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6"/>
    <p:restoredTop sz="96405"/>
  </p:normalViewPr>
  <p:slideViewPr>
    <p:cSldViewPr snapToGrid="0">
      <p:cViewPr>
        <p:scale>
          <a:sx n="70" d="100"/>
          <a:sy n="70" d="100"/>
        </p:scale>
        <p:origin x="144" y="1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introduction.html" TargetMode="External"/><Relationship Id="rId2" Type="http://schemas.openxmlformats.org/officeDocument/2006/relationships/hyperlink" Target="https://docs.python.org/3/tutorial/interpreter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elia.ruehle@mailbox.tu-dresden.de" TargetMode="External"/><Relationship Id="rId2" Type="http://schemas.openxmlformats.org/officeDocument/2006/relationships/hyperlink" Target="mailto:anna-maria.bothin@mailbox.tu-dresden.d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10C421-16B1-E6A0-E5B4-1F72B9CE12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Course Python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6A6DCF1-498E-3710-7629-73BF959E6C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Elia Rühle &amp; Anna </a:t>
            </a:r>
            <a:r>
              <a:rPr lang="de-DE" dirty="0" err="1"/>
              <a:t>Bothin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2185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3BD27B-3A65-8155-CCD9-F9D3B8806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Python </a:t>
            </a:r>
            <a:r>
              <a:rPr lang="de-DE" dirty="0" err="1"/>
              <a:t>Doctumentation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13FC1E-80AE-1297-8923-32848F952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https://docs.python.org/3/tutorial/interpreter.html</a:t>
            </a:r>
            <a:endParaRPr lang="de-DE" dirty="0"/>
          </a:p>
          <a:p>
            <a:r>
              <a:rPr lang="de-DE" dirty="0">
                <a:hlinkClick r:id="rId3"/>
              </a:rPr>
              <a:t>https://docs.python.org/3/tutorial/introduction.html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092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1AE514-771F-7DE7-AE33-59F9EB1FB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Contact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401F1E24-D74C-096B-3BCA-B4C00938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Contact</a:t>
            </a:r>
          </a:p>
          <a:p>
            <a:pPr lvl="1"/>
            <a:r>
              <a:rPr lang="de-DE" dirty="0"/>
              <a:t>Anna: </a:t>
            </a:r>
            <a:r>
              <a:rPr lang="de-DE" dirty="0">
                <a:hlinkClick r:id="rId2"/>
              </a:rPr>
              <a:t>anna-maria.bothin@mailbox.tu-dresden.de</a:t>
            </a:r>
            <a:endParaRPr lang="de-DE" dirty="0"/>
          </a:p>
          <a:p>
            <a:pPr lvl="1"/>
            <a:r>
              <a:rPr lang="de-DE" dirty="0"/>
              <a:t>Elia: </a:t>
            </a:r>
            <a:r>
              <a:rPr lang="de-DE" dirty="0">
                <a:hlinkClick r:id="rId3"/>
              </a:rPr>
              <a:t>elia.ruehle@mailbox.tu-dresden.de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2032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2729FC-326D-11CC-57A9-CC3F1324D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 1- </a:t>
            </a:r>
            <a:r>
              <a:rPr lang="de-DE" dirty="0" err="1"/>
              <a:t>Introduction</a:t>
            </a:r>
            <a:r>
              <a:rPr lang="de-DE" dirty="0"/>
              <a:t> and Installation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1BDB65-8BAB-6E54-9EAE-08408D5AF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20000"/>
              <a:buFont typeface="+mj-lt"/>
              <a:buAutoNum type="arabicPeriod"/>
            </a:pPr>
            <a:r>
              <a:rPr lang="de-DE" sz="2400" dirty="0"/>
              <a:t> General </a:t>
            </a:r>
            <a:r>
              <a:rPr lang="de-DE" sz="2400" dirty="0" err="1"/>
              <a:t>information</a:t>
            </a:r>
            <a:endParaRPr lang="de-DE" sz="2400" dirty="0"/>
          </a:p>
          <a:p>
            <a:pPr>
              <a:buSzPct val="120000"/>
              <a:buFont typeface="+mj-lt"/>
              <a:buAutoNum type="arabicPeriod"/>
            </a:pPr>
            <a:r>
              <a:rPr lang="de-DE" sz="2400" dirty="0"/>
              <a:t> </a:t>
            </a:r>
            <a:r>
              <a:rPr lang="de-DE" sz="2400" dirty="0" err="1"/>
              <a:t>Why</a:t>
            </a:r>
            <a:r>
              <a:rPr lang="de-DE" sz="2400" dirty="0"/>
              <a:t> Python</a:t>
            </a:r>
          </a:p>
          <a:p>
            <a:pPr>
              <a:buSzPct val="120000"/>
              <a:buFont typeface="+mj-lt"/>
              <a:buAutoNum type="arabicPeriod"/>
            </a:pPr>
            <a:r>
              <a:rPr lang="de-DE" sz="2400" dirty="0"/>
              <a:t> Installation</a:t>
            </a:r>
          </a:p>
          <a:p>
            <a:pPr>
              <a:buSzPct val="120000"/>
              <a:buFont typeface="+mj-lt"/>
              <a:buAutoNum type="arabicPeriod"/>
            </a:pPr>
            <a:r>
              <a:rPr lang="de-DE" sz="2400" dirty="0"/>
              <a:t> Working </a:t>
            </a:r>
            <a:r>
              <a:rPr lang="de-DE" sz="2400" dirty="0" err="1"/>
              <a:t>with</a:t>
            </a:r>
            <a:r>
              <a:rPr lang="de-DE" sz="2400" dirty="0"/>
              <a:t> Python</a:t>
            </a:r>
          </a:p>
        </p:txBody>
      </p:sp>
    </p:spTree>
    <p:extLst>
      <p:ext uri="{BB962C8B-B14F-4D97-AF65-F5344CB8AC3E}">
        <p14:creationId xmlns:p14="http://schemas.microsoft.com/office/powerpoint/2010/main" val="2856500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A6E234-47AC-E6C1-DD79-C4E388F51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general</a:t>
            </a:r>
            <a:r>
              <a:rPr lang="de-DE" dirty="0"/>
              <a:t> </a:t>
            </a:r>
            <a:r>
              <a:rPr lang="de-DE" dirty="0" err="1"/>
              <a:t>information</a:t>
            </a:r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6FB38D90-2499-74C3-A5A1-78D9316C7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widely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in:</a:t>
            </a:r>
          </a:p>
          <a:p>
            <a:pPr lvl="1"/>
            <a:r>
              <a:rPr lang="de-DE" dirty="0"/>
              <a:t>web </a:t>
            </a:r>
            <a:r>
              <a:rPr lang="de-DE" dirty="0" err="1"/>
              <a:t>developement</a:t>
            </a:r>
            <a:endParaRPr lang="de-DE" dirty="0"/>
          </a:p>
          <a:p>
            <a:pPr lvl="1"/>
            <a:r>
              <a:rPr lang="de-DE" dirty="0" err="1"/>
              <a:t>DataScience</a:t>
            </a:r>
            <a:endParaRPr lang="de-DE" dirty="0"/>
          </a:p>
          <a:p>
            <a:pPr lvl="1"/>
            <a:r>
              <a:rPr lang="de-DE" dirty="0" err="1"/>
              <a:t>MachineLearning</a:t>
            </a:r>
            <a:endParaRPr lang="de-DE" dirty="0"/>
          </a:p>
          <a:p>
            <a:r>
              <a:rPr lang="de-DE" dirty="0"/>
              <a:t>Scripting Language</a:t>
            </a:r>
          </a:p>
          <a:p>
            <a:pPr lvl="1"/>
            <a:r>
              <a:rPr lang="de-DE" dirty="0"/>
              <a:t>Interpreter</a:t>
            </a:r>
          </a:p>
          <a:p>
            <a:pPr lvl="1"/>
            <a:r>
              <a:rPr lang="de-DE" dirty="0" err="1"/>
              <a:t>slower</a:t>
            </a:r>
            <a:endParaRPr lang="de-DE" dirty="0"/>
          </a:p>
          <a:p>
            <a:pPr lvl="1"/>
            <a:r>
              <a:rPr lang="de-DE" dirty="0" err="1"/>
              <a:t>dynamically</a:t>
            </a:r>
            <a:r>
              <a:rPr lang="de-DE" dirty="0"/>
              <a:t> </a:t>
            </a:r>
            <a:r>
              <a:rPr lang="de-DE" dirty="0" err="1"/>
              <a:t>typed</a:t>
            </a:r>
            <a:endParaRPr lang="de-DE" dirty="0"/>
          </a:p>
          <a:p>
            <a:r>
              <a:rPr lang="de-DE" dirty="0" err="1"/>
              <a:t>reduced</a:t>
            </a:r>
            <a:r>
              <a:rPr lang="de-DE" dirty="0"/>
              <a:t> Syntax – </a:t>
            </a:r>
            <a:r>
              <a:rPr lang="de-DE" dirty="0" err="1"/>
              <a:t>close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english</a:t>
            </a:r>
            <a:r>
              <a:rPr lang="de-DE" dirty="0"/>
              <a:t> </a:t>
            </a:r>
            <a:r>
              <a:rPr lang="de-DE" dirty="0" err="1"/>
              <a:t>language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3716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013F38-49B3-B64F-632D-E033068EF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Python?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92193C-9563-53C9-4C28-492590608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directly</a:t>
            </a:r>
            <a:r>
              <a:rPr lang="de-DE" dirty="0"/>
              <a:t>, </a:t>
            </a:r>
            <a:r>
              <a:rPr lang="de-DE" dirty="0" err="1"/>
              <a:t>uncomplicated</a:t>
            </a:r>
            <a:endParaRPr lang="de-DE" dirty="0"/>
          </a:p>
          <a:p>
            <a:pPr lvl="1"/>
            <a:r>
              <a:rPr lang="de-DE" dirty="0" err="1"/>
              <a:t>perfect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fast </a:t>
            </a:r>
            <a:r>
              <a:rPr lang="de-DE" dirty="0" err="1"/>
              <a:t>Prototyping</a:t>
            </a:r>
            <a:endParaRPr lang="de-DE" dirty="0"/>
          </a:p>
          <a:p>
            <a:r>
              <a:rPr lang="de-DE" dirty="0" err="1"/>
              <a:t>beginner</a:t>
            </a:r>
            <a:r>
              <a:rPr lang="de-DE" dirty="0"/>
              <a:t> </a:t>
            </a:r>
            <a:r>
              <a:rPr lang="de-DE" dirty="0" err="1"/>
              <a:t>friendliy</a:t>
            </a:r>
            <a:r>
              <a:rPr lang="de-DE" dirty="0"/>
              <a:t> </a:t>
            </a:r>
          </a:p>
          <a:p>
            <a:r>
              <a:rPr lang="de-DE" dirty="0"/>
              <a:t>easy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learn</a:t>
            </a:r>
            <a:endParaRPr lang="de-DE" dirty="0"/>
          </a:p>
          <a:p>
            <a:r>
              <a:rPr lang="de-DE" dirty="0"/>
              <a:t>easy but powerful</a:t>
            </a:r>
          </a:p>
        </p:txBody>
      </p:sp>
    </p:spTree>
    <p:extLst>
      <p:ext uri="{BB962C8B-B14F-4D97-AF65-F5344CB8AC3E}">
        <p14:creationId xmlns:p14="http://schemas.microsoft.com/office/powerpoint/2010/main" val="3173809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D97649-0A4E-66FB-6C4D-F39E10B7B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Installation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8279DE-AE6C-2150-DC5C-1CD5FD473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7678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DFEA28-ABAB-169C-FF95-4460918B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Working </a:t>
            </a:r>
            <a:r>
              <a:rPr lang="de-DE" dirty="0" err="1"/>
              <a:t>with</a:t>
            </a:r>
            <a:r>
              <a:rPr lang="de-DE" dirty="0"/>
              <a:t> 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44E328-7CFC-0518-9C75-3BDCB6BF4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write</a:t>
            </a:r>
            <a:r>
              <a:rPr lang="de-DE" dirty="0"/>
              <a:t> and </a:t>
            </a:r>
            <a:r>
              <a:rPr lang="de-DE" dirty="0" err="1"/>
              <a:t>execute</a:t>
            </a:r>
            <a:r>
              <a:rPr lang="de-DE" dirty="0"/>
              <a:t> code:</a:t>
            </a:r>
          </a:p>
          <a:p>
            <a:pPr lvl="1"/>
            <a:r>
              <a:rPr lang="de-DE" dirty="0" err="1"/>
              <a:t>interactive</a:t>
            </a:r>
            <a:r>
              <a:rPr lang="de-DE" dirty="0"/>
              <a:t> </a:t>
            </a:r>
            <a:r>
              <a:rPr lang="de-DE" dirty="0" err="1"/>
              <a:t>mode</a:t>
            </a:r>
            <a:endParaRPr lang="de-DE" dirty="0"/>
          </a:p>
          <a:p>
            <a:pPr lvl="2"/>
            <a:r>
              <a:rPr lang="de-DE" dirty="0" err="1"/>
              <a:t>write</a:t>
            </a:r>
            <a:r>
              <a:rPr lang="de-DE" dirty="0"/>
              <a:t> code </a:t>
            </a:r>
            <a:r>
              <a:rPr lang="de-DE" dirty="0" err="1"/>
              <a:t>directly</a:t>
            </a:r>
            <a:r>
              <a:rPr lang="de-DE" dirty="0"/>
              <a:t> on </a:t>
            </a:r>
            <a:r>
              <a:rPr lang="de-DE" dirty="0" err="1"/>
              <a:t>commandline</a:t>
            </a: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463F2A6-F879-F269-815A-356E6900A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968" y="2718745"/>
            <a:ext cx="4610100" cy="2120900"/>
          </a:xfrm>
          <a:prstGeom prst="rect">
            <a:avLst/>
          </a:prstGeom>
        </p:spPr>
      </p:pic>
      <p:graphicFrame>
        <p:nvGraphicFramePr>
          <p:cNvPr id="5" name="Tabelle 8">
            <a:extLst>
              <a:ext uri="{FF2B5EF4-FFF2-40B4-BE49-F238E27FC236}">
                <a16:creationId xmlns:a16="http://schemas.microsoft.com/office/drawing/2014/main" id="{E9B15F74-CE94-3A10-1E54-0F6D598F0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776676"/>
              </p:ext>
            </p:extLst>
          </p:nvPr>
        </p:nvGraphicFramePr>
        <p:xfrm>
          <a:off x="810002" y="5253305"/>
          <a:ext cx="10415718" cy="1010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471906">
                  <a:extLst>
                    <a:ext uri="{9D8B030D-6E8A-4147-A177-3AD203B41FA5}">
                      <a16:colId xmlns:a16="http://schemas.microsoft.com/office/drawing/2014/main" val="2111167543"/>
                    </a:ext>
                  </a:extLst>
                </a:gridCol>
                <a:gridCol w="3471906">
                  <a:extLst>
                    <a:ext uri="{9D8B030D-6E8A-4147-A177-3AD203B41FA5}">
                      <a16:colId xmlns:a16="http://schemas.microsoft.com/office/drawing/2014/main" val="1043798258"/>
                    </a:ext>
                  </a:extLst>
                </a:gridCol>
                <a:gridCol w="3471906">
                  <a:extLst>
                    <a:ext uri="{9D8B030D-6E8A-4147-A177-3AD203B41FA5}">
                      <a16:colId xmlns:a16="http://schemas.microsoft.com/office/drawing/2014/main" val="312277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start</a:t>
                      </a:r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Use &amp; </a:t>
                      </a:r>
                      <a:r>
                        <a:rPr lang="de-DE" dirty="0" err="1"/>
                        <a:t>execute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end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36492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execute</a:t>
                      </a:r>
                      <a:r>
                        <a:rPr lang="de-DE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accent1"/>
                          </a:solidFill>
                        </a:rPr>
                        <a:t>python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</a:t>
                      </a:r>
                      <a:r>
                        <a:rPr lang="de-DE" dirty="0">
                          <a:solidFill>
                            <a:schemeClr val="accent1"/>
                          </a:solidFill>
                        </a:rPr>
                        <a:t>python3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your</a:t>
                      </a:r>
                      <a:r>
                        <a:rPr lang="de-DE" dirty="0"/>
                        <a:t> terminal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Write code+ Enter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accent1"/>
                          </a:solidFill>
                        </a:rPr>
                        <a:t>exit</a:t>
                      </a:r>
                      <a:r>
                        <a:rPr lang="de-DE" dirty="0">
                          <a:solidFill>
                            <a:schemeClr val="accent1"/>
                          </a:solidFill>
                        </a:rPr>
                        <a:t>() </a:t>
                      </a:r>
                      <a:r>
                        <a:rPr lang="de-DE" dirty="0"/>
                        <a:t>+ Enter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3104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567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CA8C72-6465-A6BA-EB82-18DD41AF2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Working </a:t>
            </a:r>
            <a:r>
              <a:rPr lang="de-DE" dirty="0" err="1"/>
              <a:t>with</a:t>
            </a:r>
            <a:r>
              <a:rPr lang="de-DE" dirty="0"/>
              <a:t> Python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EB439213-B502-5A79-1DE4-5CE380D57076}"/>
              </a:ext>
            </a:extLst>
          </p:cNvPr>
          <p:cNvSpPr txBox="1">
            <a:spLocks/>
          </p:cNvSpPr>
          <p:nvPr/>
        </p:nvSpPr>
        <p:spPr>
          <a:xfrm>
            <a:off x="818712" y="2222287"/>
            <a:ext cx="10554574" cy="418852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write</a:t>
            </a:r>
            <a:r>
              <a:rPr lang="de-DE" dirty="0"/>
              <a:t> and </a:t>
            </a:r>
            <a:r>
              <a:rPr lang="de-DE" dirty="0" err="1"/>
              <a:t>execute</a:t>
            </a:r>
            <a:r>
              <a:rPr lang="de-DE" dirty="0"/>
              <a:t> code:</a:t>
            </a:r>
          </a:p>
          <a:p>
            <a:pPr lvl="1"/>
            <a:r>
              <a:rPr lang="de-DE" dirty="0" err="1"/>
              <a:t>interactive</a:t>
            </a:r>
            <a:r>
              <a:rPr lang="de-DE" dirty="0"/>
              <a:t> </a:t>
            </a:r>
            <a:r>
              <a:rPr lang="de-DE" dirty="0" err="1"/>
              <a:t>mode</a:t>
            </a:r>
            <a:endParaRPr lang="de-DE" dirty="0"/>
          </a:p>
          <a:p>
            <a:pPr lvl="1"/>
            <a:r>
              <a:rPr lang="de-DE" dirty="0" err="1"/>
              <a:t>executing</a:t>
            </a:r>
            <a:r>
              <a:rPr lang="de-DE" dirty="0"/>
              <a:t> </a:t>
            </a:r>
            <a:r>
              <a:rPr lang="de-DE" dirty="0" err="1"/>
              <a:t>files</a:t>
            </a:r>
            <a:endParaRPr lang="de-DE" dirty="0"/>
          </a:p>
          <a:p>
            <a:pPr lvl="2"/>
            <a:r>
              <a:rPr lang="de-DE" dirty="0" err="1"/>
              <a:t>write</a:t>
            </a:r>
            <a:r>
              <a:rPr lang="de-DE" dirty="0"/>
              <a:t> code in an IDE/ Editor</a:t>
            </a:r>
          </a:p>
          <a:p>
            <a:pPr lvl="2"/>
            <a:r>
              <a:rPr lang="de-DE" dirty="0"/>
              <a:t>save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.</a:t>
            </a:r>
            <a:r>
              <a:rPr lang="de-DE" dirty="0" err="1">
                <a:solidFill>
                  <a:schemeClr val="accent1"/>
                </a:solidFill>
              </a:rPr>
              <a:t>py</a:t>
            </a:r>
            <a:r>
              <a:rPr lang="de-DE" dirty="0"/>
              <a:t> </a:t>
            </a:r>
            <a:r>
              <a:rPr lang="de-DE" dirty="0" err="1"/>
              <a:t>file</a:t>
            </a:r>
            <a:endParaRPr lang="de-DE" dirty="0"/>
          </a:p>
          <a:p>
            <a:pPr lvl="2"/>
            <a:r>
              <a:rPr lang="de-DE" dirty="0" err="1"/>
              <a:t>execute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in </a:t>
            </a:r>
            <a:r>
              <a:rPr lang="de-DE" dirty="0" err="1"/>
              <a:t>your</a:t>
            </a:r>
            <a:r>
              <a:rPr lang="de-DE" dirty="0"/>
              <a:t> Terminal: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6495F651-C159-9538-C7E1-AC80352C8A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060489"/>
              </p:ext>
            </p:extLst>
          </p:nvPr>
        </p:nvGraphicFramePr>
        <p:xfrm>
          <a:off x="810000" y="5133109"/>
          <a:ext cx="10415718" cy="1280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471906">
                  <a:extLst>
                    <a:ext uri="{9D8B030D-6E8A-4147-A177-3AD203B41FA5}">
                      <a16:colId xmlns:a16="http://schemas.microsoft.com/office/drawing/2014/main" val="2111167543"/>
                    </a:ext>
                  </a:extLst>
                </a:gridCol>
                <a:gridCol w="6943812">
                  <a:extLst>
                    <a:ext uri="{9D8B030D-6E8A-4147-A177-3AD203B41FA5}">
                      <a16:colId xmlns:a16="http://schemas.microsoft.com/office/drawing/2014/main" val="1043798258"/>
                    </a:ext>
                  </a:extLst>
                </a:gridCol>
              </a:tblGrid>
              <a:tr h="20009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write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execute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36492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In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your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IDE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navigate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directory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whrer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file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is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saved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execute</a:t>
                      </a:r>
                      <a:r>
                        <a:rPr lang="de-DE" dirty="0">
                          <a:solidFill>
                            <a:schemeClr val="accent1"/>
                          </a:solidFill>
                        </a:rPr>
                        <a:t> python3 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de-DE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de-DE" i="1" dirty="0" err="1">
                          <a:solidFill>
                            <a:schemeClr val="tx1"/>
                          </a:solidFill>
                        </a:rPr>
                        <a:t>file_name</a:t>
                      </a:r>
                      <a:r>
                        <a:rPr lang="de-DE" b="1" dirty="0" err="1">
                          <a:solidFill>
                            <a:schemeClr val="accent1"/>
                          </a:solidFill>
                        </a:rPr>
                        <a:t>.py</a:t>
                      </a:r>
                      <a:endParaRPr lang="de-DE" b="1" dirty="0">
                        <a:solidFill>
                          <a:schemeClr val="accent1"/>
                        </a:solidFill>
                      </a:endParaRPr>
                    </a:p>
                    <a:p>
                      <a:endParaRPr lang="de-DE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3104332"/>
                  </a:ext>
                </a:extLst>
              </a:tr>
            </a:tbl>
          </a:graphicData>
        </a:graphic>
      </p:graphicFrame>
      <p:pic>
        <p:nvPicPr>
          <p:cNvPr id="13" name="Grafik 12">
            <a:extLst>
              <a:ext uri="{FF2B5EF4-FFF2-40B4-BE49-F238E27FC236}">
                <a16:creationId xmlns:a16="http://schemas.microsoft.com/office/drawing/2014/main" id="{E67350A1-6725-8CCB-40BE-89EF415E3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057" y="2219830"/>
            <a:ext cx="4448865" cy="273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76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CA8C72-6465-A6BA-EB82-18DD41AF2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Working </a:t>
            </a:r>
            <a:r>
              <a:rPr lang="de-DE" dirty="0" err="1"/>
              <a:t>with</a:t>
            </a:r>
            <a:r>
              <a:rPr lang="de-DE" dirty="0"/>
              <a:t> Python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EB439213-B502-5A79-1DE4-5CE380D57076}"/>
              </a:ext>
            </a:extLst>
          </p:cNvPr>
          <p:cNvSpPr txBox="1">
            <a:spLocks/>
          </p:cNvSpPr>
          <p:nvPr/>
        </p:nvSpPr>
        <p:spPr>
          <a:xfrm>
            <a:off x="818712" y="2222287"/>
            <a:ext cx="10554574" cy="418852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write</a:t>
            </a:r>
            <a:r>
              <a:rPr lang="de-DE" dirty="0"/>
              <a:t> and </a:t>
            </a:r>
            <a:r>
              <a:rPr lang="de-DE" dirty="0" err="1"/>
              <a:t>execute</a:t>
            </a:r>
            <a:r>
              <a:rPr lang="de-DE" dirty="0"/>
              <a:t> code:</a:t>
            </a:r>
          </a:p>
          <a:p>
            <a:pPr lvl="1"/>
            <a:r>
              <a:rPr lang="de-DE" dirty="0" err="1"/>
              <a:t>interactive</a:t>
            </a:r>
            <a:r>
              <a:rPr lang="de-DE" dirty="0"/>
              <a:t> </a:t>
            </a:r>
            <a:r>
              <a:rPr lang="de-DE" dirty="0" err="1"/>
              <a:t>mode</a:t>
            </a:r>
            <a:endParaRPr lang="de-DE" dirty="0"/>
          </a:p>
          <a:p>
            <a:pPr lvl="1"/>
            <a:r>
              <a:rPr lang="de-DE" dirty="0" err="1"/>
              <a:t>executing</a:t>
            </a:r>
            <a:r>
              <a:rPr lang="de-DE" dirty="0"/>
              <a:t> </a:t>
            </a:r>
            <a:r>
              <a:rPr lang="de-DE" dirty="0" err="1"/>
              <a:t>files</a:t>
            </a:r>
            <a:endParaRPr lang="de-DE" dirty="0"/>
          </a:p>
          <a:p>
            <a:r>
              <a:rPr lang="de-DE" dirty="0" err="1"/>
              <a:t>syntax</a:t>
            </a:r>
            <a:endParaRPr lang="de-DE" dirty="0"/>
          </a:p>
          <a:p>
            <a:pPr lvl="1"/>
            <a:r>
              <a:rPr lang="de-DE" dirty="0" err="1"/>
              <a:t>indention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controll</a:t>
            </a:r>
            <a:r>
              <a:rPr lang="de-DE" dirty="0"/>
              <a:t> </a:t>
            </a:r>
            <a:r>
              <a:rPr lang="de-DE" dirty="0" err="1"/>
              <a:t>flow</a:t>
            </a:r>
            <a:endParaRPr lang="de-DE" dirty="0"/>
          </a:p>
          <a:p>
            <a:pPr lvl="1"/>
            <a:r>
              <a:rPr lang="de-DE" dirty="0" err="1"/>
              <a:t>comments</a:t>
            </a:r>
            <a:endParaRPr lang="de-DE" dirty="0"/>
          </a:p>
          <a:p>
            <a:pPr lvl="1"/>
            <a:r>
              <a:rPr lang="de-DE" dirty="0" err="1"/>
              <a:t>naming</a:t>
            </a:r>
            <a:r>
              <a:rPr lang="de-DE" dirty="0"/>
              <a:t> variables (A-</a:t>
            </a:r>
            <a:r>
              <a:rPr lang="de-DE" dirty="0" err="1"/>
              <a:t>z</a:t>
            </a:r>
            <a:r>
              <a:rPr lang="de-DE" dirty="0"/>
              <a:t>, 0-9, </a:t>
            </a:r>
            <a:r>
              <a:rPr lang="de-DE" dirty="0" err="1"/>
              <a:t>case</a:t>
            </a:r>
            <a:r>
              <a:rPr lang="de-DE" dirty="0"/>
              <a:t>-sensitive)</a:t>
            </a:r>
          </a:p>
          <a:p>
            <a:pPr lvl="2"/>
            <a:r>
              <a:rPr lang="de-DE" dirty="0"/>
              <a:t>Pascal-Case: </a:t>
            </a:r>
            <a:r>
              <a:rPr lang="de-DE" dirty="0" err="1">
                <a:solidFill>
                  <a:schemeClr val="accent1"/>
                </a:solidFill>
              </a:rPr>
              <a:t>SomeUselessVariable</a:t>
            </a:r>
            <a:endParaRPr lang="de-DE" dirty="0">
              <a:solidFill>
                <a:schemeClr val="accent1"/>
              </a:solidFill>
            </a:endParaRPr>
          </a:p>
          <a:p>
            <a:pPr lvl="2"/>
            <a:r>
              <a:rPr lang="de-DE" dirty="0"/>
              <a:t>Camel-Case: </a:t>
            </a:r>
            <a:r>
              <a:rPr lang="de-DE" dirty="0" err="1">
                <a:solidFill>
                  <a:schemeClr val="accent1"/>
                </a:solidFill>
              </a:rPr>
              <a:t>someUselessVariable</a:t>
            </a:r>
            <a:endParaRPr lang="de-DE" dirty="0">
              <a:solidFill>
                <a:schemeClr val="accent1"/>
              </a:solidFill>
            </a:endParaRPr>
          </a:p>
          <a:p>
            <a:pPr lvl="2"/>
            <a:r>
              <a:rPr lang="de-DE" dirty="0"/>
              <a:t>Snake-Case: 	</a:t>
            </a:r>
            <a:r>
              <a:rPr lang="de-DE" dirty="0" err="1">
                <a:solidFill>
                  <a:schemeClr val="accent1"/>
                </a:solidFill>
              </a:rPr>
              <a:t>some_useless_variable</a:t>
            </a:r>
            <a:endParaRPr lang="de-DE" dirty="0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5AAAFBA9-5F9C-AAB6-BF00-327A46FABF4E}"/>
              </a:ext>
            </a:extLst>
          </p:cNvPr>
          <p:cNvGrpSpPr/>
          <p:nvPr/>
        </p:nvGrpSpPr>
        <p:grpSpPr>
          <a:xfrm>
            <a:off x="6259798" y="2540420"/>
            <a:ext cx="3863009" cy="1485001"/>
            <a:chOff x="6095999" y="3211529"/>
            <a:chExt cx="4978400" cy="1930400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478368E4-56FD-1A46-CE5E-65DFAB645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5999" y="3211529"/>
              <a:ext cx="4978400" cy="1930400"/>
            </a:xfrm>
            <a:prstGeom prst="rect">
              <a:avLst/>
            </a:prstGeom>
          </p:spPr>
        </p:pic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3ECA4305-886A-8EF8-E7E0-288F17CE9243}"/>
                </a:ext>
              </a:extLst>
            </p:cNvPr>
            <p:cNvGrpSpPr/>
            <p:nvPr/>
          </p:nvGrpSpPr>
          <p:grpSpPr>
            <a:xfrm>
              <a:off x="6524096" y="3540706"/>
              <a:ext cx="729049" cy="1290223"/>
              <a:chOff x="6524096" y="3540706"/>
              <a:chExt cx="729049" cy="1290223"/>
            </a:xfrm>
          </p:grpSpPr>
          <p:sp>
            <p:nvSpPr>
              <p:cNvPr id="6" name="Pfeil nach rechts 5">
                <a:extLst>
                  <a:ext uri="{FF2B5EF4-FFF2-40B4-BE49-F238E27FC236}">
                    <a16:creationId xmlns:a16="http://schemas.microsoft.com/office/drawing/2014/main" id="{6A45D16F-0136-4C65-42A3-6B3CFFED03FC}"/>
                  </a:ext>
                </a:extLst>
              </p:cNvPr>
              <p:cNvSpPr/>
              <p:nvPr/>
            </p:nvSpPr>
            <p:spPr>
              <a:xfrm>
                <a:off x="6524096" y="3540706"/>
                <a:ext cx="729049" cy="196987"/>
              </a:xfrm>
              <a:prstGeom prst="rightArrow">
                <a:avLst>
                  <a:gd name="adj1" fmla="val 50000"/>
                  <a:gd name="adj2" fmla="val 878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" name="Pfeil nach rechts 6">
                <a:extLst>
                  <a:ext uri="{FF2B5EF4-FFF2-40B4-BE49-F238E27FC236}">
                    <a16:creationId xmlns:a16="http://schemas.microsoft.com/office/drawing/2014/main" id="{05F315F6-EF13-8F46-46F7-D90A15CB0E2B}"/>
                  </a:ext>
                </a:extLst>
              </p:cNvPr>
              <p:cNvSpPr/>
              <p:nvPr/>
            </p:nvSpPr>
            <p:spPr>
              <a:xfrm>
                <a:off x="6524096" y="4087324"/>
                <a:ext cx="729049" cy="196987"/>
              </a:xfrm>
              <a:prstGeom prst="rightArrow">
                <a:avLst>
                  <a:gd name="adj1" fmla="val 50000"/>
                  <a:gd name="adj2" fmla="val 878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" name="Pfeil nach rechts 9">
                <a:extLst>
                  <a:ext uri="{FF2B5EF4-FFF2-40B4-BE49-F238E27FC236}">
                    <a16:creationId xmlns:a16="http://schemas.microsoft.com/office/drawing/2014/main" id="{D7B4AC6A-E4C0-F79E-A3EE-2970B814482E}"/>
                  </a:ext>
                </a:extLst>
              </p:cNvPr>
              <p:cNvSpPr/>
              <p:nvPr/>
            </p:nvSpPr>
            <p:spPr>
              <a:xfrm>
                <a:off x="6524096" y="4633942"/>
                <a:ext cx="729049" cy="196987"/>
              </a:xfrm>
              <a:prstGeom prst="rightArrow">
                <a:avLst>
                  <a:gd name="adj1" fmla="val 50000"/>
                  <a:gd name="adj2" fmla="val 878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pic>
        <p:nvPicPr>
          <p:cNvPr id="12" name="Grafik 11">
            <a:extLst>
              <a:ext uri="{FF2B5EF4-FFF2-40B4-BE49-F238E27FC236}">
                <a16:creationId xmlns:a16="http://schemas.microsoft.com/office/drawing/2014/main" id="{9B4322ED-454D-2C15-15BF-EA0FEC9B9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103" y="4645512"/>
            <a:ext cx="29464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6819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Blaugrü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Zitierfähig</Template>
  <TotalTime>0</TotalTime>
  <Words>261</Words>
  <Application>Microsoft Macintosh PowerPoint</Application>
  <PresentationFormat>Breitbild</PresentationFormat>
  <Paragraphs>71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Zitierfähig</vt:lpstr>
      <vt:lpstr>Programming Course Python</vt:lpstr>
      <vt:lpstr>Contact</vt:lpstr>
      <vt:lpstr>Unit 1- Introduction and Installation</vt:lpstr>
      <vt:lpstr>general information</vt:lpstr>
      <vt:lpstr>Why Python?</vt:lpstr>
      <vt:lpstr>Installation</vt:lpstr>
      <vt:lpstr>Working with Python</vt:lpstr>
      <vt:lpstr>Working with Python</vt:lpstr>
      <vt:lpstr>Working with Python</vt:lpstr>
      <vt:lpstr>Python Doctumentation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Course Python</dc:title>
  <dc:creator>Elia Rühle</dc:creator>
  <cp:lastModifiedBy>Elia Rühle</cp:lastModifiedBy>
  <cp:revision>6</cp:revision>
  <dcterms:created xsi:type="dcterms:W3CDTF">2023-04-25T04:41:35Z</dcterms:created>
  <dcterms:modified xsi:type="dcterms:W3CDTF">2023-04-25T06:29:24Z</dcterms:modified>
</cp:coreProperties>
</file>