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56"/>
    <p:restoredTop sz="96405"/>
  </p:normalViewPr>
  <p:slideViewPr>
    <p:cSldViewPr snapToGrid="0">
      <p:cViewPr>
        <p:scale>
          <a:sx n="49" d="100"/>
          <a:sy n="49" d="100"/>
        </p:scale>
        <p:origin x="480" y="2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4/25/23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4/25/23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4/25/23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elia.ruehle@mailbox.tu-dresden.de" TargetMode="External"/><Relationship Id="rId2" Type="http://schemas.openxmlformats.org/officeDocument/2006/relationships/hyperlink" Target="mailto:anna-maria.bothin@mailbox.tu-dresden.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E4ACD-1915-3D98-AD64-9FF8C8DDC924}"/>
              </a:ext>
            </a:extLst>
          </p:cNvPr>
          <p:cNvSpPr>
            <a:spLocks noGrp="1"/>
          </p:cNvSpPr>
          <p:nvPr>
            <p:ph type="ctrTitle"/>
          </p:nvPr>
        </p:nvSpPr>
        <p:spPr/>
        <p:txBody>
          <a:bodyPr/>
          <a:lstStyle/>
          <a:p>
            <a:r>
              <a:rPr lang="de-DE" dirty="0" err="1"/>
              <a:t>Programming</a:t>
            </a:r>
            <a:r>
              <a:rPr lang="de-DE" dirty="0"/>
              <a:t> Course Python</a:t>
            </a:r>
          </a:p>
        </p:txBody>
      </p:sp>
      <p:sp>
        <p:nvSpPr>
          <p:cNvPr id="3" name="Untertitel 2">
            <a:extLst>
              <a:ext uri="{FF2B5EF4-FFF2-40B4-BE49-F238E27FC236}">
                <a16:creationId xmlns:a16="http://schemas.microsoft.com/office/drawing/2014/main" id="{B2E69F11-05D0-189F-1F58-F868F23911A4}"/>
              </a:ext>
            </a:extLst>
          </p:cNvPr>
          <p:cNvSpPr>
            <a:spLocks noGrp="1"/>
          </p:cNvSpPr>
          <p:nvPr>
            <p:ph type="subTitle" idx="1"/>
          </p:nvPr>
        </p:nvSpPr>
        <p:spPr/>
        <p:txBody>
          <a:bodyPr/>
          <a:lstStyle/>
          <a:p>
            <a:r>
              <a:rPr lang="de-DE" dirty="0"/>
              <a:t>Elia Rühle &amp; Anna </a:t>
            </a:r>
            <a:r>
              <a:rPr lang="de-DE" dirty="0" err="1"/>
              <a:t>Bothin</a:t>
            </a:r>
            <a:endParaRPr lang="de-DE" dirty="0"/>
          </a:p>
        </p:txBody>
      </p:sp>
    </p:spTree>
    <p:extLst>
      <p:ext uri="{BB962C8B-B14F-4D97-AF65-F5344CB8AC3E}">
        <p14:creationId xmlns:p14="http://schemas.microsoft.com/office/powerpoint/2010/main" val="334173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BE437A-12FB-DB00-6F7A-E9E52439C6C3}"/>
              </a:ext>
            </a:extLst>
          </p:cNvPr>
          <p:cNvSpPr>
            <a:spLocks noGrp="1"/>
          </p:cNvSpPr>
          <p:nvPr>
            <p:ph type="title"/>
          </p:nvPr>
        </p:nvSpPr>
        <p:spPr/>
        <p:txBody>
          <a:bodyPr/>
          <a:lstStyle/>
          <a:p>
            <a:r>
              <a:rPr lang="de-DE" dirty="0" err="1"/>
              <a:t>Exercises</a:t>
            </a:r>
            <a:r>
              <a:rPr lang="de-DE" dirty="0"/>
              <a:t> - Strings</a:t>
            </a:r>
          </a:p>
        </p:txBody>
      </p:sp>
      <p:sp>
        <p:nvSpPr>
          <p:cNvPr id="3" name="Inhaltsplatzhalter 2">
            <a:extLst>
              <a:ext uri="{FF2B5EF4-FFF2-40B4-BE49-F238E27FC236}">
                <a16:creationId xmlns:a16="http://schemas.microsoft.com/office/drawing/2014/main" id="{0B1B857B-88A2-4B66-0392-EFE42D557A16}"/>
              </a:ext>
            </a:extLst>
          </p:cNvPr>
          <p:cNvSpPr>
            <a:spLocks noGrp="1"/>
          </p:cNvSpPr>
          <p:nvPr>
            <p:ph idx="1"/>
          </p:nvPr>
        </p:nvSpPr>
        <p:spPr/>
        <p:txBody>
          <a:bodyPr/>
          <a:lstStyle/>
          <a:p>
            <a:r>
              <a:rPr lang="de-DE" b="0" dirty="0">
                <a:solidFill>
                  <a:srgbClr val="D4D4D4"/>
                </a:solidFill>
                <a:effectLst/>
                <a:latin typeface="Fira Code" panose="020B0809050000020004" pitchFamily="49" charset="0"/>
              </a:rPr>
              <a:t>Schreibe ein Programm, dass zwei Strings konkateniert und ausgibt. Was passiert wenn man string1 += string2 berechnet und ausgeben lässt?</a:t>
            </a:r>
          </a:p>
          <a:p>
            <a:r>
              <a:rPr lang="de-DE" b="0" dirty="0">
                <a:solidFill>
                  <a:srgbClr val="D4D4D4"/>
                </a:solidFill>
                <a:effectLst/>
                <a:latin typeface="Fira Code" panose="020B0809050000020004" pitchFamily="49" charset="0"/>
              </a:rPr>
              <a:t>Definiere dir einen String und probiere aus, was die Funktionen </a:t>
            </a:r>
            <a:r>
              <a:rPr lang="de-DE" b="0" dirty="0" err="1">
                <a:solidFill>
                  <a:srgbClr val="D4D4D4"/>
                </a:solidFill>
                <a:effectLst/>
                <a:latin typeface="Fira Code" panose="020B0809050000020004" pitchFamily="49" charset="0"/>
              </a:rPr>
              <a:t>count</a:t>
            </a:r>
            <a:r>
              <a:rPr lang="de-DE" b="0" dirty="0">
                <a:solidFill>
                  <a:srgbClr val="D4D4D4"/>
                </a:solidFill>
                <a:effectLst/>
                <a:latin typeface="Fira Code" panose="020B0809050000020004" pitchFamily="49" charset="0"/>
              </a:rPr>
              <a:t>(), find(), </a:t>
            </a:r>
            <a:r>
              <a:rPr lang="de-DE" b="0" dirty="0" err="1">
                <a:solidFill>
                  <a:srgbClr val="D4D4D4"/>
                </a:solidFill>
                <a:effectLst/>
                <a:latin typeface="Fira Code" panose="020B0809050000020004" pitchFamily="49" charset="0"/>
              </a:rPr>
              <a:t>split</a:t>
            </a:r>
            <a:r>
              <a:rPr lang="de-DE" b="0" dirty="0">
                <a:solidFill>
                  <a:srgbClr val="D4D4D4"/>
                </a:solidFill>
                <a:effectLst/>
                <a:latin typeface="Fira Code" panose="020B0809050000020004" pitchFamily="49" charset="0"/>
              </a:rPr>
              <a:t>(), </a:t>
            </a:r>
            <a:r>
              <a:rPr lang="de-DE" b="0" dirty="0" err="1">
                <a:solidFill>
                  <a:srgbClr val="D4D4D4"/>
                </a:solidFill>
                <a:effectLst/>
                <a:latin typeface="Fira Code" panose="020B0809050000020004" pitchFamily="49" charset="0"/>
              </a:rPr>
              <a:t>upper</a:t>
            </a:r>
            <a:r>
              <a:rPr lang="de-DE" b="0" dirty="0">
                <a:solidFill>
                  <a:srgbClr val="D4D4D4"/>
                </a:solidFill>
                <a:effectLst/>
                <a:latin typeface="Fira Code" panose="020B0809050000020004" pitchFamily="49" charset="0"/>
              </a:rPr>
              <a:t>(), </a:t>
            </a:r>
            <a:r>
              <a:rPr lang="de-DE" b="0" dirty="0" err="1">
                <a:solidFill>
                  <a:srgbClr val="D4D4D4"/>
                </a:solidFill>
                <a:effectLst/>
                <a:latin typeface="Fira Code" panose="020B0809050000020004" pitchFamily="49" charset="0"/>
              </a:rPr>
              <a:t>lower</a:t>
            </a:r>
            <a:r>
              <a:rPr lang="de-DE" b="0" dirty="0">
                <a:solidFill>
                  <a:srgbClr val="D4D4D4"/>
                </a:solidFill>
                <a:effectLst/>
                <a:latin typeface="Fira Code" panose="020B0809050000020004" pitchFamily="49" charset="0"/>
              </a:rPr>
              <a:t>() tun!</a:t>
            </a:r>
          </a:p>
          <a:p>
            <a:endParaRPr lang="de-DE" dirty="0"/>
          </a:p>
        </p:txBody>
      </p:sp>
    </p:spTree>
    <p:extLst>
      <p:ext uri="{BB962C8B-B14F-4D97-AF65-F5344CB8AC3E}">
        <p14:creationId xmlns:p14="http://schemas.microsoft.com/office/powerpoint/2010/main" val="379217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3500B-FEAF-7AAA-18AE-F35141BDE47C}"/>
              </a:ext>
            </a:extLst>
          </p:cNvPr>
          <p:cNvSpPr>
            <a:spLocks noGrp="1"/>
          </p:cNvSpPr>
          <p:nvPr>
            <p:ph type="title"/>
          </p:nvPr>
        </p:nvSpPr>
        <p:spPr/>
        <p:txBody>
          <a:bodyPr/>
          <a:lstStyle/>
          <a:p>
            <a:r>
              <a:rPr lang="de-DE" dirty="0" err="1"/>
              <a:t>Exercises</a:t>
            </a:r>
            <a:r>
              <a:rPr lang="de-DE" dirty="0"/>
              <a:t> - Lists</a:t>
            </a:r>
          </a:p>
        </p:txBody>
      </p:sp>
      <p:sp>
        <p:nvSpPr>
          <p:cNvPr id="3" name="Inhaltsplatzhalter 2">
            <a:extLst>
              <a:ext uri="{FF2B5EF4-FFF2-40B4-BE49-F238E27FC236}">
                <a16:creationId xmlns:a16="http://schemas.microsoft.com/office/drawing/2014/main" id="{3DF37EB7-6FFB-8619-CCC2-993BE9769754}"/>
              </a:ext>
            </a:extLst>
          </p:cNvPr>
          <p:cNvSpPr>
            <a:spLocks noGrp="1"/>
          </p:cNvSpPr>
          <p:nvPr>
            <p:ph idx="1"/>
          </p:nvPr>
        </p:nvSpPr>
        <p:spPr/>
        <p:txBody>
          <a:bodyPr/>
          <a:lstStyle/>
          <a:p>
            <a:r>
              <a:rPr lang="de-DE" b="0" dirty="0">
                <a:solidFill>
                  <a:srgbClr val="D4D4D4"/>
                </a:solidFill>
                <a:effectLst/>
                <a:latin typeface="Fira Code" panose="020B0809050000020004" pitchFamily="49" charset="0"/>
              </a:rPr>
              <a:t>Schreibe eine Liste und füge alle Module hinzu, die du in diesem Semester belegst. Gib danach das </a:t>
            </a:r>
            <a:r>
              <a:rPr lang="de-DE" b="0" dirty="0" err="1">
                <a:solidFill>
                  <a:srgbClr val="D4D4D4"/>
                </a:solidFill>
                <a:effectLst/>
                <a:latin typeface="Fira Code" panose="020B0809050000020004" pitchFamily="49" charset="0"/>
              </a:rPr>
              <a:t>letze</a:t>
            </a:r>
            <a:r>
              <a:rPr lang="de-DE" b="0" dirty="0">
                <a:solidFill>
                  <a:srgbClr val="D4D4D4"/>
                </a:solidFill>
                <a:effectLst/>
                <a:latin typeface="Fira Code" panose="020B0809050000020004" pitchFamily="49" charset="0"/>
              </a:rPr>
              <a:t> Modul aus, welches du der Liste hinzugefügt hast. Gib auch die Anzahl aller Listenelemente aus.</a:t>
            </a:r>
          </a:p>
          <a:p>
            <a:r>
              <a:rPr lang="de-DE" b="0" dirty="0">
                <a:solidFill>
                  <a:srgbClr val="D4D4D4"/>
                </a:solidFill>
                <a:effectLst/>
                <a:latin typeface="Fira Code" panose="020B0809050000020004" pitchFamily="49" charset="0"/>
              </a:rPr>
              <a:t>Erstelle eine Liste aus mindestens 4 verschieden Datentypen. Gib für 2 Listenelemente den Typ aus. Wie kannst du auf Listenelemente zugreifen?</a:t>
            </a:r>
          </a:p>
          <a:p>
            <a:endParaRPr lang="de-DE" dirty="0"/>
          </a:p>
        </p:txBody>
      </p:sp>
    </p:spTree>
    <p:extLst>
      <p:ext uri="{BB962C8B-B14F-4D97-AF65-F5344CB8AC3E}">
        <p14:creationId xmlns:p14="http://schemas.microsoft.com/office/powerpoint/2010/main" val="53587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826B2-4B7A-E150-871D-610FE2CB69AD}"/>
              </a:ext>
            </a:extLst>
          </p:cNvPr>
          <p:cNvSpPr>
            <a:spLocks noGrp="1"/>
          </p:cNvSpPr>
          <p:nvPr>
            <p:ph type="title"/>
          </p:nvPr>
        </p:nvSpPr>
        <p:spPr/>
        <p:txBody>
          <a:bodyPr/>
          <a:lstStyle/>
          <a:p>
            <a:r>
              <a:rPr lang="de-DE" dirty="0" err="1"/>
              <a:t>Exercises</a:t>
            </a:r>
            <a:r>
              <a:rPr lang="de-DE" dirty="0"/>
              <a:t> - </a:t>
            </a:r>
            <a:r>
              <a:rPr lang="de-DE" dirty="0" err="1"/>
              <a:t>Tuples</a:t>
            </a:r>
            <a:endParaRPr lang="de-DE" dirty="0"/>
          </a:p>
        </p:txBody>
      </p:sp>
      <p:sp>
        <p:nvSpPr>
          <p:cNvPr id="3" name="Inhaltsplatzhalter 2">
            <a:extLst>
              <a:ext uri="{FF2B5EF4-FFF2-40B4-BE49-F238E27FC236}">
                <a16:creationId xmlns:a16="http://schemas.microsoft.com/office/drawing/2014/main" id="{5685D449-72E2-A186-6D6B-18DF077A7631}"/>
              </a:ext>
            </a:extLst>
          </p:cNvPr>
          <p:cNvSpPr>
            <a:spLocks noGrp="1"/>
          </p:cNvSpPr>
          <p:nvPr>
            <p:ph idx="1"/>
          </p:nvPr>
        </p:nvSpPr>
        <p:spPr/>
        <p:txBody>
          <a:bodyPr/>
          <a:lstStyle/>
          <a:p>
            <a:r>
              <a:rPr lang="de-DE" b="0" dirty="0">
                <a:solidFill>
                  <a:srgbClr val="D4D4D4"/>
                </a:solidFill>
                <a:effectLst/>
                <a:latin typeface="Fira Code" panose="020B0809050000020004" pitchFamily="49" charset="0"/>
              </a:rPr>
              <a:t>Erstelle ein Tupel mit 3 Einträgen und versuche einen Eintrag zu verändern. Ist dies möglich? Was gibt der Interpreter aus? Erstelle nun ein Tupel ohne es mit Werten zu initialisieren, wie kann man das </a:t>
            </a:r>
            <a:r>
              <a:rPr lang="de-DE" b="0" dirty="0" err="1">
                <a:solidFill>
                  <a:srgbClr val="D4D4D4"/>
                </a:solidFill>
                <a:effectLst/>
                <a:latin typeface="Fira Code" panose="020B0809050000020004" pitchFamily="49" charset="0"/>
              </a:rPr>
              <a:t>realisiren</a:t>
            </a:r>
            <a:r>
              <a:rPr lang="de-DE" b="0" dirty="0">
                <a:solidFill>
                  <a:srgbClr val="D4D4D4"/>
                </a:solidFill>
                <a:effectLst/>
                <a:latin typeface="Fira Code" panose="020B0809050000020004" pitchFamily="49" charset="0"/>
              </a:rPr>
              <a:t>?</a:t>
            </a:r>
          </a:p>
          <a:p>
            <a:endParaRPr lang="de-DE" dirty="0"/>
          </a:p>
        </p:txBody>
      </p:sp>
    </p:spTree>
    <p:extLst>
      <p:ext uri="{BB962C8B-B14F-4D97-AF65-F5344CB8AC3E}">
        <p14:creationId xmlns:p14="http://schemas.microsoft.com/office/powerpoint/2010/main" val="406668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95524-2C56-E233-8B88-C3DCA29BB1A6}"/>
              </a:ext>
            </a:extLst>
          </p:cNvPr>
          <p:cNvSpPr>
            <a:spLocks noGrp="1"/>
          </p:cNvSpPr>
          <p:nvPr>
            <p:ph type="title"/>
          </p:nvPr>
        </p:nvSpPr>
        <p:spPr/>
        <p:txBody>
          <a:bodyPr/>
          <a:lstStyle/>
          <a:p>
            <a:r>
              <a:rPr lang="de-DE" dirty="0" err="1"/>
              <a:t>Exercises</a:t>
            </a:r>
            <a:r>
              <a:rPr lang="de-DE" dirty="0"/>
              <a:t> - Sets</a:t>
            </a:r>
          </a:p>
        </p:txBody>
      </p:sp>
      <p:sp>
        <p:nvSpPr>
          <p:cNvPr id="3" name="Inhaltsplatzhalter 2">
            <a:extLst>
              <a:ext uri="{FF2B5EF4-FFF2-40B4-BE49-F238E27FC236}">
                <a16:creationId xmlns:a16="http://schemas.microsoft.com/office/drawing/2014/main" id="{0DB78510-C23A-6347-BF18-2D5E43A857C9}"/>
              </a:ext>
            </a:extLst>
          </p:cNvPr>
          <p:cNvSpPr>
            <a:spLocks noGrp="1"/>
          </p:cNvSpPr>
          <p:nvPr>
            <p:ph idx="1"/>
          </p:nvPr>
        </p:nvSpPr>
        <p:spPr/>
        <p:txBody>
          <a:bodyPr/>
          <a:lstStyle/>
          <a:p>
            <a:r>
              <a:rPr lang="de-DE" b="0" dirty="0">
                <a:solidFill>
                  <a:srgbClr val="D4D4D4"/>
                </a:solidFill>
                <a:effectLst/>
                <a:latin typeface="Fira Code" panose="020B0809050000020004" pitchFamily="49" charset="0"/>
              </a:rPr>
              <a:t>Versuche aus einer von dir neu angelegten oder bereits vorhanden Liste ein Set zu extrahieren. Worin besteht der Unterschied zu einer List?</a:t>
            </a:r>
          </a:p>
          <a:p>
            <a:r>
              <a:rPr lang="de-DE" b="0" dirty="0">
                <a:solidFill>
                  <a:srgbClr val="D4D4D4"/>
                </a:solidFill>
                <a:effectLst/>
                <a:latin typeface="Fira Code" panose="020B0809050000020004" pitchFamily="49" charset="0"/>
              </a:rPr>
              <a:t>Gebe dir die Anzahl an Einträgen des Sets aus, füge dann ein Element hinzu, welches schon vorhanden ist (recherchiere, wie das geht) und gib erneut die Länge aus, was passiert?	Füge nun ein neues Element hinzu, was beobachtest du jetzt?</a:t>
            </a:r>
          </a:p>
          <a:p>
            <a:endParaRPr lang="de-DE" dirty="0"/>
          </a:p>
        </p:txBody>
      </p:sp>
    </p:spTree>
    <p:extLst>
      <p:ext uri="{BB962C8B-B14F-4D97-AF65-F5344CB8AC3E}">
        <p14:creationId xmlns:p14="http://schemas.microsoft.com/office/powerpoint/2010/main" val="122980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6061-A015-C369-E867-61D3F1CF85A5}"/>
              </a:ext>
            </a:extLst>
          </p:cNvPr>
          <p:cNvSpPr>
            <a:spLocks noGrp="1"/>
          </p:cNvSpPr>
          <p:nvPr>
            <p:ph type="title"/>
          </p:nvPr>
        </p:nvSpPr>
        <p:spPr/>
        <p:txBody>
          <a:bodyPr/>
          <a:lstStyle/>
          <a:p>
            <a:r>
              <a:rPr lang="de-DE" dirty="0" err="1"/>
              <a:t>Exercises</a:t>
            </a:r>
            <a:r>
              <a:rPr lang="de-DE" dirty="0"/>
              <a:t> - </a:t>
            </a:r>
            <a:r>
              <a:rPr lang="de-DE" dirty="0" err="1"/>
              <a:t>Dictionaries</a:t>
            </a:r>
            <a:endParaRPr lang="de-DE" dirty="0"/>
          </a:p>
        </p:txBody>
      </p:sp>
      <p:sp>
        <p:nvSpPr>
          <p:cNvPr id="3" name="Inhaltsplatzhalter 2">
            <a:extLst>
              <a:ext uri="{FF2B5EF4-FFF2-40B4-BE49-F238E27FC236}">
                <a16:creationId xmlns:a16="http://schemas.microsoft.com/office/drawing/2014/main" id="{3C3F2E4B-0598-7EF2-A90C-D4A2CCB61F34}"/>
              </a:ext>
            </a:extLst>
          </p:cNvPr>
          <p:cNvSpPr>
            <a:spLocks noGrp="1"/>
          </p:cNvSpPr>
          <p:nvPr>
            <p:ph idx="1"/>
          </p:nvPr>
        </p:nvSpPr>
        <p:spPr/>
        <p:txBody>
          <a:bodyPr>
            <a:normAutofit/>
          </a:bodyPr>
          <a:lstStyle/>
          <a:p>
            <a:r>
              <a:rPr lang="de-DE" b="0" dirty="0">
                <a:solidFill>
                  <a:srgbClr val="D4D4D4"/>
                </a:solidFill>
                <a:effectLst/>
                <a:latin typeface="Fira Code" panose="020B0809050000020004" pitchFamily="49" charset="0"/>
              </a:rPr>
              <a:t>Erstelle zunächst ein leeres Dictionary (Welche 2 Methoden kann man dafür anwenden? Gibt es eine, die "schöner" ist?). Füge dann 5 Vorlesungen sowie den Professor hinzu der diese hält. Gib für 2 Vorlesungen aus, von welchem Professor sie gehalten werden. </a:t>
            </a:r>
          </a:p>
          <a:p>
            <a:r>
              <a:rPr lang="de-DE" b="0" dirty="0">
                <a:solidFill>
                  <a:srgbClr val="D4D4D4"/>
                </a:solidFill>
                <a:effectLst/>
                <a:latin typeface="Fira Code" panose="020B0809050000020004" pitchFamily="49" charset="0"/>
              </a:rPr>
              <a:t>Eine Lehrveranstaltung kann ab sofort von mehreren Professoren gehalten werden. Ändere das Dictionary entsprechend ab, welche Datenstruktur eignet sich zum Ablegen mehrerer Vorlesungen?</a:t>
            </a:r>
          </a:p>
          <a:p>
            <a:r>
              <a:rPr lang="de-DE" b="0" dirty="0">
                <a:solidFill>
                  <a:srgbClr val="D4D4D4"/>
                </a:solidFill>
                <a:effectLst/>
                <a:latin typeface="Fira Code" panose="020B0809050000020004" pitchFamily="49" charset="0"/>
              </a:rPr>
              <a:t>(Zusatz:) Finde raus wie man sich alle </a:t>
            </a:r>
            <a:r>
              <a:rPr lang="de-DE" b="0" dirty="0" err="1">
                <a:solidFill>
                  <a:srgbClr val="D4D4D4"/>
                </a:solidFill>
                <a:effectLst/>
                <a:latin typeface="Fira Code" panose="020B0809050000020004" pitchFamily="49" charset="0"/>
              </a:rPr>
              <a:t>keys</a:t>
            </a:r>
            <a:r>
              <a:rPr lang="de-DE" b="0" dirty="0">
                <a:solidFill>
                  <a:srgbClr val="D4D4D4"/>
                </a:solidFill>
                <a:effectLst/>
                <a:latin typeface="Fira Code" panose="020B0809050000020004" pitchFamily="49" charset="0"/>
              </a:rPr>
              <a:t> und alle </a:t>
            </a:r>
            <a:r>
              <a:rPr lang="de-DE" b="0" dirty="0" err="1">
                <a:solidFill>
                  <a:srgbClr val="D4D4D4"/>
                </a:solidFill>
                <a:effectLst/>
                <a:latin typeface="Fira Code" panose="020B0809050000020004" pitchFamily="49" charset="0"/>
              </a:rPr>
              <a:t>values</a:t>
            </a:r>
            <a:r>
              <a:rPr lang="de-DE" b="0" dirty="0">
                <a:solidFill>
                  <a:srgbClr val="D4D4D4"/>
                </a:solidFill>
                <a:effectLst/>
                <a:latin typeface="Fira Code" panose="020B0809050000020004" pitchFamily="49" charset="0"/>
              </a:rPr>
              <a:t> eines vorhanden </a:t>
            </a:r>
            <a:r>
              <a:rPr lang="de-DE" b="0" dirty="0" err="1">
                <a:solidFill>
                  <a:srgbClr val="D4D4D4"/>
                </a:solidFill>
                <a:effectLst/>
                <a:latin typeface="Fira Code" panose="020B0809050000020004" pitchFamily="49" charset="0"/>
              </a:rPr>
              <a:t>Dictionarys</a:t>
            </a:r>
            <a:r>
              <a:rPr lang="de-DE" b="0" dirty="0">
                <a:solidFill>
                  <a:srgbClr val="D4D4D4"/>
                </a:solidFill>
                <a:effectLst/>
                <a:latin typeface="Fira Code" panose="020B0809050000020004" pitchFamily="49" charset="0"/>
              </a:rPr>
              <a:t> ausgeben lassen kann und teste es an deinem eigenen Beispiel.</a:t>
            </a:r>
          </a:p>
          <a:p>
            <a:endParaRPr lang="de-DE" dirty="0"/>
          </a:p>
        </p:txBody>
      </p:sp>
    </p:spTree>
    <p:extLst>
      <p:ext uri="{BB962C8B-B14F-4D97-AF65-F5344CB8AC3E}">
        <p14:creationId xmlns:p14="http://schemas.microsoft.com/office/powerpoint/2010/main" val="100639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3791C-2EB6-8BD3-7B89-674DEE56A6D3}"/>
              </a:ext>
            </a:extLst>
          </p:cNvPr>
          <p:cNvSpPr>
            <a:spLocks noGrp="1"/>
          </p:cNvSpPr>
          <p:nvPr>
            <p:ph type="title"/>
          </p:nvPr>
        </p:nvSpPr>
        <p:spPr/>
        <p:txBody>
          <a:bodyPr/>
          <a:lstStyle/>
          <a:p>
            <a:r>
              <a:rPr lang="de-DE" dirty="0"/>
              <a:t>Python </a:t>
            </a:r>
            <a:r>
              <a:rPr lang="de-DE" dirty="0" err="1"/>
              <a:t>Documentation</a:t>
            </a:r>
            <a:endParaRPr lang="de-DE" dirty="0"/>
          </a:p>
        </p:txBody>
      </p:sp>
      <p:sp>
        <p:nvSpPr>
          <p:cNvPr id="3" name="Inhaltsplatzhalter 2">
            <a:extLst>
              <a:ext uri="{FF2B5EF4-FFF2-40B4-BE49-F238E27FC236}">
                <a16:creationId xmlns:a16="http://schemas.microsoft.com/office/drawing/2014/main" id="{AB12B236-514D-8ABC-626B-830D8DF685C4}"/>
              </a:ext>
            </a:extLst>
          </p:cNvPr>
          <p:cNvSpPr>
            <a:spLocks noGrp="1"/>
          </p:cNvSpPr>
          <p:nvPr>
            <p:ph idx="1"/>
          </p:nvPr>
        </p:nvSpPr>
        <p:spPr/>
        <p:txBody>
          <a:bodyPr/>
          <a:lstStyle/>
          <a:p>
            <a:r>
              <a:rPr lang="de-DE" dirty="0">
                <a:hlinkClick r:id="rId2"/>
              </a:rPr>
              <a:t>https://docs.python.org/3/library/stdtypes.html</a:t>
            </a:r>
            <a:endParaRPr lang="de-DE" dirty="0"/>
          </a:p>
          <a:p>
            <a:endParaRPr lang="de-DE" dirty="0"/>
          </a:p>
        </p:txBody>
      </p:sp>
    </p:spTree>
    <p:extLst>
      <p:ext uri="{BB962C8B-B14F-4D97-AF65-F5344CB8AC3E}">
        <p14:creationId xmlns:p14="http://schemas.microsoft.com/office/powerpoint/2010/main" val="148662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46F1FF-90CF-73FF-1A0C-D5DDA3540D91}"/>
              </a:ext>
            </a:extLst>
          </p:cNvPr>
          <p:cNvSpPr>
            <a:spLocks noGrp="1"/>
          </p:cNvSpPr>
          <p:nvPr>
            <p:ph type="title"/>
          </p:nvPr>
        </p:nvSpPr>
        <p:spPr/>
        <p:txBody>
          <a:bodyPr/>
          <a:lstStyle/>
          <a:p>
            <a:r>
              <a:rPr lang="de-DE" dirty="0"/>
              <a:t>Contact</a:t>
            </a:r>
          </a:p>
        </p:txBody>
      </p:sp>
      <p:sp>
        <p:nvSpPr>
          <p:cNvPr id="4" name="Inhaltsplatzhalter 2">
            <a:extLst>
              <a:ext uri="{FF2B5EF4-FFF2-40B4-BE49-F238E27FC236}">
                <a16:creationId xmlns:a16="http://schemas.microsoft.com/office/drawing/2014/main" id="{C4D1298B-07CA-FD8B-1BD2-0F357E4A98F2}"/>
              </a:ext>
            </a:extLst>
          </p:cNvPr>
          <p:cNvSpPr>
            <a:spLocks noGrp="1"/>
          </p:cNvSpPr>
          <p:nvPr>
            <p:ph idx="1"/>
          </p:nvPr>
        </p:nvSpPr>
        <p:spPr/>
        <p:txBody>
          <a:bodyPr/>
          <a:lstStyle/>
          <a:p>
            <a:r>
              <a:rPr lang="de-DE" dirty="0"/>
              <a:t>Contact</a:t>
            </a:r>
          </a:p>
          <a:p>
            <a:pPr lvl="1"/>
            <a:r>
              <a:rPr lang="de-DE" dirty="0"/>
              <a:t>Anna: </a:t>
            </a:r>
            <a:r>
              <a:rPr lang="de-DE" dirty="0">
                <a:hlinkClick r:id="rId2"/>
              </a:rPr>
              <a:t>anna-maria.bothin@mailbox.tu-dresden.de</a:t>
            </a:r>
            <a:endParaRPr lang="de-DE" dirty="0"/>
          </a:p>
          <a:p>
            <a:pPr lvl="1"/>
            <a:r>
              <a:rPr lang="de-DE" dirty="0"/>
              <a:t>Elia: </a:t>
            </a:r>
            <a:r>
              <a:rPr lang="de-DE" dirty="0">
                <a:hlinkClick r:id="rId3"/>
              </a:rPr>
              <a:t>elia.ruehle@mailbox.tu-dresden.de</a:t>
            </a:r>
            <a:endParaRPr lang="de-DE" dirty="0"/>
          </a:p>
        </p:txBody>
      </p:sp>
    </p:spTree>
    <p:extLst>
      <p:ext uri="{BB962C8B-B14F-4D97-AF65-F5344CB8AC3E}">
        <p14:creationId xmlns:p14="http://schemas.microsoft.com/office/powerpoint/2010/main" val="5026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DF53C-F794-938A-BDDD-C270D10AAD98}"/>
              </a:ext>
            </a:extLst>
          </p:cNvPr>
          <p:cNvSpPr>
            <a:spLocks noGrp="1"/>
          </p:cNvSpPr>
          <p:nvPr>
            <p:ph type="title"/>
          </p:nvPr>
        </p:nvSpPr>
        <p:spPr/>
        <p:txBody>
          <a:bodyPr/>
          <a:lstStyle/>
          <a:p>
            <a:r>
              <a:rPr lang="de-DE" dirty="0"/>
              <a:t>Unit 2- </a:t>
            </a:r>
            <a:r>
              <a:rPr lang="de-DE" dirty="0" err="1"/>
              <a:t>Types</a:t>
            </a:r>
            <a:r>
              <a:rPr lang="de-DE" dirty="0"/>
              <a:t> &amp; Collections</a:t>
            </a:r>
          </a:p>
        </p:txBody>
      </p:sp>
      <p:sp>
        <p:nvSpPr>
          <p:cNvPr id="3" name="Inhaltsplatzhalter 2">
            <a:extLst>
              <a:ext uri="{FF2B5EF4-FFF2-40B4-BE49-F238E27FC236}">
                <a16:creationId xmlns:a16="http://schemas.microsoft.com/office/drawing/2014/main" id="{4AF5E32D-BF91-6F39-C44E-BC9F7FCB76B7}"/>
              </a:ext>
            </a:extLst>
          </p:cNvPr>
          <p:cNvSpPr>
            <a:spLocks noGrp="1"/>
          </p:cNvSpPr>
          <p:nvPr>
            <p:ph idx="1"/>
          </p:nvPr>
        </p:nvSpPr>
        <p:spPr>
          <a:xfrm>
            <a:off x="1093032" y="2405167"/>
            <a:ext cx="10554574" cy="3636511"/>
          </a:xfrm>
        </p:spPr>
        <p:txBody>
          <a:bodyPr/>
          <a:lstStyle/>
          <a:p>
            <a:pPr>
              <a:buFont typeface="+mj-lt"/>
              <a:buAutoNum type="arabicPeriod"/>
            </a:pPr>
            <a:r>
              <a:rPr lang="de-DE" dirty="0"/>
              <a:t>simple </a:t>
            </a:r>
            <a:r>
              <a:rPr lang="de-DE" dirty="0" err="1"/>
              <a:t>data</a:t>
            </a:r>
            <a:r>
              <a:rPr lang="de-DE" dirty="0"/>
              <a:t> </a:t>
            </a:r>
            <a:r>
              <a:rPr lang="de-DE" dirty="0" err="1"/>
              <a:t>types</a:t>
            </a:r>
            <a:endParaRPr lang="de-DE" dirty="0"/>
          </a:p>
          <a:p>
            <a:pPr>
              <a:buFont typeface="+mj-lt"/>
              <a:buAutoNum type="arabicPeriod"/>
            </a:pPr>
            <a:r>
              <a:rPr lang="de-DE" dirty="0" err="1"/>
              <a:t>collections</a:t>
            </a:r>
            <a:endParaRPr lang="de-DE" dirty="0"/>
          </a:p>
          <a:p>
            <a:pPr marL="1200150" lvl="2" indent="-342900">
              <a:buFont typeface="+mj-lt"/>
              <a:buAutoNum type="arabicPeriod"/>
            </a:pPr>
            <a:r>
              <a:rPr lang="de-DE" dirty="0" err="1"/>
              <a:t>lists</a:t>
            </a:r>
            <a:endParaRPr lang="de-DE" dirty="0"/>
          </a:p>
          <a:p>
            <a:pPr marL="1200150" lvl="2" indent="-342900">
              <a:buFont typeface="+mj-lt"/>
              <a:buAutoNum type="arabicPeriod"/>
            </a:pPr>
            <a:r>
              <a:rPr lang="de-DE" dirty="0" err="1"/>
              <a:t>tuple</a:t>
            </a:r>
            <a:endParaRPr lang="de-DE" dirty="0"/>
          </a:p>
          <a:p>
            <a:pPr marL="1200150" lvl="2" indent="-342900">
              <a:buFont typeface="+mj-lt"/>
              <a:buAutoNum type="arabicPeriod"/>
            </a:pPr>
            <a:r>
              <a:rPr lang="de-DE" dirty="0" err="1"/>
              <a:t>sets</a:t>
            </a:r>
            <a:endParaRPr lang="de-DE" dirty="0"/>
          </a:p>
          <a:p>
            <a:pPr marL="1200150" lvl="2" indent="-342900">
              <a:buFont typeface="+mj-lt"/>
              <a:buAutoNum type="arabicPeriod"/>
            </a:pPr>
            <a:r>
              <a:rPr lang="de-DE" dirty="0" err="1"/>
              <a:t>dictionaries</a:t>
            </a:r>
            <a:endParaRPr lang="de-DE" dirty="0"/>
          </a:p>
        </p:txBody>
      </p:sp>
    </p:spTree>
    <p:extLst>
      <p:ext uri="{BB962C8B-B14F-4D97-AF65-F5344CB8AC3E}">
        <p14:creationId xmlns:p14="http://schemas.microsoft.com/office/powerpoint/2010/main" val="6249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72D115-26A6-26BD-5773-088CA576F399}"/>
              </a:ext>
            </a:extLst>
          </p:cNvPr>
          <p:cNvSpPr>
            <a:spLocks noGrp="1"/>
          </p:cNvSpPr>
          <p:nvPr>
            <p:ph type="title"/>
          </p:nvPr>
        </p:nvSpPr>
        <p:spPr/>
        <p:txBody>
          <a:bodyPr/>
          <a:lstStyle/>
          <a:p>
            <a:r>
              <a:rPr lang="de-DE" dirty="0"/>
              <a:t>Simple </a:t>
            </a:r>
            <a:r>
              <a:rPr lang="de-DE" dirty="0" err="1"/>
              <a:t>Types</a:t>
            </a:r>
            <a:endParaRPr lang="de-DE" dirty="0"/>
          </a:p>
        </p:txBody>
      </p:sp>
      <p:sp>
        <p:nvSpPr>
          <p:cNvPr id="3" name="Inhaltsplatzhalter 2">
            <a:extLst>
              <a:ext uri="{FF2B5EF4-FFF2-40B4-BE49-F238E27FC236}">
                <a16:creationId xmlns:a16="http://schemas.microsoft.com/office/drawing/2014/main" id="{283AD594-17B8-372B-E064-A28E61C236A0}"/>
              </a:ext>
            </a:extLst>
          </p:cNvPr>
          <p:cNvSpPr>
            <a:spLocks noGrp="1"/>
          </p:cNvSpPr>
          <p:nvPr>
            <p:ph idx="1"/>
          </p:nvPr>
        </p:nvSpPr>
        <p:spPr>
          <a:xfrm>
            <a:off x="810000" y="2774301"/>
            <a:ext cx="10554574" cy="3636511"/>
          </a:xfrm>
        </p:spPr>
        <p:txBody>
          <a:bodyPr/>
          <a:lstStyle/>
          <a:p>
            <a:r>
              <a:rPr lang="de-DE" dirty="0" err="1"/>
              <a:t>numeric</a:t>
            </a:r>
            <a:r>
              <a:rPr lang="de-DE" dirty="0"/>
              <a:t> </a:t>
            </a:r>
            <a:r>
              <a:rPr lang="de-DE" dirty="0" err="1"/>
              <a:t>types</a:t>
            </a:r>
            <a:endParaRPr lang="de-DE" dirty="0"/>
          </a:p>
          <a:p>
            <a:pPr lvl="1"/>
            <a:r>
              <a:rPr lang="de-DE" dirty="0"/>
              <a:t>Integer</a:t>
            </a:r>
          </a:p>
          <a:p>
            <a:pPr lvl="1"/>
            <a:r>
              <a:rPr lang="de-DE" dirty="0" err="1"/>
              <a:t>Float</a:t>
            </a:r>
            <a:endParaRPr lang="de-DE" dirty="0"/>
          </a:p>
          <a:p>
            <a:pPr lvl="1"/>
            <a:r>
              <a:rPr lang="de-DE" dirty="0" err="1"/>
              <a:t>Complex</a:t>
            </a:r>
            <a:endParaRPr lang="de-DE" dirty="0"/>
          </a:p>
          <a:p>
            <a:r>
              <a:rPr lang="de-DE" dirty="0" err="1"/>
              <a:t>texts</a:t>
            </a:r>
            <a:r>
              <a:rPr lang="de-DE" dirty="0"/>
              <a:t> – String</a:t>
            </a:r>
          </a:p>
          <a:p>
            <a:r>
              <a:rPr lang="de-DE" dirty="0" err="1"/>
              <a:t>boolean</a:t>
            </a:r>
            <a:endParaRPr lang="de-DE" dirty="0"/>
          </a:p>
          <a:p>
            <a:pPr lvl="1"/>
            <a:r>
              <a:rPr lang="de-DE" dirty="0"/>
              <a:t>True</a:t>
            </a:r>
          </a:p>
          <a:p>
            <a:pPr lvl="1"/>
            <a:r>
              <a:rPr lang="de-DE" dirty="0" err="1"/>
              <a:t>False</a:t>
            </a:r>
            <a:endParaRPr lang="de-DE" dirty="0"/>
          </a:p>
          <a:p>
            <a:endParaRPr lang="de-DE" dirty="0"/>
          </a:p>
        </p:txBody>
      </p:sp>
      <p:pic>
        <p:nvPicPr>
          <p:cNvPr id="4" name="Grafik 3">
            <a:extLst>
              <a:ext uri="{FF2B5EF4-FFF2-40B4-BE49-F238E27FC236}">
                <a16:creationId xmlns:a16="http://schemas.microsoft.com/office/drawing/2014/main" id="{A7258D0D-EB29-E294-DFA1-6B8637FF8FF9}"/>
              </a:ext>
            </a:extLst>
          </p:cNvPr>
          <p:cNvPicPr>
            <a:picLocks noChangeAspect="1"/>
          </p:cNvPicPr>
          <p:nvPr/>
        </p:nvPicPr>
        <p:blipFill>
          <a:blip r:embed="rId2"/>
          <a:stretch>
            <a:fillRect/>
          </a:stretch>
        </p:blipFill>
        <p:spPr>
          <a:xfrm>
            <a:off x="7723446" y="2973229"/>
            <a:ext cx="3388591" cy="3238653"/>
          </a:xfrm>
          <a:prstGeom prst="rect">
            <a:avLst/>
          </a:prstGeom>
        </p:spPr>
      </p:pic>
    </p:spTree>
    <p:extLst>
      <p:ext uri="{BB962C8B-B14F-4D97-AF65-F5344CB8AC3E}">
        <p14:creationId xmlns:p14="http://schemas.microsoft.com/office/powerpoint/2010/main" val="324437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F440C-B839-E15E-B883-06876D4900A2}"/>
              </a:ext>
            </a:extLst>
          </p:cNvPr>
          <p:cNvSpPr>
            <a:spLocks noGrp="1"/>
          </p:cNvSpPr>
          <p:nvPr>
            <p:ph type="title"/>
          </p:nvPr>
        </p:nvSpPr>
        <p:spPr/>
        <p:txBody>
          <a:bodyPr/>
          <a:lstStyle/>
          <a:p>
            <a:r>
              <a:rPr lang="de-DE" dirty="0"/>
              <a:t>Collections</a:t>
            </a:r>
          </a:p>
        </p:txBody>
      </p:sp>
      <p:graphicFrame>
        <p:nvGraphicFramePr>
          <p:cNvPr id="4" name="Tabelle 4">
            <a:extLst>
              <a:ext uri="{FF2B5EF4-FFF2-40B4-BE49-F238E27FC236}">
                <a16:creationId xmlns:a16="http://schemas.microsoft.com/office/drawing/2014/main" id="{F36B7134-3758-EF92-0573-17C9C377B896}"/>
              </a:ext>
            </a:extLst>
          </p:cNvPr>
          <p:cNvGraphicFramePr>
            <a:graphicFrameLocks noGrp="1"/>
          </p:cNvGraphicFramePr>
          <p:nvPr>
            <p:ph idx="1"/>
            <p:extLst>
              <p:ext uri="{D42A27DB-BD31-4B8C-83A1-F6EECF244321}">
                <p14:modId xmlns:p14="http://schemas.microsoft.com/office/powerpoint/2010/main" val="1017189283"/>
              </p:ext>
            </p:extLst>
          </p:nvPr>
        </p:nvGraphicFramePr>
        <p:xfrm>
          <a:off x="819150" y="2496820"/>
          <a:ext cx="10553700" cy="3452258"/>
        </p:xfrm>
        <a:graphic>
          <a:graphicData uri="http://schemas.openxmlformats.org/drawingml/2006/table">
            <a:tbl>
              <a:tblPr firstRow="1" bandRow="1">
                <a:tableStyleId>{17292A2E-F333-43FB-9621-5CBBE7FDCDCB}</a:tableStyleId>
              </a:tblPr>
              <a:tblGrid>
                <a:gridCol w="2110740">
                  <a:extLst>
                    <a:ext uri="{9D8B030D-6E8A-4147-A177-3AD203B41FA5}">
                      <a16:colId xmlns:a16="http://schemas.microsoft.com/office/drawing/2014/main" val="3154879884"/>
                    </a:ext>
                  </a:extLst>
                </a:gridCol>
                <a:gridCol w="2110740">
                  <a:extLst>
                    <a:ext uri="{9D8B030D-6E8A-4147-A177-3AD203B41FA5}">
                      <a16:colId xmlns:a16="http://schemas.microsoft.com/office/drawing/2014/main" val="2768790688"/>
                    </a:ext>
                  </a:extLst>
                </a:gridCol>
                <a:gridCol w="2110740">
                  <a:extLst>
                    <a:ext uri="{9D8B030D-6E8A-4147-A177-3AD203B41FA5}">
                      <a16:colId xmlns:a16="http://schemas.microsoft.com/office/drawing/2014/main" val="632190215"/>
                    </a:ext>
                  </a:extLst>
                </a:gridCol>
                <a:gridCol w="2110740">
                  <a:extLst>
                    <a:ext uri="{9D8B030D-6E8A-4147-A177-3AD203B41FA5}">
                      <a16:colId xmlns:a16="http://schemas.microsoft.com/office/drawing/2014/main" val="981659422"/>
                    </a:ext>
                  </a:extLst>
                </a:gridCol>
                <a:gridCol w="2110740">
                  <a:extLst>
                    <a:ext uri="{9D8B030D-6E8A-4147-A177-3AD203B41FA5}">
                      <a16:colId xmlns:a16="http://schemas.microsoft.com/office/drawing/2014/main" val="727473629"/>
                    </a:ext>
                  </a:extLst>
                </a:gridCol>
              </a:tblGrid>
              <a:tr h="410476">
                <a:tc>
                  <a:txBody>
                    <a:bodyPr/>
                    <a:lstStyle/>
                    <a:p>
                      <a:pPr algn="l"/>
                      <a:endParaRPr lang="de-DE" dirty="0"/>
                    </a:p>
                  </a:txBody>
                  <a:tcPr anchor="ctr">
                    <a:lnL w="9525" cap="rnd" cmpd="sng" algn="ctr">
                      <a:noFill/>
                      <a:prstDash val="solid"/>
                    </a:lnL>
                    <a:lnR w="12700" cap="flat" cmpd="sng" algn="ctr">
                      <a:solidFill>
                        <a:schemeClr val="accent4"/>
                      </a:solidFill>
                      <a:prstDash val="solid"/>
                      <a:round/>
                      <a:headEnd type="none" w="med" len="med"/>
                      <a:tailEnd type="none" w="med" len="med"/>
                    </a:lnR>
                    <a:lnT w="9525" cap="rnd" cmpd="sng" algn="ctr">
                      <a:noFill/>
                      <a:prstDash val="solid"/>
                    </a:lnT>
                    <a:lnB w="12700" cap="flat" cmpd="sng" algn="ctr">
                      <a:solidFill>
                        <a:schemeClr val="accent4"/>
                      </a:solidFill>
                      <a:prstDash val="solid"/>
                      <a:round/>
                      <a:headEnd type="none" w="med" len="med"/>
                      <a:tailEnd type="none" w="med" len="med"/>
                    </a:lnB>
                    <a:noFill/>
                  </a:tcPr>
                </a:tc>
                <a:tc>
                  <a:txBody>
                    <a:bodyPr/>
                    <a:lstStyle/>
                    <a:p>
                      <a:pPr algn="ctr"/>
                      <a:r>
                        <a:rPr lang="de-DE" dirty="0"/>
                        <a:t>Liste</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Tupel</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Set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Dictionary</a:t>
                      </a:r>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122875342"/>
                  </a:ext>
                </a:extLst>
              </a:tr>
              <a:tr h="531220">
                <a:tc>
                  <a:txBody>
                    <a:bodyPr/>
                    <a:lstStyle/>
                    <a:p>
                      <a:pPr algn="l"/>
                      <a:r>
                        <a:rPr lang="de-DE" dirty="0"/>
                        <a:t>Mutable?</a:t>
                      </a:r>
                    </a:p>
                  </a:txBody>
                  <a:tcPr anchor="ctr">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3313786660"/>
                  </a:ext>
                </a:extLst>
              </a:tr>
              <a:tr h="531220">
                <a:tc>
                  <a:txBody>
                    <a:bodyPr/>
                    <a:lstStyle/>
                    <a:p>
                      <a:pPr algn="l"/>
                      <a:r>
                        <a:rPr lang="de-DE" dirty="0" err="1"/>
                        <a:t>Duplicates</a:t>
                      </a:r>
                      <a:r>
                        <a:rPr lang="de-DE" dirty="0"/>
                        <a:t>?</a:t>
                      </a:r>
                    </a:p>
                  </a:txBody>
                  <a:tcPr anchor="ctr">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de-DE" dirty="0"/>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2151897338"/>
                  </a:ext>
                </a:extLst>
              </a:tr>
              <a:tr h="916902">
                <a:tc>
                  <a:txBody>
                    <a:bodyPr/>
                    <a:lstStyle/>
                    <a:p>
                      <a:pPr algn="l"/>
                      <a:r>
                        <a:rPr lang="de-DE" dirty="0" err="1"/>
                        <a:t>Ordered</a:t>
                      </a:r>
                      <a:r>
                        <a:rPr lang="de-DE" dirty="0"/>
                        <a:t>?</a:t>
                      </a:r>
                    </a:p>
                  </a:txBody>
                  <a:tcPr anchor="ctr">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(seit 3.7)</a:t>
                      </a:r>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555583047"/>
                  </a:ext>
                </a:extLst>
              </a:tr>
              <a:tr h="531220">
                <a:tc>
                  <a:txBody>
                    <a:bodyPr/>
                    <a:lstStyle/>
                    <a:p>
                      <a:pPr algn="l"/>
                      <a:r>
                        <a:rPr lang="de-DE" dirty="0"/>
                        <a:t>Keys?</a:t>
                      </a:r>
                    </a:p>
                  </a:txBody>
                  <a:tcPr anchor="ctr">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a:t>❌</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t>
                      </a:r>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3836793035"/>
                  </a:ext>
                </a:extLst>
              </a:tr>
              <a:tr h="531220">
                <a:tc>
                  <a:txBody>
                    <a:bodyPr/>
                    <a:lstStyle/>
                    <a:p>
                      <a:pPr algn="l"/>
                      <a:endParaRPr lang="de-DE" dirty="0"/>
                    </a:p>
                  </a:txBody>
                  <a:tcPr anchor="ctr">
                    <a:lnR w="12700" cap="flat" cmpd="sng" algn="ctr">
                      <a:solidFill>
                        <a:schemeClr val="accent4"/>
                      </a:solidFill>
                      <a:prstDash val="solid"/>
                      <a:round/>
                      <a:headEnd type="none" w="med" len="med"/>
                      <a:tailEnd type="none" w="med" len="med"/>
                    </a:lnR>
                  </a:tcPr>
                </a:tc>
                <a:tc>
                  <a:txBody>
                    <a:bodyPr/>
                    <a:lstStyle/>
                    <a:p>
                      <a:pPr algn="ctr"/>
                      <a:r>
                        <a:rPr lang="de-DE" dirty="0" err="1"/>
                        <a:t>list</a:t>
                      </a:r>
                      <a:r>
                        <a:rPr lang="de-DE" dirty="0"/>
                        <a:t> = [ ]</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err="1"/>
                        <a:t>tuple</a:t>
                      </a:r>
                      <a:r>
                        <a:rPr lang="de-DE" dirty="0"/>
                        <a:t> = ( )</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err="1"/>
                        <a:t>set</a:t>
                      </a:r>
                      <a:r>
                        <a:rPr lang="de-DE" dirty="0"/>
                        <a:t> = { }</a:t>
                      </a:r>
                    </a:p>
                  </a:txBody>
                  <a:tcPr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a:r>
                        <a:rPr lang="de-DE" dirty="0" err="1"/>
                        <a:t>dict</a:t>
                      </a:r>
                      <a:r>
                        <a:rPr lang="de-DE" dirty="0"/>
                        <a:t> = {</a:t>
                      </a:r>
                      <a:r>
                        <a:rPr lang="de-DE" dirty="0" err="1"/>
                        <a:t>a:b</a:t>
                      </a:r>
                      <a:r>
                        <a:rPr lang="de-DE" dirty="0"/>
                        <a:t>}</a:t>
                      </a:r>
                    </a:p>
                  </a:txBody>
                  <a:tcPr anchor="ctr">
                    <a:lnL w="12700" cap="flat" cmpd="sng" algn="ctr">
                      <a:solidFill>
                        <a:schemeClr val="accent4"/>
                      </a:solidFill>
                      <a:prstDash val="solid"/>
                      <a:round/>
                      <a:headEnd type="none" w="med" len="med"/>
                      <a:tailEnd type="none" w="med" len="med"/>
                    </a:lnL>
                  </a:tcPr>
                </a:tc>
                <a:extLst>
                  <a:ext uri="{0D108BD9-81ED-4DB2-BD59-A6C34878D82A}">
                    <a16:rowId xmlns:a16="http://schemas.microsoft.com/office/drawing/2014/main" val="2815062303"/>
                  </a:ext>
                </a:extLst>
              </a:tr>
            </a:tbl>
          </a:graphicData>
        </a:graphic>
      </p:graphicFrame>
    </p:spTree>
    <p:extLst>
      <p:ext uri="{BB962C8B-B14F-4D97-AF65-F5344CB8AC3E}">
        <p14:creationId xmlns:p14="http://schemas.microsoft.com/office/powerpoint/2010/main" val="357737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A3CDF-298B-1802-CCF9-3DAC1E1ABD79}"/>
              </a:ext>
            </a:extLst>
          </p:cNvPr>
          <p:cNvSpPr>
            <a:spLocks noGrp="1"/>
          </p:cNvSpPr>
          <p:nvPr>
            <p:ph type="title"/>
          </p:nvPr>
        </p:nvSpPr>
        <p:spPr/>
        <p:txBody>
          <a:bodyPr/>
          <a:lstStyle/>
          <a:p>
            <a:r>
              <a:rPr lang="de-DE" dirty="0"/>
              <a:t>Methods on </a:t>
            </a:r>
            <a:r>
              <a:rPr lang="de-DE" dirty="0" err="1"/>
              <a:t>lists</a:t>
            </a:r>
            <a:endParaRPr lang="de-DE" dirty="0"/>
          </a:p>
        </p:txBody>
      </p:sp>
      <p:sp>
        <p:nvSpPr>
          <p:cNvPr id="3" name="Inhaltsplatzhalter 2">
            <a:extLst>
              <a:ext uri="{FF2B5EF4-FFF2-40B4-BE49-F238E27FC236}">
                <a16:creationId xmlns:a16="http://schemas.microsoft.com/office/drawing/2014/main" id="{7F9AB0C2-09B9-08EC-051A-825168404A35}"/>
              </a:ext>
            </a:extLst>
          </p:cNvPr>
          <p:cNvSpPr>
            <a:spLocks noGrp="1"/>
          </p:cNvSpPr>
          <p:nvPr>
            <p:ph idx="1"/>
          </p:nvPr>
        </p:nvSpPr>
        <p:spPr>
          <a:xfrm>
            <a:off x="801288" y="2803412"/>
            <a:ext cx="10554574" cy="2745808"/>
          </a:xfrm>
        </p:spPr>
        <p:txBody>
          <a:bodyPr numCol="2">
            <a:normAutofit/>
          </a:bodyPr>
          <a:lstStyle/>
          <a:p>
            <a:r>
              <a:rPr lang="de-DE" sz="2400" dirty="0" err="1">
                <a:solidFill>
                  <a:schemeClr val="accent1"/>
                </a:solidFill>
              </a:rPr>
              <a:t>append</a:t>
            </a:r>
            <a:r>
              <a:rPr lang="de-DE" sz="2400" dirty="0">
                <a:solidFill>
                  <a:schemeClr val="accent1"/>
                </a:solidFill>
              </a:rPr>
              <a:t>( </a:t>
            </a:r>
            <a:r>
              <a:rPr lang="de-DE" sz="2400" dirty="0" err="1">
                <a:solidFill>
                  <a:schemeClr val="bg1">
                    <a:lumMod val="50000"/>
                    <a:lumOff val="50000"/>
                  </a:schemeClr>
                </a:solidFill>
              </a:rPr>
              <a:t>element</a:t>
            </a:r>
            <a:r>
              <a:rPr lang="de-DE" sz="2400" dirty="0">
                <a:solidFill>
                  <a:schemeClr val="accent1"/>
                </a:solidFill>
              </a:rPr>
              <a:t> )</a:t>
            </a:r>
          </a:p>
          <a:p>
            <a:r>
              <a:rPr lang="de-DE" sz="2400" dirty="0" err="1">
                <a:solidFill>
                  <a:schemeClr val="accent1"/>
                </a:solidFill>
              </a:rPr>
              <a:t>insert</a:t>
            </a:r>
            <a:r>
              <a:rPr lang="de-DE" sz="2400" dirty="0">
                <a:solidFill>
                  <a:schemeClr val="accent1"/>
                </a:solidFill>
              </a:rPr>
              <a:t>( </a:t>
            </a:r>
            <a:r>
              <a:rPr lang="de-DE" sz="2400" dirty="0" err="1">
                <a:solidFill>
                  <a:schemeClr val="bg1">
                    <a:lumMod val="50000"/>
                    <a:lumOff val="50000"/>
                  </a:schemeClr>
                </a:solidFill>
              </a:rPr>
              <a:t>index</a:t>
            </a:r>
            <a:r>
              <a:rPr lang="de-DE" sz="2400" dirty="0">
                <a:solidFill>
                  <a:schemeClr val="bg1">
                    <a:lumMod val="50000"/>
                    <a:lumOff val="50000"/>
                  </a:schemeClr>
                </a:solidFill>
              </a:rPr>
              <a:t>, </a:t>
            </a:r>
            <a:r>
              <a:rPr lang="de-DE" sz="2400" dirty="0" err="1">
                <a:solidFill>
                  <a:schemeClr val="bg1">
                    <a:lumMod val="50000"/>
                    <a:lumOff val="50000"/>
                  </a:schemeClr>
                </a:solidFill>
              </a:rPr>
              <a:t>element</a:t>
            </a:r>
            <a:r>
              <a:rPr lang="de-DE" sz="2400" dirty="0">
                <a:solidFill>
                  <a:schemeClr val="accent1"/>
                </a:solidFill>
              </a:rPr>
              <a:t>)</a:t>
            </a:r>
          </a:p>
          <a:p>
            <a:r>
              <a:rPr lang="de-DE" sz="2400" dirty="0" err="1">
                <a:solidFill>
                  <a:schemeClr val="accent1"/>
                </a:solidFill>
              </a:rPr>
              <a:t>extend</a:t>
            </a:r>
            <a:r>
              <a:rPr lang="de-DE" sz="2400" dirty="0">
                <a:solidFill>
                  <a:schemeClr val="accent1"/>
                </a:solidFill>
              </a:rPr>
              <a:t>( </a:t>
            </a:r>
            <a:r>
              <a:rPr lang="de-DE" sz="2400" dirty="0" err="1">
                <a:solidFill>
                  <a:schemeClr val="bg1">
                    <a:lumMod val="50000"/>
                    <a:lumOff val="50000"/>
                  </a:schemeClr>
                </a:solidFill>
              </a:rPr>
              <a:t>iterable</a:t>
            </a:r>
            <a:r>
              <a:rPr lang="de-DE" sz="2400" dirty="0">
                <a:solidFill>
                  <a:schemeClr val="accent1"/>
                </a:solidFill>
              </a:rPr>
              <a:t> )</a:t>
            </a:r>
          </a:p>
          <a:p>
            <a:r>
              <a:rPr lang="de-DE" sz="2400" dirty="0" err="1">
                <a:solidFill>
                  <a:schemeClr val="accent1"/>
                </a:solidFill>
              </a:rPr>
              <a:t>remove</a:t>
            </a:r>
            <a:r>
              <a:rPr lang="de-DE" sz="2400" dirty="0">
                <a:solidFill>
                  <a:schemeClr val="accent1"/>
                </a:solidFill>
              </a:rPr>
              <a:t>( </a:t>
            </a:r>
            <a:r>
              <a:rPr lang="de-DE" sz="2400" dirty="0" err="1">
                <a:solidFill>
                  <a:schemeClr val="bg1">
                    <a:lumMod val="50000"/>
                    <a:lumOff val="50000"/>
                  </a:schemeClr>
                </a:solidFill>
              </a:rPr>
              <a:t>element</a:t>
            </a:r>
            <a:r>
              <a:rPr lang="de-DE" sz="2400" dirty="0">
                <a:solidFill>
                  <a:schemeClr val="accent1"/>
                </a:solidFill>
              </a:rPr>
              <a:t> )</a:t>
            </a:r>
          </a:p>
          <a:p>
            <a:r>
              <a:rPr lang="de-DE" sz="2400" dirty="0" err="1">
                <a:solidFill>
                  <a:schemeClr val="accent1"/>
                </a:solidFill>
              </a:rPr>
              <a:t>pop</a:t>
            </a:r>
            <a:r>
              <a:rPr lang="de-DE" sz="2400" dirty="0">
                <a:solidFill>
                  <a:schemeClr val="accent1"/>
                </a:solidFill>
              </a:rPr>
              <a:t>( </a:t>
            </a:r>
            <a:r>
              <a:rPr lang="de-DE" sz="2400" dirty="0" err="1">
                <a:solidFill>
                  <a:schemeClr val="bg1">
                    <a:lumMod val="50000"/>
                    <a:lumOff val="50000"/>
                  </a:schemeClr>
                </a:solidFill>
              </a:rPr>
              <a:t>index</a:t>
            </a:r>
            <a:r>
              <a:rPr lang="de-DE" sz="2400" dirty="0">
                <a:solidFill>
                  <a:schemeClr val="accent1"/>
                </a:solidFill>
              </a:rPr>
              <a:t> )</a:t>
            </a:r>
          </a:p>
          <a:p>
            <a:r>
              <a:rPr lang="de-DE" sz="2400" dirty="0" err="1">
                <a:solidFill>
                  <a:schemeClr val="accent1"/>
                </a:solidFill>
              </a:rPr>
              <a:t>count</a:t>
            </a:r>
            <a:r>
              <a:rPr lang="de-DE" sz="2400" dirty="0">
                <a:solidFill>
                  <a:schemeClr val="accent1"/>
                </a:solidFill>
              </a:rPr>
              <a:t>( </a:t>
            </a:r>
            <a:r>
              <a:rPr lang="de-DE" sz="2400" dirty="0" err="1">
                <a:solidFill>
                  <a:schemeClr val="bg1">
                    <a:lumMod val="50000"/>
                    <a:lumOff val="50000"/>
                  </a:schemeClr>
                </a:solidFill>
              </a:rPr>
              <a:t>element</a:t>
            </a:r>
            <a:r>
              <a:rPr lang="de-DE" sz="2400" dirty="0">
                <a:solidFill>
                  <a:schemeClr val="accent1"/>
                </a:solidFill>
              </a:rPr>
              <a:t> )</a:t>
            </a:r>
          </a:p>
          <a:p>
            <a:r>
              <a:rPr lang="de-DE" sz="2400" dirty="0" err="1">
                <a:solidFill>
                  <a:schemeClr val="accent1"/>
                </a:solidFill>
              </a:rPr>
              <a:t>clear</a:t>
            </a:r>
            <a:r>
              <a:rPr lang="de-DE" sz="2400" dirty="0">
                <a:solidFill>
                  <a:schemeClr val="accent1"/>
                </a:solidFill>
              </a:rPr>
              <a:t>()</a:t>
            </a:r>
          </a:p>
          <a:p>
            <a:r>
              <a:rPr lang="de-DE" sz="2400" dirty="0">
                <a:solidFill>
                  <a:schemeClr val="accent1"/>
                </a:solidFill>
              </a:rPr>
              <a:t>reverse()</a:t>
            </a:r>
          </a:p>
          <a:p>
            <a:r>
              <a:rPr lang="de-DE" sz="2400" dirty="0" err="1">
                <a:solidFill>
                  <a:schemeClr val="accent1"/>
                </a:solidFill>
              </a:rPr>
              <a:t>sort</a:t>
            </a:r>
            <a:r>
              <a:rPr lang="de-DE" sz="2400" dirty="0">
                <a:solidFill>
                  <a:schemeClr val="accent1"/>
                </a:solidFill>
              </a:rPr>
              <a:t>()</a:t>
            </a:r>
          </a:p>
        </p:txBody>
      </p:sp>
    </p:spTree>
    <p:extLst>
      <p:ext uri="{BB962C8B-B14F-4D97-AF65-F5344CB8AC3E}">
        <p14:creationId xmlns:p14="http://schemas.microsoft.com/office/powerpoint/2010/main" val="406079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B1C6C-56D6-65B2-B119-0E5CEE0A66C7}"/>
              </a:ext>
            </a:extLst>
          </p:cNvPr>
          <p:cNvSpPr>
            <a:spLocks noGrp="1"/>
          </p:cNvSpPr>
          <p:nvPr>
            <p:ph type="title"/>
          </p:nvPr>
        </p:nvSpPr>
        <p:spPr/>
        <p:txBody>
          <a:bodyPr/>
          <a:lstStyle/>
          <a:p>
            <a:r>
              <a:rPr lang="de-DE" dirty="0"/>
              <a:t>Methods on Sets</a:t>
            </a:r>
          </a:p>
        </p:txBody>
      </p:sp>
      <p:sp>
        <p:nvSpPr>
          <p:cNvPr id="4" name="Inhaltsplatzhalter 2">
            <a:extLst>
              <a:ext uri="{FF2B5EF4-FFF2-40B4-BE49-F238E27FC236}">
                <a16:creationId xmlns:a16="http://schemas.microsoft.com/office/drawing/2014/main" id="{28C02D73-DF97-926A-EFD0-E75551527828}"/>
              </a:ext>
            </a:extLst>
          </p:cNvPr>
          <p:cNvSpPr>
            <a:spLocks noGrp="1"/>
          </p:cNvSpPr>
          <p:nvPr>
            <p:ph idx="1"/>
          </p:nvPr>
        </p:nvSpPr>
        <p:spPr>
          <a:xfrm>
            <a:off x="836136" y="3366420"/>
            <a:ext cx="10554574" cy="2114582"/>
          </a:xfrm>
        </p:spPr>
        <p:txBody>
          <a:bodyPr numCol="2">
            <a:normAutofit/>
          </a:bodyPr>
          <a:lstStyle/>
          <a:p>
            <a:r>
              <a:rPr lang="de-DE" sz="2400" dirty="0" err="1">
                <a:solidFill>
                  <a:schemeClr val="accent1"/>
                </a:solidFill>
              </a:rPr>
              <a:t>add</a:t>
            </a:r>
            <a:r>
              <a:rPr lang="de-DE" sz="2400" dirty="0">
                <a:solidFill>
                  <a:schemeClr val="accent1"/>
                </a:solidFill>
              </a:rPr>
              <a:t>( </a:t>
            </a:r>
            <a:r>
              <a:rPr lang="de-DE" sz="2400" dirty="0" err="1">
                <a:solidFill>
                  <a:schemeClr val="bg1">
                    <a:lumMod val="50000"/>
                    <a:lumOff val="50000"/>
                  </a:schemeClr>
                </a:solidFill>
              </a:rPr>
              <a:t>element</a:t>
            </a:r>
            <a:r>
              <a:rPr lang="de-DE" sz="2400" dirty="0">
                <a:solidFill>
                  <a:schemeClr val="accent1"/>
                </a:solidFill>
              </a:rPr>
              <a:t> )</a:t>
            </a:r>
          </a:p>
          <a:p>
            <a:r>
              <a:rPr lang="de-DE" sz="2400" dirty="0" err="1">
                <a:solidFill>
                  <a:schemeClr val="accent1"/>
                </a:solidFill>
              </a:rPr>
              <a:t>remove</a:t>
            </a:r>
            <a:r>
              <a:rPr lang="de-DE" sz="2400" dirty="0">
                <a:solidFill>
                  <a:schemeClr val="accent1"/>
                </a:solidFill>
              </a:rPr>
              <a:t>(</a:t>
            </a:r>
            <a:r>
              <a:rPr lang="de-DE" sz="2400" dirty="0" err="1">
                <a:solidFill>
                  <a:schemeClr val="bg1">
                    <a:lumMod val="50000"/>
                    <a:lumOff val="50000"/>
                  </a:schemeClr>
                </a:solidFill>
              </a:rPr>
              <a:t>element</a:t>
            </a:r>
            <a:r>
              <a:rPr lang="de-DE" sz="2400" dirty="0">
                <a:solidFill>
                  <a:schemeClr val="accent1"/>
                </a:solidFill>
              </a:rPr>
              <a:t>)</a:t>
            </a:r>
          </a:p>
          <a:p>
            <a:r>
              <a:rPr lang="de-DE" sz="2400" dirty="0" err="1">
                <a:solidFill>
                  <a:schemeClr val="accent1"/>
                </a:solidFill>
              </a:rPr>
              <a:t>discard</a:t>
            </a:r>
            <a:r>
              <a:rPr lang="de-DE" sz="2400" dirty="0">
                <a:solidFill>
                  <a:schemeClr val="accent1"/>
                </a:solidFill>
              </a:rPr>
              <a:t>( </a:t>
            </a:r>
            <a:r>
              <a:rPr lang="de-DE" sz="2400" dirty="0" err="1">
                <a:solidFill>
                  <a:schemeClr val="bg1">
                    <a:lumMod val="50000"/>
                    <a:lumOff val="50000"/>
                  </a:schemeClr>
                </a:solidFill>
              </a:rPr>
              <a:t>element</a:t>
            </a:r>
            <a:r>
              <a:rPr lang="de-DE" sz="2400" dirty="0">
                <a:solidFill>
                  <a:schemeClr val="accent1"/>
                </a:solidFill>
              </a:rPr>
              <a:t> ) </a:t>
            </a:r>
          </a:p>
          <a:p>
            <a:pPr marL="0" indent="0">
              <a:buNone/>
            </a:pPr>
            <a:endParaRPr lang="de-DE" sz="2400" dirty="0">
              <a:solidFill>
                <a:schemeClr val="accent1"/>
              </a:solidFill>
            </a:endParaRPr>
          </a:p>
          <a:p>
            <a:r>
              <a:rPr lang="de-DE" sz="2400" dirty="0" err="1">
                <a:solidFill>
                  <a:schemeClr val="accent1"/>
                </a:solidFill>
              </a:rPr>
              <a:t>diference</a:t>
            </a:r>
            <a:r>
              <a:rPr lang="de-DE" sz="2400" dirty="0">
                <a:solidFill>
                  <a:schemeClr val="accent1"/>
                </a:solidFill>
              </a:rPr>
              <a:t>( </a:t>
            </a:r>
            <a:r>
              <a:rPr lang="de-DE" sz="2400" dirty="0" err="1">
                <a:solidFill>
                  <a:schemeClr val="bg1">
                    <a:lumMod val="50000"/>
                    <a:lumOff val="50000"/>
                  </a:schemeClr>
                </a:solidFill>
              </a:rPr>
              <a:t>set</a:t>
            </a:r>
            <a:r>
              <a:rPr lang="de-DE" sz="2400" dirty="0">
                <a:solidFill>
                  <a:schemeClr val="accent1"/>
                </a:solidFill>
              </a:rPr>
              <a:t> )</a:t>
            </a:r>
          </a:p>
          <a:p>
            <a:r>
              <a:rPr lang="de-DE" sz="2400" dirty="0" err="1">
                <a:solidFill>
                  <a:schemeClr val="accent1"/>
                </a:solidFill>
              </a:rPr>
              <a:t>clear</a:t>
            </a:r>
            <a:r>
              <a:rPr lang="de-DE" sz="2400" dirty="0">
                <a:solidFill>
                  <a:schemeClr val="accent1"/>
                </a:solidFill>
              </a:rPr>
              <a:t>()</a:t>
            </a:r>
          </a:p>
          <a:p>
            <a:r>
              <a:rPr lang="de-DE" sz="2400" dirty="0">
                <a:solidFill>
                  <a:schemeClr val="accent1"/>
                </a:solidFill>
              </a:rPr>
              <a:t>update( </a:t>
            </a:r>
            <a:r>
              <a:rPr lang="de-DE" sz="2400" dirty="0" err="1">
                <a:solidFill>
                  <a:schemeClr val="bg1">
                    <a:lumMod val="50000"/>
                    <a:lumOff val="50000"/>
                  </a:schemeClr>
                </a:solidFill>
              </a:rPr>
              <a:t>set</a:t>
            </a:r>
            <a:r>
              <a:rPr lang="de-DE" sz="2400" dirty="0">
                <a:solidFill>
                  <a:schemeClr val="accent1"/>
                </a:solidFill>
              </a:rPr>
              <a:t> )</a:t>
            </a:r>
          </a:p>
        </p:txBody>
      </p:sp>
    </p:spTree>
    <p:extLst>
      <p:ext uri="{BB962C8B-B14F-4D97-AF65-F5344CB8AC3E}">
        <p14:creationId xmlns:p14="http://schemas.microsoft.com/office/powerpoint/2010/main" val="26119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4ED26-B874-FC91-1B11-65C405F524FF}"/>
              </a:ext>
            </a:extLst>
          </p:cNvPr>
          <p:cNvSpPr>
            <a:spLocks noGrp="1"/>
          </p:cNvSpPr>
          <p:nvPr>
            <p:ph type="title"/>
          </p:nvPr>
        </p:nvSpPr>
        <p:spPr/>
        <p:txBody>
          <a:bodyPr/>
          <a:lstStyle/>
          <a:p>
            <a:r>
              <a:rPr lang="de-DE" dirty="0"/>
              <a:t>Methods on </a:t>
            </a:r>
            <a:r>
              <a:rPr lang="de-DE" dirty="0" err="1"/>
              <a:t>Dictionaries</a:t>
            </a:r>
            <a:endParaRPr lang="de-DE" dirty="0"/>
          </a:p>
        </p:txBody>
      </p:sp>
      <p:sp>
        <p:nvSpPr>
          <p:cNvPr id="3" name="Inhaltsplatzhalter 2">
            <a:extLst>
              <a:ext uri="{FF2B5EF4-FFF2-40B4-BE49-F238E27FC236}">
                <a16:creationId xmlns:a16="http://schemas.microsoft.com/office/drawing/2014/main" id="{6449190A-7933-E65C-5D64-A83B76CCF7E7}"/>
              </a:ext>
            </a:extLst>
          </p:cNvPr>
          <p:cNvSpPr>
            <a:spLocks noGrp="1"/>
          </p:cNvSpPr>
          <p:nvPr>
            <p:ph idx="1"/>
          </p:nvPr>
        </p:nvSpPr>
        <p:spPr>
          <a:xfrm>
            <a:off x="801288" y="3429000"/>
            <a:ext cx="10554574" cy="1801073"/>
          </a:xfrm>
        </p:spPr>
        <p:txBody>
          <a:bodyPr numCol="2">
            <a:normAutofit lnSpcReduction="10000"/>
          </a:bodyPr>
          <a:lstStyle/>
          <a:p>
            <a:r>
              <a:rPr lang="de-DE" sz="2400" dirty="0" err="1">
                <a:solidFill>
                  <a:schemeClr val="accent1"/>
                </a:solidFill>
              </a:rPr>
              <a:t>get</a:t>
            </a:r>
            <a:r>
              <a:rPr lang="de-DE" sz="2400" dirty="0">
                <a:solidFill>
                  <a:schemeClr val="accent1"/>
                </a:solidFill>
              </a:rPr>
              <a:t>( </a:t>
            </a:r>
            <a:r>
              <a:rPr lang="de-DE" sz="2400" dirty="0" err="1">
                <a:solidFill>
                  <a:schemeClr val="bg1">
                    <a:lumMod val="50000"/>
                    <a:lumOff val="50000"/>
                  </a:schemeClr>
                </a:solidFill>
              </a:rPr>
              <a:t>key</a:t>
            </a:r>
            <a:r>
              <a:rPr lang="de-DE" sz="2400" dirty="0">
                <a:solidFill>
                  <a:schemeClr val="accent1"/>
                </a:solidFill>
              </a:rPr>
              <a:t> )</a:t>
            </a:r>
          </a:p>
          <a:p>
            <a:r>
              <a:rPr lang="de-DE" sz="2400" dirty="0" err="1">
                <a:solidFill>
                  <a:schemeClr val="accent1"/>
                </a:solidFill>
              </a:rPr>
              <a:t>keys</a:t>
            </a:r>
            <a:r>
              <a:rPr lang="de-DE" sz="2400" dirty="0">
                <a:solidFill>
                  <a:schemeClr val="accent1"/>
                </a:solidFill>
              </a:rPr>
              <a:t>() update( {</a:t>
            </a:r>
            <a:r>
              <a:rPr lang="de-DE" sz="2400" dirty="0" err="1">
                <a:solidFill>
                  <a:schemeClr val="bg1">
                    <a:lumMod val="50000"/>
                    <a:lumOff val="50000"/>
                  </a:schemeClr>
                </a:solidFill>
              </a:rPr>
              <a:t>key</a:t>
            </a:r>
            <a:r>
              <a:rPr lang="de-DE" sz="2400" dirty="0">
                <a:solidFill>
                  <a:schemeClr val="bg1">
                    <a:lumMod val="50000"/>
                    <a:lumOff val="50000"/>
                  </a:schemeClr>
                </a:solidFill>
              </a:rPr>
              <a:t> </a:t>
            </a:r>
            <a:r>
              <a:rPr lang="de-DE" sz="2400" dirty="0">
                <a:solidFill>
                  <a:schemeClr val="accent1"/>
                </a:solidFill>
              </a:rPr>
              <a:t>: </a:t>
            </a:r>
            <a:r>
              <a:rPr lang="de-DE" sz="2400" dirty="0" err="1">
                <a:solidFill>
                  <a:schemeClr val="bg1">
                    <a:lumMod val="50000"/>
                    <a:lumOff val="50000"/>
                  </a:schemeClr>
                </a:solidFill>
              </a:rPr>
              <a:t>value</a:t>
            </a:r>
            <a:r>
              <a:rPr lang="de-DE" sz="2400" dirty="0">
                <a:solidFill>
                  <a:schemeClr val="accent1"/>
                </a:solidFill>
              </a:rPr>
              <a:t>} )</a:t>
            </a:r>
          </a:p>
          <a:p>
            <a:r>
              <a:rPr lang="de-DE" sz="2400" dirty="0" err="1">
                <a:solidFill>
                  <a:schemeClr val="accent1"/>
                </a:solidFill>
              </a:rPr>
              <a:t>pop</a:t>
            </a:r>
            <a:r>
              <a:rPr lang="de-DE" sz="2400" dirty="0">
                <a:solidFill>
                  <a:schemeClr val="accent1"/>
                </a:solidFill>
              </a:rPr>
              <a:t>( </a:t>
            </a:r>
            <a:r>
              <a:rPr lang="de-DE" sz="2400" dirty="0" err="1">
                <a:solidFill>
                  <a:schemeClr val="bg1">
                    <a:lumMod val="50000"/>
                    <a:lumOff val="50000"/>
                  </a:schemeClr>
                </a:solidFill>
              </a:rPr>
              <a:t>key</a:t>
            </a:r>
            <a:r>
              <a:rPr lang="de-DE" sz="2400" dirty="0">
                <a:solidFill>
                  <a:schemeClr val="accent1"/>
                </a:solidFill>
              </a:rPr>
              <a:t> )</a:t>
            </a:r>
          </a:p>
          <a:p>
            <a:r>
              <a:rPr lang="de-DE" sz="2400" dirty="0" err="1">
                <a:solidFill>
                  <a:schemeClr val="accent1"/>
                </a:solidFill>
              </a:rPr>
              <a:t>items</a:t>
            </a:r>
            <a:r>
              <a:rPr lang="de-DE" sz="2400" dirty="0">
                <a:solidFill>
                  <a:schemeClr val="accent1"/>
                </a:solidFill>
              </a:rPr>
              <a:t>( )</a:t>
            </a:r>
          </a:p>
          <a:p>
            <a:r>
              <a:rPr lang="de-DE" sz="2400" dirty="0" err="1">
                <a:solidFill>
                  <a:schemeClr val="accent1"/>
                </a:solidFill>
              </a:rPr>
              <a:t>clear</a:t>
            </a:r>
            <a:r>
              <a:rPr lang="de-DE" sz="2400" dirty="0">
                <a:solidFill>
                  <a:schemeClr val="accent1"/>
                </a:solidFill>
              </a:rPr>
              <a:t>( )</a:t>
            </a:r>
          </a:p>
          <a:p>
            <a:r>
              <a:rPr lang="de-DE" sz="2400" dirty="0" err="1">
                <a:solidFill>
                  <a:schemeClr val="accent1"/>
                </a:solidFill>
              </a:rPr>
              <a:t>values</a:t>
            </a:r>
            <a:r>
              <a:rPr lang="de-DE" sz="2400" dirty="0">
                <a:solidFill>
                  <a:schemeClr val="accent1"/>
                </a:solidFill>
              </a:rPr>
              <a:t>( )</a:t>
            </a:r>
          </a:p>
          <a:p>
            <a:endParaRPr lang="de-DE" dirty="0"/>
          </a:p>
        </p:txBody>
      </p:sp>
    </p:spTree>
    <p:extLst>
      <p:ext uri="{BB962C8B-B14F-4D97-AF65-F5344CB8AC3E}">
        <p14:creationId xmlns:p14="http://schemas.microsoft.com/office/powerpoint/2010/main" val="119522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9C5215-A7B0-1C4E-FACF-C717EE473274}"/>
              </a:ext>
            </a:extLst>
          </p:cNvPr>
          <p:cNvSpPr>
            <a:spLocks noGrp="1"/>
          </p:cNvSpPr>
          <p:nvPr>
            <p:ph type="title"/>
          </p:nvPr>
        </p:nvSpPr>
        <p:spPr/>
        <p:txBody>
          <a:bodyPr/>
          <a:lstStyle/>
          <a:p>
            <a:r>
              <a:rPr lang="de-DE" dirty="0" err="1"/>
              <a:t>Exercises</a:t>
            </a:r>
            <a:r>
              <a:rPr lang="de-DE" dirty="0"/>
              <a:t> - Numbers</a:t>
            </a:r>
          </a:p>
        </p:txBody>
      </p:sp>
      <p:sp>
        <p:nvSpPr>
          <p:cNvPr id="3" name="Inhaltsplatzhalter 2">
            <a:extLst>
              <a:ext uri="{FF2B5EF4-FFF2-40B4-BE49-F238E27FC236}">
                <a16:creationId xmlns:a16="http://schemas.microsoft.com/office/drawing/2014/main" id="{2687A849-10AE-997B-7BBD-4025E1D9E919}"/>
              </a:ext>
            </a:extLst>
          </p:cNvPr>
          <p:cNvSpPr>
            <a:spLocks noGrp="1"/>
          </p:cNvSpPr>
          <p:nvPr>
            <p:ph idx="1"/>
          </p:nvPr>
        </p:nvSpPr>
        <p:spPr/>
        <p:txBody>
          <a:bodyPr/>
          <a:lstStyle/>
          <a:p>
            <a:r>
              <a:rPr lang="de-DE" b="0" dirty="0">
                <a:solidFill>
                  <a:srgbClr val="D4D4D4"/>
                </a:solidFill>
                <a:effectLst/>
                <a:latin typeface="Fira Code" panose="020F0502020204030204" pitchFamily="34" charset="0"/>
              </a:rPr>
              <a:t>Schreibe ein Programm, dass zwei Zahlen addiert und ausgibt. Versuche auch die Datentypen </a:t>
            </a:r>
            <a:r>
              <a:rPr lang="de-DE" b="0" dirty="0" err="1">
                <a:solidFill>
                  <a:srgbClr val="D4D4D4"/>
                </a:solidFill>
                <a:effectLst/>
                <a:latin typeface="Fira Code" panose="020F0502020204030204" pitchFamily="34" charset="0"/>
              </a:rPr>
              <a:t>int</a:t>
            </a:r>
            <a:r>
              <a:rPr lang="de-DE" b="0" dirty="0">
                <a:solidFill>
                  <a:srgbClr val="D4D4D4"/>
                </a:solidFill>
                <a:effectLst/>
                <a:latin typeface="Fira Code" panose="020F0502020204030204" pitchFamily="34" charset="0"/>
              </a:rPr>
              <a:t> und </a:t>
            </a:r>
            <a:r>
              <a:rPr lang="de-DE" b="0" dirty="0" err="1">
                <a:solidFill>
                  <a:srgbClr val="D4D4D4"/>
                </a:solidFill>
                <a:effectLst/>
                <a:latin typeface="Fira Code" panose="020F0502020204030204" pitchFamily="34" charset="0"/>
              </a:rPr>
              <a:t>float</a:t>
            </a:r>
            <a:r>
              <a:rPr lang="de-DE" b="0" dirty="0">
                <a:solidFill>
                  <a:srgbClr val="D4D4D4"/>
                </a:solidFill>
                <a:effectLst/>
                <a:latin typeface="Fira Code" panose="020F0502020204030204" pitchFamily="34" charset="0"/>
              </a:rPr>
              <a:t> zu mischen, von welchem Datentyp ist das Ergebnis?</a:t>
            </a:r>
          </a:p>
          <a:p>
            <a:r>
              <a:rPr lang="de-DE" b="0" dirty="0">
                <a:solidFill>
                  <a:srgbClr val="D4D4D4"/>
                </a:solidFill>
                <a:effectLst/>
                <a:latin typeface="Fira Code" panose="020F0502020204030204" pitchFamily="34" charset="0"/>
              </a:rPr>
              <a:t>Schreibe ein Programm, dass zwei Gleitkommazahlen addiert und das Ergebnis als Ganzzahl ausgibt. Probiere ob du es gezielt schaffst die Zahl einmal abgerundet und einmal aufgerundet auszugeben. Recherchiere nach den passenden Funktionen.</a:t>
            </a:r>
          </a:p>
          <a:p>
            <a:endParaRPr lang="de-DE" dirty="0"/>
          </a:p>
        </p:txBody>
      </p:sp>
    </p:spTree>
    <p:extLst>
      <p:ext uri="{BB962C8B-B14F-4D97-AF65-F5344CB8AC3E}">
        <p14:creationId xmlns:p14="http://schemas.microsoft.com/office/powerpoint/2010/main" val="1829934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Zitierfähig</Template>
  <TotalTime>0</TotalTime>
  <Words>622</Words>
  <Application>Microsoft Macintosh PowerPoint</Application>
  <PresentationFormat>Breitbild</PresentationFormat>
  <Paragraphs>96</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Century Gothic</vt:lpstr>
      <vt:lpstr>Fira Code</vt:lpstr>
      <vt:lpstr>Wingdings 2</vt:lpstr>
      <vt:lpstr>Zitierfähig</vt:lpstr>
      <vt:lpstr>Programming Course Python</vt:lpstr>
      <vt:lpstr>Contact</vt:lpstr>
      <vt:lpstr>Unit 2- Types &amp; Collections</vt:lpstr>
      <vt:lpstr>Simple Types</vt:lpstr>
      <vt:lpstr>Collections</vt:lpstr>
      <vt:lpstr>Methods on lists</vt:lpstr>
      <vt:lpstr>Methods on Sets</vt:lpstr>
      <vt:lpstr>Methods on Dictionaries</vt:lpstr>
      <vt:lpstr>Exercises - Numbers</vt:lpstr>
      <vt:lpstr>Exercises - Strings</vt:lpstr>
      <vt:lpstr>Exercises - Lists</vt:lpstr>
      <vt:lpstr>Exercises - Tuples</vt:lpstr>
      <vt:lpstr>Exercises - Sets</vt:lpstr>
      <vt:lpstr>Exercises - Dictionaries</vt:lpstr>
      <vt:lpstr>Python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Course Python</dc:title>
  <dc:creator>Elia Rühle</dc:creator>
  <cp:lastModifiedBy>Elia Rühle</cp:lastModifiedBy>
  <cp:revision>2</cp:revision>
  <dcterms:created xsi:type="dcterms:W3CDTF">2023-04-25T05:27:56Z</dcterms:created>
  <dcterms:modified xsi:type="dcterms:W3CDTF">2023-04-25T06:36:33Z</dcterms:modified>
</cp:coreProperties>
</file>