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405"/>
  </p:normalViewPr>
  <p:slideViewPr>
    <p:cSldViewPr snapToGrid="0">
      <p:cViewPr>
        <p:scale>
          <a:sx n="70" d="100"/>
          <a:sy n="70" d="100"/>
        </p:scale>
        <p:origin x="1832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ia.ruehle@mailbox.tu-dresden.de" TargetMode="External"/><Relationship Id="rId2" Type="http://schemas.openxmlformats.org/officeDocument/2006/relationships/hyperlink" Target="mailto:anna-maria.bothin@mailbox.tu-dresden.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0C421-16B1-E6A0-E5B4-1F72B9CE1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Course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A6DCF1-498E-3710-7629-73BF959E6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18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AE514-771F-7DE7-AE33-59F9EB1F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1F1E24-D74C-096B-3BCA-B4C00938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  <a:p>
            <a:pPr lvl="1"/>
            <a:r>
              <a:rPr lang="de-DE" dirty="0"/>
              <a:t>Anna: </a:t>
            </a:r>
            <a:r>
              <a:rPr lang="de-DE" dirty="0">
                <a:hlinkClick r:id="rId2"/>
              </a:rPr>
              <a:t>anna-maria.bothin@mailbox.tu-dresden.de</a:t>
            </a:r>
            <a:endParaRPr lang="de-DE" dirty="0"/>
          </a:p>
          <a:p>
            <a:pPr lvl="1"/>
            <a:r>
              <a:rPr lang="de-DE" dirty="0"/>
              <a:t>Elia: </a:t>
            </a:r>
            <a:r>
              <a:rPr lang="de-DE" dirty="0">
                <a:hlinkClick r:id="rId3"/>
              </a:rPr>
              <a:t>elia.ruehle@mailbox.tu-dresden.de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203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729FC-326D-11CC-57A9-CC3F1324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1- </a:t>
            </a:r>
            <a:r>
              <a:rPr lang="de-DE" dirty="0" err="1"/>
              <a:t>Introduction</a:t>
            </a:r>
            <a:r>
              <a:rPr lang="de-DE" dirty="0"/>
              <a:t> and 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BDB65-8BAB-6E54-9EAE-08408D5A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in:</a:t>
            </a:r>
          </a:p>
          <a:p>
            <a:pPr lvl="1"/>
            <a:r>
              <a:rPr lang="de-DE" dirty="0"/>
              <a:t>web </a:t>
            </a:r>
            <a:r>
              <a:rPr lang="de-DE" dirty="0" err="1"/>
              <a:t>developement</a:t>
            </a:r>
            <a:endParaRPr lang="de-DE" dirty="0"/>
          </a:p>
          <a:p>
            <a:pPr lvl="1"/>
            <a:r>
              <a:rPr lang="de-DE" dirty="0" err="1"/>
              <a:t>DataScience</a:t>
            </a:r>
            <a:endParaRPr lang="de-DE" dirty="0"/>
          </a:p>
          <a:p>
            <a:pPr lvl="1"/>
            <a:r>
              <a:rPr lang="de-DE" dirty="0" err="1"/>
              <a:t>MachineLearning</a:t>
            </a:r>
            <a:endParaRPr lang="de-DE" dirty="0"/>
          </a:p>
          <a:p>
            <a:r>
              <a:rPr lang="de-DE" dirty="0"/>
              <a:t>Scripting Language</a:t>
            </a:r>
          </a:p>
          <a:p>
            <a:pPr lvl="1"/>
            <a:r>
              <a:rPr lang="de-DE" dirty="0"/>
              <a:t>Interpreter</a:t>
            </a:r>
          </a:p>
          <a:p>
            <a:pPr lvl="1"/>
            <a:r>
              <a:rPr lang="de-DE" dirty="0" err="1"/>
              <a:t>slower</a:t>
            </a:r>
            <a:endParaRPr lang="de-DE" dirty="0"/>
          </a:p>
          <a:p>
            <a:pPr lvl="1"/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typed</a:t>
            </a:r>
            <a:endParaRPr lang="de-DE" dirty="0"/>
          </a:p>
          <a:p>
            <a:r>
              <a:rPr lang="de-DE" dirty="0" err="1"/>
              <a:t>reduced</a:t>
            </a:r>
            <a:r>
              <a:rPr lang="de-DE" dirty="0"/>
              <a:t> Syntax –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english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650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13F38-49B3-B64F-632D-E033068E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2193C-9563-53C9-4C28-49259060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directly</a:t>
            </a:r>
            <a:r>
              <a:rPr lang="de-DE" dirty="0"/>
              <a:t>, </a:t>
            </a:r>
            <a:r>
              <a:rPr lang="de-DE" dirty="0" err="1"/>
              <a:t>uncomplicated</a:t>
            </a:r>
            <a:endParaRPr lang="de-DE" dirty="0"/>
          </a:p>
          <a:p>
            <a:pPr lvl="1"/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fast </a:t>
            </a:r>
            <a:r>
              <a:rPr lang="de-DE" dirty="0" err="1"/>
              <a:t>Prototyping</a:t>
            </a:r>
            <a:endParaRPr lang="de-DE" dirty="0"/>
          </a:p>
          <a:p>
            <a:r>
              <a:rPr lang="de-DE" dirty="0" err="1"/>
              <a:t>beginner</a:t>
            </a:r>
            <a:r>
              <a:rPr lang="de-DE" dirty="0"/>
              <a:t> </a:t>
            </a:r>
            <a:r>
              <a:rPr lang="de-DE" dirty="0" err="1"/>
              <a:t>friendliy</a:t>
            </a:r>
            <a:r>
              <a:rPr lang="de-DE" dirty="0"/>
              <a:t> </a:t>
            </a:r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dirty="0"/>
              <a:t>easy but powerful</a:t>
            </a:r>
          </a:p>
        </p:txBody>
      </p:sp>
    </p:spTree>
    <p:extLst>
      <p:ext uri="{BB962C8B-B14F-4D97-AF65-F5344CB8AC3E}">
        <p14:creationId xmlns:p14="http://schemas.microsoft.com/office/powerpoint/2010/main" val="317380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97649-0A4E-66FB-6C4D-F39E10B7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279DE-AE6C-2150-DC5C-1CD5FD47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67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FEA28-ABAB-169C-FF95-4460918B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4E328-7CFC-0518-9C75-3BDCB6BF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code:</a:t>
            </a:r>
          </a:p>
          <a:p>
            <a:pPr lvl="1"/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lvl="2"/>
            <a:r>
              <a:rPr lang="de-DE" dirty="0" err="1"/>
              <a:t>write</a:t>
            </a:r>
            <a:r>
              <a:rPr lang="de-DE" dirty="0"/>
              <a:t> code </a:t>
            </a:r>
            <a:r>
              <a:rPr lang="de-DE" dirty="0" err="1"/>
              <a:t>directly</a:t>
            </a:r>
            <a:r>
              <a:rPr lang="de-DE" dirty="0"/>
              <a:t> on </a:t>
            </a:r>
            <a:r>
              <a:rPr lang="de-DE" dirty="0" err="1"/>
              <a:t>commandline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63F2A6-F879-F269-815A-356E6900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68" y="2718745"/>
            <a:ext cx="4610100" cy="2120900"/>
          </a:xfrm>
          <a:prstGeom prst="rect">
            <a:avLst/>
          </a:prstGeom>
        </p:spPr>
      </p:pic>
      <p:graphicFrame>
        <p:nvGraphicFramePr>
          <p:cNvPr id="5" name="Tabelle 8">
            <a:extLst>
              <a:ext uri="{FF2B5EF4-FFF2-40B4-BE49-F238E27FC236}">
                <a16:creationId xmlns:a16="http://schemas.microsoft.com/office/drawing/2014/main" id="{E9B15F74-CE94-3A10-1E54-0F6D598F0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76676"/>
              </p:ext>
            </p:extLst>
          </p:nvPr>
        </p:nvGraphicFramePr>
        <p:xfrm>
          <a:off x="810002" y="5253305"/>
          <a:ext cx="10415718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71906">
                  <a:extLst>
                    <a:ext uri="{9D8B030D-6E8A-4147-A177-3AD203B41FA5}">
                      <a16:colId xmlns:a16="http://schemas.microsoft.com/office/drawing/2014/main" val="2111167543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1043798258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31227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&amp; </a:t>
                      </a:r>
                      <a:r>
                        <a:rPr lang="de-DE" dirty="0" err="1"/>
                        <a:t>execute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64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python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python3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your</a:t>
                      </a:r>
                      <a:r>
                        <a:rPr lang="de-DE" dirty="0"/>
                        <a:t> terminal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Write code+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exit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() </a:t>
                      </a:r>
                      <a:r>
                        <a:rPr lang="de-DE" dirty="0"/>
                        <a:t>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310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6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A8C72-6465-A6BA-EB82-18DD41A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B439213-B502-5A79-1DE4-5CE380D57076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188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code:</a:t>
            </a:r>
          </a:p>
          <a:p>
            <a:pPr lvl="1"/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lvl="1"/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2"/>
            <a:r>
              <a:rPr lang="de-DE" dirty="0" err="1"/>
              <a:t>write</a:t>
            </a:r>
            <a:r>
              <a:rPr lang="de-DE" dirty="0"/>
              <a:t> code in an IDE/ Editor</a:t>
            </a:r>
          </a:p>
          <a:p>
            <a:pPr lvl="2"/>
            <a:r>
              <a:rPr lang="de-DE" dirty="0"/>
              <a:t>save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2"/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Terminal: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495F651-C159-9538-C7E1-AC80352C8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60489"/>
              </p:ext>
            </p:extLst>
          </p:nvPr>
        </p:nvGraphicFramePr>
        <p:xfrm>
          <a:off x="810000" y="5133109"/>
          <a:ext cx="10415718" cy="1280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71906">
                  <a:extLst>
                    <a:ext uri="{9D8B030D-6E8A-4147-A177-3AD203B41FA5}">
                      <a16:colId xmlns:a16="http://schemas.microsoft.com/office/drawing/2014/main" val="2111167543"/>
                    </a:ext>
                  </a:extLst>
                </a:gridCol>
                <a:gridCol w="6943812">
                  <a:extLst>
                    <a:ext uri="{9D8B030D-6E8A-4147-A177-3AD203B41FA5}">
                      <a16:colId xmlns:a16="http://schemas.microsoft.com/office/drawing/2014/main" val="1043798258"/>
                    </a:ext>
                  </a:extLst>
                </a:gridCol>
              </a:tblGrid>
              <a:tr h="20009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execute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64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your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IDE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navigate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directory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whrer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saved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 python3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de-DE" i="1" dirty="0" err="1">
                          <a:solidFill>
                            <a:schemeClr val="tx1"/>
                          </a:solidFill>
                        </a:rPr>
                        <a:t>file_name</a:t>
                      </a:r>
                      <a:r>
                        <a:rPr lang="de-DE" b="1" dirty="0" err="1">
                          <a:solidFill>
                            <a:schemeClr val="accent1"/>
                          </a:solidFill>
                        </a:rPr>
                        <a:t>.py</a:t>
                      </a:r>
                      <a:endParaRPr lang="de-DE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de-DE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3104332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E67350A1-6725-8CCB-40BE-89EF415E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057" y="2219830"/>
            <a:ext cx="4448865" cy="27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A8C72-6465-A6BA-EB82-18DD41A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B439213-B502-5A79-1DE4-5CE380D57076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188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code:</a:t>
            </a:r>
          </a:p>
          <a:p>
            <a:pPr lvl="1"/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lvl="1"/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 err="1"/>
              <a:t>syntax</a:t>
            </a:r>
            <a:endParaRPr lang="de-DE" dirty="0"/>
          </a:p>
          <a:p>
            <a:pPr lvl="1"/>
            <a:r>
              <a:rPr lang="de-DE" dirty="0" err="1"/>
              <a:t>indention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 err="1"/>
              <a:t>comments</a:t>
            </a:r>
            <a:endParaRPr lang="de-DE" dirty="0"/>
          </a:p>
          <a:p>
            <a:pPr lvl="1"/>
            <a:r>
              <a:rPr lang="de-DE" dirty="0" err="1"/>
              <a:t>naming</a:t>
            </a:r>
            <a:r>
              <a:rPr lang="de-DE" dirty="0"/>
              <a:t> variables (A-</a:t>
            </a:r>
            <a:r>
              <a:rPr lang="de-DE" dirty="0" err="1"/>
              <a:t>z</a:t>
            </a:r>
            <a:r>
              <a:rPr lang="de-DE" dirty="0"/>
              <a:t>, 0-9, </a:t>
            </a:r>
            <a:r>
              <a:rPr lang="de-DE" dirty="0" err="1"/>
              <a:t>case</a:t>
            </a:r>
            <a:r>
              <a:rPr lang="de-DE" dirty="0"/>
              <a:t>-sensitive)</a:t>
            </a:r>
          </a:p>
          <a:p>
            <a:pPr lvl="2"/>
            <a:r>
              <a:rPr lang="de-DE" dirty="0"/>
              <a:t>Pascal-Case: </a:t>
            </a:r>
            <a:r>
              <a:rPr lang="de-DE" dirty="0" err="1">
                <a:solidFill>
                  <a:schemeClr val="accent1"/>
                </a:solidFill>
              </a:rPr>
              <a:t>SomeUselessVariable</a:t>
            </a:r>
            <a:endParaRPr lang="de-DE" dirty="0">
              <a:solidFill>
                <a:schemeClr val="accent1"/>
              </a:solidFill>
            </a:endParaRPr>
          </a:p>
          <a:p>
            <a:pPr lvl="2"/>
            <a:r>
              <a:rPr lang="de-DE" dirty="0"/>
              <a:t>Camel-Case: </a:t>
            </a:r>
            <a:r>
              <a:rPr lang="de-DE" dirty="0" err="1">
                <a:solidFill>
                  <a:schemeClr val="accent1"/>
                </a:solidFill>
              </a:rPr>
              <a:t>someUselessVariable</a:t>
            </a:r>
            <a:endParaRPr lang="de-DE" dirty="0">
              <a:solidFill>
                <a:schemeClr val="accent1"/>
              </a:solidFill>
            </a:endParaRPr>
          </a:p>
          <a:p>
            <a:pPr lvl="2"/>
            <a:r>
              <a:rPr lang="de-DE" dirty="0"/>
              <a:t>Snake-Case: 	</a:t>
            </a:r>
            <a:r>
              <a:rPr lang="de-DE" dirty="0" err="1">
                <a:solidFill>
                  <a:schemeClr val="accent1"/>
                </a:solidFill>
              </a:rPr>
              <a:t>some_useless_variable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AAAFBA9-5F9C-AAB6-BF00-327A46FABF4E}"/>
              </a:ext>
            </a:extLst>
          </p:cNvPr>
          <p:cNvGrpSpPr/>
          <p:nvPr/>
        </p:nvGrpSpPr>
        <p:grpSpPr>
          <a:xfrm>
            <a:off x="6259798" y="2540420"/>
            <a:ext cx="3863009" cy="1485001"/>
            <a:chOff x="6095999" y="3211529"/>
            <a:chExt cx="4978400" cy="193040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478368E4-56FD-1A46-CE5E-65DFAB64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3211529"/>
              <a:ext cx="4978400" cy="1930400"/>
            </a:xfrm>
            <a:prstGeom prst="rect">
              <a:avLst/>
            </a:prstGeom>
          </p:spPr>
        </p:pic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ECA4305-886A-8EF8-E7E0-288F17CE9243}"/>
                </a:ext>
              </a:extLst>
            </p:cNvPr>
            <p:cNvGrpSpPr/>
            <p:nvPr/>
          </p:nvGrpSpPr>
          <p:grpSpPr>
            <a:xfrm>
              <a:off x="6524096" y="3540706"/>
              <a:ext cx="729049" cy="1290223"/>
              <a:chOff x="6524096" y="3540706"/>
              <a:chExt cx="729049" cy="1290223"/>
            </a:xfrm>
          </p:grpSpPr>
          <p:sp>
            <p:nvSpPr>
              <p:cNvPr id="6" name="Pfeil nach rechts 5">
                <a:extLst>
                  <a:ext uri="{FF2B5EF4-FFF2-40B4-BE49-F238E27FC236}">
                    <a16:creationId xmlns:a16="http://schemas.microsoft.com/office/drawing/2014/main" id="{6A45D16F-0136-4C65-42A3-6B3CFFED03FC}"/>
                  </a:ext>
                </a:extLst>
              </p:cNvPr>
              <p:cNvSpPr/>
              <p:nvPr/>
            </p:nvSpPr>
            <p:spPr>
              <a:xfrm>
                <a:off x="6524096" y="3540706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Pfeil nach rechts 6">
                <a:extLst>
                  <a:ext uri="{FF2B5EF4-FFF2-40B4-BE49-F238E27FC236}">
                    <a16:creationId xmlns:a16="http://schemas.microsoft.com/office/drawing/2014/main" id="{05F315F6-EF13-8F46-46F7-D90A15CB0E2B}"/>
                  </a:ext>
                </a:extLst>
              </p:cNvPr>
              <p:cNvSpPr/>
              <p:nvPr/>
            </p:nvSpPr>
            <p:spPr>
              <a:xfrm>
                <a:off x="6524096" y="4087324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Pfeil nach rechts 9">
                <a:extLst>
                  <a:ext uri="{FF2B5EF4-FFF2-40B4-BE49-F238E27FC236}">
                    <a16:creationId xmlns:a16="http://schemas.microsoft.com/office/drawing/2014/main" id="{D7B4AC6A-E4C0-F79E-A3EE-2970B814482E}"/>
                  </a:ext>
                </a:extLst>
              </p:cNvPr>
              <p:cNvSpPr/>
              <p:nvPr/>
            </p:nvSpPr>
            <p:spPr>
              <a:xfrm>
                <a:off x="6524096" y="4633942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9B4322ED-454D-2C15-15BF-EA0FEC9B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103" y="4645512"/>
            <a:ext cx="2946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23E1D-53B0-6D53-7661-FECEF5A2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34C3E-D199-E90B-55AC-B20C54C6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663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215</Words>
  <Application>Microsoft Macintosh PowerPoint</Application>
  <PresentationFormat>Breitbild</PresentationFormat>
  <Paragraphs>63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Zitierfähig</vt:lpstr>
      <vt:lpstr>Programming Course Python</vt:lpstr>
      <vt:lpstr>Contact</vt:lpstr>
      <vt:lpstr>Unit 1- Introduction and Installation</vt:lpstr>
      <vt:lpstr>Why Python?</vt:lpstr>
      <vt:lpstr>Installation</vt:lpstr>
      <vt:lpstr>Working with Python</vt:lpstr>
      <vt:lpstr>Working with Python</vt:lpstr>
      <vt:lpstr>Working with Python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Course Python</dc:title>
  <dc:creator>Elia Rühle</dc:creator>
  <cp:lastModifiedBy>Elia Rühle</cp:lastModifiedBy>
  <cp:revision>3</cp:revision>
  <dcterms:created xsi:type="dcterms:W3CDTF">2023-04-25T04:41:35Z</dcterms:created>
  <dcterms:modified xsi:type="dcterms:W3CDTF">2023-04-25T05:25:09Z</dcterms:modified>
</cp:coreProperties>
</file>