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56"/>
    <p:restoredTop sz="96405"/>
  </p:normalViewPr>
  <p:slideViewPr>
    <p:cSldViewPr snapToGrid="0">
      <p:cViewPr>
        <p:scale>
          <a:sx n="49" d="100"/>
          <a:sy n="49" d="100"/>
        </p:scale>
        <p:origin x="480" y="2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lia.ruehle@mailbox.tu-dresden.de" TargetMode="External"/><Relationship Id="rId2" Type="http://schemas.openxmlformats.org/officeDocument/2006/relationships/hyperlink" Target="mailto:anna-maria.bothin@mailbox.tu-dresden.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E4ACD-1915-3D98-AD64-9FF8C8DDC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Course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E69F11-05D0-189F-1F58-F868F2391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Elia Rühle &amp; Anna </a:t>
            </a:r>
            <a:r>
              <a:rPr lang="de-DE" dirty="0" err="1"/>
              <a:t>Bothin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73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6F1FF-90CF-73FF-1A0C-D5DDA354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4D1298B-07CA-FD8B-1BD2-0F357E4A9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  <a:p>
            <a:pPr lvl="1"/>
            <a:r>
              <a:rPr lang="de-DE" dirty="0"/>
              <a:t>Anna: </a:t>
            </a:r>
            <a:r>
              <a:rPr lang="de-DE" dirty="0">
                <a:hlinkClick r:id="rId2"/>
              </a:rPr>
              <a:t>anna-maria.bothin@mailbox.tu-dresden.de</a:t>
            </a:r>
            <a:endParaRPr lang="de-DE" dirty="0"/>
          </a:p>
          <a:p>
            <a:pPr lvl="1"/>
            <a:r>
              <a:rPr lang="de-DE" dirty="0"/>
              <a:t>Elia: </a:t>
            </a:r>
            <a:r>
              <a:rPr lang="de-DE" dirty="0">
                <a:hlinkClick r:id="rId3"/>
              </a:rPr>
              <a:t>elia.ruehle@mailbox.tu-dresden.de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63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DF53C-F794-938A-BDDD-C270D10A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2- </a:t>
            </a:r>
            <a:r>
              <a:rPr lang="de-DE" dirty="0" err="1"/>
              <a:t>Types</a:t>
            </a:r>
            <a:r>
              <a:rPr lang="de-DE" dirty="0"/>
              <a:t> &amp; Collections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F5E32D-BF91-6F39-C44E-BC9F7FCB7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032" y="2405167"/>
            <a:ext cx="10554574" cy="363651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collections</a:t>
            </a:r>
            <a:endParaRPr lang="de-DE" dirty="0"/>
          </a:p>
          <a:p>
            <a:pPr marL="1200150" lvl="2" indent="-342900">
              <a:buFont typeface="+mj-lt"/>
              <a:buAutoNum type="arabicPeriod"/>
            </a:pPr>
            <a:r>
              <a:rPr lang="de-DE" dirty="0" err="1"/>
              <a:t>lists</a:t>
            </a:r>
            <a:endParaRPr lang="de-DE" dirty="0"/>
          </a:p>
          <a:p>
            <a:pPr marL="1200150" lvl="2" indent="-342900">
              <a:buFont typeface="+mj-lt"/>
              <a:buAutoNum type="arabicPeriod"/>
            </a:pPr>
            <a:r>
              <a:rPr lang="de-DE" dirty="0" err="1"/>
              <a:t>tuple</a:t>
            </a:r>
            <a:endParaRPr lang="de-DE" dirty="0"/>
          </a:p>
          <a:p>
            <a:pPr marL="1200150" lvl="2" indent="-342900">
              <a:buFont typeface="+mj-lt"/>
              <a:buAutoNum type="arabicPeriod"/>
            </a:pPr>
            <a:r>
              <a:rPr lang="de-DE" dirty="0" err="1"/>
              <a:t>sets</a:t>
            </a:r>
            <a:endParaRPr lang="de-DE" dirty="0"/>
          </a:p>
          <a:p>
            <a:pPr marL="1200150" lvl="2" indent="-342900">
              <a:buFont typeface="+mj-lt"/>
              <a:buAutoNum type="arabicPeriod"/>
            </a:pPr>
            <a:r>
              <a:rPr lang="de-DE" dirty="0" err="1"/>
              <a:t>dictionaries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491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2D115-26A6-26BD-5773-088CA576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3AD594-17B8-372B-E064-A28E61C23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10554574" cy="3636511"/>
          </a:xfrm>
        </p:spPr>
        <p:txBody>
          <a:bodyPr/>
          <a:lstStyle/>
          <a:p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/>
              <a:t>Integer</a:t>
            </a:r>
          </a:p>
          <a:p>
            <a:pPr lvl="1"/>
            <a:r>
              <a:rPr lang="de-DE" dirty="0" err="1"/>
              <a:t>Float</a:t>
            </a:r>
            <a:endParaRPr lang="de-DE" dirty="0"/>
          </a:p>
          <a:p>
            <a:pPr lvl="1"/>
            <a:r>
              <a:rPr lang="de-DE" dirty="0" err="1"/>
              <a:t>Complex</a:t>
            </a:r>
            <a:endParaRPr lang="de-DE" dirty="0"/>
          </a:p>
          <a:p>
            <a:r>
              <a:rPr lang="de-DE" dirty="0" err="1"/>
              <a:t>texts</a:t>
            </a:r>
            <a:r>
              <a:rPr lang="de-DE" dirty="0"/>
              <a:t> – String</a:t>
            </a:r>
          </a:p>
          <a:p>
            <a:r>
              <a:rPr lang="de-DE" dirty="0" err="1"/>
              <a:t>boolean</a:t>
            </a:r>
            <a:endParaRPr lang="de-DE" dirty="0"/>
          </a:p>
          <a:p>
            <a:pPr lvl="1"/>
            <a:r>
              <a:rPr lang="de-DE" dirty="0"/>
              <a:t>True</a:t>
            </a:r>
          </a:p>
          <a:p>
            <a:pPr lvl="1"/>
            <a:r>
              <a:rPr lang="de-DE" dirty="0" err="1"/>
              <a:t>False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258D0D-EB29-E294-DFA1-6B8637FF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446" y="2973229"/>
            <a:ext cx="3388591" cy="323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7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F440C-B839-E15E-B883-06876D49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Collections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36B7134-3758-EF92-0573-17C9C377B8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189283"/>
              </p:ext>
            </p:extLst>
          </p:nvPr>
        </p:nvGraphicFramePr>
        <p:xfrm>
          <a:off x="819150" y="2496820"/>
          <a:ext cx="10553700" cy="345225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3154879884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76879068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63219021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98165942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727473629"/>
                    </a:ext>
                  </a:extLst>
                </a:gridCol>
              </a:tblGrid>
              <a:tr h="410476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Tupel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Dictionary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875342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Mutable?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3786660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Duplicates</a:t>
                      </a:r>
                      <a:r>
                        <a:rPr lang="de-DE" dirty="0"/>
                        <a:t>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1897338"/>
                  </a:ext>
                </a:extLst>
              </a:tr>
              <a:tr h="916902"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Ordered</a:t>
                      </a:r>
                      <a:r>
                        <a:rPr lang="de-DE" dirty="0"/>
                        <a:t>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(seit 3.7)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5583047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Keys?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6793035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list</a:t>
                      </a:r>
                      <a:r>
                        <a:rPr lang="de-DE" dirty="0"/>
                        <a:t> = [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tuple</a:t>
                      </a:r>
                      <a:r>
                        <a:rPr lang="de-DE" dirty="0"/>
                        <a:t> = 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set</a:t>
                      </a:r>
                      <a:r>
                        <a:rPr lang="de-DE" dirty="0"/>
                        <a:t> = { 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dict</a:t>
                      </a:r>
                      <a:r>
                        <a:rPr lang="de-DE" dirty="0"/>
                        <a:t> = {</a:t>
                      </a:r>
                      <a:r>
                        <a:rPr lang="de-DE" dirty="0" err="1"/>
                        <a:t>a:b</a:t>
                      </a:r>
                      <a:r>
                        <a:rPr lang="de-DE" dirty="0"/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06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37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A3CDF-298B-1802-CCF9-3DAC1E1A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 on </a:t>
            </a:r>
            <a:r>
              <a:rPr lang="de-DE" dirty="0" err="1"/>
              <a:t>lists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9AB0C2-09B9-08EC-051A-825168404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803412"/>
            <a:ext cx="10554574" cy="2745808"/>
          </a:xfrm>
        </p:spPr>
        <p:txBody>
          <a:bodyPr numCol="2">
            <a:norm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append</a:t>
            </a:r>
            <a:r>
              <a:rPr lang="de-DE" sz="2400" dirty="0">
                <a:solidFill>
                  <a:schemeClr val="accent1"/>
                </a:solidFill>
              </a:rPr>
              <a:t>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sz="2400" dirty="0">
                <a:solidFill>
                  <a:schemeClr val="accent1"/>
                </a:solidFill>
              </a:rPr>
              <a:t>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insert</a:t>
            </a:r>
            <a:r>
              <a:rPr lang="de-DE" sz="2400" dirty="0">
                <a:solidFill>
                  <a:schemeClr val="accent1"/>
                </a:solidFill>
              </a:rPr>
              <a:t>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index</a:t>
            </a:r>
            <a:r>
              <a:rPr lang="de-DE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sz="2400" dirty="0">
                <a:solidFill>
                  <a:schemeClr val="accent1"/>
                </a:solidFill>
              </a:rPr>
              <a:t>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extend</a:t>
            </a:r>
            <a:r>
              <a:rPr lang="de-DE" sz="2400" dirty="0">
                <a:solidFill>
                  <a:schemeClr val="accent1"/>
                </a:solidFill>
              </a:rPr>
              <a:t>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iterable</a:t>
            </a:r>
            <a:r>
              <a:rPr lang="de-DE" sz="2400" dirty="0">
                <a:solidFill>
                  <a:schemeClr val="accent1"/>
                </a:solidFill>
              </a:rPr>
              <a:t>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remove</a:t>
            </a:r>
            <a:r>
              <a:rPr lang="de-DE" sz="2400" dirty="0">
                <a:solidFill>
                  <a:schemeClr val="accent1"/>
                </a:solidFill>
              </a:rPr>
              <a:t>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sz="2400" dirty="0">
                <a:solidFill>
                  <a:schemeClr val="accent1"/>
                </a:solidFill>
              </a:rPr>
              <a:t>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pop</a:t>
            </a:r>
            <a:r>
              <a:rPr lang="de-DE" sz="2400" dirty="0">
                <a:solidFill>
                  <a:schemeClr val="accent1"/>
                </a:solidFill>
              </a:rPr>
              <a:t>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index</a:t>
            </a:r>
            <a:r>
              <a:rPr lang="de-DE" sz="2400" dirty="0">
                <a:solidFill>
                  <a:schemeClr val="accent1"/>
                </a:solidFill>
              </a:rPr>
              <a:t>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count</a:t>
            </a:r>
            <a:r>
              <a:rPr lang="de-DE" sz="2400" dirty="0">
                <a:solidFill>
                  <a:schemeClr val="accent1"/>
                </a:solidFill>
              </a:rPr>
              <a:t>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sz="2400" dirty="0">
                <a:solidFill>
                  <a:schemeClr val="accent1"/>
                </a:solidFill>
              </a:rPr>
              <a:t>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clear</a:t>
            </a:r>
            <a:r>
              <a:rPr lang="de-DE" sz="2400" dirty="0">
                <a:solidFill>
                  <a:schemeClr val="accent1"/>
                </a:solidFill>
              </a:rPr>
              <a:t>()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reverse()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sort</a:t>
            </a:r>
            <a:r>
              <a:rPr lang="de-DE" sz="2400" dirty="0">
                <a:solidFill>
                  <a:schemeClr val="accent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6079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B1C6C-56D6-65B2-B119-0E5CEE0A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 on Sets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C02D73-DF97-926A-EFD0-E75551527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3366420"/>
            <a:ext cx="10554574" cy="2114582"/>
          </a:xfrm>
        </p:spPr>
        <p:txBody>
          <a:bodyPr numCol="2">
            <a:norm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add</a:t>
            </a:r>
            <a:r>
              <a:rPr lang="de-DE" sz="2400" dirty="0">
                <a:solidFill>
                  <a:schemeClr val="accent1"/>
                </a:solidFill>
              </a:rPr>
              <a:t>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sz="2400" dirty="0">
                <a:solidFill>
                  <a:schemeClr val="accent1"/>
                </a:solidFill>
              </a:rPr>
              <a:t>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remove</a:t>
            </a:r>
            <a:r>
              <a:rPr lang="de-DE" sz="2400" dirty="0">
                <a:solidFill>
                  <a:schemeClr val="accent1"/>
                </a:solidFill>
              </a:rPr>
              <a:t>(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sz="2400" dirty="0">
                <a:solidFill>
                  <a:schemeClr val="accent1"/>
                </a:solidFill>
              </a:rPr>
              <a:t>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discard</a:t>
            </a:r>
            <a:r>
              <a:rPr lang="de-DE" sz="2400" dirty="0">
                <a:solidFill>
                  <a:schemeClr val="accent1"/>
                </a:solidFill>
              </a:rPr>
              <a:t>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sz="2400" dirty="0">
                <a:solidFill>
                  <a:schemeClr val="accent1"/>
                </a:solidFill>
              </a:rPr>
              <a:t> ) </a:t>
            </a:r>
          </a:p>
          <a:p>
            <a:pPr marL="0" indent="0">
              <a:buNone/>
            </a:pPr>
            <a:endParaRPr lang="de-DE" sz="2400" dirty="0">
              <a:solidFill>
                <a:schemeClr val="accent1"/>
              </a:solidFill>
            </a:endParaRPr>
          </a:p>
          <a:p>
            <a:r>
              <a:rPr lang="de-DE" sz="2400" dirty="0" err="1">
                <a:solidFill>
                  <a:schemeClr val="accent1"/>
                </a:solidFill>
              </a:rPr>
              <a:t>diference</a:t>
            </a:r>
            <a:r>
              <a:rPr lang="de-DE" sz="2400" dirty="0">
                <a:solidFill>
                  <a:schemeClr val="accent1"/>
                </a:solidFill>
              </a:rPr>
              <a:t>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set</a:t>
            </a:r>
            <a:r>
              <a:rPr lang="de-DE" sz="2400" dirty="0">
                <a:solidFill>
                  <a:schemeClr val="accent1"/>
                </a:solidFill>
              </a:rPr>
              <a:t>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clear</a:t>
            </a:r>
            <a:r>
              <a:rPr lang="de-DE" sz="2400" dirty="0">
                <a:solidFill>
                  <a:schemeClr val="accent1"/>
                </a:solidFill>
              </a:rPr>
              <a:t>()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update(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set</a:t>
            </a:r>
            <a:r>
              <a:rPr lang="de-DE" sz="2400" dirty="0">
                <a:solidFill>
                  <a:schemeClr val="accent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6119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4ED26-B874-FC91-1B11-65C405F5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 on </a:t>
            </a:r>
            <a:r>
              <a:rPr lang="de-DE" dirty="0" err="1"/>
              <a:t>Dictionaries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49190A-7933-E65C-5D64-A83B76CCF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3429000"/>
            <a:ext cx="10554574" cy="1801073"/>
          </a:xfrm>
        </p:spPr>
        <p:txBody>
          <a:bodyPr numCol="2">
            <a:normAutofit lnSpcReduction="10000"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get</a:t>
            </a:r>
            <a:r>
              <a:rPr lang="de-DE" sz="2400" dirty="0">
                <a:solidFill>
                  <a:schemeClr val="accent1"/>
                </a:solidFill>
              </a:rPr>
              <a:t>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key</a:t>
            </a:r>
            <a:r>
              <a:rPr lang="de-DE" sz="2400" dirty="0">
                <a:solidFill>
                  <a:schemeClr val="accent1"/>
                </a:solidFill>
              </a:rPr>
              <a:t>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keys</a:t>
            </a:r>
            <a:r>
              <a:rPr lang="de-DE" sz="2400" dirty="0">
                <a:solidFill>
                  <a:schemeClr val="accent1"/>
                </a:solidFill>
              </a:rPr>
              <a:t>() update( {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key</a:t>
            </a:r>
            <a:r>
              <a:rPr lang="de-DE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/>
                </a:solidFill>
              </a:rPr>
              <a:t>: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2400" dirty="0">
                <a:solidFill>
                  <a:schemeClr val="accent1"/>
                </a:solidFill>
              </a:rPr>
              <a:t>}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pop</a:t>
            </a:r>
            <a:r>
              <a:rPr lang="de-DE" sz="2400" dirty="0">
                <a:solidFill>
                  <a:schemeClr val="accent1"/>
                </a:solidFill>
              </a:rPr>
              <a:t>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key</a:t>
            </a:r>
            <a:r>
              <a:rPr lang="de-DE" sz="2400" dirty="0">
                <a:solidFill>
                  <a:schemeClr val="accent1"/>
                </a:solidFill>
              </a:rPr>
              <a:t>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items</a:t>
            </a:r>
            <a:r>
              <a:rPr lang="de-DE" sz="2400" dirty="0">
                <a:solidFill>
                  <a:schemeClr val="accent1"/>
                </a:solidFill>
              </a:rPr>
              <a:t>(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clear</a:t>
            </a:r>
            <a:r>
              <a:rPr lang="de-DE" sz="2400" dirty="0">
                <a:solidFill>
                  <a:schemeClr val="accent1"/>
                </a:solidFill>
              </a:rPr>
              <a:t>(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values</a:t>
            </a:r>
            <a:r>
              <a:rPr lang="de-DE" sz="2400" dirty="0">
                <a:solidFill>
                  <a:schemeClr val="accent1"/>
                </a:solidFill>
              </a:rPr>
              <a:t>( 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22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3791C-2EB6-8BD3-7B89-674DEE56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12B236-514D-8ABC-626B-830D8DF68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https://docs.python.org/3/library/stdtypes.html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628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216</Words>
  <Application>Microsoft Macintosh PowerPoint</Application>
  <PresentationFormat>Breitbild</PresentationFormat>
  <Paragraphs>78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Zitierfähig</vt:lpstr>
      <vt:lpstr>Programming Course Python</vt:lpstr>
      <vt:lpstr>Contact</vt:lpstr>
      <vt:lpstr>Unit 2- Types &amp; Collections</vt:lpstr>
      <vt:lpstr>Simple Types</vt:lpstr>
      <vt:lpstr>Collections</vt:lpstr>
      <vt:lpstr>Methods on lists</vt:lpstr>
      <vt:lpstr>Methods on Sets</vt:lpstr>
      <vt:lpstr>Methods on Dictionaries</vt:lpstr>
      <vt:lpstr>Python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Course Python</dc:title>
  <dc:creator>Elia Rühle</dc:creator>
  <cp:lastModifiedBy>Elia Rühle</cp:lastModifiedBy>
  <cp:revision>1</cp:revision>
  <dcterms:created xsi:type="dcterms:W3CDTF">2023-04-25T05:27:56Z</dcterms:created>
  <dcterms:modified xsi:type="dcterms:W3CDTF">2023-04-25T05:53:11Z</dcterms:modified>
</cp:coreProperties>
</file>