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Comfortaa Regular"/>
      <p:regular r:id="rId37"/>
      <p:bold r:id="rId38"/>
    </p:embeddedFont>
    <p:embeddedFont>
      <p:font typeface="Pacifico"/>
      <p:regular r:id="rId39"/>
    </p:embeddedFont>
    <p:embeddedFont>
      <p:font typeface="Merriweather Black"/>
      <p:bold r:id="rId40"/>
      <p:boldItalic r:id="rId41"/>
    </p:embeddedFont>
    <p:embeddedFont>
      <p:font typeface="Merriweather"/>
      <p:regular r:id="rId42"/>
      <p:bold r:id="rId43"/>
      <p:italic r:id="rId44"/>
      <p:boldItalic r:id="rId45"/>
    </p:embeddedFont>
    <p:embeddedFont>
      <p:font typeface="Comfortaa"/>
      <p:regular r:id="rId46"/>
      <p:bold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lack-bold.fntdata"/><Relationship Id="rId42" Type="http://schemas.openxmlformats.org/officeDocument/2006/relationships/font" Target="fonts/Merriweather-regular.fntdata"/><Relationship Id="rId41" Type="http://schemas.openxmlformats.org/officeDocument/2006/relationships/font" Target="fonts/MerriweatherBlack-boldItalic.fntdata"/><Relationship Id="rId44" Type="http://schemas.openxmlformats.org/officeDocument/2006/relationships/font" Target="fonts/Merriweather-italic.fntdata"/><Relationship Id="rId43" Type="http://schemas.openxmlformats.org/officeDocument/2006/relationships/font" Target="fonts/Merriweather-bold.fntdata"/><Relationship Id="rId46" Type="http://schemas.openxmlformats.org/officeDocument/2006/relationships/font" Target="fonts/Comfortaa-regular.fntdata"/><Relationship Id="rId45"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Comfortaa-bold.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Nunito-regular.fntdata"/><Relationship Id="rId32" Type="http://schemas.openxmlformats.org/officeDocument/2006/relationships/slide" Target="slides/slide27.xml"/><Relationship Id="rId35" Type="http://schemas.openxmlformats.org/officeDocument/2006/relationships/font" Target="fonts/Nunito-italic.fntdata"/><Relationship Id="rId34" Type="http://schemas.openxmlformats.org/officeDocument/2006/relationships/font" Target="fonts/Nunito-bold.fntdata"/><Relationship Id="rId37" Type="http://schemas.openxmlformats.org/officeDocument/2006/relationships/font" Target="fonts/ComfortaaRegular-regular.fntdata"/><Relationship Id="rId36" Type="http://schemas.openxmlformats.org/officeDocument/2006/relationships/font" Target="fonts/Nunito-boldItalic.fntdata"/><Relationship Id="rId39" Type="http://schemas.openxmlformats.org/officeDocument/2006/relationships/font" Target="fonts/Pacifico-regular.fntdata"/><Relationship Id="rId38" Type="http://schemas.openxmlformats.org/officeDocument/2006/relationships/font" Target="fonts/ComfortaaRegular-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5ac53b8a6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5ac53b8a6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5ac53b8a6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5ac53b8a6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5ac53b8a6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5ac53b8a6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5ac53b8a6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5ac53b8a6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5ac53b8a6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5ac53b8a6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5ac53b8a6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5ac53b8a6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5ac53b8a6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5ac53b8a6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5ac53b8a6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5ac53b8a6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5ac53b8a6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5ac53b8a6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5ac53b8a6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5ac53b8a6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5ac53b8a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5ac53b8a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5ac53b8a6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5ac53b8a6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5ac53b8a6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5ac53b8a6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5ac53b8a6_0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5ac53b8a6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5b278dfa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5b278dfa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5b278dfa8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5b278dfa8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5b278dfa8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5b278dfa8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5b278dfa8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5b278dfa8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5b278dfa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5b278dfa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5ac53b8a6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5ac53b8a6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5ac53b8a6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5ac53b8a6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5ac53b8a6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5ac53b8a6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5ac53b8a6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5ac53b8a6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5ac53b8a6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5ac53b8a6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5ac53b8a6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5ac53b8a6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5ac53b8a6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5ac53b8a6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en.wikipedia.org/wiki/Municipalities_of_Milan" TargetMode="External"/><Relationship Id="rId4" Type="http://schemas.openxmlformats.org/officeDocument/2006/relationships/hyperlink" Target="https://en.wikipedia.org/wiki/Municipalities_of_Milan" TargetMode="External"/><Relationship Id="rId5" Type="http://schemas.openxmlformats.org/officeDocument/2006/relationships/hyperlink" Target="https://developer.foursquare.com/" TargetMode="External"/><Relationship Id="rId6" Type="http://schemas.openxmlformats.org/officeDocument/2006/relationships/hyperlink" Target="https://developer.foursquare.com/" TargetMode="External"/><Relationship Id="rId7" Type="http://schemas.openxmlformats.org/officeDocument/2006/relationships/hyperlink" Target="https://geoportale.comune.milano.it/MapViewerApplication/Map/App?config=%2FMapViewerApplication%2FMap%2FConfig4App%2F210&amp;id=ags" TargetMode="External"/><Relationship Id="rId8" Type="http://schemas.openxmlformats.org/officeDocument/2006/relationships/hyperlink" Target="https://geoportale.comune.milano.it/MapViewerApplication/Map/App?config=%2FMapViewerApplication%2FMap%2FConfig4App%2F210&amp;id=ag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486950" y="1058450"/>
            <a:ext cx="3232350" cy="2149513"/>
          </a:xfrm>
          <a:prstGeom prst="rect">
            <a:avLst/>
          </a:prstGeom>
          <a:noFill/>
          <a:ln>
            <a:noFill/>
          </a:ln>
        </p:spPr>
      </p:pic>
      <p:pic>
        <p:nvPicPr>
          <p:cNvPr id="129" name="Google Shape;129;p13"/>
          <p:cNvPicPr preferRelativeResize="0"/>
          <p:nvPr/>
        </p:nvPicPr>
        <p:blipFill>
          <a:blip r:embed="rId4">
            <a:alphaModFix/>
          </a:blip>
          <a:stretch>
            <a:fillRect/>
          </a:stretch>
        </p:blipFill>
        <p:spPr>
          <a:xfrm>
            <a:off x="3079600" y="2314963"/>
            <a:ext cx="2446106" cy="1630738"/>
          </a:xfrm>
          <a:prstGeom prst="rect">
            <a:avLst/>
          </a:prstGeom>
          <a:noFill/>
          <a:ln>
            <a:noFill/>
          </a:ln>
        </p:spPr>
      </p:pic>
      <p:sp>
        <p:nvSpPr>
          <p:cNvPr id="130" name="Google Shape;130;p13"/>
          <p:cNvSpPr txBox="1"/>
          <p:nvPr>
            <p:ph type="ctrTitle"/>
          </p:nvPr>
        </p:nvSpPr>
        <p:spPr>
          <a:xfrm>
            <a:off x="3719300" y="636100"/>
            <a:ext cx="5017500" cy="211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06666"/>
                </a:solidFill>
                <a:latin typeface="Impact"/>
                <a:ea typeface="Impact"/>
                <a:cs typeface="Impact"/>
                <a:sym typeface="Impact"/>
              </a:rPr>
              <a:t>Capstone Project- Fashion Shops in Milan</a:t>
            </a:r>
            <a:endParaRPr>
              <a:solidFill>
                <a:srgbClr val="E06666"/>
              </a:solidFill>
              <a:latin typeface="Impact"/>
              <a:ea typeface="Impact"/>
              <a:cs typeface="Impact"/>
              <a:sym typeface="Impac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idx="1" type="body"/>
          </p:nvPr>
        </p:nvSpPr>
        <p:spPr>
          <a:xfrm>
            <a:off x="557575" y="767975"/>
            <a:ext cx="7415100" cy="6051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20000"/>
              </a:lnSpc>
              <a:spcBef>
                <a:spcPts val="1200"/>
              </a:spcBef>
              <a:spcAft>
                <a:spcPts val="0"/>
              </a:spcAft>
              <a:buNone/>
            </a:pPr>
            <a:r>
              <a:rPr i="1" lang="en" sz="1500">
                <a:solidFill>
                  <a:schemeClr val="lt1"/>
                </a:solidFill>
                <a:latin typeface="Comfortaa"/>
                <a:ea typeface="Comfortaa"/>
                <a:cs typeface="Comfortaa"/>
                <a:sym typeface="Comfortaa"/>
              </a:rPr>
              <a:t> </a:t>
            </a:r>
            <a:r>
              <a:rPr lang="en" sz="1500">
                <a:solidFill>
                  <a:schemeClr val="lt1"/>
                </a:solidFill>
                <a:latin typeface="Merriweather"/>
                <a:ea typeface="Merriweather"/>
                <a:cs typeface="Merriweather"/>
                <a:sym typeface="Merriweather"/>
              </a:rPr>
              <a:t>Venues, their categories and their geographical coordinates</a:t>
            </a:r>
            <a:endParaRPr sz="1800">
              <a:solidFill>
                <a:schemeClr val="lt1"/>
              </a:solidFill>
              <a:latin typeface="Merriweather"/>
              <a:ea typeface="Merriweather"/>
              <a:cs typeface="Merriweather"/>
              <a:sym typeface="Merriweather"/>
            </a:endParaRPr>
          </a:p>
        </p:txBody>
      </p:sp>
      <p:pic>
        <p:nvPicPr>
          <p:cNvPr id="195" name="Google Shape;195;p22"/>
          <p:cNvPicPr preferRelativeResize="0"/>
          <p:nvPr/>
        </p:nvPicPr>
        <p:blipFill>
          <a:blip r:embed="rId3">
            <a:alphaModFix/>
          </a:blip>
          <a:stretch>
            <a:fillRect/>
          </a:stretch>
        </p:blipFill>
        <p:spPr>
          <a:xfrm>
            <a:off x="1488300" y="1604425"/>
            <a:ext cx="5943600" cy="2628900"/>
          </a:xfrm>
          <a:prstGeom prst="rect">
            <a:avLst/>
          </a:prstGeom>
          <a:noFill/>
          <a:ln>
            <a:noFill/>
          </a:ln>
        </p:spPr>
      </p:pic>
      <p:cxnSp>
        <p:nvCxnSpPr>
          <p:cNvPr id="196" name="Google Shape;196;p22"/>
          <p:cNvCxnSpPr/>
          <p:nvPr/>
        </p:nvCxnSpPr>
        <p:spPr>
          <a:xfrm>
            <a:off x="1052125" y="4438100"/>
            <a:ext cx="6934500" cy="9600"/>
          </a:xfrm>
          <a:prstGeom prst="straightConnector1">
            <a:avLst/>
          </a:prstGeom>
          <a:noFill/>
          <a:ln cap="flat" cmpd="sng" w="9525">
            <a:solidFill>
              <a:srgbClr val="0000FF"/>
            </a:solidFill>
            <a:prstDash val="solid"/>
            <a:round/>
            <a:headEnd len="med" w="med" type="none"/>
            <a:tailEnd len="med" w="med" type="none"/>
          </a:ln>
        </p:spPr>
      </p:cxnSp>
      <p:cxnSp>
        <p:nvCxnSpPr>
          <p:cNvPr id="197" name="Google Shape;197;p22"/>
          <p:cNvCxnSpPr/>
          <p:nvPr/>
        </p:nvCxnSpPr>
        <p:spPr>
          <a:xfrm>
            <a:off x="1071275" y="4696350"/>
            <a:ext cx="6924900" cy="9600"/>
          </a:xfrm>
          <a:prstGeom prst="straightConnector1">
            <a:avLst/>
          </a:prstGeom>
          <a:noFill/>
          <a:ln cap="flat" cmpd="sng" w="9525">
            <a:solidFill>
              <a:srgbClr val="0B5394"/>
            </a:solidFill>
            <a:prstDash val="solid"/>
            <a:round/>
            <a:headEnd len="med" w="med" type="none"/>
            <a:tailEnd len="med" w="med" type="none"/>
          </a:ln>
        </p:spPr>
      </p:cxnSp>
      <p:sp>
        <p:nvSpPr>
          <p:cNvPr id="198" name="Google Shape;198;p22"/>
          <p:cNvSpPr/>
          <p:nvPr/>
        </p:nvSpPr>
        <p:spPr>
          <a:xfrm>
            <a:off x="679100" y="4246800"/>
            <a:ext cx="7365000" cy="459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3"/>
          <p:cNvPicPr preferRelativeResize="0"/>
          <p:nvPr/>
        </p:nvPicPr>
        <p:blipFill>
          <a:blip r:embed="rId3">
            <a:alphaModFix/>
          </a:blip>
          <a:stretch>
            <a:fillRect/>
          </a:stretch>
        </p:blipFill>
        <p:spPr>
          <a:xfrm>
            <a:off x="2907575" y="845600"/>
            <a:ext cx="5943600" cy="2505075"/>
          </a:xfrm>
          <a:prstGeom prst="rect">
            <a:avLst/>
          </a:prstGeom>
          <a:noFill/>
          <a:ln>
            <a:noFill/>
          </a:ln>
        </p:spPr>
      </p:pic>
      <p:sp>
        <p:nvSpPr>
          <p:cNvPr id="204" name="Google Shape;204;p23"/>
          <p:cNvSpPr txBox="1"/>
          <p:nvPr>
            <p:ph type="title"/>
          </p:nvPr>
        </p:nvSpPr>
        <p:spPr>
          <a:xfrm>
            <a:off x="631275" y="688675"/>
            <a:ext cx="2190300" cy="1827000"/>
          </a:xfrm>
          <a:prstGeom prst="rect">
            <a:avLst/>
          </a:prstGeom>
          <a:solidFill>
            <a:srgbClr val="D9D2E9"/>
          </a:solidFill>
        </p:spPr>
        <p:txBody>
          <a:bodyPr anchorCtr="0" anchor="t" bIns="91425" lIns="91425" spcFirstLastPara="1" rIns="91425" wrap="square" tIns="91425">
            <a:noAutofit/>
          </a:bodyPr>
          <a:lstStyle/>
          <a:p>
            <a:pPr indent="-311150" lvl="0" marL="457200" rtl="0" algn="l">
              <a:lnSpc>
                <a:spcPct val="120000"/>
              </a:lnSpc>
              <a:spcBef>
                <a:spcPts val="1200"/>
              </a:spcBef>
              <a:spcAft>
                <a:spcPts val="0"/>
              </a:spcAft>
              <a:buClr>
                <a:srgbClr val="000000"/>
              </a:buClr>
              <a:buSzPts val="1300"/>
              <a:buFont typeface="Open Sans"/>
              <a:buChar char="★"/>
            </a:pPr>
            <a:r>
              <a:rPr lang="en" sz="1300">
                <a:solidFill>
                  <a:srgbClr val="000000"/>
                </a:solidFill>
                <a:latin typeface="Open Sans"/>
                <a:ea typeface="Open Sans"/>
                <a:cs typeface="Open Sans"/>
                <a:sym typeface="Open Sans"/>
              </a:rPr>
              <a:t>I</a:t>
            </a:r>
            <a:r>
              <a:rPr lang="en" sz="1300">
                <a:solidFill>
                  <a:srgbClr val="000000"/>
                </a:solidFill>
                <a:latin typeface="Open Sans"/>
                <a:ea typeface="Open Sans"/>
                <a:cs typeface="Open Sans"/>
                <a:sym typeface="Open Sans"/>
              </a:rPr>
              <a:t>n view of clustering, taking into consideration the 10 most common venues for each district. </a:t>
            </a:r>
            <a:endParaRPr sz="1300">
              <a:solidFill>
                <a:srgbClr val="000000"/>
              </a:solidFill>
              <a:latin typeface="Open Sans"/>
              <a:ea typeface="Open Sans"/>
              <a:cs typeface="Open Sans"/>
              <a:sym typeface="Open Sans"/>
            </a:endParaRPr>
          </a:p>
          <a:p>
            <a:pPr indent="0" lvl="0" marL="457200" rtl="0" algn="l">
              <a:lnSpc>
                <a:spcPct val="120000"/>
              </a:lnSpc>
              <a:spcBef>
                <a:spcPts val="1200"/>
              </a:spcBef>
              <a:spcAft>
                <a:spcPts val="0"/>
              </a:spcAft>
              <a:buNone/>
            </a:pPr>
            <a:r>
              <a:t/>
            </a:r>
            <a:endParaRPr sz="1300">
              <a:solidFill>
                <a:srgbClr val="000000"/>
              </a:solidFill>
              <a:latin typeface="Open Sans"/>
              <a:ea typeface="Open Sans"/>
              <a:cs typeface="Open Sans"/>
              <a:sym typeface="Open Sans"/>
            </a:endParaRPr>
          </a:p>
          <a:p>
            <a:pPr indent="0" lvl="0" marL="0" rtl="0" algn="l">
              <a:lnSpc>
                <a:spcPct val="120000"/>
              </a:lnSpc>
              <a:spcBef>
                <a:spcPts val="1200"/>
              </a:spcBef>
              <a:spcAft>
                <a:spcPts val="0"/>
              </a:spcAft>
              <a:buNone/>
            </a:pPr>
            <a:r>
              <a:t/>
            </a:r>
            <a:endParaRPr sz="1500">
              <a:solidFill>
                <a:srgbClr val="000000"/>
              </a:solidFill>
              <a:latin typeface="Comfortaa"/>
              <a:ea typeface="Comfortaa"/>
              <a:cs typeface="Comfortaa"/>
              <a:sym typeface="Comfortaa"/>
            </a:endParaRPr>
          </a:p>
        </p:txBody>
      </p:sp>
      <p:sp>
        <p:nvSpPr>
          <p:cNvPr id="205" name="Google Shape;205;p23"/>
          <p:cNvSpPr txBox="1"/>
          <p:nvPr/>
        </p:nvSpPr>
        <p:spPr>
          <a:xfrm>
            <a:off x="396900" y="2400800"/>
            <a:ext cx="2123400" cy="1807800"/>
          </a:xfrm>
          <a:prstGeom prst="rect">
            <a:avLst/>
          </a:prstGeom>
          <a:solidFill>
            <a:srgbClr val="DD7E6B"/>
          </a:solidFill>
          <a:ln>
            <a:noFill/>
          </a:ln>
        </p:spPr>
        <p:txBody>
          <a:bodyPr anchorCtr="0" anchor="t" bIns="91425" lIns="91425" spcFirstLastPara="1" rIns="91425" wrap="square" tIns="91425">
            <a:noAutofit/>
          </a:bodyPr>
          <a:lstStyle/>
          <a:p>
            <a:pPr indent="-311150" lvl="0" marL="457200" rtl="0" algn="l">
              <a:lnSpc>
                <a:spcPct val="120000"/>
              </a:lnSpc>
              <a:spcBef>
                <a:spcPts val="1200"/>
              </a:spcBef>
              <a:spcAft>
                <a:spcPts val="0"/>
              </a:spcAft>
              <a:buClr>
                <a:srgbClr val="000000"/>
              </a:buClr>
              <a:buSzPts val="1300"/>
              <a:buFont typeface="Open Sans"/>
              <a:buChar char="★"/>
            </a:pPr>
            <a:r>
              <a:rPr lang="en" sz="1300">
                <a:latin typeface="Open Sans"/>
                <a:ea typeface="Open Sans"/>
                <a:cs typeface="Open Sans"/>
                <a:sym typeface="Open Sans"/>
              </a:rPr>
              <a:t>Hence, the dataset showing the first few districts and their 10 top venues</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19150" y="845600"/>
            <a:ext cx="3709200" cy="1086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Merriweather"/>
                <a:ea typeface="Merriweather"/>
                <a:cs typeface="Merriweather"/>
                <a:sym typeface="Merriweather"/>
              </a:rPr>
              <a:t>The Elbow Method</a:t>
            </a:r>
            <a:endParaRPr sz="2600">
              <a:latin typeface="Merriweather"/>
              <a:ea typeface="Merriweather"/>
              <a:cs typeface="Merriweather"/>
              <a:sym typeface="Merriweather"/>
            </a:endParaRPr>
          </a:p>
          <a:p>
            <a:pPr indent="0" lvl="0" marL="0" rtl="0" algn="ctr">
              <a:spcBef>
                <a:spcPts val="0"/>
              </a:spcBef>
              <a:spcAft>
                <a:spcPts val="0"/>
              </a:spcAft>
              <a:buNone/>
            </a:pPr>
            <a:r>
              <a:rPr lang="en" sz="2600">
                <a:latin typeface="Merriweather"/>
                <a:ea typeface="Merriweather"/>
                <a:cs typeface="Merriweather"/>
                <a:sym typeface="Merriweather"/>
              </a:rPr>
              <a:t>k=6</a:t>
            </a:r>
            <a:endParaRPr sz="2500">
              <a:latin typeface="Merriweather"/>
              <a:ea typeface="Merriweather"/>
              <a:cs typeface="Merriweather"/>
              <a:sym typeface="Merriweather"/>
            </a:endParaRPr>
          </a:p>
        </p:txBody>
      </p:sp>
      <p:sp>
        <p:nvSpPr>
          <p:cNvPr id="211" name="Google Shape;211;p24"/>
          <p:cNvSpPr txBox="1"/>
          <p:nvPr>
            <p:ph idx="1" type="body"/>
          </p:nvPr>
        </p:nvSpPr>
        <p:spPr>
          <a:xfrm>
            <a:off x="830700" y="2319050"/>
            <a:ext cx="3709200" cy="2119800"/>
          </a:xfrm>
          <a:prstGeom prst="rect">
            <a:avLst/>
          </a:prstGeom>
          <a:solidFill>
            <a:srgbClr val="EAD1DC"/>
          </a:solidFill>
        </p:spPr>
        <p:txBody>
          <a:bodyPr anchorCtr="0" anchor="t" bIns="91425" lIns="91425" spcFirstLastPara="1" rIns="91425" wrap="square" tIns="91425">
            <a:noAutofit/>
          </a:bodyPr>
          <a:lstStyle/>
          <a:p>
            <a:pPr indent="0" lvl="0" marL="0" rtl="0" algn="just">
              <a:lnSpc>
                <a:spcPct val="120000"/>
              </a:lnSpc>
              <a:spcBef>
                <a:spcPts val="1200"/>
              </a:spcBef>
              <a:spcAft>
                <a:spcPts val="0"/>
              </a:spcAft>
              <a:buNone/>
            </a:pPr>
            <a:r>
              <a:rPr lang="en" sz="1100">
                <a:solidFill>
                  <a:srgbClr val="000000"/>
                </a:solidFill>
                <a:latin typeface="Open Sans"/>
                <a:ea typeface="Open Sans"/>
                <a:cs typeface="Open Sans"/>
                <a:sym typeface="Open Sans"/>
              </a:rPr>
              <a:t>K-means clustering from Scikit Learn is an unsupervised machine learning method of vector quantization, originally from signal processing, that aims to partition n observations into k clusters in which each observation belongs to the cluster with the nearest mean (cluster centers or cluster centroid), serving as a prototype of the cluster. It is popular for cluster analysis in data mining.</a:t>
            </a:r>
            <a:endParaRPr sz="1100">
              <a:solidFill>
                <a:srgbClr val="000000"/>
              </a:solidFill>
              <a:latin typeface="Open Sans"/>
              <a:ea typeface="Open Sans"/>
              <a:cs typeface="Open Sans"/>
              <a:sym typeface="Open Sans"/>
            </a:endParaRPr>
          </a:p>
          <a:p>
            <a:pPr indent="0" lvl="0" marL="0" rtl="0" algn="l">
              <a:lnSpc>
                <a:spcPct val="120000"/>
              </a:lnSpc>
              <a:spcBef>
                <a:spcPts val="1200"/>
              </a:spcBef>
              <a:spcAft>
                <a:spcPts val="0"/>
              </a:spcAft>
              <a:buNone/>
            </a:pPr>
            <a:r>
              <a:t/>
            </a:r>
            <a:endParaRPr>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a:p>
        </p:txBody>
      </p:sp>
      <p:pic>
        <p:nvPicPr>
          <p:cNvPr id="212" name="Google Shape;212;p24"/>
          <p:cNvPicPr preferRelativeResize="0"/>
          <p:nvPr/>
        </p:nvPicPr>
        <p:blipFill>
          <a:blip r:embed="rId3">
            <a:alphaModFix/>
          </a:blip>
          <a:stretch>
            <a:fillRect/>
          </a:stretch>
        </p:blipFill>
        <p:spPr>
          <a:xfrm>
            <a:off x="4664425" y="1190625"/>
            <a:ext cx="4219575" cy="276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19150" y="262150"/>
            <a:ext cx="7505700" cy="31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Merriweather"/>
                <a:ea typeface="Merriweather"/>
                <a:cs typeface="Merriweather"/>
                <a:sym typeface="Merriweather"/>
              </a:rPr>
              <a:t>For k=6, we have 6 clusters </a:t>
            </a:r>
            <a:endParaRPr sz="1200">
              <a:latin typeface="Merriweather"/>
              <a:ea typeface="Merriweather"/>
              <a:cs typeface="Merriweather"/>
              <a:sym typeface="Merriweather"/>
            </a:endParaRPr>
          </a:p>
          <a:p>
            <a:pPr indent="0" lvl="0" marL="0" rtl="0" algn="l">
              <a:lnSpc>
                <a:spcPct val="120000"/>
              </a:lnSpc>
              <a:spcBef>
                <a:spcPts val="1200"/>
              </a:spcBef>
              <a:spcAft>
                <a:spcPts val="0"/>
              </a:spcAft>
              <a:buNone/>
            </a:pPr>
            <a:r>
              <a:t/>
            </a:r>
            <a:endParaRPr sz="11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1000"/>
          </a:p>
        </p:txBody>
      </p:sp>
      <p:pic>
        <p:nvPicPr>
          <p:cNvPr id="218" name="Google Shape;218;p25"/>
          <p:cNvPicPr preferRelativeResize="0"/>
          <p:nvPr/>
        </p:nvPicPr>
        <p:blipFill rotWithShape="1">
          <a:blip r:embed="rId3">
            <a:alphaModFix/>
          </a:blip>
          <a:srcRect b="12149" l="0" r="0" t="7120"/>
          <a:stretch/>
        </p:blipFill>
        <p:spPr>
          <a:xfrm>
            <a:off x="5034600" y="2472925"/>
            <a:ext cx="3760825" cy="2453000"/>
          </a:xfrm>
          <a:prstGeom prst="rect">
            <a:avLst/>
          </a:prstGeom>
          <a:noFill/>
          <a:ln>
            <a:noFill/>
          </a:ln>
        </p:spPr>
      </p:pic>
      <p:pic>
        <p:nvPicPr>
          <p:cNvPr id="219" name="Google Shape;219;p25"/>
          <p:cNvPicPr preferRelativeResize="0"/>
          <p:nvPr/>
        </p:nvPicPr>
        <p:blipFill rotWithShape="1">
          <a:blip r:embed="rId4">
            <a:alphaModFix/>
          </a:blip>
          <a:srcRect b="5855" l="0" r="0" t="0"/>
          <a:stretch/>
        </p:blipFill>
        <p:spPr>
          <a:xfrm>
            <a:off x="370225" y="2472924"/>
            <a:ext cx="4768074" cy="2453000"/>
          </a:xfrm>
          <a:prstGeom prst="rect">
            <a:avLst/>
          </a:prstGeom>
          <a:noFill/>
          <a:ln>
            <a:noFill/>
          </a:ln>
        </p:spPr>
      </p:pic>
      <p:sp>
        <p:nvSpPr>
          <p:cNvPr id="220" name="Google Shape;220;p25"/>
          <p:cNvSpPr txBox="1"/>
          <p:nvPr/>
        </p:nvSpPr>
        <p:spPr>
          <a:xfrm>
            <a:off x="822575" y="573850"/>
            <a:ext cx="7546800" cy="1898700"/>
          </a:xfrm>
          <a:prstGeom prst="rect">
            <a:avLst/>
          </a:prstGeom>
          <a:solidFill>
            <a:schemeClr val="lt2"/>
          </a:solid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100">
                <a:latin typeface="Comfortaa"/>
                <a:ea typeface="Comfortaa"/>
                <a:cs typeface="Comfortaa"/>
                <a:sym typeface="Comfortaa"/>
              </a:rPr>
              <a:t>1st graph shows the mean of each borough per cluster, which signifies the quantity, like the measurement of each ingredient to make up a cake. The cake in this case is the cluster. </a:t>
            </a:r>
            <a:endParaRPr sz="1100">
              <a:latin typeface="Comfortaa"/>
              <a:ea typeface="Comfortaa"/>
              <a:cs typeface="Comfortaa"/>
              <a:sym typeface="Comfortaa"/>
            </a:endParaRPr>
          </a:p>
          <a:p>
            <a:pPr indent="0" lvl="0" marL="0" rtl="0" algn="l">
              <a:lnSpc>
                <a:spcPct val="120000"/>
              </a:lnSpc>
              <a:spcBef>
                <a:spcPts val="1200"/>
              </a:spcBef>
              <a:spcAft>
                <a:spcPts val="0"/>
              </a:spcAft>
              <a:buNone/>
            </a:pPr>
            <a:r>
              <a:rPr lang="en" sz="1100">
                <a:latin typeface="Comfortaa"/>
                <a:ea typeface="Comfortaa"/>
                <a:cs typeface="Comfortaa"/>
                <a:sym typeface="Comfortaa"/>
              </a:rPr>
              <a:t>For example, for cluster label 5, it has 4 venues, of which the 2nd graph shows as venues belonging only to Borough 6, the orange bar as explained in the legend on the top left corner of the first graph. </a:t>
            </a:r>
            <a:endParaRPr sz="1100">
              <a:latin typeface="Comfortaa"/>
              <a:ea typeface="Comfortaa"/>
              <a:cs typeface="Comfortaa"/>
              <a:sym typeface="Comfortaa"/>
            </a:endParaRPr>
          </a:p>
          <a:p>
            <a:pPr indent="0" lvl="0" marL="0" rtl="0" algn="l">
              <a:lnSpc>
                <a:spcPct val="120000"/>
              </a:lnSpc>
              <a:spcBef>
                <a:spcPts val="1200"/>
              </a:spcBef>
              <a:spcAft>
                <a:spcPts val="0"/>
              </a:spcAft>
              <a:buNone/>
            </a:pPr>
            <a:r>
              <a:rPr lang="en" sz="1100">
                <a:latin typeface="Comfortaa"/>
                <a:ea typeface="Comfortaa"/>
                <a:cs typeface="Comfortaa"/>
                <a:sym typeface="Comfortaa"/>
              </a:rPr>
              <a:t>So, cluster 5 is made up of only one borough.</a:t>
            </a:r>
            <a:endParaRPr sz="1100">
              <a:latin typeface="Comfortaa"/>
              <a:ea typeface="Comfortaa"/>
              <a:cs typeface="Comfortaa"/>
              <a:sym typeface="Comfortaa"/>
            </a:endParaRPr>
          </a:p>
          <a:p>
            <a:pPr indent="0" lvl="0" marL="0" rtl="0" algn="l">
              <a:lnSpc>
                <a:spcPct val="120000"/>
              </a:lnSpc>
              <a:spcBef>
                <a:spcPts val="1200"/>
              </a:spcBef>
              <a:spcAft>
                <a:spcPts val="0"/>
              </a:spcAft>
              <a:buNone/>
            </a:pPr>
            <a:r>
              <a:rPr lang="en" sz="1100">
                <a:latin typeface="Comfortaa"/>
                <a:ea typeface="Comfortaa"/>
                <a:cs typeface="Comfortaa"/>
                <a:sym typeface="Comfortaa"/>
              </a:rPr>
              <a:t>Clusters 0, 1, 2 and 5: low popularity, with 49, 74, 7 and 4. We drop them and focus on clusters 3 and 4.</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819150" y="277375"/>
            <a:ext cx="7505700" cy="507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1200"/>
              </a:spcBef>
              <a:spcAft>
                <a:spcPts val="0"/>
              </a:spcAft>
              <a:buNone/>
            </a:pPr>
            <a:r>
              <a:rPr lang="en" sz="1700">
                <a:latin typeface="Merriweather"/>
                <a:ea typeface="Merriweather"/>
                <a:cs typeface="Merriweather"/>
                <a:sym typeface="Merriweather"/>
              </a:rPr>
              <a:t>Visualization of Clusters on a Folium Map</a:t>
            </a:r>
            <a:endParaRPr sz="1700">
              <a:latin typeface="Merriweather"/>
              <a:ea typeface="Merriweather"/>
              <a:cs typeface="Merriweather"/>
              <a:sym typeface="Merriweather"/>
            </a:endParaRPr>
          </a:p>
          <a:p>
            <a:pPr indent="0" lvl="0" marL="0" rtl="0" algn="ctr">
              <a:lnSpc>
                <a:spcPct val="120000"/>
              </a:lnSpc>
              <a:spcBef>
                <a:spcPts val="1200"/>
              </a:spcBef>
              <a:spcAft>
                <a:spcPts val="0"/>
              </a:spcAft>
              <a:buNone/>
            </a:pPr>
            <a:r>
              <a:t/>
            </a:r>
            <a:endParaRPr sz="110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pic>
        <p:nvPicPr>
          <p:cNvPr id="226" name="Google Shape;226;p26"/>
          <p:cNvPicPr preferRelativeResize="0"/>
          <p:nvPr/>
        </p:nvPicPr>
        <p:blipFill>
          <a:blip r:embed="rId3">
            <a:alphaModFix/>
          </a:blip>
          <a:stretch>
            <a:fillRect/>
          </a:stretch>
        </p:blipFill>
        <p:spPr>
          <a:xfrm>
            <a:off x="1951050" y="1541950"/>
            <a:ext cx="5076595" cy="3038501"/>
          </a:xfrm>
          <a:prstGeom prst="rect">
            <a:avLst/>
          </a:prstGeom>
          <a:noFill/>
          <a:ln>
            <a:noFill/>
          </a:ln>
        </p:spPr>
      </p:pic>
      <p:sp>
        <p:nvSpPr>
          <p:cNvPr id="227" name="Google Shape;227;p26"/>
          <p:cNvSpPr txBox="1"/>
          <p:nvPr/>
        </p:nvSpPr>
        <p:spPr>
          <a:xfrm>
            <a:off x="1960800" y="937400"/>
            <a:ext cx="5298900" cy="5070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lnSpc>
                <a:spcPct val="120000"/>
              </a:lnSpc>
              <a:spcBef>
                <a:spcPts val="1200"/>
              </a:spcBef>
              <a:spcAft>
                <a:spcPts val="0"/>
              </a:spcAft>
              <a:buNone/>
            </a:pPr>
            <a:r>
              <a:rPr lang="en" sz="1200">
                <a:latin typeface="Comfortaa"/>
                <a:ea typeface="Comfortaa"/>
                <a:cs typeface="Comfortaa"/>
                <a:sym typeface="Comfortaa"/>
              </a:rPr>
              <a:t>Color circles represent different clusters</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619075" y="434300"/>
            <a:ext cx="5611800" cy="6753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Merriweather"/>
                <a:ea typeface="Merriweather"/>
                <a:cs typeface="Merriweather"/>
                <a:sym typeface="Merriweather"/>
              </a:rPr>
              <a:t>Dataframe of Cluster 0</a:t>
            </a:r>
            <a:endParaRPr sz="2400">
              <a:latin typeface="Merriweather"/>
              <a:ea typeface="Merriweather"/>
              <a:cs typeface="Merriweather"/>
              <a:sym typeface="Merriweather"/>
            </a:endParaRPr>
          </a:p>
        </p:txBody>
      </p:sp>
      <p:pic>
        <p:nvPicPr>
          <p:cNvPr id="233" name="Google Shape;233;p27"/>
          <p:cNvPicPr preferRelativeResize="0"/>
          <p:nvPr/>
        </p:nvPicPr>
        <p:blipFill rotWithShape="1">
          <a:blip r:embed="rId3">
            <a:alphaModFix/>
          </a:blip>
          <a:srcRect b="0" l="4196" r="0" t="18207"/>
          <a:stretch/>
        </p:blipFill>
        <p:spPr>
          <a:xfrm>
            <a:off x="1077646" y="1341075"/>
            <a:ext cx="6424380" cy="3349000"/>
          </a:xfrm>
          <a:prstGeom prst="rect">
            <a:avLst/>
          </a:prstGeom>
          <a:noFill/>
          <a:ln>
            <a:noFill/>
          </a:ln>
        </p:spPr>
      </p:pic>
      <p:sp>
        <p:nvSpPr>
          <p:cNvPr id="234" name="Google Shape;234;p27"/>
          <p:cNvSpPr txBox="1"/>
          <p:nvPr/>
        </p:nvSpPr>
        <p:spPr>
          <a:xfrm>
            <a:off x="7565800" y="487800"/>
            <a:ext cx="1329600" cy="42276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819150" y="558650"/>
            <a:ext cx="7505700" cy="579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Merriweather"/>
                <a:ea typeface="Merriweather"/>
                <a:cs typeface="Merriweather"/>
                <a:sym typeface="Merriweather"/>
              </a:rPr>
              <a:t>Dataframe of Cluster 3</a:t>
            </a:r>
            <a:endParaRPr/>
          </a:p>
        </p:txBody>
      </p:sp>
      <p:pic>
        <p:nvPicPr>
          <p:cNvPr id="240" name="Google Shape;240;p28"/>
          <p:cNvPicPr preferRelativeResize="0"/>
          <p:nvPr/>
        </p:nvPicPr>
        <p:blipFill rotWithShape="1">
          <a:blip r:embed="rId3">
            <a:alphaModFix/>
          </a:blip>
          <a:srcRect b="0" l="4525" r="0" t="23879"/>
          <a:stretch/>
        </p:blipFill>
        <p:spPr>
          <a:xfrm>
            <a:off x="888975" y="1549400"/>
            <a:ext cx="7435876" cy="2745750"/>
          </a:xfrm>
          <a:prstGeom prst="rect">
            <a:avLst/>
          </a:prstGeom>
          <a:noFill/>
          <a:ln>
            <a:noFill/>
          </a:ln>
        </p:spPr>
      </p:pic>
      <p:sp>
        <p:nvSpPr>
          <p:cNvPr id="241" name="Google Shape;241;p28"/>
          <p:cNvSpPr txBox="1"/>
          <p:nvPr/>
        </p:nvSpPr>
        <p:spPr>
          <a:xfrm>
            <a:off x="736500" y="4409400"/>
            <a:ext cx="7728300" cy="4209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7" name="Google Shape;247;p29"/>
          <p:cNvPicPr preferRelativeResize="0"/>
          <p:nvPr/>
        </p:nvPicPr>
        <p:blipFill>
          <a:blip r:embed="rId3">
            <a:alphaModFix/>
          </a:blip>
          <a:stretch>
            <a:fillRect/>
          </a:stretch>
        </p:blipFill>
        <p:spPr>
          <a:xfrm>
            <a:off x="867975" y="342900"/>
            <a:ext cx="2705100" cy="3209925"/>
          </a:xfrm>
          <a:prstGeom prst="rect">
            <a:avLst/>
          </a:prstGeom>
          <a:noFill/>
          <a:ln>
            <a:noFill/>
          </a:ln>
        </p:spPr>
      </p:pic>
      <p:pic>
        <p:nvPicPr>
          <p:cNvPr id="248" name="Google Shape;248;p29"/>
          <p:cNvPicPr preferRelativeResize="0"/>
          <p:nvPr/>
        </p:nvPicPr>
        <p:blipFill>
          <a:blip r:embed="rId4">
            <a:alphaModFix/>
          </a:blip>
          <a:stretch>
            <a:fillRect/>
          </a:stretch>
        </p:blipFill>
        <p:spPr>
          <a:xfrm>
            <a:off x="3761675" y="342900"/>
            <a:ext cx="4563100" cy="4179121"/>
          </a:xfrm>
          <a:prstGeom prst="rect">
            <a:avLst/>
          </a:prstGeom>
          <a:noFill/>
          <a:ln>
            <a:noFill/>
          </a:ln>
        </p:spPr>
      </p:pic>
      <p:sp>
        <p:nvSpPr>
          <p:cNvPr id="249" name="Google Shape;249;p29"/>
          <p:cNvSpPr txBox="1"/>
          <p:nvPr/>
        </p:nvSpPr>
        <p:spPr>
          <a:xfrm>
            <a:off x="726925" y="3552825"/>
            <a:ext cx="2898000" cy="12678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100">
                <a:latin typeface="Comfortaa"/>
                <a:ea typeface="Comfortaa"/>
                <a:cs typeface="Comfortaa"/>
                <a:sym typeface="Comfortaa"/>
              </a:rPr>
              <a:t>Popularity of venue categories according to the clusters, sorted according to number of venues per category, for example, cluster 3 has 305 restaurants, 142 cafés, etc.</a:t>
            </a:r>
            <a:endParaRPr sz="1100">
              <a:latin typeface="Comfortaa"/>
              <a:ea typeface="Comfortaa"/>
              <a:cs typeface="Comfortaa"/>
              <a:sym typeface="Comfortaa"/>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250" name="Google Shape;250;p29"/>
          <p:cNvSpPr txBox="1"/>
          <p:nvPr/>
        </p:nvSpPr>
        <p:spPr>
          <a:xfrm>
            <a:off x="4334375" y="4227675"/>
            <a:ext cx="3778200" cy="6885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1200"/>
              </a:spcBef>
              <a:spcAft>
                <a:spcPts val="1200"/>
              </a:spcAft>
              <a:buNone/>
            </a:pPr>
            <a:r>
              <a:rPr lang="en" sz="1100">
                <a:latin typeface="Comfortaa"/>
                <a:ea typeface="Comfortaa"/>
                <a:cs typeface="Comfortaa"/>
                <a:sym typeface="Comfortaa"/>
              </a:rPr>
              <a:t>Boroughs 1, 6, 8 and 9 have very high popularity</a:t>
            </a:r>
            <a:endParaRPr>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30"/>
          <p:cNvPicPr preferRelativeResize="0"/>
          <p:nvPr/>
        </p:nvPicPr>
        <p:blipFill rotWithShape="1">
          <a:blip r:embed="rId3">
            <a:alphaModFix/>
          </a:blip>
          <a:srcRect b="0" l="0" r="0" t="7825"/>
          <a:stretch/>
        </p:blipFill>
        <p:spPr>
          <a:xfrm>
            <a:off x="1468375" y="1539950"/>
            <a:ext cx="5943600" cy="2774275"/>
          </a:xfrm>
          <a:prstGeom prst="rect">
            <a:avLst/>
          </a:prstGeom>
          <a:noFill/>
          <a:ln>
            <a:noFill/>
          </a:ln>
        </p:spPr>
      </p:pic>
      <p:sp>
        <p:nvSpPr>
          <p:cNvPr id="256" name="Google Shape;256;p30"/>
          <p:cNvSpPr txBox="1"/>
          <p:nvPr>
            <p:ph type="title"/>
          </p:nvPr>
        </p:nvSpPr>
        <p:spPr>
          <a:xfrm>
            <a:off x="819150" y="453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erriweather"/>
                <a:ea typeface="Merriweather"/>
                <a:cs typeface="Merriweather"/>
                <a:sym typeface="Merriweather"/>
              </a:rPr>
              <a:t>Frequency of Boroughs that make up each of the Preferred Clusters</a:t>
            </a:r>
            <a:endParaRPr sz="1800">
              <a:latin typeface="Merriweather"/>
              <a:ea typeface="Merriweather"/>
              <a:cs typeface="Merriweather"/>
              <a:sym typeface="Merriweather"/>
            </a:endParaRPr>
          </a:p>
        </p:txBody>
      </p:sp>
      <p:sp>
        <p:nvSpPr>
          <p:cNvPr id="257" name="Google Shape;257;p30"/>
          <p:cNvSpPr txBox="1"/>
          <p:nvPr/>
        </p:nvSpPr>
        <p:spPr>
          <a:xfrm>
            <a:off x="813025" y="4352000"/>
            <a:ext cx="71544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      Borough 8 has the highest popularity for both clusters, followed by 9 </a:t>
            </a:r>
            <a:endParaRPr>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348650" y="452575"/>
            <a:ext cx="6140700" cy="876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1200"/>
              </a:spcBef>
              <a:spcAft>
                <a:spcPts val="0"/>
              </a:spcAft>
              <a:buNone/>
            </a:pPr>
            <a:r>
              <a:rPr lang="en" sz="1300">
                <a:latin typeface="Merriweather"/>
                <a:ea typeface="Merriweather"/>
                <a:cs typeface="Merriweather"/>
                <a:sym typeface="Merriweather"/>
              </a:rPr>
              <a:t> </a:t>
            </a:r>
            <a:r>
              <a:rPr lang="en" sz="1600">
                <a:latin typeface="Merriweather"/>
                <a:ea typeface="Merriweather"/>
                <a:cs typeface="Merriweather"/>
                <a:sym typeface="Merriweather"/>
              </a:rPr>
              <a:t>Percentage of each Borough found in the Preferred Clusters</a:t>
            </a:r>
            <a:endParaRPr sz="1600">
              <a:latin typeface="Merriweather"/>
              <a:ea typeface="Merriweather"/>
              <a:cs typeface="Merriweather"/>
              <a:sym typeface="Merriweather"/>
            </a:endParaRPr>
          </a:p>
          <a:p>
            <a:pPr indent="0" lvl="0" marL="0" rtl="0" algn="l">
              <a:spcBef>
                <a:spcPts val="0"/>
              </a:spcBef>
              <a:spcAft>
                <a:spcPts val="0"/>
              </a:spcAft>
              <a:buNone/>
            </a:pPr>
            <a:r>
              <a:t/>
            </a:r>
            <a:endParaRPr/>
          </a:p>
        </p:txBody>
      </p:sp>
      <p:pic>
        <p:nvPicPr>
          <p:cNvPr id="263" name="Google Shape;263;p31"/>
          <p:cNvPicPr preferRelativeResize="0"/>
          <p:nvPr/>
        </p:nvPicPr>
        <p:blipFill>
          <a:blip r:embed="rId3">
            <a:alphaModFix/>
          </a:blip>
          <a:stretch>
            <a:fillRect/>
          </a:stretch>
        </p:blipFill>
        <p:spPr>
          <a:xfrm>
            <a:off x="1667150" y="1582350"/>
            <a:ext cx="5943600" cy="2209800"/>
          </a:xfrm>
          <a:prstGeom prst="rect">
            <a:avLst/>
          </a:prstGeom>
          <a:noFill/>
          <a:ln>
            <a:noFill/>
          </a:ln>
        </p:spPr>
      </p:pic>
      <p:sp>
        <p:nvSpPr>
          <p:cNvPr id="264" name="Google Shape;264;p31"/>
          <p:cNvSpPr txBox="1"/>
          <p:nvPr/>
        </p:nvSpPr>
        <p:spPr>
          <a:xfrm>
            <a:off x="1769475" y="3792150"/>
            <a:ext cx="5519100" cy="602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100">
                <a:latin typeface="Open Sans"/>
                <a:ea typeface="Open Sans"/>
                <a:cs typeface="Open Sans"/>
                <a:sym typeface="Open Sans"/>
              </a:rPr>
              <a:t>All of Borough 1 is found in both clusters (100%), 98% of Borough 2 and so on.</a:t>
            </a:r>
            <a:endParaRPr sz="1100">
              <a:latin typeface="Open Sans"/>
              <a:ea typeface="Open Sans"/>
              <a:cs typeface="Open Sans"/>
              <a:sym typeface="Open Sans"/>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0000"/>
              </a:lnSpc>
              <a:spcBef>
                <a:spcPts val="1800"/>
              </a:spcBef>
              <a:spcAft>
                <a:spcPts val="0"/>
              </a:spcAft>
              <a:buNone/>
            </a:pPr>
            <a:r>
              <a:rPr lang="en" sz="1700">
                <a:highlight>
                  <a:srgbClr val="FFFFFF"/>
                </a:highlight>
                <a:latin typeface="Merriweather Black"/>
                <a:ea typeface="Merriweather Black"/>
                <a:cs typeface="Merriweather Black"/>
                <a:sym typeface="Merriweather Black"/>
              </a:rPr>
              <a:t>1. DESCRIPTION OF THE PROBLEM AND DISCUSSION OF THE BACKGROUND</a:t>
            </a:r>
            <a:endParaRPr sz="1700">
              <a:highlight>
                <a:srgbClr val="FFFFFF"/>
              </a:highlight>
              <a:latin typeface="Merriweather Black"/>
              <a:ea typeface="Merriweather Black"/>
              <a:cs typeface="Merriweather Black"/>
              <a:sym typeface="Merriweather Black"/>
            </a:endParaRPr>
          </a:p>
          <a:p>
            <a:pPr indent="0" lvl="0" marL="0" rtl="0" algn="l">
              <a:spcBef>
                <a:spcPts val="400"/>
              </a:spcBef>
              <a:spcAft>
                <a:spcPts val="0"/>
              </a:spcAft>
              <a:buNone/>
            </a:pPr>
            <a:r>
              <a:t/>
            </a:r>
            <a:endParaRPr/>
          </a:p>
        </p:txBody>
      </p:sp>
      <p:sp>
        <p:nvSpPr>
          <p:cNvPr id="136" name="Google Shape;136;p14"/>
          <p:cNvSpPr txBox="1"/>
          <p:nvPr>
            <p:ph idx="1" type="body"/>
          </p:nvPr>
        </p:nvSpPr>
        <p:spPr>
          <a:xfrm>
            <a:off x="819150" y="1990725"/>
            <a:ext cx="7505700" cy="1070100"/>
          </a:xfrm>
          <a:prstGeom prst="rect">
            <a:avLst/>
          </a:prstGeom>
          <a:solidFill>
            <a:srgbClr val="FFF2CC"/>
          </a:solidFill>
          <a:ln cap="flat" cmpd="sng" w="9525">
            <a:solidFill>
              <a:srgbClr val="FFF2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 sz="1200">
                <a:solidFill>
                  <a:srgbClr val="000000"/>
                </a:solidFill>
                <a:latin typeface="Comfortaa Regular"/>
                <a:ea typeface="Comfortaa Regular"/>
                <a:cs typeface="Comfortaa Regular"/>
                <a:sym typeface="Comfortaa Regular"/>
              </a:rPr>
              <a:t>A. INTRODUCTION / BUSINESS PROBLEM:</a:t>
            </a:r>
            <a:endParaRPr sz="1200">
              <a:solidFill>
                <a:srgbClr val="000000"/>
              </a:solidFill>
              <a:latin typeface="Comfortaa Regular"/>
              <a:ea typeface="Comfortaa Regular"/>
              <a:cs typeface="Comfortaa Regular"/>
              <a:sym typeface="Comfortaa Regular"/>
            </a:endParaRPr>
          </a:p>
          <a:p>
            <a:pPr indent="0" lvl="0" marL="0" rtl="0" algn="l">
              <a:lnSpc>
                <a:spcPct val="130000"/>
              </a:lnSpc>
              <a:spcBef>
                <a:spcPts val="1400"/>
              </a:spcBef>
              <a:spcAft>
                <a:spcPts val="0"/>
              </a:spcAft>
              <a:buNone/>
            </a:pPr>
            <a:r>
              <a:rPr lang="en" sz="1200">
                <a:solidFill>
                  <a:srgbClr val="000000"/>
                </a:solidFill>
                <a:latin typeface="Comfortaa Regular"/>
                <a:ea typeface="Comfortaa Regular"/>
                <a:cs typeface="Comfortaa Regular"/>
                <a:sym typeface="Comfortaa Regular"/>
              </a:rPr>
              <a:t>ANALYSIS OF DATA VENUES IN MILAN FOR THE FASHION INDUSTRY</a:t>
            </a:r>
            <a:endParaRPr sz="1200">
              <a:solidFill>
                <a:srgbClr val="000000"/>
              </a:solidFill>
              <a:latin typeface="Comfortaa Regular"/>
              <a:ea typeface="Comfortaa Regular"/>
              <a:cs typeface="Comfortaa Regular"/>
              <a:sym typeface="Comfortaa Regular"/>
            </a:endParaRPr>
          </a:p>
          <a:p>
            <a:pPr indent="0" lvl="0" marL="457200" rtl="0" algn="just">
              <a:lnSpc>
                <a:spcPct val="130000"/>
              </a:lnSpc>
              <a:spcBef>
                <a:spcPts val="2400"/>
              </a:spcBef>
              <a:spcAft>
                <a:spcPts val="0"/>
              </a:spcAft>
              <a:buNone/>
            </a:pPr>
            <a:r>
              <a:t/>
            </a:r>
            <a:endParaRPr>
              <a:solidFill>
                <a:srgbClr val="000000"/>
              </a:solidFill>
              <a:latin typeface="Comfortaa"/>
              <a:ea typeface="Comfortaa"/>
              <a:cs typeface="Comfortaa"/>
              <a:sym typeface="Comfortaa"/>
            </a:endParaRPr>
          </a:p>
          <a:p>
            <a:pPr indent="0" lvl="0" marL="0" rtl="0" algn="just">
              <a:lnSpc>
                <a:spcPct val="130000"/>
              </a:lnSpc>
              <a:spcBef>
                <a:spcPts val="2400"/>
              </a:spcBef>
              <a:spcAft>
                <a:spcPts val="0"/>
              </a:spcAft>
              <a:buNone/>
            </a:pPr>
            <a:r>
              <a:t/>
            </a:r>
            <a:endParaRPr>
              <a:solidFill>
                <a:srgbClr val="000000"/>
              </a:solidFill>
              <a:latin typeface="Pacifico"/>
              <a:ea typeface="Pacifico"/>
              <a:cs typeface="Pacifico"/>
              <a:sym typeface="Pacifico"/>
            </a:endParaRPr>
          </a:p>
          <a:p>
            <a:pPr indent="0" lvl="0" marL="0" rtl="0" algn="l">
              <a:lnSpc>
                <a:spcPct val="130000"/>
              </a:lnSpc>
              <a:spcBef>
                <a:spcPts val="1400"/>
              </a:spcBef>
              <a:spcAft>
                <a:spcPts val="0"/>
              </a:spcAft>
              <a:buNone/>
            </a:pPr>
            <a:r>
              <a:t/>
            </a:r>
            <a:endParaRPr b="1" sz="1200">
              <a:solidFill>
                <a:srgbClr val="000000"/>
              </a:solidFill>
              <a:latin typeface="Open Sans"/>
              <a:ea typeface="Open Sans"/>
              <a:cs typeface="Open Sans"/>
              <a:sym typeface="Open Sans"/>
            </a:endParaRPr>
          </a:p>
          <a:p>
            <a:pPr indent="0" lvl="0" marL="0" rtl="0" algn="l">
              <a:spcBef>
                <a:spcPts val="400"/>
              </a:spcBef>
              <a:spcAft>
                <a:spcPts val="1600"/>
              </a:spcAft>
              <a:buNone/>
            </a:pPr>
            <a:r>
              <a:t/>
            </a:r>
            <a:endParaRPr/>
          </a:p>
        </p:txBody>
      </p:sp>
      <p:sp>
        <p:nvSpPr>
          <p:cNvPr id="137" name="Google Shape;137;p14"/>
          <p:cNvSpPr txBox="1"/>
          <p:nvPr/>
        </p:nvSpPr>
        <p:spPr>
          <a:xfrm>
            <a:off x="813025" y="3194650"/>
            <a:ext cx="7505700" cy="1492200"/>
          </a:xfrm>
          <a:prstGeom prst="rect">
            <a:avLst/>
          </a:prstGeom>
          <a:solidFill>
            <a:srgbClr val="CFE2F3"/>
          </a:solidFill>
          <a:ln>
            <a:noFill/>
          </a:ln>
        </p:spPr>
        <p:txBody>
          <a:bodyPr anchorCtr="0" anchor="t" bIns="91425" lIns="91425" spcFirstLastPara="1" rIns="91425" wrap="square" tIns="91425">
            <a:noAutofit/>
          </a:bodyPr>
          <a:lstStyle/>
          <a:p>
            <a:pPr indent="-311150" lvl="0" marL="457200" rtl="0" algn="just">
              <a:lnSpc>
                <a:spcPct val="130000"/>
              </a:lnSpc>
              <a:spcBef>
                <a:spcPts val="2400"/>
              </a:spcBef>
              <a:spcAft>
                <a:spcPts val="0"/>
              </a:spcAft>
              <a:buClr>
                <a:srgbClr val="000000"/>
              </a:buClr>
              <a:buSzPts val="1300"/>
              <a:buFont typeface="Comfortaa"/>
              <a:buChar char="★"/>
            </a:pPr>
            <a:r>
              <a:rPr lang="en" sz="1300">
                <a:latin typeface="Comfortaa"/>
                <a:ea typeface="Comfortaa"/>
                <a:cs typeface="Comfortaa"/>
                <a:sym typeface="Comfortaa"/>
              </a:rPr>
              <a:t>Milan, in Italian, Milano, is a city in northern Italy</a:t>
            </a:r>
            <a:endParaRPr sz="1300">
              <a:latin typeface="Comfortaa"/>
              <a:ea typeface="Comfortaa"/>
              <a:cs typeface="Comfortaa"/>
              <a:sym typeface="Comfortaa"/>
            </a:endParaRPr>
          </a:p>
          <a:p>
            <a:pPr indent="-311150" lvl="0" marL="457200" rtl="0" algn="just">
              <a:lnSpc>
                <a:spcPct val="130000"/>
              </a:lnSpc>
              <a:spcBef>
                <a:spcPts val="0"/>
              </a:spcBef>
              <a:spcAft>
                <a:spcPts val="0"/>
              </a:spcAft>
              <a:buClr>
                <a:srgbClr val="000000"/>
              </a:buClr>
              <a:buSzPts val="1300"/>
              <a:buFont typeface="Comfortaa"/>
              <a:buChar char="★"/>
            </a:pPr>
            <a:r>
              <a:rPr lang="en" sz="1300">
                <a:latin typeface="Comfortaa"/>
                <a:ea typeface="Comfortaa"/>
                <a:cs typeface="Comfortaa"/>
                <a:sym typeface="Comfortaa"/>
              </a:rPr>
              <a:t>The city proper has a population of about 1.4 million while its metropolitan city has 3.26 million inhabitants.</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1327800" y="855175"/>
            <a:ext cx="6488400" cy="732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1200"/>
              </a:spcBef>
              <a:spcAft>
                <a:spcPts val="0"/>
              </a:spcAft>
              <a:buNone/>
            </a:pPr>
            <a:r>
              <a:rPr lang="en" sz="1900">
                <a:latin typeface="Merriweather"/>
                <a:ea typeface="Merriweather"/>
                <a:cs typeface="Merriweather"/>
                <a:sym typeface="Merriweather"/>
              </a:rPr>
              <a:t>Map of the 2 Preferred Clusters (3 and 4)</a:t>
            </a:r>
            <a:endParaRPr sz="1900">
              <a:latin typeface="Merriweather"/>
              <a:ea typeface="Merriweather"/>
              <a:cs typeface="Merriweather"/>
              <a:sym typeface="Merriweather"/>
            </a:endParaRPr>
          </a:p>
          <a:p>
            <a:pPr indent="0" lvl="0" marL="0" rtl="0" algn="l">
              <a:spcBef>
                <a:spcPts val="1200"/>
              </a:spcBef>
              <a:spcAft>
                <a:spcPts val="0"/>
              </a:spcAft>
              <a:buNone/>
            </a:pPr>
            <a:r>
              <a:t/>
            </a:r>
            <a:endParaRPr/>
          </a:p>
        </p:txBody>
      </p:sp>
      <p:pic>
        <p:nvPicPr>
          <p:cNvPr id="270" name="Google Shape;270;p32"/>
          <p:cNvPicPr preferRelativeResize="0"/>
          <p:nvPr/>
        </p:nvPicPr>
        <p:blipFill>
          <a:blip r:embed="rId3">
            <a:alphaModFix/>
          </a:blip>
          <a:stretch>
            <a:fillRect/>
          </a:stretch>
        </p:blipFill>
        <p:spPr>
          <a:xfrm>
            <a:off x="2039913" y="1715650"/>
            <a:ext cx="5064166" cy="3038500"/>
          </a:xfrm>
          <a:prstGeom prst="rect">
            <a:avLst/>
          </a:prstGeom>
          <a:noFill/>
          <a:ln>
            <a:noFill/>
          </a:ln>
        </p:spPr>
      </p:pic>
      <p:sp>
        <p:nvSpPr>
          <p:cNvPr id="271" name="Google Shape;271;p32"/>
          <p:cNvSpPr txBox="1"/>
          <p:nvPr/>
        </p:nvSpPr>
        <p:spPr>
          <a:xfrm>
            <a:off x="516500" y="1606900"/>
            <a:ext cx="1406100" cy="31755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2" name="Google Shape;272;p32"/>
          <p:cNvSpPr txBox="1"/>
          <p:nvPr/>
        </p:nvSpPr>
        <p:spPr>
          <a:xfrm>
            <a:off x="7211900" y="1673850"/>
            <a:ext cx="1463400" cy="30384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914800" y="463000"/>
            <a:ext cx="4671000" cy="705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b="1" lang="en" sz="1600">
                <a:latin typeface="Merriweather"/>
                <a:ea typeface="Merriweather"/>
                <a:cs typeface="Merriweather"/>
                <a:sym typeface="Merriweather"/>
              </a:rPr>
              <a:t>Popular Districts for each Cluster:</a:t>
            </a:r>
            <a:endParaRPr b="1" sz="3500">
              <a:latin typeface="Merriweather"/>
              <a:ea typeface="Merriweather"/>
              <a:cs typeface="Merriweather"/>
              <a:sym typeface="Merriweather"/>
            </a:endParaRPr>
          </a:p>
        </p:txBody>
      </p:sp>
      <p:sp>
        <p:nvSpPr>
          <p:cNvPr id="278" name="Google Shape;278;p33"/>
          <p:cNvSpPr txBox="1"/>
          <p:nvPr>
            <p:ph idx="1" type="subTitle"/>
          </p:nvPr>
        </p:nvSpPr>
        <p:spPr>
          <a:xfrm>
            <a:off x="914800" y="1230600"/>
            <a:ext cx="3246000" cy="548400"/>
          </a:xfrm>
          <a:prstGeom prst="rect">
            <a:avLst/>
          </a:prstGeom>
          <a:solidFill>
            <a:srgbClr val="FFF2CC"/>
          </a:solidFill>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b="1" i="1" lang="en" sz="1500">
                <a:solidFill>
                  <a:srgbClr val="000000"/>
                </a:solidFill>
                <a:latin typeface="Comfortaa"/>
                <a:ea typeface="Comfortaa"/>
                <a:cs typeface="Comfortaa"/>
                <a:sym typeface="Comfortaa"/>
              </a:rPr>
              <a:t>Popular districts in Cluster 3</a:t>
            </a:r>
            <a:endParaRPr sz="2000">
              <a:latin typeface="Comfortaa"/>
              <a:ea typeface="Comfortaa"/>
              <a:cs typeface="Comfortaa"/>
              <a:sym typeface="Comfortaa"/>
            </a:endParaRPr>
          </a:p>
        </p:txBody>
      </p:sp>
      <p:pic>
        <p:nvPicPr>
          <p:cNvPr id="279" name="Google Shape;279;p33"/>
          <p:cNvPicPr preferRelativeResize="0"/>
          <p:nvPr/>
        </p:nvPicPr>
        <p:blipFill>
          <a:blip r:embed="rId3">
            <a:alphaModFix/>
          </a:blip>
          <a:stretch>
            <a:fillRect/>
          </a:stretch>
        </p:blipFill>
        <p:spPr>
          <a:xfrm>
            <a:off x="1239650" y="1828875"/>
            <a:ext cx="5943600" cy="273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1058250" y="434325"/>
            <a:ext cx="4212000" cy="705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b="1" lang="en" sz="1600">
                <a:latin typeface="Merriweather"/>
                <a:ea typeface="Merriweather"/>
                <a:cs typeface="Merriweather"/>
                <a:sym typeface="Merriweather"/>
              </a:rPr>
              <a:t>Popular Districts for each Cluster:</a:t>
            </a:r>
            <a:endParaRPr b="1" sz="3500">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285" name="Google Shape;285;p34"/>
          <p:cNvSpPr txBox="1"/>
          <p:nvPr>
            <p:ph idx="1" type="subTitle"/>
          </p:nvPr>
        </p:nvSpPr>
        <p:spPr>
          <a:xfrm>
            <a:off x="972200" y="1225500"/>
            <a:ext cx="3045000" cy="553500"/>
          </a:xfrm>
          <a:prstGeom prst="rect">
            <a:avLst/>
          </a:prstGeom>
          <a:solidFill>
            <a:srgbClr val="D9EAD3"/>
          </a:solidFill>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b="1" i="1" lang="en" sz="1500">
                <a:solidFill>
                  <a:srgbClr val="000000"/>
                </a:solidFill>
                <a:latin typeface="Comfortaa"/>
                <a:ea typeface="Comfortaa"/>
                <a:cs typeface="Comfortaa"/>
                <a:sym typeface="Comfortaa"/>
              </a:rPr>
              <a:t>Popular districts in Cluster 4</a:t>
            </a:r>
            <a:endParaRPr sz="2000">
              <a:latin typeface="Comfortaa"/>
              <a:ea typeface="Comfortaa"/>
              <a:cs typeface="Comfortaa"/>
              <a:sym typeface="Comfortaa"/>
            </a:endParaRPr>
          </a:p>
          <a:p>
            <a:pPr indent="0" lvl="0" marL="0" rtl="0" algn="l">
              <a:spcBef>
                <a:spcPts val="0"/>
              </a:spcBef>
              <a:spcAft>
                <a:spcPts val="0"/>
              </a:spcAft>
              <a:buNone/>
            </a:pPr>
            <a:r>
              <a:t/>
            </a:r>
            <a:endParaRPr/>
          </a:p>
        </p:txBody>
      </p:sp>
      <p:pic>
        <p:nvPicPr>
          <p:cNvPr id="286" name="Google Shape;286;p34"/>
          <p:cNvPicPr preferRelativeResize="0"/>
          <p:nvPr/>
        </p:nvPicPr>
        <p:blipFill>
          <a:blip r:embed="rId3">
            <a:alphaModFix/>
          </a:blip>
          <a:stretch>
            <a:fillRect/>
          </a:stretch>
        </p:blipFill>
        <p:spPr>
          <a:xfrm>
            <a:off x="1908725" y="1944400"/>
            <a:ext cx="5943600" cy="247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819150" y="845600"/>
            <a:ext cx="38199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1200"/>
              </a:spcBef>
              <a:spcAft>
                <a:spcPts val="1200"/>
              </a:spcAft>
              <a:buNone/>
            </a:pPr>
            <a:r>
              <a:rPr b="1" lang="en" sz="2100">
                <a:latin typeface="Merriweather"/>
                <a:ea typeface="Merriweather"/>
                <a:cs typeface="Merriweather"/>
                <a:sym typeface="Merriweather"/>
              </a:rPr>
              <a:t>Selected Top 3 Boroughs:</a:t>
            </a:r>
            <a:endParaRPr b="1" sz="2100">
              <a:latin typeface="Merriweather"/>
              <a:ea typeface="Merriweather"/>
              <a:cs typeface="Merriweather"/>
              <a:sym typeface="Merriweather"/>
            </a:endParaRPr>
          </a:p>
        </p:txBody>
      </p:sp>
      <p:sp>
        <p:nvSpPr>
          <p:cNvPr id="292" name="Google Shape;292;p35"/>
          <p:cNvSpPr txBox="1"/>
          <p:nvPr/>
        </p:nvSpPr>
        <p:spPr>
          <a:xfrm>
            <a:off x="927800" y="2018175"/>
            <a:ext cx="7451100" cy="253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t/>
            </a:r>
            <a:endParaRPr sz="1100">
              <a:latin typeface="Open Sans"/>
              <a:ea typeface="Open Sans"/>
              <a:cs typeface="Open Sans"/>
              <a:sym typeface="Open Sans"/>
            </a:endParaRPr>
          </a:p>
          <a:p>
            <a:pPr indent="-330200" lvl="0" marL="457200" rtl="0" algn="l">
              <a:lnSpc>
                <a:spcPct val="120000"/>
              </a:lnSpc>
              <a:spcBef>
                <a:spcPts val="1200"/>
              </a:spcBef>
              <a:spcAft>
                <a:spcPts val="0"/>
              </a:spcAft>
              <a:buClr>
                <a:srgbClr val="000000"/>
              </a:buClr>
              <a:buSzPts val="1600"/>
              <a:buFont typeface="Comfortaa"/>
              <a:buAutoNum type="arabicPeriod"/>
            </a:pPr>
            <a:r>
              <a:rPr lang="en" sz="1600">
                <a:highlight>
                  <a:srgbClr val="FFF2CC"/>
                </a:highlight>
                <a:latin typeface="Comfortaa"/>
                <a:ea typeface="Comfortaa"/>
                <a:cs typeface="Comfortaa"/>
                <a:sym typeface="Comfortaa"/>
              </a:rPr>
              <a:t>Borough 1 is a perfect candidate for the business</a:t>
            </a:r>
            <a:br>
              <a:rPr lang="en" sz="1600">
                <a:highlight>
                  <a:srgbClr val="FFF2CC"/>
                </a:highlight>
                <a:latin typeface="Comfortaa"/>
                <a:ea typeface="Comfortaa"/>
                <a:cs typeface="Comfortaa"/>
                <a:sym typeface="Comfortaa"/>
              </a:rPr>
            </a:br>
            <a:r>
              <a:rPr lang="en" sz="1600">
                <a:latin typeface="Comfortaa"/>
                <a:ea typeface="Comfortaa"/>
                <a:cs typeface="Comfortaa"/>
                <a:sym typeface="Comfortaa"/>
              </a:rPr>
              <a:t> 	</a:t>
            </a:r>
            <a:endParaRPr sz="1600">
              <a:latin typeface="Comfortaa"/>
              <a:ea typeface="Comfortaa"/>
              <a:cs typeface="Comfortaa"/>
              <a:sym typeface="Comfortaa"/>
            </a:endParaRPr>
          </a:p>
          <a:p>
            <a:pPr indent="-330200" lvl="0" marL="457200" rtl="0" algn="l">
              <a:lnSpc>
                <a:spcPct val="120000"/>
              </a:lnSpc>
              <a:spcBef>
                <a:spcPts val="0"/>
              </a:spcBef>
              <a:spcAft>
                <a:spcPts val="0"/>
              </a:spcAft>
              <a:buClr>
                <a:srgbClr val="000000"/>
              </a:buClr>
              <a:buSzPts val="1600"/>
              <a:buFont typeface="Comfortaa"/>
              <a:buAutoNum type="arabicPeriod"/>
            </a:pPr>
            <a:r>
              <a:rPr lang="en" sz="1600">
                <a:highlight>
                  <a:srgbClr val="C9DAF8"/>
                </a:highlight>
                <a:latin typeface="Comfortaa"/>
                <a:ea typeface="Comfortaa"/>
                <a:cs typeface="Comfortaa"/>
                <a:sym typeface="Comfortaa"/>
              </a:rPr>
              <a:t>Borough 9 comes next and finally,</a:t>
            </a:r>
            <a:br>
              <a:rPr lang="en" sz="1600">
                <a:latin typeface="Comfortaa"/>
                <a:ea typeface="Comfortaa"/>
                <a:cs typeface="Comfortaa"/>
                <a:sym typeface="Comfortaa"/>
              </a:rPr>
            </a:br>
            <a:r>
              <a:rPr lang="en" sz="1600">
                <a:latin typeface="Comfortaa"/>
                <a:ea typeface="Comfortaa"/>
                <a:cs typeface="Comfortaa"/>
                <a:sym typeface="Comfortaa"/>
              </a:rPr>
              <a:t> 	</a:t>
            </a:r>
            <a:endParaRPr sz="1600">
              <a:latin typeface="Comfortaa"/>
              <a:ea typeface="Comfortaa"/>
              <a:cs typeface="Comfortaa"/>
              <a:sym typeface="Comfortaa"/>
            </a:endParaRPr>
          </a:p>
          <a:p>
            <a:pPr indent="-330200" lvl="0" marL="457200" rtl="0" algn="l">
              <a:lnSpc>
                <a:spcPct val="120000"/>
              </a:lnSpc>
              <a:spcBef>
                <a:spcPts val="0"/>
              </a:spcBef>
              <a:spcAft>
                <a:spcPts val="0"/>
              </a:spcAft>
              <a:buClr>
                <a:srgbClr val="000000"/>
              </a:buClr>
              <a:buSzPts val="1600"/>
              <a:buFont typeface="Comfortaa"/>
              <a:buAutoNum type="arabicPeriod"/>
            </a:pPr>
            <a:r>
              <a:rPr lang="en" sz="1600">
                <a:highlight>
                  <a:schemeClr val="lt1"/>
                </a:highlight>
                <a:latin typeface="Comfortaa"/>
                <a:ea typeface="Comfortaa"/>
                <a:cs typeface="Comfortaa"/>
                <a:sym typeface="Comfortaa"/>
              </a:rPr>
              <a:t>Borough 8 is 3rd preferred.</a:t>
            </a:r>
            <a:endParaRPr sz="1900">
              <a:highlight>
                <a:schemeClr val="lt1"/>
              </a:highlight>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819150" y="845600"/>
            <a:ext cx="31884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Observations</a:t>
            </a:r>
            <a:endParaRPr>
              <a:latin typeface="Merriweather"/>
              <a:ea typeface="Merriweather"/>
              <a:cs typeface="Merriweather"/>
              <a:sym typeface="Merriweather"/>
            </a:endParaRPr>
          </a:p>
        </p:txBody>
      </p:sp>
      <p:sp>
        <p:nvSpPr>
          <p:cNvPr id="298" name="Google Shape;298;p36"/>
          <p:cNvSpPr txBox="1"/>
          <p:nvPr>
            <p:ph idx="1" type="body"/>
          </p:nvPr>
        </p:nvSpPr>
        <p:spPr>
          <a:xfrm>
            <a:off x="819150" y="1951225"/>
            <a:ext cx="7505700" cy="2745000"/>
          </a:xfrm>
          <a:prstGeom prst="rect">
            <a:avLst/>
          </a:prstGeom>
          <a:solidFill>
            <a:srgbClr val="D9EAD3"/>
          </a:solidFill>
        </p:spPr>
        <p:txBody>
          <a:bodyPr anchorCtr="0" anchor="t" bIns="91425" lIns="91425" spcFirstLastPara="1" rIns="91425" wrap="square" tIns="91425">
            <a:noAutofit/>
          </a:bodyPr>
          <a:lstStyle/>
          <a:p>
            <a:pPr indent="-311150" lvl="0" marL="457200" rtl="0" algn="l">
              <a:lnSpc>
                <a:spcPct val="120000"/>
              </a:lnSpc>
              <a:spcBef>
                <a:spcPts val="1200"/>
              </a:spcBef>
              <a:spcAft>
                <a:spcPts val="0"/>
              </a:spcAft>
              <a:buClr>
                <a:srgbClr val="000000"/>
              </a:buClr>
              <a:buSzPts val="1300"/>
              <a:buFont typeface="Comfortaa"/>
              <a:buChar char="●"/>
            </a:pPr>
            <a:br>
              <a:rPr lang="en">
                <a:solidFill>
                  <a:srgbClr val="000000"/>
                </a:solidFill>
                <a:latin typeface="Comfortaa"/>
                <a:ea typeface="Comfortaa"/>
                <a:cs typeface="Comfortaa"/>
                <a:sym typeface="Comfortaa"/>
              </a:rPr>
            </a:br>
            <a:r>
              <a:rPr lang="en">
                <a:solidFill>
                  <a:srgbClr val="000000"/>
                </a:solidFill>
                <a:latin typeface="Comfortaa"/>
                <a:ea typeface="Comfortaa"/>
                <a:cs typeface="Comfortaa"/>
                <a:sym typeface="Comfortaa"/>
              </a:rPr>
              <a:t>Venue popularity is based on information retrieved from Foursquare </a:t>
            </a:r>
            <a:endParaRPr>
              <a:solidFill>
                <a:srgbClr val="000000"/>
              </a:solidFill>
              <a:latin typeface="Comfortaa"/>
              <a:ea typeface="Comfortaa"/>
              <a:cs typeface="Comfortaa"/>
              <a:sym typeface="Comfortaa"/>
            </a:endParaRPr>
          </a:p>
          <a:p>
            <a:pPr indent="-311150" lvl="0" marL="457200" rtl="0" algn="l">
              <a:lnSpc>
                <a:spcPct val="12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Can be biased in some cases. Popular places are known based on reviews which means if a venue is not reviewed and is still popular, it may not appear in our data. </a:t>
            </a:r>
            <a:endParaRPr>
              <a:solidFill>
                <a:srgbClr val="000000"/>
              </a:solidFill>
              <a:latin typeface="Comfortaa"/>
              <a:ea typeface="Comfortaa"/>
              <a:cs typeface="Comfortaa"/>
              <a:sym typeface="Comfortaa"/>
            </a:endParaRPr>
          </a:p>
          <a:p>
            <a:pPr indent="-323850" lvl="0" marL="457200" rtl="0" algn="l">
              <a:lnSpc>
                <a:spcPct val="120000"/>
              </a:lnSpc>
              <a:spcBef>
                <a:spcPts val="0"/>
              </a:spcBef>
              <a:spcAft>
                <a:spcPts val="0"/>
              </a:spcAft>
              <a:buClr>
                <a:srgbClr val="000000"/>
              </a:buClr>
              <a:buSzPts val="1500"/>
              <a:buFont typeface="Comfortaa"/>
              <a:buChar char="●"/>
            </a:pPr>
            <a:r>
              <a:rPr lang="en">
                <a:solidFill>
                  <a:srgbClr val="000000"/>
                </a:solidFill>
                <a:latin typeface="Comfortaa"/>
                <a:ea typeface="Comfortaa"/>
                <a:cs typeface="Comfortaa"/>
                <a:sym typeface="Comfortaa"/>
              </a:rPr>
              <a:t>Foursquare updates regularly</a:t>
            </a:r>
            <a:endParaRPr sz="1500">
              <a:solidFill>
                <a:srgbClr val="000000"/>
              </a:solidFill>
              <a:latin typeface="Comfortaa"/>
              <a:ea typeface="Comfortaa"/>
              <a:cs typeface="Comfortaa"/>
              <a:sym typeface="Comfortaa"/>
            </a:endParaRPr>
          </a:p>
          <a:p>
            <a:pPr indent="-311150" lvl="0" marL="457200" rtl="0" algn="l">
              <a:lnSpc>
                <a:spcPct val="12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Research is accurate, though results for districts could alter because data collected is real-time based.</a:t>
            </a:r>
            <a:br>
              <a:rPr lang="en">
                <a:solidFill>
                  <a:srgbClr val="000000"/>
                </a:solidFill>
                <a:latin typeface="Comfortaa"/>
                <a:ea typeface="Comfortaa"/>
                <a:cs typeface="Comfortaa"/>
                <a:sym typeface="Comfortaa"/>
              </a:rPr>
            </a:br>
            <a:br>
              <a:rPr lang="en">
                <a:solidFill>
                  <a:srgbClr val="000000"/>
                </a:solidFill>
                <a:latin typeface="Comfortaa"/>
                <a:ea typeface="Comfortaa"/>
                <a:cs typeface="Comfortaa"/>
                <a:sym typeface="Comfortaa"/>
              </a:rPr>
            </a:br>
            <a:endParaRPr sz="1500">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819150" y="845600"/>
            <a:ext cx="39729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Recommendations</a:t>
            </a:r>
            <a:endParaRPr>
              <a:latin typeface="Merriweather"/>
              <a:ea typeface="Merriweather"/>
              <a:cs typeface="Merriweather"/>
              <a:sym typeface="Merriweather"/>
            </a:endParaRPr>
          </a:p>
        </p:txBody>
      </p:sp>
      <p:sp>
        <p:nvSpPr>
          <p:cNvPr id="304" name="Google Shape;304;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600">
                <a:solidFill>
                  <a:srgbClr val="000000"/>
                </a:solidFill>
                <a:latin typeface="Comfortaa"/>
                <a:ea typeface="Comfortaa"/>
                <a:cs typeface="Comfortaa"/>
                <a:sym typeface="Comfortaa"/>
              </a:rPr>
              <a:t>It is important that after such studies, stakeholders should visit Ground 0 to have a better view and understanding about the districts.  </a:t>
            </a:r>
            <a:endParaRPr sz="1600">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sz="1800">
              <a:latin typeface="Comfortaa"/>
              <a:ea typeface="Comfortaa"/>
              <a:cs typeface="Comfortaa"/>
              <a:sym typeface="Comfortaa"/>
            </a:endParaRPr>
          </a:p>
        </p:txBody>
      </p:sp>
      <p:sp>
        <p:nvSpPr>
          <p:cNvPr id="305" name="Google Shape;305;p37"/>
          <p:cNvSpPr txBox="1"/>
          <p:nvPr/>
        </p:nvSpPr>
        <p:spPr>
          <a:xfrm>
            <a:off x="1176475" y="3519875"/>
            <a:ext cx="6542400" cy="1014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3202475" y="807375"/>
            <a:ext cx="3159900" cy="954600"/>
          </a:xfrm>
          <a:prstGeom prst="rect">
            <a:avLst/>
          </a:prstGeom>
        </p:spPr>
        <p:txBody>
          <a:bodyPr anchorCtr="0" anchor="t" bIns="91425" lIns="91425" spcFirstLastPara="1" rIns="91425" wrap="square" tIns="91425">
            <a:noAutofit/>
          </a:bodyPr>
          <a:lstStyle/>
          <a:p>
            <a:pPr indent="0" lvl="0" marL="0" rtl="0" algn="just">
              <a:lnSpc>
                <a:spcPct val="120000"/>
              </a:lnSpc>
              <a:spcBef>
                <a:spcPts val="1800"/>
              </a:spcBef>
              <a:spcAft>
                <a:spcPts val="400"/>
              </a:spcAft>
              <a:buNone/>
            </a:pPr>
            <a:r>
              <a:rPr b="1" lang="en" sz="2500">
                <a:latin typeface="Merriweather"/>
                <a:ea typeface="Merriweather"/>
                <a:cs typeface="Merriweather"/>
                <a:sym typeface="Merriweather"/>
              </a:rPr>
              <a:t>CONCLUSION</a:t>
            </a:r>
            <a:endParaRPr sz="3800">
              <a:latin typeface="Merriweather"/>
              <a:ea typeface="Merriweather"/>
              <a:cs typeface="Merriweather"/>
              <a:sym typeface="Merriweather"/>
            </a:endParaRPr>
          </a:p>
        </p:txBody>
      </p:sp>
      <p:sp>
        <p:nvSpPr>
          <p:cNvPr id="311" name="Google Shape;311;p38"/>
          <p:cNvSpPr txBox="1"/>
          <p:nvPr>
            <p:ph idx="1" type="body"/>
          </p:nvPr>
        </p:nvSpPr>
        <p:spPr>
          <a:xfrm>
            <a:off x="819150" y="1990725"/>
            <a:ext cx="7505700" cy="2448000"/>
          </a:xfrm>
          <a:prstGeom prst="rect">
            <a:avLst/>
          </a:prstGeom>
          <a:solidFill>
            <a:srgbClr val="D9D2E9"/>
          </a:solidFill>
        </p:spPr>
        <p:txBody>
          <a:bodyPr anchorCtr="0" anchor="t" bIns="91425" lIns="91425" spcFirstLastPara="1" rIns="91425" wrap="square" tIns="91425">
            <a:noAutofit/>
          </a:bodyPr>
          <a:lstStyle/>
          <a:p>
            <a:pPr indent="0" lvl="0" marL="0" rtl="0" algn="just">
              <a:lnSpc>
                <a:spcPct val="120000"/>
              </a:lnSpc>
              <a:spcBef>
                <a:spcPts val="1800"/>
              </a:spcBef>
              <a:spcAft>
                <a:spcPts val="0"/>
              </a:spcAft>
              <a:buNone/>
            </a:pPr>
            <a:r>
              <a:t/>
            </a:r>
            <a:endParaRPr b="1" sz="1700">
              <a:solidFill>
                <a:srgbClr val="000000"/>
              </a:solidFill>
              <a:latin typeface="Open Sans"/>
              <a:ea typeface="Open Sans"/>
              <a:cs typeface="Open Sans"/>
              <a:sym typeface="Open Sans"/>
            </a:endParaRPr>
          </a:p>
          <a:p>
            <a:pPr indent="0" lvl="0" marL="0" rtl="0" algn="l">
              <a:lnSpc>
                <a:spcPct val="120000"/>
              </a:lnSpc>
              <a:spcBef>
                <a:spcPts val="1200"/>
              </a:spcBef>
              <a:spcAft>
                <a:spcPts val="0"/>
              </a:spcAft>
              <a:buNone/>
            </a:pPr>
            <a:r>
              <a:rPr lang="en" sz="1600">
                <a:solidFill>
                  <a:srgbClr val="000000"/>
                </a:solidFill>
                <a:latin typeface="Comfortaa"/>
                <a:ea typeface="Comfortaa"/>
                <a:cs typeface="Comfortaa"/>
                <a:sym typeface="Comfortaa"/>
              </a:rPr>
              <a:t>I strongly believe that my work would be very helpful for Fashion start up businesses targeting Milan, especially with the millions of tourists that visit the city regularly.</a:t>
            </a:r>
            <a:endParaRPr sz="1600">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1957375" y="2462050"/>
            <a:ext cx="4891200" cy="1717800"/>
          </a:xfrm>
          <a:prstGeom prst="rect">
            <a:avLst/>
          </a:prstGeom>
          <a:solidFill>
            <a:srgbClr val="D9D2E9"/>
          </a:solidFill>
        </p:spPr>
        <p:txBody>
          <a:bodyPr anchorCtr="0" anchor="t" bIns="91425" lIns="91425" spcFirstLastPara="1" rIns="91425" wrap="square" tIns="91425">
            <a:noAutofit/>
          </a:bodyPr>
          <a:lstStyle/>
          <a:p>
            <a:pPr indent="-292100" lvl="0" marL="457200" rtl="0" algn="l">
              <a:lnSpc>
                <a:spcPct val="120000"/>
              </a:lnSpc>
              <a:spcBef>
                <a:spcPts val="1200"/>
              </a:spcBef>
              <a:spcAft>
                <a:spcPts val="0"/>
              </a:spcAft>
              <a:buClr>
                <a:srgbClr val="695D46"/>
              </a:buClr>
              <a:buSzPts val="1000"/>
              <a:buFont typeface="Comfortaa"/>
              <a:buChar char="●"/>
            </a:pPr>
            <a:r>
              <a:rPr lang="en" sz="1600">
                <a:solidFill>
                  <a:srgbClr val="1155CC"/>
                </a:solidFill>
                <a:uFill>
                  <a:noFill/>
                </a:uFill>
                <a:latin typeface="Comfortaa"/>
                <a:ea typeface="Comfortaa"/>
                <a:cs typeface="Comfortaa"/>
                <a:sym typeface="Comfortaa"/>
                <a:hlinkClick r:id="rId3"/>
              </a:rPr>
              <a:t>Municipalities of Milan, Wikipedia</a:t>
            </a:r>
            <a:br>
              <a:rPr lang="en" sz="1600">
                <a:solidFill>
                  <a:srgbClr val="1155CC"/>
                </a:solidFill>
                <a:uFill>
                  <a:noFill/>
                </a:uFill>
                <a:latin typeface="Comfortaa"/>
                <a:ea typeface="Comfortaa"/>
                <a:cs typeface="Comfortaa"/>
                <a:sym typeface="Comfortaa"/>
                <a:hlinkClick r:id="rId4"/>
              </a:rPr>
            </a:br>
            <a:r>
              <a:rPr lang="en" sz="1400">
                <a:solidFill>
                  <a:srgbClr val="695D46"/>
                </a:solidFill>
                <a:latin typeface="Comfortaa"/>
                <a:ea typeface="Comfortaa"/>
                <a:cs typeface="Comfortaa"/>
                <a:sym typeface="Comfortaa"/>
              </a:rPr>
              <a:t> 	</a:t>
            </a:r>
            <a:endParaRPr sz="1400">
              <a:solidFill>
                <a:srgbClr val="695D46"/>
              </a:solidFill>
              <a:latin typeface="Comfortaa"/>
              <a:ea typeface="Comfortaa"/>
              <a:cs typeface="Comfortaa"/>
              <a:sym typeface="Comfortaa"/>
            </a:endParaRPr>
          </a:p>
          <a:p>
            <a:pPr indent="-292100" lvl="0" marL="457200" rtl="0" algn="l">
              <a:lnSpc>
                <a:spcPct val="120000"/>
              </a:lnSpc>
              <a:spcBef>
                <a:spcPts val="0"/>
              </a:spcBef>
              <a:spcAft>
                <a:spcPts val="0"/>
              </a:spcAft>
              <a:buClr>
                <a:srgbClr val="695D46"/>
              </a:buClr>
              <a:buSzPts val="1000"/>
              <a:buFont typeface="Comfortaa"/>
              <a:buChar char="●"/>
            </a:pPr>
            <a:r>
              <a:rPr lang="en" sz="1600">
                <a:solidFill>
                  <a:srgbClr val="1155CC"/>
                </a:solidFill>
                <a:uFill>
                  <a:noFill/>
                </a:uFill>
                <a:latin typeface="Comfortaa"/>
                <a:ea typeface="Comfortaa"/>
                <a:cs typeface="Comfortaa"/>
                <a:sym typeface="Comfortaa"/>
                <a:hlinkClick r:id="rId5"/>
              </a:rPr>
              <a:t>Foursquare API</a:t>
            </a:r>
            <a:br>
              <a:rPr lang="en" sz="1600">
                <a:solidFill>
                  <a:srgbClr val="1155CC"/>
                </a:solidFill>
                <a:uFill>
                  <a:noFill/>
                </a:uFill>
                <a:latin typeface="Comfortaa"/>
                <a:ea typeface="Comfortaa"/>
                <a:cs typeface="Comfortaa"/>
                <a:sym typeface="Comfortaa"/>
                <a:hlinkClick r:id="rId6"/>
              </a:rPr>
            </a:br>
            <a:r>
              <a:rPr lang="en" sz="1400">
                <a:solidFill>
                  <a:srgbClr val="695D46"/>
                </a:solidFill>
                <a:latin typeface="Comfortaa"/>
                <a:ea typeface="Comfortaa"/>
                <a:cs typeface="Comfortaa"/>
                <a:sym typeface="Comfortaa"/>
              </a:rPr>
              <a:t> 	</a:t>
            </a:r>
            <a:endParaRPr sz="1400">
              <a:solidFill>
                <a:srgbClr val="695D46"/>
              </a:solidFill>
              <a:latin typeface="Comfortaa"/>
              <a:ea typeface="Comfortaa"/>
              <a:cs typeface="Comfortaa"/>
              <a:sym typeface="Comfortaa"/>
            </a:endParaRPr>
          </a:p>
          <a:p>
            <a:pPr indent="-292100" lvl="0" marL="457200" rtl="0" algn="l">
              <a:lnSpc>
                <a:spcPct val="120000"/>
              </a:lnSpc>
              <a:spcBef>
                <a:spcPts val="0"/>
              </a:spcBef>
              <a:spcAft>
                <a:spcPts val="0"/>
              </a:spcAft>
              <a:buClr>
                <a:srgbClr val="695D46"/>
              </a:buClr>
              <a:buSzPts val="1000"/>
              <a:buFont typeface="Comfortaa"/>
              <a:buChar char="●"/>
            </a:pPr>
            <a:r>
              <a:rPr lang="en" sz="1600">
                <a:solidFill>
                  <a:srgbClr val="1155CC"/>
                </a:solidFill>
                <a:uFill>
                  <a:noFill/>
                </a:uFill>
                <a:latin typeface="Comfortaa"/>
                <a:ea typeface="Comfortaa"/>
                <a:cs typeface="Comfortaa"/>
                <a:sym typeface="Comfortaa"/>
                <a:hlinkClick r:id="rId7"/>
              </a:rPr>
              <a:t>Geoportale Commune Milano</a:t>
            </a:r>
            <a:br>
              <a:rPr lang="en" sz="1400">
                <a:solidFill>
                  <a:srgbClr val="1155CC"/>
                </a:solidFill>
                <a:uFill>
                  <a:noFill/>
                </a:uFill>
                <a:latin typeface="Comfortaa"/>
                <a:ea typeface="Comfortaa"/>
                <a:cs typeface="Comfortaa"/>
                <a:sym typeface="Comfortaa"/>
                <a:hlinkClick r:id="rId8"/>
              </a:rPr>
            </a:br>
            <a:endParaRPr sz="3200">
              <a:latin typeface="Comfortaa"/>
              <a:ea typeface="Comfortaa"/>
              <a:cs typeface="Comfortaa"/>
              <a:sym typeface="Comfortaa"/>
            </a:endParaRPr>
          </a:p>
        </p:txBody>
      </p:sp>
      <p:sp>
        <p:nvSpPr>
          <p:cNvPr id="317" name="Google Shape;317;p39"/>
          <p:cNvSpPr txBox="1"/>
          <p:nvPr>
            <p:ph idx="1" type="body"/>
          </p:nvPr>
        </p:nvSpPr>
        <p:spPr>
          <a:xfrm>
            <a:off x="3133850" y="842950"/>
            <a:ext cx="3064200" cy="1089300"/>
          </a:xfrm>
          <a:prstGeom prst="rect">
            <a:avLst/>
          </a:prstGeom>
        </p:spPr>
        <p:txBody>
          <a:bodyPr anchorCtr="0" anchor="t" bIns="91425" lIns="91425" spcFirstLastPara="1" rIns="91425" wrap="square" tIns="91425">
            <a:noAutofit/>
          </a:bodyPr>
          <a:lstStyle/>
          <a:p>
            <a:pPr indent="0" lvl="0" marL="0" rtl="0" algn="just">
              <a:lnSpc>
                <a:spcPct val="120000"/>
              </a:lnSpc>
              <a:spcBef>
                <a:spcPts val="1400"/>
              </a:spcBef>
              <a:spcAft>
                <a:spcPts val="400"/>
              </a:spcAft>
              <a:buNone/>
            </a:pPr>
            <a:r>
              <a:rPr b="1" lang="en" sz="3000">
                <a:solidFill>
                  <a:schemeClr val="lt1"/>
                </a:solidFill>
                <a:latin typeface="Merriweather"/>
                <a:ea typeface="Merriweather"/>
                <a:cs typeface="Merriweather"/>
                <a:sym typeface="Merriweather"/>
              </a:rPr>
              <a:t>REFERENCES</a:t>
            </a:r>
            <a:endParaRPr sz="3000">
              <a:solidFill>
                <a:schemeClr val="lt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 Stakeholders for Fashion Shops </a:t>
            </a:r>
            <a:endParaRPr/>
          </a:p>
        </p:txBody>
      </p:sp>
      <p:sp>
        <p:nvSpPr>
          <p:cNvPr id="143" name="Google Shape;143;p15"/>
          <p:cNvSpPr txBox="1"/>
          <p:nvPr>
            <p:ph idx="1" type="body"/>
          </p:nvPr>
        </p:nvSpPr>
        <p:spPr>
          <a:xfrm>
            <a:off x="819150" y="1990725"/>
            <a:ext cx="7505700" cy="1921200"/>
          </a:xfrm>
          <a:prstGeom prst="rect">
            <a:avLst/>
          </a:prstGeom>
          <a:solidFill>
            <a:srgbClr val="D9EAD3"/>
          </a:solidFill>
        </p:spPr>
        <p:txBody>
          <a:bodyPr anchorCtr="0" anchor="t" bIns="91425" lIns="91425" spcFirstLastPara="1" rIns="91425" wrap="square" tIns="91425">
            <a:noAutofit/>
          </a:bodyPr>
          <a:lstStyle/>
          <a:p>
            <a:pPr indent="0" lvl="0" marL="0" rtl="0" algn="l">
              <a:lnSpc>
                <a:spcPct val="130000"/>
              </a:lnSpc>
              <a:spcBef>
                <a:spcPts val="1400"/>
              </a:spcBef>
              <a:spcAft>
                <a:spcPts val="400"/>
              </a:spcAft>
              <a:buNone/>
            </a:pPr>
            <a:r>
              <a:rPr lang="en">
                <a:solidFill>
                  <a:srgbClr val="000000"/>
                </a:solidFill>
                <a:latin typeface="Comfortaa"/>
                <a:ea typeface="Comfortaa"/>
                <a:cs typeface="Comfortaa"/>
                <a:sym typeface="Comfortaa"/>
              </a:rPr>
              <a:t>The city has been recognized as one of the world's four fashion capitals thanks to several international events and fairs, including Milan Fashion Week and the Milan Furniture Fair, which are currently among the world's biggest in terms of revenue, visitors and growth. </a:t>
            </a:r>
            <a:endParaRPr sz="15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229550" y="1033000"/>
            <a:ext cx="4310400" cy="1750500"/>
          </a:xfrm>
          <a:prstGeom prst="rect">
            <a:avLst/>
          </a:prstGeom>
          <a:solidFill>
            <a:srgbClr val="EAD1DC"/>
          </a:solidFill>
        </p:spPr>
        <p:txBody>
          <a:bodyPr anchorCtr="0" anchor="t" bIns="91425" lIns="91425" spcFirstLastPara="1" rIns="91425" wrap="square" tIns="91425">
            <a:noAutofit/>
          </a:bodyPr>
          <a:lstStyle/>
          <a:p>
            <a:pPr indent="-311150" lvl="0" marL="457200" rtl="0" algn="just">
              <a:lnSpc>
                <a:spcPct val="130000"/>
              </a:lnSpc>
              <a:spcBef>
                <a:spcPts val="240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It is a continuously built-up urban area, that stretches well beyond the boundaries of the administrative metropolitan city, is the fourth largest in the EU with 5.27 million inhabitants.</a:t>
            </a:r>
            <a:endParaRPr>
              <a:solidFill>
                <a:srgbClr val="000000"/>
              </a:solidFill>
              <a:latin typeface="Comfortaa"/>
              <a:ea typeface="Comfortaa"/>
              <a:cs typeface="Comfortaa"/>
              <a:sym typeface="Comfortaa"/>
            </a:endParaRPr>
          </a:p>
          <a:p>
            <a:pPr indent="0" lvl="0" marL="0" rtl="0" algn="l">
              <a:spcBef>
                <a:spcPts val="600"/>
              </a:spcBef>
              <a:spcAft>
                <a:spcPts val="1600"/>
              </a:spcAft>
              <a:buNone/>
            </a:pPr>
            <a:r>
              <a:t/>
            </a:r>
            <a:endParaRPr/>
          </a:p>
        </p:txBody>
      </p:sp>
      <p:pic>
        <p:nvPicPr>
          <p:cNvPr id="149" name="Google Shape;149;p16"/>
          <p:cNvPicPr preferRelativeResize="0"/>
          <p:nvPr/>
        </p:nvPicPr>
        <p:blipFill>
          <a:blip r:embed="rId3">
            <a:alphaModFix/>
          </a:blip>
          <a:stretch>
            <a:fillRect/>
          </a:stretch>
        </p:blipFill>
        <p:spPr>
          <a:xfrm>
            <a:off x="4756375" y="580200"/>
            <a:ext cx="3944343" cy="3858699"/>
          </a:xfrm>
          <a:prstGeom prst="rect">
            <a:avLst/>
          </a:prstGeom>
          <a:noFill/>
          <a:ln>
            <a:noFill/>
          </a:ln>
        </p:spPr>
      </p:pic>
      <p:sp>
        <p:nvSpPr>
          <p:cNvPr id="150" name="Google Shape;150;p16"/>
          <p:cNvSpPr txBox="1"/>
          <p:nvPr>
            <p:ph type="title"/>
          </p:nvPr>
        </p:nvSpPr>
        <p:spPr>
          <a:xfrm>
            <a:off x="293100" y="300425"/>
            <a:ext cx="4310400" cy="732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Map of the City of Milan</a:t>
            </a:r>
            <a:endParaRPr/>
          </a:p>
        </p:txBody>
      </p:sp>
      <p:sp>
        <p:nvSpPr>
          <p:cNvPr id="151" name="Google Shape;151;p16"/>
          <p:cNvSpPr txBox="1"/>
          <p:nvPr/>
        </p:nvSpPr>
        <p:spPr>
          <a:xfrm>
            <a:off x="304400" y="2725975"/>
            <a:ext cx="4160700" cy="2142600"/>
          </a:xfrm>
          <a:prstGeom prst="rect">
            <a:avLst/>
          </a:prstGeom>
          <a:solidFill>
            <a:srgbClr val="C9DAF8"/>
          </a:solidFill>
          <a:ln>
            <a:noFill/>
          </a:ln>
        </p:spPr>
        <p:txBody>
          <a:bodyPr anchorCtr="0" anchor="t" bIns="91425" lIns="91425" spcFirstLastPara="1" rIns="91425" wrap="square" tIns="91425">
            <a:noAutofit/>
          </a:bodyPr>
          <a:lstStyle/>
          <a:p>
            <a:pPr indent="-311150" lvl="0" marL="457200" rtl="0" algn="just">
              <a:lnSpc>
                <a:spcPct val="130000"/>
              </a:lnSpc>
              <a:spcBef>
                <a:spcPts val="2400"/>
              </a:spcBef>
              <a:spcAft>
                <a:spcPts val="0"/>
              </a:spcAft>
              <a:buClr>
                <a:srgbClr val="000000"/>
              </a:buClr>
              <a:buSzPts val="1300"/>
              <a:buFont typeface="Comfortaa"/>
              <a:buChar char="★"/>
            </a:pPr>
            <a:r>
              <a:rPr lang="en" sz="1300">
                <a:latin typeface="Comfortaa"/>
                <a:ea typeface="Comfortaa"/>
                <a:cs typeface="Comfortaa"/>
                <a:sym typeface="Comfortaa"/>
              </a:rPr>
              <a:t>The population within the wider Milan metropolitan area, also known as Greater Milan, is estimated at 8.2 million, making it by far the largest metropolitan area in Italy and the 4th largest in the EU.</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274025" y="816900"/>
            <a:ext cx="4221600" cy="8283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0000"/>
              </a:lnSpc>
              <a:spcBef>
                <a:spcPts val="1400"/>
              </a:spcBef>
              <a:spcAft>
                <a:spcPts val="400"/>
              </a:spcAft>
              <a:buNone/>
            </a:pPr>
            <a:r>
              <a:rPr b="1" lang="en" sz="1500">
                <a:latin typeface="Merriweather"/>
                <a:ea typeface="Merriweather"/>
                <a:cs typeface="Merriweather"/>
                <a:sym typeface="Merriweather"/>
              </a:rPr>
              <a:t>SOURCE AND DESCRIPTION OF THE DATA</a:t>
            </a:r>
            <a:endParaRPr sz="3300">
              <a:latin typeface="Merriweather"/>
              <a:ea typeface="Merriweather"/>
              <a:cs typeface="Merriweather"/>
              <a:sym typeface="Merriweather"/>
            </a:endParaRPr>
          </a:p>
        </p:txBody>
      </p:sp>
      <p:sp>
        <p:nvSpPr>
          <p:cNvPr id="157" name="Google Shape;157;p17"/>
          <p:cNvSpPr txBox="1"/>
          <p:nvPr>
            <p:ph idx="1" type="body"/>
          </p:nvPr>
        </p:nvSpPr>
        <p:spPr>
          <a:xfrm>
            <a:off x="541775" y="1788625"/>
            <a:ext cx="3686100" cy="2238300"/>
          </a:xfrm>
          <a:prstGeom prst="rect">
            <a:avLst/>
          </a:prstGeom>
          <a:solidFill>
            <a:srgbClr val="FFF2CC"/>
          </a:solidFill>
        </p:spPr>
        <p:txBody>
          <a:bodyPr anchorCtr="0" anchor="t" bIns="91425" lIns="91425" spcFirstLastPara="1" rIns="91425" wrap="square" tIns="91425">
            <a:noAutofit/>
          </a:bodyPr>
          <a:lstStyle/>
          <a:p>
            <a:pPr indent="0" lvl="0" marL="0" rtl="0" algn="l">
              <a:lnSpc>
                <a:spcPct val="130000"/>
              </a:lnSpc>
              <a:spcBef>
                <a:spcPts val="1400"/>
              </a:spcBef>
              <a:spcAft>
                <a:spcPts val="0"/>
              </a:spcAft>
              <a:buNone/>
            </a:pPr>
            <a:r>
              <a:t/>
            </a:r>
            <a:endParaRPr b="1" sz="1200">
              <a:solidFill>
                <a:srgbClr val="000000"/>
              </a:solidFill>
              <a:latin typeface="Open Sans"/>
              <a:ea typeface="Open Sans"/>
              <a:cs typeface="Open Sans"/>
              <a:sym typeface="Open Sans"/>
            </a:endParaRPr>
          </a:p>
          <a:p>
            <a:pPr indent="0" lvl="0" marL="0" rtl="0" algn="l">
              <a:spcBef>
                <a:spcPts val="400"/>
              </a:spcBef>
              <a:spcAft>
                <a:spcPts val="0"/>
              </a:spcAft>
              <a:buNone/>
            </a:pPr>
            <a:r>
              <a:rPr lang="en" sz="1400">
                <a:solidFill>
                  <a:srgbClr val="000000"/>
                </a:solidFill>
                <a:latin typeface="Comfortaa"/>
                <a:ea typeface="Comfortaa"/>
                <a:cs typeface="Comfortaa"/>
                <a:sym typeface="Comfortaa"/>
              </a:rPr>
              <a:t>Milan has nine (09) official Boroughs (in Italian, </a:t>
            </a:r>
            <a:r>
              <a:rPr i="1" lang="en">
                <a:solidFill>
                  <a:srgbClr val="000000"/>
                </a:solidFill>
                <a:latin typeface="Comfortaa"/>
                <a:ea typeface="Comfortaa"/>
                <a:cs typeface="Comfortaa"/>
                <a:sym typeface="Comfortaa"/>
              </a:rPr>
              <a:t>Municipi</a:t>
            </a:r>
            <a:r>
              <a:rPr lang="en">
                <a:solidFill>
                  <a:srgbClr val="000000"/>
                </a:solidFill>
                <a:latin typeface="Comfortaa"/>
                <a:ea typeface="Comfortaa"/>
                <a:cs typeface="Comfortaa"/>
                <a:sym typeface="Comfortaa"/>
              </a:rPr>
              <a:t>), numbered from 1 to 9, that is Borough 1, Borough 2, etc. </a:t>
            </a:r>
            <a:endParaRPr>
              <a:solidFill>
                <a:srgbClr val="000000"/>
              </a:solidFill>
              <a:latin typeface="Comfortaa"/>
              <a:ea typeface="Comfortaa"/>
              <a:cs typeface="Comfortaa"/>
              <a:sym typeface="Comfortaa"/>
            </a:endParaRPr>
          </a:p>
          <a:p>
            <a:pPr indent="0" lvl="0" marL="0" rtl="0" algn="l">
              <a:spcBef>
                <a:spcPts val="1600"/>
              </a:spcBef>
              <a:spcAft>
                <a:spcPts val="1600"/>
              </a:spcAft>
              <a:buNone/>
            </a:pPr>
            <a:r>
              <a:rPr lang="en">
                <a:solidFill>
                  <a:srgbClr val="000000"/>
                </a:solidFill>
                <a:latin typeface="Comfortaa"/>
                <a:ea typeface="Comfortaa"/>
                <a:cs typeface="Comfortaa"/>
                <a:sym typeface="Comfortaa"/>
              </a:rPr>
              <a:t>The province of Milan covers an area of about 181.76 km2.</a:t>
            </a:r>
            <a:endParaRPr sz="1500">
              <a:latin typeface="Comfortaa"/>
              <a:ea typeface="Comfortaa"/>
              <a:cs typeface="Comfortaa"/>
              <a:sym typeface="Comfortaa"/>
            </a:endParaRPr>
          </a:p>
        </p:txBody>
      </p:sp>
      <p:sp>
        <p:nvSpPr>
          <p:cNvPr id="158" name="Google Shape;158;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17"/>
          <p:cNvPicPr preferRelativeResize="0"/>
          <p:nvPr/>
        </p:nvPicPr>
        <p:blipFill>
          <a:blip r:embed="rId3">
            <a:alphaModFix/>
          </a:blip>
          <a:stretch>
            <a:fillRect/>
          </a:stretch>
        </p:blipFill>
        <p:spPr>
          <a:xfrm>
            <a:off x="4505250" y="759675"/>
            <a:ext cx="4139550" cy="37279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2869500" y="1340925"/>
            <a:ext cx="5705475" cy="3048000"/>
          </a:xfrm>
          <a:prstGeom prst="rect">
            <a:avLst/>
          </a:prstGeom>
          <a:noFill/>
          <a:ln>
            <a:noFill/>
          </a:ln>
        </p:spPr>
      </p:pic>
      <p:sp>
        <p:nvSpPr>
          <p:cNvPr id="165" name="Google Shape;165;p18"/>
          <p:cNvSpPr txBox="1"/>
          <p:nvPr>
            <p:ph type="title"/>
          </p:nvPr>
        </p:nvSpPr>
        <p:spPr>
          <a:xfrm>
            <a:off x="830700" y="587350"/>
            <a:ext cx="6888000" cy="608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Merriweather"/>
                <a:ea typeface="Merriweather"/>
                <a:cs typeface="Merriweather"/>
                <a:sym typeface="Merriweather"/>
              </a:rPr>
              <a:t>Dataframe of Milan, District and Boroughs</a:t>
            </a:r>
            <a:endParaRPr sz="2500">
              <a:latin typeface="Merriweather"/>
              <a:ea typeface="Merriweather"/>
              <a:cs typeface="Merriweather"/>
              <a:sym typeface="Merriweather"/>
            </a:endParaRPr>
          </a:p>
        </p:txBody>
      </p:sp>
      <p:sp>
        <p:nvSpPr>
          <p:cNvPr id="166" name="Google Shape;166;p18"/>
          <p:cNvSpPr txBox="1"/>
          <p:nvPr>
            <p:ph idx="1" type="body"/>
          </p:nvPr>
        </p:nvSpPr>
        <p:spPr>
          <a:xfrm>
            <a:off x="830700" y="1578200"/>
            <a:ext cx="2211000" cy="2640000"/>
          </a:xfrm>
          <a:prstGeom prst="rect">
            <a:avLst/>
          </a:prstGeom>
          <a:solidFill>
            <a:srgbClr val="C9DAF8"/>
          </a:solidFill>
        </p:spPr>
        <p:txBody>
          <a:bodyPr anchorCtr="0" anchor="t" bIns="91425" lIns="91425" spcFirstLastPara="1" rIns="91425" wrap="square" tIns="91425">
            <a:noAutofit/>
          </a:bodyPr>
          <a:lstStyle/>
          <a:p>
            <a:pPr indent="-311150" lvl="0" marL="457200" rtl="0" algn="l">
              <a:lnSpc>
                <a:spcPct val="120000"/>
              </a:lnSpc>
              <a:spcBef>
                <a:spcPts val="120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Milan has geographical coordinates with </a:t>
            </a:r>
            <a:r>
              <a:rPr i="1" lang="en">
                <a:solidFill>
                  <a:srgbClr val="000000"/>
                </a:solidFill>
                <a:latin typeface="Comfortaa"/>
                <a:ea typeface="Comfortaa"/>
                <a:cs typeface="Comfortaa"/>
                <a:sym typeface="Comfortaa"/>
              </a:rPr>
              <a:t>latitude 45.4668 </a:t>
            </a:r>
            <a:r>
              <a:rPr lang="en">
                <a:solidFill>
                  <a:srgbClr val="000000"/>
                </a:solidFill>
                <a:latin typeface="Comfortaa"/>
                <a:ea typeface="Comfortaa"/>
                <a:cs typeface="Comfortaa"/>
                <a:sym typeface="Comfortaa"/>
              </a:rPr>
              <a:t>and </a:t>
            </a:r>
            <a:r>
              <a:rPr i="1" lang="en">
                <a:solidFill>
                  <a:srgbClr val="000000"/>
                </a:solidFill>
                <a:latin typeface="Comfortaa"/>
                <a:ea typeface="Comfortaa"/>
                <a:cs typeface="Comfortaa"/>
                <a:sym typeface="Comfortaa"/>
              </a:rPr>
              <a:t>longitude 9.1905</a:t>
            </a:r>
            <a:r>
              <a:rPr lang="en">
                <a:solidFill>
                  <a:srgbClr val="000000"/>
                </a:solidFill>
                <a:latin typeface="Comfortaa"/>
                <a:ea typeface="Comfortaa"/>
                <a:cs typeface="Comfortaa"/>
                <a:sym typeface="Comfortaa"/>
              </a:rPr>
              <a:t>.</a:t>
            </a:r>
            <a:endParaRPr>
              <a:solidFill>
                <a:srgbClr val="000000"/>
              </a:solidFill>
              <a:latin typeface="Comfortaa"/>
              <a:ea typeface="Comfortaa"/>
              <a:cs typeface="Comfortaa"/>
              <a:sym typeface="Comfortaa"/>
            </a:endParaRPr>
          </a:p>
          <a:p>
            <a:pPr indent="-311150" lvl="0" marL="457200" rtl="0" algn="l">
              <a:lnSpc>
                <a:spcPct val="12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As of 2014, Milan had 145 districts</a:t>
            </a:r>
            <a:endParaRPr>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401725"/>
            <a:ext cx="3609300" cy="1176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t>Bar Chart of Milan’s Boroughs and the Number of Districts per Borough</a:t>
            </a:r>
            <a:endParaRPr sz="2200"/>
          </a:p>
        </p:txBody>
      </p:sp>
      <p:sp>
        <p:nvSpPr>
          <p:cNvPr id="172" name="Google Shape;172;p19"/>
          <p:cNvSpPr txBox="1"/>
          <p:nvPr>
            <p:ph idx="1" type="body"/>
          </p:nvPr>
        </p:nvSpPr>
        <p:spPr>
          <a:xfrm>
            <a:off x="830700" y="1578325"/>
            <a:ext cx="3709200" cy="2860800"/>
          </a:xfrm>
          <a:prstGeom prst="rect">
            <a:avLst/>
          </a:prstGeom>
        </p:spPr>
        <p:txBody>
          <a:bodyPr anchorCtr="0" anchor="t" bIns="91425" lIns="91425" spcFirstLastPara="1" rIns="91425" wrap="square" tIns="91425">
            <a:noAutofit/>
          </a:bodyPr>
          <a:lstStyle/>
          <a:p>
            <a:pPr indent="-323850" lvl="0" marL="457200" rtl="0" algn="l">
              <a:lnSpc>
                <a:spcPct val="120000"/>
              </a:lnSpc>
              <a:spcBef>
                <a:spcPts val="120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Borough 1 - 6 Districts</a:t>
            </a:r>
            <a:endParaRPr sz="1500">
              <a:solidFill>
                <a:srgbClr val="000000"/>
              </a:solidFill>
              <a:latin typeface="Comfortaa"/>
              <a:ea typeface="Comfortaa"/>
              <a:cs typeface="Comfortaa"/>
              <a:sym typeface="Comfortaa"/>
            </a:endParaRPr>
          </a:p>
          <a:p>
            <a:pPr indent="-323850" lvl="0" marL="457200" rtl="0" algn="l">
              <a:lnSpc>
                <a:spcPct val="120000"/>
              </a:lnSpc>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Borough 2 - 14 Districts</a:t>
            </a:r>
            <a:endParaRPr sz="1500">
              <a:solidFill>
                <a:srgbClr val="000000"/>
              </a:solidFill>
              <a:latin typeface="Comfortaa"/>
              <a:ea typeface="Comfortaa"/>
              <a:cs typeface="Comfortaa"/>
              <a:sym typeface="Comfortaa"/>
            </a:endParaRPr>
          </a:p>
          <a:p>
            <a:pPr indent="-323850" lvl="0" marL="457200" rtl="0" algn="l">
              <a:lnSpc>
                <a:spcPct val="120000"/>
              </a:lnSpc>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Borough 3 - 10 Districts</a:t>
            </a:r>
            <a:endParaRPr sz="1500">
              <a:solidFill>
                <a:srgbClr val="000000"/>
              </a:solidFill>
              <a:latin typeface="Comfortaa"/>
              <a:ea typeface="Comfortaa"/>
              <a:cs typeface="Comfortaa"/>
              <a:sym typeface="Comfortaa"/>
            </a:endParaRPr>
          </a:p>
          <a:p>
            <a:pPr indent="-323850" lvl="0" marL="457200" rtl="0" algn="l">
              <a:lnSpc>
                <a:spcPct val="120000"/>
              </a:lnSpc>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Borough 4 - 19 Districts</a:t>
            </a:r>
            <a:endParaRPr sz="1500">
              <a:solidFill>
                <a:srgbClr val="000000"/>
              </a:solidFill>
              <a:latin typeface="Comfortaa"/>
              <a:ea typeface="Comfortaa"/>
              <a:cs typeface="Comfortaa"/>
              <a:sym typeface="Comfortaa"/>
            </a:endParaRPr>
          </a:p>
          <a:p>
            <a:pPr indent="-323850" lvl="0" marL="457200" rtl="0" algn="l">
              <a:lnSpc>
                <a:spcPct val="120000"/>
              </a:lnSpc>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Borough 5 - 22 Districts</a:t>
            </a:r>
            <a:endParaRPr sz="1500">
              <a:solidFill>
                <a:srgbClr val="000000"/>
              </a:solidFill>
              <a:latin typeface="Comfortaa"/>
              <a:ea typeface="Comfortaa"/>
              <a:cs typeface="Comfortaa"/>
              <a:sym typeface="Comfortaa"/>
            </a:endParaRPr>
          </a:p>
          <a:p>
            <a:pPr indent="-323850" lvl="0" marL="457200" rtl="0" algn="l">
              <a:lnSpc>
                <a:spcPct val="120000"/>
              </a:lnSpc>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Borough 6 - 18 Districts</a:t>
            </a:r>
            <a:endParaRPr sz="1500">
              <a:solidFill>
                <a:srgbClr val="000000"/>
              </a:solidFill>
              <a:latin typeface="Comfortaa"/>
              <a:ea typeface="Comfortaa"/>
              <a:cs typeface="Comfortaa"/>
              <a:sym typeface="Comfortaa"/>
            </a:endParaRPr>
          </a:p>
          <a:p>
            <a:pPr indent="-323850" lvl="0" marL="457200" rtl="0" algn="l">
              <a:lnSpc>
                <a:spcPct val="120000"/>
              </a:lnSpc>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Borough 7 - 15 Districts</a:t>
            </a:r>
            <a:endParaRPr sz="1500">
              <a:solidFill>
                <a:srgbClr val="000000"/>
              </a:solidFill>
              <a:latin typeface="Comfortaa"/>
              <a:ea typeface="Comfortaa"/>
              <a:cs typeface="Comfortaa"/>
              <a:sym typeface="Comfortaa"/>
            </a:endParaRPr>
          </a:p>
          <a:p>
            <a:pPr indent="-323850" lvl="0" marL="457200" rtl="0" algn="l">
              <a:lnSpc>
                <a:spcPct val="120000"/>
              </a:lnSpc>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Borough 8 - 23 Districts</a:t>
            </a:r>
            <a:endParaRPr sz="1500">
              <a:solidFill>
                <a:srgbClr val="000000"/>
              </a:solidFill>
              <a:latin typeface="Comfortaa"/>
              <a:ea typeface="Comfortaa"/>
              <a:cs typeface="Comfortaa"/>
              <a:sym typeface="Comfortaa"/>
            </a:endParaRPr>
          </a:p>
          <a:p>
            <a:pPr indent="-323850" lvl="0" marL="457200" rtl="0" algn="l">
              <a:lnSpc>
                <a:spcPct val="120000"/>
              </a:lnSpc>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Borough 9 - 17 Districts</a:t>
            </a:r>
            <a:endParaRPr sz="1500">
              <a:solidFill>
                <a:srgbClr val="000000"/>
              </a:solidFill>
              <a:latin typeface="Comfortaa"/>
              <a:ea typeface="Comfortaa"/>
              <a:cs typeface="Comfortaa"/>
              <a:sym typeface="Comfortaa"/>
            </a:endParaRPr>
          </a:p>
        </p:txBody>
      </p:sp>
      <p:pic>
        <p:nvPicPr>
          <p:cNvPr id="173" name="Google Shape;173;p19"/>
          <p:cNvPicPr preferRelativeResize="0"/>
          <p:nvPr/>
        </p:nvPicPr>
        <p:blipFill>
          <a:blip r:embed="rId3">
            <a:alphaModFix/>
          </a:blip>
          <a:stretch>
            <a:fillRect/>
          </a:stretch>
        </p:blipFill>
        <p:spPr>
          <a:xfrm>
            <a:off x="4572000" y="817125"/>
            <a:ext cx="4299300" cy="35092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579775" y="1123875"/>
            <a:ext cx="6287774" cy="3784750"/>
          </a:xfrm>
          <a:prstGeom prst="rect">
            <a:avLst/>
          </a:prstGeom>
          <a:noFill/>
          <a:ln>
            <a:noFill/>
          </a:ln>
        </p:spPr>
      </p:pic>
      <p:sp>
        <p:nvSpPr>
          <p:cNvPr id="179" name="Google Shape;179;p20"/>
          <p:cNvSpPr txBox="1"/>
          <p:nvPr>
            <p:ph type="title"/>
          </p:nvPr>
        </p:nvSpPr>
        <p:spPr>
          <a:xfrm>
            <a:off x="2492863" y="214325"/>
            <a:ext cx="3800700" cy="51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erriweather"/>
                <a:ea typeface="Merriweather"/>
                <a:cs typeface="Merriweather"/>
                <a:sym typeface="Merriweather"/>
              </a:rPr>
              <a:t>Map of Milan and its Districts</a:t>
            </a:r>
            <a:endParaRPr sz="1900">
              <a:latin typeface="Merriweather"/>
              <a:ea typeface="Merriweather"/>
              <a:cs typeface="Merriweather"/>
              <a:sym typeface="Merriweather"/>
            </a:endParaRPr>
          </a:p>
          <a:p>
            <a:pPr indent="0" lvl="0" marL="0" rtl="0" algn="just">
              <a:lnSpc>
                <a:spcPct val="120000"/>
              </a:lnSpc>
              <a:spcBef>
                <a:spcPts val="1200"/>
              </a:spcBef>
              <a:spcAft>
                <a:spcPts val="0"/>
              </a:spcAft>
              <a:buNone/>
            </a:pPr>
            <a:r>
              <a:t/>
            </a:r>
            <a:endParaRPr sz="2000"/>
          </a:p>
        </p:txBody>
      </p:sp>
      <p:sp>
        <p:nvSpPr>
          <p:cNvPr id="180" name="Google Shape;180;p20"/>
          <p:cNvSpPr txBox="1"/>
          <p:nvPr/>
        </p:nvSpPr>
        <p:spPr>
          <a:xfrm>
            <a:off x="6867550" y="1318500"/>
            <a:ext cx="1989600" cy="1770900"/>
          </a:xfrm>
          <a:prstGeom prst="rect">
            <a:avLst/>
          </a:prstGeom>
          <a:solidFill>
            <a:srgbClr val="EAD1DC"/>
          </a:solidFill>
          <a:ln>
            <a:noFill/>
          </a:ln>
        </p:spPr>
        <p:txBody>
          <a:bodyPr anchorCtr="0" anchor="t" bIns="91425" lIns="91425" spcFirstLastPara="1" rIns="91425" wrap="square" tIns="91425">
            <a:noAutofit/>
          </a:bodyPr>
          <a:lstStyle/>
          <a:p>
            <a:pPr indent="0" lvl="0" marL="0" rtl="0" algn="just">
              <a:lnSpc>
                <a:spcPct val="120000"/>
              </a:lnSpc>
              <a:spcBef>
                <a:spcPts val="1200"/>
              </a:spcBef>
              <a:spcAft>
                <a:spcPts val="0"/>
              </a:spcAft>
              <a:buNone/>
            </a:pPr>
            <a:r>
              <a:rPr lang="en" sz="1100">
                <a:latin typeface="Open Sans"/>
                <a:ea typeface="Open Sans"/>
                <a:cs typeface="Open Sans"/>
                <a:sym typeface="Open Sans"/>
              </a:rPr>
              <a:t>The geographical positions of the districts on the map are represented by the blue circles. Dergano is a district found in Borough 9.</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438525" y="888475"/>
            <a:ext cx="3709200" cy="646500"/>
          </a:xfrm>
          <a:prstGeom prst="rect">
            <a:avLst/>
          </a:prstGeom>
          <a:solidFill>
            <a:srgbClr val="EAD1DC"/>
          </a:solidFill>
        </p:spPr>
        <p:txBody>
          <a:bodyPr anchorCtr="0" anchor="t" bIns="91425" lIns="91425" spcFirstLastPara="1" rIns="91425" wrap="square" tIns="91425">
            <a:noAutofit/>
          </a:bodyPr>
          <a:lstStyle/>
          <a:p>
            <a:pPr indent="0" lvl="0" marL="0" rtl="0" algn="just">
              <a:lnSpc>
                <a:spcPct val="120000"/>
              </a:lnSpc>
              <a:spcBef>
                <a:spcPts val="1200"/>
              </a:spcBef>
              <a:spcAft>
                <a:spcPts val="0"/>
              </a:spcAft>
              <a:buNone/>
            </a:pPr>
            <a:r>
              <a:rPr lang="en" sz="1100">
                <a:solidFill>
                  <a:srgbClr val="000000"/>
                </a:solidFill>
                <a:latin typeface="Comfortaa"/>
                <a:ea typeface="Comfortaa"/>
                <a:cs typeface="Comfortaa"/>
                <a:sym typeface="Comfortaa"/>
              </a:rPr>
              <a:t>With Foursquare API, a total of 3682 venues were returned with 290 distinct venue categories.</a:t>
            </a:r>
            <a:endParaRPr sz="1100">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a:p>
        </p:txBody>
      </p:sp>
      <p:pic>
        <p:nvPicPr>
          <p:cNvPr id="186" name="Google Shape;186;p21"/>
          <p:cNvPicPr preferRelativeResize="0"/>
          <p:nvPr/>
        </p:nvPicPr>
        <p:blipFill rotWithShape="1">
          <a:blip r:embed="rId3">
            <a:alphaModFix/>
          </a:blip>
          <a:srcRect b="13979" l="0" r="13726" t="7791"/>
          <a:stretch/>
        </p:blipFill>
        <p:spPr>
          <a:xfrm>
            <a:off x="5107625" y="945875"/>
            <a:ext cx="3709200" cy="2745100"/>
          </a:xfrm>
          <a:prstGeom prst="rect">
            <a:avLst/>
          </a:prstGeom>
          <a:noFill/>
          <a:ln>
            <a:noFill/>
          </a:ln>
        </p:spPr>
      </p:pic>
      <p:pic>
        <p:nvPicPr>
          <p:cNvPr id="187" name="Google Shape;187;p21"/>
          <p:cNvPicPr preferRelativeResize="0"/>
          <p:nvPr/>
        </p:nvPicPr>
        <p:blipFill rotWithShape="1">
          <a:blip r:embed="rId4">
            <a:alphaModFix/>
          </a:blip>
          <a:srcRect b="0" l="0" r="64570" t="8508"/>
          <a:stretch/>
        </p:blipFill>
        <p:spPr>
          <a:xfrm>
            <a:off x="2751600" y="1535126"/>
            <a:ext cx="2164725" cy="2794900"/>
          </a:xfrm>
          <a:prstGeom prst="rect">
            <a:avLst/>
          </a:prstGeom>
          <a:noFill/>
          <a:ln>
            <a:noFill/>
          </a:ln>
        </p:spPr>
      </p:pic>
      <p:sp>
        <p:nvSpPr>
          <p:cNvPr id="188" name="Google Shape;188;p21"/>
          <p:cNvSpPr txBox="1"/>
          <p:nvPr>
            <p:ph idx="1" type="body"/>
          </p:nvPr>
        </p:nvSpPr>
        <p:spPr>
          <a:xfrm>
            <a:off x="360075" y="1633900"/>
            <a:ext cx="2346000" cy="3081600"/>
          </a:xfrm>
          <a:prstGeom prst="rect">
            <a:avLst/>
          </a:prstGeom>
          <a:solidFill>
            <a:srgbClr val="D9EAD3"/>
          </a:solidFill>
        </p:spPr>
        <p:txBody>
          <a:bodyPr anchorCtr="0" anchor="t" bIns="91425" lIns="91425" spcFirstLastPara="1" rIns="91425" wrap="square" tIns="91425">
            <a:noAutofit/>
          </a:bodyPr>
          <a:lstStyle/>
          <a:p>
            <a:pPr indent="0" lvl="0" marL="0" rtl="0" algn="just">
              <a:lnSpc>
                <a:spcPct val="120000"/>
              </a:lnSpc>
              <a:spcBef>
                <a:spcPts val="1200"/>
              </a:spcBef>
              <a:spcAft>
                <a:spcPts val="0"/>
              </a:spcAft>
              <a:buNone/>
            </a:pPr>
            <a:r>
              <a:rPr lang="en" sz="1100">
                <a:solidFill>
                  <a:srgbClr val="000000"/>
                </a:solidFill>
                <a:latin typeface="Comfortaa"/>
                <a:ea typeface="Comfortaa"/>
                <a:cs typeface="Comfortaa"/>
                <a:sym typeface="Comfortaa"/>
              </a:rPr>
              <a:t>Below, we see as highlighted that the majority of popular venue categories consists of Italian Restaurants, Cafés, Pizza Places, Hotels and Ice Cream Shops, etc. Also, we have shops and stores that we will take into consideration, since that is our focus: popularity in terms of well-known boroughs and districts, that also have a large number of stores and shops. </a:t>
            </a:r>
            <a:endParaRPr sz="1100">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a:p>
        </p:txBody>
      </p:sp>
      <p:sp>
        <p:nvSpPr>
          <p:cNvPr id="189" name="Google Shape;189;p21"/>
          <p:cNvSpPr txBox="1"/>
          <p:nvPr>
            <p:ph idx="1" type="body"/>
          </p:nvPr>
        </p:nvSpPr>
        <p:spPr>
          <a:xfrm>
            <a:off x="3016475" y="4039425"/>
            <a:ext cx="2346000" cy="140400"/>
          </a:xfrm>
          <a:prstGeom prst="rect">
            <a:avLst/>
          </a:prstGeom>
        </p:spPr>
        <p:txBody>
          <a:bodyPr anchorCtr="0" anchor="t" bIns="91425" lIns="91425" spcFirstLastPara="1" rIns="91425" wrap="square" tIns="91425">
            <a:noAutofit/>
          </a:bodyPr>
          <a:lstStyle/>
          <a:p>
            <a:pPr indent="0" lvl="0" marL="0" rtl="0" algn="just">
              <a:lnSpc>
                <a:spcPct val="120000"/>
              </a:lnSpc>
              <a:spcBef>
                <a:spcPts val="1200"/>
              </a:spcBef>
              <a:spcAft>
                <a:spcPts val="0"/>
              </a:spcAft>
              <a:buNone/>
            </a:pPr>
            <a:r>
              <a:rPr i="1" lang="en" sz="1000">
                <a:solidFill>
                  <a:srgbClr val="000000"/>
                </a:solidFill>
                <a:latin typeface="Open Sans"/>
                <a:ea typeface="Open Sans"/>
                <a:cs typeface="Open Sans"/>
                <a:sym typeface="Open Sans"/>
              </a:rPr>
              <a:t>Most popular venue categories</a:t>
            </a:r>
            <a:r>
              <a:rPr i="1" lang="en" sz="1100">
                <a:solidFill>
                  <a:srgbClr val="000000"/>
                </a:solidFill>
                <a:latin typeface="Open Sans"/>
                <a:ea typeface="Open Sans"/>
                <a:cs typeface="Open Sans"/>
                <a:sym typeface="Open Sans"/>
              </a:rPr>
              <a:t> </a:t>
            </a:r>
            <a:endParaRPr i="1" sz="1100">
              <a:solidFill>
                <a:srgbClr val="000000"/>
              </a:solidFill>
              <a:latin typeface="Open Sans"/>
              <a:ea typeface="Open Sans"/>
              <a:cs typeface="Open Sans"/>
              <a:sym typeface="Open Sans"/>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