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8" r:id="rId5"/>
    <p:sldId id="259" r:id="rId6"/>
    <p:sldId id="260" r:id="rId7"/>
    <p:sldId id="261" r:id="rId8"/>
    <p:sldId id="262" r:id="rId9"/>
    <p:sldId id="265" r:id="rId10"/>
    <p:sldId id="266" r:id="rId11"/>
    <p:sldId id="267" r:id="rId12"/>
    <p:sldId id="268" r:id="rId13"/>
    <p:sldId id="269" r:id="rId14"/>
    <p:sldId id="270" r:id="rId15"/>
    <p:sldId id="274" r:id="rId16"/>
    <p:sldId id="271" r:id="rId17"/>
    <p:sldId id="273" r:id="rId18"/>
    <p:sldId id="275" r:id="rId19"/>
    <p:sldId id="272"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1EC48-0CBC-4CAB-9D75-0E866BD1727E}" type="doc">
      <dgm:prSet loTypeId="urn:microsoft.com/office/officeart/2005/8/layout/hList6" loCatId="list" qsTypeId="urn:microsoft.com/office/officeart/2005/8/quickstyle/3d4" qsCatId="3D" csTypeId="urn:microsoft.com/office/officeart/2005/8/colors/accent0_2" csCatId="mainScheme" phldr="1"/>
      <dgm:spPr/>
      <dgm:t>
        <a:bodyPr/>
        <a:lstStyle/>
        <a:p>
          <a:endParaRPr lang="en-IN"/>
        </a:p>
      </dgm:t>
    </dgm:pt>
    <dgm:pt modelId="{F9C0566B-FE75-42D4-97DA-CD15245D8AE1}">
      <dgm:prSet phldrT="[Text]"/>
      <dgm:spPr/>
      <dgm:t>
        <a:bodyPr/>
        <a:lstStyle/>
        <a:p>
          <a:r>
            <a:rPr lang="en-IN" dirty="0" smtClean="0"/>
            <a:t>1.</a:t>
          </a:r>
          <a:endParaRPr lang="en-IN" dirty="0"/>
        </a:p>
      </dgm:t>
    </dgm:pt>
    <dgm:pt modelId="{6FCE8820-00EF-4A17-A283-9902959E9BCA}" type="parTrans" cxnId="{729C169C-2EA0-48F5-AD72-DBB1877ADCF3}">
      <dgm:prSet/>
      <dgm:spPr/>
      <dgm:t>
        <a:bodyPr/>
        <a:lstStyle/>
        <a:p>
          <a:endParaRPr lang="en-IN"/>
        </a:p>
      </dgm:t>
    </dgm:pt>
    <dgm:pt modelId="{8963405C-C484-478A-8578-81B3F7196022}" type="sibTrans" cxnId="{729C169C-2EA0-48F5-AD72-DBB1877ADCF3}">
      <dgm:prSet/>
      <dgm:spPr/>
      <dgm:t>
        <a:bodyPr/>
        <a:lstStyle/>
        <a:p>
          <a:endParaRPr lang="en-IN"/>
        </a:p>
      </dgm:t>
    </dgm:pt>
    <dgm:pt modelId="{2A6B042E-EF24-4893-BA0C-35A8A1E091EC}">
      <dgm:prSet phldrT="[Text]"/>
      <dgm:spPr/>
      <dgm:t>
        <a:bodyPr/>
        <a:lstStyle/>
        <a:p>
          <a:r>
            <a:rPr lang="en-US" dirty="0" smtClean="0"/>
            <a:t>Construct an intermediate representation of the input text which expresses the main aspects of the text.</a:t>
          </a:r>
          <a:endParaRPr lang="en-IN" dirty="0"/>
        </a:p>
      </dgm:t>
    </dgm:pt>
    <dgm:pt modelId="{BC5952EA-66D2-4EEA-BCFF-24DB1DECDD48}" type="parTrans" cxnId="{5B864B96-E206-48B4-8E7D-9A5725A962DB}">
      <dgm:prSet/>
      <dgm:spPr/>
      <dgm:t>
        <a:bodyPr/>
        <a:lstStyle/>
        <a:p>
          <a:endParaRPr lang="en-IN"/>
        </a:p>
      </dgm:t>
    </dgm:pt>
    <dgm:pt modelId="{05D02678-5432-46CB-A605-1419A9239962}" type="sibTrans" cxnId="{5B864B96-E206-48B4-8E7D-9A5725A962DB}">
      <dgm:prSet/>
      <dgm:spPr/>
      <dgm:t>
        <a:bodyPr/>
        <a:lstStyle/>
        <a:p>
          <a:endParaRPr lang="en-IN"/>
        </a:p>
      </dgm:t>
    </dgm:pt>
    <dgm:pt modelId="{5317D22B-A40D-4E99-88F4-6DB9035A81D0}">
      <dgm:prSet phldrT="[Text]"/>
      <dgm:spPr/>
      <dgm:t>
        <a:bodyPr/>
        <a:lstStyle/>
        <a:p>
          <a:r>
            <a:rPr lang="en-IN" dirty="0" smtClean="0"/>
            <a:t>2.</a:t>
          </a:r>
          <a:endParaRPr lang="en-IN" dirty="0"/>
        </a:p>
      </dgm:t>
    </dgm:pt>
    <dgm:pt modelId="{110C7E95-9E75-416C-9770-4D59B1404912}" type="parTrans" cxnId="{E1E7B9EB-A0F1-46C4-8155-175E137455CA}">
      <dgm:prSet/>
      <dgm:spPr/>
      <dgm:t>
        <a:bodyPr/>
        <a:lstStyle/>
        <a:p>
          <a:endParaRPr lang="en-IN"/>
        </a:p>
      </dgm:t>
    </dgm:pt>
    <dgm:pt modelId="{1885756C-924C-428F-81A6-9992CFCDD5EA}" type="sibTrans" cxnId="{E1E7B9EB-A0F1-46C4-8155-175E137455CA}">
      <dgm:prSet/>
      <dgm:spPr/>
      <dgm:t>
        <a:bodyPr/>
        <a:lstStyle/>
        <a:p>
          <a:endParaRPr lang="en-IN"/>
        </a:p>
      </dgm:t>
    </dgm:pt>
    <dgm:pt modelId="{97375E12-A40C-4BBE-86FB-E7BAD339F75B}">
      <dgm:prSet phldrT="[Text]"/>
      <dgm:spPr/>
      <dgm:t>
        <a:bodyPr/>
        <a:lstStyle/>
        <a:p>
          <a:r>
            <a:rPr lang="en-IN" dirty="0" smtClean="0"/>
            <a:t>Score the sentences based on the representation.</a:t>
          </a:r>
          <a:endParaRPr lang="en-IN" dirty="0"/>
        </a:p>
      </dgm:t>
    </dgm:pt>
    <dgm:pt modelId="{7292DEFA-E5EB-4D5A-BDD5-8B6A187DDD59}" type="parTrans" cxnId="{56D66870-4083-483F-B004-5CE446993A49}">
      <dgm:prSet/>
      <dgm:spPr/>
      <dgm:t>
        <a:bodyPr/>
        <a:lstStyle/>
        <a:p>
          <a:endParaRPr lang="en-IN"/>
        </a:p>
      </dgm:t>
    </dgm:pt>
    <dgm:pt modelId="{C3C2353E-A6EF-4F59-B01D-7FB1FBC7C523}" type="sibTrans" cxnId="{56D66870-4083-483F-B004-5CE446993A49}">
      <dgm:prSet/>
      <dgm:spPr/>
      <dgm:t>
        <a:bodyPr/>
        <a:lstStyle/>
        <a:p>
          <a:endParaRPr lang="en-IN"/>
        </a:p>
      </dgm:t>
    </dgm:pt>
    <dgm:pt modelId="{485509D4-F86C-48C7-B4A5-C2342772DCE9}">
      <dgm:prSet phldrT="[Text]"/>
      <dgm:spPr/>
      <dgm:t>
        <a:bodyPr/>
        <a:lstStyle/>
        <a:p>
          <a:r>
            <a:rPr lang="en-IN" dirty="0" smtClean="0"/>
            <a:t>3.</a:t>
          </a:r>
          <a:endParaRPr lang="en-IN" dirty="0"/>
        </a:p>
      </dgm:t>
    </dgm:pt>
    <dgm:pt modelId="{173E25DF-C4B2-48FB-A14D-140E543DC330}" type="parTrans" cxnId="{058AAE98-67F1-440A-A28D-1B5B2F572648}">
      <dgm:prSet/>
      <dgm:spPr/>
      <dgm:t>
        <a:bodyPr/>
        <a:lstStyle/>
        <a:p>
          <a:endParaRPr lang="en-IN"/>
        </a:p>
      </dgm:t>
    </dgm:pt>
    <dgm:pt modelId="{E4E22585-08E1-4B04-8957-9471CD5FA611}" type="sibTrans" cxnId="{058AAE98-67F1-440A-A28D-1B5B2F572648}">
      <dgm:prSet/>
      <dgm:spPr/>
      <dgm:t>
        <a:bodyPr/>
        <a:lstStyle/>
        <a:p>
          <a:endParaRPr lang="en-IN"/>
        </a:p>
      </dgm:t>
    </dgm:pt>
    <dgm:pt modelId="{D8C51640-A86D-4DCE-9858-EBF6746A6219}">
      <dgm:prSet phldrT="[Text]"/>
      <dgm:spPr/>
      <dgm:t>
        <a:bodyPr/>
        <a:lstStyle/>
        <a:p>
          <a:r>
            <a:rPr lang="en-US" dirty="0" smtClean="0"/>
            <a:t>Select a summary comprising of several sentences.</a:t>
          </a:r>
          <a:endParaRPr lang="en-IN" dirty="0"/>
        </a:p>
      </dgm:t>
    </dgm:pt>
    <dgm:pt modelId="{F1F05CB1-4CE4-48AE-964A-C6578F107256}" type="parTrans" cxnId="{EB8A4AE9-ABD8-4B36-90E3-D6B28BE2E520}">
      <dgm:prSet/>
      <dgm:spPr/>
      <dgm:t>
        <a:bodyPr/>
        <a:lstStyle/>
        <a:p>
          <a:endParaRPr lang="en-IN"/>
        </a:p>
      </dgm:t>
    </dgm:pt>
    <dgm:pt modelId="{1C7BDD31-66FA-48C4-9179-DE6B133AD78B}" type="sibTrans" cxnId="{EB8A4AE9-ABD8-4B36-90E3-D6B28BE2E520}">
      <dgm:prSet/>
      <dgm:spPr/>
      <dgm:t>
        <a:bodyPr/>
        <a:lstStyle/>
        <a:p>
          <a:endParaRPr lang="en-IN"/>
        </a:p>
      </dgm:t>
    </dgm:pt>
    <dgm:pt modelId="{34E409BA-E64D-4A99-A772-8A342F9BC139}" type="pres">
      <dgm:prSet presAssocID="{0B61EC48-0CBC-4CAB-9D75-0E866BD1727E}" presName="Name0" presStyleCnt="0">
        <dgm:presLayoutVars>
          <dgm:dir/>
          <dgm:resizeHandles val="exact"/>
        </dgm:presLayoutVars>
      </dgm:prSet>
      <dgm:spPr/>
      <dgm:t>
        <a:bodyPr/>
        <a:lstStyle/>
        <a:p>
          <a:endParaRPr lang="en-IN"/>
        </a:p>
      </dgm:t>
    </dgm:pt>
    <dgm:pt modelId="{FBBA691E-1F6D-4A0C-B038-EDACBA448032}" type="pres">
      <dgm:prSet presAssocID="{F9C0566B-FE75-42D4-97DA-CD15245D8AE1}" presName="node" presStyleLbl="node1" presStyleIdx="0" presStyleCnt="3">
        <dgm:presLayoutVars>
          <dgm:bulletEnabled val="1"/>
        </dgm:presLayoutVars>
      </dgm:prSet>
      <dgm:spPr/>
      <dgm:t>
        <a:bodyPr/>
        <a:lstStyle/>
        <a:p>
          <a:endParaRPr lang="en-IN"/>
        </a:p>
      </dgm:t>
    </dgm:pt>
    <dgm:pt modelId="{CCF70303-913B-4B3B-81B9-22B352EA4F68}" type="pres">
      <dgm:prSet presAssocID="{8963405C-C484-478A-8578-81B3F7196022}" presName="sibTrans" presStyleCnt="0"/>
      <dgm:spPr/>
    </dgm:pt>
    <dgm:pt modelId="{614EB7E1-4E28-466E-8827-7EACDD483FD8}" type="pres">
      <dgm:prSet presAssocID="{5317D22B-A40D-4E99-88F4-6DB9035A81D0}" presName="node" presStyleLbl="node1" presStyleIdx="1" presStyleCnt="3">
        <dgm:presLayoutVars>
          <dgm:bulletEnabled val="1"/>
        </dgm:presLayoutVars>
      </dgm:prSet>
      <dgm:spPr/>
      <dgm:t>
        <a:bodyPr/>
        <a:lstStyle/>
        <a:p>
          <a:endParaRPr lang="en-IN"/>
        </a:p>
      </dgm:t>
    </dgm:pt>
    <dgm:pt modelId="{4D4DAFE5-AF08-46D1-A8E1-142C3C4DCAB3}" type="pres">
      <dgm:prSet presAssocID="{1885756C-924C-428F-81A6-9992CFCDD5EA}" presName="sibTrans" presStyleCnt="0"/>
      <dgm:spPr/>
    </dgm:pt>
    <dgm:pt modelId="{CFE83AE5-E4E0-4EA6-AC56-364C7241DF5A}" type="pres">
      <dgm:prSet presAssocID="{485509D4-F86C-48C7-B4A5-C2342772DCE9}" presName="node" presStyleLbl="node1" presStyleIdx="2" presStyleCnt="3">
        <dgm:presLayoutVars>
          <dgm:bulletEnabled val="1"/>
        </dgm:presLayoutVars>
      </dgm:prSet>
      <dgm:spPr/>
      <dgm:t>
        <a:bodyPr/>
        <a:lstStyle/>
        <a:p>
          <a:endParaRPr lang="en-IN"/>
        </a:p>
      </dgm:t>
    </dgm:pt>
  </dgm:ptLst>
  <dgm:cxnLst>
    <dgm:cxn modelId="{70771A52-A6B4-4183-A405-F2E216EF2550}" type="presOf" srcId="{F9C0566B-FE75-42D4-97DA-CD15245D8AE1}" destId="{FBBA691E-1F6D-4A0C-B038-EDACBA448032}" srcOrd="0" destOrd="0" presId="urn:microsoft.com/office/officeart/2005/8/layout/hList6"/>
    <dgm:cxn modelId="{7BCCC09B-C35A-437A-AE38-BEECB6E4B422}" type="presOf" srcId="{2A6B042E-EF24-4893-BA0C-35A8A1E091EC}" destId="{FBBA691E-1F6D-4A0C-B038-EDACBA448032}" srcOrd="0" destOrd="1" presId="urn:microsoft.com/office/officeart/2005/8/layout/hList6"/>
    <dgm:cxn modelId="{C1D3E4A5-661B-4B9B-AAEB-D275D4DDA50E}" type="presOf" srcId="{0B61EC48-0CBC-4CAB-9D75-0E866BD1727E}" destId="{34E409BA-E64D-4A99-A772-8A342F9BC139}" srcOrd="0" destOrd="0" presId="urn:microsoft.com/office/officeart/2005/8/layout/hList6"/>
    <dgm:cxn modelId="{56D66870-4083-483F-B004-5CE446993A49}" srcId="{5317D22B-A40D-4E99-88F4-6DB9035A81D0}" destId="{97375E12-A40C-4BBE-86FB-E7BAD339F75B}" srcOrd="0" destOrd="0" parTransId="{7292DEFA-E5EB-4D5A-BDD5-8B6A187DDD59}" sibTransId="{C3C2353E-A6EF-4F59-B01D-7FB1FBC7C523}"/>
    <dgm:cxn modelId="{058AAE98-67F1-440A-A28D-1B5B2F572648}" srcId="{0B61EC48-0CBC-4CAB-9D75-0E866BD1727E}" destId="{485509D4-F86C-48C7-B4A5-C2342772DCE9}" srcOrd="2" destOrd="0" parTransId="{173E25DF-C4B2-48FB-A14D-140E543DC330}" sibTransId="{E4E22585-08E1-4B04-8957-9471CD5FA611}"/>
    <dgm:cxn modelId="{23864D27-51DD-45B3-A10B-5E29863F020D}" type="presOf" srcId="{D8C51640-A86D-4DCE-9858-EBF6746A6219}" destId="{CFE83AE5-E4E0-4EA6-AC56-364C7241DF5A}" srcOrd="0" destOrd="1" presId="urn:microsoft.com/office/officeart/2005/8/layout/hList6"/>
    <dgm:cxn modelId="{729C169C-2EA0-48F5-AD72-DBB1877ADCF3}" srcId="{0B61EC48-0CBC-4CAB-9D75-0E866BD1727E}" destId="{F9C0566B-FE75-42D4-97DA-CD15245D8AE1}" srcOrd="0" destOrd="0" parTransId="{6FCE8820-00EF-4A17-A283-9902959E9BCA}" sibTransId="{8963405C-C484-478A-8578-81B3F7196022}"/>
    <dgm:cxn modelId="{52F65965-8CB7-44EC-909D-C04DDF187346}" type="presOf" srcId="{97375E12-A40C-4BBE-86FB-E7BAD339F75B}" destId="{614EB7E1-4E28-466E-8827-7EACDD483FD8}" srcOrd="0" destOrd="1" presId="urn:microsoft.com/office/officeart/2005/8/layout/hList6"/>
    <dgm:cxn modelId="{5B864B96-E206-48B4-8E7D-9A5725A962DB}" srcId="{F9C0566B-FE75-42D4-97DA-CD15245D8AE1}" destId="{2A6B042E-EF24-4893-BA0C-35A8A1E091EC}" srcOrd="0" destOrd="0" parTransId="{BC5952EA-66D2-4EEA-BCFF-24DB1DECDD48}" sibTransId="{05D02678-5432-46CB-A605-1419A9239962}"/>
    <dgm:cxn modelId="{B439DE8A-ED6D-4813-A346-E4756B17F1DE}" type="presOf" srcId="{485509D4-F86C-48C7-B4A5-C2342772DCE9}" destId="{CFE83AE5-E4E0-4EA6-AC56-364C7241DF5A}" srcOrd="0" destOrd="0" presId="urn:microsoft.com/office/officeart/2005/8/layout/hList6"/>
    <dgm:cxn modelId="{EB8A4AE9-ABD8-4B36-90E3-D6B28BE2E520}" srcId="{485509D4-F86C-48C7-B4A5-C2342772DCE9}" destId="{D8C51640-A86D-4DCE-9858-EBF6746A6219}" srcOrd="0" destOrd="0" parTransId="{F1F05CB1-4CE4-48AE-964A-C6578F107256}" sibTransId="{1C7BDD31-66FA-48C4-9179-DE6B133AD78B}"/>
    <dgm:cxn modelId="{EA223965-AD54-4DDF-9F74-688CC347F505}" type="presOf" srcId="{5317D22B-A40D-4E99-88F4-6DB9035A81D0}" destId="{614EB7E1-4E28-466E-8827-7EACDD483FD8}" srcOrd="0" destOrd="0" presId="urn:microsoft.com/office/officeart/2005/8/layout/hList6"/>
    <dgm:cxn modelId="{E1E7B9EB-A0F1-46C4-8155-175E137455CA}" srcId="{0B61EC48-0CBC-4CAB-9D75-0E866BD1727E}" destId="{5317D22B-A40D-4E99-88F4-6DB9035A81D0}" srcOrd="1" destOrd="0" parTransId="{110C7E95-9E75-416C-9770-4D59B1404912}" sibTransId="{1885756C-924C-428F-81A6-9992CFCDD5EA}"/>
    <dgm:cxn modelId="{003E2116-86DC-4A8E-9734-D44694EEFBAF}" type="presParOf" srcId="{34E409BA-E64D-4A99-A772-8A342F9BC139}" destId="{FBBA691E-1F6D-4A0C-B038-EDACBA448032}" srcOrd="0" destOrd="0" presId="urn:microsoft.com/office/officeart/2005/8/layout/hList6"/>
    <dgm:cxn modelId="{EB47350C-9C1C-4B7F-A358-A6EF47233A6E}" type="presParOf" srcId="{34E409BA-E64D-4A99-A772-8A342F9BC139}" destId="{CCF70303-913B-4B3B-81B9-22B352EA4F68}" srcOrd="1" destOrd="0" presId="urn:microsoft.com/office/officeart/2005/8/layout/hList6"/>
    <dgm:cxn modelId="{2FDB8109-4143-4DA1-BE5F-676578A7ACEC}" type="presParOf" srcId="{34E409BA-E64D-4A99-A772-8A342F9BC139}" destId="{614EB7E1-4E28-466E-8827-7EACDD483FD8}" srcOrd="2" destOrd="0" presId="urn:microsoft.com/office/officeart/2005/8/layout/hList6"/>
    <dgm:cxn modelId="{2C299552-16A8-4609-930F-753BE882F5BF}" type="presParOf" srcId="{34E409BA-E64D-4A99-A772-8A342F9BC139}" destId="{4D4DAFE5-AF08-46D1-A8E1-142C3C4DCAB3}" srcOrd="3" destOrd="0" presId="urn:microsoft.com/office/officeart/2005/8/layout/hList6"/>
    <dgm:cxn modelId="{859FA90D-75DD-43CB-9A2F-E98061258F85}" type="presParOf" srcId="{34E409BA-E64D-4A99-A772-8A342F9BC139}" destId="{CFE83AE5-E4E0-4EA6-AC56-364C7241DF5A}" srcOrd="4"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6/25/2021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424894"/>
          </a:xfrm>
        </p:spPr>
        <p:txBody>
          <a:bodyPr/>
          <a:lstStyle/>
          <a:p>
            <a:r>
              <a:rPr lang="en-US" dirty="0" smtClean="0"/>
              <a:t>ANALYSIS OF DIFFERENT TEXT SUMMARIZATION APPROACHES</a:t>
            </a:r>
            <a:endParaRPr lang="en-IN" dirty="0"/>
          </a:p>
        </p:txBody>
      </p:sp>
      <p:sp>
        <p:nvSpPr>
          <p:cNvPr id="3" name="Subtitle 2"/>
          <p:cNvSpPr>
            <a:spLocks noGrp="1"/>
          </p:cNvSpPr>
          <p:nvPr>
            <p:ph type="subTitle" idx="1"/>
          </p:nvPr>
        </p:nvSpPr>
        <p:spPr>
          <a:xfrm>
            <a:off x="1876424" y="3200401"/>
            <a:ext cx="8791575" cy="3056708"/>
          </a:xfrm>
        </p:spPr>
        <p:txBody>
          <a:bodyPr/>
          <a:lstStyle/>
          <a:p>
            <a:r>
              <a:rPr lang="en-US" dirty="0" smtClean="0"/>
              <a:t>ANANYA MUKHERJEE</a:t>
            </a:r>
          </a:p>
          <a:p>
            <a:r>
              <a:rPr lang="en-US" dirty="0" smtClean="0"/>
              <a:t>UNIVERSITY ROLL NO. - 10400317204 </a:t>
            </a:r>
          </a:p>
          <a:p>
            <a:r>
              <a:rPr lang="en-US" dirty="0" smtClean="0"/>
              <a:t>SONAKSHI KUMARI</a:t>
            </a:r>
          </a:p>
          <a:p>
            <a:r>
              <a:rPr lang="en-US" dirty="0" smtClean="0"/>
              <a:t>UNIVERSITY ROLL NO. - 10400317083</a:t>
            </a:r>
          </a:p>
          <a:p>
            <a:r>
              <a:rPr lang="en-US" dirty="0" smtClean="0"/>
              <a:t>Under the supervision of prof. SOMA DAS</a:t>
            </a:r>
          </a:p>
          <a:p>
            <a:r>
              <a:rPr lang="en-US" dirty="0"/>
              <a:t> </a:t>
            </a:r>
            <a:r>
              <a:rPr lang="en-US" dirty="0" smtClean="0"/>
              <a:t>  </a:t>
            </a:r>
            <a:endParaRPr lang="en-IN" dirty="0"/>
          </a:p>
        </p:txBody>
      </p:sp>
    </p:spTree>
    <p:extLst>
      <p:ext uri="{BB962C8B-B14F-4D97-AF65-F5344CB8AC3E}">
        <p14:creationId xmlns:p14="http://schemas.microsoft.com/office/powerpoint/2010/main" xmlns="" val="200429920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410788"/>
            <a:ext cx="3435531" cy="385853"/>
          </a:xfrm>
        </p:spPr>
        <p:txBody>
          <a:bodyPr>
            <a:normAutofit fontScale="90000"/>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54033" y="692331"/>
            <a:ext cx="9209315" cy="5094515"/>
          </a:xfrm>
        </p:spPr>
      </p:pic>
    </p:spTree>
    <p:extLst>
      <p:ext uri="{BB962C8B-B14F-4D97-AF65-F5344CB8AC3E}">
        <p14:creationId xmlns:p14="http://schemas.microsoft.com/office/powerpoint/2010/main" xmlns="" val="142779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using Skip Thought Vectors </a:t>
            </a:r>
          </a:p>
        </p:txBody>
      </p:sp>
      <p:sp>
        <p:nvSpPr>
          <p:cNvPr id="3" name="Content Placeholder 2"/>
          <p:cNvSpPr>
            <a:spLocks noGrp="1"/>
          </p:cNvSpPr>
          <p:nvPr>
            <p:ph idx="1"/>
          </p:nvPr>
        </p:nvSpPr>
        <p:spPr/>
        <p:txBody>
          <a:bodyPr/>
          <a:lstStyle/>
          <a:p>
            <a:pPr marL="0" indent="0">
              <a:buNone/>
            </a:pPr>
            <a:r>
              <a:rPr lang="en-US" dirty="0" smtClean="0"/>
              <a:t>3. </a:t>
            </a:r>
            <a:r>
              <a:rPr lang="en-IN" b="1" dirty="0"/>
              <a:t>Skip Thought </a:t>
            </a:r>
            <a:r>
              <a:rPr lang="en-IN" b="1" dirty="0" smtClean="0"/>
              <a:t>Vectors</a:t>
            </a:r>
          </a:p>
          <a:p>
            <a:pPr marL="0" indent="0">
              <a:buNone/>
            </a:pPr>
            <a:r>
              <a:rPr lang="en-US" dirty="0" smtClean="0"/>
              <a:t>Here is the overall pipeline of this method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7320" y="3644537"/>
            <a:ext cx="8974182" cy="2011680"/>
          </a:xfrm>
          <a:prstGeom prst="rect">
            <a:avLst/>
          </a:prstGeom>
        </p:spPr>
      </p:pic>
    </p:spTree>
    <p:extLst>
      <p:ext uri="{BB962C8B-B14F-4D97-AF65-F5344CB8AC3E}">
        <p14:creationId xmlns:p14="http://schemas.microsoft.com/office/powerpoint/2010/main" xmlns="" val="69670102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7768"/>
          </a:xfrm>
        </p:spPr>
        <p:txBody>
          <a:bodyPr/>
          <a:lstStyle/>
          <a:p>
            <a:r>
              <a:rPr lang="en-US" dirty="0" smtClean="0"/>
              <a:t>PROCEDURE</a:t>
            </a:r>
            <a:endParaRPr lang="en-IN" dirty="0"/>
          </a:p>
        </p:txBody>
      </p:sp>
      <p:sp>
        <p:nvSpPr>
          <p:cNvPr id="3" name="Content Placeholder 2"/>
          <p:cNvSpPr>
            <a:spLocks noGrp="1"/>
          </p:cNvSpPr>
          <p:nvPr>
            <p:ph idx="1"/>
          </p:nvPr>
        </p:nvSpPr>
        <p:spPr>
          <a:xfrm>
            <a:off x="1141412" y="1306286"/>
            <a:ext cx="9905999" cy="4484915"/>
          </a:xfrm>
        </p:spPr>
        <p:txBody>
          <a:bodyPr>
            <a:normAutofit fontScale="92500" lnSpcReduction="10000"/>
          </a:bodyPr>
          <a:lstStyle/>
          <a:p>
            <a:pPr marL="0" indent="0">
              <a:buNone/>
            </a:pPr>
            <a:r>
              <a:rPr lang="en-US" dirty="0" smtClean="0"/>
              <a:t>Here We </a:t>
            </a:r>
            <a:r>
              <a:rPr lang="en-US" dirty="0"/>
              <a:t>use an encoder/decoder framework to generate feature vectors</a:t>
            </a:r>
            <a:r>
              <a:rPr lang="en-US" dirty="0" smtClean="0"/>
              <a:t>.</a:t>
            </a:r>
            <a:endParaRPr lang="en-IN" dirty="0"/>
          </a:p>
          <a:p>
            <a:pPr marL="457200" indent="-457200">
              <a:buFont typeface="+mj-lt"/>
              <a:buAutoNum type="arabicPeriod"/>
            </a:pPr>
            <a:r>
              <a:rPr lang="en-US" b="1" i="1" dirty="0"/>
              <a:t>Encoder Network: </a:t>
            </a:r>
            <a:r>
              <a:rPr lang="en-US" dirty="0"/>
              <a:t>The encoder is typically a GRU-RNN which generates a fixed length vector representation </a:t>
            </a:r>
            <a:r>
              <a:rPr lang="en-US" i="1" dirty="0"/>
              <a:t>h(</a:t>
            </a:r>
            <a:r>
              <a:rPr lang="en-US" dirty="0"/>
              <a:t>i) for each sentence </a:t>
            </a:r>
            <a:r>
              <a:rPr lang="en-US" i="1" dirty="0"/>
              <a:t>S(i)</a:t>
            </a:r>
            <a:r>
              <a:rPr lang="en-US" dirty="0"/>
              <a:t> in the input. The encoded representation </a:t>
            </a:r>
            <a:r>
              <a:rPr lang="en-US" i="1" dirty="0"/>
              <a:t>h(i)</a:t>
            </a:r>
            <a:r>
              <a:rPr lang="en-US" dirty="0"/>
              <a:t> is obtained by passing final hidden state of the GRU cell (i.e. after it has seen the entire sentence) to multiple dense layers</a:t>
            </a:r>
            <a:r>
              <a:rPr lang="en-US" dirty="0" smtClean="0"/>
              <a:t>.</a:t>
            </a:r>
          </a:p>
          <a:p>
            <a:pPr marL="457200" indent="-457200">
              <a:buFont typeface="+mj-lt"/>
              <a:buAutoNum type="arabicPeriod"/>
            </a:pPr>
            <a:r>
              <a:rPr lang="en-US" b="1" i="1" dirty="0"/>
              <a:t>Decoder Network: </a:t>
            </a:r>
            <a:r>
              <a:rPr lang="en-US" dirty="0"/>
              <a:t>The decoder network takes this vector representation </a:t>
            </a:r>
            <a:r>
              <a:rPr lang="en-US" i="1" dirty="0"/>
              <a:t>h</a:t>
            </a:r>
            <a:r>
              <a:rPr lang="en-US" dirty="0"/>
              <a:t>(i) as input and tries to generate two sentences — </a:t>
            </a:r>
            <a:r>
              <a:rPr lang="en-US" i="1" dirty="0"/>
              <a:t>S(i-1)</a:t>
            </a:r>
            <a:r>
              <a:rPr lang="en-US" dirty="0"/>
              <a:t> and </a:t>
            </a:r>
            <a:r>
              <a:rPr lang="en-US" i="1" dirty="0"/>
              <a:t>S(i+1)</a:t>
            </a:r>
            <a:r>
              <a:rPr lang="en-US" dirty="0"/>
              <a:t>, which could occur before and after the input sentence respectively. Separate decoders are implemented for generation of previous and next sentences, both being GRU-RNNs. The vector representation </a:t>
            </a:r>
            <a:r>
              <a:rPr lang="en-US" i="1" dirty="0"/>
              <a:t>h(i)</a:t>
            </a:r>
            <a:r>
              <a:rPr lang="en-US" dirty="0"/>
              <a:t> acts as the initial hidden state for the GRUs of the decoder networks.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323330031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713822" cy="622453"/>
          </a:xfrm>
        </p:spPr>
        <p:txBody>
          <a:bodyPr/>
          <a:lstStyle/>
          <a:p>
            <a:r>
              <a:rPr lang="en-IN" b="1" dirty="0"/>
              <a:t>K-Means Clustering</a:t>
            </a:r>
            <a:endParaRPr lang="en-IN" dirty="0"/>
          </a:p>
        </p:txBody>
      </p:sp>
      <p:sp>
        <p:nvSpPr>
          <p:cNvPr id="3" name="Content Placeholder 2"/>
          <p:cNvSpPr>
            <a:spLocks noGrp="1"/>
          </p:cNvSpPr>
          <p:nvPr>
            <p:ph idx="1"/>
          </p:nvPr>
        </p:nvSpPr>
        <p:spPr>
          <a:xfrm>
            <a:off x="1141412" y="1358537"/>
            <a:ext cx="9905999" cy="4432664"/>
          </a:xfrm>
        </p:spPr>
        <p:txBody>
          <a:bodyPr>
            <a:normAutofit fontScale="92500"/>
          </a:bodyPr>
          <a:lstStyle/>
          <a:p>
            <a:pPr marL="0" indent="0">
              <a:buNone/>
            </a:pPr>
            <a:r>
              <a:rPr lang="en-US" dirty="0"/>
              <a:t>Similar to how Word2Vec embeddings are trained by predicting the surrounding words, the Skip Thought Vectors are trained by predicting surrounding sentences. As this model is trained, the learned representation (hidden layer) will now place similar sentences closer together which enables more semantically cohesive clustering</a:t>
            </a:r>
            <a:r>
              <a:rPr lang="en-US" dirty="0" smtClean="0"/>
              <a:t>.</a:t>
            </a:r>
          </a:p>
          <a:p>
            <a:pPr marL="0" indent="0">
              <a:buNone/>
            </a:pPr>
            <a:r>
              <a:rPr lang="en-US" dirty="0"/>
              <a:t>As we are aware, each cluster will have some center point which, in the vector space, would indicate the point which closely represents the theme of that cluster. With this in mind, when trying to create a summary, we should only need the sentence which is the closest to the center of that cluster. The key here is choosing the correct number of clusters to do a good job of summarizing the content</a:t>
            </a:r>
            <a:r>
              <a:rPr lang="en-US" dirty="0" smtClean="0"/>
              <a:t>.</a:t>
            </a:r>
            <a:r>
              <a:rPr lang="en-US" dirty="0"/>
              <a:t> </a:t>
            </a:r>
            <a:r>
              <a:rPr lang="en-US" dirty="0" smtClean="0"/>
              <a:t>we </a:t>
            </a:r>
            <a:r>
              <a:rPr lang="en-US" dirty="0"/>
              <a:t>calculate the cluster size by taking 30% </a:t>
            </a:r>
            <a:r>
              <a:rPr lang="en-US" dirty="0" smtClean="0"/>
              <a:t>or more of </a:t>
            </a:r>
            <a:r>
              <a:rPr lang="en-US" dirty="0"/>
              <a:t>the number of </a:t>
            </a:r>
            <a:r>
              <a:rPr lang="en-US" dirty="0" smtClean="0"/>
              <a:t>sentences depending on use case.</a:t>
            </a:r>
            <a:endParaRPr lang="en-IN" dirty="0"/>
          </a:p>
        </p:txBody>
      </p:sp>
    </p:spTree>
    <p:extLst>
      <p:ext uri="{BB962C8B-B14F-4D97-AF65-F5344CB8AC3E}">
        <p14:creationId xmlns:p14="http://schemas.microsoft.com/office/powerpoint/2010/main" xmlns="" val="267268642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H="1">
            <a:off x="4271551" y="618518"/>
            <a:ext cx="3905797" cy="504888"/>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01783" y="618517"/>
            <a:ext cx="9888583" cy="5677780"/>
          </a:xfrm>
        </p:spPr>
      </p:pic>
    </p:spTree>
    <p:extLst>
      <p:ext uri="{BB962C8B-B14F-4D97-AF65-F5344CB8AC3E}">
        <p14:creationId xmlns:p14="http://schemas.microsoft.com/office/powerpoint/2010/main" xmlns="" val="258882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3893"/>
          </a:xfrm>
        </p:spPr>
        <p:txBody>
          <a:bodyPr/>
          <a:lstStyle/>
          <a:p>
            <a:r>
              <a:rPr lang="en-US" dirty="0" smtClean="0"/>
              <a:t>Input: SUMMARY</a:t>
            </a:r>
            <a:endParaRPr lang="en-IN" dirty="0"/>
          </a:p>
        </p:txBody>
      </p:sp>
      <p:sp>
        <p:nvSpPr>
          <p:cNvPr id="3" name="Content Placeholder 2"/>
          <p:cNvSpPr>
            <a:spLocks noGrp="1"/>
          </p:cNvSpPr>
          <p:nvPr>
            <p:ph idx="1"/>
          </p:nvPr>
        </p:nvSpPr>
        <p:spPr>
          <a:xfrm>
            <a:off x="1141412" y="1449976"/>
            <a:ext cx="9905999" cy="5042263"/>
          </a:xfrm>
        </p:spPr>
        <p:txBody>
          <a:bodyPr>
            <a:normAutofit fontScale="32500" lnSpcReduction="20000"/>
          </a:bodyPr>
          <a:lstStyle/>
          <a:p>
            <a:pPr marL="0" indent="0">
              <a:buNone/>
            </a:pPr>
            <a:r>
              <a:rPr lang="en-US" sz="4900" dirty="0" smtClean="0"/>
              <a:t>This was the summary that was fed to three different approaches:-</a:t>
            </a:r>
          </a:p>
          <a:p>
            <a:pPr marL="0" indent="0">
              <a:buNone/>
            </a:pPr>
            <a:r>
              <a:rPr lang="en-US" sz="4900" i="1" dirty="0" smtClean="0"/>
              <a:t>“If </a:t>
            </a:r>
            <a:r>
              <a:rPr lang="en-US" sz="4900" i="1" dirty="0"/>
              <a:t>Cristiano Ronaldo didn’t exist, would Lionel Messi have to invent </a:t>
            </a:r>
            <a:r>
              <a:rPr lang="en-US" sz="4900" i="1" dirty="0" smtClean="0"/>
              <a:t>him? The </a:t>
            </a:r>
            <a:r>
              <a:rPr lang="en-US" sz="4900" i="1" dirty="0"/>
              <a:t>question of how much these two other-worldly players inspire each other is an interesting one, and it’s tempting to imagine Messi sitting at home on Tuesday night, watching Ronaldo destroying Atletico, angrily glaring at the TV screen and growling: “Right, I’ll show him</a:t>
            </a:r>
            <a:r>
              <a:rPr lang="en-US" sz="4900" i="1" dirty="0" smtClean="0"/>
              <a:t>!” As </a:t>
            </a:r>
            <a:r>
              <a:rPr lang="en-US" sz="4900" i="1" dirty="0"/>
              <a:t>appealing as that picture might be, however, it is probably a false one — from Messi’s perspective, at </a:t>
            </a:r>
            <a:r>
              <a:rPr lang="en-US" sz="4900" i="1" dirty="0" smtClean="0"/>
              <a:t>least he </a:t>
            </a:r>
            <a:r>
              <a:rPr lang="en-US" sz="4900" i="1" dirty="0"/>
              <a:t>might show it in a different way, but Messi is just as competitive as Ronaldo. Rather than goals and personal glory, however, the Argentine’s personal drug is </a:t>
            </a:r>
            <a:r>
              <a:rPr lang="en-US" sz="4900" i="1" dirty="0" smtClean="0"/>
              <a:t>trophies. Ronaldo</a:t>
            </a:r>
            <a:r>
              <a:rPr lang="en-US" sz="4900" i="1" dirty="0"/>
              <a:t>, it can be said, never looks happy on the field of play unless he’s just scored a goal — and even then he’s not happy for long, because he just wants to score another one. And that relentless obsession with finding the back of the net has undoubtedly played a major role in his stunning career </a:t>
            </a:r>
            <a:r>
              <a:rPr lang="en-US" sz="4900" i="1" dirty="0" smtClean="0"/>
              <a:t>achievements . </a:t>
            </a:r>
            <a:r>
              <a:rPr lang="en-US" sz="4900" i="1" dirty="0" err="1" smtClean="0"/>
              <a:t>Messi</a:t>
            </a:r>
            <a:r>
              <a:rPr lang="en-US" sz="4900" i="1" dirty="0" smtClean="0"/>
              <a:t> , </a:t>
            </a:r>
            <a:r>
              <a:rPr lang="en-US" sz="4900" i="1" dirty="0"/>
              <a:t>t</a:t>
            </a:r>
            <a:r>
              <a:rPr lang="en-US" sz="4900" i="1" dirty="0" smtClean="0"/>
              <a:t>hough</a:t>
            </a:r>
            <a:r>
              <a:rPr lang="en-US" sz="4900" i="1" dirty="0"/>
              <a:t>, is a different animal, shown by the generosity with which he sets up team-mates even if he has a chance to shoot, regularly hands over penalty-taking duties to others and invariably celebrates a goal by turning straight to the player who passed him the ball with an appreciative </a:t>
            </a:r>
            <a:r>
              <a:rPr lang="en-US" sz="4900" i="1" dirty="0" smtClean="0"/>
              <a:t>smile. Rather </a:t>
            </a:r>
            <a:r>
              <a:rPr lang="en-US" sz="4900" i="1" dirty="0"/>
              <a:t>than being a better player than Ronaldo, Messi’s main motivations — according to the people who are close to him — are being the best possible version of Lionel Messi, and winning as many trophies as </a:t>
            </a:r>
            <a:r>
              <a:rPr lang="en-US" sz="4900" i="1" dirty="0" smtClean="0"/>
              <a:t>possible. That </a:t>
            </a:r>
            <a:r>
              <a:rPr lang="en-US" sz="4900" i="1" dirty="0"/>
              <a:t>theory was supported by Leicester boss Brendan Rodgers when I interviewed him for a book I recently wrote about </a:t>
            </a:r>
            <a:r>
              <a:rPr lang="en-US" sz="4900" i="1" dirty="0" err="1" smtClean="0"/>
              <a:t>Messi.Do</a:t>
            </a:r>
            <a:r>
              <a:rPr lang="en-US" sz="4900" i="1" dirty="0" smtClean="0"/>
              <a:t> </a:t>
            </a:r>
            <a:r>
              <a:rPr lang="en-US" sz="4900" i="1" dirty="0"/>
              <a:t>Messi and Ronaldo inspire each other? “Maybe subconsciously in some way they’ve driven each other on,” said Rodgers. “But I think both those players inherently have that hunger to be the best players they can be. With the very elite performers, that drive comes from within</a:t>
            </a:r>
            <a:r>
              <a:rPr lang="en-US" sz="4900" i="1" dirty="0" smtClean="0"/>
              <a:t>.” Messi </a:t>
            </a:r>
            <a:r>
              <a:rPr lang="en-US" sz="4900" i="1" dirty="0"/>
              <a:t>and Ronaldo ferociously competing with each other for everyone else’s acclaim is a nice story for fans to debate and the media to spread, but it’s probably not </a:t>
            </a:r>
            <a:r>
              <a:rPr lang="en-US" sz="4900" i="1" dirty="0" smtClean="0"/>
              <a:t>particularly true.”</a:t>
            </a:r>
            <a:endParaRPr lang="en-US" sz="4900" i="1" dirty="0"/>
          </a:p>
          <a:p>
            <a:pPr marL="0" indent="0">
              <a:buNone/>
            </a:pPr>
            <a:endParaRPr lang="en-IN" sz="4900" dirty="0"/>
          </a:p>
        </p:txBody>
      </p:sp>
    </p:spTree>
    <p:extLst>
      <p:ext uri="{BB962C8B-B14F-4D97-AF65-F5344CB8AC3E}">
        <p14:creationId xmlns:p14="http://schemas.microsoft.com/office/powerpoint/2010/main" xmlns="" val="3130029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2088"/>
          </a:xfrm>
        </p:spPr>
        <p:txBody>
          <a:bodyPr/>
          <a:lstStyle/>
          <a:p>
            <a:r>
              <a:rPr lang="en-US" dirty="0" err="1" smtClean="0"/>
              <a:t>Output:SUMMARY</a:t>
            </a:r>
            <a:r>
              <a:rPr lang="en-US" dirty="0" smtClean="0"/>
              <a:t> COMPARISON</a:t>
            </a:r>
            <a:endParaRPr lang="en-IN" dirty="0"/>
          </a:p>
        </p:txBody>
      </p:sp>
      <p:sp>
        <p:nvSpPr>
          <p:cNvPr id="3" name="Content Placeholder 2"/>
          <p:cNvSpPr>
            <a:spLocks noGrp="1"/>
          </p:cNvSpPr>
          <p:nvPr>
            <p:ph idx="1"/>
          </p:nvPr>
        </p:nvSpPr>
        <p:spPr>
          <a:xfrm>
            <a:off x="1141412" y="1476103"/>
            <a:ext cx="9905999" cy="4315098"/>
          </a:xfrm>
        </p:spPr>
        <p:txBody>
          <a:bodyPr/>
          <a:lstStyle/>
          <a:p>
            <a:pPr marL="457200" indent="-457200">
              <a:buAutoNum type="arabicPeriod"/>
            </a:pPr>
            <a:r>
              <a:rPr lang="en-US" dirty="0" smtClean="0"/>
              <a:t>Sentence </a:t>
            </a:r>
            <a:r>
              <a:rPr lang="en-US" dirty="0"/>
              <a:t>scoring based on </a:t>
            </a:r>
            <a:r>
              <a:rPr lang="en-US" dirty="0" smtClean="0"/>
              <a:t>word-frequency</a:t>
            </a:r>
          </a:p>
          <a:p>
            <a:pPr marL="0" indent="0">
              <a:buNone/>
            </a:pPr>
            <a:r>
              <a:rPr lang="en-US" i="1" dirty="0" smtClean="0"/>
              <a:t>The summary that came as output was:-</a:t>
            </a:r>
          </a:p>
          <a:p>
            <a:pPr marL="0" indent="0">
              <a:buNone/>
            </a:pPr>
            <a:r>
              <a:rPr lang="en-US" dirty="0" smtClean="0"/>
              <a:t>“If </a:t>
            </a:r>
            <a:r>
              <a:rPr lang="en-US" dirty="0"/>
              <a:t>Cristiano Ronaldo didn't exist, would Lionel Messi have to invent him? As appealing as that picture might be, however, it is probably a false one - from Messi's perspective, at least. He might show it in a different way, but Messi is just as competitive as Ronaldo. Rather than goals and personal glory, however, the Argentine's personal drug is trophies. Do Messi and Ronaldo inspire each other? "Maybe subconsciously in some way they've driven each other on," said Rodgers. With the very elite performers, that drive comes from within."</a:t>
            </a:r>
            <a:endParaRPr lang="en-IN" dirty="0"/>
          </a:p>
        </p:txBody>
      </p:sp>
    </p:spTree>
    <p:extLst>
      <p:ext uri="{BB962C8B-B14F-4D97-AF65-F5344CB8AC3E}">
        <p14:creationId xmlns:p14="http://schemas.microsoft.com/office/powerpoint/2010/main" xmlns="" val="35104646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9025"/>
          </a:xfrm>
        </p:spPr>
        <p:txBody>
          <a:bodyPr>
            <a:normAutofit/>
          </a:bodyPr>
          <a:lstStyle/>
          <a:p>
            <a:endParaRPr lang="en-IN" dirty="0"/>
          </a:p>
        </p:txBody>
      </p:sp>
      <p:sp>
        <p:nvSpPr>
          <p:cNvPr id="3" name="Content Placeholder 2"/>
          <p:cNvSpPr>
            <a:spLocks noGrp="1"/>
          </p:cNvSpPr>
          <p:nvPr>
            <p:ph idx="1"/>
          </p:nvPr>
        </p:nvSpPr>
        <p:spPr>
          <a:xfrm>
            <a:off x="1141412" y="1476103"/>
            <a:ext cx="9905999" cy="4315098"/>
          </a:xfrm>
        </p:spPr>
        <p:txBody>
          <a:bodyPr/>
          <a:lstStyle/>
          <a:p>
            <a:pPr marL="0" indent="0">
              <a:buNone/>
            </a:pPr>
            <a:r>
              <a:rPr lang="en-US" dirty="0" smtClean="0"/>
              <a:t>1. Sentence scoring based on word-frequency</a:t>
            </a:r>
          </a:p>
          <a:p>
            <a:pPr marL="0" indent="0">
              <a:buNone/>
            </a:pPr>
            <a:r>
              <a:rPr lang="en-US" dirty="0" smtClean="0"/>
              <a:t>Now</a:t>
            </a:r>
            <a:r>
              <a:rPr lang="en-US" dirty="0"/>
              <a:t>, although the sentence scoring method performs quite well, there are inherent issues that come with a method that is heavily reliant on the vocabulary in the article. A common issue here is that words that are semantically identical, are not being leveraged separately in our “</a:t>
            </a:r>
            <a:r>
              <a:rPr lang="en-US" dirty="0" err="1"/>
              <a:t>word_freq</a:t>
            </a:r>
            <a:r>
              <a:rPr lang="en-US" dirty="0"/>
              <a:t>” dictionary. For example, in the current approach, the terms person and people would be counted separately when they should considered the same term. This is why we shift to semantic </a:t>
            </a:r>
            <a:r>
              <a:rPr lang="en-US" dirty="0" err="1"/>
              <a:t>embeddings</a:t>
            </a:r>
            <a:r>
              <a:rPr lang="en-US" dirty="0"/>
              <a:t> to overcome this fact.</a:t>
            </a:r>
            <a:endParaRPr lang="en-IN" dirty="0"/>
          </a:p>
        </p:txBody>
      </p:sp>
    </p:spTree>
    <p:extLst>
      <p:ext uri="{BB962C8B-B14F-4D97-AF65-F5344CB8AC3E}">
        <p14:creationId xmlns:p14="http://schemas.microsoft.com/office/powerpoint/2010/main" xmlns="" val="68777235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327804" cy="984995"/>
          </a:xfrm>
        </p:spPr>
        <p:txBody>
          <a:bodyPr/>
          <a:lstStyle/>
          <a:p>
            <a:r>
              <a:rPr lang="en-US" dirty="0" smtClean="0"/>
              <a:t>Output : SUMMARY COMPARISON</a:t>
            </a:r>
            <a:endParaRPr lang="en-IN" dirty="0"/>
          </a:p>
        </p:txBody>
      </p:sp>
      <p:sp>
        <p:nvSpPr>
          <p:cNvPr id="3" name="Content Placeholder 2"/>
          <p:cNvSpPr>
            <a:spLocks noGrp="1"/>
          </p:cNvSpPr>
          <p:nvPr>
            <p:ph idx="1"/>
          </p:nvPr>
        </p:nvSpPr>
        <p:spPr>
          <a:xfrm>
            <a:off x="1143000" y="1984444"/>
            <a:ext cx="9905999" cy="3541714"/>
          </a:xfrm>
        </p:spPr>
        <p:txBody>
          <a:bodyPr>
            <a:normAutofit fontScale="85000" lnSpcReduction="20000"/>
          </a:bodyPr>
          <a:lstStyle/>
          <a:p>
            <a:pPr marL="0" indent="0">
              <a:buNone/>
            </a:pPr>
            <a:r>
              <a:rPr lang="en-IN" i="1" dirty="0" smtClean="0"/>
              <a:t>2. </a:t>
            </a:r>
            <a:r>
              <a:rPr lang="en-IN" i="1" dirty="0" err="1" smtClean="0"/>
              <a:t>TextRank</a:t>
            </a:r>
            <a:r>
              <a:rPr lang="en-IN" i="1" dirty="0" smtClean="0"/>
              <a:t> using Universal Sentence Encoder</a:t>
            </a:r>
            <a:endParaRPr lang="en-US" dirty="0" smtClean="0"/>
          </a:p>
          <a:p>
            <a:pPr marL="0" indent="0">
              <a:buNone/>
            </a:pPr>
            <a:r>
              <a:rPr lang="en-US" dirty="0" smtClean="0"/>
              <a:t>The </a:t>
            </a:r>
            <a:r>
              <a:rPr lang="en-US" b="1" u="sng" dirty="0" smtClean="0"/>
              <a:t>output</a:t>
            </a:r>
            <a:r>
              <a:rPr lang="en-US" dirty="0" smtClean="0"/>
              <a:t> that came in this approach was:-</a:t>
            </a:r>
          </a:p>
          <a:p>
            <a:pPr marL="0" indent="0">
              <a:buNone/>
            </a:pPr>
            <a:r>
              <a:rPr lang="en-US" dirty="0" smtClean="0"/>
              <a:t>"</a:t>
            </a:r>
            <a:r>
              <a:rPr lang="en-US" dirty="0"/>
              <a:t>He might show it in a different way, but Messi is just as competitive as Ronaldo. Ronaldo, it can be said, never looks happy on the field of play unless he has / he is just scored a goal - and even then he has / he is not happy for long, because he just wants to score another one. Rather than being a better player than Ronaldo, Messi's main motivations - according to the people who are close </a:t>
            </a:r>
            <a:r>
              <a:rPr lang="en-US" dirty="0" err="1"/>
              <a:t>tohim</a:t>
            </a:r>
            <a:r>
              <a:rPr lang="en-US" dirty="0"/>
              <a:t> - are being the best possible version of Lionel Messi, and winning as many trophies as possible. Do Messi and Ronaldo inspire each other? Messi and Ronaldo ferociously competing with each other for everyone else's acclaim is a nice story for fans to debate and the media to spread, but it has / it is probably not particularly true."</a:t>
            </a:r>
            <a:endParaRPr lang="en-IN" dirty="0"/>
          </a:p>
        </p:txBody>
      </p:sp>
    </p:spTree>
    <p:extLst>
      <p:ext uri="{BB962C8B-B14F-4D97-AF65-F5344CB8AC3E}">
        <p14:creationId xmlns:p14="http://schemas.microsoft.com/office/powerpoint/2010/main" xmlns="" val="41845150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18396"/>
          </a:xfrm>
        </p:spPr>
        <p:txBody>
          <a:bodyPr>
            <a:normAutofit/>
          </a:bodyPr>
          <a:lstStyle/>
          <a:p>
            <a:endParaRPr lang="en-IN" dirty="0"/>
          </a:p>
        </p:txBody>
      </p:sp>
      <p:sp>
        <p:nvSpPr>
          <p:cNvPr id="3" name="Content Placeholder 2"/>
          <p:cNvSpPr>
            <a:spLocks noGrp="1"/>
          </p:cNvSpPr>
          <p:nvPr>
            <p:ph idx="1"/>
          </p:nvPr>
        </p:nvSpPr>
        <p:spPr>
          <a:xfrm>
            <a:off x="1141412" y="1436914"/>
            <a:ext cx="9905999" cy="4354287"/>
          </a:xfrm>
        </p:spPr>
        <p:txBody>
          <a:bodyPr/>
          <a:lstStyle/>
          <a:p>
            <a:pPr marL="0" indent="0">
              <a:buNone/>
            </a:pPr>
            <a:r>
              <a:rPr lang="en-IN" i="1" dirty="0" smtClean="0"/>
              <a:t>2. </a:t>
            </a:r>
            <a:r>
              <a:rPr lang="en-IN" i="1" dirty="0" err="1" smtClean="0"/>
              <a:t>TextRank</a:t>
            </a:r>
            <a:r>
              <a:rPr lang="en-IN" i="1" dirty="0" smtClean="0"/>
              <a:t> using Universal Sentence Encoder</a:t>
            </a:r>
            <a:endParaRPr lang="en-US" dirty="0" smtClean="0"/>
          </a:p>
          <a:p>
            <a:pPr marL="0" indent="0">
              <a:buNone/>
            </a:pPr>
            <a:r>
              <a:rPr lang="en-US" dirty="0" smtClean="0"/>
              <a:t>The </a:t>
            </a:r>
            <a:r>
              <a:rPr lang="en-US" dirty="0" err="1"/>
              <a:t>TextRank</a:t>
            </a:r>
            <a:r>
              <a:rPr lang="en-US" dirty="0"/>
              <a:t> approach also performs well but doesn’t highlight both Messi and Ronaldo’s personality. </a:t>
            </a:r>
            <a:r>
              <a:rPr lang="en-US" dirty="0" smtClean="0"/>
              <a:t>Perhaps </a:t>
            </a:r>
            <a:r>
              <a:rPr lang="en-US" dirty="0"/>
              <a:t>the Universal Sentence </a:t>
            </a:r>
            <a:r>
              <a:rPr lang="en-US" dirty="0" err="1"/>
              <a:t>Embeddings</a:t>
            </a:r>
            <a:r>
              <a:rPr lang="en-US" dirty="0"/>
              <a:t> aren’t properly capturing sentence level feature which in turn would impact the cosine similarities and the graphs generated. This still needs to be explored further.</a:t>
            </a:r>
            <a:endParaRPr lang="en-IN" dirty="0"/>
          </a:p>
        </p:txBody>
      </p:sp>
    </p:spTree>
    <p:extLst>
      <p:ext uri="{BB962C8B-B14F-4D97-AF65-F5344CB8AC3E}">
        <p14:creationId xmlns:p14="http://schemas.microsoft.com/office/powerpoint/2010/main" xmlns="" val="411930719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71093"/>
          </a:xfrm>
        </p:spPr>
        <p:txBody>
          <a:bodyPr/>
          <a:lstStyle/>
          <a:p>
            <a:r>
              <a:rPr lang="en-US" dirty="0" smtClean="0"/>
              <a:t>INTRODUCTION</a:t>
            </a:r>
            <a:endParaRPr lang="en-IN" dirty="0"/>
          </a:p>
        </p:txBody>
      </p:sp>
      <p:sp>
        <p:nvSpPr>
          <p:cNvPr id="3" name="Content Placeholder 2"/>
          <p:cNvSpPr>
            <a:spLocks noGrp="1"/>
          </p:cNvSpPr>
          <p:nvPr>
            <p:ph idx="1"/>
          </p:nvPr>
        </p:nvSpPr>
        <p:spPr>
          <a:xfrm>
            <a:off x="1141412" y="1789611"/>
            <a:ext cx="9905999" cy="4001590"/>
          </a:xfrm>
        </p:spPr>
        <p:txBody>
          <a:bodyPr>
            <a:normAutofit/>
          </a:bodyPr>
          <a:lstStyle/>
          <a:p>
            <a:pPr marL="0" indent="0">
              <a:buNone/>
            </a:pPr>
            <a:r>
              <a:rPr lang="en-US" dirty="0" smtClean="0"/>
              <a:t>Natural Language processing(NLP) is a subfield of Artificial Intelligence that gives machines the ability to read, understand and derive meaning from human language. </a:t>
            </a:r>
            <a:r>
              <a:rPr lang="en-IN" dirty="0"/>
              <a:t>Text summarization is one of those applications of Natural Language Processing (NLP) which is bound to have a huge impact on our lives. This is an incipient practice for verdict out the summary of the text article. In this digital era, people do not have much time to go through the whole textual data. Reduction of text is also a very complex problem. </a:t>
            </a:r>
            <a:endParaRPr lang="en-IN" dirty="0" smtClean="0"/>
          </a:p>
        </p:txBody>
      </p:sp>
    </p:spTree>
    <p:extLst>
      <p:ext uri="{BB962C8B-B14F-4D97-AF65-F5344CB8AC3E}">
        <p14:creationId xmlns:p14="http://schemas.microsoft.com/office/powerpoint/2010/main" xmlns="" val="2617247476"/>
      </p:ext>
    </p:extLst>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195283" cy="1117517"/>
          </a:xfrm>
        </p:spPr>
        <p:txBody>
          <a:bodyPr/>
          <a:lstStyle/>
          <a:p>
            <a:r>
              <a:rPr lang="en-US" dirty="0" smtClean="0"/>
              <a:t>Output : SUMMARY COMPARISON</a:t>
            </a:r>
            <a:endParaRPr lang="en-IN" dirty="0"/>
          </a:p>
        </p:txBody>
      </p:sp>
      <p:sp>
        <p:nvSpPr>
          <p:cNvPr id="3" name="Content Placeholder 2"/>
          <p:cNvSpPr>
            <a:spLocks noGrp="1"/>
          </p:cNvSpPr>
          <p:nvPr>
            <p:ph idx="1"/>
          </p:nvPr>
        </p:nvSpPr>
        <p:spPr>
          <a:xfrm>
            <a:off x="1143000" y="1891678"/>
            <a:ext cx="9905999" cy="3541714"/>
          </a:xfrm>
        </p:spPr>
        <p:txBody>
          <a:bodyPr>
            <a:normAutofit fontScale="85000" lnSpcReduction="20000"/>
          </a:bodyPr>
          <a:lstStyle/>
          <a:p>
            <a:pPr marL="0" indent="0">
              <a:buNone/>
            </a:pPr>
            <a:r>
              <a:rPr lang="en-US" i="1" dirty="0" smtClean="0"/>
              <a:t>3. Unsupervised Learning using Skip-Thought Vectors</a:t>
            </a:r>
            <a:endParaRPr lang="en-US" dirty="0" smtClean="0"/>
          </a:p>
          <a:p>
            <a:pPr marL="0" indent="0">
              <a:buNone/>
            </a:pPr>
            <a:r>
              <a:rPr lang="en-US" dirty="0" smtClean="0"/>
              <a:t>The </a:t>
            </a:r>
            <a:r>
              <a:rPr lang="en-US" b="1" u="sng" dirty="0" smtClean="0"/>
              <a:t>output</a:t>
            </a:r>
            <a:r>
              <a:rPr lang="en-US" dirty="0" smtClean="0"/>
              <a:t> summary of this approach was:-</a:t>
            </a:r>
          </a:p>
          <a:p>
            <a:pPr marL="0" indent="0">
              <a:buNone/>
            </a:pPr>
            <a:r>
              <a:rPr lang="en-US" dirty="0"/>
              <a:t>'Do Messi and Ronaldo inspire each other? Ronaldo, it can be said, never looks happy on the field of play unless he has / he is just scored a goal - and even then he has / he is not happy for long, because he just wants to score another one. Rather than being a better player than Ronaldo, Messi's main motivations - according to the people who are close to him - are being the best possible version of Lionel Messi, and winning as many trophies as possible. That theory was supported by Leicester boss Brendan Rodgers when I interviewed him for a book I recently wrote about Messi. With the very elite performers, that drive comes from within. But I think both those players inherently have that hunger to be the best players they can be.'</a:t>
            </a:r>
            <a:endParaRPr lang="en-US" dirty="0" smtClean="0"/>
          </a:p>
          <a:p>
            <a:endParaRPr lang="en-IN" dirty="0"/>
          </a:p>
        </p:txBody>
      </p:sp>
    </p:spTree>
    <p:extLst>
      <p:ext uri="{BB962C8B-B14F-4D97-AF65-F5344CB8AC3E}">
        <p14:creationId xmlns:p14="http://schemas.microsoft.com/office/powerpoint/2010/main" xmlns="" val="364871868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7"/>
            <a:ext cx="10003665" cy="865725"/>
          </a:xfrm>
        </p:spPr>
        <p:txBody>
          <a:bodyPr>
            <a:normAutofit/>
          </a:bodyPr>
          <a:lstStyle/>
          <a:p>
            <a:endParaRPr lang="en-IN" sz="4000" dirty="0"/>
          </a:p>
        </p:txBody>
      </p:sp>
      <p:sp>
        <p:nvSpPr>
          <p:cNvPr id="3" name="Content Placeholder 2"/>
          <p:cNvSpPr>
            <a:spLocks noGrp="1"/>
          </p:cNvSpPr>
          <p:nvPr>
            <p:ph idx="1"/>
          </p:nvPr>
        </p:nvSpPr>
        <p:spPr>
          <a:xfrm>
            <a:off x="1143000" y="1873290"/>
            <a:ext cx="9905999" cy="4288972"/>
          </a:xfrm>
        </p:spPr>
        <p:txBody>
          <a:bodyPr/>
          <a:lstStyle/>
          <a:p>
            <a:pPr marL="0" indent="0">
              <a:buNone/>
            </a:pPr>
            <a:r>
              <a:rPr lang="en-US" i="1" dirty="0" smtClean="0"/>
              <a:t>3. Unsupervised Learning using Skip-Thought Vectors</a:t>
            </a:r>
            <a:endParaRPr lang="en-US" dirty="0" smtClean="0"/>
          </a:p>
          <a:p>
            <a:pPr marL="0" indent="0">
              <a:buNone/>
            </a:pPr>
            <a:r>
              <a:rPr lang="en-US" dirty="0" smtClean="0"/>
              <a:t>Unsupervised </a:t>
            </a:r>
            <a:r>
              <a:rPr lang="en-US" dirty="0"/>
              <a:t>learning approach using </a:t>
            </a:r>
            <a:r>
              <a:rPr lang="en-US" dirty="0" err="1"/>
              <a:t>skipthought</a:t>
            </a:r>
            <a:r>
              <a:rPr lang="en-US" dirty="0"/>
              <a:t> vectors provides the best summary as it closely resembles a human summary. In particular, it provides content regarding both Messi and Ronaldo’s personalities where the other approaches focus on Messi’s perspective</a:t>
            </a:r>
            <a:r>
              <a:rPr lang="en-US" dirty="0" smtClean="0"/>
              <a:t>.</a:t>
            </a:r>
            <a:endParaRPr lang="en-IN" dirty="0"/>
          </a:p>
        </p:txBody>
      </p:sp>
    </p:spTree>
    <p:extLst>
      <p:ext uri="{BB962C8B-B14F-4D97-AF65-F5344CB8AC3E}">
        <p14:creationId xmlns:p14="http://schemas.microsoft.com/office/powerpoint/2010/main" xmlns="" val="1444205315"/>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marL="0" indent="0">
              <a:buNone/>
            </a:pPr>
            <a:r>
              <a:rPr lang="en-US" dirty="0" smtClean="0"/>
              <a:t>Till now </a:t>
            </a:r>
            <a:r>
              <a:rPr lang="en-US" dirty="0"/>
              <a:t>the unsupervised learning approach using </a:t>
            </a:r>
            <a:r>
              <a:rPr lang="en-US" dirty="0" err="1"/>
              <a:t>skipthought</a:t>
            </a:r>
            <a:r>
              <a:rPr lang="en-US" dirty="0"/>
              <a:t> vectors provides the best </a:t>
            </a:r>
            <a:r>
              <a:rPr lang="en-US" dirty="0" smtClean="0"/>
              <a:t>summary.</a:t>
            </a:r>
            <a:endParaRPr lang="en-IN" dirty="0"/>
          </a:p>
        </p:txBody>
      </p:sp>
      <p:pic>
        <p:nvPicPr>
          <p:cNvPr id="4" name="Picture 3" descr="download.jpg"/>
          <p:cNvPicPr>
            <a:picLocks noChangeAspect="1"/>
          </p:cNvPicPr>
          <p:nvPr/>
        </p:nvPicPr>
        <p:blipFill>
          <a:blip r:embed="rId2"/>
          <a:stretch>
            <a:fillRect/>
          </a:stretch>
        </p:blipFill>
        <p:spPr>
          <a:xfrm>
            <a:off x="8453851" y="4005884"/>
            <a:ext cx="2466975" cy="1847850"/>
          </a:xfrm>
          <a:prstGeom prst="roundRect">
            <a:avLst>
              <a:gd name="adj" fmla="val 4167"/>
            </a:avLst>
          </a:prstGeom>
          <a:solidFill>
            <a:srgbClr val="FFFFFF"/>
          </a:solidFill>
          <a:ln w="76200" cap="sq">
            <a:solidFill>
              <a:srgbClr val="0070C0"/>
            </a:solidFill>
            <a:miter lim="800000"/>
          </a:ln>
          <a:effectLst>
            <a:outerShdw blurRad="50800" dist="38100" dir="16200000" rotWithShape="0">
              <a:prstClr val="black">
                <a:alpha val="40000"/>
              </a:prstClr>
            </a:outerShdw>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xmlns="" val="1934558351"/>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2626" y="1815548"/>
            <a:ext cx="8017565" cy="1200329"/>
          </a:xfrm>
          <a:prstGeom prst="rect">
            <a:avLst/>
          </a:prstGeom>
          <a:noFill/>
        </p:spPr>
        <p:txBody>
          <a:bodyPr wrap="square" rtlCol="0">
            <a:spAutoFit/>
          </a:bodyPr>
          <a:lstStyle/>
          <a:p>
            <a:pPr algn="ctr"/>
            <a:r>
              <a:rPr lang="en-IN" sz="7200" b="1" i="1" dirty="0" smtClean="0"/>
              <a:t>Thank you...</a:t>
            </a:r>
            <a:endParaRPr lang="en-IN" sz="7200" b="1" i="1" dirty="0"/>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pPr marL="0" indent="0">
              <a:buNone/>
            </a:pPr>
            <a:r>
              <a:rPr lang="en-IN" dirty="0"/>
              <a:t>There are different text summarization algorithms. Here we will discuss and implement </a:t>
            </a:r>
            <a:r>
              <a:rPr lang="en-IN" dirty="0" smtClean="0"/>
              <a:t>few of them </a:t>
            </a:r>
            <a:r>
              <a:rPr lang="en-IN" dirty="0"/>
              <a:t>and try to find out the best suitable algorithm for different contexts.</a:t>
            </a:r>
          </a:p>
        </p:txBody>
      </p:sp>
    </p:spTree>
    <p:extLst>
      <p:ext uri="{BB962C8B-B14F-4D97-AF65-F5344CB8AC3E}">
        <p14:creationId xmlns:p14="http://schemas.microsoft.com/office/powerpoint/2010/main" xmlns="" val="1139624592"/>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 summarization</a:t>
            </a:r>
            <a:endParaRPr lang="en-IN" dirty="0"/>
          </a:p>
        </p:txBody>
      </p:sp>
      <p:sp>
        <p:nvSpPr>
          <p:cNvPr id="3" name="Content Placeholder 2"/>
          <p:cNvSpPr>
            <a:spLocks noGrp="1"/>
          </p:cNvSpPr>
          <p:nvPr>
            <p:ph idx="1"/>
          </p:nvPr>
        </p:nvSpPr>
        <p:spPr/>
        <p:txBody>
          <a:bodyPr/>
          <a:lstStyle/>
          <a:p>
            <a:pPr marL="0" indent="0">
              <a:buNone/>
            </a:pPr>
            <a:r>
              <a:rPr lang="en-US" dirty="0" smtClean="0"/>
              <a:t>Text summarization means to covert a large body of text(i.e. news article) to a few sentences without losing the key theme of the texts.</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90503" y="3482287"/>
            <a:ext cx="6831874" cy="3140582"/>
          </a:xfrm>
          <a:prstGeom prst="rect">
            <a:avLst/>
          </a:prstGeom>
        </p:spPr>
      </p:pic>
    </p:spTree>
    <p:extLst>
      <p:ext uri="{BB962C8B-B14F-4D97-AF65-F5344CB8AC3E}">
        <p14:creationId xmlns:p14="http://schemas.microsoft.com/office/powerpoint/2010/main" xmlns="" val="36471495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TEXT SUMMARIZATION</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There are two different forms:- </a:t>
            </a:r>
          </a:p>
          <a:p>
            <a:pPr marL="457200" indent="-457200">
              <a:buFont typeface="+mj-lt"/>
              <a:buAutoNum type="arabicPeriod"/>
            </a:pPr>
            <a:r>
              <a:rPr lang="en-IN" b="1" dirty="0"/>
              <a:t>Extractive Summarization:</a:t>
            </a:r>
            <a:r>
              <a:rPr lang="en-IN" dirty="0"/>
              <a:t> These methods rely on extracting several parts, such as phrases and sentences, from a piece of text and stack them together to create a summary. Therefore, identifying the right sentences for summarization is of utmost importance in an extractive method. No new text is generated in this approach.</a:t>
            </a:r>
          </a:p>
          <a:p>
            <a:pPr marL="457200" indent="-457200">
              <a:buFont typeface="+mj-lt"/>
              <a:buAutoNum type="arabicPeriod"/>
            </a:pPr>
            <a:r>
              <a:rPr lang="en-IN" b="1" dirty="0"/>
              <a:t>Abstractive Summarization:</a:t>
            </a:r>
            <a:r>
              <a:rPr lang="en-IN" dirty="0"/>
              <a:t> These methods use advanced NLP techniques to generate an entirely new summary. Some parts of this summary may not even appear in the original text.</a:t>
            </a:r>
          </a:p>
          <a:p>
            <a:pPr marL="0" indent="0">
              <a:buNone/>
            </a:pPr>
            <a:endParaRPr lang="en-IN" dirty="0"/>
          </a:p>
        </p:txBody>
      </p:sp>
    </p:spTree>
    <p:extLst>
      <p:ext uri="{BB962C8B-B14F-4D97-AF65-F5344CB8AC3E}">
        <p14:creationId xmlns:p14="http://schemas.microsoft.com/office/powerpoint/2010/main" xmlns="" val="283133622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OVERVIEW</a:t>
            </a:r>
            <a:endParaRPr lang="en-IN" dirty="0"/>
          </a:p>
        </p:txBody>
      </p:sp>
      <p:sp>
        <p:nvSpPr>
          <p:cNvPr id="3" name="Content Placeholder 2"/>
          <p:cNvSpPr>
            <a:spLocks noGrp="1"/>
          </p:cNvSpPr>
          <p:nvPr>
            <p:ph idx="1"/>
          </p:nvPr>
        </p:nvSpPr>
        <p:spPr>
          <a:xfrm>
            <a:off x="1141412" y="1672046"/>
            <a:ext cx="9905999" cy="4119155"/>
          </a:xfrm>
        </p:spPr>
        <p:txBody>
          <a:bodyPr/>
          <a:lstStyle/>
          <a:p>
            <a:pPr marL="0" indent="0">
              <a:buNone/>
            </a:pPr>
            <a:r>
              <a:rPr lang="en-US" dirty="0"/>
              <a:t>Basically, there are three fairly independent tasks which all </a:t>
            </a:r>
            <a:r>
              <a:rPr lang="en-US" dirty="0" smtClean="0"/>
              <a:t>summarizer perform</a:t>
            </a:r>
            <a:r>
              <a:rPr lang="en-US" dirty="0"/>
              <a:t>, as listed below. </a:t>
            </a:r>
            <a:r>
              <a:rPr lang="en-US" dirty="0" smtClean="0"/>
              <a:t>Here, </a:t>
            </a:r>
            <a:r>
              <a:rPr lang="en-US" dirty="0"/>
              <a:t>we will look at different abstractive topic presentation approaches</a:t>
            </a:r>
            <a:r>
              <a:rPr lang="en-US" dirty="0" smtClean="0"/>
              <a:t>.</a:t>
            </a:r>
          </a:p>
          <a:p>
            <a:pPr marL="0" indent="0">
              <a:buNone/>
            </a:pPr>
            <a:endParaRPr lang="en-US" dirty="0"/>
          </a:p>
        </p:txBody>
      </p:sp>
      <p:graphicFrame>
        <p:nvGraphicFramePr>
          <p:cNvPr id="4" name="Diagram 3"/>
          <p:cNvGraphicFramePr/>
          <p:nvPr/>
        </p:nvGraphicFramePr>
        <p:xfrm>
          <a:off x="1298713" y="3154017"/>
          <a:ext cx="8901043"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1196319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53528"/>
          </a:xfrm>
        </p:spPr>
        <p:txBody>
          <a:bodyPr/>
          <a:lstStyle/>
          <a:p>
            <a:r>
              <a:rPr lang="en-US" dirty="0" smtClean="0"/>
              <a:t>Different approaches</a:t>
            </a:r>
            <a:endParaRPr lang="en-IN" dirty="0"/>
          </a:p>
        </p:txBody>
      </p:sp>
      <p:sp>
        <p:nvSpPr>
          <p:cNvPr id="3" name="Content Placeholder 2"/>
          <p:cNvSpPr>
            <a:spLocks noGrp="1"/>
          </p:cNvSpPr>
          <p:nvPr>
            <p:ph idx="1"/>
          </p:nvPr>
        </p:nvSpPr>
        <p:spPr>
          <a:xfrm>
            <a:off x="1141412" y="1907177"/>
            <a:ext cx="9905999" cy="3884024"/>
          </a:xfrm>
        </p:spPr>
        <p:txBody>
          <a:bodyPr>
            <a:normAutofit/>
          </a:bodyPr>
          <a:lstStyle/>
          <a:p>
            <a:pPr marL="457200" indent="-457200">
              <a:buFont typeface="+mj-lt"/>
              <a:buAutoNum type="arabicPeriod"/>
            </a:pPr>
            <a:r>
              <a:rPr lang="en-US" dirty="0"/>
              <a:t>Sentence Scoring based on Word Frequency</a:t>
            </a:r>
          </a:p>
          <a:p>
            <a:pPr marL="0" indent="0">
              <a:buNone/>
            </a:pPr>
            <a:r>
              <a:rPr lang="en-US" dirty="0" smtClean="0"/>
              <a:t>This is the simplest of all approaches. After preprocessing the text, we </a:t>
            </a:r>
            <a:r>
              <a:rPr lang="en-US" dirty="0"/>
              <a:t>assign weights to each word based on the frequency of the word in the passage. For example, if “Soccer” occurs 4 times within the passage, it will have a weight of 4</a:t>
            </a:r>
            <a:r>
              <a:rPr lang="en-US" dirty="0" smtClean="0"/>
              <a:t>. using </a:t>
            </a:r>
            <a:r>
              <a:rPr lang="en-US" dirty="0"/>
              <a:t>the weights assigned to each word, we will create a score for each sentence. </a:t>
            </a:r>
            <a:r>
              <a:rPr lang="en-US" dirty="0" smtClean="0"/>
              <a:t>To </a:t>
            </a:r>
            <a:r>
              <a:rPr lang="en-US" dirty="0"/>
              <a:t>create the summary, we will take </a:t>
            </a:r>
            <a:r>
              <a:rPr lang="en-US" dirty="0" smtClean="0"/>
              <a:t>all the </a:t>
            </a:r>
            <a:r>
              <a:rPr lang="en-US" dirty="0"/>
              <a:t>sentence that has a score that exceeds a </a:t>
            </a:r>
            <a:r>
              <a:rPr lang="en-US" dirty="0" smtClean="0"/>
              <a:t>threshold.</a:t>
            </a:r>
          </a:p>
          <a:p>
            <a:pPr marL="0" indent="0">
              <a:buNone/>
            </a:pPr>
            <a:endParaRPr lang="en-US" dirty="0" smtClean="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xmlns="" val="4035867436"/>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87322"/>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23849" y="618519"/>
            <a:ext cx="9741125" cy="5560212"/>
          </a:xfrm>
        </p:spPr>
      </p:pic>
    </p:spTree>
    <p:extLst>
      <p:ext uri="{BB962C8B-B14F-4D97-AF65-F5344CB8AC3E}">
        <p14:creationId xmlns:p14="http://schemas.microsoft.com/office/powerpoint/2010/main" xmlns="" val="108224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7585"/>
          </a:xfrm>
        </p:spPr>
        <p:txBody>
          <a:bodyPr>
            <a:normAutofit fontScale="90000"/>
          </a:bodyPr>
          <a:lstStyle/>
          <a:p>
            <a:r>
              <a:rPr lang="en-US" dirty="0" err="1" smtClean="0"/>
              <a:t>TextRank</a:t>
            </a:r>
            <a:r>
              <a:rPr lang="en-US" dirty="0" smtClean="0"/>
              <a:t> </a:t>
            </a:r>
            <a:r>
              <a:rPr lang="en-US" dirty="0"/>
              <a:t>using Universal Sentence </a:t>
            </a:r>
            <a:r>
              <a:rPr lang="en-US" dirty="0" err="1"/>
              <a:t>Embeddings</a:t>
            </a:r>
            <a:endParaRPr lang="en-US" dirty="0"/>
          </a:p>
        </p:txBody>
      </p:sp>
      <p:sp>
        <p:nvSpPr>
          <p:cNvPr id="3" name="Content Placeholder 2"/>
          <p:cNvSpPr>
            <a:spLocks noGrp="1"/>
          </p:cNvSpPr>
          <p:nvPr>
            <p:ph idx="1"/>
          </p:nvPr>
        </p:nvSpPr>
        <p:spPr>
          <a:xfrm>
            <a:off x="1141412" y="1672046"/>
            <a:ext cx="9905999" cy="4119155"/>
          </a:xfrm>
        </p:spPr>
        <p:txBody>
          <a:bodyPr>
            <a:normAutofit lnSpcReduction="10000"/>
          </a:bodyPr>
          <a:lstStyle/>
          <a:p>
            <a:pPr marL="457200" indent="-457200">
              <a:buAutoNum type="arabicPeriod" startAt="2"/>
            </a:pPr>
            <a:r>
              <a:rPr lang="en-IN" b="1" dirty="0" err="1" smtClean="0"/>
              <a:t>TextRank</a:t>
            </a:r>
            <a:endParaRPr lang="en-IN" b="1" dirty="0"/>
          </a:p>
          <a:p>
            <a:pPr marL="0" indent="0">
              <a:buNone/>
            </a:pPr>
            <a:r>
              <a:rPr lang="en-US" dirty="0" smtClean="0"/>
              <a:t>This is </a:t>
            </a:r>
            <a:r>
              <a:rPr lang="en-US" dirty="0"/>
              <a:t>a derivative of the famous PageRank created by the Google Cofounders. In PageRank, they generated a matrix that calculates the probability that a user will move from one page to another. In the case of </a:t>
            </a:r>
            <a:r>
              <a:rPr lang="en-US" dirty="0" err="1"/>
              <a:t>TextRank</a:t>
            </a:r>
            <a:r>
              <a:rPr lang="en-US" dirty="0"/>
              <a:t>, we generate a cosine similarity matrix where we have the similarity of each sentence to each </a:t>
            </a:r>
            <a:r>
              <a:rPr lang="en-US" dirty="0" smtClean="0"/>
              <a:t>other. The </a:t>
            </a:r>
            <a:r>
              <a:rPr lang="en-US" dirty="0"/>
              <a:t>similarity matrix is then converted into a graph, with sentences as vertices and similarity scores as edges, for sentence rank </a:t>
            </a:r>
            <a:r>
              <a:rPr lang="en-US" dirty="0" smtClean="0"/>
              <a:t>calculation. The </a:t>
            </a:r>
            <a:r>
              <a:rPr lang="en-US" dirty="0"/>
              <a:t>PageRank algorithm is then applied to this graph to evaluate the importance of each sentence. The top N sentences will then be used to generate the summary</a:t>
            </a:r>
            <a:endParaRPr lang="en-IN" dirty="0"/>
          </a:p>
        </p:txBody>
      </p:sp>
    </p:spTree>
    <p:extLst>
      <p:ext uri="{BB962C8B-B14F-4D97-AF65-F5344CB8AC3E}">
        <p14:creationId xmlns:p14="http://schemas.microsoft.com/office/powerpoint/2010/main" xmlns="" val="2700838729"/>
      </p:ext>
    </p:extLst>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407</TotalTime>
  <Words>1767</Words>
  <Application>Microsoft Office PowerPoint</Application>
  <PresentationFormat>Custom</PresentationFormat>
  <Paragraphs>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Circuit</vt:lpstr>
      <vt:lpstr>ANALYSIS OF DIFFERENT TEXT SUMMARIZATION APPROACHES</vt:lpstr>
      <vt:lpstr>INTRODUCTION</vt:lpstr>
      <vt:lpstr>PROBLEM STATEMENT</vt:lpstr>
      <vt:lpstr>What is text summarization</vt:lpstr>
      <vt:lpstr>FORMS OF TEXT SUMMARIZATION</vt:lpstr>
      <vt:lpstr>APPROACH OVERVIEW</vt:lpstr>
      <vt:lpstr>Different approaches</vt:lpstr>
      <vt:lpstr>Slide 8</vt:lpstr>
      <vt:lpstr>TextRank using Universal Sentence Embeddings</vt:lpstr>
      <vt:lpstr>Slide 10</vt:lpstr>
      <vt:lpstr>Unsupervised Learning using Skip Thought Vectors </vt:lpstr>
      <vt:lpstr>PROCEDURE</vt:lpstr>
      <vt:lpstr>K-Means Clustering</vt:lpstr>
      <vt:lpstr>Slide 14</vt:lpstr>
      <vt:lpstr>Input: SUMMARY</vt:lpstr>
      <vt:lpstr>Output:SUMMARY COMPARISON</vt:lpstr>
      <vt:lpstr>Slide 17</vt:lpstr>
      <vt:lpstr>Output : SUMMARY COMPARISON</vt:lpstr>
      <vt:lpstr>Slide 19</vt:lpstr>
      <vt:lpstr>Output : SUMMARY COMPARISON</vt:lpstr>
      <vt:lpstr>Slide 21</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DIFFERENT TEXT SUMMARIZATION APPROACHES</dc:title>
  <dc:creator>sonakshi kumari</dc:creator>
  <cp:lastModifiedBy>Ananya Mukherjee</cp:lastModifiedBy>
  <cp:revision>25</cp:revision>
  <dcterms:created xsi:type="dcterms:W3CDTF">2021-01-30T07:51:08Z</dcterms:created>
  <dcterms:modified xsi:type="dcterms:W3CDTF">2021-06-25T18:25:34Z</dcterms:modified>
</cp:coreProperties>
</file>