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60" r:id="rId2"/>
    <p:sldId id="257" r:id="rId3"/>
    <p:sldId id="262" r:id="rId4"/>
    <p:sldId id="259" r:id="rId5"/>
    <p:sldId id="266" r:id="rId6"/>
    <p:sldId id="272" r:id="rId7"/>
    <p:sldId id="264" r:id="rId8"/>
    <p:sldId id="268" r:id="rId9"/>
    <p:sldId id="269" r:id="rId10"/>
    <p:sldId id="270" r:id="rId11"/>
    <p:sldId id="271" r:id="rId12"/>
    <p:sldId id="25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4" autoAdjust="0"/>
    <p:restoredTop sz="94660"/>
  </p:normalViewPr>
  <p:slideViewPr>
    <p:cSldViewPr snapToGrid="0">
      <p:cViewPr varScale="1">
        <p:scale>
          <a:sx n="90" d="100"/>
          <a:sy n="90" d="100"/>
        </p:scale>
        <p:origin x="4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6FC7E-484C-4608-9BF0-4C03E12E10A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E99BB7-3461-4ACC-8C1F-A2F83DF0A0CE}">
      <dgm:prSet/>
      <dgm:spPr/>
      <dgm:t>
        <a:bodyPr/>
        <a:lstStyle/>
        <a:p>
          <a:pPr>
            <a:lnSpc>
              <a:spcPct val="100000"/>
            </a:lnSpc>
          </a:pPr>
          <a:r>
            <a:rPr lang="en-US"/>
            <a:t>In this project, we have built a machine learning model to predict the house prices of  a dummy city.</a:t>
          </a:r>
        </a:p>
      </dgm:t>
    </dgm:pt>
    <dgm:pt modelId="{6C74A254-8578-4A9F-9428-6F063EDECE58}" type="parTrans" cxnId="{BAD4812A-571C-4FB0-AD4F-EFD35DDADF32}">
      <dgm:prSet/>
      <dgm:spPr/>
      <dgm:t>
        <a:bodyPr/>
        <a:lstStyle/>
        <a:p>
          <a:endParaRPr lang="en-US"/>
        </a:p>
      </dgm:t>
    </dgm:pt>
    <dgm:pt modelId="{00555C17-3EF5-490B-9890-B5475C170301}" type="sibTrans" cxnId="{BAD4812A-571C-4FB0-AD4F-EFD35DDADF32}">
      <dgm:prSet/>
      <dgm:spPr/>
      <dgm:t>
        <a:bodyPr/>
        <a:lstStyle/>
        <a:p>
          <a:endParaRPr lang="en-US"/>
        </a:p>
      </dgm:t>
    </dgm:pt>
    <dgm:pt modelId="{56B61484-648F-449E-A418-9F702B602D23}">
      <dgm:prSet/>
      <dgm:spPr/>
      <dgm:t>
        <a:bodyPr/>
        <a:lstStyle/>
        <a:p>
          <a:pPr>
            <a:lnSpc>
              <a:spcPct val="100000"/>
            </a:lnSpc>
          </a:pPr>
          <a:r>
            <a:rPr lang="en-US" dirty="0"/>
            <a:t>This project will very helpful for the real estate market. </a:t>
          </a:r>
        </a:p>
      </dgm:t>
    </dgm:pt>
    <dgm:pt modelId="{EA33ABBF-2967-4CF0-82D6-6C1D7D1628F6}" type="parTrans" cxnId="{CFD8AA50-F867-430E-8DBF-A2B331DECA31}">
      <dgm:prSet/>
      <dgm:spPr/>
      <dgm:t>
        <a:bodyPr/>
        <a:lstStyle/>
        <a:p>
          <a:endParaRPr lang="en-US"/>
        </a:p>
      </dgm:t>
    </dgm:pt>
    <dgm:pt modelId="{820EBD51-883A-4FBF-A246-6BD78AA6885F}" type="sibTrans" cxnId="{CFD8AA50-F867-430E-8DBF-A2B331DECA31}">
      <dgm:prSet/>
      <dgm:spPr/>
      <dgm:t>
        <a:bodyPr/>
        <a:lstStyle/>
        <a:p>
          <a:endParaRPr lang="en-US"/>
        </a:p>
      </dgm:t>
    </dgm:pt>
    <dgm:pt modelId="{430079C2-1996-40A0-865E-A8466ABA5C74}">
      <dgm:prSet/>
      <dgm:spPr/>
      <dgm:t>
        <a:bodyPr/>
        <a:lstStyle/>
        <a:p>
          <a:pPr>
            <a:lnSpc>
              <a:spcPct val="100000"/>
            </a:lnSpc>
          </a:pPr>
          <a:r>
            <a:rPr lang="en-US"/>
            <a:t>Our model can be used by both house sellers and house buyers.</a:t>
          </a:r>
        </a:p>
      </dgm:t>
    </dgm:pt>
    <dgm:pt modelId="{60153A8E-1435-4F6D-A7C7-542C9F05EAD5}" type="parTrans" cxnId="{31606FB0-0038-44AD-BC39-E9FCDCD7377C}">
      <dgm:prSet/>
      <dgm:spPr/>
      <dgm:t>
        <a:bodyPr/>
        <a:lstStyle/>
        <a:p>
          <a:endParaRPr lang="en-US"/>
        </a:p>
      </dgm:t>
    </dgm:pt>
    <dgm:pt modelId="{114B8617-FFC3-4EB1-A000-47B5C7F60D1D}" type="sibTrans" cxnId="{31606FB0-0038-44AD-BC39-E9FCDCD7377C}">
      <dgm:prSet/>
      <dgm:spPr/>
      <dgm:t>
        <a:bodyPr/>
        <a:lstStyle/>
        <a:p>
          <a:endParaRPr lang="en-US"/>
        </a:p>
      </dgm:t>
    </dgm:pt>
    <dgm:pt modelId="{54062245-3970-4B79-8D1B-39A3A1A91145}">
      <dgm:prSet/>
      <dgm:spPr/>
      <dgm:t>
        <a:bodyPr/>
        <a:lstStyle/>
        <a:p>
          <a:pPr>
            <a:lnSpc>
              <a:spcPct val="100000"/>
            </a:lnSpc>
          </a:pPr>
          <a:r>
            <a:rPr lang="en-US" dirty="0"/>
            <a:t>—Multiple Linear Regression algorithm is used to create model with a great accuracy score.</a:t>
          </a:r>
        </a:p>
      </dgm:t>
    </dgm:pt>
    <dgm:pt modelId="{A1753B36-AFB9-43FB-A9F1-344F7C65802E}" type="parTrans" cxnId="{125E69AE-664A-4493-926F-8E4CD38A8DD9}">
      <dgm:prSet/>
      <dgm:spPr/>
      <dgm:t>
        <a:bodyPr/>
        <a:lstStyle/>
        <a:p>
          <a:endParaRPr lang="en-US"/>
        </a:p>
      </dgm:t>
    </dgm:pt>
    <dgm:pt modelId="{12CCB509-1F18-43CA-B6D8-8DAD5F91BA4E}" type="sibTrans" cxnId="{125E69AE-664A-4493-926F-8E4CD38A8DD9}">
      <dgm:prSet/>
      <dgm:spPr/>
      <dgm:t>
        <a:bodyPr/>
        <a:lstStyle/>
        <a:p>
          <a:endParaRPr lang="en-US"/>
        </a:p>
      </dgm:t>
    </dgm:pt>
    <dgm:pt modelId="{EBC43C17-D5F8-4538-84FF-304CF6011C6E}" type="pres">
      <dgm:prSet presAssocID="{1B36FC7E-484C-4608-9BF0-4C03E12E10A5}" presName="root" presStyleCnt="0">
        <dgm:presLayoutVars>
          <dgm:dir/>
          <dgm:resizeHandles val="exact"/>
        </dgm:presLayoutVars>
      </dgm:prSet>
      <dgm:spPr/>
    </dgm:pt>
    <dgm:pt modelId="{2E1CA902-44EF-466D-BD2B-1C4D0D81A3EE}" type="pres">
      <dgm:prSet presAssocID="{E7E99BB7-3461-4ACC-8C1F-A2F83DF0A0CE}" presName="compNode" presStyleCnt="0"/>
      <dgm:spPr/>
    </dgm:pt>
    <dgm:pt modelId="{FEC76E11-C588-4385-B4EF-BE927F0F5A87}" type="pres">
      <dgm:prSet presAssocID="{E7E99BB7-3461-4ACC-8C1F-A2F83DF0A0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CDA3B7CC-8823-4CE9-BC4C-3E8591AF6489}" type="pres">
      <dgm:prSet presAssocID="{E7E99BB7-3461-4ACC-8C1F-A2F83DF0A0CE}" presName="spaceRect" presStyleCnt="0"/>
      <dgm:spPr/>
    </dgm:pt>
    <dgm:pt modelId="{CC870260-CE2E-42F1-B87E-13BA437B98FA}" type="pres">
      <dgm:prSet presAssocID="{E7E99BB7-3461-4ACC-8C1F-A2F83DF0A0CE}" presName="textRect" presStyleLbl="revTx" presStyleIdx="0" presStyleCnt="4">
        <dgm:presLayoutVars>
          <dgm:chMax val="1"/>
          <dgm:chPref val="1"/>
        </dgm:presLayoutVars>
      </dgm:prSet>
      <dgm:spPr/>
    </dgm:pt>
    <dgm:pt modelId="{71136922-FEA7-46C4-AD64-2D32E61D9B41}" type="pres">
      <dgm:prSet presAssocID="{00555C17-3EF5-490B-9890-B5475C170301}" presName="sibTrans" presStyleCnt="0"/>
      <dgm:spPr/>
    </dgm:pt>
    <dgm:pt modelId="{5F5D1191-52DB-4820-9528-A07F87EFABEA}" type="pres">
      <dgm:prSet presAssocID="{56B61484-648F-449E-A418-9F702B602D23}" presName="compNode" presStyleCnt="0"/>
      <dgm:spPr/>
    </dgm:pt>
    <dgm:pt modelId="{D1A6448F-4ABB-4E99-ABEE-9786331421B5}" type="pres">
      <dgm:prSet presAssocID="{56B61484-648F-449E-A418-9F702B602D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A930E4DB-0475-43F4-8C36-3C64BB8F952A}" type="pres">
      <dgm:prSet presAssocID="{56B61484-648F-449E-A418-9F702B602D23}" presName="spaceRect" presStyleCnt="0"/>
      <dgm:spPr/>
    </dgm:pt>
    <dgm:pt modelId="{64C0CFAA-C2DF-408F-B2B6-6434179ECDC6}" type="pres">
      <dgm:prSet presAssocID="{56B61484-648F-449E-A418-9F702B602D23}" presName="textRect" presStyleLbl="revTx" presStyleIdx="1" presStyleCnt="4">
        <dgm:presLayoutVars>
          <dgm:chMax val="1"/>
          <dgm:chPref val="1"/>
        </dgm:presLayoutVars>
      </dgm:prSet>
      <dgm:spPr/>
    </dgm:pt>
    <dgm:pt modelId="{305B7E2B-DAE3-4A19-B18B-C376A5697068}" type="pres">
      <dgm:prSet presAssocID="{820EBD51-883A-4FBF-A246-6BD78AA6885F}" presName="sibTrans" presStyleCnt="0"/>
      <dgm:spPr/>
    </dgm:pt>
    <dgm:pt modelId="{374809A8-AFF1-4359-A926-55B78D68C4FC}" type="pres">
      <dgm:prSet presAssocID="{430079C2-1996-40A0-865E-A8466ABA5C74}" presName="compNode" presStyleCnt="0"/>
      <dgm:spPr/>
    </dgm:pt>
    <dgm:pt modelId="{D67CD88E-DF55-4029-B700-9258BDBE5225}" type="pres">
      <dgm:prSet presAssocID="{430079C2-1996-40A0-865E-A8466ABA5C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re"/>
        </a:ext>
      </dgm:extLst>
    </dgm:pt>
    <dgm:pt modelId="{ED008250-6FE3-4253-91AA-35349A5A6A3A}" type="pres">
      <dgm:prSet presAssocID="{430079C2-1996-40A0-865E-A8466ABA5C74}" presName="spaceRect" presStyleCnt="0"/>
      <dgm:spPr/>
    </dgm:pt>
    <dgm:pt modelId="{2F9C8900-8170-4AE2-AF9B-292F66E2C3BE}" type="pres">
      <dgm:prSet presAssocID="{430079C2-1996-40A0-865E-A8466ABA5C74}" presName="textRect" presStyleLbl="revTx" presStyleIdx="2" presStyleCnt="4">
        <dgm:presLayoutVars>
          <dgm:chMax val="1"/>
          <dgm:chPref val="1"/>
        </dgm:presLayoutVars>
      </dgm:prSet>
      <dgm:spPr/>
    </dgm:pt>
    <dgm:pt modelId="{21BD496C-337A-4AD3-9474-0E8F7C4184B2}" type="pres">
      <dgm:prSet presAssocID="{114B8617-FFC3-4EB1-A000-47B5C7F60D1D}" presName="sibTrans" presStyleCnt="0"/>
      <dgm:spPr/>
    </dgm:pt>
    <dgm:pt modelId="{A7C33A82-4D65-44CD-8671-6907910221D3}" type="pres">
      <dgm:prSet presAssocID="{54062245-3970-4B79-8D1B-39A3A1A91145}" presName="compNode" presStyleCnt="0"/>
      <dgm:spPr/>
    </dgm:pt>
    <dgm:pt modelId="{387124C8-0105-4FAA-B827-EBD40229945F}" type="pres">
      <dgm:prSet presAssocID="{54062245-3970-4B79-8D1B-39A3A1A911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46546196-20E4-4E3F-B6C4-D7EDC1EED9D1}" type="pres">
      <dgm:prSet presAssocID="{54062245-3970-4B79-8D1B-39A3A1A91145}" presName="spaceRect" presStyleCnt="0"/>
      <dgm:spPr/>
    </dgm:pt>
    <dgm:pt modelId="{D9E78E45-75DA-4001-B59D-B40C13BBA024}" type="pres">
      <dgm:prSet presAssocID="{54062245-3970-4B79-8D1B-39A3A1A91145}" presName="textRect" presStyleLbl="revTx" presStyleIdx="3" presStyleCnt="4">
        <dgm:presLayoutVars>
          <dgm:chMax val="1"/>
          <dgm:chPref val="1"/>
        </dgm:presLayoutVars>
      </dgm:prSet>
      <dgm:spPr/>
    </dgm:pt>
  </dgm:ptLst>
  <dgm:cxnLst>
    <dgm:cxn modelId="{B5A2AF0A-A542-4FE8-AF9E-0AD636F9A12F}" type="presOf" srcId="{E7E99BB7-3461-4ACC-8C1F-A2F83DF0A0CE}" destId="{CC870260-CE2E-42F1-B87E-13BA437B98FA}" srcOrd="0" destOrd="0" presId="urn:microsoft.com/office/officeart/2018/2/layout/IconLabelList"/>
    <dgm:cxn modelId="{BAD4812A-571C-4FB0-AD4F-EFD35DDADF32}" srcId="{1B36FC7E-484C-4608-9BF0-4C03E12E10A5}" destId="{E7E99BB7-3461-4ACC-8C1F-A2F83DF0A0CE}" srcOrd="0" destOrd="0" parTransId="{6C74A254-8578-4A9F-9428-6F063EDECE58}" sibTransId="{00555C17-3EF5-490B-9890-B5475C170301}"/>
    <dgm:cxn modelId="{072F346D-94E1-4A9C-BFC5-0BBCBE4BCB49}" type="presOf" srcId="{430079C2-1996-40A0-865E-A8466ABA5C74}" destId="{2F9C8900-8170-4AE2-AF9B-292F66E2C3BE}" srcOrd="0" destOrd="0" presId="urn:microsoft.com/office/officeart/2018/2/layout/IconLabelList"/>
    <dgm:cxn modelId="{CFD8AA50-F867-430E-8DBF-A2B331DECA31}" srcId="{1B36FC7E-484C-4608-9BF0-4C03E12E10A5}" destId="{56B61484-648F-449E-A418-9F702B602D23}" srcOrd="1" destOrd="0" parTransId="{EA33ABBF-2967-4CF0-82D6-6C1D7D1628F6}" sibTransId="{820EBD51-883A-4FBF-A246-6BD78AA6885F}"/>
    <dgm:cxn modelId="{E1FC6CA9-C807-476F-A6AA-61F3DD4D401B}" type="presOf" srcId="{1B36FC7E-484C-4608-9BF0-4C03E12E10A5}" destId="{EBC43C17-D5F8-4538-84FF-304CF6011C6E}" srcOrd="0" destOrd="0" presId="urn:microsoft.com/office/officeart/2018/2/layout/IconLabelList"/>
    <dgm:cxn modelId="{125E69AE-664A-4493-926F-8E4CD38A8DD9}" srcId="{1B36FC7E-484C-4608-9BF0-4C03E12E10A5}" destId="{54062245-3970-4B79-8D1B-39A3A1A91145}" srcOrd="3" destOrd="0" parTransId="{A1753B36-AFB9-43FB-A9F1-344F7C65802E}" sibTransId="{12CCB509-1F18-43CA-B6D8-8DAD5F91BA4E}"/>
    <dgm:cxn modelId="{31606FB0-0038-44AD-BC39-E9FCDCD7377C}" srcId="{1B36FC7E-484C-4608-9BF0-4C03E12E10A5}" destId="{430079C2-1996-40A0-865E-A8466ABA5C74}" srcOrd="2" destOrd="0" parTransId="{60153A8E-1435-4F6D-A7C7-542C9F05EAD5}" sibTransId="{114B8617-FFC3-4EB1-A000-47B5C7F60D1D}"/>
    <dgm:cxn modelId="{80A836CA-2675-4152-BA0C-C0EF4499D224}" type="presOf" srcId="{54062245-3970-4B79-8D1B-39A3A1A91145}" destId="{D9E78E45-75DA-4001-B59D-B40C13BBA024}" srcOrd="0" destOrd="0" presId="urn:microsoft.com/office/officeart/2018/2/layout/IconLabelList"/>
    <dgm:cxn modelId="{D2BABCD5-FC20-4A2B-A772-6D80D255F982}" type="presOf" srcId="{56B61484-648F-449E-A418-9F702B602D23}" destId="{64C0CFAA-C2DF-408F-B2B6-6434179ECDC6}" srcOrd="0" destOrd="0" presId="urn:microsoft.com/office/officeart/2018/2/layout/IconLabelList"/>
    <dgm:cxn modelId="{9AE1AD66-3D16-4E71-AE44-8BE431055B5F}" type="presParOf" srcId="{EBC43C17-D5F8-4538-84FF-304CF6011C6E}" destId="{2E1CA902-44EF-466D-BD2B-1C4D0D81A3EE}" srcOrd="0" destOrd="0" presId="urn:microsoft.com/office/officeart/2018/2/layout/IconLabelList"/>
    <dgm:cxn modelId="{A2C5ECDE-06F5-4B4A-A93E-0847B2C8C9C6}" type="presParOf" srcId="{2E1CA902-44EF-466D-BD2B-1C4D0D81A3EE}" destId="{FEC76E11-C588-4385-B4EF-BE927F0F5A87}" srcOrd="0" destOrd="0" presId="urn:microsoft.com/office/officeart/2018/2/layout/IconLabelList"/>
    <dgm:cxn modelId="{7272C9C4-82A0-4CBC-B944-32AF790A8E23}" type="presParOf" srcId="{2E1CA902-44EF-466D-BD2B-1C4D0D81A3EE}" destId="{CDA3B7CC-8823-4CE9-BC4C-3E8591AF6489}" srcOrd="1" destOrd="0" presId="urn:microsoft.com/office/officeart/2018/2/layout/IconLabelList"/>
    <dgm:cxn modelId="{0C55FE65-0C06-4EA6-86C2-81A48D22E85B}" type="presParOf" srcId="{2E1CA902-44EF-466D-BD2B-1C4D0D81A3EE}" destId="{CC870260-CE2E-42F1-B87E-13BA437B98FA}" srcOrd="2" destOrd="0" presId="urn:microsoft.com/office/officeart/2018/2/layout/IconLabelList"/>
    <dgm:cxn modelId="{2519F367-DC6D-4748-B06D-979B2EBCD518}" type="presParOf" srcId="{EBC43C17-D5F8-4538-84FF-304CF6011C6E}" destId="{71136922-FEA7-46C4-AD64-2D32E61D9B41}" srcOrd="1" destOrd="0" presId="urn:microsoft.com/office/officeart/2018/2/layout/IconLabelList"/>
    <dgm:cxn modelId="{EEAB4281-C0AE-4347-B2E3-D4A0EBE2D0A8}" type="presParOf" srcId="{EBC43C17-D5F8-4538-84FF-304CF6011C6E}" destId="{5F5D1191-52DB-4820-9528-A07F87EFABEA}" srcOrd="2" destOrd="0" presId="urn:microsoft.com/office/officeart/2018/2/layout/IconLabelList"/>
    <dgm:cxn modelId="{C76E1295-7675-4DD0-AA28-99E4BEC40DA0}" type="presParOf" srcId="{5F5D1191-52DB-4820-9528-A07F87EFABEA}" destId="{D1A6448F-4ABB-4E99-ABEE-9786331421B5}" srcOrd="0" destOrd="0" presId="urn:microsoft.com/office/officeart/2018/2/layout/IconLabelList"/>
    <dgm:cxn modelId="{ECFEBB7C-EBC7-4B43-AE45-8482C28CA2E7}" type="presParOf" srcId="{5F5D1191-52DB-4820-9528-A07F87EFABEA}" destId="{A930E4DB-0475-43F4-8C36-3C64BB8F952A}" srcOrd="1" destOrd="0" presId="urn:microsoft.com/office/officeart/2018/2/layout/IconLabelList"/>
    <dgm:cxn modelId="{DD9213F1-71DC-4E3D-90D2-19475525DC5F}" type="presParOf" srcId="{5F5D1191-52DB-4820-9528-A07F87EFABEA}" destId="{64C0CFAA-C2DF-408F-B2B6-6434179ECDC6}" srcOrd="2" destOrd="0" presId="urn:microsoft.com/office/officeart/2018/2/layout/IconLabelList"/>
    <dgm:cxn modelId="{00A4CED5-AA0C-4E7F-9800-4DF44071D897}" type="presParOf" srcId="{EBC43C17-D5F8-4538-84FF-304CF6011C6E}" destId="{305B7E2B-DAE3-4A19-B18B-C376A5697068}" srcOrd="3" destOrd="0" presId="urn:microsoft.com/office/officeart/2018/2/layout/IconLabelList"/>
    <dgm:cxn modelId="{7C75B5BE-DB9F-4A03-B3E7-9232082FFBE5}" type="presParOf" srcId="{EBC43C17-D5F8-4538-84FF-304CF6011C6E}" destId="{374809A8-AFF1-4359-A926-55B78D68C4FC}" srcOrd="4" destOrd="0" presId="urn:microsoft.com/office/officeart/2018/2/layout/IconLabelList"/>
    <dgm:cxn modelId="{4AA04D35-AE09-4CB3-98E4-37ED6CE2A08F}" type="presParOf" srcId="{374809A8-AFF1-4359-A926-55B78D68C4FC}" destId="{D67CD88E-DF55-4029-B700-9258BDBE5225}" srcOrd="0" destOrd="0" presId="urn:microsoft.com/office/officeart/2018/2/layout/IconLabelList"/>
    <dgm:cxn modelId="{A7313413-FCB3-4AC8-B6B5-B5D094E20B6E}" type="presParOf" srcId="{374809A8-AFF1-4359-A926-55B78D68C4FC}" destId="{ED008250-6FE3-4253-91AA-35349A5A6A3A}" srcOrd="1" destOrd="0" presId="urn:microsoft.com/office/officeart/2018/2/layout/IconLabelList"/>
    <dgm:cxn modelId="{7DD509EA-FF1B-48B2-B772-E207CF6D511D}" type="presParOf" srcId="{374809A8-AFF1-4359-A926-55B78D68C4FC}" destId="{2F9C8900-8170-4AE2-AF9B-292F66E2C3BE}" srcOrd="2" destOrd="0" presId="urn:microsoft.com/office/officeart/2018/2/layout/IconLabelList"/>
    <dgm:cxn modelId="{35444960-49D4-45A5-AAA2-0CFDCE64F64F}" type="presParOf" srcId="{EBC43C17-D5F8-4538-84FF-304CF6011C6E}" destId="{21BD496C-337A-4AD3-9474-0E8F7C4184B2}" srcOrd="5" destOrd="0" presId="urn:microsoft.com/office/officeart/2018/2/layout/IconLabelList"/>
    <dgm:cxn modelId="{8D021001-6C0E-4A7E-927A-5B4F0C7035FF}" type="presParOf" srcId="{EBC43C17-D5F8-4538-84FF-304CF6011C6E}" destId="{A7C33A82-4D65-44CD-8671-6907910221D3}" srcOrd="6" destOrd="0" presId="urn:microsoft.com/office/officeart/2018/2/layout/IconLabelList"/>
    <dgm:cxn modelId="{426A0349-4564-492F-BEAE-28AEE4B213E2}" type="presParOf" srcId="{A7C33A82-4D65-44CD-8671-6907910221D3}" destId="{387124C8-0105-4FAA-B827-EBD40229945F}" srcOrd="0" destOrd="0" presId="urn:microsoft.com/office/officeart/2018/2/layout/IconLabelList"/>
    <dgm:cxn modelId="{C4CD164E-DC94-41DD-8400-F8B73D20CF0E}" type="presParOf" srcId="{A7C33A82-4D65-44CD-8671-6907910221D3}" destId="{46546196-20E4-4E3F-B6C4-D7EDC1EED9D1}" srcOrd="1" destOrd="0" presId="urn:microsoft.com/office/officeart/2018/2/layout/IconLabelList"/>
    <dgm:cxn modelId="{1F56D0B0-0A16-49AA-B44D-12DBF2411931}" type="presParOf" srcId="{A7C33A82-4D65-44CD-8671-6907910221D3}" destId="{D9E78E45-75DA-4001-B59D-B40C13BBA02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4368AC-B735-41CF-A32F-4E1F466D500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BF56001-285A-4019-AFC7-E9566C3C83B2}">
      <dgm:prSet/>
      <dgm:spPr/>
      <dgm:t>
        <a:bodyPr/>
        <a:lstStyle/>
        <a:p>
          <a:r>
            <a:rPr lang="en-IN"/>
            <a:t>Pandas Libraries</a:t>
          </a:r>
          <a:endParaRPr lang="en-US"/>
        </a:p>
      </dgm:t>
    </dgm:pt>
    <dgm:pt modelId="{05DC43F2-5999-4066-820E-AD646177FEDC}" type="parTrans" cxnId="{7B378DFB-78A9-4A82-8DBC-1117BEAA8B18}">
      <dgm:prSet/>
      <dgm:spPr/>
      <dgm:t>
        <a:bodyPr/>
        <a:lstStyle/>
        <a:p>
          <a:endParaRPr lang="en-US"/>
        </a:p>
      </dgm:t>
    </dgm:pt>
    <dgm:pt modelId="{2FBB7ABF-65AF-4009-88E9-F892D9A2C8AA}" type="sibTrans" cxnId="{7B378DFB-78A9-4A82-8DBC-1117BEAA8B18}">
      <dgm:prSet/>
      <dgm:spPr/>
      <dgm:t>
        <a:bodyPr/>
        <a:lstStyle/>
        <a:p>
          <a:endParaRPr lang="en-US"/>
        </a:p>
      </dgm:t>
    </dgm:pt>
    <dgm:pt modelId="{40A0BA8A-97D5-428A-A20F-F1FCC251DD68}">
      <dgm:prSet/>
      <dgm:spPr/>
      <dgm:t>
        <a:bodyPr/>
        <a:lstStyle/>
        <a:p>
          <a:r>
            <a:rPr lang="en-IN"/>
            <a:t>Numpy</a:t>
          </a:r>
          <a:endParaRPr lang="en-US"/>
        </a:p>
      </dgm:t>
    </dgm:pt>
    <dgm:pt modelId="{2CEECB93-9C2A-4F09-B472-95C329B4E88F}" type="parTrans" cxnId="{0622E56E-9A42-43DC-A948-69B7D05FA932}">
      <dgm:prSet/>
      <dgm:spPr/>
      <dgm:t>
        <a:bodyPr/>
        <a:lstStyle/>
        <a:p>
          <a:endParaRPr lang="en-US"/>
        </a:p>
      </dgm:t>
    </dgm:pt>
    <dgm:pt modelId="{1AA2287F-2FAA-470D-ABF6-60CCC29F4A27}" type="sibTrans" cxnId="{0622E56E-9A42-43DC-A948-69B7D05FA932}">
      <dgm:prSet/>
      <dgm:spPr/>
      <dgm:t>
        <a:bodyPr/>
        <a:lstStyle/>
        <a:p>
          <a:endParaRPr lang="en-US"/>
        </a:p>
      </dgm:t>
    </dgm:pt>
    <dgm:pt modelId="{5F6E4093-7B54-4CEB-A51A-A4811C92A854}">
      <dgm:prSet/>
      <dgm:spPr/>
      <dgm:t>
        <a:bodyPr/>
        <a:lstStyle/>
        <a:p>
          <a:r>
            <a:rPr lang="en-IN"/>
            <a:t>Python (Language).</a:t>
          </a:r>
          <a:endParaRPr lang="en-US"/>
        </a:p>
      </dgm:t>
    </dgm:pt>
    <dgm:pt modelId="{C4D97CA0-52DC-46D8-BAF8-BC8257DDCC27}" type="parTrans" cxnId="{6231F5CA-A527-40B7-80FD-5CC6EE4531B7}">
      <dgm:prSet/>
      <dgm:spPr/>
      <dgm:t>
        <a:bodyPr/>
        <a:lstStyle/>
        <a:p>
          <a:endParaRPr lang="en-US"/>
        </a:p>
      </dgm:t>
    </dgm:pt>
    <dgm:pt modelId="{FE3A7B66-003C-4AA6-97BB-BA5EBF459037}" type="sibTrans" cxnId="{6231F5CA-A527-40B7-80FD-5CC6EE4531B7}">
      <dgm:prSet/>
      <dgm:spPr/>
      <dgm:t>
        <a:bodyPr/>
        <a:lstStyle/>
        <a:p>
          <a:endParaRPr lang="en-US"/>
        </a:p>
      </dgm:t>
    </dgm:pt>
    <dgm:pt modelId="{AA1228D5-84AC-434D-A61E-23FB0402304F}">
      <dgm:prSet/>
      <dgm:spPr/>
      <dgm:t>
        <a:bodyPr/>
        <a:lstStyle/>
        <a:p>
          <a:r>
            <a:rPr lang="en-IN" dirty="0"/>
            <a:t>SciKit Learn (IDE).</a:t>
          </a:r>
          <a:endParaRPr lang="en-US" dirty="0"/>
        </a:p>
      </dgm:t>
    </dgm:pt>
    <dgm:pt modelId="{ADC43306-63A4-4AAF-BEDA-849D39E1E9E7}" type="parTrans" cxnId="{2F95AD87-0462-487B-8191-0B088369C6EF}">
      <dgm:prSet/>
      <dgm:spPr/>
      <dgm:t>
        <a:bodyPr/>
        <a:lstStyle/>
        <a:p>
          <a:endParaRPr lang="en-US"/>
        </a:p>
      </dgm:t>
    </dgm:pt>
    <dgm:pt modelId="{D913F531-EDF2-4F6B-B6FE-D96403033DAE}" type="sibTrans" cxnId="{2F95AD87-0462-487B-8191-0B088369C6EF}">
      <dgm:prSet/>
      <dgm:spPr/>
      <dgm:t>
        <a:bodyPr/>
        <a:lstStyle/>
        <a:p>
          <a:endParaRPr lang="en-US"/>
        </a:p>
      </dgm:t>
    </dgm:pt>
    <dgm:pt modelId="{D3E07272-1D18-4EC4-BDAB-9C13926DC086}" type="pres">
      <dgm:prSet presAssocID="{B34368AC-B735-41CF-A32F-4E1F466D5007}" presName="linear" presStyleCnt="0">
        <dgm:presLayoutVars>
          <dgm:dir/>
          <dgm:animLvl val="lvl"/>
          <dgm:resizeHandles val="exact"/>
        </dgm:presLayoutVars>
      </dgm:prSet>
      <dgm:spPr/>
    </dgm:pt>
    <dgm:pt modelId="{2CA0AE1C-3ECB-4916-8581-95847C071311}" type="pres">
      <dgm:prSet presAssocID="{8BF56001-285A-4019-AFC7-E9566C3C83B2}" presName="parentLin" presStyleCnt="0"/>
      <dgm:spPr/>
    </dgm:pt>
    <dgm:pt modelId="{0C50CE31-860A-4F3E-A047-40F4E24F3DFC}" type="pres">
      <dgm:prSet presAssocID="{8BF56001-285A-4019-AFC7-E9566C3C83B2}" presName="parentLeftMargin" presStyleLbl="node1" presStyleIdx="0" presStyleCnt="4"/>
      <dgm:spPr/>
    </dgm:pt>
    <dgm:pt modelId="{604C3661-F9C5-4324-B9DB-CE9822B6B4AF}" type="pres">
      <dgm:prSet presAssocID="{8BF56001-285A-4019-AFC7-E9566C3C83B2}" presName="parentText" presStyleLbl="node1" presStyleIdx="0" presStyleCnt="4">
        <dgm:presLayoutVars>
          <dgm:chMax val="0"/>
          <dgm:bulletEnabled val="1"/>
        </dgm:presLayoutVars>
      </dgm:prSet>
      <dgm:spPr/>
    </dgm:pt>
    <dgm:pt modelId="{7B50F8C9-01B3-4862-884D-D23424C41A21}" type="pres">
      <dgm:prSet presAssocID="{8BF56001-285A-4019-AFC7-E9566C3C83B2}" presName="negativeSpace" presStyleCnt="0"/>
      <dgm:spPr/>
    </dgm:pt>
    <dgm:pt modelId="{1FC2CA7B-1B1D-4EA1-AAE8-946640FFBCE2}" type="pres">
      <dgm:prSet presAssocID="{8BF56001-285A-4019-AFC7-E9566C3C83B2}" presName="childText" presStyleLbl="conFgAcc1" presStyleIdx="0" presStyleCnt="4">
        <dgm:presLayoutVars>
          <dgm:bulletEnabled val="1"/>
        </dgm:presLayoutVars>
      </dgm:prSet>
      <dgm:spPr/>
    </dgm:pt>
    <dgm:pt modelId="{152F9C5E-4287-4D65-9F17-441487B5CA5B}" type="pres">
      <dgm:prSet presAssocID="{2FBB7ABF-65AF-4009-88E9-F892D9A2C8AA}" presName="spaceBetweenRectangles" presStyleCnt="0"/>
      <dgm:spPr/>
    </dgm:pt>
    <dgm:pt modelId="{1EDEB999-6DF5-4D3B-9E60-BB96211A2C54}" type="pres">
      <dgm:prSet presAssocID="{40A0BA8A-97D5-428A-A20F-F1FCC251DD68}" presName="parentLin" presStyleCnt="0"/>
      <dgm:spPr/>
    </dgm:pt>
    <dgm:pt modelId="{F7048276-8C46-4810-A1E8-4CC4FF894921}" type="pres">
      <dgm:prSet presAssocID="{40A0BA8A-97D5-428A-A20F-F1FCC251DD68}" presName="parentLeftMargin" presStyleLbl="node1" presStyleIdx="0" presStyleCnt="4"/>
      <dgm:spPr/>
    </dgm:pt>
    <dgm:pt modelId="{85BA5FAC-F09F-4BAA-87D7-4F98BAC7AFBA}" type="pres">
      <dgm:prSet presAssocID="{40A0BA8A-97D5-428A-A20F-F1FCC251DD68}" presName="parentText" presStyleLbl="node1" presStyleIdx="1" presStyleCnt="4">
        <dgm:presLayoutVars>
          <dgm:chMax val="0"/>
          <dgm:bulletEnabled val="1"/>
        </dgm:presLayoutVars>
      </dgm:prSet>
      <dgm:spPr/>
    </dgm:pt>
    <dgm:pt modelId="{B841F3F9-ADAF-4DB3-BA18-B602A38272D7}" type="pres">
      <dgm:prSet presAssocID="{40A0BA8A-97D5-428A-A20F-F1FCC251DD68}" presName="negativeSpace" presStyleCnt="0"/>
      <dgm:spPr/>
    </dgm:pt>
    <dgm:pt modelId="{1E851569-1998-4960-B29C-E05CD5A4C59F}" type="pres">
      <dgm:prSet presAssocID="{40A0BA8A-97D5-428A-A20F-F1FCC251DD68}" presName="childText" presStyleLbl="conFgAcc1" presStyleIdx="1" presStyleCnt="4">
        <dgm:presLayoutVars>
          <dgm:bulletEnabled val="1"/>
        </dgm:presLayoutVars>
      </dgm:prSet>
      <dgm:spPr/>
    </dgm:pt>
    <dgm:pt modelId="{0D70C059-4CD7-4BBC-905D-4B07C1C2E0BB}" type="pres">
      <dgm:prSet presAssocID="{1AA2287F-2FAA-470D-ABF6-60CCC29F4A27}" presName="spaceBetweenRectangles" presStyleCnt="0"/>
      <dgm:spPr/>
    </dgm:pt>
    <dgm:pt modelId="{2CC28C0C-BBD1-4E3E-BDBC-0A76466F1988}" type="pres">
      <dgm:prSet presAssocID="{5F6E4093-7B54-4CEB-A51A-A4811C92A854}" presName="parentLin" presStyleCnt="0"/>
      <dgm:spPr/>
    </dgm:pt>
    <dgm:pt modelId="{11BB2009-F46E-4BC4-AEC6-6FDCD552C628}" type="pres">
      <dgm:prSet presAssocID="{5F6E4093-7B54-4CEB-A51A-A4811C92A854}" presName="parentLeftMargin" presStyleLbl="node1" presStyleIdx="1" presStyleCnt="4"/>
      <dgm:spPr/>
    </dgm:pt>
    <dgm:pt modelId="{7142D823-1C37-409B-8C3A-EDC5040A28B5}" type="pres">
      <dgm:prSet presAssocID="{5F6E4093-7B54-4CEB-A51A-A4811C92A854}" presName="parentText" presStyleLbl="node1" presStyleIdx="2" presStyleCnt="4">
        <dgm:presLayoutVars>
          <dgm:chMax val="0"/>
          <dgm:bulletEnabled val="1"/>
        </dgm:presLayoutVars>
      </dgm:prSet>
      <dgm:spPr/>
    </dgm:pt>
    <dgm:pt modelId="{DEFC4ACF-D4F4-4133-9B18-89E34845244A}" type="pres">
      <dgm:prSet presAssocID="{5F6E4093-7B54-4CEB-A51A-A4811C92A854}" presName="negativeSpace" presStyleCnt="0"/>
      <dgm:spPr/>
    </dgm:pt>
    <dgm:pt modelId="{399A1052-3C48-45CA-9574-47C1B43EEB68}" type="pres">
      <dgm:prSet presAssocID="{5F6E4093-7B54-4CEB-A51A-A4811C92A854}" presName="childText" presStyleLbl="conFgAcc1" presStyleIdx="2" presStyleCnt="4">
        <dgm:presLayoutVars>
          <dgm:bulletEnabled val="1"/>
        </dgm:presLayoutVars>
      </dgm:prSet>
      <dgm:spPr/>
    </dgm:pt>
    <dgm:pt modelId="{C217620B-C5A5-4DD0-91A8-84375E3E1404}" type="pres">
      <dgm:prSet presAssocID="{FE3A7B66-003C-4AA6-97BB-BA5EBF459037}" presName="spaceBetweenRectangles" presStyleCnt="0"/>
      <dgm:spPr/>
    </dgm:pt>
    <dgm:pt modelId="{ECA896F8-E4CD-4D0B-B874-69A5F8C4D472}" type="pres">
      <dgm:prSet presAssocID="{AA1228D5-84AC-434D-A61E-23FB0402304F}" presName="parentLin" presStyleCnt="0"/>
      <dgm:spPr/>
    </dgm:pt>
    <dgm:pt modelId="{A73B0AD5-62B7-4A3C-8EB3-AC81DD1BFCC1}" type="pres">
      <dgm:prSet presAssocID="{AA1228D5-84AC-434D-A61E-23FB0402304F}" presName="parentLeftMargin" presStyleLbl="node1" presStyleIdx="2" presStyleCnt="4"/>
      <dgm:spPr/>
    </dgm:pt>
    <dgm:pt modelId="{22D2E8E4-9C7A-49CD-916F-A0E614DCB014}" type="pres">
      <dgm:prSet presAssocID="{AA1228D5-84AC-434D-A61E-23FB0402304F}" presName="parentText" presStyleLbl="node1" presStyleIdx="3" presStyleCnt="4">
        <dgm:presLayoutVars>
          <dgm:chMax val="0"/>
          <dgm:bulletEnabled val="1"/>
        </dgm:presLayoutVars>
      </dgm:prSet>
      <dgm:spPr/>
    </dgm:pt>
    <dgm:pt modelId="{8F6A9478-445F-4E9E-B7BD-D5096DC2658F}" type="pres">
      <dgm:prSet presAssocID="{AA1228D5-84AC-434D-A61E-23FB0402304F}" presName="negativeSpace" presStyleCnt="0"/>
      <dgm:spPr/>
    </dgm:pt>
    <dgm:pt modelId="{FD5DA8BB-D9E3-4D2A-92B9-7350343C345F}" type="pres">
      <dgm:prSet presAssocID="{AA1228D5-84AC-434D-A61E-23FB0402304F}" presName="childText" presStyleLbl="conFgAcc1" presStyleIdx="3" presStyleCnt="4" custLinFactY="93764" custLinFactNeighborY="100000">
        <dgm:presLayoutVars>
          <dgm:bulletEnabled val="1"/>
        </dgm:presLayoutVars>
      </dgm:prSet>
      <dgm:spPr/>
    </dgm:pt>
  </dgm:ptLst>
  <dgm:cxnLst>
    <dgm:cxn modelId="{DA094703-BD6B-47D8-953F-6ADDF1F097EF}" type="presOf" srcId="{AA1228D5-84AC-434D-A61E-23FB0402304F}" destId="{22D2E8E4-9C7A-49CD-916F-A0E614DCB014}" srcOrd="1" destOrd="0" presId="urn:microsoft.com/office/officeart/2005/8/layout/list1"/>
    <dgm:cxn modelId="{441EE703-1E6C-4490-90ED-E5AA0F57D021}" type="presOf" srcId="{B34368AC-B735-41CF-A32F-4E1F466D5007}" destId="{D3E07272-1D18-4EC4-BDAB-9C13926DC086}" srcOrd="0" destOrd="0" presId="urn:microsoft.com/office/officeart/2005/8/layout/list1"/>
    <dgm:cxn modelId="{78FEE311-CA87-4CA4-B611-F9FA11F20CFB}" type="presOf" srcId="{40A0BA8A-97D5-428A-A20F-F1FCC251DD68}" destId="{F7048276-8C46-4810-A1E8-4CC4FF894921}" srcOrd="0" destOrd="0" presId="urn:microsoft.com/office/officeart/2005/8/layout/list1"/>
    <dgm:cxn modelId="{1F0C9538-7A37-4F54-A704-C5FFA4ED9972}" type="presOf" srcId="{5F6E4093-7B54-4CEB-A51A-A4811C92A854}" destId="{7142D823-1C37-409B-8C3A-EDC5040A28B5}" srcOrd="1" destOrd="0" presId="urn:microsoft.com/office/officeart/2005/8/layout/list1"/>
    <dgm:cxn modelId="{0622E56E-9A42-43DC-A948-69B7D05FA932}" srcId="{B34368AC-B735-41CF-A32F-4E1F466D5007}" destId="{40A0BA8A-97D5-428A-A20F-F1FCC251DD68}" srcOrd="1" destOrd="0" parTransId="{2CEECB93-9C2A-4F09-B472-95C329B4E88F}" sibTransId="{1AA2287F-2FAA-470D-ABF6-60CCC29F4A27}"/>
    <dgm:cxn modelId="{14F32471-48E5-471B-BF87-C1793B9B6C8A}" type="presOf" srcId="{40A0BA8A-97D5-428A-A20F-F1FCC251DD68}" destId="{85BA5FAC-F09F-4BAA-87D7-4F98BAC7AFBA}" srcOrd="1" destOrd="0" presId="urn:microsoft.com/office/officeart/2005/8/layout/list1"/>
    <dgm:cxn modelId="{64BD8286-78CD-4887-89FB-52936898C914}" type="presOf" srcId="{AA1228D5-84AC-434D-A61E-23FB0402304F}" destId="{A73B0AD5-62B7-4A3C-8EB3-AC81DD1BFCC1}" srcOrd="0" destOrd="0" presId="urn:microsoft.com/office/officeart/2005/8/layout/list1"/>
    <dgm:cxn modelId="{2F95AD87-0462-487B-8191-0B088369C6EF}" srcId="{B34368AC-B735-41CF-A32F-4E1F466D5007}" destId="{AA1228D5-84AC-434D-A61E-23FB0402304F}" srcOrd="3" destOrd="0" parTransId="{ADC43306-63A4-4AAF-BEDA-849D39E1E9E7}" sibTransId="{D913F531-EDF2-4F6B-B6FE-D96403033DAE}"/>
    <dgm:cxn modelId="{D3A33E88-D0E6-47A7-BE52-286219CEF1ED}" type="presOf" srcId="{8BF56001-285A-4019-AFC7-E9566C3C83B2}" destId="{604C3661-F9C5-4324-B9DB-CE9822B6B4AF}" srcOrd="1" destOrd="0" presId="urn:microsoft.com/office/officeart/2005/8/layout/list1"/>
    <dgm:cxn modelId="{5D81A0BC-0D0C-4557-A63F-FFE115BAB52B}" type="presOf" srcId="{5F6E4093-7B54-4CEB-A51A-A4811C92A854}" destId="{11BB2009-F46E-4BC4-AEC6-6FDCD552C628}" srcOrd="0" destOrd="0" presId="urn:microsoft.com/office/officeart/2005/8/layout/list1"/>
    <dgm:cxn modelId="{6231F5CA-A527-40B7-80FD-5CC6EE4531B7}" srcId="{B34368AC-B735-41CF-A32F-4E1F466D5007}" destId="{5F6E4093-7B54-4CEB-A51A-A4811C92A854}" srcOrd="2" destOrd="0" parTransId="{C4D97CA0-52DC-46D8-BAF8-BC8257DDCC27}" sibTransId="{FE3A7B66-003C-4AA6-97BB-BA5EBF459037}"/>
    <dgm:cxn modelId="{4D48CFF9-E5BC-471A-BE0C-A7A01161F0C9}" type="presOf" srcId="{8BF56001-285A-4019-AFC7-E9566C3C83B2}" destId="{0C50CE31-860A-4F3E-A047-40F4E24F3DFC}" srcOrd="0" destOrd="0" presId="urn:microsoft.com/office/officeart/2005/8/layout/list1"/>
    <dgm:cxn modelId="{7B378DFB-78A9-4A82-8DBC-1117BEAA8B18}" srcId="{B34368AC-B735-41CF-A32F-4E1F466D5007}" destId="{8BF56001-285A-4019-AFC7-E9566C3C83B2}" srcOrd="0" destOrd="0" parTransId="{05DC43F2-5999-4066-820E-AD646177FEDC}" sibTransId="{2FBB7ABF-65AF-4009-88E9-F892D9A2C8AA}"/>
    <dgm:cxn modelId="{6B5D49AF-5243-4B4C-B7F3-DED5C292CA9E}" type="presParOf" srcId="{D3E07272-1D18-4EC4-BDAB-9C13926DC086}" destId="{2CA0AE1C-3ECB-4916-8581-95847C071311}" srcOrd="0" destOrd="0" presId="urn:microsoft.com/office/officeart/2005/8/layout/list1"/>
    <dgm:cxn modelId="{6F03F916-865A-42E0-9926-4A2FFA5573D3}" type="presParOf" srcId="{2CA0AE1C-3ECB-4916-8581-95847C071311}" destId="{0C50CE31-860A-4F3E-A047-40F4E24F3DFC}" srcOrd="0" destOrd="0" presId="urn:microsoft.com/office/officeart/2005/8/layout/list1"/>
    <dgm:cxn modelId="{40640F19-0E0D-46B7-9627-B78EC5E87D29}" type="presParOf" srcId="{2CA0AE1C-3ECB-4916-8581-95847C071311}" destId="{604C3661-F9C5-4324-B9DB-CE9822B6B4AF}" srcOrd="1" destOrd="0" presId="urn:microsoft.com/office/officeart/2005/8/layout/list1"/>
    <dgm:cxn modelId="{19001CCB-C09C-4101-B2D0-56CF04995F85}" type="presParOf" srcId="{D3E07272-1D18-4EC4-BDAB-9C13926DC086}" destId="{7B50F8C9-01B3-4862-884D-D23424C41A21}" srcOrd="1" destOrd="0" presId="urn:microsoft.com/office/officeart/2005/8/layout/list1"/>
    <dgm:cxn modelId="{8BC826F7-F3E6-4FCC-ADFF-3EE2B0F2496C}" type="presParOf" srcId="{D3E07272-1D18-4EC4-BDAB-9C13926DC086}" destId="{1FC2CA7B-1B1D-4EA1-AAE8-946640FFBCE2}" srcOrd="2" destOrd="0" presId="urn:microsoft.com/office/officeart/2005/8/layout/list1"/>
    <dgm:cxn modelId="{A61F52BD-FE8D-4401-98F0-35B5FFF160D5}" type="presParOf" srcId="{D3E07272-1D18-4EC4-BDAB-9C13926DC086}" destId="{152F9C5E-4287-4D65-9F17-441487B5CA5B}" srcOrd="3" destOrd="0" presId="urn:microsoft.com/office/officeart/2005/8/layout/list1"/>
    <dgm:cxn modelId="{5E34EF95-4E73-4F68-A2A3-A12C4CD04E3C}" type="presParOf" srcId="{D3E07272-1D18-4EC4-BDAB-9C13926DC086}" destId="{1EDEB999-6DF5-4D3B-9E60-BB96211A2C54}" srcOrd="4" destOrd="0" presId="urn:microsoft.com/office/officeart/2005/8/layout/list1"/>
    <dgm:cxn modelId="{4ED4C6B2-F930-4209-B281-6AEDF546BC77}" type="presParOf" srcId="{1EDEB999-6DF5-4D3B-9E60-BB96211A2C54}" destId="{F7048276-8C46-4810-A1E8-4CC4FF894921}" srcOrd="0" destOrd="0" presId="urn:microsoft.com/office/officeart/2005/8/layout/list1"/>
    <dgm:cxn modelId="{E02651D9-3883-4F94-9CAE-D6021E7498F3}" type="presParOf" srcId="{1EDEB999-6DF5-4D3B-9E60-BB96211A2C54}" destId="{85BA5FAC-F09F-4BAA-87D7-4F98BAC7AFBA}" srcOrd="1" destOrd="0" presId="urn:microsoft.com/office/officeart/2005/8/layout/list1"/>
    <dgm:cxn modelId="{3FAAC7D0-1662-4E1B-88B0-E58FEF999A7B}" type="presParOf" srcId="{D3E07272-1D18-4EC4-BDAB-9C13926DC086}" destId="{B841F3F9-ADAF-4DB3-BA18-B602A38272D7}" srcOrd="5" destOrd="0" presId="urn:microsoft.com/office/officeart/2005/8/layout/list1"/>
    <dgm:cxn modelId="{8FE1F81B-E94C-4146-A7CA-55D51C2757EB}" type="presParOf" srcId="{D3E07272-1D18-4EC4-BDAB-9C13926DC086}" destId="{1E851569-1998-4960-B29C-E05CD5A4C59F}" srcOrd="6" destOrd="0" presId="urn:microsoft.com/office/officeart/2005/8/layout/list1"/>
    <dgm:cxn modelId="{2EC83BC9-44EA-4EFF-B99E-D86BDCFF4D1B}" type="presParOf" srcId="{D3E07272-1D18-4EC4-BDAB-9C13926DC086}" destId="{0D70C059-4CD7-4BBC-905D-4B07C1C2E0BB}" srcOrd="7" destOrd="0" presId="urn:microsoft.com/office/officeart/2005/8/layout/list1"/>
    <dgm:cxn modelId="{07906337-3838-4D67-8488-669C796BA891}" type="presParOf" srcId="{D3E07272-1D18-4EC4-BDAB-9C13926DC086}" destId="{2CC28C0C-BBD1-4E3E-BDBC-0A76466F1988}" srcOrd="8" destOrd="0" presId="urn:microsoft.com/office/officeart/2005/8/layout/list1"/>
    <dgm:cxn modelId="{DF8ADE8D-FD0B-4D72-BF51-9F203F121012}" type="presParOf" srcId="{2CC28C0C-BBD1-4E3E-BDBC-0A76466F1988}" destId="{11BB2009-F46E-4BC4-AEC6-6FDCD552C628}" srcOrd="0" destOrd="0" presId="urn:microsoft.com/office/officeart/2005/8/layout/list1"/>
    <dgm:cxn modelId="{4C9320CD-B25F-45A4-AD67-B95398FE66AD}" type="presParOf" srcId="{2CC28C0C-BBD1-4E3E-BDBC-0A76466F1988}" destId="{7142D823-1C37-409B-8C3A-EDC5040A28B5}" srcOrd="1" destOrd="0" presId="urn:microsoft.com/office/officeart/2005/8/layout/list1"/>
    <dgm:cxn modelId="{EAF2E42C-772A-4AD9-B1F0-973F416CA070}" type="presParOf" srcId="{D3E07272-1D18-4EC4-BDAB-9C13926DC086}" destId="{DEFC4ACF-D4F4-4133-9B18-89E34845244A}" srcOrd="9" destOrd="0" presId="urn:microsoft.com/office/officeart/2005/8/layout/list1"/>
    <dgm:cxn modelId="{EB882FC7-0EFB-42A3-A7E4-88F7CEE06944}" type="presParOf" srcId="{D3E07272-1D18-4EC4-BDAB-9C13926DC086}" destId="{399A1052-3C48-45CA-9574-47C1B43EEB68}" srcOrd="10" destOrd="0" presId="urn:microsoft.com/office/officeart/2005/8/layout/list1"/>
    <dgm:cxn modelId="{65716193-428E-460D-8011-595263CDFC61}" type="presParOf" srcId="{D3E07272-1D18-4EC4-BDAB-9C13926DC086}" destId="{C217620B-C5A5-4DD0-91A8-84375E3E1404}" srcOrd="11" destOrd="0" presId="urn:microsoft.com/office/officeart/2005/8/layout/list1"/>
    <dgm:cxn modelId="{37E09734-D557-4085-A536-A8FFC2853412}" type="presParOf" srcId="{D3E07272-1D18-4EC4-BDAB-9C13926DC086}" destId="{ECA896F8-E4CD-4D0B-B874-69A5F8C4D472}" srcOrd="12" destOrd="0" presId="urn:microsoft.com/office/officeart/2005/8/layout/list1"/>
    <dgm:cxn modelId="{3FEA3757-0D92-4841-9D95-048540FD2E12}" type="presParOf" srcId="{ECA896F8-E4CD-4D0B-B874-69A5F8C4D472}" destId="{A73B0AD5-62B7-4A3C-8EB3-AC81DD1BFCC1}" srcOrd="0" destOrd="0" presId="urn:microsoft.com/office/officeart/2005/8/layout/list1"/>
    <dgm:cxn modelId="{A422AA1F-A7E1-490A-8651-DD725E5B9049}" type="presParOf" srcId="{ECA896F8-E4CD-4D0B-B874-69A5F8C4D472}" destId="{22D2E8E4-9C7A-49CD-916F-A0E614DCB014}" srcOrd="1" destOrd="0" presId="urn:microsoft.com/office/officeart/2005/8/layout/list1"/>
    <dgm:cxn modelId="{F5A83937-1763-4830-B060-A21E7B1F21DA}" type="presParOf" srcId="{D3E07272-1D18-4EC4-BDAB-9C13926DC086}" destId="{8F6A9478-445F-4E9E-B7BD-D5096DC2658F}" srcOrd="13" destOrd="0" presId="urn:microsoft.com/office/officeart/2005/8/layout/list1"/>
    <dgm:cxn modelId="{C1AE4373-2109-4730-B463-3906549743F4}" type="presParOf" srcId="{D3E07272-1D18-4EC4-BDAB-9C13926DC086}" destId="{FD5DA8BB-D9E3-4D2A-92B9-7350343C345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4368AC-B735-41CF-A32F-4E1F466D500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BF56001-285A-4019-AFC7-E9566C3C83B2}">
      <dgm:prSet/>
      <dgm:spPr/>
      <dgm:t>
        <a:bodyPr/>
        <a:lstStyle/>
        <a:p>
          <a:r>
            <a:rPr lang="en-IN" dirty="0"/>
            <a:t>Data cleaning(EDA)</a:t>
          </a:r>
          <a:endParaRPr lang="en-US" dirty="0"/>
        </a:p>
      </dgm:t>
    </dgm:pt>
    <dgm:pt modelId="{05DC43F2-5999-4066-820E-AD646177FEDC}" type="parTrans" cxnId="{7B378DFB-78A9-4A82-8DBC-1117BEAA8B18}">
      <dgm:prSet/>
      <dgm:spPr/>
      <dgm:t>
        <a:bodyPr/>
        <a:lstStyle/>
        <a:p>
          <a:endParaRPr lang="en-US"/>
        </a:p>
      </dgm:t>
    </dgm:pt>
    <dgm:pt modelId="{2FBB7ABF-65AF-4009-88E9-F892D9A2C8AA}" type="sibTrans" cxnId="{7B378DFB-78A9-4A82-8DBC-1117BEAA8B18}">
      <dgm:prSet/>
      <dgm:spPr/>
      <dgm:t>
        <a:bodyPr/>
        <a:lstStyle/>
        <a:p>
          <a:endParaRPr lang="en-US"/>
        </a:p>
      </dgm:t>
    </dgm:pt>
    <dgm:pt modelId="{40A0BA8A-97D5-428A-A20F-F1FCC251DD68}">
      <dgm:prSet/>
      <dgm:spPr/>
      <dgm:t>
        <a:bodyPr/>
        <a:lstStyle/>
        <a:p>
          <a:r>
            <a:rPr lang="en-US" dirty="0"/>
            <a:t>Feature Engineering</a:t>
          </a:r>
        </a:p>
      </dgm:t>
    </dgm:pt>
    <dgm:pt modelId="{2CEECB93-9C2A-4F09-B472-95C329B4E88F}" type="parTrans" cxnId="{0622E56E-9A42-43DC-A948-69B7D05FA932}">
      <dgm:prSet/>
      <dgm:spPr/>
      <dgm:t>
        <a:bodyPr/>
        <a:lstStyle/>
        <a:p>
          <a:endParaRPr lang="en-US"/>
        </a:p>
      </dgm:t>
    </dgm:pt>
    <dgm:pt modelId="{1AA2287F-2FAA-470D-ABF6-60CCC29F4A27}" type="sibTrans" cxnId="{0622E56E-9A42-43DC-A948-69B7D05FA932}">
      <dgm:prSet/>
      <dgm:spPr/>
      <dgm:t>
        <a:bodyPr/>
        <a:lstStyle/>
        <a:p>
          <a:endParaRPr lang="en-US"/>
        </a:p>
      </dgm:t>
    </dgm:pt>
    <dgm:pt modelId="{5F6E4093-7B54-4CEB-A51A-A4811C92A854}">
      <dgm:prSet/>
      <dgm:spPr/>
      <dgm:t>
        <a:bodyPr/>
        <a:lstStyle/>
        <a:p>
          <a:r>
            <a:rPr lang="en-IN" dirty="0"/>
            <a:t>Train a model</a:t>
          </a:r>
          <a:endParaRPr lang="en-US" dirty="0"/>
        </a:p>
      </dgm:t>
    </dgm:pt>
    <dgm:pt modelId="{C4D97CA0-52DC-46D8-BAF8-BC8257DDCC27}" type="parTrans" cxnId="{6231F5CA-A527-40B7-80FD-5CC6EE4531B7}">
      <dgm:prSet/>
      <dgm:spPr/>
      <dgm:t>
        <a:bodyPr/>
        <a:lstStyle/>
        <a:p>
          <a:endParaRPr lang="en-US"/>
        </a:p>
      </dgm:t>
    </dgm:pt>
    <dgm:pt modelId="{FE3A7B66-003C-4AA6-97BB-BA5EBF459037}" type="sibTrans" cxnId="{6231F5CA-A527-40B7-80FD-5CC6EE4531B7}">
      <dgm:prSet/>
      <dgm:spPr/>
      <dgm:t>
        <a:bodyPr/>
        <a:lstStyle/>
        <a:p>
          <a:endParaRPr lang="en-US"/>
        </a:p>
      </dgm:t>
    </dgm:pt>
    <dgm:pt modelId="{AA1228D5-84AC-434D-A61E-23FB0402304F}">
      <dgm:prSet/>
      <dgm:spPr/>
      <dgm:t>
        <a:bodyPr/>
        <a:lstStyle/>
        <a:p>
          <a:r>
            <a:rPr lang="en-IN" dirty="0"/>
            <a:t>Interpretation</a:t>
          </a:r>
          <a:endParaRPr lang="en-US" dirty="0"/>
        </a:p>
      </dgm:t>
    </dgm:pt>
    <dgm:pt modelId="{ADC43306-63A4-4AAF-BEDA-849D39E1E9E7}" type="parTrans" cxnId="{2F95AD87-0462-487B-8191-0B088369C6EF}">
      <dgm:prSet/>
      <dgm:spPr/>
      <dgm:t>
        <a:bodyPr/>
        <a:lstStyle/>
        <a:p>
          <a:endParaRPr lang="en-US"/>
        </a:p>
      </dgm:t>
    </dgm:pt>
    <dgm:pt modelId="{D913F531-EDF2-4F6B-B6FE-D96403033DAE}" type="sibTrans" cxnId="{2F95AD87-0462-487B-8191-0B088369C6EF}">
      <dgm:prSet/>
      <dgm:spPr/>
      <dgm:t>
        <a:bodyPr/>
        <a:lstStyle/>
        <a:p>
          <a:endParaRPr lang="en-US"/>
        </a:p>
      </dgm:t>
    </dgm:pt>
    <dgm:pt modelId="{BE4540B4-18EA-4260-933D-A98856E1626B}">
      <dgm:prSet/>
      <dgm:spPr/>
      <dgm:t>
        <a:bodyPr/>
        <a:lstStyle/>
        <a:p>
          <a:r>
            <a:rPr lang="en-IN" dirty="0"/>
            <a:t>Data </a:t>
          </a:r>
          <a:r>
            <a:rPr lang="en-IN" dirty="0" err="1"/>
            <a:t>preprocessing</a:t>
          </a:r>
          <a:endParaRPr lang="en-IN" dirty="0"/>
        </a:p>
      </dgm:t>
    </dgm:pt>
    <dgm:pt modelId="{3C226885-0798-4071-9E99-FCFB1C24B566}" type="sibTrans" cxnId="{00F0C9D8-FFF8-415E-B7EB-8905B7AA8F49}">
      <dgm:prSet/>
      <dgm:spPr/>
      <dgm:t>
        <a:bodyPr/>
        <a:lstStyle/>
        <a:p>
          <a:endParaRPr lang="en-IN"/>
        </a:p>
      </dgm:t>
    </dgm:pt>
    <dgm:pt modelId="{DA7FDE8E-69F1-478B-BB3B-9C3C7AC0EC75}" type="parTrans" cxnId="{00F0C9D8-FFF8-415E-B7EB-8905B7AA8F49}">
      <dgm:prSet/>
      <dgm:spPr/>
      <dgm:t>
        <a:bodyPr/>
        <a:lstStyle/>
        <a:p>
          <a:endParaRPr lang="en-IN"/>
        </a:p>
      </dgm:t>
    </dgm:pt>
    <dgm:pt modelId="{91784198-ADEF-49CF-ADA5-74A4F7E2370E}" type="pres">
      <dgm:prSet presAssocID="{B34368AC-B735-41CF-A32F-4E1F466D5007}" presName="hierChild1" presStyleCnt="0">
        <dgm:presLayoutVars>
          <dgm:chPref val="1"/>
          <dgm:dir/>
          <dgm:animOne val="branch"/>
          <dgm:animLvl val="lvl"/>
          <dgm:resizeHandles/>
        </dgm:presLayoutVars>
      </dgm:prSet>
      <dgm:spPr/>
    </dgm:pt>
    <dgm:pt modelId="{AD6C75A1-766B-464D-94D4-646D869C6B0E}" type="pres">
      <dgm:prSet presAssocID="{8BF56001-285A-4019-AFC7-E9566C3C83B2}" presName="hierRoot1" presStyleCnt="0"/>
      <dgm:spPr/>
    </dgm:pt>
    <dgm:pt modelId="{2800D308-16C3-4217-AFCC-02CDF97C931A}" type="pres">
      <dgm:prSet presAssocID="{8BF56001-285A-4019-AFC7-E9566C3C83B2}" presName="composite" presStyleCnt="0"/>
      <dgm:spPr/>
    </dgm:pt>
    <dgm:pt modelId="{D5878DEC-D2F2-4CD8-A24E-6C29C7731E22}" type="pres">
      <dgm:prSet presAssocID="{8BF56001-285A-4019-AFC7-E9566C3C83B2}" presName="background" presStyleLbl="node0" presStyleIdx="0" presStyleCnt="5"/>
      <dgm:spPr/>
    </dgm:pt>
    <dgm:pt modelId="{E1C6F9BE-0149-4BAE-A846-5DD991AAFAC7}" type="pres">
      <dgm:prSet presAssocID="{8BF56001-285A-4019-AFC7-E9566C3C83B2}" presName="text" presStyleLbl="fgAcc0" presStyleIdx="0" presStyleCnt="5" custLinFactNeighborX="97" custLinFactNeighborY="-45992">
        <dgm:presLayoutVars>
          <dgm:chPref val="3"/>
        </dgm:presLayoutVars>
      </dgm:prSet>
      <dgm:spPr/>
    </dgm:pt>
    <dgm:pt modelId="{F86D2CD3-4813-4F49-A3E7-FD447875DDF4}" type="pres">
      <dgm:prSet presAssocID="{8BF56001-285A-4019-AFC7-E9566C3C83B2}" presName="hierChild2" presStyleCnt="0"/>
      <dgm:spPr/>
    </dgm:pt>
    <dgm:pt modelId="{EF3F619B-5B00-4F75-BC7D-FD3EE9D3FEBA}" type="pres">
      <dgm:prSet presAssocID="{40A0BA8A-97D5-428A-A20F-F1FCC251DD68}" presName="hierRoot1" presStyleCnt="0"/>
      <dgm:spPr/>
    </dgm:pt>
    <dgm:pt modelId="{5ABBD771-9B5F-41BF-98AC-8698DB16DA38}" type="pres">
      <dgm:prSet presAssocID="{40A0BA8A-97D5-428A-A20F-F1FCC251DD68}" presName="composite" presStyleCnt="0"/>
      <dgm:spPr/>
    </dgm:pt>
    <dgm:pt modelId="{D279B271-1DBF-4D91-894C-AF123BF029D9}" type="pres">
      <dgm:prSet presAssocID="{40A0BA8A-97D5-428A-A20F-F1FCC251DD68}" presName="background" presStyleLbl="node0" presStyleIdx="1" presStyleCnt="5"/>
      <dgm:spPr/>
    </dgm:pt>
    <dgm:pt modelId="{41DB646D-DB9A-41FD-BFBD-39013C543D41}" type="pres">
      <dgm:prSet presAssocID="{40A0BA8A-97D5-428A-A20F-F1FCC251DD68}" presName="text" presStyleLbl="fgAcc0" presStyleIdx="1" presStyleCnt="5" custLinFactX="21063" custLinFactNeighborX="100000" custLinFactNeighborY="-43839">
        <dgm:presLayoutVars>
          <dgm:chPref val="3"/>
        </dgm:presLayoutVars>
      </dgm:prSet>
      <dgm:spPr/>
    </dgm:pt>
    <dgm:pt modelId="{1FE7C9C7-06EB-4617-8832-6DF66577D933}" type="pres">
      <dgm:prSet presAssocID="{40A0BA8A-97D5-428A-A20F-F1FCC251DD68}" presName="hierChild2" presStyleCnt="0"/>
      <dgm:spPr/>
    </dgm:pt>
    <dgm:pt modelId="{8739206D-56C3-416F-81F2-7534EF9085C7}" type="pres">
      <dgm:prSet presAssocID="{5F6E4093-7B54-4CEB-A51A-A4811C92A854}" presName="hierRoot1" presStyleCnt="0"/>
      <dgm:spPr/>
    </dgm:pt>
    <dgm:pt modelId="{F0E4A592-602C-459B-A7C5-980B90577305}" type="pres">
      <dgm:prSet presAssocID="{5F6E4093-7B54-4CEB-A51A-A4811C92A854}" presName="composite" presStyleCnt="0"/>
      <dgm:spPr/>
    </dgm:pt>
    <dgm:pt modelId="{FA48817A-323C-423D-8BBB-CD014AEEA184}" type="pres">
      <dgm:prSet presAssocID="{5F6E4093-7B54-4CEB-A51A-A4811C92A854}" presName="background" presStyleLbl="node0" presStyleIdx="2" presStyleCnt="5"/>
      <dgm:spPr/>
    </dgm:pt>
    <dgm:pt modelId="{A701246A-9A76-448E-8830-D226FAFBB103}" type="pres">
      <dgm:prSet presAssocID="{5F6E4093-7B54-4CEB-A51A-A4811C92A854}" presName="text" presStyleLbl="fgAcc0" presStyleIdx="2" presStyleCnt="5" custLinFactX="18999" custLinFactNeighborX="100000" custLinFactNeighborY="-39182">
        <dgm:presLayoutVars>
          <dgm:chPref val="3"/>
        </dgm:presLayoutVars>
      </dgm:prSet>
      <dgm:spPr/>
    </dgm:pt>
    <dgm:pt modelId="{5BABA889-F143-4002-8787-212DDA44B143}" type="pres">
      <dgm:prSet presAssocID="{5F6E4093-7B54-4CEB-A51A-A4811C92A854}" presName="hierChild2" presStyleCnt="0"/>
      <dgm:spPr/>
    </dgm:pt>
    <dgm:pt modelId="{DB17B7C2-B54D-4282-A897-72309B7FEBD9}" type="pres">
      <dgm:prSet presAssocID="{AA1228D5-84AC-434D-A61E-23FB0402304F}" presName="hierRoot1" presStyleCnt="0"/>
      <dgm:spPr/>
    </dgm:pt>
    <dgm:pt modelId="{E168A1D2-A8F5-4BC7-BD43-13F39BF44275}" type="pres">
      <dgm:prSet presAssocID="{AA1228D5-84AC-434D-A61E-23FB0402304F}" presName="composite" presStyleCnt="0"/>
      <dgm:spPr/>
    </dgm:pt>
    <dgm:pt modelId="{84029AC1-406A-441C-9ECA-C109A3386BBF}" type="pres">
      <dgm:prSet presAssocID="{AA1228D5-84AC-434D-A61E-23FB0402304F}" presName="background" presStyleLbl="node0" presStyleIdx="3" presStyleCnt="5"/>
      <dgm:spPr/>
    </dgm:pt>
    <dgm:pt modelId="{165D08AB-CD5C-4C60-A50C-D536F1B1ADB1}" type="pres">
      <dgm:prSet presAssocID="{AA1228D5-84AC-434D-A61E-23FB0402304F}" presName="text" presStyleLbl="fgAcc0" presStyleIdx="3" presStyleCnt="5" custLinFactX="14683" custLinFactNeighborX="100000" custLinFactNeighborY="-39182">
        <dgm:presLayoutVars>
          <dgm:chPref val="3"/>
        </dgm:presLayoutVars>
      </dgm:prSet>
      <dgm:spPr/>
    </dgm:pt>
    <dgm:pt modelId="{3D9B9209-0ACD-4C3B-A0DB-526E75671D79}" type="pres">
      <dgm:prSet presAssocID="{AA1228D5-84AC-434D-A61E-23FB0402304F}" presName="hierChild2" presStyleCnt="0"/>
      <dgm:spPr/>
    </dgm:pt>
    <dgm:pt modelId="{C23051CA-9FF4-469D-A3DA-575783B5CCA7}" type="pres">
      <dgm:prSet presAssocID="{BE4540B4-18EA-4260-933D-A98856E1626B}" presName="hierRoot1" presStyleCnt="0"/>
      <dgm:spPr/>
    </dgm:pt>
    <dgm:pt modelId="{6B5CA52B-3253-4A06-86C0-F19B2FF1244D}" type="pres">
      <dgm:prSet presAssocID="{BE4540B4-18EA-4260-933D-A98856E1626B}" presName="composite" presStyleCnt="0"/>
      <dgm:spPr/>
    </dgm:pt>
    <dgm:pt modelId="{2B495C01-2A1B-453A-B0C3-327CB0A54308}" type="pres">
      <dgm:prSet presAssocID="{BE4540B4-18EA-4260-933D-A98856E1626B}" presName="background" presStyleLbl="node0" presStyleIdx="4" presStyleCnt="5"/>
      <dgm:spPr/>
    </dgm:pt>
    <dgm:pt modelId="{68DABD63-868C-4B40-810E-593D8B5957F6}" type="pres">
      <dgm:prSet presAssocID="{BE4540B4-18EA-4260-933D-A98856E1626B}" presName="text" presStyleLbl="fgAcc0" presStyleIdx="4" presStyleCnt="5" custLinFactX="-169392" custLinFactNeighborX="-200000" custLinFactNeighborY="-45620">
        <dgm:presLayoutVars>
          <dgm:chPref val="3"/>
        </dgm:presLayoutVars>
      </dgm:prSet>
      <dgm:spPr/>
    </dgm:pt>
    <dgm:pt modelId="{616CA048-6184-4382-9B90-4FAF3C3497A5}" type="pres">
      <dgm:prSet presAssocID="{BE4540B4-18EA-4260-933D-A98856E1626B}" presName="hierChild2" presStyleCnt="0"/>
      <dgm:spPr/>
    </dgm:pt>
  </dgm:ptLst>
  <dgm:cxnLst>
    <dgm:cxn modelId="{6ADB9508-9D3D-484D-8554-66423F8A2ADD}" type="presOf" srcId="{AA1228D5-84AC-434D-A61E-23FB0402304F}" destId="{165D08AB-CD5C-4C60-A50C-D536F1B1ADB1}" srcOrd="0" destOrd="0" presId="urn:microsoft.com/office/officeart/2005/8/layout/hierarchy1"/>
    <dgm:cxn modelId="{0622E56E-9A42-43DC-A948-69B7D05FA932}" srcId="{B34368AC-B735-41CF-A32F-4E1F466D5007}" destId="{40A0BA8A-97D5-428A-A20F-F1FCC251DD68}" srcOrd="1" destOrd="0" parTransId="{2CEECB93-9C2A-4F09-B472-95C329B4E88F}" sibTransId="{1AA2287F-2FAA-470D-ABF6-60CCC29F4A27}"/>
    <dgm:cxn modelId="{DA7EEF73-C404-4791-AF07-5EF8DA1B20DD}" type="presOf" srcId="{8BF56001-285A-4019-AFC7-E9566C3C83B2}" destId="{E1C6F9BE-0149-4BAE-A846-5DD991AAFAC7}" srcOrd="0" destOrd="0" presId="urn:microsoft.com/office/officeart/2005/8/layout/hierarchy1"/>
    <dgm:cxn modelId="{BE68F558-3A7B-4832-92EE-66D1EA058139}" type="presOf" srcId="{BE4540B4-18EA-4260-933D-A98856E1626B}" destId="{68DABD63-868C-4B40-810E-593D8B5957F6}" srcOrd="0" destOrd="0" presId="urn:microsoft.com/office/officeart/2005/8/layout/hierarchy1"/>
    <dgm:cxn modelId="{2F95AD87-0462-487B-8191-0B088369C6EF}" srcId="{B34368AC-B735-41CF-A32F-4E1F466D5007}" destId="{AA1228D5-84AC-434D-A61E-23FB0402304F}" srcOrd="3" destOrd="0" parTransId="{ADC43306-63A4-4AAF-BEDA-849D39E1E9E7}" sibTransId="{D913F531-EDF2-4F6B-B6FE-D96403033DAE}"/>
    <dgm:cxn modelId="{4131ED9D-57B8-4975-9542-E9128FBAA90A}" type="presOf" srcId="{40A0BA8A-97D5-428A-A20F-F1FCC251DD68}" destId="{41DB646D-DB9A-41FD-BFBD-39013C543D41}" srcOrd="0" destOrd="0" presId="urn:microsoft.com/office/officeart/2005/8/layout/hierarchy1"/>
    <dgm:cxn modelId="{6F66B5AB-4238-41F4-8608-26E43E49DBC9}" type="presOf" srcId="{B34368AC-B735-41CF-A32F-4E1F466D5007}" destId="{91784198-ADEF-49CF-ADA5-74A4F7E2370E}" srcOrd="0" destOrd="0" presId="urn:microsoft.com/office/officeart/2005/8/layout/hierarchy1"/>
    <dgm:cxn modelId="{12C4FDBA-7539-4AC1-9749-61075879FBB7}" type="presOf" srcId="{5F6E4093-7B54-4CEB-A51A-A4811C92A854}" destId="{A701246A-9A76-448E-8830-D226FAFBB103}" srcOrd="0" destOrd="0" presId="urn:microsoft.com/office/officeart/2005/8/layout/hierarchy1"/>
    <dgm:cxn modelId="{6231F5CA-A527-40B7-80FD-5CC6EE4531B7}" srcId="{B34368AC-B735-41CF-A32F-4E1F466D5007}" destId="{5F6E4093-7B54-4CEB-A51A-A4811C92A854}" srcOrd="2" destOrd="0" parTransId="{C4D97CA0-52DC-46D8-BAF8-BC8257DDCC27}" sibTransId="{FE3A7B66-003C-4AA6-97BB-BA5EBF459037}"/>
    <dgm:cxn modelId="{00F0C9D8-FFF8-415E-B7EB-8905B7AA8F49}" srcId="{B34368AC-B735-41CF-A32F-4E1F466D5007}" destId="{BE4540B4-18EA-4260-933D-A98856E1626B}" srcOrd="4" destOrd="0" parTransId="{DA7FDE8E-69F1-478B-BB3B-9C3C7AC0EC75}" sibTransId="{3C226885-0798-4071-9E99-FCFB1C24B566}"/>
    <dgm:cxn modelId="{7B378DFB-78A9-4A82-8DBC-1117BEAA8B18}" srcId="{B34368AC-B735-41CF-A32F-4E1F466D5007}" destId="{8BF56001-285A-4019-AFC7-E9566C3C83B2}" srcOrd="0" destOrd="0" parTransId="{05DC43F2-5999-4066-820E-AD646177FEDC}" sibTransId="{2FBB7ABF-65AF-4009-88E9-F892D9A2C8AA}"/>
    <dgm:cxn modelId="{C5B4E1AD-9CF7-4965-AE08-39328A862E29}" type="presParOf" srcId="{91784198-ADEF-49CF-ADA5-74A4F7E2370E}" destId="{AD6C75A1-766B-464D-94D4-646D869C6B0E}" srcOrd="0" destOrd="0" presId="urn:microsoft.com/office/officeart/2005/8/layout/hierarchy1"/>
    <dgm:cxn modelId="{D1145E4E-8E03-4159-B128-C874DDE1EBE0}" type="presParOf" srcId="{AD6C75A1-766B-464D-94D4-646D869C6B0E}" destId="{2800D308-16C3-4217-AFCC-02CDF97C931A}" srcOrd="0" destOrd="0" presId="urn:microsoft.com/office/officeart/2005/8/layout/hierarchy1"/>
    <dgm:cxn modelId="{3221FDF9-EFFB-4EAC-B57F-2DC5EC0F675E}" type="presParOf" srcId="{2800D308-16C3-4217-AFCC-02CDF97C931A}" destId="{D5878DEC-D2F2-4CD8-A24E-6C29C7731E22}" srcOrd="0" destOrd="0" presId="urn:microsoft.com/office/officeart/2005/8/layout/hierarchy1"/>
    <dgm:cxn modelId="{9F9E80B0-2922-496C-8C9B-BD0A98236EB0}" type="presParOf" srcId="{2800D308-16C3-4217-AFCC-02CDF97C931A}" destId="{E1C6F9BE-0149-4BAE-A846-5DD991AAFAC7}" srcOrd="1" destOrd="0" presId="urn:microsoft.com/office/officeart/2005/8/layout/hierarchy1"/>
    <dgm:cxn modelId="{9391C530-855E-4EDD-85AA-F38C0FFDA325}" type="presParOf" srcId="{AD6C75A1-766B-464D-94D4-646D869C6B0E}" destId="{F86D2CD3-4813-4F49-A3E7-FD447875DDF4}" srcOrd="1" destOrd="0" presId="urn:microsoft.com/office/officeart/2005/8/layout/hierarchy1"/>
    <dgm:cxn modelId="{B17DE42D-9CC4-4324-BA7A-1D4154D0099F}" type="presParOf" srcId="{91784198-ADEF-49CF-ADA5-74A4F7E2370E}" destId="{EF3F619B-5B00-4F75-BC7D-FD3EE9D3FEBA}" srcOrd="1" destOrd="0" presId="urn:microsoft.com/office/officeart/2005/8/layout/hierarchy1"/>
    <dgm:cxn modelId="{B1103211-F85E-4119-AF20-0CADB4A4EC37}" type="presParOf" srcId="{EF3F619B-5B00-4F75-BC7D-FD3EE9D3FEBA}" destId="{5ABBD771-9B5F-41BF-98AC-8698DB16DA38}" srcOrd="0" destOrd="0" presId="urn:microsoft.com/office/officeart/2005/8/layout/hierarchy1"/>
    <dgm:cxn modelId="{4009486D-4AC9-4D67-83D3-A91D4C612BA8}" type="presParOf" srcId="{5ABBD771-9B5F-41BF-98AC-8698DB16DA38}" destId="{D279B271-1DBF-4D91-894C-AF123BF029D9}" srcOrd="0" destOrd="0" presId="urn:microsoft.com/office/officeart/2005/8/layout/hierarchy1"/>
    <dgm:cxn modelId="{9EA9DF2C-873D-4C05-A57D-1093DCF9A1E5}" type="presParOf" srcId="{5ABBD771-9B5F-41BF-98AC-8698DB16DA38}" destId="{41DB646D-DB9A-41FD-BFBD-39013C543D41}" srcOrd="1" destOrd="0" presId="urn:microsoft.com/office/officeart/2005/8/layout/hierarchy1"/>
    <dgm:cxn modelId="{CC4A503B-33E6-4333-AEF0-9865F6EE2648}" type="presParOf" srcId="{EF3F619B-5B00-4F75-BC7D-FD3EE9D3FEBA}" destId="{1FE7C9C7-06EB-4617-8832-6DF66577D933}" srcOrd="1" destOrd="0" presId="urn:microsoft.com/office/officeart/2005/8/layout/hierarchy1"/>
    <dgm:cxn modelId="{D086BB0B-71F1-478E-9A1B-419FC9EBACAA}" type="presParOf" srcId="{91784198-ADEF-49CF-ADA5-74A4F7E2370E}" destId="{8739206D-56C3-416F-81F2-7534EF9085C7}" srcOrd="2" destOrd="0" presId="urn:microsoft.com/office/officeart/2005/8/layout/hierarchy1"/>
    <dgm:cxn modelId="{F6AE17B2-7B42-4140-B35A-0CA4AA13CC20}" type="presParOf" srcId="{8739206D-56C3-416F-81F2-7534EF9085C7}" destId="{F0E4A592-602C-459B-A7C5-980B90577305}" srcOrd="0" destOrd="0" presId="urn:microsoft.com/office/officeart/2005/8/layout/hierarchy1"/>
    <dgm:cxn modelId="{585B11E5-EF50-4B21-913B-87643BF992C0}" type="presParOf" srcId="{F0E4A592-602C-459B-A7C5-980B90577305}" destId="{FA48817A-323C-423D-8BBB-CD014AEEA184}" srcOrd="0" destOrd="0" presId="urn:microsoft.com/office/officeart/2005/8/layout/hierarchy1"/>
    <dgm:cxn modelId="{E08C24AD-0FA7-45A9-AEDC-567422AC78FE}" type="presParOf" srcId="{F0E4A592-602C-459B-A7C5-980B90577305}" destId="{A701246A-9A76-448E-8830-D226FAFBB103}" srcOrd="1" destOrd="0" presId="urn:microsoft.com/office/officeart/2005/8/layout/hierarchy1"/>
    <dgm:cxn modelId="{FDF91989-A110-4B07-B45B-565186697089}" type="presParOf" srcId="{8739206D-56C3-416F-81F2-7534EF9085C7}" destId="{5BABA889-F143-4002-8787-212DDA44B143}" srcOrd="1" destOrd="0" presId="urn:microsoft.com/office/officeart/2005/8/layout/hierarchy1"/>
    <dgm:cxn modelId="{623EFBB5-9E65-4F6F-9ED7-D120F8691FEA}" type="presParOf" srcId="{91784198-ADEF-49CF-ADA5-74A4F7E2370E}" destId="{DB17B7C2-B54D-4282-A897-72309B7FEBD9}" srcOrd="3" destOrd="0" presId="urn:microsoft.com/office/officeart/2005/8/layout/hierarchy1"/>
    <dgm:cxn modelId="{13573FAB-E262-49C3-BDE2-FADBA7851AC1}" type="presParOf" srcId="{DB17B7C2-B54D-4282-A897-72309B7FEBD9}" destId="{E168A1D2-A8F5-4BC7-BD43-13F39BF44275}" srcOrd="0" destOrd="0" presId="urn:microsoft.com/office/officeart/2005/8/layout/hierarchy1"/>
    <dgm:cxn modelId="{86B4D88A-601C-4B7A-A5EA-1EF84172ED1D}" type="presParOf" srcId="{E168A1D2-A8F5-4BC7-BD43-13F39BF44275}" destId="{84029AC1-406A-441C-9ECA-C109A3386BBF}" srcOrd="0" destOrd="0" presId="urn:microsoft.com/office/officeart/2005/8/layout/hierarchy1"/>
    <dgm:cxn modelId="{332622C9-2788-4B8E-ABFF-C960A0A56986}" type="presParOf" srcId="{E168A1D2-A8F5-4BC7-BD43-13F39BF44275}" destId="{165D08AB-CD5C-4C60-A50C-D536F1B1ADB1}" srcOrd="1" destOrd="0" presId="urn:microsoft.com/office/officeart/2005/8/layout/hierarchy1"/>
    <dgm:cxn modelId="{32C3DAC3-169F-4B8A-AC23-6755B37D35C9}" type="presParOf" srcId="{DB17B7C2-B54D-4282-A897-72309B7FEBD9}" destId="{3D9B9209-0ACD-4C3B-A0DB-526E75671D79}" srcOrd="1" destOrd="0" presId="urn:microsoft.com/office/officeart/2005/8/layout/hierarchy1"/>
    <dgm:cxn modelId="{7E9CC042-4858-462B-BC9F-2A759C3AFD2F}" type="presParOf" srcId="{91784198-ADEF-49CF-ADA5-74A4F7E2370E}" destId="{C23051CA-9FF4-469D-A3DA-575783B5CCA7}" srcOrd="4" destOrd="0" presId="urn:microsoft.com/office/officeart/2005/8/layout/hierarchy1"/>
    <dgm:cxn modelId="{F6981DC4-3BC4-46FA-93A2-5B04EADD83E3}" type="presParOf" srcId="{C23051CA-9FF4-469D-A3DA-575783B5CCA7}" destId="{6B5CA52B-3253-4A06-86C0-F19B2FF1244D}" srcOrd="0" destOrd="0" presId="urn:microsoft.com/office/officeart/2005/8/layout/hierarchy1"/>
    <dgm:cxn modelId="{3A8FC05E-8814-44AB-B11E-4E119DB5490B}" type="presParOf" srcId="{6B5CA52B-3253-4A06-86C0-F19B2FF1244D}" destId="{2B495C01-2A1B-453A-B0C3-327CB0A54308}" srcOrd="0" destOrd="0" presId="urn:microsoft.com/office/officeart/2005/8/layout/hierarchy1"/>
    <dgm:cxn modelId="{8E0DAE36-1410-402C-948E-FB27E92AFC6A}" type="presParOf" srcId="{6B5CA52B-3253-4A06-86C0-F19B2FF1244D}" destId="{68DABD63-868C-4B40-810E-593D8B5957F6}" srcOrd="1" destOrd="0" presId="urn:microsoft.com/office/officeart/2005/8/layout/hierarchy1"/>
    <dgm:cxn modelId="{2F6CA470-5AB1-413C-AE89-B8367F89740C}" type="presParOf" srcId="{C23051CA-9FF4-469D-A3DA-575783B5CCA7}" destId="{616CA048-6184-4382-9B90-4FAF3C3497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76E11-C588-4385-B4EF-BE927F0F5A87}">
      <dsp:nvSpPr>
        <dsp:cNvPr id="0" name=""/>
        <dsp:cNvSpPr/>
      </dsp:nvSpPr>
      <dsp:spPr>
        <a:xfrm>
          <a:off x="1330549" y="239214"/>
          <a:ext cx="718242" cy="718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870260-CE2E-42F1-B87E-13BA437B98FA}">
      <dsp:nvSpPr>
        <dsp:cNvPr id="0" name=""/>
        <dsp:cNvSpPr/>
      </dsp:nvSpPr>
      <dsp:spPr>
        <a:xfrm>
          <a:off x="891624" y="1202284"/>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 this project, we have built a machine learning model to predict the house prices of  a dummy city.</a:t>
          </a:r>
        </a:p>
      </dsp:txBody>
      <dsp:txXfrm>
        <a:off x="891624" y="1202284"/>
        <a:ext cx="1596093" cy="638437"/>
      </dsp:txXfrm>
    </dsp:sp>
    <dsp:sp modelId="{D1A6448F-4ABB-4E99-ABEE-9786331421B5}">
      <dsp:nvSpPr>
        <dsp:cNvPr id="0" name=""/>
        <dsp:cNvSpPr/>
      </dsp:nvSpPr>
      <dsp:spPr>
        <a:xfrm>
          <a:off x="3205959" y="239214"/>
          <a:ext cx="718242" cy="718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CFAA-C2DF-408F-B2B6-6434179ECDC6}">
      <dsp:nvSpPr>
        <dsp:cNvPr id="0" name=""/>
        <dsp:cNvSpPr/>
      </dsp:nvSpPr>
      <dsp:spPr>
        <a:xfrm>
          <a:off x="2767034" y="1202284"/>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This project will very helpful for the real estate market. </a:t>
          </a:r>
        </a:p>
      </dsp:txBody>
      <dsp:txXfrm>
        <a:off x="2767034" y="1202284"/>
        <a:ext cx="1596093" cy="638437"/>
      </dsp:txXfrm>
    </dsp:sp>
    <dsp:sp modelId="{D67CD88E-DF55-4029-B700-9258BDBE5225}">
      <dsp:nvSpPr>
        <dsp:cNvPr id="0" name=""/>
        <dsp:cNvSpPr/>
      </dsp:nvSpPr>
      <dsp:spPr>
        <a:xfrm>
          <a:off x="1330549" y="2239745"/>
          <a:ext cx="718242" cy="718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C8900-8170-4AE2-AF9B-292F66E2C3BE}">
      <dsp:nvSpPr>
        <dsp:cNvPr id="0" name=""/>
        <dsp:cNvSpPr/>
      </dsp:nvSpPr>
      <dsp:spPr>
        <a:xfrm>
          <a:off x="891624" y="3202815"/>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Our model can be used by both house sellers and house buyers.</a:t>
          </a:r>
        </a:p>
      </dsp:txBody>
      <dsp:txXfrm>
        <a:off x="891624" y="3202815"/>
        <a:ext cx="1596093" cy="638437"/>
      </dsp:txXfrm>
    </dsp:sp>
    <dsp:sp modelId="{387124C8-0105-4FAA-B827-EBD40229945F}">
      <dsp:nvSpPr>
        <dsp:cNvPr id="0" name=""/>
        <dsp:cNvSpPr/>
      </dsp:nvSpPr>
      <dsp:spPr>
        <a:xfrm>
          <a:off x="3205959" y="2239745"/>
          <a:ext cx="718242" cy="718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78E45-75DA-4001-B59D-B40C13BBA024}">
      <dsp:nvSpPr>
        <dsp:cNvPr id="0" name=""/>
        <dsp:cNvSpPr/>
      </dsp:nvSpPr>
      <dsp:spPr>
        <a:xfrm>
          <a:off x="2767034" y="3202815"/>
          <a:ext cx="1596093" cy="63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—Multiple Linear Regression algorithm is used to create model with a great accuracy score.</a:t>
          </a:r>
        </a:p>
      </dsp:txBody>
      <dsp:txXfrm>
        <a:off x="2767034" y="3202815"/>
        <a:ext cx="1596093" cy="638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2CA7B-1B1D-4EA1-AAE8-946640FFBCE2}">
      <dsp:nvSpPr>
        <dsp:cNvPr id="0" name=""/>
        <dsp:cNvSpPr/>
      </dsp:nvSpPr>
      <dsp:spPr>
        <a:xfrm>
          <a:off x="0" y="297827"/>
          <a:ext cx="1084676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C3661-F9C5-4324-B9DB-CE9822B6B4AF}">
      <dsp:nvSpPr>
        <dsp:cNvPr id="0" name=""/>
        <dsp:cNvSpPr/>
      </dsp:nvSpPr>
      <dsp:spPr>
        <a:xfrm>
          <a:off x="542338" y="2627"/>
          <a:ext cx="7592733"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a:t>Pandas Libraries</a:t>
          </a:r>
          <a:endParaRPr lang="en-US" sz="2000" kern="1200"/>
        </a:p>
      </dsp:txBody>
      <dsp:txXfrm>
        <a:off x="571159" y="31448"/>
        <a:ext cx="7535091" cy="532758"/>
      </dsp:txXfrm>
    </dsp:sp>
    <dsp:sp modelId="{1E851569-1998-4960-B29C-E05CD5A4C59F}">
      <dsp:nvSpPr>
        <dsp:cNvPr id="0" name=""/>
        <dsp:cNvSpPr/>
      </dsp:nvSpPr>
      <dsp:spPr>
        <a:xfrm>
          <a:off x="0" y="1205027"/>
          <a:ext cx="10846762" cy="504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BA5FAC-F09F-4BAA-87D7-4F98BAC7AFBA}">
      <dsp:nvSpPr>
        <dsp:cNvPr id="0" name=""/>
        <dsp:cNvSpPr/>
      </dsp:nvSpPr>
      <dsp:spPr>
        <a:xfrm>
          <a:off x="542338" y="909827"/>
          <a:ext cx="7592733" cy="5904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a:t>Numpy</a:t>
          </a:r>
          <a:endParaRPr lang="en-US" sz="2000" kern="1200"/>
        </a:p>
      </dsp:txBody>
      <dsp:txXfrm>
        <a:off x="571159" y="938648"/>
        <a:ext cx="7535091" cy="532758"/>
      </dsp:txXfrm>
    </dsp:sp>
    <dsp:sp modelId="{399A1052-3C48-45CA-9574-47C1B43EEB68}">
      <dsp:nvSpPr>
        <dsp:cNvPr id="0" name=""/>
        <dsp:cNvSpPr/>
      </dsp:nvSpPr>
      <dsp:spPr>
        <a:xfrm>
          <a:off x="0" y="2112227"/>
          <a:ext cx="10846762" cy="504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42D823-1C37-409B-8C3A-EDC5040A28B5}">
      <dsp:nvSpPr>
        <dsp:cNvPr id="0" name=""/>
        <dsp:cNvSpPr/>
      </dsp:nvSpPr>
      <dsp:spPr>
        <a:xfrm>
          <a:off x="542338" y="1817027"/>
          <a:ext cx="7592733" cy="5904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a:t>Python (Language).</a:t>
          </a:r>
          <a:endParaRPr lang="en-US" sz="2000" kern="1200"/>
        </a:p>
      </dsp:txBody>
      <dsp:txXfrm>
        <a:off x="571159" y="1845848"/>
        <a:ext cx="7535091" cy="532758"/>
      </dsp:txXfrm>
    </dsp:sp>
    <dsp:sp modelId="{FD5DA8BB-D9E3-4D2A-92B9-7350343C345F}">
      <dsp:nvSpPr>
        <dsp:cNvPr id="0" name=""/>
        <dsp:cNvSpPr/>
      </dsp:nvSpPr>
      <dsp:spPr>
        <a:xfrm>
          <a:off x="0" y="3022055"/>
          <a:ext cx="10846762"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2E8E4-9C7A-49CD-916F-A0E614DCB014}">
      <dsp:nvSpPr>
        <dsp:cNvPr id="0" name=""/>
        <dsp:cNvSpPr/>
      </dsp:nvSpPr>
      <dsp:spPr>
        <a:xfrm>
          <a:off x="542338" y="2724227"/>
          <a:ext cx="7592733"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dirty="0"/>
            <a:t>SciKit Learn (IDE).</a:t>
          </a:r>
          <a:endParaRPr lang="en-US" sz="2000" kern="1200" dirty="0"/>
        </a:p>
      </dsp:txBody>
      <dsp:txXfrm>
        <a:off x="571159" y="2753048"/>
        <a:ext cx="7535091"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78DEC-D2F2-4CD8-A24E-6C29C7731E22}">
      <dsp:nvSpPr>
        <dsp:cNvPr id="0" name=""/>
        <dsp:cNvSpPr/>
      </dsp:nvSpPr>
      <dsp:spPr>
        <a:xfrm>
          <a:off x="5459" y="1033976"/>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6F9BE-0149-4BAE-A846-5DD991AAFAC7}">
      <dsp:nvSpPr>
        <dsp:cNvPr id="0" name=""/>
        <dsp:cNvSpPr/>
      </dsp:nvSpPr>
      <dsp:spPr>
        <a:xfrm>
          <a:off x="206188" y="1224669"/>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Data cleaning(EDA)</a:t>
          </a:r>
          <a:endParaRPr lang="en-US" sz="2100" kern="1200" dirty="0"/>
        </a:p>
      </dsp:txBody>
      <dsp:txXfrm>
        <a:off x="239787" y="1258268"/>
        <a:ext cx="1739359" cy="1079966"/>
      </dsp:txXfrm>
    </dsp:sp>
    <dsp:sp modelId="{D279B271-1DBF-4D91-894C-AF123BF029D9}">
      <dsp:nvSpPr>
        <dsp:cNvPr id="0" name=""/>
        <dsp:cNvSpPr/>
      </dsp:nvSpPr>
      <dsp:spPr>
        <a:xfrm>
          <a:off x="4398795" y="1058675"/>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DB646D-DB9A-41FD-BFBD-39013C543D41}">
      <dsp:nvSpPr>
        <dsp:cNvPr id="0" name=""/>
        <dsp:cNvSpPr/>
      </dsp:nvSpPr>
      <dsp:spPr>
        <a:xfrm>
          <a:off x="4599524" y="1249367"/>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Feature Engineering</a:t>
          </a:r>
        </a:p>
      </dsp:txBody>
      <dsp:txXfrm>
        <a:off x="4633123" y="1282966"/>
        <a:ext cx="1739359" cy="1079966"/>
      </dsp:txXfrm>
    </dsp:sp>
    <dsp:sp modelId="{FA48817A-323C-423D-8BBB-CD014AEEA184}">
      <dsp:nvSpPr>
        <dsp:cNvPr id="0" name=""/>
        <dsp:cNvSpPr/>
      </dsp:nvSpPr>
      <dsp:spPr>
        <a:xfrm>
          <a:off x="6569523" y="1112098"/>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1246A-9A76-448E-8830-D226FAFBB103}">
      <dsp:nvSpPr>
        <dsp:cNvPr id="0" name=""/>
        <dsp:cNvSpPr/>
      </dsp:nvSpPr>
      <dsp:spPr>
        <a:xfrm>
          <a:off x="6770252" y="1302791"/>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Train a model</a:t>
          </a:r>
          <a:endParaRPr lang="en-US" sz="2100" kern="1200" dirty="0"/>
        </a:p>
      </dsp:txBody>
      <dsp:txXfrm>
        <a:off x="6803851" y="1336390"/>
        <a:ext cx="1739359" cy="1079966"/>
      </dsp:txXfrm>
    </dsp:sp>
    <dsp:sp modelId="{84029AC1-406A-441C-9ECA-C109A3386BBF}">
      <dsp:nvSpPr>
        <dsp:cNvPr id="0" name=""/>
        <dsp:cNvSpPr/>
      </dsp:nvSpPr>
      <dsp:spPr>
        <a:xfrm>
          <a:off x="8699567" y="1112098"/>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D08AB-CD5C-4C60-A50C-D536F1B1ADB1}">
      <dsp:nvSpPr>
        <dsp:cNvPr id="0" name=""/>
        <dsp:cNvSpPr/>
      </dsp:nvSpPr>
      <dsp:spPr>
        <a:xfrm>
          <a:off x="8900296" y="1302791"/>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Interpretation</a:t>
          </a:r>
          <a:endParaRPr lang="en-US" sz="2100" kern="1200" dirty="0"/>
        </a:p>
      </dsp:txBody>
      <dsp:txXfrm>
        <a:off x="8933895" y="1336390"/>
        <a:ext cx="1739359" cy="1079966"/>
      </dsp:txXfrm>
    </dsp:sp>
    <dsp:sp modelId="{2B495C01-2A1B-453A-B0C3-327CB0A54308}">
      <dsp:nvSpPr>
        <dsp:cNvPr id="0" name=""/>
        <dsp:cNvSpPr/>
      </dsp:nvSpPr>
      <dsp:spPr>
        <a:xfrm>
          <a:off x="2162487" y="1038244"/>
          <a:ext cx="1806557" cy="1147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ABD63-868C-4B40-810E-593D8B5957F6}">
      <dsp:nvSpPr>
        <dsp:cNvPr id="0" name=""/>
        <dsp:cNvSpPr/>
      </dsp:nvSpPr>
      <dsp:spPr>
        <a:xfrm>
          <a:off x="2363216" y="1228936"/>
          <a:ext cx="1806557" cy="11471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Data </a:t>
          </a:r>
          <a:r>
            <a:rPr lang="en-IN" sz="2100" kern="1200" dirty="0" err="1"/>
            <a:t>preprocessing</a:t>
          </a:r>
          <a:endParaRPr lang="en-IN" sz="2100" kern="1200" dirty="0"/>
        </a:p>
      </dsp:txBody>
      <dsp:txXfrm>
        <a:off x="2396815" y="1262535"/>
        <a:ext cx="1739359" cy="10799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51ED-5452-D0C8-F4B5-D452F8551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24E100-474A-B762-16DD-697E3773F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21E834-E333-4FC9-75AD-3BAE65A8C459}"/>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BC0C0D1E-B132-B5BC-18E0-D86FAB5F2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9CFD3-AEEA-560B-53B9-D42D3DD7165F}"/>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283454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C84E-D06B-8506-9609-751E0D42F3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B301F9-5C96-5FF2-9750-8317725CE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8CFC8-BD1F-D605-4FFD-B621731D44FF}"/>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CC0A5F20-57CB-B4A5-2520-64ECF23CF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AF7D3-4DF7-A177-F5EF-AAD4A44C9A47}"/>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86865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6A1F8-1706-BC1A-92D6-71828A938A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BA6C0B-E25B-CB7A-65BE-7C3386607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40FE9-FE46-0238-8F42-85366D2DC7E0}"/>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9238A114-48FA-675A-A00D-7DB310C40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B690F-9AEE-5D3B-D905-4A0A89ED7C5A}"/>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352157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646F-4F39-8D9A-2727-1453703F48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EB4B17-21F8-852D-402D-39AE1CDD5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9BD76-27EF-27AA-16E9-538789CDC49D}"/>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99365E71-0506-17C8-2A60-5D1469BB2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4811B-B306-FD81-AAE4-06F458AF30F1}"/>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39480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F008-F747-3B6C-231E-1D2737DF2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166698-51AF-5160-2A87-B60883E37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4BBB9-54BA-012F-6F29-44C982FED802}"/>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8846E306-E085-3B4D-3623-3FA14FC19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836D4-8B41-8A5A-4367-D3D1E0A6E747}"/>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06033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D638-711D-1486-B83F-369B045FC6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041227-7FE3-5B13-094C-48F54EDD4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8D5A99-E7F0-B5DB-2751-C4C9F92B2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57AE51-EA16-2D42-B6DD-078B6AEE284E}"/>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6" name="Footer Placeholder 5">
            <a:extLst>
              <a:ext uri="{FF2B5EF4-FFF2-40B4-BE49-F238E27FC236}">
                <a16:creationId xmlns:a16="http://schemas.microsoft.com/office/drawing/2014/main" id="{FB7D0A8E-F049-A72A-9A2F-A976CEBFA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958DB-0990-440B-C270-7262895972EE}"/>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333273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3037-CA8C-BEC1-B700-0495812084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E3E83-0808-AFBB-2C0B-A937ECFCE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4FC39-CEB2-85B7-33AA-23A0BDB64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AB637D-13D4-8E93-55FC-254976A88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3AF54-BCB3-15D6-0B14-295DE44B6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FB3A55-9029-5B77-4955-1C4BF69834C9}"/>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8" name="Footer Placeholder 7">
            <a:extLst>
              <a:ext uri="{FF2B5EF4-FFF2-40B4-BE49-F238E27FC236}">
                <a16:creationId xmlns:a16="http://schemas.microsoft.com/office/drawing/2014/main" id="{896C7D3E-0400-9AE6-701D-2B6CBA0608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FD8AB8-6E7A-9208-999B-C99DFE61357F}"/>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05093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0D08-AC6A-FD11-042B-2D23284B80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F1ADAD-0BE7-B897-0CB0-42A69A1B2EBC}"/>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4" name="Footer Placeholder 3">
            <a:extLst>
              <a:ext uri="{FF2B5EF4-FFF2-40B4-BE49-F238E27FC236}">
                <a16:creationId xmlns:a16="http://schemas.microsoft.com/office/drawing/2014/main" id="{C3444D5D-67EA-6A64-536D-24F32A345C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1F4FCE-F266-DCE8-C3B4-C2553C388E8D}"/>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147002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B79AF-1E17-0789-E675-37FA2C7B5DB7}"/>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3" name="Footer Placeholder 2">
            <a:extLst>
              <a:ext uri="{FF2B5EF4-FFF2-40B4-BE49-F238E27FC236}">
                <a16:creationId xmlns:a16="http://schemas.microsoft.com/office/drawing/2014/main" id="{8DA26125-9628-0B28-D59D-C6FDC5A3F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610C8E-5A25-543A-5728-324C435E7AD2}"/>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98195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A1C2-1852-D493-EC88-CBAAD3827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D3608C-7F22-430A-CDC8-CC7AD0D4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8F53D3-89BB-4418-FAF4-30DCA653A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C2D90-1A6B-E19F-271A-11068D4C7F7A}"/>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6" name="Footer Placeholder 5">
            <a:extLst>
              <a:ext uri="{FF2B5EF4-FFF2-40B4-BE49-F238E27FC236}">
                <a16:creationId xmlns:a16="http://schemas.microsoft.com/office/drawing/2014/main" id="{0E57AFB6-A6EC-DF12-4155-9FB11C004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88081-C1CA-C2B8-C9BC-8FF4D6C7D34A}"/>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76010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5008-EAA1-A74D-4E4C-ED6D38245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E909EE-5C95-B431-5901-C34953A0E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021F28-DB80-9DBA-C460-AC592BDBA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08274-8B12-C72F-A087-AF44062D097C}"/>
              </a:ext>
            </a:extLst>
          </p:cNvPr>
          <p:cNvSpPr>
            <a:spLocks noGrp="1"/>
          </p:cNvSpPr>
          <p:nvPr>
            <p:ph type="dt" sz="half" idx="10"/>
          </p:nvPr>
        </p:nvSpPr>
        <p:spPr/>
        <p:txBody>
          <a:bodyPr/>
          <a:lstStyle/>
          <a:p>
            <a:fld id="{E7F785ED-F4BA-4DC2-A9F6-261CF83BF8B7}" type="datetimeFigureOut">
              <a:rPr lang="en-IN" smtClean="0"/>
              <a:t>26-06-2023</a:t>
            </a:fld>
            <a:endParaRPr lang="en-IN"/>
          </a:p>
        </p:txBody>
      </p:sp>
      <p:sp>
        <p:nvSpPr>
          <p:cNvPr id="6" name="Footer Placeholder 5">
            <a:extLst>
              <a:ext uri="{FF2B5EF4-FFF2-40B4-BE49-F238E27FC236}">
                <a16:creationId xmlns:a16="http://schemas.microsoft.com/office/drawing/2014/main" id="{F87D42EC-5BB0-C8E7-2C04-D5F9D6E97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D5E1D4-2F65-6DAE-0BF1-D44C153A4536}"/>
              </a:ext>
            </a:extLst>
          </p:cNvPr>
          <p:cNvSpPr>
            <a:spLocks noGrp="1"/>
          </p:cNvSpPr>
          <p:nvPr>
            <p:ph type="sldNum" sz="quarter" idx="12"/>
          </p:nvPr>
        </p:nvSpPr>
        <p:spPr/>
        <p:txBody>
          <a:bodyPr/>
          <a:lstStyle/>
          <a:p>
            <a:fld id="{4B289EAE-011E-4819-896D-1B203AD54DBC}" type="slidenum">
              <a:rPr lang="en-IN" smtClean="0"/>
              <a:t>‹#›</a:t>
            </a:fld>
            <a:endParaRPr lang="en-IN"/>
          </a:p>
        </p:txBody>
      </p:sp>
    </p:spTree>
    <p:extLst>
      <p:ext uri="{BB962C8B-B14F-4D97-AF65-F5344CB8AC3E}">
        <p14:creationId xmlns:p14="http://schemas.microsoft.com/office/powerpoint/2010/main" val="264598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F343A-5712-D47B-8EB0-A4276F478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13FB72-28C0-6215-B4A5-48897B4D0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12E47-E127-DFD3-B74C-4B16867A1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785ED-F4BA-4DC2-A9F6-261CF83BF8B7}" type="datetimeFigureOut">
              <a:rPr lang="en-IN" smtClean="0"/>
              <a:t>26-06-2023</a:t>
            </a:fld>
            <a:endParaRPr lang="en-IN"/>
          </a:p>
        </p:txBody>
      </p:sp>
      <p:sp>
        <p:nvSpPr>
          <p:cNvPr id="5" name="Footer Placeholder 4">
            <a:extLst>
              <a:ext uri="{FF2B5EF4-FFF2-40B4-BE49-F238E27FC236}">
                <a16:creationId xmlns:a16="http://schemas.microsoft.com/office/drawing/2014/main" id="{52F2BA4F-16E1-CDBB-C77D-D927F9650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47B5CE-4B08-9279-141A-4E0EEB58D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89EAE-011E-4819-896D-1B203AD54DBC}" type="slidenum">
              <a:rPr lang="en-IN" smtClean="0"/>
              <a:t>‹#›</a:t>
            </a:fld>
            <a:endParaRPr lang="en-IN"/>
          </a:p>
        </p:txBody>
      </p:sp>
    </p:spTree>
    <p:extLst>
      <p:ext uri="{BB962C8B-B14F-4D97-AF65-F5344CB8AC3E}">
        <p14:creationId xmlns:p14="http://schemas.microsoft.com/office/powerpoint/2010/main" val="32269316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kaggle.com/amitabhajoy/bengaluruchouse.price-data"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38FE6-136F-F862-AB16-B535DBFE1196}"/>
              </a:ext>
            </a:extLst>
          </p:cNvPr>
          <p:cNvSpPr>
            <a:spLocks noGrp="1"/>
          </p:cNvSpPr>
          <p:nvPr>
            <p:ph type="title"/>
          </p:nvPr>
        </p:nvSpPr>
        <p:spPr>
          <a:xfrm>
            <a:off x="6421700" y="713232"/>
            <a:ext cx="5154168" cy="1197864"/>
          </a:xfrm>
        </p:spPr>
        <p:txBody>
          <a:bodyPr>
            <a:normAutofit/>
          </a:bodyPr>
          <a:lstStyle/>
          <a:p>
            <a:r>
              <a:rPr lang="en-IN"/>
              <a:t>Contents</a:t>
            </a:r>
          </a:p>
        </p:txBody>
      </p:sp>
      <p:pic>
        <p:nvPicPr>
          <p:cNvPr id="18" name="Picture 17" descr="Many question marks on black background">
            <a:extLst>
              <a:ext uri="{FF2B5EF4-FFF2-40B4-BE49-F238E27FC236}">
                <a16:creationId xmlns:a16="http://schemas.microsoft.com/office/drawing/2014/main" id="{DACE48A9-D8DC-A772-4062-829C36D47E7B}"/>
              </a:ext>
            </a:extLst>
          </p:cNvPr>
          <p:cNvPicPr>
            <a:picLocks noChangeAspect="1"/>
          </p:cNvPicPr>
          <p:nvPr/>
        </p:nvPicPr>
        <p:blipFill rotWithShape="1">
          <a:blip r:embed="rId2"/>
          <a:srcRect l="51122" r="2" b="2"/>
          <a:stretch/>
        </p:blipFill>
        <p:spPr>
          <a:xfrm>
            <a:off x="20" y="10"/>
            <a:ext cx="5495089" cy="6857990"/>
          </a:xfrm>
          <a:prstGeom prst="rect">
            <a:avLst/>
          </a:prstGeom>
        </p:spPr>
      </p:pic>
      <p:sp>
        <p:nvSpPr>
          <p:cNvPr id="24"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29051F-2ADD-8B15-BB6A-FC5CFB34C65B}"/>
              </a:ext>
            </a:extLst>
          </p:cNvPr>
          <p:cNvSpPr>
            <a:spLocks noGrp="1"/>
          </p:cNvSpPr>
          <p:nvPr>
            <p:ph idx="1"/>
          </p:nvPr>
        </p:nvSpPr>
        <p:spPr>
          <a:xfrm>
            <a:off x="6264946" y="1636274"/>
            <a:ext cx="5310922" cy="4508494"/>
          </a:xfrm>
        </p:spPr>
        <p:txBody>
          <a:bodyPr anchor="t">
            <a:normAutofit/>
          </a:bodyPr>
          <a:lstStyle/>
          <a:p>
            <a:endParaRPr lang="en-IN" sz="1500" dirty="0"/>
          </a:p>
          <a:p>
            <a:endParaRPr lang="en-IN" sz="1500" dirty="0"/>
          </a:p>
          <a:p>
            <a:endParaRPr lang="en-IN" sz="1500" dirty="0"/>
          </a:p>
          <a:p>
            <a:r>
              <a:rPr lang="en-IN" sz="1500" dirty="0"/>
              <a:t>Introduction</a:t>
            </a:r>
          </a:p>
          <a:p>
            <a:r>
              <a:rPr lang="en-IN" sz="1500" dirty="0"/>
              <a:t>Problem statement</a:t>
            </a:r>
          </a:p>
          <a:p>
            <a:r>
              <a:rPr lang="en-IN" sz="1500" dirty="0"/>
              <a:t>Problem Specification</a:t>
            </a:r>
          </a:p>
          <a:p>
            <a:r>
              <a:rPr lang="en-IN" sz="1500" dirty="0"/>
              <a:t>Pipeline</a:t>
            </a:r>
          </a:p>
          <a:p>
            <a:r>
              <a:rPr lang="en-IN" sz="1500" dirty="0"/>
              <a:t>DataSet</a:t>
            </a:r>
          </a:p>
          <a:p>
            <a:r>
              <a:rPr lang="en-IN" sz="1500" dirty="0"/>
              <a:t>EDA</a:t>
            </a:r>
          </a:p>
          <a:p>
            <a:r>
              <a:rPr lang="en-IN" sz="1500" dirty="0"/>
              <a:t>Tools and technology</a:t>
            </a:r>
          </a:p>
          <a:p>
            <a:r>
              <a:rPr lang="en-IN" sz="1500" dirty="0"/>
              <a:t>Screenshots</a:t>
            </a:r>
          </a:p>
          <a:p>
            <a:r>
              <a:rPr lang="en-IN" sz="1500" dirty="0"/>
              <a:t>Conclusions and Future Predictions</a:t>
            </a:r>
          </a:p>
          <a:p>
            <a:endParaRPr lang="en-IN" sz="1500" dirty="0"/>
          </a:p>
          <a:p>
            <a:endParaRPr lang="en-IN" sz="1500" dirty="0"/>
          </a:p>
          <a:p>
            <a:endParaRPr lang="en-IN" sz="1500" dirty="0"/>
          </a:p>
          <a:p>
            <a:endParaRPr lang="en-IN" sz="1500" dirty="0"/>
          </a:p>
          <a:p>
            <a:endParaRPr lang="en-IN" sz="1500" dirty="0"/>
          </a:p>
        </p:txBody>
      </p:sp>
    </p:spTree>
    <p:extLst>
      <p:ext uri="{BB962C8B-B14F-4D97-AF65-F5344CB8AC3E}">
        <p14:creationId xmlns:p14="http://schemas.microsoft.com/office/powerpoint/2010/main" val="13952062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AD20A5-B9BF-4C29-B1C0-882CF36B4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C6449A-CAD1-574E-6826-A46CD406E490}"/>
              </a:ext>
            </a:extLst>
          </p:cNvPr>
          <p:cNvPicPr>
            <a:picLocks noChangeAspect="1"/>
          </p:cNvPicPr>
          <p:nvPr/>
        </p:nvPicPr>
        <p:blipFill rotWithShape="1">
          <a:blip r:embed="rId2"/>
          <a:srcRect l="4458" r="9085" b="-4"/>
          <a:stretch/>
        </p:blipFill>
        <p:spPr>
          <a:xfrm>
            <a:off x="20" y="1"/>
            <a:ext cx="4752733" cy="6858000"/>
          </a:xfrm>
          <a:prstGeom prst="rect">
            <a:avLst/>
          </a:prstGeom>
        </p:spPr>
      </p:pic>
      <p:sp>
        <p:nvSpPr>
          <p:cNvPr id="11" name="Rectangle 10">
            <a:extLst>
              <a:ext uri="{FF2B5EF4-FFF2-40B4-BE49-F238E27FC236}">
                <a16:creationId xmlns:a16="http://schemas.microsoft.com/office/drawing/2014/main" id="{7283847B-B7B4-4D47-875A-C45ADEF4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685800"/>
            <a:ext cx="6057900"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DF7FC6A-9173-A8BB-184D-79CD6085B094}"/>
              </a:ext>
            </a:extLst>
          </p:cNvPr>
          <p:cNvSpPr>
            <a:spLocks noGrp="1"/>
          </p:cNvSpPr>
          <p:nvPr>
            <p:ph type="subTitle" idx="1"/>
          </p:nvPr>
        </p:nvSpPr>
        <p:spPr>
          <a:xfrm>
            <a:off x="6326371" y="1326382"/>
            <a:ext cx="4616283" cy="5014128"/>
          </a:xfrm>
        </p:spPr>
        <p:txBody>
          <a:bodyPr anchor="t">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3200" b="1" i="0" u="sng" strike="noStrike" cap="none" normalizeH="0" baseline="0" dirty="0">
                <a:ln>
                  <a:noFill/>
                </a:ln>
                <a:solidFill>
                  <a:schemeClr val="bg1"/>
                </a:solidFill>
                <a:effectLst/>
                <a:latin typeface="sohne"/>
              </a:rPr>
              <a:t>Interpretation</a:t>
            </a:r>
          </a:p>
          <a:p>
            <a:pPr marL="0" marR="0" lvl="0" indent="0" defTabSz="914400" rtl="0" eaLnBrk="0" fontAlgn="base" latinLnBrk="0" hangingPunct="0">
              <a:spcBef>
                <a:spcPct val="0"/>
              </a:spcBef>
              <a:spcAft>
                <a:spcPts val="600"/>
              </a:spcAft>
              <a:buClrTx/>
              <a:buSzTx/>
              <a:buFontTx/>
              <a:buNone/>
              <a:tabLst/>
            </a:pPr>
            <a:endParaRPr kumimoji="0" lang="en-US" altLang="en-US" sz="3200" b="1" i="0" u="sng"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bg1"/>
                </a:solidFill>
                <a:effectLst/>
                <a:latin typeface="sohne"/>
              </a:rPr>
              <a:t>We need an evaluation metric to evaluate if our hypothesis was correct. We will use the RMSE method.</a:t>
            </a:r>
            <a:endParaRPr kumimoji="0" lang="en-US" altLang="en-US" sz="1800" b="0" i="0" u="none" strike="noStrike" cap="none" normalizeH="0" baseline="0" dirty="0">
              <a:ln>
                <a:noFill/>
              </a:ln>
              <a:solidFill>
                <a:schemeClr val="bg1"/>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bg1"/>
                </a:solidFill>
                <a:effectLst/>
                <a:latin typeface="sohne"/>
              </a:rPr>
              <a:t>Root Mean Square Error (RMSE) is the square root of the mean of square error. The </a:t>
            </a:r>
            <a:r>
              <a:rPr kumimoji="0" lang="en-US" altLang="en-US" sz="1800" b="0" i="0" u="none" strike="noStrike" cap="none" normalizeH="0" baseline="0" dirty="0">
                <a:ln>
                  <a:noFill/>
                </a:ln>
                <a:solidFill>
                  <a:schemeClr val="bg1"/>
                </a:solidFill>
                <a:effectLst/>
                <a:latin typeface="source-code-pro"/>
              </a:rPr>
              <a:t>error</a:t>
            </a:r>
            <a:r>
              <a:rPr kumimoji="0" lang="en-US" altLang="en-US" sz="1800" b="0" i="0" u="none" strike="noStrike" cap="none" normalizeH="0" baseline="0" dirty="0">
                <a:ln>
                  <a:noFill/>
                </a:ln>
                <a:solidFill>
                  <a:schemeClr val="bg1"/>
                </a:solidFill>
                <a:effectLst/>
                <a:latin typeface="sohne"/>
              </a:rPr>
              <a:t> is the difference between the true and predicted values. It is often used because it is interpretable in the </a:t>
            </a:r>
            <a:r>
              <a:rPr kumimoji="0" lang="en-US" altLang="en-US" sz="1800" b="0" i="0" u="none" strike="noStrike" cap="none" normalizeH="0" baseline="0" dirty="0">
                <a:ln>
                  <a:noFill/>
                </a:ln>
                <a:solidFill>
                  <a:schemeClr val="bg1"/>
                </a:solidFill>
                <a:effectLst/>
                <a:latin typeface="source-code-pro"/>
              </a:rPr>
              <a:t>y-units</a:t>
            </a:r>
            <a:r>
              <a:rPr kumimoji="0" lang="en-US" altLang="en-US" sz="1800" b="0" i="0" u="none" strike="noStrike" cap="none" normalizeH="0" baseline="0" dirty="0">
                <a:ln>
                  <a:noFill/>
                </a:ln>
                <a:solidFill>
                  <a:schemeClr val="bg1"/>
                </a:solidFill>
                <a:effectLst/>
                <a:latin typeface="sohne"/>
              </a:rPr>
              <a:t> which is in our case the median price of a house.</a:t>
            </a:r>
            <a:endParaRPr lang="en-IN" sz="1800" dirty="0">
              <a:solidFill>
                <a:schemeClr val="bg1"/>
              </a:solidFill>
            </a:endParaRPr>
          </a:p>
        </p:txBody>
      </p:sp>
    </p:spTree>
    <p:extLst>
      <p:ext uri="{BB962C8B-B14F-4D97-AF65-F5344CB8AC3E}">
        <p14:creationId xmlns:p14="http://schemas.microsoft.com/office/powerpoint/2010/main" val="251879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17B0-6AB7-3B65-4D93-E642935FFDBD}"/>
              </a:ext>
            </a:extLst>
          </p:cNvPr>
          <p:cNvSpPr>
            <a:spLocks noGrp="1"/>
          </p:cNvSpPr>
          <p:nvPr>
            <p:ph type="title"/>
          </p:nvPr>
        </p:nvSpPr>
        <p:spPr>
          <a:xfrm>
            <a:off x="589165" y="510355"/>
            <a:ext cx="10515600" cy="1325563"/>
          </a:xfrm>
        </p:spPr>
        <p:txBody>
          <a:bodyPr/>
          <a:lstStyle/>
          <a:p>
            <a:r>
              <a:rPr lang="en-IN" b="1" u="sng" dirty="0"/>
              <a:t>Screenshots</a:t>
            </a:r>
          </a:p>
        </p:txBody>
      </p:sp>
      <p:pic>
        <p:nvPicPr>
          <p:cNvPr id="7" name="Picture 6">
            <a:extLst>
              <a:ext uri="{FF2B5EF4-FFF2-40B4-BE49-F238E27FC236}">
                <a16:creationId xmlns:a16="http://schemas.microsoft.com/office/drawing/2014/main" id="{9E602813-8516-F891-9478-39096AD245D1}"/>
              </a:ext>
            </a:extLst>
          </p:cNvPr>
          <p:cNvPicPr>
            <a:picLocks noChangeAspect="1"/>
          </p:cNvPicPr>
          <p:nvPr/>
        </p:nvPicPr>
        <p:blipFill>
          <a:blip r:embed="rId2"/>
          <a:stretch>
            <a:fillRect/>
          </a:stretch>
        </p:blipFill>
        <p:spPr>
          <a:xfrm>
            <a:off x="0" y="2173417"/>
            <a:ext cx="4057317" cy="2906067"/>
          </a:xfrm>
          <a:prstGeom prst="rect">
            <a:avLst/>
          </a:prstGeom>
        </p:spPr>
      </p:pic>
      <p:pic>
        <p:nvPicPr>
          <p:cNvPr id="9" name="Picture 8">
            <a:extLst>
              <a:ext uri="{FF2B5EF4-FFF2-40B4-BE49-F238E27FC236}">
                <a16:creationId xmlns:a16="http://schemas.microsoft.com/office/drawing/2014/main" id="{F13DEB0A-ECBD-333D-6316-6789E58B9EA6}"/>
              </a:ext>
            </a:extLst>
          </p:cNvPr>
          <p:cNvPicPr>
            <a:picLocks noChangeAspect="1"/>
          </p:cNvPicPr>
          <p:nvPr/>
        </p:nvPicPr>
        <p:blipFill>
          <a:blip r:embed="rId3"/>
          <a:stretch>
            <a:fillRect/>
          </a:stretch>
        </p:blipFill>
        <p:spPr>
          <a:xfrm>
            <a:off x="3818307" y="1896209"/>
            <a:ext cx="4057317" cy="3460484"/>
          </a:xfrm>
          <a:prstGeom prst="rect">
            <a:avLst/>
          </a:prstGeom>
        </p:spPr>
      </p:pic>
      <p:pic>
        <p:nvPicPr>
          <p:cNvPr id="11" name="Picture 10">
            <a:extLst>
              <a:ext uri="{FF2B5EF4-FFF2-40B4-BE49-F238E27FC236}">
                <a16:creationId xmlns:a16="http://schemas.microsoft.com/office/drawing/2014/main" id="{F3BA2E4A-5E12-B82D-B41F-F09C0B4DA7DD}"/>
              </a:ext>
            </a:extLst>
          </p:cNvPr>
          <p:cNvPicPr>
            <a:picLocks noChangeAspect="1"/>
          </p:cNvPicPr>
          <p:nvPr/>
        </p:nvPicPr>
        <p:blipFill>
          <a:blip r:embed="rId4"/>
          <a:stretch>
            <a:fillRect/>
          </a:stretch>
        </p:blipFill>
        <p:spPr>
          <a:xfrm>
            <a:off x="7875624" y="2304445"/>
            <a:ext cx="4026206" cy="2906067"/>
          </a:xfrm>
          <a:prstGeom prst="rect">
            <a:avLst/>
          </a:prstGeom>
        </p:spPr>
      </p:pic>
    </p:spTree>
    <p:extLst>
      <p:ext uri="{BB962C8B-B14F-4D97-AF65-F5344CB8AC3E}">
        <p14:creationId xmlns:p14="http://schemas.microsoft.com/office/powerpoint/2010/main" val="19042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ock chart with blue graphs">
            <a:extLst>
              <a:ext uri="{FF2B5EF4-FFF2-40B4-BE49-F238E27FC236}">
                <a16:creationId xmlns:a16="http://schemas.microsoft.com/office/drawing/2014/main" id="{A2383975-4BE1-85DB-7055-EA809B06BFF6}"/>
              </a:ext>
            </a:extLst>
          </p:cNvPr>
          <p:cNvPicPr>
            <a:picLocks noChangeAspect="1"/>
          </p:cNvPicPr>
          <p:nvPr/>
        </p:nvPicPr>
        <p:blipFill rotWithShape="1">
          <a:blip r:embed="rId2"/>
          <a:srcRect l="4121" r="-1"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0873AAC-65DC-4AF7-E774-C5AF8D0EB8E2}"/>
              </a:ext>
            </a:extLst>
          </p:cNvPr>
          <p:cNvSpPr txBox="1"/>
          <p:nvPr/>
        </p:nvSpPr>
        <p:spPr>
          <a:xfrm>
            <a:off x="569128" y="573888"/>
            <a:ext cx="3903407" cy="529375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1" u="sng" strike="noStrike" cap="none" normalizeH="0" baseline="0" dirty="0">
                <a:ln>
                  <a:noFill/>
                </a:ln>
                <a:solidFill>
                  <a:srgbClr val="292929"/>
                </a:solidFill>
                <a:effectLst/>
                <a:latin typeface="sohne"/>
              </a:rPr>
              <a:t>Future 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Separately treating the </a:t>
            </a:r>
            <a:r>
              <a:rPr kumimoji="0" lang="en-US" altLang="en-US" b="0" i="0" u="none" strike="noStrike" cap="none" normalizeH="0" baseline="0" dirty="0">
                <a:ln>
                  <a:noFill/>
                </a:ln>
                <a:solidFill>
                  <a:srgbClr val="292929"/>
                </a:solidFill>
                <a:effectLst/>
                <a:latin typeface="source-code-pro"/>
              </a:rPr>
              <a:t>outliers</a:t>
            </a:r>
            <a:r>
              <a:rPr kumimoji="0" lang="en-US" altLang="en-US" b="0" i="0" u="none" strike="noStrike" cap="none" normalizeH="0" baseline="0" dirty="0">
                <a:ln>
                  <a:noFill/>
                </a:ln>
                <a:solidFill>
                  <a:srgbClr val="292929"/>
                </a:solidFill>
                <a:effectLst/>
                <a:latin typeface="sohne"/>
              </a:rPr>
              <a:t> in some columns to have good </a:t>
            </a:r>
            <a:r>
              <a:rPr kumimoji="0" lang="en-US" altLang="en-US" b="0" i="0" u="none" strike="noStrike" cap="none" normalizeH="0" baseline="0" dirty="0">
                <a:ln>
                  <a:noFill/>
                </a:ln>
                <a:solidFill>
                  <a:srgbClr val="292929"/>
                </a:solidFill>
                <a:effectLst/>
                <a:latin typeface="source-code-pro"/>
              </a:rPr>
              <a:t>distribution</a:t>
            </a:r>
            <a:r>
              <a:rPr kumimoji="0" lang="en-US" altLang="en-US" b="0" i="0" u="none" strike="noStrike" cap="none" normalizeH="0" baseline="0" dirty="0">
                <a:ln>
                  <a:noFill/>
                </a:ln>
                <a:solidFill>
                  <a:srgbClr val="292929"/>
                </a:solidFill>
                <a:effectLst/>
                <a:latin typeface="sohne"/>
              </a:rPr>
              <a:t>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Use </a:t>
            </a:r>
            <a:r>
              <a:rPr kumimoji="0" lang="en-US" altLang="en-US" b="0" i="0" u="none" strike="noStrike" cap="none" normalizeH="0" baseline="0" dirty="0">
                <a:ln>
                  <a:noFill/>
                </a:ln>
                <a:solidFill>
                  <a:srgbClr val="292929"/>
                </a:solidFill>
                <a:effectLst/>
                <a:latin typeface="source-code-pro"/>
              </a:rPr>
              <a:t>regularization</a:t>
            </a:r>
            <a:r>
              <a:rPr kumimoji="0" lang="en-US" altLang="en-US" b="0" i="0" u="none" strike="noStrike" cap="none" normalizeH="0" baseline="0" dirty="0">
                <a:ln>
                  <a:noFill/>
                </a:ln>
                <a:solidFill>
                  <a:srgbClr val="292929"/>
                </a:solidFill>
                <a:effectLst/>
                <a:latin typeface="sohne"/>
              </a:rPr>
              <a:t> to keep all the features and reduce the magnitude of the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Improve the model by tweaking other parameters like </a:t>
            </a:r>
            <a:r>
              <a:rPr kumimoji="0" lang="en-US" altLang="en-US" b="0" i="0" u="none" strike="noStrike" cap="none" normalizeH="0" baseline="0" dirty="0">
                <a:ln>
                  <a:noFill/>
                </a:ln>
                <a:solidFill>
                  <a:srgbClr val="292929"/>
                </a:solidFill>
                <a:effectLst/>
                <a:latin typeface="source-code-pro"/>
              </a:rPr>
              <a:t>alpha</a:t>
            </a:r>
            <a:r>
              <a:rPr kumimoji="0" lang="en-US" altLang="en-US" b="0" i="0" u="none" strike="noStrike" cap="none" normalizeH="0" baseline="0" dirty="0">
                <a:ln>
                  <a:noFill/>
                </a:ln>
                <a:solidFill>
                  <a:srgbClr val="292929"/>
                </a:solidFill>
                <a:effectLst/>
                <a:latin typeface="sohne"/>
              </a:rPr>
              <a:t>(learning parameters) and </a:t>
            </a:r>
            <a:r>
              <a:rPr kumimoji="0" lang="en-US" altLang="en-US" b="0" i="0" u="none" strike="noStrike" cap="none" normalizeH="0" baseline="0" dirty="0">
                <a:ln>
                  <a:noFill/>
                </a:ln>
                <a:solidFill>
                  <a:srgbClr val="292929"/>
                </a:solidFill>
                <a:effectLst/>
                <a:latin typeface="source-code-pro"/>
              </a:rPr>
              <a:t>number of iterations</a:t>
            </a:r>
            <a:r>
              <a:rPr kumimoji="0" lang="en-US" altLang="en-US" b="0" i="0" u="none" strike="noStrike" cap="none" normalizeH="0" baseline="0" dirty="0">
                <a:ln>
                  <a:noFill/>
                </a:ln>
                <a:solidFill>
                  <a:srgbClr val="292929"/>
                </a:solidFill>
                <a:effectLst/>
                <a:latin typeface="so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Use the </a:t>
            </a:r>
            <a:r>
              <a:rPr kumimoji="0" lang="en-US" altLang="en-US" b="0" i="0" u="none" strike="noStrike" cap="none" normalizeH="0" baseline="0" dirty="0">
                <a:ln>
                  <a:noFill/>
                </a:ln>
                <a:solidFill>
                  <a:srgbClr val="292929"/>
                </a:solidFill>
                <a:effectLst/>
                <a:latin typeface="source-code-pro"/>
              </a:rPr>
              <a:t>cross-validation</a:t>
            </a:r>
            <a:r>
              <a:rPr kumimoji="0" lang="en-US" altLang="en-US" b="0" i="0" u="none" strike="noStrike" cap="none" normalizeH="0" baseline="0" dirty="0">
                <a:ln>
                  <a:noFill/>
                </a:ln>
                <a:solidFill>
                  <a:srgbClr val="292929"/>
                </a:solidFill>
                <a:effectLst/>
                <a:latin typeface="sohne"/>
              </a:rPr>
              <a:t> instead of the train/test method to overcome high 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latin typeface="sohne"/>
              </a:rPr>
              <a:t>Create the </a:t>
            </a:r>
            <a:r>
              <a:rPr kumimoji="0" lang="en-US" altLang="en-US" b="0" i="0" u="none" strike="noStrike" cap="none" normalizeH="0" baseline="0" dirty="0">
                <a:ln>
                  <a:noFill/>
                </a:ln>
                <a:solidFill>
                  <a:srgbClr val="292929"/>
                </a:solidFill>
                <a:effectLst/>
                <a:latin typeface="source-code-pro"/>
              </a:rPr>
              <a:t>linear regression</a:t>
            </a:r>
            <a:r>
              <a:rPr kumimoji="0" lang="en-US" altLang="en-US" b="0" i="0" u="none" strike="noStrike" cap="none" normalizeH="0" baseline="0" dirty="0">
                <a:ln>
                  <a:noFill/>
                </a:ln>
                <a:solidFill>
                  <a:srgbClr val="292929"/>
                </a:solidFill>
                <a:effectLst/>
                <a:latin typeface="sohne"/>
              </a:rPr>
              <a:t> from scratch using Python, NumPy, and pandas without Sklearn</a:t>
            </a:r>
            <a:endParaRPr kumimoji="0" lang="en-US" altLang="en-US"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DE81A22-4651-439C-6491-4828AF70A924}"/>
              </a:ext>
            </a:extLst>
          </p:cNvPr>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78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077B98-D808-96A4-4D7B-2C34A61D0CCF}"/>
              </a:ext>
            </a:extLst>
          </p:cNvPr>
          <p:cNvPicPr>
            <a:picLocks noChangeAspect="1"/>
          </p:cNvPicPr>
          <p:nvPr/>
        </p:nvPicPr>
        <p:blipFill rotWithShape="1">
          <a:blip r:embed="rId2"/>
          <a:srcRect t="35884" b="7866"/>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4AEF27-148A-5975-0866-B1AE9CF0C0A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THANK YOU!</a:t>
            </a:r>
          </a:p>
        </p:txBody>
      </p:sp>
      <p:sp>
        <p:nvSpPr>
          <p:cNvPr id="22"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023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ubes connected with a red line">
            <a:extLst>
              <a:ext uri="{FF2B5EF4-FFF2-40B4-BE49-F238E27FC236}">
                <a16:creationId xmlns:a16="http://schemas.microsoft.com/office/drawing/2014/main" id="{1079FAA4-12C6-1EAF-652E-D319720BC174}"/>
              </a:ext>
            </a:extLst>
          </p:cNvPr>
          <p:cNvPicPr>
            <a:picLocks noChangeAspect="1"/>
          </p:cNvPicPr>
          <p:nvPr/>
        </p:nvPicPr>
        <p:blipFill rotWithShape="1">
          <a:blip r:embed="rId2"/>
          <a:srcRect l="15009" r="3580"/>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20" name="Freeform: Shape 19">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88711" y="364808"/>
            <a:ext cx="7769352" cy="1325880"/>
          </a:xfrm>
        </p:spPr>
        <p:txBody>
          <a:bodyPr anchor="ctr">
            <a:normAutofit/>
          </a:bodyPr>
          <a:lstStyle/>
          <a:p>
            <a:r>
              <a:rPr lang="en-IN" b="1" u="sng" dirty="0">
                <a:solidFill>
                  <a:schemeClr val="bg1"/>
                </a:solidFill>
              </a:rPr>
              <a:t>ABSTRACT</a:t>
            </a:r>
          </a:p>
        </p:txBody>
      </p:sp>
      <p:sp>
        <p:nvSpPr>
          <p:cNvPr id="22" name="Freeform: Shape 21">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0" name="Content Placeholder 2">
            <a:extLst>
              <a:ext uri="{FF2B5EF4-FFF2-40B4-BE49-F238E27FC236}">
                <a16:creationId xmlns:a16="http://schemas.microsoft.com/office/drawing/2014/main" id="{2A0B449A-E981-8AFC-7373-EDF13E658482}"/>
              </a:ext>
            </a:extLst>
          </p:cNvPr>
          <p:cNvGraphicFramePr>
            <a:graphicFrameLocks noGrp="1"/>
          </p:cNvGraphicFramePr>
          <p:nvPr>
            <p:ph idx="1"/>
            <p:extLst>
              <p:ext uri="{D42A27DB-BD31-4B8C-83A1-F6EECF244321}">
                <p14:modId xmlns:p14="http://schemas.microsoft.com/office/powerpoint/2010/main" val="1347462048"/>
              </p:ext>
            </p:extLst>
          </p:nvPr>
        </p:nvGraphicFramePr>
        <p:xfrm>
          <a:off x="0" y="2234110"/>
          <a:ext cx="5254752" cy="4080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913DF-B459-014A-A909-846723B274E0}"/>
              </a:ext>
            </a:extLst>
          </p:cNvPr>
          <p:cNvPicPr>
            <a:picLocks noChangeAspect="1"/>
          </p:cNvPicPr>
          <p:nvPr/>
        </p:nvPicPr>
        <p:blipFill rotWithShape="1">
          <a:blip r:embed="rId2"/>
          <a:srcRect l="26969" t="9091" r="14057" b="-1"/>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14" name="Freeform: Shape 13">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4" name="TextBox 3">
            <a:extLst>
              <a:ext uri="{FF2B5EF4-FFF2-40B4-BE49-F238E27FC236}">
                <a16:creationId xmlns:a16="http://schemas.microsoft.com/office/drawing/2014/main" id="{2F992F44-EE04-8F34-4CB9-AD503BCC3444}"/>
              </a:ext>
            </a:extLst>
          </p:cNvPr>
          <p:cNvSpPr txBox="1"/>
          <p:nvPr/>
        </p:nvSpPr>
        <p:spPr>
          <a:xfrm>
            <a:off x="5367553" y="1523031"/>
            <a:ext cx="5447176" cy="4185761"/>
          </a:xfrm>
          <a:prstGeom prst="rect">
            <a:avLst/>
          </a:prstGeom>
          <a:noFill/>
        </p:spPr>
        <p:txBody>
          <a:bodyPr wrap="square" rtlCol="0">
            <a:spAutoFit/>
          </a:bodyPr>
          <a:lstStyle/>
          <a:p>
            <a:r>
              <a:rPr lang="en-US" sz="2000" b="1" u="sng" dirty="0">
                <a:solidFill>
                  <a:srgbClr val="FFFFFF"/>
                </a:solidFill>
              </a:rPr>
              <a:t>Problem statement</a:t>
            </a:r>
          </a:p>
          <a:p>
            <a:endParaRPr lang="en-IN" sz="1200" dirty="0">
              <a:solidFill>
                <a:schemeClr val="bg1"/>
              </a:solidFill>
            </a:endParaRPr>
          </a:p>
          <a:p>
            <a:r>
              <a:rPr lang="en-IN" sz="1400" dirty="0">
                <a:solidFill>
                  <a:schemeClr val="bg1"/>
                </a:solidFill>
              </a:rPr>
              <a:t>Price of real estate properties are directly linked with our economy.</a:t>
            </a:r>
          </a:p>
          <a:p>
            <a:r>
              <a:rPr lang="en-IN" sz="1400" dirty="0">
                <a:solidFill>
                  <a:schemeClr val="bg1"/>
                </a:solidFill>
              </a:rPr>
              <a:t>Despite this we do not have accurate measures of house prices based on the vast amount of the data available </a:t>
            </a:r>
          </a:p>
          <a:p>
            <a:r>
              <a:rPr lang="en-IN" sz="1400" dirty="0">
                <a:solidFill>
                  <a:schemeClr val="bg1"/>
                </a:solidFill>
              </a:rPr>
              <a:t>Proper and justified prices of properties can bring in a lot of transparency and trust back to the real estate industry .</a:t>
            </a:r>
          </a:p>
          <a:p>
            <a:endParaRPr lang="en-IN" sz="2000" dirty="0">
              <a:solidFill>
                <a:schemeClr val="bg1"/>
              </a:solidFill>
            </a:endParaRPr>
          </a:p>
          <a:p>
            <a:r>
              <a:rPr lang="en-US" sz="2000" b="1" u="sng" dirty="0">
                <a:solidFill>
                  <a:srgbClr val="FFFFFF"/>
                </a:solidFill>
              </a:rPr>
              <a:t>Problem Specification</a:t>
            </a:r>
          </a:p>
          <a:p>
            <a:endParaRPr lang="en-US" sz="2000" b="1" u="sng" dirty="0">
              <a:solidFill>
                <a:srgbClr val="FFFFFF"/>
              </a:solidFill>
            </a:endParaRPr>
          </a:p>
          <a:p>
            <a:r>
              <a:rPr lang="en-US" sz="1400" dirty="0">
                <a:solidFill>
                  <a:schemeClr val="bg1"/>
                </a:solidFill>
              </a:rPr>
              <a:t>The goal of this project is to predict house prices in Dummy  city based on some features such size/area, number of bedrooms, and number of bathrooms . Dummy house price dataset is used to create the model. We are using Machine Learning Algorithm to create a predictive model . Multiple Linear Regression algorithm is used to train and test the model in our project.</a:t>
            </a:r>
            <a:endParaRPr lang="en-IN" sz="14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345387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0">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2" name="Straight Connector 31">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61" name="Content Placeholder 2">
            <a:extLst>
              <a:ext uri="{FF2B5EF4-FFF2-40B4-BE49-F238E27FC236}">
                <a16:creationId xmlns:a16="http://schemas.microsoft.com/office/drawing/2014/main" id="{DB418C1D-FA75-0FC1-27A5-90B119382C30}"/>
              </a:ext>
            </a:extLst>
          </p:cNvPr>
          <p:cNvGraphicFramePr>
            <a:graphicFrameLocks noGrp="1"/>
          </p:cNvGraphicFramePr>
          <p:nvPr>
            <p:ph idx="1"/>
            <p:extLst>
              <p:ext uri="{D42A27DB-BD31-4B8C-83A1-F6EECF244321}">
                <p14:modId xmlns:p14="http://schemas.microsoft.com/office/powerpoint/2010/main" val="1684157696"/>
              </p:ext>
            </p:extLst>
          </p:nvPr>
        </p:nvGraphicFramePr>
        <p:xfrm>
          <a:off x="630936" y="477675"/>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6C4D879-E9A7-0AD4-56CA-2EA593783F2F}"/>
              </a:ext>
            </a:extLst>
          </p:cNvPr>
          <p:cNvSpPr/>
          <p:nvPr/>
        </p:nvSpPr>
        <p:spPr>
          <a:xfrm>
            <a:off x="630936" y="4229405"/>
            <a:ext cx="10846762" cy="5040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5">
            <a:extLst>
              <a:ext uri="{FF2B5EF4-FFF2-40B4-BE49-F238E27FC236}">
                <a16:creationId xmlns:a16="http://schemas.microsoft.com/office/drawing/2014/main" id="{725B633B-0988-276B-2545-68916588B456}"/>
              </a:ext>
            </a:extLst>
          </p:cNvPr>
          <p:cNvGrpSpPr/>
          <p:nvPr/>
        </p:nvGrpSpPr>
        <p:grpSpPr>
          <a:xfrm>
            <a:off x="1176456" y="4020371"/>
            <a:ext cx="7592733" cy="590400"/>
            <a:chOff x="542338" y="2627"/>
            <a:chExt cx="7592733" cy="590400"/>
          </a:xfrm>
        </p:grpSpPr>
        <p:sp>
          <p:nvSpPr>
            <p:cNvPr id="7" name="Rectangle: Rounded Corners 6">
              <a:extLst>
                <a:ext uri="{FF2B5EF4-FFF2-40B4-BE49-F238E27FC236}">
                  <a16:creationId xmlns:a16="http://schemas.microsoft.com/office/drawing/2014/main" id="{2BF1BA33-9B55-8363-5161-4ADE8097430F}"/>
                </a:ext>
              </a:extLst>
            </p:cNvPr>
            <p:cNvSpPr/>
            <p:nvPr/>
          </p:nvSpPr>
          <p:spPr>
            <a:xfrm>
              <a:off x="542338" y="2627"/>
              <a:ext cx="7592733"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7AB0BC-B2D3-FE33-F848-8001DE1C9AE1}"/>
                </a:ext>
              </a:extLst>
            </p:cNvPr>
            <p:cNvSpPr txBox="1"/>
            <p:nvPr/>
          </p:nvSpPr>
          <p:spPr>
            <a:xfrm>
              <a:off x="571159" y="31448"/>
              <a:ext cx="7535091"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dirty="0"/>
                <a:t>Jupyter NoteBook</a:t>
              </a:r>
              <a:endParaRPr lang="en-US" sz="2000" kern="1200" dirty="0"/>
            </a:p>
          </p:txBody>
        </p:sp>
      </p:grpSp>
      <p:sp>
        <p:nvSpPr>
          <p:cNvPr id="2" name="Rectangle 1">
            <a:extLst>
              <a:ext uri="{FF2B5EF4-FFF2-40B4-BE49-F238E27FC236}">
                <a16:creationId xmlns:a16="http://schemas.microsoft.com/office/drawing/2014/main" id="{5141333D-D113-A3AF-8706-33344F4E4126}"/>
              </a:ext>
            </a:extLst>
          </p:cNvPr>
          <p:cNvSpPr/>
          <p:nvPr/>
        </p:nvSpPr>
        <p:spPr>
          <a:xfrm>
            <a:off x="630936" y="5060139"/>
            <a:ext cx="10846762" cy="5040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 name="Group 2">
            <a:extLst>
              <a:ext uri="{FF2B5EF4-FFF2-40B4-BE49-F238E27FC236}">
                <a16:creationId xmlns:a16="http://schemas.microsoft.com/office/drawing/2014/main" id="{581BC5DB-6AE6-870C-94DF-E0F572F3286F}"/>
              </a:ext>
            </a:extLst>
          </p:cNvPr>
          <p:cNvGrpSpPr/>
          <p:nvPr/>
        </p:nvGrpSpPr>
        <p:grpSpPr>
          <a:xfrm>
            <a:off x="1204995" y="4851299"/>
            <a:ext cx="7592733" cy="590400"/>
            <a:chOff x="542338" y="2627"/>
            <a:chExt cx="7592733" cy="590400"/>
          </a:xfrm>
        </p:grpSpPr>
        <p:sp>
          <p:nvSpPr>
            <p:cNvPr id="4" name="Rectangle: Rounded Corners 3">
              <a:extLst>
                <a:ext uri="{FF2B5EF4-FFF2-40B4-BE49-F238E27FC236}">
                  <a16:creationId xmlns:a16="http://schemas.microsoft.com/office/drawing/2014/main" id="{5EE6810F-BFF1-20E2-E9CB-4ED6CF54C629}"/>
                </a:ext>
              </a:extLst>
            </p:cNvPr>
            <p:cNvSpPr/>
            <p:nvPr/>
          </p:nvSpPr>
          <p:spPr>
            <a:xfrm>
              <a:off x="542338" y="2627"/>
              <a:ext cx="7592733"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EF15928D-617D-4EE5-234C-1B74896EA3B8}"/>
                </a:ext>
              </a:extLst>
            </p:cNvPr>
            <p:cNvSpPr txBox="1"/>
            <p:nvPr/>
          </p:nvSpPr>
          <p:spPr>
            <a:xfrm>
              <a:off x="571159" y="31448"/>
              <a:ext cx="7535091"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dirty="0" err="1"/>
                <a:t>Mathplotlib</a:t>
              </a:r>
              <a:endParaRPr lang="en-US" sz="2000" kern="1200" dirty="0"/>
            </a:p>
          </p:txBody>
        </p:sp>
      </p:grpSp>
    </p:spTree>
    <p:extLst>
      <p:ext uri="{BB962C8B-B14F-4D97-AF65-F5344CB8AC3E}">
        <p14:creationId xmlns:p14="http://schemas.microsoft.com/office/powerpoint/2010/main" val="23999894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0">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2" name="Straight Connector 31">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61" name="Content Placeholder 2">
            <a:extLst>
              <a:ext uri="{FF2B5EF4-FFF2-40B4-BE49-F238E27FC236}">
                <a16:creationId xmlns:a16="http://schemas.microsoft.com/office/drawing/2014/main" id="{DB418C1D-FA75-0FC1-27A5-90B119382C30}"/>
              </a:ext>
            </a:extLst>
          </p:cNvPr>
          <p:cNvGraphicFramePr>
            <a:graphicFrameLocks noGrp="1"/>
          </p:cNvGraphicFramePr>
          <p:nvPr>
            <p:ph idx="1"/>
            <p:extLst>
              <p:ext uri="{D42A27DB-BD31-4B8C-83A1-F6EECF244321}">
                <p14:modId xmlns:p14="http://schemas.microsoft.com/office/powerpoint/2010/main" val="4248370719"/>
              </p:ext>
            </p:extLst>
          </p:nvPr>
        </p:nvGraphicFramePr>
        <p:xfrm>
          <a:off x="523383" y="2363246"/>
          <a:ext cx="10846762" cy="4461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6C4D879-E9A7-0AD4-56CA-2EA593783F2F}"/>
              </a:ext>
            </a:extLst>
          </p:cNvPr>
          <p:cNvSpPr/>
          <p:nvPr/>
        </p:nvSpPr>
        <p:spPr>
          <a:xfrm>
            <a:off x="632464" y="1667830"/>
            <a:ext cx="10846762" cy="5040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6" name="Group 5">
            <a:extLst>
              <a:ext uri="{FF2B5EF4-FFF2-40B4-BE49-F238E27FC236}">
                <a16:creationId xmlns:a16="http://schemas.microsoft.com/office/drawing/2014/main" id="{725B633B-0988-276B-2545-68916588B456}"/>
              </a:ext>
            </a:extLst>
          </p:cNvPr>
          <p:cNvGrpSpPr/>
          <p:nvPr/>
        </p:nvGrpSpPr>
        <p:grpSpPr>
          <a:xfrm>
            <a:off x="903411" y="1236493"/>
            <a:ext cx="7592733" cy="590400"/>
            <a:chOff x="542338" y="2627"/>
            <a:chExt cx="7592733" cy="590400"/>
          </a:xfrm>
        </p:grpSpPr>
        <p:sp>
          <p:nvSpPr>
            <p:cNvPr id="7" name="Rectangle: Rounded Corners 6">
              <a:extLst>
                <a:ext uri="{FF2B5EF4-FFF2-40B4-BE49-F238E27FC236}">
                  <a16:creationId xmlns:a16="http://schemas.microsoft.com/office/drawing/2014/main" id="{2BF1BA33-9B55-8363-5161-4ADE8097430F}"/>
                </a:ext>
              </a:extLst>
            </p:cNvPr>
            <p:cNvSpPr/>
            <p:nvPr/>
          </p:nvSpPr>
          <p:spPr>
            <a:xfrm>
              <a:off x="542338" y="2627"/>
              <a:ext cx="7592733"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147AB0BC-B2D3-FE33-F848-8001DE1C9AE1}"/>
                </a:ext>
              </a:extLst>
            </p:cNvPr>
            <p:cNvSpPr txBox="1"/>
            <p:nvPr/>
          </p:nvSpPr>
          <p:spPr>
            <a:xfrm>
              <a:off x="571159" y="31448"/>
              <a:ext cx="7535091"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6987" tIns="0" rIns="286987" bIns="0" numCol="1" spcCol="1270" anchor="ctr" anchorCtr="0">
              <a:noAutofit/>
            </a:bodyPr>
            <a:lstStyle/>
            <a:p>
              <a:pPr marL="0" lvl="0" indent="0" algn="l" defTabSz="889000">
                <a:lnSpc>
                  <a:spcPct val="90000"/>
                </a:lnSpc>
                <a:spcBef>
                  <a:spcPct val="0"/>
                </a:spcBef>
                <a:spcAft>
                  <a:spcPct val="35000"/>
                </a:spcAft>
                <a:buNone/>
              </a:pPr>
              <a:r>
                <a:rPr lang="en-IN" sz="2000" kern="1200" dirty="0"/>
                <a:t>Pipeline</a:t>
              </a:r>
              <a:endParaRPr lang="en-US" sz="2000" kern="1200" dirty="0"/>
            </a:p>
          </p:txBody>
        </p:sp>
      </p:grpSp>
    </p:spTree>
    <p:extLst>
      <p:ext uri="{BB962C8B-B14F-4D97-AF65-F5344CB8AC3E}">
        <p14:creationId xmlns:p14="http://schemas.microsoft.com/office/powerpoint/2010/main" val="3203979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Paper house in yellow paint wall">
            <a:extLst>
              <a:ext uri="{FF2B5EF4-FFF2-40B4-BE49-F238E27FC236}">
                <a16:creationId xmlns:a16="http://schemas.microsoft.com/office/drawing/2014/main" id="{FF9CCB34-27EC-4E8B-4D0F-B8660C10DD12}"/>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C5BB6C29-4C8E-5DB9-478D-EED1A79C9B8B}"/>
              </a:ext>
            </a:extLst>
          </p:cNvPr>
          <p:cNvSpPr>
            <a:spLocks noGrp="1"/>
          </p:cNvSpPr>
          <p:nvPr>
            <p:ph type="title"/>
          </p:nvPr>
        </p:nvSpPr>
        <p:spPr>
          <a:xfrm>
            <a:off x="6545580" y="2981642"/>
            <a:ext cx="4229100" cy="1098395"/>
          </a:xfrm>
        </p:spPr>
        <p:txBody>
          <a:bodyPr vert="horz" lIns="91440" tIns="45720" rIns="91440" bIns="45720" rtlCol="0" anchor="b">
            <a:noAutofit/>
          </a:bodyPr>
          <a:lstStyle/>
          <a:p>
            <a:br>
              <a:rPr kumimoji="0" lang="en-US" altLang="en-US" sz="1800" b="1" u="sng" strike="noStrike" cap="none" normalizeH="0" baseline="0" dirty="0">
                <a:ln>
                  <a:noFill/>
                </a:ln>
                <a:solidFill>
                  <a:schemeClr val="bg1"/>
                </a:solidFill>
                <a:effectLst/>
                <a:latin typeface="sohne"/>
              </a:rPr>
            </a:br>
            <a:br>
              <a:rPr kumimoji="0" lang="en-US" altLang="en-US" sz="1800" b="1" u="sng" strike="noStrike" cap="none" normalizeH="0" baseline="0" dirty="0">
                <a:ln>
                  <a:noFill/>
                </a:ln>
                <a:solidFill>
                  <a:schemeClr val="bg1"/>
                </a:solidFill>
                <a:effectLst/>
                <a:latin typeface="sohne"/>
              </a:rPr>
            </a:br>
            <a:r>
              <a:rPr kumimoji="0" lang="en-US" altLang="en-US" sz="3600" b="1" u="sng" strike="noStrike" cap="none" normalizeH="0" baseline="0" dirty="0">
                <a:ln>
                  <a:noFill/>
                </a:ln>
                <a:solidFill>
                  <a:schemeClr val="bg1"/>
                </a:solidFill>
                <a:effectLst/>
                <a:latin typeface="sohne"/>
              </a:rPr>
              <a:t>EDA</a:t>
            </a:r>
            <a:br>
              <a:rPr kumimoji="0" lang="en-US" altLang="en-US" sz="1800" b="1" u="sng" strike="noStrike" cap="none" normalizeH="0" baseline="0" dirty="0">
                <a:ln>
                  <a:noFill/>
                </a:ln>
                <a:solidFill>
                  <a:schemeClr val="bg1"/>
                </a:solidFill>
                <a:effectLst/>
                <a:latin typeface="sohne"/>
              </a:rPr>
            </a:b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The </a:t>
            </a:r>
            <a:r>
              <a:rPr kumimoji="0" lang="en-US" altLang="en-US" sz="1800" b="0" i="0" u="none" strike="noStrike" cap="none" normalizeH="0" baseline="0" dirty="0">
                <a:ln>
                  <a:noFill/>
                </a:ln>
                <a:solidFill>
                  <a:schemeClr val="bg1"/>
                </a:solidFill>
                <a:effectLst/>
                <a:latin typeface="source-code-pro"/>
              </a:rPr>
              <a:t>EDA</a:t>
            </a:r>
            <a:r>
              <a:rPr kumimoji="0" lang="en-US" altLang="en-US" sz="1800" b="0" i="0" u="none" strike="noStrike" cap="none" normalizeH="0" baseline="0" dirty="0">
                <a:ln>
                  <a:noFill/>
                </a:ln>
                <a:solidFill>
                  <a:schemeClr val="bg1"/>
                </a:solidFill>
                <a:effectLst/>
                <a:latin typeface="sohne"/>
              </a:rPr>
              <a:t> is an adequate process to go through before applying a </a:t>
            </a:r>
            <a:r>
              <a:rPr kumimoji="0" lang="en-US" altLang="en-US" sz="1800" b="0" i="0" u="none" strike="noStrike" cap="none" normalizeH="0" baseline="0" dirty="0">
                <a:ln>
                  <a:noFill/>
                </a:ln>
                <a:solidFill>
                  <a:schemeClr val="bg1"/>
                </a:solidFill>
                <a:effectLst/>
                <a:latin typeface="source-code-pro"/>
              </a:rPr>
              <a:t>statistical model</a:t>
            </a:r>
            <a:r>
              <a:rPr kumimoji="0" lang="en-US" altLang="en-US" sz="1800" b="0" i="0" u="none" strike="noStrike" cap="none" normalizeH="0" baseline="0" dirty="0">
                <a:ln>
                  <a:noFill/>
                </a:ln>
                <a:solidFill>
                  <a:schemeClr val="bg1"/>
                </a:solidFill>
                <a:effectLst/>
                <a:latin typeface="sohne"/>
              </a:rPr>
              <a:t> in order to:</a:t>
            </a:r>
            <a:br>
              <a:rPr kumimoji="0" lang="en-US" altLang="en-US" sz="1800" b="0" i="0" u="none" strike="noStrike" cap="none" normalizeH="0" baseline="0" dirty="0">
                <a:ln>
                  <a:noFill/>
                </a:ln>
                <a:solidFill>
                  <a:schemeClr val="bg1"/>
                </a:solidFill>
                <a:effectLst/>
              </a:rPr>
            </a:br>
            <a:r>
              <a:rPr kumimoji="0" lang="en-US" altLang="en-US" sz="1800" b="0" i="0" u="none" strike="noStrike" cap="none" normalizeH="0" baseline="0" dirty="0">
                <a:ln>
                  <a:noFill/>
                </a:ln>
                <a:solidFill>
                  <a:schemeClr val="bg1"/>
                </a:solidFill>
                <a:effectLst/>
                <a:latin typeface="sohne"/>
              </a:rPr>
              <a:t>Understand the dataset</a:t>
            </a: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Check if the data is missing</a:t>
            </a: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Detect some outliers</a:t>
            </a:r>
            <a:br>
              <a:rPr kumimoji="0" lang="en-US" altLang="en-US" sz="1800" b="0" i="0" u="none" strike="noStrike" cap="none" normalizeH="0" baseline="0" dirty="0">
                <a:ln>
                  <a:noFill/>
                </a:ln>
                <a:solidFill>
                  <a:schemeClr val="bg1"/>
                </a:solidFill>
                <a:effectLst/>
                <a:latin typeface="sohne"/>
              </a:rPr>
            </a:br>
            <a:r>
              <a:rPr kumimoji="0" lang="en-US" altLang="en-US" sz="1800" b="0" i="0" u="none" strike="noStrike" cap="none" normalizeH="0" baseline="0" dirty="0">
                <a:ln>
                  <a:noFill/>
                </a:ln>
                <a:solidFill>
                  <a:schemeClr val="bg1"/>
                </a:solidFill>
                <a:effectLst/>
                <a:latin typeface="sohne"/>
              </a:rPr>
              <a:t>Add, transform or remove some features to get more out of the data</a:t>
            </a:r>
            <a:br>
              <a:rPr lang="en-US" sz="1800" dirty="0">
                <a:solidFill>
                  <a:srgbClr val="FFFFFF"/>
                </a:solidFill>
              </a:rPr>
            </a:br>
            <a:endParaRPr lang="en-US" sz="1800" dirty="0">
              <a:solidFill>
                <a:srgbClr val="FFFFFF"/>
              </a:solidFill>
            </a:endParaRPr>
          </a:p>
        </p:txBody>
      </p:sp>
    </p:spTree>
    <p:extLst>
      <p:ext uri="{BB962C8B-B14F-4D97-AF65-F5344CB8AC3E}">
        <p14:creationId xmlns:p14="http://schemas.microsoft.com/office/powerpoint/2010/main" val="18824166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F0A9E-8E6A-611F-4ED2-EC1B0B3E522C}"/>
              </a:ext>
            </a:extLst>
          </p:cNvPr>
          <p:cNvSpPr>
            <a:spLocks noGrp="1"/>
          </p:cNvSpPr>
          <p:nvPr>
            <p:ph type="title"/>
          </p:nvPr>
        </p:nvSpPr>
        <p:spPr>
          <a:xfrm>
            <a:off x="573409" y="921715"/>
            <a:ext cx="5163022" cy="2635993"/>
          </a:xfrm>
        </p:spPr>
        <p:txBody>
          <a:bodyPr vert="horz" lIns="91440" tIns="45720" rIns="91440" bIns="45720" rtlCol="0" anchor="b">
            <a:noAutofit/>
          </a:bodyPr>
          <a:lstStyle/>
          <a:p>
            <a:r>
              <a:rPr lang="en-US" sz="1600" kern="1200" dirty="0">
                <a:solidFill>
                  <a:schemeClr val="tx1"/>
                </a:solidFill>
                <a:latin typeface="+mj-lt"/>
                <a:ea typeface="+mj-ea"/>
                <a:cs typeface="+mj-cs"/>
              </a:rPr>
              <a:t>DATASET </a:t>
            </a:r>
            <a:r>
              <a:rPr lang="en-US" sz="1600" kern="1200" dirty="0" err="1">
                <a:solidFill>
                  <a:schemeClr val="tx1"/>
                </a:solidFill>
                <a:latin typeface="+mj-lt"/>
                <a:ea typeface="+mj-ea"/>
                <a:cs typeface="+mj-cs"/>
              </a:rPr>
              <a:t>Dataset</a:t>
            </a:r>
            <a:r>
              <a:rPr lang="en-US" sz="1600" kern="1200" dirty="0">
                <a:solidFill>
                  <a:schemeClr val="tx1"/>
                </a:solidFill>
                <a:latin typeface="+mj-lt"/>
                <a:ea typeface="+mj-ea"/>
                <a:cs typeface="+mj-cs"/>
              </a:rPr>
              <a:t> comes from kaggle.com.</a:t>
            </a: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Link of the dataset </a:t>
            </a: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hlinkClick r:id="rId2"/>
              </a:rPr>
              <a:t>https://www.kaggle.com/amitabhajoy/bengaluruchouse.price-data</a:t>
            </a: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There are 576 number of observations in our dataset.</a:t>
            </a: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There are a total of 13 columns/attributes in our dataset.</a:t>
            </a:r>
            <a:br>
              <a:rPr lang="en-US" sz="1600" kern="1200" dirty="0">
                <a:solidFill>
                  <a:schemeClr val="tx1"/>
                </a:solidFill>
                <a:latin typeface="+mj-lt"/>
                <a:ea typeface="+mj-ea"/>
                <a:cs typeface="+mj-cs"/>
              </a:rPr>
            </a:br>
            <a:br>
              <a:rPr lang="en-US" sz="1600" kern="1200" dirty="0">
                <a:solidFill>
                  <a:schemeClr val="tx1"/>
                </a:solidFill>
                <a:latin typeface="+mj-lt"/>
                <a:ea typeface="+mj-ea"/>
                <a:cs typeface="+mj-cs"/>
              </a:rPr>
            </a:br>
            <a:r>
              <a:rPr lang="en-US" sz="1600" kern="1200" dirty="0">
                <a:solidFill>
                  <a:schemeClr val="tx1"/>
                </a:solidFill>
                <a:latin typeface="+mj-lt"/>
                <a:ea typeface="+mj-ea"/>
                <a:cs typeface="+mj-cs"/>
              </a:rPr>
              <a:t>The all 13 columns are area type, availability, location,size,total_sqft, bath, society, balcony, and price. We have used a total of 6 features to train our machine learning model.</a:t>
            </a:r>
          </a:p>
        </p:txBody>
      </p:sp>
      <p:sp>
        <p:nvSpPr>
          <p:cNvPr id="51" name="Rectangle 4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22239E64-E53B-4D11-FE26-53FFCCE44F04}"/>
              </a:ext>
            </a:extLst>
          </p:cNvPr>
          <p:cNvSpPr>
            <a:spLocks noGrp="1"/>
          </p:cNvSpPr>
          <p:nvPr>
            <p:ph type="body" idx="1"/>
          </p:nvPr>
        </p:nvSpPr>
        <p:spPr>
          <a:xfrm>
            <a:off x="823442" y="4541263"/>
            <a:ext cx="4662957" cy="1395022"/>
          </a:xfrm>
        </p:spPr>
        <p:txBody>
          <a:bodyPr vert="horz" lIns="91440" tIns="45720" rIns="91440" bIns="45720" rtlCol="0" anchor="t">
            <a:normAutofit/>
          </a:bodyPr>
          <a:lstStyle/>
          <a:p>
            <a:r>
              <a:rPr lang="en-US" u="sng" kern="1200">
                <a:solidFill>
                  <a:srgbClr val="FFFFFF"/>
                </a:solidFill>
                <a:latin typeface="+mn-lt"/>
                <a:ea typeface="+mn-ea"/>
                <a:cs typeface="+mn-cs"/>
              </a:rPr>
              <a:t>Dataset</a:t>
            </a:r>
          </a:p>
        </p:txBody>
      </p:sp>
      <p:pic>
        <p:nvPicPr>
          <p:cNvPr id="6" name="Picture 5">
            <a:extLst>
              <a:ext uri="{FF2B5EF4-FFF2-40B4-BE49-F238E27FC236}">
                <a16:creationId xmlns:a16="http://schemas.microsoft.com/office/drawing/2014/main" id="{53FF005E-BDD1-292B-BFC8-FABD4756D51A}"/>
              </a:ext>
            </a:extLst>
          </p:cNvPr>
          <p:cNvPicPr>
            <a:picLocks noChangeAspect="1"/>
          </p:cNvPicPr>
          <p:nvPr/>
        </p:nvPicPr>
        <p:blipFill rotWithShape="1">
          <a:blip r:embed="rId3"/>
          <a:srcRect r="36101"/>
          <a:stretch/>
        </p:blipFill>
        <p:spPr>
          <a:xfrm>
            <a:off x="5950319" y="476625"/>
            <a:ext cx="6002539" cy="5542338"/>
          </a:xfrm>
          <a:prstGeom prst="rect">
            <a:avLst/>
          </a:prstGeom>
        </p:spPr>
      </p:pic>
      <p:sp>
        <p:nvSpPr>
          <p:cNvPr id="52" name="Rectangle 5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01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E5D6855-F7F1-40AB-A644-826C03264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2448" y="3131936"/>
            <a:ext cx="1240640" cy="1240638"/>
          </a:xfrm>
          <a:prstGeom prst="ellipse">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C65388C-2EC9-49CB-94AE-C126FD4C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763" y="0"/>
            <a:ext cx="6067239" cy="6858000"/>
          </a:xfrm>
          <a:custGeom>
            <a:avLst/>
            <a:gdLst>
              <a:gd name="connsiteX0" fmla="*/ 1619628 w 6067239"/>
              <a:gd name="connsiteY0" fmla="*/ 0 h 6858000"/>
              <a:gd name="connsiteX1" fmla="*/ 6067239 w 6067239"/>
              <a:gd name="connsiteY1" fmla="*/ 0 h 6858000"/>
              <a:gd name="connsiteX2" fmla="*/ 6067239 w 6067239"/>
              <a:gd name="connsiteY2" fmla="*/ 6858000 h 6858000"/>
              <a:gd name="connsiteX3" fmla="*/ 1619627 w 6067239"/>
              <a:gd name="connsiteY3" fmla="*/ 6858000 h 6858000"/>
              <a:gd name="connsiteX4" fmla="*/ 1615622 w 6067239"/>
              <a:gd name="connsiteY4" fmla="*/ 6854853 h 6858000"/>
              <a:gd name="connsiteX5" fmla="*/ 0 w 6067239"/>
              <a:gd name="connsiteY5" fmla="*/ 3429000 h 6858000"/>
              <a:gd name="connsiteX6" fmla="*/ 1615622 w 6067239"/>
              <a:gd name="connsiteY6"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7239" h="6858000">
                <a:moveTo>
                  <a:pt x="1619628" y="0"/>
                </a:moveTo>
                <a:lnTo>
                  <a:pt x="6067239" y="0"/>
                </a:lnTo>
                <a:lnTo>
                  <a:pt x="6067239"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62B7C1D-B627-4FCA-9295-7D7187655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7837"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8C79F6-F372-2A1D-4F71-153CC9AAC63B}"/>
              </a:ext>
            </a:extLst>
          </p:cNvPr>
          <p:cNvSpPr>
            <a:spLocks noGrp="1"/>
          </p:cNvSpPr>
          <p:nvPr>
            <p:ph type="title"/>
          </p:nvPr>
        </p:nvSpPr>
        <p:spPr>
          <a:xfrm>
            <a:off x="841337" y="1108468"/>
            <a:ext cx="3781109" cy="4674358"/>
          </a:xfrm>
        </p:spPr>
        <p:txBody>
          <a:bodyPr vert="horz" lIns="91440" tIns="45720" rIns="91440" bIns="45720" rtlCol="0" anchor="ctr">
            <a:normAutofit/>
          </a:bodyPr>
          <a:lstStyle/>
          <a:p>
            <a:r>
              <a:rPr lang="en-US" sz="2100" b="1" u="sng" dirty="0">
                <a:solidFill>
                  <a:schemeClr val="tx1">
                    <a:lumMod val="85000"/>
                    <a:lumOff val="15000"/>
                  </a:schemeClr>
                </a:solidFill>
              </a:rPr>
              <a:t>Feature</a:t>
            </a:r>
            <a:r>
              <a:rPr lang="en-US" sz="2100" b="1" u="sng" kern="1200" dirty="0">
                <a:solidFill>
                  <a:schemeClr val="tx1">
                    <a:lumMod val="85000"/>
                    <a:lumOff val="15000"/>
                  </a:schemeClr>
                </a:solidFill>
                <a:latin typeface="+mj-lt"/>
                <a:ea typeface="+mj-ea"/>
                <a:cs typeface="+mj-cs"/>
              </a:rPr>
              <a:t> engineering</a:t>
            </a:r>
            <a:br>
              <a:rPr lang="en-US" sz="2100" kern="1200" dirty="0">
                <a:solidFill>
                  <a:schemeClr val="tx1">
                    <a:lumMod val="85000"/>
                    <a:lumOff val="15000"/>
                  </a:schemeClr>
                </a:solidFill>
                <a:latin typeface="+mj-lt"/>
                <a:ea typeface="+mj-ea"/>
                <a:cs typeface="+mj-cs"/>
              </a:rPr>
            </a:br>
            <a:br>
              <a:rPr lang="en-US" sz="2100" kern="1200" dirty="0">
                <a:solidFill>
                  <a:schemeClr val="tx1">
                    <a:lumMod val="85000"/>
                    <a:lumOff val="15000"/>
                  </a:schemeClr>
                </a:solidFill>
                <a:latin typeface="+mj-lt"/>
                <a:ea typeface="+mj-ea"/>
                <a:cs typeface="+mj-cs"/>
              </a:rPr>
            </a:br>
            <a:r>
              <a:rPr lang="en-US" sz="2100" kern="1200" dirty="0">
                <a:solidFill>
                  <a:schemeClr val="tx1">
                    <a:lumMod val="85000"/>
                    <a:lumOff val="15000"/>
                  </a:schemeClr>
                </a:solidFill>
                <a:latin typeface="+mj-lt"/>
                <a:ea typeface="+mj-ea"/>
                <a:cs typeface="+mj-cs"/>
              </a:rPr>
              <a:t>Feature engineering</a:t>
            </a:r>
            <a:br>
              <a:rPr lang="en-US" sz="2100" kern="1200" dirty="0">
                <a:solidFill>
                  <a:schemeClr val="tx1">
                    <a:lumMod val="85000"/>
                    <a:lumOff val="15000"/>
                  </a:schemeClr>
                </a:solidFill>
                <a:latin typeface="+mj-lt"/>
                <a:ea typeface="+mj-ea"/>
                <a:cs typeface="+mj-cs"/>
              </a:rPr>
            </a:br>
            <a:r>
              <a:rPr lang="en-US" sz="2100" i="1" kern="1200" dirty="0">
                <a:solidFill>
                  <a:schemeClr val="tx1">
                    <a:lumMod val="85000"/>
                    <a:lumOff val="15000"/>
                  </a:schemeClr>
                </a:solidFill>
                <a:latin typeface="+mj-lt"/>
                <a:ea typeface="+mj-ea"/>
                <a:cs typeface="+mj-cs"/>
              </a:rPr>
              <a:t>feature scaling</a:t>
            </a:r>
            <a:br>
              <a:rPr lang="en-US" sz="2100" kern="1200" dirty="0">
                <a:solidFill>
                  <a:schemeClr val="tx1">
                    <a:lumMod val="85000"/>
                    <a:lumOff val="15000"/>
                  </a:schemeClr>
                </a:solidFill>
                <a:latin typeface="+mj-lt"/>
                <a:ea typeface="+mj-ea"/>
                <a:cs typeface="+mj-cs"/>
              </a:rPr>
            </a:br>
            <a:r>
              <a:rPr lang="en-US" sz="2100" kern="1200" dirty="0">
                <a:solidFill>
                  <a:schemeClr val="tx1">
                    <a:lumMod val="85000"/>
                    <a:lumOff val="15000"/>
                  </a:schemeClr>
                </a:solidFill>
                <a:latin typeface="+mj-lt"/>
                <a:ea typeface="+mj-ea"/>
                <a:cs typeface="+mj-cs"/>
              </a:rPr>
              <a:t>Feature scaling facilitates gradient descent by making sure that the features are on the same scale. It makes it easier to find the local optimum.</a:t>
            </a:r>
            <a:br>
              <a:rPr lang="en-US" sz="2100" kern="1200" dirty="0">
                <a:solidFill>
                  <a:schemeClr val="tx1">
                    <a:lumMod val="85000"/>
                    <a:lumOff val="15000"/>
                  </a:schemeClr>
                </a:solidFill>
                <a:latin typeface="+mj-lt"/>
                <a:ea typeface="+mj-ea"/>
                <a:cs typeface="+mj-cs"/>
              </a:rPr>
            </a:br>
            <a:r>
              <a:rPr lang="en-US" sz="2100" kern="1200" dirty="0">
                <a:solidFill>
                  <a:schemeClr val="tx1">
                    <a:lumMod val="85000"/>
                    <a:lumOff val="15000"/>
                  </a:schemeClr>
                </a:solidFill>
                <a:latin typeface="+mj-lt"/>
                <a:ea typeface="+mj-ea"/>
                <a:cs typeface="+mj-cs"/>
              </a:rPr>
              <a:t>One technique to use is mean normalization. It replaces the target with (target-mean) to make sure the feature has approximately zero mean.</a:t>
            </a:r>
            <a:br>
              <a:rPr lang="en-US" sz="2100" kern="1200" dirty="0">
                <a:solidFill>
                  <a:schemeClr val="tx1">
                    <a:lumMod val="85000"/>
                    <a:lumOff val="15000"/>
                  </a:schemeClr>
                </a:solidFill>
                <a:latin typeface="+mj-lt"/>
                <a:ea typeface="+mj-ea"/>
                <a:cs typeface="+mj-cs"/>
              </a:rPr>
            </a:br>
            <a:endParaRPr lang="en-US" sz="2100" kern="1200" dirty="0">
              <a:solidFill>
                <a:schemeClr val="tx1">
                  <a:lumMod val="85000"/>
                  <a:lumOff val="15000"/>
                </a:schemeClr>
              </a:solidFill>
              <a:latin typeface="+mj-lt"/>
              <a:ea typeface="+mj-ea"/>
              <a:cs typeface="+mj-cs"/>
            </a:endParaRPr>
          </a:p>
        </p:txBody>
      </p:sp>
      <p:sp>
        <p:nvSpPr>
          <p:cNvPr id="5" name="TextBox 4">
            <a:extLst>
              <a:ext uri="{FF2B5EF4-FFF2-40B4-BE49-F238E27FC236}">
                <a16:creationId xmlns:a16="http://schemas.microsoft.com/office/drawing/2014/main" id="{89E93CB1-8C96-C74C-82C4-EED5C34500A2}"/>
              </a:ext>
            </a:extLst>
          </p:cNvPr>
          <p:cNvSpPr txBox="1"/>
          <p:nvPr/>
        </p:nvSpPr>
        <p:spPr>
          <a:xfrm>
            <a:off x="7329412" y="1091821"/>
            <a:ext cx="4363895" cy="467435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i="0" u="sng" dirty="0">
                <a:solidFill>
                  <a:schemeClr val="bg1"/>
                </a:solidFill>
                <a:effectLst/>
              </a:rPr>
              <a:t>Pick and Train the Model</a:t>
            </a:r>
          </a:p>
          <a:p>
            <a:pPr indent="-228600">
              <a:lnSpc>
                <a:spcPct val="90000"/>
              </a:lnSpc>
              <a:spcAft>
                <a:spcPts val="600"/>
              </a:spcAft>
              <a:buFont typeface="Arial" panose="020B0604020202020204" pitchFamily="34" charset="0"/>
              <a:buChar char="•"/>
            </a:pPr>
            <a:endParaRPr lang="en-US" b="0" i="0" dirty="0">
              <a:solidFill>
                <a:schemeClr val="bg1"/>
              </a:solidFill>
              <a:effectLst/>
            </a:endParaRPr>
          </a:p>
          <a:p>
            <a:pPr indent="-228600">
              <a:lnSpc>
                <a:spcPct val="90000"/>
              </a:lnSpc>
              <a:spcAft>
                <a:spcPts val="600"/>
              </a:spcAft>
              <a:buFont typeface="Arial" panose="020B0604020202020204" pitchFamily="34" charset="0"/>
              <a:buChar char="•"/>
            </a:pPr>
            <a:r>
              <a:rPr lang="en-US" b="0" i="0" dirty="0">
                <a:solidFill>
                  <a:schemeClr val="bg1"/>
                </a:solidFill>
                <a:effectLst/>
              </a:rPr>
              <a:t>We will use linear regression for the sake of the project.</a:t>
            </a:r>
          </a:p>
          <a:p>
            <a:pPr indent="-228600">
              <a:lnSpc>
                <a:spcPct val="90000"/>
              </a:lnSpc>
              <a:spcAft>
                <a:spcPts val="600"/>
              </a:spcAft>
              <a:buFont typeface="Arial" panose="020B0604020202020204" pitchFamily="34" charset="0"/>
              <a:buChar char="•"/>
            </a:pPr>
            <a:r>
              <a:rPr lang="en-US" b="0" i="0" dirty="0">
                <a:solidFill>
                  <a:schemeClr val="bg1"/>
                </a:solidFill>
                <a:effectLst/>
              </a:rPr>
              <a:t>Usually, we run multiple models and choose the most appropriate ones depending on a different metric.</a:t>
            </a:r>
          </a:p>
          <a:p>
            <a:pPr indent="-228600">
              <a:lnSpc>
                <a:spcPct val="90000"/>
              </a:lnSpc>
              <a:spcAft>
                <a:spcPts val="600"/>
              </a:spcAft>
              <a:buFont typeface="Arial" panose="020B0604020202020204" pitchFamily="34" charset="0"/>
              <a:buChar char="•"/>
            </a:pPr>
            <a:endParaRPr lang="en-US" dirty="0">
              <a:solidFill>
                <a:schemeClr val="bg1"/>
              </a:solidFill>
            </a:endParaRPr>
          </a:p>
          <a:p>
            <a:pPr indent="-228600">
              <a:lnSpc>
                <a:spcPct val="90000"/>
              </a:lnSpc>
              <a:spcAft>
                <a:spcPts val="600"/>
              </a:spcAft>
              <a:buFont typeface="Arial" panose="020B0604020202020204" pitchFamily="34" charset="0"/>
              <a:buChar char="•"/>
            </a:pPr>
            <a:r>
              <a:rPr lang="en-US" b="0" i="0" dirty="0">
                <a:solidFill>
                  <a:schemeClr val="bg1"/>
                </a:solidFill>
                <a:effectLst/>
              </a:rPr>
              <a:t>Linear regression as its related to machine learning is a type of supervised learning model in which the response is continuous.</a:t>
            </a:r>
          </a:p>
          <a:p>
            <a:pPr>
              <a:lnSpc>
                <a:spcPct val="90000"/>
              </a:lnSpc>
              <a:spcAft>
                <a:spcPts val="600"/>
              </a:spcAft>
            </a:pPr>
            <a:br>
              <a:rPr lang="en-US" dirty="0">
                <a:solidFill>
                  <a:schemeClr val="bg1"/>
                </a:solidFill>
              </a:rPr>
            </a:br>
            <a:endParaRPr lang="en-US" b="0" i="0" dirty="0">
              <a:solidFill>
                <a:schemeClr val="bg1"/>
              </a:solidFill>
              <a:effectLst/>
            </a:endParaRPr>
          </a:p>
        </p:txBody>
      </p:sp>
    </p:spTree>
    <p:extLst>
      <p:ext uri="{BB962C8B-B14F-4D97-AF65-F5344CB8AC3E}">
        <p14:creationId xmlns:p14="http://schemas.microsoft.com/office/powerpoint/2010/main" val="9876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F193D-958D-41D8-BC19-E86D1A0B0DA0}"/>
              </a:ext>
            </a:extLst>
          </p:cNvPr>
          <p:cNvSpPr>
            <a:spLocks noGrp="1"/>
          </p:cNvSpPr>
          <p:nvPr>
            <p:ph type="ctrTitle"/>
          </p:nvPr>
        </p:nvSpPr>
        <p:spPr>
          <a:xfrm>
            <a:off x="6024444" y="228600"/>
            <a:ext cx="4805996" cy="1297115"/>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3600" b="1" u="sng" dirty="0">
                <a:solidFill>
                  <a:schemeClr val="tx2"/>
                </a:solidFill>
              </a:rPr>
              <a:t>Train a model</a:t>
            </a:r>
            <a:br>
              <a:rPr lang="en-IN" sz="1200" b="1" u="sng" dirty="0">
                <a:solidFill>
                  <a:schemeClr val="tx2"/>
                </a:solidFill>
              </a:rPr>
            </a:br>
            <a:br>
              <a:rPr lang="en-IN" sz="1200" b="1" u="sng" dirty="0">
                <a:solidFill>
                  <a:schemeClr val="tx2"/>
                </a:solidFill>
              </a:rPr>
            </a:br>
            <a:r>
              <a:rPr kumimoji="0" lang="en-US" altLang="en-US" sz="1800" b="0" i="0" u="none" strike="noStrike" cap="none" normalizeH="0" baseline="0" dirty="0">
                <a:ln>
                  <a:noFill/>
                </a:ln>
                <a:solidFill>
                  <a:srgbClr val="292929"/>
                </a:solidFill>
                <a:effectLst/>
                <a:latin typeface="sohne"/>
              </a:rPr>
              <a:t>We have used linear regression for the sake of the project.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Usually, we run multiple models and choose the most appropriate ones depending on a different metric.</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Linear regression as its related to machine learning is a type of supervised learning model in which the response is continuous.</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Form of linear regression:</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y= θX+θ1</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or</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hne"/>
              </a:rPr>
              <a:t>y= θ1+X1θ2 +X2θ3 + X3θ4</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urce-code-pro"/>
              </a:rPr>
              <a:t>y</a:t>
            </a:r>
            <a:r>
              <a:rPr kumimoji="0" lang="en-US" altLang="en-US" sz="1800" b="0" i="0" u="none" strike="noStrike" cap="none" normalizeH="0" baseline="0" dirty="0">
                <a:ln>
                  <a:noFill/>
                </a:ln>
                <a:solidFill>
                  <a:srgbClr val="292929"/>
                </a:solidFill>
                <a:effectLst/>
                <a:latin typeface="sohne"/>
              </a:rPr>
              <a:t> is the target we want to predict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urce-code-pro"/>
              </a:rPr>
              <a:t>θ</a:t>
            </a:r>
            <a:r>
              <a:rPr kumimoji="0" lang="en-US" altLang="en-US" sz="1800" b="0" i="0" u="none" strike="noStrike" cap="none" normalizeH="0" baseline="0" dirty="0">
                <a:ln>
                  <a:noFill/>
                </a:ln>
                <a:solidFill>
                  <a:srgbClr val="292929"/>
                </a:solidFill>
                <a:effectLst/>
                <a:latin typeface="sohne"/>
              </a:rPr>
              <a:t> is the coefficient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92929"/>
                </a:solidFill>
                <a:effectLst/>
                <a:latin typeface="source-code-pro"/>
              </a:rPr>
              <a:t>X</a:t>
            </a:r>
            <a:r>
              <a:rPr kumimoji="0" lang="en-US" altLang="en-US" sz="1800" b="0" i="0" u="none" strike="noStrike" cap="none" normalizeH="0" baseline="0" dirty="0">
                <a:ln>
                  <a:noFill/>
                </a:ln>
                <a:solidFill>
                  <a:srgbClr val="292929"/>
                </a:solidFill>
                <a:effectLst/>
                <a:latin typeface="sohne"/>
              </a:rPr>
              <a:t> is the input</a:t>
            </a:r>
            <a:br>
              <a:rPr kumimoji="0" lang="en-US" altLang="en-US" sz="1800" b="0" i="0" u="none" strike="noStrike" cap="none" normalizeH="0" baseline="0" dirty="0">
                <a:ln>
                  <a:noFill/>
                </a:ln>
                <a:solidFill>
                  <a:srgbClr val="292929"/>
                </a:solidFill>
                <a:effectLst/>
                <a:latin typeface="sohne"/>
              </a:rPr>
            </a:br>
            <a:br>
              <a:rPr kumimoji="0" lang="en-US" altLang="en-US" sz="1800" b="0" i="0" u="none" strike="noStrike" cap="none" normalizeH="0" baseline="0" dirty="0">
                <a:ln>
                  <a:noFill/>
                </a:ln>
                <a:solidFill>
                  <a:srgbClr val="292929"/>
                </a:solidFill>
                <a:effectLst/>
                <a:latin typeface="sohne"/>
              </a:rPr>
            </a:br>
            <a:r>
              <a:rPr kumimoji="0" lang="en-US" altLang="en-US" sz="1200" b="0" i="0" u="none" strike="noStrike" cap="none" normalizeH="0" baseline="0" dirty="0">
                <a:ln>
                  <a:noFill/>
                </a:ln>
                <a:solidFill>
                  <a:srgbClr val="000000"/>
                </a:solidFill>
                <a:effectLst/>
                <a:latin typeface="Helvetica Neue"/>
              </a:rPr>
              <a:t>We can see that the equation of our best fitted line is:</a:t>
            </a:r>
            <a:br>
              <a:rPr kumimoji="0" lang="en-US" altLang="en-US" sz="1200" b="0" i="0" u="none" strike="noStrike" cap="none" normalizeH="0" baseline="0" dirty="0">
                <a:ln>
                  <a:noFill/>
                </a:ln>
                <a:solidFill>
                  <a:srgbClr val="000000"/>
                </a:solidFill>
                <a:effectLst/>
                <a:latin typeface="Helvetica Neue"/>
              </a:rPr>
            </a:br>
            <a:br>
              <a:rPr kumimoji="0" lang="en-US" altLang="en-US" sz="1050" b="0" i="0" u="none" strike="noStrike" cap="none" normalizeH="0" baseline="0" dirty="0">
                <a:ln>
                  <a:noFill/>
                </a:ln>
                <a:solidFill>
                  <a:schemeClr val="tx1"/>
                </a:solidFill>
                <a:effectLst/>
              </a:rPr>
            </a:br>
            <a:r>
              <a:rPr kumimoji="0" lang="en-US" altLang="en-US" sz="2000" b="1" i="1" u="none" strike="noStrike" cap="none" normalizeH="0" baseline="0" dirty="0">
                <a:ln>
                  <a:noFill/>
                </a:ln>
                <a:solidFill>
                  <a:srgbClr val="FF0000"/>
                </a:solidFill>
                <a:effectLst/>
                <a:latin typeface="STIXMathJax_Normal-italic"/>
              </a:rPr>
              <a:t>𝑝𝑟𝑖𝑐𝑒</a:t>
            </a:r>
            <a:r>
              <a:rPr kumimoji="0" lang="en-US" altLang="en-US" sz="2000" b="1" i="1" u="none" strike="noStrike" cap="none" normalizeH="0" baseline="0" dirty="0">
                <a:ln>
                  <a:noFill/>
                </a:ln>
                <a:solidFill>
                  <a:srgbClr val="FF0000"/>
                </a:solidFill>
                <a:effectLst/>
                <a:latin typeface="STIXMathJax_Main"/>
              </a:rPr>
              <a:t>=0.35×</a:t>
            </a:r>
            <a:r>
              <a:rPr kumimoji="0" lang="en-US" altLang="en-US" sz="2000" b="1" i="1" u="none" strike="noStrike" cap="none" normalizeH="0" baseline="0" dirty="0">
                <a:ln>
                  <a:noFill/>
                </a:ln>
                <a:solidFill>
                  <a:srgbClr val="FF0000"/>
                </a:solidFill>
                <a:effectLst/>
                <a:latin typeface="STIXMathJax_Normal-italic"/>
              </a:rPr>
              <a:t>𝑎𝑟𝑒𝑎</a:t>
            </a:r>
            <a:r>
              <a:rPr kumimoji="0" lang="en-US" altLang="en-US" sz="2000" b="1" i="1" u="none" strike="noStrike" cap="none" normalizeH="0" baseline="0" dirty="0">
                <a:ln>
                  <a:noFill/>
                </a:ln>
                <a:solidFill>
                  <a:srgbClr val="FF0000"/>
                </a:solidFill>
                <a:effectLst/>
                <a:latin typeface="STIXMathJax_Main"/>
              </a:rPr>
              <a:t>+0.20×</a:t>
            </a:r>
            <a:r>
              <a:rPr kumimoji="0" lang="en-US" altLang="en-US" sz="2000" b="1" i="1" u="none" strike="noStrike" cap="none" normalizeH="0" baseline="0" dirty="0">
                <a:ln>
                  <a:noFill/>
                </a:ln>
                <a:solidFill>
                  <a:srgbClr val="FF0000"/>
                </a:solidFill>
                <a:effectLst/>
                <a:latin typeface="STIXMathJax_Normal-italic"/>
              </a:rPr>
              <a:t>𝑏𝑎𝑡ℎ𝑟𝑜𝑜𝑚𝑠</a:t>
            </a:r>
            <a:r>
              <a:rPr kumimoji="0" lang="en-US" altLang="en-US" sz="2000" b="1" i="1" u="none" strike="noStrike" cap="none" normalizeH="0" baseline="0" dirty="0">
                <a:ln>
                  <a:noFill/>
                </a:ln>
                <a:solidFill>
                  <a:srgbClr val="FF0000"/>
                </a:solidFill>
                <a:effectLst/>
                <a:latin typeface="STIXMathJax_Main"/>
              </a:rPr>
              <a:t>+0.19×</a:t>
            </a:r>
            <a:r>
              <a:rPr kumimoji="0" lang="en-US" altLang="en-US" sz="2000" b="1" i="1" u="none" strike="noStrike" cap="none" normalizeH="0" baseline="0" dirty="0">
                <a:ln>
                  <a:noFill/>
                </a:ln>
                <a:solidFill>
                  <a:srgbClr val="FF0000"/>
                </a:solidFill>
                <a:effectLst/>
                <a:latin typeface="STIXMathJax_Normal-italic"/>
              </a:rPr>
              <a:t>𝑠𝑡𝑜𝑟𝑖𝑒𝑠</a:t>
            </a:r>
            <a:r>
              <a:rPr kumimoji="0" lang="en-US" altLang="en-US" sz="2000" b="1" i="1" u="none" strike="noStrike" cap="none" normalizeH="0" baseline="0" dirty="0">
                <a:ln>
                  <a:noFill/>
                </a:ln>
                <a:solidFill>
                  <a:srgbClr val="FF0000"/>
                </a:solidFill>
                <a:effectLst/>
                <a:latin typeface="STIXMathJax_Main"/>
              </a:rPr>
              <a:t>+0.10×</a:t>
            </a:r>
            <a:r>
              <a:rPr kumimoji="0" lang="en-US" altLang="en-US" sz="2000" b="1" i="1" u="none" strike="noStrike" cap="none" normalizeH="0" baseline="0" dirty="0">
                <a:ln>
                  <a:noFill/>
                </a:ln>
                <a:solidFill>
                  <a:srgbClr val="FF0000"/>
                </a:solidFill>
                <a:effectLst/>
                <a:latin typeface="STIXMathJax_Normal-italic"/>
              </a:rPr>
              <a:t>𝑎𝑖𝑟𝑐𝑜𝑛𝑑𝑖𝑡𝑖𝑜𝑛𝑖𝑛𝑔</a:t>
            </a:r>
            <a:r>
              <a:rPr kumimoji="0" lang="en-US" altLang="en-US" sz="2000" b="1" i="1" u="none" strike="noStrike" cap="none" normalizeH="0" baseline="0" dirty="0">
                <a:ln>
                  <a:noFill/>
                </a:ln>
                <a:solidFill>
                  <a:srgbClr val="FF0000"/>
                </a:solidFill>
                <a:effectLst/>
                <a:latin typeface="STIXMathJax_Main"/>
              </a:rPr>
              <a:t>+0.10×</a:t>
            </a:r>
            <a:r>
              <a:rPr kumimoji="0" lang="en-US" altLang="en-US" sz="2000" b="1" i="1" u="none" strike="noStrike" cap="none" normalizeH="0" baseline="0" dirty="0">
                <a:ln>
                  <a:noFill/>
                </a:ln>
                <a:solidFill>
                  <a:srgbClr val="FF0000"/>
                </a:solidFill>
                <a:effectLst/>
                <a:latin typeface="STIXMathJax_Normal-italic"/>
              </a:rPr>
              <a:t>𝑝𝑎𝑟𝑘𝑖𝑛𝑔</a:t>
            </a:r>
            <a:r>
              <a:rPr kumimoji="0" lang="en-US" altLang="en-US" sz="2000" b="1" i="1" u="none" strike="noStrike" cap="none" normalizeH="0" baseline="0" dirty="0">
                <a:ln>
                  <a:noFill/>
                </a:ln>
                <a:solidFill>
                  <a:srgbClr val="FF0000"/>
                </a:solidFill>
                <a:effectLst/>
                <a:latin typeface="STIXMathJax_Main"/>
              </a:rPr>
              <a:t>+0.7×</a:t>
            </a:r>
            <a:r>
              <a:rPr kumimoji="0" lang="en-US" altLang="en-US" sz="2000" b="1" i="1" u="none" strike="noStrike" cap="none" normalizeH="0" baseline="0" dirty="0">
                <a:ln>
                  <a:noFill/>
                </a:ln>
                <a:solidFill>
                  <a:srgbClr val="FF0000"/>
                </a:solidFill>
                <a:effectLst/>
                <a:latin typeface="STIXMathJax_Normal-italic"/>
              </a:rPr>
              <a:t>𝑝𝑟𝑒𝑓𝑎𝑟𝑒𝑎</a:t>
            </a:r>
            <a:br>
              <a:rPr kumimoji="0" lang="en-US" altLang="en-US" sz="1050" b="1" i="1" u="none" strike="noStrike" cap="none" normalizeH="0" baseline="0" dirty="0">
                <a:ln>
                  <a:noFill/>
                </a:ln>
                <a:solidFill>
                  <a:srgbClr val="FF0000"/>
                </a:solidFill>
                <a:effectLst/>
              </a:rPr>
            </a:b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rgbClr val="292929"/>
                </a:solidFill>
                <a:effectLst/>
                <a:latin typeface="sohne"/>
              </a:rPr>
            </a:br>
            <a:br>
              <a:rPr kumimoji="0" lang="en-US" altLang="en-US" sz="1800" b="0" i="0" u="none" strike="noStrike" cap="none" normalizeH="0" baseline="0" dirty="0">
                <a:ln>
                  <a:noFill/>
                </a:ln>
                <a:solidFill>
                  <a:srgbClr val="292929"/>
                </a:solidFill>
                <a:effectLst/>
                <a:latin typeface="sohne"/>
              </a:rPr>
            </a:br>
            <a:br>
              <a:rPr kumimoji="0" lang="en-US" altLang="en-US" sz="1200" b="0" i="0" u="none" strike="noStrike" cap="none" normalizeH="0" baseline="0" dirty="0">
                <a:ln>
                  <a:noFill/>
                </a:ln>
                <a:solidFill>
                  <a:schemeClr val="tx1"/>
                </a:solidFill>
                <a:effectLst/>
                <a:latin typeface="Arial" panose="020B0604020202020204" pitchFamily="34" charset="0"/>
              </a:rPr>
            </a:br>
            <a:br>
              <a:rPr lang="en-IN" sz="1200" b="1" u="sng" dirty="0">
                <a:solidFill>
                  <a:schemeClr val="tx2"/>
                </a:solidFill>
              </a:rPr>
            </a:br>
            <a:br>
              <a:rPr lang="en-IN" sz="1200" b="1" u="sng" dirty="0">
                <a:solidFill>
                  <a:schemeClr val="tx2"/>
                </a:solidFill>
              </a:rPr>
            </a:br>
            <a:br>
              <a:rPr lang="en-IN" sz="1200" b="1" u="sng" dirty="0">
                <a:solidFill>
                  <a:schemeClr val="tx2"/>
                </a:solidFill>
              </a:rPr>
            </a:br>
            <a:endParaRPr lang="en-IN" sz="1200" b="1" u="sng" dirty="0">
              <a:solidFill>
                <a:schemeClr val="tx2"/>
              </a:solidFill>
            </a:endParaRPr>
          </a:p>
        </p:txBody>
      </p:sp>
      <p:pic>
        <p:nvPicPr>
          <p:cNvPr id="7" name="Graphic 6" descr="Teacher">
            <a:extLst>
              <a:ext uri="{FF2B5EF4-FFF2-40B4-BE49-F238E27FC236}">
                <a16:creationId xmlns:a16="http://schemas.microsoft.com/office/drawing/2014/main" id="{5E8E460E-E586-6D1D-25CB-B52DB73FBC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2">
            <a:extLst>
              <a:ext uri="{FF2B5EF4-FFF2-40B4-BE49-F238E27FC236}">
                <a16:creationId xmlns:a16="http://schemas.microsoft.com/office/drawing/2014/main" id="{13570A3F-830B-71EF-49A2-9AB891B28C20}"/>
              </a:ext>
            </a:extLst>
          </p:cNvPr>
          <p:cNvSpPr>
            <a:spLocks noChangeArrowheads="1"/>
          </p:cNvSpPr>
          <p:nvPr/>
        </p:nvSpPr>
        <p:spPr bwMode="auto">
          <a:xfrm>
            <a:off x="1613772" y="31300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near Regression in Machine Learning">
            <a:extLst>
              <a:ext uri="{FF2B5EF4-FFF2-40B4-BE49-F238E27FC236}">
                <a16:creationId xmlns:a16="http://schemas.microsoft.com/office/drawing/2014/main" id="{178B4059-8E70-439B-94A9-26E88081C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4044" y="2958770"/>
            <a:ext cx="2601479" cy="26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837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825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Helvetica Neue</vt:lpstr>
      <vt:lpstr>medium-content-sans-serif-font</vt:lpstr>
      <vt:lpstr>sohne</vt:lpstr>
      <vt:lpstr>source-code-pro</vt:lpstr>
      <vt:lpstr>STIXMathJax_Main</vt:lpstr>
      <vt:lpstr>STIXMathJax_Normal-italic</vt:lpstr>
      <vt:lpstr>Office Theme</vt:lpstr>
      <vt:lpstr>Contents</vt:lpstr>
      <vt:lpstr>ABSTRACT</vt:lpstr>
      <vt:lpstr>PowerPoint Presentation</vt:lpstr>
      <vt:lpstr>PowerPoint Presentation</vt:lpstr>
      <vt:lpstr>PowerPoint Presentation</vt:lpstr>
      <vt:lpstr>  EDA  The EDA is an adequate process to go through before applying a statistical model in order to: Understand the dataset Check if the data is missing Detect some outliers Add, transform or remove some features to get more out of the data </vt:lpstr>
      <vt:lpstr>DATASET Dataset comes from kaggle.com. Link of the dataset   https://www.kaggle.com/amitabhajoy/bengaluruchouse.price-data  There are 576 number of observations in our dataset. There are a total of 13 columns/attributes in our dataset.  The all 13 columns are area type, availability, location,size,total_sqft, bath, society, balcony, and price. We have used a total of 6 features to train our machine learning model.</vt:lpstr>
      <vt:lpstr>Feature engineering  Feature engineering feature scaling Feature scaling facilitates gradient descent by making sure that the features are on the same scale. It makes it easier to find the local optimum. One technique to use is mean normalization. It replaces the target with (target-mean) to make sure the feature has approximately zero mean. </vt:lpstr>
      <vt:lpstr>Train a model  We have used linear regression for the sake of the project. Usually, we run multiple models and choose the most appropriate ones depending on a different metric. Linear regression as its related to machine learning is a type of supervised learning model in which the response is continuous. Form of linear regression: y= θX+θ1 or y= θ1+X1θ2 +X2θ3 + X3θ4 y is the target we want to predict θ is the coefficient X is the input  We can see that the equation of our best fitted line is:  𝑝𝑟𝑖𝑐𝑒=0.35×𝑎𝑟𝑒𝑎+0.20×𝑏𝑎𝑡ℎ𝑟𝑜𝑜𝑚𝑠+0.19×𝑠𝑡𝑜𝑟𝑖𝑒𝑠+0.10×𝑎𝑖𝑟𝑐𝑜𝑛𝑑𝑖𝑡𝑖𝑜𝑛𝑖𝑛𝑔+0.10×𝑝𝑎𝑟𝑘𝑖𝑛𝑔+0.7×𝑝𝑟𝑒𝑓𝑎𝑟𝑒𝑎         </vt:lpstr>
      <vt:lpstr>PowerPoint Presentation</vt:lpstr>
      <vt:lpstr>Screenshots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chaitali choudhary</dc:creator>
  <cp:lastModifiedBy>112greatannie@gmail.com</cp:lastModifiedBy>
  <cp:revision>15</cp:revision>
  <dcterms:created xsi:type="dcterms:W3CDTF">2021-05-03T05:48:00Z</dcterms:created>
  <dcterms:modified xsi:type="dcterms:W3CDTF">2023-06-26T15:27:02Z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