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65" r:id="rId3"/>
    <p:sldId id="267" r:id="rId4"/>
    <p:sldId id="258" r:id="rId5"/>
    <p:sldId id="268" r:id="rId6"/>
    <p:sldId id="270" r:id="rId7"/>
    <p:sldId id="259" r:id="rId8"/>
    <p:sldId id="271" r:id="rId9"/>
    <p:sldId id="272" r:id="rId10"/>
    <p:sldId id="273" r:id="rId11"/>
    <p:sldId id="274" r:id="rId12"/>
    <p:sldId id="260" r:id="rId13"/>
    <p:sldId id="275" r:id="rId14"/>
    <p:sldId id="263" r:id="rId15"/>
    <p:sldId id="278" r:id="rId16"/>
    <p:sldId id="261" r:id="rId17"/>
    <p:sldId id="269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簡述" id="{137E5BEB-04F3-434D-B3DC-683E3E70CFE5}">
          <p14:sldIdLst>
            <p14:sldId id="256"/>
            <p14:sldId id="265"/>
            <p14:sldId id="267"/>
            <p14:sldId id="258"/>
          </p14:sldIdLst>
        </p14:section>
        <p14:section name="建置專案" id="{D583FA7C-9936-48BF-B6DA-401B502B4FEF}">
          <p14:sldIdLst>
            <p14:sldId id="268"/>
            <p14:sldId id="270"/>
            <p14:sldId id="259"/>
            <p14:sldId id="271"/>
            <p14:sldId id="272"/>
            <p14:sldId id="273"/>
            <p14:sldId id="274"/>
            <p14:sldId id="260"/>
            <p14:sldId id="275"/>
            <p14:sldId id="263"/>
            <p14:sldId id="278"/>
            <p14:sldId id="261"/>
            <p14:sldId id="269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8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911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62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920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98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1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5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896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7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hyperlink" Target="https://jjnnykimo.pixnet.net/blog/post/49119732-%E6%8E%A8%E8%96%A6%E7%9A%84-vs-code-extensions-%E6%95%B4%E7%90%86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08306" TargetMode="External"/><Relationship Id="rId2" Type="http://schemas.openxmlformats.org/officeDocument/2006/relationships/hyperlink" Target="https://cn.vuejs.org/v2/guide/components-custom-event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eremysu0131.github.io/Vue-js-Vuex-%E5%AD%B8%E7%BF%92%E7%AD%86%E8%A8%98-18-%E9%96%8B%E7%99%BC%E5%B7%A5%E5%85%B7-Vue-js-devtools/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s://cli.vuejs.org/zh/guide/creating-a-project.html#vue-crea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A69C4-B8B9-4474-8BD2-E23905D4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394062"/>
            <a:ext cx="10572000" cy="2971051"/>
          </a:xfrm>
        </p:spPr>
        <p:txBody>
          <a:bodyPr/>
          <a:lstStyle/>
          <a:p>
            <a:r>
              <a:rPr lang="zh-TW" altLang="en-US" dirty="0"/>
              <a:t>前端專案建置</a:t>
            </a:r>
            <a:r>
              <a:rPr lang="en-US" altLang="zh-TW" dirty="0"/>
              <a:t>-</a:t>
            </a:r>
            <a:r>
              <a:rPr lang="zh-TW" altLang="en-US" dirty="0"/>
              <a:t>使用</a:t>
            </a:r>
            <a:r>
              <a:rPr lang="en-US" altLang="zh-TW" dirty="0"/>
              <a:t>Vue.js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F51A19-CEB3-4EB8-8482-1B75FEF02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278313"/>
            <a:ext cx="10572000" cy="59114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第一次使用就上手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082453A0-0AEC-4D53-A1C9-9DEF32321AA6}"/>
              </a:ext>
            </a:extLst>
          </p:cNvPr>
          <p:cNvSpPr txBox="1">
            <a:spLocks/>
          </p:cNvSpPr>
          <p:nvPr/>
        </p:nvSpPr>
        <p:spPr>
          <a:xfrm>
            <a:off x="810001" y="5741720"/>
            <a:ext cx="10572000" cy="5911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TW" sz="2400" dirty="0"/>
              <a:t>Fiddle Liu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6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57913C-0B5C-4C2C-8DE9-809487F05B60}"/>
              </a:ext>
            </a:extLst>
          </p:cNvPr>
          <p:cNvSpPr txBox="1"/>
          <p:nvPr/>
        </p:nvSpPr>
        <p:spPr>
          <a:xfrm>
            <a:off x="793214" y="673860"/>
            <a:ext cx="530278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或者</a:t>
            </a:r>
            <a:r>
              <a:rPr lang="en-US" altLang="zh-TW" sz="3600" dirty="0"/>
              <a:t>…</a:t>
            </a:r>
            <a:r>
              <a:rPr lang="zh-TW" altLang="en-US" sz="3600" dirty="0"/>
              <a:t>你可以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7BD8445-27A2-46B3-8B90-7AFC6993E3FE}"/>
              </a:ext>
            </a:extLst>
          </p:cNvPr>
          <p:cNvSpPr txBox="1"/>
          <p:nvPr/>
        </p:nvSpPr>
        <p:spPr>
          <a:xfrm>
            <a:off x="3325258" y="2230195"/>
            <a:ext cx="5541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/>
              <a:t>$</a:t>
            </a:r>
            <a:r>
              <a:rPr lang="zh-TW" altLang="en-US" sz="9600" dirty="0"/>
              <a:t> </a:t>
            </a:r>
            <a:r>
              <a:rPr lang="en-US" altLang="zh-TW" sz="9600" dirty="0"/>
              <a:t>vue ui</a:t>
            </a:r>
            <a:endParaRPr lang="zh-TW" altLang="en-US" sz="96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3A40220-D538-4D0E-9C24-0F91FE01A06C}"/>
              </a:ext>
            </a:extLst>
          </p:cNvPr>
          <p:cNvSpPr txBox="1">
            <a:spLocks/>
          </p:cNvSpPr>
          <p:nvPr/>
        </p:nvSpPr>
        <p:spPr>
          <a:xfrm>
            <a:off x="2952315" y="3849579"/>
            <a:ext cx="6401005" cy="10859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使用介面化的方式新建專案</a:t>
            </a:r>
            <a:r>
              <a:rPr lang="en-US" altLang="zh-TW" sz="3200" dirty="0"/>
              <a:t>!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319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3B58087-7990-498A-83FE-96DF64F9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68" y="1266941"/>
            <a:ext cx="3787300" cy="24579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2E255E0-7507-459B-9BC5-ABE38E13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64" y="1276667"/>
            <a:ext cx="3753002" cy="24482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EB7723B-BD56-4587-BC20-BBBB3C1AC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093" y="3917484"/>
            <a:ext cx="3787298" cy="24685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A5C8632-B81C-48C5-BD23-7F3C21BEA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165" y="3917484"/>
            <a:ext cx="3771003" cy="2457964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97F0CBA-9F48-49AB-B4F4-0366EDEEB829}"/>
              </a:ext>
            </a:extLst>
          </p:cNvPr>
          <p:cNvSpPr txBox="1">
            <a:spLocks/>
          </p:cNvSpPr>
          <p:nvPr/>
        </p:nvSpPr>
        <p:spPr>
          <a:xfrm>
            <a:off x="519954" y="371928"/>
            <a:ext cx="7348458" cy="11016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介面化設定專案內容</a:t>
            </a:r>
          </a:p>
        </p:txBody>
      </p:sp>
    </p:spTree>
    <p:extLst>
      <p:ext uri="{BB962C8B-B14F-4D97-AF65-F5344CB8AC3E}">
        <p14:creationId xmlns:p14="http://schemas.microsoft.com/office/powerpoint/2010/main" val="169396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4540-4C33-40C4-9F63-205A29552D5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TW" altLang="en-US" dirty="0"/>
              <a:t>專案結構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9EB21A-767D-4C8D-9F23-A2912233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42" y="447353"/>
            <a:ext cx="2467319" cy="3781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D8364A1-3383-4C59-AC60-3B82B475C295}"/>
              </a:ext>
            </a:extLst>
          </p:cNvPr>
          <p:cNvSpPr txBox="1">
            <a:spLocks/>
          </p:cNvSpPr>
          <p:nvPr/>
        </p:nvSpPr>
        <p:spPr>
          <a:xfrm>
            <a:off x="242371" y="436337"/>
            <a:ext cx="4461832" cy="54246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node_modules:</a:t>
            </a:r>
            <a:r>
              <a:rPr lang="zh-TW" altLang="en-US" dirty="0"/>
              <a:t> </a:t>
            </a:r>
            <a:r>
              <a:rPr lang="zh-TW" altLang="en-US" sz="1800" dirty="0"/>
              <a:t>相依套件</a:t>
            </a:r>
            <a:endParaRPr lang="en-US" altLang="zh-TW" sz="1800" dirty="0"/>
          </a:p>
          <a:p>
            <a:r>
              <a:rPr lang="en-US" altLang="zh-TW" dirty="0"/>
              <a:t>public:</a:t>
            </a:r>
            <a:r>
              <a:rPr lang="zh-TW" altLang="en-US" dirty="0"/>
              <a:t> </a:t>
            </a:r>
            <a:r>
              <a:rPr lang="zh-TW" altLang="en-US" sz="1800" dirty="0"/>
              <a:t>靜態資料</a:t>
            </a:r>
            <a:endParaRPr lang="en-US" altLang="zh-TW" sz="1800" dirty="0"/>
          </a:p>
          <a:p>
            <a:r>
              <a:rPr lang="en-US" altLang="zh-TW" dirty="0"/>
              <a:t>src:</a:t>
            </a:r>
            <a:r>
              <a:rPr lang="zh-TW" altLang="en-US" dirty="0"/>
              <a:t> </a:t>
            </a:r>
            <a:r>
              <a:rPr lang="zh-TW" altLang="en-US" sz="1800" dirty="0"/>
              <a:t>資源檔</a:t>
            </a:r>
            <a:endParaRPr lang="en-US" altLang="zh-TW" sz="1800" dirty="0"/>
          </a:p>
          <a:p>
            <a:pPr lvl="1"/>
            <a:r>
              <a:rPr lang="en-US" altLang="zh-TW" dirty="0"/>
              <a:t>assets: </a:t>
            </a:r>
            <a:r>
              <a:rPr lang="zh-TW" altLang="en-US" dirty="0"/>
              <a:t>資產資料夾</a:t>
            </a:r>
            <a:r>
              <a:rPr lang="en-US" altLang="zh-TW" dirty="0"/>
              <a:t>(</a:t>
            </a:r>
            <a:r>
              <a:rPr lang="zh-TW" altLang="en-US" dirty="0"/>
              <a:t>可放圖片、字型等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components: </a:t>
            </a:r>
            <a:r>
              <a:rPr lang="zh-TW" altLang="en-US" dirty="0"/>
              <a:t>組件資料夾</a:t>
            </a:r>
            <a:endParaRPr lang="en-US" altLang="zh-TW" dirty="0"/>
          </a:p>
          <a:p>
            <a:pPr lvl="1"/>
            <a:r>
              <a:rPr lang="en-US" altLang="zh-TW" dirty="0"/>
              <a:t>App.vue: Root </a:t>
            </a:r>
            <a:r>
              <a:rPr lang="zh-TW" altLang="en-US" dirty="0"/>
              <a:t>組件</a:t>
            </a:r>
            <a:endParaRPr lang="en-US" altLang="zh-TW" dirty="0"/>
          </a:p>
          <a:p>
            <a:pPr lvl="1"/>
            <a:r>
              <a:rPr lang="en-US" altLang="zh-TW" dirty="0"/>
              <a:t>main.js: </a:t>
            </a:r>
            <a:r>
              <a:rPr lang="zh-TW" altLang="en-US" dirty="0"/>
              <a:t>進入點</a:t>
            </a:r>
            <a:endParaRPr lang="en-US" altLang="zh-TW" dirty="0"/>
          </a:p>
          <a:p>
            <a:r>
              <a:rPr lang="en-US" altLang="zh-TW" dirty="0"/>
              <a:t>gitignore: git</a:t>
            </a:r>
            <a:r>
              <a:rPr lang="zh-TW" altLang="en-US" dirty="0"/>
              <a:t>版本控管忽略項目</a:t>
            </a:r>
            <a:endParaRPr lang="en-US" altLang="zh-TW" dirty="0"/>
          </a:p>
          <a:p>
            <a:r>
              <a:rPr lang="en-US" altLang="zh-TW" dirty="0"/>
              <a:t>babel.config.js:</a:t>
            </a:r>
            <a:r>
              <a:rPr lang="zh-TW" altLang="en-US" dirty="0"/>
              <a:t> </a:t>
            </a:r>
            <a:r>
              <a:rPr lang="en-US" altLang="zh-TW" dirty="0"/>
              <a:t>babel </a:t>
            </a:r>
            <a:r>
              <a:rPr lang="zh-TW" altLang="en-US" dirty="0"/>
              <a:t>設定檔</a:t>
            </a:r>
            <a:endParaRPr lang="en-US" altLang="zh-TW" dirty="0"/>
          </a:p>
          <a:p>
            <a:r>
              <a:rPr lang="en-US" altLang="zh-TW" dirty="0"/>
              <a:t>package-lock.json:</a:t>
            </a:r>
            <a:r>
              <a:rPr lang="zh-TW" altLang="en-US" dirty="0"/>
              <a:t> 建置及運行使用的套件紀錄檔</a:t>
            </a:r>
            <a:endParaRPr lang="en-US" altLang="zh-TW" dirty="0"/>
          </a:p>
          <a:p>
            <a:r>
              <a:rPr lang="en-US" altLang="zh-TW" dirty="0"/>
              <a:t>package.json:</a:t>
            </a:r>
            <a:r>
              <a:rPr lang="zh-TW" altLang="en-US" dirty="0"/>
              <a:t> 發佈後使用的套件</a:t>
            </a:r>
            <a:endParaRPr lang="en-US" altLang="zh-TW" dirty="0"/>
          </a:p>
          <a:p>
            <a:r>
              <a:rPr lang="en-US" altLang="zh-TW" dirty="0"/>
              <a:t>README.md:</a:t>
            </a:r>
            <a:r>
              <a:rPr lang="zh-TW" altLang="en-US" dirty="0"/>
              <a:t> 說明檔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70D769-7984-40C0-B3AE-5E6E8CCE1F68}"/>
              </a:ext>
            </a:extLst>
          </p:cNvPr>
          <p:cNvSpPr txBox="1"/>
          <p:nvPr/>
        </p:nvSpPr>
        <p:spPr>
          <a:xfrm>
            <a:off x="278551" y="5934670"/>
            <a:ext cx="916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65000"/>
                  </a:schemeClr>
                </a:solidFill>
              </a:rPr>
              <a:t>※</a:t>
            </a:r>
            <a:r>
              <a:rPr lang="zh-TW" altLang="en-US" dirty="0">
                <a:solidFill>
                  <a:schemeClr val="tx1">
                    <a:lumMod val="65000"/>
                  </a:schemeClr>
                </a:solidFill>
              </a:rPr>
              <a:t> 專案會隨著各大主流工具變動而造成結構調整。</a:t>
            </a:r>
            <a:endParaRPr lang="en-US" altLang="zh-TW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65000"/>
                  </a:schemeClr>
                </a:solidFill>
              </a:rPr>
              <a:t>※</a:t>
            </a:r>
            <a:r>
              <a:rPr lang="zh-TW" alt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</a:rPr>
              <a:t>Babel </a:t>
            </a:r>
            <a:r>
              <a:rPr lang="zh-TW" altLang="en-US" dirty="0">
                <a:solidFill>
                  <a:schemeClr val="tx1">
                    <a:lumMod val="65000"/>
                  </a:schemeClr>
                </a:solidFill>
              </a:rPr>
              <a:t>主要用於將 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</a:rPr>
              <a:t>ECMAScript 2015+ </a:t>
            </a:r>
            <a:r>
              <a:rPr lang="zh-TW" altLang="en-US" dirty="0">
                <a:solidFill>
                  <a:schemeClr val="tx1">
                    <a:lumMod val="65000"/>
                  </a:schemeClr>
                </a:solidFill>
              </a:rPr>
              <a:t>版本的代碼轉換為向後兼容的 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</a:rPr>
              <a:t>JavaScript </a:t>
            </a:r>
            <a:r>
              <a:rPr lang="zh-TW" altLang="en-US" dirty="0">
                <a:solidFill>
                  <a:schemeClr val="tx1">
                    <a:lumMod val="65000"/>
                  </a:schemeClr>
                </a:solidFill>
              </a:rPr>
              <a:t>語法</a:t>
            </a:r>
          </a:p>
          <a:p>
            <a:endParaRPr lang="zh-TW" alt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3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4540-4C33-40C4-9F63-205A2955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小功能實作 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DB39CFF-5015-4D08-8CA3-20862697FE4C}"/>
              </a:ext>
            </a:extLst>
          </p:cNvPr>
          <p:cNvSpPr txBox="1">
            <a:spLocks/>
          </p:cNvSpPr>
          <p:nvPr/>
        </p:nvSpPr>
        <p:spPr>
          <a:xfrm>
            <a:off x="1988805" y="2478793"/>
            <a:ext cx="2627263" cy="31887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組件化</a:t>
            </a:r>
            <a:endParaRPr lang="en-US" altLang="zh-TW" sz="2800" dirty="0"/>
          </a:p>
          <a:p>
            <a:r>
              <a:rPr lang="zh-TW" altLang="en-US" sz="2800" dirty="0"/>
              <a:t>組件複用</a:t>
            </a:r>
            <a:endParaRPr lang="en-US" altLang="zh-TW" sz="2800" dirty="0"/>
          </a:p>
          <a:p>
            <a:r>
              <a:rPr lang="zh-TW" altLang="en-US" sz="2800" dirty="0"/>
              <a:t>資料傳遞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FB1DDAD-D95B-42DE-956A-E54C7CC856E6}"/>
              </a:ext>
            </a:extLst>
          </p:cNvPr>
          <p:cNvSpPr txBox="1">
            <a:spLocks/>
          </p:cNvSpPr>
          <p:nvPr/>
        </p:nvSpPr>
        <p:spPr>
          <a:xfrm>
            <a:off x="5128612" y="2478793"/>
            <a:ext cx="5756053" cy="372370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5F0C91-41A6-45E1-80F7-C2EFB32A1E08}"/>
              </a:ext>
            </a:extLst>
          </p:cNvPr>
          <p:cNvSpPr txBox="1"/>
          <p:nvPr/>
        </p:nvSpPr>
        <p:spPr>
          <a:xfrm>
            <a:off x="5016344" y="3220401"/>
            <a:ext cx="4336976" cy="279448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存檔修正</a:t>
            </a:r>
            <a:endParaRPr lang="en-US" altLang="zh-TW" sz="2400" b="1" dirty="0"/>
          </a:p>
          <a:p>
            <a:pPr>
              <a:lnSpc>
                <a:spcPct val="150000"/>
              </a:lnSpc>
            </a:pPr>
            <a:r>
              <a:rPr lang="zh-TW" altLang="en-US" sz="2400" b="1" dirty="0"/>
              <a:t>熱重載</a:t>
            </a:r>
            <a:endParaRPr lang="en-US" altLang="zh-TW" sz="2400" b="1" dirty="0"/>
          </a:p>
          <a:p>
            <a:pPr>
              <a:lnSpc>
                <a:spcPct val="150000"/>
              </a:lnSpc>
            </a:pPr>
            <a:r>
              <a:rPr lang="zh-TW" altLang="en-US" sz="2400" b="1" dirty="0"/>
              <a:t>設計規範</a:t>
            </a:r>
            <a:r>
              <a:rPr lang="en-US" altLang="zh-TW" sz="2400" b="1" dirty="0"/>
              <a:t>(eslint) 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/>
              <a:t>vue-</a:t>
            </a:r>
            <a:r>
              <a:rPr lang="en-US" altLang="zh-TW" sz="2400" b="1" dirty="0" err="1"/>
              <a:t>devtools</a:t>
            </a:r>
            <a:endParaRPr lang="en-US" altLang="zh-TW" sz="2400" b="1" dirty="0"/>
          </a:p>
          <a:p>
            <a:pPr>
              <a:lnSpc>
                <a:spcPct val="150000"/>
              </a:lnSpc>
            </a:pPr>
            <a:endParaRPr lang="en-US" altLang="zh-TW" sz="2400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53D2CD4-504F-48E2-9485-B909302454A5}"/>
              </a:ext>
            </a:extLst>
          </p:cNvPr>
          <p:cNvSpPr txBox="1">
            <a:spLocks/>
          </p:cNvSpPr>
          <p:nvPr/>
        </p:nvSpPr>
        <p:spPr>
          <a:xfrm>
            <a:off x="4898832" y="2478793"/>
            <a:ext cx="5387248" cy="5949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提升維護及開發效率功能</a:t>
            </a:r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11141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0AEBF-238B-46A8-8F8E-5BFCDE78B58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TW" altLang="en-US" dirty="0"/>
              <a:t>套件分享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C0EFC4-DF33-4980-BA99-EA016FD9E28A}"/>
              </a:ext>
            </a:extLst>
          </p:cNvPr>
          <p:cNvSpPr/>
          <p:nvPr/>
        </p:nvSpPr>
        <p:spPr>
          <a:xfrm>
            <a:off x="723144" y="6262706"/>
            <a:ext cx="112650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2"/>
              </a:rPr>
              <a:t>https://jjnnykimo.pixnet.net/blog/post/49119732-%E6%8E%A8%E8%96%A6%E7%9A%84-vs-code-extensions-%E6%95%B4%E7%90%86</a:t>
            </a:r>
            <a:endParaRPr lang="zh-TW" altLang="en-US" sz="1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502BE0-0D71-4BC3-B39A-CB2922EC9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43" y="231397"/>
            <a:ext cx="3739516" cy="4153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4B1C6C5-EDA7-428A-8E2B-57561C2B9268}"/>
              </a:ext>
            </a:extLst>
          </p:cNvPr>
          <p:cNvSpPr txBox="1"/>
          <p:nvPr/>
        </p:nvSpPr>
        <p:spPr>
          <a:xfrm>
            <a:off x="723144" y="574272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更多套件資訊可參考附上之網址</a:t>
            </a:r>
            <a:endParaRPr lang="en-US" altLang="zh-TW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F63A963-D2DA-4C8A-BAF7-065C63FB3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431" y="1144872"/>
            <a:ext cx="3466060" cy="3781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39B0435-191E-4654-B85B-A518E279E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273" y="1973067"/>
            <a:ext cx="3592306" cy="3621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804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0B78DA-A793-431A-94C5-AF64A3321EA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TW" altLang="en-US" dirty="0"/>
              <a:t>啟用自動修正</a:t>
            </a:r>
            <a:endParaRPr lang="zh-CN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9B49608-7A98-47C8-8DDA-D2990B57FE7F}"/>
              </a:ext>
            </a:extLst>
          </p:cNvPr>
          <p:cNvSpPr txBox="1">
            <a:spLocks/>
          </p:cNvSpPr>
          <p:nvPr/>
        </p:nvSpPr>
        <p:spPr>
          <a:xfrm>
            <a:off x="486030" y="586171"/>
            <a:ext cx="10818564" cy="31887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.</a:t>
            </a:r>
            <a:r>
              <a:rPr lang="en-US" altLang="zh-TW" sz="3600" dirty="0" err="1"/>
              <a:t>vscode</a:t>
            </a:r>
            <a:r>
              <a:rPr lang="en-US" altLang="zh-TW" sz="3600" dirty="0"/>
              <a:t> </a:t>
            </a:r>
            <a:r>
              <a:rPr lang="zh-TW" altLang="en-US" sz="3600" dirty="0"/>
              <a:t>設定資料夾內新增：</a:t>
            </a:r>
            <a:endParaRPr lang="en-US" altLang="zh-TW" sz="3600" dirty="0"/>
          </a:p>
          <a:p>
            <a:endParaRPr lang="en-US" altLang="zh-TW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973F70-E703-4EE6-A273-7F807DBB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0" y="1618197"/>
            <a:ext cx="6324600" cy="26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06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2879A-5912-4D99-8F6D-708EB65D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C7C59AE-0675-45C6-80BC-488BC2B2A13C}"/>
              </a:ext>
            </a:extLst>
          </p:cNvPr>
          <p:cNvSpPr txBox="1">
            <a:spLocks/>
          </p:cNvSpPr>
          <p:nvPr/>
        </p:nvSpPr>
        <p:spPr>
          <a:xfrm>
            <a:off x="925417" y="2478793"/>
            <a:ext cx="10818564" cy="31887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dirty="0"/>
              <a:t>組件及變數大小寫定義</a:t>
            </a:r>
            <a:r>
              <a:rPr lang="en-US" altLang="zh-TW" sz="3600" dirty="0"/>
              <a:t>?</a:t>
            </a:r>
          </a:p>
          <a:p>
            <a:pPr lvl="1"/>
            <a:r>
              <a:rPr lang="en-US" altLang="zh-TW" sz="3600" dirty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k</a:t>
            </a:r>
            <a:r>
              <a:rPr lang="en-US" altLang="zh-TW" sz="3600" dirty="0"/>
              <a:t>ebab</a:t>
            </a:r>
            <a:r>
              <a:rPr lang="en-US" altLang="zh-TW" sz="3600" dirty="0">
                <a:solidFill>
                  <a:srgbClr val="FF0000"/>
                </a:solidFill>
              </a:rPr>
              <a:t>-c</a:t>
            </a:r>
            <a:r>
              <a:rPr lang="en-US" altLang="zh-TW" sz="3600" dirty="0"/>
              <a:t>ase, </a:t>
            </a:r>
            <a:r>
              <a:rPr lang="en-US" altLang="zh-TW" sz="3600" dirty="0">
                <a:solidFill>
                  <a:srgbClr val="FF0000"/>
                </a:solidFill>
              </a:rPr>
              <a:t>c</a:t>
            </a:r>
            <a:r>
              <a:rPr lang="en-US" altLang="zh-TW" sz="3600" dirty="0"/>
              <a:t>amel</a:t>
            </a:r>
            <a:r>
              <a:rPr lang="en-US" altLang="zh-TW" sz="3600" dirty="0">
                <a:solidFill>
                  <a:srgbClr val="FF0000"/>
                </a:solidFill>
              </a:rPr>
              <a:t>C</a:t>
            </a:r>
            <a:r>
              <a:rPr lang="en-US" altLang="zh-TW" sz="3600" dirty="0"/>
              <a:t>ase, </a:t>
            </a:r>
            <a:r>
              <a:rPr lang="en-US" altLang="zh-TW" sz="3600" dirty="0">
                <a:solidFill>
                  <a:srgbClr val="FF0000"/>
                </a:solidFill>
              </a:rPr>
              <a:t>P</a:t>
            </a:r>
            <a:r>
              <a:rPr lang="en-US" altLang="zh-TW" sz="3600" dirty="0"/>
              <a:t>ascal</a:t>
            </a:r>
            <a:r>
              <a:rPr lang="en-US" altLang="zh-TW" sz="3600" dirty="0">
                <a:solidFill>
                  <a:srgbClr val="FF0000"/>
                </a:solidFill>
              </a:rPr>
              <a:t>C</a:t>
            </a:r>
            <a:r>
              <a:rPr lang="en-US" altLang="zh-TW" sz="3600" dirty="0"/>
              <a:t>ase</a:t>
            </a:r>
          </a:p>
          <a:p>
            <a:r>
              <a:rPr lang="en-US" altLang="zh-TW" sz="3600" dirty="0"/>
              <a:t>prop &amp; emit</a:t>
            </a:r>
            <a:r>
              <a:rPr lang="zh-TW" altLang="en-US" sz="3600" dirty="0"/>
              <a:t>使用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prop </a:t>
            </a:r>
            <a:r>
              <a:rPr lang="zh-TW" altLang="en-US" sz="3600" dirty="0"/>
              <a:t>組件沒反應</a:t>
            </a:r>
            <a:r>
              <a:rPr lang="en-US" altLang="zh-TW" sz="3600" dirty="0"/>
              <a:t>? </a:t>
            </a:r>
          </a:p>
          <a:p>
            <a:endParaRPr lang="en-US" altLang="zh-TW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A5B5C0-35CB-4C93-9D30-3293A63F4553}"/>
              </a:ext>
            </a:extLst>
          </p:cNvPr>
          <p:cNvSpPr txBox="1"/>
          <p:nvPr/>
        </p:nvSpPr>
        <p:spPr>
          <a:xfrm>
            <a:off x="1013552" y="5997412"/>
            <a:ext cx="688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https://cn.vuejs.org/v2/guide/components-custom-events.html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https://ithelp.ithome.com.tw/articles/10208306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861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2879A-5912-4D99-8F6D-708EB65D1BC4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TW" dirty="0"/>
              <a:t>Vue Dev Tool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BB86A1-089C-4EDC-85C5-A8EA760C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" y="764118"/>
            <a:ext cx="6679219" cy="48057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3E1AE19-F140-43D3-A547-734AA051A8CC}"/>
              </a:ext>
            </a:extLst>
          </p:cNvPr>
          <p:cNvSpPr/>
          <p:nvPr/>
        </p:nvSpPr>
        <p:spPr>
          <a:xfrm>
            <a:off x="723144" y="6262706"/>
            <a:ext cx="112650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https://jeremysu0131.github.io/Vue-js-Vuex-%E5%AD%B8%E7%BF%92%E7%AD%86%E8%A8%98-18-%E9%96%8B%E7%99%BC%E5%B7%A5%E5%85%B7-Vue-js-devtools/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973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1A3E6-2136-4448-B896-C684BF52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展示當前功能轉移內容</a:t>
            </a:r>
          </a:p>
        </p:txBody>
      </p:sp>
    </p:spTree>
    <p:extLst>
      <p:ext uri="{BB962C8B-B14F-4D97-AF65-F5344CB8AC3E}">
        <p14:creationId xmlns:p14="http://schemas.microsoft.com/office/powerpoint/2010/main" val="421857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1457A8-DAAB-4498-AFD7-6BCCC2D773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57089" y="3172858"/>
            <a:ext cx="4470834" cy="74791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Thank you for your attention.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030EEA-8C85-4EAE-B26C-56333BD0A13B}"/>
              </a:ext>
            </a:extLst>
          </p:cNvPr>
          <p:cNvSpPr txBox="1"/>
          <p:nvPr/>
        </p:nvSpPr>
        <p:spPr>
          <a:xfrm>
            <a:off x="3679633" y="3625940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這是最後一張啦</a:t>
            </a:r>
            <a:r>
              <a:rPr lang="en-US" altLang="zh-TW" b="1" dirty="0">
                <a:solidFill>
                  <a:schemeClr val="bg1"/>
                </a:solidFill>
              </a:rPr>
              <a:t>!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9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4F1E6-4655-4D77-8AD2-B6DFA43F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前後端分離優點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D4FCA4AC-D770-452C-9537-BD84F884B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296" y="2544896"/>
            <a:ext cx="10245791" cy="3917867"/>
          </a:xfrm>
        </p:spPr>
        <p:txBody>
          <a:bodyPr anchor="t">
            <a:normAutofit/>
          </a:bodyPr>
          <a:lstStyle/>
          <a:p>
            <a:r>
              <a:rPr lang="zh-TW" altLang="en-US" sz="2800" dirty="0"/>
              <a:t>優點：</a:t>
            </a:r>
            <a:endParaRPr lang="en-US" altLang="zh-TW" sz="2800" dirty="0"/>
          </a:p>
          <a:p>
            <a:pPr lvl="1"/>
            <a:r>
              <a:rPr lang="zh-TW" altLang="en-US" sz="2800" dirty="0"/>
              <a:t>增加多人同時開發的可行性</a:t>
            </a:r>
            <a:endParaRPr lang="en-US" altLang="zh-TW" sz="2800" dirty="0"/>
          </a:p>
          <a:p>
            <a:pPr lvl="1"/>
            <a:r>
              <a:rPr lang="zh-TW" altLang="en-US" sz="2800" dirty="0"/>
              <a:t>避免前後端代碼交互相依，維護難度提升</a:t>
            </a:r>
            <a:endParaRPr lang="en-US" altLang="zh-TW" sz="2800" dirty="0"/>
          </a:p>
          <a:p>
            <a:pPr lvl="1"/>
            <a:r>
              <a:rPr lang="zh-TW" altLang="en-US" sz="2800" dirty="0"/>
              <a:t>多款針對前端設計套件可加速開發</a:t>
            </a:r>
            <a:endParaRPr lang="en-US" altLang="zh-TW" sz="2800" dirty="0"/>
          </a:p>
          <a:p>
            <a:pPr lvl="1"/>
            <a:r>
              <a:rPr lang="zh-TW" altLang="en-US" sz="2800" dirty="0"/>
              <a:t>針對前端設計的函數庫 </a:t>
            </a:r>
            <a:r>
              <a:rPr lang="en-US" altLang="zh-TW" sz="2800" dirty="0"/>
              <a:t>&amp;</a:t>
            </a:r>
            <a:r>
              <a:rPr lang="zh-TW" altLang="en-US" sz="2800" dirty="0"/>
              <a:t> 框架</a:t>
            </a:r>
            <a:r>
              <a:rPr lang="en-US" altLang="zh-TW" sz="2800" dirty="0"/>
              <a:t>(Vue/React/Angular, etc.)</a:t>
            </a:r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852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4F1E6-4655-4D77-8AD2-B6DFA43F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前後端分離缺點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D4FCA4AC-D770-452C-9537-BD84F884B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296" y="2544896"/>
            <a:ext cx="10245791" cy="3917867"/>
          </a:xfrm>
        </p:spPr>
        <p:txBody>
          <a:bodyPr anchor="t">
            <a:normAutofit/>
          </a:bodyPr>
          <a:lstStyle/>
          <a:p>
            <a:r>
              <a:rPr lang="zh-TW" altLang="en-US" sz="2800" dirty="0"/>
              <a:t>缺點：</a:t>
            </a:r>
            <a:endParaRPr lang="en-US" altLang="zh-TW" sz="2800" dirty="0"/>
          </a:p>
          <a:p>
            <a:pPr lvl="1"/>
            <a:r>
              <a:rPr lang="zh-TW" altLang="en-US" sz="2800" dirty="0"/>
              <a:t>跨域問題</a:t>
            </a:r>
            <a:endParaRPr lang="en-US" altLang="zh-TW" sz="2800" dirty="0"/>
          </a:p>
          <a:p>
            <a:pPr lvl="1"/>
            <a:r>
              <a:rPr lang="zh-TW" altLang="en-US" sz="2800" dirty="0"/>
              <a:t>發佈需增加站點</a:t>
            </a:r>
            <a:endParaRPr lang="en-US" altLang="zh-TW" sz="2800" dirty="0"/>
          </a:p>
          <a:p>
            <a:pPr lvl="1"/>
            <a:r>
              <a:rPr lang="zh-TW" altLang="en-US" sz="2800" dirty="0"/>
              <a:t>學習成本</a:t>
            </a:r>
            <a:endParaRPr lang="en-US" altLang="zh-TW" sz="2800" dirty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723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78BC8-D8B0-4A3C-9E43-93E3C25AD87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TW" altLang="en-US" dirty="0"/>
              <a:t>三大框架比較</a:t>
            </a:r>
          </a:p>
        </p:txBody>
      </p:sp>
      <p:sp>
        <p:nvSpPr>
          <p:cNvPr id="6" name="直排文字版面配置區 5">
            <a:extLst>
              <a:ext uri="{FF2B5EF4-FFF2-40B4-BE49-F238E27FC236}">
                <a16:creationId xmlns:a16="http://schemas.microsoft.com/office/drawing/2014/main" id="{96ACEBFD-1DF5-4E79-9324-25E14A21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0001" y="446088"/>
            <a:ext cx="6611540" cy="6075897"/>
          </a:xfrm>
        </p:spPr>
        <p:txBody>
          <a:bodyPr vert="horz">
            <a:normAutofit/>
          </a:bodyPr>
          <a:lstStyle/>
          <a:p>
            <a:r>
              <a:rPr lang="en-US" altLang="zh-TW" dirty="0"/>
              <a:t>Angular:</a:t>
            </a:r>
          </a:p>
          <a:p>
            <a:pPr lvl="1"/>
            <a:r>
              <a:rPr lang="zh-TW" altLang="en-US" sz="1800" dirty="0"/>
              <a:t>強制需依照框架規劃設計</a:t>
            </a:r>
            <a:endParaRPr lang="en-US" altLang="zh-TW" sz="1800" dirty="0"/>
          </a:p>
          <a:p>
            <a:pPr lvl="1"/>
            <a:r>
              <a:rPr lang="en-US" altLang="zh-TW" sz="1800" dirty="0"/>
              <a:t>Typescript</a:t>
            </a:r>
          </a:p>
          <a:p>
            <a:pPr lvl="1"/>
            <a:r>
              <a:rPr lang="en-US" altLang="zh-TW" sz="1800" dirty="0"/>
              <a:t>Google</a:t>
            </a:r>
            <a:r>
              <a:rPr lang="zh-TW" altLang="en-US" sz="1800" dirty="0"/>
              <a:t>開發及維護</a:t>
            </a: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r>
              <a:rPr lang="en-US" altLang="zh-TW" dirty="0"/>
              <a:t>React:</a:t>
            </a:r>
          </a:p>
          <a:p>
            <a:pPr lvl="1"/>
            <a:r>
              <a:rPr lang="en-US" altLang="zh-TW" sz="1800" dirty="0"/>
              <a:t>JSX</a:t>
            </a:r>
          </a:p>
          <a:p>
            <a:pPr lvl="1"/>
            <a:r>
              <a:rPr lang="zh-TW" altLang="en-US" sz="1800" dirty="0"/>
              <a:t>開放社群</a:t>
            </a:r>
            <a:endParaRPr lang="en-US" altLang="zh-TW" sz="1800" dirty="0"/>
          </a:p>
          <a:p>
            <a:pPr lvl="1"/>
            <a:r>
              <a:rPr lang="en-US" altLang="zh-TW" sz="1800" dirty="0"/>
              <a:t>Facebook</a:t>
            </a:r>
          </a:p>
          <a:p>
            <a:pPr marL="457200" lvl="1" indent="0">
              <a:buNone/>
            </a:pPr>
            <a:endParaRPr lang="en-US" altLang="zh-TW" sz="1800" dirty="0"/>
          </a:p>
          <a:p>
            <a:r>
              <a:rPr lang="en-US" altLang="zh-TW" dirty="0"/>
              <a:t>Vue:</a:t>
            </a:r>
          </a:p>
          <a:p>
            <a:pPr lvl="1"/>
            <a:r>
              <a:rPr lang="zh-TW" altLang="en-US" sz="1800" dirty="0"/>
              <a:t>借鑑以上兩大框架優點</a:t>
            </a:r>
            <a:endParaRPr lang="en-US" altLang="zh-TW" sz="1800" dirty="0"/>
          </a:p>
          <a:p>
            <a:pPr lvl="1"/>
            <a:r>
              <a:rPr lang="zh-TW" altLang="en-US" sz="1800" dirty="0"/>
              <a:t>友善的文檔</a:t>
            </a:r>
            <a:endParaRPr lang="en-US" altLang="zh-TW" sz="1800" dirty="0"/>
          </a:p>
          <a:p>
            <a:pPr lvl="1"/>
            <a:r>
              <a:rPr lang="zh-TW" altLang="en-US" sz="1800" dirty="0"/>
              <a:t>相對較平穩的學習曲線</a:t>
            </a:r>
            <a:endParaRPr lang="en-US" altLang="zh-TW" sz="1800" dirty="0"/>
          </a:p>
          <a:p>
            <a:pPr lvl="1"/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93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E65DA-F83E-46E4-BDAD-6C085A63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38AF53-A00A-4629-A59F-07E7C68A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152" y="2252217"/>
            <a:ext cx="2299060" cy="479966"/>
          </a:xfrm>
        </p:spPr>
        <p:txBody>
          <a:bodyPr anchor="t">
            <a:noAutofit/>
          </a:bodyPr>
          <a:lstStyle/>
          <a:p>
            <a:r>
              <a:rPr lang="en-US" altLang="zh-TW" sz="3200" dirty="0"/>
              <a:t>VS code</a:t>
            </a:r>
            <a:endParaRPr lang="zh-TW" altLang="en-US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36E8BBE-897D-44F5-AD1D-B66E3B28A78E}"/>
              </a:ext>
            </a:extLst>
          </p:cNvPr>
          <p:cNvSpPr txBox="1">
            <a:spLocks/>
          </p:cNvSpPr>
          <p:nvPr/>
        </p:nvSpPr>
        <p:spPr>
          <a:xfrm>
            <a:off x="4564448" y="2252217"/>
            <a:ext cx="2056690" cy="6452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Node.js</a:t>
            </a:r>
            <a:endParaRPr lang="zh-TW" altLang="en-US" sz="32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DAFA2D1-4E37-4A40-A22C-8C595AB2BB37}"/>
              </a:ext>
            </a:extLst>
          </p:cNvPr>
          <p:cNvSpPr txBox="1">
            <a:spLocks/>
          </p:cNvSpPr>
          <p:nvPr/>
        </p:nvSpPr>
        <p:spPr>
          <a:xfrm>
            <a:off x="8298469" y="2252217"/>
            <a:ext cx="1968554" cy="6452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NPM</a:t>
            </a:r>
            <a:endParaRPr lang="zh-TW" altLang="en-US" sz="32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1A49797-5C30-4A09-9FDE-64992C2320E1}"/>
              </a:ext>
            </a:extLst>
          </p:cNvPr>
          <p:cNvSpPr txBox="1">
            <a:spLocks/>
          </p:cNvSpPr>
          <p:nvPr/>
        </p:nvSpPr>
        <p:spPr>
          <a:xfrm>
            <a:off x="1105152" y="4892527"/>
            <a:ext cx="2805836" cy="9704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/>
              <a:t>輕量程式碼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開發工具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3398B6-5679-4346-A199-05948989E35B}"/>
              </a:ext>
            </a:extLst>
          </p:cNvPr>
          <p:cNvSpPr/>
          <p:nvPr/>
        </p:nvSpPr>
        <p:spPr>
          <a:xfrm>
            <a:off x="4065224" y="4760083"/>
            <a:ext cx="3429918" cy="123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-apple-system"/>
              </a:rPr>
              <a:t>Vue CLI </a:t>
            </a:r>
            <a:r>
              <a:rPr lang="zh-TW" altLang="en-US" sz="2000" dirty="0">
                <a:latin typeface="-apple-system"/>
              </a:rPr>
              <a:t>需要 </a:t>
            </a:r>
            <a:r>
              <a:rPr lang="en-US" altLang="zh-TW" sz="2000" dirty="0"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r>
              <a:rPr lang="en-US" altLang="zh-TW" sz="2000" dirty="0">
                <a:latin typeface="-apple-system"/>
              </a:rPr>
              <a:t> 8.9 </a:t>
            </a:r>
            <a:r>
              <a:rPr lang="zh-TW" altLang="en-US" sz="2000" dirty="0">
                <a:latin typeface="-apple-system"/>
              </a:rPr>
              <a:t>或更高版本 </a:t>
            </a:r>
            <a:r>
              <a:rPr lang="en-US" altLang="zh-TW" sz="2000" dirty="0">
                <a:latin typeface="-apple-system"/>
              </a:rPr>
              <a:t>(</a:t>
            </a:r>
            <a:r>
              <a:rPr lang="zh-TW" altLang="en-US" sz="2000" dirty="0">
                <a:latin typeface="-apple-system"/>
              </a:rPr>
              <a:t>推荐 </a:t>
            </a:r>
            <a:r>
              <a:rPr lang="en-US" altLang="zh-TW" sz="2000" dirty="0">
                <a:latin typeface="-apple-system"/>
              </a:rPr>
              <a:t>8.11.0+)</a:t>
            </a:r>
            <a:r>
              <a:rPr lang="zh-TW" altLang="en-US" sz="2000" dirty="0">
                <a:latin typeface="-apple-system"/>
              </a:rPr>
              <a:t>。</a:t>
            </a:r>
            <a:endParaRPr lang="zh-TW" altLang="en-US" sz="2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1B5E529-B4A1-4867-975D-9E1396313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448" y="2989698"/>
            <a:ext cx="2196531" cy="161651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5871296-0EB6-44B7-B2EE-BA862382C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892" y="2989698"/>
            <a:ext cx="1616511" cy="161651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9A2C957-FDB6-4F02-9AC4-F5904DE0D95B}"/>
              </a:ext>
            </a:extLst>
          </p:cNvPr>
          <p:cNvSpPr txBox="1"/>
          <p:nvPr/>
        </p:nvSpPr>
        <p:spPr>
          <a:xfrm>
            <a:off x="4232962" y="6149296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(check version cli: node –v)</a:t>
            </a:r>
            <a:endParaRPr lang="zh-TW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2D5911E-2DEC-4082-9517-94D9B9B38DA0}"/>
              </a:ext>
            </a:extLst>
          </p:cNvPr>
          <p:cNvSpPr txBox="1"/>
          <p:nvPr/>
        </p:nvSpPr>
        <p:spPr>
          <a:xfrm>
            <a:off x="8036363" y="6149296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(check version cli: npm -v)</a:t>
            </a:r>
            <a:endParaRPr lang="zh-TW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2" name="Picture 4" descr="「NPM」的圖片搜尋結果">
            <a:extLst>
              <a:ext uri="{FF2B5EF4-FFF2-40B4-BE49-F238E27FC236}">
                <a16:creationId xmlns:a16="http://schemas.microsoft.com/office/drawing/2014/main" id="{9F6D8BB0-B5C3-461A-8D09-1D27641C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62" y="3029007"/>
            <a:ext cx="2918546" cy="140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9FA04938-DD60-4694-8CDB-4E90C64D654D}"/>
              </a:ext>
            </a:extLst>
          </p:cNvPr>
          <p:cNvSpPr txBox="1">
            <a:spLocks/>
          </p:cNvSpPr>
          <p:nvPr/>
        </p:nvSpPr>
        <p:spPr>
          <a:xfrm>
            <a:off x="8120562" y="4892527"/>
            <a:ext cx="2805836" cy="9704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Node </a:t>
            </a:r>
            <a:r>
              <a:rPr lang="zh-TW" altLang="en-US" sz="2400" dirty="0"/>
              <a:t>附加的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套件管理工具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4A6642B-B221-4469-9272-6557FBE5C8B0}"/>
              </a:ext>
            </a:extLst>
          </p:cNvPr>
          <p:cNvSpPr txBox="1"/>
          <p:nvPr/>
        </p:nvSpPr>
        <p:spPr>
          <a:xfrm>
            <a:off x="719883" y="6149296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當前 </a:t>
            </a:r>
            <a:r>
              <a:rPr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version</a:t>
            </a:r>
            <a:r>
              <a:rPr lang="zh-TW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1.42.1)</a:t>
            </a:r>
            <a:endParaRPr lang="zh-TW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3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E65DA-F83E-46E4-BDAD-6C085A63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環境建置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DAFA2D1-4E37-4A40-A22C-8C595AB2BB37}"/>
              </a:ext>
            </a:extLst>
          </p:cNvPr>
          <p:cNvSpPr txBox="1">
            <a:spLocks/>
          </p:cNvSpPr>
          <p:nvPr/>
        </p:nvSpPr>
        <p:spPr>
          <a:xfrm>
            <a:off x="1500934" y="2252217"/>
            <a:ext cx="1968554" cy="6452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Vue-cli</a:t>
            </a:r>
            <a:endParaRPr lang="zh-TW" altLang="en-US" sz="3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2D5911E-2DEC-4082-9517-94D9B9B38DA0}"/>
              </a:ext>
            </a:extLst>
          </p:cNvPr>
          <p:cNvSpPr txBox="1"/>
          <p:nvPr/>
        </p:nvSpPr>
        <p:spPr>
          <a:xfrm>
            <a:off x="6191350" y="5877197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(check version cli: vue --version)</a:t>
            </a:r>
            <a:endParaRPr lang="zh-TW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35E78C3-BCD2-4A00-B6B2-4DD1EDAC7EC0}"/>
              </a:ext>
            </a:extLst>
          </p:cNvPr>
          <p:cNvSpPr txBox="1"/>
          <p:nvPr/>
        </p:nvSpPr>
        <p:spPr>
          <a:xfrm>
            <a:off x="696616" y="3069367"/>
            <a:ext cx="357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+mj-lt"/>
              </a:rPr>
              <a:t>Vue CLI </a:t>
            </a:r>
            <a:r>
              <a:rPr lang="zh-TW" altLang="en-US" sz="2400" i="1" dirty="0">
                <a:latin typeface="+mj-lt"/>
              </a:rPr>
              <a:t>是一個基於 </a:t>
            </a:r>
            <a:r>
              <a:rPr lang="en-US" altLang="zh-TW" sz="2400" i="1" dirty="0">
                <a:latin typeface="+mj-lt"/>
              </a:rPr>
              <a:t>Vue.js </a:t>
            </a:r>
            <a:r>
              <a:rPr lang="zh-TW" altLang="en-US" sz="2400" i="1" dirty="0">
                <a:latin typeface="+mj-lt"/>
              </a:rPr>
              <a:t>進行快速開發的完整系統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0D7C236-E9D2-4B3C-A8CA-066E6F4F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581" y="2292823"/>
            <a:ext cx="4323231" cy="2272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D8C83926-7951-4E04-BDB4-08C779AA0811}"/>
              </a:ext>
            </a:extLst>
          </p:cNvPr>
          <p:cNvSpPr txBox="1"/>
          <p:nvPr/>
        </p:nvSpPr>
        <p:spPr>
          <a:xfrm>
            <a:off x="516283" y="4178221"/>
            <a:ext cx="4136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透過</a:t>
            </a:r>
            <a:r>
              <a:rPr lang="en-US" altLang="zh-TW" sz="2400" dirty="0"/>
              <a:t> npm </a:t>
            </a:r>
            <a:r>
              <a:rPr lang="zh-TW" altLang="en-US" sz="2400" dirty="0"/>
              <a:t>套件管理工具 安裝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r>
              <a:rPr lang="en-US" altLang="zh-TW" sz="2400" dirty="0"/>
              <a:t>$</a:t>
            </a:r>
            <a:r>
              <a:rPr lang="zh-TW" altLang="en-US" sz="2400" dirty="0"/>
              <a:t> </a:t>
            </a:r>
            <a:r>
              <a:rPr lang="en-US" altLang="zh-TW" sz="2400" dirty="0"/>
              <a:t>npm install -g @vue/cli</a:t>
            </a:r>
          </a:p>
          <a:p>
            <a:pPr algn="ctr"/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62A3926-F632-41E8-8726-B55E93DB21D3}"/>
              </a:ext>
            </a:extLst>
          </p:cNvPr>
          <p:cNvSpPr txBox="1"/>
          <p:nvPr/>
        </p:nvSpPr>
        <p:spPr>
          <a:xfrm>
            <a:off x="810000" y="584703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當前 </a:t>
            </a:r>
            <a:r>
              <a:rPr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version</a:t>
            </a:r>
            <a:r>
              <a:rPr lang="zh-TW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 @vue/cli 4.2.2)</a:t>
            </a:r>
            <a:endParaRPr lang="zh-TW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D13921E-C560-48E1-BECC-DC90DF55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15" y="2925108"/>
            <a:ext cx="3485181" cy="2605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58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0D5FF-5D2E-466C-B6EE-8629A302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 </a:t>
            </a:r>
            <a:r>
              <a:rPr lang="zh-TW" altLang="en-US" dirty="0"/>
              <a:t>起手式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E226CC-FFD6-4603-B797-BA4542353F4D}"/>
              </a:ext>
            </a:extLst>
          </p:cNvPr>
          <p:cNvSpPr/>
          <p:nvPr/>
        </p:nvSpPr>
        <p:spPr>
          <a:xfrm>
            <a:off x="3123542" y="6226146"/>
            <a:ext cx="8438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hlinkClick r:id="rId2"/>
              </a:rPr>
              <a:t>https://cli.vuejs.org/zh/guide/creating-a-project.html#vue-create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0F5E7A-A84C-4C45-9BD7-63B61F6548A3}"/>
              </a:ext>
            </a:extLst>
          </p:cNvPr>
          <p:cNvSpPr txBox="1"/>
          <p:nvPr/>
        </p:nvSpPr>
        <p:spPr>
          <a:xfrm>
            <a:off x="3761572" y="2032687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$</a:t>
            </a:r>
            <a:r>
              <a:rPr lang="zh-TW" altLang="en-US" sz="2400" dirty="0"/>
              <a:t> </a:t>
            </a:r>
            <a:r>
              <a:rPr lang="en-US" altLang="zh-TW" sz="2400" dirty="0"/>
              <a:t>vue create hello-world</a:t>
            </a:r>
            <a:endParaRPr lang="zh-TW" altLang="en-US" sz="2400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C3D847AC-C0AF-4857-A695-2E8BBFDCBA1F}"/>
              </a:ext>
            </a:extLst>
          </p:cNvPr>
          <p:cNvSpPr/>
          <p:nvPr/>
        </p:nvSpPr>
        <p:spPr>
          <a:xfrm>
            <a:off x="5335834" y="2633342"/>
            <a:ext cx="760165" cy="461665"/>
          </a:xfrm>
          <a:prstGeom prst="downArrow">
            <a:avLst>
              <a:gd name="adj1" fmla="val 50000"/>
              <a:gd name="adj2" fmla="val 59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6CD25DA-051C-4E21-9A69-10B0227ED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796" y="3202757"/>
            <a:ext cx="7728879" cy="1332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A3E62E6-DF3D-44ED-B355-30D928C9EB67}"/>
              </a:ext>
            </a:extLst>
          </p:cNvPr>
          <p:cNvSpPr txBox="1"/>
          <p:nvPr/>
        </p:nvSpPr>
        <p:spPr>
          <a:xfrm>
            <a:off x="5419884" y="4806028"/>
            <a:ext cx="861774" cy="3829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4400" dirty="0"/>
              <a:t>…</a:t>
            </a:r>
            <a:endParaRPr lang="zh-TW" altLang="en-US" sz="4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92A3DF-B4E3-4D12-9D49-07D3982CD7FB}"/>
              </a:ext>
            </a:extLst>
          </p:cNvPr>
          <p:cNvSpPr txBox="1"/>
          <p:nvPr/>
        </p:nvSpPr>
        <p:spPr>
          <a:xfrm>
            <a:off x="1128640" y="5316028"/>
            <a:ext cx="884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1. </a:t>
            </a:r>
            <a:r>
              <a:rPr lang="zh-TW" altLang="en-US" sz="2400" dirty="0"/>
              <a:t>之前自行選擇的預設樣板</a:t>
            </a:r>
            <a:r>
              <a:rPr lang="en-US" altLang="zh-TW" sz="2400" dirty="0"/>
              <a:t>/ </a:t>
            </a:r>
            <a:r>
              <a:rPr lang="en-US" altLang="zh-TW" sz="3200" dirty="0">
                <a:solidFill>
                  <a:srgbClr val="FFFF00"/>
                </a:solidFill>
              </a:rPr>
              <a:t>2. </a:t>
            </a:r>
            <a:r>
              <a:rPr lang="en-US" altLang="zh-TW" sz="3200" dirty="0" err="1">
                <a:solidFill>
                  <a:srgbClr val="FFFF00"/>
                </a:solidFill>
              </a:rPr>
              <a:t>vue</a:t>
            </a:r>
            <a:r>
              <a:rPr lang="en-US" altLang="zh-TW" sz="3200" dirty="0">
                <a:solidFill>
                  <a:srgbClr val="FFFF00"/>
                </a:solidFill>
              </a:rPr>
              <a:t>-cli </a:t>
            </a:r>
            <a:r>
              <a:rPr lang="zh-TW" altLang="en-US" sz="3200" dirty="0">
                <a:solidFill>
                  <a:srgbClr val="FFFF00"/>
                </a:solidFill>
              </a:rPr>
              <a:t>預設</a:t>
            </a:r>
            <a:r>
              <a:rPr lang="zh-TW" altLang="en-US" sz="3200" dirty="0"/>
              <a:t> </a:t>
            </a:r>
            <a:r>
              <a:rPr lang="en-US" altLang="zh-TW" sz="2400" dirty="0"/>
              <a:t>/ 3. </a:t>
            </a:r>
            <a:r>
              <a:rPr lang="zh-TW" altLang="en-US" sz="2400" dirty="0"/>
              <a:t>手動選擇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8223A6-23E4-4C66-B06C-447274DB481E}"/>
              </a:ext>
            </a:extLst>
          </p:cNvPr>
          <p:cNvSpPr/>
          <p:nvPr/>
        </p:nvSpPr>
        <p:spPr>
          <a:xfrm>
            <a:off x="182039" y="6226146"/>
            <a:ext cx="3927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npm install sass-loader node-sass</a:t>
            </a:r>
            <a:endParaRPr lang="zh-TW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6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F399ED2E-2EE8-4B7C-B4C2-065AB731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14" y="1721573"/>
            <a:ext cx="5286727" cy="3952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57913C-0B5C-4C2C-8DE9-809487F05B60}"/>
              </a:ext>
            </a:extLst>
          </p:cNvPr>
          <p:cNvSpPr txBox="1"/>
          <p:nvPr/>
        </p:nvSpPr>
        <p:spPr>
          <a:xfrm>
            <a:off x="793214" y="673860"/>
            <a:ext cx="530278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Hello-world </a:t>
            </a:r>
            <a:r>
              <a:rPr lang="zh-TW" altLang="en-US" sz="3600" dirty="0"/>
              <a:t>專案完成</a:t>
            </a:r>
            <a:r>
              <a:rPr lang="en-US" altLang="zh-TW" sz="3600" dirty="0"/>
              <a:t>!</a:t>
            </a:r>
            <a:endParaRPr lang="zh-TW" altLang="en-US" sz="3600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AEF12C2B-A513-4D36-9A93-FDD6084C5A8C}"/>
              </a:ext>
            </a:extLst>
          </p:cNvPr>
          <p:cNvSpPr txBox="1">
            <a:spLocks/>
          </p:cNvSpPr>
          <p:nvPr/>
        </p:nvSpPr>
        <p:spPr>
          <a:xfrm>
            <a:off x="6488911" y="2418135"/>
            <a:ext cx="5111852" cy="24844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執行以下指令運行專案：</a:t>
            </a:r>
            <a:endParaRPr lang="en-US" altLang="zh-TW" sz="3200" dirty="0"/>
          </a:p>
          <a:p>
            <a:pPr lvl="1"/>
            <a:r>
              <a:rPr lang="zh-TW" altLang="en-US" sz="3000" dirty="0"/>
              <a:t> </a:t>
            </a:r>
            <a:r>
              <a:rPr lang="en-US" altLang="zh-TW" sz="3000" dirty="0"/>
              <a:t>$ cd hello-world</a:t>
            </a:r>
          </a:p>
          <a:p>
            <a:pPr lvl="1"/>
            <a:r>
              <a:rPr lang="zh-TW" altLang="en-US" sz="3000" dirty="0"/>
              <a:t> </a:t>
            </a:r>
            <a:r>
              <a:rPr lang="en-US" altLang="zh-TW" sz="3000" dirty="0"/>
              <a:t>$ npm run serve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5129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57913C-0B5C-4C2C-8DE9-809487F05B60}"/>
              </a:ext>
            </a:extLst>
          </p:cNvPr>
          <p:cNvSpPr txBox="1"/>
          <p:nvPr/>
        </p:nvSpPr>
        <p:spPr>
          <a:xfrm>
            <a:off x="793214" y="673860"/>
            <a:ext cx="530278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運行 </a:t>
            </a:r>
            <a:r>
              <a:rPr lang="en-US" altLang="zh-TW" sz="3600" dirty="0"/>
              <a:t>Hello-world</a:t>
            </a:r>
            <a:r>
              <a:rPr lang="zh-TW" altLang="en-US" sz="3600" dirty="0"/>
              <a:t> 專案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6C1F75-8323-43EF-9624-CE8A5FDF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84" y="1864979"/>
            <a:ext cx="4781377" cy="3588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1A6645-6ED2-4A5B-8E64-1D324DB5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3059"/>
            <a:ext cx="5099485" cy="3590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886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至理名言</Template>
  <TotalTime>329</TotalTime>
  <Words>645</Words>
  <Application>Microsoft Office PowerPoint</Application>
  <PresentationFormat>寬螢幕</PresentationFormat>
  <Paragraphs>105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-apple-system</vt:lpstr>
      <vt:lpstr>Garamond</vt:lpstr>
      <vt:lpstr>Trebuchet MS</vt:lpstr>
      <vt:lpstr>Wingdings 2</vt:lpstr>
      <vt:lpstr>至理名言</vt:lpstr>
      <vt:lpstr>前端專案建置-使用Vue.js</vt:lpstr>
      <vt:lpstr>前後端分離優點</vt:lpstr>
      <vt:lpstr>前後端分離缺點</vt:lpstr>
      <vt:lpstr>三大框架比較</vt:lpstr>
      <vt:lpstr>環境建置</vt:lpstr>
      <vt:lpstr>環境建置</vt:lpstr>
      <vt:lpstr>Vue 起手式</vt:lpstr>
      <vt:lpstr>PowerPoint 簡報</vt:lpstr>
      <vt:lpstr>PowerPoint 簡報</vt:lpstr>
      <vt:lpstr>PowerPoint 簡報</vt:lpstr>
      <vt:lpstr>PowerPoint 簡報</vt:lpstr>
      <vt:lpstr>專案結構</vt:lpstr>
      <vt:lpstr>小功能實作 </vt:lpstr>
      <vt:lpstr>套件分享</vt:lpstr>
      <vt:lpstr>啟用自動修正</vt:lpstr>
      <vt:lpstr>問題討論</vt:lpstr>
      <vt:lpstr>Vue Dev Tool</vt:lpstr>
      <vt:lpstr>展示當前功能轉移內容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前端專案建置-使用Vue.js</dc:title>
  <dc:creator>Administrator</dc:creator>
  <cp:lastModifiedBy>devuser241</cp:lastModifiedBy>
  <cp:revision>36</cp:revision>
  <dcterms:created xsi:type="dcterms:W3CDTF">2020-02-21T07:05:11Z</dcterms:created>
  <dcterms:modified xsi:type="dcterms:W3CDTF">2020-02-24T09:54:09Z</dcterms:modified>
</cp:coreProperties>
</file>