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9" r:id="rId3"/>
    <p:sldId id="262" r:id="rId4"/>
    <p:sldId id="271" r:id="rId5"/>
    <p:sldId id="300" r:id="rId6"/>
    <p:sldId id="258" r:id="rId7"/>
    <p:sldId id="290" r:id="rId8"/>
    <p:sldId id="259" r:id="rId9"/>
    <p:sldId id="261" r:id="rId10"/>
    <p:sldId id="285" r:id="rId11"/>
    <p:sldId id="301" r:id="rId12"/>
    <p:sldId id="275" r:id="rId13"/>
    <p:sldId id="277" r:id="rId14"/>
    <p:sldId id="278" r:id="rId15"/>
    <p:sldId id="280" r:id="rId16"/>
    <p:sldId id="298" r:id="rId17"/>
    <p:sldId id="282" r:id="rId18"/>
    <p:sldId id="302" r:id="rId19"/>
    <p:sldId id="265" r:id="rId20"/>
    <p:sldId id="266" r:id="rId21"/>
    <p:sldId id="264" r:id="rId22"/>
    <p:sldId id="303" r:id="rId23"/>
    <p:sldId id="267" r:id="rId24"/>
    <p:sldId id="288" r:id="rId25"/>
    <p:sldId id="305" r:id="rId26"/>
    <p:sldId id="263" r:id="rId27"/>
    <p:sldId id="306" r:id="rId28"/>
    <p:sldId id="283" r:id="rId29"/>
    <p:sldId id="284" r:id="rId30"/>
    <p:sldId id="272" r:id="rId31"/>
    <p:sldId id="269" r:id="rId32"/>
    <p:sldId id="291" r:id="rId33"/>
    <p:sldId id="308" r:id="rId34"/>
    <p:sldId id="260" r:id="rId35"/>
    <p:sldId id="268" r:id="rId36"/>
    <p:sldId id="286" r:id="rId37"/>
    <p:sldId id="30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88EF5D08-9F7E-4392-9FF9-55059CE59F52}">
          <p14:sldIdLst>
            <p14:sldId id="256"/>
          </p14:sldIdLst>
        </p14:section>
        <p14:section name="基本" id="{E84947C9-B46E-48B6-89CB-7B28EB52FAEE}">
          <p14:sldIdLst>
            <p14:sldId id="299"/>
            <p14:sldId id="262"/>
            <p14:sldId id="271"/>
          </p14:sldIdLst>
        </p14:section>
        <p14:section name="前端開發常用" id="{B8B67BFF-435C-4262-8166-7C074B358996}">
          <p14:sldIdLst>
            <p14:sldId id="300"/>
            <p14:sldId id="258"/>
            <p14:sldId id="290"/>
            <p14:sldId id="259"/>
            <p14:sldId id="261"/>
            <p14:sldId id="285"/>
          </p14:sldIdLst>
        </p14:section>
        <p14:section name="Vue" id="{9A726556-DF7F-4E22-BA30-44FB1247BABD}">
          <p14:sldIdLst>
            <p14:sldId id="301"/>
            <p14:sldId id="275"/>
            <p14:sldId id="277"/>
            <p14:sldId id="278"/>
            <p14:sldId id="280"/>
            <p14:sldId id="298"/>
            <p14:sldId id="282"/>
          </p14:sldIdLst>
        </p14:section>
        <p14:section name="Linter" id="{96BED883-FC60-4583-9B91-17D0FB43A8CE}">
          <p14:sldIdLst>
            <p14:sldId id="302"/>
            <p14:sldId id="265"/>
            <p14:sldId id="266"/>
            <p14:sldId id="264"/>
          </p14:sldIdLst>
        </p14:section>
        <p14:section name="Git" id="{9BE807F7-4C7A-4AB3-99E2-E5F6B165C212}">
          <p14:sldIdLst>
            <p14:sldId id="303"/>
            <p14:sldId id="267"/>
            <p14:sldId id="288"/>
          </p14:sldIdLst>
        </p14:section>
        <p14:section name="Markdown" id="{C88960F8-D8AE-4192-89D8-6FA15E4EF0D5}">
          <p14:sldIdLst>
            <p14:sldId id="305"/>
            <p14:sldId id="263"/>
          </p14:sldIdLst>
        </p14:section>
        <p14:section name="其它提升開發效率工具" id="{9E9D67AE-AAED-419C-8740-9F02F6A00683}">
          <p14:sldIdLst>
            <p14:sldId id="306"/>
            <p14:sldId id="283"/>
            <p14:sldId id="284"/>
            <p14:sldId id="272"/>
            <p14:sldId id="269"/>
            <p14:sldId id="291"/>
          </p14:sldIdLst>
        </p14:section>
        <p14:section name="其它實用功能" id="{8065926D-FB0A-44AD-9976-6A4F0685228C}">
          <p14:sldIdLst>
            <p14:sldId id="308"/>
            <p14:sldId id="260"/>
            <p14:sldId id="268"/>
            <p14:sldId id="286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7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2T17:38:49.747" idx="7">
    <p:pos x="6215" y="1557"/>
    <p:text>"editor.fontFamily": "Fira Code",
"editor.fontLigatures": true,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6T20:11:29.579" idx="1">
    <p:pos x="6622" y="3677"/>
    <p:text>//todo-tree settings
  "todo-tree.regex.regex": "((//|#|&lt;!--|;|/\\*|^)\\s*($TAGS):|^\\s*- \\[ \\])",
  "todo-tree.general.tags": ["TODO", "FIXME", "DONE", "TAG", "NOTE"],
  "todo-tree.tree.showInExplorer": true,
  "todo-tree.highlights.defaultHighlight": {
    "foreground": "black",
    "background": "yellow",
    "icon": "check",
    "rulerColour": "yellow",
    "type": "tag",
    "iconColour": "yellow"
  },
  "todo-tree.highlights.customHighlight": {
    "TODO": {
      "background": "yellow",
      "rulerColour": "yellow",
      "iconColour": "yellow"
    },
    "FIXME": {
      "background": "red",
      "icon": "beaker",
      "rulerColour": "red",
      "iconColour": "red"
    },
    "TAG": {
      "background": "blue",
      "icon": "tag",
      "rulerColour": "blue",
      "iconColour": "blue",
      "rulerLane": "full"
    },
    "DONE": {
      "background": "green",
      "icon": "issue-closed",
      "rulerColour": "green",
      "iconColour": "green"
    },
    "NOTE": {
      "background": "#f90",
      "icon": "note",
      "rulerColour": "#f90",
      "iconColour ": "#f90"
    }
  }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github.io/vetur/vti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github.io/vetur/snippet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uejs.github.io/vetur/snippe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github.io/vetur/snippet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slant.co/versus/8627/8628/~jshint_vs_esli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PurpleBooth/109311bb0361f32d87a2#file-readme-template-md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nsky/FiraCode" TargetMode="External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marketplace.visualstudio.com/items?itemName=xabikos.JavaScriptSnipp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8BDAE-2C5E-4AAB-A382-A77EB7D27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9622" y="2109860"/>
            <a:ext cx="6459280" cy="2638280"/>
          </a:xfrm>
        </p:spPr>
        <p:txBody>
          <a:bodyPr anchor="t"/>
          <a:lstStyle/>
          <a:p>
            <a:pPr algn="l"/>
            <a:r>
              <a:rPr lang="en-US" altLang="zh-TW" sz="6000"/>
              <a:t>VS CODE </a:t>
            </a:r>
            <a:br>
              <a:rPr lang="en-US" altLang="zh-TW" sz="6000"/>
            </a:br>
            <a:r>
              <a:rPr lang="zh-TW" altLang="en-US" sz="6000"/>
              <a:t>前端開發擴充套件</a:t>
            </a:r>
            <a:br>
              <a:rPr lang="en-US" altLang="zh-TW" sz="6000"/>
            </a:br>
            <a:r>
              <a:rPr lang="zh-TW" altLang="en-US" sz="6000"/>
              <a:t>            及實用功能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2207D2-9C36-4F85-AA3A-F07E8CA3C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8202" y="5689545"/>
            <a:ext cx="2819638" cy="451948"/>
          </a:xfrm>
        </p:spPr>
        <p:txBody>
          <a:bodyPr>
            <a:normAutofit lnSpcReduction="10000"/>
          </a:bodyPr>
          <a:lstStyle/>
          <a:p>
            <a:r>
              <a:rPr lang="zh-TW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紀錄人員 </a:t>
            </a:r>
            <a:r>
              <a:rPr lang="en-US" altLang="zh-TW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:</a:t>
            </a:r>
            <a:r>
              <a:rPr lang="zh-TW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Fiddle</a:t>
            </a:r>
            <a:endParaRPr lang="zh-TW" altLang="en-US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「VSCode」的圖片搜尋結果">
            <a:extLst>
              <a:ext uri="{FF2B5EF4-FFF2-40B4-BE49-F238E27FC236}">
                <a16:creationId xmlns:a16="http://schemas.microsoft.com/office/drawing/2014/main" id="{AF3BF1ED-093F-4279-916A-491FA9FE5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225" y="2004089"/>
            <a:ext cx="1942784" cy="19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39FD30E-F433-42CC-9660-8638E4D4EC2C}"/>
              </a:ext>
            </a:extLst>
          </p:cNvPr>
          <p:cNvSpPr/>
          <p:nvPr/>
        </p:nvSpPr>
        <p:spPr>
          <a:xfrm>
            <a:off x="3909060" y="2109860"/>
            <a:ext cx="77600" cy="1700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24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DotENV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8/10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7298498-803D-4508-8A33-1F00A9A2AC16}"/>
              </a:ext>
            </a:extLst>
          </p:cNvPr>
          <p:cNvSpPr txBox="1">
            <a:spLocks/>
          </p:cNvSpPr>
          <p:nvPr/>
        </p:nvSpPr>
        <p:spPr>
          <a:xfrm>
            <a:off x="1371600" y="2595258"/>
            <a:ext cx="9601200" cy="3882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zh-TW" altLang="en-US"/>
              <a:t>針對環境設定檔 </a:t>
            </a:r>
            <a:r>
              <a:rPr lang="en-US" altLang="zh-TW"/>
              <a:t>.env </a:t>
            </a:r>
            <a:r>
              <a:rPr lang="zh-TW" altLang="en-US"/>
              <a:t>上色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31C4FD-AC08-4E26-AF3D-3B11FD1F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170" y="608231"/>
            <a:ext cx="1457325" cy="14668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C12E81D-606B-4FA0-BFEF-82AC5316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927" y="3674629"/>
            <a:ext cx="4098388" cy="249757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89C78A9-93A8-4A0C-9EC5-CFE54290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606" y="3674629"/>
            <a:ext cx="3696405" cy="2497571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CFCF733-C297-4306-B4D7-4BE655BCE7AB}"/>
              </a:ext>
            </a:extLst>
          </p:cNvPr>
          <p:cNvSpPr/>
          <p:nvPr/>
        </p:nvSpPr>
        <p:spPr>
          <a:xfrm>
            <a:off x="5967361" y="4594249"/>
            <a:ext cx="613317" cy="738766"/>
          </a:xfrm>
          <a:prstGeom prst="rightArrow">
            <a:avLst>
              <a:gd name="adj1" fmla="val 50000"/>
              <a:gd name="adj2" fmla="val 62552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37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EB607C7-1138-4101-B04E-C417B344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Vue</a:t>
            </a:r>
            <a:r>
              <a:rPr lang="zh-TW" altLang="en-US"/>
              <a:t>相關套件</a:t>
            </a:r>
          </a:p>
        </p:txBody>
      </p:sp>
    </p:spTree>
    <p:extLst>
      <p:ext uri="{BB962C8B-B14F-4D97-AF65-F5344CB8AC3E}">
        <p14:creationId xmlns:p14="http://schemas.microsoft.com/office/powerpoint/2010/main" val="230453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Vetur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82BC0-2F4E-4EC8-9414-C3B7BADB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980985"/>
            <a:ext cx="9601200" cy="2583365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TW"/>
              <a:t>Feature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10/10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7298498-803D-4508-8A33-1F00A9A2AC16}"/>
              </a:ext>
            </a:extLst>
          </p:cNvPr>
          <p:cNvSpPr txBox="1">
            <a:spLocks/>
          </p:cNvSpPr>
          <p:nvPr/>
        </p:nvSpPr>
        <p:spPr>
          <a:xfrm>
            <a:off x="1371600" y="2595258"/>
            <a:ext cx="9601200" cy="11180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zh-TW" altLang="en-US"/>
              <a:t>針對 </a:t>
            </a:r>
            <a:r>
              <a:rPr lang="en-US" altLang="zh-TW"/>
              <a:t>Vue</a:t>
            </a:r>
            <a:r>
              <a:rPr lang="zh-TW" altLang="en-US"/>
              <a:t>單文件組件提供多種 </a:t>
            </a:r>
            <a:r>
              <a:rPr lang="en-US" altLang="zh-TW"/>
              <a:t>coding </a:t>
            </a:r>
            <a:r>
              <a:rPr lang="zh-TW" altLang="en-US"/>
              <a:t>功能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40C7EB-52A4-4221-BF44-77A50BA2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525" y="617756"/>
            <a:ext cx="1666875" cy="1457325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CEC770B-FD41-466A-9C9A-521B48EE9A18}"/>
              </a:ext>
            </a:extLst>
          </p:cNvPr>
          <p:cNvSpPr txBox="1">
            <a:spLocks/>
          </p:cNvSpPr>
          <p:nvPr/>
        </p:nvSpPr>
        <p:spPr>
          <a:xfrm>
            <a:off x="1851099" y="4415885"/>
            <a:ext cx="3891776" cy="1929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Syntax-highlighting</a:t>
            </a:r>
          </a:p>
          <a:p>
            <a:r>
              <a:rPr lang="en-US" altLang="zh-TW"/>
              <a:t>Snippet</a:t>
            </a:r>
          </a:p>
          <a:p>
            <a:r>
              <a:rPr lang="en-US" altLang="zh-TW"/>
              <a:t>Emmet</a:t>
            </a:r>
          </a:p>
          <a:p>
            <a:r>
              <a:rPr lang="en-US" altLang="zh-TW"/>
              <a:t>Linting / Error Checking</a:t>
            </a:r>
          </a:p>
          <a:p>
            <a:endParaRPr lang="en-US" altLang="zh-TW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A3E2DC1-CC9C-435D-9B20-1B42694C692B}"/>
              </a:ext>
            </a:extLst>
          </p:cNvPr>
          <p:cNvSpPr txBox="1">
            <a:spLocks/>
          </p:cNvSpPr>
          <p:nvPr/>
        </p:nvSpPr>
        <p:spPr>
          <a:xfrm>
            <a:off x="6512309" y="4415885"/>
            <a:ext cx="3891776" cy="1929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Formatting</a:t>
            </a:r>
          </a:p>
          <a:p>
            <a:r>
              <a:rPr lang="en-US" altLang="zh-TW"/>
              <a:t>Auto Completion</a:t>
            </a:r>
          </a:p>
          <a:p>
            <a:r>
              <a:rPr lang="en-US" altLang="zh-TW"/>
              <a:t>Debugging</a:t>
            </a:r>
          </a:p>
          <a:p>
            <a:r>
              <a:rPr lang="en-US" altLang="zh-TW">
                <a:hlinkClick r:id="rId3" tooltip="https://vuejs.github.io/vetur/vti.html"/>
              </a:rPr>
              <a:t>VTI / CLI</a:t>
            </a:r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279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698" y="685800"/>
            <a:ext cx="8709101" cy="682456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Vetur-Highlighting</a:t>
            </a:r>
            <a:br>
              <a:rPr lang="en-US" altLang="zh-TW"/>
            </a:br>
            <a:br>
              <a:rPr lang="en-US" altLang="zh-TW"/>
            </a:br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1470056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40C7EB-52A4-4221-BF44-77A50BA2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685800"/>
            <a:ext cx="780587" cy="68245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4843C27-B245-443A-9259-91F89028207E}"/>
              </a:ext>
            </a:extLst>
          </p:cNvPr>
          <p:cNvSpPr txBox="1"/>
          <p:nvPr/>
        </p:nvSpPr>
        <p:spPr>
          <a:xfrm>
            <a:off x="5032245" y="404630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/>
              <a:t>程式碼上色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5EA37E-D414-418E-A514-08B37BC02FC3}"/>
              </a:ext>
            </a:extLst>
          </p:cNvPr>
          <p:cNvSpPr txBox="1"/>
          <p:nvPr/>
        </p:nvSpPr>
        <p:spPr>
          <a:xfrm>
            <a:off x="7571677" y="6349328"/>
            <a:ext cx="427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https://vuejs.github.io/vetur/snippet.html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B7049F8-0E50-4798-BBB6-C06BA0379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51" y="1765094"/>
            <a:ext cx="3473625" cy="36228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BADF271-CB8F-4DF0-9609-C5B4A28AF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598" y="1765094"/>
            <a:ext cx="3525652" cy="3622850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644C5E7-10AE-4162-95A2-D36EC39C6593}"/>
              </a:ext>
            </a:extLst>
          </p:cNvPr>
          <p:cNvSpPr/>
          <p:nvPr/>
        </p:nvSpPr>
        <p:spPr>
          <a:xfrm>
            <a:off x="5865540" y="3200817"/>
            <a:ext cx="613317" cy="738766"/>
          </a:xfrm>
          <a:prstGeom prst="rightArrow">
            <a:avLst>
              <a:gd name="adj1" fmla="val 50000"/>
              <a:gd name="adj2" fmla="val 62552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8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698" y="685800"/>
            <a:ext cx="8709101" cy="682456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Vetur-Snippet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1470056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40C7EB-52A4-4221-BF44-77A50BA2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685800"/>
            <a:ext cx="780587" cy="68245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8556AAF-E3DF-4BF3-B323-B559DFB7C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91" y="1785109"/>
            <a:ext cx="8318810" cy="3287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4843C27-B245-443A-9259-91F89028207E}"/>
              </a:ext>
            </a:extLst>
          </p:cNvPr>
          <p:cNvSpPr txBox="1"/>
          <p:nvPr/>
        </p:nvSpPr>
        <p:spPr>
          <a:xfrm>
            <a:off x="2321846" y="5387944"/>
            <a:ext cx="775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/>
              <a:t>輸入</a:t>
            </a:r>
            <a:r>
              <a:rPr lang="en-US" altLang="zh-TW" sz="3600" b="1"/>
              <a:t>”&lt;vue” </a:t>
            </a:r>
            <a:r>
              <a:rPr lang="zh-TW" altLang="en-US" sz="3600" b="1"/>
              <a:t> 彈出選項生成程式碼片段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5EA37E-D414-418E-A514-08B37BC02FC3}"/>
              </a:ext>
            </a:extLst>
          </p:cNvPr>
          <p:cNvSpPr txBox="1"/>
          <p:nvPr/>
        </p:nvSpPr>
        <p:spPr>
          <a:xfrm>
            <a:off x="7571677" y="6349328"/>
            <a:ext cx="427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https://vuejs.github.io/vetur/snippet.html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9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698" y="685800"/>
            <a:ext cx="8709101" cy="682456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Vetur-Emmet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1470056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40C7EB-52A4-4221-BF44-77A50BA2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685800"/>
            <a:ext cx="780587" cy="68245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4843C27-B245-443A-9259-91F89028207E}"/>
              </a:ext>
            </a:extLst>
          </p:cNvPr>
          <p:cNvSpPr txBox="1"/>
          <p:nvPr/>
        </p:nvSpPr>
        <p:spPr>
          <a:xfrm>
            <a:off x="1371598" y="3817599"/>
            <a:ext cx="5378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/>
              <a:t>輸入</a:t>
            </a:r>
            <a:r>
              <a:rPr lang="en-US" altLang="zh-TW" sz="3600"/>
              <a:t> div#container&gt;p.title</a:t>
            </a:r>
          </a:p>
          <a:p>
            <a:r>
              <a:rPr lang="en-US" altLang="zh-TW" sz="3600" b="1"/>
              <a:t>HTML</a:t>
            </a:r>
            <a:r>
              <a:rPr lang="zh-TW" altLang="en-US" sz="3600" b="1"/>
              <a:t>產生對應結構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5EA37E-D414-418E-A514-08B37BC02FC3}"/>
              </a:ext>
            </a:extLst>
          </p:cNvPr>
          <p:cNvSpPr txBox="1"/>
          <p:nvPr/>
        </p:nvSpPr>
        <p:spPr>
          <a:xfrm>
            <a:off x="7571677" y="6349328"/>
            <a:ext cx="427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https://vuejs.github.io/vetur/snippet.html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F1A4DC-62BA-496D-9712-97B6B2C78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8" y="1884795"/>
            <a:ext cx="9601201" cy="159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9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Vue VSCode Snippets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10/10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7298498-803D-4508-8A33-1F00A9A2AC16}"/>
              </a:ext>
            </a:extLst>
          </p:cNvPr>
          <p:cNvSpPr txBox="1">
            <a:spLocks/>
          </p:cNvSpPr>
          <p:nvPr/>
        </p:nvSpPr>
        <p:spPr>
          <a:xfrm>
            <a:off x="1371601" y="2595257"/>
            <a:ext cx="3143248" cy="16294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zh-TW" altLang="en-US"/>
              <a:t>提供</a:t>
            </a:r>
            <a:r>
              <a:rPr lang="en-US" altLang="zh-TW"/>
              <a:t>Vue </a:t>
            </a:r>
            <a:r>
              <a:rPr lang="zh-TW" altLang="en-US"/>
              <a:t>開發片段</a:t>
            </a:r>
            <a:endParaRPr lang="en-US" altLang="zh-TW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419CB2-2B60-495A-A7B6-A4956C4D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763" y="685801"/>
            <a:ext cx="2586037" cy="14940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1BC652-FED4-49D0-A797-DF6C2A546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024" y="2606151"/>
            <a:ext cx="3143249" cy="3149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160465D-F6E4-43ED-B88C-D758B6DB4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648" y="3177820"/>
            <a:ext cx="4645876" cy="3386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5674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Vue Peek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82BC0-2F4E-4EC8-9414-C3B7BADB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980985"/>
            <a:ext cx="3334215" cy="2583365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TW"/>
              <a:t>Feature</a:t>
            </a:r>
          </a:p>
          <a:p>
            <a:pPr lvl="1"/>
            <a:r>
              <a:rPr lang="zh-TW" altLang="en-US"/>
              <a:t>透過 </a:t>
            </a:r>
            <a:r>
              <a:rPr lang="en-US" altLang="zh-TW"/>
              <a:t>ALT+F12</a:t>
            </a:r>
            <a:r>
              <a:rPr lang="zh-TW" altLang="en-US"/>
              <a:t>預覽</a:t>
            </a:r>
            <a:endParaRPr lang="en-US" altLang="zh-TW"/>
          </a:p>
          <a:p>
            <a:pPr lvl="1"/>
            <a:r>
              <a:rPr lang="zh-TW" altLang="en-US"/>
              <a:t> </a:t>
            </a:r>
            <a:r>
              <a:rPr lang="en-US" altLang="zh-TW"/>
              <a:t>F12</a:t>
            </a:r>
            <a:r>
              <a:rPr lang="zh-TW" altLang="en-US"/>
              <a:t>移至組件</a:t>
            </a:r>
            <a:endParaRPr lang="en-US" altLang="zh-TW"/>
          </a:p>
          <a:p>
            <a:endParaRPr lang="en-US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10/10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7298498-803D-4508-8A33-1F00A9A2AC16}"/>
              </a:ext>
            </a:extLst>
          </p:cNvPr>
          <p:cNvSpPr txBox="1">
            <a:spLocks/>
          </p:cNvSpPr>
          <p:nvPr/>
        </p:nvSpPr>
        <p:spPr>
          <a:xfrm>
            <a:off x="1371600" y="2595258"/>
            <a:ext cx="3334215" cy="11180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zh-TW" altLang="en-US"/>
              <a:t>父組件可以快速切換檢視子組件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40C7EB-52A4-4221-BF44-77A50BA2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525" y="617756"/>
            <a:ext cx="1666875" cy="14573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D7F3F3-E2D8-41B8-B5F6-47B5F39CD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51" y="2588816"/>
            <a:ext cx="5932449" cy="3975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39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EB607C7-1138-4101-B04E-C417B344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Linter</a:t>
            </a:r>
            <a:r>
              <a:rPr lang="zh-TW" altLang="en-US"/>
              <a:t>相關套件</a:t>
            </a:r>
          </a:p>
        </p:txBody>
      </p:sp>
    </p:spTree>
    <p:extLst>
      <p:ext uri="{BB962C8B-B14F-4D97-AF65-F5344CB8AC3E}">
        <p14:creationId xmlns:p14="http://schemas.microsoft.com/office/powerpoint/2010/main" val="242840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EE46D-D72A-4D6B-A9E9-22DE9C9E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140"/>
          </a:xfrm>
        </p:spPr>
        <p:txBody>
          <a:bodyPr>
            <a:normAutofit fontScale="90000"/>
          </a:bodyPr>
          <a:lstStyle/>
          <a:p>
            <a:r>
              <a:rPr lang="zh-TW" altLang="zh-TW" b="1">
                <a:latin typeface="Arial" panose="020B0604020202020204" pitchFamily="34" charset="0"/>
                <a:ea typeface="medium-content-sans-serif-font"/>
              </a:rPr>
              <a:t>Linter</a:t>
            </a:r>
            <a:br>
              <a:rPr lang="zh-TW" altLang="zh-TW" b="1">
                <a:latin typeface="Arial" panose="020B0604020202020204" pitchFamily="34" charset="0"/>
                <a:ea typeface="medium-content-sans-serif-font"/>
              </a:rPr>
            </a:br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95BBF4-0B6E-4B02-A2F8-51C6B3B6C05D}"/>
              </a:ext>
            </a:extLst>
          </p:cNvPr>
          <p:cNvSpPr/>
          <p:nvPr/>
        </p:nvSpPr>
        <p:spPr>
          <a:xfrm>
            <a:off x="1371600" y="2748631"/>
            <a:ext cx="9601200" cy="3477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b="1">
                <a:latin typeface="Arial" panose="020B0604020202020204" pitchFamily="34" charset="0"/>
                <a:ea typeface="medium-content-sans-serif-font"/>
              </a:rPr>
              <a:t>1. 幫你找出語法錯誤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>
                <a:latin typeface="Arial" panose="020B0604020202020204" pitchFamily="34" charset="0"/>
                <a:ea typeface="medium-content-serif-font"/>
              </a:rPr>
              <a:t>沒宣告變數就拿來用、少了括號等等常見的語法錯誤</a:t>
            </a:r>
            <a:endParaRPr lang="en-US" altLang="zh-TW" sz="2000">
              <a:latin typeface="Arial" panose="020B0604020202020204" pitchFamily="34" charset="0"/>
              <a:ea typeface="medium-content-serif-fon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sz="2000" b="1">
              <a:latin typeface="Arial" panose="020B0604020202020204" pitchFamily="34" charset="0"/>
              <a:ea typeface="medium-content-sans-serif-fon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b="1">
                <a:latin typeface="Arial" panose="020B0604020202020204" pitchFamily="34" charset="0"/>
                <a:ea typeface="medium-content-sans-serif-font"/>
              </a:rPr>
              <a:t>2. 確保你遵循最佳實踐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>
                <a:latin typeface="Arial" panose="020B0604020202020204" pitchFamily="34" charset="0"/>
                <a:ea typeface="medium-content-serif-font"/>
              </a:rPr>
              <a:t>不使用全域變數、建議使用 </a:t>
            </a:r>
            <a:r>
              <a:rPr lang="zh-TW" altLang="zh-TW" sz="2000">
                <a:latin typeface="Arial Unicode MS"/>
                <a:ea typeface="Menlo"/>
              </a:rPr>
              <a:t>===</a:t>
            </a:r>
            <a:r>
              <a:rPr lang="zh-TW" altLang="zh-TW" sz="2000">
                <a:ea typeface="medium-content-serif-font"/>
              </a:rPr>
              <a:t> </a:t>
            </a:r>
            <a:r>
              <a:rPr lang="zh-TW" altLang="zh-TW" sz="2000">
                <a:latin typeface="Arial" panose="020B0604020202020204" pitchFamily="34" charset="0"/>
                <a:ea typeface="medium-content-serif-font"/>
              </a:rPr>
              <a:t>而非 </a:t>
            </a:r>
            <a:r>
              <a:rPr lang="zh-TW" altLang="zh-TW" sz="2000">
                <a:latin typeface="Arial Unicode MS"/>
                <a:ea typeface="Menlo"/>
              </a:rPr>
              <a:t>==</a:t>
            </a:r>
            <a:r>
              <a:rPr lang="zh-TW" altLang="zh-TW" sz="2000">
                <a:ea typeface="medium-content-serif-font"/>
              </a:rPr>
              <a:t>、不使用</a:t>
            </a:r>
            <a:r>
              <a:rPr lang="zh-TW" altLang="zh-TW" sz="2000">
                <a:latin typeface="Arial" panose="020B0604020202020204" pitchFamily="34" charset="0"/>
                <a:ea typeface="medium-content-serif-font"/>
              </a:rPr>
              <a:t> </a:t>
            </a:r>
            <a:r>
              <a:rPr lang="zh-TW" altLang="zh-TW" sz="2000">
                <a:latin typeface="Arial Unicode MS"/>
                <a:ea typeface="Menlo"/>
              </a:rPr>
              <a:t>eval</a:t>
            </a:r>
            <a:r>
              <a:rPr lang="zh-TW" altLang="zh-TW" sz="2000">
                <a:ea typeface="medium-content-serif-font"/>
              </a:rPr>
              <a:t> </a:t>
            </a:r>
            <a:r>
              <a:rPr lang="zh-TW" altLang="zh-TW" sz="2000">
                <a:latin typeface="Arial" panose="020B0604020202020204" pitchFamily="34" charset="0"/>
                <a:ea typeface="medium-content-serif-font"/>
              </a:rPr>
              <a:t>…</a:t>
            </a:r>
            <a:endParaRPr lang="en-US" altLang="zh-TW" sz="2000">
              <a:latin typeface="Arial" panose="020B0604020202020204" pitchFamily="34" charset="0"/>
              <a:ea typeface="medium-content-serif-fon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sz="2000" b="1">
              <a:latin typeface="Arial" panose="020B0604020202020204" pitchFamily="34" charset="0"/>
              <a:ea typeface="medium-content-sans-serif-fon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b="1">
                <a:latin typeface="Arial" panose="020B0604020202020204" pitchFamily="34" charset="0"/>
                <a:ea typeface="medium-content-sans-serif-font"/>
              </a:rPr>
              <a:t>3. 提醒你刪掉多餘的程式碼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>
                <a:latin typeface="Arial" panose="020B0604020202020204" pitchFamily="34" charset="0"/>
                <a:ea typeface="medium-content-serif-font"/>
              </a:rPr>
              <a:t>有些變數宣告了卻沒有使用、</a:t>
            </a:r>
            <a:r>
              <a:rPr lang="zh-TW" altLang="zh-TW" sz="2000">
                <a:latin typeface="Arial Unicode MS"/>
                <a:ea typeface="Menlo"/>
              </a:rPr>
              <a:t>import</a:t>
            </a:r>
            <a:r>
              <a:rPr lang="zh-TW" altLang="zh-TW" sz="2000">
                <a:ea typeface="medium-content-serif-font"/>
              </a:rPr>
              <a:t> </a:t>
            </a:r>
            <a:r>
              <a:rPr lang="zh-TW" altLang="zh-TW" sz="2000">
                <a:latin typeface="Arial" panose="020B0604020202020204" pitchFamily="34" charset="0"/>
                <a:ea typeface="medium-content-serif-font"/>
              </a:rPr>
              <a:t>了沒有使用的模組、空的 class constructor …</a:t>
            </a:r>
            <a:endParaRPr lang="en-US" altLang="zh-TW" sz="2000">
              <a:latin typeface="Arial" panose="020B0604020202020204" pitchFamily="34" charset="0"/>
              <a:ea typeface="medium-content-serif-fon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sz="2000" b="1">
              <a:latin typeface="Arial" panose="020B0604020202020204" pitchFamily="34" charset="0"/>
              <a:ea typeface="medium-content-sans-serif-fon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b="1">
                <a:latin typeface="Arial" panose="020B0604020202020204" pitchFamily="34" charset="0"/>
                <a:ea typeface="medium-content-sans-serif-font"/>
              </a:rPr>
              <a:t>4. 統一基本的 coding style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>
                <a:latin typeface="Arial" panose="020B0604020202020204" pitchFamily="34" charset="0"/>
                <a:ea typeface="medium-content-serif-font"/>
              </a:rPr>
              <a:t>要不要加分號、使用單引號或雙引號、縮排使用 space 或 tab 等等</a:t>
            </a:r>
            <a:r>
              <a:rPr lang="en-US" altLang="zh-TW" sz="2000">
                <a:latin typeface="Arial" panose="020B0604020202020204" pitchFamily="34" charset="0"/>
                <a:ea typeface="medium-content-serif-font"/>
              </a:rPr>
              <a:t>…</a:t>
            </a:r>
            <a:endParaRPr lang="zh-TW" altLang="zh-TW" sz="2000"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058EE3-B631-4333-8B91-2F498834053B}"/>
              </a:ext>
            </a:extLst>
          </p:cNvPr>
          <p:cNvSpPr txBox="1"/>
          <p:nvPr/>
        </p:nvSpPr>
        <p:spPr>
          <a:xfrm>
            <a:off x="1371600" y="1960613"/>
            <a:ext cx="7308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2000">
                <a:latin typeface="Arial" panose="020B0604020202020204" pitchFamily="34" charset="0"/>
                <a:ea typeface="medium-content-serif-font"/>
              </a:rPr>
              <a:t>Linter 會幫你做</a:t>
            </a:r>
            <a:r>
              <a:rPr lang="zh-TW" altLang="zh-TW" sz="2000" b="1">
                <a:latin typeface="Arial" panose="020B0604020202020204" pitchFamily="34" charset="0"/>
                <a:ea typeface="medium-content-serif-font"/>
              </a:rPr>
              <a:t>靜態</a:t>
            </a:r>
            <a:r>
              <a:rPr lang="zh-TW" altLang="zh-TW" sz="2000">
                <a:latin typeface="Arial" panose="020B0604020202020204" pitchFamily="34" charset="0"/>
                <a:ea typeface="medium-content-serif-font"/>
              </a:rPr>
              <a:t>語法分析，在你執行之前抓出可能的錯誤，</a:t>
            </a:r>
            <a:endParaRPr lang="en-US" altLang="zh-TW" sz="2000">
              <a:latin typeface="Arial" panose="020B0604020202020204" pitchFamily="34" charset="0"/>
              <a:ea typeface="medium-content-serif-font"/>
            </a:endParaRPr>
          </a:p>
          <a:p>
            <a:r>
              <a:rPr lang="zh-TW" altLang="zh-TW" sz="2000">
                <a:latin typeface="Arial" panose="020B0604020202020204" pitchFamily="34" charset="0"/>
                <a:ea typeface="medium-content-serif-font"/>
              </a:rPr>
              <a:t>大部分的 Linter 會有以下幾個功能：</a:t>
            </a:r>
            <a:endParaRPr lang="zh-TW" altLang="zh-TW" sz="2000" b="1">
              <a:latin typeface="Arial" panose="020B0604020202020204" pitchFamily="34" charset="0"/>
              <a:ea typeface="medium-content-sans-serif-font"/>
            </a:endParaRPr>
          </a:p>
          <a:p>
            <a:endParaRPr lang="zh-TW" altLang="en-US" sz="20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D713EC-08F8-4366-8FCB-2EB83C3FFCA2}"/>
              </a:ext>
            </a:extLst>
          </p:cNvPr>
          <p:cNvSpPr/>
          <p:nvPr/>
        </p:nvSpPr>
        <p:spPr>
          <a:xfrm flipV="1">
            <a:off x="1371599" y="162463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3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EB607C7-1138-4101-B04E-C417B344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基本套件</a:t>
            </a:r>
          </a:p>
        </p:txBody>
      </p:sp>
    </p:spTree>
    <p:extLst>
      <p:ext uri="{BB962C8B-B14F-4D97-AF65-F5344CB8AC3E}">
        <p14:creationId xmlns:p14="http://schemas.microsoft.com/office/powerpoint/2010/main" val="3509057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EE46D-D72A-4D6B-A9E9-22DE9C9E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140"/>
          </a:xfrm>
        </p:spPr>
        <p:txBody>
          <a:bodyPr>
            <a:normAutofit fontScale="90000"/>
          </a:bodyPr>
          <a:lstStyle/>
          <a:p>
            <a:r>
              <a:rPr lang="zh-TW" altLang="zh-TW" b="1">
                <a:latin typeface="Arial" panose="020B0604020202020204" pitchFamily="34" charset="0"/>
                <a:ea typeface="medium-content-sans-serif-font"/>
              </a:rPr>
              <a:t>Linter </a:t>
            </a:r>
            <a:r>
              <a:rPr lang="zh-TW" altLang="en-US" b="1">
                <a:latin typeface="Arial" panose="020B0604020202020204" pitchFamily="34" charset="0"/>
                <a:ea typeface="medium-content-sans-serif-font"/>
              </a:rPr>
              <a:t>評比 </a:t>
            </a:r>
            <a:r>
              <a:rPr lang="en-US" altLang="zh-TW" b="1">
                <a:latin typeface="Arial" panose="020B0604020202020204" pitchFamily="34" charset="0"/>
                <a:ea typeface="medium-content-sans-serif-font"/>
              </a:rPr>
              <a:t>(ESLint/ JSHint/</a:t>
            </a:r>
            <a:r>
              <a:rPr lang="zh-TW" altLang="en-US" b="1">
                <a:latin typeface="Arial" panose="020B0604020202020204" pitchFamily="34" charset="0"/>
                <a:ea typeface="medium-content-sans-serif-font"/>
              </a:rPr>
              <a:t> </a:t>
            </a:r>
            <a:r>
              <a:rPr lang="en-US" altLang="zh-TW" b="1">
                <a:latin typeface="Arial" panose="020B0604020202020204" pitchFamily="34" charset="0"/>
                <a:ea typeface="medium-content-sans-serif-font"/>
              </a:rPr>
              <a:t>JSLint)</a:t>
            </a:r>
            <a:br>
              <a:rPr lang="zh-TW" altLang="zh-TW" b="1">
                <a:latin typeface="Arial" panose="020B0604020202020204" pitchFamily="34" charset="0"/>
                <a:ea typeface="medium-content-sans-serif-font"/>
              </a:rPr>
            </a:b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D713EC-08F8-4366-8FCB-2EB83C3FFCA2}"/>
              </a:ext>
            </a:extLst>
          </p:cNvPr>
          <p:cNvSpPr/>
          <p:nvPr/>
        </p:nvSpPr>
        <p:spPr>
          <a:xfrm flipV="1">
            <a:off x="1371599" y="162463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961D32-5024-4AEA-851F-C723B1047A6F}"/>
              </a:ext>
            </a:extLst>
          </p:cNvPr>
          <p:cNvSpPr/>
          <p:nvPr/>
        </p:nvSpPr>
        <p:spPr>
          <a:xfrm>
            <a:off x="5580111" y="6172200"/>
            <a:ext cx="598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https://www.slant.co/versus/8627/8628/~jshint_vs_eslint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F7386D-23CB-49A6-AE35-63B8FC5A4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59" y="4675115"/>
            <a:ext cx="4717432" cy="90285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2F8F090-4E32-4F4A-A96C-4B657EB9C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307" y="3429000"/>
            <a:ext cx="4724693" cy="8729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131270F-5A35-4EE1-B429-E0067673F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307" y="2281280"/>
            <a:ext cx="4724693" cy="7825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DB1FD07-6C4B-4BE2-A10A-E5B47E4E7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8888" y="2281280"/>
            <a:ext cx="4412217" cy="2231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557A0B30-6610-4D2E-89F0-18C12D3A3A2F}"/>
              </a:ext>
            </a:extLst>
          </p:cNvPr>
          <p:cNvSpPr txBox="1">
            <a:spLocks/>
          </p:cNvSpPr>
          <p:nvPr/>
        </p:nvSpPr>
        <p:spPr>
          <a:xfrm>
            <a:off x="6498889" y="4943914"/>
            <a:ext cx="4473911" cy="6340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b="1">
                <a:solidFill>
                  <a:srgbClr val="FFC000"/>
                </a:solidFill>
                <a:latin typeface="Arial" panose="020B0604020202020204" pitchFamily="34" charset="0"/>
                <a:ea typeface="medium-content-sans-serif-font"/>
              </a:rPr>
              <a:t>ESLint </a:t>
            </a:r>
            <a:r>
              <a:rPr lang="zh-TW" altLang="en-US" sz="3200" b="1">
                <a:solidFill>
                  <a:srgbClr val="FFC000"/>
                </a:solidFill>
                <a:latin typeface="Arial" panose="020B0604020202020204" pitchFamily="34" charset="0"/>
                <a:ea typeface="medium-content-sans-serif-font"/>
              </a:rPr>
              <a:t>綜合評比最高</a:t>
            </a:r>
            <a:r>
              <a:rPr lang="en-US" altLang="zh-TW" sz="3200" b="1">
                <a:solidFill>
                  <a:srgbClr val="FFC000"/>
                </a:solidFill>
                <a:latin typeface="Arial" panose="020B0604020202020204" pitchFamily="34" charset="0"/>
                <a:ea typeface="medium-content-sans-serif-font"/>
              </a:rPr>
              <a:t>!</a:t>
            </a:r>
            <a:endParaRPr lang="zh-TW" altLang="en-US" sz="3200">
              <a:solidFill>
                <a:srgbClr val="FFC000"/>
              </a:solidFill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1F37D386-AEAA-4A68-A112-C81044C8D019}"/>
              </a:ext>
            </a:extLst>
          </p:cNvPr>
          <p:cNvSpPr/>
          <p:nvPr/>
        </p:nvSpPr>
        <p:spPr>
          <a:xfrm rot="16200000">
            <a:off x="3421417" y="2912252"/>
            <a:ext cx="613317" cy="738766"/>
          </a:xfrm>
          <a:prstGeom prst="rightArrow">
            <a:avLst>
              <a:gd name="adj1" fmla="val 50000"/>
              <a:gd name="adj2" fmla="val 62552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85BB9E8-375B-43F5-88BE-81D7AC22D6AB}"/>
              </a:ext>
            </a:extLst>
          </p:cNvPr>
          <p:cNvSpPr/>
          <p:nvPr/>
        </p:nvSpPr>
        <p:spPr>
          <a:xfrm rot="16200000">
            <a:off x="3421417" y="4119136"/>
            <a:ext cx="613317" cy="738766"/>
          </a:xfrm>
          <a:prstGeom prst="rightArrow">
            <a:avLst>
              <a:gd name="adj1" fmla="val 50000"/>
              <a:gd name="adj2" fmla="val 62552"/>
            </a:avLst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67BF70-BABC-486D-8C56-E80D2F115F2F}"/>
              </a:ext>
            </a:extLst>
          </p:cNvPr>
          <p:cNvSpPr/>
          <p:nvPr/>
        </p:nvSpPr>
        <p:spPr>
          <a:xfrm>
            <a:off x="9746166" y="4014439"/>
            <a:ext cx="1164939" cy="497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CF9B88-5B4E-4AB5-9878-0AE224442C4C}"/>
              </a:ext>
            </a:extLst>
          </p:cNvPr>
          <p:cNvSpPr/>
          <p:nvPr/>
        </p:nvSpPr>
        <p:spPr>
          <a:xfrm>
            <a:off x="7570905" y="4014439"/>
            <a:ext cx="1164939" cy="497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1C5589A-BD64-4D98-9831-355F88D5515B}"/>
              </a:ext>
            </a:extLst>
          </p:cNvPr>
          <p:cNvSpPr/>
          <p:nvPr/>
        </p:nvSpPr>
        <p:spPr>
          <a:xfrm>
            <a:off x="5007260" y="2231590"/>
            <a:ext cx="1164939" cy="497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5DC729-B4B7-47D4-A009-27E7B4913516}"/>
              </a:ext>
            </a:extLst>
          </p:cNvPr>
          <p:cNvSpPr/>
          <p:nvPr/>
        </p:nvSpPr>
        <p:spPr>
          <a:xfrm>
            <a:off x="5007260" y="3405930"/>
            <a:ext cx="1164939" cy="497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6A58808-CF53-446B-AAFB-EBD301E4008E}"/>
              </a:ext>
            </a:extLst>
          </p:cNvPr>
          <p:cNvSpPr/>
          <p:nvPr/>
        </p:nvSpPr>
        <p:spPr>
          <a:xfrm>
            <a:off x="5007260" y="4610912"/>
            <a:ext cx="1164939" cy="497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6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ESLint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82BC0-2F4E-4EC8-9414-C3B7BADB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94149"/>
            <a:ext cx="9601200" cy="2270201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altLang="zh-TW"/>
              <a:t>Feature</a:t>
            </a:r>
          </a:p>
          <a:p>
            <a:pPr lvl="1"/>
            <a:r>
              <a:rPr lang="en-US" altLang="zh-TW"/>
              <a:t>indent_style</a:t>
            </a:r>
          </a:p>
          <a:p>
            <a:pPr lvl="1"/>
            <a:r>
              <a:rPr lang="en-US" altLang="zh-TW" err="1"/>
              <a:t>indent_size</a:t>
            </a:r>
            <a:endParaRPr lang="en-US" altLang="zh-TW"/>
          </a:p>
          <a:p>
            <a:pPr lvl="1"/>
            <a:r>
              <a:rPr lang="en-US" altLang="zh-TW" err="1"/>
              <a:t>tab_width</a:t>
            </a:r>
            <a:endParaRPr lang="en-US" altLang="zh-TW"/>
          </a:p>
          <a:p>
            <a:pPr lvl="1"/>
            <a:r>
              <a:rPr lang="en-US" altLang="zh-TW" err="1"/>
              <a:t>end_of_line</a:t>
            </a:r>
            <a:r>
              <a:rPr lang="en-US" altLang="zh-TW"/>
              <a:t> (on save)</a:t>
            </a:r>
          </a:p>
          <a:p>
            <a:pPr lvl="1"/>
            <a:r>
              <a:rPr lang="en-US" altLang="zh-TW" err="1"/>
              <a:t>insert_final_newline</a:t>
            </a:r>
            <a:r>
              <a:rPr lang="en-US" altLang="zh-TW"/>
              <a:t> (on save)</a:t>
            </a:r>
          </a:p>
          <a:p>
            <a:pPr lvl="1"/>
            <a:r>
              <a:rPr lang="en-US" altLang="zh-TW" err="1"/>
              <a:t>trim_trailing_whitespace</a:t>
            </a:r>
            <a:r>
              <a:rPr lang="en-US" altLang="zh-TW"/>
              <a:t> (on save)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10/10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7298498-803D-4508-8A33-1F00A9A2AC16}"/>
              </a:ext>
            </a:extLst>
          </p:cNvPr>
          <p:cNvSpPr txBox="1">
            <a:spLocks/>
          </p:cNvSpPr>
          <p:nvPr/>
        </p:nvSpPr>
        <p:spPr>
          <a:xfrm>
            <a:off x="1371600" y="2595258"/>
            <a:ext cx="9601200" cy="1518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zh-TW" altLang="en-US"/>
              <a:t>集大成於一身的</a:t>
            </a:r>
            <a:r>
              <a:rPr lang="en-US" altLang="zh-TW"/>
              <a:t>JavaScript</a:t>
            </a:r>
            <a:r>
              <a:rPr lang="zh-TW" altLang="en-US"/>
              <a:t>寫作規範套件</a:t>
            </a:r>
            <a:endParaRPr lang="en-US" altLang="zh-TW"/>
          </a:p>
          <a:p>
            <a:r>
              <a:rPr lang="zh-TW" altLang="en-US"/>
              <a:t>缺點：</a:t>
            </a:r>
            <a:endParaRPr lang="en-US" altLang="zh-TW"/>
          </a:p>
          <a:p>
            <a:pPr lvl="1"/>
            <a:r>
              <a:rPr lang="zh-TW" altLang="en-US"/>
              <a:t>設定參數隨版本常有變動</a:t>
            </a:r>
            <a:r>
              <a:rPr lang="en-US" altLang="zh-TW"/>
              <a:t>; </a:t>
            </a:r>
            <a:r>
              <a:rPr lang="zh-TW" altLang="en-US"/>
              <a:t>設定參數較多。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A1CAB90-CE16-4274-87FA-420F0D97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137" y="666644"/>
            <a:ext cx="1487663" cy="14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91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EB607C7-1138-4101-B04E-C417B344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</a:t>
            </a:r>
            <a:r>
              <a:rPr lang="zh-TW" altLang="en-US"/>
              <a:t>相關套件</a:t>
            </a:r>
          </a:p>
        </p:txBody>
      </p:sp>
    </p:spTree>
    <p:extLst>
      <p:ext uri="{BB962C8B-B14F-4D97-AF65-F5344CB8AC3E}">
        <p14:creationId xmlns:p14="http://schemas.microsoft.com/office/powerpoint/2010/main" val="2287737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GitLens — Git supercharged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82BC0-2F4E-4EC8-9414-C3B7BADB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310" y="2595256"/>
            <a:ext cx="3161489" cy="360493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TW"/>
              <a:t>Feature</a:t>
            </a:r>
          </a:p>
          <a:p>
            <a:pPr lvl="1"/>
            <a:r>
              <a:rPr lang="en-US" altLang="zh-TW"/>
              <a:t>Current Line Blame</a:t>
            </a:r>
          </a:p>
          <a:p>
            <a:pPr lvl="1"/>
            <a:r>
              <a:rPr lang="en-US" altLang="zh-TW" i="0"/>
              <a:t>Git Code Lens</a:t>
            </a:r>
          </a:p>
          <a:p>
            <a:pPr lvl="1"/>
            <a:r>
              <a:rPr lang="en-US" altLang="zh-TW" i="0"/>
              <a:t>Status Bar Blame</a:t>
            </a:r>
          </a:p>
          <a:p>
            <a:pPr lvl="1"/>
            <a:r>
              <a:rPr lang="en-US" altLang="zh-TW" i="0"/>
              <a:t>Hovers</a:t>
            </a:r>
          </a:p>
          <a:p>
            <a:pPr lvl="1"/>
            <a:r>
              <a:rPr lang="en-US" altLang="zh-TW" i="0"/>
              <a:t>Side Bar Views</a:t>
            </a:r>
          </a:p>
          <a:p>
            <a:pPr lvl="1"/>
            <a:r>
              <a:rPr lang="en-US" altLang="zh-TW" i="0"/>
              <a:t>Line History view</a:t>
            </a:r>
          </a:p>
          <a:p>
            <a:pPr lvl="1"/>
            <a:r>
              <a:rPr lang="en-US" altLang="zh-TW" i="0"/>
              <a:t>…</a:t>
            </a:r>
          </a:p>
          <a:p>
            <a:pPr lvl="1"/>
            <a:endParaRPr lang="en-US" altLang="zh-TW" i="0"/>
          </a:p>
          <a:p>
            <a:pPr lvl="1"/>
            <a:endParaRPr lang="en-US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10/10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7298498-803D-4508-8A33-1F00A9A2AC16}"/>
              </a:ext>
            </a:extLst>
          </p:cNvPr>
          <p:cNvSpPr txBox="1">
            <a:spLocks/>
          </p:cNvSpPr>
          <p:nvPr/>
        </p:nvSpPr>
        <p:spPr>
          <a:xfrm>
            <a:off x="1371600" y="2595258"/>
            <a:ext cx="6225702" cy="14732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en-US" altLang="zh-TW"/>
              <a:t>GIT</a:t>
            </a:r>
            <a:r>
              <a:rPr lang="zh-TW" altLang="en-US"/>
              <a:t>版控擴充工具，包含多樣功能</a:t>
            </a:r>
            <a:endParaRPr lang="en-US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4FE4EB-36EF-4553-8B71-4C285CB31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189" y="657812"/>
            <a:ext cx="1475611" cy="139560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70F14F0-EAC7-4753-95CD-3A79DD60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303150"/>
            <a:ext cx="6225702" cy="186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95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Git History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82BC0-2F4E-4EC8-9414-C3B7BADB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94150"/>
            <a:ext cx="4553712" cy="2163216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/>
              <a:t>Feature</a:t>
            </a:r>
          </a:p>
          <a:p>
            <a:pPr lvl="1"/>
            <a:r>
              <a:rPr lang="en-US" altLang="zh-TW"/>
              <a:t>View and search git log along with the graph and details.</a:t>
            </a:r>
          </a:p>
          <a:p>
            <a:pPr lvl="1"/>
            <a:r>
              <a:rPr lang="en-US" altLang="zh-TW"/>
              <a:t>View a previous copy of the file.</a:t>
            </a:r>
          </a:p>
          <a:p>
            <a:pPr lvl="1"/>
            <a:r>
              <a:rPr lang="en-US" altLang="zh-TW"/>
              <a:t>View and search the history</a:t>
            </a:r>
          </a:p>
          <a:p>
            <a:pPr lvl="1"/>
            <a:r>
              <a:rPr lang="en-US" altLang="zh-TW"/>
              <a:t>…</a:t>
            </a:r>
          </a:p>
          <a:p>
            <a:pPr lvl="1"/>
            <a:endParaRPr lang="en-US" altLang="zh-TW" i="0"/>
          </a:p>
          <a:p>
            <a:pPr lvl="1"/>
            <a:endParaRPr lang="en-US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8/10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7298498-803D-4508-8A33-1F00A9A2AC16}"/>
              </a:ext>
            </a:extLst>
          </p:cNvPr>
          <p:cNvSpPr txBox="1">
            <a:spLocks/>
          </p:cNvSpPr>
          <p:nvPr/>
        </p:nvSpPr>
        <p:spPr>
          <a:xfrm>
            <a:off x="1371600" y="2595258"/>
            <a:ext cx="4553712" cy="1518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zh-TW" altLang="en-US"/>
              <a:t>可針對檔案或行去查詢過去的修改歷史</a:t>
            </a:r>
            <a:endParaRPr lang="en-US" altLang="zh-TW"/>
          </a:p>
          <a:p>
            <a:pPr lvl="1"/>
            <a:r>
              <a:rPr lang="zh-TW" altLang="en-US"/>
              <a:t>介面風格與 </a:t>
            </a:r>
            <a:r>
              <a:rPr lang="en-US" altLang="zh-TW"/>
              <a:t>gitLens </a:t>
            </a:r>
            <a:r>
              <a:rPr lang="zh-TW" altLang="en-US"/>
              <a:t>不大相同，操作同樣也蠻直覺的</a:t>
            </a:r>
            <a:endParaRPr lang="en-US" altLang="zh-TW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5A1C30-25DC-4E1E-BDED-47FDAFCF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0" y="685800"/>
            <a:ext cx="1562100" cy="13430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A24614C-3E60-4653-8310-F0779E4C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95257"/>
            <a:ext cx="4941840" cy="125264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DF6733B-EA87-486F-88BB-D402B6EE8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24864"/>
            <a:ext cx="4941841" cy="253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17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EB607C7-1138-4101-B04E-C417B344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markdown</a:t>
            </a:r>
            <a:r>
              <a:rPr lang="zh-TW" altLang="en-US"/>
              <a:t>相關套件</a:t>
            </a:r>
          </a:p>
        </p:txBody>
      </p:sp>
    </p:spTree>
    <p:extLst>
      <p:ext uri="{BB962C8B-B14F-4D97-AF65-F5344CB8AC3E}">
        <p14:creationId xmlns:p14="http://schemas.microsoft.com/office/powerpoint/2010/main" val="1209037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/>
              <a:t>Markdownlint &amp; </a:t>
            </a:r>
            <a:r>
              <a:rPr lang="en-US" altLang="zh-TW" sz="3600" b="1"/>
              <a:t>Markdown All in One</a:t>
            </a:r>
            <a:br>
              <a:rPr lang="en-US" altLang="zh-TW" sz="3600"/>
            </a:br>
            <a:endParaRPr lang="zh-TW" altLang="en-US" sz="36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7/10</a:t>
            </a:r>
            <a:endParaRPr lang="zh-TW" altLang="en-US" sz="36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47894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7298498-803D-4508-8A33-1F00A9A2AC16}"/>
              </a:ext>
            </a:extLst>
          </p:cNvPr>
          <p:cNvSpPr txBox="1">
            <a:spLocks/>
          </p:cNvSpPr>
          <p:nvPr/>
        </p:nvSpPr>
        <p:spPr>
          <a:xfrm>
            <a:off x="1371600" y="2755718"/>
            <a:ext cx="4558937" cy="14178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zh-TW" altLang="en-US"/>
              <a:t>撰寫專案說明文件的工具</a:t>
            </a:r>
            <a:endParaRPr lang="en-US" altLang="zh-TW"/>
          </a:p>
          <a:p>
            <a:pPr lvl="1"/>
            <a:r>
              <a:rPr lang="zh-TW" altLang="en-US"/>
              <a:t>可整合至 </a:t>
            </a:r>
            <a:r>
              <a:rPr lang="en-US" altLang="zh-TW"/>
              <a:t>github </a:t>
            </a:r>
            <a:r>
              <a:rPr lang="zh-TW" altLang="en-US"/>
              <a:t>專案</a:t>
            </a:r>
            <a:endParaRPr lang="en-US" altLang="zh-TW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1ED814-28FA-4FD4-8D9C-E892EBEF6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0" y="733425"/>
            <a:ext cx="1485900" cy="15144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50B87E5-112C-4E7A-8678-32D49DE70E66}"/>
              </a:ext>
            </a:extLst>
          </p:cNvPr>
          <p:cNvSpPr/>
          <p:nvPr/>
        </p:nvSpPr>
        <p:spPr>
          <a:xfrm>
            <a:off x="1195250" y="4695006"/>
            <a:ext cx="4735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https://gist.github.com/PurpleBooth/109311bb0361f32d87a2#file-readme-template-md</a:t>
            </a:r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273A083-FF07-496E-AECA-BBD3463AC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80" y="1368262"/>
            <a:ext cx="1476375" cy="89535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58A9ADA-BAE1-4A6F-AC1B-714374A40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498" y="2772314"/>
            <a:ext cx="4431302" cy="36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3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EB607C7-1138-4101-B04E-C417B344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其它提升開發效率工具</a:t>
            </a:r>
          </a:p>
        </p:txBody>
      </p:sp>
    </p:spTree>
    <p:extLst>
      <p:ext uri="{BB962C8B-B14F-4D97-AF65-F5344CB8AC3E}">
        <p14:creationId xmlns:p14="http://schemas.microsoft.com/office/powerpoint/2010/main" val="325226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4A5C-DB90-45D4-91D2-53D358B2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zh-TW" altLang="en-US"/>
              <a:t>推薦</a:t>
            </a:r>
            <a:r>
              <a:rPr lang="en-US" altLang="zh-TW"/>
              <a:t>Coding</a:t>
            </a:r>
            <a:r>
              <a:rPr lang="zh-TW" altLang="en-US"/>
              <a:t>風格字體 </a:t>
            </a:r>
            <a:r>
              <a:rPr lang="en-US" altLang="zh-TW"/>
              <a:t>-</a:t>
            </a:r>
            <a:r>
              <a:rPr lang="zh-TW" altLang="en-US"/>
              <a:t> </a:t>
            </a:r>
            <a:r>
              <a:rPr lang="en-US" altLang="zh-TW" b="1"/>
              <a:t>Fira Code</a:t>
            </a:r>
            <a:endParaRPr lang="zh-TW" altLang="en-US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404B43-B386-4C3F-9EE5-30DC211422C8}"/>
              </a:ext>
            </a:extLst>
          </p:cNvPr>
          <p:cNvSpPr/>
          <p:nvPr/>
        </p:nvSpPr>
        <p:spPr>
          <a:xfrm>
            <a:off x="3709762" y="5941367"/>
            <a:ext cx="4924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https://github.com/tonsky/FiraCode</a:t>
            </a:r>
            <a:endParaRPr lang="zh-TW" altLang="en-US" sz="2400" b="1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54A1AA-6B82-4638-B8F7-16D2FE6F9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880" y="2648474"/>
            <a:ext cx="7782239" cy="29750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C957D1DC-D2DA-4850-98E2-45EA7F4CA1B4}"/>
              </a:ext>
            </a:extLst>
          </p:cNvPr>
          <p:cNvSpPr txBox="1">
            <a:spLocks/>
          </p:cNvSpPr>
          <p:nvPr/>
        </p:nvSpPr>
        <p:spPr>
          <a:xfrm>
            <a:off x="6897536" y="4758103"/>
            <a:ext cx="3089583" cy="8654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en-US" sz="2800" b="1">
                <a:solidFill>
                  <a:schemeClr val="bg1"/>
                </a:solidFill>
              </a:rPr>
              <a:t>需先行安裝字體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9C5D62-CABB-45A4-9FC1-6D382A53E285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8/10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873E31-9E60-486B-8C90-06C908F7F35B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3B669C9D-9D3D-427F-AEB6-B9D947938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831158"/>
              </p:ext>
            </p:extLst>
          </p:nvPr>
        </p:nvGraphicFramePr>
        <p:xfrm>
          <a:off x="10304386" y="3998996"/>
          <a:ext cx="1336827" cy="186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包装程序外壳对象" showAsIcon="1" r:id="rId5" imgW="395280" imgH="552600" progId="Package">
                  <p:embed/>
                </p:oleObj>
              </mc:Choice>
              <mc:Fallback>
                <p:oleObj name="包装程序外壳对象" showAsIcon="1" r:id="rId5" imgW="39528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04386" y="3998996"/>
                        <a:ext cx="1336827" cy="1868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BDF8F146-9A13-41E1-8D2A-45C6071ABAB1}"/>
              </a:ext>
            </a:extLst>
          </p:cNvPr>
          <p:cNvSpPr txBox="1"/>
          <p:nvPr/>
        </p:nvSpPr>
        <p:spPr>
          <a:xfrm>
            <a:off x="10153847" y="2639884"/>
            <a:ext cx="1889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/>
              <a:t>文字安裝檔在這</a:t>
            </a:r>
            <a:r>
              <a:rPr lang="en-US" altLang="zh-TW" sz="2800" b="1"/>
              <a:t>!</a:t>
            </a:r>
            <a:endParaRPr lang="zh-TW" altLang="en-US" sz="2800" b="1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2BB3A002-BCBC-4A4C-B3DD-F90B5A312626}"/>
              </a:ext>
            </a:extLst>
          </p:cNvPr>
          <p:cNvSpPr/>
          <p:nvPr/>
        </p:nvSpPr>
        <p:spPr>
          <a:xfrm rot="5400000">
            <a:off x="10666140" y="3588588"/>
            <a:ext cx="613317" cy="738766"/>
          </a:xfrm>
          <a:prstGeom prst="rightArrow">
            <a:avLst>
              <a:gd name="adj1" fmla="val 50000"/>
              <a:gd name="adj2" fmla="val 62552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235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Todo Tree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8/10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01373E3-2603-427E-AB32-A519AA928977}"/>
              </a:ext>
            </a:extLst>
          </p:cNvPr>
          <p:cNvSpPr txBox="1"/>
          <p:nvPr/>
        </p:nvSpPr>
        <p:spPr>
          <a:xfrm>
            <a:off x="8629430" y="6138969"/>
            <a:ext cx="266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 TODO</a:t>
            </a:r>
            <a:r>
              <a:rPr lang="zh-TW" altLang="en-US"/>
              <a:t> </a:t>
            </a:r>
            <a:r>
              <a:rPr lang="en-US" altLang="zh-TW"/>
              <a:t>TREE</a:t>
            </a:r>
            <a:r>
              <a:rPr lang="zh-TW" altLang="en-US"/>
              <a:t> 設定資訊</a:t>
            </a:r>
            <a:endParaRPr lang="en-US" altLang="zh-TW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F5437FF-B2D7-4356-9001-5F7441DC0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845835"/>
            <a:ext cx="2934902" cy="266398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2022116-05BA-4640-A9D7-2304F7C5F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6" y="3843664"/>
            <a:ext cx="2131708" cy="2664637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C7BE4B5B-61DA-4F0F-A27E-F5114F243821}"/>
              </a:ext>
            </a:extLst>
          </p:cNvPr>
          <p:cNvSpPr txBox="1">
            <a:spLocks/>
          </p:cNvSpPr>
          <p:nvPr/>
        </p:nvSpPr>
        <p:spPr>
          <a:xfrm>
            <a:off x="1371600" y="2595258"/>
            <a:ext cx="9601200" cy="10594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zh-TW" altLang="en-US"/>
              <a:t>可針對開發過程的提醒上色且提供快速查找列表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FD30A89-EF01-4BE2-A03A-36CBF84EF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050" y="599940"/>
            <a:ext cx="14287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8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/>
              <a:t>Chinese (Traditional) Language Pack </a:t>
            </a:r>
            <a:br>
              <a:rPr lang="en-US" altLang="zh-TW" sz="2400" b="1"/>
            </a:br>
            <a:r>
              <a:rPr lang="en-US" altLang="zh-TW" sz="2400" b="1"/>
              <a:t>for Visual Studio Code</a:t>
            </a:r>
            <a:endParaRPr lang="zh-TW" altLang="en-US" sz="2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82BC0-2F4E-4EC8-9414-C3B7BADB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608344"/>
            <a:ext cx="2198450" cy="3698329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TW"/>
              <a:t>Feature</a:t>
            </a:r>
          </a:p>
          <a:p>
            <a:pPr marL="0" indent="0">
              <a:buNone/>
            </a:pPr>
            <a:r>
              <a:rPr lang="zh-TW" altLang="en-US" i="0"/>
              <a:t>中文 </a:t>
            </a:r>
            <a:r>
              <a:rPr lang="en-US" altLang="zh-TW" i="0"/>
              <a:t>(</a:t>
            </a:r>
            <a:r>
              <a:rPr lang="zh-TW" altLang="en-US" i="0"/>
              <a:t>繁體</a:t>
            </a:r>
            <a:r>
              <a:rPr lang="en-US" altLang="zh-TW" i="0"/>
              <a:t>) </a:t>
            </a:r>
            <a:r>
              <a:rPr lang="zh-TW" altLang="en-US" i="0"/>
              <a:t>語言套件，讓 </a:t>
            </a:r>
            <a:r>
              <a:rPr lang="en-US" altLang="zh-TW" i="0"/>
              <a:t>VS Code </a:t>
            </a:r>
            <a:r>
              <a:rPr lang="zh-TW" altLang="en-US" i="0"/>
              <a:t>提供本地化的使用者介面</a:t>
            </a:r>
            <a:endParaRPr lang="zh-TW" altLang="en-US" sz="18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10/10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D0CA50-E72E-4C0A-95B2-95086336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030" y="666644"/>
            <a:ext cx="1469770" cy="142523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CBEFE6B-3EE2-4B91-BCB7-4A9F72918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445" y="2592029"/>
            <a:ext cx="1797591" cy="37146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53AC59-D9A0-4A13-A07C-6682D82C9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336" y="2592030"/>
            <a:ext cx="2410985" cy="371464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010A18A-1416-4718-9F53-6B7CA452EFC0}"/>
              </a:ext>
            </a:extLst>
          </p:cNvPr>
          <p:cNvSpPr txBox="1"/>
          <p:nvPr/>
        </p:nvSpPr>
        <p:spPr>
          <a:xfrm>
            <a:off x="10765119" y="4000152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/>
              <a:t>…</a:t>
            </a:r>
            <a:endParaRPr lang="zh-TW" altLang="en-US" sz="320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91D7A5B-A000-4258-BA1A-16AEACE6B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946" y="2592029"/>
            <a:ext cx="2714548" cy="37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5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Reload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82BC0-2F4E-4EC8-9414-C3B7BADB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3974781"/>
            <a:ext cx="3271837" cy="955409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TW"/>
              <a:t>Feature</a:t>
            </a:r>
          </a:p>
          <a:p>
            <a:pPr lvl="1"/>
            <a:r>
              <a:rPr lang="zh-TW" altLang="en-US"/>
              <a:t>一鍵重啟 </a:t>
            </a:r>
            <a:r>
              <a:rPr lang="en-US" altLang="zh-TW"/>
              <a:t>vscode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10/10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7298498-803D-4508-8A33-1F00A9A2AC16}"/>
              </a:ext>
            </a:extLst>
          </p:cNvPr>
          <p:cNvSpPr txBox="1">
            <a:spLocks/>
          </p:cNvSpPr>
          <p:nvPr/>
        </p:nvSpPr>
        <p:spPr>
          <a:xfrm>
            <a:off x="1371600" y="2644194"/>
            <a:ext cx="3261041" cy="10991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zh-TW" altLang="en-US"/>
              <a:t>在快速重啟</a:t>
            </a:r>
            <a:r>
              <a:rPr lang="en-US" altLang="zh-TW"/>
              <a:t>VSCode </a:t>
            </a:r>
            <a:r>
              <a:rPr lang="zh-TW" altLang="en-US"/>
              <a:t>相當方便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D468E6-8BA0-4FF8-82C1-C92DD980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225" y="838548"/>
            <a:ext cx="1552575" cy="8096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0A769C7-7EBA-43D0-8032-D6E1C3772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73" y="2644194"/>
            <a:ext cx="6044414" cy="19498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4B58E9-FA73-4B77-81D2-7F0254ACA455}"/>
              </a:ext>
            </a:extLst>
          </p:cNvPr>
          <p:cNvSpPr/>
          <p:nvPr/>
        </p:nvSpPr>
        <p:spPr>
          <a:xfrm>
            <a:off x="7195334" y="3167721"/>
            <a:ext cx="2105829" cy="14606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561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file-size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82BC0-2F4E-4EC8-9414-C3B7BADB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94149"/>
            <a:ext cx="9601200" cy="2270201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TW"/>
              <a:t>Feature</a:t>
            </a:r>
          </a:p>
          <a:p>
            <a:pPr lvl="1"/>
            <a:r>
              <a:rPr lang="en-US" altLang="zh-TW" i="0"/>
              <a:t>A simple extension.Show current text file size in the statusbar. The status will update when the file is saved or change active tab.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8/10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7298498-803D-4508-8A33-1F00A9A2AC16}"/>
              </a:ext>
            </a:extLst>
          </p:cNvPr>
          <p:cNvSpPr txBox="1">
            <a:spLocks/>
          </p:cNvSpPr>
          <p:nvPr/>
        </p:nvSpPr>
        <p:spPr>
          <a:xfrm>
            <a:off x="1371600" y="2595258"/>
            <a:ext cx="9601200" cy="1518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zh-TW" altLang="en-US"/>
              <a:t>可看到正在開發的檔案大小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F447DD-6B14-489A-95E9-97A83375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535" y="685800"/>
            <a:ext cx="1543265" cy="13336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BA95D18-A3E0-47F2-885A-50C22D731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258" y="5429249"/>
            <a:ext cx="1747711" cy="84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4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SVG Viewer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82BC0-2F4E-4EC8-9414-C3B7BADB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94149"/>
            <a:ext cx="9601200" cy="2270201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TW"/>
              <a:t>Feature</a:t>
            </a:r>
          </a:p>
          <a:p>
            <a:pPr lvl="1"/>
            <a:r>
              <a:rPr lang="en-US" altLang="zh-TW" i="0"/>
              <a:t>Viewing an SVG file from explorer context menu. 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7/10</a:t>
            </a:r>
            <a:endParaRPr lang="zh-TW" altLang="en-US" sz="3600" b="1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7298498-803D-4508-8A33-1F00A9A2AC16}"/>
              </a:ext>
            </a:extLst>
          </p:cNvPr>
          <p:cNvSpPr txBox="1">
            <a:spLocks/>
          </p:cNvSpPr>
          <p:nvPr/>
        </p:nvSpPr>
        <p:spPr>
          <a:xfrm>
            <a:off x="1371600" y="2595258"/>
            <a:ext cx="9601200" cy="1518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zh-TW" altLang="en-US"/>
              <a:t>提供</a:t>
            </a:r>
            <a:r>
              <a:rPr lang="en-US" altLang="zh-TW"/>
              <a:t>vs</a:t>
            </a:r>
            <a:r>
              <a:rPr lang="zh-TW" altLang="en-US"/>
              <a:t> </a:t>
            </a:r>
            <a:r>
              <a:rPr lang="en-US" altLang="zh-TW"/>
              <a:t>code</a:t>
            </a:r>
            <a:r>
              <a:rPr lang="zh-TW" altLang="en-US"/>
              <a:t> 查看 </a:t>
            </a:r>
            <a:r>
              <a:rPr lang="en-US" altLang="zh-TW"/>
              <a:t>svg</a:t>
            </a:r>
            <a:r>
              <a:rPr lang="zh-TW" altLang="en-US"/>
              <a:t> 圖檔的功能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F1A79B-4517-4508-B9A7-0004817FB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650" y="713678"/>
            <a:ext cx="15811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71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EB607C7-1138-4101-B04E-C417B344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其它實用功能</a:t>
            </a:r>
          </a:p>
        </p:txBody>
      </p:sp>
    </p:spTree>
    <p:extLst>
      <p:ext uri="{BB962C8B-B14F-4D97-AF65-F5344CB8AC3E}">
        <p14:creationId xmlns:p14="http://schemas.microsoft.com/office/powerpoint/2010/main" val="2339931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3754E-1F21-4233-82EC-E8AB34F2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實用功能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4C86B-49DE-4D5E-8080-B015C586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Ctrl + / -  </a:t>
            </a:r>
            <a:r>
              <a:rPr lang="zh-TW" altLang="en-US"/>
              <a:t>放大縮小視窗顯示比例</a:t>
            </a:r>
            <a:endParaRPr lang="en-US" altLang="zh-TW"/>
          </a:p>
          <a:p>
            <a:r>
              <a:rPr lang="en-US" altLang="zh-TW"/>
              <a:t>Ctrl+ shift+F12 </a:t>
            </a:r>
            <a:r>
              <a:rPr lang="zh-TW" altLang="en-US"/>
              <a:t>查詢實作檔案</a:t>
            </a:r>
            <a:endParaRPr lang="en-US" altLang="zh-TW"/>
          </a:p>
          <a:p>
            <a:r>
              <a:rPr lang="en-US" altLang="zh-TW"/>
              <a:t>Ctrl + / </a:t>
            </a:r>
            <a:r>
              <a:rPr lang="zh-TW" altLang="en-US"/>
              <a:t>快速註解</a:t>
            </a:r>
            <a:r>
              <a:rPr lang="en-US" altLang="zh-TW"/>
              <a:t>/</a:t>
            </a:r>
            <a:r>
              <a:rPr lang="zh-TW" altLang="en-US"/>
              <a:t>反註解</a:t>
            </a:r>
            <a:endParaRPr lang="en-US" altLang="zh-TW"/>
          </a:p>
          <a:p>
            <a:r>
              <a:rPr lang="en-US" altLang="zh-TW"/>
              <a:t>ctrl+shift+K </a:t>
            </a:r>
            <a:r>
              <a:rPr lang="zh-TW" altLang="en-US"/>
              <a:t>刪除當前</a:t>
            </a:r>
            <a:r>
              <a:rPr lang="en-US" altLang="zh-TW"/>
              <a:t>line</a:t>
            </a:r>
          </a:p>
          <a:p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122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3754E-1F21-4233-82EC-E8AB34F2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其它設定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4C86B-49DE-4D5E-8080-B015C586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設定輸入 </a:t>
            </a:r>
            <a:r>
              <a:rPr lang="en-US" altLang="zh-TW"/>
              <a:t>launch </a:t>
            </a:r>
            <a:r>
              <a:rPr lang="zh-TW" altLang="en-US"/>
              <a:t>可打開 </a:t>
            </a:r>
            <a:r>
              <a:rPr lang="en-US" altLang="zh-TW"/>
              <a:t>.vscode/ settings.json(</a:t>
            </a:r>
            <a:r>
              <a:rPr lang="zh-TW" altLang="en-US"/>
              <a:t>若沒有會自己創立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/>
              <a:t>OR</a:t>
            </a:r>
          </a:p>
          <a:p>
            <a:r>
              <a:rPr lang="zh-TW" altLang="en-US"/>
              <a:t>檢視 → 轉譯空格</a:t>
            </a:r>
            <a:r>
              <a:rPr lang="en-US" altLang="zh-TW"/>
              <a:t>(</a:t>
            </a:r>
            <a:r>
              <a:rPr lang="zh-TW" altLang="en-US"/>
              <a:t>可見 縮排空格數</a:t>
            </a:r>
            <a:r>
              <a:rPr lang="en-US" altLang="zh-TW"/>
              <a:t>) </a:t>
            </a:r>
          </a:p>
          <a:p>
            <a:r>
              <a:rPr lang="zh-TW" altLang="en-US"/>
              <a:t>大綱</a:t>
            </a:r>
            <a:endParaRPr lang="en-US" altLang="zh-TW"/>
          </a:p>
          <a:p>
            <a:r>
              <a:rPr lang="en-US" altLang="zh-TW"/>
              <a:t>NPM</a:t>
            </a:r>
            <a:r>
              <a:rPr lang="zh-TW" altLang="en-US"/>
              <a:t> 指令碼</a:t>
            </a:r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12DC25-1265-4EA9-8297-99F39469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178" y="2305050"/>
            <a:ext cx="1685925" cy="112395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92604904-F834-4CDB-80FC-6E6ACACB1D88}"/>
              </a:ext>
            </a:extLst>
          </p:cNvPr>
          <p:cNvSpPr/>
          <p:nvPr/>
        </p:nvSpPr>
        <p:spPr>
          <a:xfrm>
            <a:off x="10008158" y="2572587"/>
            <a:ext cx="512466" cy="532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8CB3999-F388-4333-8558-2257B7F0B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178" y="3548951"/>
            <a:ext cx="1685924" cy="21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97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3754E-1F21-4233-82EC-E8AB34F2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智能提示 </a:t>
            </a:r>
            <a:r>
              <a:rPr lang="en-US" altLang="zh-TW"/>
              <a:t>IntelliSense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4C86B-49DE-4D5E-8080-B015C5863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33434" cy="3886200"/>
          </a:xfrm>
        </p:spPr>
        <p:txBody>
          <a:bodyPr/>
          <a:lstStyle/>
          <a:p>
            <a:r>
              <a:rPr lang="zh-TW" altLang="en-US"/>
              <a:t>因為輸入語系關係，預設的 </a:t>
            </a:r>
            <a:r>
              <a:rPr lang="en-US" altLang="zh-TW"/>
              <a:t>Ctrl + space </a:t>
            </a:r>
            <a:r>
              <a:rPr lang="zh-TW" altLang="en-US"/>
              <a:t>會有衝突，建議替換啟用方式</a:t>
            </a:r>
            <a:endParaRPr lang="en-US" altLang="zh-TW"/>
          </a:p>
          <a:p>
            <a:r>
              <a:rPr lang="zh-TW" altLang="en-US"/>
              <a:t>個人修改設定自動提示快捷鍵 </a:t>
            </a:r>
            <a:r>
              <a:rPr lang="en-US" altLang="zh-TW"/>
              <a:t>alt + /</a:t>
            </a:r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85EA6B-F9FB-4035-9367-D0B08A70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535" y="1768929"/>
            <a:ext cx="3113767" cy="38039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9267359-F9D4-4237-B26A-FD8EE6B7B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327" y="6021029"/>
            <a:ext cx="8181975" cy="390525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A4C61B00-615C-4FB1-9282-B57933ABF9DB}"/>
              </a:ext>
            </a:extLst>
          </p:cNvPr>
          <p:cNvSpPr/>
          <p:nvPr/>
        </p:nvSpPr>
        <p:spPr>
          <a:xfrm rot="5400000">
            <a:off x="8642759" y="5344988"/>
            <a:ext cx="613317" cy="738766"/>
          </a:xfrm>
          <a:prstGeom prst="rightArrow">
            <a:avLst>
              <a:gd name="adj1" fmla="val 50000"/>
              <a:gd name="adj2" fmla="val 62552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516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66ECDD2-4B73-46B2-B779-7C3AED46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thank you!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98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Material Icon Theme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82BC0-2F4E-4EC8-9414-C3B7BADB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94149"/>
            <a:ext cx="3613364" cy="2270201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TW"/>
              <a:t>Feature</a:t>
            </a:r>
          </a:p>
          <a:p>
            <a:pPr lvl="1"/>
            <a:r>
              <a:rPr lang="zh-TW" altLang="en-US"/>
              <a:t>主流的資料夾命名都會給予對應的 </a:t>
            </a:r>
            <a:r>
              <a:rPr lang="en-US" altLang="zh-TW"/>
              <a:t>Icon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10/10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7298498-803D-4508-8A33-1F00A9A2AC16}"/>
              </a:ext>
            </a:extLst>
          </p:cNvPr>
          <p:cNvSpPr txBox="1">
            <a:spLocks/>
          </p:cNvSpPr>
          <p:nvPr/>
        </p:nvSpPr>
        <p:spPr>
          <a:xfrm>
            <a:off x="1371600" y="2595258"/>
            <a:ext cx="3613364" cy="1518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en-US" altLang="zh-TW"/>
              <a:t>Material</a:t>
            </a:r>
            <a:r>
              <a:rPr lang="zh-TW" altLang="en-US"/>
              <a:t>風格 </a:t>
            </a:r>
            <a:r>
              <a:rPr lang="en-US" altLang="zh-TW"/>
              <a:t>Icon</a:t>
            </a:r>
            <a:r>
              <a:rPr lang="zh-TW" altLang="en-US"/>
              <a:t>提升辨識度，有效提升辨識分類的作用</a:t>
            </a:r>
            <a:endParaRPr lang="en-US" altLang="zh-TW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D9E520-1385-4CF8-AF11-802A55094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0" y="505881"/>
            <a:ext cx="1638300" cy="15525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6A1FE97-B7DA-4538-8124-293BA9A26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297" y="2605087"/>
            <a:ext cx="3613364" cy="3462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6C883D8-7AA8-47E7-9440-5C2315741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035" y="3092132"/>
            <a:ext cx="3613365" cy="3472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92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EB607C7-1138-4101-B04E-C417B344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前端開發常用</a:t>
            </a:r>
          </a:p>
        </p:txBody>
      </p:sp>
    </p:spTree>
    <p:extLst>
      <p:ext uri="{BB962C8B-B14F-4D97-AF65-F5344CB8AC3E}">
        <p14:creationId xmlns:p14="http://schemas.microsoft.com/office/powerpoint/2010/main" val="243872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altLang="zh-TW" b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(ES6) code snippets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82BC0-2F4E-4EC8-9414-C3B7BADB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94149"/>
            <a:ext cx="3900791" cy="2270201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TW"/>
              <a:t>Feature</a:t>
            </a:r>
          </a:p>
          <a:p>
            <a:r>
              <a:rPr lang="en-US" altLang="zh-TW"/>
              <a:t>This extension contains code snippets for JavaScript in ES6 syntax for </a:t>
            </a:r>
            <a:r>
              <a:rPr lang="en-US" altLang="zh-TW">
                <a:hlinkClick r:id="rId3"/>
              </a:rPr>
              <a:t>Vs Code</a:t>
            </a:r>
            <a:r>
              <a:rPr lang="en-US" altLang="zh-TW"/>
              <a:t> editor (supports both JavaScript and TypeScript).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7/10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7298498-803D-4508-8A33-1F00A9A2AC16}"/>
              </a:ext>
            </a:extLst>
          </p:cNvPr>
          <p:cNvSpPr txBox="1">
            <a:spLocks/>
          </p:cNvSpPr>
          <p:nvPr/>
        </p:nvSpPr>
        <p:spPr>
          <a:xfrm>
            <a:off x="1371600" y="2595258"/>
            <a:ext cx="3900791" cy="1518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zh-TW" altLang="en-US"/>
              <a:t>提供</a:t>
            </a:r>
            <a:r>
              <a:rPr lang="en-US" altLang="zh-TW"/>
              <a:t>ES6</a:t>
            </a:r>
            <a:r>
              <a:rPr lang="zh-TW" altLang="en-US"/>
              <a:t>的代碼片段</a:t>
            </a:r>
            <a:endParaRPr lang="en-US" altLang="zh-TW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13D562-0BD9-4431-9BA1-593597E02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75" y="472808"/>
            <a:ext cx="1571625" cy="15525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965FB06-55FF-4E74-A878-B203E9C21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382" y="2595257"/>
            <a:ext cx="5362418" cy="3969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27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Auto Close Tag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82BC0-2F4E-4EC8-9414-C3B7BADB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94149"/>
            <a:ext cx="5359940" cy="2270201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altLang="zh-TW"/>
              <a:t>Feature</a:t>
            </a:r>
          </a:p>
          <a:p>
            <a:pPr lvl="1"/>
            <a:r>
              <a:rPr lang="en-US" altLang="zh-TW"/>
              <a:t>Automatically add closing tag when you type in the closing bracket of the opening tag</a:t>
            </a:r>
          </a:p>
          <a:p>
            <a:pPr lvl="1"/>
            <a:r>
              <a:rPr lang="en-US" altLang="zh-TW"/>
              <a:t>After closing tag is inserted, the cursor is between the opening and closing tag</a:t>
            </a:r>
          </a:p>
          <a:p>
            <a:pPr lvl="1"/>
            <a:r>
              <a:rPr lang="en-US" altLang="zh-TW"/>
              <a:t>Set the tag list that would not be auto closed</a:t>
            </a:r>
          </a:p>
          <a:p>
            <a:pPr lvl="1"/>
            <a:r>
              <a:rPr lang="en-US" altLang="zh-TW"/>
              <a:t>Automatically close self-closing tag</a:t>
            </a:r>
          </a:p>
          <a:p>
            <a:pPr lvl="1"/>
            <a:r>
              <a:rPr lang="en-US" altLang="zh-TW"/>
              <a:t>Support auto close tag as Sublime Text 3</a:t>
            </a:r>
          </a:p>
          <a:p>
            <a:pPr lvl="1"/>
            <a:r>
              <a:rPr lang="en-US" altLang="zh-TW"/>
              <a:t>Use Keyboard Shortcut or Command Palette to add close tag manually</a:t>
            </a:r>
          </a:p>
          <a:p>
            <a:endParaRPr lang="zh-TW" altLang="en-US"/>
          </a:p>
        </p:txBody>
      </p:sp>
      <p:pic>
        <p:nvPicPr>
          <p:cNvPr id="5" name="內容版面配置區 8">
            <a:extLst>
              <a:ext uri="{FF2B5EF4-FFF2-40B4-BE49-F238E27FC236}">
                <a16:creationId xmlns:a16="http://schemas.microsoft.com/office/drawing/2014/main" id="{57B62C50-00A1-48EC-A1F7-051F7BA8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061" y="728565"/>
            <a:ext cx="1714739" cy="14003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9/10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7298498-803D-4508-8A33-1F00A9A2AC16}"/>
              </a:ext>
            </a:extLst>
          </p:cNvPr>
          <p:cNvSpPr txBox="1">
            <a:spLocks/>
          </p:cNvSpPr>
          <p:nvPr/>
        </p:nvSpPr>
        <p:spPr>
          <a:xfrm>
            <a:off x="1371600" y="2595258"/>
            <a:ext cx="5359940" cy="1518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en-US" altLang="zh-TW"/>
              <a:t>Vue template </a:t>
            </a:r>
            <a:r>
              <a:rPr lang="zh-TW" altLang="en-US"/>
              <a:t>的區塊設計使用 </a:t>
            </a:r>
            <a:r>
              <a:rPr lang="en-US" altLang="zh-TW"/>
              <a:t>html tag </a:t>
            </a:r>
            <a:r>
              <a:rPr lang="zh-TW" altLang="en-US"/>
              <a:t>可以加速開發</a:t>
            </a:r>
            <a:endParaRPr lang="en-US" altLang="zh-TW"/>
          </a:p>
          <a:p>
            <a:r>
              <a:rPr lang="zh-TW" altLang="en-US"/>
              <a:t>缺點：</a:t>
            </a:r>
            <a:endParaRPr lang="en-US" altLang="zh-TW"/>
          </a:p>
          <a:p>
            <a:pPr lvl="1"/>
            <a:r>
              <a:rPr lang="zh-TW" altLang="en-US"/>
              <a:t>打字速度太快可能會失效</a:t>
            </a:r>
          </a:p>
          <a:p>
            <a:pPr lvl="1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FCCE26-F88C-43A9-9C86-E375350F3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268" y="2947612"/>
            <a:ext cx="1610585" cy="764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35F78D7-3A6D-4045-8B1D-0792CEC4A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725" y="5017577"/>
            <a:ext cx="3605675" cy="823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4BC4C15-8ECC-4322-AF11-15913977DF3B}"/>
              </a:ext>
            </a:extLst>
          </p:cNvPr>
          <p:cNvSpPr/>
          <p:nvPr/>
        </p:nvSpPr>
        <p:spPr>
          <a:xfrm rot="5400000">
            <a:off x="8710903" y="4051506"/>
            <a:ext cx="613317" cy="738766"/>
          </a:xfrm>
          <a:prstGeom prst="rightArrow">
            <a:avLst>
              <a:gd name="adj1" fmla="val 50000"/>
              <a:gd name="adj2" fmla="val 62552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0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Auto Rename Tag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82BC0-2F4E-4EC8-9414-C3B7BADB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94149"/>
            <a:ext cx="7013643" cy="2270201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TW"/>
              <a:t>Feature</a:t>
            </a:r>
          </a:p>
          <a:p>
            <a:pPr lvl="1"/>
            <a:r>
              <a:rPr lang="en-US" altLang="zh-TW"/>
              <a:t>When you rename one HTML/XML tag, automatically rename the paired HTML/XML tag</a:t>
            </a:r>
          </a:p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8/10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7298498-803D-4508-8A33-1F00A9A2AC16}"/>
              </a:ext>
            </a:extLst>
          </p:cNvPr>
          <p:cNvSpPr txBox="1">
            <a:spLocks/>
          </p:cNvSpPr>
          <p:nvPr/>
        </p:nvSpPr>
        <p:spPr>
          <a:xfrm>
            <a:off x="1371599" y="2595258"/>
            <a:ext cx="7013643" cy="1518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en-US" altLang="zh-TW"/>
              <a:t>Vue template </a:t>
            </a:r>
            <a:r>
              <a:rPr lang="zh-TW" altLang="en-US"/>
              <a:t>的區塊設計使用 </a:t>
            </a:r>
            <a:r>
              <a:rPr lang="en-US" altLang="zh-TW"/>
              <a:t>html tag </a:t>
            </a:r>
            <a:r>
              <a:rPr lang="zh-TW" altLang="en-US"/>
              <a:t>可以加速開發</a:t>
            </a:r>
            <a:endParaRPr lang="en-US" altLang="zh-TW"/>
          </a:p>
          <a:p>
            <a:r>
              <a:rPr lang="zh-TW" altLang="en-US"/>
              <a:t>缺點：</a:t>
            </a:r>
            <a:endParaRPr lang="en-US" altLang="zh-TW"/>
          </a:p>
          <a:p>
            <a:pPr lvl="1"/>
            <a:r>
              <a:rPr lang="zh-TW" altLang="en-US"/>
              <a:t>打字速度太快可能會失效</a:t>
            </a:r>
            <a:r>
              <a:rPr lang="en-US" altLang="zh-TW"/>
              <a:t>; </a:t>
            </a:r>
            <a:r>
              <a:rPr lang="zh-TW" altLang="en-US"/>
              <a:t>有時候會改錯 </a:t>
            </a:r>
            <a:r>
              <a:rPr lang="en-US" altLang="zh-TW"/>
              <a:t>tag(</a:t>
            </a:r>
            <a:r>
              <a:rPr lang="zh-TW" altLang="en-US"/>
              <a:t>尤其是 </a:t>
            </a:r>
            <a:r>
              <a:rPr lang="en-US" altLang="zh-TW" err="1"/>
              <a:t>vue</a:t>
            </a:r>
            <a:r>
              <a:rPr lang="en-US" altLang="zh-TW"/>
              <a:t> template</a:t>
            </a:r>
            <a:r>
              <a:rPr lang="zh-TW" altLang="en-US"/>
              <a:t> </a:t>
            </a:r>
            <a:r>
              <a:rPr lang="en-US" altLang="zh-TW"/>
              <a:t>tag)</a:t>
            </a:r>
            <a:endParaRPr lang="zh-TW" altLang="en-US"/>
          </a:p>
          <a:p>
            <a:pPr lvl="1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60919CE-FAA2-4863-891B-CAC24C69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219" y="779500"/>
            <a:ext cx="1476581" cy="129558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EF4F091-C4EE-449C-8AE5-224C616BB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438" y="3996011"/>
            <a:ext cx="2237362" cy="631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68AA14D0-E4F3-46AB-A051-6D96A56E77D3}"/>
              </a:ext>
            </a:extLst>
          </p:cNvPr>
          <p:cNvSpPr/>
          <p:nvPr/>
        </p:nvSpPr>
        <p:spPr>
          <a:xfrm rot="5400000">
            <a:off x="8961666" y="3438189"/>
            <a:ext cx="613317" cy="738766"/>
          </a:xfrm>
          <a:prstGeom prst="rightArrow">
            <a:avLst>
              <a:gd name="adj1" fmla="val 50000"/>
              <a:gd name="adj2" fmla="val 62552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E37C0DB5-96DE-439F-A3EB-5658DCEB972A}"/>
              </a:ext>
            </a:extLst>
          </p:cNvPr>
          <p:cNvSpPr/>
          <p:nvPr/>
        </p:nvSpPr>
        <p:spPr>
          <a:xfrm rot="16200000">
            <a:off x="10144358" y="4641624"/>
            <a:ext cx="613317" cy="738766"/>
          </a:xfrm>
          <a:prstGeom prst="rightArrow">
            <a:avLst>
              <a:gd name="adj1" fmla="val 50000"/>
              <a:gd name="adj2" fmla="val 62552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A6ADC7-257A-4FFA-8404-D604641FF79A}"/>
              </a:ext>
            </a:extLst>
          </p:cNvPr>
          <p:cNvSpPr txBox="1"/>
          <p:nvPr/>
        </p:nvSpPr>
        <p:spPr>
          <a:xfrm>
            <a:off x="9743130" y="5459220"/>
            <a:ext cx="1415772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TW" altLang="en-US" sz="2400" b="1"/>
              <a:t>自動修改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68D1660-50A6-4B19-A741-7E9B2E1F3D8F}"/>
              </a:ext>
            </a:extLst>
          </p:cNvPr>
          <p:cNvSpPr txBox="1"/>
          <p:nvPr/>
        </p:nvSpPr>
        <p:spPr>
          <a:xfrm>
            <a:off x="8560438" y="2869426"/>
            <a:ext cx="141577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2400" b="1"/>
              <a:t>修改內容</a:t>
            </a:r>
          </a:p>
        </p:txBody>
      </p:sp>
    </p:spTree>
    <p:extLst>
      <p:ext uri="{BB962C8B-B14F-4D97-AF65-F5344CB8AC3E}">
        <p14:creationId xmlns:p14="http://schemas.microsoft.com/office/powerpoint/2010/main" val="29291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14FD-A530-4AB8-B2B0-20F007E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Bracket Pair Colorizer 2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82BC0-2F4E-4EC8-9414-C3B7BADB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858323"/>
            <a:ext cx="9601200" cy="2706028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TW"/>
              <a:t>Feature</a:t>
            </a:r>
          </a:p>
          <a:p>
            <a:pPr lvl="1"/>
            <a:r>
              <a:rPr lang="en-US" altLang="zh-TW" sz="1800" i="0"/>
              <a:t>This extension allows matching brackets to be identified with </a:t>
            </a:r>
            <a:r>
              <a:rPr lang="en-US" altLang="zh-TW" sz="1800" i="0" err="1"/>
              <a:t>colours</a:t>
            </a:r>
            <a:r>
              <a:rPr lang="en-US" altLang="zh-TW" sz="1800" i="0"/>
              <a:t>. The user can define which tokens to match, and which </a:t>
            </a:r>
            <a:r>
              <a:rPr lang="en-US" altLang="zh-TW" sz="1800" i="0" err="1"/>
              <a:t>colours</a:t>
            </a:r>
            <a:r>
              <a:rPr lang="en-US" altLang="zh-TW" sz="1800" i="0"/>
              <a:t> to use.</a:t>
            </a:r>
            <a:endParaRPr lang="zh-TW" altLang="en-US" sz="18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7D09-96E9-44C9-B052-A770C33D4DB1}"/>
              </a:ext>
            </a:extLst>
          </p:cNvPr>
          <p:cNvSpPr/>
          <p:nvPr/>
        </p:nvSpPr>
        <p:spPr>
          <a:xfrm>
            <a:off x="1371599" y="1428750"/>
            <a:ext cx="66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</a:t>
            </a:r>
            <a:r>
              <a:rPr lang="zh-TW" altLang="en-US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ecommend：</a:t>
            </a:r>
            <a:r>
              <a:rPr lang="en-US" altLang="zh-TW"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10/10</a:t>
            </a:r>
            <a:endParaRPr lang="zh-TW" altLang="en-US" sz="3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FD3600-E38D-4714-B177-2CCAAEF5F355}"/>
              </a:ext>
            </a:extLst>
          </p:cNvPr>
          <p:cNvSpPr/>
          <p:nvPr/>
        </p:nvSpPr>
        <p:spPr>
          <a:xfrm flipV="1">
            <a:off x="1371599" y="2360619"/>
            <a:ext cx="9601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7298498-803D-4508-8A33-1F00A9A2AC16}"/>
              </a:ext>
            </a:extLst>
          </p:cNvPr>
          <p:cNvSpPr txBox="1">
            <a:spLocks/>
          </p:cNvSpPr>
          <p:nvPr/>
        </p:nvSpPr>
        <p:spPr>
          <a:xfrm>
            <a:off x="1371600" y="2595258"/>
            <a:ext cx="9601200" cy="994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優點：</a:t>
            </a:r>
            <a:endParaRPr lang="en-US" altLang="zh-TW"/>
          </a:p>
          <a:p>
            <a:pPr lvl="1"/>
            <a:r>
              <a:rPr lang="zh-TW" altLang="en-US"/>
              <a:t>各種函式區塊的可讀性提升</a:t>
            </a:r>
            <a:endParaRPr lang="en-US" altLang="zh-TW"/>
          </a:p>
          <a:p>
            <a:pPr lvl="1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48A8CE-C1F8-43EE-B0C1-087E3010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253" y="685799"/>
            <a:ext cx="1408547" cy="13685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8C47030-1982-473B-8EF0-6D59AB5A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785" y="5019675"/>
            <a:ext cx="3790950" cy="11525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DFC564-6113-4233-9D41-3971F3452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277" y="5044998"/>
            <a:ext cx="3676650" cy="1104900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9DC1BA2D-8B1F-48B0-A9CB-619CB423D928}"/>
              </a:ext>
            </a:extLst>
          </p:cNvPr>
          <p:cNvSpPr/>
          <p:nvPr/>
        </p:nvSpPr>
        <p:spPr>
          <a:xfrm>
            <a:off x="5740847" y="5232526"/>
            <a:ext cx="613317" cy="738766"/>
          </a:xfrm>
          <a:prstGeom prst="rightArrow">
            <a:avLst>
              <a:gd name="adj1" fmla="val 50000"/>
              <a:gd name="adj2" fmla="val 62552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993898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{0D78A393-4F08-40BB-99D7-CD3BAC00382D}tf10001105</Template>
  <TotalTime>8765</TotalTime>
  <Words>1138</Words>
  <Application>Microsoft Office PowerPoint</Application>
  <PresentationFormat>寬螢幕</PresentationFormat>
  <Paragraphs>195</Paragraphs>
  <Slides>37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Arial Unicode MS</vt:lpstr>
      <vt:lpstr>微軟正黑體</vt:lpstr>
      <vt:lpstr>Arial</vt:lpstr>
      <vt:lpstr>Berlin Sans FB Demi</vt:lpstr>
      <vt:lpstr>Franklin Gothic Book</vt:lpstr>
      <vt:lpstr>裁剪</vt:lpstr>
      <vt:lpstr>程序包</vt:lpstr>
      <vt:lpstr>VS CODE  前端開發擴充套件             及實用功能</vt:lpstr>
      <vt:lpstr>基本套件</vt:lpstr>
      <vt:lpstr>Chinese (Traditional) Language Pack  for Visual Studio Code</vt:lpstr>
      <vt:lpstr>Material Icon Theme </vt:lpstr>
      <vt:lpstr>前端開發常用</vt:lpstr>
      <vt:lpstr>JavaScript (ES6) code snippets</vt:lpstr>
      <vt:lpstr>Auto Close Tag</vt:lpstr>
      <vt:lpstr>Auto Rename Tag </vt:lpstr>
      <vt:lpstr>Bracket Pair Colorizer 2 </vt:lpstr>
      <vt:lpstr>DotENV </vt:lpstr>
      <vt:lpstr>Vue相關套件</vt:lpstr>
      <vt:lpstr>Vetur </vt:lpstr>
      <vt:lpstr>Vetur-Highlighting  </vt:lpstr>
      <vt:lpstr>Vetur-Snippet </vt:lpstr>
      <vt:lpstr>Vetur-Emmet </vt:lpstr>
      <vt:lpstr>Vue VSCode Snippets </vt:lpstr>
      <vt:lpstr>Vue Peek </vt:lpstr>
      <vt:lpstr>Linter相關套件</vt:lpstr>
      <vt:lpstr>Linter </vt:lpstr>
      <vt:lpstr>Linter 評比 (ESLint/ JSHint/ JSLint) </vt:lpstr>
      <vt:lpstr>ESLint </vt:lpstr>
      <vt:lpstr>git相關套件</vt:lpstr>
      <vt:lpstr>GitLens — Git supercharged </vt:lpstr>
      <vt:lpstr>Git History </vt:lpstr>
      <vt:lpstr>markdown相關套件</vt:lpstr>
      <vt:lpstr>Markdownlint &amp; Markdown All in One </vt:lpstr>
      <vt:lpstr>其它提升開發效率工具</vt:lpstr>
      <vt:lpstr>推薦Coding風格字體 - Fira Code</vt:lpstr>
      <vt:lpstr>Todo Tree </vt:lpstr>
      <vt:lpstr>Reload </vt:lpstr>
      <vt:lpstr>file-size </vt:lpstr>
      <vt:lpstr>SVG Viewer </vt:lpstr>
      <vt:lpstr>其它實用功能</vt:lpstr>
      <vt:lpstr>實用功能</vt:lpstr>
      <vt:lpstr>其它設定</vt:lpstr>
      <vt:lpstr>智能提示 IntelliSense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 CODE 擴充套件</dc:title>
  <dc:creator>Administrator</dc:creator>
  <cp:lastModifiedBy>Administrator</cp:lastModifiedBy>
  <cp:revision>128</cp:revision>
  <dcterms:created xsi:type="dcterms:W3CDTF">2020-02-26T02:00:35Z</dcterms:created>
  <dcterms:modified xsi:type="dcterms:W3CDTF">2020-03-04T10:21:09Z</dcterms:modified>
</cp:coreProperties>
</file>