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5"/>
  </p:handoutMasterIdLst>
  <p:sldIdLst>
    <p:sldId id="256" r:id="rId3"/>
    <p:sldId id="826" r:id="rId4"/>
    <p:sldId id="823" r:id="rId6"/>
    <p:sldId id="824" r:id="rId7"/>
    <p:sldId id="825" r:id="rId8"/>
    <p:sldId id="827" r:id="rId9"/>
    <p:sldId id="875" r:id="rId10"/>
    <p:sldId id="876" r:id="rId11"/>
    <p:sldId id="878" r:id="rId12"/>
    <p:sldId id="891" r:id="rId13"/>
    <p:sldId id="893" r:id="rId14"/>
    <p:sldId id="894" r:id="rId15"/>
    <p:sldId id="728" r:id="rId16"/>
    <p:sldId id="882" r:id="rId17"/>
    <p:sldId id="880" r:id="rId18"/>
    <p:sldId id="881" r:id="rId19"/>
    <p:sldId id="883" r:id="rId20"/>
    <p:sldId id="884" r:id="rId21"/>
    <p:sldId id="885" r:id="rId22"/>
    <p:sldId id="888" r:id="rId23"/>
    <p:sldId id="887" r:id="rId24"/>
    <p:sldId id="886" r:id="rId25"/>
    <p:sldId id="889" r:id="rId26"/>
    <p:sldId id="890" r:id="rId27"/>
    <p:sldId id="895" r:id="rId28"/>
    <p:sldId id="896" r:id="rId29"/>
    <p:sldId id="897" r:id="rId30"/>
    <p:sldId id="898" r:id="rId31"/>
    <p:sldId id="900" r:id="rId32"/>
    <p:sldId id="901" r:id="rId33"/>
    <p:sldId id="903" r:id="rId34"/>
    <p:sldId id="902" r:id="rId35"/>
    <p:sldId id="904" r:id="rId36"/>
    <p:sldId id="905" r:id="rId37"/>
    <p:sldId id="906" r:id="rId38"/>
    <p:sldId id="907" r:id="rId39"/>
    <p:sldId id="908" r:id="rId40"/>
    <p:sldId id="909" r:id="rId41"/>
    <p:sldId id="910" r:id="rId42"/>
    <p:sldId id="983" r:id="rId43"/>
    <p:sldId id="928" r:id="rId44"/>
    <p:sldId id="911" r:id="rId45"/>
    <p:sldId id="912" r:id="rId46"/>
    <p:sldId id="913" r:id="rId47"/>
    <p:sldId id="953" r:id="rId48"/>
    <p:sldId id="929" r:id="rId49"/>
    <p:sldId id="945" r:id="rId50"/>
    <p:sldId id="946" r:id="rId51"/>
    <p:sldId id="947" r:id="rId52"/>
    <p:sldId id="948" r:id="rId53"/>
    <p:sldId id="930" r:id="rId54"/>
    <p:sldId id="931" r:id="rId55"/>
    <p:sldId id="932" r:id="rId56"/>
    <p:sldId id="944" r:id="rId57"/>
    <p:sldId id="949" r:id="rId58"/>
    <p:sldId id="977" r:id="rId59"/>
    <p:sldId id="984" r:id="rId60"/>
    <p:sldId id="933" r:id="rId61"/>
    <p:sldId id="1007" r:id="rId62"/>
    <p:sldId id="978" r:id="rId63"/>
    <p:sldId id="979" r:id="rId64"/>
  </p:sldIdLst>
  <p:sldSz cx="9144000" cy="6858000" type="screen4x3"/>
  <p:notesSz cx="6858000" cy="9144000"/>
  <p:custDataLst>
    <p:tags r:id="rId6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D05"/>
    <a:srgbClr val="B4B17A"/>
    <a:srgbClr val="697A74"/>
    <a:srgbClr val="FDCB82"/>
    <a:srgbClr val="4F434F"/>
    <a:srgbClr val="FA9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-102" y="-1578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gs" Target="tags/tag23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9.vml.rels><?xml version="1.0" encoding="UTF-8" standalone="yes"?>
<Relationships xmlns="http://schemas.openxmlformats.org/package/2006/relationships"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6C836-68FD-46FD-9B04-DC3A074E09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7714A-6692-4E52-82B9-0FFD1B50417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8562648" y="5930922"/>
            <a:ext cx="581352" cy="352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2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2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2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2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bg2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bg2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bg2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bg2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2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2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6B686-79C9-4BA3-8745-2DFE06E33F4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D543F-B1EE-40E8-8613-EFECA4BB1A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19050"/>
            <a:ext cx="9144000" cy="2819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/>
          </a:p>
        </p:txBody>
      </p:sp>
      <p:sp>
        <p:nvSpPr>
          <p:cNvPr id="5" name="等腰三角形 4"/>
          <p:cNvSpPr/>
          <p:nvPr userDrawn="1"/>
        </p:nvSpPr>
        <p:spPr>
          <a:xfrm rot="10800000">
            <a:off x="4311254" y="2727325"/>
            <a:ext cx="521494" cy="412750"/>
          </a:xfrm>
          <a:prstGeom prst="triangl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14463" y="4589465"/>
            <a:ext cx="6315075" cy="150018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4B1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24B47-A9E4-4DDB-AE7C-723D6A7261B1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193F4-4D42-4B4F-AA67-41B092FCE4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4F43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flipV="1">
            <a:off x="0" y="3175"/>
            <a:ext cx="9144000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B0DB5-D8F0-4148-BE3C-E2BE373C5A3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F58C0-3E4C-481E-8590-3236BCAAE0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98DAF3-186C-4DCF-A6ED-203F3CE3505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EDFA119-2519-4458-A94F-E94B9D56C5E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wmf"/><Relationship Id="rId11" Type="http://schemas.openxmlformats.org/officeDocument/2006/relationships/notesSlide" Target="../notesSlides/notesSlide16.xml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8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wmf"/><Relationship Id="rId2" Type="http://schemas.openxmlformats.org/officeDocument/2006/relationships/oleObject" Target="../embeddings/oleObject20.bin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wmf"/><Relationship Id="rId2" Type="http://schemas.openxmlformats.org/officeDocument/2006/relationships/oleObject" Target="../embeddings/oleObject21.bin"/><Relationship Id="rId1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3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5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26.bin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27.bin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48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45.wmf"/><Relationship Id="rId11" Type="http://schemas.openxmlformats.org/officeDocument/2006/relationships/notesSlide" Target="../notesSlides/notesSlide40.xml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28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1.wmf"/><Relationship Id="rId1" Type="http://schemas.openxmlformats.org/officeDocument/2006/relationships/oleObject" Target="../embeddings/oleObject32.bin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2.wmf"/><Relationship Id="rId1" Type="http://schemas.openxmlformats.org/officeDocument/2006/relationships/oleObject" Target="../embeddings/oleObject33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6.xml"/><Relationship Id="rId7" Type="http://schemas.openxmlformats.org/officeDocument/2006/relationships/vmlDrawing" Target="../drawings/vmlDrawing20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.xml"/><Relationship Id="rId4" Type="http://schemas.openxmlformats.org/officeDocument/2006/relationships/image" Target="../media/image53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52.wmf"/><Relationship Id="rId1" Type="http://schemas.openxmlformats.org/officeDocument/2006/relationships/oleObject" Target="../embeddings/oleObject34.bin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4.png"/><Relationship Id="rId3" Type="http://schemas.openxmlformats.org/officeDocument/2006/relationships/tags" Target="../tags/tag12.xml"/><Relationship Id="rId2" Type="http://schemas.openxmlformats.org/officeDocument/2006/relationships/image" Target="../media/image52.wmf"/><Relationship Id="rId1" Type="http://schemas.openxmlformats.org/officeDocument/2006/relationships/oleObject" Target="../embeddings/oleObject36.bin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5.png"/><Relationship Id="rId3" Type="http://schemas.openxmlformats.org/officeDocument/2006/relationships/tags" Target="../tags/tag13.xml"/><Relationship Id="rId2" Type="http://schemas.openxmlformats.org/officeDocument/2006/relationships/image" Target="../media/image52.wmf"/><Relationship Id="rId1" Type="http://schemas.openxmlformats.org/officeDocument/2006/relationships/oleObject" Target="../embeddings/oleObject3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9.xml"/><Relationship Id="rId7" Type="http://schemas.openxmlformats.org/officeDocument/2006/relationships/vmlDrawing" Target="../drawings/vmlDrawing23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39.bin"/><Relationship Id="rId3" Type="http://schemas.openxmlformats.org/officeDocument/2006/relationships/tags" Target="../tags/tag14.xml"/><Relationship Id="rId2" Type="http://schemas.openxmlformats.org/officeDocument/2006/relationships/image" Target="../media/image52.wmf"/><Relationship Id="rId1" Type="http://schemas.openxmlformats.org/officeDocument/2006/relationships/oleObject" Target="../embeddings/oleObject38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1.xml"/><Relationship Id="rId7" Type="http://schemas.openxmlformats.org/officeDocument/2006/relationships/vmlDrawing" Target="../drawings/vmlDrawing24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41.bin"/><Relationship Id="rId3" Type="http://schemas.openxmlformats.org/officeDocument/2006/relationships/image" Target="../media/image57.wmf"/><Relationship Id="rId2" Type="http://schemas.openxmlformats.org/officeDocument/2006/relationships/oleObject" Target="../embeddings/oleObject40.bin"/><Relationship Id="rId1" Type="http://schemas.openxmlformats.org/officeDocument/2006/relationships/tags" Target="../tags/tag1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2.xml"/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43.bin"/><Relationship Id="rId3" Type="http://schemas.openxmlformats.org/officeDocument/2006/relationships/image" Target="../media/image59.wmf"/><Relationship Id="rId2" Type="http://schemas.openxmlformats.org/officeDocument/2006/relationships/oleObject" Target="../embeddings/oleObject42.bin"/><Relationship Id="rId1" Type="http://schemas.openxmlformats.org/officeDocument/2006/relationships/tags" Target="../tags/tag16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3.xml"/><Relationship Id="rId7" Type="http://schemas.openxmlformats.org/officeDocument/2006/relationships/vmlDrawing" Target="../drawings/vmlDrawing26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45.bin"/><Relationship Id="rId3" Type="http://schemas.openxmlformats.org/officeDocument/2006/relationships/image" Target="../media/image61.wmf"/><Relationship Id="rId2" Type="http://schemas.openxmlformats.org/officeDocument/2006/relationships/oleObject" Target="../embeddings/oleObject44.bin"/><Relationship Id="rId1" Type="http://schemas.openxmlformats.org/officeDocument/2006/relationships/tags" Target="../tags/tag1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4.xml"/><Relationship Id="rId7" Type="http://schemas.openxmlformats.org/officeDocument/2006/relationships/vmlDrawing" Target="../drawings/vmlDrawing27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47.bin"/><Relationship Id="rId3" Type="http://schemas.openxmlformats.org/officeDocument/2006/relationships/tags" Target="../tags/tag18.xml"/><Relationship Id="rId2" Type="http://schemas.openxmlformats.org/officeDocument/2006/relationships/image" Target="../media/image63.wmf"/><Relationship Id="rId1" Type="http://schemas.openxmlformats.org/officeDocument/2006/relationships/oleObject" Target="../embeddings/oleObject46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5.xml"/><Relationship Id="rId7" Type="http://schemas.openxmlformats.org/officeDocument/2006/relationships/vmlDrawing" Target="../drawings/vmlDrawing28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49.bin"/><Relationship Id="rId3" Type="http://schemas.openxmlformats.org/officeDocument/2006/relationships/image" Target="../media/image65.wmf"/><Relationship Id="rId2" Type="http://schemas.openxmlformats.org/officeDocument/2006/relationships/oleObject" Target="../embeddings/oleObject48.bin"/><Relationship Id="rId1" Type="http://schemas.openxmlformats.org/officeDocument/2006/relationships/tags" Target="../tags/tag19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tags" Target="../tags/tag20.xml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wmf"/><Relationship Id="rId8" Type="http://schemas.openxmlformats.org/officeDocument/2006/relationships/oleObject" Target="../embeddings/oleObject53.bin"/><Relationship Id="rId7" Type="http://schemas.openxmlformats.org/officeDocument/2006/relationships/image" Target="../media/image71.wmf"/><Relationship Id="rId6" Type="http://schemas.openxmlformats.org/officeDocument/2006/relationships/oleObject" Target="../embeddings/oleObject52.bin"/><Relationship Id="rId5" Type="http://schemas.openxmlformats.org/officeDocument/2006/relationships/tags" Target="../tags/tag21.xml"/><Relationship Id="rId4" Type="http://schemas.openxmlformats.org/officeDocument/2006/relationships/image" Target="../media/image70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69.wmf"/><Relationship Id="rId12" Type="http://schemas.openxmlformats.org/officeDocument/2006/relationships/notesSlide" Target="../notesSlides/notesSlide57.xml"/><Relationship Id="rId11" Type="http://schemas.openxmlformats.org/officeDocument/2006/relationships/vmlDrawing" Target="../drawings/vmlDrawing29.vml"/><Relationship Id="rId10" Type="http://schemas.openxmlformats.org/officeDocument/2006/relationships/slideLayout" Target="../slideLayouts/slideLayout4.xml"/><Relationship Id="rId1" Type="http://schemas.openxmlformats.org/officeDocument/2006/relationships/oleObject" Target="../embeddings/oleObject50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5.wmf"/><Relationship Id="rId6" Type="http://schemas.openxmlformats.org/officeDocument/2006/relationships/oleObject" Target="../embeddings/oleObject56.bin"/><Relationship Id="rId5" Type="http://schemas.openxmlformats.org/officeDocument/2006/relationships/tags" Target="../tags/tag22.xml"/><Relationship Id="rId4" Type="http://schemas.openxmlformats.org/officeDocument/2006/relationships/image" Target="../media/image74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73.wmf"/><Relationship Id="rId14" Type="http://schemas.openxmlformats.org/officeDocument/2006/relationships/notesSlide" Target="../notesSlides/notesSlide58.xml"/><Relationship Id="rId13" Type="http://schemas.openxmlformats.org/officeDocument/2006/relationships/vmlDrawing" Target="../drawings/vmlDrawing30.vml"/><Relationship Id="rId12" Type="http://schemas.openxmlformats.org/officeDocument/2006/relationships/slideLayout" Target="../slideLayouts/slideLayout4.xml"/><Relationship Id="rId11" Type="http://schemas.openxmlformats.org/officeDocument/2006/relationships/image" Target="../media/image79.png"/><Relationship Id="rId10" Type="http://schemas.openxmlformats.org/officeDocument/2006/relationships/image" Target="../media/image78.png"/><Relationship Id="rId1" Type="http://schemas.openxmlformats.org/officeDocument/2006/relationships/oleObject" Target="../embeddings/oleObject5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5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1" Type="http://schemas.openxmlformats.org/officeDocument/2006/relationships/notesSlide" Target="../notesSlides/notesSlide8.xml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61845"/>
            <a:ext cx="9144000" cy="2940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zh-CN" sz="7200" b="1" dirty="0"/>
            </a:br>
            <a:br>
              <a:rPr lang="zh-CN" altLang="zh-CN" sz="7200" b="1" dirty="0"/>
            </a:br>
            <a:r>
              <a:rPr lang="zh-CN" altLang="en-US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寻址方式</a:t>
            </a:r>
            <a:br>
              <a:rPr lang="zh-CN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zh-CN" altLang="en-US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数据传送</a:t>
            </a:r>
            <a:br>
              <a:rPr lang="zh-CN" altLang="en-US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</a:t>
            </a:r>
            <a:endParaRPr lang="zh-CN" altLang="en-US" sz="7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寻址方式</a:t>
            </a:r>
            <a:r>
              <a:rPr lang="en-US" altLang="zh-CN" sz="6000" b="1"/>
              <a:t>-</a:t>
            </a:r>
            <a:r>
              <a:rPr lang="zh-CN" altLang="en-US" sz="6000" b="1">
                <a:sym typeface="+mn-ea"/>
              </a:rPr>
              <a:t>直接寻址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6485"/>
            <a:ext cx="9143365" cy="577215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     EAX   </a:t>
            </a:r>
            <a:r>
              <a:rPr 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  var</a:t>
            </a:r>
            <a:endParaRPr 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使用格式：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常量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0" y="2676525"/>
          <a:ext cx="9144000" cy="418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6446520" imgH="2590800" progId="Paint.Picture">
                  <p:embed/>
                </p:oleObj>
              </mc:Choice>
              <mc:Fallback>
                <p:oleObj name="" r:id="rId1" imgW="6446520" imgH="25908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2676525"/>
                        <a:ext cx="9144000" cy="4182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635" y="2676525"/>
          <a:ext cx="9144000" cy="418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6469380" imgH="2750820" progId="Paint.Picture">
                  <p:embed/>
                </p:oleObj>
              </mc:Choice>
              <mc:Fallback>
                <p:oleObj name="" r:id="rId3" imgW="6469380" imgH="2750820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" y="2676525"/>
                        <a:ext cx="9144000" cy="4182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对象 6"/>
          <p:cNvGraphicFramePr/>
          <p:nvPr/>
        </p:nvGraphicFramePr>
        <p:xfrm>
          <a:off x="635" y="2679700"/>
          <a:ext cx="9143365" cy="412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6431280" imgH="2659380" progId="Paint.Picture">
                  <p:embed/>
                </p:oleObj>
              </mc:Choice>
              <mc:Fallback>
                <p:oleObj name="" r:id="rId1" imgW="6431280" imgH="265938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5" y="2679700"/>
                        <a:ext cx="9143365" cy="4126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寻址方式</a:t>
            </a:r>
            <a:r>
              <a:rPr lang="en-US" altLang="zh-CN" sz="6000" b="1"/>
              <a:t>-</a:t>
            </a:r>
            <a:r>
              <a:rPr lang="zh-CN" altLang="en-US" sz="6000" b="1">
                <a:sym typeface="+mn-ea"/>
              </a:rPr>
              <a:t>直接寻址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6485"/>
            <a:ext cx="9143365" cy="577215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     EAX   </a:t>
            </a:r>
            <a:r>
              <a:rPr 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  var</a:t>
            </a:r>
            <a:endParaRPr 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使用格式：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常量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2805" y="5575300"/>
            <a:ext cx="5391150" cy="571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2805" y="6235700"/>
            <a:ext cx="5391150" cy="571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5" grpId="0" bldLvl="0" animBg="1"/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35" y="1086485"/>
            <a:ext cx="9143365" cy="577215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     EAX   </a:t>
            </a:r>
            <a:r>
              <a:rPr 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  var</a:t>
            </a:r>
            <a:endParaRPr 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使用格式：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常量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寻址方式</a:t>
            </a:r>
            <a:r>
              <a:rPr lang="en-US" altLang="zh-CN" sz="6000" b="1"/>
              <a:t>-</a:t>
            </a:r>
            <a:r>
              <a:rPr lang="zh-CN" altLang="en-US" sz="6000" b="1">
                <a:sym typeface="+mn-ea"/>
              </a:rPr>
              <a:t>直接寻址</a:t>
            </a:r>
            <a:endParaRPr lang="zh-CN" altLang="en-US" sz="6000" b="1"/>
          </a:p>
        </p:txBody>
      </p:sp>
      <p:graphicFrame>
        <p:nvGraphicFramePr>
          <p:cNvPr id="3" name="对象 2"/>
          <p:cNvGraphicFramePr/>
          <p:nvPr/>
        </p:nvGraphicFramePr>
        <p:xfrm>
          <a:off x="635" y="2637790"/>
          <a:ext cx="9143365" cy="417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6431280" imgH="2667000" progId="Paint.Picture">
                  <p:embed/>
                </p:oleObj>
              </mc:Choice>
              <mc:Fallback>
                <p:oleObj name="" r:id="rId1" imgW="6431280" imgH="26670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5" y="2637790"/>
                        <a:ext cx="9143365" cy="4170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52805" y="5575300"/>
            <a:ext cx="5981065" cy="571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2805" y="6235700"/>
            <a:ext cx="5981065" cy="571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5" grpId="0" bldLvl="0" animBg="1"/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常用的机器指令语句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5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一般情况下，指令的共同要求：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5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双操作数的操作数类型必须匹配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5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目的操作数一定不能是立即数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5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目的操作数和源操作数不能同时为存储器操作数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常用的机器指令语句</a:t>
            </a:r>
            <a:endParaRPr lang="zh-CN" altLang="en-US" sz="6000" b="1"/>
          </a:p>
        </p:txBody>
      </p:sp>
      <p:sp>
        <p:nvSpPr>
          <p:cNvPr id="3" name="矩形 2"/>
          <p:cNvSpPr/>
          <p:nvPr/>
        </p:nvSpPr>
        <p:spPr>
          <a:xfrm>
            <a:off x="2160270" y="1331595"/>
            <a:ext cx="1828800" cy="1645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AH</a:t>
            </a:r>
            <a:r>
              <a:rPr lang="zh-CN" altLang="en-US" sz="280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</a:t>
            </a:r>
            <a:endParaRPr lang="en-US" altLang="zh-CN" sz="2800" b="1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280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BH</a:t>
            </a:r>
            <a:r>
              <a:rPr lang="zh-CN" altLang="en-US" sz="280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</a:t>
            </a:r>
            <a:endParaRPr lang="en-US" altLang="zh-CN" sz="2800" b="1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280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</a:t>
            </a:r>
            <a:r>
              <a:rPr lang="zh-CN" altLang="en-US" sz="280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</a:t>
            </a:r>
            <a:endParaRPr lang="en-US" altLang="zh-CN" sz="2800" b="1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280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DH</a:t>
            </a:r>
            <a:r>
              <a:rPr lang="zh-CN" altLang="en-US" sz="280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DL</a:t>
            </a:r>
            <a:endParaRPr lang="en-US" altLang="zh-CN" sz="2800" b="1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60270" y="2982595"/>
            <a:ext cx="1828800" cy="16459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EAX</a:t>
            </a:r>
            <a:r>
              <a:rPr lang="zh-CN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EBX</a:t>
            </a:r>
            <a:endParaRPr lang="en-US" altLang="zh-CN" sz="24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ECX</a:t>
            </a:r>
            <a:r>
              <a:rPr lang="zh-CN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EDX</a:t>
            </a:r>
            <a:endParaRPr lang="en-US" altLang="zh-CN" sz="24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ESI</a:t>
            </a:r>
            <a:r>
              <a:rPr lang="zh-CN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EDI</a:t>
            </a:r>
            <a:endParaRPr lang="en-US" altLang="zh-CN" sz="24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EBP</a:t>
            </a:r>
            <a:r>
              <a:rPr lang="zh-CN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EIP</a:t>
            </a:r>
            <a:endParaRPr lang="en-US" altLang="zh-CN" sz="2400" b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60270" y="4633595"/>
            <a:ext cx="1828800" cy="1645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AX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BX</a:t>
            </a:r>
            <a:endParaRPr lang="en-US" altLang="zh-CN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CX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DX</a:t>
            </a:r>
            <a:endParaRPr lang="en-US" altLang="zh-CN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</a:t>
            </a:r>
            <a:endParaRPr lang="en-US" altLang="zh-CN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BP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endParaRPr lang="en-US" altLang="zh-CN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手杖形箭头 5"/>
          <p:cNvSpPr/>
          <p:nvPr/>
        </p:nvSpPr>
        <p:spPr>
          <a:xfrm rot="5400000" flipV="1">
            <a:off x="1078230" y="1635760"/>
            <a:ext cx="1021080" cy="111823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800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8090" y="1133475"/>
            <a:ext cx="1118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字节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29195" y="1684655"/>
            <a:ext cx="793115" cy="41167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</a:t>
            </a:r>
            <a:endParaRPr lang="zh-CN" sz="24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endParaRPr lang="zh-CN" sz="24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储</a:t>
            </a:r>
            <a:endParaRPr lang="zh-CN" sz="24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器</a:t>
            </a:r>
            <a:endParaRPr lang="zh-CN" sz="24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手杖形箭头 9"/>
          <p:cNvSpPr/>
          <p:nvPr/>
        </p:nvSpPr>
        <p:spPr>
          <a:xfrm rot="5400000" flipV="1">
            <a:off x="1068070" y="3347720"/>
            <a:ext cx="1021080" cy="111823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800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6645" y="2845435"/>
            <a:ext cx="1239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  </a:t>
            </a:r>
            <a:r>
              <a:rPr lang="zh-CN" altLang="en-US" sz="3200" b="1">
                <a:solidFill>
                  <a:srgbClr val="FF0000"/>
                </a:solidFill>
              </a:rPr>
              <a:t>双字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12" name="手杖形箭头 11"/>
          <p:cNvSpPr/>
          <p:nvPr/>
        </p:nvSpPr>
        <p:spPr>
          <a:xfrm rot="5400000" flipV="1">
            <a:off x="1073150" y="4998720"/>
            <a:ext cx="1021080" cy="111823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800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23010" y="4496435"/>
            <a:ext cx="1118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字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016375" y="2063115"/>
            <a:ext cx="3508375" cy="15240"/>
          </a:xfrm>
          <a:prstGeom prst="straightConnector1">
            <a:avLst/>
          </a:prstGeom>
          <a:ln w="63500"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211445" y="1479550"/>
            <a:ext cx="1118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字节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036695" y="3653155"/>
            <a:ext cx="3508375" cy="15240"/>
          </a:xfrm>
          <a:prstGeom prst="straightConnector1">
            <a:avLst/>
          </a:prstGeom>
          <a:ln w="63500"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200015" y="3126740"/>
            <a:ext cx="13411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  </a:t>
            </a:r>
            <a:r>
              <a:rPr lang="zh-CN" altLang="en-US" sz="3200" b="1">
                <a:solidFill>
                  <a:srgbClr val="FF0000"/>
                </a:solidFill>
              </a:rPr>
              <a:t>双字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057015" y="5182235"/>
            <a:ext cx="3508375" cy="15240"/>
          </a:xfrm>
          <a:prstGeom prst="straightConnector1">
            <a:avLst/>
          </a:prstGeom>
          <a:ln w="63500"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465445" y="4598670"/>
            <a:ext cx="904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字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99990" y="2439035"/>
            <a:ext cx="1828800" cy="6864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立即数</a:t>
            </a:r>
            <a:endParaRPr 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4006215" y="2809875"/>
            <a:ext cx="961390" cy="1087120"/>
          </a:xfrm>
          <a:prstGeom prst="straightConnector1">
            <a:avLst/>
          </a:prstGeom>
          <a:ln w="63500">
            <a:solidFill>
              <a:srgbClr val="00B05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6829425" y="2760345"/>
            <a:ext cx="717550" cy="22225"/>
          </a:xfrm>
          <a:prstGeom prst="straightConnector1">
            <a:avLst/>
          </a:prstGeom>
          <a:ln w="60325">
            <a:solidFill>
              <a:srgbClr val="00B05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1"/>
          </p:cNvCxnSpPr>
          <p:nvPr/>
        </p:nvCxnSpPr>
        <p:spPr>
          <a:xfrm flipH="1" flipV="1">
            <a:off x="3977640" y="2383790"/>
            <a:ext cx="1022350" cy="398780"/>
          </a:xfrm>
          <a:prstGeom prst="straightConnector1">
            <a:avLst/>
          </a:prstGeom>
          <a:ln w="63500">
            <a:solidFill>
              <a:srgbClr val="00B05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4021455" y="2809875"/>
            <a:ext cx="958850" cy="2324100"/>
          </a:xfrm>
          <a:prstGeom prst="straightConnector1">
            <a:avLst/>
          </a:prstGeom>
          <a:ln w="63500">
            <a:solidFill>
              <a:srgbClr val="00B05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249420" y="6250940"/>
            <a:ext cx="604520" cy="4375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30140" y="6250940"/>
            <a:ext cx="2540000" cy="437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DS SS FS ES GS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060190" y="5775960"/>
            <a:ext cx="3508375" cy="15240"/>
          </a:xfrm>
          <a:prstGeom prst="straightConnector1">
            <a:avLst/>
          </a:prstGeom>
          <a:ln w="63500">
            <a:solidFill>
              <a:srgbClr val="00B0F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255260" y="5192395"/>
            <a:ext cx="1118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  </a:t>
            </a:r>
            <a:r>
              <a:rPr lang="zh-CN" altLang="en-US" sz="3200" b="1">
                <a:solidFill>
                  <a:srgbClr val="FF0000"/>
                </a:solidFill>
              </a:rPr>
              <a:t>字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537710" y="5810250"/>
            <a:ext cx="12700" cy="418465"/>
          </a:xfrm>
          <a:prstGeom prst="straightConnector1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6193790" y="5822315"/>
            <a:ext cx="12700" cy="418465"/>
          </a:xfrm>
          <a:prstGeom prst="straightConnector1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" grpId="0" animBg="1"/>
      <p:bldP spid="7" grpId="0"/>
      <p:bldP spid="6" grpId="0" animBg="1"/>
      <p:bldP spid="4" grpId="0" animBg="1"/>
      <p:bldP spid="11" grpId="0"/>
      <p:bldP spid="10" grpId="0" animBg="1"/>
      <p:bldP spid="5" grpId="0" bldLvl="0" animBg="1"/>
      <p:bldP spid="13" grpId="0"/>
      <p:bldP spid="12" grpId="0" animBg="1"/>
      <p:bldP spid="9" grpId="0" animBg="1"/>
      <p:bldP spid="15" grpId="0"/>
      <p:bldP spid="17" grpId="0"/>
      <p:bldP spid="19" grpId="0"/>
      <p:bldP spid="20" grpId="0" animBg="1"/>
      <p:bldP spid="29" grpId="0" animBg="1"/>
      <p:bldP spid="30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数据传送指令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一般数据传送指令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MOVSX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MOVZX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XCHG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堆栈操作指令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PUSH、POP、PUSHAD、POPAD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PUSHA、POPA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标志寄存器传送指令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PUSHFD、POPAFD</a:t>
            </a:r>
            <a:r>
              <a:rPr lang="zh-CN" altLang="en-US" sz="28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LAHF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SAHF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PUSHF、POPF</a:t>
            </a:r>
            <a:endParaRPr lang="en-US" altLang="zh-CN" sz="28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地址传送指令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8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LEA</a:t>
            </a:r>
            <a:endParaRPr lang="en-US" altLang="zh-CN" sz="2800" b="1">
              <a:solidFill>
                <a:srgbClr val="FFFF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一般数据传送指令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格式：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MOV  OPD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OPS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功能：</a:t>
            </a: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将源操作数复制到目的操作数。指令执行后，目的操作数的值变为源操作数的值，而源操作数的值不变。</a:t>
            </a:r>
            <a:endParaRPr 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两个操作数的类型一样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两个操作数不能都是内存操作数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指令指针寄存器不能作为目的操作数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立即数不能直接送给段寄存器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8255" y="1063625"/>
            <a:ext cx="4563745" cy="2781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914400" lvl="1" indent="-4572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bVal  BYTE   100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bVal2 BYTE   ?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wVal  WORD   2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dVal  DWORD  5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655820" y="1050290"/>
            <a:ext cx="4488815" cy="2781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914400" lvl="1" indent="-4572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 ds,45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 esi,wVal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 eip,dVal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 25,bVal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 bVal2,bVal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7" grpId="0" bldLvl="0" animBg="1"/>
      <p:bldP spid="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一般数据传送指令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1038860" y="1652270"/>
          <a:ext cx="6945630" cy="5206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5494020" imgH="3398520" progId="Paint.Picture">
                  <p:embed/>
                </p:oleObj>
              </mc:Choice>
              <mc:Fallback>
                <p:oleObj name="" r:id="rId1" imgW="5494020" imgH="339852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8860" y="1652270"/>
                        <a:ext cx="6945630" cy="5206365"/>
                      </a:xfrm>
                      <a:prstGeom prst="rect">
                        <a:avLst/>
                      </a:prstGeom>
                      <a:ln w="3810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5424170" y="5032375"/>
          <a:ext cx="2425065" cy="60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2423160" imgH="601980" progId="Paint.Picture">
                  <p:embed/>
                </p:oleObj>
              </mc:Choice>
              <mc:Fallback>
                <p:oleObj name="" r:id="rId3" imgW="2423160" imgH="60198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4170" y="5032375"/>
                        <a:ext cx="2425065" cy="602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424170" y="5656580"/>
          <a:ext cx="2417445" cy="55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2415540" imgH="556260" progId="Paint.Picture">
                  <p:embed/>
                </p:oleObj>
              </mc:Choice>
              <mc:Fallback>
                <p:oleObj name="" r:id="rId5" imgW="2415540" imgH="556260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24170" y="5656580"/>
                        <a:ext cx="2417445" cy="556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5416550" y="6213475"/>
          <a:ext cx="2425065" cy="56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2423160" imgH="563880" progId="Paint.Picture">
                  <p:embed/>
                </p:oleObj>
              </mc:Choice>
              <mc:Fallback>
                <p:oleObj name="" r:id="rId7" imgW="2423160" imgH="563880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16550" y="6213475"/>
                        <a:ext cx="2425065" cy="564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一般数据传送指令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如何交换两个内存操作数的值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86690" y="1685925"/>
          <a:ext cx="4683760" cy="517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4175760" imgH="4892040" progId="Paint.Picture">
                  <p:embed/>
                </p:oleObj>
              </mc:Choice>
              <mc:Fallback>
                <p:oleObj name="" r:id="rId1" imgW="4175760" imgH="489204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6690" y="1685925"/>
                        <a:ext cx="4683760" cy="5172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10515" y="5214620"/>
            <a:ext cx="4435475" cy="5086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rgbClr val="FF0000"/>
                </a:solidFill>
                <a:latin typeface="+mn-ea"/>
              </a:rPr>
              <a:t>代码？</a:t>
            </a:r>
            <a:endParaRPr lang="zh-CN" altLang="en-US" sz="4000" b="1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4980305" y="1685925"/>
          <a:ext cx="4163695" cy="2585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4160520" imgH="2583180" progId="Paint.Picture">
                  <p:embed/>
                </p:oleObj>
              </mc:Choice>
              <mc:Fallback>
                <p:oleObj name="" r:id="rId3" imgW="4160520" imgH="2583180" progId="Paint.Picture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0305" y="1685925"/>
                        <a:ext cx="4163695" cy="2585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/>
          <p:nvPr/>
        </p:nvGraphicFramePr>
        <p:xfrm>
          <a:off x="4999355" y="4304030"/>
          <a:ext cx="4133215" cy="255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5" imgW="4130040" imgH="2552700" progId="Paint.Picture">
                  <p:embed/>
                </p:oleObj>
              </mc:Choice>
              <mc:Fallback>
                <p:oleObj name="" r:id="rId5" imgW="4130040" imgH="2552700" progId="Paint.Picture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99355" y="4304030"/>
                        <a:ext cx="4133215" cy="2554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7906385" y="1704975"/>
            <a:ext cx="1323975" cy="508635"/>
          </a:xfrm>
          <a:prstGeom prst="rect">
            <a:avLst/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rgbClr val="FF0000"/>
                </a:solidFill>
                <a:latin typeface="+mn-ea"/>
              </a:rPr>
              <a:t>错误</a:t>
            </a:r>
            <a:endParaRPr lang="zh-CN" altLang="en-US" sz="40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13370" y="4323080"/>
            <a:ext cx="1323975" cy="508635"/>
          </a:xfrm>
          <a:prstGeom prst="rect">
            <a:avLst/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rgbClr val="FF0000"/>
                </a:solidFill>
                <a:latin typeface="+mn-ea"/>
              </a:rPr>
              <a:t>正确</a:t>
            </a:r>
            <a:endParaRPr lang="zh-CN" altLang="en-US" sz="4000" b="1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5" grpId="0" bldLvl="0" animBg="1"/>
      <p:bldP spid="19" grpId="0" bldLvl="0" animBg="1"/>
      <p:bldP spid="2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一般数据传送指令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无符号数据传送指令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MOVZX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格式：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MOVZX  OPD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OPS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功能：将源操作数的最高位补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扩展成与目的操作数相同的数据类型后，再送入目的寄存器中。</a:t>
            </a:r>
            <a:endParaRPr 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源操作数不能是立即数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目的操作数必须是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16/32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的寄存器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形式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MOVSX reg16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reg8/mem8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MOVSX reg32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reg8/mem8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MOVSX reg32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reg16/mem16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汇编指令</a:t>
            </a:r>
            <a:endParaRPr lang="zh-CN" altLang="en-US" sz="6000" b="1"/>
          </a:p>
        </p:txBody>
      </p:sp>
      <p:graphicFrame>
        <p:nvGraphicFramePr>
          <p:cNvPr id="3" name="对象 2"/>
          <p:cNvGraphicFramePr/>
          <p:nvPr/>
        </p:nvGraphicFramePr>
        <p:xfrm>
          <a:off x="1270" y="1113790"/>
          <a:ext cx="9142730" cy="2207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7962900" imgH="1722120" progId="Paint.Picture">
                  <p:embed/>
                </p:oleObj>
              </mc:Choice>
              <mc:Fallback>
                <p:oleObj name="" r:id="rId1" imgW="7962900" imgH="172212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0" y="1113790"/>
                        <a:ext cx="9142730" cy="2207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0" y="3893185"/>
            <a:ext cx="9136380" cy="2781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914400" lvl="1" indent="-4572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执行什么样的操作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操作数在哪里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操作数的类型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一般数据传送指令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有符号数据传送指令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MOVSX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635" y="1645920"/>
          <a:ext cx="4891405" cy="521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297680" imgH="4533900" progId="Paint.Picture">
                  <p:embed/>
                </p:oleObj>
              </mc:Choice>
              <mc:Fallback>
                <p:oleObj name="" r:id="rId1" imgW="4297680" imgH="45339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5" y="1645920"/>
                        <a:ext cx="4891405" cy="5212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4892040" y="3762375"/>
          <a:ext cx="3657600" cy="317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442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EAX=00000000H</a:t>
                      </a:r>
                      <a:endParaRPr lang="en-US" altLang="zh-CN" sz="2000" b="1">
                        <a:solidFill>
                          <a:srgbClr val="7030A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259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EAX=000000</a:t>
                      </a:r>
                      <a:r>
                        <a:rPr lang="en-US" altLang="zh-CN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95</a:t>
                      </a:r>
                      <a:r>
                        <a:rPr lang="zh-CN" altLang="en-US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H</a:t>
                      </a:r>
                      <a:endParaRPr lang="zh-CN" altLang="en-US" sz="2000" b="1">
                        <a:solidFill>
                          <a:srgbClr val="7030A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solidFill>
                      <a:srgbClr val="FA9A60"/>
                    </a:solidFill>
                  </a:tcPr>
                </a:tc>
              </a:tr>
              <a:tr h="44259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EAX=000000</a:t>
                      </a:r>
                      <a:r>
                        <a:rPr lang="en-US" altLang="zh-CN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95</a:t>
                      </a:r>
                      <a:r>
                        <a:rPr lang="zh-CN" altLang="en-US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H</a:t>
                      </a:r>
                      <a:endParaRPr lang="zh-CN" altLang="en-US" sz="2000" b="1">
                        <a:solidFill>
                          <a:srgbClr val="7030A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259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B</a:t>
                      </a:r>
                      <a:r>
                        <a:rPr lang="zh-CN" altLang="en-US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X=</a:t>
                      </a:r>
                      <a:r>
                        <a:rPr lang="en-US" altLang="zh-CN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0A79B</a:t>
                      </a:r>
                      <a:r>
                        <a:rPr lang="zh-CN" altLang="en-US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H</a:t>
                      </a:r>
                      <a:endParaRPr lang="zh-CN" altLang="en-US" sz="2000" b="1">
                        <a:solidFill>
                          <a:srgbClr val="7030A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solidFill>
                      <a:srgbClr val="FA9A60"/>
                    </a:solidFill>
                  </a:tcPr>
                </a:tc>
              </a:tr>
              <a:tr h="44259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E</a:t>
                      </a:r>
                      <a:r>
                        <a:rPr lang="en-US" altLang="zh-CN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</a:t>
                      </a:r>
                      <a:r>
                        <a:rPr lang="zh-CN" altLang="en-US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X=000000</a:t>
                      </a:r>
                      <a:r>
                        <a:rPr lang="en-US" altLang="zh-CN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9B</a:t>
                      </a:r>
                      <a:r>
                        <a:rPr lang="zh-CN" altLang="en-US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H</a:t>
                      </a:r>
                      <a:endParaRPr lang="zh-CN" altLang="en-US" sz="2000" b="1">
                        <a:solidFill>
                          <a:srgbClr val="7030A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259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E</a:t>
                      </a:r>
                      <a:r>
                        <a:rPr lang="en-US" altLang="zh-CN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</a:t>
                      </a:r>
                      <a:r>
                        <a:rPr lang="zh-CN" altLang="en-US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X=000000</a:t>
                      </a:r>
                      <a:r>
                        <a:rPr lang="en-US" altLang="zh-CN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9B</a:t>
                      </a:r>
                      <a:r>
                        <a:rPr lang="zh-CN" altLang="en-US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H</a:t>
                      </a:r>
                      <a:endParaRPr lang="zh-CN" altLang="en-US" sz="2000" b="1">
                        <a:solidFill>
                          <a:srgbClr val="7030A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solidFill>
                      <a:srgbClr val="FA9A60"/>
                    </a:solidFill>
                  </a:tcPr>
                </a:tc>
              </a:tr>
              <a:tr h="44259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E</a:t>
                      </a:r>
                      <a:r>
                        <a:rPr lang="en-US" altLang="zh-CN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</a:t>
                      </a:r>
                      <a:r>
                        <a:rPr lang="zh-CN" altLang="en-US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X=0000</a:t>
                      </a:r>
                      <a:r>
                        <a:rPr lang="en-US" altLang="zh-CN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A79B</a:t>
                      </a:r>
                      <a:r>
                        <a:rPr lang="zh-CN" altLang="en-US" sz="2000" b="1">
                          <a:solidFill>
                            <a:srgbClr val="7030A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H</a:t>
                      </a:r>
                      <a:endParaRPr lang="zh-CN" altLang="en-US" sz="2000" b="1">
                        <a:solidFill>
                          <a:srgbClr val="7030A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100955" y="3762375"/>
            <a:ext cx="3105150" cy="4413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00955" y="4203700"/>
            <a:ext cx="3105150" cy="4413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00955" y="4645025"/>
            <a:ext cx="3105150" cy="4413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00955" y="5086350"/>
            <a:ext cx="3105150" cy="4413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00955" y="5527675"/>
            <a:ext cx="3105150" cy="4413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00955" y="5969000"/>
            <a:ext cx="3105150" cy="4413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100955" y="6410325"/>
            <a:ext cx="3105150" cy="4413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" grpId="0" bldLvl="0" animBg="1"/>
      <p:bldP spid="4" grpId="0" bldLvl="0" animBg="1"/>
      <p:bldP spid="7" grpId="0" bldLvl="0" animBg="1"/>
      <p:bldP spid="9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一般数据传送指令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有符号数据传送指令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MOVSX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格式：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MOVSX  OPD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OPS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功能：</a:t>
            </a: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将源操作数的符号向前扩展成与目的操作数相同的数据类型后，再送入目的寄存器中。</a:t>
            </a:r>
            <a:endParaRPr 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源操作数不能是立即数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目的操作数必须是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16/32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的寄存器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形式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MOVSX reg16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reg8/mem8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MOVSX reg32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reg8/mem8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MOVSX reg32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reg16/mem16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一般数据传送指令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有符号数据传送指令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MOVSX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635" y="1632585"/>
          <a:ext cx="5042535" cy="5224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4229100" imgH="4160520" progId="Paint.Picture">
                  <p:embed/>
                </p:oleObj>
              </mc:Choice>
              <mc:Fallback>
                <p:oleObj name="" r:id="rId1" imgW="4229100" imgH="416052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5" y="1632585"/>
                        <a:ext cx="5042535" cy="5224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5245100" y="2462530"/>
          <a:ext cx="3796665" cy="2884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2461260" imgH="1264920" progId="Paint.Picture">
                  <p:embed/>
                </p:oleObj>
              </mc:Choice>
              <mc:Fallback>
                <p:oleObj name="" r:id="rId3" imgW="2461260" imgH="126492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5100" y="2462530"/>
                        <a:ext cx="3796665" cy="2884805"/>
                      </a:xfrm>
                      <a:prstGeom prst="rect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856095" y="2969895"/>
            <a:ext cx="2073910" cy="5708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00545" y="3823335"/>
            <a:ext cx="2073910" cy="5708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00545" y="4667885"/>
            <a:ext cx="2073910" cy="5708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5" grpId="0" bldLvl="0" animBg="1"/>
      <p:bldP spid="6" grpId="0" bldLvl="0" animBg="1"/>
      <p:bldP spid="10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一般数据传送指令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数据交换指令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XCHG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格式：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XCHG  OPD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OPS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功能：</a:t>
            </a: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将源、目操作数中的数据【内容】互换。</a:t>
            </a:r>
            <a:endParaRPr 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操作规则和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指令一样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形式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XCHG   reg , reg</a:t>
            </a:r>
            <a:endParaRPr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XCHG   reg , mem</a:t>
            </a:r>
            <a:endParaRPr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XCHG   mem , reg</a:t>
            </a:r>
            <a:endParaRPr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举例：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XCHG 	AH  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BH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举例：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XCHG 	var1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var2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52210" y="6080125"/>
            <a:ext cx="1323975" cy="508635"/>
          </a:xfrm>
          <a:prstGeom prst="rect">
            <a:avLst/>
          </a:prstGeom>
          <a:solidFill>
            <a:schemeClr val="accent6">
              <a:lumMod val="60000"/>
              <a:lumOff val="40000"/>
              <a:alpha val="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>
                <a:solidFill>
                  <a:srgbClr val="FF0000"/>
                </a:solidFill>
                <a:latin typeface="+mn-ea"/>
              </a:rPr>
              <a:t>错误</a:t>
            </a:r>
            <a:endParaRPr lang="zh-CN" altLang="en-US" sz="4000" b="1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9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标志寄存器传送指令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LAHF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功能：（加载状态标志位到 AH）指令将 EFLAGS 寄存器的低字节复制到 AH。被复制的标志位包括：符号标志位、零标志位、辅助进位标志位、奇偶标志位和进位标志位。使用这条指令，可以方便地把标志位副本保管在变量中</a:t>
            </a: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0" indent="0" algn="l" latinLnBrk="0">
              <a:lnSpc>
                <a:spcPts val="4300"/>
              </a:lnSpc>
              <a:buClrTx/>
              <a:buSzTx/>
              <a:buFont typeface="Wingdings" panose="05000000000000000000" charset="0"/>
              <a:buNone/>
            </a:pP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6350" y="4946650"/>
          <a:ext cx="9137015" cy="167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5981700" imgH="1021080" progId="Paint.Picture">
                  <p:embed/>
                </p:oleObj>
              </mc:Choice>
              <mc:Fallback>
                <p:oleObj name="" r:id="rId2" imgW="5981700" imgH="102108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50" y="4946650"/>
                        <a:ext cx="9137015" cy="167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标志寄存器传送指令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LAHF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功能：（加载状态标志位到 AH）指令将 EFLAGS 寄存器的低字节复制到 AH。被复制的标志位包括：符号标志位、零标志位、辅助进位标志位、奇偶标志位和进位标志位。使用这条指令，可以方便地把标志位副本保管在变量中。</a:t>
            </a:r>
            <a:endParaRPr 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</a:t>
            </a:r>
            <a:endParaRPr 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485900" lvl="2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5440" y="4457700"/>
            <a:ext cx="7463790" cy="240093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标志寄存器传送指令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SAHF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功能：（保存 AH 内容到状态标志位）指令将 AH 内容复制到 EFLAGS（或 RFLAGS）寄存器低字节。</a:t>
            </a:r>
            <a:endParaRPr 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0" indent="0" algn="l" latinLnBrk="0">
              <a:lnSpc>
                <a:spcPts val="4300"/>
              </a:lnSpc>
              <a:buClrTx/>
              <a:buSzTx/>
              <a:buFont typeface="Wingdings" panose="05000000000000000000" charset="0"/>
              <a:buNone/>
            </a:pP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6350" y="4794250"/>
          <a:ext cx="9137015" cy="167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5981700" imgH="1021080" progId="Paint.Picture">
                  <p:embed/>
                </p:oleObj>
              </mc:Choice>
              <mc:Fallback>
                <p:oleObj name="" r:id="rId2" imgW="5981700" imgH="102108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50" y="4794250"/>
                        <a:ext cx="9137015" cy="167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标志寄存器传送指令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SAHF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功能：（保存 AH 内容到状态标志位）指令将 AH 内容复制到 EFLAGS（或 RFLAGS）寄存器低字节。</a:t>
            </a:r>
            <a:endParaRPr 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28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</a:t>
            </a:r>
            <a:endParaRPr 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endParaRPr 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0" indent="0" algn="l" latinLnBrk="0">
              <a:lnSpc>
                <a:spcPts val="4300"/>
              </a:lnSpc>
              <a:buClrTx/>
              <a:buSzTx/>
              <a:buFont typeface="Wingdings" panose="05000000000000000000" charset="0"/>
              <a:buNone/>
            </a:pP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4213860"/>
            <a:ext cx="7950835" cy="111633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/>
              <a:t>和数据相关的运算符和伪指令</a:t>
            </a:r>
            <a:endParaRPr lang="zh-CN" altLang="en-US" sz="54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OFFSET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ALIGN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PTR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LENGTHOF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SIZEOF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LABEL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/>
              <a:t>和数据相关的运算符和伪指令</a:t>
            </a:r>
            <a:endParaRPr lang="zh-CN" altLang="en-US" sz="54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OFFSET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功能：返回数据标号的偏移地址，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即变量与其所在段起始地址之间的偏移，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以字节为单位。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98" name="Object 7"/>
          <p:cNvGraphicFramePr/>
          <p:nvPr>
            <p:ph sz="half" idx="2"/>
          </p:nvPr>
        </p:nvGraphicFramePr>
        <p:xfrm>
          <a:off x="1767840" y="2987675"/>
          <a:ext cx="726567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896870" imgH="771525" progId="Visio.Drawing.6">
                  <p:embed/>
                </p:oleObj>
              </mc:Choice>
              <mc:Fallback>
                <p:oleObj name="" r:id="rId1" imgW="2896870" imgH="771525" progId="Visio.Drawing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rcRect l="4688" t="-5861" r="-3125" b="-5495"/>
                      <a:stretch>
                        <a:fillRect/>
                      </a:stretch>
                    </p:blipFill>
                    <p:spPr>
                      <a:xfrm>
                        <a:off x="1767840" y="2987675"/>
                        <a:ext cx="7265670" cy="19716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4"/>
          <p:cNvSpPr txBox="1"/>
          <p:nvPr/>
        </p:nvSpPr>
        <p:spPr>
          <a:xfrm>
            <a:off x="161925" y="3209925"/>
            <a:ext cx="3478530" cy="2552700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</a:rPr>
              <a:t>.data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</a:rPr>
              <a:t>bVal BYTE        ?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</a:rPr>
              <a:t>wVal WORD     ?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</a:rPr>
              <a:t>dVal DWORD   ?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</a:rPr>
              <a:t>dVal2 DWORD  ?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02" name="Text Box 5"/>
          <p:cNvSpPr txBox="1"/>
          <p:nvPr/>
        </p:nvSpPr>
        <p:spPr>
          <a:xfrm>
            <a:off x="3771900" y="3209925"/>
            <a:ext cx="5371465" cy="2553335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</a:rPr>
              <a:t>Mov esi , OFFSET  bVal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</a:rPr>
              <a:t>Mov esi , OFFSET wVal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</a:rPr>
              <a:t>Mov esi , OFFSET dVal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</a:rPr>
              <a:t>Mov esi , OFFSET dVal2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</a:rPr>
              <a:t>Mov esi , OFFSET dVal2+2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03" name="Text Box 6"/>
          <p:cNvSpPr txBox="1"/>
          <p:nvPr/>
        </p:nvSpPr>
        <p:spPr>
          <a:xfrm>
            <a:off x="161925" y="5774055"/>
            <a:ext cx="8982075" cy="1076325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设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</a:rPr>
              <a:t>bVal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的偏移为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</a:rPr>
              <a:t>100;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则</a:t>
            </a:r>
            <a:r>
              <a:rPr lang="en-US" altLang="zh-CN" sz="3200" b="1" dirty="0">
                <a:solidFill>
                  <a:srgbClr val="00B050"/>
                </a:solidFill>
                <a:latin typeface="Arial" panose="020B0604020202020204" pitchFamily="34" charset="0"/>
              </a:rPr>
              <a:t>esi = 101;esi = 103</a:t>
            </a:r>
            <a:endParaRPr lang="en-US" altLang="zh-CN" sz="3200" b="1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3200" b="1" dirty="0">
                <a:solidFill>
                  <a:srgbClr val="00B050"/>
                </a:solidFill>
                <a:latin typeface="Arial" panose="020B0604020202020204" pitchFamily="34" charset="0"/>
              </a:rPr>
              <a:t>;esi = 107;esi = 109</a:t>
            </a:r>
            <a:endParaRPr lang="en-US" altLang="zh-CN" sz="32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4102" grpId="0" bldLvl="0" animBg="1"/>
      <p:bldP spid="4103" grpId="0" bldLvl="0" animBg="1"/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寻址方式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6485"/>
            <a:ext cx="9143365" cy="577215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操作数在指令中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立即数寻址方式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操作数在寄存器中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寄存器寻址方式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操作数在内存中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寄存器间接寻址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直接寻址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变址寻址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基址加变址寻址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/>
              <a:t>和数据相关的运算符和伪指令</a:t>
            </a:r>
            <a:endParaRPr lang="zh-CN" altLang="en-US" sz="54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OFFSET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功能：返回数据标号的偏移地址，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即变量与其所在段起始地址之间的偏移，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以字节为单位。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66675" y="3429000"/>
          <a:ext cx="660971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549140" imgH="1950720" progId="Paint.Picture">
                  <p:embed/>
                </p:oleObj>
              </mc:Choice>
              <mc:Fallback>
                <p:oleObj name="" r:id="rId1" imgW="4549140" imgH="195072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75" y="3429000"/>
                        <a:ext cx="6609715" cy="3429000"/>
                      </a:xfrm>
                      <a:prstGeom prst="rect">
                        <a:avLst/>
                      </a:prstGeom>
                      <a:ln w="3810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1714500" y="1064895"/>
          <a:ext cx="6647815" cy="221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3756660" imgH="1859280" progId="Paint.Picture">
                  <p:embed/>
                </p:oleObj>
              </mc:Choice>
              <mc:Fallback>
                <p:oleObj name="" r:id="rId3" imgW="3756660" imgH="185928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4500" y="1064895"/>
                        <a:ext cx="6647815" cy="2217420"/>
                      </a:xfrm>
                      <a:prstGeom prst="rect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/>
              <a:t>和数据相关的运算符和伪指令</a:t>
            </a:r>
            <a:endParaRPr lang="zh-CN" altLang="en-US" sz="54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OFFSET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假设 bVal 在偏移量为 0040 4000（十六进制）的位置，则 OFFSET 运算符返回值如下：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" y="3429000"/>
            <a:ext cx="3300095" cy="339534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210" y="3429000"/>
            <a:ext cx="5387340" cy="339534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5" y="1703070"/>
            <a:ext cx="3591560" cy="130619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110" y="1698625"/>
            <a:ext cx="3843020" cy="131064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/>
              <a:t>和数据相关的运算符和伪指令</a:t>
            </a:r>
            <a:endParaRPr lang="zh-CN" altLang="en-US" sz="54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ALIGN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格式：ALIGN bound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功能：将一个变量对齐到字节边界、字边界、双字边界或段落边界。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说明：Bound 可取值有：1、2、4、8、16。当取值为 1 时，则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下一个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变量对齐于 1 字节边界（默认情况）。当取值为 2 时，则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下一个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变量对齐于偶数地址。当取值为 4 时，则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下一个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变量地址为 4 的倍数。当取值为 16 时，则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下一个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变量地址为 16 的倍数，即一个段落的边界。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/>
              <a:t>和数据相关的运算符和伪指令</a:t>
            </a:r>
            <a:endParaRPr lang="zh-CN" altLang="en-US" sz="54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ALIGN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634490"/>
            <a:ext cx="9144000" cy="52127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39485" y="3270250"/>
            <a:ext cx="3105150" cy="571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39485" y="4102100"/>
            <a:ext cx="3105150" cy="571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39485" y="5568950"/>
            <a:ext cx="3105150" cy="571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38850" y="6292850"/>
            <a:ext cx="3105150" cy="571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5" grpId="0" bldLvl="0" animBg="1"/>
      <p:bldP spid="4" grpId="0" bldLvl="0" animBg="1"/>
      <p:bldP spid="6" grpId="0" bldLvl="0" animBg="1"/>
      <p:bldP spid="7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/>
              <a:t>和数据相关的运算符和伪指令</a:t>
            </a:r>
            <a:endParaRPr lang="zh-CN" altLang="en-US" sz="5400" b="1"/>
          </a:p>
        </p:txBody>
      </p:sp>
      <p:graphicFrame>
        <p:nvGraphicFramePr>
          <p:cNvPr id="9" name="对象 8"/>
          <p:cNvGraphicFramePr/>
          <p:nvPr/>
        </p:nvGraphicFramePr>
        <p:xfrm>
          <a:off x="318" y="1107440"/>
          <a:ext cx="9143365" cy="575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6842760" imgH="4945380" progId="Paint.Picture">
                  <p:embed/>
                </p:oleObj>
              </mc:Choice>
              <mc:Fallback>
                <p:oleObj name="" r:id="rId1" imgW="6842760" imgH="494538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" y="1107440"/>
                        <a:ext cx="9143365" cy="575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349490" y="6286500"/>
            <a:ext cx="1795145" cy="571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/>
              <a:t>和数据相关的运算符和伪指令</a:t>
            </a:r>
            <a:endParaRPr lang="zh-CN" altLang="en-US" sz="54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PTR</a:t>
            </a:r>
            <a:endParaRPr lang="en-US" altLang="zh-CN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功能：可以用来重写一个已经被声明过的操作数的大小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类型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231515"/>
            <a:ext cx="4735195" cy="231584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830" y="3231515"/>
            <a:ext cx="4408170" cy="61087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830" y="4411980"/>
            <a:ext cx="4408170" cy="46291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830" y="5356860"/>
            <a:ext cx="4376420" cy="6508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PTR</a:t>
            </a:r>
            <a:endParaRPr lang="en-US" altLang="zh-CN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举例：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694055" y="2316480"/>
          <a:ext cx="8054340" cy="331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4975860" imgH="1882140" progId="Paint.Picture">
                  <p:embed/>
                </p:oleObj>
              </mc:Choice>
              <mc:Fallback>
                <p:oleObj name="" r:id="rId1" imgW="4975860" imgH="188214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4055" y="2316480"/>
                        <a:ext cx="8054340" cy="331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35" y="0"/>
            <a:ext cx="9143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/>
              <a:t>和数据相关的运算符和伪指令</a:t>
            </a:r>
            <a:endParaRPr lang="zh-CN" altLang="en-US" sz="5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/>
              <a:t>和数据相关的运算符和伪指令</a:t>
            </a:r>
            <a:endParaRPr lang="zh-CN" altLang="en-US" sz="54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</a:t>
            </a:r>
            <a:endParaRPr lang="en-US" altLang="zh-CN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功能：TYPE 运算符返回变量单个元素的大小，这个大小是以字节为单位计算的。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0" indent="0" algn="l" latinLnBrk="0">
              <a:lnSpc>
                <a:spcPts val="4300"/>
              </a:lnSpc>
              <a:buClrTx/>
              <a:buSzTx/>
              <a:buFont typeface="Wingdings" panose="05000000000000000000" charset="0"/>
              <a:buNone/>
            </a:pP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1720215" y="2837180"/>
          <a:ext cx="5455285" cy="4020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4023360" imgH="3048000" progId="Paint.Picture">
                  <p:embed/>
                </p:oleObj>
              </mc:Choice>
              <mc:Fallback>
                <p:oleObj name="" r:id="rId1" imgW="4023360" imgH="30480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0215" y="2837180"/>
                        <a:ext cx="5455285" cy="4020820"/>
                      </a:xfrm>
                      <a:prstGeom prst="rect">
                        <a:avLst/>
                      </a:prstGeom>
                      <a:ln w="3810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/>
              <a:t>和数据相关的运算符和伪指令</a:t>
            </a:r>
            <a:endParaRPr lang="zh-CN" altLang="en-US" sz="54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LENGTHOF</a:t>
            </a:r>
            <a:endParaRPr lang="en-US" altLang="zh-CN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功能：运算符计算数组中元素的个数，元素个数是由数组标号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同一行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出现的数值来定义的。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0" indent="0" algn="l" latinLnBrk="0">
              <a:lnSpc>
                <a:spcPts val="4300"/>
              </a:lnSpc>
              <a:buClrTx/>
              <a:buSzTx/>
              <a:buFont typeface="Wingdings" panose="05000000000000000000" charset="0"/>
              <a:buNone/>
            </a:pP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90" y="3359785"/>
            <a:ext cx="5027930" cy="3402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3310890"/>
            <a:ext cx="2948940" cy="22847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0" y="5595620"/>
            <a:ext cx="2567305" cy="11664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767320" y="3942715"/>
            <a:ext cx="850900" cy="4883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67320" y="4488180"/>
            <a:ext cx="850900" cy="4883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67320" y="5033645"/>
            <a:ext cx="850900" cy="4883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767320" y="5579110"/>
            <a:ext cx="850900" cy="4883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767320" y="6194425"/>
            <a:ext cx="850900" cy="4883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 bldLvl="0" animBg="1"/>
      <p:bldP spid="6" grpId="0" bldLvl="0" animBg="1"/>
      <p:bldP spid="7" grpId="0" bldLvl="0" animBg="1"/>
      <p:bldP spid="9" grpId="0" bldLvl="0" animBg="1"/>
      <p:bldP spid="10" grpId="0" bldLvl="0" animBg="1"/>
      <p:bldP spid="11" grpId="1" animBg="1"/>
      <p:bldP spid="6" grpId="1" animBg="1"/>
      <p:bldP spid="7" grpId="1" animBg="1"/>
      <p:bldP spid="9" grpId="1" animBg="1"/>
      <p:bldP spid="10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/>
              <a:t>和数据相关的运算符和伪指令</a:t>
            </a:r>
            <a:endParaRPr lang="zh-CN" altLang="en-US" sz="54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LENGTHOF</a:t>
            </a:r>
            <a:endParaRPr lang="en-US" altLang="zh-CN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如果数组定义占据了多个程序行，那么 LENGTHOF 只针对第一行定义的数据。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0" indent="0" algn="l" latinLnBrk="0">
              <a:lnSpc>
                <a:spcPts val="4300"/>
              </a:lnSpc>
              <a:buClrTx/>
              <a:buSzTx/>
              <a:buFont typeface="Wingdings" panose="05000000000000000000" charset="0"/>
              <a:buNone/>
            </a:pP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93720"/>
            <a:ext cx="6054725" cy="12687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5071110"/>
            <a:ext cx="5968365" cy="12687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535" y="3318510"/>
            <a:ext cx="3045460" cy="4108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490" y="5492115"/>
            <a:ext cx="3140710" cy="36957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084185" y="3282950"/>
            <a:ext cx="1059815" cy="4883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044180" y="5400040"/>
            <a:ext cx="1100455" cy="4883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 bldLvl="0" animBg="1"/>
      <p:bldP spid="11" grpId="1" bldLvl="0" animBg="1"/>
      <p:bldP spid="3" grpId="0" bldLvl="0" animBg="1"/>
      <p:bldP spid="3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寻址方式</a:t>
            </a:r>
            <a:r>
              <a:rPr lang="en-US" altLang="zh-CN" sz="6000" b="1"/>
              <a:t>-</a:t>
            </a:r>
            <a:r>
              <a:rPr lang="zh-CN" altLang="en-US" sz="6000" b="1"/>
              <a:t>立即数寻址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6485"/>
            <a:ext cx="9143365" cy="577215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lvl="1" indent="0" algn="l" latinLnBrk="0">
              <a:lnSpc>
                <a:spcPts val="4000"/>
              </a:lnSpc>
              <a:buClrTx/>
              <a:buSzTx/>
              <a:buFont typeface="Wingdings" panose="05000000000000000000" charset="0"/>
              <a:buNone/>
            </a:pP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     EAX   </a:t>
            </a:r>
            <a:r>
              <a:rPr lang="en-US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  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endParaRPr lang="en-US" altLang="zh-CN" sz="32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endParaRPr lang="en-US" altLang="zh-CN" sz="32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操作数直接放在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中，在指令的操作码后。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操作数是指令的一部分，位于代码段中。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立即数只能作为源操作数。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/>
              <a:t>和数据相关的运算符和伪指令</a:t>
            </a:r>
            <a:endParaRPr lang="zh-CN" altLang="en-US" sz="54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SIZEOF</a:t>
            </a:r>
            <a:endParaRPr lang="en-US" altLang="zh-CN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功能：返回操作数所占的字节数总数(即等于LENGTHOF和TYPE返回值的乘积)。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0" indent="0" algn="l" latinLnBrk="0">
              <a:lnSpc>
                <a:spcPts val="4300"/>
              </a:lnSpc>
              <a:buClrTx/>
              <a:buSzTx/>
              <a:buFont typeface="Wingdings" panose="05000000000000000000" charset="0"/>
              <a:buNone/>
            </a:pP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0964" name="Text Box 5"/>
          <p:cNvSpPr txBox="1"/>
          <p:nvPr/>
        </p:nvSpPr>
        <p:spPr>
          <a:xfrm>
            <a:off x="1043305" y="3141980"/>
            <a:ext cx="7417435" cy="299148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137160" bIns="228600"/>
          <a:p>
            <a:pPr defTabSz="914400">
              <a:tabLst>
                <a:tab pos="457200" algn="l"/>
                <a:tab pos="5146675" algn="l"/>
              </a:tabLst>
            </a:pPr>
            <a:r>
              <a:rPr lang="en-US" altLang="zh-CN" b="1" dirty="0">
                <a:solidFill>
                  <a:srgbClr val="FFFFFF"/>
                </a:solidFill>
                <a:latin typeface="Courier New" panose="02070309020205020404" pitchFamily="49" charset="0"/>
              </a:rPr>
              <a:t>.data	</a:t>
            </a:r>
            <a:r>
              <a:rPr lang="en-US" altLang="zh-CN" dirty="0">
                <a:solidFill>
                  <a:srgbClr val="FFCC66"/>
                </a:solidFill>
                <a:latin typeface="Arial" panose="020B0604020202020204" pitchFamily="34" charset="0"/>
              </a:rPr>
              <a:t>SIZEOF</a:t>
            </a:r>
            <a:endParaRPr lang="en-US" altLang="zh-CN" dirty="0">
              <a:solidFill>
                <a:srgbClr val="FFCC66"/>
              </a:solidFill>
              <a:latin typeface="Arial" panose="020B0604020202020204" pitchFamily="34" charset="0"/>
            </a:endParaRPr>
          </a:p>
          <a:p>
            <a:pPr defTabSz="914400">
              <a:tabLst>
                <a:tab pos="457200" algn="l"/>
                <a:tab pos="5146675" algn="l"/>
              </a:tabLst>
            </a:pPr>
            <a:r>
              <a:rPr lang="en-US" altLang="zh-CN" b="1" dirty="0">
                <a:solidFill>
                  <a:srgbClr val="FFFFFF"/>
                </a:solidFill>
                <a:latin typeface="Courier New" panose="02070309020205020404" pitchFamily="49" charset="0"/>
              </a:rPr>
              <a:t>byte1  BYTE 10,20,30	; 3</a:t>
            </a:r>
            <a:endParaRPr lang="en-US" altLang="zh-CN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914400">
              <a:tabLst>
                <a:tab pos="457200" algn="l"/>
                <a:tab pos="5146675" algn="l"/>
              </a:tabLst>
            </a:pPr>
            <a:r>
              <a:rPr lang="en-US" altLang="zh-CN" b="1" dirty="0">
                <a:solidFill>
                  <a:srgbClr val="FFFFFF"/>
                </a:solidFill>
                <a:latin typeface="Courier New" panose="02070309020205020404" pitchFamily="49" charset="0"/>
              </a:rPr>
              <a:t>array1 WORD 30 DUP(?),0,0	; 64</a:t>
            </a:r>
            <a:endParaRPr lang="en-US" altLang="zh-CN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914400">
              <a:tabLst>
                <a:tab pos="457200" algn="l"/>
                <a:tab pos="5146675" algn="l"/>
              </a:tabLst>
            </a:pPr>
            <a:r>
              <a:rPr lang="en-US" altLang="zh-CN" b="1" dirty="0">
                <a:solidFill>
                  <a:srgbClr val="FFFFFF"/>
                </a:solidFill>
                <a:latin typeface="Courier New" panose="02070309020205020404" pitchFamily="49" charset="0"/>
              </a:rPr>
              <a:t>array2 WORD 5 DUP(3 DUP(?))	; 30</a:t>
            </a:r>
            <a:endParaRPr lang="en-US" altLang="zh-CN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914400">
              <a:tabLst>
                <a:tab pos="457200" algn="l"/>
                <a:tab pos="5146675" algn="l"/>
              </a:tabLst>
            </a:pPr>
            <a:r>
              <a:rPr lang="en-US" altLang="zh-CN" b="1" dirty="0">
                <a:solidFill>
                  <a:srgbClr val="FFFFFF"/>
                </a:solidFill>
                <a:latin typeface="Courier New" panose="02070309020205020404" pitchFamily="49" charset="0"/>
              </a:rPr>
              <a:t>array3 DWORD 1,2,3,4	; 16</a:t>
            </a:r>
            <a:endParaRPr lang="en-US" altLang="zh-CN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914400">
              <a:tabLst>
                <a:tab pos="457200" algn="l"/>
                <a:tab pos="5146675" algn="l"/>
              </a:tabLst>
            </a:pPr>
            <a:r>
              <a:rPr lang="en-US" altLang="zh-CN" b="1" dirty="0">
                <a:solidFill>
                  <a:srgbClr val="FFFFFF"/>
                </a:solidFill>
                <a:latin typeface="Courier New" panose="02070309020205020404" pitchFamily="49" charset="0"/>
              </a:rPr>
              <a:t>digitStr BYTE "12345678",0	; 9</a:t>
            </a:r>
            <a:endParaRPr lang="en-US" altLang="zh-CN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914400">
              <a:tabLst>
                <a:tab pos="457200" algn="l"/>
                <a:tab pos="5146675" algn="l"/>
              </a:tabLst>
            </a:pPr>
            <a:endParaRPr lang="en-US" altLang="zh-CN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914400">
              <a:tabLst>
                <a:tab pos="457200" algn="l"/>
                <a:tab pos="5146675" algn="l"/>
              </a:tabLst>
            </a:pPr>
            <a:r>
              <a:rPr lang="en-US" altLang="zh-CN" b="1" dirty="0">
                <a:solidFill>
                  <a:srgbClr val="FFFFFF"/>
                </a:solidFill>
                <a:latin typeface="Courier New" panose="02070309020205020404" pitchFamily="49" charset="0"/>
              </a:rPr>
              <a:t>.code</a:t>
            </a:r>
            <a:endParaRPr lang="en-US" altLang="zh-CN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defTabSz="914400">
              <a:tabLst>
                <a:tab pos="457200" algn="l"/>
                <a:tab pos="5146675" algn="l"/>
              </a:tabLst>
            </a:pPr>
            <a:r>
              <a:rPr lang="en-US" altLang="zh-CN" b="1" dirty="0">
                <a:solidFill>
                  <a:srgbClr val="FFFFFF"/>
                </a:solidFill>
                <a:latin typeface="Courier New" panose="02070309020205020404" pitchFamily="49" charset="0"/>
              </a:rPr>
              <a:t>mov ecx,SIZEOF array1	; 64</a:t>
            </a:r>
            <a:endParaRPr lang="en-US" altLang="zh-CN" b="1" dirty="0">
              <a:solidFill>
                <a:srgbClr val="FFFFF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4096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>
                <a:sym typeface="+mn-ea"/>
              </a:rPr>
              <a:t>和数据相关的运算符和伪指令</a:t>
            </a:r>
            <a:endParaRPr lang="zh-CN" altLang="en-US" sz="5400" b="1"/>
          </a:p>
        </p:txBody>
      </p:sp>
      <p:graphicFrame>
        <p:nvGraphicFramePr>
          <p:cNvPr id="7" name="对象 6"/>
          <p:cNvGraphicFramePr/>
          <p:nvPr/>
        </p:nvGraphicFramePr>
        <p:xfrm>
          <a:off x="635" y="1089660"/>
          <a:ext cx="5704205" cy="525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5699760" imgH="5250180" progId="Paint.Picture">
                  <p:embed/>
                </p:oleObj>
              </mc:Choice>
              <mc:Fallback>
                <p:oleObj name="" r:id="rId1" imgW="5699760" imgH="525018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5" y="1089660"/>
                        <a:ext cx="5704205" cy="5254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5048885" y="1089660"/>
          <a:ext cx="4095115" cy="5361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4091940" imgH="5356860" progId="Paint.Picture">
                  <p:embed/>
                </p:oleObj>
              </mc:Choice>
              <mc:Fallback>
                <p:oleObj name="" r:id="rId3" imgW="4091940" imgH="535686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8885" y="1089660"/>
                        <a:ext cx="4095115" cy="5361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635" y="1089660"/>
          <a:ext cx="5048885" cy="1873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3733800" imgH="777240" progId="Paint.Picture">
                  <p:embed/>
                </p:oleObj>
              </mc:Choice>
              <mc:Fallback>
                <p:oleObj name="" r:id="rId5" imgW="3733800" imgH="777240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" y="1089660"/>
                        <a:ext cx="5048885" cy="1873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5048885" y="1089660"/>
          <a:ext cx="4095115" cy="530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4472940" imgH="5295900" progId="Paint.Picture">
                  <p:embed/>
                </p:oleObj>
              </mc:Choice>
              <mc:Fallback>
                <p:oleObj name="" r:id="rId7" imgW="4472940" imgH="52959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48885" y="1089660"/>
                        <a:ext cx="4095115" cy="5300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/>
              <a:t>和数据相关的运算符和伪指令</a:t>
            </a:r>
            <a:endParaRPr lang="zh-CN" altLang="en-US" sz="54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LABEL</a:t>
            </a:r>
            <a:endParaRPr lang="en-US" altLang="zh-CN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功能：可以插入一个标号，并定义它的大小属性，但是不为这个标号分配存储空间。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485900" lvl="2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LABEL 中可以使用所有的标准大小属性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485900" lvl="2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为数据段中定义的下一个变量提供不同的名称和大小属性。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0" indent="0" algn="l" latinLnBrk="0">
              <a:lnSpc>
                <a:spcPts val="4300"/>
              </a:lnSpc>
              <a:buClrTx/>
              <a:buSzTx/>
              <a:buFont typeface="Wingdings" panose="05000000000000000000" charset="0"/>
              <a:buNone/>
            </a:pP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/>
              <a:t>和数据相关的运算符和伪指令</a:t>
            </a:r>
            <a:endParaRPr lang="zh-CN" altLang="en-US" sz="54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LABEL</a:t>
            </a:r>
            <a:endParaRPr lang="en-US" altLang="zh-CN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0" indent="0" algn="l" latinLnBrk="0">
              <a:lnSpc>
                <a:spcPts val="4300"/>
              </a:lnSpc>
              <a:buClrTx/>
              <a:buSzTx/>
              <a:buFont typeface="Wingdings" panose="05000000000000000000" charset="0"/>
              <a:buNone/>
            </a:pP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2438400"/>
            <a:ext cx="9166860" cy="337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/>
              <a:t>和数据相关的运算符和伪指令</a:t>
            </a:r>
            <a:endParaRPr lang="zh-CN" altLang="en-US" sz="54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LABEL</a:t>
            </a:r>
            <a:endParaRPr lang="en-US" altLang="zh-CN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0" indent="0" algn="l" latinLnBrk="0">
              <a:lnSpc>
                <a:spcPts val="4300"/>
              </a:lnSpc>
              <a:buClrTx/>
              <a:buSzTx/>
              <a:buFont typeface="Wingdings" panose="05000000000000000000" charset="0"/>
              <a:buNone/>
            </a:pP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2560" y="1744980"/>
            <a:ext cx="6255385" cy="4959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/>
              <a:t>和数据相关的运算符和伪指令</a:t>
            </a:r>
            <a:endParaRPr lang="zh-CN" altLang="en-US" sz="54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LABEL</a:t>
            </a:r>
            <a:endParaRPr lang="en-US" altLang="zh-CN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0" indent="0" algn="l" latinLnBrk="0">
              <a:lnSpc>
                <a:spcPts val="4300"/>
              </a:lnSpc>
              <a:buClrTx/>
              <a:buSzTx/>
              <a:buFont typeface="Wingdings" panose="05000000000000000000" charset="0"/>
              <a:buNone/>
            </a:pP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244475" y="1713230"/>
          <a:ext cx="8696325" cy="4991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402580" imgH="3429000" progId="Paint.Picture">
                  <p:embed/>
                </p:oleObj>
              </mc:Choice>
              <mc:Fallback>
                <p:oleObj name="" r:id="rId1" imgW="5402580" imgH="34290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475" y="1713230"/>
                        <a:ext cx="8696325" cy="4991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>
                <a:sym typeface="+mn-ea"/>
              </a:rPr>
              <a:t>算数运算指令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加法指令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ADD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ADC、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INC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减法指令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SUB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SBB、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DEC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NEG</a:t>
            </a:r>
            <a:r>
              <a:rPr lang="zh-CN" altLang="en-US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CMP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乘法指令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MUL</a:t>
            </a:r>
            <a:r>
              <a:rPr lang="zh-CN" altLang="en-US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IMUL</a:t>
            </a:r>
            <a:endParaRPr lang="zh-CN" altLang="en-US" sz="3200" b="1">
              <a:solidFill>
                <a:srgbClr val="FFFF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除法指令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DIV</a:t>
            </a:r>
            <a:r>
              <a:rPr lang="zh-CN" altLang="en-US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IDIV</a:t>
            </a:r>
            <a:endParaRPr lang="zh-CN" altLang="en-US" sz="3200" b="1">
              <a:solidFill>
                <a:srgbClr val="FFFF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符号扩展指令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CBW</a:t>
            </a:r>
            <a:r>
              <a:rPr lang="zh-CN" altLang="en-US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CWD</a:t>
            </a:r>
            <a:r>
              <a:rPr lang="zh-CN" altLang="en-US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CDQ</a:t>
            </a:r>
            <a:endParaRPr lang="en-US" altLang="zh-CN" sz="3200" b="1">
              <a:solidFill>
                <a:srgbClr val="FFFF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0" y="1088390"/>
          <a:ext cx="9143365" cy="324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406140" imgH="1447800" progId="Paint.Picture">
                  <p:embed/>
                </p:oleObj>
              </mc:Choice>
              <mc:Fallback>
                <p:oleObj name="" r:id="rId1" imgW="3406140" imgH="14478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088390"/>
                        <a:ext cx="9143365" cy="3241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-635" y="4046220"/>
            <a:ext cx="9144000" cy="28117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32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CF</a:t>
            </a:r>
            <a:r>
              <a:rPr lang="zh-CN" altLang="en-US" sz="32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（进位标志）：</a:t>
            </a:r>
            <a:r>
              <a:rPr lang="en-US" sz="32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无符号数</a:t>
            </a:r>
            <a:endParaRPr lang="en-US" sz="3200" b="1">
              <a:solidFill>
                <a:srgbClr val="00B0F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32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ZF</a:t>
            </a:r>
            <a:r>
              <a:rPr lang="zh-CN" altLang="en-US" sz="32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（零标志）</a:t>
            </a:r>
            <a:r>
              <a:rPr lang="en-US" sz="32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：无符号数、有符号数</a:t>
            </a:r>
            <a:endParaRPr lang="en-US" sz="3200" b="1">
              <a:solidFill>
                <a:srgbClr val="00B0F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32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OF(溢出标志)、SF(符号标志)：</a:t>
            </a:r>
            <a:r>
              <a:rPr lang="zh-CN" altLang="en-US" sz="32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</a:t>
            </a:r>
            <a:r>
              <a:rPr lang="en-US" sz="32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符号数</a:t>
            </a:r>
            <a:endParaRPr lang="en-US" sz="3200" b="1">
              <a:solidFill>
                <a:srgbClr val="00B0F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28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CPU的溢出位(OF)的设置方法：将最高位的进位与次最高位的进位相异或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sz="28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endParaRPr lang="en-US" sz="28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0" y="4414520"/>
            <a:ext cx="9143365" cy="2443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0" lvl="0" indent="0" algn="l" latinLnBrk="0">
              <a:lnSpc>
                <a:spcPts val="4300"/>
              </a:lnSpc>
              <a:buClrTx/>
              <a:buSzTx/>
              <a:buFont typeface="Wingdings" panose="05000000000000000000" charset="0"/>
              <a:buNone/>
            </a:pPr>
            <a:endParaRPr lang="en-US" sz="20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>
                <a:sym typeface="+mn-ea"/>
              </a:rPr>
              <a:t>加减法指令</a:t>
            </a:r>
            <a:endParaRPr lang="zh-CN" altLang="en-US" sz="6000" b="1"/>
          </a:p>
        </p:txBody>
      </p:sp>
      <p:graphicFrame>
        <p:nvGraphicFramePr>
          <p:cNvPr id="4" name="对象 3"/>
          <p:cNvGraphicFramePr/>
          <p:nvPr/>
        </p:nvGraphicFramePr>
        <p:xfrm>
          <a:off x="1644015" y="1078865"/>
          <a:ext cx="5316220" cy="1400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3406140" imgH="1447800" progId="Paint.Picture">
                  <p:embed/>
                </p:oleObj>
              </mc:Choice>
              <mc:Fallback>
                <p:oleObj name="" r:id="rId1" imgW="3406140" imgH="14478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4015" y="1078865"/>
                        <a:ext cx="5316220" cy="1400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44550" y="2463800"/>
            <a:ext cx="6812280" cy="17335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25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CF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（进位标志）：</a:t>
            </a:r>
            <a:r>
              <a:rPr 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无符号数</a:t>
            </a:r>
            <a:endParaRPr lang="en-US" sz="2000" b="1">
              <a:solidFill>
                <a:srgbClr val="00B0F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25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ZF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（零标志）</a:t>
            </a:r>
            <a:r>
              <a:rPr 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：无符号数、有符号数</a:t>
            </a:r>
            <a:endParaRPr lang="en-US" sz="2000" b="1">
              <a:solidFill>
                <a:srgbClr val="00B0F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25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OF(溢出标志)、SF(符号标志)：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</a:t>
            </a:r>
            <a:r>
              <a:rPr 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符号数</a:t>
            </a:r>
            <a:endParaRPr lang="en-US" sz="2000" b="1">
              <a:solidFill>
                <a:srgbClr val="00B0F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25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CPU的溢出位(OF)的设置方法：将最高位的进位与次最高位的进位相异或</a:t>
            </a:r>
            <a:r>
              <a:rPr lang="zh-CN" altLang="en-US" sz="20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sz="20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endParaRPr lang="en-US" sz="20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074" name="Object 4"/>
          <p:cNvGraphicFramePr/>
          <p:nvPr>
            <p:ph sz="half" idx="1"/>
          </p:nvPr>
        </p:nvGraphicFramePr>
        <p:xfrm>
          <a:off x="229870" y="4713605"/>
          <a:ext cx="4140200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3834130" imgH="1765300" progId="Visio.Drawing.11">
                  <p:embed/>
                </p:oleObj>
              </mc:Choice>
              <mc:Fallback>
                <p:oleObj name="" r:id="rId3" imgW="3834130" imgH="1765300" progId="Visio.Drawing.11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>
                        <a:lum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29870" y="4713605"/>
                        <a:ext cx="4140200" cy="190976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B05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5"/>
            </p:custDataLst>
          </p:nvPr>
        </p:nvGraphicFramePr>
        <p:xfrm>
          <a:off x="5627370" y="4712335"/>
          <a:ext cx="18180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433705"/>
              </a:tblGrid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ZF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016115" y="4712335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16115" y="518033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016115" y="5648325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16115" y="611632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0" y="4414520"/>
            <a:ext cx="9143365" cy="2443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0" lvl="0" indent="0" algn="l" latinLnBrk="0">
              <a:lnSpc>
                <a:spcPts val="4300"/>
              </a:lnSpc>
              <a:buClrTx/>
              <a:buSzTx/>
              <a:buFont typeface="Wingdings" panose="05000000000000000000" charset="0"/>
              <a:buNone/>
            </a:pPr>
            <a:endParaRPr lang="en-US" sz="20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>
                <a:sym typeface="+mn-ea"/>
              </a:rPr>
              <a:t>加减法指令</a:t>
            </a:r>
            <a:endParaRPr lang="zh-CN" altLang="en-US" sz="6000" b="1"/>
          </a:p>
        </p:txBody>
      </p:sp>
      <p:graphicFrame>
        <p:nvGraphicFramePr>
          <p:cNvPr id="4" name="对象 3"/>
          <p:cNvGraphicFramePr/>
          <p:nvPr/>
        </p:nvGraphicFramePr>
        <p:xfrm>
          <a:off x="1644015" y="1078865"/>
          <a:ext cx="5316220" cy="1400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3406140" imgH="1447800" progId="Paint.Picture">
                  <p:embed/>
                </p:oleObj>
              </mc:Choice>
              <mc:Fallback>
                <p:oleObj name="" r:id="rId1" imgW="3406140" imgH="14478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4015" y="1078865"/>
                        <a:ext cx="5316220" cy="1400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44550" y="2463800"/>
            <a:ext cx="6812280" cy="17335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25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CF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（进位标志）：</a:t>
            </a:r>
            <a:r>
              <a:rPr 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无符号数</a:t>
            </a:r>
            <a:endParaRPr lang="en-US" sz="2000" b="1">
              <a:solidFill>
                <a:srgbClr val="00B0F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25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ZF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（零标志）</a:t>
            </a:r>
            <a:r>
              <a:rPr 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：无符号数、有符号数</a:t>
            </a:r>
            <a:endParaRPr lang="en-US" sz="2000" b="1">
              <a:solidFill>
                <a:srgbClr val="00B0F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25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OF(溢出标志)、SF(符号标志)：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</a:t>
            </a:r>
            <a:r>
              <a:rPr 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符号数</a:t>
            </a:r>
            <a:endParaRPr lang="en-US" sz="2000" b="1">
              <a:solidFill>
                <a:srgbClr val="00B0F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25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CPU的溢出位(OF)的设置方法：将最高位的进位与次最高位的进位相异或</a:t>
            </a:r>
            <a:r>
              <a:rPr lang="zh-CN" altLang="en-US" sz="20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sz="20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endParaRPr lang="en-US" sz="20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3"/>
            </p:custDataLst>
          </p:nvPr>
        </p:nvGraphicFramePr>
        <p:xfrm>
          <a:off x="5627370" y="4712335"/>
          <a:ext cx="18180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433705"/>
              </a:tblGrid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ZF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016115" y="4712335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16115" y="518033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016115" y="5648325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16115" y="611632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077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98" y="4712018"/>
            <a:ext cx="4319587" cy="188118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0" y="4414520"/>
            <a:ext cx="9143365" cy="2443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0" lvl="0" indent="0" algn="l" latinLnBrk="0">
              <a:lnSpc>
                <a:spcPts val="4300"/>
              </a:lnSpc>
              <a:buClrTx/>
              <a:buSzTx/>
              <a:buFont typeface="Wingdings" panose="05000000000000000000" charset="0"/>
              <a:buNone/>
            </a:pPr>
            <a:endParaRPr lang="en-US" sz="20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>
                <a:sym typeface="+mn-ea"/>
              </a:rPr>
              <a:t>加减法指令</a:t>
            </a:r>
            <a:endParaRPr lang="zh-CN" altLang="en-US" sz="6000" b="1"/>
          </a:p>
        </p:txBody>
      </p:sp>
      <p:graphicFrame>
        <p:nvGraphicFramePr>
          <p:cNvPr id="4" name="对象 3"/>
          <p:cNvGraphicFramePr/>
          <p:nvPr/>
        </p:nvGraphicFramePr>
        <p:xfrm>
          <a:off x="1644015" y="1078865"/>
          <a:ext cx="5316220" cy="1400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3406140" imgH="1447800" progId="Paint.Picture">
                  <p:embed/>
                </p:oleObj>
              </mc:Choice>
              <mc:Fallback>
                <p:oleObj name="" r:id="rId1" imgW="3406140" imgH="14478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4015" y="1078865"/>
                        <a:ext cx="5316220" cy="1400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44550" y="2463800"/>
            <a:ext cx="6812280" cy="17335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25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CF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（进位标志）：</a:t>
            </a:r>
            <a:r>
              <a:rPr 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无符号数</a:t>
            </a:r>
            <a:endParaRPr lang="en-US" sz="2000" b="1">
              <a:solidFill>
                <a:srgbClr val="00B0F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25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ZF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（零标志）</a:t>
            </a:r>
            <a:r>
              <a:rPr 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：无符号数、有符号数</a:t>
            </a:r>
            <a:endParaRPr lang="en-US" sz="2000" b="1">
              <a:solidFill>
                <a:srgbClr val="00B0F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25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OF(溢出标志)、SF(符号标志)：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</a:t>
            </a:r>
            <a:r>
              <a:rPr 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符号数</a:t>
            </a:r>
            <a:endParaRPr lang="en-US" sz="2000" b="1">
              <a:solidFill>
                <a:srgbClr val="00B0F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25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CPU的溢出位(OF)的设置方法：将最高位的进位与次最高位的进位相异或</a:t>
            </a:r>
            <a:r>
              <a:rPr lang="zh-CN" altLang="en-US" sz="20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sz="20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endParaRPr lang="en-US" sz="20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3"/>
            </p:custDataLst>
          </p:nvPr>
        </p:nvGraphicFramePr>
        <p:xfrm>
          <a:off x="5627370" y="4712335"/>
          <a:ext cx="18180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433705"/>
              </a:tblGrid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ZF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025005" y="4703445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25005" y="517144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025005" y="5639435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25005" y="610743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078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" y="4712335"/>
            <a:ext cx="4211638" cy="17653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寻址方式</a:t>
            </a:r>
            <a:r>
              <a:rPr lang="en-US" altLang="zh-CN" sz="6000" b="1"/>
              <a:t>-</a:t>
            </a:r>
            <a:r>
              <a:rPr lang="zh-CN" altLang="en-US" sz="6000" b="1"/>
              <a:t>寄存器寻址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6485"/>
            <a:ext cx="9143365" cy="577215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     EAX   </a:t>
            </a:r>
            <a:r>
              <a:rPr 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  ECX</a:t>
            </a:r>
            <a:endParaRPr 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endParaRPr 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使用格式：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功能：寄存器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中的内容即为操作数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说明：除个别指令外，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可为任意寄存器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endParaRPr lang="en-US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执行前：</a:t>
            </a: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(EAX) = 10H , (ECX) = 20H</a:t>
            </a:r>
            <a:endParaRPr lang="en-US" altLang="zh-CN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行：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(ECX)------&gt;(EAX)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执行后：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(EAX) = 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20H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, (ECX) = 20H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0" y="4414520"/>
            <a:ext cx="9143365" cy="2443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0" lvl="0" indent="0" algn="l" latinLnBrk="0">
              <a:lnSpc>
                <a:spcPts val="4300"/>
              </a:lnSpc>
              <a:buClrTx/>
              <a:buSzTx/>
              <a:buFont typeface="Wingdings" panose="05000000000000000000" charset="0"/>
              <a:buNone/>
            </a:pPr>
            <a:endParaRPr lang="en-US" sz="20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>
                <a:sym typeface="+mn-ea"/>
              </a:rPr>
              <a:t>加减法指令</a:t>
            </a:r>
            <a:endParaRPr lang="zh-CN" altLang="en-US" sz="6000" b="1"/>
          </a:p>
        </p:txBody>
      </p:sp>
      <p:graphicFrame>
        <p:nvGraphicFramePr>
          <p:cNvPr id="4" name="对象 3"/>
          <p:cNvGraphicFramePr/>
          <p:nvPr/>
        </p:nvGraphicFramePr>
        <p:xfrm>
          <a:off x="1644015" y="1078865"/>
          <a:ext cx="5316220" cy="1400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3406140" imgH="1447800" progId="Paint.Picture">
                  <p:embed/>
                </p:oleObj>
              </mc:Choice>
              <mc:Fallback>
                <p:oleObj name="" r:id="rId1" imgW="3406140" imgH="14478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4015" y="1078865"/>
                        <a:ext cx="5316220" cy="1400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44550" y="2463800"/>
            <a:ext cx="6812280" cy="17335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25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CF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（进位标志）：</a:t>
            </a:r>
            <a:r>
              <a:rPr 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无符号数</a:t>
            </a:r>
            <a:endParaRPr lang="en-US" sz="2000" b="1">
              <a:solidFill>
                <a:srgbClr val="00B0F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25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ZF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（零标志）</a:t>
            </a:r>
            <a:r>
              <a:rPr 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：无符号数、有符号数</a:t>
            </a:r>
            <a:endParaRPr lang="en-US" sz="2000" b="1">
              <a:solidFill>
                <a:srgbClr val="00B0F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25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OF(溢出标志)、SF(符号标志)：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</a:t>
            </a:r>
            <a:r>
              <a:rPr lang="en-US" sz="2000" b="1">
                <a:solidFill>
                  <a:srgbClr val="00B0F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符号数</a:t>
            </a:r>
            <a:endParaRPr lang="en-US" sz="2000" b="1">
              <a:solidFill>
                <a:srgbClr val="00B0F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25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CPU的溢出位(OF)的设置方法：将最高位的进位与次最高位的进位相异或</a:t>
            </a:r>
            <a:r>
              <a:rPr lang="zh-CN" altLang="en-US" sz="20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sz="20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endParaRPr lang="en-US" sz="20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3"/>
            </p:custDataLst>
          </p:nvPr>
        </p:nvGraphicFramePr>
        <p:xfrm>
          <a:off x="5627370" y="4712335"/>
          <a:ext cx="18180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433705"/>
              </a:tblGrid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ZF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016115" y="4703445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16115" y="517144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016115" y="5639435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16115" y="610743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075" name="Object 22"/>
          <p:cNvGraphicFramePr/>
          <p:nvPr>
            <p:ph sz="half" idx="2"/>
          </p:nvPr>
        </p:nvGraphicFramePr>
        <p:xfrm>
          <a:off x="504190" y="4703445"/>
          <a:ext cx="4587875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4" imgW="5067300" imgH="2222500" progId="Visio.Drawing.11">
                  <p:embed/>
                </p:oleObj>
              </mc:Choice>
              <mc:Fallback>
                <p:oleObj name="" r:id="rId4" imgW="5067300" imgH="2222500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4190" y="4703445"/>
                        <a:ext cx="4587875" cy="20034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B05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>
                <a:sym typeface="+mn-ea"/>
              </a:rPr>
              <a:t>加减法</a:t>
            </a:r>
            <a:r>
              <a:rPr lang="zh-CN" altLang="en-US" sz="6000" b="1"/>
              <a:t>指令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ADD/SUB</a:t>
            </a:r>
            <a:endParaRPr lang="en-US" altLang="zh-CN" sz="32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格式：ADD dest,source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说明：将长度相同的源操作数和目的操作数进行相加操作。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在操作中，源操作数不能改变，相加之和存放在目的操作数中。该指令可以使用的操作数与 MOV 指令相同。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进位标志位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零标志位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符号标志位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溢出标志位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、辅助进位标志位和奇偶标志位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endParaRPr lang="en-US" altLang="zh-CN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>
                <a:sym typeface="+mn-ea"/>
              </a:rPr>
              <a:t>加减法</a:t>
            </a:r>
            <a:r>
              <a:rPr lang="zh-CN" altLang="en-US" sz="6000" b="1"/>
              <a:t>指令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ADD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</a:t>
            </a:r>
            <a:endParaRPr lang="en-US" altLang="zh-CN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627370" y="2400935"/>
          <a:ext cx="18180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433705"/>
              </a:tblGrid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ZF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635" y="2400935"/>
          <a:ext cx="5210175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3497580" imgH="2667000" progId="Paint.Picture">
                  <p:embed/>
                </p:oleObj>
              </mc:Choice>
              <mc:Fallback>
                <p:oleObj name="" r:id="rId2" imgW="3497580" imgH="26670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5" y="2400935"/>
                        <a:ext cx="5210175" cy="445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5627370" y="4916805"/>
          <a:ext cx="2333625" cy="44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4" imgW="2331720" imgH="441960" progId="Paint.Picture">
                  <p:embed/>
                </p:oleObj>
              </mc:Choice>
              <mc:Fallback>
                <p:oleObj name="" r:id="rId4" imgW="2331720" imgH="44196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27370" y="4916805"/>
                        <a:ext cx="2333625" cy="44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033260" y="2400935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16115" y="286893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16115" y="3336925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16115" y="380492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27370" y="4916805"/>
            <a:ext cx="2334260" cy="4425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 bldLvl="0" animBg="1"/>
      <p:bldP spid="10" grpId="0" bldLvl="0" animBg="1"/>
      <p:bldP spid="12" grpId="0" bldLvl="0" animBg="1"/>
      <p:bldP spid="13" grpId="0" bldLvl="0" animBg="1"/>
      <p:bldP spid="14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>
                <a:sym typeface="+mn-ea"/>
              </a:rPr>
              <a:t>加减法</a:t>
            </a:r>
            <a:r>
              <a:rPr lang="zh-CN" altLang="en-US" sz="6000" b="1"/>
              <a:t>指令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ADD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</a:t>
            </a:r>
            <a:endParaRPr lang="en-US" altLang="zh-CN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627370" y="2400935"/>
          <a:ext cx="18180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433705"/>
              </a:tblGrid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ZF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7051040" y="2400935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33895" y="286893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33895" y="3336925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33895" y="380492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/>
          <p:nvPr/>
        </p:nvGraphicFramePr>
        <p:xfrm>
          <a:off x="0" y="2218055"/>
          <a:ext cx="4373245" cy="463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" imgW="2903220" imgH="2659380" progId="Paint.Picture">
                  <p:embed/>
                </p:oleObj>
              </mc:Choice>
              <mc:Fallback>
                <p:oleObj name="" r:id="rId2" imgW="2903220" imgH="2659380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2218055"/>
                        <a:ext cx="4373245" cy="4639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5627370" y="5146675"/>
          <a:ext cx="2272665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4" imgW="2270760" imgH="320040" progId="Paint.Picture">
                  <p:embed/>
                </p:oleObj>
              </mc:Choice>
              <mc:Fallback>
                <p:oleObj name="" r:id="rId4" imgW="2270760" imgH="320040" progId="Paint.Picture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27370" y="5146675"/>
                        <a:ext cx="2272665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5627370" y="5111115"/>
            <a:ext cx="2334260" cy="4425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 bldLvl="0" animBg="1"/>
      <p:bldP spid="10" grpId="0" bldLvl="0" animBg="1"/>
      <p:bldP spid="12" grpId="0" bldLvl="0" animBg="1"/>
      <p:bldP spid="13" grpId="0" bldLvl="0" animBg="1"/>
      <p:bldP spid="14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>
                <a:sym typeface="+mn-ea"/>
              </a:rPr>
              <a:t>加减法</a:t>
            </a:r>
            <a:r>
              <a:rPr lang="zh-CN" altLang="en-US" sz="6000" b="1"/>
              <a:t>指令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ADD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</a:t>
            </a:r>
            <a:endParaRPr lang="en-US" altLang="zh-CN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627370" y="2400935"/>
          <a:ext cx="18180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433705"/>
              </a:tblGrid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ZF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7016115" y="2400935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16115" y="286893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16115" y="3336925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16115" y="380492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/>
          <p:nvPr/>
        </p:nvGraphicFramePr>
        <p:xfrm>
          <a:off x="5627370" y="5146675"/>
          <a:ext cx="2348865" cy="44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2346960" imgH="441960" progId="Paint.Picture">
                  <p:embed/>
                </p:oleObj>
              </mc:Choice>
              <mc:Fallback>
                <p:oleObj name="" r:id="rId2" imgW="2346960" imgH="44196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27370" y="5146675"/>
                        <a:ext cx="2348865" cy="44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5623560" y="5146675"/>
            <a:ext cx="2352675" cy="4425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445135" y="1731010"/>
          <a:ext cx="4072255" cy="512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4069080" imgH="5280660" progId="Paint.Picture">
                  <p:embed/>
                </p:oleObj>
              </mc:Choice>
              <mc:Fallback>
                <p:oleObj name="" r:id="rId4" imgW="4069080" imgH="528066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5135" y="1731010"/>
                        <a:ext cx="4072255" cy="512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 bldLvl="0" animBg="1"/>
      <p:bldP spid="10" grpId="0" bldLvl="0" animBg="1"/>
      <p:bldP spid="12" grpId="0" bldLvl="0" animBg="1"/>
      <p:bldP spid="13" grpId="0" bldLvl="0" animBg="1"/>
      <p:bldP spid="14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" name="对象 15"/>
          <p:cNvGraphicFramePr/>
          <p:nvPr/>
        </p:nvGraphicFramePr>
        <p:xfrm>
          <a:off x="5650230" y="5064125"/>
          <a:ext cx="232600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2324100" imgH="388620" progId="Paint.Picture">
                  <p:embed/>
                </p:oleObj>
              </mc:Choice>
              <mc:Fallback>
                <p:oleObj name="" r:id="rId1" imgW="2324100" imgH="388620" progId="Paint.Picture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50230" y="5064125"/>
                        <a:ext cx="232600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>
                <a:sym typeface="+mn-ea"/>
              </a:rPr>
              <a:t>加减法</a:t>
            </a:r>
            <a:r>
              <a:rPr lang="zh-CN" altLang="en-US" sz="6000" b="1"/>
              <a:t>指令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SUB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</a:t>
            </a:r>
            <a:endParaRPr lang="en-US" altLang="zh-CN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5627370" y="2400935"/>
          <a:ext cx="18180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433705"/>
              </a:tblGrid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ZF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7051675" y="2400935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51675" y="286893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51675" y="3336925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51675" y="380492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23560" y="5026025"/>
            <a:ext cx="2352675" cy="4425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/>
          <p:nvPr/>
        </p:nvGraphicFramePr>
        <p:xfrm>
          <a:off x="492125" y="2472690"/>
          <a:ext cx="4208780" cy="298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4" imgW="2971800" imgH="1409700" progId="Paint.Picture">
                  <p:embed/>
                </p:oleObj>
              </mc:Choice>
              <mc:Fallback>
                <p:oleObj name="" r:id="rId4" imgW="2971800" imgH="1409700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125" y="2472690"/>
                        <a:ext cx="4208780" cy="298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 bldLvl="0" animBg="1"/>
      <p:bldP spid="10" grpId="0" bldLvl="0" animBg="1"/>
      <p:bldP spid="12" grpId="0" bldLvl="0" animBg="1"/>
      <p:bldP spid="13" grpId="0" bldLvl="0" animBg="1"/>
      <p:bldP spid="14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SUB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</a:t>
            </a:r>
            <a:endParaRPr lang="en-US" altLang="zh-CN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>
                <a:sym typeface="+mn-ea"/>
              </a:rPr>
              <a:t>加减法</a:t>
            </a:r>
            <a:r>
              <a:rPr lang="zh-CN" altLang="en-US" sz="6000" b="1"/>
              <a:t>指令</a:t>
            </a:r>
            <a:endParaRPr lang="zh-CN" altLang="en-US" sz="6000" b="1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627370" y="2400935"/>
          <a:ext cx="18180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433705"/>
              </a:tblGrid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ZF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7033895" y="2400935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33895" y="286893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33895" y="3336925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33895" y="380492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/>
          <p:nvPr/>
        </p:nvGraphicFramePr>
        <p:xfrm>
          <a:off x="5627370" y="4883150"/>
          <a:ext cx="2310765" cy="30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2308860" imgH="304800" progId="Paint.Picture">
                  <p:embed/>
                </p:oleObj>
              </mc:Choice>
              <mc:Fallback>
                <p:oleObj name="" r:id="rId2" imgW="2308860" imgH="3048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27370" y="4883150"/>
                        <a:ext cx="2310765" cy="30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540385" y="2516505"/>
          <a:ext cx="4168140" cy="250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3116580" imgH="1470660" progId="Paint.Picture">
                  <p:embed/>
                </p:oleObj>
              </mc:Choice>
              <mc:Fallback>
                <p:oleObj name="" r:id="rId4" imgW="3116580" imgH="147066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0385" y="2516505"/>
                        <a:ext cx="4168140" cy="2508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5627370" y="4814570"/>
            <a:ext cx="2352675" cy="4425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 bldLvl="0" animBg="1"/>
      <p:bldP spid="10" grpId="0" bldLvl="0" animBg="1"/>
      <p:bldP spid="12" grpId="0" bldLvl="0" animBg="1"/>
      <p:bldP spid="13" grpId="0" bldLvl="0" animBg="1"/>
      <p:bldP spid="14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SUB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</a:t>
            </a:r>
            <a:endParaRPr lang="en-US" altLang="zh-CN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>
                <a:sym typeface="+mn-ea"/>
              </a:rPr>
              <a:t>加减法</a:t>
            </a:r>
            <a:r>
              <a:rPr lang="zh-CN" altLang="en-US" sz="6000" b="1"/>
              <a:t>指令</a:t>
            </a:r>
            <a:endParaRPr lang="zh-CN" altLang="en-US" sz="6000" b="1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627370" y="2400935"/>
          <a:ext cx="18180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433705"/>
              </a:tblGrid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ZF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7025005" y="2400935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25005" y="286893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25005" y="3336925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25005" y="380492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60" y="4903470"/>
            <a:ext cx="1912620" cy="3048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627370" y="4867910"/>
            <a:ext cx="2352675" cy="4425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5" y="2400935"/>
            <a:ext cx="4300855" cy="1979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 bldLvl="0" animBg="1"/>
      <p:bldP spid="10" grpId="0" bldLvl="0" animBg="1"/>
      <p:bldP spid="12" grpId="0" bldLvl="0" animBg="1"/>
      <p:bldP spid="13" grpId="0" bldLvl="0" animBg="1"/>
      <p:bldP spid="14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>
                <a:sym typeface="+mn-ea"/>
              </a:rPr>
              <a:t>加减法</a:t>
            </a:r>
            <a:r>
              <a:rPr lang="zh-CN" altLang="en-US" sz="6000" b="1"/>
              <a:t>指令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INC/DEC</a:t>
            </a:r>
            <a:endParaRPr lang="en-US" altLang="zh-CN" sz="32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格式：INC reg/mem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说明：寄存器或内存操作数加 1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减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1)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INC指令不会影响进位标志位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endParaRPr lang="en-US" altLang="zh-CN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30480" y="3349625"/>
          <a:ext cx="4458335" cy="3509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3025140" imgH="2293620" progId="Paint.Picture">
                  <p:embed/>
                </p:oleObj>
              </mc:Choice>
              <mc:Fallback>
                <p:oleObj name="" r:id="rId1" imgW="3025140" imgH="229362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" y="3349625"/>
                        <a:ext cx="4458335" cy="3509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5698490" y="5730875"/>
          <a:ext cx="235648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354580" imgH="358140" progId="Paint.Picture">
                  <p:embed/>
                </p:oleObj>
              </mc:Choice>
              <mc:Fallback>
                <p:oleObj name="" r:id="rId3" imgW="2354580" imgH="35814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8490" y="5730875"/>
                        <a:ext cx="235648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5"/>
            </p:custDataLst>
          </p:nvPr>
        </p:nvGraphicFramePr>
        <p:xfrm>
          <a:off x="5698490" y="3592195"/>
          <a:ext cx="18180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433705"/>
              </a:tblGrid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ZF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OF</a:t>
                      </a:r>
                      <a:endParaRPr lang="en-US" altLang="zh-CN" sz="24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7096125" y="3592195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96125" y="406019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96125" y="4528185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96125" y="499618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98490" y="5730875"/>
            <a:ext cx="2352675" cy="4425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/>
          <p:nvPr/>
        </p:nvGraphicFramePr>
        <p:xfrm>
          <a:off x="30480" y="3349625"/>
          <a:ext cx="5467985" cy="2318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6" imgW="5463540" imgH="2316480" progId="Paint.Picture">
                  <p:embed/>
                </p:oleObj>
              </mc:Choice>
              <mc:Fallback>
                <p:oleObj name="" r:id="rId6" imgW="5463540" imgH="2316480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" y="3349625"/>
                        <a:ext cx="5467985" cy="2318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30480" y="3349625"/>
          <a:ext cx="5429885" cy="266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8" imgW="5425440" imgH="2667000" progId="Paint.Picture">
                  <p:embed/>
                </p:oleObj>
              </mc:Choice>
              <mc:Fallback>
                <p:oleObj name="" r:id="rId8" imgW="5425440" imgH="2667000" progId="Paint.Picture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480" y="3349625"/>
                        <a:ext cx="5429885" cy="2668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 animBg="1"/>
      <p:bldP spid="10" grpId="0" animBg="1"/>
      <p:bldP spid="12" grpId="0" animBg="1"/>
      <p:bldP spid="13" grpId="0" animBg="1"/>
      <p:bldP spid="14" grpId="0" bldLvl="0" animBg="1"/>
      <p:bldP spid="11" grpId="1" animBg="1"/>
      <p:bldP spid="10" grpId="1" animBg="1"/>
      <p:bldP spid="12" grpId="1" animBg="1"/>
      <p:bldP spid="13" grpId="1" animBg="1"/>
      <p:bldP spid="14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NEG 指令</a:t>
            </a:r>
            <a:endParaRPr lang="en-US" altLang="zh-CN" sz="3200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格式：NEG reg/mem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功能：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取相反数，相当于执行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”0 - “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通过把操作数转换为其二进制补码，将操作数的符号取反。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标志位：进位标志位、零标志位、符号标志位、溢出标志位、辅助进位标志位和奇偶标志位根据存入目标操作数的数值进行变化。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endParaRPr lang="en-US" altLang="zh-CN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加减法指令</a:t>
            </a:r>
            <a:endParaRPr lang="zh-CN" altLang="en-US" sz="6000" b="1"/>
          </a:p>
        </p:txBody>
      </p:sp>
      <p:sp>
        <p:nvSpPr>
          <p:cNvPr id="25" name="矩形 24"/>
          <p:cNvSpPr/>
          <p:nvPr/>
        </p:nvSpPr>
        <p:spPr>
          <a:xfrm>
            <a:off x="635" y="2294890"/>
            <a:ext cx="9131935" cy="45637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/>
          <p:nvPr/>
        </p:nvGraphicFramePr>
        <p:xfrm>
          <a:off x="93345" y="4394200"/>
          <a:ext cx="2501265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2499360" imgH="2324100" progId="Paint.Picture">
                  <p:embed/>
                </p:oleObj>
              </mc:Choice>
              <mc:Fallback>
                <p:oleObj name="" r:id="rId1" imgW="2499360" imgH="2324100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345" y="4394200"/>
                        <a:ext cx="2501265" cy="224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2747010" y="4394200"/>
          <a:ext cx="2760345" cy="224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" imgW="2758440" imgH="2240280" progId="Paint.Picture">
                  <p:embed/>
                </p:oleObj>
              </mc:Choice>
              <mc:Fallback>
                <p:oleObj name="" r:id="rId3" imgW="2758440" imgH="2240280" progId="Paint.Picture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7010" y="4394200"/>
                        <a:ext cx="2760345" cy="2242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表格 17"/>
          <p:cNvGraphicFramePr/>
          <p:nvPr>
            <p:custDataLst>
              <p:tags r:id="rId5"/>
            </p:custDataLst>
          </p:nvPr>
        </p:nvGraphicFramePr>
        <p:xfrm>
          <a:off x="5614035" y="4234180"/>
          <a:ext cx="3473450" cy="224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/>
                <a:gridCol w="1736725"/>
              </a:tblGrid>
              <a:tr h="784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US" altLang="zh-CN" sz="2400" b="1">
                        <a:solidFill>
                          <a:srgbClr val="00B0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</a:rPr>
                        <a:t>BF</a:t>
                      </a:r>
                      <a:endParaRPr lang="en-US" altLang="zh-CN" sz="24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en-US" altLang="zh-CN" sz="2400" b="1">
                        <a:solidFill>
                          <a:srgbClr val="00B0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</a:rPr>
                        <a:t>65</a:t>
                      </a:r>
                      <a:endParaRPr lang="en-US" altLang="zh-CN" sz="24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11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US" altLang="zh-CN" sz="2400" b="1">
                        <a:solidFill>
                          <a:srgbClr val="00B0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</a:rPr>
                        <a:t>41</a:t>
                      </a:r>
                      <a:endParaRPr lang="en-US" altLang="zh-CN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en-US" altLang="zh-CN" sz="2400" b="1">
                        <a:solidFill>
                          <a:srgbClr val="00B0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</a:rPr>
                        <a:t>0C</a:t>
                      </a:r>
                      <a:endParaRPr lang="en-US" altLang="zh-CN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461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en-US" altLang="zh-CN" sz="2400" b="1">
                        <a:solidFill>
                          <a:srgbClr val="00B0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</a:rPr>
                        <a:t>9B</a:t>
                      </a:r>
                      <a:endParaRPr lang="en-US" altLang="zh-CN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en-US" altLang="zh-CN" sz="2400" b="1">
                        <a:solidFill>
                          <a:srgbClr val="00B0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</a:rPr>
                        <a:t>F4</a:t>
                      </a:r>
                      <a:endParaRPr lang="en-US" altLang="zh-CN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6300470" y="462915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300470" y="544322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300470" y="6298565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033385" y="462915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033385" y="544322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033385" y="6257290"/>
            <a:ext cx="411480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/>
          <p:nvPr/>
        </p:nvGraphicFramePr>
        <p:xfrm>
          <a:off x="1171575" y="2700020"/>
          <a:ext cx="1875790" cy="30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6" imgW="1874520" imgH="304800" progId="Paint.Picture">
                  <p:embed/>
                </p:oleObj>
              </mc:Choice>
              <mc:Fallback>
                <p:oleObj name="" r:id="rId6" imgW="1874520" imgH="304800" progId="Paint.Picture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1575" y="2700020"/>
                        <a:ext cx="1875790" cy="30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1575" y="2700020"/>
            <a:ext cx="1912620" cy="3048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8405" y="2700020"/>
            <a:ext cx="1920240" cy="31242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575" y="3429000"/>
            <a:ext cx="1874520" cy="29718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1575" y="3429000"/>
            <a:ext cx="1874520" cy="2971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8405" y="3429000"/>
            <a:ext cx="1920240" cy="28194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171575" y="2677795"/>
            <a:ext cx="1978025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655060" y="2677795"/>
            <a:ext cx="1978025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287770" y="2677795"/>
            <a:ext cx="1978025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171575" y="3429000"/>
            <a:ext cx="1978025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636010" y="3429000"/>
            <a:ext cx="1978025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251575" y="3429000"/>
            <a:ext cx="1978025" cy="4235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9" grpId="1" bldLvl="0" animBg="1"/>
      <p:bldP spid="20" grpId="1" bldLvl="0" animBg="1"/>
      <p:bldP spid="21" grpId="1" bldLvl="0" animBg="1"/>
      <p:bldP spid="22" grpId="1" bldLvl="0" animBg="1"/>
      <p:bldP spid="23" grpId="1" bldLvl="0" animBg="1"/>
      <p:bldP spid="24" grpId="1" bldLvl="0" animBg="1"/>
      <p:bldP spid="25" grpId="0" bldLvl="0" animBg="1"/>
      <p:bldP spid="34" grpId="1" bldLvl="0" animBg="1"/>
      <p:bldP spid="35" grpId="1" bldLvl="0" animBg="1"/>
      <p:bldP spid="36" grpId="1" bldLvl="0" animBg="1"/>
      <p:bldP spid="37" grpId="1" bldLvl="0" animBg="1"/>
      <p:bldP spid="38" grpId="1" bldLvl="0" animBg="1"/>
      <p:bldP spid="39" grpId="1" bldLvl="0" animBg="1"/>
      <p:bldP spid="19" grpId="2" bldLvl="0" animBg="1"/>
      <p:bldP spid="34" grpId="2" bldLvl="0" animBg="1"/>
      <p:bldP spid="20" grpId="2" bldLvl="0" animBg="1"/>
      <p:bldP spid="35" grpId="2" bldLvl="0" animBg="1"/>
      <p:bldP spid="21" grpId="2" bldLvl="0" animBg="1"/>
      <p:bldP spid="36" grpId="2" bldLvl="0" animBg="1"/>
      <p:bldP spid="22" grpId="2" bldLvl="0" animBg="1"/>
      <p:bldP spid="37" grpId="2" bldLvl="0" animBg="1"/>
      <p:bldP spid="23" grpId="2" bldLvl="0" animBg="1"/>
      <p:bldP spid="38" grpId="2" bldLvl="0" animBg="1"/>
      <p:bldP spid="24" grpId="2" bldLvl="0" animBg="1"/>
      <p:bldP spid="39" grpId="2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寻址方式</a:t>
            </a:r>
            <a:r>
              <a:rPr lang="en-US" altLang="zh-CN" sz="6000" b="1"/>
              <a:t>-</a:t>
            </a:r>
            <a:r>
              <a:rPr lang="zh-CN" altLang="en-US" sz="6000" b="1"/>
              <a:t>寄存器间接寻址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6485"/>
            <a:ext cx="9143365" cy="318960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     EAX   </a:t>
            </a:r>
            <a:r>
              <a:rPr 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  [ESI]</a:t>
            </a:r>
            <a:endParaRPr 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使用格式：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[R]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功能：操作数在内存中，操作数的地址在寄存器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中，即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(R)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为操作数的地址。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5" y="2616200"/>
            <a:ext cx="9143365" cy="42418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noAutofit/>
          </a:bodyPr>
          <a:p>
            <a:pPr marL="571500" lvl="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执行前：</a:t>
            </a:r>
            <a:endParaRPr lang="zh-CN" altLang="en-US" sz="3200" b="1">
              <a:solidFill>
                <a:srgbClr val="FFFF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(EAX) = 10H </a:t>
            </a:r>
            <a:endParaRPr lang="en-US" altLang="zh-CN" sz="3200" b="1">
              <a:solidFill>
                <a:srgbClr val="FFFF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(ESI) = 20H</a:t>
            </a:r>
            <a:endParaRPr lang="en-US" altLang="zh-CN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执行后：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(EAX)=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55443322H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975225" y="2164080"/>
          <a:ext cx="410718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590"/>
                <a:gridCol w="2053590"/>
              </a:tblGrid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001FH</a:t>
                      </a:r>
                      <a:endParaRPr lang="en-US" altLang="zh-CN" sz="28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11H</a:t>
                      </a:r>
                      <a:endParaRPr lang="en-US" altLang="zh-CN" sz="28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0020H</a:t>
                      </a:r>
                      <a:endParaRPr lang="en-US" altLang="zh-CN" sz="28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22H</a:t>
                      </a:r>
                      <a:endParaRPr lang="en-US" altLang="zh-CN" sz="2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0021H</a:t>
                      </a:r>
                      <a:endParaRPr lang="en-US" altLang="zh-CN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33H</a:t>
                      </a:r>
                      <a:endParaRPr lang="en-US" altLang="zh-CN" sz="2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0022H</a:t>
                      </a:r>
                      <a:endParaRPr lang="en-US" altLang="zh-CN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44H</a:t>
                      </a:r>
                      <a:endParaRPr lang="en-US" altLang="zh-CN" sz="2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0023H</a:t>
                      </a:r>
                      <a:endParaRPr lang="en-US" altLang="zh-CN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55H</a:t>
                      </a:r>
                      <a:endParaRPr lang="en-US" altLang="zh-CN" sz="2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0024H</a:t>
                      </a:r>
                      <a:endParaRPr lang="en-US" altLang="zh-CN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66H</a:t>
                      </a:r>
                      <a:endParaRPr lang="en-US" altLang="zh-CN" sz="2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0025H</a:t>
                      </a:r>
                      <a:endParaRPr lang="en-US" altLang="zh-CN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77H</a:t>
                      </a:r>
                      <a:endParaRPr lang="en-US" altLang="zh-CN" sz="2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0026H</a:t>
                      </a:r>
                      <a:endParaRPr lang="en-US" altLang="zh-CN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88H</a:t>
                      </a:r>
                      <a:endParaRPr lang="en-US" altLang="zh-CN" sz="2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5284470" y="3297555"/>
            <a:ext cx="13411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58990" y="2779395"/>
            <a:ext cx="1813560" cy="2240915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6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拓展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某机器有一个标志寄存器，其中有进位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借位标志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CF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，零标志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ZF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、符号标志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SF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和溢出标志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OF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，条件转移指令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bgt(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无符号整数比较大于时转移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的转移条件是（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）。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CF+OF = 1</a:t>
            </a:r>
            <a:endParaRPr lang="en-US" altLang="zh-CN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SF+ZF = 1</a:t>
            </a:r>
            <a:endParaRPr lang="en-US" altLang="zh-CN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CF+ZF = 1</a:t>
            </a:r>
            <a:endParaRPr lang="en-US" altLang="zh-CN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CF+SF = 1</a:t>
            </a:r>
            <a:endParaRPr lang="en-US" altLang="zh-CN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856105" y="3938905"/>
            <a:ext cx="3905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856105" y="4455795"/>
            <a:ext cx="1217295" cy="127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856105" y="4985385"/>
            <a:ext cx="1217295" cy="127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拓展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8390"/>
            <a:ext cx="9144000" cy="577024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减法指令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“SUB R1 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R2 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R3”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的功能为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R1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-(R2 )-&gt; R3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，该指令执行后将生成进位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借位标志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CF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和溢出标志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OF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，若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R1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 FFFF FFFFH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，（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R2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=FFFF FFF0H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，则该减法指令执行后，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CF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OF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分别为（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）。</a:t>
            </a:r>
            <a:endParaRPr lang="zh-CN" alt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CF = 0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OF = 0</a:t>
            </a:r>
            <a:endParaRPr lang="en-US" altLang="zh-CN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CF = 1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OF = 0</a:t>
            </a:r>
            <a:endParaRPr lang="en-US" altLang="zh-CN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CF = 0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OF = 1</a:t>
            </a:r>
            <a:endParaRPr lang="en-US" altLang="zh-CN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3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CF = 1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OF = 1</a:t>
            </a:r>
            <a:endParaRPr lang="en-US" altLang="zh-CN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寻址方式</a:t>
            </a:r>
            <a:r>
              <a:rPr lang="en-US" altLang="zh-CN" sz="6000" b="1"/>
              <a:t>-</a:t>
            </a:r>
            <a:r>
              <a:rPr lang="zh-CN" altLang="en-US" sz="6000" b="1"/>
              <a:t>寄存器间接寻址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6485"/>
            <a:ext cx="9143365" cy="318960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     AX   </a:t>
            </a:r>
            <a:r>
              <a:rPr 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  [ESI]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5" y="2616200"/>
            <a:ext cx="9143365" cy="42418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noAutofit/>
          </a:bodyPr>
          <a:p>
            <a:pPr marL="571500" lvl="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执行前：</a:t>
            </a:r>
            <a:endParaRPr lang="zh-CN" altLang="en-US" sz="3200" b="1">
              <a:solidFill>
                <a:srgbClr val="FFFF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(EAX)=10101010H </a:t>
            </a:r>
            <a:endParaRPr lang="en-US" altLang="zh-CN" sz="3200" b="1">
              <a:solidFill>
                <a:srgbClr val="FFFF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(ESI) = 20H</a:t>
            </a:r>
            <a:endParaRPr lang="en-US" altLang="zh-CN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执行后：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(EAX)=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10103322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975225" y="2164080"/>
          <a:ext cx="410718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590"/>
                <a:gridCol w="2053590"/>
              </a:tblGrid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001FH</a:t>
                      </a:r>
                      <a:endParaRPr lang="en-US" altLang="zh-CN" sz="28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11H</a:t>
                      </a:r>
                      <a:endParaRPr lang="en-US" altLang="zh-CN" sz="28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0020H</a:t>
                      </a:r>
                      <a:endParaRPr lang="en-US" altLang="zh-CN" sz="28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22H</a:t>
                      </a:r>
                      <a:endParaRPr lang="en-US" altLang="zh-CN" sz="2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0021H</a:t>
                      </a:r>
                      <a:endParaRPr lang="en-US" altLang="zh-CN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33H</a:t>
                      </a:r>
                      <a:endParaRPr lang="en-US" altLang="zh-CN" sz="2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0022H</a:t>
                      </a:r>
                      <a:endParaRPr lang="en-US" altLang="zh-CN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44H</a:t>
                      </a:r>
                      <a:endParaRPr lang="en-US" altLang="zh-CN" sz="2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0023H</a:t>
                      </a:r>
                      <a:endParaRPr lang="en-US" altLang="zh-CN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55H</a:t>
                      </a:r>
                      <a:endParaRPr lang="en-US" altLang="zh-CN" sz="2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0024H</a:t>
                      </a:r>
                      <a:endParaRPr lang="en-US" altLang="zh-CN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66H</a:t>
                      </a:r>
                      <a:endParaRPr lang="en-US" altLang="zh-CN" sz="2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0025H</a:t>
                      </a:r>
                      <a:endParaRPr lang="en-US" altLang="zh-CN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77H</a:t>
                      </a:r>
                      <a:endParaRPr lang="en-US" altLang="zh-CN" sz="2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0026H</a:t>
                      </a:r>
                      <a:endParaRPr lang="en-US" altLang="zh-CN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88H</a:t>
                      </a:r>
                      <a:endParaRPr lang="en-US" altLang="zh-CN" sz="2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5284470" y="3297555"/>
            <a:ext cx="13411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58990" y="2779395"/>
            <a:ext cx="1813560" cy="1128395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寻址方式</a:t>
            </a:r>
            <a:r>
              <a:rPr lang="en-US" altLang="zh-CN" sz="6000" b="1"/>
              <a:t>-</a:t>
            </a:r>
            <a:r>
              <a:rPr lang="zh-CN" altLang="en-US" sz="6000" b="1"/>
              <a:t>寄存器间接寻址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6485"/>
            <a:ext cx="9143365" cy="318960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noAutofit/>
          </a:bodyPr>
          <a:p>
            <a:pPr marL="57150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     AH   </a:t>
            </a:r>
            <a:r>
              <a:rPr 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  [ESI]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5" y="2616200"/>
            <a:ext cx="9143365" cy="42418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noAutofit/>
          </a:bodyPr>
          <a:p>
            <a:pPr marL="571500" lvl="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执行前：</a:t>
            </a:r>
            <a:endParaRPr lang="zh-CN" altLang="en-US" sz="3200" b="1">
              <a:solidFill>
                <a:srgbClr val="FFFF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(EAX)=10101010H </a:t>
            </a:r>
            <a:endParaRPr lang="en-US" altLang="zh-CN" sz="3200" b="1">
              <a:solidFill>
                <a:srgbClr val="FFFF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FFFF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(ESI) = 20H</a:t>
            </a:r>
            <a:endParaRPr lang="en-US" altLang="zh-CN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执行后：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(EAX)=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10102210H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975225" y="2164080"/>
          <a:ext cx="410718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590"/>
                <a:gridCol w="2053590"/>
              </a:tblGrid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001FH</a:t>
                      </a:r>
                      <a:endParaRPr lang="en-US" altLang="zh-CN" sz="28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11H</a:t>
                      </a:r>
                      <a:endParaRPr lang="en-US" altLang="zh-CN" sz="28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0020H</a:t>
                      </a:r>
                      <a:endParaRPr lang="en-US" altLang="zh-CN" sz="28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22H</a:t>
                      </a:r>
                      <a:endParaRPr lang="en-US" altLang="zh-CN" sz="2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0021H</a:t>
                      </a:r>
                      <a:endParaRPr lang="en-US" altLang="zh-CN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33H</a:t>
                      </a:r>
                      <a:endParaRPr lang="en-US" altLang="zh-CN" sz="2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0022H</a:t>
                      </a:r>
                      <a:endParaRPr lang="en-US" altLang="zh-CN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44H</a:t>
                      </a:r>
                      <a:endParaRPr lang="en-US" altLang="zh-CN" sz="2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0023H</a:t>
                      </a:r>
                      <a:endParaRPr lang="en-US" altLang="zh-CN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55H</a:t>
                      </a:r>
                      <a:endParaRPr lang="en-US" altLang="zh-CN" sz="2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0024H</a:t>
                      </a:r>
                      <a:endParaRPr lang="en-US" altLang="zh-CN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66H</a:t>
                      </a:r>
                      <a:endParaRPr lang="en-US" altLang="zh-CN" sz="2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0025H</a:t>
                      </a:r>
                      <a:endParaRPr lang="en-US" altLang="zh-CN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77H</a:t>
                      </a:r>
                      <a:endParaRPr lang="en-US" altLang="zh-CN" sz="2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  <a:tr h="575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0026H</a:t>
                      </a:r>
                      <a:endParaRPr lang="en-US" altLang="zh-CN" sz="28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8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88H</a:t>
                      </a:r>
                      <a:endParaRPr lang="en-US" altLang="zh-CN" sz="28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5284470" y="3297555"/>
            <a:ext cx="13411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58990" y="2779395"/>
            <a:ext cx="1813560" cy="518795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5" y="0"/>
            <a:ext cx="9143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1"/>
              <a:t>寻址方式</a:t>
            </a:r>
            <a:r>
              <a:rPr lang="en-US" altLang="zh-CN" sz="6000" b="1"/>
              <a:t>-</a:t>
            </a:r>
            <a:r>
              <a:rPr lang="zh-CN" altLang="en-US" sz="6000" b="1">
                <a:sym typeface="+mn-ea"/>
              </a:rPr>
              <a:t>直接寻址</a:t>
            </a:r>
            <a:endParaRPr lang="zh-CN" altLang="en-US" sz="6000" b="1"/>
          </a:p>
        </p:txBody>
      </p:sp>
      <p:sp>
        <p:nvSpPr>
          <p:cNvPr id="2" name="文本框 1"/>
          <p:cNvSpPr txBox="1"/>
          <p:nvPr/>
        </p:nvSpPr>
        <p:spPr>
          <a:xfrm>
            <a:off x="635" y="1086485"/>
            <a:ext cx="9143365" cy="577215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5715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MOV     EAX   </a:t>
            </a:r>
            <a:r>
              <a:rPr 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  var</a:t>
            </a:r>
            <a:endParaRPr lang="en-US" sz="3200" b="1">
              <a:solidFill>
                <a:srgbClr val="00B05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使用格式：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en-US" altLang="zh-CN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3200" b="1">
                <a:solidFill>
                  <a:srgbClr val="00B0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常量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操作数在内存中</a:t>
            </a:r>
            <a:endParaRPr lang="zh-CN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0">
              <a:lnSpc>
                <a:spcPts val="4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3200" b="1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操作数的地址紧跟在指令操作码后面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635" y="4159250"/>
          <a:ext cx="4606290" cy="2699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4602480" imgH="2697480" progId="Paint.Picture">
                  <p:embed/>
                </p:oleObj>
              </mc:Choice>
              <mc:Fallback>
                <p:oleObj name="" r:id="rId1" imgW="4602480" imgH="269748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5" y="4159250"/>
                        <a:ext cx="4606290" cy="2699385"/>
                      </a:xfrm>
                      <a:prstGeom prst="rect">
                        <a:avLst/>
                      </a:prstGeom>
                      <a:ln w="3810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0" y="3221355"/>
          <a:ext cx="4606290" cy="937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4907280" imgH="937260" progId="Paint.Picture">
                  <p:embed/>
                </p:oleObj>
              </mc:Choice>
              <mc:Fallback>
                <p:oleObj name="" r:id="rId3" imgW="4907280" imgH="93726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221355"/>
                        <a:ext cx="4606290" cy="937895"/>
                      </a:xfrm>
                      <a:prstGeom prst="rect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4606290" y="4227195"/>
          <a:ext cx="4537710" cy="263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4533900" imgH="2628900" progId="Paint.Picture">
                  <p:embed/>
                </p:oleObj>
              </mc:Choice>
              <mc:Fallback>
                <p:oleObj name="" r:id="rId5" imgW="4533900" imgH="262890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06290" y="4227195"/>
                        <a:ext cx="4537710" cy="2631440"/>
                      </a:xfrm>
                      <a:prstGeom prst="rect">
                        <a:avLst/>
                      </a:prstGeom>
                      <a:ln w="3810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4606290" y="3220720"/>
          <a:ext cx="4537710" cy="960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4907280" imgH="960120" progId="Paint.Picture">
                  <p:embed/>
                </p:oleObj>
              </mc:Choice>
              <mc:Fallback>
                <p:oleObj name="" r:id="rId7" imgW="4907280" imgH="960120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06290" y="3220720"/>
                        <a:ext cx="4537710" cy="960755"/>
                      </a:xfrm>
                      <a:prstGeom prst="rect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TABLE_ENDDRAG_ORIGIN_RECT" val="121*124"/>
  <p:tag name="TABLE_ENDDRAG_RECT" val="584*210*121*124"/>
</p:tagLst>
</file>

<file path=ppt/tags/tag12.xml><?xml version="1.0" encoding="utf-8"?>
<p:tagLst xmlns:p="http://schemas.openxmlformats.org/presentationml/2006/main">
  <p:tag name="TABLE_ENDDRAG_ORIGIN_RECT" val="121*124"/>
  <p:tag name="TABLE_ENDDRAG_RECT" val="584*210*121*124"/>
</p:tagLst>
</file>

<file path=ppt/tags/tag13.xml><?xml version="1.0" encoding="utf-8"?>
<p:tagLst xmlns:p="http://schemas.openxmlformats.org/presentationml/2006/main">
  <p:tag name="TABLE_ENDDRAG_ORIGIN_RECT" val="121*124"/>
  <p:tag name="TABLE_ENDDRAG_RECT" val="584*210*121*124"/>
</p:tagLst>
</file>

<file path=ppt/tags/tag14.xml><?xml version="1.0" encoding="utf-8"?>
<p:tagLst xmlns:p="http://schemas.openxmlformats.org/presentationml/2006/main">
  <p:tag name="TABLE_ENDDRAG_ORIGIN_RECT" val="121*124"/>
  <p:tag name="TABLE_ENDDRAG_RECT" val="584*210*121*124"/>
</p:tagLst>
</file>

<file path=ppt/tags/tag15.xml><?xml version="1.0" encoding="utf-8"?>
<p:tagLst xmlns:p="http://schemas.openxmlformats.org/presentationml/2006/main">
  <p:tag name="TABLE_ENDDRAG_ORIGIN_RECT" val="121*124"/>
  <p:tag name="TABLE_ENDDRAG_RECT" val="584*210*121*124"/>
</p:tagLst>
</file>

<file path=ppt/tags/tag16.xml><?xml version="1.0" encoding="utf-8"?>
<p:tagLst xmlns:p="http://schemas.openxmlformats.org/presentationml/2006/main">
  <p:tag name="TABLE_ENDDRAG_ORIGIN_RECT" val="121*124"/>
  <p:tag name="TABLE_ENDDRAG_RECT" val="584*210*121*124"/>
</p:tagLst>
</file>

<file path=ppt/tags/tag17.xml><?xml version="1.0" encoding="utf-8"?>
<p:tagLst xmlns:p="http://schemas.openxmlformats.org/presentationml/2006/main">
  <p:tag name="TABLE_ENDDRAG_ORIGIN_RECT" val="121*124"/>
  <p:tag name="TABLE_ENDDRAG_RECT" val="584*210*121*124"/>
</p:tagLst>
</file>

<file path=ppt/tags/tag18.xml><?xml version="1.0" encoding="utf-8"?>
<p:tagLst xmlns:p="http://schemas.openxmlformats.org/presentationml/2006/main">
  <p:tag name="TABLE_ENDDRAG_ORIGIN_RECT" val="121*124"/>
  <p:tag name="TABLE_ENDDRAG_RECT" val="584*210*121*124"/>
</p:tagLst>
</file>

<file path=ppt/tags/tag19.xml><?xml version="1.0" encoding="utf-8"?>
<p:tagLst xmlns:p="http://schemas.openxmlformats.org/presentationml/2006/main">
  <p:tag name="TABLE_ENDDRAG_ORIGIN_RECT" val="121*124"/>
  <p:tag name="TABLE_ENDDRAG_RECT" val="584*210*121*124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TABLE_ENDDRAG_ORIGIN_RECT" val="121*124"/>
  <p:tag name="TABLE_ENDDRAG_RECT" val="584*210*121*124"/>
</p:tagLst>
</file>

<file path=ppt/tags/tag21.xml><?xml version="1.0" encoding="utf-8"?>
<p:tagLst xmlns:p="http://schemas.openxmlformats.org/presentationml/2006/main">
  <p:tag name="TABLE_ENDDRAG_ORIGIN_RECT" val="121*124"/>
  <p:tag name="TABLE_ENDDRAG_RECT" val="584*210*121*124"/>
</p:tagLst>
</file>

<file path=ppt/tags/tag22.xml><?xml version="1.0" encoding="utf-8"?>
<p:tagLst xmlns:p="http://schemas.openxmlformats.org/presentationml/2006/main">
  <p:tag name="TABLE_ENDDRAG_ORIGIN_RECT" val="273*170"/>
  <p:tag name="TABLE_ENDDRAG_RECT" val="442*346*273*170"/>
</p:tagLst>
</file>

<file path=ppt/tags/tag23.xml><?xml version="1.0" encoding="utf-8"?>
<p:tagLst xmlns:p="http://schemas.openxmlformats.org/presentationml/2006/main">
  <p:tag name="KSO_WPP_MARK_KEY" val="df4f31f9-e978-4be4-9f3d-ef96d67ad134"/>
  <p:tag name="COMMONDATA" val="eyJoZGlkIjoiMzcyODMxYTE0ZTc0ZGU3Y2QwODc3MzYzN2Q1YmNiM2EifQ=="/>
</p:tagLst>
</file>

<file path=ppt/tags/tag3.xml><?xml version="1.0" encoding="utf-8"?>
<p:tagLst xmlns:p="http://schemas.openxmlformats.org/presentationml/2006/main">
  <p:tag name="TABLE_ENDDRAG_ORIGIN_RECT" val="323*362"/>
  <p:tag name="TABLE_ENDDRAG_RECT" val="391*170*323*362"/>
</p:tagLst>
</file>

<file path=ppt/tags/tag4.xml><?xml version="1.0" encoding="utf-8"?>
<p:tagLst xmlns:p="http://schemas.openxmlformats.org/presentationml/2006/main">
  <p:tag name="TABLE_ENDDRAG_ORIGIN_RECT" val="323*362"/>
  <p:tag name="TABLE_ENDDRAG_RECT" val="391*170*323*362"/>
</p:tagLst>
</file>

<file path=ppt/tags/tag5.xml><?xml version="1.0" encoding="utf-8"?>
<p:tagLst xmlns:p="http://schemas.openxmlformats.org/presentationml/2006/main">
  <p:tag name="TABLE_ENDDRAG_ORIGIN_RECT" val="323*362"/>
  <p:tag name="TABLE_ENDDRAG_RECT" val="391*170*323*362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ABLE_ENDDRAG_ORIGIN_RECT" val="224*238"/>
  <p:tag name="TABLE_ENDDRAG_RECT" val="385*301*225*238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5570</Words>
  <Application>WPS 演示</Application>
  <PresentationFormat>自定义</PresentationFormat>
  <Paragraphs>845</Paragraphs>
  <Slides>61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56</vt:i4>
      </vt:variant>
      <vt:variant>
        <vt:lpstr>幻灯片标题</vt:lpstr>
      </vt:variant>
      <vt:variant>
        <vt:i4>61</vt:i4>
      </vt:variant>
    </vt:vector>
  </HeadingPairs>
  <TitlesOfParts>
    <vt:vector size="129" baseType="lpstr">
      <vt:lpstr>Arial</vt:lpstr>
      <vt:lpstr>宋体</vt:lpstr>
      <vt:lpstr>Wingdings</vt:lpstr>
      <vt:lpstr>Calibri</vt:lpstr>
      <vt:lpstr>微软雅黑</vt:lpstr>
      <vt:lpstr>Calibri Light</vt:lpstr>
      <vt:lpstr>Calibri</vt:lpstr>
      <vt:lpstr>Times New Roman</vt:lpstr>
      <vt:lpstr>Wingdings</vt:lpstr>
      <vt:lpstr>Arial Unicode MS</vt:lpstr>
      <vt:lpstr>Courier New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Visio.Drawing.6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Visio.Drawing.11</vt:lpstr>
      <vt:lpstr>Paint.Picture</vt:lpstr>
      <vt:lpstr>Paint.Picture</vt:lpstr>
      <vt:lpstr>Paint.Picture</vt:lpstr>
      <vt:lpstr>Visio.Drawing.11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  寻址方式 数据传送 算术运算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彩色商务</dc:title>
  <dc:creator>第一PPT</dc:creator>
  <cp:keywords>www.1ppt.com</cp:keywords>
  <cp:lastModifiedBy>Annie</cp:lastModifiedBy>
  <cp:revision>269</cp:revision>
  <dcterms:created xsi:type="dcterms:W3CDTF">2014-12-12T13:36:00Z</dcterms:created>
  <dcterms:modified xsi:type="dcterms:W3CDTF">2024-05-22T16:39:40Z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KENNw7zUfd13396.ppt</vt:lpwstr>
  </property>
  <property fmtid="{D5CDD505-2E9C-101B-9397-08002B2CF9AE}" pid="3" name="fileid">
    <vt:lpwstr>521905</vt:lpwstr>
  </property>
  <property fmtid="{D5CDD505-2E9C-101B-9397-08002B2CF9AE}" pid="4" name="KSOProductBuildVer">
    <vt:lpwstr>2052-11.1.0.12165</vt:lpwstr>
  </property>
  <property fmtid="{D5CDD505-2E9C-101B-9397-08002B2CF9AE}" pid="5" name="ICV">
    <vt:lpwstr>C81E5F11654544D9AF4EB755F7889968</vt:lpwstr>
  </property>
</Properties>
</file>