
<file path=[Content_Types].xml><?xml version="1.0" encoding="utf-8"?>
<Types xmlns="http://schemas.openxmlformats.org/package/2006/content-types">
  <Default Extension="wmf" ContentType="image/x-wmf"/>
  <Default Extension="png" ContentType="image/png"/>
  <Default Extension="jpeg" ContentType="image/jpeg"/>
  <Default Extension="xml" ContentType="application/xml"/>
  <Default Extension="emf" ContentType="image/x-emf"/>
  <Default Extension="rels" ContentType="application/vnd.openxmlformats-package.relationships+xml"/>
  <Default Extension="bin" ContentType="application/vnd.openxmlformats-officedocument.oleObject"/>
  <Override PartName="/ppt/notesSlides/notesSlide91.xml" ContentType="application/vnd.openxmlformats-officedocument.presentationml.notesSlide+xml"/>
  <Override PartName="/ppt/notesSlides/notesSlide88.xml" ContentType="application/vnd.openxmlformats-officedocument.presentationml.notesSlide+xml"/>
  <Override PartName="/ppt/notesSlides/notesSlide87.xml" ContentType="application/vnd.openxmlformats-officedocument.presentationml.notesSlide+xml"/>
  <Override PartName="/ppt/notesSlides/notesSlide86.xml" ContentType="application/vnd.openxmlformats-officedocument.presentationml.notesSlide+xml"/>
  <Override PartName="/ppt/notesSlides/notesSlide80.xml" ContentType="application/vnd.openxmlformats-officedocument.presentationml.notesSlide+xml"/>
  <Override PartName="/ppt/notesSlides/notesSlide75.xml" ContentType="application/vnd.openxmlformats-officedocument.presentationml.notesSlide+xml"/>
  <Override PartName="/ppt/notesSlides/notesSlide71.xml" ContentType="application/vnd.openxmlformats-officedocument.presentationml.notesSlide+xml"/>
  <Override PartName="/ppt/notesSlides/notesSlide70.xml" ContentType="application/vnd.openxmlformats-officedocument.presentationml.notesSlide+xml"/>
  <Override PartName="/ppt/notesSlides/notesSlide68.xml" ContentType="application/vnd.openxmlformats-officedocument.presentationml.notesSlide+xml"/>
  <Override PartName="/ppt/notesSlides/notesSlide63.xml" ContentType="application/vnd.openxmlformats-officedocument.presentationml.notesSlide+xml"/>
  <Override PartName="/ppt/notesSlides/notesSlide61.xml" ContentType="application/vnd.openxmlformats-officedocument.presentationml.notesSlide+xml"/>
  <Override PartName="/ppt/notesSlides/notesSlide60.xml" ContentType="application/vnd.openxmlformats-officedocument.presentationml.notesSlide+xml"/>
  <Override PartName="/ppt/notesSlides/notesSlide59.xml" ContentType="application/vnd.openxmlformats-officedocument.presentationml.notesSlide+xml"/>
  <Override PartName="/ppt/notesSlides/notesSlide58.xml" ContentType="application/vnd.openxmlformats-officedocument.presentationml.notesSlide+xml"/>
  <Override PartName="/ppt/notesSlides/notesSlide56.xml" ContentType="application/vnd.openxmlformats-officedocument.presentationml.notesSlide+xml"/>
  <Override PartName="/ppt/notesSlides/notesSlide54.xml" ContentType="application/vnd.openxmlformats-officedocument.presentationml.notesSlide+xml"/>
  <Override PartName="/ppt/notesSlides/notesSlide52.xml" ContentType="application/vnd.openxmlformats-officedocument.presentationml.notesSlide+xml"/>
  <Override PartName="/ppt/notesSlides/notesSlide50.xml" ContentType="application/vnd.openxmlformats-officedocument.presentationml.notesSlide+xml"/>
  <Override PartName="/ppt/notesSlides/notesSlide49.xml" ContentType="application/vnd.openxmlformats-officedocument.presentationml.notesSlide+xml"/>
  <Override PartName="/ppt/notesSlides/notesSlide44.xml" ContentType="application/vnd.openxmlformats-officedocument.presentationml.notesSlide+xml"/>
  <Override PartName="/ppt/notesSlides/notesSlide42.xml" ContentType="application/vnd.openxmlformats-officedocument.presentationml.notesSlide+xml"/>
  <Override PartName="/ppt/notesSlides/notesSlide40.xml" ContentType="application/vnd.openxmlformats-officedocument.presentationml.notesSlide+xml"/>
  <Override PartName="/ppt/notesSlides/notesSlide38.xml" ContentType="application/vnd.openxmlformats-officedocument.presentationml.notesSlide+xml"/>
  <Override PartName="/ppt/notesSlides/notesSlide37.xml" ContentType="application/vnd.openxmlformats-officedocument.presentationml.notesSlide+xml"/>
  <Override PartName="/ppt/notesSlides/notesSlide36.xml" ContentType="application/vnd.openxmlformats-officedocument.presentationml.notesSlide+xml"/>
  <Override PartName="/ppt/notesSlides/notesSlide34.xml" ContentType="application/vnd.openxmlformats-officedocument.presentationml.notesSlide+xml"/>
  <Override PartName="/ppt/notesSlides/notesSlide33.xml" ContentType="application/vnd.openxmlformats-officedocument.presentationml.notesSlide+xml"/>
  <Override PartName="/ppt/notesSlides/notesSlide32.xml" ContentType="application/vnd.openxmlformats-officedocument.presentationml.notesSlide+xml"/>
  <Override PartName="/ppt/notesSlides/notesSlide30.xml" ContentType="application/vnd.openxmlformats-officedocument.presentationml.notesSlide+xml"/>
  <Override PartName="/ppt/notesSlides/notesSlide27.xml" ContentType="application/vnd.openxmlformats-officedocument.presentationml.notesSlide+xml"/>
  <Override PartName="/ppt/notesSlides/notesSlide26.xml" ContentType="application/vnd.openxmlformats-officedocument.presentationml.notesSlide+xml"/>
  <Override PartName="/ppt/notesSlides/notesSlide93.xml" ContentType="application/vnd.openxmlformats-officedocument.presentationml.notesSlide+xml"/>
  <Override PartName="/ppt/notesSlides/notesSlide25.xml" ContentType="application/vnd.openxmlformats-officedocument.presentationml.notesSlide+xml"/>
  <Override PartName="/ppt/notesSlides/notesSlide77.xml" ContentType="application/vnd.openxmlformats-officedocument.presentationml.notesSlide+xml"/>
  <Override PartName="/ppt/notesSlides/notesSlide24.xml" ContentType="application/vnd.openxmlformats-officedocument.presentationml.notesSlide+xml"/>
  <Override PartName="/ppt/notesSlides/notesSlide21.xml" ContentType="application/vnd.openxmlformats-officedocument.presentationml.notesSlide+xml"/>
  <Override PartName="/ppt/notesSlides/notesSlide18.xml" ContentType="application/vnd.openxmlformats-officedocument.presentationml.notesSlide+xml"/>
  <Override PartName="/ppt/notesSlides/notesSlide17.xml" ContentType="application/vnd.openxmlformats-officedocument.presentationml.notesSlide+xml"/>
  <Override PartName="/ppt/notesSlides/notesSlide16.xml" ContentType="application/vnd.openxmlformats-officedocument.presentationml.notesSlide+xml"/>
  <Override PartName="/ppt/notesSlides/notesSlide15.xml" ContentType="application/vnd.openxmlformats-officedocument.presentationml.notesSlide+xml"/>
  <Override PartName="/ppt/notesSlides/notesSlide48.xml" ContentType="application/vnd.openxmlformats-officedocument.presentationml.notesSlide+xml"/>
  <Override PartName="/ppt/notesSlides/notesSlide14.xml" ContentType="application/vnd.openxmlformats-officedocument.presentationml.notesSlide+xml"/>
  <Override PartName="/ppt/notesSlides/notesSlide13.xml" ContentType="application/vnd.openxmlformats-officedocument.presentationml.notesSlide+xml"/>
  <Override PartName="/ppt/notesSlides/notesSlide51.xml" ContentType="application/vnd.openxmlformats-officedocument.presentationml.notesSlide+xml"/>
  <Override PartName="/ppt/notesSlides/notesSlide11.xml" ContentType="application/vnd.openxmlformats-officedocument.presentationml.notesSlide+xml"/>
  <Override PartName="/ppt/notesSlides/notesSlide31.xml" ContentType="application/vnd.openxmlformats-officedocument.presentationml.notesSlide+xml"/>
  <Override PartName="/ppt/notesSlides/notesSlide8.xml" ContentType="application/vnd.openxmlformats-officedocument.presentationml.notesSlide+xml"/>
  <Override PartName="/ppt/notesSlides/notesSlide6.xml" ContentType="application/vnd.openxmlformats-officedocument.presentationml.notesSlide+xml"/>
  <Override PartName="/ppt/notesSlides/notesSlide5.xml" ContentType="application/vnd.openxmlformats-officedocument.presentationml.notesSlide+xml"/>
  <Override PartName="/ppt/notesSlides/notesSlide4.xml" ContentType="application/vnd.openxmlformats-officedocument.presentationml.notesSlide+xml"/>
  <Override PartName="/ppt/notesSlides/notesSlide2.xml" ContentType="application/vnd.openxmlformats-officedocument.presentationml.notesSlide+xml"/>
  <Override PartName="/ppt/notesSlides/notesSlide10.xml" ContentType="application/vnd.openxmlformats-officedocument.presentationml.notesSlide+xml"/>
  <Override PartName="/ppt/notesSlides/notesSlide1.xml" ContentType="application/vnd.openxmlformats-officedocument.presentationml.notesSlide+xml"/>
  <Override PartName="/ppt/slides/slide92.xml" ContentType="application/vnd.openxmlformats-officedocument.presentationml.slide+xml"/>
  <Override PartName="/ppt/notesSlides/notesSlide73.xml" ContentType="application/vnd.openxmlformats-officedocument.presentationml.notesSlide+xml"/>
  <Override PartName="/ppt/slides/slide87.xml" ContentType="application/vnd.openxmlformats-officedocument.presentationml.slide+xml"/>
  <Override PartName="/ppt/slides/slide85.xml" ContentType="application/vnd.openxmlformats-officedocument.presentationml.slide+xml"/>
  <Override PartName="/ppt/slides/slide83.xml" ContentType="application/vnd.openxmlformats-officedocument.presentationml.slide+xml"/>
  <Override PartName="/ppt/slides/slide90.xml" ContentType="application/vnd.openxmlformats-officedocument.presentationml.slide+xml"/>
  <Override PartName="/ppt/notesSlides/notesSlide20.xml" ContentType="application/vnd.openxmlformats-officedocument.presentationml.notesSlide+xml"/>
  <Override PartName="/ppt/slides/slide81.xml" ContentType="application/vnd.openxmlformats-officedocument.presentationml.slide+xml"/>
  <Override PartName="/ppt/notesSlides/notesSlide74.xml" ContentType="application/vnd.openxmlformats-officedocument.presentationml.notesSlide+xml"/>
  <Override PartName="/ppt/notesSlides/notesSlide57.xml" ContentType="application/vnd.openxmlformats-officedocument.presentationml.notesSlide+xml"/>
  <Override PartName="/ppt/slides/slide79.xml" ContentType="application/vnd.openxmlformats-officedocument.presentationml.slide+xml"/>
  <Override PartName="/ppt/slides/slide77.xml" ContentType="application/vnd.openxmlformats-officedocument.presentationml.slide+xml"/>
  <Override PartName="/ppt/slides/slide75.xml" ContentType="application/vnd.openxmlformats-officedocument.presentationml.slide+xml"/>
  <Override PartName="/ppt/notesSlides/notesSlide53.xml" ContentType="application/vnd.openxmlformats-officedocument.presentationml.notesSlide+xml"/>
  <Override PartName="/ppt/slides/slide72.xml" ContentType="application/vnd.openxmlformats-officedocument.presentationml.slide+xml"/>
  <Override PartName="/ppt/slides/slide71.xml" ContentType="application/vnd.openxmlformats-officedocument.presentationml.slide+xml"/>
  <Override PartName="/ppt/slides/slide70.xml" ContentType="application/vnd.openxmlformats-officedocument.presentationml.slide+xml"/>
  <Override PartName="/ppt/notesSlides/notesSlide67.xml" ContentType="application/vnd.openxmlformats-officedocument.presentationml.notesSlide+xml"/>
  <Override PartName="/ppt/notesSlides/notesSlide45.xml" ContentType="application/vnd.openxmlformats-officedocument.presentationml.notesSlide+xml"/>
  <Override PartName="/ppt/slides/slide66.xml" ContentType="application/vnd.openxmlformats-officedocument.presentationml.slide+xml"/>
  <Override PartName="/ppt/notesSlides/notesSlide72.xml" ContentType="application/vnd.openxmlformats-officedocument.presentationml.notesSlide+xml"/>
  <Override PartName="/ppt/slides/slide65.xml" ContentType="application/vnd.openxmlformats-officedocument.presentationml.slide+xml"/>
  <Override PartName="/ppt/notesSlides/notesSlide7.xml" ContentType="application/vnd.openxmlformats-officedocument.presentationml.notesSlide+xml"/>
  <Override PartName="/ppt/slides/slide68.xml" ContentType="application/vnd.openxmlformats-officedocument.presentationml.slide+xml"/>
  <Override PartName="/ppt/slides/slide64.xml" ContentType="application/vnd.openxmlformats-officedocument.presentationml.slide+xml"/>
  <Override PartName="/ppt/slides/slide63.xml" ContentType="application/vnd.openxmlformats-officedocument.presentationml.slide+xml"/>
  <Override PartName="/ppt/slides/slide93.xml" ContentType="application/vnd.openxmlformats-officedocument.presentationml.slide+xml"/>
  <Override PartName="/ppt/slides/slide61.xml" ContentType="application/vnd.openxmlformats-officedocument.presentationml.slide+xml"/>
  <Override PartName="/ppt/notesSlides/notesSlide85.xml" ContentType="application/vnd.openxmlformats-officedocument.presentationml.notesSlide+xml"/>
  <Override PartName="/ppt/slides/slide89.xml" ContentType="application/vnd.openxmlformats-officedocument.presentationml.slide+xml"/>
  <Override PartName="/ppt/slides/slide59.xml" ContentType="application/vnd.openxmlformats-officedocument.presentationml.slide+xml"/>
  <Override PartName="/ppt/slides/slide56.xml" ContentType="application/vnd.openxmlformats-officedocument.presentationml.slide+xml"/>
  <Override PartName="/ppt/slides/slide74.xml" ContentType="application/vnd.openxmlformats-officedocument.presentationml.slide+xml"/>
  <Override PartName="/ppt/slides/slide55.xml" ContentType="application/vnd.openxmlformats-officedocument.presentationml.slide+xml"/>
  <Override PartName="/ppt/notesSlides/notesSlide69.xml" ContentType="application/vnd.openxmlformats-officedocument.presentationml.notesSlide+xml"/>
  <Override PartName="/ppt/slides/slide52.xml" ContentType="application/vnd.openxmlformats-officedocument.presentationml.slide+xml"/>
  <Override PartName="/ppt/slides/slide50.xml" ContentType="application/vnd.openxmlformats-officedocument.presentationml.slide+xml"/>
  <Override PartName="/ppt/slides/slide47.xml" ContentType="application/vnd.openxmlformats-officedocument.presentationml.slide+xml"/>
  <Override PartName="/ppt/slides/slide46.xml" ContentType="application/vnd.openxmlformats-officedocument.presentationml.slide+xml"/>
  <Override PartName="/ppt/notesSlides/notesSlide82.xml" ContentType="application/vnd.openxmlformats-officedocument.presentationml.notesSlide+xml"/>
  <Override PartName="/ppt/notesSlides/notesSlide76.xml" ContentType="application/vnd.openxmlformats-officedocument.presentationml.notesSlide+xml"/>
  <Override PartName="/ppt/slides/slide45.xml" ContentType="application/vnd.openxmlformats-officedocument.presentationml.slide+xml"/>
  <Override PartName="/ppt/slides/slide82.xml" ContentType="application/vnd.openxmlformats-officedocument.presentationml.slide+xml"/>
  <Override PartName="/ppt/notesSlides/notesSlide9.xml" ContentType="application/vnd.openxmlformats-officedocument.presentationml.notesSlide+xml"/>
  <Override PartName="/ppt/slides/slide43.xml" ContentType="application/vnd.openxmlformats-officedocument.presentationml.slide+xml"/>
  <Override PartName="/ppt/notesSlides/notesSlide78.xml" ContentType="application/vnd.openxmlformats-officedocument.presentationml.notesSlide+xml"/>
  <Override PartName="/ppt/slides/slide37.xml" ContentType="application/vnd.openxmlformats-officedocument.presentationml.slide+xml"/>
  <Override PartName="/ppt/notesSlides/notesSlide46.xml" ContentType="application/vnd.openxmlformats-officedocument.presentationml.notesSlide+xml"/>
  <Override PartName="/ppt/notesSlides/notesSlide28.xml" ContentType="application/vnd.openxmlformats-officedocument.presentationml.notesSlide+xml"/>
  <Override PartName="/ppt/slides/slide51.xml" ContentType="application/vnd.openxmlformats-officedocument.presentationml.slide+xml"/>
  <Override PartName="/ppt/slides/slide36.xml" ContentType="application/vnd.openxmlformats-officedocument.presentationml.slide+xml"/>
  <Override PartName="/ppt/notesSlides/notesSlide79.xml" ContentType="application/vnd.openxmlformats-officedocument.presentationml.notesSlide+xml"/>
  <Override PartName="/ppt/slides/slide62.xml" ContentType="application/vnd.openxmlformats-officedocument.presentationml.slide+xml"/>
  <Override PartName="/ppt/slides/slide32.xml" ContentType="application/vnd.openxmlformats-officedocument.presentationml.slide+xml"/>
  <Override PartName="/ppt/slides/slide31.xml" ContentType="application/vnd.openxmlformats-officedocument.presentationml.slide+xml"/>
  <Override PartName="/ppt/slides/slide30.xml" ContentType="application/vnd.openxmlformats-officedocument.presentationml.slide+xml"/>
  <Override PartName="/ppt/slides/slide29.xml" ContentType="application/vnd.openxmlformats-officedocument.presentationml.slide+xml"/>
  <Override PartName="/ppt/slides/slide25.xml" ContentType="application/vnd.openxmlformats-officedocument.presentationml.slide+xml"/>
  <Override PartName="/ppt/notesSlides/notesSlide65.xml" ContentType="application/vnd.openxmlformats-officedocument.presentationml.notesSlide+xml"/>
  <Override PartName="/ppt/slides/slide23.xml" ContentType="application/vnd.openxmlformats-officedocument.presentationml.slide+xml"/>
  <Override PartName="/ppt/slides/slide84.xml" ContentType="application/vnd.openxmlformats-officedocument.presentationml.slide+xml"/>
  <Override PartName="/ppt/slides/slide22.xml" ContentType="application/vnd.openxmlformats-officedocument.presentationml.slide+xml"/>
  <Override PartName="/ppt/slides/slide19.xml" ContentType="application/vnd.openxmlformats-officedocument.presentationml.slide+xml"/>
  <Override PartName="/ppt/notesSlides/notesSlide3.xml" ContentType="application/vnd.openxmlformats-officedocument.presentationml.notesSlide+xml"/>
  <Override PartName="/ppt/slides/slide18.xml" ContentType="application/vnd.openxmlformats-officedocument.presentationml.slide+xml"/>
  <Override PartName="/ppt/notesSlides/notesSlide19.xml" ContentType="application/vnd.openxmlformats-officedocument.presentationml.notesSlide+xml"/>
  <Override PartName="/ppt/slides/slide17.xml" ContentType="application/vnd.openxmlformats-officedocument.presentationml.slide+xml"/>
  <Override PartName="/ppt/slides/slide42.xml" ContentType="application/vnd.openxmlformats-officedocument.presentationml.slide+xml"/>
  <Override PartName="/ppt/slides/slide13.xml" ContentType="application/vnd.openxmlformats-officedocument.presentationml.slide+xml"/>
  <Override PartName="/ppt/slides/slide20.xml" ContentType="application/vnd.openxmlformats-officedocument.presentationml.slide+xml"/>
  <Override PartName="/ppt/notesSlides/notesSlide64.xml" ContentType="application/vnd.openxmlformats-officedocument.presentationml.notesSlide+xml"/>
  <Override PartName="/ppt/slides/slide11.xml" ContentType="application/vnd.openxmlformats-officedocument.presentationml.slide+xml"/>
  <Override PartName="/ppt/notesSlides/notesSlide89.xml" ContentType="application/vnd.openxmlformats-officedocument.presentationml.notesSlide+xml"/>
  <Override PartName="/ppt/slides/slide10.xml" ContentType="application/vnd.openxmlformats-officedocument.presentationml.slide+xml"/>
  <Override PartName="/ppt/slides/slide44.xml" ContentType="application/vnd.openxmlformats-officedocument.presentationml.slide+xml"/>
  <Override PartName="/ppt/slides/slide94.xml" ContentType="application/vnd.openxmlformats-officedocument.presentationml.slide+xml"/>
  <Override PartName="/ppt/slides/slide6.xml" ContentType="application/vnd.openxmlformats-officedocument.presentationml.slide+xml"/>
  <Override PartName="/ppt/notesSlides/notesSlide92.xml" ContentType="application/vnd.openxmlformats-officedocument.presentationml.notesSlide+xml"/>
  <Override PartName="/ppt/notesSlides/notesSlide35.xml" ContentType="application/vnd.openxmlformats-officedocument.presentationml.notesSlide+xml"/>
  <Override PartName="/ppt/slides/slide21.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57.xml" ContentType="application/vnd.openxmlformats-officedocument.presentationml.slide+xml"/>
  <Override PartName="/ppt/notesSlides/notesSlide29.xml" ContentType="application/vnd.openxmlformats-officedocument.presentationml.notesSlide+xml"/>
  <Override PartName="/ppt/slideLayouts/slideLayout13.xml" ContentType="application/vnd.openxmlformats-officedocument.presentationml.slideLayout+xml"/>
  <Override PartName="/ppt/slides/slide67.xml" ContentType="application/vnd.openxmlformats-officedocument.presentationml.slide+xml"/>
  <Override PartName="/ppt/slides/slide33.xml" ContentType="application/vnd.openxmlformats-officedocument.presentationml.slide+xml"/>
  <Override PartName="/ppt/slides/slide8.xml" ContentType="application/vnd.openxmlformats-officedocument.presentationml.slide+xml"/>
  <Override PartName="/ppt/slides/slide35.xml" ContentType="application/vnd.openxmlformats-officedocument.presentationml.slide+xml"/>
  <Override PartName="/ppt/slideLayouts/slideLayout9.xml" ContentType="application/vnd.openxmlformats-officedocument.presentationml.slideLayout+xml"/>
  <Override PartName="/ppt/notesSlides/notesSlide66.xml" ContentType="application/vnd.openxmlformats-officedocument.presentationml.notesSlide+xml"/>
  <Override PartName="/ppt/slides/slide1.xml" ContentType="application/vnd.openxmlformats-officedocument.presentationml.slide+xml"/>
  <Override PartName="/ppt/notesSlides/notesSlide41.xml" ContentType="application/vnd.openxmlformats-officedocument.presentationml.notesSlide+xml"/>
  <Override PartName="/ppt/slides/slide26.xml" ContentType="application/vnd.openxmlformats-officedocument.presentationml.slide+xml"/>
  <Override PartName="/ppt/notesSlides/notesSlide39.xml" ContentType="application/vnd.openxmlformats-officedocument.presentationml.notesSlide+xml"/>
  <Override PartName="/ppt/slideLayouts/slideLayout8.xml" ContentType="application/vnd.openxmlformats-officedocument.presentationml.slideLayout+xml"/>
  <Override PartName="/ppt/slides/slide27.xml" ContentType="application/vnd.openxmlformats-officedocument.presentationml.slide+xml"/>
  <Override PartName="/ppt/slides/slide48.xml" ContentType="application/vnd.openxmlformats-officedocument.presentationml.slide+xml"/>
  <Override PartName="/ppt/slides/slide4.xml" ContentType="application/vnd.openxmlformats-officedocument.presentationml.slide+xml"/>
  <Override PartName="/ppt/slideLayouts/slideLayout12.xml" ContentType="application/vnd.openxmlformats-officedocument.presentationml.slideLayout+xml"/>
  <Override PartName="/ppt/slides/slide80.xml" ContentType="application/vnd.openxmlformats-officedocument.presentationml.slide+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s/slide9.xml" ContentType="application/vnd.openxmlformats-officedocument.presentationml.slide+xml"/>
  <Override PartName="/ppt/slides/slide76.xml" ContentType="application/vnd.openxmlformats-officedocument.presentationml.slide+xml"/>
  <Override PartName="/ppt/notesSlides/notesSlide47.xml" ContentType="application/vnd.openxmlformats-officedocument.presentationml.notesSlide+xml"/>
  <Override PartName="/ppt/slideLayouts/slideLayout2.xml" ContentType="application/vnd.openxmlformats-officedocument.presentationml.slideLayout+xml"/>
  <Override PartName="/ppt/slides/slide5.xml" ContentType="application/vnd.openxmlformats-officedocument.presentationml.slide+xml"/>
  <Override PartName="/ppt/slides/slide12.xml" ContentType="application/vnd.openxmlformats-officedocument.presentationml.slide+xml"/>
  <Override PartName="/ppt/slides/slide3.xml" ContentType="application/vnd.openxmlformats-officedocument.presentationml.slide+xml"/>
  <Override PartName="/ppt/slides/slide15.xml" ContentType="application/vnd.openxmlformats-officedocument.presentationml.slide+xml"/>
  <Override PartName="/ppt/notesSlides/notesSlide43.xml" ContentType="application/vnd.openxmlformats-officedocument.presentationml.notesSlide+xml"/>
  <Override PartName="/ppt/notesMasters/notesMaster1.xml" ContentType="application/vnd.openxmlformats-officedocument.presentationml.notesMaster+xml"/>
  <Override PartName="/ppt/slideLayouts/slideLayout7.xml" ContentType="application/vnd.openxmlformats-officedocument.presentationml.slideLayout+xml"/>
  <Override PartName="/ppt/slideLayouts/slideLayout10.xml" ContentType="application/vnd.openxmlformats-officedocument.presentationml.slideLayout+xml"/>
  <Override PartName="/ppt/slides/slide40.xml" ContentType="application/vnd.openxmlformats-officedocument.presentationml.slide+xml"/>
  <Override PartName="/ppt/slides/slide14.xml" ContentType="application/vnd.openxmlformats-officedocument.presentationml.slide+xml"/>
  <Override PartName="/ppt/notesSlides/notesSlide81.xml" ContentType="application/vnd.openxmlformats-officedocument.presentationml.notesSlide+xml"/>
  <Override PartName="/ppt/slides/slide91.xml" ContentType="application/vnd.openxmlformats-officedocument.presentationml.slide+xml"/>
  <Override PartName="/ppt/slideMasters/slideMaster1.xml" ContentType="application/vnd.openxmlformats-officedocument.presentationml.slideMaster+xml"/>
  <Override PartName="/ppt/notesSlides/notesSlide23.xml" ContentType="application/vnd.openxmlformats-officedocument.presentationml.notesSlide+xml"/>
  <Override PartName="/ppt/theme/theme2.xml" ContentType="application/vnd.openxmlformats-officedocument.theme+xml"/>
  <Override PartName="/ppt/notesSlides/notesSlide62.xml" ContentType="application/vnd.openxmlformats-officedocument.presentationml.notesSlide+xml"/>
  <Override PartName="/ppt/slides/slide24.xml" ContentType="application/vnd.openxmlformats-officedocument.presentationml.slide+xml"/>
  <Override PartName="/ppt/slides/slide73.xml" ContentType="application/vnd.openxmlformats-officedocument.presentationml.slide+xml"/>
  <Override PartName="/ppt/slides/slide78.xml" ContentType="application/vnd.openxmlformats-officedocument.presentationml.slide+xml"/>
  <Override PartName="/ppt/slideLayouts/slideLayout11.xml" ContentType="application/vnd.openxmlformats-officedocument.presentationml.slideLayout+xml"/>
  <Override PartName="/ppt/notesSlides/notesSlide84.xml" ContentType="application/vnd.openxmlformats-officedocument.presentationml.notesSlide+xml"/>
  <Override PartName="/ppt/tableStyles.xml" ContentType="application/vnd.openxmlformats-officedocument.presentationml.tableStyles+xml"/>
  <Override PartName="/ppt/slides/slide28.xml" ContentType="application/vnd.openxmlformats-officedocument.presentationml.slide+xml"/>
  <Override PartName="/ppt/slides/slide53.xml" ContentType="application/vnd.openxmlformats-officedocument.presentationml.slide+xml"/>
  <Override PartName="/ppt/notesSlides/notesSlide94.xml" ContentType="application/vnd.openxmlformats-officedocument.presentationml.notesSlide+xml"/>
  <Override PartName="/ppt/theme/theme1.xml" ContentType="application/vnd.openxmlformats-officedocument.theme+xml"/>
  <Override PartName="/ppt/slideLayouts/slideLayout1.xml" ContentType="application/vnd.openxmlformats-officedocument.presentationml.slideLayout+xml"/>
  <Override PartName="/ppt/slides/slide41.xml" ContentType="application/vnd.openxmlformats-officedocument.presentationml.slide+xml"/>
  <Override PartName="/ppt/notesSlides/notesSlide83.xml" ContentType="application/vnd.openxmlformats-officedocument.presentationml.notesSlide+xml"/>
  <Override PartName="/ppt/slides/slide16.xml" ContentType="application/vnd.openxmlformats-officedocument.presentationml.slide+xml"/>
  <Override PartName="/ppt/slides/slide60.xml" ContentType="application/vnd.openxmlformats-officedocument.presentationml.slide+xml"/>
  <Override PartName="/ppt/notesSlides/notesSlide90.xml" ContentType="application/vnd.openxmlformats-officedocument.presentationml.notesSlide+xml"/>
  <Override PartName="/ppt/slides/slide2.xml" ContentType="application/vnd.openxmlformats-officedocument.presentationml.slide+xml"/>
  <Override PartName="/ppt/slides/slide86.xml" ContentType="application/vnd.openxmlformats-officedocument.presentationml.slide+xml"/>
  <Override PartName="/ppt/slides/slide39.xml" ContentType="application/vnd.openxmlformats-officedocument.presentationml.slide+xml"/>
  <Override PartName="/ppt/slides/slide58.xml" ContentType="application/vnd.openxmlformats-officedocument.presentationml.slide+xml"/>
  <Override PartName="/ppt/viewProps.xml" ContentType="application/vnd.openxmlformats-officedocument.presentationml.viewProps+xml"/>
  <Override PartName="/ppt/notesSlides/notesSlide55.xml" ContentType="application/vnd.openxmlformats-officedocument.presentationml.notesSlide+xml"/>
  <Override PartName="/ppt/slides/slide38.xml" ContentType="application/vnd.openxmlformats-officedocument.presentationml.slide+xml"/>
  <Override PartName="/ppt/slideLayouts/slideLayout6.xml" ContentType="application/vnd.openxmlformats-officedocument.presentationml.slideLayout+xml"/>
  <Override PartName="/ppt/slides/slide88.xml" ContentType="application/vnd.openxmlformats-officedocument.presentationml.slide+xml"/>
  <Override PartName="/ppt/presProps.xml" ContentType="application/vnd.openxmlformats-officedocument.presentationml.presProps+xml"/>
  <Override PartName="/ppt/slides/slide49.xml" ContentType="application/vnd.openxmlformats-officedocument.presentationml.slide+xml"/>
  <Override PartName="/ppt/notesSlides/notesSlide12.xml" ContentType="application/vnd.openxmlformats-officedocument.presentationml.notesSlide+xml"/>
  <Override PartName="/ppt/slides/slide34.xml" ContentType="application/vnd.openxmlformats-officedocument.presentationml.slide+xml"/>
  <Override PartName="/ppt/notesSlides/notesSlide22.xml" ContentType="application/vnd.openxmlformats-officedocument.presentationml.notesSlide+xml"/>
  <Override PartName="/ppt/slideLayouts/slideLayout5.xml" ContentType="application/vnd.openxmlformats-officedocument.presentationml.slideLayout+xml"/>
  <Override PartName="/ppt/slides/slide54.xml" ContentType="application/vnd.openxmlformats-officedocument.presentationml.slide+xml"/>
  <Override PartName="/ppt/presentation.xml" ContentType="application/vnd.openxmlformats-officedocument.presentationml.presentation.main+xml"/>
  <Override PartName="/docProps/app.xml" ContentType="application/vnd.openxmlformats-officedocument.extended-properties+xml"/>
  <Override PartName="/docProps/core.xml" ContentType="application/vnd.openxmlformats-package.core-properties+xml"/>
</Types>
</file>

<file path=_rels/.rels><?xml version="1.0" encoding="UTF-8" standalone="yes"?><Relationships xmlns="http://schemas.openxmlformats.org/package/2006/relationships"><Relationship Id="rId3" Type="http://schemas.openxmlformats.org/package/2006/relationships/metadata/core-properties" Target="docProps/core.xml"/><Relationship Id="rId1" Type="http://schemas.openxmlformats.org/officeDocument/2006/relationships/officeDocument" Target="ppt/presentation.xml"/><Relationship Id="rId2"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aveSubsetFonts="1">
  <p:sldMasterIdLst>
    <p:sldMasterId id="2147483648" r:id="rId1"/>
  </p:sldMasterIdLst>
  <p:notesMasterIdLst>
    <p:notesMasterId r:id="rId98"/>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 id="297" r:id="rId45"/>
    <p:sldId id="298" r:id="rId46"/>
    <p:sldId id="299" r:id="rId47"/>
    <p:sldId id="300" r:id="rId48"/>
    <p:sldId id="301" r:id="rId49"/>
    <p:sldId id="302" r:id="rId50"/>
    <p:sldId id="303" r:id="rId51"/>
    <p:sldId id="304" r:id="rId52"/>
    <p:sldId id="305" r:id="rId53"/>
    <p:sldId id="306" r:id="rId54"/>
    <p:sldId id="307" r:id="rId55"/>
    <p:sldId id="308" r:id="rId56"/>
    <p:sldId id="309" r:id="rId57"/>
    <p:sldId id="310" r:id="rId58"/>
    <p:sldId id="311" r:id="rId59"/>
    <p:sldId id="312" r:id="rId60"/>
    <p:sldId id="313" r:id="rId61"/>
    <p:sldId id="314" r:id="rId62"/>
    <p:sldId id="315" r:id="rId63"/>
    <p:sldId id="316" r:id="rId64"/>
    <p:sldId id="317" r:id="rId65"/>
    <p:sldId id="318" r:id="rId66"/>
    <p:sldId id="319" r:id="rId67"/>
    <p:sldId id="320" r:id="rId68"/>
    <p:sldId id="321" r:id="rId69"/>
    <p:sldId id="322" r:id="rId70"/>
    <p:sldId id="323" r:id="rId71"/>
    <p:sldId id="324" r:id="rId72"/>
    <p:sldId id="325" r:id="rId73"/>
    <p:sldId id="326" r:id="rId74"/>
    <p:sldId id="327" r:id="rId75"/>
    <p:sldId id="328" r:id="rId76"/>
    <p:sldId id="329" r:id="rId77"/>
    <p:sldId id="330" r:id="rId78"/>
    <p:sldId id="331" r:id="rId79"/>
    <p:sldId id="332" r:id="rId80"/>
    <p:sldId id="333" r:id="rId81"/>
    <p:sldId id="334" r:id="rId82"/>
    <p:sldId id="335" r:id="rId83"/>
    <p:sldId id="336" r:id="rId84"/>
    <p:sldId id="337" r:id="rId85"/>
    <p:sldId id="338" r:id="rId86"/>
    <p:sldId id="339" r:id="rId87"/>
    <p:sldId id="340" r:id="rId88"/>
    <p:sldId id="341" r:id="rId89"/>
    <p:sldId id="342" r:id="rId90"/>
    <p:sldId id="343" r:id="rId91"/>
    <p:sldId id="344" r:id="rId92"/>
    <p:sldId id="345" r:id="rId93"/>
    <p:sldId id="346" r:id="rId94"/>
    <p:sldId id="347" r:id="rId95"/>
    <p:sldId id="348" r:id="rId96"/>
    <p:sldId id="349" r:id="rId97"/>
  </p:sldIdLst>
  <p:sldSz cx="9144000" cy="6858000" type="screen4x3"/>
  <p:notesSz cx="6858000" cy="9144000"/>
  <p:defaultTextStyle>
    <a:defPPr>
      <a:defRPr lang="zh-CN"/>
    </a:defPPr>
    <a:lvl1pPr algn="ctr">
      <a:spcBef>
        <a:spcPts val="0"/>
      </a:spcBef>
      <a:spcAft>
        <a:spcPts val="0"/>
      </a:spcAft>
      <a:defRPr sz="4400" b="1">
        <a:solidFill>
          <a:schemeClr val="tx1"/>
        </a:solidFill>
        <a:latin typeface="Arial"/>
        <a:ea typeface="隶书"/>
        <a:cs typeface="+mn-cs"/>
      </a:defRPr>
    </a:lvl1pPr>
    <a:lvl2pPr marL="457200" algn="ctr">
      <a:spcBef>
        <a:spcPts val="0"/>
      </a:spcBef>
      <a:spcAft>
        <a:spcPts val="0"/>
      </a:spcAft>
      <a:defRPr sz="4400" b="1">
        <a:solidFill>
          <a:schemeClr val="tx1"/>
        </a:solidFill>
        <a:latin typeface="Arial"/>
        <a:ea typeface="隶书"/>
        <a:cs typeface="+mn-cs"/>
      </a:defRPr>
    </a:lvl2pPr>
    <a:lvl3pPr marL="914400" algn="ctr">
      <a:spcBef>
        <a:spcPts val="0"/>
      </a:spcBef>
      <a:spcAft>
        <a:spcPts val="0"/>
      </a:spcAft>
      <a:defRPr sz="4400" b="1">
        <a:solidFill>
          <a:schemeClr val="tx1"/>
        </a:solidFill>
        <a:latin typeface="Arial"/>
        <a:ea typeface="隶书"/>
        <a:cs typeface="+mn-cs"/>
      </a:defRPr>
    </a:lvl3pPr>
    <a:lvl4pPr marL="1371600" algn="ctr">
      <a:spcBef>
        <a:spcPts val="0"/>
      </a:spcBef>
      <a:spcAft>
        <a:spcPts val="0"/>
      </a:spcAft>
      <a:defRPr sz="4400" b="1">
        <a:solidFill>
          <a:schemeClr val="tx1"/>
        </a:solidFill>
        <a:latin typeface="Arial"/>
        <a:ea typeface="隶书"/>
        <a:cs typeface="+mn-cs"/>
      </a:defRPr>
    </a:lvl4pPr>
    <a:lvl5pPr marL="1828800" algn="ctr">
      <a:spcBef>
        <a:spcPts val="0"/>
      </a:spcBef>
      <a:spcAft>
        <a:spcPts val="0"/>
      </a:spcAft>
      <a:defRPr sz="4400" b="1">
        <a:solidFill>
          <a:schemeClr val="tx1"/>
        </a:solidFill>
        <a:latin typeface="Arial"/>
        <a:ea typeface="隶书"/>
        <a:cs typeface="+mn-cs"/>
      </a:defRPr>
    </a:lvl5pPr>
    <a:lvl6pPr marL="2286000" algn="l" defTabSz="914400">
      <a:defRPr sz="4400" b="1">
        <a:solidFill>
          <a:schemeClr val="tx1"/>
        </a:solidFill>
        <a:latin typeface="Arial"/>
        <a:ea typeface="隶书"/>
        <a:cs typeface="+mn-cs"/>
      </a:defRPr>
    </a:lvl6pPr>
    <a:lvl7pPr marL="2743200" algn="l" defTabSz="914400">
      <a:defRPr sz="4400" b="1">
        <a:solidFill>
          <a:schemeClr val="tx1"/>
        </a:solidFill>
        <a:latin typeface="Arial"/>
        <a:ea typeface="隶书"/>
        <a:cs typeface="+mn-cs"/>
      </a:defRPr>
    </a:lvl7pPr>
    <a:lvl8pPr marL="3200400" algn="l" defTabSz="914400">
      <a:defRPr sz="4400" b="1">
        <a:solidFill>
          <a:schemeClr val="tx1"/>
        </a:solidFill>
        <a:latin typeface="Arial"/>
        <a:ea typeface="隶书"/>
        <a:cs typeface="+mn-cs"/>
      </a:defRPr>
    </a:lvl8pPr>
    <a:lvl9pPr marL="3657600" algn="l" defTabSz="914400">
      <a:defRPr sz="4400" b="1">
        <a:solidFill>
          <a:schemeClr val="tx1"/>
        </a:solidFill>
        <a:latin typeface="Arial"/>
        <a:ea typeface="隶书"/>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p:cViewPr varScale="1">
        <p:scale>
          <a:sx n="89" d="100"/>
          <a:sy n="89" d="100"/>
        </p:scale>
        <p:origin x="240" y="42"/>
      </p:cViewPr>
      <p:guideLst>
        <p:guide pos="2160" orient="horz"/>
        <p:guide pos="2880"/>
      </p:guideLst>
    </p:cSldViewPr>
  </p:slideViewPr>
  <p:gridSpacing cx="72008" cy="72008"/>
</p:viewPr>
</file>

<file path=ppt/_rels/presentation.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theme" Target="theme/theme1.xml"/><Relationship Id="rId3" Type="http://schemas.openxmlformats.org/officeDocument/2006/relationships/theme" Target="theme/theme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slide" Target="slides/slide29.xml"/><Relationship Id="rId33" Type="http://schemas.openxmlformats.org/officeDocument/2006/relationships/slide" Target="slides/slide30.xml"/><Relationship Id="rId34" Type="http://schemas.openxmlformats.org/officeDocument/2006/relationships/slide" Target="slides/slide31.xml"/><Relationship Id="rId35" Type="http://schemas.openxmlformats.org/officeDocument/2006/relationships/slide" Target="slides/slide32.xml"/><Relationship Id="rId36" Type="http://schemas.openxmlformats.org/officeDocument/2006/relationships/slide" Target="slides/slide33.xml"/><Relationship Id="rId37" Type="http://schemas.openxmlformats.org/officeDocument/2006/relationships/slide" Target="slides/slide34.xml"/><Relationship Id="rId38" Type="http://schemas.openxmlformats.org/officeDocument/2006/relationships/slide" Target="slides/slide35.xml"/><Relationship Id="rId39" Type="http://schemas.openxmlformats.org/officeDocument/2006/relationships/slide" Target="slides/slide36.xml"/><Relationship Id="rId40" Type="http://schemas.openxmlformats.org/officeDocument/2006/relationships/slide" Target="slides/slide37.xml"/><Relationship Id="rId41" Type="http://schemas.openxmlformats.org/officeDocument/2006/relationships/slide" Target="slides/slide38.xml"/><Relationship Id="rId42" Type="http://schemas.openxmlformats.org/officeDocument/2006/relationships/slide" Target="slides/slide39.xml"/><Relationship Id="rId43" Type="http://schemas.openxmlformats.org/officeDocument/2006/relationships/slide" Target="slides/slide40.xml"/><Relationship Id="rId44" Type="http://schemas.openxmlformats.org/officeDocument/2006/relationships/slide" Target="slides/slide41.xml"/><Relationship Id="rId45" Type="http://schemas.openxmlformats.org/officeDocument/2006/relationships/slide" Target="slides/slide42.xml"/><Relationship Id="rId46" Type="http://schemas.openxmlformats.org/officeDocument/2006/relationships/slide" Target="slides/slide43.xml"/><Relationship Id="rId47" Type="http://schemas.openxmlformats.org/officeDocument/2006/relationships/slide" Target="slides/slide44.xml"/><Relationship Id="rId48" Type="http://schemas.openxmlformats.org/officeDocument/2006/relationships/slide" Target="slides/slide45.xml"/><Relationship Id="rId49" Type="http://schemas.openxmlformats.org/officeDocument/2006/relationships/slide" Target="slides/slide46.xml"/><Relationship Id="rId50" Type="http://schemas.openxmlformats.org/officeDocument/2006/relationships/slide" Target="slides/slide47.xml"/><Relationship Id="rId51" Type="http://schemas.openxmlformats.org/officeDocument/2006/relationships/slide" Target="slides/slide48.xml"/><Relationship Id="rId52" Type="http://schemas.openxmlformats.org/officeDocument/2006/relationships/slide" Target="slides/slide49.xml"/><Relationship Id="rId53" Type="http://schemas.openxmlformats.org/officeDocument/2006/relationships/slide" Target="slides/slide50.xml"/><Relationship Id="rId54" Type="http://schemas.openxmlformats.org/officeDocument/2006/relationships/slide" Target="slides/slide51.xml"/><Relationship Id="rId55" Type="http://schemas.openxmlformats.org/officeDocument/2006/relationships/slide" Target="slides/slide52.xml"/><Relationship Id="rId56" Type="http://schemas.openxmlformats.org/officeDocument/2006/relationships/slide" Target="slides/slide53.xml"/><Relationship Id="rId57" Type="http://schemas.openxmlformats.org/officeDocument/2006/relationships/slide" Target="slides/slide54.xml"/><Relationship Id="rId58" Type="http://schemas.openxmlformats.org/officeDocument/2006/relationships/slide" Target="slides/slide55.xml"/><Relationship Id="rId59" Type="http://schemas.openxmlformats.org/officeDocument/2006/relationships/slide" Target="slides/slide56.xml"/><Relationship Id="rId60" Type="http://schemas.openxmlformats.org/officeDocument/2006/relationships/slide" Target="slides/slide57.xml"/><Relationship Id="rId61" Type="http://schemas.openxmlformats.org/officeDocument/2006/relationships/slide" Target="slides/slide58.xml"/><Relationship Id="rId62" Type="http://schemas.openxmlformats.org/officeDocument/2006/relationships/slide" Target="slides/slide59.xml"/><Relationship Id="rId63" Type="http://schemas.openxmlformats.org/officeDocument/2006/relationships/slide" Target="slides/slide60.xml"/><Relationship Id="rId64" Type="http://schemas.openxmlformats.org/officeDocument/2006/relationships/slide" Target="slides/slide61.xml"/><Relationship Id="rId65" Type="http://schemas.openxmlformats.org/officeDocument/2006/relationships/slide" Target="slides/slide62.xml"/><Relationship Id="rId66" Type="http://schemas.openxmlformats.org/officeDocument/2006/relationships/slide" Target="slides/slide63.xml"/><Relationship Id="rId67" Type="http://schemas.openxmlformats.org/officeDocument/2006/relationships/slide" Target="slides/slide64.xml"/><Relationship Id="rId68" Type="http://schemas.openxmlformats.org/officeDocument/2006/relationships/slide" Target="slides/slide65.xml"/><Relationship Id="rId69" Type="http://schemas.openxmlformats.org/officeDocument/2006/relationships/slide" Target="slides/slide66.xml"/><Relationship Id="rId70" Type="http://schemas.openxmlformats.org/officeDocument/2006/relationships/slide" Target="slides/slide67.xml"/><Relationship Id="rId71" Type="http://schemas.openxmlformats.org/officeDocument/2006/relationships/slide" Target="slides/slide68.xml"/><Relationship Id="rId72" Type="http://schemas.openxmlformats.org/officeDocument/2006/relationships/slide" Target="slides/slide69.xml"/><Relationship Id="rId73" Type="http://schemas.openxmlformats.org/officeDocument/2006/relationships/slide" Target="slides/slide70.xml"/><Relationship Id="rId74" Type="http://schemas.openxmlformats.org/officeDocument/2006/relationships/slide" Target="slides/slide71.xml"/><Relationship Id="rId75" Type="http://schemas.openxmlformats.org/officeDocument/2006/relationships/slide" Target="slides/slide72.xml"/><Relationship Id="rId76" Type="http://schemas.openxmlformats.org/officeDocument/2006/relationships/slide" Target="slides/slide73.xml"/><Relationship Id="rId77" Type="http://schemas.openxmlformats.org/officeDocument/2006/relationships/slide" Target="slides/slide74.xml"/><Relationship Id="rId78" Type="http://schemas.openxmlformats.org/officeDocument/2006/relationships/slide" Target="slides/slide75.xml"/><Relationship Id="rId79" Type="http://schemas.openxmlformats.org/officeDocument/2006/relationships/slide" Target="slides/slide76.xml"/><Relationship Id="rId80" Type="http://schemas.openxmlformats.org/officeDocument/2006/relationships/slide" Target="slides/slide77.xml"/><Relationship Id="rId81" Type="http://schemas.openxmlformats.org/officeDocument/2006/relationships/slide" Target="slides/slide78.xml"/><Relationship Id="rId82" Type="http://schemas.openxmlformats.org/officeDocument/2006/relationships/slide" Target="slides/slide79.xml"/><Relationship Id="rId83" Type="http://schemas.openxmlformats.org/officeDocument/2006/relationships/slide" Target="slides/slide80.xml"/><Relationship Id="rId84" Type="http://schemas.openxmlformats.org/officeDocument/2006/relationships/slide" Target="slides/slide81.xml"/><Relationship Id="rId85" Type="http://schemas.openxmlformats.org/officeDocument/2006/relationships/slide" Target="slides/slide82.xml"/><Relationship Id="rId86" Type="http://schemas.openxmlformats.org/officeDocument/2006/relationships/slide" Target="slides/slide83.xml"/><Relationship Id="rId87" Type="http://schemas.openxmlformats.org/officeDocument/2006/relationships/slide" Target="slides/slide84.xml"/><Relationship Id="rId88" Type="http://schemas.openxmlformats.org/officeDocument/2006/relationships/slide" Target="slides/slide85.xml"/><Relationship Id="rId89" Type="http://schemas.openxmlformats.org/officeDocument/2006/relationships/slide" Target="slides/slide86.xml"/><Relationship Id="rId90" Type="http://schemas.openxmlformats.org/officeDocument/2006/relationships/slide" Target="slides/slide87.xml"/><Relationship Id="rId91" Type="http://schemas.openxmlformats.org/officeDocument/2006/relationships/slide" Target="slides/slide88.xml"/><Relationship Id="rId92" Type="http://schemas.openxmlformats.org/officeDocument/2006/relationships/slide" Target="slides/slide89.xml"/><Relationship Id="rId93" Type="http://schemas.openxmlformats.org/officeDocument/2006/relationships/slide" Target="slides/slide90.xml"/><Relationship Id="rId94" Type="http://schemas.openxmlformats.org/officeDocument/2006/relationships/slide" Target="slides/slide91.xml"/><Relationship Id="rId95" Type="http://schemas.openxmlformats.org/officeDocument/2006/relationships/slide" Target="slides/slide92.xml"/><Relationship Id="rId96" Type="http://schemas.openxmlformats.org/officeDocument/2006/relationships/slide" Target="slides/slide93.xml"/><Relationship Id="rId97" Type="http://schemas.openxmlformats.org/officeDocument/2006/relationships/slide" Target="slides/slide94.xml"/><Relationship Id="rId98" Type="http://schemas.openxmlformats.org/officeDocument/2006/relationships/notesMaster" Target="notesMasters/notesMaster1.xml"/><Relationship Id="rId99" Type="http://schemas.openxmlformats.org/officeDocument/2006/relationships/presProps" Target="presProps.xml" /><Relationship Id="rId100" Type="http://schemas.openxmlformats.org/officeDocument/2006/relationships/tableStyles" Target="tableStyles.xml" /><Relationship Id="rId101" Type="http://schemas.openxmlformats.org/officeDocument/2006/relationships/viewProps" Target="viewProps.xml" /></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name="">
    <p:bg>
      <p:bgPr shadeToTitle="0">
        <a:solidFill>
          <a:schemeClr val="bg1"/>
        </a:solidFill>
      </p:bgPr>
    </p:bg>
    <p:spTree>
      <p:nvGrpSpPr>
        <p:cNvPr id="1" name=""/>
        <p:cNvGrpSpPr/>
        <p:nvPr/>
      </p:nvGrpSpPr>
      <p:grpSpPr bwMode="auto">
        <a:xfrm>
          <a:off x="0" y="0"/>
          <a:ext cx="0" cy="0"/>
          <a:chOff x="0" y="0"/>
          <a:chExt cx="0" cy="0"/>
        </a:xfrm>
      </p:grpSpPr>
      <p:sp>
        <p:nvSpPr>
          <p:cNvPr id="58370" name="Rectangle 2"/>
          <p:cNvSpPr>
            <a:spLocks noChangeArrowheads="1" noGrp="1"/>
          </p:cNvSpPr>
          <p:nvPr>
            <p:ph type="hdr" sz="quarter"/>
          </p:nvPr>
        </p:nvSpPr>
        <p:spPr bwMode="auto">
          <a:xfrm>
            <a:off x="0" y="0"/>
            <a:ext cx="2971800" cy="457200"/>
          </a:xfrm>
          <a:prstGeom prst="rect">
            <a:avLst/>
          </a:prstGeom>
          <a:noFill/>
          <a:ln>
            <a:noFill/>
          </a:ln>
          <a:effectLst/>
        </p:spPr>
        <p:txBody>
          <a:bodyPr vert="horz" wrap="square" lIns="91440" tIns="45720" rIns="91440" bIns="45720" numCol="1" anchor="t" anchorCtr="0" compatLnSpc="1">
            <a:prstTxWarp prst="textNoShape"/>
          </a:bodyPr>
          <a:lstStyle>
            <a:lvl1pPr algn="l">
              <a:defRPr sz="1200" b="0">
                <a:latin typeface="Arial"/>
                <a:ea typeface="宋体"/>
              </a:defRPr>
            </a:lvl1pPr>
          </a:lstStyle>
          <a:p>
            <a:pPr>
              <a:defRPr/>
            </a:pPr>
            <a:endParaRPr lang="en-US"/>
          </a:p>
        </p:txBody>
      </p:sp>
      <p:sp>
        <p:nvSpPr>
          <p:cNvPr id="58371" name="Rectangle 3"/>
          <p:cNvSpPr>
            <a:spLocks noChangeArrowheads="1" noGrp="1"/>
          </p:cNvSpPr>
          <p:nvPr>
            <p:ph type="dt" idx="1"/>
          </p:nvPr>
        </p:nvSpPr>
        <p:spPr bwMode="auto">
          <a:xfrm>
            <a:off x="3884613" y="0"/>
            <a:ext cx="2971800" cy="457200"/>
          </a:xfrm>
          <a:prstGeom prst="rect">
            <a:avLst/>
          </a:prstGeom>
          <a:noFill/>
          <a:ln>
            <a:noFill/>
          </a:ln>
          <a:effectLst/>
        </p:spPr>
        <p:txBody>
          <a:bodyPr vert="horz" wrap="square" lIns="91440" tIns="45720" rIns="91440" bIns="45720" numCol="1" anchor="t" anchorCtr="0" compatLnSpc="1">
            <a:prstTxWarp prst="textNoShape"/>
          </a:bodyPr>
          <a:lstStyle>
            <a:lvl1pPr algn="r">
              <a:defRPr sz="1200" b="0">
                <a:latin typeface="Arial"/>
                <a:ea typeface="宋体"/>
              </a:defRPr>
            </a:lvl1pPr>
          </a:lstStyle>
          <a:p>
            <a:pPr>
              <a:defRPr/>
            </a:pPr>
            <a:endParaRPr lang="en-US"/>
          </a:p>
        </p:txBody>
      </p:sp>
      <p:sp>
        <p:nvSpPr>
          <p:cNvPr id="99332" name="Rectangle 4"/>
          <p:cNvSpPr>
            <a:spLocks noChangeArrowheads="1" noChangeAspect="1" noGrp="1" noRot="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58373" name="Rectangle 5"/>
          <p:cNvSpPr>
            <a:spLocks noChangeArrowheads="1" noGrp="1"/>
          </p:cNvSpPr>
          <p:nvPr>
            <p:ph type="body" sz="quarter" idx="3"/>
          </p:nvPr>
        </p:nvSpPr>
        <p:spPr bwMode="auto">
          <a:xfrm>
            <a:off x="685800" y="4343400"/>
            <a:ext cx="5486400" cy="4114800"/>
          </a:xfrm>
          <a:prstGeom prst="rect">
            <a:avLst/>
          </a:prstGeom>
          <a:noFill/>
          <a:ln>
            <a:noFill/>
          </a:ln>
          <a:effectLst/>
        </p:spPr>
        <p:txBody>
          <a:bodyPr vert="horz" wrap="square" lIns="91440" tIns="45720" rIns="91440" bIns="45720" numCol="1" anchor="t" anchorCtr="0" compatLnSpc="1">
            <a:prstTxWarp prst="textNoShape"/>
          </a:bodyPr>
          <a:lstStyle/>
          <a:p>
            <a:pPr lvl="0">
              <a:defRPr/>
            </a:pPr>
            <a:r>
              <a:rPr lang="zh-CN"/>
              <a:t>单击此处编辑母版文本样式</a:t>
            </a:r>
            <a:endParaRPr/>
          </a:p>
          <a:p>
            <a:pPr lvl="1">
              <a:defRPr/>
            </a:pPr>
            <a:r>
              <a:rPr lang="zh-CN"/>
              <a:t>第二级</a:t>
            </a:r>
            <a:endParaRPr/>
          </a:p>
          <a:p>
            <a:pPr lvl="2">
              <a:defRPr/>
            </a:pPr>
            <a:r>
              <a:rPr lang="zh-CN"/>
              <a:t>第三级</a:t>
            </a:r>
            <a:endParaRPr/>
          </a:p>
          <a:p>
            <a:pPr lvl="3">
              <a:defRPr/>
            </a:pPr>
            <a:r>
              <a:rPr lang="zh-CN"/>
              <a:t>第四级</a:t>
            </a:r>
            <a:endParaRPr/>
          </a:p>
          <a:p>
            <a:pPr lvl="4">
              <a:defRPr/>
            </a:pPr>
            <a:r>
              <a:rPr lang="zh-CN"/>
              <a:t>第五级</a:t>
            </a:r>
            <a:endParaRPr/>
          </a:p>
        </p:txBody>
      </p:sp>
      <p:sp>
        <p:nvSpPr>
          <p:cNvPr id="58374" name="Rectangle 6"/>
          <p:cNvSpPr>
            <a:spLocks noChangeArrowheads="1" noGrp="1"/>
          </p:cNvSpPr>
          <p:nvPr>
            <p:ph type="ftr" sz="quarter" idx="4"/>
          </p:nvPr>
        </p:nvSpPr>
        <p:spPr bwMode="auto">
          <a:xfrm>
            <a:off x="0" y="8685213"/>
            <a:ext cx="2971800" cy="457200"/>
          </a:xfrm>
          <a:prstGeom prst="rect">
            <a:avLst/>
          </a:prstGeom>
          <a:noFill/>
          <a:ln>
            <a:noFill/>
          </a:ln>
          <a:effectLst/>
        </p:spPr>
        <p:txBody>
          <a:bodyPr vert="horz" wrap="square" lIns="91440" tIns="45720" rIns="91440" bIns="45720" numCol="1" anchor="b" anchorCtr="0" compatLnSpc="1">
            <a:prstTxWarp prst="textNoShape"/>
          </a:bodyPr>
          <a:lstStyle>
            <a:lvl1pPr algn="l">
              <a:defRPr sz="1200" b="0">
                <a:latin typeface="Arial"/>
                <a:ea typeface="宋体"/>
              </a:defRPr>
            </a:lvl1pPr>
          </a:lstStyle>
          <a:p>
            <a:pPr>
              <a:defRPr/>
            </a:pPr>
            <a:endParaRPr lang="en-US"/>
          </a:p>
        </p:txBody>
      </p:sp>
      <p:sp>
        <p:nvSpPr>
          <p:cNvPr id="58375" name="Rectangle 7"/>
          <p:cNvSpPr>
            <a:spLocks noChangeArrowheads="1" noGrp="1"/>
          </p:cNvSpPr>
          <p:nvPr>
            <p:ph type="sldNum" sz="quarter" idx="5"/>
          </p:nvPr>
        </p:nvSpPr>
        <p:spPr bwMode="auto">
          <a:xfrm>
            <a:off x="3884613" y="8685213"/>
            <a:ext cx="2971800" cy="457200"/>
          </a:xfrm>
          <a:prstGeom prst="rect">
            <a:avLst/>
          </a:prstGeom>
          <a:noFill/>
          <a:ln>
            <a:noFill/>
          </a:ln>
          <a:effectLst/>
        </p:spPr>
        <p:txBody>
          <a:bodyPr vert="horz" wrap="square" lIns="91440" tIns="45720" rIns="91440" bIns="45720" numCol="1" anchor="b" anchorCtr="0" compatLnSpc="1">
            <a:prstTxWarp prst="textNoShape"/>
          </a:bodyPr>
          <a:lstStyle>
            <a:lvl1pPr algn="r">
              <a:defRPr sz="1200" b="0">
                <a:ea typeface="宋体"/>
              </a:defRPr>
            </a:lvl1pPr>
          </a:lstStyle>
          <a:p>
            <a:pPr>
              <a:defRPr/>
            </a:pPr>
            <a:fld id="{9B991C26-AF61-4CD1-9BF9-38686DBDC290}" type="slidenum">
              <a:rPr lang="en-US"/>
              <a:t>‹#›</a:t>
            </a:fld>
            <a:endParaRPr lang="en-US"/>
          </a:p>
        </p:txBody>
      </p:sp>
    </p:spTree>
  </p:cSld>
  <p:clrMap bg1="lt1" tx1="dk1" bg2="lt2" tx2="dk2" accent1="accent1" accent2="accent2" accent3="accent3" accent4="accent4" accent5="accent5" accent6="accent6" hlink="hlink" folHlink="folHlink"/>
  <p:notesStyle>
    <a:lvl1pPr algn="l">
      <a:spcBef>
        <a:spcPts val="0"/>
      </a:spcBef>
      <a:spcAft>
        <a:spcPts val="0"/>
      </a:spcAft>
      <a:defRPr sz="1200">
        <a:solidFill>
          <a:schemeClr val="tx1"/>
        </a:solidFill>
        <a:latin typeface="Arial"/>
        <a:ea typeface="宋体"/>
        <a:cs typeface="+mn-cs"/>
      </a:defRPr>
    </a:lvl1pPr>
    <a:lvl2pPr marL="457200" algn="l">
      <a:spcBef>
        <a:spcPts val="0"/>
      </a:spcBef>
      <a:spcAft>
        <a:spcPts val="0"/>
      </a:spcAft>
      <a:defRPr sz="1200">
        <a:solidFill>
          <a:schemeClr val="tx1"/>
        </a:solidFill>
        <a:latin typeface="Arial"/>
        <a:ea typeface="宋体"/>
        <a:cs typeface="+mn-cs"/>
      </a:defRPr>
    </a:lvl2pPr>
    <a:lvl3pPr marL="914400" algn="l">
      <a:spcBef>
        <a:spcPts val="0"/>
      </a:spcBef>
      <a:spcAft>
        <a:spcPts val="0"/>
      </a:spcAft>
      <a:defRPr sz="1200">
        <a:solidFill>
          <a:schemeClr val="tx1"/>
        </a:solidFill>
        <a:latin typeface="Arial"/>
        <a:ea typeface="宋体"/>
        <a:cs typeface="+mn-cs"/>
      </a:defRPr>
    </a:lvl3pPr>
    <a:lvl4pPr marL="1371600" algn="l">
      <a:spcBef>
        <a:spcPts val="0"/>
      </a:spcBef>
      <a:spcAft>
        <a:spcPts val="0"/>
      </a:spcAft>
      <a:defRPr sz="1200">
        <a:solidFill>
          <a:schemeClr val="tx1"/>
        </a:solidFill>
        <a:latin typeface="Arial"/>
        <a:ea typeface="宋体"/>
        <a:cs typeface="+mn-cs"/>
      </a:defRPr>
    </a:lvl4pPr>
    <a:lvl5pPr marL="1828800" algn="l">
      <a:spcBef>
        <a:spcPts val="0"/>
      </a:spcBef>
      <a:spcAft>
        <a:spcPts val="0"/>
      </a:spcAft>
      <a:defRPr sz="1200">
        <a:solidFill>
          <a:schemeClr val="tx1"/>
        </a:solidFill>
        <a:latin typeface="Arial"/>
        <a:ea typeface="宋体"/>
        <a:cs typeface="+mn-cs"/>
      </a:defRPr>
    </a:lvl5pPr>
    <a:lvl6pPr marL="2286000" algn="l" defTabSz="914400">
      <a:defRPr sz="1200">
        <a:solidFill>
          <a:schemeClr val="tx1"/>
        </a:solidFill>
        <a:latin typeface="+mn-lt"/>
        <a:ea typeface="+mn-ea"/>
        <a:cs typeface="+mn-cs"/>
      </a:defRPr>
    </a:lvl6pPr>
    <a:lvl7pPr marL="2743200" algn="l" defTabSz="914400">
      <a:defRPr sz="1200">
        <a:solidFill>
          <a:schemeClr val="tx1"/>
        </a:solidFill>
        <a:latin typeface="+mn-lt"/>
        <a:ea typeface="+mn-ea"/>
        <a:cs typeface="+mn-cs"/>
      </a:defRPr>
    </a:lvl7pPr>
    <a:lvl8pPr marL="3200400" algn="l" defTabSz="914400">
      <a:defRPr sz="1200">
        <a:solidFill>
          <a:schemeClr val="tx1"/>
        </a:solidFill>
        <a:latin typeface="+mn-lt"/>
        <a:ea typeface="+mn-ea"/>
        <a:cs typeface="+mn-cs"/>
      </a:defRPr>
    </a:lvl8pPr>
    <a:lvl9pPr marL="3657600" algn="l" defTabSz="914400">
      <a:defRPr sz="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8894FD91-C5EB-0589-80E7-AC39B596BB63}" type="slidenum">
              <a:rPr/>
              <a:t/>
            </a:fld>
            <a:endParaRPr/>
          </a:p>
        </p:txBody>
      </p:sp>
    </p:spTree>
  </p:cSld>
</p:notes>
</file>

<file path=ppt/notesSlides/notesSlide10.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D17CEEEA-25CF-F006-ABA0-BF98A518C207}" type="slidenum">
              <a:rPr/>
              <a:t/>
            </a:fld>
            <a:endParaRPr/>
          </a:p>
        </p:txBody>
      </p:sp>
    </p:spTree>
  </p:cSld>
</p:notes>
</file>

<file path=ppt/notesSlides/notesSlide11.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99C36E39-0AE2-DC0A-AF55-AC8704A12308}" type="slidenum">
              <a:rPr/>
              <a:t/>
            </a:fld>
            <a:endParaRPr/>
          </a:p>
        </p:txBody>
      </p:sp>
    </p:spTree>
  </p:cSld>
</p:notes>
</file>

<file path=ppt/notesSlides/notesSlide12.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41F0DEE5-2B86-4412-EB6C-5CF669A58F09}" type="slidenum">
              <a:rPr/>
              <a:t/>
            </a:fld>
            <a:endParaRPr/>
          </a:p>
        </p:txBody>
      </p:sp>
    </p:spTree>
  </p:cSld>
</p:notes>
</file>

<file path=ppt/notesSlides/notesSlide13.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3A7D7A1E-B7E7-9CA7-95A9-5A0CC0123A98}" type="slidenum">
              <a:rPr/>
              <a:t/>
            </a:fld>
            <a:endParaRPr/>
          </a:p>
        </p:txBody>
      </p:sp>
    </p:spTree>
  </p:cSld>
</p:notes>
</file>

<file path=ppt/notesSlides/notesSlide14.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C1958F51-3520-7A2F-7948-BF509A4713F7}" type="slidenum">
              <a:rPr/>
              <a:t/>
            </a:fld>
            <a:endParaRPr/>
          </a:p>
        </p:txBody>
      </p:sp>
    </p:spTree>
  </p:cSld>
</p:notes>
</file>

<file path=ppt/notesSlides/notesSlide15.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156A6D25-2EFC-81D5-A38C-D53DC7F37682}" type="slidenum">
              <a:rPr/>
              <a:t/>
            </a:fld>
            <a:endParaRPr/>
          </a:p>
        </p:txBody>
      </p:sp>
    </p:spTree>
  </p:cSld>
</p:notes>
</file>

<file path=ppt/notesSlides/notesSlide16.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7268BD7C-90ED-5B1D-EFB2-330492C11AA9}" type="slidenum">
              <a:rPr/>
              <a:t/>
            </a:fld>
            <a:endParaRPr/>
          </a:p>
        </p:txBody>
      </p:sp>
    </p:spTree>
  </p:cSld>
</p:notes>
</file>

<file path=ppt/notesSlides/notesSlide17.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EB5D583A-AC0A-196A-A387-C60E2B5F5FE4}" type="slidenum">
              <a:rPr/>
              <a:t/>
            </a:fld>
            <a:endParaRPr/>
          </a:p>
        </p:txBody>
      </p:sp>
    </p:spTree>
  </p:cSld>
</p:notes>
</file>

<file path=ppt/notesSlides/notesSlide18.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67D4DAEC-1DCE-2220-BE9A-DAED6EC9A486}" type="slidenum">
              <a:rPr/>
              <a:t/>
            </a:fld>
            <a:endParaRPr/>
          </a:p>
        </p:txBody>
      </p:sp>
    </p:spTree>
  </p:cSld>
</p:notes>
</file>

<file path=ppt/notesSlides/notesSlide19.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7EE9A8A9-9AAE-93EE-ECB1-78DF31A437A6}" type="slidenum">
              <a:rPr/>
              <a:t/>
            </a:fld>
            <a:endParaRPr/>
          </a:p>
        </p:txBody>
      </p:sp>
    </p:spTree>
  </p:cSld>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45551792-E622-027E-75C0-6AEAAD2C6D2D}" type="slidenum">
              <a:rPr/>
              <a:t/>
            </a:fld>
            <a:endParaRPr/>
          </a:p>
        </p:txBody>
      </p:sp>
    </p:spTree>
  </p:cSld>
</p:notes>
</file>

<file path=ppt/notesSlides/notesSlide20.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3E5D4ED9-06E3-DF9F-91E5-9EAF2E0781AD}" type="slidenum">
              <a:rPr/>
              <a:t/>
            </a:fld>
            <a:endParaRPr/>
          </a:p>
        </p:txBody>
      </p:sp>
    </p:spTree>
  </p:cSld>
</p:notes>
</file>

<file path=ppt/notesSlides/notesSlide21.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95BAECF6-A15B-5553-6343-92DB868FD383}" type="slidenum">
              <a:rPr/>
              <a:t/>
            </a:fld>
            <a:endParaRPr/>
          </a:p>
        </p:txBody>
      </p:sp>
    </p:spTree>
  </p:cSld>
</p:notes>
</file>

<file path=ppt/notesSlides/notesSlide22.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CDD52C86-0EF6-B4F6-9884-5D4DBE7EE19F}" type="slidenum">
              <a:rPr/>
              <a:t/>
            </a:fld>
            <a:endParaRPr/>
          </a:p>
        </p:txBody>
      </p:sp>
    </p:spTree>
  </p:cSld>
</p:notes>
</file>

<file path=ppt/notesSlides/notesSlide23.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E4E600F1-FC7B-A55C-0ED6-561EE89C98E8}" type="slidenum">
              <a:rPr/>
              <a:t/>
            </a:fld>
            <a:endParaRPr/>
          </a:p>
        </p:txBody>
      </p:sp>
    </p:spTree>
  </p:cSld>
</p:notes>
</file>

<file path=ppt/notesSlides/notesSlide24.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55B8686C-9F72-9B04-C3C8-E46284D12847}" type="slidenum">
              <a:rPr/>
              <a:t/>
            </a:fld>
            <a:endParaRPr/>
          </a:p>
        </p:txBody>
      </p:sp>
    </p:spTree>
  </p:cSld>
</p:notes>
</file>

<file path=ppt/notesSlides/notesSlide25.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1EEC50B2-EFF9-56C6-F78C-07873325E3E4}" type="slidenum">
              <a:rPr/>
              <a:t/>
            </a:fld>
            <a:endParaRPr/>
          </a:p>
        </p:txBody>
      </p:sp>
    </p:spTree>
  </p:cSld>
</p:notes>
</file>

<file path=ppt/notesSlides/notesSlide26.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9A7F3E00-067A-F455-711D-42185620AE74}" type="slidenum">
              <a:rPr/>
              <a:t/>
            </a:fld>
            <a:endParaRPr/>
          </a:p>
        </p:txBody>
      </p:sp>
    </p:spTree>
  </p:cSld>
</p:notes>
</file>

<file path=ppt/notesSlides/notesSlide27.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ACDDF181-83C7-C77B-DE0B-30652573C9F4}" type="slidenum">
              <a:rPr/>
              <a:t/>
            </a:fld>
            <a:endParaRPr/>
          </a:p>
        </p:txBody>
      </p:sp>
    </p:spTree>
  </p:cSld>
</p:notes>
</file>

<file path=ppt/notesSlides/notesSlide28.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48BF7EFC-F670-41EA-971B-25E7D6AFD192}" type="slidenum">
              <a:rPr/>
              <a:t/>
            </a:fld>
            <a:endParaRPr/>
          </a:p>
        </p:txBody>
      </p:sp>
    </p:spTree>
  </p:cSld>
</p:notes>
</file>

<file path=ppt/notesSlides/notesSlide29.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CA271FCE-9EE4-3577-FCC9-817A98D7F797}" type="slidenum">
              <a:rPr/>
              <a:t/>
            </a:fld>
            <a:endParaRPr/>
          </a:p>
        </p:txBody>
      </p:sp>
    </p:spTree>
  </p:cSld>
</p:notes>
</file>

<file path=ppt/notesSlides/notesSlide3.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7F92CEB9-BBB0-9157-0D57-620243C09A02}" type="slidenum">
              <a:rPr/>
              <a:t/>
            </a:fld>
            <a:endParaRPr/>
          </a:p>
        </p:txBody>
      </p:sp>
    </p:spTree>
  </p:cSld>
</p:notes>
</file>

<file path=ppt/notesSlides/notesSlide30.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0AF7E02C-2B07-86B0-0A9A-9A01F640BFD7}" type="slidenum">
              <a:rPr/>
              <a:t/>
            </a:fld>
            <a:endParaRPr/>
          </a:p>
        </p:txBody>
      </p:sp>
    </p:spTree>
  </p:cSld>
</p:notes>
</file>

<file path=ppt/notesSlides/notesSlide31.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E58EB737-423C-875F-D584-48F5A6204403}" type="slidenum">
              <a:rPr/>
              <a:t/>
            </a:fld>
            <a:endParaRPr/>
          </a:p>
        </p:txBody>
      </p:sp>
    </p:spTree>
  </p:cSld>
</p:notes>
</file>

<file path=ppt/notesSlides/notesSlide32.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92D9DE61-F61F-6B80-9DDB-E0F8F306BB80}" type="slidenum">
              <a:rPr/>
              <a:t/>
            </a:fld>
            <a:endParaRPr/>
          </a:p>
        </p:txBody>
      </p:sp>
    </p:spTree>
  </p:cSld>
</p:notes>
</file>

<file path=ppt/notesSlides/notesSlide33.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89B3FFBC-6DF8-9BB1-3C1F-BA5A1FCD1130}" type="slidenum">
              <a:rPr/>
              <a:t/>
            </a:fld>
            <a:endParaRPr/>
          </a:p>
        </p:txBody>
      </p:sp>
    </p:spTree>
  </p:cSld>
</p:notes>
</file>

<file path=ppt/notesSlides/notesSlide34.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EBBB9688-8086-9E23-1DFB-DA967F5C6F6D}" type="slidenum">
              <a:rPr/>
              <a:t/>
            </a:fld>
            <a:endParaRPr/>
          </a:p>
        </p:txBody>
      </p:sp>
    </p:spTree>
  </p:cSld>
</p:notes>
</file>

<file path=ppt/notesSlides/notesSlide35.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45E8A496-38FB-FB27-2C72-FD3A45FA9E70}" type="slidenum">
              <a:rPr/>
              <a:t/>
            </a:fld>
            <a:endParaRPr/>
          </a:p>
        </p:txBody>
      </p:sp>
    </p:spTree>
  </p:cSld>
</p:notes>
</file>

<file path=ppt/notesSlides/notesSlide36.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30DE766C-E516-92D3-1F23-B373BB51AFE2}" type="slidenum">
              <a:rPr/>
              <a:t/>
            </a:fld>
            <a:endParaRPr/>
          </a:p>
        </p:txBody>
      </p:sp>
    </p:spTree>
  </p:cSld>
</p:notes>
</file>

<file path=ppt/notesSlides/notesSlide37.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2859F359-0E0E-5959-C323-7D2313AA21FF}" type="slidenum">
              <a:rPr/>
              <a:t/>
            </a:fld>
            <a:endParaRPr/>
          </a:p>
        </p:txBody>
      </p:sp>
    </p:spTree>
  </p:cSld>
</p:notes>
</file>

<file path=ppt/notesSlides/notesSlide38.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65A99EFF-9C04-79B1-D78C-C20E681F42F0}" type="slidenum">
              <a:rPr/>
              <a:t/>
            </a:fld>
            <a:endParaRPr/>
          </a:p>
        </p:txBody>
      </p:sp>
    </p:spTree>
  </p:cSld>
</p:notes>
</file>

<file path=ppt/notesSlides/notesSlide39.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909CFAD6-D948-A1AA-0669-BEA81C73E00A}" type="slidenum">
              <a:rPr/>
              <a:t/>
            </a:fld>
            <a:endParaRPr/>
          </a:p>
        </p:txBody>
      </p:sp>
    </p:spTree>
  </p:cSld>
</p:notes>
</file>

<file path=ppt/notesSlides/notesSlide4.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55CF75F7-0866-D7C6-C690-4384A66A4FC7}" type="slidenum">
              <a:rPr/>
              <a:t/>
            </a:fld>
            <a:endParaRPr/>
          </a:p>
        </p:txBody>
      </p:sp>
    </p:spTree>
  </p:cSld>
</p:notes>
</file>

<file path=ppt/notesSlides/notesSlide40.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6EFA0F24-B6AD-C2EE-D477-8BEF9DB08476}" type="slidenum">
              <a:rPr/>
              <a:t/>
            </a:fld>
            <a:endParaRPr/>
          </a:p>
        </p:txBody>
      </p:sp>
    </p:spTree>
  </p:cSld>
</p:notes>
</file>

<file path=ppt/notesSlides/notesSlide41.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7C83FB30-3D71-D707-7DDA-5969369B3955}" type="slidenum">
              <a:rPr/>
              <a:t/>
            </a:fld>
            <a:endParaRPr/>
          </a:p>
        </p:txBody>
      </p:sp>
    </p:spTree>
  </p:cSld>
</p:notes>
</file>

<file path=ppt/notesSlides/notesSlide42.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039A5DBA-ED0E-AAB3-793C-C496BAC95CF1}" type="slidenum">
              <a:rPr/>
              <a:t/>
            </a:fld>
            <a:endParaRPr/>
          </a:p>
        </p:txBody>
      </p:sp>
    </p:spTree>
  </p:cSld>
</p:notes>
</file>

<file path=ppt/notesSlides/notesSlide43.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6238FEF7-57A6-2C1E-1567-157C5C26280A}" type="slidenum">
              <a:rPr/>
              <a:t/>
            </a:fld>
            <a:endParaRPr/>
          </a:p>
        </p:txBody>
      </p:sp>
    </p:spTree>
  </p:cSld>
</p:notes>
</file>

<file path=ppt/notesSlides/notesSlide44.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E38E240F-FABA-3BEC-C4F7-AF47D6D26483}" type="slidenum">
              <a:rPr/>
              <a:t/>
            </a:fld>
            <a:endParaRPr/>
          </a:p>
        </p:txBody>
      </p:sp>
    </p:spTree>
  </p:cSld>
</p:notes>
</file>

<file path=ppt/notesSlides/notesSlide45.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9483E03F-82A2-7F09-5586-A924EB6AEE89}" type="slidenum">
              <a:rPr/>
              <a:t/>
            </a:fld>
            <a:endParaRPr/>
          </a:p>
        </p:txBody>
      </p:sp>
    </p:spTree>
  </p:cSld>
</p:notes>
</file>

<file path=ppt/notesSlides/notesSlide46.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F1E5304C-16B9-CF1A-4B82-FCCA179EA8E4}" type="slidenum">
              <a:rPr/>
              <a:t/>
            </a:fld>
            <a:endParaRPr/>
          </a:p>
        </p:txBody>
      </p:sp>
    </p:spTree>
  </p:cSld>
</p:notes>
</file>

<file path=ppt/notesSlides/notesSlide47.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CF8576A6-666D-2B5B-7DE5-CF5613CB5725}" type="slidenum">
              <a:rPr/>
              <a:t/>
            </a:fld>
            <a:endParaRPr/>
          </a:p>
        </p:txBody>
      </p:sp>
    </p:spTree>
  </p:cSld>
</p:notes>
</file>

<file path=ppt/notesSlides/notesSlide48.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14798BA7-D8DB-6D13-749A-9CCE6D24E8B6}" type="slidenum">
              <a:rPr/>
              <a:t/>
            </a:fld>
            <a:endParaRPr/>
          </a:p>
        </p:txBody>
      </p:sp>
    </p:spTree>
  </p:cSld>
</p:notes>
</file>

<file path=ppt/notesSlides/notesSlide49.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54F4CE33-87DE-AD42-118F-DF53BA0E04BF}" type="slidenum">
              <a:rPr/>
              <a:t/>
            </a:fld>
            <a:endParaRPr/>
          </a:p>
        </p:txBody>
      </p:sp>
    </p:spTree>
  </p:cSld>
</p:notes>
</file>

<file path=ppt/notesSlides/notesSlide5.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F80910E6-A9BC-6E1C-76E5-100CC9B530C3}" type="slidenum">
              <a:rPr/>
              <a:t/>
            </a:fld>
            <a:endParaRPr/>
          </a:p>
        </p:txBody>
      </p:sp>
    </p:spTree>
  </p:cSld>
</p:notes>
</file>

<file path=ppt/notesSlides/notesSlide50.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33433F82-0A1E-ADD4-767F-4CB497DA0A0A}" type="slidenum">
              <a:rPr/>
              <a:t/>
            </a:fld>
            <a:endParaRPr/>
          </a:p>
        </p:txBody>
      </p:sp>
    </p:spTree>
  </p:cSld>
</p:notes>
</file>

<file path=ppt/notesSlides/notesSlide51.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4DB92C0F-0891-A26E-8941-6417CF6CAEB2}" type="slidenum">
              <a:rPr/>
              <a:t/>
            </a:fld>
            <a:endParaRPr/>
          </a:p>
        </p:txBody>
      </p:sp>
    </p:spTree>
  </p:cSld>
</p:notes>
</file>

<file path=ppt/notesSlides/notesSlide52.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8CA1EB2F-E155-8AEE-154C-15BA16B5E0A0}" type="slidenum">
              <a:rPr/>
              <a:t/>
            </a:fld>
            <a:endParaRPr/>
          </a:p>
        </p:txBody>
      </p:sp>
    </p:spTree>
  </p:cSld>
</p:notes>
</file>

<file path=ppt/notesSlides/notesSlide53.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1FD3B56D-7484-1E28-955E-7CB2C505239C}" type="slidenum">
              <a:rPr/>
              <a:t/>
            </a:fld>
            <a:endParaRPr/>
          </a:p>
        </p:txBody>
      </p:sp>
    </p:spTree>
  </p:cSld>
</p:notes>
</file>

<file path=ppt/notesSlides/notesSlide54.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7A066C79-3BB1-CF1F-4E06-90BB543E79AB}" type="slidenum">
              <a:rPr/>
              <a:t/>
            </a:fld>
            <a:endParaRPr/>
          </a:p>
        </p:txBody>
      </p:sp>
    </p:spTree>
  </p:cSld>
</p:notes>
</file>

<file path=ppt/notesSlides/notesSlide55.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EA68064E-041F-C953-1E99-0A61F97C95B5}" type="slidenum">
              <a:rPr/>
              <a:t/>
            </a:fld>
            <a:endParaRPr/>
          </a:p>
        </p:txBody>
      </p:sp>
    </p:spTree>
  </p:cSld>
</p:notes>
</file>

<file path=ppt/notesSlides/notesSlide56.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2491D117-59FC-1561-46C5-1CD95C662A5A}" type="slidenum">
              <a:rPr/>
              <a:t/>
            </a:fld>
            <a:endParaRPr/>
          </a:p>
        </p:txBody>
      </p:sp>
    </p:spTree>
  </p:cSld>
</p:notes>
</file>

<file path=ppt/notesSlides/notesSlide57.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B811B614-7826-C10D-E8A9-CE22C29815E1}" type="slidenum">
              <a:rPr/>
              <a:t/>
            </a:fld>
            <a:endParaRPr/>
          </a:p>
        </p:txBody>
      </p:sp>
    </p:spTree>
  </p:cSld>
</p:notes>
</file>

<file path=ppt/notesSlides/notesSlide58.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6FE56E9F-3E5D-DBA1-23DA-599E6E26AE80}" type="slidenum">
              <a:rPr/>
              <a:t/>
            </a:fld>
            <a:endParaRPr/>
          </a:p>
        </p:txBody>
      </p:sp>
    </p:spTree>
  </p:cSld>
</p:notes>
</file>

<file path=ppt/notesSlides/notesSlide59.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BB730B3B-45DA-55C9-42F1-F532E45FB5ED}" type="slidenum">
              <a:rPr/>
              <a:t/>
            </a:fld>
            <a:endParaRPr/>
          </a:p>
        </p:txBody>
      </p:sp>
    </p:spTree>
  </p:cSld>
</p:notes>
</file>

<file path=ppt/notesSlides/notesSlide6.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330E6B2D-1A0B-7C9C-46AA-7F81B15365D2}" type="slidenum">
              <a:rPr/>
              <a:t/>
            </a:fld>
            <a:endParaRPr/>
          </a:p>
        </p:txBody>
      </p:sp>
    </p:spTree>
  </p:cSld>
</p:notes>
</file>

<file path=ppt/notesSlides/notesSlide60.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EAFC147B-6271-AB08-70C4-96CEF8263F0D}" type="slidenum">
              <a:rPr/>
              <a:t/>
            </a:fld>
            <a:endParaRPr/>
          </a:p>
        </p:txBody>
      </p:sp>
    </p:spTree>
  </p:cSld>
</p:notes>
</file>

<file path=ppt/notesSlides/notesSlide61.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2B5D0373-FEF2-5769-043D-C574CC203B25}" type="slidenum">
              <a:rPr/>
              <a:t/>
            </a:fld>
            <a:endParaRPr/>
          </a:p>
        </p:txBody>
      </p:sp>
    </p:spTree>
  </p:cSld>
</p:notes>
</file>

<file path=ppt/notesSlides/notesSlide62.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101378" name="Rectangle 7"/>
          <p:cNvSpPr>
            <a:spLocks noChangeArrowheads="1" noGrp="1"/>
          </p:cNvSpPr>
          <p:nvPr>
            <p:ph type="sldNum" sz="quarter" idx="5"/>
          </p:nvPr>
        </p:nvSpPr>
        <p:spPr bwMode="auto">
          <a:prstGeom prst="rect">
            <a:avLst/>
          </a:prstGeom>
          <a:noFill/>
        </p:spPr>
        <p:txBody>
          <a:bodyPr/>
          <a:lstStyle>
            <a:lvl1pPr algn="l">
              <a:spcBef>
                <a:spcPts val="0"/>
              </a:spcBef>
              <a:defRPr sz="1200">
                <a:solidFill>
                  <a:schemeClr val="tx1"/>
                </a:solidFill>
                <a:latin typeface="Arial"/>
                <a:ea typeface="宋体"/>
              </a:defRPr>
            </a:lvl1pPr>
            <a:lvl2pPr marL="742950" indent="-285750" algn="l">
              <a:spcBef>
                <a:spcPts val="0"/>
              </a:spcBef>
              <a:defRPr sz="1200">
                <a:solidFill>
                  <a:schemeClr val="tx1"/>
                </a:solidFill>
                <a:latin typeface="Arial"/>
                <a:ea typeface="宋体"/>
              </a:defRPr>
            </a:lvl2pPr>
            <a:lvl3pPr marL="1143000" indent="-228600" algn="l">
              <a:spcBef>
                <a:spcPts val="0"/>
              </a:spcBef>
              <a:defRPr sz="1200">
                <a:solidFill>
                  <a:schemeClr val="tx1"/>
                </a:solidFill>
                <a:latin typeface="Arial"/>
                <a:ea typeface="宋体"/>
              </a:defRPr>
            </a:lvl3pPr>
            <a:lvl4pPr marL="1600200" indent="-228600" algn="l">
              <a:spcBef>
                <a:spcPts val="0"/>
              </a:spcBef>
              <a:defRPr sz="1200">
                <a:solidFill>
                  <a:schemeClr val="tx1"/>
                </a:solidFill>
                <a:latin typeface="Arial"/>
                <a:ea typeface="宋体"/>
              </a:defRPr>
            </a:lvl4pPr>
            <a:lvl5pPr marL="2057400" indent="-228600" algn="l">
              <a:spcBef>
                <a:spcPts val="0"/>
              </a:spcBef>
              <a:defRPr sz="1200">
                <a:solidFill>
                  <a:schemeClr val="tx1"/>
                </a:solidFill>
                <a:latin typeface="Arial"/>
                <a:ea typeface="宋体"/>
              </a:defRPr>
            </a:lvl5pPr>
            <a:lvl6pPr marL="2514600" indent="-228600">
              <a:spcBef>
                <a:spcPts val="0"/>
              </a:spcBef>
              <a:spcAft>
                <a:spcPts val="0"/>
              </a:spcAft>
              <a:defRPr sz="1200">
                <a:solidFill>
                  <a:schemeClr val="tx1"/>
                </a:solidFill>
                <a:latin typeface="Arial"/>
                <a:ea typeface="宋体"/>
              </a:defRPr>
            </a:lvl6pPr>
            <a:lvl7pPr marL="2971800" indent="-228600">
              <a:spcBef>
                <a:spcPts val="0"/>
              </a:spcBef>
              <a:spcAft>
                <a:spcPts val="0"/>
              </a:spcAft>
              <a:defRPr sz="1200">
                <a:solidFill>
                  <a:schemeClr val="tx1"/>
                </a:solidFill>
                <a:latin typeface="Arial"/>
                <a:ea typeface="宋体"/>
              </a:defRPr>
            </a:lvl7pPr>
            <a:lvl8pPr marL="3429000" indent="-228600">
              <a:spcBef>
                <a:spcPts val="0"/>
              </a:spcBef>
              <a:spcAft>
                <a:spcPts val="0"/>
              </a:spcAft>
              <a:defRPr sz="1200">
                <a:solidFill>
                  <a:schemeClr val="tx1"/>
                </a:solidFill>
                <a:latin typeface="Arial"/>
                <a:ea typeface="宋体"/>
              </a:defRPr>
            </a:lvl8pPr>
            <a:lvl9pPr marL="3886200" indent="-228600">
              <a:spcBef>
                <a:spcPts val="0"/>
              </a:spcBef>
              <a:spcAft>
                <a:spcPts val="0"/>
              </a:spcAft>
              <a:defRPr sz="1200">
                <a:solidFill>
                  <a:schemeClr val="tx1"/>
                </a:solidFill>
                <a:latin typeface="Arial"/>
                <a:ea typeface="宋体"/>
              </a:defRPr>
            </a:lvl9pPr>
          </a:lstStyle>
          <a:p>
            <a:pPr algn="r">
              <a:spcBef>
                <a:spcPts val="0"/>
              </a:spcBef>
              <a:defRPr/>
            </a:pPr>
            <a:fld id="{023AFF0F-A5AE-4131-B6EA-075B0E0742FA}" type="slidenum">
              <a:rPr lang="en-US"/>
              <a:t>62</a:t>
            </a:fld>
            <a:endParaRPr lang="en-US"/>
          </a:p>
        </p:txBody>
      </p:sp>
      <p:sp>
        <p:nvSpPr>
          <p:cNvPr id="101379" name="Rectangle 2"/>
          <p:cNvSpPr>
            <a:spLocks noChangeArrowheads="1" noChangeAspect="1" noGrp="1" noRot="1" noTextEdit="1"/>
          </p:cNvSpPr>
          <p:nvPr>
            <p:ph type="sldImg"/>
          </p:nvPr>
        </p:nvSpPr>
        <p:spPr bwMode="auto">
          <a:ln/>
        </p:spPr>
      </p:sp>
      <p:sp>
        <p:nvSpPr>
          <p:cNvPr id="101380" name="Rectangle 3"/>
          <p:cNvSpPr>
            <a:spLocks noChangeArrowheads="1" noGrp="1"/>
          </p:cNvSpPr>
          <p:nvPr>
            <p:ph type="body" idx="1"/>
          </p:nvPr>
        </p:nvSpPr>
        <p:spPr bwMode="auto">
          <a:prstGeom prst="rect">
            <a:avLst/>
          </a:prstGeom>
          <a:noFill/>
        </p:spPr>
        <p:txBody>
          <a:bodyPr/>
          <a:lstStyle/>
          <a:p>
            <a:pPr>
              <a:defRPr/>
            </a:pPr>
            <a:r>
              <a:rPr lang="en-US">
                <a:latin typeface="Arial"/>
              </a:rPr>
              <a:t>DestoryWindow</a:t>
            </a:r>
            <a:r>
              <a:rPr lang="zh-CN">
                <a:latin typeface="Arial"/>
              </a:rPr>
              <a:t>函数在销毁窗口后，会给窗口过程发送</a:t>
            </a:r>
            <a:r>
              <a:rPr lang="en-US">
                <a:latin typeface="Arial"/>
              </a:rPr>
              <a:t>WM_DESTROY</a:t>
            </a:r>
            <a:r>
              <a:rPr lang="zh-CN">
                <a:latin typeface="Arial"/>
              </a:rPr>
              <a:t>消息，我们在该消息的相应代码中调用</a:t>
            </a:r>
            <a:r>
              <a:rPr lang="en-US">
                <a:latin typeface="Arial"/>
              </a:rPr>
              <a:t>PostQuitMessage</a:t>
            </a:r>
            <a:r>
              <a:rPr lang="zh-CN">
                <a:latin typeface="Arial"/>
              </a:rPr>
              <a:t>函数，</a:t>
            </a:r>
            <a:r>
              <a:rPr lang="en-US">
                <a:latin typeface="Arial"/>
              </a:rPr>
              <a:t>PostQuitMessage</a:t>
            </a:r>
            <a:r>
              <a:rPr lang="zh-CN">
                <a:latin typeface="Arial"/>
              </a:rPr>
              <a:t>函数向应用程序的消息队列中投递一条</a:t>
            </a:r>
            <a:r>
              <a:rPr lang="en-US">
                <a:latin typeface="Arial"/>
              </a:rPr>
              <a:t>WM_QUIT</a:t>
            </a:r>
            <a:r>
              <a:rPr lang="zh-CN">
                <a:latin typeface="Arial"/>
              </a:rPr>
              <a:t>消息并返回。</a:t>
            </a:r>
            <a:endParaRPr/>
          </a:p>
          <a:p>
            <a:pPr>
              <a:defRPr/>
            </a:pPr>
            <a:r>
              <a:rPr lang="en-US">
                <a:latin typeface="Arial"/>
              </a:rPr>
              <a:t>GetMessage</a:t>
            </a:r>
            <a:r>
              <a:rPr lang="zh-CN">
                <a:latin typeface="Arial"/>
              </a:rPr>
              <a:t>函数只有在收到</a:t>
            </a:r>
            <a:r>
              <a:rPr lang="en-US">
                <a:latin typeface="Arial"/>
              </a:rPr>
              <a:t>WM_QUIT</a:t>
            </a:r>
            <a:r>
              <a:rPr lang="zh-CN">
                <a:latin typeface="Arial"/>
              </a:rPr>
              <a:t>消息时才返回</a:t>
            </a:r>
            <a:r>
              <a:rPr lang="en-US">
                <a:latin typeface="Arial"/>
              </a:rPr>
              <a:t>0</a:t>
            </a:r>
            <a:r>
              <a:rPr lang="zh-CN">
                <a:latin typeface="Arial"/>
              </a:rPr>
              <a:t>，此时消息循环才结束，程序推出，要想让程序正常退出，</a:t>
            </a:r>
            <a:endParaRPr/>
          </a:p>
          <a:p>
            <a:pPr>
              <a:defRPr/>
            </a:pPr>
            <a:r>
              <a:rPr lang="zh-CN">
                <a:latin typeface="Arial"/>
              </a:rPr>
              <a:t>出，我们必须响应</a:t>
            </a:r>
            <a:r>
              <a:rPr lang="en-US">
                <a:latin typeface="Arial"/>
              </a:rPr>
              <a:t>WM_DESTROY</a:t>
            </a:r>
            <a:r>
              <a:rPr lang="zh-CN">
                <a:latin typeface="Arial"/>
              </a:rPr>
              <a:t>消息，并在消息响应代码中调用</a:t>
            </a:r>
            <a:r>
              <a:rPr lang="en-US">
                <a:latin typeface="Arial"/>
              </a:rPr>
              <a:t>PostQuitMessage</a:t>
            </a:r>
            <a:r>
              <a:rPr lang="zh-CN">
                <a:latin typeface="Arial"/>
              </a:rPr>
              <a:t>，向应用程序的消息队列</a:t>
            </a:r>
            <a:endParaRPr/>
          </a:p>
          <a:p>
            <a:pPr>
              <a:defRPr/>
            </a:pPr>
            <a:r>
              <a:rPr lang="zh-CN">
                <a:latin typeface="Arial"/>
              </a:rPr>
              <a:t>中投递</a:t>
            </a:r>
            <a:r>
              <a:rPr lang="en-US">
                <a:latin typeface="Arial"/>
              </a:rPr>
              <a:t>WM_QUIT</a:t>
            </a:r>
            <a:r>
              <a:rPr lang="zh-CN">
                <a:latin typeface="Arial"/>
              </a:rPr>
              <a:t>消息，传递给</a:t>
            </a:r>
            <a:r>
              <a:rPr lang="en-US">
                <a:latin typeface="Arial"/>
              </a:rPr>
              <a:t>PostQuitMessage</a:t>
            </a:r>
            <a:r>
              <a:rPr lang="zh-CN">
                <a:latin typeface="Arial"/>
              </a:rPr>
              <a:t>函数的参考值将作为</a:t>
            </a:r>
            <a:r>
              <a:rPr lang="en-US">
                <a:latin typeface="Arial"/>
              </a:rPr>
              <a:t>WM_QUIT</a:t>
            </a:r>
            <a:r>
              <a:rPr lang="zh-CN">
                <a:latin typeface="Arial"/>
              </a:rPr>
              <a:t>消息的</a:t>
            </a:r>
            <a:r>
              <a:rPr lang="en-US">
                <a:latin typeface="Arial"/>
              </a:rPr>
              <a:t>wParam</a:t>
            </a:r>
            <a:r>
              <a:rPr lang="zh-CN">
                <a:latin typeface="Arial"/>
              </a:rPr>
              <a:t>参数，这个值</a:t>
            </a:r>
            <a:endParaRPr/>
          </a:p>
          <a:p>
            <a:pPr>
              <a:defRPr/>
            </a:pPr>
            <a:r>
              <a:rPr lang="zh-CN">
                <a:latin typeface="Arial"/>
              </a:rPr>
              <a:t>通常用做</a:t>
            </a:r>
            <a:r>
              <a:rPr lang="en-US">
                <a:latin typeface="Arial"/>
              </a:rPr>
              <a:t>WinMain</a:t>
            </a:r>
            <a:r>
              <a:rPr lang="zh-CN">
                <a:latin typeface="Arial"/>
              </a:rPr>
              <a:t>函数的返回值。</a:t>
            </a:r>
            <a:endParaRPr/>
          </a:p>
        </p:txBody>
      </p:sp>
    </p:spTree>
  </p:cSld>
</p:notes>
</file>

<file path=ppt/notesSlides/notesSlide63.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9537FAA7-0137-579E-FC55-F99E1C77AF55}" type="slidenum">
              <a:rPr/>
              <a:t/>
            </a:fld>
            <a:endParaRPr/>
          </a:p>
        </p:txBody>
      </p:sp>
    </p:spTree>
  </p:cSld>
</p:notes>
</file>

<file path=ppt/notesSlides/notesSlide64.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435FF5CF-E6ED-261B-6FBA-282C72EEDA54}" type="slidenum">
              <a:rPr/>
              <a:t/>
            </a:fld>
            <a:endParaRPr/>
          </a:p>
        </p:txBody>
      </p:sp>
    </p:spTree>
  </p:cSld>
</p:notes>
</file>

<file path=ppt/notesSlides/notesSlide65.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0EB86218-90B4-94CF-F0E9-BE46EA6433A5}" type="slidenum">
              <a:rPr/>
              <a:t/>
            </a:fld>
            <a:endParaRPr/>
          </a:p>
        </p:txBody>
      </p:sp>
    </p:spTree>
  </p:cSld>
</p:notes>
</file>

<file path=ppt/notesSlides/notesSlide66.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51750795-9A86-C0AD-29D7-3166524D2D67}" type="slidenum">
              <a:rPr/>
              <a:t/>
            </a:fld>
            <a:endParaRPr/>
          </a:p>
        </p:txBody>
      </p:sp>
    </p:spTree>
  </p:cSld>
</p:notes>
</file>

<file path=ppt/notesSlides/notesSlide67.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D44F790A-1DA9-4E76-BEFA-F6EDFB664B50}" type="slidenum">
              <a:rPr/>
              <a:t/>
            </a:fld>
            <a:endParaRPr/>
          </a:p>
        </p:txBody>
      </p:sp>
    </p:spTree>
  </p:cSld>
</p:notes>
</file>

<file path=ppt/notesSlides/notesSlide68.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1EF38BA6-E9A8-CDD6-7728-E94A6E7A5F25}" type="slidenum">
              <a:rPr/>
              <a:t/>
            </a:fld>
            <a:endParaRPr/>
          </a:p>
        </p:txBody>
      </p:sp>
    </p:spTree>
  </p:cSld>
</p:notes>
</file>

<file path=ppt/notesSlides/notesSlide69.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A1A37427-E852-FAA0-F35A-E71B0DE3EA06}" type="slidenum">
              <a:rPr/>
              <a:t/>
            </a:fld>
            <a:endParaRPr/>
          </a:p>
        </p:txBody>
      </p:sp>
    </p:spTree>
  </p:cSld>
</p:notes>
</file>

<file path=ppt/notesSlides/notesSlide7.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6FD0FEE7-CC19-E462-70CA-CF266F09E250}" type="slidenum">
              <a:rPr/>
              <a:t/>
            </a:fld>
            <a:endParaRPr/>
          </a:p>
        </p:txBody>
      </p:sp>
    </p:spTree>
  </p:cSld>
</p:notes>
</file>

<file path=ppt/notesSlides/notesSlide70.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AE8523F4-1288-6D0C-7C8C-69553EC52567}" type="slidenum">
              <a:rPr/>
              <a:t/>
            </a:fld>
            <a:endParaRPr/>
          </a:p>
        </p:txBody>
      </p:sp>
    </p:spTree>
  </p:cSld>
</p:notes>
</file>

<file path=ppt/notesSlides/notesSlide71.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CAA7E72C-A959-91E3-7D65-A61E3125F2C4}" type="slidenum">
              <a:rPr/>
              <a:t/>
            </a:fld>
            <a:endParaRPr/>
          </a:p>
        </p:txBody>
      </p:sp>
    </p:spTree>
  </p:cSld>
</p:notes>
</file>

<file path=ppt/notesSlides/notesSlide72.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0D1006D5-AEFB-B8A4-39DE-A72BDBF68934}" type="slidenum">
              <a:rPr/>
              <a:t/>
            </a:fld>
            <a:endParaRPr/>
          </a:p>
        </p:txBody>
      </p:sp>
    </p:spTree>
  </p:cSld>
</p:notes>
</file>

<file path=ppt/notesSlides/notesSlide73.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605035C5-816D-C919-1DB3-A28B8E71184A}" type="slidenum">
              <a:rPr/>
              <a:t/>
            </a:fld>
            <a:endParaRPr/>
          </a:p>
        </p:txBody>
      </p:sp>
    </p:spTree>
  </p:cSld>
</p:notes>
</file>

<file path=ppt/notesSlides/notesSlide74.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A57F5516-966C-55A4-1A44-F10D3286DF80}" type="slidenum">
              <a:rPr/>
              <a:t/>
            </a:fld>
            <a:endParaRPr/>
          </a:p>
        </p:txBody>
      </p:sp>
    </p:spTree>
  </p:cSld>
</p:notes>
</file>

<file path=ppt/notesSlides/notesSlide75.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D60E6FDC-1D74-4E00-2C47-90CB88E0E4B4}" type="slidenum">
              <a:rPr/>
              <a:t/>
            </a:fld>
            <a:endParaRPr/>
          </a:p>
        </p:txBody>
      </p:sp>
    </p:spTree>
  </p:cSld>
</p:notes>
</file>

<file path=ppt/notesSlides/notesSlide76.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D4FDA78B-9906-A4B0-9569-EF31846C153F}" type="slidenum">
              <a:rPr/>
              <a:t/>
            </a:fld>
            <a:endParaRPr/>
          </a:p>
        </p:txBody>
      </p:sp>
    </p:spTree>
  </p:cSld>
</p:notes>
</file>

<file path=ppt/notesSlides/notesSlide77.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BD185476-711E-B9EF-F3BD-C357EB981384}" type="slidenum">
              <a:rPr/>
              <a:t/>
            </a:fld>
            <a:endParaRPr/>
          </a:p>
        </p:txBody>
      </p:sp>
    </p:spTree>
  </p:cSld>
</p:notes>
</file>

<file path=ppt/notesSlides/notesSlide78.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99BAFB0D-08F0-3C39-EC11-D87ADC191523}" type="slidenum">
              <a:rPr/>
              <a:t/>
            </a:fld>
            <a:endParaRPr/>
          </a:p>
        </p:txBody>
      </p:sp>
    </p:spTree>
  </p:cSld>
</p:notes>
</file>

<file path=ppt/notesSlides/notesSlide79.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370166C5-6906-FE4C-1C32-32F1D8ABC2CD}" type="slidenum">
              <a:rPr/>
              <a:t/>
            </a:fld>
            <a:endParaRPr/>
          </a:p>
        </p:txBody>
      </p:sp>
    </p:spTree>
  </p:cSld>
</p:notes>
</file>

<file path=ppt/notesSlides/notesSlide8.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DB4D5473-8F61-1A7A-C1CC-EB24649C15C4}" type="slidenum">
              <a:rPr/>
              <a:t/>
            </a:fld>
            <a:endParaRPr/>
          </a:p>
        </p:txBody>
      </p:sp>
    </p:spTree>
  </p:cSld>
</p:notes>
</file>

<file path=ppt/notesSlides/notesSlide80.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75CAF9E2-2DB6-5915-2BE2-CD46A8D2A894}" type="slidenum">
              <a:rPr/>
              <a:t/>
            </a:fld>
            <a:endParaRPr/>
          </a:p>
        </p:txBody>
      </p:sp>
    </p:spTree>
  </p:cSld>
</p:notes>
</file>

<file path=ppt/notesSlides/notesSlide81.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94D43B86-4ECF-2E9F-9063-B9E317C782D7}" type="slidenum">
              <a:rPr/>
              <a:t/>
            </a:fld>
            <a:endParaRPr/>
          </a:p>
        </p:txBody>
      </p:sp>
    </p:spTree>
  </p:cSld>
</p:notes>
</file>

<file path=ppt/notesSlides/notesSlide82.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30B7CB0D-4DAA-671E-0E23-435DED145347}" type="slidenum">
              <a:rPr/>
              <a:t/>
            </a:fld>
            <a:endParaRPr/>
          </a:p>
        </p:txBody>
      </p:sp>
    </p:spTree>
  </p:cSld>
</p:notes>
</file>

<file path=ppt/notesSlides/notesSlide83.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18C57629-0EF8-9231-7464-18B2C8F6AF86}" type="slidenum">
              <a:rPr/>
              <a:t/>
            </a:fld>
            <a:endParaRPr/>
          </a:p>
        </p:txBody>
      </p:sp>
    </p:spTree>
  </p:cSld>
</p:notes>
</file>

<file path=ppt/notesSlides/notesSlide84.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4C6A0582-B5F9-84F5-D2D7-F1ED7A8CBA17}" type="slidenum">
              <a:rPr/>
              <a:t/>
            </a:fld>
            <a:endParaRPr/>
          </a:p>
        </p:txBody>
      </p:sp>
    </p:spTree>
  </p:cSld>
</p:notes>
</file>

<file path=ppt/notesSlides/notesSlide85.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4A7DD374-B038-85B8-B188-E4EAF5646F05}" type="slidenum">
              <a:rPr/>
              <a:t/>
            </a:fld>
            <a:endParaRPr/>
          </a:p>
        </p:txBody>
      </p:sp>
    </p:spTree>
  </p:cSld>
</p:notes>
</file>

<file path=ppt/notesSlides/notesSlide86.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D06ACFB3-43D8-CD08-F171-3A26650B4A2B}" type="slidenum">
              <a:rPr/>
              <a:t/>
            </a:fld>
            <a:endParaRPr/>
          </a:p>
        </p:txBody>
      </p:sp>
    </p:spTree>
  </p:cSld>
</p:notes>
</file>

<file path=ppt/notesSlides/notesSlide87.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80E9B706-F1EF-20C0-080D-EB41264557F8}" type="slidenum">
              <a:rPr/>
              <a:t/>
            </a:fld>
            <a:endParaRPr/>
          </a:p>
        </p:txBody>
      </p:sp>
    </p:spTree>
  </p:cSld>
</p:notes>
</file>

<file path=ppt/notesSlides/notesSlide88.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C32507F5-54AB-445D-8F88-06C16A53CA30}" type="slidenum">
              <a:rPr/>
              <a:t/>
            </a:fld>
            <a:endParaRPr/>
          </a:p>
        </p:txBody>
      </p:sp>
    </p:spTree>
  </p:cSld>
</p:notes>
</file>

<file path=ppt/notesSlides/notesSlide89.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02B0A684-44DF-8EF8-0185-5915BE9D44EB}" type="slidenum">
              <a:rPr/>
              <a:t/>
            </a:fld>
            <a:endParaRPr/>
          </a:p>
        </p:txBody>
      </p:sp>
    </p:spTree>
  </p:cSld>
</p:notes>
</file>

<file path=ppt/notesSlides/notesSlide9.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592FE0AE-94B4-5C72-F2C3-D1D93A0E416F}" type="slidenum">
              <a:rPr/>
              <a:t/>
            </a:fld>
            <a:endParaRPr/>
          </a:p>
        </p:txBody>
      </p:sp>
    </p:spTree>
  </p:cSld>
</p:notes>
</file>

<file path=ppt/notesSlides/notesSlide90.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2AB9EC8B-E5A0-A6FA-CAA0-0C37BEF70A06}" type="slidenum">
              <a:rPr/>
              <a:t/>
            </a:fld>
            <a:endParaRPr/>
          </a:p>
        </p:txBody>
      </p:sp>
    </p:spTree>
  </p:cSld>
</p:notes>
</file>

<file path=ppt/notesSlides/notesSlide91.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59BB0E5B-BEE0-C416-8CFF-576F5D3CBBFE}" type="slidenum">
              <a:rPr/>
              <a:t/>
            </a:fld>
            <a:endParaRPr/>
          </a:p>
        </p:txBody>
      </p:sp>
    </p:spTree>
  </p:cSld>
</p:notes>
</file>

<file path=ppt/notesSlides/notesSlide92.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ECE31814-0F75-3AB1-0425-327D2B4653BC}" type="slidenum">
              <a:rPr/>
              <a:t/>
            </a:fld>
            <a:endParaRPr/>
          </a:p>
        </p:txBody>
      </p:sp>
    </p:spTree>
  </p:cSld>
</p:notes>
</file>

<file path=ppt/notesSlides/notesSlide93.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9A178591-E3FF-E05A-CDDB-9CC7AA8FD11C}" type="slidenum">
              <a:rPr/>
              <a:t/>
            </a:fld>
            <a:endParaRPr/>
          </a:p>
        </p:txBody>
      </p:sp>
    </p:spTree>
  </p:cSld>
</p:notes>
</file>

<file path=ppt/notesSlides/notesSlide94.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1F505C84-A3AF-DC23-40E1-C732B0766FF5}" type="slidenum">
              <a:rPr/>
              <a:t/>
            </a:fld>
            <a:endParaRPr/>
          </a:p>
        </p:txBody>
      </p:sp>
    </p:spTree>
  </p:cSld>
</p:note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emf"/><Relationship Id="rId3" Type="http://schemas.openxmlformats.org/officeDocument/2006/relationships/image" Target="../media/image6.emf"/><Relationship Id="rId4" Type="http://schemas.openxmlformats.org/officeDocument/2006/relationships/image" Target="../media/image1.emf"/><Relationship Id="rId5" Type="http://schemas.openxmlformats.org/officeDocument/2006/relationships/image" Target="../media/image2.emf"/><Relationship Id="rId6" Type="http://schemas.openxmlformats.org/officeDocument/2006/relationships/image" Target="../media/image3.emf"/><Relationship Id="rId7" Type="http://schemas.openxmlformats.org/officeDocument/2006/relationships/image" Target="../media/image4.emf"/></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0" type="title" userDrawn="1">
  <p:cSld name="标题幻灯片">
    <p:spTree>
      <p:nvGrpSpPr>
        <p:cNvPr id="1" name=""/>
        <p:cNvGrpSpPr/>
        <p:nvPr/>
      </p:nvGrpSpPr>
      <p:grpSpPr bwMode="auto">
        <a:xfrm>
          <a:off x="0" y="0"/>
          <a:ext cx="0" cy="0"/>
          <a:chOff x="0" y="0"/>
          <a:chExt cx="0" cy="0"/>
        </a:xfrm>
      </p:grpSpPr>
      <p:sp>
        <p:nvSpPr>
          <p:cNvPr id="2" name="Line 2"/>
          <p:cNvSpPr>
            <a:spLocks noChangeShapeType="1"/>
          </p:cNvSpPr>
          <p:nvPr/>
        </p:nvSpPr>
        <p:spPr bwMode="auto">
          <a:xfrm>
            <a:off x="9136063" y="5556250"/>
            <a:ext cx="1587" cy="41275"/>
          </a:xfrm>
          <a:prstGeom prst="line">
            <a:avLst/>
          </a:prstGeom>
          <a:noFill/>
          <a:ln>
            <a:noFill/>
          </a:ln>
        </p:spPr>
        <p:txBody>
          <a:bodyPr/>
          <a:lstStyle/>
          <a:p>
            <a:pPr>
              <a:defRPr/>
            </a:pPr>
            <a:endParaRPr lang="zh-CN">
              <a:latin typeface="Arial"/>
            </a:endParaRPr>
          </a:p>
        </p:txBody>
      </p:sp>
      <p:sp>
        <p:nvSpPr>
          <p:cNvPr id="3" name="Line 3"/>
          <p:cNvSpPr>
            <a:spLocks noChangeShapeType="1"/>
          </p:cNvSpPr>
          <p:nvPr/>
        </p:nvSpPr>
        <p:spPr bwMode="auto">
          <a:xfrm>
            <a:off x="9136063" y="4325938"/>
            <a:ext cx="1587" cy="65087"/>
          </a:xfrm>
          <a:prstGeom prst="line">
            <a:avLst/>
          </a:prstGeom>
          <a:noFill/>
          <a:ln>
            <a:noFill/>
          </a:ln>
        </p:spPr>
        <p:txBody>
          <a:bodyPr/>
          <a:lstStyle/>
          <a:p>
            <a:pPr>
              <a:defRPr/>
            </a:pPr>
            <a:endParaRPr lang="zh-CN">
              <a:latin typeface="Arial"/>
            </a:endParaRPr>
          </a:p>
        </p:txBody>
      </p:sp>
      <p:sp>
        <p:nvSpPr>
          <p:cNvPr id="4" name="Line 4"/>
          <p:cNvSpPr>
            <a:spLocks noChangeShapeType="1"/>
          </p:cNvSpPr>
          <p:nvPr/>
        </p:nvSpPr>
        <p:spPr bwMode="auto">
          <a:xfrm>
            <a:off x="9136063" y="3417888"/>
            <a:ext cx="1587" cy="39687"/>
          </a:xfrm>
          <a:prstGeom prst="line">
            <a:avLst/>
          </a:prstGeom>
          <a:noFill/>
          <a:ln>
            <a:noFill/>
          </a:ln>
        </p:spPr>
        <p:txBody>
          <a:bodyPr/>
          <a:lstStyle/>
          <a:p>
            <a:pPr>
              <a:defRPr/>
            </a:pPr>
            <a:endParaRPr lang="zh-CN">
              <a:latin typeface="Arial"/>
            </a:endParaRPr>
          </a:p>
        </p:txBody>
      </p:sp>
      <p:pic>
        <p:nvPicPr>
          <p:cNvPr id="5" name="Picture 5"/>
          <p:cNvPicPr>
            <a:picLocks noChangeAspect="1" noChangeArrowheads="1"/>
          </p:cNvPicPr>
          <p:nvPr/>
        </p:nvPicPr>
        <p:blipFill>
          <a:blip r:embed="rId2"/>
          <a:stretch/>
        </p:blipFill>
        <p:spPr bwMode="auto">
          <a:xfrm>
            <a:off x="7410450" y="5873750"/>
            <a:ext cx="774700" cy="984250"/>
          </a:xfrm>
          <a:prstGeom prst="rect">
            <a:avLst/>
          </a:prstGeom>
          <a:noFill/>
          <a:ln>
            <a:noFill/>
          </a:ln>
        </p:spPr>
      </p:pic>
      <p:pic>
        <p:nvPicPr>
          <p:cNvPr id="6" name="Picture 6"/>
          <p:cNvPicPr>
            <a:picLocks noChangeAspect="1" noChangeArrowheads="1"/>
          </p:cNvPicPr>
          <p:nvPr/>
        </p:nvPicPr>
        <p:blipFill>
          <a:blip r:embed="rId3"/>
          <a:stretch/>
        </p:blipFill>
        <p:spPr bwMode="auto">
          <a:xfrm>
            <a:off x="7410450" y="5873750"/>
            <a:ext cx="774700" cy="984250"/>
          </a:xfrm>
          <a:prstGeom prst="rect">
            <a:avLst/>
          </a:prstGeom>
          <a:noFill/>
          <a:ln>
            <a:noFill/>
          </a:ln>
        </p:spPr>
      </p:pic>
      <p:pic>
        <p:nvPicPr>
          <p:cNvPr id="7" name="Picture 7"/>
          <p:cNvPicPr>
            <a:picLocks noChangeAspect="1" noChangeArrowheads="1"/>
          </p:cNvPicPr>
          <p:nvPr/>
        </p:nvPicPr>
        <p:blipFill>
          <a:blip r:embed="rId4"/>
          <a:stretch/>
        </p:blipFill>
        <p:spPr bwMode="auto">
          <a:xfrm>
            <a:off x="6724649" y="465138"/>
            <a:ext cx="2419350" cy="280987"/>
          </a:xfrm>
          <a:prstGeom prst="rect">
            <a:avLst/>
          </a:prstGeom>
          <a:noFill/>
          <a:ln>
            <a:noFill/>
          </a:ln>
        </p:spPr>
      </p:pic>
      <p:pic>
        <p:nvPicPr>
          <p:cNvPr id="8" name="Picture 8"/>
          <p:cNvPicPr>
            <a:picLocks noChangeAspect="1" noChangeArrowheads="1"/>
          </p:cNvPicPr>
          <p:nvPr/>
        </p:nvPicPr>
        <p:blipFill>
          <a:blip r:embed="rId5"/>
          <a:stretch/>
        </p:blipFill>
        <p:spPr bwMode="auto">
          <a:xfrm>
            <a:off x="6724649" y="465138"/>
            <a:ext cx="2419350" cy="280987"/>
          </a:xfrm>
          <a:prstGeom prst="rect">
            <a:avLst/>
          </a:prstGeom>
          <a:noFill/>
          <a:ln>
            <a:noFill/>
          </a:ln>
        </p:spPr>
      </p:pic>
      <p:grpSp>
        <p:nvGrpSpPr>
          <p:cNvPr id="9" name="Group 9"/>
          <p:cNvGrpSpPr/>
          <p:nvPr/>
        </p:nvGrpSpPr>
        <p:grpSpPr bwMode="auto">
          <a:xfrm>
            <a:off x="0" y="149225"/>
            <a:ext cx="1701800" cy="2008188"/>
            <a:chOff x="0" y="94"/>
            <a:chExt cx="1072" cy="1265"/>
          </a:xfrm>
        </p:grpSpPr>
        <p:pic>
          <p:nvPicPr>
            <p:cNvPr id="10" name="Picture 10"/>
            <p:cNvPicPr>
              <a:picLocks noChangeAspect="1" noChangeArrowheads="1"/>
            </p:cNvPicPr>
            <p:nvPr/>
          </p:nvPicPr>
          <p:blipFill>
            <a:blip r:embed="rId6"/>
            <a:stretch/>
          </p:blipFill>
          <p:spPr bwMode="auto">
            <a:xfrm>
              <a:off x="0" y="94"/>
              <a:ext cx="772" cy="1265"/>
            </a:xfrm>
            <a:prstGeom prst="rect">
              <a:avLst/>
            </a:prstGeom>
            <a:noFill/>
            <a:ln>
              <a:noFill/>
            </a:ln>
          </p:spPr>
        </p:pic>
        <p:pic>
          <p:nvPicPr>
            <p:cNvPr id="11" name="Picture 11"/>
            <p:cNvPicPr>
              <a:picLocks noChangeAspect="1" noChangeArrowheads="1"/>
            </p:cNvPicPr>
            <p:nvPr/>
          </p:nvPicPr>
          <p:blipFill>
            <a:blip r:embed="rId7"/>
            <a:stretch/>
          </p:blipFill>
          <p:spPr bwMode="auto">
            <a:xfrm>
              <a:off x="0" y="94"/>
              <a:ext cx="772" cy="1265"/>
            </a:xfrm>
            <a:prstGeom prst="rect">
              <a:avLst/>
            </a:prstGeom>
            <a:noFill/>
            <a:ln>
              <a:noFill/>
            </a:ln>
          </p:spPr>
        </p:pic>
        <p:sp>
          <p:nvSpPr>
            <p:cNvPr id="12" name="Freeform 12"/>
            <p:cNvSpPr/>
            <p:nvPr/>
          </p:nvSpPr>
          <p:spPr bwMode="auto">
            <a:xfrm>
              <a:off x="0" y="785"/>
              <a:ext cx="1016" cy="168"/>
            </a:xfrm>
            <a:custGeom>
              <a:avLst/>
              <a:gdLst>
                <a:gd name="T0" fmla="*/ 88 w 200"/>
                <a:gd name="T1" fmla="*/ 33 h 33"/>
                <a:gd name="T2" fmla="*/ 0 w 200"/>
                <a:gd name="T3" fmla="*/ 27 h 33"/>
                <a:gd name="T4" fmla="*/ 0 w 200"/>
                <a:gd name="T5" fmla="*/ 19 h 33"/>
                <a:gd name="T6" fmla="*/ 83 w 200"/>
                <a:gd name="T7" fmla="*/ 0 h 33"/>
                <a:gd name="T8" fmla="*/ 200 w 200"/>
                <a:gd name="T9" fmla="*/ 7 h 33"/>
                <a:gd name="T10" fmla="*/ 88 w 200"/>
                <a:gd name="T11" fmla="*/ 33 h 33"/>
              </a:gdLst>
              <a:ahLst/>
              <a:cxnLst>
                <a:cxn ang="0">
                  <a:pos x="T0" y="T1"/>
                </a:cxn>
                <a:cxn ang="0">
                  <a:pos x="T2" y="T3"/>
                </a:cxn>
                <a:cxn ang="0">
                  <a:pos x="T4" y="T5"/>
                </a:cxn>
                <a:cxn ang="0">
                  <a:pos x="T6" y="T7"/>
                </a:cxn>
                <a:cxn ang="0">
                  <a:pos x="T8" y="T9"/>
                </a:cxn>
                <a:cxn ang="0">
                  <a:pos x="T10" y="T11"/>
                </a:cxn>
              </a:cxnLst>
              <a:rect l="0" t="0" r="r" b="b"/>
              <a:pathLst>
                <a:path w="200" h="33" fill="norm" stroke="1" extrusionOk="0">
                  <a:moveTo>
                    <a:pt x="88" y="33"/>
                  </a:moveTo>
                  <a:lnTo>
                    <a:pt x="0" y="27"/>
                  </a:lnTo>
                  <a:lnTo>
                    <a:pt x="0" y="19"/>
                  </a:lnTo>
                  <a:lnTo>
                    <a:pt x="83" y="0"/>
                  </a:lnTo>
                  <a:lnTo>
                    <a:pt x="200" y="7"/>
                  </a:lnTo>
                  <a:lnTo>
                    <a:pt x="88" y="33"/>
                  </a:lnTo>
                  <a:close/>
                </a:path>
              </a:pathLst>
            </a:custGeom>
            <a:solidFill>
              <a:srgbClr val="0D3C97"/>
            </a:solidFill>
            <a:ln>
              <a:noFill/>
            </a:ln>
          </p:spPr>
          <p:txBody>
            <a:bodyPr/>
            <a:lstStyle/>
            <a:p>
              <a:pPr>
                <a:defRPr/>
              </a:pPr>
              <a:endParaRPr lang="zh-CN">
                <a:latin typeface="Arial"/>
              </a:endParaRPr>
            </a:p>
          </p:txBody>
        </p:sp>
        <p:sp>
          <p:nvSpPr>
            <p:cNvPr id="13" name="Freeform 13"/>
            <p:cNvSpPr/>
            <p:nvPr/>
          </p:nvSpPr>
          <p:spPr bwMode="auto">
            <a:xfrm>
              <a:off x="0" y="719"/>
              <a:ext cx="1072" cy="168"/>
            </a:xfrm>
            <a:custGeom>
              <a:avLst/>
              <a:gdLst>
                <a:gd name="T0" fmla="*/ 99 w 211"/>
                <a:gd name="T1" fmla="*/ 33 h 33"/>
                <a:gd name="T2" fmla="*/ 0 w 211"/>
                <a:gd name="T3" fmla="*/ 26 h 33"/>
                <a:gd name="T4" fmla="*/ 0 w 211"/>
                <a:gd name="T5" fmla="*/ 21 h 33"/>
                <a:gd name="T6" fmla="*/ 94 w 211"/>
                <a:gd name="T7" fmla="*/ 0 h 33"/>
                <a:gd name="T8" fmla="*/ 211 w 211"/>
                <a:gd name="T9" fmla="*/ 7 h 33"/>
                <a:gd name="T10" fmla="*/ 99 w 211"/>
                <a:gd name="T11" fmla="*/ 33 h 33"/>
              </a:gdLst>
              <a:ahLst/>
              <a:cxnLst>
                <a:cxn ang="0">
                  <a:pos x="T0" y="T1"/>
                </a:cxn>
                <a:cxn ang="0">
                  <a:pos x="T2" y="T3"/>
                </a:cxn>
                <a:cxn ang="0">
                  <a:pos x="T4" y="T5"/>
                </a:cxn>
                <a:cxn ang="0">
                  <a:pos x="T6" y="T7"/>
                </a:cxn>
                <a:cxn ang="0">
                  <a:pos x="T8" y="T9"/>
                </a:cxn>
                <a:cxn ang="0">
                  <a:pos x="T10" y="T11"/>
                </a:cxn>
              </a:cxnLst>
              <a:rect l="0" t="0" r="r" b="b"/>
              <a:pathLst>
                <a:path w="211" h="33" fill="norm" stroke="1" extrusionOk="0">
                  <a:moveTo>
                    <a:pt x="99" y="33"/>
                  </a:moveTo>
                  <a:lnTo>
                    <a:pt x="0" y="26"/>
                  </a:lnTo>
                  <a:lnTo>
                    <a:pt x="0" y="21"/>
                  </a:lnTo>
                  <a:lnTo>
                    <a:pt x="94" y="0"/>
                  </a:lnTo>
                  <a:lnTo>
                    <a:pt x="211" y="7"/>
                  </a:lnTo>
                  <a:lnTo>
                    <a:pt x="99" y="33"/>
                  </a:lnTo>
                  <a:close/>
                </a:path>
              </a:pathLst>
            </a:custGeom>
            <a:solidFill>
              <a:srgbClr val="3D70B2"/>
            </a:solidFill>
            <a:ln>
              <a:noFill/>
            </a:ln>
          </p:spPr>
          <p:txBody>
            <a:bodyPr/>
            <a:lstStyle/>
            <a:p>
              <a:pPr>
                <a:defRPr/>
              </a:pPr>
              <a:endParaRPr lang="zh-CN">
                <a:latin typeface="Arial"/>
              </a:endParaRPr>
            </a:p>
          </p:txBody>
        </p:sp>
      </p:grpSp>
      <p:sp>
        <p:nvSpPr>
          <p:cNvPr id="14" name="Freeform 14"/>
          <p:cNvSpPr/>
          <p:nvPr/>
        </p:nvSpPr>
        <p:spPr bwMode="auto">
          <a:xfrm>
            <a:off x="7466013" y="423863"/>
            <a:ext cx="1154112" cy="169862"/>
          </a:xfrm>
          <a:custGeom>
            <a:avLst/>
            <a:gdLst>
              <a:gd name="T0" fmla="*/ 73 w 143"/>
              <a:gd name="T1" fmla="*/ 21 h 21"/>
              <a:gd name="T2" fmla="*/ 0 w 143"/>
              <a:gd name="T3" fmla="*/ 17 h 21"/>
              <a:gd name="T4" fmla="*/ 70 w 143"/>
              <a:gd name="T5" fmla="*/ 0 h 21"/>
              <a:gd name="T6" fmla="*/ 143 w 143"/>
              <a:gd name="T7" fmla="*/ 5 h 21"/>
              <a:gd name="T8" fmla="*/ 73 w 143"/>
              <a:gd name="T9" fmla="*/ 21 h 21"/>
            </a:gdLst>
            <a:ahLst/>
            <a:cxnLst>
              <a:cxn ang="0">
                <a:pos x="T0" y="T1"/>
              </a:cxn>
              <a:cxn ang="0">
                <a:pos x="T2" y="T3"/>
              </a:cxn>
              <a:cxn ang="0">
                <a:pos x="T4" y="T5"/>
              </a:cxn>
              <a:cxn ang="0">
                <a:pos x="T6" y="T7"/>
              </a:cxn>
              <a:cxn ang="0">
                <a:pos x="T8" y="T9"/>
              </a:cxn>
            </a:cxnLst>
            <a:rect l="0" t="0" r="r" b="b"/>
            <a:pathLst>
              <a:path w="143" h="21" fill="norm" stroke="1" extrusionOk="0">
                <a:moveTo>
                  <a:pt x="73" y="21"/>
                </a:moveTo>
                <a:lnTo>
                  <a:pt x="0" y="17"/>
                </a:lnTo>
                <a:lnTo>
                  <a:pt x="70" y="0"/>
                </a:lnTo>
                <a:lnTo>
                  <a:pt x="143" y="5"/>
                </a:lnTo>
                <a:lnTo>
                  <a:pt x="73" y="21"/>
                </a:lnTo>
                <a:close/>
              </a:path>
            </a:pathLst>
          </a:custGeom>
          <a:solidFill>
            <a:srgbClr val="0D3C97"/>
          </a:solidFill>
          <a:ln>
            <a:noFill/>
          </a:ln>
        </p:spPr>
        <p:txBody>
          <a:bodyPr/>
          <a:lstStyle/>
          <a:p>
            <a:pPr>
              <a:defRPr/>
            </a:pPr>
            <a:endParaRPr lang="zh-CN">
              <a:latin typeface="Arial"/>
            </a:endParaRPr>
          </a:p>
        </p:txBody>
      </p:sp>
      <p:sp>
        <p:nvSpPr>
          <p:cNvPr id="15" name="Freeform 15"/>
          <p:cNvSpPr/>
          <p:nvPr/>
        </p:nvSpPr>
        <p:spPr bwMode="auto">
          <a:xfrm>
            <a:off x="7515225" y="360363"/>
            <a:ext cx="1152525" cy="168275"/>
          </a:xfrm>
          <a:custGeom>
            <a:avLst/>
            <a:gdLst>
              <a:gd name="T0" fmla="*/ 73 w 143"/>
              <a:gd name="T1" fmla="*/ 21 h 21"/>
              <a:gd name="T2" fmla="*/ 0 w 143"/>
              <a:gd name="T3" fmla="*/ 16 h 21"/>
              <a:gd name="T4" fmla="*/ 70 w 143"/>
              <a:gd name="T5" fmla="*/ 0 h 21"/>
              <a:gd name="T6" fmla="*/ 143 w 143"/>
              <a:gd name="T7" fmla="*/ 5 h 21"/>
              <a:gd name="T8" fmla="*/ 73 w 143"/>
              <a:gd name="T9" fmla="*/ 21 h 21"/>
            </a:gdLst>
            <a:ahLst/>
            <a:cxnLst>
              <a:cxn ang="0">
                <a:pos x="T0" y="T1"/>
              </a:cxn>
              <a:cxn ang="0">
                <a:pos x="T2" y="T3"/>
              </a:cxn>
              <a:cxn ang="0">
                <a:pos x="T4" y="T5"/>
              </a:cxn>
              <a:cxn ang="0">
                <a:pos x="T6" y="T7"/>
              </a:cxn>
              <a:cxn ang="0">
                <a:pos x="T8" y="T9"/>
              </a:cxn>
            </a:cxnLst>
            <a:rect l="0" t="0" r="r" b="b"/>
            <a:pathLst>
              <a:path w="143" h="21" fill="norm" stroke="1" extrusionOk="0">
                <a:moveTo>
                  <a:pt x="73" y="21"/>
                </a:moveTo>
                <a:lnTo>
                  <a:pt x="0" y="16"/>
                </a:lnTo>
                <a:lnTo>
                  <a:pt x="70" y="0"/>
                </a:lnTo>
                <a:lnTo>
                  <a:pt x="143" y="5"/>
                </a:lnTo>
                <a:lnTo>
                  <a:pt x="73" y="21"/>
                </a:lnTo>
                <a:close/>
              </a:path>
            </a:pathLst>
          </a:custGeom>
          <a:solidFill>
            <a:srgbClr val="79B4D5"/>
          </a:solidFill>
          <a:ln>
            <a:noFill/>
          </a:ln>
        </p:spPr>
        <p:txBody>
          <a:bodyPr/>
          <a:lstStyle/>
          <a:p>
            <a:pPr>
              <a:defRPr/>
            </a:pPr>
            <a:endParaRPr lang="zh-CN">
              <a:latin typeface="Arial"/>
            </a:endParaRPr>
          </a:p>
        </p:txBody>
      </p:sp>
      <p:sp>
        <p:nvSpPr>
          <p:cNvPr id="16" name="Freeform 16"/>
          <p:cNvSpPr/>
          <p:nvPr/>
        </p:nvSpPr>
        <p:spPr bwMode="auto">
          <a:xfrm>
            <a:off x="6611938" y="6381750"/>
            <a:ext cx="1677987" cy="209550"/>
          </a:xfrm>
          <a:custGeom>
            <a:avLst/>
            <a:gdLst>
              <a:gd name="T0" fmla="*/ 106 w 208"/>
              <a:gd name="T1" fmla="*/ 26 h 26"/>
              <a:gd name="T2" fmla="*/ 0 w 208"/>
              <a:gd name="T3" fmla="*/ 20 h 26"/>
              <a:gd name="T4" fmla="*/ 102 w 208"/>
              <a:gd name="T5" fmla="*/ 0 h 26"/>
              <a:gd name="T6" fmla="*/ 208 w 208"/>
              <a:gd name="T7" fmla="*/ 5 h 26"/>
              <a:gd name="T8" fmla="*/ 106 w 208"/>
              <a:gd name="T9" fmla="*/ 26 h 26"/>
            </a:gdLst>
            <a:ahLst/>
            <a:cxnLst>
              <a:cxn ang="0">
                <a:pos x="T0" y="T1"/>
              </a:cxn>
              <a:cxn ang="0">
                <a:pos x="T2" y="T3"/>
              </a:cxn>
              <a:cxn ang="0">
                <a:pos x="T4" y="T5"/>
              </a:cxn>
              <a:cxn ang="0">
                <a:pos x="T6" y="T7"/>
              </a:cxn>
              <a:cxn ang="0">
                <a:pos x="T8" y="T9"/>
              </a:cxn>
            </a:cxnLst>
            <a:rect l="0" t="0" r="r" b="b"/>
            <a:pathLst>
              <a:path w="208" h="26" fill="norm" stroke="1" extrusionOk="0">
                <a:moveTo>
                  <a:pt x="106" y="26"/>
                </a:moveTo>
                <a:lnTo>
                  <a:pt x="0" y="20"/>
                </a:lnTo>
                <a:lnTo>
                  <a:pt x="102" y="0"/>
                </a:lnTo>
                <a:lnTo>
                  <a:pt x="208" y="5"/>
                </a:lnTo>
                <a:lnTo>
                  <a:pt x="106" y="26"/>
                </a:lnTo>
                <a:close/>
              </a:path>
            </a:pathLst>
          </a:custGeom>
          <a:solidFill>
            <a:srgbClr val="0D3C97"/>
          </a:solidFill>
          <a:ln>
            <a:noFill/>
          </a:ln>
        </p:spPr>
        <p:txBody>
          <a:bodyPr/>
          <a:lstStyle/>
          <a:p>
            <a:pPr>
              <a:defRPr/>
            </a:pPr>
            <a:endParaRPr lang="zh-CN">
              <a:latin typeface="Arial"/>
            </a:endParaRPr>
          </a:p>
        </p:txBody>
      </p:sp>
      <p:sp>
        <p:nvSpPr>
          <p:cNvPr id="17" name="Freeform 17"/>
          <p:cNvSpPr/>
          <p:nvPr/>
        </p:nvSpPr>
        <p:spPr bwMode="auto">
          <a:xfrm>
            <a:off x="6692900" y="6292850"/>
            <a:ext cx="1676400" cy="209550"/>
          </a:xfrm>
          <a:custGeom>
            <a:avLst/>
            <a:gdLst>
              <a:gd name="T0" fmla="*/ 106 w 208"/>
              <a:gd name="T1" fmla="*/ 26 h 26"/>
              <a:gd name="T2" fmla="*/ 0 w 208"/>
              <a:gd name="T3" fmla="*/ 21 h 26"/>
              <a:gd name="T4" fmla="*/ 102 w 208"/>
              <a:gd name="T5" fmla="*/ 0 h 26"/>
              <a:gd name="T6" fmla="*/ 208 w 208"/>
              <a:gd name="T7" fmla="*/ 6 h 26"/>
              <a:gd name="T8" fmla="*/ 106 w 208"/>
              <a:gd name="T9" fmla="*/ 26 h 26"/>
            </a:gdLst>
            <a:ahLst/>
            <a:cxnLst>
              <a:cxn ang="0">
                <a:pos x="T0" y="T1"/>
              </a:cxn>
              <a:cxn ang="0">
                <a:pos x="T2" y="T3"/>
              </a:cxn>
              <a:cxn ang="0">
                <a:pos x="T4" y="T5"/>
              </a:cxn>
              <a:cxn ang="0">
                <a:pos x="T6" y="T7"/>
              </a:cxn>
              <a:cxn ang="0">
                <a:pos x="T8" y="T9"/>
              </a:cxn>
            </a:cxnLst>
            <a:rect l="0" t="0" r="r" b="b"/>
            <a:pathLst>
              <a:path w="208" h="26" fill="norm" stroke="1" extrusionOk="0">
                <a:moveTo>
                  <a:pt x="106" y="26"/>
                </a:moveTo>
                <a:lnTo>
                  <a:pt x="0" y="21"/>
                </a:lnTo>
                <a:lnTo>
                  <a:pt x="102" y="0"/>
                </a:lnTo>
                <a:lnTo>
                  <a:pt x="208" y="6"/>
                </a:lnTo>
                <a:lnTo>
                  <a:pt x="106" y="26"/>
                </a:lnTo>
                <a:close/>
              </a:path>
            </a:pathLst>
          </a:custGeom>
          <a:solidFill>
            <a:srgbClr val="79B4D5"/>
          </a:solidFill>
          <a:ln>
            <a:noFill/>
          </a:ln>
        </p:spPr>
        <p:txBody>
          <a:bodyPr/>
          <a:lstStyle/>
          <a:p>
            <a:pPr>
              <a:defRPr/>
            </a:pPr>
            <a:endParaRPr lang="zh-CN">
              <a:latin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vertTx" userDrawn="1">
  <p:cSld name="标题和竖排文字">
    <p:spTree>
      <p:nvGrpSpPr>
        <p:cNvPr id="1" name=""/>
        <p:cNvGrpSpPr/>
        <p:nvPr/>
      </p:nvGrpSpPr>
      <p:grpSpPr bwMode="auto">
        <a:xfrm>
          <a:off x="0" y="0"/>
          <a:ext cx="0" cy="0"/>
          <a:chOff x="0" y="0"/>
          <a:chExt cx="0" cy="0"/>
        </a:xfrm>
      </p:grpSpPr>
      <p:sp>
        <p:nvSpPr>
          <p:cNvPr id="2" name="标题 1"/>
          <p:cNvSpPr>
            <a:spLocks noGrp="1"/>
          </p:cNvSpPr>
          <p:nvPr>
            <p:ph type="title"/>
          </p:nvPr>
        </p:nvSpPr>
        <p:spPr bwMode="auto"/>
        <p:txBody>
          <a:bodyPr/>
          <a:lstStyle/>
          <a:p>
            <a:pPr>
              <a:defRPr/>
            </a:pPr>
            <a:r>
              <a:rPr lang="zh-CN"/>
              <a:t>单击此处编辑母版标题样式</a:t>
            </a:r>
            <a:endParaRPr/>
          </a:p>
        </p:txBody>
      </p:sp>
      <p:sp>
        <p:nvSpPr>
          <p:cNvPr id="3" name="竖排文字占位符 2"/>
          <p:cNvSpPr>
            <a:spLocks noGrp="1"/>
          </p:cNvSpPr>
          <p:nvPr>
            <p:ph type="body" orient="vert" idx="1"/>
          </p:nvPr>
        </p:nvSpPr>
        <p:spPr bwMode="auto"/>
        <p:txBody>
          <a:bodyPr vert="eaVert"/>
          <a:lstStyle/>
          <a:p>
            <a:pPr lvl="0">
              <a:defRPr/>
            </a:pPr>
            <a:r>
              <a:rPr lang="zh-CN"/>
              <a:t>单击此处编辑母版文本样式</a:t>
            </a:r>
            <a:endParaRPr/>
          </a:p>
          <a:p>
            <a:pPr lvl="1">
              <a:defRPr/>
            </a:pPr>
            <a:r>
              <a:rPr lang="zh-CN"/>
              <a:t>第二级</a:t>
            </a:r>
            <a:endParaRPr/>
          </a:p>
          <a:p>
            <a:pPr lvl="2">
              <a:defRPr/>
            </a:pPr>
            <a:r>
              <a:rPr lang="zh-CN"/>
              <a:t>第三级</a:t>
            </a:r>
            <a:endParaRPr/>
          </a:p>
          <a:p>
            <a:pPr lvl="3">
              <a:defRPr/>
            </a:pPr>
            <a:r>
              <a:rPr lang="zh-CN"/>
              <a:t>第四级</a:t>
            </a:r>
            <a:endParaRPr/>
          </a:p>
          <a:p>
            <a:pPr lvl="4">
              <a:defRPr/>
            </a:pPr>
            <a:r>
              <a:rPr lang="zh-CN"/>
              <a:t>第五级</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vertTitleAndTx" userDrawn="1">
  <p:cSld name="垂直排列标题与文本">
    <p:spTree>
      <p:nvGrpSpPr>
        <p:cNvPr id="1" name=""/>
        <p:cNvGrpSpPr/>
        <p:nvPr/>
      </p:nvGrpSpPr>
      <p:grpSpPr bwMode="auto">
        <a:xfrm>
          <a:off x="0" y="0"/>
          <a:ext cx="0" cy="0"/>
          <a:chOff x="0" y="0"/>
          <a:chExt cx="0" cy="0"/>
        </a:xfrm>
      </p:grpSpPr>
      <p:sp>
        <p:nvSpPr>
          <p:cNvPr id="2" name="竖排标题 1"/>
          <p:cNvSpPr>
            <a:spLocks noGrp="1"/>
          </p:cNvSpPr>
          <p:nvPr>
            <p:ph type="title" orient="vert"/>
          </p:nvPr>
        </p:nvSpPr>
        <p:spPr bwMode="auto">
          <a:xfrm>
            <a:off x="6605588" y="333375"/>
            <a:ext cx="2092325" cy="6048375"/>
          </a:xfrm>
        </p:spPr>
        <p:txBody>
          <a:bodyPr vert="eaVert"/>
          <a:lstStyle/>
          <a:p>
            <a:pPr>
              <a:defRPr/>
            </a:pPr>
            <a:r>
              <a:rPr lang="zh-CN"/>
              <a:t>单击此处编辑母版标题样式</a:t>
            </a:r>
            <a:endParaRPr/>
          </a:p>
        </p:txBody>
      </p:sp>
      <p:sp>
        <p:nvSpPr>
          <p:cNvPr id="3" name="竖排文字占位符 2"/>
          <p:cNvSpPr>
            <a:spLocks noGrp="1"/>
          </p:cNvSpPr>
          <p:nvPr>
            <p:ph type="body" orient="vert" idx="1"/>
          </p:nvPr>
        </p:nvSpPr>
        <p:spPr bwMode="auto">
          <a:xfrm>
            <a:off x="323850" y="333375"/>
            <a:ext cx="6129338" cy="6048375"/>
          </a:xfrm>
        </p:spPr>
        <p:txBody>
          <a:bodyPr vert="eaVert"/>
          <a:lstStyle/>
          <a:p>
            <a:pPr lvl="0">
              <a:defRPr/>
            </a:pPr>
            <a:r>
              <a:rPr lang="zh-CN"/>
              <a:t>单击此处编辑母版文本样式</a:t>
            </a:r>
            <a:endParaRPr/>
          </a:p>
          <a:p>
            <a:pPr lvl="1">
              <a:defRPr/>
            </a:pPr>
            <a:r>
              <a:rPr lang="zh-CN"/>
              <a:t>第二级</a:t>
            </a:r>
            <a:endParaRPr/>
          </a:p>
          <a:p>
            <a:pPr lvl="2">
              <a:defRPr/>
            </a:pPr>
            <a:r>
              <a:rPr lang="zh-CN"/>
              <a:t>第三级</a:t>
            </a:r>
            <a:endParaRPr/>
          </a:p>
          <a:p>
            <a:pPr lvl="3">
              <a:defRPr/>
            </a:pPr>
            <a:r>
              <a:rPr lang="zh-CN"/>
              <a:t>第四级</a:t>
            </a:r>
            <a:endParaRPr/>
          </a:p>
          <a:p>
            <a:pPr lvl="4">
              <a:defRPr/>
            </a:pPr>
            <a:r>
              <a:rPr lang="zh-CN"/>
              <a:t>第五级</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xAndObj" userDrawn="1">
  <p:cSld name="标题，文本与内容">
    <p:spTree>
      <p:nvGrpSpPr>
        <p:cNvPr id="1" name=""/>
        <p:cNvGrpSpPr/>
        <p:nvPr/>
      </p:nvGrpSpPr>
      <p:grpSpPr bwMode="auto">
        <a:xfrm>
          <a:off x="0" y="0"/>
          <a:ext cx="0" cy="0"/>
          <a:chOff x="0" y="0"/>
          <a:chExt cx="0" cy="0"/>
        </a:xfrm>
      </p:grpSpPr>
      <p:sp>
        <p:nvSpPr>
          <p:cNvPr id="2" name="标题 1"/>
          <p:cNvSpPr>
            <a:spLocks noGrp="1"/>
          </p:cNvSpPr>
          <p:nvPr>
            <p:ph type="title"/>
          </p:nvPr>
        </p:nvSpPr>
        <p:spPr bwMode="auto">
          <a:xfrm>
            <a:off x="468313" y="333375"/>
            <a:ext cx="8229600" cy="574675"/>
          </a:xfrm>
        </p:spPr>
        <p:txBody>
          <a:bodyPr/>
          <a:lstStyle/>
          <a:p>
            <a:pPr>
              <a:defRPr/>
            </a:pPr>
            <a:r>
              <a:rPr lang="zh-CN"/>
              <a:t>单击此处编辑母版标题样式</a:t>
            </a:r>
            <a:endParaRPr/>
          </a:p>
        </p:txBody>
      </p:sp>
      <p:sp>
        <p:nvSpPr>
          <p:cNvPr id="3" name="文本占位符 2"/>
          <p:cNvSpPr>
            <a:spLocks noGrp="1"/>
          </p:cNvSpPr>
          <p:nvPr>
            <p:ph type="body" sz="half" idx="1"/>
          </p:nvPr>
        </p:nvSpPr>
        <p:spPr bwMode="auto">
          <a:xfrm>
            <a:off x="323850" y="1341438"/>
            <a:ext cx="4038600" cy="5040312"/>
          </a:xfrm>
        </p:spPr>
        <p:txBody>
          <a:bodyPr/>
          <a:lstStyle/>
          <a:p>
            <a:pPr lvl="0">
              <a:defRPr/>
            </a:pPr>
            <a:r>
              <a:rPr lang="zh-CN"/>
              <a:t>单击此处编辑母版文本样式</a:t>
            </a:r>
            <a:endParaRPr/>
          </a:p>
          <a:p>
            <a:pPr lvl="1">
              <a:defRPr/>
            </a:pPr>
            <a:r>
              <a:rPr lang="zh-CN"/>
              <a:t>第二级</a:t>
            </a:r>
            <a:endParaRPr/>
          </a:p>
          <a:p>
            <a:pPr lvl="2">
              <a:defRPr/>
            </a:pPr>
            <a:r>
              <a:rPr lang="zh-CN"/>
              <a:t>第三级</a:t>
            </a:r>
            <a:endParaRPr/>
          </a:p>
          <a:p>
            <a:pPr lvl="3">
              <a:defRPr/>
            </a:pPr>
            <a:r>
              <a:rPr lang="zh-CN"/>
              <a:t>第四级</a:t>
            </a:r>
            <a:endParaRPr/>
          </a:p>
          <a:p>
            <a:pPr lvl="4">
              <a:defRPr/>
            </a:pPr>
            <a:r>
              <a:rPr lang="zh-CN"/>
              <a:t>第五级</a:t>
            </a:r>
            <a:endParaRPr/>
          </a:p>
        </p:txBody>
      </p:sp>
      <p:sp>
        <p:nvSpPr>
          <p:cNvPr id="4" name="内容占位符 3"/>
          <p:cNvSpPr>
            <a:spLocks noGrp="1"/>
          </p:cNvSpPr>
          <p:nvPr>
            <p:ph sz="half" idx="2"/>
          </p:nvPr>
        </p:nvSpPr>
        <p:spPr bwMode="auto">
          <a:xfrm>
            <a:off x="4514850" y="1341438"/>
            <a:ext cx="4038600" cy="5040312"/>
          </a:xfrm>
        </p:spPr>
        <p:txBody>
          <a:bodyPr/>
          <a:lstStyle/>
          <a:p>
            <a:pPr lvl="0">
              <a:defRPr/>
            </a:pPr>
            <a:r>
              <a:rPr lang="zh-CN"/>
              <a:t>单击此处编辑母版文本样式</a:t>
            </a:r>
            <a:endParaRPr/>
          </a:p>
          <a:p>
            <a:pPr lvl="1">
              <a:defRPr/>
            </a:pPr>
            <a:r>
              <a:rPr lang="zh-CN"/>
              <a:t>第二级</a:t>
            </a:r>
            <a:endParaRPr/>
          </a:p>
          <a:p>
            <a:pPr lvl="2">
              <a:defRPr/>
            </a:pPr>
            <a:r>
              <a:rPr lang="zh-CN"/>
              <a:t>第三级</a:t>
            </a:r>
            <a:endParaRPr/>
          </a:p>
          <a:p>
            <a:pPr lvl="3">
              <a:defRPr/>
            </a:pPr>
            <a:r>
              <a:rPr lang="zh-CN"/>
              <a:t>第四级</a:t>
            </a:r>
            <a:endParaRPr/>
          </a:p>
          <a:p>
            <a:pPr lvl="4">
              <a:defRPr/>
            </a:pPr>
            <a:r>
              <a:rPr lang="zh-CN"/>
              <a:t>第五级</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bl" userDrawn="1">
  <p:cSld name="标题和表格">
    <p:spTree>
      <p:nvGrpSpPr>
        <p:cNvPr id="1" name=""/>
        <p:cNvGrpSpPr/>
        <p:nvPr/>
      </p:nvGrpSpPr>
      <p:grpSpPr bwMode="auto">
        <a:xfrm>
          <a:off x="0" y="0"/>
          <a:ext cx="0" cy="0"/>
          <a:chOff x="0" y="0"/>
          <a:chExt cx="0" cy="0"/>
        </a:xfrm>
      </p:grpSpPr>
      <p:sp>
        <p:nvSpPr>
          <p:cNvPr id="2" name="标题 1"/>
          <p:cNvSpPr>
            <a:spLocks noGrp="1"/>
          </p:cNvSpPr>
          <p:nvPr>
            <p:ph type="title"/>
          </p:nvPr>
        </p:nvSpPr>
        <p:spPr bwMode="auto">
          <a:xfrm>
            <a:off x="468313" y="333375"/>
            <a:ext cx="8229600" cy="574675"/>
          </a:xfrm>
        </p:spPr>
        <p:txBody>
          <a:bodyPr/>
          <a:lstStyle/>
          <a:p>
            <a:pPr>
              <a:defRPr/>
            </a:pPr>
            <a:r>
              <a:rPr lang="zh-CN"/>
              <a:t>单击此处编辑母版标题样式</a:t>
            </a:r>
            <a:endParaRPr/>
          </a:p>
        </p:txBody>
      </p:sp>
      <p:sp>
        <p:nvSpPr>
          <p:cNvPr id="3" name="表格占位符 2"/>
          <p:cNvSpPr>
            <a:spLocks noGrp="1"/>
          </p:cNvSpPr>
          <p:nvPr>
            <p:ph type="tbl" idx="1"/>
          </p:nvPr>
        </p:nvSpPr>
        <p:spPr bwMode="auto">
          <a:xfrm>
            <a:off x="323850" y="1341438"/>
            <a:ext cx="8229600" cy="5040312"/>
          </a:xfrm>
        </p:spPr>
        <p:txBody>
          <a:bodyPr/>
          <a:lstStyle/>
          <a:p>
            <a:pPr lvl="0">
              <a:defRPr/>
            </a:pPr>
            <a:endParaRPr 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obj" userDrawn="1">
  <p:cSld name="标题和内容">
    <p:spTree>
      <p:nvGrpSpPr>
        <p:cNvPr id="1" name=""/>
        <p:cNvGrpSpPr/>
        <p:nvPr/>
      </p:nvGrpSpPr>
      <p:grpSpPr bwMode="auto">
        <a:xfrm>
          <a:off x="0" y="0"/>
          <a:ext cx="0" cy="0"/>
          <a:chOff x="0" y="0"/>
          <a:chExt cx="0" cy="0"/>
        </a:xfrm>
      </p:grpSpPr>
      <p:sp>
        <p:nvSpPr>
          <p:cNvPr id="2" name="标题 1"/>
          <p:cNvSpPr>
            <a:spLocks noGrp="1"/>
          </p:cNvSpPr>
          <p:nvPr>
            <p:ph type="title"/>
          </p:nvPr>
        </p:nvSpPr>
        <p:spPr bwMode="auto"/>
        <p:txBody>
          <a:bodyPr/>
          <a:lstStyle/>
          <a:p>
            <a:pPr>
              <a:defRPr/>
            </a:pPr>
            <a:r>
              <a:rPr lang="zh-CN"/>
              <a:t>单击此处编辑母版标题样式</a:t>
            </a:r>
            <a:endParaRPr/>
          </a:p>
        </p:txBody>
      </p:sp>
      <p:sp>
        <p:nvSpPr>
          <p:cNvPr id="3" name="内容占位符 2"/>
          <p:cNvSpPr>
            <a:spLocks noGrp="1"/>
          </p:cNvSpPr>
          <p:nvPr>
            <p:ph idx="1"/>
          </p:nvPr>
        </p:nvSpPr>
        <p:spPr bwMode="auto"/>
        <p:txBody>
          <a:bodyPr/>
          <a:lstStyle/>
          <a:p>
            <a:pPr lvl="0">
              <a:defRPr/>
            </a:pPr>
            <a:r>
              <a:rPr lang="zh-CN"/>
              <a:t>单击此处编辑母版文本样式</a:t>
            </a:r>
            <a:endParaRPr/>
          </a:p>
          <a:p>
            <a:pPr lvl="1">
              <a:defRPr/>
            </a:pPr>
            <a:r>
              <a:rPr lang="zh-CN"/>
              <a:t>第二级</a:t>
            </a:r>
            <a:endParaRPr/>
          </a:p>
          <a:p>
            <a:pPr lvl="2">
              <a:defRPr/>
            </a:pPr>
            <a:r>
              <a:rPr lang="zh-CN"/>
              <a:t>第三级</a:t>
            </a:r>
            <a:endParaRPr/>
          </a:p>
          <a:p>
            <a:pPr lvl="3">
              <a:defRPr/>
            </a:pPr>
            <a:r>
              <a:rPr lang="zh-CN"/>
              <a:t>第四级</a:t>
            </a:r>
            <a:endParaRPr/>
          </a:p>
          <a:p>
            <a:pPr lvl="4">
              <a:defRPr/>
            </a:pPr>
            <a:r>
              <a:rPr lang="zh-CN"/>
              <a:t>第五级</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secHead" userDrawn="1">
  <p:cSld name="节标题">
    <p:spTree>
      <p:nvGrpSpPr>
        <p:cNvPr id="1" name=""/>
        <p:cNvGrpSpPr/>
        <p:nvPr/>
      </p:nvGrpSpPr>
      <p:grpSpPr bwMode="auto">
        <a:xfrm>
          <a:off x="0" y="0"/>
          <a:ext cx="0" cy="0"/>
          <a:chOff x="0" y="0"/>
          <a:chExt cx="0" cy="0"/>
        </a:xfrm>
      </p:grpSpPr>
      <p:sp>
        <p:nvSpPr>
          <p:cNvPr id="2" name="标题 1"/>
          <p:cNvSpPr>
            <a:spLocks noGrp="1"/>
          </p:cNvSpPr>
          <p:nvPr>
            <p:ph type="title"/>
          </p:nvPr>
        </p:nvSpPr>
        <p:spPr bwMode="auto">
          <a:xfrm>
            <a:off x="722313" y="4406900"/>
            <a:ext cx="7772400" cy="1362075"/>
          </a:xfrm>
        </p:spPr>
        <p:txBody>
          <a:bodyPr anchor="t"/>
          <a:lstStyle>
            <a:lvl1pPr algn="l">
              <a:defRPr sz="4000" b="1" cap="all"/>
            </a:lvl1pPr>
          </a:lstStyle>
          <a:p>
            <a:pPr>
              <a:defRPr/>
            </a:pPr>
            <a:r>
              <a:rPr lang="zh-CN"/>
              <a:t>单击此处编辑母版标题样式</a:t>
            </a:r>
            <a:endParaRPr/>
          </a:p>
        </p:txBody>
      </p:sp>
      <p:sp>
        <p:nvSpPr>
          <p:cNvPr id="3" name="文本占位符 2"/>
          <p:cNvSpPr>
            <a:spLocks noGrp="1"/>
          </p:cNvSpPr>
          <p:nvPr>
            <p:ph type="body" idx="1"/>
          </p:nvPr>
        </p:nvSpPr>
        <p:spPr bwMode="auto">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defRPr/>
            </a:pPr>
            <a:r>
              <a:rPr lang="zh-CN"/>
              <a:t>单击此处编辑母版文本样式</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woObj" userDrawn="1">
  <p:cSld name="两栏内容">
    <p:spTree>
      <p:nvGrpSpPr>
        <p:cNvPr id="1" name=""/>
        <p:cNvGrpSpPr/>
        <p:nvPr/>
      </p:nvGrpSpPr>
      <p:grpSpPr bwMode="auto">
        <a:xfrm>
          <a:off x="0" y="0"/>
          <a:ext cx="0" cy="0"/>
          <a:chOff x="0" y="0"/>
          <a:chExt cx="0" cy="0"/>
        </a:xfrm>
      </p:grpSpPr>
      <p:sp>
        <p:nvSpPr>
          <p:cNvPr id="2" name="标题 1"/>
          <p:cNvSpPr>
            <a:spLocks noGrp="1"/>
          </p:cNvSpPr>
          <p:nvPr>
            <p:ph type="title"/>
          </p:nvPr>
        </p:nvSpPr>
        <p:spPr bwMode="auto"/>
        <p:txBody>
          <a:bodyPr/>
          <a:lstStyle/>
          <a:p>
            <a:pPr>
              <a:defRPr/>
            </a:pPr>
            <a:r>
              <a:rPr lang="zh-CN"/>
              <a:t>单击此处编辑母版标题样式</a:t>
            </a:r>
            <a:endParaRPr/>
          </a:p>
        </p:txBody>
      </p:sp>
      <p:sp>
        <p:nvSpPr>
          <p:cNvPr id="3" name="内容占位符 2"/>
          <p:cNvSpPr>
            <a:spLocks noGrp="1"/>
          </p:cNvSpPr>
          <p:nvPr>
            <p:ph sz="half" idx="1"/>
          </p:nvPr>
        </p:nvSpPr>
        <p:spPr bwMode="auto">
          <a:xfrm>
            <a:off x="323850" y="1341438"/>
            <a:ext cx="4038600" cy="50403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defRPr/>
            </a:pPr>
            <a:r>
              <a:rPr lang="zh-CN"/>
              <a:t>单击此处编辑母版文本样式</a:t>
            </a:r>
            <a:endParaRPr/>
          </a:p>
          <a:p>
            <a:pPr lvl="1">
              <a:defRPr/>
            </a:pPr>
            <a:r>
              <a:rPr lang="zh-CN"/>
              <a:t>第二级</a:t>
            </a:r>
            <a:endParaRPr/>
          </a:p>
          <a:p>
            <a:pPr lvl="2">
              <a:defRPr/>
            </a:pPr>
            <a:r>
              <a:rPr lang="zh-CN"/>
              <a:t>第三级</a:t>
            </a:r>
            <a:endParaRPr/>
          </a:p>
          <a:p>
            <a:pPr lvl="3">
              <a:defRPr/>
            </a:pPr>
            <a:r>
              <a:rPr lang="zh-CN"/>
              <a:t>第四级</a:t>
            </a:r>
            <a:endParaRPr/>
          </a:p>
          <a:p>
            <a:pPr lvl="4">
              <a:defRPr/>
            </a:pPr>
            <a:r>
              <a:rPr lang="zh-CN"/>
              <a:t>第五级</a:t>
            </a:r>
            <a:endParaRPr/>
          </a:p>
        </p:txBody>
      </p:sp>
      <p:sp>
        <p:nvSpPr>
          <p:cNvPr id="4" name="内容占位符 3"/>
          <p:cNvSpPr>
            <a:spLocks noGrp="1"/>
          </p:cNvSpPr>
          <p:nvPr>
            <p:ph sz="half" idx="2"/>
          </p:nvPr>
        </p:nvSpPr>
        <p:spPr bwMode="auto">
          <a:xfrm>
            <a:off x="4514850" y="1341438"/>
            <a:ext cx="4038600" cy="50403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defRPr/>
            </a:pPr>
            <a:r>
              <a:rPr lang="zh-CN"/>
              <a:t>单击此处编辑母版文本样式</a:t>
            </a:r>
            <a:endParaRPr/>
          </a:p>
          <a:p>
            <a:pPr lvl="1">
              <a:defRPr/>
            </a:pPr>
            <a:r>
              <a:rPr lang="zh-CN"/>
              <a:t>第二级</a:t>
            </a:r>
            <a:endParaRPr/>
          </a:p>
          <a:p>
            <a:pPr lvl="2">
              <a:defRPr/>
            </a:pPr>
            <a:r>
              <a:rPr lang="zh-CN"/>
              <a:t>第三级</a:t>
            </a:r>
            <a:endParaRPr/>
          </a:p>
          <a:p>
            <a:pPr lvl="3">
              <a:defRPr/>
            </a:pPr>
            <a:r>
              <a:rPr lang="zh-CN"/>
              <a:t>第四级</a:t>
            </a:r>
            <a:endParaRPr/>
          </a:p>
          <a:p>
            <a:pPr lvl="4">
              <a:defRPr/>
            </a:pPr>
            <a:r>
              <a:rPr lang="zh-CN"/>
              <a:t>第五级</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woTxTwoObj" userDrawn="1">
  <p:cSld name="比较">
    <p:spTree>
      <p:nvGrpSpPr>
        <p:cNvPr id="1" name=""/>
        <p:cNvGrpSpPr/>
        <p:nvPr/>
      </p:nvGrpSpPr>
      <p:grpSpPr bwMode="auto">
        <a:xfrm>
          <a:off x="0" y="0"/>
          <a:ext cx="0" cy="0"/>
          <a:chOff x="0" y="0"/>
          <a:chExt cx="0" cy="0"/>
        </a:xfrm>
      </p:grpSpPr>
      <p:sp>
        <p:nvSpPr>
          <p:cNvPr id="2" name="标题 1"/>
          <p:cNvSpPr>
            <a:spLocks noGrp="1"/>
          </p:cNvSpPr>
          <p:nvPr>
            <p:ph type="title"/>
          </p:nvPr>
        </p:nvSpPr>
        <p:spPr bwMode="auto">
          <a:xfrm>
            <a:off x="457200" y="274638"/>
            <a:ext cx="8229600" cy="1143000"/>
          </a:xfrm>
        </p:spPr>
        <p:txBody>
          <a:bodyPr/>
          <a:lstStyle>
            <a:lvl1pPr>
              <a:defRPr/>
            </a:lvl1pPr>
          </a:lstStyle>
          <a:p>
            <a:pPr>
              <a:defRPr/>
            </a:pPr>
            <a:r>
              <a:rPr lang="zh-CN"/>
              <a:t>单击此处编辑母版标题样式</a:t>
            </a:r>
            <a:endParaRPr/>
          </a:p>
        </p:txBody>
      </p:sp>
      <p:sp>
        <p:nvSpPr>
          <p:cNvPr id="3" name="文本占位符 2"/>
          <p:cNvSpPr>
            <a:spLocks noGrp="1"/>
          </p:cNvSpPr>
          <p:nvPr>
            <p:ph type="body" idx="1"/>
          </p:nvPr>
        </p:nvSpPr>
        <p:spPr bwMode="auto">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lang="zh-CN"/>
              <a:t>单击此处编辑母版文本样式</a:t>
            </a:r>
            <a:endParaRPr/>
          </a:p>
        </p:txBody>
      </p:sp>
      <p:sp>
        <p:nvSpPr>
          <p:cNvPr id="4" name="内容占位符 3"/>
          <p:cNvSpPr>
            <a:spLocks noGrp="1"/>
          </p:cNvSpPr>
          <p:nvPr>
            <p:ph sz="half" idx="2"/>
          </p:nvPr>
        </p:nvSpPr>
        <p:spPr bwMode="auto">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defRPr/>
            </a:pPr>
            <a:r>
              <a:rPr lang="zh-CN"/>
              <a:t>单击此处编辑母版文本样式</a:t>
            </a:r>
            <a:endParaRPr/>
          </a:p>
          <a:p>
            <a:pPr lvl="1">
              <a:defRPr/>
            </a:pPr>
            <a:r>
              <a:rPr lang="zh-CN"/>
              <a:t>第二级</a:t>
            </a:r>
            <a:endParaRPr/>
          </a:p>
          <a:p>
            <a:pPr lvl="2">
              <a:defRPr/>
            </a:pPr>
            <a:r>
              <a:rPr lang="zh-CN"/>
              <a:t>第三级</a:t>
            </a:r>
            <a:endParaRPr/>
          </a:p>
          <a:p>
            <a:pPr lvl="3">
              <a:defRPr/>
            </a:pPr>
            <a:r>
              <a:rPr lang="zh-CN"/>
              <a:t>第四级</a:t>
            </a:r>
            <a:endParaRPr/>
          </a:p>
          <a:p>
            <a:pPr lvl="4">
              <a:defRPr/>
            </a:pPr>
            <a:r>
              <a:rPr lang="zh-CN"/>
              <a:t>第五级</a:t>
            </a:r>
            <a:endParaRPr/>
          </a:p>
        </p:txBody>
      </p:sp>
      <p:sp>
        <p:nvSpPr>
          <p:cNvPr id="5" name="文本占位符 4"/>
          <p:cNvSpPr>
            <a:spLocks noGrp="1"/>
          </p:cNvSpPr>
          <p:nvPr>
            <p:ph type="body" sz="quarter" idx="3"/>
          </p:nvPr>
        </p:nvSpPr>
        <p:spPr bwMode="auto">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lang="zh-CN"/>
              <a:t>单击此处编辑母版文本样式</a:t>
            </a:r>
            <a:endParaRPr/>
          </a:p>
        </p:txBody>
      </p:sp>
      <p:sp>
        <p:nvSpPr>
          <p:cNvPr id="6" name="内容占位符 5"/>
          <p:cNvSpPr>
            <a:spLocks noGrp="1"/>
          </p:cNvSpPr>
          <p:nvPr>
            <p:ph sz="quarter" idx="4"/>
          </p:nvPr>
        </p:nvSpPr>
        <p:spPr bwMode="auto">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defRPr/>
            </a:pPr>
            <a:r>
              <a:rPr lang="zh-CN"/>
              <a:t>单击此处编辑母版文本样式</a:t>
            </a:r>
            <a:endParaRPr/>
          </a:p>
          <a:p>
            <a:pPr lvl="1">
              <a:defRPr/>
            </a:pPr>
            <a:r>
              <a:rPr lang="zh-CN"/>
              <a:t>第二级</a:t>
            </a:r>
            <a:endParaRPr/>
          </a:p>
          <a:p>
            <a:pPr lvl="2">
              <a:defRPr/>
            </a:pPr>
            <a:r>
              <a:rPr lang="zh-CN"/>
              <a:t>第三级</a:t>
            </a:r>
            <a:endParaRPr/>
          </a:p>
          <a:p>
            <a:pPr lvl="3">
              <a:defRPr/>
            </a:pPr>
            <a:r>
              <a:rPr lang="zh-CN"/>
              <a:t>第四级</a:t>
            </a:r>
            <a:endParaRPr/>
          </a:p>
          <a:p>
            <a:pPr lvl="4">
              <a:defRPr/>
            </a:pPr>
            <a:r>
              <a:rPr lang="zh-CN"/>
              <a:t>第五级</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itleOnly" userDrawn="1">
  <p:cSld name="仅标题">
    <p:spTree>
      <p:nvGrpSpPr>
        <p:cNvPr id="1" name=""/>
        <p:cNvGrpSpPr/>
        <p:nvPr/>
      </p:nvGrpSpPr>
      <p:grpSpPr bwMode="auto">
        <a:xfrm>
          <a:off x="0" y="0"/>
          <a:ext cx="0" cy="0"/>
          <a:chOff x="0" y="0"/>
          <a:chExt cx="0" cy="0"/>
        </a:xfrm>
      </p:grpSpPr>
      <p:sp>
        <p:nvSpPr>
          <p:cNvPr id="2" name="标题 1"/>
          <p:cNvSpPr>
            <a:spLocks noGrp="1"/>
          </p:cNvSpPr>
          <p:nvPr>
            <p:ph type="title"/>
          </p:nvPr>
        </p:nvSpPr>
        <p:spPr bwMode="auto"/>
        <p:txBody>
          <a:bodyPr/>
          <a:lstStyle/>
          <a:p>
            <a:pPr>
              <a:defRPr/>
            </a:pPr>
            <a:r>
              <a:rPr lang="zh-CN"/>
              <a:t>单击此处编辑母版标题样式</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blank" userDrawn="1">
  <p:cSld name="空白">
    <p:spTree>
      <p:nvGrpSpPr>
        <p:cNvPr id="1" name=""/>
        <p:cNvGrpSpPr/>
        <p:nvPr/>
      </p:nvGrpSpPr>
      <p:grpSpPr bwMode="auto">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objTx" userDrawn="1">
  <p:cSld name="内容与标题">
    <p:spTree>
      <p:nvGrpSpPr>
        <p:cNvPr id="1" name=""/>
        <p:cNvGrpSpPr/>
        <p:nvPr/>
      </p:nvGrpSpPr>
      <p:grpSpPr bwMode="auto">
        <a:xfrm>
          <a:off x="0" y="0"/>
          <a:ext cx="0" cy="0"/>
          <a:chOff x="0" y="0"/>
          <a:chExt cx="0" cy="0"/>
        </a:xfrm>
      </p:grpSpPr>
      <p:sp>
        <p:nvSpPr>
          <p:cNvPr id="2" name="标题 1"/>
          <p:cNvSpPr>
            <a:spLocks noGrp="1"/>
          </p:cNvSpPr>
          <p:nvPr>
            <p:ph type="title"/>
          </p:nvPr>
        </p:nvSpPr>
        <p:spPr bwMode="auto">
          <a:xfrm>
            <a:off x="457200" y="273050"/>
            <a:ext cx="3008313" cy="1162050"/>
          </a:xfrm>
        </p:spPr>
        <p:txBody>
          <a:bodyPr anchor="b"/>
          <a:lstStyle>
            <a:lvl1pPr algn="l">
              <a:defRPr sz="2000" b="1"/>
            </a:lvl1pPr>
          </a:lstStyle>
          <a:p>
            <a:pPr>
              <a:defRPr/>
            </a:pPr>
            <a:r>
              <a:rPr lang="zh-CN"/>
              <a:t>单击此处编辑母版标题样式</a:t>
            </a:r>
            <a:endParaRPr/>
          </a:p>
        </p:txBody>
      </p:sp>
      <p:sp>
        <p:nvSpPr>
          <p:cNvPr id="3" name="内容占位符 2"/>
          <p:cNvSpPr>
            <a:spLocks noGrp="1"/>
          </p:cNvSpPr>
          <p:nvPr>
            <p:ph idx="1"/>
          </p:nvPr>
        </p:nvSpPr>
        <p:spPr bwMode="auto">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defRPr/>
            </a:pPr>
            <a:r>
              <a:rPr lang="zh-CN"/>
              <a:t>单击此处编辑母版文本样式</a:t>
            </a:r>
            <a:endParaRPr/>
          </a:p>
          <a:p>
            <a:pPr lvl="1">
              <a:defRPr/>
            </a:pPr>
            <a:r>
              <a:rPr lang="zh-CN"/>
              <a:t>第二级</a:t>
            </a:r>
            <a:endParaRPr/>
          </a:p>
          <a:p>
            <a:pPr lvl="2">
              <a:defRPr/>
            </a:pPr>
            <a:r>
              <a:rPr lang="zh-CN"/>
              <a:t>第三级</a:t>
            </a:r>
            <a:endParaRPr/>
          </a:p>
          <a:p>
            <a:pPr lvl="3">
              <a:defRPr/>
            </a:pPr>
            <a:r>
              <a:rPr lang="zh-CN"/>
              <a:t>第四级</a:t>
            </a:r>
            <a:endParaRPr/>
          </a:p>
          <a:p>
            <a:pPr lvl="4">
              <a:defRPr/>
            </a:pPr>
            <a:r>
              <a:rPr lang="zh-CN"/>
              <a:t>第五级</a:t>
            </a:r>
            <a:endParaRPr/>
          </a:p>
        </p:txBody>
      </p:sp>
      <p:sp>
        <p:nvSpPr>
          <p:cNvPr id="4" name="文本占位符 3"/>
          <p:cNvSpPr>
            <a:spLocks noGrp="1"/>
          </p:cNvSpPr>
          <p:nvPr>
            <p:ph type="body" sz="half" idx="2"/>
          </p:nvPr>
        </p:nvSpPr>
        <p:spPr bwMode="auto">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defRPr/>
            </a:pPr>
            <a:r>
              <a:rPr lang="zh-CN"/>
              <a:t>单击此处编辑母版文本样式</a:t>
            </a: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picTx" userDrawn="1">
  <p:cSld name="图片与标题">
    <p:spTree>
      <p:nvGrpSpPr>
        <p:cNvPr id="1" name=""/>
        <p:cNvGrpSpPr/>
        <p:nvPr/>
      </p:nvGrpSpPr>
      <p:grpSpPr bwMode="auto">
        <a:xfrm>
          <a:off x="0" y="0"/>
          <a:ext cx="0" cy="0"/>
          <a:chOff x="0" y="0"/>
          <a:chExt cx="0" cy="0"/>
        </a:xfrm>
      </p:grpSpPr>
      <p:sp>
        <p:nvSpPr>
          <p:cNvPr id="2" name="标题 1"/>
          <p:cNvSpPr>
            <a:spLocks noGrp="1"/>
          </p:cNvSpPr>
          <p:nvPr>
            <p:ph type="title"/>
          </p:nvPr>
        </p:nvSpPr>
        <p:spPr bwMode="auto">
          <a:xfrm>
            <a:off x="1792288" y="4800600"/>
            <a:ext cx="5486400" cy="566738"/>
          </a:xfrm>
        </p:spPr>
        <p:txBody>
          <a:bodyPr anchor="b"/>
          <a:lstStyle>
            <a:lvl1pPr algn="l">
              <a:defRPr sz="2000" b="1"/>
            </a:lvl1pPr>
          </a:lstStyle>
          <a:p>
            <a:pPr>
              <a:defRPr/>
            </a:pPr>
            <a:r>
              <a:rPr lang="zh-CN"/>
              <a:t>单击此处编辑母版标题样式</a:t>
            </a:r>
            <a:endParaRPr/>
          </a:p>
        </p:txBody>
      </p:sp>
      <p:sp>
        <p:nvSpPr>
          <p:cNvPr id="3" name="图片占位符 2"/>
          <p:cNvSpPr>
            <a:spLocks noGrp="1"/>
          </p:cNvSpPr>
          <p:nvPr>
            <p:ph type="pic" idx="1"/>
          </p:nvPr>
        </p:nvSpPr>
        <p:spPr bwMode="auto">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defRPr/>
            </a:pPr>
            <a:endParaRPr lang="zh-CN"/>
          </a:p>
        </p:txBody>
      </p:sp>
      <p:sp>
        <p:nvSpPr>
          <p:cNvPr id="4" name="文本占位符 3"/>
          <p:cNvSpPr>
            <a:spLocks noGrp="1"/>
          </p:cNvSpPr>
          <p:nvPr>
            <p:ph type="body" sz="half" idx="2"/>
          </p:nvPr>
        </p:nvSpPr>
        <p:spPr bwMode="auto">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defRPr/>
            </a:pPr>
            <a:r>
              <a:rPr lang="zh-CN"/>
              <a:t>单击此处编辑母版文本样式</a:t>
            </a:r>
            <a:endParaRPr/>
          </a:p>
        </p:txBody>
      </p:sp>
    </p:spTree>
  </p:cSld>
  <p:clrMapOvr>
    <a:masterClrMapping/>
  </p:clrMapOvr>
</p:sldLayout>
</file>

<file path=ppt/slideMasters/_rels/slideMaster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 Id="rId15" Type="http://schemas.openxmlformats.org/officeDocument/2006/relationships/image" Target="../media/image1.emf"/><Relationship Id="rId16" Type="http://schemas.openxmlformats.org/officeDocument/2006/relationships/image" Target="../media/image2.emf"/><Relationship Id="rId17" Type="http://schemas.openxmlformats.org/officeDocument/2006/relationships/image" Target="../media/image3.emf"/><Relationship Id="rId18" Type="http://schemas.openxmlformats.org/officeDocument/2006/relationships/image" Target="../media/image4.emf"/></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reserve="0">
  <p:cSld name="">
    <p:bg>
      <p:bgPr shadeToTitle="0">
        <a:gradFill rotWithShape="0">
          <a:gsLst>
            <a:gs pos="0">
              <a:schemeClr val="bg1"/>
            </a:gs>
            <a:gs pos="100000">
              <a:srgbClr val="000047"/>
            </a:gs>
          </a:gsLst>
          <a:path path="rect"/>
        </a:gradFill>
      </p:bgPr>
    </p:bg>
    <p:spTree>
      <p:nvGrpSpPr>
        <p:cNvPr id="1" name=""/>
        <p:cNvGrpSpPr/>
        <p:nvPr/>
      </p:nvGrpSpPr>
      <p:grpSpPr bwMode="auto">
        <a:xfrm>
          <a:off x="0" y="0"/>
          <a:ext cx="0" cy="0"/>
          <a:chOff x="0" y="0"/>
          <a:chExt cx="0" cy="0"/>
        </a:xfrm>
      </p:grpSpPr>
      <p:pic>
        <p:nvPicPr>
          <p:cNvPr id="1026" name="Picture 2"/>
          <p:cNvPicPr>
            <a:picLocks noChangeAspect="1" noChangeArrowheads="1"/>
          </p:cNvPicPr>
          <p:nvPr/>
        </p:nvPicPr>
        <p:blipFill>
          <a:blip r:embed="rId15"/>
          <a:stretch/>
        </p:blipFill>
        <p:spPr bwMode="auto">
          <a:xfrm>
            <a:off x="6724649" y="444500"/>
            <a:ext cx="2419350" cy="280988"/>
          </a:xfrm>
          <a:prstGeom prst="rect">
            <a:avLst/>
          </a:prstGeom>
          <a:noFill/>
          <a:ln>
            <a:noFill/>
          </a:ln>
        </p:spPr>
      </p:pic>
      <p:pic>
        <p:nvPicPr>
          <p:cNvPr id="1027" name="Picture 3"/>
          <p:cNvPicPr>
            <a:picLocks noChangeAspect="1" noChangeArrowheads="1"/>
          </p:cNvPicPr>
          <p:nvPr/>
        </p:nvPicPr>
        <p:blipFill>
          <a:blip r:embed="rId16"/>
          <a:stretch/>
        </p:blipFill>
        <p:spPr bwMode="auto">
          <a:xfrm>
            <a:off x="6724649" y="444500"/>
            <a:ext cx="2419350" cy="280988"/>
          </a:xfrm>
          <a:prstGeom prst="rect">
            <a:avLst/>
          </a:prstGeom>
          <a:noFill/>
          <a:ln>
            <a:noFill/>
          </a:ln>
        </p:spPr>
      </p:pic>
      <p:grpSp>
        <p:nvGrpSpPr>
          <p:cNvPr id="1028" name="Group 4"/>
          <p:cNvGrpSpPr/>
          <p:nvPr/>
        </p:nvGrpSpPr>
        <p:grpSpPr bwMode="auto">
          <a:xfrm>
            <a:off x="0" y="157163"/>
            <a:ext cx="1701800" cy="2008187"/>
            <a:chOff x="0" y="94"/>
            <a:chExt cx="1072" cy="1265"/>
          </a:xfrm>
        </p:grpSpPr>
        <p:pic>
          <p:nvPicPr>
            <p:cNvPr id="1033" name="Picture 5"/>
            <p:cNvPicPr>
              <a:picLocks noChangeAspect="1" noChangeArrowheads="1"/>
            </p:cNvPicPr>
            <p:nvPr/>
          </p:nvPicPr>
          <p:blipFill>
            <a:blip r:embed="rId17"/>
            <a:stretch/>
          </p:blipFill>
          <p:spPr bwMode="auto">
            <a:xfrm>
              <a:off x="0" y="94"/>
              <a:ext cx="772" cy="1265"/>
            </a:xfrm>
            <a:prstGeom prst="rect">
              <a:avLst/>
            </a:prstGeom>
            <a:noFill/>
            <a:ln>
              <a:noFill/>
            </a:ln>
          </p:spPr>
        </p:pic>
        <p:pic>
          <p:nvPicPr>
            <p:cNvPr id="1034" name="Picture 6"/>
            <p:cNvPicPr>
              <a:picLocks noChangeAspect="1" noChangeArrowheads="1"/>
            </p:cNvPicPr>
            <p:nvPr/>
          </p:nvPicPr>
          <p:blipFill>
            <a:blip r:embed="rId18"/>
            <a:stretch/>
          </p:blipFill>
          <p:spPr bwMode="auto">
            <a:xfrm>
              <a:off x="0" y="94"/>
              <a:ext cx="772" cy="1265"/>
            </a:xfrm>
            <a:prstGeom prst="rect">
              <a:avLst/>
            </a:prstGeom>
            <a:noFill/>
            <a:ln>
              <a:noFill/>
            </a:ln>
          </p:spPr>
        </p:pic>
        <p:sp>
          <p:nvSpPr>
            <p:cNvPr id="7175" name="Freeform 7"/>
            <p:cNvSpPr/>
            <p:nvPr/>
          </p:nvSpPr>
          <p:spPr bwMode="auto">
            <a:xfrm>
              <a:off x="0" y="785"/>
              <a:ext cx="1016" cy="168"/>
            </a:xfrm>
            <a:custGeom>
              <a:avLst/>
              <a:gdLst>
                <a:gd name="T0" fmla="*/ 88 w 200"/>
                <a:gd name="T1" fmla="*/ 33 h 33"/>
                <a:gd name="T2" fmla="*/ 0 w 200"/>
                <a:gd name="T3" fmla="*/ 27 h 33"/>
                <a:gd name="T4" fmla="*/ 0 w 200"/>
                <a:gd name="T5" fmla="*/ 19 h 33"/>
                <a:gd name="T6" fmla="*/ 83 w 200"/>
                <a:gd name="T7" fmla="*/ 0 h 33"/>
                <a:gd name="T8" fmla="*/ 200 w 200"/>
                <a:gd name="T9" fmla="*/ 7 h 33"/>
                <a:gd name="T10" fmla="*/ 88 w 200"/>
                <a:gd name="T11" fmla="*/ 33 h 33"/>
              </a:gdLst>
              <a:ahLst/>
              <a:cxnLst>
                <a:cxn ang="0">
                  <a:pos x="T0" y="T1"/>
                </a:cxn>
                <a:cxn ang="0">
                  <a:pos x="T2" y="T3"/>
                </a:cxn>
                <a:cxn ang="0">
                  <a:pos x="T4" y="T5"/>
                </a:cxn>
                <a:cxn ang="0">
                  <a:pos x="T6" y="T7"/>
                </a:cxn>
                <a:cxn ang="0">
                  <a:pos x="T8" y="T9"/>
                </a:cxn>
                <a:cxn ang="0">
                  <a:pos x="T10" y="T11"/>
                </a:cxn>
              </a:cxnLst>
              <a:rect l="0" t="0" r="r" b="b"/>
              <a:pathLst>
                <a:path w="200" h="33" fill="norm" stroke="1" extrusionOk="0">
                  <a:moveTo>
                    <a:pt x="88" y="33"/>
                  </a:moveTo>
                  <a:lnTo>
                    <a:pt x="0" y="27"/>
                  </a:lnTo>
                  <a:lnTo>
                    <a:pt x="0" y="19"/>
                  </a:lnTo>
                  <a:lnTo>
                    <a:pt x="83" y="0"/>
                  </a:lnTo>
                  <a:lnTo>
                    <a:pt x="200" y="7"/>
                  </a:lnTo>
                  <a:lnTo>
                    <a:pt x="88" y="33"/>
                  </a:lnTo>
                  <a:close/>
                </a:path>
              </a:pathLst>
            </a:custGeom>
            <a:solidFill>
              <a:srgbClr val="0D3C97"/>
            </a:solidFill>
            <a:ln>
              <a:noFill/>
            </a:ln>
          </p:spPr>
          <p:txBody>
            <a:bodyPr/>
            <a:lstStyle/>
            <a:p>
              <a:pPr>
                <a:defRPr/>
              </a:pPr>
              <a:endParaRPr lang="zh-CN">
                <a:latin typeface="Arial"/>
              </a:endParaRPr>
            </a:p>
          </p:txBody>
        </p:sp>
        <p:sp>
          <p:nvSpPr>
            <p:cNvPr id="7176" name="Freeform 8"/>
            <p:cNvSpPr/>
            <p:nvPr/>
          </p:nvSpPr>
          <p:spPr bwMode="auto">
            <a:xfrm>
              <a:off x="0" y="719"/>
              <a:ext cx="1072" cy="168"/>
            </a:xfrm>
            <a:custGeom>
              <a:avLst/>
              <a:gdLst>
                <a:gd name="T0" fmla="*/ 99 w 211"/>
                <a:gd name="T1" fmla="*/ 33 h 33"/>
                <a:gd name="T2" fmla="*/ 0 w 211"/>
                <a:gd name="T3" fmla="*/ 26 h 33"/>
                <a:gd name="T4" fmla="*/ 0 w 211"/>
                <a:gd name="T5" fmla="*/ 21 h 33"/>
                <a:gd name="T6" fmla="*/ 94 w 211"/>
                <a:gd name="T7" fmla="*/ 0 h 33"/>
                <a:gd name="T8" fmla="*/ 211 w 211"/>
                <a:gd name="T9" fmla="*/ 7 h 33"/>
                <a:gd name="T10" fmla="*/ 99 w 211"/>
                <a:gd name="T11" fmla="*/ 33 h 33"/>
              </a:gdLst>
              <a:ahLst/>
              <a:cxnLst>
                <a:cxn ang="0">
                  <a:pos x="T0" y="T1"/>
                </a:cxn>
                <a:cxn ang="0">
                  <a:pos x="T2" y="T3"/>
                </a:cxn>
                <a:cxn ang="0">
                  <a:pos x="T4" y="T5"/>
                </a:cxn>
                <a:cxn ang="0">
                  <a:pos x="T6" y="T7"/>
                </a:cxn>
                <a:cxn ang="0">
                  <a:pos x="T8" y="T9"/>
                </a:cxn>
                <a:cxn ang="0">
                  <a:pos x="T10" y="T11"/>
                </a:cxn>
              </a:cxnLst>
              <a:rect l="0" t="0" r="r" b="b"/>
              <a:pathLst>
                <a:path w="211" h="33" fill="norm" stroke="1" extrusionOk="0">
                  <a:moveTo>
                    <a:pt x="99" y="33"/>
                  </a:moveTo>
                  <a:lnTo>
                    <a:pt x="0" y="26"/>
                  </a:lnTo>
                  <a:lnTo>
                    <a:pt x="0" y="21"/>
                  </a:lnTo>
                  <a:lnTo>
                    <a:pt x="94" y="0"/>
                  </a:lnTo>
                  <a:lnTo>
                    <a:pt x="211" y="7"/>
                  </a:lnTo>
                  <a:lnTo>
                    <a:pt x="99" y="33"/>
                  </a:lnTo>
                  <a:close/>
                </a:path>
              </a:pathLst>
            </a:custGeom>
            <a:solidFill>
              <a:srgbClr val="3D70B2"/>
            </a:solidFill>
            <a:ln>
              <a:noFill/>
            </a:ln>
          </p:spPr>
          <p:txBody>
            <a:bodyPr/>
            <a:lstStyle/>
            <a:p>
              <a:pPr>
                <a:defRPr/>
              </a:pPr>
              <a:endParaRPr lang="zh-CN">
                <a:latin typeface="Arial"/>
              </a:endParaRPr>
            </a:p>
          </p:txBody>
        </p:sp>
      </p:grpSp>
      <p:sp>
        <p:nvSpPr>
          <p:cNvPr id="7177" name="Freeform 9"/>
          <p:cNvSpPr/>
          <p:nvPr/>
        </p:nvSpPr>
        <p:spPr bwMode="auto">
          <a:xfrm>
            <a:off x="7466013" y="403225"/>
            <a:ext cx="1154112" cy="169862"/>
          </a:xfrm>
          <a:custGeom>
            <a:avLst/>
            <a:gdLst>
              <a:gd name="T0" fmla="*/ 73 w 143"/>
              <a:gd name="T1" fmla="*/ 21 h 21"/>
              <a:gd name="T2" fmla="*/ 0 w 143"/>
              <a:gd name="T3" fmla="*/ 17 h 21"/>
              <a:gd name="T4" fmla="*/ 70 w 143"/>
              <a:gd name="T5" fmla="*/ 0 h 21"/>
              <a:gd name="T6" fmla="*/ 143 w 143"/>
              <a:gd name="T7" fmla="*/ 5 h 21"/>
              <a:gd name="T8" fmla="*/ 73 w 143"/>
              <a:gd name="T9" fmla="*/ 21 h 21"/>
            </a:gdLst>
            <a:ahLst/>
            <a:cxnLst>
              <a:cxn ang="0">
                <a:pos x="T0" y="T1"/>
              </a:cxn>
              <a:cxn ang="0">
                <a:pos x="T2" y="T3"/>
              </a:cxn>
              <a:cxn ang="0">
                <a:pos x="T4" y="T5"/>
              </a:cxn>
              <a:cxn ang="0">
                <a:pos x="T6" y="T7"/>
              </a:cxn>
              <a:cxn ang="0">
                <a:pos x="T8" y="T9"/>
              </a:cxn>
            </a:cxnLst>
            <a:rect l="0" t="0" r="r" b="b"/>
            <a:pathLst>
              <a:path w="143" h="21" fill="norm" stroke="1" extrusionOk="0">
                <a:moveTo>
                  <a:pt x="73" y="21"/>
                </a:moveTo>
                <a:lnTo>
                  <a:pt x="0" y="17"/>
                </a:lnTo>
                <a:lnTo>
                  <a:pt x="70" y="0"/>
                </a:lnTo>
                <a:lnTo>
                  <a:pt x="143" y="5"/>
                </a:lnTo>
                <a:lnTo>
                  <a:pt x="73" y="21"/>
                </a:lnTo>
                <a:close/>
              </a:path>
            </a:pathLst>
          </a:custGeom>
          <a:solidFill>
            <a:srgbClr val="0D3C97"/>
          </a:solidFill>
          <a:ln>
            <a:noFill/>
          </a:ln>
        </p:spPr>
        <p:txBody>
          <a:bodyPr/>
          <a:lstStyle/>
          <a:p>
            <a:pPr>
              <a:defRPr/>
            </a:pPr>
            <a:endParaRPr lang="zh-CN">
              <a:latin typeface="Arial"/>
            </a:endParaRPr>
          </a:p>
        </p:txBody>
      </p:sp>
      <p:sp>
        <p:nvSpPr>
          <p:cNvPr id="7178" name="Freeform 10"/>
          <p:cNvSpPr/>
          <p:nvPr/>
        </p:nvSpPr>
        <p:spPr bwMode="auto">
          <a:xfrm>
            <a:off x="7515225" y="339725"/>
            <a:ext cx="1152525" cy="168275"/>
          </a:xfrm>
          <a:custGeom>
            <a:avLst/>
            <a:gdLst>
              <a:gd name="T0" fmla="*/ 73 w 143"/>
              <a:gd name="T1" fmla="*/ 21 h 21"/>
              <a:gd name="T2" fmla="*/ 0 w 143"/>
              <a:gd name="T3" fmla="*/ 16 h 21"/>
              <a:gd name="T4" fmla="*/ 70 w 143"/>
              <a:gd name="T5" fmla="*/ 0 h 21"/>
              <a:gd name="T6" fmla="*/ 143 w 143"/>
              <a:gd name="T7" fmla="*/ 5 h 21"/>
              <a:gd name="T8" fmla="*/ 73 w 143"/>
              <a:gd name="T9" fmla="*/ 21 h 21"/>
            </a:gdLst>
            <a:ahLst/>
            <a:cxnLst>
              <a:cxn ang="0">
                <a:pos x="T0" y="T1"/>
              </a:cxn>
              <a:cxn ang="0">
                <a:pos x="T2" y="T3"/>
              </a:cxn>
              <a:cxn ang="0">
                <a:pos x="T4" y="T5"/>
              </a:cxn>
              <a:cxn ang="0">
                <a:pos x="T6" y="T7"/>
              </a:cxn>
              <a:cxn ang="0">
                <a:pos x="T8" y="T9"/>
              </a:cxn>
            </a:cxnLst>
            <a:rect l="0" t="0" r="r" b="b"/>
            <a:pathLst>
              <a:path w="143" h="21" fill="norm" stroke="1" extrusionOk="0">
                <a:moveTo>
                  <a:pt x="73" y="21"/>
                </a:moveTo>
                <a:lnTo>
                  <a:pt x="0" y="16"/>
                </a:lnTo>
                <a:lnTo>
                  <a:pt x="70" y="0"/>
                </a:lnTo>
                <a:lnTo>
                  <a:pt x="143" y="5"/>
                </a:lnTo>
                <a:lnTo>
                  <a:pt x="73" y="21"/>
                </a:lnTo>
                <a:close/>
              </a:path>
            </a:pathLst>
          </a:custGeom>
          <a:solidFill>
            <a:srgbClr val="79B4D5"/>
          </a:solidFill>
          <a:ln>
            <a:noFill/>
          </a:ln>
        </p:spPr>
        <p:txBody>
          <a:bodyPr/>
          <a:lstStyle/>
          <a:p>
            <a:pPr>
              <a:defRPr/>
            </a:pPr>
            <a:endParaRPr lang="zh-CN">
              <a:latin typeface="Arial"/>
            </a:endParaRPr>
          </a:p>
        </p:txBody>
      </p:sp>
      <p:sp>
        <p:nvSpPr>
          <p:cNvPr id="7180" name="Rectangle 12"/>
          <p:cNvSpPr>
            <a:spLocks noChangeArrowheads="1" noGrp="1"/>
          </p:cNvSpPr>
          <p:nvPr>
            <p:ph type="title"/>
          </p:nvPr>
        </p:nvSpPr>
        <p:spPr bwMode="auto">
          <a:xfrm>
            <a:off x="468313" y="333375"/>
            <a:ext cx="8229600" cy="574675"/>
          </a:xfrm>
          <a:prstGeom prst="rect">
            <a:avLst/>
          </a:prstGeom>
          <a:noFill/>
          <a:ln>
            <a:noFill/>
          </a:ln>
          <a:effectLst/>
        </p:spPr>
        <p:txBody>
          <a:bodyPr vert="horz" wrap="square" lIns="91440" tIns="45720" rIns="91440" bIns="45720" numCol="1" anchor="ctr" anchorCtr="0" compatLnSpc="1">
            <a:prstTxWarp prst="textNoShape"/>
          </a:bodyPr>
          <a:lstStyle/>
          <a:p>
            <a:pPr lvl="0">
              <a:defRPr/>
            </a:pPr>
            <a:r>
              <a:rPr lang="zh-CN"/>
              <a:t>单击此处编辑母版标题样式</a:t>
            </a:r>
            <a:endParaRPr/>
          </a:p>
        </p:txBody>
      </p:sp>
      <p:sp>
        <p:nvSpPr>
          <p:cNvPr id="1032" name="Rectangle 13"/>
          <p:cNvSpPr>
            <a:spLocks noChangeArrowheads="1" noGrp="1"/>
          </p:cNvSpPr>
          <p:nvPr>
            <p:ph type="body" idx="1"/>
          </p:nvPr>
        </p:nvSpPr>
        <p:spPr bwMode="auto">
          <a:xfrm>
            <a:off x="323850" y="1341438"/>
            <a:ext cx="8229600" cy="5040312"/>
          </a:xfrm>
          <a:prstGeom prst="rect">
            <a:avLst/>
          </a:prstGeom>
          <a:noFill/>
          <a:ln>
            <a:noFill/>
          </a:ln>
          <a:effectLst/>
        </p:spPr>
        <p:txBody>
          <a:bodyPr vert="horz" wrap="square" lIns="91440" tIns="45720" rIns="91440" bIns="45720" numCol="1" anchor="t" anchorCtr="0" compatLnSpc="1">
            <a:prstTxWarp prst="textNoShape"/>
          </a:bodyPr>
          <a:lstStyle/>
          <a:p>
            <a:pPr lvl="0">
              <a:defRPr/>
            </a:pPr>
            <a:r>
              <a:rPr lang="zh-CN"/>
              <a:t>单击此处编辑母版文本样式</a:t>
            </a:r>
            <a:endParaRPr/>
          </a:p>
          <a:p>
            <a:pPr lvl="1">
              <a:defRPr/>
            </a:pPr>
            <a:r>
              <a:rPr lang="zh-CN"/>
              <a:t>第二级</a:t>
            </a:r>
            <a:endParaRPr/>
          </a:p>
          <a:p>
            <a:pPr lvl="2">
              <a:defRPr/>
            </a:pPr>
            <a:r>
              <a:rPr lang="zh-CN"/>
              <a:t>第三级</a:t>
            </a:r>
            <a:endParaRPr/>
          </a:p>
          <a:p>
            <a:pPr lvl="3">
              <a:defRPr/>
            </a:pPr>
            <a:r>
              <a:rPr lang="zh-CN"/>
              <a:t>第四级</a:t>
            </a:r>
            <a:endParaRPr/>
          </a:p>
          <a:p>
            <a:pPr lvl="4">
              <a:defRPr/>
            </a:pPr>
            <a:r>
              <a:rPr lang="zh-CN"/>
              <a:t>第五级</a:t>
            </a:r>
            <a:endParaRPr/>
          </a:p>
        </p:txBody>
      </p:sp>
    </p:spTree>
  </p:cSld>
  <p:clrMap bg1="dk2" tx1="lt1" bg2="dk1"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ctr">
        <a:spcBef>
          <a:spcPts val="0"/>
        </a:spcBef>
        <a:spcAft>
          <a:spcPts val="0"/>
        </a:spcAft>
        <a:defRPr sz="4400" b="1">
          <a:solidFill>
            <a:schemeClr val="tx1"/>
          </a:solidFill>
          <a:latin typeface="+mj-lt"/>
          <a:ea typeface="+mj-ea"/>
          <a:cs typeface="+mj-cs"/>
        </a:defRPr>
      </a:lvl1pPr>
      <a:lvl2pPr algn="ctr">
        <a:spcBef>
          <a:spcPts val="0"/>
        </a:spcBef>
        <a:spcAft>
          <a:spcPts val="0"/>
        </a:spcAft>
        <a:defRPr sz="4400" b="1">
          <a:solidFill>
            <a:schemeClr val="tx1"/>
          </a:solidFill>
          <a:latin typeface="Arial"/>
          <a:ea typeface="隶书"/>
        </a:defRPr>
      </a:lvl2pPr>
      <a:lvl3pPr algn="ctr">
        <a:spcBef>
          <a:spcPts val="0"/>
        </a:spcBef>
        <a:spcAft>
          <a:spcPts val="0"/>
        </a:spcAft>
        <a:defRPr sz="4400" b="1">
          <a:solidFill>
            <a:schemeClr val="tx1"/>
          </a:solidFill>
          <a:latin typeface="Arial"/>
          <a:ea typeface="隶书"/>
        </a:defRPr>
      </a:lvl3pPr>
      <a:lvl4pPr algn="ctr">
        <a:spcBef>
          <a:spcPts val="0"/>
        </a:spcBef>
        <a:spcAft>
          <a:spcPts val="0"/>
        </a:spcAft>
        <a:defRPr sz="4400" b="1">
          <a:solidFill>
            <a:schemeClr val="tx1"/>
          </a:solidFill>
          <a:latin typeface="Arial"/>
          <a:ea typeface="隶书"/>
        </a:defRPr>
      </a:lvl4pPr>
      <a:lvl5pPr algn="ctr">
        <a:spcBef>
          <a:spcPts val="0"/>
        </a:spcBef>
        <a:spcAft>
          <a:spcPts val="0"/>
        </a:spcAft>
        <a:defRPr sz="4400" b="1">
          <a:solidFill>
            <a:schemeClr val="tx1"/>
          </a:solidFill>
          <a:latin typeface="Arial"/>
          <a:ea typeface="隶书"/>
        </a:defRPr>
      </a:lvl5pPr>
      <a:lvl6pPr marL="457200" algn="ctr">
        <a:spcBef>
          <a:spcPts val="0"/>
        </a:spcBef>
        <a:spcAft>
          <a:spcPts val="0"/>
        </a:spcAft>
        <a:defRPr sz="4400" b="1">
          <a:solidFill>
            <a:schemeClr val="tx1"/>
          </a:solidFill>
          <a:latin typeface="Arial"/>
          <a:ea typeface="隶书"/>
        </a:defRPr>
      </a:lvl6pPr>
      <a:lvl7pPr marL="914400" algn="ctr">
        <a:spcBef>
          <a:spcPts val="0"/>
        </a:spcBef>
        <a:spcAft>
          <a:spcPts val="0"/>
        </a:spcAft>
        <a:defRPr sz="4400" b="1">
          <a:solidFill>
            <a:schemeClr val="tx1"/>
          </a:solidFill>
          <a:latin typeface="Arial"/>
          <a:ea typeface="隶书"/>
        </a:defRPr>
      </a:lvl7pPr>
      <a:lvl8pPr marL="1371600" algn="ctr">
        <a:spcBef>
          <a:spcPts val="0"/>
        </a:spcBef>
        <a:spcAft>
          <a:spcPts val="0"/>
        </a:spcAft>
        <a:defRPr sz="4400" b="1">
          <a:solidFill>
            <a:schemeClr val="tx1"/>
          </a:solidFill>
          <a:latin typeface="Arial"/>
          <a:ea typeface="隶书"/>
        </a:defRPr>
      </a:lvl8pPr>
      <a:lvl9pPr marL="1828800" algn="ctr">
        <a:spcBef>
          <a:spcPts val="0"/>
        </a:spcBef>
        <a:spcAft>
          <a:spcPts val="0"/>
        </a:spcAft>
        <a:defRPr sz="4400" b="1">
          <a:solidFill>
            <a:schemeClr val="tx1"/>
          </a:solidFill>
          <a:latin typeface="Arial"/>
          <a:ea typeface="隶书"/>
        </a:defRPr>
      </a:lvl9pPr>
    </p:titleStyle>
    <p:bodyStyle>
      <a:lvl1pPr marL="342900" indent="-342900" algn="l">
        <a:spcBef>
          <a:spcPts val="0"/>
        </a:spcBef>
        <a:spcAft>
          <a:spcPts val="0"/>
        </a:spcAft>
        <a:buClr>
          <a:schemeClr val="hlink"/>
        </a:buClr>
        <a:buFont typeface="Wingdings"/>
        <a:buChar char="§"/>
        <a:defRPr sz="3200">
          <a:solidFill>
            <a:schemeClr val="tx1"/>
          </a:solidFill>
          <a:latin typeface="+mn-lt"/>
          <a:ea typeface="+mn-ea"/>
          <a:cs typeface="+mn-cs"/>
        </a:defRPr>
      </a:lvl1pPr>
      <a:lvl2pPr marL="742950" indent="-285750" algn="l">
        <a:spcBef>
          <a:spcPts val="0"/>
        </a:spcBef>
        <a:spcAft>
          <a:spcPts val="0"/>
        </a:spcAft>
        <a:buClr>
          <a:schemeClr val="accent2"/>
        </a:buClr>
        <a:buSzPct val="85000"/>
        <a:buFont typeface="Wingdings 2"/>
        <a:buChar char="è"/>
        <a:defRPr sz="2800">
          <a:solidFill>
            <a:schemeClr val="tx1"/>
          </a:solidFill>
          <a:latin typeface="+mj-lt"/>
          <a:ea typeface="+mn-ea"/>
        </a:defRPr>
      </a:lvl2pPr>
      <a:lvl3pPr marL="1143000" indent="-228600" algn="l">
        <a:spcBef>
          <a:spcPts val="0"/>
        </a:spcBef>
        <a:spcAft>
          <a:spcPts val="0"/>
        </a:spcAft>
        <a:buClr>
          <a:schemeClr val="hlink"/>
        </a:buClr>
        <a:buFont typeface="Wingdings"/>
        <a:buChar char="§"/>
        <a:defRPr sz="2400">
          <a:solidFill>
            <a:schemeClr val="tx1"/>
          </a:solidFill>
          <a:latin typeface="+mj-lt"/>
          <a:ea typeface="+mn-ea"/>
        </a:defRPr>
      </a:lvl3pPr>
      <a:lvl4pPr marL="1600200" indent="-228600" algn="l">
        <a:spcBef>
          <a:spcPts val="0"/>
        </a:spcBef>
        <a:spcAft>
          <a:spcPts val="0"/>
        </a:spcAft>
        <a:buClr>
          <a:schemeClr val="accent2"/>
        </a:buClr>
        <a:buSzPct val="90000"/>
        <a:buFont typeface="Wingdings 2"/>
        <a:buChar char="è"/>
        <a:defRPr sz="2000">
          <a:solidFill>
            <a:schemeClr val="tx1"/>
          </a:solidFill>
          <a:latin typeface="+mj-lt"/>
          <a:ea typeface="+mn-ea"/>
        </a:defRPr>
      </a:lvl4pPr>
      <a:lvl5pPr marL="2057400" indent="-228600" algn="l">
        <a:spcBef>
          <a:spcPts val="0"/>
        </a:spcBef>
        <a:spcAft>
          <a:spcPts val="0"/>
        </a:spcAft>
        <a:buClr>
          <a:schemeClr val="hlink"/>
        </a:buClr>
        <a:buFont typeface="Wingdings"/>
        <a:buChar char="§"/>
        <a:defRPr sz="2000">
          <a:solidFill>
            <a:schemeClr val="tx1"/>
          </a:solidFill>
          <a:latin typeface="+mj-lt"/>
          <a:ea typeface="+mn-ea"/>
        </a:defRPr>
      </a:lvl5pPr>
      <a:lvl6pPr marL="2514600" indent="-228600" algn="l">
        <a:spcBef>
          <a:spcPts val="0"/>
        </a:spcBef>
        <a:spcAft>
          <a:spcPts val="0"/>
        </a:spcAft>
        <a:buClr>
          <a:schemeClr val="hlink"/>
        </a:buClr>
        <a:buFont typeface="Wingdings"/>
        <a:buChar char="§"/>
        <a:defRPr sz="2000">
          <a:solidFill>
            <a:schemeClr val="tx1"/>
          </a:solidFill>
          <a:latin typeface="+mj-lt"/>
          <a:ea typeface="+mn-ea"/>
        </a:defRPr>
      </a:lvl6pPr>
      <a:lvl7pPr marL="2971800" indent="-228600" algn="l">
        <a:spcBef>
          <a:spcPts val="0"/>
        </a:spcBef>
        <a:spcAft>
          <a:spcPts val="0"/>
        </a:spcAft>
        <a:buClr>
          <a:schemeClr val="hlink"/>
        </a:buClr>
        <a:buFont typeface="Wingdings"/>
        <a:buChar char="§"/>
        <a:defRPr sz="2000">
          <a:solidFill>
            <a:schemeClr val="tx1"/>
          </a:solidFill>
          <a:latin typeface="+mj-lt"/>
          <a:ea typeface="+mn-ea"/>
        </a:defRPr>
      </a:lvl7pPr>
      <a:lvl8pPr marL="3429000" indent="-228600" algn="l">
        <a:spcBef>
          <a:spcPts val="0"/>
        </a:spcBef>
        <a:spcAft>
          <a:spcPts val="0"/>
        </a:spcAft>
        <a:buClr>
          <a:schemeClr val="hlink"/>
        </a:buClr>
        <a:buFont typeface="Wingdings"/>
        <a:buChar char="§"/>
        <a:defRPr sz="2000">
          <a:solidFill>
            <a:schemeClr val="tx1"/>
          </a:solidFill>
          <a:latin typeface="+mj-lt"/>
          <a:ea typeface="+mn-ea"/>
        </a:defRPr>
      </a:lvl8pPr>
      <a:lvl9pPr marL="3886200" indent="-228600" algn="l">
        <a:spcBef>
          <a:spcPts val="0"/>
        </a:spcBef>
        <a:spcAft>
          <a:spcPts val="0"/>
        </a:spcAft>
        <a:buClr>
          <a:schemeClr val="hlink"/>
        </a:buClr>
        <a:buFont typeface="Wingdings"/>
        <a:buChar char="§"/>
        <a:defRPr sz="2000">
          <a:solidFill>
            <a:schemeClr val="tx1"/>
          </a:solidFill>
          <a:latin typeface="+mj-lt"/>
          <a:ea typeface="+mn-ea"/>
        </a:defRPr>
      </a:lvl9pPr>
    </p:bodyStyle>
    <p:otherStyle>
      <a:defPPr>
        <a:defRPr lang="zh-CN"/>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0.png"/><Relationship Id="rId4" Type="http://schemas.openxmlformats.org/officeDocument/2006/relationships/image" Target="../media/image11.png"/><Relationship Id="rId5" Type="http://schemas.openxmlformats.org/officeDocument/2006/relationships/image" Target="../media/image12.png"/><Relationship Id="rId6" Type="http://schemas.openxmlformats.org/officeDocument/2006/relationships/image" Target="../media/image13.png"/></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slide" Target="slide15.xml"/><Relationship Id="rId4" Type="http://schemas.openxmlformats.org/officeDocument/2006/relationships/slide" Target="slide16.xml"/><Relationship Id="rId5" Type="http://schemas.openxmlformats.org/officeDocument/2006/relationships/slide" Target="slide17.xml"/><Relationship Id="rId6" Type="http://schemas.openxmlformats.org/officeDocument/2006/relationships/slide" Target="slide18.xml"/><Relationship Id="rId7" Type="http://schemas.openxmlformats.org/officeDocument/2006/relationships/slide" Target="slide26.xml"/></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hyperlink" Target="http://blog.sina.com.cn/s/blog_4798d02d0100fpn2.html" TargetMode="External"/><Relationship Id="rId4" Type="http://schemas.openxmlformats.org/officeDocument/2006/relationships/image" Target="../media/image14.png"/></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slide" Target="slide14.xml"/></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slide" Target="slide14.xml"/></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slide" Target="slide14.xml"/></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slide" Target="slide14.xml"/></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slide" Target="slide20.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slide" Target="slide20.xml"/></Relationships>
</file>

<file path=ppt/slides/_rels/slide21.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5.png"/></Relationships>
</file>

<file path=ppt/slides/_rels/slide23.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6.png"/></Relationships>
</file>

<file path=ppt/slides/_rels/slide24.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7.png"/></Relationships>
</file>

<file path=ppt/slides/_rels/slide25.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slide" Target="slide28.xml"/><Relationship Id="rId4" Type="http://schemas.openxmlformats.org/officeDocument/2006/relationships/slide" Target="slide27.xml"/><Relationship Id="rId5" Type="http://schemas.openxmlformats.org/officeDocument/2006/relationships/slide" Target="slide50.xml"/><Relationship Id="rId6" Type="http://schemas.openxmlformats.org/officeDocument/2006/relationships/slide" Target="slide61.xml"/><Relationship Id="rId7" Type="http://schemas.openxmlformats.org/officeDocument/2006/relationships/slide" Target="slide25.xml"/></Relationships>
</file>

<file path=ppt/slides/_rels/slide27.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slide" Target="slide28.xml"/><Relationship Id="rId4" Type="http://schemas.openxmlformats.org/officeDocument/2006/relationships/slide" Target="slide40.xml"/><Relationship Id="rId5" Type="http://schemas.openxmlformats.org/officeDocument/2006/relationships/slide" Target="slide41.xml"/><Relationship Id="rId6" Type="http://schemas.openxmlformats.org/officeDocument/2006/relationships/slide" Target="slide49.xml"/><Relationship Id="rId7" Type="http://schemas.openxmlformats.org/officeDocument/2006/relationships/slide" Target="slide26.xml"/></Relationships>
</file>

<file path=ppt/slides/_rels/slide28.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slide" Target="slide27.xml"/></Relationships>
</file>

<file path=ppt/slides/_rels/slide29.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slide" Target="slide31.xml"/><Relationship Id="rId4" Type="http://schemas.openxmlformats.org/officeDocument/2006/relationships/slide" Target="slide33.xml"/><Relationship Id="rId5" Type="http://schemas.openxmlformats.org/officeDocument/2006/relationships/slide" Target="slide34.xml"/><Relationship Id="rId6" Type="http://schemas.openxmlformats.org/officeDocument/2006/relationships/slide" Target="slide27.xml"/><Relationship Id="rId7" Type="http://schemas.openxmlformats.org/officeDocument/2006/relationships/slide" Target="slide35.xml"/><Relationship Id="rId8" Type="http://schemas.openxmlformats.org/officeDocument/2006/relationships/slide" Target="slide36.xml"/><Relationship Id="rId9" Type="http://schemas.openxmlformats.org/officeDocument/2006/relationships/slide" Target="slide37.xml"/><Relationship Id="rId10" Type="http://schemas.openxmlformats.org/officeDocument/2006/relationships/slide" Target="slide38.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slide" Target="slide31.xml"/><Relationship Id="rId4" Type="http://schemas.openxmlformats.org/officeDocument/2006/relationships/slide" Target="slide33.xml"/><Relationship Id="rId5" Type="http://schemas.openxmlformats.org/officeDocument/2006/relationships/slide" Target="slide34.xml"/><Relationship Id="rId6" Type="http://schemas.openxmlformats.org/officeDocument/2006/relationships/slide" Target="slide27.xml"/><Relationship Id="rId7" Type="http://schemas.openxmlformats.org/officeDocument/2006/relationships/slide" Target="slide35.xml"/><Relationship Id="rId8" Type="http://schemas.openxmlformats.org/officeDocument/2006/relationships/slide" Target="slide36.xml"/><Relationship Id="rId9" Type="http://schemas.openxmlformats.org/officeDocument/2006/relationships/slide" Target="slide37.xml"/><Relationship Id="rId10" Type="http://schemas.openxmlformats.org/officeDocument/2006/relationships/slide" Target="slide38.xml"/></Relationships>
</file>

<file path=ppt/slides/_rels/slide31.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slide" Target="slide30.xml"/></Relationships>
</file>

<file path=ppt/slides/_rels/slide32.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slide" Target="slide30.xml"/></Relationships>
</file>

<file path=ppt/slides/_rels/slide33.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slide" Target="slide30.xml"/></Relationships>
</file>

<file path=ppt/slides/_rels/slide34.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slide" Target="slide30.xml"/></Relationships>
</file>

<file path=ppt/slides/_rels/slide35.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slide" Target="slide30.xml"/></Relationships>
</file>

<file path=ppt/slides/_rels/slide36.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slide" Target="slide30.xml"/></Relationships>
</file>

<file path=ppt/slides/_rels/slide37.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slide" Target="slide30.xml"/></Relationships>
</file>

<file path=ppt/slides/_rels/slide38.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slide" Target="slide30.xml"/></Relationships>
</file>

<file path=ppt/slides/_rels/slide39.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slide" Target="slide27.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40.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slide" Target="slide27.xml"/></Relationships>
</file>

<file path=ppt/slides/_rels/slide41.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slide" Target="slide27.xml"/><Relationship Id="rId4" Type="http://schemas.openxmlformats.org/officeDocument/2006/relationships/slide" Target="slide42.xml"/><Relationship Id="rId5" Type="http://schemas.openxmlformats.org/officeDocument/2006/relationships/slide" Target="slide43.xml"/><Relationship Id="rId6" Type="http://schemas.openxmlformats.org/officeDocument/2006/relationships/slide" Target="slide44.xml"/><Relationship Id="rId7" Type="http://schemas.openxmlformats.org/officeDocument/2006/relationships/slide" Target="slide47.xml"/><Relationship Id="rId8" Type="http://schemas.openxmlformats.org/officeDocument/2006/relationships/slide" Target="slide46.xml"/><Relationship Id="rId9" Type="http://schemas.openxmlformats.org/officeDocument/2006/relationships/slide" Target="slide48.xml"/></Relationships>
</file>

<file path=ppt/slides/_rels/slide42.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slide" Target="slide41.xml"/></Relationships>
</file>

<file path=ppt/slides/_rels/slide43.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 Id="rId3" Type="http://schemas.openxmlformats.org/officeDocument/2006/relationships/slide" Target="slide41.xml"/></Relationships>
</file>

<file path=ppt/slides/_rels/slide44.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slide" Target="slide41.xml"/></Relationships>
</file>

<file path=ppt/slides/_rels/slide45.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 Id="rId3" Type="http://schemas.openxmlformats.org/officeDocument/2006/relationships/slide" Target="slide41.xml"/></Relationships>
</file>

<file path=ppt/slides/_rels/slide46.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6.xml"/><Relationship Id="rId3" Type="http://schemas.openxmlformats.org/officeDocument/2006/relationships/slide" Target="slide41.xml"/></Relationships>
</file>

<file path=ppt/slides/_rels/slide47.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 Id="rId3" Type="http://schemas.openxmlformats.org/officeDocument/2006/relationships/slide" Target="slide41.xml"/></Relationships>
</file>

<file path=ppt/slides/_rels/slide48.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 Id="rId3" Type="http://schemas.openxmlformats.org/officeDocument/2006/relationships/slide" Target="slide41.xml"/></Relationships>
</file>

<file path=ppt/slides/_rels/slide49.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slide" Target="slide25.xml"/><Relationship Id="rId4" Type="http://schemas.openxmlformats.org/officeDocument/2006/relationships/slide" Target="slide19.xml"/><Relationship Id="rId5" Type="http://schemas.openxmlformats.org/officeDocument/2006/relationships/slide" Target="slide22.xml"/><Relationship Id="rId6" Type="http://schemas.openxmlformats.org/officeDocument/2006/relationships/slide" Target="slide16.xml"/><Relationship Id="rId7" Type="http://schemas.openxmlformats.org/officeDocument/2006/relationships/slide" Target="slide10.xml"/><Relationship Id="rId8" Type="http://schemas.openxmlformats.org/officeDocument/2006/relationships/slide" Target="slide24.xml"/></Relationships>
</file>

<file path=ppt/slides/_rels/slide50.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 Id="rId3" Type="http://schemas.openxmlformats.org/officeDocument/2006/relationships/slide" Target="slide26.xml"/><Relationship Id="rId4" Type="http://schemas.openxmlformats.org/officeDocument/2006/relationships/slide" Target="slide10.xml"/></Relationships>
</file>

<file path=ppt/slides/_rels/slide51.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 Id="rId3" Type="http://schemas.openxmlformats.org/officeDocument/2006/relationships/slide" Target="slide50.xml"/></Relationships>
</file>

<file path=ppt/slides/_rels/slide53.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 Id="rId3" Type="http://schemas.openxmlformats.org/officeDocument/2006/relationships/slide" Target="slide20.xml"/></Relationships>
</file>

<file path=ppt/slides/_rels/slide54.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6.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57.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 Id="rId3" Type="http://schemas.openxmlformats.org/officeDocument/2006/relationships/slide" Target="slide50.xml"/></Relationships>
</file>

<file path=ppt/slides/_rels/slide58.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 Id="rId3" Type="http://schemas.openxmlformats.org/officeDocument/2006/relationships/slide" Target="slide50.xml"/></Relationships>
</file>

<file path=ppt/slides/_rels/slide59.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 Id="rId3" Type="http://schemas.openxmlformats.org/officeDocument/2006/relationships/slide" Target="slide50.xm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60.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 Id="rId3" Type="http://schemas.openxmlformats.org/officeDocument/2006/relationships/slide" Target="slide50.xml"/></Relationships>
</file>

<file path=ppt/slides/_rels/slide61.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 Id="rId3" Type="http://schemas.openxmlformats.org/officeDocument/2006/relationships/slide" Target="slide26.xml"/></Relationships>
</file>

<file path=ppt/slides/_rels/slide62.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63.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 Id="rId3" Type="http://schemas.openxmlformats.org/officeDocument/2006/relationships/image" Target="../media/image18.png"/></Relationships>
</file>

<file path=ppt/slides/_rels/slide64.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65.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 Id="rId3" Type="http://schemas.openxmlformats.org/officeDocument/2006/relationships/slide" Target="slide19.xml"/></Relationships>
</file>

<file path=ppt/slides/_rels/slide66.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6.xml"/><Relationship Id="rId3" Type="http://schemas.openxmlformats.org/officeDocument/2006/relationships/slide" Target="slide20.xml"/></Relationships>
</file>

<file path=ppt/slides/_rels/slide67.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 Id="rId3" Type="http://schemas.openxmlformats.org/officeDocument/2006/relationships/image" Target="../media/image19.png"/><Relationship Id="rId4" Type="http://schemas.openxmlformats.org/officeDocument/2006/relationships/image" Target="../media/image20.png"/></Relationships>
</file>

<file path=ppt/slides/_rels/slide68.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s>
</file>

<file path=ppt/slides/_rels/slide69.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70.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 Id="rId3" Type="http://schemas.openxmlformats.org/officeDocument/2006/relationships/slide" Target="slide15.xml"/></Relationships>
</file>

<file path=ppt/slides/_rels/slide71.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 Id="rId3" Type="http://schemas.openxmlformats.org/officeDocument/2006/relationships/hyperlink" Target="http://blog.csdn.net/wisewillpower/archive/2008/05/30/2495535.aspx" TargetMode="External"/></Relationships>
</file>

<file path=ppt/slides/_rels/slide72.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s>
</file>

<file path=ppt/slides/_rels/slide73.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3.xml"/></Relationships>
</file>

<file path=ppt/slides/_rels/slide74.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4.xml"/><Relationship Id="rId3" Type="http://schemas.openxmlformats.org/officeDocument/2006/relationships/image" Target="../media/image21.png"/><Relationship Id="rId4" Type="http://schemas.openxmlformats.org/officeDocument/2006/relationships/image" Target="../media/image22.png"/></Relationships>
</file>

<file path=ppt/slides/_rels/slide75.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5.xml"/><Relationship Id="rId3" Type="http://schemas.openxmlformats.org/officeDocument/2006/relationships/image" Target="../media/image23.png"/><Relationship Id="rId4" Type="http://schemas.openxmlformats.org/officeDocument/2006/relationships/image" Target="../media/image24.png"/></Relationships>
</file>

<file path=ppt/slides/_rels/slide76.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6.xml"/><Relationship Id="rId3" Type="http://schemas.openxmlformats.org/officeDocument/2006/relationships/image" Target="../media/image25.png"/><Relationship Id="rId4" Type="http://schemas.openxmlformats.org/officeDocument/2006/relationships/image" Target="../media/image26.png"/></Relationships>
</file>

<file path=ppt/slides/_rels/slide77.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7.xml"/></Relationships>
</file>

<file path=ppt/slides/_rels/slide78.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8.xml"/></Relationships>
</file>

<file path=ppt/slides/_rels/slide79.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9.xml"/></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80.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0.xml"/><Relationship Id="rId3" Type="http://schemas.openxmlformats.org/officeDocument/2006/relationships/image" Target="../media/image27.png"/></Relationships>
</file>

<file path=ppt/slides/_rels/slide81.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1.xml"/><Relationship Id="rId3" Type="http://schemas.openxmlformats.org/officeDocument/2006/relationships/image" Target="../media/image28.png"/></Relationships>
</file>

<file path=ppt/slides/_rels/slide82.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2.xml"/></Relationships>
</file>

<file path=ppt/slides/_rels/slide83.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3.xml"/></Relationships>
</file>

<file path=ppt/slides/_rels/slide84.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4.xml"/></Relationships>
</file>

<file path=ppt/slides/_rels/slide85.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5.xml"/></Relationships>
</file>

<file path=ppt/slides/_rels/slide86.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6.xml"/></Relationships>
</file>

<file path=ppt/slides/_rels/slide87.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7.xml"/></Relationships>
</file>

<file path=ppt/slides/_rels/slide88.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8.xml"/><Relationship Id="rId3" Type="http://schemas.openxmlformats.org/officeDocument/2006/relationships/image" Target="../media/image29.png"/></Relationships>
</file>

<file path=ppt/slides/_rels/slide89.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9.xml"/></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90.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0.xml"/><Relationship Id="rId3" Type="http://schemas.openxmlformats.org/officeDocument/2006/relationships/image" Target="../media/image30.png"/></Relationships>
</file>

<file path=ppt/slides/_rels/slide91.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1.xml"/></Relationships>
</file>

<file path=ppt/slides/_rels/slide92.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2.xml"/></Relationships>
</file>

<file path=ppt/slides/_rels/slide93.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3.xml"/><Relationship Id="rId3" Type="http://schemas.openxmlformats.org/officeDocument/2006/relationships/slide" Target="slide7.xml"/></Relationships>
</file>

<file path=ppt/slides/_rels/slide94.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4.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 name="标题 1"/>
          <p:cNvSpPr>
            <a:spLocks noGrp="1"/>
          </p:cNvSpPr>
          <p:nvPr>
            <p:ph type="ctrTitle" idx="4294967295"/>
          </p:nvPr>
        </p:nvSpPr>
        <p:spPr bwMode="auto">
          <a:xfrm>
            <a:off x="2483768" y="2348880"/>
            <a:ext cx="4171950" cy="898525"/>
          </a:xfrm>
        </p:spPr>
        <p:txBody>
          <a:bodyPr/>
          <a:lstStyle/>
          <a:p>
            <a:pPr>
              <a:defRPr/>
            </a:pPr>
            <a:r>
              <a:rPr lang="en-US" sz="3600" b="1">
                <a:solidFill>
                  <a:srgbClr val="FF0000"/>
                </a:solidFill>
                <a:latin typeface="黑体"/>
                <a:ea typeface="黑体"/>
              </a:rPr>
              <a:t>Windows</a:t>
            </a:r>
            <a:r>
              <a:rPr lang="zh-CN" sz="3600" b="1">
                <a:solidFill>
                  <a:srgbClr val="FF0000"/>
                </a:solidFill>
                <a:latin typeface="黑体"/>
                <a:ea typeface="黑体"/>
              </a:rPr>
              <a:t>核心编程</a:t>
            </a:r>
            <a:endParaRPr/>
          </a:p>
        </p:txBody>
      </p:sp>
      <p:sp>
        <p:nvSpPr>
          <p:cNvPr id="4" name="文本框 3"/>
          <p:cNvSpPr txBox="1"/>
          <p:nvPr/>
        </p:nvSpPr>
        <p:spPr bwMode="auto">
          <a:xfrm>
            <a:off x="3023711" y="4649153"/>
            <a:ext cx="2948940" cy="392415"/>
          </a:xfrm>
          <a:prstGeom prst="rect">
            <a:avLst/>
          </a:prstGeom>
          <a:noFill/>
        </p:spPr>
        <p:txBody>
          <a:bodyPr wrap="square" rtlCol="0">
            <a:spAutoFit/>
          </a:bodyPr>
          <a:lstStyle/>
          <a:p>
            <a:pPr algn="ctr">
              <a:defRPr/>
            </a:pPr>
            <a:r>
              <a:rPr lang="en-US" sz="1950"/>
              <a:t>2024.11</a:t>
            </a: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0" advClick="1" advTm="15848"/>
    </mc:Choice>
    <mc:Fallback>
      <p:transition advClick="1" advTm="15848"/>
    </mc:Fallback>
  </mc:AlternateContent>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36194" name="Rectangle 2"/>
          <p:cNvSpPr>
            <a:spLocks noChangeArrowheads="1" noGrp="1"/>
          </p:cNvSpPr>
          <p:nvPr>
            <p:ph type="title"/>
          </p:nvPr>
        </p:nvSpPr>
        <p:spPr bwMode="auto"/>
        <p:txBody>
          <a:bodyPr/>
          <a:lstStyle/>
          <a:p>
            <a:pPr>
              <a:defRPr/>
            </a:pPr>
            <a:r>
              <a:rPr lang="en-US" sz="4000"/>
              <a:t>Win32</a:t>
            </a:r>
            <a:r>
              <a:rPr lang="zh-CN" sz="4000"/>
              <a:t>控制和应用程序</a:t>
            </a:r>
            <a:endParaRPr/>
          </a:p>
        </p:txBody>
      </p:sp>
      <p:pic>
        <p:nvPicPr>
          <p:cNvPr id="21507" name="Picture 4"/>
          <p:cNvPicPr>
            <a:picLocks noChangeAspect="1" noChangeArrowheads="1"/>
          </p:cNvPicPr>
          <p:nvPr/>
        </p:nvPicPr>
        <p:blipFill>
          <a:blip r:embed="rId3"/>
          <a:stretch/>
        </p:blipFill>
        <p:spPr bwMode="auto">
          <a:xfrm>
            <a:off x="395288" y="1196975"/>
            <a:ext cx="4895850" cy="2897188"/>
          </a:xfrm>
          <a:prstGeom prst="rect">
            <a:avLst/>
          </a:prstGeom>
          <a:noFill/>
          <a:ln>
            <a:noFill/>
          </a:ln>
          <a:effectLst/>
        </p:spPr>
      </p:pic>
      <p:pic>
        <p:nvPicPr>
          <p:cNvPr id="21508" name="Picture 5"/>
          <p:cNvPicPr>
            <a:picLocks noChangeAspect="1" noChangeArrowheads="1"/>
          </p:cNvPicPr>
          <p:nvPr/>
        </p:nvPicPr>
        <p:blipFill>
          <a:blip r:embed="rId4"/>
          <a:stretch/>
        </p:blipFill>
        <p:spPr bwMode="auto">
          <a:xfrm>
            <a:off x="179388" y="4657725"/>
            <a:ext cx="8243887" cy="2200275"/>
          </a:xfrm>
          <a:prstGeom prst="rect">
            <a:avLst/>
          </a:prstGeom>
          <a:noFill/>
          <a:ln>
            <a:noFill/>
          </a:ln>
          <a:effectLst/>
        </p:spPr>
      </p:pic>
      <p:pic>
        <p:nvPicPr>
          <p:cNvPr id="21509" name="Picture 7"/>
          <p:cNvPicPr>
            <a:picLocks noChangeAspect="1" noChangeArrowheads="1"/>
          </p:cNvPicPr>
          <p:nvPr/>
        </p:nvPicPr>
        <p:blipFill>
          <a:blip r:embed="rId5"/>
          <a:stretch/>
        </p:blipFill>
        <p:spPr bwMode="auto">
          <a:xfrm>
            <a:off x="7451725" y="4221163"/>
            <a:ext cx="1495425" cy="1123950"/>
          </a:xfrm>
          <a:prstGeom prst="rect">
            <a:avLst/>
          </a:prstGeom>
          <a:noFill/>
          <a:ln>
            <a:noFill/>
          </a:ln>
          <a:effectLst/>
        </p:spPr>
      </p:pic>
      <p:pic>
        <p:nvPicPr>
          <p:cNvPr id="21510" name="Picture 8"/>
          <p:cNvPicPr>
            <a:picLocks noChangeAspect="1" noChangeArrowheads="1"/>
          </p:cNvPicPr>
          <p:nvPr/>
        </p:nvPicPr>
        <p:blipFill>
          <a:blip r:embed="rId6"/>
          <a:stretch/>
        </p:blipFill>
        <p:spPr bwMode="auto">
          <a:xfrm>
            <a:off x="4787900" y="1628775"/>
            <a:ext cx="2705100" cy="1047750"/>
          </a:xfrm>
          <a:prstGeom prst="rect">
            <a:avLst/>
          </a:prstGeom>
          <a:noFill/>
          <a:ln>
            <a:noFill/>
          </a:ln>
          <a:effectLst/>
        </p:spPr>
      </p:pic>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spd="med" p14:dur="500" advClick="1">
        <p:strips dir="ld"/>
      </p:transition>
    </mc:Choice>
    <mc:Fallback>
      <p:transition spd="med" advClick="1">
        <p:strips dir="ld"/>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13666" name="Rectangle 2"/>
          <p:cNvSpPr>
            <a:spLocks noChangeArrowheads="1" noGrp="1"/>
          </p:cNvSpPr>
          <p:nvPr>
            <p:ph type="title"/>
          </p:nvPr>
        </p:nvSpPr>
        <p:spPr bwMode="auto"/>
        <p:txBody>
          <a:bodyPr/>
          <a:lstStyle/>
          <a:p>
            <a:pPr>
              <a:defRPr/>
            </a:pPr>
            <a:r>
              <a:rPr lang="zh-CN" sz="4000">
                <a:solidFill>
                  <a:srgbClr val="FFFF00"/>
                </a:solidFill>
              </a:rPr>
              <a:t>第一个知识点</a:t>
            </a:r>
            <a:br>
              <a:rPr lang="zh-CN" sz="4000">
                <a:solidFill>
                  <a:srgbClr val="FFFF00"/>
                </a:solidFill>
              </a:rPr>
            </a:br>
            <a:r>
              <a:rPr lang="zh-CN" sz="4000">
                <a:solidFill>
                  <a:srgbClr val="FFFF00"/>
                </a:solidFill>
              </a:rPr>
              <a:t>头文件</a:t>
            </a:r>
            <a:r>
              <a:rPr lang="en-US" sz="4000">
                <a:solidFill>
                  <a:srgbClr val="FFFF00"/>
                </a:solidFill>
              </a:rPr>
              <a:t>windows.h</a:t>
            </a:r>
            <a:endParaRPr lang="en-US" sz="4000">
              <a:solidFill>
                <a:srgbClr val="FFFF00"/>
              </a:solidFill>
            </a:endParaRPr>
          </a:p>
        </p:txBody>
      </p:sp>
      <p:sp>
        <p:nvSpPr>
          <p:cNvPr id="22531" name="Rectangle 3"/>
          <p:cNvSpPr>
            <a:spLocks noChangeArrowheads="1" noGrp="1"/>
          </p:cNvSpPr>
          <p:nvPr>
            <p:ph type="body" idx="1"/>
          </p:nvPr>
        </p:nvSpPr>
        <p:spPr bwMode="auto"/>
        <p:txBody>
          <a:bodyPr/>
          <a:lstStyle/>
          <a:p>
            <a:pPr>
              <a:defRPr/>
            </a:pPr>
            <a:r>
              <a:rPr lang="en-US"/>
              <a:t>WINDEF.H </a:t>
            </a:r>
            <a:r>
              <a:rPr lang="zh-CN"/>
              <a:t>基本数据类型定义</a:t>
            </a:r>
            <a:endParaRPr/>
          </a:p>
          <a:p>
            <a:pPr>
              <a:defRPr/>
            </a:pPr>
            <a:r>
              <a:rPr lang="en-US"/>
              <a:t>WINNT.H  </a:t>
            </a:r>
            <a:r>
              <a:rPr lang="zh-CN"/>
              <a:t>支持</a:t>
            </a:r>
            <a:r>
              <a:rPr lang="en-US"/>
              <a:t>Unicode</a:t>
            </a:r>
            <a:r>
              <a:rPr lang="zh-CN"/>
              <a:t>的类型定义</a:t>
            </a:r>
            <a:endParaRPr/>
          </a:p>
          <a:p>
            <a:pPr>
              <a:defRPr/>
            </a:pPr>
            <a:r>
              <a:rPr lang="en-US"/>
              <a:t>WINBASE.H </a:t>
            </a:r>
            <a:r>
              <a:rPr lang="zh-CN"/>
              <a:t>内涵函数</a:t>
            </a:r>
            <a:endParaRPr/>
          </a:p>
          <a:p>
            <a:pPr>
              <a:defRPr/>
            </a:pPr>
            <a:r>
              <a:rPr lang="en-US"/>
              <a:t>WINUSER.H </a:t>
            </a:r>
            <a:r>
              <a:rPr lang="zh-CN"/>
              <a:t>用户界面函数</a:t>
            </a:r>
            <a:endParaRPr/>
          </a:p>
          <a:p>
            <a:pPr>
              <a:defRPr/>
            </a:pPr>
            <a:r>
              <a:rPr lang="en-US"/>
              <a:t>WINGDI.H </a:t>
            </a:r>
            <a:r>
              <a:rPr lang="zh-CN"/>
              <a:t>图形设备接口函数</a:t>
            </a: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spd="med" p14:dur="500" advClick="1">
        <p:strips dir="ld"/>
      </p:transition>
    </mc:Choice>
    <mc:Fallback>
      <p:transition spd="med" advClick="1">
        <p:strips dir="ld"/>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08546" name="Rectangle 2"/>
          <p:cNvSpPr>
            <a:spLocks noChangeArrowheads="1" noGrp="1"/>
          </p:cNvSpPr>
          <p:nvPr>
            <p:ph type="title"/>
          </p:nvPr>
        </p:nvSpPr>
        <p:spPr bwMode="auto"/>
        <p:txBody>
          <a:bodyPr/>
          <a:lstStyle/>
          <a:p>
            <a:pPr>
              <a:defRPr/>
            </a:pPr>
            <a:r>
              <a:rPr lang="zh-CN" sz="3600">
                <a:solidFill>
                  <a:srgbClr val="FFFF00"/>
                </a:solidFill>
              </a:rPr>
              <a:t>第二个知识点：</a:t>
            </a:r>
            <a:r>
              <a:rPr lang="en-US" sz="3600">
                <a:solidFill>
                  <a:srgbClr val="FFFF00"/>
                </a:solidFill>
              </a:rPr>
              <a:t>WinMain</a:t>
            </a:r>
            <a:r>
              <a:rPr lang="zh-CN" sz="3600">
                <a:solidFill>
                  <a:srgbClr val="FFFF00"/>
                </a:solidFill>
              </a:rPr>
              <a:t>函数的定义</a:t>
            </a:r>
            <a:endParaRPr/>
          </a:p>
        </p:txBody>
      </p:sp>
      <p:sp>
        <p:nvSpPr>
          <p:cNvPr id="23555" name="Rectangle 3"/>
          <p:cNvSpPr>
            <a:spLocks noChangeArrowheads="1" noGrp="1"/>
          </p:cNvSpPr>
          <p:nvPr>
            <p:ph type="body" idx="1"/>
          </p:nvPr>
        </p:nvSpPr>
        <p:spPr bwMode="auto">
          <a:xfrm>
            <a:off x="0" y="1989138"/>
            <a:ext cx="9144000" cy="4392612"/>
          </a:xfrm>
        </p:spPr>
        <p:txBody>
          <a:bodyPr/>
          <a:lstStyle/>
          <a:p>
            <a:pPr lvl="2">
              <a:buFont typeface="Wingdings"/>
              <a:buNone/>
              <a:defRPr/>
            </a:pPr>
            <a:r>
              <a:rPr lang="en-US"/>
              <a:t>int WINAPI WinMain</a:t>
            </a:r>
            <a:endParaRPr/>
          </a:p>
          <a:p>
            <a:pPr lvl="2">
              <a:buFont typeface="Wingdings"/>
              <a:buNone/>
              <a:defRPr/>
            </a:pPr>
            <a:r>
              <a:rPr lang="en-US"/>
              <a:t>(	HINSTANCE  hThisInst  ,	 //</a:t>
            </a:r>
            <a:r>
              <a:rPr lang="zh-CN"/>
              <a:t>当前实例</a:t>
            </a:r>
            <a:endParaRPr/>
          </a:p>
          <a:p>
            <a:pPr lvl="2">
              <a:buFont typeface="Wingdings"/>
              <a:buNone/>
              <a:defRPr/>
            </a:pPr>
            <a:r>
              <a:rPr lang="zh-CN"/>
              <a:t>	</a:t>
            </a:r>
            <a:r>
              <a:rPr lang="en-US"/>
              <a:t>HINSTANCE  hPrevInst, 	//</a:t>
            </a:r>
            <a:r>
              <a:rPr lang="zh-CN"/>
              <a:t>前驱实例</a:t>
            </a:r>
            <a:endParaRPr/>
          </a:p>
          <a:p>
            <a:pPr lvl="2">
              <a:buFont typeface="Wingdings"/>
              <a:buNone/>
              <a:defRPr/>
            </a:pPr>
            <a:r>
              <a:rPr lang="zh-CN"/>
              <a:t>	</a:t>
            </a:r>
            <a:r>
              <a:rPr lang="en-US"/>
              <a:t>LPSTR  lpszCmdLine, //</a:t>
            </a:r>
            <a:r>
              <a:rPr lang="zh-CN"/>
              <a:t>指向应用程序命令行				 	      参数的指针</a:t>
            </a:r>
            <a:endParaRPr/>
          </a:p>
          <a:p>
            <a:pPr lvl="2">
              <a:buFont typeface="Wingdings"/>
              <a:buNone/>
              <a:defRPr/>
            </a:pPr>
            <a:r>
              <a:rPr lang="zh-CN"/>
              <a:t> 	</a:t>
            </a:r>
            <a:r>
              <a:rPr lang="en-US"/>
              <a:t>int nCmdShow 	  //</a:t>
            </a:r>
            <a:r>
              <a:rPr lang="zh-CN"/>
              <a:t>应用程序开始执行时					  窗口的显示方式标识</a:t>
            </a:r>
            <a:endParaRPr/>
          </a:p>
          <a:p>
            <a:pPr lvl="2">
              <a:buFont typeface="Wingdings"/>
              <a:buNone/>
              <a:defRPr/>
            </a:pPr>
            <a:r>
              <a:rPr lang="en-US"/>
              <a:t>)</a:t>
            </a:r>
            <a:endParaRPr/>
          </a:p>
          <a:p>
            <a:pPr>
              <a:buFont typeface="Wingdings"/>
              <a:buNone/>
              <a:defRPr/>
            </a:pPr>
            <a:r>
              <a:rPr lang="en-US" sz="2800"/>
              <a:t>     </a:t>
            </a:r>
            <a:r>
              <a:rPr lang="en-US" sz="2800">
                <a:solidFill>
                  <a:schemeClr val="hlink"/>
                </a:solidFill>
              </a:rPr>
              <a:t>WinMain</a:t>
            </a:r>
            <a:r>
              <a:rPr lang="zh-CN" sz="2800">
                <a:solidFill>
                  <a:schemeClr val="hlink"/>
                </a:solidFill>
              </a:rPr>
              <a:t>函数接受</a:t>
            </a:r>
            <a:r>
              <a:rPr lang="en-US" sz="2800">
                <a:solidFill>
                  <a:schemeClr val="hlink"/>
                </a:solidFill>
              </a:rPr>
              <a:t>4</a:t>
            </a:r>
            <a:r>
              <a:rPr lang="zh-CN" sz="2800">
                <a:solidFill>
                  <a:schemeClr val="hlink"/>
                </a:solidFill>
              </a:rPr>
              <a:t>个参数，这些参数都是在系统调用</a:t>
            </a:r>
            <a:r>
              <a:rPr lang="en-US" sz="2800">
                <a:solidFill>
                  <a:schemeClr val="hlink"/>
                </a:solidFill>
              </a:rPr>
              <a:t>WinMain</a:t>
            </a:r>
            <a:r>
              <a:rPr lang="zh-CN" sz="2800">
                <a:solidFill>
                  <a:schemeClr val="hlink"/>
                </a:solidFill>
              </a:rPr>
              <a:t>函数时，传送给应用程序的</a:t>
            </a:r>
            <a:endParaRPr/>
          </a:p>
        </p:txBody>
      </p:sp>
      <p:sp>
        <p:nvSpPr>
          <p:cNvPr id="108548" name="Text Box 4"/>
          <p:cNvSpPr txBox="1">
            <a:spLocks noChangeArrowheads="1"/>
          </p:cNvSpPr>
          <p:nvPr/>
        </p:nvSpPr>
        <p:spPr bwMode="auto">
          <a:xfrm>
            <a:off x="1763713" y="1268413"/>
            <a:ext cx="4491037" cy="519112"/>
          </a:xfrm>
          <a:prstGeom prst="rect">
            <a:avLst/>
          </a:prstGeom>
          <a:noFill/>
          <a:ln>
            <a:noFill/>
          </a:ln>
          <a:effectLst/>
        </p:spPr>
        <p:txBody>
          <a:bodyPr wrap="none">
            <a:spAutoFit/>
          </a:bodyPr>
          <a:lstStyle/>
          <a:p>
            <a:pPr>
              <a:defRPr/>
            </a:pPr>
            <a:r>
              <a:rPr lang="en-US" sz="2800">
                <a:latin typeface="Arial"/>
              </a:rPr>
              <a:t>WinMain</a:t>
            </a:r>
            <a:r>
              <a:rPr lang="zh-CN" sz="2800">
                <a:latin typeface="Arial"/>
              </a:rPr>
              <a:t>函数的原型声明：</a:t>
            </a:r>
            <a:endParaRPr/>
          </a:p>
        </p:txBody>
      </p:sp>
      <p:sp>
        <p:nvSpPr>
          <p:cNvPr id="108549" name="AutoShape 5">
            <a:hlinkClick r:id="rId3" action="ppaction://hlinksldjump"/>
          </p:cNvPr>
          <p:cNvSpPr>
            <a:spLocks noChangeArrowheads="1"/>
          </p:cNvSpPr>
          <p:nvPr/>
        </p:nvSpPr>
        <p:spPr bwMode="auto">
          <a:xfrm>
            <a:off x="7885113" y="2420938"/>
            <a:ext cx="288924" cy="287337"/>
          </a:xfrm>
          <a:custGeom>
            <a:avLst/>
            <a:gdLst>
              <a:gd name="G0" fmla="+- 5400 0 0"/>
              <a:gd name="G1" fmla="+- 8100 0 0"/>
              <a:gd name="G2" fmla="+- 2700 0 0"/>
              <a:gd name="G3" fmla="+- 9450 0 0"/>
              <a:gd name="G4" fmla="+- 21600 0 8100"/>
              <a:gd name="G5" fmla="+- 21600 0 9450"/>
              <a:gd name="G6" fmla="+- 5400 21600 0"/>
              <a:gd name="G7" fmla="*/ G6 1 2"/>
              <a:gd name="G8" fmla="+- 21600 0 5400"/>
              <a:gd name="G9" fmla="+- 21600 0 2700"/>
              <a:gd name="T0" fmla="*/ G0 w 21600"/>
              <a:gd name="T1" fmla="*/ G0 h 21600"/>
              <a:gd name="T2" fmla="*/ G8 w 21600"/>
              <a:gd name="T3" fmla="*/ G8 h 21600"/>
            </a:gdLst>
            <a:ahLst/>
            <a:cxnLst>
              <a:cxn ang="0">
                <a:pos x="r" y="vc"/>
              </a:cxn>
              <a:cxn ang="5400000">
                <a:pos x="hc" y="b"/>
              </a:cxn>
              <a:cxn ang="10800000">
                <a:pos x="l" y="vc"/>
              </a:cxn>
              <a:cxn ang="16200000">
                <a:pos x="hc" y="t"/>
              </a:cxn>
            </a:cxnLst>
            <a:rect l="T0" t="T1" r="T2" b="T3"/>
            <a:pathLst>
              <a:path w="21600" h="21600" fill="norm" stroke="1" extrusionOk="0">
                <a:moveTo>
                  <a:pt x="5400" y="5400"/>
                </a:moveTo>
                <a:lnTo>
                  <a:pt x="9450" y="5400"/>
                </a:lnTo>
                <a:lnTo>
                  <a:pt x="9450" y="2700"/>
                </a:lnTo>
                <a:lnTo>
                  <a:pt x="8100" y="2700"/>
                </a:lnTo>
                <a:lnTo>
                  <a:pt x="10800" y="0"/>
                </a:lnTo>
                <a:lnTo>
                  <a:pt x="13500" y="2700"/>
                </a:lnTo>
                <a:lnTo>
                  <a:pt x="12150" y="2700"/>
                </a:lnTo>
                <a:lnTo>
                  <a:pt x="12150" y="5400"/>
                </a:lnTo>
                <a:lnTo>
                  <a:pt x="16200" y="5400"/>
                </a:lnTo>
                <a:lnTo>
                  <a:pt x="16200" y="9450"/>
                </a:lnTo>
                <a:lnTo>
                  <a:pt x="18900" y="9450"/>
                </a:lnTo>
                <a:lnTo>
                  <a:pt x="18900" y="8100"/>
                </a:lnTo>
                <a:lnTo>
                  <a:pt x="21600" y="10800"/>
                </a:lnTo>
                <a:lnTo>
                  <a:pt x="18900" y="13500"/>
                </a:lnTo>
                <a:lnTo>
                  <a:pt x="18900" y="12150"/>
                </a:lnTo>
                <a:lnTo>
                  <a:pt x="16200" y="12150"/>
                </a:lnTo>
                <a:lnTo>
                  <a:pt x="16200" y="16200"/>
                </a:lnTo>
                <a:lnTo>
                  <a:pt x="12150" y="16200"/>
                </a:lnTo>
                <a:lnTo>
                  <a:pt x="12150" y="18900"/>
                </a:lnTo>
                <a:lnTo>
                  <a:pt x="13500" y="18900"/>
                </a:lnTo>
                <a:lnTo>
                  <a:pt x="10800" y="21600"/>
                </a:lnTo>
                <a:lnTo>
                  <a:pt x="8100" y="18900"/>
                </a:lnTo>
                <a:lnTo>
                  <a:pt x="9450" y="18900"/>
                </a:lnTo>
                <a:lnTo>
                  <a:pt x="9450" y="16200"/>
                </a:lnTo>
                <a:lnTo>
                  <a:pt x="5400" y="16200"/>
                </a:lnTo>
                <a:lnTo>
                  <a:pt x="5400" y="12150"/>
                </a:lnTo>
                <a:lnTo>
                  <a:pt x="2700" y="12150"/>
                </a:lnTo>
                <a:lnTo>
                  <a:pt x="2700" y="13500"/>
                </a:lnTo>
                <a:lnTo>
                  <a:pt x="0" y="10800"/>
                </a:lnTo>
                <a:lnTo>
                  <a:pt x="2700" y="8100"/>
                </a:lnTo>
                <a:lnTo>
                  <a:pt x="2700" y="9450"/>
                </a:lnTo>
                <a:lnTo>
                  <a:pt x="5400" y="9450"/>
                </a:lnTo>
                <a:close/>
              </a:path>
            </a:pathLst>
          </a:custGeom>
          <a:solidFill>
            <a:schemeClr val="folHlink"/>
          </a:solidFill>
          <a:ln w="9525" algn="ctr">
            <a:solidFill>
              <a:srgbClr val="000000"/>
            </a:solidFill>
            <a:miter lim="800000"/>
            <a:headEnd/>
            <a:tailEnd/>
          </a:ln>
          <a:effectLst/>
        </p:spPr>
        <p:txBody>
          <a:bodyPr wrap="none" anchor="ctr"/>
          <a:lstStyle/>
          <a:p>
            <a:pPr>
              <a:defRPr/>
            </a:pPr>
            <a:endParaRPr lang="zh-CN">
              <a:latin typeface="Arial"/>
            </a:endParaRPr>
          </a:p>
        </p:txBody>
      </p:sp>
      <p:sp>
        <p:nvSpPr>
          <p:cNvPr id="108550" name="AutoShape 6">
            <a:hlinkClick r:id="rId4" action="ppaction://hlinksldjump"/>
          </p:cNvPr>
          <p:cNvSpPr>
            <a:spLocks noChangeArrowheads="1"/>
          </p:cNvSpPr>
          <p:nvPr/>
        </p:nvSpPr>
        <p:spPr bwMode="auto">
          <a:xfrm>
            <a:off x="7956550" y="2997200"/>
            <a:ext cx="288924" cy="287338"/>
          </a:xfrm>
          <a:custGeom>
            <a:avLst/>
            <a:gdLst>
              <a:gd name="G0" fmla="+- 5400 0 0"/>
              <a:gd name="G1" fmla="+- 8100 0 0"/>
              <a:gd name="G2" fmla="+- 2700 0 0"/>
              <a:gd name="G3" fmla="+- 9450 0 0"/>
              <a:gd name="G4" fmla="+- 21600 0 8100"/>
              <a:gd name="G5" fmla="+- 21600 0 9450"/>
              <a:gd name="G6" fmla="+- 5400 21600 0"/>
              <a:gd name="G7" fmla="*/ G6 1 2"/>
              <a:gd name="G8" fmla="+- 21600 0 5400"/>
              <a:gd name="G9" fmla="+- 21600 0 2700"/>
              <a:gd name="T0" fmla="*/ G0 w 21600"/>
              <a:gd name="T1" fmla="*/ G0 h 21600"/>
              <a:gd name="T2" fmla="*/ G8 w 21600"/>
              <a:gd name="T3" fmla="*/ G8 h 21600"/>
            </a:gdLst>
            <a:ahLst/>
            <a:cxnLst>
              <a:cxn ang="0">
                <a:pos x="r" y="vc"/>
              </a:cxn>
              <a:cxn ang="5400000">
                <a:pos x="hc" y="b"/>
              </a:cxn>
              <a:cxn ang="10800000">
                <a:pos x="l" y="vc"/>
              </a:cxn>
              <a:cxn ang="16200000">
                <a:pos x="hc" y="t"/>
              </a:cxn>
            </a:cxnLst>
            <a:rect l="T0" t="T1" r="T2" b="T3"/>
            <a:pathLst>
              <a:path w="21600" h="21600" fill="norm" stroke="1" extrusionOk="0">
                <a:moveTo>
                  <a:pt x="5400" y="5400"/>
                </a:moveTo>
                <a:lnTo>
                  <a:pt x="9450" y="5400"/>
                </a:lnTo>
                <a:lnTo>
                  <a:pt x="9450" y="2700"/>
                </a:lnTo>
                <a:lnTo>
                  <a:pt x="8100" y="2700"/>
                </a:lnTo>
                <a:lnTo>
                  <a:pt x="10800" y="0"/>
                </a:lnTo>
                <a:lnTo>
                  <a:pt x="13500" y="2700"/>
                </a:lnTo>
                <a:lnTo>
                  <a:pt x="12150" y="2700"/>
                </a:lnTo>
                <a:lnTo>
                  <a:pt x="12150" y="5400"/>
                </a:lnTo>
                <a:lnTo>
                  <a:pt x="16200" y="5400"/>
                </a:lnTo>
                <a:lnTo>
                  <a:pt x="16200" y="9450"/>
                </a:lnTo>
                <a:lnTo>
                  <a:pt x="18900" y="9450"/>
                </a:lnTo>
                <a:lnTo>
                  <a:pt x="18900" y="8100"/>
                </a:lnTo>
                <a:lnTo>
                  <a:pt x="21600" y="10800"/>
                </a:lnTo>
                <a:lnTo>
                  <a:pt x="18900" y="13500"/>
                </a:lnTo>
                <a:lnTo>
                  <a:pt x="18900" y="12150"/>
                </a:lnTo>
                <a:lnTo>
                  <a:pt x="16200" y="12150"/>
                </a:lnTo>
                <a:lnTo>
                  <a:pt x="16200" y="16200"/>
                </a:lnTo>
                <a:lnTo>
                  <a:pt x="12150" y="16200"/>
                </a:lnTo>
                <a:lnTo>
                  <a:pt x="12150" y="18900"/>
                </a:lnTo>
                <a:lnTo>
                  <a:pt x="13500" y="18900"/>
                </a:lnTo>
                <a:lnTo>
                  <a:pt x="10800" y="21600"/>
                </a:lnTo>
                <a:lnTo>
                  <a:pt x="8100" y="18900"/>
                </a:lnTo>
                <a:lnTo>
                  <a:pt x="9450" y="18900"/>
                </a:lnTo>
                <a:lnTo>
                  <a:pt x="9450" y="16200"/>
                </a:lnTo>
                <a:lnTo>
                  <a:pt x="5400" y="16200"/>
                </a:lnTo>
                <a:lnTo>
                  <a:pt x="5400" y="12150"/>
                </a:lnTo>
                <a:lnTo>
                  <a:pt x="2700" y="12150"/>
                </a:lnTo>
                <a:lnTo>
                  <a:pt x="2700" y="13500"/>
                </a:lnTo>
                <a:lnTo>
                  <a:pt x="0" y="10800"/>
                </a:lnTo>
                <a:lnTo>
                  <a:pt x="2700" y="8100"/>
                </a:lnTo>
                <a:lnTo>
                  <a:pt x="2700" y="9450"/>
                </a:lnTo>
                <a:lnTo>
                  <a:pt x="5400" y="9450"/>
                </a:lnTo>
                <a:close/>
              </a:path>
            </a:pathLst>
          </a:custGeom>
          <a:solidFill>
            <a:schemeClr val="folHlink"/>
          </a:solidFill>
          <a:ln w="9525" algn="ctr">
            <a:solidFill>
              <a:srgbClr val="000000"/>
            </a:solidFill>
            <a:miter lim="800000"/>
            <a:headEnd/>
            <a:tailEnd/>
          </a:ln>
          <a:effectLst/>
        </p:spPr>
        <p:txBody>
          <a:bodyPr wrap="none" anchor="ctr"/>
          <a:lstStyle/>
          <a:p>
            <a:pPr>
              <a:defRPr/>
            </a:pPr>
            <a:endParaRPr lang="zh-CN">
              <a:latin typeface="Arial"/>
            </a:endParaRPr>
          </a:p>
        </p:txBody>
      </p:sp>
      <p:sp>
        <p:nvSpPr>
          <p:cNvPr id="108551" name="AutoShape 7">
            <a:hlinkClick r:id="rId5" action="ppaction://hlinksldjump"/>
          </p:cNvPr>
          <p:cNvSpPr>
            <a:spLocks noChangeArrowheads="1"/>
          </p:cNvSpPr>
          <p:nvPr/>
        </p:nvSpPr>
        <p:spPr bwMode="auto">
          <a:xfrm>
            <a:off x="7956550" y="3644900"/>
            <a:ext cx="288924" cy="287338"/>
          </a:xfrm>
          <a:custGeom>
            <a:avLst/>
            <a:gdLst>
              <a:gd name="G0" fmla="+- 5400 0 0"/>
              <a:gd name="G1" fmla="+- 8100 0 0"/>
              <a:gd name="G2" fmla="+- 2700 0 0"/>
              <a:gd name="G3" fmla="+- 9450 0 0"/>
              <a:gd name="G4" fmla="+- 21600 0 8100"/>
              <a:gd name="G5" fmla="+- 21600 0 9450"/>
              <a:gd name="G6" fmla="+- 5400 21600 0"/>
              <a:gd name="G7" fmla="*/ G6 1 2"/>
              <a:gd name="G8" fmla="+- 21600 0 5400"/>
              <a:gd name="G9" fmla="+- 21600 0 2700"/>
              <a:gd name="T0" fmla="*/ G0 w 21600"/>
              <a:gd name="T1" fmla="*/ G0 h 21600"/>
              <a:gd name="T2" fmla="*/ G8 w 21600"/>
              <a:gd name="T3" fmla="*/ G8 h 21600"/>
            </a:gdLst>
            <a:ahLst/>
            <a:cxnLst>
              <a:cxn ang="0">
                <a:pos x="r" y="vc"/>
              </a:cxn>
              <a:cxn ang="5400000">
                <a:pos x="hc" y="b"/>
              </a:cxn>
              <a:cxn ang="10800000">
                <a:pos x="l" y="vc"/>
              </a:cxn>
              <a:cxn ang="16200000">
                <a:pos x="hc" y="t"/>
              </a:cxn>
            </a:cxnLst>
            <a:rect l="T0" t="T1" r="T2" b="T3"/>
            <a:pathLst>
              <a:path w="21600" h="21600" fill="norm" stroke="1" extrusionOk="0">
                <a:moveTo>
                  <a:pt x="5400" y="5400"/>
                </a:moveTo>
                <a:lnTo>
                  <a:pt x="9450" y="5400"/>
                </a:lnTo>
                <a:lnTo>
                  <a:pt x="9450" y="2700"/>
                </a:lnTo>
                <a:lnTo>
                  <a:pt x="8100" y="2700"/>
                </a:lnTo>
                <a:lnTo>
                  <a:pt x="10800" y="0"/>
                </a:lnTo>
                <a:lnTo>
                  <a:pt x="13500" y="2700"/>
                </a:lnTo>
                <a:lnTo>
                  <a:pt x="12150" y="2700"/>
                </a:lnTo>
                <a:lnTo>
                  <a:pt x="12150" y="5400"/>
                </a:lnTo>
                <a:lnTo>
                  <a:pt x="16200" y="5400"/>
                </a:lnTo>
                <a:lnTo>
                  <a:pt x="16200" y="9450"/>
                </a:lnTo>
                <a:lnTo>
                  <a:pt x="18900" y="9450"/>
                </a:lnTo>
                <a:lnTo>
                  <a:pt x="18900" y="8100"/>
                </a:lnTo>
                <a:lnTo>
                  <a:pt x="21600" y="10800"/>
                </a:lnTo>
                <a:lnTo>
                  <a:pt x="18900" y="13500"/>
                </a:lnTo>
                <a:lnTo>
                  <a:pt x="18900" y="12150"/>
                </a:lnTo>
                <a:lnTo>
                  <a:pt x="16200" y="12150"/>
                </a:lnTo>
                <a:lnTo>
                  <a:pt x="16200" y="16200"/>
                </a:lnTo>
                <a:lnTo>
                  <a:pt x="12150" y="16200"/>
                </a:lnTo>
                <a:lnTo>
                  <a:pt x="12150" y="18900"/>
                </a:lnTo>
                <a:lnTo>
                  <a:pt x="13500" y="18900"/>
                </a:lnTo>
                <a:lnTo>
                  <a:pt x="10800" y="21600"/>
                </a:lnTo>
                <a:lnTo>
                  <a:pt x="8100" y="18900"/>
                </a:lnTo>
                <a:lnTo>
                  <a:pt x="9450" y="18900"/>
                </a:lnTo>
                <a:lnTo>
                  <a:pt x="9450" y="16200"/>
                </a:lnTo>
                <a:lnTo>
                  <a:pt x="5400" y="16200"/>
                </a:lnTo>
                <a:lnTo>
                  <a:pt x="5400" y="12150"/>
                </a:lnTo>
                <a:lnTo>
                  <a:pt x="2700" y="12150"/>
                </a:lnTo>
                <a:lnTo>
                  <a:pt x="2700" y="13500"/>
                </a:lnTo>
                <a:lnTo>
                  <a:pt x="0" y="10800"/>
                </a:lnTo>
                <a:lnTo>
                  <a:pt x="2700" y="8100"/>
                </a:lnTo>
                <a:lnTo>
                  <a:pt x="2700" y="9450"/>
                </a:lnTo>
                <a:lnTo>
                  <a:pt x="5400" y="9450"/>
                </a:lnTo>
                <a:close/>
              </a:path>
            </a:pathLst>
          </a:custGeom>
          <a:solidFill>
            <a:schemeClr val="folHlink"/>
          </a:solidFill>
          <a:ln w="9525" algn="ctr">
            <a:solidFill>
              <a:srgbClr val="000000"/>
            </a:solidFill>
            <a:miter lim="800000"/>
            <a:headEnd/>
            <a:tailEnd/>
          </a:ln>
          <a:effectLst/>
        </p:spPr>
        <p:txBody>
          <a:bodyPr wrap="none" anchor="ctr"/>
          <a:lstStyle/>
          <a:p>
            <a:pPr>
              <a:defRPr/>
            </a:pPr>
            <a:endParaRPr lang="zh-CN">
              <a:latin typeface="Arial"/>
            </a:endParaRPr>
          </a:p>
        </p:txBody>
      </p:sp>
      <p:sp>
        <p:nvSpPr>
          <p:cNvPr id="108552" name="AutoShape 8">
            <a:hlinkClick r:id="rId6" action="ppaction://hlinksldjump"/>
          </p:cNvPr>
          <p:cNvSpPr>
            <a:spLocks noChangeArrowheads="1"/>
          </p:cNvSpPr>
          <p:nvPr/>
        </p:nvSpPr>
        <p:spPr bwMode="auto">
          <a:xfrm>
            <a:off x="7956550" y="4508500"/>
            <a:ext cx="288924" cy="287338"/>
          </a:xfrm>
          <a:custGeom>
            <a:avLst/>
            <a:gdLst>
              <a:gd name="G0" fmla="+- 5400 0 0"/>
              <a:gd name="G1" fmla="+- 8100 0 0"/>
              <a:gd name="G2" fmla="+- 5400 0 0"/>
              <a:gd name="G3" fmla="+- 10800 0 0"/>
              <a:gd name="G4" fmla="+- 21600 0 8100"/>
              <a:gd name="G5" fmla="+- 21600 0 10800"/>
              <a:gd name="G6" fmla="+- 5400 21600 0"/>
              <a:gd name="G7" fmla="*/ G6 1 2"/>
              <a:gd name="G8" fmla="+- 21600 0 5400"/>
              <a:gd name="G9" fmla="+- 21600 0 5400"/>
              <a:gd name="T0" fmla="*/ G0 w 21600"/>
              <a:gd name="T1" fmla="*/ G0 h 21600"/>
              <a:gd name="T2" fmla="*/ G8 w 21600"/>
              <a:gd name="T3" fmla="*/ G8 h 21600"/>
            </a:gdLst>
            <a:ahLst/>
            <a:cxnLst>
              <a:cxn ang="0">
                <a:pos x="r" y="vc"/>
              </a:cxn>
              <a:cxn ang="5400000">
                <a:pos x="hc" y="b"/>
              </a:cxn>
              <a:cxn ang="10800000">
                <a:pos x="l" y="vc"/>
              </a:cxn>
              <a:cxn ang="16200000">
                <a:pos x="hc" y="t"/>
              </a:cxn>
            </a:cxnLst>
            <a:rect l="T0" t="T1" r="T2" b="T3"/>
            <a:pathLst>
              <a:path w="21600" h="21600" fill="norm" stroke="1" extrusionOk="0">
                <a:moveTo>
                  <a:pt x="5400" y="5400"/>
                </a:moveTo>
                <a:lnTo>
                  <a:pt x="10800" y="5400"/>
                </a:lnTo>
                <a:lnTo>
                  <a:pt x="10800" y="5400"/>
                </a:lnTo>
                <a:lnTo>
                  <a:pt x="8100" y="5400"/>
                </a:lnTo>
                <a:lnTo>
                  <a:pt x="10800" y="0"/>
                </a:lnTo>
                <a:lnTo>
                  <a:pt x="13500" y="5400"/>
                </a:lnTo>
                <a:lnTo>
                  <a:pt x="10800" y="5400"/>
                </a:lnTo>
                <a:lnTo>
                  <a:pt x="10800" y="5400"/>
                </a:lnTo>
                <a:lnTo>
                  <a:pt x="16200" y="5400"/>
                </a:lnTo>
                <a:lnTo>
                  <a:pt x="16200" y="10800"/>
                </a:lnTo>
                <a:lnTo>
                  <a:pt x="16200" y="10800"/>
                </a:lnTo>
                <a:lnTo>
                  <a:pt x="16200" y="8100"/>
                </a:lnTo>
                <a:lnTo>
                  <a:pt x="21600" y="10800"/>
                </a:lnTo>
                <a:lnTo>
                  <a:pt x="16200" y="13500"/>
                </a:lnTo>
                <a:lnTo>
                  <a:pt x="16200" y="10800"/>
                </a:lnTo>
                <a:lnTo>
                  <a:pt x="16200" y="10800"/>
                </a:lnTo>
                <a:lnTo>
                  <a:pt x="16200" y="16200"/>
                </a:lnTo>
                <a:lnTo>
                  <a:pt x="10800" y="16200"/>
                </a:lnTo>
                <a:lnTo>
                  <a:pt x="10800" y="16200"/>
                </a:lnTo>
                <a:lnTo>
                  <a:pt x="13500" y="16200"/>
                </a:lnTo>
                <a:lnTo>
                  <a:pt x="10800" y="21600"/>
                </a:lnTo>
                <a:lnTo>
                  <a:pt x="8100" y="16200"/>
                </a:lnTo>
                <a:lnTo>
                  <a:pt x="10800" y="16200"/>
                </a:lnTo>
                <a:lnTo>
                  <a:pt x="10800" y="16200"/>
                </a:lnTo>
                <a:lnTo>
                  <a:pt x="5400" y="16200"/>
                </a:lnTo>
                <a:lnTo>
                  <a:pt x="5400" y="10800"/>
                </a:lnTo>
                <a:lnTo>
                  <a:pt x="5400" y="10800"/>
                </a:lnTo>
                <a:lnTo>
                  <a:pt x="5400" y="13500"/>
                </a:lnTo>
                <a:lnTo>
                  <a:pt x="0" y="10800"/>
                </a:lnTo>
                <a:lnTo>
                  <a:pt x="5400" y="8100"/>
                </a:lnTo>
                <a:lnTo>
                  <a:pt x="5400" y="10800"/>
                </a:lnTo>
                <a:lnTo>
                  <a:pt x="5400" y="10800"/>
                </a:lnTo>
                <a:close/>
              </a:path>
            </a:pathLst>
          </a:custGeom>
          <a:solidFill>
            <a:schemeClr val="folHlink"/>
          </a:solidFill>
          <a:ln w="9525" algn="ctr">
            <a:solidFill>
              <a:srgbClr val="000000"/>
            </a:solidFill>
            <a:miter lim="800000"/>
            <a:headEnd/>
            <a:tailEnd/>
          </a:ln>
          <a:effectLst/>
        </p:spPr>
        <p:txBody>
          <a:bodyPr wrap="none" anchor="ctr"/>
          <a:lstStyle/>
          <a:p>
            <a:pPr>
              <a:defRPr/>
            </a:pPr>
            <a:endParaRPr lang="zh-CN">
              <a:latin typeface="Arial"/>
            </a:endParaRPr>
          </a:p>
        </p:txBody>
      </p:sp>
      <p:sp>
        <p:nvSpPr>
          <p:cNvPr id="108553" name="AutoShape 9">
            <a:hlinkClick r:id="rId7" action="ppaction://hlinksldjump"/>
          </p:cNvPr>
          <p:cNvSpPr>
            <a:spLocks noChangeArrowheads="1"/>
          </p:cNvSpPr>
          <p:nvPr/>
        </p:nvSpPr>
        <p:spPr bwMode="auto">
          <a:xfrm rot="10800000">
            <a:off x="7667625" y="6308725"/>
            <a:ext cx="936625" cy="360363"/>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fill="norm" stroke="1" extrusionOk="0">
                <a:moveTo>
                  <a:pt x="16200" y="0"/>
                </a:moveTo>
                <a:lnTo>
                  <a:pt x="16200" y="5400"/>
                </a:lnTo>
                <a:lnTo>
                  <a:pt x="3375" y="5400"/>
                </a:lnTo>
                <a:lnTo>
                  <a:pt x="3375" y="16200"/>
                </a:lnTo>
                <a:lnTo>
                  <a:pt x="16200" y="16200"/>
                </a:lnTo>
                <a:lnTo>
                  <a:pt x="16200" y="21600"/>
                </a:lnTo>
                <a:lnTo>
                  <a:pt x="21600" y="10800"/>
                </a:lnTo>
                <a:close/>
              </a:path>
              <a:path w="21600" h="21600" fill="norm" stroke="1" extrusionOk="0">
                <a:moveTo>
                  <a:pt x="1350" y="5400"/>
                </a:moveTo>
                <a:lnTo>
                  <a:pt x="1350" y="16200"/>
                </a:lnTo>
                <a:lnTo>
                  <a:pt x="2700" y="16200"/>
                </a:lnTo>
                <a:lnTo>
                  <a:pt x="2700" y="5400"/>
                </a:lnTo>
                <a:close/>
              </a:path>
              <a:path w="21600" h="21600" fill="norm" stroke="1" extrusionOk="0">
                <a:moveTo>
                  <a:pt x="0" y="5400"/>
                </a:moveTo>
                <a:lnTo>
                  <a:pt x="0" y="16200"/>
                </a:lnTo>
                <a:lnTo>
                  <a:pt x="675" y="16200"/>
                </a:lnTo>
                <a:lnTo>
                  <a:pt x="675" y="5400"/>
                </a:lnTo>
                <a:close/>
              </a:path>
            </a:pathLst>
          </a:custGeom>
          <a:gradFill>
            <a:gsLst>
              <a:gs pos="0">
                <a:schemeClr val="bg1"/>
              </a:gs>
              <a:gs pos="100000">
                <a:schemeClr val="bg1">
                  <a:gamma val="0"/>
                  <a:shade val="21176"/>
                  <a:invGamma val="0"/>
                </a:schemeClr>
              </a:gs>
            </a:gsLst>
            <a:lin ang="0" scaled="1"/>
          </a:gradFill>
          <a:ln w="28575" algn="ctr">
            <a:solidFill>
              <a:schemeClr val="tx1"/>
            </a:solidFill>
            <a:miter lim="800000"/>
            <a:headEnd/>
            <a:tailEnd type="none" w="lg" len="lg"/>
          </a:ln>
          <a:effectLst/>
        </p:spPr>
        <p:txBody>
          <a:bodyPr lIns="90000" tIns="46800" rIns="90000" bIns="46800" anchor="ctr">
            <a:spAutoFit/>
          </a:bodyPr>
          <a:lstStyle/>
          <a:p>
            <a:pPr>
              <a:defRPr/>
            </a:pPr>
            <a:endParaRPr lang="zh-CN">
              <a:latin typeface="Arial"/>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spd="med" p14:dur="500" advClick="1">
        <p:strips dir="ld"/>
      </p:transition>
    </mc:Choice>
    <mc:Fallback>
      <p:transition spd="med" advClick="1">
        <p:strips dir="ld"/>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49506" name="Rectangle 2"/>
          <p:cNvSpPr>
            <a:spLocks noChangeArrowheads="1" noGrp="1"/>
          </p:cNvSpPr>
          <p:nvPr>
            <p:ph type="title"/>
          </p:nvPr>
        </p:nvSpPr>
        <p:spPr bwMode="auto"/>
        <p:txBody>
          <a:bodyPr/>
          <a:lstStyle/>
          <a:p>
            <a:pPr>
              <a:defRPr/>
            </a:pPr>
            <a:r>
              <a:rPr lang="en-US" sz="4000"/>
              <a:t>main,wmain,WinMain,wWimMain</a:t>
            </a:r>
            <a:endParaRPr/>
          </a:p>
        </p:txBody>
      </p:sp>
      <p:sp>
        <p:nvSpPr>
          <p:cNvPr id="74755" name="Rectangle 3"/>
          <p:cNvSpPr>
            <a:spLocks noChangeArrowheads="1" noGrp="1"/>
          </p:cNvSpPr>
          <p:nvPr>
            <p:ph type="body" idx="1"/>
          </p:nvPr>
        </p:nvSpPr>
        <p:spPr bwMode="auto"/>
        <p:txBody>
          <a:bodyPr/>
          <a:lstStyle/>
          <a:p>
            <a:pPr>
              <a:defRPr/>
            </a:pPr>
            <a:r>
              <a:rPr lang="en-US" u="sng">
                <a:hlinkClick r:id="rId3" tooltip="http://blog.sina.com.cn/s/blog_4798d02d0100fpn2.html"/>
              </a:rPr>
              <a:t>http://blog.sina.com.cn/s/blog_4798d02d0100fpn2.html</a:t>
            </a:r>
            <a:endParaRPr lang="en-US"/>
          </a:p>
          <a:p>
            <a:pPr>
              <a:defRPr/>
            </a:pPr>
            <a:endParaRPr lang="en-US"/>
          </a:p>
        </p:txBody>
      </p:sp>
      <p:pic>
        <p:nvPicPr>
          <p:cNvPr id="74756" name="Picture 4"/>
          <p:cNvPicPr>
            <a:picLocks noChangeAspect="1" noChangeArrowheads="1"/>
          </p:cNvPicPr>
          <p:nvPr/>
        </p:nvPicPr>
        <p:blipFill>
          <a:blip r:embed="rId4"/>
          <a:stretch/>
        </p:blipFill>
        <p:spPr bwMode="auto">
          <a:xfrm>
            <a:off x="407011" y="2564904"/>
            <a:ext cx="8063278" cy="2376264"/>
          </a:xfrm>
          <a:prstGeom prst="rect">
            <a:avLst/>
          </a:prstGeom>
          <a:noFill/>
          <a:ln>
            <a:noFill/>
          </a:ln>
          <a:effectLst/>
        </p:spPr>
      </p:pic>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spd="med" p14:dur="500" advClick="1">
        <p:strips dir="ld"/>
      </p:transition>
    </mc:Choice>
    <mc:Fallback>
      <p:transition spd="med" advClick="1">
        <p:strips dir="ld"/>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09570" name="Rectangle 2"/>
          <p:cNvSpPr>
            <a:spLocks noChangeArrowheads="1" noGrp="1"/>
          </p:cNvSpPr>
          <p:nvPr>
            <p:ph type="title"/>
          </p:nvPr>
        </p:nvSpPr>
        <p:spPr bwMode="auto"/>
        <p:txBody>
          <a:bodyPr/>
          <a:lstStyle/>
          <a:p>
            <a:pPr>
              <a:defRPr/>
            </a:pPr>
            <a:r>
              <a:rPr lang="zh-CN" sz="4000"/>
              <a:t>第一个参数</a:t>
            </a:r>
            <a:r>
              <a:rPr lang="en-US" sz="4000"/>
              <a:t>hInstance</a:t>
            </a:r>
            <a:endParaRPr/>
          </a:p>
        </p:txBody>
      </p:sp>
      <p:sp>
        <p:nvSpPr>
          <p:cNvPr id="24579" name="Rectangle 3"/>
          <p:cNvSpPr>
            <a:spLocks noChangeArrowheads="1" noGrp="1"/>
          </p:cNvSpPr>
          <p:nvPr>
            <p:ph type="body" idx="1"/>
          </p:nvPr>
        </p:nvSpPr>
        <p:spPr bwMode="auto"/>
        <p:txBody>
          <a:bodyPr/>
          <a:lstStyle/>
          <a:p>
            <a:pPr>
              <a:defRPr/>
            </a:pPr>
            <a:r>
              <a:rPr lang="zh-CN"/>
              <a:t>第一个参数</a:t>
            </a:r>
            <a:r>
              <a:rPr lang="en-US"/>
              <a:t>hInstance</a:t>
            </a:r>
            <a:r>
              <a:rPr lang="zh-CN"/>
              <a:t>表示该程序当前运行的实列的句柄，这是一个数值。当程序在</a:t>
            </a:r>
            <a:r>
              <a:rPr lang="en-US"/>
              <a:t>Windows</a:t>
            </a:r>
            <a:r>
              <a:rPr lang="zh-CN"/>
              <a:t>下运行时，它唯一标识运行中的实例（只有运行中的程序实例，才有实例句柄）。一个应用程序可以运行多个实例，</a:t>
            </a:r>
            <a:endParaRPr/>
          </a:p>
          <a:p>
            <a:pPr>
              <a:defRPr/>
            </a:pPr>
            <a:r>
              <a:rPr lang="zh-CN"/>
              <a:t>每运行一个实例，系统都会给该实例分配一个句柄值，并通过</a:t>
            </a:r>
            <a:r>
              <a:rPr lang="en-US"/>
              <a:t>hInstance</a:t>
            </a:r>
            <a:r>
              <a:rPr lang="zh-CN"/>
              <a:t>参数传送给</a:t>
            </a:r>
            <a:r>
              <a:rPr lang="en-US"/>
              <a:t>WinMain</a:t>
            </a:r>
            <a:r>
              <a:rPr lang="zh-CN"/>
              <a:t>函数。</a:t>
            </a:r>
            <a:endParaRPr/>
          </a:p>
        </p:txBody>
      </p:sp>
      <p:sp>
        <p:nvSpPr>
          <p:cNvPr id="109572" name="AutoShape 4">
            <a:hlinkClick r:id="rId3" action="ppaction://hlinksldjump"/>
          </p:cNvPr>
          <p:cNvSpPr>
            <a:spLocks noChangeArrowheads="1"/>
          </p:cNvSpPr>
          <p:nvPr/>
        </p:nvSpPr>
        <p:spPr bwMode="auto">
          <a:xfrm rot="10800000">
            <a:off x="7523163" y="6308725"/>
            <a:ext cx="936625" cy="360363"/>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fill="norm" stroke="1" extrusionOk="0">
                <a:moveTo>
                  <a:pt x="16200" y="0"/>
                </a:moveTo>
                <a:lnTo>
                  <a:pt x="16200" y="5400"/>
                </a:lnTo>
                <a:lnTo>
                  <a:pt x="3375" y="5400"/>
                </a:lnTo>
                <a:lnTo>
                  <a:pt x="3375" y="16200"/>
                </a:lnTo>
                <a:lnTo>
                  <a:pt x="16200" y="16200"/>
                </a:lnTo>
                <a:lnTo>
                  <a:pt x="16200" y="21600"/>
                </a:lnTo>
                <a:lnTo>
                  <a:pt x="21600" y="10800"/>
                </a:lnTo>
                <a:close/>
              </a:path>
              <a:path w="21600" h="21600" fill="norm" stroke="1" extrusionOk="0">
                <a:moveTo>
                  <a:pt x="1350" y="5400"/>
                </a:moveTo>
                <a:lnTo>
                  <a:pt x="1350" y="16200"/>
                </a:lnTo>
                <a:lnTo>
                  <a:pt x="2700" y="16200"/>
                </a:lnTo>
                <a:lnTo>
                  <a:pt x="2700" y="5400"/>
                </a:lnTo>
                <a:close/>
              </a:path>
              <a:path w="21600" h="21600" fill="norm" stroke="1" extrusionOk="0">
                <a:moveTo>
                  <a:pt x="0" y="5400"/>
                </a:moveTo>
                <a:lnTo>
                  <a:pt x="0" y="16200"/>
                </a:lnTo>
                <a:lnTo>
                  <a:pt x="675" y="16200"/>
                </a:lnTo>
                <a:lnTo>
                  <a:pt x="675" y="5400"/>
                </a:lnTo>
                <a:close/>
              </a:path>
            </a:pathLst>
          </a:custGeom>
          <a:gradFill>
            <a:gsLst>
              <a:gs pos="0">
                <a:schemeClr val="bg1"/>
              </a:gs>
              <a:gs pos="100000">
                <a:schemeClr val="bg1">
                  <a:gamma val="0"/>
                  <a:shade val="21176"/>
                  <a:invGamma val="0"/>
                </a:schemeClr>
              </a:gs>
            </a:gsLst>
            <a:lin ang="0" scaled="1"/>
          </a:gradFill>
          <a:ln w="28575" algn="ctr">
            <a:solidFill>
              <a:schemeClr val="tx1"/>
            </a:solidFill>
            <a:miter lim="800000"/>
            <a:headEnd/>
            <a:tailEnd type="none" w="lg" len="lg"/>
          </a:ln>
          <a:effectLst/>
        </p:spPr>
        <p:txBody>
          <a:bodyPr lIns="90000" tIns="46800" rIns="90000" bIns="46800" anchor="ctr">
            <a:spAutoFit/>
          </a:bodyPr>
          <a:lstStyle/>
          <a:p>
            <a:pPr>
              <a:defRPr/>
            </a:pPr>
            <a:endParaRPr lang="zh-CN">
              <a:latin typeface="Arial"/>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spd="med" p14:dur="500" advClick="1">
        <p:strips dir="ld"/>
      </p:transition>
    </mc:Choice>
    <mc:Fallback>
      <p:transition spd="med" advClick="1">
        <p:strips dir="ld"/>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10594" name="Rectangle 2"/>
          <p:cNvSpPr>
            <a:spLocks noChangeArrowheads="1" noGrp="1"/>
          </p:cNvSpPr>
          <p:nvPr>
            <p:ph type="title"/>
          </p:nvPr>
        </p:nvSpPr>
        <p:spPr bwMode="auto"/>
        <p:txBody>
          <a:bodyPr/>
          <a:lstStyle/>
          <a:p>
            <a:pPr>
              <a:defRPr/>
            </a:pPr>
            <a:r>
              <a:rPr lang="zh-CN" sz="4000"/>
              <a:t>第二个参数</a:t>
            </a:r>
            <a:r>
              <a:rPr lang="en-US" sz="4000"/>
              <a:t>hPrevInstance</a:t>
            </a:r>
            <a:endParaRPr/>
          </a:p>
        </p:txBody>
      </p:sp>
      <p:sp>
        <p:nvSpPr>
          <p:cNvPr id="25603" name="Rectangle 3"/>
          <p:cNvSpPr>
            <a:spLocks noChangeArrowheads="1" noGrp="1"/>
          </p:cNvSpPr>
          <p:nvPr>
            <p:ph type="body" idx="1"/>
          </p:nvPr>
        </p:nvSpPr>
        <p:spPr bwMode="auto"/>
        <p:txBody>
          <a:bodyPr/>
          <a:lstStyle/>
          <a:p>
            <a:pPr>
              <a:defRPr/>
            </a:pPr>
            <a:r>
              <a:rPr lang="zh-CN"/>
              <a:t>第二个参数</a:t>
            </a:r>
            <a:r>
              <a:rPr lang="en-US"/>
              <a:t>hPrevInstance</a:t>
            </a:r>
            <a:r>
              <a:rPr lang="zh-CN"/>
              <a:t>表示当前实例的前一个实例的句柄。通过查看</a:t>
            </a:r>
            <a:r>
              <a:rPr lang="en-US"/>
              <a:t>MSDN</a:t>
            </a:r>
            <a:r>
              <a:rPr lang="zh-CN"/>
              <a:t>我们可以知道，在</a:t>
            </a:r>
            <a:r>
              <a:rPr lang="en-US"/>
              <a:t>Win32</a:t>
            </a:r>
            <a:r>
              <a:rPr lang="zh-CN"/>
              <a:t>环境下，这个参数总是</a:t>
            </a:r>
            <a:r>
              <a:rPr lang="en-US"/>
              <a:t>NULL</a:t>
            </a:r>
            <a:r>
              <a:rPr lang="zh-CN"/>
              <a:t>，即在</a:t>
            </a:r>
            <a:r>
              <a:rPr lang="en-US"/>
              <a:t>Win32</a:t>
            </a:r>
            <a:r>
              <a:rPr lang="zh-CN"/>
              <a:t>环境下，这个参数不起作用。</a:t>
            </a:r>
            <a:endParaRPr/>
          </a:p>
          <a:p>
            <a:pPr>
              <a:defRPr/>
            </a:pPr>
            <a:endParaRPr lang="en-US"/>
          </a:p>
        </p:txBody>
      </p:sp>
      <p:sp>
        <p:nvSpPr>
          <p:cNvPr id="110596" name="AutoShape 4">
            <a:hlinkClick r:id="rId3" action="ppaction://hlinksldjump"/>
          </p:cNvPr>
          <p:cNvSpPr>
            <a:spLocks noChangeArrowheads="1"/>
          </p:cNvSpPr>
          <p:nvPr/>
        </p:nvSpPr>
        <p:spPr bwMode="auto">
          <a:xfrm rot="10800000">
            <a:off x="7523163" y="6308725"/>
            <a:ext cx="936625" cy="360363"/>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fill="norm" stroke="1" extrusionOk="0">
                <a:moveTo>
                  <a:pt x="16200" y="0"/>
                </a:moveTo>
                <a:lnTo>
                  <a:pt x="16200" y="5400"/>
                </a:lnTo>
                <a:lnTo>
                  <a:pt x="3375" y="5400"/>
                </a:lnTo>
                <a:lnTo>
                  <a:pt x="3375" y="16200"/>
                </a:lnTo>
                <a:lnTo>
                  <a:pt x="16200" y="16200"/>
                </a:lnTo>
                <a:lnTo>
                  <a:pt x="16200" y="21600"/>
                </a:lnTo>
                <a:lnTo>
                  <a:pt x="21600" y="10800"/>
                </a:lnTo>
                <a:close/>
              </a:path>
              <a:path w="21600" h="21600" fill="norm" stroke="1" extrusionOk="0">
                <a:moveTo>
                  <a:pt x="1350" y="5400"/>
                </a:moveTo>
                <a:lnTo>
                  <a:pt x="1350" y="16200"/>
                </a:lnTo>
                <a:lnTo>
                  <a:pt x="2700" y="16200"/>
                </a:lnTo>
                <a:lnTo>
                  <a:pt x="2700" y="5400"/>
                </a:lnTo>
                <a:close/>
              </a:path>
              <a:path w="21600" h="21600" fill="norm" stroke="1" extrusionOk="0">
                <a:moveTo>
                  <a:pt x="0" y="5400"/>
                </a:moveTo>
                <a:lnTo>
                  <a:pt x="0" y="16200"/>
                </a:lnTo>
                <a:lnTo>
                  <a:pt x="675" y="16200"/>
                </a:lnTo>
                <a:lnTo>
                  <a:pt x="675" y="5400"/>
                </a:lnTo>
                <a:close/>
              </a:path>
            </a:pathLst>
          </a:custGeom>
          <a:gradFill>
            <a:gsLst>
              <a:gs pos="0">
                <a:schemeClr val="bg1"/>
              </a:gs>
              <a:gs pos="100000">
                <a:schemeClr val="bg1">
                  <a:gamma val="0"/>
                  <a:shade val="21176"/>
                  <a:invGamma val="0"/>
                </a:schemeClr>
              </a:gs>
            </a:gsLst>
            <a:lin ang="0" scaled="1"/>
          </a:gradFill>
          <a:ln w="28575" algn="ctr">
            <a:solidFill>
              <a:schemeClr val="tx1"/>
            </a:solidFill>
            <a:miter lim="800000"/>
            <a:headEnd/>
            <a:tailEnd type="none" w="lg" len="lg"/>
          </a:ln>
          <a:effectLst/>
        </p:spPr>
        <p:txBody>
          <a:bodyPr lIns="90000" tIns="46800" rIns="90000" bIns="46800" anchor="ctr">
            <a:spAutoFit/>
          </a:bodyPr>
          <a:lstStyle/>
          <a:p>
            <a:pPr>
              <a:defRPr/>
            </a:pPr>
            <a:endParaRPr lang="zh-CN">
              <a:latin typeface="Arial"/>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spd="med" p14:dur="500" advClick="1">
        <p:strips dir="ld"/>
      </p:transition>
    </mc:Choice>
    <mc:Fallback>
      <p:transition spd="med" advClick="1">
        <p:strips dir="ld"/>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11618" name="Rectangle 2"/>
          <p:cNvSpPr>
            <a:spLocks noChangeArrowheads="1" noGrp="1"/>
          </p:cNvSpPr>
          <p:nvPr>
            <p:ph type="title"/>
          </p:nvPr>
        </p:nvSpPr>
        <p:spPr bwMode="auto"/>
        <p:txBody>
          <a:bodyPr/>
          <a:lstStyle/>
          <a:p>
            <a:pPr>
              <a:defRPr/>
            </a:pPr>
            <a:r>
              <a:rPr lang="zh-CN" sz="4000"/>
              <a:t>第三个参数</a:t>
            </a:r>
            <a:r>
              <a:rPr lang="en-US" sz="4000"/>
              <a:t>lpCmdLine</a:t>
            </a:r>
            <a:endParaRPr/>
          </a:p>
        </p:txBody>
      </p:sp>
      <p:sp>
        <p:nvSpPr>
          <p:cNvPr id="26627" name="Rectangle 3"/>
          <p:cNvSpPr>
            <a:spLocks noChangeArrowheads="1" noGrp="1"/>
          </p:cNvSpPr>
          <p:nvPr>
            <p:ph type="body" idx="1"/>
          </p:nvPr>
        </p:nvSpPr>
        <p:spPr bwMode="auto"/>
        <p:txBody>
          <a:bodyPr/>
          <a:lstStyle/>
          <a:p>
            <a:pPr>
              <a:defRPr/>
            </a:pPr>
            <a:r>
              <a:rPr lang="zh-CN" sz="2800"/>
              <a:t>第三个参数</a:t>
            </a:r>
            <a:r>
              <a:rPr lang="en-US" sz="2800"/>
              <a:t>lpCmdLine</a:t>
            </a:r>
            <a:r>
              <a:rPr lang="zh-CN" sz="2800"/>
              <a:t>是一个以空终止的字符串，指定传给应用程序的命令行参数</a:t>
            </a:r>
            <a:endParaRPr/>
          </a:p>
          <a:p>
            <a:pPr>
              <a:buFont typeface="Wingdings"/>
              <a:buNone/>
              <a:defRPr/>
            </a:pPr>
            <a:r>
              <a:rPr lang="zh-CN" sz="2800"/>
              <a:t>   例如：在</a:t>
            </a:r>
            <a:r>
              <a:rPr lang="en-US" sz="2800"/>
              <a:t>D</a:t>
            </a:r>
            <a:r>
              <a:rPr lang="zh-CN" sz="2800"/>
              <a:t>盘下有一个</a:t>
            </a:r>
            <a:r>
              <a:rPr lang="en-US" sz="2800"/>
              <a:t>1.txt</a:t>
            </a:r>
            <a:r>
              <a:rPr lang="zh-CN" sz="2800"/>
              <a:t>文件，当我们用鼠标双击这个文件时启动记事本程序（</a:t>
            </a:r>
            <a:r>
              <a:rPr lang="en-US" sz="2800"/>
              <a:t>notepad.exe),</a:t>
            </a:r>
            <a:r>
              <a:rPr lang="zh-CN" sz="2800"/>
              <a:t>此时系统将会将</a:t>
            </a:r>
            <a:r>
              <a:rPr lang="en-US" sz="2800"/>
              <a:t>D:\1.txt</a:t>
            </a:r>
            <a:r>
              <a:rPr lang="zh-CN" sz="2800"/>
              <a:t>作为命令行参数传递给记事本程序的</a:t>
            </a:r>
            <a:r>
              <a:rPr lang="en-US" sz="2800"/>
              <a:t>WinMain</a:t>
            </a:r>
            <a:r>
              <a:rPr lang="zh-CN" sz="2800"/>
              <a:t>函数，记事本程序在得到这个文件路径名后就在窗口显示该文件的内容。</a:t>
            </a:r>
            <a:endParaRPr/>
          </a:p>
          <a:p>
            <a:pPr>
              <a:buFont typeface="Wingdings"/>
              <a:buNone/>
              <a:defRPr/>
            </a:pPr>
            <a:r>
              <a:rPr lang="zh-CN" sz="2800"/>
              <a:t>         要在</a:t>
            </a:r>
            <a:r>
              <a:rPr lang="en-US" sz="2800"/>
              <a:t>VC</a:t>
            </a:r>
            <a:r>
              <a:rPr lang="zh-CN" sz="2800"/>
              <a:t>＋＋开发环境中向应用程序传递参数，可以单击菜单</a:t>
            </a:r>
            <a:r>
              <a:rPr lang="en-US" sz="2800"/>
              <a:t>【project】</a:t>
            </a:r>
            <a:r>
              <a:rPr lang="zh-CN" sz="2800"/>
              <a:t>－</a:t>
            </a:r>
            <a:r>
              <a:rPr lang="en-US" sz="2800"/>
              <a:t>【setting】</a:t>
            </a:r>
            <a:r>
              <a:rPr lang="zh-CN" sz="2800"/>
              <a:t>选择</a:t>
            </a:r>
            <a:r>
              <a:rPr lang="en-US" sz="2800"/>
              <a:t>Debug</a:t>
            </a:r>
            <a:r>
              <a:rPr lang="zh-CN" sz="2800"/>
              <a:t>选项卡，在“</a:t>
            </a:r>
            <a:r>
              <a:rPr lang="en-US" sz="2800"/>
              <a:t>program </a:t>
            </a:r>
            <a:r>
              <a:rPr lang="en-US" sz="2800"/>
              <a:t>arugment</a:t>
            </a:r>
            <a:r>
              <a:rPr lang="en-US" sz="2800"/>
              <a:t>”</a:t>
            </a:r>
            <a:r>
              <a:rPr lang="zh-CN" sz="2800"/>
              <a:t>编辑框中输入你想传统给应用程序的参数。</a:t>
            </a:r>
            <a:endParaRPr/>
          </a:p>
        </p:txBody>
      </p:sp>
      <p:sp>
        <p:nvSpPr>
          <p:cNvPr id="111620" name="AutoShape 4">
            <a:hlinkClick r:id="rId3" action="ppaction://hlinksldjump"/>
          </p:cNvPr>
          <p:cNvSpPr>
            <a:spLocks noChangeArrowheads="1"/>
          </p:cNvSpPr>
          <p:nvPr/>
        </p:nvSpPr>
        <p:spPr bwMode="auto">
          <a:xfrm rot="10800000">
            <a:off x="7523163" y="6308725"/>
            <a:ext cx="936625" cy="360363"/>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fill="norm" stroke="1" extrusionOk="0">
                <a:moveTo>
                  <a:pt x="16200" y="0"/>
                </a:moveTo>
                <a:lnTo>
                  <a:pt x="16200" y="5400"/>
                </a:lnTo>
                <a:lnTo>
                  <a:pt x="3375" y="5400"/>
                </a:lnTo>
                <a:lnTo>
                  <a:pt x="3375" y="16200"/>
                </a:lnTo>
                <a:lnTo>
                  <a:pt x="16200" y="16200"/>
                </a:lnTo>
                <a:lnTo>
                  <a:pt x="16200" y="21600"/>
                </a:lnTo>
                <a:lnTo>
                  <a:pt x="21600" y="10800"/>
                </a:lnTo>
                <a:close/>
              </a:path>
              <a:path w="21600" h="21600" fill="norm" stroke="1" extrusionOk="0">
                <a:moveTo>
                  <a:pt x="1350" y="5400"/>
                </a:moveTo>
                <a:lnTo>
                  <a:pt x="1350" y="16200"/>
                </a:lnTo>
                <a:lnTo>
                  <a:pt x="2700" y="16200"/>
                </a:lnTo>
                <a:lnTo>
                  <a:pt x="2700" y="5400"/>
                </a:lnTo>
                <a:close/>
              </a:path>
              <a:path w="21600" h="21600" fill="norm" stroke="1" extrusionOk="0">
                <a:moveTo>
                  <a:pt x="0" y="5400"/>
                </a:moveTo>
                <a:lnTo>
                  <a:pt x="0" y="16200"/>
                </a:lnTo>
                <a:lnTo>
                  <a:pt x="675" y="16200"/>
                </a:lnTo>
                <a:lnTo>
                  <a:pt x="675" y="5400"/>
                </a:lnTo>
                <a:close/>
              </a:path>
            </a:pathLst>
          </a:custGeom>
          <a:gradFill>
            <a:gsLst>
              <a:gs pos="0">
                <a:schemeClr val="bg1"/>
              </a:gs>
              <a:gs pos="100000">
                <a:schemeClr val="bg1">
                  <a:gamma val="0"/>
                  <a:shade val="21176"/>
                  <a:invGamma val="0"/>
                </a:schemeClr>
              </a:gs>
            </a:gsLst>
            <a:lin ang="0" scaled="1"/>
          </a:gradFill>
          <a:ln w="28575" algn="ctr">
            <a:solidFill>
              <a:schemeClr val="tx1"/>
            </a:solidFill>
            <a:miter lim="800000"/>
            <a:headEnd/>
            <a:tailEnd type="none" w="lg" len="lg"/>
          </a:ln>
          <a:effectLst/>
        </p:spPr>
        <p:txBody>
          <a:bodyPr lIns="90000" tIns="46800" rIns="90000" bIns="46800" anchor="ctr">
            <a:spAutoFit/>
          </a:bodyPr>
          <a:lstStyle/>
          <a:p>
            <a:pPr>
              <a:defRPr/>
            </a:pPr>
            <a:endParaRPr lang="zh-CN">
              <a:latin typeface="Arial"/>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spd="med" p14:dur="500" advClick="1">
        <p:strips dir="ld"/>
      </p:transition>
    </mc:Choice>
    <mc:Fallback>
      <p:transition spd="med" advClick="1">
        <p:strips dir="ld"/>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12642" name="Rectangle 2"/>
          <p:cNvSpPr>
            <a:spLocks noChangeArrowheads="1" noGrp="1"/>
          </p:cNvSpPr>
          <p:nvPr>
            <p:ph type="title"/>
          </p:nvPr>
        </p:nvSpPr>
        <p:spPr bwMode="auto"/>
        <p:txBody>
          <a:bodyPr/>
          <a:lstStyle/>
          <a:p>
            <a:pPr>
              <a:defRPr/>
            </a:pPr>
            <a:r>
              <a:rPr lang="zh-CN" sz="4000"/>
              <a:t>第四个参数</a:t>
            </a:r>
            <a:r>
              <a:rPr lang="en-US" sz="4000"/>
              <a:t>nCmdShow</a:t>
            </a:r>
            <a:endParaRPr/>
          </a:p>
        </p:txBody>
      </p:sp>
      <p:sp>
        <p:nvSpPr>
          <p:cNvPr id="27651" name="Rectangle 3"/>
          <p:cNvSpPr>
            <a:spLocks noChangeArrowheads="1" noGrp="1"/>
          </p:cNvSpPr>
          <p:nvPr>
            <p:ph type="body" idx="1"/>
          </p:nvPr>
        </p:nvSpPr>
        <p:spPr bwMode="auto"/>
        <p:txBody>
          <a:bodyPr/>
          <a:lstStyle/>
          <a:p>
            <a:pPr>
              <a:defRPr/>
            </a:pPr>
            <a:r>
              <a:rPr lang="zh-CN"/>
              <a:t>第四个参数</a:t>
            </a:r>
            <a:r>
              <a:rPr lang="en-US"/>
              <a:t>nCmdShow</a:t>
            </a:r>
            <a:r>
              <a:rPr lang="zh-CN"/>
              <a:t>指定程序的窗口应该如何显示，例如最大化，最小化，隐藏等。这个参数的值由该程序的调用者所指定，应用程序通常不需要去理会这个参数的值。</a:t>
            </a:r>
            <a:endParaRPr/>
          </a:p>
        </p:txBody>
      </p:sp>
      <p:sp>
        <p:nvSpPr>
          <p:cNvPr id="112644" name="AutoShape 4">
            <a:hlinkClick r:id="rId3" action="ppaction://hlinksldjump"/>
          </p:cNvPr>
          <p:cNvSpPr>
            <a:spLocks noChangeArrowheads="1"/>
          </p:cNvSpPr>
          <p:nvPr/>
        </p:nvSpPr>
        <p:spPr bwMode="auto">
          <a:xfrm rot="10800000">
            <a:off x="7523163" y="6308725"/>
            <a:ext cx="936625" cy="360363"/>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fill="norm" stroke="1" extrusionOk="0">
                <a:moveTo>
                  <a:pt x="16200" y="0"/>
                </a:moveTo>
                <a:lnTo>
                  <a:pt x="16200" y="5400"/>
                </a:lnTo>
                <a:lnTo>
                  <a:pt x="3375" y="5400"/>
                </a:lnTo>
                <a:lnTo>
                  <a:pt x="3375" y="16200"/>
                </a:lnTo>
                <a:lnTo>
                  <a:pt x="16200" y="16200"/>
                </a:lnTo>
                <a:lnTo>
                  <a:pt x="16200" y="21600"/>
                </a:lnTo>
                <a:lnTo>
                  <a:pt x="21600" y="10800"/>
                </a:lnTo>
                <a:close/>
              </a:path>
              <a:path w="21600" h="21600" fill="norm" stroke="1" extrusionOk="0">
                <a:moveTo>
                  <a:pt x="1350" y="5400"/>
                </a:moveTo>
                <a:lnTo>
                  <a:pt x="1350" y="16200"/>
                </a:lnTo>
                <a:lnTo>
                  <a:pt x="2700" y="16200"/>
                </a:lnTo>
                <a:lnTo>
                  <a:pt x="2700" y="5400"/>
                </a:lnTo>
                <a:close/>
              </a:path>
              <a:path w="21600" h="21600" fill="norm" stroke="1" extrusionOk="0">
                <a:moveTo>
                  <a:pt x="0" y="5400"/>
                </a:moveTo>
                <a:lnTo>
                  <a:pt x="0" y="16200"/>
                </a:lnTo>
                <a:lnTo>
                  <a:pt x="675" y="16200"/>
                </a:lnTo>
                <a:lnTo>
                  <a:pt x="675" y="5400"/>
                </a:lnTo>
                <a:close/>
              </a:path>
            </a:pathLst>
          </a:custGeom>
          <a:gradFill>
            <a:gsLst>
              <a:gs pos="0">
                <a:schemeClr val="bg1"/>
              </a:gs>
              <a:gs pos="100000">
                <a:schemeClr val="bg1">
                  <a:gamma val="0"/>
                  <a:shade val="21176"/>
                  <a:invGamma val="0"/>
                </a:schemeClr>
              </a:gs>
            </a:gsLst>
            <a:lin ang="0" scaled="1"/>
          </a:gradFill>
          <a:ln w="28575" algn="ctr">
            <a:solidFill>
              <a:schemeClr val="tx1"/>
            </a:solidFill>
            <a:miter lim="800000"/>
            <a:headEnd/>
            <a:tailEnd type="none" w="lg" len="lg"/>
          </a:ln>
          <a:effectLst/>
        </p:spPr>
        <p:txBody>
          <a:bodyPr lIns="90000" tIns="46800" rIns="90000" bIns="46800" anchor="ctr">
            <a:spAutoFit/>
          </a:bodyPr>
          <a:lstStyle/>
          <a:p>
            <a:pPr>
              <a:defRPr/>
            </a:pPr>
            <a:endParaRPr lang="zh-CN">
              <a:latin typeface="Arial"/>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spd="med" p14:dur="500" advClick="1">
        <p:strips dir="ld"/>
      </p:transition>
    </mc:Choice>
    <mc:Fallback>
      <p:transition spd="med" advClick="1">
        <p:strips dir="ld"/>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14690" name="Rectangle 2"/>
          <p:cNvSpPr>
            <a:spLocks noChangeArrowheads="1" noGrp="1"/>
          </p:cNvSpPr>
          <p:nvPr>
            <p:ph type="title"/>
          </p:nvPr>
        </p:nvSpPr>
        <p:spPr bwMode="auto"/>
        <p:txBody>
          <a:bodyPr/>
          <a:lstStyle/>
          <a:p>
            <a:pPr>
              <a:defRPr/>
            </a:pPr>
            <a:r>
              <a:rPr lang="zh-CN" sz="4000">
                <a:solidFill>
                  <a:srgbClr val="FFFF00"/>
                </a:solidFill>
              </a:rPr>
              <a:t>第三个知识点：有关句柄（一）</a:t>
            </a:r>
            <a:endParaRPr/>
          </a:p>
        </p:txBody>
      </p:sp>
      <p:sp>
        <p:nvSpPr>
          <p:cNvPr id="28675" name="Rectangle 3"/>
          <p:cNvSpPr>
            <a:spLocks noChangeArrowheads="1" noGrp="1"/>
          </p:cNvSpPr>
          <p:nvPr>
            <p:ph type="body" idx="1"/>
          </p:nvPr>
        </p:nvSpPr>
        <p:spPr bwMode="auto">
          <a:xfrm>
            <a:off x="323850" y="1341438"/>
            <a:ext cx="8569325" cy="5040312"/>
          </a:xfrm>
        </p:spPr>
        <p:txBody>
          <a:bodyPr/>
          <a:lstStyle/>
          <a:p>
            <a:pPr>
              <a:lnSpc>
                <a:spcPct val="90000"/>
              </a:lnSpc>
              <a:defRPr/>
            </a:pPr>
            <a:r>
              <a:rPr lang="zh-CN"/>
              <a:t>句柄（</a:t>
            </a:r>
            <a:r>
              <a:rPr lang="en-US"/>
              <a:t>HANDLE</a:t>
            </a:r>
            <a:r>
              <a:rPr lang="zh-CN"/>
              <a:t>），资源的标识。</a:t>
            </a:r>
            <a:endParaRPr/>
          </a:p>
          <a:p>
            <a:pPr>
              <a:lnSpc>
                <a:spcPct val="90000"/>
              </a:lnSpc>
              <a:defRPr/>
            </a:pPr>
            <a:r>
              <a:rPr lang="zh-CN"/>
              <a:t>操作系统要管理和操作这些资源，都是通过句柄来找到对应的资源。按资源的类型，又可将句柄细分成图标句柄（</a:t>
            </a:r>
            <a:r>
              <a:rPr lang="en-US"/>
              <a:t>HICON</a:t>
            </a:r>
            <a:r>
              <a:rPr lang="zh-CN"/>
              <a:t>），光标句柄（</a:t>
            </a:r>
            <a:r>
              <a:rPr lang="en-US"/>
              <a:t>HCURSOR</a:t>
            </a:r>
            <a:r>
              <a:rPr lang="zh-CN"/>
              <a:t>），窗口句（</a:t>
            </a:r>
            <a:r>
              <a:rPr lang="en-US"/>
              <a:t>HWND</a:t>
            </a:r>
            <a:r>
              <a:rPr lang="zh-CN"/>
              <a:t>），应用程序实例句柄（</a:t>
            </a:r>
            <a:r>
              <a:rPr lang="en-US"/>
              <a:t>HINSTANCE</a:t>
            </a:r>
            <a:r>
              <a:rPr lang="zh-CN"/>
              <a:t>）等等各种类型的句柄。操作系统给每一个窗口指定的一个唯一的标识号即窗口句柄。 </a:t>
            </a:r>
            <a:endParaRPr/>
          </a:p>
          <a:p>
            <a:pPr>
              <a:lnSpc>
                <a:spcPct val="90000"/>
              </a:lnSpc>
              <a:defRPr/>
            </a:pPr>
            <a:r>
              <a:rPr lang="zh-CN">
                <a:solidFill>
                  <a:srgbClr val="FFFF00"/>
                </a:solidFill>
              </a:rPr>
              <a:t>类似句柄理解为新的数据类型，如同整型（</a:t>
            </a:r>
            <a:r>
              <a:rPr lang="en-US">
                <a:solidFill>
                  <a:srgbClr val="FFFF00"/>
                </a:solidFill>
              </a:rPr>
              <a:t>int</a:t>
            </a:r>
            <a:r>
              <a:rPr lang="zh-CN">
                <a:solidFill>
                  <a:srgbClr val="FFFF00"/>
                </a:solidFill>
              </a:rPr>
              <a:t>），字符型（</a:t>
            </a:r>
            <a:r>
              <a:rPr lang="en-US">
                <a:solidFill>
                  <a:srgbClr val="FFFF00"/>
                </a:solidFill>
              </a:rPr>
              <a:t>char</a:t>
            </a:r>
            <a:r>
              <a:rPr lang="zh-CN">
                <a:solidFill>
                  <a:srgbClr val="FFFF00"/>
                </a:solidFill>
              </a:rPr>
              <a:t>）</a:t>
            </a: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spd="med" p14:dur="500" advClick="1">
        <p:strips dir="ld"/>
      </p:transition>
    </mc:Choice>
    <mc:Fallback>
      <p:transition spd="med" advClick="1">
        <p:strips dir="ld"/>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15714" name="Rectangle 2"/>
          <p:cNvSpPr>
            <a:spLocks noChangeArrowheads="1" noGrp="1"/>
          </p:cNvSpPr>
          <p:nvPr>
            <p:ph type="title"/>
          </p:nvPr>
        </p:nvSpPr>
        <p:spPr bwMode="auto"/>
        <p:txBody>
          <a:bodyPr/>
          <a:lstStyle/>
          <a:p>
            <a:pPr>
              <a:defRPr/>
            </a:pPr>
            <a:r>
              <a:rPr lang="zh-CN" sz="4000"/>
              <a:t>有关句柄（二）</a:t>
            </a:r>
            <a:endParaRPr/>
          </a:p>
        </p:txBody>
      </p:sp>
      <p:sp>
        <p:nvSpPr>
          <p:cNvPr id="29699" name="Rectangle 3"/>
          <p:cNvSpPr>
            <a:spLocks noChangeArrowheads="1" noGrp="1"/>
          </p:cNvSpPr>
          <p:nvPr>
            <p:ph type="body" idx="1"/>
          </p:nvPr>
        </p:nvSpPr>
        <p:spPr bwMode="auto">
          <a:xfrm>
            <a:off x="395288" y="1268413"/>
            <a:ext cx="8748712" cy="5040312"/>
          </a:xfrm>
        </p:spPr>
        <p:txBody>
          <a:bodyPr/>
          <a:lstStyle/>
          <a:p>
            <a:pPr>
              <a:defRPr/>
            </a:pPr>
            <a:r>
              <a:rPr lang="en-US"/>
              <a:t>http://www.vczx.com/article/show.php?id=403</a:t>
            </a:r>
            <a:endParaRPr/>
          </a:p>
          <a:p>
            <a:pPr>
              <a:defRPr/>
            </a:pPr>
            <a:r>
              <a:rPr lang="zh-CN"/>
              <a:t>句柄实际上是一种指向某种资源的指针，但与指针又有所不同</a:t>
            </a:r>
            <a:endParaRPr/>
          </a:p>
          <a:p>
            <a:pPr>
              <a:defRPr/>
            </a:pPr>
            <a:r>
              <a:rPr lang="zh-CN"/>
              <a:t> 句柄和指针的区别在于句柄只能调用系统提供的服务。它是对象生成时系统指定的，是为了区别系统中存在的各个对象，这个句柄不是由程序员赋给的。 </a:t>
            </a:r>
            <a:endParaRPr/>
          </a:p>
          <a:p>
            <a:pPr>
              <a:defRPr/>
            </a:pPr>
            <a:endParaRPr lang="en-US"/>
          </a:p>
        </p:txBody>
      </p:sp>
      <p:sp>
        <p:nvSpPr>
          <p:cNvPr id="115716" name="AutoShape 4">
            <a:hlinkClick r:id="rId3" action="ppaction://hlinksldjump"/>
          </p:cNvPr>
          <p:cNvSpPr>
            <a:spLocks noChangeArrowheads="1"/>
          </p:cNvSpPr>
          <p:nvPr/>
        </p:nvSpPr>
        <p:spPr bwMode="auto">
          <a:xfrm rot="10800000">
            <a:off x="7523163" y="6308725"/>
            <a:ext cx="936625" cy="360363"/>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fill="norm" stroke="1" extrusionOk="0">
                <a:moveTo>
                  <a:pt x="16200" y="0"/>
                </a:moveTo>
                <a:lnTo>
                  <a:pt x="16200" y="5400"/>
                </a:lnTo>
                <a:lnTo>
                  <a:pt x="3375" y="5400"/>
                </a:lnTo>
                <a:lnTo>
                  <a:pt x="3375" y="16200"/>
                </a:lnTo>
                <a:lnTo>
                  <a:pt x="16200" y="16200"/>
                </a:lnTo>
                <a:lnTo>
                  <a:pt x="16200" y="21600"/>
                </a:lnTo>
                <a:lnTo>
                  <a:pt x="21600" y="10800"/>
                </a:lnTo>
                <a:close/>
              </a:path>
              <a:path w="21600" h="21600" fill="norm" stroke="1" extrusionOk="0">
                <a:moveTo>
                  <a:pt x="1350" y="5400"/>
                </a:moveTo>
                <a:lnTo>
                  <a:pt x="1350" y="16200"/>
                </a:lnTo>
                <a:lnTo>
                  <a:pt x="2700" y="16200"/>
                </a:lnTo>
                <a:lnTo>
                  <a:pt x="2700" y="5400"/>
                </a:lnTo>
                <a:close/>
              </a:path>
              <a:path w="21600" h="21600" fill="norm" stroke="1" extrusionOk="0">
                <a:moveTo>
                  <a:pt x="0" y="5400"/>
                </a:moveTo>
                <a:lnTo>
                  <a:pt x="0" y="16200"/>
                </a:lnTo>
                <a:lnTo>
                  <a:pt x="675" y="16200"/>
                </a:lnTo>
                <a:lnTo>
                  <a:pt x="675" y="5400"/>
                </a:lnTo>
                <a:close/>
              </a:path>
            </a:pathLst>
          </a:custGeom>
          <a:gradFill>
            <a:gsLst>
              <a:gs pos="0">
                <a:schemeClr val="bg1"/>
              </a:gs>
              <a:gs pos="100000">
                <a:schemeClr val="bg1">
                  <a:gamma val="0"/>
                  <a:shade val="21176"/>
                  <a:invGamma val="0"/>
                </a:schemeClr>
              </a:gs>
            </a:gsLst>
            <a:lin ang="0" scaled="1"/>
          </a:gradFill>
          <a:ln w="28575" algn="ctr">
            <a:solidFill>
              <a:schemeClr val="tx1"/>
            </a:solidFill>
            <a:miter lim="800000"/>
            <a:headEnd/>
            <a:tailEnd type="none" w="lg" len="lg"/>
          </a:ln>
          <a:effectLst/>
        </p:spPr>
        <p:txBody>
          <a:bodyPr lIns="90000" tIns="46800" rIns="90000" bIns="46800" anchor="ctr">
            <a:spAutoFit/>
          </a:bodyPr>
          <a:lstStyle/>
          <a:p>
            <a:pPr>
              <a:defRPr/>
            </a:pPr>
            <a:endParaRPr lang="zh-CN">
              <a:latin typeface="Arial"/>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spd="med" p14:dur="500" advClick="1">
        <p:strips dir="ld"/>
      </p:transition>
    </mc:Choice>
    <mc:Fallback>
      <p:transition spd="med" advClick="1">
        <p:strips dir="ld"/>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 name="标题 1"/>
          <p:cNvSpPr>
            <a:spLocks noGrp="1"/>
          </p:cNvSpPr>
          <p:nvPr>
            <p:ph type="title"/>
          </p:nvPr>
        </p:nvSpPr>
        <p:spPr bwMode="auto"/>
        <p:txBody>
          <a:bodyPr/>
          <a:lstStyle/>
          <a:p>
            <a:pPr>
              <a:defRPr/>
            </a:pPr>
            <a:endParaRPr lang="zh-CN"/>
          </a:p>
        </p:txBody>
      </p:sp>
      <p:sp>
        <p:nvSpPr>
          <p:cNvPr id="3" name="内容占位符 2"/>
          <p:cNvSpPr>
            <a:spLocks noGrp="1"/>
          </p:cNvSpPr>
          <p:nvPr>
            <p:ph idx="1"/>
          </p:nvPr>
        </p:nvSpPr>
        <p:spPr bwMode="auto"/>
        <p:txBody>
          <a:bodyPr/>
          <a:lstStyle/>
          <a:p>
            <a:pPr>
              <a:defRPr/>
            </a:pPr>
            <a:endParaRPr lang="zh-CN"/>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spd="med" p14:dur="500" advClick="1">
        <p:strips dir="ld"/>
      </p:transition>
    </mc:Choice>
    <mc:Fallback>
      <p:transition spd="med" advClick="1">
        <p:strips dir="ld"/>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02402" name="Rectangle 2"/>
          <p:cNvSpPr>
            <a:spLocks noChangeArrowheads="1" noGrp="1"/>
          </p:cNvSpPr>
          <p:nvPr>
            <p:ph type="title"/>
          </p:nvPr>
        </p:nvSpPr>
        <p:spPr bwMode="auto"/>
        <p:txBody>
          <a:bodyPr/>
          <a:lstStyle/>
          <a:p>
            <a:pPr>
              <a:defRPr/>
            </a:pPr>
            <a:r>
              <a:rPr lang="zh-CN"/>
              <a:t>窗口</a:t>
            </a:r>
            <a:endParaRPr/>
          </a:p>
        </p:txBody>
      </p:sp>
      <p:sp>
        <p:nvSpPr>
          <p:cNvPr id="102403" name="Rectangle 3"/>
          <p:cNvSpPr>
            <a:spLocks noChangeArrowheads="1" noGrp="1"/>
          </p:cNvSpPr>
          <p:nvPr>
            <p:ph type="body" idx="1"/>
          </p:nvPr>
        </p:nvSpPr>
        <p:spPr bwMode="auto"/>
        <p:txBody>
          <a:bodyPr/>
          <a:lstStyle/>
          <a:p>
            <a:pPr>
              <a:defRPr/>
            </a:pPr>
            <a:r>
              <a:rPr lang="zh-CN"/>
              <a:t>窗口</a:t>
            </a:r>
            <a:endParaRPr/>
          </a:p>
          <a:p>
            <a:pPr lvl="1">
              <a:defRPr/>
            </a:pPr>
            <a:r>
              <a:rPr lang="zh-CN"/>
              <a:t>是应用程序的基本操作单元</a:t>
            </a:r>
            <a:r>
              <a:rPr lang="en-US"/>
              <a:t>,</a:t>
            </a:r>
            <a:r>
              <a:rPr lang="zh-CN"/>
              <a:t>是应用程序与用户之间的接口环境</a:t>
            </a:r>
            <a:r>
              <a:rPr lang="en-US"/>
              <a:t>,</a:t>
            </a:r>
            <a:r>
              <a:rPr lang="zh-CN"/>
              <a:t>是系统管理应用程序的基本单位</a:t>
            </a:r>
            <a:endParaRPr/>
          </a:p>
          <a:p>
            <a:pPr>
              <a:defRPr/>
            </a:pPr>
            <a:r>
              <a:rPr lang="zh-CN"/>
              <a:t>编写应用程序</a:t>
            </a:r>
            <a:endParaRPr/>
          </a:p>
          <a:p>
            <a:pPr lvl="1">
              <a:defRPr/>
            </a:pPr>
            <a:r>
              <a:rPr lang="zh-CN"/>
              <a:t>首先是创建一个或多个窗口</a:t>
            </a:r>
            <a:r>
              <a:rPr lang="en-US"/>
              <a:t>,</a:t>
            </a:r>
            <a:endParaRPr/>
          </a:p>
          <a:p>
            <a:pPr lvl="1">
              <a:defRPr/>
            </a:pPr>
            <a:r>
              <a:rPr lang="zh-CN"/>
              <a:t>其次是应用程序窗口内部</a:t>
            </a:r>
            <a:r>
              <a:rPr lang="en-US"/>
              <a:t>,</a:t>
            </a:r>
            <a:r>
              <a:rPr lang="zh-CN"/>
              <a:t>窗口与窗口之间</a:t>
            </a:r>
            <a:r>
              <a:rPr lang="en-US"/>
              <a:t>,</a:t>
            </a:r>
            <a:r>
              <a:rPr lang="zh-CN"/>
              <a:t>窗口与系统之间进行数据处理与数交换</a:t>
            </a:r>
            <a:endParaRPr/>
          </a:p>
        </p:txBody>
      </p:sp>
      <p:sp>
        <p:nvSpPr>
          <p:cNvPr id="102404" name="AutoShape 4">
            <a:hlinkClick r:id="rId3" action="ppaction://hlinksldjump"/>
          </p:cNvPr>
          <p:cNvSpPr>
            <a:spLocks noChangeArrowheads="1"/>
          </p:cNvSpPr>
          <p:nvPr/>
        </p:nvSpPr>
        <p:spPr bwMode="auto">
          <a:xfrm rot="10800000">
            <a:off x="7523163" y="6308725"/>
            <a:ext cx="936625" cy="360363"/>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fill="norm" stroke="1" extrusionOk="0">
                <a:moveTo>
                  <a:pt x="16200" y="0"/>
                </a:moveTo>
                <a:lnTo>
                  <a:pt x="16200" y="5400"/>
                </a:lnTo>
                <a:lnTo>
                  <a:pt x="3375" y="5400"/>
                </a:lnTo>
                <a:lnTo>
                  <a:pt x="3375" y="16200"/>
                </a:lnTo>
                <a:lnTo>
                  <a:pt x="16200" y="16200"/>
                </a:lnTo>
                <a:lnTo>
                  <a:pt x="16200" y="21600"/>
                </a:lnTo>
                <a:lnTo>
                  <a:pt x="21600" y="10800"/>
                </a:lnTo>
                <a:close/>
              </a:path>
              <a:path w="21600" h="21600" fill="norm" stroke="1" extrusionOk="0">
                <a:moveTo>
                  <a:pt x="1350" y="5400"/>
                </a:moveTo>
                <a:lnTo>
                  <a:pt x="1350" y="16200"/>
                </a:lnTo>
                <a:lnTo>
                  <a:pt x="2700" y="16200"/>
                </a:lnTo>
                <a:lnTo>
                  <a:pt x="2700" y="5400"/>
                </a:lnTo>
                <a:close/>
              </a:path>
              <a:path w="21600" h="21600" fill="norm" stroke="1" extrusionOk="0">
                <a:moveTo>
                  <a:pt x="0" y="5400"/>
                </a:moveTo>
                <a:lnTo>
                  <a:pt x="0" y="16200"/>
                </a:lnTo>
                <a:lnTo>
                  <a:pt x="675" y="16200"/>
                </a:lnTo>
                <a:lnTo>
                  <a:pt x="675" y="5400"/>
                </a:lnTo>
                <a:close/>
              </a:path>
            </a:pathLst>
          </a:custGeom>
          <a:gradFill>
            <a:gsLst>
              <a:gs pos="0">
                <a:schemeClr val="bg1"/>
              </a:gs>
              <a:gs pos="100000">
                <a:schemeClr val="bg1">
                  <a:gamma val="0"/>
                  <a:shade val="21176"/>
                  <a:invGamma val="0"/>
                </a:schemeClr>
              </a:gs>
            </a:gsLst>
            <a:lin ang="0" scaled="1"/>
          </a:gradFill>
          <a:ln w="28575" algn="ctr">
            <a:solidFill>
              <a:schemeClr val="tx1"/>
            </a:solidFill>
            <a:miter lim="800000"/>
            <a:headEnd/>
            <a:tailEnd type="none" w="lg" len="lg"/>
          </a:ln>
          <a:effectLst/>
        </p:spPr>
        <p:txBody>
          <a:bodyPr lIns="90000" tIns="46800" rIns="90000" bIns="46800" anchor="ctr">
            <a:spAutoFit/>
          </a:bodyPr>
          <a:lstStyle/>
          <a:p>
            <a:pPr>
              <a:defRPr/>
            </a:pPr>
            <a:endParaRPr lang="zh-CN">
              <a:latin typeface="Arial"/>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2403">
                                            <p:txEl>
                                              <p:pRg st="0" end="0"/>
                                            </p:txEl>
                                          </p:spTgt>
                                        </p:tgtEl>
                                        <p:attrNameLst>
                                          <p:attrName>style.visibility</p:attrName>
                                        </p:attrNameLst>
                                      </p:cBhvr>
                                      <p:to>
                                        <p:strVal val="visible"/>
                                      </p:to>
                                    </p:set>
                                    <p:anim calcmode="lin" valueType="num">
                                      <p:cBhvr additive="base">
                                        <p:cTn id="7" dur="500" fill="hold"/>
                                        <p:tgtEl>
                                          <p:spTgt spid="10240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02403">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02403">
                                            <p:txEl>
                                              <p:pRg st="1" end="1"/>
                                            </p:txEl>
                                          </p:spTgt>
                                        </p:tgtEl>
                                        <p:attrNameLst>
                                          <p:attrName>style.visibility</p:attrName>
                                        </p:attrNameLst>
                                      </p:cBhvr>
                                      <p:to>
                                        <p:strVal val="visible"/>
                                      </p:to>
                                    </p:set>
                                    <p:anim calcmode="lin" valueType="num">
                                      <p:cBhvr additive="base">
                                        <p:cTn id="11" dur="500" fill="hold"/>
                                        <p:tgtEl>
                                          <p:spTgt spid="102403">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10240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102403">
                                            <p:txEl>
                                              <p:pRg st="2" end="2"/>
                                            </p:txEl>
                                          </p:spTgt>
                                        </p:tgtEl>
                                        <p:attrNameLst>
                                          <p:attrName>style.visibility</p:attrName>
                                        </p:attrNameLst>
                                      </p:cBhvr>
                                      <p:to>
                                        <p:strVal val="visible"/>
                                      </p:to>
                                    </p:set>
                                    <p:anim calcmode="lin" valueType="num">
                                      <p:cBhvr additive="base">
                                        <p:cTn id="17" dur="500" fill="hold"/>
                                        <p:tgtEl>
                                          <p:spTgt spid="102403">
                                            <p:txEl>
                                              <p:pRg st="2" end="2"/>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102403">
                                            <p:txEl>
                                              <p:pRg st="2" end="2"/>
                                            </p:txEl>
                                          </p:spTgt>
                                        </p:tgtEl>
                                        <p:attrNameLst>
                                          <p:attrName>ppt_y</p:attrName>
                                        </p:attrNameLst>
                                      </p:cBhvr>
                                      <p:tavLst>
                                        <p:tav tm="0">
                                          <p:val>
                                            <p:strVal val="#ppt_y"/>
                                          </p:val>
                                        </p:tav>
                                        <p:tav tm="100000">
                                          <p:val>
                                            <p:strVal val="#ppt_y"/>
                                          </p:val>
                                        </p:tav>
                                      </p:tavLst>
                                    </p:anim>
                                  </p:childTnLst>
                                </p:cTn>
                              </p:par>
                              <p:par>
                                <p:cTn id="19" presetID="2" presetClass="entr" presetSubtype="8" fill="hold" grpId="0" nodeType="withEffect">
                                  <p:stCondLst>
                                    <p:cond delay="0"/>
                                  </p:stCondLst>
                                  <p:childTnLst>
                                    <p:set>
                                      <p:cBhvr>
                                        <p:cTn id="20" dur="1" fill="hold">
                                          <p:stCondLst>
                                            <p:cond delay="0"/>
                                          </p:stCondLst>
                                        </p:cTn>
                                        <p:tgtEl>
                                          <p:spTgt spid="102403">
                                            <p:txEl>
                                              <p:pRg st="3" end="3"/>
                                            </p:txEl>
                                          </p:spTgt>
                                        </p:tgtEl>
                                        <p:attrNameLst>
                                          <p:attrName>style.visibility</p:attrName>
                                        </p:attrNameLst>
                                      </p:cBhvr>
                                      <p:to>
                                        <p:strVal val="visible"/>
                                      </p:to>
                                    </p:set>
                                    <p:anim calcmode="lin" valueType="num">
                                      <p:cBhvr additive="base">
                                        <p:cTn id="21" dur="500" fill="hold"/>
                                        <p:tgtEl>
                                          <p:spTgt spid="102403">
                                            <p:txEl>
                                              <p:pRg st="3" end="3"/>
                                            </p:tx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102403">
                                            <p:txEl>
                                              <p:pRg st="3" end="3"/>
                                            </p:txEl>
                                          </p:spTgt>
                                        </p:tgtEl>
                                        <p:attrNameLst>
                                          <p:attrName>ppt_y</p:attrName>
                                        </p:attrNameLst>
                                      </p:cBhvr>
                                      <p:tavLst>
                                        <p:tav tm="0">
                                          <p:val>
                                            <p:strVal val="#ppt_y"/>
                                          </p:val>
                                        </p:tav>
                                        <p:tav tm="100000">
                                          <p:val>
                                            <p:strVal val="#ppt_y"/>
                                          </p:val>
                                        </p:tav>
                                      </p:tavLst>
                                    </p:anim>
                                  </p:childTnLst>
                                </p:cTn>
                              </p:par>
                              <p:par>
                                <p:cTn id="23" presetID="2" presetClass="entr" presetSubtype="8" fill="hold" grpId="0" nodeType="withEffect">
                                  <p:stCondLst>
                                    <p:cond delay="0"/>
                                  </p:stCondLst>
                                  <p:childTnLst>
                                    <p:set>
                                      <p:cBhvr>
                                        <p:cTn id="24" dur="1" fill="hold">
                                          <p:stCondLst>
                                            <p:cond delay="0"/>
                                          </p:stCondLst>
                                        </p:cTn>
                                        <p:tgtEl>
                                          <p:spTgt spid="102403">
                                            <p:txEl>
                                              <p:pRg st="4" end="4"/>
                                            </p:txEl>
                                          </p:spTgt>
                                        </p:tgtEl>
                                        <p:attrNameLst>
                                          <p:attrName>style.visibility</p:attrName>
                                        </p:attrNameLst>
                                      </p:cBhvr>
                                      <p:to>
                                        <p:strVal val="visible"/>
                                      </p:to>
                                    </p:set>
                                    <p:anim calcmode="lin" valueType="num">
                                      <p:cBhvr additive="base">
                                        <p:cTn id="25" dur="500" fill="hold"/>
                                        <p:tgtEl>
                                          <p:spTgt spid="102403">
                                            <p:txEl>
                                              <p:pRg st="4" end="4"/>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02403">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40290" name="Rectangle 2"/>
          <p:cNvSpPr>
            <a:spLocks noChangeArrowheads="1" noGrp="1"/>
          </p:cNvSpPr>
          <p:nvPr>
            <p:ph type="title"/>
          </p:nvPr>
        </p:nvSpPr>
        <p:spPr bwMode="auto"/>
        <p:txBody>
          <a:bodyPr/>
          <a:lstStyle/>
          <a:p>
            <a:pPr>
              <a:defRPr/>
            </a:pPr>
            <a:endParaRPr lang="zh-CN" sz="4000"/>
          </a:p>
        </p:txBody>
      </p:sp>
      <p:sp>
        <p:nvSpPr>
          <p:cNvPr id="20483" name="Rectangle 3"/>
          <p:cNvSpPr>
            <a:spLocks noChangeArrowheads="1" noGrp="1"/>
          </p:cNvSpPr>
          <p:nvPr>
            <p:ph type="body" idx="1"/>
          </p:nvPr>
        </p:nvSpPr>
        <p:spPr bwMode="auto">
          <a:xfrm>
            <a:off x="1619672" y="2276872"/>
            <a:ext cx="6840537" cy="2376488"/>
          </a:xfrm>
        </p:spPr>
        <p:txBody>
          <a:bodyPr/>
          <a:lstStyle/>
          <a:p>
            <a:pPr>
              <a:buFont typeface="Wingdings"/>
              <a:buNone/>
              <a:defRPr/>
            </a:pPr>
            <a:r>
              <a:rPr lang="en-US" sz="4000"/>
              <a:t>     Windows Dos</a:t>
            </a:r>
            <a:r>
              <a:rPr lang="zh-CN" sz="4000"/>
              <a:t>程序与</a:t>
            </a:r>
            <a:endParaRPr/>
          </a:p>
          <a:p>
            <a:pPr>
              <a:buFont typeface="Wingdings"/>
              <a:buNone/>
              <a:defRPr/>
            </a:pPr>
            <a:r>
              <a:rPr lang="zh-CN" sz="4000"/>
              <a:t>     窗口应用程序区别？</a:t>
            </a: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spd="med" p14:dur="500" advClick="1">
        <p:strips dir="ld"/>
      </p:transition>
    </mc:Choice>
    <mc:Fallback>
      <p:transition spd="med" advClick="1">
        <p:strips dir="ld"/>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15714" name="Rectangle 2"/>
          <p:cNvSpPr>
            <a:spLocks noChangeArrowheads="1" noGrp="1"/>
          </p:cNvSpPr>
          <p:nvPr>
            <p:ph type="title"/>
          </p:nvPr>
        </p:nvSpPr>
        <p:spPr bwMode="auto"/>
        <p:txBody>
          <a:bodyPr/>
          <a:lstStyle/>
          <a:p>
            <a:pPr>
              <a:defRPr/>
            </a:pPr>
            <a:r>
              <a:rPr lang="zh-CN" sz="4000">
                <a:solidFill>
                  <a:srgbClr val="FFFF00"/>
                </a:solidFill>
              </a:rPr>
              <a:t>窗口程序与</a:t>
            </a:r>
            <a:r>
              <a:rPr lang="en-US" sz="4000">
                <a:solidFill>
                  <a:srgbClr val="FFFF00"/>
                </a:solidFill>
              </a:rPr>
              <a:t>DOS</a:t>
            </a:r>
            <a:r>
              <a:rPr lang="zh-CN" sz="4000">
                <a:solidFill>
                  <a:srgbClr val="FFFF00"/>
                </a:solidFill>
              </a:rPr>
              <a:t>程序区别</a:t>
            </a:r>
            <a:endParaRPr/>
          </a:p>
        </p:txBody>
      </p:sp>
      <p:sp>
        <p:nvSpPr>
          <p:cNvPr id="29699" name="Rectangle 3"/>
          <p:cNvSpPr>
            <a:spLocks noChangeArrowheads="1" noGrp="1"/>
          </p:cNvSpPr>
          <p:nvPr>
            <p:ph type="body" idx="1"/>
          </p:nvPr>
        </p:nvSpPr>
        <p:spPr bwMode="auto">
          <a:xfrm>
            <a:off x="459679" y="1088231"/>
            <a:ext cx="8748712" cy="5040312"/>
          </a:xfrm>
        </p:spPr>
        <p:txBody>
          <a:bodyPr/>
          <a:lstStyle/>
          <a:p>
            <a:pPr>
              <a:defRPr/>
            </a:pPr>
            <a:r>
              <a:rPr lang="en-US" b="1"/>
              <a:t>Win32</a:t>
            </a:r>
            <a:r>
              <a:rPr lang="zh-CN" b="1"/>
              <a:t>的消息驱动的程序结构是对有窗口的</a:t>
            </a:r>
            <a:r>
              <a:rPr lang="en-US" b="1"/>
              <a:t>win32</a:t>
            </a:r>
            <a:r>
              <a:rPr lang="zh-CN" b="1"/>
              <a:t>程序而言的，如果程序中并没有窗口，就不会采用消息驱动。控制台方式也是</a:t>
            </a:r>
            <a:r>
              <a:rPr lang="en-US" b="1"/>
              <a:t>windows</a:t>
            </a:r>
            <a:r>
              <a:rPr lang="zh-CN" b="1"/>
              <a:t>程序中的一种界面程序</a:t>
            </a:r>
            <a:endParaRPr lang="en-US" b="1"/>
          </a:p>
          <a:p>
            <a:pPr>
              <a:defRPr/>
            </a:pPr>
            <a:endParaRPr lang="en-US"/>
          </a:p>
        </p:txBody>
      </p:sp>
      <p:pic>
        <p:nvPicPr>
          <p:cNvPr id="6" name="图片 5"/>
          <p:cNvPicPr>
            <a:picLocks noChangeAspect="1"/>
          </p:cNvPicPr>
          <p:nvPr/>
        </p:nvPicPr>
        <p:blipFill>
          <a:blip r:embed="rId3"/>
          <a:stretch/>
        </p:blipFill>
        <p:spPr bwMode="auto">
          <a:xfrm>
            <a:off x="2229273" y="3212976"/>
            <a:ext cx="5209524" cy="2323809"/>
          </a:xfrm>
          <a:prstGeom prst="rect">
            <a:avLst/>
          </a:prstGeom>
        </p:spPr>
      </p:pic>
      <p:sp>
        <p:nvSpPr>
          <p:cNvPr id="3" name="矩形 2"/>
          <p:cNvSpPr/>
          <p:nvPr/>
        </p:nvSpPr>
        <p:spPr bwMode="auto">
          <a:xfrm>
            <a:off x="251520" y="5647004"/>
            <a:ext cx="8712967" cy="1015663"/>
          </a:xfrm>
          <a:prstGeom prst="rect">
            <a:avLst/>
          </a:prstGeom>
        </p:spPr>
        <p:txBody>
          <a:bodyPr wrap="square">
            <a:spAutoFit/>
          </a:bodyPr>
          <a:lstStyle/>
          <a:p>
            <a:pPr algn="l">
              <a:defRPr/>
            </a:pPr>
            <a:r>
              <a:rPr lang="zh-CN" sz="2000" b="0">
                <a:solidFill>
                  <a:srgbClr val="FFC000"/>
                </a:solidFill>
              </a:rPr>
              <a:t>    窗口程序必定在结构上和</a:t>
            </a:r>
            <a:r>
              <a:rPr lang="en-US" sz="2000" b="0">
                <a:solidFill>
                  <a:srgbClr val="FFC000"/>
                </a:solidFill>
              </a:rPr>
              <a:t>DOS</a:t>
            </a:r>
            <a:r>
              <a:rPr lang="zh-CN" sz="2000" b="0">
                <a:solidFill>
                  <a:srgbClr val="FFC000"/>
                </a:solidFill>
              </a:rPr>
              <a:t>程序有很大的不同，窗口程序实现大部分功能的代码应该呆在同一个模块</a:t>
            </a:r>
            <a:r>
              <a:rPr lang="en-US" sz="2000" b="0">
                <a:solidFill>
                  <a:srgbClr val="FFC000"/>
                </a:solidFill>
              </a:rPr>
              <a:t>-----</a:t>
            </a:r>
            <a:r>
              <a:rPr lang="zh-CN" sz="2000" b="0">
                <a:solidFill>
                  <a:srgbClr val="FFC000"/>
                </a:solidFill>
              </a:rPr>
              <a:t>及“消息处理”模块中，这个模块可以随时应付所有类型的消息，只有这样才能随时响应用户的各种操作</a:t>
            </a:r>
            <a:endParaRPr lang="zh-CN" sz="2000">
              <a:solidFill>
                <a:srgbClr val="FFC000"/>
              </a:solidFill>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spd="med" p14:dur="500" advClick="1">
        <p:strips dir="ld"/>
      </p:transition>
    </mc:Choice>
    <mc:Fallback>
      <p:transition spd="med" advClick="1">
        <p:strips dir="ld"/>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 name="标题 1"/>
          <p:cNvSpPr>
            <a:spLocks noGrp="1"/>
          </p:cNvSpPr>
          <p:nvPr>
            <p:ph type="title"/>
          </p:nvPr>
        </p:nvSpPr>
        <p:spPr bwMode="auto"/>
        <p:txBody>
          <a:bodyPr/>
          <a:lstStyle/>
          <a:p>
            <a:pPr>
              <a:defRPr/>
            </a:pPr>
            <a:r>
              <a:rPr lang="en-US"/>
              <a:t>Windows</a:t>
            </a:r>
            <a:r>
              <a:rPr lang="zh-CN"/>
              <a:t>消息驱动</a:t>
            </a:r>
            <a:endParaRPr/>
          </a:p>
        </p:txBody>
      </p:sp>
      <p:sp>
        <p:nvSpPr>
          <p:cNvPr id="3" name="内容占位符 2"/>
          <p:cNvSpPr>
            <a:spLocks noGrp="1"/>
          </p:cNvSpPr>
          <p:nvPr>
            <p:ph idx="1"/>
          </p:nvPr>
        </p:nvSpPr>
        <p:spPr bwMode="auto"/>
        <p:txBody>
          <a:bodyPr/>
          <a:lstStyle/>
          <a:p>
            <a:pPr>
              <a:defRPr/>
            </a:pPr>
            <a:r>
              <a:rPr lang="zh-CN"/>
              <a:t>实例：</a:t>
            </a:r>
            <a:endParaRPr/>
          </a:p>
        </p:txBody>
      </p:sp>
      <p:pic>
        <p:nvPicPr>
          <p:cNvPr id="4" name="图片 3"/>
          <p:cNvPicPr>
            <a:picLocks noChangeAspect="1"/>
          </p:cNvPicPr>
          <p:nvPr/>
        </p:nvPicPr>
        <p:blipFill>
          <a:blip r:embed="rId3"/>
          <a:stretch/>
        </p:blipFill>
        <p:spPr bwMode="auto">
          <a:xfrm>
            <a:off x="179512" y="1905720"/>
            <a:ext cx="8784976" cy="4757837"/>
          </a:xfrm>
          <a:prstGeom prst="rect">
            <a:avLst/>
          </a:prstGeom>
        </p:spPr>
      </p:pic>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spd="med" p14:dur="500" advClick="1">
        <p:strips dir="ld"/>
      </p:transition>
    </mc:Choice>
    <mc:Fallback>
      <p:transition spd="med" advClick="1">
        <p:strips dir="ld"/>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pic>
        <p:nvPicPr>
          <p:cNvPr id="31746" name="Picture 2"/>
          <p:cNvPicPr>
            <a:picLocks noChangeAspect="1" noChangeArrowheads="1"/>
          </p:cNvPicPr>
          <p:nvPr/>
        </p:nvPicPr>
        <p:blipFill>
          <a:blip r:embed="rId3"/>
          <a:stretch/>
        </p:blipFill>
        <p:spPr bwMode="auto">
          <a:xfrm>
            <a:off x="4284663" y="2708275"/>
            <a:ext cx="3671887" cy="2470150"/>
          </a:xfrm>
          <a:prstGeom prst="rect">
            <a:avLst/>
          </a:prstGeom>
          <a:noFill/>
          <a:ln>
            <a:noFill/>
          </a:ln>
          <a:effectLst/>
        </p:spPr>
      </p:pic>
      <p:sp>
        <p:nvSpPr>
          <p:cNvPr id="148483" name="Rectangle 3"/>
          <p:cNvSpPr>
            <a:spLocks noChangeArrowheads="1" noGrp="1"/>
          </p:cNvSpPr>
          <p:nvPr>
            <p:ph type="title"/>
          </p:nvPr>
        </p:nvSpPr>
        <p:spPr bwMode="auto"/>
        <p:txBody>
          <a:bodyPr/>
          <a:lstStyle/>
          <a:p>
            <a:pPr>
              <a:defRPr/>
            </a:pPr>
            <a:r>
              <a:rPr lang="zh-CN"/>
              <a:t>动手写一个</a:t>
            </a:r>
            <a:r>
              <a:rPr lang="en-US"/>
              <a:t>Windows</a:t>
            </a:r>
            <a:r>
              <a:rPr lang="zh-CN"/>
              <a:t>程序</a:t>
            </a:r>
            <a:endParaRPr/>
          </a:p>
        </p:txBody>
      </p:sp>
      <p:sp>
        <p:nvSpPr>
          <p:cNvPr id="31748" name="Rectangle 4"/>
          <p:cNvSpPr>
            <a:spLocks noChangeArrowheads="1" noGrp="1"/>
          </p:cNvSpPr>
          <p:nvPr>
            <p:ph type="body" idx="1"/>
          </p:nvPr>
        </p:nvSpPr>
        <p:spPr bwMode="auto"/>
        <p:txBody>
          <a:bodyPr/>
          <a:lstStyle/>
          <a:p>
            <a:pPr>
              <a:defRPr/>
            </a:pPr>
            <a:r>
              <a:rPr lang="zh-CN"/>
              <a:t>应用举例 </a:t>
            </a:r>
            <a:r>
              <a:rPr lang="en-US"/>
              <a:t>example 4-1</a:t>
            </a:r>
            <a:endParaRPr/>
          </a:p>
        </p:txBody>
      </p:sp>
      <p:sp>
        <p:nvSpPr>
          <p:cNvPr id="148485" name="Text Box 5"/>
          <p:cNvSpPr txBox="1">
            <a:spLocks noChangeArrowheads="1"/>
          </p:cNvSpPr>
          <p:nvPr/>
        </p:nvSpPr>
        <p:spPr bwMode="auto">
          <a:xfrm>
            <a:off x="395288" y="2781300"/>
            <a:ext cx="3200400" cy="2109788"/>
          </a:xfrm>
          <a:prstGeom prst="rect">
            <a:avLst/>
          </a:prstGeom>
          <a:solidFill>
            <a:schemeClr val="bg1"/>
          </a:solidFill>
          <a:ln w="9525">
            <a:solidFill>
              <a:schemeClr val="bg1"/>
            </a:solidFill>
            <a:miter lim="800000"/>
            <a:headEnd/>
            <a:tailEnd/>
          </a:ln>
        </p:spPr>
        <p:txBody>
          <a:bodyPr>
            <a:spAutoFit/>
          </a:bodyPr>
          <a:lstStyle>
            <a:lvl1pPr algn="l">
              <a:spcBef>
                <a:spcPts val="0"/>
              </a:spcBef>
              <a:buClr>
                <a:schemeClr val="hlink"/>
              </a:buClr>
              <a:buFont typeface="Wingdings"/>
              <a:buChar char="§"/>
              <a:defRPr sz="3200">
                <a:solidFill>
                  <a:schemeClr val="tx1"/>
                </a:solidFill>
                <a:latin typeface="Times New Roman"/>
                <a:ea typeface="隶书"/>
              </a:defRPr>
            </a:lvl1pPr>
            <a:lvl2pPr marL="742950" indent="-285750" algn="l">
              <a:spcBef>
                <a:spcPts val="0"/>
              </a:spcBef>
              <a:buClr>
                <a:schemeClr val="accent2"/>
              </a:buClr>
              <a:buSzPct val="85000"/>
              <a:buFont typeface="Wingdings 2"/>
              <a:buChar char="è"/>
              <a:defRPr sz="2800">
                <a:solidFill>
                  <a:schemeClr val="tx1"/>
                </a:solidFill>
                <a:latin typeface="Arial"/>
                <a:ea typeface="隶书"/>
              </a:defRPr>
            </a:lvl2pPr>
            <a:lvl3pPr marL="1143000" indent="-228600" algn="l">
              <a:spcBef>
                <a:spcPts val="0"/>
              </a:spcBef>
              <a:buClr>
                <a:schemeClr val="hlink"/>
              </a:buClr>
              <a:buFont typeface="Wingdings"/>
              <a:buChar char="§"/>
              <a:defRPr sz="2400">
                <a:solidFill>
                  <a:schemeClr val="tx1"/>
                </a:solidFill>
                <a:latin typeface="Arial"/>
                <a:ea typeface="隶书"/>
              </a:defRPr>
            </a:lvl3pPr>
            <a:lvl4pPr marL="1600200" indent="-228600" algn="l">
              <a:spcBef>
                <a:spcPts val="0"/>
              </a:spcBef>
              <a:buClr>
                <a:schemeClr val="accent2"/>
              </a:buClr>
              <a:buSzPct val="90000"/>
              <a:buFont typeface="Wingdings 2"/>
              <a:buChar char="è"/>
              <a:defRPr sz="2000">
                <a:solidFill>
                  <a:schemeClr val="tx1"/>
                </a:solidFill>
                <a:latin typeface="Arial"/>
                <a:ea typeface="隶书"/>
              </a:defRPr>
            </a:lvl4pPr>
            <a:lvl5pPr marL="2057400" indent="-228600" algn="l">
              <a:spcBef>
                <a:spcPts val="0"/>
              </a:spcBef>
              <a:buClr>
                <a:schemeClr val="hlink"/>
              </a:buClr>
              <a:buFont typeface="Wingdings"/>
              <a:buChar char="§"/>
              <a:defRPr sz="2000">
                <a:solidFill>
                  <a:schemeClr val="tx1"/>
                </a:solidFill>
                <a:latin typeface="Arial"/>
                <a:ea typeface="隶书"/>
              </a:defRPr>
            </a:lvl5pPr>
            <a:lvl6pPr marL="2514600" indent="-228600">
              <a:spcBef>
                <a:spcPts val="0"/>
              </a:spcBef>
              <a:spcAft>
                <a:spcPts val="0"/>
              </a:spcAft>
              <a:buClr>
                <a:schemeClr val="hlink"/>
              </a:buClr>
              <a:buFont typeface="Wingdings"/>
              <a:buChar char="§"/>
              <a:defRPr sz="2000">
                <a:solidFill>
                  <a:schemeClr val="tx1"/>
                </a:solidFill>
                <a:latin typeface="Arial"/>
                <a:ea typeface="隶书"/>
              </a:defRPr>
            </a:lvl6pPr>
            <a:lvl7pPr marL="2971800" indent="-228600">
              <a:spcBef>
                <a:spcPts val="0"/>
              </a:spcBef>
              <a:spcAft>
                <a:spcPts val="0"/>
              </a:spcAft>
              <a:buClr>
                <a:schemeClr val="hlink"/>
              </a:buClr>
              <a:buFont typeface="Wingdings"/>
              <a:buChar char="§"/>
              <a:defRPr sz="2000">
                <a:solidFill>
                  <a:schemeClr val="tx1"/>
                </a:solidFill>
                <a:latin typeface="Arial"/>
                <a:ea typeface="隶书"/>
              </a:defRPr>
            </a:lvl7pPr>
            <a:lvl8pPr marL="3429000" indent="-228600">
              <a:spcBef>
                <a:spcPts val="0"/>
              </a:spcBef>
              <a:spcAft>
                <a:spcPts val="0"/>
              </a:spcAft>
              <a:buClr>
                <a:schemeClr val="hlink"/>
              </a:buClr>
              <a:buFont typeface="Wingdings"/>
              <a:buChar char="§"/>
              <a:defRPr sz="2000">
                <a:solidFill>
                  <a:schemeClr val="tx1"/>
                </a:solidFill>
                <a:latin typeface="Arial"/>
                <a:ea typeface="隶书"/>
              </a:defRPr>
            </a:lvl8pPr>
            <a:lvl9pPr marL="3886200" indent="-228600">
              <a:spcBef>
                <a:spcPts val="0"/>
              </a:spcBef>
              <a:spcAft>
                <a:spcPts val="0"/>
              </a:spcAft>
              <a:buClr>
                <a:schemeClr val="hlink"/>
              </a:buClr>
              <a:buFont typeface="Wingdings"/>
              <a:buChar char="§"/>
              <a:defRPr sz="2000">
                <a:solidFill>
                  <a:schemeClr val="tx1"/>
                </a:solidFill>
                <a:latin typeface="Arial"/>
                <a:ea typeface="隶书"/>
              </a:defRPr>
            </a:lvl9pPr>
          </a:lstStyle>
          <a:p>
            <a:pPr>
              <a:lnSpc>
                <a:spcPct val="110000"/>
              </a:lnSpc>
              <a:spcBef>
                <a:spcPts val="0"/>
              </a:spcBef>
              <a:buClrTx/>
              <a:buFontTx/>
              <a:buNone/>
              <a:defRPr/>
            </a:pPr>
            <a:r>
              <a:rPr lang="en-US" sz="2400">
                <a:ea typeface="宋体"/>
              </a:rPr>
              <a:t>【</a:t>
            </a:r>
            <a:r>
              <a:rPr lang="zh-CN" sz="2400">
                <a:ea typeface="宋体"/>
              </a:rPr>
              <a:t>例</a:t>
            </a:r>
            <a:r>
              <a:rPr lang="en-US" sz="2400">
                <a:ea typeface="宋体"/>
              </a:rPr>
              <a:t>3-1】</a:t>
            </a:r>
            <a:r>
              <a:rPr lang="zh-CN" sz="2400">
                <a:ea typeface="宋体"/>
              </a:rPr>
              <a:t>创建应用程序框架。本例的目的在于说明创建</a:t>
            </a:r>
            <a:r>
              <a:rPr lang="en-US" sz="2400">
                <a:ea typeface="宋体"/>
              </a:rPr>
              <a:t>Windows</a:t>
            </a:r>
            <a:r>
              <a:rPr lang="zh-CN" sz="2400">
                <a:ea typeface="宋体"/>
              </a:rPr>
              <a:t>应用程序的方法及过程</a:t>
            </a:r>
            <a:endParaRPr/>
          </a:p>
        </p:txBody>
      </p:sp>
      <p:sp>
        <p:nvSpPr>
          <p:cNvPr id="148486" name="Line 6"/>
          <p:cNvSpPr>
            <a:spLocks noChangeShapeType="1"/>
          </p:cNvSpPr>
          <p:nvPr/>
        </p:nvSpPr>
        <p:spPr bwMode="auto">
          <a:xfrm>
            <a:off x="3995738" y="2060575"/>
            <a:ext cx="863599" cy="936625"/>
          </a:xfrm>
          <a:prstGeom prst="line">
            <a:avLst/>
          </a:prstGeom>
          <a:noFill/>
          <a:ln w="25400">
            <a:solidFill>
              <a:srgbClr val="FF0000"/>
            </a:solidFill>
            <a:round/>
            <a:headEnd/>
            <a:tailEnd type="triangle" w="med" len="med"/>
          </a:ln>
          <a:effectLst/>
        </p:spPr>
        <p:txBody>
          <a:bodyPr/>
          <a:lstStyle/>
          <a:p>
            <a:pPr>
              <a:defRPr/>
            </a:pPr>
            <a:endParaRPr lang="zh-CN">
              <a:latin typeface="Arial"/>
            </a:endParaRPr>
          </a:p>
        </p:txBody>
      </p:sp>
      <p:sp>
        <p:nvSpPr>
          <p:cNvPr id="148487" name="Text Box 7"/>
          <p:cNvSpPr txBox="1">
            <a:spLocks noChangeArrowheads="1"/>
          </p:cNvSpPr>
          <p:nvPr/>
        </p:nvSpPr>
        <p:spPr bwMode="auto">
          <a:xfrm>
            <a:off x="3824288" y="1825625"/>
            <a:ext cx="1206500" cy="396875"/>
          </a:xfrm>
          <a:prstGeom prst="rect">
            <a:avLst/>
          </a:prstGeom>
          <a:noFill/>
          <a:ln>
            <a:noFill/>
          </a:ln>
          <a:effectLst/>
        </p:spPr>
        <p:txBody>
          <a:bodyPr wrap="none">
            <a:spAutoFit/>
          </a:bodyPr>
          <a:lstStyle/>
          <a:p>
            <a:pPr>
              <a:defRPr/>
            </a:pPr>
            <a:r>
              <a:rPr lang="zh-CN" sz="2000">
                <a:latin typeface="Arial"/>
                <a:ea typeface="宋体"/>
              </a:rPr>
              <a:t>系统菜单</a:t>
            </a:r>
            <a:endParaRPr/>
          </a:p>
        </p:txBody>
      </p:sp>
      <p:sp>
        <p:nvSpPr>
          <p:cNvPr id="148488" name="Line 8"/>
          <p:cNvSpPr>
            <a:spLocks noChangeShapeType="1"/>
          </p:cNvSpPr>
          <p:nvPr/>
        </p:nvSpPr>
        <p:spPr bwMode="auto">
          <a:xfrm>
            <a:off x="5940425" y="2420938"/>
            <a:ext cx="0" cy="360362"/>
          </a:xfrm>
          <a:prstGeom prst="line">
            <a:avLst/>
          </a:prstGeom>
          <a:noFill/>
          <a:ln w="25400">
            <a:solidFill>
              <a:srgbClr val="FF0000"/>
            </a:solidFill>
            <a:round/>
            <a:headEnd/>
            <a:tailEnd type="triangle" w="med" len="med"/>
          </a:ln>
          <a:effectLst/>
        </p:spPr>
        <p:txBody>
          <a:bodyPr/>
          <a:lstStyle/>
          <a:p>
            <a:pPr>
              <a:defRPr/>
            </a:pPr>
            <a:endParaRPr lang="zh-CN">
              <a:latin typeface="Arial"/>
            </a:endParaRPr>
          </a:p>
        </p:txBody>
      </p:sp>
      <p:sp>
        <p:nvSpPr>
          <p:cNvPr id="148489" name="Text Box 9"/>
          <p:cNvSpPr txBox="1">
            <a:spLocks noChangeArrowheads="1"/>
          </p:cNvSpPr>
          <p:nvPr/>
        </p:nvSpPr>
        <p:spPr bwMode="auto">
          <a:xfrm>
            <a:off x="5492750" y="1989138"/>
            <a:ext cx="950913" cy="396875"/>
          </a:xfrm>
          <a:prstGeom prst="rect">
            <a:avLst/>
          </a:prstGeom>
          <a:noFill/>
          <a:ln>
            <a:noFill/>
          </a:ln>
          <a:effectLst/>
        </p:spPr>
        <p:txBody>
          <a:bodyPr wrap="none">
            <a:spAutoFit/>
          </a:bodyPr>
          <a:lstStyle/>
          <a:p>
            <a:pPr>
              <a:defRPr/>
            </a:pPr>
            <a:r>
              <a:rPr lang="zh-CN" sz="2000">
                <a:latin typeface="Arial"/>
                <a:ea typeface="宋体"/>
              </a:rPr>
              <a:t>标题栏</a:t>
            </a:r>
            <a:endParaRPr/>
          </a:p>
        </p:txBody>
      </p:sp>
      <p:sp>
        <p:nvSpPr>
          <p:cNvPr id="148490" name="Line 10"/>
          <p:cNvSpPr>
            <a:spLocks noChangeShapeType="1"/>
          </p:cNvSpPr>
          <p:nvPr/>
        </p:nvSpPr>
        <p:spPr bwMode="auto">
          <a:xfrm>
            <a:off x="7667625" y="2349500"/>
            <a:ext cx="0" cy="360363"/>
          </a:xfrm>
          <a:prstGeom prst="line">
            <a:avLst/>
          </a:prstGeom>
          <a:noFill/>
          <a:ln w="25400">
            <a:solidFill>
              <a:srgbClr val="FF0000"/>
            </a:solidFill>
            <a:round/>
            <a:headEnd/>
            <a:tailEnd type="triangle" w="med" len="med"/>
          </a:ln>
          <a:effectLst/>
        </p:spPr>
        <p:txBody>
          <a:bodyPr/>
          <a:lstStyle/>
          <a:p>
            <a:pPr>
              <a:defRPr/>
            </a:pPr>
            <a:endParaRPr lang="zh-CN">
              <a:latin typeface="Arial"/>
            </a:endParaRPr>
          </a:p>
        </p:txBody>
      </p:sp>
      <p:sp>
        <p:nvSpPr>
          <p:cNvPr id="148491" name="Text Box 11"/>
          <p:cNvSpPr txBox="1">
            <a:spLocks noChangeArrowheads="1"/>
          </p:cNvSpPr>
          <p:nvPr/>
        </p:nvSpPr>
        <p:spPr bwMode="auto">
          <a:xfrm>
            <a:off x="6751638" y="1844675"/>
            <a:ext cx="1206500" cy="396875"/>
          </a:xfrm>
          <a:prstGeom prst="rect">
            <a:avLst/>
          </a:prstGeom>
          <a:noFill/>
          <a:ln>
            <a:noFill/>
          </a:ln>
          <a:effectLst/>
        </p:spPr>
        <p:txBody>
          <a:bodyPr wrap="none">
            <a:spAutoFit/>
          </a:bodyPr>
          <a:lstStyle/>
          <a:p>
            <a:pPr>
              <a:defRPr/>
            </a:pPr>
            <a:r>
              <a:rPr lang="zh-CN" sz="2000">
                <a:latin typeface="Arial"/>
                <a:ea typeface="宋体"/>
              </a:rPr>
              <a:t>最小化框</a:t>
            </a:r>
            <a:endParaRPr/>
          </a:p>
        </p:txBody>
      </p:sp>
      <p:sp>
        <p:nvSpPr>
          <p:cNvPr id="148492" name="Line 12"/>
          <p:cNvSpPr>
            <a:spLocks noChangeShapeType="1"/>
          </p:cNvSpPr>
          <p:nvPr/>
        </p:nvSpPr>
        <p:spPr bwMode="auto">
          <a:xfrm flipH="1">
            <a:off x="7740650" y="2060575"/>
            <a:ext cx="647700" cy="647700"/>
          </a:xfrm>
          <a:prstGeom prst="line">
            <a:avLst/>
          </a:prstGeom>
          <a:noFill/>
          <a:ln w="25400">
            <a:solidFill>
              <a:srgbClr val="FF0000"/>
            </a:solidFill>
            <a:round/>
            <a:headEnd/>
            <a:tailEnd type="triangle" w="med" len="med"/>
          </a:ln>
          <a:effectLst/>
        </p:spPr>
        <p:txBody>
          <a:bodyPr/>
          <a:lstStyle/>
          <a:p>
            <a:pPr>
              <a:defRPr/>
            </a:pPr>
            <a:endParaRPr lang="zh-CN">
              <a:latin typeface="Arial"/>
            </a:endParaRPr>
          </a:p>
        </p:txBody>
      </p:sp>
      <p:sp>
        <p:nvSpPr>
          <p:cNvPr id="148493" name="Text Box 13"/>
          <p:cNvSpPr txBox="1">
            <a:spLocks noChangeArrowheads="1"/>
          </p:cNvSpPr>
          <p:nvPr/>
        </p:nvSpPr>
        <p:spPr bwMode="auto">
          <a:xfrm>
            <a:off x="7740650" y="1557337"/>
            <a:ext cx="1206500" cy="396875"/>
          </a:xfrm>
          <a:prstGeom prst="rect">
            <a:avLst/>
          </a:prstGeom>
          <a:noFill/>
          <a:ln>
            <a:noFill/>
          </a:ln>
          <a:effectLst/>
        </p:spPr>
        <p:txBody>
          <a:bodyPr wrap="none">
            <a:spAutoFit/>
          </a:bodyPr>
          <a:lstStyle/>
          <a:p>
            <a:pPr>
              <a:defRPr/>
            </a:pPr>
            <a:r>
              <a:rPr lang="zh-CN" sz="2000">
                <a:latin typeface="Arial"/>
                <a:ea typeface="宋体"/>
              </a:rPr>
              <a:t>最大化框</a:t>
            </a:r>
            <a:endParaRPr/>
          </a:p>
        </p:txBody>
      </p:sp>
      <p:sp>
        <p:nvSpPr>
          <p:cNvPr id="148494" name="Line 14"/>
          <p:cNvSpPr>
            <a:spLocks noChangeShapeType="1"/>
          </p:cNvSpPr>
          <p:nvPr/>
        </p:nvSpPr>
        <p:spPr bwMode="auto">
          <a:xfrm flipV="1">
            <a:off x="3924300" y="5013325"/>
            <a:ext cx="360363" cy="358775"/>
          </a:xfrm>
          <a:prstGeom prst="line">
            <a:avLst/>
          </a:prstGeom>
          <a:noFill/>
          <a:ln w="25400">
            <a:solidFill>
              <a:srgbClr val="FF0000"/>
            </a:solidFill>
            <a:round/>
            <a:headEnd/>
            <a:tailEnd type="triangle" w="med" len="med"/>
          </a:ln>
          <a:effectLst/>
        </p:spPr>
        <p:txBody>
          <a:bodyPr/>
          <a:lstStyle/>
          <a:p>
            <a:pPr>
              <a:defRPr/>
            </a:pPr>
            <a:endParaRPr lang="zh-CN">
              <a:latin typeface="Arial"/>
            </a:endParaRPr>
          </a:p>
        </p:txBody>
      </p:sp>
      <p:sp>
        <p:nvSpPr>
          <p:cNvPr id="148495" name="Text Box 15"/>
          <p:cNvSpPr txBox="1">
            <a:spLocks noChangeArrowheads="1"/>
          </p:cNvSpPr>
          <p:nvPr/>
        </p:nvSpPr>
        <p:spPr bwMode="auto">
          <a:xfrm>
            <a:off x="3348038" y="5445125"/>
            <a:ext cx="1206500" cy="396875"/>
          </a:xfrm>
          <a:prstGeom prst="rect">
            <a:avLst/>
          </a:prstGeom>
          <a:noFill/>
          <a:ln>
            <a:noFill/>
          </a:ln>
          <a:effectLst/>
        </p:spPr>
        <p:txBody>
          <a:bodyPr wrap="none">
            <a:spAutoFit/>
          </a:bodyPr>
          <a:lstStyle/>
          <a:p>
            <a:pPr>
              <a:defRPr/>
            </a:pPr>
            <a:r>
              <a:rPr lang="zh-CN" sz="2000">
                <a:latin typeface="Arial"/>
                <a:ea typeface="宋体"/>
              </a:rPr>
              <a:t>可调边框</a:t>
            </a:r>
            <a:endParaRPr/>
          </a:p>
        </p:txBody>
      </p:sp>
      <p:sp>
        <p:nvSpPr>
          <p:cNvPr id="148496" name="Line 16"/>
          <p:cNvSpPr>
            <a:spLocks noChangeShapeType="1"/>
          </p:cNvSpPr>
          <p:nvPr/>
        </p:nvSpPr>
        <p:spPr bwMode="auto">
          <a:xfrm flipV="1">
            <a:off x="6588125" y="4941888"/>
            <a:ext cx="0" cy="647700"/>
          </a:xfrm>
          <a:prstGeom prst="line">
            <a:avLst/>
          </a:prstGeom>
          <a:noFill/>
          <a:ln w="25400">
            <a:solidFill>
              <a:srgbClr val="FF0000"/>
            </a:solidFill>
            <a:round/>
            <a:headEnd/>
            <a:tailEnd type="triangle" w="med" len="med"/>
          </a:ln>
          <a:effectLst/>
        </p:spPr>
        <p:txBody>
          <a:bodyPr/>
          <a:lstStyle/>
          <a:p>
            <a:pPr>
              <a:defRPr/>
            </a:pPr>
            <a:endParaRPr lang="zh-CN">
              <a:latin typeface="Arial"/>
            </a:endParaRPr>
          </a:p>
        </p:txBody>
      </p:sp>
      <p:sp>
        <p:nvSpPr>
          <p:cNvPr id="148497" name="Text Box 17"/>
          <p:cNvSpPr txBox="1">
            <a:spLocks noChangeArrowheads="1"/>
          </p:cNvSpPr>
          <p:nvPr/>
        </p:nvSpPr>
        <p:spPr bwMode="auto">
          <a:xfrm>
            <a:off x="6069013" y="5661025"/>
            <a:ext cx="950912" cy="396875"/>
          </a:xfrm>
          <a:prstGeom prst="rect">
            <a:avLst/>
          </a:prstGeom>
          <a:noFill/>
          <a:ln>
            <a:noFill/>
          </a:ln>
          <a:effectLst/>
        </p:spPr>
        <p:txBody>
          <a:bodyPr wrap="none">
            <a:spAutoFit/>
          </a:bodyPr>
          <a:lstStyle/>
          <a:p>
            <a:pPr>
              <a:defRPr/>
            </a:pPr>
            <a:r>
              <a:rPr lang="zh-CN" sz="2000">
                <a:latin typeface="Arial"/>
                <a:ea typeface="宋体"/>
              </a:rPr>
              <a:t>客户区</a:t>
            </a: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spd="med" p14:dur="500" advClick="1">
        <p:strips dir="ld"/>
      </p:transition>
    </mc:Choice>
    <mc:Fallback>
      <p:transition spd="med" advClick="1">
        <p:strips dir="ld"/>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12" fill="hold" grpId="0" nodeType="afterEffect">
                                  <p:stCondLst>
                                    <p:cond delay="0"/>
                                  </p:stCondLst>
                                  <p:childTnLst>
                                    <p:set>
                                      <p:cBhvr>
                                        <p:cTn id="6" dur="1" fill="hold">
                                          <p:stCondLst>
                                            <p:cond delay="0"/>
                                          </p:stCondLst>
                                        </p:cTn>
                                        <p:tgtEl>
                                          <p:spTgt spid="148485"/>
                                        </p:tgtEl>
                                        <p:attrNameLst>
                                          <p:attrName>style.visibility</p:attrName>
                                        </p:attrNameLst>
                                      </p:cBhvr>
                                      <p:to>
                                        <p:strVal val="visible"/>
                                      </p:to>
                                    </p:set>
                                    <p:animEffect transition="in" filter="strips(downLeft)">
                                      <p:cBhvr>
                                        <p:cTn id="7" dur="500"/>
                                        <p:tgtEl>
                                          <p:spTgt spid="1484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2290" name="Rectangle 2"/>
          <p:cNvSpPr>
            <a:spLocks noChangeArrowheads="1" noGrp="1"/>
          </p:cNvSpPr>
          <p:nvPr>
            <p:ph type="title"/>
          </p:nvPr>
        </p:nvSpPr>
        <p:spPr bwMode="auto"/>
        <p:txBody>
          <a:bodyPr/>
          <a:lstStyle/>
          <a:p>
            <a:pPr>
              <a:defRPr/>
            </a:pPr>
            <a:r>
              <a:rPr lang="en-US" sz="4000"/>
              <a:t>Windiows </a:t>
            </a:r>
            <a:r>
              <a:rPr lang="zh-CN" sz="4000"/>
              <a:t>应用程序的基本结构</a:t>
            </a:r>
            <a:endParaRPr/>
          </a:p>
        </p:txBody>
      </p:sp>
      <p:sp>
        <p:nvSpPr>
          <p:cNvPr id="32771" name="Rectangle 3"/>
          <p:cNvSpPr>
            <a:spLocks noChangeArrowheads="1" noGrp="1"/>
          </p:cNvSpPr>
          <p:nvPr>
            <p:ph type="body" idx="1"/>
          </p:nvPr>
        </p:nvSpPr>
        <p:spPr bwMode="auto">
          <a:xfrm>
            <a:off x="323850" y="1341438"/>
            <a:ext cx="8424863" cy="5040312"/>
          </a:xfrm>
        </p:spPr>
        <p:txBody>
          <a:bodyPr/>
          <a:lstStyle/>
          <a:p>
            <a:pPr>
              <a:defRPr/>
            </a:pPr>
            <a:r>
              <a:rPr lang="en-US"/>
              <a:t>WinMain</a:t>
            </a:r>
            <a:r>
              <a:rPr lang="zh-CN"/>
              <a:t>函数</a:t>
            </a:r>
            <a:endParaRPr/>
          </a:p>
          <a:p>
            <a:pPr lvl="1">
              <a:defRPr/>
            </a:pPr>
            <a:r>
              <a:rPr lang="zh-CN">
                <a:solidFill>
                  <a:schemeClr val="hlink"/>
                </a:solidFill>
              </a:rPr>
              <a:t>功能</a:t>
            </a:r>
            <a:r>
              <a:rPr lang="en-US"/>
              <a:t>: </a:t>
            </a:r>
            <a:r>
              <a:rPr lang="zh-CN" b="1"/>
              <a:t>完成一系列的定义与初始化工作</a:t>
            </a:r>
            <a:r>
              <a:rPr lang="en-US" b="1"/>
              <a:t>,</a:t>
            </a:r>
            <a:r>
              <a:rPr lang="zh-CN" b="1"/>
              <a:t>并产生消息循环</a:t>
            </a:r>
            <a:endParaRPr/>
          </a:p>
          <a:p>
            <a:pPr lvl="2">
              <a:defRPr/>
            </a:pPr>
            <a:r>
              <a:rPr lang="zh-CN"/>
              <a:t>注册窗口类</a:t>
            </a:r>
            <a:r>
              <a:rPr lang="en-US"/>
              <a:t>,</a:t>
            </a:r>
            <a:r>
              <a:rPr lang="zh-CN"/>
              <a:t>建立窗口</a:t>
            </a:r>
            <a:r>
              <a:rPr lang="en-US"/>
              <a:t>,</a:t>
            </a:r>
            <a:r>
              <a:rPr lang="zh-CN"/>
              <a:t>初始化</a:t>
            </a:r>
            <a:endParaRPr/>
          </a:p>
          <a:p>
            <a:pPr lvl="2">
              <a:defRPr/>
            </a:pPr>
            <a:r>
              <a:rPr lang="zh-CN"/>
              <a:t>进行消息循环</a:t>
            </a:r>
            <a:r>
              <a:rPr lang="en-US"/>
              <a:t>,</a:t>
            </a:r>
            <a:r>
              <a:rPr lang="zh-CN"/>
              <a:t>根据从应用程序消息队列接收消息调用相应的处理过程</a:t>
            </a:r>
            <a:endParaRPr/>
          </a:p>
          <a:p>
            <a:pPr lvl="2">
              <a:defRPr/>
            </a:pPr>
            <a:r>
              <a:rPr lang="zh-CN"/>
              <a:t>检索到</a:t>
            </a:r>
            <a:r>
              <a:rPr lang="en-US"/>
              <a:t>WM_QUIT</a:t>
            </a:r>
            <a:r>
              <a:rPr lang="zh-CN"/>
              <a:t>时终止程序运行</a:t>
            </a:r>
            <a:endParaRPr/>
          </a:p>
          <a:p>
            <a:pPr>
              <a:defRPr/>
            </a:pPr>
            <a:r>
              <a:rPr lang="zh-CN"/>
              <a:t>窗口函数</a:t>
            </a:r>
            <a:r>
              <a:rPr lang="en-US"/>
              <a:t>WndProc</a:t>
            </a:r>
            <a:endParaRPr lang="en-US"/>
          </a:p>
          <a:p>
            <a:pPr lvl="1">
              <a:defRPr/>
            </a:pPr>
            <a:r>
              <a:rPr lang="zh-CN" b="1"/>
              <a:t>定义</a:t>
            </a:r>
            <a:r>
              <a:rPr lang="zh-CN" b="1"/>
              <a:t>了应用程序对接收到的不同消息的响应</a:t>
            </a:r>
            <a:endParaRPr/>
          </a:p>
          <a:p>
            <a:pPr lvl="1">
              <a:defRPr/>
            </a:pPr>
            <a:r>
              <a:rPr lang="zh-CN" b="1"/>
              <a:t>包含了对各种可能接收到的消息的处理过程</a:t>
            </a: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spd="med" p14:dur="500" advClick="1">
        <p:strips dir="ld"/>
      </p:transition>
    </mc:Choice>
    <mc:Fallback>
      <p:transition spd="med" advClick="1">
        <p:strips dir="ld"/>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3314" name="Rectangle 2"/>
          <p:cNvSpPr>
            <a:spLocks noChangeArrowheads="1" noGrp="1"/>
          </p:cNvSpPr>
          <p:nvPr>
            <p:ph type="title"/>
          </p:nvPr>
        </p:nvSpPr>
        <p:spPr bwMode="auto"/>
        <p:txBody>
          <a:bodyPr/>
          <a:lstStyle/>
          <a:p>
            <a:pPr>
              <a:defRPr/>
            </a:pPr>
            <a:endParaRPr lang="zh-CN" sz="4000"/>
          </a:p>
        </p:txBody>
      </p:sp>
      <p:sp>
        <p:nvSpPr>
          <p:cNvPr id="33795" name="Rectangle 3"/>
          <p:cNvSpPr>
            <a:spLocks noChangeArrowheads="1" noGrp="1"/>
          </p:cNvSpPr>
          <p:nvPr>
            <p:ph type="body" idx="1"/>
          </p:nvPr>
        </p:nvSpPr>
        <p:spPr bwMode="auto">
          <a:xfrm>
            <a:off x="323850" y="1341438"/>
            <a:ext cx="8569325" cy="5040312"/>
          </a:xfrm>
        </p:spPr>
        <p:txBody>
          <a:bodyPr/>
          <a:lstStyle/>
          <a:p>
            <a:pPr>
              <a:defRPr/>
            </a:pPr>
            <a:r>
              <a:rPr lang="zh-CN" sz="3600"/>
              <a:t>通过一个完整的</a:t>
            </a:r>
            <a:r>
              <a:rPr lang="en-US" sz="3600"/>
              <a:t>win32</a:t>
            </a:r>
            <a:r>
              <a:rPr lang="zh-CN" sz="3600"/>
              <a:t>程序（</a:t>
            </a:r>
            <a:r>
              <a:rPr lang="en-US" sz="3600"/>
              <a:t>P84</a:t>
            </a:r>
            <a:r>
              <a:rPr lang="zh-CN" sz="3600"/>
              <a:t>），该程序的功能就是创建一个窗口，程序的实现步骤</a:t>
            </a:r>
            <a:endParaRPr/>
          </a:p>
          <a:p>
            <a:pPr lvl="1">
              <a:defRPr/>
            </a:pPr>
            <a:r>
              <a:rPr lang="en-US" sz="3200" u="sng">
                <a:hlinkClick r:id="rId3" action="ppaction://hlinksldjump" tooltip="ppaction://hlinksldjumpslide27"/>
              </a:rPr>
              <a:t>1. </a:t>
            </a:r>
            <a:r>
              <a:rPr lang="en-US" sz="3200" u="sng">
                <a:hlinkClick r:id="rId3" action="ppaction://hlinksldjump" tooltip="ppaction://hlinksldjumpslide27"/>
              </a:rPr>
              <a:t>WinMain</a:t>
            </a:r>
            <a:r>
              <a:rPr lang="zh-CN" sz="3200" u="sng">
                <a:hlinkClick r:id="rId3" action="ppaction://hlinksldjump" tooltip="ppaction://hlinksldjumpslide27"/>
              </a:rPr>
              <a:t>函数的定义</a:t>
            </a:r>
            <a:endParaRPr lang="zh-CN" sz="3200"/>
          </a:p>
          <a:p>
            <a:pPr lvl="1">
              <a:defRPr/>
            </a:pPr>
            <a:r>
              <a:rPr lang="en-US" sz="3200" u="sng">
                <a:hlinkClick r:id="rId4" action="ppaction://hlinksldjump" tooltip="ppaction://hlinksldjumpslide26"/>
              </a:rPr>
              <a:t>2. </a:t>
            </a:r>
            <a:r>
              <a:rPr lang="zh-CN" sz="3200" u="sng">
                <a:hlinkClick r:id="rId4" action="ppaction://hlinksldjump" tooltip="ppaction://hlinksldjumpslide26"/>
              </a:rPr>
              <a:t>创建一个窗口（初始化）</a:t>
            </a:r>
            <a:endParaRPr lang="zh-CN" sz="3200"/>
          </a:p>
          <a:p>
            <a:pPr lvl="1">
              <a:defRPr/>
            </a:pPr>
            <a:r>
              <a:rPr lang="en-US" sz="3200" u="sng">
                <a:hlinkClick r:id="rId5" action="ppaction://hlinksldjump" tooltip="ppaction://hlinksldjumpslide49"/>
              </a:rPr>
              <a:t>3. </a:t>
            </a:r>
            <a:r>
              <a:rPr lang="zh-CN" sz="3200" u="sng">
                <a:hlinkClick r:id="rId5" action="ppaction://hlinksldjump" tooltip="ppaction://hlinksldjumpslide49"/>
              </a:rPr>
              <a:t>消息循环</a:t>
            </a:r>
            <a:endParaRPr lang="zh-CN" sz="3200"/>
          </a:p>
          <a:p>
            <a:pPr lvl="1">
              <a:defRPr/>
            </a:pPr>
            <a:r>
              <a:rPr lang="en-US" sz="3200" u="sng">
                <a:hlinkClick r:id="rId6" action="ppaction://hlinksldjump" tooltip="ppaction://hlinksldjumpslide60"/>
              </a:rPr>
              <a:t>4. </a:t>
            </a:r>
            <a:r>
              <a:rPr lang="zh-CN" sz="3200" u="sng">
                <a:hlinkClick r:id="rId6" action="ppaction://hlinksldjump" tooltip="ppaction://hlinksldjumpslide60"/>
              </a:rPr>
              <a:t>编写窗口过程函数</a:t>
            </a:r>
            <a:endParaRPr lang="zh-CN" sz="3200"/>
          </a:p>
          <a:p>
            <a:pPr lvl="1">
              <a:defRPr/>
            </a:pPr>
            <a:endParaRPr lang="en-US"/>
          </a:p>
        </p:txBody>
      </p:sp>
      <p:sp>
        <p:nvSpPr>
          <p:cNvPr id="13316" name="AutoShape 4">
            <a:hlinkClick r:id="rId7" action="ppaction://hlinksldjump"/>
          </p:cNvPr>
          <p:cNvSpPr>
            <a:spLocks noChangeArrowheads="1"/>
          </p:cNvSpPr>
          <p:nvPr/>
        </p:nvSpPr>
        <p:spPr bwMode="auto">
          <a:xfrm>
            <a:off x="7667625" y="6308725"/>
            <a:ext cx="936625" cy="360363"/>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fill="norm" stroke="1" extrusionOk="0">
                <a:moveTo>
                  <a:pt x="16200" y="0"/>
                </a:moveTo>
                <a:lnTo>
                  <a:pt x="16200" y="5400"/>
                </a:lnTo>
                <a:lnTo>
                  <a:pt x="3375" y="5400"/>
                </a:lnTo>
                <a:lnTo>
                  <a:pt x="3375" y="16200"/>
                </a:lnTo>
                <a:lnTo>
                  <a:pt x="16200" y="16200"/>
                </a:lnTo>
                <a:lnTo>
                  <a:pt x="16200" y="21600"/>
                </a:lnTo>
                <a:lnTo>
                  <a:pt x="21600" y="10800"/>
                </a:lnTo>
                <a:close/>
              </a:path>
              <a:path w="21600" h="21600" fill="norm" stroke="1" extrusionOk="0">
                <a:moveTo>
                  <a:pt x="1350" y="5400"/>
                </a:moveTo>
                <a:lnTo>
                  <a:pt x="1350" y="16200"/>
                </a:lnTo>
                <a:lnTo>
                  <a:pt x="2700" y="16200"/>
                </a:lnTo>
                <a:lnTo>
                  <a:pt x="2700" y="5400"/>
                </a:lnTo>
                <a:close/>
              </a:path>
              <a:path w="21600" h="21600" fill="norm" stroke="1" extrusionOk="0">
                <a:moveTo>
                  <a:pt x="0" y="5400"/>
                </a:moveTo>
                <a:lnTo>
                  <a:pt x="0" y="16200"/>
                </a:lnTo>
                <a:lnTo>
                  <a:pt x="675" y="16200"/>
                </a:lnTo>
                <a:lnTo>
                  <a:pt x="675" y="5400"/>
                </a:lnTo>
                <a:close/>
              </a:path>
            </a:pathLst>
          </a:custGeom>
          <a:gradFill>
            <a:gsLst>
              <a:gs pos="0">
                <a:schemeClr val="bg1"/>
              </a:gs>
              <a:gs pos="100000">
                <a:schemeClr val="bg1">
                  <a:gamma val="0"/>
                  <a:shade val="21176"/>
                  <a:invGamma val="0"/>
                </a:schemeClr>
              </a:gs>
            </a:gsLst>
            <a:lin ang="0" scaled="1"/>
          </a:gradFill>
          <a:ln w="28575" algn="ctr">
            <a:solidFill>
              <a:schemeClr val="tx1"/>
            </a:solidFill>
            <a:miter lim="800000"/>
            <a:headEnd/>
            <a:tailEnd type="none" w="lg" len="lg"/>
          </a:ln>
          <a:effectLst/>
        </p:spPr>
        <p:txBody>
          <a:bodyPr lIns="90000" tIns="46800" rIns="90000" bIns="46800" anchor="ctr">
            <a:spAutoFit/>
          </a:bodyPr>
          <a:lstStyle/>
          <a:p>
            <a:pPr>
              <a:defRPr/>
            </a:pPr>
            <a:endParaRPr lang="zh-CN">
              <a:latin typeface="Arial"/>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spd="med" p14:dur="500" advClick="1">
        <p:strips dir="ld"/>
      </p:transition>
    </mc:Choice>
    <mc:Fallback>
      <p:transition spd="med" advClick="1">
        <p:strips dir="ld"/>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1506" name="Rectangle 2"/>
          <p:cNvSpPr>
            <a:spLocks noChangeArrowheads="1" noGrp="1"/>
          </p:cNvSpPr>
          <p:nvPr>
            <p:ph type="title"/>
          </p:nvPr>
        </p:nvSpPr>
        <p:spPr bwMode="auto"/>
        <p:txBody>
          <a:bodyPr/>
          <a:lstStyle/>
          <a:p>
            <a:pPr>
              <a:defRPr/>
            </a:pPr>
            <a:r>
              <a:rPr lang="en-US" sz="4000"/>
              <a:t>2.</a:t>
            </a:r>
            <a:r>
              <a:rPr lang="zh-CN" sz="4000"/>
              <a:t>创建一个窗口（初始化）</a:t>
            </a:r>
            <a:endParaRPr/>
          </a:p>
        </p:txBody>
      </p:sp>
      <p:sp>
        <p:nvSpPr>
          <p:cNvPr id="34819" name="Rectangle 3"/>
          <p:cNvSpPr>
            <a:spLocks noChangeArrowheads="1" noGrp="1"/>
          </p:cNvSpPr>
          <p:nvPr>
            <p:ph type="body" idx="1"/>
          </p:nvPr>
        </p:nvSpPr>
        <p:spPr bwMode="auto"/>
        <p:txBody>
          <a:bodyPr/>
          <a:lstStyle/>
          <a:p>
            <a:pPr>
              <a:defRPr/>
            </a:pPr>
            <a:r>
              <a:rPr lang="zh-CN" sz="3600"/>
              <a:t>创建一个窗口（初始化）需要下面的四个步骤：</a:t>
            </a:r>
            <a:endParaRPr/>
          </a:p>
          <a:p>
            <a:pPr lvl="1">
              <a:defRPr/>
            </a:pPr>
            <a:r>
              <a:rPr lang="en-US" sz="3200" u="sng">
                <a:hlinkClick r:id="rId3" action="ppaction://hlinksldjump" tooltip="ppaction://hlinksldjumpslide27"/>
              </a:rPr>
              <a:t>1.</a:t>
            </a:r>
            <a:r>
              <a:rPr lang="zh-CN" sz="3200" u="sng">
                <a:hlinkClick r:id="rId3" action="ppaction://hlinksldjump" tooltip="ppaction://hlinksldjumpslide27"/>
              </a:rPr>
              <a:t>窗口类的定义（设计一个窗口类）</a:t>
            </a:r>
            <a:endParaRPr lang="zh-CN" sz="3200"/>
          </a:p>
          <a:p>
            <a:pPr lvl="1">
              <a:defRPr/>
            </a:pPr>
            <a:r>
              <a:rPr lang="en-US" sz="3200" u="sng">
                <a:hlinkClick r:id="rId4" action="ppaction://hlinksldjump" tooltip="ppaction://hlinksldjumpslide39"/>
              </a:rPr>
              <a:t>2.</a:t>
            </a:r>
            <a:r>
              <a:rPr lang="zh-CN" sz="3200" u="sng">
                <a:hlinkClick r:id="rId4" action="ppaction://hlinksldjump" tooltip="ppaction://hlinksldjumpslide39"/>
              </a:rPr>
              <a:t>注册窗口类</a:t>
            </a:r>
            <a:endParaRPr lang="zh-CN" sz="3200"/>
          </a:p>
          <a:p>
            <a:pPr lvl="1">
              <a:defRPr/>
            </a:pPr>
            <a:r>
              <a:rPr lang="en-US" sz="3200" u="sng">
                <a:hlinkClick r:id="rId5" action="ppaction://hlinksldjump" tooltip="ppaction://hlinksldjumpslide40"/>
              </a:rPr>
              <a:t>3.</a:t>
            </a:r>
            <a:r>
              <a:rPr lang="zh-CN" sz="3200" u="sng">
                <a:hlinkClick r:id="rId5" action="ppaction://hlinksldjump" tooltip="ppaction://hlinksldjumpslide40"/>
              </a:rPr>
              <a:t>创建一个窗口</a:t>
            </a:r>
            <a:endParaRPr lang="zh-CN" sz="3200"/>
          </a:p>
          <a:p>
            <a:pPr lvl="1">
              <a:defRPr/>
            </a:pPr>
            <a:r>
              <a:rPr lang="en-US" sz="3200" u="sng">
                <a:hlinkClick r:id="rId6" action="ppaction://hlinksldjump" tooltip="ppaction://hlinksldjumpslide48"/>
              </a:rPr>
              <a:t>4.</a:t>
            </a:r>
            <a:r>
              <a:rPr lang="zh-CN" sz="3200" u="sng">
                <a:hlinkClick r:id="rId6" action="ppaction://hlinksldjump" tooltip="ppaction://hlinksldjumpslide48"/>
              </a:rPr>
              <a:t>显示和更新一个窗口</a:t>
            </a:r>
            <a:endParaRPr lang="zh-CN" sz="3200"/>
          </a:p>
          <a:p>
            <a:pPr lvl="1">
              <a:buFont typeface="Wingdings 2"/>
              <a:buNone/>
              <a:defRPr/>
            </a:pPr>
            <a:r>
              <a:rPr lang="zh-CN"/>
              <a:t>      </a:t>
            </a:r>
            <a:endParaRPr/>
          </a:p>
          <a:p>
            <a:pPr lvl="1">
              <a:buFont typeface="Wingdings 2"/>
              <a:buNone/>
              <a:defRPr/>
            </a:pPr>
            <a:r>
              <a:rPr lang="zh-CN"/>
              <a:t>             </a:t>
            </a:r>
            <a:r>
              <a:rPr lang="zh-CN">
                <a:solidFill>
                  <a:schemeClr val="hlink"/>
                </a:solidFill>
              </a:rPr>
              <a:t>下面分四个小节来介绍</a:t>
            </a:r>
            <a:endParaRPr/>
          </a:p>
        </p:txBody>
      </p:sp>
      <p:sp>
        <p:nvSpPr>
          <p:cNvPr id="21508" name="AutoShape 4">
            <a:hlinkClick r:id="rId7" action="ppaction://hlinksldjump"/>
          </p:cNvPr>
          <p:cNvSpPr>
            <a:spLocks noChangeArrowheads="1"/>
          </p:cNvSpPr>
          <p:nvPr/>
        </p:nvSpPr>
        <p:spPr bwMode="auto">
          <a:xfrm rot="10800000">
            <a:off x="7667625" y="6308725"/>
            <a:ext cx="936625" cy="360363"/>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fill="norm" stroke="1" extrusionOk="0">
                <a:moveTo>
                  <a:pt x="16200" y="0"/>
                </a:moveTo>
                <a:lnTo>
                  <a:pt x="16200" y="5400"/>
                </a:lnTo>
                <a:lnTo>
                  <a:pt x="3375" y="5400"/>
                </a:lnTo>
                <a:lnTo>
                  <a:pt x="3375" y="16200"/>
                </a:lnTo>
                <a:lnTo>
                  <a:pt x="16200" y="16200"/>
                </a:lnTo>
                <a:lnTo>
                  <a:pt x="16200" y="21600"/>
                </a:lnTo>
                <a:lnTo>
                  <a:pt x="21600" y="10800"/>
                </a:lnTo>
                <a:close/>
              </a:path>
              <a:path w="21600" h="21600" fill="norm" stroke="1" extrusionOk="0">
                <a:moveTo>
                  <a:pt x="1350" y="5400"/>
                </a:moveTo>
                <a:lnTo>
                  <a:pt x="1350" y="16200"/>
                </a:lnTo>
                <a:lnTo>
                  <a:pt x="2700" y="16200"/>
                </a:lnTo>
                <a:lnTo>
                  <a:pt x="2700" y="5400"/>
                </a:lnTo>
                <a:close/>
              </a:path>
              <a:path w="21600" h="21600" fill="norm" stroke="1" extrusionOk="0">
                <a:moveTo>
                  <a:pt x="0" y="5400"/>
                </a:moveTo>
                <a:lnTo>
                  <a:pt x="0" y="16200"/>
                </a:lnTo>
                <a:lnTo>
                  <a:pt x="675" y="16200"/>
                </a:lnTo>
                <a:lnTo>
                  <a:pt x="675" y="5400"/>
                </a:lnTo>
                <a:close/>
              </a:path>
            </a:pathLst>
          </a:custGeom>
          <a:gradFill>
            <a:gsLst>
              <a:gs pos="0">
                <a:schemeClr val="bg1"/>
              </a:gs>
              <a:gs pos="100000">
                <a:schemeClr val="bg1">
                  <a:gamma val="0"/>
                  <a:shade val="21176"/>
                  <a:invGamma val="0"/>
                </a:schemeClr>
              </a:gs>
            </a:gsLst>
            <a:lin ang="0" scaled="1"/>
          </a:gradFill>
          <a:ln w="28575" algn="ctr">
            <a:solidFill>
              <a:schemeClr val="tx1"/>
            </a:solidFill>
            <a:miter lim="800000"/>
            <a:headEnd/>
            <a:tailEnd type="none" w="lg" len="lg"/>
          </a:ln>
          <a:effectLst/>
        </p:spPr>
        <p:txBody>
          <a:bodyPr lIns="90000" tIns="46800" rIns="90000" bIns="46800" anchor="ctr">
            <a:spAutoFit/>
          </a:bodyPr>
          <a:lstStyle/>
          <a:p>
            <a:pPr>
              <a:defRPr/>
            </a:pPr>
            <a:endParaRPr lang="zh-CN">
              <a:latin typeface="Arial"/>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spd="med" p14:dur="500" advClick="1">
        <p:strips dir="ld"/>
      </p:transition>
    </mc:Choice>
    <mc:Fallback>
      <p:transition spd="med" advClick="1">
        <p:strips dir="ld"/>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2530" name="Rectangle 2"/>
          <p:cNvSpPr>
            <a:spLocks noChangeArrowheads="1" noGrp="1"/>
          </p:cNvSpPr>
          <p:nvPr>
            <p:ph type="title"/>
          </p:nvPr>
        </p:nvSpPr>
        <p:spPr bwMode="auto">
          <a:xfrm>
            <a:off x="0" y="333375"/>
            <a:ext cx="8697913" cy="574675"/>
          </a:xfrm>
        </p:spPr>
        <p:txBody>
          <a:bodyPr/>
          <a:lstStyle/>
          <a:p>
            <a:pPr>
              <a:defRPr/>
            </a:pPr>
            <a:r>
              <a:rPr lang="zh-CN"/>
              <a:t>窗口类的定义（设计一个窗口类）</a:t>
            </a:r>
            <a:endParaRPr/>
          </a:p>
        </p:txBody>
      </p:sp>
      <p:sp>
        <p:nvSpPr>
          <p:cNvPr id="35843" name="Rectangle 3"/>
          <p:cNvSpPr>
            <a:spLocks noChangeArrowheads="1" noGrp="1"/>
          </p:cNvSpPr>
          <p:nvPr>
            <p:ph type="body" idx="1"/>
          </p:nvPr>
        </p:nvSpPr>
        <p:spPr bwMode="auto"/>
        <p:txBody>
          <a:bodyPr/>
          <a:lstStyle/>
          <a:p>
            <a:pPr>
              <a:defRPr/>
            </a:pPr>
            <a:r>
              <a:rPr lang="zh-CN"/>
              <a:t>一个完整的窗口具有许多特征，包括光标（鼠标进入该窗口的形状）、图标、背景色等。在创建一个窗口前，也必须对该类型的窗口进行定义，指定窗口的特征。</a:t>
            </a:r>
            <a:endParaRPr/>
          </a:p>
          <a:p>
            <a:pPr>
              <a:defRPr/>
            </a:pPr>
            <a:r>
              <a:rPr lang="en-US" b="1"/>
              <a:t>Windows</a:t>
            </a:r>
            <a:r>
              <a:rPr lang="zh-CN" b="1"/>
              <a:t>已经为我们定义好了一个窗口所应具有的基本属性，</a:t>
            </a:r>
            <a:r>
              <a:rPr lang="zh-CN" b="1">
                <a:latin typeface="隶书"/>
              </a:rPr>
              <a:t>通过给窗口类数据结构</a:t>
            </a:r>
            <a:r>
              <a:rPr lang="en-US" b="1">
                <a:solidFill>
                  <a:schemeClr val="hlink"/>
                </a:solidFill>
                <a:latin typeface="隶书"/>
              </a:rPr>
              <a:t>WNDCLASS</a:t>
            </a:r>
            <a:r>
              <a:rPr lang="zh-CN" b="1">
                <a:latin typeface="隶书"/>
              </a:rPr>
              <a:t>或</a:t>
            </a:r>
            <a:r>
              <a:rPr lang="en-US" b="1">
                <a:solidFill>
                  <a:schemeClr val="hlink"/>
                </a:solidFill>
                <a:latin typeface="隶书"/>
              </a:rPr>
              <a:t>WNDCLASSEX</a:t>
            </a:r>
            <a:r>
              <a:rPr lang="zh-CN" b="1">
                <a:latin typeface="隶书"/>
              </a:rPr>
              <a:t>赋值来完成</a:t>
            </a:r>
            <a:endParaRPr/>
          </a:p>
        </p:txBody>
      </p:sp>
      <p:sp>
        <p:nvSpPr>
          <p:cNvPr id="22532" name="AutoShape 4">
            <a:hlinkClick r:id="rId3" action="ppaction://hlinksldjump"/>
          </p:cNvPr>
          <p:cNvSpPr>
            <a:spLocks noChangeArrowheads="1"/>
          </p:cNvSpPr>
          <p:nvPr/>
        </p:nvSpPr>
        <p:spPr bwMode="auto">
          <a:xfrm rot="10800000">
            <a:off x="7667625" y="6308725"/>
            <a:ext cx="936625" cy="360363"/>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fill="norm" stroke="1" extrusionOk="0">
                <a:moveTo>
                  <a:pt x="16200" y="0"/>
                </a:moveTo>
                <a:lnTo>
                  <a:pt x="16200" y="5400"/>
                </a:lnTo>
                <a:lnTo>
                  <a:pt x="3375" y="5400"/>
                </a:lnTo>
                <a:lnTo>
                  <a:pt x="3375" y="16200"/>
                </a:lnTo>
                <a:lnTo>
                  <a:pt x="16200" y="16200"/>
                </a:lnTo>
                <a:lnTo>
                  <a:pt x="16200" y="21600"/>
                </a:lnTo>
                <a:lnTo>
                  <a:pt x="21600" y="10800"/>
                </a:lnTo>
                <a:close/>
              </a:path>
              <a:path w="21600" h="21600" fill="norm" stroke="1" extrusionOk="0">
                <a:moveTo>
                  <a:pt x="1350" y="5400"/>
                </a:moveTo>
                <a:lnTo>
                  <a:pt x="1350" y="16200"/>
                </a:lnTo>
                <a:lnTo>
                  <a:pt x="2700" y="16200"/>
                </a:lnTo>
                <a:lnTo>
                  <a:pt x="2700" y="5400"/>
                </a:lnTo>
                <a:close/>
              </a:path>
              <a:path w="21600" h="21600" fill="norm" stroke="1" extrusionOk="0">
                <a:moveTo>
                  <a:pt x="0" y="5400"/>
                </a:moveTo>
                <a:lnTo>
                  <a:pt x="0" y="16200"/>
                </a:lnTo>
                <a:lnTo>
                  <a:pt x="675" y="16200"/>
                </a:lnTo>
                <a:lnTo>
                  <a:pt x="675" y="5400"/>
                </a:lnTo>
                <a:close/>
              </a:path>
            </a:pathLst>
          </a:custGeom>
          <a:gradFill>
            <a:gsLst>
              <a:gs pos="0">
                <a:schemeClr val="bg1"/>
              </a:gs>
              <a:gs pos="100000">
                <a:schemeClr val="bg1">
                  <a:gamma val="0"/>
                  <a:shade val="21176"/>
                  <a:invGamma val="0"/>
                </a:schemeClr>
              </a:gs>
            </a:gsLst>
            <a:lin ang="0" scaled="1"/>
          </a:gradFill>
          <a:ln w="28575" algn="ctr">
            <a:solidFill>
              <a:schemeClr val="tx1"/>
            </a:solidFill>
            <a:miter lim="800000"/>
            <a:headEnd/>
            <a:tailEnd type="none" w="lg" len="lg"/>
          </a:ln>
          <a:effectLst/>
        </p:spPr>
        <p:txBody>
          <a:bodyPr lIns="90000" tIns="46800" rIns="90000" bIns="46800" anchor="ctr">
            <a:spAutoFit/>
          </a:bodyPr>
          <a:lstStyle/>
          <a:p>
            <a:pPr>
              <a:defRPr/>
            </a:pPr>
            <a:endParaRPr lang="zh-CN">
              <a:latin typeface="Arial"/>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spd="med" p14:dur="500" advClick="1">
        <p:strips dir="ld"/>
      </p:transition>
    </mc:Choice>
    <mc:Fallback>
      <p:transition spd="med" advClick="1">
        <p:strips dir="ld"/>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45410" name="Rectangle 2"/>
          <p:cNvSpPr>
            <a:spLocks noChangeArrowheads="1" noGrp="1"/>
          </p:cNvSpPr>
          <p:nvPr>
            <p:ph type="title"/>
          </p:nvPr>
        </p:nvSpPr>
        <p:spPr bwMode="auto"/>
        <p:txBody>
          <a:bodyPr/>
          <a:lstStyle/>
          <a:p>
            <a:pPr>
              <a:defRPr/>
            </a:pPr>
            <a:r>
              <a:rPr lang="en-US" sz="4000"/>
              <a:t>WNDCLASS</a:t>
            </a:r>
            <a:r>
              <a:rPr lang="zh-CN" sz="4000"/>
              <a:t>结构体定义</a:t>
            </a:r>
            <a:endParaRPr/>
          </a:p>
        </p:txBody>
      </p:sp>
      <p:sp>
        <p:nvSpPr>
          <p:cNvPr id="36867" name="Rectangle 3"/>
          <p:cNvSpPr>
            <a:spLocks noChangeArrowheads="1" noGrp="1"/>
          </p:cNvSpPr>
          <p:nvPr>
            <p:ph type="body" idx="1"/>
          </p:nvPr>
        </p:nvSpPr>
        <p:spPr bwMode="auto"/>
        <p:txBody>
          <a:bodyPr/>
          <a:lstStyle/>
          <a:p>
            <a:pPr>
              <a:lnSpc>
                <a:spcPct val="80000"/>
              </a:lnSpc>
              <a:buFont typeface="Wingdings"/>
              <a:buNone/>
              <a:defRPr/>
            </a:pPr>
            <a:r>
              <a:rPr lang="en-US" sz="2800"/>
              <a:t>typedef struct tagWNDCLASS</a:t>
            </a:r>
            <a:endParaRPr/>
          </a:p>
          <a:p>
            <a:pPr>
              <a:lnSpc>
                <a:spcPct val="80000"/>
              </a:lnSpc>
              <a:buFont typeface="Wingdings"/>
              <a:buNone/>
              <a:defRPr/>
            </a:pPr>
            <a:r>
              <a:rPr lang="en-US" sz="2400"/>
              <a:t>{	UINT 	style; 			//</a:t>
            </a:r>
            <a:r>
              <a:rPr lang="zh-CN" sz="2000"/>
              <a:t>窗口类型 </a:t>
            </a:r>
            <a:endParaRPr lang="zh-CN" sz="2400"/>
          </a:p>
          <a:p>
            <a:pPr>
              <a:lnSpc>
                <a:spcPct val="80000"/>
              </a:lnSpc>
              <a:buFont typeface="Wingdings"/>
              <a:buNone/>
              <a:defRPr/>
            </a:pPr>
            <a:endParaRPr lang="zh-CN" sz="2400"/>
          </a:p>
          <a:p>
            <a:pPr>
              <a:lnSpc>
                <a:spcPct val="80000"/>
              </a:lnSpc>
              <a:buFont typeface="Wingdings"/>
              <a:buNone/>
              <a:defRPr/>
            </a:pPr>
            <a:r>
              <a:rPr lang="zh-CN" sz="2400"/>
              <a:t>	</a:t>
            </a:r>
            <a:r>
              <a:rPr lang="en-US" sz="2400">
                <a:solidFill>
                  <a:schemeClr val="hlink"/>
                </a:solidFill>
              </a:rPr>
              <a:t>WINDPROC lpfnWndProc</a:t>
            </a:r>
            <a:r>
              <a:rPr lang="en-US" sz="2400"/>
              <a:t>; 	</a:t>
            </a:r>
            <a:r>
              <a:rPr lang="en-US" sz="2000"/>
              <a:t>//</a:t>
            </a:r>
            <a:r>
              <a:rPr lang="zh-CN" sz="2000"/>
              <a:t>窗口处理函数</a:t>
            </a:r>
            <a:endParaRPr lang="zh-CN" sz="2400"/>
          </a:p>
          <a:p>
            <a:pPr>
              <a:lnSpc>
                <a:spcPct val="80000"/>
              </a:lnSpc>
              <a:buFont typeface="Wingdings"/>
              <a:buNone/>
              <a:defRPr/>
            </a:pPr>
            <a:r>
              <a:rPr lang="zh-CN" sz="2400"/>
              <a:t>	</a:t>
            </a:r>
            <a:r>
              <a:rPr lang="en-US" sz="2400"/>
              <a:t>int 		cbClsExtra;		//</a:t>
            </a:r>
            <a:r>
              <a:rPr lang="zh-CN" sz="2000"/>
              <a:t>在类结构中预留额外空间</a:t>
            </a:r>
            <a:endParaRPr/>
          </a:p>
          <a:p>
            <a:pPr>
              <a:lnSpc>
                <a:spcPct val="80000"/>
              </a:lnSpc>
              <a:buFont typeface="Wingdings"/>
              <a:buNone/>
              <a:defRPr/>
            </a:pPr>
            <a:r>
              <a:rPr lang="zh-CN" sz="2400"/>
              <a:t>	</a:t>
            </a:r>
            <a:r>
              <a:rPr lang="en-US" sz="2400"/>
              <a:t>int 		cbWndExtra;		//</a:t>
            </a:r>
            <a:r>
              <a:rPr lang="zh-CN" sz="2000"/>
              <a:t>在窗口类中预留额外空间</a:t>
            </a:r>
            <a:endParaRPr/>
          </a:p>
          <a:p>
            <a:pPr>
              <a:lnSpc>
                <a:spcPct val="80000"/>
              </a:lnSpc>
              <a:buFont typeface="Wingdings"/>
              <a:buNone/>
              <a:defRPr/>
            </a:pPr>
            <a:r>
              <a:rPr lang="zh-CN" sz="2400"/>
              <a:t>	</a:t>
            </a:r>
            <a:r>
              <a:rPr lang="en-US" sz="2400"/>
              <a:t>HINSTACE	 hInstance;		//</a:t>
            </a:r>
            <a:r>
              <a:rPr lang="zh-CN" sz="2000"/>
              <a:t>当前实例句柄</a:t>
            </a:r>
            <a:endParaRPr lang="zh-CN" sz="2400"/>
          </a:p>
          <a:p>
            <a:pPr>
              <a:lnSpc>
                <a:spcPct val="80000"/>
              </a:lnSpc>
              <a:buFont typeface="Wingdings"/>
              <a:buNone/>
              <a:defRPr/>
            </a:pPr>
            <a:r>
              <a:rPr lang="zh-CN" sz="2400"/>
              <a:t>	</a:t>
            </a:r>
            <a:r>
              <a:rPr lang="en-US" sz="2400"/>
              <a:t>HICON 	hIcon;			//</a:t>
            </a:r>
            <a:r>
              <a:rPr lang="zh-CN" sz="2000"/>
              <a:t>窗口类的最小化图标</a:t>
            </a:r>
            <a:endParaRPr/>
          </a:p>
          <a:p>
            <a:pPr>
              <a:lnSpc>
                <a:spcPct val="80000"/>
              </a:lnSpc>
              <a:buFont typeface="Wingdings"/>
              <a:buNone/>
              <a:defRPr/>
            </a:pPr>
            <a:r>
              <a:rPr lang="zh-CN" sz="2400"/>
              <a:t>	</a:t>
            </a:r>
            <a:r>
              <a:rPr lang="en-US" sz="2400"/>
              <a:t>HCUSOR	hCusor;		//</a:t>
            </a:r>
            <a:r>
              <a:rPr lang="zh-CN" sz="2000"/>
              <a:t>窗口类的光标</a:t>
            </a:r>
            <a:endParaRPr lang="zh-CN" sz="2400"/>
          </a:p>
          <a:p>
            <a:pPr>
              <a:lnSpc>
                <a:spcPct val="80000"/>
              </a:lnSpc>
              <a:buFont typeface="Wingdings"/>
              <a:buNone/>
              <a:defRPr/>
            </a:pPr>
            <a:r>
              <a:rPr lang="zh-CN" sz="2400"/>
              <a:t>	</a:t>
            </a:r>
            <a:r>
              <a:rPr lang="en-US" sz="2400"/>
              <a:t>HBRUSH 	hbrBackground;	//</a:t>
            </a:r>
            <a:r>
              <a:rPr lang="zh-CN" sz="2000"/>
              <a:t>窗口类的背景</a:t>
            </a:r>
            <a:endParaRPr lang="zh-CN" sz="2400"/>
          </a:p>
          <a:p>
            <a:pPr>
              <a:lnSpc>
                <a:spcPct val="80000"/>
              </a:lnSpc>
              <a:buFont typeface="Wingdings"/>
              <a:buNone/>
              <a:defRPr/>
            </a:pPr>
            <a:r>
              <a:rPr lang="zh-CN" sz="2400"/>
              <a:t>	</a:t>
            </a:r>
            <a:r>
              <a:rPr lang="en-US" sz="2400"/>
              <a:t>LPCTSTR 	lpszMenuName;	//</a:t>
            </a:r>
            <a:r>
              <a:rPr lang="zh-CN" sz="2000"/>
              <a:t>窗口类的菜单</a:t>
            </a:r>
            <a:endParaRPr/>
          </a:p>
          <a:p>
            <a:pPr>
              <a:lnSpc>
                <a:spcPct val="80000"/>
              </a:lnSpc>
              <a:buFont typeface="Wingdings"/>
              <a:buNone/>
              <a:defRPr/>
            </a:pPr>
            <a:r>
              <a:rPr lang="zh-CN" sz="2400"/>
              <a:t>	</a:t>
            </a:r>
            <a:r>
              <a:rPr lang="en-US" sz="2400">
                <a:solidFill>
                  <a:schemeClr val="hlink"/>
                </a:solidFill>
              </a:rPr>
              <a:t>LPCTSTR 	lpszClassName</a:t>
            </a:r>
            <a:r>
              <a:rPr lang="en-US" sz="2400"/>
              <a:t>;	//</a:t>
            </a:r>
            <a:r>
              <a:rPr lang="zh-CN" sz="2000"/>
              <a:t>窗口类名</a:t>
            </a:r>
            <a:endParaRPr lang="zh-CN" sz="2400"/>
          </a:p>
          <a:p>
            <a:pPr>
              <a:lnSpc>
                <a:spcPct val="80000"/>
              </a:lnSpc>
              <a:buFont typeface="Wingdings"/>
              <a:buNone/>
              <a:defRPr/>
            </a:pPr>
            <a:r>
              <a:rPr lang="en-US" sz="2400"/>
              <a:t>}WNDCLASS</a:t>
            </a:r>
            <a:endParaRPr/>
          </a:p>
          <a:p>
            <a:pPr>
              <a:lnSpc>
                <a:spcPct val="80000"/>
              </a:lnSpc>
              <a:defRPr/>
            </a:pPr>
            <a:endParaRPr lang="en-US" sz="2400"/>
          </a:p>
        </p:txBody>
      </p:sp>
      <p:sp>
        <p:nvSpPr>
          <p:cNvPr id="145412" name="AutoShape 4">
            <a:hlinkClick r:id="rId3" action="ppaction://hlinksldjump"/>
          </p:cNvPr>
          <p:cNvSpPr>
            <a:spLocks noChangeArrowheads="1"/>
          </p:cNvSpPr>
          <p:nvPr/>
        </p:nvSpPr>
        <p:spPr bwMode="auto">
          <a:xfrm>
            <a:off x="8243888" y="1700212"/>
            <a:ext cx="179387" cy="179387"/>
          </a:xfrm>
          <a:custGeom>
            <a:avLst/>
            <a:gdLst>
              <a:gd name="G0" fmla="+- 5400 0 0"/>
              <a:gd name="G1" fmla="+- 8100 0 0"/>
              <a:gd name="G2" fmla="+- 2700 0 0"/>
              <a:gd name="G3" fmla="+- 9450 0 0"/>
              <a:gd name="G4" fmla="+- 21600 0 8100"/>
              <a:gd name="G5" fmla="+- 21600 0 9450"/>
              <a:gd name="G6" fmla="+- 5400 21600 0"/>
              <a:gd name="G7" fmla="*/ G6 1 2"/>
              <a:gd name="G8" fmla="+- 21600 0 5400"/>
              <a:gd name="G9" fmla="+- 21600 0 2700"/>
              <a:gd name="T0" fmla="*/ G0 w 21600"/>
              <a:gd name="T1" fmla="*/ G0 h 21600"/>
              <a:gd name="T2" fmla="*/ G8 w 21600"/>
              <a:gd name="T3" fmla="*/ G8 h 21600"/>
            </a:gdLst>
            <a:ahLst/>
            <a:cxnLst>
              <a:cxn ang="0">
                <a:pos x="r" y="vc"/>
              </a:cxn>
              <a:cxn ang="5400000">
                <a:pos x="hc" y="b"/>
              </a:cxn>
              <a:cxn ang="10800000">
                <a:pos x="l" y="vc"/>
              </a:cxn>
              <a:cxn ang="16200000">
                <a:pos x="hc" y="t"/>
              </a:cxn>
            </a:cxnLst>
            <a:rect l="T0" t="T1" r="T2" b="T3"/>
            <a:pathLst>
              <a:path w="21600" h="21600" fill="norm" stroke="1" extrusionOk="0">
                <a:moveTo>
                  <a:pt x="5400" y="5400"/>
                </a:moveTo>
                <a:lnTo>
                  <a:pt x="9450" y="5400"/>
                </a:lnTo>
                <a:lnTo>
                  <a:pt x="9450" y="2700"/>
                </a:lnTo>
                <a:lnTo>
                  <a:pt x="8100" y="2700"/>
                </a:lnTo>
                <a:lnTo>
                  <a:pt x="10800" y="0"/>
                </a:lnTo>
                <a:lnTo>
                  <a:pt x="13500" y="2700"/>
                </a:lnTo>
                <a:lnTo>
                  <a:pt x="12150" y="2700"/>
                </a:lnTo>
                <a:lnTo>
                  <a:pt x="12150" y="5400"/>
                </a:lnTo>
                <a:lnTo>
                  <a:pt x="16200" y="5400"/>
                </a:lnTo>
                <a:lnTo>
                  <a:pt x="16200" y="9450"/>
                </a:lnTo>
                <a:lnTo>
                  <a:pt x="18900" y="9450"/>
                </a:lnTo>
                <a:lnTo>
                  <a:pt x="18900" y="8100"/>
                </a:lnTo>
                <a:lnTo>
                  <a:pt x="21600" y="10800"/>
                </a:lnTo>
                <a:lnTo>
                  <a:pt x="18900" y="13500"/>
                </a:lnTo>
                <a:lnTo>
                  <a:pt x="18900" y="12150"/>
                </a:lnTo>
                <a:lnTo>
                  <a:pt x="16200" y="12150"/>
                </a:lnTo>
                <a:lnTo>
                  <a:pt x="16200" y="16200"/>
                </a:lnTo>
                <a:lnTo>
                  <a:pt x="12150" y="16200"/>
                </a:lnTo>
                <a:lnTo>
                  <a:pt x="12150" y="18900"/>
                </a:lnTo>
                <a:lnTo>
                  <a:pt x="13500" y="18900"/>
                </a:lnTo>
                <a:lnTo>
                  <a:pt x="10800" y="21600"/>
                </a:lnTo>
                <a:lnTo>
                  <a:pt x="8100" y="18900"/>
                </a:lnTo>
                <a:lnTo>
                  <a:pt x="9450" y="18900"/>
                </a:lnTo>
                <a:lnTo>
                  <a:pt x="9450" y="16200"/>
                </a:lnTo>
                <a:lnTo>
                  <a:pt x="5400" y="16200"/>
                </a:lnTo>
                <a:lnTo>
                  <a:pt x="5400" y="12150"/>
                </a:lnTo>
                <a:lnTo>
                  <a:pt x="2700" y="12150"/>
                </a:lnTo>
                <a:lnTo>
                  <a:pt x="2700" y="13500"/>
                </a:lnTo>
                <a:lnTo>
                  <a:pt x="0" y="10800"/>
                </a:lnTo>
                <a:lnTo>
                  <a:pt x="2700" y="8100"/>
                </a:lnTo>
                <a:lnTo>
                  <a:pt x="2700" y="9450"/>
                </a:lnTo>
                <a:lnTo>
                  <a:pt x="5400" y="9450"/>
                </a:lnTo>
                <a:close/>
              </a:path>
            </a:pathLst>
          </a:custGeom>
          <a:solidFill>
            <a:schemeClr val="folHlink"/>
          </a:solidFill>
          <a:ln w="9525" algn="ctr">
            <a:solidFill>
              <a:srgbClr val="000000"/>
            </a:solidFill>
            <a:miter lim="800000"/>
            <a:headEnd/>
            <a:tailEnd/>
          </a:ln>
          <a:effectLst/>
        </p:spPr>
        <p:txBody>
          <a:bodyPr wrap="none" anchor="ctr"/>
          <a:lstStyle/>
          <a:p>
            <a:pPr>
              <a:defRPr/>
            </a:pPr>
            <a:endParaRPr lang="zh-CN">
              <a:latin typeface="Arial"/>
            </a:endParaRPr>
          </a:p>
        </p:txBody>
      </p:sp>
      <p:sp>
        <p:nvSpPr>
          <p:cNvPr id="145413" name="AutoShape 5">
            <a:hlinkClick r:id="rId4" action="ppaction://hlinksldjump"/>
          </p:cNvPr>
          <p:cNvSpPr>
            <a:spLocks noChangeArrowheads="1"/>
          </p:cNvSpPr>
          <p:nvPr/>
        </p:nvSpPr>
        <p:spPr bwMode="auto">
          <a:xfrm>
            <a:off x="8243888" y="2420938"/>
            <a:ext cx="179387" cy="179387"/>
          </a:xfrm>
          <a:custGeom>
            <a:avLst/>
            <a:gdLst>
              <a:gd name="G0" fmla="+- 5400 0 0"/>
              <a:gd name="G1" fmla="+- 8100 0 0"/>
              <a:gd name="G2" fmla="+- 2700 0 0"/>
              <a:gd name="G3" fmla="+- 9450 0 0"/>
              <a:gd name="G4" fmla="+- 21600 0 8100"/>
              <a:gd name="G5" fmla="+- 21600 0 9450"/>
              <a:gd name="G6" fmla="+- 5400 21600 0"/>
              <a:gd name="G7" fmla="*/ G6 1 2"/>
              <a:gd name="G8" fmla="+- 21600 0 5400"/>
              <a:gd name="G9" fmla="+- 21600 0 2700"/>
              <a:gd name="T0" fmla="*/ G0 w 21600"/>
              <a:gd name="T1" fmla="*/ G0 h 21600"/>
              <a:gd name="T2" fmla="*/ G8 w 21600"/>
              <a:gd name="T3" fmla="*/ G8 h 21600"/>
            </a:gdLst>
            <a:ahLst/>
            <a:cxnLst>
              <a:cxn ang="0">
                <a:pos x="r" y="vc"/>
              </a:cxn>
              <a:cxn ang="5400000">
                <a:pos x="hc" y="b"/>
              </a:cxn>
              <a:cxn ang="10800000">
                <a:pos x="l" y="vc"/>
              </a:cxn>
              <a:cxn ang="16200000">
                <a:pos x="hc" y="t"/>
              </a:cxn>
            </a:cxnLst>
            <a:rect l="T0" t="T1" r="T2" b="T3"/>
            <a:pathLst>
              <a:path w="21600" h="21600" fill="norm" stroke="1" extrusionOk="0">
                <a:moveTo>
                  <a:pt x="5400" y="5400"/>
                </a:moveTo>
                <a:lnTo>
                  <a:pt x="9450" y="5400"/>
                </a:lnTo>
                <a:lnTo>
                  <a:pt x="9450" y="2700"/>
                </a:lnTo>
                <a:lnTo>
                  <a:pt x="8100" y="2700"/>
                </a:lnTo>
                <a:lnTo>
                  <a:pt x="10800" y="0"/>
                </a:lnTo>
                <a:lnTo>
                  <a:pt x="13500" y="2700"/>
                </a:lnTo>
                <a:lnTo>
                  <a:pt x="12150" y="2700"/>
                </a:lnTo>
                <a:lnTo>
                  <a:pt x="12150" y="5400"/>
                </a:lnTo>
                <a:lnTo>
                  <a:pt x="16200" y="5400"/>
                </a:lnTo>
                <a:lnTo>
                  <a:pt x="16200" y="9450"/>
                </a:lnTo>
                <a:lnTo>
                  <a:pt x="18900" y="9450"/>
                </a:lnTo>
                <a:lnTo>
                  <a:pt x="18900" y="8100"/>
                </a:lnTo>
                <a:lnTo>
                  <a:pt x="21600" y="10800"/>
                </a:lnTo>
                <a:lnTo>
                  <a:pt x="18900" y="13500"/>
                </a:lnTo>
                <a:lnTo>
                  <a:pt x="18900" y="12150"/>
                </a:lnTo>
                <a:lnTo>
                  <a:pt x="16200" y="12150"/>
                </a:lnTo>
                <a:lnTo>
                  <a:pt x="16200" y="16200"/>
                </a:lnTo>
                <a:lnTo>
                  <a:pt x="12150" y="16200"/>
                </a:lnTo>
                <a:lnTo>
                  <a:pt x="12150" y="18900"/>
                </a:lnTo>
                <a:lnTo>
                  <a:pt x="13500" y="18900"/>
                </a:lnTo>
                <a:lnTo>
                  <a:pt x="10800" y="21600"/>
                </a:lnTo>
                <a:lnTo>
                  <a:pt x="8100" y="18900"/>
                </a:lnTo>
                <a:lnTo>
                  <a:pt x="9450" y="18900"/>
                </a:lnTo>
                <a:lnTo>
                  <a:pt x="9450" y="16200"/>
                </a:lnTo>
                <a:lnTo>
                  <a:pt x="5400" y="16200"/>
                </a:lnTo>
                <a:lnTo>
                  <a:pt x="5400" y="12150"/>
                </a:lnTo>
                <a:lnTo>
                  <a:pt x="2700" y="12150"/>
                </a:lnTo>
                <a:lnTo>
                  <a:pt x="2700" y="13500"/>
                </a:lnTo>
                <a:lnTo>
                  <a:pt x="0" y="10800"/>
                </a:lnTo>
                <a:lnTo>
                  <a:pt x="2700" y="8100"/>
                </a:lnTo>
                <a:lnTo>
                  <a:pt x="2700" y="9450"/>
                </a:lnTo>
                <a:lnTo>
                  <a:pt x="5400" y="9450"/>
                </a:lnTo>
                <a:close/>
              </a:path>
            </a:pathLst>
          </a:custGeom>
          <a:solidFill>
            <a:schemeClr val="folHlink"/>
          </a:solidFill>
          <a:ln w="9525" algn="ctr">
            <a:solidFill>
              <a:srgbClr val="000000"/>
            </a:solidFill>
            <a:miter lim="800000"/>
            <a:headEnd/>
            <a:tailEnd/>
          </a:ln>
          <a:effectLst/>
        </p:spPr>
        <p:txBody>
          <a:bodyPr wrap="none" anchor="ctr"/>
          <a:lstStyle/>
          <a:p>
            <a:pPr>
              <a:defRPr/>
            </a:pPr>
            <a:endParaRPr lang="zh-CN">
              <a:latin typeface="Arial"/>
            </a:endParaRPr>
          </a:p>
        </p:txBody>
      </p:sp>
      <p:sp>
        <p:nvSpPr>
          <p:cNvPr id="145414" name="AutoShape 6">
            <a:hlinkClick r:id="rId5" action="ppaction://hlinksldjump"/>
          </p:cNvPr>
          <p:cNvSpPr>
            <a:spLocks noChangeArrowheads="1"/>
          </p:cNvSpPr>
          <p:nvPr/>
        </p:nvSpPr>
        <p:spPr bwMode="auto">
          <a:xfrm>
            <a:off x="8243888" y="2924175"/>
            <a:ext cx="179387" cy="179388"/>
          </a:xfrm>
          <a:custGeom>
            <a:avLst/>
            <a:gdLst>
              <a:gd name="G0" fmla="+- 5400 0 0"/>
              <a:gd name="G1" fmla="+- 8100 0 0"/>
              <a:gd name="G2" fmla="+- 2700 0 0"/>
              <a:gd name="G3" fmla="+- 9450 0 0"/>
              <a:gd name="G4" fmla="+- 21600 0 8100"/>
              <a:gd name="G5" fmla="+- 21600 0 9450"/>
              <a:gd name="G6" fmla="+- 5400 21600 0"/>
              <a:gd name="G7" fmla="*/ G6 1 2"/>
              <a:gd name="G8" fmla="+- 21600 0 5400"/>
              <a:gd name="G9" fmla="+- 21600 0 2700"/>
              <a:gd name="T0" fmla="*/ G0 w 21600"/>
              <a:gd name="T1" fmla="*/ G0 h 21600"/>
              <a:gd name="T2" fmla="*/ G8 w 21600"/>
              <a:gd name="T3" fmla="*/ G8 h 21600"/>
            </a:gdLst>
            <a:ahLst/>
            <a:cxnLst>
              <a:cxn ang="0">
                <a:pos x="r" y="vc"/>
              </a:cxn>
              <a:cxn ang="5400000">
                <a:pos x="hc" y="b"/>
              </a:cxn>
              <a:cxn ang="10800000">
                <a:pos x="l" y="vc"/>
              </a:cxn>
              <a:cxn ang="16200000">
                <a:pos x="hc" y="t"/>
              </a:cxn>
            </a:cxnLst>
            <a:rect l="T0" t="T1" r="T2" b="T3"/>
            <a:pathLst>
              <a:path w="21600" h="21600" fill="norm" stroke="1" extrusionOk="0">
                <a:moveTo>
                  <a:pt x="5400" y="5400"/>
                </a:moveTo>
                <a:lnTo>
                  <a:pt x="9450" y="5400"/>
                </a:lnTo>
                <a:lnTo>
                  <a:pt x="9450" y="2700"/>
                </a:lnTo>
                <a:lnTo>
                  <a:pt x="8100" y="2700"/>
                </a:lnTo>
                <a:lnTo>
                  <a:pt x="10800" y="0"/>
                </a:lnTo>
                <a:lnTo>
                  <a:pt x="13500" y="2700"/>
                </a:lnTo>
                <a:lnTo>
                  <a:pt x="12150" y="2700"/>
                </a:lnTo>
                <a:lnTo>
                  <a:pt x="12150" y="5400"/>
                </a:lnTo>
                <a:lnTo>
                  <a:pt x="16200" y="5400"/>
                </a:lnTo>
                <a:lnTo>
                  <a:pt x="16200" y="9450"/>
                </a:lnTo>
                <a:lnTo>
                  <a:pt x="18900" y="9450"/>
                </a:lnTo>
                <a:lnTo>
                  <a:pt x="18900" y="8100"/>
                </a:lnTo>
                <a:lnTo>
                  <a:pt x="21600" y="10800"/>
                </a:lnTo>
                <a:lnTo>
                  <a:pt x="18900" y="13500"/>
                </a:lnTo>
                <a:lnTo>
                  <a:pt x="18900" y="12150"/>
                </a:lnTo>
                <a:lnTo>
                  <a:pt x="16200" y="12150"/>
                </a:lnTo>
                <a:lnTo>
                  <a:pt x="16200" y="16200"/>
                </a:lnTo>
                <a:lnTo>
                  <a:pt x="12150" y="16200"/>
                </a:lnTo>
                <a:lnTo>
                  <a:pt x="12150" y="18900"/>
                </a:lnTo>
                <a:lnTo>
                  <a:pt x="13500" y="18900"/>
                </a:lnTo>
                <a:lnTo>
                  <a:pt x="10800" y="21600"/>
                </a:lnTo>
                <a:lnTo>
                  <a:pt x="8100" y="18900"/>
                </a:lnTo>
                <a:lnTo>
                  <a:pt x="9450" y="18900"/>
                </a:lnTo>
                <a:lnTo>
                  <a:pt x="9450" y="16200"/>
                </a:lnTo>
                <a:lnTo>
                  <a:pt x="5400" y="16200"/>
                </a:lnTo>
                <a:lnTo>
                  <a:pt x="5400" y="12150"/>
                </a:lnTo>
                <a:lnTo>
                  <a:pt x="2700" y="12150"/>
                </a:lnTo>
                <a:lnTo>
                  <a:pt x="2700" y="13500"/>
                </a:lnTo>
                <a:lnTo>
                  <a:pt x="0" y="10800"/>
                </a:lnTo>
                <a:lnTo>
                  <a:pt x="2700" y="8100"/>
                </a:lnTo>
                <a:lnTo>
                  <a:pt x="2700" y="9450"/>
                </a:lnTo>
                <a:lnTo>
                  <a:pt x="5400" y="9450"/>
                </a:lnTo>
                <a:close/>
              </a:path>
            </a:pathLst>
          </a:custGeom>
          <a:solidFill>
            <a:schemeClr val="folHlink"/>
          </a:solidFill>
          <a:ln w="9525" algn="ctr">
            <a:solidFill>
              <a:srgbClr val="000000"/>
            </a:solidFill>
            <a:miter lim="800000"/>
            <a:headEnd/>
            <a:tailEnd/>
          </a:ln>
          <a:effectLst/>
        </p:spPr>
        <p:txBody>
          <a:bodyPr wrap="none" anchor="ctr"/>
          <a:lstStyle/>
          <a:p>
            <a:pPr>
              <a:defRPr/>
            </a:pPr>
            <a:endParaRPr lang="zh-CN">
              <a:latin typeface="Arial"/>
            </a:endParaRPr>
          </a:p>
        </p:txBody>
      </p:sp>
      <p:sp>
        <p:nvSpPr>
          <p:cNvPr id="145415" name="AutoShape 7">
            <a:hlinkClick r:id="rId6" action="ppaction://hlinksldjump"/>
          </p:cNvPr>
          <p:cNvSpPr>
            <a:spLocks noChangeArrowheads="1"/>
          </p:cNvSpPr>
          <p:nvPr/>
        </p:nvSpPr>
        <p:spPr bwMode="auto">
          <a:xfrm>
            <a:off x="8243888" y="3357563"/>
            <a:ext cx="179387" cy="179387"/>
          </a:xfrm>
          <a:custGeom>
            <a:avLst/>
            <a:gdLst>
              <a:gd name="G0" fmla="+- 5400 0 0"/>
              <a:gd name="G1" fmla="+- 8100 0 0"/>
              <a:gd name="G2" fmla="+- 2700 0 0"/>
              <a:gd name="G3" fmla="+- 9450 0 0"/>
              <a:gd name="G4" fmla="+- 21600 0 8100"/>
              <a:gd name="G5" fmla="+- 21600 0 9450"/>
              <a:gd name="G6" fmla="+- 5400 21600 0"/>
              <a:gd name="G7" fmla="*/ G6 1 2"/>
              <a:gd name="G8" fmla="+- 21600 0 5400"/>
              <a:gd name="G9" fmla="+- 21600 0 2700"/>
              <a:gd name="T0" fmla="*/ G0 w 21600"/>
              <a:gd name="T1" fmla="*/ G0 h 21600"/>
              <a:gd name="T2" fmla="*/ G8 w 21600"/>
              <a:gd name="T3" fmla="*/ G8 h 21600"/>
            </a:gdLst>
            <a:ahLst/>
            <a:cxnLst>
              <a:cxn ang="0">
                <a:pos x="r" y="vc"/>
              </a:cxn>
              <a:cxn ang="5400000">
                <a:pos x="hc" y="b"/>
              </a:cxn>
              <a:cxn ang="10800000">
                <a:pos x="l" y="vc"/>
              </a:cxn>
              <a:cxn ang="16200000">
                <a:pos x="hc" y="t"/>
              </a:cxn>
            </a:cxnLst>
            <a:rect l="T0" t="T1" r="T2" b="T3"/>
            <a:pathLst>
              <a:path w="21600" h="21600" fill="norm" stroke="1" extrusionOk="0">
                <a:moveTo>
                  <a:pt x="5400" y="5400"/>
                </a:moveTo>
                <a:lnTo>
                  <a:pt x="9450" y="5400"/>
                </a:lnTo>
                <a:lnTo>
                  <a:pt x="9450" y="2700"/>
                </a:lnTo>
                <a:lnTo>
                  <a:pt x="8100" y="2700"/>
                </a:lnTo>
                <a:lnTo>
                  <a:pt x="10800" y="0"/>
                </a:lnTo>
                <a:lnTo>
                  <a:pt x="13500" y="2700"/>
                </a:lnTo>
                <a:lnTo>
                  <a:pt x="12150" y="2700"/>
                </a:lnTo>
                <a:lnTo>
                  <a:pt x="12150" y="5400"/>
                </a:lnTo>
                <a:lnTo>
                  <a:pt x="16200" y="5400"/>
                </a:lnTo>
                <a:lnTo>
                  <a:pt x="16200" y="9450"/>
                </a:lnTo>
                <a:lnTo>
                  <a:pt x="18900" y="9450"/>
                </a:lnTo>
                <a:lnTo>
                  <a:pt x="18900" y="8100"/>
                </a:lnTo>
                <a:lnTo>
                  <a:pt x="21600" y="10800"/>
                </a:lnTo>
                <a:lnTo>
                  <a:pt x="18900" y="13500"/>
                </a:lnTo>
                <a:lnTo>
                  <a:pt x="18900" y="12150"/>
                </a:lnTo>
                <a:lnTo>
                  <a:pt x="16200" y="12150"/>
                </a:lnTo>
                <a:lnTo>
                  <a:pt x="16200" y="16200"/>
                </a:lnTo>
                <a:lnTo>
                  <a:pt x="12150" y="16200"/>
                </a:lnTo>
                <a:lnTo>
                  <a:pt x="12150" y="18900"/>
                </a:lnTo>
                <a:lnTo>
                  <a:pt x="13500" y="18900"/>
                </a:lnTo>
                <a:lnTo>
                  <a:pt x="10800" y="21600"/>
                </a:lnTo>
                <a:lnTo>
                  <a:pt x="8100" y="18900"/>
                </a:lnTo>
                <a:lnTo>
                  <a:pt x="9450" y="18900"/>
                </a:lnTo>
                <a:lnTo>
                  <a:pt x="9450" y="16200"/>
                </a:lnTo>
                <a:lnTo>
                  <a:pt x="5400" y="16200"/>
                </a:lnTo>
                <a:lnTo>
                  <a:pt x="5400" y="12150"/>
                </a:lnTo>
                <a:lnTo>
                  <a:pt x="2700" y="12150"/>
                </a:lnTo>
                <a:lnTo>
                  <a:pt x="2700" y="13500"/>
                </a:lnTo>
                <a:lnTo>
                  <a:pt x="0" y="10800"/>
                </a:lnTo>
                <a:lnTo>
                  <a:pt x="2700" y="8100"/>
                </a:lnTo>
                <a:lnTo>
                  <a:pt x="2700" y="9450"/>
                </a:lnTo>
                <a:lnTo>
                  <a:pt x="5400" y="9450"/>
                </a:lnTo>
                <a:close/>
              </a:path>
            </a:pathLst>
          </a:custGeom>
          <a:solidFill>
            <a:schemeClr val="folHlink"/>
          </a:solidFill>
          <a:ln w="9525" algn="ctr">
            <a:solidFill>
              <a:srgbClr val="000000"/>
            </a:solidFill>
            <a:miter lim="800000"/>
            <a:headEnd/>
            <a:tailEnd/>
          </a:ln>
          <a:effectLst/>
        </p:spPr>
        <p:txBody>
          <a:bodyPr wrap="none" anchor="ctr"/>
          <a:lstStyle/>
          <a:p>
            <a:pPr>
              <a:defRPr/>
            </a:pPr>
            <a:endParaRPr lang="zh-CN">
              <a:latin typeface="Arial"/>
            </a:endParaRPr>
          </a:p>
        </p:txBody>
      </p:sp>
      <p:sp>
        <p:nvSpPr>
          <p:cNvPr id="145416" name="AutoShape 8">
            <a:hlinkClick r:id="rId5" action="ppaction://hlinksldjump"/>
          </p:cNvPr>
          <p:cNvSpPr>
            <a:spLocks noChangeArrowheads="1"/>
          </p:cNvSpPr>
          <p:nvPr/>
        </p:nvSpPr>
        <p:spPr bwMode="auto">
          <a:xfrm>
            <a:off x="8243888" y="4005263"/>
            <a:ext cx="179387" cy="179387"/>
          </a:xfrm>
          <a:custGeom>
            <a:avLst/>
            <a:gdLst>
              <a:gd name="G0" fmla="+- 5400 0 0"/>
              <a:gd name="G1" fmla="+- 8100 0 0"/>
              <a:gd name="G2" fmla="+- 2700 0 0"/>
              <a:gd name="G3" fmla="+- 9450 0 0"/>
              <a:gd name="G4" fmla="+- 21600 0 8100"/>
              <a:gd name="G5" fmla="+- 21600 0 9450"/>
              <a:gd name="G6" fmla="+- 5400 21600 0"/>
              <a:gd name="G7" fmla="*/ G6 1 2"/>
              <a:gd name="G8" fmla="+- 21600 0 5400"/>
              <a:gd name="G9" fmla="+- 21600 0 2700"/>
              <a:gd name="T0" fmla="*/ G0 w 21600"/>
              <a:gd name="T1" fmla="*/ G0 h 21600"/>
              <a:gd name="T2" fmla="*/ G8 w 21600"/>
              <a:gd name="T3" fmla="*/ G8 h 21600"/>
            </a:gdLst>
            <a:ahLst/>
            <a:cxnLst>
              <a:cxn ang="0">
                <a:pos x="r" y="vc"/>
              </a:cxn>
              <a:cxn ang="5400000">
                <a:pos x="hc" y="b"/>
              </a:cxn>
              <a:cxn ang="10800000">
                <a:pos x="l" y="vc"/>
              </a:cxn>
              <a:cxn ang="16200000">
                <a:pos x="hc" y="t"/>
              </a:cxn>
            </a:cxnLst>
            <a:rect l="T0" t="T1" r="T2" b="T3"/>
            <a:pathLst>
              <a:path w="21600" h="21600" fill="norm" stroke="1" extrusionOk="0">
                <a:moveTo>
                  <a:pt x="5400" y="5400"/>
                </a:moveTo>
                <a:lnTo>
                  <a:pt x="9450" y="5400"/>
                </a:lnTo>
                <a:lnTo>
                  <a:pt x="9450" y="2700"/>
                </a:lnTo>
                <a:lnTo>
                  <a:pt x="8100" y="2700"/>
                </a:lnTo>
                <a:lnTo>
                  <a:pt x="10800" y="0"/>
                </a:lnTo>
                <a:lnTo>
                  <a:pt x="13500" y="2700"/>
                </a:lnTo>
                <a:lnTo>
                  <a:pt x="12150" y="2700"/>
                </a:lnTo>
                <a:lnTo>
                  <a:pt x="12150" y="5400"/>
                </a:lnTo>
                <a:lnTo>
                  <a:pt x="16200" y="5400"/>
                </a:lnTo>
                <a:lnTo>
                  <a:pt x="16200" y="9450"/>
                </a:lnTo>
                <a:lnTo>
                  <a:pt x="18900" y="9450"/>
                </a:lnTo>
                <a:lnTo>
                  <a:pt x="18900" y="8100"/>
                </a:lnTo>
                <a:lnTo>
                  <a:pt x="21600" y="10800"/>
                </a:lnTo>
                <a:lnTo>
                  <a:pt x="18900" y="13500"/>
                </a:lnTo>
                <a:lnTo>
                  <a:pt x="18900" y="12150"/>
                </a:lnTo>
                <a:lnTo>
                  <a:pt x="16200" y="12150"/>
                </a:lnTo>
                <a:lnTo>
                  <a:pt x="16200" y="16200"/>
                </a:lnTo>
                <a:lnTo>
                  <a:pt x="12150" y="16200"/>
                </a:lnTo>
                <a:lnTo>
                  <a:pt x="12150" y="18900"/>
                </a:lnTo>
                <a:lnTo>
                  <a:pt x="13500" y="18900"/>
                </a:lnTo>
                <a:lnTo>
                  <a:pt x="10800" y="21600"/>
                </a:lnTo>
                <a:lnTo>
                  <a:pt x="8100" y="18900"/>
                </a:lnTo>
                <a:lnTo>
                  <a:pt x="9450" y="18900"/>
                </a:lnTo>
                <a:lnTo>
                  <a:pt x="9450" y="16200"/>
                </a:lnTo>
                <a:lnTo>
                  <a:pt x="5400" y="16200"/>
                </a:lnTo>
                <a:lnTo>
                  <a:pt x="5400" y="12150"/>
                </a:lnTo>
                <a:lnTo>
                  <a:pt x="2700" y="12150"/>
                </a:lnTo>
                <a:lnTo>
                  <a:pt x="2700" y="13500"/>
                </a:lnTo>
                <a:lnTo>
                  <a:pt x="0" y="10800"/>
                </a:lnTo>
                <a:lnTo>
                  <a:pt x="2700" y="8100"/>
                </a:lnTo>
                <a:lnTo>
                  <a:pt x="2700" y="9450"/>
                </a:lnTo>
                <a:lnTo>
                  <a:pt x="5400" y="9450"/>
                </a:lnTo>
                <a:close/>
              </a:path>
            </a:pathLst>
          </a:custGeom>
          <a:solidFill>
            <a:schemeClr val="folHlink"/>
          </a:solidFill>
          <a:ln w="9525" algn="ctr">
            <a:solidFill>
              <a:srgbClr val="000000"/>
            </a:solidFill>
            <a:miter lim="800000"/>
            <a:headEnd/>
            <a:tailEnd/>
          </a:ln>
          <a:effectLst/>
        </p:spPr>
        <p:txBody>
          <a:bodyPr wrap="none" anchor="ctr"/>
          <a:lstStyle/>
          <a:p>
            <a:pPr>
              <a:defRPr/>
            </a:pPr>
            <a:endParaRPr lang="zh-CN">
              <a:latin typeface="Arial"/>
            </a:endParaRPr>
          </a:p>
        </p:txBody>
      </p:sp>
      <p:sp>
        <p:nvSpPr>
          <p:cNvPr id="145417" name="AutoShape 9">
            <a:hlinkClick r:id="rId7" action="ppaction://hlinksldjump"/>
          </p:cNvPr>
          <p:cNvSpPr>
            <a:spLocks noChangeArrowheads="1"/>
          </p:cNvSpPr>
          <p:nvPr/>
        </p:nvSpPr>
        <p:spPr bwMode="auto">
          <a:xfrm>
            <a:off x="8243888" y="4437063"/>
            <a:ext cx="179387" cy="179387"/>
          </a:xfrm>
          <a:custGeom>
            <a:avLst/>
            <a:gdLst>
              <a:gd name="G0" fmla="+- 5400 0 0"/>
              <a:gd name="G1" fmla="+- 8100 0 0"/>
              <a:gd name="G2" fmla="+- 2700 0 0"/>
              <a:gd name="G3" fmla="+- 9450 0 0"/>
              <a:gd name="G4" fmla="+- 21600 0 8100"/>
              <a:gd name="G5" fmla="+- 21600 0 9450"/>
              <a:gd name="G6" fmla="+- 5400 21600 0"/>
              <a:gd name="G7" fmla="*/ G6 1 2"/>
              <a:gd name="G8" fmla="+- 21600 0 5400"/>
              <a:gd name="G9" fmla="+- 21600 0 2700"/>
              <a:gd name="T0" fmla="*/ G0 w 21600"/>
              <a:gd name="T1" fmla="*/ G0 h 21600"/>
              <a:gd name="T2" fmla="*/ G8 w 21600"/>
              <a:gd name="T3" fmla="*/ G8 h 21600"/>
            </a:gdLst>
            <a:ahLst/>
            <a:cxnLst>
              <a:cxn ang="0">
                <a:pos x="r" y="vc"/>
              </a:cxn>
              <a:cxn ang="5400000">
                <a:pos x="hc" y="b"/>
              </a:cxn>
              <a:cxn ang="10800000">
                <a:pos x="l" y="vc"/>
              </a:cxn>
              <a:cxn ang="16200000">
                <a:pos x="hc" y="t"/>
              </a:cxn>
            </a:cxnLst>
            <a:rect l="T0" t="T1" r="T2" b="T3"/>
            <a:pathLst>
              <a:path w="21600" h="21600" fill="norm" stroke="1" extrusionOk="0">
                <a:moveTo>
                  <a:pt x="5400" y="5400"/>
                </a:moveTo>
                <a:lnTo>
                  <a:pt x="9450" y="5400"/>
                </a:lnTo>
                <a:lnTo>
                  <a:pt x="9450" y="2700"/>
                </a:lnTo>
                <a:lnTo>
                  <a:pt x="8100" y="2700"/>
                </a:lnTo>
                <a:lnTo>
                  <a:pt x="10800" y="0"/>
                </a:lnTo>
                <a:lnTo>
                  <a:pt x="13500" y="2700"/>
                </a:lnTo>
                <a:lnTo>
                  <a:pt x="12150" y="2700"/>
                </a:lnTo>
                <a:lnTo>
                  <a:pt x="12150" y="5400"/>
                </a:lnTo>
                <a:lnTo>
                  <a:pt x="16200" y="5400"/>
                </a:lnTo>
                <a:lnTo>
                  <a:pt x="16200" y="9450"/>
                </a:lnTo>
                <a:lnTo>
                  <a:pt x="18900" y="9450"/>
                </a:lnTo>
                <a:lnTo>
                  <a:pt x="18900" y="8100"/>
                </a:lnTo>
                <a:lnTo>
                  <a:pt x="21600" y="10800"/>
                </a:lnTo>
                <a:lnTo>
                  <a:pt x="18900" y="13500"/>
                </a:lnTo>
                <a:lnTo>
                  <a:pt x="18900" y="12150"/>
                </a:lnTo>
                <a:lnTo>
                  <a:pt x="16200" y="12150"/>
                </a:lnTo>
                <a:lnTo>
                  <a:pt x="16200" y="16200"/>
                </a:lnTo>
                <a:lnTo>
                  <a:pt x="12150" y="16200"/>
                </a:lnTo>
                <a:lnTo>
                  <a:pt x="12150" y="18900"/>
                </a:lnTo>
                <a:lnTo>
                  <a:pt x="13500" y="18900"/>
                </a:lnTo>
                <a:lnTo>
                  <a:pt x="10800" y="21600"/>
                </a:lnTo>
                <a:lnTo>
                  <a:pt x="8100" y="18900"/>
                </a:lnTo>
                <a:lnTo>
                  <a:pt x="9450" y="18900"/>
                </a:lnTo>
                <a:lnTo>
                  <a:pt x="9450" y="16200"/>
                </a:lnTo>
                <a:lnTo>
                  <a:pt x="5400" y="16200"/>
                </a:lnTo>
                <a:lnTo>
                  <a:pt x="5400" y="12150"/>
                </a:lnTo>
                <a:lnTo>
                  <a:pt x="2700" y="12150"/>
                </a:lnTo>
                <a:lnTo>
                  <a:pt x="2700" y="13500"/>
                </a:lnTo>
                <a:lnTo>
                  <a:pt x="0" y="10800"/>
                </a:lnTo>
                <a:lnTo>
                  <a:pt x="2700" y="8100"/>
                </a:lnTo>
                <a:lnTo>
                  <a:pt x="2700" y="9450"/>
                </a:lnTo>
                <a:lnTo>
                  <a:pt x="5400" y="9450"/>
                </a:lnTo>
                <a:close/>
              </a:path>
            </a:pathLst>
          </a:custGeom>
          <a:solidFill>
            <a:schemeClr val="folHlink"/>
          </a:solidFill>
          <a:ln w="9525" algn="ctr">
            <a:solidFill>
              <a:srgbClr val="000000"/>
            </a:solidFill>
            <a:miter lim="800000"/>
            <a:headEnd/>
            <a:tailEnd/>
          </a:ln>
          <a:effectLst/>
        </p:spPr>
        <p:txBody>
          <a:bodyPr wrap="none" anchor="ctr"/>
          <a:lstStyle/>
          <a:p>
            <a:pPr>
              <a:defRPr/>
            </a:pPr>
            <a:endParaRPr lang="zh-CN">
              <a:latin typeface="Arial"/>
            </a:endParaRPr>
          </a:p>
        </p:txBody>
      </p:sp>
      <p:sp>
        <p:nvSpPr>
          <p:cNvPr id="145418" name="AutoShape 10">
            <a:hlinkClick r:id="rId8" action="ppaction://hlinksldjump"/>
          </p:cNvPr>
          <p:cNvSpPr>
            <a:spLocks noChangeArrowheads="1"/>
          </p:cNvSpPr>
          <p:nvPr/>
        </p:nvSpPr>
        <p:spPr bwMode="auto">
          <a:xfrm>
            <a:off x="8243888" y="4724399"/>
            <a:ext cx="179387" cy="179388"/>
          </a:xfrm>
          <a:custGeom>
            <a:avLst/>
            <a:gdLst>
              <a:gd name="G0" fmla="+- 5400 0 0"/>
              <a:gd name="G1" fmla="+- 8100 0 0"/>
              <a:gd name="G2" fmla="+- 2700 0 0"/>
              <a:gd name="G3" fmla="+- 9450 0 0"/>
              <a:gd name="G4" fmla="+- 21600 0 8100"/>
              <a:gd name="G5" fmla="+- 21600 0 9450"/>
              <a:gd name="G6" fmla="+- 5400 21600 0"/>
              <a:gd name="G7" fmla="*/ G6 1 2"/>
              <a:gd name="G8" fmla="+- 21600 0 5400"/>
              <a:gd name="G9" fmla="+- 21600 0 2700"/>
              <a:gd name="T0" fmla="*/ G0 w 21600"/>
              <a:gd name="T1" fmla="*/ G0 h 21600"/>
              <a:gd name="T2" fmla="*/ G8 w 21600"/>
              <a:gd name="T3" fmla="*/ G8 h 21600"/>
            </a:gdLst>
            <a:ahLst/>
            <a:cxnLst>
              <a:cxn ang="0">
                <a:pos x="r" y="vc"/>
              </a:cxn>
              <a:cxn ang="5400000">
                <a:pos x="hc" y="b"/>
              </a:cxn>
              <a:cxn ang="10800000">
                <a:pos x="l" y="vc"/>
              </a:cxn>
              <a:cxn ang="16200000">
                <a:pos x="hc" y="t"/>
              </a:cxn>
            </a:cxnLst>
            <a:rect l="T0" t="T1" r="T2" b="T3"/>
            <a:pathLst>
              <a:path w="21600" h="21600" fill="norm" stroke="1" extrusionOk="0">
                <a:moveTo>
                  <a:pt x="5400" y="5400"/>
                </a:moveTo>
                <a:lnTo>
                  <a:pt x="9450" y="5400"/>
                </a:lnTo>
                <a:lnTo>
                  <a:pt x="9450" y="2700"/>
                </a:lnTo>
                <a:lnTo>
                  <a:pt x="8100" y="2700"/>
                </a:lnTo>
                <a:lnTo>
                  <a:pt x="10800" y="0"/>
                </a:lnTo>
                <a:lnTo>
                  <a:pt x="13500" y="2700"/>
                </a:lnTo>
                <a:lnTo>
                  <a:pt x="12150" y="2700"/>
                </a:lnTo>
                <a:lnTo>
                  <a:pt x="12150" y="5400"/>
                </a:lnTo>
                <a:lnTo>
                  <a:pt x="16200" y="5400"/>
                </a:lnTo>
                <a:lnTo>
                  <a:pt x="16200" y="9450"/>
                </a:lnTo>
                <a:lnTo>
                  <a:pt x="18900" y="9450"/>
                </a:lnTo>
                <a:lnTo>
                  <a:pt x="18900" y="8100"/>
                </a:lnTo>
                <a:lnTo>
                  <a:pt x="21600" y="10800"/>
                </a:lnTo>
                <a:lnTo>
                  <a:pt x="18900" y="13500"/>
                </a:lnTo>
                <a:lnTo>
                  <a:pt x="18900" y="12150"/>
                </a:lnTo>
                <a:lnTo>
                  <a:pt x="16200" y="12150"/>
                </a:lnTo>
                <a:lnTo>
                  <a:pt x="16200" y="16200"/>
                </a:lnTo>
                <a:lnTo>
                  <a:pt x="12150" y="16200"/>
                </a:lnTo>
                <a:lnTo>
                  <a:pt x="12150" y="18900"/>
                </a:lnTo>
                <a:lnTo>
                  <a:pt x="13500" y="18900"/>
                </a:lnTo>
                <a:lnTo>
                  <a:pt x="10800" y="21600"/>
                </a:lnTo>
                <a:lnTo>
                  <a:pt x="8100" y="18900"/>
                </a:lnTo>
                <a:lnTo>
                  <a:pt x="9450" y="18900"/>
                </a:lnTo>
                <a:lnTo>
                  <a:pt x="9450" y="16200"/>
                </a:lnTo>
                <a:lnTo>
                  <a:pt x="5400" y="16200"/>
                </a:lnTo>
                <a:lnTo>
                  <a:pt x="5400" y="12150"/>
                </a:lnTo>
                <a:lnTo>
                  <a:pt x="2700" y="12150"/>
                </a:lnTo>
                <a:lnTo>
                  <a:pt x="2700" y="13500"/>
                </a:lnTo>
                <a:lnTo>
                  <a:pt x="0" y="10800"/>
                </a:lnTo>
                <a:lnTo>
                  <a:pt x="2700" y="8100"/>
                </a:lnTo>
                <a:lnTo>
                  <a:pt x="2700" y="9450"/>
                </a:lnTo>
                <a:lnTo>
                  <a:pt x="5400" y="9450"/>
                </a:lnTo>
                <a:close/>
              </a:path>
            </a:pathLst>
          </a:custGeom>
          <a:solidFill>
            <a:schemeClr val="folHlink"/>
          </a:solidFill>
          <a:ln w="9525" algn="ctr">
            <a:solidFill>
              <a:srgbClr val="000000"/>
            </a:solidFill>
            <a:miter lim="800000"/>
            <a:headEnd/>
            <a:tailEnd/>
          </a:ln>
          <a:effectLst/>
        </p:spPr>
        <p:txBody>
          <a:bodyPr wrap="none" anchor="ctr"/>
          <a:lstStyle/>
          <a:p>
            <a:pPr>
              <a:defRPr/>
            </a:pPr>
            <a:endParaRPr lang="zh-CN">
              <a:latin typeface="Arial"/>
            </a:endParaRPr>
          </a:p>
        </p:txBody>
      </p:sp>
      <p:sp>
        <p:nvSpPr>
          <p:cNvPr id="145419" name="AutoShape 11">
            <a:hlinkClick r:id="rId9" action="ppaction://hlinksldjump"/>
          </p:cNvPr>
          <p:cNvSpPr>
            <a:spLocks noChangeArrowheads="1"/>
          </p:cNvSpPr>
          <p:nvPr/>
        </p:nvSpPr>
        <p:spPr bwMode="auto">
          <a:xfrm>
            <a:off x="8243888" y="5084763"/>
            <a:ext cx="179387" cy="179387"/>
          </a:xfrm>
          <a:custGeom>
            <a:avLst/>
            <a:gdLst>
              <a:gd name="G0" fmla="+- 5400 0 0"/>
              <a:gd name="G1" fmla="+- 8100 0 0"/>
              <a:gd name="G2" fmla="+- 2700 0 0"/>
              <a:gd name="G3" fmla="+- 9450 0 0"/>
              <a:gd name="G4" fmla="+- 21600 0 8100"/>
              <a:gd name="G5" fmla="+- 21600 0 9450"/>
              <a:gd name="G6" fmla="+- 5400 21600 0"/>
              <a:gd name="G7" fmla="*/ G6 1 2"/>
              <a:gd name="G8" fmla="+- 21600 0 5400"/>
              <a:gd name="G9" fmla="+- 21600 0 2700"/>
              <a:gd name="T0" fmla="*/ G0 w 21600"/>
              <a:gd name="T1" fmla="*/ G0 h 21600"/>
              <a:gd name="T2" fmla="*/ G8 w 21600"/>
              <a:gd name="T3" fmla="*/ G8 h 21600"/>
            </a:gdLst>
            <a:ahLst/>
            <a:cxnLst>
              <a:cxn ang="0">
                <a:pos x="r" y="vc"/>
              </a:cxn>
              <a:cxn ang="5400000">
                <a:pos x="hc" y="b"/>
              </a:cxn>
              <a:cxn ang="10800000">
                <a:pos x="l" y="vc"/>
              </a:cxn>
              <a:cxn ang="16200000">
                <a:pos x="hc" y="t"/>
              </a:cxn>
            </a:cxnLst>
            <a:rect l="T0" t="T1" r="T2" b="T3"/>
            <a:pathLst>
              <a:path w="21600" h="21600" fill="norm" stroke="1" extrusionOk="0">
                <a:moveTo>
                  <a:pt x="5400" y="5400"/>
                </a:moveTo>
                <a:lnTo>
                  <a:pt x="9450" y="5400"/>
                </a:lnTo>
                <a:lnTo>
                  <a:pt x="9450" y="2700"/>
                </a:lnTo>
                <a:lnTo>
                  <a:pt x="8100" y="2700"/>
                </a:lnTo>
                <a:lnTo>
                  <a:pt x="10800" y="0"/>
                </a:lnTo>
                <a:lnTo>
                  <a:pt x="13500" y="2700"/>
                </a:lnTo>
                <a:lnTo>
                  <a:pt x="12150" y="2700"/>
                </a:lnTo>
                <a:lnTo>
                  <a:pt x="12150" y="5400"/>
                </a:lnTo>
                <a:lnTo>
                  <a:pt x="16200" y="5400"/>
                </a:lnTo>
                <a:lnTo>
                  <a:pt x="16200" y="9450"/>
                </a:lnTo>
                <a:lnTo>
                  <a:pt x="18900" y="9450"/>
                </a:lnTo>
                <a:lnTo>
                  <a:pt x="18900" y="8100"/>
                </a:lnTo>
                <a:lnTo>
                  <a:pt x="21600" y="10800"/>
                </a:lnTo>
                <a:lnTo>
                  <a:pt x="18900" y="13500"/>
                </a:lnTo>
                <a:lnTo>
                  <a:pt x="18900" y="12150"/>
                </a:lnTo>
                <a:lnTo>
                  <a:pt x="16200" y="12150"/>
                </a:lnTo>
                <a:lnTo>
                  <a:pt x="16200" y="16200"/>
                </a:lnTo>
                <a:lnTo>
                  <a:pt x="12150" y="16200"/>
                </a:lnTo>
                <a:lnTo>
                  <a:pt x="12150" y="18900"/>
                </a:lnTo>
                <a:lnTo>
                  <a:pt x="13500" y="18900"/>
                </a:lnTo>
                <a:lnTo>
                  <a:pt x="10800" y="21600"/>
                </a:lnTo>
                <a:lnTo>
                  <a:pt x="8100" y="18900"/>
                </a:lnTo>
                <a:lnTo>
                  <a:pt x="9450" y="18900"/>
                </a:lnTo>
                <a:lnTo>
                  <a:pt x="9450" y="16200"/>
                </a:lnTo>
                <a:lnTo>
                  <a:pt x="5400" y="16200"/>
                </a:lnTo>
                <a:lnTo>
                  <a:pt x="5400" y="12150"/>
                </a:lnTo>
                <a:lnTo>
                  <a:pt x="2700" y="12150"/>
                </a:lnTo>
                <a:lnTo>
                  <a:pt x="2700" y="13500"/>
                </a:lnTo>
                <a:lnTo>
                  <a:pt x="0" y="10800"/>
                </a:lnTo>
                <a:lnTo>
                  <a:pt x="2700" y="8100"/>
                </a:lnTo>
                <a:lnTo>
                  <a:pt x="2700" y="9450"/>
                </a:lnTo>
                <a:lnTo>
                  <a:pt x="5400" y="9450"/>
                </a:lnTo>
                <a:close/>
              </a:path>
            </a:pathLst>
          </a:custGeom>
          <a:solidFill>
            <a:schemeClr val="folHlink"/>
          </a:solidFill>
          <a:ln w="9525" algn="ctr">
            <a:solidFill>
              <a:srgbClr val="000000"/>
            </a:solidFill>
            <a:miter lim="800000"/>
            <a:headEnd/>
            <a:tailEnd/>
          </a:ln>
          <a:effectLst/>
        </p:spPr>
        <p:txBody>
          <a:bodyPr wrap="none" anchor="ctr"/>
          <a:lstStyle/>
          <a:p>
            <a:pPr>
              <a:defRPr/>
            </a:pPr>
            <a:endParaRPr lang="zh-CN">
              <a:latin typeface="Arial"/>
            </a:endParaRPr>
          </a:p>
        </p:txBody>
      </p:sp>
      <p:sp>
        <p:nvSpPr>
          <p:cNvPr id="145420" name="AutoShape 12">
            <a:hlinkClick r:id="rId10" action="ppaction://hlinksldjump"/>
          </p:cNvPr>
          <p:cNvSpPr>
            <a:spLocks noChangeArrowheads="1"/>
          </p:cNvSpPr>
          <p:nvPr/>
        </p:nvSpPr>
        <p:spPr bwMode="auto">
          <a:xfrm>
            <a:off x="8243888" y="5516563"/>
            <a:ext cx="179387" cy="179387"/>
          </a:xfrm>
          <a:custGeom>
            <a:avLst/>
            <a:gdLst>
              <a:gd name="G0" fmla="+- 5400 0 0"/>
              <a:gd name="G1" fmla="+- 8100 0 0"/>
              <a:gd name="G2" fmla="+- 2700 0 0"/>
              <a:gd name="G3" fmla="+- 9450 0 0"/>
              <a:gd name="G4" fmla="+- 21600 0 8100"/>
              <a:gd name="G5" fmla="+- 21600 0 9450"/>
              <a:gd name="G6" fmla="+- 5400 21600 0"/>
              <a:gd name="G7" fmla="*/ G6 1 2"/>
              <a:gd name="G8" fmla="+- 21600 0 5400"/>
              <a:gd name="G9" fmla="+- 21600 0 2700"/>
              <a:gd name="T0" fmla="*/ G0 w 21600"/>
              <a:gd name="T1" fmla="*/ G0 h 21600"/>
              <a:gd name="T2" fmla="*/ G8 w 21600"/>
              <a:gd name="T3" fmla="*/ G8 h 21600"/>
            </a:gdLst>
            <a:ahLst/>
            <a:cxnLst>
              <a:cxn ang="0">
                <a:pos x="r" y="vc"/>
              </a:cxn>
              <a:cxn ang="5400000">
                <a:pos x="hc" y="b"/>
              </a:cxn>
              <a:cxn ang="10800000">
                <a:pos x="l" y="vc"/>
              </a:cxn>
              <a:cxn ang="16200000">
                <a:pos x="hc" y="t"/>
              </a:cxn>
            </a:cxnLst>
            <a:rect l="T0" t="T1" r="T2" b="T3"/>
            <a:pathLst>
              <a:path w="21600" h="21600" fill="norm" stroke="1" extrusionOk="0">
                <a:moveTo>
                  <a:pt x="5400" y="5400"/>
                </a:moveTo>
                <a:lnTo>
                  <a:pt x="9450" y="5400"/>
                </a:lnTo>
                <a:lnTo>
                  <a:pt x="9450" y="2700"/>
                </a:lnTo>
                <a:lnTo>
                  <a:pt x="8100" y="2700"/>
                </a:lnTo>
                <a:lnTo>
                  <a:pt x="10800" y="0"/>
                </a:lnTo>
                <a:lnTo>
                  <a:pt x="13500" y="2700"/>
                </a:lnTo>
                <a:lnTo>
                  <a:pt x="12150" y="2700"/>
                </a:lnTo>
                <a:lnTo>
                  <a:pt x="12150" y="5400"/>
                </a:lnTo>
                <a:lnTo>
                  <a:pt x="16200" y="5400"/>
                </a:lnTo>
                <a:lnTo>
                  <a:pt x="16200" y="9450"/>
                </a:lnTo>
                <a:lnTo>
                  <a:pt x="18900" y="9450"/>
                </a:lnTo>
                <a:lnTo>
                  <a:pt x="18900" y="8100"/>
                </a:lnTo>
                <a:lnTo>
                  <a:pt x="21600" y="10800"/>
                </a:lnTo>
                <a:lnTo>
                  <a:pt x="18900" y="13500"/>
                </a:lnTo>
                <a:lnTo>
                  <a:pt x="18900" y="12150"/>
                </a:lnTo>
                <a:lnTo>
                  <a:pt x="16200" y="12150"/>
                </a:lnTo>
                <a:lnTo>
                  <a:pt x="16200" y="16200"/>
                </a:lnTo>
                <a:lnTo>
                  <a:pt x="12150" y="16200"/>
                </a:lnTo>
                <a:lnTo>
                  <a:pt x="12150" y="18900"/>
                </a:lnTo>
                <a:lnTo>
                  <a:pt x="13500" y="18900"/>
                </a:lnTo>
                <a:lnTo>
                  <a:pt x="10800" y="21600"/>
                </a:lnTo>
                <a:lnTo>
                  <a:pt x="8100" y="18900"/>
                </a:lnTo>
                <a:lnTo>
                  <a:pt x="9450" y="18900"/>
                </a:lnTo>
                <a:lnTo>
                  <a:pt x="9450" y="16200"/>
                </a:lnTo>
                <a:lnTo>
                  <a:pt x="5400" y="16200"/>
                </a:lnTo>
                <a:lnTo>
                  <a:pt x="5400" y="12150"/>
                </a:lnTo>
                <a:lnTo>
                  <a:pt x="2700" y="12150"/>
                </a:lnTo>
                <a:lnTo>
                  <a:pt x="2700" y="13500"/>
                </a:lnTo>
                <a:lnTo>
                  <a:pt x="0" y="10800"/>
                </a:lnTo>
                <a:lnTo>
                  <a:pt x="2700" y="8100"/>
                </a:lnTo>
                <a:lnTo>
                  <a:pt x="2700" y="9450"/>
                </a:lnTo>
                <a:lnTo>
                  <a:pt x="5400" y="9450"/>
                </a:lnTo>
                <a:close/>
              </a:path>
            </a:pathLst>
          </a:custGeom>
          <a:solidFill>
            <a:schemeClr val="folHlink"/>
          </a:solidFill>
          <a:ln w="9525" algn="ctr">
            <a:solidFill>
              <a:srgbClr val="000000"/>
            </a:solidFill>
            <a:miter lim="800000"/>
            <a:headEnd/>
            <a:tailEnd/>
          </a:ln>
          <a:effectLst/>
        </p:spPr>
        <p:txBody>
          <a:bodyPr wrap="none" anchor="ctr"/>
          <a:lstStyle/>
          <a:p>
            <a:pPr>
              <a:defRPr/>
            </a:pPr>
            <a:endParaRPr lang="zh-CN">
              <a:latin typeface="Arial"/>
            </a:endParaRPr>
          </a:p>
        </p:txBody>
      </p:sp>
      <p:sp>
        <p:nvSpPr>
          <p:cNvPr id="145421" name="AutoShape 13">
            <a:hlinkClick r:id="rId8" action="ppaction://hlinksldjump"/>
          </p:cNvPr>
          <p:cNvSpPr>
            <a:spLocks noChangeArrowheads="1"/>
          </p:cNvSpPr>
          <p:nvPr/>
        </p:nvSpPr>
        <p:spPr bwMode="auto">
          <a:xfrm>
            <a:off x="8243888" y="3716338"/>
            <a:ext cx="179387" cy="179387"/>
          </a:xfrm>
          <a:custGeom>
            <a:avLst/>
            <a:gdLst>
              <a:gd name="G0" fmla="+- 5400 0 0"/>
              <a:gd name="G1" fmla="+- 8100 0 0"/>
              <a:gd name="G2" fmla="+- 2700 0 0"/>
              <a:gd name="G3" fmla="+- 9450 0 0"/>
              <a:gd name="G4" fmla="+- 21600 0 8100"/>
              <a:gd name="G5" fmla="+- 21600 0 9450"/>
              <a:gd name="G6" fmla="+- 5400 21600 0"/>
              <a:gd name="G7" fmla="*/ G6 1 2"/>
              <a:gd name="G8" fmla="+- 21600 0 5400"/>
              <a:gd name="G9" fmla="+- 21600 0 2700"/>
              <a:gd name="T0" fmla="*/ G0 w 21600"/>
              <a:gd name="T1" fmla="*/ G0 h 21600"/>
              <a:gd name="T2" fmla="*/ G8 w 21600"/>
              <a:gd name="T3" fmla="*/ G8 h 21600"/>
            </a:gdLst>
            <a:ahLst/>
            <a:cxnLst>
              <a:cxn ang="0">
                <a:pos x="r" y="vc"/>
              </a:cxn>
              <a:cxn ang="5400000">
                <a:pos x="hc" y="b"/>
              </a:cxn>
              <a:cxn ang="10800000">
                <a:pos x="l" y="vc"/>
              </a:cxn>
              <a:cxn ang="16200000">
                <a:pos x="hc" y="t"/>
              </a:cxn>
            </a:cxnLst>
            <a:rect l="T0" t="T1" r="T2" b="T3"/>
            <a:pathLst>
              <a:path w="21600" h="21600" fill="norm" stroke="1" extrusionOk="0">
                <a:moveTo>
                  <a:pt x="5400" y="5400"/>
                </a:moveTo>
                <a:lnTo>
                  <a:pt x="9450" y="5400"/>
                </a:lnTo>
                <a:lnTo>
                  <a:pt x="9450" y="2700"/>
                </a:lnTo>
                <a:lnTo>
                  <a:pt x="8100" y="2700"/>
                </a:lnTo>
                <a:lnTo>
                  <a:pt x="10800" y="0"/>
                </a:lnTo>
                <a:lnTo>
                  <a:pt x="13500" y="2700"/>
                </a:lnTo>
                <a:lnTo>
                  <a:pt x="12150" y="2700"/>
                </a:lnTo>
                <a:lnTo>
                  <a:pt x="12150" y="5400"/>
                </a:lnTo>
                <a:lnTo>
                  <a:pt x="16200" y="5400"/>
                </a:lnTo>
                <a:lnTo>
                  <a:pt x="16200" y="9450"/>
                </a:lnTo>
                <a:lnTo>
                  <a:pt x="18900" y="9450"/>
                </a:lnTo>
                <a:lnTo>
                  <a:pt x="18900" y="8100"/>
                </a:lnTo>
                <a:lnTo>
                  <a:pt x="21600" y="10800"/>
                </a:lnTo>
                <a:lnTo>
                  <a:pt x="18900" y="13500"/>
                </a:lnTo>
                <a:lnTo>
                  <a:pt x="18900" y="12150"/>
                </a:lnTo>
                <a:lnTo>
                  <a:pt x="16200" y="12150"/>
                </a:lnTo>
                <a:lnTo>
                  <a:pt x="16200" y="16200"/>
                </a:lnTo>
                <a:lnTo>
                  <a:pt x="12150" y="16200"/>
                </a:lnTo>
                <a:lnTo>
                  <a:pt x="12150" y="18900"/>
                </a:lnTo>
                <a:lnTo>
                  <a:pt x="13500" y="18900"/>
                </a:lnTo>
                <a:lnTo>
                  <a:pt x="10800" y="21600"/>
                </a:lnTo>
                <a:lnTo>
                  <a:pt x="8100" y="18900"/>
                </a:lnTo>
                <a:lnTo>
                  <a:pt x="9450" y="18900"/>
                </a:lnTo>
                <a:lnTo>
                  <a:pt x="9450" y="16200"/>
                </a:lnTo>
                <a:lnTo>
                  <a:pt x="5400" y="16200"/>
                </a:lnTo>
                <a:lnTo>
                  <a:pt x="5400" y="12150"/>
                </a:lnTo>
                <a:lnTo>
                  <a:pt x="2700" y="12150"/>
                </a:lnTo>
                <a:lnTo>
                  <a:pt x="2700" y="13500"/>
                </a:lnTo>
                <a:lnTo>
                  <a:pt x="0" y="10800"/>
                </a:lnTo>
                <a:lnTo>
                  <a:pt x="2700" y="8100"/>
                </a:lnTo>
                <a:lnTo>
                  <a:pt x="2700" y="9450"/>
                </a:lnTo>
                <a:lnTo>
                  <a:pt x="5400" y="9450"/>
                </a:lnTo>
                <a:close/>
              </a:path>
            </a:pathLst>
          </a:custGeom>
          <a:solidFill>
            <a:schemeClr val="folHlink"/>
          </a:solidFill>
          <a:ln w="9525" algn="ctr">
            <a:solidFill>
              <a:srgbClr val="000000"/>
            </a:solidFill>
            <a:miter lim="800000"/>
            <a:headEnd/>
            <a:tailEnd/>
          </a:ln>
          <a:effectLst/>
        </p:spPr>
        <p:txBody>
          <a:bodyPr wrap="none" anchor="ctr"/>
          <a:lstStyle/>
          <a:p>
            <a:pPr>
              <a:defRPr/>
            </a:pPr>
            <a:endParaRPr lang="zh-CN">
              <a:latin typeface="Arial"/>
            </a:endParaRPr>
          </a:p>
        </p:txBody>
      </p:sp>
      <p:sp>
        <p:nvSpPr>
          <p:cNvPr id="145422" name="AutoShape 14">
            <a:hlinkClick r:id="rId6" action="ppaction://hlinksldjump"/>
          </p:cNvPr>
          <p:cNvSpPr>
            <a:spLocks noChangeArrowheads="1"/>
          </p:cNvSpPr>
          <p:nvPr/>
        </p:nvSpPr>
        <p:spPr bwMode="auto">
          <a:xfrm rot="10800000">
            <a:off x="7667625" y="6308725"/>
            <a:ext cx="936625" cy="360363"/>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fill="norm" stroke="1" extrusionOk="0">
                <a:moveTo>
                  <a:pt x="16200" y="0"/>
                </a:moveTo>
                <a:lnTo>
                  <a:pt x="16200" y="5400"/>
                </a:lnTo>
                <a:lnTo>
                  <a:pt x="3375" y="5400"/>
                </a:lnTo>
                <a:lnTo>
                  <a:pt x="3375" y="16200"/>
                </a:lnTo>
                <a:lnTo>
                  <a:pt x="16200" y="16200"/>
                </a:lnTo>
                <a:lnTo>
                  <a:pt x="16200" y="21600"/>
                </a:lnTo>
                <a:lnTo>
                  <a:pt x="21600" y="10800"/>
                </a:lnTo>
                <a:close/>
              </a:path>
              <a:path w="21600" h="21600" fill="norm" stroke="1" extrusionOk="0">
                <a:moveTo>
                  <a:pt x="1350" y="5400"/>
                </a:moveTo>
                <a:lnTo>
                  <a:pt x="1350" y="16200"/>
                </a:lnTo>
                <a:lnTo>
                  <a:pt x="2700" y="16200"/>
                </a:lnTo>
                <a:lnTo>
                  <a:pt x="2700" y="5400"/>
                </a:lnTo>
                <a:close/>
              </a:path>
              <a:path w="21600" h="21600" fill="norm" stroke="1" extrusionOk="0">
                <a:moveTo>
                  <a:pt x="0" y="5400"/>
                </a:moveTo>
                <a:lnTo>
                  <a:pt x="0" y="16200"/>
                </a:lnTo>
                <a:lnTo>
                  <a:pt x="675" y="16200"/>
                </a:lnTo>
                <a:lnTo>
                  <a:pt x="675" y="5400"/>
                </a:lnTo>
                <a:close/>
              </a:path>
            </a:pathLst>
          </a:custGeom>
          <a:gradFill>
            <a:gsLst>
              <a:gs pos="0">
                <a:schemeClr val="bg1"/>
              </a:gs>
              <a:gs pos="100000">
                <a:schemeClr val="bg1">
                  <a:gamma val="0"/>
                  <a:shade val="21176"/>
                  <a:invGamma val="0"/>
                </a:schemeClr>
              </a:gs>
            </a:gsLst>
            <a:lin ang="0" scaled="1"/>
          </a:gradFill>
          <a:ln w="28575" algn="ctr">
            <a:solidFill>
              <a:schemeClr val="tx1"/>
            </a:solidFill>
            <a:miter lim="800000"/>
            <a:headEnd/>
            <a:tailEnd type="none" w="lg" len="lg"/>
          </a:ln>
          <a:effectLst/>
        </p:spPr>
        <p:txBody>
          <a:bodyPr lIns="90000" tIns="46800" rIns="90000" bIns="46800" anchor="ctr">
            <a:spAutoFit/>
          </a:bodyPr>
          <a:lstStyle/>
          <a:p>
            <a:pPr>
              <a:defRPr/>
            </a:pPr>
            <a:endParaRPr lang="zh-CN">
              <a:latin typeface="Arial"/>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spd="med" p14:dur="500" advClick="1">
        <p:strips dir="ld"/>
      </p:transition>
    </mc:Choice>
    <mc:Fallback>
      <p:transition spd="med" advClick="1">
        <p:strips dir="ld"/>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 name="标题 1"/>
          <p:cNvSpPr>
            <a:spLocks noGrp="1"/>
          </p:cNvSpPr>
          <p:nvPr>
            <p:ph type="title"/>
          </p:nvPr>
        </p:nvSpPr>
        <p:spPr bwMode="auto"/>
        <p:txBody>
          <a:bodyPr/>
          <a:lstStyle/>
          <a:p>
            <a:pPr>
              <a:defRPr/>
            </a:pPr>
            <a:endParaRPr lang="zh-CN"/>
          </a:p>
        </p:txBody>
      </p:sp>
      <p:sp>
        <p:nvSpPr>
          <p:cNvPr id="3" name="内容占位符 2"/>
          <p:cNvSpPr>
            <a:spLocks noGrp="1"/>
          </p:cNvSpPr>
          <p:nvPr>
            <p:ph idx="1"/>
          </p:nvPr>
        </p:nvSpPr>
        <p:spPr bwMode="auto"/>
        <p:txBody>
          <a:bodyPr/>
          <a:lstStyle/>
          <a:p>
            <a:pPr>
              <a:defRPr/>
            </a:pPr>
            <a:endParaRPr lang="zh-CN"/>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spd="med" p14:dur="500" advClick="1">
        <p:strips dir="ld"/>
      </p:transition>
    </mc:Choice>
    <mc:Fallback>
      <p:transition spd="med" advClick="1">
        <p:strips dir="ld"/>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3554" name="Rectangle 2"/>
          <p:cNvSpPr>
            <a:spLocks noChangeArrowheads="1" noGrp="1"/>
          </p:cNvSpPr>
          <p:nvPr>
            <p:ph type="title"/>
          </p:nvPr>
        </p:nvSpPr>
        <p:spPr bwMode="auto"/>
        <p:txBody>
          <a:bodyPr/>
          <a:lstStyle/>
          <a:p>
            <a:pPr>
              <a:defRPr/>
            </a:pPr>
            <a:r>
              <a:rPr lang="en-US" sz="4000"/>
              <a:t>WNDCLASSEX</a:t>
            </a:r>
            <a:r>
              <a:rPr lang="zh-CN" sz="4000"/>
              <a:t>结构体定义</a:t>
            </a:r>
            <a:endParaRPr/>
          </a:p>
        </p:txBody>
      </p:sp>
      <p:sp>
        <p:nvSpPr>
          <p:cNvPr id="37891" name="Rectangle 3"/>
          <p:cNvSpPr>
            <a:spLocks noChangeArrowheads="1" noGrp="1"/>
          </p:cNvSpPr>
          <p:nvPr>
            <p:ph type="body" idx="1"/>
          </p:nvPr>
        </p:nvSpPr>
        <p:spPr bwMode="auto"/>
        <p:txBody>
          <a:bodyPr/>
          <a:lstStyle/>
          <a:p>
            <a:pPr>
              <a:lnSpc>
                <a:spcPct val="80000"/>
              </a:lnSpc>
              <a:buFont typeface="Wingdings"/>
              <a:buNone/>
              <a:defRPr/>
            </a:pPr>
            <a:r>
              <a:rPr lang="en-US" sz="2400"/>
              <a:t>typedef</a:t>
            </a:r>
            <a:r>
              <a:rPr lang="en-US" sz="2400"/>
              <a:t> </a:t>
            </a:r>
            <a:r>
              <a:rPr lang="en-US" sz="2400"/>
              <a:t>struct</a:t>
            </a:r>
            <a:r>
              <a:rPr lang="en-US" sz="2400"/>
              <a:t> </a:t>
            </a:r>
            <a:r>
              <a:rPr lang="en-US" sz="2400"/>
              <a:t>tagWNDCLASSEX</a:t>
            </a:r>
            <a:endParaRPr lang="en-US" sz="2400"/>
          </a:p>
          <a:p>
            <a:pPr>
              <a:lnSpc>
                <a:spcPct val="80000"/>
              </a:lnSpc>
              <a:buFont typeface="Wingdings"/>
              <a:buNone/>
              <a:defRPr/>
            </a:pPr>
            <a:r>
              <a:rPr lang="en-US" sz="2000"/>
              <a:t>{	</a:t>
            </a:r>
            <a:endParaRPr/>
          </a:p>
          <a:p>
            <a:pPr>
              <a:lnSpc>
                <a:spcPct val="80000"/>
              </a:lnSpc>
              <a:buFont typeface="Wingdings"/>
              <a:buNone/>
              <a:defRPr/>
            </a:pPr>
            <a:r>
              <a:rPr lang="en-US" sz="2000"/>
              <a:t>    UINT            </a:t>
            </a:r>
            <a:r>
              <a:rPr lang="en-US" sz="2000"/>
              <a:t>cbSize</a:t>
            </a:r>
            <a:r>
              <a:rPr lang="en-US" sz="2000"/>
              <a:t>; //</a:t>
            </a:r>
            <a:r>
              <a:rPr lang="zh-CN" sz="2000"/>
              <a:t>窗口类的结构的大小</a:t>
            </a:r>
            <a:endParaRPr/>
          </a:p>
          <a:p>
            <a:pPr>
              <a:lnSpc>
                <a:spcPct val="80000"/>
              </a:lnSpc>
              <a:buFont typeface="Wingdings"/>
              <a:buNone/>
              <a:defRPr/>
            </a:pPr>
            <a:r>
              <a:rPr lang="zh-CN" sz="2000"/>
              <a:t>    </a:t>
            </a:r>
            <a:r>
              <a:rPr lang="en-US" sz="2000"/>
              <a:t>UINT 	style; 			//</a:t>
            </a:r>
            <a:r>
              <a:rPr lang="zh-CN" sz="1800"/>
              <a:t>窗口类型 </a:t>
            </a:r>
            <a:endParaRPr lang="zh-CN" sz="2000"/>
          </a:p>
          <a:p>
            <a:pPr>
              <a:lnSpc>
                <a:spcPct val="80000"/>
              </a:lnSpc>
              <a:buFont typeface="Wingdings"/>
              <a:buNone/>
              <a:defRPr/>
            </a:pPr>
            <a:r>
              <a:rPr lang="zh-CN" sz="2000"/>
              <a:t>	</a:t>
            </a:r>
            <a:r>
              <a:rPr lang="en-US" sz="2000">
                <a:solidFill>
                  <a:schemeClr val="hlink"/>
                </a:solidFill>
              </a:rPr>
              <a:t>WINDPROC </a:t>
            </a:r>
            <a:r>
              <a:rPr lang="en-US" sz="2000">
                <a:solidFill>
                  <a:schemeClr val="hlink"/>
                </a:solidFill>
              </a:rPr>
              <a:t>lpfnWndProc</a:t>
            </a:r>
            <a:r>
              <a:rPr lang="en-US" sz="2000"/>
              <a:t>; 	</a:t>
            </a:r>
            <a:r>
              <a:rPr lang="en-US" sz="1800"/>
              <a:t>//</a:t>
            </a:r>
            <a:r>
              <a:rPr lang="zh-CN" sz="1800"/>
              <a:t>窗口处理函数</a:t>
            </a:r>
            <a:endParaRPr lang="zh-CN" sz="2000"/>
          </a:p>
          <a:p>
            <a:pPr>
              <a:lnSpc>
                <a:spcPct val="80000"/>
              </a:lnSpc>
              <a:buFont typeface="Wingdings"/>
              <a:buNone/>
              <a:defRPr/>
            </a:pPr>
            <a:r>
              <a:rPr lang="zh-CN" sz="2000"/>
              <a:t>	</a:t>
            </a:r>
            <a:r>
              <a:rPr lang="en-US" sz="2000"/>
              <a:t>int</a:t>
            </a:r>
            <a:r>
              <a:rPr lang="en-US" sz="2000"/>
              <a:t> 		</a:t>
            </a:r>
            <a:r>
              <a:rPr lang="en-US" sz="2000"/>
              <a:t>cbClsExtra</a:t>
            </a:r>
            <a:r>
              <a:rPr lang="en-US" sz="2000"/>
              <a:t>;		//</a:t>
            </a:r>
            <a:r>
              <a:rPr lang="zh-CN" sz="1800"/>
              <a:t>在类结构中预留额外空间</a:t>
            </a:r>
            <a:endParaRPr/>
          </a:p>
          <a:p>
            <a:pPr>
              <a:lnSpc>
                <a:spcPct val="80000"/>
              </a:lnSpc>
              <a:buFont typeface="Wingdings"/>
              <a:buNone/>
              <a:defRPr/>
            </a:pPr>
            <a:r>
              <a:rPr lang="zh-CN" sz="2000"/>
              <a:t>	</a:t>
            </a:r>
            <a:r>
              <a:rPr lang="en-US" sz="2000"/>
              <a:t>int</a:t>
            </a:r>
            <a:r>
              <a:rPr lang="en-US" sz="2000"/>
              <a:t> 		</a:t>
            </a:r>
            <a:r>
              <a:rPr lang="en-US" sz="2000"/>
              <a:t>cbWndExtra</a:t>
            </a:r>
            <a:r>
              <a:rPr lang="en-US" sz="2000"/>
              <a:t>;		//</a:t>
            </a:r>
            <a:r>
              <a:rPr lang="zh-CN" sz="1800"/>
              <a:t>在窗口类中预留额外空间</a:t>
            </a:r>
            <a:endParaRPr/>
          </a:p>
          <a:p>
            <a:pPr>
              <a:lnSpc>
                <a:spcPct val="80000"/>
              </a:lnSpc>
              <a:buFont typeface="Wingdings"/>
              <a:buNone/>
              <a:defRPr/>
            </a:pPr>
            <a:r>
              <a:rPr lang="zh-CN" sz="2000"/>
              <a:t>	</a:t>
            </a:r>
            <a:r>
              <a:rPr lang="en-US" sz="2000"/>
              <a:t>HINSTACE	 </a:t>
            </a:r>
            <a:r>
              <a:rPr lang="en-US" sz="2000"/>
              <a:t>hInstance</a:t>
            </a:r>
            <a:r>
              <a:rPr lang="en-US" sz="2000"/>
              <a:t>;		//</a:t>
            </a:r>
            <a:r>
              <a:rPr lang="zh-CN" sz="1800"/>
              <a:t>当前实例句柄</a:t>
            </a:r>
            <a:endParaRPr lang="zh-CN" sz="2000"/>
          </a:p>
          <a:p>
            <a:pPr>
              <a:lnSpc>
                <a:spcPct val="80000"/>
              </a:lnSpc>
              <a:buFont typeface="Wingdings"/>
              <a:buNone/>
              <a:defRPr/>
            </a:pPr>
            <a:r>
              <a:rPr lang="zh-CN" sz="2000"/>
              <a:t>	</a:t>
            </a:r>
            <a:r>
              <a:rPr lang="en-US" sz="2000"/>
              <a:t>HICON 	</a:t>
            </a:r>
            <a:r>
              <a:rPr lang="en-US" sz="2000"/>
              <a:t>hIcon</a:t>
            </a:r>
            <a:r>
              <a:rPr lang="en-US" sz="2000"/>
              <a:t>;			//</a:t>
            </a:r>
            <a:r>
              <a:rPr lang="zh-CN" sz="1800"/>
              <a:t>窗口类的最小化图标</a:t>
            </a:r>
            <a:endParaRPr/>
          </a:p>
          <a:p>
            <a:pPr>
              <a:lnSpc>
                <a:spcPct val="80000"/>
              </a:lnSpc>
              <a:buFont typeface="Wingdings"/>
              <a:buNone/>
              <a:defRPr/>
            </a:pPr>
            <a:r>
              <a:rPr lang="zh-CN" sz="2000"/>
              <a:t>	</a:t>
            </a:r>
            <a:r>
              <a:rPr lang="en-US" sz="2000"/>
              <a:t>HCUSOR	</a:t>
            </a:r>
            <a:r>
              <a:rPr lang="en-US" sz="2000"/>
              <a:t>hCusor</a:t>
            </a:r>
            <a:r>
              <a:rPr lang="en-US" sz="2000"/>
              <a:t>;		//</a:t>
            </a:r>
            <a:r>
              <a:rPr lang="zh-CN" sz="1800"/>
              <a:t>窗口类的光标</a:t>
            </a:r>
            <a:endParaRPr lang="zh-CN" sz="2000"/>
          </a:p>
          <a:p>
            <a:pPr>
              <a:lnSpc>
                <a:spcPct val="80000"/>
              </a:lnSpc>
              <a:buFont typeface="Wingdings"/>
              <a:buNone/>
              <a:defRPr/>
            </a:pPr>
            <a:r>
              <a:rPr lang="zh-CN" sz="2000"/>
              <a:t>	</a:t>
            </a:r>
            <a:r>
              <a:rPr lang="en-US" sz="2000"/>
              <a:t>HBRUSH 	</a:t>
            </a:r>
            <a:r>
              <a:rPr lang="en-US" sz="2000"/>
              <a:t>hbrBackground</a:t>
            </a:r>
            <a:r>
              <a:rPr lang="en-US" sz="2000"/>
              <a:t>;	//</a:t>
            </a:r>
            <a:r>
              <a:rPr lang="zh-CN" sz="1800"/>
              <a:t>窗口类的背景</a:t>
            </a:r>
            <a:endParaRPr lang="zh-CN" sz="2000"/>
          </a:p>
          <a:p>
            <a:pPr>
              <a:lnSpc>
                <a:spcPct val="80000"/>
              </a:lnSpc>
              <a:buFont typeface="Wingdings"/>
              <a:buNone/>
              <a:defRPr/>
            </a:pPr>
            <a:r>
              <a:rPr lang="zh-CN" sz="2000"/>
              <a:t>	</a:t>
            </a:r>
            <a:r>
              <a:rPr lang="en-US" sz="2000"/>
              <a:t>LPCTSTR 	</a:t>
            </a:r>
            <a:r>
              <a:rPr lang="en-US" sz="2000"/>
              <a:t>lpszMenuName</a:t>
            </a:r>
            <a:r>
              <a:rPr lang="en-US" sz="2000"/>
              <a:t>;	//</a:t>
            </a:r>
            <a:r>
              <a:rPr lang="zh-CN" sz="1800"/>
              <a:t>窗口类的菜单</a:t>
            </a:r>
            <a:endParaRPr/>
          </a:p>
          <a:p>
            <a:pPr>
              <a:lnSpc>
                <a:spcPct val="80000"/>
              </a:lnSpc>
              <a:buFont typeface="Wingdings"/>
              <a:buNone/>
              <a:defRPr/>
            </a:pPr>
            <a:r>
              <a:rPr lang="zh-CN" sz="2000"/>
              <a:t>	</a:t>
            </a:r>
            <a:r>
              <a:rPr lang="en-US" sz="2000">
                <a:solidFill>
                  <a:schemeClr val="hlink"/>
                </a:solidFill>
              </a:rPr>
              <a:t>LPCTSTR 	</a:t>
            </a:r>
            <a:r>
              <a:rPr lang="en-US" sz="2000">
                <a:solidFill>
                  <a:schemeClr val="hlink"/>
                </a:solidFill>
              </a:rPr>
              <a:t>lpszClassName</a:t>
            </a:r>
            <a:r>
              <a:rPr lang="en-US" sz="2000"/>
              <a:t>;	//</a:t>
            </a:r>
            <a:r>
              <a:rPr lang="zh-CN" sz="1800"/>
              <a:t>窗口类名</a:t>
            </a:r>
            <a:endParaRPr/>
          </a:p>
          <a:p>
            <a:pPr>
              <a:lnSpc>
                <a:spcPct val="80000"/>
              </a:lnSpc>
              <a:buFont typeface="Wingdings"/>
              <a:buNone/>
              <a:defRPr/>
            </a:pPr>
            <a:r>
              <a:rPr lang="zh-CN" sz="2000"/>
              <a:t>     </a:t>
            </a:r>
            <a:r>
              <a:rPr lang="en-US" sz="2000"/>
              <a:t>HICON            </a:t>
            </a:r>
            <a:r>
              <a:rPr lang="en-US" sz="2000"/>
              <a:t>hIconSm</a:t>
            </a:r>
            <a:r>
              <a:rPr lang="en-US" sz="2000"/>
              <a:t>;      //</a:t>
            </a:r>
            <a:r>
              <a:rPr lang="zh-CN" sz="2000"/>
              <a:t>窗口类的小图标</a:t>
            </a:r>
            <a:endParaRPr/>
          </a:p>
          <a:p>
            <a:pPr>
              <a:lnSpc>
                <a:spcPct val="80000"/>
              </a:lnSpc>
              <a:buFont typeface="Wingdings"/>
              <a:buNone/>
              <a:defRPr/>
            </a:pPr>
            <a:r>
              <a:rPr lang="en-US" sz="2000"/>
              <a:t>}WNDCLASSEX</a:t>
            </a:r>
            <a:r>
              <a:rPr lang="zh-CN" sz="2000"/>
              <a:t>；</a:t>
            </a:r>
            <a:endParaRPr/>
          </a:p>
          <a:p>
            <a:pPr>
              <a:lnSpc>
                <a:spcPct val="80000"/>
              </a:lnSpc>
              <a:defRPr/>
            </a:pPr>
            <a:endParaRPr lang="en-US" sz="2000"/>
          </a:p>
        </p:txBody>
      </p:sp>
      <p:sp>
        <p:nvSpPr>
          <p:cNvPr id="23556" name="AutoShape 4">
            <a:hlinkClick r:id="rId3" action="ppaction://hlinksldjump"/>
          </p:cNvPr>
          <p:cNvSpPr>
            <a:spLocks noChangeArrowheads="1"/>
          </p:cNvSpPr>
          <p:nvPr/>
        </p:nvSpPr>
        <p:spPr bwMode="auto">
          <a:xfrm>
            <a:off x="8243888" y="1700212"/>
            <a:ext cx="179387" cy="179387"/>
          </a:xfrm>
          <a:custGeom>
            <a:avLst/>
            <a:gdLst>
              <a:gd name="G0" fmla="+- 5400 0 0"/>
              <a:gd name="G1" fmla="+- 8100 0 0"/>
              <a:gd name="G2" fmla="+- 2700 0 0"/>
              <a:gd name="G3" fmla="+- 9450 0 0"/>
              <a:gd name="G4" fmla="+- 21600 0 8100"/>
              <a:gd name="G5" fmla="+- 21600 0 9450"/>
              <a:gd name="G6" fmla="+- 5400 21600 0"/>
              <a:gd name="G7" fmla="*/ G6 1 2"/>
              <a:gd name="G8" fmla="+- 21600 0 5400"/>
              <a:gd name="G9" fmla="+- 21600 0 2700"/>
              <a:gd name="T0" fmla="*/ G0 w 21600"/>
              <a:gd name="T1" fmla="*/ G0 h 21600"/>
              <a:gd name="T2" fmla="*/ G8 w 21600"/>
              <a:gd name="T3" fmla="*/ G8 h 21600"/>
            </a:gdLst>
            <a:ahLst/>
            <a:cxnLst>
              <a:cxn ang="0">
                <a:pos x="r" y="vc"/>
              </a:cxn>
              <a:cxn ang="5400000">
                <a:pos x="hc" y="b"/>
              </a:cxn>
              <a:cxn ang="10800000">
                <a:pos x="l" y="vc"/>
              </a:cxn>
              <a:cxn ang="16200000">
                <a:pos x="hc" y="t"/>
              </a:cxn>
            </a:cxnLst>
            <a:rect l="T0" t="T1" r="T2" b="T3"/>
            <a:pathLst>
              <a:path w="21600" h="21600" fill="norm" stroke="1" extrusionOk="0">
                <a:moveTo>
                  <a:pt x="5400" y="5400"/>
                </a:moveTo>
                <a:lnTo>
                  <a:pt x="9450" y="5400"/>
                </a:lnTo>
                <a:lnTo>
                  <a:pt x="9450" y="2700"/>
                </a:lnTo>
                <a:lnTo>
                  <a:pt x="8100" y="2700"/>
                </a:lnTo>
                <a:lnTo>
                  <a:pt x="10800" y="0"/>
                </a:lnTo>
                <a:lnTo>
                  <a:pt x="13500" y="2700"/>
                </a:lnTo>
                <a:lnTo>
                  <a:pt x="12150" y="2700"/>
                </a:lnTo>
                <a:lnTo>
                  <a:pt x="12150" y="5400"/>
                </a:lnTo>
                <a:lnTo>
                  <a:pt x="16200" y="5400"/>
                </a:lnTo>
                <a:lnTo>
                  <a:pt x="16200" y="9450"/>
                </a:lnTo>
                <a:lnTo>
                  <a:pt x="18900" y="9450"/>
                </a:lnTo>
                <a:lnTo>
                  <a:pt x="18900" y="8100"/>
                </a:lnTo>
                <a:lnTo>
                  <a:pt x="21600" y="10800"/>
                </a:lnTo>
                <a:lnTo>
                  <a:pt x="18900" y="13500"/>
                </a:lnTo>
                <a:lnTo>
                  <a:pt x="18900" y="12150"/>
                </a:lnTo>
                <a:lnTo>
                  <a:pt x="16200" y="12150"/>
                </a:lnTo>
                <a:lnTo>
                  <a:pt x="16200" y="16200"/>
                </a:lnTo>
                <a:lnTo>
                  <a:pt x="12150" y="16200"/>
                </a:lnTo>
                <a:lnTo>
                  <a:pt x="12150" y="18900"/>
                </a:lnTo>
                <a:lnTo>
                  <a:pt x="13500" y="18900"/>
                </a:lnTo>
                <a:lnTo>
                  <a:pt x="10800" y="21600"/>
                </a:lnTo>
                <a:lnTo>
                  <a:pt x="8100" y="18900"/>
                </a:lnTo>
                <a:lnTo>
                  <a:pt x="9450" y="18900"/>
                </a:lnTo>
                <a:lnTo>
                  <a:pt x="9450" y="16200"/>
                </a:lnTo>
                <a:lnTo>
                  <a:pt x="5400" y="16200"/>
                </a:lnTo>
                <a:lnTo>
                  <a:pt x="5400" y="12150"/>
                </a:lnTo>
                <a:lnTo>
                  <a:pt x="2700" y="12150"/>
                </a:lnTo>
                <a:lnTo>
                  <a:pt x="2700" y="13500"/>
                </a:lnTo>
                <a:lnTo>
                  <a:pt x="0" y="10800"/>
                </a:lnTo>
                <a:lnTo>
                  <a:pt x="2700" y="8100"/>
                </a:lnTo>
                <a:lnTo>
                  <a:pt x="2700" y="9450"/>
                </a:lnTo>
                <a:lnTo>
                  <a:pt x="5400" y="9450"/>
                </a:lnTo>
                <a:close/>
              </a:path>
            </a:pathLst>
          </a:custGeom>
          <a:solidFill>
            <a:schemeClr val="folHlink"/>
          </a:solidFill>
          <a:ln w="9525" algn="ctr">
            <a:solidFill>
              <a:srgbClr val="000000"/>
            </a:solidFill>
            <a:miter lim="800000"/>
            <a:headEnd/>
            <a:tailEnd/>
          </a:ln>
          <a:effectLst/>
        </p:spPr>
        <p:txBody>
          <a:bodyPr wrap="none" anchor="ctr"/>
          <a:lstStyle/>
          <a:p>
            <a:pPr>
              <a:defRPr/>
            </a:pPr>
            <a:endParaRPr lang="zh-CN">
              <a:latin typeface="Arial"/>
            </a:endParaRPr>
          </a:p>
        </p:txBody>
      </p:sp>
      <p:sp>
        <p:nvSpPr>
          <p:cNvPr id="23557" name="AutoShape 5">
            <a:hlinkClick r:id="rId4" action="ppaction://hlinksldjump"/>
          </p:cNvPr>
          <p:cNvSpPr>
            <a:spLocks noChangeArrowheads="1"/>
          </p:cNvSpPr>
          <p:nvPr/>
        </p:nvSpPr>
        <p:spPr bwMode="auto">
          <a:xfrm>
            <a:off x="8243888" y="2420938"/>
            <a:ext cx="179387" cy="179387"/>
          </a:xfrm>
          <a:custGeom>
            <a:avLst/>
            <a:gdLst>
              <a:gd name="G0" fmla="+- 5400 0 0"/>
              <a:gd name="G1" fmla="+- 8100 0 0"/>
              <a:gd name="G2" fmla="+- 2700 0 0"/>
              <a:gd name="G3" fmla="+- 9450 0 0"/>
              <a:gd name="G4" fmla="+- 21600 0 8100"/>
              <a:gd name="G5" fmla="+- 21600 0 9450"/>
              <a:gd name="G6" fmla="+- 5400 21600 0"/>
              <a:gd name="G7" fmla="*/ G6 1 2"/>
              <a:gd name="G8" fmla="+- 21600 0 5400"/>
              <a:gd name="G9" fmla="+- 21600 0 2700"/>
              <a:gd name="T0" fmla="*/ G0 w 21600"/>
              <a:gd name="T1" fmla="*/ G0 h 21600"/>
              <a:gd name="T2" fmla="*/ G8 w 21600"/>
              <a:gd name="T3" fmla="*/ G8 h 21600"/>
            </a:gdLst>
            <a:ahLst/>
            <a:cxnLst>
              <a:cxn ang="0">
                <a:pos x="r" y="vc"/>
              </a:cxn>
              <a:cxn ang="5400000">
                <a:pos x="hc" y="b"/>
              </a:cxn>
              <a:cxn ang="10800000">
                <a:pos x="l" y="vc"/>
              </a:cxn>
              <a:cxn ang="16200000">
                <a:pos x="hc" y="t"/>
              </a:cxn>
            </a:cxnLst>
            <a:rect l="T0" t="T1" r="T2" b="T3"/>
            <a:pathLst>
              <a:path w="21600" h="21600" fill="norm" stroke="1" extrusionOk="0">
                <a:moveTo>
                  <a:pt x="5400" y="5400"/>
                </a:moveTo>
                <a:lnTo>
                  <a:pt x="9450" y="5400"/>
                </a:lnTo>
                <a:lnTo>
                  <a:pt x="9450" y="2700"/>
                </a:lnTo>
                <a:lnTo>
                  <a:pt x="8100" y="2700"/>
                </a:lnTo>
                <a:lnTo>
                  <a:pt x="10800" y="0"/>
                </a:lnTo>
                <a:lnTo>
                  <a:pt x="13500" y="2700"/>
                </a:lnTo>
                <a:lnTo>
                  <a:pt x="12150" y="2700"/>
                </a:lnTo>
                <a:lnTo>
                  <a:pt x="12150" y="5400"/>
                </a:lnTo>
                <a:lnTo>
                  <a:pt x="16200" y="5400"/>
                </a:lnTo>
                <a:lnTo>
                  <a:pt x="16200" y="9450"/>
                </a:lnTo>
                <a:lnTo>
                  <a:pt x="18900" y="9450"/>
                </a:lnTo>
                <a:lnTo>
                  <a:pt x="18900" y="8100"/>
                </a:lnTo>
                <a:lnTo>
                  <a:pt x="21600" y="10800"/>
                </a:lnTo>
                <a:lnTo>
                  <a:pt x="18900" y="13500"/>
                </a:lnTo>
                <a:lnTo>
                  <a:pt x="18900" y="12150"/>
                </a:lnTo>
                <a:lnTo>
                  <a:pt x="16200" y="12150"/>
                </a:lnTo>
                <a:lnTo>
                  <a:pt x="16200" y="16200"/>
                </a:lnTo>
                <a:lnTo>
                  <a:pt x="12150" y="16200"/>
                </a:lnTo>
                <a:lnTo>
                  <a:pt x="12150" y="18900"/>
                </a:lnTo>
                <a:lnTo>
                  <a:pt x="13500" y="18900"/>
                </a:lnTo>
                <a:lnTo>
                  <a:pt x="10800" y="21600"/>
                </a:lnTo>
                <a:lnTo>
                  <a:pt x="8100" y="18900"/>
                </a:lnTo>
                <a:lnTo>
                  <a:pt x="9450" y="18900"/>
                </a:lnTo>
                <a:lnTo>
                  <a:pt x="9450" y="16200"/>
                </a:lnTo>
                <a:lnTo>
                  <a:pt x="5400" y="16200"/>
                </a:lnTo>
                <a:lnTo>
                  <a:pt x="5400" y="12150"/>
                </a:lnTo>
                <a:lnTo>
                  <a:pt x="2700" y="12150"/>
                </a:lnTo>
                <a:lnTo>
                  <a:pt x="2700" y="13500"/>
                </a:lnTo>
                <a:lnTo>
                  <a:pt x="0" y="10800"/>
                </a:lnTo>
                <a:lnTo>
                  <a:pt x="2700" y="8100"/>
                </a:lnTo>
                <a:lnTo>
                  <a:pt x="2700" y="9450"/>
                </a:lnTo>
                <a:lnTo>
                  <a:pt x="5400" y="9450"/>
                </a:lnTo>
                <a:close/>
              </a:path>
            </a:pathLst>
          </a:custGeom>
          <a:solidFill>
            <a:schemeClr val="folHlink"/>
          </a:solidFill>
          <a:ln w="9525" algn="ctr">
            <a:solidFill>
              <a:srgbClr val="000000"/>
            </a:solidFill>
            <a:miter lim="800000"/>
            <a:headEnd/>
            <a:tailEnd/>
          </a:ln>
          <a:effectLst/>
        </p:spPr>
        <p:txBody>
          <a:bodyPr wrap="none" anchor="ctr"/>
          <a:lstStyle/>
          <a:p>
            <a:pPr>
              <a:defRPr/>
            </a:pPr>
            <a:endParaRPr lang="zh-CN">
              <a:latin typeface="Arial"/>
            </a:endParaRPr>
          </a:p>
        </p:txBody>
      </p:sp>
      <p:sp>
        <p:nvSpPr>
          <p:cNvPr id="23558" name="AutoShape 6">
            <a:hlinkClick r:id="rId5" action="ppaction://hlinksldjump"/>
          </p:cNvPr>
          <p:cNvSpPr>
            <a:spLocks noChangeArrowheads="1"/>
          </p:cNvSpPr>
          <p:nvPr/>
        </p:nvSpPr>
        <p:spPr bwMode="auto">
          <a:xfrm>
            <a:off x="8243888" y="2924175"/>
            <a:ext cx="179387" cy="179388"/>
          </a:xfrm>
          <a:custGeom>
            <a:avLst/>
            <a:gdLst>
              <a:gd name="G0" fmla="+- 5400 0 0"/>
              <a:gd name="G1" fmla="+- 8100 0 0"/>
              <a:gd name="G2" fmla="+- 2700 0 0"/>
              <a:gd name="G3" fmla="+- 9450 0 0"/>
              <a:gd name="G4" fmla="+- 21600 0 8100"/>
              <a:gd name="G5" fmla="+- 21600 0 9450"/>
              <a:gd name="G6" fmla="+- 5400 21600 0"/>
              <a:gd name="G7" fmla="*/ G6 1 2"/>
              <a:gd name="G8" fmla="+- 21600 0 5400"/>
              <a:gd name="G9" fmla="+- 21600 0 2700"/>
              <a:gd name="T0" fmla="*/ G0 w 21600"/>
              <a:gd name="T1" fmla="*/ G0 h 21600"/>
              <a:gd name="T2" fmla="*/ G8 w 21600"/>
              <a:gd name="T3" fmla="*/ G8 h 21600"/>
            </a:gdLst>
            <a:ahLst/>
            <a:cxnLst>
              <a:cxn ang="0">
                <a:pos x="r" y="vc"/>
              </a:cxn>
              <a:cxn ang="5400000">
                <a:pos x="hc" y="b"/>
              </a:cxn>
              <a:cxn ang="10800000">
                <a:pos x="l" y="vc"/>
              </a:cxn>
              <a:cxn ang="16200000">
                <a:pos x="hc" y="t"/>
              </a:cxn>
            </a:cxnLst>
            <a:rect l="T0" t="T1" r="T2" b="T3"/>
            <a:pathLst>
              <a:path w="21600" h="21600" fill="norm" stroke="1" extrusionOk="0">
                <a:moveTo>
                  <a:pt x="5400" y="5400"/>
                </a:moveTo>
                <a:lnTo>
                  <a:pt x="9450" y="5400"/>
                </a:lnTo>
                <a:lnTo>
                  <a:pt x="9450" y="2700"/>
                </a:lnTo>
                <a:lnTo>
                  <a:pt x="8100" y="2700"/>
                </a:lnTo>
                <a:lnTo>
                  <a:pt x="10800" y="0"/>
                </a:lnTo>
                <a:lnTo>
                  <a:pt x="13500" y="2700"/>
                </a:lnTo>
                <a:lnTo>
                  <a:pt x="12150" y="2700"/>
                </a:lnTo>
                <a:lnTo>
                  <a:pt x="12150" y="5400"/>
                </a:lnTo>
                <a:lnTo>
                  <a:pt x="16200" y="5400"/>
                </a:lnTo>
                <a:lnTo>
                  <a:pt x="16200" y="9450"/>
                </a:lnTo>
                <a:lnTo>
                  <a:pt x="18900" y="9450"/>
                </a:lnTo>
                <a:lnTo>
                  <a:pt x="18900" y="8100"/>
                </a:lnTo>
                <a:lnTo>
                  <a:pt x="21600" y="10800"/>
                </a:lnTo>
                <a:lnTo>
                  <a:pt x="18900" y="13500"/>
                </a:lnTo>
                <a:lnTo>
                  <a:pt x="18900" y="12150"/>
                </a:lnTo>
                <a:lnTo>
                  <a:pt x="16200" y="12150"/>
                </a:lnTo>
                <a:lnTo>
                  <a:pt x="16200" y="16200"/>
                </a:lnTo>
                <a:lnTo>
                  <a:pt x="12150" y="16200"/>
                </a:lnTo>
                <a:lnTo>
                  <a:pt x="12150" y="18900"/>
                </a:lnTo>
                <a:lnTo>
                  <a:pt x="13500" y="18900"/>
                </a:lnTo>
                <a:lnTo>
                  <a:pt x="10800" y="21600"/>
                </a:lnTo>
                <a:lnTo>
                  <a:pt x="8100" y="18900"/>
                </a:lnTo>
                <a:lnTo>
                  <a:pt x="9450" y="18900"/>
                </a:lnTo>
                <a:lnTo>
                  <a:pt x="9450" y="16200"/>
                </a:lnTo>
                <a:lnTo>
                  <a:pt x="5400" y="16200"/>
                </a:lnTo>
                <a:lnTo>
                  <a:pt x="5400" y="12150"/>
                </a:lnTo>
                <a:lnTo>
                  <a:pt x="2700" y="12150"/>
                </a:lnTo>
                <a:lnTo>
                  <a:pt x="2700" y="13500"/>
                </a:lnTo>
                <a:lnTo>
                  <a:pt x="0" y="10800"/>
                </a:lnTo>
                <a:lnTo>
                  <a:pt x="2700" y="8100"/>
                </a:lnTo>
                <a:lnTo>
                  <a:pt x="2700" y="9450"/>
                </a:lnTo>
                <a:lnTo>
                  <a:pt x="5400" y="9450"/>
                </a:lnTo>
                <a:close/>
              </a:path>
            </a:pathLst>
          </a:custGeom>
          <a:solidFill>
            <a:schemeClr val="folHlink"/>
          </a:solidFill>
          <a:ln w="9525" algn="ctr">
            <a:solidFill>
              <a:srgbClr val="000000"/>
            </a:solidFill>
            <a:miter lim="800000"/>
            <a:headEnd/>
            <a:tailEnd/>
          </a:ln>
          <a:effectLst/>
        </p:spPr>
        <p:txBody>
          <a:bodyPr wrap="none" anchor="ctr"/>
          <a:lstStyle/>
          <a:p>
            <a:pPr>
              <a:defRPr/>
            </a:pPr>
            <a:endParaRPr lang="zh-CN">
              <a:latin typeface="Arial"/>
            </a:endParaRPr>
          </a:p>
        </p:txBody>
      </p:sp>
      <p:sp>
        <p:nvSpPr>
          <p:cNvPr id="23559" name="AutoShape 7">
            <a:hlinkClick r:id="rId6" action="ppaction://hlinksldjump"/>
          </p:cNvPr>
          <p:cNvSpPr>
            <a:spLocks noChangeArrowheads="1"/>
          </p:cNvSpPr>
          <p:nvPr/>
        </p:nvSpPr>
        <p:spPr bwMode="auto">
          <a:xfrm>
            <a:off x="8243888" y="3357563"/>
            <a:ext cx="179387" cy="179387"/>
          </a:xfrm>
          <a:custGeom>
            <a:avLst/>
            <a:gdLst>
              <a:gd name="G0" fmla="+- 5400 0 0"/>
              <a:gd name="G1" fmla="+- 8100 0 0"/>
              <a:gd name="G2" fmla="+- 2700 0 0"/>
              <a:gd name="G3" fmla="+- 9450 0 0"/>
              <a:gd name="G4" fmla="+- 21600 0 8100"/>
              <a:gd name="G5" fmla="+- 21600 0 9450"/>
              <a:gd name="G6" fmla="+- 5400 21600 0"/>
              <a:gd name="G7" fmla="*/ G6 1 2"/>
              <a:gd name="G8" fmla="+- 21600 0 5400"/>
              <a:gd name="G9" fmla="+- 21600 0 2700"/>
              <a:gd name="T0" fmla="*/ G0 w 21600"/>
              <a:gd name="T1" fmla="*/ G0 h 21600"/>
              <a:gd name="T2" fmla="*/ G8 w 21600"/>
              <a:gd name="T3" fmla="*/ G8 h 21600"/>
            </a:gdLst>
            <a:ahLst/>
            <a:cxnLst>
              <a:cxn ang="0">
                <a:pos x="r" y="vc"/>
              </a:cxn>
              <a:cxn ang="5400000">
                <a:pos x="hc" y="b"/>
              </a:cxn>
              <a:cxn ang="10800000">
                <a:pos x="l" y="vc"/>
              </a:cxn>
              <a:cxn ang="16200000">
                <a:pos x="hc" y="t"/>
              </a:cxn>
            </a:cxnLst>
            <a:rect l="T0" t="T1" r="T2" b="T3"/>
            <a:pathLst>
              <a:path w="21600" h="21600" fill="norm" stroke="1" extrusionOk="0">
                <a:moveTo>
                  <a:pt x="5400" y="5400"/>
                </a:moveTo>
                <a:lnTo>
                  <a:pt x="9450" y="5400"/>
                </a:lnTo>
                <a:lnTo>
                  <a:pt x="9450" y="2700"/>
                </a:lnTo>
                <a:lnTo>
                  <a:pt x="8100" y="2700"/>
                </a:lnTo>
                <a:lnTo>
                  <a:pt x="10800" y="0"/>
                </a:lnTo>
                <a:lnTo>
                  <a:pt x="13500" y="2700"/>
                </a:lnTo>
                <a:lnTo>
                  <a:pt x="12150" y="2700"/>
                </a:lnTo>
                <a:lnTo>
                  <a:pt x="12150" y="5400"/>
                </a:lnTo>
                <a:lnTo>
                  <a:pt x="16200" y="5400"/>
                </a:lnTo>
                <a:lnTo>
                  <a:pt x="16200" y="9450"/>
                </a:lnTo>
                <a:lnTo>
                  <a:pt x="18900" y="9450"/>
                </a:lnTo>
                <a:lnTo>
                  <a:pt x="18900" y="8100"/>
                </a:lnTo>
                <a:lnTo>
                  <a:pt x="21600" y="10800"/>
                </a:lnTo>
                <a:lnTo>
                  <a:pt x="18900" y="13500"/>
                </a:lnTo>
                <a:lnTo>
                  <a:pt x="18900" y="12150"/>
                </a:lnTo>
                <a:lnTo>
                  <a:pt x="16200" y="12150"/>
                </a:lnTo>
                <a:lnTo>
                  <a:pt x="16200" y="16200"/>
                </a:lnTo>
                <a:lnTo>
                  <a:pt x="12150" y="16200"/>
                </a:lnTo>
                <a:lnTo>
                  <a:pt x="12150" y="18900"/>
                </a:lnTo>
                <a:lnTo>
                  <a:pt x="13500" y="18900"/>
                </a:lnTo>
                <a:lnTo>
                  <a:pt x="10800" y="21600"/>
                </a:lnTo>
                <a:lnTo>
                  <a:pt x="8100" y="18900"/>
                </a:lnTo>
                <a:lnTo>
                  <a:pt x="9450" y="18900"/>
                </a:lnTo>
                <a:lnTo>
                  <a:pt x="9450" y="16200"/>
                </a:lnTo>
                <a:lnTo>
                  <a:pt x="5400" y="16200"/>
                </a:lnTo>
                <a:lnTo>
                  <a:pt x="5400" y="12150"/>
                </a:lnTo>
                <a:lnTo>
                  <a:pt x="2700" y="12150"/>
                </a:lnTo>
                <a:lnTo>
                  <a:pt x="2700" y="13500"/>
                </a:lnTo>
                <a:lnTo>
                  <a:pt x="0" y="10800"/>
                </a:lnTo>
                <a:lnTo>
                  <a:pt x="2700" y="8100"/>
                </a:lnTo>
                <a:lnTo>
                  <a:pt x="2700" y="9450"/>
                </a:lnTo>
                <a:lnTo>
                  <a:pt x="5400" y="9450"/>
                </a:lnTo>
                <a:close/>
              </a:path>
            </a:pathLst>
          </a:custGeom>
          <a:solidFill>
            <a:schemeClr val="folHlink"/>
          </a:solidFill>
          <a:ln w="9525" algn="ctr">
            <a:solidFill>
              <a:srgbClr val="000000"/>
            </a:solidFill>
            <a:miter lim="800000"/>
            <a:headEnd/>
            <a:tailEnd/>
          </a:ln>
          <a:effectLst/>
        </p:spPr>
        <p:txBody>
          <a:bodyPr wrap="none" anchor="ctr"/>
          <a:lstStyle/>
          <a:p>
            <a:pPr>
              <a:defRPr/>
            </a:pPr>
            <a:endParaRPr lang="zh-CN">
              <a:latin typeface="Arial"/>
            </a:endParaRPr>
          </a:p>
        </p:txBody>
      </p:sp>
      <p:sp>
        <p:nvSpPr>
          <p:cNvPr id="23560" name="AutoShape 8">
            <a:hlinkClick r:id="rId5" action="ppaction://hlinksldjump"/>
          </p:cNvPr>
          <p:cNvSpPr>
            <a:spLocks noChangeArrowheads="1"/>
          </p:cNvSpPr>
          <p:nvPr/>
        </p:nvSpPr>
        <p:spPr bwMode="auto">
          <a:xfrm>
            <a:off x="8243888" y="4005263"/>
            <a:ext cx="179387" cy="179387"/>
          </a:xfrm>
          <a:custGeom>
            <a:avLst/>
            <a:gdLst>
              <a:gd name="G0" fmla="+- 5400 0 0"/>
              <a:gd name="G1" fmla="+- 8100 0 0"/>
              <a:gd name="G2" fmla="+- 2700 0 0"/>
              <a:gd name="G3" fmla="+- 9450 0 0"/>
              <a:gd name="G4" fmla="+- 21600 0 8100"/>
              <a:gd name="G5" fmla="+- 21600 0 9450"/>
              <a:gd name="G6" fmla="+- 5400 21600 0"/>
              <a:gd name="G7" fmla="*/ G6 1 2"/>
              <a:gd name="G8" fmla="+- 21600 0 5400"/>
              <a:gd name="G9" fmla="+- 21600 0 2700"/>
              <a:gd name="T0" fmla="*/ G0 w 21600"/>
              <a:gd name="T1" fmla="*/ G0 h 21600"/>
              <a:gd name="T2" fmla="*/ G8 w 21600"/>
              <a:gd name="T3" fmla="*/ G8 h 21600"/>
            </a:gdLst>
            <a:ahLst/>
            <a:cxnLst>
              <a:cxn ang="0">
                <a:pos x="r" y="vc"/>
              </a:cxn>
              <a:cxn ang="5400000">
                <a:pos x="hc" y="b"/>
              </a:cxn>
              <a:cxn ang="10800000">
                <a:pos x="l" y="vc"/>
              </a:cxn>
              <a:cxn ang="16200000">
                <a:pos x="hc" y="t"/>
              </a:cxn>
            </a:cxnLst>
            <a:rect l="T0" t="T1" r="T2" b="T3"/>
            <a:pathLst>
              <a:path w="21600" h="21600" fill="norm" stroke="1" extrusionOk="0">
                <a:moveTo>
                  <a:pt x="5400" y="5400"/>
                </a:moveTo>
                <a:lnTo>
                  <a:pt x="9450" y="5400"/>
                </a:lnTo>
                <a:lnTo>
                  <a:pt x="9450" y="2700"/>
                </a:lnTo>
                <a:lnTo>
                  <a:pt x="8100" y="2700"/>
                </a:lnTo>
                <a:lnTo>
                  <a:pt x="10800" y="0"/>
                </a:lnTo>
                <a:lnTo>
                  <a:pt x="13500" y="2700"/>
                </a:lnTo>
                <a:lnTo>
                  <a:pt x="12150" y="2700"/>
                </a:lnTo>
                <a:lnTo>
                  <a:pt x="12150" y="5400"/>
                </a:lnTo>
                <a:lnTo>
                  <a:pt x="16200" y="5400"/>
                </a:lnTo>
                <a:lnTo>
                  <a:pt x="16200" y="9450"/>
                </a:lnTo>
                <a:lnTo>
                  <a:pt x="18900" y="9450"/>
                </a:lnTo>
                <a:lnTo>
                  <a:pt x="18900" y="8100"/>
                </a:lnTo>
                <a:lnTo>
                  <a:pt x="21600" y="10800"/>
                </a:lnTo>
                <a:lnTo>
                  <a:pt x="18900" y="13500"/>
                </a:lnTo>
                <a:lnTo>
                  <a:pt x="18900" y="12150"/>
                </a:lnTo>
                <a:lnTo>
                  <a:pt x="16200" y="12150"/>
                </a:lnTo>
                <a:lnTo>
                  <a:pt x="16200" y="16200"/>
                </a:lnTo>
                <a:lnTo>
                  <a:pt x="12150" y="16200"/>
                </a:lnTo>
                <a:lnTo>
                  <a:pt x="12150" y="18900"/>
                </a:lnTo>
                <a:lnTo>
                  <a:pt x="13500" y="18900"/>
                </a:lnTo>
                <a:lnTo>
                  <a:pt x="10800" y="21600"/>
                </a:lnTo>
                <a:lnTo>
                  <a:pt x="8100" y="18900"/>
                </a:lnTo>
                <a:lnTo>
                  <a:pt x="9450" y="18900"/>
                </a:lnTo>
                <a:lnTo>
                  <a:pt x="9450" y="16200"/>
                </a:lnTo>
                <a:lnTo>
                  <a:pt x="5400" y="16200"/>
                </a:lnTo>
                <a:lnTo>
                  <a:pt x="5400" y="12150"/>
                </a:lnTo>
                <a:lnTo>
                  <a:pt x="2700" y="12150"/>
                </a:lnTo>
                <a:lnTo>
                  <a:pt x="2700" y="13500"/>
                </a:lnTo>
                <a:lnTo>
                  <a:pt x="0" y="10800"/>
                </a:lnTo>
                <a:lnTo>
                  <a:pt x="2700" y="8100"/>
                </a:lnTo>
                <a:lnTo>
                  <a:pt x="2700" y="9450"/>
                </a:lnTo>
                <a:lnTo>
                  <a:pt x="5400" y="9450"/>
                </a:lnTo>
                <a:close/>
              </a:path>
            </a:pathLst>
          </a:custGeom>
          <a:solidFill>
            <a:schemeClr val="folHlink"/>
          </a:solidFill>
          <a:ln w="9525" algn="ctr">
            <a:solidFill>
              <a:srgbClr val="000000"/>
            </a:solidFill>
            <a:miter lim="800000"/>
            <a:headEnd/>
            <a:tailEnd/>
          </a:ln>
          <a:effectLst/>
        </p:spPr>
        <p:txBody>
          <a:bodyPr wrap="none" anchor="ctr"/>
          <a:lstStyle/>
          <a:p>
            <a:pPr>
              <a:defRPr/>
            </a:pPr>
            <a:endParaRPr lang="zh-CN">
              <a:latin typeface="Arial"/>
            </a:endParaRPr>
          </a:p>
        </p:txBody>
      </p:sp>
      <p:sp>
        <p:nvSpPr>
          <p:cNvPr id="23561" name="AutoShape 9">
            <a:hlinkClick r:id="rId7" action="ppaction://hlinksldjump"/>
          </p:cNvPr>
          <p:cNvSpPr>
            <a:spLocks noChangeArrowheads="1"/>
          </p:cNvSpPr>
          <p:nvPr/>
        </p:nvSpPr>
        <p:spPr bwMode="auto">
          <a:xfrm>
            <a:off x="8243888" y="4437063"/>
            <a:ext cx="179387" cy="179387"/>
          </a:xfrm>
          <a:custGeom>
            <a:avLst/>
            <a:gdLst>
              <a:gd name="G0" fmla="+- 5400 0 0"/>
              <a:gd name="G1" fmla="+- 8100 0 0"/>
              <a:gd name="G2" fmla="+- 2700 0 0"/>
              <a:gd name="G3" fmla="+- 9450 0 0"/>
              <a:gd name="G4" fmla="+- 21600 0 8100"/>
              <a:gd name="G5" fmla="+- 21600 0 9450"/>
              <a:gd name="G6" fmla="+- 5400 21600 0"/>
              <a:gd name="G7" fmla="*/ G6 1 2"/>
              <a:gd name="G8" fmla="+- 21600 0 5400"/>
              <a:gd name="G9" fmla="+- 21600 0 2700"/>
              <a:gd name="T0" fmla="*/ G0 w 21600"/>
              <a:gd name="T1" fmla="*/ G0 h 21600"/>
              <a:gd name="T2" fmla="*/ G8 w 21600"/>
              <a:gd name="T3" fmla="*/ G8 h 21600"/>
            </a:gdLst>
            <a:ahLst/>
            <a:cxnLst>
              <a:cxn ang="0">
                <a:pos x="r" y="vc"/>
              </a:cxn>
              <a:cxn ang="5400000">
                <a:pos x="hc" y="b"/>
              </a:cxn>
              <a:cxn ang="10800000">
                <a:pos x="l" y="vc"/>
              </a:cxn>
              <a:cxn ang="16200000">
                <a:pos x="hc" y="t"/>
              </a:cxn>
            </a:cxnLst>
            <a:rect l="T0" t="T1" r="T2" b="T3"/>
            <a:pathLst>
              <a:path w="21600" h="21600" fill="norm" stroke="1" extrusionOk="0">
                <a:moveTo>
                  <a:pt x="5400" y="5400"/>
                </a:moveTo>
                <a:lnTo>
                  <a:pt x="9450" y="5400"/>
                </a:lnTo>
                <a:lnTo>
                  <a:pt x="9450" y="2700"/>
                </a:lnTo>
                <a:lnTo>
                  <a:pt x="8100" y="2700"/>
                </a:lnTo>
                <a:lnTo>
                  <a:pt x="10800" y="0"/>
                </a:lnTo>
                <a:lnTo>
                  <a:pt x="13500" y="2700"/>
                </a:lnTo>
                <a:lnTo>
                  <a:pt x="12150" y="2700"/>
                </a:lnTo>
                <a:lnTo>
                  <a:pt x="12150" y="5400"/>
                </a:lnTo>
                <a:lnTo>
                  <a:pt x="16200" y="5400"/>
                </a:lnTo>
                <a:lnTo>
                  <a:pt x="16200" y="9450"/>
                </a:lnTo>
                <a:lnTo>
                  <a:pt x="18900" y="9450"/>
                </a:lnTo>
                <a:lnTo>
                  <a:pt x="18900" y="8100"/>
                </a:lnTo>
                <a:lnTo>
                  <a:pt x="21600" y="10800"/>
                </a:lnTo>
                <a:lnTo>
                  <a:pt x="18900" y="13500"/>
                </a:lnTo>
                <a:lnTo>
                  <a:pt x="18900" y="12150"/>
                </a:lnTo>
                <a:lnTo>
                  <a:pt x="16200" y="12150"/>
                </a:lnTo>
                <a:lnTo>
                  <a:pt x="16200" y="16200"/>
                </a:lnTo>
                <a:lnTo>
                  <a:pt x="12150" y="16200"/>
                </a:lnTo>
                <a:lnTo>
                  <a:pt x="12150" y="18900"/>
                </a:lnTo>
                <a:lnTo>
                  <a:pt x="13500" y="18900"/>
                </a:lnTo>
                <a:lnTo>
                  <a:pt x="10800" y="21600"/>
                </a:lnTo>
                <a:lnTo>
                  <a:pt x="8100" y="18900"/>
                </a:lnTo>
                <a:lnTo>
                  <a:pt x="9450" y="18900"/>
                </a:lnTo>
                <a:lnTo>
                  <a:pt x="9450" y="16200"/>
                </a:lnTo>
                <a:lnTo>
                  <a:pt x="5400" y="16200"/>
                </a:lnTo>
                <a:lnTo>
                  <a:pt x="5400" y="12150"/>
                </a:lnTo>
                <a:lnTo>
                  <a:pt x="2700" y="12150"/>
                </a:lnTo>
                <a:lnTo>
                  <a:pt x="2700" y="13500"/>
                </a:lnTo>
                <a:lnTo>
                  <a:pt x="0" y="10800"/>
                </a:lnTo>
                <a:lnTo>
                  <a:pt x="2700" y="8100"/>
                </a:lnTo>
                <a:lnTo>
                  <a:pt x="2700" y="9450"/>
                </a:lnTo>
                <a:lnTo>
                  <a:pt x="5400" y="9450"/>
                </a:lnTo>
                <a:close/>
              </a:path>
            </a:pathLst>
          </a:custGeom>
          <a:solidFill>
            <a:schemeClr val="folHlink"/>
          </a:solidFill>
          <a:ln w="9525" algn="ctr">
            <a:solidFill>
              <a:srgbClr val="000000"/>
            </a:solidFill>
            <a:miter lim="800000"/>
            <a:headEnd/>
            <a:tailEnd/>
          </a:ln>
          <a:effectLst/>
        </p:spPr>
        <p:txBody>
          <a:bodyPr wrap="none" anchor="ctr"/>
          <a:lstStyle/>
          <a:p>
            <a:pPr>
              <a:defRPr/>
            </a:pPr>
            <a:endParaRPr lang="zh-CN">
              <a:latin typeface="Arial"/>
            </a:endParaRPr>
          </a:p>
        </p:txBody>
      </p:sp>
      <p:sp>
        <p:nvSpPr>
          <p:cNvPr id="23562" name="AutoShape 10">
            <a:hlinkClick r:id="rId8" action="ppaction://hlinksldjump"/>
          </p:cNvPr>
          <p:cNvSpPr>
            <a:spLocks noChangeArrowheads="1"/>
          </p:cNvSpPr>
          <p:nvPr/>
        </p:nvSpPr>
        <p:spPr bwMode="auto">
          <a:xfrm>
            <a:off x="8243888" y="4724399"/>
            <a:ext cx="179387" cy="179388"/>
          </a:xfrm>
          <a:custGeom>
            <a:avLst/>
            <a:gdLst>
              <a:gd name="G0" fmla="+- 5400 0 0"/>
              <a:gd name="G1" fmla="+- 8100 0 0"/>
              <a:gd name="G2" fmla="+- 2700 0 0"/>
              <a:gd name="G3" fmla="+- 9450 0 0"/>
              <a:gd name="G4" fmla="+- 21600 0 8100"/>
              <a:gd name="G5" fmla="+- 21600 0 9450"/>
              <a:gd name="G6" fmla="+- 5400 21600 0"/>
              <a:gd name="G7" fmla="*/ G6 1 2"/>
              <a:gd name="G8" fmla="+- 21600 0 5400"/>
              <a:gd name="G9" fmla="+- 21600 0 2700"/>
              <a:gd name="T0" fmla="*/ G0 w 21600"/>
              <a:gd name="T1" fmla="*/ G0 h 21600"/>
              <a:gd name="T2" fmla="*/ G8 w 21600"/>
              <a:gd name="T3" fmla="*/ G8 h 21600"/>
            </a:gdLst>
            <a:ahLst/>
            <a:cxnLst>
              <a:cxn ang="0">
                <a:pos x="r" y="vc"/>
              </a:cxn>
              <a:cxn ang="5400000">
                <a:pos x="hc" y="b"/>
              </a:cxn>
              <a:cxn ang="10800000">
                <a:pos x="l" y="vc"/>
              </a:cxn>
              <a:cxn ang="16200000">
                <a:pos x="hc" y="t"/>
              </a:cxn>
            </a:cxnLst>
            <a:rect l="T0" t="T1" r="T2" b="T3"/>
            <a:pathLst>
              <a:path w="21600" h="21600" fill="norm" stroke="1" extrusionOk="0">
                <a:moveTo>
                  <a:pt x="5400" y="5400"/>
                </a:moveTo>
                <a:lnTo>
                  <a:pt x="9450" y="5400"/>
                </a:lnTo>
                <a:lnTo>
                  <a:pt x="9450" y="2700"/>
                </a:lnTo>
                <a:lnTo>
                  <a:pt x="8100" y="2700"/>
                </a:lnTo>
                <a:lnTo>
                  <a:pt x="10800" y="0"/>
                </a:lnTo>
                <a:lnTo>
                  <a:pt x="13500" y="2700"/>
                </a:lnTo>
                <a:lnTo>
                  <a:pt x="12150" y="2700"/>
                </a:lnTo>
                <a:lnTo>
                  <a:pt x="12150" y="5400"/>
                </a:lnTo>
                <a:lnTo>
                  <a:pt x="16200" y="5400"/>
                </a:lnTo>
                <a:lnTo>
                  <a:pt x="16200" y="9450"/>
                </a:lnTo>
                <a:lnTo>
                  <a:pt x="18900" y="9450"/>
                </a:lnTo>
                <a:lnTo>
                  <a:pt x="18900" y="8100"/>
                </a:lnTo>
                <a:lnTo>
                  <a:pt x="21600" y="10800"/>
                </a:lnTo>
                <a:lnTo>
                  <a:pt x="18900" y="13500"/>
                </a:lnTo>
                <a:lnTo>
                  <a:pt x="18900" y="12150"/>
                </a:lnTo>
                <a:lnTo>
                  <a:pt x="16200" y="12150"/>
                </a:lnTo>
                <a:lnTo>
                  <a:pt x="16200" y="16200"/>
                </a:lnTo>
                <a:lnTo>
                  <a:pt x="12150" y="16200"/>
                </a:lnTo>
                <a:lnTo>
                  <a:pt x="12150" y="18900"/>
                </a:lnTo>
                <a:lnTo>
                  <a:pt x="13500" y="18900"/>
                </a:lnTo>
                <a:lnTo>
                  <a:pt x="10800" y="21600"/>
                </a:lnTo>
                <a:lnTo>
                  <a:pt x="8100" y="18900"/>
                </a:lnTo>
                <a:lnTo>
                  <a:pt x="9450" y="18900"/>
                </a:lnTo>
                <a:lnTo>
                  <a:pt x="9450" y="16200"/>
                </a:lnTo>
                <a:lnTo>
                  <a:pt x="5400" y="16200"/>
                </a:lnTo>
                <a:lnTo>
                  <a:pt x="5400" y="12150"/>
                </a:lnTo>
                <a:lnTo>
                  <a:pt x="2700" y="12150"/>
                </a:lnTo>
                <a:lnTo>
                  <a:pt x="2700" y="13500"/>
                </a:lnTo>
                <a:lnTo>
                  <a:pt x="0" y="10800"/>
                </a:lnTo>
                <a:lnTo>
                  <a:pt x="2700" y="8100"/>
                </a:lnTo>
                <a:lnTo>
                  <a:pt x="2700" y="9450"/>
                </a:lnTo>
                <a:lnTo>
                  <a:pt x="5400" y="9450"/>
                </a:lnTo>
                <a:close/>
              </a:path>
            </a:pathLst>
          </a:custGeom>
          <a:solidFill>
            <a:schemeClr val="folHlink"/>
          </a:solidFill>
          <a:ln w="9525" algn="ctr">
            <a:solidFill>
              <a:srgbClr val="000000"/>
            </a:solidFill>
            <a:miter lim="800000"/>
            <a:headEnd/>
            <a:tailEnd/>
          </a:ln>
          <a:effectLst/>
        </p:spPr>
        <p:txBody>
          <a:bodyPr wrap="none" anchor="ctr"/>
          <a:lstStyle/>
          <a:p>
            <a:pPr>
              <a:defRPr/>
            </a:pPr>
            <a:endParaRPr lang="zh-CN">
              <a:latin typeface="Arial"/>
            </a:endParaRPr>
          </a:p>
        </p:txBody>
      </p:sp>
      <p:sp>
        <p:nvSpPr>
          <p:cNvPr id="23563" name="AutoShape 11">
            <a:hlinkClick r:id="rId9" action="ppaction://hlinksldjump"/>
          </p:cNvPr>
          <p:cNvSpPr>
            <a:spLocks noChangeArrowheads="1"/>
          </p:cNvSpPr>
          <p:nvPr/>
        </p:nvSpPr>
        <p:spPr bwMode="auto">
          <a:xfrm>
            <a:off x="8243888" y="5084763"/>
            <a:ext cx="179387" cy="179387"/>
          </a:xfrm>
          <a:custGeom>
            <a:avLst/>
            <a:gdLst>
              <a:gd name="G0" fmla="+- 5400 0 0"/>
              <a:gd name="G1" fmla="+- 8100 0 0"/>
              <a:gd name="G2" fmla="+- 2700 0 0"/>
              <a:gd name="G3" fmla="+- 9450 0 0"/>
              <a:gd name="G4" fmla="+- 21600 0 8100"/>
              <a:gd name="G5" fmla="+- 21600 0 9450"/>
              <a:gd name="G6" fmla="+- 5400 21600 0"/>
              <a:gd name="G7" fmla="*/ G6 1 2"/>
              <a:gd name="G8" fmla="+- 21600 0 5400"/>
              <a:gd name="G9" fmla="+- 21600 0 2700"/>
              <a:gd name="T0" fmla="*/ G0 w 21600"/>
              <a:gd name="T1" fmla="*/ G0 h 21600"/>
              <a:gd name="T2" fmla="*/ G8 w 21600"/>
              <a:gd name="T3" fmla="*/ G8 h 21600"/>
            </a:gdLst>
            <a:ahLst/>
            <a:cxnLst>
              <a:cxn ang="0">
                <a:pos x="r" y="vc"/>
              </a:cxn>
              <a:cxn ang="5400000">
                <a:pos x="hc" y="b"/>
              </a:cxn>
              <a:cxn ang="10800000">
                <a:pos x="l" y="vc"/>
              </a:cxn>
              <a:cxn ang="16200000">
                <a:pos x="hc" y="t"/>
              </a:cxn>
            </a:cxnLst>
            <a:rect l="T0" t="T1" r="T2" b="T3"/>
            <a:pathLst>
              <a:path w="21600" h="21600" fill="norm" stroke="1" extrusionOk="0">
                <a:moveTo>
                  <a:pt x="5400" y="5400"/>
                </a:moveTo>
                <a:lnTo>
                  <a:pt x="9450" y="5400"/>
                </a:lnTo>
                <a:lnTo>
                  <a:pt x="9450" y="2700"/>
                </a:lnTo>
                <a:lnTo>
                  <a:pt x="8100" y="2700"/>
                </a:lnTo>
                <a:lnTo>
                  <a:pt x="10800" y="0"/>
                </a:lnTo>
                <a:lnTo>
                  <a:pt x="13500" y="2700"/>
                </a:lnTo>
                <a:lnTo>
                  <a:pt x="12150" y="2700"/>
                </a:lnTo>
                <a:lnTo>
                  <a:pt x="12150" y="5400"/>
                </a:lnTo>
                <a:lnTo>
                  <a:pt x="16200" y="5400"/>
                </a:lnTo>
                <a:lnTo>
                  <a:pt x="16200" y="9450"/>
                </a:lnTo>
                <a:lnTo>
                  <a:pt x="18900" y="9450"/>
                </a:lnTo>
                <a:lnTo>
                  <a:pt x="18900" y="8100"/>
                </a:lnTo>
                <a:lnTo>
                  <a:pt x="21600" y="10800"/>
                </a:lnTo>
                <a:lnTo>
                  <a:pt x="18900" y="13500"/>
                </a:lnTo>
                <a:lnTo>
                  <a:pt x="18900" y="12150"/>
                </a:lnTo>
                <a:lnTo>
                  <a:pt x="16200" y="12150"/>
                </a:lnTo>
                <a:lnTo>
                  <a:pt x="16200" y="16200"/>
                </a:lnTo>
                <a:lnTo>
                  <a:pt x="12150" y="16200"/>
                </a:lnTo>
                <a:lnTo>
                  <a:pt x="12150" y="18900"/>
                </a:lnTo>
                <a:lnTo>
                  <a:pt x="13500" y="18900"/>
                </a:lnTo>
                <a:lnTo>
                  <a:pt x="10800" y="21600"/>
                </a:lnTo>
                <a:lnTo>
                  <a:pt x="8100" y="18900"/>
                </a:lnTo>
                <a:lnTo>
                  <a:pt x="9450" y="18900"/>
                </a:lnTo>
                <a:lnTo>
                  <a:pt x="9450" y="16200"/>
                </a:lnTo>
                <a:lnTo>
                  <a:pt x="5400" y="16200"/>
                </a:lnTo>
                <a:lnTo>
                  <a:pt x="5400" y="12150"/>
                </a:lnTo>
                <a:lnTo>
                  <a:pt x="2700" y="12150"/>
                </a:lnTo>
                <a:lnTo>
                  <a:pt x="2700" y="13500"/>
                </a:lnTo>
                <a:lnTo>
                  <a:pt x="0" y="10800"/>
                </a:lnTo>
                <a:lnTo>
                  <a:pt x="2700" y="8100"/>
                </a:lnTo>
                <a:lnTo>
                  <a:pt x="2700" y="9450"/>
                </a:lnTo>
                <a:lnTo>
                  <a:pt x="5400" y="9450"/>
                </a:lnTo>
                <a:close/>
              </a:path>
            </a:pathLst>
          </a:custGeom>
          <a:solidFill>
            <a:schemeClr val="folHlink"/>
          </a:solidFill>
          <a:ln w="9525" algn="ctr">
            <a:solidFill>
              <a:srgbClr val="000000"/>
            </a:solidFill>
            <a:miter lim="800000"/>
            <a:headEnd/>
            <a:tailEnd/>
          </a:ln>
          <a:effectLst/>
        </p:spPr>
        <p:txBody>
          <a:bodyPr wrap="none" anchor="ctr"/>
          <a:lstStyle/>
          <a:p>
            <a:pPr>
              <a:defRPr/>
            </a:pPr>
            <a:endParaRPr lang="zh-CN">
              <a:latin typeface="Arial"/>
            </a:endParaRPr>
          </a:p>
        </p:txBody>
      </p:sp>
      <p:sp>
        <p:nvSpPr>
          <p:cNvPr id="23564" name="AutoShape 12">
            <a:hlinkClick r:id="rId10" action="ppaction://hlinksldjump"/>
          </p:cNvPr>
          <p:cNvSpPr>
            <a:spLocks noChangeArrowheads="1"/>
          </p:cNvSpPr>
          <p:nvPr/>
        </p:nvSpPr>
        <p:spPr bwMode="auto">
          <a:xfrm>
            <a:off x="8243888" y="5516563"/>
            <a:ext cx="179387" cy="179387"/>
          </a:xfrm>
          <a:custGeom>
            <a:avLst/>
            <a:gdLst>
              <a:gd name="G0" fmla="+- 5400 0 0"/>
              <a:gd name="G1" fmla="+- 8100 0 0"/>
              <a:gd name="G2" fmla="+- 2700 0 0"/>
              <a:gd name="G3" fmla="+- 9450 0 0"/>
              <a:gd name="G4" fmla="+- 21600 0 8100"/>
              <a:gd name="G5" fmla="+- 21600 0 9450"/>
              <a:gd name="G6" fmla="+- 5400 21600 0"/>
              <a:gd name="G7" fmla="*/ G6 1 2"/>
              <a:gd name="G8" fmla="+- 21600 0 5400"/>
              <a:gd name="G9" fmla="+- 21600 0 2700"/>
              <a:gd name="T0" fmla="*/ G0 w 21600"/>
              <a:gd name="T1" fmla="*/ G0 h 21600"/>
              <a:gd name="T2" fmla="*/ G8 w 21600"/>
              <a:gd name="T3" fmla="*/ G8 h 21600"/>
            </a:gdLst>
            <a:ahLst/>
            <a:cxnLst>
              <a:cxn ang="0">
                <a:pos x="r" y="vc"/>
              </a:cxn>
              <a:cxn ang="5400000">
                <a:pos x="hc" y="b"/>
              </a:cxn>
              <a:cxn ang="10800000">
                <a:pos x="l" y="vc"/>
              </a:cxn>
              <a:cxn ang="16200000">
                <a:pos x="hc" y="t"/>
              </a:cxn>
            </a:cxnLst>
            <a:rect l="T0" t="T1" r="T2" b="T3"/>
            <a:pathLst>
              <a:path w="21600" h="21600" fill="norm" stroke="1" extrusionOk="0">
                <a:moveTo>
                  <a:pt x="5400" y="5400"/>
                </a:moveTo>
                <a:lnTo>
                  <a:pt x="9450" y="5400"/>
                </a:lnTo>
                <a:lnTo>
                  <a:pt x="9450" y="2700"/>
                </a:lnTo>
                <a:lnTo>
                  <a:pt x="8100" y="2700"/>
                </a:lnTo>
                <a:lnTo>
                  <a:pt x="10800" y="0"/>
                </a:lnTo>
                <a:lnTo>
                  <a:pt x="13500" y="2700"/>
                </a:lnTo>
                <a:lnTo>
                  <a:pt x="12150" y="2700"/>
                </a:lnTo>
                <a:lnTo>
                  <a:pt x="12150" y="5400"/>
                </a:lnTo>
                <a:lnTo>
                  <a:pt x="16200" y="5400"/>
                </a:lnTo>
                <a:lnTo>
                  <a:pt x="16200" y="9450"/>
                </a:lnTo>
                <a:lnTo>
                  <a:pt x="18900" y="9450"/>
                </a:lnTo>
                <a:lnTo>
                  <a:pt x="18900" y="8100"/>
                </a:lnTo>
                <a:lnTo>
                  <a:pt x="21600" y="10800"/>
                </a:lnTo>
                <a:lnTo>
                  <a:pt x="18900" y="13500"/>
                </a:lnTo>
                <a:lnTo>
                  <a:pt x="18900" y="12150"/>
                </a:lnTo>
                <a:lnTo>
                  <a:pt x="16200" y="12150"/>
                </a:lnTo>
                <a:lnTo>
                  <a:pt x="16200" y="16200"/>
                </a:lnTo>
                <a:lnTo>
                  <a:pt x="12150" y="16200"/>
                </a:lnTo>
                <a:lnTo>
                  <a:pt x="12150" y="18900"/>
                </a:lnTo>
                <a:lnTo>
                  <a:pt x="13500" y="18900"/>
                </a:lnTo>
                <a:lnTo>
                  <a:pt x="10800" y="21600"/>
                </a:lnTo>
                <a:lnTo>
                  <a:pt x="8100" y="18900"/>
                </a:lnTo>
                <a:lnTo>
                  <a:pt x="9450" y="18900"/>
                </a:lnTo>
                <a:lnTo>
                  <a:pt x="9450" y="16200"/>
                </a:lnTo>
                <a:lnTo>
                  <a:pt x="5400" y="16200"/>
                </a:lnTo>
                <a:lnTo>
                  <a:pt x="5400" y="12150"/>
                </a:lnTo>
                <a:lnTo>
                  <a:pt x="2700" y="12150"/>
                </a:lnTo>
                <a:lnTo>
                  <a:pt x="2700" y="13500"/>
                </a:lnTo>
                <a:lnTo>
                  <a:pt x="0" y="10800"/>
                </a:lnTo>
                <a:lnTo>
                  <a:pt x="2700" y="8100"/>
                </a:lnTo>
                <a:lnTo>
                  <a:pt x="2700" y="9450"/>
                </a:lnTo>
                <a:lnTo>
                  <a:pt x="5400" y="9450"/>
                </a:lnTo>
                <a:close/>
              </a:path>
            </a:pathLst>
          </a:custGeom>
          <a:solidFill>
            <a:schemeClr val="folHlink"/>
          </a:solidFill>
          <a:ln w="9525" algn="ctr">
            <a:solidFill>
              <a:srgbClr val="000000"/>
            </a:solidFill>
            <a:miter lim="800000"/>
            <a:headEnd/>
            <a:tailEnd/>
          </a:ln>
          <a:effectLst/>
        </p:spPr>
        <p:txBody>
          <a:bodyPr wrap="none" anchor="ctr"/>
          <a:lstStyle/>
          <a:p>
            <a:pPr>
              <a:defRPr/>
            </a:pPr>
            <a:endParaRPr lang="zh-CN">
              <a:latin typeface="Arial"/>
            </a:endParaRPr>
          </a:p>
        </p:txBody>
      </p:sp>
      <p:sp>
        <p:nvSpPr>
          <p:cNvPr id="23565" name="AutoShape 13">
            <a:hlinkClick r:id="rId8" action="ppaction://hlinksldjump"/>
          </p:cNvPr>
          <p:cNvSpPr>
            <a:spLocks noChangeArrowheads="1"/>
          </p:cNvSpPr>
          <p:nvPr/>
        </p:nvSpPr>
        <p:spPr bwMode="auto">
          <a:xfrm>
            <a:off x="8243888" y="3716338"/>
            <a:ext cx="179387" cy="179387"/>
          </a:xfrm>
          <a:custGeom>
            <a:avLst/>
            <a:gdLst>
              <a:gd name="G0" fmla="+- 5400 0 0"/>
              <a:gd name="G1" fmla="+- 8100 0 0"/>
              <a:gd name="G2" fmla="+- 2700 0 0"/>
              <a:gd name="G3" fmla="+- 9450 0 0"/>
              <a:gd name="G4" fmla="+- 21600 0 8100"/>
              <a:gd name="G5" fmla="+- 21600 0 9450"/>
              <a:gd name="G6" fmla="+- 5400 21600 0"/>
              <a:gd name="G7" fmla="*/ G6 1 2"/>
              <a:gd name="G8" fmla="+- 21600 0 5400"/>
              <a:gd name="G9" fmla="+- 21600 0 2700"/>
              <a:gd name="T0" fmla="*/ G0 w 21600"/>
              <a:gd name="T1" fmla="*/ G0 h 21600"/>
              <a:gd name="T2" fmla="*/ G8 w 21600"/>
              <a:gd name="T3" fmla="*/ G8 h 21600"/>
            </a:gdLst>
            <a:ahLst/>
            <a:cxnLst>
              <a:cxn ang="0">
                <a:pos x="r" y="vc"/>
              </a:cxn>
              <a:cxn ang="5400000">
                <a:pos x="hc" y="b"/>
              </a:cxn>
              <a:cxn ang="10800000">
                <a:pos x="l" y="vc"/>
              </a:cxn>
              <a:cxn ang="16200000">
                <a:pos x="hc" y="t"/>
              </a:cxn>
            </a:cxnLst>
            <a:rect l="T0" t="T1" r="T2" b="T3"/>
            <a:pathLst>
              <a:path w="21600" h="21600" fill="norm" stroke="1" extrusionOk="0">
                <a:moveTo>
                  <a:pt x="5400" y="5400"/>
                </a:moveTo>
                <a:lnTo>
                  <a:pt x="9450" y="5400"/>
                </a:lnTo>
                <a:lnTo>
                  <a:pt x="9450" y="2700"/>
                </a:lnTo>
                <a:lnTo>
                  <a:pt x="8100" y="2700"/>
                </a:lnTo>
                <a:lnTo>
                  <a:pt x="10800" y="0"/>
                </a:lnTo>
                <a:lnTo>
                  <a:pt x="13500" y="2700"/>
                </a:lnTo>
                <a:lnTo>
                  <a:pt x="12150" y="2700"/>
                </a:lnTo>
                <a:lnTo>
                  <a:pt x="12150" y="5400"/>
                </a:lnTo>
                <a:lnTo>
                  <a:pt x="16200" y="5400"/>
                </a:lnTo>
                <a:lnTo>
                  <a:pt x="16200" y="9450"/>
                </a:lnTo>
                <a:lnTo>
                  <a:pt x="18900" y="9450"/>
                </a:lnTo>
                <a:lnTo>
                  <a:pt x="18900" y="8100"/>
                </a:lnTo>
                <a:lnTo>
                  <a:pt x="21600" y="10800"/>
                </a:lnTo>
                <a:lnTo>
                  <a:pt x="18900" y="13500"/>
                </a:lnTo>
                <a:lnTo>
                  <a:pt x="18900" y="12150"/>
                </a:lnTo>
                <a:lnTo>
                  <a:pt x="16200" y="12150"/>
                </a:lnTo>
                <a:lnTo>
                  <a:pt x="16200" y="16200"/>
                </a:lnTo>
                <a:lnTo>
                  <a:pt x="12150" y="16200"/>
                </a:lnTo>
                <a:lnTo>
                  <a:pt x="12150" y="18900"/>
                </a:lnTo>
                <a:lnTo>
                  <a:pt x="13500" y="18900"/>
                </a:lnTo>
                <a:lnTo>
                  <a:pt x="10800" y="21600"/>
                </a:lnTo>
                <a:lnTo>
                  <a:pt x="8100" y="18900"/>
                </a:lnTo>
                <a:lnTo>
                  <a:pt x="9450" y="18900"/>
                </a:lnTo>
                <a:lnTo>
                  <a:pt x="9450" y="16200"/>
                </a:lnTo>
                <a:lnTo>
                  <a:pt x="5400" y="16200"/>
                </a:lnTo>
                <a:lnTo>
                  <a:pt x="5400" y="12150"/>
                </a:lnTo>
                <a:lnTo>
                  <a:pt x="2700" y="12150"/>
                </a:lnTo>
                <a:lnTo>
                  <a:pt x="2700" y="13500"/>
                </a:lnTo>
                <a:lnTo>
                  <a:pt x="0" y="10800"/>
                </a:lnTo>
                <a:lnTo>
                  <a:pt x="2700" y="8100"/>
                </a:lnTo>
                <a:lnTo>
                  <a:pt x="2700" y="9450"/>
                </a:lnTo>
                <a:lnTo>
                  <a:pt x="5400" y="9450"/>
                </a:lnTo>
                <a:close/>
              </a:path>
            </a:pathLst>
          </a:custGeom>
          <a:solidFill>
            <a:schemeClr val="folHlink"/>
          </a:solidFill>
          <a:ln w="9525" algn="ctr">
            <a:solidFill>
              <a:srgbClr val="000000"/>
            </a:solidFill>
            <a:miter lim="800000"/>
            <a:headEnd/>
            <a:tailEnd/>
          </a:ln>
          <a:effectLst/>
        </p:spPr>
        <p:txBody>
          <a:bodyPr wrap="none" anchor="ctr"/>
          <a:lstStyle/>
          <a:p>
            <a:pPr>
              <a:defRPr/>
            </a:pPr>
            <a:endParaRPr lang="zh-CN">
              <a:latin typeface="Arial"/>
            </a:endParaRPr>
          </a:p>
        </p:txBody>
      </p:sp>
      <p:sp>
        <p:nvSpPr>
          <p:cNvPr id="23566" name="AutoShape 14">
            <a:hlinkClick r:id="rId6" action="ppaction://hlinksldjump"/>
          </p:cNvPr>
          <p:cNvSpPr>
            <a:spLocks noChangeArrowheads="1"/>
          </p:cNvSpPr>
          <p:nvPr/>
        </p:nvSpPr>
        <p:spPr bwMode="auto">
          <a:xfrm rot="10800000">
            <a:off x="7667625" y="6308725"/>
            <a:ext cx="936625" cy="360363"/>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fill="norm" stroke="1" extrusionOk="0">
                <a:moveTo>
                  <a:pt x="16200" y="0"/>
                </a:moveTo>
                <a:lnTo>
                  <a:pt x="16200" y="5400"/>
                </a:lnTo>
                <a:lnTo>
                  <a:pt x="3375" y="5400"/>
                </a:lnTo>
                <a:lnTo>
                  <a:pt x="3375" y="16200"/>
                </a:lnTo>
                <a:lnTo>
                  <a:pt x="16200" y="16200"/>
                </a:lnTo>
                <a:lnTo>
                  <a:pt x="16200" y="21600"/>
                </a:lnTo>
                <a:lnTo>
                  <a:pt x="21600" y="10800"/>
                </a:lnTo>
                <a:close/>
              </a:path>
              <a:path w="21600" h="21600" fill="norm" stroke="1" extrusionOk="0">
                <a:moveTo>
                  <a:pt x="1350" y="5400"/>
                </a:moveTo>
                <a:lnTo>
                  <a:pt x="1350" y="16200"/>
                </a:lnTo>
                <a:lnTo>
                  <a:pt x="2700" y="16200"/>
                </a:lnTo>
                <a:lnTo>
                  <a:pt x="2700" y="5400"/>
                </a:lnTo>
                <a:close/>
              </a:path>
              <a:path w="21600" h="21600" fill="norm" stroke="1" extrusionOk="0">
                <a:moveTo>
                  <a:pt x="0" y="5400"/>
                </a:moveTo>
                <a:lnTo>
                  <a:pt x="0" y="16200"/>
                </a:lnTo>
                <a:lnTo>
                  <a:pt x="675" y="16200"/>
                </a:lnTo>
                <a:lnTo>
                  <a:pt x="675" y="5400"/>
                </a:lnTo>
                <a:close/>
              </a:path>
            </a:pathLst>
          </a:custGeom>
          <a:gradFill>
            <a:gsLst>
              <a:gs pos="0">
                <a:schemeClr val="bg1"/>
              </a:gs>
              <a:gs pos="100000">
                <a:schemeClr val="bg1">
                  <a:gamma val="0"/>
                  <a:shade val="21176"/>
                  <a:invGamma val="0"/>
                </a:schemeClr>
              </a:gs>
            </a:gsLst>
            <a:lin ang="0" scaled="1"/>
          </a:gradFill>
          <a:ln w="28575" algn="ctr">
            <a:solidFill>
              <a:schemeClr val="tx1"/>
            </a:solidFill>
            <a:miter lim="800000"/>
            <a:headEnd/>
            <a:tailEnd type="none" w="lg" len="lg"/>
          </a:ln>
          <a:effectLst/>
        </p:spPr>
        <p:txBody>
          <a:bodyPr lIns="90000" tIns="46800" rIns="90000" bIns="46800" anchor="ctr">
            <a:spAutoFit/>
          </a:bodyPr>
          <a:lstStyle/>
          <a:p>
            <a:pPr>
              <a:defRPr/>
            </a:pPr>
            <a:endParaRPr lang="zh-CN">
              <a:latin typeface="Arial"/>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spd="med" p14:dur="500" advClick="1">
        <p:strips dir="ld"/>
      </p:transition>
    </mc:Choice>
    <mc:Fallback>
      <p:transition spd="med" advClick="1">
        <p:strips dir="ld"/>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4578" name="Rectangle 2"/>
          <p:cNvSpPr>
            <a:spLocks noChangeArrowheads="1" noGrp="1"/>
          </p:cNvSpPr>
          <p:nvPr>
            <p:ph type="title"/>
          </p:nvPr>
        </p:nvSpPr>
        <p:spPr bwMode="auto"/>
        <p:txBody>
          <a:bodyPr/>
          <a:lstStyle/>
          <a:p>
            <a:pPr>
              <a:defRPr/>
            </a:pPr>
            <a:r>
              <a:rPr lang="en-US" sz="4000"/>
              <a:t>WNDCLASSEX</a:t>
            </a:r>
            <a:r>
              <a:rPr lang="zh-CN" sz="4000"/>
              <a:t>参数 </a:t>
            </a:r>
            <a:r>
              <a:rPr lang="en-US" sz="4000"/>
              <a:t>style</a:t>
            </a:r>
            <a:endParaRPr/>
          </a:p>
        </p:txBody>
      </p:sp>
      <p:sp>
        <p:nvSpPr>
          <p:cNvPr id="38915" name="Rectangle 3"/>
          <p:cNvSpPr>
            <a:spLocks noChangeArrowheads="1" noGrp="1"/>
          </p:cNvSpPr>
          <p:nvPr>
            <p:ph type="body" idx="1"/>
          </p:nvPr>
        </p:nvSpPr>
        <p:spPr bwMode="auto"/>
        <p:txBody>
          <a:bodyPr/>
          <a:lstStyle/>
          <a:p>
            <a:pPr>
              <a:lnSpc>
                <a:spcPct val="90000"/>
              </a:lnSpc>
              <a:defRPr/>
            </a:pPr>
            <a:r>
              <a:rPr lang="zh-CN" sz="2800"/>
              <a:t>指定这一类型的的窗口样式，常用的样式如下：</a:t>
            </a:r>
            <a:endParaRPr/>
          </a:p>
          <a:p>
            <a:pPr lvl="1">
              <a:lnSpc>
                <a:spcPct val="90000"/>
              </a:lnSpc>
              <a:defRPr/>
            </a:pPr>
            <a:r>
              <a:rPr lang="en-US" sz="2000"/>
              <a:t>CS_HREDRAW</a:t>
            </a:r>
            <a:endParaRPr/>
          </a:p>
          <a:p>
            <a:pPr lvl="1">
              <a:lnSpc>
                <a:spcPct val="90000"/>
              </a:lnSpc>
              <a:buFont typeface="Wingdings 2"/>
              <a:buNone/>
              <a:defRPr/>
            </a:pPr>
            <a:r>
              <a:rPr lang="en-US" sz="1800"/>
              <a:t>        </a:t>
            </a:r>
            <a:r>
              <a:rPr lang="zh-CN" sz="1800"/>
              <a:t>当窗口水平方向的宽度发生变化时，将重新绘制整个窗口，当窗口发生重绘时，窗口中的文字和图形将被擦除，如果没有指定这一样式，那么水平方向上调窗口宽度时，将不会重绘窗口</a:t>
            </a:r>
            <a:r>
              <a:rPr lang="zh-CN" sz="2400"/>
              <a:t>。</a:t>
            </a:r>
            <a:endParaRPr/>
          </a:p>
          <a:p>
            <a:pPr lvl="1">
              <a:lnSpc>
                <a:spcPct val="90000"/>
              </a:lnSpc>
              <a:defRPr/>
            </a:pPr>
            <a:r>
              <a:rPr lang="en-US" sz="2000"/>
              <a:t>CS_VREDRAW</a:t>
            </a:r>
            <a:endParaRPr/>
          </a:p>
          <a:p>
            <a:pPr lvl="1">
              <a:lnSpc>
                <a:spcPct val="90000"/>
              </a:lnSpc>
              <a:buFont typeface="Wingdings 2"/>
              <a:buNone/>
              <a:defRPr/>
            </a:pPr>
            <a:r>
              <a:rPr lang="en-US" sz="2000"/>
              <a:t>      </a:t>
            </a:r>
            <a:r>
              <a:rPr lang="zh-CN" sz="1800"/>
              <a:t>当窗口垂直方向上的高度发生变化时，将重新绘制整个窗口。如果没有指定这一样式，那么垂直方向上调整窗口整个高度时，将不会重绘窗口。</a:t>
            </a:r>
            <a:endParaRPr/>
          </a:p>
          <a:p>
            <a:pPr lvl="1">
              <a:lnSpc>
                <a:spcPct val="90000"/>
              </a:lnSpc>
              <a:defRPr/>
            </a:pPr>
            <a:r>
              <a:rPr lang="en-US" sz="2000"/>
              <a:t>CS_NOCLOSE</a:t>
            </a:r>
            <a:endParaRPr/>
          </a:p>
          <a:p>
            <a:pPr lvl="1">
              <a:lnSpc>
                <a:spcPct val="90000"/>
              </a:lnSpc>
              <a:buFont typeface="Wingdings 2"/>
              <a:buNone/>
              <a:defRPr/>
            </a:pPr>
            <a:r>
              <a:rPr lang="en-US" sz="2400"/>
              <a:t>       </a:t>
            </a:r>
            <a:r>
              <a:rPr lang="zh-CN" sz="2000"/>
              <a:t>禁用系统菜单的</a:t>
            </a:r>
            <a:r>
              <a:rPr lang="en-US" sz="2000"/>
              <a:t>Close</a:t>
            </a:r>
            <a:r>
              <a:rPr lang="zh-CN" sz="2000"/>
              <a:t>命令，这将导致窗口没有关闭按钮。</a:t>
            </a:r>
            <a:endParaRPr/>
          </a:p>
          <a:p>
            <a:pPr lvl="1">
              <a:lnSpc>
                <a:spcPct val="90000"/>
              </a:lnSpc>
              <a:defRPr/>
            </a:pPr>
            <a:r>
              <a:rPr lang="en-US" sz="2000"/>
              <a:t>CS_DBLCLKS</a:t>
            </a:r>
            <a:endParaRPr/>
          </a:p>
          <a:p>
            <a:pPr lvl="1">
              <a:lnSpc>
                <a:spcPct val="90000"/>
              </a:lnSpc>
              <a:buFont typeface="Wingdings 2"/>
              <a:buNone/>
              <a:defRPr/>
            </a:pPr>
            <a:r>
              <a:rPr lang="en-US" sz="2400"/>
              <a:t>    </a:t>
            </a:r>
            <a:r>
              <a:rPr lang="zh-CN" sz="2000"/>
              <a:t>当用户在窗口中双击鼠标时，向窗口发送鼠标双击消息</a:t>
            </a:r>
            <a:endParaRPr/>
          </a:p>
          <a:p>
            <a:pPr lvl="1">
              <a:lnSpc>
                <a:spcPct val="90000"/>
              </a:lnSpc>
              <a:buFont typeface="Wingdings 2"/>
              <a:buNone/>
              <a:defRPr/>
            </a:pPr>
            <a:r>
              <a:rPr lang="zh-CN" sz="2000"/>
              <a:t>                 </a:t>
            </a:r>
            <a:r>
              <a:rPr lang="en-US" sz="2000"/>
              <a:t>Style</a:t>
            </a:r>
            <a:r>
              <a:rPr lang="zh-CN" sz="2000"/>
              <a:t>成员的其它取值参见</a:t>
            </a:r>
            <a:r>
              <a:rPr lang="en-US" sz="2000"/>
              <a:t>MSDN</a:t>
            </a:r>
            <a:endParaRPr/>
          </a:p>
          <a:p>
            <a:pPr lvl="2">
              <a:lnSpc>
                <a:spcPct val="90000"/>
              </a:lnSpc>
              <a:defRPr/>
            </a:pPr>
            <a:endParaRPr lang="en-US" sz="2000"/>
          </a:p>
        </p:txBody>
      </p:sp>
      <p:sp>
        <p:nvSpPr>
          <p:cNvPr id="24582" name="AutoShape 6">
            <a:hlinkClick r:id="rId3" action="ppaction://hlinksldjump"/>
          </p:cNvPr>
          <p:cNvSpPr>
            <a:spLocks noChangeArrowheads="1"/>
          </p:cNvSpPr>
          <p:nvPr/>
        </p:nvSpPr>
        <p:spPr bwMode="auto">
          <a:xfrm rot="10800000">
            <a:off x="7667625" y="6308725"/>
            <a:ext cx="936625" cy="360363"/>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fill="norm" stroke="1" extrusionOk="0">
                <a:moveTo>
                  <a:pt x="16200" y="0"/>
                </a:moveTo>
                <a:lnTo>
                  <a:pt x="16200" y="5400"/>
                </a:lnTo>
                <a:lnTo>
                  <a:pt x="3375" y="5400"/>
                </a:lnTo>
                <a:lnTo>
                  <a:pt x="3375" y="16200"/>
                </a:lnTo>
                <a:lnTo>
                  <a:pt x="16200" y="16200"/>
                </a:lnTo>
                <a:lnTo>
                  <a:pt x="16200" y="21600"/>
                </a:lnTo>
                <a:lnTo>
                  <a:pt x="21600" y="10800"/>
                </a:lnTo>
                <a:close/>
              </a:path>
              <a:path w="21600" h="21600" fill="norm" stroke="1" extrusionOk="0">
                <a:moveTo>
                  <a:pt x="1350" y="5400"/>
                </a:moveTo>
                <a:lnTo>
                  <a:pt x="1350" y="16200"/>
                </a:lnTo>
                <a:lnTo>
                  <a:pt x="2700" y="16200"/>
                </a:lnTo>
                <a:lnTo>
                  <a:pt x="2700" y="5400"/>
                </a:lnTo>
                <a:close/>
              </a:path>
              <a:path w="21600" h="21600" fill="norm" stroke="1" extrusionOk="0">
                <a:moveTo>
                  <a:pt x="0" y="5400"/>
                </a:moveTo>
                <a:lnTo>
                  <a:pt x="0" y="16200"/>
                </a:lnTo>
                <a:lnTo>
                  <a:pt x="675" y="16200"/>
                </a:lnTo>
                <a:lnTo>
                  <a:pt x="675" y="5400"/>
                </a:lnTo>
                <a:close/>
              </a:path>
            </a:pathLst>
          </a:custGeom>
          <a:gradFill>
            <a:gsLst>
              <a:gs pos="0">
                <a:schemeClr val="bg1"/>
              </a:gs>
              <a:gs pos="100000">
                <a:schemeClr val="bg1">
                  <a:gamma val="0"/>
                  <a:shade val="21176"/>
                  <a:invGamma val="0"/>
                </a:schemeClr>
              </a:gs>
            </a:gsLst>
            <a:lin ang="0" scaled="1"/>
          </a:gradFill>
          <a:ln w="28575" algn="ctr">
            <a:solidFill>
              <a:schemeClr val="tx1"/>
            </a:solidFill>
            <a:miter lim="800000"/>
            <a:headEnd/>
            <a:tailEnd type="none" w="lg" len="lg"/>
          </a:ln>
          <a:effectLst/>
        </p:spPr>
        <p:txBody>
          <a:bodyPr lIns="90000" tIns="46800" rIns="90000" bIns="46800" anchor="ctr">
            <a:spAutoFit/>
          </a:bodyPr>
          <a:lstStyle/>
          <a:p>
            <a:pPr>
              <a:defRPr/>
            </a:pPr>
            <a:endParaRPr lang="zh-CN">
              <a:latin typeface="Arial"/>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spd="med" p14:dur="500" advClick="1">
        <p:strips dir="ld"/>
      </p:transition>
    </mc:Choice>
    <mc:Fallback>
      <p:transition spd="med" advClick="1">
        <p:strips dir="ld"/>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7650" name="Rectangle 2"/>
          <p:cNvSpPr>
            <a:spLocks noChangeArrowheads="1" noGrp="1"/>
          </p:cNvSpPr>
          <p:nvPr>
            <p:ph type="title"/>
          </p:nvPr>
        </p:nvSpPr>
        <p:spPr bwMode="auto"/>
        <p:txBody>
          <a:bodyPr/>
          <a:lstStyle/>
          <a:p>
            <a:pPr>
              <a:defRPr/>
            </a:pPr>
            <a:r>
              <a:rPr lang="zh-CN" sz="4000"/>
              <a:t>窗口类的类型</a:t>
            </a:r>
            <a:endParaRPr/>
          </a:p>
        </p:txBody>
      </p:sp>
      <p:sp>
        <p:nvSpPr>
          <p:cNvPr id="39939" name="Rectangle 3"/>
          <p:cNvSpPr>
            <a:spLocks noChangeArrowheads="1" noGrp="1"/>
          </p:cNvSpPr>
          <p:nvPr>
            <p:ph type="body" idx="1"/>
          </p:nvPr>
        </p:nvSpPr>
        <p:spPr bwMode="auto">
          <a:xfrm>
            <a:off x="468313" y="1700212"/>
            <a:ext cx="8229600" cy="4535487"/>
          </a:xfrm>
        </p:spPr>
        <p:txBody>
          <a:bodyPr/>
          <a:lstStyle/>
          <a:p>
            <a:pPr>
              <a:lnSpc>
                <a:spcPct val="80000"/>
              </a:lnSpc>
              <a:buFont typeface="Wingdings"/>
              <a:buNone/>
              <a:defRPr/>
            </a:pPr>
            <a:r>
              <a:rPr lang="en-US" sz="1800"/>
              <a:t>            </a:t>
            </a:r>
            <a:r>
              <a:rPr lang="zh-CN" sz="2000">
                <a:latin typeface="宋体"/>
                <a:ea typeface="宋体"/>
              </a:rPr>
              <a:t>在我们的程序中经常要用到一类变量，这个变量里的每一位</a:t>
            </a:r>
            <a:r>
              <a:rPr lang="en-US" sz="2000">
                <a:latin typeface="宋体"/>
                <a:ea typeface="宋体"/>
              </a:rPr>
              <a:t>(bit)</a:t>
            </a:r>
            <a:r>
              <a:rPr lang="zh-CN" sz="2000">
                <a:latin typeface="宋体"/>
                <a:ea typeface="宋体"/>
              </a:rPr>
              <a:t>都对应某一种特性。当该变量的某位为</a:t>
            </a:r>
            <a:r>
              <a:rPr lang="en-US" sz="2000">
                <a:latin typeface="宋体"/>
                <a:ea typeface="宋体"/>
              </a:rPr>
              <a:t>1</a:t>
            </a:r>
            <a:r>
              <a:rPr lang="zh-CN" sz="2000">
                <a:latin typeface="宋体"/>
                <a:ea typeface="宋体"/>
              </a:rPr>
              <a:t>时，表示有该位对应的那种特性，当该位为</a:t>
            </a:r>
            <a:r>
              <a:rPr lang="en-US" sz="2000">
                <a:latin typeface="宋体"/>
                <a:ea typeface="宋体"/>
              </a:rPr>
              <a:t>0</a:t>
            </a:r>
            <a:r>
              <a:rPr lang="zh-CN" sz="2000">
                <a:latin typeface="宋体"/>
                <a:ea typeface="宋体"/>
              </a:rPr>
              <a:t>时，即没有该位所对应的特性。当变量中的某几位同时为</a:t>
            </a:r>
            <a:r>
              <a:rPr lang="en-US" sz="2000">
                <a:latin typeface="宋体"/>
                <a:ea typeface="宋体"/>
              </a:rPr>
              <a:t>1</a:t>
            </a:r>
            <a:r>
              <a:rPr lang="zh-CN" sz="2000">
                <a:latin typeface="宋体"/>
                <a:ea typeface="宋体"/>
              </a:rPr>
              <a:t>时，就表示同时具有几种特性的组合。一个变量中的哪一位代表哪种意义，不容易记忆，所以我们经常根据特征的英文拼写的大写去定义一些宏，该宏所对应的数值中仅有与该特征相对应的那一位（</a:t>
            </a:r>
            <a:r>
              <a:rPr lang="en-US" sz="2000">
                <a:latin typeface="宋体"/>
                <a:ea typeface="宋体"/>
              </a:rPr>
              <a:t>bit</a:t>
            </a:r>
            <a:r>
              <a:rPr lang="zh-CN" sz="2000">
                <a:latin typeface="宋体"/>
                <a:ea typeface="宋体"/>
              </a:rPr>
              <a:t>）为</a:t>
            </a:r>
            <a:r>
              <a:rPr lang="en-US" sz="2000">
                <a:latin typeface="宋体"/>
                <a:ea typeface="宋体"/>
              </a:rPr>
              <a:t>1</a:t>
            </a:r>
            <a:r>
              <a:rPr lang="zh-CN" sz="2000">
                <a:latin typeface="宋体"/>
                <a:ea typeface="宋体"/>
              </a:rPr>
              <a:t>，其余的</a:t>
            </a:r>
            <a:r>
              <a:rPr lang="en-US" sz="2000">
                <a:latin typeface="宋体"/>
                <a:ea typeface="宋体"/>
              </a:rPr>
              <a:t>bit</a:t>
            </a:r>
            <a:r>
              <a:rPr lang="zh-CN" sz="2000">
                <a:latin typeface="宋体"/>
                <a:ea typeface="宋体"/>
              </a:rPr>
              <a:t>都为</a:t>
            </a:r>
            <a:r>
              <a:rPr lang="en-US" sz="2000">
                <a:latin typeface="宋体"/>
                <a:ea typeface="宋体"/>
              </a:rPr>
              <a:t>0</a:t>
            </a:r>
            <a:r>
              <a:rPr lang="zh-CN" sz="2000">
                <a:latin typeface="宋体"/>
                <a:ea typeface="宋体"/>
              </a:rPr>
              <a:t>。我们使用</a:t>
            </a:r>
            <a:r>
              <a:rPr lang="en-US" sz="2000">
                <a:latin typeface="宋体"/>
                <a:ea typeface="宋体"/>
              </a:rPr>
              <a:t>goto</a:t>
            </a:r>
            <a:r>
              <a:rPr lang="en-US" sz="2000">
                <a:latin typeface="宋体"/>
                <a:ea typeface="宋体"/>
              </a:rPr>
              <a:t> definition</a:t>
            </a:r>
            <a:r>
              <a:rPr lang="zh-CN" sz="2000">
                <a:latin typeface="宋体"/>
                <a:ea typeface="宋体"/>
              </a:rPr>
              <a:t>就能发现</a:t>
            </a:r>
            <a:r>
              <a:rPr lang="en-US" sz="2000">
                <a:latin typeface="宋体"/>
                <a:ea typeface="宋体"/>
              </a:rPr>
              <a:t>CS_VREDRAW=0x0001</a:t>
            </a:r>
            <a:r>
              <a:rPr lang="zh-CN" sz="2000">
                <a:latin typeface="宋体"/>
                <a:ea typeface="宋体"/>
              </a:rPr>
              <a:t>，</a:t>
            </a:r>
            <a:r>
              <a:rPr lang="en-US" sz="2000">
                <a:latin typeface="宋体"/>
                <a:ea typeface="宋体"/>
              </a:rPr>
              <a:t>CS_HREDRAW=0x0002</a:t>
            </a:r>
            <a:r>
              <a:rPr lang="zh-CN" sz="2000">
                <a:latin typeface="宋体"/>
                <a:ea typeface="宋体"/>
              </a:rPr>
              <a:t>，</a:t>
            </a:r>
            <a:r>
              <a:rPr lang="en-US" sz="2000">
                <a:latin typeface="宋体"/>
                <a:ea typeface="宋体"/>
              </a:rPr>
              <a:t>CS_DBLCLKS =0x0008</a:t>
            </a:r>
            <a:r>
              <a:rPr lang="zh-CN" sz="2000">
                <a:latin typeface="宋体"/>
                <a:ea typeface="宋体"/>
              </a:rPr>
              <a:t>，</a:t>
            </a:r>
            <a:r>
              <a:rPr lang="en-US" sz="2000">
                <a:latin typeface="宋体"/>
                <a:ea typeface="宋体"/>
              </a:rPr>
              <a:t>CS_NOCLOSE=0x0200</a:t>
            </a:r>
            <a:r>
              <a:rPr lang="zh-CN" sz="2000">
                <a:latin typeface="宋体"/>
                <a:ea typeface="宋体"/>
              </a:rPr>
              <a:t>。他们的共同点就是只有一位为</a:t>
            </a:r>
            <a:r>
              <a:rPr lang="en-US" sz="2000">
                <a:latin typeface="宋体"/>
                <a:ea typeface="宋体"/>
              </a:rPr>
              <a:t>1</a:t>
            </a:r>
            <a:r>
              <a:rPr lang="zh-CN" sz="2000">
                <a:latin typeface="宋体"/>
                <a:ea typeface="宋体"/>
              </a:rPr>
              <a:t>，其余位都为</a:t>
            </a:r>
            <a:r>
              <a:rPr lang="en-US" sz="2000">
                <a:latin typeface="宋体"/>
                <a:ea typeface="宋体"/>
              </a:rPr>
              <a:t>0</a:t>
            </a:r>
            <a:r>
              <a:rPr lang="zh-CN" sz="2000">
                <a:latin typeface="宋体"/>
                <a:ea typeface="宋体"/>
              </a:rPr>
              <a:t>。如果我们希望某一变量的数值既有</a:t>
            </a:r>
            <a:r>
              <a:rPr lang="en-US" sz="2000">
                <a:latin typeface="宋体"/>
                <a:ea typeface="宋体"/>
              </a:rPr>
              <a:t>CS_VREDRAW</a:t>
            </a:r>
            <a:r>
              <a:rPr lang="zh-CN" sz="2000">
                <a:latin typeface="宋体"/>
                <a:ea typeface="宋体"/>
              </a:rPr>
              <a:t>特性，又有</a:t>
            </a:r>
            <a:r>
              <a:rPr lang="en-US" sz="2000">
                <a:latin typeface="宋体"/>
                <a:ea typeface="宋体"/>
              </a:rPr>
              <a:t>CS_HREDRAW</a:t>
            </a:r>
            <a:r>
              <a:rPr lang="zh-CN" sz="2000">
                <a:latin typeface="宋体"/>
                <a:ea typeface="宋体"/>
              </a:rPr>
              <a:t>特性，我们只需使用二进制</a:t>
            </a:r>
            <a:r>
              <a:rPr lang="en-US" sz="2000">
                <a:latin typeface="宋体"/>
                <a:ea typeface="宋体"/>
              </a:rPr>
              <a:t>OR</a:t>
            </a:r>
            <a:r>
              <a:rPr lang="zh-CN" sz="2000">
                <a:latin typeface="宋体"/>
                <a:ea typeface="宋体"/>
              </a:rPr>
              <a:t>（</a:t>
            </a:r>
            <a:r>
              <a:rPr lang="en-US" sz="2000">
                <a:latin typeface="宋体"/>
                <a:ea typeface="宋体"/>
              </a:rPr>
              <a:t>|</a:t>
            </a:r>
            <a:r>
              <a:rPr lang="zh-CN" sz="2000">
                <a:latin typeface="宋体"/>
                <a:ea typeface="宋体"/>
              </a:rPr>
              <a:t>）操作符将他们进行或运算相组合，如</a:t>
            </a:r>
            <a:r>
              <a:rPr lang="en-US" sz="2000">
                <a:latin typeface="宋体"/>
                <a:ea typeface="宋体"/>
              </a:rPr>
              <a:t>style=CS_VREDRAW | CS_HREDRAW | CS_NOCLOSE</a:t>
            </a:r>
            <a:r>
              <a:rPr lang="zh-CN" sz="2000">
                <a:latin typeface="宋体"/>
                <a:ea typeface="宋体"/>
              </a:rPr>
              <a:t>。如果我们希望在某一变量原有的几个特征上去掉其中一个特征，用取反（</a:t>
            </a:r>
            <a:r>
              <a:rPr lang="en-US" sz="2000">
                <a:latin typeface="宋体"/>
                <a:ea typeface="宋体"/>
              </a:rPr>
              <a:t>~</a:t>
            </a:r>
            <a:r>
              <a:rPr lang="zh-CN" sz="2000">
                <a:latin typeface="宋体"/>
                <a:ea typeface="宋体"/>
              </a:rPr>
              <a:t>）之后再进行与（</a:t>
            </a:r>
            <a:r>
              <a:rPr lang="en-US" sz="2000">
                <a:latin typeface="宋体"/>
                <a:ea typeface="宋体"/>
              </a:rPr>
              <a:t>&amp;</a:t>
            </a:r>
            <a:r>
              <a:rPr lang="zh-CN" sz="2000">
                <a:latin typeface="宋体"/>
                <a:ea typeface="宋体"/>
              </a:rPr>
              <a:t>）运算，就能够实现，如在刚才的</a:t>
            </a:r>
            <a:r>
              <a:rPr lang="en-US" sz="2000">
                <a:latin typeface="宋体"/>
                <a:ea typeface="宋体"/>
              </a:rPr>
              <a:t>style</a:t>
            </a:r>
            <a:r>
              <a:rPr lang="zh-CN" sz="2000">
                <a:latin typeface="宋体"/>
                <a:ea typeface="宋体"/>
              </a:rPr>
              <a:t>的基础上去掉</a:t>
            </a:r>
            <a:r>
              <a:rPr lang="en-US" sz="2000">
                <a:latin typeface="宋体"/>
                <a:ea typeface="宋体"/>
              </a:rPr>
              <a:t>CS_NOCLOSE</a:t>
            </a:r>
            <a:r>
              <a:rPr lang="zh-CN" sz="2000">
                <a:latin typeface="宋体"/>
                <a:ea typeface="宋体"/>
              </a:rPr>
              <a:t>特征，可以用</a:t>
            </a:r>
            <a:r>
              <a:rPr lang="en-US" sz="2000">
                <a:latin typeface="宋体"/>
                <a:ea typeface="宋体"/>
              </a:rPr>
              <a:t>style &amp; ~CS_NOCLOSE</a:t>
            </a:r>
            <a:r>
              <a:rPr lang="zh-CN" sz="2000">
                <a:latin typeface="宋体"/>
                <a:ea typeface="宋体"/>
              </a:rPr>
              <a:t>实现。</a:t>
            </a:r>
            <a:endParaRPr/>
          </a:p>
        </p:txBody>
      </p:sp>
      <p:sp>
        <p:nvSpPr>
          <p:cNvPr id="27652" name="AutoShape 4">
            <a:hlinkClick r:id="rId3" action="ppaction://hlinksldjump"/>
          </p:cNvPr>
          <p:cNvSpPr>
            <a:spLocks noChangeArrowheads="1"/>
          </p:cNvSpPr>
          <p:nvPr/>
        </p:nvSpPr>
        <p:spPr bwMode="auto">
          <a:xfrm rot="10800000">
            <a:off x="7667625" y="6308725"/>
            <a:ext cx="936625" cy="360363"/>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fill="norm" stroke="1" extrusionOk="0">
                <a:moveTo>
                  <a:pt x="16200" y="0"/>
                </a:moveTo>
                <a:lnTo>
                  <a:pt x="16200" y="5400"/>
                </a:lnTo>
                <a:lnTo>
                  <a:pt x="3375" y="5400"/>
                </a:lnTo>
                <a:lnTo>
                  <a:pt x="3375" y="16200"/>
                </a:lnTo>
                <a:lnTo>
                  <a:pt x="16200" y="16200"/>
                </a:lnTo>
                <a:lnTo>
                  <a:pt x="16200" y="21600"/>
                </a:lnTo>
                <a:lnTo>
                  <a:pt x="21600" y="10800"/>
                </a:lnTo>
                <a:close/>
              </a:path>
              <a:path w="21600" h="21600" fill="norm" stroke="1" extrusionOk="0">
                <a:moveTo>
                  <a:pt x="1350" y="5400"/>
                </a:moveTo>
                <a:lnTo>
                  <a:pt x="1350" y="16200"/>
                </a:lnTo>
                <a:lnTo>
                  <a:pt x="2700" y="16200"/>
                </a:lnTo>
                <a:lnTo>
                  <a:pt x="2700" y="5400"/>
                </a:lnTo>
                <a:close/>
              </a:path>
              <a:path w="21600" h="21600" fill="norm" stroke="1" extrusionOk="0">
                <a:moveTo>
                  <a:pt x="0" y="5400"/>
                </a:moveTo>
                <a:lnTo>
                  <a:pt x="0" y="16200"/>
                </a:lnTo>
                <a:lnTo>
                  <a:pt x="675" y="16200"/>
                </a:lnTo>
                <a:lnTo>
                  <a:pt x="675" y="5400"/>
                </a:lnTo>
                <a:close/>
              </a:path>
            </a:pathLst>
          </a:custGeom>
          <a:gradFill>
            <a:gsLst>
              <a:gs pos="0">
                <a:schemeClr val="bg1"/>
              </a:gs>
              <a:gs pos="100000">
                <a:schemeClr val="bg1">
                  <a:gamma val="0"/>
                  <a:shade val="21176"/>
                  <a:invGamma val="0"/>
                </a:schemeClr>
              </a:gs>
            </a:gsLst>
            <a:lin ang="0" scaled="1"/>
          </a:gradFill>
          <a:ln w="28575" algn="ctr">
            <a:solidFill>
              <a:schemeClr val="tx1"/>
            </a:solidFill>
            <a:miter lim="800000"/>
            <a:headEnd/>
            <a:tailEnd type="none" w="lg" len="lg"/>
          </a:ln>
          <a:effectLst/>
        </p:spPr>
        <p:txBody>
          <a:bodyPr lIns="90000" tIns="46800" rIns="90000" bIns="46800" anchor="ctr">
            <a:spAutoFit/>
          </a:bodyPr>
          <a:lstStyle/>
          <a:p>
            <a:pPr>
              <a:defRPr/>
            </a:pPr>
            <a:endParaRPr lang="zh-CN">
              <a:latin typeface="Arial"/>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spd="med" p14:dur="500" advClick="1">
        <p:strips dir="ld"/>
      </p:transition>
    </mc:Choice>
    <mc:Fallback>
      <p:transition spd="med" advClick="1">
        <p:strips dir="ld"/>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5602" name="Rectangle 2"/>
          <p:cNvSpPr>
            <a:spLocks noChangeArrowheads="1" noGrp="1"/>
          </p:cNvSpPr>
          <p:nvPr>
            <p:ph type="title"/>
          </p:nvPr>
        </p:nvSpPr>
        <p:spPr bwMode="auto"/>
        <p:txBody>
          <a:bodyPr/>
          <a:lstStyle/>
          <a:p>
            <a:pPr>
              <a:defRPr/>
            </a:pPr>
            <a:r>
              <a:rPr lang="en-US" sz="4000"/>
              <a:t>WNDCLASSEX</a:t>
            </a:r>
            <a:r>
              <a:rPr lang="zh-CN" sz="4000"/>
              <a:t>参数 </a:t>
            </a:r>
            <a:r>
              <a:rPr lang="en-US" sz="4000">
                <a:solidFill>
                  <a:schemeClr val="hlink"/>
                </a:solidFill>
              </a:rPr>
              <a:t>lpfnWndProc</a:t>
            </a:r>
            <a:endParaRPr/>
          </a:p>
        </p:txBody>
      </p:sp>
      <p:sp>
        <p:nvSpPr>
          <p:cNvPr id="40963" name="Rectangle 3"/>
          <p:cNvSpPr>
            <a:spLocks noChangeArrowheads="1" noGrp="1"/>
          </p:cNvSpPr>
          <p:nvPr>
            <p:ph type="body" idx="1"/>
          </p:nvPr>
        </p:nvSpPr>
        <p:spPr bwMode="auto"/>
        <p:txBody>
          <a:bodyPr/>
          <a:lstStyle/>
          <a:p>
            <a:pPr>
              <a:lnSpc>
                <a:spcPct val="90000"/>
              </a:lnSpc>
              <a:defRPr/>
            </a:pPr>
            <a:r>
              <a:rPr lang="en-US"/>
              <a:t>lpfnWndProc</a:t>
            </a:r>
            <a:r>
              <a:rPr lang="zh-CN"/>
              <a:t>是一个函数指针，指向窗口过程函数，窗口过程函数是一个回调函数，回调函数不是由该函数的实现方法直接调用，而是在</a:t>
            </a:r>
            <a:r>
              <a:rPr lang="zh-CN" b="1">
                <a:solidFill>
                  <a:srgbClr val="FFC000"/>
                </a:solidFill>
              </a:rPr>
              <a:t>特定事件或条件发生</a:t>
            </a:r>
            <a:r>
              <a:rPr lang="zh-CN"/>
              <a:t>时由另外一方调用。用于对该事件或条件进行响应。</a:t>
            </a:r>
            <a:endParaRPr/>
          </a:p>
          <a:p>
            <a:pPr>
              <a:lnSpc>
                <a:spcPct val="90000"/>
              </a:lnSpc>
              <a:defRPr/>
            </a:pPr>
            <a:r>
              <a:rPr lang="zh-CN"/>
              <a:t>操作系统调用的就是</a:t>
            </a:r>
            <a:r>
              <a:rPr lang="zh-CN">
                <a:solidFill>
                  <a:srgbClr val="FF0000"/>
                </a:solidFill>
              </a:rPr>
              <a:t>接受消息的窗口</a:t>
            </a:r>
            <a:r>
              <a:rPr lang="zh-CN"/>
              <a:t>所属的类型中的</a:t>
            </a:r>
            <a:r>
              <a:rPr lang="en-US">
                <a:solidFill>
                  <a:srgbClr val="FF0000"/>
                </a:solidFill>
              </a:rPr>
              <a:t>lpfnWndProc</a:t>
            </a:r>
            <a:r>
              <a:rPr lang="zh-CN"/>
              <a:t>成员指定的函数。每一种不同类型的窗口都有自己专用的回调函数，该函数就是通过</a:t>
            </a:r>
            <a:r>
              <a:rPr lang="en-US"/>
              <a:t>lpfnWndProc</a:t>
            </a:r>
            <a:r>
              <a:rPr lang="zh-CN"/>
              <a:t>成员指定的</a:t>
            </a:r>
            <a:endParaRPr/>
          </a:p>
          <a:p>
            <a:pPr>
              <a:lnSpc>
                <a:spcPct val="90000"/>
              </a:lnSpc>
              <a:defRPr/>
            </a:pPr>
            <a:endParaRPr lang="en-US"/>
          </a:p>
        </p:txBody>
      </p:sp>
      <p:sp>
        <p:nvSpPr>
          <p:cNvPr id="25604" name="AutoShape 4">
            <a:hlinkClick r:id="rId3" action="ppaction://hlinksldjump"/>
          </p:cNvPr>
          <p:cNvSpPr>
            <a:spLocks noChangeArrowheads="1"/>
          </p:cNvSpPr>
          <p:nvPr/>
        </p:nvSpPr>
        <p:spPr bwMode="auto">
          <a:xfrm rot="10800000">
            <a:off x="7667625" y="6308725"/>
            <a:ext cx="936625" cy="360363"/>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fill="norm" stroke="1" extrusionOk="0">
                <a:moveTo>
                  <a:pt x="16200" y="0"/>
                </a:moveTo>
                <a:lnTo>
                  <a:pt x="16200" y="5400"/>
                </a:lnTo>
                <a:lnTo>
                  <a:pt x="3375" y="5400"/>
                </a:lnTo>
                <a:lnTo>
                  <a:pt x="3375" y="16200"/>
                </a:lnTo>
                <a:lnTo>
                  <a:pt x="16200" y="16200"/>
                </a:lnTo>
                <a:lnTo>
                  <a:pt x="16200" y="21600"/>
                </a:lnTo>
                <a:lnTo>
                  <a:pt x="21600" y="10800"/>
                </a:lnTo>
                <a:close/>
              </a:path>
              <a:path w="21600" h="21600" fill="norm" stroke="1" extrusionOk="0">
                <a:moveTo>
                  <a:pt x="1350" y="5400"/>
                </a:moveTo>
                <a:lnTo>
                  <a:pt x="1350" y="16200"/>
                </a:lnTo>
                <a:lnTo>
                  <a:pt x="2700" y="16200"/>
                </a:lnTo>
                <a:lnTo>
                  <a:pt x="2700" y="5400"/>
                </a:lnTo>
                <a:close/>
              </a:path>
              <a:path w="21600" h="21600" fill="norm" stroke="1" extrusionOk="0">
                <a:moveTo>
                  <a:pt x="0" y="5400"/>
                </a:moveTo>
                <a:lnTo>
                  <a:pt x="0" y="16200"/>
                </a:lnTo>
                <a:lnTo>
                  <a:pt x="675" y="16200"/>
                </a:lnTo>
                <a:lnTo>
                  <a:pt x="675" y="5400"/>
                </a:lnTo>
                <a:close/>
              </a:path>
            </a:pathLst>
          </a:custGeom>
          <a:gradFill>
            <a:gsLst>
              <a:gs pos="0">
                <a:schemeClr val="bg1"/>
              </a:gs>
              <a:gs pos="100000">
                <a:schemeClr val="bg1">
                  <a:gamma val="0"/>
                  <a:shade val="21176"/>
                  <a:invGamma val="0"/>
                </a:schemeClr>
              </a:gs>
            </a:gsLst>
            <a:lin ang="0" scaled="1"/>
          </a:gradFill>
          <a:ln w="28575" algn="ctr">
            <a:solidFill>
              <a:schemeClr val="tx1"/>
            </a:solidFill>
            <a:miter lim="800000"/>
            <a:headEnd/>
            <a:tailEnd type="none" w="lg" len="lg"/>
          </a:ln>
          <a:effectLst/>
        </p:spPr>
        <p:txBody>
          <a:bodyPr lIns="90000" tIns="46800" rIns="90000" bIns="46800" anchor="ctr">
            <a:spAutoFit/>
          </a:bodyPr>
          <a:lstStyle/>
          <a:p>
            <a:pPr>
              <a:defRPr/>
            </a:pPr>
            <a:endParaRPr lang="zh-CN">
              <a:latin typeface="Arial"/>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spd="med" p14:dur="500" advClick="1">
        <p:strips dir="ld"/>
      </p:transition>
    </mc:Choice>
    <mc:Fallback>
      <p:transition spd="med" advClick="1">
        <p:strips dir="ld"/>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30722" name="Rectangle 2"/>
          <p:cNvSpPr>
            <a:spLocks noChangeArrowheads="1" noGrp="1"/>
          </p:cNvSpPr>
          <p:nvPr>
            <p:ph type="title"/>
          </p:nvPr>
        </p:nvSpPr>
        <p:spPr bwMode="auto"/>
        <p:txBody>
          <a:bodyPr/>
          <a:lstStyle/>
          <a:p>
            <a:pPr>
              <a:defRPr/>
            </a:pPr>
            <a:r>
              <a:rPr lang="en-US" sz="4000"/>
              <a:t>WNDCLASSEX</a:t>
            </a:r>
            <a:r>
              <a:rPr lang="zh-CN" sz="4000"/>
              <a:t>结构体变量</a:t>
            </a:r>
            <a:r>
              <a:rPr lang="en-US" sz="4000"/>
              <a:t>hIcon</a:t>
            </a:r>
            <a:endParaRPr/>
          </a:p>
        </p:txBody>
      </p:sp>
      <p:sp>
        <p:nvSpPr>
          <p:cNvPr id="41987" name="Rectangle 3"/>
          <p:cNvSpPr>
            <a:spLocks noChangeArrowheads="1" noGrp="1"/>
          </p:cNvSpPr>
          <p:nvPr>
            <p:ph type="body" idx="1"/>
          </p:nvPr>
        </p:nvSpPr>
        <p:spPr bwMode="auto">
          <a:xfrm>
            <a:off x="395288" y="1557337"/>
            <a:ext cx="8229600" cy="5040312"/>
          </a:xfrm>
        </p:spPr>
        <p:txBody>
          <a:bodyPr/>
          <a:lstStyle/>
          <a:p>
            <a:pPr>
              <a:lnSpc>
                <a:spcPct val="80000"/>
              </a:lnSpc>
              <a:defRPr/>
            </a:pPr>
            <a:r>
              <a:rPr lang="en-US" sz="2000"/>
              <a:t>hIcon</a:t>
            </a:r>
            <a:r>
              <a:rPr lang="zh-CN" sz="2000"/>
              <a:t>指定窗口类的图标句柄，这个成员变量必须是一个图标资源的句柄，如果这个成员为</a:t>
            </a:r>
            <a:r>
              <a:rPr lang="en-US" sz="2000"/>
              <a:t>NULL</a:t>
            </a:r>
            <a:r>
              <a:rPr lang="zh-CN" sz="2000"/>
              <a:t>，那么系统提供一个默认图标。在</a:t>
            </a:r>
            <a:r>
              <a:rPr lang="en-US" sz="2000"/>
              <a:t>hIcon</a:t>
            </a:r>
            <a:r>
              <a:rPr lang="zh-CN" sz="2000"/>
              <a:t>变量赋值时，可调用</a:t>
            </a:r>
            <a:r>
              <a:rPr lang="en-US" sz="2000"/>
              <a:t>LoadIcon</a:t>
            </a:r>
            <a:r>
              <a:rPr lang="zh-CN" sz="2000"/>
              <a:t>函数来加载一个图标资源，返回系统分配给图标的句柄</a:t>
            </a:r>
            <a:endParaRPr/>
          </a:p>
          <a:p>
            <a:pPr>
              <a:lnSpc>
                <a:spcPct val="80000"/>
              </a:lnSpc>
              <a:defRPr/>
            </a:pPr>
            <a:r>
              <a:rPr lang="en-US" sz="2000"/>
              <a:t>LoadIcon</a:t>
            </a:r>
            <a:r>
              <a:rPr lang="zh-CN" sz="2000"/>
              <a:t>函数的作用时在应用程序加载一个窗口图标。</a:t>
            </a:r>
            <a:endParaRPr/>
          </a:p>
          <a:p>
            <a:pPr>
              <a:lnSpc>
                <a:spcPct val="80000"/>
              </a:lnSpc>
              <a:defRPr/>
            </a:pPr>
            <a:r>
              <a:rPr lang="en-US" sz="2000"/>
              <a:t>HICON  </a:t>
            </a:r>
            <a:r>
              <a:rPr lang="en-US" sz="2000"/>
              <a:t>LoadIcon</a:t>
            </a:r>
            <a:endParaRPr lang="en-US" sz="2000"/>
          </a:p>
          <a:p>
            <a:pPr>
              <a:lnSpc>
                <a:spcPct val="80000"/>
              </a:lnSpc>
              <a:buFont typeface="Wingdings"/>
              <a:buNone/>
              <a:defRPr/>
            </a:pPr>
            <a:r>
              <a:rPr lang="en-US" sz="2000"/>
              <a:t>    (  </a:t>
            </a:r>
            <a:endParaRPr/>
          </a:p>
          <a:p>
            <a:pPr>
              <a:lnSpc>
                <a:spcPct val="80000"/>
              </a:lnSpc>
              <a:buFont typeface="Wingdings"/>
              <a:buNone/>
              <a:defRPr/>
            </a:pPr>
            <a:r>
              <a:rPr lang="en-US" sz="2000"/>
              <a:t>             HINSTANCE </a:t>
            </a:r>
            <a:r>
              <a:rPr lang="en-US" sz="2000"/>
              <a:t>hInstance</a:t>
            </a:r>
            <a:r>
              <a:rPr lang="en-US" sz="2000"/>
              <a:t>  //</a:t>
            </a:r>
            <a:r>
              <a:rPr lang="zh-CN" sz="2000"/>
              <a:t>图标资源所在的模 </a:t>
            </a:r>
            <a:endParaRPr/>
          </a:p>
          <a:p>
            <a:pPr>
              <a:lnSpc>
                <a:spcPct val="80000"/>
              </a:lnSpc>
              <a:buFont typeface="Wingdings"/>
              <a:buNone/>
              <a:defRPr/>
            </a:pPr>
            <a:r>
              <a:rPr lang="zh-CN" sz="2000"/>
              <a:t>                                              块句柄，为</a:t>
            </a:r>
            <a:r>
              <a:rPr lang="en-US" sz="2000"/>
              <a:t>NULL</a:t>
            </a:r>
            <a:r>
              <a:rPr lang="zh-CN" sz="2000"/>
              <a:t>系统默认图标</a:t>
            </a:r>
            <a:endParaRPr/>
          </a:p>
          <a:p>
            <a:pPr>
              <a:lnSpc>
                <a:spcPct val="80000"/>
              </a:lnSpc>
              <a:buFont typeface="Wingdings"/>
              <a:buNone/>
              <a:defRPr/>
            </a:pPr>
            <a:r>
              <a:rPr lang="zh-CN" sz="2000"/>
              <a:t>              </a:t>
            </a:r>
            <a:r>
              <a:rPr lang="en-US" sz="2000"/>
              <a:t>LPCTSTR </a:t>
            </a:r>
            <a:r>
              <a:rPr lang="en-US" sz="2000"/>
              <a:t>IpIconName</a:t>
            </a:r>
            <a:r>
              <a:rPr lang="en-US" sz="2000"/>
              <a:t> // </a:t>
            </a:r>
            <a:r>
              <a:rPr lang="zh-CN" sz="2000"/>
              <a:t>图标资源名</a:t>
            </a:r>
            <a:endParaRPr/>
          </a:p>
          <a:p>
            <a:pPr>
              <a:lnSpc>
                <a:spcPct val="80000"/>
              </a:lnSpc>
              <a:buFont typeface="Wingdings"/>
              <a:buNone/>
              <a:defRPr/>
            </a:pPr>
            <a:r>
              <a:rPr lang="zh-CN" sz="2000"/>
              <a:t>    ）</a:t>
            </a:r>
            <a:endParaRPr/>
          </a:p>
          <a:p>
            <a:pPr>
              <a:lnSpc>
                <a:spcPct val="80000"/>
              </a:lnSpc>
              <a:buFont typeface="Wingdings"/>
              <a:buNone/>
              <a:defRPr/>
            </a:pPr>
            <a:endParaRPr lang="zh-CN" sz="2000"/>
          </a:p>
          <a:p>
            <a:pPr>
              <a:lnSpc>
                <a:spcPct val="80000"/>
              </a:lnSpc>
              <a:defRPr/>
            </a:pPr>
            <a:r>
              <a:rPr lang="zh-CN" sz="2000"/>
              <a:t>  </a:t>
            </a:r>
            <a:r>
              <a:rPr lang="en-US" sz="2000"/>
              <a:t>LPCTSTR</a:t>
            </a:r>
            <a:r>
              <a:rPr lang="zh-CN" sz="2000"/>
              <a:t>类型，实际定义为</a:t>
            </a:r>
            <a:r>
              <a:rPr lang="en-US" sz="2000"/>
              <a:t>CONST CHAR*,</a:t>
            </a:r>
            <a:r>
              <a:rPr lang="zh-CN" sz="2000"/>
              <a:t>即指向字符常量的指针，而图标</a:t>
            </a:r>
            <a:r>
              <a:rPr lang="en-US" sz="2000"/>
              <a:t>ID</a:t>
            </a:r>
            <a:r>
              <a:rPr lang="zh-CN" sz="2000"/>
              <a:t>是一个整数，对于这种情况，我们需要用</a:t>
            </a:r>
            <a:r>
              <a:rPr lang="en-US" sz="2000"/>
              <a:t>MAKEINTRESOURCE</a:t>
            </a:r>
            <a:r>
              <a:rPr lang="zh-CN" sz="2000"/>
              <a:t>宏把资源</a:t>
            </a:r>
            <a:r>
              <a:rPr lang="en-US" sz="2000"/>
              <a:t>ID</a:t>
            </a:r>
            <a:r>
              <a:rPr lang="zh-CN" sz="2000"/>
              <a:t>标识转换为需要的</a:t>
            </a:r>
            <a:r>
              <a:rPr lang="en-US" sz="2000"/>
              <a:t>LPCTSTR</a:t>
            </a:r>
            <a:r>
              <a:rPr lang="zh-CN" sz="2000"/>
              <a:t>类型</a:t>
            </a:r>
            <a:endParaRPr/>
          </a:p>
          <a:p>
            <a:pPr>
              <a:lnSpc>
                <a:spcPct val="80000"/>
              </a:lnSpc>
              <a:buFont typeface="Wingdings"/>
              <a:buNone/>
              <a:defRPr/>
            </a:pPr>
            <a:r>
              <a:rPr lang="zh-CN" sz="2000"/>
              <a:t>                                                                                                                                             </a:t>
            </a:r>
            <a:endParaRPr/>
          </a:p>
          <a:p>
            <a:pPr>
              <a:lnSpc>
                <a:spcPct val="80000"/>
              </a:lnSpc>
              <a:buFont typeface="Wingdings"/>
              <a:buNone/>
              <a:defRPr/>
            </a:pPr>
            <a:r>
              <a:rPr lang="zh-CN" sz="2000"/>
              <a:t>              </a:t>
            </a:r>
            <a:endParaRPr/>
          </a:p>
        </p:txBody>
      </p:sp>
      <p:sp>
        <p:nvSpPr>
          <p:cNvPr id="30724" name="AutoShape 4">
            <a:hlinkClick r:id="rId3" action="ppaction://hlinksldjump"/>
          </p:cNvPr>
          <p:cNvSpPr>
            <a:spLocks noChangeArrowheads="1"/>
          </p:cNvSpPr>
          <p:nvPr/>
        </p:nvSpPr>
        <p:spPr bwMode="auto">
          <a:xfrm rot="10800000">
            <a:off x="7667625" y="6308725"/>
            <a:ext cx="936625" cy="360363"/>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fill="norm" stroke="1" extrusionOk="0">
                <a:moveTo>
                  <a:pt x="16200" y="0"/>
                </a:moveTo>
                <a:lnTo>
                  <a:pt x="16200" y="5400"/>
                </a:lnTo>
                <a:lnTo>
                  <a:pt x="3375" y="5400"/>
                </a:lnTo>
                <a:lnTo>
                  <a:pt x="3375" y="16200"/>
                </a:lnTo>
                <a:lnTo>
                  <a:pt x="16200" y="16200"/>
                </a:lnTo>
                <a:lnTo>
                  <a:pt x="16200" y="21600"/>
                </a:lnTo>
                <a:lnTo>
                  <a:pt x="21600" y="10800"/>
                </a:lnTo>
                <a:close/>
              </a:path>
              <a:path w="21600" h="21600" fill="norm" stroke="1" extrusionOk="0">
                <a:moveTo>
                  <a:pt x="1350" y="5400"/>
                </a:moveTo>
                <a:lnTo>
                  <a:pt x="1350" y="16200"/>
                </a:lnTo>
                <a:lnTo>
                  <a:pt x="2700" y="16200"/>
                </a:lnTo>
                <a:lnTo>
                  <a:pt x="2700" y="5400"/>
                </a:lnTo>
                <a:close/>
              </a:path>
              <a:path w="21600" h="21600" fill="norm" stroke="1" extrusionOk="0">
                <a:moveTo>
                  <a:pt x="0" y="5400"/>
                </a:moveTo>
                <a:lnTo>
                  <a:pt x="0" y="16200"/>
                </a:lnTo>
                <a:lnTo>
                  <a:pt x="675" y="16200"/>
                </a:lnTo>
                <a:lnTo>
                  <a:pt x="675" y="5400"/>
                </a:lnTo>
                <a:close/>
              </a:path>
            </a:pathLst>
          </a:custGeom>
          <a:gradFill>
            <a:gsLst>
              <a:gs pos="0">
                <a:schemeClr val="bg1"/>
              </a:gs>
              <a:gs pos="100000">
                <a:schemeClr val="bg1">
                  <a:gamma val="0"/>
                  <a:shade val="21176"/>
                  <a:invGamma val="0"/>
                </a:schemeClr>
              </a:gs>
            </a:gsLst>
            <a:lin ang="0" scaled="1"/>
          </a:gradFill>
          <a:ln w="28575" algn="ctr">
            <a:solidFill>
              <a:schemeClr val="tx1"/>
            </a:solidFill>
            <a:miter lim="800000"/>
            <a:headEnd/>
            <a:tailEnd type="none" w="lg" len="lg"/>
          </a:ln>
          <a:effectLst/>
        </p:spPr>
        <p:txBody>
          <a:bodyPr lIns="90000" tIns="46800" rIns="90000" bIns="46800" anchor="ctr">
            <a:spAutoFit/>
          </a:bodyPr>
          <a:lstStyle/>
          <a:p>
            <a:pPr>
              <a:defRPr/>
            </a:pPr>
            <a:endParaRPr lang="zh-CN">
              <a:latin typeface="Arial"/>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spd="med" p14:dur="500" advClick="1">
        <p:strips dir="ld"/>
      </p:transition>
    </mc:Choice>
    <mc:Fallback>
      <p:transition spd="med" advClick="1">
        <p:strips dir="ld"/>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31746" name="Rectangle 2"/>
          <p:cNvSpPr>
            <a:spLocks noChangeArrowheads="1" noGrp="1"/>
          </p:cNvSpPr>
          <p:nvPr>
            <p:ph type="title"/>
          </p:nvPr>
        </p:nvSpPr>
        <p:spPr bwMode="auto"/>
        <p:txBody>
          <a:bodyPr/>
          <a:lstStyle/>
          <a:p>
            <a:pPr>
              <a:defRPr/>
            </a:pPr>
            <a:r>
              <a:rPr lang="en-US" sz="4000"/>
              <a:t>WNDCLASSEX</a:t>
            </a:r>
            <a:r>
              <a:rPr lang="zh-CN" sz="4000"/>
              <a:t>成员变量</a:t>
            </a:r>
            <a:r>
              <a:rPr lang="en-US" sz="4000"/>
              <a:t>hCursor</a:t>
            </a:r>
            <a:endParaRPr/>
          </a:p>
        </p:txBody>
      </p:sp>
      <p:sp>
        <p:nvSpPr>
          <p:cNvPr id="43011" name="Rectangle 3"/>
          <p:cNvSpPr>
            <a:spLocks noChangeArrowheads="1" noGrp="1"/>
          </p:cNvSpPr>
          <p:nvPr>
            <p:ph type="body" idx="1"/>
          </p:nvPr>
        </p:nvSpPr>
        <p:spPr bwMode="auto"/>
        <p:txBody>
          <a:bodyPr/>
          <a:lstStyle/>
          <a:p>
            <a:pPr>
              <a:lnSpc>
                <a:spcPct val="90000"/>
              </a:lnSpc>
              <a:defRPr/>
            </a:pPr>
            <a:r>
              <a:rPr lang="en-US" sz="2400"/>
              <a:t>hCursor</a:t>
            </a:r>
            <a:r>
              <a:rPr lang="zh-CN" sz="2400"/>
              <a:t>指定窗口类的光标句柄。这个成员变量必须是一个光标资源的句柄，如果这个成员为</a:t>
            </a:r>
            <a:r>
              <a:rPr lang="en-US" sz="2400"/>
              <a:t>NULL</a:t>
            </a:r>
            <a:r>
              <a:rPr lang="zh-CN" sz="2400"/>
              <a:t>，那么无论何时鼠标进入到应用程序窗口中，应用程序都必须明确地设置光标的形状。为</a:t>
            </a:r>
            <a:r>
              <a:rPr lang="en-US" sz="2400"/>
              <a:t>hCurSor</a:t>
            </a:r>
            <a:r>
              <a:rPr lang="zh-CN" sz="2400"/>
              <a:t>变量赋值时，可调用</a:t>
            </a:r>
            <a:r>
              <a:rPr lang="en-US" sz="2400"/>
              <a:t>LoadCursor</a:t>
            </a:r>
            <a:r>
              <a:rPr lang="zh-CN" sz="2400"/>
              <a:t>函数加载一个光标资源，返回系统分配给该光标的句柄</a:t>
            </a:r>
            <a:endParaRPr/>
          </a:p>
          <a:p>
            <a:pPr>
              <a:lnSpc>
                <a:spcPct val="90000"/>
              </a:lnSpc>
              <a:defRPr/>
            </a:pPr>
            <a:r>
              <a:rPr lang="en-US" sz="2400"/>
              <a:t>HICON  LoadCurSor</a:t>
            </a:r>
            <a:endParaRPr/>
          </a:p>
          <a:p>
            <a:pPr>
              <a:lnSpc>
                <a:spcPct val="90000"/>
              </a:lnSpc>
              <a:buFont typeface="Wingdings"/>
              <a:buNone/>
              <a:defRPr/>
            </a:pPr>
            <a:r>
              <a:rPr lang="en-US" sz="2400"/>
              <a:t>    (  </a:t>
            </a:r>
            <a:endParaRPr/>
          </a:p>
          <a:p>
            <a:pPr>
              <a:lnSpc>
                <a:spcPct val="90000"/>
              </a:lnSpc>
              <a:buFont typeface="Wingdings"/>
              <a:buNone/>
              <a:defRPr/>
            </a:pPr>
            <a:r>
              <a:rPr lang="en-US" sz="2400"/>
              <a:t>             HINSTANCE hInstance  //</a:t>
            </a:r>
            <a:r>
              <a:rPr lang="zh-CN" sz="2400"/>
              <a:t>光标资源所在的模 </a:t>
            </a:r>
            <a:endParaRPr/>
          </a:p>
          <a:p>
            <a:pPr>
              <a:lnSpc>
                <a:spcPct val="90000"/>
              </a:lnSpc>
              <a:buFont typeface="Wingdings"/>
              <a:buNone/>
              <a:defRPr/>
            </a:pPr>
            <a:r>
              <a:rPr lang="zh-CN" sz="2400"/>
              <a:t>                                              块句柄，为</a:t>
            </a:r>
            <a:r>
              <a:rPr lang="en-US" sz="2400"/>
              <a:t>NULL</a:t>
            </a:r>
            <a:r>
              <a:rPr lang="zh-CN" sz="2400"/>
              <a:t>系统默认光标</a:t>
            </a:r>
            <a:endParaRPr/>
          </a:p>
          <a:p>
            <a:pPr>
              <a:lnSpc>
                <a:spcPct val="90000"/>
              </a:lnSpc>
              <a:buFont typeface="Wingdings"/>
              <a:buNone/>
              <a:defRPr/>
            </a:pPr>
            <a:r>
              <a:rPr lang="zh-CN" sz="2400"/>
              <a:t>              </a:t>
            </a:r>
            <a:r>
              <a:rPr lang="en-US" sz="2400"/>
              <a:t>LPCTSTR IpCurSorName // </a:t>
            </a:r>
            <a:r>
              <a:rPr lang="zh-CN" sz="2400"/>
              <a:t>光标资源名</a:t>
            </a:r>
            <a:endParaRPr/>
          </a:p>
          <a:p>
            <a:pPr>
              <a:lnSpc>
                <a:spcPct val="90000"/>
              </a:lnSpc>
              <a:buFont typeface="Wingdings"/>
              <a:buNone/>
              <a:defRPr/>
            </a:pPr>
            <a:r>
              <a:rPr lang="zh-CN" sz="2400"/>
              <a:t>    ）</a:t>
            </a:r>
            <a:endParaRPr/>
          </a:p>
          <a:p>
            <a:pPr>
              <a:lnSpc>
                <a:spcPct val="90000"/>
              </a:lnSpc>
              <a:defRPr/>
            </a:pPr>
            <a:endParaRPr lang="zh-CN" sz="2400"/>
          </a:p>
          <a:p>
            <a:pPr>
              <a:lnSpc>
                <a:spcPct val="90000"/>
              </a:lnSpc>
              <a:defRPr/>
            </a:pPr>
            <a:endParaRPr lang="en-US" sz="2400"/>
          </a:p>
        </p:txBody>
      </p:sp>
      <p:sp>
        <p:nvSpPr>
          <p:cNvPr id="31749" name="AutoShape 5">
            <a:hlinkClick r:id="rId3" action="ppaction://hlinksldjump"/>
          </p:cNvPr>
          <p:cNvSpPr>
            <a:spLocks noChangeArrowheads="1"/>
          </p:cNvSpPr>
          <p:nvPr/>
        </p:nvSpPr>
        <p:spPr bwMode="auto">
          <a:xfrm rot="10800000">
            <a:off x="7667625" y="6308725"/>
            <a:ext cx="936625" cy="360363"/>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fill="norm" stroke="1" extrusionOk="0">
                <a:moveTo>
                  <a:pt x="16200" y="0"/>
                </a:moveTo>
                <a:lnTo>
                  <a:pt x="16200" y="5400"/>
                </a:lnTo>
                <a:lnTo>
                  <a:pt x="3375" y="5400"/>
                </a:lnTo>
                <a:lnTo>
                  <a:pt x="3375" y="16200"/>
                </a:lnTo>
                <a:lnTo>
                  <a:pt x="16200" y="16200"/>
                </a:lnTo>
                <a:lnTo>
                  <a:pt x="16200" y="21600"/>
                </a:lnTo>
                <a:lnTo>
                  <a:pt x="21600" y="10800"/>
                </a:lnTo>
                <a:close/>
              </a:path>
              <a:path w="21600" h="21600" fill="norm" stroke="1" extrusionOk="0">
                <a:moveTo>
                  <a:pt x="1350" y="5400"/>
                </a:moveTo>
                <a:lnTo>
                  <a:pt x="1350" y="16200"/>
                </a:lnTo>
                <a:lnTo>
                  <a:pt x="2700" y="16200"/>
                </a:lnTo>
                <a:lnTo>
                  <a:pt x="2700" y="5400"/>
                </a:lnTo>
                <a:close/>
              </a:path>
              <a:path w="21600" h="21600" fill="norm" stroke="1" extrusionOk="0">
                <a:moveTo>
                  <a:pt x="0" y="5400"/>
                </a:moveTo>
                <a:lnTo>
                  <a:pt x="0" y="16200"/>
                </a:lnTo>
                <a:lnTo>
                  <a:pt x="675" y="16200"/>
                </a:lnTo>
                <a:lnTo>
                  <a:pt x="675" y="5400"/>
                </a:lnTo>
                <a:close/>
              </a:path>
            </a:pathLst>
          </a:custGeom>
          <a:gradFill>
            <a:gsLst>
              <a:gs pos="0">
                <a:schemeClr val="bg1"/>
              </a:gs>
              <a:gs pos="100000">
                <a:schemeClr val="bg1">
                  <a:gamma val="0"/>
                  <a:shade val="21176"/>
                  <a:invGamma val="0"/>
                </a:schemeClr>
              </a:gs>
            </a:gsLst>
            <a:lin ang="0" scaled="1"/>
          </a:gradFill>
          <a:ln w="28575" algn="ctr">
            <a:solidFill>
              <a:schemeClr val="tx1"/>
            </a:solidFill>
            <a:miter lim="800000"/>
            <a:headEnd/>
            <a:tailEnd type="none" w="lg" len="lg"/>
          </a:ln>
          <a:effectLst/>
        </p:spPr>
        <p:txBody>
          <a:bodyPr lIns="90000" tIns="46800" rIns="90000" bIns="46800" anchor="ctr">
            <a:spAutoFit/>
          </a:bodyPr>
          <a:lstStyle/>
          <a:p>
            <a:pPr>
              <a:defRPr/>
            </a:pPr>
            <a:endParaRPr lang="zh-CN">
              <a:latin typeface="Arial"/>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spd="med" p14:dur="500" advClick="1">
        <p:strips dir="ld"/>
      </p:transition>
    </mc:Choice>
    <mc:Fallback>
      <p:transition spd="med" advClick="1">
        <p:strips dir="ld"/>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32770" name="Rectangle 2"/>
          <p:cNvSpPr>
            <a:spLocks noChangeArrowheads="1" noGrp="1"/>
          </p:cNvSpPr>
          <p:nvPr>
            <p:ph type="title"/>
          </p:nvPr>
        </p:nvSpPr>
        <p:spPr bwMode="auto"/>
        <p:txBody>
          <a:bodyPr/>
          <a:lstStyle/>
          <a:p>
            <a:pPr>
              <a:defRPr/>
            </a:pPr>
            <a:r>
              <a:rPr lang="en-US" sz="4000"/>
              <a:t>WNDCLASSEX</a:t>
            </a:r>
            <a:r>
              <a:rPr lang="zh-CN" sz="4000"/>
              <a:t>成员变量</a:t>
            </a:r>
            <a:r>
              <a:rPr lang="en-US" sz="4000"/>
              <a:t>hbrBackground</a:t>
            </a:r>
            <a:endParaRPr/>
          </a:p>
        </p:txBody>
      </p:sp>
      <p:sp>
        <p:nvSpPr>
          <p:cNvPr id="44035" name="Rectangle 3"/>
          <p:cNvSpPr>
            <a:spLocks noChangeArrowheads="1" noGrp="1"/>
          </p:cNvSpPr>
          <p:nvPr>
            <p:ph type="body" idx="1"/>
          </p:nvPr>
        </p:nvSpPr>
        <p:spPr bwMode="auto"/>
        <p:txBody>
          <a:bodyPr/>
          <a:lstStyle/>
          <a:p>
            <a:pPr>
              <a:lnSpc>
                <a:spcPct val="80000"/>
              </a:lnSpc>
              <a:defRPr/>
            </a:pPr>
            <a:r>
              <a:rPr lang="en-US" sz="2400"/>
              <a:t>hbrBackground</a:t>
            </a:r>
            <a:r>
              <a:rPr lang="zh-CN" sz="2400"/>
              <a:t>指定窗口类的背景画刷句柄，当窗口发生重绘时，系统使用这里指定的画刷来擦除窗口背景。我们既可以为</a:t>
            </a:r>
            <a:r>
              <a:rPr lang="en-US" sz="2400"/>
              <a:t>hbrBackground</a:t>
            </a:r>
            <a:r>
              <a:rPr lang="zh-CN" sz="2400"/>
              <a:t>成员指定一个画刷的句柄，也可以为其指定一个标准的系统颜色值</a:t>
            </a:r>
            <a:endParaRPr/>
          </a:p>
          <a:p>
            <a:pPr>
              <a:lnSpc>
                <a:spcPct val="80000"/>
              </a:lnSpc>
              <a:defRPr/>
            </a:pPr>
            <a:r>
              <a:rPr lang="zh-CN" sz="2400"/>
              <a:t>可以调用</a:t>
            </a:r>
            <a:r>
              <a:rPr lang="en-US" sz="2400"/>
              <a:t>GetStockObject</a:t>
            </a:r>
            <a:r>
              <a:rPr lang="zh-CN" sz="2400"/>
              <a:t>函数来得到系统的标准画刷，不仅可以用于获取画刷的句柄，还可以获取画笔，字体和调色板的句柄。由于</a:t>
            </a:r>
            <a:r>
              <a:rPr lang="en-US" sz="2400"/>
              <a:t>GetStockObject</a:t>
            </a:r>
            <a:r>
              <a:rPr lang="zh-CN" sz="2400"/>
              <a:t>函数可以返回多种资源对象句柄，实际调用该函数前无法确定它返回哪一种资源对象的句柄，因此它的返回值的类型定义为</a:t>
            </a:r>
            <a:r>
              <a:rPr lang="en-US" sz="2400"/>
              <a:t>HGDIOBJ</a:t>
            </a:r>
            <a:r>
              <a:rPr lang="zh-CN" sz="2400"/>
              <a:t>，实际使用时，需要进行类型转换。</a:t>
            </a:r>
            <a:endParaRPr/>
          </a:p>
          <a:p>
            <a:pPr>
              <a:lnSpc>
                <a:spcPct val="80000"/>
              </a:lnSpc>
              <a:defRPr/>
            </a:pPr>
            <a:r>
              <a:rPr lang="zh-CN" sz="2400"/>
              <a:t>例如我们要为</a:t>
            </a:r>
            <a:r>
              <a:rPr lang="en-US" sz="2400"/>
              <a:t>hbrBackground</a:t>
            </a:r>
            <a:r>
              <a:rPr lang="zh-CN" sz="2400"/>
              <a:t>成员指定一个黑色画刷的句柄，可以调用如下</a:t>
            </a:r>
            <a:endParaRPr/>
          </a:p>
          <a:p>
            <a:pPr>
              <a:lnSpc>
                <a:spcPct val="80000"/>
              </a:lnSpc>
              <a:defRPr/>
            </a:pPr>
            <a:r>
              <a:rPr lang="en-US" sz="2400"/>
              <a:t>wndclass.hbrBackground=(HBRUSH)GetStockObject(BLACK_BRUSH).</a:t>
            </a:r>
            <a:endParaRPr/>
          </a:p>
          <a:p>
            <a:pPr>
              <a:lnSpc>
                <a:spcPct val="80000"/>
              </a:lnSpc>
              <a:defRPr/>
            </a:pPr>
            <a:r>
              <a:rPr lang="zh-CN" sz="2400"/>
              <a:t>当系统发生重绘时，系统使用这里指定的黑色画刷擦除窗口的背景。</a:t>
            </a:r>
            <a:endParaRPr/>
          </a:p>
        </p:txBody>
      </p:sp>
      <p:sp>
        <p:nvSpPr>
          <p:cNvPr id="32772" name="AutoShape 4">
            <a:hlinkClick r:id="rId3" action="ppaction://hlinksldjump"/>
          </p:cNvPr>
          <p:cNvSpPr>
            <a:spLocks noChangeArrowheads="1"/>
          </p:cNvSpPr>
          <p:nvPr/>
        </p:nvSpPr>
        <p:spPr bwMode="auto">
          <a:xfrm rot="10800000">
            <a:off x="7667625" y="6308725"/>
            <a:ext cx="936625" cy="360363"/>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fill="norm" stroke="1" extrusionOk="0">
                <a:moveTo>
                  <a:pt x="16200" y="0"/>
                </a:moveTo>
                <a:lnTo>
                  <a:pt x="16200" y="5400"/>
                </a:lnTo>
                <a:lnTo>
                  <a:pt x="3375" y="5400"/>
                </a:lnTo>
                <a:lnTo>
                  <a:pt x="3375" y="16200"/>
                </a:lnTo>
                <a:lnTo>
                  <a:pt x="16200" y="16200"/>
                </a:lnTo>
                <a:lnTo>
                  <a:pt x="16200" y="21600"/>
                </a:lnTo>
                <a:lnTo>
                  <a:pt x="21600" y="10800"/>
                </a:lnTo>
                <a:close/>
              </a:path>
              <a:path w="21600" h="21600" fill="norm" stroke="1" extrusionOk="0">
                <a:moveTo>
                  <a:pt x="1350" y="5400"/>
                </a:moveTo>
                <a:lnTo>
                  <a:pt x="1350" y="16200"/>
                </a:lnTo>
                <a:lnTo>
                  <a:pt x="2700" y="16200"/>
                </a:lnTo>
                <a:lnTo>
                  <a:pt x="2700" y="5400"/>
                </a:lnTo>
                <a:close/>
              </a:path>
              <a:path w="21600" h="21600" fill="norm" stroke="1" extrusionOk="0">
                <a:moveTo>
                  <a:pt x="0" y="5400"/>
                </a:moveTo>
                <a:lnTo>
                  <a:pt x="0" y="16200"/>
                </a:lnTo>
                <a:lnTo>
                  <a:pt x="675" y="16200"/>
                </a:lnTo>
                <a:lnTo>
                  <a:pt x="675" y="5400"/>
                </a:lnTo>
                <a:close/>
              </a:path>
            </a:pathLst>
          </a:custGeom>
          <a:gradFill>
            <a:gsLst>
              <a:gs pos="0">
                <a:schemeClr val="bg1"/>
              </a:gs>
              <a:gs pos="100000">
                <a:schemeClr val="bg1">
                  <a:gamma val="0"/>
                  <a:shade val="21176"/>
                  <a:invGamma val="0"/>
                </a:schemeClr>
              </a:gs>
            </a:gsLst>
            <a:lin ang="0" scaled="1"/>
          </a:gradFill>
          <a:ln w="28575" algn="ctr">
            <a:solidFill>
              <a:schemeClr val="tx1"/>
            </a:solidFill>
            <a:miter lim="800000"/>
            <a:headEnd/>
            <a:tailEnd type="none" w="lg" len="lg"/>
          </a:ln>
          <a:effectLst/>
        </p:spPr>
        <p:txBody>
          <a:bodyPr lIns="90000" tIns="46800" rIns="90000" bIns="46800" anchor="ctr">
            <a:spAutoFit/>
          </a:bodyPr>
          <a:lstStyle/>
          <a:p>
            <a:pPr>
              <a:defRPr/>
            </a:pPr>
            <a:endParaRPr lang="zh-CN">
              <a:latin typeface="Arial"/>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spd="med" p14:dur="500" advClick="1">
        <p:strips dir="ld"/>
      </p:transition>
    </mc:Choice>
    <mc:Fallback>
      <p:transition spd="med" advClick="1">
        <p:strips dir="ld"/>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33794" name="Rectangle 2"/>
          <p:cNvSpPr>
            <a:spLocks noChangeArrowheads="1" noGrp="1"/>
          </p:cNvSpPr>
          <p:nvPr>
            <p:ph type="title"/>
          </p:nvPr>
        </p:nvSpPr>
        <p:spPr bwMode="auto"/>
        <p:txBody>
          <a:bodyPr/>
          <a:lstStyle/>
          <a:p>
            <a:pPr>
              <a:defRPr/>
            </a:pPr>
            <a:r>
              <a:rPr lang="en-US" sz="4000"/>
              <a:t>WNDCLASSEX</a:t>
            </a:r>
            <a:r>
              <a:rPr lang="zh-CN" sz="4000"/>
              <a:t>成员变量</a:t>
            </a:r>
            <a:r>
              <a:rPr lang="en-US" sz="4000"/>
              <a:t>lpszMenuName</a:t>
            </a:r>
            <a:endParaRPr/>
          </a:p>
        </p:txBody>
      </p:sp>
      <p:sp>
        <p:nvSpPr>
          <p:cNvPr id="45059" name="Rectangle 3"/>
          <p:cNvSpPr>
            <a:spLocks noChangeArrowheads="1" noGrp="1"/>
          </p:cNvSpPr>
          <p:nvPr>
            <p:ph type="body" idx="1"/>
          </p:nvPr>
        </p:nvSpPr>
        <p:spPr bwMode="auto"/>
        <p:txBody>
          <a:bodyPr/>
          <a:lstStyle/>
          <a:p>
            <a:pPr>
              <a:defRPr/>
            </a:pPr>
            <a:r>
              <a:rPr lang="en-US"/>
              <a:t>lpszMenuName</a:t>
            </a:r>
            <a:r>
              <a:rPr lang="zh-CN"/>
              <a:t>是一个以空终止的字符窜，指定菜单资源的名字，如果你使用菜单资源的</a:t>
            </a:r>
            <a:r>
              <a:rPr lang="en-US"/>
              <a:t>ID</a:t>
            </a:r>
            <a:r>
              <a:rPr lang="zh-CN"/>
              <a:t>号，那么需要</a:t>
            </a:r>
            <a:r>
              <a:rPr lang="en-US"/>
              <a:t>MAKEINTRESOURE</a:t>
            </a:r>
            <a:r>
              <a:rPr lang="zh-CN"/>
              <a:t>宏来进行转换。如果</a:t>
            </a:r>
            <a:r>
              <a:rPr lang="en-US"/>
              <a:t>lpszMenuName</a:t>
            </a:r>
            <a:r>
              <a:rPr lang="zh-CN"/>
              <a:t>成员设置为</a:t>
            </a:r>
            <a:r>
              <a:rPr lang="en-US"/>
              <a:t>NULL</a:t>
            </a:r>
            <a:r>
              <a:rPr lang="zh-CN"/>
              <a:t>，那么基于这个窗口类创建的窗口将没有默认的菜单。</a:t>
            </a:r>
            <a:endParaRPr/>
          </a:p>
          <a:p>
            <a:pPr>
              <a:defRPr/>
            </a:pPr>
            <a:r>
              <a:rPr lang="zh-CN"/>
              <a:t>要注意的是，菜单并不是一个窗口，很多初学者会把菜单误认为窗口。</a:t>
            </a:r>
            <a:endParaRPr/>
          </a:p>
        </p:txBody>
      </p:sp>
      <p:sp>
        <p:nvSpPr>
          <p:cNvPr id="33796" name="AutoShape 4">
            <a:hlinkClick r:id="rId3" action="ppaction://hlinksldjump"/>
          </p:cNvPr>
          <p:cNvSpPr>
            <a:spLocks noChangeArrowheads="1"/>
          </p:cNvSpPr>
          <p:nvPr/>
        </p:nvSpPr>
        <p:spPr bwMode="auto">
          <a:xfrm rot="10800000">
            <a:off x="7667625" y="6308725"/>
            <a:ext cx="936625" cy="360363"/>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fill="norm" stroke="1" extrusionOk="0">
                <a:moveTo>
                  <a:pt x="16200" y="0"/>
                </a:moveTo>
                <a:lnTo>
                  <a:pt x="16200" y="5400"/>
                </a:lnTo>
                <a:lnTo>
                  <a:pt x="3375" y="5400"/>
                </a:lnTo>
                <a:lnTo>
                  <a:pt x="3375" y="16200"/>
                </a:lnTo>
                <a:lnTo>
                  <a:pt x="16200" y="16200"/>
                </a:lnTo>
                <a:lnTo>
                  <a:pt x="16200" y="21600"/>
                </a:lnTo>
                <a:lnTo>
                  <a:pt x="21600" y="10800"/>
                </a:lnTo>
                <a:close/>
              </a:path>
              <a:path w="21600" h="21600" fill="norm" stroke="1" extrusionOk="0">
                <a:moveTo>
                  <a:pt x="1350" y="5400"/>
                </a:moveTo>
                <a:lnTo>
                  <a:pt x="1350" y="16200"/>
                </a:lnTo>
                <a:lnTo>
                  <a:pt x="2700" y="16200"/>
                </a:lnTo>
                <a:lnTo>
                  <a:pt x="2700" y="5400"/>
                </a:lnTo>
                <a:close/>
              </a:path>
              <a:path w="21600" h="21600" fill="norm" stroke="1" extrusionOk="0">
                <a:moveTo>
                  <a:pt x="0" y="5400"/>
                </a:moveTo>
                <a:lnTo>
                  <a:pt x="0" y="16200"/>
                </a:lnTo>
                <a:lnTo>
                  <a:pt x="675" y="16200"/>
                </a:lnTo>
                <a:lnTo>
                  <a:pt x="675" y="5400"/>
                </a:lnTo>
                <a:close/>
              </a:path>
            </a:pathLst>
          </a:custGeom>
          <a:gradFill>
            <a:gsLst>
              <a:gs pos="0">
                <a:schemeClr val="bg1"/>
              </a:gs>
              <a:gs pos="100000">
                <a:schemeClr val="bg1">
                  <a:gamma val="0"/>
                  <a:shade val="21176"/>
                  <a:invGamma val="0"/>
                </a:schemeClr>
              </a:gs>
            </a:gsLst>
            <a:lin ang="0" scaled="1"/>
          </a:gradFill>
          <a:ln w="28575" algn="ctr">
            <a:solidFill>
              <a:schemeClr val="tx1"/>
            </a:solidFill>
            <a:miter lim="800000"/>
            <a:headEnd/>
            <a:tailEnd type="none" w="lg" len="lg"/>
          </a:ln>
          <a:effectLst/>
        </p:spPr>
        <p:txBody>
          <a:bodyPr lIns="90000" tIns="46800" rIns="90000" bIns="46800" anchor="ctr">
            <a:spAutoFit/>
          </a:bodyPr>
          <a:lstStyle/>
          <a:p>
            <a:pPr>
              <a:defRPr/>
            </a:pPr>
            <a:endParaRPr lang="zh-CN">
              <a:latin typeface="Arial"/>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spd="med" p14:dur="500" advClick="1">
        <p:strips dir="ld"/>
      </p:transition>
    </mc:Choice>
    <mc:Fallback>
      <p:transition spd="med" advClick="1">
        <p:strips dir="ld"/>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34818" name="Rectangle 2"/>
          <p:cNvSpPr>
            <a:spLocks noChangeArrowheads="1" noGrp="1"/>
          </p:cNvSpPr>
          <p:nvPr>
            <p:ph type="title"/>
          </p:nvPr>
        </p:nvSpPr>
        <p:spPr bwMode="auto"/>
        <p:txBody>
          <a:bodyPr/>
          <a:lstStyle/>
          <a:p>
            <a:pPr>
              <a:defRPr/>
            </a:pPr>
            <a:r>
              <a:rPr lang="en-US" sz="4000"/>
              <a:t>WNDCLASSEX</a:t>
            </a:r>
            <a:r>
              <a:rPr lang="zh-CN" sz="4000"/>
              <a:t>结构体成员变量</a:t>
            </a:r>
            <a:r>
              <a:rPr lang="en-US" sz="4000"/>
              <a:t>lpszClassName</a:t>
            </a:r>
            <a:endParaRPr/>
          </a:p>
        </p:txBody>
      </p:sp>
      <p:sp>
        <p:nvSpPr>
          <p:cNvPr id="46083" name="Rectangle 3"/>
          <p:cNvSpPr>
            <a:spLocks noChangeArrowheads="1" noGrp="1"/>
          </p:cNvSpPr>
          <p:nvPr>
            <p:ph type="body" idx="1"/>
          </p:nvPr>
        </p:nvSpPr>
        <p:spPr bwMode="auto"/>
        <p:txBody>
          <a:bodyPr/>
          <a:lstStyle/>
          <a:p>
            <a:pPr>
              <a:defRPr/>
            </a:pPr>
            <a:r>
              <a:rPr lang="en-US"/>
              <a:t>lpszClassName</a:t>
            </a:r>
            <a:r>
              <a:rPr lang="zh-CN"/>
              <a:t>是一个以空终止的字符窜，指定窗口类的名字</a:t>
            </a:r>
            <a:endParaRPr/>
          </a:p>
        </p:txBody>
      </p:sp>
      <p:sp>
        <p:nvSpPr>
          <p:cNvPr id="34820" name="AutoShape 4">
            <a:hlinkClick r:id="rId3" action="ppaction://hlinksldjump"/>
          </p:cNvPr>
          <p:cNvSpPr>
            <a:spLocks noChangeArrowheads="1"/>
          </p:cNvSpPr>
          <p:nvPr/>
        </p:nvSpPr>
        <p:spPr bwMode="auto">
          <a:xfrm rot="10800000">
            <a:off x="7667625" y="6308725"/>
            <a:ext cx="936625" cy="360363"/>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fill="norm" stroke="1" extrusionOk="0">
                <a:moveTo>
                  <a:pt x="16200" y="0"/>
                </a:moveTo>
                <a:lnTo>
                  <a:pt x="16200" y="5400"/>
                </a:lnTo>
                <a:lnTo>
                  <a:pt x="3375" y="5400"/>
                </a:lnTo>
                <a:lnTo>
                  <a:pt x="3375" y="16200"/>
                </a:lnTo>
                <a:lnTo>
                  <a:pt x="16200" y="16200"/>
                </a:lnTo>
                <a:lnTo>
                  <a:pt x="16200" y="21600"/>
                </a:lnTo>
                <a:lnTo>
                  <a:pt x="21600" y="10800"/>
                </a:lnTo>
                <a:close/>
              </a:path>
              <a:path w="21600" h="21600" fill="norm" stroke="1" extrusionOk="0">
                <a:moveTo>
                  <a:pt x="1350" y="5400"/>
                </a:moveTo>
                <a:lnTo>
                  <a:pt x="1350" y="16200"/>
                </a:lnTo>
                <a:lnTo>
                  <a:pt x="2700" y="16200"/>
                </a:lnTo>
                <a:lnTo>
                  <a:pt x="2700" y="5400"/>
                </a:lnTo>
                <a:close/>
              </a:path>
              <a:path w="21600" h="21600" fill="norm" stroke="1" extrusionOk="0">
                <a:moveTo>
                  <a:pt x="0" y="5400"/>
                </a:moveTo>
                <a:lnTo>
                  <a:pt x="0" y="16200"/>
                </a:lnTo>
                <a:lnTo>
                  <a:pt x="675" y="16200"/>
                </a:lnTo>
                <a:lnTo>
                  <a:pt x="675" y="5400"/>
                </a:lnTo>
                <a:close/>
              </a:path>
            </a:pathLst>
          </a:custGeom>
          <a:gradFill>
            <a:gsLst>
              <a:gs pos="0">
                <a:schemeClr val="bg1"/>
              </a:gs>
              <a:gs pos="100000">
                <a:schemeClr val="bg1">
                  <a:gamma val="0"/>
                  <a:shade val="21176"/>
                  <a:invGamma val="0"/>
                </a:schemeClr>
              </a:gs>
            </a:gsLst>
            <a:lin ang="0" scaled="1"/>
          </a:gradFill>
          <a:ln w="28575" algn="ctr">
            <a:solidFill>
              <a:schemeClr val="tx1"/>
            </a:solidFill>
            <a:miter lim="800000"/>
            <a:headEnd/>
            <a:tailEnd type="none" w="lg" len="lg"/>
          </a:ln>
          <a:effectLst/>
        </p:spPr>
        <p:txBody>
          <a:bodyPr lIns="90000" tIns="46800" rIns="90000" bIns="46800" anchor="ctr">
            <a:spAutoFit/>
          </a:bodyPr>
          <a:lstStyle/>
          <a:p>
            <a:pPr>
              <a:defRPr/>
            </a:pPr>
            <a:endParaRPr lang="zh-CN">
              <a:latin typeface="Arial"/>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spd="med" p14:dur="500" advClick="1">
        <p:strips dir="ld"/>
      </p:transition>
    </mc:Choice>
    <mc:Fallback>
      <p:transition spd="med" advClick="1">
        <p:strips dir="ld"/>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46434" name="Rectangle 2"/>
          <p:cNvSpPr>
            <a:spLocks noChangeArrowheads="1" noGrp="1"/>
          </p:cNvSpPr>
          <p:nvPr>
            <p:ph type="title"/>
          </p:nvPr>
        </p:nvSpPr>
        <p:spPr bwMode="auto"/>
        <p:txBody>
          <a:bodyPr/>
          <a:lstStyle/>
          <a:p>
            <a:pPr>
              <a:defRPr/>
            </a:pPr>
            <a:r>
              <a:rPr lang="zh-CN" sz="4000"/>
              <a:t>注册窗口类</a:t>
            </a:r>
            <a:r>
              <a:rPr lang="en-US" sz="4000"/>
              <a:t>1</a:t>
            </a:r>
            <a:endParaRPr/>
          </a:p>
        </p:txBody>
      </p:sp>
      <p:sp>
        <p:nvSpPr>
          <p:cNvPr id="47107" name="Rectangle 3"/>
          <p:cNvSpPr>
            <a:spLocks noChangeArrowheads="1" noGrp="1"/>
          </p:cNvSpPr>
          <p:nvPr>
            <p:ph type="body" idx="1"/>
          </p:nvPr>
        </p:nvSpPr>
        <p:spPr bwMode="auto"/>
        <p:txBody>
          <a:bodyPr/>
          <a:lstStyle/>
          <a:p>
            <a:pPr>
              <a:defRPr/>
            </a:pPr>
            <a:r>
              <a:rPr lang="zh-CN"/>
              <a:t>设计完窗口类（</a:t>
            </a:r>
            <a:r>
              <a:rPr lang="en-US"/>
              <a:t>WNDCLASS)</a:t>
            </a:r>
            <a:r>
              <a:rPr lang="zh-CN"/>
              <a:t>后，需要调用</a:t>
            </a:r>
            <a:r>
              <a:rPr lang="en-US"/>
              <a:t>RegisterClass</a:t>
            </a:r>
            <a:r>
              <a:rPr lang="zh-CN"/>
              <a:t>函数对其进行注册，注册成功后，才可以创建该类型的窗口。</a:t>
            </a:r>
            <a:endParaRPr/>
          </a:p>
          <a:p>
            <a:pPr>
              <a:defRPr/>
            </a:pPr>
            <a:r>
              <a:rPr lang="en-US"/>
              <a:t>RegisterClass(&amp;wndclass);</a:t>
            </a:r>
            <a:endParaRPr/>
          </a:p>
          <a:p>
            <a:pPr lvl="1">
              <a:defRPr/>
            </a:pPr>
            <a:r>
              <a:rPr lang="zh-CN"/>
              <a:t>该函数只有一个参数，即我们上一步定义的窗口类对象指针。</a:t>
            </a:r>
            <a:endParaRPr/>
          </a:p>
          <a:p>
            <a:pPr lvl="1">
              <a:defRPr/>
            </a:pPr>
            <a:r>
              <a:rPr lang="zh-CN"/>
              <a:t>函数返回布尔值。</a:t>
            </a:r>
            <a:endParaRPr/>
          </a:p>
        </p:txBody>
      </p:sp>
      <p:sp>
        <p:nvSpPr>
          <p:cNvPr id="146436" name="AutoShape 4">
            <a:hlinkClick r:id="rId3" action="ppaction://hlinksldjump"/>
          </p:cNvPr>
          <p:cNvSpPr>
            <a:spLocks noChangeArrowheads="1"/>
          </p:cNvSpPr>
          <p:nvPr/>
        </p:nvSpPr>
        <p:spPr bwMode="auto">
          <a:xfrm rot="10800000">
            <a:off x="7667625" y="6308725"/>
            <a:ext cx="936625" cy="360363"/>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fill="norm" stroke="1" extrusionOk="0">
                <a:moveTo>
                  <a:pt x="16200" y="0"/>
                </a:moveTo>
                <a:lnTo>
                  <a:pt x="16200" y="5400"/>
                </a:lnTo>
                <a:lnTo>
                  <a:pt x="3375" y="5400"/>
                </a:lnTo>
                <a:lnTo>
                  <a:pt x="3375" y="16200"/>
                </a:lnTo>
                <a:lnTo>
                  <a:pt x="16200" y="16200"/>
                </a:lnTo>
                <a:lnTo>
                  <a:pt x="16200" y="21600"/>
                </a:lnTo>
                <a:lnTo>
                  <a:pt x="21600" y="10800"/>
                </a:lnTo>
                <a:close/>
              </a:path>
              <a:path w="21600" h="21600" fill="norm" stroke="1" extrusionOk="0">
                <a:moveTo>
                  <a:pt x="1350" y="5400"/>
                </a:moveTo>
                <a:lnTo>
                  <a:pt x="1350" y="16200"/>
                </a:lnTo>
                <a:lnTo>
                  <a:pt x="2700" y="16200"/>
                </a:lnTo>
                <a:lnTo>
                  <a:pt x="2700" y="5400"/>
                </a:lnTo>
                <a:close/>
              </a:path>
              <a:path w="21600" h="21600" fill="norm" stroke="1" extrusionOk="0">
                <a:moveTo>
                  <a:pt x="0" y="5400"/>
                </a:moveTo>
                <a:lnTo>
                  <a:pt x="0" y="16200"/>
                </a:lnTo>
                <a:lnTo>
                  <a:pt x="675" y="16200"/>
                </a:lnTo>
                <a:lnTo>
                  <a:pt x="675" y="5400"/>
                </a:lnTo>
                <a:close/>
              </a:path>
            </a:pathLst>
          </a:custGeom>
          <a:gradFill>
            <a:gsLst>
              <a:gs pos="0">
                <a:schemeClr val="bg1"/>
              </a:gs>
              <a:gs pos="100000">
                <a:schemeClr val="bg1">
                  <a:gamma val="0"/>
                  <a:shade val="21176"/>
                  <a:invGamma val="0"/>
                </a:schemeClr>
              </a:gs>
            </a:gsLst>
            <a:lin ang="0" scaled="1"/>
          </a:gradFill>
          <a:ln w="28575" algn="ctr">
            <a:solidFill>
              <a:schemeClr val="tx1"/>
            </a:solidFill>
            <a:miter lim="800000"/>
            <a:headEnd/>
            <a:tailEnd type="none" w="lg" len="lg"/>
          </a:ln>
          <a:effectLst/>
        </p:spPr>
        <p:txBody>
          <a:bodyPr lIns="90000" tIns="46800" rIns="90000" bIns="46800" anchor="ctr">
            <a:spAutoFit/>
          </a:bodyPr>
          <a:lstStyle/>
          <a:p>
            <a:pPr>
              <a:defRPr/>
            </a:pPr>
            <a:endParaRPr lang="zh-CN">
              <a:latin typeface="Arial"/>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spd="med" p14:dur="500" advClick="1">
        <p:strips dir="ld"/>
      </p:transition>
    </mc:Choice>
    <mc:Fallback>
      <p:transition spd="med" advClick="1">
        <p:strips dir="ld"/>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37218" name="Rectangle 2"/>
          <p:cNvSpPr>
            <a:spLocks noChangeArrowheads="1" noGrp="1"/>
          </p:cNvSpPr>
          <p:nvPr>
            <p:ph type="ctrTitle" idx="4294967295"/>
          </p:nvPr>
        </p:nvSpPr>
        <p:spPr bwMode="auto">
          <a:xfrm>
            <a:off x="684213" y="2492375"/>
            <a:ext cx="7772400" cy="1470025"/>
          </a:xfrm>
        </p:spPr>
        <p:txBody>
          <a:bodyPr/>
          <a:lstStyle/>
          <a:p>
            <a:pPr>
              <a:defRPr/>
            </a:pPr>
            <a:r>
              <a:rPr lang="en-US"/>
              <a:t>Windows</a:t>
            </a:r>
            <a:r>
              <a:rPr lang="zh-CN"/>
              <a:t>编程基础</a:t>
            </a: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spd="slow" p14:dur="2000" advClick="1">
        <p:wipe dir="u"/>
      </p:transition>
    </mc:Choice>
    <mc:Fallback>
      <p:transition spd="slow" advClick="1">
        <p:wipe dir="u"/>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35842" name="Rectangle 2"/>
          <p:cNvSpPr>
            <a:spLocks noChangeArrowheads="1" noGrp="1"/>
          </p:cNvSpPr>
          <p:nvPr>
            <p:ph type="title"/>
          </p:nvPr>
        </p:nvSpPr>
        <p:spPr bwMode="auto"/>
        <p:txBody>
          <a:bodyPr/>
          <a:lstStyle/>
          <a:p>
            <a:pPr>
              <a:defRPr/>
            </a:pPr>
            <a:r>
              <a:rPr lang="zh-CN" sz="4000"/>
              <a:t>注册窗口类</a:t>
            </a:r>
            <a:r>
              <a:rPr lang="en-US" sz="4000"/>
              <a:t>2</a:t>
            </a:r>
            <a:endParaRPr/>
          </a:p>
        </p:txBody>
      </p:sp>
      <p:sp>
        <p:nvSpPr>
          <p:cNvPr id="48131" name="Rectangle 3"/>
          <p:cNvSpPr>
            <a:spLocks noChangeArrowheads="1" noGrp="1"/>
          </p:cNvSpPr>
          <p:nvPr>
            <p:ph type="body" idx="1"/>
          </p:nvPr>
        </p:nvSpPr>
        <p:spPr bwMode="auto"/>
        <p:txBody>
          <a:bodyPr/>
          <a:lstStyle/>
          <a:p>
            <a:pPr>
              <a:defRPr/>
            </a:pPr>
            <a:r>
              <a:rPr lang="zh-CN"/>
              <a:t>设计完窗口类（</a:t>
            </a:r>
            <a:r>
              <a:rPr lang="en-US"/>
              <a:t>WNDCLASSEX)</a:t>
            </a:r>
            <a:r>
              <a:rPr lang="zh-CN"/>
              <a:t>后，需要调用</a:t>
            </a:r>
            <a:r>
              <a:rPr lang="en-US"/>
              <a:t>RegisterClassEx</a:t>
            </a:r>
            <a:r>
              <a:rPr lang="zh-CN"/>
              <a:t>函数对其进行注册，注册成功后，才可以创建该类型的窗口。</a:t>
            </a:r>
            <a:endParaRPr/>
          </a:p>
          <a:p>
            <a:pPr>
              <a:defRPr/>
            </a:pPr>
            <a:r>
              <a:rPr lang="en-US"/>
              <a:t>RegisterClassEx(&amp;wndclass);</a:t>
            </a:r>
            <a:endParaRPr/>
          </a:p>
          <a:p>
            <a:pPr lvl="1">
              <a:defRPr/>
            </a:pPr>
            <a:r>
              <a:rPr lang="zh-CN"/>
              <a:t>该函数只有一个参数，即我们上一步定义的窗口类对象指针。</a:t>
            </a:r>
            <a:endParaRPr/>
          </a:p>
          <a:p>
            <a:pPr lvl="1">
              <a:defRPr/>
            </a:pPr>
            <a:r>
              <a:rPr lang="zh-CN"/>
              <a:t>函数返回布尔值。</a:t>
            </a:r>
            <a:endParaRPr/>
          </a:p>
        </p:txBody>
      </p:sp>
      <p:sp>
        <p:nvSpPr>
          <p:cNvPr id="35844" name="AutoShape 4">
            <a:hlinkClick r:id="rId3" action="ppaction://hlinksldjump"/>
          </p:cNvPr>
          <p:cNvSpPr>
            <a:spLocks noChangeArrowheads="1"/>
          </p:cNvSpPr>
          <p:nvPr/>
        </p:nvSpPr>
        <p:spPr bwMode="auto">
          <a:xfrm rot="10800000">
            <a:off x="7667625" y="6308725"/>
            <a:ext cx="936625" cy="360363"/>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fill="norm" stroke="1" extrusionOk="0">
                <a:moveTo>
                  <a:pt x="16200" y="0"/>
                </a:moveTo>
                <a:lnTo>
                  <a:pt x="16200" y="5400"/>
                </a:lnTo>
                <a:lnTo>
                  <a:pt x="3375" y="5400"/>
                </a:lnTo>
                <a:lnTo>
                  <a:pt x="3375" y="16200"/>
                </a:lnTo>
                <a:lnTo>
                  <a:pt x="16200" y="16200"/>
                </a:lnTo>
                <a:lnTo>
                  <a:pt x="16200" y="21600"/>
                </a:lnTo>
                <a:lnTo>
                  <a:pt x="21600" y="10800"/>
                </a:lnTo>
                <a:close/>
              </a:path>
              <a:path w="21600" h="21600" fill="norm" stroke="1" extrusionOk="0">
                <a:moveTo>
                  <a:pt x="1350" y="5400"/>
                </a:moveTo>
                <a:lnTo>
                  <a:pt x="1350" y="16200"/>
                </a:lnTo>
                <a:lnTo>
                  <a:pt x="2700" y="16200"/>
                </a:lnTo>
                <a:lnTo>
                  <a:pt x="2700" y="5400"/>
                </a:lnTo>
                <a:close/>
              </a:path>
              <a:path w="21600" h="21600" fill="norm" stroke="1" extrusionOk="0">
                <a:moveTo>
                  <a:pt x="0" y="5400"/>
                </a:moveTo>
                <a:lnTo>
                  <a:pt x="0" y="16200"/>
                </a:lnTo>
                <a:lnTo>
                  <a:pt x="675" y="16200"/>
                </a:lnTo>
                <a:lnTo>
                  <a:pt x="675" y="5400"/>
                </a:lnTo>
                <a:close/>
              </a:path>
            </a:pathLst>
          </a:custGeom>
          <a:gradFill>
            <a:gsLst>
              <a:gs pos="0">
                <a:schemeClr val="bg1"/>
              </a:gs>
              <a:gs pos="100000">
                <a:schemeClr val="bg1">
                  <a:gamma val="0"/>
                  <a:shade val="21176"/>
                  <a:invGamma val="0"/>
                </a:schemeClr>
              </a:gs>
            </a:gsLst>
            <a:lin ang="0" scaled="1"/>
          </a:gradFill>
          <a:ln w="28575" algn="ctr">
            <a:solidFill>
              <a:schemeClr val="tx1"/>
            </a:solidFill>
            <a:miter lim="800000"/>
            <a:headEnd/>
            <a:tailEnd type="none" w="lg" len="lg"/>
          </a:ln>
          <a:effectLst/>
        </p:spPr>
        <p:txBody>
          <a:bodyPr lIns="90000" tIns="46800" rIns="90000" bIns="46800" anchor="ctr">
            <a:spAutoFit/>
          </a:bodyPr>
          <a:lstStyle/>
          <a:p>
            <a:pPr>
              <a:defRPr/>
            </a:pPr>
            <a:endParaRPr lang="zh-CN">
              <a:latin typeface="Arial"/>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spd="med" p14:dur="500" advClick="1">
        <p:strips dir="ld"/>
      </p:transition>
    </mc:Choice>
    <mc:Fallback>
      <p:transition spd="med" advClick="1">
        <p:strips dir="ld"/>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36866" name="Rectangle 2"/>
          <p:cNvSpPr>
            <a:spLocks noChangeArrowheads="1" noGrp="1"/>
          </p:cNvSpPr>
          <p:nvPr>
            <p:ph type="title"/>
          </p:nvPr>
        </p:nvSpPr>
        <p:spPr bwMode="auto"/>
        <p:txBody>
          <a:bodyPr/>
          <a:lstStyle/>
          <a:p>
            <a:pPr>
              <a:defRPr/>
            </a:pPr>
            <a:r>
              <a:rPr lang="zh-CN" sz="4000"/>
              <a:t>创建窗口</a:t>
            </a:r>
            <a:endParaRPr/>
          </a:p>
        </p:txBody>
      </p:sp>
      <p:sp>
        <p:nvSpPr>
          <p:cNvPr id="49155" name="Rectangle 3"/>
          <p:cNvSpPr>
            <a:spLocks noChangeArrowheads="1" noGrp="1"/>
          </p:cNvSpPr>
          <p:nvPr>
            <p:ph type="body" idx="1"/>
          </p:nvPr>
        </p:nvSpPr>
        <p:spPr bwMode="auto"/>
        <p:txBody>
          <a:bodyPr/>
          <a:lstStyle/>
          <a:p>
            <a:pPr>
              <a:lnSpc>
                <a:spcPct val="80000"/>
              </a:lnSpc>
              <a:defRPr/>
            </a:pPr>
            <a:r>
              <a:rPr lang="zh-CN" sz="1800"/>
              <a:t>在定义完窗口类，并注册成功之后，便可以用</a:t>
            </a:r>
            <a:r>
              <a:rPr lang="en-US" sz="1800"/>
              <a:t>CreatWindow</a:t>
            </a:r>
            <a:r>
              <a:rPr lang="zh-CN" sz="1800"/>
              <a:t>函数产生这类型窗口，</a:t>
            </a:r>
            <a:r>
              <a:rPr lang="en-US" sz="1800"/>
              <a:t>CreatWindow</a:t>
            </a:r>
            <a:r>
              <a:rPr lang="zh-CN" sz="1800"/>
              <a:t>函数原型声明如下：</a:t>
            </a:r>
            <a:endParaRPr/>
          </a:p>
          <a:p>
            <a:pPr>
              <a:lnSpc>
                <a:spcPct val="80000"/>
              </a:lnSpc>
              <a:defRPr/>
            </a:pPr>
            <a:r>
              <a:rPr lang="en-US" sz="1800" b="1"/>
              <a:t>HWND </a:t>
            </a:r>
            <a:r>
              <a:rPr lang="en-US" sz="1800" b="1"/>
              <a:t>CreateWindow</a:t>
            </a:r>
            <a:r>
              <a:rPr lang="en-US" sz="1800" b="1"/>
              <a:t>( </a:t>
            </a:r>
            <a:endParaRPr/>
          </a:p>
          <a:p>
            <a:pPr>
              <a:lnSpc>
                <a:spcPct val="80000"/>
              </a:lnSpc>
              <a:buFont typeface="Wingdings"/>
              <a:buNone/>
              <a:defRPr/>
            </a:pPr>
            <a:r>
              <a:rPr lang="en-US" sz="1800" b="1"/>
              <a:t>            LPCTSTR</a:t>
            </a:r>
            <a:r>
              <a:rPr lang="en-US" sz="1800" i="1"/>
              <a:t> </a:t>
            </a:r>
            <a:r>
              <a:rPr lang="en-US" sz="1800" i="1"/>
              <a:t>lpClassName</a:t>
            </a:r>
            <a:r>
              <a:rPr lang="en-US" sz="1800" b="1"/>
              <a:t>,      </a:t>
            </a:r>
            <a:r>
              <a:rPr lang="en-US" sz="1800"/>
              <a:t>// </a:t>
            </a:r>
            <a:r>
              <a:rPr lang="zh-CN" sz="1800">
                <a:solidFill>
                  <a:schemeClr val="folHlink"/>
                </a:solidFill>
              </a:rPr>
              <a:t>注册的窗口类名</a:t>
            </a:r>
            <a:r>
              <a:rPr lang="zh-CN" sz="1800"/>
              <a:t> </a:t>
            </a:r>
            <a:endParaRPr/>
          </a:p>
          <a:p>
            <a:pPr>
              <a:lnSpc>
                <a:spcPct val="80000"/>
              </a:lnSpc>
              <a:buFont typeface="Wingdings"/>
              <a:buNone/>
              <a:defRPr/>
            </a:pPr>
            <a:r>
              <a:rPr lang="zh-CN" sz="1800" b="1"/>
              <a:t>            </a:t>
            </a:r>
            <a:r>
              <a:rPr lang="en-US" sz="1800" b="1">
                <a:solidFill>
                  <a:schemeClr val="hlink"/>
                </a:solidFill>
              </a:rPr>
              <a:t>LPCTSTR</a:t>
            </a:r>
            <a:r>
              <a:rPr lang="en-US" sz="1800" i="1">
                <a:solidFill>
                  <a:schemeClr val="hlink"/>
                </a:solidFill>
              </a:rPr>
              <a:t> </a:t>
            </a:r>
            <a:r>
              <a:rPr lang="en-US" sz="1800" i="1">
                <a:solidFill>
                  <a:schemeClr val="hlink"/>
                </a:solidFill>
              </a:rPr>
              <a:t>lpWindowName</a:t>
            </a:r>
            <a:r>
              <a:rPr lang="en-US" sz="1800" b="1"/>
              <a:t>,  </a:t>
            </a:r>
            <a:r>
              <a:rPr lang="en-US" sz="1800"/>
              <a:t>// </a:t>
            </a:r>
            <a:r>
              <a:rPr lang="zh-CN" sz="1800">
                <a:solidFill>
                  <a:schemeClr val="folHlink"/>
                </a:solidFill>
              </a:rPr>
              <a:t>窗口的名字</a:t>
            </a:r>
            <a:endParaRPr/>
          </a:p>
          <a:p>
            <a:pPr>
              <a:lnSpc>
                <a:spcPct val="80000"/>
              </a:lnSpc>
              <a:buFont typeface="Wingdings"/>
              <a:buNone/>
              <a:defRPr/>
            </a:pPr>
            <a:r>
              <a:rPr lang="zh-CN" sz="1800"/>
              <a:t>            </a:t>
            </a:r>
            <a:r>
              <a:rPr lang="en-US" sz="1800" b="1"/>
              <a:t>DWORD</a:t>
            </a:r>
            <a:r>
              <a:rPr lang="en-US" sz="1800" i="1"/>
              <a:t> </a:t>
            </a:r>
            <a:r>
              <a:rPr lang="en-US" sz="1800" i="1"/>
              <a:t>dwStyle</a:t>
            </a:r>
            <a:r>
              <a:rPr lang="en-US" sz="1800" b="1"/>
              <a:t>,                  </a:t>
            </a:r>
            <a:r>
              <a:rPr lang="en-US" sz="1800"/>
              <a:t>// </a:t>
            </a:r>
            <a:r>
              <a:rPr lang="zh-CN" sz="1800">
                <a:solidFill>
                  <a:schemeClr val="folHlink"/>
                </a:solidFill>
              </a:rPr>
              <a:t>创建窗口的样式，常用的窗口样式如表</a:t>
            </a:r>
            <a:r>
              <a:rPr lang="en-US" sz="1800">
                <a:solidFill>
                  <a:schemeClr val="folHlink"/>
                </a:solidFill>
              </a:rPr>
              <a:t>3-5</a:t>
            </a:r>
            <a:r>
              <a:rPr lang="en-US" sz="1800"/>
              <a:t> </a:t>
            </a:r>
            <a:endParaRPr/>
          </a:p>
          <a:p>
            <a:pPr>
              <a:lnSpc>
                <a:spcPct val="80000"/>
              </a:lnSpc>
              <a:buFont typeface="Wingdings"/>
              <a:buNone/>
              <a:defRPr/>
            </a:pPr>
            <a:r>
              <a:rPr lang="en-US" sz="1800"/>
              <a:t>            </a:t>
            </a:r>
            <a:r>
              <a:rPr lang="en-US" sz="1800" b="1"/>
              <a:t>int</a:t>
            </a:r>
            <a:r>
              <a:rPr lang="en-US" sz="1800" i="1"/>
              <a:t> x</a:t>
            </a:r>
            <a:r>
              <a:rPr lang="en-US" sz="1800" b="1"/>
              <a:t>,                                       </a:t>
            </a:r>
            <a:r>
              <a:rPr lang="en-US" sz="1800"/>
              <a:t>// </a:t>
            </a:r>
            <a:r>
              <a:rPr lang="zh-CN" sz="1800">
                <a:solidFill>
                  <a:schemeClr val="folHlink"/>
                </a:solidFill>
              </a:rPr>
              <a:t>窗口左上角坐标</a:t>
            </a:r>
            <a:endParaRPr/>
          </a:p>
          <a:p>
            <a:pPr>
              <a:lnSpc>
                <a:spcPct val="80000"/>
              </a:lnSpc>
              <a:buFont typeface="Wingdings"/>
              <a:buNone/>
              <a:defRPr/>
            </a:pPr>
            <a:r>
              <a:rPr lang="zh-CN" sz="1800"/>
              <a:t>            </a:t>
            </a:r>
            <a:r>
              <a:rPr lang="en-US" sz="1800" b="1"/>
              <a:t>int</a:t>
            </a:r>
            <a:r>
              <a:rPr lang="en-US" sz="1800" i="1"/>
              <a:t> y</a:t>
            </a:r>
            <a:r>
              <a:rPr lang="en-US" sz="1800" b="1"/>
              <a:t>,                                       </a:t>
            </a:r>
            <a:r>
              <a:rPr lang="en-US" sz="1800"/>
              <a:t>// </a:t>
            </a:r>
            <a:r>
              <a:rPr lang="zh-CN" sz="1800"/>
              <a:t>窗口左上角坐标</a:t>
            </a:r>
            <a:endParaRPr/>
          </a:p>
          <a:p>
            <a:pPr>
              <a:lnSpc>
                <a:spcPct val="80000"/>
              </a:lnSpc>
              <a:buFont typeface="Wingdings"/>
              <a:buNone/>
              <a:defRPr/>
            </a:pPr>
            <a:r>
              <a:rPr lang="zh-CN" sz="1800"/>
              <a:t>            </a:t>
            </a:r>
            <a:r>
              <a:rPr lang="en-US" sz="1800" b="1"/>
              <a:t>int</a:t>
            </a:r>
            <a:r>
              <a:rPr lang="en-US" sz="1800" i="1"/>
              <a:t> </a:t>
            </a:r>
            <a:r>
              <a:rPr lang="en-US" sz="1800" i="1"/>
              <a:t>nWidth</a:t>
            </a:r>
            <a:r>
              <a:rPr lang="en-US" sz="1800" b="1"/>
              <a:t>,                             </a:t>
            </a:r>
            <a:r>
              <a:rPr lang="en-US" sz="1800"/>
              <a:t>// </a:t>
            </a:r>
            <a:r>
              <a:rPr lang="zh-CN" sz="1800"/>
              <a:t>窗口宽度</a:t>
            </a:r>
            <a:endParaRPr/>
          </a:p>
          <a:p>
            <a:pPr>
              <a:lnSpc>
                <a:spcPct val="80000"/>
              </a:lnSpc>
              <a:buFont typeface="Wingdings"/>
              <a:buNone/>
              <a:defRPr/>
            </a:pPr>
            <a:r>
              <a:rPr lang="zh-CN" sz="1800"/>
              <a:t>            </a:t>
            </a:r>
            <a:r>
              <a:rPr lang="en-US" sz="1800" b="1"/>
              <a:t>int</a:t>
            </a:r>
            <a:r>
              <a:rPr lang="en-US" sz="1800" i="1"/>
              <a:t> </a:t>
            </a:r>
            <a:r>
              <a:rPr lang="en-US" sz="1800" i="1"/>
              <a:t>nHeight</a:t>
            </a:r>
            <a:r>
              <a:rPr lang="en-US" sz="1800" b="1"/>
              <a:t>,                            </a:t>
            </a:r>
            <a:r>
              <a:rPr lang="en-US" sz="1800"/>
              <a:t>// </a:t>
            </a:r>
            <a:r>
              <a:rPr lang="zh-CN" sz="1800"/>
              <a:t>窗口高度</a:t>
            </a:r>
            <a:endParaRPr/>
          </a:p>
          <a:p>
            <a:pPr>
              <a:lnSpc>
                <a:spcPct val="80000"/>
              </a:lnSpc>
              <a:buFont typeface="Wingdings"/>
              <a:buNone/>
              <a:defRPr/>
            </a:pPr>
            <a:r>
              <a:rPr lang="zh-CN" sz="1800" b="1"/>
              <a:t>            </a:t>
            </a:r>
            <a:r>
              <a:rPr lang="en-US" sz="1800" b="1"/>
              <a:t>HWND    </a:t>
            </a:r>
            <a:r>
              <a:rPr lang="en-US" sz="1800" i="1"/>
              <a:t>hWndParent</a:t>
            </a:r>
            <a:r>
              <a:rPr lang="en-US" sz="1800" b="1"/>
              <a:t>,         </a:t>
            </a:r>
            <a:r>
              <a:rPr lang="en-US" sz="1800"/>
              <a:t>// </a:t>
            </a:r>
            <a:r>
              <a:rPr lang="zh-CN" sz="1800"/>
              <a:t>该窗口的父窗口句柄 </a:t>
            </a:r>
            <a:endParaRPr/>
          </a:p>
          <a:p>
            <a:pPr>
              <a:lnSpc>
                <a:spcPct val="80000"/>
              </a:lnSpc>
              <a:buFont typeface="Wingdings"/>
              <a:buNone/>
              <a:defRPr/>
            </a:pPr>
            <a:r>
              <a:rPr lang="zh-CN" sz="1800" b="1"/>
              <a:t>            </a:t>
            </a:r>
            <a:r>
              <a:rPr lang="en-US" sz="1800" b="1"/>
              <a:t>HMENU  </a:t>
            </a:r>
            <a:r>
              <a:rPr lang="en-US" sz="1800" i="1"/>
              <a:t> </a:t>
            </a:r>
            <a:r>
              <a:rPr lang="en-US" sz="1800" i="1"/>
              <a:t>hMenu</a:t>
            </a:r>
            <a:r>
              <a:rPr lang="en-US" sz="1800" b="1"/>
              <a:t>,                </a:t>
            </a:r>
            <a:r>
              <a:rPr lang="en-US" sz="1800"/>
              <a:t>// </a:t>
            </a:r>
            <a:r>
              <a:rPr lang="zh-CN" sz="1800"/>
              <a:t>窗口主菜单句柄</a:t>
            </a:r>
            <a:endParaRPr/>
          </a:p>
          <a:p>
            <a:pPr>
              <a:lnSpc>
                <a:spcPct val="80000"/>
              </a:lnSpc>
              <a:buFont typeface="Wingdings"/>
              <a:buNone/>
              <a:defRPr/>
            </a:pPr>
            <a:r>
              <a:rPr lang="zh-CN" sz="1800"/>
              <a:t>           </a:t>
            </a:r>
            <a:r>
              <a:rPr lang="en-US" sz="1800" b="1"/>
              <a:t>HINSTANCE </a:t>
            </a:r>
            <a:r>
              <a:rPr lang="en-US" sz="1800" i="1"/>
              <a:t> </a:t>
            </a:r>
            <a:r>
              <a:rPr lang="en-US" sz="1800" i="1"/>
              <a:t>hInstance</a:t>
            </a:r>
            <a:r>
              <a:rPr lang="en-US" sz="1800" b="1"/>
              <a:t>,     </a:t>
            </a:r>
            <a:r>
              <a:rPr lang="en-US" sz="1800"/>
              <a:t>// </a:t>
            </a:r>
            <a:r>
              <a:rPr lang="zh-CN" sz="1800"/>
              <a:t>创建窗口的应用程序的当前句柄 </a:t>
            </a:r>
            <a:endParaRPr/>
          </a:p>
          <a:p>
            <a:pPr>
              <a:lnSpc>
                <a:spcPct val="80000"/>
              </a:lnSpc>
              <a:buFont typeface="Wingdings"/>
              <a:buNone/>
              <a:defRPr/>
            </a:pPr>
            <a:r>
              <a:rPr lang="zh-CN" sz="1800" b="1"/>
              <a:t>           </a:t>
            </a:r>
            <a:r>
              <a:rPr lang="en-US" sz="1800" b="1"/>
              <a:t>LPVOID</a:t>
            </a:r>
            <a:r>
              <a:rPr lang="en-US" sz="1800" i="1"/>
              <a:t> </a:t>
            </a:r>
            <a:r>
              <a:rPr lang="en-US" sz="1800" i="1"/>
              <a:t>lpParam</a:t>
            </a:r>
            <a:r>
              <a:rPr lang="en-US" sz="1800" i="1"/>
              <a:t>                 </a:t>
            </a:r>
            <a:r>
              <a:rPr lang="en-US" sz="1800"/>
              <a:t> // </a:t>
            </a:r>
            <a:r>
              <a:rPr lang="zh-CN" sz="1800"/>
              <a:t>指向一个传递给窗口的一个参数值指针</a:t>
            </a:r>
            <a:endParaRPr/>
          </a:p>
          <a:p>
            <a:pPr>
              <a:lnSpc>
                <a:spcPct val="80000"/>
              </a:lnSpc>
              <a:buFont typeface="Wingdings"/>
              <a:buNone/>
              <a:defRPr/>
            </a:pPr>
            <a:r>
              <a:rPr lang="zh-CN" sz="1800"/>
              <a:t>        </a:t>
            </a:r>
            <a:r>
              <a:rPr lang="en-US" sz="1800" b="1"/>
              <a:t>);</a:t>
            </a:r>
            <a:endParaRPr lang="en-US" sz="1800"/>
          </a:p>
          <a:p>
            <a:pPr>
              <a:lnSpc>
                <a:spcPct val="80000"/>
              </a:lnSpc>
              <a:defRPr/>
            </a:pPr>
            <a:r>
              <a:rPr lang="zh-CN" sz="1800"/>
              <a:t>如果窗口创建成功，</a:t>
            </a:r>
            <a:r>
              <a:rPr lang="en-US" sz="1800"/>
              <a:t>CreamWindow</a:t>
            </a:r>
            <a:r>
              <a:rPr lang="zh-CN" sz="1800"/>
              <a:t>函数将返回系统为该窗口分配的句柄，否则返回</a:t>
            </a:r>
            <a:r>
              <a:rPr lang="en-US" sz="1800"/>
              <a:t>NULL</a:t>
            </a:r>
            <a:r>
              <a:rPr lang="zh-CN" sz="1800"/>
              <a:t>。注意，在创建窗口之前应先定义一个窗口句柄变量接收创建窗口之后返回的句柄指。</a:t>
            </a:r>
            <a:endParaRPr/>
          </a:p>
        </p:txBody>
      </p:sp>
      <p:sp>
        <p:nvSpPr>
          <p:cNvPr id="36868" name="AutoShape 4">
            <a:hlinkClick r:id="rId3" action="ppaction://hlinksldjump"/>
          </p:cNvPr>
          <p:cNvSpPr>
            <a:spLocks noChangeArrowheads="1"/>
          </p:cNvSpPr>
          <p:nvPr/>
        </p:nvSpPr>
        <p:spPr bwMode="auto">
          <a:xfrm rot="10800000">
            <a:off x="7667625" y="6308725"/>
            <a:ext cx="936625" cy="360363"/>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fill="norm" stroke="1" extrusionOk="0">
                <a:moveTo>
                  <a:pt x="16200" y="0"/>
                </a:moveTo>
                <a:lnTo>
                  <a:pt x="16200" y="5400"/>
                </a:lnTo>
                <a:lnTo>
                  <a:pt x="3375" y="5400"/>
                </a:lnTo>
                <a:lnTo>
                  <a:pt x="3375" y="16200"/>
                </a:lnTo>
                <a:lnTo>
                  <a:pt x="16200" y="16200"/>
                </a:lnTo>
                <a:lnTo>
                  <a:pt x="16200" y="21600"/>
                </a:lnTo>
                <a:lnTo>
                  <a:pt x="21600" y="10800"/>
                </a:lnTo>
                <a:close/>
              </a:path>
              <a:path w="21600" h="21600" fill="norm" stroke="1" extrusionOk="0">
                <a:moveTo>
                  <a:pt x="1350" y="5400"/>
                </a:moveTo>
                <a:lnTo>
                  <a:pt x="1350" y="16200"/>
                </a:lnTo>
                <a:lnTo>
                  <a:pt x="2700" y="16200"/>
                </a:lnTo>
                <a:lnTo>
                  <a:pt x="2700" y="5400"/>
                </a:lnTo>
                <a:close/>
              </a:path>
              <a:path w="21600" h="21600" fill="norm" stroke="1" extrusionOk="0">
                <a:moveTo>
                  <a:pt x="0" y="5400"/>
                </a:moveTo>
                <a:lnTo>
                  <a:pt x="0" y="16200"/>
                </a:lnTo>
                <a:lnTo>
                  <a:pt x="675" y="16200"/>
                </a:lnTo>
                <a:lnTo>
                  <a:pt x="675" y="5400"/>
                </a:lnTo>
                <a:close/>
              </a:path>
            </a:pathLst>
          </a:custGeom>
          <a:gradFill>
            <a:gsLst>
              <a:gs pos="0">
                <a:schemeClr val="bg1"/>
              </a:gs>
              <a:gs pos="100000">
                <a:schemeClr val="bg1">
                  <a:gamma val="0"/>
                  <a:shade val="21176"/>
                  <a:invGamma val="0"/>
                </a:schemeClr>
              </a:gs>
            </a:gsLst>
            <a:lin ang="0" scaled="1"/>
          </a:gradFill>
          <a:ln w="28575" algn="ctr">
            <a:solidFill>
              <a:schemeClr val="tx1"/>
            </a:solidFill>
            <a:miter lim="800000"/>
            <a:headEnd/>
            <a:tailEnd type="none" w="lg" len="lg"/>
          </a:ln>
          <a:effectLst/>
        </p:spPr>
        <p:txBody>
          <a:bodyPr lIns="90000" tIns="46800" rIns="90000" bIns="46800" anchor="ctr">
            <a:spAutoFit/>
          </a:bodyPr>
          <a:lstStyle/>
          <a:p>
            <a:pPr>
              <a:defRPr/>
            </a:pPr>
            <a:endParaRPr lang="zh-CN">
              <a:latin typeface="Arial"/>
            </a:endParaRPr>
          </a:p>
        </p:txBody>
      </p:sp>
      <p:sp>
        <p:nvSpPr>
          <p:cNvPr id="36869" name="AutoShape 5">
            <a:hlinkClick r:id="rId4" action="ppaction://hlinksldjump"/>
          </p:cNvPr>
          <p:cNvSpPr>
            <a:spLocks noChangeArrowheads="1"/>
          </p:cNvSpPr>
          <p:nvPr/>
        </p:nvSpPr>
        <p:spPr bwMode="auto">
          <a:xfrm>
            <a:off x="8604250" y="2060575"/>
            <a:ext cx="179388" cy="179388"/>
          </a:xfrm>
          <a:custGeom>
            <a:avLst/>
            <a:gdLst>
              <a:gd name="G0" fmla="+- 5400 0 0"/>
              <a:gd name="G1" fmla="+- 8100 0 0"/>
              <a:gd name="G2" fmla="+- 2700 0 0"/>
              <a:gd name="G3" fmla="+- 9450 0 0"/>
              <a:gd name="G4" fmla="+- 21600 0 8100"/>
              <a:gd name="G5" fmla="+- 21600 0 9450"/>
              <a:gd name="G6" fmla="+- 5400 21600 0"/>
              <a:gd name="G7" fmla="*/ G6 1 2"/>
              <a:gd name="G8" fmla="+- 21600 0 5400"/>
              <a:gd name="G9" fmla="+- 21600 0 2700"/>
              <a:gd name="T0" fmla="*/ G0 w 21600"/>
              <a:gd name="T1" fmla="*/ G0 h 21600"/>
              <a:gd name="T2" fmla="*/ G8 w 21600"/>
              <a:gd name="T3" fmla="*/ G8 h 21600"/>
            </a:gdLst>
            <a:ahLst/>
            <a:cxnLst>
              <a:cxn ang="0">
                <a:pos x="r" y="vc"/>
              </a:cxn>
              <a:cxn ang="5400000">
                <a:pos x="hc" y="b"/>
              </a:cxn>
              <a:cxn ang="10800000">
                <a:pos x="l" y="vc"/>
              </a:cxn>
              <a:cxn ang="16200000">
                <a:pos x="hc" y="t"/>
              </a:cxn>
            </a:cxnLst>
            <a:rect l="T0" t="T1" r="T2" b="T3"/>
            <a:pathLst>
              <a:path w="21600" h="21600" fill="norm" stroke="1" extrusionOk="0">
                <a:moveTo>
                  <a:pt x="5400" y="5400"/>
                </a:moveTo>
                <a:lnTo>
                  <a:pt x="9450" y="5400"/>
                </a:lnTo>
                <a:lnTo>
                  <a:pt x="9450" y="2700"/>
                </a:lnTo>
                <a:lnTo>
                  <a:pt x="8100" y="2700"/>
                </a:lnTo>
                <a:lnTo>
                  <a:pt x="10800" y="0"/>
                </a:lnTo>
                <a:lnTo>
                  <a:pt x="13500" y="2700"/>
                </a:lnTo>
                <a:lnTo>
                  <a:pt x="12150" y="2700"/>
                </a:lnTo>
                <a:lnTo>
                  <a:pt x="12150" y="5400"/>
                </a:lnTo>
                <a:lnTo>
                  <a:pt x="16200" y="5400"/>
                </a:lnTo>
                <a:lnTo>
                  <a:pt x="16200" y="9450"/>
                </a:lnTo>
                <a:lnTo>
                  <a:pt x="18900" y="9450"/>
                </a:lnTo>
                <a:lnTo>
                  <a:pt x="18900" y="8100"/>
                </a:lnTo>
                <a:lnTo>
                  <a:pt x="21600" y="10800"/>
                </a:lnTo>
                <a:lnTo>
                  <a:pt x="18900" y="13500"/>
                </a:lnTo>
                <a:lnTo>
                  <a:pt x="18900" y="12150"/>
                </a:lnTo>
                <a:lnTo>
                  <a:pt x="16200" y="12150"/>
                </a:lnTo>
                <a:lnTo>
                  <a:pt x="16200" y="16200"/>
                </a:lnTo>
                <a:lnTo>
                  <a:pt x="12150" y="16200"/>
                </a:lnTo>
                <a:lnTo>
                  <a:pt x="12150" y="18900"/>
                </a:lnTo>
                <a:lnTo>
                  <a:pt x="13500" y="18900"/>
                </a:lnTo>
                <a:lnTo>
                  <a:pt x="10800" y="21600"/>
                </a:lnTo>
                <a:lnTo>
                  <a:pt x="8100" y="18900"/>
                </a:lnTo>
                <a:lnTo>
                  <a:pt x="9450" y="18900"/>
                </a:lnTo>
                <a:lnTo>
                  <a:pt x="9450" y="16200"/>
                </a:lnTo>
                <a:lnTo>
                  <a:pt x="5400" y="16200"/>
                </a:lnTo>
                <a:lnTo>
                  <a:pt x="5400" y="12150"/>
                </a:lnTo>
                <a:lnTo>
                  <a:pt x="2700" y="12150"/>
                </a:lnTo>
                <a:lnTo>
                  <a:pt x="2700" y="13500"/>
                </a:lnTo>
                <a:lnTo>
                  <a:pt x="0" y="10800"/>
                </a:lnTo>
                <a:lnTo>
                  <a:pt x="2700" y="8100"/>
                </a:lnTo>
                <a:lnTo>
                  <a:pt x="2700" y="9450"/>
                </a:lnTo>
                <a:lnTo>
                  <a:pt x="5400" y="9450"/>
                </a:lnTo>
                <a:close/>
              </a:path>
            </a:pathLst>
          </a:custGeom>
          <a:solidFill>
            <a:schemeClr val="folHlink"/>
          </a:solidFill>
          <a:ln w="9525" algn="ctr">
            <a:solidFill>
              <a:srgbClr val="000000"/>
            </a:solidFill>
            <a:miter lim="800000"/>
            <a:headEnd/>
            <a:tailEnd/>
          </a:ln>
          <a:effectLst/>
        </p:spPr>
        <p:txBody>
          <a:bodyPr wrap="none" anchor="ctr"/>
          <a:lstStyle/>
          <a:p>
            <a:pPr>
              <a:defRPr/>
            </a:pPr>
            <a:endParaRPr lang="zh-CN">
              <a:latin typeface="Arial"/>
            </a:endParaRPr>
          </a:p>
        </p:txBody>
      </p:sp>
      <p:sp>
        <p:nvSpPr>
          <p:cNvPr id="36870" name="AutoShape 6">
            <a:hlinkClick r:id="rId5" action="ppaction://hlinksldjump"/>
          </p:cNvPr>
          <p:cNvSpPr>
            <a:spLocks noChangeArrowheads="1"/>
          </p:cNvSpPr>
          <p:nvPr/>
        </p:nvSpPr>
        <p:spPr bwMode="auto">
          <a:xfrm>
            <a:off x="8604250" y="2349500"/>
            <a:ext cx="179388" cy="179388"/>
          </a:xfrm>
          <a:custGeom>
            <a:avLst/>
            <a:gdLst>
              <a:gd name="G0" fmla="+- 5400 0 0"/>
              <a:gd name="G1" fmla="+- 8100 0 0"/>
              <a:gd name="G2" fmla="+- 2700 0 0"/>
              <a:gd name="G3" fmla="+- 9450 0 0"/>
              <a:gd name="G4" fmla="+- 21600 0 8100"/>
              <a:gd name="G5" fmla="+- 21600 0 9450"/>
              <a:gd name="G6" fmla="+- 5400 21600 0"/>
              <a:gd name="G7" fmla="*/ G6 1 2"/>
              <a:gd name="G8" fmla="+- 21600 0 5400"/>
              <a:gd name="G9" fmla="+- 21600 0 2700"/>
              <a:gd name="T0" fmla="*/ G0 w 21600"/>
              <a:gd name="T1" fmla="*/ G0 h 21600"/>
              <a:gd name="T2" fmla="*/ G8 w 21600"/>
              <a:gd name="T3" fmla="*/ G8 h 21600"/>
            </a:gdLst>
            <a:ahLst/>
            <a:cxnLst>
              <a:cxn ang="0">
                <a:pos x="r" y="vc"/>
              </a:cxn>
              <a:cxn ang="5400000">
                <a:pos x="hc" y="b"/>
              </a:cxn>
              <a:cxn ang="10800000">
                <a:pos x="l" y="vc"/>
              </a:cxn>
              <a:cxn ang="16200000">
                <a:pos x="hc" y="t"/>
              </a:cxn>
            </a:cxnLst>
            <a:rect l="T0" t="T1" r="T2" b="T3"/>
            <a:pathLst>
              <a:path w="21600" h="21600" fill="norm" stroke="1" extrusionOk="0">
                <a:moveTo>
                  <a:pt x="5400" y="5400"/>
                </a:moveTo>
                <a:lnTo>
                  <a:pt x="9450" y="5400"/>
                </a:lnTo>
                <a:lnTo>
                  <a:pt x="9450" y="2700"/>
                </a:lnTo>
                <a:lnTo>
                  <a:pt x="8100" y="2700"/>
                </a:lnTo>
                <a:lnTo>
                  <a:pt x="10800" y="0"/>
                </a:lnTo>
                <a:lnTo>
                  <a:pt x="13500" y="2700"/>
                </a:lnTo>
                <a:lnTo>
                  <a:pt x="12150" y="2700"/>
                </a:lnTo>
                <a:lnTo>
                  <a:pt x="12150" y="5400"/>
                </a:lnTo>
                <a:lnTo>
                  <a:pt x="16200" y="5400"/>
                </a:lnTo>
                <a:lnTo>
                  <a:pt x="16200" y="9450"/>
                </a:lnTo>
                <a:lnTo>
                  <a:pt x="18900" y="9450"/>
                </a:lnTo>
                <a:lnTo>
                  <a:pt x="18900" y="8100"/>
                </a:lnTo>
                <a:lnTo>
                  <a:pt x="21600" y="10800"/>
                </a:lnTo>
                <a:lnTo>
                  <a:pt x="18900" y="13500"/>
                </a:lnTo>
                <a:lnTo>
                  <a:pt x="18900" y="12150"/>
                </a:lnTo>
                <a:lnTo>
                  <a:pt x="16200" y="12150"/>
                </a:lnTo>
                <a:lnTo>
                  <a:pt x="16200" y="16200"/>
                </a:lnTo>
                <a:lnTo>
                  <a:pt x="12150" y="16200"/>
                </a:lnTo>
                <a:lnTo>
                  <a:pt x="12150" y="18900"/>
                </a:lnTo>
                <a:lnTo>
                  <a:pt x="13500" y="18900"/>
                </a:lnTo>
                <a:lnTo>
                  <a:pt x="10800" y="21600"/>
                </a:lnTo>
                <a:lnTo>
                  <a:pt x="8100" y="18900"/>
                </a:lnTo>
                <a:lnTo>
                  <a:pt x="9450" y="18900"/>
                </a:lnTo>
                <a:lnTo>
                  <a:pt x="9450" y="16200"/>
                </a:lnTo>
                <a:lnTo>
                  <a:pt x="5400" y="16200"/>
                </a:lnTo>
                <a:lnTo>
                  <a:pt x="5400" y="12150"/>
                </a:lnTo>
                <a:lnTo>
                  <a:pt x="2700" y="12150"/>
                </a:lnTo>
                <a:lnTo>
                  <a:pt x="2700" y="13500"/>
                </a:lnTo>
                <a:lnTo>
                  <a:pt x="0" y="10800"/>
                </a:lnTo>
                <a:lnTo>
                  <a:pt x="2700" y="8100"/>
                </a:lnTo>
                <a:lnTo>
                  <a:pt x="2700" y="9450"/>
                </a:lnTo>
                <a:lnTo>
                  <a:pt x="5400" y="9450"/>
                </a:lnTo>
                <a:close/>
              </a:path>
            </a:pathLst>
          </a:custGeom>
          <a:solidFill>
            <a:schemeClr val="folHlink"/>
          </a:solidFill>
          <a:ln w="9525" algn="ctr">
            <a:solidFill>
              <a:srgbClr val="000000"/>
            </a:solidFill>
            <a:miter lim="800000"/>
            <a:headEnd/>
            <a:tailEnd/>
          </a:ln>
          <a:effectLst/>
        </p:spPr>
        <p:txBody>
          <a:bodyPr wrap="none" anchor="ctr"/>
          <a:lstStyle/>
          <a:p>
            <a:pPr>
              <a:defRPr/>
            </a:pPr>
            <a:endParaRPr lang="zh-CN">
              <a:latin typeface="Arial"/>
            </a:endParaRPr>
          </a:p>
        </p:txBody>
      </p:sp>
      <p:sp>
        <p:nvSpPr>
          <p:cNvPr id="36871" name="AutoShape 7">
            <a:hlinkClick r:id="rId6" action="ppaction://hlinksldjump"/>
          </p:cNvPr>
          <p:cNvSpPr>
            <a:spLocks noChangeArrowheads="1"/>
          </p:cNvSpPr>
          <p:nvPr/>
        </p:nvSpPr>
        <p:spPr bwMode="auto">
          <a:xfrm>
            <a:off x="8604250" y="2673350"/>
            <a:ext cx="179388" cy="179388"/>
          </a:xfrm>
          <a:custGeom>
            <a:avLst/>
            <a:gdLst>
              <a:gd name="G0" fmla="+- 5400 0 0"/>
              <a:gd name="G1" fmla="+- 8100 0 0"/>
              <a:gd name="G2" fmla="+- 2700 0 0"/>
              <a:gd name="G3" fmla="+- 9450 0 0"/>
              <a:gd name="G4" fmla="+- 21600 0 8100"/>
              <a:gd name="G5" fmla="+- 21600 0 9450"/>
              <a:gd name="G6" fmla="+- 5400 21600 0"/>
              <a:gd name="G7" fmla="*/ G6 1 2"/>
              <a:gd name="G8" fmla="+- 21600 0 5400"/>
              <a:gd name="G9" fmla="+- 21600 0 2700"/>
              <a:gd name="T0" fmla="*/ G0 w 21600"/>
              <a:gd name="T1" fmla="*/ G0 h 21600"/>
              <a:gd name="T2" fmla="*/ G8 w 21600"/>
              <a:gd name="T3" fmla="*/ G8 h 21600"/>
            </a:gdLst>
            <a:ahLst/>
            <a:cxnLst>
              <a:cxn ang="0">
                <a:pos x="r" y="vc"/>
              </a:cxn>
              <a:cxn ang="5400000">
                <a:pos x="hc" y="b"/>
              </a:cxn>
              <a:cxn ang="10800000">
                <a:pos x="l" y="vc"/>
              </a:cxn>
              <a:cxn ang="16200000">
                <a:pos x="hc" y="t"/>
              </a:cxn>
            </a:cxnLst>
            <a:rect l="T0" t="T1" r="T2" b="T3"/>
            <a:pathLst>
              <a:path w="21600" h="21600" fill="norm" stroke="1" extrusionOk="0">
                <a:moveTo>
                  <a:pt x="5400" y="5400"/>
                </a:moveTo>
                <a:lnTo>
                  <a:pt x="9450" y="5400"/>
                </a:lnTo>
                <a:lnTo>
                  <a:pt x="9450" y="2700"/>
                </a:lnTo>
                <a:lnTo>
                  <a:pt x="8100" y="2700"/>
                </a:lnTo>
                <a:lnTo>
                  <a:pt x="10800" y="0"/>
                </a:lnTo>
                <a:lnTo>
                  <a:pt x="13500" y="2700"/>
                </a:lnTo>
                <a:lnTo>
                  <a:pt x="12150" y="2700"/>
                </a:lnTo>
                <a:lnTo>
                  <a:pt x="12150" y="5400"/>
                </a:lnTo>
                <a:lnTo>
                  <a:pt x="16200" y="5400"/>
                </a:lnTo>
                <a:lnTo>
                  <a:pt x="16200" y="9450"/>
                </a:lnTo>
                <a:lnTo>
                  <a:pt x="18900" y="9450"/>
                </a:lnTo>
                <a:lnTo>
                  <a:pt x="18900" y="8100"/>
                </a:lnTo>
                <a:lnTo>
                  <a:pt x="21600" y="10800"/>
                </a:lnTo>
                <a:lnTo>
                  <a:pt x="18900" y="13500"/>
                </a:lnTo>
                <a:lnTo>
                  <a:pt x="18900" y="12150"/>
                </a:lnTo>
                <a:lnTo>
                  <a:pt x="16200" y="12150"/>
                </a:lnTo>
                <a:lnTo>
                  <a:pt x="16200" y="16200"/>
                </a:lnTo>
                <a:lnTo>
                  <a:pt x="12150" y="16200"/>
                </a:lnTo>
                <a:lnTo>
                  <a:pt x="12150" y="18900"/>
                </a:lnTo>
                <a:lnTo>
                  <a:pt x="13500" y="18900"/>
                </a:lnTo>
                <a:lnTo>
                  <a:pt x="10800" y="21600"/>
                </a:lnTo>
                <a:lnTo>
                  <a:pt x="8100" y="18900"/>
                </a:lnTo>
                <a:lnTo>
                  <a:pt x="9450" y="18900"/>
                </a:lnTo>
                <a:lnTo>
                  <a:pt x="9450" y="16200"/>
                </a:lnTo>
                <a:lnTo>
                  <a:pt x="5400" y="16200"/>
                </a:lnTo>
                <a:lnTo>
                  <a:pt x="5400" y="12150"/>
                </a:lnTo>
                <a:lnTo>
                  <a:pt x="2700" y="12150"/>
                </a:lnTo>
                <a:lnTo>
                  <a:pt x="2700" y="13500"/>
                </a:lnTo>
                <a:lnTo>
                  <a:pt x="0" y="10800"/>
                </a:lnTo>
                <a:lnTo>
                  <a:pt x="2700" y="8100"/>
                </a:lnTo>
                <a:lnTo>
                  <a:pt x="2700" y="9450"/>
                </a:lnTo>
                <a:lnTo>
                  <a:pt x="5400" y="9450"/>
                </a:lnTo>
                <a:close/>
              </a:path>
            </a:pathLst>
          </a:custGeom>
          <a:solidFill>
            <a:schemeClr val="folHlink"/>
          </a:solidFill>
          <a:ln w="9525" algn="ctr">
            <a:solidFill>
              <a:srgbClr val="000000"/>
            </a:solidFill>
            <a:miter lim="800000"/>
            <a:headEnd/>
            <a:tailEnd/>
          </a:ln>
          <a:effectLst/>
        </p:spPr>
        <p:txBody>
          <a:bodyPr wrap="none" anchor="ctr"/>
          <a:lstStyle/>
          <a:p>
            <a:pPr>
              <a:defRPr/>
            </a:pPr>
            <a:endParaRPr lang="zh-CN">
              <a:latin typeface="Arial"/>
            </a:endParaRPr>
          </a:p>
        </p:txBody>
      </p:sp>
      <p:sp>
        <p:nvSpPr>
          <p:cNvPr id="36876" name="AutoShape 12">
            <a:hlinkClick r:id="rId7" action="ppaction://hlinksldjump"/>
          </p:cNvPr>
          <p:cNvSpPr>
            <a:spLocks noChangeArrowheads="1"/>
          </p:cNvSpPr>
          <p:nvPr/>
        </p:nvSpPr>
        <p:spPr bwMode="auto">
          <a:xfrm>
            <a:off x="8532813" y="4437063"/>
            <a:ext cx="179387" cy="179387"/>
          </a:xfrm>
          <a:custGeom>
            <a:avLst/>
            <a:gdLst>
              <a:gd name="G0" fmla="+- 5400 0 0"/>
              <a:gd name="G1" fmla="+- 8100 0 0"/>
              <a:gd name="G2" fmla="+- 2700 0 0"/>
              <a:gd name="G3" fmla="+- 9450 0 0"/>
              <a:gd name="G4" fmla="+- 21600 0 8100"/>
              <a:gd name="G5" fmla="+- 21600 0 9450"/>
              <a:gd name="G6" fmla="+- 5400 21600 0"/>
              <a:gd name="G7" fmla="*/ G6 1 2"/>
              <a:gd name="G8" fmla="+- 21600 0 5400"/>
              <a:gd name="G9" fmla="+- 21600 0 2700"/>
              <a:gd name="T0" fmla="*/ G0 w 21600"/>
              <a:gd name="T1" fmla="*/ G0 h 21600"/>
              <a:gd name="T2" fmla="*/ G8 w 21600"/>
              <a:gd name="T3" fmla="*/ G8 h 21600"/>
            </a:gdLst>
            <a:ahLst/>
            <a:cxnLst>
              <a:cxn ang="0">
                <a:pos x="r" y="vc"/>
              </a:cxn>
              <a:cxn ang="5400000">
                <a:pos x="hc" y="b"/>
              </a:cxn>
              <a:cxn ang="10800000">
                <a:pos x="l" y="vc"/>
              </a:cxn>
              <a:cxn ang="16200000">
                <a:pos x="hc" y="t"/>
              </a:cxn>
            </a:cxnLst>
            <a:rect l="T0" t="T1" r="T2" b="T3"/>
            <a:pathLst>
              <a:path w="21600" h="21600" fill="norm" stroke="1" extrusionOk="0">
                <a:moveTo>
                  <a:pt x="5400" y="5400"/>
                </a:moveTo>
                <a:lnTo>
                  <a:pt x="9450" y="5400"/>
                </a:lnTo>
                <a:lnTo>
                  <a:pt x="9450" y="2700"/>
                </a:lnTo>
                <a:lnTo>
                  <a:pt x="8100" y="2700"/>
                </a:lnTo>
                <a:lnTo>
                  <a:pt x="10800" y="0"/>
                </a:lnTo>
                <a:lnTo>
                  <a:pt x="13500" y="2700"/>
                </a:lnTo>
                <a:lnTo>
                  <a:pt x="12150" y="2700"/>
                </a:lnTo>
                <a:lnTo>
                  <a:pt x="12150" y="5400"/>
                </a:lnTo>
                <a:lnTo>
                  <a:pt x="16200" y="5400"/>
                </a:lnTo>
                <a:lnTo>
                  <a:pt x="16200" y="9450"/>
                </a:lnTo>
                <a:lnTo>
                  <a:pt x="18900" y="9450"/>
                </a:lnTo>
                <a:lnTo>
                  <a:pt x="18900" y="8100"/>
                </a:lnTo>
                <a:lnTo>
                  <a:pt x="21600" y="10800"/>
                </a:lnTo>
                <a:lnTo>
                  <a:pt x="18900" y="13500"/>
                </a:lnTo>
                <a:lnTo>
                  <a:pt x="18900" y="12150"/>
                </a:lnTo>
                <a:lnTo>
                  <a:pt x="16200" y="12150"/>
                </a:lnTo>
                <a:lnTo>
                  <a:pt x="16200" y="16200"/>
                </a:lnTo>
                <a:lnTo>
                  <a:pt x="12150" y="16200"/>
                </a:lnTo>
                <a:lnTo>
                  <a:pt x="12150" y="18900"/>
                </a:lnTo>
                <a:lnTo>
                  <a:pt x="13500" y="18900"/>
                </a:lnTo>
                <a:lnTo>
                  <a:pt x="10800" y="21600"/>
                </a:lnTo>
                <a:lnTo>
                  <a:pt x="8100" y="18900"/>
                </a:lnTo>
                <a:lnTo>
                  <a:pt x="9450" y="18900"/>
                </a:lnTo>
                <a:lnTo>
                  <a:pt x="9450" y="16200"/>
                </a:lnTo>
                <a:lnTo>
                  <a:pt x="5400" y="16200"/>
                </a:lnTo>
                <a:lnTo>
                  <a:pt x="5400" y="12150"/>
                </a:lnTo>
                <a:lnTo>
                  <a:pt x="2700" y="12150"/>
                </a:lnTo>
                <a:lnTo>
                  <a:pt x="2700" y="13500"/>
                </a:lnTo>
                <a:lnTo>
                  <a:pt x="0" y="10800"/>
                </a:lnTo>
                <a:lnTo>
                  <a:pt x="2700" y="8100"/>
                </a:lnTo>
                <a:lnTo>
                  <a:pt x="2700" y="9450"/>
                </a:lnTo>
                <a:lnTo>
                  <a:pt x="5400" y="9450"/>
                </a:lnTo>
                <a:close/>
              </a:path>
            </a:pathLst>
          </a:custGeom>
          <a:solidFill>
            <a:schemeClr val="folHlink"/>
          </a:solidFill>
          <a:ln w="9525" algn="ctr">
            <a:solidFill>
              <a:srgbClr val="000000"/>
            </a:solidFill>
            <a:miter lim="800000"/>
            <a:headEnd/>
            <a:tailEnd/>
          </a:ln>
          <a:effectLst/>
        </p:spPr>
        <p:txBody>
          <a:bodyPr wrap="none" anchor="ctr"/>
          <a:lstStyle/>
          <a:p>
            <a:pPr>
              <a:defRPr/>
            </a:pPr>
            <a:endParaRPr lang="zh-CN">
              <a:latin typeface="Arial"/>
            </a:endParaRPr>
          </a:p>
        </p:txBody>
      </p:sp>
      <p:sp>
        <p:nvSpPr>
          <p:cNvPr id="36878" name="AutoShape 14">
            <a:hlinkClick r:id="rId8" action="ppaction://hlinksldjump"/>
          </p:cNvPr>
          <p:cNvSpPr>
            <a:spLocks noChangeArrowheads="1"/>
          </p:cNvSpPr>
          <p:nvPr/>
        </p:nvSpPr>
        <p:spPr bwMode="auto">
          <a:xfrm>
            <a:off x="8532813" y="4041775"/>
            <a:ext cx="179387" cy="179388"/>
          </a:xfrm>
          <a:custGeom>
            <a:avLst/>
            <a:gdLst>
              <a:gd name="G0" fmla="+- 5400 0 0"/>
              <a:gd name="G1" fmla="+- 8100 0 0"/>
              <a:gd name="G2" fmla="+- 2700 0 0"/>
              <a:gd name="G3" fmla="+- 9450 0 0"/>
              <a:gd name="G4" fmla="+- 21600 0 8100"/>
              <a:gd name="G5" fmla="+- 21600 0 9450"/>
              <a:gd name="G6" fmla="+- 5400 21600 0"/>
              <a:gd name="G7" fmla="*/ G6 1 2"/>
              <a:gd name="G8" fmla="+- 21600 0 5400"/>
              <a:gd name="G9" fmla="+- 21600 0 2700"/>
              <a:gd name="T0" fmla="*/ G0 w 21600"/>
              <a:gd name="T1" fmla="*/ G0 h 21600"/>
              <a:gd name="T2" fmla="*/ G8 w 21600"/>
              <a:gd name="T3" fmla="*/ G8 h 21600"/>
            </a:gdLst>
            <a:ahLst/>
            <a:cxnLst>
              <a:cxn ang="0">
                <a:pos x="r" y="vc"/>
              </a:cxn>
              <a:cxn ang="5400000">
                <a:pos x="hc" y="b"/>
              </a:cxn>
              <a:cxn ang="10800000">
                <a:pos x="l" y="vc"/>
              </a:cxn>
              <a:cxn ang="16200000">
                <a:pos x="hc" y="t"/>
              </a:cxn>
            </a:cxnLst>
            <a:rect l="T0" t="T1" r="T2" b="T3"/>
            <a:pathLst>
              <a:path w="21600" h="21600" fill="norm" stroke="1" extrusionOk="0">
                <a:moveTo>
                  <a:pt x="5400" y="5400"/>
                </a:moveTo>
                <a:lnTo>
                  <a:pt x="9450" y="5400"/>
                </a:lnTo>
                <a:lnTo>
                  <a:pt x="9450" y="2700"/>
                </a:lnTo>
                <a:lnTo>
                  <a:pt x="8100" y="2700"/>
                </a:lnTo>
                <a:lnTo>
                  <a:pt x="10800" y="0"/>
                </a:lnTo>
                <a:lnTo>
                  <a:pt x="13500" y="2700"/>
                </a:lnTo>
                <a:lnTo>
                  <a:pt x="12150" y="2700"/>
                </a:lnTo>
                <a:lnTo>
                  <a:pt x="12150" y="5400"/>
                </a:lnTo>
                <a:lnTo>
                  <a:pt x="16200" y="5400"/>
                </a:lnTo>
                <a:lnTo>
                  <a:pt x="16200" y="9450"/>
                </a:lnTo>
                <a:lnTo>
                  <a:pt x="18900" y="9450"/>
                </a:lnTo>
                <a:lnTo>
                  <a:pt x="18900" y="8100"/>
                </a:lnTo>
                <a:lnTo>
                  <a:pt x="21600" y="10800"/>
                </a:lnTo>
                <a:lnTo>
                  <a:pt x="18900" y="13500"/>
                </a:lnTo>
                <a:lnTo>
                  <a:pt x="18900" y="12150"/>
                </a:lnTo>
                <a:lnTo>
                  <a:pt x="16200" y="12150"/>
                </a:lnTo>
                <a:lnTo>
                  <a:pt x="16200" y="16200"/>
                </a:lnTo>
                <a:lnTo>
                  <a:pt x="12150" y="16200"/>
                </a:lnTo>
                <a:lnTo>
                  <a:pt x="12150" y="18900"/>
                </a:lnTo>
                <a:lnTo>
                  <a:pt x="13500" y="18900"/>
                </a:lnTo>
                <a:lnTo>
                  <a:pt x="10800" y="21600"/>
                </a:lnTo>
                <a:lnTo>
                  <a:pt x="8100" y="18900"/>
                </a:lnTo>
                <a:lnTo>
                  <a:pt x="9450" y="18900"/>
                </a:lnTo>
                <a:lnTo>
                  <a:pt x="9450" y="16200"/>
                </a:lnTo>
                <a:lnTo>
                  <a:pt x="5400" y="16200"/>
                </a:lnTo>
                <a:lnTo>
                  <a:pt x="5400" y="12150"/>
                </a:lnTo>
                <a:lnTo>
                  <a:pt x="2700" y="12150"/>
                </a:lnTo>
                <a:lnTo>
                  <a:pt x="2700" y="13500"/>
                </a:lnTo>
                <a:lnTo>
                  <a:pt x="0" y="10800"/>
                </a:lnTo>
                <a:lnTo>
                  <a:pt x="2700" y="8100"/>
                </a:lnTo>
                <a:lnTo>
                  <a:pt x="2700" y="9450"/>
                </a:lnTo>
                <a:lnTo>
                  <a:pt x="5400" y="9450"/>
                </a:lnTo>
                <a:close/>
              </a:path>
            </a:pathLst>
          </a:custGeom>
          <a:solidFill>
            <a:schemeClr val="folHlink"/>
          </a:solidFill>
          <a:ln w="9525" algn="ctr">
            <a:solidFill>
              <a:srgbClr val="000000"/>
            </a:solidFill>
            <a:miter lim="800000"/>
            <a:headEnd/>
            <a:tailEnd/>
          </a:ln>
          <a:effectLst/>
        </p:spPr>
        <p:txBody>
          <a:bodyPr wrap="none" anchor="ctr"/>
          <a:lstStyle/>
          <a:p>
            <a:pPr>
              <a:defRPr/>
            </a:pPr>
            <a:endParaRPr lang="zh-CN">
              <a:latin typeface="Arial"/>
            </a:endParaRPr>
          </a:p>
        </p:txBody>
      </p:sp>
      <p:sp>
        <p:nvSpPr>
          <p:cNvPr id="36880" name="AutoShape 16">
            <a:hlinkClick r:id="rId9" action="ppaction://hlinksldjump"/>
          </p:cNvPr>
          <p:cNvSpPr>
            <a:spLocks noChangeArrowheads="1"/>
          </p:cNvSpPr>
          <p:nvPr/>
        </p:nvSpPr>
        <p:spPr bwMode="auto">
          <a:xfrm>
            <a:off x="8569325" y="4941888"/>
            <a:ext cx="179388" cy="179387"/>
          </a:xfrm>
          <a:custGeom>
            <a:avLst/>
            <a:gdLst>
              <a:gd name="G0" fmla="+- 5400 0 0"/>
              <a:gd name="G1" fmla="+- 8100 0 0"/>
              <a:gd name="G2" fmla="+- 2700 0 0"/>
              <a:gd name="G3" fmla="+- 9450 0 0"/>
              <a:gd name="G4" fmla="+- 21600 0 8100"/>
              <a:gd name="G5" fmla="+- 21600 0 9450"/>
              <a:gd name="G6" fmla="+- 5400 21600 0"/>
              <a:gd name="G7" fmla="*/ G6 1 2"/>
              <a:gd name="G8" fmla="+- 21600 0 5400"/>
              <a:gd name="G9" fmla="+- 21600 0 2700"/>
              <a:gd name="T0" fmla="*/ G0 w 21600"/>
              <a:gd name="T1" fmla="*/ G0 h 21600"/>
              <a:gd name="T2" fmla="*/ G8 w 21600"/>
              <a:gd name="T3" fmla="*/ G8 h 21600"/>
            </a:gdLst>
            <a:ahLst/>
            <a:cxnLst>
              <a:cxn ang="0">
                <a:pos x="r" y="vc"/>
              </a:cxn>
              <a:cxn ang="5400000">
                <a:pos x="hc" y="b"/>
              </a:cxn>
              <a:cxn ang="10800000">
                <a:pos x="l" y="vc"/>
              </a:cxn>
              <a:cxn ang="16200000">
                <a:pos x="hc" y="t"/>
              </a:cxn>
            </a:cxnLst>
            <a:rect l="T0" t="T1" r="T2" b="T3"/>
            <a:pathLst>
              <a:path w="21600" h="21600" fill="norm" stroke="1" extrusionOk="0">
                <a:moveTo>
                  <a:pt x="5400" y="5400"/>
                </a:moveTo>
                <a:lnTo>
                  <a:pt x="9450" y="5400"/>
                </a:lnTo>
                <a:lnTo>
                  <a:pt x="9450" y="2700"/>
                </a:lnTo>
                <a:lnTo>
                  <a:pt x="8100" y="2700"/>
                </a:lnTo>
                <a:lnTo>
                  <a:pt x="10800" y="0"/>
                </a:lnTo>
                <a:lnTo>
                  <a:pt x="13500" y="2700"/>
                </a:lnTo>
                <a:lnTo>
                  <a:pt x="12150" y="2700"/>
                </a:lnTo>
                <a:lnTo>
                  <a:pt x="12150" y="5400"/>
                </a:lnTo>
                <a:lnTo>
                  <a:pt x="16200" y="5400"/>
                </a:lnTo>
                <a:lnTo>
                  <a:pt x="16200" y="9450"/>
                </a:lnTo>
                <a:lnTo>
                  <a:pt x="18900" y="9450"/>
                </a:lnTo>
                <a:lnTo>
                  <a:pt x="18900" y="8100"/>
                </a:lnTo>
                <a:lnTo>
                  <a:pt x="21600" y="10800"/>
                </a:lnTo>
                <a:lnTo>
                  <a:pt x="18900" y="13500"/>
                </a:lnTo>
                <a:lnTo>
                  <a:pt x="18900" y="12150"/>
                </a:lnTo>
                <a:lnTo>
                  <a:pt x="16200" y="12150"/>
                </a:lnTo>
                <a:lnTo>
                  <a:pt x="16200" y="16200"/>
                </a:lnTo>
                <a:lnTo>
                  <a:pt x="12150" y="16200"/>
                </a:lnTo>
                <a:lnTo>
                  <a:pt x="12150" y="18900"/>
                </a:lnTo>
                <a:lnTo>
                  <a:pt x="13500" y="18900"/>
                </a:lnTo>
                <a:lnTo>
                  <a:pt x="10800" y="21600"/>
                </a:lnTo>
                <a:lnTo>
                  <a:pt x="8100" y="18900"/>
                </a:lnTo>
                <a:lnTo>
                  <a:pt x="9450" y="18900"/>
                </a:lnTo>
                <a:lnTo>
                  <a:pt x="9450" y="16200"/>
                </a:lnTo>
                <a:lnTo>
                  <a:pt x="5400" y="16200"/>
                </a:lnTo>
                <a:lnTo>
                  <a:pt x="5400" y="12150"/>
                </a:lnTo>
                <a:lnTo>
                  <a:pt x="2700" y="12150"/>
                </a:lnTo>
                <a:lnTo>
                  <a:pt x="2700" y="13500"/>
                </a:lnTo>
                <a:lnTo>
                  <a:pt x="0" y="10800"/>
                </a:lnTo>
                <a:lnTo>
                  <a:pt x="2700" y="8100"/>
                </a:lnTo>
                <a:lnTo>
                  <a:pt x="2700" y="9450"/>
                </a:lnTo>
                <a:lnTo>
                  <a:pt x="5400" y="9450"/>
                </a:lnTo>
                <a:close/>
              </a:path>
            </a:pathLst>
          </a:custGeom>
          <a:solidFill>
            <a:schemeClr val="folHlink"/>
          </a:solidFill>
          <a:ln w="9525" algn="ctr">
            <a:solidFill>
              <a:srgbClr val="000000"/>
            </a:solidFill>
            <a:miter lim="800000"/>
            <a:headEnd/>
            <a:tailEnd/>
          </a:ln>
          <a:effectLst/>
        </p:spPr>
        <p:txBody>
          <a:bodyPr wrap="none" anchor="ctr"/>
          <a:lstStyle/>
          <a:p>
            <a:pPr>
              <a:defRPr/>
            </a:pPr>
            <a:endParaRPr lang="zh-CN">
              <a:latin typeface="Arial"/>
            </a:endParaRPr>
          </a:p>
        </p:txBody>
      </p:sp>
      <p:sp>
        <p:nvSpPr>
          <p:cNvPr id="36881" name="AutoShape 17">
            <a:hlinkClick r:id="rId7" action="ppaction://hlinksldjump"/>
          </p:cNvPr>
          <p:cNvSpPr>
            <a:spLocks noChangeArrowheads="1"/>
          </p:cNvSpPr>
          <p:nvPr/>
        </p:nvSpPr>
        <p:spPr bwMode="auto">
          <a:xfrm>
            <a:off x="8532813" y="3573463"/>
            <a:ext cx="179387" cy="179387"/>
          </a:xfrm>
          <a:custGeom>
            <a:avLst/>
            <a:gdLst>
              <a:gd name="G0" fmla="+- 5400 0 0"/>
              <a:gd name="G1" fmla="+- 8100 0 0"/>
              <a:gd name="G2" fmla="+- 2700 0 0"/>
              <a:gd name="G3" fmla="+- 9450 0 0"/>
              <a:gd name="G4" fmla="+- 21600 0 8100"/>
              <a:gd name="G5" fmla="+- 21600 0 9450"/>
              <a:gd name="G6" fmla="+- 5400 21600 0"/>
              <a:gd name="G7" fmla="*/ G6 1 2"/>
              <a:gd name="G8" fmla="+- 21600 0 5400"/>
              <a:gd name="G9" fmla="+- 21600 0 2700"/>
              <a:gd name="T0" fmla="*/ G0 w 21600"/>
              <a:gd name="T1" fmla="*/ G0 h 21600"/>
              <a:gd name="T2" fmla="*/ G8 w 21600"/>
              <a:gd name="T3" fmla="*/ G8 h 21600"/>
            </a:gdLst>
            <a:ahLst/>
            <a:cxnLst>
              <a:cxn ang="0">
                <a:pos x="r" y="vc"/>
              </a:cxn>
              <a:cxn ang="5400000">
                <a:pos x="hc" y="b"/>
              </a:cxn>
              <a:cxn ang="10800000">
                <a:pos x="l" y="vc"/>
              </a:cxn>
              <a:cxn ang="16200000">
                <a:pos x="hc" y="t"/>
              </a:cxn>
            </a:cxnLst>
            <a:rect l="T0" t="T1" r="T2" b="T3"/>
            <a:pathLst>
              <a:path w="21600" h="21600" fill="norm" stroke="1" extrusionOk="0">
                <a:moveTo>
                  <a:pt x="5400" y="5400"/>
                </a:moveTo>
                <a:lnTo>
                  <a:pt x="9450" y="5400"/>
                </a:lnTo>
                <a:lnTo>
                  <a:pt x="9450" y="2700"/>
                </a:lnTo>
                <a:lnTo>
                  <a:pt x="8100" y="2700"/>
                </a:lnTo>
                <a:lnTo>
                  <a:pt x="10800" y="0"/>
                </a:lnTo>
                <a:lnTo>
                  <a:pt x="13500" y="2700"/>
                </a:lnTo>
                <a:lnTo>
                  <a:pt x="12150" y="2700"/>
                </a:lnTo>
                <a:lnTo>
                  <a:pt x="12150" y="5400"/>
                </a:lnTo>
                <a:lnTo>
                  <a:pt x="16200" y="5400"/>
                </a:lnTo>
                <a:lnTo>
                  <a:pt x="16200" y="9450"/>
                </a:lnTo>
                <a:lnTo>
                  <a:pt x="18900" y="9450"/>
                </a:lnTo>
                <a:lnTo>
                  <a:pt x="18900" y="8100"/>
                </a:lnTo>
                <a:lnTo>
                  <a:pt x="21600" y="10800"/>
                </a:lnTo>
                <a:lnTo>
                  <a:pt x="18900" y="13500"/>
                </a:lnTo>
                <a:lnTo>
                  <a:pt x="18900" y="12150"/>
                </a:lnTo>
                <a:lnTo>
                  <a:pt x="16200" y="12150"/>
                </a:lnTo>
                <a:lnTo>
                  <a:pt x="16200" y="16200"/>
                </a:lnTo>
                <a:lnTo>
                  <a:pt x="12150" y="16200"/>
                </a:lnTo>
                <a:lnTo>
                  <a:pt x="12150" y="18900"/>
                </a:lnTo>
                <a:lnTo>
                  <a:pt x="13500" y="18900"/>
                </a:lnTo>
                <a:lnTo>
                  <a:pt x="10800" y="21600"/>
                </a:lnTo>
                <a:lnTo>
                  <a:pt x="8100" y="18900"/>
                </a:lnTo>
                <a:lnTo>
                  <a:pt x="9450" y="18900"/>
                </a:lnTo>
                <a:lnTo>
                  <a:pt x="9450" y="16200"/>
                </a:lnTo>
                <a:lnTo>
                  <a:pt x="5400" y="16200"/>
                </a:lnTo>
                <a:lnTo>
                  <a:pt x="5400" y="12150"/>
                </a:lnTo>
                <a:lnTo>
                  <a:pt x="2700" y="12150"/>
                </a:lnTo>
                <a:lnTo>
                  <a:pt x="2700" y="13500"/>
                </a:lnTo>
                <a:lnTo>
                  <a:pt x="0" y="10800"/>
                </a:lnTo>
                <a:lnTo>
                  <a:pt x="2700" y="8100"/>
                </a:lnTo>
                <a:lnTo>
                  <a:pt x="2700" y="9450"/>
                </a:lnTo>
                <a:lnTo>
                  <a:pt x="5400" y="9450"/>
                </a:lnTo>
                <a:close/>
              </a:path>
            </a:pathLst>
          </a:custGeom>
          <a:solidFill>
            <a:schemeClr val="folHlink"/>
          </a:solidFill>
          <a:ln w="9525" algn="ctr">
            <a:solidFill>
              <a:srgbClr val="000000"/>
            </a:solidFill>
            <a:miter lim="800000"/>
            <a:headEnd/>
            <a:tailEnd/>
          </a:ln>
          <a:effectLst/>
        </p:spPr>
        <p:txBody>
          <a:bodyPr wrap="none" anchor="ctr"/>
          <a:lstStyle/>
          <a:p>
            <a:pPr>
              <a:defRPr/>
            </a:pPr>
            <a:endParaRPr lang="zh-CN">
              <a:latin typeface="Arial"/>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spd="med" p14:dur="500" advClick="1">
        <p:strips dir="ld"/>
      </p:transition>
    </mc:Choice>
    <mc:Fallback>
      <p:transition spd="med" advClick="1">
        <p:strips dir="ld"/>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38914" name="Rectangle 2"/>
          <p:cNvSpPr>
            <a:spLocks noChangeArrowheads="1" noGrp="1"/>
          </p:cNvSpPr>
          <p:nvPr>
            <p:ph type="title"/>
          </p:nvPr>
        </p:nvSpPr>
        <p:spPr bwMode="auto"/>
        <p:txBody>
          <a:bodyPr/>
          <a:lstStyle/>
          <a:p>
            <a:pPr>
              <a:defRPr/>
            </a:pPr>
            <a:r>
              <a:rPr lang="zh-CN" sz="4000"/>
              <a:t>第一个参数</a:t>
            </a:r>
            <a:r>
              <a:rPr lang="en-US" sz="4000"/>
              <a:t>lpClassName</a:t>
            </a:r>
            <a:endParaRPr/>
          </a:p>
        </p:txBody>
      </p:sp>
      <p:sp>
        <p:nvSpPr>
          <p:cNvPr id="50179" name="Rectangle 3"/>
          <p:cNvSpPr>
            <a:spLocks noChangeArrowheads="1" noGrp="1"/>
          </p:cNvSpPr>
          <p:nvPr>
            <p:ph type="body" idx="1"/>
          </p:nvPr>
        </p:nvSpPr>
        <p:spPr bwMode="auto">
          <a:xfrm>
            <a:off x="323850" y="1341438"/>
            <a:ext cx="8496300" cy="5040312"/>
          </a:xfrm>
        </p:spPr>
        <p:txBody>
          <a:bodyPr/>
          <a:lstStyle/>
          <a:p>
            <a:pPr>
              <a:defRPr/>
            </a:pPr>
            <a:r>
              <a:rPr lang="zh-CN"/>
              <a:t>参数</a:t>
            </a:r>
            <a:r>
              <a:rPr lang="en-US"/>
              <a:t>lpClassName</a:t>
            </a:r>
            <a:r>
              <a:rPr lang="zh-CN"/>
              <a:t>指定窗口类的名称，即定义一个窗口中</a:t>
            </a:r>
            <a:r>
              <a:rPr lang="en-US"/>
              <a:t>WNDCLASS</a:t>
            </a:r>
            <a:r>
              <a:rPr lang="zh-CN"/>
              <a:t>的</a:t>
            </a:r>
            <a:r>
              <a:rPr lang="en-US"/>
              <a:t>lpszClassName</a:t>
            </a:r>
            <a:r>
              <a:rPr lang="zh-CN"/>
              <a:t>成员指定的名称，在这里设置为“窗口”</a:t>
            </a:r>
            <a:r>
              <a:rPr lang="en-US"/>
              <a:t>,</a:t>
            </a:r>
            <a:r>
              <a:rPr lang="zh-CN"/>
              <a:t>表示要产生“窗口”，这一类型的窗口，产生窗口的过程是由操作系统完成，如果调用</a:t>
            </a:r>
            <a:r>
              <a:rPr lang="en-US"/>
              <a:t>CreateWindow</a:t>
            </a:r>
            <a:r>
              <a:rPr lang="zh-CN"/>
              <a:t>函数之前，没有用</a:t>
            </a:r>
            <a:r>
              <a:rPr lang="en-US"/>
              <a:t>RegisterClass</a:t>
            </a:r>
            <a:r>
              <a:rPr lang="zh-CN"/>
              <a:t>函数注册过名称为“窗口</a:t>
            </a:r>
            <a:r>
              <a:rPr lang="en-US"/>
              <a:t>"</a:t>
            </a:r>
            <a:r>
              <a:rPr lang="zh-CN"/>
              <a:t>的窗口类型，操作系统将无法得知这一类型窗口的相关消息，从而导致创建窗口的失败。</a:t>
            </a:r>
            <a:endParaRPr/>
          </a:p>
        </p:txBody>
      </p:sp>
      <p:sp>
        <p:nvSpPr>
          <p:cNvPr id="38916" name="AutoShape 4">
            <a:hlinkClick r:id="rId3" action="ppaction://hlinksldjump"/>
          </p:cNvPr>
          <p:cNvSpPr>
            <a:spLocks noChangeArrowheads="1"/>
          </p:cNvSpPr>
          <p:nvPr/>
        </p:nvSpPr>
        <p:spPr bwMode="auto">
          <a:xfrm rot="10800000">
            <a:off x="7667625" y="6308725"/>
            <a:ext cx="936625" cy="360363"/>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fill="norm" stroke="1" extrusionOk="0">
                <a:moveTo>
                  <a:pt x="16200" y="0"/>
                </a:moveTo>
                <a:lnTo>
                  <a:pt x="16200" y="5400"/>
                </a:lnTo>
                <a:lnTo>
                  <a:pt x="3375" y="5400"/>
                </a:lnTo>
                <a:lnTo>
                  <a:pt x="3375" y="16200"/>
                </a:lnTo>
                <a:lnTo>
                  <a:pt x="16200" y="16200"/>
                </a:lnTo>
                <a:lnTo>
                  <a:pt x="16200" y="21600"/>
                </a:lnTo>
                <a:lnTo>
                  <a:pt x="21600" y="10800"/>
                </a:lnTo>
                <a:close/>
              </a:path>
              <a:path w="21600" h="21600" fill="norm" stroke="1" extrusionOk="0">
                <a:moveTo>
                  <a:pt x="1350" y="5400"/>
                </a:moveTo>
                <a:lnTo>
                  <a:pt x="1350" y="16200"/>
                </a:lnTo>
                <a:lnTo>
                  <a:pt x="2700" y="16200"/>
                </a:lnTo>
                <a:lnTo>
                  <a:pt x="2700" y="5400"/>
                </a:lnTo>
                <a:close/>
              </a:path>
              <a:path w="21600" h="21600" fill="norm" stroke="1" extrusionOk="0">
                <a:moveTo>
                  <a:pt x="0" y="5400"/>
                </a:moveTo>
                <a:lnTo>
                  <a:pt x="0" y="16200"/>
                </a:lnTo>
                <a:lnTo>
                  <a:pt x="675" y="16200"/>
                </a:lnTo>
                <a:lnTo>
                  <a:pt x="675" y="5400"/>
                </a:lnTo>
                <a:close/>
              </a:path>
            </a:pathLst>
          </a:custGeom>
          <a:gradFill>
            <a:gsLst>
              <a:gs pos="0">
                <a:schemeClr val="bg1"/>
              </a:gs>
              <a:gs pos="100000">
                <a:schemeClr val="bg1">
                  <a:gamma val="0"/>
                  <a:shade val="21176"/>
                  <a:invGamma val="0"/>
                </a:schemeClr>
              </a:gs>
            </a:gsLst>
            <a:lin ang="0" scaled="1"/>
          </a:gradFill>
          <a:ln w="28575" algn="ctr">
            <a:solidFill>
              <a:schemeClr val="tx1"/>
            </a:solidFill>
            <a:miter lim="800000"/>
            <a:headEnd/>
            <a:tailEnd type="none" w="lg" len="lg"/>
          </a:ln>
          <a:effectLst/>
        </p:spPr>
        <p:txBody>
          <a:bodyPr lIns="90000" tIns="46800" rIns="90000" bIns="46800" anchor="ctr">
            <a:spAutoFit/>
          </a:bodyPr>
          <a:lstStyle/>
          <a:p>
            <a:pPr>
              <a:defRPr/>
            </a:pPr>
            <a:endParaRPr lang="zh-CN">
              <a:latin typeface="Arial"/>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spd="med" p14:dur="500" advClick="1">
        <p:strips dir="ld"/>
      </p:transition>
    </mc:Choice>
    <mc:Fallback>
      <p:transition spd="med" advClick="1">
        <p:strips dir="ld"/>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39938" name="Rectangle 2"/>
          <p:cNvSpPr>
            <a:spLocks noChangeArrowheads="1" noGrp="1"/>
          </p:cNvSpPr>
          <p:nvPr>
            <p:ph type="title"/>
          </p:nvPr>
        </p:nvSpPr>
        <p:spPr bwMode="auto"/>
        <p:txBody>
          <a:bodyPr/>
          <a:lstStyle/>
          <a:p>
            <a:pPr>
              <a:defRPr/>
            </a:pPr>
            <a:r>
              <a:rPr lang="zh-CN" sz="4000"/>
              <a:t>第二个参数</a:t>
            </a:r>
            <a:r>
              <a:rPr lang="en-US" sz="4000"/>
              <a:t>lpWindowName</a:t>
            </a:r>
            <a:endParaRPr/>
          </a:p>
        </p:txBody>
      </p:sp>
      <p:sp>
        <p:nvSpPr>
          <p:cNvPr id="51203" name="Rectangle 3"/>
          <p:cNvSpPr>
            <a:spLocks noChangeArrowheads="1" noGrp="1"/>
          </p:cNvSpPr>
          <p:nvPr>
            <p:ph type="body" idx="1"/>
          </p:nvPr>
        </p:nvSpPr>
        <p:spPr bwMode="auto"/>
        <p:txBody>
          <a:bodyPr/>
          <a:lstStyle/>
          <a:p>
            <a:pPr>
              <a:defRPr/>
            </a:pPr>
            <a:r>
              <a:rPr lang="zh-CN"/>
              <a:t>参数</a:t>
            </a:r>
            <a:r>
              <a:rPr lang="en-US"/>
              <a:t>lpWindowName</a:t>
            </a:r>
            <a:r>
              <a:rPr lang="zh-CN"/>
              <a:t>指定窗口的名字，如果窗口样式指定了标题栏， 那么这里参数</a:t>
            </a:r>
            <a:r>
              <a:rPr lang="en-US"/>
              <a:t>lpsz</a:t>
            </a:r>
            <a:r>
              <a:rPr lang="zh-CN"/>
              <a:t>指定的窗口名字将显示在标题栏上</a:t>
            </a:r>
            <a:endParaRPr/>
          </a:p>
        </p:txBody>
      </p:sp>
      <p:sp>
        <p:nvSpPr>
          <p:cNvPr id="39940" name="AutoShape 4">
            <a:hlinkClick r:id="rId3" action="ppaction://hlinksldjump"/>
          </p:cNvPr>
          <p:cNvSpPr>
            <a:spLocks noChangeArrowheads="1"/>
          </p:cNvSpPr>
          <p:nvPr/>
        </p:nvSpPr>
        <p:spPr bwMode="auto">
          <a:xfrm rot="10800000">
            <a:off x="7667625" y="6308725"/>
            <a:ext cx="936625" cy="360363"/>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fill="norm" stroke="1" extrusionOk="0">
                <a:moveTo>
                  <a:pt x="16200" y="0"/>
                </a:moveTo>
                <a:lnTo>
                  <a:pt x="16200" y="5400"/>
                </a:lnTo>
                <a:lnTo>
                  <a:pt x="3375" y="5400"/>
                </a:lnTo>
                <a:lnTo>
                  <a:pt x="3375" y="16200"/>
                </a:lnTo>
                <a:lnTo>
                  <a:pt x="16200" y="16200"/>
                </a:lnTo>
                <a:lnTo>
                  <a:pt x="16200" y="21600"/>
                </a:lnTo>
                <a:lnTo>
                  <a:pt x="21600" y="10800"/>
                </a:lnTo>
                <a:close/>
              </a:path>
              <a:path w="21600" h="21600" fill="norm" stroke="1" extrusionOk="0">
                <a:moveTo>
                  <a:pt x="1350" y="5400"/>
                </a:moveTo>
                <a:lnTo>
                  <a:pt x="1350" y="16200"/>
                </a:lnTo>
                <a:lnTo>
                  <a:pt x="2700" y="16200"/>
                </a:lnTo>
                <a:lnTo>
                  <a:pt x="2700" y="5400"/>
                </a:lnTo>
                <a:close/>
              </a:path>
              <a:path w="21600" h="21600" fill="norm" stroke="1" extrusionOk="0">
                <a:moveTo>
                  <a:pt x="0" y="5400"/>
                </a:moveTo>
                <a:lnTo>
                  <a:pt x="0" y="16200"/>
                </a:lnTo>
                <a:lnTo>
                  <a:pt x="675" y="16200"/>
                </a:lnTo>
                <a:lnTo>
                  <a:pt x="675" y="5400"/>
                </a:lnTo>
                <a:close/>
              </a:path>
            </a:pathLst>
          </a:custGeom>
          <a:gradFill>
            <a:gsLst>
              <a:gs pos="0">
                <a:schemeClr val="bg1"/>
              </a:gs>
              <a:gs pos="100000">
                <a:schemeClr val="bg1">
                  <a:gamma val="0"/>
                  <a:shade val="21176"/>
                  <a:invGamma val="0"/>
                </a:schemeClr>
              </a:gs>
            </a:gsLst>
            <a:lin ang="0" scaled="1"/>
          </a:gradFill>
          <a:ln w="28575" algn="ctr">
            <a:solidFill>
              <a:schemeClr val="tx1"/>
            </a:solidFill>
            <a:miter lim="800000"/>
            <a:headEnd/>
            <a:tailEnd type="none" w="lg" len="lg"/>
          </a:ln>
          <a:effectLst/>
        </p:spPr>
        <p:txBody>
          <a:bodyPr lIns="90000" tIns="46800" rIns="90000" bIns="46800" anchor="ctr">
            <a:spAutoFit/>
          </a:bodyPr>
          <a:lstStyle/>
          <a:p>
            <a:pPr>
              <a:defRPr/>
            </a:pPr>
            <a:endParaRPr lang="zh-CN">
              <a:latin typeface="Arial"/>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spd="med" p14:dur="500" advClick="1">
        <p:strips dir="ld"/>
      </p:transition>
    </mc:Choice>
    <mc:Fallback>
      <p:transition spd="med" advClick="1">
        <p:strips dir="ld"/>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40962" name="Rectangle 2"/>
          <p:cNvSpPr>
            <a:spLocks noChangeArrowheads="1" noGrp="1"/>
          </p:cNvSpPr>
          <p:nvPr>
            <p:ph type="title"/>
          </p:nvPr>
        </p:nvSpPr>
        <p:spPr bwMode="auto"/>
        <p:txBody>
          <a:bodyPr/>
          <a:lstStyle/>
          <a:p>
            <a:pPr>
              <a:defRPr/>
            </a:pPr>
            <a:r>
              <a:rPr lang="zh-CN" sz="4000"/>
              <a:t>第三个参数</a:t>
            </a:r>
            <a:r>
              <a:rPr lang="en-US" sz="4000"/>
              <a:t>dwStyle</a:t>
            </a:r>
            <a:endParaRPr/>
          </a:p>
        </p:txBody>
      </p:sp>
      <p:sp>
        <p:nvSpPr>
          <p:cNvPr id="52227" name="Rectangle 3"/>
          <p:cNvSpPr>
            <a:spLocks noChangeArrowheads="1" noGrp="1"/>
          </p:cNvSpPr>
          <p:nvPr>
            <p:ph type="body" idx="1"/>
          </p:nvPr>
        </p:nvSpPr>
        <p:spPr bwMode="auto">
          <a:xfrm>
            <a:off x="323850" y="1341438"/>
            <a:ext cx="8496300" cy="5040312"/>
          </a:xfrm>
        </p:spPr>
        <p:txBody>
          <a:bodyPr/>
          <a:lstStyle/>
          <a:p>
            <a:pPr>
              <a:lnSpc>
                <a:spcPct val="80000"/>
              </a:lnSpc>
              <a:defRPr/>
            </a:pPr>
            <a:r>
              <a:rPr lang="zh-CN" sz="2000"/>
              <a:t>参数</a:t>
            </a:r>
            <a:r>
              <a:rPr lang="en-US" sz="2000"/>
              <a:t>dwStyle</a:t>
            </a:r>
            <a:r>
              <a:rPr lang="zh-CN" sz="2000"/>
              <a:t>指定创建的窗口的样式，要注意区分</a:t>
            </a:r>
            <a:r>
              <a:rPr lang="en-US" sz="2000"/>
              <a:t>WNDCLASS</a:t>
            </a:r>
            <a:r>
              <a:rPr lang="zh-CN" sz="2000"/>
              <a:t>中的</a:t>
            </a:r>
            <a:r>
              <a:rPr lang="en-US" sz="2000"/>
              <a:t>style</a:t>
            </a:r>
            <a:r>
              <a:rPr lang="zh-CN" sz="2000"/>
              <a:t>成员与</a:t>
            </a:r>
            <a:r>
              <a:rPr lang="en-US" sz="2000"/>
              <a:t>CreateWindow</a:t>
            </a:r>
            <a:r>
              <a:rPr lang="zh-CN" sz="2000"/>
              <a:t>函数的</a:t>
            </a:r>
            <a:r>
              <a:rPr lang="en-US" sz="2000"/>
              <a:t>dwStyle</a:t>
            </a:r>
            <a:r>
              <a:rPr lang="zh-CN" sz="2000"/>
              <a:t>参数，前者是指定窗口类的样式，给予该窗口类创建的窗口都具有这样的样式，后者是指指定某个具体的窗口的样式。</a:t>
            </a:r>
            <a:endParaRPr/>
          </a:p>
          <a:p>
            <a:pPr>
              <a:lnSpc>
                <a:spcPct val="80000"/>
              </a:lnSpc>
              <a:defRPr/>
            </a:pPr>
            <a:r>
              <a:rPr lang="en-US" sz="2000"/>
              <a:t># define WS_OVERLAPPEDWINDOW</a:t>
            </a:r>
            <a:endParaRPr/>
          </a:p>
          <a:p>
            <a:pPr>
              <a:lnSpc>
                <a:spcPct val="80000"/>
              </a:lnSpc>
              <a:buFont typeface="Wingdings"/>
              <a:buNone/>
              <a:defRPr/>
            </a:pPr>
            <a:r>
              <a:rPr lang="en-US" sz="2000"/>
              <a:t>(WS_OVERLAPPED  \\</a:t>
            </a:r>
            <a:r>
              <a:rPr lang="zh-CN" sz="2000"/>
              <a:t>产生一个层叠的窗口（标题栏和边框）</a:t>
            </a:r>
            <a:endParaRPr/>
          </a:p>
          <a:p>
            <a:pPr>
              <a:lnSpc>
                <a:spcPct val="80000"/>
              </a:lnSpc>
              <a:buFont typeface="Wingdings"/>
              <a:buNone/>
              <a:defRPr/>
            </a:pPr>
            <a:r>
              <a:rPr lang="en-US" sz="2000"/>
              <a:t>|WS_CAPTION           \\ </a:t>
            </a:r>
            <a:r>
              <a:rPr lang="zh-CN" sz="2000"/>
              <a:t>创建一个有标题的窗口</a:t>
            </a:r>
            <a:endParaRPr/>
          </a:p>
          <a:p>
            <a:pPr>
              <a:lnSpc>
                <a:spcPct val="80000"/>
              </a:lnSpc>
              <a:buFont typeface="Wingdings"/>
              <a:buNone/>
              <a:defRPr/>
            </a:pPr>
            <a:r>
              <a:rPr lang="en-US" sz="2000"/>
              <a:t>|WS_SYSMENU          \\</a:t>
            </a:r>
            <a:r>
              <a:rPr lang="zh-CN" sz="2000"/>
              <a:t>创建一个标题栏上带有系统菜单的窗口</a:t>
            </a:r>
            <a:endParaRPr/>
          </a:p>
          <a:p>
            <a:pPr>
              <a:lnSpc>
                <a:spcPct val="80000"/>
              </a:lnSpc>
              <a:buFont typeface="Wingdings"/>
              <a:buNone/>
              <a:defRPr/>
            </a:pPr>
            <a:r>
              <a:rPr lang="zh-CN" sz="2000"/>
              <a:t>                                       （要和</a:t>
            </a:r>
            <a:r>
              <a:rPr lang="en-US" sz="2000"/>
              <a:t>WS_CAPTION</a:t>
            </a:r>
            <a:r>
              <a:rPr lang="zh-CN" sz="2000"/>
              <a:t>一起用）</a:t>
            </a:r>
            <a:endParaRPr/>
          </a:p>
          <a:p>
            <a:pPr>
              <a:lnSpc>
                <a:spcPct val="80000"/>
              </a:lnSpc>
              <a:buFont typeface="Wingdings"/>
              <a:buNone/>
              <a:defRPr/>
            </a:pPr>
            <a:r>
              <a:rPr lang="en-US" sz="2000"/>
              <a:t>|WS_THICKFRAME    \\  </a:t>
            </a:r>
            <a:r>
              <a:rPr lang="zh-CN" sz="2000"/>
              <a:t>创建一个可调边框的窗口</a:t>
            </a:r>
            <a:endParaRPr/>
          </a:p>
          <a:p>
            <a:pPr>
              <a:lnSpc>
                <a:spcPct val="80000"/>
              </a:lnSpc>
              <a:buFont typeface="Wingdings"/>
              <a:buNone/>
              <a:defRPr/>
            </a:pPr>
            <a:r>
              <a:rPr lang="en-US" sz="2000"/>
              <a:t>|WS_MINMIZEBOX     \\  </a:t>
            </a:r>
            <a:r>
              <a:rPr lang="zh-CN" sz="2000"/>
              <a:t>创建一个具有最小化按钮的窗口</a:t>
            </a:r>
            <a:endParaRPr/>
          </a:p>
          <a:p>
            <a:pPr>
              <a:lnSpc>
                <a:spcPct val="80000"/>
              </a:lnSpc>
              <a:buFont typeface="Wingdings"/>
              <a:buNone/>
              <a:defRPr/>
            </a:pPr>
            <a:r>
              <a:rPr lang="zh-CN" sz="2000"/>
              <a:t>                                         （要和</a:t>
            </a:r>
            <a:r>
              <a:rPr lang="en-US" sz="2000"/>
              <a:t>WS_SYSMENU</a:t>
            </a:r>
            <a:r>
              <a:rPr lang="zh-CN" sz="2000"/>
              <a:t>一起用）</a:t>
            </a:r>
            <a:endParaRPr/>
          </a:p>
          <a:p>
            <a:pPr>
              <a:lnSpc>
                <a:spcPct val="80000"/>
              </a:lnSpc>
              <a:buFont typeface="Wingdings"/>
              <a:buNone/>
              <a:defRPr/>
            </a:pPr>
            <a:r>
              <a:rPr lang="en-US" sz="2000"/>
              <a:t>|WS_MAXMIZEBOX     \\ </a:t>
            </a:r>
            <a:r>
              <a:rPr lang="zh-CN" sz="2000"/>
              <a:t>创建一个具有最大化按钮的窗口</a:t>
            </a:r>
            <a:endParaRPr/>
          </a:p>
          <a:p>
            <a:pPr>
              <a:lnSpc>
                <a:spcPct val="80000"/>
              </a:lnSpc>
              <a:buFont typeface="Wingdings"/>
              <a:buNone/>
              <a:defRPr/>
            </a:pPr>
            <a:r>
              <a:rPr lang="en-US" sz="2000"/>
              <a:t>)</a:t>
            </a:r>
            <a:endParaRPr/>
          </a:p>
          <a:p>
            <a:pPr>
              <a:lnSpc>
                <a:spcPct val="80000"/>
              </a:lnSpc>
              <a:buFont typeface="Wingdings"/>
              <a:buNone/>
              <a:defRPr/>
            </a:pPr>
            <a:r>
              <a:rPr lang="en-US" sz="2000"/>
              <a:t>WS_OVERLAPPEDWINDOW</a:t>
            </a:r>
            <a:r>
              <a:rPr lang="zh-CN" sz="2000"/>
              <a:t>，多种窗口类型的组合（创建了一个带有边框、标题栏、系统菜单及最大最小化按钮的窗口）</a:t>
            </a:r>
            <a:endParaRPr/>
          </a:p>
          <a:p>
            <a:pPr>
              <a:lnSpc>
                <a:spcPct val="80000"/>
              </a:lnSpc>
              <a:buFont typeface="Wingdings"/>
              <a:buNone/>
              <a:defRPr/>
            </a:pPr>
            <a:r>
              <a:rPr lang="zh-CN" sz="2000">
                <a:solidFill>
                  <a:schemeClr val="folHlink"/>
                </a:solidFill>
              </a:rPr>
              <a:t>              常用的窗口样式如表</a:t>
            </a:r>
            <a:r>
              <a:rPr lang="en-US" sz="2000">
                <a:solidFill>
                  <a:schemeClr val="folHlink"/>
                </a:solidFill>
              </a:rPr>
              <a:t>3-5</a:t>
            </a:r>
            <a:r>
              <a:rPr lang="zh-CN" sz="2000">
                <a:solidFill>
                  <a:schemeClr val="folHlink"/>
                </a:solidFill>
              </a:rPr>
              <a:t>，详细的窗口样式参见</a:t>
            </a:r>
            <a:r>
              <a:rPr lang="en-US" sz="2000">
                <a:solidFill>
                  <a:schemeClr val="folHlink"/>
                </a:solidFill>
              </a:rPr>
              <a:t>MSDN</a:t>
            </a:r>
            <a:endParaRPr/>
          </a:p>
        </p:txBody>
      </p:sp>
      <p:sp>
        <p:nvSpPr>
          <p:cNvPr id="40964" name="AutoShape 4">
            <a:hlinkClick r:id="rId3" action="ppaction://hlinksldjump"/>
          </p:cNvPr>
          <p:cNvSpPr>
            <a:spLocks noChangeArrowheads="1"/>
          </p:cNvSpPr>
          <p:nvPr/>
        </p:nvSpPr>
        <p:spPr bwMode="auto">
          <a:xfrm rot="10800000">
            <a:off x="7667625" y="6308725"/>
            <a:ext cx="936625" cy="360363"/>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fill="norm" stroke="1" extrusionOk="0">
                <a:moveTo>
                  <a:pt x="16200" y="0"/>
                </a:moveTo>
                <a:lnTo>
                  <a:pt x="16200" y="5400"/>
                </a:lnTo>
                <a:lnTo>
                  <a:pt x="3375" y="5400"/>
                </a:lnTo>
                <a:lnTo>
                  <a:pt x="3375" y="16200"/>
                </a:lnTo>
                <a:lnTo>
                  <a:pt x="16200" y="16200"/>
                </a:lnTo>
                <a:lnTo>
                  <a:pt x="16200" y="21600"/>
                </a:lnTo>
                <a:lnTo>
                  <a:pt x="21600" y="10800"/>
                </a:lnTo>
                <a:close/>
              </a:path>
              <a:path w="21600" h="21600" fill="norm" stroke="1" extrusionOk="0">
                <a:moveTo>
                  <a:pt x="1350" y="5400"/>
                </a:moveTo>
                <a:lnTo>
                  <a:pt x="1350" y="16200"/>
                </a:lnTo>
                <a:lnTo>
                  <a:pt x="2700" y="16200"/>
                </a:lnTo>
                <a:lnTo>
                  <a:pt x="2700" y="5400"/>
                </a:lnTo>
                <a:close/>
              </a:path>
              <a:path w="21600" h="21600" fill="norm" stroke="1" extrusionOk="0">
                <a:moveTo>
                  <a:pt x="0" y="5400"/>
                </a:moveTo>
                <a:lnTo>
                  <a:pt x="0" y="16200"/>
                </a:lnTo>
                <a:lnTo>
                  <a:pt x="675" y="16200"/>
                </a:lnTo>
                <a:lnTo>
                  <a:pt x="675" y="5400"/>
                </a:lnTo>
                <a:close/>
              </a:path>
            </a:pathLst>
          </a:custGeom>
          <a:gradFill>
            <a:gsLst>
              <a:gs pos="0">
                <a:schemeClr val="bg1"/>
              </a:gs>
              <a:gs pos="100000">
                <a:schemeClr val="bg1">
                  <a:gamma val="0"/>
                  <a:shade val="21176"/>
                  <a:invGamma val="0"/>
                </a:schemeClr>
              </a:gs>
            </a:gsLst>
            <a:lin ang="0" scaled="1"/>
          </a:gradFill>
          <a:ln w="28575" algn="ctr">
            <a:solidFill>
              <a:schemeClr val="tx1"/>
            </a:solidFill>
            <a:miter lim="800000"/>
            <a:headEnd/>
            <a:tailEnd type="none" w="lg" len="lg"/>
          </a:ln>
          <a:effectLst/>
        </p:spPr>
        <p:txBody>
          <a:bodyPr lIns="90000" tIns="46800" rIns="90000" bIns="46800" anchor="ctr">
            <a:spAutoFit/>
          </a:bodyPr>
          <a:lstStyle/>
          <a:p>
            <a:pPr>
              <a:defRPr/>
            </a:pPr>
            <a:endParaRPr lang="zh-CN">
              <a:latin typeface="Arial"/>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spd="med" p14:dur="500" advClick="1">
        <p:strips dir="ld"/>
      </p:transition>
    </mc:Choice>
    <mc:Fallback>
      <p:transition spd="med" advClick="1">
        <p:strips dir="ld"/>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41986" name="Rectangle 2"/>
          <p:cNvSpPr>
            <a:spLocks noChangeArrowheads="1" noGrp="1"/>
          </p:cNvSpPr>
          <p:nvPr>
            <p:ph type="title"/>
          </p:nvPr>
        </p:nvSpPr>
        <p:spPr bwMode="auto"/>
        <p:txBody>
          <a:bodyPr/>
          <a:lstStyle/>
          <a:p>
            <a:pPr>
              <a:defRPr/>
            </a:pPr>
            <a:r>
              <a:rPr lang="zh-CN" sz="4000"/>
              <a:t>第四</a:t>
            </a:r>
            <a:r>
              <a:rPr lang="en-US" sz="4000"/>
              <a:t>,</a:t>
            </a:r>
            <a:r>
              <a:rPr lang="zh-CN" sz="4000"/>
              <a:t>五</a:t>
            </a:r>
            <a:r>
              <a:rPr lang="en-US" sz="4000"/>
              <a:t>,</a:t>
            </a:r>
            <a:r>
              <a:rPr lang="zh-CN" sz="4000"/>
              <a:t>六</a:t>
            </a:r>
            <a:r>
              <a:rPr lang="en-US" sz="4000"/>
              <a:t>,</a:t>
            </a:r>
            <a:r>
              <a:rPr lang="zh-CN" sz="4000"/>
              <a:t>七个参数</a:t>
            </a:r>
            <a:r>
              <a:rPr lang="en-US" sz="4000"/>
              <a:t>x</a:t>
            </a:r>
            <a:r>
              <a:rPr lang="zh-CN" sz="4000"/>
              <a:t>，</a:t>
            </a:r>
            <a:r>
              <a:rPr lang="en-US" sz="4000"/>
              <a:t>y</a:t>
            </a:r>
            <a:r>
              <a:rPr lang="zh-CN" sz="4000"/>
              <a:t>，</a:t>
            </a:r>
            <a:r>
              <a:rPr lang="en-US" sz="4000"/>
              <a:t>nWidth</a:t>
            </a:r>
            <a:r>
              <a:rPr lang="zh-CN" sz="4000"/>
              <a:t>，</a:t>
            </a:r>
            <a:r>
              <a:rPr lang="en-US" sz="4000"/>
              <a:t>nHeight</a:t>
            </a:r>
            <a:endParaRPr/>
          </a:p>
        </p:txBody>
      </p:sp>
      <p:sp>
        <p:nvSpPr>
          <p:cNvPr id="53251" name="Rectangle 3"/>
          <p:cNvSpPr>
            <a:spLocks noChangeArrowheads="1" noGrp="1"/>
          </p:cNvSpPr>
          <p:nvPr>
            <p:ph type="body" idx="1"/>
          </p:nvPr>
        </p:nvSpPr>
        <p:spPr bwMode="auto"/>
        <p:txBody>
          <a:bodyPr/>
          <a:lstStyle/>
          <a:p>
            <a:pPr>
              <a:defRPr/>
            </a:pPr>
            <a:r>
              <a:rPr lang="zh-CN"/>
              <a:t>参数</a:t>
            </a:r>
            <a:r>
              <a:rPr lang="en-US"/>
              <a:t>x</a:t>
            </a:r>
            <a:r>
              <a:rPr lang="zh-CN"/>
              <a:t>，</a:t>
            </a:r>
            <a:r>
              <a:rPr lang="en-US"/>
              <a:t>y</a:t>
            </a:r>
            <a:r>
              <a:rPr lang="zh-CN"/>
              <a:t>，</a:t>
            </a:r>
            <a:r>
              <a:rPr lang="en-US"/>
              <a:t>nWidth</a:t>
            </a:r>
            <a:r>
              <a:rPr lang="zh-CN"/>
              <a:t>，</a:t>
            </a:r>
            <a:r>
              <a:rPr lang="en-US"/>
              <a:t>nHeight</a:t>
            </a:r>
            <a:r>
              <a:rPr lang="zh-CN"/>
              <a:t>分别是指定窗口左上角的</a:t>
            </a:r>
            <a:r>
              <a:rPr lang="en-US"/>
              <a:t>x</a:t>
            </a:r>
            <a:r>
              <a:rPr lang="zh-CN"/>
              <a:t>，</a:t>
            </a:r>
            <a:r>
              <a:rPr lang="en-US"/>
              <a:t>y</a:t>
            </a:r>
            <a:r>
              <a:rPr lang="zh-CN"/>
              <a:t>坐标，窗口的宽度，高度。</a:t>
            </a:r>
            <a:endParaRPr/>
          </a:p>
          <a:p>
            <a:pPr>
              <a:defRPr/>
            </a:pPr>
            <a:r>
              <a:rPr lang="zh-CN"/>
              <a:t>如果参数</a:t>
            </a:r>
            <a:r>
              <a:rPr lang="en-US"/>
              <a:t>x</a:t>
            </a:r>
            <a:r>
              <a:rPr lang="zh-CN"/>
              <a:t>被设置为</a:t>
            </a:r>
            <a:r>
              <a:rPr lang="en-US"/>
              <a:t>CW_USEDEFAULT,</a:t>
            </a:r>
            <a:r>
              <a:rPr lang="zh-CN"/>
              <a:t>那么系统为窗口选择默认的左上角坐标，并忽略</a:t>
            </a:r>
            <a:r>
              <a:rPr lang="en-US"/>
              <a:t>y</a:t>
            </a:r>
            <a:r>
              <a:rPr lang="zh-CN"/>
              <a:t>参数</a:t>
            </a:r>
            <a:endParaRPr/>
          </a:p>
          <a:p>
            <a:pPr>
              <a:defRPr/>
            </a:pPr>
            <a:r>
              <a:rPr lang="zh-CN"/>
              <a:t>如果参数</a:t>
            </a:r>
            <a:r>
              <a:rPr lang="en-US"/>
              <a:t>nWidth</a:t>
            </a:r>
            <a:r>
              <a:rPr lang="zh-CN"/>
              <a:t>被设为</a:t>
            </a:r>
            <a:r>
              <a:rPr lang="en-US"/>
              <a:t>CW_USEDEFAULT,</a:t>
            </a:r>
            <a:r>
              <a:rPr lang="zh-CN"/>
              <a:t>那么系统为窗口选择默认的高度和宽度，参数</a:t>
            </a:r>
            <a:r>
              <a:rPr lang="en-US"/>
              <a:t>nHeigh</a:t>
            </a:r>
            <a:r>
              <a:rPr lang="zh-CN"/>
              <a:t>被忽略</a:t>
            </a:r>
            <a:endParaRPr/>
          </a:p>
        </p:txBody>
      </p:sp>
      <p:sp>
        <p:nvSpPr>
          <p:cNvPr id="41988" name="AutoShape 4">
            <a:hlinkClick r:id="rId3" action="ppaction://hlinksldjump"/>
          </p:cNvPr>
          <p:cNvSpPr>
            <a:spLocks noChangeArrowheads="1"/>
          </p:cNvSpPr>
          <p:nvPr/>
        </p:nvSpPr>
        <p:spPr bwMode="auto">
          <a:xfrm rot="10800000">
            <a:off x="7667625" y="6308725"/>
            <a:ext cx="936625" cy="360363"/>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fill="norm" stroke="1" extrusionOk="0">
                <a:moveTo>
                  <a:pt x="16200" y="0"/>
                </a:moveTo>
                <a:lnTo>
                  <a:pt x="16200" y="5400"/>
                </a:lnTo>
                <a:lnTo>
                  <a:pt x="3375" y="5400"/>
                </a:lnTo>
                <a:lnTo>
                  <a:pt x="3375" y="16200"/>
                </a:lnTo>
                <a:lnTo>
                  <a:pt x="16200" y="16200"/>
                </a:lnTo>
                <a:lnTo>
                  <a:pt x="16200" y="21600"/>
                </a:lnTo>
                <a:lnTo>
                  <a:pt x="21600" y="10800"/>
                </a:lnTo>
                <a:close/>
              </a:path>
              <a:path w="21600" h="21600" fill="norm" stroke="1" extrusionOk="0">
                <a:moveTo>
                  <a:pt x="1350" y="5400"/>
                </a:moveTo>
                <a:lnTo>
                  <a:pt x="1350" y="16200"/>
                </a:lnTo>
                <a:lnTo>
                  <a:pt x="2700" y="16200"/>
                </a:lnTo>
                <a:lnTo>
                  <a:pt x="2700" y="5400"/>
                </a:lnTo>
                <a:close/>
              </a:path>
              <a:path w="21600" h="21600" fill="norm" stroke="1" extrusionOk="0">
                <a:moveTo>
                  <a:pt x="0" y="5400"/>
                </a:moveTo>
                <a:lnTo>
                  <a:pt x="0" y="16200"/>
                </a:lnTo>
                <a:lnTo>
                  <a:pt x="675" y="16200"/>
                </a:lnTo>
                <a:lnTo>
                  <a:pt x="675" y="5400"/>
                </a:lnTo>
                <a:close/>
              </a:path>
            </a:pathLst>
          </a:custGeom>
          <a:gradFill>
            <a:gsLst>
              <a:gs pos="0">
                <a:schemeClr val="bg1"/>
              </a:gs>
              <a:gs pos="100000">
                <a:schemeClr val="bg1">
                  <a:gamma val="0"/>
                  <a:shade val="21176"/>
                  <a:invGamma val="0"/>
                </a:schemeClr>
              </a:gs>
            </a:gsLst>
            <a:lin ang="0" scaled="1"/>
          </a:gradFill>
          <a:ln w="28575" algn="ctr">
            <a:solidFill>
              <a:schemeClr val="tx1"/>
            </a:solidFill>
            <a:miter lim="800000"/>
            <a:headEnd/>
            <a:tailEnd type="none" w="lg" len="lg"/>
          </a:ln>
          <a:effectLst/>
        </p:spPr>
        <p:txBody>
          <a:bodyPr lIns="90000" tIns="46800" rIns="90000" bIns="46800" anchor="ctr">
            <a:spAutoFit/>
          </a:bodyPr>
          <a:lstStyle/>
          <a:p>
            <a:pPr>
              <a:defRPr/>
            </a:pPr>
            <a:endParaRPr lang="zh-CN">
              <a:latin typeface="Arial"/>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spd="med" p14:dur="500" advClick="1">
        <p:strips dir="ld"/>
      </p:transition>
    </mc:Choice>
    <mc:Fallback>
      <p:transition spd="med" advClick="1">
        <p:strips dir="ld"/>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43010" name="Rectangle 2"/>
          <p:cNvSpPr>
            <a:spLocks noChangeArrowheads="1" noGrp="1"/>
          </p:cNvSpPr>
          <p:nvPr>
            <p:ph type="title"/>
          </p:nvPr>
        </p:nvSpPr>
        <p:spPr bwMode="auto"/>
        <p:txBody>
          <a:bodyPr/>
          <a:lstStyle/>
          <a:p>
            <a:pPr>
              <a:defRPr/>
            </a:pPr>
            <a:r>
              <a:rPr lang="zh-CN" sz="4000"/>
              <a:t>第八个参数</a:t>
            </a:r>
            <a:r>
              <a:rPr lang="en-US" sz="4000"/>
              <a:t>hWndParent</a:t>
            </a:r>
            <a:endParaRPr/>
          </a:p>
        </p:txBody>
      </p:sp>
      <p:sp>
        <p:nvSpPr>
          <p:cNvPr id="54275" name="Rectangle 3"/>
          <p:cNvSpPr>
            <a:spLocks noChangeArrowheads="1" noGrp="1"/>
          </p:cNvSpPr>
          <p:nvPr>
            <p:ph type="body" sz="half" idx="1"/>
          </p:nvPr>
        </p:nvSpPr>
        <p:spPr bwMode="auto">
          <a:xfrm>
            <a:off x="323850" y="1341438"/>
            <a:ext cx="8496300" cy="1943100"/>
          </a:xfrm>
        </p:spPr>
        <p:txBody>
          <a:bodyPr/>
          <a:lstStyle/>
          <a:p>
            <a:pPr>
              <a:defRPr/>
            </a:pPr>
            <a:r>
              <a:rPr lang="zh-CN" sz="2800"/>
              <a:t>参数</a:t>
            </a:r>
            <a:r>
              <a:rPr lang="en-US" sz="2800"/>
              <a:t>hWndParent</a:t>
            </a:r>
            <a:r>
              <a:rPr lang="zh-CN" sz="2800"/>
              <a:t>指定被创建窗口的父窗口句柄，窗口之间有父子关系，子窗口必须具有</a:t>
            </a:r>
            <a:r>
              <a:rPr lang="en-US" sz="2800"/>
              <a:t>WS_CHILD</a:t>
            </a:r>
            <a:r>
              <a:rPr lang="zh-CN" sz="2800"/>
              <a:t>样式，对父窗口操作同时影响到子窗口，如下表：</a:t>
            </a:r>
            <a:endParaRPr/>
          </a:p>
        </p:txBody>
      </p:sp>
      <p:graphicFrame>
        <p:nvGraphicFramePr>
          <p:cNvPr id="43035" name="Group 27"/>
          <p:cNvGraphicFramePr>
            <a:graphicFrameLocks xmlns:a="http://schemas.openxmlformats.org/drawingml/2006/main" noGrp="1"/>
          </p:cNvGraphicFramePr>
          <p:nvPr>
            <p:ph sz="half" idx="2"/>
          </p:nvPr>
        </p:nvGraphicFramePr>
        <p:xfrm>
          <a:off x="684213" y="2997200"/>
          <a:ext cx="7345362" cy="2590800"/>
        </p:xfrm>
        <a:graphic>
          <a:graphicData uri="http://schemas.openxmlformats.org/drawingml/2006/table">
            <a:tbl>
              <a:tblPr firstRow="0" firstCol="0" lastRow="0" lastCol="0" bandRow="0" bandCol="0"/>
              <a:tblGrid>
                <a:gridCol w="2305050"/>
                <a:gridCol w="5040312"/>
              </a:tblGrid>
              <a:tr h="460375">
                <a:tc>
                  <a:txBody>
                    <a:bodyPr/>
                    <a:p>
                      <a:pPr marL="0" marR="0" lvl="0" indent="0" algn="l" defTabSz="914400">
                        <a:lnSpc>
                          <a:spcPct val="100000"/>
                        </a:lnSpc>
                        <a:spcBef>
                          <a:spcPts val="0"/>
                        </a:spcBef>
                        <a:spcAft>
                          <a:spcPts val="0"/>
                        </a:spcAft>
                        <a:buClr>
                          <a:schemeClr val="hlink"/>
                        </a:buClr>
                        <a:buSzTx/>
                        <a:buFont typeface="Wingdings"/>
                        <a:buNone/>
                        <a:defRPr/>
                      </a:pPr>
                      <a:r>
                        <a:rPr lang="zh-CN" sz="2800" b="0" i="0" u="none" strike="noStrike" cap="none">
                          <a:ln>
                            <a:noFill/>
                          </a:ln>
                          <a:solidFill>
                            <a:schemeClr val="tx1"/>
                          </a:solidFill>
                          <a:latin typeface="Times New Roman"/>
                          <a:ea typeface="隶书"/>
                        </a:rPr>
                        <a:t>父窗口</a:t>
                      </a:r>
                      <a:endParaRPr/>
                    </a:p>
                  </a:txBody>
                  <a:tcPr>
                    <a:lnL w="28575" algn="ctr">
                      <a:solidFill>
                        <a:schemeClr val="tx1"/>
                      </a:solidFill>
                    </a:lnL>
                    <a:lnR w="12700" algn="ctr">
                      <a:solidFill>
                        <a:schemeClr val="tx1"/>
                      </a:solidFill>
                    </a:lnR>
                    <a:lnT w="28575" algn="ctr">
                      <a:solidFill>
                        <a:schemeClr val="tx1"/>
                      </a:solidFill>
                    </a:lnT>
                    <a:lnB w="12700" algn="ctr">
                      <a:solidFill>
                        <a:schemeClr val="tx1"/>
                      </a:solidFill>
                    </a:lnB>
                    <a:noFill/>
                  </a:tcPr>
                </a:tc>
                <a:tc>
                  <a:txBody>
                    <a:bodyPr/>
                    <a:p>
                      <a:pPr marL="0" marR="0" lvl="0" indent="0" algn="l" defTabSz="914400">
                        <a:lnSpc>
                          <a:spcPct val="100000"/>
                        </a:lnSpc>
                        <a:spcBef>
                          <a:spcPts val="0"/>
                        </a:spcBef>
                        <a:spcAft>
                          <a:spcPts val="0"/>
                        </a:spcAft>
                        <a:buClr>
                          <a:schemeClr val="hlink"/>
                        </a:buClr>
                        <a:buSzTx/>
                        <a:buFont typeface="Wingdings"/>
                        <a:buNone/>
                        <a:defRPr/>
                      </a:pPr>
                      <a:r>
                        <a:rPr lang="zh-CN" sz="2800" b="0" i="0" u="none" strike="noStrike" cap="none">
                          <a:ln>
                            <a:noFill/>
                          </a:ln>
                          <a:solidFill>
                            <a:schemeClr val="tx1"/>
                          </a:solidFill>
                          <a:latin typeface="Times New Roman"/>
                          <a:ea typeface="隶书"/>
                        </a:rPr>
                        <a:t>子窗口</a:t>
                      </a:r>
                      <a:endParaRPr/>
                    </a:p>
                  </a:txBody>
                  <a:tcPr>
                    <a:lnL w="12700" algn="ctr">
                      <a:solidFill>
                        <a:schemeClr val="tx1"/>
                      </a:solidFill>
                    </a:lnL>
                    <a:lnR w="28575" algn="ctr">
                      <a:solidFill>
                        <a:schemeClr val="tx1"/>
                      </a:solidFill>
                    </a:lnR>
                    <a:lnT w="28575" algn="ctr">
                      <a:solidFill>
                        <a:schemeClr val="tx1"/>
                      </a:solidFill>
                    </a:lnT>
                    <a:lnB w="12700" algn="ctr">
                      <a:solidFill>
                        <a:schemeClr val="tx1"/>
                      </a:solidFill>
                    </a:lnB>
                    <a:noFill/>
                  </a:tcPr>
                </a:tc>
              </a:tr>
              <a:tr h="460375">
                <a:tc>
                  <a:txBody>
                    <a:bodyPr/>
                    <a:p>
                      <a:pPr marL="0" marR="0" lvl="0" indent="0" algn="l" defTabSz="914400">
                        <a:lnSpc>
                          <a:spcPct val="100000"/>
                        </a:lnSpc>
                        <a:spcBef>
                          <a:spcPts val="0"/>
                        </a:spcBef>
                        <a:spcAft>
                          <a:spcPts val="0"/>
                        </a:spcAft>
                        <a:buClr>
                          <a:schemeClr val="hlink"/>
                        </a:buClr>
                        <a:buSzTx/>
                        <a:buFont typeface="Wingdings"/>
                        <a:buNone/>
                        <a:defRPr/>
                      </a:pPr>
                      <a:r>
                        <a:rPr lang="zh-CN" sz="2800" b="0" i="0" u="none" strike="noStrike" cap="none">
                          <a:ln>
                            <a:noFill/>
                          </a:ln>
                          <a:solidFill>
                            <a:schemeClr val="tx1"/>
                          </a:solidFill>
                          <a:latin typeface="Times New Roman"/>
                          <a:ea typeface="隶书"/>
                        </a:rPr>
                        <a:t>销毁</a:t>
                      </a:r>
                      <a:endParaRPr/>
                    </a:p>
                  </a:txBody>
                  <a:tcPr>
                    <a:lnL w="28575" algn="ctr">
                      <a:solidFill>
                        <a:schemeClr val="tx1"/>
                      </a:solidFill>
                    </a:lnL>
                    <a:lnR w="12700" algn="ctr">
                      <a:solidFill>
                        <a:schemeClr val="tx1"/>
                      </a:solidFill>
                    </a:lnR>
                    <a:lnT w="12700" algn="ctr">
                      <a:solidFill>
                        <a:schemeClr val="tx1"/>
                      </a:solidFill>
                    </a:lnT>
                    <a:lnB w="12700" algn="ctr">
                      <a:solidFill>
                        <a:schemeClr val="tx1"/>
                      </a:solidFill>
                    </a:lnB>
                    <a:noFill/>
                  </a:tcPr>
                </a:tc>
                <a:tc>
                  <a:txBody>
                    <a:bodyPr/>
                    <a:p>
                      <a:pPr marL="0" marR="0" lvl="0" indent="0" algn="l" defTabSz="914400">
                        <a:lnSpc>
                          <a:spcPct val="100000"/>
                        </a:lnSpc>
                        <a:spcBef>
                          <a:spcPts val="0"/>
                        </a:spcBef>
                        <a:spcAft>
                          <a:spcPts val="0"/>
                        </a:spcAft>
                        <a:buClr>
                          <a:schemeClr val="hlink"/>
                        </a:buClr>
                        <a:buSzTx/>
                        <a:buFont typeface="Wingdings"/>
                        <a:buNone/>
                        <a:defRPr/>
                      </a:pPr>
                      <a:r>
                        <a:rPr lang="zh-CN" sz="2800" b="0" i="0" u="none" strike="noStrike" cap="none">
                          <a:ln>
                            <a:noFill/>
                          </a:ln>
                          <a:solidFill>
                            <a:schemeClr val="tx1"/>
                          </a:solidFill>
                          <a:latin typeface="Times New Roman"/>
                          <a:ea typeface="隶书"/>
                        </a:rPr>
                        <a:t>在父窗口销毁之前销毁</a:t>
                      </a:r>
                      <a:endParaRPr/>
                    </a:p>
                  </a:txBody>
                  <a:tcPr>
                    <a:lnL w="12700" algn="ctr">
                      <a:solidFill>
                        <a:schemeClr val="tx1"/>
                      </a:solidFill>
                    </a:lnL>
                    <a:lnR w="28575" algn="ctr">
                      <a:solidFill>
                        <a:schemeClr val="tx1"/>
                      </a:solidFill>
                    </a:lnR>
                    <a:lnT w="12700" algn="ctr">
                      <a:solidFill>
                        <a:schemeClr val="tx1"/>
                      </a:solidFill>
                    </a:lnT>
                    <a:lnB w="12700" algn="ctr">
                      <a:solidFill>
                        <a:schemeClr val="tx1"/>
                      </a:solidFill>
                    </a:lnB>
                    <a:noFill/>
                  </a:tcPr>
                </a:tc>
              </a:tr>
              <a:tr h="461963">
                <a:tc>
                  <a:txBody>
                    <a:bodyPr/>
                    <a:p>
                      <a:pPr marL="0" marR="0" lvl="0" indent="0" algn="l" defTabSz="914400">
                        <a:lnSpc>
                          <a:spcPct val="100000"/>
                        </a:lnSpc>
                        <a:spcBef>
                          <a:spcPts val="0"/>
                        </a:spcBef>
                        <a:spcAft>
                          <a:spcPts val="0"/>
                        </a:spcAft>
                        <a:buClr>
                          <a:schemeClr val="hlink"/>
                        </a:buClr>
                        <a:buSzTx/>
                        <a:buFont typeface="Wingdings"/>
                        <a:buNone/>
                        <a:defRPr/>
                      </a:pPr>
                      <a:r>
                        <a:rPr lang="zh-CN" sz="2800" b="0" i="0" u="none" strike="noStrike" cap="none">
                          <a:ln>
                            <a:noFill/>
                          </a:ln>
                          <a:solidFill>
                            <a:schemeClr val="tx1"/>
                          </a:solidFill>
                          <a:latin typeface="Times New Roman"/>
                          <a:ea typeface="隶书"/>
                        </a:rPr>
                        <a:t>隐藏</a:t>
                      </a:r>
                      <a:endParaRPr/>
                    </a:p>
                  </a:txBody>
                  <a:tcPr>
                    <a:lnL w="28575" algn="ctr">
                      <a:solidFill>
                        <a:schemeClr val="tx1"/>
                      </a:solidFill>
                    </a:lnL>
                    <a:lnR w="12700" algn="ctr">
                      <a:solidFill>
                        <a:schemeClr val="tx1"/>
                      </a:solidFill>
                    </a:lnR>
                    <a:lnT w="12700" algn="ctr">
                      <a:solidFill>
                        <a:schemeClr val="tx1"/>
                      </a:solidFill>
                    </a:lnT>
                    <a:lnB w="12700" algn="ctr">
                      <a:solidFill>
                        <a:schemeClr val="tx1"/>
                      </a:solidFill>
                    </a:lnB>
                    <a:noFill/>
                  </a:tcPr>
                </a:tc>
                <a:tc>
                  <a:txBody>
                    <a:bodyPr/>
                    <a:p>
                      <a:pPr marL="0" marR="0" lvl="0" indent="0" algn="l" defTabSz="914400">
                        <a:lnSpc>
                          <a:spcPct val="100000"/>
                        </a:lnSpc>
                        <a:spcBef>
                          <a:spcPts val="0"/>
                        </a:spcBef>
                        <a:spcAft>
                          <a:spcPts val="0"/>
                        </a:spcAft>
                        <a:buClr>
                          <a:schemeClr val="hlink"/>
                        </a:buClr>
                        <a:buSzTx/>
                        <a:buFont typeface="Wingdings"/>
                        <a:buNone/>
                        <a:defRPr/>
                      </a:pPr>
                      <a:r>
                        <a:rPr lang="zh-CN" sz="2800" b="0" i="0" u="none" strike="noStrike" cap="none">
                          <a:ln>
                            <a:noFill/>
                          </a:ln>
                          <a:solidFill>
                            <a:schemeClr val="tx1"/>
                          </a:solidFill>
                          <a:latin typeface="Times New Roman"/>
                          <a:ea typeface="隶书"/>
                        </a:rPr>
                        <a:t>在父窗口隐藏之前隐藏</a:t>
                      </a:r>
                      <a:endParaRPr/>
                    </a:p>
                  </a:txBody>
                  <a:tcPr>
                    <a:lnL w="12700" algn="ctr">
                      <a:solidFill>
                        <a:schemeClr val="tx1"/>
                      </a:solidFill>
                    </a:lnL>
                    <a:lnR w="28575" algn="ctr">
                      <a:solidFill>
                        <a:schemeClr val="tx1"/>
                      </a:solidFill>
                    </a:lnR>
                    <a:lnT w="12700" algn="ctr">
                      <a:solidFill>
                        <a:schemeClr val="tx1"/>
                      </a:solidFill>
                    </a:lnT>
                    <a:lnB w="12700" algn="ctr">
                      <a:solidFill>
                        <a:schemeClr val="tx1"/>
                      </a:solidFill>
                    </a:lnB>
                    <a:noFill/>
                  </a:tcPr>
                </a:tc>
              </a:tr>
              <a:tr h="460375">
                <a:tc>
                  <a:txBody>
                    <a:bodyPr/>
                    <a:p>
                      <a:pPr marL="0" marR="0" lvl="0" indent="0" algn="l" defTabSz="914400">
                        <a:lnSpc>
                          <a:spcPct val="100000"/>
                        </a:lnSpc>
                        <a:spcBef>
                          <a:spcPts val="0"/>
                        </a:spcBef>
                        <a:spcAft>
                          <a:spcPts val="0"/>
                        </a:spcAft>
                        <a:buClr>
                          <a:schemeClr val="hlink"/>
                        </a:buClr>
                        <a:buSzTx/>
                        <a:buFont typeface="Wingdings"/>
                        <a:buNone/>
                        <a:defRPr/>
                      </a:pPr>
                      <a:r>
                        <a:rPr lang="zh-CN" sz="2800" b="0" i="0" u="none" strike="noStrike" cap="none">
                          <a:ln>
                            <a:noFill/>
                          </a:ln>
                          <a:solidFill>
                            <a:schemeClr val="tx1"/>
                          </a:solidFill>
                          <a:latin typeface="Times New Roman"/>
                          <a:ea typeface="隶书"/>
                        </a:rPr>
                        <a:t>移动</a:t>
                      </a:r>
                      <a:endParaRPr/>
                    </a:p>
                  </a:txBody>
                  <a:tcPr>
                    <a:lnL w="28575" algn="ctr">
                      <a:solidFill>
                        <a:schemeClr val="tx1"/>
                      </a:solidFill>
                    </a:lnL>
                    <a:lnR w="12700" algn="ctr">
                      <a:solidFill>
                        <a:schemeClr val="tx1"/>
                      </a:solidFill>
                    </a:lnR>
                    <a:lnT w="12700" algn="ctr">
                      <a:solidFill>
                        <a:schemeClr val="tx1"/>
                      </a:solidFill>
                    </a:lnT>
                    <a:lnB w="12700" algn="ctr">
                      <a:solidFill>
                        <a:schemeClr val="tx1"/>
                      </a:solidFill>
                    </a:lnB>
                    <a:noFill/>
                  </a:tcPr>
                </a:tc>
                <a:tc>
                  <a:txBody>
                    <a:bodyPr/>
                    <a:p>
                      <a:pPr marL="0" marR="0" lvl="0" indent="0" algn="l" defTabSz="914400">
                        <a:lnSpc>
                          <a:spcPct val="100000"/>
                        </a:lnSpc>
                        <a:spcBef>
                          <a:spcPts val="0"/>
                        </a:spcBef>
                        <a:spcAft>
                          <a:spcPts val="0"/>
                        </a:spcAft>
                        <a:buClr>
                          <a:schemeClr val="hlink"/>
                        </a:buClr>
                        <a:buSzTx/>
                        <a:buFont typeface="Wingdings"/>
                        <a:buNone/>
                        <a:defRPr/>
                      </a:pPr>
                      <a:r>
                        <a:rPr lang="zh-CN" sz="2800" b="0" i="0" u="none" strike="noStrike" cap="none">
                          <a:ln>
                            <a:noFill/>
                          </a:ln>
                          <a:solidFill>
                            <a:schemeClr val="tx1"/>
                          </a:solidFill>
                          <a:latin typeface="Times New Roman"/>
                          <a:ea typeface="隶书"/>
                        </a:rPr>
                        <a:t>跟随父窗口客户区一起移动</a:t>
                      </a:r>
                      <a:endParaRPr/>
                    </a:p>
                  </a:txBody>
                  <a:tcPr>
                    <a:lnL w="12700" algn="ctr">
                      <a:solidFill>
                        <a:schemeClr val="tx1"/>
                      </a:solidFill>
                    </a:lnL>
                    <a:lnR w="28575" algn="ctr">
                      <a:solidFill>
                        <a:schemeClr val="tx1"/>
                      </a:solidFill>
                    </a:lnR>
                    <a:lnT w="12700" algn="ctr">
                      <a:solidFill>
                        <a:schemeClr val="tx1"/>
                      </a:solidFill>
                    </a:lnT>
                    <a:lnB w="12700" algn="ctr">
                      <a:solidFill>
                        <a:schemeClr val="tx1"/>
                      </a:solidFill>
                    </a:lnB>
                    <a:noFill/>
                  </a:tcPr>
                </a:tc>
              </a:tr>
              <a:tr h="460375">
                <a:tc>
                  <a:txBody>
                    <a:bodyPr/>
                    <a:p>
                      <a:pPr marL="0" marR="0" lvl="0" indent="0" algn="l" defTabSz="914400">
                        <a:lnSpc>
                          <a:spcPct val="100000"/>
                        </a:lnSpc>
                        <a:spcBef>
                          <a:spcPts val="0"/>
                        </a:spcBef>
                        <a:spcAft>
                          <a:spcPts val="0"/>
                        </a:spcAft>
                        <a:buClr>
                          <a:schemeClr val="hlink"/>
                        </a:buClr>
                        <a:buSzTx/>
                        <a:buFont typeface="Wingdings"/>
                        <a:buNone/>
                        <a:defRPr/>
                      </a:pPr>
                      <a:r>
                        <a:rPr lang="zh-CN" sz="2800" b="0" i="0" u="none" strike="noStrike" cap="none">
                          <a:ln>
                            <a:noFill/>
                          </a:ln>
                          <a:solidFill>
                            <a:schemeClr val="tx1"/>
                          </a:solidFill>
                          <a:latin typeface="Times New Roman"/>
                          <a:ea typeface="隶书"/>
                        </a:rPr>
                        <a:t>显示</a:t>
                      </a:r>
                      <a:endParaRPr/>
                    </a:p>
                  </a:txBody>
                  <a:tcPr>
                    <a:lnL w="28575" algn="ctr">
                      <a:solidFill>
                        <a:schemeClr val="tx1"/>
                      </a:solidFill>
                    </a:lnL>
                    <a:lnR w="12700" algn="ctr">
                      <a:solidFill>
                        <a:schemeClr val="tx1"/>
                      </a:solidFill>
                    </a:lnR>
                    <a:lnT w="12700" algn="ctr">
                      <a:solidFill>
                        <a:schemeClr val="tx1"/>
                      </a:solidFill>
                    </a:lnT>
                    <a:lnB w="28575" algn="ctr">
                      <a:solidFill>
                        <a:schemeClr val="tx1"/>
                      </a:solidFill>
                    </a:lnB>
                    <a:noFill/>
                  </a:tcPr>
                </a:tc>
                <a:tc>
                  <a:txBody>
                    <a:bodyPr/>
                    <a:p>
                      <a:pPr marL="0" marR="0" lvl="0" indent="0" algn="l" defTabSz="914400">
                        <a:lnSpc>
                          <a:spcPct val="100000"/>
                        </a:lnSpc>
                        <a:spcBef>
                          <a:spcPts val="0"/>
                        </a:spcBef>
                        <a:spcAft>
                          <a:spcPts val="0"/>
                        </a:spcAft>
                        <a:buClr>
                          <a:schemeClr val="hlink"/>
                        </a:buClr>
                        <a:buSzTx/>
                        <a:buFont typeface="Wingdings"/>
                        <a:buNone/>
                        <a:defRPr/>
                      </a:pPr>
                      <a:r>
                        <a:rPr lang="zh-CN" sz="2800" b="0" i="0" u="none" strike="noStrike" cap="none">
                          <a:ln>
                            <a:noFill/>
                          </a:ln>
                          <a:solidFill>
                            <a:schemeClr val="tx1"/>
                          </a:solidFill>
                          <a:latin typeface="Times New Roman"/>
                          <a:ea typeface="隶书"/>
                        </a:rPr>
                        <a:t>在父窗口显示之后显示</a:t>
                      </a:r>
                      <a:endParaRPr/>
                    </a:p>
                  </a:txBody>
                  <a:tcPr>
                    <a:lnL w="12700" algn="ctr">
                      <a:solidFill>
                        <a:schemeClr val="tx1"/>
                      </a:solidFill>
                    </a:lnL>
                    <a:lnR w="28575" algn="ctr">
                      <a:solidFill>
                        <a:schemeClr val="tx1"/>
                      </a:solidFill>
                    </a:lnR>
                    <a:lnT w="12700" algn="ctr">
                      <a:solidFill>
                        <a:schemeClr val="tx1"/>
                      </a:solidFill>
                    </a:lnT>
                    <a:lnB w="28575" algn="ctr">
                      <a:solidFill>
                        <a:schemeClr val="tx1"/>
                      </a:solidFill>
                    </a:lnB>
                    <a:noFill/>
                  </a:tcPr>
                </a:tc>
              </a:tr>
            </a:tbl>
          </a:graphicData>
        </a:graphic>
      </p:graphicFrame>
      <p:sp>
        <p:nvSpPr>
          <p:cNvPr id="43036" name="AutoShape 28">
            <a:hlinkClick r:id="rId3" action="ppaction://hlinksldjump"/>
          </p:cNvPr>
          <p:cNvSpPr>
            <a:spLocks noChangeArrowheads="1"/>
          </p:cNvSpPr>
          <p:nvPr/>
        </p:nvSpPr>
        <p:spPr bwMode="auto">
          <a:xfrm rot="10800000">
            <a:off x="7667625" y="6308725"/>
            <a:ext cx="936625" cy="360363"/>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fill="norm" stroke="1" extrusionOk="0">
                <a:moveTo>
                  <a:pt x="16200" y="0"/>
                </a:moveTo>
                <a:lnTo>
                  <a:pt x="16200" y="5400"/>
                </a:lnTo>
                <a:lnTo>
                  <a:pt x="3375" y="5400"/>
                </a:lnTo>
                <a:lnTo>
                  <a:pt x="3375" y="16200"/>
                </a:lnTo>
                <a:lnTo>
                  <a:pt x="16200" y="16200"/>
                </a:lnTo>
                <a:lnTo>
                  <a:pt x="16200" y="21600"/>
                </a:lnTo>
                <a:lnTo>
                  <a:pt x="21600" y="10800"/>
                </a:lnTo>
                <a:close/>
              </a:path>
              <a:path w="21600" h="21600" fill="norm" stroke="1" extrusionOk="0">
                <a:moveTo>
                  <a:pt x="1350" y="5400"/>
                </a:moveTo>
                <a:lnTo>
                  <a:pt x="1350" y="16200"/>
                </a:lnTo>
                <a:lnTo>
                  <a:pt x="2700" y="16200"/>
                </a:lnTo>
                <a:lnTo>
                  <a:pt x="2700" y="5400"/>
                </a:lnTo>
                <a:close/>
              </a:path>
              <a:path w="21600" h="21600" fill="norm" stroke="1" extrusionOk="0">
                <a:moveTo>
                  <a:pt x="0" y="5400"/>
                </a:moveTo>
                <a:lnTo>
                  <a:pt x="0" y="16200"/>
                </a:lnTo>
                <a:lnTo>
                  <a:pt x="675" y="16200"/>
                </a:lnTo>
                <a:lnTo>
                  <a:pt x="675" y="5400"/>
                </a:lnTo>
                <a:close/>
              </a:path>
            </a:pathLst>
          </a:custGeom>
          <a:gradFill>
            <a:gsLst>
              <a:gs pos="0">
                <a:schemeClr val="bg1"/>
              </a:gs>
              <a:gs pos="100000">
                <a:schemeClr val="bg1">
                  <a:gamma val="0"/>
                  <a:shade val="21176"/>
                  <a:invGamma val="0"/>
                </a:schemeClr>
              </a:gs>
            </a:gsLst>
            <a:lin ang="0" scaled="1"/>
          </a:gradFill>
          <a:ln w="28575" algn="ctr">
            <a:solidFill>
              <a:schemeClr val="tx1"/>
            </a:solidFill>
            <a:miter lim="800000"/>
            <a:headEnd/>
            <a:tailEnd type="none" w="lg" len="lg"/>
          </a:ln>
          <a:effectLst/>
        </p:spPr>
        <p:txBody>
          <a:bodyPr lIns="90000" tIns="46800" rIns="90000" bIns="46800" anchor="ctr">
            <a:spAutoFit/>
          </a:bodyPr>
          <a:lstStyle/>
          <a:p>
            <a:pPr>
              <a:defRPr/>
            </a:pPr>
            <a:endParaRPr lang="zh-CN">
              <a:latin typeface="Arial"/>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spd="med" p14:dur="500" advClick="1">
        <p:strips dir="ld"/>
      </p:transition>
    </mc:Choice>
    <mc:Fallback>
      <p:transition spd="med" advClick="1">
        <p:strips dir="ld"/>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45058" name="Rectangle 2"/>
          <p:cNvSpPr>
            <a:spLocks noChangeArrowheads="1" noGrp="1"/>
          </p:cNvSpPr>
          <p:nvPr>
            <p:ph type="title"/>
          </p:nvPr>
        </p:nvSpPr>
        <p:spPr bwMode="auto"/>
        <p:txBody>
          <a:bodyPr/>
          <a:lstStyle/>
          <a:p>
            <a:pPr>
              <a:defRPr/>
            </a:pPr>
            <a:r>
              <a:rPr lang="zh-CN" sz="4000"/>
              <a:t>第九，十个参数</a:t>
            </a:r>
            <a:r>
              <a:rPr lang="en-US" sz="4000"/>
              <a:t>hMenu</a:t>
            </a:r>
            <a:r>
              <a:rPr lang="zh-CN" sz="4000"/>
              <a:t>， </a:t>
            </a:r>
            <a:r>
              <a:rPr lang="en-US" sz="4000"/>
              <a:t>hInstance</a:t>
            </a:r>
            <a:endParaRPr/>
          </a:p>
        </p:txBody>
      </p:sp>
      <p:sp>
        <p:nvSpPr>
          <p:cNvPr id="55299" name="Rectangle 3"/>
          <p:cNvSpPr>
            <a:spLocks noChangeArrowheads="1" noGrp="1"/>
          </p:cNvSpPr>
          <p:nvPr>
            <p:ph type="body" idx="1"/>
          </p:nvPr>
        </p:nvSpPr>
        <p:spPr bwMode="auto"/>
        <p:txBody>
          <a:bodyPr/>
          <a:lstStyle/>
          <a:p>
            <a:pPr>
              <a:defRPr/>
            </a:pPr>
            <a:r>
              <a:rPr lang="en-US"/>
              <a:t>hMenu </a:t>
            </a:r>
            <a:r>
              <a:rPr lang="zh-CN"/>
              <a:t>指定窗口菜单的句柄</a:t>
            </a:r>
            <a:endParaRPr/>
          </a:p>
          <a:p>
            <a:pPr>
              <a:defRPr/>
            </a:pPr>
            <a:r>
              <a:rPr lang="en-US"/>
              <a:t>hInstance </a:t>
            </a:r>
            <a:r>
              <a:rPr lang="zh-CN"/>
              <a:t>指定窗口所属应用程序的应用实例的句柄</a:t>
            </a:r>
            <a:endParaRPr/>
          </a:p>
        </p:txBody>
      </p:sp>
      <p:sp>
        <p:nvSpPr>
          <p:cNvPr id="45060" name="AutoShape 4">
            <a:hlinkClick r:id="rId3" action="ppaction://hlinksldjump"/>
          </p:cNvPr>
          <p:cNvSpPr>
            <a:spLocks noChangeArrowheads="1"/>
          </p:cNvSpPr>
          <p:nvPr/>
        </p:nvSpPr>
        <p:spPr bwMode="auto">
          <a:xfrm rot="10800000">
            <a:off x="7667625" y="6308725"/>
            <a:ext cx="936625" cy="360363"/>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fill="norm" stroke="1" extrusionOk="0">
                <a:moveTo>
                  <a:pt x="16200" y="0"/>
                </a:moveTo>
                <a:lnTo>
                  <a:pt x="16200" y="5400"/>
                </a:lnTo>
                <a:lnTo>
                  <a:pt x="3375" y="5400"/>
                </a:lnTo>
                <a:lnTo>
                  <a:pt x="3375" y="16200"/>
                </a:lnTo>
                <a:lnTo>
                  <a:pt x="16200" y="16200"/>
                </a:lnTo>
                <a:lnTo>
                  <a:pt x="16200" y="21600"/>
                </a:lnTo>
                <a:lnTo>
                  <a:pt x="21600" y="10800"/>
                </a:lnTo>
                <a:close/>
              </a:path>
              <a:path w="21600" h="21600" fill="norm" stroke="1" extrusionOk="0">
                <a:moveTo>
                  <a:pt x="1350" y="5400"/>
                </a:moveTo>
                <a:lnTo>
                  <a:pt x="1350" y="16200"/>
                </a:lnTo>
                <a:lnTo>
                  <a:pt x="2700" y="16200"/>
                </a:lnTo>
                <a:lnTo>
                  <a:pt x="2700" y="5400"/>
                </a:lnTo>
                <a:close/>
              </a:path>
              <a:path w="21600" h="21600" fill="norm" stroke="1" extrusionOk="0">
                <a:moveTo>
                  <a:pt x="0" y="5400"/>
                </a:moveTo>
                <a:lnTo>
                  <a:pt x="0" y="16200"/>
                </a:lnTo>
                <a:lnTo>
                  <a:pt x="675" y="16200"/>
                </a:lnTo>
                <a:lnTo>
                  <a:pt x="675" y="5400"/>
                </a:lnTo>
                <a:close/>
              </a:path>
            </a:pathLst>
          </a:custGeom>
          <a:gradFill>
            <a:gsLst>
              <a:gs pos="0">
                <a:schemeClr val="bg1"/>
              </a:gs>
              <a:gs pos="100000">
                <a:schemeClr val="bg1">
                  <a:gamma val="0"/>
                  <a:shade val="21176"/>
                  <a:invGamma val="0"/>
                </a:schemeClr>
              </a:gs>
            </a:gsLst>
            <a:lin ang="0" scaled="1"/>
          </a:gradFill>
          <a:ln w="28575" algn="ctr">
            <a:solidFill>
              <a:schemeClr val="tx1"/>
            </a:solidFill>
            <a:miter lim="800000"/>
            <a:headEnd/>
            <a:tailEnd type="none" w="lg" len="lg"/>
          </a:ln>
          <a:effectLst/>
        </p:spPr>
        <p:txBody>
          <a:bodyPr lIns="90000" tIns="46800" rIns="90000" bIns="46800" anchor="ctr">
            <a:spAutoFit/>
          </a:bodyPr>
          <a:lstStyle/>
          <a:p>
            <a:pPr>
              <a:defRPr/>
            </a:pPr>
            <a:endParaRPr lang="zh-CN">
              <a:latin typeface="Arial"/>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spd="med" p14:dur="500" advClick="1">
        <p:strips dir="ld"/>
      </p:transition>
    </mc:Choice>
    <mc:Fallback>
      <p:transition spd="med" advClick="1">
        <p:strips dir="ld"/>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44034" name="Rectangle 2"/>
          <p:cNvSpPr>
            <a:spLocks noChangeArrowheads="1" noGrp="1"/>
          </p:cNvSpPr>
          <p:nvPr>
            <p:ph type="title"/>
          </p:nvPr>
        </p:nvSpPr>
        <p:spPr bwMode="auto"/>
        <p:txBody>
          <a:bodyPr/>
          <a:lstStyle/>
          <a:p>
            <a:pPr>
              <a:defRPr/>
            </a:pPr>
            <a:r>
              <a:rPr lang="zh-CN" sz="4000"/>
              <a:t>第十一个参数</a:t>
            </a:r>
            <a:r>
              <a:rPr lang="en-US" sz="4000"/>
              <a:t>lpParam</a:t>
            </a:r>
            <a:endParaRPr/>
          </a:p>
        </p:txBody>
      </p:sp>
      <p:sp>
        <p:nvSpPr>
          <p:cNvPr id="56323" name="Rectangle 3"/>
          <p:cNvSpPr>
            <a:spLocks noChangeArrowheads="1" noGrp="1"/>
          </p:cNvSpPr>
          <p:nvPr>
            <p:ph type="body" idx="1"/>
          </p:nvPr>
        </p:nvSpPr>
        <p:spPr bwMode="auto"/>
        <p:txBody>
          <a:bodyPr/>
          <a:lstStyle/>
          <a:p>
            <a:pPr>
              <a:defRPr/>
            </a:pPr>
            <a:r>
              <a:rPr lang="zh-CN"/>
              <a:t>参数</a:t>
            </a:r>
            <a:r>
              <a:rPr lang="en-US"/>
              <a:t>lpParam</a:t>
            </a:r>
            <a:r>
              <a:rPr lang="zh-CN"/>
              <a:t>，作为</a:t>
            </a:r>
            <a:r>
              <a:rPr lang="en-US"/>
              <a:t>WM_CREATE</a:t>
            </a:r>
            <a:r>
              <a:rPr lang="zh-CN"/>
              <a:t>消息的附加参数</a:t>
            </a:r>
            <a:r>
              <a:rPr lang="en-US"/>
              <a:t>IParam</a:t>
            </a:r>
            <a:r>
              <a:rPr lang="zh-CN"/>
              <a:t>传入的数据指针</a:t>
            </a:r>
            <a:endParaRPr/>
          </a:p>
          <a:p>
            <a:pPr>
              <a:defRPr/>
            </a:pPr>
            <a:r>
              <a:rPr lang="zh-CN"/>
              <a:t>在创建多文档界面的客户窗口时，</a:t>
            </a:r>
            <a:r>
              <a:rPr lang="en-US"/>
              <a:t>lpParam</a:t>
            </a:r>
            <a:r>
              <a:rPr lang="zh-CN"/>
              <a:t>必须指向</a:t>
            </a:r>
            <a:r>
              <a:rPr lang="en-US"/>
              <a:t>CLIENTCREATESTRUCT</a:t>
            </a:r>
            <a:r>
              <a:rPr lang="zh-CN"/>
              <a:t>结构体，多数窗口将这个参数设置为</a:t>
            </a:r>
            <a:r>
              <a:rPr lang="en-US"/>
              <a:t>NULL</a:t>
            </a:r>
            <a:r>
              <a:rPr lang="zh-CN"/>
              <a:t>。</a:t>
            </a:r>
            <a:endParaRPr/>
          </a:p>
        </p:txBody>
      </p:sp>
      <p:sp>
        <p:nvSpPr>
          <p:cNvPr id="44036" name="AutoShape 4">
            <a:hlinkClick r:id="rId3" action="ppaction://hlinksldjump"/>
          </p:cNvPr>
          <p:cNvSpPr>
            <a:spLocks noChangeArrowheads="1"/>
          </p:cNvSpPr>
          <p:nvPr/>
        </p:nvSpPr>
        <p:spPr bwMode="auto">
          <a:xfrm rot="10800000">
            <a:off x="7667625" y="6308725"/>
            <a:ext cx="936625" cy="360363"/>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fill="norm" stroke="1" extrusionOk="0">
                <a:moveTo>
                  <a:pt x="16200" y="0"/>
                </a:moveTo>
                <a:lnTo>
                  <a:pt x="16200" y="5400"/>
                </a:lnTo>
                <a:lnTo>
                  <a:pt x="3375" y="5400"/>
                </a:lnTo>
                <a:lnTo>
                  <a:pt x="3375" y="16200"/>
                </a:lnTo>
                <a:lnTo>
                  <a:pt x="16200" y="16200"/>
                </a:lnTo>
                <a:lnTo>
                  <a:pt x="16200" y="21600"/>
                </a:lnTo>
                <a:lnTo>
                  <a:pt x="21600" y="10800"/>
                </a:lnTo>
                <a:close/>
              </a:path>
              <a:path w="21600" h="21600" fill="norm" stroke="1" extrusionOk="0">
                <a:moveTo>
                  <a:pt x="1350" y="5400"/>
                </a:moveTo>
                <a:lnTo>
                  <a:pt x="1350" y="16200"/>
                </a:lnTo>
                <a:lnTo>
                  <a:pt x="2700" y="16200"/>
                </a:lnTo>
                <a:lnTo>
                  <a:pt x="2700" y="5400"/>
                </a:lnTo>
                <a:close/>
              </a:path>
              <a:path w="21600" h="21600" fill="norm" stroke="1" extrusionOk="0">
                <a:moveTo>
                  <a:pt x="0" y="5400"/>
                </a:moveTo>
                <a:lnTo>
                  <a:pt x="0" y="16200"/>
                </a:lnTo>
                <a:lnTo>
                  <a:pt x="675" y="16200"/>
                </a:lnTo>
                <a:lnTo>
                  <a:pt x="675" y="5400"/>
                </a:lnTo>
                <a:close/>
              </a:path>
            </a:pathLst>
          </a:custGeom>
          <a:gradFill>
            <a:gsLst>
              <a:gs pos="0">
                <a:schemeClr val="bg1"/>
              </a:gs>
              <a:gs pos="100000">
                <a:schemeClr val="bg1">
                  <a:gamma val="0"/>
                  <a:shade val="21176"/>
                  <a:invGamma val="0"/>
                </a:schemeClr>
              </a:gs>
            </a:gsLst>
            <a:lin ang="0" scaled="1"/>
          </a:gradFill>
          <a:ln w="28575" algn="ctr">
            <a:solidFill>
              <a:schemeClr val="tx1"/>
            </a:solidFill>
            <a:miter lim="800000"/>
            <a:headEnd/>
            <a:tailEnd type="none" w="lg" len="lg"/>
          </a:ln>
          <a:effectLst/>
        </p:spPr>
        <p:txBody>
          <a:bodyPr lIns="90000" tIns="46800" rIns="90000" bIns="46800" anchor="ctr">
            <a:spAutoFit/>
          </a:bodyPr>
          <a:lstStyle/>
          <a:p>
            <a:pPr>
              <a:defRPr/>
            </a:pPr>
            <a:endParaRPr lang="zh-CN">
              <a:latin typeface="Arial"/>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spd="med" p14:dur="500" advClick="1">
        <p:strips dir="ld"/>
      </p:transition>
    </mc:Choice>
    <mc:Fallback>
      <p:transition spd="med" advClick="1">
        <p:strips dir="ld"/>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37890" name="Rectangle 2"/>
          <p:cNvSpPr>
            <a:spLocks noChangeArrowheads="1" noGrp="1"/>
          </p:cNvSpPr>
          <p:nvPr>
            <p:ph type="title"/>
          </p:nvPr>
        </p:nvSpPr>
        <p:spPr bwMode="auto"/>
        <p:txBody>
          <a:bodyPr/>
          <a:lstStyle/>
          <a:p>
            <a:pPr>
              <a:defRPr/>
            </a:pPr>
            <a:r>
              <a:rPr lang="zh-CN" sz="4000"/>
              <a:t>显示窗口</a:t>
            </a:r>
            <a:endParaRPr/>
          </a:p>
        </p:txBody>
      </p:sp>
      <p:sp>
        <p:nvSpPr>
          <p:cNvPr id="57347" name="Rectangle 3"/>
          <p:cNvSpPr>
            <a:spLocks noChangeArrowheads="1" noGrp="1"/>
          </p:cNvSpPr>
          <p:nvPr>
            <p:ph type="body" idx="1"/>
          </p:nvPr>
        </p:nvSpPr>
        <p:spPr bwMode="auto"/>
        <p:txBody>
          <a:bodyPr/>
          <a:lstStyle/>
          <a:p>
            <a:pPr>
              <a:lnSpc>
                <a:spcPct val="80000"/>
              </a:lnSpc>
              <a:defRPr/>
            </a:pPr>
            <a:r>
              <a:rPr lang="zh-CN" sz="2400"/>
              <a:t>窗口创建之后，我们要让它显示处理，调用函数</a:t>
            </a:r>
            <a:r>
              <a:rPr lang="en-US" sz="2400"/>
              <a:t>ShowWindow</a:t>
            </a:r>
            <a:r>
              <a:rPr lang="zh-CN" sz="2400"/>
              <a:t>和</a:t>
            </a:r>
            <a:r>
              <a:rPr lang="en-US" sz="2400"/>
              <a:t>UpdateWindow</a:t>
            </a:r>
            <a:r>
              <a:rPr lang="zh-CN" sz="2400"/>
              <a:t>来显示窗口</a:t>
            </a:r>
            <a:endParaRPr/>
          </a:p>
          <a:p>
            <a:pPr>
              <a:lnSpc>
                <a:spcPct val="80000"/>
              </a:lnSpc>
              <a:defRPr/>
            </a:pPr>
            <a:r>
              <a:rPr lang="en-US" sz="2400"/>
              <a:t>BOOL </a:t>
            </a:r>
            <a:r>
              <a:rPr lang="en-US" sz="2400"/>
              <a:t>ShowWindow</a:t>
            </a:r>
            <a:r>
              <a:rPr lang="en-US" sz="2400"/>
              <a:t>(HWND </a:t>
            </a:r>
            <a:r>
              <a:rPr lang="en-US" sz="2400"/>
              <a:t>hwnd</a:t>
            </a:r>
            <a:r>
              <a:rPr lang="en-US" sz="2400"/>
              <a:t>, </a:t>
            </a:r>
            <a:r>
              <a:rPr lang="en-US" sz="2400"/>
              <a:t>int</a:t>
            </a:r>
            <a:r>
              <a:rPr lang="en-US" sz="2400"/>
              <a:t> </a:t>
            </a:r>
            <a:r>
              <a:rPr lang="en-US" sz="2400"/>
              <a:t>nCmdShow</a:t>
            </a:r>
            <a:r>
              <a:rPr lang="en-US" sz="2400"/>
              <a:t>)</a:t>
            </a:r>
            <a:endParaRPr/>
          </a:p>
          <a:p>
            <a:pPr>
              <a:lnSpc>
                <a:spcPct val="80000"/>
              </a:lnSpc>
              <a:defRPr/>
            </a:pPr>
            <a:r>
              <a:rPr lang="zh-CN" sz="2400"/>
              <a:t>第一个参数</a:t>
            </a:r>
            <a:r>
              <a:rPr lang="en-US" sz="2400"/>
              <a:t>hWnd</a:t>
            </a:r>
            <a:r>
              <a:rPr lang="zh-CN" sz="2400"/>
              <a:t>就是在上一步骤中成功创建窗口后返回的那个窗口句柄；第二个</a:t>
            </a:r>
            <a:r>
              <a:rPr lang="en-US" sz="2400"/>
              <a:t>ncmdShow</a:t>
            </a:r>
            <a:r>
              <a:rPr lang="zh-CN" sz="2400"/>
              <a:t>指定了窗口显示的状态</a:t>
            </a:r>
            <a:endParaRPr/>
          </a:p>
          <a:p>
            <a:pPr>
              <a:lnSpc>
                <a:spcPct val="80000"/>
              </a:lnSpc>
              <a:defRPr/>
            </a:pPr>
            <a:r>
              <a:rPr lang="zh-CN" sz="2400"/>
              <a:t>用</a:t>
            </a:r>
            <a:r>
              <a:rPr lang="en-US" sz="2400"/>
              <a:t>UpdateWindow</a:t>
            </a:r>
            <a:r>
              <a:rPr lang="zh-CN" sz="2400"/>
              <a:t>来刷新窗口</a:t>
            </a:r>
            <a:endParaRPr/>
          </a:p>
          <a:p>
            <a:pPr>
              <a:lnSpc>
                <a:spcPct val="80000"/>
              </a:lnSpc>
              <a:defRPr/>
            </a:pPr>
            <a:r>
              <a:rPr lang="en-US" sz="2400"/>
              <a:t>UpdateWindow</a:t>
            </a:r>
            <a:r>
              <a:rPr lang="zh-CN" sz="2400"/>
              <a:t>（</a:t>
            </a:r>
            <a:r>
              <a:rPr lang="en-US" sz="2400"/>
              <a:t>HWND </a:t>
            </a:r>
            <a:r>
              <a:rPr lang="en-US" sz="2400"/>
              <a:t>hwnd</a:t>
            </a:r>
            <a:r>
              <a:rPr lang="zh-CN" sz="2400"/>
              <a:t>）</a:t>
            </a:r>
            <a:endParaRPr/>
          </a:p>
          <a:p>
            <a:pPr>
              <a:lnSpc>
                <a:spcPct val="80000"/>
              </a:lnSpc>
              <a:buFont typeface="Wingdings"/>
              <a:buNone/>
              <a:defRPr/>
            </a:pPr>
            <a:r>
              <a:rPr lang="zh-CN" sz="2400"/>
              <a:t>       其参数</a:t>
            </a:r>
            <a:r>
              <a:rPr lang="en-US" sz="2400"/>
              <a:t>hWnd</a:t>
            </a:r>
            <a:r>
              <a:rPr lang="zh-CN" sz="2400"/>
              <a:t>指的是创建成功后的窗口的句柄。</a:t>
            </a:r>
            <a:r>
              <a:rPr lang="en-US" sz="2400"/>
              <a:t>UpdateWindow</a:t>
            </a:r>
            <a:r>
              <a:rPr lang="zh-CN" sz="2400"/>
              <a:t>函数通过发送一</a:t>
            </a:r>
            <a:r>
              <a:rPr lang="en-US" sz="2400"/>
              <a:t>WM_PAINT</a:t>
            </a:r>
            <a:r>
              <a:rPr lang="zh-CN" sz="2400"/>
              <a:t>消息来刷新窗口， </a:t>
            </a:r>
            <a:r>
              <a:rPr lang="en-US" sz="2400"/>
              <a:t>UpdateWindow</a:t>
            </a:r>
            <a:r>
              <a:rPr lang="zh-CN" sz="2400"/>
              <a:t>将</a:t>
            </a:r>
            <a:r>
              <a:rPr lang="en-US" sz="2400"/>
              <a:t>WM_PAINT</a:t>
            </a:r>
            <a:r>
              <a:rPr lang="zh-CN" sz="2400"/>
              <a:t>消息直接发送给了窗口过程函数进行处理，而没有放到我们前面所说的消息队列里，有关</a:t>
            </a:r>
            <a:r>
              <a:rPr lang="en-US" sz="2400"/>
              <a:t>WM_PAINT</a:t>
            </a:r>
            <a:r>
              <a:rPr lang="zh-CN" sz="2400"/>
              <a:t>消息的作用和窗口过程函数，后面将做详细讲解。</a:t>
            </a: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spd="med" p14:dur="500" advClick="1">
        <p:strips dir="ld"/>
      </p:transition>
    </mc:Choice>
    <mc:Fallback>
      <p:transition spd="med" advClick="1">
        <p:strips dir="ld"/>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38242" name="Rectangle 2"/>
          <p:cNvSpPr>
            <a:spLocks noChangeArrowheads="1" noGrp="1"/>
          </p:cNvSpPr>
          <p:nvPr>
            <p:ph type="title"/>
          </p:nvPr>
        </p:nvSpPr>
        <p:spPr bwMode="auto"/>
        <p:txBody>
          <a:bodyPr/>
          <a:lstStyle/>
          <a:p>
            <a:pPr>
              <a:defRPr/>
            </a:pPr>
            <a:r>
              <a:rPr lang="en-US" sz="4000"/>
              <a:t>windows </a:t>
            </a:r>
            <a:r>
              <a:rPr lang="zh-CN" sz="4000"/>
              <a:t>编程基本概念</a:t>
            </a:r>
            <a:endParaRPr/>
          </a:p>
        </p:txBody>
      </p:sp>
      <p:sp>
        <p:nvSpPr>
          <p:cNvPr id="16387" name="Rectangle 3"/>
          <p:cNvSpPr>
            <a:spLocks noChangeArrowheads="1" noGrp="1"/>
          </p:cNvSpPr>
          <p:nvPr>
            <p:ph type="body" idx="1"/>
          </p:nvPr>
        </p:nvSpPr>
        <p:spPr bwMode="auto"/>
        <p:txBody>
          <a:bodyPr/>
          <a:lstStyle/>
          <a:p>
            <a:pPr>
              <a:defRPr/>
            </a:pPr>
            <a:r>
              <a:rPr lang="en-US"/>
              <a:t>Windows </a:t>
            </a:r>
            <a:r>
              <a:rPr lang="zh-CN"/>
              <a:t>编程的基础知识</a:t>
            </a:r>
            <a:r>
              <a:rPr lang="en-US"/>
              <a:t>)</a:t>
            </a:r>
            <a:endParaRPr/>
          </a:p>
          <a:p>
            <a:pPr lvl="1">
              <a:defRPr/>
            </a:pPr>
            <a:r>
              <a:rPr lang="zh-CN"/>
              <a:t>窗口</a:t>
            </a:r>
            <a:endParaRPr/>
          </a:p>
          <a:p>
            <a:pPr lvl="1">
              <a:defRPr/>
            </a:pPr>
            <a:r>
              <a:rPr lang="zh-CN"/>
              <a:t>事件驱动</a:t>
            </a:r>
            <a:endParaRPr/>
          </a:p>
          <a:p>
            <a:pPr lvl="1">
              <a:defRPr/>
            </a:pPr>
            <a:r>
              <a:rPr lang="zh-CN"/>
              <a:t>消息及其在编程中的应用</a:t>
            </a:r>
            <a:endParaRPr/>
          </a:p>
          <a:p>
            <a:pPr lvl="1">
              <a:defRPr/>
            </a:pPr>
            <a:r>
              <a:rPr lang="zh-CN"/>
              <a:t>对象及句柄</a:t>
            </a:r>
            <a:r>
              <a:rPr lang="en-US"/>
              <a:t>,Unicode </a:t>
            </a:r>
            <a:r>
              <a:rPr lang="zh-CN"/>
              <a:t>编码</a:t>
            </a:r>
            <a:endParaRPr/>
          </a:p>
          <a:p>
            <a:pPr lvl="1">
              <a:defRPr/>
            </a:pPr>
            <a:r>
              <a:rPr lang="zh-CN"/>
              <a:t>匈牙利表示法</a:t>
            </a:r>
            <a:endParaRPr/>
          </a:p>
          <a:p>
            <a:pPr>
              <a:defRPr/>
            </a:pPr>
            <a:r>
              <a:rPr lang="en-US"/>
              <a:t>Windiows</a:t>
            </a:r>
            <a:r>
              <a:rPr lang="en-US"/>
              <a:t> </a:t>
            </a:r>
            <a:r>
              <a:rPr lang="zh-CN"/>
              <a:t>应用程序的基本结构</a:t>
            </a:r>
            <a:endParaRPr/>
          </a:p>
          <a:p>
            <a:pPr lvl="1">
              <a:defRPr/>
            </a:pPr>
            <a:endParaRPr lang="en-US"/>
          </a:p>
        </p:txBody>
      </p:sp>
      <p:sp>
        <p:nvSpPr>
          <p:cNvPr id="138244" name="AutoShape 4">
            <a:hlinkClick r:id="rId3" action="ppaction://hlinksldjump"/>
          </p:cNvPr>
          <p:cNvSpPr>
            <a:spLocks noChangeArrowheads="1"/>
          </p:cNvSpPr>
          <p:nvPr/>
        </p:nvSpPr>
        <p:spPr bwMode="auto">
          <a:xfrm>
            <a:off x="7523163" y="6308725"/>
            <a:ext cx="936625" cy="360363"/>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fill="norm" stroke="1" extrusionOk="0">
                <a:moveTo>
                  <a:pt x="16200" y="0"/>
                </a:moveTo>
                <a:lnTo>
                  <a:pt x="16200" y="5400"/>
                </a:lnTo>
                <a:lnTo>
                  <a:pt x="3375" y="5400"/>
                </a:lnTo>
                <a:lnTo>
                  <a:pt x="3375" y="16200"/>
                </a:lnTo>
                <a:lnTo>
                  <a:pt x="16200" y="16200"/>
                </a:lnTo>
                <a:lnTo>
                  <a:pt x="16200" y="21600"/>
                </a:lnTo>
                <a:lnTo>
                  <a:pt x="21600" y="10800"/>
                </a:lnTo>
                <a:close/>
              </a:path>
              <a:path w="21600" h="21600" fill="norm" stroke="1" extrusionOk="0">
                <a:moveTo>
                  <a:pt x="1350" y="5400"/>
                </a:moveTo>
                <a:lnTo>
                  <a:pt x="1350" y="16200"/>
                </a:lnTo>
                <a:lnTo>
                  <a:pt x="2700" y="16200"/>
                </a:lnTo>
                <a:lnTo>
                  <a:pt x="2700" y="5400"/>
                </a:lnTo>
                <a:close/>
              </a:path>
              <a:path w="21600" h="21600" fill="norm" stroke="1" extrusionOk="0">
                <a:moveTo>
                  <a:pt x="0" y="5400"/>
                </a:moveTo>
                <a:lnTo>
                  <a:pt x="0" y="16200"/>
                </a:lnTo>
                <a:lnTo>
                  <a:pt x="675" y="16200"/>
                </a:lnTo>
                <a:lnTo>
                  <a:pt x="675" y="5400"/>
                </a:lnTo>
                <a:close/>
              </a:path>
            </a:pathLst>
          </a:custGeom>
          <a:gradFill>
            <a:gsLst>
              <a:gs pos="0">
                <a:schemeClr val="bg1"/>
              </a:gs>
              <a:gs pos="100000">
                <a:schemeClr val="bg1">
                  <a:gamma val="0"/>
                  <a:shade val="21176"/>
                  <a:invGamma val="0"/>
                </a:schemeClr>
              </a:gs>
            </a:gsLst>
            <a:lin ang="0" scaled="1"/>
          </a:gradFill>
          <a:ln w="28575" algn="ctr">
            <a:solidFill>
              <a:schemeClr val="tx1"/>
            </a:solidFill>
            <a:miter lim="800000"/>
            <a:headEnd/>
            <a:tailEnd type="none" w="lg" len="lg"/>
          </a:ln>
          <a:effectLst/>
        </p:spPr>
        <p:txBody>
          <a:bodyPr lIns="90000" tIns="46800" rIns="90000" bIns="46800" anchor="ctr">
            <a:spAutoFit/>
          </a:bodyPr>
          <a:lstStyle/>
          <a:p>
            <a:pPr>
              <a:defRPr/>
            </a:pPr>
            <a:endParaRPr lang="zh-CN">
              <a:latin typeface="Arial"/>
            </a:endParaRPr>
          </a:p>
        </p:txBody>
      </p:sp>
      <p:sp>
        <p:nvSpPr>
          <p:cNvPr id="138245" name="AutoShape 5">
            <a:hlinkClick r:id="rId4" action="ppaction://hlinksldjump"/>
          </p:cNvPr>
          <p:cNvSpPr>
            <a:spLocks noChangeArrowheads="1"/>
          </p:cNvSpPr>
          <p:nvPr/>
        </p:nvSpPr>
        <p:spPr bwMode="auto">
          <a:xfrm>
            <a:off x="5292725" y="3141663"/>
            <a:ext cx="358775" cy="215899"/>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fill="norm" stroke="1" extrusionOk="0">
                <a:moveTo>
                  <a:pt x="16200" y="0"/>
                </a:moveTo>
                <a:lnTo>
                  <a:pt x="16200" y="5400"/>
                </a:lnTo>
                <a:lnTo>
                  <a:pt x="3375" y="5400"/>
                </a:lnTo>
                <a:lnTo>
                  <a:pt x="3375" y="16200"/>
                </a:lnTo>
                <a:lnTo>
                  <a:pt x="16200" y="16200"/>
                </a:lnTo>
                <a:lnTo>
                  <a:pt x="16200" y="21600"/>
                </a:lnTo>
                <a:lnTo>
                  <a:pt x="21600" y="10800"/>
                </a:lnTo>
                <a:close/>
              </a:path>
              <a:path w="21600" h="21600" fill="norm" stroke="1" extrusionOk="0">
                <a:moveTo>
                  <a:pt x="1350" y="5400"/>
                </a:moveTo>
                <a:lnTo>
                  <a:pt x="1350" y="16200"/>
                </a:lnTo>
                <a:lnTo>
                  <a:pt x="2700" y="16200"/>
                </a:lnTo>
                <a:lnTo>
                  <a:pt x="2700" y="5400"/>
                </a:lnTo>
                <a:close/>
              </a:path>
              <a:path w="21600" h="21600" fill="norm" stroke="1" extrusionOk="0">
                <a:moveTo>
                  <a:pt x="0" y="5400"/>
                </a:moveTo>
                <a:lnTo>
                  <a:pt x="0" y="16200"/>
                </a:lnTo>
                <a:lnTo>
                  <a:pt x="675" y="16200"/>
                </a:lnTo>
                <a:lnTo>
                  <a:pt x="675" y="5400"/>
                </a:lnTo>
                <a:close/>
              </a:path>
            </a:pathLst>
          </a:custGeom>
          <a:gradFill>
            <a:gsLst>
              <a:gs pos="0">
                <a:schemeClr val="bg1"/>
              </a:gs>
              <a:gs pos="100000">
                <a:schemeClr val="bg1">
                  <a:gamma val="0"/>
                  <a:shade val="21176"/>
                  <a:invGamma val="0"/>
                </a:schemeClr>
              </a:gs>
            </a:gsLst>
            <a:lin ang="0" scaled="1"/>
          </a:gradFill>
          <a:ln w="28575" algn="ctr">
            <a:solidFill>
              <a:schemeClr val="tx1"/>
            </a:solidFill>
            <a:miter lim="800000"/>
            <a:headEnd/>
            <a:tailEnd type="none" w="lg" len="lg"/>
          </a:ln>
          <a:effectLst/>
        </p:spPr>
        <p:txBody>
          <a:bodyPr lIns="90000" tIns="46800" rIns="90000" bIns="46800" anchor="ctr">
            <a:spAutoFit/>
          </a:bodyPr>
          <a:lstStyle/>
          <a:p>
            <a:pPr>
              <a:defRPr/>
            </a:pPr>
            <a:endParaRPr lang="zh-CN">
              <a:latin typeface="Arial"/>
            </a:endParaRPr>
          </a:p>
        </p:txBody>
      </p:sp>
      <p:sp>
        <p:nvSpPr>
          <p:cNvPr id="138246" name="AutoShape 6">
            <a:hlinkClick r:id="rId5" action="ppaction://hlinksldjump"/>
          </p:cNvPr>
          <p:cNvSpPr>
            <a:spLocks noChangeArrowheads="1"/>
          </p:cNvSpPr>
          <p:nvPr/>
        </p:nvSpPr>
        <p:spPr bwMode="auto">
          <a:xfrm>
            <a:off x="5292725" y="3644900"/>
            <a:ext cx="358775" cy="215899"/>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fill="norm" stroke="1" extrusionOk="0">
                <a:moveTo>
                  <a:pt x="16200" y="0"/>
                </a:moveTo>
                <a:lnTo>
                  <a:pt x="16200" y="5400"/>
                </a:lnTo>
                <a:lnTo>
                  <a:pt x="3375" y="5400"/>
                </a:lnTo>
                <a:lnTo>
                  <a:pt x="3375" y="16200"/>
                </a:lnTo>
                <a:lnTo>
                  <a:pt x="16200" y="16200"/>
                </a:lnTo>
                <a:lnTo>
                  <a:pt x="16200" y="21600"/>
                </a:lnTo>
                <a:lnTo>
                  <a:pt x="21600" y="10800"/>
                </a:lnTo>
                <a:close/>
              </a:path>
              <a:path w="21600" h="21600" fill="norm" stroke="1" extrusionOk="0">
                <a:moveTo>
                  <a:pt x="1350" y="5400"/>
                </a:moveTo>
                <a:lnTo>
                  <a:pt x="1350" y="16200"/>
                </a:lnTo>
                <a:lnTo>
                  <a:pt x="2700" y="16200"/>
                </a:lnTo>
                <a:lnTo>
                  <a:pt x="2700" y="5400"/>
                </a:lnTo>
                <a:close/>
              </a:path>
              <a:path w="21600" h="21600" fill="norm" stroke="1" extrusionOk="0">
                <a:moveTo>
                  <a:pt x="0" y="5400"/>
                </a:moveTo>
                <a:lnTo>
                  <a:pt x="0" y="16200"/>
                </a:lnTo>
                <a:lnTo>
                  <a:pt x="675" y="16200"/>
                </a:lnTo>
                <a:lnTo>
                  <a:pt x="675" y="5400"/>
                </a:lnTo>
                <a:close/>
              </a:path>
            </a:pathLst>
          </a:custGeom>
          <a:gradFill>
            <a:gsLst>
              <a:gs pos="0">
                <a:schemeClr val="bg1"/>
              </a:gs>
              <a:gs pos="100000">
                <a:schemeClr val="bg1">
                  <a:gamma val="0"/>
                  <a:shade val="21176"/>
                  <a:invGamma val="0"/>
                </a:schemeClr>
              </a:gs>
            </a:gsLst>
            <a:lin ang="0" scaled="1"/>
          </a:gradFill>
          <a:ln w="28575" algn="ctr">
            <a:solidFill>
              <a:schemeClr val="tx1"/>
            </a:solidFill>
            <a:miter lim="800000"/>
            <a:headEnd/>
            <a:tailEnd type="none" w="lg" len="lg"/>
          </a:ln>
          <a:effectLst/>
        </p:spPr>
        <p:txBody>
          <a:bodyPr lIns="90000" tIns="46800" rIns="90000" bIns="46800" anchor="ctr">
            <a:spAutoFit/>
          </a:bodyPr>
          <a:lstStyle/>
          <a:p>
            <a:pPr>
              <a:defRPr/>
            </a:pPr>
            <a:endParaRPr lang="zh-CN">
              <a:latin typeface="Arial"/>
            </a:endParaRPr>
          </a:p>
        </p:txBody>
      </p:sp>
      <p:sp>
        <p:nvSpPr>
          <p:cNvPr id="138247" name="AutoShape 7">
            <a:hlinkClick r:id="rId6" action="ppaction://hlinksldjump"/>
          </p:cNvPr>
          <p:cNvSpPr>
            <a:spLocks noChangeArrowheads="1"/>
          </p:cNvSpPr>
          <p:nvPr/>
        </p:nvSpPr>
        <p:spPr bwMode="auto">
          <a:xfrm>
            <a:off x="5292725" y="2636838"/>
            <a:ext cx="358775" cy="215899"/>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fill="norm" stroke="1" extrusionOk="0">
                <a:moveTo>
                  <a:pt x="16200" y="0"/>
                </a:moveTo>
                <a:lnTo>
                  <a:pt x="16200" y="5400"/>
                </a:lnTo>
                <a:lnTo>
                  <a:pt x="3375" y="5400"/>
                </a:lnTo>
                <a:lnTo>
                  <a:pt x="3375" y="16200"/>
                </a:lnTo>
                <a:lnTo>
                  <a:pt x="16200" y="16200"/>
                </a:lnTo>
                <a:lnTo>
                  <a:pt x="16200" y="21600"/>
                </a:lnTo>
                <a:lnTo>
                  <a:pt x="21600" y="10800"/>
                </a:lnTo>
                <a:close/>
              </a:path>
              <a:path w="21600" h="21600" fill="norm" stroke="1" extrusionOk="0">
                <a:moveTo>
                  <a:pt x="1350" y="5400"/>
                </a:moveTo>
                <a:lnTo>
                  <a:pt x="1350" y="16200"/>
                </a:lnTo>
                <a:lnTo>
                  <a:pt x="2700" y="16200"/>
                </a:lnTo>
                <a:lnTo>
                  <a:pt x="2700" y="5400"/>
                </a:lnTo>
                <a:close/>
              </a:path>
              <a:path w="21600" h="21600" fill="norm" stroke="1" extrusionOk="0">
                <a:moveTo>
                  <a:pt x="0" y="5400"/>
                </a:moveTo>
                <a:lnTo>
                  <a:pt x="0" y="16200"/>
                </a:lnTo>
                <a:lnTo>
                  <a:pt x="675" y="16200"/>
                </a:lnTo>
                <a:lnTo>
                  <a:pt x="675" y="5400"/>
                </a:lnTo>
                <a:close/>
              </a:path>
            </a:pathLst>
          </a:custGeom>
          <a:gradFill>
            <a:gsLst>
              <a:gs pos="0">
                <a:schemeClr val="bg1"/>
              </a:gs>
              <a:gs pos="100000">
                <a:schemeClr val="bg1">
                  <a:gamma val="0"/>
                  <a:shade val="21176"/>
                  <a:invGamma val="0"/>
                </a:schemeClr>
              </a:gs>
            </a:gsLst>
            <a:lin ang="0" scaled="1"/>
          </a:gradFill>
          <a:ln w="28575" algn="ctr">
            <a:solidFill>
              <a:schemeClr val="tx1"/>
            </a:solidFill>
            <a:miter lim="800000"/>
            <a:headEnd/>
            <a:tailEnd type="none" w="lg" len="lg"/>
          </a:ln>
          <a:effectLst/>
        </p:spPr>
        <p:txBody>
          <a:bodyPr lIns="90000" tIns="46800" rIns="90000" bIns="46800" anchor="ctr">
            <a:spAutoFit/>
          </a:bodyPr>
          <a:lstStyle/>
          <a:p>
            <a:pPr>
              <a:defRPr/>
            </a:pPr>
            <a:endParaRPr lang="zh-CN">
              <a:latin typeface="Arial"/>
            </a:endParaRPr>
          </a:p>
        </p:txBody>
      </p:sp>
      <p:sp>
        <p:nvSpPr>
          <p:cNvPr id="138248" name="AutoShape 8">
            <a:hlinkClick r:id="rId7" action="ppaction://hlinksldjump"/>
          </p:cNvPr>
          <p:cNvSpPr>
            <a:spLocks noChangeArrowheads="1"/>
          </p:cNvSpPr>
          <p:nvPr/>
        </p:nvSpPr>
        <p:spPr bwMode="auto">
          <a:xfrm>
            <a:off x="5292725" y="1989138"/>
            <a:ext cx="358775" cy="215899"/>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fill="norm" stroke="1" extrusionOk="0">
                <a:moveTo>
                  <a:pt x="16200" y="0"/>
                </a:moveTo>
                <a:lnTo>
                  <a:pt x="16200" y="5400"/>
                </a:lnTo>
                <a:lnTo>
                  <a:pt x="3375" y="5400"/>
                </a:lnTo>
                <a:lnTo>
                  <a:pt x="3375" y="16200"/>
                </a:lnTo>
                <a:lnTo>
                  <a:pt x="16200" y="16200"/>
                </a:lnTo>
                <a:lnTo>
                  <a:pt x="16200" y="21600"/>
                </a:lnTo>
                <a:lnTo>
                  <a:pt x="21600" y="10800"/>
                </a:lnTo>
                <a:close/>
              </a:path>
              <a:path w="21600" h="21600" fill="norm" stroke="1" extrusionOk="0">
                <a:moveTo>
                  <a:pt x="1350" y="5400"/>
                </a:moveTo>
                <a:lnTo>
                  <a:pt x="1350" y="16200"/>
                </a:lnTo>
                <a:lnTo>
                  <a:pt x="2700" y="16200"/>
                </a:lnTo>
                <a:lnTo>
                  <a:pt x="2700" y="5400"/>
                </a:lnTo>
                <a:close/>
              </a:path>
              <a:path w="21600" h="21600" fill="norm" stroke="1" extrusionOk="0">
                <a:moveTo>
                  <a:pt x="0" y="5400"/>
                </a:moveTo>
                <a:lnTo>
                  <a:pt x="0" y="16200"/>
                </a:lnTo>
                <a:lnTo>
                  <a:pt x="675" y="16200"/>
                </a:lnTo>
                <a:lnTo>
                  <a:pt x="675" y="5400"/>
                </a:lnTo>
                <a:close/>
              </a:path>
            </a:pathLst>
          </a:custGeom>
          <a:gradFill>
            <a:gsLst>
              <a:gs pos="0">
                <a:schemeClr val="bg1"/>
              </a:gs>
              <a:gs pos="100000">
                <a:schemeClr val="bg1">
                  <a:gamma val="0"/>
                  <a:shade val="21176"/>
                  <a:invGamma val="0"/>
                </a:schemeClr>
              </a:gs>
            </a:gsLst>
            <a:lin ang="0" scaled="1"/>
          </a:gradFill>
          <a:ln w="28575" algn="ctr">
            <a:solidFill>
              <a:schemeClr val="tx1"/>
            </a:solidFill>
            <a:miter lim="800000"/>
            <a:headEnd/>
            <a:tailEnd type="none" w="lg" len="lg"/>
          </a:ln>
          <a:effectLst/>
        </p:spPr>
        <p:txBody>
          <a:bodyPr lIns="90000" tIns="46800" rIns="90000" bIns="46800" anchor="ctr">
            <a:spAutoFit/>
          </a:bodyPr>
          <a:lstStyle/>
          <a:p>
            <a:pPr>
              <a:defRPr/>
            </a:pPr>
            <a:endParaRPr lang="zh-CN">
              <a:latin typeface="Arial"/>
            </a:endParaRPr>
          </a:p>
        </p:txBody>
      </p:sp>
      <p:sp>
        <p:nvSpPr>
          <p:cNvPr id="138249" name="AutoShape 9">
            <a:hlinkClick r:id="rId8" action="ppaction://hlinksldjump"/>
          </p:cNvPr>
          <p:cNvSpPr>
            <a:spLocks noChangeArrowheads="1"/>
          </p:cNvSpPr>
          <p:nvPr/>
        </p:nvSpPr>
        <p:spPr bwMode="auto">
          <a:xfrm>
            <a:off x="5292725" y="4149725"/>
            <a:ext cx="358775" cy="215899"/>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fill="norm" stroke="1" extrusionOk="0">
                <a:moveTo>
                  <a:pt x="16200" y="0"/>
                </a:moveTo>
                <a:lnTo>
                  <a:pt x="16200" y="5400"/>
                </a:lnTo>
                <a:lnTo>
                  <a:pt x="3375" y="5400"/>
                </a:lnTo>
                <a:lnTo>
                  <a:pt x="3375" y="16200"/>
                </a:lnTo>
                <a:lnTo>
                  <a:pt x="16200" y="16200"/>
                </a:lnTo>
                <a:lnTo>
                  <a:pt x="16200" y="21600"/>
                </a:lnTo>
                <a:lnTo>
                  <a:pt x="21600" y="10800"/>
                </a:lnTo>
                <a:close/>
              </a:path>
              <a:path w="21600" h="21600" fill="norm" stroke="1" extrusionOk="0">
                <a:moveTo>
                  <a:pt x="1350" y="5400"/>
                </a:moveTo>
                <a:lnTo>
                  <a:pt x="1350" y="16200"/>
                </a:lnTo>
                <a:lnTo>
                  <a:pt x="2700" y="16200"/>
                </a:lnTo>
                <a:lnTo>
                  <a:pt x="2700" y="5400"/>
                </a:lnTo>
                <a:close/>
              </a:path>
              <a:path w="21600" h="21600" fill="norm" stroke="1" extrusionOk="0">
                <a:moveTo>
                  <a:pt x="0" y="5400"/>
                </a:moveTo>
                <a:lnTo>
                  <a:pt x="0" y="16200"/>
                </a:lnTo>
                <a:lnTo>
                  <a:pt x="675" y="16200"/>
                </a:lnTo>
                <a:lnTo>
                  <a:pt x="675" y="5400"/>
                </a:lnTo>
                <a:close/>
              </a:path>
            </a:pathLst>
          </a:custGeom>
          <a:gradFill>
            <a:gsLst>
              <a:gs pos="0">
                <a:schemeClr val="bg1"/>
              </a:gs>
              <a:gs pos="100000">
                <a:schemeClr val="bg1">
                  <a:gamma val="0"/>
                  <a:shade val="21176"/>
                  <a:invGamma val="0"/>
                </a:schemeClr>
              </a:gs>
            </a:gsLst>
            <a:lin ang="0" scaled="1"/>
          </a:gradFill>
          <a:ln w="28575" algn="ctr">
            <a:solidFill>
              <a:schemeClr val="tx1"/>
            </a:solidFill>
            <a:miter lim="800000"/>
            <a:headEnd/>
            <a:tailEnd type="none" w="lg" len="lg"/>
          </a:ln>
          <a:effectLst/>
        </p:spPr>
        <p:txBody>
          <a:bodyPr lIns="90000" tIns="46800" rIns="90000" bIns="46800" anchor="ctr">
            <a:spAutoFit/>
          </a:bodyPr>
          <a:lstStyle/>
          <a:p>
            <a:pPr>
              <a:defRPr/>
            </a:pPr>
            <a:endParaRPr lang="zh-CN">
              <a:latin typeface="Arial"/>
            </a:endParaRPr>
          </a:p>
        </p:txBody>
      </p:sp>
      <p:sp>
        <p:nvSpPr>
          <p:cNvPr id="138250" name="AutoShape 10">
            <a:hlinkClick r:id="rId3" action="ppaction://hlinksldjump"/>
          </p:cNvPr>
          <p:cNvSpPr>
            <a:spLocks noChangeArrowheads="1"/>
          </p:cNvSpPr>
          <p:nvPr/>
        </p:nvSpPr>
        <p:spPr bwMode="auto">
          <a:xfrm>
            <a:off x="6443663" y="4724399"/>
            <a:ext cx="358775" cy="215899"/>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fill="norm" stroke="1" extrusionOk="0">
                <a:moveTo>
                  <a:pt x="16200" y="0"/>
                </a:moveTo>
                <a:lnTo>
                  <a:pt x="16200" y="5400"/>
                </a:lnTo>
                <a:lnTo>
                  <a:pt x="3375" y="5400"/>
                </a:lnTo>
                <a:lnTo>
                  <a:pt x="3375" y="16200"/>
                </a:lnTo>
                <a:lnTo>
                  <a:pt x="16200" y="16200"/>
                </a:lnTo>
                <a:lnTo>
                  <a:pt x="16200" y="21600"/>
                </a:lnTo>
                <a:lnTo>
                  <a:pt x="21600" y="10800"/>
                </a:lnTo>
                <a:close/>
              </a:path>
              <a:path w="21600" h="21600" fill="norm" stroke="1" extrusionOk="0">
                <a:moveTo>
                  <a:pt x="1350" y="5400"/>
                </a:moveTo>
                <a:lnTo>
                  <a:pt x="1350" y="16200"/>
                </a:lnTo>
                <a:lnTo>
                  <a:pt x="2700" y="16200"/>
                </a:lnTo>
                <a:lnTo>
                  <a:pt x="2700" y="5400"/>
                </a:lnTo>
                <a:close/>
              </a:path>
              <a:path w="21600" h="21600" fill="norm" stroke="1" extrusionOk="0">
                <a:moveTo>
                  <a:pt x="0" y="5400"/>
                </a:moveTo>
                <a:lnTo>
                  <a:pt x="0" y="16200"/>
                </a:lnTo>
                <a:lnTo>
                  <a:pt x="675" y="16200"/>
                </a:lnTo>
                <a:lnTo>
                  <a:pt x="675" y="5400"/>
                </a:lnTo>
                <a:close/>
              </a:path>
            </a:pathLst>
          </a:custGeom>
          <a:gradFill>
            <a:gsLst>
              <a:gs pos="0">
                <a:schemeClr val="bg1"/>
              </a:gs>
              <a:gs pos="100000">
                <a:schemeClr val="bg1">
                  <a:gamma val="0"/>
                  <a:shade val="21176"/>
                  <a:invGamma val="0"/>
                </a:schemeClr>
              </a:gs>
            </a:gsLst>
            <a:lin ang="0" scaled="1"/>
          </a:gradFill>
          <a:ln w="28575" algn="ctr">
            <a:solidFill>
              <a:schemeClr val="tx1"/>
            </a:solidFill>
            <a:miter lim="800000"/>
            <a:headEnd/>
            <a:tailEnd type="none" w="lg" len="lg"/>
          </a:ln>
          <a:effectLst/>
        </p:spPr>
        <p:txBody>
          <a:bodyPr lIns="90000" tIns="46800" rIns="90000" bIns="46800" anchor="ctr">
            <a:spAutoFit/>
          </a:bodyPr>
          <a:lstStyle/>
          <a:p>
            <a:pPr>
              <a:defRPr/>
            </a:pPr>
            <a:endParaRPr lang="zh-CN">
              <a:latin typeface="Arial"/>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spd="med" p14:dur="500" advClick="1">
        <p:strips dir="ld"/>
      </p:transition>
    </mc:Choice>
    <mc:Fallback>
      <p:transition spd="med" advClick="1">
        <p:strips dir="ld"/>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47106" name="Rectangle 2"/>
          <p:cNvSpPr>
            <a:spLocks noChangeArrowheads="1" noGrp="1"/>
          </p:cNvSpPr>
          <p:nvPr>
            <p:ph type="title"/>
          </p:nvPr>
        </p:nvSpPr>
        <p:spPr bwMode="auto"/>
        <p:txBody>
          <a:bodyPr/>
          <a:lstStyle/>
          <a:p>
            <a:pPr>
              <a:defRPr/>
            </a:pPr>
            <a:r>
              <a:rPr lang="en-US" sz="4000"/>
              <a:t>3.</a:t>
            </a:r>
            <a:r>
              <a:rPr lang="zh-CN" sz="4000"/>
              <a:t>消息循环</a:t>
            </a:r>
            <a:endParaRPr/>
          </a:p>
        </p:txBody>
      </p:sp>
      <p:sp>
        <p:nvSpPr>
          <p:cNvPr id="58371" name="Rectangle 3"/>
          <p:cNvSpPr>
            <a:spLocks noChangeArrowheads="1" noGrp="1"/>
          </p:cNvSpPr>
          <p:nvPr>
            <p:ph type="body" idx="1"/>
          </p:nvPr>
        </p:nvSpPr>
        <p:spPr bwMode="auto"/>
        <p:txBody>
          <a:bodyPr/>
          <a:lstStyle/>
          <a:p>
            <a:pPr>
              <a:defRPr/>
            </a:pPr>
            <a:r>
              <a:rPr lang="zh-CN" sz="2800"/>
              <a:t>在创建窗口，显示窗口，更新窗口后，我们需要编写一个消息循环，不断地从消息队列中取出消息，并进行响应。消息循环常见的格式</a:t>
            </a:r>
            <a:r>
              <a:rPr lang="en-US" sz="2800"/>
              <a:t>:</a:t>
            </a:r>
            <a:endParaRPr/>
          </a:p>
          <a:p>
            <a:pPr>
              <a:buFont typeface="Wingdings"/>
              <a:buNone/>
              <a:defRPr/>
            </a:pPr>
            <a:r>
              <a:rPr lang="en-US" sz="2800"/>
              <a:t>MSG</a:t>
            </a:r>
            <a:endParaRPr/>
          </a:p>
          <a:p>
            <a:pPr>
              <a:buFont typeface="Wingdings"/>
              <a:buNone/>
              <a:defRPr/>
            </a:pPr>
            <a:r>
              <a:rPr lang="en-US" sz="2800"/>
              <a:t>…</a:t>
            </a:r>
            <a:endParaRPr/>
          </a:p>
          <a:p>
            <a:pPr>
              <a:buFont typeface="Wingdings"/>
              <a:buNone/>
              <a:defRPr/>
            </a:pPr>
            <a:r>
              <a:rPr lang="en-US" sz="2800"/>
              <a:t>while( </a:t>
            </a:r>
            <a:r>
              <a:rPr lang="en-US" sz="2800"/>
              <a:t>GetMessage</a:t>
            </a:r>
            <a:r>
              <a:rPr lang="en-US" sz="2800"/>
              <a:t>(&amp;</a:t>
            </a:r>
            <a:r>
              <a:rPr lang="en-US" sz="2800"/>
              <a:t>Msg</a:t>
            </a:r>
            <a:r>
              <a:rPr lang="en-US" sz="2800"/>
              <a:t>, NULL, 0, 0))</a:t>
            </a:r>
            <a:endParaRPr/>
          </a:p>
          <a:p>
            <a:pPr lvl="1">
              <a:buFont typeface="Wingdings 2"/>
              <a:buNone/>
              <a:defRPr/>
            </a:pPr>
            <a:r>
              <a:rPr lang="en-US" sz="2400"/>
              <a:t>	{	</a:t>
            </a:r>
            <a:endParaRPr/>
          </a:p>
          <a:p>
            <a:pPr lvl="1">
              <a:buFont typeface="Wingdings 2"/>
              <a:buNone/>
              <a:defRPr/>
            </a:pPr>
            <a:r>
              <a:rPr lang="en-US" sz="2400"/>
              <a:t>		</a:t>
            </a:r>
            <a:r>
              <a:rPr lang="en-US" sz="2400"/>
              <a:t>TranslateMessage</a:t>
            </a:r>
            <a:r>
              <a:rPr lang="en-US" sz="2400"/>
              <a:t>( &amp;</a:t>
            </a:r>
            <a:r>
              <a:rPr lang="en-US" sz="2400"/>
              <a:t>Msg</a:t>
            </a:r>
            <a:r>
              <a:rPr lang="en-US" sz="2400"/>
              <a:t>) ;</a:t>
            </a:r>
            <a:endParaRPr/>
          </a:p>
          <a:p>
            <a:pPr lvl="1">
              <a:buFont typeface="Wingdings 2"/>
              <a:buNone/>
              <a:defRPr/>
            </a:pPr>
            <a:r>
              <a:rPr lang="en-US" sz="2400"/>
              <a:t>		</a:t>
            </a:r>
            <a:r>
              <a:rPr lang="en-US" sz="2400"/>
              <a:t>DispatchMessage</a:t>
            </a:r>
            <a:r>
              <a:rPr lang="en-US" sz="2400"/>
              <a:t>( &amp;</a:t>
            </a:r>
            <a:r>
              <a:rPr lang="en-US" sz="2400"/>
              <a:t>Msg</a:t>
            </a:r>
            <a:r>
              <a:rPr lang="en-US" sz="2400"/>
              <a:t>) ;</a:t>
            </a:r>
            <a:endParaRPr/>
          </a:p>
          <a:p>
            <a:pPr lvl="1">
              <a:buFont typeface="Wingdings 2"/>
              <a:buNone/>
              <a:defRPr/>
            </a:pPr>
            <a:r>
              <a:rPr lang="en-US" sz="2400"/>
              <a:t>	}</a:t>
            </a:r>
            <a:endParaRPr/>
          </a:p>
          <a:p>
            <a:pPr>
              <a:defRPr/>
            </a:pPr>
            <a:endParaRPr lang="en-US" sz="2800"/>
          </a:p>
        </p:txBody>
      </p:sp>
      <p:sp>
        <p:nvSpPr>
          <p:cNvPr id="47108" name="AutoShape 4">
            <a:hlinkClick r:id="rId3" action="ppaction://hlinksldjump"/>
          </p:cNvPr>
          <p:cNvSpPr>
            <a:spLocks noChangeArrowheads="1"/>
          </p:cNvSpPr>
          <p:nvPr/>
        </p:nvSpPr>
        <p:spPr bwMode="auto">
          <a:xfrm rot="10800000">
            <a:off x="7667625" y="6308725"/>
            <a:ext cx="936625" cy="360363"/>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fill="norm" stroke="1" extrusionOk="0">
                <a:moveTo>
                  <a:pt x="16200" y="0"/>
                </a:moveTo>
                <a:lnTo>
                  <a:pt x="16200" y="5400"/>
                </a:lnTo>
                <a:lnTo>
                  <a:pt x="3375" y="5400"/>
                </a:lnTo>
                <a:lnTo>
                  <a:pt x="3375" y="16200"/>
                </a:lnTo>
                <a:lnTo>
                  <a:pt x="16200" y="16200"/>
                </a:lnTo>
                <a:lnTo>
                  <a:pt x="16200" y="21600"/>
                </a:lnTo>
                <a:lnTo>
                  <a:pt x="21600" y="10800"/>
                </a:lnTo>
                <a:close/>
              </a:path>
              <a:path w="21600" h="21600" fill="norm" stroke="1" extrusionOk="0">
                <a:moveTo>
                  <a:pt x="1350" y="5400"/>
                </a:moveTo>
                <a:lnTo>
                  <a:pt x="1350" y="16200"/>
                </a:lnTo>
                <a:lnTo>
                  <a:pt x="2700" y="16200"/>
                </a:lnTo>
                <a:lnTo>
                  <a:pt x="2700" y="5400"/>
                </a:lnTo>
                <a:close/>
              </a:path>
              <a:path w="21600" h="21600" fill="norm" stroke="1" extrusionOk="0">
                <a:moveTo>
                  <a:pt x="0" y="5400"/>
                </a:moveTo>
                <a:lnTo>
                  <a:pt x="0" y="16200"/>
                </a:lnTo>
                <a:lnTo>
                  <a:pt x="675" y="16200"/>
                </a:lnTo>
                <a:lnTo>
                  <a:pt x="675" y="5400"/>
                </a:lnTo>
                <a:close/>
              </a:path>
            </a:pathLst>
          </a:custGeom>
          <a:gradFill>
            <a:gsLst>
              <a:gs pos="0">
                <a:schemeClr val="bg1"/>
              </a:gs>
              <a:gs pos="100000">
                <a:schemeClr val="bg1">
                  <a:gamma val="0"/>
                  <a:shade val="21176"/>
                  <a:invGamma val="0"/>
                </a:schemeClr>
              </a:gs>
            </a:gsLst>
            <a:lin ang="0" scaled="1"/>
          </a:gradFill>
          <a:ln w="28575" algn="ctr">
            <a:solidFill>
              <a:schemeClr val="tx1"/>
            </a:solidFill>
            <a:miter lim="800000"/>
            <a:headEnd/>
            <a:tailEnd type="none" w="lg" len="lg"/>
          </a:ln>
          <a:effectLst/>
        </p:spPr>
        <p:txBody>
          <a:bodyPr lIns="90000" tIns="46800" rIns="90000" bIns="46800" anchor="ctr">
            <a:spAutoFit/>
          </a:bodyPr>
          <a:lstStyle/>
          <a:p>
            <a:pPr>
              <a:defRPr/>
            </a:pPr>
            <a:endParaRPr lang="zh-CN">
              <a:latin typeface="Arial"/>
            </a:endParaRPr>
          </a:p>
        </p:txBody>
      </p:sp>
      <p:sp>
        <p:nvSpPr>
          <p:cNvPr id="47110" name="AutoShape 6">
            <a:hlinkClick r:id="rId4" action="ppaction://hlinksldjump"/>
          </p:cNvPr>
          <p:cNvSpPr>
            <a:spLocks noChangeArrowheads="1"/>
          </p:cNvSpPr>
          <p:nvPr/>
        </p:nvSpPr>
        <p:spPr bwMode="auto">
          <a:xfrm>
            <a:off x="1619250" y="2852738"/>
            <a:ext cx="179388" cy="179387"/>
          </a:xfrm>
          <a:custGeom>
            <a:avLst/>
            <a:gdLst>
              <a:gd name="G0" fmla="+- 5400 0 0"/>
              <a:gd name="G1" fmla="+- 8100 0 0"/>
              <a:gd name="G2" fmla="+- 2700 0 0"/>
              <a:gd name="G3" fmla="+- 9450 0 0"/>
              <a:gd name="G4" fmla="+- 21600 0 8100"/>
              <a:gd name="G5" fmla="+- 21600 0 9450"/>
              <a:gd name="G6" fmla="+- 5400 21600 0"/>
              <a:gd name="G7" fmla="*/ G6 1 2"/>
              <a:gd name="G8" fmla="+- 21600 0 5400"/>
              <a:gd name="G9" fmla="+- 21600 0 2700"/>
              <a:gd name="T0" fmla="*/ G0 w 21600"/>
              <a:gd name="T1" fmla="*/ G0 h 21600"/>
              <a:gd name="T2" fmla="*/ G8 w 21600"/>
              <a:gd name="T3" fmla="*/ G8 h 21600"/>
            </a:gdLst>
            <a:ahLst/>
            <a:cxnLst>
              <a:cxn ang="0">
                <a:pos x="r" y="vc"/>
              </a:cxn>
              <a:cxn ang="5400000">
                <a:pos x="hc" y="b"/>
              </a:cxn>
              <a:cxn ang="10800000">
                <a:pos x="l" y="vc"/>
              </a:cxn>
              <a:cxn ang="16200000">
                <a:pos x="hc" y="t"/>
              </a:cxn>
            </a:cxnLst>
            <a:rect l="T0" t="T1" r="T2" b="T3"/>
            <a:pathLst>
              <a:path w="21600" h="21600" fill="norm" stroke="1" extrusionOk="0">
                <a:moveTo>
                  <a:pt x="5400" y="5400"/>
                </a:moveTo>
                <a:lnTo>
                  <a:pt x="9450" y="5400"/>
                </a:lnTo>
                <a:lnTo>
                  <a:pt x="9450" y="2700"/>
                </a:lnTo>
                <a:lnTo>
                  <a:pt x="8100" y="2700"/>
                </a:lnTo>
                <a:lnTo>
                  <a:pt x="10800" y="0"/>
                </a:lnTo>
                <a:lnTo>
                  <a:pt x="13500" y="2700"/>
                </a:lnTo>
                <a:lnTo>
                  <a:pt x="12150" y="2700"/>
                </a:lnTo>
                <a:lnTo>
                  <a:pt x="12150" y="5400"/>
                </a:lnTo>
                <a:lnTo>
                  <a:pt x="16200" y="5400"/>
                </a:lnTo>
                <a:lnTo>
                  <a:pt x="16200" y="9450"/>
                </a:lnTo>
                <a:lnTo>
                  <a:pt x="18900" y="9450"/>
                </a:lnTo>
                <a:lnTo>
                  <a:pt x="18900" y="8100"/>
                </a:lnTo>
                <a:lnTo>
                  <a:pt x="21600" y="10800"/>
                </a:lnTo>
                <a:lnTo>
                  <a:pt x="18900" y="13500"/>
                </a:lnTo>
                <a:lnTo>
                  <a:pt x="18900" y="12150"/>
                </a:lnTo>
                <a:lnTo>
                  <a:pt x="16200" y="12150"/>
                </a:lnTo>
                <a:lnTo>
                  <a:pt x="16200" y="16200"/>
                </a:lnTo>
                <a:lnTo>
                  <a:pt x="12150" y="16200"/>
                </a:lnTo>
                <a:lnTo>
                  <a:pt x="12150" y="18900"/>
                </a:lnTo>
                <a:lnTo>
                  <a:pt x="13500" y="18900"/>
                </a:lnTo>
                <a:lnTo>
                  <a:pt x="10800" y="21600"/>
                </a:lnTo>
                <a:lnTo>
                  <a:pt x="8100" y="18900"/>
                </a:lnTo>
                <a:lnTo>
                  <a:pt x="9450" y="18900"/>
                </a:lnTo>
                <a:lnTo>
                  <a:pt x="9450" y="16200"/>
                </a:lnTo>
                <a:lnTo>
                  <a:pt x="5400" y="16200"/>
                </a:lnTo>
                <a:lnTo>
                  <a:pt x="5400" y="12150"/>
                </a:lnTo>
                <a:lnTo>
                  <a:pt x="2700" y="12150"/>
                </a:lnTo>
                <a:lnTo>
                  <a:pt x="2700" y="13500"/>
                </a:lnTo>
                <a:lnTo>
                  <a:pt x="0" y="10800"/>
                </a:lnTo>
                <a:lnTo>
                  <a:pt x="2700" y="8100"/>
                </a:lnTo>
                <a:lnTo>
                  <a:pt x="2700" y="9450"/>
                </a:lnTo>
                <a:lnTo>
                  <a:pt x="5400" y="9450"/>
                </a:lnTo>
                <a:close/>
              </a:path>
            </a:pathLst>
          </a:custGeom>
          <a:solidFill>
            <a:schemeClr val="folHlink"/>
          </a:solidFill>
          <a:ln w="9525" algn="ctr">
            <a:solidFill>
              <a:srgbClr val="000000"/>
            </a:solidFill>
            <a:miter lim="800000"/>
            <a:headEnd/>
            <a:tailEnd/>
          </a:ln>
          <a:effectLst/>
        </p:spPr>
        <p:txBody>
          <a:bodyPr wrap="none" anchor="ctr"/>
          <a:lstStyle/>
          <a:p>
            <a:pPr>
              <a:defRPr/>
            </a:pPr>
            <a:endParaRPr lang="zh-CN">
              <a:latin typeface="Arial"/>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spd="med" p14:dur="500" advClick="1" advTm="113215">
        <p:strips dir="ld"/>
      </p:transition>
    </mc:Choice>
    <mc:Fallback>
      <p:transition spd="med" advClick="1" advTm="113215">
        <p:strips dir="ld"/>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55650" name="Rectangle 2"/>
          <p:cNvSpPr>
            <a:spLocks noChangeArrowheads="1" noGrp="1"/>
          </p:cNvSpPr>
          <p:nvPr>
            <p:ph type="title"/>
          </p:nvPr>
        </p:nvSpPr>
        <p:spPr bwMode="auto"/>
        <p:txBody>
          <a:bodyPr/>
          <a:lstStyle/>
          <a:p>
            <a:pPr>
              <a:defRPr/>
            </a:pPr>
            <a:r>
              <a:rPr lang="zh-CN" sz="4000"/>
              <a:t>消息知识点</a:t>
            </a:r>
            <a:endParaRPr/>
          </a:p>
        </p:txBody>
      </p:sp>
      <p:sp>
        <p:nvSpPr>
          <p:cNvPr id="59395" name="Rectangle 3"/>
          <p:cNvSpPr>
            <a:spLocks noChangeArrowheads="1" noGrp="1"/>
          </p:cNvSpPr>
          <p:nvPr>
            <p:ph type="body" idx="1"/>
          </p:nvPr>
        </p:nvSpPr>
        <p:spPr bwMode="auto"/>
        <p:txBody>
          <a:bodyPr/>
          <a:lstStyle/>
          <a:p>
            <a:pPr>
              <a:defRPr/>
            </a:pPr>
            <a:r>
              <a:rPr lang="zh-CN"/>
              <a:t>消息结构体</a:t>
            </a:r>
            <a:endParaRPr/>
          </a:p>
          <a:p>
            <a:pPr>
              <a:defRPr/>
            </a:pPr>
            <a:r>
              <a:rPr lang="zh-CN"/>
              <a:t>消息如何产生（结构体赋值）</a:t>
            </a:r>
            <a:endParaRPr/>
          </a:p>
          <a:p>
            <a:pPr>
              <a:defRPr/>
            </a:pPr>
            <a:r>
              <a:rPr lang="zh-CN"/>
              <a:t>消息的分类</a:t>
            </a:r>
            <a:endParaRPr/>
          </a:p>
          <a:p>
            <a:pPr>
              <a:defRPr/>
            </a:pPr>
            <a:r>
              <a:rPr lang="en-US"/>
              <a:t>Windows</a:t>
            </a:r>
            <a:r>
              <a:rPr lang="zh-CN"/>
              <a:t>基于消息驱动的工作原理</a:t>
            </a:r>
            <a:endParaRPr/>
          </a:p>
          <a:p>
            <a:pPr>
              <a:defRPr/>
            </a:pPr>
            <a:r>
              <a:rPr lang="zh-CN"/>
              <a:t>如何使用消息结构体来编写代码</a:t>
            </a:r>
            <a:endParaRPr/>
          </a:p>
          <a:p>
            <a:pPr>
              <a:defRPr/>
            </a:pPr>
            <a:endParaRPr lang="zh-CN"/>
          </a:p>
          <a:p>
            <a:pPr>
              <a:defRPr/>
            </a:pPr>
            <a:endParaRPr lang="en-US"/>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spd="med" p14:dur="500" advClick="1" advTm="48154">
        <p:strips dir="ld"/>
      </p:transition>
    </mc:Choice>
    <mc:Fallback>
      <p:transition spd="med" advClick="1" advTm="48154">
        <p:strips dir="ld"/>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25954" name="Rectangle 2"/>
          <p:cNvSpPr>
            <a:spLocks noChangeArrowheads="1" noGrp="1"/>
          </p:cNvSpPr>
          <p:nvPr>
            <p:ph type="title"/>
          </p:nvPr>
        </p:nvSpPr>
        <p:spPr bwMode="auto"/>
        <p:txBody>
          <a:bodyPr/>
          <a:lstStyle/>
          <a:p>
            <a:pPr>
              <a:defRPr/>
            </a:pPr>
            <a:r>
              <a:rPr lang="zh-CN"/>
              <a:t>关于消息及消息队列 </a:t>
            </a:r>
            <a:endParaRPr/>
          </a:p>
        </p:txBody>
      </p:sp>
      <p:sp>
        <p:nvSpPr>
          <p:cNvPr id="125955" name="Text Box 3"/>
          <p:cNvSpPr txBox="1">
            <a:spLocks noChangeArrowheads="1"/>
          </p:cNvSpPr>
          <p:nvPr/>
        </p:nvSpPr>
        <p:spPr bwMode="auto">
          <a:xfrm>
            <a:off x="900113" y="1268413"/>
            <a:ext cx="7416800" cy="4838700"/>
          </a:xfrm>
          <a:prstGeom prst="rect">
            <a:avLst/>
          </a:prstGeom>
          <a:noFill/>
          <a:ln>
            <a:noFill/>
          </a:ln>
          <a:effectLst/>
        </p:spPr>
        <p:txBody>
          <a:bodyPr>
            <a:spAutoFit/>
          </a:bodyPr>
          <a:lstStyle/>
          <a:p>
            <a:pPr algn="l">
              <a:defRPr/>
            </a:pPr>
            <a:r>
              <a:rPr lang="zh-CN" sz="2400" b="0">
                <a:latin typeface="Garamond"/>
                <a:ea typeface="宋体"/>
              </a:rPr>
              <a:t>操作系统是怎样将感知到的事件传递给应用程序的呢？这是通过消息机制</a:t>
            </a:r>
            <a:r>
              <a:rPr lang="en-US" sz="2400" b="0">
                <a:latin typeface="Garamond"/>
                <a:ea typeface="宋体"/>
              </a:rPr>
              <a:t>(Message)</a:t>
            </a:r>
            <a:r>
              <a:rPr lang="zh-CN" sz="2400" b="0">
                <a:latin typeface="Garamond"/>
                <a:ea typeface="宋体"/>
              </a:rPr>
              <a:t>来实现的。操作系统将每个事件都包装成一个称为消息的结构体</a:t>
            </a:r>
            <a:r>
              <a:rPr lang="en-US" sz="2400" b="0">
                <a:latin typeface="Garamond"/>
                <a:ea typeface="宋体"/>
              </a:rPr>
              <a:t>MSG</a:t>
            </a:r>
            <a:r>
              <a:rPr lang="zh-CN" sz="2400" b="0">
                <a:latin typeface="Garamond"/>
                <a:ea typeface="宋体"/>
              </a:rPr>
              <a:t>来传递给应用程序，参看</a:t>
            </a:r>
            <a:r>
              <a:rPr lang="en-US" sz="2400" b="0">
                <a:latin typeface="Garamond"/>
                <a:ea typeface="宋体"/>
              </a:rPr>
              <a:t>MSDN</a:t>
            </a:r>
            <a:r>
              <a:rPr lang="zh-CN" sz="2400" b="0">
                <a:latin typeface="Garamond"/>
                <a:ea typeface="宋体"/>
              </a:rPr>
              <a:t>。</a:t>
            </a:r>
            <a:endParaRPr/>
          </a:p>
          <a:p>
            <a:pPr algn="l">
              <a:defRPr/>
            </a:pPr>
            <a:r>
              <a:rPr lang="en-US" sz="2400" b="0">
                <a:latin typeface="Garamond"/>
                <a:ea typeface="宋体"/>
              </a:rPr>
              <a:t>MSG</a:t>
            </a:r>
            <a:r>
              <a:rPr lang="zh-CN" sz="2400" b="0">
                <a:latin typeface="Garamond"/>
                <a:ea typeface="宋体"/>
              </a:rPr>
              <a:t>结构定义如下： </a:t>
            </a:r>
            <a:endParaRPr/>
          </a:p>
          <a:p>
            <a:pPr algn="l">
              <a:defRPr/>
            </a:pPr>
            <a:r>
              <a:rPr lang="en-US" sz="2400" b="0">
                <a:latin typeface="Garamond"/>
                <a:ea typeface="宋体"/>
              </a:rPr>
              <a:t>typedef</a:t>
            </a:r>
            <a:r>
              <a:rPr lang="en-US" sz="2400" b="0">
                <a:latin typeface="Garamond"/>
                <a:ea typeface="宋体"/>
              </a:rPr>
              <a:t> </a:t>
            </a:r>
            <a:r>
              <a:rPr lang="en-US" sz="2400" b="0">
                <a:latin typeface="Garamond"/>
                <a:ea typeface="宋体"/>
              </a:rPr>
              <a:t>struct</a:t>
            </a:r>
            <a:r>
              <a:rPr lang="en-US" sz="2400" b="0">
                <a:latin typeface="Garamond"/>
                <a:ea typeface="宋体"/>
              </a:rPr>
              <a:t> </a:t>
            </a:r>
            <a:r>
              <a:rPr lang="en-US" sz="2400" b="0">
                <a:latin typeface="Garamond"/>
                <a:ea typeface="宋体"/>
              </a:rPr>
              <a:t>tagMSG</a:t>
            </a:r>
            <a:r>
              <a:rPr lang="en-US" sz="2400" b="0">
                <a:latin typeface="Garamond"/>
                <a:ea typeface="宋体"/>
              </a:rPr>
              <a:t> {       </a:t>
            </a:r>
            <a:endParaRPr/>
          </a:p>
          <a:p>
            <a:pPr algn="l">
              <a:defRPr/>
            </a:pPr>
            <a:r>
              <a:rPr lang="en-US" sz="2400" b="0">
                <a:latin typeface="Garamond"/>
                <a:ea typeface="宋体"/>
              </a:rPr>
              <a:t>    	HWND   </a:t>
            </a:r>
            <a:r>
              <a:rPr lang="en-US" sz="2400" b="0">
                <a:latin typeface="Garamond"/>
                <a:ea typeface="宋体"/>
              </a:rPr>
              <a:t>hwnd</a:t>
            </a:r>
            <a:r>
              <a:rPr lang="en-US" sz="2400" b="0">
                <a:latin typeface="Garamond"/>
                <a:ea typeface="宋体"/>
              </a:rPr>
              <a:t>;      </a:t>
            </a:r>
            <a:endParaRPr/>
          </a:p>
          <a:p>
            <a:pPr algn="l">
              <a:defRPr/>
            </a:pPr>
            <a:r>
              <a:rPr lang="en-US" sz="2400" b="0">
                <a:latin typeface="Garamond"/>
                <a:ea typeface="宋体"/>
              </a:rPr>
              <a:t>    	UINT   message;</a:t>
            </a:r>
            <a:endParaRPr/>
          </a:p>
          <a:p>
            <a:pPr algn="l">
              <a:defRPr/>
            </a:pPr>
            <a:r>
              <a:rPr lang="en-US" sz="2400" b="0">
                <a:latin typeface="Garamond"/>
                <a:ea typeface="宋体"/>
              </a:rPr>
              <a:t>    	WPARAM </a:t>
            </a:r>
            <a:r>
              <a:rPr lang="en-US" sz="2400" b="0">
                <a:latin typeface="Garamond"/>
                <a:ea typeface="宋体"/>
              </a:rPr>
              <a:t>wParam</a:t>
            </a:r>
            <a:r>
              <a:rPr lang="en-US" sz="2400" b="0">
                <a:latin typeface="Garamond"/>
                <a:ea typeface="宋体"/>
              </a:rPr>
              <a:t>;</a:t>
            </a:r>
            <a:endParaRPr/>
          </a:p>
          <a:p>
            <a:pPr algn="l">
              <a:defRPr/>
            </a:pPr>
            <a:r>
              <a:rPr lang="en-US" sz="2400" b="0">
                <a:latin typeface="Garamond"/>
                <a:ea typeface="宋体"/>
              </a:rPr>
              <a:t>    	LPARAM </a:t>
            </a:r>
            <a:r>
              <a:rPr lang="en-US" sz="2400" b="0">
                <a:latin typeface="Garamond"/>
                <a:ea typeface="宋体"/>
              </a:rPr>
              <a:t>lParam</a:t>
            </a:r>
            <a:r>
              <a:rPr lang="en-US" sz="2400" b="0">
                <a:latin typeface="Garamond"/>
                <a:ea typeface="宋体"/>
              </a:rPr>
              <a:t>;</a:t>
            </a:r>
            <a:endParaRPr/>
          </a:p>
          <a:p>
            <a:pPr algn="l">
              <a:defRPr/>
            </a:pPr>
            <a:r>
              <a:rPr lang="en-US" sz="2400" b="0">
                <a:latin typeface="Garamond"/>
                <a:ea typeface="宋体"/>
              </a:rPr>
              <a:t>    	DWORD  time;</a:t>
            </a:r>
            <a:endParaRPr/>
          </a:p>
          <a:p>
            <a:pPr algn="l">
              <a:defRPr/>
            </a:pPr>
            <a:r>
              <a:rPr lang="en-US" sz="2400" b="0">
                <a:latin typeface="Garamond"/>
                <a:ea typeface="宋体"/>
              </a:rPr>
              <a:t>    	POINT  </a:t>
            </a:r>
            <a:r>
              <a:rPr lang="en-US" sz="2400" b="0">
                <a:latin typeface="Garamond"/>
                <a:ea typeface="宋体"/>
              </a:rPr>
              <a:t>pt</a:t>
            </a:r>
            <a:r>
              <a:rPr lang="en-US" sz="2400" b="0">
                <a:latin typeface="Garamond"/>
                <a:ea typeface="宋体"/>
              </a:rPr>
              <a:t>;</a:t>
            </a:r>
            <a:endParaRPr/>
          </a:p>
          <a:p>
            <a:pPr algn="l">
              <a:defRPr/>
            </a:pPr>
            <a:r>
              <a:rPr lang="en-US" sz="2400" b="0">
                <a:latin typeface="Garamond"/>
                <a:ea typeface="宋体"/>
              </a:rPr>
              <a:t>} MSG; </a:t>
            </a:r>
            <a:endParaRPr lang="en-US" sz="2400" b="0">
              <a:latin typeface="Garamond"/>
              <a:ea typeface="宋体"/>
            </a:endParaRPr>
          </a:p>
        </p:txBody>
      </p:sp>
      <p:sp>
        <p:nvSpPr>
          <p:cNvPr id="125956" name="AutoShape 4">
            <a:hlinkClick r:id="rId3" action="ppaction://hlinksldjump"/>
          </p:cNvPr>
          <p:cNvSpPr>
            <a:spLocks noChangeArrowheads="1"/>
          </p:cNvSpPr>
          <p:nvPr/>
        </p:nvSpPr>
        <p:spPr bwMode="auto">
          <a:xfrm>
            <a:off x="7524750" y="6308725"/>
            <a:ext cx="936625" cy="360363"/>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fill="norm" stroke="1" extrusionOk="0">
                <a:moveTo>
                  <a:pt x="16200" y="0"/>
                </a:moveTo>
                <a:lnTo>
                  <a:pt x="16200" y="5400"/>
                </a:lnTo>
                <a:lnTo>
                  <a:pt x="3375" y="5400"/>
                </a:lnTo>
                <a:lnTo>
                  <a:pt x="3375" y="16200"/>
                </a:lnTo>
                <a:lnTo>
                  <a:pt x="16200" y="16200"/>
                </a:lnTo>
                <a:lnTo>
                  <a:pt x="16200" y="21600"/>
                </a:lnTo>
                <a:lnTo>
                  <a:pt x="21600" y="10800"/>
                </a:lnTo>
                <a:close/>
              </a:path>
              <a:path w="21600" h="21600" fill="norm" stroke="1" extrusionOk="0">
                <a:moveTo>
                  <a:pt x="1350" y="5400"/>
                </a:moveTo>
                <a:lnTo>
                  <a:pt x="1350" y="16200"/>
                </a:lnTo>
                <a:lnTo>
                  <a:pt x="2700" y="16200"/>
                </a:lnTo>
                <a:lnTo>
                  <a:pt x="2700" y="5400"/>
                </a:lnTo>
                <a:close/>
              </a:path>
              <a:path w="21600" h="21600" fill="norm" stroke="1" extrusionOk="0">
                <a:moveTo>
                  <a:pt x="0" y="5400"/>
                </a:moveTo>
                <a:lnTo>
                  <a:pt x="0" y="16200"/>
                </a:lnTo>
                <a:lnTo>
                  <a:pt x="675" y="16200"/>
                </a:lnTo>
                <a:lnTo>
                  <a:pt x="675" y="5400"/>
                </a:lnTo>
                <a:close/>
              </a:path>
            </a:pathLst>
          </a:custGeom>
          <a:gradFill>
            <a:gsLst>
              <a:gs pos="0">
                <a:schemeClr val="bg1"/>
              </a:gs>
              <a:gs pos="100000">
                <a:schemeClr val="bg1">
                  <a:gamma val="0"/>
                  <a:shade val="21176"/>
                  <a:invGamma val="0"/>
                </a:schemeClr>
              </a:gs>
            </a:gsLst>
            <a:lin ang="0" scaled="1"/>
          </a:gradFill>
          <a:ln w="28575" algn="ctr">
            <a:solidFill>
              <a:schemeClr val="tx1"/>
            </a:solidFill>
            <a:miter lim="800000"/>
            <a:headEnd/>
            <a:tailEnd type="none" w="lg" len="lg"/>
          </a:ln>
          <a:effectLst/>
        </p:spPr>
        <p:txBody>
          <a:bodyPr lIns="90000" tIns="46800" rIns="90000" bIns="46800" anchor="ctr">
            <a:spAutoFit/>
          </a:bodyPr>
          <a:lstStyle/>
          <a:p>
            <a:pPr>
              <a:defRPr/>
            </a:pPr>
            <a:endParaRPr lang="zh-CN">
              <a:latin typeface="Arial"/>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spd="med" p14:dur="500" advClick="1" advTm="302277">
        <p:strips dir="ld"/>
      </p:transition>
    </mc:Choice>
    <mc:Fallback>
      <p:transition spd="med" advClick="1" advTm="302277">
        <p:strips dir="ld"/>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56674" name="Rectangle 2"/>
          <p:cNvSpPr>
            <a:spLocks noChangeArrowheads="1" noGrp="1"/>
          </p:cNvSpPr>
          <p:nvPr>
            <p:ph type="title"/>
          </p:nvPr>
        </p:nvSpPr>
        <p:spPr bwMode="auto"/>
        <p:txBody>
          <a:bodyPr/>
          <a:lstStyle/>
          <a:p>
            <a:pPr>
              <a:defRPr/>
            </a:pPr>
            <a:r>
              <a:rPr lang="zh-CN"/>
              <a:t>从变量的类型区分变量的用途</a:t>
            </a:r>
            <a:endParaRPr/>
          </a:p>
        </p:txBody>
      </p:sp>
      <p:sp>
        <p:nvSpPr>
          <p:cNvPr id="156675" name="Text Box 3"/>
          <p:cNvSpPr txBox="1">
            <a:spLocks noChangeArrowheads="1"/>
          </p:cNvSpPr>
          <p:nvPr/>
        </p:nvSpPr>
        <p:spPr bwMode="auto">
          <a:xfrm>
            <a:off x="827088" y="1484313"/>
            <a:ext cx="7632700" cy="4473575"/>
          </a:xfrm>
          <a:prstGeom prst="rect">
            <a:avLst/>
          </a:prstGeom>
          <a:noFill/>
          <a:ln>
            <a:noFill/>
          </a:ln>
          <a:effectLst/>
        </p:spPr>
        <p:txBody>
          <a:bodyPr>
            <a:spAutoFit/>
          </a:bodyPr>
          <a:lstStyle/>
          <a:p>
            <a:pPr algn="l">
              <a:defRPr/>
            </a:pPr>
            <a:r>
              <a:rPr lang="en-US" sz="2400" b="0">
                <a:latin typeface="Garamond"/>
                <a:ea typeface="宋体"/>
              </a:rPr>
              <a:t>int x,y;</a:t>
            </a:r>
            <a:endParaRPr/>
          </a:p>
          <a:p>
            <a:pPr algn="l">
              <a:defRPr/>
            </a:pPr>
            <a:r>
              <a:rPr lang="en-US" sz="2400" b="0">
                <a:latin typeface="Garamond"/>
                <a:ea typeface="宋体"/>
              </a:rPr>
              <a:t>x=30;	</a:t>
            </a:r>
            <a:endParaRPr/>
          </a:p>
          <a:p>
            <a:pPr algn="l">
              <a:defRPr/>
            </a:pPr>
            <a:r>
              <a:rPr lang="en-US" sz="2400" b="0">
                <a:latin typeface="Garamond"/>
                <a:ea typeface="宋体"/>
              </a:rPr>
              <a:t>y=30;		</a:t>
            </a:r>
            <a:endParaRPr/>
          </a:p>
          <a:p>
            <a:pPr algn="l">
              <a:defRPr/>
            </a:pPr>
            <a:r>
              <a:rPr lang="en-US" sz="2400" b="0">
                <a:latin typeface="Garamond"/>
                <a:ea typeface="宋体"/>
              </a:rPr>
              <a:t>//x</a:t>
            </a:r>
            <a:r>
              <a:rPr lang="zh-CN" sz="2400" b="0">
                <a:latin typeface="Garamond"/>
                <a:ea typeface="宋体"/>
              </a:rPr>
              <a:t>和</a:t>
            </a:r>
            <a:r>
              <a:rPr lang="en-US" sz="2400" b="0">
                <a:latin typeface="Garamond"/>
                <a:ea typeface="宋体"/>
              </a:rPr>
              <a:t>y</a:t>
            </a:r>
            <a:r>
              <a:rPr lang="zh-CN" sz="2400" b="0">
                <a:latin typeface="Garamond"/>
                <a:ea typeface="宋体"/>
              </a:rPr>
              <a:t>既可以用来表示坐标点，也可以用来表示宽度和高度，还可以用来表示身高和体重。</a:t>
            </a:r>
            <a:endParaRPr/>
          </a:p>
          <a:p>
            <a:pPr algn="l">
              <a:defRPr/>
            </a:pPr>
            <a:endParaRPr lang="zh-CN" sz="2400" b="0">
              <a:latin typeface="Garamond"/>
              <a:ea typeface="宋体"/>
            </a:endParaRPr>
          </a:p>
          <a:p>
            <a:pPr algn="l">
              <a:defRPr/>
            </a:pPr>
            <a:r>
              <a:rPr lang="en-US" sz="2400" b="0">
                <a:latin typeface="Garamond"/>
                <a:ea typeface="宋体"/>
              </a:rPr>
              <a:t>typedef int WIDTH</a:t>
            </a:r>
            <a:endParaRPr/>
          </a:p>
          <a:p>
            <a:pPr algn="l">
              <a:defRPr/>
            </a:pPr>
            <a:r>
              <a:rPr lang="en-US" sz="2400" b="0">
                <a:latin typeface="Garamond"/>
                <a:ea typeface="宋体"/>
              </a:rPr>
              <a:t>typedef int HEIGHT</a:t>
            </a:r>
            <a:endParaRPr/>
          </a:p>
          <a:p>
            <a:pPr algn="l">
              <a:defRPr/>
            </a:pPr>
            <a:r>
              <a:rPr lang="en-US" sz="2400" b="0">
                <a:latin typeface="Garamond"/>
                <a:ea typeface="宋体"/>
              </a:rPr>
              <a:t>WIDTH x;</a:t>
            </a:r>
            <a:endParaRPr/>
          </a:p>
          <a:p>
            <a:pPr algn="l">
              <a:defRPr/>
            </a:pPr>
            <a:r>
              <a:rPr lang="en-US" sz="2400" b="0">
                <a:latin typeface="Garamond"/>
                <a:ea typeface="宋体"/>
              </a:rPr>
              <a:t>HEIGHT y;</a:t>
            </a:r>
            <a:endParaRPr/>
          </a:p>
          <a:p>
            <a:pPr algn="l">
              <a:defRPr/>
            </a:pPr>
            <a:r>
              <a:rPr lang="en-US" sz="2400" b="0">
                <a:latin typeface="Garamond"/>
                <a:ea typeface="宋体"/>
              </a:rPr>
              <a:t>//</a:t>
            </a:r>
            <a:r>
              <a:rPr lang="zh-CN" sz="2400" b="0">
                <a:latin typeface="Garamond"/>
                <a:ea typeface="宋体"/>
              </a:rPr>
              <a:t>好处：我们从变量的类型上就可以知道</a:t>
            </a:r>
            <a:r>
              <a:rPr lang="en-US" sz="2400" b="0">
                <a:latin typeface="Garamond"/>
                <a:ea typeface="宋体"/>
              </a:rPr>
              <a:t>x</a:t>
            </a:r>
            <a:r>
              <a:rPr lang="zh-CN" sz="2400" b="0">
                <a:latin typeface="Garamond"/>
                <a:ea typeface="宋体"/>
              </a:rPr>
              <a:t>和</a:t>
            </a:r>
            <a:r>
              <a:rPr lang="en-US" sz="2400" b="0">
                <a:latin typeface="Garamond"/>
                <a:ea typeface="宋体"/>
              </a:rPr>
              <a:t>y</a:t>
            </a:r>
            <a:r>
              <a:rPr lang="zh-CN" sz="2400" b="0">
                <a:latin typeface="Garamond"/>
                <a:ea typeface="宋体"/>
              </a:rPr>
              <a:t>是用来表示宽度和高度。</a:t>
            </a:r>
            <a:endParaRPr/>
          </a:p>
        </p:txBody>
      </p:sp>
      <p:sp>
        <p:nvSpPr>
          <p:cNvPr id="156676" name="AutoShape 4">
            <a:hlinkClick r:id="rId3" action="ppaction://hlinksldjump"/>
          </p:cNvPr>
          <p:cNvSpPr>
            <a:spLocks noChangeArrowheads="1"/>
          </p:cNvSpPr>
          <p:nvPr/>
        </p:nvSpPr>
        <p:spPr bwMode="auto">
          <a:xfrm rot="10800000">
            <a:off x="7596188" y="6237288"/>
            <a:ext cx="936625" cy="360362"/>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fill="norm" stroke="1" extrusionOk="0">
                <a:moveTo>
                  <a:pt x="16200" y="0"/>
                </a:moveTo>
                <a:lnTo>
                  <a:pt x="16200" y="5400"/>
                </a:lnTo>
                <a:lnTo>
                  <a:pt x="3375" y="5400"/>
                </a:lnTo>
                <a:lnTo>
                  <a:pt x="3375" y="16200"/>
                </a:lnTo>
                <a:lnTo>
                  <a:pt x="16200" y="16200"/>
                </a:lnTo>
                <a:lnTo>
                  <a:pt x="16200" y="21600"/>
                </a:lnTo>
                <a:lnTo>
                  <a:pt x="21600" y="10800"/>
                </a:lnTo>
                <a:close/>
              </a:path>
              <a:path w="21600" h="21600" fill="norm" stroke="1" extrusionOk="0">
                <a:moveTo>
                  <a:pt x="1350" y="5400"/>
                </a:moveTo>
                <a:lnTo>
                  <a:pt x="1350" y="16200"/>
                </a:lnTo>
                <a:lnTo>
                  <a:pt x="2700" y="16200"/>
                </a:lnTo>
                <a:lnTo>
                  <a:pt x="2700" y="5400"/>
                </a:lnTo>
                <a:close/>
              </a:path>
              <a:path w="21600" h="21600" fill="norm" stroke="1" extrusionOk="0">
                <a:moveTo>
                  <a:pt x="0" y="5400"/>
                </a:moveTo>
                <a:lnTo>
                  <a:pt x="0" y="16200"/>
                </a:lnTo>
                <a:lnTo>
                  <a:pt x="675" y="16200"/>
                </a:lnTo>
                <a:lnTo>
                  <a:pt x="675" y="5400"/>
                </a:lnTo>
                <a:close/>
              </a:path>
            </a:pathLst>
          </a:custGeom>
          <a:gradFill>
            <a:gsLst>
              <a:gs pos="0">
                <a:schemeClr val="bg1"/>
              </a:gs>
              <a:gs pos="100000">
                <a:schemeClr val="bg1">
                  <a:gamma val="0"/>
                  <a:shade val="21176"/>
                  <a:invGamma val="0"/>
                </a:schemeClr>
              </a:gs>
            </a:gsLst>
            <a:lin ang="0" scaled="1"/>
          </a:gradFill>
          <a:ln w="28575" algn="ctr">
            <a:solidFill>
              <a:schemeClr val="tx1"/>
            </a:solidFill>
            <a:miter lim="800000"/>
            <a:headEnd/>
            <a:tailEnd type="none" w="lg" len="lg"/>
          </a:ln>
          <a:effectLst/>
        </p:spPr>
        <p:txBody>
          <a:bodyPr lIns="90000" tIns="46800" rIns="90000" bIns="46800" anchor="ctr">
            <a:spAutoFit/>
          </a:bodyPr>
          <a:lstStyle/>
          <a:p>
            <a:pPr>
              <a:defRPr/>
            </a:pPr>
            <a:endParaRPr lang="zh-CN">
              <a:latin typeface="Arial"/>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spd="med" p14:dur="500" advClick="1" advTm="145880">
        <p:strips dir="ld"/>
      </p:transition>
    </mc:Choice>
    <mc:Fallback>
      <p:transition spd="med" advClick="1" advTm="145880">
        <p:strips dir="ld"/>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51554" name="Rectangle 2"/>
          <p:cNvSpPr>
            <a:spLocks noChangeArrowheads="1" noGrp="1"/>
          </p:cNvSpPr>
          <p:nvPr>
            <p:ph type="title"/>
          </p:nvPr>
        </p:nvSpPr>
        <p:spPr bwMode="auto"/>
        <p:txBody>
          <a:bodyPr/>
          <a:lstStyle/>
          <a:p>
            <a:pPr>
              <a:defRPr/>
            </a:pPr>
            <a:r>
              <a:rPr lang="zh-CN" b="0">
                <a:ea typeface="宋体"/>
              </a:rPr>
              <a:t>消息的分类</a:t>
            </a:r>
            <a:r>
              <a:rPr lang="zh-CN">
                <a:ea typeface="宋体"/>
              </a:rPr>
              <a:t> </a:t>
            </a:r>
            <a:endParaRPr/>
          </a:p>
        </p:txBody>
      </p:sp>
      <p:sp>
        <p:nvSpPr>
          <p:cNvPr id="62467" name="Rectangle 3"/>
          <p:cNvSpPr>
            <a:spLocks noChangeArrowheads="1" noGrp="1"/>
          </p:cNvSpPr>
          <p:nvPr>
            <p:ph type="body" idx="1"/>
          </p:nvPr>
        </p:nvSpPr>
        <p:spPr bwMode="auto">
          <a:prstGeom prst="rect">
            <a:avLst/>
          </a:prstGeom>
          <a:noFill/>
        </p:spPr>
        <p:txBody>
          <a:bodyPr/>
          <a:lstStyle/>
          <a:p>
            <a:pPr>
              <a:lnSpc>
                <a:spcPct val="80000"/>
              </a:lnSpc>
              <a:defRPr/>
            </a:pPr>
            <a:r>
              <a:rPr lang="zh-CN">
                <a:ea typeface="宋体"/>
              </a:rPr>
              <a:t>标准消息</a:t>
            </a:r>
            <a:endParaRPr/>
          </a:p>
          <a:p>
            <a:pPr>
              <a:lnSpc>
                <a:spcPct val="80000"/>
              </a:lnSpc>
              <a:buFont typeface="Wingdings"/>
              <a:buNone/>
              <a:defRPr/>
            </a:pPr>
            <a:r>
              <a:rPr lang="zh-CN" sz="2000">
                <a:ea typeface="宋体"/>
              </a:rPr>
              <a:t>      </a:t>
            </a:r>
            <a:r>
              <a:rPr lang="zh-CN" sz="2400" b="1">
                <a:solidFill>
                  <a:schemeClr val="hlink"/>
                </a:solidFill>
                <a:ea typeface="宋体"/>
              </a:rPr>
              <a:t>除</a:t>
            </a:r>
            <a:r>
              <a:rPr lang="en-US" sz="2400" b="1">
                <a:solidFill>
                  <a:schemeClr val="hlink"/>
                </a:solidFill>
                <a:ea typeface="宋体"/>
              </a:rPr>
              <a:t>WM</a:t>
            </a:r>
            <a:r>
              <a:rPr lang="en-US" sz="2000">
                <a:solidFill>
                  <a:schemeClr val="hlink"/>
                </a:solidFill>
                <a:ea typeface="宋体"/>
              </a:rPr>
              <a:t>_</a:t>
            </a:r>
            <a:r>
              <a:rPr lang="en-US" sz="2400" b="1">
                <a:solidFill>
                  <a:schemeClr val="hlink"/>
                </a:solidFill>
                <a:ea typeface="宋体"/>
              </a:rPr>
              <a:t>COMMAND</a:t>
            </a:r>
            <a:r>
              <a:rPr lang="zh-CN" sz="2400" b="1">
                <a:solidFill>
                  <a:schemeClr val="hlink"/>
                </a:solidFill>
                <a:ea typeface="宋体"/>
              </a:rPr>
              <a:t>之外，所有以</a:t>
            </a:r>
            <a:r>
              <a:rPr lang="en-US" sz="2400" b="1">
                <a:solidFill>
                  <a:schemeClr val="hlink"/>
                </a:solidFill>
                <a:ea typeface="宋体"/>
              </a:rPr>
              <a:t>WM_</a:t>
            </a:r>
            <a:r>
              <a:rPr lang="zh-CN" sz="2400" b="1">
                <a:solidFill>
                  <a:schemeClr val="hlink"/>
                </a:solidFill>
                <a:ea typeface="宋体"/>
              </a:rPr>
              <a:t>开头的消息。</a:t>
            </a:r>
            <a:endParaRPr/>
          </a:p>
          <a:p>
            <a:pPr>
              <a:lnSpc>
                <a:spcPct val="80000"/>
              </a:lnSpc>
              <a:buFont typeface="Wingdings"/>
              <a:buNone/>
              <a:defRPr/>
            </a:pPr>
            <a:r>
              <a:rPr lang="zh-CN" sz="2400" b="1">
                <a:solidFill>
                  <a:schemeClr val="hlink"/>
                </a:solidFill>
                <a:ea typeface="宋体"/>
              </a:rPr>
              <a:t>      </a:t>
            </a:r>
            <a:endParaRPr/>
          </a:p>
          <a:p>
            <a:pPr>
              <a:lnSpc>
                <a:spcPct val="80000"/>
              </a:lnSpc>
              <a:defRPr/>
            </a:pPr>
            <a:r>
              <a:rPr lang="zh-CN">
                <a:ea typeface="宋体"/>
              </a:rPr>
              <a:t>命令消息</a:t>
            </a:r>
            <a:endParaRPr/>
          </a:p>
          <a:p>
            <a:pPr>
              <a:lnSpc>
                <a:spcPct val="80000"/>
              </a:lnSpc>
              <a:buFont typeface="Wingdings"/>
              <a:buNone/>
              <a:defRPr/>
            </a:pPr>
            <a:r>
              <a:rPr lang="zh-CN" sz="2000">
                <a:ea typeface="宋体"/>
              </a:rPr>
              <a:t>      </a:t>
            </a:r>
            <a:r>
              <a:rPr lang="zh-CN" sz="2400">
                <a:solidFill>
                  <a:schemeClr val="hlink"/>
                </a:solidFill>
                <a:ea typeface="宋体"/>
              </a:rPr>
              <a:t>来自菜单、加速键或工具栏按钮的消息。这类消息都以</a:t>
            </a:r>
            <a:r>
              <a:rPr lang="en-US" sz="2400">
                <a:solidFill>
                  <a:schemeClr val="hlink"/>
                </a:solidFill>
                <a:ea typeface="宋体"/>
              </a:rPr>
              <a:t>WM_COMMAND</a:t>
            </a:r>
            <a:r>
              <a:rPr lang="zh-CN" sz="2400">
                <a:solidFill>
                  <a:schemeClr val="hlink"/>
                </a:solidFill>
                <a:ea typeface="宋体"/>
              </a:rPr>
              <a:t>呈现</a:t>
            </a:r>
            <a:r>
              <a:rPr lang="zh-CN" sz="2000">
                <a:solidFill>
                  <a:schemeClr val="hlink"/>
                </a:solidFill>
                <a:ea typeface="宋体"/>
              </a:rPr>
              <a:t>。在</a:t>
            </a:r>
            <a:r>
              <a:rPr lang="en-US" sz="2000">
                <a:solidFill>
                  <a:schemeClr val="hlink"/>
                </a:solidFill>
                <a:ea typeface="宋体"/>
              </a:rPr>
              <a:t>SDK</a:t>
            </a:r>
            <a:r>
              <a:rPr lang="zh-CN" sz="2000">
                <a:solidFill>
                  <a:schemeClr val="hlink"/>
                </a:solidFill>
                <a:ea typeface="宋体"/>
              </a:rPr>
              <a:t>中，通过消息的</a:t>
            </a:r>
            <a:r>
              <a:rPr lang="en-US" sz="2000">
                <a:solidFill>
                  <a:schemeClr val="hlink"/>
                </a:solidFill>
                <a:ea typeface="宋体"/>
              </a:rPr>
              <a:t>wParam</a:t>
            </a:r>
            <a:r>
              <a:rPr lang="zh-CN" sz="2000">
                <a:solidFill>
                  <a:schemeClr val="hlink"/>
                </a:solidFill>
                <a:ea typeface="宋体"/>
              </a:rPr>
              <a:t>参数识别。</a:t>
            </a:r>
            <a:endParaRPr/>
          </a:p>
          <a:p>
            <a:pPr>
              <a:lnSpc>
                <a:spcPct val="80000"/>
              </a:lnSpc>
              <a:buFont typeface="Wingdings"/>
              <a:buNone/>
              <a:defRPr/>
            </a:pPr>
            <a:r>
              <a:rPr lang="zh-CN" sz="2000">
                <a:solidFill>
                  <a:schemeClr val="accent1"/>
                </a:solidFill>
                <a:ea typeface="宋体"/>
              </a:rPr>
              <a:t>	</a:t>
            </a:r>
            <a:endParaRPr/>
          </a:p>
          <a:p>
            <a:pPr>
              <a:lnSpc>
                <a:spcPct val="80000"/>
              </a:lnSpc>
              <a:defRPr/>
            </a:pPr>
            <a:r>
              <a:rPr lang="zh-CN">
                <a:ea typeface="宋体"/>
              </a:rPr>
              <a:t>通告消息</a:t>
            </a:r>
            <a:endParaRPr/>
          </a:p>
          <a:p>
            <a:pPr>
              <a:lnSpc>
                <a:spcPct val="80000"/>
              </a:lnSpc>
              <a:buFont typeface="Wingdings"/>
              <a:buNone/>
              <a:defRPr/>
            </a:pPr>
            <a:r>
              <a:rPr lang="zh-CN" sz="1800">
                <a:ea typeface="宋体"/>
              </a:rPr>
              <a:t>      </a:t>
            </a:r>
            <a:r>
              <a:rPr lang="zh-CN" sz="2400" b="1">
                <a:solidFill>
                  <a:schemeClr val="hlink"/>
                </a:solidFill>
                <a:ea typeface="宋体"/>
              </a:rPr>
              <a:t>由控件产生的消息，例如，按钮的单击，列表框的选择等均产生此类消息，为的是向其父窗口（通常是对话框）通知事件的发生。</a:t>
            </a:r>
            <a:endParaRPr lang="zh-CN" sz="2000">
              <a:solidFill>
                <a:schemeClr val="accent1"/>
              </a:solidFill>
              <a:ea typeface="宋体"/>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spd="med" p14:dur="500" advClick="1" advTm="85131">
        <p:strips dir="ld"/>
      </p:transition>
    </mc:Choice>
    <mc:Fallback>
      <p:transition spd="med" advClick="1" advTm="85131">
        <p:strips dir="ld"/>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52578" name="Rectangle 2"/>
          <p:cNvSpPr>
            <a:spLocks noChangeArrowheads="1" noGrp="1"/>
          </p:cNvSpPr>
          <p:nvPr>
            <p:ph type="title"/>
          </p:nvPr>
        </p:nvSpPr>
        <p:spPr bwMode="auto"/>
        <p:txBody>
          <a:bodyPr/>
          <a:lstStyle/>
          <a:p>
            <a:pPr>
              <a:defRPr/>
            </a:pPr>
            <a:r>
              <a:rPr lang="zh-CN" sz="4000"/>
              <a:t>常用消息</a:t>
            </a:r>
            <a:endParaRPr/>
          </a:p>
        </p:txBody>
      </p:sp>
      <p:sp>
        <p:nvSpPr>
          <p:cNvPr id="63491" name="Rectangle 3"/>
          <p:cNvSpPr>
            <a:spLocks noChangeArrowheads="1" noGrp="1"/>
          </p:cNvSpPr>
          <p:nvPr>
            <p:ph type="body" idx="1"/>
          </p:nvPr>
        </p:nvSpPr>
        <p:spPr bwMode="auto"/>
        <p:txBody>
          <a:bodyPr/>
          <a:lstStyle/>
          <a:p>
            <a:pPr>
              <a:lnSpc>
                <a:spcPct val="90000"/>
              </a:lnSpc>
              <a:defRPr/>
            </a:pPr>
            <a:r>
              <a:rPr lang="en-US"/>
              <a:t>WM_SIZE</a:t>
            </a:r>
            <a:endParaRPr/>
          </a:p>
          <a:p>
            <a:pPr>
              <a:lnSpc>
                <a:spcPct val="90000"/>
              </a:lnSpc>
              <a:defRPr/>
            </a:pPr>
            <a:r>
              <a:rPr lang="en-US"/>
              <a:t>WM_CREATE</a:t>
            </a:r>
            <a:endParaRPr/>
          </a:p>
          <a:p>
            <a:pPr>
              <a:lnSpc>
                <a:spcPct val="90000"/>
              </a:lnSpc>
              <a:defRPr/>
            </a:pPr>
            <a:r>
              <a:rPr lang="en-US"/>
              <a:t>WM_LBUTTONDOWN</a:t>
            </a:r>
            <a:endParaRPr/>
          </a:p>
          <a:p>
            <a:pPr>
              <a:lnSpc>
                <a:spcPct val="90000"/>
              </a:lnSpc>
              <a:defRPr/>
            </a:pPr>
            <a:r>
              <a:rPr lang="en-US"/>
              <a:t>WM_PAINT</a:t>
            </a:r>
            <a:endParaRPr/>
          </a:p>
          <a:p>
            <a:pPr>
              <a:lnSpc>
                <a:spcPct val="90000"/>
              </a:lnSpc>
              <a:defRPr/>
            </a:pPr>
            <a:r>
              <a:rPr lang="en-US"/>
              <a:t>WM_KEYDOWN</a:t>
            </a:r>
            <a:endParaRPr/>
          </a:p>
          <a:p>
            <a:pPr>
              <a:lnSpc>
                <a:spcPct val="90000"/>
              </a:lnSpc>
              <a:defRPr/>
            </a:pPr>
            <a:r>
              <a:rPr lang="en-US"/>
              <a:t>WM_CHAR</a:t>
            </a:r>
            <a:endParaRPr/>
          </a:p>
          <a:p>
            <a:pPr>
              <a:lnSpc>
                <a:spcPct val="90000"/>
              </a:lnSpc>
              <a:defRPr/>
            </a:pPr>
            <a:r>
              <a:rPr lang="en-US"/>
              <a:t>WM_COMMAND</a:t>
            </a:r>
            <a:endParaRPr/>
          </a:p>
          <a:p>
            <a:pPr>
              <a:lnSpc>
                <a:spcPct val="90000"/>
              </a:lnSpc>
              <a:defRPr/>
            </a:pPr>
            <a:r>
              <a:rPr lang="en-US"/>
              <a:t>WM_TIMER</a:t>
            </a:r>
            <a:endParaRPr/>
          </a:p>
          <a:p>
            <a:pPr>
              <a:lnSpc>
                <a:spcPct val="90000"/>
              </a:lnSpc>
              <a:defRPr/>
            </a:pPr>
            <a:r>
              <a:rPr lang="en-US"/>
              <a:t>……</a:t>
            </a:r>
            <a:endParaRPr/>
          </a:p>
          <a:p>
            <a:pPr>
              <a:lnSpc>
                <a:spcPct val="90000"/>
              </a:lnSpc>
              <a:defRPr/>
            </a:pPr>
            <a:endParaRPr lang="en-US"/>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spd="med" p14:dur="500" advClick="1" advTm="66358">
        <p:strips dir="ld"/>
      </p:transition>
    </mc:Choice>
    <mc:Fallback>
      <p:transition spd="med" advClick="1" advTm="66358">
        <p:strips dir="ld"/>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53602" name="Rectangle 2"/>
          <p:cNvSpPr>
            <a:spLocks noChangeArrowheads="1" noGrp="1"/>
          </p:cNvSpPr>
          <p:nvPr>
            <p:ph type="title"/>
          </p:nvPr>
        </p:nvSpPr>
        <p:spPr bwMode="auto"/>
        <p:txBody>
          <a:bodyPr/>
          <a:lstStyle/>
          <a:p>
            <a:pPr>
              <a:defRPr/>
            </a:pPr>
            <a:r>
              <a:rPr lang="en-US">
                <a:ea typeface="宋体"/>
              </a:rPr>
              <a:t>WM_SIZE</a:t>
            </a:r>
            <a:endParaRPr/>
          </a:p>
        </p:txBody>
      </p:sp>
      <p:sp>
        <p:nvSpPr>
          <p:cNvPr id="64515" name="Rectangle 3"/>
          <p:cNvSpPr>
            <a:spLocks noChangeArrowheads="1" noGrp="1"/>
          </p:cNvSpPr>
          <p:nvPr>
            <p:ph type="body" idx="1"/>
          </p:nvPr>
        </p:nvSpPr>
        <p:spPr bwMode="auto">
          <a:xfrm>
            <a:off x="323850" y="1817687"/>
            <a:ext cx="8229600" cy="2619375"/>
          </a:xfrm>
        </p:spPr>
        <p:txBody>
          <a:bodyPr/>
          <a:lstStyle/>
          <a:p>
            <a:pPr>
              <a:defRPr/>
            </a:pPr>
            <a:r>
              <a:rPr lang="en-US">
                <a:ea typeface="宋体"/>
              </a:rPr>
              <a:t>case WM_SIZE :</a:t>
            </a:r>
            <a:endParaRPr/>
          </a:p>
          <a:p>
            <a:pPr>
              <a:buFont typeface="Wingdings"/>
              <a:buNone/>
              <a:defRPr/>
            </a:pPr>
            <a:r>
              <a:rPr lang="en-US">
                <a:ea typeface="宋体"/>
              </a:rPr>
              <a:t>          cxClient = LOWORD (lParam) ;</a:t>
            </a:r>
            <a:endParaRPr/>
          </a:p>
          <a:p>
            <a:pPr>
              <a:buFont typeface="Wingdings"/>
              <a:buNone/>
              <a:defRPr/>
            </a:pPr>
            <a:r>
              <a:rPr lang="en-US">
                <a:ea typeface="宋体"/>
              </a:rPr>
              <a:t>          cyClient = HIWORD (lParam) ;          return 0 ;</a:t>
            </a:r>
            <a:endParaRPr/>
          </a:p>
          <a:p>
            <a:pPr>
              <a:defRPr/>
            </a:pPr>
            <a:endParaRPr lang="en-US">
              <a:ea typeface="宋体"/>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spd="med" p14:dur="500" advClick="1" advTm="61679">
        <p:strips dir="ld"/>
      </p:transition>
    </mc:Choice>
    <mc:Fallback>
      <p:transition spd="med" advClick="1" advTm="61679">
        <p:strips dir="ld"/>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48130" name="Rectangle 2"/>
          <p:cNvSpPr>
            <a:spLocks noChangeArrowheads="1" noGrp="1"/>
          </p:cNvSpPr>
          <p:nvPr>
            <p:ph type="title"/>
          </p:nvPr>
        </p:nvSpPr>
        <p:spPr bwMode="auto"/>
        <p:txBody>
          <a:bodyPr/>
          <a:lstStyle/>
          <a:p>
            <a:pPr>
              <a:defRPr/>
            </a:pPr>
            <a:r>
              <a:rPr lang="en-US" sz="4000"/>
              <a:t>GetMessage</a:t>
            </a:r>
            <a:r>
              <a:rPr lang="zh-CN" sz="4000"/>
              <a:t>（）函数</a:t>
            </a:r>
            <a:endParaRPr/>
          </a:p>
        </p:txBody>
      </p:sp>
      <p:sp>
        <p:nvSpPr>
          <p:cNvPr id="65539" name="Rectangle 3"/>
          <p:cNvSpPr>
            <a:spLocks noChangeArrowheads="1" noGrp="1"/>
          </p:cNvSpPr>
          <p:nvPr>
            <p:ph type="body" idx="1"/>
          </p:nvPr>
        </p:nvSpPr>
        <p:spPr bwMode="auto"/>
        <p:txBody>
          <a:bodyPr/>
          <a:lstStyle/>
          <a:p>
            <a:pPr>
              <a:lnSpc>
                <a:spcPct val="80000"/>
              </a:lnSpc>
              <a:defRPr/>
            </a:pPr>
            <a:r>
              <a:rPr lang="en-US" sz="2800" b="1">
                <a:solidFill>
                  <a:schemeClr val="hlink"/>
                </a:solidFill>
              </a:rPr>
              <a:t>BOOL GetMessage( LPMSG</a:t>
            </a:r>
            <a:r>
              <a:rPr lang="en-US" sz="2800" i="1">
                <a:solidFill>
                  <a:schemeClr val="hlink"/>
                </a:solidFill>
              </a:rPr>
              <a:t> lpMsg</a:t>
            </a:r>
            <a:r>
              <a:rPr lang="en-US" sz="2800" b="1">
                <a:solidFill>
                  <a:schemeClr val="hlink"/>
                </a:solidFill>
              </a:rPr>
              <a:t>, HWND</a:t>
            </a:r>
            <a:r>
              <a:rPr lang="en-US" sz="2800" i="1">
                <a:solidFill>
                  <a:schemeClr val="hlink"/>
                </a:solidFill>
              </a:rPr>
              <a:t> hWnd</a:t>
            </a:r>
            <a:r>
              <a:rPr lang="en-US" sz="2800" b="1">
                <a:solidFill>
                  <a:schemeClr val="hlink"/>
                </a:solidFill>
              </a:rPr>
              <a:t>, UINT</a:t>
            </a:r>
            <a:r>
              <a:rPr lang="en-US" sz="2800" i="1">
                <a:solidFill>
                  <a:schemeClr val="hlink"/>
                </a:solidFill>
              </a:rPr>
              <a:t> wMsgFilterMin</a:t>
            </a:r>
            <a:r>
              <a:rPr lang="en-US" sz="2800" b="1">
                <a:solidFill>
                  <a:schemeClr val="hlink"/>
                </a:solidFill>
              </a:rPr>
              <a:t>, UINT</a:t>
            </a:r>
            <a:r>
              <a:rPr lang="en-US" sz="2800" i="1">
                <a:solidFill>
                  <a:schemeClr val="hlink"/>
                </a:solidFill>
              </a:rPr>
              <a:t> wMsgFilterMax</a:t>
            </a:r>
            <a:r>
              <a:rPr lang="en-US" sz="2800" b="1">
                <a:solidFill>
                  <a:schemeClr val="hlink"/>
                </a:solidFill>
              </a:rPr>
              <a:t>);</a:t>
            </a:r>
            <a:endParaRPr lang="en-US" sz="2800">
              <a:solidFill>
                <a:schemeClr val="hlink"/>
              </a:solidFill>
            </a:endParaRPr>
          </a:p>
          <a:p>
            <a:pPr>
              <a:lnSpc>
                <a:spcPct val="80000"/>
              </a:lnSpc>
              <a:buFont typeface="Wingdings"/>
              <a:buNone/>
              <a:defRPr/>
            </a:pPr>
            <a:r>
              <a:rPr lang="en-US" sz="2000"/>
              <a:t>           </a:t>
            </a:r>
            <a:r>
              <a:rPr lang="zh-CN" sz="2400"/>
              <a:t>参数</a:t>
            </a:r>
            <a:r>
              <a:rPr lang="en-US" sz="2400"/>
              <a:t>lpMsg</a:t>
            </a:r>
            <a:r>
              <a:rPr lang="zh-CN" sz="2400"/>
              <a:t>指向一个消息（</a:t>
            </a:r>
            <a:r>
              <a:rPr lang="en-US" sz="2400"/>
              <a:t>MSG</a:t>
            </a:r>
            <a:r>
              <a:rPr lang="zh-CN" sz="2400"/>
              <a:t>）结构体，</a:t>
            </a:r>
            <a:r>
              <a:rPr lang="en-US" sz="2400"/>
              <a:t>GetMessage</a:t>
            </a:r>
            <a:r>
              <a:rPr lang="zh-CN" sz="2400"/>
              <a:t>从线程的消息队列中取出的消息信息将保存在该结构体对象中。</a:t>
            </a:r>
            <a:endParaRPr/>
          </a:p>
          <a:p>
            <a:pPr>
              <a:lnSpc>
                <a:spcPct val="80000"/>
              </a:lnSpc>
              <a:buFont typeface="Wingdings"/>
              <a:buNone/>
              <a:defRPr/>
            </a:pPr>
            <a:r>
              <a:rPr lang="zh-CN" sz="2400"/>
              <a:t>          参数</a:t>
            </a:r>
            <a:r>
              <a:rPr lang="en-US" sz="2400"/>
              <a:t>hWnd</a:t>
            </a:r>
            <a:r>
              <a:rPr lang="zh-CN" sz="2400"/>
              <a:t>指定接收属于哪个窗口的消息，通常我们将其设置为</a:t>
            </a:r>
            <a:r>
              <a:rPr lang="en-US" sz="2400"/>
              <a:t>NULL</a:t>
            </a:r>
            <a:r>
              <a:rPr lang="zh-CN" sz="2400"/>
              <a:t>，用于接收属于调用线程所有窗口的窗口消息。</a:t>
            </a:r>
            <a:endParaRPr/>
          </a:p>
          <a:p>
            <a:pPr>
              <a:lnSpc>
                <a:spcPct val="80000"/>
              </a:lnSpc>
              <a:buFont typeface="Wingdings"/>
              <a:buNone/>
              <a:defRPr/>
            </a:pPr>
            <a:r>
              <a:rPr lang="zh-CN" sz="2400"/>
              <a:t>           参数</a:t>
            </a:r>
            <a:r>
              <a:rPr lang="en-US" sz="2400"/>
              <a:t>wMsgFilterMax</a:t>
            </a:r>
            <a:r>
              <a:rPr lang="zh-CN" sz="2400"/>
              <a:t>指定要获取的消息的最大值，如果</a:t>
            </a:r>
            <a:r>
              <a:rPr lang="en-US" sz="2400"/>
              <a:t>wMsgFilterMin</a:t>
            </a:r>
            <a:r>
              <a:rPr lang="zh-CN" sz="2400"/>
              <a:t>和</a:t>
            </a:r>
            <a:r>
              <a:rPr lang="en-US" sz="2400"/>
              <a:t>wMsgFilterMax</a:t>
            </a:r>
            <a:r>
              <a:rPr lang="zh-CN" sz="2400"/>
              <a:t>都设置为</a:t>
            </a:r>
            <a:r>
              <a:rPr lang="en-US" sz="2400"/>
              <a:t>o</a:t>
            </a:r>
            <a:r>
              <a:rPr lang="zh-CN" sz="2400"/>
              <a:t>，则接收所有消息。</a:t>
            </a:r>
            <a:endParaRPr/>
          </a:p>
          <a:p>
            <a:pPr>
              <a:lnSpc>
                <a:spcPct val="80000"/>
              </a:lnSpc>
              <a:defRPr/>
            </a:pPr>
            <a:r>
              <a:rPr lang="en-US" sz="2400"/>
              <a:t>GetMessage</a:t>
            </a:r>
            <a:r>
              <a:rPr lang="zh-CN" sz="2400"/>
              <a:t>函数接收到除</a:t>
            </a:r>
            <a:r>
              <a:rPr lang="en-US" sz="2400"/>
              <a:t>WM_QUIT</a:t>
            </a:r>
            <a:r>
              <a:rPr lang="zh-CN" sz="2400"/>
              <a:t>外的消息均返回非零值，对于</a:t>
            </a:r>
            <a:r>
              <a:rPr lang="en-US" sz="2400"/>
              <a:t>WM_QUIT</a:t>
            </a:r>
            <a:r>
              <a:rPr lang="zh-CN" sz="2400"/>
              <a:t>消息，该函数返回零，如果出现错误，该函数返回</a:t>
            </a:r>
            <a:r>
              <a:rPr lang="en-US" sz="2400"/>
              <a:t>-1,</a:t>
            </a:r>
            <a:r>
              <a:rPr lang="zh-CN" sz="2400"/>
              <a:t>例如</a:t>
            </a:r>
            <a:r>
              <a:rPr lang="en-US" sz="2400"/>
              <a:t>hWnd</a:t>
            </a:r>
            <a:r>
              <a:rPr lang="zh-CN" sz="2400"/>
              <a:t>是无效的窗口句柄或</a:t>
            </a:r>
            <a:r>
              <a:rPr lang="en-US" sz="2400"/>
              <a:t>lpMsg</a:t>
            </a:r>
            <a:r>
              <a:rPr lang="zh-CN" sz="2400"/>
              <a:t>是无效的指针时。</a:t>
            </a:r>
            <a:endParaRPr/>
          </a:p>
          <a:p>
            <a:pPr>
              <a:lnSpc>
                <a:spcPct val="80000"/>
              </a:lnSpc>
              <a:defRPr/>
            </a:pPr>
            <a:endParaRPr lang="zh-CN" sz="2000"/>
          </a:p>
          <a:p>
            <a:pPr>
              <a:lnSpc>
                <a:spcPct val="80000"/>
              </a:lnSpc>
              <a:defRPr/>
            </a:pPr>
            <a:endParaRPr lang="en-US" sz="2000"/>
          </a:p>
        </p:txBody>
      </p:sp>
      <p:sp>
        <p:nvSpPr>
          <p:cNvPr id="48132" name="AutoShape 4">
            <a:hlinkClick r:id="rId3" action="ppaction://hlinksldjump"/>
          </p:cNvPr>
          <p:cNvSpPr>
            <a:spLocks noChangeArrowheads="1"/>
          </p:cNvSpPr>
          <p:nvPr/>
        </p:nvSpPr>
        <p:spPr bwMode="auto">
          <a:xfrm rot="10800000">
            <a:off x="7667625" y="6308725"/>
            <a:ext cx="936625" cy="360363"/>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fill="norm" stroke="1" extrusionOk="0">
                <a:moveTo>
                  <a:pt x="16200" y="0"/>
                </a:moveTo>
                <a:lnTo>
                  <a:pt x="16200" y="5400"/>
                </a:lnTo>
                <a:lnTo>
                  <a:pt x="3375" y="5400"/>
                </a:lnTo>
                <a:lnTo>
                  <a:pt x="3375" y="16200"/>
                </a:lnTo>
                <a:lnTo>
                  <a:pt x="16200" y="16200"/>
                </a:lnTo>
                <a:lnTo>
                  <a:pt x="16200" y="21600"/>
                </a:lnTo>
                <a:lnTo>
                  <a:pt x="21600" y="10800"/>
                </a:lnTo>
                <a:close/>
              </a:path>
              <a:path w="21600" h="21600" fill="norm" stroke="1" extrusionOk="0">
                <a:moveTo>
                  <a:pt x="1350" y="5400"/>
                </a:moveTo>
                <a:lnTo>
                  <a:pt x="1350" y="16200"/>
                </a:lnTo>
                <a:lnTo>
                  <a:pt x="2700" y="16200"/>
                </a:lnTo>
                <a:lnTo>
                  <a:pt x="2700" y="5400"/>
                </a:lnTo>
                <a:close/>
              </a:path>
              <a:path w="21600" h="21600" fill="norm" stroke="1" extrusionOk="0">
                <a:moveTo>
                  <a:pt x="0" y="5400"/>
                </a:moveTo>
                <a:lnTo>
                  <a:pt x="0" y="16200"/>
                </a:lnTo>
                <a:lnTo>
                  <a:pt x="675" y="16200"/>
                </a:lnTo>
                <a:lnTo>
                  <a:pt x="675" y="5400"/>
                </a:lnTo>
                <a:close/>
              </a:path>
            </a:pathLst>
          </a:custGeom>
          <a:gradFill>
            <a:gsLst>
              <a:gs pos="0">
                <a:schemeClr val="bg1"/>
              </a:gs>
              <a:gs pos="100000">
                <a:schemeClr val="bg1">
                  <a:gamma val="0"/>
                  <a:shade val="21176"/>
                  <a:invGamma val="0"/>
                </a:schemeClr>
              </a:gs>
            </a:gsLst>
            <a:lin ang="0" scaled="1"/>
          </a:gradFill>
          <a:ln w="28575" algn="ctr">
            <a:solidFill>
              <a:schemeClr val="tx1"/>
            </a:solidFill>
            <a:miter lim="800000"/>
            <a:headEnd/>
            <a:tailEnd type="none" w="lg" len="lg"/>
          </a:ln>
          <a:effectLst/>
        </p:spPr>
        <p:txBody>
          <a:bodyPr lIns="90000" tIns="46800" rIns="90000" bIns="46800" anchor="ctr">
            <a:spAutoFit/>
          </a:bodyPr>
          <a:lstStyle/>
          <a:p>
            <a:pPr>
              <a:defRPr/>
            </a:pPr>
            <a:endParaRPr lang="zh-CN">
              <a:latin typeface="Arial"/>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spd="med" p14:dur="500" advClick="1" advTm="114557">
        <p:strips dir="ld"/>
      </p:transition>
    </mc:Choice>
    <mc:Fallback>
      <p:transition spd="med" advClick="1" advTm="114557">
        <p:strips dir="ld"/>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49154" name="Rectangle 2"/>
          <p:cNvSpPr>
            <a:spLocks noChangeArrowheads="1" noGrp="1"/>
          </p:cNvSpPr>
          <p:nvPr>
            <p:ph type="title"/>
          </p:nvPr>
        </p:nvSpPr>
        <p:spPr bwMode="auto"/>
        <p:txBody>
          <a:bodyPr/>
          <a:lstStyle/>
          <a:p>
            <a:pPr>
              <a:defRPr/>
            </a:pPr>
            <a:r>
              <a:rPr lang="en-US" sz="4000"/>
              <a:t>TranslateMessage</a:t>
            </a:r>
            <a:r>
              <a:rPr lang="zh-CN" sz="4000"/>
              <a:t>（）函数</a:t>
            </a:r>
            <a:endParaRPr/>
          </a:p>
        </p:txBody>
      </p:sp>
      <p:sp>
        <p:nvSpPr>
          <p:cNvPr id="66563" name="Rectangle 3"/>
          <p:cNvSpPr>
            <a:spLocks noChangeArrowheads="1" noGrp="1"/>
          </p:cNvSpPr>
          <p:nvPr>
            <p:ph type="body" idx="1"/>
          </p:nvPr>
        </p:nvSpPr>
        <p:spPr bwMode="auto"/>
        <p:txBody>
          <a:bodyPr/>
          <a:lstStyle/>
          <a:p>
            <a:pPr>
              <a:lnSpc>
                <a:spcPct val="90000"/>
              </a:lnSpc>
              <a:defRPr/>
            </a:pPr>
            <a:r>
              <a:rPr lang="en-US" sz="2400"/>
              <a:t>TranslateMessage</a:t>
            </a:r>
            <a:r>
              <a:rPr lang="zh-CN" sz="2400"/>
              <a:t>函数用于将虚拟键消息转换为字符消息，字符消息被投递到调用线程的消息队列中，当下一次调用</a:t>
            </a:r>
            <a:r>
              <a:rPr lang="en-US" sz="2400"/>
              <a:t>GetMessage</a:t>
            </a:r>
            <a:r>
              <a:rPr lang="zh-CN" sz="2400"/>
              <a:t>函数时被取出。</a:t>
            </a:r>
            <a:endParaRPr/>
          </a:p>
          <a:p>
            <a:pPr>
              <a:lnSpc>
                <a:spcPct val="90000"/>
              </a:lnSpc>
              <a:buFont typeface="Wingdings"/>
              <a:buNone/>
              <a:defRPr/>
            </a:pPr>
            <a:r>
              <a:rPr lang="zh-CN" sz="2400"/>
              <a:t>         例如：当我们敲击键盘上某个字符时，系统将产生</a:t>
            </a:r>
            <a:r>
              <a:rPr lang="en-US" sz="2400"/>
              <a:t>WM_KEYDOWN</a:t>
            </a:r>
            <a:r>
              <a:rPr lang="zh-CN" sz="2400"/>
              <a:t>和</a:t>
            </a:r>
            <a:r>
              <a:rPr lang="en-US" sz="2400"/>
              <a:t>WM_KEYUP</a:t>
            </a:r>
            <a:r>
              <a:rPr lang="zh-CN" sz="2400"/>
              <a:t>消息，这两个消息的附加参数（</a:t>
            </a:r>
            <a:r>
              <a:rPr lang="en-US" sz="2400"/>
              <a:t>wParam</a:t>
            </a:r>
            <a:r>
              <a:rPr lang="zh-CN" sz="2400"/>
              <a:t>和</a:t>
            </a:r>
            <a:r>
              <a:rPr lang="en-US" sz="2400"/>
              <a:t>IParam)</a:t>
            </a:r>
            <a:r>
              <a:rPr lang="zh-CN" sz="2400"/>
              <a:t>包含的是虚拟键代码和扫描码等信息，而我们在程序中往往需要得到某个字符的</a:t>
            </a:r>
            <a:r>
              <a:rPr lang="en-US" sz="2400"/>
              <a:t>ASCII</a:t>
            </a:r>
            <a:r>
              <a:rPr lang="zh-CN" sz="2400"/>
              <a:t>码，</a:t>
            </a:r>
            <a:r>
              <a:rPr lang="en-US" sz="2400"/>
              <a:t>TranlateMessage</a:t>
            </a:r>
            <a:r>
              <a:rPr lang="zh-CN" sz="2400"/>
              <a:t>这个函数就是可以将</a:t>
            </a:r>
            <a:r>
              <a:rPr lang="en-US" sz="2400"/>
              <a:t>WM_KEYDOWN</a:t>
            </a:r>
            <a:r>
              <a:rPr lang="zh-CN" sz="2400"/>
              <a:t>和</a:t>
            </a:r>
            <a:r>
              <a:rPr lang="en-US" sz="2400"/>
              <a:t>WM_KEYUP</a:t>
            </a:r>
            <a:r>
              <a:rPr lang="zh-CN" sz="2400"/>
              <a:t>消息的组合转换一条</a:t>
            </a:r>
            <a:r>
              <a:rPr lang="en-US" sz="2400"/>
              <a:t>WM_CHAR</a:t>
            </a:r>
            <a:r>
              <a:rPr lang="zh-CN" sz="2400"/>
              <a:t>消息（该消息的</a:t>
            </a:r>
            <a:r>
              <a:rPr lang="en-US" sz="2400"/>
              <a:t>wParam</a:t>
            </a:r>
            <a:r>
              <a:rPr lang="zh-CN" sz="2400"/>
              <a:t>附加参数包含了字符的</a:t>
            </a:r>
            <a:r>
              <a:rPr lang="en-US" sz="2400"/>
              <a:t>ASCII</a:t>
            </a:r>
            <a:r>
              <a:rPr lang="zh-CN" sz="2400"/>
              <a:t>码</a:t>
            </a:r>
            <a:r>
              <a:rPr lang="en-US" sz="2400"/>
              <a:t>),</a:t>
            </a:r>
            <a:r>
              <a:rPr lang="zh-CN" sz="2400"/>
              <a:t>并将转换后的新消息投递到调用的线程的消息队列中。</a:t>
            </a:r>
            <a:endParaRPr/>
          </a:p>
          <a:p>
            <a:pPr>
              <a:lnSpc>
                <a:spcPct val="90000"/>
              </a:lnSpc>
              <a:buFont typeface="Wingdings"/>
              <a:buNone/>
              <a:defRPr/>
            </a:pPr>
            <a:r>
              <a:rPr lang="zh-CN" sz="2400"/>
              <a:t>        注意，</a:t>
            </a:r>
            <a:r>
              <a:rPr lang="en-US" sz="2400"/>
              <a:t>TranslateMessage</a:t>
            </a:r>
            <a:r>
              <a:rPr lang="zh-CN" sz="2400"/>
              <a:t>函数并不好修改原有的消息，只是产生新的消息并投到消息队列中。</a:t>
            </a:r>
            <a:endParaRPr/>
          </a:p>
        </p:txBody>
      </p:sp>
      <p:sp>
        <p:nvSpPr>
          <p:cNvPr id="49156" name="AutoShape 4">
            <a:hlinkClick r:id="rId3" action="ppaction://hlinksldjump"/>
          </p:cNvPr>
          <p:cNvSpPr>
            <a:spLocks noChangeArrowheads="1"/>
          </p:cNvSpPr>
          <p:nvPr/>
        </p:nvSpPr>
        <p:spPr bwMode="auto">
          <a:xfrm rot="10800000">
            <a:off x="7667625" y="6308725"/>
            <a:ext cx="936625" cy="360363"/>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fill="norm" stroke="1" extrusionOk="0">
                <a:moveTo>
                  <a:pt x="16200" y="0"/>
                </a:moveTo>
                <a:lnTo>
                  <a:pt x="16200" y="5400"/>
                </a:lnTo>
                <a:lnTo>
                  <a:pt x="3375" y="5400"/>
                </a:lnTo>
                <a:lnTo>
                  <a:pt x="3375" y="16200"/>
                </a:lnTo>
                <a:lnTo>
                  <a:pt x="16200" y="16200"/>
                </a:lnTo>
                <a:lnTo>
                  <a:pt x="16200" y="21600"/>
                </a:lnTo>
                <a:lnTo>
                  <a:pt x="21600" y="10800"/>
                </a:lnTo>
                <a:close/>
              </a:path>
              <a:path w="21600" h="21600" fill="norm" stroke="1" extrusionOk="0">
                <a:moveTo>
                  <a:pt x="1350" y="5400"/>
                </a:moveTo>
                <a:lnTo>
                  <a:pt x="1350" y="16200"/>
                </a:lnTo>
                <a:lnTo>
                  <a:pt x="2700" y="16200"/>
                </a:lnTo>
                <a:lnTo>
                  <a:pt x="2700" y="5400"/>
                </a:lnTo>
                <a:close/>
              </a:path>
              <a:path w="21600" h="21600" fill="norm" stroke="1" extrusionOk="0">
                <a:moveTo>
                  <a:pt x="0" y="5400"/>
                </a:moveTo>
                <a:lnTo>
                  <a:pt x="0" y="16200"/>
                </a:lnTo>
                <a:lnTo>
                  <a:pt x="675" y="16200"/>
                </a:lnTo>
                <a:lnTo>
                  <a:pt x="675" y="5400"/>
                </a:lnTo>
                <a:close/>
              </a:path>
            </a:pathLst>
          </a:custGeom>
          <a:gradFill>
            <a:gsLst>
              <a:gs pos="0">
                <a:schemeClr val="bg1"/>
              </a:gs>
              <a:gs pos="100000">
                <a:schemeClr val="bg1">
                  <a:gamma val="0"/>
                  <a:shade val="21176"/>
                  <a:invGamma val="0"/>
                </a:schemeClr>
              </a:gs>
            </a:gsLst>
            <a:lin ang="0" scaled="1"/>
          </a:gradFill>
          <a:ln w="28575" algn="ctr">
            <a:solidFill>
              <a:schemeClr val="tx1"/>
            </a:solidFill>
            <a:miter lim="800000"/>
            <a:headEnd/>
            <a:tailEnd type="none" w="lg" len="lg"/>
          </a:ln>
          <a:effectLst/>
        </p:spPr>
        <p:txBody>
          <a:bodyPr lIns="90000" tIns="46800" rIns="90000" bIns="46800" anchor="ctr">
            <a:spAutoFit/>
          </a:bodyPr>
          <a:lstStyle/>
          <a:p>
            <a:pPr>
              <a:defRPr/>
            </a:pPr>
            <a:endParaRPr lang="zh-CN">
              <a:latin typeface="Arial"/>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spd="med" p14:dur="500" advClick="1" advTm="115649">
        <p:strips dir="ld"/>
      </p:transition>
    </mc:Choice>
    <mc:Fallback>
      <p:transition spd="med" advClick="1" advTm="115649">
        <p:strips dir="ld"/>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55298" name="Rectangle 2"/>
          <p:cNvSpPr>
            <a:spLocks noChangeArrowheads="1" noGrp="1"/>
          </p:cNvSpPr>
          <p:nvPr>
            <p:ph type="title"/>
          </p:nvPr>
        </p:nvSpPr>
        <p:spPr bwMode="auto"/>
        <p:txBody>
          <a:bodyPr/>
          <a:lstStyle/>
          <a:p>
            <a:pPr>
              <a:defRPr/>
            </a:pPr>
            <a:r>
              <a:rPr lang="en-US" sz="4000"/>
              <a:t>DispatchMessage()</a:t>
            </a:r>
            <a:r>
              <a:rPr lang="zh-CN" sz="4000"/>
              <a:t>函数</a:t>
            </a:r>
            <a:endParaRPr/>
          </a:p>
        </p:txBody>
      </p:sp>
      <p:sp>
        <p:nvSpPr>
          <p:cNvPr id="67587" name="Rectangle 3"/>
          <p:cNvSpPr>
            <a:spLocks noChangeArrowheads="1" noGrp="1"/>
          </p:cNvSpPr>
          <p:nvPr>
            <p:ph type="body" idx="1"/>
          </p:nvPr>
        </p:nvSpPr>
        <p:spPr bwMode="auto"/>
        <p:txBody>
          <a:bodyPr/>
          <a:lstStyle/>
          <a:p>
            <a:pPr>
              <a:defRPr/>
            </a:pPr>
            <a:r>
              <a:rPr lang="en-US"/>
              <a:t>DispatchMessage</a:t>
            </a:r>
            <a:r>
              <a:rPr lang="zh-CN"/>
              <a:t>函数分派一个消息到窗口过程，由窗口过程函数对消息进行处理。</a:t>
            </a:r>
            <a:endParaRPr/>
          </a:p>
          <a:p>
            <a:pPr>
              <a:defRPr/>
            </a:pPr>
            <a:r>
              <a:rPr lang="en-US"/>
              <a:t>DispatchMessage</a:t>
            </a:r>
            <a:r>
              <a:rPr lang="zh-CN"/>
              <a:t>实际上是将消息回传给操作系统，由操作系统调用窗口过程函数对消息进行处理（响应）。</a:t>
            </a:r>
            <a:endParaRPr/>
          </a:p>
        </p:txBody>
      </p:sp>
      <p:sp>
        <p:nvSpPr>
          <p:cNvPr id="55300" name="AutoShape 4">
            <a:hlinkClick r:id="rId3" action="ppaction://hlinksldjump"/>
          </p:cNvPr>
          <p:cNvSpPr>
            <a:spLocks noChangeArrowheads="1"/>
          </p:cNvSpPr>
          <p:nvPr/>
        </p:nvSpPr>
        <p:spPr bwMode="auto">
          <a:xfrm rot="10800000">
            <a:off x="7667625" y="6308725"/>
            <a:ext cx="936625" cy="360363"/>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fill="norm" stroke="1" extrusionOk="0">
                <a:moveTo>
                  <a:pt x="16200" y="0"/>
                </a:moveTo>
                <a:lnTo>
                  <a:pt x="16200" y="5400"/>
                </a:lnTo>
                <a:lnTo>
                  <a:pt x="3375" y="5400"/>
                </a:lnTo>
                <a:lnTo>
                  <a:pt x="3375" y="16200"/>
                </a:lnTo>
                <a:lnTo>
                  <a:pt x="16200" y="16200"/>
                </a:lnTo>
                <a:lnTo>
                  <a:pt x="16200" y="21600"/>
                </a:lnTo>
                <a:lnTo>
                  <a:pt x="21600" y="10800"/>
                </a:lnTo>
                <a:close/>
              </a:path>
              <a:path w="21600" h="21600" fill="norm" stroke="1" extrusionOk="0">
                <a:moveTo>
                  <a:pt x="1350" y="5400"/>
                </a:moveTo>
                <a:lnTo>
                  <a:pt x="1350" y="16200"/>
                </a:lnTo>
                <a:lnTo>
                  <a:pt x="2700" y="16200"/>
                </a:lnTo>
                <a:lnTo>
                  <a:pt x="2700" y="5400"/>
                </a:lnTo>
                <a:close/>
              </a:path>
              <a:path w="21600" h="21600" fill="norm" stroke="1" extrusionOk="0">
                <a:moveTo>
                  <a:pt x="0" y="5400"/>
                </a:moveTo>
                <a:lnTo>
                  <a:pt x="0" y="16200"/>
                </a:lnTo>
                <a:lnTo>
                  <a:pt x="675" y="16200"/>
                </a:lnTo>
                <a:lnTo>
                  <a:pt x="675" y="5400"/>
                </a:lnTo>
                <a:close/>
              </a:path>
            </a:pathLst>
          </a:custGeom>
          <a:gradFill>
            <a:gsLst>
              <a:gs pos="0">
                <a:schemeClr val="bg1"/>
              </a:gs>
              <a:gs pos="100000">
                <a:schemeClr val="bg1">
                  <a:gamma val="0"/>
                  <a:shade val="21176"/>
                  <a:invGamma val="0"/>
                </a:schemeClr>
              </a:gs>
            </a:gsLst>
            <a:lin ang="0" scaled="1"/>
          </a:gradFill>
          <a:ln w="28575" algn="ctr">
            <a:solidFill>
              <a:schemeClr val="tx1"/>
            </a:solidFill>
            <a:miter lim="800000"/>
            <a:headEnd/>
            <a:tailEnd type="none" w="lg" len="lg"/>
          </a:ln>
          <a:effectLst/>
        </p:spPr>
        <p:txBody>
          <a:bodyPr lIns="90000" tIns="46800" rIns="90000" bIns="46800" anchor="ctr">
            <a:spAutoFit/>
          </a:bodyPr>
          <a:lstStyle/>
          <a:p>
            <a:pPr>
              <a:defRPr/>
            </a:pPr>
            <a:endParaRPr lang="zh-CN">
              <a:latin typeface="Arial"/>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spd="med" p14:dur="500" advClick="1" advTm="22429">
        <p:strips dir="ld"/>
      </p:transition>
    </mc:Choice>
    <mc:Fallback>
      <p:transition spd="med" advClick="1" advTm="22429">
        <p:strips dir="ld"/>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33122" name="Rectangle 2"/>
          <p:cNvSpPr>
            <a:spLocks noChangeArrowheads="1" noGrp="1"/>
          </p:cNvSpPr>
          <p:nvPr>
            <p:ph type="title"/>
          </p:nvPr>
        </p:nvSpPr>
        <p:spPr bwMode="auto"/>
        <p:txBody>
          <a:bodyPr/>
          <a:lstStyle/>
          <a:p>
            <a:pPr>
              <a:defRPr/>
            </a:pPr>
            <a:r>
              <a:rPr lang="en-US" sz="4000"/>
              <a:t>Visual C++ 2019</a:t>
            </a:r>
            <a:r>
              <a:rPr lang="zh-CN" sz="4000"/>
              <a:t>介绍</a:t>
            </a:r>
            <a:endParaRPr/>
          </a:p>
        </p:txBody>
      </p:sp>
      <p:sp>
        <p:nvSpPr>
          <p:cNvPr id="17411" name="Rectangle 3"/>
          <p:cNvSpPr>
            <a:spLocks noChangeArrowheads="1" noGrp="1"/>
          </p:cNvSpPr>
          <p:nvPr>
            <p:ph type="body" idx="1"/>
          </p:nvPr>
        </p:nvSpPr>
        <p:spPr bwMode="auto"/>
        <p:txBody>
          <a:bodyPr/>
          <a:lstStyle/>
          <a:p>
            <a:pPr>
              <a:defRPr/>
            </a:pPr>
            <a:endParaRPr lang="zh-CN"/>
          </a:p>
        </p:txBody>
      </p:sp>
      <p:pic>
        <p:nvPicPr>
          <p:cNvPr id="17412" name="Picture 5"/>
          <p:cNvPicPr>
            <a:picLocks noChangeAspect="1" noChangeArrowheads="1"/>
          </p:cNvPicPr>
          <p:nvPr/>
        </p:nvPicPr>
        <p:blipFill>
          <a:blip r:embed="rId3"/>
          <a:stretch/>
        </p:blipFill>
        <p:spPr bwMode="auto">
          <a:xfrm>
            <a:off x="827088" y="1412875"/>
            <a:ext cx="7634287" cy="5108575"/>
          </a:xfrm>
          <a:prstGeom prst="rect">
            <a:avLst/>
          </a:prstGeom>
          <a:noFill/>
          <a:ln>
            <a:noFill/>
          </a:ln>
          <a:effectLst/>
        </p:spPr>
      </p:pic>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spd="med" p14:dur="500" advClick="1">
        <p:strips dir="ld"/>
      </p:transition>
    </mc:Choice>
    <mc:Fallback>
      <p:transition spd="med" advClick="1">
        <p:strips dir="ld"/>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56322" name="Rectangle 2"/>
          <p:cNvSpPr>
            <a:spLocks noChangeArrowheads="1" noGrp="1"/>
          </p:cNvSpPr>
          <p:nvPr>
            <p:ph type="title"/>
          </p:nvPr>
        </p:nvSpPr>
        <p:spPr bwMode="auto"/>
        <p:txBody>
          <a:bodyPr/>
          <a:lstStyle/>
          <a:p>
            <a:pPr>
              <a:defRPr/>
            </a:pPr>
            <a:r>
              <a:rPr lang="en-US" sz="4000"/>
              <a:t>Windows</a:t>
            </a:r>
            <a:r>
              <a:rPr lang="zh-CN" sz="4000"/>
              <a:t>应用程序消息处理机制</a:t>
            </a:r>
            <a:endParaRPr/>
          </a:p>
        </p:txBody>
      </p:sp>
      <p:sp>
        <p:nvSpPr>
          <p:cNvPr id="68611" name="Rectangle 3"/>
          <p:cNvSpPr>
            <a:spLocks noChangeArrowheads="1" noGrp="1"/>
          </p:cNvSpPr>
          <p:nvPr>
            <p:ph type="body" idx="1"/>
          </p:nvPr>
        </p:nvSpPr>
        <p:spPr bwMode="auto"/>
        <p:txBody>
          <a:bodyPr/>
          <a:lstStyle/>
          <a:p>
            <a:pPr>
              <a:defRPr/>
            </a:pPr>
            <a:endParaRPr lang="zh-CN"/>
          </a:p>
        </p:txBody>
      </p:sp>
      <p:sp>
        <p:nvSpPr>
          <p:cNvPr id="56324" name="Text Box 4"/>
          <p:cNvSpPr txBox="1">
            <a:spLocks noChangeArrowheads="1"/>
          </p:cNvSpPr>
          <p:nvPr/>
        </p:nvSpPr>
        <p:spPr bwMode="auto">
          <a:xfrm>
            <a:off x="2843213" y="1700212"/>
            <a:ext cx="3024187" cy="771525"/>
          </a:xfrm>
          <a:prstGeom prst="rect">
            <a:avLst/>
          </a:prstGeom>
          <a:noFill/>
          <a:ln w="9525" algn="ctr">
            <a:solidFill>
              <a:schemeClr val="tx1"/>
            </a:solidFill>
            <a:miter lim="800000"/>
            <a:headEnd/>
            <a:tailEnd/>
          </a:ln>
          <a:effectLst/>
        </p:spPr>
        <p:txBody>
          <a:bodyPr>
            <a:spAutoFit/>
          </a:bodyPr>
          <a:lstStyle/>
          <a:p>
            <a:pPr>
              <a:spcBef>
                <a:spcPts val="0"/>
              </a:spcBef>
              <a:defRPr/>
            </a:pPr>
            <a:r>
              <a:rPr lang="zh-CN">
                <a:latin typeface="Arial"/>
              </a:rPr>
              <a:t>应用程序</a:t>
            </a:r>
            <a:endParaRPr/>
          </a:p>
        </p:txBody>
      </p:sp>
      <p:sp>
        <p:nvSpPr>
          <p:cNvPr id="56326" name="Text Box 6"/>
          <p:cNvSpPr txBox="1">
            <a:spLocks noChangeArrowheads="1"/>
          </p:cNvSpPr>
          <p:nvPr/>
        </p:nvSpPr>
        <p:spPr bwMode="auto">
          <a:xfrm>
            <a:off x="6119813" y="3429000"/>
            <a:ext cx="3024187" cy="771525"/>
          </a:xfrm>
          <a:prstGeom prst="rect">
            <a:avLst/>
          </a:prstGeom>
          <a:noFill/>
          <a:ln w="9525" algn="ctr">
            <a:solidFill>
              <a:schemeClr val="tx1"/>
            </a:solidFill>
            <a:miter lim="800000"/>
            <a:headEnd/>
            <a:tailEnd/>
          </a:ln>
          <a:effectLst/>
        </p:spPr>
        <p:txBody>
          <a:bodyPr>
            <a:spAutoFit/>
          </a:bodyPr>
          <a:lstStyle/>
          <a:p>
            <a:pPr>
              <a:spcBef>
                <a:spcPts val="0"/>
              </a:spcBef>
              <a:defRPr/>
            </a:pPr>
            <a:r>
              <a:rPr lang="zh-CN">
                <a:latin typeface="Arial"/>
              </a:rPr>
              <a:t>消息队列</a:t>
            </a:r>
            <a:endParaRPr/>
          </a:p>
        </p:txBody>
      </p:sp>
      <p:sp>
        <p:nvSpPr>
          <p:cNvPr id="56327" name="Text Box 7"/>
          <p:cNvSpPr txBox="1">
            <a:spLocks noChangeArrowheads="1"/>
          </p:cNvSpPr>
          <p:nvPr/>
        </p:nvSpPr>
        <p:spPr bwMode="auto">
          <a:xfrm>
            <a:off x="2916238" y="5516563"/>
            <a:ext cx="3024187" cy="771525"/>
          </a:xfrm>
          <a:prstGeom prst="rect">
            <a:avLst/>
          </a:prstGeom>
          <a:noFill/>
          <a:ln w="9525" algn="ctr">
            <a:solidFill>
              <a:schemeClr val="tx1"/>
            </a:solidFill>
            <a:miter lim="800000"/>
            <a:headEnd/>
            <a:tailEnd/>
          </a:ln>
          <a:effectLst/>
        </p:spPr>
        <p:txBody>
          <a:bodyPr>
            <a:spAutoFit/>
          </a:bodyPr>
          <a:lstStyle/>
          <a:p>
            <a:pPr>
              <a:spcBef>
                <a:spcPts val="0"/>
              </a:spcBef>
              <a:defRPr/>
            </a:pPr>
            <a:r>
              <a:rPr lang="zh-CN">
                <a:latin typeface="Arial"/>
              </a:rPr>
              <a:t>操作系统</a:t>
            </a:r>
            <a:endParaRPr/>
          </a:p>
        </p:txBody>
      </p:sp>
      <p:sp>
        <p:nvSpPr>
          <p:cNvPr id="56328" name="Text Box 8"/>
          <p:cNvSpPr txBox="1">
            <a:spLocks noChangeArrowheads="1"/>
          </p:cNvSpPr>
          <p:nvPr/>
        </p:nvSpPr>
        <p:spPr bwMode="auto">
          <a:xfrm>
            <a:off x="0" y="3500438"/>
            <a:ext cx="3024187" cy="771525"/>
          </a:xfrm>
          <a:prstGeom prst="rect">
            <a:avLst/>
          </a:prstGeom>
          <a:noFill/>
          <a:ln w="9525" algn="ctr">
            <a:solidFill>
              <a:schemeClr val="tx1"/>
            </a:solidFill>
            <a:miter lim="800000"/>
            <a:headEnd/>
            <a:tailEnd/>
          </a:ln>
          <a:effectLst/>
        </p:spPr>
        <p:txBody>
          <a:bodyPr>
            <a:spAutoFit/>
          </a:bodyPr>
          <a:lstStyle/>
          <a:p>
            <a:pPr>
              <a:spcBef>
                <a:spcPts val="0"/>
              </a:spcBef>
              <a:defRPr/>
            </a:pPr>
            <a:r>
              <a:rPr lang="zh-CN">
                <a:latin typeface="Arial"/>
              </a:rPr>
              <a:t>窗口过程</a:t>
            </a:r>
            <a:endParaRPr/>
          </a:p>
        </p:txBody>
      </p:sp>
      <p:sp>
        <p:nvSpPr>
          <p:cNvPr id="56329" name="Text Box 9"/>
          <p:cNvSpPr txBox="1">
            <a:spLocks noChangeArrowheads="1"/>
          </p:cNvSpPr>
          <p:nvPr/>
        </p:nvSpPr>
        <p:spPr bwMode="auto">
          <a:xfrm>
            <a:off x="6469063" y="2206625"/>
            <a:ext cx="2449512" cy="366713"/>
          </a:xfrm>
          <a:prstGeom prst="rect">
            <a:avLst/>
          </a:prstGeom>
          <a:noFill/>
          <a:ln>
            <a:noFill/>
          </a:ln>
          <a:effectLst/>
        </p:spPr>
        <p:txBody>
          <a:bodyPr wrap="none">
            <a:spAutoFit/>
          </a:bodyPr>
          <a:lstStyle/>
          <a:p>
            <a:pPr>
              <a:defRPr/>
            </a:pPr>
            <a:r>
              <a:rPr lang="en-US" sz="1800">
                <a:latin typeface="Arial"/>
              </a:rPr>
              <a:t>②GetMessage</a:t>
            </a:r>
            <a:r>
              <a:rPr lang="zh-CN" sz="1800">
                <a:latin typeface="Arial"/>
              </a:rPr>
              <a:t>（</a:t>
            </a:r>
            <a:r>
              <a:rPr lang="en-US" sz="1800">
                <a:latin typeface="Arial"/>
              </a:rPr>
              <a:t>…</a:t>
            </a:r>
            <a:r>
              <a:rPr lang="zh-CN" sz="1800">
                <a:latin typeface="Arial"/>
              </a:rPr>
              <a:t>）</a:t>
            </a:r>
            <a:endParaRPr/>
          </a:p>
        </p:txBody>
      </p:sp>
      <p:sp>
        <p:nvSpPr>
          <p:cNvPr id="56331" name="Text Box 11"/>
          <p:cNvSpPr txBox="1">
            <a:spLocks noChangeArrowheads="1"/>
          </p:cNvSpPr>
          <p:nvPr/>
        </p:nvSpPr>
        <p:spPr bwMode="auto">
          <a:xfrm>
            <a:off x="6659563" y="5013325"/>
            <a:ext cx="439737" cy="396875"/>
          </a:xfrm>
          <a:prstGeom prst="rect">
            <a:avLst/>
          </a:prstGeom>
          <a:noFill/>
          <a:ln>
            <a:noFill/>
          </a:ln>
          <a:effectLst/>
        </p:spPr>
        <p:txBody>
          <a:bodyPr wrap="none">
            <a:spAutoFit/>
          </a:bodyPr>
          <a:lstStyle/>
          <a:p>
            <a:pPr>
              <a:defRPr/>
            </a:pPr>
            <a:r>
              <a:rPr lang="en-US" sz="2000">
                <a:latin typeface="Arial"/>
              </a:rPr>
              <a:t>①</a:t>
            </a:r>
            <a:endParaRPr/>
          </a:p>
        </p:txBody>
      </p:sp>
      <p:sp>
        <p:nvSpPr>
          <p:cNvPr id="56332" name="Text Box 12"/>
          <p:cNvSpPr txBox="1">
            <a:spLocks noChangeArrowheads="1"/>
          </p:cNvSpPr>
          <p:nvPr/>
        </p:nvSpPr>
        <p:spPr bwMode="auto">
          <a:xfrm>
            <a:off x="2987675" y="2924175"/>
            <a:ext cx="3033713" cy="366713"/>
          </a:xfrm>
          <a:prstGeom prst="rect">
            <a:avLst/>
          </a:prstGeom>
          <a:noFill/>
          <a:ln>
            <a:noFill/>
          </a:ln>
          <a:effectLst/>
        </p:spPr>
        <p:txBody>
          <a:bodyPr wrap="none">
            <a:spAutoFit/>
          </a:bodyPr>
          <a:lstStyle/>
          <a:p>
            <a:pPr>
              <a:defRPr/>
            </a:pPr>
            <a:r>
              <a:rPr lang="en-US" sz="1800">
                <a:latin typeface="Arial"/>
              </a:rPr>
              <a:t>③DispatchMessage</a:t>
            </a:r>
            <a:r>
              <a:rPr lang="zh-CN" sz="1800">
                <a:latin typeface="Arial"/>
              </a:rPr>
              <a:t>（</a:t>
            </a:r>
            <a:r>
              <a:rPr lang="en-US" sz="1800">
                <a:latin typeface="Arial"/>
              </a:rPr>
              <a:t>…</a:t>
            </a:r>
            <a:r>
              <a:rPr lang="zh-CN" sz="1800">
                <a:latin typeface="Arial"/>
              </a:rPr>
              <a:t>）</a:t>
            </a:r>
            <a:endParaRPr/>
          </a:p>
        </p:txBody>
      </p:sp>
      <p:sp>
        <p:nvSpPr>
          <p:cNvPr id="56333" name="Text Box 13"/>
          <p:cNvSpPr txBox="1">
            <a:spLocks noChangeArrowheads="1"/>
          </p:cNvSpPr>
          <p:nvPr/>
        </p:nvSpPr>
        <p:spPr bwMode="auto">
          <a:xfrm>
            <a:off x="1619250" y="5013325"/>
            <a:ext cx="414338" cy="366713"/>
          </a:xfrm>
          <a:prstGeom prst="rect">
            <a:avLst/>
          </a:prstGeom>
          <a:noFill/>
          <a:ln>
            <a:noFill/>
          </a:ln>
          <a:effectLst/>
        </p:spPr>
        <p:txBody>
          <a:bodyPr wrap="none">
            <a:spAutoFit/>
          </a:bodyPr>
          <a:lstStyle/>
          <a:p>
            <a:pPr>
              <a:defRPr/>
            </a:pPr>
            <a:r>
              <a:rPr lang="en-US" sz="1800">
                <a:latin typeface="Arial"/>
              </a:rPr>
              <a:t>④</a:t>
            </a:r>
            <a:endParaRPr/>
          </a:p>
        </p:txBody>
      </p:sp>
      <p:cxnSp>
        <p:nvCxnSpPr>
          <p:cNvPr id="68620" name="AutoShape 14"/>
          <p:cNvCxnSpPr>
            <a:cxnSpLocks noChangeShapeType="1"/>
            <a:stCxn id="56327" idx="3"/>
            <a:endCxn id="56326" idx="2"/>
          </p:cNvCxnSpPr>
          <p:nvPr/>
        </p:nvCxnSpPr>
        <p:spPr bwMode="auto">
          <a:xfrm flipV="1">
            <a:off x="5940425" y="4200525"/>
            <a:ext cx="1692275" cy="1701800"/>
          </a:xfrm>
          <a:prstGeom prst="curvedConnector2">
            <a:avLst/>
          </a:prstGeom>
          <a:noFill/>
          <a:ln w="22225">
            <a:solidFill>
              <a:schemeClr val="hlink"/>
            </a:solidFill>
            <a:round/>
            <a:headEnd/>
            <a:tailEnd type="triangle" w="med" len="med"/>
          </a:ln>
          <a:effectLst/>
        </p:spPr>
      </p:cxnSp>
      <p:cxnSp>
        <p:nvCxnSpPr>
          <p:cNvPr id="68621" name="AutoShape 15"/>
          <p:cNvCxnSpPr>
            <a:cxnSpLocks noChangeShapeType="1"/>
          </p:cNvCxnSpPr>
          <p:nvPr/>
        </p:nvCxnSpPr>
        <p:spPr bwMode="auto">
          <a:xfrm rot="5400000" flipH="1">
            <a:off x="6078537" y="1874838"/>
            <a:ext cx="1343025" cy="1765300"/>
          </a:xfrm>
          <a:prstGeom prst="curvedConnector2">
            <a:avLst/>
          </a:prstGeom>
          <a:noFill/>
          <a:ln w="22225">
            <a:solidFill>
              <a:schemeClr val="hlink"/>
            </a:solidFill>
            <a:round/>
            <a:headEnd/>
            <a:tailEnd type="triangle" w="med" len="med"/>
          </a:ln>
          <a:effectLst/>
        </p:spPr>
      </p:cxnSp>
      <p:sp>
        <p:nvSpPr>
          <p:cNvPr id="56336" name="Line 16"/>
          <p:cNvSpPr>
            <a:spLocks noChangeShapeType="1"/>
          </p:cNvSpPr>
          <p:nvPr/>
        </p:nvSpPr>
        <p:spPr bwMode="auto">
          <a:xfrm>
            <a:off x="4284663" y="2420938"/>
            <a:ext cx="0" cy="3095625"/>
          </a:xfrm>
          <a:prstGeom prst="line">
            <a:avLst/>
          </a:prstGeom>
          <a:noFill/>
          <a:ln w="22225">
            <a:solidFill>
              <a:schemeClr val="hlink"/>
            </a:solidFill>
            <a:round/>
            <a:headEnd/>
            <a:tailEnd type="triangle" w="med" len="med"/>
          </a:ln>
          <a:effectLst/>
        </p:spPr>
        <p:txBody>
          <a:bodyPr/>
          <a:lstStyle/>
          <a:p>
            <a:pPr>
              <a:defRPr/>
            </a:pPr>
            <a:endParaRPr lang="zh-CN">
              <a:latin typeface="Arial"/>
            </a:endParaRPr>
          </a:p>
        </p:txBody>
      </p:sp>
      <p:cxnSp>
        <p:nvCxnSpPr>
          <p:cNvPr id="68623" name="AutoShape 17"/>
          <p:cNvCxnSpPr>
            <a:cxnSpLocks noChangeShapeType="1"/>
          </p:cNvCxnSpPr>
          <p:nvPr/>
        </p:nvCxnSpPr>
        <p:spPr bwMode="auto">
          <a:xfrm rot="10800000">
            <a:off x="1512888" y="4271963"/>
            <a:ext cx="1330325" cy="1579562"/>
          </a:xfrm>
          <a:prstGeom prst="curvedConnector2">
            <a:avLst/>
          </a:prstGeom>
          <a:noFill/>
          <a:ln w="22225">
            <a:solidFill>
              <a:schemeClr val="hlink"/>
            </a:solidFill>
            <a:round/>
            <a:headEnd/>
            <a:tailEnd type="triangle" w="med" len="med"/>
          </a:ln>
          <a:effectLst/>
        </p:spPr>
      </p:cxnSp>
      <p:sp>
        <p:nvSpPr>
          <p:cNvPr id="56338" name="AutoShape 18">
            <a:hlinkClick r:id="rId3" action="ppaction://hlinksldjump"/>
          </p:cNvPr>
          <p:cNvSpPr>
            <a:spLocks noChangeArrowheads="1"/>
          </p:cNvSpPr>
          <p:nvPr/>
        </p:nvSpPr>
        <p:spPr bwMode="auto">
          <a:xfrm rot="10800000">
            <a:off x="7667625" y="6308725"/>
            <a:ext cx="936625" cy="360363"/>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fill="norm" stroke="1" extrusionOk="0">
                <a:moveTo>
                  <a:pt x="16200" y="0"/>
                </a:moveTo>
                <a:lnTo>
                  <a:pt x="16200" y="5400"/>
                </a:lnTo>
                <a:lnTo>
                  <a:pt x="3375" y="5400"/>
                </a:lnTo>
                <a:lnTo>
                  <a:pt x="3375" y="16200"/>
                </a:lnTo>
                <a:lnTo>
                  <a:pt x="16200" y="16200"/>
                </a:lnTo>
                <a:lnTo>
                  <a:pt x="16200" y="21600"/>
                </a:lnTo>
                <a:lnTo>
                  <a:pt x="21600" y="10800"/>
                </a:lnTo>
                <a:close/>
              </a:path>
              <a:path w="21600" h="21600" fill="norm" stroke="1" extrusionOk="0">
                <a:moveTo>
                  <a:pt x="1350" y="5400"/>
                </a:moveTo>
                <a:lnTo>
                  <a:pt x="1350" y="16200"/>
                </a:lnTo>
                <a:lnTo>
                  <a:pt x="2700" y="16200"/>
                </a:lnTo>
                <a:lnTo>
                  <a:pt x="2700" y="5400"/>
                </a:lnTo>
                <a:close/>
              </a:path>
              <a:path w="21600" h="21600" fill="norm" stroke="1" extrusionOk="0">
                <a:moveTo>
                  <a:pt x="0" y="5400"/>
                </a:moveTo>
                <a:lnTo>
                  <a:pt x="0" y="16200"/>
                </a:lnTo>
                <a:lnTo>
                  <a:pt x="675" y="16200"/>
                </a:lnTo>
                <a:lnTo>
                  <a:pt x="675" y="5400"/>
                </a:lnTo>
                <a:close/>
              </a:path>
            </a:pathLst>
          </a:custGeom>
          <a:gradFill>
            <a:gsLst>
              <a:gs pos="0">
                <a:schemeClr val="bg1"/>
              </a:gs>
              <a:gs pos="100000">
                <a:schemeClr val="bg1">
                  <a:gamma val="0"/>
                  <a:shade val="21176"/>
                  <a:invGamma val="0"/>
                </a:schemeClr>
              </a:gs>
            </a:gsLst>
            <a:lin ang="0" scaled="1"/>
          </a:gradFill>
          <a:ln w="28575" algn="ctr">
            <a:solidFill>
              <a:schemeClr val="tx1"/>
            </a:solidFill>
            <a:miter lim="800000"/>
            <a:headEnd/>
            <a:tailEnd type="none" w="lg" len="lg"/>
          </a:ln>
          <a:effectLst/>
        </p:spPr>
        <p:txBody>
          <a:bodyPr lIns="90000" tIns="46800" rIns="90000" bIns="46800" anchor="ctr">
            <a:spAutoFit/>
          </a:bodyPr>
          <a:lstStyle/>
          <a:p>
            <a:pPr>
              <a:defRPr/>
            </a:pPr>
            <a:endParaRPr lang="zh-CN">
              <a:latin typeface="Arial"/>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spd="med" p14:dur="500" advClick="1" advTm="203387">
        <p:strips dir="ld"/>
      </p:transition>
    </mc:Choice>
    <mc:Fallback>
      <p:transition spd="med" advClick="1" advTm="203387">
        <p:strips dir="ld"/>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57346" name="Rectangle 2"/>
          <p:cNvSpPr>
            <a:spLocks noChangeArrowheads="1" noGrp="1"/>
          </p:cNvSpPr>
          <p:nvPr>
            <p:ph type="title"/>
          </p:nvPr>
        </p:nvSpPr>
        <p:spPr bwMode="auto"/>
        <p:txBody>
          <a:bodyPr/>
          <a:lstStyle/>
          <a:p>
            <a:pPr>
              <a:defRPr/>
            </a:pPr>
            <a:r>
              <a:rPr lang="en-US" sz="4000"/>
              <a:t>4.</a:t>
            </a:r>
            <a:r>
              <a:rPr lang="zh-CN" sz="4000"/>
              <a:t>窗口过程函数的编写</a:t>
            </a:r>
            <a:endParaRPr/>
          </a:p>
        </p:txBody>
      </p:sp>
      <p:sp>
        <p:nvSpPr>
          <p:cNvPr id="69635" name="Rectangle 3"/>
          <p:cNvSpPr>
            <a:spLocks noChangeArrowheads="1" noGrp="1"/>
          </p:cNvSpPr>
          <p:nvPr>
            <p:ph type="body" idx="1"/>
          </p:nvPr>
        </p:nvSpPr>
        <p:spPr bwMode="auto"/>
        <p:txBody>
          <a:bodyPr/>
          <a:lstStyle/>
          <a:p>
            <a:pPr>
              <a:defRPr/>
            </a:pPr>
            <a:r>
              <a:rPr lang="zh-CN" sz="2800"/>
              <a:t>编写一个窗口过程函数，用于处理发送给窗口的消息，一个</a:t>
            </a:r>
            <a:r>
              <a:rPr lang="en-US" sz="2800"/>
              <a:t>Window</a:t>
            </a:r>
            <a:r>
              <a:rPr lang="zh-CN" sz="2800"/>
              <a:t>应用程序的主要代码部分就是集中在窗口过程函数中，函数原型声明如下：</a:t>
            </a:r>
            <a:endParaRPr/>
          </a:p>
          <a:p>
            <a:pPr>
              <a:buFont typeface="Wingdings"/>
              <a:buNone/>
              <a:defRPr/>
            </a:pPr>
            <a:r>
              <a:rPr lang="zh-CN" sz="2400" b="1"/>
              <a:t>         </a:t>
            </a:r>
            <a:r>
              <a:rPr lang="en-US" sz="2400" b="1">
                <a:solidFill>
                  <a:schemeClr val="hlink"/>
                </a:solidFill>
              </a:rPr>
              <a:t>LRESULT CALLBACK WindowProc( HWND</a:t>
            </a:r>
            <a:r>
              <a:rPr lang="en-US" sz="2400" i="1">
                <a:solidFill>
                  <a:schemeClr val="hlink"/>
                </a:solidFill>
              </a:rPr>
              <a:t> hwnd</a:t>
            </a:r>
            <a:r>
              <a:rPr lang="en-US" sz="2400" b="1">
                <a:solidFill>
                  <a:schemeClr val="hlink"/>
                </a:solidFill>
              </a:rPr>
              <a:t>, UINT</a:t>
            </a:r>
            <a:r>
              <a:rPr lang="en-US" sz="2400" i="1">
                <a:solidFill>
                  <a:schemeClr val="hlink"/>
                </a:solidFill>
              </a:rPr>
              <a:t> uMsg</a:t>
            </a:r>
            <a:r>
              <a:rPr lang="en-US" sz="2400" b="1">
                <a:solidFill>
                  <a:schemeClr val="hlink"/>
                </a:solidFill>
              </a:rPr>
              <a:t>, WPARAM</a:t>
            </a:r>
            <a:r>
              <a:rPr lang="en-US" sz="2400" i="1">
                <a:solidFill>
                  <a:schemeClr val="hlink"/>
                </a:solidFill>
              </a:rPr>
              <a:t> wParam</a:t>
            </a:r>
            <a:r>
              <a:rPr lang="en-US" sz="2400" b="1">
                <a:solidFill>
                  <a:schemeClr val="hlink"/>
                </a:solidFill>
              </a:rPr>
              <a:t>, LPARAM</a:t>
            </a:r>
            <a:r>
              <a:rPr lang="en-US" sz="2400" i="1">
                <a:solidFill>
                  <a:schemeClr val="hlink"/>
                </a:solidFill>
              </a:rPr>
              <a:t> lParam</a:t>
            </a:r>
            <a:r>
              <a:rPr lang="en-US" sz="2400" b="1">
                <a:solidFill>
                  <a:schemeClr val="hlink"/>
                </a:solidFill>
              </a:rPr>
              <a:t>);</a:t>
            </a:r>
            <a:endParaRPr/>
          </a:p>
          <a:p>
            <a:pPr>
              <a:defRPr/>
            </a:pPr>
            <a:r>
              <a:rPr lang="en-US" sz="2800" b="1"/>
              <a:t>4</a:t>
            </a:r>
            <a:r>
              <a:rPr lang="zh-CN" sz="2800" b="1"/>
              <a:t>个参数分别对应消息的窗口句柄，消息代码，消息代码的两个附加参数。</a:t>
            </a:r>
            <a:endParaRPr/>
          </a:p>
          <a:p>
            <a:pPr>
              <a:defRPr/>
            </a:pPr>
            <a:r>
              <a:rPr lang="zh-CN" sz="2800" b="1"/>
              <a:t>在窗口过程函数内部使用</a:t>
            </a:r>
            <a:r>
              <a:rPr lang="en-US" sz="2800" b="1"/>
              <a:t>swith/case</a:t>
            </a:r>
            <a:r>
              <a:rPr lang="zh-CN" sz="2800" b="1"/>
              <a:t>语句来确定窗口过程接收的是甚么消息，以及如何对这个消息进行处理。</a:t>
            </a:r>
            <a:endParaRPr/>
          </a:p>
        </p:txBody>
      </p:sp>
      <p:sp>
        <p:nvSpPr>
          <p:cNvPr id="57348" name="AutoShape 4">
            <a:hlinkClick r:id="rId3" action="ppaction://hlinksldjump"/>
          </p:cNvPr>
          <p:cNvSpPr>
            <a:spLocks noChangeArrowheads="1"/>
          </p:cNvSpPr>
          <p:nvPr/>
        </p:nvSpPr>
        <p:spPr bwMode="auto">
          <a:xfrm rot="10800000">
            <a:off x="7667625" y="6308725"/>
            <a:ext cx="936625" cy="360363"/>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fill="norm" stroke="1" extrusionOk="0">
                <a:moveTo>
                  <a:pt x="16200" y="0"/>
                </a:moveTo>
                <a:lnTo>
                  <a:pt x="16200" y="5400"/>
                </a:lnTo>
                <a:lnTo>
                  <a:pt x="3375" y="5400"/>
                </a:lnTo>
                <a:lnTo>
                  <a:pt x="3375" y="16200"/>
                </a:lnTo>
                <a:lnTo>
                  <a:pt x="16200" y="16200"/>
                </a:lnTo>
                <a:lnTo>
                  <a:pt x="16200" y="21600"/>
                </a:lnTo>
                <a:lnTo>
                  <a:pt x="21600" y="10800"/>
                </a:lnTo>
                <a:close/>
              </a:path>
              <a:path w="21600" h="21600" fill="norm" stroke="1" extrusionOk="0">
                <a:moveTo>
                  <a:pt x="1350" y="5400"/>
                </a:moveTo>
                <a:lnTo>
                  <a:pt x="1350" y="16200"/>
                </a:lnTo>
                <a:lnTo>
                  <a:pt x="2700" y="16200"/>
                </a:lnTo>
                <a:lnTo>
                  <a:pt x="2700" y="5400"/>
                </a:lnTo>
                <a:close/>
              </a:path>
              <a:path w="21600" h="21600" fill="norm" stroke="1" extrusionOk="0">
                <a:moveTo>
                  <a:pt x="0" y="5400"/>
                </a:moveTo>
                <a:lnTo>
                  <a:pt x="0" y="16200"/>
                </a:lnTo>
                <a:lnTo>
                  <a:pt x="675" y="16200"/>
                </a:lnTo>
                <a:lnTo>
                  <a:pt x="675" y="5400"/>
                </a:lnTo>
                <a:close/>
              </a:path>
            </a:pathLst>
          </a:custGeom>
          <a:gradFill>
            <a:gsLst>
              <a:gs pos="0">
                <a:schemeClr val="bg1"/>
              </a:gs>
              <a:gs pos="100000">
                <a:schemeClr val="bg1">
                  <a:gamma val="0"/>
                  <a:shade val="21176"/>
                  <a:invGamma val="0"/>
                </a:schemeClr>
              </a:gs>
            </a:gsLst>
            <a:lin ang="0" scaled="1"/>
          </a:gradFill>
          <a:ln w="28575" algn="ctr">
            <a:solidFill>
              <a:schemeClr val="tx1"/>
            </a:solidFill>
            <a:miter lim="800000"/>
            <a:headEnd/>
            <a:tailEnd type="none" w="lg" len="lg"/>
          </a:ln>
          <a:effectLst/>
        </p:spPr>
        <p:txBody>
          <a:bodyPr lIns="90000" tIns="46800" rIns="90000" bIns="46800" anchor="ctr">
            <a:spAutoFit/>
          </a:bodyPr>
          <a:lstStyle/>
          <a:p>
            <a:pPr>
              <a:defRPr/>
            </a:pPr>
            <a:endParaRPr lang="zh-CN">
              <a:latin typeface="Arial"/>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spd="med" p14:dur="500" advClick="1" advTm="76678">
        <p:strips dir="ld"/>
      </p:transition>
    </mc:Choice>
    <mc:Fallback>
      <p:transition spd="med" advClick="1" advTm="76678">
        <p:strips dir="ld"/>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52226" name="Rectangle 2"/>
          <p:cNvSpPr>
            <a:spLocks noChangeArrowheads="1" noGrp="1"/>
          </p:cNvSpPr>
          <p:nvPr>
            <p:ph type="title"/>
          </p:nvPr>
        </p:nvSpPr>
        <p:spPr bwMode="auto"/>
        <p:txBody>
          <a:bodyPr/>
          <a:lstStyle/>
          <a:p>
            <a:pPr>
              <a:defRPr/>
            </a:pPr>
            <a:r>
              <a:rPr lang="en-US"/>
              <a:t> </a:t>
            </a:r>
            <a:endParaRPr/>
          </a:p>
        </p:txBody>
      </p:sp>
      <p:sp>
        <p:nvSpPr>
          <p:cNvPr id="71683" name="Rectangle 3"/>
          <p:cNvSpPr>
            <a:spLocks noChangeArrowheads="1" noGrp="1"/>
          </p:cNvSpPr>
          <p:nvPr>
            <p:ph type="body" idx="1"/>
          </p:nvPr>
        </p:nvSpPr>
        <p:spPr bwMode="auto">
          <a:xfrm>
            <a:off x="609600" y="990600"/>
            <a:ext cx="8345488" cy="5562600"/>
          </a:xfrm>
        </p:spPr>
        <p:txBody>
          <a:bodyPr/>
          <a:lstStyle/>
          <a:p>
            <a:pPr>
              <a:defRPr/>
            </a:pPr>
            <a:r>
              <a:rPr lang="zh-CN" sz="2800"/>
              <a:t>窗口函数</a:t>
            </a:r>
            <a:r>
              <a:rPr lang="en-US" sz="2800"/>
              <a:t>:</a:t>
            </a:r>
            <a:r>
              <a:rPr lang="zh-CN" sz="2800"/>
              <a:t>定义了应用程序接收到不同消息的响应</a:t>
            </a:r>
            <a:endParaRPr/>
          </a:p>
          <a:p>
            <a:pPr>
              <a:buFont typeface="Wingdings"/>
              <a:buNone/>
              <a:defRPr/>
            </a:pPr>
            <a:endParaRPr lang="zh-CN" sz="2400"/>
          </a:p>
          <a:p>
            <a:pPr>
              <a:buFont typeface="Wingdings"/>
              <a:buNone/>
              <a:defRPr/>
            </a:pPr>
            <a:r>
              <a:rPr lang="en-US" sz="2400"/>
              <a:t>LRESULT CALLBACK </a:t>
            </a:r>
            <a:r>
              <a:rPr lang="en-US" sz="2400"/>
              <a:t>WndProc</a:t>
            </a:r>
            <a:r>
              <a:rPr lang="en-US" sz="2400"/>
              <a:t>(HWND </a:t>
            </a:r>
            <a:r>
              <a:rPr lang="en-US" sz="2400"/>
              <a:t>hwnd,UINT</a:t>
            </a:r>
            <a:r>
              <a:rPr lang="en-US" sz="2400"/>
              <a:t> </a:t>
            </a:r>
            <a:r>
              <a:rPr lang="en-US" sz="2400"/>
              <a:t>message,WPARAM</a:t>
            </a:r>
            <a:r>
              <a:rPr lang="en-US" sz="2400"/>
              <a:t> </a:t>
            </a:r>
            <a:r>
              <a:rPr lang="en-US" sz="2400"/>
              <a:t>wParam,LPARAM</a:t>
            </a:r>
            <a:r>
              <a:rPr lang="en-US" sz="2400"/>
              <a:t> </a:t>
            </a:r>
            <a:r>
              <a:rPr lang="en-US" sz="2400"/>
              <a:t>lParam</a:t>
            </a:r>
            <a:r>
              <a:rPr lang="en-US" sz="2400"/>
              <a:t>)</a:t>
            </a:r>
            <a:endParaRPr/>
          </a:p>
          <a:p>
            <a:pPr>
              <a:buFont typeface="Wingdings"/>
              <a:buNone/>
              <a:defRPr/>
            </a:pPr>
            <a:r>
              <a:rPr lang="en-US" sz="2000"/>
              <a:t>{ …..</a:t>
            </a:r>
            <a:endParaRPr/>
          </a:p>
          <a:p>
            <a:pPr>
              <a:buFont typeface="Wingdings"/>
              <a:buNone/>
              <a:defRPr/>
            </a:pPr>
            <a:r>
              <a:rPr lang="en-US" sz="2000"/>
              <a:t>    switch (message)</a:t>
            </a:r>
            <a:endParaRPr/>
          </a:p>
          <a:p>
            <a:pPr>
              <a:buFont typeface="Wingdings"/>
              <a:buNone/>
              <a:defRPr/>
            </a:pPr>
            <a:r>
              <a:rPr lang="en-US" sz="2000"/>
              <a:t>	{ …..</a:t>
            </a:r>
            <a:endParaRPr/>
          </a:p>
          <a:p>
            <a:pPr>
              <a:buFont typeface="Wingdings"/>
              <a:buNone/>
              <a:defRPr/>
            </a:pPr>
            <a:r>
              <a:rPr lang="en-US" sz="2000"/>
              <a:t>  	 case WM_DESTROY :</a:t>
            </a:r>
            <a:endParaRPr/>
          </a:p>
          <a:p>
            <a:pPr>
              <a:buFont typeface="Wingdings"/>
              <a:buNone/>
              <a:defRPr/>
            </a:pPr>
            <a:r>
              <a:rPr lang="en-US" sz="2000"/>
              <a:t>	 	</a:t>
            </a:r>
            <a:r>
              <a:rPr lang="en-US" sz="2000"/>
              <a:t>PostQuitMessage</a:t>
            </a:r>
            <a:r>
              <a:rPr lang="en-US" sz="2000"/>
              <a:t>(0); //</a:t>
            </a:r>
            <a:r>
              <a:rPr lang="zh-CN" sz="2000"/>
              <a:t>调用</a:t>
            </a:r>
            <a:r>
              <a:rPr lang="en-US" sz="2000"/>
              <a:t>PostQuitMessage</a:t>
            </a:r>
            <a:r>
              <a:rPr lang="zh-CN" sz="2000"/>
              <a:t>发出</a:t>
            </a:r>
            <a:r>
              <a:rPr lang="en-US" sz="2000"/>
              <a:t>WM_QUIT</a:t>
            </a:r>
            <a:r>
              <a:rPr lang="zh-CN" sz="2000"/>
              <a:t>消息</a:t>
            </a:r>
            <a:endParaRPr/>
          </a:p>
          <a:p>
            <a:pPr>
              <a:buFont typeface="Wingdings"/>
              <a:buNone/>
              <a:defRPr/>
            </a:pPr>
            <a:r>
              <a:rPr lang="zh-CN" sz="2000"/>
              <a:t> 	 </a:t>
            </a:r>
            <a:r>
              <a:rPr lang="en-US" sz="2000"/>
              <a:t>default: </a:t>
            </a:r>
            <a:endParaRPr/>
          </a:p>
          <a:p>
            <a:pPr>
              <a:buFont typeface="Wingdings"/>
              <a:buNone/>
              <a:defRPr/>
            </a:pPr>
            <a:r>
              <a:rPr lang="en-US" sz="2000"/>
              <a:t>		</a:t>
            </a:r>
            <a:r>
              <a:rPr lang="en-US" sz="2000"/>
              <a:t>retrun</a:t>
            </a:r>
            <a:r>
              <a:rPr lang="en-US" sz="2000"/>
              <a:t> </a:t>
            </a:r>
            <a:r>
              <a:rPr lang="en-US" sz="2000"/>
              <a:t>DefWindowProc</a:t>
            </a:r>
            <a:r>
              <a:rPr lang="en-US" sz="2000"/>
              <a:t> (</a:t>
            </a:r>
            <a:r>
              <a:rPr lang="en-US" sz="2000"/>
              <a:t>hwnd,message,wParam,lParam</a:t>
            </a:r>
            <a:r>
              <a:rPr lang="en-US" sz="2000"/>
              <a:t>);</a:t>
            </a:r>
            <a:endParaRPr/>
          </a:p>
          <a:p>
            <a:pPr>
              <a:buFont typeface="Wingdings"/>
              <a:buNone/>
              <a:defRPr/>
            </a:pPr>
            <a:r>
              <a:rPr lang="en-US" sz="2000"/>
              <a:t>	}</a:t>
            </a:r>
            <a:endParaRPr/>
          </a:p>
          <a:p>
            <a:pPr>
              <a:buFont typeface="Wingdings"/>
              <a:buNone/>
              <a:defRPr/>
            </a:pPr>
            <a:r>
              <a:rPr lang="en-US" sz="2000"/>
              <a:t> return(0);</a:t>
            </a:r>
            <a:endParaRPr/>
          </a:p>
          <a:p>
            <a:pPr>
              <a:buFont typeface="Wingdings"/>
              <a:buNone/>
              <a:defRPr/>
            </a:pPr>
            <a:r>
              <a:rPr lang="en-US" sz="2000"/>
              <a:t>}</a:t>
            </a:r>
            <a:endParaRPr lang="en-US" sz="3600"/>
          </a:p>
        </p:txBody>
      </p:sp>
      <p:sp>
        <p:nvSpPr>
          <p:cNvPr id="52228" name="Text Box 4"/>
          <p:cNvSpPr txBox="1">
            <a:spLocks noChangeArrowheads="1"/>
          </p:cNvSpPr>
          <p:nvPr/>
        </p:nvSpPr>
        <p:spPr bwMode="auto">
          <a:xfrm>
            <a:off x="2457450" y="1676400"/>
            <a:ext cx="6686550" cy="1927225"/>
          </a:xfrm>
          <a:prstGeom prst="rect">
            <a:avLst/>
          </a:prstGeom>
          <a:solidFill>
            <a:schemeClr val="tx2"/>
          </a:solidFill>
          <a:ln w="9525">
            <a:solidFill>
              <a:schemeClr val="hlink"/>
            </a:solidFill>
            <a:miter lim="800000"/>
            <a:headEnd/>
            <a:tailEnd/>
          </a:ln>
        </p:spPr>
        <p:txBody>
          <a:bodyPr>
            <a:spAutoFit/>
          </a:bodyPr>
          <a:lstStyle>
            <a:lvl1pPr algn="l">
              <a:spcBef>
                <a:spcPts val="0"/>
              </a:spcBef>
              <a:buClr>
                <a:schemeClr val="hlink"/>
              </a:buClr>
              <a:buFont typeface="Wingdings"/>
              <a:buChar char="§"/>
              <a:defRPr sz="3200">
                <a:solidFill>
                  <a:schemeClr val="tx1"/>
                </a:solidFill>
                <a:latin typeface="Times New Roman"/>
                <a:ea typeface="隶书"/>
              </a:defRPr>
            </a:lvl1pPr>
            <a:lvl2pPr marL="742950" indent="-285750" algn="l">
              <a:spcBef>
                <a:spcPts val="0"/>
              </a:spcBef>
              <a:buClr>
                <a:schemeClr val="accent2"/>
              </a:buClr>
              <a:buSzPct val="85000"/>
              <a:buFont typeface="Wingdings 2"/>
              <a:buChar char="è"/>
              <a:defRPr sz="2800">
                <a:solidFill>
                  <a:schemeClr val="tx1"/>
                </a:solidFill>
                <a:latin typeface="Arial"/>
                <a:ea typeface="隶书"/>
              </a:defRPr>
            </a:lvl2pPr>
            <a:lvl3pPr marL="1143000" indent="-228600" algn="l">
              <a:spcBef>
                <a:spcPts val="0"/>
              </a:spcBef>
              <a:buClr>
                <a:schemeClr val="hlink"/>
              </a:buClr>
              <a:buFont typeface="Wingdings"/>
              <a:buChar char="§"/>
              <a:defRPr sz="2400">
                <a:solidFill>
                  <a:schemeClr val="tx1"/>
                </a:solidFill>
                <a:latin typeface="Arial"/>
                <a:ea typeface="隶书"/>
              </a:defRPr>
            </a:lvl3pPr>
            <a:lvl4pPr marL="1600200" indent="-228600" algn="l">
              <a:spcBef>
                <a:spcPts val="0"/>
              </a:spcBef>
              <a:buClr>
                <a:schemeClr val="accent2"/>
              </a:buClr>
              <a:buSzPct val="90000"/>
              <a:buFont typeface="Wingdings 2"/>
              <a:buChar char="è"/>
              <a:defRPr sz="2000">
                <a:solidFill>
                  <a:schemeClr val="tx1"/>
                </a:solidFill>
                <a:latin typeface="Arial"/>
                <a:ea typeface="隶书"/>
              </a:defRPr>
            </a:lvl4pPr>
            <a:lvl5pPr marL="2057400" indent="-228600" algn="l">
              <a:spcBef>
                <a:spcPts val="0"/>
              </a:spcBef>
              <a:buClr>
                <a:schemeClr val="hlink"/>
              </a:buClr>
              <a:buFont typeface="Wingdings"/>
              <a:buChar char="§"/>
              <a:defRPr sz="2000">
                <a:solidFill>
                  <a:schemeClr val="tx1"/>
                </a:solidFill>
                <a:latin typeface="Arial"/>
                <a:ea typeface="隶书"/>
              </a:defRPr>
            </a:lvl5pPr>
            <a:lvl6pPr marL="2514600" indent="-228600">
              <a:spcBef>
                <a:spcPts val="0"/>
              </a:spcBef>
              <a:spcAft>
                <a:spcPts val="0"/>
              </a:spcAft>
              <a:buClr>
                <a:schemeClr val="hlink"/>
              </a:buClr>
              <a:buFont typeface="Wingdings"/>
              <a:buChar char="§"/>
              <a:defRPr sz="2000">
                <a:solidFill>
                  <a:schemeClr val="tx1"/>
                </a:solidFill>
                <a:latin typeface="Arial"/>
                <a:ea typeface="隶书"/>
              </a:defRPr>
            </a:lvl6pPr>
            <a:lvl7pPr marL="2971800" indent="-228600">
              <a:spcBef>
                <a:spcPts val="0"/>
              </a:spcBef>
              <a:spcAft>
                <a:spcPts val="0"/>
              </a:spcAft>
              <a:buClr>
                <a:schemeClr val="hlink"/>
              </a:buClr>
              <a:buFont typeface="Wingdings"/>
              <a:buChar char="§"/>
              <a:defRPr sz="2000">
                <a:solidFill>
                  <a:schemeClr val="tx1"/>
                </a:solidFill>
                <a:latin typeface="Arial"/>
                <a:ea typeface="隶书"/>
              </a:defRPr>
            </a:lvl7pPr>
            <a:lvl8pPr marL="3429000" indent="-228600">
              <a:spcBef>
                <a:spcPts val="0"/>
              </a:spcBef>
              <a:spcAft>
                <a:spcPts val="0"/>
              </a:spcAft>
              <a:buClr>
                <a:schemeClr val="hlink"/>
              </a:buClr>
              <a:buFont typeface="Wingdings"/>
              <a:buChar char="§"/>
              <a:defRPr sz="2000">
                <a:solidFill>
                  <a:schemeClr val="tx1"/>
                </a:solidFill>
                <a:latin typeface="Arial"/>
                <a:ea typeface="隶书"/>
              </a:defRPr>
            </a:lvl8pPr>
            <a:lvl9pPr marL="3886200" indent="-228600">
              <a:spcBef>
                <a:spcPts val="0"/>
              </a:spcBef>
              <a:spcAft>
                <a:spcPts val="0"/>
              </a:spcAft>
              <a:buClr>
                <a:schemeClr val="hlink"/>
              </a:buClr>
              <a:buFont typeface="Wingdings"/>
              <a:buChar char="§"/>
              <a:defRPr sz="2000">
                <a:solidFill>
                  <a:schemeClr val="tx1"/>
                </a:solidFill>
                <a:latin typeface="Arial"/>
                <a:ea typeface="隶书"/>
              </a:defRPr>
            </a:lvl9pPr>
          </a:lstStyle>
          <a:p>
            <a:pPr>
              <a:spcBef>
                <a:spcPts val="0"/>
              </a:spcBef>
              <a:buClrTx/>
              <a:buFontTx/>
              <a:buNone/>
              <a:defRPr/>
            </a:pPr>
            <a:r>
              <a:rPr lang="en-US" sz="2400">
                <a:solidFill>
                  <a:schemeClr val="bg1"/>
                </a:solidFill>
                <a:ea typeface="宋体"/>
              </a:rPr>
              <a:t>        </a:t>
            </a:r>
            <a:r>
              <a:rPr lang="zh-CN" sz="2400">
                <a:solidFill>
                  <a:srgbClr val="FF3300"/>
                </a:solidFill>
                <a:ea typeface="宋体"/>
              </a:rPr>
              <a:t>在消息处理程序段中一般都有对</a:t>
            </a:r>
            <a:r>
              <a:rPr lang="en-US" sz="2400">
                <a:solidFill>
                  <a:srgbClr val="000000"/>
                </a:solidFill>
                <a:latin typeface="宋体"/>
                <a:ea typeface="宋体"/>
              </a:rPr>
              <a:t>WM_DESTROY</a:t>
            </a:r>
            <a:r>
              <a:rPr lang="zh-CN" sz="2400">
                <a:solidFill>
                  <a:srgbClr val="FF3300"/>
                </a:solidFill>
                <a:ea typeface="宋体"/>
              </a:rPr>
              <a:t>的处理</a:t>
            </a:r>
            <a:r>
              <a:rPr lang="en-US" sz="2400">
                <a:solidFill>
                  <a:srgbClr val="FF3300"/>
                </a:solidFill>
                <a:ea typeface="宋体"/>
              </a:rPr>
              <a:t>,</a:t>
            </a:r>
            <a:r>
              <a:rPr lang="zh-CN" sz="2400">
                <a:solidFill>
                  <a:srgbClr val="FF3300"/>
                </a:solidFill>
                <a:ea typeface="宋体"/>
              </a:rPr>
              <a:t>该消息是关闭窗口时发出的。它向应用程序发出</a:t>
            </a:r>
            <a:r>
              <a:rPr lang="en-US" sz="2400">
                <a:solidFill>
                  <a:srgbClr val="000000"/>
                </a:solidFill>
                <a:latin typeface="宋体"/>
                <a:ea typeface="宋体"/>
              </a:rPr>
              <a:t>WM_QUIT</a:t>
            </a:r>
            <a:r>
              <a:rPr lang="zh-CN" sz="2400">
                <a:solidFill>
                  <a:srgbClr val="FF3300"/>
                </a:solidFill>
                <a:ea typeface="宋体"/>
              </a:rPr>
              <a:t>消息，请求退出处理函数：</a:t>
            </a:r>
            <a:endParaRPr/>
          </a:p>
          <a:p>
            <a:pPr>
              <a:spcBef>
                <a:spcPts val="0"/>
              </a:spcBef>
              <a:buClrTx/>
              <a:buFontTx/>
              <a:buNone/>
              <a:defRPr/>
            </a:pPr>
            <a:r>
              <a:rPr lang="zh-CN" sz="2400">
                <a:solidFill>
                  <a:srgbClr val="000000"/>
                </a:solidFill>
                <a:ea typeface="宋体"/>
              </a:rPr>
              <a:t>    </a:t>
            </a:r>
            <a:r>
              <a:rPr lang="en-US" sz="2400">
                <a:solidFill>
                  <a:srgbClr val="000000"/>
                </a:solidFill>
                <a:latin typeface="黑体"/>
                <a:ea typeface="黑体"/>
              </a:rPr>
              <a:t>void PostQuitMessage(int nExitCode) </a:t>
            </a:r>
            <a:endParaRPr/>
          </a:p>
          <a:p>
            <a:pPr>
              <a:spcBef>
                <a:spcPts val="0"/>
              </a:spcBef>
              <a:buClrTx/>
              <a:buFontTx/>
              <a:buNone/>
              <a:defRPr/>
            </a:pPr>
            <a:r>
              <a:rPr lang="en-US" sz="2400">
                <a:solidFill>
                  <a:srgbClr val="FF3300"/>
                </a:solidFill>
                <a:latin typeface="黑体"/>
                <a:ea typeface="黑体"/>
              </a:rPr>
              <a:t>           //nExitCode</a:t>
            </a:r>
            <a:r>
              <a:rPr lang="zh-CN" sz="2400">
                <a:solidFill>
                  <a:srgbClr val="FF3300"/>
                </a:solidFill>
                <a:latin typeface="黑体"/>
                <a:ea typeface="黑体"/>
              </a:rPr>
              <a:t>为应用程序的退出代码</a:t>
            </a:r>
            <a:endParaRPr lang="zh-CN" sz="2000">
              <a:solidFill>
                <a:srgbClr val="FF3300"/>
              </a:solidFill>
              <a:latin typeface="黑体"/>
              <a:ea typeface="黑体"/>
            </a:endParaRPr>
          </a:p>
        </p:txBody>
      </p:sp>
      <p:sp>
        <p:nvSpPr>
          <p:cNvPr id="52229" name="AutoShape 5"/>
          <p:cNvSpPr>
            <a:spLocks noChangeArrowheads="1"/>
          </p:cNvSpPr>
          <p:nvPr/>
        </p:nvSpPr>
        <p:spPr bwMode="auto">
          <a:xfrm>
            <a:off x="2819400" y="5715000"/>
            <a:ext cx="5861050" cy="457200"/>
          </a:xfrm>
          <a:prstGeom prst="wedgeRoundRectCallout">
            <a:avLst>
              <a:gd name="adj1" fmla="val -42361"/>
              <a:gd name="adj2" fmla="val -153125"/>
              <a:gd name="adj3" fmla="val 16667"/>
            </a:avLst>
          </a:prstGeom>
          <a:solidFill>
            <a:srgbClr val="00FFFF"/>
          </a:solidFill>
          <a:ln w="9525">
            <a:solidFill>
              <a:schemeClr val="tx1"/>
            </a:solidFill>
            <a:miter lim="800000"/>
            <a:headEnd/>
            <a:tailEnd/>
          </a:ln>
        </p:spPr>
        <p:txBody>
          <a:bodyPr wrap="none" anchor="ctr"/>
          <a:lstStyle>
            <a:lvl1pPr algn="l">
              <a:spcBef>
                <a:spcPts val="0"/>
              </a:spcBef>
              <a:buClr>
                <a:schemeClr val="hlink"/>
              </a:buClr>
              <a:buFont typeface="Wingdings"/>
              <a:buChar char="§"/>
              <a:defRPr sz="3200">
                <a:solidFill>
                  <a:schemeClr val="tx1"/>
                </a:solidFill>
                <a:latin typeface="Times New Roman"/>
                <a:ea typeface="隶书"/>
              </a:defRPr>
            </a:lvl1pPr>
            <a:lvl2pPr marL="742950" indent="-285750" algn="l">
              <a:spcBef>
                <a:spcPts val="0"/>
              </a:spcBef>
              <a:buClr>
                <a:schemeClr val="accent2"/>
              </a:buClr>
              <a:buSzPct val="85000"/>
              <a:buFont typeface="Wingdings 2"/>
              <a:buChar char="è"/>
              <a:defRPr sz="2800">
                <a:solidFill>
                  <a:schemeClr val="tx1"/>
                </a:solidFill>
                <a:latin typeface="Arial"/>
                <a:ea typeface="隶书"/>
              </a:defRPr>
            </a:lvl2pPr>
            <a:lvl3pPr marL="1143000" indent="-228600" algn="l">
              <a:spcBef>
                <a:spcPts val="0"/>
              </a:spcBef>
              <a:buClr>
                <a:schemeClr val="hlink"/>
              </a:buClr>
              <a:buFont typeface="Wingdings"/>
              <a:buChar char="§"/>
              <a:defRPr sz="2400">
                <a:solidFill>
                  <a:schemeClr val="tx1"/>
                </a:solidFill>
                <a:latin typeface="Arial"/>
                <a:ea typeface="隶书"/>
              </a:defRPr>
            </a:lvl3pPr>
            <a:lvl4pPr marL="1600200" indent="-228600" algn="l">
              <a:spcBef>
                <a:spcPts val="0"/>
              </a:spcBef>
              <a:buClr>
                <a:schemeClr val="accent2"/>
              </a:buClr>
              <a:buSzPct val="90000"/>
              <a:buFont typeface="Wingdings 2"/>
              <a:buChar char="è"/>
              <a:defRPr sz="2000">
                <a:solidFill>
                  <a:schemeClr val="tx1"/>
                </a:solidFill>
                <a:latin typeface="Arial"/>
                <a:ea typeface="隶书"/>
              </a:defRPr>
            </a:lvl4pPr>
            <a:lvl5pPr marL="2057400" indent="-228600" algn="l">
              <a:spcBef>
                <a:spcPts val="0"/>
              </a:spcBef>
              <a:buClr>
                <a:schemeClr val="hlink"/>
              </a:buClr>
              <a:buFont typeface="Wingdings"/>
              <a:buChar char="§"/>
              <a:defRPr sz="2000">
                <a:solidFill>
                  <a:schemeClr val="tx1"/>
                </a:solidFill>
                <a:latin typeface="Arial"/>
                <a:ea typeface="隶书"/>
              </a:defRPr>
            </a:lvl5pPr>
            <a:lvl6pPr marL="2514600" indent="-228600">
              <a:spcBef>
                <a:spcPts val="0"/>
              </a:spcBef>
              <a:spcAft>
                <a:spcPts val="0"/>
              </a:spcAft>
              <a:buClr>
                <a:schemeClr val="hlink"/>
              </a:buClr>
              <a:buFont typeface="Wingdings"/>
              <a:buChar char="§"/>
              <a:defRPr sz="2000">
                <a:solidFill>
                  <a:schemeClr val="tx1"/>
                </a:solidFill>
                <a:latin typeface="Arial"/>
                <a:ea typeface="隶书"/>
              </a:defRPr>
            </a:lvl6pPr>
            <a:lvl7pPr marL="2971800" indent="-228600">
              <a:spcBef>
                <a:spcPts val="0"/>
              </a:spcBef>
              <a:spcAft>
                <a:spcPts val="0"/>
              </a:spcAft>
              <a:buClr>
                <a:schemeClr val="hlink"/>
              </a:buClr>
              <a:buFont typeface="Wingdings"/>
              <a:buChar char="§"/>
              <a:defRPr sz="2000">
                <a:solidFill>
                  <a:schemeClr val="tx1"/>
                </a:solidFill>
                <a:latin typeface="Arial"/>
                <a:ea typeface="隶书"/>
              </a:defRPr>
            </a:lvl7pPr>
            <a:lvl8pPr marL="3429000" indent="-228600">
              <a:spcBef>
                <a:spcPts val="0"/>
              </a:spcBef>
              <a:spcAft>
                <a:spcPts val="0"/>
              </a:spcAft>
              <a:buClr>
                <a:schemeClr val="hlink"/>
              </a:buClr>
              <a:buFont typeface="Wingdings"/>
              <a:buChar char="§"/>
              <a:defRPr sz="2000">
                <a:solidFill>
                  <a:schemeClr val="tx1"/>
                </a:solidFill>
                <a:latin typeface="Arial"/>
                <a:ea typeface="隶书"/>
              </a:defRPr>
            </a:lvl8pPr>
            <a:lvl9pPr marL="3886200" indent="-228600">
              <a:spcBef>
                <a:spcPts val="0"/>
              </a:spcBef>
              <a:spcAft>
                <a:spcPts val="0"/>
              </a:spcAft>
              <a:buClr>
                <a:schemeClr val="hlink"/>
              </a:buClr>
              <a:buFont typeface="Wingdings"/>
              <a:buChar char="§"/>
              <a:defRPr sz="2000">
                <a:solidFill>
                  <a:schemeClr val="tx1"/>
                </a:solidFill>
                <a:latin typeface="Arial"/>
                <a:ea typeface="隶书"/>
              </a:defRPr>
            </a:lvl9pPr>
          </a:lstStyle>
          <a:p>
            <a:pPr lvl="0" algn="ctr">
              <a:spcBef>
                <a:spcPts val="0"/>
              </a:spcBef>
              <a:buClrTx/>
              <a:buNone/>
              <a:defRPr/>
            </a:pPr>
            <a:r>
              <a:rPr lang="zh-CN" sz="2400">
                <a:solidFill>
                  <a:srgbClr val="FF3300"/>
                </a:solidFill>
                <a:latin typeface="Arial"/>
                <a:ea typeface="宋体"/>
              </a:rPr>
              <a:t>为未定义处理过程的消息提供缺省处理</a:t>
            </a:r>
            <a:endParaRPr lang="zh-CN" sz="2400">
              <a:solidFill>
                <a:srgbClr val="FFFFFF"/>
              </a:solidFill>
              <a:latin typeface="Arial"/>
              <a:ea typeface="宋体"/>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spd="med" p14:dur="500" advClick="1" advTm="129161">
        <p:strips dir="ld"/>
      </p:transition>
    </mc:Choice>
    <mc:Fallback>
      <p:transition spd="med" advClick="1" advTm="129161">
        <p:strips dir="ld"/>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2228"/>
                                        </p:tgtEl>
                                        <p:attrNameLst>
                                          <p:attrName>style.visibility</p:attrName>
                                        </p:attrNameLst>
                                      </p:cBhvr>
                                      <p:to>
                                        <p:strVal val="visible"/>
                                      </p:to>
                                    </p:set>
                                    <p:animEffect transition="in" filter="blinds(horizontal)">
                                      <p:cBhvr>
                                        <p:cTn id="7" dur="500"/>
                                        <p:tgtEl>
                                          <p:spTgt spid="5222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52229"/>
                                        </p:tgtEl>
                                        <p:attrNameLst>
                                          <p:attrName>style.visibility</p:attrName>
                                        </p:attrNameLst>
                                      </p:cBhvr>
                                      <p:to>
                                        <p:strVal val="visible"/>
                                      </p:to>
                                    </p:set>
                                    <p:animEffect transition="in" filter="dissolve">
                                      <p:cBhvr>
                                        <p:cTn id="12" dur="500"/>
                                        <p:tgtEl>
                                          <p:spTgt spid="522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 name="标题 1"/>
          <p:cNvSpPr>
            <a:spLocks noGrp="1"/>
          </p:cNvSpPr>
          <p:nvPr>
            <p:ph type="title"/>
          </p:nvPr>
        </p:nvSpPr>
        <p:spPr bwMode="auto"/>
        <p:txBody>
          <a:bodyPr/>
          <a:lstStyle/>
          <a:p>
            <a:pPr>
              <a:defRPr/>
            </a:pPr>
            <a:endParaRPr lang="zh-CN"/>
          </a:p>
        </p:txBody>
      </p:sp>
      <p:pic>
        <p:nvPicPr>
          <p:cNvPr id="4" name="内容占位符 3"/>
          <p:cNvPicPr>
            <a:picLocks noChangeAspect="1" noGrp="1"/>
          </p:cNvPicPr>
          <p:nvPr>
            <p:ph idx="1"/>
          </p:nvPr>
        </p:nvPicPr>
        <p:blipFill>
          <a:blip r:embed="rId3"/>
          <a:stretch/>
        </p:blipFill>
        <p:spPr bwMode="auto">
          <a:xfrm>
            <a:off x="1691680" y="188640"/>
            <a:ext cx="5040560" cy="6574644"/>
          </a:xfrm>
        </p:spPr>
      </p:pic>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spd="med" p14:dur="500" advClick="1" advTm="86101">
        <p:strips dir="ld"/>
      </p:transition>
    </mc:Choice>
    <mc:Fallback>
      <p:transition spd="med" advClick="1" advTm="86101">
        <p:strips dir="ld"/>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67586" name="Rectangle 2"/>
          <p:cNvSpPr>
            <a:spLocks noChangeArrowheads="1" noGrp="1"/>
          </p:cNvSpPr>
          <p:nvPr>
            <p:ph type="title"/>
          </p:nvPr>
        </p:nvSpPr>
        <p:spPr bwMode="auto"/>
        <p:txBody>
          <a:bodyPr/>
          <a:lstStyle/>
          <a:p>
            <a:pPr>
              <a:defRPr/>
            </a:pPr>
            <a:r>
              <a:rPr lang="zh-CN" sz="4000"/>
              <a:t>回调函数实现机制</a:t>
            </a:r>
            <a:endParaRPr/>
          </a:p>
        </p:txBody>
      </p:sp>
      <p:sp>
        <p:nvSpPr>
          <p:cNvPr id="70659" name="Rectangle 3"/>
          <p:cNvSpPr>
            <a:spLocks noChangeArrowheads="1" noGrp="1"/>
          </p:cNvSpPr>
          <p:nvPr>
            <p:ph type="body" idx="1"/>
          </p:nvPr>
        </p:nvSpPr>
        <p:spPr bwMode="auto"/>
        <p:txBody>
          <a:bodyPr/>
          <a:lstStyle/>
          <a:p>
            <a:pPr>
              <a:defRPr/>
            </a:pPr>
            <a:r>
              <a:rPr lang="zh-CN"/>
              <a:t>回调函数不是由该函数的实现方法直接调用，而是在特定事件或条件发生时由另外一方调用。用于对该事件或条件进行响应。回调函数实现机制是：</a:t>
            </a:r>
            <a:endParaRPr/>
          </a:p>
          <a:p>
            <a:pPr lvl="1">
              <a:defRPr/>
            </a:pPr>
            <a:r>
              <a:rPr lang="en-US"/>
              <a:t>1.</a:t>
            </a:r>
            <a:r>
              <a:rPr lang="zh-CN"/>
              <a:t>定义一个回调函数</a:t>
            </a:r>
            <a:endParaRPr/>
          </a:p>
          <a:p>
            <a:pPr lvl="1">
              <a:defRPr/>
            </a:pPr>
            <a:r>
              <a:rPr lang="en-US"/>
              <a:t>2.</a:t>
            </a:r>
            <a:r>
              <a:rPr lang="zh-CN"/>
              <a:t>提供函数实现的一方在初始化的时候，将回调函数的函数指针注册给调用者</a:t>
            </a:r>
            <a:endParaRPr/>
          </a:p>
          <a:p>
            <a:pPr lvl="1">
              <a:defRPr/>
            </a:pPr>
            <a:r>
              <a:rPr lang="en-US"/>
              <a:t>3.</a:t>
            </a:r>
            <a:r>
              <a:rPr lang="zh-CN"/>
              <a:t>当特定的事件或条件发生的时候，调用者使用函数指针调用回调函数对事件进行处理</a:t>
            </a: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spd="med" p14:dur="500" advClick="1" advTm="51754">
        <p:strips dir="ld"/>
      </p:transition>
    </mc:Choice>
    <mc:Fallback>
      <p:transition spd="med" advClick="1" advTm="51754">
        <p:strips dir="ld"/>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47458" name="Rectangle 2"/>
          <p:cNvSpPr>
            <a:spLocks noChangeArrowheads="1" noGrp="1"/>
          </p:cNvSpPr>
          <p:nvPr>
            <p:ph type="title"/>
          </p:nvPr>
        </p:nvSpPr>
        <p:spPr bwMode="auto">
          <a:xfrm>
            <a:off x="539750" y="549275"/>
            <a:ext cx="8229600" cy="574675"/>
          </a:xfrm>
        </p:spPr>
        <p:txBody>
          <a:bodyPr/>
          <a:lstStyle/>
          <a:p>
            <a:pPr algn="l">
              <a:defRPr/>
            </a:pPr>
            <a:r>
              <a:rPr lang="en-US" sz="4000"/>
              <a:t>Windows</a:t>
            </a:r>
            <a:r>
              <a:rPr lang="zh-CN" sz="4000"/>
              <a:t>应用程序，操作系统，计算机硬件之间的相互关系 </a:t>
            </a:r>
            <a:endParaRPr/>
          </a:p>
        </p:txBody>
      </p:sp>
      <p:sp>
        <p:nvSpPr>
          <p:cNvPr id="147460" name="AutoShape 4">
            <a:hlinkClick r:id="rId3" action="ppaction://hlinksldjump"/>
          </p:cNvPr>
          <p:cNvSpPr>
            <a:spLocks noChangeArrowheads="1"/>
          </p:cNvSpPr>
          <p:nvPr/>
        </p:nvSpPr>
        <p:spPr bwMode="auto">
          <a:xfrm>
            <a:off x="7523163" y="6308725"/>
            <a:ext cx="936625" cy="360363"/>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fill="norm" stroke="1" extrusionOk="0">
                <a:moveTo>
                  <a:pt x="16200" y="0"/>
                </a:moveTo>
                <a:lnTo>
                  <a:pt x="16200" y="5400"/>
                </a:lnTo>
                <a:lnTo>
                  <a:pt x="3375" y="5400"/>
                </a:lnTo>
                <a:lnTo>
                  <a:pt x="3375" y="16200"/>
                </a:lnTo>
                <a:lnTo>
                  <a:pt x="16200" y="16200"/>
                </a:lnTo>
                <a:lnTo>
                  <a:pt x="16200" y="21600"/>
                </a:lnTo>
                <a:lnTo>
                  <a:pt x="21600" y="10800"/>
                </a:lnTo>
                <a:close/>
              </a:path>
              <a:path w="21600" h="21600" fill="norm" stroke="1" extrusionOk="0">
                <a:moveTo>
                  <a:pt x="1350" y="5400"/>
                </a:moveTo>
                <a:lnTo>
                  <a:pt x="1350" y="16200"/>
                </a:lnTo>
                <a:lnTo>
                  <a:pt x="2700" y="16200"/>
                </a:lnTo>
                <a:lnTo>
                  <a:pt x="2700" y="5400"/>
                </a:lnTo>
                <a:close/>
              </a:path>
              <a:path w="21600" h="21600" fill="norm" stroke="1" extrusionOk="0">
                <a:moveTo>
                  <a:pt x="0" y="5400"/>
                </a:moveTo>
                <a:lnTo>
                  <a:pt x="0" y="16200"/>
                </a:lnTo>
                <a:lnTo>
                  <a:pt x="675" y="16200"/>
                </a:lnTo>
                <a:lnTo>
                  <a:pt x="675" y="5400"/>
                </a:lnTo>
                <a:close/>
              </a:path>
            </a:pathLst>
          </a:custGeom>
          <a:gradFill>
            <a:gsLst>
              <a:gs pos="0">
                <a:schemeClr val="bg1"/>
              </a:gs>
              <a:gs pos="100000">
                <a:schemeClr val="bg1">
                  <a:gamma val="0"/>
                  <a:shade val="21176"/>
                  <a:invGamma val="0"/>
                </a:schemeClr>
              </a:gs>
            </a:gsLst>
            <a:lin ang="0" scaled="1"/>
          </a:gradFill>
          <a:ln w="28575" algn="ctr">
            <a:solidFill>
              <a:schemeClr val="tx1"/>
            </a:solidFill>
            <a:miter lim="800000"/>
            <a:headEnd/>
            <a:tailEnd type="none" w="lg" len="lg"/>
          </a:ln>
          <a:effectLst/>
        </p:spPr>
        <p:txBody>
          <a:bodyPr lIns="90000" tIns="46800" rIns="90000" bIns="46800" anchor="ctr">
            <a:spAutoFit/>
          </a:bodyPr>
          <a:lstStyle/>
          <a:p>
            <a:pPr>
              <a:defRPr/>
            </a:pPr>
            <a:endParaRPr lang="zh-CN">
              <a:latin typeface="Arial"/>
            </a:endParaRPr>
          </a:p>
        </p:txBody>
      </p:sp>
      <p:grpSp>
        <p:nvGrpSpPr>
          <p:cNvPr id="73732" name="Group 6"/>
          <p:cNvGrpSpPr>
            <a:grpSpLocks noChangeAspect="1"/>
          </p:cNvGrpSpPr>
          <p:nvPr/>
        </p:nvGrpSpPr>
        <p:grpSpPr bwMode="auto">
          <a:xfrm>
            <a:off x="2268538" y="2492375"/>
            <a:ext cx="4248150" cy="3549650"/>
            <a:chOff x="1429" y="1570"/>
            <a:chExt cx="2676" cy="2236"/>
          </a:xfrm>
        </p:grpSpPr>
        <p:sp>
          <p:nvSpPr>
            <p:cNvPr id="147461" name="AutoShape 5"/>
            <p:cNvSpPr>
              <a:spLocks noChangeArrowheads="1" noChangeAspect="1" noTextEdit="1"/>
            </p:cNvSpPr>
            <p:nvPr/>
          </p:nvSpPr>
          <p:spPr bwMode="auto">
            <a:xfrm>
              <a:off x="1429" y="1570"/>
              <a:ext cx="2676" cy="2236"/>
            </a:xfrm>
            <a:prstGeom prst="rect">
              <a:avLst/>
            </a:prstGeom>
            <a:solidFill>
              <a:schemeClr val="bg1"/>
            </a:solidFill>
            <a:ln>
              <a:noFill/>
            </a:ln>
          </p:spPr>
          <p:txBody>
            <a:bodyPr/>
            <a:lstStyle/>
            <a:p>
              <a:pPr>
                <a:defRPr/>
              </a:pPr>
              <a:endParaRPr lang="zh-CN">
                <a:latin typeface="Arial"/>
              </a:endParaRPr>
            </a:p>
          </p:txBody>
        </p:sp>
        <p:sp>
          <p:nvSpPr>
            <p:cNvPr id="147463" name="Rectangle 7"/>
            <p:cNvSpPr>
              <a:spLocks noChangeArrowheads="1"/>
            </p:cNvSpPr>
            <p:nvPr/>
          </p:nvSpPr>
          <p:spPr bwMode="auto">
            <a:xfrm>
              <a:off x="1429" y="1602"/>
              <a:ext cx="96" cy="220"/>
            </a:xfrm>
            <a:prstGeom prst="rect">
              <a:avLst/>
            </a:prstGeom>
            <a:noFill/>
            <a:ln>
              <a:noFill/>
            </a:ln>
          </p:spPr>
          <p:txBody>
            <a:bodyPr wrap="none" lIns="0" tIns="0" rIns="0" bIns="0">
              <a:spAutoFit/>
            </a:bodyPr>
            <a:lstStyle/>
            <a:p>
              <a:pPr>
                <a:defRPr/>
              </a:pPr>
              <a:r>
                <a:rPr lang="en-US" sz="2000" b="0">
                  <a:solidFill>
                    <a:srgbClr val="000000"/>
                  </a:solidFill>
                  <a:latin typeface="Times New Roman"/>
                </a:rPr>
                <a:t> </a:t>
              </a:r>
              <a:endParaRPr lang="en-US">
                <a:latin typeface="Arial"/>
              </a:endParaRPr>
            </a:p>
          </p:txBody>
        </p:sp>
        <p:sp>
          <p:nvSpPr>
            <p:cNvPr id="147464" name="Rectangle 8"/>
            <p:cNvSpPr>
              <a:spLocks noChangeArrowheads="1"/>
            </p:cNvSpPr>
            <p:nvPr/>
          </p:nvSpPr>
          <p:spPr bwMode="auto">
            <a:xfrm>
              <a:off x="1434" y="1575"/>
              <a:ext cx="1085" cy="350"/>
            </a:xfrm>
            <a:prstGeom prst="rect">
              <a:avLst/>
            </a:prstGeom>
            <a:solidFill>
              <a:srgbClr val="FFFFFF"/>
            </a:solidFill>
            <a:ln>
              <a:noFill/>
            </a:ln>
          </p:spPr>
          <p:txBody>
            <a:bodyPr/>
            <a:lstStyle/>
            <a:p>
              <a:pPr>
                <a:defRPr/>
              </a:pPr>
              <a:endParaRPr lang="zh-CN">
                <a:latin typeface="Arial"/>
              </a:endParaRPr>
            </a:p>
          </p:txBody>
        </p:sp>
        <p:sp>
          <p:nvSpPr>
            <p:cNvPr id="147465" name="Rectangle 9"/>
            <p:cNvSpPr>
              <a:spLocks noChangeArrowheads="1"/>
            </p:cNvSpPr>
            <p:nvPr/>
          </p:nvSpPr>
          <p:spPr bwMode="auto">
            <a:xfrm>
              <a:off x="1434" y="1575"/>
              <a:ext cx="1085" cy="350"/>
            </a:xfrm>
            <a:prstGeom prst="rect">
              <a:avLst/>
            </a:prstGeom>
            <a:noFill/>
            <a:ln w="15875">
              <a:solidFill>
                <a:srgbClr val="000000"/>
              </a:solidFill>
              <a:miter lim="800000"/>
              <a:headEnd/>
              <a:tailEnd/>
            </a:ln>
          </p:spPr>
          <p:txBody>
            <a:bodyPr/>
            <a:lstStyle/>
            <a:p>
              <a:pPr>
                <a:defRPr/>
              </a:pPr>
              <a:endParaRPr lang="zh-CN">
                <a:latin typeface="Arial"/>
              </a:endParaRPr>
            </a:p>
          </p:txBody>
        </p:sp>
        <p:sp>
          <p:nvSpPr>
            <p:cNvPr id="147466" name="Rectangle 10"/>
            <p:cNvSpPr>
              <a:spLocks noChangeArrowheads="1"/>
            </p:cNvSpPr>
            <p:nvPr/>
          </p:nvSpPr>
          <p:spPr bwMode="auto">
            <a:xfrm>
              <a:off x="1699" y="1678"/>
              <a:ext cx="651" cy="182"/>
            </a:xfrm>
            <a:prstGeom prst="rect">
              <a:avLst/>
            </a:prstGeom>
            <a:noFill/>
            <a:ln>
              <a:noFill/>
            </a:ln>
          </p:spPr>
          <p:txBody>
            <a:bodyPr wrap="none" lIns="0" tIns="0" rIns="0" bIns="0">
              <a:spAutoFit/>
            </a:bodyPr>
            <a:lstStyle/>
            <a:p>
              <a:pPr>
                <a:defRPr/>
              </a:pPr>
              <a:r>
                <a:rPr lang="zh-CN" sz="2000" b="0">
                  <a:solidFill>
                    <a:srgbClr val="000000"/>
                  </a:solidFill>
                  <a:latin typeface="宋体"/>
                  <a:ea typeface="宋体"/>
                </a:rPr>
                <a:t>应用程序</a:t>
              </a:r>
              <a:endParaRPr lang="zh-CN">
                <a:latin typeface="Arial"/>
              </a:endParaRPr>
            </a:p>
          </p:txBody>
        </p:sp>
        <p:sp>
          <p:nvSpPr>
            <p:cNvPr id="147467" name="Rectangle 11"/>
            <p:cNvSpPr>
              <a:spLocks noChangeArrowheads="1"/>
            </p:cNvSpPr>
            <p:nvPr/>
          </p:nvSpPr>
          <p:spPr bwMode="auto">
            <a:xfrm>
              <a:off x="2258" y="1671"/>
              <a:ext cx="96" cy="220"/>
            </a:xfrm>
            <a:prstGeom prst="rect">
              <a:avLst/>
            </a:prstGeom>
            <a:noFill/>
            <a:ln>
              <a:noFill/>
            </a:ln>
          </p:spPr>
          <p:txBody>
            <a:bodyPr wrap="none" lIns="0" tIns="0" rIns="0" bIns="0">
              <a:spAutoFit/>
            </a:bodyPr>
            <a:lstStyle/>
            <a:p>
              <a:pPr>
                <a:defRPr/>
              </a:pPr>
              <a:r>
                <a:rPr lang="en-US" sz="2000" b="0">
                  <a:solidFill>
                    <a:srgbClr val="000000"/>
                  </a:solidFill>
                  <a:latin typeface="Times New Roman"/>
                </a:rPr>
                <a:t> </a:t>
              </a:r>
              <a:endParaRPr lang="en-US">
                <a:latin typeface="Arial"/>
              </a:endParaRPr>
            </a:p>
          </p:txBody>
        </p:sp>
        <p:sp>
          <p:nvSpPr>
            <p:cNvPr id="147468" name="Rectangle 12"/>
            <p:cNvSpPr>
              <a:spLocks noChangeArrowheads="1"/>
            </p:cNvSpPr>
            <p:nvPr/>
          </p:nvSpPr>
          <p:spPr bwMode="auto">
            <a:xfrm>
              <a:off x="1434" y="2511"/>
              <a:ext cx="1085" cy="349"/>
            </a:xfrm>
            <a:prstGeom prst="rect">
              <a:avLst/>
            </a:prstGeom>
            <a:solidFill>
              <a:srgbClr val="FFFFFF"/>
            </a:solidFill>
            <a:ln>
              <a:noFill/>
            </a:ln>
          </p:spPr>
          <p:txBody>
            <a:bodyPr/>
            <a:lstStyle/>
            <a:p>
              <a:pPr>
                <a:defRPr/>
              </a:pPr>
              <a:endParaRPr lang="zh-CN">
                <a:latin typeface="Arial"/>
              </a:endParaRPr>
            </a:p>
          </p:txBody>
        </p:sp>
        <p:sp>
          <p:nvSpPr>
            <p:cNvPr id="147469" name="Rectangle 13"/>
            <p:cNvSpPr>
              <a:spLocks noChangeArrowheads="1"/>
            </p:cNvSpPr>
            <p:nvPr/>
          </p:nvSpPr>
          <p:spPr bwMode="auto">
            <a:xfrm>
              <a:off x="1434" y="2511"/>
              <a:ext cx="1085" cy="349"/>
            </a:xfrm>
            <a:prstGeom prst="rect">
              <a:avLst/>
            </a:prstGeom>
            <a:noFill/>
            <a:ln w="15875">
              <a:solidFill>
                <a:srgbClr val="000000"/>
              </a:solidFill>
              <a:miter lim="800000"/>
              <a:headEnd/>
              <a:tailEnd/>
            </a:ln>
          </p:spPr>
          <p:txBody>
            <a:bodyPr/>
            <a:lstStyle/>
            <a:p>
              <a:pPr>
                <a:defRPr/>
              </a:pPr>
              <a:endParaRPr lang="zh-CN">
                <a:latin typeface="Arial"/>
              </a:endParaRPr>
            </a:p>
          </p:txBody>
        </p:sp>
        <p:sp>
          <p:nvSpPr>
            <p:cNvPr id="147470" name="Rectangle 14"/>
            <p:cNvSpPr>
              <a:spLocks noChangeArrowheads="1"/>
            </p:cNvSpPr>
            <p:nvPr/>
          </p:nvSpPr>
          <p:spPr bwMode="auto">
            <a:xfrm>
              <a:off x="1699" y="2608"/>
              <a:ext cx="651" cy="182"/>
            </a:xfrm>
            <a:prstGeom prst="rect">
              <a:avLst/>
            </a:prstGeom>
            <a:noFill/>
            <a:ln>
              <a:noFill/>
            </a:ln>
          </p:spPr>
          <p:txBody>
            <a:bodyPr wrap="none" lIns="0" tIns="0" rIns="0" bIns="0">
              <a:spAutoFit/>
            </a:bodyPr>
            <a:lstStyle/>
            <a:p>
              <a:pPr>
                <a:defRPr/>
              </a:pPr>
              <a:r>
                <a:rPr lang="zh-CN" sz="2000" b="0">
                  <a:solidFill>
                    <a:srgbClr val="000000"/>
                  </a:solidFill>
                  <a:latin typeface="宋体"/>
                  <a:ea typeface="宋体"/>
                </a:rPr>
                <a:t>操作系统</a:t>
              </a:r>
              <a:endParaRPr lang="zh-CN">
                <a:latin typeface="Arial"/>
              </a:endParaRPr>
            </a:p>
          </p:txBody>
        </p:sp>
        <p:sp>
          <p:nvSpPr>
            <p:cNvPr id="147471" name="Rectangle 15"/>
            <p:cNvSpPr>
              <a:spLocks noChangeArrowheads="1"/>
            </p:cNvSpPr>
            <p:nvPr/>
          </p:nvSpPr>
          <p:spPr bwMode="auto">
            <a:xfrm>
              <a:off x="2258" y="2602"/>
              <a:ext cx="96" cy="220"/>
            </a:xfrm>
            <a:prstGeom prst="rect">
              <a:avLst/>
            </a:prstGeom>
            <a:noFill/>
            <a:ln>
              <a:noFill/>
            </a:ln>
          </p:spPr>
          <p:txBody>
            <a:bodyPr wrap="none" lIns="0" tIns="0" rIns="0" bIns="0">
              <a:spAutoFit/>
            </a:bodyPr>
            <a:lstStyle/>
            <a:p>
              <a:pPr>
                <a:defRPr/>
              </a:pPr>
              <a:r>
                <a:rPr lang="en-US" sz="2000" b="0">
                  <a:solidFill>
                    <a:srgbClr val="000000"/>
                  </a:solidFill>
                  <a:latin typeface="Times New Roman"/>
                </a:rPr>
                <a:t> </a:t>
              </a:r>
              <a:endParaRPr lang="en-US">
                <a:latin typeface="Arial"/>
              </a:endParaRPr>
            </a:p>
          </p:txBody>
        </p:sp>
        <p:sp>
          <p:nvSpPr>
            <p:cNvPr id="147472" name="Freeform 16"/>
            <p:cNvSpPr>
              <a:spLocks noEditPoints="1"/>
            </p:cNvSpPr>
            <p:nvPr/>
          </p:nvSpPr>
          <p:spPr bwMode="auto">
            <a:xfrm>
              <a:off x="1636" y="2855"/>
              <a:ext cx="77" cy="586"/>
            </a:xfrm>
            <a:custGeom>
              <a:avLst/>
              <a:gdLst>
                <a:gd name="T0" fmla="*/ 44 w 77"/>
                <a:gd name="T1" fmla="*/ 5 h 586"/>
                <a:gd name="T2" fmla="*/ 44 w 77"/>
                <a:gd name="T3" fmla="*/ 510 h 586"/>
                <a:gd name="T4" fmla="*/ 44 w 77"/>
                <a:gd name="T5" fmla="*/ 516 h 586"/>
                <a:gd name="T6" fmla="*/ 39 w 77"/>
                <a:gd name="T7" fmla="*/ 516 h 586"/>
                <a:gd name="T8" fmla="*/ 34 w 77"/>
                <a:gd name="T9" fmla="*/ 516 h 586"/>
                <a:gd name="T10" fmla="*/ 34 w 77"/>
                <a:gd name="T11" fmla="*/ 510 h 586"/>
                <a:gd name="T12" fmla="*/ 34 w 77"/>
                <a:gd name="T13" fmla="*/ 5 h 586"/>
                <a:gd name="T14" fmla="*/ 34 w 77"/>
                <a:gd name="T15" fmla="*/ 0 h 586"/>
                <a:gd name="T16" fmla="*/ 39 w 77"/>
                <a:gd name="T17" fmla="*/ 0 h 586"/>
                <a:gd name="T18" fmla="*/ 44 w 77"/>
                <a:gd name="T19" fmla="*/ 0 h 586"/>
                <a:gd name="T20" fmla="*/ 44 w 77"/>
                <a:gd name="T21" fmla="*/ 5 h 586"/>
                <a:gd name="T22" fmla="*/ 44 w 77"/>
                <a:gd name="T23" fmla="*/ 5 h 586"/>
                <a:gd name="T24" fmla="*/ 77 w 77"/>
                <a:gd name="T25" fmla="*/ 494 h 586"/>
                <a:gd name="T26" fmla="*/ 39 w 77"/>
                <a:gd name="T27" fmla="*/ 586 h 586"/>
                <a:gd name="T28" fmla="*/ 0 w 77"/>
                <a:gd name="T29" fmla="*/ 494 h 586"/>
                <a:gd name="T30" fmla="*/ 77 w 77"/>
                <a:gd name="T31" fmla="*/ 494 h 5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7" h="586" fill="norm" stroke="1" extrusionOk="0">
                  <a:moveTo>
                    <a:pt x="44" y="5"/>
                  </a:moveTo>
                  <a:lnTo>
                    <a:pt x="44" y="510"/>
                  </a:lnTo>
                  <a:lnTo>
                    <a:pt x="44" y="516"/>
                  </a:lnTo>
                  <a:lnTo>
                    <a:pt x="39" y="516"/>
                  </a:lnTo>
                  <a:lnTo>
                    <a:pt x="34" y="516"/>
                  </a:lnTo>
                  <a:lnTo>
                    <a:pt x="34" y="510"/>
                  </a:lnTo>
                  <a:lnTo>
                    <a:pt x="34" y="5"/>
                  </a:lnTo>
                  <a:lnTo>
                    <a:pt x="34" y="0"/>
                  </a:lnTo>
                  <a:lnTo>
                    <a:pt x="39" y="0"/>
                  </a:lnTo>
                  <a:lnTo>
                    <a:pt x="44" y="0"/>
                  </a:lnTo>
                  <a:lnTo>
                    <a:pt x="44" y="5"/>
                  </a:lnTo>
                  <a:lnTo>
                    <a:pt x="44" y="5"/>
                  </a:lnTo>
                  <a:close/>
                  <a:moveTo>
                    <a:pt x="77" y="494"/>
                  </a:moveTo>
                  <a:lnTo>
                    <a:pt x="39" y="586"/>
                  </a:lnTo>
                  <a:lnTo>
                    <a:pt x="0" y="494"/>
                  </a:lnTo>
                  <a:lnTo>
                    <a:pt x="77" y="494"/>
                  </a:lnTo>
                  <a:close/>
                </a:path>
              </a:pathLst>
            </a:custGeom>
            <a:solidFill>
              <a:schemeClr val="bg1"/>
            </a:solidFill>
            <a:ln w="8001">
              <a:solidFill>
                <a:srgbClr val="FF0000"/>
              </a:solidFill>
              <a:prstDash val="solid"/>
              <a:round/>
              <a:headEnd/>
              <a:tailEnd/>
            </a:ln>
          </p:spPr>
          <p:txBody>
            <a:bodyPr/>
            <a:lstStyle/>
            <a:p>
              <a:pPr>
                <a:defRPr/>
              </a:pPr>
              <a:endParaRPr lang="zh-CN">
                <a:latin typeface="Arial"/>
              </a:endParaRPr>
            </a:p>
          </p:txBody>
        </p:sp>
        <p:sp>
          <p:nvSpPr>
            <p:cNvPr id="147473" name="Freeform 17"/>
            <p:cNvSpPr>
              <a:spLocks noEditPoints="1"/>
            </p:cNvSpPr>
            <p:nvPr/>
          </p:nvSpPr>
          <p:spPr bwMode="auto">
            <a:xfrm>
              <a:off x="1636" y="1919"/>
              <a:ext cx="77" cy="592"/>
            </a:xfrm>
            <a:custGeom>
              <a:avLst/>
              <a:gdLst>
                <a:gd name="T0" fmla="*/ 44 w 77"/>
                <a:gd name="T1" fmla="*/ 6 h 592"/>
                <a:gd name="T2" fmla="*/ 44 w 77"/>
                <a:gd name="T3" fmla="*/ 516 h 592"/>
                <a:gd name="T4" fmla="*/ 44 w 77"/>
                <a:gd name="T5" fmla="*/ 516 h 592"/>
                <a:gd name="T6" fmla="*/ 39 w 77"/>
                <a:gd name="T7" fmla="*/ 522 h 592"/>
                <a:gd name="T8" fmla="*/ 34 w 77"/>
                <a:gd name="T9" fmla="*/ 516 h 592"/>
                <a:gd name="T10" fmla="*/ 34 w 77"/>
                <a:gd name="T11" fmla="*/ 516 h 592"/>
                <a:gd name="T12" fmla="*/ 34 w 77"/>
                <a:gd name="T13" fmla="*/ 6 h 592"/>
                <a:gd name="T14" fmla="*/ 34 w 77"/>
                <a:gd name="T15" fmla="*/ 0 h 592"/>
                <a:gd name="T16" fmla="*/ 39 w 77"/>
                <a:gd name="T17" fmla="*/ 0 h 592"/>
                <a:gd name="T18" fmla="*/ 44 w 77"/>
                <a:gd name="T19" fmla="*/ 0 h 592"/>
                <a:gd name="T20" fmla="*/ 44 w 77"/>
                <a:gd name="T21" fmla="*/ 6 h 592"/>
                <a:gd name="T22" fmla="*/ 44 w 77"/>
                <a:gd name="T23" fmla="*/ 6 h 592"/>
                <a:gd name="T24" fmla="*/ 77 w 77"/>
                <a:gd name="T25" fmla="*/ 500 h 592"/>
                <a:gd name="T26" fmla="*/ 39 w 77"/>
                <a:gd name="T27" fmla="*/ 592 h 592"/>
                <a:gd name="T28" fmla="*/ 0 w 77"/>
                <a:gd name="T29" fmla="*/ 500 h 592"/>
                <a:gd name="T30" fmla="*/ 77 w 77"/>
                <a:gd name="T31" fmla="*/ 500 h 5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7" h="592" fill="norm" stroke="1" extrusionOk="0">
                  <a:moveTo>
                    <a:pt x="44" y="6"/>
                  </a:moveTo>
                  <a:lnTo>
                    <a:pt x="44" y="516"/>
                  </a:lnTo>
                  <a:lnTo>
                    <a:pt x="44" y="516"/>
                  </a:lnTo>
                  <a:lnTo>
                    <a:pt x="39" y="522"/>
                  </a:lnTo>
                  <a:lnTo>
                    <a:pt x="34" y="516"/>
                  </a:lnTo>
                  <a:lnTo>
                    <a:pt x="34" y="516"/>
                  </a:lnTo>
                  <a:lnTo>
                    <a:pt x="34" y="6"/>
                  </a:lnTo>
                  <a:lnTo>
                    <a:pt x="34" y="0"/>
                  </a:lnTo>
                  <a:lnTo>
                    <a:pt x="39" y="0"/>
                  </a:lnTo>
                  <a:lnTo>
                    <a:pt x="44" y="0"/>
                  </a:lnTo>
                  <a:lnTo>
                    <a:pt x="44" y="6"/>
                  </a:lnTo>
                  <a:lnTo>
                    <a:pt x="44" y="6"/>
                  </a:lnTo>
                  <a:close/>
                  <a:moveTo>
                    <a:pt x="77" y="500"/>
                  </a:moveTo>
                  <a:lnTo>
                    <a:pt x="39" y="592"/>
                  </a:lnTo>
                  <a:lnTo>
                    <a:pt x="0" y="500"/>
                  </a:lnTo>
                  <a:lnTo>
                    <a:pt x="77" y="500"/>
                  </a:lnTo>
                  <a:close/>
                </a:path>
              </a:pathLst>
            </a:custGeom>
            <a:solidFill>
              <a:schemeClr val="bg1"/>
            </a:solidFill>
            <a:ln w="8001">
              <a:solidFill>
                <a:srgbClr val="FF0000"/>
              </a:solidFill>
              <a:prstDash val="solid"/>
              <a:round/>
              <a:headEnd/>
              <a:tailEnd/>
            </a:ln>
          </p:spPr>
          <p:txBody>
            <a:bodyPr/>
            <a:lstStyle/>
            <a:p>
              <a:pPr>
                <a:defRPr/>
              </a:pPr>
              <a:endParaRPr lang="zh-CN">
                <a:latin typeface="Arial"/>
              </a:endParaRPr>
            </a:p>
          </p:txBody>
        </p:sp>
        <p:sp>
          <p:nvSpPr>
            <p:cNvPr id="147474" name="Rectangle 18"/>
            <p:cNvSpPr>
              <a:spLocks noChangeArrowheads="1"/>
            </p:cNvSpPr>
            <p:nvPr/>
          </p:nvSpPr>
          <p:spPr bwMode="auto">
            <a:xfrm>
              <a:off x="1434" y="3441"/>
              <a:ext cx="1085" cy="349"/>
            </a:xfrm>
            <a:prstGeom prst="rect">
              <a:avLst/>
            </a:prstGeom>
            <a:solidFill>
              <a:srgbClr val="FFFFFF"/>
            </a:solidFill>
            <a:ln>
              <a:noFill/>
            </a:ln>
          </p:spPr>
          <p:txBody>
            <a:bodyPr/>
            <a:lstStyle/>
            <a:p>
              <a:pPr>
                <a:defRPr/>
              </a:pPr>
              <a:endParaRPr lang="zh-CN">
                <a:latin typeface="Arial"/>
              </a:endParaRPr>
            </a:p>
          </p:txBody>
        </p:sp>
        <p:sp>
          <p:nvSpPr>
            <p:cNvPr id="147475" name="Rectangle 19"/>
            <p:cNvSpPr>
              <a:spLocks noChangeArrowheads="1"/>
            </p:cNvSpPr>
            <p:nvPr/>
          </p:nvSpPr>
          <p:spPr bwMode="auto">
            <a:xfrm>
              <a:off x="1434" y="3441"/>
              <a:ext cx="1085" cy="349"/>
            </a:xfrm>
            <a:prstGeom prst="rect">
              <a:avLst/>
            </a:prstGeom>
            <a:noFill/>
            <a:ln w="15875">
              <a:solidFill>
                <a:srgbClr val="000000"/>
              </a:solidFill>
              <a:miter lim="800000"/>
              <a:headEnd/>
              <a:tailEnd/>
            </a:ln>
          </p:spPr>
          <p:txBody>
            <a:bodyPr/>
            <a:lstStyle/>
            <a:p>
              <a:pPr>
                <a:defRPr/>
              </a:pPr>
              <a:endParaRPr lang="zh-CN">
                <a:latin typeface="Arial"/>
              </a:endParaRPr>
            </a:p>
          </p:txBody>
        </p:sp>
        <p:sp>
          <p:nvSpPr>
            <p:cNvPr id="147476" name="Rectangle 20"/>
            <p:cNvSpPr>
              <a:spLocks noChangeArrowheads="1"/>
            </p:cNvSpPr>
            <p:nvPr/>
          </p:nvSpPr>
          <p:spPr bwMode="auto">
            <a:xfrm>
              <a:off x="1540" y="3538"/>
              <a:ext cx="940" cy="182"/>
            </a:xfrm>
            <a:prstGeom prst="rect">
              <a:avLst/>
            </a:prstGeom>
            <a:noFill/>
            <a:ln>
              <a:noFill/>
            </a:ln>
          </p:spPr>
          <p:txBody>
            <a:bodyPr wrap="none" lIns="0" tIns="0" rIns="0" bIns="0">
              <a:spAutoFit/>
            </a:bodyPr>
            <a:lstStyle/>
            <a:p>
              <a:pPr>
                <a:defRPr/>
              </a:pPr>
              <a:r>
                <a:rPr lang="zh-CN" sz="2000" b="0">
                  <a:solidFill>
                    <a:srgbClr val="000000"/>
                  </a:solidFill>
                  <a:latin typeface="宋体"/>
                  <a:ea typeface="宋体"/>
                </a:rPr>
                <a:t>输入输出设备</a:t>
              </a:r>
              <a:endParaRPr lang="zh-CN">
                <a:latin typeface="Arial"/>
              </a:endParaRPr>
            </a:p>
          </p:txBody>
        </p:sp>
        <p:sp>
          <p:nvSpPr>
            <p:cNvPr id="147477" name="Rectangle 21"/>
            <p:cNvSpPr>
              <a:spLocks noChangeArrowheads="1"/>
            </p:cNvSpPr>
            <p:nvPr/>
          </p:nvSpPr>
          <p:spPr bwMode="auto">
            <a:xfrm>
              <a:off x="2379" y="3532"/>
              <a:ext cx="96" cy="220"/>
            </a:xfrm>
            <a:prstGeom prst="rect">
              <a:avLst/>
            </a:prstGeom>
            <a:noFill/>
            <a:ln>
              <a:noFill/>
            </a:ln>
          </p:spPr>
          <p:txBody>
            <a:bodyPr wrap="none" lIns="0" tIns="0" rIns="0" bIns="0">
              <a:spAutoFit/>
            </a:bodyPr>
            <a:lstStyle/>
            <a:p>
              <a:pPr>
                <a:defRPr/>
              </a:pPr>
              <a:r>
                <a:rPr lang="en-US" sz="2000" b="0">
                  <a:solidFill>
                    <a:srgbClr val="000000"/>
                  </a:solidFill>
                  <a:latin typeface="Times New Roman"/>
                </a:rPr>
                <a:t> </a:t>
              </a:r>
              <a:endParaRPr lang="en-US">
                <a:latin typeface="Arial"/>
              </a:endParaRPr>
            </a:p>
          </p:txBody>
        </p:sp>
        <p:sp>
          <p:nvSpPr>
            <p:cNvPr id="147478" name="Freeform 22"/>
            <p:cNvSpPr>
              <a:spLocks noEditPoints="1"/>
            </p:cNvSpPr>
            <p:nvPr/>
          </p:nvSpPr>
          <p:spPr bwMode="auto">
            <a:xfrm>
              <a:off x="2239" y="2860"/>
              <a:ext cx="77" cy="586"/>
            </a:xfrm>
            <a:custGeom>
              <a:avLst/>
              <a:gdLst>
                <a:gd name="T0" fmla="*/ 34 w 77"/>
                <a:gd name="T1" fmla="*/ 581 h 586"/>
                <a:gd name="T2" fmla="*/ 34 w 77"/>
                <a:gd name="T3" fmla="*/ 70 h 586"/>
                <a:gd name="T4" fmla="*/ 34 w 77"/>
                <a:gd name="T5" fmla="*/ 70 h 586"/>
                <a:gd name="T6" fmla="*/ 39 w 77"/>
                <a:gd name="T7" fmla="*/ 65 h 586"/>
                <a:gd name="T8" fmla="*/ 43 w 77"/>
                <a:gd name="T9" fmla="*/ 70 h 586"/>
                <a:gd name="T10" fmla="*/ 43 w 77"/>
                <a:gd name="T11" fmla="*/ 70 h 586"/>
                <a:gd name="T12" fmla="*/ 43 w 77"/>
                <a:gd name="T13" fmla="*/ 581 h 586"/>
                <a:gd name="T14" fmla="*/ 43 w 77"/>
                <a:gd name="T15" fmla="*/ 586 h 586"/>
                <a:gd name="T16" fmla="*/ 39 w 77"/>
                <a:gd name="T17" fmla="*/ 586 h 586"/>
                <a:gd name="T18" fmla="*/ 34 w 77"/>
                <a:gd name="T19" fmla="*/ 586 h 586"/>
                <a:gd name="T20" fmla="*/ 34 w 77"/>
                <a:gd name="T21" fmla="*/ 581 h 586"/>
                <a:gd name="T22" fmla="*/ 34 w 77"/>
                <a:gd name="T23" fmla="*/ 581 h 586"/>
                <a:gd name="T24" fmla="*/ 0 w 77"/>
                <a:gd name="T25" fmla="*/ 86 h 586"/>
                <a:gd name="T26" fmla="*/ 39 w 77"/>
                <a:gd name="T27" fmla="*/ 0 h 586"/>
                <a:gd name="T28" fmla="*/ 77 w 77"/>
                <a:gd name="T29" fmla="*/ 86 h 586"/>
                <a:gd name="T30" fmla="*/ 0 w 77"/>
                <a:gd name="T31" fmla="*/ 86 h 5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7" h="586" fill="norm" stroke="1" extrusionOk="0">
                  <a:moveTo>
                    <a:pt x="34" y="581"/>
                  </a:moveTo>
                  <a:lnTo>
                    <a:pt x="34" y="70"/>
                  </a:lnTo>
                  <a:lnTo>
                    <a:pt x="34" y="70"/>
                  </a:lnTo>
                  <a:lnTo>
                    <a:pt x="39" y="65"/>
                  </a:lnTo>
                  <a:lnTo>
                    <a:pt x="43" y="70"/>
                  </a:lnTo>
                  <a:lnTo>
                    <a:pt x="43" y="70"/>
                  </a:lnTo>
                  <a:lnTo>
                    <a:pt x="43" y="581"/>
                  </a:lnTo>
                  <a:lnTo>
                    <a:pt x="43" y="586"/>
                  </a:lnTo>
                  <a:lnTo>
                    <a:pt x="39" y="586"/>
                  </a:lnTo>
                  <a:lnTo>
                    <a:pt x="34" y="586"/>
                  </a:lnTo>
                  <a:lnTo>
                    <a:pt x="34" y="581"/>
                  </a:lnTo>
                  <a:lnTo>
                    <a:pt x="34" y="581"/>
                  </a:lnTo>
                  <a:close/>
                  <a:moveTo>
                    <a:pt x="0" y="86"/>
                  </a:moveTo>
                  <a:lnTo>
                    <a:pt x="39" y="0"/>
                  </a:lnTo>
                  <a:lnTo>
                    <a:pt x="77" y="86"/>
                  </a:lnTo>
                  <a:lnTo>
                    <a:pt x="0" y="86"/>
                  </a:lnTo>
                  <a:close/>
                </a:path>
              </a:pathLst>
            </a:custGeom>
            <a:solidFill>
              <a:schemeClr val="bg1"/>
            </a:solidFill>
            <a:ln w="8001">
              <a:solidFill>
                <a:srgbClr val="FF0000"/>
              </a:solidFill>
              <a:prstDash val="solid"/>
              <a:round/>
              <a:headEnd/>
              <a:tailEnd/>
            </a:ln>
          </p:spPr>
          <p:txBody>
            <a:bodyPr/>
            <a:lstStyle/>
            <a:p>
              <a:pPr>
                <a:defRPr/>
              </a:pPr>
              <a:endParaRPr lang="zh-CN">
                <a:latin typeface="Arial"/>
              </a:endParaRPr>
            </a:p>
          </p:txBody>
        </p:sp>
        <p:sp>
          <p:nvSpPr>
            <p:cNvPr id="147479" name="Freeform 23"/>
            <p:cNvSpPr>
              <a:spLocks noEditPoints="1"/>
            </p:cNvSpPr>
            <p:nvPr/>
          </p:nvSpPr>
          <p:spPr bwMode="auto">
            <a:xfrm>
              <a:off x="2239" y="1925"/>
              <a:ext cx="77" cy="591"/>
            </a:xfrm>
            <a:custGeom>
              <a:avLst/>
              <a:gdLst>
                <a:gd name="T0" fmla="*/ 34 w 77"/>
                <a:gd name="T1" fmla="*/ 586 h 591"/>
                <a:gd name="T2" fmla="*/ 34 w 77"/>
                <a:gd name="T3" fmla="*/ 75 h 591"/>
                <a:gd name="T4" fmla="*/ 34 w 77"/>
                <a:gd name="T5" fmla="*/ 70 h 591"/>
                <a:gd name="T6" fmla="*/ 39 w 77"/>
                <a:gd name="T7" fmla="*/ 70 h 591"/>
                <a:gd name="T8" fmla="*/ 43 w 77"/>
                <a:gd name="T9" fmla="*/ 70 h 591"/>
                <a:gd name="T10" fmla="*/ 43 w 77"/>
                <a:gd name="T11" fmla="*/ 75 h 591"/>
                <a:gd name="T12" fmla="*/ 43 w 77"/>
                <a:gd name="T13" fmla="*/ 586 h 591"/>
                <a:gd name="T14" fmla="*/ 43 w 77"/>
                <a:gd name="T15" fmla="*/ 586 h 591"/>
                <a:gd name="T16" fmla="*/ 39 w 77"/>
                <a:gd name="T17" fmla="*/ 591 h 591"/>
                <a:gd name="T18" fmla="*/ 34 w 77"/>
                <a:gd name="T19" fmla="*/ 586 h 591"/>
                <a:gd name="T20" fmla="*/ 34 w 77"/>
                <a:gd name="T21" fmla="*/ 586 h 591"/>
                <a:gd name="T22" fmla="*/ 34 w 77"/>
                <a:gd name="T23" fmla="*/ 586 h 591"/>
                <a:gd name="T24" fmla="*/ 0 w 77"/>
                <a:gd name="T25" fmla="*/ 91 h 591"/>
                <a:gd name="T26" fmla="*/ 39 w 77"/>
                <a:gd name="T27" fmla="*/ 0 h 591"/>
                <a:gd name="T28" fmla="*/ 77 w 77"/>
                <a:gd name="T29" fmla="*/ 91 h 591"/>
                <a:gd name="T30" fmla="*/ 0 w 77"/>
                <a:gd name="T31" fmla="*/ 91 h 5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7" h="591" fill="norm" stroke="1" extrusionOk="0">
                  <a:moveTo>
                    <a:pt x="34" y="586"/>
                  </a:moveTo>
                  <a:lnTo>
                    <a:pt x="34" y="75"/>
                  </a:lnTo>
                  <a:lnTo>
                    <a:pt x="34" y="70"/>
                  </a:lnTo>
                  <a:lnTo>
                    <a:pt x="39" y="70"/>
                  </a:lnTo>
                  <a:lnTo>
                    <a:pt x="43" y="70"/>
                  </a:lnTo>
                  <a:lnTo>
                    <a:pt x="43" y="75"/>
                  </a:lnTo>
                  <a:lnTo>
                    <a:pt x="43" y="586"/>
                  </a:lnTo>
                  <a:lnTo>
                    <a:pt x="43" y="586"/>
                  </a:lnTo>
                  <a:lnTo>
                    <a:pt x="39" y="591"/>
                  </a:lnTo>
                  <a:lnTo>
                    <a:pt x="34" y="586"/>
                  </a:lnTo>
                  <a:lnTo>
                    <a:pt x="34" y="586"/>
                  </a:lnTo>
                  <a:lnTo>
                    <a:pt x="34" y="586"/>
                  </a:lnTo>
                  <a:close/>
                  <a:moveTo>
                    <a:pt x="0" y="91"/>
                  </a:moveTo>
                  <a:lnTo>
                    <a:pt x="39" y="0"/>
                  </a:lnTo>
                  <a:lnTo>
                    <a:pt x="77" y="91"/>
                  </a:lnTo>
                  <a:lnTo>
                    <a:pt x="0" y="91"/>
                  </a:lnTo>
                  <a:close/>
                </a:path>
              </a:pathLst>
            </a:custGeom>
            <a:solidFill>
              <a:schemeClr val="bg1"/>
            </a:solidFill>
            <a:ln w="8001">
              <a:solidFill>
                <a:srgbClr val="FF0000"/>
              </a:solidFill>
              <a:prstDash val="solid"/>
              <a:round/>
              <a:headEnd/>
              <a:tailEnd/>
            </a:ln>
          </p:spPr>
          <p:txBody>
            <a:bodyPr/>
            <a:lstStyle/>
            <a:p>
              <a:pPr>
                <a:defRPr/>
              </a:pPr>
              <a:endParaRPr lang="zh-CN">
                <a:latin typeface="Arial"/>
              </a:endParaRPr>
            </a:p>
          </p:txBody>
        </p:sp>
        <p:sp>
          <p:nvSpPr>
            <p:cNvPr id="147480" name="Rectangle 24"/>
            <p:cNvSpPr>
              <a:spLocks noChangeArrowheads="1"/>
            </p:cNvSpPr>
            <p:nvPr/>
          </p:nvSpPr>
          <p:spPr bwMode="auto">
            <a:xfrm>
              <a:off x="1530" y="2129"/>
              <a:ext cx="217" cy="182"/>
            </a:xfrm>
            <a:prstGeom prst="rect">
              <a:avLst/>
            </a:prstGeom>
            <a:noFill/>
            <a:ln>
              <a:noFill/>
            </a:ln>
          </p:spPr>
          <p:txBody>
            <a:bodyPr wrap="none" lIns="0" tIns="0" rIns="0" bIns="0">
              <a:spAutoFit/>
            </a:bodyPr>
            <a:lstStyle/>
            <a:p>
              <a:pPr>
                <a:defRPr/>
              </a:pPr>
              <a:r>
                <a:rPr lang="en-US" sz="2000" b="0">
                  <a:solidFill>
                    <a:srgbClr val="FFCC00"/>
                  </a:solidFill>
                  <a:latin typeface="宋体"/>
                  <a:ea typeface="宋体"/>
                </a:rPr>
                <a:t>③</a:t>
              </a:r>
              <a:endParaRPr lang="en-US">
                <a:latin typeface="Arial"/>
              </a:endParaRPr>
            </a:p>
          </p:txBody>
        </p:sp>
        <p:sp>
          <p:nvSpPr>
            <p:cNvPr id="147481" name="Rectangle 25"/>
            <p:cNvSpPr>
              <a:spLocks noChangeArrowheads="1"/>
            </p:cNvSpPr>
            <p:nvPr/>
          </p:nvSpPr>
          <p:spPr bwMode="auto">
            <a:xfrm>
              <a:off x="1670" y="2123"/>
              <a:ext cx="96" cy="220"/>
            </a:xfrm>
            <a:prstGeom prst="rect">
              <a:avLst/>
            </a:prstGeom>
            <a:noFill/>
            <a:ln>
              <a:noFill/>
            </a:ln>
          </p:spPr>
          <p:txBody>
            <a:bodyPr wrap="none" lIns="0" tIns="0" rIns="0" bIns="0">
              <a:spAutoFit/>
            </a:bodyPr>
            <a:lstStyle/>
            <a:p>
              <a:pPr>
                <a:defRPr/>
              </a:pPr>
              <a:r>
                <a:rPr lang="en-US" sz="2000" b="0">
                  <a:solidFill>
                    <a:srgbClr val="FFCC00"/>
                  </a:solidFill>
                  <a:latin typeface="Times New Roman"/>
                </a:rPr>
                <a:t> </a:t>
              </a:r>
              <a:endParaRPr lang="en-US">
                <a:latin typeface="Arial"/>
              </a:endParaRPr>
            </a:p>
          </p:txBody>
        </p:sp>
        <p:sp>
          <p:nvSpPr>
            <p:cNvPr id="147482" name="Rectangle 26"/>
            <p:cNvSpPr>
              <a:spLocks noChangeArrowheads="1"/>
            </p:cNvSpPr>
            <p:nvPr/>
          </p:nvSpPr>
          <p:spPr bwMode="auto">
            <a:xfrm>
              <a:off x="2133" y="2129"/>
              <a:ext cx="217" cy="182"/>
            </a:xfrm>
            <a:prstGeom prst="rect">
              <a:avLst/>
            </a:prstGeom>
            <a:noFill/>
            <a:ln>
              <a:noFill/>
            </a:ln>
          </p:spPr>
          <p:txBody>
            <a:bodyPr wrap="none" lIns="0" tIns="0" rIns="0" bIns="0">
              <a:spAutoFit/>
            </a:bodyPr>
            <a:lstStyle/>
            <a:p>
              <a:pPr>
                <a:defRPr/>
              </a:pPr>
              <a:r>
                <a:rPr lang="en-US" sz="2000" b="0">
                  <a:solidFill>
                    <a:srgbClr val="FFCC00"/>
                  </a:solidFill>
                  <a:latin typeface="宋体"/>
                  <a:ea typeface="宋体"/>
                </a:rPr>
                <a:t>④</a:t>
              </a:r>
              <a:endParaRPr lang="en-US">
                <a:latin typeface="Arial"/>
              </a:endParaRPr>
            </a:p>
          </p:txBody>
        </p:sp>
        <p:sp>
          <p:nvSpPr>
            <p:cNvPr id="147483" name="Rectangle 27"/>
            <p:cNvSpPr>
              <a:spLocks noChangeArrowheads="1"/>
            </p:cNvSpPr>
            <p:nvPr/>
          </p:nvSpPr>
          <p:spPr bwMode="auto">
            <a:xfrm>
              <a:off x="2273" y="2123"/>
              <a:ext cx="96" cy="220"/>
            </a:xfrm>
            <a:prstGeom prst="rect">
              <a:avLst/>
            </a:prstGeom>
            <a:noFill/>
            <a:ln>
              <a:noFill/>
            </a:ln>
          </p:spPr>
          <p:txBody>
            <a:bodyPr wrap="none" lIns="0" tIns="0" rIns="0" bIns="0">
              <a:spAutoFit/>
            </a:bodyPr>
            <a:lstStyle/>
            <a:p>
              <a:pPr>
                <a:defRPr/>
              </a:pPr>
              <a:r>
                <a:rPr lang="en-US" sz="2000" b="0">
                  <a:solidFill>
                    <a:srgbClr val="FFCC00"/>
                  </a:solidFill>
                  <a:latin typeface="Times New Roman"/>
                </a:rPr>
                <a:t> </a:t>
              </a:r>
              <a:endParaRPr lang="en-US">
                <a:latin typeface="Arial"/>
              </a:endParaRPr>
            </a:p>
          </p:txBody>
        </p:sp>
        <p:sp>
          <p:nvSpPr>
            <p:cNvPr id="147484" name="Rectangle 28"/>
            <p:cNvSpPr>
              <a:spLocks noChangeArrowheads="1"/>
            </p:cNvSpPr>
            <p:nvPr/>
          </p:nvSpPr>
          <p:spPr bwMode="auto">
            <a:xfrm>
              <a:off x="1530" y="3065"/>
              <a:ext cx="217" cy="182"/>
            </a:xfrm>
            <a:prstGeom prst="rect">
              <a:avLst/>
            </a:prstGeom>
            <a:noFill/>
            <a:ln>
              <a:noFill/>
            </a:ln>
          </p:spPr>
          <p:txBody>
            <a:bodyPr wrap="none" lIns="0" tIns="0" rIns="0" bIns="0">
              <a:spAutoFit/>
            </a:bodyPr>
            <a:lstStyle/>
            <a:p>
              <a:pPr>
                <a:defRPr/>
              </a:pPr>
              <a:r>
                <a:rPr lang="en-US" sz="2000" b="0">
                  <a:solidFill>
                    <a:srgbClr val="FFCC00"/>
                  </a:solidFill>
                  <a:latin typeface="宋体"/>
                  <a:ea typeface="宋体"/>
                </a:rPr>
                <a:t>①</a:t>
              </a:r>
              <a:endParaRPr lang="en-US">
                <a:latin typeface="Arial"/>
              </a:endParaRPr>
            </a:p>
          </p:txBody>
        </p:sp>
        <p:sp>
          <p:nvSpPr>
            <p:cNvPr id="147485" name="Rectangle 29"/>
            <p:cNvSpPr>
              <a:spLocks noChangeArrowheads="1"/>
            </p:cNvSpPr>
            <p:nvPr/>
          </p:nvSpPr>
          <p:spPr bwMode="auto">
            <a:xfrm>
              <a:off x="1670" y="3059"/>
              <a:ext cx="96" cy="220"/>
            </a:xfrm>
            <a:prstGeom prst="rect">
              <a:avLst/>
            </a:prstGeom>
            <a:noFill/>
            <a:ln>
              <a:noFill/>
            </a:ln>
          </p:spPr>
          <p:txBody>
            <a:bodyPr wrap="none" lIns="0" tIns="0" rIns="0" bIns="0">
              <a:spAutoFit/>
            </a:bodyPr>
            <a:lstStyle/>
            <a:p>
              <a:pPr>
                <a:defRPr/>
              </a:pPr>
              <a:r>
                <a:rPr lang="en-US" sz="2000" b="0">
                  <a:solidFill>
                    <a:srgbClr val="FFCC00"/>
                  </a:solidFill>
                  <a:latin typeface="Times New Roman"/>
                </a:rPr>
                <a:t> </a:t>
              </a:r>
              <a:endParaRPr lang="en-US">
                <a:latin typeface="Arial"/>
              </a:endParaRPr>
            </a:p>
          </p:txBody>
        </p:sp>
        <p:sp>
          <p:nvSpPr>
            <p:cNvPr id="147486" name="Rectangle 30"/>
            <p:cNvSpPr>
              <a:spLocks noChangeArrowheads="1"/>
            </p:cNvSpPr>
            <p:nvPr/>
          </p:nvSpPr>
          <p:spPr bwMode="auto">
            <a:xfrm>
              <a:off x="2133" y="3065"/>
              <a:ext cx="217" cy="182"/>
            </a:xfrm>
            <a:prstGeom prst="rect">
              <a:avLst/>
            </a:prstGeom>
            <a:noFill/>
            <a:ln>
              <a:noFill/>
            </a:ln>
          </p:spPr>
          <p:txBody>
            <a:bodyPr wrap="none" lIns="0" tIns="0" rIns="0" bIns="0">
              <a:spAutoFit/>
            </a:bodyPr>
            <a:lstStyle/>
            <a:p>
              <a:pPr>
                <a:defRPr/>
              </a:pPr>
              <a:r>
                <a:rPr lang="en-US" sz="2000" b="0">
                  <a:solidFill>
                    <a:srgbClr val="FFCC00"/>
                  </a:solidFill>
                  <a:latin typeface="宋体"/>
                  <a:ea typeface="宋体"/>
                </a:rPr>
                <a:t>②</a:t>
              </a:r>
              <a:endParaRPr lang="en-US">
                <a:latin typeface="Arial"/>
              </a:endParaRPr>
            </a:p>
          </p:txBody>
        </p:sp>
        <p:sp>
          <p:nvSpPr>
            <p:cNvPr id="147487" name="Rectangle 31"/>
            <p:cNvSpPr>
              <a:spLocks noChangeArrowheads="1"/>
            </p:cNvSpPr>
            <p:nvPr/>
          </p:nvSpPr>
          <p:spPr bwMode="auto">
            <a:xfrm>
              <a:off x="2273" y="3059"/>
              <a:ext cx="96" cy="220"/>
            </a:xfrm>
            <a:prstGeom prst="rect">
              <a:avLst/>
            </a:prstGeom>
            <a:noFill/>
            <a:ln>
              <a:noFill/>
            </a:ln>
          </p:spPr>
          <p:txBody>
            <a:bodyPr wrap="none" lIns="0" tIns="0" rIns="0" bIns="0">
              <a:spAutoFit/>
            </a:bodyPr>
            <a:lstStyle/>
            <a:p>
              <a:pPr>
                <a:defRPr/>
              </a:pPr>
              <a:r>
                <a:rPr lang="en-US" sz="2000" b="0">
                  <a:solidFill>
                    <a:srgbClr val="FFCC00"/>
                  </a:solidFill>
                  <a:latin typeface="Times New Roman"/>
                </a:rPr>
                <a:t> </a:t>
              </a:r>
              <a:endParaRPr lang="en-US">
                <a:latin typeface="Arial"/>
              </a:endParaRPr>
            </a:p>
          </p:txBody>
        </p:sp>
        <p:sp>
          <p:nvSpPr>
            <p:cNvPr id="147488" name="Rectangle 32"/>
            <p:cNvSpPr>
              <a:spLocks noChangeArrowheads="1"/>
            </p:cNvSpPr>
            <p:nvPr/>
          </p:nvSpPr>
          <p:spPr bwMode="auto">
            <a:xfrm>
              <a:off x="3001" y="1575"/>
              <a:ext cx="1085" cy="350"/>
            </a:xfrm>
            <a:prstGeom prst="rect">
              <a:avLst/>
            </a:prstGeom>
            <a:solidFill>
              <a:srgbClr val="FFFFFF"/>
            </a:solidFill>
            <a:ln>
              <a:noFill/>
            </a:ln>
          </p:spPr>
          <p:txBody>
            <a:bodyPr/>
            <a:lstStyle/>
            <a:p>
              <a:pPr>
                <a:defRPr/>
              </a:pPr>
              <a:endParaRPr lang="zh-CN">
                <a:latin typeface="Arial"/>
              </a:endParaRPr>
            </a:p>
          </p:txBody>
        </p:sp>
        <p:sp>
          <p:nvSpPr>
            <p:cNvPr id="147489" name="Rectangle 33"/>
            <p:cNvSpPr>
              <a:spLocks noChangeArrowheads="1"/>
            </p:cNvSpPr>
            <p:nvPr/>
          </p:nvSpPr>
          <p:spPr bwMode="auto">
            <a:xfrm>
              <a:off x="3001" y="1575"/>
              <a:ext cx="1085" cy="350"/>
            </a:xfrm>
            <a:prstGeom prst="rect">
              <a:avLst/>
            </a:prstGeom>
            <a:noFill/>
            <a:ln w="15875">
              <a:solidFill>
                <a:srgbClr val="000000"/>
              </a:solidFill>
              <a:miter lim="800000"/>
              <a:headEnd/>
              <a:tailEnd/>
            </a:ln>
          </p:spPr>
          <p:txBody>
            <a:bodyPr/>
            <a:lstStyle/>
            <a:p>
              <a:pPr>
                <a:defRPr/>
              </a:pPr>
              <a:endParaRPr lang="zh-CN">
                <a:latin typeface="Arial"/>
              </a:endParaRPr>
            </a:p>
          </p:txBody>
        </p:sp>
        <p:sp>
          <p:nvSpPr>
            <p:cNvPr id="147490" name="Rectangle 34"/>
            <p:cNvSpPr>
              <a:spLocks noChangeArrowheads="1"/>
            </p:cNvSpPr>
            <p:nvPr/>
          </p:nvSpPr>
          <p:spPr bwMode="auto">
            <a:xfrm>
              <a:off x="3266" y="1678"/>
              <a:ext cx="651" cy="182"/>
            </a:xfrm>
            <a:prstGeom prst="rect">
              <a:avLst/>
            </a:prstGeom>
            <a:noFill/>
            <a:ln>
              <a:noFill/>
            </a:ln>
          </p:spPr>
          <p:txBody>
            <a:bodyPr wrap="none" lIns="0" tIns="0" rIns="0" bIns="0">
              <a:spAutoFit/>
            </a:bodyPr>
            <a:lstStyle/>
            <a:p>
              <a:pPr>
                <a:defRPr/>
              </a:pPr>
              <a:r>
                <a:rPr lang="zh-CN" sz="2000" b="0">
                  <a:solidFill>
                    <a:srgbClr val="000000"/>
                  </a:solidFill>
                  <a:latin typeface="宋体"/>
                  <a:ea typeface="宋体"/>
                </a:rPr>
                <a:t>消息队列</a:t>
              </a:r>
              <a:endParaRPr lang="zh-CN">
                <a:latin typeface="Arial"/>
              </a:endParaRPr>
            </a:p>
          </p:txBody>
        </p:sp>
        <p:sp>
          <p:nvSpPr>
            <p:cNvPr id="147491" name="Rectangle 35"/>
            <p:cNvSpPr>
              <a:spLocks noChangeArrowheads="1"/>
            </p:cNvSpPr>
            <p:nvPr/>
          </p:nvSpPr>
          <p:spPr bwMode="auto">
            <a:xfrm>
              <a:off x="3825" y="1671"/>
              <a:ext cx="96" cy="220"/>
            </a:xfrm>
            <a:prstGeom prst="rect">
              <a:avLst/>
            </a:prstGeom>
            <a:noFill/>
            <a:ln>
              <a:noFill/>
            </a:ln>
          </p:spPr>
          <p:txBody>
            <a:bodyPr wrap="none" lIns="0" tIns="0" rIns="0" bIns="0">
              <a:spAutoFit/>
            </a:bodyPr>
            <a:lstStyle/>
            <a:p>
              <a:pPr>
                <a:defRPr/>
              </a:pPr>
              <a:r>
                <a:rPr lang="en-US" sz="2000" b="0">
                  <a:solidFill>
                    <a:srgbClr val="000000"/>
                  </a:solidFill>
                  <a:latin typeface="Times New Roman"/>
                </a:rPr>
                <a:t> </a:t>
              </a:r>
              <a:endParaRPr lang="en-US">
                <a:latin typeface="Arial"/>
              </a:endParaRPr>
            </a:p>
          </p:txBody>
        </p:sp>
        <p:sp>
          <p:nvSpPr>
            <p:cNvPr id="147492" name="Freeform 36"/>
            <p:cNvSpPr>
              <a:spLocks noEditPoints="1"/>
            </p:cNvSpPr>
            <p:nvPr/>
          </p:nvSpPr>
          <p:spPr bwMode="auto">
            <a:xfrm>
              <a:off x="2519" y="1742"/>
              <a:ext cx="482" cy="22"/>
            </a:xfrm>
            <a:custGeom>
              <a:avLst/>
              <a:gdLst>
                <a:gd name="T0" fmla="*/ 14 w 482"/>
                <a:gd name="T1" fmla="*/ 0 h 22"/>
                <a:gd name="T2" fmla="*/ 0 w 482"/>
                <a:gd name="T3" fmla="*/ 22 h 22"/>
                <a:gd name="T4" fmla="*/ 33 w 482"/>
                <a:gd name="T5" fmla="*/ 0 h 22"/>
                <a:gd name="T6" fmla="*/ 48 w 482"/>
                <a:gd name="T7" fmla="*/ 22 h 22"/>
                <a:gd name="T8" fmla="*/ 33 w 482"/>
                <a:gd name="T9" fmla="*/ 0 h 22"/>
                <a:gd name="T10" fmla="*/ 82 w 482"/>
                <a:gd name="T11" fmla="*/ 0 h 22"/>
                <a:gd name="T12" fmla="*/ 67 w 482"/>
                <a:gd name="T13" fmla="*/ 22 h 22"/>
                <a:gd name="T14" fmla="*/ 101 w 482"/>
                <a:gd name="T15" fmla="*/ 0 h 22"/>
                <a:gd name="T16" fmla="*/ 115 w 482"/>
                <a:gd name="T17" fmla="*/ 22 h 22"/>
                <a:gd name="T18" fmla="*/ 101 w 482"/>
                <a:gd name="T19" fmla="*/ 0 h 22"/>
                <a:gd name="T20" fmla="*/ 149 w 482"/>
                <a:gd name="T21" fmla="*/ 0 h 22"/>
                <a:gd name="T22" fmla="*/ 135 w 482"/>
                <a:gd name="T23" fmla="*/ 22 h 22"/>
                <a:gd name="T24" fmla="*/ 168 w 482"/>
                <a:gd name="T25" fmla="*/ 0 h 22"/>
                <a:gd name="T26" fmla="*/ 183 w 482"/>
                <a:gd name="T27" fmla="*/ 22 h 22"/>
                <a:gd name="T28" fmla="*/ 168 w 482"/>
                <a:gd name="T29" fmla="*/ 0 h 22"/>
                <a:gd name="T30" fmla="*/ 217 w 482"/>
                <a:gd name="T31" fmla="*/ 0 h 22"/>
                <a:gd name="T32" fmla="*/ 202 w 482"/>
                <a:gd name="T33" fmla="*/ 22 h 22"/>
                <a:gd name="T34" fmla="*/ 236 w 482"/>
                <a:gd name="T35" fmla="*/ 0 h 22"/>
                <a:gd name="T36" fmla="*/ 250 w 482"/>
                <a:gd name="T37" fmla="*/ 22 h 22"/>
                <a:gd name="T38" fmla="*/ 236 w 482"/>
                <a:gd name="T39" fmla="*/ 0 h 22"/>
                <a:gd name="T40" fmla="*/ 284 w 482"/>
                <a:gd name="T41" fmla="*/ 0 h 22"/>
                <a:gd name="T42" fmla="*/ 270 w 482"/>
                <a:gd name="T43" fmla="*/ 22 h 22"/>
                <a:gd name="T44" fmla="*/ 299 w 482"/>
                <a:gd name="T45" fmla="*/ 0 h 22"/>
                <a:gd name="T46" fmla="*/ 318 w 482"/>
                <a:gd name="T47" fmla="*/ 22 h 22"/>
                <a:gd name="T48" fmla="*/ 299 w 482"/>
                <a:gd name="T49" fmla="*/ 0 h 22"/>
                <a:gd name="T50" fmla="*/ 352 w 482"/>
                <a:gd name="T51" fmla="*/ 0 h 22"/>
                <a:gd name="T52" fmla="*/ 332 w 482"/>
                <a:gd name="T53" fmla="*/ 22 h 22"/>
                <a:gd name="T54" fmla="*/ 366 w 482"/>
                <a:gd name="T55" fmla="*/ 0 h 22"/>
                <a:gd name="T56" fmla="*/ 385 w 482"/>
                <a:gd name="T57" fmla="*/ 22 h 22"/>
                <a:gd name="T58" fmla="*/ 366 w 482"/>
                <a:gd name="T59" fmla="*/ 0 h 22"/>
                <a:gd name="T60" fmla="*/ 419 w 482"/>
                <a:gd name="T61" fmla="*/ 0 h 22"/>
                <a:gd name="T62" fmla="*/ 400 w 482"/>
                <a:gd name="T63" fmla="*/ 22 h 22"/>
                <a:gd name="T64" fmla="*/ 434 w 482"/>
                <a:gd name="T65" fmla="*/ 0 h 22"/>
                <a:gd name="T66" fmla="*/ 453 w 482"/>
                <a:gd name="T67" fmla="*/ 22 h 22"/>
                <a:gd name="T68" fmla="*/ 434 w 482"/>
                <a:gd name="T69" fmla="*/ 0 h 22"/>
                <a:gd name="T70" fmla="*/ 482 w 482"/>
                <a:gd name="T71" fmla="*/ 0 h 22"/>
                <a:gd name="T72" fmla="*/ 467 w 482"/>
                <a:gd name="T73"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82" h="22" fill="norm" stroke="1" extrusionOk="0">
                  <a:moveTo>
                    <a:pt x="0" y="0"/>
                  </a:moveTo>
                  <a:lnTo>
                    <a:pt x="14" y="0"/>
                  </a:lnTo>
                  <a:lnTo>
                    <a:pt x="14" y="22"/>
                  </a:lnTo>
                  <a:lnTo>
                    <a:pt x="0" y="22"/>
                  </a:lnTo>
                  <a:lnTo>
                    <a:pt x="0" y="0"/>
                  </a:lnTo>
                  <a:close/>
                  <a:moveTo>
                    <a:pt x="33" y="0"/>
                  </a:moveTo>
                  <a:lnTo>
                    <a:pt x="48" y="0"/>
                  </a:lnTo>
                  <a:lnTo>
                    <a:pt x="48" y="22"/>
                  </a:lnTo>
                  <a:lnTo>
                    <a:pt x="33" y="22"/>
                  </a:lnTo>
                  <a:lnTo>
                    <a:pt x="33" y="0"/>
                  </a:lnTo>
                  <a:close/>
                  <a:moveTo>
                    <a:pt x="67" y="0"/>
                  </a:moveTo>
                  <a:lnTo>
                    <a:pt x="82" y="0"/>
                  </a:lnTo>
                  <a:lnTo>
                    <a:pt x="82" y="22"/>
                  </a:lnTo>
                  <a:lnTo>
                    <a:pt x="67" y="22"/>
                  </a:lnTo>
                  <a:lnTo>
                    <a:pt x="67" y="0"/>
                  </a:lnTo>
                  <a:close/>
                  <a:moveTo>
                    <a:pt x="101" y="0"/>
                  </a:moveTo>
                  <a:lnTo>
                    <a:pt x="115" y="0"/>
                  </a:lnTo>
                  <a:lnTo>
                    <a:pt x="115" y="22"/>
                  </a:lnTo>
                  <a:lnTo>
                    <a:pt x="101" y="22"/>
                  </a:lnTo>
                  <a:lnTo>
                    <a:pt x="101" y="0"/>
                  </a:lnTo>
                  <a:close/>
                  <a:moveTo>
                    <a:pt x="135" y="0"/>
                  </a:moveTo>
                  <a:lnTo>
                    <a:pt x="149" y="0"/>
                  </a:lnTo>
                  <a:lnTo>
                    <a:pt x="149" y="22"/>
                  </a:lnTo>
                  <a:lnTo>
                    <a:pt x="135" y="22"/>
                  </a:lnTo>
                  <a:lnTo>
                    <a:pt x="135" y="0"/>
                  </a:lnTo>
                  <a:close/>
                  <a:moveTo>
                    <a:pt x="168" y="0"/>
                  </a:moveTo>
                  <a:lnTo>
                    <a:pt x="183" y="0"/>
                  </a:lnTo>
                  <a:lnTo>
                    <a:pt x="183" y="22"/>
                  </a:lnTo>
                  <a:lnTo>
                    <a:pt x="168" y="22"/>
                  </a:lnTo>
                  <a:lnTo>
                    <a:pt x="168" y="0"/>
                  </a:lnTo>
                  <a:close/>
                  <a:moveTo>
                    <a:pt x="202" y="0"/>
                  </a:moveTo>
                  <a:lnTo>
                    <a:pt x="217" y="0"/>
                  </a:lnTo>
                  <a:lnTo>
                    <a:pt x="217" y="22"/>
                  </a:lnTo>
                  <a:lnTo>
                    <a:pt x="202" y="22"/>
                  </a:lnTo>
                  <a:lnTo>
                    <a:pt x="202" y="0"/>
                  </a:lnTo>
                  <a:close/>
                  <a:moveTo>
                    <a:pt x="236" y="0"/>
                  </a:moveTo>
                  <a:lnTo>
                    <a:pt x="250" y="0"/>
                  </a:lnTo>
                  <a:lnTo>
                    <a:pt x="250" y="22"/>
                  </a:lnTo>
                  <a:lnTo>
                    <a:pt x="236" y="22"/>
                  </a:lnTo>
                  <a:lnTo>
                    <a:pt x="236" y="0"/>
                  </a:lnTo>
                  <a:close/>
                  <a:moveTo>
                    <a:pt x="270" y="0"/>
                  </a:moveTo>
                  <a:lnTo>
                    <a:pt x="284" y="0"/>
                  </a:lnTo>
                  <a:lnTo>
                    <a:pt x="284" y="22"/>
                  </a:lnTo>
                  <a:lnTo>
                    <a:pt x="270" y="22"/>
                  </a:lnTo>
                  <a:lnTo>
                    <a:pt x="270" y="0"/>
                  </a:lnTo>
                  <a:close/>
                  <a:moveTo>
                    <a:pt x="299" y="0"/>
                  </a:moveTo>
                  <a:lnTo>
                    <a:pt x="318" y="0"/>
                  </a:lnTo>
                  <a:lnTo>
                    <a:pt x="318" y="22"/>
                  </a:lnTo>
                  <a:lnTo>
                    <a:pt x="299" y="22"/>
                  </a:lnTo>
                  <a:lnTo>
                    <a:pt x="299" y="0"/>
                  </a:lnTo>
                  <a:close/>
                  <a:moveTo>
                    <a:pt x="332" y="0"/>
                  </a:moveTo>
                  <a:lnTo>
                    <a:pt x="352" y="0"/>
                  </a:lnTo>
                  <a:lnTo>
                    <a:pt x="352" y="22"/>
                  </a:lnTo>
                  <a:lnTo>
                    <a:pt x="332" y="22"/>
                  </a:lnTo>
                  <a:lnTo>
                    <a:pt x="332" y="0"/>
                  </a:lnTo>
                  <a:close/>
                  <a:moveTo>
                    <a:pt x="366" y="0"/>
                  </a:moveTo>
                  <a:lnTo>
                    <a:pt x="385" y="0"/>
                  </a:lnTo>
                  <a:lnTo>
                    <a:pt x="385" y="22"/>
                  </a:lnTo>
                  <a:lnTo>
                    <a:pt x="366" y="22"/>
                  </a:lnTo>
                  <a:lnTo>
                    <a:pt x="366" y="0"/>
                  </a:lnTo>
                  <a:close/>
                  <a:moveTo>
                    <a:pt x="400" y="0"/>
                  </a:moveTo>
                  <a:lnTo>
                    <a:pt x="419" y="0"/>
                  </a:lnTo>
                  <a:lnTo>
                    <a:pt x="419" y="22"/>
                  </a:lnTo>
                  <a:lnTo>
                    <a:pt x="400" y="22"/>
                  </a:lnTo>
                  <a:lnTo>
                    <a:pt x="400" y="0"/>
                  </a:lnTo>
                  <a:close/>
                  <a:moveTo>
                    <a:pt x="434" y="0"/>
                  </a:moveTo>
                  <a:lnTo>
                    <a:pt x="453" y="0"/>
                  </a:lnTo>
                  <a:lnTo>
                    <a:pt x="453" y="22"/>
                  </a:lnTo>
                  <a:lnTo>
                    <a:pt x="434" y="22"/>
                  </a:lnTo>
                  <a:lnTo>
                    <a:pt x="434" y="0"/>
                  </a:lnTo>
                  <a:close/>
                  <a:moveTo>
                    <a:pt x="467" y="0"/>
                  </a:moveTo>
                  <a:lnTo>
                    <a:pt x="482" y="0"/>
                  </a:lnTo>
                  <a:lnTo>
                    <a:pt x="482" y="22"/>
                  </a:lnTo>
                  <a:lnTo>
                    <a:pt x="467" y="22"/>
                  </a:lnTo>
                  <a:lnTo>
                    <a:pt x="467" y="0"/>
                  </a:lnTo>
                  <a:close/>
                </a:path>
              </a:pathLst>
            </a:custGeom>
            <a:solidFill>
              <a:schemeClr val="bg1"/>
            </a:solidFill>
            <a:ln w="8001">
              <a:solidFill>
                <a:srgbClr val="FF0000"/>
              </a:solidFill>
              <a:prstDash val="solid"/>
              <a:round/>
              <a:headEnd/>
              <a:tailEnd/>
            </a:ln>
          </p:spPr>
          <p:txBody>
            <a:bodyPr/>
            <a:lstStyle/>
            <a:p>
              <a:pPr>
                <a:defRPr/>
              </a:pPr>
              <a:endParaRPr lang="zh-CN">
                <a:latin typeface="Arial"/>
              </a:endParaRPr>
            </a:p>
          </p:txBody>
        </p:sp>
      </p:gr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spd="med" p14:dur="500" advClick="1" advTm="56819">
        <p:strips dir="ld"/>
      </p:transition>
    </mc:Choice>
    <mc:Fallback>
      <p:transition spd="med" advClick="1" advTm="56819">
        <p:strips dir="ld"/>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66914" name="Rectangle 2"/>
          <p:cNvSpPr>
            <a:spLocks noChangeArrowheads="1" noGrp="1"/>
          </p:cNvSpPr>
          <p:nvPr>
            <p:ph type="title"/>
          </p:nvPr>
        </p:nvSpPr>
        <p:spPr bwMode="auto">
          <a:xfrm>
            <a:off x="323850" y="188913"/>
            <a:ext cx="8229600" cy="574675"/>
          </a:xfrm>
        </p:spPr>
        <p:txBody>
          <a:bodyPr/>
          <a:lstStyle/>
          <a:p>
            <a:pPr>
              <a:defRPr/>
            </a:pPr>
            <a:r>
              <a:rPr lang="zh-CN" sz="4000"/>
              <a:t>匈牙利表示法</a:t>
            </a:r>
            <a:endParaRPr/>
          </a:p>
        </p:txBody>
      </p:sp>
      <p:graphicFrame>
        <p:nvGraphicFramePr>
          <p:cNvPr id="166915" name="Group 3"/>
          <p:cNvGraphicFramePr>
            <a:graphicFrameLocks xmlns:a="http://schemas.openxmlformats.org/drawingml/2006/main" noGrp="1"/>
          </p:cNvGraphicFramePr>
          <p:nvPr>
            <p:ph idx="1"/>
          </p:nvPr>
        </p:nvGraphicFramePr>
        <p:xfrm>
          <a:off x="0" y="981075"/>
          <a:ext cx="8459788" cy="5367338"/>
        </p:xfrm>
        <a:graphic>
          <a:graphicData uri="http://schemas.openxmlformats.org/drawingml/2006/table">
            <a:tbl>
              <a:tblPr firstRow="0" firstCol="0" lastRow="0" lastCol="0" bandRow="0" bandCol="0"/>
              <a:tblGrid>
                <a:gridCol w="1152525"/>
                <a:gridCol w="2411413"/>
                <a:gridCol w="647700"/>
                <a:gridCol w="1439862"/>
                <a:gridCol w="576263"/>
                <a:gridCol w="2232025"/>
              </a:tblGrid>
              <a:tr h="944936">
                <a:tc>
                  <a:txBody>
                    <a:bodyPr/>
                    <a:p>
                      <a:pPr marL="0" marR="0" lvl="0" indent="0" algn="l" defTabSz="914400">
                        <a:lnSpc>
                          <a:spcPct val="100000"/>
                        </a:lnSpc>
                        <a:spcBef>
                          <a:spcPts val="0"/>
                        </a:spcBef>
                        <a:spcAft>
                          <a:spcPts val="0"/>
                        </a:spcAft>
                        <a:buClr>
                          <a:schemeClr val="hlink"/>
                        </a:buClr>
                        <a:buSzTx/>
                        <a:buFont typeface="Wingdings"/>
                        <a:buNone/>
                        <a:defRPr/>
                      </a:pPr>
                      <a:r>
                        <a:rPr lang="zh-CN" sz="2800" b="0" i="0" u="none" strike="noStrike" cap="none">
                          <a:ln>
                            <a:noFill/>
                          </a:ln>
                          <a:solidFill>
                            <a:schemeClr val="tx1"/>
                          </a:solidFill>
                          <a:latin typeface="Times New Roman"/>
                          <a:ea typeface="隶书"/>
                        </a:rPr>
                        <a:t>前缀</a:t>
                      </a:r>
                      <a:endParaRPr/>
                    </a:p>
                  </a:txBody>
                  <a:tcPr marT="45722" marB="45722">
                    <a:lnL w="28575" algn="ctr">
                      <a:solidFill>
                        <a:schemeClr val="tx1"/>
                      </a:solidFill>
                    </a:lnL>
                    <a:lnR w="12700" algn="ctr">
                      <a:solidFill>
                        <a:schemeClr val="tx1"/>
                      </a:solidFill>
                    </a:lnR>
                    <a:lnT w="28575" algn="ctr">
                      <a:solidFill>
                        <a:schemeClr val="tx1"/>
                      </a:solidFill>
                    </a:lnT>
                    <a:lnB w="12700" algn="ctr">
                      <a:solidFill>
                        <a:schemeClr val="tx1"/>
                      </a:solidFill>
                    </a:lnB>
                    <a:noFill/>
                  </a:tcPr>
                </a:tc>
                <a:tc>
                  <a:txBody>
                    <a:bodyPr/>
                    <a:p>
                      <a:pPr marL="0" marR="0" lvl="0" indent="0" algn="l" defTabSz="914400">
                        <a:lnSpc>
                          <a:spcPct val="100000"/>
                        </a:lnSpc>
                        <a:spcBef>
                          <a:spcPts val="0"/>
                        </a:spcBef>
                        <a:spcAft>
                          <a:spcPts val="0"/>
                        </a:spcAft>
                        <a:buClr>
                          <a:schemeClr val="hlink"/>
                        </a:buClr>
                        <a:buSzTx/>
                        <a:buFont typeface="Wingdings"/>
                        <a:buNone/>
                        <a:defRPr/>
                      </a:pPr>
                      <a:r>
                        <a:rPr lang="zh-CN" sz="2800" b="0" i="0" u="none" strike="noStrike" cap="none">
                          <a:ln>
                            <a:noFill/>
                          </a:ln>
                          <a:solidFill>
                            <a:schemeClr val="tx1"/>
                          </a:solidFill>
                          <a:latin typeface="Times New Roman"/>
                          <a:ea typeface="隶书"/>
                        </a:rPr>
                        <a:t>含义</a:t>
                      </a:r>
                      <a:endParaRPr/>
                    </a:p>
                  </a:txBody>
                  <a:tcPr marT="45722" marB="45722">
                    <a:lnL w="12700" algn="ctr">
                      <a:solidFill>
                        <a:schemeClr val="tx1"/>
                      </a:solidFill>
                    </a:lnL>
                    <a:lnR w="12700" algn="ctr">
                      <a:solidFill>
                        <a:schemeClr val="tx1"/>
                      </a:solidFill>
                    </a:lnR>
                    <a:lnT w="28575" algn="ctr">
                      <a:solidFill>
                        <a:schemeClr val="tx1"/>
                      </a:solidFill>
                    </a:lnT>
                    <a:lnB w="12700" algn="ctr">
                      <a:solidFill>
                        <a:schemeClr val="tx1"/>
                      </a:solidFill>
                    </a:lnB>
                    <a:noFill/>
                  </a:tcPr>
                </a:tc>
                <a:tc>
                  <a:txBody>
                    <a:bodyPr/>
                    <a:p>
                      <a:pPr marL="0" marR="0" lvl="0" indent="0" algn="l" defTabSz="914400">
                        <a:lnSpc>
                          <a:spcPct val="100000"/>
                        </a:lnSpc>
                        <a:spcBef>
                          <a:spcPts val="0"/>
                        </a:spcBef>
                        <a:spcAft>
                          <a:spcPts val="0"/>
                        </a:spcAft>
                        <a:buClr>
                          <a:schemeClr val="hlink"/>
                        </a:buClr>
                        <a:buSzTx/>
                        <a:buFont typeface="Wingdings"/>
                        <a:buNone/>
                        <a:defRPr/>
                      </a:pPr>
                      <a:r>
                        <a:rPr lang="en-US" sz="2800" b="0" i="0" u="none" strike="noStrike" cap="none">
                          <a:ln>
                            <a:noFill/>
                          </a:ln>
                          <a:solidFill>
                            <a:schemeClr val="tx1"/>
                          </a:solidFill>
                          <a:latin typeface="Times New Roman"/>
                          <a:ea typeface="隶书"/>
                        </a:rPr>
                        <a:t>dw</a:t>
                      </a:r>
                      <a:endParaRPr/>
                    </a:p>
                  </a:txBody>
                  <a:tcPr marT="45722" marB="45722">
                    <a:lnL w="12700" algn="ctr">
                      <a:solidFill>
                        <a:schemeClr val="tx1"/>
                      </a:solidFill>
                    </a:lnL>
                    <a:lnR w="12700" algn="ctr">
                      <a:solidFill>
                        <a:schemeClr val="tx1"/>
                      </a:solidFill>
                    </a:lnR>
                    <a:lnT w="28575" algn="ctr">
                      <a:solidFill>
                        <a:schemeClr val="tx1"/>
                      </a:solidFill>
                    </a:lnT>
                    <a:lnB w="12700" algn="ctr">
                      <a:solidFill>
                        <a:schemeClr val="tx1"/>
                      </a:solidFill>
                    </a:lnB>
                    <a:noFill/>
                  </a:tcPr>
                </a:tc>
                <a:tc>
                  <a:txBody>
                    <a:bodyPr/>
                    <a:p>
                      <a:pPr marL="0" marR="0" lvl="0" indent="0" algn="l" defTabSz="914400">
                        <a:lnSpc>
                          <a:spcPct val="100000"/>
                        </a:lnSpc>
                        <a:spcBef>
                          <a:spcPts val="0"/>
                        </a:spcBef>
                        <a:spcAft>
                          <a:spcPts val="0"/>
                        </a:spcAft>
                        <a:buClr>
                          <a:schemeClr val="hlink"/>
                        </a:buClr>
                        <a:buSzTx/>
                        <a:buFont typeface="Wingdings"/>
                        <a:buNone/>
                        <a:defRPr/>
                      </a:pPr>
                      <a:r>
                        <a:rPr lang="zh-CN" sz="2800" b="0" i="0" u="none" strike="noStrike" cap="none">
                          <a:ln>
                            <a:noFill/>
                          </a:ln>
                          <a:solidFill>
                            <a:schemeClr val="tx1"/>
                          </a:solidFill>
                          <a:latin typeface="Times New Roman"/>
                          <a:ea typeface="隶书"/>
                        </a:rPr>
                        <a:t>无符号长整型</a:t>
                      </a:r>
                      <a:endParaRPr/>
                    </a:p>
                  </a:txBody>
                  <a:tcPr marT="45722" marB="45722">
                    <a:lnL w="12700" algn="ctr">
                      <a:solidFill>
                        <a:schemeClr val="tx1"/>
                      </a:solidFill>
                    </a:lnL>
                    <a:lnR w="12700" algn="ctr">
                      <a:solidFill>
                        <a:schemeClr val="tx1"/>
                      </a:solidFill>
                    </a:lnR>
                    <a:lnT w="28575" algn="ctr">
                      <a:solidFill>
                        <a:schemeClr val="tx1"/>
                      </a:solidFill>
                    </a:lnT>
                    <a:lnB w="12700" algn="ctr">
                      <a:solidFill>
                        <a:schemeClr val="tx1"/>
                      </a:solidFill>
                    </a:lnB>
                    <a:noFill/>
                  </a:tcPr>
                </a:tc>
                <a:tc>
                  <a:txBody>
                    <a:bodyPr/>
                    <a:p>
                      <a:pPr marL="0" marR="0" lvl="0" indent="0" algn="l" defTabSz="914400">
                        <a:lnSpc>
                          <a:spcPct val="100000"/>
                        </a:lnSpc>
                        <a:spcBef>
                          <a:spcPts val="0"/>
                        </a:spcBef>
                        <a:spcAft>
                          <a:spcPts val="0"/>
                        </a:spcAft>
                        <a:buClr>
                          <a:schemeClr val="hlink"/>
                        </a:buClr>
                        <a:buSzTx/>
                        <a:buFont typeface="Wingdings"/>
                        <a:buNone/>
                        <a:defRPr/>
                      </a:pPr>
                      <a:r>
                        <a:rPr lang="en-US" sz="2800" b="0" i="0" u="none" strike="noStrike" cap="none">
                          <a:ln>
                            <a:noFill/>
                          </a:ln>
                          <a:solidFill>
                            <a:schemeClr val="tx1"/>
                          </a:solidFill>
                          <a:latin typeface="Times New Roman"/>
                          <a:ea typeface="隶书"/>
                        </a:rPr>
                        <a:t>p</a:t>
                      </a:r>
                      <a:endParaRPr/>
                    </a:p>
                  </a:txBody>
                  <a:tcPr marT="45722" marB="45722">
                    <a:lnL w="12700" algn="ctr">
                      <a:solidFill>
                        <a:schemeClr val="tx1"/>
                      </a:solidFill>
                    </a:lnL>
                    <a:lnR w="12700" algn="ctr">
                      <a:solidFill>
                        <a:schemeClr val="tx1"/>
                      </a:solidFill>
                    </a:lnR>
                    <a:lnT w="28575" algn="ctr">
                      <a:solidFill>
                        <a:schemeClr val="tx1"/>
                      </a:solidFill>
                    </a:lnT>
                    <a:lnB w="12700" algn="ctr">
                      <a:solidFill>
                        <a:schemeClr val="tx1"/>
                      </a:solidFill>
                    </a:lnB>
                    <a:noFill/>
                  </a:tcPr>
                </a:tc>
                <a:tc>
                  <a:txBody>
                    <a:bodyPr/>
                    <a:p>
                      <a:pPr marL="0" marR="0" lvl="0" indent="0" algn="l" defTabSz="914400">
                        <a:lnSpc>
                          <a:spcPct val="100000"/>
                        </a:lnSpc>
                        <a:spcBef>
                          <a:spcPts val="0"/>
                        </a:spcBef>
                        <a:spcAft>
                          <a:spcPts val="0"/>
                        </a:spcAft>
                        <a:buClr>
                          <a:schemeClr val="hlink"/>
                        </a:buClr>
                        <a:buSzTx/>
                        <a:buFont typeface="Wingdings"/>
                        <a:buNone/>
                        <a:defRPr/>
                      </a:pPr>
                      <a:r>
                        <a:rPr lang="zh-CN" sz="2800" b="0" i="0" u="none" strike="noStrike" cap="none">
                          <a:ln>
                            <a:noFill/>
                          </a:ln>
                          <a:solidFill>
                            <a:schemeClr val="tx1"/>
                          </a:solidFill>
                          <a:latin typeface="Times New Roman"/>
                          <a:ea typeface="隶书"/>
                        </a:rPr>
                        <a:t>指针</a:t>
                      </a:r>
                      <a:endParaRPr/>
                    </a:p>
                  </a:txBody>
                  <a:tcPr marT="45722" marB="45722">
                    <a:lnL w="12700" algn="ctr">
                      <a:solidFill>
                        <a:schemeClr val="tx1"/>
                      </a:solidFill>
                    </a:lnL>
                    <a:lnR w="28575" algn="ctr">
                      <a:solidFill>
                        <a:schemeClr val="tx1"/>
                      </a:solidFill>
                    </a:lnR>
                    <a:lnT w="28575" algn="ctr">
                      <a:solidFill>
                        <a:schemeClr val="tx1"/>
                      </a:solidFill>
                    </a:lnT>
                    <a:lnB w="12700" algn="ctr">
                      <a:solidFill>
                        <a:schemeClr val="tx1"/>
                      </a:solidFill>
                    </a:lnB>
                    <a:noFill/>
                  </a:tcPr>
                </a:tc>
              </a:tr>
              <a:tr h="528669">
                <a:tc>
                  <a:txBody>
                    <a:bodyPr/>
                    <a:p>
                      <a:pPr marL="0" marR="0" lvl="0" indent="0" algn="l" defTabSz="914400">
                        <a:lnSpc>
                          <a:spcPct val="100000"/>
                        </a:lnSpc>
                        <a:spcBef>
                          <a:spcPts val="0"/>
                        </a:spcBef>
                        <a:spcAft>
                          <a:spcPts val="0"/>
                        </a:spcAft>
                        <a:buClr>
                          <a:schemeClr val="hlink"/>
                        </a:buClr>
                        <a:buSzTx/>
                        <a:buFont typeface="Wingdings"/>
                        <a:buNone/>
                        <a:defRPr/>
                      </a:pPr>
                      <a:r>
                        <a:rPr lang="en-US" sz="2800" b="0" i="0" u="none" strike="noStrike" cap="none">
                          <a:ln>
                            <a:noFill/>
                          </a:ln>
                          <a:solidFill>
                            <a:schemeClr val="tx1"/>
                          </a:solidFill>
                          <a:latin typeface="Times New Roman"/>
                          <a:ea typeface="隶书"/>
                        </a:rPr>
                        <a:t>a</a:t>
                      </a:r>
                      <a:endParaRPr/>
                    </a:p>
                  </a:txBody>
                  <a:tcPr marT="45722" marB="45722">
                    <a:lnL w="28575" algn="ctr">
                      <a:solidFill>
                        <a:schemeClr val="tx1"/>
                      </a:solidFill>
                    </a:lnL>
                    <a:lnR w="12700" algn="ctr">
                      <a:solidFill>
                        <a:schemeClr val="tx1"/>
                      </a:solidFill>
                    </a:lnR>
                    <a:lnT w="12700" algn="ctr">
                      <a:solidFill>
                        <a:schemeClr val="tx1"/>
                      </a:solidFill>
                    </a:lnT>
                    <a:lnB w="12700" algn="ctr">
                      <a:solidFill>
                        <a:schemeClr val="tx1"/>
                      </a:solidFill>
                    </a:lnB>
                    <a:noFill/>
                  </a:tcPr>
                </a:tc>
                <a:tc>
                  <a:txBody>
                    <a:bodyPr/>
                    <a:p>
                      <a:pPr marL="0" marR="0" lvl="0" indent="0" algn="l" defTabSz="914400">
                        <a:lnSpc>
                          <a:spcPct val="100000"/>
                        </a:lnSpc>
                        <a:spcBef>
                          <a:spcPts val="0"/>
                        </a:spcBef>
                        <a:spcAft>
                          <a:spcPts val="0"/>
                        </a:spcAft>
                        <a:buClr>
                          <a:schemeClr val="hlink"/>
                        </a:buClr>
                        <a:buSzTx/>
                        <a:buFont typeface="Wingdings"/>
                        <a:buNone/>
                        <a:defRPr/>
                      </a:pPr>
                      <a:r>
                        <a:rPr lang="zh-CN" sz="2800" b="0" i="0" u="none" strike="noStrike" cap="none">
                          <a:ln>
                            <a:noFill/>
                          </a:ln>
                          <a:solidFill>
                            <a:schemeClr val="tx1"/>
                          </a:solidFill>
                          <a:latin typeface="Times New Roman"/>
                          <a:ea typeface="隶书"/>
                        </a:rPr>
                        <a:t>数组</a:t>
                      </a:r>
                      <a:endParaRPr/>
                    </a:p>
                  </a:txBody>
                  <a:tcPr marT="45722" marB="45722">
                    <a:lnL w="12700" algn="ctr">
                      <a:solidFill>
                        <a:schemeClr val="tx1"/>
                      </a:solidFill>
                    </a:lnL>
                    <a:lnR w="12700" algn="ctr">
                      <a:solidFill>
                        <a:schemeClr val="tx1"/>
                      </a:solidFill>
                    </a:lnR>
                    <a:lnT w="12700" algn="ctr">
                      <a:solidFill>
                        <a:schemeClr val="tx1"/>
                      </a:solidFill>
                    </a:lnT>
                    <a:lnB w="12700" algn="ctr">
                      <a:solidFill>
                        <a:schemeClr val="tx1"/>
                      </a:solidFill>
                    </a:lnB>
                    <a:noFill/>
                  </a:tcPr>
                </a:tc>
                <a:tc>
                  <a:txBody>
                    <a:bodyPr/>
                    <a:p>
                      <a:pPr marL="0" marR="0" lvl="0" indent="0" algn="l" defTabSz="914400">
                        <a:lnSpc>
                          <a:spcPct val="100000"/>
                        </a:lnSpc>
                        <a:spcBef>
                          <a:spcPts val="0"/>
                        </a:spcBef>
                        <a:spcAft>
                          <a:spcPts val="0"/>
                        </a:spcAft>
                        <a:buClr>
                          <a:schemeClr val="hlink"/>
                        </a:buClr>
                        <a:buSzTx/>
                        <a:buFont typeface="Wingdings"/>
                        <a:buNone/>
                        <a:defRPr/>
                      </a:pPr>
                      <a:r>
                        <a:rPr lang="en-US" sz="2800" b="0" i="0" u="none" strike="noStrike" cap="none">
                          <a:ln>
                            <a:noFill/>
                          </a:ln>
                          <a:solidFill>
                            <a:schemeClr val="tx1"/>
                          </a:solidFill>
                          <a:latin typeface="Times New Roman"/>
                          <a:ea typeface="隶书"/>
                        </a:rPr>
                        <a:t>fn</a:t>
                      </a:r>
                      <a:endParaRPr/>
                    </a:p>
                  </a:txBody>
                  <a:tcPr marT="45722" marB="45722">
                    <a:lnL w="12700" algn="ctr">
                      <a:solidFill>
                        <a:schemeClr val="tx1"/>
                      </a:solidFill>
                    </a:lnL>
                    <a:lnR w="12700" algn="ctr">
                      <a:solidFill>
                        <a:schemeClr val="tx1"/>
                      </a:solidFill>
                    </a:lnR>
                    <a:lnT w="12700" algn="ctr">
                      <a:solidFill>
                        <a:schemeClr val="tx1"/>
                      </a:solidFill>
                    </a:lnT>
                    <a:lnB w="12700" algn="ctr">
                      <a:solidFill>
                        <a:schemeClr val="tx1"/>
                      </a:solidFill>
                    </a:lnB>
                    <a:noFill/>
                  </a:tcPr>
                </a:tc>
                <a:tc>
                  <a:txBody>
                    <a:bodyPr/>
                    <a:p>
                      <a:pPr marL="0" marR="0" lvl="0" indent="0" algn="l" defTabSz="914400">
                        <a:lnSpc>
                          <a:spcPct val="100000"/>
                        </a:lnSpc>
                        <a:spcBef>
                          <a:spcPts val="0"/>
                        </a:spcBef>
                        <a:spcAft>
                          <a:spcPts val="0"/>
                        </a:spcAft>
                        <a:buClr>
                          <a:schemeClr val="hlink"/>
                        </a:buClr>
                        <a:buSzTx/>
                        <a:buFont typeface="Wingdings"/>
                        <a:buNone/>
                        <a:defRPr/>
                      </a:pPr>
                      <a:r>
                        <a:rPr lang="zh-CN" sz="2800" b="0" i="0" u="none" strike="noStrike" cap="none">
                          <a:ln>
                            <a:noFill/>
                          </a:ln>
                          <a:solidFill>
                            <a:schemeClr val="tx1"/>
                          </a:solidFill>
                          <a:latin typeface="Times New Roman"/>
                          <a:ea typeface="隶书"/>
                        </a:rPr>
                        <a:t>函数</a:t>
                      </a:r>
                      <a:endParaRPr/>
                    </a:p>
                  </a:txBody>
                  <a:tcPr marT="45722" marB="45722">
                    <a:lnL w="12700" algn="ctr">
                      <a:solidFill>
                        <a:schemeClr val="tx1"/>
                      </a:solidFill>
                    </a:lnL>
                    <a:lnR w="12700" algn="ctr">
                      <a:solidFill>
                        <a:schemeClr val="tx1"/>
                      </a:solidFill>
                    </a:lnR>
                    <a:lnT w="12700" algn="ctr">
                      <a:solidFill>
                        <a:schemeClr val="tx1"/>
                      </a:solidFill>
                    </a:lnT>
                    <a:lnB w="12700" algn="ctr">
                      <a:solidFill>
                        <a:schemeClr val="tx1"/>
                      </a:solidFill>
                    </a:lnB>
                    <a:noFill/>
                  </a:tcPr>
                </a:tc>
                <a:tc>
                  <a:txBody>
                    <a:bodyPr/>
                    <a:p>
                      <a:pPr marL="0" marR="0" lvl="0" indent="0" algn="l" defTabSz="914400">
                        <a:lnSpc>
                          <a:spcPct val="100000"/>
                        </a:lnSpc>
                        <a:spcBef>
                          <a:spcPts val="0"/>
                        </a:spcBef>
                        <a:spcAft>
                          <a:spcPts val="0"/>
                        </a:spcAft>
                        <a:buClr>
                          <a:schemeClr val="hlink"/>
                        </a:buClr>
                        <a:buSzTx/>
                        <a:buFont typeface="Wingdings"/>
                        <a:buNone/>
                        <a:defRPr/>
                      </a:pPr>
                      <a:r>
                        <a:rPr lang="en-US" sz="2800" b="0" i="0" u="none" strike="noStrike" cap="none">
                          <a:ln>
                            <a:noFill/>
                          </a:ln>
                          <a:solidFill>
                            <a:schemeClr val="tx1"/>
                          </a:solidFill>
                          <a:latin typeface="Times New Roman"/>
                          <a:ea typeface="隶书"/>
                        </a:rPr>
                        <a:t>l</a:t>
                      </a:r>
                      <a:endParaRPr/>
                    </a:p>
                  </a:txBody>
                  <a:tcPr marT="45722" marB="45722">
                    <a:lnL w="12700" algn="ctr">
                      <a:solidFill>
                        <a:schemeClr val="tx1"/>
                      </a:solidFill>
                    </a:lnL>
                    <a:lnR w="12700" algn="ctr">
                      <a:solidFill>
                        <a:schemeClr val="tx1"/>
                      </a:solidFill>
                    </a:lnR>
                    <a:lnT w="12700" algn="ctr">
                      <a:solidFill>
                        <a:schemeClr val="tx1"/>
                      </a:solidFill>
                    </a:lnT>
                    <a:lnB w="12700" algn="ctr">
                      <a:solidFill>
                        <a:schemeClr val="tx1"/>
                      </a:solidFill>
                    </a:lnB>
                    <a:noFill/>
                  </a:tcPr>
                </a:tc>
                <a:tc>
                  <a:txBody>
                    <a:bodyPr/>
                    <a:p>
                      <a:pPr marL="0" marR="0" lvl="0" indent="0" algn="l" defTabSz="914400">
                        <a:lnSpc>
                          <a:spcPct val="100000"/>
                        </a:lnSpc>
                        <a:spcBef>
                          <a:spcPts val="0"/>
                        </a:spcBef>
                        <a:spcAft>
                          <a:spcPts val="0"/>
                        </a:spcAft>
                        <a:buClr>
                          <a:schemeClr val="hlink"/>
                        </a:buClr>
                        <a:buSzTx/>
                        <a:buFont typeface="Wingdings"/>
                        <a:buNone/>
                        <a:defRPr/>
                      </a:pPr>
                      <a:r>
                        <a:rPr lang="zh-CN" sz="2800" b="0" i="0" u="none" strike="noStrike" cap="none">
                          <a:ln>
                            <a:noFill/>
                          </a:ln>
                          <a:solidFill>
                            <a:schemeClr val="tx1"/>
                          </a:solidFill>
                          <a:latin typeface="Times New Roman"/>
                          <a:ea typeface="隶书"/>
                        </a:rPr>
                        <a:t>长整型</a:t>
                      </a:r>
                      <a:endParaRPr/>
                    </a:p>
                  </a:txBody>
                  <a:tcPr marT="45722" marB="45722">
                    <a:lnL w="12700" algn="ctr">
                      <a:solidFill>
                        <a:schemeClr val="tx1"/>
                      </a:solidFill>
                    </a:lnL>
                    <a:lnR w="28575" algn="ctr">
                      <a:solidFill>
                        <a:schemeClr val="tx1"/>
                      </a:solidFill>
                    </a:lnR>
                    <a:lnT w="12700" algn="ctr">
                      <a:solidFill>
                        <a:schemeClr val="tx1"/>
                      </a:solidFill>
                    </a:lnT>
                    <a:lnB w="12700" algn="ctr">
                      <a:solidFill>
                        <a:schemeClr val="tx1"/>
                      </a:solidFill>
                    </a:lnB>
                    <a:noFill/>
                  </a:tcPr>
                </a:tc>
              </a:tr>
              <a:tr h="528669">
                <a:tc>
                  <a:txBody>
                    <a:bodyPr/>
                    <a:p>
                      <a:pPr marL="0" marR="0" lvl="0" indent="0" algn="l" defTabSz="914400">
                        <a:lnSpc>
                          <a:spcPct val="100000"/>
                        </a:lnSpc>
                        <a:spcBef>
                          <a:spcPts val="0"/>
                        </a:spcBef>
                        <a:spcAft>
                          <a:spcPts val="0"/>
                        </a:spcAft>
                        <a:buClr>
                          <a:schemeClr val="hlink"/>
                        </a:buClr>
                        <a:buSzTx/>
                        <a:buFont typeface="Wingdings"/>
                        <a:buNone/>
                        <a:defRPr/>
                      </a:pPr>
                      <a:r>
                        <a:rPr lang="en-US" sz="2800" b="0" i="0" u="none" strike="noStrike" cap="none">
                          <a:ln>
                            <a:noFill/>
                          </a:ln>
                          <a:solidFill>
                            <a:schemeClr val="tx1"/>
                          </a:solidFill>
                          <a:latin typeface="Times New Roman"/>
                          <a:ea typeface="隶书"/>
                        </a:rPr>
                        <a:t>b</a:t>
                      </a:r>
                      <a:endParaRPr/>
                    </a:p>
                  </a:txBody>
                  <a:tcPr marT="45722" marB="45722">
                    <a:lnL w="28575" algn="ctr">
                      <a:solidFill>
                        <a:schemeClr val="tx1"/>
                      </a:solidFill>
                    </a:lnL>
                    <a:lnR w="12700" algn="ctr">
                      <a:solidFill>
                        <a:schemeClr val="tx1"/>
                      </a:solidFill>
                    </a:lnR>
                    <a:lnT w="12700" algn="ctr">
                      <a:solidFill>
                        <a:schemeClr val="tx1"/>
                      </a:solidFill>
                    </a:lnT>
                    <a:lnB w="12700" algn="ctr">
                      <a:solidFill>
                        <a:schemeClr val="tx1"/>
                      </a:solidFill>
                    </a:lnB>
                    <a:noFill/>
                  </a:tcPr>
                </a:tc>
                <a:tc>
                  <a:txBody>
                    <a:bodyPr/>
                    <a:p>
                      <a:pPr marL="0" marR="0" lvl="0" indent="0" algn="l" defTabSz="914400">
                        <a:lnSpc>
                          <a:spcPct val="100000"/>
                        </a:lnSpc>
                        <a:spcBef>
                          <a:spcPts val="0"/>
                        </a:spcBef>
                        <a:spcAft>
                          <a:spcPts val="0"/>
                        </a:spcAft>
                        <a:buClr>
                          <a:schemeClr val="hlink"/>
                        </a:buClr>
                        <a:buSzTx/>
                        <a:buFont typeface="Wingdings"/>
                        <a:buNone/>
                        <a:defRPr/>
                      </a:pPr>
                      <a:r>
                        <a:rPr lang="zh-CN" sz="2800" b="0" i="0" u="none" strike="noStrike" cap="none">
                          <a:ln>
                            <a:noFill/>
                          </a:ln>
                          <a:solidFill>
                            <a:schemeClr val="tx1"/>
                          </a:solidFill>
                          <a:latin typeface="Times New Roman"/>
                          <a:ea typeface="隶书"/>
                        </a:rPr>
                        <a:t>布尔型</a:t>
                      </a:r>
                      <a:endParaRPr/>
                    </a:p>
                  </a:txBody>
                  <a:tcPr marT="45722" marB="45722">
                    <a:lnL w="12700" algn="ctr">
                      <a:solidFill>
                        <a:schemeClr val="tx1"/>
                      </a:solidFill>
                    </a:lnL>
                    <a:lnR w="12700" algn="ctr">
                      <a:solidFill>
                        <a:schemeClr val="tx1"/>
                      </a:solidFill>
                    </a:lnR>
                    <a:lnT w="12700" algn="ctr">
                      <a:solidFill>
                        <a:schemeClr val="tx1"/>
                      </a:solidFill>
                    </a:lnT>
                    <a:lnB w="12700" algn="ctr">
                      <a:solidFill>
                        <a:schemeClr val="tx1"/>
                      </a:solidFill>
                    </a:lnB>
                    <a:noFill/>
                  </a:tcPr>
                </a:tc>
                <a:tc>
                  <a:txBody>
                    <a:bodyPr/>
                    <a:p>
                      <a:pPr marL="0" marR="0" lvl="0" indent="0" algn="l" defTabSz="914400">
                        <a:lnSpc>
                          <a:spcPct val="100000"/>
                        </a:lnSpc>
                        <a:spcBef>
                          <a:spcPts val="0"/>
                        </a:spcBef>
                        <a:spcAft>
                          <a:spcPts val="0"/>
                        </a:spcAft>
                        <a:buClr>
                          <a:schemeClr val="hlink"/>
                        </a:buClr>
                        <a:buSzTx/>
                        <a:buFont typeface="Wingdings"/>
                        <a:buNone/>
                        <a:defRPr/>
                      </a:pPr>
                      <a:r>
                        <a:rPr lang="en-US" sz="2800" b="0" i="0" u="none" strike="noStrike" cap="none">
                          <a:ln>
                            <a:noFill/>
                          </a:ln>
                          <a:solidFill>
                            <a:schemeClr val="tx1"/>
                          </a:solidFill>
                          <a:latin typeface="Times New Roman"/>
                          <a:ea typeface="隶书"/>
                        </a:rPr>
                        <a:t>h</a:t>
                      </a:r>
                      <a:endParaRPr/>
                    </a:p>
                  </a:txBody>
                  <a:tcPr marT="45722" marB="45722">
                    <a:lnL w="12700" algn="ctr">
                      <a:solidFill>
                        <a:schemeClr val="tx1"/>
                      </a:solidFill>
                    </a:lnL>
                    <a:lnR w="12700" algn="ctr">
                      <a:solidFill>
                        <a:schemeClr val="tx1"/>
                      </a:solidFill>
                    </a:lnR>
                    <a:lnT w="12700" algn="ctr">
                      <a:solidFill>
                        <a:schemeClr val="tx1"/>
                      </a:solidFill>
                    </a:lnT>
                    <a:lnB w="12700" algn="ctr">
                      <a:solidFill>
                        <a:schemeClr val="tx1"/>
                      </a:solidFill>
                    </a:lnB>
                    <a:noFill/>
                  </a:tcPr>
                </a:tc>
                <a:tc>
                  <a:txBody>
                    <a:bodyPr/>
                    <a:p>
                      <a:pPr marL="0" marR="0" lvl="0" indent="0" algn="l" defTabSz="914400">
                        <a:lnSpc>
                          <a:spcPct val="100000"/>
                        </a:lnSpc>
                        <a:spcBef>
                          <a:spcPts val="0"/>
                        </a:spcBef>
                        <a:spcAft>
                          <a:spcPts val="0"/>
                        </a:spcAft>
                        <a:buClr>
                          <a:schemeClr val="hlink"/>
                        </a:buClr>
                        <a:buSzTx/>
                        <a:buFont typeface="Wingdings"/>
                        <a:buNone/>
                        <a:defRPr/>
                      </a:pPr>
                      <a:r>
                        <a:rPr lang="zh-CN" sz="2800" b="0" i="0" u="none" strike="noStrike" cap="none">
                          <a:ln>
                            <a:noFill/>
                          </a:ln>
                          <a:solidFill>
                            <a:schemeClr val="tx1"/>
                          </a:solidFill>
                          <a:latin typeface="Times New Roman"/>
                          <a:ea typeface="隶书"/>
                        </a:rPr>
                        <a:t>句柄</a:t>
                      </a:r>
                      <a:endParaRPr/>
                    </a:p>
                  </a:txBody>
                  <a:tcPr marT="45722" marB="45722">
                    <a:lnL w="12700" algn="ctr">
                      <a:solidFill>
                        <a:schemeClr val="tx1"/>
                      </a:solidFill>
                    </a:lnL>
                    <a:lnR w="12700" algn="ctr">
                      <a:solidFill>
                        <a:schemeClr val="tx1"/>
                      </a:solidFill>
                    </a:lnR>
                    <a:lnT w="12700" algn="ctr">
                      <a:solidFill>
                        <a:schemeClr val="tx1"/>
                      </a:solidFill>
                    </a:lnT>
                    <a:lnB w="12700" algn="ctr">
                      <a:solidFill>
                        <a:schemeClr val="tx1"/>
                      </a:solidFill>
                    </a:lnB>
                    <a:noFill/>
                  </a:tcPr>
                </a:tc>
                <a:tc>
                  <a:txBody>
                    <a:bodyPr/>
                    <a:p>
                      <a:pPr marL="0" marR="0" lvl="0" indent="0" algn="l" defTabSz="914400">
                        <a:lnSpc>
                          <a:spcPct val="100000"/>
                        </a:lnSpc>
                        <a:spcBef>
                          <a:spcPts val="0"/>
                        </a:spcBef>
                        <a:spcAft>
                          <a:spcPts val="0"/>
                        </a:spcAft>
                        <a:buClr>
                          <a:schemeClr val="hlink"/>
                        </a:buClr>
                        <a:buSzTx/>
                        <a:buFont typeface="Wingdings"/>
                        <a:buNone/>
                        <a:defRPr/>
                      </a:pPr>
                      <a:r>
                        <a:rPr lang="en-US" sz="2800" b="0" i="0" u="none" strike="noStrike" cap="none">
                          <a:ln>
                            <a:noFill/>
                          </a:ln>
                          <a:solidFill>
                            <a:schemeClr val="tx1"/>
                          </a:solidFill>
                          <a:latin typeface="Times New Roman"/>
                          <a:ea typeface="隶书"/>
                        </a:rPr>
                        <a:t>lp</a:t>
                      </a:r>
                      <a:endParaRPr/>
                    </a:p>
                  </a:txBody>
                  <a:tcPr marT="45722" marB="45722">
                    <a:lnL w="12700" algn="ctr">
                      <a:solidFill>
                        <a:schemeClr val="tx1"/>
                      </a:solidFill>
                    </a:lnL>
                    <a:lnR w="12700" algn="ctr">
                      <a:solidFill>
                        <a:schemeClr val="tx1"/>
                      </a:solidFill>
                    </a:lnR>
                    <a:lnT w="12700" algn="ctr">
                      <a:solidFill>
                        <a:schemeClr val="tx1"/>
                      </a:solidFill>
                    </a:lnT>
                    <a:lnB w="12700" algn="ctr">
                      <a:solidFill>
                        <a:schemeClr val="tx1"/>
                      </a:solidFill>
                    </a:lnB>
                    <a:noFill/>
                  </a:tcPr>
                </a:tc>
                <a:tc>
                  <a:txBody>
                    <a:bodyPr/>
                    <a:p>
                      <a:pPr marL="0" marR="0" lvl="0" indent="0" algn="l" defTabSz="914400">
                        <a:lnSpc>
                          <a:spcPct val="100000"/>
                        </a:lnSpc>
                        <a:spcBef>
                          <a:spcPts val="0"/>
                        </a:spcBef>
                        <a:spcAft>
                          <a:spcPts val="0"/>
                        </a:spcAft>
                        <a:buClr>
                          <a:schemeClr val="hlink"/>
                        </a:buClr>
                        <a:buSzTx/>
                        <a:buFont typeface="Wingdings"/>
                        <a:buNone/>
                        <a:defRPr/>
                      </a:pPr>
                      <a:r>
                        <a:rPr lang="zh-CN" sz="2800" b="0" i="0" u="none" strike="noStrike" cap="none">
                          <a:ln>
                            <a:noFill/>
                          </a:ln>
                          <a:solidFill>
                            <a:schemeClr val="tx1"/>
                          </a:solidFill>
                          <a:latin typeface="Times New Roman"/>
                          <a:ea typeface="隶书"/>
                        </a:rPr>
                        <a:t>字符号</a:t>
                      </a:r>
                      <a:endParaRPr/>
                    </a:p>
                  </a:txBody>
                  <a:tcPr marT="45722" marB="45722">
                    <a:lnL w="12700" algn="ctr">
                      <a:solidFill>
                        <a:schemeClr val="tx1"/>
                      </a:solidFill>
                    </a:lnL>
                    <a:lnR w="28575" algn="ctr">
                      <a:solidFill>
                        <a:schemeClr val="tx1"/>
                      </a:solidFill>
                    </a:lnR>
                    <a:lnT w="12700" algn="ctr">
                      <a:solidFill>
                        <a:schemeClr val="tx1"/>
                      </a:solidFill>
                    </a:lnT>
                    <a:lnB w="12700" algn="ctr">
                      <a:solidFill>
                        <a:schemeClr val="tx1"/>
                      </a:solidFill>
                    </a:lnB>
                    <a:noFill/>
                  </a:tcPr>
                </a:tc>
              </a:tr>
              <a:tr h="530256">
                <a:tc>
                  <a:txBody>
                    <a:bodyPr/>
                    <a:p>
                      <a:pPr marL="0" marR="0" lvl="0" indent="0" algn="l" defTabSz="914400">
                        <a:lnSpc>
                          <a:spcPct val="100000"/>
                        </a:lnSpc>
                        <a:spcBef>
                          <a:spcPts val="0"/>
                        </a:spcBef>
                        <a:spcAft>
                          <a:spcPts val="0"/>
                        </a:spcAft>
                        <a:buClr>
                          <a:schemeClr val="hlink"/>
                        </a:buClr>
                        <a:buSzTx/>
                        <a:buFont typeface="Wingdings"/>
                        <a:buNone/>
                        <a:defRPr/>
                      </a:pPr>
                      <a:r>
                        <a:rPr lang="en-US" sz="2800" b="0" i="0" u="none" strike="noStrike" cap="none">
                          <a:ln>
                            <a:noFill/>
                          </a:ln>
                          <a:solidFill>
                            <a:schemeClr val="tx1"/>
                          </a:solidFill>
                          <a:latin typeface="Times New Roman"/>
                          <a:ea typeface="隶书"/>
                        </a:rPr>
                        <a:t>by</a:t>
                      </a:r>
                      <a:endParaRPr/>
                    </a:p>
                  </a:txBody>
                  <a:tcPr marT="45722" marB="45722">
                    <a:lnL w="28575" algn="ctr">
                      <a:solidFill>
                        <a:schemeClr val="tx1"/>
                      </a:solidFill>
                    </a:lnL>
                    <a:lnR w="12700" algn="ctr">
                      <a:solidFill>
                        <a:schemeClr val="tx1"/>
                      </a:solidFill>
                    </a:lnR>
                    <a:lnT w="12700" algn="ctr">
                      <a:solidFill>
                        <a:schemeClr val="tx1"/>
                      </a:solidFill>
                    </a:lnT>
                    <a:lnB w="12700" algn="ctr">
                      <a:solidFill>
                        <a:schemeClr val="tx1"/>
                      </a:solidFill>
                    </a:lnB>
                    <a:noFill/>
                  </a:tcPr>
                </a:tc>
                <a:tc>
                  <a:txBody>
                    <a:bodyPr/>
                    <a:p>
                      <a:pPr marL="0" marR="0" lvl="0" indent="0" algn="l" defTabSz="914400">
                        <a:lnSpc>
                          <a:spcPct val="100000"/>
                        </a:lnSpc>
                        <a:spcBef>
                          <a:spcPts val="0"/>
                        </a:spcBef>
                        <a:spcAft>
                          <a:spcPts val="0"/>
                        </a:spcAft>
                        <a:buClr>
                          <a:schemeClr val="hlink"/>
                        </a:buClr>
                        <a:buSzTx/>
                        <a:buFont typeface="Wingdings"/>
                        <a:buNone/>
                        <a:defRPr/>
                      </a:pPr>
                      <a:r>
                        <a:rPr lang="zh-CN" sz="2800" b="0" i="0" u="none" strike="noStrike" cap="none">
                          <a:ln>
                            <a:noFill/>
                          </a:ln>
                          <a:solidFill>
                            <a:schemeClr val="tx1"/>
                          </a:solidFill>
                          <a:latin typeface="Times New Roman"/>
                          <a:ea typeface="隶书"/>
                        </a:rPr>
                        <a:t>无符号字符</a:t>
                      </a:r>
                      <a:endParaRPr/>
                    </a:p>
                  </a:txBody>
                  <a:tcPr marT="45722" marB="45722">
                    <a:lnL w="12700" algn="ctr">
                      <a:solidFill>
                        <a:schemeClr val="tx1"/>
                      </a:solidFill>
                    </a:lnL>
                    <a:lnR w="12700" algn="ctr">
                      <a:solidFill>
                        <a:schemeClr val="tx1"/>
                      </a:solidFill>
                    </a:lnR>
                    <a:lnT w="12700" algn="ctr">
                      <a:solidFill>
                        <a:schemeClr val="tx1"/>
                      </a:solidFill>
                    </a:lnT>
                    <a:lnB w="12700" algn="ctr">
                      <a:solidFill>
                        <a:schemeClr val="tx1"/>
                      </a:solidFill>
                    </a:lnB>
                    <a:noFill/>
                  </a:tcPr>
                </a:tc>
                <a:tc>
                  <a:txBody>
                    <a:bodyPr/>
                    <a:p>
                      <a:pPr marL="0" marR="0" lvl="0" indent="0" algn="l" defTabSz="914400">
                        <a:lnSpc>
                          <a:spcPct val="100000"/>
                        </a:lnSpc>
                        <a:spcBef>
                          <a:spcPts val="0"/>
                        </a:spcBef>
                        <a:spcAft>
                          <a:spcPts val="0"/>
                        </a:spcAft>
                        <a:buClr>
                          <a:schemeClr val="hlink"/>
                        </a:buClr>
                        <a:buSzTx/>
                        <a:buFont typeface="Wingdings"/>
                        <a:buNone/>
                        <a:defRPr/>
                      </a:pPr>
                      <a:r>
                        <a:rPr lang="en-US" sz="2800" b="0" i="0" u="none" strike="noStrike" cap="none">
                          <a:ln>
                            <a:noFill/>
                          </a:ln>
                          <a:solidFill>
                            <a:schemeClr val="tx1"/>
                          </a:solidFill>
                          <a:latin typeface="Times New Roman"/>
                          <a:ea typeface="隶书"/>
                        </a:rPr>
                        <a:t>i</a:t>
                      </a:r>
                      <a:endParaRPr/>
                    </a:p>
                  </a:txBody>
                  <a:tcPr marT="45722" marB="45722">
                    <a:lnL w="12700" algn="ctr">
                      <a:solidFill>
                        <a:schemeClr val="tx1"/>
                      </a:solidFill>
                    </a:lnL>
                    <a:lnR w="12700" algn="ctr">
                      <a:solidFill>
                        <a:schemeClr val="tx1"/>
                      </a:solidFill>
                    </a:lnR>
                    <a:lnT w="12700" algn="ctr">
                      <a:solidFill>
                        <a:schemeClr val="tx1"/>
                      </a:solidFill>
                    </a:lnT>
                    <a:lnB w="12700" algn="ctr">
                      <a:solidFill>
                        <a:schemeClr val="tx1"/>
                      </a:solidFill>
                    </a:lnB>
                    <a:noFill/>
                  </a:tcPr>
                </a:tc>
                <a:tc>
                  <a:txBody>
                    <a:bodyPr/>
                    <a:p>
                      <a:pPr marL="0" marR="0" lvl="0" indent="0" algn="l" defTabSz="914400">
                        <a:lnSpc>
                          <a:spcPct val="100000"/>
                        </a:lnSpc>
                        <a:spcBef>
                          <a:spcPts val="0"/>
                        </a:spcBef>
                        <a:spcAft>
                          <a:spcPts val="0"/>
                        </a:spcAft>
                        <a:buClr>
                          <a:schemeClr val="hlink"/>
                        </a:buClr>
                        <a:buSzTx/>
                        <a:buFont typeface="Wingdings"/>
                        <a:buNone/>
                        <a:defRPr/>
                      </a:pPr>
                      <a:r>
                        <a:rPr lang="zh-CN" sz="2800" b="0" i="0" u="none" strike="noStrike" cap="none">
                          <a:ln>
                            <a:noFill/>
                          </a:ln>
                          <a:solidFill>
                            <a:schemeClr val="tx1"/>
                          </a:solidFill>
                          <a:latin typeface="Times New Roman"/>
                          <a:ea typeface="隶书"/>
                        </a:rPr>
                        <a:t>整数</a:t>
                      </a:r>
                      <a:endParaRPr/>
                    </a:p>
                  </a:txBody>
                  <a:tcPr marT="45722" marB="45722">
                    <a:lnL w="12700" algn="ctr">
                      <a:solidFill>
                        <a:schemeClr val="tx1"/>
                      </a:solidFill>
                    </a:lnL>
                    <a:lnR w="12700" algn="ctr">
                      <a:solidFill>
                        <a:schemeClr val="tx1"/>
                      </a:solidFill>
                    </a:lnR>
                    <a:lnT w="12700" algn="ctr">
                      <a:solidFill>
                        <a:schemeClr val="tx1"/>
                      </a:solidFill>
                    </a:lnT>
                    <a:lnB w="12700" algn="ctr">
                      <a:solidFill>
                        <a:schemeClr val="tx1"/>
                      </a:solidFill>
                    </a:lnB>
                    <a:noFill/>
                  </a:tcPr>
                </a:tc>
                <a:tc>
                  <a:txBody>
                    <a:bodyPr/>
                    <a:p>
                      <a:pPr marL="0" marR="0" lvl="0" indent="0" algn="l" defTabSz="914400">
                        <a:lnSpc>
                          <a:spcPct val="100000"/>
                        </a:lnSpc>
                        <a:spcBef>
                          <a:spcPts val="0"/>
                        </a:spcBef>
                        <a:spcAft>
                          <a:spcPts val="0"/>
                        </a:spcAft>
                        <a:buClr>
                          <a:schemeClr val="hlink"/>
                        </a:buClr>
                        <a:buSzTx/>
                        <a:buFont typeface="Wingdings"/>
                        <a:buNone/>
                        <a:defRPr/>
                      </a:pPr>
                      <a:r>
                        <a:rPr lang="en-US" sz="2800" b="0" i="0" u="none" strike="noStrike" cap="none">
                          <a:ln>
                            <a:noFill/>
                          </a:ln>
                          <a:solidFill>
                            <a:schemeClr val="tx1"/>
                          </a:solidFill>
                          <a:latin typeface="Times New Roman"/>
                          <a:ea typeface="隶书"/>
                        </a:rPr>
                        <a:t>s</a:t>
                      </a:r>
                      <a:endParaRPr/>
                    </a:p>
                  </a:txBody>
                  <a:tcPr marT="45722" marB="45722">
                    <a:lnL w="12700" algn="ctr">
                      <a:solidFill>
                        <a:schemeClr val="tx1"/>
                      </a:solidFill>
                    </a:lnL>
                    <a:lnR w="12700" algn="ctr">
                      <a:solidFill>
                        <a:schemeClr val="tx1"/>
                      </a:solidFill>
                    </a:lnR>
                    <a:lnT w="12700" algn="ctr">
                      <a:solidFill>
                        <a:schemeClr val="tx1"/>
                      </a:solidFill>
                    </a:lnT>
                    <a:lnB w="12700" algn="ctr">
                      <a:solidFill>
                        <a:schemeClr val="tx1"/>
                      </a:solidFill>
                    </a:lnB>
                    <a:noFill/>
                  </a:tcPr>
                </a:tc>
                <a:tc>
                  <a:txBody>
                    <a:bodyPr/>
                    <a:p>
                      <a:pPr marL="0" marR="0" lvl="0" indent="0" algn="l" defTabSz="914400">
                        <a:lnSpc>
                          <a:spcPct val="100000"/>
                        </a:lnSpc>
                        <a:spcBef>
                          <a:spcPts val="0"/>
                        </a:spcBef>
                        <a:spcAft>
                          <a:spcPts val="0"/>
                        </a:spcAft>
                        <a:buClr>
                          <a:schemeClr val="hlink"/>
                        </a:buClr>
                        <a:buSzTx/>
                        <a:buFont typeface="Wingdings"/>
                        <a:buNone/>
                        <a:defRPr/>
                      </a:pPr>
                      <a:r>
                        <a:rPr lang="zh-CN" sz="2800" b="0" i="0" u="none" strike="noStrike" cap="none">
                          <a:ln>
                            <a:noFill/>
                          </a:ln>
                          <a:solidFill>
                            <a:schemeClr val="tx1"/>
                          </a:solidFill>
                          <a:latin typeface="Times New Roman"/>
                          <a:ea typeface="隶书"/>
                        </a:rPr>
                        <a:t>字符串</a:t>
                      </a:r>
                      <a:endParaRPr/>
                    </a:p>
                  </a:txBody>
                  <a:tcPr marT="45722" marB="45722">
                    <a:lnL w="12700" algn="ctr">
                      <a:solidFill>
                        <a:schemeClr val="tx1"/>
                      </a:solidFill>
                    </a:lnL>
                    <a:lnR w="28575" algn="ctr">
                      <a:solidFill>
                        <a:schemeClr val="tx1"/>
                      </a:solidFill>
                    </a:lnR>
                    <a:lnT w="12700" algn="ctr">
                      <a:solidFill>
                        <a:schemeClr val="tx1"/>
                      </a:solidFill>
                    </a:lnT>
                    <a:lnB w="12700" algn="ctr">
                      <a:solidFill>
                        <a:schemeClr val="tx1"/>
                      </a:solidFill>
                    </a:lnB>
                    <a:noFill/>
                  </a:tcPr>
                </a:tc>
              </a:tr>
              <a:tr h="944936">
                <a:tc>
                  <a:txBody>
                    <a:bodyPr/>
                    <a:p>
                      <a:pPr marL="0" marR="0" lvl="0" indent="0" algn="l" defTabSz="914400">
                        <a:lnSpc>
                          <a:spcPct val="100000"/>
                        </a:lnSpc>
                        <a:spcBef>
                          <a:spcPts val="0"/>
                        </a:spcBef>
                        <a:spcAft>
                          <a:spcPts val="0"/>
                        </a:spcAft>
                        <a:buClr>
                          <a:schemeClr val="hlink"/>
                        </a:buClr>
                        <a:buSzTx/>
                        <a:buFont typeface="Wingdings"/>
                        <a:buNone/>
                        <a:defRPr/>
                      </a:pPr>
                      <a:r>
                        <a:rPr lang="en-US" sz="2800" b="0" i="0" u="none" strike="noStrike" cap="none">
                          <a:ln>
                            <a:noFill/>
                          </a:ln>
                          <a:solidFill>
                            <a:schemeClr val="tx1"/>
                          </a:solidFill>
                          <a:latin typeface="Times New Roman"/>
                          <a:ea typeface="隶书"/>
                        </a:rPr>
                        <a:t>c</a:t>
                      </a:r>
                      <a:endParaRPr/>
                    </a:p>
                  </a:txBody>
                  <a:tcPr marT="45722" marB="45722">
                    <a:lnL w="28575" algn="ctr">
                      <a:solidFill>
                        <a:schemeClr val="tx1"/>
                      </a:solidFill>
                    </a:lnL>
                    <a:lnR w="12700" algn="ctr">
                      <a:solidFill>
                        <a:schemeClr val="tx1"/>
                      </a:solidFill>
                    </a:lnR>
                    <a:lnT w="12700" algn="ctr">
                      <a:solidFill>
                        <a:schemeClr val="tx1"/>
                      </a:solidFill>
                    </a:lnT>
                    <a:lnB w="12700" algn="ctr">
                      <a:solidFill>
                        <a:schemeClr val="tx1"/>
                      </a:solidFill>
                    </a:lnB>
                    <a:noFill/>
                  </a:tcPr>
                </a:tc>
                <a:tc>
                  <a:txBody>
                    <a:bodyPr/>
                    <a:p>
                      <a:pPr marL="0" marR="0" lvl="0" indent="0" algn="l" defTabSz="914400">
                        <a:lnSpc>
                          <a:spcPct val="100000"/>
                        </a:lnSpc>
                        <a:spcBef>
                          <a:spcPts val="0"/>
                        </a:spcBef>
                        <a:spcAft>
                          <a:spcPts val="0"/>
                        </a:spcAft>
                        <a:buClr>
                          <a:schemeClr val="hlink"/>
                        </a:buClr>
                        <a:buSzTx/>
                        <a:buFont typeface="Wingdings"/>
                        <a:buNone/>
                        <a:defRPr/>
                      </a:pPr>
                      <a:r>
                        <a:rPr lang="zh-CN" sz="2800" b="0" i="0" u="none" strike="noStrike" cap="none">
                          <a:ln>
                            <a:noFill/>
                          </a:ln>
                          <a:solidFill>
                            <a:schemeClr val="tx1"/>
                          </a:solidFill>
                          <a:latin typeface="Times New Roman"/>
                          <a:ea typeface="隶书"/>
                        </a:rPr>
                        <a:t>字符</a:t>
                      </a:r>
                      <a:endParaRPr/>
                    </a:p>
                  </a:txBody>
                  <a:tcPr marT="45722" marB="45722">
                    <a:lnL w="12700" algn="ctr">
                      <a:solidFill>
                        <a:schemeClr val="tx1"/>
                      </a:solidFill>
                    </a:lnL>
                    <a:lnR w="12700" algn="ctr">
                      <a:solidFill>
                        <a:schemeClr val="tx1"/>
                      </a:solidFill>
                    </a:lnR>
                    <a:lnT w="12700" algn="ctr">
                      <a:solidFill>
                        <a:schemeClr val="tx1"/>
                      </a:solidFill>
                    </a:lnT>
                    <a:lnB w="12700" algn="ctr">
                      <a:solidFill>
                        <a:schemeClr val="tx1"/>
                      </a:solidFill>
                    </a:lnB>
                    <a:noFill/>
                  </a:tcPr>
                </a:tc>
                <a:tc>
                  <a:txBody>
                    <a:bodyPr/>
                    <a:p>
                      <a:pPr marL="0" marR="0" lvl="0" indent="0" algn="l" defTabSz="914400">
                        <a:lnSpc>
                          <a:spcPct val="100000"/>
                        </a:lnSpc>
                        <a:spcBef>
                          <a:spcPts val="0"/>
                        </a:spcBef>
                        <a:spcAft>
                          <a:spcPts val="0"/>
                        </a:spcAft>
                        <a:buClr>
                          <a:schemeClr val="hlink"/>
                        </a:buClr>
                        <a:buSzTx/>
                        <a:buFont typeface="Wingdings"/>
                        <a:buNone/>
                        <a:defRPr/>
                      </a:pPr>
                      <a:r>
                        <a:rPr lang="en-US" sz="2800" b="0" i="0" u="none" strike="noStrike" cap="none">
                          <a:ln>
                            <a:noFill/>
                          </a:ln>
                          <a:solidFill>
                            <a:schemeClr val="tx1"/>
                          </a:solidFill>
                          <a:latin typeface="Times New Roman"/>
                          <a:ea typeface="隶书"/>
                        </a:rPr>
                        <a:t>m_</a:t>
                      </a:r>
                      <a:endParaRPr/>
                    </a:p>
                  </a:txBody>
                  <a:tcPr marT="45722" marB="45722">
                    <a:lnL w="12700" algn="ctr">
                      <a:solidFill>
                        <a:schemeClr val="tx1"/>
                      </a:solidFill>
                    </a:lnL>
                    <a:lnR w="12700" algn="ctr">
                      <a:solidFill>
                        <a:schemeClr val="tx1"/>
                      </a:solidFill>
                    </a:lnR>
                    <a:lnT w="12700" algn="ctr">
                      <a:solidFill>
                        <a:schemeClr val="tx1"/>
                      </a:solidFill>
                    </a:lnT>
                    <a:lnB w="12700" algn="ctr">
                      <a:solidFill>
                        <a:schemeClr val="tx1"/>
                      </a:solidFill>
                    </a:lnB>
                    <a:noFill/>
                  </a:tcPr>
                </a:tc>
                <a:tc>
                  <a:txBody>
                    <a:bodyPr/>
                    <a:p>
                      <a:pPr marL="0" marR="0" lvl="0" indent="0" algn="l" defTabSz="914400">
                        <a:lnSpc>
                          <a:spcPct val="100000"/>
                        </a:lnSpc>
                        <a:spcBef>
                          <a:spcPts val="0"/>
                        </a:spcBef>
                        <a:spcAft>
                          <a:spcPts val="0"/>
                        </a:spcAft>
                        <a:buClr>
                          <a:schemeClr val="hlink"/>
                        </a:buClr>
                        <a:buSzTx/>
                        <a:buFont typeface="Wingdings"/>
                        <a:buNone/>
                        <a:defRPr/>
                      </a:pPr>
                      <a:r>
                        <a:rPr lang="zh-CN" sz="2800" b="0" i="0" u="none" strike="noStrike" cap="none">
                          <a:ln>
                            <a:noFill/>
                          </a:ln>
                          <a:solidFill>
                            <a:schemeClr val="tx1"/>
                          </a:solidFill>
                          <a:latin typeface="Times New Roman"/>
                          <a:ea typeface="隶书"/>
                        </a:rPr>
                        <a:t>类的数据成员</a:t>
                      </a:r>
                      <a:endParaRPr/>
                    </a:p>
                  </a:txBody>
                  <a:tcPr marT="45722" marB="45722">
                    <a:lnL w="12700" algn="ctr">
                      <a:solidFill>
                        <a:schemeClr val="tx1"/>
                      </a:solidFill>
                    </a:lnL>
                    <a:lnR w="12700" algn="ctr">
                      <a:solidFill>
                        <a:schemeClr val="tx1"/>
                      </a:solidFill>
                    </a:lnR>
                    <a:lnT w="12700" algn="ctr">
                      <a:solidFill>
                        <a:schemeClr val="tx1"/>
                      </a:solidFill>
                    </a:lnT>
                    <a:lnB w="12700" algn="ctr">
                      <a:solidFill>
                        <a:schemeClr val="tx1"/>
                      </a:solidFill>
                    </a:lnB>
                    <a:noFill/>
                  </a:tcPr>
                </a:tc>
                <a:tc>
                  <a:txBody>
                    <a:bodyPr/>
                    <a:p>
                      <a:pPr marL="0" marR="0" lvl="0" indent="0" algn="l" defTabSz="914400">
                        <a:lnSpc>
                          <a:spcPct val="100000"/>
                        </a:lnSpc>
                        <a:spcBef>
                          <a:spcPts val="0"/>
                        </a:spcBef>
                        <a:spcAft>
                          <a:spcPts val="0"/>
                        </a:spcAft>
                        <a:buClr>
                          <a:schemeClr val="hlink"/>
                        </a:buClr>
                        <a:buSzTx/>
                        <a:buFont typeface="Wingdings"/>
                        <a:buNone/>
                        <a:defRPr/>
                      </a:pPr>
                      <a:r>
                        <a:rPr lang="en-US" sz="2800" b="0" i="0" u="none" strike="noStrike" cap="none">
                          <a:ln>
                            <a:noFill/>
                          </a:ln>
                          <a:solidFill>
                            <a:schemeClr val="tx1"/>
                          </a:solidFill>
                          <a:latin typeface="Times New Roman"/>
                          <a:ea typeface="隶书"/>
                        </a:rPr>
                        <a:t>sz</a:t>
                      </a:r>
                      <a:endParaRPr/>
                    </a:p>
                  </a:txBody>
                  <a:tcPr marT="45722" marB="45722">
                    <a:lnL w="12700" algn="ctr">
                      <a:solidFill>
                        <a:schemeClr val="tx1"/>
                      </a:solidFill>
                    </a:lnL>
                    <a:lnR w="12700" algn="ctr">
                      <a:solidFill>
                        <a:schemeClr val="tx1"/>
                      </a:solidFill>
                    </a:lnR>
                    <a:lnT w="12700" algn="ctr">
                      <a:solidFill>
                        <a:schemeClr val="tx1"/>
                      </a:solidFill>
                    </a:lnT>
                    <a:lnB w="12700" algn="ctr">
                      <a:solidFill>
                        <a:schemeClr val="tx1"/>
                      </a:solidFill>
                    </a:lnB>
                    <a:noFill/>
                  </a:tcPr>
                </a:tc>
                <a:tc>
                  <a:txBody>
                    <a:bodyPr/>
                    <a:p>
                      <a:pPr marL="0" marR="0" lvl="0" indent="0" algn="l" defTabSz="914400">
                        <a:lnSpc>
                          <a:spcPct val="100000"/>
                        </a:lnSpc>
                        <a:spcBef>
                          <a:spcPts val="0"/>
                        </a:spcBef>
                        <a:spcAft>
                          <a:spcPts val="0"/>
                        </a:spcAft>
                        <a:buClr>
                          <a:schemeClr val="hlink"/>
                        </a:buClr>
                        <a:buSzTx/>
                        <a:buFont typeface="Wingdings"/>
                        <a:buNone/>
                        <a:defRPr/>
                      </a:pPr>
                      <a:r>
                        <a:rPr lang="zh-CN" sz="2800" b="0" i="0" u="none" strike="noStrike" cap="none">
                          <a:ln>
                            <a:noFill/>
                          </a:ln>
                          <a:solidFill>
                            <a:schemeClr val="tx1"/>
                          </a:solidFill>
                          <a:latin typeface="Times New Roman"/>
                          <a:ea typeface="隶书"/>
                        </a:rPr>
                        <a:t>以零结束的字符串</a:t>
                      </a:r>
                      <a:endParaRPr/>
                    </a:p>
                  </a:txBody>
                  <a:tcPr marT="45722" marB="45722">
                    <a:lnL w="12700" algn="ctr">
                      <a:solidFill>
                        <a:schemeClr val="tx1"/>
                      </a:solidFill>
                    </a:lnL>
                    <a:lnR w="28575" algn="ctr">
                      <a:solidFill>
                        <a:schemeClr val="tx1"/>
                      </a:solidFill>
                    </a:lnR>
                    <a:lnT w="12700" algn="ctr">
                      <a:solidFill>
                        <a:schemeClr val="tx1"/>
                      </a:solidFill>
                    </a:lnT>
                    <a:lnB w="12700" algn="ctr">
                      <a:solidFill>
                        <a:schemeClr val="tx1"/>
                      </a:solidFill>
                    </a:lnB>
                    <a:noFill/>
                  </a:tcPr>
                </a:tc>
              </a:tr>
              <a:tr h="944936">
                <a:tc>
                  <a:txBody>
                    <a:bodyPr/>
                    <a:p>
                      <a:pPr marL="0" marR="0" lvl="0" indent="0" algn="l" defTabSz="914400">
                        <a:lnSpc>
                          <a:spcPct val="100000"/>
                        </a:lnSpc>
                        <a:spcBef>
                          <a:spcPts val="0"/>
                        </a:spcBef>
                        <a:spcAft>
                          <a:spcPts val="0"/>
                        </a:spcAft>
                        <a:buClr>
                          <a:schemeClr val="hlink"/>
                        </a:buClr>
                        <a:buSzTx/>
                        <a:buFont typeface="Wingdings"/>
                        <a:buNone/>
                        <a:defRPr/>
                      </a:pPr>
                      <a:r>
                        <a:rPr lang="en-US" sz="2800" b="0" i="0" u="none" strike="noStrike" cap="none">
                          <a:ln>
                            <a:noFill/>
                          </a:ln>
                          <a:solidFill>
                            <a:schemeClr val="tx1"/>
                          </a:solidFill>
                          <a:latin typeface="Times New Roman"/>
                          <a:ea typeface="隶书"/>
                        </a:rPr>
                        <a:t>cb</a:t>
                      </a:r>
                      <a:endParaRPr/>
                    </a:p>
                  </a:txBody>
                  <a:tcPr marT="45722" marB="45722">
                    <a:lnL w="28575" algn="ctr">
                      <a:solidFill>
                        <a:schemeClr val="tx1"/>
                      </a:solidFill>
                    </a:lnL>
                    <a:lnR w="12700" algn="ctr">
                      <a:solidFill>
                        <a:schemeClr val="tx1"/>
                      </a:solidFill>
                    </a:lnR>
                    <a:lnT w="12700" algn="ctr">
                      <a:solidFill>
                        <a:schemeClr val="tx1"/>
                      </a:solidFill>
                    </a:lnT>
                    <a:lnB w="12700" algn="ctr">
                      <a:solidFill>
                        <a:schemeClr val="tx1"/>
                      </a:solidFill>
                    </a:lnB>
                    <a:noFill/>
                  </a:tcPr>
                </a:tc>
                <a:tc>
                  <a:txBody>
                    <a:bodyPr/>
                    <a:p>
                      <a:pPr marL="0" marR="0" lvl="0" indent="0" algn="l" defTabSz="914400">
                        <a:lnSpc>
                          <a:spcPct val="100000"/>
                        </a:lnSpc>
                        <a:spcBef>
                          <a:spcPts val="0"/>
                        </a:spcBef>
                        <a:spcAft>
                          <a:spcPts val="0"/>
                        </a:spcAft>
                        <a:buClr>
                          <a:schemeClr val="hlink"/>
                        </a:buClr>
                        <a:buSzTx/>
                        <a:buFont typeface="Wingdings"/>
                        <a:buNone/>
                        <a:defRPr/>
                      </a:pPr>
                      <a:r>
                        <a:rPr lang="zh-CN" sz="2800" b="0" i="0" u="none" strike="noStrike" cap="none">
                          <a:ln>
                            <a:noFill/>
                          </a:ln>
                          <a:solidFill>
                            <a:schemeClr val="tx1"/>
                          </a:solidFill>
                          <a:latin typeface="Times New Roman"/>
                          <a:ea typeface="隶书"/>
                        </a:rPr>
                        <a:t>字节计数</a:t>
                      </a:r>
                      <a:endParaRPr/>
                    </a:p>
                  </a:txBody>
                  <a:tcPr marT="45722" marB="45722">
                    <a:lnL w="12700" algn="ctr">
                      <a:solidFill>
                        <a:schemeClr val="tx1"/>
                      </a:solidFill>
                    </a:lnL>
                    <a:lnR w="12700" algn="ctr">
                      <a:solidFill>
                        <a:schemeClr val="tx1"/>
                      </a:solidFill>
                    </a:lnR>
                    <a:lnT w="12700" algn="ctr">
                      <a:solidFill>
                        <a:schemeClr val="tx1"/>
                      </a:solidFill>
                    </a:lnT>
                    <a:lnB w="12700" algn="ctr">
                      <a:solidFill>
                        <a:schemeClr val="tx1"/>
                      </a:solidFill>
                    </a:lnB>
                    <a:noFill/>
                  </a:tcPr>
                </a:tc>
                <a:tc>
                  <a:txBody>
                    <a:bodyPr/>
                    <a:p>
                      <a:pPr marL="0" marR="0" lvl="0" indent="0" algn="l" defTabSz="914400">
                        <a:lnSpc>
                          <a:spcPct val="100000"/>
                        </a:lnSpc>
                        <a:spcBef>
                          <a:spcPts val="0"/>
                        </a:spcBef>
                        <a:spcAft>
                          <a:spcPts val="0"/>
                        </a:spcAft>
                        <a:buClr>
                          <a:schemeClr val="hlink"/>
                        </a:buClr>
                        <a:buSzTx/>
                        <a:buFont typeface="Wingdings"/>
                        <a:buNone/>
                        <a:defRPr/>
                      </a:pPr>
                      <a:r>
                        <a:rPr lang="en-US" sz="2800" b="0" i="0" u="none" strike="noStrike" cap="none">
                          <a:ln>
                            <a:noFill/>
                          </a:ln>
                          <a:solidFill>
                            <a:schemeClr val="tx1"/>
                          </a:solidFill>
                          <a:latin typeface="Times New Roman"/>
                          <a:ea typeface="隶书"/>
                        </a:rPr>
                        <a:t>n</a:t>
                      </a:r>
                      <a:endParaRPr/>
                    </a:p>
                  </a:txBody>
                  <a:tcPr marT="45722" marB="45722">
                    <a:lnL w="12700" algn="ctr">
                      <a:solidFill>
                        <a:schemeClr val="tx1"/>
                      </a:solidFill>
                    </a:lnL>
                    <a:lnR w="12700" algn="ctr">
                      <a:solidFill>
                        <a:schemeClr val="tx1"/>
                      </a:solidFill>
                    </a:lnR>
                    <a:lnT w="12700" algn="ctr">
                      <a:solidFill>
                        <a:schemeClr val="tx1"/>
                      </a:solidFill>
                    </a:lnT>
                    <a:lnB w="12700" algn="ctr">
                      <a:solidFill>
                        <a:schemeClr val="tx1"/>
                      </a:solidFill>
                    </a:lnB>
                    <a:noFill/>
                  </a:tcPr>
                </a:tc>
                <a:tc>
                  <a:txBody>
                    <a:bodyPr/>
                    <a:p>
                      <a:pPr marL="0" marR="0" lvl="0" indent="0" algn="l" defTabSz="914400">
                        <a:lnSpc>
                          <a:spcPct val="100000"/>
                        </a:lnSpc>
                        <a:spcBef>
                          <a:spcPts val="0"/>
                        </a:spcBef>
                        <a:spcAft>
                          <a:spcPts val="0"/>
                        </a:spcAft>
                        <a:buClr>
                          <a:schemeClr val="hlink"/>
                        </a:buClr>
                        <a:buSzTx/>
                        <a:buFont typeface="Wingdings"/>
                        <a:buNone/>
                        <a:defRPr/>
                      </a:pPr>
                      <a:r>
                        <a:rPr lang="zh-CN" sz="2800" b="0" i="0" u="none" strike="noStrike" cap="none">
                          <a:ln>
                            <a:noFill/>
                          </a:ln>
                          <a:solidFill>
                            <a:schemeClr val="tx1"/>
                          </a:solidFill>
                          <a:latin typeface="Times New Roman"/>
                          <a:ea typeface="隶书"/>
                        </a:rPr>
                        <a:t>短整型或整型</a:t>
                      </a:r>
                      <a:endParaRPr/>
                    </a:p>
                  </a:txBody>
                  <a:tcPr marT="45722" marB="45722">
                    <a:lnL w="12700" algn="ctr">
                      <a:solidFill>
                        <a:schemeClr val="tx1"/>
                      </a:solidFill>
                    </a:lnL>
                    <a:lnR w="12700" algn="ctr">
                      <a:solidFill>
                        <a:schemeClr val="tx1"/>
                      </a:solidFill>
                    </a:lnR>
                    <a:lnT w="12700" algn="ctr">
                      <a:solidFill>
                        <a:schemeClr val="tx1"/>
                      </a:solidFill>
                    </a:lnT>
                    <a:lnB w="12700" algn="ctr">
                      <a:solidFill>
                        <a:schemeClr val="tx1"/>
                      </a:solidFill>
                    </a:lnB>
                    <a:noFill/>
                  </a:tcPr>
                </a:tc>
                <a:tc>
                  <a:txBody>
                    <a:bodyPr/>
                    <a:p>
                      <a:pPr marL="0" marR="0" lvl="0" indent="0" algn="l" defTabSz="914400">
                        <a:lnSpc>
                          <a:spcPct val="100000"/>
                        </a:lnSpc>
                        <a:spcBef>
                          <a:spcPts val="0"/>
                        </a:spcBef>
                        <a:spcAft>
                          <a:spcPts val="0"/>
                        </a:spcAft>
                        <a:buClr>
                          <a:schemeClr val="hlink"/>
                        </a:buClr>
                        <a:buSzTx/>
                        <a:buFont typeface="Wingdings"/>
                        <a:buNone/>
                        <a:defRPr/>
                      </a:pPr>
                      <a:r>
                        <a:rPr lang="en-US" sz="2800" b="0" i="0" u="none" strike="noStrike" cap="none">
                          <a:ln>
                            <a:noFill/>
                          </a:ln>
                          <a:solidFill>
                            <a:schemeClr val="tx1"/>
                          </a:solidFill>
                          <a:latin typeface="Times New Roman"/>
                          <a:ea typeface="隶书"/>
                        </a:rPr>
                        <a:t>tm</a:t>
                      </a:r>
                      <a:endParaRPr/>
                    </a:p>
                  </a:txBody>
                  <a:tcPr marT="45722" marB="45722">
                    <a:lnL w="12700" algn="ctr">
                      <a:solidFill>
                        <a:schemeClr val="tx1"/>
                      </a:solidFill>
                    </a:lnL>
                    <a:lnR w="12700" algn="ctr">
                      <a:solidFill>
                        <a:schemeClr val="tx1"/>
                      </a:solidFill>
                    </a:lnR>
                    <a:lnT w="12700" algn="ctr">
                      <a:solidFill>
                        <a:schemeClr val="tx1"/>
                      </a:solidFill>
                    </a:lnT>
                    <a:lnB w="12700" algn="ctr">
                      <a:solidFill>
                        <a:schemeClr val="tx1"/>
                      </a:solidFill>
                    </a:lnB>
                    <a:noFill/>
                  </a:tcPr>
                </a:tc>
                <a:tc>
                  <a:txBody>
                    <a:bodyPr/>
                    <a:p>
                      <a:pPr marL="0" marR="0" lvl="0" indent="0" algn="l" defTabSz="914400">
                        <a:lnSpc>
                          <a:spcPct val="100000"/>
                        </a:lnSpc>
                        <a:spcBef>
                          <a:spcPts val="0"/>
                        </a:spcBef>
                        <a:spcAft>
                          <a:spcPts val="0"/>
                        </a:spcAft>
                        <a:buClr>
                          <a:schemeClr val="hlink"/>
                        </a:buClr>
                        <a:buSzTx/>
                        <a:buFont typeface="Wingdings"/>
                        <a:buNone/>
                        <a:defRPr/>
                      </a:pPr>
                      <a:r>
                        <a:rPr lang="zh-CN" sz="2800" b="0" i="0" u="none" strike="noStrike" cap="none">
                          <a:ln>
                            <a:noFill/>
                          </a:ln>
                          <a:solidFill>
                            <a:schemeClr val="tx1"/>
                          </a:solidFill>
                          <a:latin typeface="Times New Roman"/>
                          <a:ea typeface="隶书"/>
                        </a:rPr>
                        <a:t>正文大小</a:t>
                      </a:r>
                      <a:endParaRPr/>
                    </a:p>
                  </a:txBody>
                  <a:tcPr marT="45722" marB="45722">
                    <a:lnL w="12700" algn="ctr">
                      <a:solidFill>
                        <a:schemeClr val="tx1"/>
                      </a:solidFill>
                    </a:lnL>
                    <a:lnR w="28575" algn="ctr">
                      <a:solidFill>
                        <a:schemeClr val="tx1"/>
                      </a:solidFill>
                    </a:lnR>
                    <a:lnT w="12700" algn="ctr">
                      <a:solidFill>
                        <a:schemeClr val="tx1"/>
                      </a:solidFill>
                    </a:lnT>
                    <a:lnB w="12700" algn="ctr">
                      <a:solidFill>
                        <a:schemeClr val="tx1"/>
                      </a:solidFill>
                    </a:lnB>
                    <a:noFill/>
                  </a:tcPr>
                </a:tc>
              </a:tr>
              <a:tr h="944936">
                <a:tc>
                  <a:txBody>
                    <a:bodyPr/>
                    <a:p>
                      <a:pPr marL="0" marR="0" lvl="0" indent="0" algn="l" defTabSz="914400">
                        <a:lnSpc>
                          <a:spcPct val="100000"/>
                        </a:lnSpc>
                        <a:spcBef>
                          <a:spcPts val="0"/>
                        </a:spcBef>
                        <a:spcAft>
                          <a:spcPts val="0"/>
                        </a:spcAft>
                        <a:buClr>
                          <a:schemeClr val="hlink"/>
                        </a:buClr>
                        <a:buSzTx/>
                        <a:buFont typeface="Wingdings"/>
                        <a:buNone/>
                        <a:defRPr/>
                      </a:pPr>
                      <a:r>
                        <a:rPr lang="en-US" sz="2800" b="0" i="0" u="none" strike="noStrike" cap="none">
                          <a:ln>
                            <a:noFill/>
                          </a:ln>
                          <a:solidFill>
                            <a:schemeClr val="tx1"/>
                          </a:solidFill>
                          <a:latin typeface="Times New Roman"/>
                          <a:ea typeface="隶书"/>
                        </a:rPr>
                        <a:t>rgb</a:t>
                      </a:r>
                      <a:endParaRPr/>
                    </a:p>
                  </a:txBody>
                  <a:tcPr marT="45722" marB="45722">
                    <a:lnL w="28575" algn="ctr">
                      <a:solidFill>
                        <a:schemeClr val="tx1"/>
                      </a:solidFill>
                    </a:lnL>
                    <a:lnR w="12700" algn="ctr">
                      <a:solidFill>
                        <a:schemeClr val="tx1"/>
                      </a:solidFill>
                    </a:lnR>
                    <a:lnT w="12700" algn="ctr">
                      <a:solidFill>
                        <a:schemeClr val="tx1"/>
                      </a:solidFill>
                    </a:lnT>
                    <a:lnB w="28575" algn="ctr">
                      <a:solidFill>
                        <a:schemeClr val="tx1"/>
                      </a:solidFill>
                    </a:lnB>
                    <a:noFill/>
                  </a:tcPr>
                </a:tc>
                <a:tc>
                  <a:txBody>
                    <a:bodyPr/>
                    <a:p>
                      <a:pPr marL="0" marR="0" lvl="0" indent="0" algn="l" defTabSz="914400">
                        <a:lnSpc>
                          <a:spcPct val="100000"/>
                        </a:lnSpc>
                        <a:spcBef>
                          <a:spcPts val="0"/>
                        </a:spcBef>
                        <a:spcAft>
                          <a:spcPts val="0"/>
                        </a:spcAft>
                        <a:buClr>
                          <a:schemeClr val="hlink"/>
                        </a:buClr>
                        <a:buSzTx/>
                        <a:buFont typeface="Wingdings"/>
                        <a:buNone/>
                        <a:defRPr/>
                      </a:pPr>
                      <a:r>
                        <a:rPr lang="zh-CN" sz="2800" b="0" i="0" u="none" strike="noStrike" cap="none">
                          <a:ln>
                            <a:noFill/>
                          </a:ln>
                          <a:solidFill>
                            <a:schemeClr val="tx1"/>
                          </a:solidFill>
                          <a:latin typeface="Times New Roman"/>
                          <a:ea typeface="隶书"/>
                        </a:rPr>
                        <a:t>保存</a:t>
                      </a:r>
                      <a:r>
                        <a:rPr lang="en-US" sz="2800" b="0" i="0" u="none" strike="noStrike" cap="none">
                          <a:ln>
                            <a:noFill/>
                          </a:ln>
                          <a:solidFill>
                            <a:schemeClr val="tx1"/>
                          </a:solidFill>
                          <a:latin typeface="Times New Roman"/>
                          <a:ea typeface="隶书"/>
                        </a:rPr>
                        <a:t>RGB</a:t>
                      </a:r>
                      <a:r>
                        <a:rPr lang="zh-CN" sz="2800" b="0" i="0" u="none" strike="noStrike" cap="none">
                          <a:ln>
                            <a:noFill/>
                          </a:ln>
                          <a:solidFill>
                            <a:schemeClr val="tx1"/>
                          </a:solidFill>
                          <a:latin typeface="Times New Roman"/>
                          <a:ea typeface="隶书"/>
                        </a:rPr>
                        <a:t>颜色值的长整型</a:t>
                      </a:r>
                      <a:endParaRPr/>
                    </a:p>
                  </a:txBody>
                  <a:tcPr marT="45722" marB="45722">
                    <a:lnL w="12700" algn="ctr">
                      <a:solidFill>
                        <a:schemeClr val="tx1"/>
                      </a:solidFill>
                    </a:lnL>
                    <a:lnR w="12700" algn="ctr">
                      <a:solidFill>
                        <a:schemeClr val="tx1"/>
                      </a:solidFill>
                    </a:lnR>
                    <a:lnT w="12700" algn="ctr">
                      <a:solidFill>
                        <a:schemeClr val="tx1"/>
                      </a:solidFill>
                    </a:lnT>
                    <a:lnB w="28575" algn="ctr">
                      <a:solidFill>
                        <a:schemeClr val="tx1"/>
                      </a:solidFill>
                    </a:lnB>
                    <a:noFill/>
                  </a:tcPr>
                </a:tc>
                <a:tc>
                  <a:txBody>
                    <a:bodyPr/>
                    <a:p>
                      <a:pPr marL="0" marR="0" lvl="0" indent="0" algn="l" defTabSz="914400">
                        <a:lnSpc>
                          <a:spcPct val="100000"/>
                        </a:lnSpc>
                        <a:spcBef>
                          <a:spcPts val="0"/>
                        </a:spcBef>
                        <a:spcAft>
                          <a:spcPts val="0"/>
                        </a:spcAft>
                        <a:buClr>
                          <a:schemeClr val="hlink"/>
                        </a:buClr>
                        <a:buSzTx/>
                        <a:buFont typeface="Wingdings"/>
                        <a:buNone/>
                        <a:defRPr/>
                      </a:pPr>
                      <a:r>
                        <a:rPr lang="en-US" sz="2800" b="0" i="0" u="none" strike="noStrike" cap="none">
                          <a:ln>
                            <a:noFill/>
                          </a:ln>
                          <a:solidFill>
                            <a:schemeClr val="tx1"/>
                          </a:solidFill>
                          <a:latin typeface="Times New Roman"/>
                          <a:ea typeface="隶书"/>
                        </a:rPr>
                        <a:t>np</a:t>
                      </a:r>
                      <a:endParaRPr/>
                    </a:p>
                  </a:txBody>
                  <a:tcPr marT="45722" marB="45722">
                    <a:lnL w="12700" algn="ctr">
                      <a:solidFill>
                        <a:schemeClr val="tx1"/>
                      </a:solidFill>
                    </a:lnL>
                    <a:lnR w="12700" algn="ctr">
                      <a:solidFill>
                        <a:schemeClr val="tx1"/>
                      </a:solidFill>
                    </a:lnR>
                    <a:lnT w="12700" algn="ctr">
                      <a:solidFill>
                        <a:schemeClr val="tx1"/>
                      </a:solidFill>
                    </a:lnT>
                    <a:lnB w="28575" algn="ctr">
                      <a:solidFill>
                        <a:schemeClr val="tx1"/>
                      </a:solidFill>
                    </a:lnB>
                    <a:noFill/>
                  </a:tcPr>
                </a:tc>
                <a:tc>
                  <a:txBody>
                    <a:bodyPr/>
                    <a:p>
                      <a:pPr marL="0" marR="0" lvl="0" indent="0" algn="l" defTabSz="914400">
                        <a:lnSpc>
                          <a:spcPct val="100000"/>
                        </a:lnSpc>
                        <a:spcBef>
                          <a:spcPts val="0"/>
                        </a:spcBef>
                        <a:spcAft>
                          <a:spcPts val="0"/>
                        </a:spcAft>
                        <a:buClr>
                          <a:schemeClr val="hlink"/>
                        </a:buClr>
                        <a:buSzTx/>
                        <a:buFont typeface="Wingdings"/>
                        <a:buNone/>
                        <a:defRPr/>
                      </a:pPr>
                      <a:r>
                        <a:rPr lang="zh-CN" sz="2800" b="0" i="0" u="none" strike="noStrike" cap="none">
                          <a:ln>
                            <a:noFill/>
                          </a:ln>
                          <a:solidFill>
                            <a:schemeClr val="tx1"/>
                          </a:solidFill>
                          <a:latin typeface="Times New Roman"/>
                          <a:ea typeface="隶书"/>
                        </a:rPr>
                        <a:t>近指针</a:t>
                      </a:r>
                      <a:endParaRPr/>
                    </a:p>
                  </a:txBody>
                  <a:tcPr marT="45722" marB="45722">
                    <a:lnL w="12700" algn="ctr">
                      <a:solidFill>
                        <a:schemeClr val="tx1"/>
                      </a:solidFill>
                    </a:lnL>
                    <a:lnR w="12700" algn="ctr">
                      <a:solidFill>
                        <a:schemeClr val="tx1"/>
                      </a:solidFill>
                    </a:lnR>
                    <a:lnT w="12700" algn="ctr">
                      <a:solidFill>
                        <a:schemeClr val="tx1"/>
                      </a:solidFill>
                    </a:lnT>
                    <a:lnB w="28575" algn="ctr">
                      <a:solidFill>
                        <a:schemeClr val="tx1"/>
                      </a:solidFill>
                    </a:lnB>
                    <a:noFill/>
                  </a:tcPr>
                </a:tc>
                <a:tc>
                  <a:txBody>
                    <a:bodyPr/>
                    <a:p>
                      <a:pPr marL="0" marR="0" lvl="0" indent="0" algn="l" defTabSz="914400">
                        <a:lnSpc>
                          <a:spcPct val="100000"/>
                        </a:lnSpc>
                        <a:spcBef>
                          <a:spcPts val="0"/>
                        </a:spcBef>
                        <a:spcAft>
                          <a:spcPts val="0"/>
                        </a:spcAft>
                        <a:buClr>
                          <a:schemeClr val="hlink"/>
                        </a:buClr>
                        <a:buSzTx/>
                        <a:buFont typeface="Wingdings"/>
                        <a:buNone/>
                        <a:defRPr/>
                      </a:pPr>
                      <a:r>
                        <a:rPr lang="en-US" sz="2800" b="0" i="0" u="none" strike="noStrike" cap="none">
                          <a:ln>
                            <a:noFill/>
                          </a:ln>
                          <a:solidFill>
                            <a:schemeClr val="tx1"/>
                          </a:solidFill>
                          <a:latin typeface="Times New Roman"/>
                          <a:ea typeface="隶书"/>
                        </a:rPr>
                        <a:t>w</a:t>
                      </a:r>
                      <a:endParaRPr/>
                    </a:p>
                  </a:txBody>
                  <a:tcPr marT="45722" marB="45722">
                    <a:lnL w="12700" algn="ctr">
                      <a:solidFill>
                        <a:schemeClr val="tx1"/>
                      </a:solidFill>
                    </a:lnL>
                    <a:lnR w="12700" algn="ctr">
                      <a:solidFill>
                        <a:schemeClr val="tx1"/>
                      </a:solidFill>
                    </a:lnR>
                    <a:lnT w="12700" algn="ctr">
                      <a:solidFill>
                        <a:schemeClr val="tx1"/>
                      </a:solidFill>
                    </a:lnT>
                    <a:lnB w="28575" algn="ctr">
                      <a:solidFill>
                        <a:schemeClr val="tx1"/>
                      </a:solidFill>
                    </a:lnB>
                    <a:noFill/>
                  </a:tcPr>
                </a:tc>
                <a:tc>
                  <a:txBody>
                    <a:bodyPr/>
                    <a:p>
                      <a:pPr marL="0" marR="0" lvl="0" indent="0" algn="l" defTabSz="914400">
                        <a:lnSpc>
                          <a:spcPct val="100000"/>
                        </a:lnSpc>
                        <a:spcBef>
                          <a:spcPts val="0"/>
                        </a:spcBef>
                        <a:spcAft>
                          <a:spcPts val="0"/>
                        </a:spcAft>
                        <a:buClr>
                          <a:schemeClr val="hlink"/>
                        </a:buClr>
                        <a:buSzTx/>
                        <a:buFont typeface="Wingdings"/>
                        <a:buNone/>
                        <a:defRPr/>
                      </a:pPr>
                      <a:r>
                        <a:rPr lang="zh-CN" sz="2800" b="0" i="0" u="none" strike="noStrike" cap="none">
                          <a:ln>
                            <a:noFill/>
                          </a:ln>
                          <a:solidFill>
                            <a:schemeClr val="tx1"/>
                          </a:solidFill>
                          <a:latin typeface="Times New Roman"/>
                          <a:ea typeface="隶书"/>
                        </a:rPr>
                        <a:t>无符号整型</a:t>
                      </a:r>
                      <a:endParaRPr/>
                    </a:p>
                  </a:txBody>
                  <a:tcPr marT="45722" marB="45722">
                    <a:lnL w="12700" algn="ctr">
                      <a:solidFill>
                        <a:schemeClr val="tx1"/>
                      </a:solidFill>
                    </a:lnL>
                    <a:lnR w="28575" algn="ctr">
                      <a:solidFill>
                        <a:schemeClr val="tx1"/>
                      </a:solidFill>
                    </a:lnR>
                    <a:lnT w="12700" algn="ctr">
                      <a:solidFill>
                        <a:schemeClr val="tx1"/>
                      </a:solidFill>
                    </a:lnT>
                    <a:lnB w="28575" algn="ctr">
                      <a:solidFill>
                        <a:schemeClr val="tx1"/>
                      </a:solidFill>
                    </a:lnB>
                    <a:noFill/>
                  </a:tcPr>
                </a:tc>
              </a:tr>
            </a:tbl>
          </a:graphicData>
        </a:graphic>
      </p:graphicFrame>
      <p:sp>
        <p:nvSpPr>
          <p:cNvPr id="166973" name="AutoShape 61">
            <a:hlinkClick r:id="rId3" action="ppaction://hlinksldjump"/>
          </p:cNvPr>
          <p:cNvSpPr>
            <a:spLocks noChangeArrowheads="1"/>
          </p:cNvSpPr>
          <p:nvPr/>
        </p:nvSpPr>
        <p:spPr bwMode="auto">
          <a:xfrm rot="10800000">
            <a:off x="7596188" y="6497638"/>
            <a:ext cx="936625" cy="360362"/>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fill="norm" stroke="1" extrusionOk="0">
                <a:moveTo>
                  <a:pt x="16200" y="0"/>
                </a:moveTo>
                <a:lnTo>
                  <a:pt x="16200" y="5400"/>
                </a:lnTo>
                <a:lnTo>
                  <a:pt x="3375" y="5400"/>
                </a:lnTo>
                <a:lnTo>
                  <a:pt x="3375" y="16200"/>
                </a:lnTo>
                <a:lnTo>
                  <a:pt x="16200" y="16200"/>
                </a:lnTo>
                <a:lnTo>
                  <a:pt x="16200" y="21600"/>
                </a:lnTo>
                <a:lnTo>
                  <a:pt x="21600" y="10800"/>
                </a:lnTo>
                <a:close/>
              </a:path>
              <a:path w="21600" h="21600" fill="norm" stroke="1" extrusionOk="0">
                <a:moveTo>
                  <a:pt x="1350" y="5400"/>
                </a:moveTo>
                <a:lnTo>
                  <a:pt x="1350" y="16200"/>
                </a:lnTo>
                <a:lnTo>
                  <a:pt x="2700" y="16200"/>
                </a:lnTo>
                <a:lnTo>
                  <a:pt x="2700" y="5400"/>
                </a:lnTo>
                <a:close/>
              </a:path>
              <a:path w="21600" h="21600" fill="norm" stroke="1" extrusionOk="0">
                <a:moveTo>
                  <a:pt x="0" y="5400"/>
                </a:moveTo>
                <a:lnTo>
                  <a:pt x="0" y="16200"/>
                </a:lnTo>
                <a:lnTo>
                  <a:pt x="675" y="16200"/>
                </a:lnTo>
                <a:lnTo>
                  <a:pt x="675" y="5400"/>
                </a:lnTo>
                <a:close/>
              </a:path>
            </a:pathLst>
          </a:custGeom>
          <a:gradFill>
            <a:gsLst>
              <a:gs pos="0">
                <a:schemeClr val="bg1"/>
              </a:gs>
              <a:gs pos="100000">
                <a:schemeClr val="bg1">
                  <a:gamma val="0"/>
                  <a:shade val="21176"/>
                  <a:invGamma val="0"/>
                </a:schemeClr>
              </a:gs>
            </a:gsLst>
            <a:lin ang="0" scaled="1"/>
          </a:gradFill>
          <a:ln w="28575" algn="ctr">
            <a:solidFill>
              <a:schemeClr val="tx1"/>
            </a:solidFill>
            <a:miter lim="800000"/>
            <a:headEnd/>
            <a:tailEnd type="none" w="lg" len="lg"/>
          </a:ln>
          <a:effectLst/>
        </p:spPr>
        <p:txBody>
          <a:bodyPr lIns="90000" tIns="46800" rIns="90000" bIns="46800" anchor="ctr">
            <a:spAutoFit/>
          </a:bodyPr>
          <a:lstStyle/>
          <a:p>
            <a:pPr>
              <a:defRPr/>
            </a:pPr>
            <a:endParaRPr lang="zh-CN">
              <a:latin typeface="Arial"/>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spd="med" p14:dur="500" advClick="1" advTm="56475">
        <p:strips dir="ld"/>
      </p:transition>
    </mc:Choice>
    <mc:Fallback>
      <p:transition spd="med" advClick="1" advTm="56475">
        <p:strips dir="ld"/>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67938" name="Rectangle 2"/>
          <p:cNvSpPr>
            <a:spLocks noChangeArrowheads="1" noGrp="1"/>
          </p:cNvSpPr>
          <p:nvPr>
            <p:ph type="title"/>
          </p:nvPr>
        </p:nvSpPr>
        <p:spPr bwMode="auto"/>
        <p:txBody>
          <a:bodyPr/>
          <a:lstStyle/>
          <a:p>
            <a:pPr>
              <a:defRPr/>
            </a:pPr>
            <a:endParaRPr lang="zh-CN"/>
          </a:p>
        </p:txBody>
      </p:sp>
      <p:sp>
        <p:nvSpPr>
          <p:cNvPr id="76803" name="Rectangle 3"/>
          <p:cNvSpPr>
            <a:spLocks noChangeArrowheads="1" noGrp="1"/>
          </p:cNvSpPr>
          <p:nvPr>
            <p:ph type="body" idx="1"/>
          </p:nvPr>
        </p:nvSpPr>
        <p:spPr bwMode="auto"/>
        <p:txBody>
          <a:bodyPr/>
          <a:lstStyle/>
          <a:p>
            <a:pPr>
              <a:defRPr/>
            </a:pPr>
            <a:endParaRPr lang="zh-CN"/>
          </a:p>
        </p:txBody>
      </p:sp>
      <p:pic>
        <p:nvPicPr>
          <p:cNvPr id="76804" name="Picture 4"/>
          <p:cNvPicPr>
            <a:picLocks noChangeAspect="1" noChangeArrowheads="1"/>
          </p:cNvPicPr>
          <p:nvPr/>
        </p:nvPicPr>
        <p:blipFill>
          <a:blip r:embed="rId3"/>
          <a:stretch/>
        </p:blipFill>
        <p:spPr bwMode="auto">
          <a:xfrm>
            <a:off x="179388" y="1268413"/>
            <a:ext cx="8713787" cy="2562225"/>
          </a:xfrm>
          <a:prstGeom prst="rect">
            <a:avLst/>
          </a:prstGeom>
          <a:noFill/>
          <a:ln>
            <a:noFill/>
          </a:ln>
          <a:effectLst/>
        </p:spPr>
      </p:pic>
      <p:pic>
        <p:nvPicPr>
          <p:cNvPr id="76805" name="Picture 5"/>
          <p:cNvPicPr>
            <a:picLocks noChangeAspect="1" noChangeArrowheads="1"/>
          </p:cNvPicPr>
          <p:nvPr/>
        </p:nvPicPr>
        <p:blipFill>
          <a:blip r:embed="rId4"/>
          <a:stretch/>
        </p:blipFill>
        <p:spPr bwMode="auto">
          <a:xfrm>
            <a:off x="395288" y="4149725"/>
            <a:ext cx="8048625" cy="323850"/>
          </a:xfrm>
          <a:prstGeom prst="rect">
            <a:avLst/>
          </a:prstGeom>
          <a:noFill/>
          <a:ln>
            <a:noFill/>
          </a:ln>
          <a:effectLst/>
        </p:spPr>
      </p:pic>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spd="med" p14:dur="500" advClick="1" advTm="69397">
        <p:strips dir="ld"/>
      </p:transition>
    </mc:Choice>
    <mc:Fallback>
      <p:transition spd="med" advClick="1" advTm="69397">
        <p:strips dir="ld"/>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63842" name="Rectangle 2"/>
          <p:cNvSpPr>
            <a:spLocks noChangeArrowheads="1" noGrp="1"/>
          </p:cNvSpPr>
          <p:nvPr>
            <p:ph type="title"/>
          </p:nvPr>
        </p:nvSpPr>
        <p:spPr bwMode="auto"/>
        <p:txBody>
          <a:bodyPr/>
          <a:lstStyle/>
          <a:p>
            <a:pPr>
              <a:defRPr/>
            </a:pPr>
            <a:endParaRPr lang="zh-CN" sz="4000"/>
          </a:p>
        </p:txBody>
      </p:sp>
      <p:sp>
        <p:nvSpPr>
          <p:cNvPr id="77827" name="Rectangle 3"/>
          <p:cNvSpPr>
            <a:spLocks noChangeArrowheads="1" noGrp="1"/>
          </p:cNvSpPr>
          <p:nvPr>
            <p:ph type="body" idx="1"/>
          </p:nvPr>
        </p:nvSpPr>
        <p:spPr bwMode="auto">
          <a:xfrm>
            <a:off x="1258888" y="2133600"/>
            <a:ext cx="6840537" cy="2376488"/>
          </a:xfrm>
        </p:spPr>
        <p:txBody>
          <a:bodyPr/>
          <a:lstStyle/>
          <a:p>
            <a:pPr>
              <a:buFont typeface="Wingdings"/>
              <a:buNone/>
              <a:defRPr/>
            </a:pPr>
            <a:r>
              <a:rPr lang="en-US" sz="4000"/>
              <a:t>     MessageBox,MessageBoxW,</a:t>
            </a:r>
            <a:endParaRPr/>
          </a:p>
          <a:p>
            <a:pPr>
              <a:buFont typeface="Wingdings"/>
              <a:buNone/>
              <a:defRPr/>
            </a:pPr>
            <a:r>
              <a:rPr lang="en-US" sz="4000"/>
              <a:t>MessageBoxA</a:t>
            </a:r>
            <a:r>
              <a:rPr lang="zh-CN" sz="4000"/>
              <a:t>的区别之间主要的区别？</a:t>
            </a: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spd="med" p14:dur="500" advClick="1" advTm="32480">
        <p:strips dir="ld"/>
      </p:transition>
    </mc:Choice>
    <mc:Fallback>
      <p:transition spd="med" advClick="1" advTm="32480">
        <p:strips dir="ld"/>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60770" name="Rectangle 2"/>
          <p:cNvSpPr>
            <a:spLocks noChangeArrowheads="1" noGrp="1"/>
          </p:cNvSpPr>
          <p:nvPr>
            <p:ph type="title"/>
          </p:nvPr>
        </p:nvSpPr>
        <p:spPr bwMode="auto"/>
        <p:txBody>
          <a:bodyPr/>
          <a:lstStyle/>
          <a:p>
            <a:pPr>
              <a:defRPr/>
            </a:pPr>
            <a:r>
              <a:rPr lang="en-US" sz="4000"/>
              <a:t>Unicode</a:t>
            </a:r>
            <a:r>
              <a:rPr lang="zh-CN" sz="4000"/>
              <a:t>与多字节</a:t>
            </a:r>
            <a:endParaRPr/>
          </a:p>
        </p:txBody>
      </p:sp>
      <p:sp>
        <p:nvSpPr>
          <p:cNvPr id="78851" name="Rectangle 3"/>
          <p:cNvSpPr>
            <a:spLocks noChangeArrowheads="1" noGrp="1"/>
          </p:cNvSpPr>
          <p:nvPr>
            <p:ph type="body" idx="1"/>
          </p:nvPr>
        </p:nvSpPr>
        <p:spPr bwMode="auto"/>
        <p:txBody>
          <a:bodyPr/>
          <a:lstStyle/>
          <a:p>
            <a:pPr>
              <a:defRPr/>
            </a:pPr>
            <a:r>
              <a:rPr lang="en-US"/>
              <a:t>Windows ANSI</a:t>
            </a:r>
            <a:r>
              <a:rPr lang="zh-CN"/>
              <a:t>字符集 使用</a:t>
            </a:r>
            <a:r>
              <a:rPr lang="en-US"/>
              <a:t>8</a:t>
            </a:r>
            <a:r>
              <a:rPr lang="zh-CN"/>
              <a:t>位数据或将相邻的两个</a:t>
            </a:r>
            <a:r>
              <a:rPr lang="en-US"/>
              <a:t>8</a:t>
            </a:r>
            <a:r>
              <a:rPr lang="zh-CN"/>
              <a:t>位数据组合在一起表示特殊的语言</a:t>
            </a:r>
            <a:endParaRPr/>
          </a:p>
          <a:p>
            <a:pPr>
              <a:defRPr/>
            </a:pPr>
            <a:r>
              <a:rPr lang="en-US"/>
              <a:t>Windows</a:t>
            </a:r>
            <a:r>
              <a:rPr lang="zh-CN"/>
              <a:t>系统采用了</a:t>
            </a:r>
            <a:r>
              <a:rPr lang="en-US"/>
              <a:t>ANSI</a:t>
            </a:r>
            <a:r>
              <a:rPr lang="zh-CN"/>
              <a:t>字符的扩展方式，如果一个字节是负数，则将其后续的一个字节组合起来表示一个字符，这种编码方式的字符集也称作多字节字符集 </a:t>
            </a: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spd="med" p14:dur="500" advClick="1" advTm="33758">
        <p:strips dir="ld"/>
      </p:transition>
    </mc:Choice>
    <mc:Fallback>
      <p:transition spd="med" advClick="1" advTm="33758">
        <p:strips dir="ld"/>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34146" name="Rectangle 2"/>
          <p:cNvSpPr>
            <a:spLocks noChangeArrowheads="1" noGrp="1"/>
          </p:cNvSpPr>
          <p:nvPr>
            <p:ph type="title"/>
          </p:nvPr>
        </p:nvSpPr>
        <p:spPr bwMode="auto"/>
        <p:txBody>
          <a:bodyPr/>
          <a:lstStyle/>
          <a:p>
            <a:pPr>
              <a:defRPr/>
            </a:pPr>
            <a:endParaRPr lang="zh-CN"/>
          </a:p>
        </p:txBody>
      </p:sp>
      <p:sp>
        <p:nvSpPr>
          <p:cNvPr id="18435" name="Rectangle 3"/>
          <p:cNvSpPr>
            <a:spLocks noChangeArrowheads="1" noGrp="1"/>
          </p:cNvSpPr>
          <p:nvPr>
            <p:ph type="body" idx="1"/>
          </p:nvPr>
        </p:nvSpPr>
        <p:spPr bwMode="auto"/>
        <p:txBody>
          <a:bodyPr/>
          <a:lstStyle/>
          <a:p>
            <a:pPr>
              <a:defRPr/>
            </a:pPr>
            <a:endParaRPr lang="zh-CN"/>
          </a:p>
        </p:txBody>
      </p:sp>
      <p:pic>
        <p:nvPicPr>
          <p:cNvPr id="18436" name="Picture 4"/>
          <p:cNvPicPr>
            <a:picLocks noChangeAspect="1" noChangeArrowheads="1"/>
          </p:cNvPicPr>
          <p:nvPr/>
        </p:nvPicPr>
        <p:blipFill>
          <a:blip r:embed="rId3"/>
          <a:stretch/>
        </p:blipFill>
        <p:spPr bwMode="auto">
          <a:xfrm>
            <a:off x="395288" y="260350"/>
            <a:ext cx="7056437" cy="6064250"/>
          </a:xfrm>
          <a:prstGeom prst="rect">
            <a:avLst/>
          </a:prstGeom>
          <a:noFill/>
          <a:ln>
            <a:noFill/>
          </a:ln>
          <a:effectLst/>
        </p:spPr>
      </p:pic>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spd="med" p14:dur="500" advClick="1">
        <p:strips dir="ld"/>
      </p:transition>
    </mc:Choice>
    <mc:Fallback>
      <p:transition spd="med" advClick="1">
        <p:strips dir="ld"/>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57698" name="Rectangle 2"/>
          <p:cNvSpPr>
            <a:spLocks noChangeArrowheads="1" noGrp="1"/>
          </p:cNvSpPr>
          <p:nvPr>
            <p:ph type="title"/>
          </p:nvPr>
        </p:nvSpPr>
        <p:spPr bwMode="auto"/>
        <p:txBody>
          <a:bodyPr/>
          <a:lstStyle/>
          <a:p>
            <a:pPr>
              <a:defRPr/>
            </a:pPr>
            <a:r>
              <a:rPr lang="en-US"/>
              <a:t>Unicode </a:t>
            </a:r>
            <a:r>
              <a:rPr lang="zh-CN"/>
              <a:t>编码（一）</a:t>
            </a:r>
            <a:endParaRPr/>
          </a:p>
        </p:txBody>
      </p:sp>
      <p:sp>
        <p:nvSpPr>
          <p:cNvPr id="79875" name="Rectangle 3"/>
          <p:cNvSpPr>
            <a:spLocks noChangeArrowheads="1" noGrp="1"/>
          </p:cNvSpPr>
          <p:nvPr>
            <p:ph type="body" idx="1"/>
          </p:nvPr>
        </p:nvSpPr>
        <p:spPr bwMode="auto">
          <a:xfrm>
            <a:off x="323850" y="1341438"/>
            <a:ext cx="8496300" cy="5040312"/>
          </a:xfrm>
        </p:spPr>
        <p:txBody>
          <a:bodyPr/>
          <a:lstStyle/>
          <a:p>
            <a:pPr>
              <a:defRPr/>
            </a:pPr>
            <a:r>
              <a:rPr lang="en-US" sz="2800"/>
              <a:t>Unicode</a:t>
            </a:r>
            <a:r>
              <a:rPr lang="zh-CN" sz="2800"/>
              <a:t>的学名是“</a:t>
            </a:r>
            <a:r>
              <a:rPr lang="en-US" sz="2800"/>
              <a:t>Universal Multiple-Octet Coded Character Set”</a:t>
            </a:r>
            <a:r>
              <a:rPr lang="zh-CN" sz="2800"/>
              <a:t>，简称为</a:t>
            </a:r>
            <a:r>
              <a:rPr lang="en-US" sz="2800"/>
              <a:t>UCS</a:t>
            </a:r>
            <a:r>
              <a:rPr lang="zh-CN" sz="2800"/>
              <a:t>。</a:t>
            </a:r>
            <a:r>
              <a:rPr lang="en-US" sz="2800"/>
              <a:t>UCS</a:t>
            </a:r>
            <a:r>
              <a:rPr lang="zh-CN" sz="2800"/>
              <a:t>可以看作是“</a:t>
            </a:r>
            <a:r>
              <a:rPr lang="en-US" sz="2800"/>
              <a:t>Unicode Character Set”</a:t>
            </a:r>
            <a:r>
              <a:rPr lang="zh-CN" sz="2800"/>
              <a:t>的缩写</a:t>
            </a:r>
            <a:endParaRPr/>
          </a:p>
          <a:p>
            <a:pPr>
              <a:defRPr/>
            </a:pPr>
            <a:r>
              <a:rPr lang="en-US" sz="2800"/>
              <a:t>Unicode</a:t>
            </a:r>
            <a:r>
              <a:rPr lang="zh-CN" sz="2800"/>
              <a:t>也是一种字符编码方法，可以容纳全世界所有语言文字的编码方案。从</a:t>
            </a:r>
            <a:r>
              <a:rPr lang="en-US" sz="2800"/>
              <a:t>ASCII</a:t>
            </a:r>
            <a:r>
              <a:rPr lang="zh-CN" sz="2800"/>
              <a:t>、</a:t>
            </a:r>
            <a:r>
              <a:rPr lang="en-US" sz="2800"/>
              <a:t>GB2312</a:t>
            </a:r>
            <a:r>
              <a:rPr lang="zh-CN" sz="2800"/>
              <a:t>、</a:t>
            </a:r>
            <a:r>
              <a:rPr lang="en-US" sz="2800"/>
              <a:t>GBK</a:t>
            </a:r>
            <a:r>
              <a:rPr lang="zh-CN" sz="2800"/>
              <a:t>到</a:t>
            </a:r>
            <a:r>
              <a:rPr lang="en-US" sz="2800"/>
              <a:t>GB18030</a:t>
            </a:r>
            <a:r>
              <a:rPr lang="zh-CN" sz="2800"/>
              <a:t>的编码方法是向下兼容的。而</a:t>
            </a:r>
            <a:r>
              <a:rPr lang="en-US" sz="2800"/>
              <a:t>Unicode</a:t>
            </a:r>
            <a:r>
              <a:rPr lang="zh-CN" sz="2800"/>
              <a:t>只与</a:t>
            </a:r>
            <a:r>
              <a:rPr lang="en-US" sz="2800"/>
              <a:t>ASCII</a:t>
            </a:r>
            <a:r>
              <a:rPr lang="zh-CN" sz="2800"/>
              <a:t>兼容（更准确地说，是与</a:t>
            </a:r>
            <a:r>
              <a:rPr lang="en-US" sz="2800"/>
              <a:t>ISO-8859-1</a:t>
            </a:r>
            <a:r>
              <a:rPr lang="zh-CN" sz="2800"/>
              <a:t>兼容），与</a:t>
            </a:r>
            <a:r>
              <a:rPr lang="en-US" sz="2800"/>
              <a:t>GB</a:t>
            </a:r>
            <a:r>
              <a:rPr lang="zh-CN" sz="2800"/>
              <a:t>码不兼容。如“汉”字的</a:t>
            </a:r>
            <a:r>
              <a:rPr lang="en-US" sz="2800"/>
              <a:t>Unicode</a:t>
            </a:r>
            <a:r>
              <a:rPr lang="zh-CN" sz="2800"/>
              <a:t>编码是</a:t>
            </a:r>
            <a:r>
              <a:rPr lang="en-US" sz="2800"/>
              <a:t>6C49</a:t>
            </a:r>
            <a:r>
              <a:rPr lang="zh-CN" sz="2800"/>
              <a:t>，而</a:t>
            </a:r>
            <a:r>
              <a:rPr lang="en-US" sz="2800"/>
              <a:t>GB</a:t>
            </a:r>
            <a:r>
              <a:rPr lang="zh-CN" sz="2800"/>
              <a:t>码是</a:t>
            </a:r>
            <a:r>
              <a:rPr lang="en-US" sz="2800"/>
              <a:t>BABA</a:t>
            </a:r>
            <a:r>
              <a:rPr lang="zh-CN" sz="2800"/>
              <a:t>。</a:t>
            </a:r>
            <a:endParaRPr/>
          </a:p>
          <a:p>
            <a:pPr>
              <a:defRPr/>
            </a:pPr>
            <a:r>
              <a:rPr lang="en-US" sz="2800"/>
              <a:t>http://www.kuqin.com/language/20080507/8129.html</a:t>
            </a:r>
            <a:endParaRPr/>
          </a:p>
        </p:txBody>
      </p:sp>
      <p:sp>
        <p:nvSpPr>
          <p:cNvPr id="157700" name="AutoShape 4">
            <a:hlinkClick r:id="rId3" action="ppaction://hlinksldjump"/>
          </p:cNvPr>
          <p:cNvSpPr>
            <a:spLocks noChangeArrowheads="1"/>
          </p:cNvSpPr>
          <p:nvPr/>
        </p:nvSpPr>
        <p:spPr bwMode="auto">
          <a:xfrm rot="10800000">
            <a:off x="7524750" y="6308725"/>
            <a:ext cx="936625" cy="360363"/>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fill="norm" stroke="1" extrusionOk="0">
                <a:moveTo>
                  <a:pt x="16200" y="0"/>
                </a:moveTo>
                <a:lnTo>
                  <a:pt x="16200" y="5400"/>
                </a:lnTo>
                <a:lnTo>
                  <a:pt x="3375" y="5400"/>
                </a:lnTo>
                <a:lnTo>
                  <a:pt x="3375" y="16200"/>
                </a:lnTo>
                <a:lnTo>
                  <a:pt x="16200" y="16200"/>
                </a:lnTo>
                <a:lnTo>
                  <a:pt x="16200" y="21600"/>
                </a:lnTo>
                <a:lnTo>
                  <a:pt x="21600" y="10800"/>
                </a:lnTo>
                <a:close/>
              </a:path>
              <a:path w="21600" h="21600" fill="norm" stroke="1" extrusionOk="0">
                <a:moveTo>
                  <a:pt x="1350" y="5400"/>
                </a:moveTo>
                <a:lnTo>
                  <a:pt x="1350" y="16200"/>
                </a:lnTo>
                <a:lnTo>
                  <a:pt x="2700" y="16200"/>
                </a:lnTo>
                <a:lnTo>
                  <a:pt x="2700" y="5400"/>
                </a:lnTo>
                <a:close/>
              </a:path>
              <a:path w="21600" h="21600" fill="norm" stroke="1" extrusionOk="0">
                <a:moveTo>
                  <a:pt x="0" y="5400"/>
                </a:moveTo>
                <a:lnTo>
                  <a:pt x="0" y="16200"/>
                </a:lnTo>
                <a:lnTo>
                  <a:pt x="675" y="16200"/>
                </a:lnTo>
                <a:lnTo>
                  <a:pt x="675" y="5400"/>
                </a:lnTo>
                <a:close/>
              </a:path>
            </a:pathLst>
          </a:custGeom>
          <a:gradFill>
            <a:gsLst>
              <a:gs pos="0">
                <a:schemeClr val="bg1"/>
              </a:gs>
              <a:gs pos="100000">
                <a:schemeClr val="bg1">
                  <a:gamma val="0"/>
                  <a:shade val="21176"/>
                  <a:invGamma val="0"/>
                </a:schemeClr>
              </a:gs>
            </a:gsLst>
            <a:lin ang="0" scaled="1"/>
          </a:gradFill>
          <a:ln w="28575" algn="ctr">
            <a:solidFill>
              <a:schemeClr val="tx1"/>
            </a:solidFill>
            <a:miter lim="800000"/>
            <a:headEnd/>
            <a:tailEnd type="none" w="lg" len="lg"/>
          </a:ln>
          <a:effectLst/>
        </p:spPr>
        <p:txBody>
          <a:bodyPr lIns="90000" tIns="46800" rIns="90000" bIns="46800" anchor="ctr">
            <a:spAutoFit/>
          </a:bodyPr>
          <a:lstStyle/>
          <a:p>
            <a:pPr>
              <a:defRPr/>
            </a:pPr>
            <a:endParaRPr lang="zh-CN">
              <a:latin typeface="Arial"/>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spd="med" p14:dur="500" advClick="1" advTm="67947">
        <p:strips dir="ld"/>
      </p:transition>
    </mc:Choice>
    <mc:Fallback>
      <p:transition spd="med" advClick="1" advTm="67947">
        <p:strips dir="ld"/>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58722" name="Rectangle 2"/>
          <p:cNvSpPr>
            <a:spLocks noChangeArrowheads="1" noGrp="1"/>
          </p:cNvSpPr>
          <p:nvPr>
            <p:ph type="title"/>
          </p:nvPr>
        </p:nvSpPr>
        <p:spPr bwMode="auto"/>
        <p:txBody>
          <a:bodyPr/>
          <a:lstStyle/>
          <a:p>
            <a:pPr>
              <a:defRPr/>
            </a:pPr>
            <a:r>
              <a:rPr lang="en-US"/>
              <a:t>Unicode </a:t>
            </a:r>
            <a:r>
              <a:rPr lang="zh-CN"/>
              <a:t>编码（二）</a:t>
            </a:r>
            <a:endParaRPr/>
          </a:p>
        </p:txBody>
      </p:sp>
      <p:sp>
        <p:nvSpPr>
          <p:cNvPr id="80899" name="Rectangle 3"/>
          <p:cNvSpPr>
            <a:spLocks noChangeArrowheads="1" noGrp="1"/>
          </p:cNvSpPr>
          <p:nvPr>
            <p:ph type="body" idx="1"/>
          </p:nvPr>
        </p:nvSpPr>
        <p:spPr bwMode="auto">
          <a:xfrm>
            <a:off x="395288" y="952500"/>
            <a:ext cx="8229600" cy="5905500"/>
          </a:xfrm>
        </p:spPr>
        <p:txBody>
          <a:bodyPr/>
          <a:lstStyle/>
          <a:p>
            <a:pPr>
              <a:lnSpc>
                <a:spcPct val="80000"/>
              </a:lnSpc>
              <a:defRPr/>
            </a:pPr>
            <a:endParaRPr lang="en-US" sz="2000"/>
          </a:p>
          <a:p>
            <a:pPr>
              <a:lnSpc>
                <a:spcPct val="80000"/>
              </a:lnSpc>
              <a:defRPr/>
            </a:pPr>
            <a:r>
              <a:rPr lang="en-US" sz="2400"/>
              <a:t>UNICODE</a:t>
            </a:r>
            <a:r>
              <a:rPr lang="zh-CN" sz="2400"/>
              <a:t>只有一个字符集，中、日、韩的三种文字占用了</a:t>
            </a:r>
            <a:r>
              <a:rPr lang="en-US" sz="2400"/>
              <a:t>Unicode</a:t>
            </a:r>
            <a:r>
              <a:rPr lang="zh-CN" sz="2400"/>
              <a:t>中</a:t>
            </a:r>
            <a:r>
              <a:rPr lang="en-US" sz="2400"/>
              <a:t>0x3000</a:t>
            </a:r>
            <a:r>
              <a:rPr lang="zh-CN" sz="2400"/>
              <a:t>到</a:t>
            </a:r>
            <a:r>
              <a:rPr lang="en-US" sz="2400"/>
              <a:t>0x9FFF</a:t>
            </a:r>
            <a:r>
              <a:rPr lang="zh-CN" sz="2400"/>
              <a:t>的部分  </a:t>
            </a:r>
            <a:endParaRPr/>
          </a:p>
          <a:p>
            <a:pPr>
              <a:lnSpc>
                <a:spcPct val="80000"/>
              </a:lnSpc>
              <a:defRPr/>
            </a:pPr>
            <a:r>
              <a:rPr lang="zh-CN" sz="2400"/>
              <a:t>  </a:t>
            </a:r>
            <a:r>
              <a:rPr lang="en-US" sz="2400"/>
              <a:t>Unicode</a:t>
            </a:r>
            <a:r>
              <a:rPr lang="zh-CN" sz="2400"/>
              <a:t>目前普遍采用的是</a:t>
            </a:r>
            <a:r>
              <a:rPr lang="en-US" sz="2400"/>
              <a:t>UCS-2,</a:t>
            </a:r>
            <a:r>
              <a:rPr lang="zh-CN" sz="2400"/>
              <a:t>它用两个字节来编码一个字符</a:t>
            </a:r>
            <a:r>
              <a:rPr lang="en-US" sz="2400"/>
              <a:t>,  </a:t>
            </a:r>
            <a:r>
              <a:rPr lang="zh-CN" sz="2400"/>
              <a:t>比如汉字“经”的编码是</a:t>
            </a:r>
            <a:r>
              <a:rPr lang="en-US" sz="2400"/>
              <a:t>0x7ECF, </a:t>
            </a:r>
            <a:r>
              <a:rPr lang="zh-CN" sz="2400"/>
              <a:t>转换成十进制  就是</a:t>
            </a:r>
            <a:r>
              <a:rPr lang="en-US" sz="2400"/>
              <a:t>32463,UCS-2</a:t>
            </a:r>
            <a:r>
              <a:rPr lang="zh-CN" sz="2400"/>
              <a:t>用两个字节来编码字符</a:t>
            </a:r>
            <a:r>
              <a:rPr lang="en-US" sz="2400"/>
              <a:t>,</a:t>
            </a:r>
            <a:r>
              <a:rPr lang="zh-CN" sz="2400"/>
              <a:t>两个字节就是</a:t>
            </a:r>
            <a:r>
              <a:rPr lang="en-US" sz="2400"/>
              <a:t>16</a:t>
            </a:r>
            <a:r>
              <a:rPr lang="zh-CN" sz="2400"/>
              <a:t>位二进制</a:t>
            </a:r>
            <a:r>
              <a:rPr lang="en-US" sz="2400"/>
              <a:t>, </a:t>
            </a:r>
            <a:r>
              <a:rPr lang="zh-CN" sz="2400"/>
              <a:t>所以</a:t>
            </a:r>
            <a:r>
              <a:rPr lang="en-US" sz="2400"/>
              <a:t>UCS-2</a:t>
            </a:r>
            <a:r>
              <a:rPr lang="zh-CN" sz="2400"/>
              <a:t>最多能编码</a:t>
            </a:r>
            <a:r>
              <a:rPr lang="en-US" sz="2400"/>
              <a:t>65536</a:t>
            </a:r>
            <a:r>
              <a:rPr lang="zh-CN" sz="2400"/>
              <a:t>个字符。</a:t>
            </a:r>
            <a:endParaRPr/>
          </a:p>
          <a:p>
            <a:pPr>
              <a:lnSpc>
                <a:spcPct val="80000"/>
              </a:lnSpc>
              <a:defRPr/>
            </a:pPr>
            <a:r>
              <a:rPr lang="zh-CN" sz="2400"/>
              <a:t>  编码从</a:t>
            </a:r>
            <a:r>
              <a:rPr lang="en-US" sz="2400"/>
              <a:t>0</a:t>
            </a:r>
            <a:r>
              <a:rPr lang="zh-CN" sz="2400"/>
              <a:t>到</a:t>
            </a:r>
            <a:r>
              <a:rPr lang="en-US" sz="2400"/>
              <a:t>127</a:t>
            </a:r>
            <a:r>
              <a:rPr lang="zh-CN" sz="2400"/>
              <a:t>的字符与</a:t>
            </a:r>
            <a:r>
              <a:rPr lang="en-US" sz="2400"/>
              <a:t>ASCII</a:t>
            </a:r>
            <a:r>
              <a:rPr lang="zh-CN" sz="2400"/>
              <a:t>编码的字符一样</a:t>
            </a:r>
            <a:r>
              <a:rPr lang="en-US" sz="2400"/>
              <a:t>,</a:t>
            </a:r>
            <a:r>
              <a:rPr lang="zh-CN" sz="2400"/>
              <a:t>比如字母</a:t>
            </a:r>
            <a:r>
              <a:rPr lang="en-US" sz="2400"/>
              <a:t>"a"</a:t>
            </a:r>
            <a:r>
              <a:rPr lang="zh-CN" sz="2400"/>
              <a:t>的</a:t>
            </a:r>
            <a:r>
              <a:rPr lang="en-US" sz="2400"/>
              <a:t>Unicode  </a:t>
            </a:r>
            <a:r>
              <a:rPr lang="zh-CN" sz="2400"/>
              <a:t>编码是</a:t>
            </a:r>
            <a:r>
              <a:rPr lang="en-US" sz="2400"/>
              <a:t>0x0061,</a:t>
            </a:r>
            <a:r>
              <a:rPr lang="zh-CN" sz="2400"/>
              <a:t>十进制是</a:t>
            </a:r>
            <a:r>
              <a:rPr lang="en-US" sz="2400"/>
              <a:t>97, </a:t>
            </a:r>
            <a:r>
              <a:rPr lang="zh-CN" sz="2400"/>
              <a:t>对于汉字的编码</a:t>
            </a:r>
            <a:r>
              <a:rPr lang="en-US" sz="2400"/>
              <a:t>,</a:t>
            </a:r>
            <a:r>
              <a:rPr lang="zh-CN" sz="2400"/>
              <a:t>事实上</a:t>
            </a:r>
            <a:r>
              <a:rPr lang="en-US" sz="2400"/>
              <a:t>Unicode</a:t>
            </a:r>
            <a:r>
              <a:rPr lang="zh-CN" sz="2400"/>
              <a:t>对汉字支持不怎么好</a:t>
            </a:r>
            <a:r>
              <a:rPr lang="en-US" sz="2400"/>
              <a:t>,</a:t>
            </a:r>
            <a:r>
              <a:rPr lang="zh-CN" sz="2400"/>
              <a:t>这也是没办法的</a:t>
            </a:r>
            <a:r>
              <a:rPr lang="en-US" sz="2400"/>
              <a:t>,  </a:t>
            </a:r>
            <a:r>
              <a:rPr lang="zh-CN" sz="2400"/>
              <a:t>简体和繁体总共有六七万个汉字</a:t>
            </a:r>
            <a:r>
              <a:rPr lang="en-US" sz="2400"/>
              <a:t>,</a:t>
            </a:r>
            <a:r>
              <a:rPr lang="zh-CN" sz="2400"/>
              <a:t>而</a:t>
            </a:r>
            <a:r>
              <a:rPr lang="en-US" sz="2400"/>
              <a:t>UCS-2</a:t>
            </a:r>
            <a:r>
              <a:rPr lang="zh-CN" sz="2400"/>
              <a:t>最多能表示</a:t>
            </a:r>
            <a:r>
              <a:rPr lang="en-US" sz="2400"/>
              <a:t>65536</a:t>
            </a:r>
            <a:r>
              <a:rPr lang="zh-CN" sz="2400"/>
              <a:t>个</a:t>
            </a:r>
            <a:r>
              <a:rPr lang="en-US" sz="2400"/>
              <a:t>,</a:t>
            </a:r>
            <a:r>
              <a:rPr lang="zh-CN" sz="2400"/>
              <a:t>才六万 多个</a:t>
            </a:r>
            <a:r>
              <a:rPr lang="en-US" sz="2400"/>
              <a:t>,</a:t>
            </a:r>
            <a:r>
              <a:rPr lang="zh-CN" sz="2400"/>
              <a:t>所以</a:t>
            </a:r>
            <a:r>
              <a:rPr lang="en-US" sz="2400"/>
              <a:t>Unicode</a:t>
            </a:r>
            <a:r>
              <a:rPr lang="zh-CN" sz="2400"/>
              <a:t>只能排除一些几乎不用的汉字</a:t>
            </a:r>
            <a:r>
              <a:rPr lang="en-US" sz="2400"/>
              <a:t>,</a:t>
            </a:r>
            <a:endParaRPr/>
          </a:p>
          <a:p>
            <a:pPr>
              <a:lnSpc>
                <a:spcPct val="80000"/>
              </a:lnSpc>
              <a:defRPr/>
            </a:pPr>
            <a:r>
              <a:rPr lang="en-US" sz="2400"/>
              <a:t>Unicode</a:t>
            </a:r>
            <a:r>
              <a:rPr lang="zh-CN" sz="2400"/>
              <a:t>也有</a:t>
            </a:r>
            <a:r>
              <a:rPr lang="en-US" sz="2400"/>
              <a:t>UCS-4</a:t>
            </a:r>
            <a:r>
              <a:rPr lang="zh-CN" sz="2400"/>
              <a:t>规范</a:t>
            </a:r>
            <a:r>
              <a:rPr lang="en-US" sz="2400"/>
              <a:t>,</a:t>
            </a:r>
            <a:r>
              <a:rPr lang="zh-CN" sz="2400"/>
              <a:t>就是用  </a:t>
            </a:r>
            <a:r>
              <a:rPr lang="en-US" sz="2400"/>
              <a:t>4</a:t>
            </a:r>
            <a:r>
              <a:rPr lang="zh-CN" sz="2400"/>
              <a:t>个字节来编码字符</a:t>
            </a:r>
            <a:r>
              <a:rPr lang="en-US" sz="2400"/>
              <a:t>,</a:t>
            </a:r>
            <a:r>
              <a:rPr lang="zh-CN" sz="2400"/>
              <a:t>不过现在普遍采用的还是</a:t>
            </a:r>
            <a:r>
              <a:rPr lang="en-US" sz="2400"/>
              <a:t>UCS-2</a:t>
            </a:r>
            <a:r>
              <a:rPr lang="zh-CN" sz="2400"/>
              <a:t>，只用两个字节来  编码</a:t>
            </a:r>
            <a:r>
              <a:rPr lang="en-US" sz="2400"/>
              <a:t>,</a:t>
            </a:r>
            <a:r>
              <a:rPr lang="zh-CN" sz="2400"/>
              <a:t>看一下</a:t>
            </a:r>
            <a:r>
              <a:rPr lang="en-US" sz="2400"/>
              <a:t>Unicode</a:t>
            </a:r>
            <a:r>
              <a:rPr lang="zh-CN" sz="2400"/>
              <a:t>对汉字的编码</a:t>
            </a:r>
            <a:r>
              <a:rPr lang="en-US" sz="2400"/>
              <a:t>:</a:t>
            </a:r>
            <a:endParaRPr/>
          </a:p>
          <a:p>
            <a:pPr>
              <a:lnSpc>
                <a:spcPct val="80000"/>
              </a:lnSpc>
              <a:defRPr/>
            </a:pPr>
            <a:r>
              <a:rPr lang="en-US" sz="2400" u="sng">
                <a:hlinkClick r:id="rId3" tooltip="http://blog.csdn.net/wisewillpower/archive/2008/05/30/2495535.aspx"/>
              </a:rPr>
              <a:t>http://blog.csdn.net/wisewillpower/archive/2008/05/30/2495535.aspx</a:t>
            </a:r>
            <a:endParaRPr lang="en-US" sz="2400"/>
          </a:p>
          <a:p>
            <a:pPr>
              <a:lnSpc>
                <a:spcPct val="80000"/>
              </a:lnSpc>
              <a:buFont typeface="Wingdings"/>
              <a:buNone/>
              <a:defRPr/>
            </a:pPr>
            <a:endParaRPr lang="en-US" sz="2400"/>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spd="med" p14:dur="500" advClick="1" advTm="118641">
        <p:strips dir="ld"/>
      </p:transition>
    </mc:Choice>
    <mc:Fallback>
      <p:transition spd="med" advClick="1" advTm="118641">
        <p:strips dir="ld"/>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 name="标题 1"/>
          <p:cNvSpPr>
            <a:spLocks noGrp="1"/>
          </p:cNvSpPr>
          <p:nvPr>
            <p:ph type="title"/>
          </p:nvPr>
        </p:nvSpPr>
        <p:spPr bwMode="auto"/>
        <p:txBody>
          <a:bodyPr/>
          <a:lstStyle/>
          <a:p>
            <a:pPr>
              <a:defRPr/>
            </a:pPr>
            <a:endParaRPr lang="zh-CN"/>
          </a:p>
        </p:txBody>
      </p:sp>
      <p:sp>
        <p:nvSpPr>
          <p:cNvPr id="3" name="内容占位符 2"/>
          <p:cNvSpPr>
            <a:spLocks noGrp="1"/>
          </p:cNvSpPr>
          <p:nvPr>
            <p:ph idx="1"/>
          </p:nvPr>
        </p:nvSpPr>
        <p:spPr bwMode="auto"/>
        <p:txBody>
          <a:bodyPr/>
          <a:lstStyle/>
          <a:p>
            <a:pPr>
              <a:defRPr/>
            </a:pPr>
            <a:r>
              <a:rPr lang="en-US"/>
              <a:t>UCS-2</a:t>
            </a:r>
            <a:r>
              <a:rPr lang="zh-CN"/>
              <a:t>和</a:t>
            </a:r>
            <a:r>
              <a:rPr lang="en-US"/>
              <a:t>UCS-4</a:t>
            </a:r>
            <a:r>
              <a:rPr lang="zh-CN"/>
              <a:t>只规定了代码点和文字之间的对应关系，并没有规定代码点在计算机中如何存储。规定存储方式的称为</a:t>
            </a:r>
            <a:r>
              <a:rPr lang="en-US"/>
              <a:t>UTF</a:t>
            </a:r>
            <a:r>
              <a:rPr lang="zh-CN"/>
              <a:t>（</a:t>
            </a:r>
            <a:r>
              <a:rPr lang="en-US"/>
              <a:t>Unicode Transformation Format</a:t>
            </a:r>
            <a:r>
              <a:rPr lang="zh-CN"/>
              <a:t>），其中应用较多的就是</a:t>
            </a:r>
            <a:r>
              <a:rPr lang="en-US"/>
              <a:t>UTF-16</a:t>
            </a:r>
            <a:r>
              <a:rPr lang="zh-CN"/>
              <a:t>和</a:t>
            </a:r>
            <a:r>
              <a:rPr lang="en-US"/>
              <a:t>UTF-8</a:t>
            </a:r>
            <a:endParaRPr lang="zh-CN"/>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spd="med" p14:dur="500" advClick="1" advTm="35698">
        <p:strips dir="ld"/>
      </p:transition>
    </mc:Choice>
    <mc:Fallback>
      <p:transition spd="med" advClick="1" advTm="35698">
        <p:strips dir="ld"/>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98306" name="Rectangle 2"/>
          <p:cNvSpPr>
            <a:spLocks noChangeArrowheads="1" noGrp="1"/>
          </p:cNvSpPr>
          <p:nvPr>
            <p:ph type="title"/>
          </p:nvPr>
        </p:nvSpPr>
        <p:spPr bwMode="auto"/>
        <p:txBody>
          <a:bodyPr/>
          <a:lstStyle/>
          <a:p>
            <a:pPr>
              <a:defRPr/>
            </a:pPr>
            <a:r>
              <a:rPr lang="en-US" sz="3200">
                <a:ea typeface="宋体"/>
              </a:rPr>
              <a:t>ANSI</a:t>
            </a:r>
            <a:r>
              <a:rPr lang="zh-CN" sz="3200">
                <a:ea typeface="宋体"/>
              </a:rPr>
              <a:t>、</a:t>
            </a:r>
            <a:r>
              <a:rPr lang="en-US" sz="3200">
                <a:ea typeface="宋体"/>
              </a:rPr>
              <a:t>Unicode</a:t>
            </a:r>
            <a:r>
              <a:rPr lang="zh-CN" sz="3200">
                <a:ea typeface="宋体"/>
              </a:rPr>
              <a:t>、</a:t>
            </a:r>
            <a:r>
              <a:rPr lang="en-US" sz="3200">
                <a:ea typeface="宋体"/>
              </a:rPr>
              <a:t>UTF-8</a:t>
            </a:r>
            <a:r>
              <a:rPr lang="zh-CN" sz="3200">
                <a:ea typeface="宋体"/>
              </a:rPr>
              <a:t>编码转换</a:t>
            </a:r>
            <a:endParaRPr/>
          </a:p>
        </p:txBody>
      </p:sp>
      <p:sp>
        <p:nvSpPr>
          <p:cNvPr id="18435" name="Rectangle 3"/>
          <p:cNvSpPr>
            <a:spLocks noChangeArrowheads="1" noGrp="1"/>
          </p:cNvSpPr>
          <p:nvPr>
            <p:ph type="body" idx="1"/>
          </p:nvPr>
        </p:nvSpPr>
        <p:spPr bwMode="auto"/>
        <p:txBody>
          <a:bodyPr/>
          <a:lstStyle/>
          <a:p>
            <a:pPr>
              <a:defRPr/>
            </a:pPr>
            <a:r>
              <a:rPr lang="en-US"/>
              <a:t>ANSI </a:t>
            </a:r>
            <a:r>
              <a:rPr lang="zh-CN"/>
              <a:t>：一般的</a:t>
            </a:r>
            <a:r>
              <a:rPr lang="en-US"/>
              <a:t>txt</a:t>
            </a:r>
            <a:r>
              <a:rPr lang="zh-CN"/>
              <a:t>编码都是</a:t>
            </a:r>
            <a:r>
              <a:rPr lang="en-US"/>
              <a:t>ANSI</a:t>
            </a:r>
            <a:r>
              <a:rPr lang="zh-CN"/>
              <a:t>（可以通过另存为指定其它编码方式），在</a:t>
            </a:r>
            <a:r>
              <a:rPr lang="en-US"/>
              <a:t>c/c++</a:t>
            </a:r>
            <a:r>
              <a:rPr lang="zh-CN"/>
              <a:t>中的</a:t>
            </a:r>
            <a:r>
              <a:rPr lang="en-US"/>
              <a:t>char</a:t>
            </a:r>
            <a:r>
              <a:rPr lang="zh-CN"/>
              <a:t>、</a:t>
            </a:r>
            <a:r>
              <a:rPr lang="en-US"/>
              <a:t>unsigned char</a:t>
            </a:r>
            <a:r>
              <a:rPr lang="zh-CN"/>
              <a:t>等均属于该类型；</a:t>
            </a:r>
            <a:endParaRPr/>
          </a:p>
          <a:p>
            <a:pPr>
              <a:defRPr/>
            </a:pPr>
            <a:r>
              <a:rPr lang="en-US"/>
              <a:t>Unicode </a:t>
            </a:r>
            <a:r>
              <a:rPr lang="zh-CN"/>
              <a:t>：分为</a:t>
            </a:r>
            <a:r>
              <a:rPr lang="en-US"/>
              <a:t>UTF-8</a:t>
            </a:r>
            <a:r>
              <a:rPr lang="zh-CN"/>
              <a:t>、</a:t>
            </a:r>
            <a:r>
              <a:rPr lang="en-US"/>
              <a:t>UTF-16</a:t>
            </a:r>
            <a:r>
              <a:rPr lang="zh-CN"/>
              <a:t>和</a:t>
            </a:r>
            <a:r>
              <a:rPr lang="en-US"/>
              <a:t>UTF-32</a:t>
            </a:r>
            <a:r>
              <a:rPr lang="zh-CN"/>
              <a:t>，一般在</a:t>
            </a:r>
            <a:r>
              <a:rPr lang="en-US"/>
              <a:t>Windows</a:t>
            </a:r>
            <a:r>
              <a:rPr lang="zh-CN"/>
              <a:t>里面提到</a:t>
            </a:r>
            <a:r>
              <a:rPr lang="en-US"/>
              <a:t>Unicode</a:t>
            </a:r>
            <a:r>
              <a:rPr lang="zh-CN"/>
              <a:t>编码方式，默认指的是</a:t>
            </a:r>
            <a:r>
              <a:rPr lang="en-US"/>
              <a:t>UTF-16</a:t>
            </a:r>
            <a:r>
              <a:rPr lang="zh-CN"/>
              <a:t>；</a:t>
            </a:r>
            <a:endParaRPr/>
          </a:p>
          <a:p>
            <a:pPr lvl="1">
              <a:defRPr/>
            </a:pPr>
            <a:r>
              <a:rPr lang="en-US"/>
              <a:t>UTF-8</a:t>
            </a:r>
            <a:r>
              <a:rPr lang="zh-CN"/>
              <a:t>：使用</a:t>
            </a:r>
            <a:r>
              <a:rPr lang="en-US"/>
              <a:t>1-4</a:t>
            </a:r>
            <a:r>
              <a:rPr lang="zh-CN"/>
              <a:t>字节来表示字符，常用的</a:t>
            </a:r>
            <a:r>
              <a:rPr lang="en-US"/>
              <a:t>ASCII</a:t>
            </a:r>
            <a:r>
              <a:rPr lang="zh-CN"/>
              <a:t>字符使用</a:t>
            </a:r>
            <a:r>
              <a:rPr lang="en-US"/>
              <a:t>1</a:t>
            </a:r>
            <a:r>
              <a:rPr lang="zh-CN"/>
              <a:t>字节，汉字一般都是</a:t>
            </a:r>
            <a:r>
              <a:rPr lang="en-US"/>
              <a:t>3</a:t>
            </a:r>
            <a:r>
              <a:rPr lang="zh-CN"/>
              <a:t>字节；</a:t>
            </a:r>
            <a:endParaRPr/>
          </a:p>
          <a:p>
            <a:pPr lvl="1">
              <a:defRPr/>
            </a:pPr>
            <a:r>
              <a:rPr lang="en-US"/>
              <a:t>UTF-16</a:t>
            </a:r>
            <a:r>
              <a:rPr lang="zh-CN"/>
              <a:t>：统一使用</a:t>
            </a:r>
            <a:r>
              <a:rPr lang="en-US"/>
              <a:t>2</a:t>
            </a:r>
            <a:r>
              <a:rPr lang="zh-CN"/>
              <a:t>字节表示所有字符（不考虑所谓的代理），现在广泛的应用于</a:t>
            </a:r>
            <a:r>
              <a:rPr lang="en-US"/>
              <a:t>Windows</a:t>
            </a:r>
            <a:r>
              <a:rPr lang="zh-CN"/>
              <a:t>系统；</a:t>
            </a:r>
            <a:endParaRPr/>
          </a:p>
          <a:p>
            <a:pPr lvl="1">
              <a:defRPr/>
            </a:pPr>
            <a:r>
              <a:rPr lang="en-US"/>
              <a:t>UTF-32</a:t>
            </a:r>
            <a:r>
              <a:rPr lang="zh-CN"/>
              <a:t>：统一使用</a:t>
            </a:r>
            <a:r>
              <a:rPr lang="en-US"/>
              <a:t>4</a:t>
            </a:r>
            <a:r>
              <a:rPr lang="zh-CN"/>
              <a:t>字节表示所有字符。</a:t>
            </a: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spd="med" p14:dur="500" advClick="1" advTm="66657">
        <p:strips dir="ld"/>
      </p:transition>
    </mc:Choice>
    <mc:Fallback>
      <p:transition spd="med" advClick="1" advTm="66657">
        <p:strips dir="ld"/>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43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435">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8435">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8435">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843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 name="标题 1"/>
          <p:cNvSpPr>
            <a:spLocks noGrp="1"/>
          </p:cNvSpPr>
          <p:nvPr>
            <p:ph type="title"/>
          </p:nvPr>
        </p:nvSpPr>
        <p:spPr bwMode="auto"/>
        <p:txBody>
          <a:bodyPr/>
          <a:lstStyle/>
          <a:p>
            <a:pPr>
              <a:defRPr/>
            </a:pPr>
            <a:endParaRPr lang="zh-CN"/>
          </a:p>
        </p:txBody>
      </p:sp>
      <p:pic>
        <p:nvPicPr>
          <p:cNvPr id="4" name="内容占位符 3"/>
          <p:cNvPicPr>
            <a:picLocks noChangeAspect="1" noGrp="1"/>
          </p:cNvPicPr>
          <p:nvPr>
            <p:ph idx="1"/>
          </p:nvPr>
        </p:nvPicPr>
        <p:blipFill>
          <a:blip r:embed="rId3"/>
          <a:stretch/>
        </p:blipFill>
        <p:spPr bwMode="auto">
          <a:xfrm>
            <a:off x="316929" y="3916437"/>
            <a:ext cx="8229600" cy="2680544"/>
          </a:xfrm>
        </p:spPr>
      </p:pic>
      <p:sp>
        <p:nvSpPr>
          <p:cNvPr id="5" name="矩形 4"/>
          <p:cNvSpPr/>
          <p:nvPr/>
        </p:nvSpPr>
        <p:spPr bwMode="auto">
          <a:xfrm>
            <a:off x="14930" y="6438838"/>
            <a:ext cx="9145016" cy="400110"/>
          </a:xfrm>
          <a:prstGeom prst="rect">
            <a:avLst/>
          </a:prstGeom>
        </p:spPr>
        <p:txBody>
          <a:bodyPr wrap="square">
            <a:spAutoFit/>
          </a:bodyPr>
          <a:lstStyle/>
          <a:p>
            <a:pPr>
              <a:defRPr/>
            </a:pPr>
            <a:r>
              <a:rPr lang="en-US" sz="2000"/>
              <a:t>https://blog.csdn.net/imxiangzi/article/details/77371228</a:t>
            </a:r>
            <a:endParaRPr lang="zh-CN" sz="2000"/>
          </a:p>
        </p:txBody>
      </p:sp>
      <p:pic>
        <p:nvPicPr>
          <p:cNvPr id="6" name="内容占位符 3"/>
          <p:cNvPicPr>
            <a:picLocks noChangeAspect="1"/>
          </p:cNvPicPr>
          <p:nvPr/>
        </p:nvPicPr>
        <p:blipFill>
          <a:blip r:embed="rId4"/>
          <a:stretch/>
        </p:blipFill>
        <p:spPr bwMode="auto">
          <a:xfrm>
            <a:off x="392621" y="2213"/>
            <a:ext cx="8229600" cy="4001779"/>
          </a:xfrm>
          <a:prstGeom prst="rect">
            <a:avLst/>
          </a:prstGeom>
          <a:noFill/>
          <a:ln>
            <a:noFill/>
          </a:ln>
          <a:effectLst/>
        </p:spPr>
      </p:pic>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spd="med" p14:dur="500" advClick="1" advTm="204295">
        <p:strips dir="ld"/>
      </p:transition>
    </mc:Choice>
    <mc:Fallback>
      <p:transition spd="med" advClick="1" advTm="204295">
        <p:strips dir="ld"/>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 name="标题 1"/>
          <p:cNvSpPr>
            <a:spLocks noGrp="1"/>
          </p:cNvSpPr>
          <p:nvPr>
            <p:ph type="title"/>
          </p:nvPr>
        </p:nvSpPr>
        <p:spPr bwMode="auto"/>
        <p:txBody>
          <a:bodyPr/>
          <a:lstStyle/>
          <a:p>
            <a:pPr>
              <a:defRPr/>
            </a:pPr>
            <a:endParaRPr lang="zh-CN"/>
          </a:p>
        </p:txBody>
      </p:sp>
      <p:pic>
        <p:nvPicPr>
          <p:cNvPr id="4" name="内容占位符 3"/>
          <p:cNvPicPr>
            <a:picLocks noChangeAspect="1" noGrp="1"/>
          </p:cNvPicPr>
          <p:nvPr>
            <p:ph idx="1"/>
          </p:nvPr>
        </p:nvPicPr>
        <p:blipFill>
          <a:blip r:embed="rId3"/>
          <a:stretch/>
        </p:blipFill>
        <p:spPr bwMode="auto">
          <a:xfrm>
            <a:off x="285563" y="188640"/>
            <a:ext cx="8229600" cy="2559204"/>
          </a:xfrm>
        </p:spPr>
      </p:pic>
      <p:pic>
        <p:nvPicPr>
          <p:cNvPr id="5" name="图片 4"/>
          <p:cNvPicPr>
            <a:picLocks noChangeAspect="1"/>
          </p:cNvPicPr>
          <p:nvPr/>
        </p:nvPicPr>
        <p:blipFill>
          <a:blip r:embed="rId4"/>
          <a:stretch/>
        </p:blipFill>
        <p:spPr bwMode="auto">
          <a:xfrm>
            <a:off x="468313" y="2747843"/>
            <a:ext cx="7848872" cy="4039511"/>
          </a:xfrm>
          <a:prstGeom prst="rect">
            <a:avLst/>
          </a:prstGeom>
        </p:spPr>
      </p:pic>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spd="med" p14:dur="500" advClick="1" advTm="402813">
        <p:strips dir="ld"/>
      </p:transition>
    </mc:Choice>
    <mc:Fallback>
      <p:transition spd="med" advClick="1" advTm="402813">
        <p:strips dir="ld"/>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 name="标题 1"/>
          <p:cNvSpPr>
            <a:spLocks noGrp="1"/>
          </p:cNvSpPr>
          <p:nvPr>
            <p:ph type="title"/>
          </p:nvPr>
        </p:nvSpPr>
        <p:spPr bwMode="auto"/>
        <p:txBody>
          <a:bodyPr/>
          <a:lstStyle/>
          <a:p>
            <a:pPr>
              <a:defRPr/>
            </a:pPr>
            <a:endParaRPr lang="zh-CN"/>
          </a:p>
        </p:txBody>
      </p:sp>
      <p:sp>
        <p:nvSpPr>
          <p:cNvPr id="82947" name="内容占位符 2"/>
          <p:cNvSpPr>
            <a:spLocks noGrp="1"/>
          </p:cNvSpPr>
          <p:nvPr>
            <p:ph idx="1"/>
          </p:nvPr>
        </p:nvSpPr>
        <p:spPr bwMode="auto"/>
        <p:txBody>
          <a:bodyPr/>
          <a:lstStyle/>
          <a:p>
            <a:pPr>
              <a:defRPr/>
            </a:pPr>
            <a:endParaRPr lang="zh-CN"/>
          </a:p>
        </p:txBody>
      </p:sp>
      <p:pic>
        <p:nvPicPr>
          <p:cNvPr id="82948" name="Picture 2"/>
          <p:cNvPicPr>
            <a:picLocks noChangeAspect="1" noChangeArrowheads="1"/>
          </p:cNvPicPr>
          <p:nvPr/>
        </p:nvPicPr>
        <p:blipFill>
          <a:blip r:embed="rId3"/>
          <a:stretch/>
        </p:blipFill>
        <p:spPr bwMode="auto">
          <a:xfrm>
            <a:off x="684213" y="260350"/>
            <a:ext cx="7462837" cy="3168649"/>
          </a:xfrm>
          <a:prstGeom prst="rect">
            <a:avLst/>
          </a:prstGeom>
          <a:noFill/>
          <a:ln>
            <a:noFill/>
          </a:ln>
        </p:spPr>
      </p:pic>
      <p:pic>
        <p:nvPicPr>
          <p:cNvPr id="82949" name="Picture 3"/>
          <p:cNvPicPr>
            <a:picLocks noChangeAspect="1" noChangeArrowheads="1"/>
          </p:cNvPicPr>
          <p:nvPr/>
        </p:nvPicPr>
        <p:blipFill>
          <a:blip r:embed="rId4"/>
          <a:stretch/>
        </p:blipFill>
        <p:spPr bwMode="auto">
          <a:xfrm>
            <a:off x="107949" y="3860800"/>
            <a:ext cx="9032875" cy="1679575"/>
          </a:xfrm>
          <a:prstGeom prst="rect">
            <a:avLst/>
          </a:prstGeom>
          <a:noFill/>
          <a:ln>
            <a:noFill/>
          </a:ln>
        </p:spPr>
      </p:pic>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spd="med" p14:dur="500" advClick="1" advTm="125235">
        <p:strips dir="ld"/>
      </p:transition>
    </mc:Choice>
    <mc:Fallback>
      <p:transition spd="med" advClick="1" advTm="125235">
        <p:strips dir="ld"/>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59746" name="Rectangle 2"/>
          <p:cNvSpPr>
            <a:spLocks noChangeArrowheads="1" noGrp="1"/>
          </p:cNvSpPr>
          <p:nvPr>
            <p:ph type="title"/>
          </p:nvPr>
        </p:nvSpPr>
        <p:spPr bwMode="auto"/>
        <p:txBody>
          <a:bodyPr/>
          <a:lstStyle/>
          <a:p>
            <a:pPr>
              <a:defRPr/>
            </a:pPr>
            <a:r>
              <a:rPr lang="zh-CN" sz="4000"/>
              <a:t>字符串类型与初始化表示</a:t>
            </a:r>
            <a:endParaRPr/>
          </a:p>
        </p:txBody>
      </p:sp>
      <p:graphicFrame>
        <p:nvGraphicFramePr>
          <p:cNvPr id="159788" name="Group 44"/>
          <p:cNvGraphicFramePr>
            <a:graphicFrameLocks xmlns:a="http://schemas.openxmlformats.org/drawingml/2006/main" noGrp="1"/>
          </p:cNvGraphicFramePr>
          <p:nvPr>
            <p:ph idx="1"/>
          </p:nvPr>
        </p:nvGraphicFramePr>
        <p:xfrm>
          <a:off x="179388" y="1484313"/>
          <a:ext cx="8964612" cy="4610101"/>
        </p:xfrm>
        <a:graphic>
          <a:graphicData uri="http://schemas.openxmlformats.org/drawingml/2006/table">
            <a:tbl>
              <a:tblPr firstRow="0" firstCol="0" lastRow="0" lastCol="0" bandRow="0" bandCol="0"/>
              <a:tblGrid>
                <a:gridCol w="1728787"/>
                <a:gridCol w="1878013"/>
                <a:gridCol w="2679700"/>
                <a:gridCol w="2678112"/>
              </a:tblGrid>
              <a:tr h="719138">
                <a:tc>
                  <a:txBody>
                    <a:bodyPr/>
                    <a:p>
                      <a:pPr marL="0" marR="0" lvl="0" indent="0" algn="l" defTabSz="914400">
                        <a:lnSpc>
                          <a:spcPct val="100000"/>
                        </a:lnSpc>
                        <a:spcBef>
                          <a:spcPts val="0"/>
                        </a:spcBef>
                        <a:spcAft>
                          <a:spcPts val="0"/>
                        </a:spcAft>
                        <a:buClr>
                          <a:schemeClr val="hlink"/>
                        </a:buClr>
                        <a:buSzTx/>
                        <a:buFont typeface="Wingdings"/>
                        <a:buNone/>
                        <a:defRPr/>
                      </a:pPr>
                      <a:r>
                        <a:rPr lang="zh-CN" sz="2800" b="0" i="0" u="none" strike="noStrike" cap="none">
                          <a:ln>
                            <a:noFill/>
                          </a:ln>
                          <a:solidFill>
                            <a:schemeClr val="tx1"/>
                          </a:solidFill>
                          <a:latin typeface="Times New Roman"/>
                          <a:ea typeface="隶书"/>
                        </a:rPr>
                        <a:t>类型</a:t>
                      </a:r>
                      <a:endParaRPr/>
                    </a:p>
                  </a:txBody>
                  <a:tcPr>
                    <a:lnL w="28575" algn="ctr">
                      <a:solidFill>
                        <a:schemeClr val="tx1"/>
                      </a:solidFill>
                    </a:lnL>
                    <a:lnR w="12700" algn="ctr">
                      <a:solidFill>
                        <a:schemeClr val="tx1"/>
                      </a:solidFill>
                    </a:lnR>
                    <a:lnT w="28575" algn="ctr">
                      <a:solidFill>
                        <a:schemeClr val="tx1"/>
                      </a:solidFill>
                    </a:lnT>
                    <a:lnB w="12700" algn="ctr">
                      <a:solidFill>
                        <a:schemeClr val="tx1"/>
                      </a:solidFill>
                    </a:lnB>
                    <a:noFill/>
                  </a:tcPr>
                </a:tc>
                <a:tc>
                  <a:txBody>
                    <a:bodyPr/>
                    <a:p>
                      <a:pPr marL="0" marR="0" lvl="0" indent="0" algn="l" defTabSz="914400">
                        <a:lnSpc>
                          <a:spcPct val="100000"/>
                        </a:lnSpc>
                        <a:spcBef>
                          <a:spcPts val="0"/>
                        </a:spcBef>
                        <a:spcAft>
                          <a:spcPts val="0"/>
                        </a:spcAft>
                        <a:buClr>
                          <a:schemeClr val="hlink"/>
                        </a:buClr>
                        <a:buSzTx/>
                        <a:buFont typeface="Wingdings"/>
                        <a:buNone/>
                        <a:defRPr/>
                      </a:pPr>
                      <a:r>
                        <a:rPr lang="zh-CN" sz="2800" b="0" i="0" u="none" strike="noStrike" cap="none">
                          <a:ln>
                            <a:noFill/>
                          </a:ln>
                          <a:solidFill>
                            <a:schemeClr val="tx1"/>
                          </a:solidFill>
                          <a:latin typeface="Times New Roman"/>
                          <a:ea typeface="隶书"/>
                        </a:rPr>
                        <a:t>变量类型</a:t>
                      </a:r>
                      <a:endParaRPr/>
                    </a:p>
                  </a:txBody>
                  <a:tcPr>
                    <a:lnL w="12700" algn="ctr">
                      <a:solidFill>
                        <a:schemeClr val="tx1"/>
                      </a:solidFill>
                    </a:lnL>
                    <a:lnR w="12700" algn="ctr">
                      <a:solidFill>
                        <a:schemeClr val="tx1"/>
                      </a:solidFill>
                    </a:lnR>
                    <a:lnT w="28575" algn="ctr">
                      <a:solidFill>
                        <a:schemeClr val="tx1"/>
                      </a:solidFill>
                    </a:lnT>
                    <a:lnB w="12700" algn="ctr">
                      <a:solidFill>
                        <a:schemeClr val="tx1"/>
                      </a:solidFill>
                    </a:lnB>
                    <a:noFill/>
                  </a:tcPr>
                </a:tc>
                <a:tc>
                  <a:txBody>
                    <a:bodyPr/>
                    <a:p>
                      <a:pPr marL="0" marR="0" lvl="0" indent="0" algn="l" defTabSz="914400">
                        <a:lnSpc>
                          <a:spcPct val="100000"/>
                        </a:lnSpc>
                        <a:spcBef>
                          <a:spcPts val="0"/>
                        </a:spcBef>
                        <a:spcAft>
                          <a:spcPts val="0"/>
                        </a:spcAft>
                        <a:buClr>
                          <a:schemeClr val="hlink"/>
                        </a:buClr>
                        <a:buSzTx/>
                        <a:buFont typeface="Wingdings"/>
                        <a:buNone/>
                        <a:defRPr/>
                      </a:pPr>
                      <a:r>
                        <a:rPr lang="zh-CN" sz="2800" b="0" i="0" u="none" strike="noStrike" cap="none">
                          <a:ln>
                            <a:noFill/>
                          </a:ln>
                          <a:solidFill>
                            <a:schemeClr val="tx1"/>
                          </a:solidFill>
                          <a:latin typeface="Times New Roman"/>
                          <a:ea typeface="隶书"/>
                        </a:rPr>
                        <a:t>初始化方式</a:t>
                      </a:r>
                      <a:endParaRPr/>
                    </a:p>
                  </a:txBody>
                  <a:tcPr>
                    <a:lnL w="12700" algn="ctr">
                      <a:solidFill>
                        <a:schemeClr val="tx1"/>
                      </a:solidFill>
                    </a:lnL>
                    <a:lnR w="12700" algn="ctr">
                      <a:solidFill>
                        <a:schemeClr val="tx1"/>
                      </a:solidFill>
                    </a:lnR>
                    <a:lnT w="28575" algn="ctr">
                      <a:solidFill>
                        <a:schemeClr val="tx1"/>
                      </a:solidFill>
                    </a:lnT>
                    <a:lnB w="12700" algn="ctr">
                      <a:solidFill>
                        <a:schemeClr val="tx1"/>
                      </a:solidFill>
                    </a:lnB>
                    <a:noFill/>
                  </a:tcPr>
                </a:tc>
                <a:tc>
                  <a:txBody>
                    <a:bodyPr/>
                    <a:p>
                      <a:pPr marL="0" marR="0" lvl="0" indent="0" algn="l" defTabSz="914400">
                        <a:lnSpc>
                          <a:spcPct val="100000"/>
                        </a:lnSpc>
                        <a:spcBef>
                          <a:spcPts val="0"/>
                        </a:spcBef>
                        <a:spcAft>
                          <a:spcPts val="0"/>
                        </a:spcAft>
                        <a:buClr>
                          <a:schemeClr val="hlink"/>
                        </a:buClr>
                        <a:buSzTx/>
                        <a:buFont typeface="Wingdings"/>
                        <a:buNone/>
                        <a:defRPr/>
                      </a:pPr>
                      <a:r>
                        <a:rPr lang="zh-CN" sz="2800" b="0" i="0" u="none" strike="noStrike" cap="none">
                          <a:ln>
                            <a:noFill/>
                          </a:ln>
                          <a:solidFill>
                            <a:schemeClr val="tx1"/>
                          </a:solidFill>
                          <a:latin typeface="Times New Roman"/>
                          <a:ea typeface="隶书"/>
                        </a:rPr>
                        <a:t>函数</a:t>
                      </a:r>
                      <a:endParaRPr/>
                    </a:p>
                  </a:txBody>
                  <a:tcPr>
                    <a:lnL w="12700" algn="ctr">
                      <a:solidFill>
                        <a:schemeClr val="tx1"/>
                      </a:solidFill>
                    </a:lnL>
                    <a:lnR w="28575" algn="ctr">
                      <a:solidFill>
                        <a:schemeClr val="tx1"/>
                      </a:solidFill>
                    </a:lnR>
                    <a:lnT w="28575" algn="ctr">
                      <a:solidFill>
                        <a:schemeClr val="tx1"/>
                      </a:solidFill>
                    </a:lnT>
                    <a:lnB w="12700" algn="ctr">
                      <a:solidFill>
                        <a:schemeClr val="tx1"/>
                      </a:solidFill>
                    </a:lnB>
                    <a:noFill/>
                  </a:tcPr>
                </a:tc>
              </a:tr>
              <a:tr h="1260475">
                <a:tc>
                  <a:txBody>
                    <a:bodyPr/>
                    <a:p>
                      <a:pPr marL="0" marR="0" lvl="0" indent="0" algn="l" defTabSz="914400">
                        <a:lnSpc>
                          <a:spcPct val="100000"/>
                        </a:lnSpc>
                        <a:spcBef>
                          <a:spcPts val="0"/>
                        </a:spcBef>
                        <a:spcAft>
                          <a:spcPts val="0"/>
                        </a:spcAft>
                        <a:buClr>
                          <a:schemeClr val="hlink"/>
                        </a:buClr>
                        <a:buSzTx/>
                        <a:buFont typeface="Wingdings"/>
                        <a:buNone/>
                        <a:defRPr/>
                      </a:pPr>
                      <a:r>
                        <a:rPr lang="en-US" sz="2800" b="0" i="0" u="none" strike="noStrike" cap="none">
                          <a:ln>
                            <a:noFill/>
                          </a:ln>
                          <a:solidFill>
                            <a:schemeClr val="tx1"/>
                          </a:solidFill>
                          <a:latin typeface="Times New Roman"/>
                          <a:ea typeface="隶书"/>
                        </a:rPr>
                        <a:t>Unicode</a:t>
                      </a:r>
                      <a:endParaRPr/>
                    </a:p>
                  </a:txBody>
                  <a:tcPr>
                    <a:lnL w="28575" algn="ctr">
                      <a:solidFill>
                        <a:schemeClr val="tx1"/>
                      </a:solidFill>
                    </a:lnL>
                    <a:lnR w="12700" algn="ctr">
                      <a:solidFill>
                        <a:schemeClr val="tx1"/>
                      </a:solidFill>
                    </a:lnR>
                    <a:lnT w="12700" algn="ctr">
                      <a:solidFill>
                        <a:schemeClr val="tx1"/>
                      </a:solidFill>
                    </a:lnT>
                    <a:lnB w="12700" algn="ctr">
                      <a:solidFill>
                        <a:schemeClr val="tx1"/>
                      </a:solidFill>
                    </a:lnB>
                    <a:noFill/>
                  </a:tcPr>
                </a:tc>
                <a:tc>
                  <a:txBody>
                    <a:bodyPr/>
                    <a:p>
                      <a:pPr marL="0" marR="0" lvl="0" indent="0" algn="l" defTabSz="914400">
                        <a:lnSpc>
                          <a:spcPct val="100000"/>
                        </a:lnSpc>
                        <a:spcBef>
                          <a:spcPts val="0"/>
                        </a:spcBef>
                        <a:spcAft>
                          <a:spcPts val="0"/>
                        </a:spcAft>
                        <a:buClr>
                          <a:schemeClr val="hlink"/>
                        </a:buClr>
                        <a:buSzTx/>
                        <a:buFont typeface="Wingdings"/>
                        <a:buNone/>
                        <a:defRPr/>
                      </a:pPr>
                      <a:r>
                        <a:rPr lang="en-US" sz="2800" b="0" i="0" u="none" strike="noStrike" cap="none">
                          <a:ln>
                            <a:noFill/>
                          </a:ln>
                          <a:solidFill>
                            <a:schemeClr val="tx1"/>
                          </a:solidFill>
                          <a:latin typeface="Times New Roman"/>
                          <a:ea typeface="隶书"/>
                        </a:rPr>
                        <a:t>LPWSTR</a:t>
                      </a:r>
                      <a:endParaRPr/>
                    </a:p>
                  </a:txBody>
                  <a:tcPr>
                    <a:lnL w="12700" algn="ctr">
                      <a:solidFill>
                        <a:schemeClr val="tx1"/>
                      </a:solidFill>
                    </a:lnL>
                    <a:lnR w="12700" algn="ctr">
                      <a:solidFill>
                        <a:schemeClr val="tx1"/>
                      </a:solidFill>
                    </a:lnR>
                    <a:lnT w="12700" algn="ctr">
                      <a:solidFill>
                        <a:schemeClr val="tx1"/>
                      </a:solidFill>
                    </a:lnT>
                    <a:lnB w="12700" algn="ctr">
                      <a:solidFill>
                        <a:schemeClr val="tx1"/>
                      </a:solidFill>
                    </a:lnB>
                    <a:noFill/>
                  </a:tcPr>
                </a:tc>
                <a:tc>
                  <a:txBody>
                    <a:bodyPr/>
                    <a:p>
                      <a:pPr marL="0" marR="0" lvl="0" indent="0" algn="l" defTabSz="914400">
                        <a:lnSpc>
                          <a:spcPct val="100000"/>
                        </a:lnSpc>
                        <a:spcBef>
                          <a:spcPts val="0"/>
                        </a:spcBef>
                        <a:spcAft>
                          <a:spcPts val="0"/>
                        </a:spcAft>
                        <a:buClr>
                          <a:schemeClr val="hlink"/>
                        </a:buClr>
                        <a:buSzTx/>
                        <a:buFont typeface="Wingdings"/>
                        <a:buNone/>
                        <a:defRPr/>
                      </a:pPr>
                      <a:r>
                        <a:rPr lang="en-US" sz="2800" b="0" i="0" u="none" strike="noStrike" cap="none">
                          <a:ln>
                            <a:noFill/>
                          </a:ln>
                          <a:solidFill>
                            <a:schemeClr val="tx1"/>
                          </a:solidFill>
                          <a:latin typeface="Times New Roman"/>
                          <a:ea typeface="隶书"/>
                        </a:rPr>
                        <a:t>L”String”</a:t>
                      </a:r>
                      <a:endParaRPr/>
                    </a:p>
                  </a:txBody>
                  <a:tcPr>
                    <a:lnL w="12700" algn="ctr">
                      <a:solidFill>
                        <a:schemeClr val="tx1"/>
                      </a:solidFill>
                    </a:lnL>
                    <a:lnR w="12700" algn="ctr">
                      <a:solidFill>
                        <a:schemeClr val="tx1"/>
                      </a:solidFill>
                    </a:lnR>
                    <a:lnT w="12700" algn="ctr">
                      <a:solidFill>
                        <a:schemeClr val="tx1"/>
                      </a:solidFill>
                    </a:lnT>
                    <a:lnB w="12700" algn="ctr">
                      <a:solidFill>
                        <a:schemeClr val="tx1"/>
                      </a:solidFill>
                    </a:lnB>
                    <a:noFill/>
                  </a:tcPr>
                </a:tc>
                <a:tc>
                  <a:txBody>
                    <a:bodyPr/>
                    <a:p>
                      <a:pPr marL="0" marR="0" lvl="0" indent="0" algn="l" defTabSz="914400">
                        <a:lnSpc>
                          <a:spcPct val="100000"/>
                        </a:lnSpc>
                        <a:spcBef>
                          <a:spcPts val="0"/>
                        </a:spcBef>
                        <a:spcAft>
                          <a:spcPts val="0"/>
                        </a:spcAft>
                        <a:buClr>
                          <a:schemeClr val="hlink"/>
                        </a:buClr>
                        <a:buSzTx/>
                        <a:buFont typeface="Wingdings"/>
                        <a:buNone/>
                        <a:defRPr/>
                      </a:pPr>
                      <a:r>
                        <a:rPr lang="en-US" sz="2800" b="0" i="0" u="none" strike="noStrike" cap="none">
                          <a:ln>
                            <a:noFill/>
                          </a:ln>
                          <a:solidFill>
                            <a:schemeClr val="tx1"/>
                          </a:solidFill>
                          <a:latin typeface="Times New Roman"/>
                          <a:ea typeface="隶书"/>
                        </a:rPr>
                        <a:t>W</a:t>
                      </a:r>
                      <a:r>
                        <a:rPr lang="zh-CN" sz="2800" b="0" i="0" u="none" strike="noStrike" cap="none">
                          <a:ln>
                            <a:noFill/>
                          </a:ln>
                          <a:solidFill>
                            <a:schemeClr val="tx1"/>
                          </a:solidFill>
                          <a:latin typeface="Times New Roman"/>
                          <a:ea typeface="隶书"/>
                        </a:rPr>
                        <a:t>版本</a:t>
                      </a:r>
                      <a:endParaRPr/>
                    </a:p>
                    <a:p>
                      <a:pPr marL="0" marR="0" lvl="0" indent="0" algn="l" defTabSz="914400">
                        <a:lnSpc>
                          <a:spcPct val="100000"/>
                        </a:lnSpc>
                        <a:spcBef>
                          <a:spcPts val="0"/>
                        </a:spcBef>
                        <a:spcAft>
                          <a:spcPts val="0"/>
                        </a:spcAft>
                        <a:buClr>
                          <a:schemeClr val="hlink"/>
                        </a:buClr>
                        <a:buSzTx/>
                        <a:buFont typeface="Wingdings"/>
                        <a:buNone/>
                        <a:defRPr/>
                      </a:pPr>
                      <a:r>
                        <a:rPr lang="en-US" sz="2800" b="0" i="0" u="none" strike="noStrike" cap="none">
                          <a:ln>
                            <a:noFill/>
                          </a:ln>
                          <a:solidFill>
                            <a:schemeClr val="tx1"/>
                          </a:solidFill>
                          <a:latin typeface="Times New Roman"/>
                          <a:ea typeface="隶书"/>
                        </a:rPr>
                        <a:t>MessageBoxW</a:t>
                      </a:r>
                      <a:endParaRPr/>
                    </a:p>
                  </a:txBody>
                  <a:tcPr>
                    <a:lnL w="12700" algn="ctr">
                      <a:solidFill>
                        <a:schemeClr val="tx1"/>
                      </a:solidFill>
                    </a:lnL>
                    <a:lnR w="28575" algn="ctr">
                      <a:solidFill>
                        <a:schemeClr val="tx1"/>
                      </a:solidFill>
                    </a:lnR>
                    <a:lnT w="12700" algn="ctr">
                      <a:solidFill>
                        <a:schemeClr val="tx1"/>
                      </a:solidFill>
                    </a:lnT>
                    <a:lnB w="12700" algn="ctr">
                      <a:solidFill>
                        <a:schemeClr val="tx1"/>
                      </a:solidFill>
                    </a:lnB>
                    <a:noFill/>
                  </a:tcPr>
                </a:tc>
              </a:tr>
              <a:tr h="1258888">
                <a:tc>
                  <a:txBody>
                    <a:bodyPr/>
                    <a:p>
                      <a:pPr marL="0" marR="0" lvl="0" indent="0" algn="l" defTabSz="914400">
                        <a:lnSpc>
                          <a:spcPct val="100000"/>
                        </a:lnSpc>
                        <a:spcBef>
                          <a:spcPts val="0"/>
                        </a:spcBef>
                        <a:spcAft>
                          <a:spcPts val="0"/>
                        </a:spcAft>
                        <a:buClr>
                          <a:schemeClr val="hlink"/>
                        </a:buClr>
                        <a:buSzTx/>
                        <a:buFont typeface="Wingdings"/>
                        <a:buNone/>
                        <a:defRPr/>
                      </a:pPr>
                      <a:r>
                        <a:rPr lang="zh-CN" sz="2800" b="0" i="0" u="none" strike="noStrike" cap="none">
                          <a:ln>
                            <a:noFill/>
                          </a:ln>
                          <a:solidFill>
                            <a:schemeClr val="tx1"/>
                          </a:solidFill>
                          <a:latin typeface="Times New Roman"/>
                          <a:ea typeface="隶书"/>
                        </a:rPr>
                        <a:t>多字节</a:t>
                      </a:r>
                      <a:endParaRPr/>
                    </a:p>
                  </a:txBody>
                  <a:tcPr>
                    <a:lnL w="28575" algn="ctr">
                      <a:solidFill>
                        <a:schemeClr val="tx1"/>
                      </a:solidFill>
                    </a:lnL>
                    <a:lnR w="12700" algn="ctr">
                      <a:solidFill>
                        <a:schemeClr val="tx1"/>
                      </a:solidFill>
                    </a:lnR>
                    <a:lnT w="12700" algn="ctr">
                      <a:solidFill>
                        <a:schemeClr val="tx1"/>
                      </a:solidFill>
                    </a:lnT>
                    <a:lnB w="12700" algn="ctr">
                      <a:solidFill>
                        <a:schemeClr val="tx1"/>
                      </a:solidFill>
                    </a:lnB>
                    <a:noFill/>
                  </a:tcPr>
                </a:tc>
                <a:tc>
                  <a:txBody>
                    <a:bodyPr/>
                    <a:p>
                      <a:pPr marL="0" marR="0" lvl="0" indent="0" algn="l" defTabSz="914400">
                        <a:lnSpc>
                          <a:spcPct val="100000"/>
                        </a:lnSpc>
                        <a:spcBef>
                          <a:spcPts val="0"/>
                        </a:spcBef>
                        <a:spcAft>
                          <a:spcPts val="0"/>
                        </a:spcAft>
                        <a:buClr>
                          <a:schemeClr val="hlink"/>
                        </a:buClr>
                        <a:buSzTx/>
                        <a:buFont typeface="Wingdings"/>
                        <a:buNone/>
                        <a:defRPr/>
                      </a:pPr>
                      <a:r>
                        <a:rPr lang="en-US" sz="2800" b="0" i="0" u="none" strike="noStrike" cap="none">
                          <a:ln>
                            <a:noFill/>
                          </a:ln>
                          <a:solidFill>
                            <a:schemeClr val="tx1"/>
                          </a:solidFill>
                          <a:latin typeface="Times New Roman"/>
                          <a:ea typeface="隶书"/>
                        </a:rPr>
                        <a:t>LPSTR</a:t>
                      </a:r>
                      <a:endParaRPr/>
                    </a:p>
                  </a:txBody>
                  <a:tcPr>
                    <a:lnL w="12700" algn="ctr">
                      <a:solidFill>
                        <a:schemeClr val="tx1"/>
                      </a:solidFill>
                    </a:lnL>
                    <a:lnR w="12700" algn="ctr">
                      <a:solidFill>
                        <a:schemeClr val="tx1"/>
                      </a:solidFill>
                    </a:lnR>
                    <a:lnT w="12700" algn="ctr">
                      <a:solidFill>
                        <a:schemeClr val="tx1"/>
                      </a:solidFill>
                    </a:lnT>
                    <a:lnB w="12700" algn="ctr">
                      <a:solidFill>
                        <a:schemeClr val="tx1"/>
                      </a:solidFill>
                    </a:lnB>
                    <a:noFill/>
                  </a:tcPr>
                </a:tc>
                <a:tc>
                  <a:txBody>
                    <a:bodyPr/>
                    <a:p>
                      <a:pPr marL="0" marR="0" lvl="0" indent="0" algn="l" defTabSz="914400">
                        <a:lnSpc>
                          <a:spcPct val="100000"/>
                        </a:lnSpc>
                        <a:spcBef>
                          <a:spcPts val="0"/>
                        </a:spcBef>
                        <a:spcAft>
                          <a:spcPts val="0"/>
                        </a:spcAft>
                        <a:buClr>
                          <a:schemeClr val="hlink"/>
                        </a:buClr>
                        <a:buSzTx/>
                        <a:buFont typeface="Wingdings"/>
                        <a:buNone/>
                        <a:defRPr/>
                      </a:pPr>
                      <a:r>
                        <a:rPr lang="en-US" sz="2800" b="0" i="0" u="none" strike="noStrike" cap="none">
                          <a:ln>
                            <a:noFill/>
                          </a:ln>
                          <a:solidFill>
                            <a:schemeClr val="tx1"/>
                          </a:solidFill>
                          <a:latin typeface="Times New Roman"/>
                          <a:ea typeface="隶书"/>
                        </a:rPr>
                        <a:t>“string”</a:t>
                      </a:r>
                      <a:endParaRPr/>
                    </a:p>
                  </a:txBody>
                  <a:tcPr>
                    <a:lnL w="12700" algn="ctr">
                      <a:solidFill>
                        <a:schemeClr val="tx1"/>
                      </a:solidFill>
                    </a:lnL>
                    <a:lnR w="12700" algn="ctr">
                      <a:solidFill>
                        <a:schemeClr val="tx1"/>
                      </a:solidFill>
                    </a:lnR>
                    <a:lnT w="12700" algn="ctr">
                      <a:solidFill>
                        <a:schemeClr val="tx1"/>
                      </a:solidFill>
                    </a:lnT>
                    <a:lnB w="12700" algn="ctr">
                      <a:solidFill>
                        <a:schemeClr val="tx1"/>
                      </a:solidFill>
                    </a:lnB>
                    <a:noFill/>
                  </a:tcPr>
                </a:tc>
                <a:tc>
                  <a:txBody>
                    <a:bodyPr/>
                    <a:p>
                      <a:pPr marL="0" marR="0" lvl="0" indent="0" algn="l" defTabSz="914400">
                        <a:lnSpc>
                          <a:spcPct val="100000"/>
                        </a:lnSpc>
                        <a:spcBef>
                          <a:spcPts val="0"/>
                        </a:spcBef>
                        <a:spcAft>
                          <a:spcPts val="0"/>
                        </a:spcAft>
                        <a:buClr>
                          <a:schemeClr val="hlink"/>
                        </a:buClr>
                        <a:buSzTx/>
                        <a:buFont typeface="Wingdings"/>
                        <a:buNone/>
                        <a:defRPr/>
                      </a:pPr>
                      <a:r>
                        <a:rPr lang="en-US" sz="2800" b="0" i="0" u="none" strike="noStrike" cap="none">
                          <a:ln>
                            <a:noFill/>
                          </a:ln>
                          <a:solidFill>
                            <a:schemeClr val="tx1"/>
                          </a:solidFill>
                          <a:latin typeface="Times New Roman"/>
                          <a:ea typeface="隶书"/>
                        </a:rPr>
                        <a:t>MessageBoxA</a:t>
                      </a:r>
                      <a:endParaRPr/>
                    </a:p>
                  </a:txBody>
                  <a:tcPr>
                    <a:lnL w="12700" algn="ctr">
                      <a:solidFill>
                        <a:schemeClr val="tx1"/>
                      </a:solidFill>
                    </a:lnL>
                    <a:lnR w="28575" algn="ctr">
                      <a:solidFill>
                        <a:schemeClr val="tx1"/>
                      </a:solidFill>
                    </a:lnR>
                    <a:lnT w="12700" algn="ctr">
                      <a:solidFill>
                        <a:schemeClr val="tx1"/>
                      </a:solidFill>
                    </a:lnT>
                    <a:lnB w="12700" algn="ctr">
                      <a:solidFill>
                        <a:schemeClr val="tx1"/>
                      </a:solidFill>
                    </a:lnB>
                    <a:noFill/>
                  </a:tcPr>
                </a:tc>
              </a:tr>
              <a:tr h="1371600">
                <a:tc>
                  <a:txBody>
                    <a:bodyPr/>
                    <a:p>
                      <a:pPr marL="0" marR="0" lvl="0" indent="0" algn="l" defTabSz="914400">
                        <a:lnSpc>
                          <a:spcPct val="100000"/>
                        </a:lnSpc>
                        <a:spcBef>
                          <a:spcPts val="0"/>
                        </a:spcBef>
                        <a:spcAft>
                          <a:spcPts val="0"/>
                        </a:spcAft>
                        <a:buClr>
                          <a:schemeClr val="hlink"/>
                        </a:buClr>
                        <a:buSzTx/>
                        <a:buFont typeface="Wingdings"/>
                        <a:buNone/>
                        <a:defRPr/>
                      </a:pPr>
                      <a:r>
                        <a:rPr lang="zh-CN" sz="2800" b="0" i="0" u="none" strike="noStrike" cap="none">
                          <a:ln>
                            <a:noFill/>
                          </a:ln>
                          <a:solidFill>
                            <a:schemeClr val="tx1"/>
                          </a:solidFill>
                          <a:latin typeface="Times New Roman"/>
                          <a:ea typeface="隶书"/>
                        </a:rPr>
                        <a:t>根据开发环境的自适应</a:t>
                      </a:r>
                      <a:endParaRPr/>
                    </a:p>
                  </a:txBody>
                  <a:tcPr>
                    <a:lnL w="28575" algn="ctr">
                      <a:solidFill>
                        <a:schemeClr val="tx1"/>
                      </a:solidFill>
                    </a:lnL>
                    <a:lnR w="12700" algn="ctr">
                      <a:solidFill>
                        <a:schemeClr val="tx1"/>
                      </a:solidFill>
                    </a:lnR>
                    <a:lnT w="12700" algn="ctr">
                      <a:solidFill>
                        <a:schemeClr val="tx1"/>
                      </a:solidFill>
                    </a:lnT>
                    <a:lnB w="28575" algn="ctr">
                      <a:solidFill>
                        <a:schemeClr val="tx1"/>
                      </a:solidFill>
                    </a:lnB>
                    <a:noFill/>
                  </a:tcPr>
                </a:tc>
                <a:tc>
                  <a:txBody>
                    <a:bodyPr/>
                    <a:p>
                      <a:pPr marL="0" marR="0" lvl="0" indent="0" algn="l" defTabSz="914400">
                        <a:lnSpc>
                          <a:spcPct val="100000"/>
                        </a:lnSpc>
                        <a:spcBef>
                          <a:spcPts val="0"/>
                        </a:spcBef>
                        <a:spcAft>
                          <a:spcPts val="0"/>
                        </a:spcAft>
                        <a:buClr>
                          <a:schemeClr val="hlink"/>
                        </a:buClr>
                        <a:buSzTx/>
                        <a:buFont typeface="Wingdings"/>
                        <a:buNone/>
                        <a:defRPr/>
                      </a:pPr>
                      <a:r>
                        <a:rPr lang="en-US" sz="2800" b="0" i="0" u="none" strike="noStrike" cap="none">
                          <a:ln>
                            <a:noFill/>
                          </a:ln>
                          <a:solidFill>
                            <a:schemeClr val="tx1"/>
                          </a:solidFill>
                          <a:latin typeface="Times New Roman"/>
                          <a:ea typeface="隶书"/>
                        </a:rPr>
                        <a:t>LPTSTR</a:t>
                      </a:r>
                      <a:endParaRPr/>
                    </a:p>
                  </a:txBody>
                  <a:tcPr>
                    <a:lnL w="12700" algn="ctr">
                      <a:solidFill>
                        <a:schemeClr val="tx1"/>
                      </a:solidFill>
                    </a:lnL>
                    <a:lnR w="12700" algn="ctr">
                      <a:solidFill>
                        <a:schemeClr val="tx1"/>
                      </a:solidFill>
                    </a:lnR>
                    <a:lnT w="12700" algn="ctr">
                      <a:solidFill>
                        <a:schemeClr val="tx1"/>
                      </a:solidFill>
                    </a:lnT>
                    <a:lnB w="28575" algn="ctr">
                      <a:solidFill>
                        <a:schemeClr val="tx1"/>
                      </a:solidFill>
                    </a:lnB>
                    <a:noFill/>
                  </a:tcPr>
                </a:tc>
                <a:tc>
                  <a:txBody>
                    <a:bodyPr/>
                    <a:p>
                      <a:pPr marL="0" marR="0" lvl="0" indent="0" algn="l" defTabSz="914400">
                        <a:lnSpc>
                          <a:spcPct val="100000"/>
                        </a:lnSpc>
                        <a:spcBef>
                          <a:spcPts val="0"/>
                        </a:spcBef>
                        <a:spcAft>
                          <a:spcPts val="0"/>
                        </a:spcAft>
                        <a:buClr>
                          <a:schemeClr val="hlink"/>
                        </a:buClr>
                        <a:buSzTx/>
                        <a:buFont typeface="Wingdings"/>
                        <a:buNone/>
                        <a:defRPr/>
                      </a:pPr>
                      <a:r>
                        <a:rPr lang="en-US" sz="2800" b="0" i="0" u="none" strike="noStrike" cap="none">
                          <a:ln>
                            <a:noFill/>
                          </a:ln>
                          <a:solidFill>
                            <a:schemeClr val="tx1"/>
                          </a:solidFill>
                          <a:latin typeface="Times New Roman"/>
                          <a:ea typeface="隶书"/>
                        </a:rPr>
                        <a:t>TEXT</a:t>
                      </a:r>
                      <a:r>
                        <a:rPr lang="zh-CN" sz="2800" b="0" i="0" u="none" strike="noStrike" cap="none">
                          <a:ln>
                            <a:noFill/>
                          </a:ln>
                          <a:solidFill>
                            <a:schemeClr val="tx1"/>
                          </a:solidFill>
                          <a:latin typeface="Times New Roman"/>
                          <a:ea typeface="隶书"/>
                        </a:rPr>
                        <a:t>（“</a:t>
                      </a:r>
                      <a:r>
                        <a:rPr lang="en-US" sz="2800" b="0" i="0" u="none" strike="noStrike" cap="none">
                          <a:ln>
                            <a:noFill/>
                          </a:ln>
                          <a:solidFill>
                            <a:schemeClr val="tx1"/>
                          </a:solidFill>
                          <a:latin typeface="Times New Roman"/>
                          <a:ea typeface="隶书"/>
                        </a:rPr>
                        <a:t>string”)</a:t>
                      </a:r>
                      <a:endParaRPr/>
                    </a:p>
                  </a:txBody>
                  <a:tcPr>
                    <a:lnL w="12700" algn="ctr">
                      <a:solidFill>
                        <a:schemeClr val="tx1"/>
                      </a:solidFill>
                    </a:lnL>
                    <a:lnR w="12700" algn="ctr">
                      <a:solidFill>
                        <a:schemeClr val="tx1"/>
                      </a:solidFill>
                    </a:lnR>
                    <a:lnT w="12700" algn="ctr">
                      <a:solidFill>
                        <a:schemeClr val="tx1"/>
                      </a:solidFill>
                    </a:lnT>
                    <a:lnB w="28575" algn="ctr">
                      <a:solidFill>
                        <a:schemeClr val="tx1"/>
                      </a:solidFill>
                    </a:lnB>
                    <a:noFill/>
                  </a:tcPr>
                </a:tc>
                <a:tc>
                  <a:txBody>
                    <a:bodyPr/>
                    <a:p>
                      <a:pPr marL="0" marR="0" lvl="0" indent="0" algn="l" defTabSz="914400">
                        <a:lnSpc>
                          <a:spcPct val="100000"/>
                        </a:lnSpc>
                        <a:spcBef>
                          <a:spcPts val="0"/>
                        </a:spcBef>
                        <a:spcAft>
                          <a:spcPts val="0"/>
                        </a:spcAft>
                        <a:buClr>
                          <a:schemeClr val="hlink"/>
                        </a:buClr>
                        <a:buSzTx/>
                        <a:buFont typeface="Wingdings"/>
                        <a:buNone/>
                        <a:defRPr/>
                      </a:pPr>
                      <a:r>
                        <a:rPr lang="en-US" sz="2800" b="0" i="0" u="none" strike="noStrike" cap="none">
                          <a:ln>
                            <a:noFill/>
                          </a:ln>
                          <a:solidFill>
                            <a:schemeClr val="tx1"/>
                          </a:solidFill>
                          <a:latin typeface="Times New Roman"/>
                          <a:ea typeface="隶书"/>
                        </a:rPr>
                        <a:t>MessageBox</a:t>
                      </a:r>
                      <a:endParaRPr lang="en-US" sz="2800" b="0" i="0" u="none" strike="noStrike" cap="none">
                        <a:ln>
                          <a:noFill/>
                        </a:ln>
                        <a:solidFill>
                          <a:schemeClr val="tx1"/>
                        </a:solidFill>
                        <a:latin typeface="Times New Roman"/>
                        <a:ea typeface="隶书"/>
                      </a:endParaRPr>
                    </a:p>
                  </a:txBody>
                  <a:tcPr>
                    <a:lnL w="12700" algn="ctr">
                      <a:solidFill>
                        <a:schemeClr val="tx1"/>
                      </a:solidFill>
                    </a:lnL>
                    <a:lnR w="28575" algn="ctr">
                      <a:solidFill>
                        <a:schemeClr val="tx1"/>
                      </a:solidFill>
                    </a:lnR>
                    <a:lnT w="12700" algn="ctr">
                      <a:solidFill>
                        <a:schemeClr val="tx1"/>
                      </a:solidFill>
                    </a:lnT>
                    <a:lnB w="28575" algn="ctr">
                      <a:solidFill>
                        <a:schemeClr val="tx1"/>
                      </a:solidFill>
                    </a:lnB>
                    <a:noFill/>
                  </a:tcPr>
                </a:tc>
              </a:tr>
            </a:tbl>
          </a:graphicData>
        </a:graphic>
      </p:graphicFrame>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0" advClick="1" advTm="86567"/>
    </mc:Choice>
    <mc:Fallback>
      <p:transition advClick="1" advTm="86567"/>
    </mc:Fallback>
  </mc:AlternateContent>
</p:sld>
</file>

<file path=ppt/slides/slide7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 name="标题 1"/>
          <p:cNvSpPr>
            <a:spLocks noGrp="1"/>
          </p:cNvSpPr>
          <p:nvPr>
            <p:ph type="title"/>
          </p:nvPr>
        </p:nvSpPr>
        <p:spPr bwMode="auto"/>
        <p:txBody>
          <a:bodyPr/>
          <a:lstStyle/>
          <a:p>
            <a:pPr>
              <a:defRPr/>
            </a:pPr>
            <a:r>
              <a:rPr lang="zh-CN"/>
              <a:t>如何对</a:t>
            </a:r>
            <a:r>
              <a:rPr lang="en-US"/>
              <a:t>Unicode</a:t>
            </a:r>
            <a:r>
              <a:rPr lang="zh-CN"/>
              <a:t>进行操作？</a:t>
            </a:r>
            <a:endParaRPr/>
          </a:p>
        </p:txBody>
      </p:sp>
      <p:sp>
        <p:nvSpPr>
          <p:cNvPr id="20483" name="内容占位符 2"/>
          <p:cNvSpPr>
            <a:spLocks noGrp="1"/>
          </p:cNvSpPr>
          <p:nvPr>
            <p:ph idx="1"/>
          </p:nvPr>
        </p:nvSpPr>
        <p:spPr bwMode="auto"/>
        <p:txBody>
          <a:bodyPr/>
          <a:lstStyle/>
          <a:p>
            <a:pPr>
              <a:defRPr/>
            </a:pPr>
            <a:r>
              <a:rPr lang="zh-CN"/>
              <a:t>字符集 特性 实例</a:t>
            </a:r>
            <a:br>
              <a:rPr lang="zh-CN"/>
            </a:br>
            <a:r>
              <a:rPr lang="en-US"/>
              <a:t>ANSI </a:t>
            </a:r>
            <a:r>
              <a:rPr lang="zh-CN"/>
              <a:t>操作函数以</a:t>
            </a:r>
            <a:r>
              <a:rPr lang="en-US"/>
              <a:t>str</a:t>
            </a:r>
            <a:r>
              <a:rPr lang="zh-CN"/>
              <a:t>开头 </a:t>
            </a:r>
            <a:r>
              <a:rPr lang="en-US"/>
              <a:t>strcpy</a:t>
            </a:r>
            <a:endParaRPr/>
          </a:p>
          <a:p>
            <a:pPr>
              <a:defRPr/>
            </a:pPr>
            <a:r>
              <a:rPr lang="en-US"/>
              <a:t>Unicode </a:t>
            </a:r>
            <a:r>
              <a:rPr lang="zh-CN"/>
              <a:t>操作函数以</a:t>
            </a:r>
            <a:r>
              <a:rPr lang="en-US"/>
              <a:t>wcs</a:t>
            </a:r>
            <a:r>
              <a:rPr lang="zh-CN"/>
              <a:t>开头 </a:t>
            </a:r>
            <a:r>
              <a:rPr lang="en-US"/>
              <a:t>wcscpy</a:t>
            </a:r>
            <a:endParaRPr/>
          </a:p>
          <a:p>
            <a:pPr>
              <a:defRPr/>
            </a:pPr>
            <a:r>
              <a:rPr lang="en-US"/>
              <a:t>MBCS </a:t>
            </a:r>
            <a:r>
              <a:rPr lang="zh-CN"/>
              <a:t>操作函数以</a:t>
            </a:r>
            <a:r>
              <a:rPr lang="en-US"/>
              <a:t>_mbs</a:t>
            </a:r>
            <a:r>
              <a:rPr lang="zh-CN"/>
              <a:t>开头 </a:t>
            </a:r>
            <a:r>
              <a:rPr lang="en-US"/>
              <a:t>_mbscpy</a:t>
            </a:r>
            <a:endParaRPr/>
          </a:p>
          <a:p>
            <a:pPr>
              <a:defRPr/>
            </a:pPr>
            <a:r>
              <a:rPr lang="en-US"/>
              <a:t>ANSI/Unicode </a:t>
            </a:r>
            <a:r>
              <a:rPr lang="zh-CN"/>
              <a:t>操作函数以</a:t>
            </a:r>
            <a:r>
              <a:rPr lang="en-US"/>
              <a:t>_tcs</a:t>
            </a:r>
            <a:r>
              <a:rPr lang="zh-CN"/>
              <a:t>开头 </a:t>
            </a:r>
            <a:r>
              <a:rPr lang="en-US"/>
              <a:t>_tcscpy</a:t>
            </a:r>
            <a:r>
              <a:rPr lang="zh-CN"/>
              <a:t>（</a:t>
            </a:r>
            <a:r>
              <a:rPr lang="en-US"/>
              <a:t>C</a:t>
            </a:r>
            <a:r>
              <a:rPr lang="zh-CN"/>
              <a:t>运行期库）</a:t>
            </a:r>
            <a:endParaRPr lang="en-US"/>
          </a:p>
          <a:p>
            <a:pPr>
              <a:defRPr/>
            </a:pPr>
            <a:r>
              <a:rPr lang="en-US"/>
              <a:t>ANSI/Unicode </a:t>
            </a:r>
            <a:r>
              <a:rPr lang="zh-CN"/>
              <a:t>操作函数以</a:t>
            </a:r>
            <a:r>
              <a:rPr lang="en-US"/>
              <a:t>lstr</a:t>
            </a:r>
            <a:r>
              <a:rPr lang="zh-CN"/>
              <a:t>开头 </a:t>
            </a:r>
            <a:r>
              <a:rPr lang="en-US"/>
              <a:t>lstrcpy</a:t>
            </a:r>
            <a:r>
              <a:rPr lang="zh-CN"/>
              <a:t>（</a:t>
            </a:r>
            <a:r>
              <a:rPr lang="en-US"/>
              <a:t>Windows</a:t>
            </a:r>
            <a:r>
              <a:rPr lang="zh-CN"/>
              <a:t>函数）</a:t>
            </a:r>
            <a:endParaRPr lang="en-US"/>
          </a:p>
          <a:p>
            <a:pPr>
              <a:defRPr/>
            </a:pPr>
            <a:r>
              <a:rPr lang="zh-CN"/>
              <a:t>所有新的和未过时的函数在</a:t>
            </a:r>
            <a:r>
              <a:rPr lang="en-US"/>
              <a:t>Windows2000</a:t>
            </a:r>
            <a:r>
              <a:rPr lang="zh-CN"/>
              <a:t>中都同时拥有</a:t>
            </a:r>
            <a:r>
              <a:rPr lang="en-US"/>
              <a:t>ANSI</a:t>
            </a:r>
            <a:r>
              <a:rPr lang="zh-CN"/>
              <a:t>和</a:t>
            </a:r>
            <a:r>
              <a:rPr lang="en-US"/>
              <a:t>Unicode</a:t>
            </a:r>
            <a:r>
              <a:rPr lang="zh-CN"/>
              <a:t>两个版本。</a:t>
            </a:r>
            <a:r>
              <a:rPr lang="en-US"/>
              <a:t>ANSI</a:t>
            </a:r>
            <a:r>
              <a:rPr lang="zh-CN"/>
              <a:t>版本函数结尾以</a:t>
            </a:r>
            <a:r>
              <a:rPr lang="en-US"/>
              <a:t>A</a:t>
            </a:r>
            <a:r>
              <a:rPr lang="zh-CN"/>
              <a:t>表示</a:t>
            </a: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spd="med" p14:dur="500" advClick="1" advTm="82495">
        <p:strips dir="ld"/>
      </p:transition>
    </mc:Choice>
    <mc:Fallback>
      <p:transition spd="med" advClick="1" advTm="82495">
        <p:strips dir="ld"/>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48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48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48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0483">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0483">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048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 name="标题 1"/>
          <p:cNvSpPr>
            <a:spLocks noGrp="1"/>
          </p:cNvSpPr>
          <p:nvPr>
            <p:ph type="title"/>
          </p:nvPr>
        </p:nvSpPr>
        <p:spPr bwMode="auto"/>
        <p:txBody>
          <a:bodyPr/>
          <a:lstStyle/>
          <a:p>
            <a:pPr>
              <a:defRPr/>
            </a:pPr>
            <a:r>
              <a:rPr lang="en-US" sz="3200">
                <a:solidFill>
                  <a:srgbClr val="FF0000"/>
                </a:solidFill>
              </a:rPr>
              <a:t>strlen,wcslen,lstrlen</a:t>
            </a:r>
            <a:r>
              <a:rPr lang="zh-CN" sz="3200">
                <a:solidFill>
                  <a:srgbClr val="FF0000"/>
                </a:solidFill>
              </a:rPr>
              <a:t>函数与</a:t>
            </a:r>
            <a:r>
              <a:rPr lang="en-US" sz="3200">
                <a:solidFill>
                  <a:srgbClr val="FF0000"/>
                </a:solidFill>
              </a:rPr>
              <a:t>sizeof</a:t>
            </a:r>
            <a:r>
              <a:rPr lang="zh-CN" sz="3200">
                <a:solidFill>
                  <a:srgbClr val="FF0000"/>
                </a:solidFill>
              </a:rPr>
              <a:t>运算符</a:t>
            </a:r>
            <a:endParaRPr lang="zh-CN">
              <a:solidFill>
                <a:srgbClr val="FF0000"/>
              </a:solidFill>
            </a:endParaRPr>
          </a:p>
        </p:txBody>
      </p:sp>
      <p:sp>
        <p:nvSpPr>
          <p:cNvPr id="3" name="内容占位符 2"/>
          <p:cNvSpPr>
            <a:spLocks noGrp="1"/>
          </p:cNvSpPr>
          <p:nvPr>
            <p:ph idx="1"/>
          </p:nvPr>
        </p:nvSpPr>
        <p:spPr bwMode="auto"/>
        <p:txBody>
          <a:bodyPr/>
          <a:lstStyle/>
          <a:p>
            <a:pPr>
              <a:defRPr/>
            </a:pPr>
            <a:r>
              <a:rPr lang="zh-CN" sz="2800"/>
              <a:t>在</a:t>
            </a:r>
            <a:r>
              <a:rPr lang="en-US" sz="2800"/>
              <a:t>Unicode</a:t>
            </a:r>
            <a:r>
              <a:rPr lang="zh-CN" sz="2800"/>
              <a:t>下，</a:t>
            </a:r>
            <a:r>
              <a:rPr lang="en-US" sz="2800">
                <a:solidFill>
                  <a:srgbClr val="FFC000"/>
                </a:solidFill>
              </a:rPr>
              <a:t>lstrlen</a:t>
            </a:r>
            <a:r>
              <a:rPr lang="zh-CN" sz="2800"/>
              <a:t>等同</a:t>
            </a:r>
            <a:r>
              <a:rPr lang="en-US" sz="2800" b="1">
                <a:solidFill>
                  <a:srgbClr val="FFC000"/>
                </a:solidFill>
              </a:rPr>
              <a:t>lstrlenW</a:t>
            </a:r>
            <a:r>
              <a:rPr lang="en-US" sz="2800"/>
              <a:t>(LPCWSTR </a:t>
            </a:r>
            <a:r>
              <a:rPr lang="en-US" sz="2800"/>
              <a:t>lpString</a:t>
            </a:r>
            <a:r>
              <a:rPr lang="en-US" sz="2800"/>
              <a:t>)</a:t>
            </a:r>
            <a:r>
              <a:rPr lang="zh-CN" sz="2800"/>
              <a:t>，在非</a:t>
            </a:r>
            <a:r>
              <a:rPr lang="en-US" sz="2800"/>
              <a:t>Unicode</a:t>
            </a:r>
            <a:r>
              <a:rPr lang="zh-CN" sz="2800"/>
              <a:t>下等同</a:t>
            </a:r>
            <a:r>
              <a:rPr lang="en-US" sz="2800">
                <a:solidFill>
                  <a:srgbClr val="FFC000"/>
                </a:solidFill>
              </a:rPr>
              <a:t>lstrlenA</a:t>
            </a:r>
            <a:r>
              <a:rPr lang="en-US" sz="2800"/>
              <a:t>(LPCSTR </a:t>
            </a:r>
            <a:r>
              <a:rPr lang="en-US" sz="2800"/>
              <a:t>lpString</a:t>
            </a:r>
            <a:r>
              <a:rPr lang="en-US" sz="2800"/>
              <a:t>)</a:t>
            </a:r>
            <a:r>
              <a:rPr lang="zh-CN" sz="2800"/>
              <a:t>。而</a:t>
            </a:r>
            <a:r>
              <a:rPr lang="en-US" sz="2800">
                <a:solidFill>
                  <a:srgbClr val="FFC000"/>
                </a:solidFill>
              </a:rPr>
              <a:t>lstrlenW</a:t>
            </a:r>
            <a:r>
              <a:rPr lang="zh-CN" sz="2800"/>
              <a:t>又等同于</a:t>
            </a:r>
            <a:r>
              <a:rPr lang="en-US" sz="2800">
                <a:solidFill>
                  <a:srgbClr val="FFC000"/>
                </a:solidFill>
              </a:rPr>
              <a:t>wcslen</a:t>
            </a:r>
            <a:r>
              <a:rPr lang="zh-CN" sz="2800"/>
              <a:t>，</a:t>
            </a:r>
            <a:r>
              <a:rPr lang="en-US" sz="2800">
                <a:solidFill>
                  <a:srgbClr val="FFC000"/>
                </a:solidFill>
              </a:rPr>
              <a:t>lstrlenA</a:t>
            </a:r>
            <a:r>
              <a:rPr lang="zh-CN" sz="2800"/>
              <a:t>又等同于</a:t>
            </a:r>
            <a:r>
              <a:rPr lang="en-US" sz="2800">
                <a:solidFill>
                  <a:srgbClr val="FFC000"/>
                </a:solidFill>
              </a:rPr>
              <a:t>strlen</a:t>
            </a:r>
            <a:r>
              <a:rPr lang="zh-CN" sz="2800"/>
              <a:t>，只不过一个是</a:t>
            </a:r>
            <a:r>
              <a:rPr lang="en-US" sz="2800"/>
              <a:t>C</a:t>
            </a:r>
            <a:r>
              <a:rPr lang="zh-CN" sz="2800"/>
              <a:t>的标准函数，一个是</a:t>
            </a:r>
            <a:r>
              <a:rPr lang="en-US" sz="2800"/>
              <a:t>WinAPI</a:t>
            </a:r>
            <a:r>
              <a:rPr lang="zh-CN" sz="2800"/>
              <a:t>函数</a:t>
            </a:r>
            <a:endParaRPr lang="en-US" sz="2800"/>
          </a:p>
          <a:p>
            <a:pPr>
              <a:defRPr/>
            </a:pPr>
            <a:r>
              <a:rPr lang="en-US"/>
              <a:t>strlen</a:t>
            </a:r>
            <a:r>
              <a:rPr lang="zh-CN"/>
              <a:t>返回的是字节数（对中英文不一致，中文占两个字节，不包括</a:t>
            </a:r>
            <a:r>
              <a:rPr lang="en-US"/>
              <a:t>'/0'</a:t>
            </a:r>
            <a:r>
              <a:rPr lang="zh-CN"/>
              <a:t>），而</a:t>
            </a:r>
            <a:r>
              <a:rPr lang="en-US"/>
              <a:t>wcslen</a:t>
            </a:r>
            <a:r>
              <a:rPr lang="zh-CN"/>
              <a:t>返回的是字符数（对中英文一致）。而</a:t>
            </a:r>
            <a:r>
              <a:rPr lang="en-US"/>
              <a:t>sizeof</a:t>
            </a:r>
            <a:r>
              <a:rPr lang="zh-CN"/>
              <a:t>返回的是字节数（包含</a:t>
            </a:r>
            <a:r>
              <a:rPr lang="en-US"/>
              <a:t>'/0'</a:t>
            </a:r>
            <a:r>
              <a:rPr lang="zh-CN"/>
              <a:t>，而</a:t>
            </a:r>
            <a:r>
              <a:rPr lang="en-US"/>
              <a:t>'/0'</a:t>
            </a:r>
            <a:r>
              <a:rPr lang="zh-CN"/>
              <a:t>在</a:t>
            </a:r>
            <a:r>
              <a:rPr lang="en-US"/>
              <a:t>Unicode</a:t>
            </a:r>
            <a:r>
              <a:rPr lang="zh-CN"/>
              <a:t>下也是占两个字节的）</a:t>
            </a:r>
            <a:endParaRPr lang="zh-CN" sz="2000"/>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spd="med" p14:dur="500" advClick="1" advTm="63772">
        <p:strips dir="ld"/>
      </p:transition>
    </mc:Choice>
    <mc:Fallback>
      <p:transition spd="med" advClick="1" advTm="63772">
        <p:strips dir="ld"/>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35170" name="Rectangle 2"/>
          <p:cNvSpPr>
            <a:spLocks noChangeArrowheads="1" noGrp="1"/>
          </p:cNvSpPr>
          <p:nvPr>
            <p:ph type="title"/>
          </p:nvPr>
        </p:nvSpPr>
        <p:spPr bwMode="auto"/>
        <p:txBody>
          <a:bodyPr/>
          <a:lstStyle/>
          <a:p>
            <a:pPr>
              <a:defRPr/>
            </a:pPr>
            <a:endParaRPr lang="zh-CN"/>
          </a:p>
        </p:txBody>
      </p:sp>
      <p:sp>
        <p:nvSpPr>
          <p:cNvPr id="19459" name="Rectangle 3"/>
          <p:cNvSpPr>
            <a:spLocks noChangeArrowheads="1" noGrp="1"/>
          </p:cNvSpPr>
          <p:nvPr>
            <p:ph type="body" idx="1"/>
          </p:nvPr>
        </p:nvSpPr>
        <p:spPr bwMode="auto"/>
        <p:txBody>
          <a:bodyPr/>
          <a:lstStyle/>
          <a:p>
            <a:pPr>
              <a:defRPr/>
            </a:pPr>
            <a:endParaRPr lang="zh-CN"/>
          </a:p>
        </p:txBody>
      </p:sp>
      <p:pic>
        <p:nvPicPr>
          <p:cNvPr id="19460" name="Picture 4"/>
          <p:cNvPicPr>
            <a:picLocks noChangeAspect="1" noChangeArrowheads="1"/>
          </p:cNvPicPr>
          <p:nvPr/>
        </p:nvPicPr>
        <p:blipFill>
          <a:blip r:embed="rId3"/>
          <a:stretch/>
        </p:blipFill>
        <p:spPr bwMode="auto">
          <a:xfrm>
            <a:off x="755650" y="188913"/>
            <a:ext cx="7561263" cy="6473825"/>
          </a:xfrm>
          <a:prstGeom prst="rect">
            <a:avLst/>
          </a:prstGeom>
          <a:noFill/>
          <a:ln>
            <a:noFill/>
          </a:ln>
          <a:effectLst/>
        </p:spPr>
      </p:pic>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spd="med" p14:dur="500" advClick="1">
        <p:strips dir="ld"/>
      </p:transition>
    </mc:Choice>
    <mc:Fallback>
      <p:transition spd="med" advClick="1">
        <p:strips dir="ld"/>
      </p:transition>
    </mc:Fallback>
  </mc:AlternateContent>
</p:sld>
</file>

<file path=ppt/slides/slide80.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65890" name="Rectangle 2"/>
          <p:cNvSpPr>
            <a:spLocks noChangeArrowheads="1" noGrp="1"/>
          </p:cNvSpPr>
          <p:nvPr>
            <p:ph type="title"/>
          </p:nvPr>
        </p:nvSpPr>
        <p:spPr bwMode="auto"/>
        <p:txBody>
          <a:bodyPr/>
          <a:lstStyle/>
          <a:p>
            <a:pPr>
              <a:defRPr/>
            </a:pPr>
            <a:endParaRPr lang="zh-CN"/>
          </a:p>
        </p:txBody>
      </p:sp>
      <p:sp>
        <p:nvSpPr>
          <p:cNvPr id="86019" name="Rectangle 3"/>
          <p:cNvSpPr>
            <a:spLocks noChangeArrowheads="1" noGrp="1"/>
          </p:cNvSpPr>
          <p:nvPr>
            <p:ph type="body" idx="1"/>
          </p:nvPr>
        </p:nvSpPr>
        <p:spPr bwMode="auto"/>
        <p:txBody>
          <a:bodyPr/>
          <a:lstStyle/>
          <a:p>
            <a:pPr>
              <a:defRPr/>
            </a:pPr>
            <a:endParaRPr lang="zh-CN"/>
          </a:p>
        </p:txBody>
      </p:sp>
      <p:pic>
        <p:nvPicPr>
          <p:cNvPr id="86020" name="Picture 4"/>
          <p:cNvPicPr>
            <a:picLocks noChangeAspect="1" noChangeArrowheads="1"/>
          </p:cNvPicPr>
          <p:nvPr/>
        </p:nvPicPr>
        <p:blipFill>
          <a:blip r:embed="rId3"/>
          <a:stretch/>
        </p:blipFill>
        <p:spPr bwMode="auto">
          <a:xfrm>
            <a:off x="179388" y="66675"/>
            <a:ext cx="8964612" cy="6791325"/>
          </a:xfrm>
          <a:prstGeom prst="rect">
            <a:avLst/>
          </a:prstGeom>
          <a:noFill/>
          <a:ln>
            <a:noFill/>
          </a:ln>
          <a:effectLst/>
        </p:spPr>
      </p:pic>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spd="med" p14:dur="500" advClick="1">
        <p:strips dir="ld"/>
      </p:transition>
    </mc:Choice>
    <mc:Fallback>
      <p:transition spd="med" advClick="1">
        <p:strips dir="ld"/>
      </p:transition>
    </mc:Fallback>
  </mc:AlternateContent>
</p:sld>
</file>

<file path=ppt/slides/slide8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64866" name="Rectangle 2"/>
          <p:cNvSpPr>
            <a:spLocks noChangeArrowheads="1" noGrp="1"/>
          </p:cNvSpPr>
          <p:nvPr>
            <p:ph type="title"/>
          </p:nvPr>
        </p:nvSpPr>
        <p:spPr bwMode="auto"/>
        <p:txBody>
          <a:bodyPr/>
          <a:lstStyle/>
          <a:p>
            <a:pPr>
              <a:defRPr/>
            </a:pPr>
            <a:endParaRPr lang="zh-CN"/>
          </a:p>
        </p:txBody>
      </p:sp>
      <p:sp>
        <p:nvSpPr>
          <p:cNvPr id="87043" name="Rectangle 3"/>
          <p:cNvSpPr>
            <a:spLocks noChangeArrowheads="1" noGrp="1"/>
          </p:cNvSpPr>
          <p:nvPr>
            <p:ph type="body" idx="1"/>
          </p:nvPr>
        </p:nvSpPr>
        <p:spPr bwMode="auto"/>
        <p:txBody>
          <a:bodyPr/>
          <a:lstStyle/>
          <a:p>
            <a:pPr>
              <a:defRPr/>
            </a:pPr>
            <a:endParaRPr lang="zh-CN"/>
          </a:p>
        </p:txBody>
      </p:sp>
      <p:pic>
        <p:nvPicPr>
          <p:cNvPr id="87044" name="Picture 4"/>
          <p:cNvPicPr>
            <a:picLocks noChangeAspect="1" noChangeArrowheads="1"/>
          </p:cNvPicPr>
          <p:nvPr/>
        </p:nvPicPr>
        <p:blipFill>
          <a:blip r:embed="rId3"/>
          <a:stretch/>
        </p:blipFill>
        <p:spPr bwMode="auto">
          <a:xfrm>
            <a:off x="250825" y="1268413"/>
            <a:ext cx="8713788" cy="4818062"/>
          </a:xfrm>
          <a:prstGeom prst="rect">
            <a:avLst/>
          </a:prstGeom>
          <a:noFill/>
          <a:ln>
            <a:noFill/>
          </a:ln>
          <a:effectLst/>
        </p:spPr>
      </p:pic>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spd="med" p14:dur="500" advClick="1">
        <p:strips dir="ld"/>
      </p:transition>
    </mc:Choice>
    <mc:Fallback>
      <p:transition spd="med" advClick="1">
        <p:strips dir="ld"/>
      </p:transition>
    </mc:Fallback>
  </mc:AlternateContent>
</p:sld>
</file>

<file path=ppt/slides/slide8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 name="标题 1"/>
          <p:cNvSpPr>
            <a:spLocks noGrp="1"/>
          </p:cNvSpPr>
          <p:nvPr>
            <p:ph type="title"/>
          </p:nvPr>
        </p:nvSpPr>
        <p:spPr bwMode="auto"/>
        <p:txBody>
          <a:bodyPr/>
          <a:lstStyle/>
          <a:p>
            <a:pPr>
              <a:defRPr/>
            </a:pPr>
            <a:r>
              <a:rPr lang="en-US"/>
              <a:t>ANSI</a:t>
            </a:r>
            <a:r>
              <a:rPr lang="zh-CN"/>
              <a:t>与</a:t>
            </a:r>
            <a:r>
              <a:rPr lang="en-US"/>
              <a:t>Unicode</a:t>
            </a:r>
            <a:r>
              <a:rPr lang="zh-CN"/>
              <a:t>相互转换</a:t>
            </a:r>
            <a:endParaRPr/>
          </a:p>
        </p:txBody>
      </p:sp>
      <p:sp>
        <p:nvSpPr>
          <p:cNvPr id="3" name="内容占位符 2"/>
          <p:cNvSpPr>
            <a:spLocks noGrp="1"/>
          </p:cNvSpPr>
          <p:nvPr>
            <p:ph idx="1"/>
          </p:nvPr>
        </p:nvSpPr>
        <p:spPr bwMode="auto">
          <a:xfrm>
            <a:off x="457200" y="1076325"/>
            <a:ext cx="8229600" cy="4440238"/>
          </a:xfrm>
        </p:spPr>
        <p:txBody>
          <a:bodyPr/>
          <a:lstStyle/>
          <a:p>
            <a:pPr>
              <a:defRPr/>
            </a:pPr>
            <a:r>
              <a:rPr lang="en-US"/>
              <a:t>int</a:t>
            </a:r>
            <a:r>
              <a:rPr lang="en-US"/>
              <a:t> </a:t>
            </a:r>
            <a:r>
              <a:rPr lang="en-US"/>
              <a:t>MultiByteToWideChar</a:t>
            </a:r>
            <a:r>
              <a:rPr lang="en-US"/>
              <a:t>(</a:t>
            </a:r>
            <a:endParaRPr/>
          </a:p>
          <a:p>
            <a:pPr marL="0" indent="0">
              <a:buFont typeface="Wingdings"/>
              <a:buNone/>
              <a:defRPr/>
            </a:pPr>
            <a:r>
              <a:rPr lang="en-US"/>
              <a:t>  UINT </a:t>
            </a:r>
            <a:r>
              <a:rPr lang="en-US"/>
              <a:t>CodePage</a:t>
            </a:r>
            <a:r>
              <a:rPr lang="en-US"/>
              <a:t>,</a:t>
            </a:r>
            <a:endParaRPr/>
          </a:p>
          <a:p>
            <a:pPr marL="0" indent="0">
              <a:buFont typeface="Wingdings"/>
              <a:buNone/>
              <a:defRPr/>
            </a:pPr>
            <a:r>
              <a:rPr lang="en-US"/>
              <a:t>  DWORD </a:t>
            </a:r>
            <a:r>
              <a:rPr lang="en-US"/>
              <a:t>dwFlags</a:t>
            </a:r>
            <a:r>
              <a:rPr lang="en-US"/>
              <a:t>,</a:t>
            </a:r>
            <a:endParaRPr/>
          </a:p>
          <a:p>
            <a:pPr marL="0" indent="0">
              <a:buFont typeface="Wingdings"/>
              <a:buNone/>
              <a:defRPr/>
            </a:pPr>
            <a:r>
              <a:rPr lang="en-US"/>
              <a:t>  LPCSTR </a:t>
            </a:r>
            <a:r>
              <a:rPr lang="en-US"/>
              <a:t>lpMultiByteStr</a:t>
            </a:r>
            <a:r>
              <a:rPr lang="en-US"/>
              <a:t>,</a:t>
            </a:r>
            <a:endParaRPr/>
          </a:p>
          <a:p>
            <a:pPr marL="0" indent="0">
              <a:buFont typeface="Wingdings"/>
              <a:buNone/>
              <a:defRPr/>
            </a:pPr>
            <a:r>
              <a:rPr lang="en-US"/>
              <a:t>  </a:t>
            </a:r>
            <a:r>
              <a:rPr lang="en-US"/>
              <a:t>int</a:t>
            </a:r>
            <a:r>
              <a:rPr lang="en-US"/>
              <a:t> </a:t>
            </a:r>
            <a:r>
              <a:rPr lang="en-US"/>
              <a:t>cchMultiByte</a:t>
            </a:r>
            <a:r>
              <a:rPr lang="en-US"/>
              <a:t>,</a:t>
            </a:r>
            <a:endParaRPr/>
          </a:p>
          <a:p>
            <a:pPr marL="0" indent="0">
              <a:buFont typeface="Wingdings"/>
              <a:buNone/>
              <a:defRPr/>
            </a:pPr>
            <a:r>
              <a:rPr lang="en-US"/>
              <a:t> LPWSTR </a:t>
            </a:r>
            <a:r>
              <a:rPr lang="en-US"/>
              <a:t>lpWideCharStr</a:t>
            </a:r>
            <a:r>
              <a:rPr lang="en-US"/>
              <a:t>,</a:t>
            </a:r>
            <a:endParaRPr/>
          </a:p>
          <a:p>
            <a:pPr marL="0" indent="0">
              <a:buFont typeface="Wingdings"/>
              <a:buNone/>
              <a:defRPr/>
            </a:pPr>
            <a:r>
              <a:rPr lang="en-US"/>
              <a:t> </a:t>
            </a:r>
            <a:r>
              <a:rPr lang="en-US"/>
              <a:t>int</a:t>
            </a:r>
            <a:r>
              <a:rPr lang="en-US"/>
              <a:t> </a:t>
            </a:r>
            <a:r>
              <a:rPr lang="en-US"/>
              <a:t>cchWideChar</a:t>
            </a:r>
            <a:endParaRPr lang="en-US"/>
          </a:p>
          <a:p>
            <a:pPr marL="0" indent="0">
              <a:buFont typeface="Wingdings"/>
              <a:buNone/>
              <a:defRPr/>
            </a:pPr>
            <a:r>
              <a:rPr lang="en-US"/>
              <a:t> );</a:t>
            </a: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spd="med" p14:dur="500" advClick="1">
        <p:strips dir="ld"/>
      </p:transition>
    </mc:Choice>
    <mc:Fallback>
      <p:transition spd="med" advClick="1">
        <p:strips dir="ld"/>
      </p:transition>
    </mc:Fallback>
  </mc:AlternateContent>
</p:sld>
</file>

<file path=ppt/slides/slide8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 name="标题 1"/>
          <p:cNvSpPr>
            <a:spLocks noGrp="1"/>
          </p:cNvSpPr>
          <p:nvPr>
            <p:ph type="title"/>
          </p:nvPr>
        </p:nvSpPr>
        <p:spPr bwMode="auto"/>
        <p:txBody>
          <a:bodyPr/>
          <a:lstStyle/>
          <a:p>
            <a:pPr>
              <a:defRPr/>
            </a:pPr>
            <a:r>
              <a:rPr lang="en-US"/>
              <a:t>MultiByteToWideChar</a:t>
            </a:r>
            <a:endParaRPr lang="zh-CN"/>
          </a:p>
        </p:txBody>
      </p:sp>
      <p:sp>
        <p:nvSpPr>
          <p:cNvPr id="89091" name="内容占位符 2"/>
          <p:cNvSpPr>
            <a:spLocks noGrp="1"/>
          </p:cNvSpPr>
          <p:nvPr>
            <p:ph idx="1"/>
          </p:nvPr>
        </p:nvSpPr>
        <p:spPr bwMode="auto"/>
        <p:txBody>
          <a:bodyPr/>
          <a:lstStyle/>
          <a:p>
            <a:pPr>
              <a:defRPr/>
            </a:pPr>
            <a:r>
              <a:rPr lang="en-US" sz="2000"/>
              <a:t>CodePage</a:t>
            </a:r>
            <a:r>
              <a:rPr lang="zh-CN" sz="2000"/>
              <a:t>： 指定要转换成的字符集代码页，它可以是任何已经安装的或系统自带的字符集，你也可以使用如下所示代码页之一。  </a:t>
            </a:r>
            <a:endParaRPr lang="en-US" sz="2000"/>
          </a:p>
          <a:p>
            <a:pPr>
              <a:defRPr/>
            </a:pPr>
            <a:r>
              <a:rPr lang="en-US" sz="2000"/>
              <a:t>CP_ACP </a:t>
            </a:r>
            <a:r>
              <a:rPr lang="zh-CN" sz="2000"/>
              <a:t>当前系统</a:t>
            </a:r>
            <a:r>
              <a:rPr lang="en-US" sz="2000"/>
              <a:t>ANSI</a:t>
            </a:r>
            <a:r>
              <a:rPr lang="zh-CN" sz="2000"/>
              <a:t>代码页      </a:t>
            </a:r>
            <a:endParaRPr lang="en-US" sz="2000"/>
          </a:p>
          <a:p>
            <a:pPr>
              <a:defRPr/>
            </a:pPr>
            <a:r>
              <a:rPr lang="en-US" sz="2000"/>
              <a:t>CP_MACCP </a:t>
            </a:r>
            <a:r>
              <a:rPr lang="zh-CN" sz="2000"/>
              <a:t>当前系统</a:t>
            </a:r>
            <a:r>
              <a:rPr lang="en-US" sz="2000"/>
              <a:t>Macintosh</a:t>
            </a:r>
            <a:r>
              <a:rPr lang="zh-CN" sz="2000"/>
              <a:t>代码页      </a:t>
            </a:r>
            <a:endParaRPr lang="en-US" sz="2000"/>
          </a:p>
          <a:p>
            <a:pPr>
              <a:defRPr/>
            </a:pPr>
            <a:r>
              <a:rPr lang="en-US" sz="2000"/>
              <a:t>CP_OEMCP </a:t>
            </a:r>
            <a:r>
              <a:rPr lang="zh-CN" sz="2000"/>
              <a:t>当前系统</a:t>
            </a:r>
            <a:r>
              <a:rPr lang="en-US" sz="2000"/>
              <a:t>OEM</a:t>
            </a:r>
            <a:r>
              <a:rPr lang="zh-CN" sz="2000"/>
              <a:t>代码页，一种原始设备制造商硬件扫描码      </a:t>
            </a:r>
            <a:endParaRPr lang="en-US" sz="2000"/>
          </a:p>
          <a:p>
            <a:pPr>
              <a:defRPr/>
            </a:pPr>
            <a:r>
              <a:rPr lang="en-US" sz="2000"/>
              <a:t>CP_SYMBOL Symbol</a:t>
            </a:r>
            <a:r>
              <a:rPr lang="zh-CN" sz="2000"/>
              <a:t>代码页，用于</a:t>
            </a:r>
            <a:r>
              <a:rPr lang="en-US" sz="2000"/>
              <a:t>Windows 2000</a:t>
            </a:r>
            <a:r>
              <a:rPr lang="zh-CN" sz="2000"/>
              <a:t>及以后版本，我不明白是什么     </a:t>
            </a:r>
            <a:endParaRPr lang="en-US" sz="2000"/>
          </a:p>
          <a:p>
            <a:pPr>
              <a:defRPr/>
            </a:pPr>
            <a:r>
              <a:rPr lang="zh-CN" sz="2000"/>
              <a:t> </a:t>
            </a:r>
            <a:r>
              <a:rPr lang="en-US" sz="2000"/>
              <a:t>CP_THREAD_ACP </a:t>
            </a:r>
            <a:r>
              <a:rPr lang="zh-CN" sz="2000"/>
              <a:t>当前线程</a:t>
            </a:r>
            <a:r>
              <a:rPr lang="en-US" sz="2000"/>
              <a:t>ANSI</a:t>
            </a:r>
            <a:r>
              <a:rPr lang="zh-CN" sz="2000"/>
              <a:t>代码页，用于</a:t>
            </a:r>
            <a:r>
              <a:rPr lang="en-US" sz="2000"/>
              <a:t>Windows 2000</a:t>
            </a:r>
            <a:r>
              <a:rPr lang="zh-CN" sz="2000"/>
              <a:t>及以后版本，我不明白是什么      </a:t>
            </a:r>
            <a:endParaRPr lang="en-US" sz="2000"/>
          </a:p>
          <a:p>
            <a:pPr>
              <a:defRPr/>
            </a:pPr>
            <a:r>
              <a:rPr lang="en-US" sz="2000"/>
              <a:t>CP_UTF7 UTF-7</a:t>
            </a:r>
            <a:r>
              <a:rPr lang="zh-CN" sz="2000"/>
              <a:t>，设置此值时</a:t>
            </a:r>
            <a:r>
              <a:rPr lang="en-US" sz="2000"/>
              <a:t>lpDefaultChar</a:t>
            </a:r>
            <a:r>
              <a:rPr lang="zh-CN" sz="2000"/>
              <a:t>和</a:t>
            </a:r>
            <a:r>
              <a:rPr lang="en-US" sz="2000"/>
              <a:t>lpUsedDefaultChar</a:t>
            </a:r>
            <a:r>
              <a:rPr lang="zh-CN" sz="2000"/>
              <a:t>都必须为</a:t>
            </a:r>
            <a:r>
              <a:rPr lang="en-US" sz="2000"/>
              <a:t>NULL      </a:t>
            </a:r>
            <a:endParaRPr/>
          </a:p>
          <a:p>
            <a:pPr>
              <a:defRPr/>
            </a:pPr>
            <a:r>
              <a:rPr lang="en-US" sz="2000"/>
              <a:t>CP_UTF8 UTF-8</a:t>
            </a:r>
            <a:r>
              <a:rPr lang="zh-CN" sz="2000"/>
              <a:t>，设置此值时</a:t>
            </a:r>
            <a:r>
              <a:rPr lang="en-US" sz="2000"/>
              <a:t>lpDefaultChar</a:t>
            </a:r>
            <a:r>
              <a:rPr lang="zh-CN" sz="2000"/>
              <a:t>和</a:t>
            </a:r>
            <a:r>
              <a:rPr lang="en-US" sz="2000"/>
              <a:t>lpUsedDefaultChar</a:t>
            </a:r>
            <a:r>
              <a:rPr lang="zh-CN" sz="2000"/>
              <a:t>都必须为</a:t>
            </a:r>
            <a:r>
              <a:rPr lang="en-US" sz="2000"/>
              <a:t>NULL      </a:t>
            </a:r>
            <a:endParaRPr/>
          </a:p>
          <a:p>
            <a:pPr>
              <a:defRPr/>
            </a:pPr>
            <a:r>
              <a:rPr lang="en-US" sz="2000"/>
              <a:t> /*</a:t>
            </a:r>
            <a:r>
              <a:rPr lang="zh-CN" sz="2000"/>
              <a:t>　最常用的应该是</a:t>
            </a:r>
            <a:r>
              <a:rPr lang="en-US" sz="2000"/>
              <a:t>CP_ACP</a:t>
            </a:r>
            <a:r>
              <a:rPr lang="zh-CN" sz="2000"/>
              <a:t>和</a:t>
            </a:r>
            <a:r>
              <a:rPr lang="en-US" sz="2000"/>
              <a:t>CP_UTF8</a:t>
            </a:r>
            <a:r>
              <a:rPr lang="zh-CN" sz="2000"/>
              <a:t>了，前者将宽字符转换为</a:t>
            </a:r>
            <a:r>
              <a:rPr lang="en-US" sz="2000"/>
              <a:t>ANSI</a:t>
            </a:r>
            <a:r>
              <a:rPr lang="zh-CN" sz="2000"/>
              <a:t>，后者转换为</a:t>
            </a:r>
            <a:r>
              <a:rPr lang="en-US" sz="2000"/>
              <a:t>UTF8</a:t>
            </a:r>
            <a:r>
              <a:rPr lang="zh-CN" sz="2000"/>
              <a:t>。 *</a:t>
            </a:r>
            <a:r>
              <a:rPr lang="en-US" sz="2000"/>
              <a:t>/</a:t>
            </a:r>
            <a:endParaRPr lang="zh-CN" sz="2000"/>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spd="med" p14:dur="500" advClick="1">
        <p:strips dir="ld"/>
      </p:transition>
    </mc:Choice>
    <mc:Fallback>
      <p:transition spd="med" advClick="1">
        <p:strips dir="ld"/>
      </p:transition>
    </mc:Fallback>
  </mc:AlternateContent>
</p:sld>
</file>

<file path=ppt/slides/slide8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 name="标题 1"/>
          <p:cNvSpPr>
            <a:spLocks noGrp="1"/>
          </p:cNvSpPr>
          <p:nvPr>
            <p:ph type="title"/>
          </p:nvPr>
        </p:nvSpPr>
        <p:spPr bwMode="auto"/>
        <p:txBody>
          <a:bodyPr/>
          <a:lstStyle/>
          <a:p>
            <a:pPr>
              <a:defRPr/>
            </a:pPr>
            <a:r>
              <a:rPr lang="en-US"/>
              <a:t>MultiByteToWideChar</a:t>
            </a:r>
            <a:endParaRPr lang="zh-CN"/>
          </a:p>
        </p:txBody>
      </p:sp>
      <p:sp>
        <p:nvSpPr>
          <p:cNvPr id="90115" name="内容占位符 2"/>
          <p:cNvSpPr>
            <a:spLocks noGrp="1"/>
          </p:cNvSpPr>
          <p:nvPr>
            <p:ph idx="1"/>
          </p:nvPr>
        </p:nvSpPr>
        <p:spPr bwMode="auto"/>
        <p:txBody>
          <a:bodyPr/>
          <a:lstStyle/>
          <a:p>
            <a:pPr>
              <a:defRPr/>
            </a:pPr>
            <a:r>
              <a:rPr lang="en-US" sz="1800"/>
              <a:t>dwFlags</a:t>
            </a:r>
            <a:r>
              <a:rPr lang="zh-CN" sz="1800"/>
              <a:t>： 指定如何处理没有转换的字符， 但不设此参数函数会运行的更快一些，我都是把它设为</a:t>
            </a:r>
            <a:r>
              <a:rPr lang="en-US" sz="1800"/>
              <a:t>0</a:t>
            </a:r>
            <a:r>
              <a:rPr lang="zh-CN" sz="1800"/>
              <a:t>。 可设的值如下表所示：      </a:t>
            </a:r>
            <a:endParaRPr lang="en-US" sz="1800"/>
          </a:p>
          <a:p>
            <a:pPr>
              <a:defRPr/>
            </a:pPr>
            <a:r>
              <a:rPr lang="en-US" sz="1800"/>
              <a:t>WC_NO_BEST_FIT_CHARS </a:t>
            </a:r>
            <a:r>
              <a:rPr lang="zh-CN" sz="1800"/>
              <a:t>把不能直接转换成相应多字节字符的</a:t>
            </a:r>
            <a:r>
              <a:rPr lang="en-US" sz="1800"/>
              <a:t>Unicode</a:t>
            </a:r>
            <a:r>
              <a:rPr lang="zh-CN" sz="1800"/>
              <a:t>字符转换成</a:t>
            </a:r>
            <a:r>
              <a:rPr lang="en-US" sz="1800"/>
              <a:t>lpDefaultChar</a:t>
            </a:r>
            <a:r>
              <a:rPr lang="zh-CN" sz="1800"/>
              <a:t>指定的默认字符。也就是说，如果把</a:t>
            </a:r>
            <a:r>
              <a:rPr lang="en-US" sz="1800"/>
              <a:t>Unicode</a:t>
            </a:r>
            <a:r>
              <a:rPr lang="zh-CN" sz="1800"/>
              <a:t>转换成多字节字符，然后再转换回来，你并不一定得到相同的</a:t>
            </a:r>
            <a:r>
              <a:rPr lang="en-US" sz="1800"/>
              <a:t>Unicode</a:t>
            </a:r>
            <a:r>
              <a:rPr lang="zh-CN" sz="1800"/>
              <a:t>字符，因为这期间可能使用了默认字符。此选项可以单独使用，也可以和其他选项一起使用。      </a:t>
            </a:r>
            <a:endParaRPr lang="en-US" sz="1800"/>
          </a:p>
          <a:p>
            <a:pPr>
              <a:defRPr/>
            </a:pPr>
            <a:r>
              <a:rPr lang="en-US" sz="1800"/>
              <a:t>WC_COMPOSITECHECK </a:t>
            </a:r>
            <a:r>
              <a:rPr lang="zh-CN" sz="1800"/>
              <a:t>把合成字符转换成预制的字符。它可以与后三个选项中的任何一个组合使用，如果没有与他们中的任何一个组合，则与选项</a:t>
            </a:r>
            <a:r>
              <a:rPr lang="en-US" sz="1800"/>
              <a:t>WC_SEPCHARS</a:t>
            </a:r>
            <a:r>
              <a:rPr lang="zh-CN" sz="1800"/>
              <a:t>相同。      </a:t>
            </a:r>
            <a:endParaRPr lang="en-US" sz="1800"/>
          </a:p>
          <a:p>
            <a:pPr>
              <a:defRPr/>
            </a:pPr>
            <a:r>
              <a:rPr lang="en-US" sz="1800"/>
              <a:t>WC_ERR_INVALID_CHARS </a:t>
            </a:r>
            <a:r>
              <a:rPr lang="zh-CN" sz="1800"/>
              <a:t>此选项会致使函数遇到无效字符时失败返回，并且</a:t>
            </a:r>
            <a:r>
              <a:rPr lang="en-US" sz="1800"/>
              <a:t>GetLastError</a:t>
            </a:r>
            <a:r>
              <a:rPr lang="zh-CN" sz="1800"/>
              <a:t>会返回错误码</a:t>
            </a:r>
            <a:r>
              <a:rPr lang="en-US" sz="1800"/>
              <a:t>ERROR_NO_UNICODE_TRANSLATION</a:t>
            </a:r>
            <a:r>
              <a:rPr lang="zh-CN" sz="1800"/>
              <a:t>。否则函数会自动丢弃非法字符。此选项只能用于</a:t>
            </a:r>
            <a:r>
              <a:rPr lang="en-US" sz="1800"/>
              <a:t>UTF8</a:t>
            </a:r>
            <a:r>
              <a:rPr lang="zh-CN" sz="1800"/>
              <a:t>。      </a:t>
            </a:r>
            <a:endParaRPr lang="en-US" sz="1800"/>
          </a:p>
          <a:p>
            <a:pPr>
              <a:defRPr/>
            </a:pPr>
            <a:r>
              <a:rPr lang="en-US" sz="1800"/>
              <a:t>WC_DISCARDNS </a:t>
            </a:r>
            <a:r>
              <a:rPr lang="zh-CN" sz="1800"/>
              <a:t>转换时丢弃不占空间的字符，与</a:t>
            </a:r>
            <a:r>
              <a:rPr lang="en-US" sz="1800"/>
              <a:t>WC_COMPOSITECHECK</a:t>
            </a:r>
            <a:r>
              <a:rPr lang="zh-CN" sz="1800"/>
              <a:t>一起使用      </a:t>
            </a:r>
            <a:endParaRPr lang="en-US" sz="1800"/>
          </a:p>
          <a:p>
            <a:pPr>
              <a:defRPr/>
            </a:pPr>
            <a:r>
              <a:rPr lang="en-US" sz="1800"/>
              <a:t>WC_SEPCHARS </a:t>
            </a:r>
            <a:r>
              <a:rPr lang="zh-CN" sz="1800"/>
              <a:t>转换时产生单独的字符，此是默认转换选项，与</a:t>
            </a:r>
            <a:r>
              <a:rPr lang="en-US" sz="1800"/>
              <a:t>WC_COMPOSITECHECK</a:t>
            </a:r>
            <a:r>
              <a:rPr lang="zh-CN" sz="1800"/>
              <a:t>一起使用      </a:t>
            </a:r>
            <a:endParaRPr lang="en-US" sz="1800"/>
          </a:p>
          <a:p>
            <a:pPr>
              <a:defRPr/>
            </a:pPr>
            <a:r>
              <a:rPr lang="en-US" sz="1800"/>
              <a:t>WC_DEFAULTCHAR </a:t>
            </a:r>
            <a:r>
              <a:rPr lang="zh-CN" sz="1800"/>
              <a:t>转换时使用默认字符代替例外的字符，</a:t>
            </a:r>
            <a:r>
              <a:rPr lang="en-US" sz="1800"/>
              <a:t>(</a:t>
            </a:r>
            <a:r>
              <a:rPr lang="zh-CN" sz="1800"/>
              <a:t>最常见的如’</a:t>
            </a:r>
            <a:r>
              <a:rPr lang="en-US" sz="1800"/>
              <a:t>?’)</a:t>
            </a:r>
            <a:r>
              <a:rPr lang="zh-CN" sz="1800"/>
              <a:t>，与</a:t>
            </a:r>
            <a:r>
              <a:rPr lang="en-US" sz="1800"/>
              <a:t>WC_COMPOSITECHECK</a:t>
            </a:r>
            <a:r>
              <a:rPr lang="zh-CN" sz="1800"/>
              <a:t>一起使用。     </a:t>
            </a:r>
            <a:endParaRPr lang="en-US" sz="1800"/>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spd="med" p14:dur="500" advClick="1">
        <p:strips dir="ld"/>
      </p:transition>
    </mc:Choice>
    <mc:Fallback>
      <p:transition spd="med" advClick="1">
        <p:strips dir="ld"/>
      </p:transition>
    </mc:Fallback>
  </mc:AlternateContent>
</p:sld>
</file>

<file path=ppt/slides/slide8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 name="标题 1"/>
          <p:cNvSpPr>
            <a:spLocks noGrp="1"/>
          </p:cNvSpPr>
          <p:nvPr>
            <p:ph type="title"/>
          </p:nvPr>
        </p:nvSpPr>
        <p:spPr bwMode="auto"/>
        <p:txBody>
          <a:bodyPr/>
          <a:lstStyle/>
          <a:p>
            <a:pPr>
              <a:defRPr/>
            </a:pPr>
            <a:endParaRPr lang="zh-CN"/>
          </a:p>
        </p:txBody>
      </p:sp>
      <p:sp>
        <p:nvSpPr>
          <p:cNvPr id="91139" name="内容占位符 2"/>
          <p:cNvSpPr>
            <a:spLocks noGrp="1"/>
          </p:cNvSpPr>
          <p:nvPr>
            <p:ph idx="1"/>
          </p:nvPr>
        </p:nvSpPr>
        <p:spPr bwMode="auto"/>
        <p:txBody>
          <a:bodyPr/>
          <a:lstStyle/>
          <a:p>
            <a:pPr>
              <a:defRPr/>
            </a:pPr>
            <a:r>
              <a:rPr lang="zh-CN"/>
              <a:t> </a:t>
            </a:r>
            <a:r>
              <a:rPr lang="zh-CN" sz="2000"/>
              <a:t>当指定</a:t>
            </a:r>
            <a:r>
              <a:rPr lang="en-US" sz="2000"/>
              <a:t>WC_COMPOSITECHECK</a:t>
            </a:r>
            <a:r>
              <a:rPr lang="zh-CN" sz="2000"/>
              <a:t>时，函数会将合成字符转换成预制字符。合成字符由一个基字符和一个不占空间的字符</a:t>
            </a:r>
            <a:r>
              <a:rPr lang="en-US" sz="2000"/>
              <a:t>(</a:t>
            </a:r>
            <a:r>
              <a:rPr lang="zh-CN" sz="2000"/>
              <a:t>如欧洲国家及汉语拼音的音标</a:t>
            </a:r>
            <a:r>
              <a:rPr lang="en-US" sz="2000"/>
              <a:t>)</a:t>
            </a:r>
            <a:r>
              <a:rPr lang="zh-CN" sz="2000"/>
              <a:t>组成，每一个都有不同的字符值。预制字符有一个用于表示基字符和不占空间字符的合成体的单一的字符值。 当指定</a:t>
            </a:r>
            <a:r>
              <a:rPr lang="en-US" sz="2000"/>
              <a:t>WC_COMPOSITECHECK</a:t>
            </a:r>
            <a:r>
              <a:rPr lang="zh-CN" sz="2000"/>
              <a:t>选项时，也可以使用上表列出的最后</a:t>
            </a:r>
            <a:r>
              <a:rPr lang="en-US" sz="2000"/>
              <a:t>3</a:t>
            </a:r>
            <a:r>
              <a:rPr lang="zh-CN" sz="2000"/>
              <a:t>个选项来定制预制字符的转换规则。这些选项决定了函数在遇到宽字符串的合成字符没有对应的预制字符时的行为，他们与</a:t>
            </a:r>
            <a:r>
              <a:rPr lang="en-US" sz="2000"/>
              <a:t>WC_COMPOSITECHECK</a:t>
            </a:r>
            <a:r>
              <a:rPr lang="zh-CN" sz="2000"/>
              <a:t>一起使用，如果都没有指定，函数默认</a:t>
            </a:r>
            <a:r>
              <a:rPr lang="en-US" sz="2000"/>
              <a:t>WC_SEPCHARS</a:t>
            </a:r>
            <a:r>
              <a:rPr lang="zh-CN" sz="2000"/>
              <a:t>。 对于下列代码页，</a:t>
            </a:r>
            <a:r>
              <a:rPr lang="en-US" sz="2000"/>
              <a:t>dwFlags</a:t>
            </a:r>
            <a:r>
              <a:rPr lang="zh-CN" sz="2000"/>
              <a:t>必须为</a:t>
            </a:r>
            <a:r>
              <a:rPr lang="en-US" sz="2000"/>
              <a:t>0</a:t>
            </a:r>
            <a:r>
              <a:rPr lang="zh-CN" sz="2000"/>
              <a:t>，否则函数返回错误码</a:t>
            </a:r>
            <a:r>
              <a:rPr lang="en-US" sz="2000"/>
              <a:t>ERROR_INVALID_FLAGS</a:t>
            </a:r>
            <a:r>
              <a:rPr lang="zh-CN" sz="2000"/>
              <a:t>。 </a:t>
            </a:r>
            <a:r>
              <a:rPr lang="en-US" sz="2000"/>
              <a:t>50220 50221 50222 50225 50227 50229 52936 54936 57002</a:t>
            </a:r>
            <a:r>
              <a:rPr lang="zh-CN" sz="2000"/>
              <a:t>到</a:t>
            </a:r>
            <a:r>
              <a:rPr lang="en-US" sz="2000"/>
              <a:t>57011 65000(UTF7) 42(Symbol) </a:t>
            </a:r>
            <a:r>
              <a:rPr lang="zh-CN" sz="2000"/>
              <a:t>　　 对于</a:t>
            </a:r>
            <a:r>
              <a:rPr lang="en-US" sz="2000"/>
              <a:t>UTF8</a:t>
            </a:r>
            <a:r>
              <a:rPr lang="zh-CN" sz="2000"/>
              <a:t>，</a:t>
            </a:r>
            <a:r>
              <a:rPr lang="en-US" sz="2000"/>
              <a:t>dwFlags</a:t>
            </a:r>
            <a:r>
              <a:rPr lang="zh-CN" sz="2000"/>
              <a:t>必须为</a:t>
            </a:r>
            <a:r>
              <a:rPr lang="en-US" sz="2000"/>
              <a:t>0</a:t>
            </a:r>
            <a:r>
              <a:rPr lang="zh-CN" sz="2000"/>
              <a:t>或</a:t>
            </a:r>
            <a:r>
              <a:rPr lang="en-US" sz="2000"/>
              <a:t>WC_ERR_INVALID_CHARS</a:t>
            </a:r>
            <a:r>
              <a:rPr lang="zh-CN" sz="2000"/>
              <a:t>，否则函数都将失败返回并设置错误码</a:t>
            </a:r>
            <a:r>
              <a:rPr lang="en-US" sz="2000"/>
              <a:t>ERROR_INVALID_FLAGS</a:t>
            </a:r>
            <a:r>
              <a:rPr lang="zh-CN" sz="2000"/>
              <a:t>，你可以调用</a:t>
            </a:r>
            <a:r>
              <a:rPr lang="en-US" sz="2000"/>
              <a:t>GetLastError</a:t>
            </a:r>
            <a:r>
              <a:rPr lang="zh-CN" sz="2000"/>
              <a:t>获得。  </a:t>
            </a:r>
            <a:endParaRPr/>
          </a:p>
          <a:p>
            <a:pPr>
              <a:defRPr/>
            </a:pPr>
            <a:endParaRPr lang="zh-CN"/>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spd="med" p14:dur="500" advClick="1">
        <p:strips dir="ld"/>
      </p:transition>
    </mc:Choice>
    <mc:Fallback>
      <p:transition spd="med" advClick="1">
        <p:strips dir="ld"/>
      </p:transition>
    </mc:Fallback>
  </mc:AlternateContent>
</p:sld>
</file>

<file path=ppt/slides/slide8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 name="标题 1"/>
          <p:cNvSpPr>
            <a:spLocks noGrp="1"/>
          </p:cNvSpPr>
          <p:nvPr>
            <p:ph type="title"/>
          </p:nvPr>
        </p:nvSpPr>
        <p:spPr bwMode="auto"/>
        <p:txBody>
          <a:bodyPr/>
          <a:lstStyle/>
          <a:p>
            <a:pPr>
              <a:defRPr/>
            </a:pPr>
            <a:endParaRPr lang="zh-CN"/>
          </a:p>
        </p:txBody>
      </p:sp>
      <p:sp>
        <p:nvSpPr>
          <p:cNvPr id="92163" name="内容占位符 2"/>
          <p:cNvSpPr>
            <a:spLocks noGrp="1"/>
          </p:cNvSpPr>
          <p:nvPr>
            <p:ph idx="1"/>
          </p:nvPr>
        </p:nvSpPr>
        <p:spPr bwMode="auto"/>
        <p:txBody>
          <a:bodyPr/>
          <a:lstStyle/>
          <a:p>
            <a:pPr>
              <a:defRPr/>
            </a:pPr>
            <a:r>
              <a:rPr lang="en-US" sz="1400"/>
              <a:t>lpWideCharStr</a:t>
            </a:r>
            <a:r>
              <a:rPr lang="zh-CN" sz="1400"/>
              <a:t>：待转换的宽字符串。 </a:t>
            </a:r>
            <a:endParaRPr lang="en-US" sz="1400"/>
          </a:p>
          <a:p>
            <a:pPr>
              <a:defRPr/>
            </a:pPr>
            <a:r>
              <a:rPr lang="en-US" sz="1400"/>
              <a:t>cchWideChar</a:t>
            </a:r>
            <a:r>
              <a:rPr lang="zh-CN" sz="1400"/>
              <a:t>：待转换宽字符串的长度，</a:t>
            </a:r>
            <a:r>
              <a:rPr lang="en-US" sz="1400"/>
              <a:t>-1</a:t>
            </a:r>
            <a:r>
              <a:rPr lang="zh-CN" sz="1400"/>
              <a:t>表示转换到字符串结尾。 </a:t>
            </a:r>
            <a:endParaRPr lang="en-US" sz="1400"/>
          </a:p>
          <a:p>
            <a:pPr>
              <a:defRPr/>
            </a:pPr>
            <a:r>
              <a:rPr lang="en-US" sz="1400"/>
              <a:t>lpMultiByteStr</a:t>
            </a:r>
            <a:r>
              <a:rPr lang="zh-CN" sz="1400"/>
              <a:t>：接收转换后输出新串的缓冲区。</a:t>
            </a:r>
            <a:endParaRPr lang="en-US" sz="1400"/>
          </a:p>
          <a:p>
            <a:pPr>
              <a:defRPr/>
            </a:pPr>
            <a:r>
              <a:rPr lang="zh-CN" sz="1400"/>
              <a:t> </a:t>
            </a:r>
            <a:r>
              <a:rPr lang="en-US" sz="1400"/>
              <a:t>cbMultiByte</a:t>
            </a:r>
            <a:r>
              <a:rPr lang="zh-CN" sz="1400"/>
              <a:t>：输出缓冲区大小，如果为</a:t>
            </a:r>
            <a:r>
              <a:rPr lang="en-US" sz="1400"/>
              <a:t>0</a:t>
            </a:r>
            <a:r>
              <a:rPr lang="zh-CN" sz="1400"/>
              <a:t>，</a:t>
            </a:r>
            <a:r>
              <a:rPr lang="en-US" sz="1400"/>
              <a:t>lpMultiByteStr</a:t>
            </a:r>
            <a:r>
              <a:rPr lang="zh-CN" sz="1400"/>
              <a:t>将被忽略，函数将返回所需缓冲区大小而不使用</a:t>
            </a:r>
            <a:r>
              <a:rPr lang="en-US" sz="1400"/>
              <a:t>lpMultiByteStr</a:t>
            </a:r>
            <a:r>
              <a:rPr lang="zh-CN" sz="1400"/>
              <a:t>。 </a:t>
            </a:r>
            <a:endParaRPr lang="en-US" sz="1400"/>
          </a:p>
          <a:p>
            <a:pPr>
              <a:defRPr/>
            </a:pPr>
            <a:r>
              <a:rPr lang="en-US" sz="1400"/>
              <a:t>lpDefaultChar</a:t>
            </a:r>
            <a:r>
              <a:rPr lang="zh-CN" sz="1400"/>
              <a:t>：指向字符的指针， 在指定编码里找不到相应字符时使用此字符作为默认字符代替。 如果为</a:t>
            </a:r>
            <a:r>
              <a:rPr lang="en-US" sz="1400"/>
              <a:t>NULL</a:t>
            </a:r>
            <a:r>
              <a:rPr lang="zh-CN" sz="1400"/>
              <a:t>则使用系统默认字符。对于要求此参数为</a:t>
            </a:r>
            <a:r>
              <a:rPr lang="en-US" sz="1400"/>
              <a:t>NULL</a:t>
            </a:r>
            <a:r>
              <a:rPr lang="zh-CN" sz="1400"/>
              <a:t>的</a:t>
            </a:r>
            <a:r>
              <a:rPr lang="en-US" sz="1400"/>
              <a:t>dwFlags</a:t>
            </a:r>
            <a:r>
              <a:rPr lang="zh-CN" sz="1400"/>
              <a:t>而使用此参数，函数将失败返回并设置错误码</a:t>
            </a:r>
            <a:r>
              <a:rPr lang="en-US" sz="1400"/>
              <a:t>ERROR_INVALID_PARAMETER</a:t>
            </a:r>
            <a:r>
              <a:rPr lang="zh-CN" sz="1400"/>
              <a:t>。 </a:t>
            </a:r>
            <a:r>
              <a:rPr lang="en-US" sz="1400"/>
              <a:t>lpUsedDefaultChar</a:t>
            </a:r>
            <a:r>
              <a:rPr lang="zh-CN" sz="1400"/>
              <a:t>：开关变量的指针，用以表明是否使用过默认字符。对于要求此参数为</a:t>
            </a:r>
            <a:r>
              <a:rPr lang="en-US" sz="1400"/>
              <a:t>NULL</a:t>
            </a:r>
            <a:r>
              <a:rPr lang="zh-CN" sz="1400"/>
              <a:t>的</a:t>
            </a:r>
            <a:r>
              <a:rPr lang="en-US" sz="1400"/>
              <a:t>dwFlags</a:t>
            </a:r>
            <a:r>
              <a:rPr lang="zh-CN" sz="1400"/>
              <a:t>而使用此参数，函数将失败返回并设置错误码</a:t>
            </a:r>
            <a:r>
              <a:rPr lang="en-US" sz="1400"/>
              <a:t>ERROR_INVALID_PARAMETER</a:t>
            </a:r>
            <a:r>
              <a:rPr lang="zh-CN" sz="1400"/>
              <a:t>。</a:t>
            </a:r>
            <a:r>
              <a:rPr lang="en-US" sz="1400"/>
              <a:t>lpDefaultChar</a:t>
            </a:r>
            <a:r>
              <a:rPr lang="zh-CN" sz="1400"/>
              <a:t>和</a:t>
            </a:r>
            <a:r>
              <a:rPr lang="en-US" sz="1400"/>
              <a:t>lpUsedDefaultChar</a:t>
            </a:r>
            <a:r>
              <a:rPr lang="zh-CN" sz="1400"/>
              <a:t>都设为</a:t>
            </a:r>
            <a:r>
              <a:rPr lang="en-US" sz="1400"/>
              <a:t>NULL</a:t>
            </a:r>
            <a:r>
              <a:rPr lang="zh-CN" sz="1400"/>
              <a:t>，函数会更快一些。 　　</a:t>
            </a:r>
            <a:endParaRPr lang="en-US" sz="1400"/>
          </a:p>
          <a:p>
            <a:pPr>
              <a:defRPr/>
            </a:pPr>
            <a:r>
              <a:rPr lang="zh-CN" sz="1400"/>
              <a:t>注意：函数</a:t>
            </a:r>
            <a:r>
              <a:rPr lang="en-US" sz="1400"/>
              <a:t>WideCharToMultiByte</a:t>
            </a:r>
            <a:r>
              <a:rPr lang="zh-CN" sz="1400"/>
              <a:t>使用不当，会给影响程序的安全。调用此函数会很容易导致内存泄漏，因为</a:t>
            </a:r>
            <a:r>
              <a:rPr lang="en-US" sz="1400"/>
              <a:t>lpWideCharStr</a:t>
            </a:r>
            <a:r>
              <a:rPr lang="zh-CN" sz="1400"/>
              <a:t>指向的输入缓冲区大小是宽字符数，而</a:t>
            </a:r>
            <a:r>
              <a:rPr lang="en-US" sz="1400"/>
              <a:t>lpMultiByteStr</a:t>
            </a:r>
            <a:r>
              <a:rPr lang="zh-CN" sz="1400"/>
              <a:t>指向的输出缓冲区大小是字节数。为了避免内存泄漏，应确保为输出缓冲区指定合适的大小。</a:t>
            </a:r>
            <a:endParaRPr lang="en-US" sz="1400"/>
          </a:p>
          <a:p>
            <a:pPr>
              <a:defRPr/>
            </a:pPr>
            <a:r>
              <a:rPr lang="zh-CN" sz="1400"/>
              <a:t>方法是先使</a:t>
            </a:r>
            <a:r>
              <a:rPr lang="en-US" sz="1400"/>
              <a:t>cbMultiByte</a:t>
            </a:r>
            <a:r>
              <a:rPr lang="zh-CN" sz="1400"/>
              <a:t>为</a:t>
            </a:r>
            <a:r>
              <a:rPr lang="en-US" sz="1400"/>
              <a:t>0</a:t>
            </a:r>
            <a:r>
              <a:rPr lang="zh-CN" sz="1400"/>
              <a:t>调用</a:t>
            </a:r>
            <a:r>
              <a:rPr lang="en-US" sz="1400"/>
              <a:t>WideCharToMultiByte</a:t>
            </a:r>
            <a:r>
              <a:rPr lang="zh-CN" sz="1400"/>
              <a:t>一次以获得所需缓冲区大小，为缓冲区分配空间，然后再次调用</a:t>
            </a:r>
            <a:r>
              <a:rPr lang="en-US" sz="1400"/>
              <a:t>WideCharToMultiByte</a:t>
            </a:r>
            <a:r>
              <a:rPr lang="zh-CN" sz="1400"/>
              <a:t>填充缓冲区，详见下面的代码。</a:t>
            </a:r>
            <a:endParaRPr lang="en-US" sz="1400"/>
          </a:p>
          <a:p>
            <a:pPr>
              <a:defRPr/>
            </a:pPr>
            <a:r>
              <a:rPr lang="zh-CN" sz="1400"/>
              <a:t>另外，从</a:t>
            </a:r>
            <a:r>
              <a:rPr lang="en-US" sz="1400"/>
              <a:t>Unicode UTF16</a:t>
            </a:r>
            <a:r>
              <a:rPr lang="zh-CN" sz="1400"/>
              <a:t>向非</a:t>
            </a:r>
            <a:r>
              <a:rPr lang="en-US" sz="1400"/>
              <a:t>Unicode</a:t>
            </a:r>
            <a:r>
              <a:rPr lang="zh-CN" sz="1400"/>
              <a:t>字符集转换可能会导致数据丢失，因为该字符集可能无法找到表示特定</a:t>
            </a:r>
            <a:r>
              <a:rPr lang="en-US" sz="1400"/>
              <a:t>Unicode</a:t>
            </a:r>
            <a:r>
              <a:rPr lang="zh-CN" sz="1400"/>
              <a:t>数据的字符。  *</a:t>
            </a:r>
            <a:r>
              <a:rPr lang="en-US" sz="1400"/>
              <a:t>/</a:t>
            </a:r>
            <a:r>
              <a:rPr lang="zh-CN" sz="1400"/>
              <a:t>返回值</a:t>
            </a:r>
            <a:r>
              <a:rPr lang="en-US" sz="1400"/>
              <a:t>:</a:t>
            </a:r>
            <a:r>
              <a:rPr lang="zh-CN" sz="1400"/>
              <a:t>如果函数成功，且</a:t>
            </a:r>
            <a:r>
              <a:rPr lang="en-US" sz="1400"/>
              <a:t>cbMultiByte</a:t>
            </a:r>
            <a:r>
              <a:rPr lang="zh-CN" sz="1400"/>
              <a:t>非</a:t>
            </a:r>
            <a:r>
              <a:rPr lang="en-US" sz="1400"/>
              <a:t>0</a:t>
            </a:r>
            <a:r>
              <a:rPr lang="zh-CN" sz="1400"/>
              <a:t>，返回写入</a:t>
            </a:r>
            <a:r>
              <a:rPr lang="en-US" sz="1400"/>
              <a:t>lpMultiByteStr</a:t>
            </a:r>
            <a:r>
              <a:rPr lang="zh-CN" sz="1400"/>
              <a:t>的字节数</a:t>
            </a:r>
            <a:r>
              <a:rPr lang="en-US" sz="1400"/>
              <a:t>(</a:t>
            </a:r>
            <a:r>
              <a:rPr lang="zh-CN" sz="1400"/>
              <a:t>包括字符串结尾的</a:t>
            </a:r>
            <a:r>
              <a:rPr lang="en-US" sz="1400"/>
              <a:t>null)</a:t>
            </a:r>
            <a:r>
              <a:rPr lang="zh-CN" sz="1400"/>
              <a:t>；</a:t>
            </a:r>
            <a:r>
              <a:rPr lang="en-US" sz="1400"/>
              <a:t>cbMultiByte</a:t>
            </a:r>
            <a:r>
              <a:rPr lang="zh-CN" sz="1400"/>
              <a:t>为</a:t>
            </a:r>
            <a:r>
              <a:rPr lang="en-US" sz="1400"/>
              <a:t>0</a:t>
            </a:r>
            <a:r>
              <a:rPr lang="zh-CN" sz="1400"/>
              <a:t>，则返回转换所需字节数。函数失败，返回</a:t>
            </a:r>
            <a:r>
              <a:rPr lang="en-US" sz="1400"/>
              <a:t>0</a:t>
            </a:r>
            <a:r>
              <a:rPr lang="zh-CN" sz="1400"/>
              <a:t>。</a:t>
            </a: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spd="med" p14:dur="500" advClick="1">
        <p:strips dir="ld"/>
      </p:transition>
    </mc:Choice>
    <mc:Fallback>
      <p:transition spd="med" advClick="1">
        <p:strips dir="ld"/>
      </p:transition>
    </mc:Fallback>
  </mc:AlternateContent>
</p:sld>
</file>

<file path=ppt/slides/slide8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 name="标题 1"/>
          <p:cNvSpPr>
            <a:spLocks noGrp="1"/>
          </p:cNvSpPr>
          <p:nvPr>
            <p:ph type="title"/>
          </p:nvPr>
        </p:nvSpPr>
        <p:spPr bwMode="auto"/>
        <p:txBody>
          <a:bodyPr/>
          <a:lstStyle/>
          <a:p>
            <a:pPr>
              <a:defRPr/>
            </a:pPr>
            <a:r>
              <a:rPr lang="en-US"/>
              <a:t>ANSI</a:t>
            </a:r>
            <a:r>
              <a:rPr lang="zh-CN"/>
              <a:t>与</a:t>
            </a:r>
            <a:r>
              <a:rPr lang="en-US"/>
              <a:t>Unicode</a:t>
            </a:r>
            <a:r>
              <a:rPr lang="zh-CN"/>
              <a:t>相互转换</a:t>
            </a:r>
            <a:endParaRPr/>
          </a:p>
        </p:txBody>
      </p:sp>
      <p:sp>
        <p:nvSpPr>
          <p:cNvPr id="93187" name="内容占位符 2"/>
          <p:cNvSpPr>
            <a:spLocks noGrp="1"/>
          </p:cNvSpPr>
          <p:nvPr>
            <p:ph idx="1"/>
          </p:nvPr>
        </p:nvSpPr>
        <p:spPr bwMode="auto">
          <a:xfrm>
            <a:off x="457200" y="1076325"/>
            <a:ext cx="8229600" cy="4440238"/>
          </a:xfrm>
        </p:spPr>
        <p:txBody>
          <a:bodyPr/>
          <a:lstStyle/>
          <a:p>
            <a:pPr>
              <a:defRPr/>
            </a:pPr>
            <a:r>
              <a:rPr lang="en-US" sz="2400"/>
              <a:t>1)</a:t>
            </a:r>
            <a:r>
              <a:rPr lang="zh-CN" sz="2400"/>
              <a:t>调用</a:t>
            </a:r>
            <a:r>
              <a:rPr lang="en-US" sz="2400"/>
              <a:t>MultiByteToWideChar</a:t>
            </a:r>
            <a:r>
              <a:rPr lang="zh-CN" sz="2400"/>
              <a:t>，为</a:t>
            </a:r>
            <a:r>
              <a:rPr lang="en-US" sz="2400"/>
              <a:t>lpWideCharStr</a:t>
            </a:r>
            <a:r>
              <a:rPr lang="zh-CN" sz="2400"/>
              <a:t>参数传入</a:t>
            </a:r>
            <a:r>
              <a:rPr lang="en-US" sz="2400"/>
              <a:t>NULL</a:t>
            </a:r>
            <a:r>
              <a:rPr lang="zh-CN" sz="2400"/>
              <a:t>，为</a:t>
            </a:r>
            <a:r>
              <a:rPr lang="en-US" sz="2400"/>
              <a:t>cchWideChar</a:t>
            </a:r>
            <a:r>
              <a:rPr lang="zh-CN" sz="2400"/>
              <a:t>参数传入</a:t>
            </a:r>
            <a:r>
              <a:rPr lang="en-US" sz="2400"/>
              <a:t>0</a:t>
            </a:r>
            <a:r>
              <a:rPr lang="zh-CN" sz="2400"/>
              <a:t>，为</a:t>
            </a:r>
            <a:r>
              <a:rPr lang="en-US" sz="2400"/>
              <a:t>cchMultiByte</a:t>
            </a:r>
            <a:r>
              <a:rPr lang="zh-CN" sz="2400"/>
              <a:t>参数传入</a:t>
            </a:r>
            <a:r>
              <a:rPr lang="en-US" sz="2400"/>
              <a:t>-1</a:t>
            </a:r>
            <a:r>
              <a:rPr lang="zh-CN" sz="2400"/>
              <a:t>；</a:t>
            </a:r>
            <a:endParaRPr lang="en-US" sz="2400"/>
          </a:p>
          <a:p>
            <a:pPr>
              <a:defRPr/>
            </a:pPr>
            <a:r>
              <a:rPr lang="en-US" sz="2400"/>
              <a:t>2)</a:t>
            </a:r>
            <a:r>
              <a:rPr lang="zh-CN" sz="2400"/>
              <a:t>分配一块足够容纳转换后</a:t>
            </a:r>
            <a:r>
              <a:rPr lang="en-US" sz="2400"/>
              <a:t>Unicode</a:t>
            </a:r>
            <a:r>
              <a:rPr lang="zh-CN" sz="2400"/>
              <a:t>字符串的内存，它的大小是上一个</a:t>
            </a:r>
            <a:r>
              <a:rPr lang="en-US" sz="2400"/>
              <a:t>MultiByteToWideChar</a:t>
            </a:r>
            <a:r>
              <a:rPr lang="zh-CN" sz="2400"/>
              <a:t>调用的返回值乘以</a:t>
            </a:r>
            <a:r>
              <a:rPr lang="en-US" sz="2400"/>
              <a:t>sizeof(wchar_t)</a:t>
            </a:r>
            <a:r>
              <a:rPr lang="zh-CN" sz="2400"/>
              <a:t>；</a:t>
            </a:r>
            <a:endParaRPr lang="en-US" sz="2400"/>
          </a:p>
          <a:p>
            <a:pPr>
              <a:defRPr/>
            </a:pPr>
            <a:r>
              <a:rPr lang="en-US" sz="2400"/>
              <a:t>3)</a:t>
            </a:r>
            <a:r>
              <a:rPr lang="zh-CN" sz="2400"/>
              <a:t>再次调用</a:t>
            </a:r>
            <a:r>
              <a:rPr lang="en-US" sz="2400"/>
              <a:t>MultiByteToWideChar</a:t>
            </a:r>
            <a:r>
              <a:rPr lang="zh-CN" sz="2400"/>
              <a:t>，这一次将缓冲区地址作为</a:t>
            </a:r>
            <a:r>
              <a:rPr lang="en-US" sz="2400"/>
              <a:t>lpWideCharStr</a:t>
            </a:r>
            <a:r>
              <a:rPr lang="zh-CN" sz="2400"/>
              <a:t>参数的值传入，将第一次</a:t>
            </a:r>
            <a:r>
              <a:rPr lang="en-US" sz="2400"/>
              <a:t>MultiByteToWideChar</a:t>
            </a:r>
            <a:r>
              <a:rPr lang="zh-CN" sz="2400"/>
              <a:t>调用的返回值乘以</a:t>
            </a:r>
            <a:r>
              <a:rPr lang="en-US" sz="2400"/>
              <a:t>sizeof(wchar_t) </a:t>
            </a:r>
            <a:r>
              <a:rPr lang="zh-CN" sz="2400"/>
              <a:t>后得到的大小的作为</a:t>
            </a:r>
            <a:r>
              <a:rPr lang="en-US" sz="2400"/>
              <a:t>cchWideChar</a:t>
            </a:r>
            <a:r>
              <a:rPr lang="zh-CN" sz="2400"/>
              <a:t>参数的值传入；</a:t>
            </a:r>
            <a:endParaRPr lang="en-US" sz="2400"/>
          </a:p>
          <a:p>
            <a:pPr>
              <a:defRPr/>
            </a:pPr>
            <a:r>
              <a:rPr lang="en-US" sz="2400"/>
              <a:t>4)</a:t>
            </a:r>
            <a:r>
              <a:rPr lang="zh-CN" sz="2400"/>
              <a:t>使用转换后的字符串；</a:t>
            </a:r>
            <a:endParaRPr lang="en-US" sz="2400"/>
          </a:p>
          <a:p>
            <a:pPr>
              <a:defRPr/>
            </a:pPr>
            <a:r>
              <a:rPr lang="en-US" sz="2400"/>
              <a:t>5)</a:t>
            </a:r>
            <a:r>
              <a:rPr lang="zh-CN" sz="2400"/>
              <a:t>释放</a:t>
            </a:r>
            <a:r>
              <a:rPr lang="en-US" sz="2400"/>
              <a:t>Unicode</a:t>
            </a:r>
            <a:r>
              <a:rPr lang="zh-CN" sz="2400"/>
              <a:t>字符串</a:t>
            </a:r>
            <a:r>
              <a:rPr lang="zh-CN"/>
              <a:t>占用的内存块。</a:t>
            </a:r>
            <a:endParaRPr lang="en-US"/>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spd="med" p14:dur="500" advClick="1">
        <p:strips dir="ld"/>
      </p:transition>
    </mc:Choice>
    <mc:Fallback>
      <p:transition spd="med" advClick="1">
        <p:strips dir="ld"/>
      </p:transition>
    </mc:Fallback>
  </mc:AlternateContent>
</p:sld>
</file>

<file path=ppt/slides/slide8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 name="标题 1"/>
          <p:cNvSpPr>
            <a:spLocks noGrp="1"/>
          </p:cNvSpPr>
          <p:nvPr>
            <p:ph type="title"/>
          </p:nvPr>
        </p:nvSpPr>
        <p:spPr bwMode="auto"/>
        <p:txBody>
          <a:bodyPr/>
          <a:lstStyle/>
          <a:p>
            <a:pPr>
              <a:defRPr/>
            </a:pPr>
            <a:endParaRPr lang="zh-CN"/>
          </a:p>
        </p:txBody>
      </p:sp>
      <p:sp>
        <p:nvSpPr>
          <p:cNvPr id="94211" name="内容占位符 2"/>
          <p:cNvSpPr>
            <a:spLocks noGrp="1"/>
          </p:cNvSpPr>
          <p:nvPr>
            <p:ph idx="1"/>
          </p:nvPr>
        </p:nvSpPr>
        <p:spPr bwMode="auto"/>
        <p:txBody>
          <a:bodyPr/>
          <a:lstStyle/>
          <a:p>
            <a:pPr>
              <a:defRPr/>
            </a:pPr>
            <a:endParaRPr lang="zh-CN"/>
          </a:p>
        </p:txBody>
      </p:sp>
      <p:pic>
        <p:nvPicPr>
          <p:cNvPr id="94212" name="Picture 2"/>
          <p:cNvPicPr>
            <a:picLocks noChangeAspect="1" noChangeArrowheads="1"/>
          </p:cNvPicPr>
          <p:nvPr/>
        </p:nvPicPr>
        <p:blipFill>
          <a:blip r:embed="rId3"/>
          <a:stretch/>
        </p:blipFill>
        <p:spPr bwMode="auto">
          <a:xfrm>
            <a:off x="539750" y="765175"/>
            <a:ext cx="8445500" cy="4103688"/>
          </a:xfrm>
          <a:prstGeom prst="rect">
            <a:avLst/>
          </a:prstGeom>
          <a:noFill/>
          <a:ln>
            <a:noFill/>
          </a:ln>
          <a:effectLst/>
        </p:spPr>
      </p:pic>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spd="med" p14:dur="500" advClick="1">
        <p:strips dir="ld"/>
      </p:transition>
    </mc:Choice>
    <mc:Fallback>
      <p:transition spd="med" advClick="1">
        <p:strips dir="ld"/>
      </p:transition>
    </mc:Fallback>
  </mc:AlternateContent>
</p:sld>
</file>

<file path=ppt/slides/slide8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 name="标题 1"/>
          <p:cNvSpPr>
            <a:spLocks noGrp="1"/>
          </p:cNvSpPr>
          <p:nvPr>
            <p:ph type="title"/>
          </p:nvPr>
        </p:nvSpPr>
        <p:spPr bwMode="auto"/>
        <p:txBody>
          <a:bodyPr/>
          <a:lstStyle/>
          <a:p>
            <a:pPr>
              <a:defRPr/>
            </a:pPr>
            <a:r>
              <a:rPr lang="en-US"/>
              <a:t>ANSI</a:t>
            </a:r>
            <a:r>
              <a:rPr lang="zh-CN"/>
              <a:t>与</a:t>
            </a:r>
            <a:r>
              <a:rPr lang="en-US"/>
              <a:t>Unicode</a:t>
            </a:r>
            <a:r>
              <a:rPr lang="zh-CN"/>
              <a:t>相互转换</a:t>
            </a:r>
            <a:endParaRPr/>
          </a:p>
        </p:txBody>
      </p:sp>
      <p:sp>
        <p:nvSpPr>
          <p:cNvPr id="95235" name="内容占位符 2"/>
          <p:cNvSpPr>
            <a:spLocks noGrp="1"/>
          </p:cNvSpPr>
          <p:nvPr>
            <p:ph idx="1"/>
          </p:nvPr>
        </p:nvSpPr>
        <p:spPr bwMode="auto"/>
        <p:txBody>
          <a:bodyPr/>
          <a:lstStyle/>
          <a:p>
            <a:pPr>
              <a:defRPr/>
            </a:pPr>
            <a:r>
              <a:rPr lang="en-US"/>
              <a:t>int</a:t>
            </a:r>
            <a:r>
              <a:rPr lang="en-US"/>
              <a:t> </a:t>
            </a:r>
            <a:r>
              <a:rPr lang="en-US"/>
              <a:t>WideCharToMultiByte</a:t>
            </a:r>
            <a:r>
              <a:rPr lang="en-US"/>
              <a:t>(</a:t>
            </a:r>
            <a:br>
              <a:rPr lang="en-US"/>
            </a:br>
            <a:r>
              <a:rPr lang="zh-CN"/>
              <a:t>　　　　</a:t>
            </a:r>
            <a:r>
              <a:rPr lang="en-US"/>
              <a:t>UINT </a:t>
            </a:r>
            <a:r>
              <a:rPr lang="en-US"/>
              <a:t>CodePage</a:t>
            </a:r>
            <a:r>
              <a:rPr lang="en-US"/>
              <a:t>, </a:t>
            </a:r>
            <a:br>
              <a:rPr lang="en-US"/>
            </a:br>
            <a:r>
              <a:rPr lang="zh-CN"/>
              <a:t>　　　　</a:t>
            </a:r>
            <a:r>
              <a:rPr lang="en-US"/>
              <a:t>DWORD </a:t>
            </a:r>
            <a:r>
              <a:rPr lang="en-US"/>
              <a:t>dwFlags</a:t>
            </a:r>
            <a:r>
              <a:rPr lang="en-US"/>
              <a:t>, </a:t>
            </a:r>
            <a:br>
              <a:rPr lang="en-US"/>
            </a:br>
            <a:r>
              <a:rPr lang="zh-CN"/>
              <a:t>　　　　</a:t>
            </a:r>
            <a:r>
              <a:rPr lang="en-US"/>
              <a:t>LPWSTR </a:t>
            </a:r>
            <a:r>
              <a:rPr lang="en-US"/>
              <a:t>lpWideCharStr</a:t>
            </a:r>
            <a:r>
              <a:rPr lang="en-US"/>
              <a:t>, </a:t>
            </a:r>
            <a:br>
              <a:rPr lang="en-US"/>
            </a:br>
            <a:r>
              <a:rPr lang="zh-CN"/>
              <a:t>　　　　</a:t>
            </a:r>
            <a:r>
              <a:rPr lang="en-US"/>
              <a:t>int</a:t>
            </a:r>
            <a:r>
              <a:rPr lang="en-US"/>
              <a:t> </a:t>
            </a:r>
            <a:r>
              <a:rPr lang="en-US"/>
              <a:t>cchWideChar</a:t>
            </a:r>
            <a:r>
              <a:rPr lang="en-US"/>
              <a:t>, </a:t>
            </a:r>
            <a:br>
              <a:rPr lang="en-US"/>
            </a:br>
            <a:r>
              <a:rPr lang="zh-CN"/>
              <a:t>　　　　</a:t>
            </a:r>
            <a:r>
              <a:rPr lang="en-US"/>
              <a:t>LPCSTR </a:t>
            </a:r>
            <a:r>
              <a:rPr lang="en-US"/>
              <a:t>lpMultiByteStr</a:t>
            </a:r>
            <a:r>
              <a:rPr lang="en-US"/>
              <a:t>, </a:t>
            </a:r>
            <a:br>
              <a:rPr lang="en-US"/>
            </a:br>
            <a:r>
              <a:rPr lang="zh-CN"/>
              <a:t>　　　　</a:t>
            </a:r>
            <a:r>
              <a:rPr lang="en-US"/>
              <a:t>int</a:t>
            </a:r>
            <a:r>
              <a:rPr lang="en-US"/>
              <a:t> </a:t>
            </a:r>
            <a:r>
              <a:rPr lang="en-US"/>
              <a:t>cchMultiByte</a:t>
            </a:r>
            <a:r>
              <a:rPr lang="en-US"/>
              <a:t>, </a:t>
            </a:r>
            <a:br>
              <a:rPr lang="en-US"/>
            </a:br>
            <a:r>
              <a:rPr lang="zh-CN"/>
              <a:t>　　　　</a:t>
            </a:r>
            <a:r>
              <a:rPr lang="en-US"/>
              <a:t>LPCSTR </a:t>
            </a:r>
            <a:r>
              <a:rPr lang="en-US"/>
              <a:t>lpDefaultChar</a:t>
            </a:r>
            <a:r>
              <a:rPr lang="en-US"/>
              <a:t>, </a:t>
            </a:r>
            <a:br>
              <a:rPr lang="en-US"/>
            </a:br>
            <a:r>
              <a:rPr lang="zh-CN"/>
              <a:t>　　　　</a:t>
            </a:r>
            <a:r>
              <a:rPr lang="en-US"/>
              <a:t>PBOOL </a:t>
            </a:r>
            <a:r>
              <a:rPr lang="en-US"/>
              <a:t>pfUsedDefaultChar</a:t>
            </a:r>
            <a:r>
              <a:rPr lang="en-US"/>
              <a:t> </a:t>
            </a:r>
            <a:br>
              <a:rPr lang="en-US"/>
            </a:br>
            <a:r>
              <a:rPr lang="zh-CN"/>
              <a:t>　　</a:t>
            </a:r>
            <a:r>
              <a:rPr lang="en-US"/>
              <a:t>);</a:t>
            </a:r>
            <a:endParaRPr lang="zh-CN"/>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spd="med" p14:dur="500" advClick="1">
        <p:strips dir="ld"/>
      </p:transition>
    </mc:Choice>
    <mc:Fallback>
      <p:transition spd="med" advClick="1">
        <p:strips dir="ld"/>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40290" name="Rectangle 2"/>
          <p:cNvSpPr>
            <a:spLocks noChangeArrowheads="1" noGrp="1"/>
          </p:cNvSpPr>
          <p:nvPr>
            <p:ph type="title"/>
          </p:nvPr>
        </p:nvSpPr>
        <p:spPr bwMode="auto"/>
        <p:txBody>
          <a:bodyPr/>
          <a:lstStyle/>
          <a:p>
            <a:pPr>
              <a:defRPr/>
            </a:pPr>
            <a:endParaRPr lang="zh-CN" sz="4000"/>
          </a:p>
        </p:txBody>
      </p:sp>
      <p:sp>
        <p:nvSpPr>
          <p:cNvPr id="20483" name="Rectangle 3"/>
          <p:cNvSpPr>
            <a:spLocks noChangeArrowheads="1" noGrp="1"/>
          </p:cNvSpPr>
          <p:nvPr>
            <p:ph type="body" idx="1"/>
          </p:nvPr>
        </p:nvSpPr>
        <p:spPr bwMode="auto">
          <a:xfrm>
            <a:off x="1258888" y="2133600"/>
            <a:ext cx="6840537" cy="2376488"/>
          </a:xfrm>
        </p:spPr>
        <p:txBody>
          <a:bodyPr/>
          <a:lstStyle/>
          <a:p>
            <a:pPr>
              <a:buFont typeface="Wingdings"/>
              <a:buNone/>
              <a:defRPr/>
            </a:pPr>
            <a:r>
              <a:rPr lang="en-US" sz="4000"/>
              <a:t>     Win32 Console</a:t>
            </a:r>
            <a:r>
              <a:rPr lang="zh-CN" sz="4000"/>
              <a:t>平台与</a:t>
            </a:r>
            <a:endParaRPr/>
          </a:p>
          <a:p>
            <a:pPr>
              <a:buFont typeface="Wingdings"/>
              <a:buNone/>
              <a:defRPr/>
            </a:pPr>
            <a:r>
              <a:rPr lang="zh-CN" sz="4000"/>
              <a:t>     </a:t>
            </a:r>
            <a:r>
              <a:rPr lang="en-US" sz="4000"/>
              <a:t>Win32 Application</a:t>
            </a:r>
            <a:r>
              <a:rPr lang="zh-CN" sz="4000"/>
              <a:t>平台</a:t>
            </a:r>
            <a:endParaRPr/>
          </a:p>
          <a:p>
            <a:pPr>
              <a:buFont typeface="Wingdings"/>
              <a:buNone/>
              <a:defRPr/>
            </a:pPr>
            <a:r>
              <a:rPr lang="zh-CN" sz="4000"/>
              <a:t>      程序之间主要的区别？</a:t>
            </a:r>
            <a:endParaRPr/>
          </a:p>
        </p:txBody>
      </p:sp>
      <p:sp>
        <p:nvSpPr>
          <p:cNvPr id="140292" name="AutoShape 4"/>
          <p:cNvSpPr>
            <a:spLocks noChangeArrowheads="1"/>
          </p:cNvSpPr>
          <p:nvPr/>
        </p:nvSpPr>
        <p:spPr bwMode="auto">
          <a:xfrm>
            <a:off x="3851275" y="5013325"/>
            <a:ext cx="649288" cy="647700"/>
          </a:xfrm>
          <a:prstGeom prst="actionButtonBlank">
            <a:avLst/>
          </a:prstGeom>
          <a:solidFill>
            <a:srgbClr val="FFFFFF"/>
          </a:solidFill>
          <a:ln>
            <a:noFill/>
          </a:ln>
          <a:effectLst/>
        </p:spPr>
        <p:txBody>
          <a:bodyPr wrap="none" anchor="ctr"/>
          <a:lstStyle/>
          <a:p>
            <a:pPr>
              <a:defRPr/>
            </a:pPr>
            <a:endParaRPr lang="zh-CN">
              <a:latin typeface="Arial"/>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spd="med" p14:dur="500" advClick="1">
        <p:strips dir="ld"/>
      </p:transition>
    </mc:Choice>
    <mc:Fallback>
      <p:transition spd="med" advClick="1">
        <p:strips dir="ld"/>
      </p:transition>
    </mc:Fallback>
  </mc:AlternateContent>
</p:sld>
</file>

<file path=ppt/slides/slide90.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 name="标题 1"/>
          <p:cNvSpPr>
            <a:spLocks noGrp="1"/>
          </p:cNvSpPr>
          <p:nvPr>
            <p:ph type="title"/>
          </p:nvPr>
        </p:nvSpPr>
        <p:spPr bwMode="auto"/>
        <p:txBody>
          <a:bodyPr/>
          <a:lstStyle/>
          <a:p>
            <a:pPr>
              <a:defRPr/>
            </a:pPr>
            <a:endParaRPr lang="zh-CN"/>
          </a:p>
        </p:txBody>
      </p:sp>
      <p:sp>
        <p:nvSpPr>
          <p:cNvPr id="96259" name="内容占位符 2"/>
          <p:cNvSpPr>
            <a:spLocks noGrp="1"/>
          </p:cNvSpPr>
          <p:nvPr>
            <p:ph idx="1"/>
          </p:nvPr>
        </p:nvSpPr>
        <p:spPr bwMode="auto"/>
        <p:txBody>
          <a:bodyPr/>
          <a:lstStyle/>
          <a:p>
            <a:pPr>
              <a:defRPr/>
            </a:pPr>
            <a:endParaRPr lang="zh-CN"/>
          </a:p>
        </p:txBody>
      </p:sp>
      <p:pic>
        <p:nvPicPr>
          <p:cNvPr id="96260" name="Picture 2"/>
          <p:cNvPicPr>
            <a:picLocks noChangeAspect="1" noChangeArrowheads="1"/>
          </p:cNvPicPr>
          <p:nvPr/>
        </p:nvPicPr>
        <p:blipFill>
          <a:blip r:embed="rId3"/>
          <a:stretch/>
        </p:blipFill>
        <p:spPr bwMode="auto">
          <a:xfrm>
            <a:off x="755650" y="620713"/>
            <a:ext cx="7129463" cy="6107112"/>
          </a:xfrm>
          <a:prstGeom prst="rect">
            <a:avLst/>
          </a:prstGeom>
          <a:noFill/>
          <a:ln>
            <a:noFill/>
          </a:ln>
          <a:effectLst/>
        </p:spPr>
      </p:pic>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spd="med" p14:dur="500" advClick="1">
        <p:strips dir="ld"/>
      </p:transition>
    </mc:Choice>
    <mc:Fallback>
      <p:transition spd="med" advClick="1">
        <p:strips dir="ld"/>
      </p:transition>
    </mc:Fallback>
  </mc:AlternateContent>
</p:sld>
</file>

<file path=ppt/slides/slide9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 name="标题 1"/>
          <p:cNvSpPr>
            <a:spLocks noGrp="1"/>
          </p:cNvSpPr>
          <p:nvPr>
            <p:ph type="title"/>
          </p:nvPr>
        </p:nvSpPr>
        <p:spPr bwMode="auto">
          <a:xfrm>
            <a:off x="-471488" y="333375"/>
            <a:ext cx="9169401" cy="574675"/>
          </a:xfrm>
        </p:spPr>
        <p:txBody>
          <a:bodyPr/>
          <a:lstStyle/>
          <a:p>
            <a:pPr>
              <a:defRPr/>
            </a:pPr>
            <a:r>
              <a:rPr lang="zh-CN" sz="3200">
                <a:solidFill>
                  <a:srgbClr val="FF0000"/>
                </a:solidFill>
              </a:rPr>
              <a:t>如何编写符合</a:t>
            </a:r>
            <a:r>
              <a:rPr lang="en-US" sz="3200">
                <a:solidFill>
                  <a:srgbClr val="FF0000"/>
                </a:solidFill>
              </a:rPr>
              <a:t>ANSI</a:t>
            </a:r>
            <a:r>
              <a:rPr lang="zh-CN" sz="3200">
                <a:solidFill>
                  <a:srgbClr val="FF0000"/>
                </a:solidFill>
              </a:rPr>
              <a:t>和</a:t>
            </a:r>
            <a:r>
              <a:rPr lang="en-US" sz="3200">
                <a:solidFill>
                  <a:srgbClr val="FF0000"/>
                </a:solidFill>
              </a:rPr>
              <a:t>Unicode</a:t>
            </a:r>
            <a:r>
              <a:rPr lang="zh-CN" sz="3200">
                <a:solidFill>
                  <a:srgbClr val="FF0000"/>
                </a:solidFill>
              </a:rPr>
              <a:t>的应用程序</a:t>
            </a:r>
            <a:endParaRPr lang="zh-CN">
              <a:solidFill>
                <a:srgbClr val="FF0000"/>
              </a:solidFill>
            </a:endParaRPr>
          </a:p>
        </p:txBody>
      </p:sp>
      <p:sp>
        <p:nvSpPr>
          <p:cNvPr id="97283" name="内容占位符 2"/>
          <p:cNvSpPr>
            <a:spLocks noGrp="1"/>
          </p:cNvSpPr>
          <p:nvPr>
            <p:ph idx="1"/>
          </p:nvPr>
        </p:nvSpPr>
        <p:spPr bwMode="auto"/>
        <p:txBody>
          <a:bodyPr/>
          <a:lstStyle/>
          <a:p>
            <a:pPr>
              <a:defRPr/>
            </a:pPr>
            <a:r>
              <a:rPr lang="zh-CN" sz="2000"/>
              <a:t>（</a:t>
            </a:r>
            <a:r>
              <a:rPr lang="en-US" sz="2000"/>
              <a:t>1</a:t>
            </a:r>
            <a:r>
              <a:rPr lang="zh-CN" sz="2000"/>
              <a:t>） 将文本串视为字符数组，而不是</a:t>
            </a:r>
            <a:r>
              <a:rPr lang="en-US" sz="2000"/>
              <a:t>chars</a:t>
            </a:r>
            <a:r>
              <a:rPr lang="zh-CN" sz="2000"/>
              <a:t>数组或字节数组。</a:t>
            </a:r>
            <a:br>
              <a:rPr lang="zh-CN" sz="2000"/>
            </a:br>
            <a:r>
              <a:rPr lang="zh-CN" sz="2000"/>
              <a:t>（</a:t>
            </a:r>
            <a:r>
              <a:rPr lang="en-US" sz="2000"/>
              <a:t>2</a:t>
            </a:r>
            <a:r>
              <a:rPr lang="zh-CN" sz="2000"/>
              <a:t>） 将通用数据类型（如</a:t>
            </a:r>
            <a:r>
              <a:rPr lang="en-US" sz="2000"/>
              <a:t>TCHAR</a:t>
            </a:r>
            <a:r>
              <a:rPr lang="zh-CN" sz="2000"/>
              <a:t>和</a:t>
            </a:r>
            <a:r>
              <a:rPr lang="en-US" sz="2000"/>
              <a:t>PTSTR</a:t>
            </a:r>
            <a:r>
              <a:rPr lang="zh-CN" sz="2000"/>
              <a:t>）用于文本字符和字符串。</a:t>
            </a:r>
            <a:br>
              <a:rPr lang="zh-CN" sz="2000"/>
            </a:br>
            <a:r>
              <a:rPr lang="zh-CN" sz="2000"/>
              <a:t>（</a:t>
            </a:r>
            <a:r>
              <a:rPr lang="en-US" sz="2000"/>
              <a:t>3</a:t>
            </a:r>
            <a:r>
              <a:rPr lang="zh-CN" sz="2000"/>
              <a:t>） 将显式数据类型（如</a:t>
            </a:r>
            <a:r>
              <a:rPr lang="en-US" sz="2000"/>
              <a:t>BYTE</a:t>
            </a:r>
            <a:r>
              <a:rPr lang="zh-CN" sz="2000"/>
              <a:t>和</a:t>
            </a:r>
            <a:r>
              <a:rPr lang="en-US" sz="2000"/>
              <a:t>PBYTE</a:t>
            </a:r>
            <a:r>
              <a:rPr lang="zh-CN" sz="2000"/>
              <a:t>）用于字节、字节指针和数据缓存。</a:t>
            </a:r>
            <a:br>
              <a:rPr lang="zh-CN" sz="2000"/>
            </a:br>
            <a:r>
              <a:rPr lang="zh-CN" sz="2000"/>
              <a:t>（</a:t>
            </a:r>
            <a:r>
              <a:rPr lang="en-US" sz="2000"/>
              <a:t>4</a:t>
            </a:r>
            <a:r>
              <a:rPr lang="zh-CN" sz="2000"/>
              <a:t>） 将</a:t>
            </a:r>
            <a:r>
              <a:rPr lang="en-US" sz="2000"/>
              <a:t>TEXT</a:t>
            </a:r>
            <a:r>
              <a:rPr lang="zh-CN" sz="2000"/>
              <a:t>宏用于原义字符和字符串。</a:t>
            </a:r>
            <a:br>
              <a:rPr lang="zh-CN" sz="2000"/>
            </a:br>
            <a:r>
              <a:rPr lang="zh-CN" sz="2000"/>
              <a:t>（</a:t>
            </a:r>
            <a:r>
              <a:rPr lang="en-US" sz="2000"/>
              <a:t>5</a:t>
            </a:r>
            <a:r>
              <a:rPr lang="zh-CN" sz="2000"/>
              <a:t>） 执行全局性替换（例如用</a:t>
            </a:r>
            <a:r>
              <a:rPr lang="en-US" sz="2000"/>
              <a:t>PTSTR</a:t>
            </a:r>
            <a:r>
              <a:rPr lang="zh-CN" sz="2000"/>
              <a:t>替换</a:t>
            </a:r>
            <a:r>
              <a:rPr lang="en-US" sz="2000"/>
              <a:t>PSTR</a:t>
            </a:r>
            <a:r>
              <a:rPr lang="zh-CN" sz="2000"/>
              <a:t>）。</a:t>
            </a:r>
            <a:br>
              <a:rPr lang="zh-CN" sz="2000"/>
            </a:br>
            <a:r>
              <a:rPr lang="zh-CN" sz="2000"/>
              <a:t>（</a:t>
            </a:r>
            <a:r>
              <a:rPr lang="en-US" sz="2000"/>
              <a:t>6</a:t>
            </a:r>
            <a:r>
              <a:rPr lang="zh-CN" sz="2000"/>
              <a:t>） 修改字符串运算问题。例如函数通常希望在字符中传递一个缓存的大小，而不是字节。这意味着不应该传递</a:t>
            </a:r>
            <a:r>
              <a:rPr lang="en-US" sz="2000"/>
              <a:t>sizeof</a:t>
            </a:r>
            <a:r>
              <a:rPr lang="en-US" sz="2000"/>
              <a:t>(</a:t>
            </a:r>
            <a:r>
              <a:rPr lang="en-US" sz="2000"/>
              <a:t>szBuffer</a:t>
            </a:r>
            <a:r>
              <a:rPr lang="en-US" sz="2000"/>
              <a:t>),</a:t>
            </a:r>
            <a:r>
              <a:rPr lang="zh-CN" sz="2000"/>
              <a:t>而应该传递（</a:t>
            </a:r>
            <a:r>
              <a:rPr lang="en-US" sz="2000"/>
              <a:t>sizeof</a:t>
            </a:r>
            <a:r>
              <a:rPr lang="en-US" sz="2000"/>
              <a:t>(</a:t>
            </a:r>
            <a:r>
              <a:rPr lang="en-US" sz="2000"/>
              <a:t>szBuffer</a:t>
            </a:r>
            <a:r>
              <a:rPr lang="en-US" sz="2000"/>
              <a:t>)/</a:t>
            </a:r>
            <a:r>
              <a:rPr lang="en-US" sz="2000"/>
              <a:t>sizeof</a:t>
            </a:r>
            <a:r>
              <a:rPr lang="en-US" sz="2000"/>
              <a:t>(TCHAR)</a:t>
            </a:r>
            <a:r>
              <a:rPr lang="zh-CN" sz="2000"/>
              <a:t>。另外，如果需要为字符串分配一个内存块，并且拥有该字符串中的字符数目，那幺请记住要按字节来分配内存。这就是说，应该调用</a:t>
            </a:r>
            <a:br>
              <a:rPr lang="zh-CN" sz="2000"/>
            </a:br>
            <a:r>
              <a:rPr lang="en-US" sz="2000"/>
              <a:t>malloc</a:t>
            </a:r>
            <a:r>
              <a:rPr lang="en-US" sz="2000"/>
              <a:t>(</a:t>
            </a:r>
            <a:r>
              <a:rPr lang="en-US" sz="2000"/>
              <a:t>nCharacters</a:t>
            </a:r>
            <a:r>
              <a:rPr lang="en-US" sz="2000"/>
              <a:t> *</a:t>
            </a:r>
            <a:r>
              <a:rPr lang="en-US" sz="2000"/>
              <a:t>sizeof</a:t>
            </a:r>
            <a:r>
              <a:rPr lang="en-US" sz="2000"/>
              <a:t>(TCHAR)),</a:t>
            </a:r>
            <a:r>
              <a:rPr lang="zh-CN" sz="2000"/>
              <a:t>而不是调用</a:t>
            </a:r>
            <a:r>
              <a:rPr lang="en-US" sz="2000"/>
              <a:t>malloc</a:t>
            </a:r>
            <a:r>
              <a:rPr lang="en-US" sz="2000"/>
              <a:t>(</a:t>
            </a:r>
            <a:r>
              <a:rPr lang="en-US" sz="2000"/>
              <a:t>nCharacters</a:t>
            </a:r>
            <a:r>
              <a:rPr lang="en-US"/>
              <a:t>)</a:t>
            </a:r>
            <a:r>
              <a:rPr lang="zh-CN"/>
              <a:t>。</a:t>
            </a: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spd="med" p14:dur="500" advClick="1">
        <p:strips dir="ld"/>
      </p:transition>
    </mc:Choice>
    <mc:Fallback>
      <p:transition spd="med" advClick="1">
        <p:strips dir="ld"/>
      </p:transition>
    </mc:Fallback>
  </mc:AlternateContent>
</p:sld>
</file>

<file path=ppt/slides/slide9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 name="标题 1"/>
          <p:cNvSpPr>
            <a:spLocks noGrp="1"/>
          </p:cNvSpPr>
          <p:nvPr>
            <p:ph type="title"/>
          </p:nvPr>
        </p:nvSpPr>
        <p:spPr bwMode="auto"/>
        <p:txBody>
          <a:bodyPr/>
          <a:lstStyle/>
          <a:p>
            <a:pPr>
              <a:defRPr/>
            </a:pPr>
            <a:r>
              <a:rPr lang="en-US"/>
              <a:t>MSDN</a:t>
            </a:r>
            <a:endParaRPr lang="zh-CN"/>
          </a:p>
        </p:txBody>
      </p:sp>
      <p:sp>
        <p:nvSpPr>
          <p:cNvPr id="5" name="矩形 4"/>
          <p:cNvSpPr/>
          <p:nvPr/>
        </p:nvSpPr>
        <p:spPr bwMode="auto">
          <a:xfrm>
            <a:off x="323528" y="1628800"/>
            <a:ext cx="7776864" cy="1754326"/>
          </a:xfrm>
          <a:prstGeom prst="rect">
            <a:avLst/>
          </a:prstGeom>
        </p:spPr>
        <p:txBody>
          <a:bodyPr wrap="square">
            <a:spAutoFit/>
          </a:bodyPr>
          <a:lstStyle/>
          <a:p>
            <a:pPr>
              <a:defRPr/>
            </a:pPr>
            <a:r>
              <a:rPr lang="en-US" sz="3600">
                <a:solidFill>
                  <a:srgbClr val="FF0000"/>
                </a:solidFill>
              </a:rPr>
              <a:t>Windows API</a:t>
            </a:r>
            <a:r>
              <a:rPr lang="zh-CN" sz="3600">
                <a:solidFill>
                  <a:srgbClr val="FF0000"/>
                </a:solidFill>
              </a:rPr>
              <a:t>函数</a:t>
            </a:r>
            <a:r>
              <a:rPr lang="en-US" sz="3600"/>
              <a:t>https://blog.csdn.net/weixin_44823747/article/details/113764031</a:t>
            </a:r>
            <a:endParaRPr lang="zh-CN" sz="3600"/>
          </a:p>
        </p:txBody>
      </p:sp>
      <p:sp>
        <p:nvSpPr>
          <p:cNvPr id="6" name="矩形 5"/>
          <p:cNvSpPr/>
          <p:nvPr/>
        </p:nvSpPr>
        <p:spPr bwMode="auto">
          <a:xfrm>
            <a:off x="683568" y="3549879"/>
            <a:ext cx="7704856" cy="2123658"/>
          </a:xfrm>
          <a:prstGeom prst="rect">
            <a:avLst/>
          </a:prstGeom>
        </p:spPr>
        <p:txBody>
          <a:bodyPr wrap="square">
            <a:spAutoFit/>
          </a:bodyPr>
          <a:lstStyle/>
          <a:p>
            <a:pPr>
              <a:defRPr/>
            </a:pPr>
            <a:r>
              <a:rPr lang="zh-CN">
                <a:solidFill>
                  <a:srgbClr val="FF0000"/>
                </a:solidFill>
              </a:rPr>
              <a:t>在线地址：</a:t>
            </a:r>
            <a:r>
              <a:rPr lang="en-US">
                <a:solidFill>
                  <a:srgbClr val="FFFF00"/>
                </a:solidFill>
              </a:rPr>
              <a:t>https://docs.microsoft.com/zh-cn/</a:t>
            </a:r>
            <a:endParaRPr lang="zh-CN">
              <a:solidFill>
                <a:srgbClr val="FFFF00"/>
              </a:solidFill>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spd="med" p14:dur="500" advClick="1">
        <p:strips dir="ld"/>
      </p:transition>
    </mc:Choice>
    <mc:Fallback>
      <p:transition spd="med" advClick="1">
        <p:strips dir="ld"/>
      </p:transition>
    </mc:Fallback>
  </mc:AlternateContent>
</p:sld>
</file>

<file path=ppt/slides/slide9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60418" name="Rectangle 2"/>
          <p:cNvSpPr>
            <a:spLocks noChangeArrowheads="1" noGrp="1"/>
          </p:cNvSpPr>
          <p:nvPr>
            <p:ph type="title"/>
          </p:nvPr>
        </p:nvSpPr>
        <p:spPr bwMode="auto"/>
        <p:txBody>
          <a:bodyPr/>
          <a:lstStyle/>
          <a:p>
            <a:pPr>
              <a:defRPr/>
            </a:pPr>
            <a:r>
              <a:rPr lang="zh-CN" sz="6000" b="0"/>
              <a:t>小 结</a:t>
            </a:r>
            <a:endParaRPr/>
          </a:p>
        </p:txBody>
      </p:sp>
      <p:sp>
        <p:nvSpPr>
          <p:cNvPr id="72707" name="Rectangle 3"/>
          <p:cNvSpPr>
            <a:spLocks noChangeArrowheads="1" noGrp="1"/>
          </p:cNvSpPr>
          <p:nvPr>
            <p:ph type="body" idx="1"/>
          </p:nvPr>
        </p:nvSpPr>
        <p:spPr bwMode="auto">
          <a:xfrm>
            <a:off x="395288" y="609600"/>
            <a:ext cx="8748712" cy="5522913"/>
          </a:xfrm>
        </p:spPr>
        <p:txBody>
          <a:bodyPr/>
          <a:lstStyle/>
          <a:p>
            <a:pPr>
              <a:buFont typeface="Wingdings"/>
              <a:buNone/>
              <a:defRPr/>
            </a:pPr>
            <a:r>
              <a:rPr lang="zh-CN" sz="3600"/>
              <a:t>　</a:t>
            </a:r>
            <a:r>
              <a:rPr lang="zh-CN" sz="2400"/>
              <a:t>　</a:t>
            </a:r>
            <a:endParaRPr/>
          </a:p>
          <a:p>
            <a:pPr>
              <a:defRPr/>
            </a:pPr>
            <a:r>
              <a:rPr lang="en-US" sz="2400"/>
              <a:t>Windows</a:t>
            </a:r>
            <a:r>
              <a:rPr lang="zh-CN" sz="2400"/>
              <a:t>操作系统的特点：面向对象的图形用户界面，一致的用户接口，设备无关的图形输出以及多任务。 </a:t>
            </a:r>
            <a:endParaRPr/>
          </a:p>
          <a:p>
            <a:pPr>
              <a:defRPr/>
            </a:pPr>
            <a:r>
              <a:rPr lang="en-US" sz="2400"/>
              <a:t>Windows</a:t>
            </a:r>
            <a:r>
              <a:rPr lang="zh-CN" sz="2400"/>
              <a:t>编程特点：事件驱动、消息循环</a:t>
            </a:r>
            <a:endParaRPr/>
          </a:p>
          <a:p>
            <a:pPr>
              <a:defRPr/>
            </a:pPr>
            <a:r>
              <a:rPr lang="en-US" sz="2400"/>
              <a:t>Windows</a:t>
            </a:r>
            <a:r>
              <a:rPr lang="zh-CN" sz="2400"/>
              <a:t>的基本用户界面对象：包括窗口、标题栏、图标、光标、插入符号、对话框、控件等。 </a:t>
            </a:r>
            <a:endParaRPr/>
          </a:p>
          <a:p>
            <a:pPr>
              <a:defRPr/>
            </a:pPr>
            <a:r>
              <a:rPr lang="en-US" sz="2400"/>
              <a:t>Windows</a:t>
            </a:r>
            <a:r>
              <a:rPr lang="zh-CN" sz="2400"/>
              <a:t>应用程序的基本组成和生成过程：</a:t>
            </a:r>
            <a:r>
              <a:rPr lang="en-US" sz="2400"/>
              <a:t>Windows</a:t>
            </a:r>
            <a:r>
              <a:rPr lang="zh-CN" sz="2400"/>
              <a:t>应用程序包含</a:t>
            </a:r>
            <a:r>
              <a:rPr lang="en-US" sz="2400"/>
              <a:t>C</a:t>
            </a:r>
            <a:r>
              <a:rPr lang="zh-CN" sz="2400"/>
              <a:t>、</a:t>
            </a:r>
            <a:r>
              <a:rPr lang="en-US" sz="2400"/>
              <a:t>CPP</a:t>
            </a:r>
            <a:r>
              <a:rPr lang="zh-CN" sz="2400"/>
              <a:t>、头文件和资源文件；</a:t>
            </a:r>
            <a:r>
              <a:rPr lang="en-US" sz="2400"/>
              <a:t>Windows</a:t>
            </a:r>
            <a:r>
              <a:rPr lang="zh-CN" sz="2400"/>
              <a:t>应用程序的生成要经过编译和连接两个阶段。 </a:t>
            </a:r>
            <a:endParaRPr/>
          </a:p>
          <a:p>
            <a:pPr>
              <a:defRPr/>
            </a:pPr>
            <a:r>
              <a:rPr lang="en-US" sz="2400"/>
              <a:t>Windows</a:t>
            </a:r>
            <a:r>
              <a:rPr lang="zh-CN" sz="2400"/>
              <a:t>应用程序的开发工具</a:t>
            </a:r>
            <a:r>
              <a:rPr lang="en-US" sz="2400"/>
              <a:t>Visual C++ </a:t>
            </a:r>
            <a:endParaRPr/>
          </a:p>
          <a:p>
            <a:pPr>
              <a:defRPr/>
            </a:pPr>
            <a:r>
              <a:rPr lang="en-US" sz="2400"/>
              <a:t>Windows</a:t>
            </a:r>
            <a:r>
              <a:rPr lang="zh-CN" sz="2400"/>
              <a:t>应用程序的源程序的组成结构</a:t>
            </a:r>
            <a:endParaRPr/>
          </a:p>
          <a:p>
            <a:pPr lvl="1">
              <a:buFont typeface="Wingdings 2"/>
              <a:buNone/>
              <a:defRPr/>
            </a:pPr>
            <a:r>
              <a:rPr lang="en-US" sz="2000"/>
              <a:t>WinMain, WndProc,</a:t>
            </a:r>
            <a:endParaRPr/>
          </a:p>
          <a:p>
            <a:pPr>
              <a:defRPr/>
            </a:pPr>
            <a:endParaRPr lang="en-US" sz="2400"/>
          </a:p>
          <a:p>
            <a:pPr>
              <a:defRPr/>
            </a:pPr>
            <a:endParaRPr lang="en-US" sz="2400"/>
          </a:p>
          <a:p>
            <a:pPr>
              <a:defRPr/>
            </a:pPr>
            <a:endParaRPr lang="en-US" sz="2400"/>
          </a:p>
        </p:txBody>
      </p:sp>
      <p:sp>
        <p:nvSpPr>
          <p:cNvPr id="60420" name="AutoShape 4">
            <a:hlinkClick r:id="rId3" action="ppaction://hlinksldjump"/>
          </p:cNvPr>
          <p:cNvSpPr>
            <a:spLocks noChangeArrowheads="1"/>
          </p:cNvSpPr>
          <p:nvPr/>
        </p:nvSpPr>
        <p:spPr bwMode="auto">
          <a:xfrm rot="10800000">
            <a:off x="7667625" y="6308725"/>
            <a:ext cx="936625" cy="360363"/>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fill="norm" stroke="1" extrusionOk="0">
                <a:moveTo>
                  <a:pt x="16200" y="0"/>
                </a:moveTo>
                <a:lnTo>
                  <a:pt x="16200" y="5400"/>
                </a:lnTo>
                <a:lnTo>
                  <a:pt x="3375" y="5400"/>
                </a:lnTo>
                <a:lnTo>
                  <a:pt x="3375" y="16200"/>
                </a:lnTo>
                <a:lnTo>
                  <a:pt x="16200" y="16200"/>
                </a:lnTo>
                <a:lnTo>
                  <a:pt x="16200" y="21600"/>
                </a:lnTo>
                <a:lnTo>
                  <a:pt x="21600" y="10800"/>
                </a:lnTo>
                <a:close/>
              </a:path>
              <a:path w="21600" h="21600" fill="norm" stroke="1" extrusionOk="0">
                <a:moveTo>
                  <a:pt x="1350" y="5400"/>
                </a:moveTo>
                <a:lnTo>
                  <a:pt x="1350" y="16200"/>
                </a:lnTo>
                <a:lnTo>
                  <a:pt x="2700" y="16200"/>
                </a:lnTo>
                <a:lnTo>
                  <a:pt x="2700" y="5400"/>
                </a:lnTo>
                <a:close/>
              </a:path>
              <a:path w="21600" h="21600" fill="norm" stroke="1" extrusionOk="0">
                <a:moveTo>
                  <a:pt x="0" y="5400"/>
                </a:moveTo>
                <a:lnTo>
                  <a:pt x="0" y="16200"/>
                </a:lnTo>
                <a:lnTo>
                  <a:pt x="675" y="16200"/>
                </a:lnTo>
                <a:lnTo>
                  <a:pt x="675" y="5400"/>
                </a:lnTo>
                <a:close/>
              </a:path>
            </a:pathLst>
          </a:custGeom>
          <a:gradFill>
            <a:gsLst>
              <a:gs pos="0">
                <a:schemeClr val="bg1"/>
              </a:gs>
              <a:gs pos="100000">
                <a:schemeClr val="bg1">
                  <a:gamma val="0"/>
                  <a:shade val="21176"/>
                  <a:invGamma val="0"/>
                </a:schemeClr>
              </a:gs>
            </a:gsLst>
            <a:lin ang="0" scaled="1"/>
          </a:gradFill>
          <a:ln w="28575" algn="ctr">
            <a:solidFill>
              <a:schemeClr val="tx1"/>
            </a:solidFill>
            <a:miter lim="800000"/>
            <a:headEnd/>
            <a:tailEnd type="none" w="lg" len="lg"/>
          </a:ln>
          <a:effectLst/>
        </p:spPr>
        <p:txBody>
          <a:bodyPr lIns="90000" tIns="46800" rIns="90000" bIns="46800" anchor="ctr">
            <a:spAutoFit/>
          </a:bodyPr>
          <a:lstStyle/>
          <a:p>
            <a:pPr>
              <a:defRPr/>
            </a:pPr>
            <a:endParaRPr lang="zh-CN">
              <a:latin typeface="Arial"/>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spd="med" p14:dur="500" advClick="1">
        <p:strips dir="ld"/>
      </p:transition>
    </mc:Choice>
    <mc:Fallback>
      <p:transition spd="med" advClick="1">
        <p:strips dir="ld"/>
      </p:transition>
    </mc:Fallback>
  </mc:AlternateContent>
</p:sld>
</file>

<file path=ppt/slides/slide9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 name="标题 1"/>
          <p:cNvSpPr>
            <a:spLocks noGrp="1"/>
          </p:cNvSpPr>
          <p:nvPr>
            <p:ph type="title"/>
          </p:nvPr>
        </p:nvSpPr>
        <p:spPr bwMode="auto"/>
        <p:txBody>
          <a:bodyPr/>
          <a:lstStyle/>
          <a:p>
            <a:pPr>
              <a:defRPr/>
            </a:pPr>
            <a:r>
              <a:rPr lang="zh-CN"/>
              <a:t>课后作业</a:t>
            </a:r>
            <a:endParaRPr/>
          </a:p>
        </p:txBody>
      </p:sp>
      <p:sp>
        <p:nvSpPr>
          <p:cNvPr id="98307" name="内容占位符 2"/>
          <p:cNvSpPr>
            <a:spLocks noGrp="1"/>
          </p:cNvSpPr>
          <p:nvPr>
            <p:ph idx="1"/>
          </p:nvPr>
        </p:nvSpPr>
        <p:spPr bwMode="auto">
          <a:xfrm>
            <a:off x="323850" y="1341438"/>
            <a:ext cx="8229600" cy="1079500"/>
          </a:xfrm>
        </p:spPr>
        <p:txBody>
          <a:bodyPr/>
          <a:lstStyle/>
          <a:p>
            <a:pPr>
              <a:defRPr/>
            </a:pPr>
            <a:r>
              <a:rPr lang="zh-CN"/>
              <a:t>尝试编写一个</a:t>
            </a:r>
            <a:r>
              <a:rPr lang="en-US"/>
              <a:t>ANSI</a:t>
            </a:r>
            <a:r>
              <a:rPr lang="zh-CN"/>
              <a:t>的文件转换</a:t>
            </a:r>
            <a:r>
              <a:rPr lang="en-US"/>
              <a:t>Unicode</a:t>
            </a:r>
            <a:r>
              <a:rPr lang="zh-CN"/>
              <a:t>编码文件的程序实例（</a:t>
            </a:r>
            <a:r>
              <a:rPr lang="zh-CN">
                <a:solidFill>
                  <a:srgbClr val="FFFF00"/>
                </a:solidFill>
              </a:rPr>
              <a:t>可选</a:t>
            </a:r>
            <a:r>
              <a:rPr lang="zh-CN"/>
              <a:t>）</a:t>
            </a:r>
            <a:endParaRPr lang="en-US"/>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spd="med" p14:dur="500" advClick="1">
        <p:strips dir="ld"/>
      </p:transition>
    </mc:Choice>
    <mc:Fallback>
      <p:transition spd="med" advClick="1">
        <p:strips dir="ld"/>
      </p:transition>
    </mc:Fallback>
  </mc:AlternateContent>
</p:sld>
</file>

<file path=ppt/theme/_rels/theme1.xml.rels><?xml version="1.0" encoding="UTF-8" standalone="yes"?><Relationships xmlns="http://schemas.openxmlformats.org/package/2006/relationships"></Relationships>
</file>

<file path=ppt/theme/_rels/theme2.xml.rels><?xml version="1.0" encoding="UTF-8" standalone="yes"?><Relationships xmlns="http://schemas.openxmlformats.org/package/2006/relationships"></Relationships>
</file>

<file path=ppt/theme/theme1.xml><?xml version="1.0" encoding="utf-8"?>
<a:theme xmlns:a="http://schemas.openxmlformats.org/drawingml/2006/main" xmlns:r="http://schemas.openxmlformats.org/officeDocument/2006/relationships" xmlns:p="http://schemas.openxmlformats.org/presentationml/2006/main" name="论文答辩">
  <a:themeElements>
    <a:clrScheme name="论文答辩 9">
      <a:dk1>
        <a:srgbClr val="DDDDDD"/>
      </a:dk1>
      <a:lt1>
        <a:srgbClr val="FFFFFF"/>
      </a:lt1>
      <a:dk2>
        <a:srgbClr val="000099"/>
      </a:dk2>
      <a:lt2>
        <a:srgbClr val="CCECFF"/>
      </a:lt2>
      <a:accent1>
        <a:srgbClr val="8094D6"/>
      </a:accent1>
      <a:accent2>
        <a:srgbClr val="FFCCFF"/>
      </a:accent2>
      <a:accent3>
        <a:srgbClr val="AAAACA"/>
      </a:accent3>
      <a:accent4>
        <a:srgbClr val="DADADA"/>
      </a:accent4>
      <a:accent5>
        <a:srgbClr val="C0C8E8"/>
      </a:accent5>
      <a:accent6>
        <a:srgbClr val="E7B9E7"/>
      </a:accent6>
      <a:hlink>
        <a:srgbClr val="FFCC00"/>
      </a:hlink>
      <a:folHlink>
        <a:srgbClr val="49FF86"/>
      </a:folHlink>
    </a:clrScheme>
    <a:fontScheme name="论文答辩">
      <a:majorFont>
        <a:latin typeface="Arial"/>
        <a:ea typeface="隶书"/>
        <a:cs typeface="Arial"/>
      </a:majorFont>
      <a:minorFont>
        <a:latin typeface="Times New Roman"/>
        <a:ea typeface="隶书"/>
        <a:cs typeface="Arial"/>
      </a:minorFont>
    </a:fontScheme>
    <a:fmtScheme name="Office">
      <a:fillStyleLst>
        <a:solidFill>
          <a:schemeClr val="phClr"/>
        </a:solidFill>
        <a:gradFill>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gradFill>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gradFill>
        <a:gradFill>
          <a:gsLst>
            <a:gs pos="0">
              <a:schemeClr val="phClr">
                <a:tint val="80000"/>
                <a:satMod val="300000"/>
              </a:schemeClr>
            </a:gs>
            <a:gs pos="100000">
              <a:schemeClr val="phClr">
                <a:shade val="30000"/>
                <a:satMod val="200000"/>
              </a:schemeClr>
            </a:gs>
          </a:gsLst>
          <a:path path="circle"/>
        </a:gradFill>
      </a:bgFillStyleLst>
    </a:fmtScheme>
  </a:themeElements>
  <a:objectDefaults>
    <a:spDef>
      <a:spPr bwMode="auto">
        <a:xfrm>
          <a:off x="0" y="0"/>
          <a:ext cx="1" cy="1"/>
        </a:xfrm>
        <a:custGeom>
          <a:avLst/>
          <a:gdLst/>
          <a:ahLst/>
          <a:cxnLst/>
          <a:rect l="0" t="0" r="0" b="0"/>
          <a:pathLst/>
        </a:custGeom>
        <a:solidFill>
          <a:srgbClr val="FFFFFF"/>
        </a:solidFill>
        <a:ln w="9525" cap="flat" cmpd="sng" algn="ctr">
          <a:solidFill>
            <a:srgbClr val="000000"/>
          </a:solidFill>
          <a:prstDash val="solid"/>
          <a:round/>
          <a:headEnd type="none" w="med" len="med"/>
          <a:tailEnd type="none" w="med" len="med"/>
        </a:ln>
      </a:spPr>
      <a:bodyPr/>
      <a:lstStyle/>
    </a:spDef>
    <a:lnDef>
      <a:spPr bwMode="auto">
        <a:xfrm>
          <a:off x="0" y="0"/>
          <a:ext cx="1" cy="1"/>
        </a:xfrm>
        <a:custGeom>
          <a:avLst/>
          <a:gdLst/>
          <a:ahLst/>
          <a:cxnLst/>
          <a:rect l="0" t="0" r="0" b="0"/>
          <a:pathLst/>
        </a:custGeom>
        <a:solidFill>
          <a:srgbClr val="FFFFFF"/>
        </a:solidFill>
        <a:ln w="9525" cap="flat" cmpd="sng" algn="ctr">
          <a:solidFill>
            <a:srgbClr val="000000"/>
          </a:solidFill>
          <a:prstDash val="solid"/>
          <a:round/>
          <a:headEnd type="none" w="med" len="med"/>
          <a:tailEnd type="none" w="med" len="med"/>
        </a:ln>
      </a:spPr>
      <a:bodyPr/>
      <a:lstStyle/>
    </a:lnDef>
  </a:objectDefaults>
  <a:extraClrSchemeLst>
    <a:extraClrScheme>
      <a:clrScheme name="论文答辩 1">
        <a:dk1>
          <a:srgbClr val="DDDDDD"/>
        </a:dk1>
        <a:lt1>
          <a:srgbClr val="FFFFFF"/>
        </a:lt1>
        <a:dk2>
          <a:srgbClr val="000099"/>
        </a:dk2>
        <a:lt2>
          <a:srgbClr val="CCECFF"/>
        </a:lt2>
        <a:accent1>
          <a:srgbClr val="8094D6"/>
        </a:accent1>
        <a:accent2>
          <a:srgbClr val="FFCCFF"/>
        </a:accent2>
        <a:accent3>
          <a:srgbClr val="AAAACA"/>
        </a:accent3>
        <a:accent4>
          <a:srgbClr val="DADADA"/>
        </a:accent4>
        <a:accent5>
          <a:srgbClr val="C0C8E8"/>
        </a:accent5>
        <a:accent6>
          <a:srgbClr val="E7B9E7"/>
        </a:accent6>
        <a:hlink>
          <a:srgbClr val="FFFF99"/>
        </a:hlink>
        <a:folHlink>
          <a:srgbClr val="49FF86"/>
        </a:folHlink>
      </a:clrScheme>
      <a:clrMap bg1="dk2" tx1="lt1" bg2="dk1" tx2="lt2" accent1="accent1" accent2="accent2" accent3="accent3" accent4="accent4" accent5="accent5" accent6="accent6" hlink="hlink" folHlink="folHlink"/>
    </a:extraClrScheme>
    <a:extraClrScheme>
      <a:clrScheme name="论文答辩 2">
        <a:dk1>
          <a:srgbClr val="DDDDDD"/>
        </a:dk1>
        <a:lt1>
          <a:srgbClr val="FFFFFF"/>
        </a:lt1>
        <a:dk2>
          <a:srgbClr val="FF9966"/>
        </a:dk2>
        <a:lt2>
          <a:srgbClr val="FFFFFF"/>
        </a:lt2>
        <a:accent1>
          <a:srgbClr val="0099CC"/>
        </a:accent1>
        <a:accent2>
          <a:srgbClr val="FF99CC"/>
        </a:accent2>
        <a:accent3>
          <a:srgbClr val="FFCAB8"/>
        </a:accent3>
        <a:accent4>
          <a:srgbClr val="DADADA"/>
        </a:accent4>
        <a:accent5>
          <a:srgbClr val="AACAE2"/>
        </a:accent5>
        <a:accent6>
          <a:srgbClr val="E78AB9"/>
        </a:accent6>
        <a:hlink>
          <a:srgbClr val="FFFF00"/>
        </a:hlink>
        <a:folHlink>
          <a:srgbClr val="CCCCFF"/>
        </a:folHlink>
      </a:clrScheme>
      <a:clrMap bg1="dk2" tx1="lt1" bg2="dk1" tx2="lt2" accent1="accent1" accent2="accent2" accent3="accent3" accent4="accent4" accent5="accent5" accent6="accent6" hlink="hlink" folHlink="folHlink"/>
    </a:extraClrScheme>
    <a:extraClrScheme>
      <a:clrScheme name="论文答辩 3">
        <a:dk1>
          <a:srgbClr val="C0C0C0"/>
        </a:dk1>
        <a:lt1>
          <a:srgbClr val="FFFF99"/>
        </a:lt1>
        <a:dk2>
          <a:srgbClr val="336699"/>
        </a:dk2>
        <a:lt2>
          <a:srgbClr val="FFFFFF"/>
        </a:lt2>
        <a:accent1>
          <a:srgbClr val="7296CA"/>
        </a:accent1>
        <a:accent2>
          <a:srgbClr val="99FFCC"/>
        </a:accent2>
        <a:accent3>
          <a:srgbClr val="ADB8CA"/>
        </a:accent3>
        <a:accent4>
          <a:srgbClr val="DADA82"/>
        </a:accent4>
        <a:accent5>
          <a:srgbClr val="BCC9E1"/>
        </a:accent5>
        <a:accent6>
          <a:srgbClr val="8AE7B9"/>
        </a:accent6>
        <a:hlink>
          <a:srgbClr val="F8CEFE"/>
        </a:hlink>
        <a:folHlink>
          <a:srgbClr val="99CCFF"/>
        </a:folHlink>
      </a:clrScheme>
      <a:clrMap bg1="dk2" tx1="lt1" bg2="dk1" tx2="lt2" accent1="accent1" accent2="accent2" accent3="accent3" accent4="accent4" accent5="accent5" accent6="accent6" hlink="hlink" folHlink="folHlink"/>
    </a:extraClrScheme>
    <a:extraClrScheme>
      <a:clrScheme name="论文答辩 4">
        <a:dk1>
          <a:srgbClr val="DDDDDD"/>
        </a:dk1>
        <a:lt1>
          <a:srgbClr val="FFFFFF"/>
        </a:lt1>
        <a:dk2>
          <a:srgbClr val="000000"/>
        </a:dk2>
        <a:lt2>
          <a:srgbClr val="FFFFCC"/>
        </a:lt2>
        <a:accent1>
          <a:srgbClr val="FF7517"/>
        </a:accent1>
        <a:accent2>
          <a:srgbClr val="00FF00"/>
        </a:accent2>
        <a:accent3>
          <a:srgbClr val="AAAAAA"/>
        </a:accent3>
        <a:accent4>
          <a:srgbClr val="DADADA"/>
        </a:accent4>
        <a:accent5>
          <a:srgbClr val="FFBDAB"/>
        </a:accent5>
        <a:accent6>
          <a:srgbClr val="00E700"/>
        </a:accent6>
        <a:hlink>
          <a:srgbClr val="66FFFF"/>
        </a:hlink>
        <a:folHlink>
          <a:srgbClr val="FFCCFF"/>
        </a:folHlink>
      </a:clrScheme>
      <a:clrMap bg1="dk2" tx1="lt1" bg2="dk1" tx2="lt2" accent1="accent1" accent2="accent2" accent3="accent3" accent4="accent4" accent5="accent5" accent6="accent6" hlink="hlink" folHlink="folHlink"/>
    </a:extraClrScheme>
    <a:extraClrScheme>
      <a:clrScheme name="论文答辩 5">
        <a:dk1>
          <a:srgbClr val="DDDDDD"/>
        </a:dk1>
        <a:lt1>
          <a:srgbClr val="CCFFCC"/>
        </a:lt1>
        <a:dk2>
          <a:srgbClr val="3366FF"/>
        </a:dk2>
        <a:lt2>
          <a:srgbClr val="FFFFFF"/>
        </a:lt2>
        <a:accent1>
          <a:srgbClr val="8D8DB3"/>
        </a:accent1>
        <a:accent2>
          <a:srgbClr val="FFCC66"/>
        </a:accent2>
        <a:accent3>
          <a:srgbClr val="ADB8FF"/>
        </a:accent3>
        <a:accent4>
          <a:srgbClr val="AEDAAE"/>
        </a:accent4>
        <a:accent5>
          <a:srgbClr val="C5C5D6"/>
        </a:accent5>
        <a:accent6>
          <a:srgbClr val="E7B95C"/>
        </a:accent6>
        <a:hlink>
          <a:srgbClr val="CCCCFF"/>
        </a:hlink>
        <a:folHlink>
          <a:srgbClr val="FFFFCC"/>
        </a:folHlink>
      </a:clrScheme>
      <a:clrMap bg1="dk2" tx1="lt1" bg2="dk1" tx2="lt2" accent1="accent1" accent2="accent2" accent3="accent3" accent4="accent4" accent5="accent5" accent6="accent6" hlink="hlink" folHlink="folHlink"/>
    </a:extraClrScheme>
    <a:extraClrScheme>
      <a:clrScheme name="论文答辩 6">
        <a:dk1>
          <a:srgbClr val="DDDDDD"/>
        </a:dk1>
        <a:lt1>
          <a:srgbClr val="FFFFFF"/>
        </a:lt1>
        <a:dk2>
          <a:srgbClr val="00CC99"/>
        </a:dk2>
        <a:lt2>
          <a:srgbClr val="FFFF00"/>
        </a:lt2>
        <a:accent1>
          <a:srgbClr val="B85034"/>
        </a:accent1>
        <a:accent2>
          <a:srgbClr val="FFCCFF"/>
        </a:accent2>
        <a:accent3>
          <a:srgbClr val="AAE2CA"/>
        </a:accent3>
        <a:accent4>
          <a:srgbClr val="DADADA"/>
        </a:accent4>
        <a:accent5>
          <a:srgbClr val="D8B3AE"/>
        </a:accent5>
        <a:accent6>
          <a:srgbClr val="E7B9E7"/>
        </a:accent6>
        <a:hlink>
          <a:srgbClr val="00FFFF"/>
        </a:hlink>
        <a:folHlink>
          <a:srgbClr val="FFCC00"/>
        </a:folHlink>
      </a:clrScheme>
      <a:clrMap bg1="dk2" tx1="lt1" bg2="dk1" tx2="lt2" accent1="accent1" accent2="accent2" accent3="accent3" accent4="accent4" accent5="accent5" accent6="accent6" hlink="hlink" folHlink="folHlink"/>
    </a:extraClrScheme>
    <a:extraClrScheme>
      <a:clrScheme name="论文答辩 7">
        <a:dk1>
          <a:srgbClr val="DDDDDD"/>
        </a:dk1>
        <a:lt1>
          <a:srgbClr val="CCECFF"/>
        </a:lt1>
        <a:dk2>
          <a:srgbClr val="3399FF"/>
        </a:dk2>
        <a:lt2>
          <a:srgbClr val="FFFFCC"/>
        </a:lt2>
        <a:accent1>
          <a:srgbClr val="E19539"/>
        </a:accent1>
        <a:accent2>
          <a:srgbClr val="FFCCCC"/>
        </a:accent2>
        <a:accent3>
          <a:srgbClr val="ADCAFF"/>
        </a:accent3>
        <a:accent4>
          <a:srgbClr val="AEC9DA"/>
        </a:accent4>
        <a:accent5>
          <a:srgbClr val="EEC8AE"/>
        </a:accent5>
        <a:accent6>
          <a:srgbClr val="E7B9B9"/>
        </a:accent6>
        <a:hlink>
          <a:srgbClr val="FFFF00"/>
        </a:hlink>
        <a:folHlink>
          <a:srgbClr val="CCCCFF"/>
        </a:folHlink>
      </a:clrScheme>
      <a:clrMap bg1="dk2" tx1="lt1" bg2="dk1" tx2="lt2" accent1="accent1" accent2="accent2" accent3="accent3" accent4="accent4" accent5="accent5" accent6="accent6" hlink="hlink" folHlink="folHlink"/>
    </a:extraClrScheme>
    <a:extraClrScheme>
      <a:clrScheme name="论文答辩 8">
        <a:dk1>
          <a:srgbClr val="DDDDDD"/>
        </a:dk1>
        <a:lt1>
          <a:srgbClr val="FFFF99"/>
        </a:lt1>
        <a:dk2>
          <a:srgbClr val="4D4D4D"/>
        </a:dk2>
        <a:lt2>
          <a:srgbClr val="FFFFFF"/>
        </a:lt2>
        <a:accent1>
          <a:srgbClr val="CC6600"/>
        </a:accent1>
        <a:accent2>
          <a:srgbClr val="00FF99"/>
        </a:accent2>
        <a:accent3>
          <a:srgbClr val="B2B2B2"/>
        </a:accent3>
        <a:accent4>
          <a:srgbClr val="DADA82"/>
        </a:accent4>
        <a:accent5>
          <a:srgbClr val="E2B8AA"/>
        </a:accent5>
        <a:accent6>
          <a:srgbClr val="00E78A"/>
        </a:accent6>
        <a:hlink>
          <a:srgbClr val="FFCCCC"/>
        </a:hlink>
        <a:folHlink>
          <a:srgbClr val="FF9900"/>
        </a:folHlink>
      </a:clrScheme>
      <a:clrMap bg1="dk2" tx1="lt1" bg2="dk1" tx2="lt2" accent1="accent1" accent2="accent2" accent3="accent3" accent4="accent4" accent5="accent5" accent6="accent6" hlink="hlink" folHlink="folHlink"/>
    </a:extraClrScheme>
    <a:extraClrScheme>
      <a:clrScheme name="论文答辩 9">
        <a:dk1>
          <a:srgbClr val="DDDDDD"/>
        </a:dk1>
        <a:lt1>
          <a:srgbClr val="FFFFFF"/>
        </a:lt1>
        <a:dk2>
          <a:srgbClr val="000099"/>
        </a:dk2>
        <a:lt2>
          <a:srgbClr val="CCECFF"/>
        </a:lt2>
        <a:accent1>
          <a:srgbClr val="8094D6"/>
        </a:accent1>
        <a:accent2>
          <a:srgbClr val="FFCCFF"/>
        </a:accent2>
        <a:accent3>
          <a:srgbClr val="AAAACA"/>
        </a:accent3>
        <a:accent4>
          <a:srgbClr val="DADADA"/>
        </a:accent4>
        <a:accent5>
          <a:srgbClr val="C0C8E8"/>
        </a:accent5>
        <a:accent6>
          <a:srgbClr val="E7B9E7"/>
        </a:accent6>
        <a:hlink>
          <a:srgbClr val="FFCC00"/>
        </a:hlink>
        <a:folHlink>
          <a:srgbClr val="49FF86"/>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xmlns:r="http://schemas.openxmlformats.org/officeDocument/2006/relationships" xmlns:p="http://schemas.openxmlformats.org/presentation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Arial"/>
        <a:cs typeface="Arial"/>
      </a:majorFont>
      <a:minorFont>
        <a:latin typeface="Calibri"/>
        <a:ea typeface="Arial"/>
        <a:cs typeface="Arial"/>
      </a:minorFont>
    </a:fontScheme>
    <a:fmtScheme name="Office">
      <a:fillStyleLst>
        <a:solidFill>
          <a:schemeClr val="phClr"/>
        </a:solidFill>
        <a:gradFill>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gradFill>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gradFill>
        <a:gradFill>
          <a:gsLst>
            <a:gs pos="0">
              <a:schemeClr val="phClr">
                <a:tint val="80000"/>
                <a:satMod val="300000"/>
              </a:schemeClr>
            </a:gs>
            <a:gs pos="100000">
              <a:schemeClr val="phClr">
                <a:shade val="30000"/>
                <a:satMod val="200000"/>
              </a:schemeClr>
            </a:gs>
          </a:gsLst>
          <a:path path="circle"/>
        </a:gradFill>
      </a:bgFillStyleLst>
    </a:fmtScheme>
  </a:themeElements>
  <a:objectDefaults/>
</a:theme>
</file>

<file path=docProps/app.xml><?xml version="1.0" encoding="utf-8"?>
<Properties xmlns="http://schemas.openxmlformats.org/officeDocument/2006/extended-properties" xmlns:vt="http://schemas.openxmlformats.org/officeDocument/2006/docPropsVTypes">
  <Template/>
  <TotalTime>0</TotalTime>
  <Words>0</Words>
  <Application>onlyoffice/7.5.1.23</Application>
  <DocSecurity>0</DocSecurity>
  <PresentationFormat>全屏显示(4:3)</PresentationFormat>
  <Paragraphs>0</Paragraphs>
  <Slides>94</Slides>
  <Notes>94</Notes>
  <HiddenSlides>0</HiddenSlides>
  <MMClips>2</MMClips>
  <ScaleCrop>0</ScaleCrop>
  <HeadingPairs>
    <vt:vector size="4" baseType="variant">
      <vt:variant>
        <vt:lpstr>Theme</vt:lpstr>
      </vt:variant>
      <vt:variant>
        <vt:i4>1</vt:i4>
      </vt:variant>
      <vt:variant>
        <vt:lpstr>Slide Titles</vt:lpstr>
      </vt:variant>
      <vt:variant>
        <vt:i4>94</vt:i4>
      </vt:variant>
    </vt:vector>
  </HeadingPairs>
  <TitlesOfParts>
    <vt:vector size="95" baseType="lpstr">
      <vt:lpstr>Theme 1</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vector>
  </TitlesOfParts>
  <Manager/>
  <Company>wwn</Company>
  <LinksUpToDate>0</LinksUpToDate>
  <SharedDoc>0</SharedDoc>
  <HyperlinkBase/>
  <HyperlinksChanged>0</HyperlinksChanged>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subject/>
  <dc:creator>wwn</dc:creator>
  <cp:keywords/>
  <dc:description/>
  <dc:identifier/>
  <dc:language/>
  <cp:lastModifiedBy>杨佳伲</cp:lastModifiedBy>
  <cp:revision>487</cp:revision>
  <dcterms:created xsi:type="dcterms:W3CDTF">2006-09-10T12:59:53Z</dcterms:created>
  <dcterms:modified xsi:type="dcterms:W3CDTF">2024-12-24T05:57:14Z</dcterms:modified>
  <cp:category/>
  <cp:contentStatus/>
  <cp:version/>
</cp:coreProperties>
</file>