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楷体_GB2312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楷体_GB2312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楷体_GB2312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楷体_GB2312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楷体_GB2312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楷体_GB2312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楷体_GB2312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楷体_GB2312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楷体_GB231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6" d="100"/>
          <a:sy n="106" d="100"/>
        </p:scale>
        <p:origin x="1380" y="78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536E1666-EBBF-4C56-B141-9528C4790ED9}" type="datetimeFigureOut">
              <a:rPr lang="zh-CN"/>
              <a:t>2022/10/30</a:t>
            </a:fld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>
                <a:ea typeface="宋体"/>
              </a:defRPr>
            </a:lvl1pPr>
          </a:lstStyle>
          <a:p>
            <a:pPr>
              <a:defRPr/>
            </a:pPr>
            <a:fld id="{9AD98063-8734-4915-909F-F9102E0BB3A7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57000D-C1EC-B102-0822-8A7F2DD161CB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107ADE-EA0C-5BD4-1ADC-79044EDA7E5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DBD713-4801-6DC5-E596-0E773C4C321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CF7054-DD1F-4360-7A04-5CD139C09C2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19A66F-794E-40D9-252D-131CBE2DE2A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813A04-296B-CFA6-F895-3DEF12E3693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47453-254D-D88D-0929-CD9D34F8DCE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E5BDE4-8043-AB7A-DE41-25DBFE485A26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3541BB-3F21-FBBC-F685-7B509EF0049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054DB4-C4AB-6C3F-5032-E17A7D3A039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D6397-DF05-1CF7-DFBB-CFD3B880252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D3CE5A-7985-21B8-771E-7D0C6FAF2E2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2C3ED6-E28F-72AC-06FC-87DBCAAE5E8D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427463-CED7-93BC-17EE-F244616BF5F9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BFDF15-9FFB-5BF2-E6D2-8C14F5D188F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22510F-2CD7-3E4F-49F9-AA28869C4C6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695123-26D6-05D4-FC49-07F1D627A58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916BA0-ABC4-9792-DD7A-BD1D605B511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0BC54D-FF68-C47E-7176-9205DEBD604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E2E287-94F1-7AD8-0335-8DBB191ABA3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D9104D-1048-3F7F-88AC-2DEF12C303C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C67A3-302F-C67E-AC20-096D8664824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0CA668-F6A7-65F9-9687-31AA2535F69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r>
              <a:rPr lang="zh-CN"/>
              <a:t>对象句柄可以理解为一种数据类型</a:t>
            </a:r>
            <a:endParaRPr/>
          </a:p>
        </p:txBody>
      </p:sp>
      <p:sp>
        <p:nvSpPr>
          <p:cNvPr id="419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ea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ea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ea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ea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ea typeface="楷体_GB2312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楷体_GB2312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楷体_GB2312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楷体_GB2312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楷体_GB2312"/>
              </a:defRPr>
            </a:lvl9pPr>
          </a:lstStyle>
          <a:p>
            <a:pPr algn="r">
              <a:defRPr/>
            </a:pPr>
            <a:fld id="{D6FEBF40-7DBF-478D-8607-5BE104181ED5}" type="slidenum">
              <a:rPr lang="zh-CN" sz="1200">
                <a:ea typeface="宋体"/>
              </a:rPr>
              <a:t>9</a:t>
            </a:fld>
            <a:endParaRPr lang="zh-CN" sz="1200">
              <a:ea typeface="宋体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/>
                <a:ea typeface="宋体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DE51AAF-DB66-40CE-9A50-C704FC411D6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版权所有，复制注明出处</a:t>
            </a:r>
            <a:endParaRPr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218125A-A6FC-432A-8698-BA2CE293C09F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18B95F4-C1E0-4B97-B007-715506797714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标题和内容在文本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8229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3938588"/>
            <a:ext cx="8229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07D12EB-D176-4072-BF98-F623C6F454C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dt="0" ftr="1" hdr="0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OverObj" userDrawn="1">
  <p:cSld name="标题和文本在内容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229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3938588"/>
            <a:ext cx="8229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D871D57-D5B4-4F9F-8D18-FBB4C72BDEA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dt="0" ftr="1" hdr="0" sldNu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Obj" userDrawn="1">
  <p:cSld name="标题，文本与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C9A3707-F402-466F-87F3-5CCA09850E1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dt="0" ftr="1" hdr="0" sldNu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TwoObj" userDrawn="1">
  <p:cSld name="标题，文本与两项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 bwMode="auto">
          <a:xfrm>
            <a:off x="4648200" y="1600200"/>
            <a:ext cx="4038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 bwMode="auto">
          <a:xfrm>
            <a:off x="4648200" y="3938588"/>
            <a:ext cx="4038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17EE8D6-1D8C-41EB-8154-A649B1E956C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dt="0" ftr="1" hdr="0" sldNu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bl" userDrawn="1">
  <p:cSld name="标题和表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 bwMode="auto">
          <a:xfrm>
            <a:off x="457200" y="1600200"/>
            <a:ext cx="8229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单击图标添加表格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8C77630-88AA-44EC-9895-C47A45978D0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dt="0" ftr="1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ea typeface="宋体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4D7F151-1916-485F-86DF-F1EF19D25A6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68C3746-AF1E-48F7-957F-6AF16561C500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5434AFD8-B5BD-4FA4-B1DF-DC7A4DD48F10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48867C2-90C2-40B2-B6BA-30AE747155D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7F60922-B491-44E3-9CF4-4494CA4243F0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9AB90B5-282D-4298-82AF-BA41D946285C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6471A54-D664-46B5-8DF4-0B14C0EE72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zh-CN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83A99D2-74A1-43FF-859F-565EA6A302F7}" type="slidenum">
              <a:rPr lang="zh-CN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1027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186372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l">
              <a:defRPr sz="1400">
                <a:latin typeface="+mn-lt"/>
                <a:ea typeface="宋体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86373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>
              <a:defRPr sz="1400">
                <a:latin typeface="+mn-lt"/>
                <a:ea typeface="宋体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86374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>
                <a:latin typeface="Arial"/>
              </a:defRPr>
            </a:lvl1pPr>
          </a:lstStyle>
          <a:p>
            <a:pPr>
              <a:defRPr/>
            </a:pPr>
            <a:fld id="{4A5A8A52-2751-47B3-B9B1-27E3A889DC19}" type="slidenum">
              <a:rPr lang="zh-TW"/>
              <a:t>‹#›</a:t>
            </a:fld>
            <a:endParaRPr lang="zh-TW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60388" y="6411913"/>
            <a:ext cx="1439862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ctr">
              <a:defRPr/>
            </a:pPr>
            <a:endParaRPr lang="en-US" sz="1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366000" y="64341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r">
              <a:defRPr/>
            </a:pPr>
            <a:fld id="{E4BFBA10-2B00-4CFB-A78D-6E3853F56FD6}" type="slidenum">
              <a:rPr lang="en-US" sz="1600" b="1">
                <a:solidFill>
                  <a:srgbClr val="0000FF"/>
                </a:solidFill>
              </a:rPr>
              <a:t>3</a:t>
            </a:fld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0" y="188913"/>
            <a:ext cx="9144000" cy="0"/>
          </a:xfrm>
          <a:prstGeom prst="line">
            <a:avLst/>
          </a:prstGeom>
          <a:noFill/>
          <a:ln w="114300" cmpd="tri">
            <a:solidFill>
              <a:srgbClr val="FF9933">
                <a:alpha val="59998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/>
          </a:p>
        </p:txBody>
      </p:sp>
      <p:grpSp>
        <p:nvGrpSpPr>
          <p:cNvPr id="1035" name="Group 14"/>
          <p:cNvGrpSpPr/>
          <p:nvPr/>
        </p:nvGrpSpPr>
        <p:grpSpPr bwMode="auto">
          <a:xfrm>
            <a:off x="34925" y="171450"/>
            <a:ext cx="647700" cy="6713538"/>
            <a:chOff x="0" y="43"/>
            <a:chExt cx="5760" cy="4229"/>
          </a:xfrm>
        </p:grpSpPr>
        <p:sp>
          <p:nvSpPr>
            <p:cNvPr id="1044" name="Line 15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5" name="Line 16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6" name="Line 17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7" name="Line 18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8" name="Line 19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9" name="Line 20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0" name="Line 21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1" name="Line 22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2" name="Line 23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3" name="Line 24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4" name="Line 25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5" name="Line 26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6" name="Line 27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7" name="Line 28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8" name="Line 29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9" name="Line 30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0" name="Line 31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1" name="Line 32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2" name="Line 33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3" name="Line 34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4" name="Line 35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5" name="Line 36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6" name="Line 37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7" name="Line 38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8" name="Line 39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9" name="Line 40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0" name="Line 41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1" name="Line 42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2" name="Line 43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3" name="Line 44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4" name="Line 45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5" name="Line 46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6" name="Line 47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7" name="Line 48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8" name="Line 49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9" name="Line 50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0" name="Line 51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1" name="Line 52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2" name="Line 53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3" name="Line 54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4" name="Line 55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5" name="Line 56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6" name="Line 57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7" name="Line 58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8" name="Line 59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9" name="Line 60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0" name="Line 61"/>
            <p:cNvSpPr>
              <a:spLocks noChangeShapeType="1"/>
            </p:cNvSpPr>
            <p:nvPr userDrawn="1"/>
          </p:nvSpPr>
          <p:spPr bwMode="auto">
            <a:xfrm>
              <a:off x="0" y="228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1" name="Line 62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2" name="Line 63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3" name="Line 64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4" name="Line 65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5" name="Line 66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6" name="Line 67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7" name="Line 68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8" name="Line 69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9" name="Line 70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0" name="Line 71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1" name="Line 72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2" name="Line 73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3" name="Line 74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4" name="Line 75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5" name="Line 76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6" name="Line 77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7" name="Line 78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8" name="Line 79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9" name="Line 80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0" name="Line 81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1" name="Line 82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2" name="Line 83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3" name="Line 84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4" name="Line 85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5" name="Line 86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6" name="Line 87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7" name="Line 88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8" name="Line 89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9" name="Line 90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0" name="Line 91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1" name="Line 92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2" name="Line 93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3" name="Line 94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4" name="Line 95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5" name="Line 96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6" name="Line 97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7" name="Line 98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8" name="Line 99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9" name="Line 100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0" name="Line 101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1" name="Line 102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2" name="Line 103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3" name="Line 104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4" name="Line 105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5" name="Line 106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6" name="Line 107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7" name="Line 108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8" name="Line 109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9" name="Line 110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40" name="Line 111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41" name="Line 112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1037" name="Rectangle 113"/>
          <p:cNvSpPr>
            <a:spLocks noChangeArrowheads="1"/>
          </p:cNvSpPr>
          <p:nvPr/>
        </p:nvSpPr>
        <p:spPr bwMode="auto">
          <a:xfrm>
            <a:off x="2943225" y="1149350"/>
            <a:ext cx="5757863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B374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ctr">
              <a:defRPr/>
            </a:pPr>
            <a:endParaRPr lang="zh-CN"/>
          </a:p>
        </p:txBody>
      </p:sp>
      <p:pic>
        <p:nvPicPr>
          <p:cNvPr id="2" name="Picture 12"/>
          <p:cNvPicPr>
            <a:picLocks noChangeArrowheads="1"/>
          </p:cNvPicPr>
          <p:nvPr/>
        </p:nvPicPr>
        <p:blipFill>
          <a:blip r:embed="rId18"/>
          <a:stretch/>
        </p:blipFill>
        <p:spPr bwMode="auto">
          <a:xfrm>
            <a:off x="0" y="5980113"/>
            <a:ext cx="9144000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Rectangle 1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r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宋体"/>
                <a:cs typeface="+mn-cs"/>
              </a:defRPr>
            </a:lvl1pPr>
            <a:lvl2pPr marL="4572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2pPr>
            <a:lvl3pPr marL="9144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3pPr>
            <a:lvl4pPr marL="1371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4pPr>
            <a:lvl5pPr marL="18288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5pPr>
            <a:lvl6pPr marL="22860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6pPr>
            <a:lvl7pPr marL="27432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7pPr>
            <a:lvl8pPr marL="32004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8pPr>
            <a:lvl9pPr marL="36576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9pPr>
          </a:lstStyle>
          <a:p>
            <a:pPr>
              <a:defRPr/>
            </a:pPr>
            <a:fld id="{ED7B042C-9ADC-4F5E-9859-DC6C287F1432}" type="slidenum">
              <a:rPr lang="en-US"/>
              <a:t>3</a:t>
            </a:fld>
            <a:endParaRPr lang="en-US"/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560388" y="6411913"/>
            <a:ext cx="1439862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ctr">
              <a:defRPr/>
            </a:pPr>
            <a:endParaRPr lang="en-US" sz="1400"/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7366000" y="64341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algn="r">
              <a:defRPr/>
            </a:pPr>
            <a:fld id="{AC2547D2-F067-4C83-9DFB-CB22102A03D4}" type="slidenum">
              <a:rPr lang="en-US" sz="1600" b="1">
                <a:solidFill>
                  <a:srgbClr val="0000FF"/>
                </a:solidFill>
              </a:rPr>
              <a:t>3</a:t>
            </a:fld>
            <a:endParaRPr lang="en-US" sz="1600" b="1">
              <a:solidFill>
                <a:srgbClr val="0000FF"/>
              </a:solidFill>
            </a:endParaRPr>
          </a:p>
        </p:txBody>
      </p:sp>
      <p:pic>
        <p:nvPicPr>
          <p:cNvPr id="1042" name="Picture 13"/>
          <p:cNvPicPr>
            <a:picLocks noChangeAspect="1" noChangeArrowheads="1"/>
          </p:cNvPicPr>
          <p:nvPr/>
        </p:nvPicPr>
        <p:blipFill>
          <a:blip r:embed="rId19"/>
          <a:stretch/>
        </p:blipFill>
        <p:spPr bwMode="auto">
          <a:xfrm>
            <a:off x="2590800" y="6238875"/>
            <a:ext cx="377825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Picture 5"/>
          <p:cNvPicPr>
            <a:picLocks noChangeAspect="1" noChangeArrowheads="1"/>
          </p:cNvPicPr>
          <p:nvPr/>
        </p:nvPicPr>
        <p:blipFill>
          <a:blip r:embed="rId20"/>
          <a:stretch/>
        </p:blipFill>
        <p:spPr bwMode="auto">
          <a:xfrm>
            <a:off x="107949" y="5840413"/>
            <a:ext cx="2582863" cy="1104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1" hdr="0" sldNum="0"/>
  <p:txStyles>
    <p:titleStyle>
      <a:lvl1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2pPr>
      <a:lvl3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3pPr>
      <a:lvl4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4pPr>
      <a:lvl5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5pPr>
      <a:lvl6pPr marL="4572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6pPr>
      <a:lvl7pPr marL="9144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7pPr>
      <a:lvl8pPr marL="13716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8pPr>
      <a:lvl9pPr marL="18288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9pPr>
    </p:titleStyle>
    <p:bodyStyle>
      <a:lvl1pPr marL="6350" indent="709613" algn="l">
        <a:spcBef>
          <a:spcPts val="0"/>
        </a:spcBef>
        <a:spcAft>
          <a:spcPts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181099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589088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997075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4050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8622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3194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7766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2338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5.xml"/><Relationship Id="rId4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slide15.xml"/><Relationship Id="rId4" Type="http://schemas.openxmlformats.org/officeDocument/2006/relationships/image" Target="../media/image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785813" y="2786063"/>
            <a:ext cx="7391400" cy="563562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华文楷体"/>
                <a:ea typeface="华文楷体"/>
              </a:rPr>
              <a:t>Windows</a:t>
            </a:r>
            <a:r>
              <a:rPr lang="zh-CN" sz="4000">
                <a:latin typeface="华文楷体"/>
                <a:ea typeface="华文楷体"/>
              </a:rPr>
              <a:t>核心编程</a:t>
            </a:r>
            <a:br>
              <a:rPr lang="zh-CN" sz="4000">
                <a:latin typeface="华文楷体"/>
                <a:ea typeface="华文楷体"/>
              </a:rPr>
            </a:br>
            <a:r>
              <a:rPr lang="en-US" sz="4000">
                <a:latin typeface="华文楷体"/>
                <a:ea typeface="华文楷体"/>
              </a:rPr>
              <a:t>----Windows</a:t>
            </a:r>
            <a:r>
              <a:rPr lang="zh-CN" sz="4000">
                <a:latin typeface="华文楷体"/>
                <a:ea typeface="华文楷体"/>
              </a:rPr>
              <a:t>系统和内核对象</a:t>
            </a:r>
            <a:endParaRPr lang="zh-CN" sz="4000">
              <a:solidFill>
                <a:srgbClr val="000066"/>
              </a:solidFill>
              <a:latin typeface="华文楷体"/>
              <a:ea typeface="华文楷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0853">
        <p:fade thruBlk="0"/>
      </p:transition>
    </mc:Choice>
    <mc:Fallback>
      <p:transition spd="slow" advClick="1" advTm="1085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179388" y="549275"/>
            <a:ext cx="8815387" cy="499268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rgbClr val="FF0000"/>
                </a:solidFill>
              </a:rPr>
              <a:t>内核对象的句柄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b="1"/>
              <a:t>这个句柄值是和进程密切相关的，只能在这个进程中使用，如果在其他的进程中使用这个句柄值操作句柄，会失败。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b="1"/>
              <a:t>在这个进程中的其他线程，可以使用这个句柄值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9014"/>
    </mc:Choice>
    <mc:Fallback>
      <p:transition advClick="1" advTm="49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solidFill>
                  <a:schemeClr val="tx1"/>
                </a:solidFill>
              </a:rPr>
              <a:t>进程内核对象列表</a:t>
            </a:r>
            <a:endParaRPr/>
          </a:p>
        </p:txBody>
      </p:sp>
      <p:sp>
        <p:nvSpPr>
          <p:cNvPr id="3" name="矩形 2"/>
          <p:cNvSpPr/>
          <p:nvPr/>
        </p:nvSpPr>
        <p:spPr bwMode="auto">
          <a:xfrm>
            <a:off x="1907338" y="1304681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进程</a:t>
            </a:r>
            <a:r>
              <a:rPr lang="en-US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1</a:t>
            </a: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380951" y="1271191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进程</a:t>
            </a:r>
            <a:r>
              <a:rPr lang="en-US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2</a:t>
            </a: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205602" y="4653079"/>
            <a:ext cx="2144651" cy="8640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2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物理内存</a:t>
            </a:r>
            <a:endParaRPr/>
          </a:p>
        </p:txBody>
      </p:sp>
      <p:sp>
        <p:nvSpPr>
          <p:cNvPr id="9" name="椭圆 8"/>
          <p:cNvSpPr/>
          <p:nvPr/>
        </p:nvSpPr>
        <p:spPr bwMode="auto">
          <a:xfrm>
            <a:off x="3867509" y="3568154"/>
            <a:ext cx="2432683" cy="66367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bg1"/>
                </a:solidFill>
                <a:latin typeface="Times New Roman"/>
                <a:ea typeface="宋体"/>
              </a:rPr>
              <a:t>内存管理程序</a:t>
            </a:r>
            <a:endParaRPr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5209340" y="4231831"/>
            <a:ext cx="0" cy="421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>
            <a:cxnSpLocks/>
            <a:stCxn id="3" idx="2"/>
            <a:endCxn id="17" idx="0"/>
          </p:cNvCxnSpPr>
          <p:nvPr/>
        </p:nvCxnSpPr>
        <p:spPr bwMode="auto">
          <a:xfrm>
            <a:off x="2555410" y="1736729"/>
            <a:ext cx="1064098" cy="53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cxnSpLocks/>
          </p:cNvCxnSpPr>
          <p:nvPr/>
        </p:nvCxnSpPr>
        <p:spPr bwMode="auto">
          <a:xfrm flipH="1">
            <a:off x="6732240" y="1694190"/>
            <a:ext cx="258798" cy="575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圆角矩形 14"/>
          <p:cNvSpPr/>
          <p:nvPr/>
        </p:nvSpPr>
        <p:spPr bwMode="auto">
          <a:xfrm>
            <a:off x="3170446" y="2766772"/>
            <a:ext cx="865087" cy="49720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内核</a:t>
            </a:r>
            <a:endParaRPr/>
          </a:p>
        </p:txBody>
      </p:sp>
      <p:sp>
        <p:nvSpPr>
          <p:cNvPr id="17" name="圆角矩形 16"/>
          <p:cNvSpPr/>
          <p:nvPr/>
        </p:nvSpPr>
        <p:spPr bwMode="auto">
          <a:xfrm>
            <a:off x="3203482" y="2269563"/>
            <a:ext cx="832051" cy="49720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应用</a:t>
            </a:r>
            <a:endParaRPr/>
          </a:p>
        </p:txBody>
      </p:sp>
      <p:sp>
        <p:nvSpPr>
          <p:cNvPr id="24" name="圆角矩形 23"/>
          <p:cNvSpPr/>
          <p:nvPr/>
        </p:nvSpPr>
        <p:spPr bwMode="auto">
          <a:xfrm>
            <a:off x="6158987" y="2780928"/>
            <a:ext cx="832051" cy="49720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内核</a:t>
            </a:r>
            <a:endParaRPr/>
          </a:p>
        </p:txBody>
      </p:sp>
      <p:sp>
        <p:nvSpPr>
          <p:cNvPr id="25" name="圆角矩形 24"/>
          <p:cNvSpPr/>
          <p:nvPr/>
        </p:nvSpPr>
        <p:spPr bwMode="auto">
          <a:xfrm>
            <a:off x="6158987" y="2276916"/>
            <a:ext cx="832051" cy="49720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应用</a:t>
            </a:r>
            <a:endParaRPr/>
          </a:p>
        </p:txBody>
      </p:sp>
      <p:cxnSp>
        <p:nvCxnSpPr>
          <p:cNvPr id="26" name="直接箭头连接符 25"/>
          <p:cNvCxnSpPr>
            <a:cxnSpLocks/>
          </p:cNvCxnSpPr>
          <p:nvPr/>
        </p:nvCxnSpPr>
        <p:spPr bwMode="auto">
          <a:xfrm>
            <a:off x="4035533" y="2766772"/>
            <a:ext cx="680483" cy="734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>
            <a:cxnSpLocks/>
          </p:cNvCxnSpPr>
          <p:nvPr/>
        </p:nvCxnSpPr>
        <p:spPr bwMode="auto">
          <a:xfrm flipH="1">
            <a:off x="5478505" y="2766772"/>
            <a:ext cx="680482" cy="8013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 bwMode="auto">
          <a:xfrm>
            <a:off x="2281777" y="27313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句柄</a:t>
            </a:r>
            <a:endParaRPr lang="zh-CN" sz="2800">
              <a:solidFill>
                <a:srgbClr val="FF0000"/>
              </a:solidFill>
            </a:endParaRPr>
          </a:p>
        </p:txBody>
      </p:sp>
      <p:graphicFrame>
        <p:nvGraphicFramePr>
          <p:cNvPr id="33" name="表格 32"/>
          <p:cNvGraphicFramePr>
            <a:graphicFrameLocks xmlns:a="http://schemas.openxmlformats.org/drawingml/2006/main" noGrp="1"/>
          </p:cNvGraphicFramePr>
          <p:nvPr/>
        </p:nvGraphicFramePr>
        <p:xfrm>
          <a:off x="1067468" y="3429000"/>
          <a:ext cx="2136014" cy="11074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51839"/>
                <a:gridCol w="1584175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内核地址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内核地址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6718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内核地址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xmlns:a="http://schemas.openxmlformats.org/drawingml/2006/main" noGrp="1"/>
          </p:cNvGraphicFramePr>
          <p:nvPr/>
        </p:nvGraphicFramePr>
        <p:xfrm>
          <a:off x="6745912" y="3350433"/>
          <a:ext cx="2136014" cy="11074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51839"/>
                <a:gridCol w="1584175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内核地址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内核地址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6718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内核地址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 bwMode="auto">
          <a:xfrm>
            <a:off x="3610488" y="17080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虚拟空间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 bwMode="auto">
          <a:xfrm>
            <a:off x="6989580" y="18434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虚拟空间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72000" y="4653079"/>
            <a:ext cx="288032" cy="86409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38" name="文本框 37"/>
          <p:cNvSpPr txBox="1"/>
          <p:nvPr/>
        </p:nvSpPr>
        <p:spPr bwMode="auto">
          <a:xfrm>
            <a:off x="4264610" y="55686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FF0000"/>
                </a:solidFill>
              </a:rPr>
              <a:t>内核对象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7" name="曲线连接符 36"/>
          <p:cNvCxnSpPr>
            <a:cxnSpLocks/>
            <a:stCxn id="3" idx="2"/>
            <a:endCxn id="29" idx="0"/>
          </p:cNvCxnSpPr>
          <p:nvPr/>
        </p:nvCxnSpPr>
        <p:spPr bwMode="auto">
          <a:xfrm rot="16199999" flipH="1">
            <a:off x="2177538" y="2114601"/>
            <a:ext cx="2916350" cy="21606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曲线连接符 39"/>
          <p:cNvCxnSpPr>
            <a:cxnSpLocks/>
            <a:endCxn id="29" idx="0"/>
          </p:cNvCxnSpPr>
          <p:nvPr/>
        </p:nvCxnSpPr>
        <p:spPr bwMode="auto">
          <a:xfrm rot="5400000">
            <a:off x="4187339" y="2265405"/>
            <a:ext cx="2916351" cy="18589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>
            <a:cxnSpLocks/>
          </p:cNvCxnSpPr>
          <p:nvPr/>
        </p:nvCxnSpPr>
        <p:spPr bwMode="auto">
          <a:xfrm>
            <a:off x="3193105" y="4012828"/>
            <a:ext cx="1405299" cy="640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cxnSpLocks/>
            <a:endCxn id="29" idx="0"/>
          </p:cNvCxnSpPr>
          <p:nvPr/>
        </p:nvCxnSpPr>
        <p:spPr bwMode="auto">
          <a:xfrm flipH="1">
            <a:off x="4716016" y="3965835"/>
            <a:ext cx="2016224" cy="6872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 bwMode="auto">
          <a:xfrm>
            <a:off x="1034036" y="467579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FF0000"/>
                </a:solidFill>
              </a:rPr>
              <a:t>对用户是不可见的</a:t>
            </a:r>
            <a:endParaRPr 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8267">
        <p:fade thruBlk="0"/>
      </p:transition>
    </mc:Choice>
    <mc:Fallback>
      <p:transition spd="slow" advClick="1" advTm="8267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323850" y="404813"/>
            <a:ext cx="8580438" cy="44831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rgbClr val="3333FF"/>
                </a:solidFill>
              </a:rPr>
              <a:t>内核对象的使用计数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400" b="1">
                <a:solidFill>
                  <a:srgbClr val="FF0000"/>
                </a:solidFill>
              </a:rPr>
              <a:t>内核对象是由内核拥有的，而不是由进程拥有</a:t>
            </a:r>
            <a:endParaRPr/>
          </a:p>
          <a:p>
            <a:pPr lvl="2">
              <a:lnSpc>
                <a:spcPct val="120000"/>
              </a:lnSpc>
              <a:defRPr/>
            </a:pPr>
            <a:r>
              <a:rPr lang="zh-CN"/>
              <a:t>如果你的进程创建了一个内核对象的句柄，然后你的进程中止运行，那么，内核对象不一定会被销毁。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400" b="1">
                <a:solidFill>
                  <a:srgbClr val="FF0000"/>
                </a:solidFill>
              </a:rPr>
              <a:t>内核对象的存在时间可以比创建该内核对象的进程长</a:t>
            </a:r>
            <a:r>
              <a:rPr lang="zh-CN" sz="2400" b="1">
                <a:solidFill>
                  <a:srgbClr val="FF0000"/>
                </a:solidFill>
              </a:rPr>
              <a:t>很多</a:t>
            </a:r>
            <a:endParaRPr lang="en-US" sz="2400" b="1" i="1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b="1" i="1">
                <a:solidFill>
                  <a:srgbClr val="0000FF"/>
                </a:solidFill>
              </a:rPr>
              <a:t>使用</a:t>
            </a:r>
            <a:r>
              <a:rPr lang="zh-CN" b="1" i="1">
                <a:solidFill>
                  <a:srgbClr val="0000FF"/>
                </a:solidFill>
              </a:rPr>
              <a:t>计数</a:t>
            </a:r>
            <a:endParaRPr/>
          </a:p>
          <a:p>
            <a:pPr lvl="2">
              <a:lnSpc>
                <a:spcPct val="120000"/>
              </a:lnSpc>
              <a:defRPr/>
            </a:pPr>
            <a:r>
              <a:rPr lang="zh-CN"/>
              <a:t>内核对象需要</a:t>
            </a:r>
            <a:r>
              <a:rPr lang="zh-CN"/>
              <a:t>知道多少个进程正在使用某个内核对象，所以内核对象有一个使用计数。使用计数是内核对象常用的数据</a:t>
            </a:r>
            <a:r>
              <a:rPr lang="zh-CN"/>
              <a:t>成员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60417"/>
    </mc:Choice>
    <mc:Fallback>
      <p:transition advClick="1" advTm="60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0" y="549275"/>
            <a:ext cx="9144000" cy="40782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3600">
                <a:solidFill>
                  <a:srgbClr val="3333FF"/>
                </a:solidFill>
              </a:rPr>
              <a:t>内核对象和用户对象如何区分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/>
              <a:t>除了内核对象，应用程序也可以使用其他类型的对象。</a:t>
            </a:r>
            <a:endParaRPr/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/>
              <a:t>菜单，窗口，鼠标光标，刷子和字体等属于用户对象或者</a:t>
            </a:r>
            <a:r>
              <a:rPr lang="en-US" sz="2000"/>
              <a:t>GDI</a:t>
            </a:r>
            <a:r>
              <a:rPr lang="zh-CN" sz="2000"/>
              <a:t>对象而不是内核对象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/>
              <a:t>使用</a:t>
            </a:r>
            <a:r>
              <a:rPr lang="en-US" sz="2000"/>
              <a:t>Windows</a:t>
            </a:r>
            <a:r>
              <a:rPr lang="zh-CN" sz="2000"/>
              <a:t>内核函数来创建和操作内核对象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 b="1"/>
              <a:t>例</a:t>
            </a:r>
            <a:r>
              <a:rPr lang="en-US" sz="2000" b="1"/>
              <a:t>:</a:t>
            </a:r>
            <a:r>
              <a:rPr lang="zh-CN" sz="2000" b="1"/>
              <a:t>一个进程对象有一个进程</a:t>
            </a:r>
            <a:r>
              <a:rPr lang="en-US" sz="2000" b="1"/>
              <a:t>ID</a:t>
            </a:r>
            <a:r>
              <a:rPr lang="zh-CN" sz="2000" b="1"/>
              <a:t>、一个基本优先级和退出代码，而文件对象有一个字节位移，一个共享模式和一个打开模式。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 b="1"/>
              <a:t>内核对象创建的函数中必须有</a:t>
            </a:r>
            <a:r>
              <a:rPr lang="zh-CN" sz="2000" b="1">
                <a:solidFill>
                  <a:srgbClr val="FF0000"/>
                </a:solidFill>
              </a:rPr>
              <a:t>安全描述符</a:t>
            </a:r>
            <a:r>
              <a:rPr lang="zh-CN" sz="2000"/>
              <a:t>（</a:t>
            </a:r>
            <a:r>
              <a:rPr lang="en-US" sz="2000" b="1" i="1">
                <a:solidFill>
                  <a:srgbClr val="0000FF"/>
                </a:solidFill>
              </a:rPr>
              <a:t>PSECURITY_ATTRIBUTES</a:t>
            </a:r>
            <a:r>
              <a:rPr lang="en-US" sz="2000"/>
              <a:t> </a:t>
            </a:r>
            <a:r>
              <a:rPr lang="zh-CN" sz="2000"/>
              <a:t>）作为参数，用户对象则不需要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/>
              <a:t>安全描述符</a:t>
            </a:r>
            <a:r>
              <a:rPr lang="en-US" sz="2000"/>
              <a:t>PSECURITY_ATTRIBUTES</a:t>
            </a:r>
            <a:r>
              <a:rPr lang="zh-CN" sz="2000"/>
              <a:t>描述了谁创建该内核对象，谁能够访问，谁无权访问等信息。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000"/>
              <a:t>大多数程序的安全描述符可以设为</a:t>
            </a:r>
            <a:r>
              <a:rPr lang="en-US" sz="2000" b="1" i="1">
                <a:solidFill>
                  <a:srgbClr val="0000FF"/>
                </a:solidFill>
              </a:rPr>
              <a:t>NULL</a:t>
            </a:r>
            <a:endParaRPr lang="zh-CN" sz="2000" b="1" i="1">
              <a:solidFill>
                <a:srgbClr val="0000FF"/>
              </a:solidFill>
            </a:endParaRPr>
          </a:p>
        </p:txBody>
      </p:sp>
      <p:pic>
        <p:nvPicPr>
          <p:cNvPr id="34819" name="Picture 3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504113" y="640556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160592"/>
    </mc:Choice>
    <mc:Fallback>
      <p:transition advClick="1" advTm="160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319088"/>
            <a:ext cx="7391400" cy="563562"/>
          </a:xfrm>
        </p:spPr>
        <p:txBody>
          <a:bodyPr/>
          <a:lstStyle/>
          <a:p>
            <a:pPr>
              <a:defRPr/>
            </a:pPr>
            <a:r>
              <a:rPr lang="zh-CN" sz="3200">
                <a:solidFill>
                  <a:srgbClr val="000000"/>
                </a:solidFill>
                <a:latin typeface="宋体"/>
                <a:ea typeface="宋体"/>
              </a:rPr>
              <a:t>内核对象</a:t>
            </a:r>
            <a:endParaRPr/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 bwMode="auto">
          <a:xfrm>
            <a:off x="136525" y="882650"/>
            <a:ext cx="8229600" cy="5248275"/>
          </a:xfrm>
        </p:spPr>
        <p:txBody>
          <a:bodyPr/>
          <a:lstStyle/>
          <a:p>
            <a:pPr>
              <a:defRPr/>
            </a:pPr>
            <a:r>
              <a:rPr lang="zh-CN">
                <a:solidFill>
                  <a:srgbClr val="000066"/>
                </a:solidFill>
              </a:rPr>
              <a:t>创建内核对象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898525" y="1500188"/>
            <a:ext cx="7215188" cy="20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</a:rPr>
              <a:t>HANDLE WINAPI </a:t>
            </a:r>
            <a:r>
              <a:rPr lang="en-US">
                <a:latin typeface="Arial"/>
              </a:rPr>
              <a:t>CreateThread</a:t>
            </a:r>
            <a:r>
              <a:rPr lang="en-US">
                <a:latin typeface="Arial"/>
              </a:rPr>
              <a:t>(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</a:t>
            </a:r>
            <a:r>
              <a:rPr lang="en-US">
                <a:solidFill>
                  <a:srgbClr val="FF0000"/>
                </a:solidFill>
                <a:latin typeface="Arial"/>
              </a:rPr>
              <a:t>LPSECURITY_ATTRIBUTES</a:t>
            </a:r>
            <a:r>
              <a:rPr lang="en-US">
                <a:latin typeface="Arial"/>
              </a:rPr>
              <a:t> </a:t>
            </a:r>
            <a:r>
              <a:rPr lang="en-US" i="1">
                <a:latin typeface="Arial"/>
              </a:rPr>
              <a:t>lpThreadAttributes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SIZE_T </a:t>
            </a:r>
            <a:r>
              <a:rPr lang="en-US" i="1">
                <a:latin typeface="Arial"/>
              </a:rPr>
              <a:t>dwStackSize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LPTHREAD_START_ROUTINE </a:t>
            </a:r>
            <a:r>
              <a:rPr lang="en-US" i="1">
                <a:latin typeface="Arial"/>
              </a:rPr>
              <a:t>lpStartAddress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LPVOID </a:t>
            </a:r>
            <a:r>
              <a:rPr lang="en-US" i="1">
                <a:latin typeface="Arial"/>
              </a:rPr>
              <a:t>lpParameter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 i="1">
                <a:latin typeface="Arial"/>
              </a:rPr>
              <a:t>dwCreationFlags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__out LPDWORD </a:t>
            </a:r>
            <a:r>
              <a:rPr lang="en-US" i="1">
                <a:latin typeface="Arial"/>
              </a:rPr>
              <a:t>lpThreadId</a:t>
            </a:r>
            <a:r>
              <a:rPr lang="en-US">
                <a:latin typeface="Arial"/>
              </a:rPr>
              <a:t>  ); </a:t>
            </a:r>
            <a:endParaRPr lang="zh-CN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74713" y="3667125"/>
            <a:ext cx="7491412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</a:rPr>
              <a:t>HANDLE WINAPI </a:t>
            </a:r>
            <a:r>
              <a:rPr lang="en-US">
                <a:latin typeface="Arial"/>
              </a:rPr>
              <a:t>CreateFile</a:t>
            </a:r>
            <a:r>
              <a:rPr lang="en-US">
                <a:latin typeface="Arial"/>
              </a:rPr>
              <a:t>(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LPCTSTR </a:t>
            </a:r>
            <a:r>
              <a:rPr lang="en-US">
                <a:latin typeface="Arial"/>
              </a:rPr>
              <a:t>lpFileName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>
                <a:latin typeface="Arial"/>
              </a:rPr>
              <a:t>dwDesiredAccess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>
                <a:latin typeface="Arial"/>
              </a:rPr>
              <a:t>dwShareMode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</a:t>
            </a:r>
            <a:r>
              <a:rPr lang="en-US">
                <a:solidFill>
                  <a:srgbClr val="FF0000"/>
                </a:solidFill>
                <a:latin typeface="Arial"/>
              </a:rPr>
              <a:t>LPSECURITY_ATTRIBUTES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lpSecurityAttributes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>
                <a:latin typeface="Arial"/>
              </a:rPr>
              <a:t>dwCreationDisposition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>
                <a:latin typeface="Arial"/>
              </a:rPr>
              <a:t>dwFlagsAndAttributes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HANDLE </a:t>
            </a:r>
            <a:r>
              <a:rPr lang="en-US">
                <a:latin typeface="Arial"/>
              </a:rPr>
              <a:t>hTemplateFile</a:t>
            </a:r>
            <a:r>
              <a:rPr lang="en-US">
                <a:latin typeface="Arial"/>
              </a:rPr>
              <a:t>  );</a:t>
            </a:r>
            <a:endParaRPr lang="zh-CN">
              <a:latin typeface="Arial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5959475" y="3103563"/>
            <a:ext cx="2663825" cy="1368425"/>
          </a:xfrm>
          <a:prstGeom prst="wedgeEllipseCallout">
            <a:avLst>
              <a:gd name="adj1" fmla="val -93148"/>
              <a:gd name="adj2" fmla="val 85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zh-CN" sz="1800">
                <a:solidFill>
                  <a:srgbClr val="FF0000"/>
                </a:solidFill>
                <a:ea typeface="楷体_GB2312"/>
              </a:rPr>
              <a:t>根据安全描述符判断内核对象还是用户对象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0283">
        <p:fade thruBlk="0"/>
      </p:transition>
    </mc:Choice>
    <mc:Fallback>
      <p:transition spd="slow" advClick="1" advTm="7028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3200">
                <a:solidFill>
                  <a:schemeClr val="tx1"/>
                </a:solidFill>
              </a:rPr>
              <a:t>安全描述符</a:t>
            </a:r>
            <a:endParaRPr/>
          </a:p>
        </p:txBody>
      </p:sp>
      <p:sp>
        <p:nvSpPr>
          <p:cNvPr id="38915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179388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sz="2400"/>
              <a:t>只有</a:t>
            </a:r>
            <a:r>
              <a:rPr lang="en-US" sz="2400"/>
              <a:t>lpSecurityDescriptor</a:t>
            </a:r>
            <a:r>
              <a:rPr lang="zh-CN" sz="2400"/>
              <a:t>成员和安全属性有关。一般此参数传递</a:t>
            </a:r>
            <a:r>
              <a:rPr lang="en-US" sz="2400"/>
              <a:t>NULL</a:t>
            </a:r>
            <a:r>
              <a:rPr lang="zh-CN" sz="2400"/>
              <a:t>，表示默认的安全描述</a:t>
            </a:r>
            <a:endParaRPr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57200" y="2089150"/>
            <a:ext cx="7345363" cy="21320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11188" y="4221163"/>
            <a:ext cx="4176712" cy="17033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36376">
        <p:fade thruBlk="0"/>
      </p:transition>
    </mc:Choice>
    <mc:Fallback>
      <p:transition spd="slow" advClick="1" advTm="136376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319088"/>
            <a:ext cx="7391400" cy="563562"/>
          </a:xfrm>
        </p:spPr>
        <p:txBody>
          <a:bodyPr/>
          <a:lstStyle/>
          <a:p>
            <a:pPr>
              <a:defRPr/>
            </a:pPr>
            <a:r>
              <a:rPr lang="zh-CN" sz="3200">
                <a:solidFill>
                  <a:srgbClr val="000000"/>
                </a:solidFill>
                <a:latin typeface="宋体"/>
                <a:ea typeface="宋体"/>
              </a:rPr>
              <a:t>内核对象</a:t>
            </a:r>
            <a:endParaRPr/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000125"/>
            <a:ext cx="8229600" cy="5248275"/>
          </a:xfrm>
        </p:spPr>
        <p:txBody>
          <a:bodyPr/>
          <a:lstStyle/>
          <a:p>
            <a:pPr>
              <a:defRPr/>
            </a:pPr>
            <a:r>
              <a:rPr lang="zh-CN">
                <a:solidFill>
                  <a:srgbClr val="000066"/>
                </a:solidFill>
              </a:rPr>
              <a:t>关闭内核对象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857250" y="1643063"/>
            <a:ext cx="74168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Arial"/>
              </a:rPr>
              <a:t>BOOL WINAPI </a:t>
            </a:r>
            <a:r>
              <a:rPr lang="en-US" sz="2000">
                <a:latin typeface="Arial"/>
              </a:rPr>
              <a:t>CloseHandle</a:t>
            </a:r>
            <a:r>
              <a:rPr lang="en-US" sz="2000">
                <a:latin typeface="Arial"/>
              </a:rPr>
              <a:t>( __in </a:t>
            </a:r>
            <a:r>
              <a:rPr lang="en-US" sz="2000">
                <a:solidFill>
                  <a:srgbClr val="FF0000"/>
                </a:solidFill>
                <a:latin typeface="Arial"/>
              </a:rPr>
              <a:t>HANDLE</a:t>
            </a:r>
            <a:r>
              <a:rPr lang="en-US" sz="2000">
                <a:latin typeface="Arial"/>
              </a:rPr>
              <a:t> </a:t>
            </a:r>
            <a:r>
              <a:rPr lang="en-US" sz="2000">
                <a:latin typeface="Arial"/>
              </a:rPr>
              <a:t>hObject</a:t>
            </a:r>
            <a:r>
              <a:rPr lang="en-US" sz="2000">
                <a:latin typeface="Arial"/>
              </a:rPr>
              <a:t> );</a:t>
            </a:r>
            <a:endParaRPr lang="zh-CN" sz="200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71500" y="2357438"/>
            <a:ext cx="828675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sz="2400">
                <a:solidFill>
                  <a:srgbClr val="000000"/>
                </a:solidFill>
                <a:latin typeface="Arial"/>
                <a:ea typeface="宋体"/>
                <a:cs typeface="楷体_GB2312"/>
              </a:rPr>
              <a:t>无论通过什么样的方式创建的内核对象，结束一个对象时都需要调用</a:t>
            </a:r>
            <a:r>
              <a:rPr lang="en-US" sz="2400">
                <a:solidFill>
                  <a:srgbClr val="000000"/>
                </a:solidFill>
                <a:latin typeface="Arial"/>
                <a:ea typeface="宋体"/>
                <a:cs typeface="楷体_GB2312"/>
              </a:rPr>
              <a:t>CloseHandle,CloseHandle</a:t>
            </a:r>
            <a:r>
              <a:rPr lang="zh-CN" sz="2400">
                <a:solidFill>
                  <a:srgbClr val="000000"/>
                </a:solidFill>
                <a:latin typeface="Arial"/>
                <a:ea typeface="宋体"/>
                <a:cs typeface="楷体_GB2312"/>
              </a:rPr>
              <a:t>只是将内核对象的引用计数减</a:t>
            </a:r>
            <a:r>
              <a:rPr lang="en-US" sz="2400">
                <a:solidFill>
                  <a:srgbClr val="000000"/>
                </a:solidFill>
                <a:latin typeface="Arial"/>
                <a:ea typeface="宋体"/>
                <a:cs typeface="楷体_GB2312"/>
              </a:rPr>
              <a:t>1</a:t>
            </a:r>
            <a:r>
              <a:rPr lang="zh-CN" sz="2400">
                <a:solidFill>
                  <a:srgbClr val="000000"/>
                </a:solidFill>
                <a:latin typeface="Arial"/>
                <a:ea typeface="宋体"/>
                <a:cs typeface="楷体_GB2312"/>
              </a:rPr>
              <a:t>，如果引用计数为零时，那么系统内核才会从内存中销毁这个内核对象。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91199">
        <p:fade thruBlk="0"/>
      </p:transition>
    </mc:Choice>
    <mc:Fallback>
      <p:transition spd="slow" advClick="1" advTm="9119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835150" y="476250"/>
            <a:ext cx="5970588" cy="6096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rgbClr val="008000"/>
                </a:solidFill>
              </a:rPr>
              <a:t> </a:t>
            </a:r>
            <a:r>
              <a:rPr lang="zh-CN" sz="4000">
                <a:solidFill>
                  <a:srgbClr val="008000"/>
                </a:solidFill>
              </a:rPr>
              <a:t>跨越进程共享内核对象</a:t>
            </a:r>
            <a:endParaRPr/>
          </a:p>
        </p:txBody>
      </p:sp>
      <p:sp>
        <p:nvSpPr>
          <p:cNvPr id="10342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8613" y="1376363"/>
            <a:ext cx="8669337" cy="22494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rgbClr val="0000FF"/>
                </a:solidFill>
              </a:rPr>
              <a:t>许多情况下，不同进程之间需要共享内核对象</a:t>
            </a:r>
            <a:r>
              <a:rPr lang="zh-CN" sz="3600"/>
              <a:t>。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b="1">
                <a:solidFill>
                  <a:srgbClr val="0000FF"/>
                </a:solidFill>
              </a:rPr>
              <a:t>文件映射对象</a:t>
            </a:r>
            <a:r>
              <a:rPr lang="zh-CN"/>
              <a:t>能使你在同一机器的两个进程之间共享数据块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b="1">
                <a:solidFill>
                  <a:srgbClr val="0000FF"/>
                </a:solidFill>
              </a:rPr>
              <a:t>互斥对象</a:t>
            </a:r>
            <a:r>
              <a:rPr lang="zh-CN"/>
              <a:t>，</a:t>
            </a:r>
            <a:r>
              <a:rPr lang="zh-CN" b="1">
                <a:solidFill>
                  <a:srgbClr val="0000FF"/>
                </a:solidFill>
              </a:rPr>
              <a:t>信标</a:t>
            </a:r>
            <a:r>
              <a:rPr lang="zh-CN"/>
              <a:t>和</a:t>
            </a:r>
            <a:r>
              <a:rPr lang="zh-CN" b="1">
                <a:solidFill>
                  <a:srgbClr val="0000FF"/>
                </a:solidFill>
              </a:rPr>
              <a:t>事件</a:t>
            </a:r>
            <a:r>
              <a:rPr lang="zh-CN"/>
              <a:t>使不同进程中的线程能够同步它们的连续运行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/>
              <a:t>跨进程共享内核对象通过</a:t>
            </a:r>
            <a:r>
              <a:rPr lang="zh-CN" b="1">
                <a:solidFill>
                  <a:srgbClr val="0000FF"/>
                </a:solidFill>
              </a:rPr>
              <a:t>对象句柄的继承性</a:t>
            </a:r>
            <a:r>
              <a:rPr lang="zh-CN"/>
              <a:t>，</a:t>
            </a:r>
            <a:r>
              <a:rPr lang="zh-CN" b="1">
                <a:solidFill>
                  <a:srgbClr val="0000FF"/>
                </a:solidFill>
              </a:rPr>
              <a:t>命名对象</a:t>
            </a:r>
            <a:r>
              <a:rPr lang="zh-CN"/>
              <a:t>等方式实现。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60416"/>
    </mc:Choice>
    <mc:Fallback>
      <p:transition advClick="1" advTm="60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107949" y="549275"/>
            <a:ext cx="8775700" cy="466883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rgbClr val="0000FF"/>
                </a:solidFill>
              </a:rPr>
              <a:t>对象句柄的继承性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000"/>
              <a:t>只有当进程具有父子关系时，才能使用对象句柄的继承性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000"/>
              <a:t>父进程创建子进程，为子进程赋予对父进程内核对象对象的访问权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000"/>
              <a:t>内核对象句柄如果能被继承，必须在</a:t>
            </a:r>
            <a:r>
              <a:rPr lang="zh-CN" sz="2000" b="1">
                <a:solidFill>
                  <a:srgbClr val="0000FF"/>
                </a:solidFill>
              </a:rPr>
              <a:t>创建内核对象的时候</a:t>
            </a:r>
            <a:r>
              <a:rPr lang="zh-CN" sz="2000"/>
              <a:t>把安全描述符的成员赋值：</a:t>
            </a:r>
            <a:endParaRPr/>
          </a:p>
          <a:p>
            <a:pPr lvl="2">
              <a:lnSpc>
                <a:spcPct val="120000"/>
              </a:lnSpc>
              <a:defRPr/>
            </a:pPr>
            <a:r>
              <a:rPr lang="en-US" sz="2000" b="1"/>
              <a:t>bInherritHandle</a:t>
            </a:r>
            <a:r>
              <a:rPr lang="en-US" sz="2000" b="1"/>
              <a:t>=TRUE</a:t>
            </a:r>
            <a:endParaRPr lang="en-US" sz="2000"/>
          </a:p>
          <a:p>
            <a:pPr lvl="1">
              <a:lnSpc>
                <a:spcPct val="120000"/>
              </a:lnSpc>
              <a:defRPr/>
            </a:pPr>
            <a:r>
              <a:rPr lang="zh-CN" sz="2000" b="1">
                <a:solidFill>
                  <a:srgbClr val="0000FF"/>
                </a:solidFill>
              </a:rPr>
              <a:t>父进程创建子进程的时候</a:t>
            </a:r>
            <a:r>
              <a:rPr lang="en-US" sz="2000" b="1"/>
              <a:t>CreateProcess</a:t>
            </a:r>
            <a:r>
              <a:rPr lang="zh-CN" sz="2000"/>
              <a:t>函数的</a:t>
            </a:r>
            <a:r>
              <a:rPr lang="en-US" sz="2000" b="1"/>
              <a:t>bInheritHandle</a:t>
            </a:r>
            <a:r>
              <a:rPr lang="zh-CN" sz="2000"/>
              <a:t>参数必须指定为</a:t>
            </a:r>
            <a:r>
              <a:rPr lang="en-US" sz="2000" b="1"/>
              <a:t>TRUE</a:t>
            </a:r>
            <a:endParaRPr lang="en-US" sz="2000"/>
          </a:p>
          <a:p>
            <a:pPr lvl="2">
              <a:lnSpc>
                <a:spcPct val="120000"/>
              </a:lnSpc>
              <a:defRPr/>
            </a:pPr>
            <a:r>
              <a:rPr lang="zh-CN" sz="2000"/>
              <a:t>通常把内核对象句柄作为进程启动命令行参数（</a:t>
            </a:r>
            <a:r>
              <a:rPr lang="en-US" sz="2000" b="1"/>
              <a:t>CreateProcess</a:t>
            </a:r>
            <a:r>
              <a:rPr lang="zh-CN" sz="2000"/>
              <a:t>的</a:t>
            </a:r>
            <a:r>
              <a:rPr lang="en-US" sz="2000" b="1"/>
              <a:t>pszCommondLine</a:t>
            </a:r>
            <a:r>
              <a:rPr lang="zh-CN" sz="2000"/>
              <a:t>）传递给子进程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611"/>
    </mc:Choice>
    <mc:Fallback>
      <p:transition advClick="1" advTm="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schemeClr val="bg1"/>
              </a:solidFill>
            </a:endParaRPr>
          </a:p>
        </p:txBody>
      </p:sp>
      <p:sp>
        <p:nvSpPr>
          <p:cNvPr id="4915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3059113" y="2852738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zh-CN" sz="1800">
              <a:ea typeface="楷体_GB2312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468313" y="1479550"/>
            <a:ext cx="7850187" cy="31130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BOOL WINAPI </a:t>
            </a:r>
            <a:r>
              <a:rPr lang="en-US" sz="1800">
                <a:ea typeface="楷体_GB2312"/>
              </a:rPr>
              <a:t>CreateProcess</a:t>
            </a:r>
            <a:r>
              <a:rPr lang="en-US" sz="1800">
                <a:ea typeface="楷体_GB2312"/>
              </a:rPr>
              <a:t>(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</a:t>
            </a:r>
            <a:r>
              <a:rPr lang="en-US" sz="1800">
                <a:ea typeface="楷体_GB2312"/>
              </a:rPr>
              <a:t>in_opt</a:t>
            </a:r>
            <a:r>
              <a:rPr lang="en-US" sz="1800">
                <a:ea typeface="楷体_GB2312"/>
              </a:rPr>
              <a:t> LPCSTR </a:t>
            </a:r>
            <a:r>
              <a:rPr lang="en-US" sz="1800">
                <a:ea typeface="楷体_GB2312"/>
              </a:rPr>
              <a:t>lpApplicationName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</a:t>
            </a:r>
            <a:r>
              <a:rPr lang="en-US" sz="1800">
                <a:ea typeface="楷体_GB2312"/>
              </a:rPr>
              <a:t>inout_opt</a:t>
            </a:r>
            <a:r>
              <a:rPr lang="en-US" sz="1800">
                <a:ea typeface="楷体_GB2312"/>
              </a:rPr>
              <a:t> LPSTR </a:t>
            </a:r>
            <a:r>
              <a:rPr lang="en-US" sz="1800">
                <a:ea typeface="楷体_GB2312"/>
              </a:rPr>
              <a:t>lpCommandLine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</a:t>
            </a:r>
            <a:r>
              <a:rPr lang="en-US" sz="1800">
                <a:ea typeface="楷体_GB2312"/>
              </a:rPr>
              <a:t>in_opt</a:t>
            </a:r>
            <a:r>
              <a:rPr lang="en-US" sz="1800">
                <a:ea typeface="楷体_GB2312"/>
              </a:rPr>
              <a:t> LPSECURITY_ATTRIBUTES </a:t>
            </a:r>
            <a:r>
              <a:rPr lang="en-US" sz="1800">
                <a:ea typeface="楷体_GB2312"/>
              </a:rPr>
              <a:t>lpProcessAttributes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</a:t>
            </a:r>
            <a:r>
              <a:rPr lang="en-US" sz="1800">
                <a:ea typeface="楷体_GB2312"/>
              </a:rPr>
              <a:t>in_opt</a:t>
            </a:r>
            <a:r>
              <a:rPr lang="en-US" sz="1800">
                <a:ea typeface="楷体_GB2312"/>
              </a:rPr>
              <a:t> LPSECURITY_ATTRIBUTES </a:t>
            </a:r>
            <a:r>
              <a:rPr lang="en-US" sz="1800">
                <a:ea typeface="楷体_GB2312"/>
              </a:rPr>
              <a:t>lpThreadAttributes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__in BOOL </a:t>
            </a:r>
            <a:r>
              <a:rPr lang="en-US" sz="1800">
                <a:ea typeface="楷体_GB2312"/>
              </a:rPr>
              <a:t>bInheritHandles</a:t>
            </a:r>
            <a:r>
              <a:rPr lang="en-US" sz="1800">
                <a:ea typeface="楷体_GB2312"/>
              </a:rPr>
              <a:t>,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 __in DWORD </a:t>
            </a:r>
            <a:r>
              <a:rPr lang="en-US" sz="1800">
                <a:ea typeface="楷体_GB2312"/>
              </a:rPr>
              <a:t>dwCreationFlags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</a:t>
            </a:r>
            <a:r>
              <a:rPr lang="en-US" sz="1800">
                <a:ea typeface="楷体_GB2312"/>
              </a:rPr>
              <a:t>in_opt</a:t>
            </a:r>
            <a:r>
              <a:rPr lang="en-US" sz="1800">
                <a:ea typeface="楷体_GB2312"/>
              </a:rPr>
              <a:t> LPVOID </a:t>
            </a:r>
            <a:r>
              <a:rPr lang="en-US" sz="1800">
                <a:ea typeface="楷体_GB2312"/>
              </a:rPr>
              <a:t>lpEnvironment</a:t>
            </a:r>
            <a:r>
              <a:rPr lang="en-US" sz="1800">
                <a:ea typeface="楷体_GB2312"/>
              </a:rPr>
              <a:t>,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 __</a:t>
            </a:r>
            <a:r>
              <a:rPr lang="en-US" sz="1800">
                <a:ea typeface="楷体_GB2312"/>
              </a:rPr>
              <a:t>in_opt</a:t>
            </a:r>
            <a:r>
              <a:rPr lang="en-US" sz="1800">
                <a:ea typeface="楷体_GB2312"/>
              </a:rPr>
              <a:t> LPCSTR </a:t>
            </a:r>
            <a:r>
              <a:rPr lang="en-US" sz="1800">
                <a:ea typeface="楷体_GB2312"/>
              </a:rPr>
              <a:t>lpCurrentDirectory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__in LPSTARTUPINFOA </a:t>
            </a:r>
            <a:r>
              <a:rPr lang="en-US" sz="1800">
                <a:ea typeface="楷体_GB2312"/>
              </a:rPr>
              <a:t>lpStartupInfo</a:t>
            </a:r>
            <a:r>
              <a:rPr lang="en-US" sz="1800">
                <a:ea typeface="楷体_GB2312"/>
              </a:rPr>
              <a:t>,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 __out LPPROCESS_INFORMATION </a:t>
            </a:r>
            <a:r>
              <a:rPr lang="en-US" sz="1800">
                <a:ea typeface="楷体_GB2312"/>
              </a:rPr>
              <a:t>lpProcessInformation</a:t>
            </a:r>
            <a:r>
              <a:rPr lang="en-US" sz="1800">
                <a:ea typeface="楷体_GB2312"/>
              </a:rPr>
              <a:t> ); </a:t>
            </a:r>
            <a:endParaRPr lang="zh-CN" sz="1800">
              <a:ea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9423">
        <p:fade thruBlk="0"/>
      </p:transition>
    </mc:Choice>
    <mc:Fallback>
      <p:transition spd="slow" advClick="1" advTm="3942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7" name="矩形 2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19088"/>
            <a:ext cx="7391400" cy="563562"/>
          </a:xfrm>
        </p:spPr>
        <p:txBody>
          <a:bodyPr/>
          <a:lstStyle/>
          <a:p>
            <a:pPr>
              <a:defRPr/>
            </a:pPr>
            <a:r>
              <a:rPr lang="zh-CN" sz="3200">
                <a:solidFill>
                  <a:srgbClr val="000000"/>
                </a:solidFill>
                <a:latin typeface="宋体"/>
                <a:ea typeface="宋体"/>
              </a:rPr>
              <a:t>本章授课内容</a:t>
            </a:r>
            <a:endParaRPr/>
          </a:p>
        </p:txBody>
      </p:sp>
      <p:sp>
        <p:nvSpPr>
          <p:cNvPr id="31747" name="TextBox 49"/>
          <p:cNvSpPr txBox="1">
            <a:spLocks noChangeArrowheads="1"/>
          </p:cNvSpPr>
          <p:nvPr/>
        </p:nvSpPr>
        <p:spPr bwMode="auto">
          <a:xfrm flipH="1">
            <a:off x="719138" y="1643063"/>
            <a:ext cx="7643812" cy="414267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buClr>
                <a:schemeClr val="hlink"/>
              </a:buClr>
              <a:buFont typeface="Wingdings"/>
              <a:buChar char="v"/>
              <a:defRPr/>
            </a:pPr>
            <a:r>
              <a:rPr lang="en-US" b="1">
                <a:solidFill>
                  <a:srgbClr val="000000"/>
                </a:solidFill>
                <a:latin typeface="Courier New"/>
                <a:ea typeface="楷体_GB2312"/>
              </a:rPr>
              <a:t>Windows</a:t>
            </a: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系统</a:t>
            </a:r>
            <a:endParaRPr lang="en-US" b="1">
              <a:solidFill>
                <a:srgbClr val="000000"/>
              </a:solidFill>
              <a:latin typeface="Courier New"/>
              <a:ea typeface="楷体_GB2312"/>
            </a:endParaRPr>
          </a:p>
          <a:p>
            <a:pPr>
              <a:buClr>
                <a:schemeClr val="hlink"/>
              </a:buClr>
              <a:buFont typeface="Wingdings"/>
              <a:buChar char="v"/>
              <a:defRPr/>
            </a:pPr>
            <a:r>
              <a:rPr lang="en-US" b="1">
                <a:solidFill>
                  <a:srgbClr val="000000"/>
                </a:solidFill>
                <a:latin typeface="Courier New"/>
                <a:ea typeface="楷体_GB2312"/>
              </a:rPr>
              <a:t>Windows</a:t>
            </a: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内核对象</a:t>
            </a:r>
            <a:endParaRPr/>
          </a:p>
          <a:p>
            <a:pPr>
              <a:buClr>
                <a:schemeClr val="hlink"/>
              </a:buClr>
              <a:buFont typeface="Wingdings"/>
              <a:buChar char="v"/>
              <a:defRPr/>
            </a:pP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进程内核对象表</a:t>
            </a:r>
            <a:endParaRPr/>
          </a:p>
          <a:p>
            <a:pPr lvl="1">
              <a:buClr>
                <a:schemeClr val="hlink"/>
              </a:buClr>
              <a:buFont typeface="Wingdings"/>
              <a:buChar char="v"/>
              <a:defRPr/>
            </a:pP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创建</a:t>
            </a:r>
            <a:r>
              <a:rPr lang="en-US" b="1">
                <a:solidFill>
                  <a:srgbClr val="000000"/>
                </a:solidFill>
                <a:latin typeface="Courier New"/>
                <a:ea typeface="楷体_GB2312"/>
              </a:rPr>
              <a:t>Windows</a:t>
            </a: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内核对象</a:t>
            </a:r>
            <a:endParaRPr/>
          </a:p>
          <a:p>
            <a:pPr lvl="1">
              <a:buClr>
                <a:schemeClr val="hlink"/>
              </a:buClr>
              <a:buFont typeface="Wingdings"/>
              <a:buChar char="v"/>
              <a:defRPr/>
            </a:pP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关闭内核对象</a:t>
            </a:r>
            <a:endParaRPr/>
          </a:p>
          <a:p>
            <a:pPr>
              <a:buClr>
                <a:schemeClr val="hlink"/>
              </a:buClr>
              <a:buFont typeface="Wingdings"/>
              <a:buChar char="v"/>
              <a:defRPr/>
            </a:pP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跨进程边界共享内核对象</a:t>
            </a:r>
            <a:endParaRPr/>
          </a:p>
          <a:p>
            <a:pPr lvl="1">
              <a:buClr>
                <a:schemeClr val="hlink"/>
              </a:buClr>
              <a:buFont typeface="Wingdings"/>
              <a:buChar char="v"/>
              <a:defRPr/>
            </a:pP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对象句柄继承</a:t>
            </a:r>
            <a:endParaRPr/>
          </a:p>
          <a:p>
            <a:pPr lvl="1">
              <a:buClr>
                <a:schemeClr val="hlink"/>
              </a:buClr>
              <a:buFont typeface="Wingdings"/>
              <a:buChar char="v"/>
              <a:defRPr/>
            </a:pPr>
            <a:r>
              <a:rPr lang="zh-CN" b="1">
                <a:solidFill>
                  <a:srgbClr val="000000"/>
                </a:solidFill>
                <a:latin typeface="Courier New"/>
                <a:ea typeface="楷体_GB2312"/>
              </a:rPr>
              <a:t>改变句柄标志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4859">
        <p:fade thruBlk="0"/>
      </p:transition>
    </mc:Choice>
    <mc:Fallback>
      <p:transition spd="slow" advClick="1" advTm="3485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schemeClr val="bg1"/>
              </a:solidFill>
            </a:endParaRPr>
          </a:p>
        </p:txBody>
      </p:sp>
      <p:sp>
        <p:nvSpPr>
          <p:cNvPr id="50179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0825" y="1268413"/>
            <a:ext cx="8497888" cy="391001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32748">
        <p:fade thruBlk="0"/>
      </p:transition>
    </mc:Choice>
    <mc:Fallback>
      <p:transition spd="slow" advClick="1" advTm="13274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122238" y="549275"/>
            <a:ext cx="8988425" cy="3962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sz="3600">
                <a:solidFill>
                  <a:srgbClr val="0000FF"/>
                </a:solidFill>
              </a:rPr>
              <a:t>命名对象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400"/>
              <a:t>共享跨进程边界的内核对象的另外一种方法是给对象命名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en-US" sz="2400" b="1"/>
              <a:t>CreateMutex,CreateEvent,CreateSemaphore</a:t>
            </a:r>
            <a:r>
              <a:rPr lang="en-US" sz="2400" b="1"/>
              <a:t>,</a:t>
            </a:r>
            <a:endParaRPr/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b="1"/>
              <a:t>CreateWaitableTime,CreateFileMapping</a:t>
            </a:r>
            <a:r>
              <a:rPr lang="zh-CN"/>
              <a:t>函数都有一个参数</a:t>
            </a:r>
            <a:r>
              <a:rPr lang="en-US" b="1">
                <a:solidFill>
                  <a:srgbClr val="FF0000"/>
                </a:solidFill>
              </a:rPr>
              <a:t>pszName</a:t>
            </a:r>
            <a:r>
              <a:rPr lang="zh-CN"/>
              <a:t>作为这个内核对象的名称</a:t>
            </a:r>
            <a:endParaRPr/>
          </a:p>
          <a:p>
            <a:pPr lvl="2">
              <a:lnSpc>
                <a:spcPct val="120000"/>
              </a:lnSpc>
              <a:defRPr/>
            </a:pPr>
            <a:r>
              <a:rPr lang="zh-CN"/>
              <a:t>为</a:t>
            </a:r>
            <a:r>
              <a:rPr lang="en-US" b="1"/>
              <a:t>pszName</a:t>
            </a:r>
            <a:r>
              <a:rPr lang="zh-CN"/>
              <a:t>传递</a:t>
            </a:r>
            <a:r>
              <a:rPr lang="en-US" b="1"/>
              <a:t>NULL</a:t>
            </a:r>
            <a:r>
              <a:rPr lang="zh-CN"/>
              <a:t>参数，则系统创建匿名的内核对象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zh-CN" sz="2400"/>
              <a:t>如果指定了同名的内核对象名称，则系统返回同一个内核对象</a:t>
            </a:r>
            <a:endParaRPr/>
          </a:p>
          <a:p>
            <a:pPr lvl="2">
              <a:lnSpc>
                <a:spcPct val="120000"/>
              </a:lnSpc>
              <a:defRPr/>
            </a:pPr>
            <a:r>
              <a:rPr lang="en-US" b="1"/>
              <a:t>Handle</a:t>
            </a:r>
            <a:r>
              <a:rPr lang="zh-CN"/>
              <a:t>值不同，</a:t>
            </a:r>
            <a:r>
              <a:rPr lang="en-US" b="1"/>
              <a:t>Handle</a:t>
            </a:r>
            <a:r>
              <a:rPr lang="zh-CN"/>
              <a:t>是属于进程的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201047"/>
    </mc:Choice>
    <mc:Fallback>
      <p:transition advClick="1" advTm="201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0" y="0"/>
            <a:ext cx="8932863" cy="6370638"/>
          </a:xfrm>
          <a:prstGeom prst="rect">
            <a:avLst/>
          </a:prstGeom>
          <a:solidFill>
            <a:srgbClr val="CCFFCC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lnSpc>
                <a:spcPct val="110000"/>
              </a:lnSpc>
              <a:buFont typeface="Wingdings"/>
              <a:buNone/>
              <a:defRPr/>
            </a:pPr>
            <a:r>
              <a:rPr lang="zh-CN" i="1">
                <a:solidFill>
                  <a:srgbClr val="0000FF"/>
                </a:solidFill>
              </a:rPr>
              <a:t>例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zh-CN" sz="1600"/>
              <a:t>进程</a:t>
            </a:r>
            <a:r>
              <a:rPr lang="en-US" sz="1600" b="1"/>
              <a:t>A</a:t>
            </a:r>
            <a:r>
              <a:rPr lang="zh-CN" sz="1600"/>
              <a:t>创建一个名字为</a:t>
            </a:r>
            <a:r>
              <a:rPr lang="zh-CN" sz="1600" b="1">
                <a:latin typeface="Helvetica"/>
              </a:rPr>
              <a:t>“</a:t>
            </a:r>
            <a:r>
              <a:rPr lang="en-US" sz="1600" b="1"/>
              <a:t>JeffMutex</a:t>
            </a:r>
            <a:r>
              <a:rPr lang="en-US" sz="1600" b="1">
                <a:latin typeface="Helvetica"/>
              </a:rPr>
              <a:t>”</a:t>
            </a:r>
            <a:r>
              <a:rPr lang="zh-CN" sz="1600"/>
              <a:t>的</a:t>
            </a:r>
            <a:r>
              <a:rPr lang="en-US" sz="1600" b="1"/>
              <a:t>Mutex</a:t>
            </a:r>
            <a:endParaRPr lang="en-US" sz="1600"/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1600" b="1">
                <a:solidFill>
                  <a:srgbClr val="0000FF"/>
                </a:solidFill>
              </a:rPr>
              <a:t>hMutexA</a:t>
            </a:r>
            <a:r>
              <a:rPr lang="en-US" sz="1600" b="1">
                <a:solidFill>
                  <a:srgbClr val="0000FF"/>
                </a:solidFill>
              </a:rPr>
              <a:t>= </a:t>
            </a:r>
            <a:r>
              <a:rPr lang="en-US" sz="1600" b="1">
                <a:solidFill>
                  <a:srgbClr val="0000FF"/>
                </a:solidFill>
              </a:rPr>
              <a:t>CreateMutex</a:t>
            </a:r>
            <a:r>
              <a:rPr lang="en-US" sz="1600" b="1">
                <a:solidFill>
                  <a:srgbClr val="0000FF"/>
                </a:solidFill>
              </a:rPr>
              <a:t>(NULL, FALSE,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JeffMutex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);</a:t>
            </a:r>
            <a:endParaRPr lang="en-US" sz="160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sz="1600"/>
              <a:t>进程</a:t>
            </a:r>
            <a:r>
              <a:rPr lang="en-US" sz="1600" b="1"/>
              <a:t>B</a:t>
            </a:r>
            <a:r>
              <a:rPr lang="zh-CN" sz="1600"/>
              <a:t>创建一个同名的</a:t>
            </a:r>
            <a:r>
              <a:rPr lang="en-US" sz="1600" b="1"/>
              <a:t>Mutex</a:t>
            </a:r>
            <a:endParaRPr lang="en-US" sz="1600"/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1600" b="1">
                <a:solidFill>
                  <a:srgbClr val="0000FF"/>
                </a:solidFill>
              </a:rPr>
              <a:t>hMutexB</a:t>
            </a:r>
            <a:r>
              <a:rPr lang="en-US" sz="1600" b="1">
                <a:solidFill>
                  <a:srgbClr val="0000FF"/>
                </a:solidFill>
              </a:rPr>
              <a:t>= </a:t>
            </a:r>
            <a:r>
              <a:rPr lang="en-US" sz="1600" b="1">
                <a:solidFill>
                  <a:srgbClr val="0000FF"/>
                </a:solidFill>
              </a:rPr>
              <a:t>CreateMutex</a:t>
            </a:r>
            <a:r>
              <a:rPr lang="en-US" sz="1600" b="1">
                <a:solidFill>
                  <a:srgbClr val="0000FF"/>
                </a:solidFill>
              </a:rPr>
              <a:t>(NULL, FALSE, 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“</a:t>
            </a:r>
            <a:r>
              <a:rPr lang="en-US" sz="1600" b="1">
                <a:solidFill>
                  <a:srgbClr val="0000FF"/>
                </a:solidFill>
              </a:rPr>
              <a:t>JeffMutex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);</a:t>
            </a:r>
            <a:endParaRPr/>
          </a:p>
          <a:p>
            <a:pPr lvl="2">
              <a:lnSpc>
                <a:spcPct val="110000"/>
              </a:lnSpc>
              <a:defRPr/>
            </a:pPr>
            <a:r>
              <a:rPr lang="zh-CN" sz="1600"/>
              <a:t>如果同名对象存在，则</a:t>
            </a:r>
            <a:r>
              <a:rPr lang="en-US" sz="1600" b="1"/>
              <a:t>hMutexB</a:t>
            </a:r>
            <a:r>
              <a:rPr lang="zh-CN" sz="1600"/>
              <a:t>指向了和</a:t>
            </a:r>
            <a:r>
              <a:rPr lang="en-US" sz="1600" b="1"/>
              <a:t>hMutexA</a:t>
            </a:r>
            <a:r>
              <a:rPr lang="zh-CN" sz="1600"/>
              <a:t>所指的同一个</a:t>
            </a:r>
            <a:r>
              <a:rPr lang="en-US" sz="1600" b="1"/>
              <a:t>Mutex</a:t>
            </a:r>
            <a:r>
              <a:rPr lang="en-US" sz="1600" b="1"/>
              <a:t>,</a:t>
            </a:r>
            <a:r>
              <a:rPr lang="en-US" sz="1600"/>
              <a:t> </a:t>
            </a:r>
            <a:r>
              <a:rPr lang="en-US" sz="1600" b="1"/>
              <a:t>GetLastError</a:t>
            </a:r>
            <a:r>
              <a:rPr lang="zh-CN" sz="1600"/>
              <a:t>会返回</a:t>
            </a:r>
            <a:r>
              <a:rPr lang="en-US" sz="1600" b="1"/>
              <a:t>ERROR_ALREADY_EXITS. </a:t>
            </a:r>
            <a:endParaRPr/>
          </a:p>
          <a:p>
            <a:pPr lvl="2">
              <a:lnSpc>
                <a:spcPct val="110000"/>
              </a:lnSpc>
              <a:defRPr/>
            </a:pPr>
            <a:r>
              <a:rPr lang="zh-CN" sz="1600"/>
              <a:t>否则系统会创建一个新的内核对象。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600" b="1">
                <a:solidFill>
                  <a:srgbClr val="0000FF"/>
                </a:solidFill>
              </a:rPr>
              <a:t>hMutexA</a:t>
            </a:r>
            <a:r>
              <a:rPr lang="en-US" sz="1600" b="1">
                <a:solidFill>
                  <a:srgbClr val="0000FF"/>
                </a:solidFill>
              </a:rPr>
              <a:t>!= </a:t>
            </a:r>
            <a:r>
              <a:rPr lang="en-US" sz="1600" b="1">
                <a:solidFill>
                  <a:srgbClr val="0000FF"/>
                </a:solidFill>
              </a:rPr>
              <a:t>hMutexB</a:t>
            </a:r>
            <a:endParaRPr lang="en-US" sz="1600" b="1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sz="1600"/>
              <a:t>也可以使用</a:t>
            </a:r>
            <a:r>
              <a:rPr lang="en-US" sz="1600" b="1"/>
              <a:t>Open</a:t>
            </a:r>
            <a:r>
              <a:rPr lang="zh-CN" sz="1600"/>
              <a:t>函数打开一个对象</a:t>
            </a:r>
            <a:endParaRPr/>
          </a:p>
          <a:p>
            <a:pPr lvl="2">
              <a:lnSpc>
                <a:spcPct val="110000"/>
              </a:lnSpc>
              <a:defRPr/>
            </a:pPr>
            <a:r>
              <a:rPr lang="zh-CN" sz="1600"/>
              <a:t>例</a:t>
            </a:r>
            <a:endParaRPr/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1600" b="1">
                <a:solidFill>
                  <a:srgbClr val="0000FF"/>
                </a:solidFill>
              </a:rPr>
              <a:t>hMutexB</a:t>
            </a:r>
            <a:r>
              <a:rPr lang="zh-CN" sz="1600" b="1">
                <a:solidFill>
                  <a:srgbClr val="0000FF"/>
                </a:solidFill>
              </a:rPr>
              <a:t>＝</a:t>
            </a:r>
            <a:r>
              <a:rPr lang="en-US" sz="1600" b="1">
                <a:solidFill>
                  <a:srgbClr val="0000FF"/>
                </a:solidFill>
              </a:rPr>
              <a:t>OpenMutex</a:t>
            </a:r>
            <a:r>
              <a:rPr lang="en-US" sz="1600" b="1">
                <a:solidFill>
                  <a:srgbClr val="0000FF"/>
                </a:solidFill>
              </a:rPr>
              <a:t>(MUTEX_ALL_ACCESS, FALSE, 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“</a:t>
            </a:r>
            <a:r>
              <a:rPr lang="en-US" sz="1600" b="1">
                <a:solidFill>
                  <a:srgbClr val="0000FF"/>
                </a:solidFill>
              </a:rPr>
              <a:t>JeffMutex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);</a:t>
            </a:r>
            <a:endParaRPr/>
          </a:p>
          <a:p>
            <a:pPr lvl="4">
              <a:lnSpc>
                <a:spcPct val="110000"/>
              </a:lnSpc>
              <a:defRPr/>
            </a:pPr>
            <a:r>
              <a:rPr lang="zh-CN"/>
              <a:t>当同名的</a:t>
            </a:r>
            <a:r>
              <a:rPr lang="en-US" b="1"/>
              <a:t>Mutex</a:t>
            </a:r>
            <a:r>
              <a:rPr lang="zh-CN"/>
              <a:t>不存在时，</a:t>
            </a:r>
            <a:r>
              <a:rPr lang="en-US" b="1"/>
              <a:t>GetLasteError</a:t>
            </a:r>
            <a:r>
              <a:rPr lang="zh-CN"/>
              <a:t>会返回</a:t>
            </a:r>
            <a:r>
              <a:rPr lang="en-US" b="1"/>
              <a:t>ERROR_FILE_NOT_FOUND</a:t>
            </a:r>
            <a:endParaRPr lang="en-US"/>
          </a:p>
          <a:p>
            <a:pPr lvl="1">
              <a:lnSpc>
                <a:spcPct val="110000"/>
              </a:lnSpc>
              <a:defRPr/>
            </a:pPr>
            <a:r>
              <a:rPr lang="zh-CN" sz="1600"/>
              <a:t>不同类型之间的内核对象，使用同名会导致错误</a:t>
            </a:r>
            <a:endParaRPr/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1600" b="1">
                <a:solidFill>
                  <a:srgbClr val="0000FF"/>
                </a:solidFill>
              </a:rPr>
              <a:t>hMutexA</a:t>
            </a:r>
            <a:r>
              <a:rPr lang="en-US" sz="1600" b="1">
                <a:solidFill>
                  <a:srgbClr val="0000FF"/>
                </a:solidFill>
              </a:rPr>
              <a:t>= </a:t>
            </a:r>
            <a:r>
              <a:rPr lang="en-US" sz="1600" b="1">
                <a:solidFill>
                  <a:srgbClr val="0000FF"/>
                </a:solidFill>
              </a:rPr>
              <a:t>CreateMutex</a:t>
            </a:r>
            <a:r>
              <a:rPr lang="en-US" sz="1600" b="1">
                <a:solidFill>
                  <a:srgbClr val="0000FF"/>
                </a:solidFill>
              </a:rPr>
              <a:t>(NULL,FALSE,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JeffMutex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);</a:t>
            </a:r>
            <a:endParaRPr/>
          </a:p>
          <a:p>
            <a:pPr lvl="3">
              <a:lnSpc>
                <a:spcPct val="110000"/>
              </a:lnSpc>
              <a:buFontTx/>
              <a:buNone/>
              <a:defRPr/>
            </a:pPr>
            <a:r>
              <a:rPr lang="en-US" sz="1600" b="1">
                <a:solidFill>
                  <a:srgbClr val="0000FF"/>
                </a:solidFill>
              </a:rPr>
              <a:t>hSemaphoreA</a:t>
            </a:r>
            <a:r>
              <a:rPr lang="en-US" sz="1600" b="1">
                <a:solidFill>
                  <a:srgbClr val="0000FF"/>
                </a:solidFill>
              </a:rPr>
              <a:t>= </a:t>
            </a:r>
            <a:r>
              <a:rPr lang="en-US" sz="1600" b="1">
                <a:solidFill>
                  <a:srgbClr val="0000FF"/>
                </a:solidFill>
              </a:rPr>
              <a:t>CreateSemaphore</a:t>
            </a:r>
            <a:r>
              <a:rPr lang="en-US" sz="1600" b="1">
                <a:solidFill>
                  <a:srgbClr val="0000FF"/>
                </a:solidFill>
              </a:rPr>
              <a:t>(NULL,1,0,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JeffMutex</a:t>
            </a:r>
            <a:r>
              <a:rPr lang="en-US" sz="1600" b="1">
                <a:solidFill>
                  <a:srgbClr val="0000FF"/>
                </a:solidFill>
                <a:latin typeface="Helvetica"/>
              </a:rPr>
              <a:t>”</a:t>
            </a:r>
            <a:r>
              <a:rPr lang="en-US" sz="1600" b="1">
                <a:solidFill>
                  <a:srgbClr val="0000FF"/>
                </a:solidFill>
              </a:rPr>
              <a:t>);</a:t>
            </a:r>
            <a:endParaRPr/>
          </a:p>
          <a:p>
            <a:pPr lvl="2">
              <a:lnSpc>
                <a:spcPct val="110000"/>
              </a:lnSpc>
              <a:defRPr/>
            </a:pPr>
            <a:r>
              <a:rPr lang="zh-CN" sz="1600"/>
              <a:t>则</a:t>
            </a:r>
            <a:r>
              <a:rPr lang="en-US" sz="1600" b="1"/>
              <a:t>hSemaphoreA</a:t>
            </a:r>
            <a:r>
              <a:rPr lang="zh-CN" sz="1600"/>
              <a:t>不能被创建出来</a:t>
            </a:r>
            <a:endParaRPr/>
          </a:p>
        </p:txBody>
      </p:sp>
      <p:pic>
        <p:nvPicPr>
          <p:cNvPr id="52227" name="Picture 3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504113" y="640556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200556"/>
    </mc:Choice>
    <mc:Fallback>
      <p:transition advClick="1" advTm="200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6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6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6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6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6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6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64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64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3200">
                <a:solidFill>
                  <a:schemeClr val="tx1"/>
                </a:solidFill>
              </a:rPr>
              <a:t>对象复制</a:t>
            </a:r>
            <a:endParaRPr/>
          </a:p>
        </p:txBody>
      </p:sp>
      <p:sp>
        <p:nvSpPr>
          <p:cNvPr id="53251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331913" y="1341438"/>
            <a:ext cx="3816350" cy="2197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  <a:latin typeface="Arial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BOOL </a:t>
            </a:r>
            <a:r>
              <a:rPr lang="en-US" sz="1800">
                <a:ea typeface="楷体_GB2312"/>
              </a:rPr>
              <a:t>DuplicateHandle</a:t>
            </a:r>
            <a:r>
              <a:rPr lang="en-US" sz="1800">
                <a:ea typeface="楷体_GB2312"/>
              </a:rPr>
              <a:t>(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HANDLE </a:t>
            </a:r>
            <a:r>
              <a:rPr lang="en-US" sz="1800">
                <a:ea typeface="楷体_GB2312"/>
              </a:rPr>
              <a:t>hSourceProcessHandle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HANDLE </a:t>
            </a:r>
            <a:r>
              <a:rPr lang="en-US" sz="1800">
                <a:ea typeface="楷体_GB2312"/>
              </a:rPr>
              <a:t>hSourceHandle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HANDLE </a:t>
            </a:r>
            <a:r>
              <a:rPr lang="en-US" sz="1800">
                <a:ea typeface="楷体_GB2312"/>
              </a:rPr>
              <a:t>TargetProcessHandle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PHANDLE </a:t>
            </a:r>
            <a:r>
              <a:rPr lang="en-US" sz="1800">
                <a:ea typeface="楷体_GB2312"/>
              </a:rPr>
              <a:t>phTargetHandle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DWORD </a:t>
            </a:r>
            <a:r>
              <a:rPr lang="en-US" sz="1800">
                <a:ea typeface="楷体_GB2312"/>
              </a:rPr>
              <a:t>dwDesiredAccess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BOOL </a:t>
            </a:r>
            <a:r>
              <a:rPr lang="en-US" sz="1800">
                <a:ea typeface="楷体_GB2312"/>
              </a:rPr>
              <a:t>bInheritHandle</a:t>
            </a:r>
            <a:r>
              <a:rPr lang="en-US" sz="1800">
                <a:ea typeface="楷体_GB2312"/>
              </a:rPr>
              <a:t>,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1800">
                <a:ea typeface="楷体_GB2312"/>
              </a:rPr>
              <a:t>DWORD </a:t>
            </a:r>
            <a:r>
              <a:rPr lang="en-US" sz="1800">
                <a:ea typeface="楷体_GB2312"/>
              </a:rPr>
              <a:t>dwOptions</a:t>
            </a:r>
            <a:r>
              <a:rPr lang="en-US" sz="1800">
                <a:ea typeface="楷体_GB2312"/>
              </a:rPr>
              <a:t>); </a:t>
            </a:r>
            <a:endParaRPr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79388" y="3860800"/>
            <a:ext cx="8964612" cy="18335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63419">
        <p:fade thruBlk="0"/>
      </p:transition>
    </mc:Choice>
    <mc:Fallback>
      <p:transition spd="slow" advClick="1" advTm="16341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schemeClr val="bg1"/>
              </a:solidFill>
            </a:endParaRPr>
          </a:p>
        </p:txBody>
      </p:sp>
      <p:sp>
        <p:nvSpPr>
          <p:cNvPr id="54275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/>
              <a:t>HANDLE </a:t>
            </a:r>
            <a:r>
              <a:rPr lang="en-US" sz="2400"/>
              <a:t>hObjProcessS</a:t>
            </a:r>
            <a:r>
              <a:rPr lang="en-US" sz="2400"/>
              <a:t> = </a:t>
            </a:r>
            <a:r>
              <a:rPr lang="en-US" sz="2400"/>
              <a:t>CreateMutex</a:t>
            </a:r>
            <a:r>
              <a:rPr lang="en-US" sz="2400"/>
              <a:t>(NULL, FALSE, NULL); </a:t>
            </a:r>
            <a:endParaRPr/>
          </a:p>
          <a:p>
            <a:pPr>
              <a:defRPr/>
            </a:pPr>
            <a:r>
              <a:rPr lang="en-US" sz="2400"/>
              <a:t>HANDLE </a:t>
            </a:r>
            <a:r>
              <a:rPr lang="en-US" sz="2400"/>
              <a:t>hProcessT</a:t>
            </a:r>
            <a:r>
              <a:rPr lang="en-US" sz="2400"/>
              <a:t> = </a:t>
            </a:r>
            <a:r>
              <a:rPr lang="en-US" sz="2400"/>
              <a:t>OpenProcess</a:t>
            </a:r>
            <a:r>
              <a:rPr lang="en-US" sz="2400"/>
              <a:t>(PROCESS_ALL_ACCESS, FALSE, </a:t>
            </a:r>
            <a:r>
              <a:rPr lang="en-US" sz="2400"/>
              <a:t>dwProcessIdT</a:t>
            </a:r>
            <a:r>
              <a:rPr lang="en-US" sz="2400"/>
              <a:t>); </a:t>
            </a:r>
            <a:endParaRPr/>
          </a:p>
          <a:p>
            <a:pPr>
              <a:defRPr/>
            </a:pPr>
            <a:r>
              <a:rPr lang="en-US" sz="2400"/>
              <a:t>HANDLE </a:t>
            </a:r>
            <a:r>
              <a:rPr lang="en-US" sz="2400"/>
              <a:t>hObjProcessT</a:t>
            </a:r>
            <a:r>
              <a:rPr lang="en-US" sz="2400"/>
              <a:t>; </a:t>
            </a:r>
            <a:r>
              <a:rPr lang="en-US" sz="2400"/>
              <a:t>DuplicateHandle</a:t>
            </a:r>
            <a:r>
              <a:rPr lang="en-US" sz="2400"/>
              <a:t>(</a:t>
            </a:r>
            <a:r>
              <a:rPr lang="en-US" sz="2400"/>
              <a:t>GetCurrentProcess</a:t>
            </a:r>
            <a:r>
              <a:rPr lang="en-US" sz="2400"/>
              <a:t>(), </a:t>
            </a:r>
            <a:r>
              <a:rPr lang="en-US" sz="2400"/>
              <a:t>hObjProcessS</a:t>
            </a:r>
            <a:r>
              <a:rPr lang="en-US" sz="2400"/>
              <a:t>, </a:t>
            </a:r>
            <a:r>
              <a:rPr lang="en-US" sz="2400"/>
              <a:t>hProcessT</a:t>
            </a:r>
            <a:r>
              <a:rPr lang="en-US" sz="2400"/>
              <a:t> , &amp;</a:t>
            </a:r>
            <a:r>
              <a:rPr lang="en-US" sz="2400"/>
              <a:t>hObjProcessT</a:t>
            </a:r>
            <a:r>
              <a:rPr lang="en-US" sz="2400"/>
              <a:t>, 0, FALSE, DUPLICATE_SAME_ACCESS); </a:t>
            </a:r>
            <a:r>
              <a:rPr lang="en-US" sz="2400"/>
              <a:t>CloseHandle</a:t>
            </a:r>
            <a:r>
              <a:rPr lang="en-US" sz="2400"/>
              <a:t>(</a:t>
            </a:r>
            <a:r>
              <a:rPr lang="en-US" sz="2400"/>
              <a:t>hObjProcessS</a:t>
            </a:r>
            <a:r>
              <a:rPr lang="en-US" sz="2400"/>
              <a:t>); </a:t>
            </a:r>
            <a:endParaRPr/>
          </a:p>
          <a:p>
            <a:pPr>
              <a:defRPr/>
            </a:pPr>
            <a:r>
              <a:rPr lang="en-US" sz="2400"/>
              <a:t>CloseHandle</a:t>
            </a:r>
            <a:r>
              <a:rPr lang="en-US" sz="2400"/>
              <a:t>(</a:t>
            </a:r>
            <a:r>
              <a:rPr lang="en-US" sz="2400"/>
              <a:t>hProcessT</a:t>
            </a:r>
            <a:r>
              <a:rPr lang="en-US" sz="2400"/>
              <a:t>); </a:t>
            </a:r>
            <a:endParaRPr 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9384">
        <p:fade thruBlk="0"/>
      </p:transition>
    </mc:Choice>
    <mc:Fallback>
      <p:transition spd="slow" advClick="1" advTm="7938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</a:t>
            </a:r>
            <a:r>
              <a:rPr lang="zh-CN"/>
              <a:t>操作系统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1325556" y="105516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/>
              <a:t>什么是操作系统？</a:t>
            </a:r>
            <a:endParaRPr 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80184" y="3836666"/>
            <a:ext cx="2880320" cy="17554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5874653" y="433620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4000"/>
              <a:t>硬件</a:t>
            </a:r>
            <a:endParaRPr lang="zh-CN" sz="4000"/>
          </a:p>
        </p:txBody>
      </p:sp>
      <p:sp>
        <p:nvSpPr>
          <p:cNvPr id="9" name="文本框 8"/>
          <p:cNvSpPr txBox="1"/>
          <p:nvPr/>
        </p:nvSpPr>
        <p:spPr bwMode="auto">
          <a:xfrm>
            <a:off x="1179984" y="23398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4000">
                <a:solidFill>
                  <a:srgbClr val="0000FF"/>
                </a:solidFill>
              </a:rPr>
              <a:t>人</a:t>
            </a:r>
            <a:endParaRPr lang="zh-CN" sz="4000">
              <a:solidFill>
                <a:srgbClr val="0000FF"/>
              </a:solidFill>
            </a:endParaRPr>
          </a:p>
        </p:txBody>
      </p:sp>
      <p:cxnSp>
        <p:nvCxnSpPr>
          <p:cNvPr id="11" name="曲线连接符 10"/>
          <p:cNvCxnSpPr>
            <a:cxnSpLocks/>
            <a:stCxn id="9" idx="2"/>
            <a:endCxn id="7" idx="1"/>
          </p:cNvCxnSpPr>
          <p:nvPr/>
        </p:nvCxnSpPr>
        <p:spPr bwMode="auto">
          <a:xfrm rot="16199999" flipH="1">
            <a:off x="1421161" y="3155351"/>
            <a:ext cx="1666660" cy="14513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 bwMode="auto">
          <a:xfrm>
            <a:off x="1043903" y="42900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FF0000"/>
                </a:solidFill>
              </a:rPr>
              <a:t>非常困难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5708274" y="2397950"/>
            <a:ext cx="202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600">
                <a:solidFill>
                  <a:srgbClr val="FF0000"/>
                </a:solidFill>
              </a:rPr>
              <a:t>操作系统</a:t>
            </a:r>
            <a:endParaRPr lang="zh-CN" sz="360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124200" y="1772816"/>
            <a:ext cx="2401283" cy="1752590"/>
          </a:xfrm>
          <a:prstGeom prst="rect">
            <a:avLst/>
          </a:prstGeom>
        </p:spPr>
      </p:pic>
      <p:cxnSp>
        <p:nvCxnSpPr>
          <p:cNvPr id="17" name="直接箭头连接符 16"/>
          <p:cNvCxnSpPr>
            <a:cxnSpLocks/>
            <a:endCxn id="15" idx="1"/>
          </p:cNvCxnSpPr>
          <p:nvPr/>
        </p:nvCxnSpPr>
        <p:spPr bwMode="auto">
          <a:xfrm>
            <a:off x="1972072" y="2636089"/>
            <a:ext cx="1152128" cy="13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 bwMode="auto">
          <a:xfrm flipH="1">
            <a:off x="4324841" y="3567983"/>
            <a:ext cx="12389" cy="3009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</a:t>
            </a:r>
            <a:r>
              <a:rPr lang="zh-CN"/>
              <a:t>操作系统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43608" y="126876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/>
              <a:t>Windows</a:t>
            </a:r>
            <a:r>
              <a:rPr lang="zh-CN" sz="2400"/>
              <a:t>操作系统是</a:t>
            </a:r>
            <a:r>
              <a:rPr lang="zh-CN" sz="2400">
                <a:solidFill>
                  <a:srgbClr val="FF0000"/>
                </a:solidFill>
              </a:rPr>
              <a:t>多任务操作系统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xmlns:a="http://schemas.openxmlformats.org/drawingml/2006/main" noGrp="1"/>
          </p:cNvGraphicFramePr>
          <p:nvPr/>
        </p:nvGraphicFramePr>
        <p:xfrm>
          <a:off x="1524000" y="1916832"/>
          <a:ext cx="6089965" cy="3708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217993"/>
                <a:gridCol w="1217993"/>
                <a:gridCol w="1217993"/>
                <a:gridCol w="1217993"/>
                <a:gridCol w="1217993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……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>
            <a:cxnSpLocks/>
          </p:cNvCxnSpPr>
          <p:nvPr/>
        </p:nvCxnSpPr>
        <p:spPr bwMode="auto">
          <a:xfrm>
            <a:off x="2123728" y="2287672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3124200" y="2287672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>
            <a:cxnSpLocks/>
          </p:cNvCxnSpPr>
          <p:nvPr/>
        </p:nvCxnSpPr>
        <p:spPr bwMode="auto">
          <a:xfrm>
            <a:off x="4427984" y="2287672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cxnSpLocks/>
          </p:cNvCxnSpPr>
          <p:nvPr/>
        </p:nvCxnSpPr>
        <p:spPr bwMode="auto">
          <a:xfrm>
            <a:off x="6804248" y="2287672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 bwMode="auto">
          <a:xfrm>
            <a:off x="1454314" y="31552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/>
              <a:t>指令和数据</a:t>
            </a:r>
            <a:endParaRPr lang="zh-CN"/>
          </a:p>
        </p:txBody>
      </p:sp>
      <p:sp>
        <p:nvSpPr>
          <p:cNvPr id="14" name="文本框 13"/>
          <p:cNvSpPr txBox="1"/>
          <p:nvPr/>
        </p:nvSpPr>
        <p:spPr bwMode="auto">
          <a:xfrm>
            <a:off x="2793142" y="31552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/>
              <a:t>指令和数据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4131970" y="31552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/>
              <a:t>指令和数据</a:t>
            </a:r>
            <a:endParaRPr lang="zh-CN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134834" y="31552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/>
              <a:t>指令和数据</a:t>
            </a:r>
            <a:endParaRPr lang="zh-CN"/>
          </a:p>
        </p:txBody>
      </p:sp>
      <p:sp>
        <p:nvSpPr>
          <p:cNvPr id="17" name="圆角矩形 16"/>
          <p:cNvSpPr/>
          <p:nvPr/>
        </p:nvSpPr>
        <p:spPr bwMode="auto">
          <a:xfrm>
            <a:off x="1551377" y="4517265"/>
            <a:ext cx="5922285" cy="8640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44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内存</a:t>
            </a:r>
            <a:endParaRPr/>
          </a:p>
        </p:txBody>
      </p:sp>
      <p:cxnSp>
        <p:nvCxnSpPr>
          <p:cNvPr id="18" name="直接箭头连接符 17"/>
          <p:cNvCxnSpPr>
            <a:cxnSpLocks/>
          </p:cNvCxnSpPr>
          <p:nvPr/>
        </p:nvCxnSpPr>
        <p:spPr bwMode="auto">
          <a:xfrm>
            <a:off x="2051720" y="3524535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>
            <a:cxnSpLocks/>
          </p:cNvCxnSpPr>
          <p:nvPr/>
        </p:nvCxnSpPr>
        <p:spPr bwMode="auto">
          <a:xfrm>
            <a:off x="3052192" y="3524535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>
            <a:cxnSpLocks/>
          </p:cNvCxnSpPr>
          <p:nvPr/>
        </p:nvCxnSpPr>
        <p:spPr bwMode="auto">
          <a:xfrm>
            <a:off x="4355976" y="3524535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>
            <a:cxnSpLocks/>
          </p:cNvCxnSpPr>
          <p:nvPr/>
        </p:nvCxnSpPr>
        <p:spPr bwMode="auto">
          <a:xfrm>
            <a:off x="6732240" y="3524535"/>
            <a:ext cx="0" cy="70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 bwMode="auto">
          <a:xfrm>
            <a:off x="6715690" y="37629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是否发生冲突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706386" y="544748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进程并不直接跟内存发生关系，由内存管理程序</a:t>
            </a:r>
            <a:endParaRPr 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</a:t>
            </a:r>
            <a:r>
              <a:rPr lang="zh-CN"/>
              <a:t>操作系统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43608" y="126876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/>
              <a:t>Windows</a:t>
            </a:r>
            <a:r>
              <a:rPr lang="zh-CN" sz="2400"/>
              <a:t>操作系统是</a:t>
            </a:r>
            <a:r>
              <a:rPr lang="zh-CN" sz="2400">
                <a:solidFill>
                  <a:srgbClr val="FF0000"/>
                </a:solidFill>
              </a:rPr>
              <a:t>多任务操作系统</a:t>
            </a:r>
            <a:endParaRPr lang="en-US" sz="240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xmlns:a="http://schemas.openxmlformats.org/drawingml/2006/main" noGrp="1"/>
          </p:cNvGraphicFramePr>
          <p:nvPr/>
        </p:nvGraphicFramePr>
        <p:xfrm>
          <a:off x="1524000" y="1916832"/>
          <a:ext cx="6089965" cy="3708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217993"/>
                <a:gridCol w="1217993"/>
                <a:gridCol w="1217993"/>
                <a:gridCol w="1217993"/>
                <a:gridCol w="1217993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……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进程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>
            <a:cxnSpLocks/>
          </p:cNvCxnSpPr>
          <p:nvPr/>
        </p:nvCxnSpPr>
        <p:spPr bwMode="auto">
          <a:xfrm flipH="1">
            <a:off x="251520" y="2279741"/>
            <a:ext cx="1723138" cy="250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圆角矩形 16"/>
          <p:cNvSpPr/>
          <p:nvPr/>
        </p:nvSpPr>
        <p:spPr bwMode="auto">
          <a:xfrm>
            <a:off x="1331640" y="3922261"/>
            <a:ext cx="5922285" cy="8640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4400" b="0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ea typeface="宋体"/>
              </a:rPr>
              <a:t>内存</a:t>
            </a:r>
            <a:endParaRPr/>
          </a:p>
        </p:txBody>
      </p:sp>
      <p:sp>
        <p:nvSpPr>
          <p:cNvPr id="7" name="椭圆 6"/>
          <p:cNvSpPr/>
          <p:nvPr/>
        </p:nvSpPr>
        <p:spPr bwMode="auto">
          <a:xfrm>
            <a:off x="2627784" y="2724547"/>
            <a:ext cx="2820839" cy="66367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bg1"/>
                </a:solidFill>
                <a:latin typeface="Times New Roman"/>
                <a:ea typeface="宋体"/>
              </a:rPr>
              <a:t>内存管理程序</a:t>
            </a:r>
            <a:endParaRPr/>
          </a:p>
        </p:txBody>
      </p:sp>
      <p:cxnSp>
        <p:nvCxnSpPr>
          <p:cNvPr id="24" name="直接箭头连接符 23"/>
          <p:cNvCxnSpPr>
            <a:cxnSpLocks/>
          </p:cNvCxnSpPr>
          <p:nvPr/>
        </p:nvCxnSpPr>
        <p:spPr bwMode="auto">
          <a:xfrm>
            <a:off x="3969615" y="3388224"/>
            <a:ext cx="0" cy="421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cxnSpLocks/>
          </p:cNvCxnSpPr>
          <p:nvPr/>
        </p:nvCxnSpPr>
        <p:spPr bwMode="auto">
          <a:xfrm flipH="1">
            <a:off x="5467150" y="3052227"/>
            <a:ext cx="666009" cy="83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/>
          <p:cNvSpPr txBox="1"/>
          <p:nvPr/>
        </p:nvSpPr>
        <p:spPr bwMode="auto">
          <a:xfrm>
            <a:off x="6144370" y="280412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操作系统提供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1331640" y="48962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000000"/>
                </a:solidFill>
              </a:rPr>
              <a:t>仓库</a:t>
            </a:r>
            <a:endParaRPr lang="zh-CN" sz="2800">
              <a:solidFill>
                <a:srgbClr val="000000"/>
              </a:solidFill>
            </a:endParaRPr>
          </a:p>
        </p:txBody>
      </p:sp>
      <p:graphicFrame>
        <p:nvGraphicFramePr>
          <p:cNvPr id="28" name="表格 27"/>
          <p:cNvGraphicFramePr>
            <a:graphicFrameLocks xmlns:a="http://schemas.openxmlformats.org/drawingml/2006/main" noGrp="1"/>
          </p:cNvGraphicFramePr>
          <p:nvPr/>
        </p:nvGraphicFramePr>
        <p:xfrm>
          <a:off x="2433231" y="4992789"/>
          <a:ext cx="3744415" cy="3708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48883"/>
                <a:gridCol w="748883"/>
                <a:gridCol w="748883"/>
                <a:gridCol w="748883"/>
                <a:gridCol w="748883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0</a:t>
                      </a:r>
                      <a:endParaRPr 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1</a:t>
                      </a:r>
                      <a:endParaRPr 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2</a:t>
                      </a:r>
                      <a:endParaRPr 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3</a:t>
                      </a:r>
                      <a:endParaRPr 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…..</a:t>
                      </a:r>
                      <a:endParaRPr 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 bwMode="auto">
          <a:xfrm>
            <a:off x="2465189" y="5363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000000"/>
                </a:solidFill>
              </a:rPr>
              <a:t>物理地址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33828" y="2607263"/>
            <a:ext cx="646743" cy="72007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282536" y="2640439"/>
            <a:ext cx="646743" cy="72007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160100" y="995018"/>
            <a:ext cx="646743" cy="72007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980414" y="1012280"/>
            <a:ext cx="646743" cy="72007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cxnSp>
        <p:nvCxnSpPr>
          <p:cNvPr id="35" name="直接箭头连接符 34"/>
          <p:cNvCxnSpPr>
            <a:cxnSpLocks/>
          </p:cNvCxnSpPr>
          <p:nvPr/>
        </p:nvCxnSpPr>
        <p:spPr bwMode="auto">
          <a:xfrm>
            <a:off x="3969615" y="2279741"/>
            <a:ext cx="0" cy="421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 bwMode="auto">
          <a:xfrm>
            <a:off x="-31236" y="34093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000000"/>
                </a:solidFill>
              </a:rPr>
              <a:t>虚拟地址</a:t>
            </a:r>
            <a:endParaRPr lang="zh-CN" sz="2000">
              <a:solidFill>
                <a:srgbClr val="0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12743" y="19784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000">
                <a:solidFill>
                  <a:srgbClr val="000000"/>
                </a:solidFill>
              </a:rPr>
              <a:t>假仓库</a:t>
            </a:r>
            <a:endParaRPr lang="zh-CN" sz="2000">
              <a:solidFill>
                <a:srgbClr val="000000"/>
              </a:solidFill>
            </a:endParaRPr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 bwMode="auto">
          <a:xfrm flipH="1">
            <a:off x="1651762" y="2323733"/>
            <a:ext cx="1723138" cy="250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>
            <a:cxnSpLocks/>
            <a:stCxn id="6" idx="0"/>
          </p:cNvCxnSpPr>
          <p:nvPr/>
        </p:nvCxnSpPr>
        <p:spPr bwMode="auto">
          <a:xfrm flipV="1">
            <a:off x="4568982" y="1499592"/>
            <a:ext cx="2379282" cy="417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>
            <a:cxnSpLocks/>
          </p:cNvCxnSpPr>
          <p:nvPr/>
        </p:nvCxnSpPr>
        <p:spPr bwMode="auto">
          <a:xfrm flipV="1">
            <a:off x="6876256" y="1633973"/>
            <a:ext cx="1283843" cy="282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cxnSpLocks/>
          </p:cNvCxnSpPr>
          <p:nvPr/>
        </p:nvCxnSpPr>
        <p:spPr bwMode="auto">
          <a:xfrm flipH="1">
            <a:off x="966850" y="3069795"/>
            <a:ext cx="1642408" cy="9448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xmlns:a="http://schemas.openxmlformats.org/drawingml/2006/main" noGrp="1"/>
          </p:cNvGraphicFramePr>
          <p:nvPr/>
        </p:nvGraphicFramePr>
        <p:xfrm>
          <a:off x="12743" y="4045372"/>
          <a:ext cx="1247616" cy="1112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623808"/>
                <a:gridCol w="623808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888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666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***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xmlns:a="http://schemas.openxmlformats.org/drawingml/2006/main" noGrp="1"/>
          </p:cNvGraphicFramePr>
          <p:nvPr/>
        </p:nvGraphicFramePr>
        <p:xfrm>
          <a:off x="168805" y="387164"/>
          <a:ext cx="960520" cy="848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960520"/>
              </a:tblGrid>
              <a:tr h="424443"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应用层</a:t>
                      </a:r>
                      <a:endParaRPr lang="zh-CN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4443"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/>
                        <a:t>内核层</a:t>
                      </a:r>
                      <a:endParaRPr 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1" name="直接箭头连接符 50"/>
          <p:cNvCxnSpPr>
            <a:cxnSpLocks/>
          </p:cNvCxnSpPr>
          <p:nvPr/>
        </p:nvCxnSpPr>
        <p:spPr bwMode="auto">
          <a:xfrm flipH="1" flipV="1">
            <a:off x="574058" y="1337037"/>
            <a:ext cx="18797" cy="12750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</a:t>
            </a:r>
            <a:r>
              <a:rPr lang="zh-CN"/>
              <a:t>操作系统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043608" y="126876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/>
              <a:t>Windows</a:t>
            </a:r>
            <a:r>
              <a:rPr lang="zh-CN" sz="2400"/>
              <a:t>操作系统是多用户操作系统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475656" y="18885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用户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2843807" y="188854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FF"/>
                </a:solidFill>
              </a:rPr>
              <a:t>id</a:t>
            </a:r>
            <a:endParaRPr/>
          </a:p>
          <a:p>
            <a:pPr>
              <a:defRPr/>
            </a:pPr>
            <a:r>
              <a:rPr lang="zh-CN" sz="2800">
                <a:solidFill>
                  <a:srgbClr val="0000FF"/>
                </a:solidFill>
              </a:rPr>
              <a:t>密码</a:t>
            </a:r>
            <a:endParaRPr/>
          </a:p>
        </p:txBody>
      </p:sp>
      <p:sp>
        <p:nvSpPr>
          <p:cNvPr id="7" name="右箭头 6"/>
          <p:cNvSpPr/>
          <p:nvPr/>
        </p:nvSpPr>
        <p:spPr bwMode="auto">
          <a:xfrm>
            <a:off x="2339752" y="2019345"/>
            <a:ext cx="504056" cy="2616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923928" y="2019345"/>
            <a:ext cx="2808312" cy="6924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启动（登录之前）</a:t>
            </a:r>
            <a:endParaRPr/>
          </a:p>
        </p:txBody>
      </p:sp>
      <p:sp>
        <p:nvSpPr>
          <p:cNvPr id="9" name="文本框 8"/>
          <p:cNvSpPr txBox="1"/>
          <p:nvPr/>
        </p:nvSpPr>
        <p:spPr bwMode="auto">
          <a:xfrm>
            <a:off x="6909549" y="1888540"/>
            <a:ext cx="19442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FF"/>
                </a:solidFill>
              </a:rPr>
              <a:t>Session0</a:t>
            </a:r>
            <a:endParaRPr/>
          </a:p>
          <a:p>
            <a:pPr>
              <a:defRPr/>
            </a:pPr>
            <a:r>
              <a:rPr lang="zh-CN" sz="2800">
                <a:solidFill>
                  <a:srgbClr val="0000FF"/>
                </a:solidFill>
              </a:rPr>
              <a:t>会话</a:t>
            </a:r>
            <a:endParaRPr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6909549" y="1417638"/>
            <a:ext cx="326747" cy="470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cxnSpLocks/>
          </p:cNvCxnSpPr>
          <p:nvPr/>
        </p:nvCxnSpPr>
        <p:spPr bwMode="auto">
          <a:xfrm>
            <a:off x="7266878" y="1417638"/>
            <a:ext cx="326747" cy="470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cxnSpLocks/>
          </p:cNvCxnSpPr>
          <p:nvPr/>
        </p:nvCxnSpPr>
        <p:spPr bwMode="auto">
          <a:xfrm>
            <a:off x="7686316" y="1417638"/>
            <a:ext cx="326747" cy="470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 bwMode="auto">
          <a:xfrm>
            <a:off x="7928005" y="13261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服务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 bwMode="auto">
          <a:xfrm rot="929758">
            <a:off x="3605354" y="3074405"/>
            <a:ext cx="2808312" cy="6924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启动（登录之后）</a:t>
            </a:r>
            <a:endParaRPr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621517" y="3501008"/>
            <a:ext cx="19442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FF"/>
                </a:solidFill>
              </a:rPr>
              <a:t>Session1</a:t>
            </a:r>
            <a:endParaRPr/>
          </a:p>
          <a:p>
            <a:pPr>
              <a:defRPr/>
            </a:pPr>
            <a:r>
              <a:rPr lang="zh-CN" sz="2800">
                <a:solidFill>
                  <a:srgbClr val="0000FF"/>
                </a:solidFill>
              </a:rPr>
              <a:t>会话</a:t>
            </a:r>
            <a:endParaRPr/>
          </a:p>
        </p:txBody>
      </p:sp>
      <p:sp>
        <p:nvSpPr>
          <p:cNvPr id="17" name="文本框 16"/>
          <p:cNvSpPr txBox="1"/>
          <p:nvPr/>
        </p:nvSpPr>
        <p:spPr bwMode="auto">
          <a:xfrm>
            <a:off x="7472494" y="1024344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>
                <a:solidFill>
                  <a:srgbClr val="FF0000"/>
                </a:solidFill>
              </a:rPr>
              <a:t>键盘，</a:t>
            </a:r>
            <a:r>
              <a:rPr lang="zh-CN">
                <a:solidFill>
                  <a:srgbClr val="FF0000"/>
                </a:solidFill>
              </a:rPr>
              <a:t>网卡</a:t>
            </a:r>
            <a:r>
              <a:rPr lang="en-US">
                <a:solidFill>
                  <a:srgbClr val="FF0000"/>
                </a:solidFill>
              </a:rPr>
              <a:t>…</a:t>
            </a:r>
            <a:r>
              <a:rPr lang="en-US" sz="2800">
                <a:solidFill>
                  <a:srgbClr val="FF0000"/>
                </a:solidFill>
              </a:rPr>
              <a:t>.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948264" y="4560473"/>
            <a:ext cx="1561207" cy="66367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bg1"/>
                </a:solidFill>
                <a:latin typeface="Times New Roman"/>
                <a:ea typeface="宋体"/>
              </a:rPr>
              <a:t>进程</a:t>
            </a:r>
            <a:endParaRPr/>
          </a:p>
        </p:txBody>
      </p:sp>
      <p:sp>
        <p:nvSpPr>
          <p:cNvPr id="19" name="右箭头 18"/>
          <p:cNvSpPr/>
          <p:nvPr/>
        </p:nvSpPr>
        <p:spPr bwMode="auto">
          <a:xfrm rot="3616190">
            <a:off x="2548480" y="3350450"/>
            <a:ext cx="1853508" cy="6924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另一用户登录</a:t>
            </a:r>
            <a:endParaRPr/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023827" y="4550749"/>
            <a:ext cx="19442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FF"/>
                </a:solidFill>
              </a:rPr>
              <a:t>Session2</a:t>
            </a:r>
            <a:endParaRPr/>
          </a:p>
          <a:p>
            <a:pPr>
              <a:defRPr/>
            </a:pPr>
            <a:r>
              <a:rPr lang="zh-CN" sz="2800">
                <a:solidFill>
                  <a:srgbClr val="0000FF"/>
                </a:solidFill>
              </a:rPr>
              <a:t>会话</a:t>
            </a:r>
            <a:endParaRPr/>
          </a:p>
        </p:txBody>
      </p:sp>
      <p:sp>
        <p:nvSpPr>
          <p:cNvPr id="21" name="椭圆 20"/>
          <p:cNvSpPr/>
          <p:nvPr/>
        </p:nvSpPr>
        <p:spPr bwMode="auto">
          <a:xfrm>
            <a:off x="3215332" y="5581548"/>
            <a:ext cx="1561207" cy="66367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bg1"/>
                </a:solidFill>
                <a:latin typeface="Times New Roman"/>
                <a:ea typeface="宋体"/>
              </a:rPr>
              <a:t>进程</a:t>
            </a:r>
            <a:endParaRPr/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 bwMode="auto">
          <a:xfrm flipV="1">
            <a:off x="5148064" y="4455115"/>
            <a:ext cx="1368152" cy="572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文本框 23"/>
          <p:cNvSpPr txBox="1"/>
          <p:nvPr/>
        </p:nvSpPr>
        <p:spPr bwMode="auto">
          <a:xfrm>
            <a:off x="5102242" y="4504583"/>
            <a:ext cx="162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会话隔离</a:t>
            </a:r>
            <a:endParaRPr lang="zh-CN" sz="28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1502604" y="3786222"/>
            <a:ext cx="1557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令牌 </a:t>
            </a:r>
            <a:r>
              <a:rPr lang="en-US" sz="2800">
                <a:solidFill>
                  <a:srgbClr val="FF0000"/>
                </a:solidFill>
              </a:rPr>
              <a:t>Token</a:t>
            </a:r>
            <a:endParaRPr lang="zh-CN" sz="2800">
              <a:solidFill>
                <a:srgbClr val="FF0000"/>
              </a:solidFill>
            </a:endParaRPr>
          </a:p>
        </p:txBody>
      </p:sp>
      <p:cxnSp>
        <p:nvCxnSpPr>
          <p:cNvPr id="26" name="曲线连接符 25"/>
          <p:cNvCxnSpPr>
            <a:cxnSpLocks/>
          </p:cNvCxnSpPr>
          <p:nvPr/>
        </p:nvCxnSpPr>
        <p:spPr bwMode="auto">
          <a:xfrm rot="10800000">
            <a:off x="1320408" y="5563743"/>
            <a:ext cx="1894925" cy="50204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/>
          <p:cNvSpPr txBox="1"/>
          <p:nvPr/>
        </p:nvSpPr>
        <p:spPr bwMode="auto">
          <a:xfrm>
            <a:off x="-83295" y="5298564"/>
            <a:ext cx="171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>
                <a:solidFill>
                  <a:srgbClr val="FF0000"/>
                </a:solidFill>
              </a:rPr>
              <a:t>文件对象</a:t>
            </a:r>
            <a:endParaRPr lang="zh-CN" sz="2800">
              <a:solidFill>
                <a:srgbClr val="FF0000"/>
              </a:solidFill>
            </a:endParaRPr>
          </a:p>
        </p:txBody>
      </p:sp>
      <p:cxnSp>
        <p:nvCxnSpPr>
          <p:cNvPr id="30" name="曲线连接符 29"/>
          <p:cNvCxnSpPr>
            <a:cxnSpLocks/>
          </p:cNvCxnSpPr>
          <p:nvPr/>
        </p:nvCxnSpPr>
        <p:spPr bwMode="auto">
          <a:xfrm rot="10800000">
            <a:off x="2134826" y="4825575"/>
            <a:ext cx="1232907" cy="124021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文本框 31"/>
          <p:cNvSpPr txBox="1"/>
          <p:nvPr/>
        </p:nvSpPr>
        <p:spPr bwMode="auto">
          <a:xfrm>
            <a:off x="577005" y="4967370"/>
            <a:ext cx="135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>
                <a:solidFill>
                  <a:srgbClr val="0000FF"/>
                </a:solidFill>
              </a:rPr>
              <a:t>安全描述符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264886" y="3893943"/>
            <a:ext cx="135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>
                <a:solidFill>
                  <a:srgbClr val="0000FF"/>
                </a:solidFill>
              </a:rPr>
              <a:t>安全机制</a:t>
            </a:r>
            <a:endParaRPr 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739900" y="239713"/>
            <a:ext cx="6850063" cy="6096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rgbClr val="008000"/>
                </a:solidFill>
              </a:rPr>
              <a:t> </a:t>
            </a:r>
            <a:r>
              <a:rPr lang="en-US" sz="4000">
                <a:solidFill>
                  <a:schemeClr val="tx1"/>
                </a:solidFill>
              </a:rPr>
              <a:t>Windows </a:t>
            </a:r>
            <a:r>
              <a:rPr lang="zh-CN" sz="4000">
                <a:solidFill>
                  <a:schemeClr val="tx1"/>
                </a:solidFill>
              </a:rPr>
              <a:t>内核对象</a:t>
            </a:r>
            <a:endParaRPr/>
          </a:p>
        </p:txBody>
      </p:sp>
      <p:sp>
        <p:nvSpPr>
          <p:cNvPr id="75779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23528" y="1268760"/>
            <a:ext cx="8591550" cy="4392488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400"/>
              <a:t>操作系统内部分配的一个内存块，位于</a:t>
            </a:r>
            <a:r>
              <a:rPr lang="zh-CN" sz="2400">
                <a:solidFill>
                  <a:srgbClr val="FF0000"/>
                </a:solidFill>
              </a:rPr>
              <a:t>内核地址空间</a:t>
            </a:r>
            <a:r>
              <a:rPr lang="zh-CN" sz="2400"/>
              <a:t>，是一种数据结构，其成员负责维护该对象的各种信息。</a:t>
            </a:r>
            <a:endParaRPr lang="en-US" sz="2400"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400"/>
              <a:t>内核对象的数据结构只能被</a:t>
            </a:r>
            <a:r>
              <a:rPr lang="zh-CN" sz="2400">
                <a:solidFill>
                  <a:srgbClr val="FF0000"/>
                </a:solidFill>
              </a:rPr>
              <a:t>内核</a:t>
            </a:r>
            <a:r>
              <a:rPr lang="zh-CN" sz="2400"/>
              <a:t>访问，</a:t>
            </a:r>
            <a:r>
              <a:rPr lang="zh-CN" sz="2400" b="1">
                <a:solidFill>
                  <a:srgbClr val="FF0000"/>
                </a:solidFill>
              </a:rPr>
              <a:t>应用程序</a:t>
            </a:r>
            <a:r>
              <a:rPr lang="zh-CN" sz="2400"/>
              <a:t>无法直接访问及修改，只能通过操作系统提供的</a:t>
            </a:r>
            <a:r>
              <a:rPr lang="zh-CN" sz="2400" b="1">
                <a:solidFill>
                  <a:srgbClr val="FF0000"/>
                </a:solidFill>
              </a:rPr>
              <a:t>函数</a:t>
            </a:r>
            <a:r>
              <a:rPr lang="zh-CN" sz="2400"/>
              <a:t>对内核对象进行操作</a:t>
            </a:r>
            <a:r>
              <a:rPr lang="zh-CN" sz="2400"/>
              <a:t>。</a:t>
            </a:r>
            <a:endParaRPr/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400">
                <a:latin typeface="宋体"/>
              </a:rPr>
              <a:t>不同的内核对象创建函数不同，比如进程、线程、文件等。</a:t>
            </a:r>
            <a:endParaRPr lang="en-US" sz="2400">
              <a:latin typeface="宋体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sz="2400">
                <a:latin typeface="宋体"/>
              </a:rPr>
              <a:t>每个内核对象包括两部分：公有部分（</a:t>
            </a:r>
            <a:r>
              <a:rPr lang="zh-CN" sz="2400">
                <a:solidFill>
                  <a:srgbClr val="0000FF"/>
                </a:solidFill>
                <a:latin typeface="宋体"/>
              </a:rPr>
              <a:t>安全描述符和计数器</a:t>
            </a:r>
            <a:r>
              <a:rPr lang="zh-CN" sz="2400">
                <a:latin typeface="宋体"/>
              </a:rPr>
              <a:t>）和个性化部分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84862"/>
    </mc:Choice>
    <mc:Fallback>
      <p:transition advClick="1" advTm="84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Grp="1"/>
          </p:cNvSpPr>
          <p:nvPr>
            <p:ph idx="1"/>
          </p:nvPr>
        </p:nvSpPr>
        <p:spPr bwMode="auto">
          <a:xfrm>
            <a:off x="611560" y="404664"/>
            <a:ext cx="8288337" cy="5616624"/>
          </a:xfrm>
        </p:spPr>
        <p:txBody>
          <a:bodyPr/>
          <a:lstStyle/>
          <a:p>
            <a:pPr>
              <a:defRPr/>
            </a:pPr>
            <a:r>
              <a:rPr lang="zh-CN" sz="3600">
                <a:solidFill>
                  <a:srgbClr val="3333FF"/>
                </a:solidFill>
              </a:rPr>
              <a:t>主要的内核对象</a:t>
            </a:r>
            <a:endParaRPr/>
          </a:p>
          <a:p>
            <a:pPr lvl="1">
              <a:defRPr/>
            </a:pPr>
            <a:endParaRPr lang="en-US" sz="2400"/>
          </a:p>
          <a:p>
            <a:pPr lvl="1">
              <a:defRPr/>
            </a:pPr>
            <a:r>
              <a:rPr lang="zh-CN" sz="2400"/>
              <a:t>进程</a:t>
            </a:r>
            <a:r>
              <a:rPr lang="en-US" sz="2400" b="1"/>
              <a:t>(Process)</a:t>
            </a:r>
            <a:endParaRPr lang="en-US" sz="2400"/>
          </a:p>
          <a:p>
            <a:pPr lvl="1">
              <a:defRPr/>
            </a:pPr>
            <a:r>
              <a:rPr lang="zh-CN" sz="2400"/>
              <a:t>线程</a:t>
            </a:r>
            <a:r>
              <a:rPr lang="en-US" sz="2400" b="1"/>
              <a:t>(Thread)</a:t>
            </a:r>
            <a:endParaRPr/>
          </a:p>
          <a:p>
            <a:pPr lvl="1">
              <a:defRPr/>
            </a:pPr>
            <a:r>
              <a:rPr lang="zh-CN" sz="2400" b="1"/>
              <a:t>事件（</a:t>
            </a:r>
            <a:r>
              <a:rPr lang="en-US" sz="2400" b="1"/>
              <a:t>Event</a:t>
            </a:r>
            <a:r>
              <a:rPr lang="zh-CN" sz="2400" b="1"/>
              <a:t>）</a:t>
            </a:r>
            <a:endParaRPr lang="en-US" sz="2400" b="1"/>
          </a:p>
          <a:p>
            <a:pPr lvl="1">
              <a:defRPr/>
            </a:pPr>
            <a:r>
              <a:rPr lang="zh-CN" sz="2400"/>
              <a:t>文件</a:t>
            </a:r>
            <a:r>
              <a:rPr lang="en-US" sz="2400" b="1"/>
              <a:t>(File</a:t>
            </a:r>
            <a:r>
              <a:rPr lang="en-US" sz="2400" b="1"/>
              <a:t>)</a:t>
            </a:r>
            <a:endParaRPr/>
          </a:p>
          <a:p>
            <a:pPr lvl="1">
              <a:defRPr/>
            </a:pPr>
            <a:r>
              <a:rPr lang="zh-CN" sz="2400" b="1"/>
              <a:t>文件映射对象（</a:t>
            </a:r>
            <a:r>
              <a:rPr lang="en-US" sz="2400" b="1"/>
              <a:t>Mapping File</a:t>
            </a:r>
            <a:r>
              <a:rPr lang="zh-CN" sz="2400" b="1"/>
              <a:t>）</a:t>
            </a:r>
            <a:endParaRPr lang="en-US" sz="2400"/>
          </a:p>
          <a:p>
            <a:pPr lvl="1">
              <a:defRPr/>
            </a:pPr>
            <a:r>
              <a:rPr lang="zh-CN" sz="2400"/>
              <a:t>信标</a:t>
            </a:r>
            <a:r>
              <a:rPr lang="en-US" sz="2400" b="1"/>
              <a:t>(Semaphore)</a:t>
            </a:r>
            <a:endParaRPr lang="en-US" sz="2400"/>
          </a:p>
          <a:p>
            <a:pPr lvl="1">
              <a:defRPr/>
            </a:pPr>
            <a:r>
              <a:rPr lang="zh-CN" sz="2400"/>
              <a:t>互斥对象</a:t>
            </a:r>
            <a:r>
              <a:rPr lang="en-US" sz="2400" b="1"/>
              <a:t>(</a:t>
            </a:r>
            <a:r>
              <a:rPr lang="en-US" sz="2400" b="1"/>
              <a:t>Mutex</a:t>
            </a:r>
            <a:r>
              <a:rPr lang="en-US" sz="2400" b="1"/>
              <a:t>)</a:t>
            </a:r>
            <a:endParaRPr lang="en-US" sz="2400"/>
          </a:p>
          <a:p>
            <a:pPr lvl="1">
              <a:defRPr/>
            </a:pPr>
            <a:r>
              <a:rPr lang="zh-CN" sz="2400"/>
              <a:t>作业</a:t>
            </a:r>
            <a:r>
              <a:rPr lang="en-US" sz="2400" b="1"/>
              <a:t>(Job)</a:t>
            </a:r>
            <a:endParaRPr lang="en-US" sz="2400"/>
          </a:p>
          <a:p>
            <a:pPr lvl="1">
              <a:defRPr/>
            </a:pPr>
            <a:r>
              <a:rPr lang="zh-CN" sz="2400"/>
              <a:t>可等待定时器</a:t>
            </a:r>
            <a:r>
              <a:rPr lang="en-US" sz="2400" b="1"/>
              <a:t>(Timer)</a:t>
            </a:r>
            <a:endParaRPr lang="en-US" sz="2400"/>
          </a:p>
          <a:p>
            <a:pPr lvl="1">
              <a:defRPr/>
            </a:pPr>
            <a:r>
              <a:rPr lang="zh-CN" sz="2400"/>
              <a:t>控制台输入</a:t>
            </a:r>
            <a:r>
              <a:rPr lang="en-US" sz="2400" b="1"/>
              <a:t>(Console </a:t>
            </a:r>
            <a:r>
              <a:rPr lang="en-US" sz="2400" b="1"/>
              <a:t>Input,Output</a:t>
            </a:r>
            <a:r>
              <a:rPr lang="en-US" sz="2400" b="1"/>
              <a:t>)</a:t>
            </a:r>
            <a:endParaRPr 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17775"/>
    </mc:Choice>
    <mc:Fallback>
      <p:transition advClick="1" advTm="1777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66452" y="404664"/>
            <a:ext cx="7391400" cy="563562"/>
          </a:xfrm>
        </p:spPr>
        <p:txBody>
          <a:bodyPr/>
          <a:lstStyle/>
          <a:p>
            <a:pPr marL="342900" indent="-342900">
              <a:defRPr/>
            </a:pPr>
            <a:r>
              <a:rPr lang="zh-CN" sz="3200">
                <a:solidFill>
                  <a:srgbClr val="000000"/>
                </a:solidFill>
                <a:latin typeface="宋体"/>
                <a:ea typeface="宋体"/>
              </a:rPr>
              <a:t>内核对象如何标识</a:t>
            </a:r>
            <a:endParaRPr lang="en-US" sz="320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4294967295"/>
          </p:nvPr>
        </p:nvSpPr>
        <p:spPr bwMode="auto">
          <a:xfrm>
            <a:off x="671513" y="1076325"/>
            <a:ext cx="8472487" cy="5248275"/>
          </a:xfrm>
        </p:spPr>
        <p:txBody>
          <a:bodyPr/>
          <a:lstStyle/>
          <a:p>
            <a:pPr lvl="1">
              <a:defRPr/>
            </a:pPr>
            <a:r>
              <a:rPr lang="zh-CN">
                <a:solidFill>
                  <a:srgbClr val="000000"/>
                </a:solidFill>
              </a:rPr>
              <a:t>内核对象用</a:t>
            </a:r>
            <a:r>
              <a:rPr lang="zh-CN">
                <a:solidFill>
                  <a:srgbClr val="FF0000"/>
                </a:solidFill>
              </a:rPr>
              <a:t>句柄</a:t>
            </a:r>
            <a:r>
              <a:rPr lang="zh-CN">
                <a:solidFill>
                  <a:srgbClr val="000000"/>
                </a:solidFill>
              </a:rPr>
              <a:t>来标识。</a:t>
            </a:r>
            <a:endParaRPr lang="en-US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>
                <a:solidFill>
                  <a:srgbClr val="000000"/>
                </a:solidFill>
              </a:rPr>
              <a:t>句柄</a:t>
            </a:r>
            <a:r>
              <a:rPr lang="zh-CN">
                <a:solidFill>
                  <a:srgbClr val="000000"/>
                </a:solidFill>
              </a:rPr>
              <a:t>是唯一标识某个内核对象的一个</a:t>
            </a:r>
            <a:r>
              <a:rPr lang="en-US">
                <a:solidFill>
                  <a:srgbClr val="000000"/>
                </a:solidFill>
              </a:rPr>
              <a:t>32</a:t>
            </a:r>
            <a:r>
              <a:rPr lang="zh-CN">
                <a:solidFill>
                  <a:srgbClr val="000000"/>
                </a:solidFill>
              </a:rPr>
              <a:t>位无符号整数，句柄是</a:t>
            </a:r>
            <a:r>
              <a:rPr lang="en-US">
                <a:solidFill>
                  <a:srgbClr val="000000"/>
                </a:solidFill>
              </a:rPr>
              <a:t>Windows</a:t>
            </a:r>
            <a:r>
              <a:rPr lang="zh-CN">
                <a:solidFill>
                  <a:srgbClr val="000000"/>
                </a:solidFill>
              </a:rPr>
              <a:t>对象的代号。</a:t>
            </a:r>
            <a:endParaRPr lang="zh-CN">
              <a:solidFill>
                <a:srgbClr val="000000"/>
              </a:solidFill>
              <a:latin typeface="宋体"/>
            </a:endParaRPr>
          </a:p>
          <a:p>
            <a:pPr lvl="1">
              <a:defRPr/>
            </a:pPr>
            <a:r>
              <a:rPr lang="zh-CN">
                <a:solidFill>
                  <a:srgbClr val="000000"/>
                </a:solidFill>
                <a:latin typeface="宋体"/>
              </a:rPr>
              <a:t>对象句柄的引入是为了在用户模式下标示和引用内核对象。</a:t>
            </a:r>
            <a:endParaRPr lang="en-US">
              <a:solidFill>
                <a:srgbClr val="000000"/>
              </a:solidFill>
              <a:latin typeface="宋体"/>
            </a:endParaRPr>
          </a:p>
          <a:p>
            <a:pPr lvl="1">
              <a:defRPr/>
            </a:pPr>
            <a:r>
              <a:rPr lang="zh-CN">
                <a:solidFill>
                  <a:srgbClr val="000000"/>
                </a:solidFill>
                <a:latin typeface="宋体"/>
              </a:rPr>
              <a:t>可以把对象句柄理解为一种数据类型</a:t>
            </a:r>
            <a:endParaRPr lang="en-US">
              <a:solidFill>
                <a:srgbClr val="000000"/>
              </a:solidFill>
              <a:latin typeface="宋体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331640" y="4005064"/>
            <a:ext cx="6526212" cy="20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Arial"/>
              </a:rPr>
              <a:t>HANDLE</a:t>
            </a:r>
            <a:r>
              <a:rPr lang="en-US">
                <a:latin typeface="Arial"/>
              </a:rPr>
              <a:t> WINAPI </a:t>
            </a:r>
            <a:r>
              <a:rPr lang="en-US">
                <a:latin typeface="Arial"/>
              </a:rPr>
              <a:t>CreateFileMapping</a:t>
            </a:r>
            <a:r>
              <a:rPr lang="en-US">
                <a:latin typeface="Arial"/>
              </a:rPr>
              <a:t>(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</a:t>
            </a:r>
            <a:r>
              <a:rPr lang="en-US">
                <a:solidFill>
                  <a:srgbClr val="FF0000"/>
                </a:solidFill>
                <a:latin typeface="Arial"/>
              </a:rPr>
              <a:t>HANDLE</a:t>
            </a:r>
            <a:r>
              <a:rPr lang="en-US">
                <a:latin typeface="Arial"/>
              </a:rPr>
              <a:t> </a:t>
            </a:r>
            <a:r>
              <a:rPr lang="en-US" i="1">
                <a:latin typeface="Arial"/>
              </a:rPr>
              <a:t>hFile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LPSECURITY_ATTRIBUTES </a:t>
            </a:r>
            <a:r>
              <a:rPr lang="en-US" i="1">
                <a:latin typeface="Arial"/>
              </a:rPr>
              <a:t>lpAttributes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 i="1">
                <a:latin typeface="Arial"/>
              </a:rPr>
              <a:t>flProtect</a:t>
            </a:r>
            <a:r>
              <a:rPr lang="en-US">
                <a:latin typeface="Arial"/>
              </a:rPr>
              <a:t>,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 i="1">
                <a:latin typeface="Arial"/>
              </a:rPr>
              <a:t>dwMaximumSizeHigh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DWORD </a:t>
            </a:r>
            <a:r>
              <a:rPr lang="en-US" i="1">
                <a:latin typeface="Arial"/>
              </a:rPr>
              <a:t>dwMaximumSizeLow</a:t>
            </a:r>
            <a:r>
              <a:rPr lang="en-US">
                <a:latin typeface="Arial"/>
              </a:rPr>
              <a:t>, 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   __in LPCTSTR </a:t>
            </a:r>
            <a:r>
              <a:rPr lang="en-US" i="1">
                <a:latin typeface="Arial"/>
              </a:rPr>
              <a:t>lpName</a:t>
            </a:r>
            <a:r>
              <a:rPr lang="en-US">
                <a:latin typeface="Arial"/>
              </a:rPr>
              <a:t> );</a:t>
            </a:r>
            <a:endParaRPr lang="zh-CN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9110">
        <p:fade thruBlk="0"/>
      </p:transition>
    </mc:Choice>
    <mc:Fallback>
      <p:transition spd="slow" advClick="1" advTm="49110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行楷"/>
        <a:cs typeface="宋体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Windows核心编程---进程+</Template>
  <TotalTime>0</TotalTime>
  <Words>0</Words>
  <Application>onlyoffice/7.5.1.23</Application>
  <DocSecurity>0</DocSecurity>
  <PresentationFormat>全屏显示(4:3)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>番茄花园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推荐书</dc:creator>
  <cp:keywords/>
  <dc:description/>
  <dc:identifier/>
  <dc:language/>
  <cp:lastModifiedBy>杨佳伲</cp:lastModifiedBy>
  <cp:revision>513</cp:revision>
  <dcterms:created xsi:type="dcterms:W3CDTF">2009-11-11T08:14:51Z</dcterms:created>
  <dcterms:modified xsi:type="dcterms:W3CDTF">2024-12-24T05:57:45Z</dcterms:modified>
  <cp:category/>
  <cp:contentStatus/>
  <cp:version/>
</cp:coreProperties>
</file>