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notesSlides/notesSlide67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21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6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66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6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9144000" cy="6858000" type="screen4x3"/>
  <p:notesSz cx="6858000" cy="9144000"/>
  <p:defaultTextStyle>
    <a:defPPr>
      <a:defRPr lang="zh-CN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宋体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宋体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宋体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宋体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宋体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宋体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宋体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宋体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宋体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91" d="100"/>
          <a:sy n="91" d="100"/>
        </p:scale>
        <p:origin x="1038" y="33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 /><Relationship Id="rId77" Type="http://schemas.openxmlformats.org/officeDocument/2006/relationships/tableStyles" Target="tableStyles.xml" /><Relationship Id="rId7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33798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2BB468DD-05AD-40FB-A1C4-633D5C5B202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宋体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宋体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宋体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宋体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宋体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 ?>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 ?>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 ?>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 ?>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 ?>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C74E33-102E-8A3A-C25C-A1B58F6F557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90BDA5-E9F3-F4B9-41F8-D1B0FDEA6C7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E6F02E-EAA1-6371-FCAB-ED87510BB8E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57AA55-7D85-111C-C317-497BCF5D6E4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94D6B-A9F2-D837-F647-6BAE868AC4B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0CD073-691D-B7BE-CEC4-49B6870B98F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C44AE4-DA51-A33D-1028-17377196013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4412BC-9099-DF2A-BB70-8D0F8E3724A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B09180-8F8A-3F0C-6F2D-CB76E820D58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24A873-9664-0CC9-1B29-110B578A54B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9D64D-BFF7-4CDF-C062-9B4A2DB4A76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36333A-2814-955A-6F48-939E8BD1725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DA7FA7-DF03-187F-3203-2CD2FEA92195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B198AB-833F-D723-4282-1E9680A0157D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EE4765-413D-3843-6EB2-C611A01120D8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7FD2E0-7F21-B234-BBBC-6426D61E789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630876-1A2A-B1DF-DF0C-43767053865C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9D4C1D-AFBB-D5AB-A5B3-59251FE3CA98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191287-E4E3-1E5D-66F1-F7EF0E6D69C2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8A577A-E356-7B59-0E1B-455B8129FC51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355660-0462-8170-A6D6-CD3CC13636DA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619FE-0F89-96C0-A0FA-7211A375CDA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FBF751-A8EC-1DDF-2DD0-A856E5CE34AE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6A0B67-A4C2-42ED-1589-CEDE4C070BD7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EA3419-F6D2-289F-F1A2-9D15DE141ACD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5820EA-46EA-AA16-807D-6706F9B630B1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D83E31-DE2B-7DEF-E05C-7F660A8C3E27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BECB5B-4630-ACD6-5187-3F403D040BCA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1EC935-4939-940D-FA1F-1EB087A66D99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2AE1C2-8501-4CBE-BE36-2154D55D756E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29430F-B459-2CB2-F3FB-CF1740293482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8C7ED0-AB72-3D18-045C-BF99C61B2963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E2C7F1-D4EF-35A8-D375-F1BAF1443D1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001BD-BBDF-386C-CA6E-32318D420A04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616CC7-E445-E1FA-EFDE-2FD9E8483D95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12A368-C40C-1D31-9152-0A18E803CF1F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EC122E-B0E6-0BFF-4029-BAD23A5312B9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8FA6FC-6040-B855-5D33-71C0F2DAD880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7CCF5D-120C-69AE-9B71-9738DE424AE0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A1FBC5-E6C5-604D-4448-C01ED5502A41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C5B461-4A2D-C519-91E9-0DA5F428C49E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E52CF2-6680-CE47-2793-84E722DB16FA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A04E0B-B26A-F7FC-58D7-31A80868214E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694CC4-4ACF-02F3-A318-4B0969E4DB8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13BDBE-5C89-BB02-D17B-1DD54701CC61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346313-90DA-F651-2FB7-325F3F6824E0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F31C5F-31E3-6161-3C68-57E3F14E3019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441481-30B6-D1BF-8C80-88BD93B83D98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AD4A9B-8D29-E25A-C34B-9ED760E3E47A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063A2F-B38D-DF7B-A7AC-79D9AE50A294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C3A925-5395-8CEA-7CA2-111AAC29124A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F445BC-C1B4-7180-F3B5-FEF220432C43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66D9B7-2FAC-3A20-E3EF-8D1BEA3E9391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06CF75-3837-436B-41B5-9A18BC704388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E2B6FE-0179-C551-41B1-39C90D277A5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A24C99-375B-4CFF-3FBB-BF3EA94D5CD6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C3C7D4-1CD1-0758-76B0-7BB59C95CEE4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8578AF-08A0-EC96-8363-D3C0D789E8E9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368C21-25E3-4AD9-B808-F62D83ACB0DF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2C1099-CC7B-C4BB-7598-5957CF144E8B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AB3DE-E820-3B1B-AEA3-337E27D2E9DC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A8727A-3EFF-F536-7785-651F7CBABE17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7F3D05-1B84-2434-DF9A-7B85E973ADE8}" type="slidenum">
              <a:rPr/>
              <a:t/>
            </a:fld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AB23DC-BD3B-88B6-045A-D70BB39BD8F3}" type="slidenum">
              <a:rPr/>
              <a:t/>
            </a:fld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422A22-12A9-F52C-3DA6-E5A541A1ABC2}" type="slidenum">
              <a:rPr/>
              <a:t/>
            </a:fld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36376A-DDF3-468A-F71C-596DC8C1F72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D53B3E-F6CF-E3E6-32CB-A55C1ABD3B00}" type="slidenum">
              <a:rPr/>
              <a:t/>
            </a:fld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0A54DE-019D-2DBB-A176-A4CCB87BFFA3}" type="slidenum">
              <a:rPr/>
              <a:t/>
            </a:fld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C2F999-4F81-02F4-E7B5-40CA5BDFEC1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B468DD-05AD-40FB-A1C4-633D5C5B202E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DC6280-8C17-1FE9-08C7-801B57E05AF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/>
                <a:ea typeface="宋体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F7506E-9EAA-4DC0-8A7F-C818E21DD45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25EE3D0-F864-410B-A1E0-C929174AA65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9642E72-B7FE-4B08-BA3B-D82B622872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标题和内容在文本之上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8229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3938588"/>
            <a:ext cx="8229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28BAFE7-39BC-476C-977E-879FD158BC1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OverObj" userDrawn="1">
  <p:cSld name="标题和文本在内容之上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229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3938588"/>
            <a:ext cx="8229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9E569058-E15B-433E-9028-011F72C356A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AndObj" userDrawn="1">
  <p:cSld name="标题，文本与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793B99B-9C4B-48ED-97A2-634B0D3945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AndTwoObj" userDrawn="1">
  <p:cSld name="标题，文本与两项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 bwMode="auto">
          <a:xfrm>
            <a:off x="4648200" y="1600200"/>
            <a:ext cx="4038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 bwMode="auto">
          <a:xfrm>
            <a:off x="4648200" y="3938588"/>
            <a:ext cx="4038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73E1881-936D-4A19-9AAA-E0C992545AD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bl" userDrawn="1">
  <p:cSld name="标题和表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 bwMode="auto">
          <a:xfrm>
            <a:off x="457200" y="1600200"/>
            <a:ext cx="8229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单击图标添加表格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043DEF4-9990-43BD-8FD7-6F2E9FFFAE1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ea typeface="宋体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29574C1-44BC-4789-9921-E319C388251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CD92797-B03F-4818-82A2-09D06EF8EB7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B6DFA25-FB5A-4282-B092-F6F01A4B446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3D546E6-9A26-4927-B445-4F488F52FC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2C00076-A58F-4D59-B000-4726AC10224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1D4FF03-2FD9-40C5-94B8-85625F6960C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5CEC7961-2CCB-4F4E-B55A-848B57A554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zh-CN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624658F-1D9F-4345-8227-40DA0472084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921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186372" name="Rectangle 4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l">
              <a:defRPr sz="1400">
                <a:latin typeface="+mn-lt"/>
                <a:ea typeface="宋体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86373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>
              <a:defRPr sz="1400">
                <a:latin typeface="+mn-lt"/>
                <a:ea typeface="宋体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86374" name="Rectangle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>
                <a:latin typeface="Arial"/>
              </a:defRPr>
            </a:lvl1pPr>
          </a:lstStyle>
          <a:p>
            <a:pPr>
              <a:defRPr/>
            </a:pPr>
            <a:fld id="{0B5BEB91-463E-4CB5-8EFA-64D5DA080C60}" type="slidenum">
              <a:rPr lang="zh-TW"/>
              <a:t>‹#›</a:t>
            </a:fld>
            <a:endParaRPr lang="zh-TW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60388" y="6411913"/>
            <a:ext cx="1439862" cy="476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ctr">
              <a:defRPr/>
            </a:pPr>
            <a:endParaRPr lang="en-US" sz="1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366000" y="6434138"/>
            <a:ext cx="10541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r">
              <a:defRPr/>
            </a:pPr>
            <a:fld id="{D21C6479-4B11-4995-8D11-6B89A1825999}" type="slidenum">
              <a:rPr lang="en-US" sz="1600" b="1">
                <a:solidFill>
                  <a:srgbClr val="0000FF"/>
                </a:solidFill>
              </a:rPr>
              <a:t>3</a:t>
            </a:fld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>
            <a:off x="0" y="188913"/>
            <a:ext cx="9144000" cy="0"/>
          </a:xfrm>
          <a:prstGeom prst="line">
            <a:avLst/>
          </a:prstGeom>
          <a:noFill/>
          <a:ln w="114300" cmpd="tri">
            <a:solidFill>
              <a:srgbClr val="FF9933">
                <a:alpha val="59998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/>
          </a:p>
        </p:txBody>
      </p:sp>
      <p:grpSp>
        <p:nvGrpSpPr>
          <p:cNvPr id="9227" name="Group 14"/>
          <p:cNvGrpSpPr/>
          <p:nvPr/>
        </p:nvGrpSpPr>
        <p:grpSpPr bwMode="auto">
          <a:xfrm>
            <a:off x="34925" y="171450"/>
            <a:ext cx="647700" cy="6713538"/>
            <a:chOff x="0" y="43"/>
            <a:chExt cx="5760" cy="4229"/>
          </a:xfrm>
        </p:grpSpPr>
        <p:sp>
          <p:nvSpPr>
            <p:cNvPr id="9236" name="Line 15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37" name="Line 16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38" name="Line 17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39" name="Line 18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0" name="Line 19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1" name="Line 20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2" name="Line 21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3" name="Line 22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4" name="Line 23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5" name="Line 24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6" name="Line 25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7" name="Line 26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8" name="Line 27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49" name="Line 28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0" name="Line 29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1" name="Line 30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2" name="Line 31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3" name="Line 32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4" name="Line 33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5" name="Line 34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6" name="Line 35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7" name="Line 36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8" name="Line 37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59" name="Line 38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0" name="Line 39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1" name="Line 40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2" name="Line 41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3" name="Line 42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4" name="Line 43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5" name="Line 44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6" name="Line 45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7" name="Line 46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8" name="Line 47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69" name="Line 48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0" name="Line 49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1" name="Line 50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2" name="Line 51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3" name="Line 52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4" name="Line 53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5" name="Line 54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6" name="Line 55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7" name="Line 56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8" name="Line 57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79" name="Line 58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0" name="Line 59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1" name="Line 60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2" name="Line 61"/>
            <p:cNvSpPr>
              <a:spLocks noChangeShapeType="1"/>
            </p:cNvSpPr>
            <p:nvPr userDrawn="1"/>
          </p:nvSpPr>
          <p:spPr bwMode="auto">
            <a:xfrm>
              <a:off x="0" y="228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3" name="Line 62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4" name="Line 63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5" name="Line 64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6" name="Line 65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7" name="Line 66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8" name="Line 67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89" name="Line 68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0" name="Line 69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1" name="Line 70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2" name="Line 71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3" name="Line 72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4" name="Line 73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5" name="Line 74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6" name="Line 75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7" name="Line 76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8" name="Line 77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99" name="Line 78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0" name="Line 79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1" name="Line 80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2" name="Line 81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3" name="Line 82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4" name="Line 83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5" name="Line 84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6" name="Line 85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7" name="Line 86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8" name="Line 87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09" name="Line 88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0" name="Line 89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1" name="Line 90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2" name="Line 91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3" name="Line 92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4" name="Line 93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5" name="Line 94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6" name="Line 95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7" name="Line 96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8" name="Line 97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19" name="Line 98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0" name="Line 99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1" name="Line 100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2" name="Line 101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3" name="Line 102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4" name="Line 103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5" name="Line 104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6" name="Line 105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7" name="Line 106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8" name="Line 107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29" name="Line 108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30" name="Line 109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31" name="Line 110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32" name="Line 111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33" name="Line 112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</p:grpSp>
      <p:sp>
        <p:nvSpPr>
          <p:cNvPr id="1037" name="Rectangle 113"/>
          <p:cNvSpPr>
            <a:spLocks noChangeArrowheads="1"/>
          </p:cNvSpPr>
          <p:nvPr/>
        </p:nvSpPr>
        <p:spPr bwMode="auto">
          <a:xfrm>
            <a:off x="2943225" y="1149350"/>
            <a:ext cx="5757863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B374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ctr">
              <a:defRPr/>
            </a:pPr>
            <a:endParaRPr lang="zh-CN"/>
          </a:p>
        </p:txBody>
      </p:sp>
      <p:pic>
        <p:nvPicPr>
          <p:cNvPr id="9229" name="Picture 12"/>
          <p:cNvPicPr>
            <a:picLocks noChangeArrowheads="1"/>
          </p:cNvPicPr>
          <p:nvPr/>
        </p:nvPicPr>
        <p:blipFill>
          <a:blip r:embed="rId18"/>
          <a:stretch/>
        </p:blipFill>
        <p:spPr bwMode="auto">
          <a:xfrm>
            <a:off x="0" y="5980113"/>
            <a:ext cx="9144000" cy="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Rectangle 1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r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宋体"/>
                <a:cs typeface="+mn-cs"/>
              </a:defRPr>
            </a:lvl1pPr>
            <a:lvl2pPr marL="4572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2pPr>
            <a:lvl3pPr marL="9144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3pPr>
            <a:lvl4pPr marL="1371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4pPr>
            <a:lvl5pPr marL="18288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5pPr>
            <a:lvl6pPr marL="22860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6pPr>
            <a:lvl7pPr marL="27432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7pPr>
            <a:lvl8pPr marL="32004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8pPr>
            <a:lvl9pPr marL="36576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9pPr>
          </a:lstStyle>
          <a:p>
            <a:pPr>
              <a:defRPr/>
            </a:pPr>
            <a:fld id="{BEC3CE3D-89D6-4E00-8C79-D2D66C97815D}" type="slidenum">
              <a:rPr lang="en-US"/>
              <a:t>3</a:t>
            </a:fld>
            <a:endParaRPr lang="en-US"/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560388" y="6411913"/>
            <a:ext cx="1439862" cy="476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ctr">
              <a:defRPr/>
            </a:pPr>
            <a:endParaRPr lang="en-US" sz="1400"/>
          </a:p>
        </p:txBody>
      </p:sp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7366000" y="6434138"/>
            <a:ext cx="10541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r">
              <a:defRPr/>
            </a:pPr>
            <a:fld id="{CA0C4270-42B1-43E5-8A8C-C97657666A21}" type="slidenum">
              <a:rPr lang="en-US" sz="1600" b="1">
                <a:solidFill>
                  <a:srgbClr val="0000FF"/>
                </a:solidFill>
              </a:rPr>
              <a:t>3</a:t>
            </a:fld>
            <a:endParaRPr lang="en-US" sz="1600" b="1">
              <a:solidFill>
                <a:srgbClr val="0000FF"/>
              </a:solidFill>
            </a:endParaRPr>
          </a:p>
        </p:txBody>
      </p:sp>
      <p:pic>
        <p:nvPicPr>
          <p:cNvPr id="9234" name="Picture 13"/>
          <p:cNvPicPr>
            <a:picLocks noChangeAspect="1" noChangeArrowheads="1"/>
          </p:cNvPicPr>
          <p:nvPr/>
        </p:nvPicPr>
        <p:blipFill>
          <a:blip r:embed="rId19"/>
          <a:stretch/>
        </p:blipFill>
        <p:spPr bwMode="auto">
          <a:xfrm>
            <a:off x="2590800" y="6238875"/>
            <a:ext cx="377825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5"/>
          <p:cNvPicPr>
            <a:picLocks noChangeAspect="1" noChangeArrowheads="1"/>
          </p:cNvPicPr>
          <p:nvPr/>
        </p:nvPicPr>
        <p:blipFill>
          <a:blip r:embed="rId20"/>
          <a:stretch/>
        </p:blipFill>
        <p:spPr bwMode="auto">
          <a:xfrm>
            <a:off x="107949" y="5840413"/>
            <a:ext cx="2582863" cy="1104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1"/>
  <p:txStyles>
    <p:titleStyle>
      <a:lvl1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2pPr>
      <a:lvl3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3pPr>
      <a:lvl4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4pPr>
      <a:lvl5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5pPr>
      <a:lvl6pPr marL="4572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6pPr>
      <a:lvl7pPr marL="9144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7pPr>
      <a:lvl8pPr marL="13716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8pPr>
      <a:lvl9pPr marL="18288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9pPr>
    </p:titleStyle>
    <p:bodyStyle>
      <a:lvl1pPr marL="6350" indent="709613" algn="l">
        <a:spcBef>
          <a:spcPts val="0"/>
        </a:spcBef>
        <a:spcAft>
          <a:spcPts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181099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589088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997075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4050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8622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3194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7766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2338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emf"/><Relationship Id="rId4" Type="http://schemas.openxmlformats.org/officeDocument/2006/relationships/oleObject" Target="../embeddings/oleObject4.bin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1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Windows</a:t>
            </a:r>
            <a:r>
              <a:rPr lang="zh-CN" sz="4000"/>
              <a:t>核心编程之</a:t>
            </a:r>
            <a:br>
              <a:rPr lang="zh-CN" sz="4000"/>
            </a:br>
            <a:r>
              <a:rPr lang="zh-CN" sz="4000"/>
              <a:t>进程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8760">
        <p:fade thruBlk="0"/>
      </p:transition>
    </mc:Choice>
    <mc:Fallback>
      <p:transition spd="slow" advClick="1" advTm="18760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进程模块句柄</a:t>
            </a:r>
            <a:endParaRPr/>
          </a:p>
        </p:txBody>
      </p:sp>
      <p:sp>
        <p:nvSpPr>
          <p:cNvPr id="31747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/>
              <a:t>进程模块句柄的本质就是当前可执行文件的</a:t>
            </a:r>
            <a:r>
              <a:rPr lang="zh-CN" b="1">
                <a:solidFill>
                  <a:srgbClr val="FF0000"/>
                </a:solidFill>
              </a:rPr>
              <a:t>基地址（起始地址）</a:t>
            </a:r>
            <a:r>
              <a:rPr lang="zh-CN"/>
              <a:t>。</a:t>
            </a:r>
            <a:endParaRPr lang="en-US"/>
          </a:p>
          <a:p>
            <a:pPr marL="0" indent="542925">
              <a:defRPr/>
            </a:pPr>
            <a:r>
              <a:rPr lang="zh-CN"/>
              <a:t>在程序中很多地方，都被使用，尤其是装入一个资源的时候。</a:t>
            </a:r>
            <a:endParaRPr lang="en-US"/>
          </a:p>
          <a:p>
            <a:pPr marL="0" indent="542925">
              <a:defRPr/>
            </a:pPr>
            <a:r>
              <a:rPr lang="en-US"/>
              <a:t>HICON </a:t>
            </a:r>
            <a:r>
              <a:rPr lang="en-US"/>
              <a:t>LoadIcon</a:t>
            </a:r>
            <a:r>
              <a:rPr lang="en-US"/>
              <a:t>( </a:t>
            </a:r>
            <a:r>
              <a:rPr lang="en-US">
                <a:solidFill>
                  <a:srgbClr val="FF0000"/>
                </a:solidFill>
              </a:rPr>
              <a:t>HINSTANCE </a:t>
            </a:r>
            <a:r>
              <a:rPr lang="en-US">
                <a:solidFill>
                  <a:srgbClr val="FF0000"/>
                </a:solidFill>
              </a:rPr>
              <a:t>hInstance</a:t>
            </a:r>
            <a:r>
              <a:rPr lang="en-US"/>
              <a:t>, </a:t>
            </a:r>
            <a:r>
              <a:rPr lang="en-US"/>
              <a:t>LPCTSTRlpIconName</a:t>
            </a:r>
            <a:r>
              <a:rPr lang="en-US"/>
              <a:t> 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7426">
        <p:fade thruBlk="0"/>
      </p:transition>
    </mc:Choice>
    <mc:Fallback>
      <p:transition spd="slow" advClick="1" advTm="77426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en-US"/>
              <a:t>GetModuleHandle</a:t>
            </a:r>
            <a:r>
              <a:rPr lang="zh-CN"/>
              <a:t>函数</a:t>
            </a:r>
            <a:endParaRPr lang="en-US"/>
          </a:p>
        </p:txBody>
      </p:sp>
      <p:sp>
        <p:nvSpPr>
          <p:cNvPr id="3174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1417638"/>
            <a:ext cx="8686800" cy="4525963"/>
          </a:xfrm>
        </p:spPr>
        <p:txBody>
          <a:bodyPr/>
          <a:lstStyle/>
          <a:p>
            <a:pPr marL="0" indent="542925">
              <a:defRPr/>
            </a:pPr>
            <a:r>
              <a:rPr lang="en-US" sz="2400"/>
              <a:t>HMODULE </a:t>
            </a:r>
            <a:r>
              <a:rPr lang="en-US" sz="2400"/>
              <a:t>GetModuleHandle</a:t>
            </a:r>
            <a:r>
              <a:rPr lang="en-US" sz="2400"/>
              <a:t>(PCTSTR </a:t>
            </a:r>
            <a:r>
              <a:rPr lang="en-US" sz="2400"/>
              <a:t>pszModule</a:t>
            </a:r>
            <a:r>
              <a:rPr lang="en-US" sz="2400"/>
              <a:t>);</a:t>
            </a:r>
            <a:endParaRPr/>
          </a:p>
          <a:p>
            <a:pPr marL="0" indent="542925">
              <a:defRPr/>
            </a:pPr>
            <a:endParaRPr lang="en-US" sz="2400"/>
          </a:p>
          <a:p>
            <a:pPr marL="0" indent="542925">
              <a:defRPr/>
            </a:pPr>
            <a:r>
              <a:rPr lang="en-US" sz="2400"/>
              <a:t>1</a:t>
            </a:r>
            <a:r>
              <a:rPr lang="zh-CN" sz="2400"/>
              <a:t>、若传送参数为</a:t>
            </a:r>
            <a:r>
              <a:rPr lang="en-US" sz="2400"/>
              <a:t>NULL</a:t>
            </a:r>
            <a:r>
              <a:rPr lang="zh-CN" sz="2400"/>
              <a:t>，这个函数只返回当前进程的模块句柄。</a:t>
            </a:r>
            <a:endParaRPr lang="en-US" sz="2400"/>
          </a:p>
          <a:p>
            <a:pPr marL="0" indent="542925">
              <a:defRPr/>
            </a:pPr>
            <a:r>
              <a:rPr lang="en-US" sz="2400"/>
              <a:t>2</a:t>
            </a:r>
            <a:r>
              <a:rPr lang="zh-CN" sz="2400"/>
              <a:t>、这个函数只检查本进程的地址空间，不检查其它进程的地址空间。</a:t>
            </a:r>
            <a:endParaRPr lang="en-US" sz="2400"/>
          </a:p>
          <a:p>
            <a:pPr marL="0" indent="542925">
              <a:defRPr/>
            </a:pPr>
            <a:r>
              <a:rPr lang="en-US" sz="2400"/>
              <a:t>3</a:t>
            </a:r>
            <a:r>
              <a:rPr lang="zh-CN" sz="2400"/>
              <a:t>、在</a:t>
            </a:r>
            <a:r>
              <a:rPr lang="en-US" sz="2400"/>
              <a:t>DLL</a:t>
            </a:r>
            <a:r>
              <a:rPr lang="zh-CN" sz="2400"/>
              <a:t>中，调用</a:t>
            </a:r>
            <a:r>
              <a:rPr lang="en-US"/>
              <a:t>GetModuleHandle</a:t>
            </a:r>
            <a:r>
              <a:rPr lang="zh-CN"/>
              <a:t>，返回的不是</a:t>
            </a:r>
            <a:r>
              <a:rPr lang="en-US"/>
              <a:t>DLL</a:t>
            </a:r>
            <a:r>
              <a:rPr lang="zh-CN"/>
              <a:t>模块地址，而是当前进程的模块地址。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7426">
        <p:fade thruBlk="0"/>
      </p:transition>
    </mc:Choice>
    <mc:Fallback>
      <p:transition spd="slow" advClick="1" advTm="77426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如何获取进程或者可执行文件名呢</a:t>
            </a:r>
            <a:endParaRPr/>
          </a:p>
        </p:txBody>
      </p:sp>
      <p:sp>
        <p:nvSpPr>
          <p:cNvPr id="31747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0"/>
              </a:spcBef>
              <a:defRPr/>
            </a:pPr>
            <a:r>
              <a:rPr lang="zh-CN">
                <a:latin typeface="Arial Unicode MS"/>
              </a:rPr>
              <a:t>DWORD WINAPI GetModuleFileName</a:t>
            </a:r>
            <a:endParaRPr lang="en-US">
              <a:latin typeface="Arial Unicode MS"/>
            </a:endParaRPr>
          </a:p>
          <a:p>
            <a:pPr marL="0" lvl="0" indent="0">
              <a:spcBef>
                <a:spcPts val="0"/>
              </a:spcBef>
              <a:defRPr/>
            </a:pPr>
            <a:r>
              <a:rPr lang="zh-CN">
                <a:latin typeface="Arial Unicode MS"/>
              </a:rPr>
              <a:t>( _In_opt_  HMODULE hModule,</a:t>
            </a:r>
            <a:endParaRPr lang="en-US">
              <a:latin typeface="Arial Unicode MS"/>
            </a:endParaRPr>
          </a:p>
          <a:p>
            <a:pPr marL="0" lvl="0" indent="0">
              <a:spcBef>
                <a:spcPts val="0"/>
              </a:spcBef>
              <a:defRPr/>
            </a:pPr>
            <a:r>
              <a:rPr lang="zh-CN">
                <a:latin typeface="Arial Unicode MS"/>
              </a:rPr>
              <a:t> //</a:t>
            </a:r>
            <a:r>
              <a:rPr lang="zh-CN">
                <a:solidFill>
                  <a:srgbClr val="FF0000"/>
                </a:solidFill>
                <a:latin typeface="Arial Unicode MS"/>
              </a:rPr>
              <a:t>应用程序或DLL实例句柄,NULL则为获取当前程序可执行文件路径名</a:t>
            </a:r>
            <a:endParaRPr lang="en-US">
              <a:solidFill>
                <a:srgbClr val="FF0000"/>
              </a:solidFill>
              <a:latin typeface="Arial Unicode MS"/>
            </a:endParaRPr>
          </a:p>
          <a:p>
            <a:pPr marL="0" lvl="0" indent="0">
              <a:spcBef>
                <a:spcPts val="0"/>
              </a:spcBef>
              <a:defRPr/>
            </a:pPr>
            <a:r>
              <a:rPr lang="zh-CN">
                <a:latin typeface="Arial Unicode MS"/>
              </a:rPr>
              <a:t> _Out_     LPTSTR lpFilename</a:t>
            </a:r>
            <a:r>
              <a:rPr lang="zh-CN">
                <a:solidFill>
                  <a:srgbClr val="FF0000"/>
                </a:solidFill>
                <a:latin typeface="Arial Unicode MS"/>
              </a:rPr>
              <a:t>, //接收路径的字符串缓冲区</a:t>
            </a:r>
            <a:endParaRPr lang="en-US">
              <a:solidFill>
                <a:srgbClr val="FF0000"/>
              </a:solidFill>
              <a:latin typeface="Arial Unicode MS"/>
            </a:endParaRPr>
          </a:p>
          <a:p>
            <a:pPr marL="0" lvl="0" indent="0">
              <a:spcBef>
                <a:spcPts val="0"/>
              </a:spcBef>
              <a:defRPr/>
            </a:pPr>
            <a:r>
              <a:rPr lang="zh-CN">
                <a:latin typeface="Arial Unicode MS"/>
              </a:rPr>
              <a:t> _In_      DWORD nSize </a:t>
            </a:r>
            <a:r>
              <a:rPr lang="zh-CN">
                <a:solidFill>
                  <a:srgbClr val="FF0000"/>
                </a:solidFill>
                <a:latin typeface="Arial Unicode MS"/>
              </a:rPr>
              <a:t>//接收路径的字符缓冲区的大小 </a:t>
            </a:r>
            <a:r>
              <a:rPr lang="zh-CN">
                <a:latin typeface="Arial Unicode MS"/>
              </a:rPr>
              <a:t>);</a:t>
            </a:r>
            <a:r>
              <a:rPr lang="zh-CN"/>
              <a:t> </a:t>
            </a:r>
            <a:endParaRPr lang="zh-CN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7426">
        <p:fade thruBlk="0"/>
      </p:transition>
    </mc:Choice>
    <mc:Fallback>
      <p:transition spd="slow" advClick="1" advTm="77426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使用</a:t>
            </a:r>
            <a:r>
              <a:rPr lang="en-US"/>
              <a:t>win32</a:t>
            </a:r>
            <a:r>
              <a:rPr lang="zh-CN"/>
              <a:t>进程</a:t>
            </a:r>
            <a:r>
              <a:rPr lang="en-US"/>
              <a:t>API </a:t>
            </a:r>
            <a:endParaRPr/>
          </a:p>
        </p:txBody>
      </p:sp>
      <p:sp>
        <p:nvSpPr>
          <p:cNvPr id="39939" name="Rectangle 3"/>
          <p:cNvSpPr>
            <a:spLocks noChangeArrowheads="1" noGrp="1"/>
          </p:cNvSpPr>
          <p:nvPr>
            <p:ph type="subTitle" idx="1"/>
          </p:nvPr>
        </p:nvSpPr>
        <p:spPr bwMode="auto"/>
        <p:txBody>
          <a:bodyPr/>
          <a:lstStyle/>
          <a:p>
            <a:pPr indent="542925"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8387">
        <p:fade thruBlk="0"/>
      </p:transition>
    </mc:Choice>
    <mc:Fallback>
      <p:transition spd="slow" advClick="1" advTm="8387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进程管理</a:t>
            </a:r>
            <a:endParaRPr/>
          </a:p>
        </p:txBody>
      </p:sp>
      <p:sp>
        <p:nvSpPr>
          <p:cNvPr id="40963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/>
              <a:t>如何创建和结束进程</a:t>
            </a:r>
            <a:endParaRPr/>
          </a:p>
          <a:p>
            <a:pPr marL="0" indent="542925">
              <a:defRPr/>
            </a:pPr>
            <a:r>
              <a:rPr lang="zh-CN"/>
              <a:t>如何获取子进程的相关信息</a:t>
            </a:r>
            <a:endParaRPr/>
          </a:p>
          <a:p>
            <a:pPr marL="0" indent="542925">
              <a:defRPr/>
            </a:pPr>
            <a:r>
              <a:rPr lang="zh-CN"/>
              <a:t>如何在子进程中获取启动参数</a:t>
            </a:r>
            <a:endParaRPr/>
          </a:p>
          <a:p>
            <a:pPr marL="0" indent="542925">
              <a:defRPr/>
            </a:pPr>
            <a:r>
              <a:rPr lang="zh-CN"/>
              <a:t>如何在进程中获取和设置环境变量等</a:t>
            </a:r>
            <a:endParaRPr/>
          </a:p>
          <a:p>
            <a:pPr marL="0" indent="542925">
              <a:defRPr/>
            </a:pPr>
            <a:r>
              <a:rPr lang="zh-CN"/>
              <a:t>进程间如何通信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9188">
        <p:fade thruBlk="0"/>
      </p:transition>
    </mc:Choice>
    <mc:Fallback>
      <p:transition spd="slow" advClick="1" advTm="39188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685800" y="260350"/>
            <a:ext cx="7772400" cy="627063"/>
          </a:xfrm>
        </p:spPr>
        <p:txBody>
          <a:bodyPr/>
          <a:lstStyle/>
          <a:p>
            <a:pPr>
              <a:defRPr/>
            </a:pPr>
            <a:r>
              <a:rPr lang="zh-CN" sz="4000"/>
              <a:t>进程创建分析</a:t>
            </a:r>
            <a:endParaRPr/>
          </a:p>
        </p:txBody>
      </p:sp>
      <p:sp>
        <p:nvSpPr>
          <p:cNvPr id="43011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defRPr/>
            </a:pPr>
            <a:r>
              <a:rPr lang="en-US" b="1">
                <a:latin typeface="宋体"/>
              </a:rPr>
              <a:t>(1)</a:t>
            </a:r>
            <a:r>
              <a:rPr lang="zh-CN" b="1">
                <a:latin typeface="宋体"/>
              </a:rPr>
              <a:t>打开</a:t>
            </a:r>
            <a:r>
              <a:rPr lang="en-US" b="1">
                <a:latin typeface="宋体"/>
              </a:rPr>
              <a:t>EXE</a:t>
            </a:r>
            <a:r>
              <a:rPr lang="zh-CN" b="1">
                <a:latin typeface="宋体"/>
              </a:rPr>
              <a:t>文件，创建局部的段对象。</a:t>
            </a:r>
            <a:endParaRPr/>
          </a:p>
          <a:p>
            <a:pPr marL="609600" indent="-609600">
              <a:lnSpc>
                <a:spcPct val="80000"/>
              </a:lnSpc>
              <a:defRPr/>
            </a:pPr>
            <a:r>
              <a:rPr lang="en-US" b="1">
                <a:latin typeface="宋体"/>
              </a:rPr>
              <a:t>(2)</a:t>
            </a:r>
            <a:r>
              <a:rPr lang="zh-CN" b="1">
                <a:latin typeface="宋体"/>
              </a:rPr>
              <a:t>创建执行体进程块对象。</a:t>
            </a:r>
            <a:endParaRPr/>
          </a:p>
          <a:p>
            <a:pPr marL="609600" indent="-609600">
              <a:lnSpc>
                <a:spcPct val="80000"/>
              </a:lnSpc>
              <a:defRPr/>
            </a:pPr>
            <a:r>
              <a:rPr lang="en-US" b="1">
                <a:latin typeface="宋体"/>
              </a:rPr>
              <a:t>(3)</a:t>
            </a:r>
            <a:r>
              <a:rPr lang="zh-CN" b="1">
                <a:latin typeface="宋体"/>
              </a:rPr>
              <a:t>创建和初始化主线程（包括栈、上下文、执行体线程块对象的创建）。</a:t>
            </a:r>
            <a:endParaRPr/>
          </a:p>
          <a:p>
            <a:pPr marL="609600" indent="-609600">
              <a:lnSpc>
                <a:spcPct val="80000"/>
              </a:lnSpc>
              <a:defRPr/>
            </a:pPr>
            <a:r>
              <a:rPr lang="en-US" b="1">
                <a:latin typeface="宋体"/>
              </a:rPr>
              <a:t>(4)</a:t>
            </a:r>
            <a:r>
              <a:rPr lang="zh-CN" b="1">
                <a:latin typeface="宋体"/>
              </a:rPr>
              <a:t>通知系统新的进程已经初始化结束，系统为新的进程的运行设置环境。</a:t>
            </a:r>
            <a:endParaRPr/>
          </a:p>
          <a:p>
            <a:pPr marL="609600" indent="-609600">
              <a:lnSpc>
                <a:spcPct val="80000"/>
              </a:lnSpc>
              <a:defRPr/>
            </a:pPr>
            <a:r>
              <a:rPr lang="en-US" b="1">
                <a:latin typeface="宋体"/>
              </a:rPr>
              <a:t>(5)</a:t>
            </a:r>
            <a:r>
              <a:rPr lang="zh-CN" b="1">
                <a:latin typeface="宋体"/>
              </a:rPr>
              <a:t>主线程进入就绪队列，准备接受调度（如果在创建进程的时候使用了</a:t>
            </a:r>
            <a:r>
              <a:rPr lang="en-US" b="1">
                <a:latin typeface="宋体"/>
              </a:rPr>
              <a:t>REATE_SUSPENDED</a:t>
            </a:r>
            <a:r>
              <a:rPr lang="zh-CN" b="1">
                <a:latin typeface="宋体"/>
              </a:rPr>
              <a:t>标志，那么就挂起主线程）。</a:t>
            </a:r>
            <a:endParaRPr/>
          </a:p>
          <a:p>
            <a:pPr marL="609600" indent="-609600">
              <a:lnSpc>
                <a:spcPct val="80000"/>
              </a:lnSpc>
              <a:defRPr/>
            </a:pPr>
            <a:r>
              <a:rPr lang="en-US" b="1">
                <a:latin typeface="宋体"/>
              </a:rPr>
              <a:t>(6)</a:t>
            </a:r>
            <a:r>
              <a:rPr lang="zh-CN" b="1">
                <a:latin typeface="宋体"/>
              </a:rPr>
              <a:t>在新的进程和线程的上下文中，完成地址空间的初始化（如动态链接库的加载等）和开始执行程序。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86829">
        <p:fade thruBlk="0"/>
      </p:transition>
    </mc:Choice>
    <mc:Fallback>
      <p:transition spd="slow" advClick="1" advTm="86829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>
              <a:spcBef>
                <a:spcPts val="0"/>
              </a:spcBef>
              <a:defRPr/>
            </a:pPr>
            <a:endParaRPr lang="zh-CN" sz="1800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79388" y="404813"/>
          <a:ext cx="8534400" cy="6019800"/>
        </p:xfrm>
        <a:graphic>
          <a:graphicData uri="http://schemas.openxmlformats.org/presentationml/2006/ole">
            <p:oleObj name="oleObj" r:id="rId4" imgW="6587490" imgH="4617085" progId="Visio.Drawing.11">
              <p:embed/>
              <p:pic>
                <p:nvPicPr>
                  <p:cNvPr id="0" name="Object 3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179388" y="404813"/>
                    <a:ext cx="8534400" cy="6019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198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476375" y="300038"/>
            <a:ext cx="7772400" cy="627062"/>
          </a:xfrm>
        </p:spPr>
        <p:txBody>
          <a:bodyPr/>
          <a:lstStyle/>
          <a:p>
            <a:pPr>
              <a:defRPr/>
            </a:pPr>
            <a:r>
              <a:rPr lang="zh-CN" sz="4000"/>
              <a:t>进程创建分析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0331">
        <p:fade thruBlk="0"/>
      </p:transition>
    </mc:Choice>
    <mc:Fallback>
      <p:transition spd="slow" advClick="1" advTm="7033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创建进程</a:t>
            </a:r>
            <a:r>
              <a:rPr lang="en-US"/>
              <a:t>CreateProcess</a:t>
            </a:r>
            <a:endParaRPr/>
          </a:p>
        </p:txBody>
      </p:sp>
      <p:sp>
        <p:nvSpPr>
          <p:cNvPr id="44035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179388" y="1125538"/>
            <a:ext cx="8712200" cy="5543550"/>
          </a:xfrm>
        </p:spPr>
        <p:txBody>
          <a:bodyPr/>
          <a:lstStyle/>
          <a:p>
            <a:pPr marL="0" indent="542925">
              <a:defRPr/>
            </a:pPr>
            <a:r>
              <a:rPr lang="en-US" sz="1800" b="1"/>
              <a:t>CreateProcess</a:t>
            </a:r>
            <a:r>
              <a:rPr lang="en-US" sz="1800"/>
              <a:t>(</a:t>
            </a:r>
            <a:endParaRPr/>
          </a:p>
          <a:p>
            <a:pPr marL="0" indent="542925">
              <a:defRPr/>
            </a:pPr>
            <a:r>
              <a:rPr lang="zh-CN" sz="1800"/>
              <a:t>　　 </a:t>
            </a:r>
            <a:r>
              <a:rPr lang="en-US" sz="1800"/>
              <a:t>LPCSTR</a:t>
            </a:r>
            <a:r>
              <a:rPr lang="zh-CN" sz="1800"/>
              <a:t>　</a:t>
            </a:r>
            <a:r>
              <a:rPr lang="en-US" sz="1800"/>
              <a:t>lpApplicationName</a:t>
            </a:r>
            <a:r>
              <a:rPr lang="en-US" sz="1800"/>
              <a:t> ,//</a:t>
            </a:r>
            <a:r>
              <a:rPr lang="zh-CN" sz="1800"/>
              <a:t>是应用程序的名称。</a:t>
            </a:r>
            <a:endParaRPr/>
          </a:p>
          <a:p>
            <a:pPr marL="0" indent="542925">
              <a:defRPr/>
            </a:pPr>
            <a:r>
              <a:rPr lang="zh-CN" sz="1800"/>
              <a:t>　     </a:t>
            </a:r>
            <a:r>
              <a:rPr lang="en-US" sz="1800"/>
              <a:t>LPSTR</a:t>
            </a:r>
            <a:r>
              <a:rPr lang="zh-CN" sz="1800"/>
              <a:t>　 </a:t>
            </a:r>
            <a:r>
              <a:rPr lang="en-US" sz="1800"/>
              <a:t>lpCommandLine</a:t>
            </a:r>
            <a:r>
              <a:rPr lang="en-US" sz="1800"/>
              <a:t> , //</a:t>
            </a:r>
            <a:r>
              <a:rPr lang="zh-CN" sz="1800"/>
              <a:t>是命令行参数</a:t>
            </a:r>
            <a:endParaRPr/>
          </a:p>
          <a:p>
            <a:pPr marL="0" indent="542925">
              <a:defRPr/>
            </a:pPr>
            <a:r>
              <a:rPr lang="zh-CN" sz="1800"/>
              <a:t>　　</a:t>
            </a:r>
            <a:r>
              <a:rPr lang="zh-CN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LPSECURITY_ATTRIBUTES</a:t>
            </a:r>
            <a:r>
              <a:rPr lang="zh-CN" sz="1800">
                <a:solidFill>
                  <a:srgbClr val="FF0000"/>
                </a:solidFill>
              </a:rPr>
              <a:t>　 </a:t>
            </a:r>
            <a:r>
              <a:rPr lang="en-US" sz="1800">
                <a:solidFill>
                  <a:srgbClr val="FF0000"/>
                </a:solidFill>
              </a:rPr>
              <a:t>lpProcessAttributes</a:t>
            </a:r>
            <a:r>
              <a:rPr lang="en-US" sz="1800">
                <a:solidFill>
                  <a:srgbClr val="FF0000"/>
                </a:solidFill>
              </a:rPr>
              <a:t> ,//</a:t>
            </a:r>
            <a:r>
              <a:rPr lang="zh-CN" sz="1800">
                <a:solidFill>
                  <a:srgbClr val="FF0000"/>
                </a:solidFill>
              </a:rPr>
              <a:t>是进程的属性</a:t>
            </a:r>
            <a:br>
              <a:rPr lang="zh-CN" sz="1800">
                <a:solidFill>
                  <a:srgbClr val="FF0000"/>
                </a:solidFill>
              </a:rPr>
            </a:br>
            <a:r>
              <a:rPr lang="zh-CN" sz="1800">
                <a:solidFill>
                  <a:srgbClr val="FF0000"/>
                </a:solidFill>
              </a:rPr>
              <a:t>　　　　   </a:t>
            </a:r>
            <a:r>
              <a:rPr lang="en-US" sz="1800">
                <a:solidFill>
                  <a:srgbClr val="FF0000"/>
                </a:solidFill>
              </a:rPr>
              <a:t>LPSECURITY_ATTRIBUTES</a:t>
            </a:r>
            <a:r>
              <a:rPr lang="zh-CN" sz="1800">
                <a:solidFill>
                  <a:srgbClr val="FF0000"/>
                </a:solidFill>
              </a:rPr>
              <a:t>　 </a:t>
            </a:r>
            <a:r>
              <a:rPr lang="en-US" sz="1800">
                <a:solidFill>
                  <a:srgbClr val="FF0000"/>
                </a:solidFill>
              </a:rPr>
              <a:t>lpThreadAttributes</a:t>
            </a:r>
            <a:r>
              <a:rPr lang="en-US" sz="1800">
                <a:solidFill>
                  <a:srgbClr val="FF0000"/>
                </a:solidFill>
              </a:rPr>
              <a:t> ,//</a:t>
            </a:r>
            <a:r>
              <a:rPr lang="zh-CN" sz="1800">
                <a:solidFill>
                  <a:srgbClr val="FF0000"/>
                </a:solidFill>
              </a:rPr>
              <a:t>是线程的属</a:t>
            </a:r>
            <a:r>
              <a:rPr lang="zh-CN" sz="1800"/>
              <a:t>性</a:t>
            </a:r>
            <a:r>
              <a:rPr lang="en-US" sz="1800"/>
              <a:t>,</a:t>
            </a:r>
            <a:br>
              <a:rPr lang="en-US" sz="1800"/>
            </a:br>
            <a:r>
              <a:rPr lang="zh-CN" sz="1800"/>
              <a:t>　　　　　</a:t>
            </a:r>
            <a:r>
              <a:rPr lang="en-US" sz="1800"/>
              <a:t>BOOL</a:t>
            </a:r>
            <a:r>
              <a:rPr lang="zh-CN" sz="1800"/>
              <a:t>　 </a:t>
            </a:r>
            <a:r>
              <a:rPr lang="en-US" sz="1800"/>
              <a:t>bInheritHandles</a:t>
            </a:r>
            <a:r>
              <a:rPr lang="en-US" sz="1800"/>
              <a:t> ,//</a:t>
            </a:r>
            <a:r>
              <a:rPr lang="zh-CN" sz="1800"/>
              <a:t>是否继承父进程的属性</a:t>
            </a:r>
            <a:br>
              <a:rPr lang="zh-CN" sz="1800"/>
            </a:br>
            <a:r>
              <a:rPr lang="zh-CN" sz="1800"/>
              <a:t>　　　　　</a:t>
            </a:r>
            <a:r>
              <a:rPr lang="en-US" sz="1800"/>
              <a:t>DWORD</a:t>
            </a:r>
            <a:r>
              <a:rPr lang="zh-CN" sz="1800"/>
              <a:t>　 </a:t>
            </a:r>
            <a:r>
              <a:rPr lang="en-US" sz="1800"/>
              <a:t>dwCreationFlags</a:t>
            </a:r>
            <a:r>
              <a:rPr lang="en-US" sz="1800"/>
              <a:t> ,//</a:t>
            </a:r>
            <a:r>
              <a:rPr lang="zh-CN" sz="1800"/>
              <a:t>是创建标志 进程创建和优先级</a:t>
            </a:r>
            <a:endParaRPr/>
          </a:p>
          <a:p>
            <a:pPr marL="0" indent="542925">
              <a:defRPr/>
            </a:pPr>
            <a:r>
              <a:rPr lang="zh-CN" sz="1800"/>
              <a:t>　　 </a:t>
            </a:r>
            <a:r>
              <a:rPr lang="en-US" sz="1800"/>
              <a:t>LPVOID</a:t>
            </a:r>
            <a:r>
              <a:rPr lang="zh-CN" sz="1800"/>
              <a:t>　 </a:t>
            </a:r>
            <a:r>
              <a:rPr lang="en-US" sz="1800"/>
              <a:t>lpEnvironment</a:t>
            </a:r>
            <a:r>
              <a:rPr lang="en-US" sz="1800"/>
              <a:t> ,//</a:t>
            </a:r>
            <a:r>
              <a:rPr lang="zh-CN" sz="1800"/>
              <a:t>是环境变量</a:t>
            </a:r>
            <a:r>
              <a:rPr lang="en-US" sz="1800"/>
              <a:t>,</a:t>
            </a:r>
            <a:br>
              <a:rPr lang="en-US" sz="1800"/>
            </a:br>
            <a:r>
              <a:rPr lang="zh-CN" sz="1800"/>
              <a:t>　　　　　</a:t>
            </a:r>
            <a:r>
              <a:rPr lang="en-US" sz="1800"/>
              <a:t>LPCSTR</a:t>
            </a:r>
            <a:r>
              <a:rPr lang="zh-CN" sz="1800"/>
              <a:t>　 </a:t>
            </a:r>
            <a:r>
              <a:rPr lang="en-US" sz="1800"/>
              <a:t>lpCurrentDirectory</a:t>
            </a:r>
            <a:r>
              <a:rPr lang="en-US" sz="1800"/>
              <a:t> ,//</a:t>
            </a:r>
            <a:r>
              <a:rPr lang="zh-CN" sz="1800"/>
              <a:t>是当前目录　　　　　　　　　　      </a:t>
            </a:r>
            <a:endParaRPr/>
          </a:p>
          <a:p>
            <a:pPr marL="0" indent="542925">
              <a:defRPr/>
            </a:pPr>
            <a:r>
              <a:rPr lang="zh-CN" sz="1800"/>
              <a:t>          </a:t>
            </a:r>
            <a:r>
              <a:rPr lang="en-US" sz="1800"/>
              <a:t>LPSTARTUPINFOA</a:t>
            </a:r>
            <a:r>
              <a:rPr lang="zh-CN" sz="1800"/>
              <a:t>　 </a:t>
            </a:r>
            <a:r>
              <a:rPr lang="en-US" sz="1800"/>
              <a:t>lpStartupInfo</a:t>
            </a:r>
            <a:r>
              <a:rPr lang="en-US" sz="1800"/>
              <a:t> ,//</a:t>
            </a:r>
            <a:r>
              <a:rPr lang="zh-CN" sz="1800"/>
              <a:t>是传给新进程的信息</a:t>
            </a:r>
            <a:endParaRPr/>
          </a:p>
          <a:p>
            <a:pPr marL="0" indent="542925">
              <a:defRPr/>
            </a:pPr>
            <a:r>
              <a:rPr lang="zh-CN" sz="1800"/>
              <a:t>　　  </a:t>
            </a:r>
            <a:r>
              <a:rPr lang="en-US" sz="1800"/>
              <a:t>LPPROCESS_INFORMATION</a:t>
            </a:r>
            <a:r>
              <a:rPr lang="zh-CN" sz="1800"/>
              <a:t>　 </a:t>
            </a:r>
            <a:r>
              <a:rPr lang="en-US" sz="1800"/>
              <a:t>lpProcessInformation</a:t>
            </a:r>
            <a:r>
              <a:rPr lang="en-US" sz="1800"/>
              <a:t> ,//</a:t>
            </a:r>
            <a:r>
              <a:rPr lang="zh-CN" sz="1800"/>
              <a:t>是进程返回的信息</a:t>
            </a:r>
            <a:br>
              <a:rPr lang="zh-CN" sz="1800"/>
            </a:br>
            <a:r>
              <a:rPr lang="zh-CN" sz="1800"/>
              <a:t>　　　　</a:t>
            </a:r>
            <a:r>
              <a:rPr lang="en-US" sz="1800"/>
              <a:t>);</a:t>
            </a:r>
            <a:br>
              <a:rPr lang="en-US" sz="1800"/>
            </a:br>
            <a:r>
              <a:rPr lang="zh-CN" sz="1800"/>
              <a:t>　</a:t>
            </a:r>
            <a:endParaRPr/>
          </a:p>
          <a:p>
            <a:pPr marL="0" indent="542925">
              <a:defRPr/>
            </a:pP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0815">
        <p:fade thruBlk="0"/>
      </p:transition>
    </mc:Choice>
    <mc:Fallback>
      <p:transition spd="slow" advClick="1" advTm="70815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250825" y="692150"/>
            <a:ext cx="8458200" cy="4824413"/>
          </a:xfrm>
        </p:spPr>
        <p:txBody>
          <a:bodyPr/>
          <a:lstStyle/>
          <a:p>
            <a:pPr marL="0" indent="542925">
              <a:defRPr/>
            </a:pPr>
            <a:r>
              <a:rPr lang="zh-CN" sz="2400"/>
              <a:t>为新进程传递名字两种方式：第一种方</a:t>
            </a:r>
            <a:r>
              <a:rPr lang="en-US" sz="2400"/>
              <a:t>lpApplicationName</a:t>
            </a:r>
            <a:endParaRPr lang="en-US" sz="2400"/>
          </a:p>
          <a:p>
            <a:pPr marL="0" indent="542925">
              <a:defRPr/>
            </a:pPr>
            <a:r>
              <a:rPr lang="zh-CN" sz="2400"/>
              <a:t>设置子进程绝对路径</a:t>
            </a:r>
            <a:endParaRPr/>
          </a:p>
          <a:p>
            <a:pPr>
              <a:defRPr/>
            </a:pPr>
            <a:r>
              <a:rPr lang="zh-CN" sz="2400"/>
              <a:t>第二种方式为 </a:t>
            </a:r>
            <a:r>
              <a:rPr lang="en-US" sz="2400"/>
              <a:t>lpApplicationName</a:t>
            </a:r>
            <a:r>
              <a:rPr lang="zh-CN" sz="2400"/>
              <a:t>设置为</a:t>
            </a:r>
            <a:r>
              <a:rPr lang="en-US" sz="2400"/>
              <a:t>NULL</a:t>
            </a:r>
            <a:r>
              <a:rPr lang="zh-CN" sz="2400"/>
              <a:t>，则</a:t>
            </a:r>
            <a:r>
              <a:rPr lang="en-US" sz="2400"/>
              <a:t>lpCommandLine</a:t>
            </a:r>
            <a:r>
              <a:rPr lang="zh-CN" sz="2400"/>
              <a:t>的第一个变量设置为进程名字，进程路径查找顺序为应用程序所在路径 </a:t>
            </a:r>
            <a:r>
              <a:rPr lang="zh-CN" sz="2400">
                <a:solidFill>
                  <a:srgbClr val="FF0000"/>
                </a:solidFill>
              </a:rPr>
              <a:t>（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zh-CN" sz="2400">
                <a:solidFill>
                  <a:srgbClr val="FF0000"/>
                </a:solidFill>
              </a:rPr>
              <a:t>）主进程</a:t>
            </a:r>
            <a:r>
              <a:rPr lang="en-US" sz="2400">
                <a:solidFill>
                  <a:srgbClr val="FF0000"/>
                </a:solidFill>
              </a:rPr>
              <a:t>exe</a:t>
            </a:r>
            <a:r>
              <a:rPr lang="zh-CN" sz="2400">
                <a:solidFill>
                  <a:srgbClr val="FF0000"/>
                </a:solidFill>
              </a:rPr>
              <a:t>文件所在目录</a:t>
            </a:r>
            <a:endParaRPr lang="en-US" sz="240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FF0000"/>
                </a:solidFill>
              </a:rPr>
              <a:t>(2) </a:t>
            </a:r>
            <a:r>
              <a:rPr lang="zh-CN" sz="2400">
                <a:solidFill>
                  <a:srgbClr val="FF0000"/>
                </a:solidFill>
              </a:rPr>
              <a:t>主进程当前目录（</a:t>
            </a:r>
            <a:r>
              <a:rPr lang="en-US" sz="2400">
                <a:solidFill>
                  <a:srgbClr val="FF0000"/>
                </a:solidFill>
              </a:rPr>
              <a:t>3</a:t>
            </a:r>
            <a:r>
              <a:rPr lang="zh-CN" sz="2400">
                <a:solidFill>
                  <a:srgbClr val="FF0000"/>
                </a:solidFill>
              </a:rPr>
              <a:t>）</a:t>
            </a:r>
            <a:r>
              <a:rPr lang="en-US" sz="2400">
                <a:solidFill>
                  <a:srgbClr val="FF0000"/>
                </a:solidFill>
              </a:rPr>
              <a:t>windows</a:t>
            </a:r>
            <a:r>
              <a:rPr lang="zh-CN" sz="2400">
                <a:solidFill>
                  <a:srgbClr val="FF0000"/>
                </a:solidFill>
              </a:rPr>
              <a:t>目录（</a:t>
            </a:r>
            <a:r>
              <a:rPr lang="en-US" sz="2400">
                <a:solidFill>
                  <a:srgbClr val="FF0000"/>
                </a:solidFill>
              </a:rPr>
              <a:t>4</a:t>
            </a:r>
            <a:r>
              <a:rPr lang="zh-CN" sz="2400">
                <a:solidFill>
                  <a:srgbClr val="FF0000"/>
                </a:solidFill>
              </a:rPr>
              <a:t>）</a:t>
            </a:r>
            <a:r>
              <a:rPr lang="en-US" sz="2400">
                <a:solidFill>
                  <a:srgbClr val="FF0000"/>
                </a:solidFill>
              </a:rPr>
              <a:t>PATH</a:t>
            </a:r>
            <a:r>
              <a:rPr lang="zh-CN" sz="2400">
                <a:solidFill>
                  <a:srgbClr val="FF0000"/>
                </a:solidFill>
              </a:rPr>
              <a:t>环境变量中列出目录</a:t>
            </a:r>
            <a:endParaRPr/>
          </a:p>
          <a:p>
            <a:pPr marL="0" indent="542925">
              <a:defRPr/>
            </a:pPr>
            <a:r>
              <a:rPr lang="en-US" sz="2400"/>
              <a:t>lpStartupInfo</a:t>
            </a:r>
            <a:r>
              <a:rPr lang="en-US" sz="2400"/>
              <a:t>  </a:t>
            </a:r>
            <a:r>
              <a:rPr lang="zh-CN" sz="2400"/>
              <a:t>参数设置子进程如何显示主窗口，它是一个指向结构体指针</a:t>
            </a:r>
            <a:r>
              <a:rPr lang="en-US" sz="2400"/>
              <a:t>STARTUPINFO</a:t>
            </a:r>
            <a:endParaRPr/>
          </a:p>
          <a:p>
            <a:pPr marL="0" indent="542925">
              <a:defRPr/>
            </a:pPr>
            <a:r>
              <a:rPr lang="en-US" sz="2400"/>
              <a:t>lpProcessInformation</a:t>
            </a:r>
            <a:r>
              <a:rPr lang="en-US" sz="2400"/>
              <a:t>  </a:t>
            </a:r>
            <a:r>
              <a:rPr lang="zh-CN" sz="2400"/>
              <a:t>用于存放新进程的返回信息，它是一个指向</a:t>
            </a:r>
            <a:r>
              <a:rPr lang="en-US" sz="2400"/>
              <a:t>PROCESS_INFORMATION</a:t>
            </a:r>
            <a:endParaRPr 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87792">
        <p:fade thruBlk="0"/>
      </p:transition>
    </mc:Choice>
    <mc:Fallback>
      <p:transition spd="slow" advClick="1" advTm="87792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684213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STARTUPINFO</a:t>
            </a:r>
            <a:r>
              <a:rPr lang="zh-CN"/>
              <a:t>结构体</a:t>
            </a:r>
            <a:endParaRPr/>
          </a:p>
        </p:txBody>
      </p:sp>
      <p:sp>
        <p:nvSpPr>
          <p:cNvPr id="46083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23850" y="836613"/>
            <a:ext cx="8458200" cy="4824412"/>
          </a:xfrm>
        </p:spPr>
        <p:txBody>
          <a:bodyPr/>
          <a:lstStyle/>
          <a:p>
            <a:pPr marL="0" indent="542925">
              <a:defRPr/>
            </a:pPr>
            <a:r>
              <a:rPr lang="zh-CN" sz="1200"/>
              <a:t>设置参数子进程如何显示</a:t>
            </a:r>
            <a:endParaRPr/>
          </a:p>
          <a:p>
            <a:pPr marL="0" indent="542925">
              <a:defRPr/>
            </a:pPr>
            <a:r>
              <a:rPr lang="en-US" sz="1200"/>
              <a:t>typedef</a:t>
            </a:r>
            <a:r>
              <a:rPr lang="en-US" sz="1200"/>
              <a:t> </a:t>
            </a:r>
            <a:r>
              <a:rPr lang="en-US" sz="1200"/>
              <a:t>struct</a:t>
            </a:r>
            <a:r>
              <a:rPr lang="en-US" sz="1200"/>
              <a:t> _STARTUPINFO {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cb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LPTSTR </a:t>
            </a:r>
            <a:r>
              <a:rPr lang="en-US" sz="1200"/>
              <a:t>lpReserved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LPTSTR </a:t>
            </a:r>
            <a:r>
              <a:rPr lang="en-US" sz="1200"/>
              <a:t>lpDesktop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LPTSTR </a:t>
            </a:r>
            <a:r>
              <a:rPr lang="en-US" sz="1200"/>
              <a:t>lpTitle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dwX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dwY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dwXSize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dwYSize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dwXCountChars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dwYCountChars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dwFillAttribute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DWORD </a:t>
            </a:r>
            <a:r>
              <a:rPr lang="en-US" sz="1200"/>
              <a:t>dwFlags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WORD </a:t>
            </a:r>
            <a:r>
              <a:rPr lang="en-US" sz="1200"/>
              <a:t>wShowWindow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WORD cbReserved2;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LPBYTE lpReserved2;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HANDLE </a:t>
            </a:r>
            <a:r>
              <a:rPr lang="en-US" sz="1200"/>
              <a:t>hStdInput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HANDLE </a:t>
            </a:r>
            <a:r>
              <a:rPr lang="en-US" sz="1200"/>
              <a:t>hStdOutput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HANDLE </a:t>
            </a:r>
            <a:r>
              <a:rPr lang="en-US" sz="1200"/>
              <a:t>hStdError</a:t>
            </a:r>
            <a:r>
              <a:rPr lang="en-US" sz="1200"/>
              <a:t>; </a:t>
            </a:r>
            <a:endParaRPr/>
          </a:p>
          <a:p>
            <a:pPr marL="0" indent="542925">
              <a:defRPr/>
            </a:pPr>
            <a:r>
              <a:rPr lang="zh-CN" sz="1200"/>
              <a:t>　　</a:t>
            </a:r>
            <a:r>
              <a:rPr lang="en-US" sz="1200"/>
              <a:t>} STARTUPINFO, *LPSTARTUPINFO </a:t>
            </a:r>
            <a:endParaRPr/>
          </a:p>
          <a:p>
            <a:pPr marL="0" indent="542925">
              <a:defRPr/>
            </a:pPr>
            <a:r>
              <a:rPr lang="en-US" sz="1200"/>
              <a:t>http://baike.baidu.com/view/2254534.htm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3495">
        <p:fade thruBlk="0"/>
      </p:transition>
    </mc:Choice>
    <mc:Fallback>
      <p:transition spd="slow" advClick="1" advTm="23495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33400" y="304800"/>
            <a:ext cx="7772400" cy="14700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zh-CN" sz="4400" b="1">
                <a:solidFill>
                  <a:srgbClr val="0000FF"/>
                </a:solidFill>
                <a:latin typeface="Times New Roman"/>
              </a:rPr>
              <a:t>本章节内容</a:t>
            </a:r>
            <a:endParaRPr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09600" y="1905000"/>
            <a:ext cx="8077200" cy="3733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ts val="0"/>
              </a:spcBef>
              <a:defRPr sz="2800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b="1">
                <a:latin typeface="Times New Roman"/>
                <a:ea typeface="楷体_GB2312"/>
              </a:rPr>
              <a:t>1 </a:t>
            </a:r>
            <a:r>
              <a:rPr lang="zh-CN" b="1">
                <a:latin typeface="Times New Roman"/>
                <a:ea typeface="楷体_GB2312"/>
              </a:rPr>
              <a:t>进程基本概念 </a:t>
            </a:r>
            <a:endParaRPr lang="en-US" b="1">
              <a:latin typeface="Times New Roman"/>
              <a:ea typeface="楷体_GB2312"/>
            </a:endParaRPr>
          </a:p>
          <a:p>
            <a:pPr>
              <a:lnSpc>
                <a:spcPct val="120000"/>
              </a:lnSpc>
              <a:defRPr/>
            </a:pPr>
            <a:r>
              <a:rPr lang="en-US" b="1">
                <a:latin typeface="Times New Roman"/>
                <a:ea typeface="楷体_GB2312"/>
              </a:rPr>
              <a:t>2 </a:t>
            </a:r>
            <a:r>
              <a:rPr lang="zh-CN" b="1">
                <a:latin typeface="Times New Roman"/>
                <a:ea typeface="楷体_GB2312"/>
              </a:rPr>
              <a:t>进程管理和状态</a:t>
            </a:r>
            <a:r>
              <a:rPr lang="en-US" b="1">
                <a:latin typeface="Times New Roman"/>
                <a:ea typeface="楷体_GB2312"/>
              </a:rPr>
              <a:t>API</a:t>
            </a:r>
            <a:r>
              <a:rPr lang="zh-CN" b="1">
                <a:latin typeface="Times New Roman"/>
                <a:ea typeface="楷体_GB2312"/>
              </a:rPr>
              <a:t>函数</a:t>
            </a:r>
            <a:endParaRPr lang="en-US" b="1">
              <a:latin typeface="Times New Roman"/>
              <a:ea typeface="楷体_GB2312"/>
            </a:endParaRPr>
          </a:p>
          <a:p>
            <a:pPr>
              <a:lnSpc>
                <a:spcPct val="120000"/>
              </a:lnSpc>
              <a:defRPr/>
            </a:pPr>
            <a:r>
              <a:rPr lang="en-US" b="1">
                <a:latin typeface="Times New Roman"/>
                <a:ea typeface="楷体_GB2312"/>
              </a:rPr>
              <a:t>3 </a:t>
            </a:r>
            <a:r>
              <a:rPr lang="zh-CN" b="1">
                <a:latin typeface="Times New Roman"/>
                <a:ea typeface="楷体_GB2312"/>
              </a:rPr>
              <a:t>内存修改实例</a:t>
            </a:r>
            <a:endParaRPr lang="en-US" b="1">
              <a:latin typeface="Times New Roman"/>
              <a:ea typeface="楷体_GB2312"/>
            </a:endParaRPr>
          </a:p>
          <a:p>
            <a:pPr>
              <a:lnSpc>
                <a:spcPct val="120000"/>
              </a:lnSpc>
              <a:defRPr/>
            </a:pPr>
            <a:r>
              <a:rPr lang="en-US" b="1">
                <a:latin typeface="Times New Roman"/>
                <a:ea typeface="楷体_GB2312"/>
              </a:rPr>
              <a:t>4 </a:t>
            </a:r>
            <a:r>
              <a:rPr lang="zh-CN" b="1">
                <a:latin typeface="Times New Roman"/>
                <a:ea typeface="楷体_GB2312"/>
              </a:rPr>
              <a:t>进程相互通信</a:t>
            </a:r>
            <a:endParaRPr lang="en-US" b="1">
              <a:latin typeface="Times New Roman"/>
              <a:ea typeface="楷体_GB2312"/>
            </a:endParaRPr>
          </a:p>
          <a:p>
            <a:pPr>
              <a:lnSpc>
                <a:spcPct val="120000"/>
              </a:lnSpc>
              <a:defRPr/>
            </a:pPr>
            <a:endParaRPr lang="zh-CN" b="1">
              <a:latin typeface="Times New Roman"/>
              <a:ea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59123">
        <p:fade thruBlk="0"/>
      </p:transition>
    </mc:Choice>
    <mc:Fallback>
      <p:transition spd="slow" advClick="1" advTm="59123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PROCESS_INFORMATION </a:t>
            </a:r>
            <a:r>
              <a:rPr lang="zh-CN"/>
              <a:t>结构 </a:t>
            </a:r>
            <a:endParaRPr/>
          </a:p>
        </p:txBody>
      </p:sp>
      <p:sp>
        <p:nvSpPr>
          <p:cNvPr id="4710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62762" y="1196752"/>
            <a:ext cx="8229600" cy="4525963"/>
          </a:xfrm>
        </p:spPr>
        <p:txBody>
          <a:bodyPr/>
          <a:lstStyle/>
          <a:p>
            <a:pPr marL="0" indent="542925">
              <a:defRPr/>
            </a:pPr>
            <a:r>
              <a:rPr lang="zh-CN" sz="1600"/>
              <a:t>在创建进程时相关的数据结构之一，该结构返回有关新进程及其主线程的信息。其结构定义如下。 </a:t>
            </a:r>
            <a:endParaRPr/>
          </a:p>
          <a:p>
            <a:pPr marL="0" indent="542925">
              <a:defRPr/>
            </a:pPr>
            <a:r>
              <a:rPr lang="zh-CN" sz="1600"/>
              <a:t>　　</a:t>
            </a:r>
            <a:r>
              <a:rPr lang="en-US" sz="1600"/>
              <a:t>typedef</a:t>
            </a:r>
            <a:r>
              <a:rPr lang="en-US" sz="1600"/>
              <a:t> </a:t>
            </a:r>
            <a:r>
              <a:rPr lang="en-US" sz="1600"/>
              <a:t>struct_PROCESS_INFORMATION</a:t>
            </a:r>
            <a:r>
              <a:rPr lang="en-US" sz="1600"/>
              <a:t>{ </a:t>
            </a:r>
            <a:endParaRPr/>
          </a:p>
          <a:p>
            <a:pPr marL="0" indent="542925">
              <a:defRPr/>
            </a:pPr>
            <a:r>
              <a:rPr lang="zh-CN" sz="1600"/>
              <a:t>　　</a:t>
            </a:r>
            <a:r>
              <a:rPr lang="en-US" sz="1600"/>
              <a:t>HANDLE </a:t>
            </a:r>
            <a:r>
              <a:rPr lang="en-US" sz="1600"/>
              <a:t>hProcess</a:t>
            </a:r>
            <a:r>
              <a:rPr lang="en-US" sz="1600"/>
              <a:t>; </a:t>
            </a:r>
            <a:endParaRPr/>
          </a:p>
          <a:p>
            <a:pPr marL="0" indent="542925">
              <a:defRPr/>
            </a:pPr>
            <a:r>
              <a:rPr lang="zh-CN" sz="1600"/>
              <a:t>　　</a:t>
            </a:r>
            <a:r>
              <a:rPr lang="en-US" sz="1600"/>
              <a:t>HANDLE </a:t>
            </a:r>
            <a:r>
              <a:rPr lang="en-US" sz="1600"/>
              <a:t>hThread</a:t>
            </a:r>
            <a:r>
              <a:rPr lang="en-US" sz="1600"/>
              <a:t>; </a:t>
            </a:r>
            <a:endParaRPr/>
          </a:p>
          <a:p>
            <a:pPr marL="0" indent="542925">
              <a:defRPr/>
            </a:pPr>
            <a:r>
              <a:rPr lang="zh-CN" sz="1600"/>
              <a:t>　　</a:t>
            </a:r>
            <a:r>
              <a:rPr lang="en-US" sz="1600"/>
              <a:t>DWORD </a:t>
            </a:r>
            <a:r>
              <a:rPr lang="en-US" sz="1600"/>
              <a:t>dwProcessId</a:t>
            </a:r>
            <a:r>
              <a:rPr lang="en-US" sz="1600"/>
              <a:t>; </a:t>
            </a:r>
            <a:endParaRPr/>
          </a:p>
          <a:p>
            <a:pPr marL="0" indent="542925">
              <a:defRPr/>
            </a:pPr>
            <a:r>
              <a:rPr lang="zh-CN" sz="1600"/>
              <a:t>　　</a:t>
            </a:r>
            <a:r>
              <a:rPr lang="en-US" sz="1600"/>
              <a:t>DWORD </a:t>
            </a:r>
            <a:r>
              <a:rPr lang="en-US" sz="1600"/>
              <a:t>dwThreadId</a:t>
            </a:r>
            <a:r>
              <a:rPr lang="en-US" sz="1600"/>
              <a:t>; </a:t>
            </a:r>
            <a:endParaRPr/>
          </a:p>
          <a:p>
            <a:pPr marL="0" indent="542925">
              <a:defRPr/>
            </a:pPr>
            <a:r>
              <a:rPr lang="zh-CN" sz="1600"/>
              <a:t>　　</a:t>
            </a:r>
            <a:r>
              <a:rPr lang="en-US" sz="1600"/>
              <a:t>}PROCESS_INFORMATION; </a:t>
            </a:r>
            <a:endParaRPr/>
          </a:p>
          <a:p>
            <a:pPr marL="0" indent="542925">
              <a:defRPr/>
            </a:pPr>
            <a:r>
              <a:rPr lang="zh-CN" sz="1600"/>
              <a:t>　　其中成员含义如下。 </a:t>
            </a:r>
            <a:endParaRPr/>
          </a:p>
          <a:p>
            <a:pPr marL="0" indent="542925">
              <a:defRPr/>
            </a:pPr>
            <a:r>
              <a:rPr lang="zh-CN" sz="1600"/>
              <a:t>　　① </a:t>
            </a:r>
            <a:r>
              <a:rPr lang="en-US" sz="1600"/>
              <a:t>hProcess</a:t>
            </a:r>
            <a:r>
              <a:rPr lang="zh-CN" sz="1600"/>
              <a:t>：返回新进程的句柄。 </a:t>
            </a:r>
            <a:endParaRPr/>
          </a:p>
          <a:p>
            <a:pPr marL="0" indent="542925">
              <a:defRPr/>
            </a:pPr>
            <a:r>
              <a:rPr lang="zh-CN" sz="1600"/>
              <a:t>　　② </a:t>
            </a:r>
            <a:r>
              <a:rPr lang="en-US" sz="1600"/>
              <a:t>hThread</a:t>
            </a:r>
            <a:r>
              <a:rPr lang="zh-CN" sz="1600"/>
              <a:t>：返回主线程的句柄。 </a:t>
            </a:r>
            <a:endParaRPr/>
          </a:p>
          <a:p>
            <a:pPr marL="0" indent="542925">
              <a:defRPr/>
            </a:pPr>
            <a:r>
              <a:rPr lang="zh-CN" sz="1600"/>
              <a:t>　　③ </a:t>
            </a:r>
            <a:r>
              <a:rPr lang="en-US" sz="1600"/>
              <a:t>dwProcessId</a:t>
            </a:r>
            <a:r>
              <a:rPr lang="zh-CN" sz="1600"/>
              <a:t>：返回一个全局进程标识符。该标识符用于标识一个进程。从进程被 创建到终止，该值始终有效。 </a:t>
            </a:r>
            <a:endParaRPr/>
          </a:p>
          <a:p>
            <a:pPr marL="0" indent="542925">
              <a:defRPr/>
            </a:pPr>
            <a:r>
              <a:rPr lang="zh-CN" sz="1600"/>
              <a:t>　　④ </a:t>
            </a:r>
            <a:r>
              <a:rPr lang="en-US" sz="1600"/>
              <a:t>dwThreadId</a:t>
            </a:r>
            <a:r>
              <a:rPr lang="zh-CN" sz="1600"/>
              <a:t>：返回一个全局线程标识符。该标识符用于标识一个线程。从线程被创建到终止，该值始终有效</a:t>
            </a:r>
            <a:endParaRPr/>
          </a:p>
          <a:p>
            <a:pPr marL="0" indent="542925">
              <a:defRPr/>
            </a:pPr>
            <a:r>
              <a:rPr lang="en-US" sz="1600"/>
              <a:t>http://baike.baidu.com/view/2421585.htm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43743">
        <p:fade thruBlk="0"/>
      </p:transition>
    </mc:Choice>
    <mc:Fallback>
      <p:transition spd="slow" advClick="1" advTm="43743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实例</a:t>
            </a:r>
            <a:endParaRPr/>
          </a:p>
        </p:txBody>
      </p:sp>
      <p:sp>
        <p:nvSpPr>
          <p:cNvPr id="48131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/>
              <a:t>调用</a:t>
            </a:r>
            <a:r>
              <a:rPr lang="en-US"/>
              <a:t>CreateProcess</a:t>
            </a:r>
            <a:r>
              <a:rPr lang="en-US"/>
              <a:t>()</a:t>
            </a:r>
            <a:r>
              <a:rPr lang="zh-CN"/>
              <a:t>函数运行</a:t>
            </a:r>
            <a:r>
              <a:rPr lang="en-US"/>
              <a:t>Windows</a:t>
            </a:r>
            <a:r>
              <a:rPr lang="zh-CN"/>
              <a:t>计算器程序，并显示新进程</a:t>
            </a:r>
            <a:r>
              <a:rPr lang="en-US"/>
              <a:t>ID</a:t>
            </a:r>
            <a:r>
              <a:rPr lang="zh-CN"/>
              <a:t>号，及主进程线程</a:t>
            </a:r>
            <a:r>
              <a:rPr lang="en-US"/>
              <a:t>ID</a:t>
            </a:r>
            <a:r>
              <a:rPr lang="zh-CN"/>
              <a:t>号</a:t>
            </a:r>
            <a:endParaRPr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051050" y="2565400"/>
            <a:ext cx="4219575" cy="364807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9312">
        <p:fade thruBlk="0"/>
      </p:transition>
    </mc:Choice>
    <mc:Fallback>
      <p:transition spd="slow" advClick="1" advTm="29312">
        <p:fade thruBlk="0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终止进程</a:t>
            </a:r>
            <a:endParaRPr/>
          </a:p>
        </p:txBody>
      </p:sp>
      <p:sp>
        <p:nvSpPr>
          <p:cNvPr id="53251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0850" y="1125538"/>
            <a:ext cx="8229600" cy="4525962"/>
          </a:xfrm>
        </p:spPr>
        <p:txBody>
          <a:bodyPr/>
          <a:lstStyle/>
          <a:p>
            <a:pPr marL="0" indent="542925">
              <a:lnSpc>
                <a:spcPct val="110000"/>
              </a:lnSpc>
              <a:defRPr/>
            </a:pPr>
            <a:r>
              <a:rPr lang="zh-CN" sz="2400"/>
              <a:t>当发生以下事件时，进程将会终止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2400"/>
              <a:t>1</a:t>
            </a:r>
            <a:r>
              <a:rPr lang="zh-CN" sz="2400"/>
              <a:t>、当进程中任意一个线程调用</a:t>
            </a:r>
            <a:r>
              <a:rPr lang="en-US" sz="2400"/>
              <a:t>ExitProcess</a:t>
            </a:r>
            <a:r>
              <a:rPr lang="en-US" sz="2400"/>
              <a:t>()</a:t>
            </a:r>
            <a:r>
              <a:rPr lang="zh-CN" sz="2400"/>
              <a:t>时，进程中的所有线程都将终止，同时退出进程（避免）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2400"/>
              <a:t>2</a:t>
            </a:r>
            <a:r>
              <a:rPr lang="zh-CN" sz="2400"/>
              <a:t>、当进程的主线程返回时，进程终止。（推荐使用）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2400"/>
              <a:t>3</a:t>
            </a:r>
            <a:r>
              <a:rPr lang="zh-CN" sz="2400"/>
              <a:t>、当进程所有的线程运行终止时，进程自动终止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2400"/>
              <a:t>4</a:t>
            </a:r>
            <a:r>
              <a:rPr lang="zh-CN" sz="2400"/>
              <a:t>、使用函数</a:t>
            </a:r>
            <a:r>
              <a:rPr lang="en-US" sz="2400"/>
              <a:t>TerminateProcess</a:t>
            </a:r>
            <a:r>
              <a:rPr lang="zh-CN" sz="2400"/>
              <a:t>（）终止进程，强行终止进程中的所有线程，并不给各个线程保持数据的机会（避免）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2400"/>
              <a:t>5</a:t>
            </a:r>
            <a:r>
              <a:rPr lang="zh-CN" sz="2400"/>
              <a:t>、对于控制台进程，当按下</a:t>
            </a:r>
            <a:r>
              <a:rPr lang="en-US" sz="2400"/>
              <a:t>Ctrl+C</a:t>
            </a:r>
            <a:r>
              <a:rPr lang="zh-CN" sz="2400"/>
              <a:t>或</a:t>
            </a:r>
            <a:r>
              <a:rPr lang="en-US" sz="2400"/>
              <a:t>Ctrl+Break</a:t>
            </a:r>
            <a:r>
              <a:rPr lang="zh-CN" sz="2400"/>
              <a:t>是会调用函数</a:t>
            </a:r>
            <a:r>
              <a:rPr lang="en-US" sz="2400"/>
              <a:t>ExitProcess</a:t>
            </a:r>
            <a:r>
              <a:rPr lang="en-US" sz="2400"/>
              <a:t>()</a:t>
            </a:r>
            <a:r>
              <a:rPr lang="zh-CN" sz="2400"/>
              <a:t>终止进程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2400"/>
              <a:t>6</a:t>
            </a:r>
            <a:r>
              <a:rPr lang="zh-CN" sz="2400"/>
              <a:t>、关闭计算机或注销时，进程将被终止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89497">
        <p:fade thruBlk="0"/>
      </p:transition>
    </mc:Choice>
    <mc:Fallback>
      <p:transition spd="slow" advClick="1" advTm="89497">
        <p:fade thruBlk="0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进程终止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80347" y="1417638"/>
            <a:ext cx="8229600" cy="4525963"/>
          </a:xfrm>
        </p:spPr>
        <p:txBody>
          <a:bodyPr/>
          <a:lstStyle/>
          <a:p>
            <a:pPr marL="0" indent="542925">
              <a:defRPr/>
            </a:pPr>
            <a:r>
              <a:rPr lang="zh-CN"/>
              <a:t>进程终止：</a:t>
            </a:r>
            <a:endParaRPr/>
          </a:p>
          <a:p>
            <a:pPr marL="0" indent="542925">
              <a:defRPr/>
            </a:pPr>
            <a:r>
              <a:rPr lang="en-US"/>
              <a:t>1</a:t>
            </a:r>
            <a:r>
              <a:rPr lang="zh-CN"/>
              <a:t>、所有在进程中打开的实例句柄将被关闭</a:t>
            </a:r>
            <a:endParaRPr/>
          </a:p>
          <a:p>
            <a:pPr marL="0" indent="542925">
              <a:defRPr/>
            </a:pPr>
            <a:r>
              <a:rPr lang="en-US"/>
              <a:t>2</a:t>
            </a:r>
            <a:r>
              <a:rPr lang="zh-CN"/>
              <a:t>、进程中所有的线程都将被终止</a:t>
            </a:r>
            <a:endParaRPr/>
          </a:p>
          <a:p>
            <a:pPr marL="0" indent="542925">
              <a:defRPr/>
            </a:pPr>
            <a:r>
              <a:rPr lang="en-US"/>
              <a:t>3</a:t>
            </a:r>
            <a:r>
              <a:rPr lang="zh-CN"/>
              <a:t>、进程的内核对象变成被通知状态，进程中的线程被挂起，直到进程终止</a:t>
            </a:r>
            <a:endParaRPr/>
          </a:p>
          <a:p>
            <a:pPr marL="0" indent="542925">
              <a:defRPr/>
            </a:pPr>
            <a:r>
              <a:rPr lang="en-US"/>
              <a:t>4</a:t>
            </a:r>
            <a:r>
              <a:rPr lang="zh-CN"/>
              <a:t>、进程的退出码由</a:t>
            </a:r>
            <a:r>
              <a:rPr lang="en-US"/>
              <a:t>STILL_ACTIVE </a:t>
            </a:r>
            <a:r>
              <a:rPr lang="zh-CN"/>
              <a:t>变成退出值</a:t>
            </a:r>
            <a:endParaRPr/>
          </a:p>
          <a:p>
            <a:pPr marL="0" indent="542925">
              <a:defRPr/>
            </a:pPr>
            <a:r>
              <a:rPr lang="en-US"/>
              <a:t>5</a:t>
            </a:r>
            <a:r>
              <a:rPr lang="zh-CN"/>
              <a:t>、进程内核对象的计数递减为</a:t>
            </a:r>
            <a:r>
              <a:rPr lang="en-US"/>
              <a:t>1</a:t>
            </a:r>
            <a:endParaRPr/>
          </a:p>
          <a:p>
            <a:pPr marL="0" indent="542925">
              <a:defRPr/>
            </a:pPr>
            <a:r>
              <a:rPr lang="zh-CN"/>
              <a:t>当一个进程终止，其进程的子进程和父进程都不会受其影响终止</a:t>
            </a:r>
            <a:endParaRPr/>
          </a:p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6903">
        <p:fade thruBlk="0"/>
      </p:transition>
    </mc:Choice>
    <mc:Fallback>
      <p:transition spd="slow" advClick="1" advTm="76903">
        <p:fade thruBlk="0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终止进程函数</a:t>
            </a:r>
            <a:endParaRPr/>
          </a:p>
        </p:txBody>
      </p:sp>
      <p:sp>
        <p:nvSpPr>
          <p:cNvPr id="55299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23850" y="1052513"/>
            <a:ext cx="8458200" cy="4824412"/>
          </a:xfrm>
        </p:spPr>
        <p:txBody>
          <a:bodyPr/>
          <a:lstStyle/>
          <a:p>
            <a:pPr marL="0" indent="542925">
              <a:defRPr/>
            </a:pPr>
            <a:r>
              <a:rPr lang="en-US" sz="2400"/>
              <a:t>VOID </a:t>
            </a:r>
            <a:r>
              <a:rPr lang="en-US" sz="2400"/>
              <a:t>ExitProcess</a:t>
            </a:r>
            <a:r>
              <a:rPr lang="en-US" sz="2400"/>
              <a:t> </a:t>
            </a:r>
            <a:r>
              <a:rPr lang="zh-CN" sz="2400"/>
              <a:t>终止自身进程</a:t>
            </a:r>
            <a:endParaRPr/>
          </a:p>
          <a:p>
            <a:pPr marL="0" indent="542925">
              <a:defRPr/>
            </a:pPr>
            <a:r>
              <a:rPr lang="en-US" sz="2400"/>
              <a:t>(</a:t>
            </a:r>
            <a:endParaRPr/>
          </a:p>
          <a:p>
            <a:pPr marL="0" indent="542925">
              <a:defRPr/>
            </a:pPr>
            <a:r>
              <a:rPr lang="en-US" sz="2400"/>
              <a:t>UINT </a:t>
            </a:r>
            <a:r>
              <a:rPr lang="en-US" sz="2400"/>
              <a:t>uExitCode</a:t>
            </a:r>
            <a:r>
              <a:rPr lang="en-US" sz="2400"/>
              <a:t> //</a:t>
            </a:r>
            <a:r>
              <a:rPr lang="zh-CN" sz="2400"/>
              <a:t>线程退出码</a:t>
            </a:r>
            <a:endParaRPr/>
          </a:p>
          <a:p>
            <a:pPr marL="0" indent="542925">
              <a:defRPr/>
            </a:pPr>
            <a:r>
              <a:rPr lang="en-US" sz="2400"/>
              <a:t>)</a:t>
            </a:r>
            <a:endParaRPr/>
          </a:p>
          <a:p>
            <a:pPr marL="0" indent="542925">
              <a:defRPr/>
            </a:pPr>
            <a:r>
              <a:rPr lang="en-US" sz="2400"/>
              <a:t>BOOL </a:t>
            </a:r>
            <a:r>
              <a:rPr lang="en-US" sz="2400"/>
              <a:t>TerminateProcess</a:t>
            </a:r>
            <a:r>
              <a:rPr lang="en-US" sz="2400"/>
              <a:t>  </a:t>
            </a:r>
            <a:r>
              <a:rPr lang="zh-CN" sz="2400"/>
              <a:t>终止自身进程，还可以终止其他进程</a:t>
            </a:r>
            <a:endParaRPr/>
          </a:p>
          <a:p>
            <a:pPr marL="0" indent="542925">
              <a:defRPr/>
            </a:pPr>
            <a:r>
              <a:rPr lang="en-US" sz="2400"/>
              <a:t>(</a:t>
            </a:r>
            <a:endParaRPr/>
          </a:p>
          <a:p>
            <a:pPr marL="0" indent="542925">
              <a:defRPr/>
            </a:pPr>
            <a:r>
              <a:rPr lang="en-US" sz="2400"/>
              <a:t>HANDLE </a:t>
            </a:r>
            <a:r>
              <a:rPr lang="en-US" sz="2400"/>
              <a:t>hProcess</a:t>
            </a:r>
            <a:r>
              <a:rPr lang="en-US" sz="2400"/>
              <a:t>,</a:t>
            </a:r>
            <a:endParaRPr/>
          </a:p>
          <a:p>
            <a:pPr marL="0" indent="542925">
              <a:defRPr/>
            </a:pPr>
            <a:r>
              <a:rPr lang="en-US" sz="2400"/>
              <a:t>uExitCode</a:t>
            </a:r>
            <a:r>
              <a:rPr lang="en-US" sz="2400"/>
              <a:t> //</a:t>
            </a:r>
            <a:r>
              <a:rPr lang="zh-CN" sz="2400"/>
              <a:t>线程退出码</a:t>
            </a:r>
            <a:endParaRPr/>
          </a:p>
          <a:p>
            <a:pPr marL="0" indent="542925">
              <a:defRPr/>
            </a:pPr>
            <a:r>
              <a:rPr lang="en-US" sz="2400"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3496">
        <p:fade thruBlk="0"/>
      </p:transition>
    </mc:Choice>
    <mc:Fallback>
      <p:transition spd="slow" advClick="1" advTm="33496">
        <p:fade thruBlk="0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主线程入口点函数返回</a:t>
            </a:r>
            <a:endParaRPr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设计一个应用程序，应该保证只有主线程的入口点函数返回之后，这个应用程序的进程才终止，只有这样，才能保证主线程所有资源被正确清理</a:t>
            </a:r>
            <a:endParaRPr lang="en-US"/>
          </a:p>
          <a:p>
            <a:pPr>
              <a:defRPr/>
            </a:pPr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）该线程创建任何</a:t>
            </a:r>
            <a:r>
              <a:rPr lang="en-US"/>
              <a:t>C++</a:t>
            </a:r>
            <a:r>
              <a:rPr lang="zh-CN"/>
              <a:t>对象都将由这些对象析构函数正确销毁</a:t>
            </a:r>
            <a:endParaRPr lang="en-US"/>
          </a:p>
          <a:p>
            <a:pPr>
              <a:defRPr/>
            </a:pPr>
            <a:r>
              <a:rPr lang="zh-CN"/>
              <a:t>（</a:t>
            </a:r>
            <a:r>
              <a:rPr lang="en-US"/>
              <a:t>2</a:t>
            </a:r>
            <a:r>
              <a:rPr lang="zh-CN"/>
              <a:t>）操作系统将正确释放线程栈使用的内存</a:t>
            </a:r>
            <a:endParaRPr lang="en-US"/>
          </a:p>
          <a:p>
            <a:pPr>
              <a:defRPr/>
            </a:pPr>
            <a:r>
              <a:rPr lang="zh-CN"/>
              <a:t>（</a:t>
            </a:r>
            <a:r>
              <a:rPr lang="en-US"/>
              <a:t>3</a:t>
            </a:r>
            <a:r>
              <a:rPr lang="zh-CN"/>
              <a:t>）系统将进程的退出代码设为入口点函数的返回值</a:t>
            </a:r>
            <a:endParaRPr lang="en-US"/>
          </a:p>
          <a:p>
            <a:pPr>
              <a:defRPr/>
            </a:pPr>
            <a:r>
              <a:rPr lang="zh-CN"/>
              <a:t>（</a:t>
            </a:r>
            <a:r>
              <a:rPr lang="en-US"/>
              <a:t>4</a:t>
            </a:r>
            <a:r>
              <a:rPr lang="zh-CN"/>
              <a:t>）系统递减进程内核对象的使用计数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51950">
        <p:fade thruBlk="0"/>
      </p:transition>
    </mc:Choice>
    <mc:Fallback>
      <p:transition spd="slow" advClick="1" advTm="51950">
        <p:fade thruBlk="0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进程状态信息的</a:t>
            </a:r>
            <a:r>
              <a:rPr lang="en-US"/>
              <a:t>API </a:t>
            </a:r>
            <a:endParaRPr/>
          </a:p>
        </p:txBody>
      </p:sp>
      <p:sp>
        <p:nvSpPr>
          <p:cNvPr id="57347" name="Rectangle 3"/>
          <p:cNvSpPr>
            <a:spLocks noChangeArrowheads="1" noGrp="1"/>
          </p:cNvSpPr>
          <p:nvPr>
            <p:ph type="subTitle" idx="1"/>
          </p:nvPr>
        </p:nvSpPr>
        <p:spPr bwMode="auto"/>
        <p:txBody>
          <a:bodyPr/>
          <a:lstStyle/>
          <a:p>
            <a:pPr indent="542925"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进程的状态信息</a:t>
            </a:r>
            <a:endParaRPr/>
          </a:p>
        </p:txBody>
      </p:sp>
      <p:sp>
        <p:nvSpPr>
          <p:cNvPr id="58371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en-US" sz="2400"/>
              <a:t>1</a:t>
            </a:r>
            <a:r>
              <a:rPr lang="zh-CN" sz="2400"/>
              <a:t>、列举出当前主机的进程，包括进程</a:t>
            </a:r>
            <a:r>
              <a:rPr lang="en-US" sz="2400"/>
              <a:t>PID</a:t>
            </a:r>
            <a:r>
              <a:rPr lang="zh-CN" sz="2400"/>
              <a:t>，句柄，程序映像路径等</a:t>
            </a:r>
            <a:endParaRPr/>
          </a:p>
          <a:p>
            <a:pPr marL="0" indent="542925">
              <a:defRPr/>
            </a:pPr>
            <a:r>
              <a:rPr lang="en-US" sz="2400"/>
              <a:t>2</a:t>
            </a:r>
            <a:r>
              <a:rPr lang="zh-CN" sz="2400"/>
              <a:t>、列举出进程的线程数，包括</a:t>
            </a:r>
            <a:r>
              <a:rPr lang="en-US" sz="2400"/>
              <a:t>TID</a:t>
            </a:r>
            <a:r>
              <a:rPr lang="zh-CN" sz="2400"/>
              <a:t>、句柄等</a:t>
            </a:r>
            <a:endParaRPr/>
          </a:p>
          <a:p>
            <a:pPr marL="0" indent="542925">
              <a:defRPr/>
            </a:pPr>
            <a:r>
              <a:rPr lang="en-US" sz="2400"/>
              <a:t>3</a:t>
            </a:r>
            <a:r>
              <a:rPr lang="zh-CN" sz="2400"/>
              <a:t>、进程加载模块</a:t>
            </a:r>
            <a:endParaRPr/>
          </a:p>
          <a:p>
            <a:pPr marL="0" indent="542925">
              <a:defRPr/>
            </a:pPr>
            <a:r>
              <a:rPr lang="en-US" sz="2400"/>
              <a:t>4</a:t>
            </a:r>
            <a:r>
              <a:rPr lang="zh-CN" sz="2400"/>
              <a:t>、获取进程的内存使用情况</a:t>
            </a:r>
            <a:endParaRPr/>
          </a:p>
          <a:p>
            <a:pPr marL="0" indent="542925">
              <a:defRPr/>
            </a:pPr>
            <a:r>
              <a:rPr lang="en-US" sz="2400"/>
              <a:t>5</a:t>
            </a:r>
            <a:r>
              <a:rPr lang="zh-CN" sz="2400"/>
              <a:t>、进程的堆分配情况</a:t>
            </a:r>
            <a:endParaRPr/>
          </a:p>
          <a:p>
            <a:pPr marL="0" indent="542925">
              <a:defRPr/>
            </a:pPr>
            <a:r>
              <a:rPr lang="en-US" sz="2400"/>
              <a:t>6</a:t>
            </a:r>
            <a:r>
              <a:rPr lang="zh-CN" sz="2400"/>
              <a:t>、查询工作集信息</a:t>
            </a:r>
            <a:endParaRPr/>
          </a:p>
          <a:p>
            <a:pPr marL="0" indent="542925">
              <a:defRPr/>
            </a:pPr>
            <a:r>
              <a:rPr lang="en-US" sz="2400"/>
              <a:t>7</a:t>
            </a:r>
            <a:r>
              <a:rPr lang="zh-CN" sz="2400"/>
              <a:t>、查询设备驱动信息</a:t>
            </a:r>
            <a:endParaRPr/>
          </a:p>
          <a:p>
            <a:pPr marL="0" indent="542925">
              <a:defRPr/>
            </a:pPr>
            <a:r>
              <a:rPr lang="en-US" sz="2400"/>
              <a:t>8</a:t>
            </a:r>
            <a:r>
              <a:rPr lang="zh-CN" sz="2400"/>
              <a:t>、获取主机运行性能参数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PS API</a:t>
            </a:r>
            <a:r>
              <a:rPr lang="zh-CN"/>
              <a:t>和</a:t>
            </a:r>
            <a:r>
              <a:rPr lang="en-US"/>
              <a:t>Tool help API</a:t>
            </a:r>
            <a:endParaRPr/>
          </a:p>
        </p:txBody>
      </p:sp>
      <p:sp>
        <p:nvSpPr>
          <p:cNvPr id="59395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en-US"/>
              <a:t>PS API</a:t>
            </a:r>
            <a:r>
              <a:rPr lang="zh-CN"/>
              <a:t>是进程状态信息的一系列</a:t>
            </a:r>
            <a:r>
              <a:rPr lang="en-US"/>
              <a:t>API</a:t>
            </a:r>
            <a:r>
              <a:rPr lang="zh-CN"/>
              <a:t>合称，这些</a:t>
            </a:r>
            <a:r>
              <a:rPr lang="en-US"/>
              <a:t>API</a:t>
            </a:r>
            <a:r>
              <a:rPr lang="zh-CN"/>
              <a:t>在</a:t>
            </a:r>
            <a:r>
              <a:rPr lang="en-US"/>
              <a:t>Psapi.h</a:t>
            </a:r>
            <a:r>
              <a:rPr lang="zh-CN"/>
              <a:t>头文件和</a:t>
            </a:r>
            <a:r>
              <a:rPr lang="en-US"/>
              <a:t>Psapi.lib </a:t>
            </a:r>
            <a:r>
              <a:rPr lang="zh-CN"/>
              <a:t>中</a:t>
            </a:r>
            <a:endParaRPr/>
          </a:p>
          <a:p>
            <a:pPr marL="0" indent="542925">
              <a:defRPr/>
            </a:pPr>
            <a:r>
              <a:rPr lang="en-US"/>
              <a:t>Tool help API </a:t>
            </a:r>
            <a:r>
              <a:rPr lang="zh-CN"/>
              <a:t>提供了一系列</a:t>
            </a:r>
            <a:r>
              <a:rPr lang="en-US"/>
              <a:t>API</a:t>
            </a:r>
            <a:r>
              <a:rPr lang="zh-CN"/>
              <a:t>用于获取执行中的应用程序的信息，一般与</a:t>
            </a:r>
            <a:r>
              <a:rPr lang="en-US"/>
              <a:t>PS API</a:t>
            </a:r>
            <a:r>
              <a:rPr lang="zh-CN"/>
              <a:t>配合使用，由</a:t>
            </a:r>
            <a:r>
              <a:rPr lang="en-US"/>
              <a:t>Tlhelp32.h</a:t>
            </a:r>
            <a:r>
              <a:rPr lang="zh-CN"/>
              <a:t>头文件，</a:t>
            </a:r>
            <a:r>
              <a:rPr lang="en-US"/>
              <a:t>kernel32.dll</a:t>
            </a:r>
            <a:endParaRPr/>
          </a:p>
          <a:p>
            <a:pPr marL="0" indent="542925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0419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endParaRPr lang="zh-CN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23850" y="333375"/>
            <a:ext cx="3765550" cy="58404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356100" y="188913"/>
            <a:ext cx="3948113" cy="4759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4787900" y="4941888"/>
            <a:ext cx="2149475" cy="60801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进程的基本概念</a:t>
            </a:r>
            <a:endParaRPr/>
          </a:p>
        </p:txBody>
      </p:sp>
      <p:sp>
        <p:nvSpPr>
          <p:cNvPr id="31747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en-US"/>
              <a:t>1</a:t>
            </a:r>
            <a:r>
              <a:rPr lang="zh-CN"/>
              <a:t>、什么是进程，系统如何创建一个内核对象来管理进程</a:t>
            </a:r>
            <a:endParaRPr lang="en-US"/>
          </a:p>
          <a:p>
            <a:pPr marL="0" indent="542925">
              <a:defRPr/>
            </a:pPr>
            <a:r>
              <a:rPr lang="en-US"/>
              <a:t>2</a:t>
            </a:r>
            <a:r>
              <a:rPr lang="zh-CN"/>
              <a:t>、如何通过进程内核对象来操作一个进程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7426">
        <p:fade thruBlk="0"/>
      </p:transition>
    </mc:Choice>
    <mc:Fallback>
      <p:transition spd="slow" advClick="1" advTm="77426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547813" y="549275"/>
            <a:ext cx="5976937" cy="51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CreateToolhelp32Snapshot</a:t>
            </a:r>
            <a:endParaRPr/>
          </a:p>
        </p:txBody>
      </p:sp>
      <p:sp>
        <p:nvSpPr>
          <p:cNvPr id="6246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539750" y="1052513"/>
            <a:ext cx="8229600" cy="4525962"/>
          </a:xfrm>
        </p:spPr>
        <p:txBody>
          <a:bodyPr/>
          <a:lstStyle/>
          <a:p>
            <a:pPr marL="0" indent="542925">
              <a:lnSpc>
                <a:spcPct val="110000"/>
              </a:lnSpc>
              <a:defRPr/>
            </a:pPr>
            <a:r>
              <a:rPr lang="en-US" sz="2400" b="1"/>
              <a:t>HANDLE WINAPI CreateToolhelp32Snapshot( DWORD</a:t>
            </a:r>
            <a:r>
              <a:rPr lang="en-US" sz="2400" i="1"/>
              <a:t> </a:t>
            </a:r>
            <a:r>
              <a:rPr lang="en-US" sz="2400" i="1"/>
              <a:t>dwFlags</a:t>
            </a:r>
            <a:r>
              <a:rPr lang="en-US" sz="2400" b="1"/>
              <a:t>, DWORD</a:t>
            </a:r>
            <a:r>
              <a:rPr lang="en-US" sz="2400" i="1"/>
              <a:t> th32ProcessID </a:t>
            </a:r>
            <a:r>
              <a:rPr lang="en-US" sz="2400" b="1"/>
              <a:t>);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zh-CN" sz="2400" b="1"/>
              <a:t>用于获取进程、线程或特定进程模块的快照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2400" b="1" i="1"/>
              <a:t>dwFlags</a:t>
            </a:r>
            <a:r>
              <a:rPr lang="en-US" sz="2400" b="1"/>
              <a:t> </a:t>
            </a:r>
            <a:r>
              <a:rPr lang="zh-CN" sz="2400" b="1"/>
              <a:t>指定快照类型 例如</a:t>
            </a:r>
            <a:r>
              <a:rPr lang="en-US" sz="2400" b="1">
                <a:solidFill>
                  <a:srgbClr val="FF0000"/>
                </a:solidFill>
              </a:rPr>
              <a:t>TH32CS_SNAPPROCESS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zh-CN" sz="2400">
                <a:solidFill>
                  <a:srgbClr val="FF0000"/>
                </a:solidFill>
              </a:rPr>
              <a:t>进程快照</a:t>
            </a:r>
            <a:r>
              <a:rPr lang="en-US" sz="2400" b="1">
                <a:solidFill>
                  <a:srgbClr val="FF0000"/>
                </a:solidFill>
              </a:rPr>
              <a:t>TH32CS_SNAPTHREAD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zh-CN" sz="2400">
                <a:solidFill>
                  <a:srgbClr val="FF0000"/>
                </a:solidFill>
              </a:rPr>
              <a:t>线程快照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2400"/>
              <a:t>th32ProcessID </a:t>
            </a:r>
            <a:r>
              <a:rPr lang="zh-CN" sz="2400"/>
              <a:t>指定进程</a:t>
            </a:r>
            <a:r>
              <a:rPr lang="en-US" sz="2400"/>
              <a:t>ID</a:t>
            </a:r>
            <a:r>
              <a:rPr lang="zh-CN" sz="2400"/>
              <a:t>，当为</a:t>
            </a:r>
            <a:r>
              <a:rPr lang="en-US" sz="2400"/>
              <a:t>0</a:t>
            </a:r>
            <a:r>
              <a:rPr lang="zh-CN" sz="2400"/>
              <a:t>表示</a:t>
            </a:r>
            <a:r>
              <a:rPr lang="zh-CN" sz="2400">
                <a:solidFill>
                  <a:srgbClr val="FF0000"/>
                </a:solidFill>
              </a:rPr>
              <a:t>当前进程</a:t>
            </a:r>
            <a:r>
              <a:rPr lang="zh-CN" sz="2400"/>
              <a:t>，该参数只有为</a:t>
            </a:r>
            <a:r>
              <a:rPr lang="en-US" sz="2400"/>
              <a:t>TH32CS_SNAPHEAPLIST </a:t>
            </a:r>
            <a:r>
              <a:rPr lang="zh-CN" sz="2400"/>
              <a:t>或者</a:t>
            </a:r>
            <a:r>
              <a:rPr lang="en-US" sz="2400"/>
              <a:t>TH32CS_SNAPMODULE </a:t>
            </a:r>
            <a:r>
              <a:rPr lang="zh-CN" sz="2400"/>
              <a:t>才有效，其它忽略。</a:t>
            </a:r>
            <a:endParaRPr lang="zh-CN" sz="2400" b="1"/>
          </a:p>
          <a:p>
            <a:pPr marL="0" indent="542925">
              <a:lnSpc>
                <a:spcPct val="110000"/>
              </a:lnSpc>
              <a:defRPr/>
            </a:pP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Process32First</a:t>
            </a:r>
            <a:endParaRPr/>
          </a:p>
        </p:txBody>
      </p:sp>
      <p:sp>
        <p:nvSpPr>
          <p:cNvPr id="63491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 b="1"/>
              <a:t>用于获取系统快照中第一个进程</a:t>
            </a:r>
            <a:endParaRPr/>
          </a:p>
          <a:p>
            <a:pPr marL="0" indent="542925">
              <a:defRPr/>
            </a:pPr>
            <a:r>
              <a:rPr lang="en-US" b="1"/>
              <a:t>BOOL WINAPI Process32First( HANDLE</a:t>
            </a:r>
            <a:r>
              <a:rPr lang="en-US" i="1"/>
              <a:t> </a:t>
            </a:r>
            <a:r>
              <a:rPr lang="en-US" i="1"/>
              <a:t>hSnapshot</a:t>
            </a:r>
            <a:r>
              <a:rPr lang="en-US" b="1"/>
              <a:t>, LPPROCESSENTRY32</a:t>
            </a:r>
            <a:r>
              <a:rPr lang="en-US" i="1"/>
              <a:t> </a:t>
            </a:r>
            <a:r>
              <a:rPr lang="en-US" i="1"/>
              <a:t>lppe</a:t>
            </a:r>
            <a:r>
              <a:rPr lang="en-US" i="1"/>
              <a:t> </a:t>
            </a:r>
            <a:r>
              <a:rPr lang="en-US" b="1"/>
              <a:t>);</a:t>
            </a:r>
            <a:endParaRPr/>
          </a:p>
          <a:p>
            <a:pPr marL="0" indent="542925">
              <a:defRPr/>
            </a:pPr>
            <a:r>
              <a:rPr lang="zh-CN" b="1"/>
              <a:t>第一个参数</a:t>
            </a:r>
            <a:r>
              <a:rPr lang="en-US" i="1"/>
              <a:t>hSnapshot</a:t>
            </a:r>
            <a:r>
              <a:rPr lang="en-US" i="1"/>
              <a:t> </a:t>
            </a:r>
            <a:r>
              <a:rPr lang="zh-CN" i="1"/>
              <a:t>为快照句柄</a:t>
            </a:r>
            <a:endParaRPr/>
          </a:p>
          <a:p>
            <a:pPr marL="0" indent="542925">
              <a:defRPr/>
            </a:pPr>
            <a:r>
              <a:rPr lang="zh-CN" i="1"/>
              <a:t>第二个参数</a:t>
            </a:r>
            <a:r>
              <a:rPr lang="en-US" i="1"/>
              <a:t>lppe</a:t>
            </a:r>
            <a:r>
              <a:rPr lang="zh-CN" i="1"/>
              <a:t>指向结构体</a:t>
            </a:r>
            <a:r>
              <a:rPr lang="en-US" b="1"/>
              <a:t>PROCESSENTRY32</a:t>
            </a:r>
            <a:endParaRPr/>
          </a:p>
          <a:p>
            <a:pPr marL="0" indent="542925">
              <a:defRPr/>
            </a:pPr>
            <a:r>
              <a:rPr lang="en-US" b="1"/>
              <a:t>BOOL WINAPI Process32Next( HANDLE</a:t>
            </a:r>
            <a:r>
              <a:rPr lang="en-US" b="1" i="1"/>
              <a:t> </a:t>
            </a:r>
            <a:r>
              <a:rPr lang="en-US" b="1" i="1"/>
              <a:t>hSnapshot</a:t>
            </a:r>
            <a:r>
              <a:rPr lang="en-US" b="1"/>
              <a:t>, LPPROCESSENTRY32</a:t>
            </a:r>
            <a:r>
              <a:rPr lang="en-US" b="1" i="1"/>
              <a:t> </a:t>
            </a:r>
            <a:r>
              <a:rPr lang="en-US" b="1" i="1"/>
              <a:t>lppe</a:t>
            </a:r>
            <a:r>
              <a:rPr lang="en-US" b="1" i="1"/>
              <a:t> </a:t>
            </a:r>
            <a:r>
              <a:rPr lang="en-US" b="1"/>
              <a:t>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PROCESSENTRY32</a:t>
            </a:r>
            <a:endParaRPr/>
          </a:p>
        </p:txBody>
      </p:sp>
      <p:sp>
        <p:nvSpPr>
          <p:cNvPr id="64515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250825" y="1052513"/>
            <a:ext cx="8458200" cy="4824412"/>
          </a:xfrm>
        </p:spPr>
        <p:txBody>
          <a:bodyPr/>
          <a:lstStyle/>
          <a:p>
            <a:pPr marL="0" indent="542925">
              <a:defRPr/>
            </a:pPr>
            <a:r>
              <a:rPr lang="zh-CN" sz="1400"/>
              <a:t>该结构体为存储进程的基本信息</a:t>
            </a:r>
            <a:endParaRPr/>
          </a:p>
          <a:p>
            <a:pPr marL="0" indent="542925">
              <a:defRPr/>
            </a:pPr>
            <a:r>
              <a:rPr lang="en-US" sz="1400"/>
              <a:t>typedef</a:t>
            </a:r>
            <a:r>
              <a:rPr lang="en-US" sz="1400"/>
              <a:t> </a:t>
            </a:r>
            <a:r>
              <a:rPr lang="en-US" sz="1400"/>
              <a:t>struct</a:t>
            </a:r>
            <a:r>
              <a:rPr lang="en-US" sz="1400"/>
              <a:t> tagPROCESSENTRY32 </a:t>
            </a:r>
            <a:endParaRPr/>
          </a:p>
          <a:p>
            <a:pPr marL="0" indent="542925">
              <a:defRPr/>
            </a:pPr>
            <a:r>
              <a:rPr lang="en-US" sz="1400"/>
              <a:t>{ DWORD </a:t>
            </a:r>
            <a:r>
              <a:rPr lang="en-US" sz="1400"/>
              <a:t>dwSize</a:t>
            </a:r>
            <a:r>
              <a:rPr lang="en-US" sz="1400"/>
              <a:t>;//</a:t>
            </a:r>
            <a:r>
              <a:rPr lang="zh-CN" sz="1400"/>
              <a:t>结构的大小 </a:t>
            </a:r>
            <a:endParaRPr/>
          </a:p>
          <a:p>
            <a:pPr marL="0" indent="542925">
              <a:defRPr/>
            </a:pPr>
            <a:r>
              <a:rPr lang="en-US" sz="1400"/>
              <a:t>DWORD </a:t>
            </a:r>
            <a:r>
              <a:rPr lang="en-US" sz="1400"/>
              <a:t>cntUsage</a:t>
            </a:r>
            <a:r>
              <a:rPr lang="en-US" sz="1400"/>
              <a:t>;//</a:t>
            </a:r>
            <a:r>
              <a:rPr lang="zh-CN" sz="1400"/>
              <a:t>此进程的引用计数 </a:t>
            </a:r>
            <a:r>
              <a:rPr lang="en-US" sz="1400"/>
              <a:t>,</a:t>
            </a:r>
            <a:r>
              <a:rPr lang="zh-CN" sz="1400"/>
              <a:t>总是设置为</a:t>
            </a:r>
            <a:r>
              <a:rPr lang="zh-CN" sz="1400"/>
              <a:t>NULL</a:t>
            </a:r>
            <a:r>
              <a:rPr lang="en-US" sz="1400"/>
              <a:t> </a:t>
            </a:r>
            <a:endParaRPr/>
          </a:p>
          <a:p>
            <a:pPr marL="0" indent="542925">
              <a:defRPr/>
            </a:pPr>
            <a:r>
              <a:rPr lang="en-US" sz="1400"/>
              <a:t>DWORD th32ProcessID; </a:t>
            </a:r>
            <a:endParaRPr/>
          </a:p>
          <a:p>
            <a:pPr marL="0" indent="542925">
              <a:defRPr/>
            </a:pPr>
            <a:r>
              <a:rPr lang="en-US" sz="1400"/>
              <a:t>ULONG_PTR th32DefaultHeapID;//</a:t>
            </a:r>
            <a:r>
              <a:rPr lang="zh-CN" sz="1400"/>
              <a:t>总是设置为</a:t>
            </a:r>
            <a:r>
              <a:rPr lang="zh-CN" sz="1400"/>
              <a:t>NULL</a:t>
            </a:r>
            <a:r>
              <a:rPr lang="en-US" sz="1400"/>
              <a:t> </a:t>
            </a:r>
            <a:endParaRPr/>
          </a:p>
          <a:p>
            <a:pPr marL="0" indent="542925">
              <a:defRPr/>
            </a:pPr>
            <a:r>
              <a:rPr lang="en-US" sz="1400"/>
              <a:t>DWORD th32ModuleID;</a:t>
            </a:r>
            <a:r>
              <a:rPr lang="zh-CN" sz="1400"/>
              <a:t>总是设置为</a:t>
            </a:r>
            <a:r>
              <a:rPr lang="zh-CN" sz="1400"/>
              <a:t>NULL</a:t>
            </a:r>
            <a:r>
              <a:rPr lang="en-US" sz="1400"/>
              <a:t> </a:t>
            </a:r>
            <a:endParaRPr/>
          </a:p>
          <a:p>
            <a:pPr marL="0" indent="542925">
              <a:defRPr/>
            </a:pPr>
            <a:r>
              <a:rPr lang="en-US" sz="1400"/>
              <a:t>DWORD </a:t>
            </a:r>
            <a:r>
              <a:rPr lang="en-US" sz="1400"/>
              <a:t>cntThreads</a:t>
            </a:r>
            <a:r>
              <a:rPr lang="en-US" sz="1400"/>
              <a:t>; </a:t>
            </a:r>
            <a:endParaRPr/>
          </a:p>
          <a:p>
            <a:pPr marL="0" indent="542925">
              <a:defRPr/>
            </a:pPr>
            <a:r>
              <a:rPr lang="en-US" sz="1400"/>
              <a:t>DWORD th32ParentProcessID; </a:t>
            </a:r>
            <a:endParaRPr/>
          </a:p>
          <a:p>
            <a:pPr marL="0" indent="542925">
              <a:defRPr/>
            </a:pPr>
            <a:r>
              <a:rPr lang="en-US" sz="1400"/>
              <a:t>LONG </a:t>
            </a:r>
            <a:r>
              <a:rPr lang="en-US" sz="1400"/>
              <a:t>pcPriClassBase</a:t>
            </a:r>
            <a:r>
              <a:rPr lang="en-US" sz="1400"/>
              <a:t>;</a:t>
            </a:r>
            <a:r>
              <a:rPr lang="zh-CN" sz="1400"/>
              <a:t>线程优先权 </a:t>
            </a:r>
            <a:endParaRPr/>
          </a:p>
          <a:p>
            <a:pPr marL="0" indent="542925">
              <a:defRPr/>
            </a:pPr>
            <a:r>
              <a:rPr lang="en-US" sz="1400"/>
              <a:t>DWORD </a:t>
            </a:r>
            <a:r>
              <a:rPr lang="en-US" sz="1400"/>
              <a:t>dwFlags</a:t>
            </a:r>
            <a:r>
              <a:rPr lang="en-US" sz="1400"/>
              <a:t>;</a:t>
            </a:r>
            <a:r>
              <a:rPr lang="zh-CN" sz="1400"/>
              <a:t>总是设置为</a:t>
            </a:r>
            <a:r>
              <a:rPr lang="zh-CN" sz="1400"/>
              <a:t>NULL</a:t>
            </a:r>
            <a:r>
              <a:rPr lang="en-US" sz="1400"/>
              <a:t> </a:t>
            </a:r>
            <a:endParaRPr/>
          </a:p>
          <a:p>
            <a:pPr marL="0" indent="542925">
              <a:defRPr/>
            </a:pPr>
            <a:r>
              <a:rPr lang="en-US" sz="1400"/>
              <a:t>TCHAR </a:t>
            </a:r>
            <a:r>
              <a:rPr lang="en-US" sz="1400"/>
              <a:t>szExeFile</a:t>
            </a:r>
            <a:r>
              <a:rPr lang="en-US" sz="1400"/>
              <a:t>[MAX_PATH]; </a:t>
            </a:r>
            <a:r>
              <a:rPr lang="zh-CN" sz="1400"/>
              <a:t>（一个数组）进程全名 </a:t>
            </a:r>
            <a:endParaRPr/>
          </a:p>
          <a:p>
            <a:pPr marL="0" indent="542925">
              <a:defRPr/>
            </a:pPr>
            <a:r>
              <a:rPr lang="en-US" sz="1400"/>
              <a:t>} PROCESSENTRY32; </a:t>
            </a:r>
            <a:r>
              <a:rPr lang="en-US" sz="1400"/>
              <a:t>typedef</a:t>
            </a:r>
            <a:r>
              <a:rPr lang="en-US" sz="1400"/>
              <a:t> PROCESSENTRY32 *PPROCESSENTRY32; </a:t>
            </a:r>
            <a:endParaRPr/>
          </a:p>
          <a:p>
            <a:pPr marL="0" indent="542925">
              <a:defRPr/>
            </a:pPr>
            <a:r>
              <a:rPr lang="en-US" sz="1400"/>
              <a:t>dwSize</a:t>
            </a:r>
            <a:r>
              <a:rPr lang="en-US" sz="1400"/>
              <a:t> </a:t>
            </a:r>
            <a:r>
              <a:rPr lang="zh-CN" sz="1400"/>
              <a:t>参数</a:t>
            </a:r>
            <a:endParaRPr/>
          </a:p>
          <a:p>
            <a:pPr marL="0" indent="542925">
              <a:defRPr/>
            </a:pPr>
            <a:r>
              <a:rPr lang="en-US" sz="1400"/>
              <a:t>(</a:t>
            </a:r>
            <a:r>
              <a:rPr lang="zh-CN" sz="1400"/>
              <a:t>这个结构的长度，以字节为单位，初始化一个实例以后调用</a:t>
            </a:r>
            <a:r>
              <a:rPr lang="en-US" sz="1400"/>
              <a:t>Process32First</a:t>
            </a:r>
            <a:r>
              <a:rPr lang="zh-CN" sz="1400"/>
              <a:t>函数，设置成员的大小</a:t>
            </a:r>
            <a:r>
              <a:rPr lang="en-US" sz="1400"/>
              <a:t>sizeof</a:t>
            </a:r>
            <a:r>
              <a:rPr lang="en-US" sz="1400"/>
              <a:t>(PROCESSENTRY32).</a:t>
            </a:r>
            <a:r>
              <a:rPr lang="zh-CN" sz="1400"/>
              <a:t>如果你没用</a:t>
            </a:r>
            <a:r>
              <a:rPr lang="en-US" sz="1400"/>
              <a:t>PROCESSENTRY32</a:t>
            </a:r>
            <a:r>
              <a:rPr lang="zh-CN" sz="1400"/>
              <a:t>中的成员</a:t>
            </a:r>
            <a:r>
              <a:rPr lang="en-US" sz="1400"/>
              <a:t>dwSize</a:t>
            </a:r>
            <a:r>
              <a:rPr lang="zh-CN" sz="1400"/>
              <a:t>初始化，</a:t>
            </a:r>
            <a:r>
              <a:rPr lang="en-US" sz="1400"/>
              <a:t>pricess32First</a:t>
            </a:r>
            <a:r>
              <a:rPr lang="zh-CN" sz="1400"/>
              <a:t>将会失败。</a:t>
            </a:r>
            <a:r>
              <a:rPr lang="en-US" sz="1400"/>
              <a:t>) </a:t>
            </a:r>
            <a:endParaRPr/>
          </a:p>
          <a:p>
            <a:pPr marL="0" indent="542925">
              <a:defRPr/>
            </a:pPr>
            <a:r>
              <a:rPr lang="en-US" sz="1400"/>
              <a:t>http://baike.baidu.com/view/1616770.htm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OpenProcess</a:t>
            </a:r>
            <a:endParaRPr/>
          </a:p>
        </p:txBody>
      </p:sp>
      <p:sp>
        <p:nvSpPr>
          <p:cNvPr id="65539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en-US" b="1"/>
              <a:t>HANDLE OpenProcess(</a:t>
            </a:r>
            <a:endParaRPr/>
          </a:p>
          <a:p>
            <a:pPr marL="0" indent="542925">
              <a:defRPr/>
            </a:pPr>
            <a:r>
              <a:rPr lang="en-US" b="1"/>
              <a:t>DWORD</a:t>
            </a:r>
            <a:r>
              <a:rPr lang="en-US" i="1"/>
              <a:t> dwDesiredAccess</a:t>
            </a:r>
            <a:r>
              <a:rPr lang="en-US" b="1"/>
              <a:t>, </a:t>
            </a:r>
            <a:r>
              <a:rPr lang="en-US"/>
              <a:t>// </a:t>
            </a:r>
            <a:r>
              <a:rPr lang="zh-CN"/>
              <a:t>指定进程访问标志</a:t>
            </a:r>
            <a:endParaRPr/>
          </a:p>
          <a:p>
            <a:pPr marL="0" indent="542925">
              <a:defRPr/>
            </a:pPr>
            <a:r>
              <a:rPr lang="en-US" b="1"/>
              <a:t>BOOL</a:t>
            </a:r>
            <a:r>
              <a:rPr lang="en-US" i="1"/>
              <a:t> bInheritHandle</a:t>
            </a:r>
            <a:r>
              <a:rPr lang="en-US" b="1"/>
              <a:t>, </a:t>
            </a:r>
            <a:r>
              <a:rPr lang="en-US"/>
              <a:t>// </a:t>
            </a:r>
            <a:r>
              <a:rPr lang="zh-CN"/>
              <a:t>指定返回的句柄是否能被当做当前进程创建的新进程基础</a:t>
            </a:r>
            <a:endParaRPr/>
          </a:p>
          <a:p>
            <a:pPr marL="0" indent="542925">
              <a:defRPr/>
            </a:pPr>
            <a:r>
              <a:rPr lang="zh-CN"/>
              <a:t> </a:t>
            </a:r>
            <a:r>
              <a:rPr lang="en-US" b="1"/>
              <a:t>DWORD</a:t>
            </a:r>
            <a:r>
              <a:rPr lang="en-US" i="1"/>
              <a:t> dwProcessId</a:t>
            </a:r>
            <a:r>
              <a:rPr lang="en-US"/>
              <a:t> // </a:t>
            </a:r>
            <a:r>
              <a:rPr lang="zh-CN"/>
              <a:t>打开进程的</a:t>
            </a:r>
            <a:r>
              <a:rPr lang="en-US"/>
              <a:t>ID </a:t>
            </a:r>
            <a:r>
              <a:rPr lang="en-US" b="1"/>
              <a:t>);</a:t>
            </a:r>
            <a:endParaRPr/>
          </a:p>
          <a:p>
            <a:pPr marL="0" indent="542925">
              <a:defRPr/>
            </a:pP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62" name="Rectangle 68"/>
          <p:cNvSpPr>
            <a:spLocks noChangeArrowheads="1" noGrp="1"/>
          </p:cNvSpPr>
          <p:nvPr>
            <p:ph type="title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i="1"/>
              <a:t>dwDesiredAccess</a:t>
            </a:r>
            <a:r>
              <a:rPr lang="zh-CN" i="1"/>
              <a:t>参数</a:t>
            </a:r>
            <a:endParaRPr/>
          </a:p>
        </p:txBody>
      </p:sp>
      <p:graphicFrame>
        <p:nvGraphicFramePr>
          <p:cNvPr id="77901" name="Group 77"/>
          <p:cNvGraphicFramePr>
            <a:graphicFrameLocks xmlns:a="http://schemas.openxmlformats.org/drawingml/2006/main" noGrp="1"/>
          </p:cNvGraphicFramePr>
          <p:nvPr>
            <p:ph type="tbl" idx="1"/>
          </p:nvPr>
        </p:nvGraphicFramePr>
        <p:xfrm>
          <a:off x="261938" y="1052513"/>
          <a:ext cx="8893175" cy="518318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4314825"/>
                <a:gridCol w="4578350"/>
              </a:tblGrid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PROCESS_ALL_ACCESS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为进程对象指定所有可能的访问标志</a:t>
                      </a:r>
                      <a:endParaRPr/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PROCESS_CREATE_PROCESS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内部使用</a:t>
                      </a:r>
                      <a:endParaRPr/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PROCESS_CREATE_THREAD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函数</a:t>
                      </a: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CreateRemoteThread</a:t>
                      </a: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使用</a:t>
                      </a:r>
                      <a:endParaRPr/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PROCESS_DUP_HANDLE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函数</a:t>
                      </a: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DuplicateHandle</a:t>
                      </a: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使用</a:t>
                      </a:r>
                      <a:endParaRPr/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32517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PROCESS_QUERY_INFORMATION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参见</a:t>
                      </a: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msdn</a:t>
                      </a:r>
                      <a:endParaRPr/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PROCESS_SET_QUOTA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楷体_GB2312"/>
                      </a:endParaRPr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PROCESS_SET_INFORMATION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楷体_GB2312"/>
                      </a:endParaRPr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PROCESS_TERMINATE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楷体_GB2312"/>
                      </a:endParaRPr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PROCESS_VM_OPERATION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楷体_GB2312"/>
                      </a:endParaRPr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PROCESS_VM_READ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楷体_GB2312"/>
                      </a:endParaRPr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PROCESS_VM_WRITE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楷体_GB2312"/>
                      </a:endParaRPr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22788"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SYNCHRONIZE </a:t>
                      </a:r>
                      <a:endParaRPr/>
                    </a:p>
                  </a:txBody>
                  <a:tcPr marL="0" marR="0" marT="46800" marB="4680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ea typeface="楷体_GB2312"/>
                      </a:endParaRPr>
                    </a:p>
                  </a:txBody>
                  <a:tcPr marL="0" marR="0" marT="46800" marB="4680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EnumProcesses</a:t>
            </a:r>
            <a:endParaRPr/>
          </a:p>
        </p:txBody>
      </p:sp>
      <p:sp>
        <p:nvSpPr>
          <p:cNvPr id="67587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 b="1"/>
              <a:t>获取当前所有进程的</a:t>
            </a:r>
            <a:r>
              <a:rPr lang="en-US" b="1"/>
              <a:t>PID</a:t>
            </a:r>
            <a:endParaRPr/>
          </a:p>
          <a:p>
            <a:pPr marL="0" indent="542925">
              <a:defRPr/>
            </a:pPr>
            <a:r>
              <a:rPr lang="en-US" sz="2400" b="1"/>
              <a:t>BOOL EnumProcesses( </a:t>
            </a:r>
            <a:endParaRPr/>
          </a:p>
          <a:p>
            <a:pPr marL="0" indent="542925">
              <a:defRPr/>
            </a:pPr>
            <a:r>
              <a:rPr lang="en-US" sz="2400" b="1"/>
              <a:t>DWORD *</a:t>
            </a:r>
            <a:r>
              <a:rPr lang="en-US" sz="2400" i="1"/>
              <a:t>lpidProcess</a:t>
            </a:r>
            <a:r>
              <a:rPr lang="en-US" sz="2400" b="1"/>
              <a:t>, </a:t>
            </a:r>
            <a:r>
              <a:rPr lang="en-US" sz="2400"/>
              <a:t>// </a:t>
            </a:r>
            <a:r>
              <a:rPr lang="zh-CN" sz="2400"/>
              <a:t>输出参数，保持获取进程</a:t>
            </a:r>
            <a:r>
              <a:rPr lang="en-US" sz="2400"/>
              <a:t>PID</a:t>
            </a:r>
            <a:r>
              <a:rPr lang="zh-CN" sz="2400"/>
              <a:t>地址  </a:t>
            </a:r>
            <a:endParaRPr/>
          </a:p>
          <a:p>
            <a:pPr marL="0" indent="542925">
              <a:defRPr/>
            </a:pPr>
            <a:r>
              <a:rPr lang="en-US" sz="2400" b="1"/>
              <a:t>DWORD</a:t>
            </a:r>
            <a:r>
              <a:rPr lang="en-US" sz="2400" i="1"/>
              <a:t> cb</a:t>
            </a:r>
            <a:r>
              <a:rPr lang="en-US" sz="2400" b="1"/>
              <a:t>, </a:t>
            </a:r>
            <a:r>
              <a:rPr lang="en-US" sz="2400"/>
              <a:t>// </a:t>
            </a:r>
            <a:r>
              <a:rPr lang="en-US" sz="2400" i="1"/>
              <a:t>lpidProcess</a:t>
            </a:r>
            <a:r>
              <a:rPr lang="zh-CN" sz="2400" i="1"/>
              <a:t>所指向的数组大小</a:t>
            </a:r>
            <a:endParaRPr lang="zh-CN" sz="2400"/>
          </a:p>
          <a:p>
            <a:pPr marL="0" indent="542925">
              <a:defRPr/>
            </a:pPr>
            <a:r>
              <a:rPr lang="en-US" sz="2400" b="1"/>
              <a:t>DWORD *</a:t>
            </a:r>
            <a:r>
              <a:rPr lang="en-US" sz="2400" i="1"/>
              <a:t>cbNeeded </a:t>
            </a:r>
            <a:r>
              <a:rPr lang="en-US" sz="2400"/>
              <a:t>// </a:t>
            </a:r>
            <a:r>
              <a:rPr lang="zh-CN" sz="2400"/>
              <a:t>输出参数，获取</a:t>
            </a:r>
            <a:r>
              <a:rPr lang="en-US" sz="2400"/>
              <a:t>PID</a:t>
            </a:r>
            <a:r>
              <a:rPr lang="zh-CN" sz="2400"/>
              <a:t>的个数 </a:t>
            </a:r>
            <a:r>
              <a:rPr lang="en-US" sz="2400" b="1"/>
              <a:t>);</a:t>
            </a:r>
            <a:endParaRPr/>
          </a:p>
          <a:p>
            <a:pPr marL="0" indent="542925">
              <a:defRPr/>
            </a:pPr>
            <a:r>
              <a:rPr lang="zh-CN" sz="2400" b="1"/>
              <a:t>备注：如果数组足够大，那么</a:t>
            </a:r>
            <a:r>
              <a:rPr lang="en-US" sz="2400" i="1"/>
              <a:t>cbNeeded</a:t>
            </a:r>
            <a:r>
              <a:rPr lang="zh-CN" sz="2400" i="1"/>
              <a:t>返回当前系统中的进程数，如果</a:t>
            </a:r>
            <a:r>
              <a:rPr lang="en-US" sz="2400" i="1"/>
              <a:t>cbNeeded</a:t>
            </a:r>
            <a:r>
              <a:rPr lang="zh-CN" sz="2400" i="1"/>
              <a:t>与</a:t>
            </a:r>
            <a:r>
              <a:rPr lang="en-US" sz="2400" i="1"/>
              <a:t>cb</a:t>
            </a:r>
            <a:r>
              <a:rPr lang="zh-CN" sz="2400" i="1"/>
              <a:t>相等，那么可能数组不能容纳所有进程</a:t>
            </a:r>
            <a:r>
              <a:rPr lang="en-US" sz="2400" i="1"/>
              <a:t>PID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进程模块</a:t>
            </a:r>
            <a:r>
              <a:rPr lang="en-US"/>
              <a:t>API</a:t>
            </a:r>
            <a:r>
              <a:rPr lang="zh-CN"/>
              <a:t>函数</a:t>
            </a:r>
            <a:endParaRPr/>
          </a:p>
        </p:txBody>
      </p:sp>
      <p:sp>
        <p:nvSpPr>
          <p:cNvPr id="68611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1383022"/>
            <a:ext cx="8229600" cy="4525963"/>
          </a:xfrm>
        </p:spPr>
        <p:txBody>
          <a:bodyPr/>
          <a:lstStyle/>
          <a:p>
            <a:pPr marL="0" indent="542925">
              <a:defRPr/>
            </a:pPr>
            <a:r>
              <a:rPr lang="zh-CN" sz="1600" b="1"/>
              <a:t>获取当前进程模块</a:t>
            </a:r>
            <a:endParaRPr/>
          </a:p>
          <a:p>
            <a:pPr marL="0" indent="542925">
              <a:defRPr/>
            </a:pPr>
            <a:r>
              <a:rPr lang="en-US" sz="1600" b="1"/>
              <a:t>BOOL </a:t>
            </a:r>
            <a:r>
              <a:rPr lang="en-US" sz="1600" b="1"/>
              <a:t>EnumProcessModules</a:t>
            </a:r>
            <a:r>
              <a:rPr lang="en-US" sz="1600" b="1"/>
              <a:t>( </a:t>
            </a:r>
            <a:endParaRPr/>
          </a:p>
          <a:p>
            <a:pPr marL="0" indent="542925">
              <a:defRPr/>
            </a:pPr>
            <a:r>
              <a:rPr lang="en-US" sz="1600" b="1"/>
              <a:t>HANDLE</a:t>
            </a:r>
            <a:r>
              <a:rPr lang="en-US" sz="1600" i="1"/>
              <a:t> </a:t>
            </a:r>
            <a:r>
              <a:rPr lang="en-US" sz="1600" i="1"/>
              <a:t>hProcess</a:t>
            </a:r>
            <a:r>
              <a:rPr lang="en-US" sz="1600" b="1"/>
              <a:t>, </a:t>
            </a:r>
            <a:r>
              <a:rPr lang="en-US" sz="1600"/>
              <a:t>// handle to process  </a:t>
            </a:r>
            <a:endParaRPr/>
          </a:p>
          <a:p>
            <a:pPr marL="0" indent="542925">
              <a:defRPr/>
            </a:pPr>
            <a:r>
              <a:rPr lang="en-US" sz="1600" b="1"/>
              <a:t>HMODULE *</a:t>
            </a:r>
            <a:r>
              <a:rPr lang="en-US" sz="1600" i="1"/>
              <a:t>lphModule</a:t>
            </a:r>
            <a:r>
              <a:rPr lang="en-US" sz="1600" b="1"/>
              <a:t>, </a:t>
            </a:r>
            <a:r>
              <a:rPr lang="en-US" sz="1600"/>
              <a:t>// array of module handles </a:t>
            </a:r>
            <a:endParaRPr/>
          </a:p>
          <a:p>
            <a:pPr marL="0" indent="542925">
              <a:defRPr/>
            </a:pPr>
            <a:r>
              <a:rPr lang="en-US" sz="1600" b="1"/>
              <a:t>DWORD</a:t>
            </a:r>
            <a:r>
              <a:rPr lang="en-US" sz="1600" i="1"/>
              <a:t> </a:t>
            </a:r>
            <a:r>
              <a:rPr lang="en-US" sz="1600" i="1"/>
              <a:t>cb</a:t>
            </a:r>
            <a:r>
              <a:rPr lang="en-US" sz="1600" b="1"/>
              <a:t>, </a:t>
            </a:r>
            <a:r>
              <a:rPr lang="en-US" sz="1600"/>
              <a:t>// size of array </a:t>
            </a:r>
            <a:endParaRPr/>
          </a:p>
          <a:p>
            <a:pPr marL="0" indent="542925">
              <a:defRPr/>
            </a:pPr>
            <a:r>
              <a:rPr lang="en-US" sz="1600" b="1"/>
              <a:t>LPDWORD</a:t>
            </a:r>
            <a:r>
              <a:rPr lang="en-US" sz="1600" i="1"/>
              <a:t> </a:t>
            </a:r>
            <a:r>
              <a:rPr lang="en-US" sz="1600" i="1"/>
              <a:t>lpcbNeeded</a:t>
            </a:r>
            <a:r>
              <a:rPr lang="en-US" sz="1600" i="1"/>
              <a:t> </a:t>
            </a:r>
            <a:r>
              <a:rPr lang="en-US" sz="1600"/>
              <a:t>// number of bytes required </a:t>
            </a:r>
            <a:r>
              <a:rPr lang="en-US" sz="1600" b="1"/>
              <a:t>);</a:t>
            </a:r>
            <a:endParaRPr/>
          </a:p>
          <a:p>
            <a:pPr marL="0" indent="542925">
              <a:defRPr/>
            </a:pPr>
            <a:r>
              <a:rPr lang="zh-CN" sz="1600" b="1"/>
              <a:t>获取模块路径</a:t>
            </a:r>
            <a:endParaRPr/>
          </a:p>
          <a:p>
            <a:pPr marL="0" indent="542925">
              <a:defRPr/>
            </a:pPr>
            <a:r>
              <a:rPr lang="en-US" sz="1600" b="1"/>
              <a:t>DWORD </a:t>
            </a:r>
            <a:r>
              <a:rPr lang="en-US" sz="1600" b="1"/>
              <a:t>GetModuleFileNameEx</a:t>
            </a:r>
            <a:r>
              <a:rPr lang="en-US" sz="1600" b="1"/>
              <a:t>( </a:t>
            </a:r>
            <a:endParaRPr/>
          </a:p>
          <a:p>
            <a:pPr marL="0" indent="542925">
              <a:defRPr/>
            </a:pPr>
            <a:r>
              <a:rPr lang="en-US" sz="1600" b="1"/>
              <a:t>HANDLE</a:t>
            </a:r>
            <a:r>
              <a:rPr lang="en-US" sz="1600" b="1" i="1"/>
              <a:t> </a:t>
            </a:r>
            <a:r>
              <a:rPr lang="en-US" sz="1600" b="1" i="1"/>
              <a:t>hProcess</a:t>
            </a:r>
            <a:r>
              <a:rPr lang="en-US" sz="1600" b="1"/>
              <a:t>, // handle to process </a:t>
            </a:r>
            <a:endParaRPr/>
          </a:p>
          <a:p>
            <a:pPr marL="0" indent="542925">
              <a:defRPr/>
            </a:pPr>
            <a:r>
              <a:rPr lang="en-US" sz="1600" b="1"/>
              <a:t>HMODULE</a:t>
            </a:r>
            <a:r>
              <a:rPr lang="en-US" sz="1600" b="1" i="1"/>
              <a:t> </a:t>
            </a:r>
            <a:r>
              <a:rPr lang="en-US" sz="1600" b="1" i="1"/>
              <a:t>hModule</a:t>
            </a:r>
            <a:r>
              <a:rPr lang="en-US" sz="1600" b="1"/>
              <a:t>, // handle to module </a:t>
            </a:r>
            <a:endParaRPr/>
          </a:p>
          <a:p>
            <a:pPr marL="0" indent="542925">
              <a:defRPr/>
            </a:pPr>
            <a:r>
              <a:rPr lang="en-US" sz="1600" b="1"/>
              <a:t>LPTSTR</a:t>
            </a:r>
            <a:r>
              <a:rPr lang="en-US" sz="1600" b="1" i="1"/>
              <a:t> </a:t>
            </a:r>
            <a:r>
              <a:rPr lang="en-US" sz="1600" b="1" i="1"/>
              <a:t>lpFilename</a:t>
            </a:r>
            <a:r>
              <a:rPr lang="en-US" sz="1600" b="1"/>
              <a:t>, // path buffer </a:t>
            </a:r>
            <a:endParaRPr/>
          </a:p>
          <a:p>
            <a:pPr marL="0" indent="542925">
              <a:defRPr/>
            </a:pPr>
            <a:r>
              <a:rPr lang="en-US" sz="1600" b="1"/>
              <a:t>DWORD</a:t>
            </a:r>
            <a:r>
              <a:rPr lang="en-US" sz="1600" b="1" i="1"/>
              <a:t> </a:t>
            </a:r>
            <a:r>
              <a:rPr lang="en-US" sz="1600" b="1" i="1"/>
              <a:t>nSize</a:t>
            </a:r>
            <a:r>
              <a:rPr lang="en-US" sz="1600" b="1" i="1"/>
              <a:t> </a:t>
            </a:r>
            <a:r>
              <a:rPr lang="en-US" sz="1600" b="1"/>
              <a:t>// maximum characters to retrieve );</a:t>
            </a:r>
            <a:endParaRPr/>
          </a:p>
          <a:p>
            <a:pPr marL="0" indent="542925">
              <a:defRPr/>
            </a:pPr>
            <a:r>
              <a:rPr lang="zh-CN" sz="1600" b="1"/>
              <a:t>获取第一个模块</a:t>
            </a:r>
            <a:endParaRPr/>
          </a:p>
          <a:p>
            <a:pPr marL="0" indent="542925">
              <a:defRPr/>
            </a:pPr>
            <a:r>
              <a:rPr lang="en-US" sz="1600" b="1"/>
              <a:t>BOOL WINAPI Module32First( </a:t>
            </a:r>
            <a:endParaRPr/>
          </a:p>
          <a:p>
            <a:pPr marL="0" indent="542925">
              <a:defRPr/>
            </a:pPr>
            <a:r>
              <a:rPr lang="en-US" sz="1600" b="1"/>
              <a:t>HANDLE</a:t>
            </a:r>
            <a:r>
              <a:rPr lang="en-US" sz="1600" b="1" i="1"/>
              <a:t> </a:t>
            </a:r>
            <a:r>
              <a:rPr lang="en-US" sz="1600" b="1" i="1"/>
              <a:t>hSnapshot</a:t>
            </a:r>
            <a:r>
              <a:rPr lang="en-US" sz="1600" b="1"/>
              <a:t>, </a:t>
            </a:r>
            <a:endParaRPr/>
          </a:p>
          <a:p>
            <a:pPr marL="0" indent="542925">
              <a:defRPr/>
            </a:pPr>
            <a:r>
              <a:rPr lang="en-US" sz="1600" b="1"/>
              <a:t>LPMODULEENTRY32</a:t>
            </a:r>
            <a:r>
              <a:rPr lang="en-US" sz="1600" b="1" i="1"/>
              <a:t> </a:t>
            </a:r>
            <a:r>
              <a:rPr lang="en-US" sz="1600" b="1" i="1"/>
              <a:t>lpme</a:t>
            </a:r>
            <a:r>
              <a:rPr lang="en-US" sz="1600" b="1" i="1"/>
              <a:t> </a:t>
            </a:r>
            <a:r>
              <a:rPr lang="en-US" sz="1600" b="1"/>
              <a:t>);</a:t>
            </a:r>
            <a:endParaRPr/>
          </a:p>
          <a:p>
            <a:pPr marL="0" indent="542925">
              <a:defRPr/>
            </a:pPr>
            <a:endParaRPr 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MODULEENTRY32</a:t>
            </a:r>
            <a:r>
              <a:rPr lang="zh-CN"/>
              <a:t>结构体</a:t>
            </a:r>
            <a:endParaRPr/>
          </a:p>
        </p:txBody>
      </p:sp>
      <p:sp>
        <p:nvSpPr>
          <p:cNvPr id="69635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1268413"/>
            <a:ext cx="8229600" cy="4525962"/>
          </a:xfrm>
        </p:spPr>
        <p:txBody>
          <a:bodyPr/>
          <a:lstStyle/>
          <a:p>
            <a:pPr marL="0" indent="542925">
              <a:defRPr/>
            </a:pPr>
            <a:r>
              <a:rPr lang="en-US" sz="2000"/>
              <a:t>typedef struct tagMODULEENTRY32 { </a:t>
            </a:r>
            <a:endParaRPr/>
          </a:p>
          <a:p>
            <a:pPr marL="0" indent="542925">
              <a:defRPr/>
            </a:pPr>
            <a:r>
              <a:rPr lang="en-US" sz="2000"/>
              <a:t>DWORD dwSize; </a:t>
            </a:r>
            <a:endParaRPr/>
          </a:p>
          <a:p>
            <a:pPr marL="0" indent="542925">
              <a:defRPr/>
            </a:pPr>
            <a:r>
              <a:rPr lang="en-US" sz="2000"/>
              <a:t>DWORD th32ModuleID;</a:t>
            </a:r>
            <a:endParaRPr/>
          </a:p>
          <a:p>
            <a:pPr marL="0" indent="542925">
              <a:defRPr/>
            </a:pPr>
            <a:r>
              <a:rPr lang="en-US" sz="2000"/>
              <a:t>DWORD th32ProcessID; </a:t>
            </a:r>
            <a:endParaRPr/>
          </a:p>
          <a:p>
            <a:pPr marL="0" indent="542925">
              <a:defRPr/>
            </a:pPr>
            <a:r>
              <a:rPr lang="en-US" sz="2000"/>
              <a:t>DWORD GlblcntUsage; </a:t>
            </a:r>
            <a:endParaRPr/>
          </a:p>
          <a:p>
            <a:pPr marL="0" indent="542925">
              <a:defRPr/>
            </a:pPr>
            <a:r>
              <a:rPr lang="en-US" sz="2000"/>
              <a:t>DWORD ProccntUsage; </a:t>
            </a:r>
            <a:endParaRPr/>
          </a:p>
          <a:p>
            <a:pPr marL="0" indent="542925">
              <a:defRPr/>
            </a:pPr>
            <a:r>
              <a:rPr lang="en-US" sz="2000"/>
              <a:t>BYTE * modBaseAddr; </a:t>
            </a:r>
            <a:endParaRPr/>
          </a:p>
          <a:p>
            <a:pPr marL="0" indent="542925">
              <a:defRPr/>
            </a:pPr>
            <a:r>
              <a:rPr lang="en-US" sz="2000"/>
              <a:t>DWORD modBaseSize; </a:t>
            </a:r>
            <a:endParaRPr/>
          </a:p>
          <a:p>
            <a:pPr marL="0" indent="542925">
              <a:defRPr/>
            </a:pPr>
            <a:r>
              <a:rPr lang="en-US" sz="2000"/>
              <a:t>HMODULE hModule; </a:t>
            </a:r>
            <a:endParaRPr/>
          </a:p>
          <a:p>
            <a:pPr marL="0" indent="542925">
              <a:defRPr/>
            </a:pPr>
            <a:r>
              <a:rPr lang="en-US" sz="2000"/>
              <a:t>TCHAR szModule[MAX_MODULE_NAME32 + 1]; </a:t>
            </a:r>
            <a:endParaRPr/>
          </a:p>
          <a:p>
            <a:pPr marL="0" indent="542925">
              <a:defRPr/>
            </a:pPr>
            <a:r>
              <a:rPr lang="en-US" sz="2000"/>
              <a:t>TCHAR szExePath[MAX_PATH]; </a:t>
            </a:r>
            <a:endParaRPr/>
          </a:p>
          <a:p>
            <a:pPr marL="0" indent="542925">
              <a:defRPr/>
            </a:pPr>
            <a:r>
              <a:rPr lang="en-US" sz="2000"/>
              <a:t>} MODULEENTRY32; typedef MODULEENTRY32 *PMODULEENTRY32;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进程内存信息</a:t>
            </a:r>
            <a:r>
              <a:rPr lang="en-US"/>
              <a:t>API</a:t>
            </a:r>
            <a:endParaRPr/>
          </a:p>
        </p:txBody>
      </p:sp>
      <p:sp>
        <p:nvSpPr>
          <p:cNvPr id="70659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en-US" sz="2400" b="1"/>
              <a:t>BOOL GetProcessMemoryInfo( </a:t>
            </a:r>
            <a:endParaRPr/>
          </a:p>
          <a:p>
            <a:pPr marL="0" indent="542925">
              <a:defRPr/>
            </a:pPr>
            <a:r>
              <a:rPr lang="en-US" sz="2400" b="1"/>
              <a:t>HANDLE</a:t>
            </a:r>
            <a:r>
              <a:rPr lang="en-US" sz="2400" i="1"/>
              <a:t> Process</a:t>
            </a:r>
            <a:r>
              <a:rPr lang="en-US" sz="2400" b="1"/>
              <a:t>, </a:t>
            </a:r>
            <a:r>
              <a:rPr lang="en-US" sz="2400"/>
              <a:t>// handle to process </a:t>
            </a:r>
            <a:r>
              <a:rPr lang="en-US" sz="2400" b="1"/>
              <a:t>PPROCESS_MEMORY_COUNTERS</a:t>
            </a:r>
            <a:r>
              <a:rPr lang="en-US" sz="2400" i="1"/>
              <a:t> </a:t>
            </a:r>
            <a:r>
              <a:rPr lang="en-US" sz="2400"/>
              <a:t>ppsmemCounters</a:t>
            </a:r>
            <a:r>
              <a:rPr lang="en-US" sz="2400" b="1"/>
              <a:t>,</a:t>
            </a:r>
            <a:r>
              <a:rPr lang="en-US" sz="2400"/>
              <a:t> // buffer </a:t>
            </a:r>
            <a:endParaRPr/>
          </a:p>
          <a:p>
            <a:pPr marL="0" indent="542925">
              <a:defRPr/>
            </a:pPr>
            <a:r>
              <a:rPr lang="en-US" sz="2400" b="1"/>
              <a:t>DWORD</a:t>
            </a:r>
            <a:r>
              <a:rPr lang="en-US" sz="2400" i="1"/>
              <a:t> cb </a:t>
            </a:r>
            <a:r>
              <a:rPr lang="en-US" sz="2400"/>
              <a:t>// size of buffer </a:t>
            </a:r>
            <a:r>
              <a:rPr lang="en-US" sz="2400" b="1"/>
              <a:t>);</a:t>
            </a:r>
            <a:endParaRPr/>
          </a:p>
          <a:p>
            <a:pPr marL="0" indent="542925">
              <a:defRPr/>
            </a:pP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000"/>
              <a:t>进程</a:t>
            </a:r>
            <a:endParaRPr lang="zh-CN" sz="2400"/>
          </a:p>
        </p:txBody>
      </p:sp>
      <p:sp>
        <p:nvSpPr>
          <p:cNvPr id="32771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一般说来，进程是一个正在运行的程序。</a:t>
            </a:r>
            <a:endParaRPr lang="en-US" sz="2400"/>
          </a:p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一个程序，可以产生多个进程。</a:t>
            </a:r>
            <a:endParaRPr lang="en-US" sz="2400"/>
          </a:p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一个内核对象，被系统用来管理这个进程，这个内核对象中，还包含了进程的一些策略。</a:t>
            </a:r>
            <a:endParaRPr lang="en-US" sz="2400"/>
          </a:p>
          <a:p>
            <a:pPr marL="0" indent="542925">
              <a:lnSpc>
                <a:spcPct val="90000"/>
              </a:lnSpc>
              <a:defRPr/>
            </a:pPr>
            <a:r>
              <a:rPr lang="en-US" sz="2400"/>
              <a:t> </a:t>
            </a:r>
            <a:r>
              <a:rPr lang="zh-CN" sz="2400"/>
              <a:t>一个地址空间，这个地址空间包含了可执行代码，动态链接库模块代码，数据，程序动态内存分配获取的内存，也在这个内存地址空间中。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3796">
        <p:fade thruBlk="0"/>
      </p:transition>
    </mc:Choice>
    <mc:Fallback>
      <p:transition spd="slow" advClick="1" advTm="73796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/>
              <a:t>PROCESS_MEMORY_COUNTERS</a:t>
            </a:r>
            <a:r>
              <a:rPr lang="zh-CN" sz="2800"/>
              <a:t>结构体</a:t>
            </a:r>
            <a:endParaRPr/>
          </a:p>
        </p:txBody>
      </p:sp>
      <p:sp>
        <p:nvSpPr>
          <p:cNvPr id="71683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539750" y="1341438"/>
            <a:ext cx="8229600" cy="4525962"/>
          </a:xfrm>
        </p:spPr>
        <p:txBody>
          <a:bodyPr/>
          <a:lstStyle/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typedef struct _PROCESS_MEMORY_COUNTERS { DWORD cb;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DWORD PageFaultCount;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SIZE_T PeakWorkingSetSize;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SIZE_T WorkingSetSize;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SIZE_T QuotaPeakPagedPoolUsage;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SIZE_T QuotaPagedPoolUsage;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SIZE_T QuotaPeakNonPagedPoolUsage;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 SIZE_T QuotaNonPagedPoolUsage;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 SIZE_T PagefileUsage;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SIZE_T PeakPagefileUsage; }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sz="1800"/>
              <a:t>PROCESS_MEMORY_COUNTERS; typedef PROCESS_MEMORY_COUNTERS *PPROCESS_MEMORY_COUNTERS</a:t>
            </a:r>
            <a:r>
              <a:rPr lang="en-US" sz="2000"/>
              <a:t>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内存修改实例</a:t>
            </a:r>
            <a:endParaRPr lang="en-US"/>
          </a:p>
        </p:txBody>
      </p:sp>
      <p:sp>
        <p:nvSpPr>
          <p:cNvPr id="72707" name="Rectangle 3"/>
          <p:cNvSpPr>
            <a:spLocks noChangeArrowheads="1" noGrp="1"/>
          </p:cNvSpPr>
          <p:nvPr>
            <p:ph type="subTitle" idx="1"/>
          </p:nvPr>
        </p:nvSpPr>
        <p:spPr bwMode="auto"/>
        <p:txBody>
          <a:bodyPr/>
          <a:lstStyle/>
          <a:p>
            <a:pPr indent="542925"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1"/>
          </p:nvPr>
        </p:nvSpPr>
        <p:spPr bwMode="auto">
          <a:xfrm>
            <a:off x="179388" y="476250"/>
            <a:ext cx="8458200" cy="4824413"/>
          </a:xfrm>
        </p:spPr>
        <p:txBody>
          <a:bodyPr/>
          <a:lstStyle/>
          <a:p>
            <a:pPr>
              <a:defRPr/>
            </a:pPr>
            <a:r>
              <a:rPr lang="en-US"/>
              <a:t>ReadProcessMemory</a:t>
            </a:r>
            <a:endParaRPr/>
          </a:p>
          <a:p>
            <a:pPr>
              <a:defRPr/>
            </a:pPr>
            <a:r>
              <a:rPr lang="zh-CN">
                <a:solidFill>
                  <a:srgbClr val="000000"/>
                </a:solidFill>
                <a:latin typeface="宋体"/>
              </a:rPr>
              <a:t>函数功能：该函数从指定的进程中读入内存信息，被读取的区域必须具有訪问权限。</a:t>
            </a:r>
            <a:endParaRPr lang="zh-CN"/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23528" y="2102734"/>
            <a:ext cx="5327650" cy="38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 bwMode="auto">
          <a:xfrm>
            <a:off x="5945709" y="3105835"/>
            <a:ext cx="2790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https://blog.csdn.net/zy_strive_2012/article/details/107120481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71613" y="100013"/>
            <a:ext cx="6200775" cy="665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0" y="981075"/>
            <a:ext cx="8820150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0" y="512763"/>
            <a:ext cx="87503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07949" y="115888"/>
            <a:ext cx="8135938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29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411413" y="2349500"/>
            <a:ext cx="6553200" cy="2166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82550" y="4221163"/>
            <a:ext cx="22383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31" name="Picture 5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2843213" y="4797425"/>
            <a:ext cx="47339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进程间通信的</a:t>
            </a:r>
            <a:r>
              <a:rPr lang="en-US"/>
              <a:t>API </a:t>
            </a:r>
            <a:endParaRPr/>
          </a:p>
        </p:txBody>
      </p:sp>
      <p:sp>
        <p:nvSpPr>
          <p:cNvPr id="78851" name="Rectangle 3"/>
          <p:cNvSpPr>
            <a:spLocks noChangeArrowheads="1" noGrp="1"/>
          </p:cNvSpPr>
          <p:nvPr>
            <p:ph type="subTitle" idx="1"/>
          </p:nvPr>
        </p:nvSpPr>
        <p:spPr bwMode="auto"/>
        <p:txBody>
          <a:bodyPr/>
          <a:lstStyle/>
          <a:p>
            <a:pPr indent="542925"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进程通信</a:t>
            </a:r>
            <a:endParaRPr/>
          </a:p>
        </p:txBody>
      </p:sp>
      <p:sp>
        <p:nvSpPr>
          <p:cNvPr id="79875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endParaRPr lang="en-US"/>
          </a:p>
          <a:p>
            <a:pPr marL="0" indent="542925">
              <a:defRPr/>
            </a:pPr>
            <a:r>
              <a:rPr lang="zh-CN"/>
              <a:t>消息通信 </a:t>
            </a:r>
            <a:endParaRPr/>
          </a:p>
          <a:p>
            <a:pPr marL="0" indent="542925">
              <a:defRPr/>
            </a:pPr>
            <a:r>
              <a:rPr lang="zh-CN"/>
              <a:t>共享内存 </a:t>
            </a:r>
            <a:endParaRPr/>
          </a:p>
          <a:p>
            <a:pPr marL="0" indent="542925">
              <a:defRPr/>
            </a:pPr>
            <a:r>
              <a:rPr lang="zh-CN"/>
              <a:t>剪贴板、消息管道、邮槽和套接字通信 </a:t>
            </a:r>
            <a:endParaRPr/>
          </a:p>
          <a:p>
            <a:pPr marL="0" indent="542925">
              <a:defRPr/>
            </a:pPr>
            <a:r>
              <a:rPr lang="zh-CN"/>
              <a:t>动态数据交换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自定义消息进程间通信</a:t>
            </a:r>
            <a:endParaRPr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 b="1"/>
              <a:t>Windows</a:t>
            </a:r>
            <a:r>
              <a:rPr lang="zh-CN" sz="2400" b="1"/>
              <a:t>程序与其它类型程序的区别就是使用消息，例如键盘或鼠标消息等，在</a:t>
            </a:r>
            <a:r>
              <a:rPr lang="en-US" sz="2400" b="1"/>
              <a:t>dos</a:t>
            </a:r>
            <a:r>
              <a:rPr lang="zh-CN" sz="2400" b="1"/>
              <a:t>系统下的程序没有定义消息。在</a:t>
            </a:r>
            <a:r>
              <a:rPr lang="en-US" sz="2400" b="1"/>
              <a:t>windows</a:t>
            </a:r>
            <a:r>
              <a:rPr lang="zh-CN" sz="2400" b="1"/>
              <a:t>操作系统中，消息不但可以用于进程内的通信，也可以用于进程</a:t>
            </a:r>
            <a:r>
              <a:rPr lang="zh-CN" b="1"/>
              <a:t>间的通信。</a:t>
            </a:r>
            <a:endParaRPr lang="en-US" b="1"/>
          </a:p>
          <a:p>
            <a:pPr>
              <a:defRPr/>
            </a:pPr>
            <a:r>
              <a:rPr lang="zh-CN" sz="2400" b="1"/>
              <a:t>在</a:t>
            </a:r>
            <a:r>
              <a:rPr lang="en-US" sz="2400" b="1"/>
              <a:t>windows</a:t>
            </a:r>
            <a:r>
              <a:rPr lang="zh-CN" sz="2400" b="1"/>
              <a:t>中消息分为两种，即系统消息和用户自定义消息，系统消息定义从</a:t>
            </a:r>
            <a:r>
              <a:rPr lang="en-US" sz="2400" b="1"/>
              <a:t>0</a:t>
            </a:r>
            <a:r>
              <a:rPr lang="zh-CN" sz="2400" b="1"/>
              <a:t>到</a:t>
            </a:r>
            <a:r>
              <a:rPr lang="en-US" sz="2400" b="1"/>
              <a:t>0x3ff</a:t>
            </a:r>
            <a:r>
              <a:rPr lang="zh-CN" sz="2400" b="1"/>
              <a:t>，可以使用</a:t>
            </a:r>
            <a:r>
              <a:rPr lang="en-US" sz="2400" b="1"/>
              <a:t>0x400</a:t>
            </a:r>
            <a:r>
              <a:rPr lang="zh-CN" sz="2400" b="1"/>
              <a:t>到</a:t>
            </a:r>
            <a:r>
              <a:rPr lang="en-US" sz="2400" b="1"/>
              <a:t>0x7fff</a:t>
            </a:r>
            <a:r>
              <a:rPr lang="zh-CN" sz="2400" b="1"/>
              <a:t>定义自己的消息。</a:t>
            </a:r>
            <a:r>
              <a:rPr lang="en-US" sz="2400" b="1"/>
              <a:t>windows</a:t>
            </a:r>
            <a:r>
              <a:rPr lang="zh-CN" sz="2400" b="1"/>
              <a:t>把</a:t>
            </a:r>
            <a:r>
              <a:rPr lang="en-US" sz="2400" b="1"/>
              <a:t>0x400</a:t>
            </a:r>
            <a:r>
              <a:rPr lang="zh-CN" sz="2400" b="1"/>
              <a:t>定义为</a:t>
            </a:r>
            <a:r>
              <a:rPr lang="en-US" sz="2400" b="1"/>
              <a:t>WM_USER</a:t>
            </a:r>
            <a:r>
              <a:rPr lang="zh-CN" sz="2400" b="1"/>
              <a:t>，如果想定义自己的一个消息，可以在</a:t>
            </a:r>
            <a:r>
              <a:rPr lang="en-US" sz="2400" b="1"/>
              <a:t>WM_USER</a:t>
            </a:r>
            <a:r>
              <a:rPr lang="zh-CN" sz="2400" b="1"/>
              <a:t>上加上一个值</a:t>
            </a:r>
            <a:endParaRPr 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000"/>
              <a:t>进程地址空间</a:t>
            </a:r>
            <a:r>
              <a:rPr lang="zh-CN" sz="2400"/>
              <a:t>－－</a:t>
            </a:r>
            <a:endParaRPr/>
          </a:p>
        </p:txBody>
      </p:sp>
      <p:sp>
        <p:nvSpPr>
          <p:cNvPr id="34819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1400175"/>
            <a:ext cx="8229600" cy="2172841"/>
          </a:xfrm>
        </p:spPr>
        <p:txBody>
          <a:bodyPr/>
          <a:lstStyle/>
          <a:p>
            <a:pPr marL="0" indent="542925">
              <a:lnSpc>
                <a:spcPct val="80000"/>
              </a:lnSpc>
              <a:defRPr/>
            </a:pPr>
            <a:r>
              <a:rPr lang="zh-CN" sz="3200"/>
              <a:t>系统赋予每个进程独立的虚拟地址空间。对于</a:t>
            </a:r>
            <a:r>
              <a:rPr lang="en-US" sz="3200"/>
              <a:t>32</a:t>
            </a:r>
            <a:r>
              <a:rPr lang="zh-CN" sz="3200"/>
              <a:t>位进程来说，这个地址空间是</a:t>
            </a:r>
            <a:r>
              <a:rPr lang="en-US" sz="3200"/>
              <a:t>4GB</a:t>
            </a:r>
            <a:r>
              <a:rPr lang="zh-CN" sz="3200"/>
              <a:t>。</a:t>
            </a:r>
            <a:endParaRPr/>
          </a:p>
          <a:p>
            <a:pPr marL="0" indent="542925">
              <a:lnSpc>
                <a:spcPct val="80000"/>
              </a:lnSpc>
              <a:defRPr/>
            </a:pPr>
            <a:r>
              <a:rPr lang="en-US" sz="3200"/>
              <a:t>4GB</a:t>
            </a:r>
            <a:r>
              <a:rPr lang="zh-CN" sz="3200"/>
              <a:t>虚拟地址空间中，</a:t>
            </a:r>
            <a:r>
              <a:rPr lang="en-US" sz="3200"/>
              <a:t>2GB</a:t>
            </a:r>
            <a:r>
              <a:rPr lang="zh-CN" sz="3200"/>
              <a:t>是内核方式分区，供内核代码、设备驱动程序、设备</a:t>
            </a:r>
            <a:r>
              <a:rPr lang="en-US" sz="3200"/>
              <a:t>I/O</a:t>
            </a:r>
            <a:r>
              <a:rPr lang="zh-CN" sz="3200"/>
              <a:t>高速缓冲、非页面内存池的分配和进程页面表等使用，而用户方式分区使用的地址空间约为</a:t>
            </a:r>
            <a:r>
              <a:rPr lang="en-US" sz="3200"/>
              <a:t>2GB</a:t>
            </a:r>
            <a:r>
              <a:rPr lang="zh-CN" sz="3200"/>
              <a:t>，</a:t>
            </a:r>
            <a:r>
              <a:rPr lang="zh-CN" sz="3200" b="1">
                <a:solidFill>
                  <a:srgbClr val="FF0000"/>
                </a:solidFill>
              </a:rPr>
              <a:t>这个分区是进程的私有地址空间所在的地方。一个进程不能读取、写入、或者以任何方式访问驻留在该分区中的另一个进程的数据。</a:t>
            </a:r>
            <a:r>
              <a:rPr lang="zh-CN" sz="3200"/>
              <a:t>对于所有应用程序来说，该分区是维护进程的大部分数据的地方。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70616">
        <p:fade thruBlk="0"/>
      </p:transition>
    </mc:Choice>
    <mc:Fallback>
      <p:transition spd="slow" advClick="1" advTm="170616">
        <p:fade thruBlk="0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自定义消息进程间通信</a:t>
            </a:r>
            <a:endParaRPr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400" b="1"/>
              <a:t>消息实现进程间通信，则需要在这两个程序中定义或注册相同的消息，才能保证数据通信顺利进行。</a:t>
            </a:r>
            <a:endParaRPr lang="zh-CN" sz="2400"/>
          </a:p>
          <a:p>
            <a:pPr>
              <a:defRPr/>
            </a:pPr>
            <a:r>
              <a:rPr lang="zh-CN" sz="2400" b="1"/>
              <a:t> 使用这种方式实现进程间通信，但是传送的数据只能是长整型的数据，不能是字符串。所以这个就是这种方式的局限</a:t>
            </a:r>
            <a:endParaRPr 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FindWindow</a:t>
            </a:r>
            <a:r>
              <a:rPr lang="zh-CN"/>
              <a:t>函数</a:t>
            </a:r>
            <a:endParaRPr/>
          </a:p>
        </p:txBody>
      </p:sp>
      <p:sp>
        <p:nvSpPr>
          <p:cNvPr id="8294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290513" y="1268413"/>
            <a:ext cx="8458200" cy="4537075"/>
          </a:xfrm>
        </p:spPr>
        <p:txBody>
          <a:bodyPr/>
          <a:lstStyle/>
          <a:p>
            <a:pPr>
              <a:defRPr/>
            </a:pPr>
            <a:r>
              <a:rPr lang="en-US" sz="2000"/>
              <a:t>HWND FindWindow</a:t>
            </a:r>
            <a:r>
              <a:rPr lang="zh-CN" sz="2000"/>
              <a:t>（</a:t>
            </a:r>
            <a:endParaRPr lang="en-US" sz="2000"/>
          </a:p>
          <a:p>
            <a:pPr>
              <a:defRPr/>
            </a:pPr>
            <a:r>
              <a:rPr lang="en-US" sz="2000"/>
              <a:t>LPCTSTR IpClassName</a:t>
            </a:r>
            <a:r>
              <a:rPr lang="zh-CN" sz="2000"/>
              <a:t>，</a:t>
            </a:r>
            <a:endParaRPr lang="en-US" sz="2000"/>
          </a:p>
          <a:p>
            <a:pPr>
              <a:defRPr/>
            </a:pPr>
            <a:r>
              <a:rPr lang="en-US" sz="2000"/>
              <a:t>LPCTSTR IpWindowName</a:t>
            </a:r>
            <a:r>
              <a:rPr lang="zh-CN" sz="2000"/>
              <a:t>）</a:t>
            </a:r>
            <a:r>
              <a:rPr lang="en-US" sz="2000"/>
              <a:t>;</a:t>
            </a:r>
            <a:endParaRPr/>
          </a:p>
          <a:p>
            <a:pPr>
              <a:defRPr/>
            </a:pPr>
            <a:r>
              <a:rPr lang="en-US" sz="2000"/>
              <a:t> IpClassName </a:t>
            </a:r>
            <a:r>
              <a:rPr lang="zh-CN" sz="2000"/>
              <a:t>：指向一个指定了类名的空结束字符串，或一个标识类名字符串的成员的指针。通常为</a:t>
            </a:r>
            <a:r>
              <a:rPr lang="en-US" sz="2000"/>
              <a:t>NULL</a:t>
            </a:r>
            <a:br>
              <a:rPr lang="zh-CN" sz="2000"/>
            </a:br>
            <a:r>
              <a:rPr lang="zh-CN" sz="2000"/>
              <a:t>    </a:t>
            </a:r>
            <a:r>
              <a:rPr lang="en-US" sz="2000"/>
              <a:t>IpWindowName</a:t>
            </a:r>
            <a:r>
              <a:rPr lang="zh-CN" sz="2000"/>
              <a:t>：指向一个指定了窗口名（窗口标题）的空结束字符串。如果该参数为空，则为所有窗口全匹配。</a:t>
            </a:r>
            <a:br>
              <a:rPr lang="zh-CN" sz="2000"/>
            </a:br>
            <a:br>
              <a:rPr lang="zh-CN" sz="2000"/>
            </a:br>
            <a:r>
              <a:rPr lang="zh-CN" sz="2000"/>
              <a:t>返回值：如果函数成功，返回值为具有指定类名和窗口名的窗口句柄；如果函数失败，返回值为</a:t>
            </a:r>
            <a:r>
              <a:rPr lang="en-US" sz="2000"/>
              <a:t>NULL</a:t>
            </a:r>
            <a:r>
              <a:rPr lang="zh-CN" sz="2000"/>
              <a:t>。</a:t>
            </a:r>
            <a:br>
              <a:rPr lang="zh-CN" sz="2000"/>
            </a:br>
            <a:r>
              <a:rPr lang="en-US" sz="2000"/>
              <a:t>C#</a:t>
            </a:r>
            <a:r>
              <a:rPr lang="zh-CN" sz="2000"/>
              <a:t>中使用该函数首先导入命名空间：</a:t>
            </a: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PostMessage</a:t>
            </a:r>
            <a:r>
              <a:rPr lang="zh-CN"/>
              <a:t>发送消息</a:t>
            </a:r>
            <a:endParaRPr/>
          </a:p>
        </p:txBody>
      </p:sp>
      <p:sp>
        <p:nvSpPr>
          <p:cNvPr id="83971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290513" y="1268413"/>
            <a:ext cx="8458200" cy="4537075"/>
          </a:xfrm>
        </p:spPr>
        <p:txBody>
          <a:bodyPr/>
          <a:lstStyle/>
          <a:p>
            <a:pPr>
              <a:defRPr/>
            </a:pPr>
            <a:r>
              <a:rPr lang="en-US" sz="2000"/>
              <a:t>BOOLWINAPI  PostMessage(</a:t>
            </a:r>
            <a:endParaRPr/>
          </a:p>
          <a:p>
            <a:pPr>
              <a:defRPr/>
            </a:pPr>
            <a:r>
              <a:rPr lang="en-US" sz="2000"/>
              <a:t>HWND hWnd,</a:t>
            </a:r>
            <a:endParaRPr/>
          </a:p>
          <a:p>
            <a:pPr>
              <a:defRPr/>
            </a:pPr>
            <a:r>
              <a:rPr lang="en-US" sz="2000"/>
              <a:t>UINT Msg,</a:t>
            </a:r>
            <a:endParaRPr/>
          </a:p>
          <a:p>
            <a:pPr>
              <a:defRPr/>
            </a:pPr>
            <a:r>
              <a:rPr lang="en-US" sz="2000"/>
              <a:t>WPARAM wParam,</a:t>
            </a:r>
            <a:endParaRPr/>
          </a:p>
          <a:p>
            <a:pPr>
              <a:defRPr/>
            </a:pPr>
            <a:r>
              <a:rPr lang="en-US" sz="2000"/>
              <a:t>LPARAM lParam);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邮槽</a:t>
            </a:r>
            <a:endParaRPr/>
          </a:p>
        </p:txBody>
      </p:sp>
      <p:sp>
        <p:nvSpPr>
          <p:cNvPr id="84995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 sz="2400"/>
              <a:t>邮槽是基于广播通信体系设计出来的，它采用无连接的不可靠的数据传输。</a:t>
            </a:r>
            <a:endParaRPr/>
          </a:p>
          <a:p>
            <a:pPr marL="0" indent="542925">
              <a:defRPr/>
            </a:pPr>
            <a:r>
              <a:rPr lang="zh-CN" sz="2400"/>
              <a:t>邮槽是一种单向通信机制，创建邮槽的服务器进程读取数据，打开邮槽的客户机进程写入数据。</a:t>
            </a:r>
            <a:endParaRPr/>
          </a:p>
          <a:p>
            <a:pPr marL="0" indent="542925">
              <a:defRPr/>
            </a:pPr>
            <a:r>
              <a:rPr lang="zh-CN" sz="2400"/>
              <a:t>为保证邮槽在各种</a:t>
            </a:r>
            <a:r>
              <a:rPr lang="en-US" sz="2400"/>
              <a:t>Windows</a:t>
            </a:r>
            <a:r>
              <a:rPr lang="zh-CN" sz="2400"/>
              <a:t>平台下都能够正常工作，我们传输消息的时候，应将消息的长度限制在</a:t>
            </a:r>
            <a:r>
              <a:rPr lang="en-US" sz="2400"/>
              <a:t>424</a:t>
            </a:r>
            <a:r>
              <a:rPr lang="zh-CN" sz="2400"/>
              <a:t>字节以下。</a:t>
            </a:r>
            <a:endParaRPr/>
          </a:p>
          <a:p>
            <a:pPr marL="0" indent="542925">
              <a:defRPr/>
            </a:pPr>
            <a:r>
              <a:rPr lang="zh-CN" sz="2400"/>
              <a:t>邮槽可以在本机进程内通信，也可以在主机之间进行通信，数据使用的数据报协议为</a:t>
            </a:r>
            <a:r>
              <a:rPr lang="en-US" sz="2400"/>
              <a:t>UDP</a:t>
            </a:r>
            <a:r>
              <a:rPr lang="zh-CN" sz="2400"/>
              <a:t>，客户必须知道服务端主机的主机名或域名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邮槽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763713" y="1420813"/>
          <a:ext cx="4459287" cy="3916362"/>
        </p:xfrm>
        <a:graphic>
          <a:graphicData uri="http://schemas.openxmlformats.org/presentationml/2006/ole">
            <p:oleObj name="oleObj" r:id="rId4" imgW="4462145" imgH="3919220" progId="Visio.Drawing.11">
              <p:embed/>
              <p:pic>
                <p:nvPicPr>
                  <p:cNvPr id="0" name="Object 9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1763713" y="1420813"/>
                    <a:ext cx="4459287" cy="3916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创建邮槽</a:t>
            </a:r>
            <a:endParaRPr/>
          </a:p>
        </p:txBody>
      </p:sp>
      <p:sp>
        <p:nvSpPr>
          <p:cNvPr id="87043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23850" y="1052513"/>
            <a:ext cx="8458200" cy="5400675"/>
          </a:xfrm>
        </p:spPr>
        <p:txBody>
          <a:bodyPr/>
          <a:lstStyle/>
          <a:p>
            <a:pPr marL="0" indent="542925">
              <a:defRPr/>
            </a:pPr>
            <a:r>
              <a:rPr lang="en-US" sz="1400" b="1"/>
              <a:t>HANDLE </a:t>
            </a:r>
            <a:r>
              <a:rPr lang="en-US" sz="1400" b="1"/>
              <a:t>CreateMailslot</a:t>
            </a:r>
            <a:r>
              <a:rPr lang="en-US" sz="1400" b="1"/>
              <a:t>( </a:t>
            </a:r>
            <a:endParaRPr/>
          </a:p>
          <a:p>
            <a:pPr marL="0" indent="542925">
              <a:defRPr/>
            </a:pPr>
            <a:r>
              <a:rPr lang="en-US" sz="1400" b="1"/>
              <a:t>LPCTSTR</a:t>
            </a:r>
            <a:r>
              <a:rPr lang="en-US" sz="1400" i="1"/>
              <a:t> </a:t>
            </a:r>
            <a:r>
              <a:rPr lang="en-US" sz="1400" i="1"/>
              <a:t>lpName</a:t>
            </a:r>
            <a:r>
              <a:rPr lang="en-US" sz="1400" b="1"/>
              <a:t>, </a:t>
            </a:r>
            <a:r>
              <a:rPr lang="en-US" sz="1400"/>
              <a:t>// </a:t>
            </a:r>
            <a:r>
              <a:rPr lang="zh-CN" sz="1400"/>
              <a:t>油槽的名字 </a:t>
            </a:r>
            <a:endParaRPr/>
          </a:p>
          <a:p>
            <a:pPr marL="0" indent="542925">
              <a:defRPr/>
            </a:pPr>
            <a:r>
              <a:rPr lang="en-US" sz="1400" b="1"/>
              <a:t>DWORD</a:t>
            </a:r>
            <a:r>
              <a:rPr lang="en-US" sz="1400" i="1"/>
              <a:t> </a:t>
            </a:r>
            <a:r>
              <a:rPr lang="en-US" sz="1400" i="1"/>
              <a:t>nMaxMessageSize</a:t>
            </a:r>
            <a:r>
              <a:rPr lang="en-US" sz="1400" b="1"/>
              <a:t>, </a:t>
            </a:r>
            <a:r>
              <a:rPr lang="en-US" sz="1400"/>
              <a:t>// </a:t>
            </a:r>
            <a:r>
              <a:rPr lang="zh-CN" sz="1400"/>
              <a:t>限制最大消息长度</a:t>
            </a:r>
            <a:endParaRPr/>
          </a:p>
          <a:p>
            <a:pPr marL="0" indent="542925">
              <a:defRPr/>
            </a:pPr>
            <a:r>
              <a:rPr lang="en-US" sz="1400" b="1"/>
              <a:t>DWORD</a:t>
            </a:r>
            <a:r>
              <a:rPr lang="en-US" sz="1400" i="1"/>
              <a:t> </a:t>
            </a:r>
            <a:r>
              <a:rPr lang="en-US" sz="1400" i="1"/>
              <a:t>lReadTimeout</a:t>
            </a:r>
            <a:r>
              <a:rPr lang="en-US" sz="1400" b="1"/>
              <a:t>, </a:t>
            </a:r>
            <a:r>
              <a:rPr lang="en-US" sz="1400"/>
              <a:t>// </a:t>
            </a:r>
            <a:r>
              <a:rPr lang="zh-CN" sz="1400"/>
              <a:t>限制读超时的时间</a:t>
            </a:r>
            <a:r>
              <a:rPr lang="en-US" sz="1400"/>
              <a:t>(</a:t>
            </a:r>
            <a:r>
              <a:rPr lang="en-US" sz="1400"/>
              <a:t>ms</a:t>
            </a:r>
            <a:r>
              <a:rPr lang="en-US" sz="1400"/>
              <a:t>) </a:t>
            </a:r>
            <a:r>
              <a:rPr lang="en-US" sz="1400" b="1"/>
              <a:t>LPSECURITY_ATTRIBUTES</a:t>
            </a:r>
            <a:r>
              <a:rPr lang="en-US" sz="1400" i="1"/>
              <a:t> </a:t>
            </a:r>
            <a:r>
              <a:rPr lang="en-US" sz="1400" i="1"/>
              <a:t>lpSecurityAttributes</a:t>
            </a:r>
            <a:r>
              <a:rPr lang="en-US" sz="1400"/>
              <a:t> // </a:t>
            </a:r>
            <a:r>
              <a:rPr lang="zh-CN" sz="1400"/>
              <a:t>安全属性 </a:t>
            </a:r>
            <a:r>
              <a:rPr lang="en-US" sz="1400" b="1"/>
              <a:t>);</a:t>
            </a:r>
            <a:endParaRPr/>
          </a:p>
          <a:p>
            <a:pPr marL="0" indent="542925">
              <a:defRPr/>
            </a:pPr>
            <a:r>
              <a:rPr lang="en-US" sz="1400" i="1"/>
              <a:t>lpName</a:t>
            </a:r>
            <a:r>
              <a:rPr lang="zh-CN" sz="1400" i="1"/>
              <a:t>参数：</a:t>
            </a:r>
            <a:endParaRPr/>
          </a:p>
          <a:p>
            <a:pPr marL="0" indent="542925">
              <a:defRPr/>
            </a:pPr>
            <a:r>
              <a:rPr lang="en-US" sz="1600" b="1"/>
              <a:t>\\.\mailslot\[</a:t>
            </a:r>
            <a:r>
              <a:rPr lang="en-US" sz="1600" b="1" i="1"/>
              <a:t>path</a:t>
            </a:r>
            <a:r>
              <a:rPr lang="en-US" sz="1600" b="1"/>
              <a:t>]</a:t>
            </a:r>
            <a:r>
              <a:rPr lang="en-US" sz="1600" b="1" i="1"/>
              <a:t>name</a:t>
            </a:r>
            <a:r>
              <a:rPr lang="en-US" sz="1600"/>
              <a:t> </a:t>
            </a:r>
            <a:endParaRPr/>
          </a:p>
          <a:p>
            <a:pPr marL="0" indent="542925">
              <a:defRPr/>
            </a:pPr>
            <a:r>
              <a:rPr lang="zh-CN" sz="1600" b="1"/>
              <a:t>例如</a:t>
            </a:r>
            <a:r>
              <a:rPr lang="en-US" sz="1600" b="1"/>
              <a:t>\\.\mailslot\example_mailslot_name </a:t>
            </a:r>
            <a:endParaRPr/>
          </a:p>
          <a:p>
            <a:pPr marL="0" indent="542925">
              <a:defRPr/>
            </a:pPr>
            <a:r>
              <a:rPr lang="zh-CN" sz="1600" b="1"/>
              <a:t>或     </a:t>
            </a:r>
            <a:r>
              <a:rPr lang="en-US" sz="1600" b="1"/>
              <a:t>\\.\mailslot\abc\def\ghi are valid names</a:t>
            </a:r>
            <a:r>
              <a:rPr lang="en-US" sz="1600"/>
              <a:t> </a:t>
            </a:r>
            <a:endParaRPr/>
          </a:p>
          <a:p>
            <a:pPr marL="0" indent="542925">
              <a:defRPr/>
            </a:pPr>
            <a:r>
              <a:rPr lang="zh-CN" sz="1400" b="1"/>
              <a:t>在不同主机间的通信</a:t>
            </a:r>
            <a:endParaRPr/>
          </a:p>
          <a:p>
            <a:pPr marL="0" indent="542925">
              <a:defRPr/>
            </a:pPr>
            <a:r>
              <a:rPr lang="en-US" sz="1400" b="1"/>
              <a:t>\\DomainName\mailslot\ </a:t>
            </a:r>
            <a:r>
              <a:rPr lang="en-US" sz="1600" b="1"/>
              <a:t>[</a:t>
            </a:r>
            <a:r>
              <a:rPr lang="en-US" sz="1600" b="1" i="1"/>
              <a:t>path</a:t>
            </a:r>
            <a:r>
              <a:rPr lang="en-US" sz="1600" b="1"/>
              <a:t>]</a:t>
            </a:r>
            <a:r>
              <a:rPr lang="en-US" sz="1600" b="1" i="1"/>
              <a:t>name</a:t>
            </a:r>
            <a:r>
              <a:rPr lang="en-US" sz="1600"/>
              <a:t> </a:t>
            </a:r>
            <a:endParaRPr/>
          </a:p>
          <a:p>
            <a:pPr marL="0" indent="542925">
              <a:defRPr/>
            </a:pPr>
            <a:r>
              <a:rPr lang="en-US" sz="1400" b="1"/>
              <a:t>\\ComputerName\mailslot\ </a:t>
            </a:r>
            <a:r>
              <a:rPr lang="en-US" sz="1600" b="1"/>
              <a:t>[</a:t>
            </a:r>
            <a:r>
              <a:rPr lang="en-US" sz="1600" b="1" i="1"/>
              <a:t>path</a:t>
            </a:r>
            <a:r>
              <a:rPr lang="en-US" sz="1600" b="1"/>
              <a:t>]</a:t>
            </a:r>
            <a:r>
              <a:rPr lang="en-US" sz="1600" b="1" i="1"/>
              <a:t>name</a:t>
            </a:r>
            <a:r>
              <a:rPr lang="en-US" sz="1600"/>
              <a:t> </a:t>
            </a:r>
            <a:endParaRPr/>
          </a:p>
          <a:p>
            <a:pPr marL="0" indent="542925">
              <a:defRPr/>
            </a:pPr>
            <a:r>
              <a:rPr lang="zh-CN" sz="1400" b="1"/>
              <a:t>可以使用通配符，以进行广播</a:t>
            </a:r>
            <a:endParaRPr/>
          </a:p>
          <a:p>
            <a:pPr marL="0" indent="542925">
              <a:defRPr/>
            </a:pPr>
            <a:r>
              <a:rPr lang="en-US" sz="1400" b="1"/>
              <a:t>\\*mailslot\ </a:t>
            </a:r>
            <a:r>
              <a:rPr lang="en-US" sz="1600" b="1"/>
              <a:t>[</a:t>
            </a:r>
            <a:r>
              <a:rPr lang="en-US" sz="1600" b="1" i="1"/>
              <a:t>path</a:t>
            </a:r>
            <a:r>
              <a:rPr lang="en-US" sz="1600" b="1"/>
              <a:t>]</a:t>
            </a:r>
            <a:r>
              <a:rPr lang="en-US" sz="1600" b="1" i="1"/>
              <a:t>name</a:t>
            </a:r>
            <a:r>
              <a:rPr lang="en-US" sz="1600"/>
              <a:t> </a:t>
            </a:r>
            <a:endParaRPr lang="en-US" sz="1400" b="1"/>
          </a:p>
          <a:p>
            <a:pPr marL="0" indent="542925">
              <a:defRPr/>
            </a:pPr>
            <a:r>
              <a:rPr lang="en-US" sz="1400" i="1"/>
              <a:t>lReadTimeout</a:t>
            </a:r>
            <a:r>
              <a:rPr lang="zh-CN" sz="1400" i="1"/>
              <a:t>参数：</a:t>
            </a:r>
            <a:endParaRPr/>
          </a:p>
          <a:p>
            <a:pPr marL="0" indent="542925">
              <a:defRPr/>
            </a:pPr>
            <a:r>
              <a:rPr lang="zh-CN" sz="1400" i="1"/>
              <a:t>设置为</a:t>
            </a:r>
            <a:r>
              <a:rPr lang="en-US" sz="1400" i="1"/>
              <a:t>0</a:t>
            </a:r>
            <a:r>
              <a:rPr lang="zh-CN" sz="1400" i="1"/>
              <a:t>表示没有消息立刻返回</a:t>
            </a:r>
            <a:endParaRPr/>
          </a:p>
          <a:p>
            <a:pPr marL="0" indent="542925">
              <a:defRPr/>
            </a:pPr>
            <a:r>
              <a:rPr lang="zh-CN" sz="1600" i="1"/>
              <a:t>设置为</a:t>
            </a:r>
            <a:r>
              <a:rPr lang="en-US" sz="1600" i="1"/>
              <a:t>MAILSLOT_WAIT_FOREVER</a:t>
            </a:r>
            <a:r>
              <a:rPr lang="en-US" sz="1600"/>
              <a:t>  </a:t>
            </a:r>
            <a:r>
              <a:rPr lang="zh-CN" sz="1600"/>
              <a:t>表示直到读到消息才返回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GetMailslotInfo</a:t>
            </a:r>
            <a:endParaRPr/>
          </a:p>
        </p:txBody>
      </p:sp>
      <p:sp>
        <p:nvSpPr>
          <p:cNvPr id="8806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76250" y="1341438"/>
            <a:ext cx="8229600" cy="4525962"/>
          </a:xfrm>
        </p:spPr>
        <p:txBody>
          <a:bodyPr/>
          <a:lstStyle/>
          <a:p>
            <a:pPr marL="0" indent="542925">
              <a:defRPr/>
            </a:pPr>
            <a:r>
              <a:rPr lang="zh-CN" sz="2000" b="1"/>
              <a:t>获取邮槽的信息</a:t>
            </a:r>
            <a:endParaRPr/>
          </a:p>
          <a:p>
            <a:pPr marL="0" indent="542925">
              <a:defRPr/>
            </a:pPr>
            <a:r>
              <a:rPr lang="en-US" sz="2000" b="1"/>
              <a:t>BOOL GetMailslotInfo(</a:t>
            </a:r>
            <a:endParaRPr/>
          </a:p>
          <a:p>
            <a:pPr marL="0" indent="542925">
              <a:defRPr/>
            </a:pPr>
            <a:r>
              <a:rPr lang="en-US" sz="2000" b="1"/>
              <a:t> HANDLE</a:t>
            </a:r>
            <a:r>
              <a:rPr lang="en-US" sz="2000" i="1"/>
              <a:t> hMailslot</a:t>
            </a:r>
            <a:r>
              <a:rPr lang="en-US" sz="2000" b="1"/>
              <a:t>, </a:t>
            </a:r>
            <a:r>
              <a:rPr lang="en-US" sz="2000"/>
              <a:t>// </a:t>
            </a:r>
            <a:r>
              <a:rPr lang="zh-CN" sz="2000"/>
              <a:t>邮槽句柄 </a:t>
            </a:r>
            <a:endParaRPr/>
          </a:p>
          <a:p>
            <a:pPr marL="0" indent="542925">
              <a:defRPr/>
            </a:pPr>
            <a:r>
              <a:rPr lang="en-US" sz="2000" b="1"/>
              <a:t>LPDWORD</a:t>
            </a:r>
            <a:r>
              <a:rPr lang="en-US" sz="2000" i="1"/>
              <a:t> lpMaxMessageSize</a:t>
            </a:r>
            <a:r>
              <a:rPr lang="en-US" sz="2000" b="1"/>
              <a:t>, </a:t>
            </a:r>
            <a:r>
              <a:rPr lang="en-US" sz="2000"/>
              <a:t>// </a:t>
            </a:r>
            <a:r>
              <a:rPr lang="zh-CN" sz="2000"/>
              <a:t>最大消息长度</a:t>
            </a:r>
            <a:endParaRPr/>
          </a:p>
          <a:p>
            <a:pPr marL="0" indent="542925">
              <a:defRPr/>
            </a:pPr>
            <a:r>
              <a:rPr lang="en-US" sz="2000" b="1"/>
              <a:t>LPDWORD</a:t>
            </a:r>
            <a:r>
              <a:rPr lang="en-US" sz="2000" i="1"/>
              <a:t> lpNextSize</a:t>
            </a:r>
            <a:r>
              <a:rPr lang="en-US" sz="2000" b="1"/>
              <a:t>, </a:t>
            </a:r>
            <a:r>
              <a:rPr lang="en-US" sz="2000"/>
              <a:t>// </a:t>
            </a:r>
            <a:r>
              <a:rPr lang="zh-CN" sz="2000"/>
              <a:t>下一条消息长度 </a:t>
            </a:r>
            <a:r>
              <a:rPr lang="en-US" sz="2000" b="1"/>
              <a:t>LPDWORD</a:t>
            </a:r>
            <a:r>
              <a:rPr lang="en-US" sz="2000" i="1"/>
              <a:t> lpMessageCount</a:t>
            </a:r>
            <a:r>
              <a:rPr lang="en-US" sz="2000" b="1"/>
              <a:t>, </a:t>
            </a:r>
            <a:r>
              <a:rPr lang="en-US" sz="2000"/>
              <a:t>// </a:t>
            </a:r>
            <a:r>
              <a:rPr lang="zh-CN" sz="2000"/>
              <a:t>消息数量</a:t>
            </a:r>
            <a:endParaRPr/>
          </a:p>
          <a:p>
            <a:pPr marL="0" indent="542925">
              <a:defRPr/>
            </a:pPr>
            <a:r>
              <a:rPr lang="zh-CN" sz="2000"/>
              <a:t> </a:t>
            </a:r>
            <a:r>
              <a:rPr lang="en-US" sz="2000" b="1"/>
              <a:t>LPDWORD</a:t>
            </a:r>
            <a:r>
              <a:rPr lang="en-US" sz="2000" i="1"/>
              <a:t> lpReadTimeout</a:t>
            </a:r>
            <a:r>
              <a:rPr lang="en-US" sz="2000"/>
              <a:t> // </a:t>
            </a:r>
            <a:r>
              <a:rPr lang="zh-CN" sz="2000"/>
              <a:t>读超时时间 </a:t>
            </a:r>
            <a:r>
              <a:rPr lang="en-US" sz="2000" b="1"/>
              <a:t>);</a:t>
            </a:r>
            <a:endParaRPr/>
          </a:p>
          <a:p>
            <a:pPr marL="0" indent="542925">
              <a:defRPr/>
            </a:pPr>
            <a:r>
              <a:rPr lang="zh-CN" sz="2000" b="1"/>
              <a:t>创建之后，修改邮槽读操作时间</a:t>
            </a:r>
            <a:endParaRPr/>
          </a:p>
          <a:p>
            <a:pPr marL="0" indent="542925">
              <a:defRPr/>
            </a:pPr>
            <a:r>
              <a:rPr lang="en-US" sz="2000" b="1"/>
              <a:t>BOOL SetMailslotInfo( </a:t>
            </a:r>
            <a:endParaRPr/>
          </a:p>
          <a:p>
            <a:pPr marL="0" indent="542925">
              <a:defRPr/>
            </a:pPr>
            <a:r>
              <a:rPr lang="en-US" sz="2000" b="1"/>
              <a:t>HANDLE</a:t>
            </a:r>
            <a:r>
              <a:rPr lang="en-US" sz="2000" b="1" i="1"/>
              <a:t> hMailslot</a:t>
            </a:r>
            <a:r>
              <a:rPr lang="en-US" sz="2000" b="1"/>
              <a:t>, // </a:t>
            </a:r>
            <a:r>
              <a:rPr lang="zh-CN" sz="2000" b="1"/>
              <a:t>邮槽句柄 </a:t>
            </a:r>
            <a:endParaRPr/>
          </a:p>
          <a:p>
            <a:pPr marL="0" indent="542925">
              <a:defRPr/>
            </a:pPr>
            <a:r>
              <a:rPr lang="en-US" sz="2000" b="1"/>
              <a:t>DWORD</a:t>
            </a:r>
            <a:r>
              <a:rPr lang="en-US" sz="2000" b="1" i="1"/>
              <a:t> lReadTimeout</a:t>
            </a:r>
            <a:r>
              <a:rPr lang="en-US" sz="2000" b="1"/>
              <a:t> // </a:t>
            </a:r>
            <a:r>
              <a:rPr lang="zh-CN" sz="2000" b="1"/>
              <a:t>读的时间</a:t>
            </a:r>
            <a:r>
              <a:rPr lang="en-US" sz="2000" b="1"/>
              <a:t>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CreateFile</a:t>
            </a:r>
            <a:endParaRPr/>
          </a:p>
        </p:txBody>
      </p:sp>
      <p:sp>
        <p:nvSpPr>
          <p:cNvPr id="89091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 b="1"/>
              <a:t>该函数可以用来创建文件、邮槽、管道、目录</a:t>
            </a:r>
            <a:endParaRPr/>
          </a:p>
          <a:p>
            <a:pPr marL="0" indent="542925">
              <a:defRPr/>
            </a:pPr>
            <a:r>
              <a:rPr lang="en-US" sz="1800" b="1"/>
              <a:t>HANDLE CreateFile( </a:t>
            </a:r>
            <a:endParaRPr/>
          </a:p>
          <a:p>
            <a:pPr marL="0" indent="542925">
              <a:defRPr/>
            </a:pPr>
            <a:r>
              <a:rPr lang="en-US" sz="1800" b="1"/>
              <a:t>LPCTSTR</a:t>
            </a:r>
            <a:r>
              <a:rPr lang="en-US" sz="1800" i="1"/>
              <a:t> lpFileName</a:t>
            </a:r>
            <a:r>
              <a:rPr lang="en-US" sz="1800" b="1"/>
              <a:t>, </a:t>
            </a:r>
            <a:r>
              <a:rPr lang="en-US" sz="1800"/>
              <a:t>// </a:t>
            </a:r>
            <a:r>
              <a:rPr lang="zh-CN" sz="1800"/>
              <a:t>文件名、邮槽名、管道名等 </a:t>
            </a:r>
            <a:endParaRPr/>
          </a:p>
          <a:p>
            <a:pPr marL="0" indent="542925">
              <a:defRPr/>
            </a:pPr>
            <a:r>
              <a:rPr lang="en-US" sz="1800" b="1"/>
              <a:t>DWORD</a:t>
            </a:r>
            <a:r>
              <a:rPr lang="en-US" sz="1800" i="1"/>
              <a:t> dwDesiredAccess</a:t>
            </a:r>
            <a:r>
              <a:rPr lang="en-US" sz="1800" b="1"/>
              <a:t>, </a:t>
            </a:r>
            <a:r>
              <a:rPr lang="en-US" sz="1800"/>
              <a:t>// </a:t>
            </a:r>
            <a:r>
              <a:rPr lang="zh-CN" sz="1800"/>
              <a:t>进入模式 （</a:t>
            </a:r>
            <a:r>
              <a:rPr lang="en-US" sz="1800"/>
              <a:t>GENER_READ, GENER_WRITE)</a:t>
            </a:r>
            <a:endParaRPr/>
          </a:p>
          <a:p>
            <a:pPr marL="0" indent="542925">
              <a:defRPr/>
            </a:pPr>
            <a:r>
              <a:rPr lang="en-US" sz="1800" b="1"/>
              <a:t>DWORD</a:t>
            </a:r>
            <a:r>
              <a:rPr lang="en-US" sz="1800"/>
              <a:t> </a:t>
            </a:r>
            <a:r>
              <a:rPr lang="en-US" sz="1800" i="1"/>
              <a:t>dwShareMode</a:t>
            </a:r>
            <a:r>
              <a:rPr lang="en-US" sz="1800" b="1"/>
              <a:t>,</a:t>
            </a:r>
            <a:r>
              <a:rPr lang="en-US" sz="1800"/>
              <a:t> // </a:t>
            </a:r>
            <a:r>
              <a:rPr lang="zh-CN" sz="1800"/>
              <a:t>共享模式  设置为</a:t>
            </a:r>
            <a:r>
              <a:rPr lang="en-US" sz="1800"/>
              <a:t>0</a:t>
            </a:r>
            <a:r>
              <a:rPr lang="zh-CN" sz="1800"/>
              <a:t>表示不共享</a:t>
            </a:r>
            <a:r>
              <a:rPr lang="en-US" sz="1800" b="1"/>
              <a:t>LPSECURITY_ATTRIBUTES</a:t>
            </a:r>
            <a:r>
              <a:rPr lang="en-US" sz="1800" i="1"/>
              <a:t> lpSecurityAttributes</a:t>
            </a:r>
            <a:r>
              <a:rPr lang="en-US" sz="1800" b="1"/>
              <a:t>,</a:t>
            </a:r>
            <a:r>
              <a:rPr lang="en-US" sz="1800"/>
              <a:t> // SD ,</a:t>
            </a:r>
            <a:r>
              <a:rPr lang="zh-CN" sz="1800"/>
              <a:t>一般为</a:t>
            </a:r>
            <a:r>
              <a:rPr lang="en-US" sz="1800"/>
              <a:t>NULL</a:t>
            </a:r>
            <a:endParaRPr/>
          </a:p>
          <a:p>
            <a:pPr marL="0" indent="542925">
              <a:defRPr/>
            </a:pPr>
            <a:r>
              <a:rPr lang="en-US" sz="1800" b="1"/>
              <a:t>DWORD</a:t>
            </a:r>
            <a:r>
              <a:rPr lang="en-US" sz="1800" i="1"/>
              <a:t> dwCreationDisposition</a:t>
            </a:r>
            <a:r>
              <a:rPr lang="en-US" sz="1800" b="1"/>
              <a:t>, </a:t>
            </a:r>
            <a:r>
              <a:rPr lang="en-US" sz="1800"/>
              <a:t>// </a:t>
            </a:r>
            <a:r>
              <a:rPr lang="zh-CN" sz="1800"/>
              <a:t>怎么去创建 </a:t>
            </a:r>
            <a:r>
              <a:rPr lang="en-US" sz="1800"/>
              <a:t>OPEN_EXISTING </a:t>
            </a:r>
            <a:r>
              <a:rPr lang="zh-CN" sz="1800"/>
              <a:t>已存在的</a:t>
            </a:r>
            <a:endParaRPr/>
          </a:p>
          <a:p>
            <a:pPr marL="0" indent="542925">
              <a:defRPr/>
            </a:pPr>
            <a:r>
              <a:rPr lang="zh-CN" sz="1800"/>
              <a:t> </a:t>
            </a:r>
            <a:r>
              <a:rPr lang="en-US" sz="1800" b="1"/>
              <a:t>DWORD</a:t>
            </a:r>
            <a:r>
              <a:rPr lang="en-US" sz="1800" i="1"/>
              <a:t> dwFlagsAndAttributes</a:t>
            </a:r>
            <a:r>
              <a:rPr lang="en-US" sz="1800" b="1"/>
              <a:t>, </a:t>
            </a:r>
            <a:r>
              <a:rPr lang="en-US" sz="1800"/>
              <a:t>// </a:t>
            </a:r>
            <a:r>
              <a:rPr lang="zh-CN" sz="1800"/>
              <a:t>文件属性 </a:t>
            </a:r>
            <a:r>
              <a:rPr lang="en-US" sz="2000"/>
              <a:t>FILE_ATTRIBUTE_NORMAL</a:t>
            </a:r>
            <a:endParaRPr/>
          </a:p>
          <a:p>
            <a:pPr marL="0" indent="542925">
              <a:defRPr/>
            </a:pPr>
            <a:r>
              <a:rPr lang="en-US" sz="1800" b="1"/>
              <a:t>HANDLE</a:t>
            </a:r>
            <a:r>
              <a:rPr lang="en-US" sz="1800" i="1"/>
              <a:t> hTemplateFile</a:t>
            </a:r>
            <a:r>
              <a:rPr lang="en-US" sz="1800"/>
              <a:t> // </a:t>
            </a:r>
            <a:r>
              <a:rPr lang="zh-CN" sz="1800"/>
              <a:t>模板文件句柄 一般设置为</a:t>
            </a:r>
            <a:r>
              <a:rPr lang="en-US" sz="1800"/>
              <a:t>NULL </a:t>
            </a:r>
            <a:r>
              <a:rPr lang="en-US" sz="1800" b="1"/>
              <a:t>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读写文件函数</a:t>
            </a:r>
            <a:endParaRPr/>
          </a:p>
        </p:txBody>
      </p:sp>
      <p:sp>
        <p:nvSpPr>
          <p:cNvPr id="90115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23850" y="981075"/>
            <a:ext cx="8458200" cy="4824413"/>
          </a:xfrm>
        </p:spPr>
        <p:txBody>
          <a:bodyPr/>
          <a:lstStyle/>
          <a:p>
            <a:pPr marL="0" indent="542925">
              <a:defRPr/>
            </a:pPr>
            <a:r>
              <a:rPr lang="en-US" sz="2000" b="1"/>
              <a:t>BOOL</a:t>
            </a:r>
            <a:r>
              <a:rPr lang="en-US" sz="2000"/>
              <a:t> </a:t>
            </a:r>
            <a:r>
              <a:rPr lang="en-US" sz="2000" b="1"/>
              <a:t>WriteFile(</a:t>
            </a:r>
            <a:endParaRPr/>
          </a:p>
          <a:p>
            <a:pPr marL="0" indent="542925">
              <a:defRPr/>
            </a:pPr>
            <a:r>
              <a:rPr lang="en-US" sz="2000" b="1"/>
              <a:t> HANDLE</a:t>
            </a:r>
            <a:r>
              <a:rPr lang="en-US" sz="2000"/>
              <a:t> </a:t>
            </a:r>
            <a:r>
              <a:rPr lang="en-US" sz="2000" i="1"/>
              <a:t>hFile</a:t>
            </a:r>
            <a:r>
              <a:rPr lang="en-US" sz="2000" b="1"/>
              <a:t>, </a:t>
            </a:r>
            <a:endParaRPr/>
          </a:p>
          <a:p>
            <a:pPr marL="0" indent="542925">
              <a:defRPr/>
            </a:pPr>
            <a:r>
              <a:rPr lang="en-US" sz="2000" b="1"/>
              <a:t>LPCVOID</a:t>
            </a:r>
            <a:r>
              <a:rPr lang="en-US" sz="2000"/>
              <a:t> </a:t>
            </a:r>
            <a:r>
              <a:rPr lang="en-US" sz="2000" i="1"/>
              <a:t>lpBuffer</a:t>
            </a:r>
            <a:r>
              <a:rPr lang="en-US" sz="2000" b="1"/>
              <a:t>, </a:t>
            </a:r>
            <a:br>
              <a:rPr lang="en-US" sz="2000" b="1"/>
            </a:br>
            <a:r>
              <a:rPr lang="en-US" sz="2000" b="1"/>
              <a:t>DWORD</a:t>
            </a:r>
            <a:r>
              <a:rPr lang="en-US" sz="2000"/>
              <a:t> </a:t>
            </a:r>
            <a:r>
              <a:rPr lang="en-US" sz="2000" i="1"/>
              <a:t>nNumberOfBytesToWrite</a:t>
            </a:r>
            <a:r>
              <a:rPr lang="en-US" sz="2000" b="1"/>
              <a:t>, </a:t>
            </a:r>
            <a:endParaRPr/>
          </a:p>
          <a:p>
            <a:pPr marL="0" indent="542925">
              <a:defRPr/>
            </a:pPr>
            <a:r>
              <a:rPr lang="en-US" sz="2000" b="1"/>
              <a:t>LPDWORD</a:t>
            </a:r>
            <a:r>
              <a:rPr lang="en-US" sz="2000"/>
              <a:t> </a:t>
            </a:r>
            <a:r>
              <a:rPr lang="en-US" sz="2000" i="1"/>
              <a:t>lpNumberOfBytesWritten</a:t>
            </a:r>
            <a:r>
              <a:rPr lang="en-US" sz="2000" b="1"/>
              <a:t>, </a:t>
            </a:r>
            <a:br>
              <a:rPr lang="en-US" sz="2000" b="1"/>
            </a:br>
            <a:r>
              <a:rPr lang="en-US" sz="2000" b="1"/>
              <a:t>LPOVERLAPPED</a:t>
            </a:r>
            <a:r>
              <a:rPr lang="en-US" sz="2000"/>
              <a:t> </a:t>
            </a:r>
            <a:r>
              <a:rPr lang="en-US" sz="2000" i="1"/>
              <a:t>lpOverlapped </a:t>
            </a:r>
            <a:r>
              <a:rPr lang="en-US" sz="2000" b="1"/>
              <a:t>);</a:t>
            </a:r>
            <a:endParaRPr/>
          </a:p>
          <a:p>
            <a:pPr marL="0" indent="542925">
              <a:defRPr/>
            </a:pPr>
            <a:r>
              <a:rPr lang="zh-CN" sz="2000" b="1"/>
              <a:t>邮槽方式</a:t>
            </a:r>
            <a:r>
              <a:rPr lang="en-US" sz="2000" i="1"/>
              <a:t>lpOverlapped</a:t>
            </a:r>
            <a:r>
              <a:rPr lang="zh-CN" sz="2000" i="1"/>
              <a:t>参数设置为</a:t>
            </a:r>
            <a:r>
              <a:rPr lang="en-US" sz="2000" i="1"/>
              <a:t>NULL</a:t>
            </a:r>
            <a:endParaRPr lang="en-US" sz="2000" b="1"/>
          </a:p>
          <a:p>
            <a:pPr marL="0" indent="542925">
              <a:defRPr/>
            </a:pPr>
            <a:r>
              <a:rPr lang="en-US" sz="2000" b="1"/>
              <a:t>BOOL ReadFile( </a:t>
            </a:r>
            <a:endParaRPr/>
          </a:p>
          <a:p>
            <a:pPr marL="0" indent="542925">
              <a:defRPr/>
            </a:pPr>
            <a:r>
              <a:rPr lang="en-US" sz="2000" b="1"/>
              <a:t>HANDLE</a:t>
            </a:r>
            <a:r>
              <a:rPr lang="en-US" sz="2000" b="1" i="1"/>
              <a:t> hFile</a:t>
            </a:r>
            <a:r>
              <a:rPr lang="en-US" sz="2000" b="1"/>
              <a:t>, // handle to file </a:t>
            </a:r>
            <a:endParaRPr/>
          </a:p>
          <a:p>
            <a:pPr marL="0" indent="542925">
              <a:defRPr/>
            </a:pPr>
            <a:r>
              <a:rPr lang="en-US" sz="2000" b="1"/>
              <a:t>LPVOID</a:t>
            </a:r>
            <a:r>
              <a:rPr lang="en-US" sz="2000" b="1" i="1"/>
              <a:t> lpBuffer</a:t>
            </a:r>
            <a:r>
              <a:rPr lang="en-US" sz="2000" b="1"/>
              <a:t>, // data buffer </a:t>
            </a:r>
            <a:endParaRPr/>
          </a:p>
          <a:p>
            <a:pPr marL="0" indent="542925">
              <a:defRPr/>
            </a:pPr>
            <a:r>
              <a:rPr lang="en-US" sz="2000" b="1"/>
              <a:t>DWORD</a:t>
            </a:r>
            <a:r>
              <a:rPr lang="en-US" sz="2000" b="1" i="1"/>
              <a:t> nNumberOfBytesToRead</a:t>
            </a:r>
            <a:r>
              <a:rPr lang="en-US" sz="2000" b="1"/>
              <a:t>, // number of bytes to read LPDWORD</a:t>
            </a:r>
            <a:r>
              <a:rPr lang="en-US" sz="2000" b="1" i="1"/>
              <a:t> lpNumberOfBytesRead</a:t>
            </a:r>
            <a:r>
              <a:rPr lang="en-US" sz="2000" b="1"/>
              <a:t>, // number of bytes read LPOVERLAPPED</a:t>
            </a:r>
            <a:r>
              <a:rPr lang="en-US" sz="2000" b="1" i="1"/>
              <a:t> lpOverlapped</a:t>
            </a:r>
            <a:r>
              <a:rPr lang="en-US" sz="2000" b="1"/>
              <a:t> // overlapped buffer );</a:t>
            </a:r>
            <a:r>
              <a:rPr lang="en-US" sz="2000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管道</a:t>
            </a:r>
            <a:endParaRPr/>
          </a:p>
        </p:txBody>
      </p:sp>
      <p:sp>
        <p:nvSpPr>
          <p:cNvPr id="91139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/>
              <a:t>管道是一种用于进程间共享数据的机制，实质是一段共享的内存</a:t>
            </a:r>
            <a:endParaRPr/>
          </a:p>
          <a:p>
            <a:pPr marL="0" indent="542925">
              <a:defRPr/>
            </a:pPr>
            <a:r>
              <a:rPr lang="zh-CN"/>
              <a:t>分为命名管道和匿名管道</a:t>
            </a:r>
            <a:endParaRPr/>
          </a:p>
          <a:p>
            <a:pPr marL="0" indent="542925">
              <a:defRPr/>
            </a:pPr>
            <a:r>
              <a:rPr lang="zh-CN"/>
              <a:t>采用</a:t>
            </a:r>
            <a:r>
              <a:rPr lang="en-US"/>
              <a:t>I/O</a:t>
            </a:r>
            <a:r>
              <a:rPr lang="zh-CN"/>
              <a:t>的方式来访问，一个进程读，一个进程写</a:t>
            </a:r>
            <a:endParaRPr/>
          </a:p>
          <a:p>
            <a:pPr marL="0" indent="542925">
              <a:defRPr/>
            </a:pPr>
            <a:r>
              <a:rPr lang="zh-CN"/>
              <a:t>匿名管道只能在父子进程间通信，单向的</a:t>
            </a:r>
            <a:endParaRPr/>
          </a:p>
          <a:p>
            <a:pPr marL="0" indent="542925">
              <a:defRPr/>
            </a:pPr>
            <a:r>
              <a:rPr lang="zh-CN"/>
              <a:t>命名管道任意进程间通信，是双向的，任意一端都可以读写，但同一时间只能一端读，一端写</a:t>
            </a:r>
            <a:endParaRPr/>
          </a:p>
          <a:p>
            <a:pPr marL="0" indent="542925">
              <a:defRPr/>
            </a:pPr>
            <a:r>
              <a:rPr lang="zh-CN"/>
              <a:t>命名管道更具有通用性</a:t>
            </a:r>
            <a:endParaRPr/>
          </a:p>
          <a:p>
            <a:pPr marL="0" indent="542925">
              <a:defRPr/>
            </a:pPr>
            <a:endParaRPr lang="zh-CN"/>
          </a:p>
          <a:p>
            <a:pPr marL="0" indent="542925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400"/>
              <a:t>进程主要性质</a:t>
            </a:r>
            <a:endParaRPr/>
          </a:p>
        </p:txBody>
      </p:sp>
      <p:sp>
        <p:nvSpPr>
          <p:cNvPr id="32771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1600201"/>
            <a:ext cx="8229600" cy="4421088"/>
          </a:xfrm>
        </p:spPr>
        <p:txBody>
          <a:bodyPr/>
          <a:lstStyle/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进程是不活泼的。进程从来不执行任何东西，它只是</a:t>
            </a:r>
            <a:r>
              <a:rPr lang="zh-CN" sz="2400">
                <a:solidFill>
                  <a:srgbClr val="FF0000"/>
                </a:solidFill>
              </a:rPr>
              <a:t>线程的容器</a:t>
            </a:r>
            <a:r>
              <a:rPr lang="zh-CN" sz="2400"/>
              <a:t>。若要使进程完成某项操作，它必须拥有一个在它的环境中运行的线程，此线程负责执行包含在进程的地址空间中的代码。线程就是连续执行一个序列。</a:t>
            </a:r>
            <a:endParaRPr/>
          </a:p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单个进程可能包含若干个线程，这些线程都“同时” 执行进程地址空间中的代码。</a:t>
            </a:r>
            <a:endParaRPr/>
          </a:p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每个进程至少拥有一个线程，来执行进程的地址空间中的代码。当创建一个进程时，操作系统会自动创建这个进程的第一个线程，称为主线程。此后，该线程可以创建其他的线程。</a:t>
            </a:r>
            <a:endParaRPr lang="en-US" sz="2400"/>
          </a:p>
          <a:p>
            <a:pPr marL="0" indent="542925">
              <a:lnSpc>
                <a:spcPct val="90000"/>
              </a:lnSpc>
              <a:defRPr/>
            </a:pPr>
            <a:r>
              <a:rPr lang="zh-CN" sz="2400" b="1"/>
              <a:t>进程所有线程退出，则进程会自动销毁！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3796">
        <p:fade thruBlk="0"/>
      </p:transition>
    </mc:Choice>
    <mc:Fallback>
      <p:transition spd="slow" advClick="1" advTm="73796">
        <p:fade thruBlk="0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命名管道 </a:t>
            </a:r>
            <a:endParaRPr/>
          </a:p>
        </p:txBody>
      </p:sp>
      <p:sp>
        <p:nvSpPr>
          <p:cNvPr id="92163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命名管道是通过网络来完成进程间的通信，它屏蔽了底层的网络协议细节。我们在不了解网络协议的情况下，也可以利用命名管道来实现进程间的通信。</a:t>
            </a:r>
            <a:endParaRPr/>
          </a:p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命名管道充分利用了</a:t>
            </a:r>
            <a:r>
              <a:rPr lang="en-US" sz="2400"/>
              <a:t>Windows NT</a:t>
            </a:r>
            <a:r>
              <a:rPr lang="zh-CN" sz="2400"/>
              <a:t>和</a:t>
            </a:r>
            <a:r>
              <a:rPr lang="en-US" sz="2400"/>
              <a:t>Windows 2000</a:t>
            </a:r>
            <a:r>
              <a:rPr lang="zh-CN" sz="2400"/>
              <a:t>内建的安全机制。</a:t>
            </a:r>
            <a:endParaRPr/>
          </a:p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将命名管道作为一种网络编程方案时，它实际上建立了一个客户机／服务器通信体系，并在其中可靠地传输数据。</a:t>
            </a:r>
            <a:endParaRPr/>
          </a:p>
          <a:p>
            <a:pPr marL="0" indent="542925">
              <a:lnSpc>
                <a:spcPct val="90000"/>
              </a:lnSpc>
              <a:defRPr/>
            </a:pPr>
            <a:r>
              <a:rPr lang="zh-CN" sz="2400"/>
              <a:t>命名管道是围绕</a:t>
            </a:r>
            <a:r>
              <a:rPr lang="en-US" sz="2400"/>
              <a:t>Windows</a:t>
            </a:r>
            <a:r>
              <a:rPr lang="zh-CN" sz="2400"/>
              <a:t>文件系统设计的一种机制，采用“命名管道文件系统</a:t>
            </a:r>
            <a:r>
              <a:rPr lang="en-US" sz="2400"/>
              <a:t>(Named Pipe File System</a:t>
            </a:r>
            <a:r>
              <a:rPr lang="zh-CN" sz="2400"/>
              <a:t>，</a:t>
            </a:r>
            <a:r>
              <a:rPr lang="en-US" sz="2400"/>
              <a:t>NPFS)”</a:t>
            </a:r>
            <a:r>
              <a:rPr lang="zh-CN" sz="2400"/>
              <a:t>接口，因此，客户机和服务器可利用标准的</a:t>
            </a:r>
            <a:r>
              <a:rPr lang="en-US" sz="2400"/>
              <a:t>Win32</a:t>
            </a:r>
            <a:r>
              <a:rPr lang="zh-CN" sz="2400"/>
              <a:t>文件系统函数</a:t>
            </a:r>
            <a:r>
              <a:rPr lang="en-US" sz="2400"/>
              <a:t>(</a:t>
            </a:r>
            <a:r>
              <a:rPr lang="zh-CN" sz="2400"/>
              <a:t>例如：</a:t>
            </a:r>
            <a:r>
              <a:rPr lang="en-US" sz="2400"/>
              <a:t>ReadFile</a:t>
            </a:r>
            <a:r>
              <a:rPr lang="zh-CN" sz="2400"/>
              <a:t>和</a:t>
            </a:r>
            <a:r>
              <a:rPr lang="en-US" sz="2400"/>
              <a:t>WriteFile)</a:t>
            </a:r>
            <a:r>
              <a:rPr lang="zh-CN" sz="2400"/>
              <a:t>来进行数据的收发。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命名管道</a:t>
            </a:r>
            <a:endParaRPr/>
          </a:p>
        </p:txBody>
      </p:sp>
      <p:sp>
        <p:nvSpPr>
          <p:cNvPr id="93187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lnSpc>
                <a:spcPct val="80000"/>
              </a:lnSpc>
              <a:defRPr/>
            </a:pPr>
            <a:r>
              <a:rPr lang="zh-CN" sz="2400"/>
              <a:t>命名管道服务器和客户机的区别在于：服务器是唯一一个有权创建命名管道的进程，也只有它才能接受管道客户机的连接请求。而客户机只能同一个现成的命名管道服务器建立连接。</a:t>
            </a:r>
            <a:endParaRPr/>
          </a:p>
          <a:p>
            <a:pPr marL="0" indent="542925">
              <a:lnSpc>
                <a:spcPct val="80000"/>
              </a:lnSpc>
              <a:defRPr/>
            </a:pPr>
            <a:r>
              <a:rPr lang="zh-CN" sz="2400"/>
              <a:t>命名管道服务器只能在</a:t>
            </a:r>
            <a:r>
              <a:rPr lang="en-US" sz="2400"/>
              <a:t>Windows NT</a:t>
            </a:r>
            <a:r>
              <a:rPr lang="zh-CN" sz="2400"/>
              <a:t>或</a:t>
            </a:r>
            <a:r>
              <a:rPr lang="en-US" sz="2400"/>
              <a:t>Windows 2000</a:t>
            </a:r>
            <a:r>
              <a:rPr lang="zh-CN" sz="2400"/>
              <a:t>上创建，所以，我们无法在两台</a:t>
            </a:r>
            <a:r>
              <a:rPr lang="en-US" sz="2400"/>
              <a:t>Windows 95</a:t>
            </a:r>
            <a:r>
              <a:rPr lang="zh-CN" sz="2400"/>
              <a:t>或</a:t>
            </a:r>
            <a:r>
              <a:rPr lang="en-US" sz="2400"/>
              <a:t>Windows 98</a:t>
            </a:r>
            <a:r>
              <a:rPr lang="zh-CN" sz="2400"/>
              <a:t>计算机之间利用管道进行通信。不过，客户机可以是</a:t>
            </a:r>
            <a:r>
              <a:rPr lang="en-US" sz="2400"/>
              <a:t>Windows 95</a:t>
            </a:r>
            <a:r>
              <a:rPr lang="zh-CN" sz="2400"/>
              <a:t>或</a:t>
            </a:r>
            <a:r>
              <a:rPr lang="en-US" sz="2400"/>
              <a:t>Windows 98</a:t>
            </a:r>
            <a:r>
              <a:rPr lang="zh-CN" sz="2400"/>
              <a:t>计算机，与</a:t>
            </a:r>
            <a:r>
              <a:rPr lang="en-US" sz="2400"/>
              <a:t>Windows NT</a:t>
            </a:r>
            <a:r>
              <a:rPr lang="zh-CN" sz="2400"/>
              <a:t>或</a:t>
            </a:r>
            <a:r>
              <a:rPr lang="en-US" sz="2400"/>
              <a:t>Windows 2000</a:t>
            </a:r>
            <a:r>
              <a:rPr lang="zh-CN" sz="2400"/>
              <a:t>计算机进行连接通信。</a:t>
            </a:r>
            <a:endParaRPr/>
          </a:p>
          <a:p>
            <a:pPr marL="0" indent="542925">
              <a:lnSpc>
                <a:spcPct val="80000"/>
              </a:lnSpc>
              <a:defRPr/>
            </a:pPr>
            <a:r>
              <a:rPr lang="zh-CN" sz="2400"/>
              <a:t>命名管道提供了两种基本通信模式：字节模式和消息模式。在字节模式中，数据以一个连续的字节流的形式，在客户机和服务器之间流动。而在消息模式中，客户机和服务器则通过一系列不连续的数据单位，进行数据的收发，每次在管道上发出了一条消息后，它必须作为一条完整的消息读入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命名管道通信机制</a:t>
            </a:r>
            <a:endParaRPr/>
          </a:p>
        </p:txBody>
      </p:sp>
      <p:sp>
        <p:nvSpPr>
          <p:cNvPr id="94211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en-US" sz="2400"/>
              <a:t>1</a:t>
            </a:r>
            <a:r>
              <a:rPr lang="zh-CN" sz="2400"/>
              <a:t>、在服务器端第一次创建命名管道后等待连接，在客户端连接成服务器成功就可用于通信，如果需要再次等待连接，服务端需要再次打开命名管道，等待连接</a:t>
            </a:r>
            <a:endParaRPr/>
          </a:p>
          <a:p>
            <a:pPr marL="0" indent="542925">
              <a:defRPr/>
            </a:pPr>
            <a:r>
              <a:rPr lang="en-US" sz="2400"/>
              <a:t>2</a:t>
            </a:r>
            <a:r>
              <a:rPr lang="zh-CN" sz="2400"/>
              <a:t>、客户端打开命名管道，建立与服务器的连接，就可以进行通信，如果需要建立连接，必须再次打开命名管道，并再次建立与服务器端的连接</a:t>
            </a:r>
            <a:endParaRPr/>
          </a:p>
          <a:p>
            <a:pPr marL="0" indent="542925">
              <a:defRPr/>
            </a:pPr>
            <a:r>
              <a:rPr lang="zh-CN" sz="2400"/>
              <a:t>管道的命名名称由两部分组成：计算机名和管道名</a:t>
            </a:r>
            <a:endParaRPr/>
          </a:p>
          <a:p>
            <a:pPr marL="0" indent="542925">
              <a:defRPr/>
            </a:pPr>
            <a:r>
              <a:rPr lang="en-US" sz="2400"/>
              <a:t>//[host name]\pipe\[pipe name]</a:t>
            </a:r>
            <a:endParaRPr/>
          </a:p>
          <a:p>
            <a:pPr marL="0" indent="542925">
              <a:defRPr/>
            </a:pPr>
            <a:r>
              <a:rPr lang="zh-CN" sz="2400"/>
              <a:t>对于服务器端只能指定本机作为主机名，只能是</a:t>
            </a:r>
            <a:r>
              <a:rPr lang="en-US" sz="2400"/>
              <a:t>\\.\pipe\[pipe name]</a:t>
            </a:r>
            <a:endParaRPr/>
          </a:p>
          <a:p>
            <a:pPr marL="0" indent="542925">
              <a:defRPr/>
            </a:pPr>
            <a:r>
              <a:rPr lang="zh-CN" sz="2400"/>
              <a:t>客户端可以为本机，也可以指定为其他机器作为主机名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CreateNamedPipe</a:t>
            </a:r>
            <a:endParaRPr/>
          </a:p>
        </p:txBody>
      </p:sp>
      <p:sp>
        <p:nvSpPr>
          <p:cNvPr id="95235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 sz="2400" b="1"/>
              <a:t>服务器端创建命名管道</a:t>
            </a:r>
            <a:endParaRPr/>
          </a:p>
          <a:p>
            <a:pPr marL="0" indent="542925">
              <a:defRPr/>
            </a:pPr>
            <a:r>
              <a:rPr lang="en-US" sz="2400" b="1"/>
              <a:t>HANDLE CreateNamedPipe( </a:t>
            </a:r>
            <a:endParaRPr/>
          </a:p>
          <a:p>
            <a:pPr marL="0" indent="542925">
              <a:defRPr/>
            </a:pPr>
            <a:r>
              <a:rPr lang="en-US" sz="2400" b="1"/>
              <a:t>LPCTSTR</a:t>
            </a:r>
            <a:r>
              <a:rPr lang="en-US" sz="2400" i="1"/>
              <a:t> lpName</a:t>
            </a:r>
            <a:r>
              <a:rPr lang="en-US" sz="2400" b="1"/>
              <a:t>, </a:t>
            </a:r>
            <a:r>
              <a:rPr lang="en-US" sz="2400"/>
              <a:t>// </a:t>
            </a:r>
            <a:r>
              <a:rPr lang="zh-CN" sz="2400"/>
              <a:t>管道名 </a:t>
            </a:r>
            <a:endParaRPr/>
          </a:p>
          <a:p>
            <a:pPr marL="0" indent="542925">
              <a:defRPr/>
            </a:pPr>
            <a:r>
              <a:rPr lang="en-US" sz="2400" b="1"/>
              <a:t>DWORD</a:t>
            </a:r>
            <a:r>
              <a:rPr lang="en-US" sz="2400"/>
              <a:t> </a:t>
            </a:r>
            <a:r>
              <a:rPr lang="en-US" sz="2400" i="1"/>
              <a:t>dwOpenMode</a:t>
            </a:r>
            <a:r>
              <a:rPr lang="en-US" sz="2400" b="1"/>
              <a:t>,</a:t>
            </a:r>
            <a:r>
              <a:rPr lang="en-US" sz="2400"/>
              <a:t> // </a:t>
            </a:r>
            <a:r>
              <a:rPr lang="zh-CN" sz="2400"/>
              <a:t>管道打开模式 </a:t>
            </a:r>
            <a:endParaRPr/>
          </a:p>
          <a:p>
            <a:pPr marL="0" indent="542925">
              <a:defRPr/>
            </a:pPr>
            <a:r>
              <a:rPr lang="en-US" sz="2400" b="1"/>
              <a:t>DWORD</a:t>
            </a:r>
            <a:r>
              <a:rPr lang="en-US" sz="2400" i="1"/>
              <a:t> dwPipeMode</a:t>
            </a:r>
            <a:r>
              <a:rPr lang="en-US" sz="2400" b="1"/>
              <a:t>, </a:t>
            </a:r>
            <a:r>
              <a:rPr lang="en-US" sz="2400"/>
              <a:t>// </a:t>
            </a:r>
            <a:r>
              <a:rPr lang="zh-CN" sz="2400"/>
              <a:t>指定管道类型 </a:t>
            </a:r>
            <a:endParaRPr/>
          </a:p>
          <a:p>
            <a:pPr marL="0" indent="542925">
              <a:defRPr/>
            </a:pPr>
            <a:r>
              <a:rPr lang="en-US" sz="2400" b="1"/>
              <a:t>DWORD</a:t>
            </a:r>
            <a:r>
              <a:rPr lang="en-US" sz="2400" i="1"/>
              <a:t> nMaxInstances</a:t>
            </a:r>
            <a:r>
              <a:rPr lang="en-US" sz="2400" b="1"/>
              <a:t>, </a:t>
            </a:r>
            <a:r>
              <a:rPr lang="en-US" sz="2400"/>
              <a:t>// </a:t>
            </a:r>
            <a:r>
              <a:rPr lang="zh-CN" sz="2400"/>
              <a:t>管道最大数量  </a:t>
            </a:r>
            <a:endParaRPr/>
          </a:p>
          <a:p>
            <a:pPr marL="0" indent="542925">
              <a:defRPr/>
            </a:pPr>
            <a:r>
              <a:rPr lang="en-US" sz="2400" b="1"/>
              <a:t>DWORD</a:t>
            </a:r>
            <a:r>
              <a:rPr lang="en-US" sz="2400" i="1"/>
              <a:t> nOutBufferSize</a:t>
            </a:r>
            <a:r>
              <a:rPr lang="en-US" sz="2400" b="1"/>
              <a:t>, </a:t>
            </a:r>
            <a:r>
              <a:rPr lang="en-US" sz="2400"/>
              <a:t>// </a:t>
            </a:r>
            <a:r>
              <a:rPr lang="zh-CN" sz="2400"/>
              <a:t>表示输出缓冲区的大小</a:t>
            </a:r>
            <a:endParaRPr/>
          </a:p>
          <a:p>
            <a:pPr marL="0" indent="542925">
              <a:defRPr/>
            </a:pPr>
            <a:r>
              <a:rPr lang="en-US" sz="2400" b="1"/>
              <a:t>DWORD</a:t>
            </a:r>
            <a:r>
              <a:rPr lang="en-US" sz="2400" i="1"/>
              <a:t> nInBufferSize</a:t>
            </a:r>
            <a:r>
              <a:rPr lang="en-US" sz="2400" b="1"/>
              <a:t>, </a:t>
            </a:r>
            <a:r>
              <a:rPr lang="en-US" sz="2400"/>
              <a:t>// </a:t>
            </a:r>
            <a:r>
              <a:rPr lang="zh-CN" sz="2400"/>
              <a:t>表示输入缓冲区大小 </a:t>
            </a:r>
            <a:endParaRPr/>
          </a:p>
          <a:p>
            <a:pPr marL="0" indent="542925">
              <a:defRPr/>
            </a:pPr>
            <a:r>
              <a:rPr lang="en-US" sz="2400" b="1"/>
              <a:t>DWORD</a:t>
            </a:r>
            <a:r>
              <a:rPr lang="en-US" sz="2400" i="1"/>
              <a:t> nDefaultTimeOut</a:t>
            </a:r>
            <a:r>
              <a:rPr lang="en-US" sz="2400" b="1"/>
              <a:t>, </a:t>
            </a:r>
            <a:r>
              <a:rPr lang="en-US" sz="2400"/>
              <a:t>// </a:t>
            </a:r>
            <a:r>
              <a:rPr lang="zh-CN" sz="2400"/>
              <a:t>表示等待连续时最长时间 </a:t>
            </a:r>
            <a:r>
              <a:rPr lang="en-US" sz="2400" b="1"/>
              <a:t>LPSECURITY_ATTRIBUTES</a:t>
            </a:r>
            <a:r>
              <a:rPr lang="en-US" sz="2400" i="1"/>
              <a:t> lpSecurityAttributes</a:t>
            </a:r>
            <a:r>
              <a:rPr lang="en-US" sz="2400"/>
              <a:t> // SD </a:t>
            </a:r>
            <a:r>
              <a:rPr lang="zh-CN" sz="2400"/>
              <a:t>，一般为</a:t>
            </a:r>
            <a:r>
              <a:rPr lang="en-US" sz="2400"/>
              <a:t>NULL</a:t>
            </a:r>
            <a:r>
              <a:rPr lang="en-US" sz="2400" b="1"/>
              <a:t>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58" name="Rectangle 106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i="1"/>
              <a:t>dwOpenMode</a:t>
            </a:r>
            <a:r>
              <a:rPr i="1"/>
              <a:t>参数设定</a:t>
            </a:r>
            <a:endParaRPr/>
          </a:p>
        </p:txBody>
      </p:sp>
      <p:graphicFrame>
        <p:nvGraphicFramePr>
          <p:cNvPr id="102509" name="Group 109"/>
          <p:cNvGraphicFramePr>
            <a:graphicFrameLocks xmlns:a="http://schemas.openxmlformats.org/drawingml/2006/main" noGrp="1"/>
          </p:cNvGraphicFramePr>
          <p:nvPr>
            <p:ph sz="half" idx="1"/>
          </p:nvPr>
        </p:nvGraphicFramePr>
        <p:xfrm>
          <a:off x="290513" y="1268413"/>
          <a:ext cx="8169275" cy="148748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349625"/>
                <a:gridCol w="4819650"/>
              </a:tblGrid>
              <a:tr h="335294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Mode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Description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4064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PIPE_ACCESS_DUPLEX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管道可以双向传输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4064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PIPE_ACCESS_INBOUND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管道只能接收数据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4064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PIPE_ACCESS_OUTBOUND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管道只能发送数据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525" name="Group 125"/>
          <p:cNvGraphicFramePr>
            <a:graphicFrameLocks xmlns:a="http://schemas.openxmlformats.org/drawingml/2006/main" noGrp="1"/>
          </p:cNvGraphicFramePr>
          <p:nvPr>
            <p:ph sz="half" idx="2"/>
          </p:nvPr>
        </p:nvGraphicFramePr>
        <p:xfrm>
          <a:off x="395288" y="3213100"/>
          <a:ext cx="8064500" cy="2566988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313112"/>
                <a:gridCol w="4751388"/>
              </a:tblGrid>
              <a:tr h="335355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Mode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30" marB="4573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Description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30" marB="4573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54826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FILE_FLAG_WRITE_THROUGH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30" marB="4573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管道用于同步发送和接收数据，只有在数据被发送到目标地址时函数才返回，如果不设置这个参数，那么在系统内部可能会因为见识负荷而在数据累积到一定量才发送，并且对于发送函数的调用会马上返回</a:t>
                      </a:r>
                      <a:endParaRPr/>
                    </a:p>
                  </a:txBody>
                  <a:tcPr marT="45730" marB="4573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76807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FILE_FLAG_OVERLAPPED</a:t>
                      </a:r>
                      <a:endParaRPr lang="en-US" sz="16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30" marB="4573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管道可以用于异步的输入和输出，这里的异步读写与文件的异步读写是相同的</a:t>
                      </a:r>
                      <a:endParaRPr/>
                    </a:p>
                  </a:txBody>
                  <a:tcPr marT="45730" marB="4573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i="1"/>
              <a:t>dwPipeMode</a:t>
            </a:r>
            <a:r>
              <a:rPr i="1"/>
              <a:t>参数设定</a:t>
            </a:r>
            <a:endParaRPr/>
          </a:p>
        </p:txBody>
      </p:sp>
      <p:graphicFrame>
        <p:nvGraphicFramePr>
          <p:cNvPr id="105575" name="Group 103"/>
          <p:cNvGraphicFramePr>
            <a:graphicFrameLocks xmlns:a="http://schemas.openxmlformats.org/drawingml/2006/main" noGrp="1"/>
          </p:cNvGraphicFramePr>
          <p:nvPr>
            <p:ph sz="half" idx="1"/>
          </p:nvPr>
        </p:nvGraphicFramePr>
        <p:xfrm>
          <a:off x="290513" y="1196975"/>
          <a:ext cx="8853487" cy="5494338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841625"/>
                <a:gridCol w="6011861"/>
              </a:tblGrid>
              <a:tr h="365777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Mode</a:t>
                      </a: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Description</a:t>
                      </a: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33908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PIPE_TYPE_BYTE</a:t>
                      </a: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数据通过管道发送时作为字节流发送，不能与</a:t>
                      </a: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 New Roman"/>
                          <a:ea typeface="楷体_GB2312"/>
                        </a:rPr>
                        <a:t>PIPE_READMODE_MESSAGE </a:t>
                      </a:r>
                      <a:endParaRPr/>
                    </a:p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共用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33908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PIPE_TYPE_MESSAGE</a:t>
                      </a: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宋体"/>
                      </a:endParaRPr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数据只能作为消息发送，不能与</a:t>
                      </a: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 New Roman"/>
                          <a:ea typeface="楷体_GB2312"/>
                        </a:rPr>
                        <a:t>PIPE_READMODE_BYTE </a:t>
                      </a:r>
                      <a:endParaRPr/>
                    </a:p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共用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49843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 New Roman"/>
                          <a:ea typeface="楷体_GB2312"/>
                        </a:rPr>
                        <a:t>PIPE_READMODE_BYTE 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在接收数据时，只接收字节流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49843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 New Roman"/>
                          <a:ea typeface="楷体_GB2312"/>
                        </a:rPr>
                        <a:t>PIPE_READMODE_MESSAGE 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在接收数据时，只接收消息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49843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 New Roman"/>
                          <a:ea typeface="楷体_GB2312"/>
                        </a:rPr>
                        <a:t>PIPE_WAIT 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使用等待模式，在读、写数据和建立连接时都要管道的另一方完成相应动作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1216">
                <a:tc>
                  <a:txBody>
                    <a:bodyPr/>
                    <a:p>
                      <a:pPr marL="0" marR="0" lvl="0" indent="542925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 New Roman"/>
                          <a:ea typeface="楷体_GB2312"/>
                        </a:rPr>
                        <a:t>PIPE_NOWAIT 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42925" marR="0" lvl="0" indent="0" algn="l" defTabSz="91440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rPr>
                        <a:t>使用非等待方式，读、写建立连接立即返回</a:t>
                      </a:r>
                      <a:endParaRPr/>
                    </a:p>
                  </a:txBody>
                  <a:tcPr marT="45722" marB="45722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8307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lnSpc>
                <a:spcPct val="110000"/>
              </a:lnSpc>
              <a:defRPr/>
            </a:pPr>
            <a:r>
              <a:rPr lang="zh-CN" b="1"/>
              <a:t>客服端调用</a:t>
            </a:r>
            <a:r>
              <a:rPr lang="en-US" b="1"/>
              <a:t>CreateFile</a:t>
            </a:r>
            <a:r>
              <a:rPr lang="zh-CN" b="1"/>
              <a:t>后，立即与服务器建立连接，等待客服端连接函数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b="1"/>
              <a:t>BOOL </a:t>
            </a:r>
            <a:r>
              <a:rPr lang="en-US" b="1"/>
              <a:t>ConnectNamedPipe</a:t>
            </a:r>
            <a:r>
              <a:rPr lang="en-US" b="1"/>
              <a:t>( 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b="1"/>
              <a:t>HANDLE</a:t>
            </a:r>
            <a:r>
              <a:rPr lang="en-US" i="1"/>
              <a:t> </a:t>
            </a:r>
            <a:r>
              <a:rPr lang="en-US" i="1"/>
              <a:t>hNamedPipe</a:t>
            </a:r>
            <a:r>
              <a:rPr lang="en-US" b="1"/>
              <a:t>, </a:t>
            </a:r>
            <a:r>
              <a:rPr lang="en-US"/>
              <a:t>// </a:t>
            </a:r>
            <a:r>
              <a:rPr lang="zh-CN"/>
              <a:t>命名管道句柄 </a:t>
            </a:r>
            <a:r>
              <a:rPr lang="en-US" b="1"/>
              <a:t>LPOVERLAPPED</a:t>
            </a:r>
            <a:r>
              <a:rPr lang="en-US" i="1"/>
              <a:t> </a:t>
            </a:r>
            <a:r>
              <a:rPr lang="en-US" i="1"/>
              <a:t>lpOverlapped</a:t>
            </a:r>
            <a:r>
              <a:rPr lang="en-US"/>
              <a:t> // overlapped structure </a:t>
            </a:r>
            <a:r>
              <a:rPr lang="en-US" b="1"/>
              <a:t>);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zh-CN" b="1"/>
              <a:t>如果服务器端要关闭连接，则调用下面函数</a:t>
            </a:r>
            <a:endParaRPr/>
          </a:p>
          <a:p>
            <a:pPr marL="0" indent="542925">
              <a:lnSpc>
                <a:spcPct val="110000"/>
              </a:lnSpc>
              <a:defRPr/>
            </a:pPr>
            <a:r>
              <a:rPr lang="en-US" b="1"/>
              <a:t>BOOL </a:t>
            </a:r>
            <a:r>
              <a:rPr lang="en-US" b="1"/>
              <a:t>DisconnectNamedPipe</a:t>
            </a:r>
            <a:r>
              <a:rPr lang="en-US" b="1"/>
              <a:t>( HANDLE</a:t>
            </a:r>
            <a:r>
              <a:rPr lang="en-US" b="1" i="1"/>
              <a:t> </a:t>
            </a:r>
            <a:r>
              <a:rPr lang="en-US" b="1" i="1"/>
              <a:t>hNamedPipe</a:t>
            </a:r>
            <a:r>
              <a:rPr lang="en-US" b="1"/>
              <a:t> // </a:t>
            </a:r>
            <a:r>
              <a:rPr lang="zh-CN" b="1"/>
              <a:t>命名管道句柄 </a:t>
            </a:r>
            <a:r>
              <a:rPr lang="en-US" b="1"/>
              <a:t>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I/O</a:t>
            </a:r>
            <a:r>
              <a:rPr lang="zh-CN"/>
              <a:t>读写</a:t>
            </a:r>
            <a:endParaRPr/>
          </a:p>
        </p:txBody>
      </p:sp>
      <p:sp>
        <p:nvSpPr>
          <p:cNvPr id="99331" name="Rectangle 4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endParaRPr lang="zh-CN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0825" y="1268413"/>
            <a:ext cx="8089900" cy="315118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OVERLAPPED</a:t>
            </a:r>
            <a:endParaRPr/>
          </a:p>
        </p:txBody>
      </p:sp>
      <p:sp>
        <p:nvSpPr>
          <p:cNvPr id="100355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/>
              <a:t>用于异步输入和输出的相关结构体</a:t>
            </a:r>
            <a:endParaRPr/>
          </a:p>
          <a:p>
            <a:pPr marL="0" indent="542925">
              <a:defRPr/>
            </a:pPr>
            <a:r>
              <a:rPr lang="en-US"/>
              <a:t>typedef struct _OVERLAPPED { </a:t>
            </a:r>
            <a:endParaRPr/>
          </a:p>
          <a:p>
            <a:pPr marL="0" indent="542925">
              <a:defRPr/>
            </a:pPr>
            <a:r>
              <a:rPr lang="en-US"/>
              <a:t>ULONG_PTR Internal; </a:t>
            </a:r>
            <a:endParaRPr/>
          </a:p>
          <a:p>
            <a:pPr marL="0" indent="542925">
              <a:defRPr/>
            </a:pPr>
            <a:r>
              <a:rPr lang="en-US"/>
              <a:t>ULONG_PTR InternalHigh; </a:t>
            </a:r>
            <a:endParaRPr/>
          </a:p>
          <a:p>
            <a:pPr marL="0" indent="542925">
              <a:defRPr/>
            </a:pPr>
            <a:r>
              <a:rPr lang="en-US"/>
              <a:t>DWORD Offset; </a:t>
            </a:r>
            <a:endParaRPr/>
          </a:p>
          <a:p>
            <a:pPr marL="0" indent="542925">
              <a:defRPr/>
            </a:pPr>
            <a:r>
              <a:rPr lang="en-US"/>
              <a:t>DWORD OffsetHigh; </a:t>
            </a:r>
            <a:endParaRPr/>
          </a:p>
          <a:p>
            <a:pPr marL="0" indent="542925">
              <a:defRPr/>
            </a:pPr>
            <a:r>
              <a:rPr lang="en-US"/>
              <a:t>HANDLE hEvent; </a:t>
            </a:r>
            <a:endParaRPr/>
          </a:p>
          <a:p>
            <a:pPr marL="0" indent="542925">
              <a:defRPr/>
            </a:pPr>
            <a:r>
              <a:rPr lang="en-US"/>
              <a:t>} OVERLAPPED;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1379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 sz="2400" b="1"/>
              <a:t>获取异步操作的结果</a:t>
            </a:r>
            <a:endParaRPr/>
          </a:p>
          <a:p>
            <a:pPr marL="0" indent="542925">
              <a:defRPr/>
            </a:pPr>
            <a:r>
              <a:rPr lang="en-US" sz="2400" b="1"/>
              <a:t>BOOL GetOverlappedResult( </a:t>
            </a:r>
            <a:endParaRPr/>
          </a:p>
          <a:p>
            <a:pPr marL="0" indent="542925">
              <a:defRPr/>
            </a:pPr>
            <a:r>
              <a:rPr lang="en-US" sz="2400" b="1"/>
              <a:t>HANDLE</a:t>
            </a:r>
            <a:r>
              <a:rPr lang="en-US" sz="2400" i="1"/>
              <a:t> hFile</a:t>
            </a:r>
            <a:r>
              <a:rPr lang="en-US" sz="2400" b="1"/>
              <a:t>, </a:t>
            </a:r>
            <a:r>
              <a:rPr lang="en-US" sz="2400"/>
              <a:t>// handle to file, pipe, or device </a:t>
            </a:r>
            <a:endParaRPr/>
          </a:p>
          <a:p>
            <a:pPr marL="0" indent="542925">
              <a:defRPr/>
            </a:pPr>
            <a:r>
              <a:rPr lang="en-US" sz="2400" b="1"/>
              <a:t>LPOVERLAPPED</a:t>
            </a:r>
            <a:r>
              <a:rPr lang="en-US" sz="2400" i="1"/>
              <a:t> lpOverlapped</a:t>
            </a:r>
            <a:r>
              <a:rPr lang="en-US" sz="2400" b="1"/>
              <a:t>, </a:t>
            </a:r>
            <a:r>
              <a:rPr lang="en-US" sz="2400"/>
              <a:t>// overlapped structure </a:t>
            </a:r>
            <a:endParaRPr/>
          </a:p>
          <a:p>
            <a:pPr marL="0" indent="542925">
              <a:defRPr/>
            </a:pPr>
            <a:r>
              <a:rPr lang="en-US" sz="2400" b="1"/>
              <a:t>LPDWORD</a:t>
            </a:r>
            <a:r>
              <a:rPr lang="en-US" sz="2400" i="1"/>
              <a:t> lpNumberOfBytesTransferred</a:t>
            </a:r>
            <a:r>
              <a:rPr lang="en-US" sz="2400" b="1"/>
              <a:t>, </a:t>
            </a:r>
            <a:r>
              <a:rPr lang="en-US" sz="2400"/>
              <a:t>// bytes transferred </a:t>
            </a:r>
            <a:endParaRPr/>
          </a:p>
          <a:p>
            <a:pPr marL="0" indent="542925">
              <a:defRPr/>
            </a:pPr>
            <a:r>
              <a:rPr lang="en-US" sz="2400" b="1"/>
              <a:t>BOOL</a:t>
            </a:r>
            <a:r>
              <a:rPr lang="en-US" sz="2400" i="1"/>
              <a:t> bWait</a:t>
            </a:r>
            <a:r>
              <a:rPr lang="en-US" sz="2400"/>
              <a:t> // wait option </a:t>
            </a:r>
            <a:r>
              <a:rPr lang="en-US" sz="2400" b="1"/>
              <a:t>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线程与进程</a:t>
            </a:r>
            <a:endParaRPr/>
          </a:p>
        </p:txBody>
      </p:sp>
      <p:grpSp>
        <p:nvGrpSpPr>
          <p:cNvPr id="33795" name="Group 4"/>
          <p:cNvGrpSpPr/>
          <p:nvPr/>
        </p:nvGrpSpPr>
        <p:grpSpPr bwMode="auto">
          <a:xfrm>
            <a:off x="900113" y="1700212"/>
            <a:ext cx="7620000" cy="3695700"/>
            <a:chOff x="2473" y="9300"/>
            <a:chExt cx="7245" cy="3900"/>
          </a:xfrm>
        </p:grpSpPr>
        <p:graphicFrame>
          <p:nvGraphicFramePr>
            <p:cNvPr id="0" name=""/>
            <p:cNvGraphicFramePr>
              <a:graphicFrameLocks xmlns:a="http://schemas.openxmlformats.org/drawingml/2006/main" noChangeAspect="1"/>
            </p:cNvGraphicFramePr>
            <p:nvPr>
              <p:extLst>
                <p:ext uri="{D42A27DB-BD31-4B8C-83A1-F6EECF244321}">
                  <p14:modId xmlns:p14="http://schemas.microsoft.com/office/powerpoint/2010/main" val="2157879785"/>
                </p:ext>
              </p:extLst>
            </p:nvPr>
          </p:nvGraphicFramePr>
          <p:xfrm>
            <a:off x="2473" y="9302"/>
            <a:ext cx="3360" cy="3898"/>
          </p:xfrm>
          <a:graphic>
            <a:graphicData uri="http://schemas.openxmlformats.org/presentationml/2006/ole">
              <p:oleObj name="oleObj" r:id="rId4" imgW="5027930" imgH="5358765" progId="">
                <p:embed/>
                <p:pic>
                  <p:nvPicPr>
                    <p:cNvPr id="0" name="Object 5"/>
                    <p:cNvPicPr/>
                    <p:nvPr/>
                  </p:nvPicPr>
                  <p:blipFill>
                    <a:blip r:embed="rId3"/>
                    <a:stretch/>
                  </p:blipFill>
                  <p:spPr bwMode="auto">
                    <a:xfrm>
                      <a:off x="2473" y="9302"/>
                      <a:ext cx="3360" cy="38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0" name=""/>
            <p:cNvGraphicFramePr>
              <a:graphicFrameLocks xmlns:a="http://schemas.openxmlformats.org/drawingml/2006/main" noChangeAspect="1"/>
            </p:cNvGraphicFramePr>
            <p:nvPr>
              <p:extLst>
                <p:ext uri="{D42A27DB-BD31-4B8C-83A1-F6EECF244321}">
                  <p14:modId xmlns:p14="http://schemas.microsoft.com/office/powerpoint/2010/main" val="2157879785"/>
                </p:ext>
              </p:extLst>
            </p:nvPr>
          </p:nvGraphicFramePr>
          <p:xfrm>
            <a:off x="6253" y="9300"/>
            <a:ext cx="3465" cy="3900"/>
          </p:xfrm>
          <a:graphic>
            <a:graphicData uri="http://schemas.openxmlformats.org/presentationml/2006/ole">
              <p:oleObj name="oleObj" r:id="rId6" imgW="5127625" imgH="6076315" progId="">
                <p:embed/>
                <p:pic>
                  <p:nvPicPr>
                    <p:cNvPr id="0" name="Object 6"/>
                    <p:cNvPicPr/>
                    <p:nvPr/>
                  </p:nvPicPr>
                  <p:blipFill>
                    <a:blip r:embed="rId5"/>
                    <a:stretch/>
                  </p:blipFill>
                  <p:spPr bwMode="auto">
                    <a:xfrm>
                      <a:off x="6253" y="9300"/>
                      <a:ext cx="3465" cy="3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oleObj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6467">
        <p:fade thruBlk="0"/>
      </p:transition>
    </mc:Choice>
    <mc:Fallback>
      <p:transition spd="slow" advClick="1" advTm="36467">
        <p:fade thruBlk="0"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剪贴板</a:t>
            </a:r>
            <a:endParaRPr/>
          </a:p>
        </p:txBody>
      </p:sp>
      <p:sp>
        <p:nvSpPr>
          <p:cNvPr id="102403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 marL="0" indent="542925">
              <a:defRPr/>
            </a:pPr>
            <a:r>
              <a:rPr lang="zh-CN"/>
              <a:t>剪贴板由系统定义，不属于任何一个特定的进程</a:t>
            </a:r>
            <a:endParaRPr/>
          </a:p>
          <a:p>
            <a:pPr marL="0" indent="542925">
              <a:defRPr/>
            </a:pPr>
            <a:r>
              <a:rPr lang="zh-CN"/>
              <a:t>系统中所有进程都可以访问和设置剪贴板</a:t>
            </a:r>
            <a:endParaRPr/>
          </a:p>
          <a:p>
            <a:pPr marL="0" indent="542925">
              <a:defRPr/>
            </a:pPr>
            <a:r>
              <a:rPr lang="zh-CN"/>
              <a:t>剪贴板最大特点是数据传输没有明确目标，数据是被动访问，剪贴板内容可以多次访问，指定新的数据写入</a:t>
            </a:r>
            <a:endParaRPr/>
          </a:p>
          <a:p>
            <a:pPr marL="0" indent="542925">
              <a:defRPr/>
            </a:pPr>
            <a:r>
              <a:rPr lang="zh-CN"/>
              <a:t>剪贴板是一种不可靠的通信方式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剪贴板</a:t>
            </a:r>
            <a:r>
              <a:rPr lang="en-US"/>
              <a:t>API</a:t>
            </a:r>
            <a:r>
              <a:rPr lang="zh-CN"/>
              <a:t>函数</a:t>
            </a:r>
            <a:endParaRPr/>
          </a:p>
        </p:txBody>
      </p:sp>
      <p:sp>
        <p:nvSpPr>
          <p:cNvPr id="10342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23850" y="1052513"/>
            <a:ext cx="8458200" cy="4824412"/>
          </a:xfrm>
        </p:spPr>
        <p:txBody>
          <a:bodyPr/>
          <a:lstStyle/>
          <a:p>
            <a:pPr marL="0" indent="542925">
              <a:defRPr/>
            </a:pPr>
            <a:r>
              <a:rPr lang="en-US" sz="1400" b="1"/>
              <a:t>BOOL OpenClipboard( </a:t>
            </a:r>
            <a:endParaRPr/>
          </a:p>
          <a:p>
            <a:pPr marL="0" indent="542925">
              <a:defRPr/>
            </a:pPr>
            <a:r>
              <a:rPr lang="en-US" sz="1400" b="1"/>
              <a:t>HWND</a:t>
            </a:r>
            <a:r>
              <a:rPr lang="en-US" sz="1400" i="1"/>
              <a:t> hWndNewOwner</a:t>
            </a:r>
            <a:r>
              <a:rPr lang="en-US" sz="1400"/>
              <a:t> // </a:t>
            </a:r>
            <a:r>
              <a:rPr lang="zh-CN" sz="1400"/>
              <a:t>指定剪贴板句柄相配合的窗口，若</a:t>
            </a:r>
            <a:r>
              <a:rPr lang="en-US" sz="1400"/>
              <a:t>NULL</a:t>
            </a:r>
            <a:r>
              <a:rPr lang="zh-CN" sz="1400"/>
              <a:t>，表示采用当前任务窗口 </a:t>
            </a:r>
            <a:r>
              <a:rPr lang="en-US" sz="1400" b="1"/>
              <a:t>);</a:t>
            </a:r>
            <a:endParaRPr/>
          </a:p>
          <a:p>
            <a:pPr marL="0" indent="542925">
              <a:defRPr/>
            </a:pPr>
            <a:r>
              <a:rPr lang="zh-CN" sz="1400" b="1"/>
              <a:t>关闭剪贴板</a:t>
            </a:r>
            <a:endParaRPr/>
          </a:p>
          <a:p>
            <a:pPr marL="0" indent="542925">
              <a:defRPr/>
            </a:pPr>
            <a:r>
              <a:rPr lang="en-US" sz="1800" b="1"/>
              <a:t>BOOL CloseClipboard(VOID);</a:t>
            </a:r>
            <a:endParaRPr/>
          </a:p>
          <a:p>
            <a:pPr marL="0" indent="542925">
              <a:defRPr/>
            </a:pPr>
            <a:r>
              <a:rPr lang="zh-CN" sz="1800" b="1"/>
              <a:t>清空剪贴板</a:t>
            </a:r>
            <a:endParaRPr lang="zh-CN" sz="1400" b="1"/>
          </a:p>
          <a:p>
            <a:pPr marL="0" indent="542925">
              <a:defRPr/>
            </a:pPr>
            <a:r>
              <a:rPr lang="en-US" sz="1800" b="1"/>
              <a:t>BOOL EmptyClipboard(VOID);</a:t>
            </a:r>
            <a:endParaRPr/>
          </a:p>
          <a:p>
            <a:pPr marL="0" indent="542925">
              <a:defRPr/>
            </a:pPr>
            <a:r>
              <a:rPr lang="zh-CN" sz="1800" b="1"/>
              <a:t>设置剪贴板数据</a:t>
            </a:r>
            <a:endParaRPr/>
          </a:p>
          <a:p>
            <a:pPr marL="0" indent="542925">
              <a:defRPr/>
            </a:pPr>
            <a:r>
              <a:rPr lang="en-US" sz="1800" b="1"/>
              <a:t>HANDLE SetClipboardData( </a:t>
            </a:r>
            <a:endParaRPr/>
          </a:p>
          <a:p>
            <a:pPr marL="0" indent="542925">
              <a:defRPr/>
            </a:pPr>
            <a:r>
              <a:rPr lang="en-US" sz="1800" b="1"/>
              <a:t>UINT</a:t>
            </a:r>
            <a:r>
              <a:rPr lang="en-US" sz="1800" b="1" i="1"/>
              <a:t> uFormat</a:t>
            </a:r>
            <a:r>
              <a:rPr lang="en-US" sz="1800" b="1"/>
              <a:t>, // clipboard format </a:t>
            </a:r>
            <a:endParaRPr/>
          </a:p>
          <a:p>
            <a:pPr marL="0" indent="542925">
              <a:defRPr/>
            </a:pPr>
            <a:r>
              <a:rPr lang="en-US" sz="1800" b="1"/>
              <a:t>HANDLE</a:t>
            </a:r>
            <a:r>
              <a:rPr lang="en-US" sz="1800" b="1" i="1"/>
              <a:t> hMem</a:t>
            </a:r>
            <a:r>
              <a:rPr lang="en-US" sz="1800" b="1"/>
              <a:t> // </a:t>
            </a:r>
            <a:r>
              <a:rPr lang="zh-CN" sz="1800" b="1"/>
              <a:t>需要设定数据的内存句柄，若需要全局内存管理类和分配时，需要指定</a:t>
            </a:r>
            <a:r>
              <a:rPr lang="en-US" sz="1800" b="1"/>
              <a:t>GMEM_MOVEABLE );</a:t>
            </a:r>
            <a:endParaRPr/>
          </a:p>
          <a:p>
            <a:pPr marL="0" indent="542925">
              <a:defRPr/>
            </a:pPr>
            <a:r>
              <a:rPr lang="zh-CN" sz="1800" b="1"/>
              <a:t>获取剪贴板数据</a:t>
            </a:r>
            <a:endParaRPr/>
          </a:p>
          <a:p>
            <a:pPr marL="0" indent="542925">
              <a:defRPr/>
            </a:pPr>
            <a:r>
              <a:rPr lang="en-US" sz="1800" b="1"/>
              <a:t>HANDLE GetClipboardData( </a:t>
            </a:r>
            <a:endParaRPr/>
          </a:p>
          <a:p>
            <a:pPr marL="0" indent="542925">
              <a:defRPr/>
            </a:pPr>
            <a:r>
              <a:rPr lang="en-US" sz="1800" b="1"/>
              <a:t>UINT</a:t>
            </a:r>
            <a:r>
              <a:rPr lang="en-US" sz="1800" b="1" i="1"/>
              <a:t> uFormat</a:t>
            </a:r>
            <a:r>
              <a:rPr lang="en-US" sz="1800" b="1"/>
              <a:t> // clipboard format );</a:t>
            </a:r>
            <a:endParaRPr/>
          </a:p>
          <a:p>
            <a:pPr marL="0" indent="542925">
              <a:defRPr/>
            </a:pPr>
            <a:endParaRPr 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进程模块句柄</a:t>
            </a:r>
            <a:endParaRPr/>
          </a:p>
        </p:txBody>
      </p:sp>
      <p:sp>
        <p:nvSpPr>
          <p:cNvPr id="3174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1600201"/>
            <a:ext cx="8229600" cy="4205064"/>
          </a:xfrm>
        </p:spPr>
        <p:txBody>
          <a:bodyPr/>
          <a:lstStyle/>
          <a:p>
            <a:pPr marL="0" indent="542925">
              <a:defRPr/>
            </a:pPr>
            <a:r>
              <a:rPr lang="zh-CN"/>
              <a:t>与</a:t>
            </a:r>
            <a:r>
              <a:rPr lang="zh-CN">
                <a:solidFill>
                  <a:srgbClr val="FF0000"/>
                </a:solidFill>
              </a:rPr>
              <a:t>进程内核对象句柄</a:t>
            </a:r>
            <a:r>
              <a:rPr lang="zh-CN"/>
              <a:t>区分开。</a:t>
            </a:r>
            <a:endParaRPr lang="en-US"/>
          </a:p>
          <a:p>
            <a:pPr marL="0" indent="542925">
              <a:defRPr/>
            </a:pPr>
            <a:r>
              <a:rPr lang="zh-CN"/>
              <a:t>每一个可执行文件或者</a:t>
            </a:r>
            <a:r>
              <a:rPr lang="en-US"/>
              <a:t>DLL</a:t>
            </a:r>
            <a:r>
              <a:rPr lang="zh-CN"/>
              <a:t>文件被装入到进程地址空间，都会有一个唯一的</a:t>
            </a:r>
            <a:r>
              <a:rPr lang="zh-CN">
                <a:solidFill>
                  <a:srgbClr val="FF0000"/>
                </a:solidFill>
              </a:rPr>
              <a:t>实例句柄</a:t>
            </a:r>
            <a:r>
              <a:rPr lang="zh-CN"/>
              <a:t>，来表示装入后的可执行文件，或者</a:t>
            </a:r>
            <a:r>
              <a:rPr lang="en-US"/>
              <a:t>DLL</a:t>
            </a:r>
            <a:r>
              <a:rPr lang="zh-CN"/>
              <a:t>。这个可执行文件或者</a:t>
            </a:r>
            <a:r>
              <a:rPr lang="en-US"/>
              <a:t>DLL</a:t>
            </a:r>
            <a:r>
              <a:rPr lang="zh-CN"/>
              <a:t>叫做</a:t>
            </a:r>
            <a:r>
              <a:rPr lang="zh-CN">
                <a:solidFill>
                  <a:srgbClr val="FF0000"/>
                </a:solidFill>
              </a:rPr>
              <a:t>进程地址空间</a:t>
            </a:r>
            <a:r>
              <a:rPr lang="zh-CN"/>
              <a:t>中的一个</a:t>
            </a:r>
            <a:r>
              <a:rPr lang="zh-CN">
                <a:solidFill>
                  <a:srgbClr val="FF0000"/>
                </a:solidFill>
              </a:rPr>
              <a:t>模块</a:t>
            </a:r>
            <a:r>
              <a:rPr lang="zh-CN"/>
              <a:t>。也可以叫做</a:t>
            </a:r>
            <a:r>
              <a:rPr lang="zh-CN">
                <a:solidFill>
                  <a:srgbClr val="FF0000"/>
                </a:solidFill>
              </a:rPr>
              <a:t>模块句柄</a:t>
            </a:r>
            <a:r>
              <a:rPr lang="zh-CN"/>
              <a:t>。</a:t>
            </a:r>
            <a:endParaRPr lang="en-US"/>
          </a:p>
          <a:p>
            <a:pPr marL="0" indent="542925">
              <a:defRPr/>
            </a:pPr>
            <a:r>
              <a:rPr lang="zh-CN"/>
              <a:t>进程内核对象的句柄（</a:t>
            </a:r>
            <a:r>
              <a:rPr lang="en-US"/>
              <a:t>HANDLE</a:t>
            </a:r>
            <a:r>
              <a:rPr lang="zh-CN"/>
              <a:t>）代表整个进程。模块句柄（</a:t>
            </a:r>
            <a:r>
              <a:rPr lang="en-US"/>
              <a:t>HINSCTANCE</a:t>
            </a:r>
            <a:r>
              <a:rPr lang="zh-CN"/>
              <a:t>）是进程对象内的一个成员</a:t>
            </a:r>
            <a:endParaRPr lang="en-US"/>
          </a:p>
          <a:p>
            <a:pPr marL="0" indent="542925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7426">
        <p:fade thruBlk="0"/>
      </p:transition>
    </mc:Choice>
    <mc:Fallback>
      <p:transition spd="slow" advClick="1" advTm="77426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获取进程模块句柄方式</a:t>
            </a:r>
            <a:endParaRPr/>
          </a:p>
        </p:txBody>
      </p:sp>
      <p:sp>
        <p:nvSpPr>
          <p:cNvPr id="3174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1417638"/>
            <a:ext cx="8686800" cy="4525963"/>
          </a:xfrm>
        </p:spPr>
        <p:txBody>
          <a:bodyPr/>
          <a:lstStyle/>
          <a:p>
            <a:pPr marL="0" indent="542925">
              <a:defRPr/>
            </a:pPr>
            <a:r>
              <a:rPr lang="en-US"/>
              <a:t>1</a:t>
            </a:r>
            <a:r>
              <a:rPr lang="zh-CN"/>
              <a:t>、</a:t>
            </a:r>
            <a:r>
              <a:rPr lang="en-US"/>
              <a:t>GetModuleHandle</a:t>
            </a:r>
            <a:r>
              <a:rPr lang="zh-CN"/>
              <a:t>函数</a:t>
            </a:r>
            <a:endParaRPr lang="en-US"/>
          </a:p>
          <a:p>
            <a:pPr marL="0" indent="542925">
              <a:defRPr/>
            </a:pPr>
            <a:r>
              <a:rPr lang="en-US" sz="2400"/>
              <a:t>HMODULE </a:t>
            </a:r>
            <a:r>
              <a:rPr lang="en-US" sz="2400"/>
              <a:t>GetModuleHandle</a:t>
            </a:r>
            <a:r>
              <a:rPr lang="en-US" sz="2400"/>
              <a:t>(PCTSTR </a:t>
            </a:r>
            <a:r>
              <a:rPr lang="en-US" sz="2400"/>
              <a:t>pszModule</a:t>
            </a:r>
            <a:r>
              <a:rPr lang="en-US" sz="2400"/>
              <a:t>);</a:t>
            </a:r>
            <a:endParaRPr/>
          </a:p>
          <a:p>
            <a:pPr marL="0" indent="542925">
              <a:defRPr/>
            </a:pPr>
            <a:endParaRPr lang="en-US" sz="2400"/>
          </a:p>
          <a:p>
            <a:pPr marL="0" indent="542925">
              <a:defRPr/>
            </a:pPr>
            <a:r>
              <a:rPr lang="en-US" sz="2400"/>
              <a:t>2</a:t>
            </a:r>
            <a:r>
              <a:rPr lang="zh-CN" sz="2400"/>
              <a:t>、</a:t>
            </a:r>
            <a:r>
              <a:rPr lang="en-US" sz="2400"/>
              <a:t>WinMain</a:t>
            </a:r>
            <a:r>
              <a:rPr lang="zh-CN" sz="2400"/>
              <a:t>函数</a:t>
            </a:r>
            <a:r>
              <a:rPr lang="zh-CN"/>
              <a:t>中的第一个参数</a:t>
            </a:r>
            <a:endParaRPr lang="en-US"/>
          </a:p>
          <a:p>
            <a:pPr marL="0" indent="542925">
              <a:defRPr/>
            </a:pPr>
            <a:endParaRPr lang="en-US"/>
          </a:p>
          <a:p>
            <a:pPr marL="0" indent="542925">
              <a:defRPr/>
            </a:pPr>
            <a:r>
              <a:rPr lang="zh-CN"/>
              <a:t>     如何获取一个进程或者可执行文件名呢？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7426">
        <p:fade thruBlk="0"/>
      </p:transition>
    </mc:Choice>
    <mc:Fallback>
      <p:transition spd="slow" advClick="1" advTm="77426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行楷"/>
        <a:cs typeface="宋体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2009_12_01_on_the_security_of_fair</Template>
  <TotalTime>0</TotalTime>
  <Words>0</Words>
  <Application>onlyoffice/7.5.1.23</Application>
  <DocSecurity>0</DocSecurity>
  <PresentationFormat>全屏显示(4:3)</PresentationFormat>
  <Paragraphs>0</Paragraphs>
  <Slides>71</Slides>
  <Notes>71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</vt:vector>
  </TitlesOfParts>
  <Manager/>
  <Company>Microsoft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Windows程序设计 之 课程项目指南</dc:title>
  <dc:subject/>
  <dc:creator>abc</dc:creator>
  <cp:keywords/>
  <dc:description/>
  <dc:identifier/>
  <dc:language/>
  <cp:lastModifiedBy>杨佳伲</cp:lastModifiedBy>
  <cp:revision>205</cp:revision>
  <dcterms:created xsi:type="dcterms:W3CDTF">2011-10-06T12:00:14Z</dcterms:created>
  <dcterms:modified xsi:type="dcterms:W3CDTF">2024-12-24T05:58:05Z</dcterms:modified>
  <cp:category/>
  <cp:contentStatus/>
  <cp:version/>
</cp:coreProperties>
</file>