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49.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37.xml" ContentType="application/vnd.openxmlformats-officedocument.presentationml.notesSlide+xml"/>
  <Override PartName="/ppt/notesSlides/notesSlide50.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notesSlides/notesSlide46.xml" ContentType="application/vnd.openxmlformats-officedocument.presentationml.notesSlide+xml"/>
  <Override PartName="/ppt/notesSlides/notesSlide28.xml" ContentType="application/vnd.openxmlformats-officedocument.presentationml.notes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42.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notesSlides/notesSlide15.xml" ContentType="application/vnd.openxmlformats-officedocument.presentationml.notesSlide+xml"/>
  <Override PartName="/ppt/slides/slide33.xml" ContentType="application/vnd.openxmlformats-officedocument.presentationml.slide+xml"/>
  <Override PartName="/ppt/slides/slide8.xml" ContentType="application/vnd.openxmlformats-officedocument.presentationml.slide+xml"/>
  <Override PartName="/ppt/slides/slide44.xml" ContentType="application/vnd.openxmlformats-officedocument.presentationml.slide+xml"/>
  <Override PartName="/ppt/slides/slide6.xml" ContentType="application/vnd.openxmlformats-officedocument.presentationml.slide+xml"/>
  <Override PartName="/ppt/notesSlides/notesSlide35.xml" ContentType="application/vnd.openxmlformats-officedocument.presentationml.notesSlide+xml"/>
  <Override PartName="/ppt/slides/slide7.xml" ContentType="application/vnd.openxmlformats-officedocument.presentationml.slide+xml"/>
  <Override PartName="/ppt/slides/slide21.xml" ContentType="application/vnd.openxmlformats-officedocument.presentationml.slide+xml"/>
  <Override PartName="/ppt/notesSlides/notesSlide29.xml" ContentType="application/vnd.openxmlformats-officedocument.presentationml.notes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35.xml" ContentType="application/vnd.openxmlformats-officedocument.presentationml.slide+xml"/>
  <Override PartName="/ppt/slideLayouts/slideLayout14.xml" ContentType="application/vnd.openxmlformats-officedocument.presentationml.slideLayout+xml"/>
  <Override PartName="/ppt/slides/slide1.xml" ContentType="application/vnd.openxmlformats-officedocument.presentationml.slide+xml"/>
  <Override PartName="/ppt/notesSlides/notesSlide48.xml" ContentType="application/vnd.openxmlformats-officedocument.presentationml.notesSlide+xml"/>
  <Override PartName="/ppt/notesSlides/notesSlide41.xml" ContentType="application/vnd.openxmlformats-officedocument.presentationml.notesSlide+xml"/>
  <Override PartName="/ppt/notesSlides/notesSlide14.xml" ContentType="application/vnd.openxmlformats-officedocument.presentationml.notesSlide+xml"/>
  <Override PartName="/ppt/slides/slide26.xml" ContentType="application/vnd.openxmlformats-officedocument.presentationml.slide+xml"/>
  <Override PartName="/ppt/notesSlides/notesSlide39.xml" ContentType="application/vnd.openxmlformats-officedocument.presentationml.notesSlide+xml"/>
  <Override PartName="/ppt/slideLayouts/slideLayout8.xml" ContentType="application/vnd.openxmlformats-officedocument.presentationml.slideLayout+xml"/>
  <Override PartName="/ppt/slides/slide48.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47.xml" ContentType="application/vnd.openxmlformats-officedocument.presentationml.notesSlide+xml"/>
  <Override PartName="/ppt/slideLayouts/slideLayout2.xml" ContentType="application/vnd.openxmlformats-officedocument.presentationml.slideLayout+xml"/>
  <Override PartName="/ppt/notesSlides/notesSlide38.xml" ContentType="application/vnd.openxmlformats-officedocument.presentationml.notesSlide+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Slides/notesSlide43.xml" ContentType="application/vnd.openxmlformats-officedocument.presentationml.notes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40.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Layouts/slideLayout15.xml" ContentType="application/vnd.openxmlformats-officedocument.presentationml.slideLayout+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28.xml" ContentType="application/vnd.openxmlformats-officedocument.presentationml.slide+xml"/>
  <Override PartName="/ppt/slides/slide16.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slides/slide49.xml" ContentType="application/vnd.openxmlformats-officedocument.presentationml.slide+xml"/>
  <Override PartName="/ppt/presProps.xml" ContentType="application/vnd.openxmlformats-officedocument.presentationml.presProps+xml"/>
  <Override PartName="/ppt/slideLayouts/slideLayout6.xml" ContentType="application/vnd.openxmlformats-officedocument.presentationml.slideLayout+xml"/>
  <Override PartName="/ppt/slides/slide38.xml" ContentType="application/vnd.openxmlformats-officedocument.presentationml.slide+xml"/>
  <Override PartName="/ppt/notesSlides/notesSlide42.xml" ContentType="application/vnd.openxmlformats-officedocument.presentationml.notesSlide+xml"/>
  <Override PartName="/ppt/notesSlides/notesSlide12.xml" ContentType="application/vnd.openxmlformats-officedocument.presentationml.notesSlide+xml"/>
  <Override PartName="/ppt/slides/slide34.xml" ContentType="application/vnd.openxmlformats-officedocument.presentationml.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5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9144000" cy="6858000" type="screen4x3"/>
  <p:notesSz cx="6791325" cy="9921875"/>
  <p:defaultTextStyle>
    <a:defPPr>
      <a:defRPr lang="zh-CN"/>
    </a:defPPr>
    <a:lvl1pPr algn="l">
      <a:spcBef>
        <a:spcPts val="0"/>
      </a:spcBef>
      <a:spcAft>
        <a:spcPts val="0"/>
      </a:spcAft>
      <a:defRPr sz="2400">
        <a:solidFill>
          <a:schemeClr val="tx1"/>
        </a:solidFill>
        <a:latin typeface="Times New Roman"/>
        <a:ea typeface="宋体"/>
        <a:cs typeface="+mn-cs"/>
      </a:defRPr>
    </a:lvl1pPr>
    <a:lvl2pPr marL="457200" algn="l">
      <a:spcBef>
        <a:spcPts val="0"/>
      </a:spcBef>
      <a:spcAft>
        <a:spcPts val="0"/>
      </a:spcAft>
      <a:defRPr sz="2400">
        <a:solidFill>
          <a:schemeClr val="tx1"/>
        </a:solidFill>
        <a:latin typeface="Times New Roman"/>
        <a:ea typeface="宋体"/>
        <a:cs typeface="+mn-cs"/>
      </a:defRPr>
    </a:lvl2pPr>
    <a:lvl3pPr marL="914400" algn="l">
      <a:spcBef>
        <a:spcPts val="0"/>
      </a:spcBef>
      <a:spcAft>
        <a:spcPts val="0"/>
      </a:spcAft>
      <a:defRPr sz="2400">
        <a:solidFill>
          <a:schemeClr val="tx1"/>
        </a:solidFill>
        <a:latin typeface="Times New Roman"/>
        <a:ea typeface="宋体"/>
        <a:cs typeface="+mn-cs"/>
      </a:defRPr>
    </a:lvl3pPr>
    <a:lvl4pPr marL="1371600" algn="l">
      <a:spcBef>
        <a:spcPts val="0"/>
      </a:spcBef>
      <a:spcAft>
        <a:spcPts val="0"/>
      </a:spcAft>
      <a:defRPr sz="2400">
        <a:solidFill>
          <a:schemeClr val="tx1"/>
        </a:solidFill>
        <a:latin typeface="Times New Roman"/>
        <a:ea typeface="宋体"/>
        <a:cs typeface="+mn-cs"/>
      </a:defRPr>
    </a:lvl4pPr>
    <a:lvl5pPr marL="1828800" algn="l">
      <a:spcBef>
        <a:spcPts val="0"/>
      </a:spcBef>
      <a:spcAft>
        <a:spcPts val="0"/>
      </a:spcAft>
      <a:defRPr sz="2400">
        <a:solidFill>
          <a:schemeClr val="tx1"/>
        </a:solidFill>
        <a:latin typeface="Times New Roman"/>
        <a:ea typeface="宋体"/>
        <a:cs typeface="+mn-cs"/>
      </a:defRPr>
    </a:lvl5pPr>
    <a:lvl6pPr marL="2286000" algn="l" defTabSz="914400">
      <a:defRPr sz="2400">
        <a:solidFill>
          <a:schemeClr val="tx1"/>
        </a:solidFill>
        <a:latin typeface="Times New Roman"/>
        <a:ea typeface="宋体"/>
        <a:cs typeface="+mn-cs"/>
      </a:defRPr>
    </a:lvl6pPr>
    <a:lvl7pPr marL="2743200" algn="l" defTabSz="914400">
      <a:defRPr sz="2400">
        <a:solidFill>
          <a:schemeClr val="tx1"/>
        </a:solidFill>
        <a:latin typeface="Times New Roman"/>
        <a:ea typeface="宋体"/>
        <a:cs typeface="+mn-cs"/>
      </a:defRPr>
    </a:lvl7pPr>
    <a:lvl8pPr marL="3200400" algn="l" defTabSz="914400">
      <a:defRPr sz="2400">
        <a:solidFill>
          <a:schemeClr val="tx1"/>
        </a:solidFill>
        <a:latin typeface="Times New Roman"/>
        <a:ea typeface="宋体"/>
        <a:cs typeface="+mn-cs"/>
      </a:defRPr>
    </a:lvl8pPr>
    <a:lvl9pPr marL="3657600" algn="l" defTabSz="914400">
      <a:defRPr sz="2400">
        <a:solidFill>
          <a:schemeClr val="tx1"/>
        </a:solidFill>
        <a:latin typeface="Times New Roman"/>
        <a:ea typeface="宋体"/>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7" d="100"/>
          <a:sy n="107" d="100"/>
        </p:scale>
        <p:origin x="1734" y="96"/>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notesMaster" Target="notesMasters/notesMaster1.xml"/><Relationship Id="rId55" Type="http://schemas.openxmlformats.org/officeDocument/2006/relationships/presProps" Target="presProps.xml" /><Relationship Id="rId56" Type="http://schemas.openxmlformats.org/officeDocument/2006/relationships/tableStyles" Target="tableStyles.xml" /><Relationship Id="rId5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bg1"/>
        </a:solidFill>
      </p:bgPr>
    </p:bg>
    <p:spTree>
      <p:nvGrpSpPr>
        <p:cNvPr id="1" name=""/>
        <p:cNvGrpSpPr/>
        <p:nvPr/>
      </p:nvGrpSpPr>
      <p:grpSpPr bwMode="auto">
        <a:xfrm>
          <a:off x="0" y="0"/>
          <a:ext cx="0" cy="0"/>
          <a:chOff x="0" y="0"/>
          <a:chExt cx="0" cy="0"/>
        </a:xfrm>
      </p:grpSpPr>
      <p:sp>
        <p:nvSpPr>
          <p:cNvPr id="58370" name="Rectangle 2"/>
          <p:cNvSpPr>
            <a:spLocks noChangeArrowheads="1" noGrp="1"/>
          </p:cNvSpPr>
          <p:nvPr>
            <p:ph type="hdr" sz="quarter"/>
          </p:nvPr>
        </p:nvSpPr>
        <p:spPr bwMode="auto">
          <a:xfrm>
            <a:off x="0" y="0"/>
            <a:ext cx="2943225" cy="495300"/>
          </a:xfrm>
          <a:prstGeom prst="rect">
            <a:avLst/>
          </a:prstGeom>
          <a:noFill/>
          <a:ln>
            <a:noFill/>
          </a:ln>
          <a:effectLst/>
        </p:spPr>
        <p:txBody>
          <a:bodyPr vert="horz" wrap="square" lIns="91440" tIns="45720" rIns="91440" bIns="45720" numCol="1" anchor="t" anchorCtr="0" compatLnSpc="1">
            <a:prstTxWarp prst="textNoShape"/>
          </a:bodyPr>
          <a:lstStyle>
            <a:lvl1pPr>
              <a:defRPr sz="1200">
                <a:latin typeface="Times New Roman"/>
                <a:ea typeface="宋体"/>
              </a:defRPr>
            </a:lvl1pPr>
          </a:lstStyle>
          <a:p>
            <a:pPr>
              <a:defRPr/>
            </a:pPr>
            <a:r>
              <a:rPr lang="en-US"/>
              <a:t>第11章 单文档与多文档</a:t>
            </a:r>
            <a:endParaRPr/>
          </a:p>
        </p:txBody>
      </p:sp>
      <p:sp>
        <p:nvSpPr>
          <p:cNvPr id="58371" name="Rectangle 3"/>
          <p:cNvSpPr>
            <a:spLocks noChangeArrowheads="1" noGrp="1"/>
          </p:cNvSpPr>
          <p:nvPr>
            <p:ph type="dt" idx="1"/>
          </p:nvPr>
        </p:nvSpPr>
        <p:spPr bwMode="auto">
          <a:xfrm>
            <a:off x="3848100" y="0"/>
            <a:ext cx="2943225" cy="495300"/>
          </a:xfrm>
          <a:prstGeom prst="rect">
            <a:avLst/>
          </a:prstGeom>
          <a:noFill/>
          <a:ln>
            <a:noFill/>
          </a:ln>
          <a:effectLst/>
        </p:spPr>
        <p:txBody>
          <a:bodyPr vert="horz" wrap="square" lIns="91440" tIns="45720" rIns="91440" bIns="45720" numCol="1" anchor="t" anchorCtr="0" compatLnSpc="1">
            <a:prstTxWarp prst="textNoShape"/>
          </a:bodyPr>
          <a:lstStyle>
            <a:lvl1pPr algn="r">
              <a:defRPr sz="1200">
                <a:latin typeface="Times New Roman"/>
                <a:ea typeface="宋体"/>
              </a:defRPr>
            </a:lvl1pPr>
          </a:lstStyle>
          <a:p>
            <a:pPr>
              <a:defRPr/>
            </a:pPr>
            <a:endParaRPr lang="en-US"/>
          </a:p>
        </p:txBody>
      </p:sp>
      <p:sp>
        <p:nvSpPr>
          <p:cNvPr id="53252" name="Rectangle 4"/>
          <p:cNvSpPr>
            <a:spLocks noChangeArrowheads="1" noChangeAspect="1" noGrp="1" noRot="1" noTextEdit="1"/>
          </p:cNvSpPr>
          <p:nvPr>
            <p:ph type="sldImg" idx="2"/>
          </p:nvPr>
        </p:nvSpPr>
        <p:spPr bwMode="auto">
          <a:xfrm>
            <a:off x="915988" y="744538"/>
            <a:ext cx="4959350" cy="3719512"/>
          </a:xfrm>
          <a:prstGeom prst="rect">
            <a:avLst/>
          </a:prstGeom>
          <a:noFill/>
          <a:ln w="9525">
            <a:solidFill>
              <a:srgbClr val="000000"/>
            </a:solidFill>
            <a:miter lim="800000"/>
            <a:headEnd/>
            <a:tailEnd/>
          </a:ln>
          <a:effectLst/>
        </p:spPr>
      </p:sp>
      <p:sp>
        <p:nvSpPr>
          <p:cNvPr id="58373" name="Rectangle 5"/>
          <p:cNvSpPr>
            <a:spLocks noChangeArrowheads="1" noGrp="1"/>
          </p:cNvSpPr>
          <p:nvPr>
            <p:ph type="body" sz="quarter" idx="3"/>
          </p:nvPr>
        </p:nvSpPr>
        <p:spPr bwMode="auto">
          <a:xfrm>
            <a:off x="904875" y="4713288"/>
            <a:ext cx="4981575" cy="4464050"/>
          </a:xfrm>
          <a:prstGeom prst="rect">
            <a:avLst/>
          </a:prstGeom>
          <a:noFill/>
          <a:ln>
            <a:noFill/>
          </a:ln>
          <a:effectLst/>
        </p:spPr>
        <p:txBody>
          <a:bodyPr vert="horz" wrap="square" lIns="91440" tIns="45720" rIns="91440" bIns="45720" numCol="1" anchor="t" anchorCtr="0" compatLnSpc="1">
            <a:prstTxWarp prst="textNoShape"/>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58374" name="Rectangle 6"/>
          <p:cNvSpPr>
            <a:spLocks noChangeArrowheads="1" noGrp="1"/>
          </p:cNvSpPr>
          <p:nvPr>
            <p:ph type="ftr" sz="quarter" idx="4"/>
          </p:nvPr>
        </p:nvSpPr>
        <p:spPr bwMode="auto">
          <a:xfrm>
            <a:off x="0" y="9424988"/>
            <a:ext cx="2943225" cy="496887"/>
          </a:xfrm>
          <a:prstGeom prst="rect">
            <a:avLst/>
          </a:prstGeom>
          <a:noFill/>
          <a:ln>
            <a:noFill/>
          </a:ln>
          <a:effectLst/>
        </p:spPr>
        <p:txBody>
          <a:bodyPr vert="horz" wrap="square" lIns="91440" tIns="45720" rIns="91440" bIns="45720" numCol="1" anchor="b" anchorCtr="0" compatLnSpc="1">
            <a:prstTxWarp prst="textNoShape"/>
          </a:bodyPr>
          <a:lstStyle>
            <a:lvl1pPr>
              <a:defRPr sz="1200">
                <a:latin typeface="Times New Roman"/>
                <a:ea typeface="宋体"/>
              </a:defRPr>
            </a:lvl1pPr>
          </a:lstStyle>
          <a:p>
            <a:pPr>
              <a:defRPr/>
            </a:pPr>
            <a:r>
              <a:rPr lang="en-US"/>
              <a:t>清华大学计算机与信息管理中心---黄维通</a:t>
            </a:r>
            <a:endParaRPr/>
          </a:p>
        </p:txBody>
      </p:sp>
      <p:sp>
        <p:nvSpPr>
          <p:cNvPr id="58375" name="Rectangle 7"/>
          <p:cNvSpPr>
            <a:spLocks noChangeArrowheads="1" noGrp="1"/>
          </p:cNvSpPr>
          <p:nvPr>
            <p:ph type="sldNum" sz="quarter" idx="5"/>
          </p:nvPr>
        </p:nvSpPr>
        <p:spPr bwMode="auto">
          <a:xfrm>
            <a:off x="3848100" y="9424988"/>
            <a:ext cx="2943225" cy="496887"/>
          </a:xfrm>
          <a:prstGeom prst="rect">
            <a:avLst/>
          </a:prstGeom>
          <a:noFill/>
          <a:ln>
            <a:noFill/>
          </a:ln>
          <a:effectLst/>
        </p:spPr>
        <p:txBody>
          <a:bodyPr vert="horz" wrap="square" lIns="91440" tIns="45720" rIns="91440" bIns="45720" numCol="1" anchor="b" anchorCtr="0" compatLnSpc="1">
            <a:prstTxWarp prst="textNoShape"/>
          </a:bodyPr>
          <a:lstStyle>
            <a:lvl1pPr algn="r">
              <a:defRPr sz="1200"/>
            </a:lvl1pPr>
          </a:lstStyle>
          <a:p>
            <a:pPr>
              <a:defRPr/>
            </a:pPr>
            <a:fld id="{DB55FB33-8656-4A9B-A2BC-2640B048CB26}" type="slidenum">
              <a:rPr lang="en-US"/>
              <a:t>‹#›</a:t>
            </a:fld>
            <a:endParaRPr lang="en-US"/>
          </a:p>
        </p:txBody>
      </p:sp>
    </p:spTree>
  </p:cSld>
  <p:clrMap bg1="lt1" tx1="dk1" bg2="lt2" tx2="dk2" accent1="accent1" accent2="accent2" accent3="accent3" accent4="accent4" accent5="accent5" accent6="accent6" hlink="hlink" folHlink="folHlink"/>
  <p:hf dt="0" ftr="1" hdr="1" sldNum="1"/>
  <p:notesStyle>
    <a:lvl1pPr algn="l">
      <a:spcBef>
        <a:spcPts val="0"/>
      </a:spcBef>
      <a:spcAft>
        <a:spcPts val="0"/>
      </a:spcAft>
      <a:defRPr sz="1200">
        <a:solidFill>
          <a:schemeClr val="tx1"/>
        </a:solidFill>
        <a:latin typeface="Times New Roman"/>
        <a:ea typeface="宋体"/>
        <a:cs typeface="+mn-cs"/>
      </a:defRPr>
    </a:lvl1pPr>
    <a:lvl2pPr marL="457200" algn="l">
      <a:spcBef>
        <a:spcPts val="0"/>
      </a:spcBef>
      <a:spcAft>
        <a:spcPts val="0"/>
      </a:spcAft>
      <a:defRPr sz="1200">
        <a:solidFill>
          <a:schemeClr val="tx1"/>
        </a:solidFill>
        <a:latin typeface="Times New Roman"/>
        <a:ea typeface="宋体"/>
        <a:cs typeface="+mn-cs"/>
      </a:defRPr>
    </a:lvl2pPr>
    <a:lvl3pPr marL="914400" algn="l">
      <a:spcBef>
        <a:spcPts val="0"/>
      </a:spcBef>
      <a:spcAft>
        <a:spcPts val="0"/>
      </a:spcAft>
      <a:defRPr sz="1200">
        <a:solidFill>
          <a:schemeClr val="tx1"/>
        </a:solidFill>
        <a:latin typeface="Times New Roman"/>
        <a:ea typeface="宋体"/>
        <a:cs typeface="+mn-cs"/>
      </a:defRPr>
    </a:lvl3pPr>
    <a:lvl4pPr marL="1371600" algn="l">
      <a:spcBef>
        <a:spcPts val="0"/>
      </a:spcBef>
      <a:spcAft>
        <a:spcPts val="0"/>
      </a:spcAft>
      <a:defRPr sz="1200">
        <a:solidFill>
          <a:schemeClr val="tx1"/>
        </a:solidFill>
        <a:latin typeface="Times New Roman"/>
        <a:ea typeface="宋体"/>
        <a:cs typeface="+mn-cs"/>
      </a:defRPr>
    </a:lvl4pPr>
    <a:lvl5pPr marL="1828800" algn="l">
      <a:spcBef>
        <a:spcPts val="0"/>
      </a:spcBef>
      <a:spcAft>
        <a:spcPts val="0"/>
      </a:spcAft>
      <a:defRPr sz="1200">
        <a:solidFill>
          <a:schemeClr val="tx1"/>
        </a:solidFill>
        <a:latin typeface="Times New Roman"/>
        <a:ea typeface="宋体"/>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B04EC6F-ABAA-1FAC-2C3C-42436B7B58DD}"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DE322A9-8188-E25F-6765-6FBA9546983E}"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52F505D-FDEC-1288-5CCB-994D9860B020}"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5748EA7-E316-CBE2-3794-C953AF1036A4}"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B924F1D-C424-B8ED-F233-FDF8F04281B8}"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8E6E9D9-8ED1-B4B8-DDE1-1E4F5D401D03}"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C10E3BA-BFF6-DFB1-C676-FA559D4BA854}"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BB5F323-185E-241F-FF00-5CC9BCC43845}"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73996C6-AF21-716E-98FB-82E3E6DA02AE}"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BC6CD09-8181-0B9B-C6E9-6AB59D2117DE}"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272F3F7-C564-0830-9DBA-1CB9EC25A947}"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442E60C-9632-E81D-4EB4-8854C2AF7FC1}"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0FC516B-2E6A-AF97-C908-52851FCCA213}"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C4F50C6-12F6-F6CC-875C-11E37A9F024E}"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358AD96-D6A4-11FC-7229-7AE919D935BB}"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7C0262E-4A4B-7194-337D-B6DC4F64634D}"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D279B0F-8796-13D1-1133-137412C95464}"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715164B-753B-4FAE-242F-4CBD302B300B}"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B3B03B5-CCC1-DF04-D65B-68267C482477}"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0054572-74CF-958C-B664-15CF9B8A7343}"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BAE7A01-D337-0897-BA48-F627ED0D9D7C}"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39A80D1-2506-1BC0-1EE6-72AB545F886C}"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0822FFC-2077-EEF9-AD29-969459FB8AF6}"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B29C3D1-310E-4D2A-7A02-B2D8F546BCEE}" type="slidenum">
              <a:rPr/>
              <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EAF1719-4117-D47D-3BAC-A6CEC77548BC}" type="slidenum">
              <a:rPr/>
              <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509C9AE-2F79-F9AD-E93C-9FF42E31CB34}" type="slidenum">
              <a:rPr/>
              <a:t/>
            </a:fld>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884B04E-E5D3-EC9D-06DB-16AC1EE34440}" type="slidenum">
              <a:rPr/>
              <a:t/>
            </a:fld>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D2C0D98-BFB2-548B-7176-7C1FF1EC297E}" type="slidenum">
              <a:rPr/>
              <a:t/>
            </a:fld>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D57A57A-4CCA-DC41-AB72-A31C05AF5BCF}" type="slidenum">
              <a:rPr/>
              <a:t/>
            </a:fld>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D093CA2-805E-F167-5AFF-ED2566C208EC}" type="slidenum">
              <a:rPr/>
              <a:t/>
            </a:fld>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FF57362-8E47-48ED-4C19-A5FB5D09A343}" type="slidenum">
              <a:rPr/>
              <a:t/>
            </a:fld>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DC1974C-B4A1-65D8-7CC9-71FD319616E7}" type="slidenum">
              <a:rPr/>
              <a:t/>
            </a:fld>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A2BE891-25B4-E930-52C6-72EC68932B74}"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DFB2D91-02BC-D60E-A63D-0823649B974A}" type="slidenum">
              <a:rPr/>
              <a:t/>
            </a:fld>
            <a:endParaRPr/>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EF63016-5612-883E-B987-78A090882F34}" type="slidenum">
              <a:rPr/>
              <a:t/>
            </a:fld>
            <a:endParaRPr/>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0940F41-BE02-B137-9285-14F9C280AE61}" type="slidenum">
              <a:rPr/>
              <a:t/>
            </a:fld>
            <a:endParaRPr/>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9AE7430-19C3-CA91-226C-6D77C39C0CA5}" type="slidenum">
              <a:rPr/>
              <a:t/>
            </a:fld>
            <a:endParaRPr/>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80AA1FC-BE12-A863-28AF-8A9C0DAD2CBB}" type="slidenum">
              <a:rPr/>
              <a:t/>
            </a:fld>
            <a:endParaRPr/>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0EB62E8-66C3-044D-D0A8-E16E3D0DFDFA}" type="slidenum">
              <a:rPr/>
              <a:t/>
            </a:fld>
            <a:endParaRPr/>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648F4F2-15C7-11E1-821F-4D4305C5AC24}" type="slidenum">
              <a:rPr/>
              <a:t/>
            </a:fld>
            <a:endParaRPr/>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02FB2E3-815D-765F-181C-49C32017E043}" type="slidenum">
              <a:rPr/>
              <a:t/>
            </a:fld>
            <a:endParaRPr/>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70B8CDB-A675-0C65-9C33-8269DB873679}" type="slidenum">
              <a:rPr/>
              <a:t/>
            </a:fld>
            <a:endParaRPr/>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0A04763-EC0C-FEFA-6104-E3A56A931B6E}" type="slidenum">
              <a:rPr/>
              <a:t/>
            </a:fld>
            <a:endParaRPr/>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48CF82D-7C80-B148-2F46-D60CB6C5584D}"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7268F82-E44B-8DC0-0659-A1AEFFFC61F8}" type="slidenum">
              <a:rPr/>
              <a:t/>
            </a:fld>
            <a:endParaRPr/>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99DF17F-36A9-92C7-4F47-033B254D66B2}"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F41C1AC-D19A-433F-FEBD-9FE8F13540B8}"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F904E73-397A-1316-2267-717EB167BCFB}"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77F17F8-FB8E-F91F-85DB-13F0E4F79FA4}"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56720F0-9767-B374-275E-798266D6206B}"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标题幻灯片">
    <p:spTree>
      <p:nvGrpSpPr>
        <p:cNvPr id="1" name=""/>
        <p:cNvGrpSpPr/>
        <p:nvPr/>
      </p:nvGrpSpPr>
      <p:grpSpPr bwMode="auto">
        <a:xfrm>
          <a:off x="0" y="0"/>
          <a:ext cx="0" cy="0"/>
          <a:chOff x="0" y="0"/>
          <a:chExt cx="0" cy="0"/>
        </a:xfrm>
      </p:grpSpPr>
      <p:sp>
        <p:nvSpPr>
          <p:cNvPr id="2" name="标题 1"/>
          <p:cNvSpPr>
            <a:spLocks noGrp="1"/>
          </p:cNvSpPr>
          <p:nvPr>
            <p:ph type="ctrTitle"/>
          </p:nvPr>
        </p:nvSpPr>
        <p:spPr bwMode="auto">
          <a:xfrm>
            <a:off x="685800" y="2130425"/>
            <a:ext cx="7772400" cy="1470025"/>
          </a:xfrm>
        </p:spPr>
        <p:txBody>
          <a:bodyPr/>
          <a:lstStyle>
            <a:lvl1pPr>
              <a:defRPr>
                <a:latin typeface="Times New Roman"/>
                <a:ea typeface="宋体"/>
              </a:defRPr>
            </a:lvl1pPr>
          </a:lstStyle>
          <a:p>
            <a:pPr>
              <a:defRPr/>
            </a:pPr>
            <a:r>
              <a:rPr lang="zh-CN"/>
              <a:t>单击此处编辑母版标题样式</a:t>
            </a:r>
            <a:endParaRPr lang="zh-CN"/>
          </a:p>
        </p:txBody>
      </p:sp>
      <p:sp>
        <p:nvSpPr>
          <p:cNvPr id="3" name="副标题 2"/>
          <p:cNvSpPr>
            <a:spLocks noGrp="1"/>
          </p:cNvSpPr>
          <p:nvPr>
            <p:ph type="subTitle" idx="1"/>
          </p:nvPr>
        </p:nvSpPr>
        <p:spPr bwMode="auto">
          <a:xfrm>
            <a:off x="1371600" y="3886200"/>
            <a:ext cx="6400800" cy="17525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a:defRPr/>
            </a:pPr>
            <a:r>
              <a:rPr lang="zh-CN"/>
              <a:t>单击以编辑母版副标题样式</a:t>
            </a:r>
            <a:endParaRPr lang="zh-CN"/>
          </a:p>
        </p:txBody>
      </p:sp>
      <p:sp>
        <p:nvSpPr>
          <p:cNvPr id="4"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5"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DCF7506E-9EAA-4DC0-8A7F-C818E21DD455}"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标题和竖排文字">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lang="zh-CN"/>
          </a:p>
        </p:txBody>
      </p:sp>
      <p:sp>
        <p:nvSpPr>
          <p:cNvPr id="3" name="竖排文字占位符 2"/>
          <p:cNvSpPr>
            <a:spLocks noGrp="1"/>
          </p:cNvSpPr>
          <p:nvPr>
            <p:ph type="body" orient="vert" idx="1"/>
          </p:nvPr>
        </p:nvSpPr>
        <p:spPr bwMode="auto"/>
        <p:txBody>
          <a:bodyPr vert="eaVert"/>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5"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025EE3D0-F864-410B-A1E0-C929174AA656}"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垂直排列标题与文本">
    <p:spTree>
      <p:nvGrpSpPr>
        <p:cNvPr id="1" name=""/>
        <p:cNvGrpSpPr/>
        <p:nvPr/>
      </p:nvGrpSpPr>
      <p:grpSpPr bwMode="auto">
        <a:xfrm>
          <a:off x="0" y="0"/>
          <a:ext cx="0" cy="0"/>
          <a:chOff x="0" y="0"/>
          <a:chExt cx="0" cy="0"/>
        </a:xfrm>
      </p:grpSpPr>
      <p:sp>
        <p:nvSpPr>
          <p:cNvPr id="2" name="竖排标题 1"/>
          <p:cNvSpPr>
            <a:spLocks noGrp="1"/>
          </p:cNvSpPr>
          <p:nvPr>
            <p:ph type="title" orient="vert"/>
          </p:nvPr>
        </p:nvSpPr>
        <p:spPr bwMode="auto">
          <a:xfrm>
            <a:off x="6629400" y="274638"/>
            <a:ext cx="2057400" cy="5851525"/>
          </a:xfrm>
        </p:spPr>
        <p:txBody>
          <a:bodyPr vert="eaVert"/>
          <a:lstStyle/>
          <a:p>
            <a:pPr>
              <a:defRPr/>
            </a:pPr>
            <a:r>
              <a:rPr lang="zh-CN"/>
              <a:t>单击此处编辑母版标题样式</a:t>
            </a:r>
            <a:endParaRPr lang="zh-CN"/>
          </a:p>
        </p:txBody>
      </p:sp>
      <p:sp>
        <p:nvSpPr>
          <p:cNvPr id="3" name="竖排文字占位符 2"/>
          <p:cNvSpPr>
            <a:spLocks noGrp="1"/>
          </p:cNvSpPr>
          <p:nvPr>
            <p:ph type="body" orient="vert" idx="1"/>
          </p:nvPr>
        </p:nvSpPr>
        <p:spPr bwMode="auto">
          <a:xfrm>
            <a:off x="457200" y="274638"/>
            <a:ext cx="6019800" cy="5851525"/>
          </a:xfrm>
        </p:spPr>
        <p:txBody>
          <a:bodyPr vert="eaVert"/>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5"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79642E72-B7FE-4B08-BA3B-D82B6228720F}"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标题和内容在文本之上">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内容占位符 2"/>
          <p:cNvSpPr>
            <a:spLocks noGrp="1"/>
          </p:cNvSpPr>
          <p:nvPr>
            <p:ph sz="half" idx="1"/>
          </p:nvPr>
        </p:nvSpPr>
        <p:spPr bwMode="auto">
          <a:xfrm>
            <a:off x="457200" y="1600200"/>
            <a:ext cx="8229600" cy="2185988"/>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文本占位符 3"/>
          <p:cNvSpPr>
            <a:spLocks noGrp="1"/>
          </p:cNvSpPr>
          <p:nvPr>
            <p:ph type="body" sz="half" idx="2"/>
          </p:nvPr>
        </p:nvSpPr>
        <p:spPr bwMode="auto">
          <a:xfrm>
            <a:off x="457200" y="3938588"/>
            <a:ext cx="8229600" cy="2187575"/>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7"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028BAFE7-39BC-476C-977E-879FD158BC13}"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OverObj" userDrawn="1">
  <p:cSld name="标题和文本在内容之上">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文本占位符 2"/>
          <p:cNvSpPr>
            <a:spLocks noGrp="1"/>
          </p:cNvSpPr>
          <p:nvPr>
            <p:ph type="body" sz="half" idx="1"/>
          </p:nvPr>
        </p:nvSpPr>
        <p:spPr bwMode="auto">
          <a:xfrm>
            <a:off x="457200" y="1600200"/>
            <a:ext cx="8229600" cy="2185988"/>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457200" y="3938588"/>
            <a:ext cx="8229600" cy="2187575"/>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7"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9E569058-E15B-433E-9028-011F72C356AC}"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AndObj" userDrawn="1">
  <p:cSld name="标题，文本与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文本占位符 2"/>
          <p:cNvSpPr>
            <a:spLocks noGrp="1"/>
          </p:cNvSpPr>
          <p:nvPr>
            <p:ph type="body" sz="half" idx="1"/>
          </p:nvPr>
        </p:nvSpPr>
        <p:spPr bwMode="auto">
          <a:xfrm>
            <a:off x="457200" y="1600200"/>
            <a:ext cx="4038600" cy="4525963"/>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4648200" y="1600200"/>
            <a:ext cx="4038600" cy="4525963"/>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7"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1793B99B-9C4B-48ED-97A2-634B0D39459C}"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AndTwoObj" userDrawn="1">
  <p:cSld name="标题，文本与两项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文本占位符 2"/>
          <p:cNvSpPr>
            <a:spLocks noGrp="1"/>
          </p:cNvSpPr>
          <p:nvPr>
            <p:ph type="body" sz="half" idx="1"/>
          </p:nvPr>
        </p:nvSpPr>
        <p:spPr bwMode="auto">
          <a:xfrm>
            <a:off x="457200" y="1600200"/>
            <a:ext cx="4038600" cy="4525963"/>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quarter" idx="2"/>
          </p:nvPr>
        </p:nvSpPr>
        <p:spPr bwMode="auto">
          <a:xfrm>
            <a:off x="4648200" y="1600200"/>
            <a:ext cx="4038600" cy="2185988"/>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内容占位符 4"/>
          <p:cNvSpPr>
            <a:spLocks noGrp="1"/>
          </p:cNvSpPr>
          <p:nvPr>
            <p:ph sz="quarter" idx="3"/>
          </p:nvPr>
        </p:nvSpPr>
        <p:spPr bwMode="auto">
          <a:xfrm>
            <a:off x="4648200" y="3938588"/>
            <a:ext cx="4038600" cy="2187575"/>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6"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7"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8"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073E1881-936D-4A19-9AAA-E0C992545AD3}"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bl" userDrawn="1">
  <p:cSld name="标题和表格">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表格占位符 2"/>
          <p:cNvSpPr>
            <a:spLocks noGrp="1"/>
          </p:cNvSpPr>
          <p:nvPr>
            <p:ph type="tbl" idx="1"/>
          </p:nvPr>
        </p:nvSpPr>
        <p:spPr bwMode="auto">
          <a:xfrm>
            <a:off x="457200" y="1600200"/>
            <a:ext cx="8229600" cy="4525963"/>
          </a:xfrm>
        </p:spPr>
        <p:txBody>
          <a:bodyPr/>
          <a:lstStyle/>
          <a:p>
            <a:pPr lvl="0">
              <a:defRPr/>
            </a:pPr>
            <a:r>
              <a:rPr lang="zh-CN"/>
              <a:t>单击图标添加表格</a:t>
            </a:r>
            <a:endParaRPr/>
          </a:p>
        </p:txBody>
      </p:sp>
      <p:sp>
        <p:nvSpPr>
          <p:cNvPr id="4"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5"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8043DEF4-9990-43BD-8FD7-6F2E9FFFAE19}"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标题和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defRPr>
                <a:ea typeface="宋体"/>
              </a:defRPr>
            </a:lvl1pPr>
          </a:lstStyle>
          <a:p>
            <a:pPr>
              <a:defRPr/>
            </a:pPr>
            <a:r>
              <a:rPr lang="zh-CN"/>
              <a:t>单击此处编辑母版标题样式</a:t>
            </a:r>
            <a:endParaRPr lang="zh-CN"/>
          </a:p>
        </p:txBody>
      </p:sp>
      <p:sp>
        <p:nvSpPr>
          <p:cNvPr id="3" name="内容占位符 2"/>
          <p:cNvSpPr>
            <a:spLocks noGrp="1"/>
          </p:cNvSpPr>
          <p:nvPr>
            <p:ph idx="1"/>
          </p:nvPr>
        </p:nvSpPr>
        <p:spPr bwMode="auto"/>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5"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429574C1-44BC-4789-9921-E319C388251E}"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节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722313" y="4406900"/>
            <a:ext cx="7772400" cy="1362075"/>
          </a:xfrm>
        </p:spPr>
        <p:txBody>
          <a:bodyPr anchor="t"/>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文本占位符 2"/>
          <p:cNvSpPr>
            <a:spLocks noGrp="1"/>
          </p:cNvSpPr>
          <p:nvPr>
            <p:ph type="body" idx="1"/>
          </p:nvPr>
        </p:nvSpPr>
        <p:spPr bwMode="auto">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defRPr/>
            </a:pPr>
            <a:r>
              <a:rPr lang="zh-CN"/>
              <a:t>编辑母版文本样式</a:t>
            </a:r>
            <a:endParaRPr/>
          </a:p>
        </p:txBody>
      </p:sp>
      <p:sp>
        <p:nvSpPr>
          <p:cNvPr id="4"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5"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3CD92797-B03F-4818-82A2-09D06EF8EB70}"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两栏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内容占位符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7"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1B6DFA25-FB5A-4282-B092-F6F01A4B4463}"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比较">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文本占位符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编辑母版文本样式</a:t>
            </a:r>
            <a:endParaRPr/>
          </a:p>
        </p:txBody>
      </p:sp>
      <p:sp>
        <p:nvSpPr>
          <p:cNvPr id="4" name="内容占位符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文本占位符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编辑母版文本样式</a:t>
            </a:r>
            <a:endParaRPr/>
          </a:p>
        </p:txBody>
      </p:sp>
      <p:sp>
        <p:nvSpPr>
          <p:cNvPr id="6" name="内容占位符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7"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8"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9"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B3D546E6-9A26-4927-B445-4F488F52FC61}"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仅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4"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5"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02C00076-A58F-4D59-B000-4726AC10224C}"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空白">
    <p:spTree>
      <p:nvGrpSpPr>
        <p:cNvPr id="1" name=""/>
        <p:cNvGrpSpPr/>
        <p:nvPr/>
      </p:nvGrpSpPr>
      <p:grpSpPr bwMode="auto">
        <a:xfrm>
          <a:off x="0" y="0"/>
          <a:ext cx="0" cy="0"/>
          <a:chOff x="0" y="0"/>
          <a:chExt cx="0" cy="0"/>
        </a:xfrm>
      </p:grpSpPr>
      <p:sp>
        <p:nvSpPr>
          <p:cNvPr id="2"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3"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4"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F1D4FF03-2FD9-40C5-94B8-85625F6960C4}"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内容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3050"/>
            <a:ext cx="3008313" cy="1162050"/>
          </a:xfrm>
        </p:spPr>
        <p:txBody>
          <a:bodyPr anchor="b"/>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内容占位符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文本占位符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zh-CN"/>
              <a:t>编辑母版文本样式</a:t>
            </a:r>
            <a:endParaRPr/>
          </a:p>
        </p:txBody>
      </p:sp>
      <p:sp>
        <p:nvSpPr>
          <p:cNvPr id="5"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7"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5CEC7961-2CCB-4F4E-B55A-848B57A55494}"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图片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1792288" y="4800600"/>
            <a:ext cx="5486400" cy="566738"/>
          </a:xfrm>
        </p:spPr>
        <p:txBody>
          <a:bodyPr anchor="b"/>
          <a:lstStyle>
            <a:lvl1pPr algn="l">
              <a:defRPr sz="2000" b="1"/>
            </a:lvl1pPr>
          </a:lstStyle>
          <a:p>
            <a:pPr>
              <a:defRPr/>
            </a:pPr>
            <a:r>
              <a:rPr lang="zh-CN"/>
              <a:t>单击此处编辑母版标题样式</a:t>
            </a:r>
            <a:endParaRPr lang="zh-CN"/>
          </a:p>
        </p:txBody>
      </p:sp>
      <p:sp>
        <p:nvSpPr>
          <p:cNvPr id="3" name="图片占位符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a:pPr>
            <a:r>
              <a:rPr lang="zh-CN"/>
              <a:t>单击图标添加图片</a:t>
            </a:r>
            <a:endParaRPr/>
          </a:p>
        </p:txBody>
      </p:sp>
      <p:sp>
        <p:nvSpPr>
          <p:cNvPr id="4" name="文本占位符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zh-CN"/>
              <a:t>编辑母版文本样式</a:t>
            </a:r>
            <a:endParaRPr/>
          </a:p>
        </p:txBody>
      </p:sp>
      <p:sp>
        <p:nvSpPr>
          <p:cNvPr id="5"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7"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fld id="{0624658F-1D9F-4345-8227-40DA0472084C}" type="slidenum">
              <a:rPr lang="en-US" sz="1400" b="0" i="0" u="none" strike="noStrike" cap="none" spc="0">
                <a:ln>
                  <a:noFill/>
                </a:ln>
                <a:solidFill>
                  <a:srgbClr val="000000"/>
                </a:solidFill>
                <a:latin typeface="Arial"/>
                <a:ea typeface="宋体"/>
                <a:cs typeface="Arial"/>
              </a:rPr>
              <a:t>‹#›</a:t>
            </a:fld>
            <a:endParaRPr lang="en-US" sz="1400" b="0" i="0" u="none" strike="noStrike" cap="none" spc="0">
              <a:ln>
                <a:noFill/>
              </a:ln>
              <a:solidFill>
                <a:srgbClr val="000000"/>
              </a:solidFill>
              <a:latin typeface="Arial"/>
              <a:ea typeface="宋体"/>
              <a:cs typeface="+mn-cs"/>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9" Type="http://schemas.openxmlformats.org/officeDocument/2006/relationships/image" Target="../media/image2.png"/><Relationship Id="rId2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Pr shadeToTitle="0">
        <a:solidFill>
          <a:schemeClr val="bg1"/>
        </a:solidFill>
      </p:bgPr>
    </p:bg>
    <p:spTree>
      <p:nvGrpSpPr>
        <p:cNvPr id="1" name=""/>
        <p:cNvGrpSpPr/>
        <p:nvPr/>
      </p:nvGrpSpPr>
      <p:grpSpPr bwMode="auto">
        <a:xfrm>
          <a:off x="0" y="0"/>
          <a:ext cx="0" cy="0"/>
          <a:chOff x="0" y="0"/>
          <a:chExt cx="0" cy="0"/>
        </a:xfrm>
      </p:grpSpPr>
      <p:sp>
        <p:nvSpPr>
          <p:cNvPr id="9218" name="Rectangle 2"/>
          <p:cNvSpPr>
            <a:spLocks noChangeArrowheads="1" noGrp="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prstTxWarp prst="textNoShape"/>
          </a:bodyPr>
          <a:lstStyle/>
          <a:p>
            <a:pPr lvl="0">
              <a:defRPr/>
            </a:pPr>
            <a:r>
              <a:rPr lang="zh-CN"/>
              <a:t>单击此处编辑母版标题样式</a:t>
            </a:r>
            <a:endParaRPr/>
          </a:p>
        </p:txBody>
      </p:sp>
      <p:sp>
        <p:nvSpPr>
          <p:cNvPr id="9219" name="Rectangle 3"/>
          <p:cNvSpPr>
            <a:spLocks noChangeArrowheads="1" noGrp="1"/>
          </p:cNvSpPr>
          <p:nvPr>
            <p:ph type="body" idx="1"/>
          </p:nvPr>
        </p:nvSpPr>
        <p:spPr bwMode="auto">
          <a:xfrm>
            <a:off x="457200" y="1600200"/>
            <a:ext cx="8229600" cy="4525963"/>
          </a:xfrm>
          <a:prstGeom prst="rect">
            <a:avLst/>
          </a:prstGeom>
          <a:noFill/>
          <a:ln>
            <a:noFill/>
          </a:ln>
          <a:effectLst/>
        </p:spPr>
        <p:txBody>
          <a:bodyPr vert="horz" wrap="square" lIns="91440" tIns="45720" rIns="91440" bIns="45720" numCol="1" anchor="t" anchorCtr="0" compatLnSpc="1">
            <a:prstTxWarp prst="textNoShape"/>
          </a:bodyPr>
          <a:lstStyle/>
          <a:p>
            <a:pPr lvl="0">
              <a:defRPr/>
            </a:pPr>
            <a:r>
              <a:rPr lang="zh-CN"/>
              <a:t>单击此处编辑母版文本样式</a:t>
            </a:r>
            <a:endParaRPr/>
          </a:p>
        </p:txBody>
      </p:sp>
      <p:sp>
        <p:nvSpPr>
          <p:cNvPr id="186372" name="Rectangle 4"/>
          <p:cNvSpPr>
            <a:spLocks noChangeArrowheads="1"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bodyPr>
          <a:lstStyle>
            <a:lvl1pPr algn="l">
              <a:defRPr sz="1400">
                <a:latin typeface="+mn-lt"/>
                <a:ea typeface="宋体"/>
              </a:defRPr>
            </a:lvl1pPr>
          </a:lstStyle>
          <a:p>
            <a:pPr marL="0" marR="0" lvl="0" indent="0" algn="l" defTabSz="914400">
              <a:lnSpc>
                <a:spcPct val="100000"/>
              </a:lnSpc>
              <a:spcBef>
                <a:spcPts val="0"/>
              </a:spcBef>
              <a:spcAft>
                <a:spcPts val="0"/>
              </a:spcAft>
              <a:buClrTx/>
              <a:buSzTx/>
              <a:buFontTx/>
              <a:buNone/>
              <a:defRPr/>
            </a:pPr>
            <a:endParaRPr lang="zh-TW" sz="1400" b="0" i="0" u="none" strike="noStrike" cap="none" spc="0">
              <a:ln>
                <a:noFill/>
              </a:ln>
              <a:solidFill>
                <a:srgbClr val="000000"/>
              </a:solidFill>
              <a:latin typeface="Arial"/>
              <a:ea typeface="宋体"/>
              <a:cs typeface="+mn-cs"/>
            </a:endParaRPr>
          </a:p>
        </p:txBody>
      </p:sp>
      <p:sp>
        <p:nvSpPr>
          <p:cNvPr id="186373" name="Rectangle 5"/>
          <p:cNvSpPr>
            <a:spLocks noChangeArrowheads="1" noGrp="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bodyPr>
          <a:lstStyle>
            <a:lvl1pPr algn="ctr">
              <a:defRPr sz="1400">
                <a:latin typeface="+mn-lt"/>
                <a:ea typeface="宋体"/>
              </a:defRPr>
            </a:lvl1pPr>
          </a:lstStyle>
          <a:p>
            <a:pPr marL="0" marR="0" lvl="0" indent="0" algn="ctr" defTabSz="914400">
              <a:lnSpc>
                <a:spcPct val="100000"/>
              </a:lnSpc>
              <a:spcBef>
                <a:spcPts val="0"/>
              </a:spcBef>
              <a:spcAft>
                <a:spcPts val="0"/>
              </a:spcAft>
              <a:buClrTx/>
              <a:buSzTx/>
              <a:buFontTx/>
              <a:buNone/>
              <a:defRPr/>
            </a:pPr>
            <a:endParaRPr lang="zh-TW" sz="1400" b="0" i="0" u="none" strike="noStrike" cap="none" spc="0">
              <a:ln>
                <a:noFill/>
              </a:ln>
              <a:solidFill>
                <a:srgbClr val="000000"/>
              </a:solidFill>
              <a:latin typeface="Arial"/>
              <a:ea typeface="宋体"/>
              <a:cs typeface="+mn-cs"/>
            </a:endParaRPr>
          </a:p>
        </p:txBody>
      </p:sp>
      <p:sp>
        <p:nvSpPr>
          <p:cNvPr id="186374" name="Rectangle 6"/>
          <p:cNvSpPr>
            <a:spLocks noChangeArrowheads="1" noGrp="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bodyPr>
          <a:lstStyle>
            <a:lvl1pPr algn="r">
              <a:defRPr sz="1400">
                <a:latin typeface="Arial"/>
              </a:defRPr>
            </a:lvl1pPr>
          </a:lstStyle>
          <a:p>
            <a:pPr marL="0" marR="0" lvl="0" indent="0" algn="r" defTabSz="914400">
              <a:lnSpc>
                <a:spcPct val="100000"/>
              </a:lnSpc>
              <a:spcBef>
                <a:spcPts val="0"/>
              </a:spcBef>
              <a:spcAft>
                <a:spcPts val="0"/>
              </a:spcAft>
              <a:buClrTx/>
              <a:buSzTx/>
              <a:buFontTx/>
              <a:buNone/>
              <a:defRPr/>
            </a:pPr>
            <a:fld id="{0B5BEB91-463E-4CB5-8EFA-64D5DA080C60}" type="slidenum">
              <a:rPr lang="zh-TW" sz="1400" b="0" i="0" u="none" strike="noStrike" cap="none" spc="0">
                <a:ln>
                  <a:noFill/>
                </a:ln>
                <a:solidFill>
                  <a:srgbClr val="000000"/>
                </a:solidFill>
                <a:latin typeface="Arial"/>
                <a:ea typeface="宋体"/>
                <a:cs typeface="Arial"/>
              </a:rPr>
              <a:t>‹#›</a:t>
            </a:fld>
            <a:endParaRPr lang="zh-TW" sz="1400" b="0" i="0" u="none" strike="noStrike" cap="none" spc="0">
              <a:ln>
                <a:noFill/>
              </a:ln>
              <a:solidFill>
                <a:srgbClr val="000000"/>
              </a:solidFill>
              <a:latin typeface="Arial"/>
              <a:ea typeface="宋体"/>
              <a:cs typeface="+mn-cs"/>
            </a:endParaRPr>
          </a:p>
        </p:txBody>
      </p:sp>
      <p:sp>
        <p:nvSpPr>
          <p:cNvPr id="1028" name="Rectangle 4"/>
          <p:cNvSpPr>
            <a:spLocks noChangeArrowheads="1"/>
          </p:cNvSpPr>
          <p:nvPr/>
        </p:nvSpPr>
        <p:spPr bwMode="auto">
          <a:xfrm>
            <a:off x="560388" y="6411913"/>
            <a:ext cx="1439862" cy="476250"/>
          </a:xfrm>
          <a:prstGeom prst="rect">
            <a:avLst/>
          </a:prstGeom>
          <a:noFill/>
          <a:ln>
            <a:noFill/>
          </a:ln>
        </p:spPr>
        <p:txBody>
          <a:bodyPr/>
          <a:lstStyle/>
          <a:p>
            <a:pPr marL="0" marR="0" lvl="0" indent="0" algn="l" defTabSz="914400">
              <a:lnSpc>
                <a:spcPct val="100000"/>
              </a:lnSpc>
              <a:spcBef>
                <a:spcPts val="0"/>
              </a:spcBef>
              <a:spcAft>
                <a:spcPts val="0"/>
              </a:spcAft>
              <a:buClrTx/>
              <a:buSzTx/>
              <a:buFontTx/>
              <a:buNone/>
              <a:defRPr/>
            </a:pPr>
            <a:endParaRPr lang="en-US" sz="1600" b="1" i="0" u="none" strike="noStrike" cap="none" spc="0">
              <a:ln>
                <a:noFill/>
              </a:ln>
              <a:solidFill>
                <a:srgbClr val="0000FF"/>
              </a:solidFill>
              <a:latin typeface="Arial"/>
              <a:ea typeface="宋体"/>
              <a:cs typeface="Arial"/>
            </a:endParaRPr>
          </a:p>
        </p:txBody>
      </p:sp>
      <p:sp>
        <p:nvSpPr>
          <p:cNvPr id="1033" name="Rectangle 5"/>
          <p:cNvSpPr>
            <a:spLocks noChangeArrowheads="1"/>
          </p:cNvSpPr>
          <p:nvPr/>
        </p:nvSpPr>
        <p:spPr bwMode="auto">
          <a:xfrm>
            <a:off x="3124200" y="6248400"/>
            <a:ext cx="28956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Times New Roman"/>
              <a:ea typeface="宋体"/>
              <a:cs typeface="Arial"/>
            </a:endParaRPr>
          </a:p>
        </p:txBody>
      </p:sp>
      <p:sp>
        <p:nvSpPr>
          <p:cNvPr id="1030" name="Rectangle 6"/>
          <p:cNvSpPr>
            <a:spLocks noChangeArrowheads="1"/>
          </p:cNvSpPr>
          <p:nvPr/>
        </p:nvSpPr>
        <p:spPr bwMode="auto">
          <a:xfrm>
            <a:off x="7366000" y="6434138"/>
            <a:ext cx="10541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marL="0" marR="0" lvl="0" indent="0" algn="r" defTabSz="914400">
              <a:lnSpc>
                <a:spcPct val="100000"/>
              </a:lnSpc>
              <a:spcBef>
                <a:spcPts val="0"/>
              </a:spcBef>
              <a:spcAft>
                <a:spcPts val="0"/>
              </a:spcAft>
              <a:buClrTx/>
              <a:buSzTx/>
              <a:buFontTx/>
              <a:buNone/>
              <a:defRPr/>
            </a:pPr>
            <a:fld id="{D21C6479-4B11-4995-8D11-6B89A1825999}" type="slidenum">
              <a:rPr lang="en-US" sz="1600" b="1" i="0" u="none" strike="noStrike" cap="none" spc="0">
                <a:ln>
                  <a:noFill/>
                </a:ln>
                <a:solidFill>
                  <a:srgbClr val="0000FF"/>
                </a:solidFill>
                <a:latin typeface="Times New Roman"/>
                <a:ea typeface="宋体"/>
                <a:cs typeface="Arial"/>
              </a:rPr>
              <a:t>3</a:t>
            </a:fld>
            <a:endParaRPr lang="en-US" sz="1600" b="1" i="0" u="none" strike="noStrike" cap="none" spc="0">
              <a:ln>
                <a:noFill/>
              </a:ln>
              <a:solidFill>
                <a:srgbClr val="0000FF"/>
              </a:solidFill>
              <a:latin typeface="Times New Roman"/>
              <a:ea typeface="宋体"/>
              <a:cs typeface="Arial"/>
            </a:endParaRPr>
          </a:p>
        </p:txBody>
      </p:sp>
      <p:sp>
        <p:nvSpPr>
          <p:cNvPr id="9226" name="Line 13"/>
          <p:cNvSpPr>
            <a:spLocks noChangeShapeType="1"/>
          </p:cNvSpPr>
          <p:nvPr/>
        </p:nvSpPr>
        <p:spPr bwMode="auto">
          <a:xfrm>
            <a:off x="0" y="188913"/>
            <a:ext cx="9144000" cy="0"/>
          </a:xfrm>
          <a:prstGeom prst="line">
            <a:avLst/>
          </a:prstGeom>
          <a:noFill/>
          <a:ln w="114300" cmpd="tri">
            <a:solidFill>
              <a:srgbClr val="FF9933">
                <a:alpha val="59998"/>
              </a:srgbClr>
            </a:solidFill>
            <a:round/>
            <a:headEnd/>
            <a:tailEnd/>
          </a:ln>
          <a:effectLst/>
        </p:spPr>
        <p:txBody>
          <a:bodyP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grpSp>
        <p:nvGrpSpPr>
          <p:cNvPr id="9227" name="Group 14"/>
          <p:cNvGrpSpPr/>
          <p:nvPr/>
        </p:nvGrpSpPr>
        <p:grpSpPr bwMode="auto">
          <a:xfrm>
            <a:off x="34925" y="171450"/>
            <a:ext cx="647700" cy="6713538"/>
            <a:chOff x="0" y="43"/>
            <a:chExt cx="5760" cy="4229"/>
          </a:xfrm>
        </p:grpSpPr>
        <p:sp>
          <p:nvSpPr>
            <p:cNvPr id="9236" name="Line 15"/>
            <p:cNvSpPr>
              <a:spLocks noChangeShapeType="1"/>
            </p:cNvSpPr>
            <p:nvPr userDrawn="1"/>
          </p:nvSpPr>
          <p:spPr bwMode="auto">
            <a:xfrm>
              <a:off x="0" y="4203"/>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37" name="Line 16"/>
            <p:cNvSpPr>
              <a:spLocks noChangeShapeType="1"/>
            </p:cNvSpPr>
            <p:nvPr userDrawn="1"/>
          </p:nvSpPr>
          <p:spPr bwMode="auto">
            <a:xfrm>
              <a:off x="0" y="4239"/>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38" name="Line 17"/>
            <p:cNvSpPr>
              <a:spLocks noChangeShapeType="1"/>
            </p:cNvSpPr>
            <p:nvPr userDrawn="1"/>
          </p:nvSpPr>
          <p:spPr bwMode="auto">
            <a:xfrm>
              <a:off x="0" y="4272"/>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39" name="Line 18"/>
            <p:cNvSpPr>
              <a:spLocks noChangeShapeType="1"/>
            </p:cNvSpPr>
            <p:nvPr userDrawn="1"/>
          </p:nvSpPr>
          <p:spPr bwMode="auto">
            <a:xfrm>
              <a:off x="0" y="4113"/>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40" name="Line 19"/>
            <p:cNvSpPr>
              <a:spLocks noChangeShapeType="1"/>
            </p:cNvSpPr>
            <p:nvPr userDrawn="1"/>
          </p:nvSpPr>
          <p:spPr bwMode="auto">
            <a:xfrm>
              <a:off x="0" y="4065"/>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41" name="Line 20"/>
            <p:cNvSpPr>
              <a:spLocks noChangeShapeType="1"/>
            </p:cNvSpPr>
            <p:nvPr userDrawn="1"/>
          </p:nvSpPr>
          <p:spPr bwMode="auto">
            <a:xfrm>
              <a:off x="0" y="4158"/>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42" name="Line 21"/>
            <p:cNvSpPr>
              <a:spLocks noChangeShapeType="1"/>
            </p:cNvSpPr>
            <p:nvPr userDrawn="1"/>
          </p:nvSpPr>
          <p:spPr bwMode="auto">
            <a:xfrm>
              <a:off x="0" y="3666"/>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43" name="Line 22"/>
            <p:cNvSpPr>
              <a:spLocks noChangeShapeType="1"/>
            </p:cNvSpPr>
            <p:nvPr userDrawn="1"/>
          </p:nvSpPr>
          <p:spPr bwMode="auto">
            <a:xfrm>
              <a:off x="0" y="3639"/>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44" name="Line 23"/>
            <p:cNvSpPr>
              <a:spLocks noChangeShapeType="1"/>
            </p:cNvSpPr>
            <p:nvPr userDrawn="1"/>
          </p:nvSpPr>
          <p:spPr bwMode="auto">
            <a:xfrm>
              <a:off x="0" y="4020"/>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45" name="Line 24"/>
            <p:cNvSpPr>
              <a:spLocks noChangeShapeType="1"/>
            </p:cNvSpPr>
            <p:nvPr userDrawn="1"/>
          </p:nvSpPr>
          <p:spPr bwMode="auto">
            <a:xfrm>
              <a:off x="0" y="3894"/>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46" name="Line 25"/>
            <p:cNvSpPr>
              <a:spLocks noChangeShapeType="1"/>
            </p:cNvSpPr>
            <p:nvPr userDrawn="1"/>
          </p:nvSpPr>
          <p:spPr bwMode="auto">
            <a:xfrm>
              <a:off x="0" y="3813"/>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47" name="Line 26"/>
            <p:cNvSpPr>
              <a:spLocks noChangeShapeType="1"/>
            </p:cNvSpPr>
            <p:nvPr userDrawn="1"/>
          </p:nvSpPr>
          <p:spPr bwMode="auto">
            <a:xfrm>
              <a:off x="0" y="3999"/>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48" name="Line 27"/>
            <p:cNvSpPr>
              <a:spLocks noChangeShapeType="1"/>
            </p:cNvSpPr>
            <p:nvPr userDrawn="1"/>
          </p:nvSpPr>
          <p:spPr bwMode="auto">
            <a:xfrm>
              <a:off x="0" y="3687"/>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49" name="Line 28"/>
            <p:cNvSpPr>
              <a:spLocks noChangeShapeType="1"/>
            </p:cNvSpPr>
            <p:nvPr userDrawn="1"/>
          </p:nvSpPr>
          <p:spPr bwMode="auto">
            <a:xfrm>
              <a:off x="0" y="3741"/>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50" name="Line 29"/>
            <p:cNvSpPr>
              <a:spLocks noChangeShapeType="1"/>
            </p:cNvSpPr>
            <p:nvPr userDrawn="1"/>
          </p:nvSpPr>
          <p:spPr bwMode="auto">
            <a:xfrm>
              <a:off x="0" y="393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51" name="Line 30"/>
            <p:cNvSpPr>
              <a:spLocks noChangeShapeType="1"/>
            </p:cNvSpPr>
            <p:nvPr userDrawn="1"/>
          </p:nvSpPr>
          <p:spPr bwMode="auto">
            <a:xfrm>
              <a:off x="0" y="3918"/>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52" name="Line 31"/>
            <p:cNvSpPr>
              <a:spLocks noChangeShapeType="1"/>
            </p:cNvSpPr>
            <p:nvPr userDrawn="1"/>
          </p:nvSpPr>
          <p:spPr bwMode="auto">
            <a:xfrm>
              <a:off x="0" y="3510"/>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53" name="Line 32"/>
            <p:cNvSpPr>
              <a:spLocks noChangeShapeType="1"/>
            </p:cNvSpPr>
            <p:nvPr userDrawn="1"/>
          </p:nvSpPr>
          <p:spPr bwMode="auto">
            <a:xfrm>
              <a:off x="0" y="3546"/>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54" name="Line 33"/>
            <p:cNvSpPr>
              <a:spLocks noChangeShapeType="1"/>
            </p:cNvSpPr>
            <p:nvPr userDrawn="1"/>
          </p:nvSpPr>
          <p:spPr bwMode="auto">
            <a:xfrm>
              <a:off x="0" y="357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55" name="Line 34"/>
            <p:cNvSpPr>
              <a:spLocks noChangeShapeType="1"/>
            </p:cNvSpPr>
            <p:nvPr userDrawn="1"/>
          </p:nvSpPr>
          <p:spPr bwMode="auto">
            <a:xfrm>
              <a:off x="0" y="3420"/>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56" name="Line 35"/>
            <p:cNvSpPr>
              <a:spLocks noChangeShapeType="1"/>
            </p:cNvSpPr>
            <p:nvPr userDrawn="1"/>
          </p:nvSpPr>
          <p:spPr bwMode="auto">
            <a:xfrm>
              <a:off x="0" y="3372"/>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57" name="Line 36"/>
            <p:cNvSpPr>
              <a:spLocks noChangeShapeType="1"/>
            </p:cNvSpPr>
            <p:nvPr userDrawn="1"/>
          </p:nvSpPr>
          <p:spPr bwMode="auto">
            <a:xfrm>
              <a:off x="0" y="3465"/>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58" name="Line 37"/>
            <p:cNvSpPr>
              <a:spLocks noChangeShapeType="1"/>
            </p:cNvSpPr>
            <p:nvPr userDrawn="1"/>
          </p:nvSpPr>
          <p:spPr bwMode="auto">
            <a:xfrm>
              <a:off x="0" y="2973"/>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59" name="Line 38"/>
            <p:cNvSpPr>
              <a:spLocks noChangeShapeType="1"/>
            </p:cNvSpPr>
            <p:nvPr userDrawn="1"/>
          </p:nvSpPr>
          <p:spPr bwMode="auto">
            <a:xfrm>
              <a:off x="0" y="2946"/>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60" name="Line 39"/>
            <p:cNvSpPr>
              <a:spLocks noChangeShapeType="1"/>
            </p:cNvSpPr>
            <p:nvPr userDrawn="1"/>
          </p:nvSpPr>
          <p:spPr bwMode="auto">
            <a:xfrm>
              <a:off x="0" y="3327"/>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61" name="Line 40"/>
            <p:cNvSpPr>
              <a:spLocks noChangeShapeType="1"/>
            </p:cNvSpPr>
            <p:nvPr userDrawn="1"/>
          </p:nvSpPr>
          <p:spPr bwMode="auto">
            <a:xfrm>
              <a:off x="0" y="3201"/>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62" name="Line 41"/>
            <p:cNvSpPr>
              <a:spLocks noChangeShapeType="1"/>
            </p:cNvSpPr>
            <p:nvPr userDrawn="1"/>
          </p:nvSpPr>
          <p:spPr bwMode="auto">
            <a:xfrm>
              <a:off x="0" y="3120"/>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63" name="Line 42"/>
            <p:cNvSpPr>
              <a:spLocks noChangeShapeType="1"/>
            </p:cNvSpPr>
            <p:nvPr userDrawn="1"/>
          </p:nvSpPr>
          <p:spPr bwMode="auto">
            <a:xfrm>
              <a:off x="0" y="3306"/>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64" name="Line 43"/>
            <p:cNvSpPr>
              <a:spLocks noChangeShapeType="1"/>
            </p:cNvSpPr>
            <p:nvPr userDrawn="1"/>
          </p:nvSpPr>
          <p:spPr bwMode="auto">
            <a:xfrm>
              <a:off x="0" y="2994"/>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65" name="Line 44"/>
            <p:cNvSpPr>
              <a:spLocks noChangeShapeType="1"/>
            </p:cNvSpPr>
            <p:nvPr userDrawn="1"/>
          </p:nvSpPr>
          <p:spPr bwMode="auto">
            <a:xfrm>
              <a:off x="0" y="3048"/>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66" name="Line 45"/>
            <p:cNvSpPr>
              <a:spLocks noChangeShapeType="1"/>
            </p:cNvSpPr>
            <p:nvPr userDrawn="1"/>
          </p:nvSpPr>
          <p:spPr bwMode="auto">
            <a:xfrm>
              <a:off x="0" y="3246"/>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67" name="Line 46"/>
            <p:cNvSpPr>
              <a:spLocks noChangeShapeType="1"/>
            </p:cNvSpPr>
            <p:nvPr userDrawn="1"/>
          </p:nvSpPr>
          <p:spPr bwMode="auto">
            <a:xfrm>
              <a:off x="0" y="3225"/>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68" name="Line 47"/>
            <p:cNvSpPr>
              <a:spLocks noChangeShapeType="1"/>
            </p:cNvSpPr>
            <p:nvPr userDrawn="1"/>
          </p:nvSpPr>
          <p:spPr bwMode="auto">
            <a:xfrm>
              <a:off x="0" y="2831"/>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69" name="Line 48"/>
            <p:cNvSpPr>
              <a:spLocks noChangeShapeType="1"/>
            </p:cNvSpPr>
            <p:nvPr userDrawn="1"/>
          </p:nvSpPr>
          <p:spPr bwMode="auto">
            <a:xfrm>
              <a:off x="0" y="2750"/>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70" name="Line 49"/>
            <p:cNvSpPr>
              <a:spLocks noChangeShapeType="1"/>
            </p:cNvSpPr>
            <p:nvPr userDrawn="1"/>
          </p:nvSpPr>
          <p:spPr bwMode="auto">
            <a:xfrm>
              <a:off x="0" y="2678"/>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71" name="Line 50"/>
            <p:cNvSpPr>
              <a:spLocks noChangeShapeType="1"/>
            </p:cNvSpPr>
            <p:nvPr userDrawn="1"/>
          </p:nvSpPr>
          <p:spPr bwMode="auto">
            <a:xfrm>
              <a:off x="0" y="2876"/>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72" name="Line 51"/>
            <p:cNvSpPr>
              <a:spLocks noChangeShapeType="1"/>
            </p:cNvSpPr>
            <p:nvPr userDrawn="1"/>
          </p:nvSpPr>
          <p:spPr bwMode="auto">
            <a:xfrm>
              <a:off x="0" y="2855"/>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73" name="Line 52"/>
            <p:cNvSpPr>
              <a:spLocks noChangeShapeType="1"/>
            </p:cNvSpPr>
            <p:nvPr userDrawn="1"/>
          </p:nvSpPr>
          <p:spPr bwMode="auto">
            <a:xfrm>
              <a:off x="0" y="2554"/>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74" name="Line 53"/>
            <p:cNvSpPr>
              <a:spLocks noChangeShapeType="1"/>
            </p:cNvSpPr>
            <p:nvPr userDrawn="1"/>
          </p:nvSpPr>
          <p:spPr bwMode="auto">
            <a:xfrm>
              <a:off x="0" y="2590"/>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75" name="Line 54"/>
            <p:cNvSpPr>
              <a:spLocks noChangeShapeType="1"/>
            </p:cNvSpPr>
            <p:nvPr userDrawn="1"/>
          </p:nvSpPr>
          <p:spPr bwMode="auto">
            <a:xfrm>
              <a:off x="0" y="2623"/>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76" name="Line 55"/>
            <p:cNvSpPr>
              <a:spLocks noChangeShapeType="1"/>
            </p:cNvSpPr>
            <p:nvPr userDrawn="1"/>
          </p:nvSpPr>
          <p:spPr bwMode="auto">
            <a:xfrm>
              <a:off x="0" y="2464"/>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77" name="Line 56"/>
            <p:cNvSpPr>
              <a:spLocks noChangeShapeType="1"/>
            </p:cNvSpPr>
            <p:nvPr userDrawn="1"/>
          </p:nvSpPr>
          <p:spPr bwMode="auto">
            <a:xfrm>
              <a:off x="0" y="2416"/>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78" name="Line 57"/>
            <p:cNvSpPr>
              <a:spLocks noChangeShapeType="1"/>
            </p:cNvSpPr>
            <p:nvPr userDrawn="1"/>
          </p:nvSpPr>
          <p:spPr bwMode="auto">
            <a:xfrm>
              <a:off x="0" y="250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79" name="Line 58"/>
            <p:cNvSpPr>
              <a:spLocks noChangeShapeType="1"/>
            </p:cNvSpPr>
            <p:nvPr userDrawn="1"/>
          </p:nvSpPr>
          <p:spPr bwMode="auto">
            <a:xfrm>
              <a:off x="0" y="2371"/>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80" name="Line 59"/>
            <p:cNvSpPr>
              <a:spLocks noChangeShapeType="1"/>
            </p:cNvSpPr>
            <p:nvPr userDrawn="1"/>
          </p:nvSpPr>
          <p:spPr bwMode="auto">
            <a:xfrm>
              <a:off x="0" y="2245"/>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81" name="Line 60"/>
            <p:cNvSpPr>
              <a:spLocks noChangeShapeType="1"/>
            </p:cNvSpPr>
            <p:nvPr userDrawn="1"/>
          </p:nvSpPr>
          <p:spPr bwMode="auto">
            <a:xfrm>
              <a:off x="0" y="2350"/>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82" name="Line 61"/>
            <p:cNvSpPr>
              <a:spLocks noChangeShapeType="1"/>
            </p:cNvSpPr>
            <p:nvPr userDrawn="1"/>
          </p:nvSpPr>
          <p:spPr bwMode="auto">
            <a:xfrm>
              <a:off x="0" y="228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83" name="Line 62"/>
            <p:cNvSpPr>
              <a:spLocks noChangeShapeType="1"/>
            </p:cNvSpPr>
            <p:nvPr userDrawn="1"/>
          </p:nvSpPr>
          <p:spPr bwMode="auto">
            <a:xfrm>
              <a:off x="0" y="2269"/>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84" name="Line 63"/>
            <p:cNvSpPr>
              <a:spLocks noChangeShapeType="1"/>
            </p:cNvSpPr>
            <p:nvPr userDrawn="1"/>
          </p:nvSpPr>
          <p:spPr bwMode="auto">
            <a:xfrm>
              <a:off x="0" y="2130"/>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85" name="Line 64"/>
            <p:cNvSpPr>
              <a:spLocks noChangeShapeType="1"/>
            </p:cNvSpPr>
            <p:nvPr userDrawn="1"/>
          </p:nvSpPr>
          <p:spPr bwMode="auto">
            <a:xfrm>
              <a:off x="0" y="2166"/>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86" name="Line 65"/>
            <p:cNvSpPr>
              <a:spLocks noChangeShapeType="1"/>
            </p:cNvSpPr>
            <p:nvPr userDrawn="1"/>
          </p:nvSpPr>
          <p:spPr bwMode="auto">
            <a:xfrm>
              <a:off x="0" y="219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87" name="Line 66"/>
            <p:cNvSpPr>
              <a:spLocks noChangeShapeType="1"/>
            </p:cNvSpPr>
            <p:nvPr userDrawn="1"/>
          </p:nvSpPr>
          <p:spPr bwMode="auto">
            <a:xfrm>
              <a:off x="0" y="2040"/>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88" name="Line 67"/>
            <p:cNvSpPr>
              <a:spLocks noChangeShapeType="1"/>
            </p:cNvSpPr>
            <p:nvPr userDrawn="1"/>
          </p:nvSpPr>
          <p:spPr bwMode="auto">
            <a:xfrm>
              <a:off x="0" y="1992"/>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89" name="Line 68"/>
            <p:cNvSpPr>
              <a:spLocks noChangeShapeType="1"/>
            </p:cNvSpPr>
            <p:nvPr userDrawn="1"/>
          </p:nvSpPr>
          <p:spPr bwMode="auto">
            <a:xfrm>
              <a:off x="0" y="2085"/>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90" name="Line 69"/>
            <p:cNvSpPr>
              <a:spLocks noChangeShapeType="1"/>
            </p:cNvSpPr>
            <p:nvPr userDrawn="1"/>
          </p:nvSpPr>
          <p:spPr bwMode="auto">
            <a:xfrm>
              <a:off x="0" y="1593"/>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91" name="Line 70"/>
            <p:cNvSpPr>
              <a:spLocks noChangeShapeType="1"/>
            </p:cNvSpPr>
            <p:nvPr userDrawn="1"/>
          </p:nvSpPr>
          <p:spPr bwMode="auto">
            <a:xfrm>
              <a:off x="0" y="1566"/>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92" name="Line 71"/>
            <p:cNvSpPr>
              <a:spLocks noChangeShapeType="1"/>
            </p:cNvSpPr>
            <p:nvPr userDrawn="1"/>
          </p:nvSpPr>
          <p:spPr bwMode="auto">
            <a:xfrm>
              <a:off x="0" y="1947"/>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93" name="Line 72"/>
            <p:cNvSpPr>
              <a:spLocks noChangeShapeType="1"/>
            </p:cNvSpPr>
            <p:nvPr userDrawn="1"/>
          </p:nvSpPr>
          <p:spPr bwMode="auto">
            <a:xfrm>
              <a:off x="0" y="1821"/>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94" name="Line 73"/>
            <p:cNvSpPr>
              <a:spLocks noChangeShapeType="1"/>
            </p:cNvSpPr>
            <p:nvPr userDrawn="1"/>
          </p:nvSpPr>
          <p:spPr bwMode="auto">
            <a:xfrm>
              <a:off x="0" y="1740"/>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95" name="Line 74"/>
            <p:cNvSpPr>
              <a:spLocks noChangeShapeType="1"/>
            </p:cNvSpPr>
            <p:nvPr userDrawn="1"/>
          </p:nvSpPr>
          <p:spPr bwMode="auto">
            <a:xfrm>
              <a:off x="0" y="1926"/>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96" name="Line 75"/>
            <p:cNvSpPr>
              <a:spLocks noChangeShapeType="1"/>
            </p:cNvSpPr>
            <p:nvPr userDrawn="1"/>
          </p:nvSpPr>
          <p:spPr bwMode="auto">
            <a:xfrm>
              <a:off x="0" y="1614"/>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97" name="Line 76"/>
            <p:cNvSpPr>
              <a:spLocks noChangeShapeType="1"/>
            </p:cNvSpPr>
            <p:nvPr userDrawn="1"/>
          </p:nvSpPr>
          <p:spPr bwMode="auto">
            <a:xfrm>
              <a:off x="0" y="1668"/>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98" name="Line 77"/>
            <p:cNvSpPr>
              <a:spLocks noChangeShapeType="1"/>
            </p:cNvSpPr>
            <p:nvPr userDrawn="1"/>
          </p:nvSpPr>
          <p:spPr bwMode="auto">
            <a:xfrm>
              <a:off x="0" y="1866"/>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299" name="Line 78"/>
            <p:cNvSpPr>
              <a:spLocks noChangeShapeType="1"/>
            </p:cNvSpPr>
            <p:nvPr userDrawn="1"/>
          </p:nvSpPr>
          <p:spPr bwMode="auto">
            <a:xfrm>
              <a:off x="0" y="1845"/>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00" name="Line 79"/>
            <p:cNvSpPr>
              <a:spLocks noChangeShapeType="1"/>
            </p:cNvSpPr>
            <p:nvPr userDrawn="1"/>
          </p:nvSpPr>
          <p:spPr bwMode="auto">
            <a:xfrm>
              <a:off x="0" y="1437"/>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01" name="Line 80"/>
            <p:cNvSpPr>
              <a:spLocks noChangeShapeType="1"/>
            </p:cNvSpPr>
            <p:nvPr userDrawn="1"/>
          </p:nvSpPr>
          <p:spPr bwMode="auto">
            <a:xfrm>
              <a:off x="0" y="1473"/>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02" name="Line 81"/>
            <p:cNvSpPr>
              <a:spLocks noChangeShapeType="1"/>
            </p:cNvSpPr>
            <p:nvPr userDrawn="1"/>
          </p:nvSpPr>
          <p:spPr bwMode="auto">
            <a:xfrm>
              <a:off x="0" y="1506"/>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03" name="Line 82"/>
            <p:cNvSpPr>
              <a:spLocks noChangeShapeType="1"/>
            </p:cNvSpPr>
            <p:nvPr userDrawn="1"/>
          </p:nvSpPr>
          <p:spPr bwMode="auto">
            <a:xfrm>
              <a:off x="0" y="1347"/>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04" name="Line 83"/>
            <p:cNvSpPr>
              <a:spLocks noChangeShapeType="1"/>
            </p:cNvSpPr>
            <p:nvPr userDrawn="1"/>
          </p:nvSpPr>
          <p:spPr bwMode="auto">
            <a:xfrm>
              <a:off x="0" y="1392"/>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05" name="Line 84"/>
            <p:cNvSpPr>
              <a:spLocks noChangeShapeType="1"/>
            </p:cNvSpPr>
            <p:nvPr userDrawn="1"/>
          </p:nvSpPr>
          <p:spPr bwMode="auto">
            <a:xfrm>
              <a:off x="0" y="1016"/>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06" name="Line 85"/>
            <p:cNvSpPr>
              <a:spLocks noChangeShapeType="1"/>
            </p:cNvSpPr>
            <p:nvPr userDrawn="1"/>
          </p:nvSpPr>
          <p:spPr bwMode="auto">
            <a:xfrm>
              <a:off x="0" y="989"/>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07" name="Line 86"/>
            <p:cNvSpPr>
              <a:spLocks noChangeShapeType="1"/>
            </p:cNvSpPr>
            <p:nvPr userDrawn="1"/>
          </p:nvSpPr>
          <p:spPr bwMode="auto">
            <a:xfrm>
              <a:off x="0" y="1244"/>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08" name="Line 87"/>
            <p:cNvSpPr>
              <a:spLocks noChangeShapeType="1"/>
            </p:cNvSpPr>
            <p:nvPr userDrawn="1"/>
          </p:nvSpPr>
          <p:spPr bwMode="auto">
            <a:xfrm>
              <a:off x="0" y="1163"/>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09" name="Line 88"/>
            <p:cNvSpPr>
              <a:spLocks noChangeShapeType="1"/>
            </p:cNvSpPr>
            <p:nvPr userDrawn="1"/>
          </p:nvSpPr>
          <p:spPr bwMode="auto">
            <a:xfrm>
              <a:off x="0" y="1037"/>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10" name="Line 89"/>
            <p:cNvSpPr>
              <a:spLocks noChangeShapeType="1"/>
            </p:cNvSpPr>
            <p:nvPr userDrawn="1"/>
          </p:nvSpPr>
          <p:spPr bwMode="auto">
            <a:xfrm>
              <a:off x="0" y="1091"/>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11" name="Line 90"/>
            <p:cNvSpPr>
              <a:spLocks noChangeShapeType="1"/>
            </p:cNvSpPr>
            <p:nvPr userDrawn="1"/>
          </p:nvSpPr>
          <p:spPr bwMode="auto">
            <a:xfrm>
              <a:off x="0" y="128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12" name="Line 91"/>
            <p:cNvSpPr>
              <a:spLocks noChangeShapeType="1"/>
            </p:cNvSpPr>
            <p:nvPr userDrawn="1"/>
          </p:nvSpPr>
          <p:spPr bwMode="auto">
            <a:xfrm>
              <a:off x="0" y="1268"/>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13" name="Line 92"/>
            <p:cNvSpPr>
              <a:spLocks noChangeShapeType="1"/>
            </p:cNvSpPr>
            <p:nvPr userDrawn="1"/>
          </p:nvSpPr>
          <p:spPr bwMode="auto">
            <a:xfrm>
              <a:off x="0" y="860"/>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14" name="Line 93"/>
            <p:cNvSpPr>
              <a:spLocks noChangeShapeType="1"/>
            </p:cNvSpPr>
            <p:nvPr userDrawn="1"/>
          </p:nvSpPr>
          <p:spPr bwMode="auto">
            <a:xfrm>
              <a:off x="0" y="896"/>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15" name="Line 94"/>
            <p:cNvSpPr>
              <a:spLocks noChangeShapeType="1"/>
            </p:cNvSpPr>
            <p:nvPr userDrawn="1"/>
          </p:nvSpPr>
          <p:spPr bwMode="auto">
            <a:xfrm>
              <a:off x="0" y="92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16" name="Line 95"/>
            <p:cNvSpPr>
              <a:spLocks noChangeShapeType="1"/>
            </p:cNvSpPr>
            <p:nvPr userDrawn="1"/>
          </p:nvSpPr>
          <p:spPr bwMode="auto">
            <a:xfrm>
              <a:off x="0" y="770"/>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17" name="Line 96"/>
            <p:cNvSpPr>
              <a:spLocks noChangeShapeType="1"/>
            </p:cNvSpPr>
            <p:nvPr userDrawn="1"/>
          </p:nvSpPr>
          <p:spPr bwMode="auto">
            <a:xfrm>
              <a:off x="0" y="815"/>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18" name="Line 97"/>
            <p:cNvSpPr>
              <a:spLocks noChangeShapeType="1"/>
            </p:cNvSpPr>
            <p:nvPr userDrawn="1"/>
          </p:nvSpPr>
          <p:spPr bwMode="auto">
            <a:xfrm>
              <a:off x="0" y="718"/>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19" name="Line 98"/>
            <p:cNvSpPr>
              <a:spLocks noChangeShapeType="1"/>
            </p:cNvSpPr>
            <p:nvPr userDrawn="1"/>
          </p:nvSpPr>
          <p:spPr bwMode="auto">
            <a:xfrm>
              <a:off x="0" y="646"/>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20" name="Line 99"/>
            <p:cNvSpPr>
              <a:spLocks noChangeShapeType="1"/>
            </p:cNvSpPr>
            <p:nvPr userDrawn="1"/>
          </p:nvSpPr>
          <p:spPr bwMode="auto">
            <a:xfrm>
              <a:off x="0" y="522"/>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21" name="Line 100"/>
            <p:cNvSpPr>
              <a:spLocks noChangeShapeType="1"/>
            </p:cNvSpPr>
            <p:nvPr userDrawn="1"/>
          </p:nvSpPr>
          <p:spPr bwMode="auto">
            <a:xfrm>
              <a:off x="0" y="558"/>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22" name="Line 101"/>
            <p:cNvSpPr>
              <a:spLocks noChangeShapeType="1"/>
            </p:cNvSpPr>
            <p:nvPr userDrawn="1"/>
          </p:nvSpPr>
          <p:spPr bwMode="auto">
            <a:xfrm>
              <a:off x="0" y="591"/>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23" name="Line 102"/>
            <p:cNvSpPr>
              <a:spLocks noChangeShapeType="1"/>
            </p:cNvSpPr>
            <p:nvPr userDrawn="1"/>
          </p:nvSpPr>
          <p:spPr bwMode="auto">
            <a:xfrm>
              <a:off x="0" y="432"/>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24" name="Line 103"/>
            <p:cNvSpPr>
              <a:spLocks noChangeShapeType="1"/>
            </p:cNvSpPr>
            <p:nvPr userDrawn="1"/>
          </p:nvSpPr>
          <p:spPr bwMode="auto">
            <a:xfrm>
              <a:off x="0" y="384"/>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25" name="Line 104"/>
            <p:cNvSpPr>
              <a:spLocks noChangeShapeType="1"/>
            </p:cNvSpPr>
            <p:nvPr userDrawn="1"/>
          </p:nvSpPr>
          <p:spPr bwMode="auto">
            <a:xfrm>
              <a:off x="0" y="477"/>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26" name="Line 105"/>
            <p:cNvSpPr>
              <a:spLocks noChangeShapeType="1"/>
            </p:cNvSpPr>
            <p:nvPr userDrawn="1"/>
          </p:nvSpPr>
          <p:spPr bwMode="auto">
            <a:xfrm>
              <a:off x="0" y="33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27" name="Line 106"/>
            <p:cNvSpPr>
              <a:spLocks noChangeShapeType="1"/>
            </p:cNvSpPr>
            <p:nvPr userDrawn="1"/>
          </p:nvSpPr>
          <p:spPr bwMode="auto">
            <a:xfrm>
              <a:off x="0" y="318"/>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28" name="Line 107"/>
            <p:cNvSpPr>
              <a:spLocks noChangeShapeType="1"/>
            </p:cNvSpPr>
            <p:nvPr userDrawn="1"/>
          </p:nvSpPr>
          <p:spPr bwMode="auto">
            <a:xfrm>
              <a:off x="0" y="258"/>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29" name="Line 108"/>
            <p:cNvSpPr>
              <a:spLocks noChangeShapeType="1"/>
            </p:cNvSpPr>
            <p:nvPr userDrawn="1"/>
          </p:nvSpPr>
          <p:spPr bwMode="auto">
            <a:xfrm>
              <a:off x="0" y="70"/>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30" name="Line 109"/>
            <p:cNvSpPr>
              <a:spLocks noChangeShapeType="1"/>
            </p:cNvSpPr>
            <p:nvPr userDrawn="1"/>
          </p:nvSpPr>
          <p:spPr bwMode="auto">
            <a:xfrm>
              <a:off x="0" y="43"/>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31" name="Line 110"/>
            <p:cNvSpPr>
              <a:spLocks noChangeShapeType="1"/>
            </p:cNvSpPr>
            <p:nvPr userDrawn="1"/>
          </p:nvSpPr>
          <p:spPr bwMode="auto">
            <a:xfrm>
              <a:off x="0" y="91"/>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32" name="Line 111"/>
            <p:cNvSpPr>
              <a:spLocks noChangeShapeType="1"/>
            </p:cNvSpPr>
            <p:nvPr userDrawn="1"/>
          </p:nvSpPr>
          <p:spPr bwMode="auto">
            <a:xfrm>
              <a:off x="0" y="145"/>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sp>
          <p:nvSpPr>
            <p:cNvPr id="9333" name="Line 112"/>
            <p:cNvSpPr>
              <a:spLocks noChangeShapeType="1"/>
            </p:cNvSpPr>
            <p:nvPr userDrawn="1"/>
          </p:nvSpPr>
          <p:spPr bwMode="auto">
            <a:xfrm>
              <a:off x="0" y="202"/>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宋体"/>
                <a:cs typeface="Arial"/>
              </a:endParaRPr>
            </a:p>
          </p:txBody>
        </p:sp>
      </p:grpSp>
      <p:sp>
        <p:nvSpPr>
          <p:cNvPr id="1037" name="Rectangle 113"/>
          <p:cNvSpPr>
            <a:spLocks noChangeArrowheads="1"/>
          </p:cNvSpPr>
          <p:nvPr/>
        </p:nvSpPr>
        <p:spPr bwMode="auto">
          <a:xfrm>
            <a:off x="2943225" y="1149350"/>
            <a:ext cx="5757863" cy="76200"/>
          </a:xfrm>
          <a:prstGeom prst="rect">
            <a:avLst/>
          </a:prstGeom>
          <a:gradFill rotWithShape="0">
            <a:gsLst>
              <a:gs pos="0">
                <a:srgbClr val="FFFFFF"/>
              </a:gs>
              <a:gs pos="100000">
                <a:srgbClr val="AB3742"/>
              </a:gs>
            </a:gsLst>
            <a:lin ang="0" scaled="1"/>
          </a:gradFill>
          <a:ln>
            <a:noFill/>
          </a:ln>
          <a:effectLst/>
        </p:spPr>
        <p:txBody>
          <a:bodyPr wrap="none" anchor="ct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marL="0" marR="0" lvl="0" indent="0" algn="ctr" defTabSz="914400">
              <a:lnSpc>
                <a:spcPct val="100000"/>
              </a:lnSpc>
              <a:spcBef>
                <a:spcPts val="0"/>
              </a:spcBef>
              <a:spcAft>
                <a:spcPts val="0"/>
              </a:spcAft>
              <a:buClrTx/>
              <a:buSzTx/>
              <a:buFontTx/>
              <a:buNone/>
              <a:defRPr/>
            </a:pPr>
            <a:endParaRPr lang="zh-CN" sz="2400" b="0" i="0" u="none" strike="noStrike" cap="none" spc="0">
              <a:ln>
                <a:noFill/>
              </a:ln>
              <a:solidFill>
                <a:srgbClr val="000000"/>
              </a:solidFill>
              <a:latin typeface="Times New Roman"/>
              <a:ea typeface="宋体"/>
              <a:cs typeface="Arial"/>
            </a:endParaRPr>
          </a:p>
        </p:txBody>
      </p:sp>
      <p:pic>
        <p:nvPicPr>
          <p:cNvPr id="9229" name="Picture 12"/>
          <p:cNvPicPr>
            <a:picLocks noChangeArrowheads="1"/>
          </p:cNvPicPr>
          <p:nvPr/>
        </p:nvPicPr>
        <p:blipFill>
          <a:blip r:embed="rId18"/>
          <a:stretch/>
        </p:blipFill>
        <p:spPr bwMode="auto">
          <a:xfrm>
            <a:off x="0" y="5980113"/>
            <a:ext cx="9144000" cy="869950"/>
          </a:xfrm>
          <a:prstGeom prst="rect">
            <a:avLst/>
          </a:prstGeom>
          <a:noFill/>
          <a:ln>
            <a:noFill/>
          </a:ln>
        </p:spPr>
      </p:pic>
      <p:sp>
        <p:nvSpPr>
          <p:cNvPr id="113" name="Rectangle 11"/>
          <p:cNvSpPr txBox="1">
            <a:spLocks noChangeArrowheads="1"/>
          </p:cNvSpPr>
          <p:nvPr/>
        </p:nvSpPr>
        <p:spPr bwMode="auto">
          <a:xfrm>
            <a:off x="6553200" y="6245225"/>
            <a:ext cx="2133600" cy="476250"/>
          </a:xfrm>
          <a:prstGeom prst="rect">
            <a:avLst/>
          </a:prstGeom>
          <a:noFill/>
          <a:ln>
            <a:noFill/>
          </a:ln>
          <a:effectLst/>
        </p:spPr>
        <p:txBody>
          <a:bodyPr/>
          <a:lstStyle>
            <a:defPPr>
              <a:defRPr lang="zh-CN"/>
            </a:defPPr>
            <a:lvl1pPr algn="r">
              <a:spcBef>
                <a:spcPts val="0"/>
              </a:spcBef>
              <a:spcAft>
                <a:spcPts val="0"/>
              </a:spcAft>
              <a:defRPr sz="1400">
                <a:solidFill>
                  <a:schemeClr val="tx1"/>
                </a:solidFill>
                <a:latin typeface="Arial"/>
                <a:ea typeface="宋体"/>
                <a:cs typeface="+mn-cs"/>
              </a:defRPr>
            </a:lvl1pPr>
            <a:lvl2pPr marL="457200" algn="ctr">
              <a:spcBef>
                <a:spcPts val="0"/>
              </a:spcBef>
              <a:spcAft>
                <a:spcPts val="0"/>
              </a:spcAft>
              <a:defRPr sz="2400">
                <a:solidFill>
                  <a:schemeClr val="tx1"/>
                </a:solidFill>
                <a:latin typeface="Times New Roman"/>
                <a:ea typeface="宋体"/>
                <a:cs typeface="+mn-cs"/>
              </a:defRPr>
            </a:lvl2pPr>
            <a:lvl3pPr marL="914400" algn="ctr">
              <a:spcBef>
                <a:spcPts val="0"/>
              </a:spcBef>
              <a:spcAft>
                <a:spcPts val="0"/>
              </a:spcAft>
              <a:defRPr sz="2400">
                <a:solidFill>
                  <a:schemeClr val="tx1"/>
                </a:solidFill>
                <a:latin typeface="Times New Roman"/>
                <a:ea typeface="宋体"/>
                <a:cs typeface="+mn-cs"/>
              </a:defRPr>
            </a:lvl3pPr>
            <a:lvl4pPr marL="1371600" algn="ctr">
              <a:spcBef>
                <a:spcPts val="0"/>
              </a:spcBef>
              <a:spcAft>
                <a:spcPts val="0"/>
              </a:spcAft>
              <a:defRPr sz="2400">
                <a:solidFill>
                  <a:schemeClr val="tx1"/>
                </a:solidFill>
                <a:latin typeface="Times New Roman"/>
                <a:ea typeface="宋体"/>
                <a:cs typeface="+mn-cs"/>
              </a:defRPr>
            </a:lvl4pPr>
            <a:lvl5pPr marL="1828800" algn="ctr">
              <a:spcBef>
                <a:spcPts val="0"/>
              </a:spcBef>
              <a:spcAft>
                <a:spcPts val="0"/>
              </a:spcAft>
              <a:defRPr sz="2400">
                <a:solidFill>
                  <a:schemeClr val="tx1"/>
                </a:solidFill>
                <a:latin typeface="Times New Roman"/>
                <a:ea typeface="宋体"/>
                <a:cs typeface="+mn-cs"/>
              </a:defRPr>
            </a:lvl5pPr>
            <a:lvl6pPr marL="2286000" algn="l" defTabSz="914400">
              <a:defRPr sz="2400">
                <a:solidFill>
                  <a:schemeClr val="tx1"/>
                </a:solidFill>
                <a:latin typeface="Times New Roman"/>
                <a:ea typeface="宋体"/>
                <a:cs typeface="+mn-cs"/>
              </a:defRPr>
            </a:lvl6pPr>
            <a:lvl7pPr marL="2743200" algn="l" defTabSz="914400">
              <a:defRPr sz="2400">
                <a:solidFill>
                  <a:schemeClr val="tx1"/>
                </a:solidFill>
                <a:latin typeface="Times New Roman"/>
                <a:ea typeface="宋体"/>
                <a:cs typeface="+mn-cs"/>
              </a:defRPr>
            </a:lvl7pPr>
            <a:lvl8pPr marL="3200400" algn="l" defTabSz="914400">
              <a:defRPr sz="2400">
                <a:solidFill>
                  <a:schemeClr val="tx1"/>
                </a:solidFill>
                <a:latin typeface="Times New Roman"/>
                <a:ea typeface="宋体"/>
                <a:cs typeface="+mn-cs"/>
              </a:defRPr>
            </a:lvl8pPr>
            <a:lvl9pPr marL="3657600" algn="l" defTabSz="914400">
              <a:defRPr sz="2400">
                <a:solidFill>
                  <a:schemeClr val="tx1"/>
                </a:solidFill>
                <a:latin typeface="Times New Roman"/>
                <a:ea typeface="宋体"/>
                <a:cs typeface="+mn-cs"/>
              </a:defRPr>
            </a:lvl9pPr>
          </a:lstStyle>
          <a:p>
            <a:pPr marL="0" marR="0" lvl="0" indent="0" algn="r" defTabSz="914400">
              <a:lnSpc>
                <a:spcPct val="100000"/>
              </a:lnSpc>
              <a:spcBef>
                <a:spcPts val="0"/>
              </a:spcBef>
              <a:spcAft>
                <a:spcPts val="0"/>
              </a:spcAft>
              <a:buClrTx/>
              <a:buSzTx/>
              <a:buFontTx/>
              <a:buNone/>
              <a:defRPr/>
            </a:pPr>
            <a:fld id="{BEC3CE3D-89D6-4E00-8C79-D2D66C97815D}" type="slidenum">
              <a:rPr lang="en-US" sz="1400" b="0" i="0" u="none" strike="noStrike" cap="none" spc="0">
                <a:ln>
                  <a:noFill/>
                </a:ln>
                <a:solidFill>
                  <a:srgbClr val="000000"/>
                </a:solidFill>
                <a:latin typeface="Arial"/>
                <a:ea typeface="宋体"/>
                <a:cs typeface="Arial"/>
              </a:rPr>
              <a:t>3</a:t>
            </a:fld>
            <a:endParaRPr lang="en-US" sz="1400" b="0" i="0" u="none" strike="noStrike" cap="none" spc="0">
              <a:ln>
                <a:noFill/>
              </a:ln>
              <a:solidFill>
                <a:srgbClr val="000000"/>
              </a:solidFill>
              <a:latin typeface="Arial"/>
              <a:ea typeface="宋体"/>
              <a:cs typeface="Arial"/>
            </a:endParaRPr>
          </a:p>
        </p:txBody>
      </p:sp>
      <p:sp>
        <p:nvSpPr>
          <p:cNvPr id="114" name="Rectangle 4"/>
          <p:cNvSpPr>
            <a:spLocks noChangeArrowheads="1"/>
          </p:cNvSpPr>
          <p:nvPr/>
        </p:nvSpPr>
        <p:spPr bwMode="auto">
          <a:xfrm>
            <a:off x="560388" y="6411913"/>
            <a:ext cx="1439862" cy="476250"/>
          </a:xfrm>
          <a:prstGeom prst="rect">
            <a:avLst/>
          </a:prstGeom>
          <a:noFill/>
          <a:ln>
            <a:noFill/>
          </a:ln>
        </p:spPr>
        <p:txBody>
          <a:bodyPr/>
          <a:lstStyle/>
          <a:p>
            <a:pPr marL="0" marR="0" lvl="0" indent="0" algn="l" defTabSz="914400">
              <a:lnSpc>
                <a:spcPct val="100000"/>
              </a:lnSpc>
              <a:spcBef>
                <a:spcPts val="0"/>
              </a:spcBef>
              <a:spcAft>
                <a:spcPts val="0"/>
              </a:spcAft>
              <a:buClrTx/>
              <a:buSzTx/>
              <a:buFontTx/>
              <a:buNone/>
              <a:defRPr/>
            </a:pPr>
            <a:endParaRPr lang="en-US" sz="1600" b="1" i="0" u="none" strike="noStrike" cap="none" spc="0">
              <a:ln>
                <a:noFill/>
              </a:ln>
              <a:solidFill>
                <a:srgbClr val="0000FF"/>
              </a:solidFill>
              <a:latin typeface="Arial"/>
              <a:ea typeface="宋体"/>
              <a:cs typeface="Arial"/>
            </a:endParaRPr>
          </a:p>
        </p:txBody>
      </p:sp>
      <p:sp>
        <p:nvSpPr>
          <p:cNvPr id="115" name="Rectangle 5"/>
          <p:cNvSpPr>
            <a:spLocks noChangeArrowheads="1"/>
          </p:cNvSpPr>
          <p:nvPr/>
        </p:nvSpPr>
        <p:spPr bwMode="auto">
          <a:xfrm>
            <a:off x="3124200" y="6248400"/>
            <a:ext cx="28956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Times New Roman"/>
              <a:ea typeface="宋体"/>
              <a:cs typeface="Arial"/>
            </a:endParaRPr>
          </a:p>
        </p:txBody>
      </p:sp>
      <p:sp>
        <p:nvSpPr>
          <p:cNvPr id="116" name="Rectangle 6"/>
          <p:cNvSpPr>
            <a:spLocks noChangeArrowheads="1"/>
          </p:cNvSpPr>
          <p:nvPr/>
        </p:nvSpPr>
        <p:spPr bwMode="auto">
          <a:xfrm>
            <a:off x="7366000" y="6434138"/>
            <a:ext cx="10541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marL="0" marR="0" lvl="0" indent="0" algn="r" defTabSz="914400">
              <a:lnSpc>
                <a:spcPct val="100000"/>
              </a:lnSpc>
              <a:spcBef>
                <a:spcPts val="0"/>
              </a:spcBef>
              <a:spcAft>
                <a:spcPts val="0"/>
              </a:spcAft>
              <a:buClrTx/>
              <a:buSzTx/>
              <a:buFontTx/>
              <a:buNone/>
              <a:defRPr/>
            </a:pPr>
            <a:fld id="{CA0C4270-42B1-43E5-8A8C-C97657666A21}" type="slidenum">
              <a:rPr lang="en-US" sz="1600" b="1" i="0" u="none" strike="noStrike" cap="none" spc="0">
                <a:ln>
                  <a:noFill/>
                </a:ln>
                <a:solidFill>
                  <a:srgbClr val="0000FF"/>
                </a:solidFill>
                <a:latin typeface="Times New Roman"/>
                <a:ea typeface="宋体"/>
                <a:cs typeface="Arial"/>
              </a:rPr>
              <a:t>3</a:t>
            </a:fld>
            <a:endParaRPr lang="en-US" sz="1600" b="1" i="0" u="none" strike="noStrike" cap="none" spc="0">
              <a:ln>
                <a:noFill/>
              </a:ln>
              <a:solidFill>
                <a:srgbClr val="0000FF"/>
              </a:solidFill>
              <a:latin typeface="Times New Roman"/>
              <a:ea typeface="宋体"/>
              <a:cs typeface="Arial"/>
            </a:endParaRPr>
          </a:p>
        </p:txBody>
      </p:sp>
      <p:pic>
        <p:nvPicPr>
          <p:cNvPr id="9234" name="Picture 13"/>
          <p:cNvPicPr>
            <a:picLocks noChangeAspect="1" noChangeArrowheads="1"/>
          </p:cNvPicPr>
          <p:nvPr/>
        </p:nvPicPr>
        <p:blipFill>
          <a:blip r:embed="rId19"/>
          <a:stretch/>
        </p:blipFill>
        <p:spPr bwMode="auto">
          <a:xfrm>
            <a:off x="2590800" y="6238875"/>
            <a:ext cx="3778250" cy="539750"/>
          </a:xfrm>
          <a:prstGeom prst="rect">
            <a:avLst/>
          </a:prstGeom>
          <a:noFill/>
          <a:ln>
            <a:noFill/>
          </a:ln>
        </p:spPr>
      </p:pic>
      <p:pic>
        <p:nvPicPr>
          <p:cNvPr id="9235" name="Picture 5"/>
          <p:cNvPicPr>
            <a:picLocks noChangeAspect="1" noChangeArrowheads="1"/>
          </p:cNvPicPr>
          <p:nvPr/>
        </p:nvPicPr>
        <p:blipFill>
          <a:blip r:embed="rId20"/>
          <a:stretch/>
        </p:blipFill>
        <p:spPr bwMode="auto">
          <a:xfrm>
            <a:off x="107949" y="5840413"/>
            <a:ext cx="2582863" cy="1104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1"/>
  <p:txStyles>
    <p:titleStyle>
      <a:lvl1pPr algn="ctr">
        <a:spcBef>
          <a:spcPts val="0"/>
        </a:spcBef>
        <a:spcAft>
          <a:spcPts val="0"/>
        </a:spcAft>
        <a:defRPr sz="3600">
          <a:solidFill>
            <a:schemeClr val="tx2"/>
          </a:solidFill>
          <a:latin typeface="+mj-lt"/>
          <a:ea typeface="+mj-ea"/>
          <a:cs typeface="+mj-cs"/>
        </a:defRPr>
      </a:lvl1pPr>
      <a:lvl2pPr algn="ctr">
        <a:spcBef>
          <a:spcPts val="0"/>
        </a:spcBef>
        <a:spcAft>
          <a:spcPts val="0"/>
        </a:spcAft>
        <a:defRPr sz="3600">
          <a:solidFill>
            <a:schemeClr val="tx2"/>
          </a:solidFill>
          <a:latin typeface="Arial"/>
          <a:ea typeface="华文行楷"/>
          <a:cs typeface="宋体"/>
        </a:defRPr>
      </a:lvl2pPr>
      <a:lvl3pPr algn="ctr">
        <a:spcBef>
          <a:spcPts val="0"/>
        </a:spcBef>
        <a:spcAft>
          <a:spcPts val="0"/>
        </a:spcAft>
        <a:defRPr sz="3600">
          <a:solidFill>
            <a:schemeClr val="tx2"/>
          </a:solidFill>
          <a:latin typeface="Arial"/>
          <a:ea typeface="华文行楷"/>
          <a:cs typeface="宋体"/>
        </a:defRPr>
      </a:lvl3pPr>
      <a:lvl4pPr algn="ctr">
        <a:spcBef>
          <a:spcPts val="0"/>
        </a:spcBef>
        <a:spcAft>
          <a:spcPts val="0"/>
        </a:spcAft>
        <a:defRPr sz="3600">
          <a:solidFill>
            <a:schemeClr val="tx2"/>
          </a:solidFill>
          <a:latin typeface="Arial"/>
          <a:ea typeface="华文行楷"/>
          <a:cs typeface="宋体"/>
        </a:defRPr>
      </a:lvl4pPr>
      <a:lvl5pPr algn="ctr">
        <a:spcBef>
          <a:spcPts val="0"/>
        </a:spcBef>
        <a:spcAft>
          <a:spcPts val="0"/>
        </a:spcAft>
        <a:defRPr sz="3600">
          <a:solidFill>
            <a:schemeClr val="tx2"/>
          </a:solidFill>
          <a:latin typeface="Arial"/>
          <a:ea typeface="华文行楷"/>
          <a:cs typeface="宋体"/>
        </a:defRPr>
      </a:lvl5pPr>
      <a:lvl6pPr marL="457200" algn="ctr">
        <a:spcBef>
          <a:spcPts val="0"/>
        </a:spcBef>
        <a:spcAft>
          <a:spcPts val="0"/>
        </a:spcAft>
        <a:defRPr sz="3600">
          <a:solidFill>
            <a:schemeClr val="tx2"/>
          </a:solidFill>
          <a:latin typeface="Arial"/>
          <a:ea typeface="华文行楷"/>
          <a:cs typeface="宋体"/>
        </a:defRPr>
      </a:lvl6pPr>
      <a:lvl7pPr marL="914400" algn="ctr">
        <a:spcBef>
          <a:spcPts val="0"/>
        </a:spcBef>
        <a:spcAft>
          <a:spcPts val="0"/>
        </a:spcAft>
        <a:defRPr sz="3600">
          <a:solidFill>
            <a:schemeClr val="tx2"/>
          </a:solidFill>
          <a:latin typeface="Arial"/>
          <a:ea typeface="华文行楷"/>
          <a:cs typeface="宋体"/>
        </a:defRPr>
      </a:lvl7pPr>
      <a:lvl8pPr marL="1371600" algn="ctr">
        <a:spcBef>
          <a:spcPts val="0"/>
        </a:spcBef>
        <a:spcAft>
          <a:spcPts val="0"/>
        </a:spcAft>
        <a:defRPr sz="3600">
          <a:solidFill>
            <a:schemeClr val="tx2"/>
          </a:solidFill>
          <a:latin typeface="Arial"/>
          <a:ea typeface="华文行楷"/>
          <a:cs typeface="宋体"/>
        </a:defRPr>
      </a:lvl8pPr>
      <a:lvl9pPr marL="1828800" algn="ctr">
        <a:spcBef>
          <a:spcPts val="0"/>
        </a:spcBef>
        <a:spcAft>
          <a:spcPts val="0"/>
        </a:spcAft>
        <a:defRPr sz="3600">
          <a:solidFill>
            <a:schemeClr val="tx2"/>
          </a:solidFill>
          <a:latin typeface="Arial"/>
          <a:ea typeface="华文行楷"/>
          <a:cs typeface="宋体"/>
        </a:defRPr>
      </a:lvl9pPr>
    </p:titleStyle>
    <p:bodyStyle>
      <a:lvl1pPr marL="6350" indent="709613" algn="l">
        <a:spcBef>
          <a:spcPts val="0"/>
        </a:spcBef>
        <a:spcAft>
          <a:spcPts val="0"/>
        </a:spcAft>
        <a:defRPr sz="2800">
          <a:solidFill>
            <a:schemeClr val="tx1"/>
          </a:solidFill>
          <a:latin typeface="+mn-lt"/>
          <a:ea typeface="+mn-ea"/>
          <a:cs typeface="+mn-cs"/>
        </a:defRPr>
      </a:lvl1pPr>
      <a:lvl2pPr marL="1181099" indent="-285750" algn="l">
        <a:spcBef>
          <a:spcPts val="0"/>
        </a:spcBef>
        <a:spcAft>
          <a:spcPts val="0"/>
        </a:spcAft>
        <a:buChar char="–"/>
        <a:defRPr sz="2800">
          <a:solidFill>
            <a:schemeClr val="tx1"/>
          </a:solidFill>
          <a:latin typeface="+mn-lt"/>
          <a:ea typeface="+mn-ea"/>
        </a:defRPr>
      </a:lvl2pPr>
      <a:lvl3pPr marL="1589088" indent="-228600" algn="l">
        <a:spcBef>
          <a:spcPts val="0"/>
        </a:spcBef>
        <a:spcAft>
          <a:spcPts val="0"/>
        </a:spcAft>
        <a:buChar char="•"/>
        <a:defRPr sz="2400">
          <a:solidFill>
            <a:schemeClr val="tx1"/>
          </a:solidFill>
          <a:latin typeface="+mn-lt"/>
          <a:ea typeface="+mn-ea"/>
        </a:defRPr>
      </a:lvl3pPr>
      <a:lvl4pPr marL="1997075" indent="-228600" algn="l">
        <a:spcBef>
          <a:spcPts val="0"/>
        </a:spcBef>
        <a:spcAft>
          <a:spcPts val="0"/>
        </a:spcAft>
        <a:buChar char="–"/>
        <a:defRPr sz="2000">
          <a:solidFill>
            <a:schemeClr val="tx1"/>
          </a:solidFill>
          <a:latin typeface="+mn-lt"/>
          <a:ea typeface="+mn-ea"/>
        </a:defRPr>
      </a:lvl4pPr>
      <a:lvl5pPr marL="2405063" indent="-228600" algn="l">
        <a:spcBef>
          <a:spcPts val="0"/>
        </a:spcBef>
        <a:spcAft>
          <a:spcPts val="0"/>
        </a:spcAft>
        <a:buChar char="»"/>
        <a:defRPr sz="2000">
          <a:solidFill>
            <a:schemeClr val="tx1"/>
          </a:solidFill>
          <a:latin typeface="+mn-lt"/>
          <a:ea typeface="+mn-ea"/>
        </a:defRPr>
      </a:lvl5pPr>
      <a:lvl6pPr marL="2862263" indent="-228600" algn="l">
        <a:spcBef>
          <a:spcPts val="0"/>
        </a:spcBef>
        <a:spcAft>
          <a:spcPts val="0"/>
        </a:spcAft>
        <a:buChar char="»"/>
        <a:defRPr sz="2000">
          <a:solidFill>
            <a:schemeClr val="tx1"/>
          </a:solidFill>
          <a:latin typeface="+mn-lt"/>
          <a:ea typeface="+mn-ea"/>
        </a:defRPr>
      </a:lvl6pPr>
      <a:lvl7pPr marL="3319463" indent="-228600" algn="l">
        <a:spcBef>
          <a:spcPts val="0"/>
        </a:spcBef>
        <a:spcAft>
          <a:spcPts val="0"/>
        </a:spcAft>
        <a:buChar char="»"/>
        <a:defRPr sz="2000">
          <a:solidFill>
            <a:schemeClr val="tx1"/>
          </a:solidFill>
          <a:latin typeface="+mn-lt"/>
          <a:ea typeface="+mn-ea"/>
        </a:defRPr>
      </a:lvl7pPr>
      <a:lvl8pPr marL="3776663" indent="-228600" algn="l">
        <a:spcBef>
          <a:spcPts val="0"/>
        </a:spcBef>
        <a:spcAft>
          <a:spcPts val="0"/>
        </a:spcAft>
        <a:buChar char="»"/>
        <a:defRPr sz="2000">
          <a:solidFill>
            <a:schemeClr val="tx1"/>
          </a:solidFill>
          <a:latin typeface="+mn-lt"/>
          <a:ea typeface="+mn-ea"/>
        </a:defRPr>
      </a:lvl8pPr>
      <a:lvl9pPr marL="4233863" indent="-228600" algn="l">
        <a:spcBef>
          <a:spcPts val="0"/>
        </a:spcBef>
        <a:spcAft>
          <a:spcPts val="0"/>
        </a:spcAft>
        <a:buChar char="»"/>
        <a:defRPr sz="2000">
          <a:solidFill>
            <a:schemeClr val="tx1"/>
          </a:solidFill>
          <a:latin typeface="+mn-lt"/>
          <a:ea typeface="+mn-ea"/>
        </a:defRPr>
      </a:lvl9pPr>
    </p:bodyStyle>
    <p:other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ww.cnblogs.com/nzbbody/p/3448385.html" TargetMode="Externa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png"/><Relationship Id="rId4" Type="http://schemas.openxmlformats.org/officeDocument/2006/relationships/image" Target="../media/image15.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 Id="rId4" Type="http://schemas.openxmlformats.org/officeDocument/2006/relationships/image" Target="../media/image22.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51" name="Rectangle 2"/>
          <p:cNvSpPr>
            <a:spLocks noChangeArrowheads="1" noGrp="1"/>
          </p:cNvSpPr>
          <p:nvPr>
            <p:ph type="ctrTitle"/>
          </p:nvPr>
        </p:nvSpPr>
        <p:spPr bwMode="auto"/>
        <p:txBody>
          <a:bodyPr/>
          <a:lstStyle/>
          <a:p>
            <a:pPr>
              <a:defRPr/>
            </a:pPr>
            <a:r>
              <a:rPr lang="en-US"/>
              <a:t>Windows</a:t>
            </a:r>
            <a:r>
              <a:rPr lang="zh-CN"/>
              <a:t>核心编程</a:t>
            </a:r>
            <a:r>
              <a:rPr lang="en-US"/>
              <a:t>---</a:t>
            </a:r>
            <a:r>
              <a:rPr lang="zh-CN"/>
              <a:t>动态链接（</a:t>
            </a:r>
            <a:r>
              <a:rPr lang="en-US"/>
              <a:t>DLL</a:t>
            </a:r>
            <a:r>
              <a:rPr lang="zh-CN"/>
              <a:t>）</a:t>
            </a:r>
            <a:endParaRPr/>
          </a:p>
        </p:txBody>
      </p:sp>
      <p:sp>
        <p:nvSpPr>
          <p:cNvPr id="2" name="副标题 1"/>
          <p:cNvSpPr>
            <a:spLocks noGrp="1"/>
          </p:cNvSpPr>
          <p:nvPr>
            <p:ph type="subTitle" idx="1"/>
          </p:nvPr>
        </p:nvSpPr>
        <p:spPr bwMode="auto"/>
        <p:txBody>
          <a:bodyPr/>
          <a:lstStyle/>
          <a:p>
            <a:pPr>
              <a:defRPr/>
            </a:pPr>
            <a:endParaRPr lang="zh-CN"/>
          </a:p>
        </p:txBody>
      </p:sp>
      <p:sp>
        <p:nvSpPr>
          <p:cNvPr id="2050"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7A2E27CC-5F8B-4F3A-BF39-5AA96873E8D6}" type="slidenum">
              <a:rPr lang="en-US" sz="1400"/>
              <a:t>1</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86">
        <p:fade thruBlk="0"/>
      </p:transition>
    </mc:Choice>
    <mc:Fallback>
      <p:transition spd="slow" advClick="1" advTm="1086">
        <p:fade thruBlk="0"/>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标题 1"/>
          <p:cNvSpPr>
            <a:spLocks noGrp="1"/>
          </p:cNvSpPr>
          <p:nvPr>
            <p:ph type="title"/>
          </p:nvPr>
        </p:nvSpPr>
        <p:spPr bwMode="auto"/>
        <p:txBody>
          <a:bodyPr/>
          <a:lstStyle/>
          <a:p>
            <a:pPr>
              <a:defRPr/>
            </a:pPr>
            <a:r>
              <a:rPr lang="zh-CN"/>
              <a:t>动态链接库</a:t>
            </a:r>
            <a:endParaRPr/>
          </a:p>
        </p:txBody>
      </p:sp>
      <p:sp>
        <p:nvSpPr>
          <p:cNvPr id="8195" name="内容占位符 2"/>
          <p:cNvSpPr>
            <a:spLocks noGrp="1"/>
          </p:cNvSpPr>
          <p:nvPr>
            <p:ph idx="1"/>
          </p:nvPr>
        </p:nvSpPr>
        <p:spPr bwMode="auto">
          <a:xfrm>
            <a:off x="452263" y="1268760"/>
            <a:ext cx="8229600" cy="4525963"/>
          </a:xfrm>
        </p:spPr>
        <p:txBody>
          <a:bodyPr/>
          <a:lstStyle/>
          <a:p>
            <a:pPr>
              <a:defRPr/>
            </a:pPr>
            <a:r>
              <a:rPr lang="zh-CN" sz="2400"/>
              <a:t>下面简单介绍动态链接的过程： </a:t>
            </a:r>
            <a:endParaRPr lang="en-US" sz="2400"/>
          </a:p>
          <a:p>
            <a:pPr>
              <a:defRPr/>
            </a:pPr>
            <a:r>
              <a:rPr lang="zh-CN" sz="2400"/>
              <a:t>假设现在有两个程序</a:t>
            </a:r>
            <a:r>
              <a:rPr lang="en-US" sz="2400"/>
              <a:t>program1.o</a:t>
            </a:r>
            <a:r>
              <a:rPr lang="zh-CN" sz="2400"/>
              <a:t>和</a:t>
            </a:r>
            <a:r>
              <a:rPr lang="en-US" sz="2400"/>
              <a:t>program2.o</a:t>
            </a:r>
            <a:r>
              <a:rPr lang="zh-CN" sz="2400"/>
              <a:t>，这两者共用同一个库</a:t>
            </a:r>
            <a:r>
              <a:rPr lang="en-US" sz="2400"/>
              <a:t>lib.o</a:t>
            </a:r>
            <a:r>
              <a:rPr lang="en-US" sz="2400"/>
              <a:t>,</a:t>
            </a:r>
            <a:r>
              <a:rPr lang="zh-CN" sz="2400"/>
              <a:t>假设首先运行程序</a:t>
            </a:r>
            <a:r>
              <a:rPr lang="en-US" sz="2400"/>
              <a:t>program1</a:t>
            </a:r>
            <a:r>
              <a:rPr lang="zh-CN" sz="2400"/>
              <a:t>，系统首先加载</a:t>
            </a:r>
            <a:r>
              <a:rPr lang="en-US" sz="2400"/>
              <a:t>program1.o</a:t>
            </a:r>
            <a:r>
              <a:rPr lang="zh-CN" sz="2400"/>
              <a:t>，当系统发现</a:t>
            </a:r>
            <a:r>
              <a:rPr lang="en-US" sz="2400"/>
              <a:t>program1.o</a:t>
            </a:r>
            <a:r>
              <a:rPr lang="zh-CN" sz="2400"/>
              <a:t>中用到了</a:t>
            </a:r>
            <a:r>
              <a:rPr lang="en-US" sz="2400"/>
              <a:t>lib.o</a:t>
            </a:r>
            <a:r>
              <a:rPr lang="zh-CN" sz="2400"/>
              <a:t>，即</a:t>
            </a:r>
            <a:r>
              <a:rPr lang="en-US" sz="2400"/>
              <a:t>program1.o</a:t>
            </a:r>
            <a:r>
              <a:rPr lang="zh-CN" sz="2400"/>
              <a:t>依赖于</a:t>
            </a:r>
            <a:r>
              <a:rPr lang="en-US" sz="2400"/>
              <a:t>lib.o</a:t>
            </a:r>
            <a:r>
              <a:rPr lang="zh-CN" sz="2400"/>
              <a:t>，那么系统接着加载</a:t>
            </a:r>
            <a:r>
              <a:rPr lang="en-US" sz="2400"/>
              <a:t>lib.o</a:t>
            </a:r>
            <a:r>
              <a:rPr lang="zh-CN" sz="2400"/>
              <a:t>，如果</a:t>
            </a:r>
            <a:r>
              <a:rPr lang="en-US" sz="2400"/>
              <a:t>program1.o</a:t>
            </a:r>
            <a:r>
              <a:rPr lang="zh-CN" sz="2400"/>
              <a:t>和</a:t>
            </a:r>
            <a:r>
              <a:rPr lang="en-US" sz="2400"/>
              <a:t>lib.o</a:t>
            </a:r>
            <a:r>
              <a:rPr lang="zh-CN" sz="2400"/>
              <a:t>还依赖于其他目标文件，则依次全部加载到内存中。</a:t>
            </a:r>
            <a:endParaRPr lang="en-US" sz="2400"/>
          </a:p>
          <a:p>
            <a:pPr>
              <a:defRPr/>
            </a:pPr>
            <a:r>
              <a:rPr lang="zh-CN" sz="2400"/>
              <a:t>当</a:t>
            </a:r>
            <a:r>
              <a:rPr lang="en-US" sz="2400"/>
              <a:t>program2</a:t>
            </a:r>
            <a:r>
              <a:rPr lang="zh-CN" sz="2400"/>
              <a:t>运行时，同样的加载</a:t>
            </a:r>
            <a:r>
              <a:rPr lang="en-US" sz="2400"/>
              <a:t>program2.o</a:t>
            </a:r>
            <a:r>
              <a:rPr lang="zh-CN" sz="2400"/>
              <a:t>，然后发现</a:t>
            </a:r>
            <a:r>
              <a:rPr lang="en-US" sz="2400"/>
              <a:t>program2.o</a:t>
            </a:r>
            <a:r>
              <a:rPr lang="zh-CN" sz="2400"/>
              <a:t>依赖于</a:t>
            </a:r>
            <a:r>
              <a:rPr lang="en-US" sz="2400"/>
              <a:t>lib.o</a:t>
            </a:r>
            <a:r>
              <a:rPr lang="zh-CN" sz="2400"/>
              <a:t>，但是此时</a:t>
            </a:r>
            <a:r>
              <a:rPr lang="en-US" sz="2400" b="1">
                <a:solidFill>
                  <a:srgbClr val="FF0000"/>
                </a:solidFill>
              </a:rPr>
              <a:t>lib.o</a:t>
            </a:r>
            <a:r>
              <a:rPr lang="zh-CN" sz="2400" b="1">
                <a:solidFill>
                  <a:srgbClr val="FF0000"/>
                </a:solidFill>
              </a:rPr>
              <a:t>已经存在于内存中</a:t>
            </a:r>
            <a:r>
              <a:rPr lang="zh-CN" sz="2400"/>
              <a:t>，这个时候就不再进行重新加载，而是将内存中已经存在的</a:t>
            </a:r>
            <a:r>
              <a:rPr lang="en-US" sz="2400">
                <a:solidFill>
                  <a:srgbClr val="FF0000"/>
                </a:solidFill>
              </a:rPr>
              <a:t>lib.o</a:t>
            </a:r>
            <a:r>
              <a:rPr lang="zh-CN" sz="2400">
                <a:solidFill>
                  <a:srgbClr val="FF0000"/>
                </a:solidFill>
              </a:rPr>
              <a:t>映射到</a:t>
            </a:r>
            <a:r>
              <a:rPr lang="en-US" sz="2400">
                <a:solidFill>
                  <a:srgbClr val="FF0000"/>
                </a:solidFill>
              </a:rPr>
              <a:t>program2</a:t>
            </a:r>
            <a:r>
              <a:rPr lang="zh-CN" sz="2400">
                <a:solidFill>
                  <a:srgbClr val="FF0000"/>
                </a:solidFill>
              </a:rPr>
              <a:t>的虚拟地址空间中</a:t>
            </a:r>
            <a:r>
              <a:rPr lang="zh-CN" sz="2400"/>
              <a:t>，从而进行链接（这个链接过程和静态链接类似）形成可执行程序。</a:t>
            </a:r>
            <a:endParaRPr/>
          </a:p>
        </p:txBody>
      </p:sp>
      <p:sp>
        <p:nvSpPr>
          <p:cNvPr id="8196"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4E1B0BE8-E183-4F3D-BCF3-BD80AA71B7F8}" type="slidenum">
              <a:rPr lang="en-US" sz="1400"/>
              <a:t>10</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53291">
        <p:fade thruBlk="0"/>
      </p:transition>
    </mc:Choice>
    <mc:Fallback>
      <p:transition spd="slow" advClick="1" advTm="153291">
        <p:fade thruBlk="0"/>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219" name="Rectangle 2"/>
          <p:cNvSpPr>
            <a:spLocks noChangeArrowheads="1" noGrp="1"/>
          </p:cNvSpPr>
          <p:nvPr>
            <p:ph type="title"/>
          </p:nvPr>
        </p:nvSpPr>
        <p:spPr bwMode="auto"/>
        <p:txBody>
          <a:bodyPr/>
          <a:lstStyle/>
          <a:p>
            <a:pPr>
              <a:defRPr/>
            </a:pPr>
            <a:r>
              <a:rPr lang="zh-CN"/>
              <a:t>动态链接库被多个进程访问</a:t>
            </a:r>
            <a:endParaRPr/>
          </a:p>
        </p:txBody>
      </p:sp>
      <p:sp>
        <p:nvSpPr>
          <p:cNvPr id="2" name="内容占位符 1"/>
          <p:cNvSpPr>
            <a:spLocks noGrp="1"/>
          </p:cNvSpPr>
          <p:nvPr>
            <p:ph idx="1"/>
          </p:nvPr>
        </p:nvSpPr>
        <p:spPr bwMode="auto"/>
        <p:txBody>
          <a:bodyPr/>
          <a:lstStyle/>
          <a:p>
            <a:pPr>
              <a:defRPr/>
            </a:pPr>
            <a:endParaRPr lang="zh-CN"/>
          </a:p>
        </p:txBody>
      </p:sp>
      <p:sp>
        <p:nvSpPr>
          <p:cNvPr id="9218"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1C8A5104-715B-4418-ABDE-6F72550BE6BF}" type="slidenum">
              <a:rPr lang="en-US" sz="1400"/>
              <a:t>11</a:t>
            </a:fld>
            <a:endParaRPr lang="en-US" sz="1400"/>
          </a:p>
        </p:txBody>
      </p:sp>
      <p:sp>
        <p:nvSpPr>
          <p:cNvPr id="9220" name="Rectangle 3"/>
          <p:cNvSpPr>
            <a:spLocks noChangeArrowheads="1"/>
          </p:cNvSpPr>
          <p:nvPr/>
        </p:nvSpPr>
        <p:spPr bwMode="auto">
          <a:xfrm>
            <a:off x="3705225" y="2322513"/>
            <a:ext cx="1676400" cy="609600"/>
          </a:xfrm>
          <a:prstGeom prst="rect">
            <a:avLst/>
          </a:prstGeom>
          <a:solidFill>
            <a:schemeClr val="accent1"/>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代码页面</a:t>
            </a:r>
            <a:r>
              <a:rPr lang="en-US" sz="1800">
                <a:solidFill>
                  <a:srgbClr val="000000"/>
                </a:solidFill>
                <a:latin typeface="Garamond"/>
              </a:rPr>
              <a:t>2</a:t>
            </a:r>
            <a:endParaRPr/>
          </a:p>
        </p:txBody>
      </p:sp>
      <p:sp>
        <p:nvSpPr>
          <p:cNvPr id="9221" name="Rectangle 4"/>
          <p:cNvSpPr>
            <a:spLocks noChangeArrowheads="1"/>
          </p:cNvSpPr>
          <p:nvPr/>
        </p:nvSpPr>
        <p:spPr bwMode="auto">
          <a:xfrm>
            <a:off x="3705225" y="2932113"/>
            <a:ext cx="1676400" cy="609600"/>
          </a:xfrm>
          <a:prstGeom prst="rect">
            <a:avLst/>
          </a:prstGeom>
          <a:solidFill>
            <a:schemeClr val="accent1"/>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代码页面</a:t>
            </a:r>
            <a:r>
              <a:rPr lang="en-US" sz="1800">
                <a:solidFill>
                  <a:srgbClr val="000000"/>
                </a:solidFill>
                <a:latin typeface="Garamond"/>
              </a:rPr>
              <a:t>1</a:t>
            </a:r>
            <a:endParaRPr/>
          </a:p>
        </p:txBody>
      </p:sp>
      <p:sp>
        <p:nvSpPr>
          <p:cNvPr id="9222" name="Rectangle 5"/>
          <p:cNvSpPr>
            <a:spLocks noChangeArrowheads="1"/>
          </p:cNvSpPr>
          <p:nvPr/>
        </p:nvSpPr>
        <p:spPr bwMode="auto">
          <a:xfrm>
            <a:off x="3705225" y="3541713"/>
            <a:ext cx="1676400" cy="609600"/>
          </a:xfrm>
          <a:prstGeom prst="rect">
            <a:avLst/>
          </a:prstGeom>
          <a:solidFill>
            <a:schemeClr val="accent1"/>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数据页面</a:t>
            </a:r>
            <a:r>
              <a:rPr lang="en-US" sz="1800">
                <a:solidFill>
                  <a:srgbClr val="000000"/>
                </a:solidFill>
                <a:latin typeface="Garamond"/>
              </a:rPr>
              <a:t>2</a:t>
            </a:r>
            <a:endParaRPr/>
          </a:p>
        </p:txBody>
      </p:sp>
      <p:sp>
        <p:nvSpPr>
          <p:cNvPr id="9223" name="Rectangle 6"/>
          <p:cNvSpPr>
            <a:spLocks noChangeArrowheads="1"/>
          </p:cNvSpPr>
          <p:nvPr/>
        </p:nvSpPr>
        <p:spPr bwMode="auto">
          <a:xfrm>
            <a:off x="3705225" y="4151313"/>
            <a:ext cx="1676400" cy="609600"/>
          </a:xfrm>
          <a:prstGeom prst="rect">
            <a:avLst/>
          </a:prstGeom>
          <a:solidFill>
            <a:schemeClr val="accent1"/>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代码页面</a:t>
            </a:r>
            <a:r>
              <a:rPr lang="en-US" sz="1800">
                <a:solidFill>
                  <a:srgbClr val="000000"/>
                </a:solidFill>
                <a:latin typeface="Garamond"/>
              </a:rPr>
              <a:t>3</a:t>
            </a:r>
            <a:endParaRPr/>
          </a:p>
        </p:txBody>
      </p:sp>
      <p:sp>
        <p:nvSpPr>
          <p:cNvPr id="9224" name="Rectangle 7"/>
          <p:cNvSpPr>
            <a:spLocks noChangeArrowheads="1"/>
          </p:cNvSpPr>
          <p:nvPr/>
        </p:nvSpPr>
        <p:spPr bwMode="auto">
          <a:xfrm>
            <a:off x="3705225" y="4760913"/>
            <a:ext cx="1676400" cy="609600"/>
          </a:xfrm>
          <a:prstGeom prst="rect">
            <a:avLst/>
          </a:prstGeom>
          <a:solidFill>
            <a:schemeClr val="accent1"/>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数据页面</a:t>
            </a:r>
            <a:r>
              <a:rPr lang="en-US" sz="1800">
                <a:solidFill>
                  <a:srgbClr val="000000"/>
                </a:solidFill>
                <a:latin typeface="Garamond"/>
              </a:rPr>
              <a:t>1</a:t>
            </a:r>
            <a:endParaRPr/>
          </a:p>
        </p:txBody>
      </p:sp>
      <p:sp>
        <p:nvSpPr>
          <p:cNvPr id="9225" name="Text Box 8"/>
          <p:cNvSpPr txBox="1">
            <a:spLocks noChangeArrowheads="1"/>
          </p:cNvSpPr>
          <p:nvPr/>
        </p:nvSpPr>
        <p:spPr bwMode="auto">
          <a:xfrm>
            <a:off x="3594100" y="1820863"/>
            <a:ext cx="1914525" cy="366712"/>
          </a:xfrm>
          <a:prstGeom prst="rect">
            <a:avLst/>
          </a:prstGeom>
          <a:noFill/>
          <a:ln>
            <a:noFill/>
          </a:ln>
          <a:effectLst/>
        </p:spPr>
        <p:txBody>
          <a:bodyPr>
            <a:spAutoFit/>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en-US" sz="1800" b="1">
                <a:solidFill>
                  <a:schemeClr val="hlink"/>
                </a:solidFill>
                <a:latin typeface="Garamond"/>
              </a:rPr>
              <a:t>DLL</a:t>
            </a:r>
            <a:r>
              <a:rPr lang="zh-CN" sz="1800" b="1">
                <a:solidFill>
                  <a:schemeClr val="hlink"/>
                </a:solidFill>
                <a:latin typeface="Garamond"/>
              </a:rPr>
              <a:t>的虚拟内存</a:t>
            </a:r>
            <a:endParaRPr/>
          </a:p>
        </p:txBody>
      </p:sp>
      <p:sp>
        <p:nvSpPr>
          <p:cNvPr id="9226" name="Rectangle 9"/>
          <p:cNvSpPr>
            <a:spLocks noChangeArrowheads="1"/>
          </p:cNvSpPr>
          <p:nvPr/>
        </p:nvSpPr>
        <p:spPr bwMode="auto">
          <a:xfrm>
            <a:off x="962025" y="2317750"/>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代码页面</a:t>
            </a:r>
            <a:r>
              <a:rPr lang="en-US" sz="1800">
                <a:solidFill>
                  <a:srgbClr val="000000"/>
                </a:solidFill>
                <a:latin typeface="Garamond"/>
              </a:rPr>
              <a:t>2</a:t>
            </a:r>
            <a:endParaRPr/>
          </a:p>
        </p:txBody>
      </p:sp>
      <p:sp>
        <p:nvSpPr>
          <p:cNvPr id="9227" name="Rectangle 10"/>
          <p:cNvSpPr>
            <a:spLocks noChangeArrowheads="1"/>
          </p:cNvSpPr>
          <p:nvPr/>
        </p:nvSpPr>
        <p:spPr bwMode="auto">
          <a:xfrm>
            <a:off x="962025" y="2927350"/>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代码页面</a:t>
            </a:r>
            <a:r>
              <a:rPr lang="en-US" sz="1800">
                <a:solidFill>
                  <a:srgbClr val="000000"/>
                </a:solidFill>
                <a:latin typeface="Garamond"/>
              </a:rPr>
              <a:t>1</a:t>
            </a:r>
            <a:endParaRPr/>
          </a:p>
        </p:txBody>
      </p:sp>
      <p:sp>
        <p:nvSpPr>
          <p:cNvPr id="9228" name="Rectangle 11"/>
          <p:cNvSpPr>
            <a:spLocks noChangeArrowheads="1"/>
          </p:cNvSpPr>
          <p:nvPr/>
        </p:nvSpPr>
        <p:spPr bwMode="auto">
          <a:xfrm>
            <a:off x="962025" y="3536950"/>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数据页面</a:t>
            </a:r>
            <a:r>
              <a:rPr lang="en-US" sz="1800">
                <a:solidFill>
                  <a:srgbClr val="000000"/>
                </a:solidFill>
                <a:latin typeface="Garamond"/>
              </a:rPr>
              <a:t>2</a:t>
            </a:r>
            <a:endParaRPr/>
          </a:p>
        </p:txBody>
      </p:sp>
      <p:sp>
        <p:nvSpPr>
          <p:cNvPr id="9229" name="Rectangle 12"/>
          <p:cNvSpPr>
            <a:spLocks noChangeArrowheads="1"/>
          </p:cNvSpPr>
          <p:nvPr/>
        </p:nvSpPr>
        <p:spPr bwMode="auto">
          <a:xfrm>
            <a:off x="962025" y="4146550"/>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代码页面</a:t>
            </a:r>
            <a:r>
              <a:rPr lang="en-US" sz="1800">
                <a:solidFill>
                  <a:srgbClr val="000000"/>
                </a:solidFill>
                <a:latin typeface="Garamond"/>
              </a:rPr>
              <a:t>3</a:t>
            </a:r>
            <a:endParaRPr/>
          </a:p>
        </p:txBody>
      </p:sp>
      <p:sp>
        <p:nvSpPr>
          <p:cNvPr id="9230" name="Rectangle 13"/>
          <p:cNvSpPr>
            <a:spLocks noChangeArrowheads="1"/>
          </p:cNvSpPr>
          <p:nvPr/>
        </p:nvSpPr>
        <p:spPr bwMode="auto">
          <a:xfrm>
            <a:off x="962025" y="4756150"/>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数据页面</a:t>
            </a:r>
            <a:r>
              <a:rPr lang="en-US" sz="1800">
                <a:solidFill>
                  <a:srgbClr val="000000"/>
                </a:solidFill>
                <a:latin typeface="Garamond"/>
              </a:rPr>
              <a:t>1</a:t>
            </a:r>
            <a:endParaRPr/>
          </a:p>
        </p:txBody>
      </p:sp>
      <p:sp>
        <p:nvSpPr>
          <p:cNvPr id="9231" name="Rectangle 14"/>
          <p:cNvSpPr>
            <a:spLocks noChangeArrowheads="1"/>
          </p:cNvSpPr>
          <p:nvPr/>
        </p:nvSpPr>
        <p:spPr bwMode="auto">
          <a:xfrm>
            <a:off x="3705225" y="2322513"/>
            <a:ext cx="1676400" cy="609600"/>
          </a:xfrm>
          <a:prstGeom prst="rect">
            <a:avLst/>
          </a:prstGeom>
          <a:solidFill>
            <a:schemeClr val="accent1"/>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代码页面</a:t>
            </a:r>
            <a:r>
              <a:rPr lang="en-US" sz="1800">
                <a:solidFill>
                  <a:srgbClr val="000000"/>
                </a:solidFill>
                <a:latin typeface="Garamond"/>
              </a:rPr>
              <a:t>2</a:t>
            </a:r>
            <a:endParaRPr/>
          </a:p>
        </p:txBody>
      </p:sp>
      <p:sp>
        <p:nvSpPr>
          <p:cNvPr id="9232" name="Rectangle 15"/>
          <p:cNvSpPr>
            <a:spLocks noChangeArrowheads="1"/>
          </p:cNvSpPr>
          <p:nvPr/>
        </p:nvSpPr>
        <p:spPr bwMode="auto">
          <a:xfrm>
            <a:off x="962025" y="2317750"/>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代码页面</a:t>
            </a:r>
            <a:r>
              <a:rPr lang="en-US" sz="1800">
                <a:solidFill>
                  <a:srgbClr val="000000"/>
                </a:solidFill>
                <a:latin typeface="Garamond"/>
              </a:rPr>
              <a:t>1</a:t>
            </a:r>
            <a:endParaRPr/>
          </a:p>
        </p:txBody>
      </p:sp>
      <p:sp>
        <p:nvSpPr>
          <p:cNvPr id="9233" name="Rectangle 16"/>
          <p:cNvSpPr>
            <a:spLocks noChangeArrowheads="1"/>
          </p:cNvSpPr>
          <p:nvPr/>
        </p:nvSpPr>
        <p:spPr bwMode="auto">
          <a:xfrm>
            <a:off x="962025" y="2927350"/>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代码页面</a:t>
            </a:r>
            <a:r>
              <a:rPr lang="en-US" sz="1800">
                <a:solidFill>
                  <a:srgbClr val="000000"/>
                </a:solidFill>
                <a:latin typeface="Garamond"/>
              </a:rPr>
              <a:t>2</a:t>
            </a:r>
            <a:endParaRPr/>
          </a:p>
        </p:txBody>
      </p:sp>
      <p:sp>
        <p:nvSpPr>
          <p:cNvPr id="9234" name="Rectangle 17"/>
          <p:cNvSpPr>
            <a:spLocks noChangeArrowheads="1"/>
          </p:cNvSpPr>
          <p:nvPr/>
        </p:nvSpPr>
        <p:spPr bwMode="auto">
          <a:xfrm>
            <a:off x="962025" y="3536950"/>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代码页面</a:t>
            </a:r>
            <a:r>
              <a:rPr lang="en-US" sz="1800">
                <a:solidFill>
                  <a:srgbClr val="000000"/>
                </a:solidFill>
                <a:latin typeface="Garamond"/>
              </a:rPr>
              <a:t>3</a:t>
            </a:r>
            <a:endParaRPr/>
          </a:p>
        </p:txBody>
      </p:sp>
      <p:sp>
        <p:nvSpPr>
          <p:cNvPr id="9235" name="Rectangle 18"/>
          <p:cNvSpPr>
            <a:spLocks noChangeArrowheads="1"/>
          </p:cNvSpPr>
          <p:nvPr/>
        </p:nvSpPr>
        <p:spPr bwMode="auto">
          <a:xfrm>
            <a:off x="962025" y="4146550"/>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数据页面</a:t>
            </a:r>
            <a:r>
              <a:rPr lang="en-US" sz="1800">
                <a:solidFill>
                  <a:srgbClr val="000000"/>
                </a:solidFill>
                <a:latin typeface="Garamond"/>
              </a:rPr>
              <a:t>1</a:t>
            </a:r>
            <a:endParaRPr/>
          </a:p>
        </p:txBody>
      </p:sp>
      <p:sp>
        <p:nvSpPr>
          <p:cNvPr id="9236" name="Rectangle 19"/>
          <p:cNvSpPr>
            <a:spLocks noChangeArrowheads="1"/>
          </p:cNvSpPr>
          <p:nvPr/>
        </p:nvSpPr>
        <p:spPr bwMode="auto">
          <a:xfrm>
            <a:off x="962025" y="4756150"/>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数据页面</a:t>
            </a:r>
            <a:r>
              <a:rPr lang="en-US" sz="1800">
                <a:solidFill>
                  <a:srgbClr val="000000"/>
                </a:solidFill>
                <a:latin typeface="Garamond"/>
              </a:rPr>
              <a:t>2</a:t>
            </a:r>
            <a:endParaRPr/>
          </a:p>
        </p:txBody>
      </p:sp>
      <p:sp>
        <p:nvSpPr>
          <p:cNvPr id="9237" name="Rectangle 20"/>
          <p:cNvSpPr>
            <a:spLocks noChangeArrowheads="1"/>
          </p:cNvSpPr>
          <p:nvPr/>
        </p:nvSpPr>
        <p:spPr bwMode="auto">
          <a:xfrm>
            <a:off x="6459538" y="2325688"/>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代码页面</a:t>
            </a:r>
            <a:r>
              <a:rPr lang="en-US" sz="1800">
                <a:solidFill>
                  <a:srgbClr val="000000"/>
                </a:solidFill>
                <a:latin typeface="Garamond"/>
              </a:rPr>
              <a:t>2</a:t>
            </a:r>
            <a:endParaRPr/>
          </a:p>
        </p:txBody>
      </p:sp>
      <p:sp>
        <p:nvSpPr>
          <p:cNvPr id="9238" name="Rectangle 21"/>
          <p:cNvSpPr>
            <a:spLocks noChangeArrowheads="1"/>
          </p:cNvSpPr>
          <p:nvPr/>
        </p:nvSpPr>
        <p:spPr bwMode="auto">
          <a:xfrm>
            <a:off x="6459538" y="2935288"/>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代码页面</a:t>
            </a:r>
            <a:r>
              <a:rPr lang="en-US" sz="1800">
                <a:solidFill>
                  <a:srgbClr val="000000"/>
                </a:solidFill>
                <a:latin typeface="Garamond"/>
              </a:rPr>
              <a:t>2</a:t>
            </a:r>
            <a:endParaRPr/>
          </a:p>
        </p:txBody>
      </p:sp>
      <p:sp>
        <p:nvSpPr>
          <p:cNvPr id="9239" name="Rectangle 22"/>
          <p:cNvSpPr>
            <a:spLocks noChangeArrowheads="1"/>
          </p:cNvSpPr>
          <p:nvPr/>
        </p:nvSpPr>
        <p:spPr bwMode="auto">
          <a:xfrm>
            <a:off x="6459538" y="3544887"/>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代码页面</a:t>
            </a:r>
            <a:r>
              <a:rPr lang="en-US" sz="1800">
                <a:solidFill>
                  <a:srgbClr val="000000"/>
                </a:solidFill>
                <a:latin typeface="Garamond"/>
              </a:rPr>
              <a:t>3</a:t>
            </a:r>
            <a:endParaRPr/>
          </a:p>
        </p:txBody>
      </p:sp>
      <p:sp>
        <p:nvSpPr>
          <p:cNvPr id="9240" name="Rectangle 23"/>
          <p:cNvSpPr>
            <a:spLocks noChangeArrowheads="1"/>
          </p:cNvSpPr>
          <p:nvPr/>
        </p:nvSpPr>
        <p:spPr bwMode="auto">
          <a:xfrm>
            <a:off x="6459538" y="4154488"/>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数据页面</a:t>
            </a:r>
            <a:r>
              <a:rPr lang="en-US" sz="1800">
                <a:solidFill>
                  <a:srgbClr val="000000"/>
                </a:solidFill>
                <a:latin typeface="Garamond"/>
              </a:rPr>
              <a:t>1</a:t>
            </a:r>
            <a:endParaRPr/>
          </a:p>
        </p:txBody>
      </p:sp>
      <p:sp>
        <p:nvSpPr>
          <p:cNvPr id="9241" name="Rectangle 24"/>
          <p:cNvSpPr>
            <a:spLocks noChangeArrowheads="1"/>
          </p:cNvSpPr>
          <p:nvPr/>
        </p:nvSpPr>
        <p:spPr bwMode="auto">
          <a:xfrm>
            <a:off x="6459538" y="4764087"/>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数据页面</a:t>
            </a:r>
            <a:r>
              <a:rPr lang="en-US" sz="1800">
                <a:solidFill>
                  <a:srgbClr val="000000"/>
                </a:solidFill>
                <a:latin typeface="Garamond"/>
              </a:rPr>
              <a:t>2</a:t>
            </a:r>
            <a:endParaRPr/>
          </a:p>
        </p:txBody>
      </p:sp>
      <p:sp>
        <p:nvSpPr>
          <p:cNvPr id="9242" name="Rectangle 25"/>
          <p:cNvSpPr>
            <a:spLocks noChangeArrowheads="1"/>
          </p:cNvSpPr>
          <p:nvPr/>
        </p:nvSpPr>
        <p:spPr bwMode="auto">
          <a:xfrm>
            <a:off x="6459538" y="2325688"/>
            <a:ext cx="1676400" cy="609600"/>
          </a:xfrm>
          <a:prstGeom prst="rect">
            <a:avLst/>
          </a:prstGeom>
          <a:solidFill>
            <a:srgbClr val="CC99FF"/>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a:solidFill>
                  <a:srgbClr val="000000"/>
                </a:solidFill>
                <a:latin typeface="Garamond"/>
              </a:rPr>
              <a:t>代码页面</a:t>
            </a:r>
            <a:r>
              <a:rPr lang="en-US" sz="1800">
                <a:solidFill>
                  <a:srgbClr val="000000"/>
                </a:solidFill>
                <a:latin typeface="Garamond"/>
              </a:rPr>
              <a:t>1</a:t>
            </a:r>
            <a:endParaRPr/>
          </a:p>
        </p:txBody>
      </p:sp>
      <p:cxnSp>
        <p:nvCxnSpPr>
          <p:cNvPr id="9243" name="AutoShape 26"/>
          <p:cNvCxnSpPr>
            <a:cxnSpLocks noChangeShapeType="1"/>
            <a:stCxn id="9232" idx="3"/>
            <a:endCxn id="9221" idx="1"/>
          </p:cNvCxnSpPr>
          <p:nvPr/>
        </p:nvCxnSpPr>
        <p:spPr bwMode="auto">
          <a:xfrm>
            <a:off x="2638425" y="2622550"/>
            <a:ext cx="1066800" cy="614363"/>
          </a:xfrm>
          <a:prstGeom prst="curvedConnector3">
            <a:avLst>
              <a:gd name="adj1" fmla="val 50000"/>
            </a:avLst>
          </a:prstGeom>
          <a:noFill/>
          <a:ln w="9525">
            <a:solidFill>
              <a:schemeClr val="tx1"/>
            </a:solidFill>
            <a:round/>
            <a:headEnd/>
            <a:tailEnd/>
          </a:ln>
          <a:effectLst/>
        </p:spPr>
      </p:cxnSp>
      <p:cxnSp>
        <p:nvCxnSpPr>
          <p:cNvPr id="9244" name="AutoShape 27"/>
          <p:cNvCxnSpPr>
            <a:cxnSpLocks noChangeShapeType="1"/>
            <a:stCxn id="9233" idx="3"/>
            <a:endCxn id="9231" idx="1"/>
          </p:cNvCxnSpPr>
          <p:nvPr/>
        </p:nvCxnSpPr>
        <p:spPr bwMode="auto">
          <a:xfrm flipV="1">
            <a:off x="2638425" y="2627313"/>
            <a:ext cx="1066800" cy="604837"/>
          </a:xfrm>
          <a:prstGeom prst="curvedConnector3">
            <a:avLst>
              <a:gd name="adj1" fmla="val 50000"/>
            </a:avLst>
          </a:prstGeom>
          <a:noFill/>
          <a:ln w="9525">
            <a:solidFill>
              <a:schemeClr val="tx1"/>
            </a:solidFill>
            <a:round/>
            <a:headEnd/>
            <a:tailEnd/>
          </a:ln>
          <a:effectLst/>
        </p:spPr>
      </p:cxnSp>
      <p:cxnSp>
        <p:nvCxnSpPr>
          <p:cNvPr id="9245" name="AutoShape 28"/>
          <p:cNvCxnSpPr>
            <a:cxnSpLocks noChangeShapeType="1"/>
            <a:stCxn id="9234" idx="3"/>
            <a:endCxn id="9223" idx="1"/>
          </p:cNvCxnSpPr>
          <p:nvPr/>
        </p:nvCxnSpPr>
        <p:spPr bwMode="auto">
          <a:xfrm>
            <a:off x="2638425" y="3841750"/>
            <a:ext cx="1066800" cy="614363"/>
          </a:xfrm>
          <a:prstGeom prst="curvedConnector3">
            <a:avLst>
              <a:gd name="adj1" fmla="val 50000"/>
            </a:avLst>
          </a:prstGeom>
          <a:noFill/>
          <a:ln w="9525">
            <a:solidFill>
              <a:schemeClr val="tx1"/>
            </a:solidFill>
            <a:round/>
            <a:headEnd/>
            <a:tailEnd/>
          </a:ln>
          <a:effectLst/>
        </p:spPr>
      </p:cxnSp>
      <p:cxnSp>
        <p:nvCxnSpPr>
          <p:cNvPr id="9246" name="AutoShape 29"/>
          <p:cNvCxnSpPr>
            <a:cxnSpLocks noChangeShapeType="1"/>
            <a:stCxn id="9236" idx="3"/>
            <a:endCxn id="9222" idx="1"/>
          </p:cNvCxnSpPr>
          <p:nvPr/>
        </p:nvCxnSpPr>
        <p:spPr bwMode="auto">
          <a:xfrm flipV="1">
            <a:off x="2638425" y="3846513"/>
            <a:ext cx="1066800" cy="1214437"/>
          </a:xfrm>
          <a:prstGeom prst="curvedConnector3">
            <a:avLst>
              <a:gd name="adj1" fmla="val 50000"/>
            </a:avLst>
          </a:prstGeom>
          <a:noFill/>
          <a:ln w="9525">
            <a:solidFill>
              <a:schemeClr val="tx1"/>
            </a:solidFill>
            <a:round/>
            <a:headEnd/>
            <a:tailEnd/>
          </a:ln>
          <a:effectLst/>
        </p:spPr>
      </p:cxnSp>
      <p:cxnSp>
        <p:nvCxnSpPr>
          <p:cNvPr id="9247" name="AutoShape 30"/>
          <p:cNvCxnSpPr>
            <a:cxnSpLocks noChangeShapeType="1"/>
            <a:stCxn id="9235" idx="3"/>
            <a:endCxn id="9224" idx="1"/>
          </p:cNvCxnSpPr>
          <p:nvPr/>
        </p:nvCxnSpPr>
        <p:spPr bwMode="auto">
          <a:xfrm>
            <a:off x="2638425" y="4451350"/>
            <a:ext cx="1066800" cy="614363"/>
          </a:xfrm>
          <a:prstGeom prst="curvedConnector3">
            <a:avLst>
              <a:gd name="adj1" fmla="val 50000"/>
            </a:avLst>
          </a:prstGeom>
          <a:noFill/>
          <a:ln w="9525">
            <a:solidFill>
              <a:schemeClr val="tx1"/>
            </a:solidFill>
            <a:round/>
            <a:headEnd/>
            <a:tailEnd/>
          </a:ln>
          <a:effectLst/>
        </p:spPr>
      </p:cxnSp>
      <p:cxnSp>
        <p:nvCxnSpPr>
          <p:cNvPr id="9248" name="AutoShape 31"/>
          <p:cNvCxnSpPr>
            <a:cxnSpLocks noChangeShapeType="1"/>
          </p:cNvCxnSpPr>
          <p:nvPr/>
        </p:nvCxnSpPr>
        <p:spPr bwMode="auto">
          <a:xfrm>
            <a:off x="5381625" y="2627313"/>
            <a:ext cx="1066800" cy="614362"/>
          </a:xfrm>
          <a:prstGeom prst="curvedConnector3">
            <a:avLst>
              <a:gd name="adj1" fmla="val 50000"/>
            </a:avLst>
          </a:prstGeom>
          <a:noFill/>
          <a:ln w="9525">
            <a:solidFill>
              <a:schemeClr val="tx1"/>
            </a:solidFill>
            <a:round/>
            <a:headEnd/>
            <a:tailEnd/>
          </a:ln>
          <a:effectLst/>
        </p:spPr>
      </p:cxnSp>
      <p:cxnSp>
        <p:nvCxnSpPr>
          <p:cNvPr id="9249" name="AutoShape 32"/>
          <p:cNvCxnSpPr>
            <a:cxnSpLocks noChangeShapeType="1"/>
          </p:cNvCxnSpPr>
          <p:nvPr/>
        </p:nvCxnSpPr>
        <p:spPr bwMode="auto">
          <a:xfrm flipV="1">
            <a:off x="5381625" y="2632075"/>
            <a:ext cx="1066800" cy="604838"/>
          </a:xfrm>
          <a:prstGeom prst="curvedConnector3">
            <a:avLst>
              <a:gd name="adj1" fmla="val 50000"/>
            </a:avLst>
          </a:prstGeom>
          <a:noFill/>
          <a:ln w="9525">
            <a:solidFill>
              <a:schemeClr val="tx1"/>
            </a:solidFill>
            <a:round/>
            <a:headEnd/>
            <a:tailEnd/>
          </a:ln>
          <a:effectLst/>
        </p:spPr>
      </p:cxnSp>
      <p:cxnSp>
        <p:nvCxnSpPr>
          <p:cNvPr id="9250" name="AutoShape 33"/>
          <p:cNvCxnSpPr>
            <a:cxnSpLocks noChangeShapeType="1"/>
            <a:endCxn id="9241" idx="1"/>
          </p:cNvCxnSpPr>
          <p:nvPr/>
        </p:nvCxnSpPr>
        <p:spPr bwMode="auto">
          <a:xfrm>
            <a:off x="5381625" y="3846513"/>
            <a:ext cx="1077913" cy="1222375"/>
          </a:xfrm>
          <a:prstGeom prst="curvedConnector3">
            <a:avLst>
              <a:gd name="adj1" fmla="val 49926"/>
            </a:avLst>
          </a:prstGeom>
          <a:noFill/>
          <a:ln w="9525">
            <a:solidFill>
              <a:schemeClr val="tx1"/>
            </a:solidFill>
            <a:round/>
            <a:headEnd/>
            <a:tailEnd/>
          </a:ln>
          <a:effectLst/>
        </p:spPr>
      </p:cxnSp>
      <p:cxnSp>
        <p:nvCxnSpPr>
          <p:cNvPr id="9251" name="AutoShape 34"/>
          <p:cNvCxnSpPr>
            <a:cxnSpLocks noChangeShapeType="1"/>
          </p:cNvCxnSpPr>
          <p:nvPr/>
        </p:nvCxnSpPr>
        <p:spPr bwMode="auto">
          <a:xfrm flipV="1">
            <a:off x="5381625" y="3846513"/>
            <a:ext cx="1066800" cy="609600"/>
          </a:xfrm>
          <a:prstGeom prst="curvedConnector3">
            <a:avLst>
              <a:gd name="adj1" fmla="val 50000"/>
            </a:avLst>
          </a:prstGeom>
          <a:noFill/>
          <a:ln w="9525">
            <a:solidFill>
              <a:schemeClr val="tx1"/>
            </a:solidFill>
            <a:round/>
            <a:headEnd/>
            <a:tailEnd/>
          </a:ln>
          <a:effectLst/>
        </p:spPr>
      </p:cxnSp>
      <p:sp>
        <p:nvSpPr>
          <p:cNvPr id="9252" name="Text Box 35"/>
          <p:cNvSpPr txBox="1">
            <a:spLocks noChangeArrowheads="1"/>
          </p:cNvSpPr>
          <p:nvPr/>
        </p:nvSpPr>
        <p:spPr bwMode="auto">
          <a:xfrm>
            <a:off x="962025" y="1600200"/>
            <a:ext cx="1676400" cy="641350"/>
          </a:xfrm>
          <a:prstGeom prst="rect">
            <a:avLst/>
          </a:prstGeom>
          <a:noFill/>
          <a:ln>
            <a:noFill/>
          </a:ln>
          <a:effectLst/>
        </p:spPr>
        <p:txBody>
          <a:bodyPr>
            <a:spAutoFit/>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b="1">
                <a:solidFill>
                  <a:schemeClr val="hlink"/>
                </a:solidFill>
                <a:latin typeface="Garamond"/>
              </a:rPr>
              <a:t>第一个进程的地址空间</a:t>
            </a:r>
            <a:endParaRPr/>
          </a:p>
        </p:txBody>
      </p:sp>
      <p:sp>
        <p:nvSpPr>
          <p:cNvPr id="9253" name="Text Box 36"/>
          <p:cNvSpPr txBox="1">
            <a:spLocks noChangeArrowheads="1"/>
          </p:cNvSpPr>
          <p:nvPr/>
        </p:nvSpPr>
        <p:spPr bwMode="auto">
          <a:xfrm>
            <a:off x="6448425" y="1636713"/>
            <a:ext cx="1676400" cy="641350"/>
          </a:xfrm>
          <a:prstGeom prst="rect">
            <a:avLst/>
          </a:prstGeom>
          <a:noFill/>
          <a:ln>
            <a:noFill/>
          </a:ln>
          <a:effectLst/>
        </p:spPr>
        <p:txBody>
          <a:bodyPr>
            <a:spAutoFit/>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1800" b="1">
                <a:solidFill>
                  <a:schemeClr val="hlink"/>
                </a:solidFill>
                <a:latin typeface="Garamond"/>
              </a:rPr>
              <a:t>第二个进程的地址空间</a:t>
            </a:r>
            <a:endParaRPr/>
          </a:p>
        </p:txBody>
      </p:sp>
      <p:cxnSp>
        <p:nvCxnSpPr>
          <p:cNvPr id="9254" name="AutoShape 38"/>
          <p:cNvCxnSpPr>
            <a:cxnSpLocks noChangeShapeType="1"/>
            <a:stCxn id="9224" idx="3"/>
            <a:endCxn id="9240" idx="1"/>
          </p:cNvCxnSpPr>
          <p:nvPr/>
        </p:nvCxnSpPr>
        <p:spPr bwMode="auto">
          <a:xfrm flipV="1">
            <a:off x="5381625" y="4459288"/>
            <a:ext cx="1077913" cy="606425"/>
          </a:xfrm>
          <a:prstGeom prst="curvedConnector3">
            <a:avLst>
              <a:gd name="adj1" fmla="val 49926"/>
            </a:avLst>
          </a:prstGeom>
          <a:noFill/>
          <a:ln w="9525">
            <a:solidFill>
              <a:schemeClr val="tx1"/>
            </a:solidFill>
            <a:round/>
            <a:headEnd/>
            <a:tailEnd/>
          </a:ln>
          <a:effectLst/>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4647">
        <p:fade thruBlk="0"/>
      </p:transition>
    </mc:Choice>
    <mc:Fallback>
      <p:transition spd="slow" advClick="1" advTm="64647">
        <p:fade thruBlk="0"/>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242" name="Rectangle 2"/>
          <p:cNvSpPr>
            <a:spLocks noChangeArrowheads="1" noGrp="1" noRot="1"/>
          </p:cNvSpPr>
          <p:nvPr>
            <p:ph type="title"/>
          </p:nvPr>
        </p:nvSpPr>
        <p:spPr bwMode="auto"/>
        <p:txBody>
          <a:bodyPr/>
          <a:lstStyle/>
          <a:p>
            <a:pPr>
              <a:defRPr/>
            </a:pPr>
            <a:r>
              <a:rPr lang="zh-CN"/>
              <a:t>动态链接库</a:t>
            </a:r>
            <a:endParaRPr/>
          </a:p>
        </p:txBody>
      </p:sp>
      <p:sp>
        <p:nvSpPr>
          <p:cNvPr id="3075" name="Rectangle 3"/>
          <p:cNvSpPr>
            <a:spLocks noChangeArrowheads="1" noGrp="1"/>
          </p:cNvSpPr>
          <p:nvPr>
            <p:ph idx="1"/>
          </p:nvPr>
        </p:nvSpPr>
        <p:spPr bwMode="auto"/>
        <p:txBody>
          <a:bodyPr/>
          <a:lstStyle/>
          <a:p>
            <a:pPr>
              <a:lnSpc>
                <a:spcPct val="90000"/>
              </a:lnSpc>
              <a:defRPr/>
            </a:pPr>
            <a:r>
              <a:rPr lang="zh-CN" sz="2400"/>
              <a:t>自从微软推出第一个版本的</a:t>
            </a:r>
            <a:r>
              <a:rPr lang="en-US" sz="2400"/>
              <a:t>Windows</a:t>
            </a:r>
            <a:r>
              <a:rPr lang="zh-CN" sz="2400"/>
              <a:t>操作系统以来，动态链接库（</a:t>
            </a:r>
            <a:r>
              <a:rPr lang="en-US" sz="2400" b="1"/>
              <a:t> Dynamic-link library</a:t>
            </a:r>
            <a:r>
              <a:rPr lang="en-US" sz="2400"/>
              <a:t> DLL</a:t>
            </a:r>
            <a:r>
              <a:rPr lang="zh-CN" sz="2400"/>
              <a:t>）一直是</a:t>
            </a:r>
            <a:r>
              <a:rPr lang="en-US" sz="2400"/>
              <a:t>Windows</a:t>
            </a:r>
            <a:r>
              <a:rPr lang="zh-CN" sz="2400"/>
              <a:t>操作系统的基础。</a:t>
            </a:r>
            <a:endParaRPr/>
          </a:p>
          <a:p>
            <a:pPr>
              <a:lnSpc>
                <a:spcPct val="90000"/>
              </a:lnSpc>
              <a:defRPr/>
            </a:pPr>
            <a:r>
              <a:rPr lang="zh-CN" sz="2400"/>
              <a:t>动态链接库通常都不能</a:t>
            </a:r>
            <a:r>
              <a:rPr lang="zh-CN" sz="2400" b="1">
                <a:solidFill>
                  <a:srgbClr val="FF0000"/>
                </a:solidFill>
              </a:rPr>
              <a:t>直接运行</a:t>
            </a:r>
            <a:r>
              <a:rPr lang="zh-CN" sz="2400"/>
              <a:t>，也不能接收消息。它们是一些独立的文件，其中包含能被可执行程序或其它</a:t>
            </a:r>
            <a:r>
              <a:rPr lang="en-US" sz="2400"/>
              <a:t>DLL</a:t>
            </a:r>
            <a:r>
              <a:rPr lang="zh-CN" sz="2400"/>
              <a:t>调用来完成某项工作的函数。只有在其它模块调用动态链接库中的函数时，它才发挥作用。</a:t>
            </a:r>
            <a:endParaRPr/>
          </a:p>
          <a:p>
            <a:pPr>
              <a:lnSpc>
                <a:spcPct val="90000"/>
              </a:lnSpc>
              <a:defRPr/>
            </a:pPr>
            <a:r>
              <a:rPr lang="en-US" sz="2400"/>
              <a:t>Windows API</a:t>
            </a:r>
            <a:r>
              <a:rPr lang="zh-CN" sz="2400"/>
              <a:t>中的所有函数都包含在</a:t>
            </a:r>
            <a:r>
              <a:rPr lang="en-US" sz="2400"/>
              <a:t>DLL</a:t>
            </a:r>
            <a:r>
              <a:rPr lang="zh-CN" sz="2400"/>
              <a:t>中。其中有</a:t>
            </a:r>
            <a:r>
              <a:rPr lang="en-US" sz="2400"/>
              <a:t>3</a:t>
            </a:r>
            <a:r>
              <a:rPr lang="zh-CN" sz="2400"/>
              <a:t>个最重要的</a:t>
            </a:r>
            <a:r>
              <a:rPr lang="en-US" sz="2400"/>
              <a:t>DLL</a:t>
            </a:r>
            <a:r>
              <a:rPr lang="zh-CN" sz="2400"/>
              <a:t>，</a:t>
            </a:r>
            <a:r>
              <a:rPr lang="en-US" sz="2400"/>
              <a:t>Kernel32.dll</a:t>
            </a:r>
            <a:r>
              <a:rPr lang="zh-CN" sz="2400"/>
              <a:t>，它包含用于管理内存、进程和线程的各个函数；</a:t>
            </a:r>
            <a:r>
              <a:rPr lang="en-US" sz="2400"/>
              <a:t>User32.dll</a:t>
            </a:r>
            <a:r>
              <a:rPr lang="zh-CN" sz="2400"/>
              <a:t>，它包含用于执行用户界面任务（如窗口的创建和消息的传送）的各个函数；</a:t>
            </a:r>
            <a:r>
              <a:rPr lang="en-US" sz="2400"/>
              <a:t>GDI32.dll</a:t>
            </a:r>
            <a:r>
              <a:rPr lang="zh-CN" sz="2400"/>
              <a:t>，它包含用于画图和显示文本的各个函数。</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90612">
        <p:fade thruBlk="0"/>
      </p:transition>
    </mc:Choice>
    <mc:Fallback>
      <p:transition spd="slow" advClick="1" advTm="90612">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291" name="Rectangle 2"/>
          <p:cNvSpPr>
            <a:spLocks noChangeArrowheads="1" noGrp="1"/>
          </p:cNvSpPr>
          <p:nvPr>
            <p:ph type="title"/>
          </p:nvPr>
        </p:nvSpPr>
        <p:spPr bwMode="auto"/>
        <p:txBody>
          <a:bodyPr/>
          <a:lstStyle/>
          <a:p>
            <a:pPr>
              <a:defRPr/>
            </a:pPr>
            <a:r>
              <a:rPr lang="zh-CN"/>
              <a:t>使用动态链接库的好处</a:t>
            </a:r>
            <a:endParaRPr/>
          </a:p>
        </p:txBody>
      </p:sp>
      <p:sp>
        <p:nvSpPr>
          <p:cNvPr id="12292" name="Rectangle 3"/>
          <p:cNvSpPr>
            <a:spLocks noChangeArrowheads="1" noGrp="1"/>
          </p:cNvSpPr>
          <p:nvPr>
            <p:ph idx="1"/>
          </p:nvPr>
        </p:nvSpPr>
        <p:spPr bwMode="auto"/>
        <p:txBody>
          <a:bodyPr/>
          <a:lstStyle/>
          <a:p>
            <a:pPr>
              <a:defRPr/>
            </a:pPr>
            <a:r>
              <a:rPr lang="zh-CN"/>
              <a:t>可以采用多种编程语言来编写。</a:t>
            </a:r>
            <a:endParaRPr/>
          </a:p>
          <a:p>
            <a:pPr>
              <a:defRPr/>
            </a:pPr>
            <a:r>
              <a:rPr lang="zh-CN"/>
              <a:t>增强产品的功能。</a:t>
            </a:r>
            <a:endParaRPr/>
          </a:p>
          <a:p>
            <a:pPr>
              <a:defRPr/>
            </a:pPr>
            <a:r>
              <a:rPr lang="zh-CN"/>
              <a:t>提供二次开发的平台。</a:t>
            </a:r>
            <a:endParaRPr/>
          </a:p>
          <a:p>
            <a:pPr>
              <a:defRPr/>
            </a:pPr>
            <a:r>
              <a:rPr lang="zh-CN"/>
              <a:t>简化项目管理。</a:t>
            </a:r>
            <a:endParaRPr/>
          </a:p>
          <a:p>
            <a:pPr>
              <a:defRPr/>
            </a:pPr>
            <a:r>
              <a:rPr lang="zh-CN"/>
              <a:t>可以节省磁盘空间和内存。</a:t>
            </a:r>
            <a:endParaRPr/>
          </a:p>
          <a:p>
            <a:pPr>
              <a:defRPr/>
            </a:pPr>
            <a:r>
              <a:rPr lang="zh-CN"/>
              <a:t>有助于资源的共享。</a:t>
            </a:r>
            <a:endParaRPr/>
          </a:p>
          <a:p>
            <a:pPr>
              <a:defRPr/>
            </a:pPr>
            <a:r>
              <a:rPr lang="zh-CN"/>
              <a:t>有助于实现应用程序的本地化。</a:t>
            </a:r>
            <a:endParaRPr/>
          </a:p>
          <a:p>
            <a:pPr>
              <a:defRPr/>
            </a:pPr>
            <a:endParaRPr lang="en-US"/>
          </a:p>
        </p:txBody>
      </p:sp>
      <p:sp>
        <p:nvSpPr>
          <p:cNvPr id="12290"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4DAD6477-FEAA-4F44-8F07-8C075D95EF18}" type="slidenum">
              <a:rPr lang="en-US" sz="1400"/>
              <a:t>13</a:t>
            </a:fld>
            <a:endParaRPr lang="en-US" sz="1400"/>
          </a:p>
        </p:txBody>
      </p:sp>
      <p:sp>
        <p:nvSpPr>
          <p:cNvPr id="3" name="圆角矩形标注 2"/>
          <p:cNvSpPr/>
          <p:nvPr/>
        </p:nvSpPr>
        <p:spPr bwMode="auto">
          <a:xfrm>
            <a:off x="6660232" y="5033566"/>
            <a:ext cx="1800200" cy="1152128"/>
          </a:xfrm>
          <a:prstGeom prst="wedgeRoundRectCallout">
            <a:avLst>
              <a:gd name="adj1" fmla="val -106486"/>
              <a:gd name="adj2" fmla="val -2931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bodyPr>
          <a:lstStyle/>
          <a:p>
            <a:pPr marL="0" marR="0" indent="0" algn="ctr" defTabSz="914400">
              <a:lnSpc>
                <a:spcPct val="100000"/>
              </a:lnSpc>
              <a:spcBef>
                <a:spcPts val="0"/>
              </a:spcBef>
              <a:spcAft>
                <a:spcPts val="0"/>
              </a:spcAft>
              <a:buClrTx/>
              <a:buSzTx/>
              <a:buFontTx/>
              <a:buNone/>
              <a:defRPr/>
            </a:pPr>
            <a:r>
              <a:rPr lang="zh-CN" sz="2400" b="0" i="0" u="none" strike="noStrike" cap="none">
                <a:ln>
                  <a:noFill/>
                </a:ln>
                <a:solidFill>
                  <a:schemeClr val="tx1"/>
                </a:solidFill>
                <a:latin typeface="Times New Roman"/>
                <a:ea typeface="宋体"/>
              </a:rPr>
              <a:t>代码重用</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4718">
        <p:fade thruBlk="0"/>
      </p:transition>
    </mc:Choice>
    <mc:Fallback>
      <p:transition spd="slow" advClick="1" advTm="24718">
        <p:fade thruBlk="0"/>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267" name="Rectangle 2"/>
          <p:cNvSpPr>
            <a:spLocks noChangeArrowheads="1" noGrp="1"/>
          </p:cNvSpPr>
          <p:nvPr>
            <p:ph type="title"/>
          </p:nvPr>
        </p:nvSpPr>
        <p:spPr bwMode="auto"/>
        <p:txBody>
          <a:bodyPr/>
          <a:lstStyle/>
          <a:p>
            <a:pPr>
              <a:defRPr/>
            </a:pPr>
            <a:r>
              <a:rPr lang="zh-CN"/>
              <a:t>静态库和动态库</a:t>
            </a:r>
            <a:endParaRPr/>
          </a:p>
        </p:txBody>
      </p:sp>
      <p:sp>
        <p:nvSpPr>
          <p:cNvPr id="5124" name="Rectangle 3"/>
          <p:cNvSpPr>
            <a:spLocks noChangeArrowheads="1" noGrp="1"/>
          </p:cNvSpPr>
          <p:nvPr>
            <p:ph idx="1"/>
          </p:nvPr>
        </p:nvSpPr>
        <p:spPr bwMode="auto">
          <a:xfrm>
            <a:off x="611560" y="1298292"/>
            <a:ext cx="8229600" cy="4525963"/>
          </a:xfrm>
        </p:spPr>
        <p:txBody>
          <a:bodyPr/>
          <a:lstStyle/>
          <a:p>
            <a:pPr>
              <a:lnSpc>
                <a:spcPct val="80000"/>
              </a:lnSpc>
              <a:defRPr/>
            </a:pPr>
            <a:r>
              <a:rPr lang="zh-CN" sz="2400"/>
              <a:t>静态库：函数和数据被编译进一个二进制文件</a:t>
            </a:r>
            <a:r>
              <a:rPr lang="en-US" sz="2400"/>
              <a:t>(</a:t>
            </a:r>
            <a:r>
              <a:rPr lang="zh-CN" sz="2400"/>
              <a:t>通常扩展名为</a:t>
            </a:r>
            <a:r>
              <a:rPr lang="en-US" sz="2400"/>
              <a:t>.LIB)</a:t>
            </a:r>
            <a:r>
              <a:rPr lang="zh-CN" sz="2400"/>
              <a:t>。在使用静态库的情况下，在编译链接可执行文件时，链接器从库中复制这些函数和数据并把它们和应用程序的其它模块组合起来创建最终的可执行文件</a:t>
            </a:r>
            <a:r>
              <a:rPr lang="en-US" sz="2400"/>
              <a:t>(.EXE</a:t>
            </a:r>
            <a:r>
              <a:rPr lang="zh-CN" sz="2400"/>
              <a:t>文件</a:t>
            </a:r>
            <a:r>
              <a:rPr lang="en-US" sz="2400"/>
              <a:t>)</a:t>
            </a:r>
            <a:r>
              <a:rPr lang="zh-CN" sz="2400"/>
              <a:t>。</a:t>
            </a:r>
            <a:endParaRPr/>
          </a:p>
          <a:p>
            <a:pPr>
              <a:lnSpc>
                <a:spcPct val="80000"/>
              </a:lnSpc>
              <a:defRPr/>
            </a:pPr>
            <a:r>
              <a:rPr lang="zh-CN" sz="2400"/>
              <a:t>在使用动态库的时候，往往提供两个文件：一个</a:t>
            </a:r>
            <a:r>
              <a:rPr lang="zh-CN" sz="2400" b="1">
                <a:solidFill>
                  <a:srgbClr val="FF0000"/>
                </a:solidFill>
              </a:rPr>
              <a:t>引入库</a:t>
            </a:r>
            <a:r>
              <a:rPr lang="zh-CN" sz="2400"/>
              <a:t>和一个</a:t>
            </a:r>
            <a:r>
              <a:rPr lang="en-US" sz="2400" b="1">
                <a:solidFill>
                  <a:srgbClr val="FF0000"/>
                </a:solidFill>
              </a:rPr>
              <a:t>DLL</a:t>
            </a:r>
            <a:r>
              <a:rPr lang="zh-CN" sz="2400"/>
              <a:t>。</a:t>
            </a:r>
            <a:endParaRPr lang="en-US" sz="2400"/>
          </a:p>
          <a:p>
            <a:pPr>
              <a:lnSpc>
                <a:spcPct val="80000"/>
              </a:lnSpc>
              <a:defRPr/>
            </a:pPr>
            <a:r>
              <a:rPr lang="zh-CN" sz="2400"/>
              <a:t>引入库包含被</a:t>
            </a:r>
            <a:r>
              <a:rPr lang="en-US" sz="2400" b="1">
                <a:solidFill>
                  <a:srgbClr val="FF0000"/>
                </a:solidFill>
              </a:rPr>
              <a:t>DLL</a:t>
            </a:r>
            <a:r>
              <a:rPr lang="zh-CN" sz="2400" b="1">
                <a:solidFill>
                  <a:srgbClr val="FF0000"/>
                </a:solidFill>
              </a:rPr>
              <a:t>导出的函数和变量的符号名</a:t>
            </a:r>
            <a:r>
              <a:rPr lang="zh-CN" sz="2400"/>
              <a:t>，</a:t>
            </a:r>
            <a:r>
              <a:rPr lang="en-US" sz="2400"/>
              <a:t>DLL</a:t>
            </a:r>
            <a:r>
              <a:rPr lang="zh-CN" sz="2400"/>
              <a:t>包含</a:t>
            </a:r>
            <a:r>
              <a:rPr lang="zh-CN" sz="2400" b="1">
                <a:solidFill>
                  <a:srgbClr val="FF0000"/>
                </a:solidFill>
              </a:rPr>
              <a:t>实际的函数和数据</a:t>
            </a:r>
            <a:r>
              <a:rPr lang="zh-CN" sz="2400"/>
              <a:t>。在编译链接可执行文件时，只需要</a:t>
            </a:r>
            <a:r>
              <a:rPr lang="zh-CN" sz="2400" b="1">
                <a:solidFill>
                  <a:srgbClr val="FF0000"/>
                </a:solidFill>
              </a:rPr>
              <a:t>链接引入库</a:t>
            </a:r>
            <a:r>
              <a:rPr lang="zh-CN" sz="2400"/>
              <a:t>，</a:t>
            </a:r>
            <a:r>
              <a:rPr lang="en-US" sz="2400"/>
              <a:t>DLL</a:t>
            </a:r>
            <a:r>
              <a:rPr lang="zh-CN" sz="2400"/>
              <a:t>中的函数代码和数据并不复制到可执行文件中，在运行的时候，再去加载</a:t>
            </a:r>
            <a:r>
              <a:rPr lang="en-US" sz="2400"/>
              <a:t>DLL</a:t>
            </a:r>
            <a:r>
              <a:rPr lang="zh-CN" sz="2400"/>
              <a:t>，访问</a:t>
            </a:r>
            <a:r>
              <a:rPr lang="en-US" sz="2400"/>
              <a:t>DLL</a:t>
            </a:r>
            <a:r>
              <a:rPr lang="zh-CN" sz="2400"/>
              <a:t>中导出的函数。</a:t>
            </a:r>
            <a:endParaRPr/>
          </a:p>
        </p:txBody>
      </p:sp>
      <p:sp>
        <p:nvSpPr>
          <p:cNvPr id="11266"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49328782-84CD-4BA2-A743-FD153D742057}" type="slidenum">
              <a:rPr lang="en-US" sz="1400"/>
              <a:t>14</a:t>
            </a:fld>
            <a:endParaRPr lang="en-US" sz="1400"/>
          </a:p>
        </p:txBody>
      </p:sp>
      <p:sp>
        <p:nvSpPr>
          <p:cNvPr id="5125" name="Rectangle 5"/>
          <p:cNvSpPr>
            <a:spLocks noChangeArrowheads="1"/>
          </p:cNvSpPr>
          <p:nvPr/>
        </p:nvSpPr>
        <p:spPr bwMode="auto">
          <a:xfrm>
            <a:off x="1331640" y="4653136"/>
            <a:ext cx="6985000" cy="1008063"/>
          </a:xfrm>
          <a:prstGeom prst="rect">
            <a:avLst/>
          </a:prstGeom>
          <a:solidFill>
            <a:schemeClr val="accent1"/>
          </a:solidFill>
          <a:ln w="9525">
            <a:solidFill>
              <a:schemeClr val="tx1"/>
            </a:solidFill>
            <a:miter lim="800000"/>
            <a:headEnd/>
            <a:tailEnd/>
          </a:ln>
          <a:effectLst/>
        </p:spPr>
        <p:txBody>
          <a:bodyPr wrap="none" anchor="ct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lgn="ctr">
              <a:spcBef>
                <a:spcPts val="0"/>
              </a:spcBef>
              <a:buFontTx/>
              <a:buNone/>
              <a:defRPr/>
            </a:pPr>
            <a:r>
              <a:rPr lang="zh-CN" sz="2400">
                <a:solidFill>
                  <a:srgbClr val="FF0000"/>
                </a:solidFill>
              </a:rPr>
              <a:t>若</a:t>
            </a:r>
            <a:r>
              <a:rPr lang="en-US" sz="2400">
                <a:solidFill>
                  <a:srgbClr val="FF0000"/>
                </a:solidFill>
              </a:rPr>
              <a:t>DLL</a:t>
            </a:r>
            <a:r>
              <a:rPr lang="zh-CN" sz="2400">
                <a:solidFill>
                  <a:srgbClr val="FF0000"/>
                </a:solidFill>
              </a:rPr>
              <a:t>源代码模块至少输出一个变量或函数，</a:t>
            </a:r>
            <a:endParaRPr/>
          </a:p>
          <a:p>
            <a:pPr algn="ctr">
              <a:spcBef>
                <a:spcPts val="0"/>
              </a:spcBef>
              <a:buFontTx/>
              <a:buNone/>
              <a:defRPr/>
            </a:pPr>
            <a:r>
              <a:rPr lang="zh-CN" sz="2400">
                <a:solidFill>
                  <a:srgbClr val="FF0000"/>
                </a:solidFill>
              </a:rPr>
              <a:t>则链接程序产生</a:t>
            </a:r>
            <a:r>
              <a:rPr lang="en-US" sz="2400">
                <a:solidFill>
                  <a:srgbClr val="FF0000"/>
                </a:solidFill>
              </a:rPr>
              <a:t>LIB</a:t>
            </a:r>
            <a:r>
              <a:rPr lang="zh-CN" sz="2400">
                <a:solidFill>
                  <a:srgbClr val="FF0000"/>
                </a:solidFill>
              </a:rPr>
              <a:t>文件，不包含任何函数，</a:t>
            </a:r>
            <a:endParaRPr/>
          </a:p>
          <a:p>
            <a:pPr algn="ctr">
              <a:spcBef>
                <a:spcPts val="0"/>
              </a:spcBef>
              <a:buFontTx/>
              <a:buNone/>
              <a:defRPr/>
            </a:pPr>
            <a:r>
              <a:rPr lang="zh-CN" sz="2400">
                <a:solidFill>
                  <a:srgbClr val="FF0000"/>
                </a:solidFill>
              </a:rPr>
              <a:t>或变量，只是列出所有的输出</a:t>
            </a:r>
            <a:r>
              <a:rPr lang="zh-CN" sz="2400">
                <a:solidFill>
                  <a:srgbClr val="FF0000"/>
                </a:solidFill>
              </a:rPr>
              <a:t>函数和</a:t>
            </a:r>
            <a:r>
              <a:rPr lang="zh-CN" sz="2400">
                <a:solidFill>
                  <a:srgbClr val="FF0000"/>
                </a:solidFill>
              </a:rPr>
              <a:t>变量符号名</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4218">
        <p:fade thruBlk="0"/>
      </p:transition>
    </mc:Choice>
    <mc:Fallback>
      <p:transition spd="slow" advClick="1" advTm="104218">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3" name="内容占位符 2"/>
          <p:cNvSpPr>
            <a:spLocks noGrp="1"/>
          </p:cNvSpPr>
          <p:nvPr>
            <p:ph idx="1"/>
          </p:nvPr>
        </p:nvSpPr>
        <p:spPr bwMode="auto"/>
        <p:txBody>
          <a:bodyPr/>
          <a:lstStyle/>
          <a:p>
            <a:pPr>
              <a:defRPr/>
            </a:pPr>
            <a:endParaRPr lang="zh-CN"/>
          </a:p>
        </p:txBody>
      </p:sp>
      <p:sp>
        <p:nvSpPr>
          <p:cNvPr id="13314"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EA969AE5-AE03-4C5D-9E4D-E1E80A75C6CE}" type="slidenum">
              <a:rPr lang="en-US" sz="1400"/>
              <a:t>15</a:t>
            </a:fld>
            <a:endParaRPr lang="en-US" sz="1400"/>
          </a:p>
        </p:txBody>
      </p:sp>
      <p:pic>
        <p:nvPicPr>
          <p:cNvPr id="13317" name="Picture 5"/>
          <p:cNvPicPr>
            <a:picLocks noChangeAspect="1" noChangeArrowheads="1"/>
          </p:cNvPicPr>
          <p:nvPr/>
        </p:nvPicPr>
        <p:blipFill>
          <a:blip r:embed="rId3"/>
          <a:stretch/>
        </p:blipFill>
        <p:spPr bwMode="auto">
          <a:xfrm>
            <a:off x="611188" y="333375"/>
            <a:ext cx="7632700" cy="642620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33828">
        <p:fade thruBlk="0"/>
      </p:transition>
    </mc:Choice>
    <mc:Fallback>
      <p:transition spd="slow" advClick="1" advTm="133828">
        <p:fade thruBlk="0"/>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3" name="内容占位符 2"/>
          <p:cNvSpPr>
            <a:spLocks noGrp="1"/>
          </p:cNvSpPr>
          <p:nvPr>
            <p:ph idx="1"/>
          </p:nvPr>
        </p:nvSpPr>
        <p:spPr bwMode="auto"/>
        <p:txBody>
          <a:bodyPr/>
          <a:lstStyle/>
          <a:p>
            <a:pPr>
              <a:defRPr/>
            </a:pPr>
            <a:endParaRPr lang="zh-CN"/>
          </a:p>
        </p:txBody>
      </p:sp>
      <p:sp>
        <p:nvSpPr>
          <p:cNvPr id="14340"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F5A35C0C-90DD-42FE-A9E6-F1F91FE8BAAE}" type="slidenum">
              <a:rPr lang="en-US" sz="1400"/>
              <a:t>16</a:t>
            </a:fld>
            <a:endParaRPr lang="en-US" sz="1400"/>
          </a:p>
        </p:txBody>
      </p:sp>
      <p:pic>
        <p:nvPicPr>
          <p:cNvPr id="14341" name="Picture 4"/>
          <p:cNvPicPr>
            <a:picLocks noChangeAspect="1" noChangeArrowheads="1"/>
          </p:cNvPicPr>
          <p:nvPr/>
        </p:nvPicPr>
        <p:blipFill>
          <a:blip r:embed="rId3"/>
          <a:stretch/>
        </p:blipFill>
        <p:spPr bwMode="auto">
          <a:xfrm>
            <a:off x="1116013" y="12700"/>
            <a:ext cx="6994525" cy="6656388"/>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57406">
        <p:fade thruBlk="0"/>
      </p:transition>
    </mc:Choice>
    <mc:Fallback>
      <p:transition spd="slow" advClick="1" advTm="57406">
        <p:fade thruBlk="0"/>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363" name="Rectangle 2"/>
          <p:cNvSpPr>
            <a:spLocks noChangeArrowheads="1" noGrp="1"/>
          </p:cNvSpPr>
          <p:nvPr>
            <p:ph type="title"/>
          </p:nvPr>
        </p:nvSpPr>
        <p:spPr bwMode="auto"/>
        <p:txBody>
          <a:bodyPr/>
          <a:lstStyle/>
          <a:p>
            <a:pPr>
              <a:defRPr/>
            </a:pPr>
            <a:r>
              <a:rPr lang="zh-CN"/>
              <a:t>动态链接库加载的两种方式</a:t>
            </a:r>
            <a:endParaRPr/>
          </a:p>
        </p:txBody>
      </p:sp>
      <p:sp>
        <p:nvSpPr>
          <p:cNvPr id="15364" name="Rectangle 3"/>
          <p:cNvSpPr>
            <a:spLocks noChangeArrowheads="1" noGrp="1"/>
          </p:cNvSpPr>
          <p:nvPr>
            <p:ph idx="1"/>
          </p:nvPr>
        </p:nvSpPr>
        <p:spPr bwMode="auto"/>
        <p:txBody>
          <a:bodyPr/>
          <a:lstStyle/>
          <a:p>
            <a:pPr>
              <a:defRPr/>
            </a:pPr>
            <a:r>
              <a:rPr lang="zh-CN"/>
              <a:t>隐式链接</a:t>
            </a:r>
            <a:endParaRPr/>
          </a:p>
          <a:p>
            <a:pPr>
              <a:defRPr/>
            </a:pPr>
            <a:r>
              <a:rPr lang="zh-CN"/>
              <a:t>显式加载</a:t>
            </a:r>
            <a:endParaRPr/>
          </a:p>
        </p:txBody>
      </p:sp>
      <p:sp>
        <p:nvSpPr>
          <p:cNvPr id="15362"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983BBE42-C426-42F2-A658-3414F1329327}" type="slidenum">
              <a:rPr lang="en-US" sz="1400"/>
              <a:t>17</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9913">
        <p:fade thruBlk="0"/>
      </p:transition>
    </mc:Choice>
    <mc:Fallback>
      <p:transition spd="slow" advClick="1" advTm="9913">
        <p:fade thruBlk="0"/>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386" name="Rectangle 2"/>
          <p:cNvSpPr>
            <a:spLocks noChangeArrowheads="1" noGrp="1"/>
          </p:cNvSpPr>
          <p:nvPr>
            <p:ph type="title"/>
          </p:nvPr>
        </p:nvSpPr>
        <p:spPr bwMode="auto"/>
        <p:txBody>
          <a:bodyPr/>
          <a:lstStyle/>
          <a:p>
            <a:pPr>
              <a:defRPr/>
            </a:pPr>
            <a:r>
              <a:rPr lang="zh-CN"/>
              <a:t>隐式链接</a:t>
            </a:r>
            <a:endParaRPr/>
          </a:p>
        </p:txBody>
      </p:sp>
      <p:sp>
        <p:nvSpPr>
          <p:cNvPr id="16387" name="Rectangle 3"/>
          <p:cNvSpPr>
            <a:spLocks noChangeArrowheads="1" noGrp="1"/>
          </p:cNvSpPr>
          <p:nvPr>
            <p:ph idx="1"/>
          </p:nvPr>
        </p:nvSpPr>
        <p:spPr bwMode="auto">
          <a:xfrm>
            <a:off x="611560" y="1417638"/>
            <a:ext cx="8229600" cy="4525963"/>
          </a:xfrm>
        </p:spPr>
        <p:txBody>
          <a:bodyPr/>
          <a:lstStyle/>
          <a:p>
            <a:pPr>
              <a:lnSpc>
                <a:spcPct val="80000"/>
              </a:lnSpc>
              <a:defRPr/>
            </a:pPr>
            <a:r>
              <a:rPr lang="en-US" sz="2000" b="1"/>
              <a:t>vs2010</a:t>
            </a:r>
            <a:r>
              <a:rPr lang="zh-CN" sz="2000" b="1"/>
              <a:t>中加入附加库的方法总结：</a:t>
            </a:r>
            <a:endParaRPr lang="zh-CN" sz="2000"/>
          </a:p>
          <a:p>
            <a:pPr>
              <a:lnSpc>
                <a:spcPct val="80000"/>
              </a:lnSpc>
              <a:defRPr/>
            </a:pPr>
            <a:r>
              <a:rPr lang="zh-CN" sz="2000">
                <a:solidFill>
                  <a:srgbClr val="FF0000"/>
                </a:solidFill>
              </a:rPr>
              <a:t>法一：</a:t>
            </a:r>
            <a:br>
              <a:rPr lang="zh-CN" sz="2000"/>
            </a:br>
            <a:r>
              <a:rPr lang="en-US" sz="2000"/>
              <a:t>1</a:t>
            </a:r>
            <a:r>
              <a:rPr lang="zh-CN" sz="2000"/>
              <a:t>、直接在某个头文件（例如：</a:t>
            </a:r>
            <a:r>
              <a:rPr lang="en-US" sz="2000"/>
              <a:t>stdafx.h</a:t>
            </a:r>
            <a:r>
              <a:rPr lang="zh-CN" sz="2000"/>
              <a:t>）中使用</a:t>
            </a:r>
            <a:endParaRPr lang="en-US" sz="2000"/>
          </a:p>
          <a:p>
            <a:pPr>
              <a:lnSpc>
                <a:spcPct val="80000"/>
              </a:lnSpc>
              <a:defRPr/>
            </a:pPr>
            <a:r>
              <a:rPr lang="en-US" sz="2000" b="1">
                <a:solidFill>
                  <a:srgbClr val="FF0000"/>
                </a:solidFill>
              </a:rPr>
              <a:t>#pragma comment(lib,"</a:t>
            </a:r>
            <a:r>
              <a:rPr lang="zh-CN" sz="2000" b="1">
                <a:solidFill>
                  <a:srgbClr val="FF0000"/>
                </a:solidFill>
              </a:rPr>
              <a:t>库文件名</a:t>
            </a:r>
            <a:r>
              <a:rPr lang="en-US" sz="2000" b="1">
                <a:solidFill>
                  <a:srgbClr val="FF0000"/>
                </a:solidFill>
              </a:rPr>
              <a:t>")</a:t>
            </a:r>
            <a:r>
              <a:rPr lang="zh-CN" sz="2000"/>
              <a:t> 。</a:t>
            </a:r>
            <a:br>
              <a:rPr lang="zh-CN" sz="2000"/>
            </a:br>
            <a:r>
              <a:rPr lang="zh-CN" sz="2000"/>
              <a:t>注意：采用上面的写法时有前提条件的，即</a:t>
            </a:r>
            <a:r>
              <a:rPr lang="zh-CN" sz="2000">
                <a:solidFill>
                  <a:srgbClr val="FF0000"/>
                </a:solidFill>
              </a:rPr>
              <a:t>库文件在当前目录下或是在项目</a:t>
            </a:r>
            <a:r>
              <a:rPr lang="en-US" sz="2000">
                <a:solidFill>
                  <a:srgbClr val="FF0000"/>
                </a:solidFill>
              </a:rPr>
              <a:t>---》###</a:t>
            </a:r>
            <a:r>
              <a:rPr lang="zh-CN" sz="2000">
                <a:solidFill>
                  <a:srgbClr val="FF0000"/>
                </a:solidFill>
              </a:rPr>
              <a:t>属性</a:t>
            </a:r>
            <a:r>
              <a:rPr lang="en-US" sz="2000">
                <a:solidFill>
                  <a:srgbClr val="FF0000"/>
                </a:solidFill>
              </a:rPr>
              <a:t>---》</a:t>
            </a:r>
            <a:r>
              <a:rPr lang="en-US" sz="2000">
                <a:solidFill>
                  <a:srgbClr val="FF0000"/>
                </a:solidFill>
              </a:rPr>
              <a:t>vc</a:t>
            </a:r>
            <a:r>
              <a:rPr lang="en-US" sz="2000">
                <a:solidFill>
                  <a:srgbClr val="FF0000"/>
                </a:solidFill>
              </a:rPr>
              <a:t>++</a:t>
            </a:r>
            <a:r>
              <a:rPr lang="zh-CN" sz="2000">
                <a:solidFill>
                  <a:srgbClr val="FF0000"/>
                </a:solidFill>
              </a:rPr>
              <a:t>目录</a:t>
            </a:r>
            <a:r>
              <a:rPr lang="en-US" sz="2000">
                <a:solidFill>
                  <a:srgbClr val="FF0000"/>
                </a:solidFill>
              </a:rPr>
              <a:t>---》</a:t>
            </a:r>
            <a:r>
              <a:rPr lang="zh-CN" sz="2000">
                <a:solidFill>
                  <a:srgbClr val="FF0000"/>
                </a:solidFill>
              </a:rPr>
              <a:t>库目录中设置上了库文件所在的目录。 </a:t>
            </a:r>
            <a:br>
              <a:rPr lang="zh-CN" sz="2000">
                <a:solidFill>
                  <a:srgbClr val="FF0000"/>
                </a:solidFill>
              </a:rPr>
            </a:br>
            <a:r>
              <a:rPr lang="en-US" sz="2000"/>
              <a:t>2</a:t>
            </a:r>
            <a:r>
              <a:rPr lang="zh-CN" sz="2000"/>
              <a:t>、直接在某个头文件（例如：</a:t>
            </a:r>
            <a:r>
              <a:rPr lang="en-US" sz="2000"/>
              <a:t>stdafx.h</a:t>
            </a:r>
            <a:r>
              <a:rPr lang="zh-CN" sz="2000"/>
              <a:t>）中使用</a:t>
            </a:r>
            <a:endParaRPr lang="en-US" sz="2000"/>
          </a:p>
          <a:p>
            <a:pPr>
              <a:lnSpc>
                <a:spcPct val="80000"/>
              </a:lnSpc>
              <a:defRPr/>
            </a:pPr>
            <a:r>
              <a:rPr lang="en-US" sz="2000">
                <a:solidFill>
                  <a:srgbClr val="FF0000"/>
                </a:solidFill>
              </a:rPr>
              <a:t>#pragma comment(lib,"</a:t>
            </a:r>
            <a:r>
              <a:rPr lang="zh-CN" sz="2000">
                <a:solidFill>
                  <a:srgbClr val="FF0000"/>
                </a:solidFill>
              </a:rPr>
              <a:t>库文件名的全路径</a:t>
            </a:r>
            <a:r>
              <a:rPr lang="en-US" sz="2000">
                <a:solidFill>
                  <a:srgbClr val="FF0000"/>
                </a:solidFill>
              </a:rPr>
              <a:t>")</a:t>
            </a:r>
            <a:r>
              <a:rPr lang="zh-CN" sz="2000"/>
              <a:t> 。</a:t>
            </a:r>
            <a:endParaRPr/>
          </a:p>
          <a:p>
            <a:pPr>
              <a:lnSpc>
                <a:spcPct val="80000"/>
              </a:lnSpc>
              <a:defRPr/>
            </a:pPr>
            <a:r>
              <a:rPr lang="zh-CN" sz="2000">
                <a:solidFill>
                  <a:srgbClr val="FF0000"/>
                </a:solidFill>
              </a:rPr>
              <a:t>法二：</a:t>
            </a:r>
            <a:br>
              <a:rPr lang="zh-CN" sz="2000"/>
            </a:br>
            <a:r>
              <a:rPr lang="en-US" sz="2000"/>
              <a:t>1</a:t>
            </a:r>
            <a:r>
              <a:rPr lang="zh-CN" sz="2000"/>
              <a:t>、当库文件被拷贝到当前目录下了的话，我们可以在 项目</a:t>
            </a:r>
            <a:r>
              <a:rPr lang="en-US" sz="2000"/>
              <a:t>---》###</a:t>
            </a:r>
            <a:r>
              <a:rPr lang="zh-CN" sz="2000"/>
              <a:t>属性</a:t>
            </a:r>
            <a:r>
              <a:rPr lang="en-US" sz="2000"/>
              <a:t>---》</a:t>
            </a:r>
            <a:r>
              <a:rPr lang="zh-CN" sz="2000"/>
              <a:t>链接器</a:t>
            </a:r>
            <a:r>
              <a:rPr lang="en-US" sz="2000"/>
              <a:t>---》</a:t>
            </a:r>
            <a:r>
              <a:rPr lang="zh-CN" sz="2000"/>
              <a:t>输入</a:t>
            </a:r>
            <a:r>
              <a:rPr lang="en-US" sz="2000"/>
              <a:t>---》</a:t>
            </a:r>
            <a:r>
              <a:rPr lang="zh-CN" sz="2000"/>
              <a:t>附加依赖项中输入库文件名。</a:t>
            </a:r>
            <a:br>
              <a:rPr lang="zh-CN" sz="2000"/>
            </a:br>
            <a:r>
              <a:rPr lang="en-US" sz="2000"/>
              <a:t>2</a:t>
            </a:r>
            <a:r>
              <a:rPr lang="zh-CN" sz="2000"/>
              <a:t>、 当库文件没被拷贝到当前目录下了的话，我们可以在 项目</a:t>
            </a:r>
            <a:r>
              <a:rPr lang="en-US" sz="2000"/>
              <a:t>---》###</a:t>
            </a:r>
            <a:r>
              <a:rPr lang="zh-CN" sz="2000"/>
              <a:t>属性</a:t>
            </a:r>
            <a:r>
              <a:rPr lang="en-US" sz="2000"/>
              <a:t>---》</a:t>
            </a:r>
            <a:r>
              <a:rPr lang="zh-CN" sz="2000"/>
              <a:t>链接器</a:t>
            </a:r>
            <a:r>
              <a:rPr lang="en-US" sz="2000"/>
              <a:t>---》</a:t>
            </a:r>
            <a:r>
              <a:rPr lang="zh-CN" sz="2000"/>
              <a:t>输入</a:t>
            </a:r>
            <a:r>
              <a:rPr lang="en-US" sz="2000"/>
              <a:t>---》</a:t>
            </a:r>
            <a:r>
              <a:rPr lang="zh-CN" sz="2000"/>
              <a:t>附加依赖项中输入库文件名，并且在项目</a:t>
            </a:r>
            <a:r>
              <a:rPr lang="en-US" sz="2000"/>
              <a:t>---》###</a:t>
            </a:r>
            <a:r>
              <a:rPr lang="zh-CN" sz="2000"/>
              <a:t>属性</a:t>
            </a:r>
            <a:r>
              <a:rPr lang="en-US" sz="2000"/>
              <a:t>---》</a:t>
            </a:r>
            <a:r>
              <a:rPr lang="en-US" sz="2000"/>
              <a:t>vc</a:t>
            </a:r>
            <a:r>
              <a:rPr lang="en-US" sz="2000"/>
              <a:t>++</a:t>
            </a:r>
            <a:r>
              <a:rPr lang="zh-CN" sz="2000"/>
              <a:t>目录</a:t>
            </a:r>
            <a:r>
              <a:rPr lang="en-US" sz="2000"/>
              <a:t>---》</a:t>
            </a:r>
            <a:r>
              <a:rPr lang="zh-CN" sz="2000"/>
              <a:t>库目录中设置上了库文件所在的目录。</a:t>
            </a:r>
            <a:endParaRPr/>
          </a:p>
          <a:p>
            <a:pPr>
              <a:lnSpc>
                <a:spcPct val="80000"/>
              </a:lnSpc>
              <a:defRPr/>
            </a:pPr>
            <a:r>
              <a:rPr lang="zh-CN" sz="2000"/>
              <a:t> </a:t>
            </a:r>
            <a:endParaRPr lang="zh-CN" sz="2000" b="1"/>
          </a:p>
          <a:p>
            <a:pPr>
              <a:lnSpc>
                <a:spcPct val="80000"/>
              </a:lnSpc>
              <a:defRPr/>
            </a:pPr>
            <a:endParaRPr lang="zh-CN" sz="20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15212">
        <p:fade thruBlk="0"/>
      </p:transition>
    </mc:Choice>
    <mc:Fallback>
      <p:transition spd="slow" advClick="1" advTm="115212">
        <p:fade thruBlk="0"/>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410" name="Rectangle 2"/>
          <p:cNvSpPr>
            <a:spLocks noChangeArrowheads="1" noGrp="1"/>
          </p:cNvSpPr>
          <p:nvPr>
            <p:ph type="title"/>
          </p:nvPr>
        </p:nvSpPr>
        <p:spPr bwMode="auto"/>
        <p:txBody>
          <a:bodyPr/>
          <a:lstStyle/>
          <a:p>
            <a:pPr>
              <a:defRPr/>
            </a:pPr>
            <a:r>
              <a:rPr lang="zh-CN"/>
              <a:t>隐式链接</a:t>
            </a:r>
            <a:endParaRPr/>
          </a:p>
        </p:txBody>
      </p:sp>
      <p:sp>
        <p:nvSpPr>
          <p:cNvPr id="17411" name="Rectangle 3"/>
          <p:cNvSpPr>
            <a:spLocks noChangeArrowheads="1" noGrp="1"/>
          </p:cNvSpPr>
          <p:nvPr>
            <p:ph idx="1"/>
          </p:nvPr>
        </p:nvSpPr>
        <p:spPr bwMode="auto">
          <a:xfrm>
            <a:off x="463116" y="1556792"/>
            <a:ext cx="8229600" cy="4525963"/>
          </a:xfrm>
        </p:spPr>
        <p:txBody>
          <a:bodyPr/>
          <a:lstStyle/>
          <a:p>
            <a:pPr>
              <a:lnSpc>
                <a:spcPct val="80000"/>
              </a:lnSpc>
              <a:defRPr/>
            </a:pPr>
            <a:r>
              <a:rPr lang="en-US" sz="2000" b="1"/>
              <a:t>vc6.0</a:t>
            </a:r>
            <a:r>
              <a:rPr lang="zh-CN" sz="2000" b="1"/>
              <a:t>中加入附加库的方法总结：</a:t>
            </a:r>
            <a:br>
              <a:rPr lang="zh-CN" sz="2000"/>
            </a:br>
            <a:r>
              <a:rPr lang="zh-CN" sz="2000">
                <a:solidFill>
                  <a:srgbClr val="FF0000"/>
                </a:solidFill>
              </a:rPr>
              <a:t>法一：</a:t>
            </a:r>
            <a:br>
              <a:rPr lang="zh-CN" sz="2000"/>
            </a:br>
            <a:r>
              <a:rPr lang="en-US" sz="2000"/>
              <a:t>1</a:t>
            </a:r>
            <a:r>
              <a:rPr lang="zh-CN" sz="2000"/>
              <a:t>、直接在某个头文件（例如：</a:t>
            </a:r>
            <a:r>
              <a:rPr lang="en-US" sz="2000"/>
              <a:t>stdafx.h</a:t>
            </a:r>
            <a:r>
              <a:rPr lang="zh-CN" sz="2000"/>
              <a:t>）中使用</a:t>
            </a:r>
            <a:r>
              <a:rPr lang="en-US" sz="2000"/>
              <a:t>#pragma comment(lib,"</a:t>
            </a:r>
            <a:r>
              <a:rPr lang="zh-CN" sz="2000"/>
              <a:t>库文件名</a:t>
            </a:r>
            <a:r>
              <a:rPr lang="en-US" sz="2000"/>
              <a:t>")</a:t>
            </a:r>
            <a:r>
              <a:rPr lang="zh-CN" sz="2000"/>
              <a:t>的方法 。</a:t>
            </a:r>
            <a:br>
              <a:rPr lang="zh-CN" sz="2000"/>
            </a:br>
            <a:r>
              <a:rPr lang="zh-CN" sz="2000"/>
              <a:t>注意：采用上面的写法时有前提条件的，即库文件在当前目录下或是在</a:t>
            </a:r>
            <a:r>
              <a:rPr lang="en-US" sz="2000"/>
              <a:t>tool---》options---》directories---》library files</a:t>
            </a:r>
            <a:r>
              <a:rPr lang="zh-CN" sz="2000"/>
              <a:t>中设置上了库文件所在的目录。 </a:t>
            </a:r>
            <a:br>
              <a:rPr lang="zh-CN" sz="2000"/>
            </a:br>
            <a:r>
              <a:rPr lang="en-US" sz="2000"/>
              <a:t>2</a:t>
            </a:r>
            <a:r>
              <a:rPr lang="zh-CN" sz="2000"/>
              <a:t>、直接在某个头文件（例如：</a:t>
            </a:r>
            <a:r>
              <a:rPr lang="en-US" sz="2000"/>
              <a:t>stdafx.h</a:t>
            </a:r>
            <a:r>
              <a:rPr lang="zh-CN" sz="2000"/>
              <a:t>）中使用</a:t>
            </a:r>
            <a:r>
              <a:rPr lang="en-US" sz="2000"/>
              <a:t>#pragma comment(lib,"</a:t>
            </a:r>
            <a:r>
              <a:rPr lang="zh-CN" sz="2000"/>
              <a:t>库文件名的全路径</a:t>
            </a:r>
            <a:r>
              <a:rPr lang="en-US" sz="2000"/>
              <a:t>")</a:t>
            </a:r>
            <a:r>
              <a:rPr lang="zh-CN" sz="2000"/>
              <a:t>的方法 。</a:t>
            </a:r>
            <a:br>
              <a:rPr lang="zh-CN" sz="2000"/>
            </a:br>
            <a:r>
              <a:rPr lang="zh-CN" sz="2000">
                <a:solidFill>
                  <a:srgbClr val="FF0000"/>
                </a:solidFill>
              </a:rPr>
              <a:t>法二：</a:t>
            </a:r>
            <a:br>
              <a:rPr lang="zh-CN" sz="2000"/>
            </a:br>
            <a:r>
              <a:rPr lang="en-US" sz="2000"/>
              <a:t>1</a:t>
            </a:r>
            <a:r>
              <a:rPr lang="zh-CN" sz="2000"/>
              <a:t>、当库文件被拷贝到当前目录下了的话，我们可以在</a:t>
            </a:r>
            <a:r>
              <a:rPr lang="en-US" sz="2000"/>
              <a:t>project---》set...---》link---》library </a:t>
            </a:r>
            <a:r>
              <a:rPr lang="en-US" sz="2000"/>
              <a:t>moudle</a:t>
            </a:r>
            <a:r>
              <a:rPr lang="zh-CN" sz="2000"/>
              <a:t>中输入库文件名。</a:t>
            </a:r>
            <a:br>
              <a:rPr lang="zh-CN" sz="2000"/>
            </a:br>
            <a:r>
              <a:rPr lang="en-US" sz="2000"/>
              <a:t>2</a:t>
            </a:r>
            <a:r>
              <a:rPr lang="zh-CN" sz="2000"/>
              <a:t>、 当库文件没被拷贝到当前目录下了的话，我们可以在</a:t>
            </a:r>
            <a:r>
              <a:rPr lang="en-US" sz="2000"/>
              <a:t>project---》set...---》link---》library </a:t>
            </a:r>
            <a:r>
              <a:rPr lang="en-US" sz="2000"/>
              <a:t>moudle</a:t>
            </a:r>
            <a:r>
              <a:rPr lang="zh-CN" sz="2000"/>
              <a:t>中输入库文件名，并且</a:t>
            </a:r>
            <a:r>
              <a:rPr lang="en-US" sz="2000"/>
              <a:t>tool---》options---》directories---》library files</a:t>
            </a:r>
            <a:r>
              <a:rPr lang="zh-CN" sz="2000"/>
              <a:t>中设置上了库文件所在的目录。</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9750">
        <p:fade thruBlk="0"/>
      </p:transition>
    </mc:Choice>
    <mc:Fallback>
      <p:transition spd="slow" advClick="1" advTm="19750">
        <p:fade thruBlk="0"/>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本章节内容</a:t>
            </a:r>
            <a:endParaRPr lang="zh-CN"/>
          </a:p>
        </p:txBody>
      </p:sp>
      <p:sp>
        <p:nvSpPr>
          <p:cNvPr id="3" name="内容占位符 2"/>
          <p:cNvSpPr>
            <a:spLocks noGrp="1"/>
          </p:cNvSpPr>
          <p:nvPr>
            <p:ph idx="1"/>
          </p:nvPr>
        </p:nvSpPr>
        <p:spPr bwMode="auto"/>
        <p:txBody>
          <a:bodyPr/>
          <a:lstStyle/>
          <a:p>
            <a:pPr>
              <a:defRPr/>
            </a:pPr>
            <a:r>
              <a:rPr lang="en-US"/>
              <a:t>1</a:t>
            </a:r>
            <a:r>
              <a:rPr lang="zh-CN"/>
              <a:t>、动态链接库基本概念</a:t>
            </a:r>
            <a:endParaRPr lang="en-US"/>
          </a:p>
          <a:p>
            <a:pPr>
              <a:defRPr/>
            </a:pPr>
            <a:r>
              <a:rPr lang="en-US"/>
              <a:t>2</a:t>
            </a:r>
            <a:r>
              <a:rPr lang="zh-CN"/>
              <a:t>、</a:t>
            </a:r>
            <a:r>
              <a:rPr lang="zh-CN"/>
              <a:t>动态链接</a:t>
            </a:r>
            <a:r>
              <a:rPr lang="zh-CN"/>
              <a:t>库隐式加载</a:t>
            </a:r>
            <a:endParaRPr lang="en-US"/>
          </a:p>
          <a:p>
            <a:pPr>
              <a:defRPr/>
            </a:pPr>
            <a:r>
              <a:rPr lang="en-US"/>
              <a:t>3</a:t>
            </a:r>
            <a:r>
              <a:rPr lang="zh-CN"/>
              <a:t>、</a:t>
            </a:r>
            <a:r>
              <a:rPr lang="zh-CN"/>
              <a:t>动态链接</a:t>
            </a:r>
            <a:r>
              <a:rPr lang="zh-CN"/>
              <a:t>库显示加载</a:t>
            </a:r>
            <a:endParaRPr lang="en-US"/>
          </a:p>
          <a:p>
            <a:pPr>
              <a:defRPr/>
            </a:pPr>
            <a:endParaRPr lang="en-US"/>
          </a:p>
          <a:p>
            <a:pPr>
              <a:defRPr/>
            </a:pPr>
            <a:endParaRPr lang="zh-CN"/>
          </a:p>
        </p:txBody>
      </p:sp>
      <p:sp>
        <p:nvSpPr>
          <p:cNvPr id="4" name="灯片编号占位符 3"/>
          <p:cNvSpPr>
            <a:spLocks noGrp="1"/>
          </p:cNvSpPr>
          <p:nvPr>
            <p:ph type="sldNum" sz="quarter" idx="12"/>
          </p:nvPr>
        </p:nvSpPr>
        <p:spPr bwMode="auto"/>
        <p:txBody>
          <a:bodyPr/>
          <a:lstStyle/>
          <a:p>
            <a:pPr marL="0" marR="0" lvl="0" indent="0" algn="r" defTabSz="914400">
              <a:lnSpc>
                <a:spcPct val="100000"/>
              </a:lnSpc>
              <a:spcBef>
                <a:spcPts val="0"/>
              </a:spcBef>
              <a:spcAft>
                <a:spcPts val="0"/>
              </a:spcAft>
              <a:buClrTx/>
              <a:buSzTx/>
              <a:buFontTx/>
              <a:buNone/>
              <a:defRPr/>
            </a:pPr>
            <a:fld id="{429574C1-44BC-4789-9921-E319C388251E}" type="slidenum">
              <a:rPr lang="en-US" sz="1400" b="0" i="0" u="none" strike="noStrike" cap="none" spc="0">
                <a:ln>
                  <a:noFill/>
                </a:ln>
                <a:solidFill>
                  <a:srgbClr val="000000"/>
                </a:solidFill>
                <a:latin typeface="Arial"/>
                <a:ea typeface="宋体"/>
                <a:cs typeface="Arial"/>
              </a:rPr>
              <a:t>2</a:t>
            </a:fld>
            <a:endParaRPr lang="en-US" sz="1400" b="0" i="0" u="none" strike="noStrike" cap="none" spc="0">
              <a:ln>
                <a:noFill/>
              </a:ln>
              <a:solidFill>
                <a:srgbClr val="000000"/>
              </a:solidFill>
              <a:latin typeface="Arial"/>
              <a:ea typeface="宋体"/>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8925">
        <p:fade thruBlk="0"/>
      </p:transition>
    </mc:Choice>
    <mc:Fallback>
      <p:transition spd="slow" advClick="1" advTm="18925">
        <p:fade thruBlk="0"/>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435" name="Rectangle 2"/>
          <p:cNvSpPr>
            <a:spLocks noChangeArrowheads="1" noGrp="1"/>
          </p:cNvSpPr>
          <p:nvPr>
            <p:ph type="ctrTitle"/>
          </p:nvPr>
        </p:nvSpPr>
        <p:spPr bwMode="auto"/>
        <p:txBody>
          <a:bodyPr/>
          <a:lstStyle/>
          <a:p>
            <a:pPr>
              <a:defRPr/>
            </a:pPr>
            <a:r>
              <a:rPr lang="en-US"/>
              <a:t>API</a:t>
            </a:r>
            <a:r>
              <a:rPr lang="zh-CN"/>
              <a:t>方式动态链接</a:t>
            </a:r>
            <a:endParaRPr/>
          </a:p>
        </p:txBody>
      </p:sp>
      <p:sp>
        <p:nvSpPr>
          <p:cNvPr id="3" name="副标题 2"/>
          <p:cNvSpPr>
            <a:spLocks noGrp="1"/>
          </p:cNvSpPr>
          <p:nvPr>
            <p:ph type="subTitle" idx="1"/>
          </p:nvPr>
        </p:nvSpPr>
        <p:spPr bwMode="auto"/>
        <p:txBody>
          <a:bodyPr/>
          <a:lstStyle/>
          <a:p>
            <a:pPr>
              <a:defRPr/>
            </a:pPr>
            <a:endParaRPr lang="zh-CN"/>
          </a:p>
        </p:txBody>
      </p:sp>
      <p:sp>
        <p:nvSpPr>
          <p:cNvPr id="18434"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45413F90-EA2F-4F0E-A19A-6FB09ECA0CB4}" type="slidenum">
              <a:rPr lang="en-US" sz="1400"/>
              <a:t>20</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4307">
        <p:fade thruBlk="0"/>
      </p:transition>
    </mc:Choice>
    <mc:Fallback>
      <p:transition spd="slow" advClick="1" advTm="4307">
        <p:fade thruBlk="0"/>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459" name="Rectangle 2"/>
          <p:cNvSpPr>
            <a:spLocks noChangeArrowheads="1" noGrp="1"/>
          </p:cNvSpPr>
          <p:nvPr>
            <p:ph type="title"/>
          </p:nvPr>
        </p:nvSpPr>
        <p:spPr bwMode="auto"/>
        <p:txBody>
          <a:bodyPr/>
          <a:lstStyle/>
          <a:p>
            <a:pPr>
              <a:defRPr/>
            </a:pPr>
            <a:r>
              <a:rPr lang="zh-CN" sz="3200" b="1">
                <a:latin typeface="宋体"/>
              </a:rPr>
              <a:t>一、创建动态链接库</a:t>
            </a:r>
            <a:endParaRPr lang="zh-CN" sz="3200" b="1">
              <a:cs typeface="Times New Roman"/>
            </a:endParaRPr>
          </a:p>
        </p:txBody>
      </p:sp>
      <p:sp>
        <p:nvSpPr>
          <p:cNvPr id="19460" name="Rectangle 3"/>
          <p:cNvSpPr>
            <a:spLocks noChangeArrowheads="1" noGrp="1"/>
          </p:cNvSpPr>
          <p:nvPr>
            <p:ph idx="1"/>
          </p:nvPr>
        </p:nvSpPr>
        <p:spPr bwMode="auto">
          <a:xfrm>
            <a:off x="395536" y="1196752"/>
            <a:ext cx="8229600" cy="4525963"/>
          </a:xfrm>
        </p:spPr>
        <p:txBody>
          <a:bodyPr/>
          <a:lstStyle/>
          <a:p>
            <a:pPr>
              <a:lnSpc>
                <a:spcPct val="90000"/>
              </a:lnSpc>
              <a:buFontTx/>
              <a:buNone/>
              <a:defRPr/>
            </a:pPr>
            <a:r>
              <a:rPr lang="zh-CN" sz="2800">
                <a:latin typeface="宋体"/>
              </a:rPr>
              <a:t>例：编写加、减、乘、除基本运算的动态链接</a:t>
            </a:r>
            <a:endParaRPr lang="en-US" sz="2800">
              <a:latin typeface="宋体"/>
            </a:endParaRPr>
          </a:p>
          <a:p>
            <a:pPr>
              <a:lnSpc>
                <a:spcPct val="90000"/>
              </a:lnSpc>
              <a:buFontTx/>
              <a:buNone/>
              <a:defRPr/>
            </a:pPr>
            <a:r>
              <a:rPr lang="en-US" sz="2800"/>
              <a:t>1</a:t>
            </a:r>
            <a:r>
              <a:rPr lang="zh-CN" sz="2800"/>
              <a:t>）</a:t>
            </a:r>
            <a:r>
              <a:rPr lang="en-US" sz="2800"/>
              <a:t>File—New—Project—Win32</a:t>
            </a:r>
            <a:r>
              <a:rPr lang="zh-CN" sz="2800"/>
              <a:t>项目，点击确定</a:t>
            </a:r>
            <a:endParaRPr/>
          </a:p>
          <a:p>
            <a:pPr>
              <a:lnSpc>
                <a:spcPct val="90000"/>
              </a:lnSpc>
              <a:buFontTx/>
              <a:buNone/>
              <a:defRPr/>
            </a:pPr>
            <a:endParaRPr lang="zh-CN" sz="2800">
              <a:cs typeface="Times New Roman"/>
            </a:endParaRPr>
          </a:p>
        </p:txBody>
      </p:sp>
      <p:sp>
        <p:nvSpPr>
          <p:cNvPr id="19458"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3D9FFD15-5F89-423F-A4B7-031AE533C236}" type="slidenum">
              <a:rPr lang="en-US" sz="1400"/>
              <a:t>21</a:t>
            </a:fld>
            <a:endParaRPr lang="en-US" sz="1400"/>
          </a:p>
        </p:txBody>
      </p:sp>
      <p:pic>
        <p:nvPicPr>
          <p:cNvPr id="19461" name="图片 1"/>
          <p:cNvPicPr>
            <a:picLocks noChangeAspect="1" noChangeArrowheads="1"/>
          </p:cNvPicPr>
          <p:nvPr/>
        </p:nvPicPr>
        <p:blipFill>
          <a:blip r:embed="rId3"/>
          <a:stretch/>
        </p:blipFill>
        <p:spPr bwMode="auto">
          <a:xfrm>
            <a:off x="1258888" y="2205038"/>
            <a:ext cx="6729412" cy="4032250"/>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4379">
        <p:fade thruBlk="0"/>
      </p:transition>
    </mc:Choice>
    <mc:Fallback>
      <p:transition spd="slow" advClick="1" advTm="24379">
        <p:fade thruBlk="0"/>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482" name="内容占位符 2"/>
          <p:cNvSpPr>
            <a:spLocks noGrp="1"/>
          </p:cNvSpPr>
          <p:nvPr>
            <p:ph idx="1"/>
          </p:nvPr>
        </p:nvSpPr>
        <p:spPr bwMode="auto">
          <a:xfrm>
            <a:off x="529431" y="476672"/>
            <a:ext cx="8229600" cy="4525963"/>
          </a:xfrm>
        </p:spPr>
        <p:txBody>
          <a:bodyPr/>
          <a:lstStyle/>
          <a:p>
            <a:pPr>
              <a:defRPr/>
            </a:pPr>
            <a:r>
              <a:rPr lang="en-US"/>
              <a:t> 2</a:t>
            </a:r>
            <a:r>
              <a:rPr lang="zh-CN"/>
              <a:t>）下一步，然后应用程序设定，选中</a:t>
            </a:r>
            <a:r>
              <a:rPr lang="en-US"/>
              <a:t>DLL</a:t>
            </a:r>
            <a:r>
              <a:rPr lang="zh-CN"/>
              <a:t>单选按钮，然后点击完成</a:t>
            </a:r>
            <a:endParaRPr lang="zh-CN"/>
          </a:p>
        </p:txBody>
      </p:sp>
      <p:sp>
        <p:nvSpPr>
          <p:cNvPr id="20483"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5B404CC2-2F56-4B70-9BF3-350CE8868E27}" type="slidenum">
              <a:rPr lang="en-US" sz="1400"/>
              <a:t>22</a:t>
            </a:fld>
            <a:endParaRPr lang="en-US" sz="1400"/>
          </a:p>
        </p:txBody>
      </p:sp>
      <p:pic>
        <p:nvPicPr>
          <p:cNvPr id="20484" name="图片 1"/>
          <p:cNvPicPr>
            <a:picLocks noChangeAspect="1" noChangeArrowheads="1"/>
          </p:cNvPicPr>
          <p:nvPr/>
        </p:nvPicPr>
        <p:blipFill>
          <a:blip r:embed="rId3"/>
          <a:stretch/>
        </p:blipFill>
        <p:spPr bwMode="auto">
          <a:xfrm>
            <a:off x="1692275" y="1641475"/>
            <a:ext cx="5903913" cy="4935538"/>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78">
        <p:fade thruBlk="0"/>
      </p:transition>
    </mc:Choice>
    <mc:Fallback>
      <p:transition spd="slow" advClick="1" advTm="778">
        <p:fade thruBlk="0"/>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实例</a:t>
            </a:r>
            <a:endParaRPr lang="zh-CN"/>
          </a:p>
        </p:txBody>
      </p:sp>
      <p:sp>
        <p:nvSpPr>
          <p:cNvPr id="4" name="灯片编号占位符 3"/>
          <p:cNvSpPr>
            <a:spLocks noGrp="1"/>
          </p:cNvSpPr>
          <p:nvPr>
            <p:ph type="sldNum" sz="quarter" idx="12"/>
          </p:nvPr>
        </p:nvSpPr>
        <p:spPr bwMode="auto"/>
        <p:txBody>
          <a:bodyPr/>
          <a:lstStyle/>
          <a:p>
            <a:pPr marL="0" marR="0" lvl="0" indent="0" algn="r" defTabSz="914400">
              <a:lnSpc>
                <a:spcPct val="100000"/>
              </a:lnSpc>
              <a:spcBef>
                <a:spcPts val="0"/>
              </a:spcBef>
              <a:spcAft>
                <a:spcPts val="0"/>
              </a:spcAft>
              <a:buClrTx/>
              <a:buSzTx/>
              <a:buFontTx/>
              <a:buNone/>
              <a:defRPr/>
            </a:pPr>
            <a:fld id="{429574C1-44BC-4789-9921-E319C388251E}" type="slidenum">
              <a:rPr lang="en-US" sz="1400" b="0" i="0" u="none" strike="noStrike" cap="none" spc="0">
                <a:ln>
                  <a:noFill/>
                </a:ln>
                <a:solidFill>
                  <a:srgbClr val="000000"/>
                </a:solidFill>
                <a:latin typeface="Arial"/>
                <a:ea typeface="宋体"/>
                <a:cs typeface="Arial"/>
              </a:rPr>
              <a:t>23</a:t>
            </a:fld>
            <a:endParaRPr lang="en-US" sz="1400" b="0" i="0" u="none" strike="noStrike" cap="none" spc="0">
              <a:ln>
                <a:noFill/>
              </a:ln>
              <a:solidFill>
                <a:srgbClr val="000000"/>
              </a:solidFill>
              <a:latin typeface="Arial"/>
              <a:ea typeface="宋体"/>
              <a:cs typeface="Arial"/>
            </a:endParaRPr>
          </a:p>
        </p:txBody>
      </p:sp>
      <p:sp>
        <p:nvSpPr>
          <p:cNvPr id="5" name="矩形 4"/>
          <p:cNvSpPr/>
          <p:nvPr/>
        </p:nvSpPr>
        <p:spPr bwMode="auto">
          <a:xfrm>
            <a:off x="457200" y="1772816"/>
            <a:ext cx="8208912" cy="3046988"/>
          </a:xfrm>
          <a:prstGeom prst="rect">
            <a:avLst/>
          </a:prstGeom>
        </p:spPr>
        <p:txBody>
          <a:bodyPr wrap="square">
            <a:spAutoFit/>
          </a:bodyPr>
          <a:lstStyle/>
          <a:p>
            <a:pPr>
              <a:defRPr/>
            </a:pPr>
            <a:r>
              <a:rPr lang="en-US">
                <a:solidFill>
                  <a:srgbClr val="808080"/>
                </a:solidFill>
                <a:latin typeface="新宋体"/>
                <a:ea typeface="新宋体"/>
              </a:rPr>
              <a:t>#</a:t>
            </a:r>
            <a:r>
              <a:rPr lang="en-US">
                <a:solidFill>
                  <a:srgbClr val="808080"/>
                </a:solidFill>
                <a:latin typeface="新宋体"/>
                <a:ea typeface="新宋体"/>
              </a:rPr>
              <a:t>ifdef</a:t>
            </a:r>
            <a:r>
              <a:rPr lang="en-US">
                <a:solidFill>
                  <a:srgbClr val="000000"/>
                </a:solidFill>
                <a:latin typeface="新宋体"/>
                <a:ea typeface="新宋体"/>
              </a:rPr>
              <a:t> </a:t>
            </a:r>
            <a:r>
              <a:rPr lang="en-US">
                <a:solidFill>
                  <a:srgbClr val="6F008A"/>
                </a:solidFill>
                <a:latin typeface="新宋体"/>
                <a:ea typeface="新宋体"/>
              </a:rPr>
              <a:t>MY09DLLDEMO_EXPORTS</a:t>
            </a:r>
            <a:endParaRPr lang="en-US">
              <a:solidFill>
                <a:srgbClr val="000000"/>
              </a:solidFill>
              <a:latin typeface="新宋体"/>
              <a:ea typeface="新宋体"/>
            </a:endParaRPr>
          </a:p>
          <a:p>
            <a:pPr>
              <a:defRPr/>
            </a:pPr>
            <a:r>
              <a:rPr lang="en-US">
                <a:solidFill>
                  <a:srgbClr val="808080"/>
                </a:solidFill>
                <a:latin typeface="新宋体"/>
                <a:ea typeface="新宋体"/>
              </a:rPr>
              <a:t>#define</a:t>
            </a:r>
            <a:r>
              <a:rPr lang="en-US">
                <a:solidFill>
                  <a:srgbClr val="000000"/>
                </a:solidFill>
                <a:latin typeface="新宋体"/>
                <a:ea typeface="新宋体"/>
              </a:rPr>
              <a:t> </a:t>
            </a:r>
            <a:r>
              <a:rPr lang="en-US">
                <a:solidFill>
                  <a:srgbClr val="6F008A"/>
                </a:solidFill>
                <a:latin typeface="新宋体"/>
                <a:ea typeface="新宋体"/>
              </a:rPr>
              <a:t>MY09DLLDEMO_API</a:t>
            </a:r>
            <a:r>
              <a:rPr lang="en-US">
                <a:solidFill>
                  <a:srgbClr val="000000"/>
                </a:solidFill>
                <a:latin typeface="新宋体"/>
                <a:ea typeface="新宋体"/>
              </a:rPr>
              <a:t> </a:t>
            </a:r>
            <a:r>
              <a:rPr lang="en-US">
                <a:solidFill>
                  <a:srgbClr val="0000FF"/>
                </a:solidFill>
                <a:latin typeface="新宋体"/>
                <a:ea typeface="新宋体"/>
              </a:rPr>
              <a:t>__</a:t>
            </a:r>
            <a:r>
              <a:rPr lang="en-US">
                <a:solidFill>
                  <a:srgbClr val="0000FF"/>
                </a:solidFill>
                <a:latin typeface="新宋体"/>
                <a:ea typeface="新宋体"/>
              </a:rPr>
              <a:t>declspec</a:t>
            </a:r>
            <a:r>
              <a:rPr lang="en-US">
                <a:solidFill>
                  <a:srgbClr val="000000"/>
                </a:solidFill>
                <a:latin typeface="新宋体"/>
                <a:ea typeface="新宋体"/>
              </a:rPr>
              <a:t>(</a:t>
            </a:r>
            <a:r>
              <a:rPr lang="en-US">
                <a:solidFill>
                  <a:srgbClr val="0000FF"/>
                </a:solidFill>
                <a:latin typeface="新宋体"/>
                <a:ea typeface="新宋体"/>
              </a:rPr>
              <a:t>dllexport</a:t>
            </a:r>
            <a:r>
              <a:rPr lang="en-US">
                <a:solidFill>
                  <a:srgbClr val="000000"/>
                </a:solidFill>
                <a:latin typeface="新宋体"/>
                <a:ea typeface="新宋体"/>
              </a:rPr>
              <a:t>)</a:t>
            </a:r>
            <a:endParaRPr/>
          </a:p>
          <a:p>
            <a:pPr>
              <a:defRPr/>
            </a:pPr>
            <a:r>
              <a:rPr lang="en-US">
                <a:solidFill>
                  <a:srgbClr val="808080"/>
                </a:solidFill>
                <a:latin typeface="新宋体"/>
                <a:ea typeface="新宋体"/>
              </a:rPr>
              <a:t>#else</a:t>
            </a:r>
            <a:endParaRPr lang="en-US">
              <a:solidFill>
                <a:srgbClr val="000000"/>
              </a:solidFill>
              <a:latin typeface="新宋体"/>
              <a:ea typeface="新宋体"/>
            </a:endParaRPr>
          </a:p>
          <a:p>
            <a:pPr>
              <a:defRPr/>
            </a:pPr>
            <a:r>
              <a:rPr lang="en-US">
                <a:solidFill>
                  <a:srgbClr val="808080"/>
                </a:solidFill>
                <a:latin typeface="新宋体"/>
                <a:ea typeface="新宋体"/>
              </a:rPr>
              <a:t>#define</a:t>
            </a:r>
            <a:r>
              <a:rPr lang="en-US">
                <a:solidFill>
                  <a:srgbClr val="000000"/>
                </a:solidFill>
                <a:latin typeface="新宋体"/>
                <a:ea typeface="新宋体"/>
              </a:rPr>
              <a:t> MY09DLLDEMO_API </a:t>
            </a:r>
            <a:r>
              <a:rPr lang="en-US">
                <a:solidFill>
                  <a:srgbClr val="0000FF"/>
                </a:solidFill>
                <a:latin typeface="新宋体"/>
                <a:ea typeface="新宋体"/>
              </a:rPr>
              <a:t>__</a:t>
            </a:r>
            <a:r>
              <a:rPr lang="en-US">
                <a:solidFill>
                  <a:srgbClr val="0000FF"/>
                </a:solidFill>
                <a:latin typeface="新宋体"/>
                <a:ea typeface="新宋体"/>
              </a:rPr>
              <a:t>declspec</a:t>
            </a:r>
            <a:r>
              <a:rPr lang="en-US">
                <a:solidFill>
                  <a:srgbClr val="000000"/>
                </a:solidFill>
                <a:latin typeface="新宋体"/>
                <a:ea typeface="新宋体"/>
              </a:rPr>
              <a:t>(</a:t>
            </a:r>
            <a:r>
              <a:rPr lang="en-US">
                <a:solidFill>
                  <a:srgbClr val="0000FF"/>
                </a:solidFill>
                <a:latin typeface="新宋体"/>
                <a:ea typeface="新宋体"/>
              </a:rPr>
              <a:t>dllimport</a:t>
            </a:r>
            <a:r>
              <a:rPr lang="en-US">
                <a:solidFill>
                  <a:srgbClr val="000000"/>
                </a:solidFill>
                <a:latin typeface="新宋体"/>
                <a:ea typeface="新宋体"/>
              </a:rPr>
              <a:t>)</a:t>
            </a:r>
            <a:endParaRPr/>
          </a:p>
          <a:p>
            <a:pPr>
              <a:defRPr/>
            </a:pPr>
            <a:r>
              <a:rPr lang="en-US">
                <a:solidFill>
                  <a:srgbClr val="808080"/>
                </a:solidFill>
                <a:latin typeface="新宋体"/>
                <a:ea typeface="新宋体"/>
              </a:rPr>
              <a:t>#</a:t>
            </a:r>
            <a:r>
              <a:rPr lang="en-US">
                <a:solidFill>
                  <a:srgbClr val="808080"/>
                </a:solidFill>
                <a:latin typeface="新宋体"/>
                <a:ea typeface="新宋体"/>
              </a:rPr>
              <a:t>endif</a:t>
            </a:r>
            <a:endParaRPr lang="en-US">
              <a:solidFill>
                <a:srgbClr val="000000"/>
              </a:solidFill>
              <a:latin typeface="新宋体"/>
              <a:ea typeface="新宋体"/>
            </a:endParaRPr>
          </a:p>
          <a:p>
            <a:pPr>
              <a:defRPr/>
            </a:pPr>
            <a:endParaRPr lang="zh-CN">
              <a:solidFill>
                <a:srgbClr val="000000"/>
              </a:solidFill>
              <a:latin typeface="新宋体"/>
              <a:ea typeface="新宋体"/>
            </a:endParaRPr>
          </a:p>
          <a:p>
            <a:pPr>
              <a:defRPr/>
            </a:pPr>
            <a:r>
              <a:rPr lang="en-US">
                <a:solidFill>
                  <a:srgbClr val="008000"/>
                </a:solidFill>
                <a:latin typeface="新宋体"/>
                <a:ea typeface="新宋体"/>
              </a:rPr>
              <a:t>// </a:t>
            </a:r>
            <a:r>
              <a:rPr lang="zh-CN">
                <a:solidFill>
                  <a:srgbClr val="008000"/>
                </a:solidFill>
                <a:latin typeface="新宋体"/>
                <a:ea typeface="新宋体"/>
              </a:rPr>
              <a:t>声明要导出的函数</a:t>
            </a:r>
            <a:endParaRPr lang="zh-CN">
              <a:solidFill>
                <a:srgbClr val="000000"/>
              </a:solidFill>
              <a:latin typeface="新宋体"/>
              <a:ea typeface="新宋体"/>
            </a:endParaRPr>
          </a:p>
          <a:p>
            <a:pPr>
              <a:defRPr/>
            </a:pPr>
            <a:r>
              <a:rPr lang="en-US">
                <a:solidFill>
                  <a:srgbClr val="6F008A"/>
                </a:solidFill>
                <a:latin typeface="新宋体"/>
                <a:ea typeface="新宋体"/>
              </a:rPr>
              <a:t>MY09DLLDEMO_API</a:t>
            </a:r>
            <a:r>
              <a:rPr lang="en-US">
                <a:solidFill>
                  <a:srgbClr val="000000"/>
                </a:solidFill>
                <a:latin typeface="新宋体"/>
                <a:ea typeface="新宋体"/>
              </a:rPr>
              <a:t> </a:t>
            </a:r>
            <a:r>
              <a:rPr lang="en-US">
                <a:solidFill>
                  <a:srgbClr val="0000FF"/>
                </a:solidFill>
                <a:latin typeface="新宋体"/>
                <a:ea typeface="新宋体"/>
              </a:rPr>
              <a:t>void</a:t>
            </a:r>
            <a:r>
              <a:rPr lang="en-US">
                <a:solidFill>
                  <a:srgbClr val="000000"/>
                </a:solidFill>
                <a:latin typeface="新宋体"/>
                <a:ea typeface="新宋体"/>
              </a:rPr>
              <a:t> </a:t>
            </a:r>
            <a:r>
              <a:rPr lang="en-US">
                <a:solidFill>
                  <a:srgbClr val="000000"/>
                </a:solidFill>
                <a:latin typeface="新宋体"/>
                <a:ea typeface="新宋体"/>
              </a:rPr>
              <a:t>ExportFunc</a:t>
            </a:r>
            <a:r>
              <a:rPr lang="en-US">
                <a:solidFill>
                  <a:srgbClr val="000000"/>
                </a:solidFill>
                <a:latin typeface="新宋体"/>
                <a:ea typeface="新宋体"/>
              </a:rPr>
              <a:t>(</a:t>
            </a:r>
            <a:r>
              <a:rPr lang="en-US">
                <a:solidFill>
                  <a:srgbClr val="2B91AF"/>
                </a:solidFill>
                <a:latin typeface="新宋体"/>
                <a:ea typeface="新宋体"/>
              </a:rPr>
              <a:t>LPCTSTR</a:t>
            </a:r>
            <a:r>
              <a:rPr lang="en-US">
                <a:solidFill>
                  <a:srgbClr val="000000"/>
                </a:solidFill>
                <a:latin typeface="新宋体"/>
                <a:ea typeface="新宋体"/>
              </a:rPr>
              <a:t> </a:t>
            </a:r>
            <a:r>
              <a:rPr lang="en-US">
                <a:solidFill>
                  <a:srgbClr val="808080"/>
                </a:solidFill>
                <a:latin typeface="新宋体"/>
                <a:ea typeface="新宋体"/>
              </a:rPr>
              <a:t>pszContent</a:t>
            </a:r>
            <a:r>
              <a:rPr lang="en-US">
                <a:solidFill>
                  <a:srgbClr val="000000"/>
                </a:solidFill>
                <a:latin typeface="新宋体"/>
                <a:ea typeface="新宋体"/>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2294">
        <p:fade thruBlk="0"/>
      </p:transition>
    </mc:Choice>
    <mc:Fallback>
      <p:transition spd="slow" advClick="1" advTm="12294">
        <p:fade thruBlk="0"/>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554" name="标题 1"/>
          <p:cNvSpPr>
            <a:spLocks noGrp="1"/>
          </p:cNvSpPr>
          <p:nvPr>
            <p:ph type="title"/>
          </p:nvPr>
        </p:nvSpPr>
        <p:spPr bwMode="auto"/>
        <p:txBody>
          <a:bodyPr/>
          <a:lstStyle/>
          <a:p>
            <a:pPr>
              <a:defRPr/>
            </a:pPr>
            <a:r>
              <a:rPr lang="en-US" b="1" u="sng">
                <a:solidFill>
                  <a:schemeClr val="tx1"/>
                </a:solidFill>
                <a:hlinkClick r:id="rId3" tooltip="http://www.cnblogs.com/nzbbody/p/3448385.html"/>
              </a:rPr>
              <a:t>__</a:t>
            </a:r>
            <a:r>
              <a:rPr lang="en-US" b="1" u="sng">
                <a:solidFill>
                  <a:schemeClr val="tx1"/>
                </a:solidFill>
                <a:hlinkClick r:id="rId3" tooltip="http://www.cnblogs.com/nzbbody/p/3448385.html"/>
              </a:rPr>
              <a:t>declspec</a:t>
            </a:r>
            <a:r>
              <a:rPr lang="en-US" b="1" u="sng">
                <a:solidFill>
                  <a:schemeClr val="tx1"/>
                </a:solidFill>
                <a:hlinkClick r:id="rId3" tooltip="http://www.cnblogs.com/nzbbody/p/3448385.html"/>
              </a:rPr>
              <a:t>(</a:t>
            </a:r>
            <a:r>
              <a:rPr lang="en-US" b="1" u="sng">
                <a:solidFill>
                  <a:schemeClr val="tx1"/>
                </a:solidFill>
                <a:hlinkClick r:id="rId3" tooltip="http://www.cnblogs.com/nzbbody/p/3448385.html"/>
              </a:rPr>
              <a:t>dllexport</a:t>
            </a:r>
            <a:r>
              <a:rPr lang="en-US" b="1" u="sng">
                <a:solidFill>
                  <a:schemeClr val="tx1"/>
                </a:solidFill>
                <a:hlinkClick r:id="rId3" tooltip="http://www.cnblogs.com/nzbbody/p/3448385.html"/>
              </a:rPr>
              <a:t>)</a:t>
            </a:r>
            <a:r>
              <a:rPr lang="zh-CN" b="1" u="sng">
                <a:solidFill>
                  <a:schemeClr val="tx1"/>
                </a:solidFill>
                <a:hlinkClick r:id="rId3" tooltip="http://www.cnblogs.com/nzbbody/p/3448385.html"/>
              </a:rPr>
              <a:t>和</a:t>
            </a:r>
            <a:r>
              <a:rPr lang="en-US" b="1" u="sng">
                <a:solidFill>
                  <a:schemeClr val="tx1"/>
                </a:solidFill>
                <a:hlinkClick r:id="rId3" tooltip="http://www.cnblogs.com/nzbbody/p/3448385.html"/>
              </a:rPr>
              <a:t>__</a:t>
            </a:r>
            <a:r>
              <a:rPr lang="en-US" b="1" u="sng">
                <a:solidFill>
                  <a:schemeClr val="tx1"/>
                </a:solidFill>
                <a:hlinkClick r:id="rId3" tooltip="http://www.cnblogs.com/nzbbody/p/3448385.html"/>
              </a:rPr>
              <a:t>declspec</a:t>
            </a:r>
            <a:r>
              <a:rPr lang="en-US" b="1" u="sng">
                <a:solidFill>
                  <a:schemeClr val="tx1"/>
                </a:solidFill>
                <a:hlinkClick r:id="rId3" tooltip="http://www.cnblogs.com/nzbbody/p/3448385.html"/>
              </a:rPr>
              <a:t>(</a:t>
            </a:r>
            <a:r>
              <a:rPr lang="en-US" b="1" u="sng">
                <a:solidFill>
                  <a:schemeClr val="tx1"/>
                </a:solidFill>
                <a:hlinkClick r:id="rId3" tooltip="http://www.cnblogs.com/nzbbody/p/3448385.html"/>
              </a:rPr>
              <a:t>dllimport</a:t>
            </a:r>
            <a:r>
              <a:rPr lang="en-US" b="1" u="sng">
                <a:solidFill>
                  <a:schemeClr val="tx1"/>
                </a:solidFill>
                <a:hlinkClick r:id="rId3" tooltip="http://www.cnblogs.com/nzbbody/p/3448385.html"/>
              </a:rPr>
              <a:t>)</a:t>
            </a:r>
            <a:endParaRPr lang="zh-CN">
              <a:solidFill>
                <a:schemeClr val="tx1"/>
              </a:solidFill>
            </a:endParaRPr>
          </a:p>
        </p:txBody>
      </p:sp>
      <p:sp>
        <p:nvSpPr>
          <p:cNvPr id="23555" name="内容占位符 2"/>
          <p:cNvSpPr>
            <a:spLocks noGrp="1"/>
          </p:cNvSpPr>
          <p:nvPr>
            <p:ph idx="1"/>
          </p:nvPr>
        </p:nvSpPr>
        <p:spPr bwMode="auto"/>
        <p:txBody>
          <a:bodyPr/>
          <a:lstStyle/>
          <a:p>
            <a:pPr>
              <a:defRPr/>
            </a:pPr>
            <a:r>
              <a:rPr lang="en-US" sz="2800"/>
              <a:t>_</a:t>
            </a:r>
            <a:r>
              <a:rPr lang="en-US" sz="2800"/>
              <a:t>declspec</a:t>
            </a:r>
            <a:r>
              <a:rPr lang="zh-CN" sz="2800"/>
              <a:t>还有另外的用途，这里只讨论跟</a:t>
            </a:r>
            <a:r>
              <a:rPr lang="en-US" sz="2800"/>
              <a:t>dll</a:t>
            </a:r>
            <a:r>
              <a:rPr lang="zh-CN" sz="2800"/>
              <a:t>相关的使用。正如括号里的关键字一样，导出和导入。</a:t>
            </a:r>
            <a:r>
              <a:rPr lang="en-US" sz="2800" b="1">
                <a:solidFill>
                  <a:srgbClr val="FF0000"/>
                </a:solidFill>
              </a:rPr>
              <a:t>_</a:t>
            </a:r>
            <a:r>
              <a:rPr lang="en-US" sz="2800" b="1">
                <a:solidFill>
                  <a:srgbClr val="FF0000"/>
                </a:solidFill>
              </a:rPr>
              <a:t>declspec</a:t>
            </a:r>
            <a:r>
              <a:rPr lang="en-US" sz="2800" b="1">
                <a:solidFill>
                  <a:srgbClr val="FF0000"/>
                </a:solidFill>
              </a:rPr>
              <a:t>(</a:t>
            </a:r>
            <a:r>
              <a:rPr lang="en-US" sz="2800" b="1">
                <a:solidFill>
                  <a:srgbClr val="FF0000"/>
                </a:solidFill>
              </a:rPr>
              <a:t>dllexport</a:t>
            </a:r>
            <a:r>
              <a:rPr lang="en-US" sz="2800" b="1">
                <a:solidFill>
                  <a:srgbClr val="FF0000"/>
                </a:solidFill>
              </a:rPr>
              <a:t>)</a:t>
            </a:r>
            <a:r>
              <a:rPr lang="zh-CN" sz="2800"/>
              <a:t>用在</a:t>
            </a:r>
            <a:r>
              <a:rPr lang="en-US" sz="2800"/>
              <a:t>dll</a:t>
            </a:r>
            <a:r>
              <a:rPr lang="zh-CN" sz="2800"/>
              <a:t>上，用于说明这是导出的函数。而</a:t>
            </a:r>
            <a:r>
              <a:rPr lang="en-US" sz="2800" b="1">
                <a:solidFill>
                  <a:srgbClr val="FF0000"/>
                </a:solidFill>
              </a:rPr>
              <a:t>_</a:t>
            </a:r>
            <a:r>
              <a:rPr lang="en-US" sz="2800" b="1">
                <a:solidFill>
                  <a:srgbClr val="FF0000"/>
                </a:solidFill>
              </a:rPr>
              <a:t>declspec</a:t>
            </a:r>
            <a:r>
              <a:rPr lang="en-US" sz="2800" b="1">
                <a:solidFill>
                  <a:srgbClr val="FF0000"/>
                </a:solidFill>
              </a:rPr>
              <a:t>(</a:t>
            </a:r>
            <a:r>
              <a:rPr lang="en-US" sz="2800" b="1">
                <a:solidFill>
                  <a:srgbClr val="FF0000"/>
                </a:solidFill>
              </a:rPr>
              <a:t>dllimport</a:t>
            </a:r>
            <a:r>
              <a:rPr lang="en-US" sz="2800" b="1">
                <a:solidFill>
                  <a:srgbClr val="FF0000"/>
                </a:solidFill>
              </a:rPr>
              <a:t>)</a:t>
            </a:r>
            <a:r>
              <a:rPr lang="zh-CN" sz="2800"/>
              <a:t>用在</a:t>
            </a:r>
            <a:r>
              <a:rPr lang="zh-CN" sz="2800">
                <a:solidFill>
                  <a:srgbClr val="FF0000"/>
                </a:solidFill>
              </a:rPr>
              <a:t>调用</a:t>
            </a:r>
            <a:r>
              <a:rPr lang="en-US" sz="2800">
                <a:solidFill>
                  <a:srgbClr val="FF0000"/>
                </a:solidFill>
              </a:rPr>
              <a:t>dll</a:t>
            </a:r>
            <a:r>
              <a:rPr lang="zh-CN" sz="2800">
                <a:solidFill>
                  <a:srgbClr val="FF0000"/>
                </a:solidFill>
              </a:rPr>
              <a:t>的程序中</a:t>
            </a:r>
            <a:r>
              <a:rPr lang="zh-CN" sz="2800"/>
              <a:t>，用于说明这是从</a:t>
            </a:r>
            <a:r>
              <a:rPr lang="en-US" sz="2800"/>
              <a:t>dll</a:t>
            </a:r>
            <a:r>
              <a:rPr lang="zh-CN" sz="2800"/>
              <a:t>中导入的函数</a:t>
            </a:r>
            <a:endParaRPr lang="en-US" sz="2800"/>
          </a:p>
          <a:p>
            <a:pPr>
              <a:defRPr/>
            </a:pPr>
            <a:r>
              <a:rPr lang="zh-CN" sz="2800"/>
              <a:t>头文件中声明了方法，在</a:t>
            </a:r>
            <a:r>
              <a:rPr lang="zh-CN" sz="2800" b="1">
                <a:solidFill>
                  <a:srgbClr val="FF0000"/>
                </a:solidFill>
              </a:rPr>
              <a:t>提供者</a:t>
            </a:r>
            <a:r>
              <a:rPr lang="zh-CN" sz="2800"/>
              <a:t>那里方法应该被声明为</a:t>
            </a:r>
            <a:r>
              <a:rPr lang="en-US" sz="2800"/>
              <a:t>__</a:t>
            </a:r>
            <a:r>
              <a:rPr lang="en-US" sz="2800"/>
              <a:t>declspec</a:t>
            </a:r>
            <a:r>
              <a:rPr lang="en-US" sz="2800"/>
              <a:t>(</a:t>
            </a:r>
            <a:r>
              <a:rPr lang="en-US" sz="2800"/>
              <a:t>dllexport</a:t>
            </a:r>
            <a:r>
              <a:rPr lang="en-US" sz="2800"/>
              <a:t>)</a:t>
            </a:r>
            <a:r>
              <a:rPr lang="zh-CN" sz="2800"/>
              <a:t>，在</a:t>
            </a:r>
            <a:r>
              <a:rPr lang="zh-CN" sz="2800" b="1">
                <a:solidFill>
                  <a:srgbClr val="FF0000"/>
                </a:solidFill>
              </a:rPr>
              <a:t>使用者</a:t>
            </a:r>
            <a:r>
              <a:rPr lang="zh-CN" sz="2800"/>
              <a:t>那里，方法应该被声明为</a:t>
            </a:r>
            <a:r>
              <a:rPr lang="en-US" sz="2800"/>
              <a:t>__</a:t>
            </a:r>
            <a:r>
              <a:rPr lang="en-US" sz="2800"/>
              <a:t>declspec</a:t>
            </a:r>
            <a:r>
              <a:rPr lang="en-US" sz="2800"/>
              <a:t>(</a:t>
            </a:r>
            <a:r>
              <a:rPr lang="en-US" sz="2800"/>
              <a:t>dllimport</a:t>
            </a:r>
            <a:r>
              <a:rPr lang="en-US" sz="2800"/>
              <a:t>)</a:t>
            </a:r>
            <a:endParaRPr lang="zh-CN" sz="2800"/>
          </a:p>
        </p:txBody>
      </p:sp>
      <p:sp>
        <p:nvSpPr>
          <p:cNvPr id="23556"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41C235E6-B59B-4845-987F-46303D7B3A6D}" type="slidenum">
              <a:rPr lang="en-US" sz="1400"/>
              <a:t>24</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0050">
        <p:fade thruBlk="0"/>
      </p:transition>
    </mc:Choice>
    <mc:Fallback>
      <p:transition spd="slow" advClick="1" advTm="100050">
        <p:fade thruBlk="0"/>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内容占位符 2"/>
          <p:cNvSpPr>
            <a:spLocks noGrp="1"/>
          </p:cNvSpPr>
          <p:nvPr>
            <p:ph idx="1"/>
          </p:nvPr>
        </p:nvSpPr>
        <p:spPr bwMode="auto">
          <a:xfrm>
            <a:off x="611560" y="764704"/>
            <a:ext cx="8229600" cy="4525963"/>
          </a:xfrm>
        </p:spPr>
        <p:txBody>
          <a:bodyPr/>
          <a:lstStyle/>
          <a:p>
            <a:pPr>
              <a:defRPr/>
            </a:pPr>
            <a:r>
              <a:rPr lang="zh-CN" sz="2400"/>
              <a:t>因为</a:t>
            </a:r>
            <a:r>
              <a:rPr lang="en-US" sz="2400" b="1"/>
              <a:t>dll</a:t>
            </a:r>
            <a:r>
              <a:rPr lang="zh-CN" sz="2400" b="1"/>
              <a:t>中必须说明函数要用于导出</a:t>
            </a:r>
            <a:r>
              <a:rPr lang="zh-CN" sz="2400"/>
              <a:t>，所以</a:t>
            </a:r>
            <a:r>
              <a:rPr lang="en-US" sz="2400"/>
              <a:t>_</a:t>
            </a:r>
            <a:r>
              <a:rPr lang="en-US" sz="2400"/>
              <a:t>declspec</a:t>
            </a:r>
            <a:r>
              <a:rPr lang="en-US" sz="2400"/>
              <a:t>(</a:t>
            </a:r>
            <a:r>
              <a:rPr lang="en-US" sz="2400"/>
              <a:t>dllexport</a:t>
            </a:r>
            <a:r>
              <a:rPr lang="en-US" sz="2400"/>
              <a:t>)</a:t>
            </a:r>
            <a:r>
              <a:rPr lang="zh-CN" sz="2400"/>
              <a:t>很有必要。但是可以换一种方式，</a:t>
            </a:r>
            <a:r>
              <a:rPr lang="zh-CN" sz="2400" b="1"/>
              <a:t>可以使用</a:t>
            </a:r>
            <a:r>
              <a:rPr lang="en-US" sz="2400" b="1"/>
              <a:t>def</a:t>
            </a:r>
            <a:r>
              <a:rPr lang="zh-CN" sz="2400" b="1"/>
              <a:t>文件来说明哪些函数用于导出</a:t>
            </a:r>
            <a:r>
              <a:rPr lang="zh-CN" sz="2400"/>
              <a:t>，同时</a:t>
            </a:r>
            <a:r>
              <a:rPr lang="en-US" sz="2400"/>
              <a:t>def</a:t>
            </a:r>
            <a:r>
              <a:rPr lang="zh-CN" sz="2400"/>
              <a:t>文件里边还有函数的编号。</a:t>
            </a:r>
            <a:endParaRPr/>
          </a:p>
          <a:p>
            <a:pPr>
              <a:defRPr/>
            </a:pPr>
            <a:r>
              <a:rPr lang="zh-CN" sz="2400" b="1"/>
              <a:t>而使用</a:t>
            </a:r>
            <a:r>
              <a:rPr lang="en-US" sz="2400" b="1"/>
              <a:t>_</a:t>
            </a:r>
            <a:r>
              <a:rPr lang="en-US" sz="2400" b="1"/>
              <a:t>declspec</a:t>
            </a:r>
            <a:r>
              <a:rPr lang="en-US" sz="2400" b="1"/>
              <a:t>(</a:t>
            </a:r>
            <a:r>
              <a:rPr lang="en-US" sz="2400" b="1"/>
              <a:t>dllimport</a:t>
            </a:r>
            <a:r>
              <a:rPr lang="en-US" sz="2400" b="1"/>
              <a:t>)</a:t>
            </a:r>
            <a:r>
              <a:rPr lang="zh-CN" sz="2400" b="1"/>
              <a:t>却不是必须的</a:t>
            </a:r>
            <a:r>
              <a:rPr lang="zh-CN" sz="2400"/>
              <a:t>，但是建议这么做。因为如果不用</a:t>
            </a:r>
            <a:r>
              <a:rPr lang="en-US" sz="2400"/>
              <a:t>_</a:t>
            </a:r>
            <a:r>
              <a:rPr lang="en-US" sz="2400"/>
              <a:t>declspec</a:t>
            </a:r>
            <a:r>
              <a:rPr lang="en-US" sz="2400"/>
              <a:t>(</a:t>
            </a:r>
            <a:r>
              <a:rPr lang="en-US" sz="2400"/>
              <a:t>dllimport</a:t>
            </a:r>
            <a:r>
              <a:rPr lang="en-US" sz="2400"/>
              <a:t>)</a:t>
            </a:r>
            <a:r>
              <a:rPr lang="zh-CN" sz="2400"/>
              <a:t>来说明该函数是从</a:t>
            </a:r>
            <a:r>
              <a:rPr lang="en-US" sz="2400"/>
              <a:t>dll</a:t>
            </a:r>
            <a:r>
              <a:rPr lang="zh-CN" sz="2400"/>
              <a:t>导入的，那么编译器就不知道这个函数到底在哪里，生成的</a:t>
            </a:r>
            <a:r>
              <a:rPr lang="en-US" sz="2400"/>
              <a:t>exe</a:t>
            </a:r>
            <a:r>
              <a:rPr lang="zh-CN" sz="2400"/>
              <a:t>里会有一个</a:t>
            </a:r>
            <a:r>
              <a:rPr lang="en-US" sz="2400"/>
              <a:t>call XX</a:t>
            </a:r>
            <a:r>
              <a:rPr lang="zh-CN" sz="2400"/>
              <a:t>的指令，这个</a:t>
            </a:r>
            <a:r>
              <a:rPr lang="en-US" sz="2400"/>
              <a:t>XX</a:t>
            </a:r>
            <a:r>
              <a:rPr lang="zh-CN" sz="2400"/>
              <a:t>是一个常数地址，</a:t>
            </a:r>
            <a:r>
              <a:rPr lang="en-US" sz="2400"/>
              <a:t>XX</a:t>
            </a:r>
            <a:r>
              <a:rPr lang="zh-CN" sz="2400"/>
              <a:t>地址处是一个</a:t>
            </a:r>
            <a:r>
              <a:rPr lang="en-US" sz="2400"/>
              <a:t>jmp</a:t>
            </a:r>
            <a:r>
              <a:rPr lang="en-US" sz="2400"/>
              <a:t> </a:t>
            </a:r>
            <a:r>
              <a:rPr lang="en-US" sz="2400"/>
              <a:t>dword</a:t>
            </a:r>
            <a:r>
              <a:rPr lang="en-US" sz="2400"/>
              <a:t> </a:t>
            </a:r>
            <a:r>
              <a:rPr lang="en-US" sz="2400"/>
              <a:t>ptr</a:t>
            </a:r>
            <a:r>
              <a:rPr lang="en-US" sz="2400"/>
              <a:t>[XXXX]</a:t>
            </a:r>
            <a:r>
              <a:rPr lang="zh-CN" sz="2400"/>
              <a:t>的指令，跳转到该函数的函数体处，显然这样就无缘无故多了一次中间的跳转。如果使用了</a:t>
            </a:r>
            <a:r>
              <a:rPr lang="en-US" sz="2400"/>
              <a:t>_</a:t>
            </a:r>
            <a:r>
              <a:rPr lang="en-US" sz="2400"/>
              <a:t>declspec</a:t>
            </a:r>
            <a:r>
              <a:rPr lang="en-US" sz="2400"/>
              <a:t>(</a:t>
            </a:r>
            <a:r>
              <a:rPr lang="en-US" sz="2400"/>
              <a:t>dllimport</a:t>
            </a:r>
            <a:r>
              <a:rPr lang="en-US" sz="2400"/>
              <a:t>)</a:t>
            </a:r>
            <a:r>
              <a:rPr lang="zh-CN" sz="2400"/>
              <a:t>来说明，那么就直接产生</a:t>
            </a:r>
            <a:r>
              <a:rPr lang="en-US" sz="2400"/>
              <a:t>call </a:t>
            </a:r>
            <a:r>
              <a:rPr lang="en-US" sz="2400"/>
              <a:t>dword</a:t>
            </a:r>
            <a:r>
              <a:rPr lang="en-US" sz="2400"/>
              <a:t> </a:t>
            </a:r>
            <a:r>
              <a:rPr lang="en-US" sz="2400"/>
              <a:t>ptr</a:t>
            </a:r>
            <a:r>
              <a:rPr lang="en-US" sz="2400"/>
              <a:t>[XXX]</a:t>
            </a:r>
            <a:r>
              <a:rPr lang="zh-CN" sz="2400"/>
              <a:t>，这样就不会有多余的跳转了</a:t>
            </a:r>
            <a:endParaRPr/>
          </a:p>
          <a:p>
            <a:pPr>
              <a:defRPr/>
            </a:pPr>
            <a:endParaRPr lang="zh-CN" sz="2400"/>
          </a:p>
        </p:txBody>
      </p:sp>
      <p:sp>
        <p:nvSpPr>
          <p:cNvPr id="24579"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091D5A29-6556-4B00-A72C-6C7B0D38CD3B}" type="slidenum">
              <a:rPr lang="en-US" sz="1400"/>
              <a:t>25</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10448">
        <p:fade thruBlk="0"/>
      </p:transition>
    </mc:Choice>
    <mc:Fallback>
      <p:transition spd="slow" advClick="1" advTm="110448">
        <p:fade thruBlk="0"/>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699" name="Rectangle 2"/>
          <p:cNvSpPr>
            <a:spLocks noChangeArrowheads="1" noGrp="1"/>
          </p:cNvSpPr>
          <p:nvPr>
            <p:ph type="title"/>
          </p:nvPr>
        </p:nvSpPr>
        <p:spPr bwMode="auto"/>
        <p:txBody>
          <a:bodyPr/>
          <a:lstStyle/>
          <a:p>
            <a:pPr>
              <a:defRPr/>
            </a:pPr>
            <a:r>
              <a:rPr lang="zh-CN" sz="4000"/>
              <a:t>模块定义文件</a:t>
            </a:r>
            <a:endParaRPr/>
          </a:p>
        </p:txBody>
      </p:sp>
      <p:sp>
        <p:nvSpPr>
          <p:cNvPr id="29700" name="Rectangle 3"/>
          <p:cNvSpPr>
            <a:spLocks noChangeArrowheads="1" noGrp="1"/>
          </p:cNvSpPr>
          <p:nvPr>
            <p:ph idx="1"/>
          </p:nvPr>
        </p:nvSpPr>
        <p:spPr bwMode="auto">
          <a:xfrm>
            <a:off x="472978" y="1340768"/>
            <a:ext cx="8229600" cy="4525963"/>
          </a:xfrm>
        </p:spPr>
        <p:txBody>
          <a:bodyPr/>
          <a:lstStyle/>
          <a:p>
            <a:pPr>
              <a:buFontTx/>
              <a:buNone/>
              <a:defRPr/>
            </a:pPr>
            <a:r>
              <a:rPr lang="en-US"/>
              <a:t>DLL</a:t>
            </a:r>
            <a:r>
              <a:rPr lang="zh-CN"/>
              <a:t>中导出函数的声明有两种方式：一种为在函数声明中加上</a:t>
            </a:r>
            <a:r>
              <a:rPr lang="en-US"/>
              <a:t>__</a:t>
            </a:r>
            <a:r>
              <a:rPr lang="en-US"/>
              <a:t>declspec</a:t>
            </a:r>
            <a:r>
              <a:rPr lang="en-US"/>
              <a:t>(</a:t>
            </a:r>
            <a:r>
              <a:rPr lang="en-US"/>
              <a:t>dllexport</a:t>
            </a:r>
            <a:r>
              <a:rPr lang="en-US"/>
              <a:t>)</a:t>
            </a:r>
            <a:r>
              <a:rPr lang="zh-CN"/>
              <a:t>；</a:t>
            </a:r>
            <a:r>
              <a:rPr lang="zh-CN"/>
              <a:t>另外</a:t>
            </a:r>
            <a:r>
              <a:rPr lang="zh-CN"/>
              <a:t>一种方式是采用模块定义</a:t>
            </a:r>
            <a:r>
              <a:rPr lang="en-US"/>
              <a:t>(.</a:t>
            </a:r>
            <a:r>
              <a:rPr lang="en-US"/>
              <a:t>def</a:t>
            </a:r>
            <a:r>
              <a:rPr lang="en-US"/>
              <a:t>) </a:t>
            </a:r>
            <a:r>
              <a:rPr lang="zh-CN"/>
              <a:t>文件声明，</a:t>
            </a:r>
            <a:r>
              <a:rPr lang="en-US"/>
              <a:t>.</a:t>
            </a:r>
            <a:r>
              <a:rPr lang="en-US"/>
              <a:t>def</a:t>
            </a:r>
            <a:r>
              <a:rPr lang="zh-CN"/>
              <a:t>文件为链接器提供了有关被链接程序的导出、属性及其他方面的信息</a:t>
            </a:r>
            <a:endParaRPr lang="en-US" sz="2800"/>
          </a:p>
          <a:p>
            <a:pPr>
              <a:buFontTx/>
              <a:buNone/>
              <a:defRPr/>
            </a:pPr>
            <a:r>
              <a:rPr lang="zh-CN" sz="2800"/>
              <a:t>导出函数必须在</a:t>
            </a:r>
            <a:r>
              <a:rPr lang="zh-CN" sz="2800">
                <a:solidFill>
                  <a:srgbClr val="FF0000"/>
                </a:solidFill>
              </a:rPr>
              <a:t>模块定义文件</a:t>
            </a:r>
            <a:r>
              <a:rPr lang="zh-CN" sz="2800"/>
              <a:t>（</a:t>
            </a:r>
            <a:r>
              <a:rPr lang="en-US" sz="2800"/>
              <a:t>DEF</a:t>
            </a:r>
            <a:r>
              <a:rPr lang="zh-CN" sz="2800"/>
              <a:t>）中进行</a:t>
            </a:r>
            <a:r>
              <a:rPr lang="en-US" sz="2800"/>
              <a:t>EXPORTS</a:t>
            </a:r>
            <a:r>
              <a:rPr lang="zh-CN" sz="2800"/>
              <a:t>说明</a:t>
            </a:r>
            <a:endParaRPr/>
          </a:p>
          <a:p>
            <a:pPr>
              <a:buFontTx/>
              <a:buNone/>
              <a:defRPr/>
            </a:pPr>
            <a:r>
              <a:rPr lang="zh-CN" sz="2800"/>
              <a:t>在应用程序中动态加载和卸载</a:t>
            </a:r>
            <a:endParaRPr/>
          </a:p>
          <a:p>
            <a:pPr>
              <a:buFontTx/>
              <a:buNone/>
              <a:defRPr/>
            </a:pPr>
            <a:r>
              <a:rPr lang="zh-CN" sz="2800"/>
              <a:t>并通过函数指针调用导出函数</a:t>
            </a:r>
            <a:endParaRPr/>
          </a:p>
        </p:txBody>
      </p:sp>
      <p:sp>
        <p:nvSpPr>
          <p:cNvPr id="29698"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66A475E6-E3EF-4ED6-B587-3BC460468916}" type="slidenum">
              <a:rPr lang="en-US" sz="1400"/>
              <a:t>26</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0013">
        <p:fade thruBlk="0"/>
      </p:transition>
    </mc:Choice>
    <mc:Fallback>
      <p:transition spd="slow" advClick="1" advTm="60013">
        <p:fade thruBlk="0"/>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pic>
        <p:nvPicPr>
          <p:cNvPr id="5" name="内容占位符 4"/>
          <p:cNvPicPr>
            <a:picLocks noChangeAspect="1" noGrp="1"/>
          </p:cNvPicPr>
          <p:nvPr>
            <p:ph idx="1"/>
          </p:nvPr>
        </p:nvPicPr>
        <p:blipFill>
          <a:blip r:embed="rId3"/>
          <a:stretch/>
        </p:blipFill>
        <p:spPr bwMode="auto">
          <a:xfrm>
            <a:off x="395536" y="1772816"/>
            <a:ext cx="8229600" cy="1654063"/>
          </a:xfrm>
        </p:spPr>
      </p:pic>
      <p:sp>
        <p:nvSpPr>
          <p:cNvPr id="4" name="灯片编号占位符 3"/>
          <p:cNvSpPr>
            <a:spLocks noGrp="1"/>
          </p:cNvSpPr>
          <p:nvPr>
            <p:ph type="sldNum" sz="quarter" idx="12"/>
          </p:nvPr>
        </p:nvSpPr>
        <p:spPr bwMode="auto"/>
        <p:txBody>
          <a:bodyPr/>
          <a:lstStyle/>
          <a:p>
            <a:pPr marL="0" marR="0" lvl="0" indent="0" algn="r" defTabSz="914400">
              <a:lnSpc>
                <a:spcPct val="100000"/>
              </a:lnSpc>
              <a:spcBef>
                <a:spcPts val="0"/>
              </a:spcBef>
              <a:spcAft>
                <a:spcPts val="0"/>
              </a:spcAft>
              <a:buClrTx/>
              <a:buSzTx/>
              <a:buFontTx/>
              <a:buNone/>
              <a:defRPr/>
            </a:pPr>
            <a:fld id="{429574C1-44BC-4789-9921-E319C388251E}" type="slidenum">
              <a:rPr lang="en-US" sz="1400" b="0" i="0" u="none" strike="noStrike" cap="none" spc="0">
                <a:ln>
                  <a:noFill/>
                </a:ln>
                <a:solidFill>
                  <a:srgbClr val="000000"/>
                </a:solidFill>
                <a:latin typeface="Arial"/>
                <a:ea typeface="宋体"/>
                <a:cs typeface="Arial"/>
              </a:rPr>
              <a:t>27</a:t>
            </a:fld>
            <a:endParaRPr lang="en-US" sz="1400" b="0" i="0" u="none" strike="noStrike" cap="none" spc="0">
              <a:ln>
                <a:noFill/>
              </a:ln>
              <a:solidFill>
                <a:srgbClr val="000000"/>
              </a:solidFill>
              <a:latin typeface="Arial"/>
              <a:ea typeface="宋体"/>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643">
        <p:fade thruBlk="0"/>
      </p:transition>
    </mc:Choice>
    <mc:Fallback>
      <p:transition spd="slow" advClick="1" advTm="10643">
        <p:fade thruBlk="0"/>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3" name="内容占位符 2"/>
          <p:cNvSpPr>
            <a:spLocks noGrp="1"/>
          </p:cNvSpPr>
          <p:nvPr>
            <p:ph idx="1"/>
          </p:nvPr>
        </p:nvSpPr>
        <p:spPr bwMode="auto"/>
        <p:txBody>
          <a:bodyPr/>
          <a:lstStyle/>
          <a:p>
            <a:pPr>
              <a:defRPr/>
            </a:pPr>
            <a:endParaRPr lang="zh-CN"/>
          </a:p>
        </p:txBody>
      </p:sp>
      <p:sp>
        <p:nvSpPr>
          <p:cNvPr id="30724"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BC64718F-B71A-44AF-8C8E-7DC8B578F272}" type="slidenum">
              <a:rPr lang="en-US" sz="1400"/>
              <a:t>28</a:t>
            </a:fld>
            <a:endParaRPr lang="en-US" sz="1400"/>
          </a:p>
        </p:txBody>
      </p:sp>
      <p:pic>
        <p:nvPicPr>
          <p:cNvPr id="30725" name="图片 1"/>
          <p:cNvPicPr>
            <a:picLocks noChangeAspect="1" noChangeArrowheads="1"/>
          </p:cNvPicPr>
          <p:nvPr/>
        </p:nvPicPr>
        <p:blipFill>
          <a:blip r:embed="rId3"/>
          <a:stretch/>
        </p:blipFill>
        <p:spPr bwMode="auto">
          <a:xfrm>
            <a:off x="395288" y="549275"/>
            <a:ext cx="7886700" cy="4738688"/>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5118">
        <p:fade thruBlk="0"/>
      </p:transition>
    </mc:Choice>
    <mc:Fallback>
      <p:transition spd="slow" advClick="1" advTm="5118">
        <p:fade thruBlk="0"/>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746" name="内容占位符 2"/>
          <p:cNvSpPr>
            <a:spLocks noGrp="1"/>
          </p:cNvSpPr>
          <p:nvPr>
            <p:ph idx="1"/>
          </p:nvPr>
        </p:nvSpPr>
        <p:spPr bwMode="auto">
          <a:xfrm>
            <a:off x="432531" y="556419"/>
            <a:ext cx="8229600" cy="4525963"/>
          </a:xfrm>
        </p:spPr>
        <p:txBody>
          <a:bodyPr/>
          <a:lstStyle/>
          <a:p>
            <a:pPr>
              <a:defRPr/>
            </a:pPr>
            <a:r>
              <a:rPr lang="en-US"/>
              <a:t>Arithmeticdef.def</a:t>
            </a:r>
            <a:r>
              <a:rPr lang="zh-CN"/>
              <a:t>代码如下：</a:t>
            </a:r>
            <a:br>
              <a:rPr lang="en-US"/>
            </a:br>
            <a:r>
              <a:rPr lang="en-US"/>
              <a:t>LIBRARY "</a:t>
            </a:r>
            <a:r>
              <a:rPr lang="en-US"/>
              <a:t>ArithmeticDll</a:t>
            </a:r>
            <a:r>
              <a:rPr lang="en-US"/>
              <a:t>"</a:t>
            </a:r>
            <a:endParaRPr lang="zh-CN"/>
          </a:p>
          <a:p>
            <a:pPr>
              <a:defRPr/>
            </a:pPr>
            <a:r>
              <a:rPr lang="en-US"/>
              <a:t>EXPORTS</a:t>
            </a:r>
            <a:endParaRPr lang="zh-CN"/>
          </a:p>
          <a:p>
            <a:pPr>
              <a:defRPr/>
            </a:pPr>
            <a:r>
              <a:rPr lang="en-US"/>
              <a:t>Add @1</a:t>
            </a:r>
            <a:endParaRPr lang="zh-CN"/>
          </a:p>
          <a:p>
            <a:pPr>
              <a:defRPr/>
            </a:pPr>
            <a:r>
              <a:rPr lang="en-US"/>
              <a:t>Sub @2</a:t>
            </a:r>
            <a:endParaRPr lang="zh-CN"/>
          </a:p>
          <a:p>
            <a:pPr>
              <a:defRPr/>
            </a:pPr>
            <a:r>
              <a:rPr lang="en-US"/>
              <a:t>Mul</a:t>
            </a:r>
            <a:r>
              <a:rPr lang="en-US"/>
              <a:t> @3</a:t>
            </a:r>
            <a:endParaRPr lang="zh-CN"/>
          </a:p>
          <a:p>
            <a:pPr>
              <a:defRPr/>
            </a:pPr>
            <a:r>
              <a:rPr lang="en-US"/>
              <a:t>Div</a:t>
            </a:r>
            <a:r>
              <a:rPr lang="en-US"/>
              <a:t> @4</a:t>
            </a:r>
            <a:br>
              <a:rPr lang="en-US"/>
            </a:br>
            <a:endParaRPr lang="zh-CN"/>
          </a:p>
          <a:p>
            <a:pPr>
              <a:defRPr/>
            </a:pPr>
            <a:endParaRPr lang="zh-CN"/>
          </a:p>
        </p:txBody>
      </p:sp>
      <p:sp>
        <p:nvSpPr>
          <p:cNvPr id="31747"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E55B865A-1CA7-48E7-B513-F7288F20F2DF}" type="slidenum">
              <a:rPr lang="en-US" sz="1400"/>
              <a:t>29</a:t>
            </a:fld>
            <a:endParaRPr lang="en-US" sz="1400"/>
          </a:p>
        </p:txBody>
      </p:sp>
      <p:pic>
        <p:nvPicPr>
          <p:cNvPr id="31748" name="图片 1"/>
          <p:cNvPicPr>
            <a:picLocks noChangeAspect="1" noChangeArrowheads="1"/>
          </p:cNvPicPr>
          <p:nvPr/>
        </p:nvPicPr>
        <p:blipFill>
          <a:blip r:embed="rId3"/>
          <a:stretch/>
        </p:blipFill>
        <p:spPr bwMode="auto">
          <a:xfrm>
            <a:off x="321310" y="4218322"/>
            <a:ext cx="4226022" cy="1728117"/>
          </a:xfrm>
          <a:prstGeom prst="rect">
            <a:avLst/>
          </a:prstGeom>
          <a:noFill/>
          <a:ln>
            <a:noFill/>
          </a:ln>
        </p:spPr>
      </p:pic>
      <p:sp>
        <p:nvSpPr>
          <p:cNvPr id="2" name="矩形 1"/>
          <p:cNvSpPr/>
          <p:nvPr/>
        </p:nvSpPr>
        <p:spPr bwMode="auto">
          <a:xfrm>
            <a:off x="3635896" y="1757571"/>
            <a:ext cx="4572000" cy="2185214"/>
          </a:xfrm>
          <a:prstGeom prst="rect">
            <a:avLst/>
          </a:prstGeom>
        </p:spPr>
        <p:txBody>
          <a:bodyPr>
            <a:spAutoFit/>
          </a:bodyPr>
          <a:lstStyle/>
          <a:p>
            <a:pPr>
              <a:defRPr/>
            </a:pPr>
            <a:r>
              <a:rPr lang="en-US">
                <a:solidFill>
                  <a:srgbClr val="4D4D4D"/>
                </a:solidFill>
                <a:latin typeface="Microsoft YaHei"/>
                <a:ea typeface="Microsoft YaHei"/>
              </a:rPr>
              <a:t>def</a:t>
            </a:r>
            <a:r>
              <a:rPr lang="zh-CN">
                <a:solidFill>
                  <a:srgbClr val="4D4D4D"/>
                </a:solidFill>
                <a:latin typeface="Microsoft YaHei"/>
                <a:ea typeface="Microsoft YaHei"/>
              </a:rPr>
              <a:t>文件的规则为</a:t>
            </a:r>
            <a:r>
              <a:rPr lang="zh-CN">
                <a:solidFill>
                  <a:srgbClr val="4D4D4D"/>
                </a:solidFill>
                <a:latin typeface="Microsoft YaHei"/>
                <a:ea typeface="Microsoft YaHei"/>
              </a:rPr>
              <a:t>：</a:t>
            </a:r>
            <a:br>
              <a:rPr lang="zh-CN"/>
            </a:br>
            <a:r>
              <a:rPr lang="zh-CN" sz="1600">
                <a:solidFill>
                  <a:srgbClr val="4D4D4D"/>
                </a:solidFill>
                <a:latin typeface="Microsoft YaHei"/>
                <a:ea typeface="Microsoft YaHei"/>
              </a:rPr>
              <a:t>　</a:t>
            </a:r>
            <a:r>
              <a:rPr lang="en-US" sz="1600">
                <a:solidFill>
                  <a:srgbClr val="4D4D4D"/>
                </a:solidFill>
                <a:latin typeface="Microsoft YaHei"/>
                <a:ea typeface="Microsoft YaHei"/>
              </a:rPr>
              <a:t>(</a:t>
            </a:r>
            <a:r>
              <a:rPr lang="en-US" sz="1600">
                <a:solidFill>
                  <a:srgbClr val="4D4D4D"/>
                </a:solidFill>
                <a:latin typeface="Microsoft YaHei"/>
                <a:ea typeface="Microsoft YaHei"/>
              </a:rPr>
              <a:t>1)LIBRARY</a:t>
            </a:r>
            <a:r>
              <a:rPr lang="zh-CN" sz="1600">
                <a:solidFill>
                  <a:srgbClr val="4D4D4D"/>
                </a:solidFill>
                <a:latin typeface="Microsoft YaHei"/>
                <a:ea typeface="Microsoft YaHei"/>
              </a:rPr>
              <a:t>语句说明</a:t>
            </a:r>
            <a:r>
              <a:rPr lang="en-US" sz="1600">
                <a:solidFill>
                  <a:srgbClr val="4D4D4D"/>
                </a:solidFill>
                <a:latin typeface="Microsoft YaHei"/>
                <a:ea typeface="Microsoft YaHei"/>
              </a:rPr>
              <a:t>.</a:t>
            </a:r>
            <a:r>
              <a:rPr lang="en-US" sz="1600">
                <a:solidFill>
                  <a:srgbClr val="4D4D4D"/>
                </a:solidFill>
                <a:latin typeface="Microsoft YaHei"/>
                <a:ea typeface="Microsoft YaHei"/>
              </a:rPr>
              <a:t>def</a:t>
            </a:r>
            <a:r>
              <a:rPr lang="zh-CN" sz="1600">
                <a:solidFill>
                  <a:srgbClr val="4D4D4D"/>
                </a:solidFill>
                <a:latin typeface="Microsoft YaHei"/>
                <a:ea typeface="Microsoft YaHei"/>
              </a:rPr>
              <a:t>文件相应的</a:t>
            </a:r>
            <a:r>
              <a:rPr lang="en-US" sz="1600">
                <a:solidFill>
                  <a:srgbClr val="4D4D4D"/>
                </a:solidFill>
                <a:latin typeface="Microsoft YaHei"/>
                <a:ea typeface="Microsoft YaHei"/>
              </a:rPr>
              <a:t>DLL</a:t>
            </a:r>
            <a:r>
              <a:rPr lang="zh-CN" sz="1600">
                <a:solidFill>
                  <a:srgbClr val="4D4D4D"/>
                </a:solidFill>
                <a:latin typeface="Microsoft YaHei"/>
                <a:ea typeface="Microsoft YaHei"/>
              </a:rPr>
              <a:t>；</a:t>
            </a:r>
            <a:br>
              <a:rPr lang="zh-CN" sz="1600"/>
            </a:br>
            <a:r>
              <a:rPr lang="zh-CN" sz="1600">
                <a:solidFill>
                  <a:srgbClr val="4D4D4D"/>
                </a:solidFill>
                <a:latin typeface="Microsoft YaHei"/>
                <a:ea typeface="Microsoft YaHei"/>
              </a:rPr>
              <a:t>　</a:t>
            </a:r>
            <a:r>
              <a:rPr lang="en-US" sz="1600">
                <a:solidFill>
                  <a:srgbClr val="4D4D4D"/>
                </a:solidFill>
                <a:latin typeface="Microsoft YaHei"/>
                <a:ea typeface="Microsoft YaHei"/>
              </a:rPr>
              <a:t>(</a:t>
            </a:r>
            <a:r>
              <a:rPr lang="en-US" sz="1600">
                <a:solidFill>
                  <a:srgbClr val="4D4D4D"/>
                </a:solidFill>
                <a:latin typeface="Microsoft YaHei"/>
                <a:ea typeface="Microsoft YaHei"/>
              </a:rPr>
              <a:t>2)EXPORTS</a:t>
            </a:r>
            <a:r>
              <a:rPr lang="zh-CN" sz="1600">
                <a:solidFill>
                  <a:srgbClr val="4D4D4D"/>
                </a:solidFill>
                <a:latin typeface="Microsoft YaHei"/>
                <a:ea typeface="Microsoft YaHei"/>
              </a:rPr>
              <a:t>语句后列出要导出函数的名称。可以在</a:t>
            </a:r>
            <a:r>
              <a:rPr lang="en-US" sz="1600">
                <a:solidFill>
                  <a:srgbClr val="4D4D4D"/>
                </a:solidFill>
                <a:latin typeface="Microsoft YaHei"/>
                <a:ea typeface="Microsoft YaHei"/>
              </a:rPr>
              <a:t>.</a:t>
            </a:r>
            <a:r>
              <a:rPr lang="en-US" sz="1600">
                <a:solidFill>
                  <a:srgbClr val="4D4D4D"/>
                </a:solidFill>
                <a:latin typeface="Microsoft YaHei"/>
                <a:ea typeface="Microsoft YaHei"/>
              </a:rPr>
              <a:t>def</a:t>
            </a:r>
            <a:r>
              <a:rPr lang="zh-CN" sz="1600">
                <a:solidFill>
                  <a:srgbClr val="4D4D4D"/>
                </a:solidFill>
                <a:latin typeface="Microsoft YaHei"/>
                <a:ea typeface="Microsoft YaHei"/>
              </a:rPr>
              <a:t>文件中的导出函数名后加</a:t>
            </a:r>
            <a:r>
              <a:rPr lang="en-US" sz="1600">
                <a:solidFill>
                  <a:srgbClr val="4D4D4D"/>
                </a:solidFill>
                <a:latin typeface="Microsoft YaHei"/>
                <a:ea typeface="Microsoft YaHei"/>
              </a:rPr>
              <a:t>@n</a:t>
            </a:r>
            <a:r>
              <a:rPr lang="zh-CN" sz="1600">
                <a:solidFill>
                  <a:srgbClr val="4D4D4D"/>
                </a:solidFill>
                <a:latin typeface="Microsoft YaHei"/>
                <a:ea typeface="Microsoft YaHei"/>
              </a:rPr>
              <a:t>，表示要导出函数的序号为</a:t>
            </a:r>
            <a:r>
              <a:rPr lang="en-US" sz="1600">
                <a:solidFill>
                  <a:srgbClr val="4D4D4D"/>
                </a:solidFill>
                <a:latin typeface="Microsoft YaHei"/>
                <a:ea typeface="Microsoft YaHei"/>
              </a:rPr>
              <a:t>n</a:t>
            </a:r>
            <a:r>
              <a:rPr lang="zh-CN" sz="1600">
                <a:solidFill>
                  <a:srgbClr val="4D4D4D"/>
                </a:solidFill>
                <a:latin typeface="Microsoft YaHei"/>
                <a:ea typeface="Microsoft YaHei"/>
              </a:rPr>
              <a:t>（在进行函数调用时，这个序号将发挥其作用）；</a:t>
            </a:r>
            <a:br>
              <a:rPr lang="zh-CN" sz="1600"/>
            </a:br>
            <a:r>
              <a:rPr lang="en-US" sz="1600">
                <a:solidFill>
                  <a:srgbClr val="4D4D4D"/>
                </a:solidFill>
                <a:latin typeface="Microsoft YaHei"/>
                <a:ea typeface="Microsoft YaHei"/>
              </a:rPr>
              <a:t>(</a:t>
            </a:r>
            <a:r>
              <a:rPr lang="en-US" sz="1600">
                <a:solidFill>
                  <a:srgbClr val="4D4D4D"/>
                </a:solidFill>
                <a:latin typeface="Microsoft YaHei"/>
                <a:ea typeface="Microsoft YaHei"/>
              </a:rPr>
              <a:t>3).def </a:t>
            </a:r>
            <a:r>
              <a:rPr lang="zh-CN" sz="1600">
                <a:solidFill>
                  <a:srgbClr val="4D4D4D"/>
                </a:solidFill>
                <a:latin typeface="Microsoft YaHei"/>
                <a:ea typeface="Microsoft YaHei"/>
              </a:rPr>
              <a:t>文件中的注释由每个注释行开始处的分号 </a:t>
            </a:r>
            <a:r>
              <a:rPr lang="en-US" sz="1600">
                <a:solidFill>
                  <a:srgbClr val="4D4D4D"/>
                </a:solidFill>
                <a:latin typeface="Microsoft YaHei"/>
                <a:ea typeface="Microsoft YaHei"/>
              </a:rPr>
              <a:t>(;) </a:t>
            </a:r>
            <a:r>
              <a:rPr lang="zh-CN" sz="1600">
                <a:solidFill>
                  <a:srgbClr val="4D4D4D"/>
                </a:solidFill>
                <a:latin typeface="Microsoft YaHei"/>
                <a:ea typeface="Microsoft YaHei"/>
              </a:rPr>
              <a:t>指定，且注释不能与语句共享一行。</a:t>
            </a:r>
            <a:endParaRPr lang="zh-CN" sz="1600"/>
          </a:p>
        </p:txBody>
      </p:sp>
      <p:sp>
        <p:nvSpPr>
          <p:cNvPr id="3" name="矩形 2"/>
          <p:cNvSpPr/>
          <p:nvPr/>
        </p:nvSpPr>
        <p:spPr bwMode="auto">
          <a:xfrm>
            <a:off x="4860032" y="4832806"/>
            <a:ext cx="3826768" cy="1200329"/>
          </a:xfrm>
          <a:prstGeom prst="rect">
            <a:avLst/>
          </a:prstGeom>
        </p:spPr>
        <p:txBody>
          <a:bodyPr wrap="square">
            <a:spAutoFit/>
          </a:bodyPr>
          <a:lstStyle/>
          <a:p>
            <a:pPr>
              <a:defRPr/>
            </a:pPr>
            <a:r>
              <a:rPr lang="en-US">
                <a:solidFill>
                  <a:srgbClr val="4D4D4D"/>
                </a:solidFill>
                <a:latin typeface="Microsoft YaHei"/>
                <a:ea typeface="Microsoft YaHei"/>
              </a:rPr>
              <a:t>https://www.cnblogs.com/zhouhbing/p/3884810.html</a:t>
            </a: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1744">
        <p:fade thruBlk="0"/>
      </p:transition>
    </mc:Choice>
    <mc:Fallback>
      <p:transition spd="slow" advClick="1" advTm="101744">
        <p:fade thruBlk="0"/>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静态链接库</a:t>
            </a:r>
            <a:endParaRPr lang="zh-CN"/>
          </a:p>
        </p:txBody>
      </p:sp>
      <p:sp>
        <p:nvSpPr>
          <p:cNvPr id="3" name="灯片编号占位符 2"/>
          <p:cNvSpPr>
            <a:spLocks noGrp="1"/>
          </p:cNvSpPr>
          <p:nvPr>
            <p:ph type="sldNum" sz="quarter" idx="12"/>
          </p:nvPr>
        </p:nvSpPr>
        <p:spPr bwMode="auto"/>
        <p:txBody>
          <a:bodyPr/>
          <a:lstStyle/>
          <a:p>
            <a:pPr marL="0" marR="0" lvl="0" indent="0" algn="r" defTabSz="914400">
              <a:lnSpc>
                <a:spcPct val="100000"/>
              </a:lnSpc>
              <a:spcBef>
                <a:spcPts val="0"/>
              </a:spcBef>
              <a:spcAft>
                <a:spcPts val="0"/>
              </a:spcAft>
              <a:buClrTx/>
              <a:buSzTx/>
              <a:buFontTx/>
              <a:buNone/>
              <a:defRPr/>
            </a:pPr>
            <a:fld id="{02C00076-A58F-4D59-B000-4726AC10224C}" type="slidenum">
              <a:rPr lang="en-US" sz="1400" b="0" i="0" u="none" strike="noStrike" cap="none" spc="0">
                <a:ln>
                  <a:noFill/>
                </a:ln>
                <a:solidFill>
                  <a:srgbClr val="000000"/>
                </a:solidFill>
                <a:latin typeface="Arial"/>
                <a:ea typeface="宋体"/>
                <a:cs typeface="Arial"/>
              </a:rPr>
              <a:t>3</a:t>
            </a:fld>
            <a:endParaRPr lang="en-US" sz="1400" b="0" i="0" u="none" strike="noStrike" cap="none" spc="0">
              <a:ln>
                <a:noFill/>
              </a:ln>
              <a:solidFill>
                <a:srgbClr val="000000"/>
              </a:solidFill>
              <a:latin typeface="Arial"/>
              <a:ea typeface="宋体"/>
              <a:cs typeface="Arial"/>
            </a:endParaRPr>
          </a:p>
        </p:txBody>
      </p:sp>
      <p:sp>
        <p:nvSpPr>
          <p:cNvPr id="4" name="文本框 3"/>
          <p:cNvSpPr txBox="1"/>
          <p:nvPr/>
        </p:nvSpPr>
        <p:spPr bwMode="auto">
          <a:xfrm>
            <a:off x="1259632" y="1417638"/>
            <a:ext cx="4185761" cy="461665"/>
          </a:xfrm>
          <a:prstGeom prst="rect">
            <a:avLst/>
          </a:prstGeom>
          <a:noFill/>
        </p:spPr>
        <p:txBody>
          <a:bodyPr wrap="none" rtlCol="0">
            <a:spAutoFit/>
          </a:bodyPr>
          <a:lstStyle/>
          <a:p>
            <a:pPr>
              <a:defRPr/>
            </a:pPr>
            <a:r>
              <a:rPr lang="zh-CN"/>
              <a:t>静态链接库：一堆指令和数据</a:t>
            </a: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en-US" b="1"/>
              <a:t>extern “C”</a:t>
            </a:r>
            <a:endParaRPr lang="zh-CN"/>
          </a:p>
        </p:txBody>
      </p:sp>
      <p:sp>
        <p:nvSpPr>
          <p:cNvPr id="3" name="内容占位符 2"/>
          <p:cNvSpPr>
            <a:spLocks noGrp="1"/>
          </p:cNvSpPr>
          <p:nvPr>
            <p:ph idx="1"/>
          </p:nvPr>
        </p:nvSpPr>
        <p:spPr bwMode="auto">
          <a:xfrm>
            <a:off x="457200" y="1385327"/>
            <a:ext cx="8229600" cy="4525963"/>
          </a:xfrm>
        </p:spPr>
        <p:txBody>
          <a:bodyPr/>
          <a:lstStyle/>
          <a:p>
            <a:pPr>
              <a:defRPr/>
            </a:pPr>
            <a:r>
              <a:rPr lang="en-US" sz="2000" b="1"/>
              <a:t>extern "C"</a:t>
            </a:r>
            <a:r>
              <a:rPr lang="zh-CN" sz="2000" b="1"/>
              <a:t>包含双重含义</a:t>
            </a:r>
            <a:r>
              <a:rPr lang="zh-CN" sz="2000"/>
              <a:t>，从字面上可以知道，首先，被它修饰的目标是</a:t>
            </a:r>
            <a:r>
              <a:rPr lang="en-US" sz="2000"/>
              <a:t>"extern"</a:t>
            </a:r>
            <a:r>
              <a:rPr lang="zh-CN" sz="2000"/>
              <a:t>的；其次，被它修饰的目标代码是</a:t>
            </a:r>
            <a:r>
              <a:rPr lang="en-US" sz="2000"/>
              <a:t>"C"</a:t>
            </a:r>
            <a:r>
              <a:rPr lang="zh-CN" sz="2000"/>
              <a:t>的。</a:t>
            </a:r>
            <a:endParaRPr/>
          </a:p>
          <a:p>
            <a:pPr>
              <a:defRPr/>
            </a:pPr>
            <a:r>
              <a:rPr lang="zh-CN" sz="2000"/>
              <a:t>被</a:t>
            </a:r>
            <a:r>
              <a:rPr lang="en-US" sz="2000"/>
              <a:t>extern "C"</a:t>
            </a:r>
            <a:r>
              <a:rPr lang="zh-CN" sz="2000"/>
              <a:t>限定的函数或变量是</a:t>
            </a:r>
            <a:r>
              <a:rPr lang="en-US" sz="2000"/>
              <a:t>extern</a:t>
            </a:r>
            <a:r>
              <a:rPr lang="zh-CN" sz="2000"/>
              <a:t>类型</a:t>
            </a:r>
            <a:r>
              <a:rPr lang="zh-CN" sz="2000"/>
              <a:t>的</a:t>
            </a:r>
            <a:r>
              <a:rPr lang="en-US" sz="2000"/>
              <a:t>extern</a:t>
            </a:r>
            <a:r>
              <a:rPr lang="zh-CN" sz="2000"/>
              <a:t>是</a:t>
            </a:r>
            <a:r>
              <a:rPr lang="en-US" sz="2000"/>
              <a:t>C/C++</a:t>
            </a:r>
            <a:r>
              <a:rPr lang="zh-CN" sz="2000"/>
              <a:t>语言中表明函数和全局变量的作用范围的关键字，该关键字告诉编译器，其申明的函数和变量可以在本模块或其他模块中使用。</a:t>
            </a:r>
            <a:endParaRPr/>
          </a:p>
          <a:p>
            <a:pPr>
              <a:defRPr/>
            </a:pPr>
            <a:r>
              <a:rPr lang="zh-CN" sz="2000" b="1"/>
              <a:t>记住</a:t>
            </a:r>
            <a:r>
              <a:rPr lang="zh-CN" sz="2000"/>
              <a:t>，语句：</a:t>
            </a:r>
            <a:r>
              <a:rPr lang="en-US" sz="2000" b="1"/>
              <a:t>extern </a:t>
            </a:r>
            <a:r>
              <a:rPr lang="en-US" sz="2000" b="1"/>
              <a:t>int</a:t>
            </a:r>
            <a:r>
              <a:rPr lang="en-US" sz="2000" b="1"/>
              <a:t> a; </a:t>
            </a:r>
            <a:r>
              <a:rPr lang="zh-CN" sz="2000" b="1"/>
              <a:t>仅仅是一个变量的声明，其并不是在定义变量</a:t>
            </a:r>
            <a:r>
              <a:rPr lang="en-US" sz="2000" b="1"/>
              <a:t>a</a:t>
            </a:r>
            <a:r>
              <a:rPr lang="zh-CN" sz="2000" b="1"/>
              <a:t>，也并未为</a:t>
            </a:r>
            <a:r>
              <a:rPr lang="en-US" sz="2000" b="1"/>
              <a:t>a</a:t>
            </a:r>
            <a:r>
              <a:rPr lang="zh-CN" sz="2000" b="1"/>
              <a:t>分配空间。变量</a:t>
            </a:r>
            <a:r>
              <a:rPr lang="en-US" sz="2000" b="1"/>
              <a:t>a</a:t>
            </a:r>
            <a:r>
              <a:rPr lang="zh-CN" sz="2000" b="1"/>
              <a:t>在所有模块中作为一种全局变量只能被定义一次，否则会出错。</a:t>
            </a:r>
            <a:endParaRPr lang="zh-CN" sz="2000"/>
          </a:p>
          <a:p>
            <a:pPr>
              <a:defRPr/>
            </a:pPr>
            <a:r>
              <a:rPr lang="zh-CN" sz="2000"/>
              <a:t>通常来说</a:t>
            </a:r>
            <a:r>
              <a:rPr lang="zh-CN" sz="2000" b="1"/>
              <a:t>，在模块的头文件中对本模块提供给其他模块引用的函数和全局变量以关键字</a:t>
            </a:r>
            <a:r>
              <a:rPr lang="en-US" sz="2000" b="1"/>
              <a:t>extern</a:t>
            </a:r>
            <a:r>
              <a:rPr lang="zh-CN" sz="2000" b="1"/>
              <a:t>生命。</a:t>
            </a:r>
            <a:r>
              <a:rPr lang="zh-CN" sz="2000"/>
              <a:t>例如，如果模块</a:t>
            </a:r>
            <a:r>
              <a:rPr lang="en-US" sz="2000"/>
              <a:t>B</a:t>
            </a:r>
            <a:r>
              <a:rPr lang="zh-CN" sz="2000"/>
              <a:t>要引用模块</a:t>
            </a:r>
            <a:r>
              <a:rPr lang="en-US" sz="2000"/>
              <a:t>A</a:t>
            </a:r>
            <a:r>
              <a:rPr lang="zh-CN" sz="2000"/>
              <a:t>中定义的全局变量和函数时只需包含模块</a:t>
            </a:r>
            <a:r>
              <a:rPr lang="en-US" sz="2000"/>
              <a:t>A</a:t>
            </a:r>
            <a:r>
              <a:rPr lang="zh-CN" sz="2000"/>
              <a:t>的头文件即可。这样模块</a:t>
            </a:r>
            <a:r>
              <a:rPr lang="en-US" sz="2000"/>
              <a:t>B</a:t>
            </a:r>
            <a:r>
              <a:rPr lang="zh-CN" sz="2000"/>
              <a:t>中调用模块</a:t>
            </a:r>
            <a:r>
              <a:rPr lang="en-US" sz="2000"/>
              <a:t>A</a:t>
            </a:r>
            <a:r>
              <a:rPr lang="zh-CN" sz="2000"/>
              <a:t>中的函数时，在编译阶段，模块</a:t>
            </a:r>
            <a:r>
              <a:rPr lang="en-US" sz="2000"/>
              <a:t>B</a:t>
            </a:r>
            <a:r>
              <a:rPr lang="zh-CN" sz="2000"/>
              <a:t>虽然找不到该函数，但并不会报错；它会在链接阶段从模块</a:t>
            </a:r>
            <a:r>
              <a:rPr lang="en-US" sz="2000"/>
              <a:t>A</a:t>
            </a:r>
            <a:r>
              <a:rPr lang="zh-CN" sz="2000"/>
              <a:t>编译生成的目标代码中找到该函数</a:t>
            </a:r>
            <a:r>
              <a:rPr lang="zh-CN" sz="2000"/>
              <a:t>。</a:t>
            </a:r>
            <a:endParaRPr lang="zh-CN" sz="2000"/>
          </a:p>
        </p:txBody>
      </p:sp>
      <p:sp>
        <p:nvSpPr>
          <p:cNvPr id="4" name="灯片编号占位符 3"/>
          <p:cNvSpPr>
            <a:spLocks noGrp="1"/>
          </p:cNvSpPr>
          <p:nvPr>
            <p:ph type="sldNum" sz="quarter" idx="12"/>
          </p:nvPr>
        </p:nvSpPr>
        <p:spPr bwMode="auto"/>
        <p:txBody>
          <a:bodyPr/>
          <a:lstStyle/>
          <a:p>
            <a:pPr marL="0" marR="0" lvl="0" indent="0" algn="r" defTabSz="914400">
              <a:lnSpc>
                <a:spcPct val="100000"/>
              </a:lnSpc>
              <a:spcBef>
                <a:spcPts val="0"/>
              </a:spcBef>
              <a:spcAft>
                <a:spcPts val="0"/>
              </a:spcAft>
              <a:buClrTx/>
              <a:buSzTx/>
              <a:buFontTx/>
              <a:buNone/>
              <a:defRPr/>
            </a:pPr>
            <a:fld id="{429574C1-44BC-4789-9921-E319C388251E}" type="slidenum">
              <a:rPr lang="en-US" sz="1400" b="0" i="0" u="none" strike="noStrike" cap="none" spc="0">
                <a:ln>
                  <a:noFill/>
                </a:ln>
                <a:solidFill>
                  <a:srgbClr val="000000"/>
                </a:solidFill>
                <a:latin typeface="Arial"/>
                <a:ea typeface="宋体"/>
                <a:cs typeface="Arial"/>
              </a:rPr>
              <a:t>30</a:t>
            </a:fld>
            <a:endParaRPr lang="en-US" sz="1400" b="0" i="0" u="none" strike="noStrike" cap="none" spc="0">
              <a:ln>
                <a:noFill/>
              </a:ln>
              <a:solidFill>
                <a:srgbClr val="000000"/>
              </a:solidFill>
              <a:latin typeface="Arial"/>
              <a:ea typeface="宋体"/>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31746">
        <p:fade thruBlk="0"/>
      </p:transition>
    </mc:Choice>
    <mc:Fallback>
      <p:transition spd="slow" advClick="1" advTm="131746">
        <p:fade thruBlk="0"/>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602" name="标题 1"/>
          <p:cNvSpPr>
            <a:spLocks noGrp="1"/>
          </p:cNvSpPr>
          <p:nvPr>
            <p:ph type="title"/>
          </p:nvPr>
        </p:nvSpPr>
        <p:spPr bwMode="auto"/>
        <p:txBody>
          <a:bodyPr/>
          <a:lstStyle/>
          <a:p>
            <a:pPr>
              <a:defRPr/>
            </a:pPr>
            <a:r>
              <a:rPr lang="en-US" b="1"/>
              <a:t>extern “C”</a:t>
            </a:r>
            <a:endParaRPr lang="zh-CN"/>
          </a:p>
        </p:txBody>
      </p:sp>
      <p:sp>
        <p:nvSpPr>
          <p:cNvPr id="25603" name="内容占位符 2"/>
          <p:cNvSpPr>
            <a:spLocks noGrp="1"/>
          </p:cNvSpPr>
          <p:nvPr>
            <p:ph idx="1"/>
          </p:nvPr>
        </p:nvSpPr>
        <p:spPr bwMode="auto"/>
        <p:txBody>
          <a:bodyPr/>
          <a:lstStyle/>
          <a:p>
            <a:pPr>
              <a:defRPr/>
            </a:pPr>
            <a:r>
              <a:rPr lang="en-US" sz="2400">
                <a:solidFill>
                  <a:srgbClr val="FF0000"/>
                </a:solidFill>
              </a:rPr>
              <a:t>extern   "C "</a:t>
            </a:r>
            <a:r>
              <a:rPr lang="zh-CN" sz="2400">
                <a:solidFill>
                  <a:srgbClr val="FF0000"/>
                </a:solidFill>
              </a:rPr>
              <a:t>只是表示这个可以被</a:t>
            </a:r>
            <a:r>
              <a:rPr lang="en-US" sz="2400">
                <a:solidFill>
                  <a:srgbClr val="FF0000"/>
                </a:solidFill>
              </a:rPr>
              <a:t>C</a:t>
            </a:r>
            <a:r>
              <a:rPr lang="zh-CN" sz="2400">
                <a:solidFill>
                  <a:srgbClr val="FF0000"/>
                </a:solidFill>
              </a:rPr>
              <a:t>语言调用</a:t>
            </a:r>
            <a:endParaRPr lang="en-US" sz="2400">
              <a:solidFill>
                <a:srgbClr val="FF0000"/>
              </a:solidFill>
            </a:endParaRPr>
          </a:p>
          <a:p>
            <a:pPr>
              <a:defRPr/>
            </a:pPr>
            <a:r>
              <a:rPr lang="zh-CN" sz="2400"/>
              <a:t>由于</a:t>
            </a:r>
            <a:r>
              <a:rPr lang="en-US" sz="2400"/>
              <a:t>C++</a:t>
            </a:r>
            <a:r>
              <a:rPr lang="zh-CN" sz="2400"/>
              <a:t>里面有函数重载，所以在编译的时候，编译器会在你希望导出的函数后面加上一些关于参数的信息，也就是</a:t>
            </a:r>
            <a:r>
              <a:rPr lang="zh-CN" sz="2400">
                <a:solidFill>
                  <a:srgbClr val="FF0000"/>
                </a:solidFill>
              </a:rPr>
              <a:t>真正导出的函数名字和你想要的不一样</a:t>
            </a:r>
            <a:r>
              <a:rPr lang="zh-CN" sz="2400"/>
              <a:t>。</a:t>
            </a:r>
            <a:br>
              <a:rPr lang="zh-CN" sz="2400"/>
            </a:br>
            <a:r>
              <a:rPr lang="zh-CN" sz="2400"/>
              <a:t>又由于</a:t>
            </a:r>
            <a:r>
              <a:rPr lang="en-US" sz="2400"/>
              <a:t>C</a:t>
            </a:r>
            <a:r>
              <a:rPr lang="zh-CN" sz="2400"/>
              <a:t>语言没有函数重载，所以用</a:t>
            </a:r>
            <a:r>
              <a:rPr lang="en-US" sz="2400"/>
              <a:t>EXTERN "C"</a:t>
            </a:r>
            <a:r>
              <a:rPr lang="zh-CN" sz="2400"/>
              <a:t>的意思就是告诉编译器不要按照</a:t>
            </a:r>
            <a:r>
              <a:rPr lang="en-US" sz="2400"/>
              <a:t>C++</a:t>
            </a:r>
            <a:r>
              <a:rPr lang="zh-CN" sz="2400"/>
              <a:t>那样修改函数名称。</a:t>
            </a:r>
            <a:endParaRPr lang="en-US" sz="2400"/>
          </a:p>
          <a:p>
            <a:pPr>
              <a:defRPr/>
            </a:pPr>
            <a:r>
              <a:rPr lang="en-US" sz="2400">
                <a:solidFill>
                  <a:srgbClr val="FF0000"/>
                </a:solidFill>
              </a:rPr>
              <a:t>extern "C"</a:t>
            </a:r>
            <a:r>
              <a:rPr lang="zh-CN" sz="2400">
                <a:solidFill>
                  <a:srgbClr val="FF0000"/>
                </a:solidFill>
              </a:rPr>
              <a:t>使得在</a:t>
            </a:r>
            <a:r>
              <a:rPr lang="en-US" sz="2400">
                <a:solidFill>
                  <a:srgbClr val="FF0000"/>
                </a:solidFill>
              </a:rPr>
              <a:t>C++</a:t>
            </a:r>
            <a:r>
              <a:rPr lang="zh-CN" sz="2400">
                <a:solidFill>
                  <a:srgbClr val="FF0000"/>
                </a:solidFill>
              </a:rPr>
              <a:t>中使用</a:t>
            </a:r>
            <a:r>
              <a:rPr lang="en-US" sz="2400">
                <a:solidFill>
                  <a:srgbClr val="FF0000"/>
                </a:solidFill>
              </a:rPr>
              <a:t>C</a:t>
            </a:r>
            <a:r>
              <a:rPr lang="zh-CN" sz="2400">
                <a:solidFill>
                  <a:srgbClr val="FF0000"/>
                </a:solidFill>
              </a:rPr>
              <a:t>编译方式成为可能。在“</a:t>
            </a:r>
            <a:r>
              <a:rPr lang="en-US" sz="2400">
                <a:solidFill>
                  <a:srgbClr val="FF0000"/>
                </a:solidFill>
              </a:rPr>
              <a:t>C++”</a:t>
            </a:r>
            <a:r>
              <a:rPr lang="zh-CN" sz="2400">
                <a:solidFill>
                  <a:srgbClr val="FF0000"/>
                </a:solidFill>
              </a:rPr>
              <a:t>下定义“</a:t>
            </a:r>
            <a:r>
              <a:rPr lang="en-US" sz="2400">
                <a:solidFill>
                  <a:srgbClr val="FF0000"/>
                </a:solidFill>
              </a:rPr>
              <a:t>C”</a:t>
            </a:r>
            <a:r>
              <a:rPr lang="zh-CN" sz="2400">
                <a:solidFill>
                  <a:srgbClr val="FF0000"/>
                </a:solidFill>
              </a:rPr>
              <a:t>函数，需要加</a:t>
            </a:r>
            <a:r>
              <a:rPr lang="en-US" sz="2400">
                <a:solidFill>
                  <a:srgbClr val="FF0000"/>
                </a:solidFill>
              </a:rPr>
              <a:t>extern “C”</a:t>
            </a:r>
            <a:r>
              <a:rPr lang="zh-CN" sz="2400">
                <a:solidFill>
                  <a:srgbClr val="FF0000"/>
                </a:solidFill>
              </a:rPr>
              <a:t>关键词。用</a:t>
            </a:r>
            <a:r>
              <a:rPr lang="en-US" sz="2400">
                <a:solidFill>
                  <a:srgbClr val="FF0000"/>
                </a:solidFill>
              </a:rPr>
              <a:t>extern "C"</a:t>
            </a:r>
            <a:r>
              <a:rPr lang="zh-CN" sz="2400">
                <a:solidFill>
                  <a:srgbClr val="FF0000"/>
                </a:solidFill>
              </a:rPr>
              <a:t>来指明该函数使用</a:t>
            </a:r>
            <a:r>
              <a:rPr lang="en-US" sz="2400">
                <a:solidFill>
                  <a:srgbClr val="FF0000"/>
                </a:solidFill>
              </a:rPr>
              <a:t>C</a:t>
            </a:r>
            <a:r>
              <a:rPr lang="zh-CN" sz="2400">
                <a:solidFill>
                  <a:srgbClr val="FF0000"/>
                </a:solidFill>
              </a:rPr>
              <a:t>编译方式。输出的“</a:t>
            </a:r>
            <a:r>
              <a:rPr lang="en-US" sz="2400">
                <a:solidFill>
                  <a:srgbClr val="FF0000"/>
                </a:solidFill>
              </a:rPr>
              <a:t>C”</a:t>
            </a:r>
            <a:r>
              <a:rPr lang="zh-CN" sz="2400">
                <a:solidFill>
                  <a:srgbClr val="FF0000"/>
                </a:solidFill>
              </a:rPr>
              <a:t>函数可以从“</a:t>
            </a:r>
            <a:r>
              <a:rPr lang="en-US" sz="2400">
                <a:solidFill>
                  <a:srgbClr val="FF0000"/>
                </a:solidFill>
              </a:rPr>
              <a:t>C”</a:t>
            </a:r>
            <a:r>
              <a:rPr lang="zh-CN" sz="2400">
                <a:solidFill>
                  <a:srgbClr val="FF0000"/>
                </a:solidFill>
              </a:rPr>
              <a:t>代码里调用</a:t>
            </a:r>
            <a:endParaRPr/>
          </a:p>
        </p:txBody>
      </p:sp>
      <p:sp>
        <p:nvSpPr>
          <p:cNvPr id="25604"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8317F224-516A-478B-95AD-4A84A374A788}" type="slidenum">
              <a:rPr lang="en-US" sz="1400"/>
              <a:t>31</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21873">
        <p:fade thruBlk="0"/>
      </p:transition>
    </mc:Choice>
    <mc:Fallback>
      <p:transition spd="slow" advClick="1" advTm="121873">
        <p:fade thruBlk="0"/>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770" name="标题 1"/>
          <p:cNvSpPr>
            <a:spLocks noGrp="1"/>
          </p:cNvSpPr>
          <p:nvPr>
            <p:ph type="title"/>
          </p:nvPr>
        </p:nvSpPr>
        <p:spPr bwMode="auto"/>
        <p:txBody>
          <a:bodyPr/>
          <a:lstStyle/>
          <a:p>
            <a:pPr>
              <a:defRPr/>
            </a:pPr>
            <a:r>
              <a:rPr lang="en-US" b="1"/>
              <a:t>__stdcall</a:t>
            </a:r>
            <a:endParaRPr lang="zh-CN"/>
          </a:p>
        </p:txBody>
      </p:sp>
      <p:sp>
        <p:nvSpPr>
          <p:cNvPr id="32771" name="内容占位符 2"/>
          <p:cNvSpPr>
            <a:spLocks noGrp="1"/>
          </p:cNvSpPr>
          <p:nvPr>
            <p:ph idx="1"/>
          </p:nvPr>
        </p:nvSpPr>
        <p:spPr bwMode="auto"/>
        <p:txBody>
          <a:bodyPr/>
          <a:lstStyle/>
          <a:p>
            <a:pPr>
              <a:defRPr/>
            </a:pPr>
            <a:r>
              <a:rPr lang="zh-CN"/>
              <a:t>默认情况下</a:t>
            </a:r>
            <a:r>
              <a:rPr lang="en-US"/>
              <a:t>VC</a:t>
            </a:r>
            <a:r>
              <a:rPr lang="zh-CN"/>
              <a:t>使用的是</a:t>
            </a:r>
            <a:r>
              <a:rPr lang="en-US"/>
              <a:t>__</a:t>
            </a:r>
            <a:r>
              <a:rPr lang="en-US"/>
              <a:t>cdecl</a:t>
            </a:r>
            <a:r>
              <a:rPr lang="zh-CN"/>
              <a:t>的函数调用方式，如果产生的</a:t>
            </a:r>
            <a:r>
              <a:rPr lang="en-US"/>
              <a:t>dll</a:t>
            </a:r>
            <a:r>
              <a:rPr lang="zh-CN"/>
              <a:t>只会给</a:t>
            </a:r>
            <a:r>
              <a:rPr lang="en-US"/>
              <a:t>C/C++</a:t>
            </a:r>
            <a:r>
              <a:rPr lang="zh-CN"/>
              <a:t>程序使用，那么就没必要定义为</a:t>
            </a:r>
            <a:r>
              <a:rPr lang="en-US"/>
              <a:t>__</a:t>
            </a:r>
            <a:r>
              <a:rPr lang="en-US"/>
              <a:t>stdcall</a:t>
            </a:r>
            <a:r>
              <a:rPr lang="zh-CN"/>
              <a:t>调用方式，如果要给</a:t>
            </a:r>
            <a:r>
              <a:rPr lang="en-US"/>
              <a:t>Win32</a:t>
            </a:r>
            <a:r>
              <a:rPr lang="zh-CN"/>
              <a:t>汇编使用（或者其他的</a:t>
            </a:r>
            <a:r>
              <a:rPr lang="en-US"/>
              <a:t>__</a:t>
            </a:r>
            <a:r>
              <a:rPr lang="en-US"/>
              <a:t>stdcall</a:t>
            </a:r>
            <a:r>
              <a:rPr lang="zh-CN"/>
              <a:t>调用方式的程序），那么就可以使用</a:t>
            </a:r>
            <a:r>
              <a:rPr lang="en-US"/>
              <a:t>__</a:t>
            </a:r>
            <a:r>
              <a:rPr lang="en-US"/>
              <a:t>stdcall</a:t>
            </a:r>
            <a:r>
              <a:rPr lang="zh-CN"/>
              <a:t>。</a:t>
            </a:r>
            <a:endParaRPr/>
          </a:p>
        </p:txBody>
      </p:sp>
      <p:sp>
        <p:nvSpPr>
          <p:cNvPr id="32772"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BBB0FEE1-39DB-49E5-9099-6881A670509A}" type="slidenum">
              <a:rPr lang="en-US" sz="1400"/>
              <a:t>32</a:t>
            </a:fld>
            <a:endParaRPr lang="en-US" sz="1400"/>
          </a:p>
        </p:txBody>
      </p:sp>
      <p:pic>
        <p:nvPicPr>
          <p:cNvPr id="32773" name="Picture 2"/>
          <p:cNvPicPr>
            <a:picLocks noChangeAspect="1" noChangeArrowheads="1"/>
          </p:cNvPicPr>
          <p:nvPr/>
        </p:nvPicPr>
        <p:blipFill>
          <a:blip r:embed="rId3"/>
          <a:stretch/>
        </p:blipFill>
        <p:spPr bwMode="auto">
          <a:xfrm>
            <a:off x="1246981" y="4133057"/>
            <a:ext cx="6650037" cy="1368425"/>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4316">
        <p:fade thruBlk="0"/>
      </p:transition>
    </mc:Choice>
    <mc:Fallback>
      <p:transition spd="slow" advClick="1" advTm="84316">
        <p:fade thruBlk="0"/>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3" name="内容占位符 2"/>
          <p:cNvSpPr>
            <a:spLocks noGrp="1"/>
          </p:cNvSpPr>
          <p:nvPr>
            <p:ph idx="1"/>
          </p:nvPr>
        </p:nvSpPr>
        <p:spPr bwMode="auto"/>
        <p:txBody>
          <a:bodyPr/>
          <a:lstStyle/>
          <a:p>
            <a:pPr>
              <a:defRPr/>
            </a:pPr>
            <a:endParaRPr lang="zh-CN"/>
          </a:p>
        </p:txBody>
      </p:sp>
      <p:sp>
        <p:nvSpPr>
          <p:cNvPr id="33796" name="灯片编号占位符 3"/>
          <p:cNvSpPr>
            <a:spLocks noGrp="1"/>
          </p:cNvSpPr>
          <p:nvPr>
            <p:ph type="sldNum" sz="quarter" idx="12"/>
          </p:nvPr>
        </p:nvSpPr>
        <p:spPr bwMode="auto">
          <a:prstGeom prst="rect">
            <a:avLst/>
          </a:prstGeom>
          <a:noFill/>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spcBef>
                <a:spcPts val="0"/>
              </a:spcBef>
              <a:spcAft>
                <a:spcPts val="0"/>
              </a:spcAft>
              <a:defRPr sz="2400">
                <a:solidFill>
                  <a:schemeClr val="tx1"/>
                </a:solidFill>
                <a:latin typeface="Times New Roman"/>
                <a:ea typeface="宋体"/>
              </a:defRPr>
            </a:lvl6pPr>
            <a:lvl7pPr marL="2971800" indent="-228600">
              <a:spcBef>
                <a:spcPts val="0"/>
              </a:spcBef>
              <a:spcAft>
                <a:spcPts val="0"/>
              </a:spcAft>
              <a:defRPr sz="2400">
                <a:solidFill>
                  <a:schemeClr val="tx1"/>
                </a:solidFill>
                <a:latin typeface="Times New Roman"/>
                <a:ea typeface="宋体"/>
              </a:defRPr>
            </a:lvl7pPr>
            <a:lvl8pPr marL="3429000" indent="-228600">
              <a:spcBef>
                <a:spcPts val="0"/>
              </a:spcBef>
              <a:spcAft>
                <a:spcPts val="0"/>
              </a:spcAft>
              <a:defRPr sz="2400">
                <a:solidFill>
                  <a:schemeClr val="tx1"/>
                </a:solidFill>
                <a:latin typeface="Times New Roman"/>
                <a:ea typeface="宋体"/>
              </a:defRPr>
            </a:lvl8pPr>
            <a:lvl9pPr marL="3886200" indent="-228600">
              <a:spcBef>
                <a:spcPts val="0"/>
              </a:spcBef>
              <a:spcAft>
                <a:spcPts val="0"/>
              </a:spcAft>
              <a:defRPr sz="2400">
                <a:solidFill>
                  <a:schemeClr val="tx1"/>
                </a:solidFill>
                <a:latin typeface="Times New Roman"/>
                <a:ea typeface="宋体"/>
              </a:defRPr>
            </a:lvl9pPr>
          </a:lstStyle>
          <a:p>
            <a:pPr>
              <a:defRPr/>
            </a:pPr>
            <a:fld id="{DBA254A0-FB1E-4516-8B49-E8CFEBFDB2F0}" type="slidenum">
              <a:rPr lang="en-US" sz="1400"/>
              <a:t>33</a:t>
            </a:fld>
            <a:endParaRPr lang="en-US" sz="1400"/>
          </a:p>
        </p:txBody>
      </p:sp>
      <p:pic>
        <p:nvPicPr>
          <p:cNvPr id="33797" name="Picture 1" descr="C:\Users\wwn\AppData\Roaming\Tencent\Users\19632000\QQ\WinTemp\RichOle\M7[%(AEZTR4X$DIW$54V2FA.png"/>
          <p:cNvPicPr>
            <a:picLocks noChangeAspect="1" noChangeArrowheads="1"/>
          </p:cNvPicPr>
          <p:nvPr/>
        </p:nvPicPr>
        <p:blipFill>
          <a:blip r:embed="rId3"/>
          <a:stretch/>
        </p:blipFill>
        <p:spPr bwMode="auto">
          <a:xfrm>
            <a:off x="352077" y="1597482"/>
            <a:ext cx="8782050" cy="32385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4144">
        <p:fade thruBlk="0"/>
      </p:transition>
    </mc:Choice>
    <mc:Fallback>
      <p:transition spd="slow" advClick="1" advTm="104144">
        <p:fade thruBlk="0"/>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819" name="Rectangle 2"/>
          <p:cNvSpPr>
            <a:spLocks noChangeArrowheads="1" noGrp="1"/>
          </p:cNvSpPr>
          <p:nvPr>
            <p:ph type="title"/>
          </p:nvPr>
        </p:nvSpPr>
        <p:spPr bwMode="auto"/>
        <p:txBody>
          <a:bodyPr/>
          <a:lstStyle/>
          <a:p>
            <a:pPr>
              <a:defRPr/>
            </a:pPr>
            <a:r>
              <a:rPr lang="zh-CN"/>
              <a:t>三、使用动态链接库</a:t>
            </a:r>
            <a:endParaRPr lang="zh-CN">
              <a:latin typeface="宋体"/>
            </a:endParaRPr>
          </a:p>
        </p:txBody>
      </p:sp>
      <p:sp>
        <p:nvSpPr>
          <p:cNvPr id="34820" name="Rectangle 3"/>
          <p:cNvSpPr>
            <a:spLocks noChangeArrowheads="1" noGrp="1"/>
          </p:cNvSpPr>
          <p:nvPr>
            <p:ph idx="1"/>
          </p:nvPr>
        </p:nvSpPr>
        <p:spPr bwMode="auto"/>
        <p:txBody>
          <a:bodyPr/>
          <a:lstStyle/>
          <a:p>
            <a:pPr>
              <a:buFontTx/>
              <a:buNone/>
              <a:defRPr/>
            </a:pPr>
            <a:r>
              <a:rPr lang="zh-CN"/>
              <a:t>隐式、显示</a:t>
            </a:r>
            <a:endParaRPr/>
          </a:p>
          <a:p>
            <a:pPr>
              <a:buFontTx/>
              <a:buNone/>
              <a:defRPr/>
            </a:pPr>
            <a:r>
              <a:rPr lang="zh-CN"/>
              <a:t>  隐式</a:t>
            </a:r>
            <a:r>
              <a:rPr lang="en-US"/>
              <a:t>: Windows</a:t>
            </a:r>
            <a:r>
              <a:rPr lang="zh-CN"/>
              <a:t>自己调用、使用</a:t>
            </a:r>
            <a:r>
              <a:rPr lang="en-US"/>
              <a:t>Lib</a:t>
            </a:r>
            <a:r>
              <a:rPr lang="zh-CN"/>
              <a:t>、修改  		</a:t>
            </a:r>
            <a:r>
              <a:rPr lang="en-US"/>
              <a:t>VC</a:t>
            </a:r>
            <a:r>
              <a:rPr lang="zh-CN"/>
              <a:t>环境</a:t>
            </a:r>
            <a:endParaRPr/>
          </a:p>
          <a:p>
            <a:pPr>
              <a:buFontTx/>
              <a:buNone/>
              <a:defRPr/>
            </a:pPr>
            <a:r>
              <a:rPr lang="zh-CN"/>
              <a:t>显示</a:t>
            </a:r>
            <a:r>
              <a:rPr lang="en-US"/>
              <a:t>:</a:t>
            </a:r>
            <a:r>
              <a:rPr lang="zh-CN"/>
              <a:t>通过专门函数调用</a:t>
            </a:r>
            <a:endParaRPr/>
          </a:p>
        </p:txBody>
      </p:sp>
      <p:sp>
        <p:nvSpPr>
          <p:cNvPr id="34818"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6BA10C87-5EF4-4C8B-962A-72A0F5E7BD47}" type="slidenum">
              <a:rPr lang="en-US" sz="1400"/>
              <a:t>34</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671">
        <p:fade thruBlk="0"/>
      </p:transition>
    </mc:Choice>
    <mc:Fallback>
      <p:transition spd="slow" advClick="1" advTm="7671">
        <p:fade thruBlk="0"/>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843" name="Rectangle 2"/>
          <p:cNvSpPr>
            <a:spLocks noChangeArrowheads="1" noGrp="1"/>
          </p:cNvSpPr>
          <p:nvPr>
            <p:ph type="title"/>
          </p:nvPr>
        </p:nvSpPr>
        <p:spPr bwMode="auto"/>
        <p:txBody>
          <a:bodyPr/>
          <a:lstStyle/>
          <a:p>
            <a:pPr>
              <a:defRPr/>
            </a:pPr>
            <a:r>
              <a:rPr lang="zh-CN"/>
              <a:t>隐式调用</a:t>
            </a:r>
            <a:endParaRPr/>
          </a:p>
        </p:txBody>
      </p:sp>
      <p:sp>
        <p:nvSpPr>
          <p:cNvPr id="35844" name="Rectangle 3"/>
          <p:cNvSpPr>
            <a:spLocks noChangeArrowheads="1" noGrp="1"/>
          </p:cNvSpPr>
          <p:nvPr>
            <p:ph idx="1"/>
          </p:nvPr>
        </p:nvSpPr>
        <p:spPr bwMode="auto">
          <a:xfrm>
            <a:off x="323528" y="1340768"/>
            <a:ext cx="8229600" cy="4525963"/>
          </a:xfrm>
        </p:spPr>
        <p:txBody>
          <a:bodyPr/>
          <a:lstStyle/>
          <a:p>
            <a:pPr>
              <a:defRPr/>
            </a:pPr>
            <a:r>
              <a:rPr lang="zh-CN"/>
              <a:t>第一步 ：首先把动态链接库</a:t>
            </a:r>
            <a:r>
              <a:rPr lang="en-US"/>
              <a:t>.lib, .h</a:t>
            </a:r>
            <a:r>
              <a:rPr lang="zh-CN"/>
              <a:t>，</a:t>
            </a:r>
            <a:r>
              <a:rPr lang="en-US"/>
              <a:t>.</a:t>
            </a:r>
            <a:r>
              <a:rPr lang="en-US"/>
              <a:t>dll</a:t>
            </a:r>
            <a:r>
              <a:rPr lang="zh-CN"/>
              <a:t>拷贝到调用目录下</a:t>
            </a:r>
            <a:endParaRPr/>
          </a:p>
          <a:p>
            <a:pPr>
              <a:defRPr/>
            </a:pPr>
            <a:endParaRPr lang="zh-CN"/>
          </a:p>
        </p:txBody>
      </p:sp>
      <p:sp>
        <p:nvSpPr>
          <p:cNvPr id="35842"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B2FAE33C-2242-4967-886A-555C2B74E8FD}" type="slidenum">
              <a:rPr lang="en-US" sz="1400"/>
              <a:t>35</a:t>
            </a:fld>
            <a:endParaRPr lang="en-US" sz="1400"/>
          </a:p>
        </p:txBody>
      </p:sp>
      <p:pic>
        <p:nvPicPr>
          <p:cNvPr id="35845" name="图片 1"/>
          <p:cNvPicPr>
            <a:picLocks noChangeAspect="1" noChangeArrowheads="1"/>
          </p:cNvPicPr>
          <p:nvPr/>
        </p:nvPicPr>
        <p:blipFill>
          <a:blip r:embed="rId3"/>
          <a:stretch/>
        </p:blipFill>
        <p:spPr bwMode="auto">
          <a:xfrm>
            <a:off x="144463" y="2387600"/>
            <a:ext cx="4608512" cy="2620963"/>
          </a:xfrm>
          <a:prstGeom prst="rect">
            <a:avLst/>
          </a:prstGeom>
          <a:noFill/>
          <a:ln>
            <a:noFill/>
          </a:ln>
        </p:spPr>
      </p:pic>
      <p:pic>
        <p:nvPicPr>
          <p:cNvPr id="35846" name="图片 1"/>
          <p:cNvPicPr>
            <a:picLocks noChangeAspect="1" noChangeArrowheads="1"/>
          </p:cNvPicPr>
          <p:nvPr/>
        </p:nvPicPr>
        <p:blipFill>
          <a:blip r:embed="rId4"/>
          <a:stretch/>
        </p:blipFill>
        <p:spPr bwMode="auto">
          <a:xfrm>
            <a:off x="4787900" y="2387600"/>
            <a:ext cx="4356100" cy="3198813"/>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32044">
        <p:fade thruBlk="0"/>
      </p:transition>
    </mc:Choice>
    <mc:Fallback>
      <p:transition spd="slow" advClick="1" advTm="32044">
        <p:fade thruBlk="0"/>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pic>
        <p:nvPicPr>
          <p:cNvPr id="4" name="内容占位符 3"/>
          <p:cNvPicPr>
            <a:picLocks noChangeAspect="1" noGrp="1"/>
          </p:cNvPicPr>
          <p:nvPr>
            <p:ph idx="1"/>
          </p:nvPr>
        </p:nvPicPr>
        <p:blipFill>
          <a:blip r:embed="rId3"/>
          <a:stretch/>
        </p:blipFill>
        <p:spPr bwMode="auto">
          <a:xfrm>
            <a:off x="596774" y="887260"/>
            <a:ext cx="8077200" cy="3524250"/>
          </a:xfrm>
        </p:spPr>
      </p:pic>
      <p:sp>
        <p:nvSpPr>
          <p:cNvPr id="36868"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82345D21-D73D-41A8-A939-E32B4075A075}" type="slidenum">
              <a:rPr lang="en-US" sz="1400"/>
              <a:t>36</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810">
        <p:fade thruBlk="0"/>
      </p:transition>
    </mc:Choice>
    <mc:Fallback>
      <p:transition spd="slow" advClick="1" advTm="7810">
        <p:fade thruBlk="0"/>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内容占位符 2"/>
          <p:cNvSpPr>
            <a:spLocks noGrp="1"/>
          </p:cNvSpPr>
          <p:nvPr>
            <p:ph idx="1"/>
          </p:nvPr>
        </p:nvSpPr>
        <p:spPr bwMode="auto">
          <a:xfrm>
            <a:off x="611560" y="332656"/>
            <a:ext cx="8229600" cy="4525963"/>
          </a:xfrm>
        </p:spPr>
        <p:txBody>
          <a:bodyPr/>
          <a:lstStyle/>
          <a:p>
            <a:pPr>
              <a:defRPr/>
            </a:pPr>
            <a:r>
              <a:rPr lang="zh-CN" sz="2400"/>
              <a:t>隐式加载动态链接库，也可以用</a:t>
            </a:r>
            <a:r>
              <a:rPr lang="en-US" sz="2400"/>
              <a:t>pragam</a:t>
            </a:r>
            <a:r>
              <a:rPr lang="en-US" sz="2400"/>
              <a:t> </a:t>
            </a:r>
            <a:r>
              <a:rPr lang="en-US" sz="2400"/>
              <a:t>comment</a:t>
            </a:r>
            <a:r>
              <a:rPr lang="zh-CN" sz="2400"/>
              <a:t>命令来完成。</a:t>
            </a:r>
            <a:endParaRPr/>
          </a:p>
          <a:p>
            <a:pPr>
              <a:defRPr/>
            </a:pPr>
            <a:r>
              <a:rPr lang="zh-CN" sz="2400"/>
              <a:t>添加代码</a:t>
            </a:r>
            <a:r>
              <a:rPr lang="zh-CN" sz="2400"/>
              <a:t>：</a:t>
            </a:r>
            <a:r>
              <a:rPr lang="en-US"/>
              <a:t>#pragma comment(lib, "09DllDemo")</a:t>
            </a:r>
            <a:endParaRPr lang="zh-CN"/>
          </a:p>
        </p:txBody>
      </p:sp>
      <p:sp>
        <p:nvSpPr>
          <p:cNvPr id="37891"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8F814B39-8EF9-4438-B297-6CD94530CCCC}" type="slidenum">
              <a:rPr lang="en-US" sz="1400"/>
              <a:t>37</a:t>
            </a:fld>
            <a:endParaRPr lang="en-US" sz="1400"/>
          </a:p>
        </p:txBody>
      </p:sp>
      <p:pic>
        <p:nvPicPr>
          <p:cNvPr id="2" name="图片 1"/>
          <p:cNvPicPr>
            <a:picLocks noChangeAspect="1"/>
          </p:cNvPicPr>
          <p:nvPr/>
        </p:nvPicPr>
        <p:blipFill>
          <a:blip r:embed="rId3"/>
          <a:stretch/>
        </p:blipFill>
        <p:spPr bwMode="auto">
          <a:xfrm>
            <a:off x="952711" y="2065772"/>
            <a:ext cx="7362825" cy="348615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6176">
        <p:fade thruBlk="0"/>
      </p:transition>
    </mc:Choice>
    <mc:Fallback>
      <p:transition spd="slow" advClick="1" advTm="16176">
        <p:fade thruBlk="0"/>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939" name="Rectangle 2"/>
          <p:cNvSpPr>
            <a:spLocks noChangeArrowheads="1" noGrp="1"/>
          </p:cNvSpPr>
          <p:nvPr>
            <p:ph type="title"/>
          </p:nvPr>
        </p:nvSpPr>
        <p:spPr bwMode="auto"/>
        <p:txBody>
          <a:bodyPr/>
          <a:lstStyle/>
          <a:p>
            <a:pPr>
              <a:defRPr/>
            </a:pPr>
            <a:r>
              <a:rPr lang="en-US" b="1">
                <a:solidFill>
                  <a:srgbClr val="FF0000"/>
                </a:solidFill>
              </a:rPr>
              <a:t>LoadLibrary</a:t>
            </a:r>
            <a:endParaRPr/>
          </a:p>
        </p:txBody>
      </p:sp>
      <p:sp>
        <p:nvSpPr>
          <p:cNvPr id="39940" name="Rectangle 3"/>
          <p:cNvSpPr>
            <a:spLocks noChangeArrowheads="1" noGrp="1"/>
          </p:cNvSpPr>
          <p:nvPr>
            <p:ph idx="1"/>
          </p:nvPr>
        </p:nvSpPr>
        <p:spPr bwMode="auto"/>
        <p:txBody>
          <a:bodyPr/>
          <a:lstStyle/>
          <a:p>
            <a:pPr>
              <a:defRPr/>
            </a:pPr>
            <a:r>
              <a:rPr lang="en-US" b="1"/>
              <a:t>HMODULE LoadLibrary</a:t>
            </a:r>
            <a:endParaRPr/>
          </a:p>
          <a:p>
            <a:pPr>
              <a:defRPr/>
            </a:pPr>
            <a:r>
              <a:rPr lang="en-US" b="1"/>
              <a:t>( LPCTSTR</a:t>
            </a:r>
            <a:r>
              <a:rPr lang="en-US" i="1"/>
              <a:t> lpFileName</a:t>
            </a:r>
            <a:r>
              <a:rPr lang="en-US"/>
              <a:t> // </a:t>
            </a:r>
            <a:r>
              <a:rPr lang="zh-CN"/>
              <a:t>链接文件名 </a:t>
            </a:r>
            <a:r>
              <a:rPr lang="en-US" b="1"/>
              <a:t>);</a:t>
            </a:r>
            <a:endParaRPr/>
          </a:p>
        </p:txBody>
      </p:sp>
      <p:sp>
        <p:nvSpPr>
          <p:cNvPr id="39938"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D7899783-8313-4385-913A-8CD4D1714E12}" type="slidenum">
              <a:rPr lang="en-US" sz="1400"/>
              <a:t>38</a:t>
            </a:fld>
            <a:endParaRPr lang="en-US" sz="1400"/>
          </a:p>
        </p:txBody>
      </p:sp>
      <p:pic>
        <p:nvPicPr>
          <p:cNvPr id="39941" name="Picture 8"/>
          <p:cNvPicPr>
            <a:picLocks noChangeAspect="1" noChangeArrowheads="1"/>
          </p:cNvPicPr>
          <p:nvPr/>
        </p:nvPicPr>
        <p:blipFill>
          <a:blip r:embed="rId3"/>
          <a:stretch/>
        </p:blipFill>
        <p:spPr bwMode="auto">
          <a:xfrm>
            <a:off x="684213" y="3284538"/>
            <a:ext cx="6840537" cy="2262187"/>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34988">
        <p:fade thruBlk="0"/>
      </p:transition>
    </mc:Choice>
    <mc:Fallback>
      <p:transition spd="slow" advClick="1" advTm="34988">
        <p:fade thruBlk="0"/>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963" name="Rectangle 2"/>
          <p:cNvSpPr>
            <a:spLocks noChangeArrowheads="1" noGrp="1"/>
          </p:cNvSpPr>
          <p:nvPr>
            <p:ph type="title"/>
          </p:nvPr>
        </p:nvSpPr>
        <p:spPr bwMode="auto"/>
        <p:txBody>
          <a:bodyPr/>
          <a:lstStyle/>
          <a:p>
            <a:pPr>
              <a:defRPr/>
            </a:pPr>
            <a:r>
              <a:rPr lang="en-US" b="1"/>
              <a:t>FreeLibrary</a:t>
            </a:r>
            <a:endParaRPr/>
          </a:p>
        </p:txBody>
      </p:sp>
      <p:sp>
        <p:nvSpPr>
          <p:cNvPr id="40964" name="Rectangle 3"/>
          <p:cNvSpPr>
            <a:spLocks noChangeArrowheads="1" noGrp="1"/>
          </p:cNvSpPr>
          <p:nvPr>
            <p:ph idx="1"/>
          </p:nvPr>
        </p:nvSpPr>
        <p:spPr bwMode="auto"/>
        <p:txBody>
          <a:bodyPr/>
          <a:lstStyle/>
          <a:p>
            <a:pPr>
              <a:defRPr/>
            </a:pPr>
            <a:r>
              <a:rPr lang="en-US" b="1"/>
              <a:t>BOOL FreeLibrary( </a:t>
            </a:r>
            <a:endParaRPr/>
          </a:p>
          <a:p>
            <a:pPr>
              <a:buFontTx/>
              <a:buNone/>
              <a:defRPr/>
            </a:pPr>
            <a:r>
              <a:rPr lang="en-US" b="1"/>
              <a:t>HMODULE</a:t>
            </a:r>
            <a:r>
              <a:rPr lang="en-US" b="1" i="1"/>
              <a:t> hModule</a:t>
            </a:r>
            <a:r>
              <a:rPr lang="en-US" b="1"/>
              <a:t> // </a:t>
            </a:r>
            <a:r>
              <a:rPr lang="zh-CN" b="1"/>
              <a:t>链接模块句柄 </a:t>
            </a:r>
            <a:r>
              <a:rPr lang="en-US" b="1"/>
              <a:t>);</a:t>
            </a:r>
            <a:endParaRPr/>
          </a:p>
          <a:p>
            <a:pPr>
              <a:defRPr/>
            </a:pPr>
            <a:endParaRPr lang="en-US"/>
          </a:p>
        </p:txBody>
      </p:sp>
      <p:sp>
        <p:nvSpPr>
          <p:cNvPr id="40962"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E3887477-0BFC-45BD-9709-A3F5880AE00A}" type="slidenum">
              <a:rPr lang="en-US" sz="1400"/>
              <a:t>39</a:t>
            </a:fld>
            <a:endParaRPr lang="en-US" sz="1400"/>
          </a:p>
        </p:txBody>
      </p:sp>
      <p:pic>
        <p:nvPicPr>
          <p:cNvPr id="40965" name="Picture 5"/>
          <p:cNvPicPr>
            <a:picLocks noChangeAspect="1" noChangeArrowheads="1"/>
          </p:cNvPicPr>
          <p:nvPr/>
        </p:nvPicPr>
        <p:blipFill>
          <a:blip r:embed="rId3"/>
          <a:stretch/>
        </p:blipFill>
        <p:spPr bwMode="auto">
          <a:xfrm>
            <a:off x="179388" y="2852738"/>
            <a:ext cx="9134475" cy="3133725"/>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6271">
        <p:fade thruBlk="0"/>
      </p:transition>
    </mc:Choice>
    <mc:Fallback>
      <p:transition spd="slow" advClick="1" advTm="16271">
        <p:fade thruBlk="0"/>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标题 1"/>
          <p:cNvSpPr>
            <a:spLocks noGrp="1"/>
          </p:cNvSpPr>
          <p:nvPr>
            <p:ph type="title"/>
          </p:nvPr>
        </p:nvSpPr>
        <p:spPr bwMode="auto"/>
        <p:txBody>
          <a:bodyPr/>
          <a:lstStyle/>
          <a:p>
            <a:pPr>
              <a:defRPr/>
            </a:pPr>
            <a:r>
              <a:rPr lang="zh-CN" b="1"/>
              <a:t>为什么要进行静态链接</a:t>
            </a:r>
            <a:br>
              <a:rPr lang="zh-CN" b="1"/>
            </a:br>
            <a:endParaRPr lang="zh-CN"/>
          </a:p>
        </p:txBody>
      </p:sp>
      <p:sp>
        <p:nvSpPr>
          <p:cNvPr id="3075" name="内容占位符 2"/>
          <p:cNvSpPr>
            <a:spLocks noGrp="1"/>
          </p:cNvSpPr>
          <p:nvPr>
            <p:ph idx="1"/>
          </p:nvPr>
        </p:nvSpPr>
        <p:spPr bwMode="auto"/>
        <p:txBody>
          <a:bodyPr/>
          <a:lstStyle/>
          <a:p>
            <a:pPr>
              <a:defRPr/>
            </a:pPr>
            <a:r>
              <a:rPr lang="zh-CN" sz="2800"/>
              <a:t>在我们的实际开发中，不可能将所有代码放在一个源文件中，所以会出现多个源文件，而且多个源文件之间不是独立的，而会存在多种依赖关系，如一个源文件可能要调用另一个源文件中定义的函数，但是每个源文件都是独立编译的，即每个*</a:t>
            </a:r>
            <a:r>
              <a:rPr lang="en-US" sz="2800"/>
              <a:t>.c</a:t>
            </a:r>
            <a:r>
              <a:rPr lang="zh-CN" sz="2800"/>
              <a:t>文件会形成一个*</a:t>
            </a:r>
            <a:r>
              <a:rPr lang="en-US" sz="2800"/>
              <a:t>.o</a:t>
            </a:r>
            <a:r>
              <a:rPr lang="zh-CN" sz="2800"/>
              <a:t>文件，为了满足前面说的依赖关系，则需要将这些源文件产生的目标文件进行链接，从而形成一个可以执行的程序。这个链接的过程就是静态链接</a:t>
            </a:r>
            <a:endParaRPr/>
          </a:p>
        </p:txBody>
      </p:sp>
      <p:sp>
        <p:nvSpPr>
          <p:cNvPr id="3076"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E5E609B4-8268-4318-BBA2-EEAA70795255}" type="slidenum">
              <a:rPr lang="en-US" sz="1400"/>
              <a:t>4</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55945">
        <p:fade thruBlk="0"/>
      </p:transition>
    </mc:Choice>
    <mc:Fallback>
      <p:transition spd="slow" advClick="1" advTm="55945">
        <p:fade thruBlk="0"/>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3" name="内容占位符 2"/>
          <p:cNvSpPr>
            <a:spLocks noGrp="1"/>
          </p:cNvSpPr>
          <p:nvPr>
            <p:ph idx="1"/>
          </p:nvPr>
        </p:nvSpPr>
        <p:spPr bwMode="auto"/>
        <p:txBody>
          <a:bodyPr/>
          <a:lstStyle/>
          <a:p>
            <a:pPr>
              <a:defRPr/>
            </a:pPr>
            <a:endParaRPr lang="zh-CN"/>
          </a:p>
        </p:txBody>
      </p:sp>
      <p:sp>
        <p:nvSpPr>
          <p:cNvPr id="41986"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EC1AFEA4-CFC7-410C-95B6-368F97FE445A}" type="slidenum">
              <a:rPr lang="en-US" sz="1400"/>
              <a:t>40</a:t>
            </a:fld>
            <a:endParaRPr lang="en-US" sz="1400"/>
          </a:p>
        </p:txBody>
      </p:sp>
      <p:pic>
        <p:nvPicPr>
          <p:cNvPr id="41989" name="Picture 4"/>
          <p:cNvPicPr>
            <a:picLocks noChangeAspect="1" noChangeArrowheads="1"/>
          </p:cNvPicPr>
          <p:nvPr/>
        </p:nvPicPr>
        <p:blipFill>
          <a:blip r:embed="rId3"/>
          <a:stretch/>
        </p:blipFill>
        <p:spPr bwMode="auto">
          <a:xfrm>
            <a:off x="179388" y="1341438"/>
            <a:ext cx="8712200" cy="416560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0524">
        <p:fade thruBlk="0"/>
      </p:transition>
    </mc:Choice>
    <mc:Fallback>
      <p:transition spd="slow" advClick="1" advTm="80524">
        <p:fade thruBlk="0"/>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3011" name="Rectangle 2"/>
          <p:cNvSpPr>
            <a:spLocks noChangeArrowheads="1" noGrp="1"/>
          </p:cNvSpPr>
          <p:nvPr>
            <p:ph type="title"/>
          </p:nvPr>
        </p:nvSpPr>
        <p:spPr bwMode="auto"/>
        <p:txBody>
          <a:bodyPr/>
          <a:lstStyle/>
          <a:p>
            <a:pPr>
              <a:defRPr/>
            </a:pPr>
            <a:r>
              <a:rPr lang="en-US" b="1"/>
              <a:t>GetProcAddress</a:t>
            </a:r>
            <a:endParaRPr/>
          </a:p>
        </p:txBody>
      </p:sp>
      <p:sp>
        <p:nvSpPr>
          <p:cNvPr id="20484" name="Rectangle 3"/>
          <p:cNvSpPr>
            <a:spLocks noChangeArrowheads="1" noGrp="1"/>
          </p:cNvSpPr>
          <p:nvPr>
            <p:ph idx="1"/>
          </p:nvPr>
        </p:nvSpPr>
        <p:spPr bwMode="auto">
          <a:xfrm>
            <a:off x="465083" y="1124744"/>
            <a:ext cx="8229600" cy="4525963"/>
          </a:xfrm>
        </p:spPr>
        <p:txBody>
          <a:bodyPr/>
          <a:lstStyle/>
          <a:p>
            <a:pPr>
              <a:lnSpc>
                <a:spcPct val="90000"/>
              </a:lnSpc>
              <a:defRPr/>
            </a:pPr>
            <a:r>
              <a:rPr lang="en-US" sz="2000" b="1"/>
              <a:t>FARPROC </a:t>
            </a:r>
            <a:r>
              <a:rPr lang="en-US" sz="2000" b="1"/>
              <a:t>GetProcAddress</a:t>
            </a:r>
            <a:r>
              <a:rPr lang="en-US" sz="2000" b="1"/>
              <a:t>( </a:t>
            </a:r>
            <a:endParaRPr/>
          </a:p>
          <a:p>
            <a:pPr>
              <a:lnSpc>
                <a:spcPct val="90000"/>
              </a:lnSpc>
              <a:defRPr/>
            </a:pPr>
            <a:r>
              <a:rPr lang="en-US" sz="2000" b="1"/>
              <a:t>HMODULE</a:t>
            </a:r>
            <a:r>
              <a:rPr lang="en-US" sz="2000" i="1"/>
              <a:t> </a:t>
            </a:r>
            <a:r>
              <a:rPr lang="en-US" sz="2000" i="1"/>
              <a:t>hModule</a:t>
            </a:r>
            <a:r>
              <a:rPr lang="en-US" sz="2000" b="1"/>
              <a:t>, </a:t>
            </a:r>
            <a:r>
              <a:rPr lang="en-US" sz="2000"/>
              <a:t>// </a:t>
            </a:r>
            <a:r>
              <a:rPr lang="zh-CN" sz="2000"/>
              <a:t>模块句柄</a:t>
            </a:r>
            <a:endParaRPr/>
          </a:p>
          <a:p>
            <a:pPr>
              <a:lnSpc>
                <a:spcPct val="90000"/>
              </a:lnSpc>
              <a:defRPr/>
            </a:pPr>
            <a:r>
              <a:rPr lang="en-US" sz="2000" b="1"/>
              <a:t>LPCSTR</a:t>
            </a:r>
            <a:r>
              <a:rPr lang="en-US" sz="2000" i="1"/>
              <a:t> </a:t>
            </a:r>
            <a:r>
              <a:rPr lang="en-US" sz="2000" i="1"/>
              <a:t>lpProcName</a:t>
            </a:r>
            <a:r>
              <a:rPr lang="en-US" sz="2000"/>
              <a:t> // </a:t>
            </a:r>
            <a:r>
              <a:rPr lang="zh-CN" sz="2000"/>
              <a:t>函数名称 </a:t>
            </a:r>
            <a:r>
              <a:rPr lang="en-US" sz="2000" b="1"/>
              <a:t>);</a:t>
            </a:r>
            <a:endParaRPr/>
          </a:p>
          <a:p>
            <a:pPr>
              <a:defRPr/>
            </a:pPr>
            <a:r>
              <a:rPr lang="en-US" sz="2000"/>
              <a:t>HINSTANCE </a:t>
            </a:r>
            <a:r>
              <a:rPr lang="en-US" sz="2000"/>
              <a:t>hInst</a:t>
            </a:r>
            <a:r>
              <a:rPr lang="en-US" sz="2000"/>
              <a:t>;</a:t>
            </a:r>
            <a:endParaRPr lang="zh-CN" sz="2000"/>
          </a:p>
          <a:p>
            <a:pPr>
              <a:defRPr/>
            </a:pPr>
            <a:r>
              <a:rPr lang="en-US" sz="2000"/>
              <a:t>	</a:t>
            </a:r>
            <a:r>
              <a:rPr lang="en-US" sz="2000"/>
              <a:t>hInst</a:t>
            </a:r>
            <a:r>
              <a:rPr lang="en-US" sz="2000"/>
              <a:t>=</a:t>
            </a:r>
            <a:r>
              <a:rPr lang="en-US" sz="2000"/>
              <a:t>LoadLibrary</a:t>
            </a:r>
            <a:r>
              <a:rPr lang="en-US" sz="2000"/>
              <a:t>(_T("ArithmeticDLL.dll "));</a:t>
            </a:r>
            <a:endParaRPr lang="zh-CN" sz="2000"/>
          </a:p>
          <a:p>
            <a:pPr>
              <a:defRPr/>
            </a:pPr>
            <a:r>
              <a:rPr lang="en-US" sz="2000"/>
              <a:t>	</a:t>
            </a:r>
            <a:r>
              <a:rPr lang="en-US" sz="2000"/>
              <a:t>typedef</a:t>
            </a:r>
            <a:r>
              <a:rPr lang="en-US" sz="2000"/>
              <a:t> </a:t>
            </a:r>
            <a:r>
              <a:rPr lang="en-US" sz="2000"/>
              <a:t>int</a:t>
            </a:r>
            <a:r>
              <a:rPr lang="en-US" sz="2000"/>
              <a:t> (*ADDPROC)(</a:t>
            </a:r>
            <a:r>
              <a:rPr lang="en-US" sz="2000"/>
              <a:t>int</a:t>
            </a:r>
            <a:r>
              <a:rPr lang="en-US" sz="2000"/>
              <a:t> sub1,int sub2);</a:t>
            </a:r>
            <a:endParaRPr lang="zh-CN" sz="2000"/>
          </a:p>
          <a:p>
            <a:pPr>
              <a:defRPr/>
            </a:pPr>
            <a:r>
              <a:rPr lang="en-US" sz="2000"/>
              <a:t>	ADDPROC Sub=(ADDPROC)</a:t>
            </a:r>
            <a:r>
              <a:rPr lang="en-US" sz="2000"/>
              <a:t>GetProcAddress</a:t>
            </a:r>
            <a:r>
              <a:rPr lang="en-US" sz="2000"/>
              <a:t>(</a:t>
            </a:r>
            <a:r>
              <a:rPr lang="en-US" sz="2000"/>
              <a:t>hInst</a:t>
            </a:r>
            <a:r>
              <a:rPr lang="en-US" sz="2000"/>
              <a:t>,"Sub");</a:t>
            </a:r>
            <a:endParaRPr lang="zh-CN" sz="2000"/>
          </a:p>
          <a:p>
            <a:pPr>
              <a:defRPr/>
            </a:pPr>
            <a:r>
              <a:rPr lang="en-US" sz="2000"/>
              <a:t>	</a:t>
            </a:r>
            <a:r>
              <a:rPr lang="en-US" sz="2000"/>
              <a:t>printf</a:t>
            </a:r>
            <a:r>
              <a:rPr lang="en-US" sz="2000"/>
              <a:t>("</a:t>
            </a:r>
            <a:r>
              <a:rPr lang="zh-CN" sz="2000"/>
              <a:t>显示调用动态链接库减函数</a:t>
            </a:r>
            <a:r>
              <a:rPr lang="en-US" sz="2000"/>
              <a:t> Sub</a:t>
            </a:r>
            <a:r>
              <a:rPr lang="zh-CN" sz="2000"/>
              <a:t>：</a:t>
            </a:r>
            <a:r>
              <a:rPr lang="en-US" sz="2000"/>
              <a:t>%</a:t>
            </a:r>
            <a:r>
              <a:rPr lang="en-US" sz="2000"/>
              <a:t>d",Sub</a:t>
            </a:r>
            <a:r>
              <a:rPr lang="en-US" sz="2000"/>
              <a:t>(5,10));</a:t>
            </a:r>
            <a:endParaRPr lang="zh-CN" sz="2000"/>
          </a:p>
          <a:p>
            <a:pPr>
              <a:lnSpc>
                <a:spcPct val="90000"/>
              </a:lnSpc>
              <a:defRPr/>
            </a:pPr>
            <a:endParaRPr lang="en-US" sz="2400" b="1"/>
          </a:p>
        </p:txBody>
      </p:sp>
      <p:sp>
        <p:nvSpPr>
          <p:cNvPr id="43010"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514A2101-B48A-4325-88E4-61D4D2C8BDD1}" type="slidenum">
              <a:rPr lang="en-US" sz="1400"/>
              <a:t>41</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1060">
        <p:fade thruBlk="0"/>
      </p:transition>
    </mc:Choice>
    <mc:Fallback>
      <p:transition spd="slow" advClick="1" advTm="81060">
        <p:fade thruBlk="0"/>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5" name="内容占位符 4"/>
          <p:cNvPicPr>
            <a:picLocks noChangeAspect="1" noGrp="1"/>
          </p:cNvPicPr>
          <p:nvPr>
            <p:ph idx="1"/>
          </p:nvPr>
        </p:nvPicPr>
        <p:blipFill>
          <a:blip r:embed="rId3"/>
          <a:stretch/>
        </p:blipFill>
        <p:spPr bwMode="auto">
          <a:xfrm>
            <a:off x="393700" y="116632"/>
            <a:ext cx="8229600" cy="3936771"/>
          </a:xfrm>
        </p:spPr>
      </p:pic>
      <p:sp>
        <p:nvSpPr>
          <p:cNvPr id="44036"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C3464D15-BF09-4FDA-99DE-48E87296F993}" type="slidenum">
              <a:rPr lang="en-US" sz="1400"/>
              <a:t>42</a:t>
            </a:fld>
            <a:endParaRPr lang="en-US" sz="1400"/>
          </a:p>
        </p:txBody>
      </p:sp>
      <p:pic>
        <p:nvPicPr>
          <p:cNvPr id="6" name="图片 5"/>
          <p:cNvPicPr>
            <a:picLocks noChangeAspect="1"/>
          </p:cNvPicPr>
          <p:nvPr/>
        </p:nvPicPr>
        <p:blipFill>
          <a:blip r:embed="rId4"/>
          <a:stretch/>
        </p:blipFill>
        <p:spPr bwMode="auto">
          <a:xfrm>
            <a:off x="1475656" y="3913332"/>
            <a:ext cx="4675237" cy="250009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772">
        <p:fade thruBlk="0"/>
      </p:transition>
    </mc:Choice>
    <mc:Fallback>
      <p:transition spd="slow" advClick="1" advTm="6772">
        <p:fade thruBlk="0"/>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058" name="标题 1"/>
          <p:cNvSpPr>
            <a:spLocks noGrp="1"/>
          </p:cNvSpPr>
          <p:nvPr>
            <p:ph type="title"/>
          </p:nvPr>
        </p:nvSpPr>
        <p:spPr bwMode="auto"/>
        <p:txBody>
          <a:bodyPr/>
          <a:lstStyle/>
          <a:p>
            <a:pPr>
              <a:defRPr/>
            </a:pPr>
            <a:r>
              <a:rPr lang="en-US"/>
              <a:t>DLLMain()</a:t>
            </a:r>
            <a:r>
              <a:rPr lang="zh-CN"/>
              <a:t>函数的功能</a:t>
            </a:r>
            <a:endParaRPr/>
          </a:p>
        </p:txBody>
      </p:sp>
      <p:sp>
        <p:nvSpPr>
          <p:cNvPr id="45059" name="内容占位符 2"/>
          <p:cNvSpPr>
            <a:spLocks noGrp="1"/>
          </p:cNvSpPr>
          <p:nvPr>
            <p:ph idx="1"/>
          </p:nvPr>
        </p:nvSpPr>
        <p:spPr bwMode="auto">
          <a:xfrm>
            <a:off x="448318" y="1340768"/>
            <a:ext cx="8229600" cy="4525963"/>
          </a:xfrm>
        </p:spPr>
        <p:txBody>
          <a:bodyPr/>
          <a:lstStyle/>
          <a:p>
            <a:pPr>
              <a:defRPr/>
            </a:pPr>
            <a:r>
              <a:rPr lang="en-US" sz="2400"/>
              <a:t>Windows</a:t>
            </a:r>
            <a:r>
              <a:rPr lang="zh-CN" sz="2400"/>
              <a:t>在加载</a:t>
            </a:r>
            <a:r>
              <a:rPr lang="en-US" sz="2400"/>
              <a:t>DLL</a:t>
            </a:r>
            <a:r>
              <a:rPr lang="zh-CN" sz="2400"/>
              <a:t>的时候，需要一个入口函数，就如同控制台或</a:t>
            </a:r>
            <a:r>
              <a:rPr lang="en-US" sz="2400"/>
              <a:t>DOS</a:t>
            </a:r>
            <a:r>
              <a:rPr lang="zh-CN" sz="2400"/>
              <a:t>程序需要</a:t>
            </a:r>
            <a:r>
              <a:rPr lang="en-US" sz="2400"/>
              <a:t>main</a:t>
            </a:r>
            <a:r>
              <a:rPr lang="zh-CN" sz="2400"/>
              <a:t>函数、</a:t>
            </a:r>
            <a:r>
              <a:rPr lang="en-US" sz="2400"/>
              <a:t>Win32</a:t>
            </a:r>
            <a:r>
              <a:rPr lang="zh-CN" sz="2400"/>
              <a:t>程序需要</a:t>
            </a:r>
            <a:r>
              <a:rPr lang="en-US" sz="2400"/>
              <a:t>WinMain</a:t>
            </a:r>
            <a:r>
              <a:rPr lang="zh-CN" sz="2400"/>
              <a:t>函数一样。根据编写规范，</a:t>
            </a:r>
            <a:r>
              <a:rPr lang="en-US" sz="2400"/>
              <a:t>Windows</a:t>
            </a:r>
            <a:r>
              <a:rPr lang="zh-CN" sz="2400"/>
              <a:t>必须查找并执行</a:t>
            </a:r>
            <a:r>
              <a:rPr lang="en-US" sz="2400"/>
              <a:t>DLL</a:t>
            </a:r>
            <a:r>
              <a:rPr lang="zh-CN" sz="2400"/>
              <a:t>里的</a:t>
            </a:r>
            <a:r>
              <a:rPr lang="en-US" sz="2400"/>
              <a:t>DllMain</a:t>
            </a:r>
            <a:r>
              <a:rPr lang="zh-CN" sz="2400"/>
              <a:t>函数作为加载</a:t>
            </a:r>
            <a:r>
              <a:rPr lang="en-US" sz="2400"/>
              <a:t>DLL</a:t>
            </a:r>
            <a:r>
              <a:rPr lang="zh-CN" sz="2400"/>
              <a:t>的依据，它使得</a:t>
            </a:r>
            <a:r>
              <a:rPr lang="en-US" sz="2400"/>
              <a:t>DLL</a:t>
            </a:r>
            <a:r>
              <a:rPr lang="zh-CN" sz="2400"/>
              <a:t>得以保留在内存里。这个函数并不属于导出函数，而是</a:t>
            </a:r>
            <a:r>
              <a:rPr lang="en-US" sz="2400"/>
              <a:t>DLL</a:t>
            </a:r>
            <a:r>
              <a:rPr lang="zh-CN" sz="2400"/>
              <a:t>的内部函数。这意味着不能直接在应用工程中引用</a:t>
            </a:r>
            <a:r>
              <a:rPr lang="en-US" sz="2400"/>
              <a:t>DllMain</a:t>
            </a:r>
            <a:r>
              <a:rPr lang="zh-CN" sz="2400"/>
              <a:t>函数，</a:t>
            </a:r>
            <a:r>
              <a:rPr lang="en-US" sz="2400"/>
              <a:t>DllMain</a:t>
            </a:r>
            <a:r>
              <a:rPr lang="zh-CN" sz="2400"/>
              <a:t>是自动被调用的。</a:t>
            </a:r>
            <a:endParaRPr lang="zh-CN" sz="2400" b="1"/>
          </a:p>
          <a:p>
            <a:pPr>
              <a:defRPr/>
            </a:pPr>
            <a:r>
              <a:rPr lang="zh-CN" sz="2400" b="1">
                <a:solidFill>
                  <a:srgbClr val="FF0000"/>
                </a:solidFill>
              </a:rPr>
              <a:t>注：一些例子中，</a:t>
            </a:r>
            <a:r>
              <a:rPr lang="en-US" sz="2400" b="1">
                <a:solidFill>
                  <a:srgbClr val="FF0000"/>
                </a:solidFill>
              </a:rPr>
              <a:t>DLL</a:t>
            </a:r>
            <a:r>
              <a:rPr lang="zh-CN" sz="2400" b="1">
                <a:solidFill>
                  <a:srgbClr val="FF0000"/>
                </a:solidFill>
              </a:rPr>
              <a:t>并没有提供</a:t>
            </a:r>
            <a:r>
              <a:rPr lang="en-US" sz="2400" b="1">
                <a:solidFill>
                  <a:srgbClr val="FF0000"/>
                </a:solidFill>
              </a:rPr>
              <a:t>DllMain</a:t>
            </a:r>
            <a:r>
              <a:rPr lang="zh-CN" sz="2400" b="1">
                <a:solidFill>
                  <a:srgbClr val="FF0000"/>
                </a:solidFill>
              </a:rPr>
              <a:t>函数，应用工程也能成功引用</a:t>
            </a:r>
            <a:r>
              <a:rPr lang="en-US" sz="2400" b="1">
                <a:solidFill>
                  <a:srgbClr val="FF0000"/>
                </a:solidFill>
              </a:rPr>
              <a:t>DLL</a:t>
            </a:r>
            <a:r>
              <a:rPr lang="zh-CN" sz="2400" b="1">
                <a:solidFill>
                  <a:srgbClr val="FF0000"/>
                </a:solidFill>
              </a:rPr>
              <a:t>，这是因为</a:t>
            </a:r>
            <a:r>
              <a:rPr lang="en-US" sz="2400" b="1">
                <a:solidFill>
                  <a:srgbClr val="FF0000"/>
                </a:solidFill>
              </a:rPr>
              <a:t>Windows</a:t>
            </a:r>
            <a:r>
              <a:rPr lang="zh-CN" sz="2400" b="1">
                <a:solidFill>
                  <a:srgbClr val="FF0000"/>
                </a:solidFill>
              </a:rPr>
              <a:t>在找不到</a:t>
            </a:r>
            <a:r>
              <a:rPr lang="en-US" sz="2400" b="1">
                <a:solidFill>
                  <a:srgbClr val="FF0000"/>
                </a:solidFill>
              </a:rPr>
              <a:t>DllMain</a:t>
            </a:r>
            <a:r>
              <a:rPr lang="zh-CN" sz="2400" b="1">
                <a:solidFill>
                  <a:srgbClr val="FF0000"/>
                </a:solidFill>
              </a:rPr>
              <a:t>的时候，系统会从其它运行库中引入一个不做任何操作的缺省</a:t>
            </a:r>
            <a:r>
              <a:rPr lang="en-US" sz="2400" b="1">
                <a:solidFill>
                  <a:srgbClr val="FF0000"/>
                </a:solidFill>
              </a:rPr>
              <a:t>DllMain</a:t>
            </a:r>
            <a:r>
              <a:rPr lang="zh-CN" sz="2400" b="1">
                <a:solidFill>
                  <a:srgbClr val="FF0000"/>
                </a:solidFill>
              </a:rPr>
              <a:t>函数版本，并不意味着</a:t>
            </a:r>
            <a:r>
              <a:rPr lang="en-US" sz="2400" b="1">
                <a:solidFill>
                  <a:srgbClr val="FF0000"/>
                </a:solidFill>
              </a:rPr>
              <a:t>DLL</a:t>
            </a:r>
            <a:r>
              <a:rPr lang="zh-CN" sz="2400" b="1">
                <a:solidFill>
                  <a:srgbClr val="FF0000"/>
                </a:solidFill>
              </a:rPr>
              <a:t>可以放弃</a:t>
            </a:r>
            <a:r>
              <a:rPr lang="en-US" sz="2400" b="1">
                <a:solidFill>
                  <a:srgbClr val="FF0000"/>
                </a:solidFill>
              </a:rPr>
              <a:t>DllMain</a:t>
            </a:r>
            <a:r>
              <a:rPr lang="zh-CN" sz="2400" b="1">
                <a:solidFill>
                  <a:srgbClr val="FF0000"/>
                </a:solidFill>
              </a:rPr>
              <a:t>函数。</a:t>
            </a:r>
            <a:endParaRPr/>
          </a:p>
          <a:p>
            <a:pPr>
              <a:defRPr/>
            </a:pPr>
            <a:endParaRPr lang="zh-CN"/>
          </a:p>
        </p:txBody>
      </p:sp>
      <p:sp>
        <p:nvSpPr>
          <p:cNvPr id="45060" name="灯片编号占位符 3"/>
          <p:cNvSpPr>
            <a:spLocks noGrp="1"/>
          </p:cNvSpPr>
          <p:nvPr>
            <p:ph type="sldNum" sz="quarter" idx="12"/>
          </p:nvPr>
        </p:nvSpPr>
        <p:spPr bwMode="auto">
          <a:prstGeom prst="rect">
            <a:avLst/>
          </a:prstGeom>
          <a:noFill/>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spcBef>
                <a:spcPts val="0"/>
              </a:spcBef>
              <a:spcAft>
                <a:spcPts val="0"/>
              </a:spcAft>
              <a:defRPr sz="2400">
                <a:solidFill>
                  <a:schemeClr val="tx1"/>
                </a:solidFill>
                <a:latin typeface="Times New Roman"/>
                <a:ea typeface="宋体"/>
              </a:defRPr>
            </a:lvl6pPr>
            <a:lvl7pPr marL="2971800" indent="-228600">
              <a:spcBef>
                <a:spcPts val="0"/>
              </a:spcBef>
              <a:spcAft>
                <a:spcPts val="0"/>
              </a:spcAft>
              <a:defRPr sz="2400">
                <a:solidFill>
                  <a:schemeClr val="tx1"/>
                </a:solidFill>
                <a:latin typeface="Times New Roman"/>
                <a:ea typeface="宋体"/>
              </a:defRPr>
            </a:lvl7pPr>
            <a:lvl8pPr marL="3429000" indent="-228600">
              <a:spcBef>
                <a:spcPts val="0"/>
              </a:spcBef>
              <a:spcAft>
                <a:spcPts val="0"/>
              </a:spcAft>
              <a:defRPr sz="2400">
                <a:solidFill>
                  <a:schemeClr val="tx1"/>
                </a:solidFill>
                <a:latin typeface="Times New Roman"/>
                <a:ea typeface="宋体"/>
              </a:defRPr>
            </a:lvl8pPr>
            <a:lvl9pPr marL="3886200" indent="-228600">
              <a:spcBef>
                <a:spcPts val="0"/>
              </a:spcBef>
              <a:spcAft>
                <a:spcPts val="0"/>
              </a:spcAft>
              <a:defRPr sz="2400">
                <a:solidFill>
                  <a:schemeClr val="tx1"/>
                </a:solidFill>
                <a:latin typeface="Times New Roman"/>
                <a:ea typeface="宋体"/>
              </a:defRPr>
            </a:lvl9pPr>
          </a:lstStyle>
          <a:p>
            <a:pPr>
              <a:defRPr/>
            </a:pPr>
            <a:fld id="{191A91A3-A8A4-4166-B21C-2A43C63DB122}" type="slidenum">
              <a:rPr lang="en-US" sz="1400"/>
              <a:t>43</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4739">
        <p:fade thruBlk="0"/>
      </p:transition>
    </mc:Choice>
    <mc:Fallback>
      <p:transition spd="slow" advClick="1" advTm="84739">
        <p:fade thruBlk="0"/>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6083" name="Rectangle 2"/>
          <p:cNvSpPr>
            <a:spLocks noChangeArrowheads="1" noGrp="1"/>
          </p:cNvSpPr>
          <p:nvPr>
            <p:ph type="title"/>
          </p:nvPr>
        </p:nvSpPr>
        <p:spPr bwMode="auto"/>
        <p:txBody>
          <a:bodyPr/>
          <a:lstStyle/>
          <a:p>
            <a:pPr>
              <a:defRPr/>
            </a:pPr>
            <a:r>
              <a:rPr lang="en-US" b="1"/>
              <a:t>DllMain</a:t>
            </a:r>
            <a:r>
              <a:rPr lang="zh-CN" b="1"/>
              <a:t>入口函数</a:t>
            </a:r>
            <a:endParaRPr/>
          </a:p>
        </p:txBody>
      </p:sp>
      <p:sp>
        <p:nvSpPr>
          <p:cNvPr id="46084" name="内容占位符 1"/>
          <p:cNvSpPr>
            <a:spLocks noGrp="1"/>
          </p:cNvSpPr>
          <p:nvPr>
            <p:ph idx="1"/>
          </p:nvPr>
        </p:nvSpPr>
        <p:spPr bwMode="auto"/>
        <p:txBody>
          <a:bodyPr/>
          <a:lstStyle/>
          <a:p>
            <a:pPr>
              <a:defRPr/>
            </a:pPr>
            <a:r>
              <a:rPr lang="en-US" sz="2000" b="1">
                <a:solidFill>
                  <a:srgbClr val="FF0000"/>
                </a:solidFill>
              </a:rPr>
              <a:t>BOOL APIENTRY </a:t>
            </a:r>
            <a:r>
              <a:rPr lang="en-US" sz="2000" b="1">
                <a:solidFill>
                  <a:srgbClr val="FF0000"/>
                </a:solidFill>
              </a:rPr>
              <a:t>DllMain</a:t>
            </a:r>
            <a:r>
              <a:rPr lang="en-US" sz="2000" b="1">
                <a:solidFill>
                  <a:srgbClr val="FF0000"/>
                </a:solidFill>
              </a:rPr>
              <a:t>( HANDLE </a:t>
            </a:r>
            <a:r>
              <a:rPr lang="en-US" sz="2000" b="1">
                <a:solidFill>
                  <a:srgbClr val="FF0000"/>
                </a:solidFill>
              </a:rPr>
              <a:t>hModule</a:t>
            </a:r>
            <a:r>
              <a:rPr lang="en-US" sz="2000" b="1">
                <a:solidFill>
                  <a:srgbClr val="FF0000"/>
                </a:solidFill>
              </a:rPr>
              <a:t>, WORD </a:t>
            </a:r>
            <a:r>
              <a:rPr lang="en-US" sz="2000" b="1">
                <a:solidFill>
                  <a:srgbClr val="FF0000"/>
                </a:solidFill>
              </a:rPr>
              <a:t>ul_reason_for_call</a:t>
            </a:r>
            <a:r>
              <a:rPr lang="en-US" sz="2000" b="1">
                <a:solidFill>
                  <a:srgbClr val="FF0000"/>
                </a:solidFill>
              </a:rPr>
              <a:t>, LPVOID </a:t>
            </a:r>
            <a:r>
              <a:rPr lang="en-US" sz="2000" b="1">
                <a:solidFill>
                  <a:srgbClr val="FF0000"/>
                </a:solidFill>
              </a:rPr>
              <a:t>lpReserved</a:t>
            </a:r>
            <a:r>
              <a:rPr lang="en-US" sz="2000" b="1">
                <a:solidFill>
                  <a:srgbClr val="FF0000"/>
                </a:solidFill>
              </a:rPr>
              <a:t> )</a:t>
            </a:r>
            <a:endParaRPr/>
          </a:p>
          <a:p>
            <a:pPr>
              <a:defRPr/>
            </a:pPr>
            <a:r>
              <a:rPr lang="en-US" sz="2000" b="1"/>
              <a:t>APIENTRY</a:t>
            </a:r>
            <a:r>
              <a:rPr lang="zh-CN" sz="2000"/>
              <a:t>被定义为</a:t>
            </a:r>
            <a:r>
              <a:rPr lang="en-US" sz="2000"/>
              <a:t>__</a:t>
            </a:r>
            <a:r>
              <a:rPr lang="en-US" sz="2000"/>
              <a:t>stdcall</a:t>
            </a:r>
            <a:r>
              <a:rPr lang="zh-CN" sz="2000"/>
              <a:t>，它意味着这个函数以标准</a:t>
            </a:r>
            <a:r>
              <a:rPr lang="en-US" sz="2000"/>
              <a:t>Pascal</a:t>
            </a:r>
            <a:r>
              <a:rPr lang="zh-CN" sz="2000"/>
              <a:t>的方式进行调用，也就是</a:t>
            </a:r>
            <a:r>
              <a:rPr lang="en-US" sz="2000"/>
              <a:t>WINAPI</a:t>
            </a:r>
            <a:r>
              <a:rPr lang="zh-CN" sz="2000"/>
              <a:t>方式；</a:t>
            </a:r>
            <a:endParaRPr/>
          </a:p>
          <a:p>
            <a:pPr>
              <a:defRPr/>
            </a:pPr>
            <a:r>
              <a:rPr lang="en-US" sz="2000" b="1"/>
              <a:t>hModule</a:t>
            </a:r>
            <a:r>
              <a:rPr lang="zh-CN" sz="2000"/>
              <a:t>是进程中的每个</a:t>
            </a:r>
            <a:r>
              <a:rPr lang="en-US" sz="2000"/>
              <a:t>DLL</a:t>
            </a:r>
            <a:r>
              <a:rPr lang="zh-CN" sz="2000"/>
              <a:t>模块被全局唯一的</a:t>
            </a:r>
            <a:r>
              <a:rPr lang="en-US" sz="2000"/>
              <a:t>32</a:t>
            </a:r>
            <a:r>
              <a:rPr lang="zh-CN" sz="2000"/>
              <a:t>字节的</a:t>
            </a:r>
            <a:r>
              <a:rPr lang="en-US" sz="2000"/>
              <a:t>HINSTANCE</a:t>
            </a:r>
            <a:r>
              <a:rPr lang="zh-CN" sz="2000"/>
              <a:t>句柄标识</a:t>
            </a:r>
            <a:r>
              <a:rPr lang="zh-CN" sz="2000" b="1"/>
              <a:t>（句柄代表了</a:t>
            </a:r>
            <a:r>
              <a:rPr lang="en-US" sz="2000" b="1"/>
              <a:t>DLL</a:t>
            </a:r>
            <a:r>
              <a:rPr lang="zh-CN" sz="2000" b="1"/>
              <a:t>模块在进程虚拟空间中的起始地址，</a:t>
            </a:r>
            <a:r>
              <a:rPr lang="zh-CN" sz="2000"/>
              <a:t>只有在特定的进程内部有效</a:t>
            </a:r>
            <a:r>
              <a:rPr lang="zh-CN" sz="2000" b="1"/>
              <a:t>）</a:t>
            </a:r>
            <a:r>
              <a:rPr lang="zh-CN" sz="2000"/>
              <a:t>。在</a:t>
            </a:r>
            <a:r>
              <a:rPr lang="en-US" sz="2000"/>
              <a:t>Win32</a:t>
            </a:r>
            <a:r>
              <a:rPr lang="zh-CN" sz="2000"/>
              <a:t>中，</a:t>
            </a:r>
            <a:r>
              <a:rPr lang="en-US" sz="2000"/>
              <a:t>HINSTANCE</a:t>
            </a:r>
            <a:r>
              <a:rPr lang="zh-CN" sz="2000"/>
              <a:t>和</a:t>
            </a:r>
            <a:r>
              <a:rPr lang="en-US" sz="2000"/>
              <a:t>HMODULE</a:t>
            </a:r>
            <a:r>
              <a:rPr lang="zh-CN" sz="2000"/>
              <a:t>的值是相同的，这两种类型可以替换使用。</a:t>
            </a:r>
            <a:endParaRPr/>
          </a:p>
          <a:p>
            <a:pPr>
              <a:defRPr/>
            </a:pPr>
            <a:r>
              <a:rPr lang="en-US" sz="2000" b="1"/>
              <a:t>ul_reason_for_call</a:t>
            </a:r>
            <a:r>
              <a:rPr lang="zh-CN" sz="2000"/>
              <a:t>指明了被调用的原因。共有</a:t>
            </a:r>
            <a:r>
              <a:rPr lang="en-US" sz="2000"/>
              <a:t>4</a:t>
            </a:r>
            <a:r>
              <a:rPr lang="zh-CN" sz="2000"/>
              <a:t>种，即</a:t>
            </a:r>
            <a:r>
              <a:rPr lang="en-US" sz="2000"/>
              <a:t>PROCESS_ATTACH</a:t>
            </a:r>
            <a:r>
              <a:rPr lang="zh-CN" sz="2000"/>
              <a:t>、</a:t>
            </a:r>
            <a:r>
              <a:rPr lang="en-US" sz="2000"/>
              <a:t>PROCESS_DETACH</a:t>
            </a:r>
            <a:r>
              <a:rPr lang="zh-CN" sz="2000"/>
              <a:t>、</a:t>
            </a:r>
            <a:r>
              <a:rPr lang="en-US" sz="2000"/>
              <a:t>THREAD_ATTACH</a:t>
            </a:r>
            <a:r>
              <a:rPr lang="zh-CN" sz="2000"/>
              <a:t>和</a:t>
            </a:r>
            <a:r>
              <a:rPr lang="en-US" sz="2000"/>
              <a:t>THREAD_DETACH</a:t>
            </a:r>
            <a:r>
              <a:rPr lang="zh-CN" sz="2000"/>
              <a:t>，以</a:t>
            </a:r>
            <a:r>
              <a:rPr lang="en-US" sz="2000"/>
              <a:t>switch</a:t>
            </a:r>
            <a:r>
              <a:rPr lang="zh-CN" sz="2000"/>
              <a:t>语句列出。</a:t>
            </a:r>
            <a:endParaRPr/>
          </a:p>
          <a:p>
            <a:pPr>
              <a:defRPr/>
            </a:pPr>
            <a:r>
              <a:rPr lang="en-US" sz="2000" b="1"/>
              <a:t>lpReserved</a:t>
            </a:r>
            <a:r>
              <a:rPr lang="en-US" sz="2000"/>
              <a:t> </a:t>
            </a:r>
            <a:r>
              <a:rPr lang="zh-CN" sz="2000"/>
              <a:t>表示一个保留参数，目前已经很少使用</a:t>
            </a:r>
            <a:endParaRPr/>
          </a:p>
          <a:p>
            <a:pPr>
              <a:defRPr/>
            </a:pPr>
            <a:endParaRPr lang="zh-CN">
              <a:solidFill>
                <a:srgbClr val="FF0000"/>
              </a:solidFill>
            </a:endParaRPr>
          </a:p>
        </p:txBody>
      </p:sp>
      <p:sp>
        <p:nvSpPr>
          <p:cNvPr id="46082"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097C6A5E-0D4C-41D9-BB84-23676B8725BE}" type="slidenum">
              <a:rPr lang="en-US" sz="1400"/>
              <a:t>44</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1098">
        <p:fade thruBlk="0"/>
      </p:transition>
    </mc:Choice>
    <mc:Fallback>
      <p:transition spd="slow" advClick="1" advTm="81098">
        <p:fade thruBlk="0"/>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106" name="标题 1"/>
          <p:cNvSpPr>
            <a:spLocks noGrp="1"/>
          </p:cNvSpPr>
          <p:nvPr>
            <p:ph type="title"/>
          </p:nvPr>
        </p:nvSpPr>
        <p:spPr bwMode="auto"/>
        <p:txBody>
          <a:bodyPr/>
          <a:lstStyle/>
          <a:p>
            <a:pPr>
              <a:defRPr/>
            </a:pPr>
            <a:r>
              <a:rPr lang="en-US"/>
              <a:t>DllMain</a:t>
            </a:r>
            <a:r>
              <a:rPr lang="zh-CN"/>
              <a:t>函数在以下几种情况被调用：</a:t>
            </a:r>
            <a:endParaRPr/>
          </a:p>
        </p:txBody>
      </p:sp>
      <p:sp>
        <p:nvSpPr>
          <p:cNvPr id="47107" name="内容占位符 2"/>
          <p:cNvSpPr>
            <a:spLocks noGrp="1"/>
          </p:cNvSpPr>
          <p:nvPr>
            <p:ph idx="1"/>
          </p:nvPr>
        </p:nvSpPr>
        <p:spPr bwMode="auto"/>
        <p:txBody>
          <a:bodyPr/>
          <a:lstStyle/>
          <a:p>
            <a:pPr>
              <a:defRPr/>
            </a:pPr>
            <a:r>
              <a:rPr lang="en-US">
                <a:solidFill>
                  <a:srgbClr val="FF0000"/>
                </a:solidFill>
              </a:rPr>
              <a:t>DLL</a:t>
            </a:r>
            <a:r>
              <a:rPr lang="zh-CN">
                <a:solidFill>
                  <a:srgbClr val="FF0000"/>
                </a:solidFill>
              </a:rPr>
              <a:t>被加载</a:t>
            </a:r>
            <a:endParaRPr/>
          </a:p>
          <a:p>
            <a:pPr>
              <a:defRPr/>
            </a:pPr>
            <a:r>
              <a:rPr lang="zh-CN"/>
              <a:t> </a:t>
            </a:r>
            <a:r>
              <a:rPr lang="zh-CN" sz="2000"/>
              <a:t>   一个程序要调用</a:t>
            </a:r>
            <a:r>
              <a:rPr lang="en-US" sz="2000"/>
              <a:t>Dll</a:t>
            </a:r>
            <a:r>
              <a:rPr lang="zh-CN" sz="2000"/>
              <a:t>里的函数，首先要先把</a:t>
            </a:r>
            <a:r>
              <a:rPr lang="en-US" sz="2000"/>
              <a:t>DLL</a:t>
            </a:r>
            <a:r>
              <a:rPr lang="zh-CN" sz="2000"/>
              <a:t>文件映射到进程的地址空间。要把一个</a:t>
            </a:r>
            <a:r>
              <a:rPr lang="en-US" sz="2000"/>
              <a:t>DLL</a:t>
            </a:r>
            <a:r>
              <a:rPr lang="zh-CN" sz="2000"/>
              <a:t>文件映射到进程的地址空间，有两种方法：</a:t>
            </a:r>
            <a:r>
              <a:rPr lang="zh-CN" sz="2000">
                <a:solidFill>
                  <a:srgbClr val="FF0000"/>
                </a:solidFill>
              </a:rPr>
              <a:t>静态链接和动态链接的</a:t>
            </a:r>
            <a:r>
              <a:rPr lang="en-US" sz="2000">
                <a:solidFill>
                  <a:srgbClr val="FF0000"/>
                </a:solidFill>
              </a:rPr>
              <a:t>LoadLibrary</a:t>
            </a:r>
            <a:r>
              <a:rPr lang="zh-CN" sz="2000">
                <a:solidFill>
                  <a:srgbClr val="FF0000"/>
                </a:solidFill>
              </a:rPr>
              <a:t>或者</a:t>
            </a:r>
            <a:r>
              <a:rPr lang="en-US" sz="2000">
                <a:solidFill>
                  <a:srgbClr val="FF0000"/>
                </a:solidFill>
              </a:rPr>
              <a:t>LoadLibraryEx</a:t>
            </a:r>
            <a:r>
              <a:rPr lang="zh-CN" sz="2000"/>
              <a:t>。</a:t>
            </a:r>
            <a:endParaRPr lang="en-US" sz="2000"/>
          </a:p>
          <a:p>
            <a:pPr>
              <a:defRPr/>
            </a:pPr>
            <a:r>
              <a:rPr lang="en-US" sz="2000"/>
              <a:t>    </a:t>
            </a:r>
            <a:r>
              <a:rPr lang="zh-CN" sz="2000"/>
              <a:t>当一个</a:t>
            </a:r>
            <a:r>
              <a:rPr lang="en-US" sz="2000"/>
              <a:t>DLL</a:t>
            </a:r>
            <a:r>
              <a:rPr lang="zh-CN" sz="2000"/>
              <a:t>文件被映射到进程的地址空间时，系统调用该</a:t>
            </a:r>
            <a:r>
              <a:rPr lang="en-US" sz="2000"/>
              <a:t>DLL</a:t>
            </a:r>
            <a:r>
              <a:rPr lang="zh-CN" sz="2000"/>
              <a:t>的</a:t>
            </a:r>
            <a:r>
              <a:rPr lang="en-US" sz="2000"/>
              <a:t>DllMain</a:t>
            </a:r>
            <a:r>
              <a:rPr lang="zh-CN" sz="2000"/>
              <a:t>函数，传递的</a:t>
            </a:r>
            <a:r>
              <a:rPr lang="en-US" sz="2000"/>
              <a:t>fdwReason</a:t>
            </a:r>
            <a:r>
              <a:rPr lang="zh-CN" sz="2000"/>
              <a:t>参数为</a:t>
            </a:r>
            <a:r>
              <a:rPr lang="en-US" sz="2000"/>
              <a:t>DLL_PROCESS_ATTACH</a:t>
            </a:r>
            <a:r>
              <a:rPr lang="zh-CN" sz="2000"/>
              <a:t>。</a:t>
            </a:r>
            <a:r>
              <a:rPr lang="zh-CN" sz="2000">
                <a:solidFill>
                  <a:srgbClr val="FF0000"/>
                </a:solidFill>
              </a:rPr>
              <a:t>这种调用只会发生在第一次映射时</a:t>
            </a:r>
            <a:r>
              <a:rPr lang="zh-CN" sz="2000"/>
              <a:t>。如果同一个进程后来为已经映射进来的</a:t>
            </a:r>
            <a:r>
              <a:rPr lang="en-US" sz="2000"/>
              <a:t>DLL</a:t>
            </a:r>
            <a:r>
              <a:rPr lang="zh-CN" sz="2000"/>
              <a:t>再次调用</a:t>
            </a:r>
            <a:r>
              <a:rPr lang="en-US" sz="2000"/>
              <a:t>LoadLibrary</a:t>
            </a:r>
            <a:r>
              <a:rPr lang="zh-CN" sz="2000"/>
              <a:t>或者</a:t>
            </a:r>
            <a:r>
              <a:rPr lang="en-US" sz="2000"/>
              <a:t>LoadLibraryEx</a:t>
            </a:r>
            <a:r>
              <a:rPr lang="zh-CN" sz="2000"/>
              <a:t>，操作系统不会再用</a:t>
            </a:r>
            <a:r>
              <a:rPr lang="en-US" sz="2000"/>
              <a:t>DLL_PROCESS_ATTACH</a:t>
            </a:r>
            <a:r>
              <a:rPr lang="zh-CN" sz="2000"/>
              <a:t>调用</a:t>
            </a:r>
            <a:r>
              <a:rPr lang="en-US" sz="2000"/>
              <a:t>DLL</a:t>
            </a:r>
            <a:r>
              <a:rPr lang="zh-CN" sz="2000"/>
              <a:t>的</a:t>
            </a:r>
            <a:r>
              <a:rPr lang="en-US" sz="2000"/>
              <a:t>DllMain</a:t>
            </a:r>
            <a:r>
              <a:rPr lang="zh-CN" sz="2000"/>
              <a:t>函数，而是增加</a:t>
            </a:r>
            <a:r>
              <a:rPr lang="en-US" sz="2000"/>
              <a:t>DLL</a:t>
            </a:r>
            <a:r>
              <a:rPr lang="zh-CN" sz="2000"/>
              <a:t>的使用次数。不同进程用</a:t>
            </a:r>
            <a:r>
              <a:rPr lang="en-US" sz="2000"/>
              <a:t>LoadLibrary</a:t>
            </a:r>
            <a:r>
              <a:rPr lang="zh-CN" sz="2000"/>
              <a:t>同一个</a:t>
            </a:r>
            <a:r>
              <a:rPr lang="en-US" sz="2000"/>
              <a:t>DLL</a:t>
            </a:r>
            <a:r>
              <a:rPr lang="zh-CN" sz="2000"/>
              <a:t>时，每个进程的第一次映射都会用</a:t>
            </a:r>
            <a:r>
              <a:rPr lang="en-US" sz="2000"/>
              <a:t>DLL_PROCESS_ATTACH</a:t>
            </a:r>
            <a:r>
              <a:rPr lang="zh-CN" sz="2000"/>
              <a:t>调用</a:t>
            </a:r>
            <a:r>
              <a:rPr lang="en-US" sz="2000"/>
              <a:t>DLL</a:t>
            </a:r>
            <a:r>
              <a:rPr lang="zh-CN" sz="2000"/>
              <a:t>的</a:t>
            </a:r>
            <a:r>
              <a:rPr lang="en-US" sz="2000"/>
              <a:t>DllMain</a:t>
            </a:r>
            <a:r>
              <a:rPr lang="zh-CN" sz="2000"/>
              <a:t>函数</a:t>
            </a:r>
            <a:endParaRPr/>
          </a:p>
          <a:p>
            <a:pPr>
              <a:defRPr/>
            </a:pPr>
            <a:endParaRPr lang="zh-CN" sz="2400"/>
          </a:p>
        </p:txBody>
      </p:sp>
      <p:sp>
        <p:nvSpPr>
          <p:cNvPr id="47108" name="灯片编号占位符 3"/>
          <p:cNvSpPr>
            <a:spLocks noGrp="1"/>
          </p:cNvSpPr>
          <p:nvPr>
            <p:ph type="sldNum" sz="quarter" idx="12"/>
          </p:nvPr>
        </p:nvSpPr>
        <p:spPr bwMode="auto">
          <a:prstGeom prst="rect">
            <a:avLst/>
          </a:prstGeom>
          <a:noFill/>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spcBef>
                <a:spcPts val="0"/>
              </a:spcBef>
              <a:spcAft>
                <a:spcPts val="0"/>
              </a:spcAft>
              <a:defRPr sz="2400">
                <a:solidFill>
                  <a:schemeClr val="tx1"/>
                </a:solidFill>
                <a:latin typeface="Times New Roman"/>
                <a:ea typeface="宋体"/>
              </a:defRPr>
            </a:lvl6pPr>
            <a:lvl7pPr marL="2971800" indent="-228600">
              <a:spcBef>
                <a:spcPts val="0"/>
              </a:spcBef>
              <a:spcAft>
                <a:spcPts val="0"/>
              </a:spcAft>
              <a:defRPr sz="2400">
                <a:solidFill>
                  <a:schemeClr val="tx1"/>
                </a:solidFill>
                <a:latin typeface="Times New Roman"/>
                <a:ea typeface="宋体"/>
              </a:defRPr>
            </a:lvl7pPr>
            <a:lvl8pPr marL="3429000" indent="-228600">
              <a:spcBef>
                <a:spcPts val="0"/>
              </a:spcBef>
              <a:spcAft>
                <a:spcPts val="0"/>
              </a:spcAft>
              <a:defRPr sz="2400">
                <a:solidFill>
                  <a:schemeClr val="tx1"/>
                </a:solidFill>
                <a:latin typeface="Times New Roman"/>
                <a:ea typeface="宋体"/>
              </a:defRPr>
            </a:lvl8pPr>
            <a:lvl9pPr marL="3886200" indent="-228600">
              <a:spcBef>
                <a:spcPts val="0"/>
              </a:spcBef>
              <a:spcAft>
                <a:spcPts val="0"/>
              </a:spcAft>
              <a:defRPr sz="2400">
                <a:solidFill>
                  <a:schemeClr val="tx1"/>
                </a:solidFill>
                <a:latin typeface="Times New Roman"/>
                <a:ea typeface="宋体"/>
              </a:defRPr>
            </a:lvl9pPr>
          </a:lstStyle>
          <a:p>
            <a:pPr>
              <a:defRPr/>
            </a:pPr>
            <a:fld id="{83A59F5C-C80C-4750-BFFD-85DDE50D7406}" type="slidenum">
              <a:rPr lang="en-US" sz="1400"/>
              <a:t>45</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3590">
        <p:fade thruBlk="0"/>
      </p:transition>
    </mc:Choice>
    <mc:Fallback>
      <p:transition spd="slow" advClick="1" advTm="83590">
        <p:fade thruBlk="0"/>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8130" name="内容占位符 2"/>
          <p:cNvSpPr>
            <a:spLocks noGrp="1"/>
          </p:cNvSpPr>
          <p:nvPr>
            <p:ph idx="1"/>
          </p:nvPr>
        </p:nvSpPr>
        <p:spPr bwMode="auto">
          <a:xfrm>
            <a:off x="683568" y="548680"/>
            <a:ext cx="8229600" cy="4525963"/>
          </a:xfrm>
        </p:spPr>
        <p:txBody>
          <a:bodyPr/>
          <a:lstStyle/>
          <a:p>
            <a:pPr>
              <a:defRPr/>
            </a:pPr>
            <a:r>
              <a:rPr lang="zh-CN"/>
              <a:t> </a:t>
            </a:r>
            <a:r>
              <a:rPr lang="en-US" sz="2000">
                <a:solidFill>
                  <a:srgbClr val="FF0000"/>
                </a:solidFill>
              </a:rPr>
              <a:t>DLL</a:t>
            </a:r>
            <a:r>
              <a:rPr lang="zh-CN" sz="2000">
                <a:solidFill>
                  <a:srgbClr val="FF0000"/>
                </a:solidFill>
              </a:rPr>
              <a:t>被卸载</a:t>
            </a:r>
            <a:endParaRPr/>
          </a:p>
          <a:p>
            <a:pPr>
              <a:defRPr/>
            </a:pPr>
            <a:r>
              <a:rPr lang="zh-CN" sz="2000"/>
              <a:t> 当</a:t>
            </a:r>
            <a:r>
              <a:rPr lang="en-US" sz="2000"/>
              <a:t>DLL</a:t>
            </a:r>
            <a:r>
              <a:rPr lang="zh-CN" sz="2000"/>
              <a:t>被从进程的地址空间解除映射时，系统调用了它的</a:t>
            </a:r>
            <a:r>
              <a:rPr lang="en-US" sz="2000"/>
              <a:t>DllMain</a:t>
            </a:r>
            <a:r>
              <a:rPr lang="zh-CN" sz="2000"/>
              <a:t>，传递的</a:t>
            </a:r>
            <a:r>
              <a:rPr lang="en-US" sz="2000"/>
              <a:t>fdwReason</a:t>
            </a:r>
            <a:r>
              <a:rPr lang="zh-CN" sz="2000"/>
              <a:t>值是</a:t>
            </a:r>
            <a:r>
              <a:rPr lang="en-US" sz="2000">
                <a:solidFill>
                  <a:srgbClr val="FF0000"/>
                </a:solidFill>
              </a:rPr>
              <a:t>DLL_PROCESS_DETACH</a:t>
            </a:r>
            <a:r>
              <a:rPr lang="zh-CN" sz="2000"/>
              <a:t>。当</a:t>
            </a:r>
            <a:r>
              <a:rPr lang="en-US" sz="2000" b="1"/>
              <a:t>DLL</a:t>
            </a:r>
            <a:r>
              <a:rPr lang="zh-CN" sz="2000" b="1"/>
              <a:t>处理该值时，它应该执行进程相关的清理工作</a:t>
            </a:r>
            <a:r>
              <a:rPr lang="zh-CN" sz="2000"/>
              <a:t>。</a:t>
            </a:r>
            <a:r>
              <a:rPr lang="en-US" sz="2000"/>
              <a:t>DLL</a:t>
            </a:r>
            <a:r>
              <a:rPr lang="zh-CN" sz="2000"/>
              <a:t>被从进程的地址空间解除映射的情况有两种：</a:t>
            </a:r>
            <a:endParaRPr/>
          </a:p>
          <a:p>
            <a:pPr>
              <a:defRPr/>
            </a:pPr>
            <a:r>
              <a:rPr lang="zh-CN" sz="2000"/>
              <a:t>   ① </a:t>
            </a:r>
            <a:r>
              <a:rPr lang="en-US" sz="2000"/>
              <a:t>FreeLibrary</a:t>
            </a:r>
            <a:r>
              <a:rPr lang="zh-CN" sz="2000"/>
              <a:t>（）被调用。（有几个</a:t>
            </a:r>
            <a:r>
              <a:rPr lang="en-US" sz="2000"/>
              <a:t>LoadLibrary</a:t>
            </a:r>
            <a:r>
              <a:rPr lang="zh-CN" sz="2000"/>
              <a:t>，就要有几个</a:t>
            </a:r>
            <a:r>
              <a:rPr lang="en-US" sz="2000"/>
              <a:t>FreeLibrary</a:t>
            </a:r>
            <a:r>
              <a:rPr lang="zh-CN" sz="2000"/>
              <a:t>）</a:t>
            </a:r>
            <a:endParaRPr/>
          </a:p>
          <a:p>
            <a:pPr>
              <a:defRPr/>
            </a:pPr>
            <a:r>
              <a:rPr lang="zh-CN" sz="2000"/>
              <a:t>   ② 进程结束。在进程结束前还没有解除</a:t>
            </a:r>
            <a:r>
              <a:rPr lang="en-US" sz="2000"/>
              <a:t>DLL</a:t>
            </a:r>
            <a:r>
              <a:rPr lang="zh-CN" sz="2000"/>
              <a:t>的映射，进程结束后会解除</a:t>
            </a:r>
            <a:r>
              <a:rPr lang="en-US" sz="2000"/>
              <a:t>DLL</a:t>
            </a:r>
            <a:r>
              <a:rPr lang="zh-CN" sz="2000"/>
              <a:t>映射。（如果进程的终结是因为调用了</a:t>
            </a:r>
            <a:r>
              <a:rPr lang="en-US" sz="2000"/>
              <a:t>TerminateProcess</a:t>
            </a:r>
            <a:r>
              <a:rPr lang="zh-CN" sz="2000"/>
              <a:t>，系统就不会用</a:t>
            </a:r>
            <a:r>
              <a:rPr lang="en-US" sz="2000"/>
              <a:t>DLL_PROCESS_DETACH</a:t>
            </a:r>
            <a:r>
              <a:rPr lang="zh-CN" sz="2000"/>
              <a:t>来调用</a:t>
            </a:r>
            <a:r>
              <a:rPr lang="en-US" sz="2000"/>
              <a:t>DLL</a:t>
            </a:r>
            <a:r>
              <a:rPr lang="zh-CN" sz="2000"/>
              <a:t>的</a:t>
            </a:r>
            <a:r>
              <a:rPr lang="en-US" sz="2000"/>
              <a:t>DllMain</a:t>
            </a:r>
            <a:r>
              <a:rPr lang="zh-CN" sz="2000"/>
              <a:t>函数。这就意味着</a:t>
            </a:r>
            <a:r>
              <a:rPr lang="en-US" sz="2000"/>
              <a:t>DLL</a:t>
            </a:r>
            <a:r>
              <a:rPr lang="zh-CN" sz="2000"/>
              <a:t>在进程结束前没有机会执行任何清理工作。）</a:t>
            </a:r>
            <a:endParaRPr/>
          </a:p>
          <a:p>
            <a:pPr>
              <a:defRPr/>
            </a:pPr>
            <a:r>
              <a:rPr lang="zh-CN" sz="2000"/>
              <a:t>       注意：当用</a:t>
            </a:r>
            <a:r>
              <a:rPr lang="en-US" sz="2000"/>
              <a:t>DLL_PROCESS_ATTACH</a:t>
            </a:r>
            <a:r>
              <a:rPr lang="zh-CN" sz="2000"/>
              <a:t>调用</a:t>
            </a:r>
            <a:r>
              <a:rPr lang="en-US" sz="2000"/>
              <a:t>DLL</a:t>
            </a:r>
            <a:r>
              <a:rPr lang="zh-CN" sz="2000"/>
              <a:t>的</a:t>
            </a:r>
            <a:r>
              <a:rPr lang="en-US" sz="2000"/>
              <a:t>DllMain</a:t>
            </a:r>
            <a:r>
              <a:rPr lang="zh-CN" sz="2000"/>
              <a:t>函数时，如果返回</a:t>
            </a:r>
            <a:r>
              <a:rPr lang="en-US" sz="2000">
                <a:solidFill>
                  <a:srgbClr val="FF0000"/>
                </a:solidFill>
              </a:rPr>
              <a:t>FALSE</a:t>
            </a:r>
            <a:r>
              <a:rPr lang="zh-CN" sz="2000"/>
              <a:t>，说明没有初始化成功，系统仍会用</a:t>
            </a:r>
            <a:r>
              <a:rPr lang="en-US" sz="2000" b="1">
                <a:solidFill>
                  <a:srgbClr val="FF0000"/>
                </a:solidFill>
              </a:rPr>
              <a:t>DLL_PROCESS_DETACH</a:t>
            </a:r>
            <a:r>
              <a:rPr lang="zh-CN" sz="2000"/>
              <a:t>调用</a:t>
            </a:r>
            <a:r>
              <a:rPr lang="en-US" sz="2000"/>
              <a:t>DLL</a:t>
            </a:r>
            <a:r>
              <a:rPr lang="zh-CN" sz="2000"/>
              <a:t>的</a:t>
            </a:r>
            <a:r>
              <a:rPr lang="en-US" sz="2000"/>
              <a:t>DllMain</a:t>
            </a:r>
            <a:r>
              <a:rPr lang="zh-CN" sz="2000"/>
              <a:t>函数。因此，</a:t>
            </a:r>
            <a:r>
              <a:rPr lang="zh-CN" sz="2000" b="1">
                <a:solidFill>
                  <a:srgbClr val="FF0000"/>
                </a:solidFill>
              </a:rPr>
              <a:t>必须确保没有清理那些没有成功初始化的东西</a:t>
            </a:r>
            <a:r>
              <a:rPr lang="zh-CN" sz="2000"/>
              <a:t>。</a:t>
            </a:r>
            <a:endParaRPr/>
          </a:p>
          <a:p>
            <a:pPr>
              <a:defRPr/>
            </a:pPr>
            <a:endParaRPr lang="zh-CN" sz="2000"/>
          </a:p>
        </p:txBody>
      </p:sp>
      <p:sp>
        <p:nvSpPr>
          <p:cNvPr id="48131" name="灯片编号占位符 3"/>
          <p:cNvSpPr>
            <a:spLocks noGrp="1"/>
          </p:cNvSpPr>
          <p:nvPr>
            <p:ph type="sldNum" sz="quarter" idx="12"/>
          </p:nvPr>
        </p:nvSpPr>
        <p:spPr bwMode="auto">
          <a:prstGeom prst="rect">
            <a:avLst/>
          </a:prstGeom>
          <a:noFill/>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spcBef>
                <a:spcPts val="0"/>
              </a:spcBef>
              <a:spcAft>
                <a:spcPts val="0"/>
              </a:spcAft>
              <a:defRPr sz="2400">
                <a:solidFill>
                  <a:schemeClr val="tx1"/>
                </a:solidFill>
                <a:latin typeface="Times New Roman"/>
                <a:ea typeface="宋体"/>
              </a:defRPr>
            </a:lvl6pPr>
            <a:lvl7pPr marL="2971800" indent="-228600">
              <a:spcBef>
                <a:spcPts val="0"/>
              </a:spcBef>
              <a:spcAft>
                <a:spcPts val="0"/>
              </a:spcAft>
              <a:defRPr sz="2400">
                <a:solidFill>
                  <a:schemeClr val="tx1"/>
                </a:solidFill>
                <a:latin typeface="Times New Roman"/>
                <a:ea typeface="宋体"/>
              </a:defRPr>
            </a:lvl7pPr>
            <a:lvl8pPr marL="3429000" indent="-228600">
              <a:spcBef>
                <a:spcPts val="0"/>
              </a:spcBef>
              <a:spcAft>
                <a:spcPts val="0"/>
              </a:spcAft>
              <a:defRPr sz="2400">
                <a:solidFill>
                  <a:schemeClr val="tx1"/>
                </a:solidFill>
                <a:latin typeface="Times New Roman"/>
                <a:ea typeface="宋体"/>
              </a:defRPr>
            </a:lvl8pPr>
            <a:lvl9pPr marL="3886200" indent="-228600">
              <a:spcBef>
                <a:spcPts val="0"/>
              </a:spcBef>
              <a:spcAft>
                <a:spcPts val="0"/>
              </a:spcAft>
              <a:defRPr sz="2400">
                <a:solidFill>
                  <a:schemeClr val="tx1"/>
                </a:solidFill>
                <a:latin typeface="Times New Roman"/>
                <a:ea typeface="宋体"/>
              </a:defRPr>
            </a:lvl9pPr>
          </a:lstStyle>
          <a:p>
            <a:pPr>
              <a:defRPr/>
            </a:pPr>
            <a:fld id="{69B15D21-0B8D-4A02-A7FC-A35700648B89}" type="slidenum">
              <a:rPr lang="en-US" sz="1400"/>
              <a:t>46</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7389">
        <p:fade thruBlk="0"/>
      </p:transition>
    </mc:Choice>
    <mc:Fallback>
      <p:transition spd="slow" advClick="1" advTm="87389">
        <p:fade thruBlk="0"/>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9154" name="内容占位符 2"/>
          <p:cNvSpPr>
            <a:spLocks noGrp="1"/>
          </p:cNvSpPr>
          <p:nvPr>
            <p:ph idx="1"/>
          </p:nvPr>
        </p:nvSpPr>
        <p:spPr bwMode="auto">
          <a:xfrm>
            <a:off x="611560" y="476672"/>
            <a:ext cx="8229600" cy="4525963"/>
          </a:xfrm>
        </p:spPr>
        <p:txBody>
          <a:bodyPr/>
          <a:lstStyle/>
          <a:p>
            <a:pPr>
              <a:defRPr/>
            </a:pPr>
            <a:r>
              <a:rPr lang="zh-CN" b="1">
                <a:solidFill>
                  <a:srgbClr val="FF0000"/>
                </a:solidFill>
              </a:rPr>
              <a:t>单个线程启动</a:t>
            </a:r>
            <a:endParaRPr/>
          </a:p>
          <a:p>
            <a:pPr>
              <a:defRPr/>
            </a:pPr>
            <a:r>
              <a:rPr lang="zh-CN" sz="2400"/>
              <a:t>当进程创建一线程时，系统查看当前映射到进程地址空间中的所有</a:t>
            </a:r>
            <a:r>
              <a:rPr lang="en-US" sz="2400"/>
              <a:t>DLL</a:t>
            </a:r>
            <a:r>
              <a:rPr lang="zh-CN" sz="2400"/>
              <a:t>文件映像，并用值</a:t>
            </a:r>
            <a:r>
              <a:rPr lang="en-US" sz="2400" b="1">
                <a:solidFill>
                  <a:srgbClr val="FF0000"/>
                </a:solidFill>
              </a:rPr>
              <a:t>DLL_THREAD_ATTACH</a:t>
            </a:r>
            <a:r>
              <a:rPr lang="zh-CN" sz="2400"/>
              <a:t>调用</a:t>
            </a:r>
            <a:r>
              <a:rPr lang="en-US" sz="2400"/>
              <a:t>DLL</a:t>
            </a:r>
            <a:r>
              <a:rPr lang="zh-CN" sz="2400"/>
              <a:t>的</a:t>
            </a:r>
            <a:r>
              <a:rPr lang="en-US" sz="2400"/>
              <a:t>DllMain</a:t>
            </a:r>
            <a:r>
              <a:rPr lang="zh-CN" sz="2400"/>
              <a:t>函数。新创建的线程负责执行这次的</a:t>
            </a:r>
            <a:r>
              <a:rPr lang="en-US" sz="2400"/>
              <a:t>DLL</a:t>
            </a:r>
            <a:r>
              <a:rPr lang="zh-CN" sz="2400"/>
              <a:t>的</a:t>
            </a:r>
            <a:r>
              <a:rPr lang="en-US" sz="2400"/>
              <a:t>DllMain</a:t>
            </a:r>
            <a:r>
              <a:rPr lang="zh-CN" sz="2400"/>
              <a:t>函数，只有当所有的</a:t>
            </a:r>
            <a:r>
              <a:rPr lang="en-US" sz="2400"/>
              <a:t>DLL</a:t>
            </a:r>
            <a:r>
              <a:rPr lang="zh-CN" sz="2400"/>
              <a:t>都处理完这一通知后，系统才允许进程开始执行它的线程函数。</a:t>
            </a:r>
            <a:endParaRPr/>
          </a:p>
          <a:p>
            <a:pPr>
              <a:defRPr/>
            </a:pPr>
            <a:r>
              <a:rPr lang="zh-CN" sz="2400"/>
              <a:t>注意跟</a:t>
            </a:r>
            <a:r>
              <a:rPr lang="en-US" sz="2400" b="1">
                <a:solidFill>
                  <a:srgbClr val="FF0000"/>
                </a:solidFill>
              </a:rPr>
              <a:t>DLL_PROCESS_ATTACH</a:t>
            </a:r>
            <a:r>
              <a:rPr lang="zh-CN" sz="2400"/>
              <a:t>的区别，我们在前面说过，第</a:t>
            </a:r>
            <a:r>
              <a:rPr lang="en-US" sz="2400"/>
              <a:t>n(n&gt;=2)</a:t>
            </a:r>
            <a:r>
              <a:rPr lang="zh-CN" sz="2400"/>
              <a:t>次以后地把</a:t>
            </a:r>
            <a:r>
              <a:rPr lang="en-US" sz="2400"/>
              <a:t>DLL</a:t>
            </a:r>
            <a:r>
              <a:rPr lang="zh-CN" sz="2400"/>
              <a:t>映像文件映射到进程的地址空间时，只增加使用次数，而不用</a:t>
            </a:r>
            <a:r>
              <a:rPr lang="en-US" sz="2400"/>
              <a:t>DLL_PROCESS_ATTACH</a:t>
            </a:r>
            <a:r>
              <a:rPr lang="zh-CN" sz="2400"/>
              <a:t>调用</a:t>
            </a:r>
            <a:r>
              <a:rPr lang="en-US" sz="2400"/>
              <a:t>DllMain</a:t>
            </a:r>
            <a:r>
              <a:rPr lang="zh-CN" sz="2400"/>
              <a:t>。</a:t>
            </a:r>
            <a:r>
              <a:rPr lang="en-US" sz="2400"/>
              <a:t>DLL_THREAD_ATTACH</a:t>
            </a:r>
            <a:r>
              <a:rPr lang="zh-CN" sz="2400"/>
              <a:t>不同，</a:t>
            </a:r>
            <a:r>
              <a:rPr lang="zh-CN" sz="2400">
                <a:solidFill>
                  <a:srgbClr val="FF0000"/>
                </a:solidFill>
              </a:rPr>
              <a:t>进程中的每次建立线程</a:t>
            </a:r>
            <a:r>
              <a:rPr lang="zh-CN" sz="2400"/>
              <a:t>，都会用值</a:t>
            </a:r>
            <a:r>
              <a:rPr lang="en-US" sz="2400" b="1">
                <a:solidFill>
                  <a:srgbClr val="FF0000"/>
                </a:solidFill>
              </a:rPr>
              <a:t>DLL_THREAD_ATTACH</a:t>
            </a:r>
            <a:r>
              <a:rPr lang="zh-CN" sz="2400"/>
              <a:t>调用</a:t>
            </a:r>
            <a:r>
              <a:rPr lang="en-US" sz="2400"/>
              <a:t>DllMain</a:t>
            </a:r>
            <a:r>
              <a:rPr lang="zh-CN" sz="2400"/>
              <a:t>函数，哪怕是线程中建立线程也一样</a:t>
            </a:r>
            <a:endParaRPr/>
          </a:p>
          <a:p>
            <a:pPr>
              <a:defRPr/>
            </a:pPr>
            <a:endParaRPr lang="zh-CN" sz="2400"/>
          </a:p>
        </p:txBody>
      </p:sp>
      <p:sp>
        <p:nvSpPr>
          <p:cNvPr id="49155" name="灯片编号占位符 3"/>
          <p:cNvSpPr>
            <a:spLocks noGrp="1"/>
          </p:cNvSpPr>
          <p:nvPr>
            <p:ph type="sldNum" sz="quarter" idx="12"/>
          </p:nvPr>
        </p:nvSpPr>
        <p:spPr bwMode="auto">
          <a:prstGeom prst="rect">
            <a:avLst/>
          </a:prstGeom>
          <a:noFill/>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spcBef>
                <a:spcPts val="0"/>
              </a:spcBef>
              <a:spcAft>
                <a:spcPts val="0"/>
              </a:spcAft>
              <a:defRPr sz="2400">
                <a:solidFill>
                  <a:schemeClr val="tx1"/>
                </a:solidFill>
                <a:latin typeface="Times New Roman"/>
                <a:ea typeface="宋体"/>
              </a:defRPr>
            </a:lvl6pPr>
            <a:lvl7pPr marL="2971800" indent="-228600">
              <a:spcBef>
                <a:spcPts val="0"/>
              </a:spcBef>
              <a:spcAft>
                <a:spcPts val="0"/>
              </a:spcAft>
              <a:defRPr sz="2400">
                <a:solidFill>
                  <a:schemeClr val="tx1"/>
                </a:solidFill>
                <a:latin typeface="Times New Roman"/>
                <a:ea typeface="宋体"/>
              </a:defRPr>
            </a:lvl7pPr>
            <a:lvl8pPr marL="3429000" indent="-228600">
              <a:spcBef>
                <a:spcPts val="0"/>
              </a:spcBef>
              <a:spcAft>
                <a:spcPts val="0"/>
              </a:spcAft>
              <a:defRPr sz="2400">
                <a:solidFill>
                  <a:schemeClr val="tx1"/>
                </a:solidFill>
                <a:latin typeface="Times New Roman"/>
                <a:ea typeface="宋体"/>
              </a:defRPr>
            </a:lvl8pPr>
            <a:lvl9pPr marL="3886200" indent="-228600">
              <a:spcBef>
                <a:spcPts val="0"/>
              </a:spcBef>
              <a:spcAft>
                <a:spcPts val="0"/>
              </a:spcAft>
              <a:defRPr sz="2400">
                <a:solidFill>
                  <a:schemeClr val="tx1"/>
                </a:solidFill>
                <a:latin typeface="Times New Roman"/>
                <a:ea typeface="宋体"/>
              </a:defRPr>
            </a:lvl9pPr>
          </a:lstStyle>
          <a:p>
            <a:pPr>
              <a:defRPr/>
            </a:pPr>
            <a:fld id="{DDFEB039-B1E2-491B-A86A-894A572CB683}" type="slidenum">
              <a:rPr lang="en-US" sz="1400"/>
              <a:t>47</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1801">
        <p:fade thruBlk="0"/>
      </p:transition>
    </mc:Choice>
    <mc:Fallback>
      <p:transition spd="slow" advClick="1" advTm="71801">
        <p:fade thruBlk="0"/>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0178" name="内容占位符 2"/>
          <p:cNvSpPr>
            <a:spLocks noGrp="1"/>
          </p:cNvSpPr>
          <p:nvPr>
            <p:ph idx="1"/>
          </p:nvPr>
        </p:nvSpPr>
        <p:spPr bwMode="auto">
          <a:xfrm>
            <a:off x="755576" y="908720"/>
            <a:ext cx="8229600" cy="4525963"/>
          </a:xfrm>
        </p:spPr>
        <p:txBody>
          <a:bodyPr/>
          <a:lstStyle/>
          <a:p>
            <a:pPr>
              <a:defRPr/>
            </a:pPr>
            <a:r>
              <a:rPr lang="zh-CN" b="1">
                <a:solidFill>
                  <a:srgbClr val="FF0000"/>
                </a:solidFill>
              </a:rPr>
              <a:t>单个线程终止</a:t>
            </a:r>
            <a:endParaRPr/>
          </a:p>
          <a:p>
            <a:pPr>
              <a:defRPr/>
            </a:pPr>
            <a:r>
              <a:rPr lang="zh-CN"/>
              <a:t>如果线程调用了</a:t>
            </a:r>
            <a:r>
              <a:rPr lang="en-US"/>
              <a:t>ExitThread</a:t>
            </a:r>
            <a:r>
              <a:rPr lang="zh-CN"/>
              <a:t>来结束线程（线程函数返回时，系统也会自动调用</a:t>
            </a:r>
            <a:r>
              <a:rPr lang="en-US"/>
              <a:t>ExitThread</a:t>
            </a:r>
            <a:r>
              <a:rPr lang="zh-CN"/>
              <a:t>），系统查看当前映射到进程空间中的所有</a:t>
            </a:r>
            <a:r>
              <a:rPr lang="en-US"/>
              <a:t>DLL</a:t>
            </a:r>
            <a:r>
              <a:rPr lang="zh-CN"/>
              <a:t>文件映像，并用</a:t>
            </a:r>
            <a:r>
              <a:rPr lang="en-US" b="1">
                <a:solidFill>
                  <a:srgbClr val="FF0000"/>
                </a:solidFill>
              </a:rPr>
              <a:t>DLL_THREAD_DETACH</a:t>
            </a:r>
            <a:r>
              <a:rPr lang="zh-CN"/>
              <a:t>来调用</a:t>
            </a:r>
            <a:r>
              <a:rPr lang="en-US"/>
              <a:t>DllMain</a:t>
            </a:r>
            <a:r>
              <a:rPr lang="zh-CN"/>
              <a:t>函数，通知所有的</a:t>
            </a:r>
            <a:r>
              <a:rPr lang="en-US"/>
              <a:t>DLL</a:t>
            </a:r>
            <a:r>
              <a:rPr lang="zh-CN"/>
              <a:t>去执行线程级的清理工作。</a:t>
            </a:r>
            <a:endParaRPr/>
          </a:p>
          <a:p>
            <a:pPr>
              <a:defRPr/>
            </a:pPr>
            <a:r>
              <a:rPr lang="zh-CN"/>
              <a:t>注意：如果线程的结束是因为系统中的一个线程调用了</a:t>
            </a:r>
            <a:r>
              <a:rPr lang="en-US">
                <a:solidFill>
                  <a:srgbClr val="FF0000"/>
                </a:solidFill>
              </a:rPr>
              <a:t>TerminateThread</a:t>
            </a:r>
            <a:r>
              <a:rPr lang="zh-CN">
                <a:solidFill>
                  <a:srgbClr val="FF0000"/>
                </a:solidFill>
              </a:rPr>
              <a:t>（），</a:t>
            </a:r>
            <a:r>
              <a:rPr lang="zh-CN"/>
              <a:t>系统就不会用值</a:t>
            </a:r>
            <a:r>
              <a:rPr lang="en-US"/>
              <a:t>DLL_THREAD_DETACH</a:t>
            </a:r>
            <a:r>
              <a:rPr lang="zh-CN"/>
              <a:t>来调用所有</a:t>
            </a:r>
            <a:r>
              <a:rPr lang="en-US"/>
              <a:t>DLL</a:t>
            </a:r>
            <a:r>
              <a:rPr lang="zh-CN"/>
              <a:t>的</a:t>
            </a:r>
            <a:r>
              <a:rPr lang="en-US"/>
              <a:t>DllMain</a:t>
            </a:r>
            <a:r>
              <a:rPr lang="zh-CN"/>
              <a:t>函数</a:t>
            </a:r>
            <a:endParaRPr/>
          </a:p>
          <a:p>
            <a:pPr>
              <a:defRPr/>
            </a:pPr>
            <a:endParaRPr lang="zh-CN"/>
          </a:p>
        </p:txBody>
      </p:sp>
      <p:sp>
        <p:nvSpPr>
          <p:cNvPr id="50179" name="灯片编号占位符 3"/>
          <p:cNvSpPr>
            <a:spLocks noGrp="1"/>
          </p:cNvSpPr>
          <p:nvPr>
            <p:ph type="sldNum" sz="quarter" idx="12"/>
          </p:nvPr>
        </p:nvSpPr>
        <p:spPr bwMode="auto">
          <a:prstGeom prst="rect">
            <a:avLst/>
          </a:prstGeom>
          <a:noFill/>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spcBef>
                <a:spcPts val="0"/>
              </a:spcBef>
              <a:spcAft>
                <a:spcPts val="0"/>
              </a:spcAft>
              <a:defRPr sz="2400">
                <a:solidFill>
                  <a:schemeClr val="tx1"/>
                </a:solidFill>
                <a:latin typeface="Times New Roman"/>
                <a:ea typeface="宋体"/>
              </a:defRPr>
            </a:lvl6pPr>
            <a:lvl7pPr marL="2971800" indent="-228600">
              <a:spcBef>
                <a:spcPts val="0"/>
              </a:spcBef>
              <a:spcAft>
                <a:spcPts val="0"/>
              </a:spcAft>
              <a:defRPr sz="2400">
                <a:solidFill>
                  <a:schemeClr val="tx1"/>
                </a:solidFill>
                <a:latin typeface="Times New Roman"/>
                <a:ea typeface="宋体"/>
              </a:defRPr>
            </a:lvl7pPr>
            <a:lvl8pPr marL="3429000" indent="-228600">
              <a:spcBef>
                <a:spcPts val="0"/>
              </a:spcBef>
              <a:spcAft>
                <a:spcPts val="0"/>
              </a:spcAft>
              <a:defRPr sz="2400">
                <a:solidFill>
                  <a:schemeClr val="tx1"/>
                </a:solidFill>
                <a:latin typeface="Times New Roman"/>
                <a:ea typeface="宋体"/>
              </a:defRPr>
            </a:lvl8pPr>
            <a:lvl9pPr marL="3886200" indent="-228600">
              <a:spcBef>
                <a:spcPts val="0"/>
              </a:spcBef>
              <a:spcAft>
                <a:spcPts val="0"/>
              </a:spcAft>
              <a:defRPr sz="2400">
                <a:solidFill>
                  <a:schemeClr val="tx1"/>
                </a:solidFill>
                <a:latin typeface="Times New Roman"/>
                <a:ea typeface="宋体"/>
              </a:defRPr>
            </a:lvl9pPr>
          </a:lstStyle>
          <a:p>
            <a:pPr>
              <a:defRPr/>
            </a:pPr>
            <a:fld id="{9693850F-95B2-4714-A80E-3BEBB1865155}" type="slidenum">
              <a:rPr lang="en-US" sz="1400"/>
              <a:t>48</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33661">
        <p:fade thruBlk="0"/>
      </p:transition>
    </mc:Choice>
    <mc:Fallback>
      <p:transition spd="slow" advClick="1" advTm="33661">
        <p:fade thruBlk="0"/>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3" name="内容占位符 2"/>
          <p:cNvSpPr>
            <a:spLocks noGrp="1"/>
          </p:cNvSpPr>
          <p:nvPr>
            <p:ph idx="1"/>
          </p:nvPr>
        </p:nvSpPr>
        <p:spPr bwMode="auto"/>
        <p:txBody>
          <a:bodyPr/>
          <a:lstStyle/>
          <a:p>
            <a:pPr>
              <a:defRPr/>
            </a:pPr>
            <a:endParaRPr lang="zh-CN"/>
          </a:p>
        </p:txBody>
      </p:sp>
      <p:sp>
        <p:nvSpPr>
          <p:cNvPr id="51202"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31DE83E0-A573-45F9-90E0-36376DB308A3}" type="slidenum">
              <a:rPr lang="en-US" sz="1400"/>
              <a:t>49</a:t>
            </a:fld>
            <a:endParaRPr lang="en-US" sz="1400"/>
          </a:p>
        </p:txBody>
      </p:sp>
      <p:pic>
        <p:nvPicPr>
          <p:cNvPr id="51203" name="Picture 5" descr="C:\Users\wwn\AppData\Roaming\Tencent\Users\19632000\QQ\WinTemp\RichOle\B$OPNMVL{30{CE410(WG2LH.png"/>
          <p:cNvPicPr>
            <a:picLocks noChangeAspect="1" noChangeArrowheads="1"/>
          </p:cNvPicPr>
          <p:nvPr/>
        </p:nvPicPr>
        <p:blipFill>
          <a:blip r:embed="rId3"/>
          <a:stretch/>
        </p:blipFill>
        <p:spPr bwMode="auto">
          <a:xfrm>
            <a:off x="223838" y="333375"/>
            <a:ext cx="8415337" cy="5688013"/>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3666">
        <p:fade thruBlk="0"/>
      </p:transition>
    </mc:Choice>
    <mc:Fallback>
      <p:transition spd="slow" advClick="1" advTm="13666">
        <p:fade thruBlk="0"/>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98" name="标题 1"/>
          <p:cNvSpPr>
            <a:spLocks noGrp="1"/>
          </p:cNvSpPr>
          <p:nvPr>
            <p:ph type="title"/>
          </p:nvPr>
        </p:nvSpPr>
        <p:spPr bwMode="auto"/>
        <p:txBody>
          <a:bodyPr/>
          <a:lstStyle/>
          <a:p>
            <a:pPr>
              <a:defRPr/>
            </a:pPr>
            <a:r>
              <a:rPr lang="zh-CN" b="1"/>
              <a:t>静态链接的原理</a:t>
            </a:r>
            <a:endParaRPr lang="zh-CN"/>
          </a:p>
        </p:txBody>
      </p:sp>
      <p:sp>
        <p:nvSpPr>
          <p:cNvPr id="4099" name="内容占位符 2"/>
          <p:cNvSpPr>
            <a:spLocks noGrp="1"/>
          </p:cNvSpPr>
          <p:nvPr>
            <p:ph idx="1"/>
          </p:nvPr>
        </p:nvSpPr>
        <p:spPr bwMode="auto"/>
        <p:txBody>
          <a:bodyPr/>
          <a:lstStyle/>
          <a:p>
            <a:pPr>
              <a:defRPr/>
            </a:pPr>
            <a:r>
              <a:rPr lang="zh-CN"/>
              <a:t>由很多目标文件进行链接形成的是静态库，反之静态库也可以简单地看成是一组目标文件的集合，即很多目标文件经过压缩打包后形成的一个文件</a:t>
            </a:r>
            <a:endParaRPr/>
          </a:p>
        </p:txBody>
      </p:sp>
      <p:sp>
        <p:nvSpPr>
          <p:cNvPr id="4100"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070EBAF1-EF94-4704-82B3-3EA3E01742DC}" type="slidenum">
              <a:rPr lang="en-US" sz="1400"/>
              <a:t>5</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9508">
        <p:fade thruBlk="0"/>
      </p:transition>
    </mc:Choice>
    <mc:Fallback>
      <p:transition spd="slow" advClick="1" advTm="29508">
        <p:fade thruBlk="0"/>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2227" name="Rectangle 2"/>
          <p:cNvSpPr>
            <a:spLocks noChangeArrowheads="1" noGrp="1"/>
          </p:cNvSpPr>
          <p:nvPr>
            <p:ph type="title"/>
          </p:nvPr>
        </p:nvSpPr>
        <p:spPr bwMode="auto"/>
        <p:txBody>
          <a:bodyPr/>
          <a:lstStyle/>
          <a:p>
            <a:pPr>
              <a:defRPr/>
            </a:pPr>
            <a:r>
              <a:rPr lang="zh-CN"/>
              <a:t>实例</a:t>
            </a:r>
            <a:r>
              <a:rPr lang="en-US"/>
              <a:t>15-8 SpinCube</a:t>
            </a:r>
            <a:endParaRPr/>
          </a:p>
        </p:txBody>
      </p:sp>
      <p:sp>
        <p:nvSpPr>
          <p:cNvPr id="52228" name="Rectangle 3"/>
          <p:cNvSpPr>
            <a:spLocks noChangeArrowheads="1" noGrp="1"/>
          </p:cNvSpPr>
          <p:nvPr>
            <p:ph idx="1"/>
          </p:nvPr>
        </p:nvSpPr>
        <p:spPr bwMode="auto"/>
        <p:txBody>
          <a:bodyPr/>
          <a:lstStyle/>
          <a:p>
            <a:pPr>
              <a:defRPr/>
            </a:pPr>
            <a:r>
              <a:rPr lang="en-US"/>
              <a:t>DLL</a:t>
            </a:r>
            <a:r>
              <a:rPr lang="zh-CN"/>
              <a:t>入口点，输出变量的使用以及如何在</a:t>
            </a:r>
            <a:r>
              <a:rPr lang="en-US"/>
              <a:t>DLL</a:t>
            </a:r>
            <a:r>
              <a:rPr lang="zh-CN"/>
              <a:t>中使用</a:t>
            </a:r>
            <a:r>
              <a:rPr lang="en-US"/>
              <a:t>C</a:t>
            </a:r>
            <a:r>
              <a:rPr lang="zh-CN"/>
              <a:t>运行时库</a:t>
            </a:r>
            <a:endParaRPr/>
          </a:p>
          <a:p>
            <a:pPr>
              <a:defRPr/>
            </a:pPr>
            <a:r>
              <a:rPr lang="en-US"/>
              <a:t>Spincube.dll</a:t>
            </a:r>
            <a:r>
              <a:rPr lang="zh-CN"/>
              <a:t>包含了对话框编辑器（</a:t>
            </a:r>
            <a:r>
              <a:rPr lang="en-US"/>
              <a:t>spincube.c)</a:t>
            </a:r>
            <a:r>
              <a:rPr lang="zh-CN"/>
              <a:t>和控制绘图例程</a:t>
            </a:r>
            <a:r>
              <a:rPr lang="en-US"/>
              <a:t>(paint.c)</a:t>
            </a:r>
            <a:endParaRPr/>
          </a:p>
        </p:txBody>
      </p:sp>
      <p:sp>
        <p:nvSpPr>
          <p:cNvPr id="52226" name="灯片编号占位符 5"/>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65167383-79CB-4D43-82C9-A5B135658C2E}" type="slidenum">
              <a:rPr lang="en-US" sz="1400"/>
              <a:t>50</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3" name="内容占位符 2"/>
          <p:cNvSpPr>
            <a:spLocks noGrp="1"/>
          </p:cNvSpPr>
          <p:nvPr>
            <p:ph idx="1"/>
          </p:nvPr>
        </p:nvSpPr>
        <p:spPr bwMode="auto"/>
        <p:txBody>
          <a:bodyPr/>
          <a:lstStyle/>
          <a:p>
            <a:pPr>
              <a:defRPr/>
            </a:pPr>
            <a:endParaRPr lang="zh-CN"/>
          </a:p>
        </p:txBody>
      </p:sp>
      <p:sp>
        <p:nvSpPr>
          <p:cNvPr id="5124"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A2871E34-AA15-4ABE-AEB6-749FBC9DF05F}" type="slidenum">
              <a:rPr lang="en-US" sz="1400"/>
              <a:t>6</a:t>
            </a:fld>
            <a:endParaRPr lang="en-US" sz="1400"/>
          </a:p>
        </p:txBody>
      </p:sp>
      <p:pic>
        <p:nvPicPr>
          <p:cNvPr id="5125" name="Picture 2" descr="https://img-blog.csdn.net/20180505235327609"/>
          <p:cNvPicPr>
            <a:picLocks noChangeAspect="1" noChangeArrowheads="1"/>
          </p:cNvPicPr>
          <p:nvPr/>
        </p:nvPicPr>
        <p:blipFill>
          <a:blip r:embed="rId3"/>
          <a:stretch/>
        </p:blipFill>
        <p:spPr bwMode="auto">
          <a:xfrm>
            <a:off x="1619250" y="188913"/>
            <a:ext cx="6194424" cy="6376987"/>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8979">
        <p:fade thruBlk="0"/>
      </p:transition>
    </mc:Choice>
    <mc:Fallback>
      <p:transition spd="slow" advClick="1" advTm="88979">
        <p:fade thruBlk="0"/>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标题 1"/>
          <p:cNvSpPr>
            <a:spLocks noGrp="1"/>
          </p:cNvSpPr>
          <p:nvPr>
            <p:ph type="title"/>
          </p:nvPr>
        </p:nvSpPr>
        <p:spPr bwMode="auto"/>
        <p:txBody>
          <a:bodyPr/>
          <a:lstStyle/>
          <a:p>
            <a:pPr>
              <a:defRPr/>
            </a:pPr>
            <a:r>
              <a:rPr lang="zh-CN" b="1"/>
              <a:t>静态链接的优缺点</a:t>
            </a:r>
            <a:endParaRPr lang="zh-CN"/>
          </a:p>
        </p:txBody>
      </p:sp>
      <p:sp>
        <p:nvSpPr>
          <p:cNvPr id="6147" name="内容占位符 2"/>
          <p:cNvSpPr>
            <a:spLocks noGrp="1"/>
          </p:cNvSpPr>
          <p:nvPr>
            <p:ph idx="1"/>
          </p:nvPr>
        </p:nvSpPr>
        <p:spPr bwMode="auto">
          <a:xfrm>
            <a:off x="457200" y="1430702"/>
            <a:ext cx="8229600" cy="4525963"/>
          </a:xfrm>
        </p:spPr>
        <p:txBody>
          <a:bodyPr/>
          <a:lstStyle/>
          <a:p>
            <a:pPr>
              <a:defRPr/>
            </a:pPr>
            <a:r>
              <a:rPr lang="zh-CN" sz="2800" b="1">
                <a:solidFill>
                  <a:srgbClr val="FF0000"/>
                </a:solidFill>
              </a:rPr>
              <a:t>浪费空间</a:t>
            </a:r>
            <a:r>
              <a:rPr lang="zh-CN" sz="2800"/>
              <a:t>，因为每个可执行程序中对所有需要的目标文件都要有</a:t>
            </a:r>
            <a:r>
              <a:rPr lang="zh-CN" sz="2800" b="1">
                <a:solidFill>
                  <a:srgbClr val="FF0000"/>
                </a:solidFill>
              </a:rPr>
              <a:t>一份副本</a:t>
            </a:r>
            <a:r>
              <a:rPr lang="zh-CN" sz="2800"/>
              <a:t>，所以如果多个程序对同一个目标文件都有依赖，如多个程序中都调用了</a:t>
            </a:r>
            <a:r>
              <a:rPr lang="en-US" sz="2800"/>
              <a:t>printf</a:t>
            </a:r>
            <a:r>
              <a:rPr lang="en-US" sz="2800"/>
              <a:t>()</a:t>
            </a:r>
            <a:r>
              <a:rPr lang="zh-CN" sz="2800"/>
              <a:t>函数，则这多个程序中都含有</a:t>
            </a:r>
            <a:r>
              <a:rPr lang="en-US" sz="2800">
                <a:solidFill>
                  <a:srgbClr val="FF0000"/>
                </a:solidFill>
              </a:rPr>
              <a:t>printf.o</a:t>
            </a:r>
            <a:r>
              <a:rPr lang="zh-CN" sz="2800"/>
              <a:t>，所以同一个目标文件都在内存存在多个副本；</a:t>
            </a:r>
            <a:endParaRPr lang="en-US" sz="2800"/>
          </a:p>
          <a:p>
            <a:pPr>
              <a:defRPr/>
            </a:pPr>
            <a:r>
              <a:rPr lang="zh-CN" sz="2800" b="1">
                <a:solidFill>
                  <a:srgbClr val="FF0000"/>
                </a:solidFill>
              </a:rPr>
              <a:t>更新比较困难</a:t>
            </a:r>
            <a:r>
              <a:rPr lang="zh-CN" sz="2800"/>
              <a:t>，因为每当库函数的代码修改了，这个时候就需要重新进行编译链接形成可执行程序。</a:t>
            </a:r>
            <a:endParaRPr lang="en-US" sz="2800"/>
          </a:p>
          <a:p>
            <a:pPr>
              <a:defRPr/>
            </a:pPr>
            <a:r>
              <a:rPr lang="zh-CN" sz="2800" b="1">
                <a:solidFill>
                  <a:srgbClr val="FF0000"/>
                </a:solidFill>
              </a:rPr>
              <a:t>优点</a:t>
            </a:r>
            <a:r>
              <a:rPr lang="en-US" sz="2800" b="1">
                <a:solidFill>
                  <a:srgbClr val="FF0000"/>
                </a:solidFill>
              </a:rPr>
              <a:t>:</a:t>
            </a:r>
            <a:r>
              <a:rPr lang="zh-CN" sz="2800"/>
              <a:t>在可执行程序中已经具备了所有执行程序所需要的任何东西，在执行的时候</a:t>
            </a:r>
            <a:r>
              <a:rPr lang="zh-CN" sz="2800" b="1">
                <a:solidFill>
                  <a:srgbClr val="FF0000"/>
                </a:solidFill>
              </a:rPr>
              <a:t>运行速度快</a:t>
            </a:r>
            <a:r>
              <a:rPr lang="zh-CN" sz="2800"/>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11850">
        <p:fade thruBlk="0"/>
      </p:transition>
    </mc:Choice>
    <mc:Fallback>
      <p:transition spd="slow" advClick="1" advTm="111850">
        <p:fade thruBlk="0"/>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170" name="标题 1"/>
          <p:cNvSpPr>
            <a:spLocks noGrp="1"/>
          </p:cNvSpPr>
          <p:nvPr>
            <p:ph type="title"/>
          </p:nvPr>
        </p:nvSpPr>
        <p:spPr bwMode="auto"/>
        <p:txBody>
          <a:bodyPr/>
          <a:lstStyle/>
          <a:p>
            <a:pPr>
              <a:defRPr/>
            </a:pPr>
            <a:r>
              <a:rPr lang="zh-CN" b="1"/>
              <a:t>为什么会出现动态链接</a:t>
            </a:r>
            <a:endParaRPr lang="zh-CN"/>
          </a:p>
        </p:txBody>
      </p:sp>
      <p:sp>
        <p:nvSpPr>
          <p:cNvPr id="7171" name="内容占位符 2"/>
          <p:cNvSpPr>
            <a:spLocks noGrp="1"/>
          </p:cNvSpPr>
          <p:nvPr>
            <p:ph idx="1"/>
          </p:nvPr>
        </p:nvSpPr>
        <p:spPr bwMode="auto"/>
        <p:txBody>
          <a:bodyPr/>
          <a:lstStyle/>
          <a:p>
            <a:pPr>
              <a:defRPr/>
            </a:pPr>
            <a:r>
              <a:rPr lang="zh-CN"/>
              <a:t>动态链接出现的原因就是为了解决静态链接中提到的两个问题，一方面是空间浪费，另外一方面是更新困难。下面介绍一下如何解决这两个问题。</a:t>
            </a:r>
            <a:endParaRPr/>
          </a:p>
        </p:txBody>
      </p:sp>
      <p:sp>
        <p:nvSpPr>
          <p:cNvPr id="7172"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73CCC5B8-BBA9-422D-B971-B1890BAC4B2B}" type="slidenum">
              <a:rPr lang="en-US" sz="1400"/>
              <a:t>8</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33721">
        <p:fade thruBlk="0"/>
      </p:transition>
    </mc:Choice>
    <mc:Fallback>
      <p:transition spd="slow" advClick="1" advTm="33721">
        <p:fade thruBlk="0"/>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标题 1"/>
          <p:cNvSpPr>
            <a:spLocks noGrp="1"/>
          </p:cNvSpPr>
          <p:nvPr>
            <p:ph type="title"/>
          </p:nvPr>
        </p:nvSpPr>
        <p:spPr bwMode="auto"/>
        <p:txBody>
          <a:bodyPr/>
          <a:lstStyle/>
          <a:p>
            <a:pPr>
              <a:defRPr/>
            </a:pPr>
            <a:r>
              <a:rPr lang="zh-CN"/>
              <a:t>动态链接库</a:t>
            </a:r>
            <a:endParaRPr/>
          </a:p>
        </p:txBody>
      </p:sp>
      <p:sp>
        <p:nvSpPr>
          <p:cNvPr id="8195" name="内容占位符 2"/>
          <p:cNvSpPr>
            <a:spLocks noGrp="1"/>
          </p:cNvSpPr>
          <p:nvPr>
            <p:ph idx="1"/>
          </p:nvPr>
        </p:nvSpPr>
        <p:spPr bwMode="auto">
          <a:xfrm>
            <a:off x="452263" y="1268760"/>
            <a:ext cx="8229600" cy="4525963"/>
          </a:xfrm>
        </p:spPr>
        <p:txBody>
          <a:bodyPr/>
          <a:lstStyle/>
          <a:p>
            <a:pPr>
              <a:defRPr/>
            </a:pPr>
            <a:r>
              <a:rPr lang="zh-CN" sz="3600"/>
              <a:t>动态链接的基本思想是把程序按照模块拆分成各个相对独立部分，</a:t>
            </a:r>
            <a:r>
              <a:rPr lang="zh-CN" sz="3600" b="1">
                <a:solidFill>
                  <a:srgbClr val="FF0000"/>
                </a:solidFill>
              </a:rPr>
              <a:t>在程序运行时</a:t>
            </a:r>
            <a:r>
              <a:rPr lang="zh-CN" sz="3600"/>
              <a:t>才将它们链接在一起形成一个完整的程序，而不是像静态链接一样把</a:t>
            </a:r>
            <a:r>
              <a:rPr lang="zh-CN" sz="3600" b="1">
                <a:solidFill>
                  <a:srgbClr val="FF0000"/>
                </a:solidFill>
              </a:rPr>
              <a:t>所有程序模块都链接成一个单独的可执行文件</a:t>
            </a:r>
            <a:r>
              <a:rPr lang="zh-CN" sz="3600"/>
              <a:t>。</a:t>
            </a:r>
            <a:endParaRPr lang="en-US" sz="3600"/>
          </a:p>
        </p:txBody>
      </p:sp>
      <p:sp>
        <p:nvSpPr>
          <p:cNvPr id="8196" name="灯片编号占位符 3"/>
          <p:cNvSpPr>
            <a:spLocks noGrp="1"/>
          </p:cNvSpPr>
          <p:nvPr>
            <p:ph type="sldNum" sz="quarter" idx="12"/>
          </p:nvPr>
        </p:nvSpPr>
        <p:spPr bwMode="auto">
          <a:prstGeom prst="rect">
            <a:avLst/>
          </a:prstGeom>
          <a:noFill/>
        </p:spPr>
        <p:txBody>
          <a:bodyPr/>
          <a:lstStyle>
            <a:lvl1pPr>
              <a:spcBef>
                <a:spcPts val="0"/>
              </a:spcBef>
              <a:buChar char="•"/>
              <a:defRPr sz="3200">
                <a:solidFill>
                  <a:schemeClr val="tx1"/>
                </a:solidFill>
                <a:latin typeface="Times New Roman"/>
                <a:ea typeface="宋体"/>
              </a:defRPr>
            </a:lvl1pPr>
            <a:lvl2pPr marL="742950" indent="-285750">
              <a:spcBef>
                <a:spcPts val="0"/>
              </a:spcBef>
              <a:buChar char="–"/>
              <a:defRPr sz="2800">
                <a:solidFill>
                  <a:schemeClr val="tx1"/>
                </a:solidFill>
                <a:latin typeface="Times New Roman"/>
                <a:ea typeface="宋体"/>
              </a:defRPr>
            </a:lvl2pPr>
            <a:lvl3pPr marL="1143000" indent="-228600">
              <a:spcBef>
                <a:spcPts val="0"/>
              </a:spcBef>
              <a:buChar char="•"/>
              <a:defRPr sz="2400">
                <a:solidFill>
                  <a:schemeClr val="tx1"/>
                </a:solidFill>
                <a:latin typeface="Times New Roman"/>
                <a:ea typeface="宋体"/>
              </a:defRPr>
            </a:lvl3pPr>
            <a:lvl4pPr marL="1600200" indent="-228600">
              <a:spcBef>
                <a:spcPts val="0"/>
              </a:spcBef>
              <a:buChar char="–"/>
              <a:defRPr sz="2000">
                <a:solidFill>
                  <a:schemeClr val="tx1"/>
                </a:solidFill>
                <a:latin typeface="Times New Roman"/>
                <a:ea typeface="宋体"/>
              </a:defRPr>
            </a:lvl4pPr>
            <a:lvl5pPr marL="2057400" indent="-228600">
              <a:spcBef>
                <a:spcPts val="0"/>
              </a:spcBef>
              <a:buChar char="»"/>
              <a:defRPr sz="2000">
                <a:solidFill>
                  <a:schemeClr val="tx1"/>
                </a:solidFill>
                <a:latin typeface="Times New Roman"/>
                <a:ea typeface="宋体"/>
              </a:defRPr>
            </a:lvl5pPr>
            <a:lvl6pPr marL="2514600" indent="-228600">
              <a:spcBef>
                <a:spcPts val="0"/>
              </a:spcBef>
              <a:spcAft>
                <a:spcPts val="0"/>
              </a:spcAft>
              <a:buChar char="»"/>
              <a:defRPr sz="2000">
                <a:solidFill>
                  <a:schemeClr val="tx1"/>
                </a:solidFill>
                <a:latin typeface="Times New Roman"/>
                <a:ea typeface="宋体"/>
              </a:defRPr>
            </a:lvl6pPr>
            <a:lvl7pPr marL="2971800" indent="-228600">
              <a:spcBef>
                <a:spcPts val="0"/>
              </a:spcBef>
              <a:spcAft>
                <a:spcPts val="0"/>
              </a:spcAft>
              <a:buChar char="»"/>
              <a:defRPr sz="2000">
                <a:solidFill>
                  <a:schemeClr val="tx1"/>
                </a:solidFill>
                <a:latin typeface="Times New Roman"/>
                <a:ea typeface="宋体"/>
              </a:defRPr>
            </a:lvl7pPr>
            <a:lvl8pPr marL="3429000" indent="-228600">
              <a:spcBef>
                <a:spcPts val="0"/>
              </a:spcBef>
              <a:spcAft>
                <a:spcPts val="0"/>
              </a:spcAft>
              <a:buChar char="»"/>
              <a:defRPr sz="2000">
                <a:solidFill>
                  <a:schemeClr val="tx1"/>
                </a:solidFill>
                <a:latin typeface="Times New Roman"/>
                <a:ea typeface="宋体"/>
              </a:defRPr>
            </a:lvl8pPr>
            <a:lvl9pPr marL="3886200" indent="-228600">
              <a:spcBef>
                <a:spcPts val="0"/>
              </a:spcBef>
              <a:spcAft>
                <a:spcPts val="0"/>
              </a:spcAft>
              <a:buChar char="»"/>
              <a:defRPr sz="2000">
                <a:solidFill>
                  <a:schemeClr val="tx1"/>
                </a:solidFill>
                <a:latin typeface="Times New Roman"/>
                <a:ea typeface="宋体"/>
              </a:defRPr>
            </a:lvl9pPr>
          </a:lstStyle>
          <a:p>
            <a:pPr>
              <a:spcBef>
                <a:spcPts val="0"/>
              </a:spcBef>
              <a:buFontTx/>
              <a:buNone/>
              <a:defRPr/>
            </a:pPr>
            <a:fld id="{4E1B0BE8-E183-4F3D-BCF3-BD80AA71B7F8}" type="slidenum">
              <a:rPr lang="en-US" sz="1400"/>
              <a:t>9</a:t>
            </a:fld>
            <a:endParaRPr lang="en-US"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53291">
        <p:fade thruBlk="0"/>
      </p:transition>
    </mc:Choice>
    <mc:Fallback>
      <p:transition spd="slow" advClick="1" advTm="153291">
        <p:fade thruBlk="0"/>
      </p:transition>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华文行楷"/>
        <a:cs typeface="宋体"/>
      </a:majorFont>
      <a:minorFont>
        <a:latin typeface="Arial"/>
        <a:ea typeface="宋体"/>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xmlns:r="http://schemas.openxmlformats.org/officeDocument/2006/relationships" xmlns:p="http://schemas.openxmlformats.org/presentation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onlyoffice/7.5.1.23</Application>
  <DocSecurity>0</DocSecurity>
  <PresentationFormat>全屏显示(4:3)</PresentationFormat>
  <Paragraphs>0</Paragraphs>
  <Slides>50</Slides>
  <Notes>50</Notes>
  <HiddenSlides>0</HiddenSlides>
  <MMClips>2</MMClips>
  <ScaleCrop>0</ScaleCrop>
  <HeadingPairs>
    <vt:vector size="4" baseType="variant">
      <vt:variant>
        <vt:lpstr>Theme</vt:lpstr>
      </vt:variant>
      <vt:variant>
        <vt:i4>1</vt:i4>
      </vt:variant>
      <vt:variant>
        <vt:lpstr>Slide Titles</vt:lpstr>
      </vt:variant>
      <vt:variant>
        <vt:i4>50</vt:i4>
      </vt:variant>
    </vt:vector>
  </HeadingPairs>
  <TitlesOfParts>
    <vt:vector size="5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vector>
  </TitlesOfParts>
  <Manager/>
  <Company>Tsinghua University</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Huangwt</dc:creator>
  <cp:keywords/>
  <dc:description/>
  <dc:identifier/>
  <dc:language/>
  <cp:lastModifiedBy>杨佳伲</cp:lastModifiedBy>
  <cp:revision>528</cp:revision>
  <dcterms:created xsi:type="dcterms:W3CDTF">2004-02-25T15:36:11Z</dcterms:created>
  <dcterms:modified xsi:type="dcterms:W3CDTF">2024-12-24T06:04:41Z</dcterms:modified>
  <cp:category/>
  <cp:contentStatus/>
  <cp:version/>
</cp:coreProperties>
</file>