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791325" cy="9921875"/>
  <p:defaultTextStyle>
    <a:defPPr>
      <a:defRPr lang="zh-CN"/>
    </a:defPPr>
    <a:lvl1pPr algn="l">
      <a:spcBef>
        <a:spcPts val="0"/>
      </a:spcBef>
      <a:spcAft>
        <a:spcPts val="0"/>
      </a:spcAft>
      <a:defRPr sz="2400">
        <a:solidFill>
          <a:schemeClr val="tx1"/>
        </a:solidFill>
        <a:latin typeface="Times New Roman"/>
        <a:ea typeface="宋体"/>
        <a:cs typeface="+mn-cs"/>
      </a:defRPr>
    </a:lvl1pPr>
    <a:lvl2pPr marL="457200" algn="l">
      <a:spcBef>
        <a:spcPts val="0"/>
      </a:spcBef>
      <a:spcAft>
        <a:spcPts val="0"/>
      </a:spcAft>
      <a:defRPr sz="2400">
        <a:solidFill>
          <a:schemeClr val="tx1"/>
        </a:solidFill>
        <a:latin typeface="Times New Roman"/>
        <a:ea typeface="宋体"/>
        <a:cs typeface="+mn-cs"/>
      </a:defRPr>
    </a:lvl2pPr>
    <a:lvl3pPr marL="914400" algn="l">
      <a:spcBef>
        <a:spcPts val="0"/>
      </a:spcBef>
      <a:spcAft>
        <a:spcPts val="0"/>
      </a:spcAft>
      <a:defRPr sz="2400">
        <a:solidFill>
          <a:schemeClr val="tx1"/>
        </a:solidFill>
        <a:latin typeface="Times New Roman"/>
        <a:ea typeface="宋体"/>
        <a:cs typeface="+mn-cs"/>
      </a:defRPr>
    </a:lvl3pPr>
    <a:lvl4pPr marL="1371600" algn="l">
      <a:spcBef>
        <a:spcPts val="0"/>
      </a:spcBef>
      <a:spcAft>
        <a:spcPts val="0"/>
      </a:spcAft>
      <a:defRPr sz="2400">
        <a:solidFill>
          <a:schemeClr val="tx1"/>
        </a:solidFill>
        <a:latin typeface="Times New Roman"/>
        <a:ea typeface="宋体"/>
        <a:cs typeface="+mn-cs"/>
      </a:defRPr>
    </a:lvl4pPr>
    <a:lvl5pPr marL="1828800" algn="l">
      <a:spcBef>
        <a:spcPts val="0"/>
      </a:spcBef>
      <a:spcAft>
        <a:spcPts val="0"/>
      </a:spcAft>
      <a:defRPr sz="2400">
        <a:solidFill>
          <a:schemeClr val="tx1"/>
        </a:solidFill>
        <a:latin typeface="Times New Roman"/>
        <a:ea typeface="宋体"/>
        <a:cs typeface="+mn-cs"/>
      </a:defRPr>
    </a:lvl5pPr>
    <a:lvl6pPr marL="2286000" algn="l" defTabSz="914400">
      <a:defRPr sz="2400">
        <a:solidFill>
          <a:schemeClr val="tx1"/>
        </a:solidFill>
        <a:latin typeface="Times New Roman"/>
        <a:ea typeface="宋体"/>
        <a:cs typeface="+mn-cs"/>
      </a:defRPr>
    </a:lvl6pPr>
    <a:lvl7pPr marL="2743200" algn="l" defTabSz="914400">
      <a:defRPr sz="2400">
        <a:solidFill>
          <a:schemeClr val="tx1"/>
        </a:solidFill>
        <a:latin typeface="Times New Roman"/>
        <a:ea typeface="宋体"/>
        <a:cs typeface="+mn-cs"/>
      </a:defRPr>
    </a:lvl7pPr>
    <a:lvl8pPr marL="3200400" algn="l" defTabSz="914400">
      <a:defRPr sz="2400">
        <a:solidFill>
          <a:schemeClr val="tx1"/>
        </a:solidFill>
        <a:latin typeface="Times New Roman"/>
        <a:ea typeface="宋体"/>
        <a:cs typeface="+mn-cs"/>
      </a:defRPr>
    </a:lvl8pPr>
    <a:lvl9pPr marL="3657600" algn="l" defTabSz="914400">
      <a:defRPr sz="2400">
        <a:solidFill>
          <a:schemeClr val="tx1"/>
        </a:solidFill>
        <a:latin typeface="Times New Roman"/>
        <a:ea typeface="宋体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9" d="100"/>
          <a:sy n="109" d="100"/>
        </p:scale>
        <p:origin x="1674" y="78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latin typeface="Times New Roman"/>
                <a:ea typeface="宋体"/>
              </a:defRPr>
            </a:lvl1pPr>
          </a:lstStyle>
          <a:p>
            <a:pPr>
              <a:defRPr/>
            </a:pPr>
            <a:r>
              <a:rPr lang="en-US"/>
              <a:t>第11章 单文档与多文档</a:t>
            </a:r>
            <a:endParaRPr/>
          </a:p>
        </p:txBody>
      </p:sp>
      <p:sp>
        <p:nvSpPr>
          <p:cNvPr id="58371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48100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latin typeface="Times New Roman"/>
                <a:ea typeface="宋体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15988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8373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04875" y="4713288"/>
            <a:ext cx="4981575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8374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424988"/>
            <a:ext cx="29432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latin typeface="Times New Roman"/>
                <a:ea typeface="宋体"/>
              </a:defRPr>
            </a:lvl1pPr>
          </a:lstStyle>
          <a:p>
            <a:pPr>
              <a:defRPr/>
            </a:pPr>
            <a:r>
              <a:rPr lang="en-US"/>
              <a:t>清华大学计算机与信息管理中心---黄维通</a:t>
            </a:r>
            <a:endParaRPr/>
          </a:p>
        </p:txBody>
      </p:sp>
      <p:sp>
        <p:nvSpPr>
          <p:cNvPr id="58375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48100" y="9424988"/>
            <a:ext cx="29432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B77A2799-C310-4B98-94BC-BAB41C44A08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1" sldNum="1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Times New Roman"/>
        <a:ea typeface="宋体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Times New Roman"/>
        <a:ea typeface="宋体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Times New Roman"/>
        <a:ea typeface="宋体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Times New Roman"/>
        <a:ea typeface="宋体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Times New Roman"/>
        <a:ea typeface="宋体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017F22-6E74-4A90-16A0-23C2CA46594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87821E-5DAF-21E6-87A8-5C4F754CCF9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46ADD9-FDD5-A64D-F844-40B45F42EF9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EE62A3-657C-465E-706E-B8091B35BEE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47E36-74E9-0E33-2574-D262F1F2180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8A4D8B-0F71-CB38-F650-AEA3087E0E1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74AC80-CE10-2CAF-67ED-A12EF90323D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32699A-5C90-F499-53F4-1C916110070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B2EF15-2140-06EF-ED15-8F2C5C2A7ED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45CAED-9442-6DCA-03C6-189D3279BB24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5A2382-0D67-6CDB-A735-3BFB9131B73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C2E3C5-5AAE-2830-A906-CB5602B9D028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238E71-47DD-307E-588E-6E5C5F867B3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F7BCD3-E6C2-9BF4-6587-EE7F34BBE328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23E3F7-6145-522D-2336-1EF301BBB8B1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526260-D676-52E6-E975-E071D5E2958A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7B7F98-008C-4608-0915-28C2E853EEA7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BA0849-EFF4-0510-EC66-D47597181DE0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2915F4-6693-ADA8-B34C-593C6CC0A13F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83858-21BC-6A19-49B3-D9EF821299FA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701E9C-A7F3-6668-763F-75533227E7B0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9BC926-4381-6AD3-B748-C81F6F2D22C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D75A34-9DEF-1DC5-501C-62C176E48609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02D116-D719-7D30-9B01-9F4B62981726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5C99EC-BEA3-435C-3025-10ED8919103A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031746-8598-51CA-F424-1BAB9DEB5035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33E903-BFD2-8EBB-5AEF-06168931BA8B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4E3F8C-B92C-572B-4578-5A97750590AC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93CF19-2991-A56E-81F6-4FFC211D53C7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325D1D-674A-9288-837F-29688A208C41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DF8E77-68FF-9A85-161E-7998BA4507DD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FE2E83-7777-1DFC-E2AC-C4C89E098575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010753-9DC5-FB4F-4D1D-F7891E95593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F14250-E6EE-FA1F-CC2F-FFDFA026DB5C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7350A1-0ACC-8DE7-467F-A9835F5B7C22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9BF068-CCC1-754B-CB66-AC36FBC01E69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E5AF94-760A-B313-C02C-4AA15B695BE3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CBCA3E-A65B-AB74-655F-BCC1E9BF60B1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E623DC-324F-954A-E364-7FB03C3FD115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96F561-5324-7FFD-D18D-3DA8FDBFC693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4583D2-FA3A-E28B-89BA-9447FEE0870C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34F597-C12B-1273-F5BF-D7BBD1A28F1F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CD7149-5C36-C1C6-7961-1A0594725E50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C83857-12EB-BD36-D783-F0C323D2DE8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294B8E-A705-9EC9-9E28-8BE10D6DF815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8E14FF-40A3-52BE-AAD1-F73CBDE5F381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30B24C-2DBC-1116-2AB8-E956FF2DCD0D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30756F-BFE1-E8A0-D3C5-0527FD1E903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CF00E-5601-7D2C-C0C3-5C34E9AD752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EA3B04-3914-5E00-E1A5-A6A74F92806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41DD31-A2C7-67A7-EAA6-083E5F05C9E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D901ED-E31A-FA67-A243-9BCDF47534D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/>
                <a:ea typeface="宋体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zh-CN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F7506E-9EAA-4DC0-8A7F-C818E21DD455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5EE3D0-F864-410B-A1E0-C929174AA656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642E72-B7FE-4B08-BA3B-D82B6228720F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标题和内容在文本之上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8229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3938588"/>
            <a:ext cx="8229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8BAFE7-39BC-476C-977E-879FD158BC13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OverObj" userDrawn="1">
  <p:cSld name="标题和文本在内容之上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8229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3938588"/>
            <a:ext cx="8229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569058-E15B-433E-9028-011F72C356AC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AndObj" userDrawn="1">
  <p:cSld name="标题，文本与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93B99B-9C4B-48ED-97A2-634B0D39459C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AndTwoObj" userDrawn="1">
  <p:cSld name="标题，文本与两项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 bwMode="auto">
          <a:xfrm>
            <a:off x="4648200" y="1600200"/>
            <a:ext cx="4038600" cy="21859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 bwMode="auto">
          <a:xfrm>
            <a:off x="4648200" y="3938588"/>
            <a:ext cx="4038600" cy="2187575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7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8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3E1881-936D-4A19-9AAA-E0C992545AD3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bl" userDrawn="1">
  <p:cSld name="标题和表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 bwMode="auto">
          <a:xfrm>
            <a:off x="457200" y="1600200"/>
            <a:ext cx="8229600" cy="4525963"/>
          </a:xfrm>
        </p:spPr>
        <p:txBody>
          <a:bodyPr/>
          <a:lstStyle/>
          <a:p>
            <a:pPr lvl="0">
              <a:defRPr/>
            </a:pPr>
            <a:r>
              <a:rPr lang="zh-CN"/>
              <a:t>单击图标添加表格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43DEF4-9990-43BD-8FD7-6F2E9FFFAE19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ea typeface="宋体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9574C1-44BC-4789-9921-E319C388251E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D92797-B03F-4818-82A2-09D06EF8EB70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6DFA25-FB5A-4282-B092-F6F01A4B4463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8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9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D546E6-9A26-4927-B445-4F488F52FC61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C00076-A58F-4D59-B000-4726AC10224C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3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4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D4FF03-2FD9-40C5-94B8-85625F6960C4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ctr">
              <a:spcBef>
                <a:spcPts val="0"/>
              </a:spcBef>
              <a:spcAft>
                <a:spcPts val="0"/>
              </a:spcAft>
              <a:defRPr lang="zh-CN" sz="3600">
                <a:solidFill>
                  <a:schemeClr val="tx2"/>
                </a:solidFill>
                <a:latin typeface="+mj-lt"/>
                <a:ea typeface="宋体"/>
                <a:cs typeface="+mj-cs"/>
              </a:defRPr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CEC7961-2CCB-4F4E-B55A-848B57A55494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zh-CN"/>
              <a:t>单击图标添加图片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编辑母版文本样式</a:t>
            </a:r>
            <a:endParaRPr/>
          </a:p>
        </p:txBody>
      </p:sp>
      <p:sp>
        <p:nvSpPr>
          <p:cNvPr id="5" name="Rectangle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24658F-1D9F-4345-8227-40DA0472084C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921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186372" name="Rectangle 4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l">
              <a:defRPr sz="1400">
                <a:latin typeface="+mn-lt"/>
                <a:ea typeface="宋体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186373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>
              <a:defRPr sz="1400">
                <a:latin typeface="+mn-lt"/>
                <a:ea typeface="宋体"/>
              </a:defRPr>
            </a:lvl1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186374" name="Rectangle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400">
                <a:latin typeface="Arial"/>
              </a:defRPr>
            </a:lvl1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5BEB91-463E-4CB5-8EFA-64D5DA080C60}" type="slidenum">
              <a:rPr lang="zh-TW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‹#›</a:t>
            </a:fld>
            <a:endParaRPr lang="zh-TW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60388" y="6411913"/>
            <a:ext cx="1439862" cy="476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1" i="0" u="none" strike="noStrike" cap="none" spc="0">
              <a:ln>
                <a:noFill/>
              </a:ln>
              <a:solidFill>
                <a:srgbClr val="0000FF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Times New Roman"/>
              <a:ea typeface="宋体"/>
              <a:cs typeface="Arial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366000" y="6434138"/>
            <a:ext cx="10541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1C6479-4B11-4995-8D11-6B89A1825999}" type="slidenum">
              <a:rPr lang="en-US" sz="16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Times New Roman"/>
                <a:ea typeface="宋体"/>
                <a:cs typeface="Arial"/>
              </a:rPr>
              <a:t>3</a:t>
            </a:fld>
            <a:endParaRPr lang="en-US" sz="1600" b="1" i="0" u="none" strike="noStrike" cap="none" spc="0">
              <a:ln>
                <a:noFill/>
              </a:ln>
              <a:solidFill>
                <a:srgbClr val="0000FF"/>
              </a:solidFill>
              <a:latin typeface="Times New Roman"/>
              <a:ea typeface="宋体"/>
              <a:cs typeface="Arial"/>
            </a:endParaRPr>
          </a:p>
        </p:txBody>
      </p:sp>
      <p:sp>
        <p:nvSpPr>
          <p:cNvPr id="9226" name="Line 13"/>
          <p:cNvSpPr>
            <a:spLocks noChangeShapeType="1"/>
          </p:cNvSpPr>
          <p:nvPr/>
        </p:nvSpPr>
        <p:spPr bwMode="auto">
          <a:xfrm>
            <a:off x="0" y="188913"/>
            <a:ext cx="9144000" cy="0"/>
          </a:xfrm>
          <a:prstGeom prst="line">
            <a:avLst/>
          </a:prstGeom>
          <a:noFill/>
          <a:ln w="114300" cmpd="tri">
            <a:solidFill>
              <a:srgbClr val="FF9933">
                <a:alpha val="59998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18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Arial"/>
            </a:endParaRPr>
          </a:p>
        </p:txBody>
      </p:sp>
      <p:grpSp>
        <p:nvGrpSpPr>
          <p:cNvPr id="9227" name="Group 14"/>
          <p:cNvGrpSpPr/>
          <p:nvPr/>
        </p:nvGrpSpPr>
        <p:grpSpPr bwMode="auto">
          <a:xfrm>
            <a:off x="34925" y="171450"/>
            <a:ext cx="647700" cy="6713538"/>
            <a:chOff x="0" y="43"/>
            <a:chExt cx="5760" cy="4229"/>
          </a:xfrm>
        </p:grpSpPr>
        <p:sp>
          <p:nvSpPr>
            <p:cNvPr id="9236" name="Line 15"/>
            <p:cNvSpPr>
              <a:spLocks noChangeShapeType="1"/>
            </p:cNvSpPr>
            <p:nvPr userDrawn="1"/>
          </p:nvSpPr>
          <p:spPr bwMode="auto">
            <a:xfrm>
              <a:off x="0" y="420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37" name="Line 16"/>
            <p:cNvSpPr>
              <a:spLocks noChangeShapeType="1"/>
            </p:cNvSpPr>
            <p:nvPr userDrawn="1"/>
          </p:nvSpPr>
          <p:spPr bwMode="auto">
            <a:xfrm>
              <a:off x="0" y="423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38" name="Line 17"/>
            <p:cNvSpPr>
              <a:spLocks noChangeShapeType="1"/>
            </p:cNvSpPr>
            <p:nvPr userDrawn="1"/>
          </p:nvSpPr>
          <p:spPr bwMode="auto">
            <a:xfrm>
              <a:off x="0" y="4272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39" name="Line 18"/>
            <p:cNvSpPr>
              <a:spLocks noChangeShapeType="1"/>
            </p:cNvSpPr>
            <p:nvPr userDrawn="1"/>
          </p:nvSpPr>
          <p:spPr bwMode="auto">
            <a:xfrm>
              <a:off x="0" y="4113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0" name="Line 19"/>
            <p:cNvSpPr>
              <a:spLocks noChangeShapeType="1"/>
            </p:cNvSpPr>
            <p:nvPr userDrawn="1"/>
          </p:nvSpPr>
          <p:spPr bwMode="auto">
            <a:xfrm>
              <a:off x="0" y="4065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1" name="Line 20"/>
            <p:cNvSpPr>
              <a:spLocks noChangeShapeType="1"/>
            </p:cNvSpPr>
            <p:nvPr userDrawn="1"/>
          </p:nvSpPr>
          <p:spPr bwMode="auto">
            <a:xfrm>
              <a:off x="0" y="4158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2" name="Line 21"/>
            <p:cNvSpPr>
              <a:spLocks noChangeShapeType="1"/>
            </p:cNvSpPr>
            <p:nvPr userDrawn="1"/>
          </p:nvSpPr>
          <p:spPr bwMode="auto">
            <a:xfrm>
              <a:off x="0" y="366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3" name="Line 22"/>
            <p:cNvSpPr>
              <a:spLocks noChangeShapeType="1"/>
            </p:cNvSpPr>
            <p:nvPr userDrawn="1"/>
          </p:nvSpPr>
          <p:spPr bwMode="auto">
            <a:xfrm>
              <a:off x="0" y="363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4" name="Line 23"/>
            <p:cNvSpPr>
              <a:spLocks noChangeShapeType="1"/>
            </p:cNvSpPr>
            <p:nvPr userDrawn="1"/>
          </p:nvSpPr>
          <p:spPr bwMode="auto">
            <a:xfrm>
              <a:off x="0" y="4020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5" name="Line 24"/>
            <p:cNvSpPr>
              <a:spLocks noChangeShapeType="1"/>
            </p:cNvSpPr>
            <p:nvPr userDrawn="1"/>
          </p:nvSpPr>
          <p:spPr bwMode="auto">
            <a:xfrm>
              <a:off x="0" y="389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6" name="Line 25"/>
            <p:cNvSpPr>
              <a:spLocks noChangeShapeType="1"/>
            </p:cNvSpPr>
            <p:nvPr userDrawn="1"/>
          </p:nvSpPr>
          <p:spPr bwMode="auto">
            <a:xfrm>
              <a:off x="0" y="3813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7" name="Line 26"/>
            <p:cNvSpPr>
              <a:spLocks noChangeShapeType="1"/>
            </p:cNvSpPr>
            <p:nvPr userDrawn="1"/>
          </p:nvSpPr>
          <p:spPr bwMode="auto">
            <a:xfrm>
              <a:off x="0" y="3999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8" name="Line 27"/>
            <p:cNvSpPr>
              <a:spLocks noChangeShapeType="1"/>
            </p:cNvSpPr>
            <p:nvPr userDrawn="1"/>
          </p:nvSpPr>
          <p:spPr bwMode="auto">
            <a:xfrm>
              <a:off x="0" y="3687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49" name="Line 28"/>
            <p:cNvSpPr>
              <a:spLocks noChangeShapeType="1"/>
            </p:cNvSpPr>
            <p:nvPr userDrawn="1"/>
          </p:nvSpPr>
          <p:spPr bwMode="auto">
            <a:xfrm>
              <a:off x="0" y="374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0" name="Line 29"/>
            <p:cNvSpPr>
              <a:spLocks noChangeShapeType="1"/>
            </p:cNvSpPr>
            <p:nvPr userDrawn="1"/>
          </p:nvSpPr>
          <p:spPr bwMode="auto">
            <a:xfrm>
              <a:off x="0" y="393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1" name="Line 30"/>
            <p:cNvSpPr>
              <a:spLocks noChangeShapeType="1"/>
            </p:cNvSpPr>
            <p:nvPr userDrawn="1"/>
          </p:nvSpPr>
          <p:spPr bwMode="auto">
            <a:xfrm>
              <a:off x="0" y="391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2" name="Line 31"/>
            <p:cNvSpPr>
              <a:spLocks noChangeShapeType="1"/>
            </p:cNvSpPr>
            <p:nvPr userDrawn="1"/>
          </p:nvSpPr>
          <p:spPr bwMode="auto">
            <a:xfrm>
              <a:off x="0" y="351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3" name="Line 32"/>
            <p:cNvSpPr>
              <a:spLocks noChangeShapeType="1"/>
            </p:cNvSpPr>
            <p:nvPr userDrawn="1"/>
          </p:nvSpPr>
          <p:spPr bwMode="auto">
            <a:xfrm>
              <a:off x="0" y="354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4" name="Line 33"/>
            <p:cNvSpPr>
              <a:spLocks noChangeShapeType="1"/>
            </p:cNvSpPr>
            <p:nvPr userDrawn="1"/>
          </p:nvSpPr>
          <p:spPr bwMode="auto">
            <a:xfrm>
              <a:off x="0" y="357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5" name="Line 34"/>
            <p:cNvSpPr>
              <a:spLocks noChangeShapeType="1"/>
            </p:cNvSpPr>
            <p:nvPr userDrawn="1"/>
          </p:nvSpPr>
          <p:spPr bwMode="auto">
            <a:xfrm>
              <a:off x="0" y="342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6" name="Line 35"/>
            <p:cNvSpPr>
              <a:spLocks noChangeShapeType="1"/>
            </p:cNvSpPr>
            <p:nvPr userDrawn="1"/>
          </p:nvSpPr>
          <p:spPr bwMode="auto">
            <a:xfrm>
              <a:off x="0" y="3372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7" name="Line 36"/>
            <p:cNvSpPr>
              <a:spLocks noChangeShapeType="1"/>
            </p:cNvSpPr>
            <p:nvPr userDrawn="1"/>
          </p:nvSpPr>
          <p:spPr bwMode="auto">
            <a:xfrm>
              <a:off x="0" y="346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8" name="Line 37"/>
            <p:cNvSpPr>
              <a:spLocks noChangeShapeType="1"/>
            </p:cNvSpPr>
            <p:nvPr userDrawn="1"/>
          </p:nvSpPr>
          <p:spPr bwMode="auto">
            <a:xfrm>
              <a:off x="0" y="297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59" name="Line 38"/>
            <p:cNvSpPr>
              <a:spLocks noChangeShapeType="1"/>
            </p:cNvSpPr>
            <p:nvPr userDrawn="1"/>
          </p:nvSpPr>
          <p:spPr bwMode="auto">
            <a:xfrm>
              <a:off x="0" y="294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0" name="Line 39"/>
            <p:cNvSpPr>
              <a:spLocks noChangeShapeType="1"/>
            </p:cNvSpPr>
            <p:nvPr userDrawn="1"/>
          </p:nvSpPr>
          <p:spPr bwMode="auto">
            <a:xfrm>
              <a:off x="0" y="332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1" name="Line 40"/>
            <p:cNvSpPr>
              <a:spLocks noChangeShapeType="1"/>
            </p:cNvSpPr>
            <p:nvPr userDrawn="1"/>
          </p:nvSpPr>
          <p:spPr bwMode="auto">
            <a:xfrm>
              <a:off x="0" y="320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2" name="Line 41"/>
            <p:cNvSpPr>
              <a:spLocks noChangeShapeType="1"/>
            </p:cNvSpPr>
            <p:nvPr userDrawn="1"/>
          </p:nvSpPr>
          <p:spPr bwMode="auto">
            <a:xfrm>
              <a:off x="0" y="312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3" name="Line 42"/>
            <p:cNvSpPr>
              <a:spLocks noChangeShapeType="1"/>
            </p:cNvSpPr>
            <p:nvPr userDrawn="1"/>
          </p:nvSpPr>
          <p:spPr bwMode="auto">
            <a:xfrm>
              <a:off x="0" y="330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4" name="Line 43"/>
            <p:cNvSpPr>
              <a:spLocks noChangeShapeType="1"/>
            </p:cNvSpPr>
            <p:nvPr userDrawn="1"/>
          </p:nvSpPr>
          <p:spPr bwMode="auto">
            <a:xfrm>
              <a:off x="0" y="299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5" name="Line 44"/>
            <p:cNvSpPr>
              <a:spLocks noChangeShapeType="1"/>
            </p:cNvSpPr>
            <p:nvPr userDrawn="1"/>
          </p:nvSpPr>
          <p:spPr bwMode="auto">
            <a:xfrm>
              <a:off x="0" y="304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6" name="Line 45"/>
            <p:cNvSpPr>
              <a:spLocks noChangeShapeType="1"/>
            </p:cNvSpPr>
            <p:nvPr userDrawn="1"/>
          </p:nvSpPr>
          <p:spPr bwMode="auto">
            <a:xfrm>
              <a:off x="0" y="324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7" name="Line 46"/>
            <p:cNvSpPr>
              <a:spLocks noChangeShapeType="1"/>
            </p:cNvSpPr>
            <p:nvPr userDrawn="1"/>
          </p:nvSpPr>
          <p:spPr bwMode="auto">
            <a:xfrm>
              <a:off x="0" y="322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8" name="Line 47"/>
            <p:cNvSpPr>
              <a:spLocks noChangeShapeType="1"/>
            </p:cNvSpPr>
            <p:nvPr userDrawn="1"/>
          </p:nvSpPr>
          <p:spPr bwMode="auto">
            <a:xfrm>
              <a:off x="0" y="283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69" name="Line 48"/>
            <p:cNvSpPr>
              <a:spLocks noChangeShapeType="1"/>
            </p:cNvSpPr>
            <p:nvPr userDrawn="1"/>
          </p:nvSpPr>
          <p:spPr bwMode="auto">
            <a:xfrm>
              <a:off x="0" y="275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0" name="Line 49"/>
            <p:cNvSpPr>
              <a:spLocks noChangeShapeType="1"/>
            </p:cNvSpPr>
            <p:nvPr userDrawn="1"/>
          </p:nvSpPr>
          <p:spPr bwMode="auto">
            <a:xfrm>
              <a:off x="0" y="267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1" name="Line 50"/>
            <p:cNvSpPr>
              <a:spLocks noChangeShapeType="1"/>
            </p:cNvSpPr>
            <p:nvPr userDrawn="1"/>
          </p:nvSpPr>
          <p:spPr bwMode="auto">
            <a:xfrm>
              <a:off x="0" y="287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2" name="Line 51"/>
            <p:cNvSpPr>
              <a:spLocks noChangeShapeType="1"/>
            </p:cNvSpPr>
            <p:nvPr userDrawn="1"/>
          </p:nvSpPr>
          <p:spPr bwMode="auto">
            <a:xfrm>
              <a:off x="0" y="285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3" name="Line 52"/>
            <p:cNvSpPr>
              <a:spLocks noChangeShapeType="1"/>
            </p:cNvSpPr>
            <p:nvPr userDrawn="1"/>
          </p:nvSpPr>
          <p:spPr bwMode="auto">
            <a:xfrm>
              <a:off x="0" y="2554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4" name="Line 53"/>
            <p:cNvSpPr>
              <a:spLocks noChangeShapeType="1"/>
            </p:cNvSpPr>
            <p:nvPr userDrawn="1"/>
          </p:nvSpPr>
          <p:spPr bwMode="auto">
            <a:xfrm>
              <a:off x="0" y="2590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5" name="Line 54"/>
            <p:cNvSpPr>
              <a:spLocks noChangeShapeType="1"/>
            </p:cNvSpPr>
            <p:nvPr userDrawn="1"/>
          </p:nvSpPr>
          <p:spPr bwMode="auto">
            <a:xfrm>
              <a:off x="0" y="2623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6" name="Line 55"/>
            <p:cNvSpPr>
              <a:spLocks noChangeShapeType="1"/>
            </p:cNvSpPr>
            <p:nvPr userDrawn="1"/>
          </p:nvSpPr>
          <p:spPr bwMode="auto">
            <a:xfrm>
              <a:off x="0" y="246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7" name="Line 56"/>
            <p:cNvSpPr>
              <a:spLocks noChangeShapeType="1"/>
            </p:cNvSpPr>
            <p:nvPr userDrawn="1"/>
          </p:nvSpPr>
          <p:spPr bwMode="auto">
            <a:xfrm>
              <a:off x="0" y="2416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8" name="Line 57"/>
            <p:cNvSpPr>
              <a:spLocks noChangeShapeType="1"/>
            </p:cNvSpPr>
            <p:nvPr userDrawn="1"/>
          </p:nvSpPr>
          <p:spPr bwMode="auto">
            <a:xfrm>
              <a:off x="0" y="250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79" name="Line 58"/>
            <p:cNvSpPr>
              <a:spLocks noChangeShapeType="1"/>
            </p:cNvSpPr>
            <p:nvPr userDrawn="1"/>
          </p:nvSpPr>
          <p:spPr bwMode="auto">
            <a:xfrm>
              <a:off x="0" y="2371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0" name="Line 59"/>
            <p:cNvSpPr>
              <a:spLocks noChangeShapeType="1"/>
            </p:cNvSpPr>
            <p:nvPr userDrawn="1"/>
          </p:nvSpPr>
          <p:spPr bwMode="auto">
            <a:xfrm>
              <a:off x="0" y="2245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1" name="Line 60"/>
            <p:cNvSpPr>
              <a:spLocks noChangeShapeType="1"/>
            </p:cNvSpPr>
            <p:nvPr userDrawn="1"/>
          </p:nvSpPr>
          <p:spPr bwMode="auto">
            <a:xfrm>
              <a:off x="0" y="235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2" name="Line 61"/>
            <p:cNvSpPr>
              <a:spLocks noChangeShapeType="1"/>
            </p:cNvSpPr>
            <p:nvPr userDrawn="1"/>
          </p:nvSpPr>
          <p:spPr bwMode="auto">
            <a:xfrm>
              <a:off x="0" y="228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3" name="Line 62"/>
            <p:cNvSpPr>
              <a:spLocks noChangeShapeType="1"/>
            </p:cNvSpPr>
            <p:nvPr userDrawn="1"/>
          </p:nvSpPr>
          <p:spPr bwMode="auto">
            <a:xfrm>
              <a:off x="0" y="2269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4" name="Line 63"/>
            <p:cNvSpPr>
              <a:spLocks noChangeShapeType="1"/>
            </p:cNvSpPr>
            <p:nvPr userDrawn="1"/>
          </p:nvSpPr>
          <p:spPr bwMode="auto">
            <a:xfrm>
              <a:off x="0" y="213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5" name="Line 64"/>
            <p:cNvSpPr>
              <a:spLocks noChangeShapeType="1"/>
            </p:cNvSpPr>
            <p:nvPr userDrawn="1"/>
          </p:nvSpPr>
          <p:spPr bwMode="auto">
            <a:xfrm>
              <a:off x="0" y="216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6" name="Line 65"/>
            <p:cNvSpPr>
              <a:spLocks noChangeShapeType="1"/>
            </p:cNvSpPr>
            <p:nvPr userDrawn="1"/>
          </p:nvSpPr>
          <p:spPr bwMode="auto">
            <a:xfrm>
              <a:off x="0" y="219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7" name="Line 66"/>
            <p:cNvSpPr>
              <a:spLocks noChangeShapeType="1"/>
            </p:cNvSpPr>
            <p:nvPr userDrawn="1"/>
          </p:nvSpPr>
          <p:spPr bwMode="auto">
            <a:xfrm>
              <a:off x="0" y="204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8" name="Line 67"/>
            <p:cNvSpPr>
              <a:spLocks noChangeShapeType="1"/>
            </p:cNvSpPr>
            <p:nvPr userDrawn="1"/>
          </p:nvSpPr>
          <p:spPr bwMode="auto">
            <a:xfrm>
              <a:off x="0" y="1992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89" name="Line 68"/>
            <p:cNvSpPr>
              <a:spLocks noChangeShapeType="1"/>
            </p:cNvSpPr>
            <p:nvPr userDrawn="1"/>
          </p:nvSpPr>
          <p:spPr bwMode="auto">
            <a:xfrm>
              <a:off x="0" y="208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0" name="Line 69"/>
            <p:cNvSpPr>
              <a:spLocks noChangeShapeType="1"/>
            </p:cNvSpPr>
            <p:nvPr userDrawn="1"/>
          </p:nvSpPr>
          <p:spPr bwMode="auto">
            <a:xfrm>
              <a:off x="0" y="1593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1" name="Line 70"/>
            <p:cNvSpPr>
              <a:spLocks noChangeShapeType="1"/>
            </p:cNvSpPr>
            <p:nvPr userDrawn="1"/>
          </p:nvSpPr>
          <p:spPr bwMode="auto">
            <a:xfrm>
              <a:off x="0" y="156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2" name="Line 71"/>
            <p:cNvSpPr>
              <a:spLocks noChangeShapeType="1"/>
            </p:cNvSpPr>
            <p:nvPr userDrawn="1"/>
          </p:nvSpPr>
          <p:spPr bwMode="auto">
            <a:xfrm>
              <a:off x="0" y="194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3" name="Line 72"/>
            <p:cNvSpPr>
              <a:spLocks noChangeShapeType="1"/>
            </p:cNvSpPr>
            <p:nvPr userDrawn="1"/>
          </p:nvSpPr>
          <p:spPr bwMode="auto">
            <a:xfrm>
              <a:off x="0" y="1821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4" name="Line 73"/>
            <p:cNvSpPr>
              <a:spLocks noChangeShapeType="1"/>
            </p:cNvSpPr>
            <p:nvPr userDrawn="1"/>
          </p:nvSpPr>
          <p:spPr bwMode="auto">
            <a:xfrm>
              <a:off x="0" y="1740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5" name="Line 74"/>
            <p:cNvSpPr>
              <a:spLocks noChangeShapeType="1"/>
            </p:cNvSpPr>
            <p:nvPr userDrawn="1"/>
          </p:nvSpPr>
          <p:spPr bwMode="auto">
            <a:xfrm>
              <a:off x="0" y="192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6" name="Line 75"/>
            <p:cNvSpPr>
              <a:spLocks noChangeShapeType="1"/>
            </p:cNvSpPr>
            <p:nvPr userDrawn="1"/>
          </p:nvSpPr>
          <p:spPr bwMode="auto">
            <a:xfrm>
              <a:off x="0" y="161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7" name="Line 76"/>
            <p:cNvSpPr>
              <a:spLocks noChangeShapeType="1"/>
            </p:cNvSpPr>
            <p:nvPr userDrawn="1"/>
          </p:nvSpPr>
          <p:spPr bwMode="auto">
            <a:xfrm>
              <a:off x="0" y="166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8" name="Line 77"/>
            <p:cNvSpPr>
              <a:spLocks noChangeShapeType="1"/>
            </p:cNvSpPr>
            <p:nvPr userDrawn="1"/>
          </p:nvSpPr>
          <p:spPr bwMode="auto">
            <a:xfrm>
              <a:off x="0" y="186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299" name="Line 78"/>
            <p:cNvSpPr>
              <a:spLocks noChangeShapeType="1"/>
            </p:cNvSpPr>
            <p:nvPr userDrawn="1"/>
          </p:nvSpPr>
          <p:spPr bwMode="auto">
            <a:xfrm>
              <a:off x="0" y="1845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0" name="Line 79"/>
            <p:cNvSpPr>
              <a:spLocks noChangeShapeType="1"/>
            </p:cNvSpPr>
            <p:nvPr userDrawn="1"/>
          </p:nvSpPr>
          <p:spPr bwMode="auto">
            <a:xfrm>
              <a:off x="0" y="1437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1" name="Line 80"/>
            <p:cNvSpPr>
              <a:spLocks noChangeShapeType="1"/>
            </p:cNvSpPr>
            <p:nvPr userDrawn="1"/>
          </p:nvSpPr>
          <p:spPr bwMode="auto">
            <a:xfrm>
              <a:off x="0" y="1473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2" name="Line 81"/>
            <p:cNvSpPr>
              <a:spLocks noChangeShapeType="1"/>
            </p:cNvSpPr>
            <p:nvPr userDrawn="1"/>
          </p:nvSpPr>
          <p:spPr bwMode="auto">
            <a:xfrm>
              <a:off x="0" y="1506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3" name="Line 82"/>
            <p:cNvSpPr>
              <a:spLocks noChangeShapeType="1"/>
            </p:cNvSpPr>
            <p:nvPr userDrawn="1"/>
          </p:nvSpPr>
          <p:spPr bwMode="auto">
            <a:xfrm>
              <a:off x="0" y="1347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4" name="Line 83"/>
            <p:cNvSpPr>
              <a:spLocks noChangeShapeType="1"/>
            </p:cNvSpPr>
            <p:nvPr userDrawn="1"/>
          </p:nvSpPr>
          <p:spPr bwMode="auto">
            <a:xfrm>
              <a:off x="0" y="1392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5" name="Line 84"/>
            <p:cNvSpPr>
              <a:spLocks noChangeShapeType="1"/>
            </p:cNvSpPr>
            <p:nvPr userDrawn="1"/>
          </p:nvSpPr>
          <p:spPr bwMode="auto">
            <a:xfrm>
              <a:off x="0" y="1016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6" name="Line 85"/>
            <p:cNvSpPr>
              <a:spLocks noChangeShapeType="1"/>
            </p:cNvSpPr>
            <p:nvPr userDrawn="1"/>
          </p:nvSpPr>
          <p:spPr bwMode="auto">
            <a:xfrm>
              <a:off x="0" y="989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7" name="Line 86"/>
            <p:cNvSpPr>
              <a:spLocks noChangeShapeType="1"/>
            </p:cNvSpPr>
            <p:nvPr userDrawn="1"/>
          </p:nvSpPr>
          <p:spPr bwMode="auto">
            <a:xfrm>
              <a:off x="0" y="1244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8" name="Line 87"/>
            <p:cNvSpPr>
              <a:spLocks noChangeShapeType="1"/>
            </p:cNvSpPr>
            <p:nvPr userDrawn="1"/>
          </p:nvSpPr>
          <p:spPr bwMode="auto">
            <a:xfrm>
              <a:off x="0" y="1163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09" name="Line 88"/>
            <p:cNvSpPr>
              <a:spLocks noChangeShapeType="1"/>
            </p:cNvSpPr>
            <p:nvPr userDrawn="1"/>
          </p:nvSpPr>
          <p:spPr bwMode="auto">
            <a:xfrm>
              <a:off x="0" y="1037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0" name="Line 89"/>
            <p:cNvSpPr>
              <a:spLocks noChangeShapeType="1"/>
            </p:cNvSpPr>
            <p:nvPr userDrawn="1"/>
          </p:nvSpPr>
          <p:spPr bwMode="auto">
            <a:xfrm>
              <a:off x="0" y="109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1" name="Line 90"/>
            <p:cNvSpPr>
              <a:spLocks noChangeShapeType="1"/>
            </p:cNvSpPr>
            <p:nvPr userDrawn="1"/>
          </p:nvSpPr>
          <p:spPr bwMode="auto">
            <a:xfrm>
              <a:off x="0" y="128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2" name="Line 91"/>
            <p:cNvSpPr>
              <a:spLocks noChangeShapeType="1"/>
            </p:cNvSpPr>
            <p:nvPr userDrawn="1"/>
          </p:nvSpPr>
          <p:spPr bwMode="auto">
            <a:xfrm>
              <a:off x="0" y="126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3" name="Line 92"/>
            <p:cNvSpPr>
              <a:spLocks noChangeShapeType="1"/>
            </p:cNvSpPr>
            <p:nvPr userDrawn="1"/>
          </p:nvSpPr>
          <p:spPr bwMode="auto">
            <a:xfrm>
              <a:off x="0" y="86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4" name="Line 93"/>
            <p:cNvSpPr>
              <a:spLocks noChangeShapeType="1"/>
            </p:cNvSpPr>
            <p:nvPr userDrawn="1"/>
          </p:nvSpPr>
          <p:spPr bwMode="auto">
            <a:xfrm>
              <a:off x="0" y="896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5" name="Line 94"/>
            <p:cNvSpPr>
              <a:spLocks noChangeShapeType="1"/>
            </p:cNvSpPr>
            <p:nvPr userDrawn="1"/>
          </p:nvSpPr>
          <p:spPr bwMode="auto">
            <a:xfrm>
              <a:off x="0" y="92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6" name="Line 95"/>
            <p:cNvSpPr>
              <a:spLocks noChangeShapeType="1"/>
            </p:cNvSpPr>
            <p:nvPr userDrawn="1"/>
          </p:nvSpPr>
          <p:spPr bwMode="auto">
            <a:xfrm>
              <a:off x="0" y="770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7" name="Line 96"/>
            <p:cNvSpPr>
              <a:spLocks noChangeShapeType="1"/>
            </p:cNvSpPr>
            <p:nvPr userDrawn="1"/>
          </p:nvSpPr>
          <p:spPr bwMode="auto">
            <a:xfrm>
              <a:off x="0" y="815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8" name="Line 97"/>
            <p:cNvSpPr>
              <a:spLocks noChangeShapeType="1"/>
            </p:cNvSpPr>
            <p:nvPr userDrawn="1"/>
          </p:nvSpPr>
          <p:spPr bwMode="auto">
            <a:xfrm>
              <a:off x="0" y="718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19" name="Line 98"/>
            <p:cNvSpPr>
              <a:spLocks noChangeShapeType="1"/>
            </p:cNvSpPr>
            <p:nvPr userDrawn="1"/>
          </p:nvSpPr>
          <p:spPr bwMode="auto">
            <a:xfrm>
              <a:off x="0" y="646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0" name="Line 99"/>
            <p:cNvSpPr>
              <a:spLocks noChangeShapeType="1"/>
            </p:cNvSpPr>
            <p:nvPr userDrawn="1"/>
          </p:nvSpPr>
          <p:spPr bwMode="auto">
            <a:xfrm>
              <a:off x="0" y="522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1" name="Line 100"/>
            <p:cNvSpPr>
              <a:spLocks noChangeShapeType="1"/>
            </p:cNvSpPr>
            <p:nvPr userDrawn="1"/>
          </p:nvSpPr>
          <p:spPr bwMode="auto">
            <a:xfrm>
              <a:off x="0" y="558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2" name="Line 101"/>
            <p:cNvSpPr>
              <a:spLocks noChangeShapeType="1"/>
            </p:cNvSpPr>
            <p:nvPr userDrawn="1"/>
          </p:nvSpPr>
          <p:spPr bwMode="auto">
            <a:xfrm>
              <a:off x="0" y="591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3" name="Line 102"/>
            <p:cNvSpPr>
              <a:spLocks noChangeShapeType="1"/>
            </p:cNvSpPr>
            <p:nvPr userDrawn="1"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2857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4" name="Line 103"/>
            <p:cNvSpPr>
              <a:spLocks noChangeShapeType="1"/>
            </p:cNvSpPr>
            <p:nvPr userDrawn="1"/>
          </p:nvSpPr>
          <p:spPr bwMode="auto">
            <a:xfrm>
              <a:off x="0" y="384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5" name="Line 104"/>
            <p:cNvSpPr>
              <a:spLocks noChangeShapeType="1"/>
            </p:cNvSpPr>
            <p:nvPr userDrawn="1"/>
          </p:nvSpPr>
          <p:spPr bwMode="auto">
            <a:xfrm>
              <a:off x="0" y="477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6" name="Line 105"/>
            <p:cNvSpPr>
              <a:spLocks noChangeShapeType="1"/>
            </p:cNvSpPr>
            <p:nvPr userDrawn="1"/>
          </p:nvSpPr>
          <p:spPr bwMode="auto">
            <a:xfrm>
              <a:off x="0" y="339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7" name="Line 106"/>
            <p:cNvSpPr>
              <a:spLocks noChangeShapeType="1"/>
            </p:cNvSpPr>
            <p:nvPr userDrawn="1"/>
          </p:nvSpPr>
          <p:spPr bwMode="auto">
            <a:xfrm>
              <a:off x="0" y="318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8" name="Line 107"/>
            <p:cNvSpPr>
              <a:spLocks noChangeShapeType="1"/>
            </p:cNvSpPr>
            <p:nvPr userDrawn="1"/>
          </p:nvSpPr>
          <p:spPr bwMode="auto">
            <a:xfrm>
              <a:off x="0" y="258"/>
              <a:ext cx="5760" cy="0"/>
            </a:xfrm>
            <a:prstGeom prst="line">
              <a:avLst/>
            </a:prstGeom>
            <a:noFill/>
            <a:ln w="1905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29" name="Line 108"/>
            <p:cNvSpPr>
              <a:spLocks noChangeShapeType="1"/>
            </p:cNvSpPr>
            <p:nvPr userDrawn="1"/>
          </p:nvSpPr>
          <p:spPr bwMode="auto">
            <a:xfrm>
              <a:off x="0" y="70"/>
              <a:ext cx="5760" cy="0"/>
            </a:xfrm>
            <a:prstGeom prst="line">
              <a:avLst/>
            </a:prstGeom>
            <a:noFill/>
            <a:ln w="9525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30" name="Line 109"/>
            <p:cNvSpPr>
              <a:spLocks noChangeShapeType="1"/>
            </p:cNvSpPr>
            <p:nvPr userDrawn="1"/>
          </p:nvSpPr>
          <p:spPr bwMode="auto">
            <a:xfrm>
              <a:off x="0" y="43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31" name="Line 110"/>
            <p:cNvSpPr>
              <a:spLocks noChangeShapeType="1"/>
            </p:cNvSpPr>
            <p:nvPr userDrawn="1"/>
          </p:nvSpPr>
          <p:spPr bwMode="auto">
            <a:xfrm>
              <a:off x="0" y="91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32" name="Line 111"/>
            <p:cNvSpPr>
              <a:spLocks noChangeShapeType="1"/>
            </p:cNvSpPr>
            <p:nvPr userDrawn="1"/>
          </p:nvSpPr>
          <p:spPr bwMode="auto">
            <a:xfrm>
              <a:off x="0" y="145"/>
              <a:ext cx="5760" cy="0"/>
            </a:xfrm>
            <a:prstGeom prst="line">
              <a:avLst/>
            </a:prstGeom>
            <a:noFill/>
            <a:ln w="127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  <p:sp>
          <p:nvSpPr>
            <p:cNvPr id="9333" name="Line 112"/>
            <p:cNvSpPr>
              <a:spLocks noChangeShapeType="1"/>
            </p:cNvSpPr>
            <p:nvPr userDrawn="1"/>
          </p:nvSpPr>
          <p:spPr bwMode="auto">
            <a:xfrm>
              <a:off x="0" y="202"/>
              <a:ext cx="5760" cy="0"/>
            </a:xfrm>
            <a:prstGeom prst="line">
              <a:avLst/>
            </a:prstGeom>
            <a:noFill/>
            <a:ln w="38100">
              <a:pattFill prst="ltHorz">
                <a:fgClr>
                  <a:srgbClr val="FFCCFF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endParaRPr>
            </a:p>
          </p:txBody>
        </p:sp>
      </p:grpSp>
      <p:sp>
        <p:nvSpPr>
          <p:cNvPr id="1037" name="Rectangle 113"/>
          <p:cNvSpPr>
            <a:spLocks noChangeArrowheads="1"/>
          </p:cNvSpPr>
          <p:nvPr/>
        </p:nvSpPr>
        <p:spPr bwMode="auto">
          <a:xfrm>
            <a:off x="2943225" y="1149350"/>
            <a:ext cx="5757863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AB374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sz="2400" b="0" i="0" u="none" strike="noStrike" cap="none" spc="0">
              <a:ln>
                <a:noFill/>
              </a:ln>
              <a:solidFill>
                <a:srgbClr val="000000"/>
              </a:solidFill>
              <a:latin typeface="Times New Roman"/>
              <a:ea typeface="宋体"/>
              <a:cs typeface="Arial"/>
            </a:endParaRPr>
          </a:p>
        </p:txBody>
      </p:sp>
      <p:pic>
        <p:nvPicPr>
          <p:cNvPr id="9229" name="Picture 12"/>
          <p:cNvPicPr>
            <a:picLocks noChangeArrowheads="1"/>
          </p:cNvPicPr>
          <p:nvPr/>
        </p:nvPicPr>
        <p:blipFill>
          <a:blip r:embed="rId18"/>
          <a:stretch/>
        </p:blipFill>
        <p:spPr bwMode="auto">
          <a:xfrm>
            <a:off x="0" y="5980113"/>
            <a:ext cx="9144000" cy="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Rectangle 1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zh-CN"/>
            </a:defPPr>
            <a:lvl1pPr algn="r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宋体"/>
                <a:cs typeface="+mn-cs"/>
              </a:defRPr>
            </a:lvl1pPr>
            <a:lvl2pPr marL="4572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2pPr>
            <a:lvl3pPr marL="9144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3pPr>
            <a:lvl4pPr marL="1371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4pPr>
            <a:lvl5pPr marL="18288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5pPr>
            <a:lvl6pPr marL="22860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6pPr>
            <a:lvl7pPr marL="27432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7pPr>
            <a:lvl8pPr marL="32004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8pPr>
            <a:lvl9pPr marL="3657600" algn="l" defTabSz="914400">
              <a:defRPr sz="2400">
                <a:solidFill>
                  <a:schemeClr val="tx1"/>
                </a:solidFill>
                <a:latin typeface="Times New Roman"/>
                <a:ea typeface="宋体"/>
                <a:cs typeface="+mn-cs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C3CE3D-89D6-4E00-8C79-D2D66C97815D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3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560388" y="6411913"/>
            <a:ext cx="1439862" cy="476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b="1" i="0" u="none" strike="noStrike" cap="none" spc="0">
              <a:ln>
                <a:noFill/>
              </a:ln>
              <a:solidFill>
                <a:srgbClr val="0000FF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Times New Roman"/>
              <a:ea typeface="宋体"/>
              <a:cs typeface="Arial"/>
            </a:endParaRPr>
          </a:p>
        </p:txBody>
      </p:sp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7366000" y="6434138"/>
            <a:ext cx="10541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 algn="ctr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0C4270-42B1-43E5-8A8C-C97657666A21}" type="slidenum">
              <a:rPr lang="en-US" sz="1600" b="1" i="0" u="none" strike="noStrike" cap="none" spc="0">
                <a:ln>
                  <a:noFill/>
                </a:ln>
                <a:solidFill>
                  <a:srgbClr val="0000FF"/>
                </a:solidFill>
                <a:latin typeface="Times New Roman"/>
                <a:ea typeface="宋体"/>
                <a:cs typeface="Arial"/>
              </a:rPr>
              <a:t>3</a:t>
            </a:fld>
            <a:endParaRPr lang="en-US" sz="1600" b="1" i="0" u="none" strike="noStrike" cap="none" spc="0">
              <a:ln>
                <a:noFill/>
              </a:ln>
              <a:solidFill>
                <a:srgbClr val="0000FF"/>
              </a:solidFill>
              <a:latin typeface="Times New Roman"/>
              <a:ea typeface="宋体"/>
              <a:cs typeface="Arial"/>
            </a:endParaRPr>
          </a:p>
        </p:txBody>
      </p:sp>
      <p:pic>
        <p:nvPicPr>
          <p:cNvPr id="9234" name="Picture 13"/>
          <p:cNvPicPr>
            <a:picLocks noChangeAspect="1" noChangeArrowheads="1"/>
          </p:cNvPicPr>
          <p:nvPr/>
        </p:nvPicPr>
        <p:blipFill>
          <a:blip r:embed="rId19"/>
          <a:stretch/>
        </p:blipFill>
        <p:spPr bwMode="auto">
          <a:xfrm>
            <a:off x="2590800" y="6238875"/>
            <a:ext cx="377825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5" name="Picture 5"/>
          <p:cNvPicPr>
            <a:picLocks noChangeAspect="1" noChangeArrowheads="1"/>
          </p:cNvPicPr>
          <p:nvPr/>
        </p:nvPicPr>
        <p:blipFill>
          <a:blip r:embed="rId20"/>
          <a:stretch/>
        </p:blipFill>
        <p:spPr bwMode="auto">
          <a:xfrm>
            <a:off x="107949" y="5840413"/>
            <a:ext cx="2582863" cy="1104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1"/>
  <p:txStyles>
    <p:titleStyle>
      <a:lvl1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2pPr>
      <a:lvl3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3pPr>
      <a:lvl4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4pPr>
      <a:lvl5pPr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5pPr>
      <a:lvl6pPr marL="4572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6pPr>
      <a:lvl7pPr marL="9144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7pPr>
      <a:lvl8pPr marL="13716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8pPr>
      <a:lvl9pPr marL="1828800" algn="ctr">
        <a:spcBef>
          <a:spcPts val="0"/>
        </a:spcBef>
        <a:spcAft>
          <a:spcPts val="0"/>
        </a:spcAft>
        <a:defRPr sz="3600">
          <a:solidFill>
            <a:schemeClr val="tx2"/>
          </a:solidFill>
          <a:latin typeface="Arial"/>
          <a:ea typeface="华文行楷"/>
          <a:cs typeface="宋体"/>
        </a:defRPr>
      </a:lvl9pPr>
    </p:titleStyle>
    <p:bodyStyle>
      <a:lvl1pPr marL="6350" indent="709613" algn="l">
        <a:spcBef>
          <a:spcPts val="0"/>
        </a:spcBef>
        <a:spcAft>
          <a:spcPts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1181099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589088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997075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4050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8622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3194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7766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233863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aike.baidu.com/item/%E5%8F%AF%E6%89%A7%E8%A1%8C%E6%96%87%E4%BB%B6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" Target="slide14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slide" Target="slide14.xml"/><Relationship Id="rId5" Type="http://schemas.openxmlformats.org/officeDocument/2006/relationships/image" Target="../media/image19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" Target="slide6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" Target="slide14.xml"/><Relationship Id="rId6" Type="http://schemas.openxmlformats.org/officeDocument/2006/relationships/image" Target="../media/image2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jp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Relationship Id="rId4" Type="http://schemas.openxmlformats.org/officeDocument/2006/relationships/image" Target="../media/image47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Windows</a:t>
            </a:r>
            <a:r>
              <a:rPr lang="zh-CN"/>
              <a:t>核心编程</a:t>
            </a:r>
            <a:r>
              <a:rPr lang="en-US"/>
              <a:t>---HOOK</a:t>
            </a:r>
            <a:r>
              <a:rPr lang="zh-CN"/>
              <a:t>编程</a:t>
            </a:r>
            <a:endParaRPr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2953590E-047E-4908-BB3A-641B4A5E3FF3}" type="slidenum">
              <a:rPr lang="en-US" sz="1400"/>
              <a:t>1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6256">
        <p:fade thruBlk="0"/>
      </p:transition>
    </mc:Choice>
    <mc:Fallback>
      <p:transition spd="slow" advClick="1" advTm="6256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键盘钩子过程函数</a:t>
            </a:r>
            <a:endParaRPr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 bwMode="auto">
          <a:xfrm>
            <a:off x="614220" y="1196752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>
                <a:solidFill>
                  <a:schemeClr val="tx2"/>
                </a:solidFill>
              </a:rPr>
              <a:t>Keyboard</a:t>
            </a:r>
            <a:r>
              <a:rPr lang="zh-CN" sz="2400">
                <a:solidFill>
                  <a:schemeClr val="tx2"/>
                </a:solidFill>
              </a:rPr>
              <a:t>的</a:t>
            </a:r>
            <a:r>
              <a:rPr lang="en-US" sz="2400">
                <a:solidFill>
                  <a:schemeClr val="tx2"/>
                </a:solidFill>
              </a:rPr>
              <a:t>HOOK</a:t>
            </a:r>
            <a:r>
              <a:rPr lang="zh-CN" sz="2400">
                <a:solidFill>
                  <a:schemeClr val="tx2"/>
                </a:solidFill>
              </a:rPr>
              <a:t>函数分为两种，</a:t>
            </a:r>
            <a:r>
              <a:rPr lang="en-US" sz="2400" b="1">
                <a:solidFill>
                  <a:schemeClr val="tx2"/>
                </a:solidFill>
              </a:rPr>
              <a:t>WH_KEYBOARD_LL</a:t>
            </a:r>
            <a:r>
              <a:rPr lang="zh-CN" sz="2400">
                <a:solidFill>
                  <a:schemeClr val="tx2"/>
                </a:solidFill>
              </a:rPr>
              <a:t>和</a:t>
            </a:r>
            <a:r>
              <a:rPr lang="en-US" sz="2400" b="1">
                <a:solidFill>
                  <a:schemeClr val="tx2"/>
                </a:solidFill>
              </a:rPr>
              <a:t>WH_KEYBOARD</a:t>
            </a:r>
            <a:r>
              <a:rPr lang="zh-CN" sz="2400">
                <a:solidFill>
                  <a:schemeClr val="tx2"/>
                </a:solidFill>
              </a:rPr>
              <a:t>。一般用第一种，全局的键盘钩子，能拦截所有的键盘按键的消息，这是两种不同的钩子，都是</a:t>
            </a:r>
            <a:r>
              <a:rPr lang="en-US" sz="2400">
                <a:solidFill>
                  <a:schemeClr val="tx2"/>
                </a:solidFill>
              </a:rPr>
              <a:t>KeyboardHookProc</a:t>
            </a:r>
            <a:r>
              <a:rPr lang="zh-CN" sz="2400">
                <a:solidFill>
                  <a:schemeClr val="tx2"/>
                </a:solidFill>
              </a:rPr>
              <a:t>函数处理拦截的消息，但是具体的每个参数的意义却完全不一样</a:t>
            </a:r>
            <a:endParaRPr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F4115B7E-A46B-4A87-B867-A051BF095444}" type="slidenum">
              <a:rPr lang="en-US" sz="1400"/>
              <a:t>10</a:t>
            </a:fld>
            <a:endParaRPr lang="en-US" sz="1400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71462" y="3284984"/>
            <a:ext cx="8872538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8809">
        <p:fade thruBlk="0"/>
      </p:transition>
    </mc:Choice>
    <mc:Fallback>
      <p:transition spd="slow" advClick="1" advTm="2880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调用下一个钩子</a:t>
            </a:r>
            <a:endParaRPr/>
          </a:p>
        </p:txBody>
      </p:sp>
      <p:sp>
        <p:nvSpPr>
          <p:cNvPr id="31748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36563" y="122158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/>
              <a:t>调用</a:t>
            </a:r>
            <a:r>
              <a:rPr lang="en-US"/>
              <a:t>HOOK</a:t>
            </a:r>
            <a:r>
              <a:rPr lang="zh-CN"/>
              <a:t>链的下一个</a:t>
            </a:r>
            <a:r>
              <a:rPr lang="en-US"/>
              <a:t>HOOK</a:t>
            </a:r>
            <a:r>
              <a:rPr lang="zh-CN"/>
              <a:t>子程 </a:t>
            </a:r>
            <a:endParaRPr/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D9C4C3E8-4B44-470A-9935-9C3DB198DDAB}" type="slidenum">
              <a:rPr lang="en-US" sz="1400"/>
              <a:t>11</a:t>
            </a:fld>
            <a:endParaRPr lang="en-US" sz="1400"/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916238" y="1844676"/>
            <a:ext cx="1961231" cy="23502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422317" y="4365104"/>
            <a:ext cx="831215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zh-CN" sz="2400"/>
              <a:t>这里的</a:t>
            </a:r>
            <a:r>
              <a:rPr lang="en-US" sz="2400"/>
              <a:t>nCode</a:t>
            </a:r>
            <a:r>
              <a:rPr lang="zh-CN" sz="2400"/>
              <a:t>需要我们填写传送个下一个</a:t>
            </a:r>
            <a:r>
              <a:rPr lang="en-US" sz="2400"/>
              <a:t>HOOK</a:t>
            </a:r>
            <a:r>
              <a:rPr lang="zh-CN" sz="2400"/>
              <a:t>子程的代码，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zh-CN" sz="2400"/>
              <a:t>如果是</a:t>
            </a:r>
            <a:r>
              <a:rPr lang="en-US" sz="2400"/>
              <a:t>HC_ACTION</a:t>
            </a:r>
            <a:r>
              <a:rPr lang="zh-CN" sz="2400"/>
              <a:t>，则</a:t>
            </a:r>
            <a:r>
              <a:rPr lang="en-US" sz="2400"/>
              <a:t>wParam</a:t>
            </a:r>
            <a:r>
              <a:rPr lang="zh-CN" sz="2400"/>
              <a:t>和</a:t>
            </a:r>
            <a:r>
              <a:rPr lang="en-US" sz="2400"/>
              <a:t>lParam</a:t>
            </a:r>
            <a:r>
              <a:rPr lang="zh-CN" sz="2400"/>
              <a:t>包含消息信息；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zh-CN" sz="2400"/>
              <a:t>如果是</a:t>
            </a:r>
            <a:r>
              <a:rPr lang="en-US" sz="2400"/>
              <a:t>HC_NOREMOVE</a:t>
            </a:r>
            <a:r>
              <a:rPr lang="zh-CN" sz="2400"/>
              <a:t>则</a:t>
            </a:r>
            <a:r>
              <a:rPr lang="en-US" sz="2400"/>
              <a:t>wParam</a:t>
            </a:r>
            <a:r>
              <a:rPr lang="zh-CN" sz="2400"/>
              <a:t>和</a:t>
            </a:r>
            <a:r>
              <a:rPr lang="en-US" sz="2400"/>
              <a:t>lParam</a:t>
            </a:r>
            <a:r>
              <a:rPr lang="zh-CN" sz="2400"/>
              <a:t>包含消息信息外，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zh-CN" sz="2400"/>
              <a:t>消息不能从消息队列中移除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61429">
        <p:fade thruBlk="0"/>
      </p:transition>
    </mc:Choice>
    <mc:Fallback>
      <p:transition spd="slow" advClick="1" advTm="6142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调用下一个钩子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363272" cy="4525963"/>
          </a:xfrm>
        </p:spPr>
        <p:txBody>
          <a:bodyPr/>
          <a:lstStyle/>
          <a:p>
            <a:pPr>
              <a:defRPr/>
            </a:pPr>
            <a:r>
              <a:rPr lang="zh-CN" sz="2000"/>
              <a:t>在这之前</a:t>
            </a:r>
            <a:r>
              <a:rPr lang="en-US" sz="2000"/>
              <a:t>, </a:t>
            </a:r>
            <a:r>
              <a:rPr lang="zh-CN" sz="2000"/>
              <a:t>钩子函数的返回值</a:t>
            </a:r>
            <a:r>
              <a:rPr lang="en-US" sz="2000"/>
              <a:t>, </a:t>
            </a:r>
            <a:r>
              <a:rPr lang="zh-CN" sz="2000"/>
              <a:t>我们都是遵循 </a:t>
            </a:r>
            <a:r>
              <a:rPr lang="en-US" sz="2000"/>
              <a:t>Windows </a:t>
            </a:r>
            <a:r>
              <a:rPr lang="zh-CN" sz="2000"/>
              <a:t>的惯例</a:t>
            </a:r>
            <a:r>
              <a:rPr lang="en-US" sz="2000"/>
              <a:t>, </a:t>
            </a:r>
            <a:r>
              <a:rPr lang="zh-CN" sz="2000"/>
              <a:t>返回了 </a:t>
            </a:r>
            <a:r>
              <a:rPr lang="en-US" sz="2000"/>
              <a:t>CallNextHookEx</a:t>
            </a:r>
            <a:r>
              <a:rPr lang="en-US" sz="2000"/>
              <a:t> </a:t>
            </a:r>
            <a:r>
              <a:rPr lang="zh-CN" sz="2000"/>
              <a:t>的返回值</a:t>
            </a:r>
            <a:r>
              <a:rPr lang="en-US" sz="2000"/>
              <a:t>.</a:t>
            </a:r>
            <a:br>
              <a:rPr lang="zh-CN" sz="2000"/>
            </a:br>
            <a:r>
              <a:rPr lang="zh-CN" sz="2000"/>
              <a:t>如果 </a:t>
            </a:r>
            <a:r>
              <a:rPr lang="en-US" sz="2000"/>
              <a:t>CallNextHookEx</a:t>
            </a:r>
            <a:r>
              <a:rPr lang="en-US" sz="2000"/>
              <a:t> </a:t>
            </a:r>
            <a:r>
              <a:rPr lang="zh-CN" sz="2000"/>
              <a:t>成功</a:t>
            </a:r>
            <a:r>
              <a:rPr lang="en-US" sz="2000"/>
              <a:t>, </a:t>
            </a:r>
            <a:r>
              <a:rPr lang="zh-CN" sz="2000"/>
              <a:t>它会返回下一个钩子的返回值</a:t>
            </a:r>
            <a:r>
              <a:rPr lang="en-US" sz="2000"/>
              <a:t>, </a:t>
            </a:r>
            <a:r>
              <a:rPr lang="zh-CN" sz="2000"/>
              <a:t>是个连环套</a:t>
            </a:r>
            <a:r>
              <a:rPr lang="en-US" sz="2000"/>
              <a:t>;</a:t>
            </a:r>
            <a:br>
              <a:rPr lang="zh-CN" sz="2000"/>
            </a:br>
            <a:r>
              <a:rPr lang="zh-CN" sz="2000"/>
              <a:t>如果 </a:t>
            </a:r>
            <a:r>
              <a:rPr lang="en-US" sz="2000"/>
              <a:t>CallNextHookEx</a:t>
            </a:r>
            <a:r>
              <a:rPr lang="en-US" sz="2000"/>
              <a:t> </a:t>
            </a:r>
            <a:r>
              <a:rPr lang="zh-CN" sz="2000"/>
              <a:t>失败</a:t>
            </a:r>
            <a:r>
              <a:rPr lang="en-US" sz="2000"/>
              <a:t>, </a:t>
            </a:r>
            <a:r>
              <a:rPr lang="zh-CN" sz="2000"/>
              <a:t>会返回 </a:t>
            </a:r>
            <a:r>
              <a:rPr lang="en-US" sz="2000"/>
              <a:t>0, </a:t>
            </a:r>
            <a:r>
              <a:rPr lang="zh-CN" sz="2000"/>
              <a:t>这样钩子链也就断了</a:t>
            </a:r>
            <a:r>
              <a:rPr lang="en-US" sz="2000"/>
              <a:t>, </a:t>
            </a:r>
            <a:r>
              <a:rPr lang="zh-CN" sz="2000"/>
              <a:t>只有当前钩子还在执行任务</a:t>
            </a:r>
            <a:r>
              <a:rPr lang="en-US" sz="2000"/>
              <a:t>.</a:t>
            </a:r>
            <a:br>
              <a:rPr lang="zh-CN" sz="2000"/>
            </a:br>
            <a:br>
              <a:rPr lang="zh-CN" sz="2000"/>
            </a:br>
            <a:r>
              <a:rPr lang="zh-CN" sz="2000"/>
              <a:t>不同类型的钩子函数的返回值是不同的</a:t>
            </a:r>
            <a:r>
              <a:rPr lang="en-US" sz="2000"/>
              <a:t>, </a:t>
            </a:r>
            <a:r>
              <a:rPr lang="zh-CN" sz="2000"/>
              <a:t>对键盘钩子来讲如果返回一个非 </a:t>
            </a:r>
            <a:r>
              <a:rPr lang="en-US" sz="2000"/>
              <a:t>0 </a:t>
            </a:r>
            <a:r>
              <a:rPr lang="zh-CN" sz="2000"/>
              <a:t>的值</a:t>
            </a:r>
            <a:r>
              <a:rPr lang="en-US" sz="2000"/>
              <a:t>, </a:t>
            </a:r>
            <a:r>
              <a:rPr lang="zh-CN" sz="2000"/>
              <a:t>表示它处理完以后就把消息给消灭了</a:t>
            </a:r>
            <a:r>
              <a:rPr lang="en-US" sz="2000"/>
              <a:t>.</a:t>
            </a:r>
            <a:br>
              <a:rPr lang="zh-CN" sz="2000"/>
            </a:br>
            <a:r>
              <a:rPr lang="zh-CN" sz="2000"/>
              <a:t>换句话说</a:t>
            </a:r>
            <a:r>
              <a:rPr lang="en-US" sz="2000"/>
              <a:t>: </a:t>
            </a:r>
            <a:br>
              <a:rPr lang="zh-CN" sz="2000"/>
            </a:br>
            <a:r>
              <a:rPr lang="zh-CN" sz="2000">
                <a:solidFill>
                  <a:schemeClr val="tx2"/>
                </a:solidFill>
              </a:rPr>
              <a:t>返回值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zh-CN" sz="2000">
                <a:solidFill>
                  <a:schemeClr val="tx2"/>
                </a:solidFill>
              </a:rPr>
              <a:t>，告诉系统，消息继续传递给</a:t>
            </a:r>
            <a:r>
              <a:rPr lang="en-US" sz="2000">
                <a:solidFill>
                  <a:schemeClr val="tx2"/>
                </a:solidFill>
              </a:rPr>
              <a:t>Window</a:t>
            </a:r>
            <a:r>
              <a:rPr lang="zh-CN" sz="2000">
                <a:solidFill>
                  <a:schemeClr val="tx2"/>
                </a:solidFill>
              </a:rPr>
              <a:t>消息处理函数；返回值</a:t>
            </a:r>
            <a:r>
              <a:rPr lang="en-US" sz="2000">
                <a:solidFill>
                  <a:schemeClr val="tx2"/>
                </a:solidFill>
              </a:rPr>
              <a:t>1</a:t>
            </a:r>
            <a:r>
              <a:rPr lang="zh-CN" sz="2000">
                <a:solidFill>
                  <a:schemeClr val="tx2"/>
                </a:solidFill>
              </a:rPr>
              <a:t>（非</a:t>
            </a:r>
            <a:r>
              <a:rPr lang="en-US" sz="2000">
                <a:solidFill>
                  <a:schemeClr val="tx2"/>
                </a:solidFill>
              </a:rPr>
              <a:t>0</a:t>
            </a:r>
            <a:r>
              <a:rPr lang="zh-CN" sz="2000">
                <a:solidFill>
                  <a:schemeClr val="tx2"/>
                </a:solidFill>
              </a:rPr>
              <a:t>），告诉系统，消息将丢弃，</a:t>
            </a:r>
            <a:r>
              <a:rPr lang="en-US" sz="2000">
                <a:solidFill>
                  <a:schemeClr val="tx2"/>
                </a:solidFill>
              </a:rPr>
              <a:t>Window</a:t>
            </a:r>
            <a:r>
              <a:rPr lang="zh-CN" sz="2000">
                <a:solidFill>
                  <a:schemeClr val="tx2"/>
                </a:solidFill>
              </a:rPr>
              <a:t>消息处理函数得不到鼠标的消息。</a:t>
            </a:r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9574C1-44BC-4789-9921-E319C388251E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12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48328">
        <p:fade thruBlk="0"/>
      </p:transition>
    </mc:Choice>
    <mc:Fallback>
      <p:transition spd="slow" advClick="1" advTm="48328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销毁钩子</a:t>
            </a:r>
            <a:endParaRPr/>
          </a:p>
        </p:txBody>
      </p:sp>
      <p:sp>
        <p:nvSpPr>
          <p:cNvPr id="33796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</a:rPr>
              <a:t>BOOL UnhookWindowsHookEx(HHOOK hhk);</a:t>
            </a:r>
            <a:endParaRPr/>
          </a:p>
          <a:p>
            <a:pPr>
              <a:defRPr/>
            </a:pPr>
            <a:r>
              <a:rPr lang="zh-CN"/>
              <a:t>功能是把</a:t>
            </a:r>
            <a:r>
              <a:rPr lang="en-US"/>
              <a:t>SetWindowsHookEx</a:t>
            </a:r>
            <a:r>
              <a:rPr lang="zh-CN"/>
              <a:t>创建的钩子从钩子链中移除。形参是</a:t>
            </a:r>
            <a:r>
              <a:rPr lang="en-US"/>
              <a:t>SetWindowsHookEx</a:t>
            </a:r>
            <a:r>
              <a:rPr lang="zh-CN"/>
              <a:t>返回的钩子句柄 </a:t>
            </a:r>
            <a:endParaRPr/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699DB1C9-0644-49AC-BB57-3C10CB66164B}" type="slidenum">
              <a:rPr lang="en-US" sz="1400"/>
              <a:t>13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0158">
        <p:fade thruBlk="0"/>
      </p:transition>
    </mc:Choice>
    <mc:Fallback>
      <p:transition spd="slow" advClick="1" advTm="20158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4822" name="Rectangle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400"/>
              <a:t>进程内钩子实例</a:t>
            </a:r>
            <a:endParaRPr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2E4B254D-E223-470B-98DE-627F9BEF8929}" type="slidenum">
              <a:rPr lang="en-US" sz="1400"/>
              <a:t>14</a:t>
            </a:fld>
            <a:endParaRPr lang="en-US" sz="140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07949" y="461963"/>
            <a:ext cx="87122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51520" y="2337007"/>
            <a:ext cx="5761037" cy="451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965">
        <p:fade thruBlk="0"/>
      </p:transition>
    </mc:Choice>
    <mc:Fallback>
      <p:transition spd="slow" advClick="1" advTm="1965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000"/>
              <a:t>全局钩子实例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3D48A829-79A1-4F73-B82B-731D5A326C13}" type="slidenum">
              <a:rPr lang="en-US" sz="1400"/>
              <a:t>15</a:t>
            </a:fld>
            <a:endParaRPr lang="en-US" sz="1400"/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83568" y="1196752"/>
            <a:ext cx="6956504" cy="504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Windows</a:t>
            </a:r>
            <a:r>
              <a:rPr lang="zh-CN"/>
              <a:t>核心编程</a:t>
            </a:r>
            <a:r>
              <a:rPr lang="en-US"/>
              <a:t>---</a:t>
            </a:r>
            <a:r>
              <a:rPr lang="zh-CN"/>
              <a:t>挂钩</a:t>
            </a:r>
            <a:r>
              <a:rPr lang="en-US"/>
              <a:t>API</a:t>
            </a:r>
            <a:r>
              <a:rPr lang="zh-CN"/>
              <a:t>（</a:t>
            </a:r>
            <a:r>
              <a:rPr lang="en-US"/>
              <a:t>Hook API</a:t>
            </a:r>
            <a:r>
              <a:rPr lang="zh-CN"/>
              <a:t>）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165B76E2-53DB-49B4-89EE-C7CCE391A617}" type="slidenum">
              <a:rPr lang="en-US" sz="1400"/>
              <a:t>16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9496">
        <p:fade thruBlk="0"/>
      </p:transition>
    </mc:Choice>
    <mc:Fallback>
      <p:transition spd="slow" advClick="1" advTm="9496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Hook API</a:t>
            </a:r>
            <a:r>
              <a:rPr lang="zh-CN"/>
              <a:t>原理</a:t>
            </a:r>
            <a:endParaRPr/>
          </a:p>
        </p:txBody>
      </p:sp>
      <p:pic>
        <p:nvPicPr>
          <p:cNvPr id="5" name="内容占位符 4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23528" y="1268760"/>
            <a:ext cx="8229600" cy="410594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9574C1-44BC-4789-9921-E319C388251E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17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60688">
        <p:fade thruBlk="0"/>
      </p:transition>
    </mc:Choice>
    <mc:Fallback>
      <p:transition spd="slow" advClick="1" advTm="160688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Hook API</a:t>
            </a:r>
            <a:r>
              <a:rPr lang="zh-CN"/>
              <a:t>原理</a:t>
            </a:r>
            <a:endParaRPr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API HOOK</a:t>
            </a:r>
            <a:r>
              <a:rPr lang="zh-CN"/>
              <a:t>技术是一种用于改变</a:t>
            </a:r>
            <a:r>
              <a:rPr lang="en-US"/>
              <a:t>API</a:t>
            </a:r>
            <a:r>
              <a:rPr lang="zh-CN"/>
              <a:t>执行结果的技术</a:t>
            </a:r>
            <a:endParaRPr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67F560FF-F85D-4B52-8B28-AC78A9B2A35A}" type="slidenum">
              <a:rPr lang="en-US" sz="1400"/>
              <a:t>18</a:t>
            </a:fld>
            <a:endParaRPr lang="en-US" sz="1400"/>
          </a:p>
        </p:txBody>
      </p:sp>
      <p:pic>
        <p:nvPicPr>
          <p:cNvPr id="37893" name="Picture 2" descr="https://images2017.cnblogs.com/blog/1197364/201709/1197364-20170927005055762-1022056063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83568" y="2564904"/>
            <a:ext cx="7067550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63333">
        <p:fade thruBlk="0"/>
      </p:transition>
    </mc:Choice>
    <mc:Fallback>
      <p:transition spd="slow" advClick="1" advTm="6333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Hook API</a:t>
            </a:r>
            <a:r>
              <a:rPr lang="zh-CN"/>
              <a:t>难点</a:t>
            </a:r>
            <a:r>
              <a:rPr lang="en-US"/>
              <a:t>-PE</a:t>
            </a:r>
            <a:r>
              <a:rPr lang="zh-CN"/>
              <a:t>文件格式</a:t>
            </a:r>
            <a:endParaRPr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Hook API</a:t>
            </a:r>
            <a:r>
              <a:rPr lang="zh-CN"/>
              <a:t>实现需要获取</a:t>
            </a:r>
            <a:r>
              <a:rPr lang="en-US"/>
              <a:t>api</a:t>
            </a:r>
            <a:r>
              <a:rPr lang="zh-CN"/>
              <a:t>函数的入口地址</a:t>
            </a:r>
            <a:endParaRPr lang="en-US"/>
          </a:p>
          <a:p>
            <a:pPr>
              <a:defRPr/>
            </a:pPr>
            <a:r>
              <a:rPr lang="en-US"/>
              <a:t>API</a:t>
            </a:r>
            <a:r>
              <a:rPr lang="zh-CN"/>
              <a:t>函数入口地址，需要了解</a:t>
            </a:r>
            <a:r>
              <a:rPr lang="en-US"/>
              <a:t>PE</a:t>
            </a:r>
            <a:r>
              <a:rPr lang="zh-CN" u="sng">
                <a:hlinkClick r:id="rId3" tooltip="https://baike.baidu.com/item/%E5%8F%AF%E6%89%A7%E8%A1%8C%E6%96%87%E4%BB%B6"/>
              </a:rPr>
              <a:t>可执行文件</a:t>
            </a:r>
            <a:r>
              <a:rPr lang="zh-CN"/>
              <a:t>（</a:t>
            </a:r>
            <a:r>
              <a:rPr lang="en-US"/>
              <a:t>.exe</a:t>
            </a:r>
            <a:r>
              <a:rPr lang="zh-CN"/>
              <a:t>，</a:t>
            </a:r>
            <a:r>
              <a:rPr lang="en-US"/>
              <a:t>.</a:t>
            </a:r>
            <a:r>
              <a:rPr lang="en-US"/>
              <a:t>dll</a:t>
            </a:r>
            <a:r>
              <a:rPr lang="zh-CN"/>
              <a:t>等）如何被系统映射到进程空间中，需要学习</a:t>
            </a:r>
            <a:r>
              <a:rPr lang="en-US"/>
              <a:t>pe</a:t>
            </a:r>
            <a:r>
              <a:rPr lang="zh-CN"/>
              <a:t>格式的基本知识</a:t>
            </a:r>
            <a:endParaRPr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8FA2685C-52BB-4D65-912D-9AA60F49C12F}" type="slidenum">
              <a:rPr lang="en-US" sz="1400"/>
              <a:t>19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42373">
        <p:fade thruBlk="0"/>
      </p:transition>
    </mc:Choice>
    <mc:Fallback>
      <p:transition spd="slow" advClick="1" advTm="4237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本章节内容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1</a:t>
            </a:r>
            <a:r>
              <a:rPr lang="zh-CN"/>
              <a:t>、</a:t>
            </a:r>
            <a:r>
              <a:rPr lang="en-US"/>
              <a:t>HOOK</a:t>
            </a:r>
            <a:r>
              <a:rPr lang="zh-CN"/>
              <a:t>的基本概念</a:t>
            </a:r>
            <a:endParaRPr lang="en-US"/>
          </a:p>
          <a:p>
            <a:pPr>
              <a:defRPr/>
            </a:pPr>
            <a:r>
              <a:rPr lang="en-US"/>
              <a:t>2</a:t>
            </a:r>
            <a:r>
              <a:rPr lang="zh-CN"/>
              <a:t>、</a:t>
            </a:r>
            <a:r>
              <a:rPr lang="en-US"/>
              <a:t>HOOK</a:t>
            </a:r>
            <a:r>
              <a:rPr lang="zh-CN"/>
              <a:t>相关的</a:t>
            </a:r>
            <a:r>
              <a:rPr lang="en-US"/>
              <a:t>API</a:t>
            </a:r>
            <a:r>
              <a:rPr lang="zh-CN"/>
              <a:t>函数</a:t>
            </a:r>
            <a:endParaRPr lang="en-US"/>
          </a:p>
          <a:p>
            <a:pPr>
              <a:defRPr/>
            </a:pPr>
            <a:r>
              <a:rPr lang="en-US"/>
              <a:t>3</a:t>
            </a:r>
            <a:r>
              <a:rPr lang="zh-CN"/>
              <a:t>、</a:t>
            </a:r>
            <a:r>
              <a:rPr lang="en-US"/>
              <a:t>HOOK API</a:t>
            </a:r>
            <a:r>
              <a:rPr lang="zh-CN"/>
              <a:t>技术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9574C1-44BC-4789-9921-E319C388251E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2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6555">
        <p:fade thruBlk="0"/>
      </p:transition>
    </mc:Choice>
    <mc:Fallback>
      <p:transition spd="slow" advClick="1" advTm="16555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PE</a:t>
            </a:r>
            <a:r>
              <a:rPr lang="zh-CN"/>
              <a:t>文件基本概念</a:t>
            </a:r>
            <a:endParaRPr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PE </a:t>
            </a:r>
            <a:r>
              <a:rPr lang="zh-CN"/>
              <a:t>文件是</a:t>
            </a:r>
            <a:r>
              <a:rPr lang="en-US"/>
              <a:t>Windows </a:t>
            </a:r>
            <a:r>
              <a:rPr lang="zh-CN"/>
              <a:t>平台上可执行文件的总称，常见的有动态链接库（扩展名</a:t>
            </a:r>
            <a:r>
              <a:rPr lang="en-US"/>
              <a:t>.</a:t>
            </a:r>
            <a:r>
              <a:rPr lang="en-US"/>
              <a:t>dll</a:t>
            </a:r>
            <a:r>
              <a:rPr lang="zh-CN"/>
              <a:t>）、可执行文件（扩展名</a:t>
            </a:r>
            <a:r>
              <a:rPr lang="en-US"/>
              <a:t>.exe</a:t>
            </a:r>
            <a:r>
              <a:rPr lang="zh-CN"/>
              <a:t>）、目标文件（扩展名</a:t>
            </a:r>
            <a:r>
              <a:rPr lang="en-US"/>
              <a:t>.</a:t>
            </a:r>
            <a:r>
              <a:rPr lang="en-US"/>
              <a:t>obj</a:t>
            </a:r>
            <a:r>
              <a:rPr lang="zh-CN"/>
              <a:t>）、设备驱动程序</a:t>
            </a:r>
            <a:endParaRPr/>
          </a:p>
          <a:p>
            <a:pPr>
              <a:defRPr/>
            </a:pPr>
            <a:r>
              <a:rPr lang="zh-CN"/>
              <a:t>（扩展名</a:t>
            </a:r>
            <a:r>
              <a:rPr lang="en-US"/>
              <a:t>.sys</a:t>
            </a:r>
            <a:r>
              <a:rPr lang="zh-CN"/>
              <a:t>）等。事实上，一个文件是否是</a:t>
            </a:r>
            <a:r>
              <a:rPr lang="en-US"/>
              <a:t>PE </a:t>
            </a:r>
            <a:r>
              <a:rPr lang="zh-CN"/>
              <a:t>文件与其扩展名无关，</a:t>
            </a:r>
            <a:r>
              <a:rPr lang="en-US"/>
              <a:t>PE </a:t>
            </a:r>
            <a:r>
              <a:rPr lang="zh-CN"/>
              <a:t>文件可以是任何扩展名</a:t>
            </a:r>
            <a:endParaRPr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844F8BA7-A30A-4C9A-BBD7-23403FDE4924}" type="slidenum">
              <a:rPr lang="en-US" sz="1400"/>
              <a:t>20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40383">
        <p:fade thruBlk="0"/>
      </p:transition>
    </mc:Choice>
    <mc:Fallback>
      <p:transition spd="slow" advClick="1" advTm="4038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619672" y="260648"/>
          <a:ext cx="6299947" cy="5904656"/>
        </p:xfrm>
        <a:graphic>
          <a:graphicData uri="http://schemas.openxmlformats.org/presentationml/2006/ole">
            <p:oleObj name="oleObj" r:id="rId4" imgW="4047490" imgH="3794760" progId="">
              <p:embed/>
              <p:pic>
                <p:nvPicPr>
                  <p:cNvPr id="186375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1619672" y="260648"/>
                    <a:ext cx="6299947" cy="5904656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9134">
        <p:fade thruBlk="0"/>
      </p:transition>
    </mc:Choice>
    <mc:Fallback>
      <p:transition spd="slow" advClick="1" advTm="39134">
        <p:fade thruBlk="0"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1987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hello-2.5.exe</a:t>
            </a:r>
            <a:endParaRPr lang="en-US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14313" y="-9525"/>
            <a:ext cx="8715375" cy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 bwMode="auto">
          <a:xfrm>
            <a:off x="899592" y="529516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https://blog.csdn.net/Jailman/article/details/125887877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9965">
        <p:fade thruBlk="0"/>
      </p:transition>
    </mc:Choice>
    <mc:Fallback>
      <p:transition spd="slow" advClick="1" advTm="39965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010" name="Picture 1" descr="C:\Users\wwn\AppData\Roaming\Tencent\Users\19632000\QQ\WinTemp\RichOle\4V_B{{H[{~I3A7N4}U_8$`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0825" y="1052513"/>
            <a:ext cx="5545138" cy="554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4000"/>
              <a:t>PE</a:t>
            </a:r>
            <a:r>
              <a:rPr lang="zh-CN" sz="4000"/>
              <a:t>文件格式总体结构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975350" y="1976438"/>
            <a:ext cx="31908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右箭头 10"/>
          <p:cNvSpPr/>
          <p:nvPr/>
        </p:nvSpPr>
        <p:spPr bwMode="auto">
          <a:xfrm>
            <a:off x="4814888" y="2708275"/>
            <a:ext cx="1152525" cy="4333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75350" y="1976438"/>
            <a:ext cx="3168649" cy="431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sz="180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35712" y="1400175"/>
            <a:ext cx="2232025" cy="585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 sz="2700">
                <a:solidFill>
                  <a:schemeClr val="tx1"/>
                </a:solidFill>
                <a:latin typeface="Lucida Sans Unicode"/>
                <a:ea typeface="黑体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/>
              <a:buChar char="◦"/>
              <a:defRPr sz="2300">
                <a:solidFill>
                  <a:schemeClr val="tx1"/>
                </a:solidFill>
                <a:latin typeface="Lucida Sans Unicode"/>
                <a:ea typeface="黑体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sz="2100">
                <a:solidFill>
                  <a:schemeClr val="tx1"/>
                </a:solidFill>
                <a:latin typeface="Lucida Sans Unicode"/>
                <a:ea typeface="黑体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900">
                <a:solidFill>
                  <a:schemeClr val="tx1"/>
                </a:solidFill>
                <a:latin typeface="Lucida Sans Unicode"/>
                <a:ea typeface="黑体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5pPr>
            <a:lvl6pPr marL="2514600" indent="-22860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6pPr>
            <a:lvl7pPr marL="2971800" indent="-22860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7pPr>
            <a:lvl8pPr marL="3429000" indent="-22860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8pPr>
            <a:lvl9pPr marL="3886200" indent="-22860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3200" b="1">
                <a:solidFill>
                  <a:srgbClr val="FF0000"/>
                </a:solidFill>
                <a:latin typeface="Calibri"/>
                <a:ea typeface="宋体"/>
              </a:rPr>
              <a:t>“PE00”</a:t>
            </a:r>
            <a:endParaRPr lang="zh-CN" sz="3200" b="1">
              <a:solidFill>
                <a:srgbClr val="FF0000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487890" y="1184127"/>
            <a:ext cx="100811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>
                <a:ln w="18000">
                  <a:solidFill>
                    <a:srgbClr val="DA1F28">
                      <a:satMod val="140000"/>
                    </a:srgbClr>
                  </a:solidFill>
                  <a:prstDash val="solid"/>
                  <a:miter lim="800000"/>
                </a:ln>
                <a:noFill/>
                <a:latin typeface="Lucida Sans Unicode"/>
                <a:ea typeface="黑体"/>
              </a:rPr>
              <a:t>?</a:t>
            </a:r>
            <a:endParaRPr lang="zh-CN" sz="5400" b="1">
              <a:ln w="18000">
                <a:solidFill>
                  <a:srgbClr val="DA1F28">
                    <a:satMod val="140000"/>
                  </a:srgbClr>
                </a:solidFill>
                <a:prstDash val="solid"/>
                <a:miter lim="800000"/>
              </a:ln>
              <a:noFill/>
              <a:latin typeface="Lucida Sans Unicode"/>
              <a:ea typeface="黑体"/>
            </a:endParaRPr>
          </a:p>
        </p:txBody>
      </p:sp>
      <p:sp>
        <p:nvSpPr>
          <p:cNvPr id="13" name="动作按钮: 前进或下一项 12">
            <a:hlinkClick r:id="rId5" action="ppaction://hlinksldjump" highlightClick="1"/>
          </p:cNvPr>
          <p:cNvSpPr/>
          <p:nvPr/>
        </p:nvSpPr>
        <p:spPr bwMode="auto">
          <a:xfrm>
            <a:off x="8675688" y="6453188"/>
            <a:ext cx="468312" cy="40481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129343"/>
    </mc:Choice>
    <mc:Fallback>
      <p:transition advClick="1" advTm="129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317A33FC-FFA0-4CFD-A0DF-BD99B19F544A}" type="slidenum">
              <a:rPr lang="en-US" sz="1400"/>
              <a:t>24</a:t>
            </a:fld>
            <a:endParaRPr lang="en-US" sz="1400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11188" y="260350"/>
            <a:ext cx="662940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8" name="Picture 1" descr="C:\Users\wwn\AppData\Roaming\Tencent\Users\19632000\QQ\WinTemp\RichOle\V4QV7$TZ(8XO}I@YD`)VFXS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11188" y="3219449"/>
            <a:ext cx="64198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92478">
        <p:fade thruBlk="0"/>
      </p:transition>
    </mc:Choice>
    <mc:Fallback>
      <p:transition spd="slow" advClick="1" advTm="192478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010" name="Picture 1" descr="C:\Users\wwn\AppData\Roaming\Tencent\Users\19632000\QQ\WinTemp\RichOle\4V_B{{H[{~I3A7N4}U_8$`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5496" y="1212556"/>
            <a:ext cx="5240633" cy="524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4000"/>
              <a:t>PE</a:t>
            </a:r>
            <a:r>
              <a:rPr lang="zh-CN" sz="4000"/>
              <a:t>文件格式总体结构</a:t>
            </a:r>
            <a:endParaRPr/>
          </a:p>
        </p:txBody>
      </p:sp>
      <p:sp>
        <p:nvSpPr>
          <p:cNvPr id="13" name="动作按钮: 前进或下一项 12">
            <a:hlinkClick r:id="rId4" action="ppaction://hlinksldjump" highlightClick="1"/>
          </p:cNvPr>
          <p:cNvSpPr/>
          <p:nvPr/>
        </p:nvSpPr>
        <p:spPr bwMode="auto">
          <a:xfrm>
            <a:off x="8675688" y="6453188"/>
            <a:ext cx="468312" cy="40481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sz="1800">
              <a:solidFill>
                <a:prstClr val="white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3802537" y="1212556"/>
            <a:ext cx="5113985" cy="39125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>
            <a:cxnSpLocks/>
          </p:cNvCxnSpPr>
          <p:nvPr/>
        </p:nvCxnSpPr>
        <p:spPr bwMode="auto">
          <a:xfrm>
            <a:off x="3802537" y="1988840"/>
            <a:ext cx="3527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 bwMode="auto">
          <a:xfrm>
            <a:off x="6637864" y="143829"/>
            <a:ext cx="2376488" cy="1150937"/>
          </a:xfrm>
          <a:prstGeom prst="wedgeRoundRectCallout">
            <a:avLst>
              <a:gd name="adj1" fmla="val -60140"/>
              <a:gd name="adj2" fmla="val 923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>
                <a:solidFill>
                  <a:srgbClr val="DA1F28">
                    <a:lumMod val="50000"/>
                  </a:srgbClr>
                </a:solidFill>
              </a:rPr>
              <a:t>所有</a:t>
            </a:r>
            <a:r>
              <a:rPr lang="en-US" sz="1800">
                <a:solidFill>
                  <a:srgbClr val="DA1F28">
                    <a:lumMod val="50000"/>
                  </a:srgbClr>
                </a:solidFill>
              </a:rPr>
              <a:t>MS-DOS</a:t>
            </a:r>
            <a:r>
              <a:rPr lang="zh-CN" sz="1800">
                <a:solidFill>
                  <a:srgbClr val="DA1F28">
                    <a:lumMod val="50000"/>
                  </a:srgbClr>
                </a:solidFill>
              </a:rPr>
              <a:t>兼容的可执行文件都将这个值设为</a:t>
            </a:r>
            <a:r>
              <a:rPr lang="en-US" sz="1800">
                <a:solidFill>
                  <a:srgbClr val="DA1F28">
                    <a:lumMod val="50000"/>
                  </a:srgbClr>
                </a:solidFill>
              </a:rPr>
              <a:t>0x5A4D (MZ)</a:t>
            </a:r>
            <a:endParaRPr/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 bwMode="auto">
          <a:xfrm>
            <a:off x="3802537" y="4941168"/>
            <a:ext cx="4824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 bwMode="auto">
          <a:xfrm>
            <a:off x="6540778" y="5300663"/>
            <a:ext cx="2376488" cy="1152525"/>
          </a:xfrm>
          <a:prstGeom prst="wedgeRoundRectCallout">
            <a:avLst>
              <a:gd name="adj1" fmla="val -79414"/>
              <a:gd name="adj2" fmla="val -8221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DA1F28">
                    <a:lumMod val="50000"/>
                  </a:srgbClr>
                </a:solidFill>
              </a:rPr>
              <a:t>4</a:t>
            </a:r>
            <a:r>
              <a:rPr lang="zh-CN" sz="1800">
                <a:solidFill>
                  <a:srgbClr val="DA1F28">
                    <a:lumMod val="50000"/>
                  </a:srgbClr>
                </a:solidFill>
              </a:rPr>
              <a:t>字节文件偏移地址定位</a:t>
            </a:r>
            <a:r>
              <a:rPr lang="en-US" sz="1800">
                <a:solidFill>
                  <a:srgbClr val="DA1F28">
                    <a:lumMod val="50000"/>
                  </a:srgbClr>
                </a:solidFill>
              </a:rPr>
              <a:t>PE</a:t>
            </a:r>
            <a:r>
              <a:rPr lang="zh-CN" sz="1800">
                <a:solidFill>
                  <a:srgbClr val="DA1F28">
                    <a:lumMod val="50000"/>
                  </a:srgbClr>
                </a:solidFill>
              </a:rPr>
              <a:t>头部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129343"/>
    </mc:Choice>
    <mc:Fallback>
      <p:transition advClick="1" advTm="129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/>
              <a:t>MS-DOS </a:t>
            </a:r>
            <a:r>
              <a:rPr lang="en-US"/>
              <a:t>MZ header</a:t>
            </a:r>
            <a:endParaRPr/>
          </a:p>
        </p:txBody>
      </p:sp>
      <p:sp>
        <p:nvSpPr>
          <p:cNvPr id="35843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900">
                <a:solidFill>
                  <a:srgbClr val="333333"/>
                </a:solidFill>
              </a:rPr>
              <a:t>MS-DOS</a:t>
            </a:r>
            <a:r>
              <a:rPr lang="zh-CN" sz="2900">
                <a:solidFill>
                  <a:srgbClr val="333333"/>
                </a:solidFill>
                <a:latin typeface="宋体"/>
              </a:rPr>
              <a:t>头部占据了</a:t>
            </a:r>
            <a:r>
              <a:rPr lang="en-US" sz="2900">
                <a:solidFill>
                  <a:srgbClr val="333333"/>
                </a:solidFill>
              </a:rPr>
              <a:t>PE</a:t>
            </a:r>
            <a:r>
              <a:rPr lang="zh-CN" sz="2900">
                <a:solidFill>
                  <a:srgbClr val="333333"/>
                </a:solidFill>
                <a:latin typeface="宋体"/>
              </a:rPr>
              <a:t>文件的头</a:t>
            </a:r>
            <a:r>
              <a:rPr lang="en-US" sz="2900">
                <a:solidFill>
                  <a:srgbClr val="333333"/>
                </a:solidFill>
              </a:rPr>
              <a:t>64</a:t>
            </a:r>
            <a:r>
              <a:rPr lang="zh-CN" sz="2900">
                <a:solidFill>
                  <a:srgbClr val="333333"/>
                </a:solidFill>
                <a:latin typeface="宋体"/>
              </a:rPr>
              <a:t>个字节</a:t>
            </a:r>
            <a:r>
              <a:rPr lang="zh-CN" sz="2900"/>
              <a:t>（</a:t>
            </a:r>
            <a:r>
              <a:rPr lang="en-US" sz="2900"/>
              <a:t>4*16=64</a:t>
            </a:r>
            <a:r>
              <a:rPr lang="zh-CN" sz="2900"/>
              <a:t>）</a:t>
            </a:r>
            <a:endParaRPr/>
          </a:p>
          <a:p>
            <a:pPr lvl="1">
              <a:defRPr/>
            </a:pP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USHORT 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e_magic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lang="en-US" sz="2400">
                <a:solidFill>
                  <a:srgbClr val="333333"/>
                </a:solidFill>
                <a:latin typeface="Courier New"/>
                <a:cs typeface="Courier New"/>
              </a:rPr>
              <a:t>// </a:t>
            </a:r>
            <a:r>
              <a:rPr lang="zh-CN" sz="2400" b="1">
                <a:solidFill>
                  <a:srgbClr val="333333"/>
                </a:solidFill>
                <a:latin typeface="宋体"/>
              </a:rPr>
              <a:t>魔数</a:t>
            </a:r>
            <a:r>
              <a:rPr lang="en-US" sz="2400" b="1">
                <a:solidFill>
                  <a:srgbClr val="333333"/>
                </a:solidFill>
                <a:latin typeface="宋体"/>
              </a:rPr>
              <a:t>=MZ</a:t>
            </a:r>
            <a:endParaRPr/>
          </a:p>
          <a:p>
            <a:pPr lvl="2">
              <a:defRPr/>
            </a:pPr>
            <a:r>
              <a:rPr lang="en-US" b="1">
                <a:solidFill>
                  <a:srgbClr val="333333"/>
                </a:solidFill>
                <a:latin typeface="宋体"/>
              </a:rPr>
              <a:t>MZ</a:t>
            </a:r>
            <a:r>
              <a:rPr lang="zh-CN" b="1">
                <a:solidFill>
                  <a:srgbClr val="333333"/>
                </a:solidFill>
                <a:latin typeface="宋体"/>
              </a:rPr>
              <a:t>文件格式创始人，微软资深工程师</a:t>
            </a:r>
            <a:r>
              <a:rPr lang="en-US" b="1">
                <a:solidFill>
                  <a:srgbClr val="333333"/>
                </a:solidFill>
                <a:latin typeface="宋体"/>
              </a:rPr>
              <a:t>Mark </a:t>
            </a:r>
            <a:r>
              <a:rPr lang="en-US" b="1">
                <a:solidFill>
                  <a:srgbClr val="333333"/>
                </a:solidFill>
                <a:latin typeface="宋体"/>
              </a:rPr>
              <a:t>Zbikowski</a:t>
            </a:r>
            <a:r>
              <a:rPr lang="zh-CN" b="1">
                <a:solidFill>
                  <a:srgbClr val="333333"/>
                </a:solidFill>
                <a:latin typeface="宋体"/>
              </a:rPr>
              <a:t>的缩写 </a:t>
            </a:r>
            <a:endParaRPr/>
          </a:p>
          <a:p>
            <a:pPr lvl="1">
              <a:defRPr/>
            </a:pPr>
            <a:endParaRPr lang="zh-CN" sz="2400" b="1">
              <a:solidFill>
                <a:srgbClr val="333333"/>
              </a:solidFill>
              <a:latin typeface="宋体"/>
            </a:endParaRPr>
          </a:p>
          <a:p>
            <a:pPr lvl="1">
              <a:defRPr/>
            </a:pP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LONG 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e_lfanew</a:t>
            </a:r>
            <a:r>
              <a:rPr lang="en-US" sz="2400" b="1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lang="en-US" sz="2400">
                <a:latin typeface="Courier New"/>
                <a:cs typeface="Courier New"/>
              </a:rPr>
              <a:t>//</a:t>
            </a:r>
            <a:r>
              <a:rPr lang="en-US" sz="2400" b="1">
                <a:latin typeface="宋体"/>
              </a:rPr>
              <a:t>e_lfanew</a:t>
            </a:r>
            <a:r>
              <a:rPr lang="zh-CN" sz="2400" b="1">
                <a:latin typeface="宋体"/>
              </a:rPr>
              <a:t>成员用于定位</a:t>
            </a:r>
            <a:r>
              <a:rPr lang="en-US" sz="2400" b="1">
                <a:latin typeface="宋体"/>
              </a:rPr>
              <a:t>PE</a:t>
            </a:r>
            <a:r>
              <a:rPr lang="zh-CN" sz="2400" b="1">
                <a:latin typeface="宋体"/>
              </a:rPr>
              <a:t>头。</a:t>
            </a:r>
            <a:endParaRPr/>
          </a:p>
          <a:p>
            <a:pPr lvl="2">
              <a:defRPr/>
            </a:pPr>
            <a:r>
              <a:rPr lang="zh-CN" sz="2000" b="1">
                <a:latin typeface="宋体"/>
              </a:rPr>
              <a:t>该字段位于</a:t>
            </a:r>
            <a:r>
              <a:rPr lang="en-US" sz="2000" b="1">
                <a:latin typeface="宋体"/>
              </a:rPr>
              <a:t>3CH</a:t>
            </a:r>
            <a:r>
              <a:rPr lang="zh-CN" sz="2000" b="1">
                <a:latin typeface="宋体"/>
              </a:rPr>
              <a:t>处，该位置给出了</a:t>
            </a:r>
            <a:r>
              <a:rPr lang="en-US" sz="2000" b="1">
                <a:latin typeface="宋体"/>
              </a:rPr>
              <a:t>PE</a:t>
            </a:r>
            <a:r>
              <a:rPr lang="zh-CN" sz="2000" b="1">
                <a:latin typeface="宋体"/>
              </a:rPr>
              <a:t>文件头部的开始位置。</a:t>
            </a:r>
            <a:endParaRPr/>
          </a:p>
          <a:p>
            <a:pPr lvl="2">
              <a:defRPr/>
            </a:pPr>
            <a:r>
              <a:rPr lang="zh-CN" sz="2000" b="1">
                <a:latin typeface="宋体"/>
              </a:rPr>
              <a:t>在本例中，</a:t>
            </a:r>
            <a:r>
              <a:rPr lang="en-US" sz="2000" b="1">
                <a:latin typeface="宋体"/>
              </a:rPr>
              <a:t>PE</a:t>
            </a:r>
            <a:r>
              <a:rPr lang="zh-CN" sz="2000" b="1">
                <a:latin typeface="宋体"/>
              </a:rPr>
              <a:t>文件头部开始位置为</a:t>
            </a:r>
            <a:r>
              <a:rPr lang="en-US" sz="2000" b="1">
                <a:latin typeface="宋体"/>
              </a:rPr>
              <a:t>0B0H</a:t>
            </a:r>
            <a:r>
              <a:rPr lang="zh-CN" sz="2000" b="1">
                <a:latin typeface="宋体"/>
              </a:rPr>
              <a:t>。</a:t>
            </a:r>
            <a:endParaRPr lang="zh-CN" sz="320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547664" y="5517232"/>
            <a:ext cx="5181600" cy="49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48411">
        <p:fade thruBlk="0"/>
      </p:transition>
    </mc:Choice>
    <mc:Fallback>
      <p:transition spd="slow" advClick="1" advTm="4841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14313" y="-9525"/>
            <a:ext cx="8715375" cy="6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9283">
        <p:fade thruBlk="0"/>
      </p:transition>
    </mc:Choice>
    <mc:Fallback>
      <p:transition spd="slow" advClick="1" advTm="928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xmlns:a="http://schemas.openxmlformats.org/drawingml/2006/main" noGrp="1"/>
          </p:cNvGraphicFramePr>
          <p:nvPr/>
        </p:nvGraphicFramePr>
        <p:xfrm>
          <a:off x="395288" y="188913"/>
          <a:ext cx="8568952" cy="66693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4284476"/>
                <a:gridCol w="4284476"/>
              </a:tblGrid>
              <a:tr h="3146811">
                <a:tc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</a:tr>
              <a:tr h="3522549">
                <a:tc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79512" y="188640"/>
            <a:ext cx="4433887" cy="3095625"/>
          </a:xfrm>
        </p:spPr>
      </p:pic>
      <p:sp>
        <p:nvSpPr>
          <p:cNvPr id="2049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716463" y="188913"/>
            <a:ext cx="42830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179388" y="3357563"/>
            <a:ext cx="44640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4788024" y="3429000"/>
            <a:ext cx="41767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>
            <a:cxnSpLocks/>
          </p:cNvCxnSpPr>
          <p:nvPr/>
        </p:nvCxnSpPr>
        <p:spPr bwMode="auto">
          <a:xfrm>
            <a:off x="0" y="3284538"/>
            <a:ext cx="8964613" cy="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 bwMode="auto">
          <a:xfrm>
            <a:off x="4643438" y="188913"/>
            <a:ext cx="73025" cy="6669087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动作按钮: 信息 16">
            <a:hlinkClick r:id="rId7" action="ppaction://hlinksldjump" highlightClick="1"/>
          </p:cNvPr>
          <p:cNvSpPr/>
          <p:nvPr/>
        </p:nvSpPr>
        <p:spPr bwMode="auto">
          <a:xfrm>
            <a:off x="8748713" y="3141663"/>
            <a:ext cx="395287" cy="358775"/>
          </a:xfrm>
          <a:prstGeom prst="actionButtonInformation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8" name="矩形 17"/>
          <p:cNvSpPr/>
          <p:nvPr/>
        </p:nvSpPr>
        <p:spPr bwMode="auto">
          <a:xfrm>
            <a:off x="971550" y="692150"/>
            <a:ext cx="504825" cy="215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9" name="矩形 18"/>
          <p:cNvSpPr/>
          <p:nvPr/>
        </p:nvSpPr>
        <p:spPr bwMode="auto">
          <a:xfrm>
            <a:off x="3708400" y="1341438"/>
            <a:ext cx="935038" cy="21589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0" name="矩形 19"/>
          <p:cNvSpPr/>
          <p:nvPr/>
        </p:nvSpPr>
        <p:spPr bwMode="auto">
          <a:xfrm>
            <a:off x="971550" y="3068638"/>
            <a:ext cx="936625" cy="2158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1" name="矩形 20"/>
          <p:cNvSpPr/>
          <p:nvPr/>
        </p:nvSpPr>
        <p:spPr bwMode="auto">
          <a:xfrm>
            <a:off x="5435600" y="3068638"/>
            <a:ext cx="936625" cy="2158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2" name="矩形 21"/>
          <p:cNvSpPr/>
          <p:nvPr/>
        </p:nvSpPr>
        <p:spPr bwMode="auto">
          <a:xfrm>
            <a:off x="8101013" y="1341438"/>
            <a:ext cx="863599" cy="28736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3" name="矩形 22"/>
          <p:cNvSpPr/>
          <p:nvPr/>
        </p:nvSpPr>
        <p:spPr bwMode="auto">
          <a:xfrm>
            <a:off x="5435600" y="692150"/>
            <a:ext cx="504825" cy="28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4" name="矩形 23"/>
          <p:cNvSpPr/>
          <p:nvPr/>
        </p:nvSpPr>
        <p:spPr bwMode="auto">
          <a:xfrm>
            <a:off x="971550" y="3933824"/>
            <a:ext cx="504825" cy="215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5" name="矩形 24"/>
          <p:cNvSpPr/>
          <p:nvPr/>
        </p:nvSpPr>
        <p:spPr bwMode="auto">
          <a:xfrm>
            <a:off x="5508625" y="4005263"/>
            <a:ext cx="503238" cy="215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6" name="矩形 25"/>
          <p:cNvSpPr/>
          <p:nvPr/>
        </p:nvSpPr>
        <p:spPr bwMode="auto">
          <a:xfrm>
            <a:off x="3708400" y="4652962"/>
            <a:ext cx="935038" cy="2882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7" name="矩形 26"/>
          <p:cNvSpPr/>
          <p:nvPr/>
        </p:nvSpPr>
        <p:spPr bwMode="auto">
          <a:xfrm>
            <a:off x="971599" y="6381750"/>
            <a:ext cx="1008013" cy="2156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8" name="矩形 27"/>
          <p:cNvSpPr/>
          <p:nvPr/>
        </p:nvSpPr>
        <p:spPr bwMode="auto">
          <a:xfrm>
            <a:off x="8101013" y="4653136"/>
            <a:ext cx="863599" cy="2887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9" name="矩形 28"/>
          <p:cNvSpPr/>
          <p:nvPr/>
        </p:nvSpPr>
        <p:spPr bwMode="auto">
          <a:xfrm>
            <a:off x="5508104" y="6597352"/>
            <a:ext cx="863599" cy="2606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30" name="线形标注 2 29"/>
          <p:cNvSpPr/>
          <p:nvPr/>
        </p:nvSpPr>
        <p:spPr bwMode="auto">
          <a:xfrm>
            <a:off x="1763687" y="0"/>
            <a:ext cx="1656184" cy="4766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0094"/>
              <a:gd name="adj6" fmla="val -4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/>
              <a:t>魔术数字</a:t>
            </a:r>
            <a:endParaRPr lang="zh-CN"/>
          </a:p>
        </p:txBody>
      </p:sp>
      <p:sp>
        <p:nvSpPr>
          <p:cNvPr id="31" name="线形标注 2 30"/>
          <p:cNvSpPr/>
          <p:nvPr/>
        </p:nvSpPr>
        <p:spPr bwMode="auto">
          <a:xfrm>
            <a:off x="4355976" y="0"/>
            <a:ext cx="1841152" cy="4766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1250"/>
              <a:gd name="adj6" fmla="val -392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/>
              <a:t>定位</a:t>
            </a:r>
            <a:r>
              <a:rPr lang="en-US"/>
              <a:t>PE</a:t>
            </a:r>
            <a:r>
              <a:rPr lang="zh-CN"/>
              <a:t>头部</a:t>
            </a:r>
            <a:endParaRPr lang="zh-CN"/>
          </a:p>
        </p:txBody>
      </p:sp>
      <p:sp>
        <p:nvSpPr>
          <p:cNvPr id="32" name="线形标注 2 31"/>
          <p:cNvSpPr/>
          <p:nvPr/>
        </p:nvSpPr>
        <p:spPr bwMode="auto">
          <a:xfrm>
            <a:off x="1907704" y="1772816"/>
            <a:ext cx="1440160" cy="4766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1250"/>
              <a:gd name="adj6" fmla="val -3924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PE</a:t>
            </a:r>
            <a:r>
              <a:rPr lang="zh-CN"/>
              <a:t>文件标志</a:t>
            </a:r>
            <a:endParaRPr lang="zh-CN"/>
          </a:p>
        </p:txBody>
      </p:sp>
      <p:sp>
        <p:nvSpPr>
          <p:cNvPr id="33" name="线形标注 2 32"/>
          <p:cNvSpPr/>
          <p:nvPr/>
        </p:nvSpPr>
        <p:spPr bwMode="auto">
          <a:xfrm>
            <a:off x="6444208" y="1772816"/>
            <a:ext cx="1440160" cy="4766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1250"/>
              <a:gd name="adj6" fmla="val -3924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“PE\0\0”</a:t>
            </a:r>
            <a:endParaRPr lang="zh-CN"/>
          </a:p>
        </p:txBody>
      </p:sp>
      <p:sp>
        <p:nvSpPr>
          <p:cNvPr id="34" name="线形标注 2 33"/>
          <p:cNvSpPr/>
          <p:nvPr/>
        </p:nvSpPr>
        <p:spPr bwMode="auto">
          <a:xfrm>
            <a:off x="6516216" y="5301208"/>
            <a:ext cx="1440160" cy="4766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1250"/>
              <a:gd name="adj6" fmla="val -392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“PE00”</a:t>
            </a:r>
            <a:endParaRPr lang="zh-CN"/>
          </a:p>
        </p:txBody>
      </p:sp>
      <p:sp>
        <p:nvSpPr>
          <p:cNvPr id="36" name="线形标注 2 35"/>
          <p:cNvSpPr/>
          <p:nvPr/>
        </p:nvSpPr>
        <p:spPr bwMode="auto">
          <a:xfrm>
            <a:off x="6300192" y="0"/>
            <a:ext cx="1656184" cy="4766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0094"/>
              <a:gd name="adj6" fmla="val -4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/>
              <a:t>魔术数字</a:t>
            </a:r>
            <a:endParaRPr lang="zh-CN"/>
          </a:p>
        </p:txBody>
      </p:sp>
      <p:sp>
        <p:nvSpPr>
          <p:cNvPr id="37" name="线形标注 2 36"/>
          <p:cNvSpPr/>
          <p:nvPr/>
        </p:nvSpPr>
        <p:spPr bwMode="auto">
          <a:xfrm>
            <a:off x="2051720" y="3212976"/>
            <a:ext cx="1656432" cy="4766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0094"/>
              <a:gd name="adj6" fmla="val -4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/>
              <a:t>魔术数字</a:t>
            </a:r>
            <a:endParaRPr lang="zh-CN"/>
          </a:p>
        </p:txBody>
      </p:sp>
      <p:sp>
        <p:nvSpPr>
          <p:cNvPr id="38" name="线形标注 2 37"/>
          <p:cNvSpPr/>
          <p:nvPr/>
        </p:nvSpPr>
        <p:spPr bwMode="auto">
          <a:xfrm>
            <a:off x="6588224" y="3284984"/>
            <a:ext cx="1584175" cy="4766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0094"/>
              <a:gd name="adj6" fmla="val -4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/>
              <a:t>魔术数字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58688"/>
    </mc:Choice>
    <mc:Fallback>
      <p:transition advClick="1" advTm="58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89.99998999999999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1" dur="indefinite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010" name="Picture 1" descr="C:\Users\wwn\AppData\Roaming\Tencent\Users\19632000\QQ\WinTemp\RichOle\4V_B{{H[{~I3A7N4}U_8$`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0825" y="1052513"/>
            <a:ext cx="5545138" cy="554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4000"/>
              <a:t>PE</a:t>
            </a:r>
            <a:r>
              <a:rPr lang="zh-CN" sz="4000"/>
              <a:t>文件格式总体结构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975350" y="1976438"/>
            <a:ext cx="31908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右箭头 10"/>
          <p:cNvSpPr/>
          <p:nvPr/>
        </p:nvSpPr>
        <p:spPr bwMode="auto">
          <a:xfrm>
            <a:off x="4814888" y="2708275"/>
            <a:ext cx="1152525" cy="4333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sz="180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75350" y="1976438"/>
            <a:ext cx="3168649" cy="431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sz="180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35712" y="1400175"/>
            <a:ext cx="2232025" cy="585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 sz="2700">
                <a:solidFill>
                  <a:schemeClr val="tx1"/>
                </a:solidFill>
                <a:latin typeface="Lucida Sans Unicode"/>
                <a:ea typeface="黑体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/>
              <a:buChar char="◦"/>
              <a:defRPr sz="2300">
                <a:solidFill>
                  <a:schemeClr val="tx1"/>
                </a:solidFill>
                <a:latin typeface="Lucida Sans Unicode"/>
                <a:ea typeface="黑体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sz="2100">
                <a:solidFill>
                  <a:schemeClr val="tx1"/>
                </a:solidFill>
                <a:latin typeface="Lucida Sans Unicode"/>
                <a:ea typeface="黑体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sz="1900">
                <a:solidFill>
                  <a:schemeClr val="tx1"/>
                </a:solidFill>
                <a:latin typeface="Lucida Sans Unicode"/>
                <a:ea typeface="黑体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5pPr>
            <a:lvl6pPr marL="2514600" indent="-22860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6pPr>
            <a:lvl7pPr marL="2971800" indent="-22860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7pPr>
            <a:lvl8pPr marL="3429000" indent="-22860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8pPr>
            <a:lvl9pPr marL="3886200" indent="-22860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"/>
              <a:defRPr>
                <a:solidFill>
                  <a:schemeClr val="tx1"/>
                </a:solidFill>
                <a:latin typeface="Lucida Sans Unicode"/>
                <a:ea typeface="黑体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3200" b="1">
                <a:solidFill>
                  <a:srgbClr val="FF0000"/>
                </a:solidFill>
                <a:latin typeface="Calibri"/>
                <a:ea typeface="宋体"/>
              </a:rPr>
              <a:t>“PE00”</a:t>
            </a:r>
            <a:endParaRPr lang="zh-CN" sz="3200" b="1">
              <a:solidFill>
                <a:srgbClr val="FF0000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487890" y="1184127"/>
            <a:ext cx="100811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>
                <a:ln w="18000">
                  <a:solidFill>
                    <a:srgbClr val="DA1F28">
                      <a:satMod val="140000"/>
                    </a:srgbClr>
                  </a:solidFill>
                  <a:prstDash val="solid"/>
                  <a:miter lim="800000"/>
                </a:ln>
                <a:noFill/>
                <a:latin typeface="Lucida Sans Unicode"/>
                <a:ea typeface="黑体"/>
              </a:rPr>
              <a:t>?</a:t>
            </a:r>
            <a:endParaRPr lang="zh-CN" sz="5400" b="1">
              <a:ln w="18000">
                <a:solidFill>
                  <a:srgbClr val="DA1F28">
                    <a:satMod val="140000"/>
                  </a:srgbClr>
                </a:solidFill>
                <a:prstDash val="solid"/>
                <a:miter lim="800000"/>
              </a:ln>
              <a:noFill/>
              <a:latin typeface="Lucida Sans Unicode"/>
              <a:ea typeface="黑体"/>
            </a:endParaRPr>
          </a:p>
        </p:txBody>
      </p:sp>
      <p:sp>
        <p:nvSpPr>
          <p:cNvPr id="13" name="动作按钮: 前进或下一项 12">
            <a:hlinkClick r:id="rId5" action="ppaction://hlinksldjump" highlightClick="1"/>
          </p:cNvPr>
          <p:cNvSpPr/>
          <p:nvPr/>
        </p:nvSpPr>
        <p:spPr bwMode="auto">
          <a:xfrm>
            <a:off x="8675688" y="6453188"/>
            <a:ext cx="468312" cy="40481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sz="1800">
              <a:solidFill>
                <a:prstClr val="white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161131" y="4179094"/>
            <a:ext cx="8821738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129343"/>
    </mc:Choice>
    <mc:Fallback>
      <p:transition advClick="1" advTm="129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钩子（</a:t>
            </a:r>
            <a:r>
              <a:rPr lang="en-US"/>
              <a:t>Hook</a:t>
            </a:r>
            <a:r>
              <a:rPr lang="zh-CN"/>
              <a:t>）</a:t>
            </a:r>
            <a:endParaRPr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E745F893-55F6-444C-A925-EC7301C7CF7B}" type="slidenum">
              <a:rPr lang="en-US" sz="1400"/>
              <a:t>3</a:t>
            </a:fld>
            <a:endParaRPr lang="en-US" sz="1400"/>
          </a:p>
        </p:txBody>
      </p:sp>
      <p:grpSp>
        <p:nvGrpSpPr>
          <p:cNvPr id="21508" name="Group 17"/>
          <p:cNvGrpSpPr/>
          <p:nvPr/>
        </p:nvGrpSpPr>
        <p:grpSpPr bwMode="auto">
          <a:xfrm>
            <a:off x="1331913" y="3232150"/>
            <a:ext cx="5791200" cy="2587625"/>
            <a:chOff x="1202" y="2285"/>
            <a:chExt cx="3648" cy="1630"/>
          </a:xfrm>
        </p:grpSpPr>
        <p:sp>
          <p:nvSpPr>
            <p:cNvPr id="21511" name="Rectangle 3"/>
            <p:cNvSpPr>
              <a:spLocks noChangeArrowheads="1"/>
            </p:cNvSpPr>
            <p:nvPr/>
          </p:nvSpPr>
          <p:spPr bwMode="auto">
            <a:xfrm>
              <a:off x="1202" y="2523"/>
              <a:ext cx="1104" cy="432"/>
            </a:xfrm>
            <a:prstGeom prst="rect">
              <a:avLst/>
            </a:prstGeom>
            <a:solidFill>
              <a:srgbClr val="12089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ts val="0"/>
                </a:spcBef>
                <a:buChar char="•"/>
                <a:defRPr sz="320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indent="-285750">
                <a:spcBef>
                  <a:spcPts val="0"/>
                </a:spcBef>
                <a:buChar char="–"/>
                <a:defRPr sz="280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40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algn="ctr">
                <a:spcBef>
                  <a:spcPts val="0"/>
                </a:spcBef>
                <a:buFontTx/>
                <a:buNone/>
                <a:defRPr/>
              </a:pPr>
              <a:r>
                <a:rPr lang="zh-CN" sz="1800">
                  <a:solidFill>
                    <a:schemeClr val="bg1"/>
                  </a:solidFill>
                  <a:latin typeface="Garamond"/>
                </a:rPr>
                <a:t>应用程序</a:t>
              </a:r>
              <a:endParaRPr/>
            </a:p>
          </p:txBody>
        </p:sp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1202" y="3483"/>
              <a:ext cx="1104" cy="4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ts val="0"/>
                </a:spcBef>
                <a:buChar char="•"/>
                <a:defRPr sz="320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indent="-285750">
                <a:spcBef>
                  <a:spcPts val="0"/>
                </a:spcBef>
                <a:buChar char="–"/>
                <a:defRPr sz="280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40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algn="ctr">
                <a:spcBef>
                  <a:spcPts val="0"/>
                </a:spcBef>
                <a:buFontTx/>
                <a:buNone/>
                <a:defRPr/>
              </a:pPr>
              <a:r>
                <a:rPr lang="zh-CN" sz="1800">
                  <a:solidFill>
                    <a:schemeClr val="bg1"/>
                  </a:solidFill>
                  <a:latin typeface="Garamond"/>
                </a:rPr>
                <a:t>操作系统</a:t>
              </a:r>
              <a:endParaRPr/>
            </a:p>
          </p:txBody>
        </p:sp>
        <p:sp>
          <p:nvSpPr>
            <p:cNvPr id="21513" name="Rectangle 5"/>
            <p:cNvSpPr>
              <a:spLocks noChangeArrowheads="1"/>
            </p:cNvSpPr>
            <p:nvPr/>
          </p:nvSpPr>
          <p:spPr bwMode="auto">
            <a:xfrm>
              <a:off x="3746" y="2523"/>
              <a:ext cx="1104" cy="4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ts val="0"/>
                </a:spcBef>
                <a:buChar char="•"/>
                <a:defRPr sz="320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indent="-285750">
                <a:spcBef>
                  <a:spcPts val="0"/>
                </a:spcBef>
                <a:buChar char="–"/>
                <a:defRPr sz="280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40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algn="ctr">
                <a:spcBef>
                  <a:spcPts val="0"/>
                </a:spcBef>
                <a:buFontTx/>
                <a:buNone/>
                <a:defRPr/>
              </a:pPr>
              <a:r>
                <a:rPr lang="zh-CN" sz="1800">
                  <a:solidFill>
                    <a:schemeClr val="bg1"/>
                  </a:solidFill>
                  <a:latin typeface="Garamond"/>
                </a:rPr>
                <a:t>消息队列</a:t>
              </a:r>
              <a:endParaRPr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auto">
            <a:xfrm>
              <a:off x="1586" y="295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1515" name="Rectangle 7"/>
            <p:cNvSpPr>
              <a:spLocks noChangeArrowheads="1"/>
            </p:cNvSpPr>
            <p:nvPr/>
          </p:nvSpPr>
          <p:spPr bwMode="auto">
            <a:xfrm>
              <a:off x="2210" y="2285"/>
              <a:ext cx="960" cy="384"/>
            </a:xfrm>
            <a:prstGeom prst="rect">
              <a:avLst/>
            </a:prstGeom>
            <a:solidFill>
              <a:srgbClr val="993366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ts val="0"/>
                </a:spcBef>
                <a:buChar char="•"/>
                <a:defRPr sz="320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indent="-285750">
                <a:spcBef>
                  <a:spcPts val="0"/>
                </a:spcBef>
                <a:buChar char="–"/>
                <a:defRPr sz="280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40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 algn="ctr">
                <a:spcBef>
                  <a:spcPts val="0"/>
                </a:spcBef>
                <a:buFontTx/>
                <a:buNone/>
                <a:defRPr/>
              </a:pPr>
              <a:r>
                <a:rPr lang="zh-CN" sz="1800">
                  <a:latin typeface="Garamond"/>
                </a:rPr>
                <a:t>窗口过程</a:t>
              </a:r>
              <a:endParaRPr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 flipH="1">
              <a:off x="2306" y="276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/>
            </a:p>
          </p:txBody>
        </p:sp>
        <p:cxnSp>
          <p:nvCxnSpPr>
            <p:cNvPr id="21517" name="AutoShape 9"/>
            <p:cNvCxnSpPr>
              <a:cxnSpLocks noChangeShapeType="1"/>
              <a:stCxn id="21512" idx="3"/>
              <a:endCxn id="21513" idx="2"/>
            </p:cNvCxnSpPr>
            <p:nvPr/>
          </p:nvCxnSpPr>
          <p:spPr bwMode="auto">
            <a:xfrm flipV="1">
              <a:off x="2306" y="2955"/>
              <a:ext cx="1992" cy="7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18" name="AutoShape 10"/>
            <p:cNvCxnSpPr>
              <a:cxnSpLocks noChangeShapeType="1"/>
              <a:stCxn id="21512" idx="3"/>
              <a:endCxn id="21515" idx="2"/>
            </p:cNvCxnSpPr>
            <p:nvPr/>
          </p:nvCxnSpPr>
          <p:spPr bwMode="auto">
            <a:xfrm flipV="1">
              <a:off x="2306" y="2669"/>
              <a:ext cx="384" cy="103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3170" y="333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har char="•"/>
                <a:defRPr sz="320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indent="-285750">
                <a:spcBef>
                  <a:spcPts val="0"/>
                </a:spcBef>
                <a:buChar char="–"/>
                <a:defRPr sz="280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40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>
                <a:spcBef>
                  <a:spcPts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hlink"/>
                  </a:solidFill>
                  <a:latin typeface="Garamond"/>
                </a:rPr>
                <a:t>①</a:t>
              </a:r>
              <a:endParaRPr/>
            </a:p>
          </p:txBody>
        </p:sp>
        <p:sp>
          <p:nvSpPr>
            <p:cNvPr id="21520" name="Rectangle 12"/>
            <p:cNvSpPr>
              <a:spLocks noChangeArrowheads="1"/>
            </p:cNvSpPr>
            <p:nvPr/>
          </p:nvSpPr>
          <p:spPr bwMode="auto">
            <a:xfrm>
              <a:off x="3314" y="253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har char="•"/>
                <a:defRPr sz="320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indent="-285750">
                <a:spcBef>
                  <a:spcPts val="0"/>
                </a:spcBef>
                <a:buChar char="–"/>
                <a:defRPr sz="280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40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>
                <a:spcBef>
                  <a:spcPts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hlink"/>
                  </a:solidFill>
                  <a:latin typeface="Garamond"/>
                </a:rPr>
                <a:t>②</a:t>
              </a:r>
              <a:endParaRPr/>
            </a:p>
          </p:txBody>
        </p:sp>
        <p:sp>
          <p:nvSpPr>
            <p:cNvPr id="21521" name="Rectangle 13"/>
            <p:cNvSpPr>
              <a:spLocks noChangeArrowheads="1"/>
            </p:cNvSpPr>
            <p:nvPr/>
          </p:nvSpPr>
          <p:spPr bwMode="auto">
            <a:xfrm>
              <a:off x="1355" y="3099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har char="•"/>
                <a:defRPr sz="320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indent="-285750">
                <a:spcBef>
                  <a:spcPts val="0"/>
                </a:spcBef>
                <a:buChar char="–"/>
                <a:defRPr sz="280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40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>
                <a:spcBef>
                  <a:spcPts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hlink"/>
                  </a:solidFill>
                  <a:latin typeface="Garamond"/>
                </a:rPr>
                <a:t>③</a:t>
              </a:r>
              <a:endParaRPr/>
            </a:p>
          </p:txBody>
        </p:sp>
        <p:sp>
          <p:nvSpPr>
            <p:cNvPr id="21522" name="Rectangle 14"/>
            <p:cNvSpPr>
              <a:spLocks noChangeArrowheads="1"/>
            </p:cNvSpPr>
            <p:nvPr/>
          </p:nvSpPr>
          <p:spPr bwMode="auto">
            <a:xfrm>
              <a:off x="2306" y="3252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ts val="0"/>
                </a:spcBef>
                <a:buChar char="•"/>
                <a:defRPr sz="3200">
                  <a:solidFill>
                    <a:schemeClr val="tx1"/>
                  </a:solidFill>
                  <a:latin typeface="Times New Roman"/>
                  <a:ea typeface="宋体"/>
                </a:defRPr>
              </a:lvl1pPr>
              <a:lvl2pPr marL="742950" indent="-285750">
                <a:spcBef>
                  <a:spcPts val="0"/>
                </a:spcBef>
                <a:buChar char="–"/>
                <a:defRPr sz="2800">
                  <a:solidFill>
                    <a:schemeClr val="tx1"/>
                  </a:solidFill>
                  <a:latin typeface="Times New Roman"/>
                  <a:ea typeface="宋体"/>
                </a:defRPr>
              </a:lvl2pPr>
              <a:lvl3pPr marL="1143000" indent="-228600">
                <a:spcBef>
                  <a:spcPts val="0"/>
                </a:spcBef>
                <a:buChar char="•"/>
                <a:defRPr sz="2400">
                  <a:solidFill>
                    <a:schemeClr val="tx1"/>
                  </a:solidFill>
                  <a:latin typeface="Times New Roman"/>
                  <a:ea typeface="宋体"/>
                </a:defRPr>
              </a:lvl3pPr>
              <a:lvl4pPr marL="1600200" indent="-228600">
                <a:spcBef>
                  <a:spcPts val="0"/>
                </a:spcBef>
                <a:buChar char="–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4pPr>
              <a:lvl5pPr marL="2057400" indent="-228600">
                <a:spcBef>
                  <a:spcPts val="0"/>
                </a:spcBef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Times New Roman"/>
                  <a:ea typeface="宋体"/>
                </a:defRPr>
              </a:lvl9pPr>
            </a:lstStyle>
            <a:p>
              <a:pPr>
                <a:spcBef>
                  <a:spcPts val="0"/>
                </a:spcBef>
                <a:buFontTx/>
                <a:buNone/>
                <a:defRPr/>
              </a:pPr>
              <a:r>
                <a:rPr lang="en-US" sz="1800">
                  <a:solidFill>
                    <a:schemeClr val="hlink"/>
                  </a:solidFill>
                  <a:latin typeface="Garamond"/>
                </a:rPr>
                <a:t>④</a:t>
              </a:r>
              <a:endParaRPr/>
            </a:p>
          </p:txBody>
        </p:sp>
      </p:grpSp>
      <p:sp>
        <p:nvSpPr>
          <p:cNvPr id="21509" name="Text Box 16"/>
          <p:cNvSpPr txBox="1">
            <a:spLocks noChangeArrowheads="1"/>
          </p:cNvSpPr>
          <p:nvPr/>
        </p:nvSpPr>
        <p:spPr bwMode="auto">
          <a:xfrm>
            <a:off x="323528" y="1350169"/>
            <a:ext cx="8568952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zh-CN" sz="2800"/>
              <a:t>钩子英文名叫</a:t>
            </a:r>
            <a:r>
              <a:rPr lang="en-US" sz="2800"/>
              <a:t>Hook</a:t>
            </a:r>
            <a:r>
              <a:rPr lang="zh-CN" sz="2800"/>
              <a:t>，是一种截获</a:t>
            </a:r>
            <a:r>
              <a:rPr lang="en-US" sz="2800"/>
              <a:t>windows</a:t>
            </a:r>
            <a:r>
              <a:rPr lang="zh-CN" sz="2800"/>
              <a:t>系统中某</a:t>
            </a:r>
            <a:endParaRPr lang="en-US" sz="2800"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zh-CN" sz="2800"/>
              <a:t>应用程序或者所有进程的消息的一种技术。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800"/>
              <a:t>windows</a:t>
            </a:r>
            <a:r>
              <a:rPr lang="zh-CN" sz="2800"/>
              <a:t>应用程序传递消息的过程 </a:t>
            </a:r>
            <a:endParaRPr/>
          </a:p>
        </p:txBody>
      </p:sp>
      <p:sp>
        <p:nvSpPr>
          <p:cNvPr id="21510" name="Text Box 18"/>
          <p:cNvSpPr txBox="1">
            <a:spLocks noChangeArrowheads="1"/>
          </p:cNvSpPr>
          <p:nvPr/>
        </p:nvSpPr>
        <p:spPr bwMode="auto">
          <a:xfrm>
            <a:off x="808038" y="5589588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endParaRPr 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65983">
        <p:fade thruBlk="0"/>
      </p:transition>
    </mc:Choice>
    <mc:Fallback>
      <p:transition spd="slow" advClick="1" advTm="16598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IMAGE_FILE_HEADER</a:t>
            </a:r>
            <a:r>
              <a:rPr lang="zh-CN"/>
              <a:t>字段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55A6C925-56C1-4D63-82D1-B9628DD947E2}" type="slidenum">
              <a:rPr lang="en-US" sz="1400"/>
              <a:t>30</a:t>
            </a:fld>
            <a:endParaRPr lang="en-US" sz="1400"/>
          </a:p>
        </p:txBody>
      </p:sp>
      <p:pic>
        <p:nvPicPr>
          <p:cNvPr id="52229" name="Picture 1" descr="C:\Users\wwn\AppData\Roaming\Tencent\Users\19632000\QQ\WinTemp\RichOle\[8NF$P8()1H7WP~Z(XNCH37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75822" y="1482916"/>
            <a:ext cx="9210675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230" name="矩形 4"/>
          <p:cNvSpPr>
            <a:spLocks noChangeArrowheads="1"/>
          </p:cNvSpPr>
          <p:nvPr/>
        </p:nvSpPr>
        <p:spPr bwMode="auto">
          <a:xfrm>
            <a:off x="127687" y="4748342"/>
            <a:ext cx="5329237" cy="287338"/>
          </a:xfrm>
          <a:prstGeom prst="rect">
            <a:avLst/>
          </a:prstGeom>
          <a:solidFill>
            <a:srgbClr val="C00000">
              <a:alpha val="1490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endParaRPr lang="zh-CN" sz="2400"/>
          </a:p>
        </p:txBody>
      </p:sp>
      <p:sp>
        <p:nvSpPr>
          <p:cNvPr id="3" name="圆角矩形标注 2"/>
          <p:cNvSpPr/>
          <p:nvPr/>
        </p:nvSpPr>
        <p:spPr bwMode="auto">
          <a:xfrm>
            <a:off x="6012159" y="3212976"/>
            <a:ext cx="2016224" cy="1296144"/>
          </a:xfrm>
          <a:prstGeom prst="wedgeRoundRectCallout">
            <a:avLst>
              <a:gd name="adj1" fmla="val -90605"/>
              <a:gd name="adj2" fmla="val 6657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b="0" i="0" u="none" strike="noStrike" cap="none">
                <a:ln>
                  <a:noFill/>
                </a:ln>
                <a:solidFill>
                  <a:schemeClr val="tx1"/>
                </a:solidFill>
                <a:latin typeface="Times New Roman"/>
                <a:ea typeface="宋体"/>
              </a:rPr>
              <a:t>可选头大小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5753">
        <p:fade thruBlk="0"/>
      </p:transition>
    </mc:Choice>
    <mc:Fallback>
      <p:transition spd="slow" advClick="1" advTm="25753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CEF84CDC-FFB3-442D-B064-76D29660ADC4}" type="slidenum">
              <a:rPr lang="en-US" sz="1400"/>
              <a:t>31</a:t>
            </a:fld>
            <a:endParaRPr lang="en-US" sz="1400"/>
          </a:p>
        </p:txBody>
      </p:sp>
      <p:pic>
        <p:nvPicPr>
          <p:cNvPr id="53253" name="Picture 7" descr="C:\Users\wwn\AppData\Roaming\Tencent\Users\19632000\QQ\WinTemp\RichOle\}_[`P(N1ZU2USI{_CP7E)QS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259632" y="41529"/>
            <a:ext cx="6163326" cy="4951801"/>
          </a:xfrm>
          <a:prstGeom prst="rect">
            <a:avLst/>
          </a:prstGeom>
          <a:noFill/>
          <a:ln>
            <a:noFill/>
          </a:ln>
        </p:spPr>
      </p:pic>
      <p:sp>
        <p:nvSpPr>
          <p:cNvPr id="53254" name="矩形 1"/>
          <p:cNvSpPr>
            <a:spLocks noChangeArrowheads="1"/>
          </p:cNvSpPr>
          <p:nvPr/>
        </p:nvSpPr>
        <p:spPr bwMode="auto">
          <a:xfrm>
            <a:off x="179512" y="5091878"/>
            <a:ext cx="907415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/>
              <a:t>DataDirectory</a:t>
            </a:r>
            <a:r>
              <a:rPr lang="zh-CN" sz="2000"/>
              <a:t>是</a:t>
            </a:r>
            <a:r>
              <a:rPr lang="en-US" sz="2000"/>
              <a:t>OptionalHeader</a:t>
            </a:r>
            <a:r>
              <a:rPr lang="zh-CN" sz="2000"/>
              <a:t>的最后</a:t>
            </a:r>
            <a:r>
              <a:rPr lang="en-US" sz="2000"/>
              <a:t>128</a:t>
            </a:r>
            <a:r>
              <a:rPr lang="zh-CN" sz="2000"/>
              <a:t>个字节，也是</a:t>
            </a:r>
            <a:r>
              <a:rPr lang="en-US" sz="2000"/>
              <a:t>IMAGE_NT_HEADERS</a:t>
            </a:r>
            <a:r>
              <a:rPr lang="zh-CN" sz="2000"/>
              <a:t>的最后一部分数据。它由</a:t>
            </a:r>
            <a:r>
              <a:rPr lang="en-US" sz="2000"/>
              <a:t>16</a:t>
            </a:r>
            <a:r>
              <a:rPr lang="zh-CN" sz="2000"/>
              <a:t>个</a:t>
            </a:r>
            <a:r>
              <a:rPr lang="en-US" sz="2000"/>
              <a:t>IMAGE_DATA_DIRECTORY</a:t>
            </a:r>
            <a:r>
              <a:rPr lang="zh-CN" sz="2000"/>
              <a:t>结构组成的数组构成，指向输出表、输入表、资源块等数据。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70684">
        <p:fade thruBlk="0"/>
      </p:transition>
    </mc:Choice>
    <mc:Fallback>
      <p:transition spd="slow" advClick="1" advTm="70684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NT</a:t>
            </a:r>
            <a:r>
              <a:rPr lang="zh-CN"/>
              <a:t>头</a:t>
            </a:r>
            <a:r>
              <a:rPr lang="en-US"/>
              <a:t>-</a:t>
            </a:r>
            <a:r>
              <a:rPr lang="zh-CN"/>
              <a:t>数据目录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3C373D16-D312-4C5D-B2B6-E63220B5A7BB}" type="slidenum">
              <a:rPr lang="en-US" sz="1400"/>
              <a:t>32</a:t>
            </a:fld>
            <a:endParaRPr lang="en-US" sz="1400"/>
          </a:p>
        </p:txBody>
      </p:sp>
      <p:pic>
        <p:nvPicPr>
          <p:cNvPr id="55301" name="Picture 1" descr="C:\Users\wwn\AppData\Roaming\Tencent\Users\19632000\QQ\WinTemp\RichOle\RD2K)N])TZQ@5$X~7ITKKVQ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331913" y="1200150"/>
            <a:ext cx="6524625" cy="5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4788">
        <p:fade thruBlk="0"/>
      </p:transition>
    </mc:Choice>
    <mc:Fallback>
      <p:transition spd="slow" advClick="1" advTm="34788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IMAGE_DATA_DIRECTORY</a:t>
            </a:r>
            <a:r>
              <a:rPr lang="zh-CN"/>
              <a:t>的结构</a:t>
            </a:r>
            <a:endParaRPr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1628C326-E9A3-4D73-A08E-F5BF5CF36FAD}" type="slidenum">
              <a:rPr lang="en-US" sz="1400"/>
              <a:t>33</a:t>
            </a:fld>
            <a:endParaRPr lang="en-US" sz="1400"/>
          </a:p>
        </p:txBody>
      </p:sp>
      <p:pic>
        <p:nvPicPr>
          <p:cNvPr id="54277" name="Picture 1" descr="C:\Users\wwn\AppData\Roaming\Tencent\Users\19632000\QQ\WinTemp\RichOle\_0{_8}W3G)%}Z{LAG4RE~FS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3206" y="1700808"/>
            <a:ext cx="8637587" cy="13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" descr="C:\Users\wwn\AppData\Roaming\Tencent\Users\19632000\QQ\WinTemp\RichOle\FD~[)}Q9]U4V_OE`W11PN{D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79012" y="3407943"/>
            <a:ext cx="8948737" cy="286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1759">
        <p:fade thruBlk="0"/>
      </p:transition>
    </mc:Choice>
    <mc:Fallback>
      <p:transition spd="slow" advClick="1" advTm="1175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区块表</a:t>
            </a:r>
            <a:endParaRPr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400"/>
              <a:t>在</a:t>
            </a:r>
            <a:r>
              <a:rPr lang="en-US" sz="2400"/>
              <a:t>PE</a:t>
            </a:r>
            <a:r>
              <a:rPr lang="zh-CN" sz="2400"/>
              <a:t>文件头与原始数据之间存在一个区块表（</a:t>
            </a:r>
            <a:r>
              <a:rPr lang="en-US" sz="2400"/>
              <a:t>Section Table</a:t>
            </a:r>
            <a:r>
              <a:rPr lang="zh-CN" sz="2400"/>
              <a:t>），它是一个</a:t>
            </a:r>
            <a:r>
              <a:rPr lang="en-US" sz="2400" b="1">
                <a:solidFill>
                  <a:srgbClr val="FF0000"/>
                </a:solidFill>
              </a:rPr>
              <a:t>IMAGE_SECTION_HEADER</a:t>
            </a:r>
            <a:r>
              <a:rPr lang="zh-CN" sz="2400"/>
              <a:t>结构数组，区块表包含每个块在映像中的信息（如位置、长度、属性），分别指向不同的区块实体。全部有效结构的最后以一个</a:t>
            </a:r>
            <a:r>
              <a:rPr lang="zh-CN" sz="2400" b="1">
                <a:solidFill>
                  <a:srgbClr val="FF0000"/>
                </a:solidFill>
              </a:rPr>
              <a:t>空</a:t>
            </a:r>
            <a:r>
              <a:rPr lang="zh-CN" sz="2400"/>
              <a:t>的</a:t>
            </a:r>
            <a:r>
              <a:rPr lang="en-US" sz="2400"/>
              <a:t>IMAGE_SECTION_HEADER</a:t>
            </a:r>
            <a:r>
              <a:rPr lang="zh-CN" sz="2400"/>
              <a:t>结构作为结束，所以节表中总的</a:t>
            </a:r>
            <a:r>
              <a:rPr lang="en-US" sz="2400"/>
              <a:t>IMAGE_SECTION_HEADER</a:t>
            </a:r>
            <a:r>
              <a:rPr lang="zh-CN" sz="2400"/>
              <a:t>结构数量等于节的数量加一。另外，节表中 </a:t>
            </a:r>
            <a:r>
              <a:rPr lang="en-US" sz="2400"/>
              <a:t>IMAGE_SECTION_HEADER </a:t>
            </a:r>
            <a:r>
              <a:rPr lang="zh-CN" sz="2400"/>
              <a:t>结构的总数总是由</a:t>
            </a:r>
            <a:r>
              <a:rPr lang="en-US" sz="2400"/>
              <a:t>PE</a:t>
            </a:r>
            <a:r>
              <a:rPr lang="zh-CN" sz="2400"/>
              <a:t>文件头 </a:t>
            </a:r>
            <a:r>
              <a:rPr lang="en-US" sz="2400"/>
              <a:t>IMAGE_NT_HEADERS-&gt;</a:t>
            </a:r>
            <a:r>
              <a:rPr lang="en-US" sz="2400"/>
              <a:t>FileHeader.NumberOfSections</a:t>
            </a:r>
            <a:r>
              <a:rPr lang="en-US" sz="2400"/>
              <a:t> </a:t>
            </a:r>
            <a:r>
              <a:rPr lang="zh-CN" sz="2400"/>
              <a:t>字段来指定的</a:t>
            </a:r>
            <a:endParaRPr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4BF50589-7A7D-4C6C-93D9-ABDADC8360F5}" type="slidenum">
              <a:rPr lang="en-US" sz="1400"/>
              <a:t>34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48244">
        <p:fade thruBlk="0"/>
      </p:transition>
    </mc:Choice>
    <mc:Fallback>
      <p:transition spd="slow" advClick="1" advTm="48244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47F8D5FF-3270-4173-976E-6BE599438764}" type="slidenum">
              <a:rPr lang="en-US" sz="1400"/>
              <a:t>35</a:t>
            </a:fld>
            <a:endParaRPr lang="en-US" sz="1400"/>
          </a:p>
        </p:txBody>
      </p:sp>
      <p:pic>
        <p:nvPicPr>
          <p:cNvPr id="57349" name="Picture 2" descr="https://img-blog.csdn.net/2015120210031975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093788" y="-33338"/>
            <a:ext cx="7072312" cy="663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9559">
        <p:fade thruBlk="0"/>
      </p:transition>
    </mc:Choice>
    <mc:Fallback>
      <p:transition spd="slow" advClick="1" advTm="955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IMAGE_SECTION_HEADER</a:t>
            </a:r>
            <a:r>
              <a:rPr lang="zh-CN"/>
              <a:t>结构定义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63B78FCD-06D3-49BF-B182-EC66737BCA61}" type="slidenum">
              <a:rPr lang="en-US" sz="1400"/>
              <a:t>36</a:t>
            </a:fld>
            <a:endParaRPr lang="en-US" sz="1400"/>
          </a:p>
        </p:txBody>
      </p:sp>
      <p:pic>
        <p:nvPicPr>
          <p:cNvPr id="58373" name="Picture 1" descr="C:\Users\wwn\AppData\Roaming\Tencent\Users\19632000\QQ\WinTemp\RichOle\[F1MXN@GZ3TXP_CY{53[OHX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11188" y="2136775"/>
            <a:ext cx="7918450" cy="4176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9929">
        <p:fade thruBlk="0"/>
      </p:transition>
    </mc:Choice>
    <mc:Fallback>
      <p:transition spd="slow" advClick="1" advTm="2992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导出表</a:t>
            </a:r>
            <a:endParaRPr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 bwMode="auto">
          <a:xfrm>
            <a:off x="395288" y="1124744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/>
              <a:t>可以找到导出表在虚拟内存中的偏移量以及大小。导出表的定义如下：</a:t>
            </a:r>
            <a:endParaRPr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6632B87D-95FC-413A-96E0-28B73409EEAC}" type="slidenum">
              <a:rPr lang="en-US" sz="1400"/>
              <a:t>37</a:t>
            </a:fld>
            <a:endParaRPr lang="en-US" sz="1400"/>
          </a:p>
        </p:txBody>
      </p:sp>
      <p:pic>
        <p:nvPicPr>
          <p:cNvPr id="59397" name="Picture 7" descr="C:\Users\wwn\AppData\Roaming\Tencent\Users\19632000\QQ\WinTemp\RichOle\ZS~7BMQ$@QB}JJ3]HI8IC~J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95288" y="2266157"/>
            <a:ext cx="8377237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57293">
        <p:fade thruBlk="0"/>
      </p:transition>
    </mc:Choice>
    <mc:Fallback>
      <p:transition spd="slow" advClick="1" advTm="5729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BB148015-3B56-44A9-A049-31CAE6CE43F1}" type="slidenum">
              <a:rPr lang="en-US" sz="1400"/>
              <a:t>38</a:t>
            </a:fld>
            <a:endParaRPr lang="en-US" sz="1400"/>
          </a:p>
        </p:txBody>
      </p:sp>
      <p:sp>
        <p:nvSpPr>
          <p:cNvPr id="60420" name="AutoShape 2" descr="http://image85.360doc.com/DownloadImg/2015/06/0423/54516116_2"/>
          <p:cNvSpPr>
            <a:spLocks noChangeArrowheads="1" noChangeAspect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endParaRPr lang="zh-CN" sz="2400"/>
          </a:p>
        </p:txBody>
      </p:sp>
      <p:sp>
        <p:nvSpPr>
          <p:cNvPr id="60421" name="AutoShape 4" descr="http://image85.360doc.com/DownloadImg/2015/06/0423/54516116_2"/>
          <p:cNvSpPr>
            <a:spLocks noChangeArrowheads="1" noChangeAspect="1"/>
          </p:cNvSpPr>
          <p:nvPr/>
        </p:nvSpPr>
        <p:spPr bwMode="auto">
          <a:xfrm>
            <a:off x="320675" y="-301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endParaRPr lang="zh-CN" sz="2400"/>
          </a:p>
        </p:txBody>
      </p:sp>
      <p:sp>
        <p:nvSpPr>
          <p:cNvPr id="60422" name="AutoShape 6" descr="http://image85.360doc.com/DownloadImg/2015/06/0423/54516116_2"/>
          <p:cNvSpPr>
            <a:spLocks noChangeArrowheads="1" noChangeAspect="1"/>
          </p:cNvSpPr>
          <p:nvPr/>
        </p:nvSpPr>
        <p:spPr bwMode="auto">
          <a:xfrm>
            <a:off x="473075" y="1222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endParaRPr lang="zh-CN" sz="2400"/>
          </a:p>
        </p:txBody>
      </p:sp>
      <p:sp>
        <p:nvSpPr>
          <p:cNvPr id="60423" name="AutoShape 9" descr="http://image85.360doc.com/DownloadImg/2015/06/0423/54516116_2"/>
          <p:cNvSpPr>
            <a:spLocks noChangeArrowheads="1" noChangeAspect="1"/>
          </p:cNvSpPr>
          <p:nvPr/>
        </p:nvSpPr>
        <p:spPr bwMode="auto">
          <a:xfrm>
            <a:off x="625475" y="2746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endParaRPr lang="zh-CN" sz="2400"/>
          </a:p>
        </p:txBody>
      </p:sp>
      <p:sp>
        <p:nvSpPr>
          <p:cNvPr id="60424" name="AutoShape 11" descr="http://image85.360doc.com/DownloadImg/2015/06/0423/54516116_2"/>
          <p:cNvSpPr>
            <a:spLocks noChangeArrowheads="1" noChangeAspect="1"/>
          </p:cNvSpPr>
          <p:nvPr/>
        </p:nvSpPr>
        <p:spPr bwMode="auto">
          <a:xfrm>
            <a:off x="777875" y="4270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endParaRPr lang="zh-CN" sz="2400"/>
          </a:p>
        </p:txBody>
      </p:sp>
      <p:pic>
        <p:nvPicPr>
          <p:cNvPr id="60425" name="Picture 14" descr="C:\Users\wwn\AppData\Roaming\Tencent\Users\19632000\QQ\WinTemp\RichOle\2AX1Y]%(R%ZLA4AZA7D{AQB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25475" y="1701800"/>
            <a:ext cx="7491413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7160">
        <p:fade thruBlk="0"/>
      </p:transition>
    </mc:Choice>
    <mc:Fallback>
      <p:transition spd="slow" advClick="1" advTm="17160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导入</a:t>
            </a:r>
            <a:r>
              <a:rPr lang="zh-CN"/>
              <a:t>表</a:t>
            </a:r>
            <a:r>
              <a:rPr lang="en-US"/>
              <a:t>——</a:t>
            </a:r>
            <a:r>
              <a:rPr lang="zh-CN"/>
              <a:t>导入表地址定位</a:t>
            </a:r>
            <a:endParaRPr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 bwMode="auto">
          <a:xfrm>
            <a:off x="485020" y="1124744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/>
              <a:t> PE</a:t>
            </a:r>
            <a:r>
              <a:rPr lang="zh-CN" sz="2400"/>
              <a:t>文件头可选映像头中数据目录表的</a:t>
            </a:r>
            <a:r>
              <a:rPr lang="zh-CN" sz="2400" b="1"/>
              <a:t>第二成员</a:t>
            </a:r>
            <a:r>
              <a:rPr lang="zh-CN" sz="2400"/>
              <a:t>指向输入表，导入表以一个 </a:t>
            </a:r>
            <a:r>
              <a:rPr lang="en-US" sz="2400" b="1"/>
              <a:t>IAMGE_IMPORT_DESCRITPTOR</a:t>
            </a:r>
            <a:r>
              <a:rPr lang="en-US" sz="2400"/>
              <a:t> </a:t>
            </a:r>
            <a:r>
              <a:rPr lang="zh-CN" sz="2400"/>
              <a:t>数组开始，每个被</a:t>
            </a:r>
            <a:r>
              <a:rPr lang="en-US" sz="2400"/>
              <a:t>PE</a:t>
            </a:r>
            <a:r>
              <a:rPr lang="zh-CN" sz="2400"/>
              <a:t>文件隐式地链接进来的</a:t>
            </a:r>
            <a:r>
              <a:rPr lang="en-US" sz="2400"/>
              <a:t>DLL</a:t>
            </a:r>
            <a:r>
              <a:rPr lang="zh-CN" sz="2400"/>
              <a:t>都有一个</a:t>
            </a:r>
            <a:r>
              <a:rPr lang="en-US" sz="2400"/>
              <a:t>ID</a:t>
            </a:r>
            <a:r>
              <a:rPr lang="zh-CN" sz="2400"/>
              <a:t>，在这个数组中没有字段指出该结构数组的项数，</a:t>
            </a:r>
            <a:r>
              <a:rPr lang="zh-CN" sz="2400" b="1"/>
              <a:t>但他最后一个单元是</a:t>
            </a:r>
            <a:r>
              <a:rPr lang="en-US" sz="2400" b="1"/>
              <a:t>NULL</a:t>
            </a:r>
            <a:r>
              <a:rPr lang="zh-CN" sz="2400" b="1"/>
              <a:t>。</a:t>
            </a:r>
            <a:endParaRPr lang="en-US" sz="2400" b="1"/>
          </a:p>
          <a:p>
            <a:pPr>
              <a:defRPr/>
            </a:pPr>
            <a:r>
              <a:rPr lang="en-US" sz="2400"/>
              <a:t>    </a:t>
            </a:r>
            <a:r>
              <a:rPr lang="zh-CN" sz="2400" b="1"/>
              <a:t>数据目录表</a:t>
            </a:r>
            <a:r>
              <a:rPr lang="zh-CN" sz="2400"/>
              <a:t>的第二员 </a:t>
            </a:r>
            <a:r>
              <a:rPr lang="en-US" sz="2400"/>
              <a:t>IMAGE_DATA_DIRECTORY </a:t>
            </a:r>
            <a:r>
              <a:rPr lang="en-US" sz="2400"/>
              <a:t>DataDirectory</a:t>
            </a:r>
            <a:r>
              <a:rPr lang="en-US" sz="2400"/>
              <a:t>[</a:t>
            </a:r>
            <a:r>
              <a:rPr lang="en-US" sz="2400" b="1"/>
              <a:t>IMAGE_DIRECTORY_ENTRY_IMPORT</a:t>
            </a:r>
            <a:r>
              <a:rPr lang="en-US" sz="2400"/>
              <a:t>] </a:t>
            </a:r>
            <a:r>
              <a:rPr lang="zh-CN" sz="2400"/>
              <a:t>就对应导入表。数据目录表 </a:t>
            </a:r>
            <a:r>
              <a:rPr lang="en-US" sz="2400"/>
              <a:t>IMAGE_DATA_DIRECTORY </a:t>
            </a:r>
            <a:r>
              <a:rPr lang="zh-CN" sz="2400"/>
              <a:t>中结构成员 </a:t>
            </a:r>
            <a:r>
              <a:rPr lang="en-US" sz="2400" b="1"/>
              <a:t>VirtualAddress</a:t>
            </a:r>
            <a:r>
              <a:rPr lang="en-US" sz="2400"/>
              <a:t> </a:t>
            </a:r>
            <a:r>
              <a:rPr lang="zh-CN" sz="2400"/>
              <a:t>就是输入表的</a:t>
            </a:r>
            <a:r>
              <a:rPr lang="en-US" sz="2400" b="1"/>
              <a:t>RVA</a:t>
            </a:r>
            <a:r>
              <a:rPr lang="zh-CN" sz="2400"/>
              <a:t>了，而区块表 </a:t>
            </a:r>
            <a:r>
              <a:rPr lang="en-US" sz="2400"/>
              <a:t>IMAGE_SECTION_HEADER </a:t>
            </a:r>
            <a:r>
              <a:rPr lang="zh-CN" sz="2400"/>
              <a:t>中结构成员 </a:t>
            </a:r>
            <a:r>
              <a:rPr lang="en-US" sz="2400" b="1"/>
              <a:t>VirtualAddress</a:t>
            </a:r>
            <a:r>
              <a:rPr lang="en-US" sz="2400"/>
              <a:t> </a:t>
            </a:r>
            <a:r>
              <a:rPr lang="zh-CN" sz="2400"/>
              <a:t>对应区块的</a:t>
            </a:r>
            <a:r>
              <a:rPr lang="en-US" sz="2400"/>
              <a:t>RVA</a:t>
            </a:r>
            <a:r>
              <a:rPr lang="zh-CN" sz="2400"/>
              <a:t>。通过输入表的</a:t>
            </a:r>
            <a:r>
              <a:rPr lang="en-US" sz="2400"/>
              <a:t>RVA</a:t>
            </a:r>
            <a:r>
              <a:rPr lang="zh-CN" sz="2400"/>
              <a:t>与区块的</a:t>
            </a:r>
            <a:r>
              <a:rPr lang="en-US" sz="2400"/>
              <a:t>RVA</a:t>
            </a:r>
            <a:r>
              <a:rPr lang="zh-CN" sz="2400"/>
              <a:t>比较，我们就能知道输入表在哪个区块里面</a:t>
            </a:r>
            <a:endParaRPr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8F6A07A6-9C9F-4869-AAB4-E9591EB3ABA2}" type="slidenum">
              <a:rPr lang="en-US" sz="1400"/>
              <a:t>39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14557">
        <p:fade thruBlk="0"/>
      </p:transition>
    </mc:Choice>
    <mc:Fallback>
      <p:transition spd="slow" advClick="1" advTm="114557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钩子分类和实现</a:t>
            </a:r>
            <a:endParaRPr/>
          </a:p>
        </p:txBody>
      </p:sp>
      <p:sp>
        <p:nvSpPr>
          <p:cNvPr id="35844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3600">
                <a:solidFill>
                  <a:schemeClr val="tx2"/>
                </a:solidFill>
              </a:rPr>
              <a:t>钩子分进程内钩子与全局钩子</a:t>
            </a:r>
            <a:endParaRPr/>
          </a:p>
          <a:p>
            <a:pPr lvl="1">
              <a:defRPr/>
            </a:pPr>
            <a:r>
              <a:rPr lang="zh-CN" sz="3600" b="1">
                <a:solidFill>
                  <a:schemeClr val="tx2"/>
                </a:solidFill>
              </a:rPr>
              <a:t>进程内钩子</a:t>
            </a:r>
            <a:r>
              <a:rPr lang="zh-CN" sz="3600">
                <a:solidFill>
                  <a:schemeClr val="tx2"/>
                </a:solidFill>
              </a:rPr>
              <a:t>是截取某一指定的进程的消息，直接在进程内创建与消除钩子即可。</a:t>
            </a:r>
            <a:endParaRPr/>
          </a:p>
          <a:p>
            <a:pPr lvl="1">
              <a:defRPr/>
            </a:pPr>
            <a:r>
              <a:rPr lang="zh-CN" sz="3600" b="1">
                <a:solidFill>
                  <a:schemeClr val="tx2"/>
                </a:solidFill>
              </a:rPr>
              <a:t>全局钩子</a:t>
            </a:r>
            <a:r>
              <a:rPr lang="zh-CN" sz="3600">
                <a:solidFill>
                  <a:schemeClr val="tx2"/>
                </a:solidFill>
              </a:rPr>
              <a:t>是截取所有进程的消息，得以</a:t>
            </a:r>
            <a:r>
              <a:rPr lang="zh-CN" sz="3600" b="1">
                <a:solidFill>
                  <a:srgbClr val="FF0000"/>
                </a:solidFill>
              </a:rPr>
              <a:t>动态库</a:t>
            </a:r>
            <a:r>
              <a:rPr lang="zh-CN" sz="3600">
                <a:solidFill>
                  <a:schemeClr val="tx2"/>
                </a:solidFill>
              </a:rPr>
              <a:t>的方式实现 </a:t>
            </a:r>
            <a:endParaRPr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F2D01B2A-C97A-4991-B5DF-F31F5EA36575}" type="slidenum">
              <a:rPr lang="en-US" sz="1400"/>
              <a:t>4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8171">
        <p:fade thruBlk="0"/>
      </p:transition>
    </mc:Choice>
    <mc:Fallback>
      <p:transition spd="slow" advClick="1" advTm="2817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导入表</a:t>
            </a:r>
            <a:endParaRPr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 bwMode="auto">
          <a:xfrm>
            <a:off x="539552" y="10874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/>
              <a:t>找到导入表在虚拟内存中的偏移量以及大小。导入表是一个结构数组，数组的项定义如下：</a:t>
            </a:r>
            <a:endParaRPr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8FE8E6F6-16A2-4C6B-83E1-902E6A0D93EE}" type="slidenum">
              <a:rPr lang="en-US" sz="1400"/>
              <a:t>40</a:t>
            </a:fld>
            <a:endParaRPr lang="en-US" sz="1400"/>
          </a:p>
        </p:txBody>
      </p:sp>
      <p:pic>
        <p:nvPicPr>
          <p:cNvPr id="62469" name="Picture 1" descr="C:\Users\wwn\AppData\Roaming\Tencent\Users\19632000\QQ\WinTemp\RichOle\2@BWVO19~RWU_5D0IO{26)W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722959" y="2069605"/>
            <a:ext cx="5724524" cy="2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0" name="Picture 2" descr="C:\Users\wwn\AppData\Roaming\Tencent\Users\19632000\QQ\WinTemp\RichOle\2T3$M]W8C3$02HX_9ZO_4%H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744663" y="5779294"/>
            <a:ext cx="60388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1" name="Picture 3" descr="C:\Users\wwn\AppData\Roaming\Tencent\Users\19632000\QQ\WinTemp\RichOle\YUD)5_LN$_QZAH5(O(S`}4X.png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1687513" y="4974431"/>
            <a:ext cx="60960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32850">
        <p:fade thruBlk="0"/>
      </p:transition>
    </mc:Choice>
    <mc:Fallback>
      <p:transition spd="slow" advClick="1" advTm="132850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导入表在磁盘中的结构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D7257EB5-03FA-4863-B17E-FCB163A64830}" type="slidenum">
              <a:rPr lang="en-US" sz="1400"/>
              <a:t>41</a:t>
            </a:fld>
            <a:endParaRPr lang="en-US" sz="1400"/>
          </a:p>
        </p:txBody>
      </p:sp>
      <p:pic>
        <p:nvPicPr>
          <p:cNvPr id="63493" name="Picture 1" descr="C:\Users\wwn\AppData\Roaming\Tencent\Users\19632000\QQ\WinTemp\RichOle\Y3KI7Z%0J~VWB6FB%(QRIOU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74742" y="1315710"/>
            <a:ext cx="8394516" cy="53990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/>
          <p:nvPr/>
        </p:nvSpPr>
        <p:spPr bwMode="auto">
          <a:xfrm>
            <a:off x="2627784" y="4573265"/>
            <a:ext cx="5904656" cy="217158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rgbClr val="FFFFFF"/>
                </a:solidFill>
                <a:latin typeface="+mn-lt"/>
                <a:ea typeface="+mn-ea"/>
              </a:defRPr>
            </a:lvl5pPr>
            <a:lvl6pPr marL="25146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sz="1600"/>
              <a:t>图 </a:t>
            </a:r>
            <a:r>
              <a:rPr lang="en-US" sz="1600">
                <a:solidFill>
                  <a:schemeClr val="tx1"/>
                </a:solidFill>
              </a:rPr>
              <a:t>OriginalFisrtThunk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zh-CN" sz="1600">
                <a:solidFill>
                  <a:schemeClr val="tx1"/>
                </a:solidFill>
              </a:rPr>
              <a:t>和 </a:t>
            </a:r>
            <a:r>
              <a:rPr lang="en-US" sz="1600">
                <a:solidFill>
                  <a:schemeClr val="tx1"/>
                </a:solidFill>
              </a:rPr>
              <a:t>FirstThunk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zh-CN" sz="1600">
                <a:solidFill>
                  <a:schemeClr val="tx1"/>
                </a:solidFill>
              </a:rPr>
              <a:t>非常相似，两个数组都有一个</a:t>
            </a:r>
            <a:r>
              <a:rPr lang="en-US" sz="1600" b="1">
                <a:solidFill>
                  <a:schemeClr val="tx1"/>
                </a:solidFill>
              </a:rPr>
              <a:t>IMAGE_THUNK_DATA</a:t>
            </a:r>
            <a:r>
              <a:rPr lang="zh-CN" sz="1600">
                <a:solidFill>
                  <a:schemeClr val="tx1"/>
                </a:solidFill>
              </a:rPr>
              <a:t>结构类型的元素，他是一个指针大小的联合，每一个</a:t>
            </a:r>
            <a:r>
              <a:rPr lang="en-US" sz="1600">
                <a:solidFill>
                  <a:schemeClr val="tx1"/>
                </a:solidFill>
              </a:rPr>
              <a:t>IAMGE_THUNK_DATA</a:t>
            </a:r>
            <a:r>
              <a:rPr lang="zh-CN" sz="1600">
                <a:solidFill>
                  <a:schemeClr val="tx1"/>
                </a:solidFill>
              </a:rPr>
              <a:t>元素对应于一个从可执行文件</a:t>
            </a:r>
            <a:r>
              <a:rPr lang="zh-CN" sz="1600" b="1">
                <a:solidFill>
                  <a:schemeClr val="tx1"/>
                </a:solidFill>
              </a:rPr>
              <a:t>输入的函数</a:t>
            </a:r>
            <a:r>
              <a:rPr lang="zh-CN" sz="1600">
                <a:solidFill>
                  <a:schemeClr val="tx1"/>
                </a:solidFill>
              </a:rPr>
              <a:t>，两个数组的结束通过一个值为</a:t>
            </a:r>
            <a:r>
              <a:rPr lang="zh-CN" sz="1600" b="1">
                <a:solidFill>
                  <a:schemeClr val="tx1"/>
                </a:solidFill>
              </a:rPr>
              <a:t>零</a:t>
            </a:r>
            <a:r>
              <a:rPr lang="zh-CN" sz="1600">
                <a:solidFill>
                  <a:schemeClr val="tx1"/>
                </a:solidFill>
              </a:rPr>
              <a:t>的</a:t>
            </a:r>
            <a:r>
              <a:rPr lang="en-US" sz="1600">
                <a:solidFill>
                  <a:schemeClr val="tx1"/>
                </a:solidFill>
              </a:rPr>
              <a:t>IAMGE_THUNK_DATA</a:t>
            </a:r>
            <a:r>
              <a:rPr lang="zh-CN" sz="1600">
                <a:solidFill>
                  <a:schemeClr val="tx1"/>
                </a:solidFill>
              </a:rPr>
              <a:t>元素表示的，</a:t>
            </a:r>
            <a:r>
              <a:rPr lang="en-US" sz="1600">
                <a:solidFill>
                  <a:schemeClr val="tx1"/>
                </a:solidFill>
              </a:rPr>
              <a:t>IMAGE_THUNK_DATA</a:t>
            </a:r>
            <a:r>
              <a:rPr lang="zh-CN" sz="1600">
                <a:solidFill>
                  <a:schemeClr val="tx1"/>
                </a:solidFill>
              </a:rPr>
              <a:t>结构实际上是一个双字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85289">
        <p:fade thruBlk="0"/>
      </p:transition>
    </mc:Choice>
    <mc:Fallback>
      <p:transition spd="slow" advClick="1" advTm="8528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IMAGE_THUNK_DATA </a:t>
            </a:r>
            <a:r>
              <a:rPr lang="zh-CN"/>
              <a:t>的定义如下：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7CAD218C-6B34-4260-833F-0C39C7CDA49B}" type="slidenum">
              <a:rPr lang="en-US" sz="1400"/>
              <a:t>42</a:t>
            </a:fld>
            <a:endParaRPr lang="en-US" sz="1400"/>
          </a:p>
        </p:txBody>
      </p:sp>
      <p:pic>
        <p:nvPicPr>
          <p:cNvPr id="64517" name="Picture 7" descr="C:\Users\wwn\AppData\Roaming\Tencent\Users\19632000\QQ\WinTemp\RichOle\1Z]385K3Q)E`O@U@3G0ZH}D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99592" y="1778263"/>
            <a:ext cx="6189662" cy="201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18" name="Picture 8" descr="C:\Users\wwn\AppData\Roaming\Tencent\Users\19632000\QQ\WinTemp\RichOle\(HI5~3Q~1Q{{YSX7CTT_~76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51856" y="4025901"/>
            <a:ext cx="8404225" cy="143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59722">
        <p:fade thruBlk="0"/>
      </p:transition>
    </mc:Choice>
    <mc:Fallback>
      <p:transition spd="slow" advClick="1" advTm="59722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导入表在内存中的结构</a:t>
            </a:r>
            <a:endParaRPr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 bwMode="auto">
          <a:xfrm>
            <a:off x="457200" y="141763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sz="2400"/>
              <a:t>第一个数组（由</a:t>
            </a:r>
            <a:r>
              <a:rPr lang="en-US" sz="2400"/>
              <a:t>OriginalFirstThunk</a:t>
            </a:r>
            <a:r>
              <a:rPr lang="zh-CN" sz="2400"/>
              <a:t>所指向）是但单独的一项，而且</a:t>
            </a:r>
            <a:r>
              <a:rPr lang="zh-CN" sz="2400">
                <a:solidFill>
                  <a:srgbClr val="FF0000"/>
                </a:solidFill>
              </a:rPr>
              <a:t>不可改变</a:t>
            </a:r>
            <a:r>
              <a:rPr lang="zh-CN" sz="2400"/>
              <a:t>，成为</a:t>
            </a:r>
            <a:r>
              <a:rPr lang="en-US" sz="2400"/>
              <a:t>INT</a:t>
            </a:r>
            <a:r>
              <a:rPr lang="zh-CN" sz="2400"/>
              <a:t>（</a:t>
            </a:r>
            <a:r>
              <a:rPr lang="zh-CN" sz="2400">
                <a:solidFill>
                  <a:srgbClr val="FF0000"/>
                </a:solidFill>
              </a:rPr>
              <a:t>导入表函数名称</a:t>
            </a:r>
            <a:r>
              <a:rPr lang="zh-CN" sz="2400"/>
              <a:t>），第二个数组（由</a:t>
            </a:r>
            <a:r>
              <a:rPr lang="en-US" sz="2400"/>
              <a:t>FirstThunk</a:t>
            </a:r>
            <a:r>
              <a:rPr lang="zh-CN" sz="2400"/>
              <a:t>所指向）是由</a:t>
            </a:r>
            <a:r>
              <a:rPr lang="en-US" sz="2400"/>
              <a:t>PE</a:t>
            </a:r>
            <a:r>
              <a:rPr lang="zh-CN" sz="2400"/>
              <a:t>装载器重写的，</a:t>
            </a:r>
            <a:r>
              <a:rPr lang="en-US" sz="2400"/>
              <a:t>PE</a:t>
            </a:r>
            <a:r>
              <a:rPr lang="zh-CN" sz="2400"/>
              <a:t>装载器首先搜索</a:t>
            </a:r>
            <a:r>
              <a:rPr lang="en-US" sz="2400"/>
              <a:t>OriginalFirstThunk</a:t>
            </a:r>
            <a:r>
              <a:rPr lang="zh-CN" sz="2400"/>
              <a:t>，如果找到了，加载程序迭代搜索数组中的每个指针，找到每个 </a:t>
            </a:r>
            <a:r>
              <a:rPr lang="en-US" sz="2400"/>
              <a:t>IMAGE_IMPORT_BY_NAME </a:t>
            </a:r>
            <a:r>
              <a:rPr lang="zh-CN" sz="2400"/>
              <a:t>结构所指向的输入函数的地址，然后加载器用函数真实入口地址来代替由</a:t>
            </a:r>
            <a:r>
              <a:rPr lang="en-US" sz="2400"/>
              <a:t>FirstThunk</a:t>
            </a:r>
            <a:r>
              <a:rPr lang="zh-CN" sz="2400"/>
              <a:t>指向的 </a:t>
            </a:r>
            <a:r>
              <a:rPr lang="en-US" sz="2400"/>
              <a:t>IAMGE_IMPORT_BY_NAME </a:t>
            </a:r>
            <a:r>
              <a:rPr lang="zh-CN" sz="2400"/>
              <a:t>数组所指向数组里的元素值，</a:t>
            </a:r>
            <a:r>
              <a:rPr lang="en-US" sz="2400"/>
              <a:t>JMP </a:t>
            </a:r>
            <a:r>
              <a:rPr lang="en-US" sz="2400"/>
              <a:t>dword</a:t>
            </a:r>
            <a:r>
              <a:rPr lang="en-US" sz="2400"/>
              <a:t> </a:t>
            </a:r>
            <a:r>
              <a:rPr lang="en-US" sz="2400"/>
              <a:t>ptr</a:t>
            </a:r>
            <a:r>
              <a:rPr lang="en-US" sz="2400"/>
              <a:t>[</a:t>
            </a:r>
            <a:r>
              <a:rPr lang="en-US" sz="2400"/>
              <a:t>xxxxxxxx</a:t>
            </a:r>
            <a:r>
              <a:rPr lang="en-US" sz="2400"/>
              <a:t>]</a:t>
            </a:r>
            <a:r>
              <a:rPr lang="zh-CN" sz="2400"/>
              <a:t>中的</a:t>
            </a:r>
            <a:r>
              <a:rPr lang="en-US" sz="2400"/>
              <a:t>[</a:t>
            </a:r>
            <a:r>
              <a:rPr lang="en-US" sz="2400"/>
              <a:t>xxxxxxxx</a:t>
            </a:r>
            <a:r>
              <a:rPr lang="en-US" sz="2400"/>
              <a:t>]</a:t>
            </a:r>
            <a:r>
              <a:rPr lang="zh-CN" sz="2400"/>
              <a:t>指向</a:t>
            </a:r>
            <a:r>
              <a:rPr lang="en-US" sz="2400"/>
              <a:t>FirstThunk</a:t>
            </a:r>
            <a:r>
              <a:rPr lang="en-US" sz="2400"/>
              <a:t> </a:t>
            </a:r>
            <a:r>
              <a:rPr lang="zh-CN" sz="2400"/>
              <a:t>数组中的一个入口，所以当</a:t>
            </a:r>
            <a:r>
              <a:rPr lang="en-US" sz="2400"/>
              <a:t>PE</a:t>
            </a:r>
            <a:r>
              <a:rPr lang="zh-CN" sz="2400"/>
              <a:t>文件装载内存后准备执行时，所有函数入口地址被排列在一起，此时输入表中其他就不重要的，依靠</a:t>
            </a:r>
            <a:r>
              <a:rPr lang="en-US" sz="2400"/>
              <a:t>IAT</a:t>
            </a:r>
            <a:r>
              <a:rPr lang="zh-CN" sz="2400"/>
              <a:t>提供地址就可以正常运行。</a:t>
            </a:r>
            <a:endParaRPr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B2382B24-C438-4047-BFAE-BA12CE5B097F}" type="slidenum">
              <a:rPr lang="en-US" sz="1400"/>
              <a:t>43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05543">
        <p:fade thruBlk="0"/>
      </p:transition>
    </mc:Choice>
    <mc:Fallback>
      <p:transition spd="slow" advClick="1" advTm="10554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导入表在内存中的结构</a:t>
            </a:r>
            <a:endParaRPr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547EE633-4855-4DC3-A9BB-81DD7DBD9078}" type="slidenum">
              <a:rPr lang="en-US" sz="1400"/>
              <a:t>44</a:t>
            </a:fld>
            <a:endParaRPr lang="en-US" sz="1400"/>
          </a:p>
        </p:txBody>
      </p:sp>
      <p:pic>
        <p:nvPicPr>
          <p:cNvPr id="66565" name="Picture 1" descr="C:\Users\wwn\AppData\Roaming\Tencent\Users\19632000\QQ\WinTemp\RichOle\~H$ZPS1AXL){2IQCV_{OHE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1520" y="1124744"/>
            <a:ext cx="5759450" cy="494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257328" y="3067132"/>
            <a:ext cx="4429472" cy="432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26168" y="1028402"/>
            <a:ext cx="4654064" cy="665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195736" y="5085184"/>
            <a:ext cx="5750768" cy="918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57245">
        <p:fade thruBlk="0"/>
      </p:transition>
    </mc:Choice>
    <mc:Fallback>
      <p:transition spd="slow" advClick="1" advTm="57245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实例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FE4BCEAC-0953-4B79-9561-A34C5106A088}" type="slidenum">
              <a:rPr lang="en-US" sz="1400"/>
              <a:t>45</a:t>
            </a:fld>
            <a:endParaRPr lang="en-US" sz="1400"/>
          </a:p>
        </p:txBody>
      </p:sp>
      <p:pic>
        <p:nvPicPr>
          <p:cNvPr id="67589" name="Picture 1" descr="C:\Users\wwn\AppData\Roaming\Tencent\Users\19632000\QQ\WinTemp\RichOle\X`O@H4AT`Y@Z]_C3B}C@U)U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55576" y="1417638"/>
            <a:ext cx="69850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4921">
        <p:fade thruBlk="0"/>
      </p:transition>
    </mc:Choice>
    <mc:Fallback>
      <p:transition spd="slow" advClick="1" advTm="2492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实例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16866485-9E17-4C68-8E8E-819B0A71492D}" type="slidenum">
              <a:rPr lang="en-US" sz="1400"/>
              <a:t>46</a:t>
            </a:fld>
            <a:endParaRPr lang="en-US" sz="1400"/>
          </a:p>
        </p:txBody>
      </p:sp>
      <p:pic>
        <p:nvPicPr>
          <p:cNvPr id="70661" name="Picture 1" descr="C:\Users\wwn\AppData\Roaming\Tencent\Users\19632000\QQ\WinTemp\RichOle\FD~[)}Q9]U4V_OE`W11PN{D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21749" y="1447303"/>
            <a:ext cx="8948737" cy="286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39552" y="4418672"/>
            <a:ext cx="78867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40935">
        <p:fade thruBlk="0"/>
      </p:transition>
    </mc:Choice>
    <mc:Fallback>
      <p:transition spd="slow" advClick="1" advTm="140935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761F659E-23F8-4F25-B794-EE699020CAF5}" type="slidenum">
              <a:rPr lang="en-US" sz="1400"/>
              <a:t>47</a:t>
            </a:fld>
            <a:endParaRPr lang="en-US" sz="1400"/>
          </a:p>
        </p:txBody>
      </p:sp>
      <p:pic>
        <p:nvPicPr>
          <p:cNvPr id="71685" name="Picture 1" descr="C:\Users\wwn\AppData\Roaming\Tencent\Users\19632000\QQ\WinTemp\RichOle\V_YOCES4M)VL)PZ375HF7V3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07949" y="1023938"/>
            <a:ext cx="8928100" cy="15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86" name="Picture 2" descr="C:\Users\wwn\AppData\Roaming\Tencent\Users\19632000\QQ\WinTemp\RichOle\1V%8Z4N{{B$P9TFT~I{DR~X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42875" y="3284538"/>
            <a:ext cx="8858250" cy="100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53263">
        <p:fade thruBlk="0"/>
      </p:transition>
    </mc:Choice>
    <mc:Fallback>
      <p:transition spd="slow" advClick="1" advTm="53263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使用远程线程注入</a:t>
            </a:r>
            <a:r>
              <a:rPr lang="en-US"/>
              <a:t>DLL</a:t>
            </a:r>
            <a:endParaRPr lang="zh-CN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远程线程注入的方式在于使用一个</a:t>
            </a:r>
            <a:r>
              <a:rPr lang="en-US"/>
              <a:t>Windows API</a:t>
            </a:r>
            <a:r>
              <a:rPr lang="zh-CN"/>
              <a:t>函数</a:t>
            </a:r>
            <a:r>
              <a:rPr lang="en-US"/>
              <a:t>CreateRemoteThread</a:t>
            </a:r>
            <a:r>
              <a:rPr lang="zh-CN"/>
              <a:t>，通过它可以在另外一个进程中注入一个线程并执行</a:t>
            </a:r>
            <a:endParaRPr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D678E4F1-84D5-462D-BABF-EAEBD3411C27}" type="slidenum">
              <a:rPr lang="en-US" sz="1400"/>
              <a:t>48</a:t>
            </a:fld>
            <a:endParaRPr lang="en-US" sz="1400"/>
          </a:p>
        </p:txBody>
      </p:sp>
      <p:sp>
        <p:nvSpPr>
          <p:cNvPr id="2" name="矩形 1"/>
          <p:cNvSpPr/>
          <p:nvPr/>
        </p:nvSpPr>
        <p:spPr bwMode="auto">
          <a:xfrm>
            <a:off x="1475656" y="400506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/>
              <a:t>https://www.cnblogs.com/inva/p/4971331.html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7537">
        <p:fade thruBlk="0"/>
      </p:transition>
    </mc:Choice>
    <mc:Fallback>
      <p:transition spd="slow" advClick="1" advTm="17537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0DF83483-8F09-46CE-8165-0787E6E1A782}" type="slidenum">
              <a:rPr lang="en-US" sz="1400"/>
              <a:t>49</a:t>
            </a:fld>
            <a:endParaRPr lang="en-US" sz="1400"/>
          </a:p>
        </p:txBody>
      </p:sp>
      <p:pic>
        <p:nvPicPr>
          <p:cNvPr id="73733" name="Picture 1" descr="C:\Users\wwn\AppData\Roaming\Tencent\Users\19632000\QQ\WinTemp\RichOle\2{I8XN%YJVBFN3S5MBTKO2S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03350" y="188913"/>
            <a:ext cx="5689600" cy="631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实现钩子步骤</a:t>
            </a:r>
            <a:endParaRPr/>
          </a:p>
        </p:txBody>
      </p:sp>
      <p:sp>
        <p:nvSpPr>
          <p:cNvPr id="24580" name="Rectangle 3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/>
              <a:t>实现一个钩子一般有三个步骤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zh-CN"/>
              <a:t>首先创建钩子，有专门的</a:t>
            </a:r>
            <a:r>
              <a:rPr lang="en-US"/>
              <a:t>API</a:t>
            </a:r>
            <a:r>
              <a:rPr lang="zh-CN"/>
              <a:t>：</a:t>
            </a:r>
            <a:r>
              <a:rPr lang="en-US" b="1">
                <a:solidFill>
                  <a:srgbClr val="FF0000"/>
                </a:solidFill>
              </a:rPr>
              <a:t>SetWindowsHookEx</a:t>
            </a:r>
            <a:r>
              <a:rPr lang="zh-CN"/>
              <a:t>，创建成功后，消息将会传给</a:t>
            </a:r>
            <a:r>
              <a:rPr lang="en-US"/>
              <a:t>SetWindowsHookEx</a:t>
            </a:r>
            <a:r>
              <a:rPr lang="zh-CN"/>
              <a:t>的形参指定的</a:t>
            </a:r>
            <a:r>
              <a:rPr lang="zh-CN" b="1">
                <a:solidFill>
                  <a:srgbClr val="FF0000"/>
                </a:solidFill>
              </a:rPr>
              <a:t>处理函数</a:t>
            </a:r>
            <a:r>
              <a:rPr lang="zh-CN"/>
              <a:t>。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zh-CN"/>
              <a:t>然后在消息处理函数中分析收到的消息，做相应的处理。</a:t>
            </a:r>
            <a:endParaRPr/>
          </a:p>
          <a:p>
            <a:pPr lvl="1">
              <a:lnSpc>
                <a:spcPct val="90000"/>
              </a:lnSpc>
              <a:defRPr/>
            </a:pPr>
            <a:r>
              <a:rPr lang="zh-CN"/>
              <a:t>最后，钩子用完后，用</a:t>
            </a:r>
            <a:r>
              <a:rPr lang="en-US" b="1">
                <a:solidFill>
                  <a:srgbClr val="FF0000"/>
                </a:solidFill>
              </a:rPr>
              <a:t>UnhookWindowsHookEx</a:t>
            </a:r>
            <a:r>
              <a:rPr lang="zh-CN"/>
              <a:t>消毁钩子 </a:t>
            </a:r>
            <a:endParaRPr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BB1919A0-3AC0-4625-900E-1BF08646B652}" type="slidenum">
              <a:rPr lang="en-US" sz="1400"/>
              <a:t>5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39190">
        <p:fade thruBlk="0"/>
      </p:transition>
    </mc:Choice>
    <mc:Fallback>
      <p:transition spd="slow" advClick="1" advTm="39190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使用远程线程注入步骤</a:t>
            </a:r>
            <a:endParaRPr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/>
              <a:t>1</a:t>
            </a:r>
            <a:r>
              <a:rPr lang="zh-CN" sz="2800"/>
              <a:t>、使用</a:t>
            </a:r>
            <a:r>
              <a:rPr lang="en-US" sz="2800"/>
              <a:t>VirtualAllocEx</a:t>
            </a:r>
            <a:r>
              <a:rPr lang="zh-CN" sz="2800"/>
              <a:t>函数，分配远程进程的地址空间中的内存，用来储存要注入</a:t>
            </a:r>
            <a:r>
              <a:rPr lang="en-US" sz="2800"/>
              <a:t>DLL</a:t>
            </a:r>
            <a:r>
              <a:rPr lang="zh-CN" sz="2800"/>
              <a:t>的路径。</a:t>
            </a:r>
            <a:endParaRPr/>
          </a:p>
          <a:p>
            <a:pPr>
              <a:defRPr/>
            </a:pPr>
            <a:r>
              <a:rPr lang="en-US" sz="2800"/>
              <a:t>2</a:t>
            </a:r>
            <a:r>
              <a:rPr lang="zh-CN" sz="2800"/>
              <a:t>、使用</a:t>
            </a:r>
            <a:r>
              <a:rPr lang="en-US" sz="2800"/>
              <a:t>WriteProcessMemory</a:t>
            </a:r>
            <a:r>
              <a:rPr lang="zh-CN" sz="2800"/>
              <a:t>函数，将</a:t>
            </a:r>
            <a:r>
              <a:rPr lang="en-US" sz="2800"/>
              <a:t>DLL</a:t>
            </a:r>
            <a:r>
              <a:rPr lang="zh-CN" sz="2800"/>
              <a:t>的路径名拷贝到第一个步骤中已经分配的内存中。</a:t>
            </a:r>
            <a:endParaRPr/>
          </a:p>
          <a:p>
            <a:pPr>
              <a:defRPr/>
            </a:pPr>
            <a:r>
              <a:rPr lang="en-US" sz="2800"/>
              <a:t>3</a:t>
            </a:r>
            <a:r>
              <a:rPr lang="zh-CN" sz="2800"/>
              <a:t>、使用</a:t>
            </a:r>
            <a:r>
              <a:rPr lang="en-US" sz="2800"/>
              <a:t>GetProcAddress</a:t>
            </a:r>
            <a:r>
              <a:rPr lang="zh-CN" sz="2800"/>
              <a:t>函数，获取</a:t>
            </a:r>
            <a:r>
              <a:rPr lang="en-US" sz="2800"/>
              <a:t>LoadLibraryA</a:t>
            </a:r>
            <a:r>
              <a:rPr lang="zh-CN" sz="2800"/>
              <a:t>或</a:t>
            </a:r>
            <a:r>
              <a:rPr lang="en-US" sz="2800"/>
              <a:t>LoadLibraryW</a:t>
            </a:r>
            <a:r>
              <a:rPr lang="zh-CN" sz="2800"/>
              <a:t>函数的实地址（在</a:t>
            </a:r>
            <a:r>
              <a:rPr lang="en-US" sz="2800"/>
              <a:t>Kernel32.dll</a:t>
            </a:r>
            <a:r>
              <a:rPr lang="zh-CN" sz="2800"/>
              <a:t>中）。用来让远程进程加载一个</a:t>
            </a:r>
            <a:r>
              <a:rPr lang="en-US" sz="2800"/>
              <a:t>DLL</a:t>
            </a:r>
            <a:endParaRPr/>
          </a:p>
          <a:p>
            <a:pPr>
              <a:defRPr/>
            </a:pPr>
            <a:endParaRPr lang="zh-CN" sz="280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E50AB9DC-5938-4305-B60C-5F73EC0EF83E}" type="slidenum">
              <a:rPr lang="en-US" sz="1400"/>
              <a:t>50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 bwMode="auto">
          <a:xfrm>
            <a:off x="611560" y="332656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/>
              <a:t>4</a:t>
            </a:r>
            <a:r>
              <a:rPr lang="zh-CN" sz="2400"/>
              <a:t>、使用</a:t>
            </a:r>
            <a:r>
              <a:rPr lang="en-US" sz="2400"/>
              <a:t>CreateRemoteThread</a:t>
            </a:r>
            <a:r>
              <a:rPr lang="zh-CN" sz="2400"/>
              <a:t>函数，在远程进程中创建一个线程，它调用正确的</a:t>
            </a:r>
            <a:r>
              <a:rPr lang="en-US" sz="2400"/>
              <a:t>LoadLibrary</a:t>
            </a:r>
            <a:r>
              <a:rPr lang="zh-CN" sz="2400"/>
              <a:t>函数，为它传递第一个步骤中分配的内存的地址。这时</a:t>
            </a:r>
            <a:r>
              <a:rPr lang="en-US" sz="2400"/>
              <a:t>DLL</a:t>
            </a:r>
            <a:r>
              <a:rPr lang="zh-CN" sz="2400"/>
              <a:t>已经被插入到远程进程的地址空间中，</a:t>
            </a:r>
            <a:r>
              <a:rPr lang="en-US" sz="2400"/>
              <a:t>DLL</a:t>
            </a:r>
            <a:r>
              <a:rPr lang="zh-CN" sz="2400"/>
              <a:t>的</a:t>
            </a:r>
            <a:r>
              <a:rPr lang="en-US" sz="2400"/>
              <a:t>DLLMain</a:t>
            </a:r>
            <a:r>
              <a:rPr lang="zh-CN" sz="2400"/>
              <a:t>函数将接收到一个</a:t>
            </a:r>
            <a:r>
              <a:rPr lang="en-US" sz="2400"/>
              <a:t>DLL_PROCESS_ATTACH</a:t>
            </a:r>
            <a:r>
              <a:rPr lang="zh-CN" sz="2400"/>
              <a:t>通知，我们就可以在接收到这个通知后做我们需要做的事情，比如替换某</a:t>
            </a:r>
            <a:r>
              <a:rPr lang="en-US" sz="2400"/>
              <a:t>API</a:t>
            </a:r>
            <a:r>
              <a:rPr lang="zh-CN" sz="2400"/>
              <a:t>函数的地址。</a:t>
            </a:r>
            <a:endParaRPr/>
          </a:p>
          <a:p>
            <a:pPr>
              <a:defRPr/>
            </a:pPr>
            <a:r>
              <a:rPr lang="en-US" sz="2400"/>
              <a:t>5</a:t>
            </a:r>
            <a:r>
              <a:rPr lang="zh-CN" sz="2400"/>
              <a:t>、使用</a:t>
            </a:r>
            <a:r>
              <a:rPr lang="en-US" sz="2400"/>
              <a:t>VirtualFreeEx</a:t>
            </a:r>
            <a:r>
              <a:rPr lang="zh-CN" sz="2400"/>
              <a:t>函数，释放第一个步骤中分配的内存。</a:t>
            </a:r>
            <a:endParaRPr/>
          </a:p>
          <a:p>
            <a:pPr>
              <a:defRPr/>
            </a:pPr>
            <a:r>
              <a:rPr lang="en-US" sz="2400"/>
              <a:t>6</a:t>
            </a:r>
            <a:r>
              <a:rPr lang="zh-CN" sz="2400"/>
              <a:t>、使用</a:t>
            </a:r>
            <a:r>
              <a:rPr lang="en-US" sz="2400"/>
              <a:t>GetProcAddress</a:t>
            </a:r>
            <a:r>
              <a:rPr lang="zh-CN" sz="2400"/>
              <a:t>函数，获得</a:t>
            </a:r>
            <a:r>
              <a:rPr lang="en-US" sz="2400"/>
              <a:t>FreeLibrary</a:t>
            </a:r>
            <a:r>
              <a:rPr lang="zh-CN" sz="2400"/>
              <a:t>函数的实地址（在</a:t>
            </a:r>
            <a:r>
              <a:rPr lang="en-US" sz="2400"/>
              <a:t>Kernel32.dll</a:t>
            </a:r>
            <a:r>
              <a:rPr lang="zh-CN" sz="2400"/>
              <a:t>中）。</a:t>
            </a:r>
            <a:endParaRPr/>
          </a:p>
          <a:p>
            <a:pPr>
              <a:defRPr/>
            </a:pPr>
            <a:r>
              <a:rPr lang="en-US" sz="2400"/>
              <a:t>7</a:t>
            </a:r>
            <a:r>
              <a:rPr lang="zh-CN" sz="2400"/>
              <a:t>、使用</a:t>
            </a:r>
            <a:r>
              <a:rPr lang="en-US" sz="2400"/>
              <a:t>CreateRemoteThread</a:t>
            </a:r>
            <a:r>
              <a:rPr lang="zh-CN" sz="2400"/>
              <a:t>函数，在远程进程中创建一个线程，它调用</a:t>
            </a:r>
            <a:r>
              <a:rPr lang="en-US" sz="2400"/>
              <a:t>FreeLibrary</a:t>
            </a:r>
            <a:r>
              <a:rPr lang="zh-CN" sz="2400"/>
              <a:t>函数，传递远程</a:t>
            </a:r>
            <a:r>
              <a:rPr lang="en-US" sz="2400"/>
              <a:t>DLL</a:t>
            </a:r>
            <a:r>
              <a:rPr lang="zh-CN" sz="2400"/>
              <a:t>的</a:t>
            </a:r>
            <a:r>
              <a:rPr lang="en-US" sz="2400"/>
              <a:t>HINSTANCE</a:t>
            </a:r>
            <a:r>
              <a:rPr lang="zh-CN" sz="2400"/>
              <a:t>来释放我们入驻过的</a:t>
            </a:r>
            <a:r>
              <a:rPr lang="en-US" sz="2400"/>
              <a:t>DLL</a:t>
            </a:r>
            <a:r>
              <a:rPr lang="zh-CN" sz="2400"/>
              <a:t>。</a:t>
            </a:r>
            <a:endParaRPr/>
          </a:p>
          <a:p>
            <a:pPr>
              <a:defRPr/>
            </a:pPr>
            <a:endParaRPr lang="zh-CN" sz="240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73C59AE1-FE07-418D-8185-6A66521C82B6}" type="slidenum">
              <a:rPr lang="en-US" sz="1400"/>
              <a:t>51</a:t>
            </a:fld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实例</a:t>
            </a:r>
            <a:endParaRPr 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C00076-A58F-4D59-B000-4726AC10224C}" type="slidenum"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宋体"/>
                <a:cs typeface="Arial"/>
              </a:rPr>
              <a:t>52</a:t>
            </a:fld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22412" y="5039491"/>
            <a:ext cx="7499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https://blog.csdn.net/qq78442761/article/details/84677357</a:t>
            </a:r>
            <a:endParaRPr lang="zh-CN"/>
          </a:p>
        </p:txBody>
      </p:sp>
      <p:sp>
        <p:nvSpPr>
          <p:cNvPr id="6" name="矩形 5"/>
          <p:cNvSpPr/>
          <p:nvPr/>
        </p:nvSpPr>
        <p:spPr bwMode="auto">
          <a:xfrm>
            <a:off x="827584" y="1340768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4D4D4D"/>
                </a:solidFill>
                <a:latin typeface="-apple-system"/>
              </a:rPr>
              <a:t>1.</a:t>
            </a:r>
            <a:r>
              <a:rPr lang="zh-CN">
                <a:solidFill>
                  <a:srgbClr val="4D4D4D"/>
                </a:solidFill>
                <a:latin typeface="-apple-system"/>
              </a:rPr>
              <a:t>获取</a:t>
            </a:r>
            <a:r>
              <a:rPr lang="en-US">
                <a:solidFill>
                  <a:srgbClr val="4D4D4D"/>
                </a:solidFill>
                <a:latin typeface="-apple-system"/>
              </a:rPr>
              <a:t>QQ</a:t>
            </a:r>
            <a:r>
              <a:rPr lang="zh-CN">
                <a:solidFill>
                  <a:srgbClr val="4D4D4D"/>
                </a:solidFill>
                <a:latin typeface="-apple-system"/>
              </a:rPr>
              <a:t>的进程</a:t>
            </a:r>
            <a:r>
              <a:rPr lang="en-US">
                <a:solidFill>
                  <a:srgbClr val="4D4D4D"/>
                </a:solidFill>
                <a:latin typeface="-apple-system"/>
              </a:rPr>
              <a:t>ID</a:t>
            </a:r>
            <a:r>
              <a:rPr lang="zh-CN">
                <a:solidFill>
                  <a:srgbClr val="4D4D4D"/>
                </a:solidFill>
                <a:latin typeface="-apple-system"/>
              </a:rPr>
              <a:t>；</a:t>
            </a:r>
            <a:br>
              <a:rPr lang="zh-CN"/>
            </a:br>
            <a:r>
              <a:rPr lang="en-US">
                <a:solidFill>
                  <a:srgbClr val="4D4D4D"/>
                </a:solidFill>
                <a:latin typeface="-apple-system"/>
              </a:rPr>
              <a:t>2.</a:t>
            </a:r>
            <a:r>
              <a:rPr lang="zh-CN">
                <a:solidFill>
                  <a:srgbClr val="4D4D4D"/>
                </a:solidFill>
                <a:latin typeface="-apple-system"/>
              </a:rPr>
              <a:t>打开进程获取进程句柄，从而对进程进行操作；</a:t>
            </a:r>
            <a:br>
              <a:rPr lang="zh-CN"/>
            </a:br>
            <a:r>
              <a:rPr lang="en-US">
                <a:solidFill>
                  <a:srgbClr val="4D4D4D"/>
                </a:solidFill>
                <a:latin typeface="-apple-system"/>
              </a:rPr>
              <a:t>3.</a:t>
            </a:r>
            <a:r>
              <a:rPr lang="zh-CN">
                <a:solidFill>
                  <a:srgbClr val="4D4D4D"/>
                </a:solidFill>
                <a:latin typeface="-apple-system"/>
              </a:rPr>
              <a:t>对进程句柄进行操作，开辟一块空间，让目标进程进行</a:t>
            </a:r>
            <a:r>
              <a:rPr lang="zh-CN">
                <a:solidFill>
                  <a:srgbClr val="4D4D4D"/>
                </a:solidFill>
                <a:latin typeface="-apple-system"/>
              </a:rPr>
              <a:t>调用需要注入所</a:t>
            </a:r>
            <a:r>
              <a:rPr lang="zh-CN">
                <a:solidFill>
                  <a:srgbClr val="4D4D4D"/>
                </a:solidFill>
                <a:latin typeface="-apple-system"/>
              </a:rPr>
              <a:t>写的东西；</a:t>
            </a:r>
            <a:br>
              <a:rPr lang="zh-CN"/>
            </a:br>
            <a:r>
              <a:rPr lang="en-US">
                <a:solidFill>
                  <a:srgbClr val="4D4D4D"/>
                </a:solidFill>
                <a:latin typeface="-apple-system"/>
              </a:rPr>
              <a:t>4.</a:t>
            </a:r>
            <a:r>
              <a:rPr lang="zh-CN">
                <a:solidFill>
                  <a:srgbClr val="4D4D4D"/>
                </a:solidFill>
                <a:latin typeface="-apple-system"/>
              </a:rPr>
              <a:t>往开辟好的内存中写入数据；</a:t>
            </a:r>
            <a:br>
              <a:rPr lang="zh-CN"/>
            </a:br>
            <a:r>
              <a:rPr lang="en-US">
                <a:solidFill>
                  <a:srgbClr val="4D4D4D"/>
                </a:solidFill>
                <a:latin typeface="-apple-system"/>
              </a:rPr>
              <a:t>5.</a:t>
            </a:r>
            <a:r>
              <a:rPr lang="zh-CN">
                <a:solidFill>
                  <a:srgbClr val="4D4D4D"/>
                </a:solidFill>
                <a:latin typeface="-apple-system"/>
              </a:rPr>
              <a:t>设置何时调用我们所写的东西（</a:t>
            </a:r>
            <a:r>
              <a:rPr lang="en-US">
                <a:solidFill>
                  <a:srgbClr val="4D4D4D"/>
                </a:solidFill>
                <a:latin typeface="-apple-system"/>
              </a:rPr>
              <a:t>QQ</a:t>
            </a:r>
            <a:r>
              <a:rPr lang="zh-CN">
                <a:solidFill>
                  <a:srgbClr val="4D4D4D"/>
                </a:solidFill>
                <a:latin typeface="-apple-system"/>
              </a:rPr>
              <a:t>会加载各种</a:t>
            </a:r>
            <a:r>
              <a:rPr lang="en-US">
                <a:solidFill>
                  <a:srgbClr val="4D4D4D"/>
                </a:solidFill>
                <a:latin typeface="-apple-system"/>
              </a:rPr>
              <a:t>dll</a:t>
            </a:r>
            <a:r>
              <a:rPr lang="zh-CN">
                <a:solidFill>
                  <a:srgbClr val="4D4D4D"/>
                </a:solidFill>
                <a:latin typeface="-apple-system"/>
              </a:rPr>
              <a:t>，当调用</a:t>
            </a:r>
            <a:r>
              <a:rPr lang="en-US">
                <a:solidFill>
                  <a:srgbClr val="4D4D4D"/>
                </a:solidFill>
                <a:latin typeface="-apple-system"/>
              </a:rPr>
              <a:t>LoadLibraryA【Kernel32.dll</a:t>
            </a:r>
            <a:r>
              <a:rPr lang="zh-CN">
                <a:solidFill>
                  <a:srgbClr val="4D4D4D"/>
                </a:solidFill>
                <a:latin typeface="-apple-system"/>
              </a:rPr>
              <a:t>这个里面的函数</a:t>
            </a:r>
            <a:r>
              <a:rPr lang="en-US">
                <a:solidFill>
                  <a:srgbClr val="4D4D4D"/>
                </a:solidFill>
                <a:latin typeface="-apple-system"/>
              </a:rPr>
              <a:t>】</a:t>
            </a:r>
            <a:r>
              <a:rPr lang="zh-CN">
                <a:solidFill>
                  <a:srgbClr val="4D4D4D"/>
                </a:solidFill>
                <a:latin typeface="-apple-system"/>
              </a:rPr>
              <a:t>时，就会调用我们所写的东西）；</a:t>
            </a:r>
            <a:br>
              <a:rPr lang="zh-CN"/>
            </a:br>
            <a:r>
              <a:rPr lang="en-US">
                <a:solidFill>
                  <a:srgbClr val="4D4D4D"/>
                </a:solidFill>
                <a:latin typeface="-apple-system"/>
              </a:rPr>
              <a:t>6.</a:t>
            </a:r>
            <a:r>
              <a:rPr lang="zh-CN">
                <a:solidFill>
                  <a:srgbClr val="4D4D4D"/>
                </a:solidFill>
                <a:latin typeface="-apple-system"/>
              </a:rPr>
              <a:t>开辟一个远程线程去调用所写的东西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000"/>
              <a:t>创建钩子</a:t>
            </a:r>
            <a:endParaRPr/>
          </a:p>
        </p:txBody>
      </p:sp>
      <p:sp>
        <p:nvSpPr>
          <p:cNvPr id="25604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0186" y="1268760"/>
            <a:ext cx="8229600" cy="1512168"/>
          </a:xfrm>
        </p:spPr>
        <p:txBody>
          <a:bodyPr/>
          <a:lstStyle/>
          <a:p>
            <a:pPr>
              <a:defRPr/>
            </a:pPr>
            <a:r>
              <a:rPr lang="en-US" sz="2400"/>
              <a:t> </a:t>
            </a:r>
            <a:r>
              <a:rPr lang="en-US" sz="2400"/>
              <a:t>SetWindowsHookEx</a:t>
            </a:r>
            <a:r>
              <a:rPr lang="zh-CN" sz="2400"/>
              <a:t>安装一个应用程序定义的钩子过程，并把创建的钩子过程放在钩子链</a:t>
            </a:r>
            <a:r>
              <a:rPr lang="zh-CN" sz="2400" b="1">
                <a:solidFill>
                  <a:srgbClr val="FF0000"/>
                </a:solidFill>
              </a:rPr>
              <a:t>（</a:t>
            </a:r>
            <a:r>
              <a:rPr lang="en-US" sz="2400" b="1">
                <a:solidFill>
                  <a:srgbClr val="FF0000"/>
                </a:solidFill>
              </a:rPr>
              <a:t>HOOK </a:t>
            </a:r>
            <a:r>
              <a:rPr lang="zh-CN" sz="2400" b="1">
                <a:solidFill>
                  <a:srgbClr val="FF0000"/>
                </a:solidFill>
              </a:rPr>
              <a:t>链）</a:t>
            </a:r>
            <a:r>
              <a:rPr lang="zh-CN" sz="2400"/>
              <a:t>中，可以安装多个钩子，多个钩子就形成了钩子链，最后安装的钩子总是在最前面。创建钩子的函数如下 </a:t>
            </a:r>
            <a:endParaRPr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3608" y="3405081"/>
            <a:ext cx="7992888" cy="22159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1" i="0" u="none" strike="noStrike" cap="none">
                <a:ln>
                  <a:noFill/>
                </a:ln>
                <a:latin typeface="Consolas"/>
                <a:cs typeface="Consolas"/>
              </a:rPr>
              <a:t>HHOOK</a:t>
            </a: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 WINAPI SetWindowsHookEx(</a:t>
            </a:r>
            <a:endParaRPr lang="zh-CN" b="0" i="0" u="none" strike="noStrike" cap="none">
              <a:ln>
                <a:noFill/>
              </a:ln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  _In_  </a:t>
            </a:r>
            <a:r>
              <a:rPr lang="zh-CN" b="1" i="0" u="none" strike="noStrike" cap="none">
                <a:ln>
                  <a:noFill/>
                </a:ln>
                <a:latin typeface="Consolas"/>
                <a:cs typeface="Consolas"/>
              </a:rPr>
              <a:t>int</a:t>
            </a: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 idHook,         // </a:t>
            </a:r>
            <a:r>
              <a:rPr lang="zh-CN" b="0" i="0" u="none" strike="noStrike" cap="none">
                <a:ln>
                  <a:noFill/>
                </a:ln>
                <a:solidFill>
                  <a:srgbClr val="0000FF"/>
                </a:solidFill>
                <a:latin typeface="Consolas"/>
                <a:cs typeface="Consolas"/>
              </a:rPr>
              <a:t>安装的钩子类型</a:t>
            </a:r>
            <a:endParaRPr lang="zh-CN" b="0" i="0" u="none" strike="noStrike" cap="none">
              <a:ln>
                <a:noFill/>
              </a:ln>
              <a:solidFill>
                <a:srgbClr val="0000FF"/>
              </a:solidFill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  _In_  HOOKPROC lpfn,      // </a:t>
            </a:r>
            <a:r>
              <a:rPr lang="zh-CN" b="0" i="0" u="none" strike="noStrike" cap="none">
                <a:ln>
                  <a:noFill/>
                </a:ln>
                <a:solidFill>
                  <a:srgbClr val="0000FF"/>
                </a:solidFill>
                <a:latin typeface="Consolas"/>
                <a:cs typeface="Consolas"/>
              </a:rPr>
              <a:t>处理消息的回调函数</a:t>
            </a:r>
            <a:endParaRPr lang="zh-CN" b="0" i="0" u="none" strike="noStrike" cap="none">
              <a:ln>
                <a:noFill/>
              </a:ln>
              <a:solidFill>
                <a:srgbClr val="0000FF"/>
              </a:solidFill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  _In_  </a:t>
            </a:r>
            <a:r>
              <a:rPr lang="zh-CN" b="1" i="0" u="none" strike="noStrike" cap="none">
                <a:ln>
                  <a:noFill/>
                </a:ln>
                <a:latin typeface="Consolas"/>
                <a:cs typeface="Consolas"/>
              </a:rPr>
              <a:t>HINSTANCE</a:t>
            </a: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 hMod,     // </a:t>
            </a:r>
            <a:r>
              <a:rPr lang="zh-CN" b="0" i="0" u="none" strike="noStrike" cap="none">
                <a:ln>
                  <a:noFill/>
                </a:ln>
                <a:solidFill>
                  <a:srgbClr val="0000FF"/>
                </a:solidFill>
                <a:latin typeface="Consolas"/>
                <a:cs typeface="Consolas"/>
              </a:rPr>
              <a:t>实例句柄</a:t>
            </a:r>
            <a:endParaRPr lang="zh-CN" b="0" i="0" u="none" strike="noStrike" cap="none">
              <a:ln>
                <a:noFill/>
              </a:ln>
              <a:solidFill>
                <a:srgbClr val="0000FF"/>
              </a:solidFill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  _In_  </a:t>
            </a:r>
            <a:r>
              <a:rPr lang="zh-CN" b="1" i="0" u="none" strike="noStrike" cap="none">
                <a:ln>
                  <a:noFill/>
                </a:ln>
                <a:latin typeface="Consolas"/>
                <a:cs typeface="Consolas"/>
              </a:rPr>
              <a:t>DWORD</a:t>
            </a: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 dwThreadId    // </a:t>
            </a:r>
            <a:r>
              <a:rPr lang="zh-CN" b="0" i="0" u="none" strike="noStrike" cap="none">
                <a:ln>
                  <a:noFill/>
                </a:ln>
                <a:solidFill>
                  <a:srgbClr val="0000FF"/>
                </a:solidFill>
                <a:latin typeface="Consolas"/>
                <a:cs typeface="Consolas"/>
              </a:rPr>
              <a:t>线程ID</a:t>
            </a:r>
            <a:endParaRPr lang="zh-CN" b="0" i="0" u="none" strike="noStrike" cap="none">
              <a:ln>
                <a:noFill/>
              </a:ln>
              <a:solidFill>
                <a:srgbClr val="0000FF"/>
              </a:solidFill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i="0" u="none" strike="noStrike" cap="none">
                <a:ln>
                  <a:noFill/>
                </a:ln>
                <a:latin typeface="Consolas"/>
                <a:cs typeface="Consolas"/>
              </a:rPr>
              <a:t>);</a:t>
            </a:r>
            <a:endParaRPr lang="zh-CN" b="0" i="0" u="none" strike="noStrike" cap="none">
              <a:ln>
                <a:noFill/>
              </a:ln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32184" y="5517232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/>
              <a:t>https://docs.microsoft.com/zh-cn/windows/win32/api/winuser/nf-winuser-setwindowshookexa?redirectedfrom=MSDN</a:t>
            </a:r>
            <a:endParaRPr 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62679">
        <p:fade thruBlk="0"/>
      </p:transition>
    </mc:Choice>
    <mc:Fallback>
      <p:transition spd="slow" advClick="1" advTm="62679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000">
                <a:latin typeface="Consolas"/>
                <a:cs typeface="Consolas"/>
              </a:rPr>
              <a:t>SetWindowsHookEx</a:t>
            </a:r>
            <a:endParaRPr lang="zh-CN" sz="400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0CB10113-DFD2-4372-8AAA-467DAF96124B}" type="slidenum">
              <a:rPr lang="en-US" sz="1400"/>
              <a:t>7</a:t>
            </a:fld>
            <a:endParaRPr lang="en-US" sz="140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99592" y="1268760"/>
            <a:ext cx="7416824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 b="1">
                <a:solidFill>
                  <a:srgbClr val="FF0000"/>
                </a:solidFill>
              </a:rPr>
              <a:t>idHook</a:t>
            </a:r>
            <a:r>
              <a:rPr lang="zh-CN" sz="2000" b="1">
                <a:solidFill>
                  <a:srgbClr val="FFFFFF"/>
                </a:solidFill>
              </a:rPr>
              <a:t>：</a:t>
            </a:r>
            <a:r>
              <a:rPr lang="zh-CN" sz="2000">
                <a:solidFill>
                  <a:srgbClr val="FFFFFF"/>
                </a:solidFill>
              </a:rPr>
              <a:t>钩子过程类型，如：鼠标消息钩子、键盘消息钩子、</a:t>
            </a:r>
            <a:r>
              <a:rPr lang="zh-CN" sz="2000"/>
              <a:t>消息队列监控钩子等等 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 b="1"/>
              <a:t>lpfn</a:t>
            </a:r>
            <a:r>
              <a:rPr lang="en-US" sz="2000" b="1"/>
              <a:t>:</a:t>
            </a:r>
            <a:r>
              <a:rPr lang="zh-CN" sz="2000"/>
              <a:t>钩子过程指针，也就是一个处理消息的回调函数名而已，</a:t>
            </a:r>
            <a:r>
              <a:rPr lang="zh-CN" sz="2000" b="1"/>
              <a:t>如果参数</a:t>
            </a:r>
            <a:r>
              <a:rPr lang="en-US" sz="2000" b="1"/>
              <a:t>dwThreadId</a:t>
            </a:r>
            <a:r>
              <a:rPr lang="zh-CN" sz="2000" b="1"/>
              <a:t>为</a:t>
            </a:r>
            <a:r>
              <a:rPr lang="en-US" sz="2000" b="1"/>
              <a:t>0</a:t>
            </a:r>
            <a:r>
              <a:rPr lang="zh-CN" sz="2000" b="1"/>
              <a:t>，或者</a:t>
            </a:r>
            <a:r>
              <a:rPr lang="en-US" sz="2000" b="1"/>
              <a:t>dwThreadId</a:t>
            </a:r>
            <a:r>
              <a:rPr lang="zh-CN" sz="2000" b="1"/>
              <a:t>指向的是其他进程创建的线程标志符，</a:t>
            </a:r>
            <a:r>
              <a:rPr lang="zh-CN" sz="2000" b="1">
                <a:solidFill>
                  <a:srgbClr val="0000FF"/>
                </a:solidFill>
              </a:rPr>
              <a:t>那么</a:t>
            </a:r>
            <a:r>
              <a:rPr lang="en-US" sz="2000" b="1">
                <a:solidFill>
                  <a:srgbClr val="0000FF"/>
                </a:solidFill>
              </a:rPr>
              <a:t>lpfn</a:t>
            </a:r>
            <a:r>
              <a:rPr lang="zh-CN" sz="2000" b="1">
                <a:solidFill>
                  <a:srgbClr val="0000FF"/>
                </a:solidFill>
              </a:rPr>
              <a:t>必须指向一个位于某一动态库中的钩子过程</a:t>
            </a:r>
            <a:r>
              <a:rPr lang="zh-CN" sz="2000"/>
              <a:t>。其他情况下，</a:t>
            </a:r>
            <a:r>
              <a:rPr lang="en-US" sz="2000"/>
              <a:t>lpfn</a:t>
            </a:r>
            <a:r>
              <a:rPr lang="zh-CN" sz="2000"/>
              <a:t>可以指向本进程内的某一钩子过程。</a:t>
            </a:r>
            <a:endParaRPr lang="zh-CN" sz="2000" b="1"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 b="1"/>
              <a:t>hMod</a:t>
            </a:r>
            <a:r>
              <a:rPr lang="en-US" sz="2000" b="1"/>
              <a:t>:</a:t>
            </a:r>
            <a:r>
              <a:rPr lang="zh-CN" sz="2000" b="1">
                <a:solidFill>
                  <a:srgbClr val="0000FF"/>
                </a:solidFill>
              </a:rPr>
              <a:t>指向钩子过程所在的应用程序实例句柄</a:t>
            </a:r>
            <a:r>
              <a:rPr lang="zh-CN" sz="2000"/>
              <a:t>，如：钩子过程所在的</a:t>
            </a:r>
            <a:r>
              <a:rPr lang="en-US" sz="2000"/>
              <a:t>DLL</a:t>
            </a:r>
            <a:r>
              <a:rPr lang="zh-CN" sz="2000"/>
              <a:t>的句柄。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zh-CN" sz="2000"/>
              <a:t>如果</a:t>
            </a:r>
            <a:r>
              <a:rPr lang="en-US" sz="2000"/>
              <a:t>dwThreadId</a:t>
            </a:r>
            <a:r>
              <a:rPr lang="zh-CN" sz="2000"/>
              <a:t>指定的线程是由当前进程创建，并且钩子过程在当时进程中，那么</a:t>
            </a:r>
            <a:r>
              <a:rPr lang="en-US" sz="2000"/>
              <a:t>hMod</a:t>
            </a:r>
            <a:r>
              <a:rPr lang="zh-CN" sz="2000"/>
              <a:t>必须设置为</a:t>
            </a:r>
            <a:r>
              <a:rPr lang="en-US" sz="2000" b="1"/>
              <a:t>NULL</a:t>
            </a:r>
            <a:r>
              <a:rPr lang="zh-CN" sz="2000"/>
              <a:t>。</a:t>
            </a:r>
            <a:endParaRPr lang="zh-CN" sz="2000" b="1"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2000" b="1"/>
              <a:t>dwThreadId</a:t>
            </a:r>
            <a:r>
              <a:rPr lang="en-US" sz="2000" b="1"/>
              <a:t>:</a:t>
            </a:r>
            <a:r>
              <a:rPr lang="zh-CN" sz="2000"/>
              <a:t>指定与钩子相关的线程标志。如果为</a:t>
            </a:r>
            <a:r>
              <a:rPr lang="en-US" sz="2000"/>
              <a:t>0</a:t>
            </a:r>
            <a:r>
              <a:rPr lang="zh-CN" sz="2000"/>
              <a:t>，那么钩子将与桌面上运行的所有线程相关。钩子过程可以与特定线程相关也可以与所有线程相关，取决于</a:t>
            </a:r>
            <a:r>
              <a:rPr lang="en-US" sz="2400"/>
              <a:t>dwThreadId</a:t>
            </a:r>
            <a:r>
              <a:rPr lang="zh-CN" sz="2400"/>
              <a:t>的取值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3458">
        <p:fade thruBlk="0"/>
      </p:transition>
    </mc:Choice>
    <mc:Fallback>
      <p:transition spd="slow" advClick="1" advTm="13458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000"/>
              <a:t>创建钩子函数第一个参数</a:t>
            </a:r>
            <a:endParaRPr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C24596BB-CB8E-40D5-A1C3-C87E31DC73FA}" type="slidenum">
              <a:rPr lang="en-US" sz="1400"/>
              <a:t>8</a:t>
            </a:fld>
            <a:endParaRPr lang="en-US" sz="1400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7644" y="1268760"/>
            <a:ext cx="8748712" cy="5340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890">
        <p:fade thruBlk="0"/>
      </p:transition>
    </mc:Choice>
    <mc:Fallback>
      <p:transition spd="slow" advClick="1" advTm="2890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4000"/>
              <a:t>第二个参数设置</a:t>
            </a:r>
            <a:endParaRPr/>
          </a:p>
        </p:txBody>
      </p:sp>
      <p:sp>
        <p:nvSpPr>
          <p:cNvPr id="29700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51856" y="1124744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CN" sz="2000"/>
              <a:t>是处理钩子截取的消息的一个回调函数，即</a:t>
            </a:r>
            <a:r>
              <a:rPr lang="en-US" sz="2000"/>
              <a:t>SetWindowsHookEx</a:t>
            </a:r>
            <a:r>
              <a:rPr lang="zh-CN" sz="2000"/>
              <a:t>函数中的第二个形参。格式如下：</a:t>
            </a:r>
            <a:endParaRPr/>
          </a:p>
          <a:p>
            <a:pPr>
              <a:buFontTx/>
              <a:buNone/>
              <a:defRPr/>
            </a:pPr>
            <a:r>
              <a:rPr lang="zh-CN" sz="2000"/>
              <a:t>      </a:t>
            </a:r>
            <a:r>
              <a:rPr lang="en-US" sz="2000" b="1">
                <a:solidFill>
                  <a:srgbClr val="FF0000"/>
                </a:solidFill>
              </a:rPr>
              <a:t>LRESULT CALLBACK </a:t>
            </a:r>
            <a:r>
              <a:rPr lang="en-US" sz="2000" b="1">
                <a:solidFill>
                  <a:srgbClr val="FF0000"/>
                </a:solidFill>
              </a:rPr>
              <a:t>MouseProc</a:t>
            </a:r>
            <a:r>
              <a:rPr lang="en-US" sz="2000" b="1">
                <a:solidFill>
                  <a:srgbClr val="FF0000"/>
                </a:solidFill>
              </a:rPr>
              <a:t>(</a:t>
            </a:r>
            <a:r>
              <a:rPr lang="en-US" sz="2000" b="1">
                <a:solidFill>
                  <a:srgbClr val="FF0000"/>
                </a:solidFill>
              </a:rPr>
              <a:t>int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nCode</a:t>
            </a:r>
            <a:r>
              <a:rPr lang="en-US" sz="2000" b="1">
                <a:solidFill>
                  <a:srgbClr val="FF0000"/>
                </a:solidFill>
              </a:rPr>
              <a:t>, WPARAM </a:t>
            </a:r>
            <a:r>
              <a:rPr lang="en-US" sz="2000" b="1">
                <a:solidFill>
                  <a:srgbClr val="FF0000"/>
                </a:solidFill>
              </a:rPr>
              <a:t>wParam</a:t>
            </a:r>
            <a:r>
              <a:rPr lang="en-US" sz="2000" b="1">
                <a:solidFill>
                  <a:srgbClr val="FF0000"/>
                </a:solidFill>
              </a:rPr>
              <a:t>, LPARAM </a:t>
            </a:r>
            <a:r>
              <a:rPr lang="en-US" sz="2000" b="1">
                <a:solidFill>
                  <a:srgbClr val="FF0000"/>
                </a:solidFill>
              </a:rPr>
              <a:t>lParam</a:t>
            </a:r>
            <a:r>
              <a:rPr lang="en-US" sz="2000" b="1">
                <a:solidFill>
                  <a:srgbClr val="FF0000"/>
                </a:solidFill>
              </a:rPr>
              <a:t>)</a:t>
            </a:r>
            <a:r>
              <a:rPr lang="en-US" sz="2000"/>
              <a:t>;</a:t>
            </a:r>
            <a:endParaRPr/>
          </a:p>
          <a:p>
            <a:pPr>
              <a:buFontTx/>
              <a:buNone/>
              <a:defRPr/>
            </a:pPr>
            <a:r>
              <a:rPr lang="en-US" sz="2000"/>
              <a:t>    </a:t>
            </a:r>
            <a:r>
              <a:rPr lang="zh-CN" sz="2000"/>
              <a:t>形参含义并不是都一样的，不同钩子过程形参表示的意义不一样，我们以鼠标钩子为例说明，参数含义如下：</a:t>
            </a:r>
            <a:endParaRPr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Times New Roman"/>
                <a:ea typeface="宋体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Times New Roman"/>
                <a:ea typeface="宋体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Times New Roman"/>
                <a:ea typeface="宋体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  <a:ea typeface="宋体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fld id="{014620DF-41B0-43FB-B7B4-DF8D905CACCA}" type="slidenum">
              <a:rPr lang="en-US" sz="1400"/>
              <a:t>9</a:t>
            </a:fld>
            <a:endParaRPr lang="en-US" sz="1400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19672" y="3305959"/>
            <a:ext cx="6336878" cy="341551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119527">
        <p:fade thruBlk="0"/>
      </p:transition>
    </mc:Choice>
    <mc:Fallback>
      <p:transition spd="slow" advClick="1" advTm="119527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行楷"/>
        <a:cs typeface="宋体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全屏显示(4:3)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>Tsinghua University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Huangwt</dc:creator>
  <cp:keywords/>
  <dc:description/>
  <dc:identifier/>
  <dc:language/>
  <cp:lastModifiedBy>杨佳伲</cp:lastModifiedBy>
  <cp:revision>560</cp:revision>
  <dcterms:created xsi:type="dcterms:W3CDTF">2004-02-25T15:36:11Z</dcterms:created>
  <dcterms:modified xsi:type="dcterms:W3CDTF">2024-12-24T06:06:15Z</dcterms:modified>
  <cp:category/>
  <cp:contentStatus/>
  <cp:version/>
</cp:coreProperties>
</file>