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3"/>
    <p:sldId id="277" r:id="rId24"/>
    <p:sldId id="402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8" r:id="rId64"/>
    <p:sldId id="329" r:id="rId65"/>
    <p:sldId id="330" r:id="rId66"/>
    <p:sldId id="331" r:id="rId67"/>
    <p:sldId id="326" r:id="rId68"/>
    <p:sldId id="327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9" r:id="rId84"/>
    <p:sldId id="350" r:id="rId85"/>
    <p:sldId id="351" r:id="rId86"/>
    <p:sldId id="352" r:id="rId87"/>
    <p:sldId id="353" r:id="rId88"/>
    <p:sldId id="354" r:id="rId89"/>
    <p:sldId id="356" r:id="rId90"/>
    <p:sldId id="357" r:id="rId91"/>
    <p:sldId id="361" r:id="rId92"/>
    <p:sldId id="358" r:id="rId93"/>
    <p:sldId id="362" r:id="rId94"/>
    <p:sldId id="359" r:id="rId95"/>
    <p:sldId id="360" r:id="rId96"/>
    <p:sldId id="363" r:id="rId97"/>
    <p:sldId id="364" r:id="rId98"/>
    <p:sldId id="365" r:id="rId99"/>
    <p:sldId id="366" r:id="rId100"/>
    <p:sldId id="367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5" r:id="rId126"/>
    <p:sldId id="393" r:id="rId127"/>
    <p:sldId id="394" r:id="rId128"/>
    <p:sldId id="396" r:id="rId129"/>
    <p:sldId id="397" r:id="rId130"/>
    <p:sldId id="398" r:id="rId131"/>
    <p:sldId id="399" r:id="rId132"/>
  </p:sldIdLst>
  <p:sldSz cx="12192000" cy="6858000"/>
  <p:notesSz cx="6858000" cy="9144000"/>
  <p:custDataLst>
    <p:tags r:id="rId1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6" Type="http://schemas.openxmlformats.org/officeDocument/2006/relationships/tags" Target="tags/tag2.xml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017" y="333375"/>
            <a:ext cx="8544983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5080000" cy="482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080000" cy="4827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949575" y="192088"/>
            <a:ext cx="4860925" cy="7112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计算机基本组成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kern="1200" dirty="0">
                <a:latin typeface="+mn-lt"/>
                <a:ea typeface="+mn-ea"/>
                <a:cs typeface="+mn-cs"/>
              </a:rPr>
              <a:t>　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19459" name="Group 57"/>
          <p:cNvGrpSpPr/>
          <p:nvPr/>
        </p:nvGrpSpPr>
        <p:grpSpPr>
          <a:xfrm>
            <a:off x="1611313" y="1752600"/>
            <a:ext cx="8915400" cy="3581400"/>
            <a:chOff x="55" y="1104"/>
            <a:chExt cx="5616" cy="2256"/>
          </a:xfrm>
        </p:grpSpPr>
        <p:grpSp>
          <p:nvGrpSpPr>
            <p:cNvPr id="19460" name="Group 44"/>
            <p:cNvGrpSpPr/>
            <p:nvPr/>
          </p:nvGrpSpPr>
          <p:grpSpPr>
            <a:xfrm>
              <a:off x="55" y="1104"/>
              <a:ext cx="5616" cy="2256"/>
              <a:chOff x="0" y="1104"/>
              <a:chExt cx="5616" cy="2256"/>
            </a:xfrm>
          </p:grpSpPr>
          <p:grpSp>
            <p:nvGrpSpPr>
              <p:cNvPr id="19461" name="Group 7"/>
              <p:cNvGrpSpPr/>
              <p:nvPr/>
            </p:nvGrpSpPr>
            <p:grpSpPr>
              <a:xfrm>
                <a:off x="2112" y="1968"/>
                <a:ext cx="1231" cy="528"/>
                <a:chOff x="2016" y="1920"/>
                <a:chExt cx="1231" cy="528"/>
              </a:xfrm>
            </p:grpSpPr>
            <p:sp>
              <p:nvSpPr>
                <p:cNvPr id="19462" name="Rectangle 4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3" name="Text Box 5"/>
                <p:cNvSpPr txBox="1"/>
                <p:nvPr/>
              </p:nvSpPr>
              <p:spPr>
                <a:xfrm>
                  <a:off x="2064" y="2049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1" action="ppaction://hlinksldjump"/>
                    </a:rPr>
                    <a:t>存储器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4" name="Group 8"/>
              <p:cNvGrpSpPr/>
              <p:nvPr/>
            </p:nvGrpSpPr>
            <p:grpSpPr>
              <a:xfrm>
                <a:off x="2112" y="1104"/>
                <a:ext cx="1231" cy="528"/>
                <a:chOff x="2016" y="1920"/>
                <a:chExt cx="1231" cy="528"/>
              </a:xfrm>
            </p:grpSpPr>
            <p:sp>
              <p:nvSpPr>
                <p:cNvPr id="19465" name="Rectangle 9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Text Box 10"/>
                <p:cNvSpPr txBox="1"/>
                <p:nvPr/>
              </p:nvSpPr>
              <p:spPr>
                <a:xfrm>
                  <a:off x="2064" y="2049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rgbClr val="FF66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hlinkClick r:id="rId1" action="ppaction://hlinksldjump"/>
                    </a:rPr>
                    <a:t>运算器</a:t>
                  </a:r>
                  <a:endParaRPr lang="zh-CN" altLang="en-US" dirty="0">
                    <a:solidFill>
                      <a:srgbClr val="FF66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67" name="Group 11"/>
              <p:cNvGrpSpPr/>
              <p:nvPr/>
            </p:nvGrpSpPr>
            <p:grpSpPr>
              <a:xfrm>
                <a:off x="2112" y="2832"/>
                <a:ext cx="1231" cy="528"/>
                <a:chOff x="2016" y="1920"/>
                <a:chExt cx="1231" cy="528"/>
              </a:xfrm>
            </p:grpSpPr>
            <p:sp>
              <p:nvSpPr>
                <p:cNvPr id="19468" name="Rectangle 12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9" name="Text Box 13"/>
                <p:cNvSpPr txBox="1"/>
                <p:nvPr/>
              </p:nvSpPr>
              <p:spPr>
                <a:xfrm>
                  <a:off x="2064" y="2049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1" action="ppaction://hlinksldjump"/>
                    </a:rPr>
                    <a:t>控制器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0" name="Group 14"/>
              <p:cNvGrpSpPr/>
              <p:nvPr/>
            </p:nvGrpSpPr>
            <p:grpSpPr>
              <a:xfrm>
                <a:off x="4128" y="1968"/>
                <a:ext cx="1231" cy="528"/>
                <a:chOff x="2016" y="1920"/>
                <a:chExt cx="1231" cy="528"/>
              </a:xfrm>
            </p:grpSpPr>
            <p:sp>
              <p:nvSpPr>
                <p:cNvPr id="19471" name="Rectangle 15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2" name="Text Box 16"/>
                <p:cNvSpPr txBox="1"/>
                <p:nvPr/>
              </p:nvSpPr>
              <p:spPr>
                <a:xfrm>
                  <a:off x="2064" y="2049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1" action="ppaction://hlinksldjump"/>
                    </a:rPr>
                    <a:t>输出设备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73" name="Group 17"/>
              <p:cNvGrpSpPr/>
              <p:nvPr/>
            </p:nvGrpSpPr>
            <p:grpSpPr>
              <a:xfrm>
                <a:off x="288" y="1968"/>
                <a:ext cx="1231" cy="528"/>
                <a:chOff x="2016" y="1920"/>
                <a:chExt cx="1231" cy="528"/>
              </a:xfrm>
            </p:grpSpPr>
            <p:sp>
              <p:nvSpPr>
                <p:cNvPr id="19474" name="Rectangle 18"/>
                <p:cNvSpPr/>
                <p:nvPr/>
              </p:nvSpPr>
              <p:spPr>
                <a:xfrm>
                  <a:off x="2016" y="1920"/>
                  <a:ext cx="1231" cy="528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75" name="Text Box 19"/>
                <p:cNvSpPr txBox="1"/>
                <p:nvPr/>
              </p:nvSpPr>
              <p:spPr>
                <a:xfrm>
                  <a:off x="2064" y="2049"/>
                  <a:ext cx="1152" cy="1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hlinkClick r:id="rId1" action="ppaction://hlinksldjump"/>
                    </a:rPr>
                    <a:t>输入设备</a:t>
                  </a: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76" name="AutoShape 20"/>
              <p:cNvSpPr/>
              <p:nvPr/>
            </p:nvSpPr>
            <p:spPr>
              <a:xfrm>
                <a:off x="1536" y="2208"/>
                <a:ext cx="576" cy="96"/>
              </a:xfrm>
              <a:prstGeom prst="rightArrow">
                <a:avLst>
                  <a:gd name="adj1" fmla="val 50000"/>
                  <a:gd name="adj2" fmla="val 1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7" name="AutoShape 21"/>
              <p:cNvSpPr/>
              <p:nvPr/>
            </p:nvSpPr>
            <p:spPr>
              <a:xfrm>
                <a:off x="3360" y="2208"/>
                <a:ext cx="768" cy="96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8" name="AutoShape 22"/>
              <p:cNvSpPr/>
              <p:nvPr/>
            </p:nvSpPr>
            <p:spPr>
              <a:xfrm>
                <a:off x="2304" y="1632"/>
                <a:ext cx="144" cy="336"/>
              </a:xfrm>
              <a:prstGeom prst="upArrow">
                <a:avLst>
                  <a:gd name="adj1" fmla="val 50000"/>
                  <a:gd name="adj2" fmla="val 58322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9" name="AutoShape 23"/>
              <p:cNvSpPr/>
              <p:nvPr/>
            </p:nvSpPr>
            <p:spPr>
              <a:xfrm>
                <a:off x="2928" y="1632"/>
                <a:ext cx="144" cy="336"/>
              </a:xfrm>
              <a:prstGeom prst="downArrow">
                <a:avLst>
                  <a:gd name="adj1" fmla="val 50000"/>
                  <a:gd name="adj2" fmla="val 58322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0" name="AutoShape 24"/>
              <p:cNvSpPr/>
              <p:nvPr/>
            </p:nvSpPr>
            <p:spPr>
              <a:xfrm>
                <a:off x="2928" y="2507"/>
                <a:ext cx="192" cy="336"/>
              </a:xfrm>
              <a:prstGeom prst="downArrow">
                <a:avLst>
                  <a:gd name="adj1" fmla="val 50000"/>
                  <a:gd name="adj2" fmla="val 43750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1" name="AutoShape 25"/>
              <p:cNvSpPr/>
              <p:nvPr/>
            </p:nvSpPr>
            <p:spPr>
              <a:xfrm>
                <a:off x="2352" y="2496"/>
                <a:ext cx="192" cy="336"/>
              </a:xfrm>
              <a:prstGeom prst="upArrow">
                <a:avLst>
                  <a:gd name="adj1" fmla="val 50000"/>
                  <a:gd name="adj2" fmla="val 43750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2" name="Line 27"/>
              <p:cNvSpPr/>
              <p:nvPr/>
            </p:nvSpPr>
            <p:spPr>
              <a:xfrm flipH="1">
                <a:off x="1248" y="3024"/>
                <a:ext cx="8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3" name="Line 28"/>
              <p:cNvSpPr/>
              <p:nvPr/>
            </p:nvSpPr>
            <p:spPr>
              <a:xfrm flipV="1">
                <a:off x="1248" y="2592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4" name="Line 29"/>
              <p:cNvSpPr/>
              <p:nvPr/>
            </p:nvSpPr>
            <p:spPr>
              <a:xfrm>
                <a:off x="576" y="2544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5" name="Line 30"/>
              <p:cNvSpPr/>
              <p:nvPr/>
            </p:nvSpPr>
            <p:spPr>
              <a:xfrm>
                <a:off x="576" y="326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6" name="Line 31"/>
              <p:cNvSpPr/>
              <p:nvPr/>
            </p:nvSpPr>
            <p:spPr>
              <a:xfrm>
                <a:off x="3360" y="2976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7" name="Line 32"/>
              <p:cNvSpPr/>
              <p:nvPr/>
            </p:nvSpPr>
            <p:spPr>
              <a:xfrm flipV="1">
                <a:off x="4416" y="259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8" name="Line 34"/>
              <p:cNvSpPr/>
              <p:nvPr/>
            </p:nvSpPr>
            <p:spPr>
              <a:xfrm flipH="1">
                <a:off x="3504" y="3264"/>
                <a:ext cx="15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89" name="Line 35"/>
              <p:cNvSpPr/>
              <p:nvPr/>
            </p:nvSpPr>
            <p:spPr>
              <a:xfrm flipV="1">
                <a:off x="5088" y="2544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0" name="AutoShape 36"/>
              <p:cNvSpPr/>
              <p:nvPr/>
            </p:nvSpPr>
            <p:spPr>
              <a:xfrm>
                <a:off x="5376" y="2112"/>
                <a:ext cx="240" cy="28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1" name="AutoShape 37"/>
              <p:cNvSpPr/>
              <p:nvPr/>
            </p:nvSpPr>
            <p:spPr>
              <a:xfrm>
                <a:off x="0" y="2112"/>
                <a:ext cx="288" cy="288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2" name="Line 38"/>
              <p:cNvSpPr/>
              <p:nvPr/>
            </p:nvSpPr>
            <p:spPr>
              <a:xfrm flipH="1">
                <a:off x="1776" y="120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3" name="Line 39"/>
              <p:cNvSpPr/>
              <p:nvPr/>
            </p:nvSpPr>
            <p:spPr>
              <a:xfrm>
                <a:off x="1776" y="1200"/>
                <a:ext cx="0" cy="17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4" name="Line 40"/>
              <p:cNvSpPr/>
              <p:nvPr/>
            </p:nvSpPr>
            <p:spPr>
              <a:xfrm>
                <a:off x="1776" y="292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95" name="Line 41"/>
              <p:cNvSpPr/>
              <p:nvPr/>
            </p:nvSpPr>
            <p:spPr>
              <a:xfrm>
                <a:off x="3360" y="288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6" name="Line 42"/>
              <p:cNvSpPr/>
              <p:nvPr/>
            </p:nvSpPr>
            <p:spPr>
              <a:xfrm flipV="1">
                <a:off x="3648" y="1392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97" name="Line 43"/>
              <p:cNvSpPr/>
              <p:nvPr/>
            </p:nvSpPr>
            <p:spPr>
              <a:xfrm flipH="1">
                <a:off x="3408" y="139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19498" name="Text Box 45"/>
            <p:cNvSpPr txBox="1"/>
            <p:nvPr/>
          </p:nvSpPr>
          <p:spPr>
            <a:xfrm>
              <a:off x="2064" y="1632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Text Box 46"/>
            <p:cNvSpPr txBox="1"/>
            <p:nvPr/>
          </p:nvSpPr>
          <p:spPr>
            <a:xfrm>
              <a:off x="3168" y="1632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结果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0" name="Text Box 47"/>
            <p:cNvSpPr txBox="1"/>
            <p:nvPr/>
          </p:nvSpPr>
          <p:spPr>
            <a:xfrm>
              <a:off x="2112" y="2496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1" name="Text Box 48"/>
            <p:cNvSpPr txBox="1"/>
            <p:nvPr/>
          </p:nvSpPr>
          <p:spPr>
            <a:xfrm>
              <a:off x="3216" y="2496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指令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2" name="Text Box 49"/>
            <p:cNvSpPr txBox="1"/>
            <p:nvPr/>
          </p:nvSpPr>
          <p:spPr>
            <a:xfrm>
              <a:off x="1536" y="1200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3" name="Text Box 50"/>
            <p:cNvSpPr txBox="1"/>
            <p:nvPr/>
          </p:nvSpPr>
          <p:spPr>
            <a:xfrm>
              <a:off x="3792" y="1392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4" name="Text Box 51"/>
            <p:cNvSpPr txBox="1"/>
            <p:nvPr/>
          </p:nvSpPr>
          <p:spPr>
            <a:xfrm>
              <a:off x="336" y="2784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5" name="Text Box 52"/>
            <p:cNvSpPr txBox="1"/>
            <p:nvPr/>
          </p:nvSpPr>
          <p:spPr>
            <a:xfrm>
              <a:off x="1296" y="2688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6" name="Text Box 53"/>
            <p:cNvSpPr txBox="1"/>
            <p:nvPr/>
          </p:nvSpPr>
          <p:spPr>
            <a:xfrm>
              <a:off x="4176" y="2592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7" name="Text Box 54"/>
            <p:cNvSpPr txBox="1"/>
            <p:nvPr/>
          </p:nvSpPr>
          <p:spPr>
            <a:xfrm>
              <a:off x="4848" y="2880"/>
              <a:ext cx="28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8" name="Text Box 55"/>
            <p:cNvSpPr txBox="1"/>
            <p:nvPr/>
          </p:nvSpPr>
          <p:spPr>
            <a:xfrm>
              <a:off x="144" y="1776"/>
              <a:ext cx="43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程序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09" name="Text Box 56"/>
            <p:cNvSpPr txBox="1"/>
            <p:nvPr/>
          </p:nvSpPr>
          <p:spPr>
            <a:xfrm>
              <a:off x="5184" y="1728"/>
              <a:ext cx="43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结果</a:t>
              </a:r>
              <a:endPara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510" name="Text Box 58"/>
          <p:cNvSpPr txBox="1"/>
          <p:nvPr/>
        </p:nvSpPr>
        <p:spPr>
          <a:xfrm>
            <a:off x="4648200" y="5638800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以存储器为核心</a:t>
            </a:r>
            <a:endParaRPr lang="zh-CN" altLang="en-US" sz="2400" u="sng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3 </a:t>
            </a:r>
            <a:r>
              <a:rPr lang="zh-CN" altLang="en-US" b="1" dirty="0">
                <a:solidFill>
                  <a:schemeClr val="accent2"/>
                </a:solidFill>
              </a:rPr>
              <a:t>补码</a:t>
            </a:r>
            <a:r>
              <a:rPr lang="zh-CN" altLang="en-US" dirty="0"/>
              <a:t>：克服了原码运算的缺点，能够让符号位一起参与运算。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规则：最高位为符号位，数值位由给出数值按</a:t>
            </a:r>
            <a:r>
              <a:rPr lang="en-US" altLang="zh-CN" dirty="0"/>
              <a:t>2</a:t>
            </a:r>
            <a:r>
              <a:rPr lang="zh-CN" altLang="en-US" dirty="0"/>
              <a:t>取模（求补）的结果表示 。即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zh-CN" altLang="en-US" dirty="0"/>
              <a:t>“取反加一” 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例：</a:t>
            </a:r>
            <a:r>
              <a:rPr lang="en-US" altLang="zh-CN" dirty="0"/>
              <a:t>X</a:t>
            </a:r>
            <a:r>
              <a:rPr lang="zh-CN" altLang="en-US" b="1" baseline="-25000" dirty="0"/>
              <a:t>原</a:t>
            </a:r>
            <a:r>
              <a:rPr lang="en-US" altLang="zh-CN" dirty="0"/>
              <a:t>=0.1010	X</a:t>
            </a:r>
            <a:r>
              <a:rPr lang="zh-CN" altLang="en-US" b="1" baseline="-25000" dirty="0"/>
              <a:t>补</a:t>
            </a:r>
            <a:r>
              <a:rPr lang="en-US" altLang="zh-CN" dirty="0"/>
              <a:t>=0.1010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	X</a:t>
            </a:r>
            <a:r>
              <a:rPr lang="zh-CN" altLang="en-US" b="1" baseline="-25000" dirty="0"/>
              <a:t>原</a:t>
            </a:r>
            <a:r>
              <a:rPr lang="en-US" altLang="zh-CN" dirty="0"/>
              <a:t>=1.1010	X</a:t>
            </a:r>
            <a:r>
              <a:rPr lang="zh-CN" altLang="en-US" b="1" baseline="-25000" dirty="0"/>
              <a:t>补</a:t>
            </a:r>
            <a:r>
              <a:rPr lang="en-US" altLang="zh-CN" dirty="0"/>
              <a:t>=1.0110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4" name="Text Box 4"/>
          <p:cNvSpPr txBox="1"/>
          <p:nvPr/>
        </p:nvSpPr>
        <p:spPr>
          <a:xfrm>
            <a:off x="3167063" y="357188"/>
            <a:ext cx="547052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动态存储器的刷新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1927225" y="1446213"/>
            <a:ext cx="4648200" cy="598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300" dirty="0">
                <a:latin typeface="Times New Roman" panose="02020603050405020304" pitchFamily="18" charset="0"/>
                <a:ea typeface="宋体" panose="02010600030101010101" pitchFamily="2" charset="-122"/>
              </a:rPr>
              <a:t>刷新定义和原因</a:t>
            </a:r>
            <a:endParaRPr lang="zh-CN" altLang="en-US" sz="3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3921125" y="2093913"/>
            <a:ext cx="423227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定期向电容补充电荷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7" name="Line 7"/>
          <p:cNvSpPr/>
          <p:nvPr/>
        </p:nvSpPr>
        <p:spPr>
          <a:xfrm>
            <a:off x="3038475" y="2444750"/>
            <a:ext cx="9144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28" name="Text Box 8"/>
          <p:cNvSpPr txBox="1"/>
          <p:nvPr/>
        </p:nvSpPr>
        <p:spPr>
          <a:xfrm>
            <a:off x="2046288" y="2108200"/>
            <a:ext cx="121602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9" name="Text Box 9"/>
          <p:cNvSpPr txBox="1"/>
          <p:nvPr/>
        </p:nvSpPr>
        <p:spPr>
          <a:xfrm>
            <a:off x="2058988" y="2667000"/>
            <a:ext cx="8437562" cy="1522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动态存储器依靠电容电荷存储信息。电容电荷随时间推移将缓慢释放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泄漏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因此需要定期向电容补充电荷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以保持信息不变。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Text Box 10"/>
          <p:cNvSpPr txBox="1"/>
          <p:nvPr/>
        </p:nvSpPr>
        <p:spPr>
          <a:xfrm>
            <a:off x="2090738" y="4194175"/>
            <a:ext cx="46482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zh-CN" altLang="en-US" sz="31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31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重写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的区别。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1" name="Text Box 11"/>
          <p:cNvSpPr txBox="1"/>
          <p:nvPr/>
        </p:nvSpPr>
        <p:spPr>
          <a:xfrm>
            <a:off x="3854450" y="5240338"/>
            <a:ext cx="662463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破坏性读出后重写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以恢复原来的信息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2" name="Line 12"/>
          <p:cNvSpPr/>
          <p:nvPr/>
        </p:nvSpPr>
        <p:spPr>
          <a:xfrm>
            <a:off x="4514850" y="4810125"/>
            <a:ext cx="388938" cy="46990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33" name="Line 13"/>
          <p:cNvSpPr/>
          <p:nvPr/>
        </p:nvSpPr>
        <p:spPr>
          <a:xfrm flipH="1">
            <a:off x="2724150" y="4759325"/>
            <a:ext cx="561975" cy="10953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81934" name="Text Box 14"/>
          <p:cNvSpPr txBox="1"/>
          <p:nvPr/>
        </p:nvSpPr>
        <p:spPr>
          <a:xfrm>
            <a:off x="1703388" y="5843588"/>
            <a:ext cx="90090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需补充电荷以保持原来信息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9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  <p:bldP spid="81925" grpId="0" build="p"/>
      <p:bldP spid="81926" grpId="0" build="p"/>
      <p:bldP spid="81928" grpId="0" advAuto="1000" build="p"/>
      <p:bldP spid="81929" grpId="0" build="p"/>
      <p:bldP spid="81930" grpId="0" build="p"/>
      <p:bldP spid="81931" grpId="0"/>
      <p:bldP spid="8193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Text Box 4"/>
          <p:cNvSpPr txBox="1"/>
          <p:nvPr/>
        </p:nvSpPr>
        <p:spPr>
          <a:xfrm>
            <a:off x="1524000" y="533400"/>
            <a:ext cx="464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对主存的访问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3" name="Text Box 5"/>
          <p:cNvSpPr txBox="1"/>
          <p:nvPr/>
        </p:nvSpPr>
        <p:spPr>
          <a:xfrm>
            <a:off x="6019800" y="0"/>
            <a:ext cx="46482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提供行、列地址，随机访问。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1524000" y="3048000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内集中安排所有刷新周期。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5" name="Text Box 7"/>
          <p:cNvSpPr txBox="1"/>
          <p:nvPr/>
        </p:nvSpPr>
        <p:spPr>
          <a:xfrm>
            <a:off x="4267200" y="0"/>
            <a:ext cx="228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访存：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6" name="Text Box 8"/>
          <p:cNvSpPr txBox="1"/>
          <p:nvPr/>
        </p:nvSpPr>
        <p:spPr>
          <a:xfrm>
            <a:off x="1524000" y="1981200"/>
            <a:ext cx="586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刷新周期的安排方式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7" name="Text Box 9"/>
          <p:cNvSpPr txBox="1"/>
          <p:nvPr/>
        </p:nvSpPr>
        <p:spPr>
          <a:xfrm>
            <a:off x="6172200" y="4343400"/>
            <a:ext cx="1295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死区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8" name="Text Box 10"/>
          <p:cNvSpPr txBox="1"/>
          <p:nvPr/>
        </p:nvSpPr>
        <p:spPr>
          <a:xfrm>
            <a:off x="8229600" y="3581400"/>
            <a:ext cx="2133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用在实时要求不高的场合。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79" name="AutoShape 11"/>
          <p:cNvSpPr/>
          <p:nvPr/>
        </p:nvSpPr>
        <p:spPr>
          <a:xfrm>
            <a:off x="4114800" y="381000"/>
            <a:ext cx="228600" cy="914400"/>
          </a:xfrm>
          <a:prstGeom prst="leftBrace">
            <a:avLst>
              <a:gd name="adj1" fmla="val 33259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80" name="Text Box 12"/>
          <p:cNvSpPr txBox="1"/>
          <p:nvPr/>
        </p:nvSpPr>
        <p:spPr>
          <a:xfrm>
            <a:off x="4267200" y="990600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动态芯片刷新：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81" name="Text Box 13"/>
          <p:cNvSpPr txBox="1"/>
          <p:nvPr/>
        </p:nvSpPr>
        <p:spPr>
          <a:xfrm>
            <a:off x="6096000" y="990600"/>
            <a:ext cx="4752975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由刷新地址计数器提供行地址，定时刷新。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82" name="Text Box 14"/>
          <p:cNvSpPr txBox="1"/>
          <p:nvPr/>
        </p:nvSpPr>
        <p:spPr>
          <a:xfrm>
            <a:off x="1524000" y="2514600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）集中刷新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3983" name="Line 15"/>
          <p:cNvSpPr/>
          <p:nvPr/>
        </p:nvSpPr>
        <p:spPr>
          <a:xfrm>
            <a:off x="2362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" name="Group 16"/>
          <p:cNvGrpSpPr/>
          <p:nvPr/>
        </p:nvGrpSpPr>
        <p:grpSpPr>
          <a:xfrm>
            <a:off x="2362200" y="3581400"/>
            <a:ext cx="5791200" cy="838200"/>
            <a:chOff x="528" y="2256"/>
            <a:chExt cx="3648" cy="528"/>
          </a:xfrm>
        </p:grpSpPr>
        <p:sp>
          <p:nvSpPr>
            <p:cNvPr id="36879" name="Line 17"/>
            <p:cNvSpPr/>
            <p:nvPr/>
          </p:nvSpPr>
          <p:spPr>
            <a:xfrm>
              <a:off x="1584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880" name="Line 18"/>
            <p:cNvSpPr/>
            <p:nvPr/>
          </p:nvSpPr>
          <p:spPr>
            <a:xfrm>
              <a:off x="528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881" name="Line 19"/>
            <p:cNvSpPr/>
            <p:nvPr/>
          </p:nvSpPr>
          <p:spPr>
            <a:xfrm>
              <a:off x="528" y="259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882" name="Group 20"/>
            <p:cNvGrpSpPr/>
            <p:nvPr/>
          </p:nvGrpSpPr>
          <p:grpSpPr>
            <a:xfrm>
              <a:off x="1008" y="2256"/>
              <a:ext cx="816" cy="336"/>
              <a:chOff x="1008" y="2256"/>
              <a:chExt cx="816" cy="336"/>
            </a:xfrm>
          </p:grpSpPr>
          <p:sp>
            <p:nvSpPr>
              <p:cNvPr id="36883" name="Text Box 21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884" name="Line 22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885" name="Group 23"/>
            <p:cNvGrpSpPr/>
            <p:nvPr/>
          </p:nvGrpSpPr>
          <p:grpSpPr>
            <a:xfrm>
              <a:off x="2400" y="2256"/>
              <a:ext cx="816" cy="336"/>
              <a:chOff x="2400" y="2256"/>
              <a:chExt cx="816" cy="336"/>
            </a:xfrm>
          </p:grpSpPr>
          <p:sp>
            <p:nvSpPr>
              <p:cNvPr id="36886" name="Text Box 24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887" name="Line 25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888" name="Line 26"/>
            <p:cNvSpPr/>
            <p:nvPr/>
          </p:nvSpPr>
          <p:spPr>
            <a:xfrm>
              <a:off x="3552" y="235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889" name="Group 27"/>
            <p:cNvGrpSpPr/>
            <p:nvPr/>
          </p:nvGrpSpPr>
          <p:grpSpPr>
            <a:xfrm>
              <a:off x="528" y="2256"/>
              <a:ext cx="816" cy="336"/>
              <a:chOff x="1008" y="2256"/>
              <a:chExt cx="816" cy="336"/>
            </a:xfrm>
          </p:grpSpPr>
          <p:sp>
            <p:nvSpPr>
              <p:cNvPr id="36890" name="Text Box 28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891" name="Line 29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892" name="Group 30"/>
            <p:cNvGrpSpPr/>
            <p:nvPr/>
          </p:nvGrpSpPr>
          <p:grpSpPr>
            <a:xfrm>
              <a:off x="2976" y="2256"/>
              <a:ext cx="816" cy="336"/>
              <a:chOff x="2400" y="2256"/>
              <a:chExt cx="816" cy="336"/>
            </a:xfrm>
          </p:grpSpPr>
          <p:sp>
            <p:nvSpPr>
              <p:cNvPr id="36893" name="Text Box 31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894" name="Line 32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895" name="Line 33"/>
            <p:cNvSpPr/>
            <p:nvPr/>
          </p:nvSpPr>
          <p:spPr>
            <a:xfrm>
              <a:off x="3648" y="244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896" name="Line 34"/>
            <p:cNvSpPr/>
            <p:nvPr/>
          </p:nvSpPr>
          <p:spPr>
            <a:xfrm>
              <a:off x="4176" y="235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4003" name="Line 35"/>
          <p:cNvSpPr/>
          <p:nvPr/>
        </p:nvSpPr>
        <p:spPr>
          <a:xfrm>
            <a:off x="58674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04" name="Line 36"/>
          <p:cNvSpPr/>
          <p:nvPr/>
        </p:nvSpPr>
        <p:spPr>
          <a:xfrm flipH="1">
            <a:off x="2362200" y="4343400"/>
            <a:ext cx="22098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4005" name="Text Box 37"/>
          <p:cNvSpPr txBox="1"/>
          <p:nvPr/>
        </p:nvSpPr>
        <p:spPr>
          <a:xfrm>
            <a:off x="4876800" y="4038600"/>
            <a:ext cx="1295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endParaRPr lang="en-US" altLang="zh-CN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006" name="Line 38"/>
          <p:cNvSpPr/>
          <p:nvPr/>
        </p:nvSpPr>
        <p:spPr>
          <a:xfrm>
            <a:off x="31242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07" name="Text Box 39"/>
          <p:cNvSpPr txBox="1"/>
          <p:nvPr/>
        </p:nvSpPr>
        <p:spPr>
          <a:xfrm>
            <a:off x="2362200" y="44196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50ns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008" name="Line 40"/>
          <p:cNvSpPr/>
          <p:nvPr/>
        </p:nvSpPr>
        <p:spPr>
          <a:xfrm>
            <a:off x="19050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09" name="Line 41"/>
          <p:cNvSpPr/>
          <p:nvPr/>
        </p:nvSpPr>
        <p:spPr>
          <a:xfrm>
            <a:off x="3124200" y="4648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10" name="Line 42"/>
          <p:cNvSpPr/>
          <p:nvPr/>
        </p:nvSpPr>
        <p:spPr>
          <a:xfrm>
            <a:off x="53340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11" name="Line 43"/>
          <p:cNvSpPr/>
          <p:nvPr/>
        </p:nvSpPr>
        <p:spPr>
          <a:xfrm>
            <a:off x="8153400" y="4495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12" name="Line 44"/>
          <p:cNvSpPr/>
          <p:nvPr/>
        </p:nvSpPr>
        <p:spPr>
          <a:xfrm>
            <a:off x="5410200" y="4648200"/>
            <a:ext cx="762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13" name="Line 45"/>
          <p:cNvSpPr/>
          <p:nvPr/>
        </p:nvSpPr>
        <p:spPr>
          <a:xfrm>
            <a:off x="7010400" y="4648200"/>
            <a:ext cx="1143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14" name="Text Box 46"/>
          <p:cNvSpPr txBox="1"/>
          <p:nvPr/>
        </p:nvSpPr>
        <p:spPr>
          <a:xfrm>
            <a:off x="1524000" y="4876800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）分散刷新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015" name="Text Box 47"/>
          <p:cNvSpPr txBox="1"/>
          <p:nvPr/>
        </p:nvSpPr>
        <p:spPr>
          <a:xfrm>
            <a:off x="1524000" y="5364163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各刷新周期分散安排在存取周期中。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" name="Group 48"/>
          <p:cNvGrpSpPr/>
          <p:nvPr/>
        </p:nvGrpSpPr>
        <p:grpSpPr>
          <a:xfrm>
            <a:off x="2362200" y="5867400"/>
            <a:ext cx="5791200" cy="838200"/>
            <a:chOff x="528" y="3696"/>
            <a:chExt cx="3648" cy="528"/>
          </a:xfrm>
        </p:grpSpPr>
        <p:sp>
          <p:nvSpPr>
            <p:cNvPr id="36911" name="Line 49"/>
            <p:cNvSpPr/>
            <p:nvPr/>
          </p:nvSpPr>
          <p:spPr>
            <a:xfrm>
              <a:off x="528" y="3792"/>
              <a:ext cx="0" cy="43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6912" name="Line 50"/>
            <p:cNvSpPr/>
            <p:nvPr/>
          </p:nvSpPr>
          <p:spPr>
            <a:xfrm>
              <a:off x="528" y="4032"/>
              <a:ext cx="364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913" name="Group 51"/>
            <p:cNvGrpSpPr/>
            <p:nvPr/>
          </p:nvGrpSpPr>
          <p:grpSpPr>
            <a:xfrm>
              <a:off x="1632" y="3696"/>
              <a:ext cx="816" cy="336"/>
              <a:chOff x="1008" y="2256"/>
              <a:chExt cx="816" cy="336"/>
            </a:xfrm>
          </p:grpSpPr>
          <p:sp>
            <p:nvSpPr>
              <p:cNvPr id="36914" name="Text Box 52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915" name="Line 53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916" name="Group 54"/>
            <p:cNvGrpSpPr/>
            <p:nvPr/>
          </p:nvGrpSpPr>
          <p:grpSpPr>
            <a:xfrm>
              <a:off x="1008" y="3696"/>
              <a:ext cx="816" cy="336"/>
              <a:chOff x="2400" y="2256"/>
              <a:chExt cx="816" cy="336"/>
            </a:xfrm>
          </p:grpSpPr>
          <p:sp>
            <p:nvSpPr>
              <p:cNvPr id="36917" name="Text Box 55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918" name="Line 56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919" name="Line 57"/>
            <p:cNvSpPr/>
            <p:nvPr/>
          </p:nvSpPr>
          <p:spPr>
            <a:xfrm>
              <a:off x="1584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6920" name="Group 58"/>
            <p:cNvGrpSpPr/>
            <p:nvPr/>
          </p:nvGrpSpPr>
          <p:grpSpPr>
            <a:xfrm>
              <a:off x="528" y="3696"/>
              <a:ext cx="816" cy="336"/>
              <a:chOff x="1008" y="2256"/>
              <a:chExt cx="816" cy="336"/>
            </a:xfrm>
          </p:grpSpPr>
          <p:sp>
            <p:nvSpPr>
              <p:cNvPr id="36921" name="Text Box 59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922" name="Line 60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6923" name="Group 61"/>
            <p:cNvGrpSpPr/>
            <p:nvPr/>
          </p:nvGrpSpPr>
          <p:grpSpPr>
            <a:xfrm>
              <a:off x="2112" y="3696"/>
              <a:ext cx="816" cy="336"/>
              <a:chOff x="2400" y="2256"/>
              <a:chExt cx="816" cy="336"/>
            </a:xfrm>
          </p:grpSpPr>
          <p:sp>
            <p:nvSpPr>
              <p:cNvPr id="36924" name="Text Box 62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6925" name="Line 63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6926" name="Line 64"/>
            <p:cNvSpPr/>
            <p:nvPr/>
          </p:nvSpPr>
          <p:spPr>
            <a:xfrm>
              <a:off x="2784" y="3888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6927" name="Line 65"/>
            <p:cNvSpPr/>
            <p:nvPr/>
          </p:nvSpPr>
          <p:spPr>
            <a:xfrm>
              <a:off x="2688" y="379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84034" name="Text Box 66"/>
          <p:cNvSpPr txBox="1"/>
          <p:nvPr/>
        </p:nvSpPr>
        <p:spPr>
          <a:xfrm>
            <a:off x="2667000" y="63246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100ns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035" name="Line 67"/>
          <p:cNvSpPr/>
          <p:nvPr/>
        </p:nvSpPr>
        <p:spPr>
          <a:xfrm>
            <a:off x="4038600" y="640080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36" name="Line 68"/>
          <p:cNvSpPr/>
          <p:nvPr/>
        </p:nvSpPr>
        <p:spPr>
          <a:xfrm>
            <a:off x="2362200" y="6553200"/>
            <a:ext cx="3810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037" name="Line 69"/>
          <p:cNvSpPr/>
          <p:nvPr/>
        </p:nvSpPr>
        <p:spPr>
          <a:xfrm>
            <a:off x="3581400" y="6553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4038" name="Text Box 70"/>
          <p:cNvSpPr txBox="1"/>
          <p:nvPr/>
        </p:nvSpPr>
        <p:spPr>
          <a:xfrm>
            <a:off x="8382000" y="5683250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用在低速系统中。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0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40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40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3" grpId="0"/>
      <p:bldP spid="83974" grpId="0"/>
      <p:bldP spid="83975" grpId="0"/>
      <p:bldP spid="83976" grpId="0"/>
      <p:bldP spid="83977" grpId="0"/>
      <p:bldP spid="83978" grpId="0"/>
      <p:bldP spid="83979" grpId="0" bldLvl="0" animBg="1"/>
      <p:bldP spid="83980" grpId="0"/>
      <p:bldP spid="83981" grpId="0"/>
      <p:bldP spid="83982" grpId="0"/>
      <p:bldP spid="84005" grpId="0" build="p"/>
      <p:bldP spid="84007" grpId="0" build="p"/>
      <p:bldP spid="84014" grpId="0"/>
      <p:bldP spid="84015" grpId="0"/>
      <p:bldP spid="84034" grpId="0" build="p"/>
      <p:bldP spid="8403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Text Box 4"/>
          <p:cNvSpPr txBox="1"/>
          <p:nvPr/>
        </p:nvSpPr>
        <p:spPr>
          <a:xfrm>
            <a:off x="2209800" y="2164080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997" name="Text Box 5"/>
          <p:cNvSpPr txBox="1"/>
          <p:nvPr/>
        </p:nvSpPr>
        <p:spPr>
          <a:xfrm>
            <a:off x="1371600" y="640080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）异步刷新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998" name="Line 6"/>
          <p:cNvSpPr/>
          <p:nvPr/>
        </p:nvSpPr>
        <p:spPr>
          <a:xfrm>
            <a:off x="4572000" y="422148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4999" name="Line 7"/>
          <p:cNvSpPr/>
          <p:nvPr/>
        </p:nvSpPr>
        <p:spPr>
          <a:xfrm>
            <a:off x="1905000" y="3840480"/>
            <a:ext cx="0" cy="685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0" name="Line 8"/>
          <p:cNvSpPr/>
          <p:nvPr/>
        </p:nvSpPr>
        <p:spPr>
          <a:xfrm>
            <a:off x="4114800" y="445008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01" name="Line 9"/>
          <p:cNvSpPr/>
          <p:nvPr/>
        </p:nvSpPr>
        <p:spPr>
          <a:xfrm>
            <a:off x="1905000" y="445008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02" name="Text Box 10"/>
          <p:cNvSpPr txBox="1"/>
          <p:nvPr/>
        </p:nvSpPr>
        <p:spPr>
          <a:xfrm>
            <a:off x="1371600" y="2240280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3" name="Text Box 11"/>
          <p:cNvSpPr txBox="1"/>
          <p:nvPr/>
        </p:nvSpPr>
        <p:spPr>
          <a:xfrm>
            <a:off x="1371600" y="1173480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各刷新周期分散安排在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2ms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内。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4" name="Text Box 12"/>
          <p:cNvSpPr txBox="1"/>
          <p:nvPr/>
        </p:nvSpPr>
        <p:spPr>
          <a:xfrm>
            <a:off x="1676400" y="5440680"/>
            <a:ext cx="4495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用在大多数计算机中。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5" name="Text Box 13"/>
          <p:cNvSpPr txBox="1"/>
          <p:nvPr/>
        </p:nvSpPr>
        <p:spPr>
          <a:xfrm>
            <a:off x="1371600" y="1706880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每隔一段时间刷新一行。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6" name="Line 14"/>
          <p:cNvSpPr/>
          <p:nvPr/>
        </p:nvSpPr>
        <p:spPr>
          <a:xfrm>
            <a:off x="2209800" y="2621280"/>
            <a:ext cx="762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07" name="Text Box 15"/>
          <p:cNvSpPr txBox="1"/>
          <p:nvPr/>
        </p:nvSpPr>
        <p:spPr>
          <a:xfrm>
            <a:off x="2057400" y="2545080"/>
            <a:ext cx="1295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128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8" name="Text Box 16"/>
          <p:cNvSpPr txBox="1"/>
          <p:nvPr/>
        </p:nvSpPr>
        <p:spPr>
          <a:xfrm>
            <a:off x="3048000" y="23164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≈15.6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09" name="Text Box 17"/>
          <p:cNvSpPr txBox="1"/>
          <p:nvPr/>
        </p:nvSpPr>
        <p:spPr>
          <a:xfrm>
            <a:off x="5181600" y="2316480"/>
            <a:ext cx="5334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每隔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15.6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微秒提一次刷新请求，刷新一行；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毫秒内刷新完所有行。</a:t>
            </a:r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10" name="Line 18"/>
          <p:cNvSpPr/>
          <p:nvPr/>
        </p:nvSpPr>
        <p:spPr>
          <a:xfrm>
            <a:off x="8080375" y="4221480"/>
            <a:ext cx="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" name="Group 19"/>
          <p:cNvGrpSpPr/>
          <p:nvPr/>
        </p:nvGrpSpPr>
        <p:grpSpPr>
          <a:xfrm>
            <a:off x="1905000" y="3688080"/>
            <a:ext cx="8458200" cy="533400"/>
            <a:chOff x="336" y="1920"/>
            <a:chExt cx="5328" cy="336"/>
          </a:xfrm>
        </p:grpSpPr>
        <p:sp>
          <p:nvSpPr>
            <p:cNvPr id="37905" name="Line 20"/>
            <p:cNvSpPr/>
            <p:nvPr/>
          </p:nvSpPr>
          <p:spPr>
            <a:xfrm>
              <a:off x="1392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37906" name="Line 21"/>
            <p:cNvSpPr/>
            <p:nvPr/>
          </p:nvSpPr>
          <p:spPr>
            <a:xfrm>
              <a:off x="336" y="2256"/>
              <a:ext cx="518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07" name="Group 22"/>
            <p:cNvGrpSpPr/>
            <p:nvPr/>
          </p:nvGrpSpPr>
          <p:grpSpPr>
            <a:xfrm>
              <a:off x="816" y="1920"/>
              <a:ext cx="816" cy="336"/>
              <a:chOff x="1008" y="2256"/>
              <a:chExt cx="816" cy="336"/>
            </a:xfrm>
          </p:grpSpPr>
          <p:sp>
            <p:nvSpPr>
              <p:cNvPr id="37908" name="Text Box 23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09" name="Line 24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7910" name="Group 25"/>
            <p:cNvGrpSpPr/>
            <p:nvPr/>
          </p:nvGrpSpPr>
          <p:grpSpPr>
            <a:xfrm>
              <a:off x="2016" y="1920"/>
              <a:ext cx="816" cy="336"/>
              <a:chOff x="2400" y="2256"/>
              <a:chExt cx="816" cy="336"/>
            </a:xfrm>
          </p:grpSpPr>
          <p:sp>
            <p:nvSpPr>
              <p:cNvPr id="37911" name="Text Box 26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12" name="Line 27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13" name="Line 28"/>
            <p:cNvSpPr/>
            <p:nvPr/>
          </p:nvSpPr>
          <p:spPr>
            <a:xfrm>
              <a:off x="2592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14" name="Group 29"/>
            <p:cNvGrpSpPr/>
            <p:nvPr/>
          </p:nvGrpSpPr>
          <p:grpSpPr>
            <a:xfrm>
              <a:off x="336" y="1920"/>
              <a:ext cx="816" cy="336"/>
              <a:chOff x="1008" y="2256"/>
              <a:chExt cx="816" cy="336"/>
            </a:xfrm>
          </p:grpSpPr>
          <p:sp>
            <p:nvSpPr>
              <p:cNvPr id="37915" name="Text Box 30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16" name="Line 31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7917" name="Group 32"/>
            <p:cNvGrpSpPr/>
            <p:nvPr/>
          </p:nvGrpSpPr>
          <p:grpSpPr>
            <a:xfrm>
              <a:off x="4224" y="1920"/>
              <a:ext cx="816" cy="336"/>
              <a:chOff x="2400" y="2256"/>
              <a:chExt cx="816" cy="336"/>
            </a:xfrm>
          </p:grpSpPr>
          <p:sp>
            <p:nvSpPr>
              <p:cNvPr id="37918" name="Text Box 33"/>
              <p:cNvSpPr txBox="1"/>
              <p:nvPr/>
            </p:nvSpPr>
            <p:spPr>
              <a:xfrm>
                <a:off x="2400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刷新</a:t>
                </a:r>
                <a:endParaRPr lang="zh-CN" altLang="en-US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19" name="Line 34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0" name="Line 35"/>
            <p:cNvSpPr/>
            <p:nvPr/>
          </p:nvSpPr>
          <p:spPr>
            <a:xfrm>
              <a:off x="3168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  <p:grpSp>
          <p:nvGrpSpPr>
            <p:cNvPr id="37921" name="Group 36"/>
            <p:cNvGrpSpPr/>
            <p:nvPr/>
          </p:nvGrpSpPr>
          <p:grpSpPr>
            <a:xfrm>
              <a:off x="2592" y="1920"/>
              <a:ext cx="816" cy="336"/>
              <a:chOff x="1008" y="2256"/>
              <a:chExt cx="816" cy="336"/>
            </a:xfrm>
          </p:grpSpPr>
          <p:sp>
            <p:nvSpPr>
              <p:cNvPr id="37922" name="Text Box 37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23" name="Line 38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4" name="Line 39"/>
            <p:cNvSpPr/>
            <p:nvPr/>
          </p:nvSpPr>
          <p:spPr>
            <a:xfrm>
              <a:off x="3744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25" name="Group 40"/>
            <p:cNvGrpSpPr/>
            <p:nvPr/>
          </p:nvGrpSpPr>
          <p:grpSpPr>
            <a:xfrm>
              <a:off x="3744" y="1920"/>
              <a:ext cx="816" cy="336"/>
              <a:chOff x="1008" y="2256"/>
              <a:chExt cx="816" cy="336"/>
            </a:xfrm>
          </p:grpSpPr>
          <p:sp>
            <p:nvSpPr>
              <p:cNvPr id="37926" name="Text Box 41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27" name="Line 42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28" name="Line 43"/>
            <p:cNvSpPr/>
            <p:nvPr/>
          </p:nvSpPr>
          <p:spPr>
            <a:xfrm>
              <a:off x="4800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37929" name="Group 44"/>
            <p:cNvGrpSpPr/>
            <p:nvPr/>
          </p:nvGrpSpPr>
          <p:grpSpPr>
            <a:xfrm>
              <a:off x="4800" y="1920"/>
              <a:ext cx="816" cy="336"/>
              <a:chOff x="1008" y="2256"/>
              <a:chExt cx="816" cy="336"/>
            </a:xfrm>
          </p:grpSpPr>
          <p:sp>
            <p:nvSpPr>
              <p:cNvPr id="37930" name="Text Box 45"/>
              <p:cNvSpPr txBox="1"/>
              <p:nvPr/>
            </p:nvSpPr>
            <p:spPr>
              <a:xfrm>
                <a:off x="1008" y="2256"/>
                <a:ext cx="81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7931" name="Line 46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7932" name="Line 47"/>
            <p:cNvSpPr/>
            <p:nvPr/>
          </p:nvSpPr>
          <p:spPr>
            <a:xfrm>
              <a:off x="5328" y="2112"/>
              <a:ext cx="33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85040" name="Text Box 48"/>
          <p:cNvSpPr txBox="1"/>
          <p:nvPr/>
        </p:nvSpPr>
        <p:spPr>
          <a:xfrm>
            <a:off x="2286000" y="41452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1" name="Text Box 49"/>
          <p:cNvSpPr txBox="1"/>
          <p:nvPr/>
        </p:nvSpPr>
        <p:spPr>
          <a:xfrm>
            <a:off x="5445125" y="41452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2" name="Line 50"/>
          <p:cNvSpPr/>
          <p:nvPr/>
        </p:nvSpPr>
        <p:spPr>
          <a:xfrm>
            <a:off x="4648200" y="445008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43" name="Line 51"/>
          <p:cNvSpPr/>
          <p:nvPr/>
        </p:nvSpPr>
        <p:spPr>
          <a:xfrm>
            <a:off x="8156575" y="445008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85044" name="Line 52"/>
          <p:cNvSpPr/>
          <p:nvPr/>
        </p:nvSpPr>
        <p:spPr>
          <a:xfrm>
            <a:off x="7502525" y="445008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45" name="Text Box 53"/>
          <p:cNvSpPr txBox="1"/>
          <p:nvPr/>
        </p:nvSpPr>
        <p:spPr>
          <a:xfrm>
            <a:off x="8613775" y="41452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15.6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微秒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046" name="Line 54"/>
          <p:cNvSpPr/>
          <p:nvPr/>
        </p:nvSpPr>
        <p:spPr>
          <a:xfrm>
            <a:off x="10191750" y="4435793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85047" name="Text Box 55"/>
          <p:cNvSpPr txBox="1"/>
          <p:nvPr/>
        </p:nvSpPr>
        <p:spPr>
          <a:xfrm>
            <a:off x="3810000" y="4602480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48" name="Text Box 56"/>
          <p:cNvSpPr txBox="1"/>
          <p:nvPr/>
        </p:nvSpPr>
        <p:spPr>
          <a:xfrm>
            <a:off x="6705600" y="4602480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刷新请求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49" name="Text Box 57"/>
          <p:cNvSpPr txBox="1"/>
          <p:nvPr/>
        </p:nvSpPr>
        <p:spPr>
          <a:xfrm>
            <a:off x="3581400" y="49834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50" name="Text Box 58"/>
          <p:cNvSpPr txBox="1"/>
          <p:nvPr/>
        </p:nvSpPr>
        <p:spPr>
          <a:xfrm>
            <a:off x="6477000" y="4983480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请求）</a:t>
            </a:r>
            <a:endParaRPr lang="zh-CN" altLang="en-US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5002" grpId="0"/>
      <p:bldP spid="85003" grpId="0"/>
      <p:bldP spid="85004" grpId="0"/>
      <p:bldP spid="85005" grpId="0"/>
      <p:bldP spid="85007" grpId="0"/>
      <p:bldP spid="85008" grpId="0"/>
      <p:bldP spid="85009" grpId="0"/>
      <p:bldP spid="85040" grpId="0"/>
      <p:bldP spid="85041" grpId="0"/>
      <p:bldP spid="85045" grpId="0"/>
      <p:bldP spid="85047" grpId="0"/>
      <p:bldP spid="85048" grpId="0"/>
      <p:bldP spid="85049" grpId="0"/>
      <p:bldP spid="8505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2"/>
          <p:cNvSpPr txBox="1"/>
          <p:nvPr/>
        </p:nvSpPr>
        <p:spPr>
          <a:xfrm>
            <a:off x="1847850" y="1360488"/>
            <a:ext cx="539591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36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关于存储器的组织</a:t>
            </a:r>
            <a:endParaRPr lang="zh-CN" altLang="en-US" sz="36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Text Box 3"/>
          <p:cNvSpPr txBox="1"/>
          <p:nvPr/>
        </p:nvSpPr>
        <p:spPr>
          <a:xfrm>
            <a:off x="2416175" y="2119313"/>
            <a:ext cx="7843838" cy="1842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</a:pPr>
            <a:r>
              <a:rPr lang="zh-CN" altLang="en-US" sz="34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用不同容量和不同数量的存储器芯片构成一个存储器系统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实现与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的连接。</a:t>
            </a:r>
            <a:endParaRPr lang="zh-CN" altLang="en-US" sz="3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Text Box 2"/>
          <p:cNvSpPr txBox="1"/>
          <p:nvPr/>
        </p:nvSpPr>
        <p:spPr>
          <a:xfrm>
            <a:off x="3452813" y="285750"/>
            <a:ext cx="417512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4.3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主存储器组织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charRg st="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87" grpId="0" build="p"/>
      <p:bldP spid="68610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ext Box 2"/>
          <p:cNvSpPr txBox="1"/>
          <p:nvPr/>
        </p:nvSpPr>
        <p:spPr>
          <a:xfrm>
            <a:off x="3452813" y="285750"/>
            <a:ext cx="417512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4.3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主存储器组织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Text Box 3"/>
          <p:cNvSpPr txBox="1"/>
          <p:nvPr/>
        </p:nvSpPr>
        <p:spPr>
          <a:xfrm>
            <a:off x="2193925" y="1525588"/>
            <a:ext cx="3810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应解决的问题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Text Box 4"/>
          <p:cNvSpPr txBox="1"/>
          <p:nvPr/>
        </p:nvSpPr>
        <p:spPr>
          <a:xfrm>
            <a:off x="2154238" y="2157413"/>
            <a:ext cx="30416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芯片的选用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3" name="Text Box 5"/>
          <p:cNvSpPr txBox="1"/>
          <p:nvPr/>
        </p:nvSpPr>
        <p:spPr>
          <a:xfrm>
            <a:off x="2151063" y="2847975"/>
            <a:ext cx="40084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4" name="Rectangle 6"/>
          <p:cNvSpPr/>
          <p:nvPr/>
        </p:nvSpPr>
        <p:spPr>
          <a:xfrm>
            <a:off x="2154238" y="4457700"/>
            <a:ext cx="2681287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片选逻辑</a:t>
            </a:r>
            <a:endParaRPr lang="zh-CN" altLang="en-US" sz="3100" b="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2149475" y="5145088"/>
            <a:ext cx="32448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信号线的连接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6" name="Line 8"/>
          <p:cNvSpPr/>
          <p:nvPr/>
        </p:nvSpPr>
        <p:spPr>
          <a:xfrm>
            <a:off x="4681538" y="2470150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17" name="Text Box 9"/>
          <p:cNvSpPr txBox="1"/>
          <p:nvPr/>
        </p:nvSpPr>
        <p:spPr>
          <a:xfrm>
            <a:off x="5168900" y="2192338"/>
            <a:ext cx="48958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多大容量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多少片等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8" name="Line 10"/>
          <p:cNvSpPr/>
          <p:nvPr/>
        </p:nvSpPr>
        <p:spPr>
          <a:xfrm>
            <a:off x="4311650" y="3170238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19" name="Text Box 11"/>
          <p:cNvSpPr txBox="1"/>
          <p:nvPr/>
        </p:nvSpPr>
        <p:spPr>
          <a:xfrm>
            <a:off x="4802188" y="2889250"/>
            <a:ext cx="5865812" cy="1522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提供的全部地址空间的哪些地址空间分配给所设计的存储器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怎样分配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电路中如何体现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0" name="Line 12"/>
          <p:cNvSpPr/>
          <p:nvPr/>
        </p:nvSpPr>
        <p:spPr>
          <a:xfrm>
            <a:off x="4279900" y="4767263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1" name="Text Box 13"/>
          <p:cNvSpPr txBox="1"/>
          <p:nvPr/>
        </p:nvSpPr>
        <p:spPr>
          <a:xfrm>
            <a:off x="4756150" y="4486275"/>
            <a:ext cx="59118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如何产生芯片所需片选信号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2" name="Line 14"/>
          <p:cNvSpPr/>
          <p:nvPr/>
        </p:nvSpPr>
        <p:spPr>
          <a:xfrm>
            <a:off x="5070475" y="5462588"/>
            <a:ext cx="511175" cy="0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623" name="Text Box 15"/>
          <p:cNvSpPr txBox="1"/>
          <p:nvPr/>
        </p:nvSpPr>
        <p:spPr>
          <a:xfrm>
            <a:off x="5551488" y="5154613"/>
            <a:ext cx="40449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所有信号线如何连接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4" name="Text Box 16"/>
          <p:cNvSpPr txBox="1"/>
          <p:nvPr/>
        </p:nvSpPr>
        <p:spPr>
          <a:xfrm>
            <a:off x="2481263" y="5802313"/>
            <a:ext cx="45259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线路连接的原理框图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86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6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62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6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  <p:bldP spid="68611" grpId="0" build="p"/>
      <p:bldP spid="68612" grpId="0" build="p"/>
      <p:bldP spid="68613" grpId="0" build="p"/>
      <p:bldP spid="68614" grpId="0" build="p"/>
      <p:bldP spid="68615" grpId="0" build="p"/>
      <p:bldP spid="68617" grpId="0" advAuto="1000" build="p"/>
      <p:bldP spid="68619" grpId="0" advAuto="1000" build="p"/>
      <p:bldP spid="68621" grpId="0" advAuto="1000" build="p"/>
      <p:bldP spid="68623" grpId="0" advAuto="1000" build="p"/>
      <p:bldP spid="6862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2"/>
          <p:cNvSpPr txBox="1"/>
          <p:nvPr/>
        </p:nvSpPr>
        <p:spPr>
          <a:xfrm>
            <a:off x="1919288" y="1628775"/>
            <a:ext cx="1058862" cy="3930650"/>
          </a:xfrm>
          <a:prstGeom prst="rect">
            <a:avLst/>
          </a:prstGeom>
          <a:solidFill>
            <a:srgbClr val="CCFFFF"/>
          </a:solidFill>
          <a:ln w="254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787775" y="2382838"/>
            <a:ext cx="4692650" cy="865187"/>
            <a:chOff x="1489" y="1019"/>
            <a:chExt cx="2956" cy="545"/>
          </a:xfrm>
        </p:grpSpPr>
        <p:sp>
          <p:nvSpPr>
            <p:cNvPr id="40963" name="Text Box 4"/>
            <p:cNvSpPr txBox="1"/>
            <p:nvPr/>
          </p:nvSpPr>
          <p:spPr>
            <a:xfrm>
              <a:off x="2435" y="1020"/>
              <a:ext cx="637" cy="528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Text Box 5"/>
            <p:cNvSpPr txBox="1"/>
            <p:nvPr/>
          </p:nvSpPr>
          <p:spPr>
            <a:xfrm>
              <a:off x="1489" y="1036"/>
              <a:ext cx="637" cy="528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5" name="Text Box 6"/>
            <p:cNvSpPr txBox="1"/>
            <p:nvPr/>
          </p:nvSpPr>
          <p:spPr>
            <a:xfrm>
              <a:off x="3808" y="1019"/>
              <a:ext cx="637" cy="528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存储芯片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Text Box 7"/>
            <p:cNvSpPr txBox="1"/>
            <p:nvPr/>
          </p:nvSpPr>
          <p:spPr>
            <a:xfrm>
              <a:off x="3263" y="1166"/>
              <a:ext cx="77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....</a:t>
              </a:r>
              <a:endPara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976563" y="1727200"/>
            <a:ext cx="7491412" cy="641350"/>
            <a:chOff x="978" y="606"/>
            <a:chExt cx="4719" cy="404"/>
          </a:xfrm>
        </p:grpSpPr>
        <p:sp>
          <p:nvSpPr>
            <p:cNvPr id="40968" name="AutoShape 9"/>
            <p:cNvSpPr/>
            <p:nvPr/>
          </p:nvSpPr>
          <p:spPr>
            <a:xfrm>
              <a:off x="4007" y="711"/>
              <a:ext cx="672" cy="136"/>
            </a:xfrm>
            <a:prstGeom prst="rightArrow">
              <a:avLst>
                <a:gd name="adj1" fmla="val 50000"/>
                <a:gd name="adj2" fmla="val 12343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10"/>
            <p:cNvSpPr/>
            <p:nvPr/>
          </p:nvSpPr>
          <p:spPr>
            <a:xfrm>
              <a:off x="978" y="751"/>
              <a:ext cx="3221" cy="6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11"/>
            <p:cNvSpPr txBox="1"/>
            <p:nvPr/>
          </p:nvSpPr>
          <p:spPr>
            <a:xfrm>
              <a:off x="4656" y="606"/>
              <a:ext cx="104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AutoShape 12"/>
            <p:cNvSpPr/>
            <p:nvPr/>
          </p:nvSpPr>
          <p:spPr>
            <a:xfrm>
              <a:off x="1755" y="812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AutoShape 13"/>
            <p:cNvSpPr/>
            <p:nvPr/>
          </p:nvSpPr>
          <p:spPr>
            <a:xfrm>
              <a:off x="2700" y="813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AutoShape 14"/>
            <p:cNvSpPr/>
            <p:nvPr/>
          </p:nvSpPr>
          <p:spPr>
            <a:xfrm>
              <a:off x="4072" y="812"/>
              <a:ext cx="131" cy="197"/>
            </a:xfrm>
            <a:prstGeom prst="downArrow">
              <a:avLst>
                <a:gd name="adj1" fmla="val 50000"/>
                <a:gd name="adj2" fmla="val 3756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2967038" y="3648075"/>
            <a:ext cx="7600950" cy="534988"/>
            <a:chOff x="972" y="1816"/>
            <a:chExt cx="4788" cy="337"/>
          </a:xfrm>
        </p:grpSpPr>
        <p:grpSp>
          <p:nvGrpSpPr>
            <p:cNvPr id="40975" name="Group 16"/>
            <p:cNvGrpSpPr/>
            <p:nvPr/>
          </p:nvGrpSpPr>
          <p:grpSpPr>
            <a:xfrm>
              <a:off x="972" y="2021"/>
              <a:ext cx="3721" cy="132"/>
              <a:chOff x="1066" y="3637"/>
              <a:chExt cx="3721" cy="132"/>
            </a:xfrm>
          </p:grpSpPr>
          <p:sp>
            <p:nvSpPr>
              <p:cNvPr id="40976" name="AutoShape 17"/>
              <p:cNvSpPr/>
              <p:nvPr/>
            </p:nvSpPr>
            <p:spPr>
              <a:xfrm flipH="1">
                <a:off x="1066" y="3640"/>
                <a:ext cx="672" cy="129"/>
              </a:xfrm>
              <a:prstGeom prst="rightArrow">
                <a:avLst>
                  <a:gd name="adj1" fmla="val 50000"/>
                  <a:gd name="adj2" fmla="val 130136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7" name="Rectangle 18"/>
              <p:cNvSpPr/>
              <p:nvPr/>
            </p:nvSpPr>
            <p:spPr>
              <a:xfrm>
                <a:off x="1674" y="3671"/>
                <a:ext cx="2537" cy="6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8" name="AutoShape 19"/>
              <p:cNvSpPr/>
              <p:nvPr/>
            </p:nvSpPr>
            <p:spPr>
              <a:xfrm rot="5400000">
                <a:off x="4415" y="3394"/>
                <a:ext cx="129" cy="607"/>
              </a:xfrm>
              <a:prstGeom prst="upArrow">
                <a:avLst>
                  <a:gd name="adj1" fmla="val 50000"/>
                  <a:gd name="adj2" fmla="val 117548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979" name="AutoShape 20"/>
            <p:cNvSpPr/>
            <p:nvPr/>
          </p:nvSpPr>
          <p:spPr>
            <a:xfrm>
              <a:off x="1793" y="1835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Text Box 21"/>
            <p:cNvSpPr txBox="1"/>
            <p:nvPr/>
          </p:nvSpPr>
          <p:spPr>
            <a:xfrm>
              <a:off x="4679" y="1914"/>
              <a:ext cx="108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1" name="AutoShape 22"/>
            <p:cNvSpPr/>
            <p:nvPr/>
          </p:nvSpPr>
          <p:spPr>
            <a:xfrm>
              <a:off x="2734" y="1826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AutoShape 23"/>
            <p:cNvSpPr/>
            <p:nvPr/>
          </p:nvSpPr>
          <p:spPr>
            <a:xfrm>
              <a:off x="4094" y="1816"/>
              <a:ext cx="116" cy="218"/>
            </a:xfrm>
            <a:prstGeom prst="upDownArrow">
              <a:avLst>
                <a:gd name="adj1" fmla="val 50000"/>
                <a:gd name="adj2" fmla="val 37551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2970213" y="4575175"/>
            <a:ext cx="5919787" cy="215900"/>
            <a:chOff x="974" y="2320"/>
            <a:chExt cx="3729" cy="136"/>
          </a:xfrm>
        </p:grpSpPr>
        <p:sp>
          <p:nvSpPr>
            <p:cNvPr id="40984" name="Rectangle 25"/>
            <p:cNvSpPr/>
            <p:nvPr/>
          </p:nvSpPr>
          <p:spPr>
            <a:xfrm>
              <a:off x="974" y="2357"/>
              <a:ext cx="3221" cy="64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AutoShape 26"/>
            <p:cNvSpPr/>
            <p:nvPr/>
          </p:nvSpPr>
          <p:spPr>
            <a:xfrm>
              <a:off x="4031" y="2320"/>
              <a:ext cx="672" cy="136"/>
            </a:xfrm>
            <a:prstGeom prst="rightArrow">
              <a:avLst>
                <a:gd name="adj1" fmla="val 50000"/>
                <a:gd name="adj2" fmla="val 123437"/>
              </a:avLst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59" name="Text Box 27"/>
          <p:cNvSpPr txBox="1"/>
          <p:nvPr/>
        </p:nvSpPr>
        <p:spPr>
          <a:xfrm>
            <a:off x="8851900" y="4384675"/>
            <a:ext cx="17160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0" name="AutoShape 28"/>
          <p:cNvSpPr/>
          <p:nvPr/>
        </p:nvSpPr>
        <p:spPr>
          <a:xfrm>
            <a:off x="3898900" y="3640138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1" name="AutoShape 29"/>
          <p:cNvSpPr/>
          <p:nvPr/>
        </p:nvSpPr>
        <p:spPr>
          <a:xfrm>
            <a:off x="5453063" y="3654425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2" name="AutoShape 30"/>
          <p:cNvSpPr/>
          <p:nvPr/>
        </p:nvSpPr>
        <p:spPr>
          <a:xfrm>
            <a:off x="7659688" y="3656013"/>
            <a:ext cx="184150" cy="993775"/>
          </a:xfrm>
          <a:prstGeom prst="upDownArrow">
            <a:avLst>
              <a:gd name="adj1" fmla="val 50000"/>
              <a:gd name="adj2" fmla="val 107831"/>
            </a:avLst>
          </a:prstGeom>
          <a:solidFill>
            <a:schemeClr val="accent2"/>
          </a:solidFill>
          <a:ln w="9525">
            <a:noFill/>
          </a:ln>
        </p:spPr>
        <p:txBody>
          <a:bodyPr vert="eaVert"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3" name="Text Box 31"/>
          <p:cNvSpPr txBox="1"/>
          <p:nvPr/>
        </p:nvSpPr>
        <p:spPr>
          <a:xfrm>
            <a:off x="4057650" y="5527675"/>
            <a:ext cx="3065463" cy="10604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90805">
              <a:lnSpc>
                <a:spcPct val="110000"/>
              </a:lnSpc>
              <a:spcBef>
                <a:spcPct val="5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地址译码电路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0805"/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产生片选信号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4" name="AutoShape 32"/>
          <p:cNvSpPr/>
          <p:nvPr/>
        </p:nvSpPr>
        <p:spPr>
          <a:xfrm>
            <a:off x="2982913" y="5965825"/>
            <a:ext cx="1066800" cy="215900"/>
          </a:xfrm>
          <a:prstGeom prst="rightArrow">
            <a:avLst>
              <a:gd name="adj1" fmla="val 50000"/>
              <a:gd name="adj2" fmla="val 123437"/>
            </a:avLst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5" name="Text Box 33"/>
          <p:cNvSpPr txBox="1"/>
          <p:nvPr/>
        </p:nvSpPr>
        <p:spPr>
          <a:xfrm>
            <a:off x="2024063" y="5759450"/>
            <a:ext cx="11731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6" name="Line 34"/>
          <p:cNvSpPr/>
          <p:nvPr/>
        </p:nvSpPr>
        <p:spPr>
          <a:xfrm>
            <a:off x="4624388" y="3676650"/>
            <a:ext cx="0" cy="1858963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9667" name="Freeform 35"/>
          <p:cNvSpPr/>
          <p:nvPr/>
        </p:nvSpPr>
        <p:spPr>
          <a:xfrm>
            <a:off x="4852988" y="3644900"/>
            <a:ext cx="1295400" cy="18907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816" h="1191">
                <a:moveTo>
                  <a:pt x="0" y="1191"/>
                </a:moveTo>
                <a:lnTo>
                  <a:pt x="0" y="845"/>
                </a:lnTo>
                <a:lnTo>
                  <a:pt x="816" y="845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68" name="Freeform 36"/>
          <p:cNvSpPr/>
          <p:nvPr/>
        </p:nvSpPr>
        <p:spPr>
          <a:xfrm>
            <a:off x="5249863" y="3630613"/>
            <a:ext cx="3046412" cy="1905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948" h="1200">
                <a:moveTo>
                  <a:pt x="0" y="1200"/>
                </a:moveTo>
                <a:lnTo>
                  <a:pt x="0" y="1037"/>
                </a:lnTo>
                <a:lnTo>
                  <a:pt x="1948" y="1037"/>
                </a:lnTo>
                <a:lnTo>
                  <a:pt x="1948" y="0"/>
                </a:ln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669" name="Rectangle 37"/>
          <p:cNvSpPr/>
          <p:nvPr/>
        </p:nvSpPr>
        <p:spPr>
          <a:xfrm>
            <a:off x="6661150" y="4616450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5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6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6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ldLvl="0" animBg="1"/>
      <p:bldP spid="69659" grpId="0" advAuto="1000" build="p"/>
      <p:bldP spid="69660" grpId="0" bldLvl="0" animBg="1"/>
      <p:bldP spid="69661" grpId="0" bldLvl="0" animBg="1"/>
      <p:bldP spid="69662" grpId="0" bldLvl="0" animBg="1"/>
      <p:bldP spid="69663" grpId="0" bldLvl="0" animBg="1"/>
      <p:bldP spid="69664" grpId="0" bldLvl="0" animBg="1"/>
      <p:bldP spid="69665" grpId="0" build="p"/>
      <p:bldP spid="6966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ext Box 2"/>
          <p:cNvSpPr txBox="1"/>
          <p:nvPr/>
        </p:nvSpPr>
        <p:spPr>
          <a:xfrm>
            <a:off x="1909763" y="1341438"/>
            <a:ext cx="1143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endParaRPr lang="en-US" altLang="zh-CN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Text Box 3"/>
          <p:cNvSpPr txBox="1"/>
          <p:nvPr/>
        </p:nvSpPr>
        <p:spPr>
          <a:xfrm>
            <a:off x="2149475" y="2728913"/>
            <a:ext cx="86963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给出芯片地址分配与片选逻辑</a:t>
            </a:r>
            <a:r>
              <a:rPr lang="en-US" altLang="zh-CN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画出存储器框图</a:t>
            </a:r>
            <a:endParaRPr lang="zh-CN" altLang="en-US" u="sng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0" name="Text Box 4"/>
          <p:cNvSpPr txBox="1"/>
          <p:nvPr/>
        </p:nvSpPr>
        <p:spPr>
          <a:xfrm>
            <a:off x="1927225" y="3838575"/>
            <a:ext cx="39560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计算所需芯片数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794000" y="1312863"/>
            <a:ext cx="7845425" cy="1552575"/>
            <a:chOff x="818" y="167"/>
            <a:chExt cx="4942" cy="978"/>
          </a:xfrm>
        </p:grpSpPr>
        <p:sp>
          <p:nvSpPr>
            <p:cNvPr id="41989" name="Text Box 6"/>
            <p:cNvSpPr txBox="1"/>
            <p:nvPr/>
          </p:nvSpPr>
          <p:spPr>
            <a:xfrm>
              <a:off x="818" y="167"/>
              <a:ext cx="4942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2114(1K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4)SRAM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芯片组成容量为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的存储器。假设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双向数据总线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0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写信号线</a:t>
              </a:r>
              <a:r>
                <a:rPr lang="en-US" altLang="zh-CN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r>
                <a:rPr lang="zh-CN" altLang="en-US" sz="3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0" name="Line 7"/>
            <p:cNvSpPr/>
            <p:nvPr/>
          </p:nvSpPr>
          <p:spPr>
            <a:xfrm>
              <a:off x="4000" y="849"/>
              <a:ext cx="235" cy="0"/>
            </a:xfrm>
            <a:prstGeom prst="line">
              <a:avLst/>
            </a:prstGeom>
            <a:ln w="1905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0664" name="Text Box 8"/>
          <p:cNvSpPr txBox="1"/>
          <p:nvPr/>
        </p:nvSpPr>
        <p:spPr>
          <a:xfrm>
            <a:off x="1847850" y="3213100"/>
            <a:ext cx="25701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设计步骤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Text Box 9"/>
          <p:cNvSpPr txBox="1"/>
          <p:nvPr/>
        </p:nvSpPr>
        <p:spPr>
          <a:xfrm>
            <a:off x="1731963" y="4421188"/>
            <a:ext cx="4084637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扩展位数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</a:t>
            </a:r>
            <a:endParaRPr lang="en-US" altLang="zh-CN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扩展单元数</a:t>
            </a:r>
            <a:endParaRPr lang="zh-CN" altLang="en-US" sz="3100" u="sng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809750" y="5470525"/>
            <a:ext cx="3463925" cy="569913"/>
            <a:chOff x="198" y="3120"/>
            <a:chExt cx="2182" cy="359"/>
          </a:xfrm>
        </p:grpSpPr>
        <p:sp>
          <p:nvSpPr>
            <p:cNvPr id="41994" name="Text Box 11"/>
            <p:cNvSpPr txBox="1"/>
            <p:nvPr/>
          </p:nvSpPr>
          <p:spPr>
            <a:xfrm>
              <a:off x="198" y="3120"/>
              <a:ext cx="1380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Line 12"/>
            <p:cNvSpPr/>
            <p:nvPr/>
          </p:nvSpPr>
          <p:spPr>
            <a:xfrm flipV="1">
              <a:off x="1307" y="3333"/>
              <a:ext cx="304" cy="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1996" name="Text Box 13"/>
            <p:cNvSpPr txBox="1"/>
            <p:nvPr/>
          </p:nvSpPr>
          <p:spPr>
            <a:xfrm>
              <a:off x="1586" y="3121"/>
              <a:ext cx="794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808163" y="6038850"/>
            <a:ext cx="3576637" cy="568325"/>
            <a:chOff x="197" y="3478"/>
            <a:chExt cx="2253" cy="358"/>
          </a:xfrm>
        </p:grpSpPr>
        <p:sp>
          <p:nvSpPr>
            <p:cNvPr id="41998" name="Text Box 15"/>
            <p:cNvSpPr txBox="1"/>
            <p:nvPr/>
          </p:nvSpPr>
          <p:spPr>
            <a:xfrm>
              <a:off x="197" y="3478"/>
              <a:ext cx="129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Line 16"/>
            <p:cNvSpPr/>
            <p:nvPr/>
          </p:nvSpPr>
          <p:spPr>
            <a:xfrm>
              <a:off x="1295" y="3672"/>
              <a:ext cx="313" cy="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00" name="Text Box 17"/>
            <p:cNvSpPr txBox="1"/>
            <p:nvPr/>
          </p:nvSpPr>
          <p:spPr>
            <a:xfrm>
              <a:off x="1597" y="3478"/>
              <a:ext cx="853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74" name="Text Box 18"/>
          <p:cNvSpPr txBox="1"/>
          <p:nvPr/>
        </p:nvSpPr>
        <p:spPr>
          <a:xfrm>
            <a:off x="5265738" y="5800725"/>
            <a:ext cx="890587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 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5" name="AutoShape 19"/>
          <p:cNvSpPr/>
          <p:nvPr/>
        </p:nvSpPr>
        <p:spPr>
          <a:xfrm>
            <a:off x="5135563" y="5683250"/>
            <a:ext cx="144462" cy="785813"/>
          </a:xfrm>
          <a:prstGeom prst="rightBrace">
            <a:avLst>
              <a:gd name="adj1" fmla="val 45229"/>
              <a:gd name="adj2" fmla="val 50000"/>
            </a:avLst>
          </a:prstGeom>
          <a:noFill/>
          <a:ln w="254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6" name="Rectangle 20"/>
          <p:cNvSpPr/>
          <p:nvPr/>
        </p:nvSpPr>
        <p:spPr>
          <a:xfrm>
            <a:off x="1703388" y="4416425"/>
            <a:ext cx="4364037" cy="23891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6100763" y="4383088"/>
            <a:ext cx="4538662" cy="2430462"/>
            <a:chOff x="2901" y="2435"/>
            <a:chExt cx="2859" cy="1531"/>
          </a:xfrm>
        </p:grpSpPr>
        <p:sp>
          <p:nvSpPr>
            <p:cNvPr id="42005" name="Text Box 22"/>
            <p:cNvSpPr txBox="1"/>
            <p:nvPr/>
          </p:nvSpPr>
          <p:spPr>
            <a:xfrm>
              <a:off x="2901" y="2435"/>
              <a:ext cx="2804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100" u="sng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方法</a:t>
              </a:r>
              <a:r>
                <a:rPr lang="en-US" altLang="zh-CN" sz="3100" u="sng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先扩展单元数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再扩展位数</a:t>
              </a:r>
              <a:endPara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06" name="Text Box 23"/>
            <p:cNvSpPr txBox="1"/>
            <p:nvPr/>
          </p:nvSpPr>
          <p:spPr>
            <a:xfrm>
              <a:off x="2971" y="3105"/>
              <a:ext cx="1824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31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片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007" name="Line 24"/>
            <p:cNvSpPr/>
            <p:nvPr/>
          </p:nvSpPr>
          <p:spPr>
            <a:xfrm>
              <a:off x="4057" y="3318"/>
              <a:ext cx="344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08" name="Text Box 25"/>
            <p:cNvSpPr txBox="1"/>
            <p:nvPr/>
          </p:nvSpPr>
          <p:spPr>
            <a:xfrm>
              <a:off x="4377" y="3115"/>
              <a:ext cx="783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009" name="Text Box 26"/>
            <p:cNvSpPr txBox="1"/>
            <p:nvPr/>
          </p:nvSpPr>
          <p:spPr>
            <a:xfrm>
              <a:off x="2979" y="3442"/>
              <a:ext cx="1824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010" name="Line 27"/>
            <p:cNvSpPr/>
            <p:nvPr/>
          </p:nvSpPr>
          <p:spPr>
            <a:xfrm>
              <a:off x="4078" y="3644"/>
              <a:ext cx="313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42011" name="Text Box 28"/>
            <p:cNvSpPr txBox="1"/>
            <p:nvPr/>
          </p:nvSpPr>
          <p:spPr>
            <a:xfrm>
              <a:off x="4366" y="3454"/>
              <a:ext cx="813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4K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8 </a:t>
              </a:r>
              <a:endPara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012" name="Text Box 29"/>
            <p:cNvSpPr txBox="1"/>
            <p:nvPr/>
          </p:nvSpPr>
          <p:spPr>
            <a:xfrm>
              <a:off x="5199" y="3288"/>
              <a:ext cx="561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31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 </a:t>
              </a:r>
              <a:endPara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AutoShape 30"/>
            <p:cNvSpPr/>
            <p:nvPr/>
          </p:nvSpPr>
          <p:spPr>
            <a:xfrm>
              <a:off x="5087" y="3234"/>
              <a:ext cx="91" cy="495"/>
            </a:xfrm>
            <a:prstGeom prst="rightBrace">
              <a:avLst>
                <a:gd name="adj1" fmla="val 45228"/>
                <a:gd name="adj2" fmla="val 50000"/>
              </a:avLst>
            </a:pr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Rectangle 31"/>
            <p:cNvSpPr/>
            <p:nvPr/>
          </p:nvSpPr>
          <p:spPr>
            <a:xfrm>
              <a:off x="2965" y="2461"/>
              <a:ext cx="2749" cy="150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88" name="Line 32"/>
          <p:cNvSpPr/>
          <p:nvPr/>
        </p:nvSpPr>
        <p:spPr>
          <a:xfrm flipV="1">
            <a:off x="4816475" y="3502025"/>
            <a:ext cx="1347788" cy="993775"/>
          </a:xfrm>
          <a:prstGeom prst="line">
            <a:avLst/>
          </a:prstGeom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89" name="Text Box 33"/>
          <p:cNvSpPr txBox="1"/>
          <p:nvPr/>
        </p:nvSpPr>
        <p:spPr>
          <a:xfrm>
            <a:off x="6130925" y="3294063"/>
            <a:ext cx="173196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位扩展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0" name="Line 34"/>
          <p:cNvSpPr/>
          <p:nvPr/>
        </p:nvSpPr>
        <p:spPr>
          <a:xfrm flipV="1">
            <a:off x="5370513" y="3943350"/>
            <a:ext cx="1347787" cy="993775"/>
          </a:xfrm>
          <a:prstGeom prst="line">
            <a:avLst/>
          </a:prstGeom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0691" name="Text Box 35"/>
          <p:cNvSpPr txBox="1"/>
          <p:nvPr/>
        </p:nvSpPr>
        <p:spPr>
          <a:xfrm>
            <a:off x="6716713" y="3751263"/>
            <a:ext cx="3479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单元扩展或字扩展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5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59" grpId="0" build="p"/>
      <p:bldP spid="70660" grpId="0" build="p"/>
      <p:bldP spid="70664" grpId="0" build="p"/>
      <p:bldP spid="70665" grpId="0" build="p"/>
      <p:bldP spid="70674" grpId="0"/>
      <p:bldP spid="70675" grpId="0" bldLvl="0" animBg="1"/>
      <p:bldP spid="70676" grpId="0" bldLvl="0" animBg="1"/>
      <p:bldP spid="70689" grpId="0"/>
      <p:bldP spid="7069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2"/>
          <p:cNvSpPr txBox="1"/>
          <p:nvPr/>
        </p:nvSpPr>
        <p:spPr>
          <a:xfrm>
            <a:off x="2012950" y="2495550"/>
            <a:ext cx="337502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存储器寻址逻辑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Text Box 3"/>
          <p:cNvSpPr txBox="1"/>
          <p:nvPr/>
        </p:nvSpPr>
        <p:spPr>
          <a:xfrm>
            <a:off x="1919288" y="1557338"/>
            <a:ext cx="45275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地址分配与片选逻辑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AutoShape 4"/>
          <p:cNvSpPr/>
          <p:nvPr/>
        </p:nvSpPr>
        <p:spPr>
          <a:xfrm>
            <a:off x="4913313" y="2419350"/>
            <a:ext cx="187325" cy="798513"/>
          </a:xfrm>
          <a:prstGeom prst="leftBrace">
            <a:avLst>
              <a:gd name="adj1" fmla="val 35443"/>
              <a:gd name="adj2" fmla="val 50000"/>
            </a:avLst>
          </a:pr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Text Box 5"/>
          <p:cNvSpPr txBox="1"/>
          <p:nvPr/>
        </p:nvSpPr>
        <p:spPr>
          <a:xfrm>
            <a:off x="5049838" y="2219325"/>
            <a:ext cx="35242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芯片内的寻址系统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Text Box 6"/>
          <p:cNvSpPr txBox="1"/>
          <p:nvPr/>
        </p:nvSpPr>
        <p:spPr>
          <a:xfrm>
            <a:off x="5018088" y="2768600"/>
            <a:ext cx="55626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芯片外的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地址分配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片选逻辑</a:t>
            </a:r>
            <a:endParaRPr lang="zh-CN" altLang="en-US" sz="3100" u="sng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/>
          <p:nvPr/>
        </p:nvSpPr>
        <p:spPr>
          <a:xfrm flipH="1">
            <a:off x="6600825" y="2768600"/>
            <a:ext cx="790575" cy="779463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71688" name="Text Box 8"/>
          <p:cNvSpPr txBox="1"/>
          <p:nvPr/>
        </p:nvSpPr>
        <p:spPr>
          <a:xfrm>
            <a:off x="3744913" y="3373438"/>
            <a:ext cx="3436937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为芯片分配哪几位地址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以便寻找片内的存储单元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9" name="Line 9"/>
          <p:cNvSpPr/>
          <p:nvPr/>
        </p:nvSpPr>
        <p:spPr>
          <a:xfrm flipH="1">
            <a:off x="8915400" y="2973388"/>
            <a:ext cx="300038" cy="481012"/>
          </a:xfrm>
          <a:prstGeom prst="line">
            <a:avLst/>
          </a:prstGeom>
          <a:ln w="25400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lg"/>
          </a:ln>
        </p:spPr>
      </p:sp>
      <p:sp>
        <p:nvSpPr>
          <p:cNvPr id="71690" name="Text Box 10"/>
          <p:cNvSpPr txBox="1"/>
          <p:nvPr/>
        </p:nvSpPr>
        <p:spPr>
          <a:xfrm>
            <a:off x="7242175" y="3375025"/>
            <a:ext cx="3419475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由哪几位地址形成芯片选择逻辑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以便寻找芯片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1" name="Text Box 11"/>
          <p:cNvSpPr txBox="1"/>
          <p:nvPr/>
        </p:nvSpPr>
        <p:spPr>
          <a:xfrm>
            <a:off x="2012950" y="5118100"/>
            <a:ext cx="3313113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存储空间分配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Text Box 12"/>
          <p:cNvSpPr txBox="1"/>
          <p:nvPr/>
        </p:nvSpPr>
        <p:spPr>
          <a:xfrm>
            <a:off x="2033588" y="5745163"/>
            <a:ext cx="8628062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本例假设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位地址空间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(64KB)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中占据任意连续区间。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Text Box 13"/>
          <p:cNvSpPr txBox="1"/>
          <p:nvPr/>
        </p:nvSpPr>
        <p:spPr>
          <a:xfrm>
            <a:off x="4637088" y="5135563"/>
            <a:ext cx="602456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即本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占据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的哪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4K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68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6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69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6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/>
      <p:bldP spid="71683" grpId="0" build="p"/>
      <p:bldP spid="71684" grpId="0" bldLvl="0" animBg="1"/>
      <p:bldP spid="71685" grpId="0" build="p"/>
      <p:bldP spid="71686" grpId="0" build="p"/>
      <p:bldP spid="71688" grpId="0" advAuto="1000" build="p"/>
      <p:bldP spid="71690" grpId="0" advAuto="1000" build="p"/>
      <p:bldP spid="71691" grpId="0"/>
      <p:bldP spid="71692" grpId="0" build="p"/>
      <p:bldP spid="7169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10" name="Text Box 6"/>
          <p:cNvSpPr txBox="1"/>
          <p:nvPr/>
        </p:nvSpPr>
        <p:spPr>
          <a:xfrm>
            <a:off x="1893888" y="5921375"/>
            <a:ext cx="852646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低位地址分配给芯片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高位地址形成片选逻辑。</a:t>
            </a:r>
            <a:endParaRPr lang="zh-CN" altLang="en-US" sz="31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54"/>
          <p:cNvGrpSpPr/>
          <p:nvPr/>
        </p:nvGrpSpPr>
        <p:grpSpPr>
          <a:xfrm>
            <a:off x="5702300" y="1474788"/>
            <a:ext cx="2590800" cy="4114800"/>
            <a:chOff x="2496" y="0"/>
            <a:chExt cx="1632" cy="2592"/>
          </a:xfrm>
        </p:grpSpPr>
        <p:sp>
          <p:nvSpPr>
            <p:cNvPr id="44035" name="Text Box 55"/>
            <p:cNvSpPr txBox="1"/>
            <p:nvPr/>
          </p:nvSpPr>
          <p:spPr>
            <a:xfrm>
              <a:off x="2928" y="0"/>
              <a:ext cx="864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  <a:endPara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36" name="Rectangle 56"/>
            <p:cNvSpPr/>
            <p:nvPr/>
          </p:nvSpPr>
          <p:spPr>
            <a:xfrm>
              <a:off x="2496" y="288"/>
              <a:ext cx="1632" cy="2304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37" name="Line 57"/>
            <p:cNvSpPr/>
            <p:nvPr/>
          </p:nvSpPr>
          <p:spPr>
            <a:xfrm>
              <a:off x="2496" y="52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8" name="Line 58"/>
            <p:cNvSpPr/>
            <p:nvPr/>
          </p:nvSpPr>
          <p:spPr>
            <a:xfrm>
              <a:off x="2496" y="100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39" name="Line 59"/>
            <p:cNvSpPr/>
            <p:nvPr/>
          </p:nvSpPr>
          <p:spPr>
            <a:xfrm>
              <a:off x="2496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0" name="Line 60"/>
            <p:cNvSpPr/>
            <p:nvPr/>
          </p:nvSpPr>
          <p:spPr>
            <a:xfrm>
              <a:off x="2496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1" name="Line 61"/>
            <p:cNvSpPr/>
            <p:nvPr/>
          </p:nvSpPr>
          <p:spPr>
            <a:xfrm>
              <a:off x="2496" y="2400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2" name="Line 62"/>
            <p:cNvSpPr/>
            <p:nvPr/>
          </p:nvSpPr>
          <p:spPr>
            <a:xfrm>
              <a:off x="3264" y="528"/>
              <a:ext cx="0" cy="187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43" name="Text Box 63"/>
            <p:cNvSpPr txBox="1"/>
            <p:nvPr/>
          </p:nvSpPr>
          <p:spPr>
            <a:xfrm>
              <a:off x="2544" y="158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4" name="Text Box 64"/>
            <p:cNvSpPr txBox="1"/>
            <p:nvPr/>
          </p:nvSpPr>
          <p:spPr>
            <a:xfrm>
              <a:off x="3360" y="158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5" name="Text Box 65"/>
            <p:cNvSpPr txBox="1"/>
            <p:nvPr/>
          </p:nvSpPr>
          <p:spPr>
            <a:xfrm>
              <a:off x="2544" y="2016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6" name="Text Box 66"/>
            <p:cNvSpPr txBox="1"/>
            <p:nvPr/>
          </p:nvSpPr>
          <p:spPr>
            <a:xfrm>
              <a:off x="3360" y="2016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7" name="Text Box 67"/>
            <p:cNvSpPr txBox="1"/>
            <p:nvPr/>
          </p:nvSpPr>
          <p:spPr>
            <a:xfrm>
              <a:off x="3360" y="110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8" name="Text Box 68"/>
            <p:cNvSpPr txBox="1"/>
            <p:nvPr/>
          </p:nvSpPr>
          <p:spPr>
            <a:xfrm>
              <a:off x="2544" y="110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49" name="Text Box 69"/>
            <p:cNvSpPr txBox="1"/>
            <p:nvPr/>
          </p:nvSpPr>
          <p:spPr>
            <a:xfrm>
              <a:off x="3360" y="62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50" name="Text Box 70"/>
            <p:cNvSpPr txBox="1"/>
            <p:nvPr/>
          </p:nvSpPr>
          <p:spPr>
            <a:xfrm>
              <a:off x="2544" y="624"/>
              <a:ext cx="768" cy="29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1K×4</a:t>
              </a:r>
              <a:endPara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51" name="Line 71"/>
            <p:cNvSpPr/>
            <p:nvPr/>
          </p:nvSpPr>
          <p:spPr>
            <a:xfrm>
              <a:off x="3264" y="336"/>
              <a:ext cx="0" cy="192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4052" name="Line 72"/>
            <p:cNvSpPr/>
            <p:nvPr/>
          </p:nvSpPr>
          <p:spPr>
            <a:xfrm>
              <a:off x="3264" y="2400"/>
              <a:ext cx="0" cy="14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</p:grpSp>
      <p:sp>
        <p:nvSpPr>
          <p:cNvPr id="72777" name="Text Box 73"/>
          <p:cNvSpPr txBox="1"/>
          <p:nvPr/>
        </p:nvSpPr>
        <p:spPr>
          <a:xfrm>
            <a:off x="8674100" y="3608388"/>
            <a:ext cx="2209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78" name="Text Box 74"/>
          <p:cNvSpPr txBox="1"/>
          <p:nvPr/>
        </p:nvSpPr>
        <p:spPr>
          <a:xfrm>
            <a:off x="8674100" y="3303588"/>
            <a:ext cx="1905000" cy="435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79" name="AutoShape 75"/>
          <p:cNvSpPr/>
          <p:nvPr/>
        </p:nvSpPr>
        <p:spPr>
          <a:xfrm>
            <a:off x="8369300" y="2312988"/>
            <a:ext cx="228600" cy="2895600"/>
          </a:xfrm>
          <a:prstGeom prst="rightBrace">
            <a:avLst>
              <a:gd name="adj1" fmla="val 105320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80" name="Text Box 76"/>
          <p:cNvSpPr txBox="1"/>
          <p:nvPr/>
        </p:nvSpPr>
        <p:spPr>
          <a:xfrm>
            <a:off x="2306955" y="1779905"/>
            <a:ext cx="3206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1" name="Text Box 77"/>
          <p:cNvSpPr txBox="1"/>
          <p:nvPr/>
        </p:nvSpPr>
        <p:spPr>
          <a:xfrm>
            <a:off x="8750300" y="4446588"/>
            <a:ext cx="2209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2" name="Text Box 78"/>
          <p:cNvSpPr txBox="1"/>
          <p:nvPr/>
        </p:nvSpPr>
        <p:spPr>
          <a:xfrm>
            <a:off x="3111500" y="21605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3" name="Text Box 79"/>
          <p:cNvSpPr txBox="1"/>
          <p:nvPr/>
        </p:nvSpPr>
        <p:spPr>
          <a:xfrm>
            <a:off x="2229485" y="147478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值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4" name="Text Box 80"/>
          <p:cNvSpPr txBox="1"/>
          <p:nvPr/>
        </p:nvSpPr>
        <p:spPr>
          <a:xfrm>
            <a:off x="3111500" y="26177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5" name="Text Box 81"/>
          <p:cNvSpPr txBox="1"/>
          <p:nvPr/>
        </p:nvSpPr>
        <p:spPr>
          <a:xfrm>
            <a:off x="3111500" y="33797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6" name="Text Box 82"/>
          <p:cNvSpPr txBox="1"/>
          <p:nvPr/>
        </p:nvSpPr>
        <p:spPr>
          <a:xfrm>
            <a:off x="3111500" y="41417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7" name="Text Box 83"/>
          <p:cNvSpPr txBox="1"/>
          <p:nvPr/>
        </p:nvSpPr>
        <p:spPr>
          <a:xfrm>
            <a:off x="3111500" y="29225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8" name="Text Box 84"/>
          <p:cNvSpPr txBox="1"/>
          <p:nvPr/>
        </p:nvSpPr>
        <p:spPr>
          <a:xfrm>
            <a:off x="3111500" y="36845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89" name="Text Box 85"/>
          <p:cNvSpPr txBox="1"/>
          <p:nvPr/>
        </p:nvSpPr>
        <p:spPr>
          <a:xfrm>
            <a:off x="3111500" y="44465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90" name="Text Box 86"/>
          <p:cNvSpPr txBox="1"/>
          <p:nvPr/>
        </p:nvSpPr>
        <p:spPr>
          <a:xfrm>
            <a:off x="3111500" y="4903788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Group 87"/>
          <p:cNvGrpSpPr/>
          <p:nvPr/>
        </p:nvGrpSpPr>
        <p:grpSpPr>
          <a:xfrm>
            <a:off x="2882900" y="2465388"/>
            <a:ext cx="228600" cy="304800"/>
            <a:chOff x="720" y="576"/>
            <a:chExt cx="144" cy="192"/>
          </a:xfrm>
        </p:grpSpPr>
        <p:sp>
          <p:nvSpPr>
            <p:cNvPr id="44068" name="Line 88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69" name="Line 89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90"/>
          <p:cNvGrpSpPr/>
          <p:nvPr/>
        </p:nvGrpSpPr>
        <p:grpSpPr>
          <a:xfrm>
            <a:off x="2882900" y="3227388"/>
            <a:ext cx="228600" cy="304800"/>
            <a:chOff x="720" y="576"/>
            <a:chExt cx="144" cy="192"/>
          </a:xfrm>
        </p:grpSpPr>
        <p:sp>
          <p:nvSpPr>
            <p:cNvPr id="44071" name="Line 91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2" name="Line 92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5" name="Group 93"/>
          <p:cNvGrpSpPr/>
          <p:nvPr/>
        </p:nvGrpSpPr>
        <p:grpSpPr>
          <a:xfrm>
            <a:off x="2882900" y="3989388"/>
            <a:ext cx="228600" cy="304800"/>
            <a:chOff x="720" y="576"/>
            <a:chExt cx="144" cy="192"/>
          </a:xfrm>
        </p:grpSpPr>
        <p:sp>
          <p:nvSpPr>
            <p:cNvPr id="44074" name="Line 94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5" name="Line 95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6" name="Group 96"/>
          <p:cNvGrpSpPr/>
          <p:nvPr/>
        </p:nvGrpSpPr>
        <p:grpSpPr>
          <a:xfrm>
            <a:off x="2882900" y="4751388"/>
            <a:ext cx="228600" cy="304800"/>
            <a:chOff x="720" y="576"/>
            <a:chExt cx="144" cy="192"/>
          </a:xfrm>
        </p:grpSpPr>
        <p:sp>
          <p:nvSpPr>
            <p:cNvPr id="44077" name="Line 97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078" name="Line 98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2803" name="Text Box 99"/>
          <p:cNvSpPr txBox="1"/>
          <p:nvPr/>
        </p:nvSpPr>
        <p:spPr>
          <a:xfrm>
            <a:off x="3263900" y="1474788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 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804" name="Text Box 100"/>
          <p:cNvSpPr txBox="1"/>
          <p:nvPr/>
        </p:nvSpPr>
        <p:spPr>
          <a:xfrm>
            <a:off x="4102100" y="1474788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芯片地址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805" name="Line 101"/>
          <p:cNvSpPr/>
          <p:nvPr/>
        </p:nvSpPr>
        <p:spPr>
          <a:xfrm>
            <a:off x="3263900" y="3227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6" name="Line 102"/>
          <p:cNvSpPr/>
          <p:nvPr/>
        </p:nvSpPr>
        <p:spPr>
          <a:xfrm>
            <a:off x="3263900" y="2465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7" name="Line 103"/>
          <p:cNvSpPr/>
          <p:nvPr/>
        </p:nvSpPr>
        <p:spPr>
          <a:xfrm>
            <a:off x="3263900" y="3989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2808" name="Line 104"/>
          <p:cNvSpPr/>
          <p:nvPr/>
        </p:nvSpPr>
        <p:spPr>
          <a:xfrm>
            <a:off x="3263900" y="4751388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27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71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/>
      <p:bldP spid="72777" grpId="0"/>
      <p:bldP spid="72778" grpId="0" advAuto="1000" build="p"/>
      <p:bldP spid="72779" grpId="0" bldLvl="0" animBg="1"/>
      <p:bldP spid="72780" grpId="0"/>
      <p:bldP spid="72781" grpId="0"/>
      <p:bldP spid="72782" grpId="0"/>
      <p:bldP spid="72783" grpId="0"/>
      <p:bldP spid="72784" grpId="0"/>
      <p:bldP spid="72785" grpId="0"/>
      <p:bldP spid="72786" grpId="0"/>
      <p:bldP spid="72787" grpId="0"/>
      <p:bldP spid="72788" grpId="0"/>
      <p:bldP spid="72789" grpId="0"/>
      <p:bldP spid="72790" grpId="0"/>
      <p:bldP spid="72803" grpId="0"/>
      <p:bldP spid="7280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581275" y="3246438"/>
            <a:ext cx="7089775" cy="601662"/>
            <a:chOff x="666" y="1083"/>
            <a:chExt cx="4466" cy="379"/>
          </a:xfrm>
        </p:grpSpPr>
        <p:sp>
          <p:nvSpPr>
            <p:cNvPr id="45058" name="Text Box 3"/>
            <p:cNvSpPr txBox="1"/>
            <p:nvPr/>
          </p:nvSpPr>
          <p:spPr>
            <a:xfrm>
              <a:off x="666" y="1083"/>
              <a:ext cx="67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endPara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59" name="Text Box 4"/>
            <p:cNvSpPr txBox="1"/>
            <p:nvPr/>
          </p:nvSpPr>
          <p:spPr>
            <a:xfrm>
              <a:off x="1427" y="1085"/>
              <a:ext cx="110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0" name="Text Box 5"/>
            <p:cNvSpPr txBox="1"/>
            <p:nvPr/>
          </p:nvSpPr>
          <p:spPr>
            <a:xfrm>
              <a:off x="2937" y="1084"/>
              <a:ext cx="699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5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1" name="Text Box 6"/>
            <p:cNvSpPr txBox="1"/>
            <p:nvPr/>
          </p:nvSpPr>
          <p:spPr>
            <a:xfrm>
              <a:off x="4079" y="1114"/>
              <a:ext cx="105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2" name="Line 7"/>
            <p:cNvSpPr/>
            <p:nvPr/>
          </p:nvSpPr>
          <p:spPr>
            <a:xfrm>
              <a:off x="4148" y="1172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63" name="Line 8"/>
            <p:cNvSpPr/>
            <p:nvPr/>
          </p:nvSpPr>
          <p:spPr>
            <a:xfrm>
              <a:off x="4577" y="1171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2578100" y="4816475"/>
            <a:ext cx="7159625" cy="631825"/>
            <a:chOff x="675" y="2011"/>
            <a:chExt cx="4510" cy="398"/>
          </a:xfrm>
        </p:grpSpPr>
        <p:sp>
          <p:nvSpPr>
            <p:cNvPr id="45065" name="Text Box 10"/>
            <p:cNvSpPr txBox="1"/>
            <p:nvPr/>
          </p:nvSpPr>
          <p:spPr>
            <a:xfrm>
              <a:off x="675" y="2011"/>
              <a:ext cx="54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endPara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6" name="Text Box 11"/>
            <p:cNvSpPr txBox="1"/>
            <p:nvPr/>
          </p:nvSpPr>
          <p:spPr>
            <a:xfrm>
              <a:off x="1437" y="2031"/>
              <a:ext cx="11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7" name="Text Box 12"/>
            <p:cNvSpPr txBox="1"/>
            <p:nvPr/>
          </p:nvSpPr>
          <p:spPr>
            <a:xfrm>
              <a:off x="2948" y="2061"/>
              <a:ext cx="68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endParaRPr lang="en-US" altLang="zh-CN" sz="25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8" name="Text Box 13"/>
            <p:cNvSpPr txBox="1"/>
            <p:nvPr/>
          </p:nvSpPr>
          <p:spPr>
            <a:xfrm>
              <a:off x="4091" y="2061"/>
              <a:ext cx="109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581275" y="3803650"/>
            <a:ext cx="7154863" cy="584200"/>
            <a:chOff x="677" y="1373"/>
            <a:chExt cx="4507" cy="368"/>
          </a:xfrm>
        </p:grpSpPr>
        <p:sp>
          <p:nvSpPr>
            <p:cNvPr id="45070" name="Text Box 15"/>
            <p:cNvSpPr txBox="1"/>
            <p:nvPr/>
          </p:nvSpPr>
          <p:spPr>
            <a:xfrm>
              <a:off x="677" y="1373"/>
              <a:ext cx="67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endPara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71" name="Text Box 16"/>
            <p:cNvSpPr txBox="1"/>
            <p:nvPr/>
          </p:nvSpPr>
          <p:spPr>
            <a:xfrm>
              <a:off x="1427" y="1383"/>
              <a:ext cx="110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72" name="Text Box 17"/>
            <p:cNvSpPr txBox="1"/>
            <p:nvPr/>
          </p:nvSpPr>
          <p:spPr>
            <a:xfrm>
              <a:off x="2948" y="1383"/>
              <a:ext cx="689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endParaRPr lang="en-US" altLang="zh-CN" sz="25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45073" name="Group 18"/>
            <p:cNvGrpSpPr/>
            <p:nvPr/>
          </p:nvGrpSpPr>
          <p:grpSpPr>
            <a:xfrm>
              <a:off x="4111" y="1393"/>
              <a:ext cx="1073" cy="348"/>
              <a:chOff x="4111" y="1393"/>
              <a:chExt cx="1073" cy="348"/>
            </a:xfrm>
          </p:grpSpPr>
          <p:sp>
            <p:nvSpPr>
              <p:cNvPr id="45074" name="Text Box 19"/>
              <p:cNvSpPr txBox="1"/>
              <p:nvPr/>
            </p:nvSpPr>
            <p:spPr>
              <a:xfrm>
                <a:off x="4111" y="1393"/>
                <a:ext cx="1073" cy="3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A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11</a:t>
                </a:r>
                <a:r>
                  <a:rPr lang="en-US" altLang="zh-CN" sz="3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A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10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5075" name="Line 20"/>
              <p:cNvSpPr/>
              <p:nvPr/>
            </p:nvSpPr>
            <p:spPr>
              <a:xfrm>
                <a:off x="4178" y="1448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grpSp>
        <p:nvGrpSpPr>
          <p:cNvPr id="6" name="Group 21"/>
          <p:cNvGrpSpPr/>
          <p:nvPr/>
        </p:nvGrpSpPr>
        <p:grpSpPr>
          <a:xfrm>
            <a:off x="2565400" y="4311650"/>
            <a:ext cx="7024688" cy="584200"/>
            <a:chOff x="656" y="1754"/>
            <a:chExt cx="4425" cy="368"/>
          </a:xfrm>
        </p:grpSpPr>
        <p:sp>
          <p:nvSpPr>
            <p:cNvPr id="45077" name="Text Box 22"/>
            <p:cNvSpPr txBox="1"/>
            <p:nvPr/>
          </p:nvSpPr>
          <p:spPr>
            <a:xfrm>
              <a:off x="656" y="1754"/>
              <a:ext cx="491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1K</a:t>
              </a:r>
              <a:endPara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78" name="Text Box 23"/>
            <p:cNvSpPr txBox="1"/>
            <p:nvPr/>
          </p:nvSpPr>
          <p:spPr>
            <a:xfrm>
              <a:off x="1416" y="1764"/>
              <a:ext cx="100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～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79" name="Text Box 24"/>
            <p:cNvSpPr txBox="1"/>
            <p:nvPr/>
          </p:nvSpPr>
          <p:spPr>
            <a:xfrm>
              <a:off x="2927" y="1774"/>
              <a:ext cx="59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CS</a:t>
              </a:r>
              <a:r>
                <a:rPr lang="en-US" altLang="zh-CN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endParaRPr lang="en-US" altLang="zh-CN" sz="25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80" name="Text Box 25"/>
            <p:cNvSpPr txBox="1"/>
            <p:nvPr/>
          </p:nvSpPr>
          <p:spPr>
            <a:xfrm>
              <a:off x="4079" y="1774"/>
              <a:ext cx="100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r>
                <a:rPr lang="en-US" altLang="zh-CN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81" name="Line 26"/>
            <p:cNvSpPr/>
            <p:nvPr/>
          </p:nvSpPr>
          <p:spPr>
            <a:xfrm>
              <a:off x="4577" y="1832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3755" name="Text Box 27"/>
          <p:cNvSpPr txBox="1"/>
          <p:nvPr/>
        </p:nvSpPr>
        <p:spPr>
          <a:xfrm>
            <a:off x="1892300" y="1768475"/>
            <a:ext cx="8526463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低位地址分配给芯片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高位地址形成片选逻辑。</a:t>
            </a:r>
            <a:endParaRPr lang="zh-CN" altLang="en-US" sz="31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2027238" y="2470150"/>
            <a:ext cx="8148637" cy="631825"/>
            <a:chOff x="328" y="533"/>
            <a:chExt cx="5133" cy="398"/>
          </a:xfrm>
        </p:grpSpPr>
        <p:sp>
          <p:nvSpPr>
            <p:cNvPr id="45084" name="Text Box 29"/>
            <p:cNvSpPr txBox="1"/>
            <p:nvPr/>
          </p:nvSpPr>
          <p:spPr>
            <a:xfrm>
              <a:off x="585" y="533"/>
              <a:ext cx="487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芯片  芯片地址  片选信号  片选逻辑</a:t>
              </a:r>
              <a:endPara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085" name="Line 30"/>
            <p:cNvSpPr/>
            <p:nvPr/>
          </p:nvSpPr>
          <p:spPr>
            <a:xfrm>
              <a:off x="333" y="541"/>
              <a:ext cx="4891" cy="1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86" name="Line 31"/>
            <p:cNvSpPr/>
            <p:nvPr/>
          </p:nvSpPr>
          <p:spPr>
            <a:xfrm>
              <a:off x="328" y="930"/>
              <a:ext cx="4891" cy="1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Group 24"/>
          <p:cNvGraphicFramePr>
            <a:graphicFrameLocks noGrp="1"/>
          </p:cNvGraphicFramePr>
          <p:nvPr>
            <p:ph idx="1"/>
          </p:nvPr>
        </p:nvGraphicFramePr>
        <p:xfrm>
          <a:off x="1725613" y="804863"/>
          <a:ext cx="8763000" cy="5937250"/>
        </p:xfrm>
        <a:graphic>
          <a:graphicData uri="http://schemas.openxmlformats.org/drawingml/2006/table">
            <a:tbl>
              <a:tblPr/>
              <a:tblGrid>
                <a:gridCol w="2209800"/>
                <a:gridCol w="2286000"/>
                <a:gridCol w="1447800"/>
                <a:gridCol w="1447800"/>
                <a:gridCol w="1371600"/>
              </a:tblGrid>
              <a:tr h="68580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二进制代码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无符号数值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原码值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反码值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补码值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251450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0000 0000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0000 0001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0111 1110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0111 1111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1000 0000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1000 0001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1000 0010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1111 1101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1111 1110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1111 1111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129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253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254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</a:t>
                      </a:r>
                      <a:endParaRPr kumimoji="1" lang="zh-CN" altLang="en-US" sz="28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-125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-125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-128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-127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-126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┆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741488" y="3681413"/>
            <a:ext cx="8747125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300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2" name="Rectangle 145"/>
          <p:cNvSpPr/>
          <p:nvPr/>
        </p:nvSpPr>
        <p:spPr>
          <a:xfrm>
            <a:off x="1524000" y="1143000"/>
            <a:ext cx="9144000" cy="510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898" name="Text Box 146"/>
          <p:cNvSpPr txBox="1"/>
          <p:nvPr/>
        </p:nvSpPr>
        <p:spPr>
          <a:xfrm>
            <a:off x="1524000" y="0"/>
            <a:ext cx="5410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连接方式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899" name="Text Box 147"/>
          <p:cNvSpPr txBox="1"/>
          <p:nvPr/>
        </p:nvSpPr>
        <p:spPr>
          <a:xfrm>
            <a:off x="1524000" y="533400"/>
            <a:ext cx="3505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）扩展位数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900" name="Text Box 148"/>
          <p:cNvSpPr txBox="1"/>
          <p:nvPr/>
        </p:nvSpPr>
        <p:spPr>
          <a:xfrm>
            <a:off x="3886200" y="2574925"/>
            <a:ext cx="7620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901" name="Line 149"/>
          <p:cNvSpPr/>
          <p:nvPr/>
        </p:nvSpPr>
        <p:spPr>
          <a:xfrm>
            <a:off x="2590800" y="2117725"/>
            <a:ext cx="0" cy="2743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02" name="Line 150"/>
          <p:cNvSpPr/>
          <p:nvPr/>
        </p:nvSpPr>
        <p:spPr>
          <a:xfrm>
            <a:off x="23622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03" name="Line 151"/>
          <p:cNvSpPr/>
          <p:nvPr/>
        </p:nvSpPr>
        <p:spPr>
          <a:xfrm>
            <a:off x="4191000" y="1508125"/>
            <a:ext cx="0" cy="2438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04" name="Line 152"/>
          <p:cNvSpPr/>
          <p:nvPr/>
        </p:nvSpPr>
        <p:spPr>
          <a:xfrm flipH="1">
            <a:off x="3733800" y="3946525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905" name="Line 153"/>
          <p:cNvSpPr/>
          <p:nvPr/>
        </p:nvSpPr>
        <p:spPr>
          <a:xfrm flipH="1">
            <a:off x="2362200" y="4251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06" name="Line 154"/>
          <p:cNvSpPr/>
          <p:nvPr/>
        </p:nvSpPr>
        <p:spPr>
          <a:xfrm flipH="1">
            <a:off x="2590800" y="3641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" name="Group 155"/>
          <p:cNvGrpSpPr/>
          <p:nvPr/>
        </p:nvGrpSpPr>
        <p:grpSpPr>
          <a:xfrm>
            <a:off x="2819400" y="3489325"/>
            <a:ext cx="1143000" cy="990600"/>
            <a:chOff x="720" y="2928"/>
            <a:chExt cx="720" cy="624"/>
          </a:xfrm>
        </p:grpSpPr>
        <p:sp>
          <p:nvSpPr>
            <p:cNvPr id="46093" name="Rectangle 156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157"/>
            <p:cNvSpPr txBox="1"/>
            <p:nvPr/>
          </p:nvSpPr>
          <p:spPr>
            <a:xfrm>
              <a:off x="720" y="3120"/>
              <a:ext cx="720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910" name="Line 158"/>
          <p:cNvSpPr/>
          <p:nvPr/>
        </p:nvSpPr>
        <p:spPr>
          <a:xfrm flipV="1">
            <a:off x="3962400" y="1279525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911" name="Line 159"/>
          <p:cNvSpPr/>
          <p:nvPr/>
        </p:nvSpPr>
        <p:spPr>
          <a:xfrm rot="5400000" flipH="1">
            <a:off x="3086100" y="322262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12" name="Line 160"/>
          <p:cNvSpPr/>
          <p:nvPr/>
        </p:nvSpPr>
        <p:spPr>
          <a:xfrm>
            <a:off x="3733800" y="2422525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13" name="Line 161"/>
          <p:cNvSpPr/>
          <p:nvPr/>
        </p:nvSpPr>
        <p:spPr>
          <a:xfrm flipH="1">
            <a:off x="2362200" y="2727325"/>
            <a:ext cx="60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74914" name="Line 162"/>
          <p:cNvSpPr/>
          <p:nvPr/>
        </p:nvSpPr>
        <p:spPr>
          <a:xfrm flipH="1">
            <a:off x="2590800" y="211772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3" name="Group 163"/>
          <p:cNvGrpSpPr/>
          <p:nvPr/>
        </p:nvGrpSpPr>
        <p:grpSpPr>
          <a:xfrm>
            <a:off x="2819400" y="1965325"/>
            <a:ext cx="1143000" cy="990600"/>
            <a:chOff x="720" y="2928"/>
            <a:chExt cx="720" cy="624"/>
          </a:xfrm>
        </p:grpSpPr>
        <p:sp>
          <p:nvSpPr>
            <p:cNvPr id="46101" name="Rectangle 164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2" name="Text Box 165"/>
            <p:cNvSpPr txBox="1"/>
            <p:nvPr/>
          </p:nvSpPr>
          <p:spPr>
            <a:xfrm>
              <a:off x="720" y="3120"/>
              <a:ext cx="720" cy="25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1K×4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918" name="Text Box 166"/>
          <p:cNvSpPr txBox="1"/>
          <p:nvPr/>
        </p:nvSpPr>
        <p:spPr>
          <a:xfrm>
            <a:off x="3657600" y="1568450"/>
            <a:ext cx="7620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919" name="Line 167"/>
          <p:cNvSpPr/>
          <p:nvPr/>
        </p:nvSpPr>
        <p:spPr>
          <a:xfrm flipH="1">
            <a:off x="3886200" y="17367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0" name="Line 168"/>
          <p:cNvSpPr/>
          <p:nvPr/>
        </p:nvSpPr>
        <p:spPr>
          <a:xfrm flipH="1">
            <a:off x="4114800" y="27273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1" name="Line 169"/>
          <p:cNvSpPr/>
          <p:nvPr/>
        </p:nvSpPr>
        <p:spPr>
          <a:xfrm flipH="1">
            <a:off x="2514600" y="4556125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22" name="Text Box 170"/>
          <p:cNvSpPr txBox="1"/>
          <p:nvPr/>
        </p:nvSpPr>
        <p:spPr>
          <a:xfrm>
            <a:off x="2667000" y="4479925"/>
            <a:ext cx="7620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923" name="Line 171"/>
          <p:cNvSpPr/>
          <p:nvPr/>
        </p:nvSpPr>
        <p:spPr>
          <a:xfrm>
            <a:off x="4419600" y="2727325"/>
            <a:ext cx="0" cy="2438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924" name="Line 172"/>
          <p:cNvSpPr/>
          <p:nvPr/>
        </p:nvSpPr>
        <p:spPr>
          <a:xfrm rot="5400000" flipH="1">
            <a:off x="51435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25" name="Line 173"/>
          <p:cNvSpPr/>
          <p:nvPr/>
        </p:nvSpPr>
        <p:spPr>
          <a:xfrm rot="5400000" flipH="1">
            <a:off x="72009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74926" name="Line 174"/>
          <p:cNvSpPr/>
          <p:nvPr/>
        </p:nvSpPr>
        <p:spPr>
          <a:xfrm rot="5400000" flipH="1">
            <a:off x="9258300" y="3238500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grpSp>
        <p:nvGrpSpPr>
          <p:cNvPr id="4" name="Group 175"/>
          <p:cNvGrpSpPr/>
          <p:nvPr/>
        </p:nvGrpSpPr>
        <p:grpSpPr>
          <a:xfrm>
            <a:off x="8534400" y="1279525"/>
            <a:ext cx="2057400" cy="3886200"/>
            <a:chOff x="4416" y="806"/>
            <a:chExt cx="1296" cy="2448"/>
          </a:xfrm>
        </p:grpSpPr>
        <p:sp>
          <p:nvSpPr>
            <p:cNvPr id="46113" name="Line 176"/>
            <p:cNvSpPr/>
            <p:nvPr/>
          </p:nvSpPr>
          <p:spPr>
            <a:xfrm>
              <a:off x="4560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4" name="Line 177"/>
            <p:cNvSpPr/>
            <p:nvPr/>
          </p:nvSpPr>
          <p:spPr>
            <a:xfrm>
              <a:off x="4416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15" name="Line 178"/>
            <p:cNvSpPr/>
            <p:nvPr/>
          </p:nvSpPr>
          <p:spPr>
            <a:xfrm>
              <a:off x="5568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16" name="Line 179"/>
            <p:cNvSpPr/>
            <p:nvPr/>
          </p:nvSpPr>
          <p:spPr>
            <a:xfrm flipH="1">
              <a:off x="5280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17" name="Line 180"/>
            <p:cNvSpPr/>
            <p:nvPr/>
          </p:nvSpPr>
          <p:spPr>
            <a:xfrm flipH="1">
              <a:off x="4416" y="268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18" name="Line 181"/>
            <p:cNvSpPr/>
            <p:nvPr/>
          </p:nvSpPr>
          <p:spPr>
            <a:xfrm flipH="1">
              <a:off x="4560" y="230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19" name="Group 182"/>
            <p:cNvGrpSpPr/>
            <p:nvPr/>
          </p:nvGrpSpPr>
          <p:grpSpPr>
            <a:xfrm>
              <a:off x="4704" y="2208"/>
              <a:ext cx="720" cy="624"/>
              <a:chOff x="720" y="2928"/>
              <a:chExt cx="720" cy="624"/>
            </a:xfrm>
          </p:grpSpPr>
          <p:sp>
            <p:nvSpPr>
              <p:cNvPr id="46120" name="Rectangle 183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1" name="Text Box 184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22" name="Line 185"/>
            <p:cNvSpPr/>
            <p:nvPr/>
          </p:nvSpPr>
          <p:spPr>
            <a:xfrm flipV="1">
              <a:off x="5424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23" name="Line 186"/>
            <p:cNvSpPr/>
            <p:nvPr/>
          </p:nvSpPr>
          <p:spPr>
            <a:xfrm>
              <a:off x="5280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24" name="Line 187"/>
            <p:cNvSpPr/>
            <p:nvPr/>
          </p:nvSpPr>
          <p:spPr>
            <a:xfrm flipH="1">
              <a:off x="4416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25" name="Line 188"/>
            <p:cNvSpPr/>
            <p:nvPr/>
          </p:nvSpPr>
          <p:spPr>
            <a:xfrm flipH="1">
              <a:off x="4560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26" name="Group 189"/>
            <p:cNvGrpSpPr/>
            <p:nvPr/>
          </p:nvGrpSpPr>
          <p:grpSpPr>
            <a:xfrm>
              <a:off x="4704" y="1238"/>
              <a:ext cx="720" cy="624"/>
              <a:chOff x="720" y="2928"/>
              <a:chExt cx="720" cy="624"/>
            </a:xfrm>
          </p:grpSpPr>
          <p:sp>
            <p:nvSpPr>
              <p:cNvPr id="46127" name="Rectangle 190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28" name="Text Box 191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29" name="Text Box 192"/>
            <p:cNvSpPr txBox="1"/>
            <p:nvPr/>
          </p:nvSpPr>
          <p:spPr>
            <a:xfrm>
              <a:off x="5232" y="98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0" name="Line 193"/>
            <p:cNvSpPr/>
            <p:nvPr/>
          </p:nvSpPr>
          <p:spPr>
            <a:xfrm flipH="1">
              <a:off x="5376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1" name="Line 194"/>
            <p:cNvSpPr/>
            <p:nvPr/>
          </p:nvSpPr>
          <p:spPr>
            <a:xfrm flipH="1">
              <a:off x="5520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2" name="Line 195"/>
            <p:cNvSpPr/>
            <p:nvPr/>
          </p:nvSpPr>
          <p:spPr>
            <a:xfrm flipH="1">
              <a:off x="4512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33" name="Text Box 196"/>
            <p:cNvSpPr txBox="1"/>
            <p:nvPr/>
          </p:nvSpPr>
          <p:spPr>
            <a:xfrm>
              <a:off x="4608" y="28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97"/>
          <p:cNvGrpSpPr/>
          <p:nvPr/>
        </p:nvGrpSpPr>
        <p:grpSpPr>
          <a:xfrm>
            <a:off x="4419600" y="1279525"/>
            <a:ext cx="2286000" cy="3598863"/>
            <a:chOff x="1824" y="806"/>
            <a:chExt cx="1440" cy="2267"/>
          </a:xfrm>
        </p:grpSpPr>
        <p:sp>
          <p:nvSpPr>
            <p:cNvPr id="46135" name="Line 198"/>
            <p:cNvSpPr/>
            <p:nvPr/>
          </p:nvSpPr>
          <p:spPr>
            <a:xfrm>
              <a:off x="1968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36" name="Line 199"/>
            <p:cNvSpPr/>
            <p:nvPr/>
          </p:nvSpPr>
          <p:spPr>
            <a:xfrm>
              <a:off x="2976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37" name="Line 200"/>
            <p:cNvSpPr/>
            <p:nvPr/>
          </p:nvSpPr>
          <p:spPr>
            <a:xfrm flipH="1">
              <a:off x="2688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38" name="Line 201"/>
            <p:cNvSpPr/>
            <p:nvPr/>
          </p:nvSpPr>
          <p:spPr>
            <a:xfrm flipH="1">
              <a:off x="1824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39" name="Line 202"/>
            <p:cNvSpPr/>
            <p:nvPr/>
          </p:nvSpPr>
          <p:spPr>
            <a:xfrm flipH="1">
              <a:off x="1968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40" name="Group 203"/>
            <p:cNvGrpSpPr/>
            <p:nvPr/>
          </p:nvGrpSpPr>
          <p:grpSpPr>
            <a:xfrm>
              <a:off x="2112" y="2198"/>
              <a:ext cx="720" cy="624"/>
              <a:chOff x="720" y="2928"/>
              <a:chExt cx="720" cy="624"/>
            </a:xfrm>
          </p:grpSpPr>
          <p:sp>
            <p:nvSpPr>
              <p:cNvPr id="46141" name="Rectangle 20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42" name="Text Box 205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43" name="Line 206"/>
            <p:cNvSpPr/>
            <p:nvPr/>
          </p:nvSpPr>
          <p:spPr>
            <a:xfrm flipV="1">
              <a:off x="2832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44" name="Line 207"/>
            <p:cNvSpPr/>
            <p:nvPr/>
          </p:nvSpPr>
          <p:spPr>
            <a:xfrm>
              <a:off x="2688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45" name="Line 208"/>
            <p:cNvSpPr/>
            <p:nvPr/>
          </p:nvSpPr>
          <p:spPr>
            <a:xfrm flipH="1">
              <a:off x="1824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46" name="Line 209"/>
            <p:cNvSpPr/>
            <p:nvPr/>
          </p:nvSpPr>
          <p:spPr>
            <a:xfrm flipH="1">
              <a:off x="1968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47" name="Group 210"/>
            <p:cNvGrpSpPr/>
            <p:nvPr/>
          </p:nvGrpSpPr>
          <p:grpSpPr>
            <a:xfrm>
              <a:off x="2112" y="1238"/>
              <a:ext cx="720" cy="624"/>
              <a:chOff x="720" y="2928"/>
              <a:chExt cx="720" cy="624"/>
            </a:xfrm>
          </p:grpSpPr>
          <p:sp>
            <p:nvSpPr>
              <p:cNvPr id="46148" name="Rectangle 211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49" name="Text Box 212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50" name="Text Box 213"/>
            <p:cNvSpPr txBox="1"/>
            <p:nvPr/>
          </p:nvSpPr>
          <p:spPr>
            <a:xfrm>
              <a:off x="2640" y="98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51" name="Line 214"/>
            <p:cNvSpPr/>
            <p:nvPr/>
          </p:nvSpPr>
          <p:spPr>
            <a:xfrm flipH="1">
              <a:off x="2784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2" name="Line 215"/>
            <p:cNvSpPr/>
            <p:nvPr/>
          </p:nvSpPr>
          <p:spPr>
            <a:xfrm flipH="1">
              <a:off x="2928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3" name="Line 216"/>
            <p:cNvSpPr/>
            <p:nvPr/>
          </p:nvSpPr>
          <p:spPr>
            <a:xfrm flipH="1">
              <a:off x="1920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54" name="Text Box 217"/>
            <p:cNvSpPr txBox="1"/>
            <p:nvPr/>
          </p:nvSpPr>
          <p:spPr>
            <a:xfrm>
              <a:off x="2016" y="28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55" name="Text Box 218"/>
            <p:cNvSpPr txBox="1"/>
            <p:nvPr/>
          </p:nvSpPr>
          <p:spPr>
            <a:xfrm>
              <a:off x="2784" y="161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219"/>
          <p:cNvGrpSpPr/>
          <p:nvPr/>
        </p:nvGrpSpPr>
        <p:grpSpPr>
          <a:xfrm>
            <a:off x="6477000" y="1279525"/>
            <a:ext cx="2286000" cy="3886200"/>
            <a:chOff x="3120" y="806"/>
            <a:chExt cx="1440" cy="2448"/>
          </a:xfrm>
        </p:grpSpPr>
        <p:sp>
          <p:nvSpPr>
            <p:cNvPr id="46157" name="Line 220"/>
            <p:cNvSpPr/>
            <p:nvPr/>
          </p:nvSpPr>
          <p:spPr>
            <a:xfrm>
              <a:off x="3264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8" name="Line 221"/>
            <p:cNvSpPr/>
            <p:nvPr/>
          </p:nvSpPr>
          <p:spPr>
            <a:xfrm>
              <a:off x="3120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59" name="Line 222"/>
            <p:cNvSpPr/>
            <p:nvPr/>
          </p:nvSpPr>
          <p:spPr>
            <a:xfrm>
              <a:off x="4272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0" name="Line 223"/>
            <p:cNvSpPr/>
            <p:nvPr/>
          </p:nvSpPr>
          <p:spPr>
            <a:xfrm flipH="1">
              <a:off x="3984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61" name="Line 224"/>
            <p:cNvSpPr/>
            <p:nvPr/>
          </p:nvSpPr>
          <p:spPr>
            <a:xfrm flipH="1">
              <a:off x="3120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2" name="Line 225"/>
            <p:cNvSpPr/>
            <p:nvPr/>
          </p:nvSpPr>
          <p:spPr>
            <a:xfrm flipH="1">
              <a:off x="3264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63" name="Group 226"/>
            <p:cNvGrpSpPr/>
            <p:nvPr/>
          </p:nvGrpSpPr>
          <p:grpSpPr>
            <a:xfrm>
              <a:off x="3408" y="2198"/>
              <a:ext cx="720" cy="624"/>
              <a:chOff x="720" y="2928"/>
              <a:chExt cx="720" cy="624"/>
            </a:xfrm>
          </p:grpSpPr>
          <p:sp>
            <p:nvSpPr>
              <p:cNvPr id="46164" name="Rectangle 227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65" name="Text Box 228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66" name="Line 229"/>
            <p:cNvSpPr/>
            <p:nvPr/>
          </p:nvSpPr>
          <p:spPr>
            <a:xfrm flipV="1">
              <a:off x="4128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67" name="Line 230"/>
            <p:cNvSpPr/>
            <p:nvPr/>
          </p:nvSpPr>
          <p:spPr>
            <a:xfrm>
              <a:off x="3984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8" name="Line 231"/>
            <p:cNvSpPr/>
            <p:nvPr/>
          </p:nvSpPr>
          <p:spPr>
            <a:xfrm flipH="1">
              <a:off x="3120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6169" name="Line 232"/>
            <p:cNvSpPr/>
            <p:nvPr/>
          </p:nvSpPr>
          <p:spPr>
            <a:xfrm flipH="1">
              <a:off x="3264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46170" name="Group 233"/>
            <p:cNvGrpSpPr/>
            <p:nvPr/>
          </p:nvGrpSpPr>
          <p:grpSpPr>
            <a:xfrm>
              <a:off x="3408" y="1238"/>
              <a:ext cx="720" cy="624"/>
              <a:chOff x="720" y="2928"/>
              <a:chExt cx="720" cy="624"/>
            </a:xfrm>
          </p:grpSpPr>
          <p:sp>
            <p:nvSpPr>
              <p:cNvPr id="46171" name="Rectangle 23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72" name="Text Box 235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1K×4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73" name="Text Box 236"/>
            <p:cNvSpPr txBox="1"/>
            <p:nvPr/>
          </p:nvSpPr>
          <p:spPr>
            <a:xfrm>
              <a:off x="3936" y="98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4" name="Line 237"/>
            <p:cNvSpPr/>
            <p:nvPr/>
          </p:nvSpPr>
          <p:spPr>
            <a:xfrm flipH="1">
              <a:off x="4080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5" name="Line 238"/>
            <p:cNvSpPr/>
            <p:nvPr/>
          </p:nvSpPr>
          <p:spPr>
            <a:xfrm flipH="1">
              <a:off x="4224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6" name="Line 239"/>
            <p:cNvSpPr/>
            <p:nvPr/>
          </p:nvSpPr>
          <p:spPr>
            <a:xfrm flipH="1">
              <a:off x="3216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77" name="Text Box 240"/>
            <p:cNvSpPr txBox="1"/>
            <p:nvPr/>
          </p:nvSpPr>
          <p:spPr>
            <a:xfrm>
              <a:off x="3312" y="28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8" name="Text Box 241"/>
            <p:cNvSpPr txBox="1"/>
            <p:nvPr/>
          </p:nvSpPr>
          <p:spPr>
            <a:xfrm>
              <a:off x="4080" y="161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994" name="Text Box 242"/>
          <p:cNvSpPr txBox="1"/>
          <p:nvPr/>
        </p:nvSpPr>
        <p:spPr>
          <a:xfrm>
            <a:off x="10058400" y="2574925"/>
            <a:ext cx="7620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995" name="Text Box 243"/>
          <p:cNvSpPr txBox="1"/>
          <p:nvPr/>
        </p:nvSpPr>
        <p:spPr>
          <a:xfrm>
            <a:off x="1524000" y="4479925"/>
            <a:ext cx="12954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A9~A0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Group 244"/>
          <p:cNvGrpSpPr/>
          <p:nvPr/>
        </p:nvGrpSpPr>
        <p:grpSpPr>
          <a:xfrm>
            <a:off x="1600200" y="958850"/>
            <a:ext cx="9067800" cy="719138"/>
            <a:chOff x="48" y="604"/>
            <a:chExt cx="5712" cy="453"/>
          </a:xfrm>
        </p:grpSpPr>
        <p:sp>
          <p:nvSpPr>
            <p:cNvPr id="46182" name="Line 245"/>
            <p:cNvSpPr/>
            <p:nvPr/>
          </p:nvSpPr>
          <p:spPr>
            <a:xfrm>
              <a:off x="624" y="806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6183" name="Line 246"/>
            <p:cNvSpPr/>
            <p:nvPr/>
          </p:nvSpPr>
          <p:spPr>
            <a:xfrm flipV="1">
              <a:off x="624" y="950"/>
              <a:ext cx="51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6184" name="Text Box 247"/>
            <p:cNvSpPr txBox="1"/>
            <p:nvPr/>
          </p:nvSpPr>
          <p:spPr>
            <a:xfrm>
              <a:off x="48" y="652"/>
              <a:ext cx="816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D7~D4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5" name="Text Box 248"/>
            <p:cNvSpPr txBox="1"/>
            <p:nvPr/>
          </p:nvSpPr>
          <p:spPr>
            <a:xfrm>
              <a:off x="48" y="806"/>
              <a:ext cx="816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D3~D0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6" name="Text Box 249"/>
            <p:cNvSpPr txBox="1"/>
            <p:nvPr/>
          </p:nvSpPr>
          <p:spPr>
            <a:xfrm>
              <a:off x="816" y="604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7" name="Text Box 250"/>
            <p:cNvSpPr txBox="1"/>
            <p:nvPr/>
          </p:nvSpPr>
          <p:spPr>
            <a:xfrm>
              <a:off x="768" y="74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8" name="Line 251"/>
            <p:cNvSpPr/>
            <p:nvPr/>
          </p:nvSpPr>
          <p:spPr>
            <a:xfrm flipH="1">
              <a:off x="912" y="75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89" name="Line 252"/>
            <p:cNvSpPr/>
            <p:nvPr/>
          </p:nvSpPr>
          <p:spPr>
            <a:xfrm flipH="1">
              <a:off x="864" y="902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4" name="Group 253"/>
          <p:cNvGrpSpPr/>
          <p:nvPr/>
        </p:nvGrpSpPr>
        <p:grpSpPr>
          <a:xfrm>
            <a:off x="1524000" y="4800600"/>
            <a:ext cx="9144000" cy="152400"/>
            <a:chOff x="0" y="3014"/>
            <a:chExt cx="5760" cy="96"/>
          </a:xfrm>
        </p:grpSpPr>
        <p:sp>
          <p:nvSpPr>
            <p:cNvPr id="46191" name="Line 254"/>
            <p:cNvSpPr/>
            <p:nvPr/>
          </p:nvSpPr>
          <p:spPr>
            <a:xfrm>
              <a:off x="0" y="3062"/>
              <a:ext cx="57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192" name="Line 255"/>
            <p:cNvSpPr/>
            <p:nvPr/>
          </p:nvSpPr>
          <p:spPr>
            <a:xfrm flipH="1">
              <a:off x="192" y="301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5008" name="Line 256"/>
          <p:cNvSpPr/>
          <p:nvPr/>
        </p:nvSpPr>
        <p:spPr>
          <a:xfrm>
            <a:off x="2057400" y="3184525"/>
            <a:ext cx="7467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" name="Group 257"/>
          <p:cNvGrpSpPr/>
          <p:nvPr/>
        </p:nvGrpSpPr>
        <p:grpSpPr>
          <a:xfrm>
            <a:off x="1524000" y="2879725"/>
            <a:ext cx="990600" cy="398463"/>
            <a:chOff x="0" y="1814"/>
            <a:chExt cx="624" cy="251"/>
          </a:xfrm>
        </p:grpSpPr>
        <p:sp>
          <p:nvSpPr>
            <p:cNvPr id="46195" name="Text Box 258"/>
            <p:cNvSpPr txBox="1"/>
            <p:nvPr/>
          </p:nvSpPr>
          <p:spPr>
            <a:xfrm>
              <a:off x="0" y="1814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endPara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96" name="Line 259"/>
            <p:cNvSpPr/>
            <p:nvPr/>
          </p:nvSpPr>
          <p:spPr>
            <a:xfrm>
              <a:off x="192" y="1814"/>
              <a:ext cx="19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" name="Group 260"/>
          <p:cNvGrpSpPr/>
          <p:nvPr/>
        </p:nvGrpSpPr>
        <p:grpSpPr>
          <a:xfrm>
            <a:off x="7772400" y="4953000"/>
            <a:ext cx="1828800" cy="1389063"/>
            <a:chOff x="3936" y="3120"/>
            <a:chExt cx="1152" cy="875"/>
          </a:xfrm>
        </p:grpSpPr>
        <p:sp>
          <p:nvSpPr>
            <p:cNvPr id="46198" name="Rectangle 261"/>
            <p:cNvSpPr/>
            <p:nvPr/>
          </p:nvSpPr>
          <p:spPr>
            <a:xfrm>
              <a:off x="4176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99" name="Oval 262"/>
            <p:cNvSpPr/>
            <p:nvPr/>
          </p:nvSpPr>
          <p:spPr>
            <a:xfrm flipH="1" flipV="1">
              <a:off x="4368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0" name="Line 263"/>
            <p:cNvSpPr/>
            <p:nvPr/>
          </p:nvSpPr>
          <p:spPr>
            <a:xfrm>
              <a:off x="4320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01" name="Line 264"/>
            <p:cNvSpPr/>
            <p:nvPr/>
          </p:nvSpPr>
          <p:spPr>
            <a:xfrm>
              <a:off x="456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02" name="Text Box 265"/>
            <p:cNvSpPr txBox="1"/>
            <p:nvPr/>
          </p:nvSpPr>
          <p:spPr>
            <a:xfrm>
              <a:off x="3984" y="3744"/>
              <a:ext cx="110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A10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203" name="Group 266"/>
            <p:cNvGrpSpPr/>
            <p:nvPr/>
          </p:nvGrpSpPr>
          <p:grpSpPr>
            <a:xfrm>
              <a:off x="3936" y="3120"/>
              <a:ext cx="480" cy="251"/>
              <a:chOff x="3696" y="3408"/>
              <a:chExt cx="480" cy="251"/>
            </a:xfrm>
          </p:grpSpPr>
          <p:sp>
            <p:nvSpPr>
              <p:cNvPr id="46204" name="Text Box 267"/>
              <p:cNvSpPr txBox="1"/>
              <p:nvPr/>
            </p:nvSpPr>
            <p:spPr>
              <a:xfrm>
                <a:off x="3696" y="3408"/>
                <a:ext cx="480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CS3</a:t>
                </a:r>
                <a:endPara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205" name="Line 268"/>
              <p:cNvSpPr/>
              <p:nvPr/>
            </p:nvSpPr>
            <p:spPr>
              <a:xfrm>
                <a:off x="3792" y="3418"/>
                <a:ext cx="192" cy="0"/>
              </a:xfrm>
              <a:prstGeom prst="line">
                <a:avLst/>
              </a:prstGeom>
              <a:ln w="28575" cap="sq" cmpd="sng">
                <a:solidFill>
                  <a:srgbClr val="FFFF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  <p:grpSp>
        <p:nvGrpSpPr>
          <p:cNvPr id="18" name="Group 269"/>
          <p:cNvGrpSpPr/>
          <p:nvPr/>
        </p:nvGrpSpPr>
        <p:grpSpPr>
          <a:xfrm>
            <a:off x="1600200" y="4953000"/>
            <a:ext cx="1752600" cy="1357313"/>
            <a:chOff x="48" y="3120"/>
            <a:chExt cx="1104" cy="855"/>
          </a:xfrm>
        </p:grpSpPr>
        <p:sp>
          <p:nvSpPr>
            <p:cNvPr id="46207" name="Rectangle 270"/>
            <p:cNvSpPr/>
            <p:nvPr/>
          </p:nvSpPr>
          <p:spPr>
            <a:xfrm>
              <a:off x="288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8" name="Oval 271"/>
            <p:cNvSpPr/>
            <p:nvPr/>
          </p:nvSpPr>
          <p:spPr>
            <a:xfrm flipH="1" flipV="1">
              <a:off x="480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09" name="Line 272"/>
            <p:cNvSpPr/>
            <p:nvPr/>
          </p:nvSpPr>
          <p:spPr>
            <a:xfrm>
              <a:off x="38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0" name="Line 273"/>
            <p:cNvSpPr/>
            <p:nvPr/>
          </p:nvSpPr>
          <p:spPr>
            <a:xfrm>
              <a:off x="672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1" name="Text Box 274"/>
            <p:cNvSpPr txBox="1"/>
            <p:nvPr/>
          </p:nvSpPr>
          <p:spPr>
            <a:xfrm>
              <a:off x="48" y="3724"/>
              <a:ext cx="110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2" name="Text Box 275"/>
            <p:cNvSpPr txBox="1"/>
            <p:nvPr/>
          </p:nvSpPr>
          <p:spPr>
            <a:xfrm>
              <a:off x="96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3" name="Line 276"/>
            <p:cNvSpPr/>
            <p:nvPr/>
          </p:nvSpPr>
          <p:spPr>
            <a:xfrm>
              <a:off x="192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4" name="Line 277"/>
            <p:cNvSpPr/>
            <p:nvPr/>
          </p:nvSpPr>
          <p:spPr>
            <a:xfrm>
              <a:off x="96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15" name="Line 278"/>
            <p:cNvSpPr/>
            <p:nvPr/>
          </p:nvSpPr>
          <p:spPr>
            <a:xfrm>
              <a:off x="720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9" name="Group 279"/>
          <p:cNvGrpSpPr/>
          <p:nvPr/>
        </p:nvGrpSpPr>
        <p:grpSpPr>
          <a:xfrm>
            <a:off x="3657600" y="4953000"/>
            <a:ext cx="1752600" cy="1357313"/>
            <a:chOff x="1344" y="3120"/>
            <a:chExt cx="1104" cy="855"/>
          </a:xfrm>
        </p:grpSpPr>
        <p:sp>
          <p:nvSpPr>
            <p:cNvPr id="46217" name="Rectangle 280"/>
            <p:cNvSpPr/>
            <p:nvPr/>
          </p:nvSpPr>
          <p:spPr>
            <a:xfrm>
              <a:off x="1584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8" name="Oval 281"/>
            <p:cNvSpPr/>
            <p:nvPr/>
          </p:nvSpPr>
          <p:spPr>
            <a:xfrm flipH="1" flipV="1">
              <a:off x="1776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9" name="Line 282"/>
            <p:cNvSpPr/>
            <p:nvPr/>
          </p:nvSpPr>
          <p:spPr>
            <a:xfrm>
              <a:off x="168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0" name="Line 283"/>
            <p:cNvSpPr/>
            <p:nvPr/>
          </p:nvSpPr>
          <p:spPr>
            <a:xfrm>
              <a:off x="1968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1" name="Text Box 284"/>
            <p:cNvSpPr txBox="1"/>
            <p:nvPr/>
          </p:nvSpPr>
          <p:spPr>
            <a:xfrm>
              <a:off x="1344" y="3724"/>
              <a:ext cx="110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2" name="Text Box 285"/>
            <p:cNvSpPr txBox="1"/>
            <p:nvPr/>
          </p:nvSpPr>
          <p:spPr>
            <a:xfrm>
              <a:off x="1344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3" name="Line 286"/>
            <p:cNvSpPr/>
            <p:nvPr/>
          </p:nvSpPr>
          <p:spPr>
            <a:xfrm>
              <a:off x="1440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4" name="Line 287"/>
            <p:cNvSpPr/>
            <p:nvPr/>
          </p:nvSpPr>
          <p:spPr>
            <a:xfrm>
              <a:off x="139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0" name="Group 288"/>
          <p:cNvGrpSpPr/>
          <p:nvPr/>
        </p:nvGrpSpPr>
        <p:grpSpPr>
          <a:xfrm>
            <a:off x="5715000" y="4953000"/>
            <a:ext cx="1752600" cy="1357313"/>
            <a:chOff x="2640" y="3120"/>
            <a:chExt cx="1104" cy="855"/>
          </a:xfrm>
        </p:grpSpPr>
        <p:sp>
          <p:nvSpPr>
            <p:cNvPr id="46226" name="Rectangle 289"/>
            <p:cNvSpPr/>
            <p:nvPr/>
          </p:nvSpPr>
          <p:spPr>
            <a:xfrm>
              <a:off x="2880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7" name="Oval 290"/>
            <p:cNvSpPr/>
            <p:nvPr/>
          </p:nvSpPr>
          <p:spPr>
            <a:xfrm flipH="1" flipV="1">
              <a:off x="3072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8" name="Line 291"/>
            <p:cNvSpPr/>
            <p:nvPr/>
          </p:nvSpPr>
          <p:spPr>
            <a:xfrm>
              <a:off x="2976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29" name="Line 292"/>
            <p:cNvSpPr/>
            <p:nvPr/>
          </p:nvSpPr>
          <p:spPr>
            <a:xfrm>
              <a:off x="3264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30" name="Text Box 293"/>
            <p:cNvSpPr txBox="1"/>
            <p:nvPr/>
          </p:nvSpPr>
          <p:spPr>
            <a:xfrm>
              <a:off x="2640" y="3724"/>
              <a:ext cx="110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31" name="Text Box 294"/>
            <p:cNvSpPr txBox="1"/>
            <p:nvPr/>
          </p:nvSpPr>
          <p:spPr>
            <a:xfrm>
              <a:off x="2640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32" name="Line 295"/>
            <p:cNvSpPr/>
            <p:nvPr/>
          </p:nvSpPr>
          <p:spPr>
            <a:xfrm>
              <a:off x="2736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33" name="Line 296"/>
            <p:cNvSpPr/>
            <p:nvPr/>
          </p:nvSpPr>
          <p:spPr>
            <a:xfrm>
              <a:off x="3312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5049" name="Text Box 297"/>
          <p:cNvSpPr txBox="1"/>
          <p:nvPr/>
        </p:nvSpPr>
        <p:spPr>
          <a:xfrm>
            <a:off x="4267200" y="533400"/>
            <a:ext cx="3505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）扩展单元数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050" name="Text Box 298"/>
          <p:cNvSpPr txBox="1"/>
          <p:nvPr/>
        </p:nvSpPr>
        <p:spPr>
          <a:xfrm>
            <a:off x="7162800" y="533400"/>
            <a:ext cx="3505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）连接控制线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051" name="Text Box 299"/>
          <p:cNvSpPr txBox="1"/>
          <p:nvPr/>
        </p:nvSpPr>
        <p:spPr>
          <a:xfrm>
            <a:off x="1524000" y="6338888"/>
            <a:ext cx="5029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）形成片选逻辑电路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500"/>
                                        <p:tgtEl>
                                          <p:spTgt spid="7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7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7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500"/>
                                        <p:tgtEl>
                                          <p:spTgt spid="7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8" dur="500"/>
                                        <p:tgtEl>
                                          <p:spTgt spid="7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2" dur="500"/>
                                        <p:tgtEl>
                                          <p:spTgt spid="7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6" dur="500"/>
                                        <p:tgtEl>
                                          <p:spTgt spid="7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1" dur="500"/>
                                        <p:tgtEl>
                                          <p:spTgt spid="7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98" grpId="0"/>
      <p:bldP spid="74899" grpId="0"/>
      <p:bldP spid="74900" grpId="0"/>
      <p:bldP spid="74918" grpId="0"/>
      <p:bldP spid="74922" grpId="0"/>
      <p:bldP spid="74994" grpId="0"/>
      <p:bldP spid="74995" grpId="0"/>
      <p:bldP spid="75049" grpId="0"/>
      <p:bldP spid="75050" grpId="0"/>
      <p:bldP spid="7505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8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Text Box 2"/>
          <p:cNvSpPr txBox="1"/>
          <p:nvPr/>
        </p:nvSpPr>
        <p:spPr>
          <a:xfrm>
            <a:off x="1766888" y="146050"/>
            <a:ext cx="57769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即每一组的连接详图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3108325" y="742950"/>
            <a:ext cx="7559675" cy="5718175"/>
            <a:chOff x="998" y="468"/>
            <a:chExt cx="4762" cy="3602"/>
          </a:xfrm>
        </p:grpSpPr>
        <p:grpSp>
          <p:nvGrpSpPr>
            <p:cNvPr id="47108" name="Group 4"/>
            <p:cNvGrpSpPr/>
            <p:nvPr/>
          </p:nvGrpSpPr>
          <p:grpSpPr>
            <a:xfrm>
              <a:off x="2778" y="1622"/>
              <a:ext cx="765" cy="851"/>
              <a:chOff x="1681" y="1715"/>
              <a:chExt cx="765" cy="851"/>
            </a:xfrm>
          </p:grpSpPr>
          <p:sp>
            <p:nvSpPr>
              <p:cNvPr id="47109" name="Rectangle 5"/>
              <p:cNvSpPr/>
              <p:nvPr/>
            </p:nvSpPr>
            <p:spPr>
              <a:xfrm rot="5400000">
                <a:off x="1624" y="1771"/>
                <a:ext cx="851" cy="738"/>
              </a:xfrm>
              <a:prstGeom prst="rect">
                <a:avLst/>
              </a:prstGeom>
              <a:solidFill>
                <a:srgbClr val="CCFFFF"/>
              </a:solidFill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0" name="Text Box 6"/>
              <p:cNvSpPr txBox="1"/>
              <p:nvPr/>
            </p:nvSpPr>
            <p:spPr>
              <a:xfrm>
                <a:off x="1696" y="1786"/>
                <a:ext cx="750" cy="5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2114</a:t>
                </a:r>
                <a:endPara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(1K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4)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47111" name="Group 7"/>
            <p:cNvGrpSpPr/>
            <p:nvPr/>
          </p:nvGrpSpPr>
          <p:grpSpPr>
            <a:xfrm>
              <a:off x="2780" y="2798"/>
              <a:ext cx="739" cy="891"/>
              <a:chOff x="1772" y="997"/>
              <a:chExt cx="769" cy="1002"/>
            </a:xfrm>
          </p:grpSpPr>
          <p:sp>
            <p:nvSpPr>
              <p:cNvPr id="47112" name="Rectangle 8"/>
              <p:cNvSpPr/>
              <p:nvPr/>
            </p:nvSpPr>
            <p:spPr>
              <a:xfrm rot="5400000">
                <a:off x="1655" y="1113"/>
                <a:ext cx="1002" cy="769"/>
              </a:xfrm>
              <a:prstGeom prst="rect">
                <a:avLst/>
              </a:prstGeom>
              <a:solidFill>
                <a:srgbClr val="CCFFFF"/>
              </a:solidFill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3" name="Text Box 9"/>
              <p:cNvSpPr txBox="1"/>
              <p:nvPr/>
            </p:nvSpPr>
            <p:spPr>
              <a:xfrm>
                <a:off x="1787" y="1169"/>
                <a:ext cx="750" cy="6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2114</a:t>
                </a:r>
                <a:endPara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(1K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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4)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47114" name="Line 10"/>
            <p:cNvSpPr/>
            <p:nvPr/>
          </p:nvSpPr>
          <p:spPr>
            <a:xfrm>
              <a:off x="1665" y="565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5" name="Line 11"/>
            <p:cNvSpPr/>
            <p:nvPr/>
          </p:nvSpPr>
          <p:spPr>
            <a:xfrm>
              <a:off x="1661" y="681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6" name="Line 12"/>
            <p:cNvSpPr/>
            <p:nvPr/>
          </p:nvSpPr>
          <p:spPr>
            <a:xfrm>
              <a:off x="1667" y="807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7" name="Line 13"/>
            <p:cNvSpPr/>
            <p:nvPr/>
          </p:nvSpPr>
          <p:spPr>
            <a:xfrm>
              <a:off x="1665" y="923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8" name="Line 14"/>
            <p:cNvSpPr/>
            <p:nvPr/>
          </p:nvSpPr>
          <p:spPr>
            <a:xfrm>
              <a:off x="1665" y="1049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9" name="Line 15"/>
            <p:cNvSpPr/>
            <p:nvPr/>
          </p:nvSpPr>
          <p:spPr>
            <a:xfrm>
              <a:off x="1665" y="1205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0" name="Line 16"/>
            <p:cNvSpPr/>
            <p:nvPr/>
          </p:nvSpPr>
          <p:spPr>
            <a:xfrm>
              <a:off x="1665" y="1331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1" name="Line 17"/>
            <p:cNvSpPr/>
            <p:nvPr/>
          </p:nvSpPr>
          <p:spPr>
            <a:xfrm>
              <a:off x="1665" y="1477"/>
              <a:ext cx="383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2" name="Freeform 18"/>
            <p:cNvSpPr/>
            <p:nvPr/>
          </p:nvSpPr>
          <p:spPr>
            <a:xfrm>
              <a:off x="3530" y="564"/>
              <a:ext cx="364" cy="1152"/>
            </a:xfrm>
            <a:custGeom>
              <a:avLst/>
              <a:gdLst/>
              <a:ahLst/>
              <a:cxnLst>
                <a:cxn ang="0">
                  <a:pos x="0" y="1422"/>
                </a:cxn>
                <a:cxn ang="0">
                  <a:pos x="393800" y="1422"/>
                </a:cxn>
                <a:cxn ang="0">
                  <a:pos x="393800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3" name="Freeform 19"/>
            <p:cNvSpPr/>
            <p:nvPr/>
          </p:nvSpPr>
          <p:spPr>
            <a:xfrm>
              <a:off x="3513" y="678"/>
              <a:ext cx="477" cy="1227"/>
            </a:xfrm>
            <a:custGeom>
              <a:avLst/>
              <a:gdLst/>
              <a:ahLst/>
              <a:cxnLst>
                <a:cxn ang="0">
                  <a:pos x="0" y="2510"/>
                </a:cxn>
                <a:cxn ang="0">
                  <a:pos x="4487051" y="2510"/>
                </a:cxn>
                <a:cxn ang="0">
                  <a:pos x="4487051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4" name="Freeform 20"/>
            <p:cNvSpPr/>
            <p:nvPr/>
          </p:nvSpPr>
          <p:spPr>
            <a:xfrm>
              <a:off x="3509" y="803"/>
              <a:ext cx="567" cy="1293"/>
            </a:xfrm>
            <a:custGeom>
              <a:avLst/>
              <a:gdLst/>
              <a:ahLst/>
              <a:cxnLst>
                <a:cxn ang="0">
                  <a:pos x="0" y="4024"/>
                </a:cxn>
                <a:cxn ang="0">
                  <a:pos x="21257722" y="4024"/>
                </a:cxn>
                <a:cxn ang="0">
                  <a:pos x="21257722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5" name="Freeform 21"/>
            <p:cNvSpPr/>
            <p:nvPr/>
          </p:nvSpPr>
          <p:spPr>
            <a:xfrm>
              <a:off x="3514" y="916"/>
              <a:ext cx="658" cy="1381"/>
            </a:xfrm>
            <a:custGeom>
              <a:avLst/>
              <a:gdLst/>
              <a:ahLst/>
              <a:cxnLst>
                <a:cxn ang="0">
                  <a:pos x="0" y="7273"/>
                </a:cxn>
                <a:cxn ang="0">
                  <a:pos x="81138305" y="7273"/>
                </a:cxn>
                <a:cxn ang="0">
                  <a:pos x="81138305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6" name="Freeform 22"/>
            <p:cNvSpPr/>
            <p:nvPr/>
          </p:nvSpPr>
          <p:spPr>
            <a:xfrm>
              <a:off x="3529" y="1040"/>
              <a:ext cx="735" cy="1920"/>
            </a:xfrm>
            <a:custGeom>
              <a:avLst/>
              <a:gdLst/>
              <a:ahLst/>
              <a:cxnLst>
                <a:cxn ang="0">
                  <a:pos x="0" y="141185"/>
                </a:cxn>
                <a:cxn ang="0">
                  <a:pos x="219691930" y="141185"/>
                </a:cxn>
                <a:cxn ang="0">
                  <a:pos x="219691930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7" name="Freeform 23"/>
            <p:cNvSpPr/>
            <p:nvPr/>
          </p:nvSpPr>
          <p:spPr>
            <a:xfrm>
              <a:off x="3526" y="1197"/>
              <a:ext cx="841" cy="1951"/>
            </a:xfrm>
            <a:custGeom>
              <a:avLst/>
              <a:gdLst/>
              <a:ahLst/>
              <a:cxnLst>
                <a:cxn ang="0">
                  <a:pos x="0" y="163091"/>
                </a:cxn>
                <a:cxn ang="0">
                  <a:pos x="738594993" y="163091"/>
                </a:cxn>
                <a:cxn ang="0">
                  <a:pos x="738594993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8" name="Freeform 24"/>
            <p:cNvSpPr/>
            <p:nvPr/>
          </p:nvSpPr>
          <p:spPr>
            <a:xfrm>
              <a:off x="3532" y="1332"/>
              <a:ext cx="932" cy="2012"/>
            </a:xfrm>
            <a:custGeom>
              <a:avLst/>
              <a:gdLst/>
              <a:ahLst/>
              <a:cxnLst>
                <a:cxn ang="0">
                  <a:pos x="0" y="215133"/>
                </a:cxn>
                <a:cxn ang="0">
                  <a:pos x="1862186316" y="215133"/>
                </a:cxn>
                <a:cxn ang="0">
                  <a:pos x="1862186316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7129" name="Freeform 25"/>
            <p:cNvSpPr/>
            <p:nvPr/>
          </p:nvSpPr>
          <p:spPr>
            <a:xfrm>
              <a:off x="3523" y="1464"/>
              <a:ext cx="1038" cy="2092"/>
            </a:xfrm>
            <a:custGeom>
              <a:avLst/>
              <a:gdLst/>
              <a:ahLst/>
              <a:cxnLst>
                <a:cxn ang="0">
                  <a:pos x="0" y="305637"/>
                </a:cxn>
                <a:cxn ang="0">
                  <a:pos x="2147483647" y="305637"/>
                </a:cxn>
                <a:cxn ang="0">
                  <a:pos x="2147483647" y="0"/>
                </a:cxn>
              </a:cxnLst>
              <a:pathLst>
                <a:path w="152" h="1122">
                  <a:moveTo>
                    <a:pt x="0" y="1122"/>
                  </a:moveTo>
                  <a:lnTo>
                    <a:pt x="152" y="1122"/>
                  </a:lnTo>
                  <a:lnTo>
                    <a:pt x="152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7130" name="Group 26"/>
            <p:cNvGrpSpPr/>
            <p:nvPr/>
          </p:nvGrpSpPr>
          <p:grpSpPr>
            <a:xfrm>
              <a:off x="1822" y="3919"/>
              <a:ext cx="3938" cy="151"/>
              <a:chOff x="925" y="3891"/>
              <a:chExt cx="3938" cy="151"/>
            </a:xfrm>
          </p:grpSpPr>
          <p:sp>
            <p:nvSpPr>
              <p:cNvPr id="47131" name="AutoShape 27"/>
              <p:cNvSpPr/>
              <p:nvPr/>
            </p:nvSpPr>
            <p:spPr>
              <a:xfrm>
                <a:off x="4287" y="3891"/>
                <a:ext cx="576" cy="151"/>
              </a:xfrm>
              <a:prstGeom prst="rightArrow">
                <a:avLst>
                  <a:gd name="adj1" fmla="val 50000"/>
                  <a:gd name="adj2" fmla="val 95293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32" name="Rectangle 28"/>
              <p:cNvSpPr/>
              <p:nvPr/>
            </p:nvSpPr>
            <p:spPr>
              <a:xfrm>
                <a:off x="925" y="3931"/>
                <a:ext cx="3464" cy="7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33" name="Rectangle 29"/>
            <p:cNvSpPr/>
            <p:nvPr/>
          </p:nvSpPr>
          <p:spPr>
            <a:xfrm>
              <a:off x="1352" y="468"/>
              <a:ext cx="434" cy="11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7134" name="Rectangle 30"/>
            <p:cNvSpPr/>
            <p:nvPr/>
          </p:nvSpPr>
          <p:spPr>
            <a:xfrm>
              <a:off x="3563" y="2773"/>
              <a:ext cx="456" cy="8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2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7135" name="Rectangle 31"/>
            <p:cNvSpPr/>
            <p:nvPr/>
          </p:nvSpPr>
          <p:spPr>
            <a:xfrm>
              <a:off x="3534" y="1520"/>
              <a:ext cx="355" cy="8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5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7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 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7136" name="Line 32"/>
            <p:cNvSpPr/>
            <p:nvPr/>
          </p:nvSpPr>
          <p:spPr>
            <a:xfrm>
              <a:off x="3141" y="2464"/>
              <a:ext cx="0" cy="33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37" name="Line 33"/>
            <p:cNvSpPr/>
            <p:nvPr/>
          </p:nvSpPr>
          <p:spPr>
            <a:xfrm>
              <a:off x="1715" y="2636"/>
              <a:ext cx="141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pSp>
          <p:nvGrpSpPr>
            <p:cNvPr id="47138" name="Group 34"/>
            <p:cNvGrpSpPr/>
            <p:nvPr/>
          </p:nvGrpSpPr>
          <p:grpSpPr>
            <a:xfrm>
              <a:off x="1160" y="2464"/>
              <a:ext cx="667" cy="232"/>
              <a:chOff x="263" y="2466"/>
              <a:chExt cx="667" cy="232"/>
            </a:xfrm>
          </p:grpSpPr>
          <p:sp>
            <p:nvSpPr>
              <p:cNvPr id="47139" name="Text Box 35"/>
              <p:cNvSpPr txBox="1"/>
              <p:nvPr/>
            </p:nvSpPr>
            <p:spPr>
              <a:xfrm>
                <a:off x="263" y="2466"/>
                <a:ext cx="66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R/W</a:t>
                </a: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0" name="Line 36"/>
              <p:cNvSpPr/>
              <p:nvPr/>
            </p:nvSpPr>
            <p:spPr>
              <a:xfrm>
                <a:off x="546" y="2536"/>
                <a:ext cx="21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41" name="Group 37"/>
            <p:cNvGrpSpPr/>
            <p:nvPr/>
          </p:nvGrpSpPr>
          <p:grpSpPr>
            <a:xfrm>
              <a:off x="3119" y="2484"/>
              <a:ext cx="446" cy="290"/>
              <a:chOff x="616" y="3274"/>
              <a:chExt cx="446" cy="290"/>
            </a:xfrm>
          </p:grpSpPr>
          <p:sp>
            <p:nvSpPr>
              <p:cNvPr id="47142" name="Text Box 38"/>
              <p:cNvSpPr txBox="1"/>
              <p:nvPr/>
            </p:nvSpPr>
            <p:spPr>
              <a:xfrm>
                <a:off x="616" y="3274"/>
                <a:ext cx="44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WE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43" name="Line 39"/>
              <p:cNvSpPr/>
              <p:nvPr/>
            </p:nvSpPr>
            <p:spPr>
              <a:xfrm>
                <a:off x="687" y="3335"/>
                <a:ext cx="28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7144" name="AutoShape 40"/>
            <p:cNvSpPr/>
            <p:nvPr/>
          </p:nvSpPr>
          <p:spPr>
            <a:xfrm>
              <a:off x="2332" y="1948"/>
              <a:ext cx="434" cy="107"/>
            </a:xfrm>
            <a:prstGeom prst="rightArrow">
              <a:avLst>
                <a:gd name="adj1" fmla="val 50000"/>
                <a:gd name="adj2" fmla="val 10132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AutoShape 41"/>
            <p:cNvSpPr/>
            <p:nvPr/>
          </p:nvSpPr>
          <p:spPr>
            <a:xfrm>
              <a:off x="2357" y="3135"/>
              <a:ext cx="424" cy="107"/>
            </a:xfrm>
            <a:prstGeom prst="rightArrow">
              <a:avLst>
                <a:gd name="adj1" fmla="val 50000"/>
                <a:gd name="adj2" fmla="val 98992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6" name="Rectangle 42"/>
            <p:cNvSpPr/>
            <p:nvPr/>
          </p:nvSpPr>
          <p:spPr>
            <a:xfrm>
              <a:off x="4458" y="3659"/>
              <a:ext cx="1222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  <a:endPara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7" name="Rectangle 43"/>
            <p:cNvSpPr/>
            <p:nvPr/>
          </p:nvSpPr>
          <p:spPr>
            <a:xfrm>
              <a:off x="2303" y="1979"/>
              <a:ext cx="60" cy="198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48" name="Text Box 44"/>
            <p:cNvSpPr txBox="1"/>
            <p:nvPr/>
          </p:nvSpPr>
          <p:spPr>
            <a:xfrm>
              <a:off x="2066" y="1688"/>
              <a:ext cx="718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9~</a:t>
              </a:r>
              <a:r>
                <a:rPr lang="en-US" altLang="zh-CN" sz="26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47149" name="Group 45"/>
            <p:cNvGrpSpPr/>
            <p:nvPr/>
          </p:nvGrpSpPr>
          <p:grpSpPr>
            <a:xfrm>
              <a:off x="998" y="3208"/>
              <a:ext cx="1038" cy="559"/>
              <a:chOff x="998" y="3268"/>
              <a:chExt cx="1038" cy="559"/>
            </a:xfrm>
          </p:grpSpPr>
          <p:sp>
            <p:nvSpPr>
              <p:cNvPr id="47150" name="Rectangle 46"/>
              <p:cNvSpPr/>
              <p:nvPr/>
            </p:nvSpPr>
            <p:spPr>
              <a:xfrm>
                <a:off x="1695" y="3413"/>
                <a:ext cx="262" cy="404"/>
              </a:xfrm>
              <a:prstGeom prst="rect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51" name="Line 47"/>
              <p:cNvSpPr/>
              <p:nvPr/>
            </p:nvSpPr>
            <p:spPr>
              <a:xfrm>
                <a:off x="1422" y="3464"/>
                <a:ext cx="26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52" name="Line 48"/>
              <p:cNvSpPr/>
              <p:nvPr/>
            </p:nvSpPr>
            <p:spPr>
              <a:xfrm>
                <a:off x="1427" y="3722"/>
                <a:ext cx="26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47153" name="Group 49"/>
              <p:cNvGrpSpPr/>
              <p:nvPr/>
            </p:nvGrpSpPr>
            <p:grpSpPr>
              <a:xfrm>
                <a:off x="1004" y="3268"/>
                <a:ext cx="404" cy="290"/>
                <a:chOff x="4633" y="2654"/>
                <a:chExt cx="404" cy="290"/>
              </a:xfrm>
            </p:grpSpPr>
            <p:sp>
              <p:nvSpPr>
                <p:cNvPr id="47154" name="Rectangle 50"/>
                <p:cNvSpPr/>
                <p:nvPr/>
              </p:nvSpPr>
              <p:spPr>
                <a:xfrm>
                  <a:off x="4633" y="2654"/>
                  <a:ext cx="404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A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11</a:t>
                  </a:r>
                  <a:endPara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55" name="Line 51"/>
                <p:cNvSpPr/>
                <p:nvPr/>
              </p:nvSpPr>
              <p:spPr>
                <a:xfrm flipV="1">
                  <a:off x="4700" y="2717"/>
                  <a:ext cx="121" cy="1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7156" name="Group 52"/>
              <p:cNvGrpSpPr/>
              <p:nvPr/>
            </p:nvGrpSpPr>
            <p:grpSpPr>
              <a:xfrm>
                <a:off x="998" y="3537"/>
                <a:ext cx="411" cy="290"/>
                <a:chOff x="998" y="3537"/>
                <a:chExt cx="411" cy="290"/>
              </a:xfrm>
            </p:grpSpPr>
            <p:sp>
              <p:nvSpPr>
                <p:cNvPr id="47157" name="Rectangle 53"/>
                <p:cNvSpPr/>
                <p:nvPr/>
              </p:nvSpPr>
              <p:spPr>
                <a:xfrm>
                  <a:off x="998" y="3537"/>
                  <a:ext cx="411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A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10</a:t>
                  </a:r>
                  <a:endPara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58" name="Line 54"/>
                <p:cNvSpPr/>
                <p:nvPr/>
              </p:nvSpPr>
              <p:spPr>
                <a:xfrm flipV="1">
                  <a:off x="1075" y="3610"/>
                  <a:ext cx="121" cy="1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7159" name="Oval 55"/>
              <p:cNvSpPr/>
              <p:nvPr/>
            </p:nvSpPr>
            <p:spPr>
              <a:xfrm>
                <a:off x="1977" y="3574"/>
                <a:ext cx="59" cy="59"/>
              </a:xfrm>
              <a:prstGeom prst="ellipse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60" name="Oval 56"/>
            <p:cNvSpPr/>
            <p:nvPr/>
          </p:nvSpPr>
          <p:spPr>
            <a:xfrm>
              <a:off x="2730" y="2327"/>
              <a:ext cx="59" cy="59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1" name="Oval 57"/>
            <p:cNvSpPr/>
            <p:nvPr/>
          </p:nvSpPr>
          <p:spPr>
            <a:xfrm>
              <a:off x="2725" y="3514"/>
              <a:ext cx="59" cy="59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62" name="Line 58"/>
            <p:cNvSpPr/>
            <p:nvPr/>
          </p:nvSpPr>
          <p:spPr>
            <a:xfrm>
              <a:off x="2039" y="3545"/>
              <a:ext cx="677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63" name="Freeform 59"/>
            <p:cNvSpPr/>
            <p:nvPr/>
          </p:nvSpPr>
          <p:spPr>
            <a:xfrm>
              <a:off x="2180" y="2352"/>
              <a:ext cx="536" cy="1183"/>
            </a:xfrm>
            <a:custGeom>
              <a:avLst/>
              <a:gdLst/>
              <a:ahLst/>
              <a:cxnLst>
                <a:cxn ang="0">
                  <a:pos x="0" y="1035"/>
                </a:cxn>
                <a:cxn ang="0">
                  <a:pos x="0" y="0"/>
                </a:cxn>
                <a:cxn ang="0">
                  <a:pos x="536" y="0"/>
                </a:cxn>
              </a:cxnLst>
              <a:pathLst>
                <a:path w="536" h="1203">
                  <a:moveTo>
                    <a:pt x="0" y="1203"/>
                  </a:moveTo>
                  <a:lnTo>
                    <a:pt x="0" y="0"/>
                  </a:lnTo>
                  <a:lnTo>
                    <a:pt x="536" y="0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7164" name="Group 60"/>
            <p:cNvGrpSpPr/>
            <p:nvPr/>
          </p:nvGrpSpPr>
          <p:grpSpPr>
            <a:xfrm>
              <a:off x="1749" y="2870"/>
              <a:ext cx="466" cy="310"/>
              <a:chOff x="4387" y="2266"/>
              <a:chExt cx="466" cy="310"/>
            </a:xfrm>
          </p:grpSpPr>
          <p:sp>
            <p:nvSpPr>
              <p:cNvPr id="47165" name="Rectangle 61"/>
              <p:cNvSpPr/>
              <p:nvPr/>
            </p:nvSpPr>
            <p:spPr>
              <a:xfrm>
                <a:off x="4387" y="2266"/>
                <a:ext cx="466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0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7166" name="Line 62"/>
              <p:cNvSpPr/>
              <p:nvPr/>
            </p:nvSpPr>
            <p:spPr>
              <a:xfrm>
                <a:off x="4457" y="2314"/>
                <a:ext cx="333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67" name="Group 63"/>
            <p:cNvGrpSpPr/>
            <p:nvPr/>
          </p:nvGrpSpPr>
          <p:grpSpPr>
            <a:xfrm>
              <a:off x="2425" y="2100"/>
              <a:ext cx="350" cy="290"/>
              <a:chOff x="4256" y="2577"/>
              <a:chExt cx="350" cy="290"/>
            </a:xfrm>
          </p:grpSpPr>
          <p:sp>
            <p:nvSpPr>
              <p:cNvPr id="47168" name="Rectangle 64"/>
              <p:cNvSpPr/>
              <p:nvPr/>
            </p:nvSpPr>
            <p:spPr>
              <a:xfrm>
                <a:off x="4256" y="2577"/>
                <a:ext cx="35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7169" name="Line 65"/>
              <p:cNvSpPr/>
              <p:nvPr/>
            </p:nvSpPr>
            <p:spPr>
              <a:xfrm>
                <a:off x="4345" y="2637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7170" name="Group 66"/>
            <p:cNvGrpSpPr/>
            <p:nvPr/>
          </p:nvGrpSpPr>
          <p:grpSpPr>
            <a:xfrm>
              <a:off x="2421" y="3297"/>
              <a:ext cx="350" cy="290"/>
              <a:chOff x="4256" y="2577"/>
              <a:chExt cx="350" cy="290"/>
            </a:xfrm>
          </p:grpSpPr>
          <p:sp>
            <p:nvSpPr>
              <p:cNvPr id="47171" name="Rectangle 67"/>
              <p:cNvSpPr/>
              <p:nvPr/>
            </p:nvSpPr>
            <p:spPr>
              <a:xfrm>
                <a:off x="4256" y="2577"/>
                <a:ext cx="35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CS</a:t>
                </a:r>
                <a:endPara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7172" name="Line 68"/>
              <p:cNvSpPr/>
              <p:nvPr/>
            </p:nvSpPr>
            <p:spPr>
              <a:xfrm>
                <a:off x="4345" y="2637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75845" name="Oval 69"/>
          <p:cNvSpPr/>
          <p:nvPr/>
        </p:nvSpPr>
        <p:spPr>
          <a:xfrm>
            <a:off x="2679700" y="4941888"/>
            <a:ext cx="2212975" cy="1347787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46" name="Line 70"/>
          <p:cNvSpPr/>
          <p:nvPr/>
        </p:nvSpPr>
        <p:spPr>
          <a:xfrm flipH="1" flipV="1">
            <a:off x="2790825" y="3497263"/>
            <a:ext cx="417513" cy="14922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</p:sp>
      <p:grpSp>
        <p:nvGrpSpPr>
          <p:cNvPr id="14" name="Group 71"/>
          <p:cNvGrpSpPr/>
          <p:nvPr/>
        </p:nvGrpSpPr>
        <p:grpSpPr>
          <a:xfrm>
            <a:off x="1920875" y="2466975"/>
            <a:ext cx="1655763" cy="869950"/>
            <a:chOff x="250" y="1614"/>
            <a:chExt cx="1043" cy="548"/>
          </a:xfrm>
        </p:grpSpPr>
        <p:grpSp>
          <p:nvGrpSpPr>
            <p:cNvPr id="47176" name="Group 72"/>
            <p:cNvGrpSpPr/>
            <p:nvPr/>
          </p:nvGrpSpPr>
          <p:grpSpPr>
            <a:xfrm>
              <a:off x="859" y="1737"/>
              <a:ext cx="272" cy="425"/>
              <a:chOff x="627" y="1677"/>
              <a:chExt cx="272" cy="425"/>
            </a:xfrm>
          </p:grpSpPr>
          <p:sp>
            <p:nvSpPr>
              <p:cNvPr id="47177" name="Rectangle 73"/>
              <p:cNvSpPr/>
              <p:nvPr/>
            </p:nvSpPr>
            <p:spPr>
              <a:xfrm>
                <a:off x="627" y="1677"/>
                <a:ext cx="272" cy="425"/>
              </a:xfrm>
              <a:prstGeom prst="rect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78" name="Rectangle 74"/>
              <p:cNvSpPr/>
              <p:nvPr/>
            </p:nvSpPr>
            <p:spPr>
              <a:xfrm>
                <a:off x="627" y="1705"/>
                <a:ext cx="26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79" name="Rectangle 75"/>
            <p:cNvSpPr/>
            <p:nvPr/>
          </p:nvSpPr>
          <p:spPr>
            <a:xfrm>
              <a:off x="251" y="1614"/>
              <a:ext cx="40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11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7180" name="Rectangle 76"/>
            <p:cNvSpPr/>
            <p:nvPr/>
          </p:nvSpPr>
          <p:spPr>
            <a:xfrm>
              <a:off x="250" y="1866"/>
              <a:ext cx="4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10</a:t>
              </a:r>
              <a:endPara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47181" name="Group 77"/>
            <p:cNvGrpSpPr/>
            <p:nvPr/>
          </p:nvGrpSpPr>
          <p:grpSpPr>
            <a:xfrm>
              <a:off x="667" y="1808"/>
              <a:ext cx="186" cy="258"/>
              <a:chOff x="586" y="1758"/>
              <a:chExt cx="126" cy="258"/>
            </a:xfrm>
          </p:grpSpPr>
          <p:sp>
            <p:nvSpPr>
              <p:cNvPr id="47182" name="Line 78"/>
              <p:cNvSpPr/>
              <p:nvPr/>
            </p:nvSpPr>
            <p:spPr>
              <a:xfrm>
                <a:off x="586" y="1758"/>
                <a:ext cx="121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183" name="Line 79"/>
              <p:cNvSpPr/>
              <p:nvPr/>
            </p:nvSpPr>
            <p:spPr>
              <a:xfrm>
                <a:off x="591" y="2016"/>
                <a:ext cx="121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7184" name="Line 80"/>
            <p:cNvSpPr/>
            <p:nvPr/>
          </p:nvSpPr>
          <p:spPr>
            <a:xfrm>
              <a:off x="1132" y="1910"/>
              <a:ext cx="16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5857" name="Oval 81"/>
          <p:cNvSpPr/>
          <p:nvPr/>
        </p:nvSpPr>
        <p:spPr>
          <a:xfrm>
            <a:off x="1743075" y="2382838"/>
            <a:ext cx="2116138" cy="1154112"/>
          </a:xfrm>
          <a:prstGeom prst="ellipse">
            <a:avLst/>
          </a:prstGeom>
          <a:noFill/>
          <a:ln w="158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  <p:bldP spid="75845" grpId="0" bldLvl="0" animBg="1"/>
      <p:bldP spid="75857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1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Text Box 2"/>
          <p:cNvSpPr txBox="1"/>
          <p:nvPr/>
        </p:nvSpPr>
        <p:spPr>
          <a:xfrm>
            <a:off x="2170113" y="95250"/>
            <a:ext cx="8534400" cy="25533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某半导体存储器，按字节编址。其中，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0000H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07FFH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EPROM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片）；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0800H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13FFH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片和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1KB/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片）。地址总线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（低）。给出地址分配和片选逻辑。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3" name="Text Box 3"/>
          <p:cNvSpPr txBox="1"/>
          <p:nvPr/>
        </p:nvSpPr>
        <p:spPr>
          <a:xfrm>
            <a:off x="1476375" y="952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endParaRPr lang="en-US" altLang="zh-CN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4" name="Text Box 4"/>
          <p:cNvSpPr txBox="1"/>
          <p:nvPr/>
        </p:nvSpPr>
        <p:spPr>
          <a:xfrm>
            <a:off x="1524000" y="2762250"/>
            <a:ext cx="6172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计算容量和芯片数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5" name="Text Box 5"/>
          <p:cNvSpPr txBox="1"/>
          <p:nvPr/>
        </p:nvSpPr>
        <p:spPr>
          <a:xfrm>
            <a:off x="1524000" y="3295650"/>
            <a:ext cx="4419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2KB       </a:t>
            </a:r>
            <a:endParaRPr lang="en-US" altLang="zh-CN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6" name="Text Box 6"/>
          <p:cNvSpPr txBox="1"/>
          <p:nvPr/>
        </p:nvSpPr>
        <p:spPr>
          <a:xfrm>
            <a:off x="5105400" y="3295650"/>
            <a:ext cx="3352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区：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3KB       </a:t>
            </a:r>
            <a:endParaRPr lang="en-US" altLang="zh-CN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7" name="Text Box 7"/>
          <p:cNvSpPr txBox="1"/>
          <p:nvPr/>
        </p:nvSpPr>
        <p:spPr>
          <a:xfrm>
            <a:off x="1524000" y="4591050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存储空间分配：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8" name="Text Box 8"/>
          <p:cNvSpPr txBox="1"/>
          <p:nvPr/>
        </p:nvSpPr>
        <p:spPr>
          <a:xfrm>
            <a:off x="1524000" y="3905250"/>
            <a:ext cx="5410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地址分配与片选逻辑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9" name="Text Box 9"/>
          <p:cNvSpPr txBox="1"/>
          <p:nvPr/>
        </p:nvSpPr>
        <p:spPr>
          <a:xfrm>
            <a:off x="4572000" y="4591050"/>
            <a:ext cx="5916613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先安排大容量芯片（放地址低端），再安排小容量芯片。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10" name="Text Box 10"/>
          <p:cNvSpPr txBox="1"/>
          <p:nvPr/>
        </p:nvSpPr>
        <p:spPr>
          <a:xfrm>
            <a:off x="4572000" y="5657850"/>
            <a:ext cx="5410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便于拟定片选逻辑。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11" name="Text Box 11"/>
          <p:cNvSpPr txBox="1"/>
          <p:nvPr/>
        </p:nvSpPr>
        <p:spPr>
          <a:xfrm>
            <a:off x="8040688" y="3284538"/>
            <a:ext cx="20161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共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片       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/>
      <p:bldP spid="76804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5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Text Box 2"/>
          <p:cNvSpPr txBox="1"/>
          <p:nvPr/>
        </p:nvSpPr>
        <p:spPr>
          <a:xfrm>
            <a:off x="1524000" y="0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1676400" y="381000"/>
            <a:ext cx="4038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8" name="Text Box 4"/>
          <p:cNvSpPr txBox="1"/>
          <p:nvPr/>
        </p:nvSpPr>
        <p:spPr>
          <a:xfrm>
            <a:off x="1676400" y="990600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9" name="Text Box 5"/>
          <p:cNvSpPr txBox="1"/>
          <p:nvPr/>
        </p:nvSpPr>
        <p:spPr>
          <a:xfrm>
            <a:off x="1524000" y="1981200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0" name="Text Box 6"/>
          <p:cNvSpPr txBox="1"/>
          <p:nvPr/>
        </p:nvSpPr>
        <p:spPr>
          <a:xfrm>
            <a:off x="1524000" y="2819400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1" name="Text Box 7"/>
          <p:cNvSpPr txBox="1"/>
          <p:nvPr/>
        </p:nvSpPr>
        <p:spPr>
          <a:xfrm>
            <a:off x="1524000" y="1371600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0  1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2" name="Text Box 8"/>
          <p:cNvSpPr txBox="1"/>
          <p:nvPr/>
        </p:nvSpPr>
        <p:spPr>
          <a:xfrm>
            <a:off x="1524000" y="2286000"/>
            <a:ext cx="426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0  0  0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1  0  0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3" name="Text Box 9"/>
          <p:cNvSpPr txBox="1"/>
          <p:nvPr/>
        </p:nvSpPr>
        <p:spPr>
          <a:xfrm>
            <a:off x="1524000" y="3886200"/>
            <a:ext cx="8382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4" name="Line 10"/>
          <p:cNvSpPr/>
          <p:nvPr/>
        </p:nvSpPr>
        <p:spPr>
          <a:xfrm>
            <a:off x="18288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5" name="Line 11"/>
          <p:cNvSpPr/>
          <p:nvPr/>
        </p:nvSpPr>
        <p:spPr>
          <a:xfrm>
            <a:off x="1828800" y="762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6" name="Line 12"/>
          <p:cNvSpPr/>
          <p:nvPr/>
        </p:nvSpPr>
        <p:spPr>
          <a:xfrm>
            <a:off x="1828800" y="26670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77837" name="Text Box 13"/>
          <p:cNvSpPr txBox="1"/>
          <p:nvPr/>
        </p:nvSpPr>
        <p:spPr>
          <a:xfrm>
            <a:off x="1524000" y="4419600"/>
            <a:ext cx="8382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38" name="Line 14"/>
          <p:cNvSpPr/>
          <p:nvPr/>
        </p:nvSpPr>
        <p:spPr>
          <a:xfrm>
            <a:off x="1524000" y="44196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39" name="Line 15"/>
          <p:cNvSpPr/>
          <p:nvPr/>
        </p:nvSpPr>
        <p:spPr>
          <a:xfrm>
            <a:off x="1524000" y="49530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40" name="Text Box 16"/>
          <p:cNvSpPr txBox="1"/>
          <p:nvPr/>
        </p:nvSpPr>
        <p:spPr>
          <a:xfrm>
            <a:off x="2133600" y="50292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1" name="Text Box 17"/>
          <p:cNvSpPr txBox="1"/>
          <p:nvPr/>
        </p:nvSpPr>
        <p:spPr>
          <a:xfrm>
            <a:off x="2133600" y="5500688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2" name="Text Box 18"/>
          <p:cNvSpPr txBox="1"/>
          <p:nvPr/>
        </p:nvSpPr>
        <p:spPr>
          <a:xfrm>
            <a:off x="2133600" y="5957888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3" name="Text Box 19"/>
          <p:cNvSpPr txBox="1"/>
          <p:nvPr/>
        </p:nvSpPr>
        <p:spPr>
          <a:xfrm>
            <a:off x="3581400" y="50292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4" name="Text Box 20"/>
          <p:cNvSpPr txBox="1"/>
          <p:nvPr/>
        </p:nvSpPr>
        <p:spPr>
          <a:xfrm>
            <a:off x="3581400" y="5500688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5" name="Text Box 21"/>
          <p:cNvSpPr txBox="1"/>
          <p:nvPr/>
        </p:nvSpPr>
        <p:spPr>
          <a:xfrm>
            <a:off x="3581400" y="5957888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6" name="Text Box 22"/>
          <p:cNvSpPr txBox="1"/>
          <p:nvPr/>
        </p:nvSpPr>
        <p:spPr>
          <a:xfrm>
            <a:off x="5867400" y="50292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7" name="Text Box 23"/>
          <p:cNvSpPr txBox="1"/>
          <p:nvPr/>
        </p:nvSpPr>
        <p:spPr>
          <a:xfrm>
            <a:off x="5867400" y="5500688"/>
            <a:ext cx="1295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8" name="Text Box 24"/>
          <p:cNvSpPr txBox="1"/>
          <p:nvPr/>
        </p:nvSpPr>
        <p:spPr>
          <a:xfrm>
            <a:off x="5867400" y="5957888"/>
            <a:ext cx="1371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49" name="Text Box 25"/>
          <p:cNvSpPr txBox="1"/>
          <p:nvPr/>
        </p:nvSpPr>
        <p:spPr>
          <a:xfrm>
            <a:off x="8001000" y="502920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0" name="Line 26"/>
          <p:cNvSpPr/>
          <p:nvPr/>
        </p:nvSpPr>
        <p:spPr>
          <a:xfrm>
            <a:off x="80772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1" name="Line 27"/>
          <p:cNvSpPr/>
          <p:nvPr/>
        </p:nvSpPr>
        <p:spPr>
          <a:xfrm>
            <a:off x="8534400" y="5105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2" name="Text Box 28"/>
          <p:cNvSpPr txBox="1"/>
          <p:nvPr/>
        </p:nvSpPr>
        <p:spPr>
          <a:xfrm>
            <a:off x="8001000" y="5500688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3" name="Text Box 29"/>
          <p:cNvSpPr txBox="1"/>
          <p:nvPr/>
        </p:nvSpPr>
        <p:spPr>
          <a:xfrm>
            <a:off x="8001000" y="594360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4" name="Line 30"/>
          <p:cNvSpPr/>
          <p:nvPr/>
        </p:nvSpPr>
        <p:spPr>
          <a:xfrm>
            <a:off x="8077200" y="5562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5" name="Line 31"/>
          <p:cNvSpPr/>
          <p:nvPr/>
        </p:nvSpPr>
        <p:spPr>
          <a:xfrm>
            <a:off x="86106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56" name="Text Box 32"/>
          <p:cNvSpPr txBox="1"/>
          <p:nvPr/>
        </p:nvSpPr>
        <p:spPr>
          <a:xfrm>
            <a:off x="9448800" y="685800"/>
            <a:ext cx="91440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5KB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7" name="Text Box 33"/>
          <p:cNvSpPr txBox="1"/>
          <p:nvPr/>
        </p:nvSpPr>
        <p:spPr>
          <a:xfrm>
            <a:off x="8610600" y="762000"/>
            <a:ext cx="1219200" cy="2844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58" name="AutoShape 34"/>
          <p:cNvSpPr/>
          <p:nvPr/>
        </p:nvSpPr>
        <p:spPr>
          <a:xfrm>
            <a:off x="8458200" y="533400"/>
            <a:ext cx="228600" cy="838200"/>
          </a:xfrm>
          <a:prstGeom prst="rightBrace">
            <a:avLst>
              <a:gd name="adj1" fmla="val 30487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59" name="Text Box 35"/>
          <p:cNvSpPr txBox="1"/>
          <p:nvPr/>
        </p:nvSpPr>
        <p:spPr>
          <a:xfrm>
            <a:off x="8915400" y="28194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A12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5791200" y="0"/>
            <a:ext cx="2590800" cy="3886200"/>
            <a:chOff x="2688" y="0"/>
            <a:chExt cx="1632" cy="2448"/>
          </a:xfrm>
        </p:grpSpPr>
        <p:sp>
          <p:nvSpPr>
            <p:cNvPr id="49189" name="Text Box 37"/>
            <p:cNvSpPr txBox="1"/>
            <p:nvPr/>
          </p:nvSpPr>
          <p:spPr>
            <a:xfrm>
              <a:off x="3120" y="0"/>
              <a:ext cx="864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64KB</a:t>
              </a:r>
              <a:endPara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9190" name="Rectangle 38"/>
            <p:cNvSpPr/>
            <p:nvPr/>
          </p:nvSpPr>
          <p:spPr>
            <a:xfrm>
              <a:off x="2688" y="288"/>
              <a:ext cx="1632" cy="2160"/>
            </a:xfrm>
            <a:prstGeom prst="rect">
              <a:avLst/>
            </a:prstGeom>
            <a:solidFill>
              <a:srgbClr val="FFFF66"/>
            </a:solidFill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Line 39"/>
            <p:cNvSpPr/>
            <p:nvPr/>
          </p:nvSpPr>
          <p:spPr>
            <a:xfrm>
              <a:off x="2688" y="912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2" name="Line 40"/>
            <p:cNvSpPr/>
            <p:nvPr/>
          </p:nvSpPr>
          <p:spPr>
            <a:xfrm>
              <a:off x="2688" y="148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3" name="Line 41"/>
            <p:cNvSpPr/>
            <p:nvPr/>
          </p:nvSpPr>
          <p:spPr>
            <a:xfrm>
              <a:off x="2688" y="1968"/>
              <a:ext cx="1632" cy="0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9194" name="Text Box 42"/>
            <p:cNvSpPr txBox="1"/>
            <p:nvPr/>
          </p:nvSpPr>
          <p:spPr>
            <a:xfrm>
              <a:off x="3216" y="1584"/>
              <a:ext cx="768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1K</a:t>
              </a:r>
              <a:endParaRPr lang="en-US" altLang="zh-CN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9195" name="Text Box 43"/>
            <p:cNvSpPr txBox="1"/>
            <p:nvPr/>
          </p:nvSpPr>
          <p:spPr>
            <a:xfrm>
              <a:off x="3216" y="432"/>
              <a:ext cx="768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  <a:endParaRPr lang="en-US" altLang="zh-CN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9196" name="Line 44"/>
            <p:cNvSpPr/>
            <p:nvPr/>
          </p:nvSpPr>
          <p:spPr>
            <a:xfrm>
              <a:off x="3456" y="1968"/>
              <a:ext cx="0" cy="336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9197" name="Text Box 45"/>
            <p:cNvSpPr txBox="1"/>
            <p:nvPr/>
          </p:nvSpPr>
          <p:spPr>
            <a:xfrm>
              <a:off x="3216" y="1008"/>
              <a:ext cx="768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黑体" panose="02010609060101010101" pitchFamily="2" charset="-122"/>
                  <a:ea typeface="黑体" panose="02010609060101010101" pitchFamily="2" charset="-122"/>
                </a:rPr>
                <a:t>2K</a:t>
              </a:r>
              <a:endParaRPr lang="en-US" altLang="zh-CN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7870" name="AutoShape 46"/>
          <p:cNvSpPr/>
          <p:nvPr/>
        </p:nvSpPr>
        <p:spPr>
          <a:xfrm>
            <a:off x="8458200" y="1524000"/>
            <a:ext cx="228600" cy="1524000"/>
          </a:xfrm>
          <a:prstGeom prst="rightBrace">
            <a:avLst>
              <a:gd name="adj1" fmla="val 55432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71" name="Text Box 47"/>
          <p:cNvSpPr txBox="1"/>
          <p:nvPr/>
        </p:nvSpPr>
        <p:spPr>
          <a:xfrm>
            <a:off x="8610600" y="2057400"/>
            <a:ext cx="1219200" cy="2844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72" name="Text Box 48"/>
          <p:cNvSpPr txBox="1"/>
          <p:nvPr/>
        </p:nvSpPr>
        <p:spPr>
          <a:xfrm>
            <a:off x="8991600" y="594360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73" name="Line 49"/>
          <p:cNvSpPr/>
          <p:nvPr/>
        </p:nvSpPr>
        <p:spPr>
          <a:xfrm>
            <a:off x="90678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74" name="Text Box 50"/>
          <p:cNvSpPr txBox="1"/>
          <p:nvPr/>
        </p:nvSpPr>
        <p:spPr>
          <a:xfrm>
            <a:off x="7696200" y="6338888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为全0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75" name="AutoShape 51"/>
          <p:cNvSpPr/>
          <p:nvPr/>
        </p:nvSpPr>
        <p:spPr>
          <a:xfrm>
            <a:off x="9296400" y="838200"/>
            <a:ext cx="228600" cy="1524000"/>
          </a:xfrm>
          <a:prstGeom prst="rightBrace">
            <a:avLst>
              <a:gd name="adj1" fmla="val 55432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78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78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78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784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78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784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784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784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78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784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78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784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785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78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778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787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77827" grpId="0"/>
      <p:bldP spid="77828" grpId="0"/>
      <p:bldP spid="77829" grpId="0"/>
      <p:bldP spid="77830" grpId="0"/>
      <p:bldP spid="77831" grpId="0"/>
      <p:bldP spid="77832" grpId="0"/>
      <p:bldP spid="77833" grpId="0"/>
      <p:bldP spid="77837" grpId="0"/>
      <p:bldP spid="77840" grpId="0" build="p"/>
      <p:bldP spid="77841" grpId="0" build="p"/>
      <p:bldP spid="77842" grpId="0" build="p"/>
      <p:bldP spid="77843" grpId="0" build="p"/>
      <p:bldP spid="77844" grpId="0" build="p"/>
      <p:bldP spid="77845" grpId="0" build="p"/>
      <p:bldP spid="77846" grpId="0" build="p"/>
      <p:bldP spid="77847" grpId="0" build="p"/>
      <p:bldP spid="77848" grpId="0" build="p"/>
      <p:bldP spid="77849" grpId="0" build="p"/>
      <p:bldP spid="77852" grpId="0" build="p"/>
      <p:bldP spid="77853" grpId="0" build="p"/>
      <p:bldP spid="77856" grpId="0"/>
      <p:bldP spid="77857" grpId="0" advAuto="1000" build="p"/>
      <p:bldP spid="77858" grpId="0" bldLvl="0" animBg="1"/>
      <p:bldP spid="77859" grpId="0"/>
      <p:bldP spid="77870" grpId="0" bldLvl="0" animBg="1"/>
      <p:bldP spid="77871" grpId="0" advAuto="1000" build="p"/>
      <p:bldP spid="77872" grpId="0" build="p"/>
      <p:bldP spid="77874" grpId="0" build="p"/>
      <p:bldP spid="77875" grpId="0" bldLvl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9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063750" y="785813"/>
            <a:ext cx="1058863" cy="156845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8575675" y="4208463"/>
            <a:ext cx="165258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地址总线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6375400" y="1957388"/>
            <a:ext cx="1042988" cy="101790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2K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RAM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4187825" y="1936750"/>
            <a:ext cx="1060450" cy="101790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2K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ROM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0904" name="Text Box 8"/>
          <p:cNvSpPr txBox="1"/>
          <p:nvPr/>
        </p:nvSpPr>
        <p:spPr>
          <a:xfrm>
            <a:off x="8569325" y="1998663"/>
            <a:ext cx="1042988" cy="1017905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1K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RAM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40000"/>
              </a:lnSpc>
            </a:pP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109913" y="404813"/>
            <a:ext cx="7499350" cy="1547812"/>
            <a:chOff x="1036" y="121"/>
            <a:chExt cx="4724" cy="975"/>
          </a:xfrm>
        </p:grpSpPr>
        <p:sp>
          <p:nvSpPr>
            <p:cNvPr id="50184" name="Text Box 10"/>
            <p:cNvSpPr txBox="1"/>
            <p:nvPr/>
          </p:nvSpPr>
          <p:spPr>
            <a:xfrm>
              <a:off x="2496" y="121"/>
              <a:ext cx="109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  <a:endPara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AutoShape 11"/>
            <p:cNvSpPr/>
            <p:nvPr/>
          </p:nvSpPr>
          <p:spPr>
            <a:xfrm flipV="1">
              <a:off x="1972" y="536"/>
              <a:ext cx="162" cy="536"/>
            </a:xfrm>
            <a:prstGeom prst="downArrow">
              <a:avLst>
                <a:gd name="adj1" fmla="val 50000"/>
                <a:gd name="adj2" fmla="val 8265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186" name="Group 12"/>
            <p:cNvGrpSpPr/>
            <p:nvPr/>
          </p:nvGrpSpPr>
          <p:grpSpPr>
            <a:xfrm>
              <a:off x="1036" y="458"/>
              <a:ext cx="4275" cy="122"/>
              <a:chOff x="1036" y="377"/>
              <a:chExt cx="4275" cy="122"/>
            </a:xfrm>
          </p:grpSpPr>
          <p:sp>
            <p:nvSpPr>
              <p:cNvPr id="50187" name="AutoShape 13"/>
              <p:cNvSpPr/>
              <p:nvPr/>
            </p:nvSpPr>
            <p:spPr>
              <a:xfrm>
                <a:off x="4639" y="377"/>
                <a:ext cx="672" cy="121"/>
              </a:xfrm>
              <a:prstGeom prst="rightArrow">
                <a:avLst>
                  <a:gd name="adj1" fmla="val 50000"/>
                  <a:gd name="adj2" fmla="val 13874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8" name="Rectangle 14"/>
              <p:cNvSpPr/>
              <p:nvPr/>
            </p:nvSpPr>
            <p:spPr>
              <a:xfrm>
                <a:off x="1568" y="407"/>
                <a:ext cx="3194" cy="6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89" name="AutoShape 15"/>
              <p:cNvSpPr/>
              <p:nvPr/>
            </p:nvSpPr>
            <p:spPr>
              <a:xfrm flipH="1">
                <a:off x="1036" y="383"/>
                <a:ext cx="672" cy="116"/>
              </a:xfrm>
              <a:prstGeom prst="rightArrow">
                <a:avLst>
                  <a:gd name="adj1" fmla="val 50000"/>
                  <a:gd name="adj2" fmla="val 14472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90" name="AutoShape 16"/>
            <p:cNvSpPr/>
            <p:nvPr/>
          </p:nvSpPr>
          <p:spPr>
            <a:xfrm>
              <a:off x="3324" y="546"/>
              <a:ext cx="141" cy="535"/>
            </a:xfrm>
            <a:prstGeom prst="upDownArrow">
              <a:avLst>
                <a:gd name="adj1" fmla="val 50000"/>
                <a:gd name="adj2" fmla="val 7581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AutoShape 17"/>
            <p:cNvSpPr/>
            <p:nvPr/>
          </p:nvSpPr>
          <p:spPr>
            <a:xfrm>
              <a:off x="4693" y="561"/>
              <a:ext cx="141" cy="535"/>
            </a:xfrm>
            <a:prstGeom prst="upDownArrow">
              <a:avLst>
                <a:gd name="adj1" fmla="val 50000"/>
                <a:gd name="adj2" fmla="val 75816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2" name="Text Box 18"/>
            <p:cNvSpPr txBox="1"/>
            <p:nvPr/>
          </p:nvSpPr>
          <p:spPr>
            <a:xfrm>
              <a:off x="2162" y="606"/>
              <a:ext cx="93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 baseline="-16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Text Box 19"/>
            <p:cNvSpPr txBox="1"/>
            <p:nvPr/>
          </p:nvSpPr>
          <p:spPr>
            <a:xfrm>
              <a:off x="3420" y="581"/>
              <a:ext cx="93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 baseline="-16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Text Box 20"/>
            <p:cNvSpPr txBox="1"/>
            <p:nvPr/>
          </p:nvSpPr>
          <p:spPr>
            <a:xfrm>
              <a:off x="4830" y="631"/>
              <a:ext cx="930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6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3600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 baseline="-16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2422525" y="2360613"/>
            <a:ext cx="7643813" cy="1908175"/>
            <a:chOff x="603" y="1353"/>
            <a:chExt cx="4815" cy="1202"/>
          </a:xfrm>
        </p:grpSpPr>
        <p:sp>
          <p:nvSpPr>
            <p:cNvPr id="50196" name="Rectangle 31"/>
            <p:cNvSpPr/>
            <p:nvPr/>
          </p:nvSpPr>
          <p:spPr>
            <a:xfrm>
              <a:off x="608" y="1353"/>
              <a:ext cx="92" cy="1127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AutoShape 32"/>
            <p:cNvSpPr/>
            <p:nvPr/>
          </p:nvSpPr>
          <p:spPr>
            <a:xfrm>
              <a:off x="1991" y="1890"/>
              <a:ext cx="181" cy="576"/>
            </a:xfrm>
            <a:prstGeom prst="upArrow">
              <a:avLst>
                <a:gd name="adj1" fmla="val 50000"/>
                <a:gd name="adj2" fmla="val 79499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8" name="AutoShape 33"/>
            <p:cNvSpPr/>
            <p:nvPr/>
          </p:nvSpPr>
          <p:spPr>
            <a:xfrm>
              <a:off x="4725" y="1894"/>
              <a:ext cx="161" cy="587"/>
            </a:xfrm>
            <a:prstGeom prst="upArrow">
              <a:avLst>
                <a:gd name="adj1" fmla="val 50000"/>
                <a:gd name="adj2" fmla="val 91081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9" name="AutoShape 34"/>
            <p:cNvSpPr/>
            <p:nvPr/>
          </p:nvSpPr>
          <p:spPr>
            <a:xfrm>
              <a:off x="3336" y="1890"/>
              <a:ext cx="161" cy="567"/>
            </a:xfrm>
            <a:prstGeom prst="upArrow">
              <a:avLst>
                <a:gd name="adj1" fmla="val 50000"/>
                <a:gd name="adj2" fmla="val 87978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00" name="Group 35"/>
            <p:cNvGrpSpPr/>
            <p:nvPr/>
          </p:nvGrpSpPr>
          <p:grpSpPr>
            <a:xfrm>
              <a:off x="603" y="2424"/>
              <a:ext cx="4815" cy="131"/>
              <a:chOff x="603" y="2212"/>
              <a:chExt cx="4815" cy="131"/>
            </a:xfrm>
          </p:grpSpPr>
          <p:sp>
            <p:nvSpPr>
              <p:cNvPr id="50201" name="AutoShape 36"/>
              <p:cNvSpPr/>
              <p:nvPr/>
            </p:nvSpPr>
            <p:spPr>
              <a:xfrm>
                <a:off x="4746" y="2212"/>
                <a:ext cx="672" cy="131"/>
              </a:xfrm>
              <a:prstGeom prst="rightArrow">
                <a:avLst>
                  <a:gd name="adj1" fmla="val 50000"/>
                  <a:gd name="adj2" fmla="val 128149"/>
                </a:avLst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2" name="Rectangle 37"/>
              <p:cNvSpPr/>
              <p:nvPr/>
            </p:nvSpPr>
            <p:spPr>
              <a:xfrm>
                <a:off x="603" y="2241"/>
                <a:ext cx="4350" cy="74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8"/>
          <p:cNvGrpSpPr/>
          <p:nvPr/>
        </p:nvGrpSpPr>
        <p:grpSpPr>
          <a:xfrm>
            <a:off x="3470275" y="2168525"/>
            <a:ext cx="930275" cy="2359025"/>
            <a:chOff x="1303" y="1232"/>
            <a:chExt cx="546" cy="1486"/>
          </a:xfrm>
        </p:grpSpPr>
        <p:sp>
          <p:nvSpPr>
            <p:cNvPr id="50204" name="Oval 39"/>
            <p:cNvSpPr/>
            <p:nvPr/>
          </p:nvSpPr>
          <p:spPr>
            <a:xfrm>
              <a:off x="1617" y="1506"/>
              <a:ext cx="91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Freeform 40"/>
            <p:cNvSpPr/>
            <p:nvPr/>
          </p:nvSpPr>
          <p:spPr>
            <a:xfrm>
              <a:off x="1436" y="1556"/>
              <a:ext cx="172" cy="1162"/>
            </a:xfrm>
            <a:custGeom>
              <a:avLst/>
              <a:gdLst/>
              <a:ahLst/>
              <a:cxnLst>
                <a:cxn ang="0">
                  <a:pos x="0" y="2801"/>
                </a:cxn>
                <a:cxn ang="0">
                  <a:pos x="0" y="0"/>
                </a:cxn>
                <a:cxn ang="0">
                  <a:pos x="12180" y="0"/>
                </a:cxn>
              </a:cxnLst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0206" name="Group 41"/>
            <p:cNvGrpSpPr/>
            <p:nvPr/>
          </p:nvGrpSpPr>
          <p:grpSpPr>
            <a:xfrm>
              <a:off x="1303" y="1232"/>
              <a:ext cx="546" cy="232"/>
              <a:chOff x="303" y="2981"/>
              <a:chExt cx="546" cy="232"/>
            </a:xfrm>
          </p:grpSpPr>
          <p:sp>
            <p:nvSpPr>
              <p:cNvPr id="50207" name="Text Box 42"/>
              <p:cNvSpPr txBox="1"/>
              <p:nvPr/>
            </p:nvSpPr>
            <p:spPr>
              <a:xfrm>
                <a:off x="303" y="2981"/>
                <a:ext cx="54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08" name="Line 43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" name="Group 44"/>
          <p:cNvGrpSpPr/>
          <p:nvPr/>
        </p:nvGrpSpPr>
        <p:grpSpPr>
          <a:xfrm>
            <a:off x="5549900" y="2152650"/>
            <a:ext cx="1001713" cy="2398713"/>
            <a:chOff x="2573" y="1222"/>
            <a:chExt cx="631" cy="1511"/>
          </a:xfrm>
        </p:grpSpPr>
        <p:sp>
          <p:nvSpPr>
            <p:cNvPr id="50210" name="Oval 45"/>
            <p:cNvSpPr/>
            <p:nvPr/>
          </p:nvSpPr>
          <p:spPr>
            <a:xfrm>
              <a:off x="2987" y="1491"/>
              <a:ext cx="91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Freeform 46"/>
            <p:cNvSpPr/>
            <p:nvPr/>
          </p:nvSpPr>
          <p:spPr>
            <a:xfrm>
              <a:off x="2573" y="1531"/>
              <a:ext cx="404" cy="1202"/>
            </a:xfrm>
            <a:custGeom>
              <a:avLst/>
              <a:gdLst/>
              <a:ahLst/>
              <a:cxnLst>
                <a:cxn ang="0">
                  <a:pos x="0" y="3800"/>
                </a:cxn>
                <a:cxn ang="0">
                  <a:pos x="0" y="0"/>
                </a:cxn>
                <a:cxn ang="0">
                  <a:pos x="26476544" y="0"/>
                </a:cxn>
              </a:cxnLst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0212" name="Group 47"/>
            <p:cNvGrpSpPr/>
            <p:nvPr/>
          </p:nvGrpSpPr>
          <p:grpSpPr>
            <a:xfrm>
              <a:off x="2658" y="1222"/>
              <a:ext cx="546" cy="232"/>
              <a:chOff x="303" y="2981"/>
              <a:chExt cx="546" cy="232"/>
            </a:xfrm>
          </p:grpSpPr>
          <p:sp>
            <p:nvSpPr>
              <p:cNvPr id="50213" name="Text Box 48"/>
              <p:cNvSpPr txBox="1"/>
              <p:nvPr/>
            </p:nvSpPr>
            <p:spPr>
              <a:xfrm>
                <a:off x="303" y="2981"/>
                <a:ext cx="54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14" name="Line 49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50"/>
          <p:cNvGrpSpPr/>
          <p:nvPr/>
        </p:nvGrpSpPr>
        <p:grpSpPr>
          <a:xfrm>
            <a:off x="7781925" y="2281238"/>
            <a:ext cx="806450" cy="2278062"/>
            <a:chOff x="4049" y="1303"/>
            <a:chExt cx="458" cy="1435"/>
          </a:xfrm>
        </p:grpSpPr>
        <p:sp>
          <p:nvSpPr>
            <p:cNvPr id="50216" name="Oval 51"/>
            <p:cNvSpPr/>
            <p:nvPr/>
          </p:nvSpPr>
          <p:spPr>
            <a:xfrm>
              <a:off x="4412" y="1556"/>
              <a:ext cx="76" cy="91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Freeform 52"/>
            <p:cNvSpPr/>
            <p:nvPr/>
          </p:nvSpPr>
          <p:spPr>
            <a:xfrm>
              <a:off x="4053" y="1607"/>
              <a:ext cx="351" cy="1131"/>
            </a:xfrm>
            <a:custGeom>
              <a:avLst/>
              <a:gdLst/>
              <a:ahLst/>
              <a:cxnLst>
                <a:cxn ang="0">
                  <a:pos x="0" y="2195"/>
                </a:cxn>
                <a:cxn ang="0">
                  <a:pos x="0" y="0"/>
                </a:cxn>
                <a:cxn ang="0">
                  <a:pos x="7469294" y="0"/>
                </a:cxn>
              </a:cxnLst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0218" name="Group 53"/>
            <p:cNvGrpSpPr/>
            <p:nvPr/>
          </p:nvGrpSpPr>
          <p:grpSpPr>
            <a:xfrm>
              <a:off x="4049" y="1303"/>
              <a:ext cx="458" cy="232"/>
              <a:chOff x="303" y="2981"/>
              <a:chExt cx="546" cy="232"/>
            </a:xfrm>
          </p:grpSpPr>
          <p:sp>
            <p:nvSpPr>
              <p:cNvPr id="50219" name="Text Box 54"/>
              <p:cNvSpPr txBox="1"/>
              <p:nvPr/>
            </p:nvSpPr>
            <p:spPr>
              <a:xfrm>
                <a:off x="303" y="2981"/>
                <a:ext cx="546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  <a:endPara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20" name="Line 55"/>
              <p:cNvSpPr/>
              <p:nvPr/>
            </p:nvSpPr>
            <p:spPr>
              <a:xfrm>
                <a:off x="394" y="3032"/>
                <a:ext cx="222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56"/>
          <p:cNvGrpSpPr/>
          <p:nvPr/>
        </p:nvGrpSpPr>
        <p:grpSpPr>
          <a:xfrm>
            <a:off x="2725738" y="2346325"/>
            <a:ext cx="6070600" cy="1571625"/>
            <a:chOff x="854" y="1354"/>
            <a:chExt cx="3764" cy="940"/>
          </a:xfrm>
        </p:grpSpPr>
        <p:sp>
          <p:nvSpPr>
            <p:cNvPr id="50222" name="Freeform 57"/>
            <p:cNvSpPr/>
            <p:nvPr/>
          </p:nvSpPr>
          <p:spPr>
            <a:xfrm>
              <a:off x="869" y="1354"/>
              <a:ext cx="3749" cy="9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10"/>
                </a:cxn>
                <a:cxn ang="0">
                  <a:pos x="2344" y="910"/>
                </a:cxn>
                <a:cxn ang="0">
                  <a:pos x="2344" y="536"/>
                </a:cxn>
                <a:cxn ang="0">
                  <a:pos x="2344" y="910"/>
                </a:cxn>
                <a:cxn ang="0">
                  <a:pos x="3749" y="910"/>
                </a:cxn>
                <a:cxn ang="0">
                  <a:pos x="3749" y="556"/>
                </a:cxn>
              </a:cxnLst>
              <a:pathLst>
                <a:path w="3749" h="910">
                  <a:moveTo>
                    <a:pt x="0" y="0"/>
                  </a:moveTo>
                  <a:lnTo>
                    <a:pt x="0" y="910"/>
                  </a:lnTo>
                  <a:lnTo>
                    <a:pt x="2344" y="910"/>
                  </a:lnTo>
                  <a:lnTo>
                    <a:pt x="2344" y="536"/>
                  </a:lnTo>
                  <a:lnTo>
                    <a:pt x="2344" y="910"/>
                  </a:lnTo>
                  <a:lnTo>
                    <a:pt x="3749" y="910"/>
                  </a:lnTo>
                  <a:lnTo>
                    <a:pt x="3749" y="556"/>
                  </a:ln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3" name="Oval 58"/>
            <p:cNvSpPr/>
            <p:nvPr/>
          </p:nvSpPr>
          <p:spPr>
            <a:xfrm>
              <a:off x="3162" y="2223"/>
              <a:ext cx="81" cy="71"/>
            </a:xfrm>
            <a:prstGeom prst="ellipse">
              <a:avLst/>
            </a:prstGeom>
            <a:solidFill>
              <a:srgbClr val="FFCCCC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24" name="Group 59"/>
            <p:cNvGrpSpPr/>
            <p:nvPr/>
          </p:nvGrpSpPr>
          <p:grpSpPr>
            <a:xfrm>
              <a:off x="854" y="1547"/>
              <a:ext cx="501" cy="220"/>
              <a:chOff x="237" y="2799"/>
              <a:chExt cx="501" cy="220"/>
            </a:xfrm>
          </p:grpSpPr>
          <p:sp>
            <p:nvSpPr>
              <p:cNvPr id="50225" name="Rectangle 60"/>
              <p:cNvSpPr/>
              <p:nvPr/>
            </p:nvSpPr>
            <p:spPr>
              <a:xfrm>
                <a:off x="237" y="2799"/>
                <a:ext cx="38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R/W</a:t>
                </a:r>
                <a:endPara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0226" name="Line 61"/>
              <p:cNvSpPr/>
              <p:nvPr/>
            </p:nvSpPr>
            <p:spPr>
              <a:xfrm>
                <a:off x="515" y="2850"/>
                <a:ext cx="223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80958" name="Text Box 62"/>
          <p:cNvSpPr txBox="1"/>
          <p:nvPr/>
        </p:nvSpPr>
        <p:spPr>
          <a:xfrm>
            <a:off x="3648075" y="3357563"/>
            <a:ext cx="1081088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A10~A0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59" name="Text Box 63"/>
          <p:cNvSpPr txBox="1"/>
          <p:nvPr/>
        </p:nvSpPr>
        <p:spPr>
          <a:xfrm>
            <a:off x="6888163" y="3357563"/>
            <a:ext cx="107156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A10~A0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60" name="Text Box 64"/>
          <p:cNvSpPr txBox="1"/>
          <p:nvPr/>
        </p:nvSpPr>
        <p:spPr>
          <a:xfrm>
            <a:off x="9120188" y="3500438"/>
            <a:ext cx="9763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A9~A0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106"/>
          <p:cNvGrpSpPr/>
          <p:nvPr/>
        </p:nvGrpSpPr>
        <p:grpSpPr>
          <a:xfrm>
            <a:off x="3071813" y="4508500"/>
            <a:ext cx="1368425" cy="1298576"/>
            <a:chOff x="975" y="2840"/>
            <a:chExt cx="862" cy="818"/>
          </a:xfrm>
        </p:grpSpPr>
        <p:sp>
          <p:nvSpPr>
            <p:cNvPr id="50231" name="Rectangle 96"/>
            <p:cNvSpPr/>
            <p:nvPr/>
          </p:nvSpPr>
          <p:spPr>
            <a:xfrm>
              <a:off x="1111" y="2950"/>
              <a:ext cx="528" cy="192"/>
            </a:xfrm>
            <a:prstGeom prst="rect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2" name="Oval 97"/>
            <p:cNvSpPr/>
            <p:nvPr/>
          </p:nvSpPr>
          <p:spPr>
            <a:xfrm flipH="1" flipV="1">
              <a:off x="1316" y="2840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3" name="Line 98"/>
            <p:cNvSpPr/>
            <p:nvPr/>
          </p:nvSpPr>
          <p:spPr>
            <a:xfrm>
              <a:off x="1156" y="3144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4" name="Line 99"/>
            <p:cNvSpPr/>
            <p:nvPr/>
          </p:nvSpPr>
          <p:spPr>
            <a:xfrm>
              <a:off x="1565" y="3144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5" name="Text Box 100"/>
            <p:cNvSpPr txBox="1"/>
            <p:nvPr/>
          </p:nvSpPr>
          <p:spPr>
            <a:xfrm>
              <a:off x="975" y="3407"/>
              <a:ext cx="862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A11</a:t>
              </a: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36" name="Line 103"/>
            <p:cNvSpPr/>
            <p:nvPr/>
          </p:nvSpPr>
          <p:spPr>
            <a:xfrm>
              <a:off x="1066" y="3385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37" name="Line 104"/>
            <p:cNvSpPr/>
            <p:nvPr/>
          </p:nvSpPr>
          <p:spPr>
            <a:xfrm>
              <a:off x="1511" y="3385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5" name="Group 134"/>
          <p:cNvGrpSpPr/>
          <p:nvPr/>
        </p:nvGrpSpPr>
        <p:grpSpPr>
          <a:xfrm>
            <a:off x="4930775" y="4554538"/>
            <a:ext cx="1368425" cy="1298574"/>
            <a:chOff x="2146" y="2869"/>
            <a:chExt cx="862" cy="818"/>
          </a:xfrm>
        </p:grpSpPr>
        <p:sp>
          <p:nvSpPr>
            <p:cNvPr id="50239" name="Rectangle 118"/>
            <p:cNvSpPr/>
            <p:nvPr/>
          </p:nvSpPr>
          <p:spPr>
            <a:xfrm>
              <a:off x="2282" y="2979"/>
              <a:ext cx="528" cy="192"/>
            </a:xfrm>
            <a:prstGeom prst="rect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0" name="Oval 119"/>
            <p:cNvSpPr/>
            <p:nvPr/>
          </p:nvSpPr>
          <p:spPr>
            <a:xfrm flipH="1" flipV="1">
              <a:off x="2487" y="2869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1" name="Line 120"/>
            <p:cNvSpPr/>
            <p:nvPr/>
          </p:nvSpPr>
          <p:spPr>
            <a:xfrm>
              <a:off x="2327" y="317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42" name="Line 121"/>
            <p:cNvSpPr/>
            <p:nvPr/>
          </p:nvSpPr>
          <p:spPr>
            <a:xfrm>
              <a:off x="2736" y="317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0243" name="Text Box 122"/>
            <p:cNvSpPr txBox="1"/>
            <p:nvPr/>
          </p:nvSpPr>
          <p:spPr>
            <a:xfrm>
              <a:off x="2146" y="3436"/>
              <a:ext cx="862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A11</a:t>
              </a: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44" name="Line 124"/>
            <p:cNvSpPr/>
            <p:nvPr/>
          </p:nvSpPr>
          <p:spPr>
            <a:xfrm>
              <a:off x="2282" y="3430"/>
              <a:ext cx="14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" name="Group 137"/>
          <p:cNvGrpSpPr/>
          <p:nvPr/>
        </p:nvGrpSpPr>
        <p:grpSpPr>
          <a:xfrm>
            <a:off x="6959600" y="4568825"/>
            <a:ext cx="1873250" cy="1298576"/>
            <a:chOff x="3424" y="2878"/>
            <a:chExt cx="1180" cy="818"/>
          </a:xfrm>
        </p:grpSpPr>
        <p:grpSp>
          <p:nvGrpSpPr>
            <p:cNvPr id="50246" name="Group 136"/>
            <p:cNvGrpSpPr/>
            <p:nvPr/>
          </p:nvGrpSpPr>
          <p:grpSpPr>
            <a:xfrm>
              <a:off x="3424" y="2878"/>
              <a:ext cx="1180" cy="818"/>
              <a:chOff x="3424" y="2878"/>
              <a:chExt cx="1180" cy="818"/>
            </a:xfrm>
          </p:grpSpPr>
          <p:sp>
            <p:nvSpPr>
              <p:cNvPr id="50247" name="Rectangle 127"/>
              <p:cNvSpPr/>
              <p:nvPr/>
            </p:nvSpPr>
            <p:spPr>
              <a:xfrm>
                <a:off x="3606" y="2988"/>
                <a:ext cx="681" cy="192"/>
              </a:xfrm>
              <a:prstGeom prst="rect">
                <a:avLst/>
              </a:prstGeom>
              <a:noFill/>
              <a:ln w="38100" cap="sq" cmpd="sng">
                <a:solidFill>
                  <a:schemeClr val="accent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48" name="Oval 128"/>
              <p:cNvSpPr/>
              <p:nvPr/>
            </p:nvSpPr>
            <p:spPr>
              <a:xfrm flipH="1" flipV="1">
                <a:off x="3901" y="2878"/>
                <a:ext cx="96" cy="96"/>
              </a:xfrm>
              <a:prstGeom prst="ellipse">
                <a:avLst/>
              </a:prstGeom>
              <a:noFill/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49" name="Line 129"/>
              <p:cNvSpPr/>
              <p:nvPr/>
            </p:nvSpPr>
            <p:spPr>
              <a:xfrm>
                <a:off x="3606" y="3182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0" name="Line 130"/>
              <p:cNvSpPr/>
              <p:nvPr/>
            </p:nvSpPr>
            <p:spPr>
              <a:xfrm>
                <a:off x="3923" y="3182"/>
                <a:ext cx="0" cy="192"/>
              </a:xfrm>
              <a:prstGeom prst="line">
                <a:avLst/>
              </a:prstGeom>
              <a:ln w="381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1" name="Text Box 131"/>
              <p:cNvSpPr txBox="1"/>
              <p:nvPr/>
            </p:nvSpPr>
            <p:spPr>
              <a:xfrm>
                <a:off x="3424" y="3445"/>
                <a:ext cx="1180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A12  A11  A10</a:t>
                </a:r>
                <a:endPara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52" name="Line 132"/>
              <p:cNvSpPr/>
              <p:nvPr/>
            </p:nvSpPr>
            <p:spPr>
              <a:xfrm>
                <a:off x="3870" y="3423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0253" name="Line 133"/>
              <p:cNvSpPr/>
              <p:nvPr/>
            </p:nvSpPr>
            <p:spPr>
              <a:xfrm>
                <a:off x="4233" y="3423"/>
                <a:ext cx="144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0254" name="Line 135"/>
            <p:cNvSpPr/>
            <p:nvPr/>
          </p:nvSpPr>
          <p:spPr>
            <a:xfrm>
              <a:off x="4286" y="3203"/>
              <a:ext cx="0" cy="192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5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9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ldLvl="0" animBg="1"/>
      <p:bldP spid="80901" grpId="0" build="p"/>
      <p:bldP spid="80902" grpId="0" bldLvl="0" animBg="1"/>
      <p:bldP spid="80903" grpId="0" bldLvl="0" animBg="1"/>
      <p:bldP spid="80904" grpId="0" bldLvl="0" animBg="1"/>
      <p:bldP spid="80958" grpId="0" build="p"/>
      <p:bldP spid="80959" grpId="0" build="p"/>
      <p:bldP spid="80960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3" name="Text Box 5"/>
          <p:cNvSpPr txBox="1"/>
          <p:nvPr/>
        </p:nvSpPr>
        <p:spPr>
          <a:xfrm>
            <a:off x="1524000" y="1552575"/>
            <a:ext cx="9144000" cy="25507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设计一半导体存储器，其中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4KB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，选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片）；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3KB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，选用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RAM</a:t>
            </a:r>
            <a:endParaRPr lang="en-US" altLang="zh-CN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芯片（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2KB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片和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片）。地址总线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A15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（低），双向数据总线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D7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D0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（低），读</a:t>
            </a: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写线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R/W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4" name="Text Box 6"/>
          <p:cNvSpPr txBox="1"/>
          <p:nvPr/>
        </p:nvSpPr>
        <p:spPr>
          <a:xfrm>
            <a:off x="1524000" y="14160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作业：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5" name="Text Box 7"/>
          <p:cNvSpPr txBox="1"/>
          <p:nvPr/>
        </p:nvSpPr>
        <p:spPr>
          <a:xfrm>
            <a:off x="1524000" y="4037013"/>
            <a:ext cx="8229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给出芯片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地址分配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片选逻辑式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6" name="Text Box 8"/>
          <p:cNvSpPr txBox="1"/>
          <p:nvPr/>
        </p:nvSpPr>
        <p:spPr>
          <a:xfrm>
            <a:off x="1524000" y="4686300"/>
            <a:ext cx="9144000" cy="927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画出该存储器逻辑框图（各芯片信号线的连接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及片选逻辑电路，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7" name="Text Box 9"/>
          <p:cNvSpPr txBox="1"/>
          <p:nvPr/>
        </p:nvSpPr>
        <p:spPr>
          <a:xfrm>
            <a:off x="1524000" y="5621338"/>
            <a:ext cx="8305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注意：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ROM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的数据端是单向（出），不使用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R/W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8" name="Text Box 10"/>
          <p:cNvSpPr txBox="1"/>
          <p:nvPr/>
        </p:nvSpPr>
        <p:spPr>
          <a:xfrm>
            <a:off x="4724400" y="5027613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片选低电平有效）。</a:t>
            </a:r>
            <a:endParaRPr lang="zh-CN" altLang="en-US" sz="32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8859" name="Line 11"/>
          <p:cNvSpPr/>
          <p:nvPr/>
        </p:nvSpPr>
        <p:spPr>
          <a:xfrm>
            <a:off x="1981200" y="3625850"/>
            <a:ext cx="3048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61" name="Line 13"/>
          <p:cNvSpPr/>
          <p:nvPr/>
        </p:nvSpPr>
        <p:spPr>
          <a:xfrm>
            <a:off x="8534400" y="5683250"/>
            <a:ext cx="228600" cy="0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  <p:bldP spid="78854" grpId="0"/>
      <p:bldP spid="78855" grpId="0"/>
      <p:bldP spid="78856" grpId="0"/>
      <p:bldP spid="78857" grpId="0"/>
      <p:bldP spid="7885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6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4"/>
          <p:cNvSpPr/>
          <p:nvPr/>
        </p:nvSpPr>
        <p:spPr>
          <a:xfrm>
            <a:off x="5486400" y="838200"/>
            <a:ext cx="2667000" cy="2286000"/>
          </a:xfrm>
          <a:prstGeom prst="rect">
            <a:avLst/>
          </a:prstGeom>
          <a:solidFill>
            <a:srgbClr val="FFFF66"/>
          </a:solidFill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Line 5"/>
          <p:cNvSpPr/>
          <p:nvPr/>
        </p:nvSpPr>
        <p:spPr>
          <a:xfrm>
            <a:off x="5486400" y="838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28" name="Line 6"/>
          <p:cNvSpPr/>
          <p:nvPr/>
        </p:nvSpPr>
        <p:spPr>
          <a:xfrm>
            <a:off x="5486400" y="1600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29" name="Line 7"/>
          <p:cNvSpPr/>
          <p:nvPr/>
        </p:nvSpPr>
        <p:spPr>
          <a:xfrm>
            <a:off x="5486400" y="2362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0" name="Line 8"/>
          <p:cNvSpPr/>
          <p:nvPr/>
        </p:nvSpPr>
        <p:spPr>
          <a:xfrm>
            <a:off x="5486400" y="3124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1" name="Line 9"/>
          <p:cNvSpPr/>
          <p:nvPr/>
        </p:nvSpPr>
        <p:spPr>
          <a:xfrm>
            <a:off x="6705600" y="838200"/>
            <a:ext cx="0" cy="7620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2" name="Text Box 10"/>
          <p:cNvSpPr txBox="1"/>
          <p:nvPr/>
        </p:nvSpPr>
        <p:spPr>
          <a:xfrm>
            <a:off x="5562600" y="2514600"/>
            <a:ext cx="1219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3" name="Text Box 11"/>
          <p:cNvSpPr txBox="1"/>
          <p:nvPr/>
        </p:nvSpPr>
        <p:spPr>
          <a:xfrm>
            <a:off x="6858000" y="2514600"/>
            <a:ext cx="1219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1K×4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4" name="Text Box 12"/>
          <p:cNvSpPr txBox="1"/>
          <p:nvPr/>
        </p:nvSpPr>
        <p:spPr>
          <a:xfrm>
            <a:off x="6248400" y="1752600"/>
            <a:ext cx="1219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2K×8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5" name="Text Box 13"/>
          <p:cNvSpPr txBox="1"/>
          <p:nvPr/>
        </p:nvSpPr>
        <p:spPr>
          <a:xfrm>
            <a:off x="6858000" y="990600"/>
            <a:ext cx="1219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6" name="Text Box 14"/>
          <p:cNvSpPr txBox="1"/>
          <p:nvPr/>
        </p:nvSpPr>
        <p:spPr>
          <a:xfrm>
            <a:off x="5562600" y="990600"/>
            <a:ext cx="1219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4K×4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3" name="Text Box 15"/>
          <p:cNvSpPr txBox="1"/>
          <p:nvPr/>
        </p:nvSpPr>
        <p:spPr>
          <a:xfrm>
            <a:off x="8458200" y="2133600"/>
            <a:ext cx="2209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位地址寻址：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4" name="Text Box 16"/>
          <p:cNvSpPr txBox="1"/>
          <p:nvPr/>
        </p:nvSpPr>
        <p:spPr>
          <a:xfrm>
            <a:off x="8458200" y="1828800"/>
            <a:ext cx="1905000" cy="435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7KB</a:t>
            </a:r>
            <a:endParaRPr lang="en-US" altLang="zh-CN" sz="3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5" name="AutoShape 17"/>
          <p:cNvSpPr/>
          <p:nvPr/>
        </p:nvSpPr>
        <p:spPr>
          <a:xfrm>
            <a:off x="8153400" y="838200"/>
            <a:ext cx="228600" cy="2209800"/>
          </a:xfrm>
          <a:prstGeom prst="rightBrace">
            <a:avLst>
              <a:gd name="adj1" fmla="val 80376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26" name="Text Box 18"/>
          <p:cNvSpPr txBox="1"/>
          <p:nvPr/>
        </p:nvSpPr>
        <p:spPr>
          <a:xfrm>
            <a:off x="1524000" y="304800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7" name="Text Box 19"/>
          <p:cNvSpPr txBox="1"/>
          <p:nvPr/>
        </p:nvSpPr>
        <p:spPr>
          <a:xfrm>
            <a:off x="8534400" y="2971800"/>
            <a:ext cx="2209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8" name="Text Box 20"/>
          <p:cNvSpPr txBox="1"/>
          <p:nvPr/>
        </p:nvSpPr>
        <p:spPr>
          <a:xfrm>
            <a:off x="2438400" y="6858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29" name="Text Box 21"/>
          <p:cNvSpPr txBox="1"/>
          <p:nvPr/>
        </p:nvSpPr>
        <p:spPr>
          <a:xfrm>
            <a:off x="1524000" y="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值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30" name="Text Box 22"/>
          <p:cNvSpPr txBox="1"/>
          <p:nvPr/>
        </p:nvSpPr>
        <p:spPr>
          <a:xfrm>
            <a:off x="2438400" y="11430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31" name="Text Box 23"/>
          <p:cNvSpPr txBox="1"/>
          <p:nvPr/>
        </p:nvSpPr>
        <p:spPr>
          <a:xfrm>
            <a:off x="2438400" y="19050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32" name="Text Box 24"/>
          <p:cNvSpPr txBox="1"/>
          <p:nvPr/>
        </p:nvSpPr>
        <p:spPr>
          <a:xfrm>
            <a:off x="2438400" y="26670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1  1  0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33" name="Text Box 25"/>
          <p:cNvSpPr txBox="1"/>
          <p:nvPr/>
        </p:nvSpPr>
        <p:spPr>
          <a:xfrm>
            <a:off x="2438400" y="14478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1  0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0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34" name="Text Box 26"/>
          <p:cNvSpPr txBox="1"/>
          <p:nvPr/>
        </p:nvSpPr>
        <p:spPr>
          <a:xfrm>
            <a:off x="2438400" y="22098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1  1  0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0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0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2057400" y="990600"/>
            <a:ext cx="228600" cy="304800"/>
            <a:chOff x="720" y="576"/>
            <a:chExt cx="144" cy="192"/>
          </a:xfrm>
        </p:grpSpPr>
        <p:sp>
          <p:nvSpPr>
            <p:cNvPr id="52250" name="Line 28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1" name="Line 29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30"/>
          <p:cNvGrpSpPr/>
          <p:nvPr/>
        </p:nvGrpSpPr>
        <p:grpSpPr>
          <a:xfrm>
            <a:off x="2057400" y="1752600"/>
            <a:ext cx="228600" cy="304800"/>
            <a:chOff x="720" y="576"/>
            <a:chExt cx="144" cy="192"/>
          </a:xfrm>
        </p:grpSpPr>
        <p:sp>
          <p:nvSpPr>
            <p:cNvPr id="52253" name="Line 31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4" name="Line 32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33"/>
          <p:cNvGrpSpPr/>
          <p:nvPr/>
        </p:nvGrpSpPr>
        <p:grpSpPr>
          <a:xfrm>
            <a:off x="2057400" y="2514600"/>
            <a:ext cx="228600" cy="304800"/>
            <a:chOff x="720" y="576"/>
            <a:chExt cx="144" cy="192"/>
          </a:xfrm>
        </p:grpSpPr>
        <p:sp>
          <p:nvSpPr>
            <p:cNvPr id="52256" name="Line 34"/>
            <p:cNvSpPr/>
            <p:nvPr/>
          </p:nvSpPr>
          <p:spPr>
            <a:xfrm flipH="1">
              <a:off x="720" y="576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2257" name="Line 35"/>
            <p:cNvSpPr/>
            <p:nvPr/>
          </p:nvSpPr>
          <p:spPr>
            <a:xfrm>
              <a:off x="720" y="672"/>
              <a:ext cx="144" cy="9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45444" name="Text Box 36"/>
          <p:cNvSpPr txBox="1"/>
          <p:nvPr/>
        </p:nvSpPr>
        <p:spPr>
          <a:xfrm>
            <a:off x="2819400" y="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片选 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45" name="Text Box 37"/>
          <p:cNvSpPr txBox="1"/>
          <p:nvPr/>
        </p:nvSpPr>
        <p:spPr>
          <a:xfrm>
            <a:off x="3886200" y="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芯片地址 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46" name="Text Box 38"/>
          <p:cNvSpPr txBox="1"/>
          <p:nvPr/>
        </p:nvSpPr>
        <p:spPr>
          <a:xfrm>
            <a:off x="1524000" y="3733800"/>
            <a:ext cx="8382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低位地址分配给芯片，高位地址形成片选逻辑。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47" name="Line 39"/>
          <p:cNvSpPr/>
          <p:nvPr/>
        </p:nvSpPr>
        <p:spPr>
          <a:xfrm>
            <a:off x="3048000" y="1752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48" name="Line 40"/>
          <p:cNvSpPr/>
          <p:nvPr/>
        </p:nvSpPr>
        <p:spPr>
          <a:xfrm>
            <a:off x="3048000" y="990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49" name="Line 41"/>
          <p:cNvSpPr/>
          <p:nvPr/>
        </p:nvSpPr>
        <p:spPr>
          <a:xfrm>
            <a:off x="3048000" y="2514600"/>
            <a:ext cx="0" cy="228600"/>
          </a:xfrm>
          <a:prstGeom prst="line">
            <a:avLst/>
          </a:prstGeom>
          <a:ln w="1905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145450" name="Text Box 42"/>
          <p:cNvSpPr txBox="1"/>
          <p:nvPr/>
        </p:nvSpPr>
        <p:spPr>
          <a:xfrm>
            <a:off x="1524000" y="4572000"/>
            <a:ext cx="8382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芯片    芯片地址    片选信号    片选逻辑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1" name="Line 43"/>
          <p:cNvSpPr/>
          <p:nvPr/>
        </p:nvSpPr>
        <p:spPr>
          <a:xfrm>
            <a:off x="1524000" y="46482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52" name="Line 44"/>
          <p:cNvSpPr/>
          <p:nvPr/>
        </p:nvSpPr>
        <p:spPr>
          <a:xfrm>
            <a:off x="1524000" y="5105400"/>
            <a:ext cx="9144000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53" name="Text Box 45"/>
          <p:cNvSpPr txBox="1"/>
          <p:nvPr/>
        </p:nvSpPr>
        <p:spPr>
          <a:xfrm>
            <a:off x="2133600" y="51054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4" name="Text Box 46"/>
          <p:cNvSpPr txBox="1"/>
          <p:nvPr/>
        </p:nvSpPr>
        <p:spPr>
          <a:xfrm>
            <a:off x="2133600" y="54864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5" name="Text Box 47"/>
          <p:cNvSpPr txBox="1"/>
          <p:nvPr/>
        </p:nvSpPr>
        <p:spPr>
          <a:xfrm>
            <a:off x="2133600" y="59436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1K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6" name="Text Box 48"/>
          <p:cNvSpPr txBox="1"/>
          <p:nvPr/>
        </p:nvSpPr>
        <p:spPr>
          <a:xfrm>
            <a:off x="3581400" y="51054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7" name="Text Box 49"/>
          <p:cNvSpPr txBox="1"/>
          <p:nvPr/>
        </p:nvSpPr>
        <p:spPr>
          <a:xfrm>
            <a:off x="3581400" y="54864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8" name="Text Box 50"/>
          <p:cNvSpPr txBox="1"/>
          <p:nvPr/>
        </p:nvSpPr>
        <p:spPr>
          <a:xfrm>
            <a:off x="3581400" y="59436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A9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59" name="Text Box 51"/>
          <p:cNvSpPr txBox="1"/>
          <p:nvPr/>
        </p:nvSpPr>
        <p:spPr>
          <a:xfrm>
            <a:off x="5867400" y="51054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CS0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0" name="Text Box 52"/>
          <p:cNvSpPr txBox="1"/>
          <p:nvPr/>
        </p:nvSpPr>
        <p:spPr>
          <a:xfrm>
            <a:off x="5867400" y="54864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1" name="Text Box 53"/>
          <p:cNvSpPr txBox="1"/>
          <p:nvPr/>
        </p:nvSpPr>
        <p:spPr>
          <a:xfrm>
            <a:off x="5867400" y="59436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CS2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2" name="Text Box 54"/>
          <p:cNvSpPr txBox="1"/>
          <p:nvPr/>
        </p:nvSpPr>
        <p:spPr>
          <a:xfrm>
            <a:off x="8001000" y="510540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3" name="Line 55"/>
          <p:cNvSpPr/>
          <p:nvPr/>
        </p:nvSpPr>
        <p:spPr>
          <a:xfrm>
            <a:off x="8077200" y="5181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64" name="Text Box 56"/>
          <p:cNvSpPr txBox="1"/>
          <p:nvPr/>
        </p:nvSpPr>
        <p:spPr>
          <a:xfrm>
            <a:off x="8001000" y="5486400"/>
            <a:ext cx="1447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endParaRPr lang="en-US" altLang="zh-CN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5" name="Text Box 57"/>
          <p:cNvSpPr txBox="1"/>
          <p:nvPr/>
        </p:nvSpPr>
        <p:spPr>
          <a:xfrm>
            <a:off x="8001000" y="5943600"/>
            <a:ext cx="2057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5466" name="Line 58"/>
          <p:cNvSpPr/>
          <p:nvPr/>
        </p:nvSpPr>
        <p:spPr>
          <a:xfrm>
            <a:off x="8686800" y="55626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67" name="Line 59"/>
          <p:cNvSpPr/>
          <p:nvPr/>
        </p:nvSpPr>
        <p:spPr>
          <a:xfrm>
            <a:off x="9144000" y="60198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82" name="Line 60"/>
          <p:cNvSpPr/>
          <p:nvPr/>
        </p:nvSpPr>
        <p:spPr>
          <a:xfrm>
            <a:off x="6705600" y="2362200"/>
            <a:ext cx="0" cy="76200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454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4545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545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54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45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54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545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454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4546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4546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54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54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546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3" grpId="0"/>
      <p:bldP spid="145424" grpId="0" advAuto="1000" build="p"/>
      <p:bldP spid="145425" grpId="0" bldLvl="0" animBg="1"/>
      <p:bldP spid="145426" grpId="0"/>
      <p:bldP spid="145427" grpId="0"/>
      <p:bldP spid="145428" grpId="0"/>
      <p:bldP spid="145429" grpId="0"/>
      <p:bldP spid="145430" grpId="0"/>
      <p:bldP spid="145431" grpId="0"/>
      <p:bldP spid="145432" grpId="0"/>
      <p:bldP spid="145433" grpId="0"/>
      <p:bldP spid="145434" grpId="0"/>
      <p:bldP spid="145444" grpId="0"/>
      <p:bldP spid="145445" grpId="0"/>
      <p:bldP spid="145446" grpId="0"/>
      <p:bldP spid="145450" grpId="0"/>
      <p:bldP spid="145453" grpId="0" build="p"/>
      <p:bldP spid="145454" grpId="0" build="p"/>
      <p:bldP spid="145455" grpId="0" build="p"/>
      <p:bldP spid="145456" grpId="0" build="p"/>
      <p:bldP spid="145457" grpId="0" build="p"/>
      <p:bldP spid="145458" grpId="0" build="p"/>
      <p:bldP spid="145459" grpId="0" build="p"/>
      <p:bldP spid="145460" grpId="0" build="p"/>
      <p:bldP spid="145461" grpId="0" build="p"/>
      <p:bldP spid="145462" grpId="0" build="p"/>
      <p:bldP spid="145464" grpId="0" build="p"/>
      <p:bldP spid="14546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11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250" name="Group 4"/>
          <p:cNvGrpSpPr/>
          <p:nvPr/>
        </p:nvGrpSpPr>
        <p:grpSpPr>
          <a:xfrm>
            <a:off x="1524000" y="958850"/>
            <a:ext cx="9144000" cy="5351463"/>
            <a:chOff x="0" y="604"/>
            <a:chExt cx="5760" cy="3371"/>
          </a:xfrm>
        </p:grpSpPr>
        <p:sp>
          <p:nvSpPr>
            <p:cNvPr id="53251" name="Rectangle 5"/>
            <p:cNvSpPr/>
            <p:nvPr/>
          </p:nvSpPr>
          <p:spPr>
            <a:xfrm>
              <a:off x="0" y="720"/>
              <a:ext cx="5760" cy="3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2" name="Text Box 6"/>
            <p:cNvSpPr txBox="1"/>
            <p:nvPr/>
          </p:nvSpPr>
          <p:spPr>
            <a:xfrm>
              <a:off x="1488" y="16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3" name="Line 7"/>
            <p:cNvSpPr/>
            <p:nvPr/>
          </p:nvSpPr>
          <p:spPr>
            <a:xfrm>
              <a:off x="672" y="1334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4" name="Line 8"/>
            <p:cNvSpPr/>
            <p:nvPr/>
          </p:nvSpPr>
          <p:spPr>
            <a:xfrm>
              <a:off x="528" y="1718"/>
              <a:ext cx="0" cy="153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9"/>
            <p:cNvSpPr/>
            <p:nvPr/>
          </p:nvSpPr>
          <p:spPr>
            <a:xfrm>
              <a:off x="1680" y="950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56" name="Line 10"/>
            <p:cNvSpPr/>
            <p:nvPr/>
          </p:nvSpPr>
          <p:spPr>
            <a:xfrm flipH="1">
              <a:off x="1392" y="248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57" name="Line 11"/>
            <p:cNvSpPr/>
            <p:nvPr/>
          </p:nvSpPr>
          <p:spPr>
            <a:xfrm flipH="1">
              <a:off x="528" y="267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58" name="Line 12"/>
            <p:cNvSpPr/>
            <p:nvPr/>
          </p:nvSpPr>
          <p:spPr>
            <a:xfrm flipH="1">
              <a:off x="672" y="229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59" name="Group 13"/>
            <p:cNvGrpSpPr/>
            <p:nvPr/>
          </p:nvGrpSpPr>
          <p:grpSpPr>
            <a:xfrm>
              <a:off x="816" y="2198"/>
              <a:ext cx="720" cy="624"/>
              <a:chOff x="720" y="2928"/>
              <a:chExt cx="720" cy="624"/>
            </a:xfrm>
          </p:grpSpPr>
          <p:sp>
            <p:nvSpPr>
              <p:cNvPr id="53260" name="Rectangle 1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1" name="Text Box 15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262" name="Line 16"/>
            <p:cNvSpPr/>
            <p:nvPr/>
          </p:nvSpPr>
          <p:spPr>
            <a:xfrm flipV="1">
              <a:off x="1536" y="806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3" name="Line 17"/>
            <p:cNvSpPr/>
            <p:nvPr/>
          </p:nvSpPr>
          <p:spPr>
            <a:xfrm>
              <a:off x="1392" y="152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64" name="Line 18"/>
            <p:cNvSpPr/>
            <p:nvPr/>
          </p:nvSpPr>
          <p:spPr>
            <a:xfrm flipH="1">
              <a:off x="528" y="1718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65" name="Line 19"/>
            <p:cNvSpPr/>
            <p:nvPr/>
          </p:nvSpPr>
          <p:spPr>
            <a:xfrm flipH="1">
              <a:off x="672" y="1334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66" name="Group 20"/>
            <p:cNvGrpSpPr/>
            <p:nvPr/>
          </p:nvGrpSpPr>
          <p:grpSpPr>
            <a:xfrm>
              <a:off x="816" y="1238"/>
              <a:ext cx="720" cy="624"/>
              <a:chOff x="720" y="2928"/>
              <a:chExt cx="720" cy="624"/>
            </a:xfrm>
          </p:grpSpPr>
          <p:sp>
            <p:nvSpPr>
              <p:cNvPr id="53267" name="Rectangle 21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68" name="Text Box 22"/>
              <p:cNvSpPr txBox="1"/>
              <p:nvPr/>
            </p:nvSpPr>
            <p:spPr>
              <a:xfrm>
                <a:off x="720" y="3120"/>
                <a:ext cx="720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4K×4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269" name="Text Box 23"/>
            <p:cNvSpPr txBox="1"/>
            <p:nvPr/>
          </p:nvSpPr>
          <p:spPr>
            <a:xfrm>
              <a:off x="1344" y="98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0" name="Line 24"/>
            <p:cNvSpPr/>
            <p:nvPr/>
          </p:nvSpPr>
          <p:spPr>
            <a:xfrm flipH="1">
              <a:off x="1488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1" name="Line 25"/>
            <p:cNvSpPr/>
            <p:nvPr/>
          </p:nvSpPr>
          <p:spPr>
            <a:xfrm flipH="1">
              <a:off x="1632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2" name="Line 26"/>
            <p:cNvSpPr/>
            <p:nvPr/>
          </p:nvSpPr>
          <p:spPr>
            <a:xfrm flipH="1">
              <a:off x="624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73" name="Text Box 27"/>
            <p:cNvSpPr txBox="1"/>
            <p:nvPr/>
          </p:nvSpPr>
          <p:spPr>
            <a:xfrm>
              <a:off x="720" y="28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4" name="Line 28"/>
            <p:cNvSpPr/>
            <p:nvPr/>
          </p:nvSpPr>
          <p:spPr>
            <a:xfrm>
              <a:off x="1824" y="2160"/>
              <a:ext cx="0" cy="1094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5" name="Line 29"/>
            <p:cNvSpPr/>
            <p:nvPr/>
          </p:nvSpPr>
          <p:spPr>
            <a:xfrm rot="5400000" flipH="1">
              <a:off x="2328" y="2472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76" name="Line 30"/>
            <p:cNvSpPr/>
            <p:nvPr/>
          </p:nvSpPr>
          <p:spPr>
            <a:xfrm rot="5400000" flipH="1">
              <a:off x="3576" y="2040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3277" name="Line 31"/>
            <p:cNvSpPr/>
            <p:nvPr/>
          </p:nvSpPr>
          <p:spPr>
            <a:xfrm>
              <a:off x="1968" y="1728"/>
              <a:ext cx="0" cy="13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78" name="Line 32"/>
            <p:cNvSpPr/>
            <p:nvPr/>
          </p:nvSpPr>
          <p:spPr>
            <a:xfrm>
              <a:off x="2976" y="950"/>
              <a:ext cx="0" cy="11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79" name="Line 33"/>
            <p:cNvSpPr/>
            <p:nvPr/>
          </p:nvSpPr>
          <p:spPr>
            <a:xfrm flipH="1">
              <a:off x="2688" y="206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0" name="Line 34"/>
            <p:cNvSpPr/>
            <p:nvPr/>
          </p:nvSpPr>
          <p:spPr>
            <a:xfrm flipH="1">
              <a:off x="1968" y="172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81" name="Line 35"/>
            <p:cNvSpPr/>
            <p:nvPr/>
          </p:nvSpPr>
          <p:spPr>
            <a:xfrm flipV="1">
              <a:off x="2832" y="806"/>
              <a:ext cx="0" cy="9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2" name="Line 36"/>
            <p:cNvSpPr/>
            <p:nvPr/>
          </p:nvSpPr>
          <p:spPr>
            <a:xfrm>
              <a:off x="2688" y="1776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3283" name="Line 37"/>
            <p:cNvSpPr/>
            <p:nvPr/>
          </p:nvSpPr>
          <p:spPr>
            <a:xfrm flipH="1">
              <a:off x="1824" y="2160"/>
              <a:ext cx="384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pSp>
          <p:nvGrpSpPr>
            <p:cNvPr id="53284" name="Group 38"/>
            <p:cNvGrpSpPr/>
            <p:nvPr/>
          </p:nvGrpSpPr>
          <p:grpSpPr>
            <a:xfrm>
              <a:off x="2112" y="1392"/>
              <a:ext cx="720" cy="960"/>
              <a:chOff x="720" y="2928"/>
              <a:chExt cx="720" cy="624"/>
            </a:xfrm>
          </p:grpSpPr>
          <p:sp>
            <p:nvSpPr>
              <p:cNvPr id="53285" name="Rectangle 39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86" name="Text Box 40"/>
              <p:cNvSpPr txBox="1"/>
              <p:nvPr/>
            </p:nvSpPr>
            <p:spPr>
              <a:xfrm>
                <a:off x="720" y="3120"/>
                <a:ext cx="720" cy="1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2K×8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287" name="Text Box 41"/>
            <p:cNvSpPr txBox="1"/>
            <p:nvPr/>
          </p:nvSpPr>
          <p:spPr>
            <a:xfrm>
              <a:off x="2640" y="98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88" name="Line 42"/>
            <p:cNvSpPr/>
            <p:nvPr/>
          </p:nvSpPr>
          <p:spPr>
            <a:xfrm flipH="1">
              <a:off x="2784" y="109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89" name="Line 43"/>
            <p:cNvSpPr/>
            <p:nvPr/>
          </p:nvSpPr>
          <p:spPr>
            <a:xfrm flipH="1">
              <a:off x="2928" y="171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90" name="Line 44"/>
            <p:cNvSpPr/>
            <p:nvPr/>
          </p:nvSpPr>
          <p:spPr>
            <a:xfrm flipH="1">
              <a:off x="1920" y="2870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291" name="Text Box 45"/>
            <p:cNvSpPr txBox="1"/>
            <p:nvPr/>
          </p:nvSpPr>
          <p:spPr>
            <a:xfrm>
              <a:off x="2016" y="282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92" name="Text Box 46"/>
            <p:cNvSpPr txBox="1"/>
            <p:nvPr/>
          </p:nvSpPr>
          <p:spPr>
            <a:xfrm>
              <a:off x="2784" y="1718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293" name="Group 47"/>
            <p:cNvGrpSpPr/>
            <p:nvPr/>
          </p:nvGrpSpPr>
          <p:grpSpPr>
            <a:xfrm>
              <a:off x="3120" y="806"/>
              <a:ext cx="1440" cy="2448"/>
              <a:chOff x="3120" y="806"/>
              <a:chExt cx="1440" cy="2448"/>
            </a:xfrm>
          </p:grpSpPr>
          <p:sp>
            <p:nvSpPr>
              <p:cNvPr id="53294" name="Line 48"/>
              <p:cNvSpPr/>
              <p:nvPr/>
            </p:nvSpPr>
            <p:spPr>
              <a:xfrm>
                <a:off x="3264" y="1334"/>
                <a:ext cx="0" cy="17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95" name="Line 49"/>
              <p:cNvSpPr/>
              <p:nvPr/>
            </p:nvSpPr>
            <p:spPr>
              <a:xfrm>
                <a:off x="3120" y="1718"/>
                <a:ext cx="0" cy="1536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96" name="Line 50"/>
              <p:cNvSpPr/>
              <p:nvPr/>
            </p:nvSpPr>
            <p:spPr>
              <a:xfrm>
                <a:off x="4272" y="950"/>
                <a:ext cx="0" cy="15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297" name="Line 51"/>
              <p:cNvSpPr/>
              <p:nvPr/>
            </p:nvSpPr>
            <p:spPr>
              <a:xfrm flipH="1">
                <a:off x="3984" y="248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298" name="Line 52"/>
              <p:cNvSpPr/>
              <p:nvPr/>
            </p:nvSpPr>
            <p:spPr>
              <a:xfrm flipH="1">
                <a:off x="3120" y="267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299" name="Line 53"/>
              <p:cNvSpPr/>
              <p:nvPr/>
            </p:nvSpPr>
            <p:spPr>
              <a:xfrm flipH="1">
                <a:off x="3264" y="2294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grpSp>
            <p:nvGrpSpPr>
              <p:cNvPr id="53300" name="Group 54"/>
              <p:cNvGrpSpPr/>
              <p:nvPr/>
            </p:nvGrpSpPr>
            <p:grpSpPr>
              <a:xfrm>
                <a:off x="3408" y="2198"/>
                <a:ext cx="720" cy="624"/>
                <a:chOff x="720" y="2928"/>
                <a:chExt cx="720" cy="624"/>
              </a:xfrm>
            </p:grpSpPr>
            <p:sp>
              <p:nvSpPr>
                <p:cNvPr id="53301" name="Rectangle 55"/>
                <p:cNvSpPr/>
                <p:nvPr/>
              </p:nvSpPr>
              <p:spPr>
                <a:xfrm>
                  <a:off x="816" y="2928"/>
                  <a:ext cx="480" cy="624"/>
                </a:xfrm>
                <a:prstGeom prst="rect">
                  <a:avLst/>
                </a:prstGeom>
                <a:noFill/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2" name="Text Box 56"/>
                <p:cNvSpPr txBox="1"/>
                <p:nvPr/>
              </p:nvSpPr>
              <p:spPr>
                <a:xfrm>
                  <a:off x="720" y="3120"/>
                  <a:ext cx="720" cy="25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1K×4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303" name="Line 57"/>
              <p:cNvSpPr/>
              <p:nvPr/>
            </p:nvSpPr>
            <p:spPr>
              <a:xfrm flipV="1">
                <a:off x="4128" y="806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304" name="Line 58"/>
              <p:cNvSpPr/>
              <p:nvPr/>
            </p:nvSpPr>
            <p:spPr>
              <a:xfrm>
                <a:off x="3984" y="1526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305" name="Line 59"/>
              <p:cNvSpPr/>
              <p:nvPr/>
            </p:nvSpPr>
            <p:spPr>
              <a:xfrm flipH="1">
                <a:off x="3120" y="1718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3306" name="Line 60"/>
              <p:cNvSpPr/>
              <p:nvPr/>
            </p:nvSpPr>
            <p:spPr>
              <a:xfrm flipH="1">
                <a:off x="3264" y="1334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grpSp>
            <p:nvGrpSpPr>
              <p:cNvPr id="53307" name="Group 61"/>
              <p:cNvGrpSpPr/>
              <p:nvPr/>
            </p:nvGrpSpPr>
            <p:grpSpPr>
              <a:xfrm>
                <a:off x="3408" y="1238"/>
                <a:ext cx="720" cy="624"/>
                <a:chOff x="720" y="2928"/>
                <a:chExt cx="720" cy="624"/>
              </a:xfrm>
            </p:grpSpPr>
            <p:sp>
              <p:nvSpPr>
                <p:cNvPr id="53308" name="Rectangle 62"/>
                <p:cNvSpPr/>
                <p:nvPr/>
              </p:nvSpPr>
              <p:spPr>
                <a:xfrm>
                  <a:off x="816" y="2928"/>
                  <a:ext cx="480" cy="624"/>
                </a:xfrm>
                <a:prstGeom prst="rect">
                  <a:avLst/>
                </a:prstGeom>
                <a:noFill/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 anchorCtr="0"/>
                <a:p>
                  <a:pPr algn="ctr">
                    <a:spcBef>
                      <a:spcPct val="50000"/>
                    </a:spcBef>
                  </a:pPr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09" name="Text Box 63"/>
                <p:cNvSpPr txBox="1"/>
                <p:nvPr/>
              </p:nvSpPr>
              <p:spPr>
                <a:xfrm>
                  <a:off x="720" y="3120"/>
                  <a:ext cx="720" cy="25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anchor="t" anchorCtr="0"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1K×4</a:t>
                  </a:r>
                  <a:endPara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310" name="Text Box 64"/>
              <p:cNvSpPr txBox="1"/>
              <p:nvPr/>
            </p:nvSpPr>
            <p:spPr>
              <a:xfrm>
                <a:off x="3936" y="988"/>
                <a:ext cx="480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11" name="Line 65"/>
              <p:cNvSpPr/>
              <p:nvPr/>
            </p:nvSpPr>
            <p:spPr>
              <a:xfrm flipH="1">
                <a:off x="4080" y="1094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2" name="Line 66"/>
              <p:cNvSpPr/>
              <p:nvPr/>
            </p:nvSpPr>
            <p:spPr>
              <a:xfrm flipH="1">
                <a:off x="4224" y="1718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3" name="Line 67"/>
              <p:cNvSpPr/>
              <p:nvPr/>
            </p:nvSpPr>
            <p:spPr>
              <a:xfrm flipH="1">
                <a:off x="3216" y="2870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14" name="Text Box 68"/>
              <p:cNvSpPr txBox="1"/>
              <p:nvPr/>
            </p:nvSpPr>
            <p:spPr>
              <a:xfrm>
                <a:off x="3312" y="2822"/>
                <a:ext cx="480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15" name="Text Box 69"/>
              <p:cNvSpPr txBox="1"/>
              <p:nvPr/>
            </p:nvSpPr>
            <p:spPr>
              <a:xfrm>
                <a:off x="4080" y="1612"/>
                <a:ext cx="480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316" name="Text Box 70"/>
            <p:cNvSpPr txBox="1"/>
            <p:nvPr/>
          </p:nvSpPr>
          <p:spPr>
            <a:xfrm>
              <a:off x="0" y="2822"/>
              <a:ext cx="816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A11~A0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317" name="Group 71"/>
            <p:cNvGrpSpPr/>
            <p:nvPr/>
          </p:nvGrpSpPr>
          <p:grpSpPr>
            <a:xfrm>
              <a:off x="0" y="3024"/>
              <a:ext cx="5760" cy="96"/>
              <a:chOff x="0" y="3014"/>
              <a:chExt cx="5760" cy="96"/>
            </a:xfrm>
          </p:grpSpPr>
          <p:sp>
            <p:nvSpPr>
              <p:cNvPr id="53318" name="Line 72"/>
              <p:cNvSpPr/>
              <p:nvPr/>
            </p:nvSpPr>
            <p:spPr>
              <a:xfrm>
                <a:off x="0" y="3062"/>
                <a:ext cx="576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3319" name="Line 73"/>
              <p:cNvSpPr/>
              <p:nvPr/>
            </p:nvSpPr>
            <p:spPr>
              <a:xfrm flipH="1">
                <a:off x="192" y="3014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3320" name="Line 74"/>
            <p:cNvSpPr/>
            <p:nvPr/>
          </p:nvSpPr>
          <p:spPr>
            <a:xfrm>
              <a:off x="336" y="2016"/>
              <a:ext cx="14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21" name="Group 75"/>
            <p:cNvGrpSpPr/>
            <p:nvPr/>
          </p:nvGrpSpPr>
          <p:grpSpPr>
            <a:xfrm>
              <a:off x="0" y="1814"/>
              <a:ext cx="624" cy="251"/>
              <a:chOff x="0" y="1814"/>
              <a:chExt cx="624" cy="251"/>
            </a:xfrm>
          </p:grpSpPr>
          <p:sp>
            <p:nvSpPr>
              <p:cNvPr id="53322" name="Text Box 76"/>
              <p:cNvSpPr txBox="1"/>
              <p:nvPr/>
            </p:nvSpPr>
            <p:spPr>
              <a:xfrm>
                <a:off x="0" y="1814"/>
                <a:ext cx="624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R/W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23" name="Line 77"/>
              <p:cNvSpPr/>
              <p:nvPr/>
            </p:nvSpPr>
            <p:spPr>
              <a:xfrm>
                <a:off x="192" y="1814"/>
                <a:ext cx="192" cy="0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53324" name="Line 78"/>
            <p:cNvSpPr/>
            <p:nvPr/>
          </p:nvSpPr>
          <p:spPr>
            <a:xfrm>
              <a:off x="3456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25" name="Text Box 79"/>
            <p:cNvSpPr txBox="1"/>
            <p:nvPr/>
          </p:nvSpPr>
          <p:spPr>
            <a:xfrm>
              <a:off x="336" y="331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6" name="Text Box 80"/>
            <p:cNvSpPr txBox="1"/>
            <p:nvPr/>
          </p:nvSpPr>
          <p:spPr>
            <a:xfrm>
              <a:off x="96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7" name="Line 81"/>
            <p:cNvSpPr/>
            <p:nvPr/>
          </p:nvSpPr>
          <p:spPr>
            <a:xfrm>
              <a:off x="192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28" name="Rectangle 82"/>
            <p:cNvSpPr/>
            <p:nvPr/>
          </p:nvSpPr>
          <p:spPr>
            <a:xfrm>
              <a:off x="1584" y="3350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Oval 83"/>
            <p:cNvSpPr/>
            <p:nvPr/>
          </p:nvSpPr>
          <p:spPr>
            <a:xfrm flipH="1" flipV="1">
              <a:off x="1776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0" name="Line 84"/>
            <p:cNvSpPr/>
            <p:nvPr/>
          </p:nvSpPr>
          <p:spPr>
            <a:xfrm>
              <a:off x="1680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1" name="Line 85"/>
            <p:cNvSpPr/>
            <p:nvPr/>
          </p:nvSpPr>
          <p:spPr>
            <a:xfrm>
              <a:off x="1968" y="354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2" name="Text Box 86"/>
            <p:cNvSpPr txBox="1"/>
            <p:nvPr/>
          </p:nvSpPr>
          <p:spPr>
            <a:xfrm>
              <a:off x="1344" y="3724"/>
              <a:ext cx="110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      A11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3" name="Text Box 87"/>
            <p:cNvSpPr txBox="1"/>
            <p:nvPr/>
          </p:nvSpPr>
          <p:spPr>
            <a:xfrm>
              <a:off x="1344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4" name="Line 88"/>
            <p:cNvSpPr/>
            <p:nvPr/>
          </p:nvSpPr>
          <p:spPr>
            <a:xfrm>
              <a:off x="1440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5" name="Line 89"/>
            <p:cNvSpPr/>
            <p:nvPr/>
          </p:nvSpPr>
          <p:spPr>
            <a:xfrm>
              <a:off x="2016" y="3744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6" name="Rectangle 90"/>
            <p:cNvSpPr/>
            <p:nvPr/>
          </p:nvSpPr>
          <p:spPr>
            <a:xfrm>
              <a:off x="2784" y="3350"/>
              <a:ext cx="768" cy="202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7" name="Oval 91"/>
            <p:cNvSpPr/>
            <p:nvPr/>
          </p:nvSpPr>
          <p:spPr>
            <a:xfrm flipH="1" flipV="1">
              <a:off x="3072" y="3254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38" name="Line 92"/>
            <p:cNvSpPr/>
            <p:nvPr/>
          </p:nvSpPr>
          <p:spPr>
            <a:xfrm>
              <a:off x="2880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39" name="Line 93"/>
            <p:cNvSpPr/>
            <p:nvPr/>
          </p:nvSpPr>
          <p:spPr>
            <a:xfrm>
              <a:off x="3168" y="3552"/>
              <a:ext cx="0" cy="19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0" name="Text Box 94"/>
            <p:cNvSpPr txBox="1"/>
            <p:nvPr/>
          </p:nvSpPr>
          <p:spPr>
            <a:xfrm>
              <a:off x="2640" y="3724"/>
              <a:ext cx="120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A12  A11  A 10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1" name="Text Box 95"/>
            <p:cNvSpPr txBox="1"/>
            <p:nvPr/>
          </p:nvSpPr>
          <p:spPr>
            <a:xfrm>
              <a:off x="2640" y="3120"/>
              <a:ext cx="624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  <a:endPara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42" name="Line 96"/>
            <p:cNvSpPr/>
            <p:nvPr/>
          </p:nvSpPr>
          <p:spPr>
            <a:xfrm>
              <a:off x="2736" y="313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3" name="Line 97"/>
            <p:cNvSpPr/>
            <p:nvPr/>
          </p:nvSpPr>
          <p:spPr>
            <a:xfrm>
              <a:off x="3408" y="3792"/>
              <a:ext cx="144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53344" name="Line 98"/>
            <p:cNvSpPr/>
            <p:nvPr/>
          </p:nvSpPr>
          <p:spPr>
            <a:xfrm>
              <a:off x="1776" y="2592"/>
              <a:ext cx="124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5" name="Line 99"/>
            <p:cNvSpPr/>
            <p:nvPr/>
          </p:nvSpPr>
          <p:spPr>
            <a:xfrm rot="5400000">
              <a:off x="1484" y="2299"/>
              <a:ext cx="576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6" name="Line 100"/>
            <p:cNvSpPr/>
            <p:nvPr/>
          </p:nvSpPr>
          <p:spPr>
            <a:xfrm rot="5400000">
              <a:off x="2732" y="2299"/>
              <a:ext cx="576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347" name="Line 101"/>
            <p:cNvSpPr/>
            <p:nvPr/>
          </p:nvSpPr>
          <p:spPr>
            <a:xfrm>
              <a:off x="3024" y="2016"/>
              <a:ext cx="72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3348" name="Group 102"/>
            <p:cNvGrpSpPr/>
            <p:nvPr/>
          </p:nvGrpSpPr>
          <p:grpSpPr>
            <a:xfrm>
              <a:off x="48" y="604"/>
              <a:ext cx="5712" cy="453"/>
              <a:chOff x="48" y="604"/>
              <a:chExt cx="5712" cy="453"/>
            </a:xfrm>
          </p:grpSpPr>
          <p:sp>
            <p:nvSpPr>
              <p:cNvPr id="53349" name="Line 103"/>
              <p:cNvSpPr/>
              <p:nvPr/>
            </p:nvSpPr>
            <p:spPr>
              <a:xfrm>
                <a:off x="624" y="806"/>
                <a:ext cx="51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3350" name="Line 104"/>
              <p:cNvSpPr/>
              <p:nvPr/>
            </p:nvSpPr>
            <p:spPr>
              <a:xfrm flipV="1">
                <a:off x="624" y="950"/>
                <a:ext cx="51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3351" name="Text Box 105"/>
              <p:cNvSpPr txBox="1"/>
              <p:nvPr/>
            </p:nvSpPr>
            <p:spPr>
              <a:xfrm>
                <a:off x="48" y="652"/>
                <a:ext cx="81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D7~D4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52" name="Text Box 106"/>
              <p:cNvSpPr txBox="1"/>
              <p:nvPr/>
            </p:nvSpPr>
            <p:spPr>
              <a:xfrm>
                <a:off x="48" y="806"/>
                <a:ext cx="816" cy="25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D3~D0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53" name="Text Box 107"/>
              <p:cNvSpPr txBox="1"/>
              <p:nvPr/>
            </p:nvSpPr>
            <p:spPr>
              <a:xfrm>
                <a:off x="816" y="604"/>
                <a:ext cx="480" cy="2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54" name="Text Box 108"/>
              <p:cNvSpPr txBox="1"/>
              <p:nvPr/>
            </p:nvSpPr>
            <p:spPr>
              <a:xfrm>
                <a:off x="768" y="748"/>
                <a:ext cx="480" cy="2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55" name="Line 109"/>
              <p:cNvSpPr/>
              <p:nvPr/>
            </p:nvSpPr>
            <p:spPr>
              <a:xfrm flipH="1">
                <a:off x="912" y="758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53356" name="Line 110"/>
              <p:cNvSpPr/>
              <p:nvPr/>
            </p:nvSpPr>
            <p:spPr>
              <a:xfrm flipH="1">
                <a:off x="864" y="902"/>
                <a:ext cx="96" cy="96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ransition spd="slow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ext Box 2"/>
          <p:cNvSpPr txBox="1"/>
          <p:nvPr/>
        </p:nvSpPr>
        <p:spPr>
          <a:xfrm>
            <a:off x="1708785" y="593725"/>
            <a:ext cx="32893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sym typeface="Webdings" panose="05030102010509060703" pitchFamily="18" charset="2"/>
              </a:rPr>
              <a:t> </a:t>
            </a:r>
            <a:r>
              <a:rPr lang="zh-CN" altLang="en-US" sz="3100" b="1" dirty="0">
                <a:solidFill>
                  <a:schemeClr val="accent2"/>
                </a:solidFill>
              </a:rPr>
              <a:t>非格式化容量</a:t>
            </a:r>
            <a:endParaRPr lang="zh-CN" altLang="en-US" sz="3100" b="1" dirty="0">
              <a:solidFill>
                <a:schemeClr val="accent2"/>
              </a:solidFill>
            </a:endParaRPr>
          </a:p>
        </p:txBody>
      </p:sp>
      <p:sp>
        <p:nvSpPr>
          <p:cNvPr id="94211" name="Text Box 3"/>
          <p:cNvSpPr txBox="1"/>
          <p:nvPr/>
        </p:nvSpPr>
        <p:spPr>
          <a:xfrm>
            <a:off x="2277110" y="1095375"/>
            <a:ext cx="7688263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1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= </a:t>
            </a:r>
            <a:r>
              <a:rPr lang="zh-CN" altLang="en-US" sz="3100" b="1" dirty="0">
                <a:solidFill>
                  <a:schemeClr val="accent2"/>
                </a:solidFill>
              </a:rPr>
              <a:t>面数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</a:rPr>
              <a:t>道数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面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zh-CN" altLang="en-US" sz="3100" b="1" dirty="0">
                <a:solidFill>
                  <a:schemeClr val="accent2"/>
                </a:solidFill>
              </a:rPr>
              <a:t>内圈周长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zh-CN" altLang="en-US" sz="3100" b="1" dirty="0">
                <a:solidFill>
                  <a:schemeClr val="accent2"/>
                </a:solidFill>
              </a:rPr>
              <a:t>圈位密度</a:t>
            </a:r>
            <a:endParaRPr lang="zh-CN" altLang="en-US" sz="3100" b="1" dirty="0">
              <a:solidFill>
                <a:schemeClr val="accent2"/>
              </a:solidFill>
            </a:endParaRPr>
          </a:p>
        </p:txBody>
      </p:sp>
      <p:sp>
        <p:nvSpPr>
          <p:cNvPr id="94212" name="Text Box 4"/>
          <p:cNvSpPr txBox="1"/>
          <p:nvPr/>
        </p:nvSpPr>
        <p:spPr>
          <a:xfrm>
            <a:off x="1761173" y="1711325"/>
            <a:ext cx="35909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sym typeface="Webdings" panose="05030102010509060703" pitchFamily="18" charset="2"/>
              </a:rPr>
              <a:t>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3100" b="1" dirty="0">
                <a:solidFill>
                  <a:schemeClr val="accent2"/>
                </a:solidFill>
              </a:rPr>
              <a:t>格式化容量</a:t>
            </a:r>
            <a:endParaRPr lang="zh-CN" altLang="en-US" sz="3100" b="1" dirty="0">
              <a:solidFill>
                <a:schemeClr val="accent2"/>
              </a:solidFill>
            </a:endParaRPr>
          </a:p>
        </p:txBody>
      </p:sp>
      <p:sp>
        <p:nvSpPr>
          <p:cNvPr id="94213" name="Text Box 5"/>
          <p:cNvSpPr txBox="1"/>
          <p:nvPr/>
        </p:nvSpPr>
        <p:spPr>
          <a:xfrm>
            <a:off x="2132648" y="2219325"/>
            <a:ext cx="8170862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100" b="1" dirty="0">
                <a:solidFill>
                  <a:schemeClr val="accent2"/>
                </a:solidFill>
              </a:rPr>
              <a:t>= </a:t>
            </a:r>
            <a:r>
              <a:rPr lang="zh-CN" altLang="en-US" sz="3100" b="1" dirty="0">
                <a:solidFill>
                  <a:schemeClr val="accent2"/>
                </a:solidFill>
              </a:rPr>
              <a:t>面数</a:t>
            </a:r>
            <a:r>
              <a:rPr lang="zh-CN" altLang="en-US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zh-CN" altLang="en-US" sz="3100" b="1" dirty="0">
                <a:solidFill>
                  <a:schemeClr val="accent2"/>
                </a:solidFill>
              </a:rPr>
              <a:t>道数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面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(</a:t>
            </a:r>
            <a:r>
              <a:rPr lang="zh-CN" altLang="en-US" sz="3100" b="1" dirty="0">
                <a:solidFill>
                  <a:schemeClr val="accent2"/>
                </a:solidFill>
              </a:rPr>
              <a:t>扇区数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道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r>
              <a:rPr lang="en-US" altLang="zh-CN" sz="3100" b="1" dirty="0">
                <a:solidFill>
                  <a:schemeClr val="accent2"/>
                </a:solidFill>
                <a:sym typeface="Symbol" panose="05050102010706020507" pitchFamily="18" charset="2"/>
              </a:rPr>
              <a:t>(</a:t>
            </a:r>
            <a:r>
              <a:rPr lang="zh-CN" altLang="en-US" sz="3100" b="1" dirty="0">
                <a:solidFill>
                  <a:schemeClr val="accent2"/>
                </a:solidFill>
              </a:rPr>
              <a:t>字节数</a:t>
            </a:r>
            <a:r>
              <a:rPr lang="en-US" altLang="zh-CN" sz="3100" b="1" dirty="0">
                <a:solidFill>
                  <a:schemeClr val="accent2"/>
                </a:solidFill>
              </a:rPr>
              <a:t>/</a:t>
            </a:r>
            <a:r>
              <a:rPr lang="zh-CN" altLang="en-US" sz="3100" b="1" dirty="0">
                <a:solidFill>
                  <a:schemeClr val="accent2"/>
                </a:solidFill>
              </a:rPr>
              <a:t>扇区</a:t>
            </a:r>
            <a:r>
              <a:rPr lang="en-US" altLang="zh-CN" sz="3100" b="1" dirty="0">
                <a:solidFill>
                  <a:schemeClr val="accent2"/>
                </a:solidFill>
              </a:rPr>
              <a:t>)</a:t>
            </a:r>
            <a:endParaRPr lang="en-US" altLang="zh-CN" sz="3100" b="1" dirty="0">
              <a:solidFill>
                <a:schemeClr val="accent2"/>
              </a:solidFill>
            </a:endParaRPr>
          </a:p>
        </p:txBody>
      </p:sp>
      <p:sp>
        <p:nvSpPr>
          <p:cNvPr id="94214" name="Text Box 6"/>
          <p:cNvSpPr txBox="1"/>
          <p:nvPr/>
        </p:nvSpPr>
        <p:spPr>
          <a:xfrm>
            <a:off x="1365885" y="4645025"/>
            <a:ext cx="91217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驱动器号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b="1" u="sng" dirty="0">
                <a:solidFill>
                  <a:schemeClr val="accent2"/>
                </a:solidFill>
              </a:rPr>
              <a:t>磁头号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磁道号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起始扇区号</a:t>
            </a:r>
            <a:r>
              <a:rPr lang="zh-CN" altLang="en-US" sz="2800" b="1" dirty="0">
                <a:solidFill>
                  <a:schemeClr val="accent2"/>
                </a:solidFill>
              </a:rPr>
              <a:t>、</a:t>
            </a:r>
            <a:r>
              <a:rPr lang="zh-CN" altLang="en-US" b="1" u="sng" dirty="0">
                <a:solidFill>
                  <a:schemeClr val="accent2"/>
                </a:solidFill>
              </a:rPr>
              <a:t>交换量</a:t>
            </a:r>
            <a:endParaRPr lang="zh-CN" altLang="en-US" b="1" u="sng" dirty="0">
              <a:solidFill>
                <a:schemeClr val="accent2"/>
              </a:solidFill>
            </a:endParaRPr>
          </a:p>
        </p:txBody>
      </p:sp>
      <p:sp>
        <p:nvSpPr>
          <p:cNvPr id="94215" name="Text Box 7"/>
          <p:cNvSpPr txBox="1"/>
          <p:nvPr/>
        </p:nvSpPr>
        <p:spPr>
          <a:xfrm>
            <a:off x="1581785" y="3997325"/>
            <a:ext cx="26273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/>
              <a:t>2) </a:t>
            </a:r>
            <a:r>
              <a:rPr lang="zh-CN" altLang="en-US" b="1" dirty="0"/>
              <a:t>寻址信息</a:t>
            </a:r>
            <a:endParaRPr lang="zh-CN" altLang="en-US" b="1" dirty="0"/>
          </a:p>
        </p:txBody>
      </p:sp>
      <p:sp>
        <p:nvSpPr>
          <p:cNvPr id="94216" name="Line 8"/>
          <p:cNvSpPr/>
          <p:nvPr/>
        </p:nvSpPr>
        <p:spPr>
          <a:xfrm>
            <a:off x="9430385" y="5195888"/>
            <a:ext cx="0" cy="2762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17" name="Text Box 9"/>
          <p:cNvSpPr txBox="1"/>
          <p:nvPr/>
        </p:nvSpPr>
        <p:spPr>
          <a:xfrm>
            <a:off x="6666548" y="5368925"/>
            <a:ext cx="36115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文件占有的</a:t>
            </a:r>
            <a:r>
              <a:rPr lang="zh-CN" altLang="en-US" sz="2800" b="1" u="sng" dirty="0">
                <a:solidFill>
                  <a:schemeClr val="accent2"/>
                </a:solidFill>
              </a:rPr>
              <a:t>扇区数</a:t>
            </a:r>
            <a:r>
              <a:rPr lang="zh-CN" altLang="en-US" sz="2800" b="1" dirty="0">
                <a:solidFill>
                  <a:schemeClr val="accent2"/>
                </a:solidFill>
              </a:rPr>
              <a:t>量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4218" name="Line 10"/>
          <p:cNvSpPr/>
          <p:nvPr/>
        </p:nvSpPr>
        <p:spPr>
          <a:xfrm>
            <a:off x="4537710" y="5172075"/>
            <a:ext cx="1588" cy="3238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219" name="Text Box 11"/>
          <p:cNvSpPr txBox="1"/>
          <p:nvPr/>
        </p:nvSpPr>
        <p:spPr>
          <a:xfrm>
            <a:off x="3751898" y="5400675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记录面号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4220" name="Text Box 12"/>
          <p:cNvSpPr txBox="1"/>
          <p:nvPr/>
        </p:nvSpPr>
        <p:spPr>
          <a:xfrm>
            <a:off x="2073910" y="2903538"/>
            <a:ext cx="841375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100" b="1" dirty="0">
                <a:solidFill>
                  <a:schemeClr val="accent2"/>
                </a:solidFill>
              </a:rPr>
              <a:t>比如</a:t>
            </a:r>
            <a:r>
              <a:rPr lang="en-US" altLang="zh-CN" sz="3100" b="1" dirty="0">
                <a:solidFill>
                  <a:schemeClr val="accent2"/>
                </a:solidFill>
              </a:rPr>
              <a:t>: PC</a:t>
            </a:r>
            <a:r>
              <a:rPr lang="zh-CN" altLang="en-US" sz="3100" b="1" dirty="0">
                <a:solidFill>
                  <a:schemeClr val="accent2"/>
                </a:solidFill>
              </a:rPr>
              <a:t>机</a:t>
            </a:r>
            <a:r>
              <a:rPr lang="en-US" altLang="zh-CN" sz="3100" b="1" dirty="0">
                <a:solidFill>
                  <a:schemeClr val="accent2"/>
                </a:solidFill>
              </a:rPr>
              <a:t>3.5</a:t>
            </a:r>
            <a:r>
              <a:rPr lang="zh-CN" altLang="en-US" sz="3100" b="1" dirty="0">
                <a:solidFill>
                  <a:schemeClr val="accent2"/>
                </a:solidFill>
              </a:rPr>
              <a:t>英寸高密度软盘格式化容量为</a:t>
            </a:r>
            <a:r>
              <a:rPr lang="en-US" altLang="zh-CN" sz="3100" b="1" dirty="0">
                <a:solidFill>
                  <a:schemeClr val="accent2"/>
                </a:solidFill>
              </a:rPr>
              <a:t>:</a:t>
            </a:r>
            <a:endParaRPr lang="en-US" altLang="zh-CN" sz="3100" b="1" dirty="0">
              <a:solidFill>
                <a:schemeClr val="accent2"/>
              </a:solidFill>
            </a:endParaRPr>
          </a:p>
        </p:txBody>
      </p:sp>
      <p:sp>
        <p:nvSpPr>
          <p:cNvPr id="94221" name="Text Box 13"/>
          <p:cNvSpPr txBox="1"/>
          <p:nvPr/>
        </p:nvSpPr>
        <p:spPr>
          <a:xfrm>
            <a:off x="1600835" y="3490913"/>
            <a:ext cx="8764588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/>
              <a:t>容量</a:t>
            </a:r>
            <a:r>
              <a:rPr lang="en-US" altLang="zh-CN" sz="3100" b="1" dirty="0"/>
              <a:t>=</a:t>
            </a:r>
            <a:r>
              <a:rPr lang="en-US" altLang="zh-CN" sz="3000" b="1" dirty="0"/>
              <a:t> 2</a:t>
            </a:r>
            <a:r>
              <a:rPr lang="zh-CN" altLang="en-US" sz="3000" b="1" dirty="0"/>
              <a:t>面</a:t>
            </a:r>
            <a:r>
              <a:rPr lang="zh-CN" altLang="en-US" sz="3000" b="1" dirty="0">
                <a:sym typeface="Symbol" panose="05050102010706020507" pitchFamily="18" charset="2"/>
              </a:rPr>
              <a:t></a:t>
            </a:r>
            <a:r>
              <a:rPr lang="en-US" altLang="zh-CN" sz="3000" b="1" dirty="0">
                <a:sym typeface="Symbol" panose="05050102010706020507" pitchFamily="18" charset="2"/>
              </a:rPr>
              <a:t>80</a:t>
            </a:r>
            <a:r>
              <a:rPr lang="zh-CN" altLang="en-US" sz="3000" b="1" dirty="0">
                <a:sym typeface="Symbol" panose="05050102010706020507" pitchFamily="18" charset="2"/>
              </a:rPr>
              <a:t>道</a:t>
            </a:r>
            <a:r>
              <a:rPr lang="en-US" altLang="zh-CN" sz="3000" b="1" dirty="0">
                <a:sym typeface="Symbol" panose="05050102010706020507" pitchFamily="18" charset="2"/>
              </a:rPr>
              <a:t>/</a:t>
            </a:r>
            <a:r>
              <a:rPr lang="zh-CN" altLang="en-US" sz="3000" b="1" dirty="0">
                <a:sym typeface="Symbol" panose="05050102010706020507" pitchFamily="18" charset="2"/>
              </a:rPr>
              <a:t>面</a:t>
            </a:r>
            <a:r>
              <a:rPr lang="en-US" altLang="zh-CN" sz="3000" b="1" dirty="0">
                <a:sym typeface="Symbol" panose="05050102010706020507" pitchFamily="18" charset="2"/>
              </a:rPr>
              <a:t>18</a:t>
            </a:r>
            <a:r>
              <a:rPr lang="zh-CN" altLang="en-US" sz="3000" b="1" dirty="0">
                <a:sym typeface="Symbol" panose="05050102010706020507" pitchFamily="18" charset="2"/>
              </a:rPr>
              <a:t>扇区</a:t>
            </a:r>
            <a:r>
              <a:rPr lang="en-US" altLang="zh-CN" sz="3000" b="1" dirty="0">
                <a:sym typeface="Symbol" panose="05050102010706020507" pitchFamily="18" charset="2"/>
              </a:rPr>
              <a:t>/</a:t>
            </a:r>
            <a:r>
              <a:rPr lang="zh-CN" altLang="en-US" sz="3000" b="1" dirty="0">
                <a:sym typeface="Symbol" panose="05050102010706020507" pitchFamily="18" charset="2"/>
              </a:rPr>
              <a:t>道</a:t>
            </a:r>
            <a:r>
              <a:rPr lang="en-US" altLang="zh-CN" sz="3000" b="1" dirty="0">
                <a:sym typeface="Symbol" panose="05050102010706020507" pitchFamily="18" charset="2"/>
              </a:rPr>
              <a:t>512B/</a:t>
            </a:r>
            <a:r>
              <a:rPr lang="zh-CN" altLang="en-US" sz="3000" b="1" dirty="0">
                <a:sym typeface="Symbol" panose="05050102010706020507" pitchFamily="18" charset="2"/>
              </a:rPr>
              <a:t>扇区</a:t>
            </a:r>
            <a:r>
              <a:rPr lang="en-US" altLang="zh-CN" sz="3000" b="1" dirty="0">
                <a:sym typeface="Symbol" panose="05050102010706020507" pitchFamily="18" charset="2"/>
              </a:rPr>
              <a:t>=1.44MB</a:t>
            </a:r>
            <a:endParaRPr lang="en-US" altLang="zh-CN" sz="30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  <p:bldP spid="94211" grpId="0" build="p"/>
      <p:bldP spid="94212" grpId="0" build="p"/>
      <p:bldP spid="94213" grpId="0" build="p"/>
      <p:bldP spid="94214" grpId="0" build="p"/>
      <p:bldP spid="94215" grpId="0" build="p"/>
      <p:bldP spid="94217" grpId="0"/>
      <p:bldP spid="94219" grpId="0"/>
      <p:bldP spid="94220" grpId="0" build="p"/>
      <p:bldP spid="9422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31950" y="498475"/>
            <a:ext cx="8891588" cy="2245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[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charset="0"/>
              </a:rPr>
              <a:t>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某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双面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磁盘，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个盘片，每面有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200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道，内层磁道周长为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50mm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，内道每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0.5mm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划分为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个扇区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50B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，内层位密度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1000b/mm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，转速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3000r/m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charset="0"/>
              <a:ea typeface="黑体" panose="02010609060101010101" pitchFamily="2" charset="-122"/>
              <a:cs typeface="Calibri" panose="020F050202020403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）该磁盘存储容量是多少？（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非格式化和格式化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charset="0"/>
              <a:ea typeface="黑体" panose="02010609060101010101" pitchFamily="2" charset="-122"/>
              <a:cs typeface="Calibri" panose="020F050202020403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charset="0"/>
                <a:ea typeface="黑体" panose="02010609060101010101" pitchFamily="2" charset="-122"/>
                <a:cs typeface="Calibri" panose="020F0502020204030204" charset="0"/>
              </a:rPr>
              <a:t>）磁盘的数据带宽是多少？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charset="0"/>
              <a:ea typeface="黑体" panose="02010609060101010101" pitchFamily="2" charset="-122"/>
              <a:cs typeface="Calibri" panose="020F05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388" y="2917825"/>
            <a:ext cx="22320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解答：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3063" y="3421063"/>
            <a:ext cx="35163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）非格式化容量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3288" y="3910013"/>
            <a:ext cx="24622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=80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=10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250" y="4371975"/>
            <a:ext cx="23431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格式化容量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3288" y="4860925"/>
            <a:ext cx="1311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=8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MB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3063" y="5365750"/>
            <a:ext cx="44529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）转速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=3000r/m=50r/s</a:t>
            </a:r>
            <a:endParaRPr lang="zh-CN" altLang="en-US" sz="2800" b="1" baseline="30000" dirty="0">
              <a:solidFill>
                <a:schemeClr val="tx1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30475" y="5922963"/>
            <a:ext cx="1262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带宽</a:t>
            </a: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=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435350"/>
            <a:ext cx="3940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9225" y="3435350"/>
            <a:ext cx="839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9613" y="3435350"/>
            <a:ext cx="12398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×200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1163" y="3435350"/>
            <a:ext cx="9540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16813" y="3435350"/>
            <a:ext cx="1655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×1000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27613" y="4438650"/>
            <a:ext cx="492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4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613" y="4438650"/>
            <a:ext cx="1189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×200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29225" y="4438650"/>
            <a:ext cx="927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×2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1163" y="4438650"/>
            <a:ext cx="22336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×(50÷0.5) </a:t>
            </a:r>
            <a:endParaRPr lang="zh-CN" altLang="en-US" sz="2800" b="1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70913" y="443865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5050" y="5930900"/>
            <a:ext cx="1225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50r/s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40238" y="5930900"/>
            <a:ext cx="20875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×(50÷0.5)</a:t>
            </a:r>
            <a:endParaRPr lang="zh-CN" altLang="en-US" sz="2800" b="1" baseline="30000" dirty="0">
              <a:solidFill>
                <a:srgbClr val="FFFF00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11900" y="5930900"/>
            <a:ext cx="12969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×50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B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1400" y="5930900"/>
            <a:ext cx="17653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黑体" panose="02010609060101010101" pitchFamily="2" charset="-122"/>
              </a:rPr>
              <a:t>=250</a:t>
            </a:r>
            <a:r>
              <a:rPr lang="en-US" altLang="zh-CN" sz="2800" b="1" dirty="0">
                <a:solidFill>
                  <a:schemeClr val="accent2"/>
                </a:solidFill>
                <a:latin typeface="Calibri" panose="020F0502020204030204" charset="0"/>
                <a:ea typeface="黑体" panose="02010609060101010101" pitchFamily="2" charset="-122"/>
              </a:rPr>
              <a:t>KB/s</a:t>
            </a:r>
            <a:endParaRPr lang="zh-CN" altLang="en-US" sz="2800" b="1" baseline="30000" dirty="0">
              <a:solidFill>
                <a:schemeClr val="accent2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10000"/>
          </a:bodyPr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【</a:t>
            </a:r>
            <a:r>
              <a:rPr lang="zh-CN" altLang="en-US" sz="2800" b="1" dirty="0">
                <a:solidFill>
                  <a:schemeClr val="accent2"/>
                </a:solidFill>
              </a:rPr>
              <a:t>小结</a:t>
            </a:r>
            <a:r>
              <a:rPr lang="en-US" altLang="zh-CN" sz="2800" b="1" dirty="0">
                <a:solidFill>
                  <a:schemeClr val="accent2"/>
                </a:solidFill>
              </a:rPr>
              <a:t>】</a:t>
            </a:r>
            <a:r>
              <a:rPr lang="zh-CN" altLang="en-US" sz="2800" b="1" dirty="0">
                <a:solidFill>
                  <a:schemeClr val="accent2"/>
                </a:solidFill>
              </a:rPr>
              <a:t>原码、反码与补码</a:t>
            </a:r>
            <a:r>
              <a:rPr lang="zh-CN" altLang="en-US" sz="2800" b="1" dirty="0">
                <a:solidFill>
                  <a:schemeClr val="accent2"/>
                </a:solidFill>
                <a:ea typeface="黑体" panose="02010609060101010101" pitchFamily="2" charset="-122"/>
              </a:rPr>
              <a:t>的比较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）原码的最高位为符号位，其余为数值位。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）正数的反码、补码与原码相同。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			即</a:t>
            </a:r>
            <a:r>
              <a:rPr lang="en-US" altLang="zh-CN" sz="2800" dirty="0"/>
              <a:t>[x]</a:t>
            </a:r>
            <a:r>
              <a:rPr lang="zh-CN" altLang="en-US" sz="2800" baseline="-30000" dirty="0"/>
              <a:t>反</a:t>
            </a:r>
            <a:r>
              <a:rPr lang="zh-CN" altLang="en-US" sz="2800" dirty="0"/>
              <a:t> </a:t>
            </a:r>
            <a:r>
              <a:rPr lang="en-US" altLang="zh-CN" sz="2800" dirty="0"/>
              <a:t>=[x]</a:t>
            </a:r>
            <a:r>
              <a:rPr lang="zh-CN" altLang="en-US" sz="2800" baseline="-30000" dirty="0"/>
              <a:t>补</a:t>
            </a:r>
            <a:r>
              <a:rPr lang="en-US" altLang="zh-CN" sz="2800" dirty="0"/>
              <a:t>=[x]</a:t>
            </a:r>
            <a:r>
              <a:rPr lang="zh-CN" altLang="en-US" sz="2800" baseline="-30000" dirty="0"/>
              <a:t>原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 负数的</a:t>
            </a:r>
            <a:r>
              <a:rPr lang="zh-CN" altLang="en-US" sz="2800" dirty="0">
                <a:solidFill>
                  <a:schemeClr val="accent1"/>
                </a:solidFill>
              </a:rPr>
              <a:t>反码</a:t>
            </a:r>
            <a:r>
              <a:rPr lang="zh-CN" altLang="en-US" sz="2800" dirty="0"/>
              <a:t>符号位为</a:t>
            </a:r>
            <a:r>
              <a:rPr lang="en-US" altLang="zh-CN" sz="2800" dirty="0"/>
              <a:t>1,</a:t>
            </a:r>
            <a:r>
              <a:rPr lang="zh-CN" altLang="en-US" sz="2800" dirty="0"/>
              <a:t>数值位为原码按位取反。负数的</a:t>
            </a:r>
            <a:r>
              <a:rPr lang="zh-CN" altLang="en-US" sz="2800" dirty="0">
                <a:solidFill>
                  <a:schemeClr val="accent1"/>
                </a:solidFill>
              </a:rPr>
              <a:t>补码</a:t>
            </a:r>
            <a:r>
              <a:rPr lang="zh-CN" altLang="en-US" sz="2800" dirty="0"/>
              <a:t>符号位为</a:t>
            </a:r>
            <a:r>
              <a:rPr lang="en-US" altLang="zh-CN" sz="2800" dirty="0"/>
              <a:t>1,</a:t>
            </a:r>
            <a:r>
              <a:rPr lang="zh-CN" altLang="en-US" sz="2800" dirty="0"/>
              <a:t>数值位为原码按位取反</a:t>
            </a:r>
            <a:r>
              <a:rPr lang="en-US" altLang="zh-CN" sz="2800" dirty="0"/>
              <a:t>,</a:t>
            </a:r>
            <a:r>
              <a:rPr lang="zh-CN" altLang="en-US" sz="2800" dirty="0"/>
              <a:t>再加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）原码、反码零的表示有两个：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（</a:t>
            </a:r>
            <a:r>
              <a:rPr lang="en-US" altLang="zh-CN" sz="2800" dirty="0"/>
              <a:t>0…0</a:t>
            </a:r>
            <a:r>
              <a:rPr lang="zh-CN" altLang="en-US" sz="2800" dirty="0"/>
              <a:t>）</a:t>
            </a:r>
            <a:r>
              <a:rPr lang="en-US" altLang="zh-CN" sz="2800" dirty="0"/>
              <a:t>(10..0)/(0…0)(1…1)</a:t>
            </a:r>
            <a:endParaRPr lang="en-US" altLang="zh-CN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补码的零只有一个：（</a:t>
            </a:r>
            <a:r>
              <a:rPr lang="en-US" altLang="zh-CN" sz="2800" dirty="0"/>
              <a:t>0…0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532063" y="1196975"/>
            <a:ext cx="8135938" cy="105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Cache</a:t>
            </a:r>
            <a:r>
              <a:rPr kumimoji="1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的作用：</a:t>
            </a:r>
            <a:r>
              <a:rPr kumimoji="1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解决</a:t>
            </a:r>
            <a:r>
              <a:rPr kumimoji="1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CPU</a:t>
            </a:r>
            <a:r>
              <a:rPr kumimoji="1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与主存速度不匹配的矛盾，提高</a:t>
            </a:r>
            <a:r>
              <a:rPr kumimoji="1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CPU</a:t>
            </a:r>
            <a:r>
              <a:rPr kumimoji="1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读取指令和数据的速度</a:t>
            </a:r>
            <a:r>
              <a:rPr kumimoji="1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723" name="矩形 3"/>
          <p:cNvSpPr/>
          <p:nvPr/>
        </p:nvSpPr>
        <p:spPr>
          <a:xfrm>
            <a:off x="2952750" y="214313"/>
            <a:ext cx="5715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高速缓冲存储器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(Cache)</a:t>
            </a:r>
            <a:endParaRPr lang="zh-CN" altLang="en-US" b="1" dirty="0"/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44725"/>
            <a:ext cx="8967788" cy="241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1524000" y="4797425"/>
            <a:ext cx="8675688" cy="15436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程序执行的时间局部性规律：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数据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代码被访问后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近期被再次访问的概率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大于近期未被访问的数据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/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代码被访问的概率。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1811338" y="228600"/>
            <a:ext cx="3451225" cy="61404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总线分类</a:t>
            </a:r>
            <a:endParaRPr lang="zh-CN" altLang="en-US" sz="3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1878013" y="798513"/>
            <a:ext cx="6646862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按功能分类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1965325" y="1377950"/>
            <a:ext cx="43434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数据总线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1970088" y="1962150"/>
            <a:ext cx="7847012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地址总线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0" name="Text Box 10"/>
          <p:cNvSpPr txBox="1"/>
          <p:nvPr/>
        </p:nvSpPr>
        <p:spPr>
          <a:xfrm>
            <a:off x="1970088" y="2565400"/>
            <a:ext cx="5026025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控制总线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"/>
          <p:cNvSpPr txBox="1"/>
          <p:nvPr/>
        </p:nvSpPr>
        <p:spPr>
          <a:xfrm>
            <a:off x="1939925" y="3470275"/>
            <a:ext cx="6646863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按数据传输格式分类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2311400" y="4292600"/>
            <a:ext cx="7313613" cy="13220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并行总线：同时传送各位信息。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7"/>
          <p:cNvSpPr txBox="1"/>
          <p:nvPr/>
        </p:nvSpPr>
        <p:spPr>
          <a:xfrm>
            <a:off x="2311400" y="5084763"/>
            <a:ext cx="7847013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串行总线：分时逐位传送各位信息。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  <p:bldP spid="40963" grpId="0" build="p"/>
      <p:bldP spid="40964" grpId="0" build="p"/>
      <p:bldP spid="40967" grpId="0" build="p"/>
      <p:bldP spid="40970" grpId="0" build="p"/>
      <p:bldP spid="13" grpId="0" build="p"/>
      <p:bldP spid="14" grpId="0" build="p"/>
      <p:bldP spid="15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2147888" y="801688"/>
            <a:ext cx="7693025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直接程序传送接口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查询传送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4344988" y="1412875"/>
            <a:ext cx="558482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该接口中也可以有查询方式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Text Box 4"/>
          <p:cNvSpPr txBox="1"/>
          <p:nvPr/>
        </p:nvSpPr>
        <p:spPr>
          <a:xfrm>
            <a:off x="1830388" y="190500"/>
            <a:ext cx="60198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传送控制方式划分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2147888" y="1398588"/>
            <a:ext cx="42672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中断接口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2147888" y="2011363"/>
            <a:ext cx="42672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4492625" y="2039938"/>
            <a:ext cx="6034088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可插入中断作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善后处理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  <p:bldP spid="56323" grpId="0" advAuto="1000" build="p"/>
      <p:bldP spid="56324" grpId="0" build="p"/>
      <p:bldP spid="56325" grpId="0" build="p"/>
      <p:bldP spid="56326" grpId="0" build="p"/>
      <p:bldP spid="56327" grpId="0" advAuto="100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2"/>
          <p:cNvSpPr txBox="1"/>
          <p:nvPr/>
        </p:nvSpPr>
        <p:spPr>
          <a:xfrm>
            <a:off x="1882775" y="171450"/>
            <a:ext cx="2951163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Text Box 3"/>
          <p:cNvSpPr txBox="1"/>
          <p:nvPr/>
        </p:nvSpPr>
        <p:spPr>
          <a:xfrm>
            <a:off x="2112963" y="674688"/>
            <a:ext cx="31877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响应条件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2392363" y="1222375"/>
            <a:ext cx="546735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外设提出请求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且未被屏蔽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Text Box 5"/>
          <p:cNvSpPr txBox="1"/>
          <p:nvPr/>
        </p:nvSpPr>
        <p:spPr>
          <a:xfrm>
            <a:off x="2251075" y="4005263"/>
            <a:ext cx="27606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非向量中断</a:t>
            </a:r>
            <a:endParaRPr lang="zh-CN" altLang="en-US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8" name="Text Box 6"/>
          <p:cNvSpPr txBox="1"/>
          <p:nvPr/>
        </p:nvSpPr>
        <p:spPr>
          <a:xfrm>
            <a:off x="2211388" y="4549775"/>
            <a:ext cx="8275637" cy="1476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将服务程序入口地址组织在查询程序中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中断响应时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转入执行一个查询程序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查询中断源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转入相应服务程序。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比如前述的软件判优方式。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9" name="Text Box 7"/>
          <p:cNvSpPr txBox="1"/>
          <p:nvPr/>
        </p:nvSpPr>
        <p:spPr>
          <a:xfrm>
            <a:off x="2017713" y="3378200"/>
            <a:ext cx="777875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如何获取中断服务程序的入口地址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0" name="Text Box 8"/>
          <p:cNvSpPr txBox="1"/>
          <p:nvPr/>
        </p:nvSpPr>
        <p:spPr>
          <a:xfrm>
            <a:off x="2400300" y="1704975"/>
            <a:ext cx="49276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处于开中断状态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1" name="Text Box 9"/>
          <p:cNvSpPr txBox="1"/>
          <p:nvPr/>
        </p:nvSpPr>
        <p:spPr>
          <a:xfrm>
            <a:off x="2400300" y="2227263"/>
            <a:ext cx="536892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一条指令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非停机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2" name="Text Box 10"/>
          <p:cNvSpPr txBox="1"/>
          <p:nvPr/>
        </p:nvSpPr>
        <p:spPr>
          <a:xfrm>
            <a:off x="2400300" y="2744788"/>
            <a:ext cx="733107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无故障、无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等优先级更高的请求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7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78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/>
      <p:bldP spid="79875" grpId="0" build="p"/>
      <p:bldP spid="79876" grpId="0" build="p"/>
      <p:bldP spid="79877" grpId="0" build="p"/>
      <p:bldP spid="79878" grpId="0" build="p"/>
      <p:bldP spid="79879" grpId="0" build="p"/>
      <p:bldP spid="79880" grpId="0" build="p"/>
      <p:bldP spid="79881" grpId="0" build="p"/>
      <p:bldP spid="79882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ext Box 2"/>
          <p:cNvSpPr txBox="1"/>
          <p:nvPr/>
        </p:nvSpPr>
        <p:spPr>
          <a:xfrm>
            <a:off x="1984375" y="185738"/>
            <a:ext cx="28448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向量中断</a:t>
            </a:r>
            <a:endParaRPr lang="zh-CN" altLang="en-US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9" name="Text Box 3"/>
          <p:cNvSpPr txBox="1"/>
          <p:nvPr/>
        </p:nvSpPr>
        <p:spPr>
          <a:xfrm>
            <a:off x="2016125" y="723900"/>
            <a:ext cx="8626475" cy="15436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将服务程序入口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组织在中断向量表中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响应时由硬件直接产生相应向量地址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按地址查表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取得服务程序入口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转入相应服务程序。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159000" y="2273300"/>
            <a:ext cx="23542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4222750" y="2273300"/>
            <a:ext cx="648335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服务程序入口地址、服务程序状态字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2063750" y="2809875"/>
            <a:ext cx="28956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中断向量表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4543425" y="2809875"/>
            <a:ext cx="557847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存放中断向量的表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一段存储区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4" name="Text Box 8"/>
          <p:cNvSpPr txBox="1"/>
          <p:nvPr/>
        </p:nvSpPr>
        <p:spPr>
          <a:xfrm>
            <a:off x="2063750" y="3346450"/>
            <a:ext cx="24304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5" name="Text Box 9"/>
          <p:cNvSpPr txBox="1"/>
          <p:nvPr/>
        </p:nvSpPr>
        <p:spPr>
          <a:xfrm>
            <a:off x="4127500" y="3378200"/>
            <a:ext cx="67945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访问向量表的地址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6" name="Text Box 10"/>
          <p:cNvSpPr txBox="1"/>
          <p:nvPr/>
        </p:nvSpPr>
        <p:spPr>
          <a:xfrm>
            <a:off x="2001838" y="4184650"/>
            <a:ext cx="7767637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模型机向量表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2#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单元开始安排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7" name="Text Box 11"/>
          <p:cNvSpPr txBox="1"/>
          <p:nvPr/>
        </p:nvSpPr>
        <p:spPr>
          <a:xfrm>
            <a:off x="2136775" y="4733925"/>
            <a:ext cx="8601075" cy="101473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r>
              <a:rPr lang="zh-CN" altLang="en-US" sz="30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按字编址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。一个入口地址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占一个编址单元。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0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0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0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  <p:bldP spid="80899" grpId="0" build="p"/>
      <p:bldP spid="80900" grpId="0" advAuto="1000" build="p"/>
      <p:bldP spid="80901" grpId="0" build="p"/>
      <p:bldP spid="80902" grpId="0" advAuto="1000" build="p"/>
      <p:bldP spid="80903" grpId="0" build="p"/>
      <p:bldP spid="80904" grpId="0" build="p"/>
      <p:bldP spid="80905" grpId="0" build="p"/>
      <p:bldP spid="80906" grpId="0" build="p"/>
      <p:bldP spid="8090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ext Box 2"/>
          <p:cNvSpPr txBox="1"/>
          <p:nvPr/>
        </p:nvSpPr>
        <p:spPr>
          <a:xfrm>
            <a:off x="1614488" y="1698625"/>
            <a:ext cx="4038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IBM PC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向量表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Text Box 3"/>
          <p:cNvSpPr txBox="1"/>
          <p:nvPr/>
        </p:nvSpPr>
        <p:spPr>
          <a:xfrm>
            <a:off x="1643063" y="2738438"/>
            <a:ext cx="9067800" cy="5219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存储器按字节编址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一个入口地址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个编址单元。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1689100" y="2171700"/>
            <a:ext cx="4418013" cy="5219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0#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单元开始安排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25" name="Group 5"/>
          <p:cNvGrpSpPr/>
          <p:nvPr/>
        </p:nvGrpSpPr>
        <p:grpSpPr>
          <a:xfrm>
            <a:off x="5680075" y="0"/>
            <a:ext cx="4724400" cy="2333625"/>
            <a:chOff x="2784" y="0"/>
            <a:chExt cx="2976" cy="1470"/>
          </a:xfrm>
        </p:grpSpPr>
        <p:sp>
          <p:nvSpPr>
            <p:cNvPr id="43013" name="Text Box 6"/>
            <p:cNvSpPr txBox="1"/>
            <p:nvPr/>
          </p:nvSpPr>
          <p:spPr>
            <a:xfrm>
              <a:off x="2784" y="240"/>
              <a:ext cx="672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2#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Text Box 7"/>
            <p:cNvSpPr txBox="1"/>
            <p:nvPr/>
          </p:nvSpPr>
          <p:spPr>
            <a:xfrm>
              <a:off x="3456" y="0"/>
              <a:ext cx="96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向量表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Text Box 8"/>
            <p:cNvSpPr txBox="1"/>
            <p:nvPr/>
          </p:nvSpPr>
          <p:spPr>
            <a:xfrm>
              <a:off x="3168" y="288"/>
              <a:ext cx="1488" cy="329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Text Box 9"/>
            <p:cNvSpPr txBox="1"/>
            <p:nvPr/>
          </p:nvSpPr>
          <p:spPr>
            <a:xfrm>
              <a:off x="3168" y="596"/>
              <a:ext cx="1488" cy="329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入口地址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Rectangle 10"/>
            <p:cNvSpPr/>
            <p:nvPr/>
          </p:nvSpPr>
          <p:spPr>
            <a:xfrm>
              <a:off x="3168" y="933"/>
              <a:ext cx="1488" cy="537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3399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Text Box 11"/>
            <p:cNvSpPr txBox="1"/>
            <p:nvPr/>
          </p:nvSpPr>
          <p:spPr>
            <a:xfrm>
              <a:off x="2784" y="528"/>
              <a:ext cx="448" cy="36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3#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Text Box 12"/>
            <p:cNvSpPr txBox="1"/>
            <p:nvPr/>
          </p:nvSpPr>
          <p:spPr>
            <a:xfrm>
              <a:off x="4656" y="288"/>
              <a:ext cx="1104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号中断源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Text Box 13"/>
            <p:cNvSpPr txBox="1"/>
            <p:nvPr/>
          </p:nvSpPr>
          <p:spPr>
            <a:xfrm>
              <a:off x="4656" y="576"/>
              <a:ext cx="1104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号中断源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1" name="Line 14"/>
            <p:cNvSpPr/>
            <p:nvPr/>
          </p:nvSpPr>
          <p:spPr>
            <a:xfrm>
              <a:off x="3840" y="961"/>
              <a:ext cx="0" cy="441"/>
            </a:xfrm>
            <a:prstGeom prst="line">
              <a:avLst/>
            </a:prstGeom>
            <a:ln w="28575" cap="rnd" cmpd="sng">
              <a:solidFill>
                <a:srgbClr val="339933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81935" name="Group 15"/>
          <p:cNvGrpSpPr/>
          <p:nvPr/>
        </p:nvGrpSpPr>
        <p:grpSpPr>
          <a:xfrm>
            <a:off x="1712913" y="461963"/>
            <a:ext cx="3552825" cy="963612"/>
            <a:chOff x="145" y="191"/>
            <a:chExt cx="2238" cy="607"/>
          </a:xfrm>
        </p:grpSpPr>
        <p:sp>
          <p:nvSpPr>
            <p:cNvPr id="43023" name="Text Box 16"/>
            <p:cNvSpPr txBox="1"/>
            <p:nvPr/>
          </p:nvSpPr>
          <p:spPr>
            <a:xfrm>
              <a:off x="166" y="191"/>
              <a:ext cx="2217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向量地址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Text Box 17"/>
            <p:cNvSpPr txBox="1"/>
            <p:nvPr/>
          </p:nvSpPr>
          <p:spPr>
            <a:xfrm>
              <a:off x="145" y="469"/>
              <a:ext cx="1330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单元地址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38" name="Text Box 18"/>
          <p:cNvSpPr txBox="1"/>
          <p:nvPr/>
        </p:nvSpPr>
        <p:spPr>
          <a:xfrm>
            <a:off x="1679575" y="3236913"/>
            <a:ext cx="405765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中断号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9" name="Text Box 19"/>
          <p:cNvSpPr txBox="1"/>
          <p:nvPr/>
        </p:nvSpPr>
        <p:spPr>
          <a:xfrm>
            <a:off x="1746250" y="4081463"/>
            <a:ext cx="3971925" cy="1999615"/>
          </a:xfrm>
          <a:prstGeom prst="rect">
            <a:avLst/>
          </a:prstGeom>
          <a:noFill/>
          <a:ln w="15875" cap="flat" cmpd="sng">
            <a:solidFill>
              <a:srgbClr val="CC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zh-CN" altLang="en-US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现代计算机一般具有向量中断功能</a:t>
            </a:r>
            <a:r>
              <a:rPr lang="en-US" altLang="zh-CN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也可结合非向量中断方式扩展中断源。</a:t>
            </a:r>
            <a:endParaRPr lang="zh-CN" altLang="en-US" sz="31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940" name="Group 20"/>
          <p:cNvGrpSpPr/>
          <p:nvPr/>
        </p:nvGrpSpPr>
        <p:grpSpPr>
          <a:xfrm>
            <a:off x="5680075" y="3273425"/>
            <a:ext cx="4895850" cy="3359150"/>
            <a:chOff x="2784" y="2062"/>
            <a:chExt cx="3084" cy="2116"/>
          </a:xfrm>
        </p:grpSpPr>
        <p:grpSp>
          <p:nvGrpSpPr>
            <p:cNvPr id="43028" name="Group 21"/>
            <p:cNvGrpSpPr/>
            <p:nvPr/>
          </p:nvGrpSpPr>
          <p:grpSpPr>
            <a:xfrm>
              <a:off x="2784" y="2062"/>
              <a:ext cx="3084" cy="2116"/>
              <a:chOff x="2784" y="2062"/>
              <a:chExt cx="3084" cy="2116"/>
            </a:xfrm>
          </p:grpSpPr>
          <p:sp>
            <p:nvSpPr>
              <p:cNvPr id="43029" name="Text Box 22"/>
              <p:cNvSpPr txBox="1"/>
              <p:nvPr/>
            </p:nvSpPr>
            <p:spPr>
              <a:xfrm>
                <a:off x="2784" y="2304"/>
                <a:ext cx="448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0#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0" name="Text Box 23"/>
              <p:cNvSpPr txBox="1"/>
              <p:nvPr/>
            </p:nvSpPr>
            <p:spPr>
              <a:xfrm>
                <a:off x="3456" y="2062"/>
                <a:ext cx="960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向量表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1" name="Text Box 24"/>
              <p:cNvSpPr txBox="1"/>
              <p:nvPr/>
            </p:nvSpPr>
            <p:spPr>
              <a:xfrm>
                <a:off x="3168" y="2380"/>
                <a:ext cx="1488" cy="310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入口偏移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2" name="Text Box 25"/>
              <p:cNvSpPr txBox="1"/>
              <p:nvPr/>
            </p:nvSpPr>
            <p:spPr>
              <a:xfrm>
                <a:off x="3168" y="2708"/>
                <a:ext cx="1488" cy="310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入口基址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3" name="Rectangle 26"/>
              <p:cNvSpPr/>
              <p:nvPr/>
            </p:nvSpPr>
            <p:spPr>
              <a:xfrm>
                <a:off x="3168" y="3690"/>
                <a:ext cx="1488" cy="488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4" name="Text Box 27"/>
              <p:cNvSpPr txBox="1"/>
              <p:nvPr/>
            </p:nvSpPr>
            <p:spPr>
              <a:xfrm>
                <a:off x="2784" y="2880"/>
                <a:ext cx="447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4#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5" name="Text Box 28"/>
              <p:cNvSpPr txBox="1"/>
              <p:nvPr/>
            </p:nvSpPr>
            <p:spPr>
              <a:xfrm>
                <a:off x="4764" y="2544"/>
                <a:ext cx="1104" cy="2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号中断源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6" name="Text Box 29"/>
              <p:cNvSpPr txBox="1"/>
              <p:nvPr/>
            </p:nvSpPr>
            <p:spPr>
              <a:xfrm>
                <a:off x="4764" y="3102"/>
                <a:ext cx="1104" cy="2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号中断源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7" name="Line 30"/>
              <p:cNvSpPr/>
              <p:nvPr/>
            </p:nvSpPr>
            <p:spPr>
              <a:xfrm>
                <a:off x="3888" y="3817"/>
                <a:ext cx="0" cy="333"/>
              </a:xfrm>
              <a:prstGeom prst="line">
                <a:avLst/>
              </a:prstGeom>
              <a:ln w="3810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38" name="Line 31"/>
              <p:cNvSpPr/>
              <p:nvPr/>
            </p:nvSpPr>
            <p:spPr>
              <a:xfrm>
                <a:off x="3168" y="2544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39" name="Line 32"/>
              <p:cNvSpPr/>
              <p:nvPr/>
            </p:nvSpPr>
            <p:spPr>
              <a:xfrm>
                <a:off x="3168" y="2872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40" name="Text Box 33"/>
              <p:cNvSpPr txBox="1"/>
              <p:nvPr/>
            </p:nvSpPr>
            <p:spPr>
              <a:xfrm>
                <a:off x="3168" y="3036"/>
                <a:ext cx="1488" cy="310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入口偏移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1" name="Line 34"/>
              <p:cNvSpPr/>
              <p:nvPr/>
            </p:nvSpPr>
            <p:spPr>
              <a:xfrm>
                <a:off x="3168" y="3210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42" name="AutoShape 35"/>
              <p:cNvSpPr/>
              <p:nvPr/>
            </p:nvSpPr>
            <p:spPr>
              <a:xfrm>
                <a:off x="4686" y="2438"/>
                <a:ext cx="96" cy="480"/>
              </a:xfrm>
              <a:prstGeom prst="rightBrace">
                <a:avLst>
                  <a:gd name="adj1" fmla="val 41597"/>
                  <a:gd name="adj2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3" name="AutoShape 36"/>
              <p:cNvSpPr/>
              <p:nvPr/>
            </p:nvSpPr>
            <p:spPr>
              <a:xfrm>
                <a:off x="4695" y="3024"/>
                <a:ext cx="96" cy="480"/>
              </a:xfrm>
              <a:prstGeom prst="rightBrace">
                <a:avLst>
                  <a:gd name="adj1" fmla="val 41597"/>
                  <a:gd name="adj2" fmla="val 50000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4" name="Text Box 37"/>
              <p:cNvSpPr txBox="1"/>
              <p:nvPr/>
            </p:nvSpPr>
            <p:spPr>
              <a:xfrm>
                <a:off x="3168" y="3364"/>
                <a:ext cx="1488" cy="310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rgbClr val="3399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en-US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入口基址</a:t>
                </a:r>
                <a:r>
                  <a:rPr lang="en-US" altLang="zh-CN" sz="2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5" name="Line 38"/>
              <p:cNvSpPr/>
              <p:nvPr/>
            </p:nvSpPr>
            <p:spPr>
              <a:xfrm>
                <a:off x="3168" y="3528"/>
                <a:ext cx="1488" cy="0"/>
              </a:xfrm>
              <a:prstGeom prst="line">
                <a:avLst/>
              </a:prstGeom>
              <a:ln w="19050" cap="rnd" cmpd="sng">
                <a:solidFill>
                  <a:srgbClr val="339933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046" name="Rectangle 39"/>
            <p:cNvSpPr/>
            <p:nvPr/>
          </p:nvSpPr>
          <p:spPr>
            <a:xfrm>
              <a:off x="2808" y="3616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8#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  <p:bldP spid="81923" grpId="0" build="p"/>
      <p:bldP spid="81924" grpId="0" build="p"/>
      <p:bldP spid="81938" grpId="0" build="p"/>
      <p:bldP spid="81939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ext Box 2"/>
          <p:cNvSpPr txBox="1"/>
          <p:nvPr/>
        </p:nvSpPr>
        <p:spPr>
          <a:xfrm>
            <a:off x="2171700" y="796925"/>
            <a:ext cx="590232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向量中断方式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中断响应流程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Text Box 3"/>
          <p:cNvSpPr txBox="1"/>
          <p:nvPr/>
        </p:nvSpPr>
        <p:spPr>
          <a:xfrm>
            <a:off x="1873250" y="142875"/>
            <a:ext cx="2973388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响应过程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Text Box 4"/>
          <p:cNvSpPr txBox="1"/>
          <p:nvPr/>
        </p:nvSpPr>
        <p:spPr>
          <a:xfrm>
            <a:off x="4398963" y="1593850"/>
            <a:ext cx="5816600" cy="537210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发响应信号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INTA,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进入中断周期</a:t>
            </a:r>
            <a:endParaRPr lang="zh-CN" altLang="en-US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Text Box 5"/>
          <p:cNvSpPr txBox="1"/>
          <p:nvPr/>
        </p:nvSpPr>
        <p:spPr>
          <a:xfrm>
            <a:off x="4398963" y="2543175"/>
            <a:ext cx="5818187" cy="537210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保存断点和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现场</a:t>
            </a:r>
            <a:endParaRPr lang="en-US" altLang="zh-CN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Line 6"/>
          <p:cNvSpPr/>
          <p:nvPr/>
        </p:nvSpPr>
        <p:spPr>
          <a:xfrm>
            <a:off x="7032625" y="2143125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1" name="Line 7"/>
          <p:cNvSpPr/>
          <p:nvPr/>
        </p:nvSpPr>
        <p:spPr>
          <a:xfrm>
            <a:off x="7048500" y="3117850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2" name="Text Box 8"/>
          <p:cNvSpPr txBox="1"/>
          <p:nvPr/>
        </p:nvSpPr>
        <p:spPr>
          <a:xfrm>
            <a:off x="4416425" y="3524250"/>
            <a:ext cx="5770563" cy="983615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获得中断号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转换为向量地址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查询中断向量表</a:t>
            </a:r>
            <a:endParaRPr lang="zh-CN" altLang="en-US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Line 9"/>
          <p:cNvSpPr/>
          <p:nvPr/>
        </p:nvSpPr>
        <p:spPr>
          <a:xfrm>
            <a:off x="7046913" y="4519613"/>
            <a:ext cx="0" cy="37782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54" name="Text Box 10"/>
          <p:cNvSpPr txBox="1"/>
          <p:nvPr/>
        </p:nvSpPr>
        <p:spPr>
          <a:xfrm>
            <a:off x="4400550" y="4902200"/>
            <a:ext cx="5788025" cy="492760"/>
          </a:xfrm>
          <a:prstGeom prst="rect">
            <a:avLst/>
          </a:prstGeom>
          <a:noFill/>
          <a:ln w="28575" cap="sq" cmpd="sng">
            <a:solidFill>
              <a:schemeClr val="accent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取中断向量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转中断服务程序</a:t>
            </a:r>
            <a:endParaRPr lang="zh-CN" altLang="en-US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AutoShape 11"/>
          <p:cNvSpPr/>
          <p:nvPr/>
        </p:nvSpPr>
        <p:spPr>
          <a:xfrm>
            <a:off x="3917950" y="1612900"/>
            <a:ext cx="331788" cy="3783013"/>
          </a:xfrm>
          <a:prstGeom prst="leftBrace">
            <a:avLst>
              <a:gd name="adj1" fmla="val 94857"/>
              <a:gd name="adj2" fmla="val 50000"/>
            </a:avLst>
          </a:prstGeom>
          <a:noFill/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6" name="Text Box 12"/>
          <p:cNvSpPr txBox="1"/>
          <p:nvPr/>
        </p:nvSpPr>
        <p:spPr>
          <a:xfrm>
            <a:off x="1981200" y="2824163"/>
            <a:ext cx="2030413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中断隐指令操作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硬件完成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/>
      <p:bldP spid="82947" grpId="0" build="p"/>
      <p:bldP spid="82948" grpId="0" bldLvl="0" animBg="1"/>
      <p:bldP spid="82949" grpId="0" bldLvl="0" animBg="1"/>
      <p:bldP spid="82952" grpId="0" bldLvl="0" animBg="1"/>
      <p:bldP spid="82954" grpId="0" bldLvl="0" animBg="1"/>
      <p:bldP spid="82955" grpId="0" bldLvl="0" animBg="1"/>
      <p:bldP spid="8295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Text Box 2"/>
          <p:cNvSpPr txBox="1"/>
          <p:nvPr/>
        </p:nvSpPr>
        <p:spPr>
          <a:xfrm>
            <a:off x="2006600" y="174625"/>
            <a:ext cx="2554288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中断处理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Text Box 3"/>
          <p:cNvSpPr txBox="1"/>
          <p:nvPr/>
        </p:nvSpPr>
        <p:spPr>
          <a:xfrm>
            <a:off x="2130425" y="790575"/>
            <a:ext cx="488791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执行中断服务程序。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2" name="Text Box 4"/>
          <p:cNvSpPr txBox="1"/>
          <p:nvPr/>
        </p:nvSpPr>
        <p:spPr>
          <a:xfrm>
            <a:off x="2166938" y="1433513"/>
            <a:ext cx="291465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单级中断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3" name="Text Box 5"/>
          <p:cNvSpPr txBox="1"/>
          <p:nvPr/>
        </p:nvSpPr>
        <p:spPr>
          <a:xfrm>
            <a:off x="2738438" y="1974850"/>
            <a:ext cx="7993062" cy="104521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响应后只处理一个中断源的请求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处理完毕后才能响应新的请求。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2133600" y="3049588"/>
            <a:ext cx="2884488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多重中断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5" name="Text Box 7"/>
          <p:cNvSpPr txBox="1"/>
          <p:nvPr/>
        </p:nvSpPr>
        <p:spPr>
          <a:xfrm>
            <a:off x="2722563" y="3576638"/>
            <a:ext cx="7791450" cy="104521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在某次中断服务过程中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允许响应处理更高级别的中断请求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形成中断嵌套。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  <p:bldP spid="83971" grpId="0" build="p"/>
      <p:bldP spid="83972" grpId="0" build="p"/>
      <p:bldP spid="83973" grpId="0" build="p"/>
      <p:bldP spid="83974" grpId="0" build="p"/>
      <p:bldP spid="8397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ext Box 2"/>
          <p:cNvSpPr txBox="1"/>
          <p:nvPr/>
        </p:nvSpPr>
        <p:spPr>
          <a:xfrm>
            <a:off x="1793875" y="193675"/>
            <a:ext cx="5446713" cy="64516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5.5   DMA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方式及接口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Text Box 3"/>
          <p:cNvSpPr txBox="1"/>
          <p:nvPr/>
        </p:nvSpPr>
        <p:spPr>
          <a:xfrm>
            <a:off x="1762125" y="863600"/>
            <a:ext cx="8905875" cy="61404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5.5.1  DMA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方式基本概念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第三章 已有描述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2082800" y="1520825"/>
            <a:ext cx="1935163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Text Box 5"/>
          <p:cNvSpPr txBox="1"/>
          <p:nvPr/>
        </p:nvSpPr>
        <p:spPr>
          <a:xfrm>
            <a:off x="2247900" y="2593975"/>
            <a:ext cx="8234363" cy="10687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直接依靠硬件实现</a:t>
            </a:r>
            <a:r>
              <a:rPr lang="zh-CN" altLang="en-US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主存与</a:t>
            </a:r>
            <a:r>
              <a:rPr lang="en-US" altLang="zh-CN" sz="31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间的数据传送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传送期间不需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程序干预。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6" name="Rectangle 6"/>
          <p:cNvSpPr/>
          <p:nvPr/>
        </p:nvSpPr>
        <p:spPr>
          <a:xfrm>
            <a:off x="2290763" y="2039938"/>
            <a:ext cx="16383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 —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7" name="Rectangle 7"/>
          <p:cNvSpPr/>
          <p:nvPr/>
        </p:nvSpPr>
        <p:spPr>
          <a:xfrm>
            <a:off x="3838575" y="2052638"/>
            <a:ext cx="407797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 Memory Access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8" name="Text Box 8"/>
          <p:cNvSpPr txBox="1"/>
          <p:nvPr/>
        </p:nvSpPr>
        <p:spPr>
          <a:xfrm>
            <a:off x="2298700" y="3705225"/>
            <a:ext cx="55070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传送发生在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与主存之间；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9" name="Text Box 9"/>
          <p:cNvSpPr txBox="1"/>
          <p:nvPr/>
        </p:nvSpPr>
        <p:spPr>
          <a:xfrm>
            <a:off x="2279650" y="4214813"/>
            <a:ext cx="8377238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74650" indent="-37465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控制器控制传送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控制器接管总线权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传送完毕再交还总线权。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0" name="Text Box 10"/>
          <p:cNvSpPr txBox="1"/>
          <p:nvPr/>
        </p:nvSpPr>
        <p:spPr>
          <a:xfrm>
            <a:off x="2268538" y="5164138"/>
            <a:ext cx="86804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84505" indent="-484505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传送期间只要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不访存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可并行操作。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1" name="Text Box 11"/>
          <p:cNvSpPr txBox="1"/>
          <p:nvPr/>
        </p:nvSpPr>
        <p:spPr>
          <a:xfrm>
            <a:off x="2239963" y="5721350"/>
            <a:ext cx="662463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传送前和传送后需要程序干预。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  <p:bldP spid="92163" grpId="0" build="p"/>
      <p:bldP spid="92164" grpId="0" build="p"/>
      <p:bldP spid="92165" grpId="0"/>
      <p:bldP spid="92166" grpId="0" build="p"/>
      <p:bldP spid="92167" grpId="0" build="p"/>
      <p:bldP spid="92168" grpId="0" build="p"/>
      <p:bldP spid="92169" grpId="0" build="p"/>
      <p:bldP spid="92170" grpId="0" build="p"/>
      <p:bldP spid="92171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 Box 2"/>
          <p:cNvSpPr txBox="1"/>
          <p:nvPr/>
        </p:nvSpPr>
        <p:spPr>
          <a:xfrm>
            <a:off x="2746375" y="2884488"/>
            <a:ext cx="1524000" cy="58356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处理器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7" name="Line 3"/>
          <p:cNvSpPr/>
          <p:nvPr/>
        </p:nvSpPr>
        <p:spPr>
          <a:xfrm>
            <a:off x="2254250" y="2092325"/>
            <a:ext cx="6743700" cy="0"/>
          </a:xfrm>
          <a:prstGeom prst="line">
            <a:avLst/>
          </a:prstGeom>
          <a:ln w="1143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88" name="Line 4"/>
          <p:cNvSpPr/>
          <p:nvPr/>
        </p:nvSpPr>
        <p:spPr>
          <a:xfrm>
            <a:off x="3417888" y="2141538"/>
            <a:ext cx="0" cy="709612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89" name="Line 5"/>
          <p:cNvSpPr/>
          <p:nvPr/>
        </p:nvSpPr>
        <p:spPr>
          <a:xfrm>
            <a:off x="7656513" y="2127250"/>
            <a:ext cx="0" cy="835025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0" name="Text Box 6"/>
          <p:cNvSpPr txBox="1"/>
          <p:nvPr/>
        </p:nvSpPr>
        <p:spPr>
          <a:xfrm>
            <a:off x="9163050" y="3398838"/>
            <a:ext cx="1163638" cy="110680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</a:pPr>
            <a:endParaRPr lang="en-US" altLang="zh-CN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1" name="Text Box 7"/>
          <p:cNvSpPr txBox="1"/>
          <p:nvPr/>
        </p:nvSpPr>
        <p:spPr>
          <a:xfrm>
            <a:off x="4795838" y="2921000"/>
            <a:ext cx="1200150" cy="158178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5000"/>
              </a:lnSpc>
            </a:pP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</a:t>
            </a:r>
            <a:endParaRPr lang="zh-CN" altLang="en-US" sz="3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储</a:t>
            </a:r>
            <a:endParaRPr lang="zh-CN" altLang="en-US" sz="3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器</a:t>
            </a:r>
            <a:endParaRPr lang="zh-CN" altLang="en-US" sz="3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2" name="Text Box 8"/>
          <p:cNvSpPr txBox="1"/>
          <p:nvPr/>
        </p:nvSpPr>
        <p:spPr>
          <a:xfrm>
            <a:off x="5465763" y="1439863"/>
            <a:ext cx="1676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3193" name="Group 9"/>
          <p:cNvGrpSpPr/>
          <p:nvPr/>
        </p:nvGrpSpPr>
        <p:grpSpPr>
          <a:xfrm>
            <a:off x="6946900" y="2979738"/>
            <a:ext cx="1531938" cy="2416175"/>
            <a:chOff x="3486" y="1394"/>
            <a:chExt cx="965" cy="1522"/>
          </a:xfrm>
        </p:grpSpPr>
        <p:sp>
          <p:nvSpPr>
            <p:cNvPr id="49161" name="Text Box 10"/>
            <p:cNvSpPr txBox="1"/>
            <p:nvPr/>
          </p:nvSpPr>
          <p:spPr>
            <a:xfrm>
              <a:off x="3486" y="1394"/>
              <a:ext cx="965" cy="1522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3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lang="zh-CN" altLang="en-US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3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DMA</a:t>
              </a:r>
              <a:endPara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  <a:endPara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"/>
                </a:spcBef>
              </a:pPr>
              <a:endPara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11"/>
            <p:cNvSpPr/>
            <p:nvPr/>
          </p:nvSpPr>
          <p:spPr>
            <a:xfrm>
              <a:off x="3537" y="1920"/>
              <a:ext cx="828" cy="677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196" name="Line 12"/>
          <p:cNvSpPr/>
          <p:nvPr/>
        </p:nvSpPr>
        <p:spPr>
          <a:xfrm flipH="1">
            <a:off x="8469313" y="3943350"/>
            <a:ext cx="674687" cy="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7" name="Line 13"/>
          <p:cNvSpPr/>
          <p:nvPr/>
        </p:nvSpPr>
        <p:spPr>
          <a:xfrm>
            <a:off x="5402263" y="2151063"/>
            <a:ext cx="0" cy="74295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93198" name="AutoShape 14"/>
          <p:cNvSpPr/>
          <p:nvPr/>
        </p:nvSpPr>
        <p:spPr>
          <a:xfrm rot="-5058104">
            <a:off x="3611563" y="1809750"/>
            <a:ext cx="1284287" cy="293688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00AE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9" name="Line 15"/>
          <p:cNvSpPr/>
          <p:nvPr/>
        </p:nvSpPr>
        <p:spPr>
          <a:xfrm>
            <a:off x="3825875" y="1479550"/>
            <a:ext cx="406400" cy="4889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00" name="Text Box 16"/>
          <p:cNvSpPr txBox="1"/>
          <p:nvPr/>
        </p:nvSpPr>
        <p:spPr>
          <a:xfrm>
            <a:off x="2438400" y="971550"/>
            <a:ext cx="28067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逻辑断开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1" name="Line 17"/>
          <p:cNvSpPr/>
          <p:nvPr/>
        </p:nvSpPr>
        <p:spPr>
          <a:xfrm flipH="1">
            <a:off x="8129588" y="1527175"/>
            <a:ext cx="327025" cy="990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3202" name="Text Box 18"/>
          <p:cNvSpPr txBox="1"/>
          <p:nvPr/>
        </p:nvSpPr>
        <p:spPr>
          <a:xfrm>
            <a:off x="7908925" y="1036638"/>
            <a:ext cx="2365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3" name="Freeform 19"/>
          <p:cNvSpPr/>
          <p:nvPr/>
        </p:nvSpPr>
        <p:spPr>
          <a:xfrm>
            <a:off x="3914775" y="3494088"/>
            <a:ext cx="3384550" cy="218281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2132" h="1375">
                <a:moveTo>
                  <a:pt x="2132" y="880"/>
                </a:moveTo>
                <a:lnTo>
                  <a:pt x="2132" y="1375"/>
                </a:lnTo>
                <a:lnTo>
                  <a:pt x="0" y="137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p>
            <a:endParaRPr lang="zh-CN" altLang="en-US"/>
          </a:p>
        </p:txBody>
      </p:sp>
      <p:sp>
        <p:nvSpPr>
          <p:cNvPr id="93204" name="Text Box 20"/>
          <p:cNvSpPr txBox="1"/>
          <p:nvPr/>
        </p:nvSpPr>
        <p:spPr>
          <a:xfrm>
            <a:off x="4348163" y="4751388"/>
            <a:ext cx="2293937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5" name="Text Box 21"/>
          <p:cNvSpPr txBox="1"/>
          <p:nvPr/>
        </p:nvSpPr>
        <p:spPr>
          <a:xfrm>
            <a:off x="4049713" y="6011863"/>
            <a:ext cx="36734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6" name="Freeform 22"/>
          <p:cNvSpPr/>
          <p:nvPr/>
        </p:nvSpPr>
        <p:spPr>
          <a:xfrm>
            <a:off x="5759450" y="2227263"/>
            <a:ext cx="3384550" cy="1547812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132" h="975">
                <a:moveTo>
                  <a:pt x="0" y="384"/>
                </a:moveTo>
                <a:cubicBezTo>
                  <a:pt x="42" y="288"/>
                  <a:pt x="84" y="192"/>
                  <a:pt x="151" y="131"/>
                </a:cubicBezTo>
                <a:cubicBezTo>
                  <a:pt x="218" y="70"/>
                  <a:pt x="284" y="40"/>
                  <a:pt x="404" y="20"/>
                </a:cubicBezTo>
                <a:cubicBezTo>
                  <a:pt x="524" y="0"/>
                  <a:pt x="728" y="8"/>
                  <a:pt x="869" y="10"/>
                </a:cubicBezTo>
                <a:cubicBezTo>
                  <a:pt x="1010" y="12"/>
                  <a:pt x="1159" y="5"/>
                  <a:pt x="1253" y="30"/>
                </a:cubicBezTo>
                <a:cubicBezTo>
                  <a:pt x="1347" y="55"/>
                  <a:pt x="1385" y="108"/>
                  <a:pt x="1435" y="162"/>
                </a:cubicBezTo>
                <a:cubicBezTo>
                  <a:pt x="1485" y="216"/>
                  <a:pt x="1521" y="285"/>
                  <a:pt x="1556" y="354"/>
                </a:cubicBezTo>
                <a:cubicBezTo>
                  <a:pt x="1591" y="423"/>
                  <a:pt x="1624" y="504"/>
                  <a:pt x="1647" y="576"/>
                </a:cubicBezTo>
                <a:cubicBezTo>
                  <a:pt x="1670" y="648"/>
                  <a:pt x="1682" y="739"/>
                  <a:pt x="1697" y="788"/>
                </a:cubicBezTo>
                <a:cubicBezTo>
                  <a:pt x="1712" y="837"/>
                  <a:pt x="1714" y="844"/>
                  <a:pt x="1738" y="869"/>
                </a:cubicBezTo>
                <a:cubicBezTo>
                  <a:pt x="1762" y="894"/>
                  <a:pt x="1805" y="923"/>
                  <a:pt x="1839" y="940"/>
                </a:cubicBezTo>
                <a:cubicBezTo>
                  <a:pt x="1873" y="957"/>
                  <a:pt x="1891" y="965"/>
                  <a:pt x="1940" y="970"/>
                </a:cubicBezTo>
                <a:cubicBezTo>
                  <a:pt x="1989" y="975"/>
                  <a:pt x="2098" y="970"/>
                  <a:pt x="2132" y="970"/>
                </a:cubicBezTo>
              </a:path>
            </a:pathLst>
          </a:custGeom>
          <a:noFill/>
          <a:ln w="44450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3207" name="Line 23"/>
          <p:cNvSpPr/>
          <p:nvPr/>
        </p:nvSpPr>
        <p:spPr>
          <a:xfrm>
            <a:off x="3465513" y="3494088"/>
            <a:ext cx="0" cy="25193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8" name="Line 24"/>
          <p:cNvSpPr/>
          <p:nvPr/>
        </p:nvSpPr>
        <p:spPr>
          <a:xfrm>
            <a:off x="3449638" y="6013450"/>
            <a:ext cx="4251325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209" name="Line 25"/>
          <p:cNvSpPr/>
          <p:nvPr/>
        </p:nvSpPr>
        <p:spPr>
          <a:xfrm flipV="1">
            <a:off x="7699375" y="4875213"/>
            <a:ext cx="0" cy="114141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lg"/>
          </a:ln>
        </p:spPr>
      </p:sp>
      <p:sp>
        <p:nvSpPr>
          <p:cNvPr id="93210" name="Text Box 26"/>
          <p:cNvSpPr txBox="1"/>
          <p:nvPr/>
        </p:nvSpPr>
        <p:spPr>
          <a:xfrm>
            <a:off x="2081213" y="263525"/>
            <a:ext cx="54086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传送过程示意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ldLvl="0" animBg="1"/>
      <p:bldP spid="93190" grpId="0" bldLvl="0" animBg="1"/>
      <p:bldP spid="93191" grpId="0" bldLvl="0" animBg="1"/>
      <p:bldP spid="93192" grpId="0"/>
      <p:bldP spid="93198" grpId="0" bldLvl="0" animBg="1"/>
      <p:bldP spid="93200" grpId="0"/>
      <p:bldP spid="93202" grpId="0"/>
      <p:bldP spid="93204" grpId="0"/>
      <p:bldP spid="93205" grpId="0"/>
      <p:bldP spid="932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原码、反码表示正负数的范围（对称）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b="1" dirty="0"/>
              <a:t>              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–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en-US" altLang="zh-CN" sz="2800" b="1" baseline="30000" dirty="0"/>
              <a:t>n</a:t>
            </a:r>
            <a:r>
              <a:rPr lang="en-US" altLang="zh-CN" sz="2800" b="1" dirty="0"/>
              <a:t>-1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~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+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-1</a:t>
            </a:r>
            <a:r>
              <a:rPr lang="zh-CN" altLang="en-US" sz="2800" b="1" dirty="0">
                <a:sym typeface="+mn-ea"/>
              </a:rPr>
              <a:t>）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 补码表示正负数的范围（非对称）：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–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/>
              <a:t>~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+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2800" b="1" baseline="30000" dirty="0">
                <a:sym typeface="+mn-ea"/>
              </a:rPr>
              <a:t>n</a:t>
            </a:r>
            <a:r>
              <a:rPr lang="en-US" altLang="zh-CN" sz="2800" b="1" dirty="0">
                <a:sym typeface="+mn-ea"/>
              </a:rPr>
              <a:t>-1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</a:rPr>
              <a:t>注意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/>
              <a:t>	       </a:t>
            </a:r>
            <a:r>
              <a:rPr lang="en-US" altLang="zh-CN" sz="2800" b="1" dirty="0">
                <a:sym typeface="+mn-ea"/>
              </a:rPr>
              <a:t>10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 · · ·0</a:t>
            </a:r>
            <a:r>
              <a:rPr lang="en-US" altLang="zh-CN" sz="2800" b="1" dirty="0"/>
              <a:t>    ~   </a:t>
            </a:r>
            <a:r>
              <a:rPr lang="en-US" altLang="zh-CN" sz="2800" b="1" dirty="0">
                <a:sym typeface="+mn-ea"/>
              </a:rPr>
              <a:t>01</a:t>
            </a:r>
            <a:r>
              <a:rPr lang="en-US" altLang="zh-CN" sz="2800" b="1" dirty="0">
                <a:cs typeface="Times New Roman" panose="02020603050405020304" pitchFamily="18" charset="0"/>
                <a:sym typeface="+mn-ea"/>
              </a:rPr>
              <a:t>· · · · </a:t>
            </a:r>
            <a:r>
              <a:rPr lang="en-US" altLang="zh-CN" sz="2800" b="1" dirty="0">
                <a:sym typeface="+mn-ea"/>
              </a:rPr>
              <a:t>1 </a:t>
            </a:r>
            <a:r>
              <a:rPr lang="en-US" altLang="zh-CN" sz="2800" b="1" dirty="0"/>
              <a:t>  </a:t>
            </a:r>
            <a:r>
              <a:rPr lang="en-US" altLang="zh-CN" sz="2800" b="1" dirty="0">
                <a:cs typeface="Times New Roman" panose="02020603050405020304" pitchFamily="18" charset="0"/>
              </a:rPr>
              <a:t>	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cs typeface="Times New Roman" panose="02020603050405020304" pitchFamily="18" charset="0"/>
              </a:rPr>
              <a:t>负数补码的表示范围比原码多一种组合。</a:t>
            </a:r>
            <a:endParaRPr lang="zh-CN" altLang="en-US" sz="2800" b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2"/>
          <p:cNvSpPr>
            <a:spLocks noGrp="1"/>
          </p:cNvSpPr>
          <p:nvPr>
            <p:ph type="body" sz="half" idx="1"/>
          </p:nvPr>
        </p:nvSpPr>
        <p:spPr>
          <a:xfrm>
            <a:off x="1919288" y="1268413"/>
            <a:ext cx="8305800" cy="52578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、定点表示法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</a:rPr>
              <a:t>由程序设计者约定，该程序中所有数的小数点固定在同一位置不变。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	      ① 带符号的定点小数：约定所有数的小数点的位置固定在符号位之后。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	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/>
                </a:solidFill>
              </a:rPr>
              <a:t>			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设字长</a:t>
            </a:r>
            <a:r>
              <a:rPr lang="en-US" altLang="zh-CN" sz="2800" b="1" dirty="0">
                <a:solidFill>
                  <a:schemeClr val="tx1"/>
                </a:solidFill>
              </a:rPr>
              <a:t>= n+1</a:t>
            </a:r>
            <a:r>
              <a:rPr lang="zh-CN" altLang="en-US" sz="2800" b="1" dirty="0">
                <a:solidFill>
                  <a:schemeClr val="tx1"/>
                </a:solidFill>
              </a:rPr>
              <a:t>位，原码表示范围为：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-(1-2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</a:rPr>
              <a:t>                              </a:t>
            </a:r>
            <a:r>
              <a:rPr lang="zh-CN" altLang="en-US" sz="2800" b="1" dirty="0">
                <a:solidFill>
                  <a:schemeClr val="tx1"/>
                </a:solidFill>
              </a:rPr>
              <a:t>补码表示范围为：</a:t>
            </a:r>
            <a:r>
              <a:rPr lang="en-US" altLang="zh-CN" sz="2800" b="1" dirty="0">
                <a:solidFill>
                  <a:schemeClr val="tx1"/>
                </a:solidFill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1-2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-n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90000"/>
              </a:lnSpc>
              <a:buClrTx/>
              <a:buSzTx/>
              <a:buFontTx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04803" name="Rectangle 3"/>
          <p:cNvSpPr>
            <a:spLocks noGrp="1"/>
          </p:cNvSpPr>
          <p:nvPr>
            <p:ph type="title"/>
          </p:nvPr>
        </p:nvSpPr>
        <p:spPr>
          <a:xfrm>
            <a:off x="3071178" y="260350"/>
            <a:ext cx="4679950" cy="6096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en-US" altLang="zh-CN" sz="3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2.1.3 </a:t>
            </a:r>
            <a:r>
              <a:rPr lang="zh-CN" altLang="en-US" sz="32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定点数与浮点数</a:t>
            </a:r>
            <a:endParaRPr lang="zh-CN" altLang="en-US" sz="3200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04804" name="Group 4"/>
          <p:cNvGrpSpPr/>
          <p:nvPr/>
        </p:nvGrpSpPr>
        <p:grpSpPr>
          <a:xfrm>
            <a:off x="3719513" y="3644900"/>
            <a:ext cx="4787900" cy="1612900"/>
            <a:chOff x="1383" y="2295"/>
            <a:chExt cx="3016" cy="1016"/>
          </a:xfrm>
        </p:grpSpPr>
        <p:sp>
          <p:nvSpPr>
            <p:cNvPr id="18437" name="Rectangle 5"/>
            <p:cNvSpPr/>
            <p:nvPr/>
          </p:nvSpPr>
          <p:spPr>
            <a:xfrm>
              <a:off x="1979" y="2295"/>
              <a:ext cx="242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/>
                  </a:solidFill>
                </a:rPr>
                <a:t>    </a:t>
              </a:r>
              <a:r>
                <a:rPr lang="zh-CN" altLang="en-US" b="1" dirty="0">
                  <a:solidFill>
                    <a:schemeClr val="tx1"/>
                  </a:solidFill>
                </a:rPr>
                <a:t>．  </a:t>
              </a:r>
              <a:r>
                <a:rPr lang="en-US" altLang="zh-CN" b="1" dirty="0">
                  <a:solidFill>
                    <a:schemeClr val="tx1"/>
                  </a:solidFill>
                </a:rPr>
                <a:t>0  1  0 1 1 1 0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8438" name="Rectangle 6"/>
            <p:cNvSpPr/>
            <p:nvPr/>
          </p:nvSpPr>
          <p:spPr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8439" name="Line 7"/>
            <p:cNvSpPr/>
            <p:nvPr/>
          </p:nvSpPr>
          <p:spPr>
            <a:xfrm>
              <a:off x="1471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0" name="Line 8"/>
            <p:cNvSpPr/>
            <p:nvPr/>
          </p:nvSpPr>
          <p:spPr>
            <a:xfrm>
              <a:off x="4399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Line 9"/>
            <p:cNvSpPr/>
            <p:nvPr/>
          </p:nvSpPr>
          <p:spPr>
            <a:xfrm>
              <a:off x="1979" y="2295"/>
              <a:ext cx="0" cy="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Line 10"/>
            <p:cNvSpPr/>
            <p:nvPr/>
          </p:nvSpPr>
          <p:spPr>
            <a:xfrm>
              <a:off x="1471" y="2295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11"/>
            <p:cNvSpPr/>
            <p:nvPr/>
          </p:nvSpPr>
          <p:spPr>
            <a:xfrm>
              <a:off x="1471" y="2659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Text Box 12"/>
            <p:cNvSpPr txBox="1"/>
            <p:nvPr/>
          </p:nvSpPr>
          <p:spPr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数值部分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5" name="AutoShape 13"/>
            <p:cNvSpPr/>
            <p:nvPr/>
          </p:nvSpPr>
          <p:spPr>
            <a:xfrm rot="-5400000">
              <a:off x="3314" y="2221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18446" name="Text Box 14"/>
            <p:cNvSpPr txBox="1"/>
            <p:nvPr/>
          </p:nvSpPr>
          <p:spPr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符号位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7" name="Text Box 15"/>
            <p:cNvSpPr txBox="1"/>
            <p:nvPr/>
          </p:nvSpPr>
          <p:spPr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48" name="Line 16"/>
            <p:cNvSpPr/>
            <p:nvPr/>
          </p:nvSpPr>
          <p:spPr>
            <a:xfrm flipV="1">
              <a:off x="1698" y="2703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9" name="Line 17"/>
            <p:cNvSpPr/>
            <p:nvPr/>
          </p:nvSpPr>
          <p:spPr>
            <a:xfrm flipV="1">
              <a:off x="2333" y="2703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02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04802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04802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04802">
                                            <p:txEl>
                                              <p:charRg st="4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802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4802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Rectangle 2"/>
          <p:cNvSpPr>
            <a:spLocks noGrp="1"/>
          </p:cNvSpPr>
          <p:nvPr>
            <p:ph type="body" sz="half" idx="1"/>
          </p:nvPr>
        </p:nvSpPr>
        <p:spPr>
          <a:xfrm>
            <a:off x="1847850" y="1484630"/>
            <a:ext cx="8305800" cy="5084445"/>
          </a:xfrm>
        </p:spPr>
        <p:txBody>
          <a:bodyPr vert="horz" wrap="square" lIns="91440" tIns="45720" rIns="91440" bIns="45720" anchor="t" anchorCtr="0"/>
          <a:p>
            <a:pPr marL="0" indent="0"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</a:rPr>
              <a:t>② </a:t>
            </a:r>
            <a:r>
              <a:rPr lang="zh-CN" altLang="en-US" sz="2800" b="1" dirty="0">
                <a:solidFill>
                  <a:schemeClr val="tx1"/>
                </a:solidFill>
              </a:rPr>
              <a:t>带符号的定点整数：约定所有数的小数点的位置固定在最低数值位之后。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 设字长</a:t>
            </a:r>
            <a:r>
              <a:rPr lang="en-US" altLang="zh-CN" sz="2800" b="1" dirty="0">
                <a:solidFill>
                  <a:schemeClr val="tx1"/>
                </a:solidFill>
              </a:rPr>
              <a:t>=n+1</a:t>
            </a:r>
            <a:r>
              <a:rPr lang="zh-CN" altLang="en-US" sz="2800" b="1" dirty="0">
                <a:solidFill>
                  <a:schemeClr val="tx1"/>
                </a:solidFill>
              </a:rPr>
              <a:t>位，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原码表示范围为： 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 (2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-1)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</a:rPr>
              <a:t> -1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</a:rPr>
              <a:t>补码表示范围为：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- 2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 -1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  <a:buNone/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63750" y="2781300"/>
            <a:ext cx="4819650" cy="1730375"/>
            <a:chOff x="539750" y="2781300"/>
            <a:chExt cx="4819650" cy="1730375"/>
          </a:xfrm>
        </p:grpSpPr>
        <p:sp>
          <p:nvSpPr>
            <p:cNvPr id="19460" name="Rectangle 4"/>
            <p:cNvSpPr/>
            <p:nvPr/>
          </p:nvSpPr>
          <p:spPr>
            <a:xfrm>
              <a:off x="1503363" y="2781300"/>
              <a:ext cx="3856037" cy="6397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  </a:t>
              </a:r>
              <a:r>
                <a:rPr lang="en-US" altLang="zh-CN" sz="2800" dirty="0">
                  <a:solidFill>
                    <a:schemeClr val="tx1"/>
                  </a:solidFill>
                </a:rPr>
                <a:t>0  1  0 1 1 1 0     </a:t>
              </a:r>
              <a:r>
                <a:rPr lang="zh-CN" altLang="en-US" sz="3600" b="1" dirty="0">
                  <a:solidFill>
                    <a:schemeClr val="tx1"/>
                  </a:solidFill>
                </a:rPr>
                <a:t>．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9461" name="Rectangle 5"/>
            <p:cNvSpPr/>
            <p:nvPr/>
          </p:nvSpPr>
          <p:spPr>
            <a:xfrm>
              <a:off x="692150" y="2781300"/>
              <a:ext cx="811213" cy="6397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462" name="Line 6"/>
            <p:cNvSpPr/>
            <p:nvPr/>
          </p:nvSpPr>
          <p:spPr>
            <a:xfrm>
              <a:off x="692150" y="2781300"/>
              <a:ext cx="0" cy="63976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3" name="Line 7"/>
            <p:cNvSpPr/>
            <p:nvPr/>
          </p:nvSpPr>
          <p:spPr>
            <a:xfrm>
              <a:off x="5359400" y="2781300"/>
              <a:ext cx="0" cy="63976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4" name="Line 8"/>
            <p:cNvSpPr/>
            <p:nvPr/>
          </p:nvSpPr>
          <p:spPr>
            <a:xfrm>
              <a:off x="1503363" y="2781300"/>
              <a:ext cx="0" cy="63976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5" name="Line 9"/>
            <p:cNvSpPr/>
            <p:nvPr/>
          </p:nvSpPr>
          <p:spPr>
            <a:xfrm>
              <a:off x="692150" y="2781300"/>
              <a:ext cx="466725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6" name="Line 10"/>
            <p:cNvSpPr/>
            <p:nvPr/>
          </p:nvSpPr>
          <p:spPr>
            <a:xfrm>
              <a:off x="692150" y="3421063"/>
              <a:ext cx="466725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7" name="Text Box 11"/>
            <p:cNvSpPr txBox="1"/>
            <p:nvPr/>
          </p:nvSpPr>
          <p:spPr>
            <a:xfrm>
              <a:off x="1908175" y="3860800"/>
              <a:ext cx="1552575" cy="6508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数值部分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68" name="AutoShape 12"/>
            <p:cNvSpPr/>
            <p:nvPr/>
          </p:nvSpPr>
          <p:spPr>
            <a:xfrm rot="-5400000">
              <a:off x="2444750" y="2705100"/>
              <a:ext cx="228600" cy="19050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469" name="Text Box 13"/>
            <p:cNvSpPr txBox="1"/>
            <p:nvPr/>
          </p:nvSpPr>
          <p:spPr>
            <a:xfrm>
              <a:off x="539750" y="3860800"/>
              <a:ext cx="931863" cy="6508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符号位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0" name="Text Box 14"/>
            <p:cNvSpPr txBox="1"/>
            <p:nvPr/>
          </p:nvSpPr>
          <p:spPr>
            <a:xfrm>
              <a:off x="3635375" y="3860800"/>
              <a:ext cx="931863" cy="5127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471" name="Line 15"/>
            <p:cNvSpPr/>
            <p:nvPr/>
          </p:nvSpPr>
          <p:spPr>
            <a:xfrm flipV="1">
              <a:off x="996950" y="34671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2" name="Line 16"/>
            <p:cNvSpPr/>
            <p:nvPr/>
          </p:nvSpPr>
          <p:spPr>
            <a:xfrm flipV="1">
              <a:off x="4278313" y="3560763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826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826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26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826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7874" name="Group 2"/>
          <p:cNvGrpSpPr/>
          <p:nvPr/>
        </p:nvGrpSpPr>
        <p:grpSpPr>
          <a:xfrm>
            <a:off x="3841750" y="3840163"/>
            <a:ext cx="4114800" cy="522287"/>
            <a:chOff x="1344" y="3360"/>
            <a:chExt cx="2592" cy="329"/>
          </a:xfrm>
        </p:grpSpPr>
        <p:sp>
          <p:nvSpPr>
            <p:cNvPr id="21531" name="Text Box 3"/>
            <p:cNvSpPr txBox="1"/>
            <p:nvPr/>
          </p:nvSpPr>
          <p:spPr>
            <a:xfrm>
              <a:off x="2256" y="3456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补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532" name="Text Box 4"/>
            <p:cNvSpPr txBox="1"/>
            <p:nvPr/>
          </p:nvSpPr>
          <p:spPr>
            <a:xfrm>
              <a:off x="1344" y="3360"/>
              <a:ext cx="25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10000000   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～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01111111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533" name="Text Box 5"/>
            <p:cNvSpPr txBox="1"/>
            <p:nvPr/>
          </p:nvSpPr>
          <p:spPr>
            <a:xfrm>
              <a:off x="3552" y="3456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补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7878" name="Text Box 6"/>
          <p:cNvSpPr txBox="1"/>
          <p:nvPr/>
        </p:nvSpPr>
        <p:spPr>
          <a:xfrm>
            <a:off x="1703388" y="2439988"/>
            <a:ext cx="2124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无符号数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：</a:t>
            </a:r>
            <a:endParaRPr lang="zh-CN" altLang="en-US" sz="2800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07879" name="Text Box 7"/>
          <p:cNvSpPr txBox="1"/>
          <p:nvPr/>
        </p:nvSpPr>
        <p:spPr>
          <a:xfrm>
            <a:off x="1736725" y="339248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定点整数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7880" name="Text Box 8"/>
          <p:cNvSpPr txBox="1"/>
          <p:nvPr/>
        </p:nvSpPr>
        <p:spPr>
          <a:xfrm>
            <a:off x="1725613" y="527367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定点小数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2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07881" name="Text Box 9"/>
          <p:cNvSpPr txBox="1"/>
          <p:nvPr/>
        </p:nvSpPr>
        <p:spPr>
          <a:xfrm>
            <a:off x="3467100" y="2425700"/>
            <a:ext cx="5486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00000000</a:t>
            </a:r>
            <a:r>
              <a:rPr lang="zh-CN" altLang="en-US" b="1" dirty="0">
                <a:solidFill>
                  <a:schemeClr val="tx1"/>
                </a:solidFill>
              </a:rPr>
              <a:t>～</a:t>
            </a:r>
            <a:r>
              <a:rPr lang="en-US" altLang="zh-CN" b="1" dirty="0">
                <a:solidFill>
                  <a:schemeClr val="tx1"/>
                </a:solidFill>
              </a:rPr>
              <a:t>11111111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07882" name="Text Box 10"/>
          <p:cNvSpPr txBox="1"/>
          <p:nvPr/>
        </p:nvSpPr>
        <p:spPr>
          <a:xfrm>
            <a:off x="7356475" y="2468563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  0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255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207883" name="Group 11"/>
          <p:cNvGrpSpPr/>
          <p:nvPr/>
        </p:nvGrpSpPr>
        <p:grpSpPr>
          <a:xfrm>
            <a:off x="3841750" y="3154363"/>
            <a:ext cx="4038600" cy="522287"/>
            <a:chOff x="1344" y="3120"/>
            <a:chExt cx="2544" cy="329"/>
          </a:xfrm>
        </p:grpSpPr>
        <p:sp>
          <p:nvSpPr>
            <p:cNvPr id="21528" name="Text Box 12"/>
            <p:cNvSpPr txBox="1"/>
            <p:nvPr/>
          </p:nvSpPr>
          <p:spPr>
            <a:xfrm>
              <a:off x="1344" y="3120"/>
              <a:ext cx="25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11111111   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～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01111111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529" name="Text Box 13"/>
            <p:cNvSpPr txBox="1"/>
            <p:nvPr/>
          </p:nvSpPr>
          <p:spPr>
            <a:xfrm>
              <a:off x="2256" y="3216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原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530" name="Text Box 14"/>
            <p:cNvSpPr txBox="1"/>
            <p:nvPr/>
          </p:nvSpPr>
          <p:spPr>
            <a:xfrm>
              <a:off x="3552" y="3216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原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7887" name="Text Box 15"/>
          <p:cNvSpPr txBox="1"/>
          <p:nvPr/>
        </p:nvSpPr>
        <p:spPr>
          <a:xfrm>
            <a:off x="8001000" y="312578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-127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127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07888" name="Text Box 16"/>
          <p:cNvSpPr txBox="1"/>
          <p:nvPr/>
        </p:nvSpPr>
        <p:spPr>
          <a:xfrm>
            <a:off x="7924800" y="3902075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-128</a:t>
            </a:r>
            <a:r>
              <a:rPr lang="zh-CN" altLang="en-US" sz="2800" b="1" dirty="0">
                <a:solidFill>
                  <a:schemeClr val="tx1"/>
                </a:solidFill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</a:rPr>
              <a:t>127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07889" name="AutoShape 17"/>
          <p:cNvSpPr/>
          <p:nvPr/>
        </p:nvSpPr>
        <p:spPr>
          <a:xfrm>
            <a:off x="3611563" y="3360738"/>
            <a:ext cx="144462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7890" name="AutoShape 18"/>
          <p:cNvSpPr/>
          <p:nvPr/>
        </p:nvSpPr>
        <p:spPr>
          <a:xfrm>
            <a:off x="3467100" y="51609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207891" name="Group 19"/>
          <p:cNvGrpSpPr/>
          <p:nvPr/>
        </p:nvGrpSpPr>
        <p:grpSpPr>
          <a:xfrm>
            <a:off x="3540125" y="4873625"/>
            <a:ext cx="4191000" cy="522288"/>
            <a:chOff x="1344" y="3648"/>
            <a:chExt cx="2640" cy="329"/>
          </a:xfrm>
        </p:grpSpPr>
        <p:sp>
          <p:nvSpPr>
            <p:cNvPr id="21525" name="Text Box 20"/>
            <p:cNvSpPr txBox="1"/>
            <p:nvPr/>
          </p:nvSpPr>
          <p:spPr>
            <a:xfrm>
              <a:off x="1344" y="3648"/>
              <a:ext cx="25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1.1111111   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～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0.1111111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526" name="Text Box 21"/>
            <p:cNvSpPr txBox="1"/>
            <p:nvPr/>
          </p:nvSpPr>
          <p:spPr>
            <a:xfrm>
              <a:off x="2304" y="3744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原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527" name="Text Box 22"/>
            <p:cNvSpPr txBox="1"/>
            <p:nvPr/>
          </p:nvSpPr>
          <p:spPr>
            <a:xfrm>
              <a:off x="3648" y="3744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原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7895" name="Text Box 23"/>
          <p:cNvSpPr txBox="1"/>
          <p:nvPr/>
        </p:nvSpPr>
        <p:spPr>
          <a:xfrm>
            <a:off x="7499350" y="4906963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-(1-2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-7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</a:rPr>
              <a:t>～ </a:t>
            </a:r>
            <a:r>
              <a:rPr lang="en-US" altLang="zh-CN" sz="2800" b="1" dirty="0">
                <a:solidFill>
                  <a:schemeClr val="tx1"/>
                </a:solidFill>
              </a:rPr>
              <a:t>(1-2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-7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grpSp>
        <p:nvGrpSpPr>
          <p:cNvPr id="207896" name="Group 24"/>
          <p:cNvGrpSpPr/>
          <p:nvPr/>
        </p:nvGrpSpPr>
        <p:grpSpPr>
          <a:xfrm>
            <a:off x="3540125" y="5737225"/>
            <a:ext cx="4343400" cy="565150"/>
            <a:chOff x="1344" y="3888"/>
            <a:chExt cx="2736" cy="356"/>
          </a:xfrm>
        </p:grpSpPr>
        <p:sp>
          <p:nvSpPr>
            <p:cNvPr id="21522" name="Text Box 25"/>
            <p:cNvSpPr txBox="1"/>
            <p:nvPr/>
          </p:nvSpPr>
          <p:spPr>
            <a:xfrm>
              <a:off x="1344" y="3888"/>
              <a:ext cx="27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1.0000000   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～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0.1111111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523" name="Text Box 26"/>
            <p:cNvSpPr txBox="1"/>
            <p:nvPr/>
          </p:nvSpPr>
          <p:spPr>
            <a:xfrm>
              <a:off x="2304" y="4032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补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524" name="Text Box 27"/>
            <p:cNvSpPr txBox="1"/>
            <p:nvPr/>
          </p:nvSpPr>
          <p:spPr>
            <a:xfrm>
              <a:off x="3648" y="4032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补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7900" name="Text Box 28"/>
          <p:cNvSpPr txBox="1"/>
          <p:nvPr/>
        </p:nvSpPr>
        <p:spPr>
          <a:xfrm>
            <a:off x="7427913" y="57594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/>
              <a:t>-1</a:t>
            </a:r>
            <a:r>
              <a:rPr lang="zh-CN" altLang="en-US" sz="2800" b="1" dirty="0">
                <a:solidFill>
                  <a:schemeClr val="tx1"/>
                </a:solidFill>
              </a:rPr>
              <a:t>～ </a:t>
            </a:r>
            <a:r>
              <a:rPr lang="en-US" altLang="zh-CN" sz="2800" b="1" dirty="0">
                <a:solidFill>
                  <a:schemeClr val="tx1"/>
                </a:solidFill>
              </a:rPr>
              <a:t>(1-2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-7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1521" name="Text Box 29"/>
          <p:cNvSpPr txBox="1"/>
          <p:nvPr/>
        </p:nvSpPr>
        <p:spPr>
          <a:xfrm>
            <a:off x="1739900" y="1341438"/>
            <a:ext cx="8915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如用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位二进制数表示，则其表示范围如下：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/>
      <p:bldP spid="207879" grpId="0"/>
      <p:bldP spid="207880" grpId="0"/>
      <p:bldP spid="207881" grpId="0"/>
      <p:bldP spid="207882" grpId="0"/>
      <p:bldP spid="207887" grpId="0"/>
      <p:bldP spid="207888" grpId="0"/>
      <p:bldP spid="207889" grpId="0" bldLvl="0" animBg="1"/>
      <p:bldP spid="207890" grpId="0" bldLvl="0" animBg="1"/>
      <p:bldP spid="207895" grpId="0"/>
      <p:bldP spid="2079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en-US" altLang="zh-CN" dirty="0"/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浮点表示法</a:t>
            </a:r>
            <a:r>
              <a:rPr lang="zh-CN" altLang="en-US" sz="2800" dirty="0"/>
              <a:t>：小数点的位置可左右浮动的表示方法。其思想来源于科学计数法。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例：△</a:t>
            </a:r>
            <a:r>
              <a:rPr lang="en-US" altLang="zh-CN" sz="2800" dirty="0"/>
              <a:t>–0.0000000000000307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=-0.307*10</a:t>
            </a:r>
            <a:r>
              <a:rPr lang="en-US" altLang="zh-CN" sz="2800" baseline="30000" dirty="0"/>
              <a:t>-13</a:t>
            </a:r>
            <a:r>
              <a:rPr lang="en-US" altLang="zh-CN" sz="2800" dirty="0"/>
              <a:t>=-3.07*10</a:t>
            </a:r>
            <a:r>
              <a:rPr lang="en-US" altLang="zh-CN" sz="2800" baseline="30000" dirty="0"/>
              <a:t>-14</a:t>
            </a:r>
            <a:endParaRPr lang="en-US" altLang="zh-CN" sz="2800" baseline="30000" dirty="0"/>
          </a:p>
          <a:p>
            <a:pPr algn="just" eaLnBrk="1" hangingPunct="1">
              <a:buNone/>
            </a:pPr>
            <a:r>
              <a:rPr lang="en-US" altLang="zh-CN" sz="2800" dirty="0"/>
              <a:t>=-30.7*10</a:t>
            </a:r>
            <a:r>
              <a:rPr lang="en-US" altLang="zh-CN" sz="2800" baseline="30000" dirty="0"/>
              <a:t>-15</a:t>
            </a:r>
            <a:r>
              <a:rPr lang="en-US" altLang="zh-CN" sz="2800" dirty="0"/>
              <a:t>=-307*10</a:t>
            </a:r>
            <a:r>
              <a:rPr lang="en-US" altLang="zh-CN" sz="2800" baseline="30000" dirty="0"/>
              <a:t>-16</a:t>
            </a:r>
            <a:r>
              <a:rPr lang="en-US" altLang="zh-CN" sz="2800" dirty="0"/>
              <a:t>…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zh-CN" altLang="en-US" sz="2800" dirty="0"/>
              <a:t>浮点数的一般表示方法：	</a:t>
            </a:r>
            <a:endParaRPr lang="zh-CN" altLang="en-US" sz="2800" dirty="0"/>
          </a:p>
          <a:p>
            <a:pPr algn="just" eaLnBrk="1" hangingPunct="1">
              <a:buNone/>
            </a:pPr>
            <a:r>
              <a:rPr lang="zh-CN" altLang="en-US" sz="2800" dirty="0"/>
              <a:t>                      		</a:t>
            </a:r>
            <a:r>
              <a:rPr lang="en-US" altLang="zh-CN" sz="2800" dirty="0">
                <a:solidFill>
                  <a:schemeClr val="accent2"/>
                </a:solidFill>
              </a:rPr>
              <a:t>N=M*R</a:t>
            </a:r>
            <a:r>
              <a:rPr lang="en-US" altLang="zh-CN" sz="2800" baseline="30000" dirty="0">
                <a:solidFill>
                  <a:schemeClr val="accent2"/>
                </a:solidFill>
              </a:rPr>
              <a:t>E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其中，</a:t>
            </a:r>
            <a:r>
              <a:rPr lang="en-US" altLang="zh-CN" sz="2800" dirty="0"/>
              <a:t>M</a:t>
            </a:r>
            <a:r>
              <a:rPr lang="zh-CN" altLang="en-US" sz="2800" dirty="0"/>
              <a:t>为</a:t>
            </a:r>
            <a:r>
              <a:rPr lang="zh-CN" altLang="en-US" sz="2800" b="1" dirty="0"/>
              <a:t>尾数</a:t>
            </a:r>
            <a:r>
              <a:rPr lang="zh-CN" altLang="en-US" sz="2800" dirty="0"/>
              <a:t>（定点小数），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zh-CN" altLang="en-US" sz="2800" b="1" dirty="0"/>
              <a:t>基数</a:t>
            </a:r>
            <a:r>
              <a:rPr lang="zh-CN" altLang="en-US" sz="2800" dirty="0"/>
              <a:t>（定点整数、二进制中</a:t>
            </a:r>
            <a:r>
              <a:rPr lang="en-US" altLang="zh-CN" sz="2800" dirty="0"/>
              <a:t>R=2</a:t>
            </a:r>
            <a:r>
              <a:rPr lang="zh-CN" altLang="en-US" sz="2800" dirty="0"/>
              <a:t>），</a:t>
            </a:r>
            <a:r>
              <a:rPr lang="en-US" altLang="zh-CN" sz="2800" dirty="0"/>
              <a:t>E</a:t>
            </a:r>
            <a:r>
              <a:rPr lang="zh-CN" altLang="en-US" sz="2800" dirty="0"/>
              <a:t>为</a:t>
            </a:r>
            <a:r>
              <a:rPr lang="zh-CN" altLang="en-US" sz="2800" b="1" dirty="0"/>
              <a:t>阶码</a:t>
            </a:r>
            <a:r>
              <a:rPr lang="zh-CN" altLang="en-US" sz="2800" dirty="0"/>
              <a:t>（定点整数）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浮点表示法</a:t>
            </a:r>
            <a:endParaRPr lang="zh-CN" altLang="en-US" dirty="0"/>
          </a:p>
        </p:txBody>
      </p:sp>
      <p:graphicFrame>
        <p:nvGraphicFramePr>
          <p:cNvPr id="4" name="Group 46"/>
          <p:cNvGraphicFramePr>
            <a:graphicFrameLocks noGrp="1"/>
          </p:cNvGraphicFramePr>
          <p:nvPr>
            <p:ph sz="half" idx="1"/>
          </p:nvPr>
        </p:nvGraphicFramePr>
        <p:xfrm>
          <a:off x="2281238" y="2571750"/>
          <a:ext cx="7198995" cy="576580"/>
        </p:xfrm>
        <a:graphic>
          <a:graphicData uri="http://schemas.openxmlformats.org/drawingml/2006/table">
            <a:tbl>
              <a:tblPr/>
              <a:tblGrid>
                <a:gridCol w="956945"/>
                <a:gridCol w="2238375"/>
                <a:gridCol w="1555750"/>
                <a:gridCol w="2447925"/>
              </a:tblGrid>
              <a:tr h="5765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阶符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阶码位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数符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尾数位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BF0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2"/>
          <p:cNvSpPr txBox="1"/>
          <p:nvPr/>
        </p:nvSpPr>
        <p:spPr>
          <a:xfrm>
            <a:off x="2136775" y="4311650"/>
            <a:ext cx="3529013" cy="1068388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阶码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（带符号的定点整数）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AutoShape 24"/>
          <p:cNvSpPr/>
          <p:nvPr/>
        </p:nvSpPr>
        <p:spPr>
          <a:xfrm rot="-5400000">
            <a:off x="3775075" y="2735263"/>
            <a:ext cx="260350" cy="2924175"/>
          </a:xfrm>
          <a:prstGeom prst="leftBrace">
            <a:avLst>
              <a:gd name="adj1" fmla="val 93597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25"/>
          <p:cNvSpPr/>
          <p:nvPr/>
        </p:nvSpPr>
        <p:spPr>
          <a:xfrm rot="-5400000">
            <a:off x="7894638" y="2735263"/>
            <a:ext cx="260350" cy="2924175"/>
          </a:xfrm>
          <a:prstGeom prst="leftBrace">
            <a:avLst>
              <a:gd name="adj1" fmla="val 93597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Box 26"/>
          <p:cNvSpPr txBox="1"/>
          <p:nvPr/>
        </p:nvSpPr>
        <p:spPr>
          <a:xfrm>
            <a:off x="6369050" y="4311650"/>
            <a:ext cx="3656013" cy="1141413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尾数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</a:rPr>
              <a:t>（带符号的定点小数）</a:t>
            </a:r>
            <a:endParaRPr lang="zh-CN" altLang="en-US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3951288" y="3148013"/>
            <a:ext cx="1727200" cy="919162"/>
            <a:chOff x="1529" y="2160"/>
            <a:chExt cx="1088" cy="579"/>
          </a:xfrm>
        </p:grpSpPr>
        <p:sp>
          <p:nvSpPr>
            <p:cNvPr id="23575" name="Text Box 23"/>
            <p:cNvSpPr txBox="1"/>
            <p:nvPr/>
          </p:nvSpPr>
          <p:spPr>
            <a:xfrm>
              <a:off x="1529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隐含小数点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6" name="Line 28"/>
            <p:cNvSpPr/>
            <p:nvPr/>
          </p:nvSpPr>
          <p:spPr>
            <a:xfrm flipV="1">
              <a:off x="2082" y="2160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" name="Group 49"/>
          <p:cNvGrpSpPr/>
          <p:nvPr/>
        </p:nvGrpSpPr>
        <p:grpSpPr>
          <a:xfrm>
            <a:off x="6326188" y="3162300"/>
            <a:ext cx="1727200" cy="904875"/>
            <a:chOff x="3025" y="2169"/>
            <a:chExt cx="1088" cy="570"/>
          </a:xfrm>
        </p:grpSpPr>
        <p:sp>
          <p:nvSpPr>
            <p:cNvPr id="23573" name="Text Box 27"/>
            <p:cNvSpPr txBox="1"/>
            <p:nvPr/>
          </p:nvSpPr>
          <p:spPr>
            <a:xfrm>
              <a:off x="3025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隐含小数点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4" name="Line 29"/>
            <p:cNvSpPr/>
            <p:nvPr/>
          </p:nvSpPr>
          <p:spPr>
            <a:xfrm flipV="1">
              <a:off x="3578" y="2169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9922" name="Group 2"/>
          <p:cNvGrpSpPr/>
          <p:nvPr/>
        </p:nvGrpSpPr>
        <p:grpSpPr>
          <a:xfrm>
            <a:off x="3359150" y="0"/>
            <a:ext cx="6324600" cy="812801"/>
            <a:chOff x="0" y="480"/>
            <a:chExt cx="3984" cy="512"/>
          </a:xfrm>
        </p:grpSpPr>
        <p:sp>
          <p:nvSpPr>
            <p:cNvPr id="24602" name="Text Box 3"/>
            <p:cNvSpPr txBox="1"/>
            <p:nvPr/>
          </p:nvSpPr>
          <p:spPr>
            <a:xfrm>
              <a:off x="2448" y="480"/>
              <a:ext cx="43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E</a:t>
              </a:r>
              <a:endParaRPr lang="en-US" altLang="zh-CN" sz="2000" b="1" dirty="0">
                <a:solidFill>
                  <a:schemeClr val="tx1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24603" name="Group 4"/>
            <p:cNvGrpSpPr/>
            <p:nvPr/>
          </p:nvGrpSpPr>
          <p:grpSpPr>
            <a:xfrm>
              <a:off x="0" y="624"/>
              <a:ext cx="3984" cy="368"/>
              <a:chOff x="0" y="576"/>
              <a:chExt cx="3984" cy="368"/>
            </a:xfrm>
          </p:grpSpPr>
          <p:sp>
            <p:nvSpPr>
              <p:cNvPr id="24604" name="Text Box 5"/>
              <p:cNvSpPr txBox="1"/>
              <p:nvPr/>
            </p:nvSpPr>
            <p:spPr>
              <a:xfrm>
                <a:off x="0" y="576"/>
                <a:ext cx="3984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rgbClr val="FF33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rgbClr val="FF3300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rgbClr val="FF33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rgbClr val="FF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rgbClr val="FF33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浮点数真值：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N =  + R </a:t>
                </a:r>
                <a:r>
                  <a:rPr lang="en-US" altLang="zh-CN" b="1" dirty="0">
                    <a:solidFill>
                      <a:schemeClr val="folHlink"/>
                    </a:solidFill>
                    <a:ea typeface="黑体" panose="0201060906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2" charset="-122"/>
                  </a:rPr>
                  <a:t>M </a:t>
                </a:r>
                <a:endParaRPr lang="en-US" altLang="zh-CN" b="1" dirty="0">
                  <a:solidFill>
                    <a:schemeClr val="tx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4605" name="Line 6"/>
              <p:cNvSpPr/>
              <p:nvPr/>
            </p:nvSpPr>
            <p:spPr>
              <a:xfrm>
                <a:off x="2112" y="86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09927" name="Line 7"/>
          <p:cNvSpPr/>
          <p:nvPr/>
        </p:nvSpPr>
        <p:spPr>
          <a:xfrm flipH="1">
            <a:off x="5591175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28" name="Text Box 8"/>
          <p:cNvSpPr txBox="1"/>
          <p:nvPr/>
        </p:nvSpPr>
        <p:spPr>
          <a:xfrm>
            <a:off x="6034088" y="2201863"/>
            <a:ext cx="1371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阶码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09929" name="Group 9"/>
          <p:cNvGrpSpPr/>
          <p:nvPr/>
        </p:nvGrpSpPr>
        <p:grpSpPr>
          <a:xfrm>
            <a:off x="1919288" y="1268413"/>
            <a:ext cx="8569325" cy="685800"/>
            <a:chOff x="0" y="1056"/>
            <a:chExt cx="5136" cy="432"/>
          </a:xfrm>
        </p:grpSpPr>
        <p:sp>
          <p:nvSpPr>
            <p:cNvPr id="24593" name="Text Box 10"/>
            <p:cNvSpPr txBox="1"/>
            <p:nvPr/>
          </p:nvSpPr>
          <p:spPr>
            <a:xfrm>
              <a:off x="2208" y="1056"/>
              <a:ext cx="2928" cy="40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…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…</a:t>
              </a:r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36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endParaRPr lang="en-US" altLang="zh-CN" sz="2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594" name="Line 11"/>
            <p:cNvSpPr/>
            <p:nvPr/>
          </p:nvSpPr>
          <p:spPr>
            <a:xfrm>
              <a:off x="259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Text Box 12"/>
            <p:cNvSpPr txBox="1"/>
            <p:nvPr/>
          </p:nvSpPr>
          <p:spPr>
            <a:xfrm>
              <a:off x="0" y="1056"/>
              <a:ext cx="269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黑体" panose="02010609060101010101" pitchFamily="2" charset="-122"/>
                </a:rPr>
                <a:t>浮点数机器格式：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96" name="Line 13"/>
            <p:cNvSpPr/>
            <p:nvPr/>
          </p:nvSpPr>
          <p:spPr>
            <a:xfrm>
              <a:off x="292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Line 14"/>
            <p:cNvSpPr/>
            <p:nvPr/>
          </p:nvSpPr>
          <p:spPr>
            <a:xfrm>
              <a:off x="331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Line 15"/>
            <p:cNvSpPr/>
            <p:nvPr/>
          </p:nvSpPr>
          <p:spPr>
            <a:xfrm>
              <a:off x="364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9" name="Line 16"/>
            <p:cNvSpPr/>
            <p:nvPr/>
          </p:nvSpPr>
          <p:spPr>
            <a:xfrm>
              <a:off x="403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0" name="Line 17"/>
            <p:cNvSpPr/>
            <p:nvPr/>
          </p:nvSpPr>
          <p:spPr>
            <a:xfrm>
              <a:off x="4416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Line 18"/>
            <p:cNvSpPr/>
            <p:nvPr/>
          </p:nvSpPr>
          <p:spPr>
            <a:xfrm>
              <a:off x="475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9939" name="AutoShape 19"/>
          <p:cNvSpPr/>
          <p:nvPr/>
        </p:nvSpPr>
        <p:spPr>
          <a:xfrm rot="-5400000">
            <a:off x="6665913" y="1058863"/>
            <a:ext cx="228600" cy="2232025"/>
          </a:xfrm>
          <a:prstGeom prst="leftBrace">
            <a:avLst>
              <a:gd name="adj1" fmla="val 8136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940" name="AutoShape 20"/>
          <p:cNvSpPr/>
          <p:nvPr/>
        </p:nvSpPr>
        <p:spPr>
          <a:xfrm rot="-5400000">
            <a:off x="9063038" y="1038225"/>
            <a:ext cx="228600" cy="22733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9941" name="Text Box 21"/>
          <p:cNvSpPr txBox="1"/>
          <p:nvPr/>
        </p:nvSpPr>
        <p:spPr>
          <a:xfrm>
            <a:off x="8543925" y="2205038"/>
            <a:ext cx="1371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尾数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2" name="Text Box 22"/>
          <p:cNvSpPr txBox="1"/>
          <p:nvPr/>
        </p:nvSpPr>
        <p:spPr>
          <a:xfrm>
            <a:off x="4727575" y="2205038"/>
            <a:ext cx="1371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阶符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3" name="Text Box 23"/>
          <p:cNvSpPr txBox="1"/>
          <p:nvPr/>
        </p:nvSpPr>
        <p:spPr>
          <a:xfrm>
            <a:off x="7175500" y="2205038"/>
            <a:ext cx="1371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数符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4" name="Line 24"/>
          <p:cNvSpPr/>
          <p:nvPr/>
        </p:nvSpPr>
        <p:spPr>
          <a:xfrm flipH="1">
            <a:off x="7967663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9945" name="Text Box 25"/>
          <p:cNvSpPr txBox="1"/>
          <p:nvPr/>
        </p:nvSpPr>
        <p:spPr>
          <a:xfrm>
            <a:off x="1841500" y="3165475"/>
            <a:ext cx="72072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：阶码底，隐含约定，一般为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。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09946" name="Text Box 26"/>
          <p:cNvSpPr txBox="1"/>
          <p:nvPr/>
        </p:nvSpPr>
        <p:spPr>
          <a:xfrm>
            <a:off x="1847850" y="4005263"/>
            <a:ext cx="8243888" cy="1026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E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：阶码，为定点整数，补码或移码表示。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   其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位数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决定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数值范围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09947" name="Text Box 27"/>
          <p:cNvSpPr txBox="1"/>
          <p:nvPr/>
        </p:nvSpPr>
        <p:spPr>
          <a:xfrm>
            <a:off x="6161088" y="4433888"/>
            <a:ext cx="4038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阶符表示数的大小。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9948" name="Text Box 28"/>
          <p:cNvSpPr txBox="1"/>
          <p:nvPr/>
        </p:nvSpPr>
        <p:spPr>
          <a:xfrm>
            <a:off x="1811338" y="5362575"/>
            <a:ext cx="8748712" cy="1026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ea typeface="黑体" panose="02010609060101010101" pitchFamily="2" charset="-122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：尾数，为定点小数，原码或补码表示。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   其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位数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决定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</a:rPr>
              <a:t>数的精度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209949" name="Text Box 29"/>
          <p:cNvSpPr txBox="1"/>
          <p:nvPr/>
        </p:nvSpPr>
        <p:spPr>
          <a:xfrm>
            <a:off x="6167438" y="5805488"/>
            <a:ext cx="4038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数符表示数的正负。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8" grpId="0"/>
      <p:bldP spid="209939" grpId="0" bldLvl="0" animBg="1"/>
      <p:bldP spid="209940" grpId="0" bldLvl="0" animBg="1"/>
      <p:bldP spid="209941" grpId="0"/>
      <p:bldP spid="209942" grpId="0"/>
      <p:bldP spid="209943" grpId="0"/>
      <p:bldP spid="209945" grpId="0"/>
      <p:bldP spid="209946" grpId="0"/>
      <p:bldP spid="209947" grpId="0"/>
      <p:bldP spid="209948" grpId="0"/>
      <p:bldP spid="2099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存储程序与冯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诺依曼体制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412875"/>
            <a:ext cx="8218488" cy="2592388"/>
          </a:xfrm>
        </p:spPr>
        <p:txBody>
          <a:bodyPr/>
          <a:lstStyle/>
          <a:p>
            <a:pPr marL="342900" marR="0" lvl="0" indent="-257175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程序工作方式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个要点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85725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）根据求解问题事先编制程序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）事先将程序存入计算机中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）计算机自动、连续地执行程序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03613" y="4060825"/>
          <a:ext cx="32397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"/>
                <a:gridCol w="28797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1432" marR="914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1010100011101</a:t>
                      </a:r>
                      <a:endParaRPr lang="zh-CN" altLang="en-US" dirty="0"/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1432" marR="914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1000110001001</a:t>
                      </a:r>
                      <a:endParaRPr lang="zh-CN" altLang="en-US" dirty="0"/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1432" marR="914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1000010101010</a:t>
                      </a:r>
                      <a:endParaRPr lang="zh-CN" altLang="en-US" dirty="0"/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1432" marR="914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1000100100010</a:t>
                      </a:r>
                      <a:endParaRPr lang="zh-CN" altLang="en-US" dirty="0"/>
                    </a:p>
                  </a:txBody>
                  <a:tcPr marL="91432" marR="914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1432" marR="9143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1110101001010</a:t>
                      </a:r>
                      <a:endParaRPr lang="zh-CN" altLang="en-US" dirty="0"/>
                    </a:p>
                  </a:txBody>
                  <a:tcPr marL="91432" marR="91432"/>
                </a:tc>
              </a:tr>
            </a:tbl>
          </a:graphicData>
        </a:graphic>
      </p:graphicFrame>
      <p:sp>
        <p:nvSpPr>
          <p:cNvPr id="28695" name="TextBox 3"/>
          <p:cNvSpPr txBox="1"/>
          <p:nvPr/>
        </p:nvSpPr>
        <p:spPr>
          <a:xfrm>
            <a:off x="2119313" y="3952875"/>
            <a:ext cx="79216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28695" idx="3"/>
          </p:cNvCxnSpPr>
          <p:nvPr/>
        </p:nvCxnSpPr>
        <p:spPr>
          <a:xfrm>
            <a:off x="4435475" y="4136708"/>
            <a:ext cx="6080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2209800" y="1268413"/>
            <a:ext cx="7772400" cy="54737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规格化</a:t>
            </a:r>
            <a:r>
              <a:rPr lang="zh-CN" altLang="en-US" sz="2800" dirty="0">
                <a:solidFill>
                  <a:schemeClr val="accent2"/>
                </a:solidFill>
              </a:rPr>
              <a:t>：计算机规定浮点数尾数部分用纯小数形式表示。一个非规格化浮点数有多种表示形式，但规格化浮点数只有唯一的表示形式。其目的是为了提高精度。 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	原码规格化要求</a:t>
            </a:r>
            <a:r>
              <a:rPr lang="zh-CN" altLang="en-US" sz="2800" b="1" dirty="0">
                <a:solidFill>
                  <a:srgbClr val="FF0000"/>
                </a:solidFill>
              </a:rPr>
              <a:t>： </a:t>
            </a:r>
            <a:r>
              <a:rPr lang="en-US" altLang="zh-CN" sz="2800" b="1" dirty="0">
                <a:solidFill>
                  <a:srgbClr val="FF0000"/>
                </a:solidFill>
              </a:rPr>
              <a:t>0.5 &lt;= |M| &lt; 1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   </a:t>
            </a:r>
            <a:r>
              <a:rPr lang="zh-CN" altLang="en-US" sz="2800" dirty="0">
                <a:solidFill>
                  <a:schemeClr val="accent2"/>
                </a:solidFill>
              </a:rPr>
              <a:t>即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chemeClr val="accent2"/>
                </a:solidFill>
              </a:rPr>
              <a:t>  (0.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原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(1.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原</a:t>
            </a:r>
            <a:endParaRPr lang="en-US" altLang="zh-CN" sz="2800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补码规格化要求：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                         -1&lt;=M&lt;-1/2 </a:t>
            </a:r>
            <a:r>
              <a:rPr lang="zh-CN" altLang="en-US" sz="2800" dirty="0">
                <a:solidFill>
                  <a:schemeClr val="accent2"/>
                </a:solidFill>
              </a:rPr>
              <a:t>或  </a:t>
            </a:r>
            <a:r>
              <a:rPr lang="en-US" altLang="zh-CN" sz="2800" b="1" dirty="0">
                <a:solidFill>
                  <a:srgbClr val="FF0000"/>
                </a:solidFill>
              </a:rPr>
              <a:t>1/2&lt;=M&lt;1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 </a:t>
            </a:r>
            <a:r>
              <a:rPr lang="zh-CN" altLang="en-US" sz="2800" dirty="0">
                <a:solidFill>
                  <a:schemeClr val="accent2"/>
                </a:solidFill>
              </a:rPr>
              <a:t>对于正数来说，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chemeClr val="accent2"/>
                </a:solidFill>
              </a:rPr>
              <a:t> (0.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0101)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补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	 </a:t>
            </a:r>
            <a:r>
              <a:rPr lang="zh-CN" altLang="en-US" sz="2800" dirty="0">
                <a:solidFill>
                  <a:schemeClr val="accent2"/>
                </a:solidFill>
              </a:rPr>
              <a:t>对于负数来说，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</a:rPr>
              <a:t>=0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(1.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chemeClr val="accent2"/>
                </a:solidFill>
              </a:rPr>
              <a:t>1101)</a:t>
            </a:r>
            <a:r>
              <a:rPr lang="zh-CN" altLang="en-US" sz="2800" baseline="-25000" dirty="0">
                <a:solidFill>
                  <a:schemeClr val="accent2"/>
                </a:solidFill>
              </a:rPr>
              <a:t>补</a:t>
            </a:r>
            <a:endParaRPr lang="zh-CN" altLang="en-US" sz="2800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 	</a:t>
            </a:r>
            <a:r>
              <a:rPr lang="zh-CN" altLang="en-US" sz="2800" dirty="0">
                <a:solidFill>
                  <a:schemeClr val="accent2"/>
                </a:solidFill>
              </a:rPr>
              <a:t>注意</a:t>
            </a:r>
            <a:r>
              <a:rPr lang="en-US" altLang="zh-CN" sz="2800" dirty="0">
                <a:solidFill>
                  <a:schemeClr val="accent2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– 0.5=(1.1)</a:t>
            </a:r>
            <a:r>
              <a:rPr lang="zh-CN" altLang="en-US" sz="2800" baseline="-25000" dirty="0">
                <a:solidFill>
                  <a:srgbClr val="FF0000"/>
                </a:solidFill>
              </a:rPr>
              <a:t>补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不是一个规格化数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2207895" y="1268730"/>
            <a:ext cx="7772400" cy="197294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:△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X=-68(</a:t>
            </a:r>
            <a:r>
              <a:rPr lang="zh-CN" altLang="en-US" sz="2800" b="1" dirty="0"/>
              <a:t>十进制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表示成浮点数，具体格式为：阶码为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位，尾数为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位，都用补码表示。</a:t>
            </a:r>
            <a:endParaRPr lang="zh-CN" altLang="en-US" sz="2800" b="1" dirty="0"/>
          </a:p>
          <a:p>
            <a:pPr algn="just" eaLnBrk="1" hangingPunct="1">
              <a:buNone/>
            </a:pPr>
            <a:endParaRPr lang="en-US" altLang="zh-CN" sz="2800" dirty="0"/>
          </a:p>
        </p:txBody>
      </p:sp>
      <p:grpSp>
        <p:nvGrpSpPr>
          <p:cNvPr id="26628" name="Group 9"/>
          <p:cNvGrpSpPr/>
          <p:nvPr/>
        </p:nvGrpSpPr>
        <p:grpSpPr>
          <a:xfrm>
            <a:off x="3166745" y="3712210"/>
            <a:ext cx="3592195" cy="465455"/>
            <a:chOff x="1296" y="2544"/>
            <a:chExt cx="2352" cy="225"/>
          </a:xfrm>
        </p:grpSpPr>
        <p:sp>
          <p:nvSpPr>
            <p:cNvPr id="26629" name="Text Box 4"/>
            <p:cNvSpPr txBox="1"/>
            <p:nvPr/>
          </p:nvSpPr>
          <p:spPr>
            <a:xfrm>
              <a:off x="1296" y="2544"/>
              <a:ext cx="288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0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630" name="Text Box 5"/>
            <p:cNvSpPr txBox="1"/>
            <p:nvPr/>
          </p:nvSpPr>
          <p:spPr>
            <a:xfrm>
              <a:off x="1584" y="2544"/>
              <a:ext cx="576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1 1 1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631" name="Text Box 6"/>
            <p:cNvSpPr txBox="1"/>
            <p:nvPr/>
          </p:nvSpPr>
          <p:spPr>
            <a:xfrm>
              <a:off x="2496" y="2546"/>
              <a:ext cx="1152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0 1 1 1 1 0 0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6632" name="Text Box 7"/>
            <p:cNvSpPr txBox="1"/>
            <p:nvPr/>
          </p:nvSpPr>
          <p:spPr>
            <a:xfrm>
              <a:off x="2160" y="2544"/>
              <a:ext cx="336" cy="22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rgbClr val="FF3300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rgbClr val="FF33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FF3300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4870" y="2287905"/>
            <a:ext cx="8123555" cy="175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eaLnBrk="1" hangingPunct="1">
              <a:buNone/>
            </a:pPr>
            <a:r>
              <a:rPr lang="zh-CN" altLang="en-US" b="1" dirty="0">
                <a:sym typeface="+mn-ea"/>
              </a:rPr>
              <a:t>解：</a:t>
            </a:r>
            <a:endParaRPr lang="zh-CN" altLang="en-US" sz="3200" b="1" dirty="0"/>
          </a:p>
          <a:p>
            <a:pPr algn="just" eaLnBrk="1" hangingPunct="1">
              <a:buNone/>
            </a:pPr>
            <a:r>
              <a:rPr lang="en-US" altLang="zh-CN" sz="3200" b="1" dirty="0">
                <a:sym typeface="+mn-ea"/>
              </a:rPr>
              <a:t>            X=-44H=-1000100B=-0.1000100*2</a:t>
            </a:r>
            <a:r>
              <a:rPr lang="en-US" altLang="zh-CN" sz="3200" b="1" baseline="30000" dirty="0">
                <a:sym typeface="+mn-ea"/>
              </a:rPr>
              <a:t>+7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855595" y="4436745"/>
            <a:ext cx="6936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  |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阶码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(4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)| 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尾数（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位）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   |</a:t>
            </a:r>
            <a:r>
              <a:rPr lang="en-US" altLang="zh-CN" dirty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11125"/>
            <a:ext cx="8477885" cy="64630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矩形 1"/>
          <p:cNvSpPr/>
          <p:nvPr/>
        </p:nvSpPr>
        <p:spPr>
          <a:xfrm>
            <a:off x="2424113" y="1484313"/>
            <a:ext cx="78486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[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思考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sz="2800" b="1" dirty="0">
                <a:solidFill>
                  <a:schemeClr val="tx1"/>
                </a:solidFill>
              </a:rPr>
              <a:t>某十六进制浮点数（</a:t>
            </a:r>
            <a:r>
              <a:rPr lang="en-US" altLang="zh-CN" sz="2800" b="1" dirty="0">
                <a:solidFill>
                  <a:schemeClr val="tx1"/>
                </a:solidFill>
              </a:rPr>
              <a:t>A3680000</a:t>
            </a:r>
            <a:r>
              <a:rPr lang="zh-CN" altLang="en-US" sz="2800" b="1" dirty="0">
                <a:solidFill>
                  <a:schemeClr val="tx1"/>
                </a:solidFill>
              </a:rPr>
              <a:t>）</a:t>
            </a:r>
            <a:r>
              <a:rPr lang="en-US" altLang="zh-CN" sz="2800" b="1" baseline="-25000" dirty="0">
                <a:solidFill>
                  <a:schemeClr val="tx1"/>
                </a:solidFill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</a:rPr>
              <a:t>，补码表示，字长</a:t>
            </a:r>
            <a:r>
              <a:rPr lang="en-US" altLang="zh-CN" sz="2800" b="1" dirty="0">
                <a:solidFill>
                  <a:schemeClr val="tx1"/>
                </a:solidFill>
              </a:rPr>
              <a:t>32</a:t>
            </a:r>
            <a:r>
              <a:rPr lang="zh-CN" altLang="en-US" sz="2800" b="1" dirty="0">
                <a:solidFill>
                  <a:schemeClr val="tx1"/>
                </a:solidFill>
              </a:rPr>
              <a:t>位，阶码</a:t>
            </a:r>
            <a:r>
              <a:rPr lang="en-US" altLang="zh-CN" sz="2800" b="1" dirty="0">
                <a:solidFill>
                  <a:schemeClr val="tx1"/>
                </a:solidFill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</a:rPr>
              <a:t>位（含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位阶符），尾数</a:t>
            </a:r>
            <a:r>
              <a:rPr lang="en-US" altLang="zh-CN" sz="2800" b="1" dirty="0">
                <a:solidFill>
                  <a:schemeClr val="tx1"/>
                </a:solidFill>
              </a:rPr>
              <a:t>24</a:t>
            </a:r>
            <a:r>
              <a:rPr lang="zh-CN" altLang="en-US" sz="2800" b="1" dirty="0">
                <a:solidFill>
                  <a:schemeClr val="tx1"/>
                </a:solidFill>
              </a:rPr>
              <a:t>位（含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位数符），求该浮点数</a:t>
            </a:r>
            <a:r>
              <a:rPr lang="en-US" altLang="zh-CN" sz="2800" b="1" dirty="0">
                <a:solidFill>
                  <a:schemeClr val="tx1"/>
                </a:solidFill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</a:rPr>
              <a:t>进制真值表达式。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2.3 </a:t>
            </a:r>
            <a:r>
              <a:rPr lang="zh-CN" altLang="zh-CN" dirty="0"/>
              <a:t>数据代码的处理与存储</a:t>
            </a:r>
            <a:endParaRPr lang="zh-CN" altLang="zh-CN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1 </a:t>
            </a:r>
            <a:r>
              <a:rPr lang="zh-CN" altLang="en-US" b="1" dirty="0"/>
              <a:t>移位操作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		常见的移位操作分为</a:t>
            </a:r>
            <a:r>
              <a:rPr lang="zh-CN" altLang="en-US" b="1" dirty="0">
                <a:solidFill>
                  <a:schemeClr val="accent2"/>
                </a:solidFill>
              </a:rPr>
              <a:t>逻辑移位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chemeClr val="accent2"/>
                </a:solidFill>
              </a:rPr>
              <a:t>算术移位</a:t>
            </a:r>
            <a:r>
              <a:rPr lang="zh-CN" altLang="en-US" b="1" dirty="0"/>
              <a:t>两种。通常的移位是由移位寄存器来完成。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	一、</a:t>
            </a:r>
            <a:r>
              <a:rPr lang="zh-CN" altLang="en-US" sz="2800" b="1" dirty="0"/>
              <a:t>算术移位规则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原码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及正数补码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规则：数符不变，空位补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</a:t>
            </a:r>
            <a:r>
              <a:rPr lang="zh-CN" altLang="en-US" sz="2800" b="1" dirty="0">
                <a:solidFill>
                  <a:schemeClr val="tx1"/>
                </a:solidFill>
              </a:rPr>
              <a:t>左移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0.0101 — 0.1010</a:t>
            </a:r>
            <a:r>
              <a:rPr lang="zh-CN" altLang="en-US" sz="2800" b="1" dirty="0"/>
              <a:t>；	</a:t>
            </a:r>
            <a:r>
              <a:rPr lang="en-US" altLang="zh-CN" sz="2800" b="1" dirty="0"/>
              <a:t>1.0101 —  1.1010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	00.1010 —  01.0100</a:t>
            </a:r>
            <a:endParaRPr lang="en-US" altLang="zh-CN" sz="2800" b="1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426210" y="639445"/>
            <a:ext cx="8555990" cy="5685155"/>
          </a:xfrm>
        </p:spPr>
        <p:txBody>
          <a:bodyPr vert="horz" wrap="square" lIns="91440" tIns="45720" rIns="91440" bIns="45720" anchor="t" anchorCtr="0">
            <a:normAutofit lnSpcReduction="2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	</a:t>
            </a:r>
            <a:r>
              <a:rPr lang="zh-CN" altLang="en-US" sz="2800" b="1" dirty="0">
                <a:solidFill>
                  <a:schemeClr val="tx1"/>
                </a:solidFill>
              </a:rPr>
              <a:t>右移</a:t>
            </a:r>
            <a:r>
              <a:rPr lang="zh-CN" altLang="en-US" sz="2800" b="1" dirty="0"/>
              <a:t>：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0.1010 —  0.0101</a:t>
            </a:r>
            <a:r>
              <a:rPr lang="zh-CN" altLang="en-US" sz="2800" b="1" dirty="0"/>
              <a:t>；	   </a:t>
            </a:r>
            <a:r>
              <a:rPr lang="en-US" altLang="zh-CN" sz="2800" b="1" dirty="0"/>
              <a:t>1.1010 — 1.0101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01.0100 —  00.1010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注：在双符号位中可暂时保存有效数位。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负数补码</a:t>
            </a:r>
            <a:r>
              <a:rPr lang="zh-CN" altLang="en-US" sz="2800" b="1" dirty="0">
                <a:solidFill>
                  <a:schemeClr val="tx1"/>
                </a:solidFill>
              </a:rPr>
              <a:t>左移</a:t>
            </a:r>
            <a:r>
              <a:rPr lang="zh-CN" altLang="en-US" sz="2800" b="1" dirty="0"/>
              <a:t>规则：数符不变，空位即末位	补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	</a:t>
            </a:r>
            <a:r>
              <a:rPr lang="en-US" altLang="zh-CN" sz="2800" b="1" dirty="0"/>
              <a:t>1.1011</a:t>
            </a:r>
            <a:r>
              <a:rPr lang="en-US" altLang="zh-CN" b="1" dirty="0"/>
              <a:t> </a:t>
            </a:r>
            <a:r>
              <a:rPr lang="en-US" altLang="zh-CN" sz="2800" b="1" dirty="0"/>
              <a:t>—  1.0110</a:t>
            </a:r>
            <a:r>
              <a:rPr lang="zh-CN" altLang="en-US" sz="2800" b="1" dirty="0"/>
              <a:t>；	   </a:t>
            </a:r>
            <a:r>
              <a:rPr lang="en-US" altLang="zh-CN" sz="2800" b="1" dirty="0"/>
              <a:t>11.0110 —  10.1100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(3)</a:t>
            </a:r>
            <a:r>
              <a:rPr lang="zh-CN" altLang="en-US" sz="2800" b="1" dirty="0"/>
              <a:t>负数补码</a:t>
            </a:r>
            <a:r>
              <a:rPr lang="zh-CN" altLang="en-US" sz="2800" b="1" dirty="0">
                <a:solidFill>
                  <a:schemeClr val="tx1"/>
                </a:solidFill>
              </a:rPr>
              <a:t>右移</a:t>
            </a:r>
            <a:r>
              <a:rPr lang="zh-CN" altLang="en-US" sz="2800" b="1" dirty="0"/>
              <a:t>规则：数符不变，空位补</a:t>
            </a:r>
            <a:r>
              <a:rPr lang="en-US" altLang="zh-CN" sz="2800" b="1" dirty="0"/>
              <a:t>1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1.1011  —  1.1101</a:t>
            </a:r>
            <a:r>
              <a:rPr lang="zh-CN" altLang="en-US" sz="2800" b="1" dirty="0"/>
              <a:t>；     </a:t>
            </a:r>
            <a:r>
              <a:rPr lang="en-US" altLang="zh-CN" sz="2800" b="1" dirty="0"/>
              <a:t>1.0110 —  1.1011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10.1100  — 11.0110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/>
              <a:t>补码加减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zh-CN" altLang="en-US" sz="2800" b="1" dirty="0"/>
              <a:t>补码加减相比原码加减来说，要简单一些：操作数用补码表示，连同符号位一起，结果也是用补码表示。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	    </a:t>
            </a:r>
            <a:r>
              <a:rPr lang="en-US" altLang="zh-CN" b="1" dirty="0">
                <a:solidFill>
                  <a:schemeClr val="accent2"/>
                </a:solidFill>
              </a:rPr>
              <a:t>(X + 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 X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+Y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endParaRPr lang="zh-CN" altLang="en-US" b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          </a:t>
            </a:r>
            <a:r>
              <a:rPr lang="en-US" altLang="zh-CN" b="1" dirty="0">
                <a:solidFill>
                  <a:schemeClr val="accent2"/>
                </a:solidFill>
              </a:rPr>
              <a:t>(X </a:t>
            </a:r>
            <a:r>
              <a:rPr lang="zh-CN" altLang="en-US" b="1" dirty="0">
                <a:solidFill>
                  <a:schemeClr val="accent2"/>
                </a:solidFill>
              </a:rPr>
              <a:t>－ </a:t>
            </a:r>
            <a:r>
              <a:rPr lang="en-US" altLang="zh-CN" b="1" dirty="0">
                <a:solidFill>
                  <a:schemeClr val="accent2"/>
                </a:solidFill>
              </a:rPr>
              <a:t>Y 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= X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(</a:t>
            </a:r>
            <a:r>
              <a:rPr lang="zh-CN" altLang="en-US" b="1" dirty="0">
                <a:solidFill>
                  <a:schemeClr val="accent2"/>
                </a:solidFill>
              </a:rPr>
              <a:t>－</a:t>
            </a:r>
            <a:r>
              <a:rPr lang="en-US" altLang="zh-CN" b="1" dirty="0">
                <a:solidFill>
                  <a:schemeClr val="accent2"/>
                </a:solidFill>
              </a:rPr>
              <a:t>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endParaRPr lang="zh-CN" altLang="en-US" b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 其中：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zh-CN" altLang="en-US" b="1" dirty="0">
                <a:solidFill>
                  <a:schemeClr val="accent2"/>
                </a:solidFill>
              </a:rPr>
              <a:t>－</a:t>
            </a:r>
            <a:r>
              <a:rPr lang="en-US" altLang="zh-CN" b="1" dirty="0">
                <a:solidFill>
                  <a:schemeClr val="accent2"/>
                </a:solidFill>
              </a:rPr>
              <a:t>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 </a:t>
            </a:r>
            <a:r>
              <a:rPr lang="en-US" altLang="zh-CN" b="1" dirty="0">
                <a:solidFill>
                  <a:schemeClr val="accent2"/>
                </a:solidFill>
              </a:rPr>
              <a:t>=  ((Y)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求补</a:t>
            </a:r>
            <a:endParaRPr lang="zh-CN" altLang="en-US" b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 即将</a:t>
            </a:r>
            <a:r>
              <a:rPr lang="en-US" altLang="zh-CN" b="1" dirty="0">
                <a:solidFill>
                  <a:schemeClr val="accent2"/>
                </a:solidFill>
              </a:rPr>
              <a:t>(Y)</a:t>
            </a:r>
            <a:r>
              <a:rPr lang="zh-CN" altLang="en-US" b="1" baseline="-25000" dirty="0">
                <a:solidFill>
                  <a:schemeClr val="accent2"/>
                </a:solidFill>
              </a:rPr>
              <a:t>补</a:t>
            </a:r>
            <a:r>
              <a:rPr lang="zh-CN" altLang="en-US" b="1" dirty="0"/>
              <a:t>连同符号位一起，取反加一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4" name="Text Box 2"/>
          <p:cNvSpPr txBox="1"/>
          <p:nvPr/>
        </p:nvSpPr>
        <p:spPr>
          <a:xfrm>
            <a:off x="4343400" y="423863"/>
            <a:ext cx="3352800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基本关系式</a:t>
            </a:r>
            <a:endParaRPr lang="zh-CN" altLang="en-US" sz="4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9795" name="Text Box 3"/>
          <p:cNvSpPr txBox="1"/>
          <p:nvPr/>
        </p:nvSpPr>
        <p:spPr>
          <a:xfrm>
            <a:off x="2590800" y="1524000"/>
            <a:ext cx="7826375" cy="8883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( X + Y 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  Y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         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 X -  Y 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 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+  (-Y)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补       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9796" name="Text Box 4"/>
          <p:cNvSpPr txBox="1"/>
          <p:nvPr/>
        </p:nvSpPr>
        <p:spPr>
          <a:xfrm>
            <a:off x="1828800" y="2462213"/>
            <a:ext cx="8229600" cy="435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式（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操作码为“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”时，两数直接相加。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797" name="Text Box 5"/>
          <p:cNvSpPr txBox="1"/>
          <p:nvPr/>
        </p:nvSpPr>
        <p:spPr>
          <a:xfrm>
            <a:off x="1524000" y="4662488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X=   3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–2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798" name="Text Box 6"/>
          <p:cNvSpPr txBox="1"/>
          <p:nvPr/>
        </p:nvSpPr>
        <p:spPr>
          <a:xfrm>
            <a:off x="2819400" y="4648200"/>
            <a:ext cx="22860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1110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799" name="Line 7"/>
          <p:cNvSpPr/>
          <p:nvPr/>
        </p:nvSpPr>
        <p:spPr>
          <a:xfrm>
            <a:off x="4800600" y="5334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0" name="Line 8"/>
          <p:cNvSpPr/>
          <p:nvPr/>
        </p:nvSpPr>
        <p:spPr>
          <a:xfrm flipH="1">
            <a:off x="4953000" y="5181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1" name="Line 9"/>
          <p:cNvSpPr/>
          <p:nvPr/>
        </p:nvSpPr>
        <p:spPr>
          <a:xfrm>
            <a:off x="3048000" y="55626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2" name="Text Box 10"/>
          <p:cNvSpPr txBox="1"/>
          <p:nvPr/>
        </p:nvSpPr>
        <p:spPr>
          <a:xfrm>
            <a:off x="3657600" y="557688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0 0001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03" name="Text Box 11"/>
          <p:cNvSpPr txBox="1"/>
          <p:nvPr/>
        </p:nvSpPr>
        <p:spPr>
          <a:xfrm>
            <a:off x="4495800" y="5638800"/>
            <a:ext cx="1905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04" name="Text Box 12"/>
          <p:cNvSpPr txBox="1"/>
          <p:nvPr/>
        </p:nvSpPr>
        <p:spPr>
          <a:xfrm>
            <a:off x="6019800" y="2895600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X= –3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–2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05" name="Text Box 13"/>
          <p:cNvSpPr txBox="1"/>
          <p:nvPr/>
        </p:nvSpPr>
        <p:spPr>
          <a:xfrm>
            <a:off x="7315200" y="2895600"/>
            <a:ext cx="22860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1110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06" name="Line 14"/>
          <p:cNvSpPr/>
          <p:nvPr/>
        </p:nvSpPr>
        <p:spPr>
          <a:xfrm>
            <a:off x="9296400" y="35814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7" name="Line 15"/>
          <p:cNvSpPr/>
          <p:nvPr/>
        </p:nvSpPr>
        <p:spPr>
          <a:xfrm flipH="1">
            <a:off x="9448800" y="3429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8" name="Line 16"/>
          <p:cNvSpPr/>
          <p:nvPr/>
        </p:nvSpPr>
        <p:spPr>
          <a:xfrm>
            <a:off x="7543800" y="38100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09" name="Text Box 17"/>
          <p:cNvSpPr txBox="1"/>
          <p:nvPr/>
        </p:nvSpPr>
        <p:spPr>
          <a:xfrm>
            <a:off x="8153400" y="381000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0" name="Text Box 18"/>
          <p:cNvSpPr txBox="1"/>
          <p:nvPr/>
        </p:nvSpPr>
        <p:spPr>
          <a:xfrm>
            <a:off x="8915400" y="3810000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1" name="Text Box 19"/>
          <p:cNvSpPr txBox="1"/>
          <p:nvPr/>
        </p:nvSpPr>
        <p:spPr>
          <a:xfrm>
            <a:off x="1524000" y="2895600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X=3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Y=2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2" name="Text Box 20"/>
          <p:cNvSpPr txBox="1"/>
          <p:nvPr/>
        </p:nvSpPr>
        <p:spPr>
          <a:xfrm>
            <a:off x="2667000" y="2895600"/>
            <a:ext cx="22860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3" name="Line 21"/>
          <p:cNvSpPr/>
          <p:nvPr/>
        </p:nvSpPr>
        <p:spPr>
          <a:xfrm>
            <a:off x="4648200" y="35814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4" name="Line 22"/>
          <p:cNvSpPr/>
          <p:nvPr/>
        </p:nvSpPr>
        <p:spPr>
          <a:xfrm flipH="1">
            <a:off x="4800600" y="3429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5" name="Line 23"/>
          <p:cNvSpPr/>
          <p:nvPr/>
        </p:nvSpPr>
        <p:spPr>
          <a:xfrm>
            <a:off x="2895600" y="38100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16" name="Text Box 24"/>
          <p:cNvSpPr txBox="1"/>
          <p:nvPr/>
        </p:nvSpPr>
        <p:spPr>
          <a:xfrm>
            <a:off x="3505200" y="381000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0 0101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7" name="Text Box 25"/>
          <p:cNvSpPr txBox="1"/>
          <p:nvPr/>
        </p:nvSpPr>
        <p:spPr>
          <a:xfrm>
            <a:off x="4343400" y="3886200"/>
            <a:ext cx="1752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8" name="Text Box 26"/>
          <p:cNvSpPr txBox="1"/>
          <p:nvPr/>
        </p:nvSpPr>
        <p:spPr>
          <a:xfrm>
            <a:off x="6019800" y="4648200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X= –3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  2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19" name="Text Box 27"/>
          <p:cNvSpPr txBox="1"/>
          <p:nvPr/>
        </p:nvSpPr>
        <p:spPr>
          <a:xfrm>
            <a:off x="7391400" y="4648200"/>
            <a:ext cx="22860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0010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20" name="Line 28"/>
          <p:cNvSpPr/>
          <p:nvPr/>
        </p:nvSpPr>
        <p:spPr>
          <a:xfrm>
            <a:off x="9372600" y="5334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1" name="Line 29"/>
          <p:cNvSpPr/>
          <p:nvPr/>
        </p:nvSpPr>
        <p:spPr>
          <a:xfrm flipH="1">
            <a:off x="9525000" y="5181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2" name="Line 30"/>
          <p:cNvSpPr/>
          <p:nvPr/>
        </p:nvSpPr>
        <p:spPr>
          <a:xfrm>
            <a:off x="7620000" y="55626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23" name="Text Box 31"/>
          <p:cNvSpPr txBox="1"/>
          <p:nvPr/>
        </p:nvSpPr>
        <p:spPr>
          <a:xfrm>
            <a:off x="8229600" y="557688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1 1111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24" name="Text Box 32"/>
          <p:cNvSpPr txBox="1"/>
          <p:nvPr/>
        </p:nvSpPr>
        <p:spPr>
          <a:xfrm>
            <a:off x="9067800" y="5576888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9825" name="Line 33"/>
          <p:cNvSpPr/>
          <p:nvPr/>
        </p:nvSpPr>
        <p:spPr>
          <a:xfrm>
            <a:off x="7010400" y="2819400"/>
            <a:ext cx="2362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979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>
                                            <p:txEl>
                                              <p:charRg st="7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11">
                                            <p:txEl>
                                              <p:charRg st="7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9812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98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98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980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9804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98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9805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98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98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979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9797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8979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9798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980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898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981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89818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98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89819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898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898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build="p"/>
      <p:bldP spid="289795" grpId="0"/>
      <p:bldP spid="289796" grpId="0" build="p"/>
      <p:bldP spid="289797" grpId="0" build="p"/>
      <p:bldP spid="289798" grpId="0" build="p"/>
      <p:bldP spid="289802" grpId="0" build="p"/>
      <p:bldP spid="289803" grpId="0" build="p"/>
      <p:bldP spid="289804" grpId="0" build="p"/>
      <p:bldP spid="289805" grpId="0" build="p"/>
      <p:bldP spid="289809" grpId="0" build="p"/>
      <p:bldP spid="289810" grpId="0" build="p"/>
      <p:bldP spid="289811" grpId="0" build="p"/>
      <p:bldP spid="289812" grpId="0" build="p"/>
      <p:bldP spid="289816" grpId="0" build="p"/>
      <p:bldP spid="289817" grpId="0" build="p"/>
      <p:bldP spid="289818" grpId="0" build="p"/>
      <p:bldP spid="289819" grpId="0" build="p"/>
      <p:bldP spid="289823" grpId="0" build="p"/>
      <p:bldP spid="28982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290819" name="Text Box 3"/>
          <p:cNvSpPr txBox="1"/>
          <p:nvPr/>
        </p:nvSpPr>
        <p:spPr>
          <a:xfrm>
            <a:off x="1752600" y="1752600"/>
            <a:ext cx="8686800" cy="435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操作码为“减”时，将减转换为加。  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0" name="Text Box 4"/>
          <p:cNvSpPr txBox="1"/>
          <p:nvPr/>
        </p:nvSpPr>
        <p:spPr>
          <a:xfrm>
            <a:off x="1524000" y="4267200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X=   4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–5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1" name="Text Box 5"/>
          <p:cNvSpPr txBox="1"/>
          <p:nvPr/>
        </p:nvSpPr>
        <p:spPr>
          <a:xfrm>
            <a:off x="2667000" y="4267200"/>
            <a:ext cx="2590800" cy="1426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2" name="Line 6"/>
          <p:cNvSpPr/>
          <p:nvPr/>
        </p:nvSpPr>
        <p:spPr>
          <a:xfrm>
            <a:off x="4953000" y="54102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3" name="Line 7"/>
          <p:cNvSpPr/>
          <p:nvPr/>
        </p:nvSpPr>
        <p:spPr>
          <a:xfrm flipH="1">
            <a:off x="5105400" y="525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4" name="Line 8"/>
          <p:cNvSpPr/>
          <p:nvPr/>
        </p:nvSpPr>
        <p:spPr>
          <a:xfrm>
            <a:off x="2743200" y="563880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25" name="Text Box 9"/>
          <p:cNvSpPr txBox="1"/>
          <p:nvPr/>
        </p:nvSpPr>
        <p:spPr>
          <a:xfrm>
            <a:off x="3733800" y="565308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0 1001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6" name="Text Box 10"/>
          <p:cNvSpPr txBox="1"/>
          <p:nvPr/>
        </p:nvSpPr>
        <p:spPr>
          <a:xfrm>
            <a:off x="4572000" y="5715000"/>
            <a:ext cx="1905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+9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7" name="Text Box 11"/>
          <p:cNvSpPr txBox="1"/>
          <p:nvPr/>
        </p:nvSpPr>
        <p:spPr>
          <a:xfrm>
            <a:off x="6019800" y="4191000"/>
            <a:ext cx="16002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X= –4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Y=   5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8" name="Text Box 12"/>
          <p:cNvSpPr txBox="1"/>
          <p:nvPr/>
        </p:nvSpPr>
        <p:spPr>
          <a:xfrm>
            <a:off x="7162800" y="4191000"/>
            <a:ext cx="2286000" cy="1426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Y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(-Y)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29" name="Line 13"/>
          <p:cNvSpPr/>
          <p:nvPr/>
        </p:nvSpPr>
        <p:spPr>
          <a:xfrm>
            <a:off x="9372600" y="54102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0" name="Line 14"/>
          <p:cNvSpPr/>
          <p:nvPr/>
        </p:nvSpPr>
        <p:spPr>
          <a:xfrm flipH="1">
            <a:off x="9525000" y="5257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1" name="Line 15"/>
          <p:cNvSpPr/>
          <p:nvPr/>
        </p:nvSpPr>
        <p:spPr>
          <a:xfrm>
            <a:off x="7315200" y="563880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32" name="Text Box 16"/>
          <p:cNvSpPr txBox="1"/>
          <p:nvPr/>
        </p:nvSpPr>
        <p:spPr>
          <a:xfrm>
            <a:off x="8229600" y="5653088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1 0111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33" name="Text Box 17"/>
          <p:cNvSpPr txBox="1"/>
          <p:nvPr/>
        </p:nvSpPr>
        <p:spPr>
          <a:xfrm>
            <a:off x="9067800" y="5653088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补码）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34" name="Text Box 18"/>
          <p:cNvSpPr txBox="1"/>
          <p:nvPr/>
        </p:nvSpPr>
        <p:spPr>
          <a:xfrm>
            <a:off x="1828800" y="3200400"/>
            <a:ext cx="4267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                 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(–Y)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35" name="Line 19"/>
          <p:cNvSpPr/>
          <p:nvPr/>
        </p:nvSpPr>
        <p:spPr>
          <a:xfrm>
            <a:off x="2667000" y="3581400"/>
            <a:ext cx="99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0836" name="Text Box 20"/>
          <p:cNvSpPr txBox="1"/>
          <p:nvPr/>
        </p:nvSpPr>
        <p:spPr>
          <a:xfrm>
            <a:off x="2438400" y="28956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变补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0837" name="Text Box 21"/>
          <p:cNvSpPr txBox="1"/>
          <p:nvPr/>
        </p:nvSpPr>
        <p:spPr>
          <a:xfrm>
            <a:off x="5334000" y="3168650"/>
            <a:ext cx="53340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不管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sz="2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为正或负，将其符号连同尾数一起各位变反，末位加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0838" name="Text Box 22"/>
          <p:cNvSpPr txBox="1"/>
          <p:nvPr/>
        </p:nvSpPr>
        <p:spPr>
          <a:xfrm>
            <a:off x="1752600" y="2209800"/>
            <a:ext cx="7239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即将减数变补后与被减数相加。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0839" name="Line 23"/>
          <p:cNvSpPr/>
          <p:nvPr/>
        </p:nvSpPr>
        <p:spPr>
          <a:xfrm>
            <a:off x="2362200" y="2743200"/>
            <a:ext cx="472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840" name="Text Box 24"/>
          <p:cNvSpPr txBox="1"/>
          <p:nvPr/>
        </p:nvSpPr>
        <p:spPr>
          <a:xfrm>
            <a:off x="2667000" y="4267200"/>
            <a:ext cx="25908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1011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0841" name="Text Box 25"/>
          <p:cNvSpPr txBox="1"/>
          <p:nvPr/>
        </p:nvSpPr>
        <p:spPr>
          <a:xfrm>
            <a:off x="7162800" y="4191000"/>
            <a:ext cx="2286000" cy="9093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1100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 0101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8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0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21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821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084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840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08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082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082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0827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082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0828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0828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08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0841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08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08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0" grpId="0" build="p"/>
      <p:bldP spid="290821" grpId="0" build="p"/>
      <p:bldP spid="290825" grpId="0" build="p"/>
      <p:bldP spid="290826" grpId="0" build="p"/>
      <p:bldP spid="290827" grpId="0" build="p"/>
      <p:bldP spid="290828" grpId="0" build="p"/>
      <p:bldP spid="290832" grpId="0" build="p"/>
      <p:bldP spid="290833" grpId="0" build="p"/>
      <p:bldP spid="290834" grpId="0" build="p"/>
      <p:bldP spid="290836" grpId="0"/>
      <p:bldP spid="290837" grpId="0"/>
      <p:bldP spid="290838" grpId="0" build="p"/>
      <p:bldP spid="290840" grpId="0" build="p"/>
      <p:bldP spid="29084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Text Box 2"/>
          <p:cNvSpPr txBox="1"/>
          <p:nvPr/>
        </p:nvSpPr>
        <p:spPr>
          <a:xfrm>
            <a:off x="1752600" y="1371600"/>
            <a:ext cx="8915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注意：某数的补码表示与某数变补的区别。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1843" name="Text Box 3"/>
          <p:cNvSpPr txBox="1"/>
          <p:nvPr/>
        </p:nvSpPr>
        <p:spPr>
          <a:xfrm>
            <a:off x="1524000" y="1981200"/>
            <a:ext cx="7772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.  1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1 1011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44" name="Text Box 4"/>
          <p:cNvSpPr txBox="1"/>
          <p:nvPr/>
        </p:nvSpPr>
        <p:spPr>
          <a:xfrm>
            <a:off x="4419600" y="190500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补码表示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1845" name="Text Box 5"/>
          <p:cNvSpPr txBox="1"/>
          <p:nvPr/>
        </p:nvSpPr>
        <p:spPr>
          <a:xfrm>
            <a:off x="2743200" y="3962400"/>
            <a:ext cx="5943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0 1101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46" name="Line 6"/>
          <p:cNvSpPr/>
          <p:nvPr/>
        </p:nvSpPr>
        <p:spPr>
          <a:xfrm>
            <a:off x="4648200" y="23622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1847" name="Text Box 7"/>
          <p:cNvSpPr txBox="1"/>
          <p:nvPr/>
        </p:nvSpPr>
        <p:spPr>
          <a:xfrm>
            <a:off x="4724400" y="38862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变补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1848" name="Line 8"/>
          <p:cNvSpPr/>
          <p:nvPr/>
        </p:nvSpPr>
        <p:spPr>
          <a:xfrm>
            <a:off x="4572000" y="43434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1849" name="Text Box 9"/>
          <p:cNvSpPr txBox="1"/>
          <p:nvPr/>
        </p:nvSpPr>
        <p:spPr>
          <a:xfrm>
            <a:off x="1524000" y="1981200"/>
            <a:ext cx="6019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1011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50" name="Text Box 10"/>
          <p:cNvSpPr txBox="1"/>
          <p:nvPr/>
        </p:nvSpPr>
        <p:spPr>
          <a:xfrm>
            <a:off x="1524000" y="2590800"/>
            <a:ext cx="7772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0 0101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0 0101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51" name="Text Box 11"/>
          <p:cNvSpPr txBox="1"/>
          <p:nvPr/>
        </p:nvSpPr>
        <p:spPr>
          <a:xfrm>
            <a:off x="4419600" y="2514600"/>
            <a:ext cx="1828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补码表示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1852" name="Line 12"/>
          <p:cNvSpPr/>
          <p:nvPr/>
        </p:nvSpPr>
        <p:spPr>
          <a:xfrm>
            <a:off x="4648200" y="29718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1853" name="Text Box 13"/>
          <p:cNvSpPr txBox="1"/>
          <p:nvPr/>
        </p:nvSpPr>
        <p:spPr>
          <a:xfrm>
            <a:off x="7696200" y="1905000"/>
            <a:ext cx="279241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符号位不变；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54" name="Text Box 14"/>
          <p:cNvSpPr txBox="1"/>
          <p:nvPr/>
        </p:nvSpPr>
        <p:spPr>
          <a:xfrm>
            <a:off x="1524000" y="2590800"/>
            <a:ext cx="6705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0101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55" name="Text Box 15"/>
          <p:cNvSpPr txBox="1"/>
          <p:nvPr/>
        </p:nvSpPr>
        <p:spPr>
          <a:xfrm>
            <a:off x="1524000" y="1981200"/>
            <a:ext cx="6400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56" name="Text Box 16"/>
          <p:cNvSpPr txBox="1"/>
          <p:nvPr/>
        </p:nvSpPr>
        <p:spPr>
          <a:xfrm>
            <a:off x="1524000" y="2590800"/>
            <a:ext cx="7772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0 0101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原   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0 0101</a:t>
            </a:r>
            <a:endParaRPr lang="en-US" altLang="zh-CN" sz="3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57" name="Text Box 17"/>
          <p:cNvSpPr txBox="1"/>
          <p:nvPr/>
        </p:nvSpPr>
        <p:spPr>
          <a:xfrm>
            <a:off x="7696200" y="2438400"/>
            <a:ext cx="26670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负数尾数改变，正数尾数不变。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58" name="AutoShape 18"/>
          <p:cNvSpPr/>
          <p:nvPr/>
        </p:nvSpPr>
        <p:spPr>
          <a:xfrm>
            <a:off x="7543800" y="2286000"/>
            <a:ext cx="152400" cy="990600"/>
          </a:xfrm>
          <a:prstGeom prst="leftBrace">
            <a:avLst>
              <a:gd name="adj1" fmla="val 5404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59" name="Text Box 19"/>
          <p:cNvSpPr txBox="1"/>
          <p:nvPr/>
        </p:nvSpPr>
        <p:spPr>
          <a:xfrm>
            <a:off x="2743200" y="4572000"/>
            <a:ext cx="5943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0 0011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60" name="Text Box 20"/>
          <p:cNvSpPr txBox="1"/>
          <p:nvPr/>
        </p:nvSpPr>
        <p:spPr>
          <a:xfrm>
            <a:off x="2743200" y="3962400"/>
            <a:ext cx="5486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61" name="Text Box 21"/>
          <p:cNvSpPr txBox="1"/>
          <p:nvPr/>
        </p:nvSpPr>
        <p:spPr>
          <a:xfrm>
            <a:off x="2743200" y="4572000"/>
            <a:ext cx="5486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62" name="Text Box 22"/>
          <p:cNvSpPr txBox="1"/>
          <p:nvPr/>
        </p:nvSpPr>
        <p:spPr>
          <a:xfrm>
            <a:off x="2743200" y="3962400"/>
            <a:ext cx="487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63" name="Text Box 23"/>
          <p:cNvSpPr txBox="1"/>
          <p:nvPr/>
        </p:nvSpPr>
        <p:spPr>
          <a:xfrm>
            <a:off x="2743200" y="4572000"/>
            <a:ext cx="4953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0 0011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1 1101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1864" name="Line 24"/>
          <p:cNvSpPr/>
          <p:nvPr/>
        </p:nvSpPr>
        <p:spPr>
          <a:xfrm>
            <a:off x="4572000" y="49530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91865" name="Text Box 25"/>
          <p:cNvSpPr txBox="1"/>
          <p:nvPr/>
        </p:nvSpPr>
        <p:spPr>
          <a:xfrm>
            <a:off x="4724400" y="4495800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变补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1866" name="AutoShape 26"/>
          <p:cNvSpPr/>
          <p:nvPr/>
        </p:nvSpPr>
        <p:spPr>
          <a:xfrm>
            <a:off x="7620000" y="4191000"/>
            <a:ext cx="152400" cy="762000"/>
          </a:xfrm>
          <a:prstGeom prst="leftBrace">
            <a:avLst>
              <a:gd name="adj1" fmla="val 4157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67" name="Text Box 27"/>
          <p:cNvSpPr txBox="1"/>
          <p:nvPr/>
        </p:nvSpPr>
        <p:spPr>
          <a:xfrm>
            <a:off x="7848600" y="3962400"/>
            <a:ext cx="264001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符号位改变，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68" name="Text Box 28"/>
          <p:cNvSpPr txBox="1"/>
          <p:nvPr/>
        </p:nvSpPr>
        <p:spPr>
          <a:xfrm>
            <a:off x="7848600" y="4572000"/>
            <a:ext cx="228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尾数改变。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869" name="Line 29"/>
          <p:cNvSpPr/>
          <p:nvPr/>
        </p:nvSpPr>
        <p:spPr>
          <a:xfrm>
            <a:off x="7315200" y="4343400"/>
            <a:ext cx="457200" cy="129540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870" name="Line 30"/>
          <p:cNvSpPr/>
          <p:nvPr/>
        </p:nvSpPr>
        <p:spPr>
          <a:xfrm>
            <a:off x="7239000" y="4953000"/>
            <a:ext cx="533400" cy="68580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871" name="Text Box 31"/>
          <p:cNvSpPr txBox="1"/>
          <p:nvPr/>
        </p:nvSpPr>
        <p:spPr>
          <a:xfrm>
            <a:off x="7315200" y="5562600"/>
            <a:ext cx="3352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补码的机器负数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184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5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8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18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184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185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18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18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9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9187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build="p"/>
      <p:bldP spid="291843" grpId="0" build="p"/>
      <p:bldP spid="291844" grpId="0"/>
      <p:bldP spid="291845" grpId="0" build="p"/>
      <p:bldP spid="291847" grpId="0"/>
      <p:bldP spid="291849" grpId="0"/>
      <p:bldP spid="291850" grpId="0" build="p"/>
      <p:bldP spid="291851" grpId="0"/>
      <p:bldP spid="291853" grpId="0" advAuto="1000" build="p"/>
      <p:bldP spid="291854" grpId="0"/>
      <p:bldP spid="291855" grpId="0"/>
      <p:bldP spid="291856" grpId="0"/>
      <p:bldP spid="291857" grpId="0" build="p"/>
      <p:bldP spid="291858" grpId="0" bldLvl="0" animBg="1"/>
      <p:bldP spid="291859" grpId="0" build="p"/>
      <p:bldP spid="291860" grpId="0"/>
      <p:bldP spid="291861" grpId="0"/>
      <p:bldP spid="291862" grpId="0"/>
      <p:bldP spid="291863" grpId="0"/>
      <p:bldP spid="291865" grpId="0"/>
      <p:bldP spid="291866" grpId="0" bldLvl="0" animBg="1"/>
      <p:bldP spid="291867" grpId="0" advAuto="1000" build="p"/>
      <p:bldP spid="291868" grpId="0" build="p"/>
      <p:bldP spid="291871" grpId="0" advAuto="100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2949575" y="192088"/>
            <a:ext cx="4575175" cy="7112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计算机的性能指标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2133600" y="1447800"/>
            <a:ext cx="8534400" cy="4324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基本字长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指操作数的基本位数。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它影响计算精度、指令功能。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存储容量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）主存容量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指存储单元个数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位数。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Line 6"/>
          <p:cNvSpPr/>
          <p:nvPr/>
        </p:nvSpPr>
        <p:spPr>
          <a:xfrm>
            <a:off x="2895600" y="5105400"/>
            <a:ext cx="2895600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3" name="Line 7"/>
          <p:cNvSpPr/>
          <p:nvPr/>
        </p:nvSpPr>
        <p:spPr>
          <a:xfrm flipH="1">
            <a:off x="3429000" y="5105400"/>
            <a:ext cx="1219200" cy="304800"/>
          </a:xfrm>
          <a:prstGeom prst="line">
            <a:avLst/>
          </a:prstGeom>
          <a:ln w="127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4" name="Text Box 8"/>
          <p:cNvSpPr txBox="1"/>
          <p:nvPr/>
        </p:nvSpPr>
        <p:spPr>
          <a:xfrm>
            <a:off x="1828800" y="5181600"/>
            <a:ext cx="3048000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表明寻址范围，决定地址位数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585" name="Line 9"/>
          <p:cNvSpPr/>
          <p:nvPr/>
        </p:nvSpPr>
        <p:spPr>
          <a:xfrm>
            <a:off x="6477000" y="5181600"/>
            <a:ext cx="838200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6" name="Line 10"/>
          <p:cNvSpPr/>
          <p:nvPr/>
        </p:nvSpPr>
        <p:spPr>
          <a:xfrm>
            <a:off x="6781800" y="5257800"/>
            <a:ext cx="762000" cy="457200"/>
          </a:xfrm>
          <a:prstGeom prst="line">
            <a:avLst/>
          </a:prstGeom>
          <a:ln w="127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87" name="Text Box 11"/>
          <p:cNvSpPr txBox="1"/>
          <p:nvPr/>
        </p:nvSpPr>
        <p:spPr>
          <a:xfrm>
            <a:off x="6781800" y="5562600"/>
            <a:ext cx="2743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表明编址单位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>
                                            <p:txEl>
                                              <p:charRg st="4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5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charRg st="5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1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1">
                                            <p:txEl>
                                              <p:charRg st="8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  <p:bldP spid="24584" grpId="0"/>
      <p:bldP spid="245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sym typeface="+mn-ea"/>
              </a:rPr>
              <a:t>2.3.2</a:t>
            </a:r>
            <a:r>
              <a:rPr lang="zh-CN" altLang="en-US" b="1" dirty="0">
                <a:sym typeface="+mn-ea"/>
              </a:rPr>
              <a:t>　溢出判断</a:t>
            </a:r>
            <a:endParaRPr lang="zh-CN" altLang="zh-CN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/>
              <a:t>	　</a:t>
            </a:r>
            <a:r>
              <a:rPr lang="zh-CN" altLang="en-US" sz="2800" b="1" dirty="0"/>
              <a:t>运算结果若超出机器数的表示范围，称为溢出。只有同符号数相加才可能产生溢出。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9 </a:t>
            </a:r>
            <a:r>
              <a:rPr lang="zh-CN" altLang="en-US" b="1" dirty="0"/>
              <a:t>＋ </a:t>
            </a:r>
            <a:r>
              <a:rPr lang="en-US" altLang="zh-CN" b="1" dirty="0"/>
              <a:t>3 =12		11 </a:t>
            </a:r>
            <a:r>
              <a:rPr lang="zh-CN" altLang="en-US" b="1" dirty="0"/>
              <a:t>＋</a:t>
            </a:r>
            <a:r>
              <a:rPr lang="en-US" altLang="zh-CN" b="1" dirty="0"/>
              <a:t>7 =18(</a:t>
            </a:r>
            <a:r>
              <a:rPr lang="zh-CN" altLang="en-US" b="1" dirty="0"/>
              <a:t>正溢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1001			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1011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+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0011		         +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0111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  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  <a:r>
              <a:rPr lang="en-US" altLang="zh-CN" b="1" dirty="0"/>
              <a:t>1100			   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/>
              <a:t>0010</a:t>
            </a:r>
            <a:endParaRPr lang="en-US" altLang="zh-CN" b="1" dirty="0"/>
          </a:p>
          <a:p>
            <a:pPr eaLnBrk="1" hangingPunct="1">
              <a:buNone/>
            </a:pP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5363" name="Line 4"/>
          <p:cNvSpPr/>
          <p:nvPr/>
        </p:nvSpPr>
        <p:spPr>
          <a:xfrm>
            <a:off x="2362200" y="4652963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4" name="Line 5"/>
          <p:cNvSpPr/>
          <p:nvPr/>
        </p:nvSpPr>
        <p:spPr>
          <a:xfrm>
            <a:off x="5638800" y="4652963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dirty="0"/>
              <a:t> (– 9)</a:t>
            </a:r>
            <a:r>
              <a:rPr lang="zh-CN" altLang="en-US" sz="2800" dirty="0"/>
              <a:t>＋</a:t>
            </a:r>
            <a:r>
              <a:rPr lang="en-US" altLang="zh-CN" sz="2800" dirty="0"/>
              <a:t>( – 3) = –12	 (–11)</a:t>
            </a:r>
            <a:r>
              <a:rPr lang="zh-CN" altLang="en-US" sz="2800" dirty="0"/>
              <a:t>＋</a:t>
            </a:r>
            <a:r>
              <a:rPr lang="en-US" altLang="zh-CN" sz="2800" dirty="0"/>
              <a:t>(–7) = –18(</a:t>
            </a:r>
            <a:r>
              <a:rPr lang="zh-CN" altLang="en-US" sz="2800" dirty="0"/>
              <a:t>负溢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0111			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0101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+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1101		         +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1001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1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0100			 1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1110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b="1" dirty="0"/>
              <a:t>　溢出的主要原因是：数的位数有限，结果超出给定的范围。以上的情况可以通过增加数的位数来解决。</a:t>
            </a:r>
            <a:endParaRPr lang="zh-CN" altLang="en-US" b="1" dirty="0"/>
          </a:p>
        </p:txBody>
      </p:sp>
      <p:sp>
        <p:nvSpPr>
          <p:cNvPr id="16387" name="Line 4"/>
          <p:cNvSpPr/>
          <p:nvPr/>
        </p:nvSpPr>
        <p:spPr>
          <a:xfrm>
            <a:off x="2286000" y="306863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8" name="Line 5"/>
          <p:cNvSpPr/>
          <p:nvPr/>
        </p:nvSpPr>
        <p:spPr>
          <a:xfrm>
            <a:off x="5791200" y="2992438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溢出判别逻辑之一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		   </a:t>
            </a:r>
            <a:r>
              <a:rPr lang="en-US" altLang="zh-CN" b="1" dirty="0"/>
              <a:t>                       </a:t>
            </a:r>
            <a:r>
              <a:rPr lang="zh-CN" altLang="en-US" b="1" dirty="0"/>
              <a:t>“溢出”＝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  <a:r>
              <a:rPr lang="zh-CN" altLang="en-US" b="1" dirty="0"/>
              <a:t>＋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  <a:endParaRPr lang="en-US" altLang="zh-CN" b="1" baseline="-25000" dirty="0"/>
          </a:p>
          <a:p>
            <a:pPr eaLnBrk="1" hangingPunct="1">
              <a:buNone/>
            </a:pPr>
            <a:r>
              <a:rPr lang="en-US" altLang="zh-CN" b="1" dirty="0"/>
              <a:t>		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S</a:t>
            </a:r>
            <a:r>
              <a:rPr lang="en-US" altLang="zh-CN" b="1" baseline="-25000" dirty="0"/>
              <a:t>A</a:t>
            </a:r>
            <a:r>
              <a:rPr lang="en-US" altLang="zh-CN" b="1" dirty="0"/>
              <a:t>: </a:t>
            </a:r>
            <a:r>
              <a:rPr lang="zh-CN" altLang="en-US" b="1" dirty="0"/>
              <a:t>操作数</a:t>
            </a:r>
            <a:r>
              <a:rPr lang="en-US" altLang="zh-CN" b="1" dirty="0"/>
              <a:t>A</a:t>
            </a:r>
            <a:r>
              <a:rPr lang="zh-CN" altLang="en-US" b="1" dirty="0"/>
              <a:t>的符号位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	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B</a:t>
            </a:r>
            <a:r>
              <a:rPr lang="en-US" altLang="zh-CN" b="1" dirty="0"/>
              <a:t>: </a:t>
            </a:r>
            <a:r>
              <a:rPr lang="zh-CN" altLang="en-US" b="1" dirty="0"/>
              <a:t>操作数</a:t>
            </a:r>
            <a:r>
              <a:rPr lang="en-US" altLang="zh-CN" b="1" dirty="0"/>
              <a:t>B</a:t>
            </a:r>
            <a:r>
              <a:rPr lang="zh-CN" altLang="en-US" b="1" dirty="0"/>
              <a:t>的符号位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	 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: </a:t>
            </a:r>
            <a:r>
              <a:rPr lang="zh-CN" altLang="en-US" b="1" dirty="0"/>
              <a:t>结果的符号位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判断：如果两个正数相加的结果是负数；两个负数相加后的结果为正数，均表明发生溢出。</a:t>
            </a:r>
            <a:endParaRPr lang="zh-CN" altLang="en-US" b="1" dirty="0"/>
          </a:p>
          <a:p>
            <a:pPr eaLnBrk="1" hangingPunct="1">
              <a:buNone/>
            </a:pPr>
            <a:endParaRPr lang="en-US" altLang="zh-CN" b="1" dirty="0"/>
          </a:p>
        </p:txBody>
      </p:sp>
      <p:sp>
        <p:nvSpPr>
          <p:cNvPr id="17411" name="Line 4"/>
          <p:cNvSpPr/>
          <p:nvPr/>
        </p:nvSpPr>
        <p:spPr>
          <a:xfrm>
            <a:off x="5636895" y="2310130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2" name="Line 5"/>
          <p:cNvSpPr/>
          <p:nvPr/>
        </p:nvSpPr>
        <p:spPr>
          <a:xfrm>
            <a:off x="6032183" y="2316798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13" name="Line 6"/>
          <p:cNvSpPr/>
          <p:nvPr/>
        </p:nvSpPr>
        <p:spPr>
          <a:xfrm>
            <a:off x="7431723" y="2316798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3" name="Group 30"/>
          <p:cNvGrpSpPr/>
          <p:nvPr/>
        </p:nvGrpSpPr>
        <p:grpSpPr>
          <a:xfrm>
            <a:off x="1739900" y="2349500"/>
            <a:ext cx="3592513" cy="2320925"/>
            <a:chOff x="136" y="1480"/>
            <a:chExt cx="2263" cy="1462"/>
          </a:xfrm>
        </p:grpSpPr>
        <p:sp>
          <p:nvSpPr>
            <p:cNvPr id="18434" name="Text Box 5"/>
            <p:cNvSpPr txBox="1"/>
            <p:nvPr/>
          </p:nvSpPr>
          <p:spPr>
            <a:xfrm>
              <a:off x="136" y="1480"/>
              <a:ext cx="2208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A=10  B=7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10+7 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1010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35" name="Text Box 6"/>
            <p:cNvSpPr txBox="1"/>
            <p:nvPr/>
          </p:nvSpPr>
          <p:spPr>
            <a:xfrm>
              <a:off x="1247" y="1933"/>
              <a:ext cx="1152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0111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6" name="Line 7"/>
            <p:cNvSpPr/>
            <p:nvPr/>
          </p:nvSpPr>
          <p:spPr>
            <a:xfrm>
              <a:off x="2152" y="244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37" name="Line 8"/>
            <p:cNvSpPr/>
            <p:nvPr/>
          </p:nvSpPr>
          <p:spPr>
            <a:xfrm>
              <a:off x="2248" y="234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38" name="Line 9"/>
            <p:cNvSpPr/>
            <p:nvPr/>
          </p:nvSpPr>
          <p:spPr>
            <a:xfrm>
              <a:off x="1336" y="2584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39" name="Text Box 10"/>
            <p:cNvSpPr txBox="1"/>
            <p:nvPr/>
          </p:nvSpPr>
          <p:spPr>
            <a:xfrm>
              <a:off x="1240" y="2536"/>
              <a:ext cx="110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     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616700" y="2349500"/>
            <a:ext cx="4267200" cy="2397125"/>
            <a:chOff x="3072" y="672"/>
            <a:chExt cx="2688" cy="1510"/>
          </a:xfrm>
        </p:grpSpPr>
        <p:sp>
          <p:nvSpPr>
            <p:cNvPr id="18441" name="Text Box 12"/>
            <p:cNvSpPr txBox="1"/>
            <p:nvPr/>
          </p:nvSpPr>
          <p:spPr>
            <a:xfrm>
              <a:off x="3072" y="672"/>
              <a:ext cx="2688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-10  B= -7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-10+(-7)</a:t>
              </a:r>
              <a:r>
                <a:rPr lang="zh-CN" altLang="en-US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42" name="Line 13"/>
            <p:cNvSpPr/>
            <p:nvPr/>
          </p:nvSpPr>
          <p:spPr>
            <a:xfrm>
              <a:off x="5280" y="168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3" name="Line 14"/>
            <p:cNvSpPr/>
            <p:nvPr/>
          </p:nvSpPr>
          <p:spPr>
            <a:xfrm>
              <a:off x="5376" y="158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4" name="Line 15"/>
            <p:cNvSpPr/>
            <p:nvPr/>
          </p:nvSpPr>
          <p:spPr>
            <a:xfrm>
              <a:off x="4464" y="1824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5" name="Text Box 16"/>
            <p:cNvSpPr txBox="1"/>
            <p:nvPr/>
          </p:nvSpPr>
          <p:spPr>
            <a:xfrm>
              <a:off x="4368" y="1776"/>
              <a:ext cx="110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1111     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Text Box 17"/>
            <p:cNvSpPr txBox="1"/>
            <p:nvPr/>
          </p:nvSpPr>
          <p:spPr>
            <a:xfrm>
              <a:off x="4368" y="1200"/>
              <a:ext cx="1056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1001</a:t>
              </a: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242" name="Text Box 18"/>
          <p:cNvSpPr txBox="1"/>
          <p:nvPr/>
        </p:nvSpPr>
        <p:spPr>
          <a:xfrm>
            <a:off x="2197100" y="4787900"/>
            <a:ext cx="1524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溢出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3" name="Text Box 19"/>
          <p:cNvSpPr txBox="1"/>
          <p:nvPr/>
        </p:nvSpPr>
        <p:spPr>
          <a:xfrm>
            <a:off x="3492500" y="4787900"/>
            <a:ext cx="609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4" name="Line 20"/>
          <p:cNvSpPr/>
          <p:nvPr/>
        </p:nvSpPr>
        <p:spPr>
          <a:xfrm>
            <a:off x="3575050" y="4941888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5" name="Line 21"/>
          <p:cNvSpPr/>
          <p:nvPr/>
        </p:nvSpPr>
        <p:spPr>
          <a:xfrm>
            <a:off x="4025900" y="49403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6" name="Line 22"/>
          <p:cNvSpPr/>
          <p:nvPr/>
        </p:nvSpPr>
        <p:spPr>
          <a:xfrm>
            <a:off x="5016500" y="51689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47" name="Text Box 23"/>
          <p:cNvSpPr txBox="1"/>
          <p:nvPr/>
        </p:nvSpPr>
        <p:spPr>
          <a:xfrm>
            <a:off x="3935413" y="4797425"/>
            <a:ext cx="838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8" name="Text Box 24"/>
          <p:cNvSpPr txBox="1"/>
          <p:nvPr/>
        </p:nvSpPr>
        <p:spPr>
          <a:xfrm>
            <a:off x="4406900" y="4787900"/>
            <a:ext cx="762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49" name="Text Box 25"/>
          <p:cNvSpPr txBox="1"/>
          <p:nvPr/>
        </p:nvSpPr>
        <p:spPr>
          <a:xfrm>
            <a:off x="5397500" y="4787900"/>
            <a:ext cx="609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0" name="Text Box 26"/>
          <p:cNvSpPr txBox="1"/>
          <p:nvPr/>
        </p:nvSpPr>
        <p:spPr>
          <a:xfrm>
            <a:off x="6388100" y="4787900"/>
            <a:ext cx="762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1" name="Text Box 27"/>
          <p:cNvSpPr txBox="1"/>
          <p:nvPr/>
        </p:nvSpPr>
        <p:spPr>
          <a:xfrm>
            <a:off x="5854700" y="4787900"/>
            <a:ext cx="838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8252" name="Line 28"/>
          <p:cNvSpPr/>
          <p:nvPr/>
        </p:nvSpPr>
        <p:spPr>
          <a:xfrm>
            <a:off x="6464300" y="4940300"/>
            <a:ext cx="3048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53" name="Line 29"/>
          <p:cNvSpPr/>
          <p:nvPr/>
        </p:nvSpPr>
        <p:spPr>
          <a:xfrm flipH="1">
            <a:off x="5168900" y="5016500"/>
            <a:ext cx="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2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2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82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82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825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42" grpId="0" build="p"/>
      <p:bldP spid="308243" grpId="0" build="p"/>
      <p:bldP spid="308247" grpId="0" build="p"/>
      <p:bldP spid="308248" grpId="0" build="p"/>
      <p:bldP spid="308249" grpId="0" build="p"/>
      <p:bldP spid="308250" grpId="0" build="p"/>
      <p:bldP spid="3082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溢出判别逻辑之二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　	        “溢出”＝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⊕C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	   C</a:t>
            </a:r>
            <a:r>
              <a:rPr lang="en-US" altLang="zh-CN" b="1" baseline="-25000" dirty="0"/>
              <a:t>f</a:t>
            </a:r>
            <a:r>
              <a:rPr lang="en-US" altLang="zh-CN" b="1" dirty="0"/>
              <a:t> </a:t>
            </a:r>
            <a:r>
              <a:rPr lang="zh-CN" altLang="en-US" b="1" dirty="0"/>
              <a:t>：结果符号位产生的进位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	   </a:t>
            </a:r>
            <a:r>
              <a:rPr lang="en-US" altLang="zh-CN" b="1" dirty="0"/>
              <a:t>C</a:t>
            </a:r>
            <a:r>
              <a:rPr lang="zh-CN" altLang="en-US" b="1" dirty="0"/>
              <a:t>：最高有效位</a:t>
            </a:r>
            <a:r>
              <a:rPr lang="en-US" altLang="zh-CN" b="1" dirty="0"/>
              <a:t>(</a:t>
            </a:r>
            <a:r>
              <a:rPr lang="zh-CN" altLang="en-US" b="1" dirty="0"/>
              <a:t>符号位之后的第一位</a:t>
            </a:r>
            <a:r>
              <a:rPr lang="en-US" altLang="zh-CN" b="1" dirty="0"/>
              <a:t>)</a:t>
            </a:r>
            <a:r>
              <a:rPr lang="zh-CN" altLang="en-US" b="1" dirty="0"/>
              <a:t>产生的进位</a:t>
            </a:r>
            <a:endParaRPr lang="zh-CN" altLang="en-US" b="1" dirty="0"/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6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Text Box 65"/>
          <p:cNvSpPr txBox="1"/>
          <p:nvPr/>
        </p:nvSpPr>
        <p:spPr>
          <a:xfrm>
            <a:off x="4648200" y="16764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3" name="Group 66"/>
          <p:cNvGrpSpPr/>
          <p:nvPr/>
        </p:nvGrpSpPr>
        <p:grpSpPr>
          <a:xfrm>
            <a:off x="1828800" y="0"/>
            <a:ext cx="3124200" cy="2260601"/>
            <a:chOff x="192" y="0"/>
            <a:chExt cx="1968" cy="1424"/>
          </a:xfrm>
        </p:grpSpPr>
        <p:sp>
          <p:nvSpPr>
            <p:cNvPr id="20484" name="Text Box 67"/>
            <p:cNvSpPr txBox="1"/>
            <p:nvPr/>
          </p:nvSpPr>
          <p:spPr>
            <a:xfrm>
              <a:off x="1056" y="480"/>
              <a:ext cx="1056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Text Box 68"/>
            <p:cNvSpPr txBox="1"/>
            <p:nvPr/>
          </p:nvSpPr>
          <p:spPr>
            <a:xfrm>
              <a:off x="192" y="0"/>
              <a:ext cx="1968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A=3  B=2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3+2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486" name="Text Box 69"/>
            <p:cNvSpPr txBox="1"/>
            <p:nvPr/>
          </p:nvSpPr>
          <p:spPr>
            <a:xfrm>
              <a:off x="1056" y="1056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0 0101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Line 70"/>
            <p:cNvSpPr/>
            <p:nvPr/>
          </p:nvSpPr>
          <p:spPr>
            <a:xfrm>
              <a:off x="1920" y="91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Line 71"/>
            <p:cNvSpPr/>
            <p:nvPr/>
          </p:nvSpPr>
          <p:spPr>
            <a:xfrm>
              <a:off x="2016" y="816"/>
              <a:ext cx="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Line 72"/>
            <p:cNvSpPr/>
            <p:nvPr/>
          </p:nvSpPr>
          <p:spPr>
            <a:xfrm>
              <a:off x="1104" y="1056"/>
              <a:ext cx="100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490" name="Group 73"/>
          <p:cNvGrpSpPr/>
          <p:nvPr/>
        </p:nvGrpSpPr>
        <p:grpSpPr>
          <a:xfrm>
            <a:off x="5791200" y="0"/>
            <a:ext cx="3581400" cy="2260601"/>
            <a:chOff x="2928" y="0"/>
            <a:chExt cx="2256" cy="1424"/>
          </a:xfrm>
        </p:grpSpPr>
        <p:sp>
          <p:nvSpPr>
            <p:cNvPr id="20491" name="Text Box 74"/>
            <p:cNvSpPr txBox="1"/>
            <p:nvPr/>
          </p:nvSpPr>
          <p:spPr>
            <a:xfrm>
              <a:off x="2928" y="0"/>
              <a:ext cx="2208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A=10  B=7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10+7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492" name="Text Box 75"/>
            <p:cNvSpPr txBox="1"/>
            <p:nvPr/>
          </p:nvSpPr>
          <p:spPr>
            <a:xfrm>
              <a:off x="4032" y="480"/>
              <a:ext cx="1152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0 1010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0 0111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Line 76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Line 77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5" name="Line 78"/>
            <p:cNvSpPr/>
            <p:nvPr/>
          </p:nvSpPr>
          <p:spPr>
            <a:xfrm>
              <a:off x="4128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6" name="Text Box 79"/>
            <p:cNvSpPr txBox="1"/>
            <p:nvPr/>
          </p:nvSpPr>
          <p:spPr>
            <a:xfrm>
              <a:off x="4032" y="1056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1 0001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7" name="Text Box 80"/>
          <p:cNvSpPr txBox="1"/>
          <p:nvPr/>
        </p:nvSpPr>
        <p:spPr>
          <a:xfrm>
            <a:off x="9144000" y="16764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正溢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8" name="Text Box 81"/>
          <p:cNvSpPr txBox="1"/>
          <p:nvPr/>
        </p:nvSpPr>
        <p:spPr>
          <a:xfrm>
            <a:off x="4648200" y="38862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Text Box 82"/>
          <p:cNvSpPr txBox="1"/>
          <p:nvPr/>
        </p:nvSpPr>
        <p:spPr>
          <a:xfrm>
            <a:off x="9144000" y="38862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负溢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" name="Text Box 83"/>
          <p:cNvSpPr txBox="1"/>
          <p:nvPr/>
        </p:nvSpPr>
        <p:spPr>
          <a:xfrm>
            <a:off x="4724400" y="60960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1" name="Text Box 84"/>
          <p:cNvSpPr txBox="1"/>
          <p:nvPr/>
        </p:nvSpPr>
        <p:spPr>
          <a:xfrm>
            <a:off x="9144000" y="60960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02" name="Group 85"/>
          <p:cNvGrpSpPr/>
          <p:nvPr/>
        </p:nvGrpSpPr>
        <p:grpSpPr>
          <a:xfrm>
            <a:off x="1828800" y="2209800"/>
            <a:ext cx="3352800" cy="2260601"/>
            <a:chOff x="192" y="1392"/>
            <a:chExt cx="2112" cy="1424"/>
          </a:xfrm>
        </p:grpSpPr>
        <p:sp>
          <p:nvSpPr>
            <p:cNvPr id="20503" name="Text Box 86"/>
            <p:cNvSpPr txBox="1"/>
            <p:nvPr/>
          </p:nvSpPr>
          <p:spPr>
            <a:xfrm>
              <a:off x="192" y="1392"/>
              <a:ext cx="2112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-3  B= -2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-3+(-2)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504" name="Line 87"/>
            <p:cNvSpPr/>
            <p:nvPr/>
          </p:nvSpPr>
          <p:spPr>
            <a:xfrm>
              <a:off x="1920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5" name="Line 88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6" name="Line 89"/>
            <p:cNvSpPr/>
            <p:nvPr/>
          </p:nvSpPr>
          <p:spPr>
            <a:xfrm>
              <a:off x="1104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Text Box 90"/>
            <p:cNvSpPr txBox="1"/>
            <p:nvPr/>
          </p:nvSpPr>
          <p:spPr>
            <a:xfrm>
              <a:off x="1056" y="2448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1 1011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Text Box 91"/>
            <p:cNvSpPr txBox="1"/>
            <p:nvPr/>
          </p:nvSpPr>
          <p:spPr>
            <a:xfrm>
              <a:off x="1056" y="1872"/>
              <a:ext cx="1200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1 1101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9" name="Group 92"/>
          <p:cNvGrpSpPr/>
          <p:nvPr/>
        </p:nvGrpSpPr>
        <p:grpSpPr>
          <a:xfrm>
            <a:off x="5791200" y="2209800"/>
            <a:ext cx="3733800" cy="2260601"/>
            <a:chOff x="2928" y="1392"/>
            <a:chExt cx="2352" cy="1424"/>
          </a:xfrm>
        </p:grpSpPr>
        <p:sp>
          <p:nvSpPr>
            <p:cNvPr id="20510" name="Text Box 93"/>
            <p:cNvSpPr txBox="1"/>
            <p:nvPr/>
          </p:nvSpPr>
          <p:spPr>
            <a:xfrm>
              <a:off x="2928" y="1392"/>
              <a:ext cx="2352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-10  B= -7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-10+(-7)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511" name="Line 94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2" name="Line 95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3" name="Line 96"/>
            <p:cNvSpPr/>
            <p:nvPr/>
          </p:nvSpPr>
          <p:spPr>
            <a:xfrm>
              <a:off x="4176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4" name="Text Box 97"/>
            <p:cNvSpPr txBox="1"/>
            <p:nvPr/>
          </p:nvSpPr>
          <p:spPr>
            <a:xfrm>
              <a:off x="4080" y="2448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0 1111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5" name="Text Box 98"/>
            <p:cNvSpPr txBox="1"/>
            <p:nvPr/>
          </p:nvSpPr>
          <p:spPr>
            <a:xfrm>
              <a:off x="4080" y="1872"/>
              <a:ext cx="1056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1 0110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1 1001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6" name="Group 99"/>
          <p:cNvGrpSpPr/>
          <p:nvPr/>
        </p:nvGrpSpPr>
        <p:grpSpPr>
          <a:xfrm>
            <a:off x="1828800" y="4495800"/>
            <a:ext cx="3352800" cy="2184401"/>
            <a:chOff x="192" y="2832"/>
            <a:chExt cx="2112" cy="1376"/>
          </a:xfrm>
        </p:grpSpPr>
        <p:sp>
          <p:nvSpPr>
            <p:cNvPr id="20517" name="Text Box 100"/>
            <p:cNvSpPr txBox="1"/>
            <p:nvPr/>
          </p:nvSpPr>
          <p:spPr>
            <a:xfrm>
              <a:off x="192" y="2832"/>
              <a:ext cx="1968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A=6  B= -4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6+(-4)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518" name="Line 101"/>
            <p:cNvSpPr/>
            <p:nvPr/>
          </p:nvSpPr>
          <p:spPr>
            <a:xfrm>
              <a:off x="1968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Line 102"/>
            <p:cNvSpPr/>
            <p:nvPr/>
          </p:nvSpPr>
          <p:spPr>
            <a:xfrm>
              <a:off x="2064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0" name="Line 103"/>
            <p:cNvSpPr/>
            <p:nvPr/>
          </p:nvSpPr>
          <p:spPr>
            <a:xfrm>
              <a:off x="1200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1" name="Text Box 104"/>
            <p:cNvSpPr txBox="1"/>
            <p:nvPr/>
          </p:nvSpPr>
          <p:spPr>
            <a:xfrm>
              <a:off x="1104" y="3840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0 0010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Text Box 105"/>
            <p:cNvSpPr txBox="1"/>
            <p:nvPr/>
          </p:nvSpPr>
          <p:spPr>
            <a:xfrm>
              <a:off x="1104" y="3312"/>
              <a:ext cx="1200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1 1100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23" name="Group 106"/>
          <p:cNvGrpSpPr/>
          <p:nvPr/>
        </p:nvGrpSpPr>
        <p:grpSpPr>
          <a:xfrm>
            <a:off x="5867400" y="4495800"/>
            <a:ext cx="3581400" cy="2184401"/>
            <a:chOff x="2976" y="2832"/>
            <a:chExt cx="2256" cy="1376"/>
          </a:xfrm>
        </p:grpSpPr>
        <p:sp>
          <p:nvSpPr>
            <p:cNvPr id="20524" name="Text Box 107"/>
            <p:cNvSpPr txBox="1"/>
            <p:nvPr/>
          </p:nvSpPr>
          <p:spPr>
            <a:xfrm>
              <a:off x="2976" y="2832"/>
              <a:ext cx="2064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6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）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A= -6  B=4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-6+4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525" name="Line 108"/>
            <p:cNvSpPr/>
            <p:nvPr/>
          </p:nvSpPr>
          <p:spPr>
            <a:xfrm>
              <a:off x="4944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6" name="Line 109"/>
            <p:cNvSpPr/>
            <p:nvPr/>
          </p:nvSpPr>
          <p:spPr>
            <a:xfrm>
              <a:off x="5040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7" name="Line 110"/>
            <p:cNvSpPr/>
            <p:nvPr/>
          </p:nvSpPr>
          <p:spPr>
            <a:xfrm>
              <a:off x="4128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8" name="Text Box 111"/>
            <p:cNvSpPr txBox="1"/>
            <p:nvPr/>
          </p:nvSpPr>
          <p:spPr>
            <a:xfrm>
              <a:off x="4080" y="3840"/>
              <a:ext cx="110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1 1110     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9" name="Text Box 112"/>
            <p:cNvSpPr txBox="1"/>
            <p:nvPr/>
          </p:nvSpPr>
          <p:spPr>
            <a:xfrm>
              <a:off x="4080" y="3312"/>
              <a:ext cx="1152" cy="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1 1010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0 0100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9361" name="Text Box 113"/>
          <p:cNvSpPr txBox="1"/>
          <p:nvPr/>
        </p:nvSpPr>
        <p:spPr>
          <a:xfrm>
            <a:off x="1981200" y="13716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2" name="Text Box 114"/>
          <p:cNvSpPr txBox="1"/>
          <p:nvPr/>
        </p:nvSpPr>
        <p:spPr>
          <a:xfrm>
            <a:off x="6096000" y="13716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3" name="Text Box 115"/>
          <p:cNvSpPr txBox="1"/>
          <p:nvPr/>
        </p:nvSpPr>
        <p:spPr>
          <a:xfrm>
            <a:off x="1981200" y="35814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4" name="Text Box 116"/>
          <p:cNvSpPr txBox="1"/>
          <p:nvPr/>
        </p:nvSpPr>
        <p:spPr>
          <a:xfrm>
            <a:off x="6248400" y="35814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5" name="Text Box 117"/>
          <p:cNvSpPr txBox="1"/>
          <p:nvPr/>
        </p:nvSpPr>
        <p:spPr>
          <a:xfrm>
            <a:off x="2057400" y="57912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=1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6" name="Text Box 118"/>
          <p:cNvSpPr txBox="1"/>
          <p:nvPr/>
        </p:nvSpPr>
        <p:spPr>
          <a:xfrm>
            <a:off x="6248400" y="5791200"/>
            <a:ext cx="12192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 =0</a:t>
            </a:r>
            <a:endParaRPr lang="en-US" alt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9367" name="Text Box 119"/>
          <p:cNvSpPr txBox="1"/>
          <p:nvPr/>
        </p:nvSpPr>
        <p:spPr>
          <a:xfrm>
            <a:off x="7772400" y="1295400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68" name="Text Box 120"/>
          <p:cNvSpPr txBox="1"/>
          <p:nvPr/>
        </p:nvSpPr>
        <p:spPr>
          <a:xfrm>
            <a:off x="3505200" y="5791200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69" name="Text Box 121"/>
          <p:cNvSpPr txBox="1"/>
          <p:nvPr/>
        </p:nvSpPr>
        <p:spPr>
          <a:xfrm>
            <a:off x="3048000" y="3505200"/>
            <a:ext cx="381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70" name="Text Box 122"/>
          <p:cNvSpPr txBox="1"/>
          <p:nvPr/>
        </p:nvSpPr>
        <p:spPr>
          <a:xfrm>
            <a:off x="7467600" y="3505200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71" name="Text Box 123"/>
          <p:cNvSpPr txBox="1"/>
          <p:nvPr/>
        </p:nvSpPr>
        <p:spPr>
          <a:xfrm>
            <a:off x="3429000" y="3505200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372" name="Text Box 124"/>
          <p:cNvSpPr txBox="1"/>
          <p:nvPr/>
        </p:nvSpPr>
        <p:spPr>
          <a:xfrm>
            <a:off x="3124200" y="5791200"/>
            <a:ext cx="457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1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361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3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3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93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2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9362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93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93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3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3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36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3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3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93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4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9364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93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936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93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93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93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936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93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0936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61" grpId="0" build="p"/>
      <p:bldP spid="309362" grpId="0" build="p"/>
      <p:bldP spid="309363" grpId="0" build="p"/>
      <p:bldP spid="309364" grpId="0" build="p"/>
      <p:bldP spid="309365" grpId="0" build="p"/>
      <p:bldP spid="309366" grpId="0" build="p"/>
      <p:bldP spid="309367" grpId="0" build="p"/>
      <p:bldP spid="309368" grpId="0" build="p"/>
      <p:bldP spid="309369" grpId="0" build="p"/>
      <p:bldP spid="309370" grpId="0" build="p"/>
      <p:bldP spid="309371" grpId="0" build="p"/>
      <p:bldP spid="30937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溢出判别逻辑之三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		</a:t>
            </a:r>
            <a:r>
              <a:rPr lang="zh-CN" altLang="en-US" b="1" dirty="0"/>
              <a:t>双符号位判断：将符号位扩大到两位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双符号位定义如下：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00----</a:t>
            </a:r>
            <a:r>
              <a:rPr lang="zh-CN" altLang="en-US" b="1" dirty="0"/>
              <a:t>结果为正，无溢出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01----</a:t>
            </a:r>
            <a:r>
              <a:rPr lang="zh-CN" altLang="en-US" b="1" dirty="0"/>
              <a:t>结果正溢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10----</a:t>
            </a:r>
            <a:r>
              <a:rPr lang="zh-CN" altLang="en-US" b="1" dirty="0"/>
              <a:t>结果负溢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</a:t>
            </a:r>
            <a:r>
              <a:rPr lang="en-US" altLang="zh-CN" b="1" dirty="0"/>
              <a:t>11----</a:t>
            </a:r>
            <a:r>
              <a:rPr lang="zh-CN" altLang="en-US" b="1" dirty="0"/>
              <a:t>结果为负，无溢出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/>
              <a:t> 9 </a:t>
            </a:r>
            <a:r>
              <a:rPr lang="zh-CN" altLang="en-US" sz="2800" b="1" dirty="0"/>
              <a:t>＋ </a:t>
            </a:r>
            <a:r>
              <a:rPr lang="en-US" altLang="zh-CN" sz="2800" b="1" dirty="0"/>
              <a:t>3 =12		11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7 =18(</a:t>
            </a:r>
            <a:r>
              <a:rPr lang="zh-CN" altLang="en-US" sz="2800" b="1" dirty="0"/>
              <a:t>正溢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1001               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1011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+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0011		   + 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0111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00</a:t>
            </a:r>
            <a:r>
              <a:rPr lang="en-US" altLang="zh-CN" sz="2800" b="1" dirty="0"/>
              <a:t>1100		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01</a:t>
            </a:r>
            <a:r>
              <a:rPr lang="en-US" altLang="zh-CN" sz="2800" b="1" dirty="0"/>
              <a:t>0010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b="1" dirty="0"/>
              <a:t> (-</a:t>
            </a:r>
            <a:r>
              <a:rPr lang="en-US" altLang="zh-CN" sz="2800" b="1" dirty="0"/>
              <a:t>9)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(-3) =-12		(-11) </a:t>
            </a:r>
            <a:r>
              <a:rPr lang="zh-CN" altLang="en-US" sz="2800" b="1" dirty="0"/>
              <a:t>＋</a:t>
            </a:r>
            <a:r>
              <a:rPr lang="en-US" altLang="zh-CN" sz="2800" b="1" dirty="0"/>
              <a:t>(-7) =-18(</a:t>
            </a:r>
            <a:r>
              <a:rPr lang="zh-CN" altLang="en-US" sz="2800" b="1" dirty="0"/>
              <a:t>负溢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0111			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0101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+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1101		       + 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1001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accent2"/>
                </a:solidFill>
              </a:rPr>
              <a:t>11</a:t>
            </a:r>
            <a:r>
              <a:rPr lang="en-US" altLang="zh-CN" sz="2800" b="1" dirty="0"/>
              <a:t>0100			   </a:t>
            </a:r>
            <a:r>
              <a:rPr lang="en-US" altLang="zh-CN" sz="2800" b="1" dirty="0">
                <a:solidFill>
                  <a:schemeClr val="accent2"/>
                </a:solidFill>
              </a:rPr>
              <a:t>10</a:t>
            </a:r>
            <a:r>
              <a:rPr lang="en-US" altLang="zh-CN" sz="2800" b="1" dirty="0"/>
              <a:t>1110</a:t>
            </a:r>
            <a:endParaRPr lang="en-US" altLang="zh-CN" b="1" dirty="0"/>
          </a:p>
        </p:txBody>
      </p:sp>
      <p:sp>
        <p:nvSpPr>
          <p:cNvPr id="22531" name="Line 4"/>
          <p:cNvSpPr/>
          <p:nvPr/>
        </p:nvSpPr>
        <p:spPr>
          <a:xfrm>
            <a:off x="2362200" y="2857500"/>
            <a:ext cx="182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2" name="Line 5"/>
          <p:cNvSpPr/>
          <p:nvPr/>
        </p:nvSpPr>
        <p:spPr>
          <a:xfrm>
            <a:off x="5410200" y="27813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3" name="Line 6"/>
          <p:cNvSpPr/>
          <p:nvPr/>
        </p:nvSpPr>
        <p:spPr>
          <a:xfrm>
            <a:off x="2438400" y="49911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4" name="Line 7"/>
          <p:cNvSpPr/>
          <p:nvPr/>
        </p:nvSpPr>
        <p:spPr>
          <a:xfrm>
            <a:off x="5638800" y="49911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0" name="Text Box 2"/>
          <p:cNvSpPr txBox="1"/>
          <p:nvPr/>
        </p:nvSpPr>
        <p:spPr>
          <a:xfrm>
            <a:off x="1524000" y="1657350"/>
            <a:ext cx="9906000" cy="4781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高位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Y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低位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 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操作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(A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为部分积累加和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) </a:t>
            </a:r>
            <a:endParaRPr lang="en-US" altLang="zh-CN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9491" name="Text Box 3"/>
          <p:cNvSpPr txBox="1"/>
          <p:nvPr/>
        </p:nvSpPr>
        <p:spPr>
          <a:xfrm>
            <a:off x="1752600" y="2279650"/>
            <a:ext cx="2590800" cy="24714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0       0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0       1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1       0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1       1       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2" name="Line 4"/>
          <p:cNvSpPr/>
          <p:nvPr/>
        </p:nvSpPr>
        <p:spPr>
          <a:xfrm>
            <a:off x="1524000" y="2127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3" name="Text Box 5"/>
          <p:cNvSpPr txBox="1"/>
          <p:nvPr/>
        </p:nvSpPr>
        <p:spPr>
          <a:xfrm>
            <a:off x="5638800" y="2203450"/>
            <a:ext cx="3733800" cy="24714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1/2A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endParaRPr lang="zh-CN" altLang="en-US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1/2(A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+X</a:t>
            </a:r>
            <a:r>
              <a:rPr lang="zh-CN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1/2(A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-X</a:t>
            </a:r>
            <a:r>
              <a:rPr lang="zh-CN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1/2A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4" name="Line 6"/>
          <p:cNvSpPr/>
          <p:nvPr/>
        </p:nvSpPr>
        <p:spPr>
          <a:xfrm flipH="1">
            <a:off x="5638800" y="1593850"/>
            <a:ext cx="0" cy="3200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5" name="Line 7"/>
          <p:cNvSpPr/>
          <p:nvPr/>
        </p:nvSpPr>
        <p:spPr>
          <a:xfrm>
            <a:off x="1524000" y="4794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6" name="Text Box 8"/>
          <p:cNvSpPr txBox="1"/>
          <p:nvPr/>
        </p:nvSpPr>
        <p:spPr>
          <a:xfrm>
            <a:off x="4419600" y="22034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( 0 )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7" name="Text Box 9"/>
          <p:cNvSpPr txBox="1"/>
          <p:nvPr/>
        </p:nvSpPr>
        <p:spPr>
          <a:xfrm>
            <a:off x="4419600" y="28892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( 1 )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8" name="Text Box 10"/>
          <p:cNvSpPr txBox="1"/>
          <p:nvPr/>
        </p:nvSpPr>
        <p:spPr>
          <a:xfrm>
            <a:off x="4419600" y="34988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(-1 )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499" name="Text Box 11"/>
          <p:cNvSpPr txBox="1"/>
          <p:nvPr/>
        </p:nvSpPr>
        <p:spPr>
          <a:xfrm>
            <a:off x="4419600" y="41846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( 0 )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9500" name="Line 12"/>
          <p:cNvSpPr/>
          <p:nvPr/>
        </p:nvSpPr>
        <p:spPr>
          <a:xfrm>
            <a:off x="1524000" y="15938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501" name="Text Box 13"/>
          <p:cNvSpPr txBox="1"/>
          <p:nvPr/>
        </p:nvSpPr>
        <p:spPr>
          <a:xfrm>
            <a:off x="1524000" y="4884738"/>
            <a:ext cx="9144000" cy="1943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运算实例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X=-0.1101,Y=-0.1011,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补。</a:t>
            </a:r>
            <a:endParaRPr lang="zh-CN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初值：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A=00.0000,B=X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=11.0011,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-B=(-X)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补=00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.1101,C =Y</a:t>
            </a:r>
            <a:r>
              <a:rPr lang="zh-CN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补=1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.0101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05" name="Rectangle 14"/>
          <p:cNvSpPr/>
          <p:nvPr/>
        </p:nvSpPr>
        <p:spPr>
          <a:xfrm>
            <a:off x="3935413" y="549275"/>
            <a:ext cx="2937510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补码一位乘法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94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9493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9493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9493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95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charRg st="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9501">
                                            <p:txEl>
                                              <p:charRg st="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9501">
                                            <p:txEl>
                                              <p:charRg st="35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9501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/>
      <p:bldP spid="319491" grpId="0"/>
      <p:bldP spid="319493" grpId="0" build="p"/>
      <p:bldP spid="319496" grpId="0"/>
      <p:bldP spid="319497" grpId="0"/>
      <p:bldP spid="319498" grpId="0"/>
      <p:bldP spid="319499" grpId="0"/>
      <p:bldP spid="31950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4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0514" name="Text Box 2"/>
          <p:cNvSpPr txBox="1"/>
          <p:nvPr/>
        </p:nvSpPr>
        <p:spPr>
          <a:xfrm>
            <a:off x="1524000" y="57150"/>
            <a:ext cx="8763000" cy="4781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步数   条件   操作      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A      C  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5" name="Text Box 3"/>
          <p:cNvSpPr txBox="1"/>
          <p:nvPr/>
        </p:nvSpPr>
        <p:spPr>
          <a:xfrm>
            <a:off x="6324600" y="609600"/>
            <a:ext cx="4876800" cy="4235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00.0000  1.010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6" name="Text Box 4"/>
          <p:cNvSpPr txBox="1"/>
          <p:nvPr/>
        </p:nvSpPr>
        <p:spPr>
          <a:xfrm>
            <a:off x="1752600" y="8382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7" name="Text Box 5"/>
          <p:cNvSpPr txBox="1"/>
          <p:nvPr/>
        </p:nvSpPr>
        <p:spPr>
          <a:xfrm>
            <a:off x="3200400" y="838200"/>
            <a:ext cx="1219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8" name="Text Box 6"/>
          <p:cNvSpPr txBox="1"/>
          <p:nvPr/>
        </p:nvSpPr>
        <p:spPr>
          <a:xfrm>
            <a:off x="4953000" y="8382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19" name="Text Box 7"/>
          <p:cNvSpPr txBox="1"/>
          <p:nvPr/>
        </p:nvSpPr>
        <p:spPr>
          <a:xfrm>
            <a:off x="9525000" y="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Cn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0" name="Text Box 8"/>
          <p:cNvSpPr txBox="1"/>
          <p:nvPr/>
        </p:nvSpPr>
        <p:spPr>
          <a:xfrm>
            <a:off x="6096000" y="838200"/>
            <a:ext cx="2514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1" name="Line 9"/>
          <p:cNvSpPr/>
          <p:nvPr/>
        </p:nvSpPr>
        <p:spPr>
          <a:xfrm>
            <a:off x="6172200" y="14478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22" name="Text Box 10"/>
          <p:cNvSpPr txBox="1"/>
          <p:nvPr/>
        </p:nvSpPr>
        <p:spPr>
          <a:xfrm>
            <a:off x="6553200" y="1295400"/>
            <a:ext cx="1905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3" name="Line 11"/>
          <p:cNvSpPr/>
          <p:nvPr/>
        </p:nvSpPr>
        <p:spPr>
          <a:xfrm>
            <a:off x="5029200" y="21336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24" name="Text Box 12"/>
          <p:cNvSpPr txBox="1"/>
          <p:nvPr/>
        </p:nvSpPr>
        <p:spPr>
          <a:xfrm>
            <a:off x="6553200" y="175260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0110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5" name="Text Box 13"/>
          <p:cNvSpPr txBox="1"/>
          <p:nvPr/>
        </p:nvSpPr>
        <p:spPr>
          <a:xfrm>
            <a:off x="8610600" y="175260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1.01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6" name="Text Box 14"/>
          <p:cNvSpPr txBox="1"/>
          <p:nvPr/>
        </p:nvSpPr>
        <p:spPr>
          <a:xfrm>
            <a:off x="1752600" y="22098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7" name="Text Box 15"/>
          <p:cNvSpPr txBox="1"/>
          <p:nvPr/>
        </p:nvSpPr>
        <p:spPr>
          <a:xfrm>
            <a:off x="3200400" y="2209800"/>
            <a:ext cx="1219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8" name="Text Box 16"/>
          <p:cNvSpPr txBox="1"/>
          <p:nvPr/>
        </p:nvSpPr>
        <p:spPr>
          <a:xfrm>
            <a:off x="4953000" y="22098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29" name="Text Box 17"/>
          <p:cNvSpPr txBox="1"/>
          <p:nvPr/>
        </p:nvSpPr>
        <p:spPr>
          <a:xfrm>
            <a:off x="6096000" y="2209800"/>
            <a:ext cx="2438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0" name="Line 18"/>
          <p:cNvSpPr/>
          <p:nvPr/>
        </p:nvSpPr>
        <p:spPr>
          <a:xfrm>
            <a:off x="6172200" y="2819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31" name="Text Box 19"/>
          <p:cNvSpPr txBox="1"/>
          <p:nvPr/>
        </p:nvSpPr>
        <p:spPr>
          <a:xfrm>
            <a:off x="6553200" y="2667000"/>
            <a:ext cx="2209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2" name="Text Box 20"/>
          <p:cNvSpPr txBox="1"/>
          <p:nvPr/>
        </p:nvSpPr>
        <p:spPr>
          <a:xfrm>
            <a:off x="6553200" y="3124200"/>
            <a:ext cx="2133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3" name="Line 21"/>
          <p:cNvSpPr/>
          <p:nvPr/>
        </p:nvSpPr>
        <p:spPr>
          <a:xfrm>
            <a:off x="5029200" y="3505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34" name="Text Box 22"/>
          <p:cNvSpPr txBox="1"/>
          <p:nvPr/>
        </p:nvSpPr>
        <p:spPr>
          <a:xfrm>
            <a:off x="8610600" y="3124200"/>
            <a:ext cx="1981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5" name="Text Box 23"/>
          <p:cNvSpPr txBox="1"/>
          <p:nvPr/>
        </p:nvSpPr>
        <p:spPr>
          <a:xfrm>
            <a:off x="1752600" y="3581400"/>
            <a:ext cx="914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6" name="Text Box 24"/>
          <p:cNvSpPr txBox="1"/>
          <p:nvPr/>
        </p:nvSpPr>
        <p:spPr>
          <a:xfrm>
            <a:off x="3200400" y="3581400"/>
            <a:ext cx="1371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7" name="Text Box 25"/>
          <p:cNvSpPr txBox="1"/>
          <p:nvPr/>
        </p:nvSpPr>
        <p:spPr>
          <a:xfrm>
            <a:off x="4953000" y="3581400"/>
            <a:ext cx="914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8" name="Text Box 26"/>
          <p:cNvSpPr txBox="1"/>
          <p:nvPr/>
        </p:nvSpPr>
        <p:spPr>
          <a:xfrm>
            <a:off x="6096000" y="3581400"/>
            <a:ext cx="2667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39" name="Line 27"/>
          <p:cNvSpPr/>
          <p:nvPr/>
        </p:nvSpPr>
        <p:spPr>
          <a:xfrm>
            <a:off x="6172200" y="41910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40" name="Text Box 28"/>
          <p:cNvSpPr txBox="1"/>
          <p:nvPr/>
        </p:nvSpPr>
        <p:spPr>
          <a:xfrm>
            <a:off x="6553200" y="4038600"/>
            <a:ext cx="2286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1" name="Line 29"/>
          <p:cNvSpPr/>
          <p:nvPr/>
        </p:nvSpPr>
        <p:spPr>
          <a:xfrm>
            <a:off x="5029200" y="4876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42" name="Text Box 30"/>
          <p:cNvSpPr txBox="1"/>
          <p:nvPr/>
        </p:nvSpPr>
        <p:spPr>
          <a:xfrm>
            <a:off x="6553200" y="4495800"/>
            <a:ext cx="2209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0100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3" name="Text Box 31"/>
          <p:cNvSpPr txBox="1"/>
          <p:nvPr/>
        </p:nvSpPr>
        <p:spPr>
          <a:xfrm>
            <a:off x="8610600" y="4495800"/>
            <a:ext cx="1828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4" name="Text Box 32"/>
          <p:cNvSpPr txBox="1"/>
          <p:nvPr/>
        </p:nvSpPr>
        <p:spPr>
          <a:xfrm>
            <a:off x="1752600" y="49530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5" name="Text Box 33"/>
          <p:cNvSpPr txBox="1"/>
          <p:nvPr/>
        </p:nvSpPr>
        <p:spPr>
          <a:xfrm>
            <a:off x="3276600" y="4953000"/>
            <a:ext cx="1524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6" name="Text Box 34"/>
          <p:cNvSpPr txBox="1"/>
          <p:nvPr/>
        </p:nvSpPr>
        <p:spPr>
          <a:xfrm>
            <a:off x="4953000" y="49530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7" name="Text Box 35"/>
          <p:cNvSpPr txBox="1"/>
          <p:nvPr/>
        </p:nvSpPr>
        <p:spPr>
          <a:xfrm>
            <a:off x="6096000" y="4953000"/>
            <a:ext cx="2286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48" name="Line 36"/>
          <p:cNvSpPr/>
          <p:nvPr/>
        </p:nvSpPr>
        <p:spPr>
          <a:xfrm>
            <a:off x="6172200" y="55626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549" name="Text Box 37"/>
          <p:cNvSpPr txBox="1"/>
          <p:nvPr/>
        </p:nvSpPr>
        <p:spPr>
          <a:xfrm>
            <a:off x="6553200" y="5410200"/>
            <a:ext cx="1981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0" name="Line 38"/>
          <p:cNvSpPr/>
          <p:nvPr/>
        </p:nvSpPr>
        <p:spPr>
          <a:xfrm>
            <a:off x="5029200" y="6096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0551" name="Text Box 39"/>
          <p:cNvSpPr txBox="1"/>
          <p:nvPr/>
        </p:nvSpPr>
        <p:spPr>
          <a:xfrm>
            <a:off x="6553200" y="5791200"/>
            <a:ext cx="2362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2" name="Text Box 40"/>
          <p:cNvSpPr txBox="1"/>
          <p:nvPr/>
        </p:nvSpPr>
        <p:spPr>
          <a:xfrm>
            <a:off x="8610600" y="579120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3" name="Text Box 41"/>
          <p:cNvSpPr txBox="1"/>
          <p:nvPr/>
        </p:nvSpPr>
        <p:spPr>
          <a:xfrm>
            <a:off x="9982200" y="609600"/>
            <a:ext cx="685800" cy="4235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4" name="Text Box 42"/>
          <p:cNvSpPr txBox="1"/>
          <p:nvPr/>
        </p:nvSpPr>
        <p:spPr>
          <a:xfrm>
            <a:off x="9906000" y="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Cn+1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5" name="Text Box 43"/>
          <p:cNvSpPr txBox="1"/>
          <p:nvPr/>
        </p:nvSpPr>
        <p:spPr>
          <a:xfrm>
            <a:off x="3124200" y="304800"/>
            <a:ext cx="1752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6" name="Text Box 44"/>
          <p:cNvSpPr txBox="1"/>
          <p:nvPr/>
        </p:nvSpPr>
        <p:spPr>
          <a:xfrm>
            <a:off x="1752600" y="621665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7" name="Text Box 45"/>
          <p:cNvSpPr txBox="1"/>
          <p:nvPr/>
        </p:nvSpPr>
        <p:spPr>
          <a:xfrm>
            <a:off x="3276600" y="6216650"/>
            <a:ext cx="1371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8" name="Text Box 46"/>
          <p:cNvSpPr txBox="1"/>
          <p:nvPr/>
        </p:nvSpPr>
        <p:spPr>
          <a:xfrm>
            <a:off x="4953000" y="6216650"/>
            <a:ext cx="914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0559" name="Text Box 47"/>
          <p:cNvSpPr txBox="1"/>
          <p:nvPr/>
        </p:nvSpPr>
        <p:spPr>
          <a:xfrm>
            <a:off x="6096000" y="6216650"/>
            <a:ext cx="2667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05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05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05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05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052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05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05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052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05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05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205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053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205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2053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053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05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054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054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205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054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05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20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3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205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2055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205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205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205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/>
      <p:bldP spid="320515" grpId="0" build="p"/>
      <p:bldP spid="320516" grpId="0" build="p"/>
      <p:bldP spid="320517" grpId="0" build="p"/>
      <p:bldP spid="320518" grpId="0" build="p"/>
      <p:bldP spid="320519" grpId="0"/>
      <p:bldP spid="320520" grpId="0" build="p"/>
      <p:bldP spid="320522" grpId="0"/>
      <p:bldP spid="320524" grpId="0" advAuto="1000" build="p"/>
      <p:bldP spid="320525" grpId="0" advAuto="1000" build="p"/>
      <p:bldP spid="320526" grpId="0" build="p"/>
      <p:bldP spid="320527" grpId="0" build="p"/>
      <p:bldP spid="320528" grpId="0" build="p"/>
      <p:bldP spid="320529" grpId="0" build="p"/>
      <p:bldP spid="320531" grpId="0"/>
      <p:bldP spid="320532" grpId="0" advAuto="1000" build="p"/>
      <p:bldP spid="320534" grpId="0" advAuto="1000" build="p"/>
      <p:bldP spid="320535" grpId="0" build="p"/>
      <p:bldP spid="320536" grpId="0" build="p"/>
      <p:bldP spid="320537" grpId="0" build="p"/>
      <p:bldP spid="320538" grpId="0" build="p"/>
      <p:bldP spid="320540" grpId="0"/>
      <p:bldP spid="320542" grpId="0" advAuto="1000" build="p"/>
      <p:bldP spid="320543" grpId="0" advAuto="1000" build="p"/>
      <p:bldP spid="320544" grpId="0" build="p"/>
      <p:bldP spid="320545" grpId="0" build="p"/>
      <p:bldP spid="320546" grpId="0" build="p"/>
      <p:bldP spid="320547" grpId="0" build="p"/>
      <p:bldP spid="320549" grpId="0"/>
      <p:bldP spid="320551" grpId="0" advAuto="1000" build="p"/>
      <p:bldP spid="320552" grpId="0" advAuto="1000" build="p"/>
      <p:bldP spid="320553" grpId="0"/>
      <p:bldP spid="320554" grpId="0"/>
      <p:bldP spid="320555" grpId="0"/>
      <p:bldP spid="320556" grpId="0" build="p"/>
      <p:bldP spid="320557" grpId="0" build="p"/>
      <p:bldP spid="320558" grpId="0" build="p"/>
      <p:bldP spid="3205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外频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2292350" y="1249363"/>
            <a:ext cx="7994650" cy="2061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外部频率或基频，也叫系统时钟频率，主板上的振荡器输出的时钟频率，是计算机中一切硬件部件工作所依据的基准时信号，倍频后用作计算机中各部件的工作频率。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2273300" y="3562350"/>
            <a:ext cx="1512888" cy="143986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振荡器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5303838" y="3763963"/>
            <a:ext cx="1728787" cy="1008062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频率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Line 9"/>
          <p:cNvSpPr/>
          <p:nvPr/>
        </p:nvSpPr>
        <p:spPr>
          <a:xfrm>
            <a:off x="7262813" y="3922713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" name="Line 10"/>
          <p:cNvSpPr/>
          <p:nvPr/>
        </p:nvSpPr>
        <p:spPr>
          <a:xfrm>
            <a:off x="7262813" y="4311650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Line 11"/>
          <p:cNvSpPr/>
          <p:nvPr/>
        </p:nvSpPr>
        <p:spPr>
          <a:xfrm>
            <a:off x="7262813" y="4684713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Text Box 12"/>
          <p:cNvSpPr txBox="1"/>
          <p:nvPr/>
        </p:nvSpPr>
        <p:spPr>
          <a:xfrm>
            <a:off x="8372317" y="3640138"/>
            <a:ext cx="627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3"/>
          <p:cNvSpPr txBox="1"/>
          <p:nvPr/>
        </p:nvSpPr>
        <p:spPr>
          <a:xfrm>
            <a:off x="8369935" y="4024313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内存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Text Box 14"/>
          <p:cNvSpPr txBox="1"/>
          <p:nvPr/>
        </p:nvSpPr>
        <p:spPr>
          <a:xfrm>
            <a:off x="8482648" y="441166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其它部件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Line 15"/>
          <p:cNvSpPr/>
          <p:nvPr/>
        </p:nvSpPr>
        <p:spPr>
          <a:xfrm flipH="1" flipV="1">
            <a:off x="3209925" y="5103813"/>
            <a:ext cx="5048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" name="Text Box 16"/>
          <p:cNvSpPr txBox="1"/>
          <p:nvPr/>
        </p:nvSpPr>
        <p:spPr>
          <a:xfrm>
            <a:off x="3468529" y="5991225"/>
            <a:ext cx="213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一般不超过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300MHz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3800476" y="3778250"/>
            <a:ext cx="1497013" cy="503238"/>
            <a:chOff x="1211" y="1253"/>
            <a:chExt cx="943" cy="317"/>
          </a:xfrm>
        </p:grpSpPr>
        <p:sp>
          <p:nvSpPr>
            <p:cNvPr id="41998" name="Line 7"/>
            <p:cNvSpPr/>
            <p:nvPr/>
          </p:nvSpPr>
          <p:spPr>
            <a:xfrm>
              <a:off x="1211" y="1570"/>
              <a:ext cx="9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</p:sp>
        <p:sp>
          <p:nvSpPr>
            <p:cNvPr id="41999" name="Text Box 17"/>
            <p:cNvSpPr txBox="1"/>
            <p:nvPr/>
          </p:nvSpPr>
          <p:spPr>
            <a:xfrm>
              <a:off x="1300" y="1253"/>
              <a:ext cx="69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外频信号</a:t>
              </a:r>
              <a:endPara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Line 19"/>
          <p:cNvSpPr/>
          <p:nvPr/>
        </p:nvSpPr>
        <p:spPr>
          <a:xfrm flipH="1" flipV="1">
            <a:off x="6829425" y="5106988"/>
            <a:ext cx="50482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" name="Text Box 20"/>
          <p:cNvSpPr txBox="1"/>
          <p:nvPr/>
        </p:nvSpPr>
        <p:spPr>
          <a:xfrm>
            <a:off x="6779260" y="597217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倍频系数</a:t>
            </a:r>
            <a:endParaRPr lang="zh-CN" altLang="en-US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47"/>
          <p:cNvGrpSpPr/>
          <p:nvPr/>
        </p:nvGrpSpPr>
        <p:grpSpPr>
          <a:xfrm>
            <a:off x="4002088" y="4494213"/>
            <a:ext cx="1009650" cy="144462"/>
            <a:chOff x="1292" y="1797"/>
            <a:chExt cx="636" cy="91"/>
          </a:xfrm>
        </p:grpSpPr>
        <p:sp>
          <p:nvSpPr>
            <p:cNvPr id="42003" name="Line 22"/>
            <p:cNvSpPr/>
            <p:nvPr/>
          </p:nvSpPr>
          <p:spPr>
            <a:xfrm>
              <a:off x="1292" y="1888"/>
              <a:ext cx="91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4" name="Line 23"/>
            <p:cNvSpPr/>
            <p:nvPr/>
          </p:nvSpPr>
          <p:spPr>
            <a:xfrm>
              <a:off x="1383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5" name="Line 24"/>
            <p:cNvSpPr/>
            <p:nvPr/>
          </p:nvSpPr>
          <p:spPr>
            <a:xfrm>
              <a:off x="1383" y="1797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6" name="Line 25"/>
            <p:cNvSpPr/>
            <p:nvPr/>
          </p:nvSpPr>
          <p:spPr>
            <a:xfrm>
              <a:off x="1429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7" name="Line 26"/>
            <p:cNvSpPr/>
            <p:nvPr/>
          </p:nvSpPr>
          <p:spPr>
            <a:xfrm>
              <a:off x="1429" y="1888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8" name="Line 27"/>
            <p:cNvSpPr/>
            <p:nvPr/>
          </p:nvSpPr>
          <p:spPr>
            <a:xfrm>
              <a:off x="1474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9" name="Line 28"/>
            <p:cNvSpPr/>
            <p:nvPr/>
          </p:nvSpPr>
          <p:spPr>
            <a:xfrm>
              <a:off x="1474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0" name="Line 29"/>
            <p:cNvSpPr/>
            <p:nvPr/>
          </p:nvSpPr>
          <p:spPr>
            <a:xfrm>
              <a:off x="1519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1" name="Line 30"/>
            <p:cNvSpPr/>
            <p:nvPr/>
          </p:nvSpPr>
          <p:spPr>
            <a:xfrm>
              <a:off x="1519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2" name="Line 31"/>
            <p:cNvSpPr/>
            <p:nvPr/>
          </p:nvSpPr>
          <p:spPr>
            <a:xfrm>
              <a:off x="1565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3" name="Line 32"/>
            <p:cNvSpPr/>
            <p:nvPr/>
          </p:nvSpPr>
          <p:spPr>
            <a:xfrm>
              <a:off x="1565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4" name="Line 33"/>
            <p:cNvSpPr/>
            <p:nvPr/>
          </p:nvSpPr>
          <p:spPr>
            <a:xfrm>
              <a:off x="1610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5" name="Line 34"/>
            <p:cNvSpPr/>
            <p:nvPr/>
          </p:nvSpPr>
          <p:spPr>
            <a:xfrm>
              <a:off x="1610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6" name="Line 35"/>
            <p:cNvSpPr/>
            <p:nvPr/>
          </p:nvSpPr>
          <p:spPr>
            <a:xfrm>
              <a:off x="1655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7" name="Line 36"/>
            <p:cNvSpPr/>
            <p:nvPr/>
          </p:nvSpPr>
          <p:spPr>
            <a:xfrm>
              <a:off x="1655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8" name="Line 37"/>
            <p:cNvSpPr/>
            <p:nvPr/>
          </p:nvSpPr>
          <p:spPr>
            <a:xfrm>
              <a:off x="1700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19" name="Line 38"/>
            <p:cNvSpPr/>
            <p:nvPr/>
          </p:nvSpPr>
          <p:spPr>
            <a:xfrm>
              <a:off x="1700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0" name="Line 39"/>
            <p:cNvSpPr/>
            <p:nvPr/>
          </p:nvSpPr>
          <p:spPr>
            <a:xfrm>
              <a:off x="1746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1" name="Line 40"/>
            <p:cNvSpPr/>
            <p:nvPr/>
          </p:nvSpPr>
          <p:spPr>
            <a:xfrm>
              <a:off x="1746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2" name="Line 41"/>
            <p:cNvSpPr/>
            <p:nvPr/>
          </p:nvSpPr>
          <p:spPr>
            <a:xfrm>
              <a:off x="1791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3" name="Line 42"/>
            <p:cNvSpPr/>
            <p:nvPr/>
          </p:nvSpPr>
          <p:spPr>
            <a:xfrm>
              <a:off x="1791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4" name="Line 43"/>
            <p:cNvSpPr/>
            <p:nvPr/>
          </p:nvSpPr>
          <p:spPr>
            <a:xfrm>
              <a:off x="1837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5" name="Line 44"/>
            <p:cNvSpPr/>
            <p:nvPr/>
          </p:nvSpPr>
          <p:spPr>
            <a:xfrm>
              <a:off x="1837" y="1797"/>
              <a:ext cx="45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6" name="Line 45"/>
            <p:cNvSpPr/>
            <p:nvPr/>
          </p:nvSpPr>
          <p:spPr>
            <a:xfrm>
              <a:off x="1882" y="1797"/>
              <a:ext cx="0" cy="91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27" name="Line 46"/>
            <p:cNvSpPr/>
            <p:nvPr/>
          </p:nvSpPr>
          <p:spPr>
            <a:xfrm>
              <a:off x="1882" y="1888"/>
              <a:ext cx="46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10" grpId="0"/>
      <p:bldP spid="11" grpId="0"/>
      <p:bldP spid="12" grpId="0"/>
      <p:bldP spid="14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38" name="Text Box 2"/>
          <p:cNvSpPr txBox="1"/>
          <p:nvPr/>
        </p:nvSpPr>
        <p:spPr>
          <a:xfrm>
            <a:off x="3276600" y="2286000"/>
            <a:ext cx="5334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(XY)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= 0.10001111</a:t>
            </a:r>
            <a:endParaRPr lang="en-US" altLang="zh-CN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1752600" y="762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3276600" y="76200"/>
            <a:ext cx="1524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0 1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5" name="Text Box 5"/>
          <p:cNvSpPr txBox="1"/>
          <p:nvPr/>
        </p:nvSpPr>
        <p:spPr>
          <a:xfrm>
            <a:off x="4953000" y="7620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6" name="Text Box 6"/>
          <p:cNvSpPr txBox="1"/>
          <p:nvPr/>
        </p:nvSpPr>
        <p:spPr>
          <a:xfrm>
            <a:off x="6096000" y="76200"/>
            <a:ext cx="2286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+ 11.0011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7" name="Line 7"/>
          <p:cNvSpPr/>
          <p:nvPr/>
        </p:nvSpPr>
        <p:spPr>
          <a:xfrm>
            <a:off x="6172200" y="6858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8" name="Text Box 8"/>
          <p:cNvSpPr txBox="1"/>
          <p:nvPr/>
        </p:nvSpPr>
        <p:spPr>
          <a:xfrm>
            <a:off x="6553200" y="533400"/>
            <a:ext cx="1981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0111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9" name="Line 9"/>
          <p:cNvSpPr/>
          <p:nvPr/>
        </p:nvSpPr>
        <p:spPr>
          <a:xfrm>
            <a:off x="5029200" y="1219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50" name="Text Box 10"/>
          <p:cNvSpPr txBox="1"/>
          <p:nvPr/>
        </p:nvSpPr>
        <p:spPr>
          <a:xfrm>
            <a:off x="6553200" y="914400"/>
            <a:ext cx="2362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11.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8610600" y="91440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1.0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2" name="Text Box 12"/>
          <p:cNvSpPr txBox="1"/>
          <p:nvPr/>
        </p:nvSpPr>
        <p:spPr>
          <a:xfrm>
            <a:off x="1752600" y="1339850"/>
            <a:ext cx="10668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3" name="Text Box 13"/>
          <p:cNvSpPr txBox="1"/>
          <p:nvPr/>
        </p:nvSpPr>
        <p:spPr>
          <a:xfrm>
            <a:off x="3276600" y="1339850"/>
            <a:ext cx="13716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1 0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4" name="Text Box 14"/>
          <p:cNvSpPr txBox="1"/>
          <p:nvPr/>
        </p:nvSpPr>
        <p:spPr>
          <a:xfrm>
            <a:off x="4953000" y="1339850"/>
            <a:ext cx="914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-B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5" name="Text Box 15"/>
          <p:cNvSpPr txBox="1"/>
          <p:nvPr/>
        </p:nvSpPr>
        <p:spPr>
          <a:xfrm>
            <a:off x="6096000" y="1339850"/>
            <a:ext cx="26670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+ 00.1101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6" name="Line 16"/>
          <p:cNvSpPr/>
          <p:nvPr/>
        </p:nvSpPr>
        <p:spPr>
          <a:xfrm>
            <a:off x="6172200" y="19050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553" name="Text Box 17"/>
          <p:cNvSpPr txBox="1"/>
          <p:nvPr/>
        </p:nvSpPr>
        <p:spPr>
          <a:xfrm>
            <a:off x="6553200" y="1752600"/>
            <a:ext cx="1981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00.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1000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1554" name="Text Box 18"/>
          <p:cNvSpPr txBox="1"/>
          <p:nvPr/>
        </p:nvSpPr>
        <p:spPr>
          <a:xfrm>
            <a:off x="8610600" y="175260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1111</a:t>
            </a:r>
            <a:endParaRPr lang="en-US" altLang="zh-CN" sz="36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1555" name="Text Box 19"/>
          <p:cNvSpPr txBox="1"/>
          <p:nvPr/>
        </p:nvSpPr>
        <p:spPr>
          <a:xfrm>
            <a:off x="4953000" y="1905000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修正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56" name="Text Box 20"/>
          <p:cNvSpPr txBox="1"/>
          <p:nvPr/>
        </p:nvSpPr>
        <p:spPr>
          <a:xfrm>
            <a:off x="1524000" y="3733800"/>
            <a:ext cx="9677400" cy="30918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(1)A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取双符号位，符号参加运算；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(2)C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取单符号位，符号参加移位，以决定最后是否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修正；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(3)C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末位设置附加位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，初值为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组成判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断位，决定运算操作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(4)作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步循环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若需作第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n+1</a:t>
            </a:r>
            <a:r>
              <a:rPr lang="zh-CN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步,则不移位,仅修正。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57" name="Text Box 21"/>
          <p:cNvSpPr txBox="1"/>
          <p:nvPr/>
        </p:nvSpPr>
        <p:spPr>
          <a:xfrm>
            <a:off x="1524000" y="3048000"/>
            <a:ext cx="7924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运算规则</a:t>
            </a:r>
            <a:endParaRPr lang="zh-CN" altLang="en-US" sz="4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1558" name="Text Box 22"/>
          <p:cNvSpPr txBox="1"/>
          <p:nvPr/>
        </p:nvSpPr>
        <p:spPr>
          <a:xfrm>
            <a:off x="8534400" y="2514600"/>
            <a:ext cx="1905000" cy="1060450"/>
          </a:xfrm>
          <a:prstGeom prst="rect">
            <a:avLst/>
          </a:prstGeom>
          <a:noFill/>
          <a:ln w="571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1.0 :  -B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修正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0.1 : +B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修正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0.0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不修正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2" charset="-122"/>
              </a:rPr>
              <a:t>1.1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不修正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155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53" grpId="0"/>
      <p:bldP spid="321554" grpId="0" advAuto="1000" build="p"/>
      <p:bldP spid="321555" grpId="0"/>
      <p:bldP spid="321556" grpId="0"/>
      <p:bldP spid="321557" grpId="0" build="p"/>
      <p:bldP spid="32155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38" name="Text Box 2"/>
          <p:cNvSpPr txBox="1"/>
          <p:nvPr/>
        </p:nvSpPr>
        <p:spPr>
          <a:xfrm>
            <a:off x="1524000" y="409575"/>
            <a:ext cx="7924800" cy="16789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浮点加减运算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步骤：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检测能否简化操作。    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7139" name="Text Box 3"/>
          <p:cNvSpPr txBox="1"/>
          <p:nvPr/>
        </p:nvSpPr>
        <p:spPr>
          <a:xfrm>
            <a:off x="2438400" y="2390775"/>
            <a:ext cx="4343400" cy="4781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判操作数是否为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0" name="Text Box 4"/>
          <p:cNvSpPr txBox="1"/>
          <p:nvPr/>
        </p:nvSpPr>
        <p:spPr>
          <a:xfrm>
            <a:off x="6629400" y="2085975"/>
            <a:ext cx="2362200" cy="1254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尾数为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阶码下溢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1" name="Text Box 5"/>
          <p:cNvSpPr txBox="1"/>
          <p:nvPr/>
        </p:nvSpPr>
        <p:spPr>
          <a:xfrm>
            <a:off x="1524000" y="3076575"/>
            <a:ext cx="1981200" cy="1254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对阶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2" name="Text Box 6"/>
          <p:cNvSpPr txBox="1"/>
          <p:nvPr/>
        </p:nvSpPr>
        <p:spPr>
          <a:xfrm>
            <a:off x="4953000" y="39147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10.0 1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3" name="Text Box 7"/>
          <p:cNvSpPr txBox="1"/>
          <p:nvPr/>
        </p:nvSpPr>
        <p:spPr>
          <a:xfrm>
            <a:off x="1524000" y="5286375"/>
            <a:ext cx="9525000" cy="927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对阶：使两数阶码相等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小数点实际位置对齐，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尾数对应权值相同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44" name="Text Box 8"/>
          <p:cNvSpPr txBox="1"/>
          <p:nvPr/>
        </p:nvSpPr>
        <p:spPr>
          <a:xfrm>
            <a:off x="1524000" y="6429375"/>
            <a:ext cx="65532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对阶规则：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小阶向大阶对齐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096000" y="2238375"/>
            <a:ext cx="457200" cy="838200"/>
            <a:chOff x="1728" y="1680"/>
            <a:chExt cx="288" cy="528"/>
          </a:xfrm>
        </p:grpSpPr>
        <p:sp>
          <p:nvSpPr>
            <p:cNvPr id="62474" name="Line 10"/>
            <p:cNvSpPr/>
            <p:nvPr/>
          </p:nvSpPr>
          <p:spPr>
            <a:xfrm flipH="1">
              <a:off x="1728" y="1680"/>
              <a:ext cx="288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5" name="Line 11"/>
            <p:cNvSpPr/>
            <p:nvPr/>
          </p:nvSpPr>
          <p:spPr>
            <a:xfrm>
              <a:off x="1728" y="1920"/>
              <a:ext cx="288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2"/>
          <p:cNvGrpSpPr/>
          <p:nvPr/>
        </p:nvGrpSpPr>
        <p:grpSpPr>
          <a:xfrm>
            <a:off x="2438400" y="3533775"/>
            <a:ext cx="2209800" cy="1528763"/>
            <a:chOff x="576" y="2112"/>
            <a:chExt cx="1392" cy="963"/>
          </a:xfrm>
        </p:grpSpPr>
        <p:sp>
          <p:nvSpPr>
            <p:cNvPr id="62477" name="Text Box 13"/>
            <p:cNvSpPr txBox="1"/>
            <p:nvPr/>
          </p:nvSpPr>
          <p:spPr>
            <a:xfrm>
              <a:off x="576" y="2304"/>
              <a:ext cx="1392" cy="7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0.1001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0.1101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478" name="Text Box 14"/>
            <p:cNvSpPr txBox="1"/>
            <p:nvPr/>
          </p:nvSpPr>
          <p:spPr>
            <a:xfrm>
              <a:off x="720" y="2112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479" name="Text Box 15"/>
            <p:cNvSpPr txBox="1"/>
            <p:nvPr/>
          </p:nvSpPr>
          <p:spPr>
            <a:xfrm>
              <a:off x="720" y="2592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7152" name="Line 16"/>
          <p:cNvSpPr/>
          <p:nvPr/>
        </p:nvSpPr>
        <p:spPr>
          <a:xfrm>
            <a:off x="45720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3" name="Line 17"/>
          <p:cNvSpPr/>
          <p:nvPr/>
        </p:nvSpPr>
        <p:spPr>
          <a:xfrm>
            <a:off x="45720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4" name="Text Box 18"/>
          <p:cNvSpPr txBox="1"/>
          <p:nvPr/>
        </p:nvSpPr>
        <p:spPr>
          <a:xfrm>
            <a:off x="4953000" y="46005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11 0.1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55" name="Line 19"/>
          <p:cNvSpPr/>
          <p:nvPr/>
        </p:nvSpPr>
        <p:spPr>
          <a:xfrm>
            <a:off x="63246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6" name="Line 20"/>
          <p:cNvSpPr/>
          <p:nvPr/>
        </p:nvSpPr>
        <p:spPr>
          <a:xfrm>
            <a:off x="63246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7" name="Line 21"/>
          <p:cNvSpPr/>
          <p:nvPr/>
        </p:nvSpPr>
        <p:spPr>
          <a:xfrm>
            <a:off x="8077200" y="40671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8" name="Line 22"/>
          <p:cNvSpPr/>
          <p:nvPr/>
        </p:nvSpPr>
        <p:spPr>
          <a:xfrm>
            <a:off x="8077200" y="47529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7159" name="Text Box 23"/>
          <p:cNvSpPr txBox="1"/>
          <p:nvPr/>
        </p:nvSpPr>
        <p:spPr>
          <a:xfrm>
            <a:off x="6705600" y="39147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010.01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7160" name="Text Box 24"/>
          <p:cNvSpPr txBox="1"/>
          <p:nvPr/>
        </p:nvSpPr>
        <p:spPr>
          <a:xfrm>
            <a:off x="6705600" y="46005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110.1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8328025" y="3533775"/>
            <a:ext cx="2590800" cy="766763"/>
            <a:chOff x="4368" y="2112"/>
            <a:chExt cx="1632" cy="483"/>
          </a:xfrm>
        </p:grpSpPr>
        <p:sp>
          <p:nvSpPr>
            <p:cNvPr id="62490" name="Text Box 26"/>
            <p:cNvSpPr txBox="1"/>
            <p:nvPr/>
          </p:nvSpPr>
          <p:spPr>
            <a:xfrm>
              <a:off x="4368" y="2352"/>
              <a:ext cx="1632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0.01001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491" name="Text Box 27"/>
            <p:cNvSpPr txBox="1"/>
            <p:nvPr/>
          </p:nvSpPr>
          <p:spPr>
            <a:xfrm>
              <a:off x="4512" y="2112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8458200" y="4219575"/>
            <a:ext cx="2590800" cy="766763"/>
            <a:chOff x="4368" y="2544"/>
            <a:chExt cx="1632" cy="483"/>
          </a:xfrm>
        </p:grpSpPr>
        <p:sp>
          <p:nvSpPr>
            <p:cNvPr id="62493" name="Text Box 29"/>
            <p:cNvSpPr txBox="1"/>
            <p:nvPr/>
          </p:nvSpPr>
          <p:spPr>
            <a:xfrm>
              <a:off x="4368" y="2784"/>
              <a:ext cx="1632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2 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×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0.1101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2494" name="Text Box 30"/>
            <p:cNvSpPr txBox="1"/>
            <p:nvPr/>
          </p:nvSpPr>
          <p:spPr>
            <a:xfrm>
              <a:off x="4512" y="2544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endPara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8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8">
                                            <p:txEl>
                                              <p:charRg st="14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71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713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71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71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7140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7140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714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7141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7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71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471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71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714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714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714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714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4714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/>
      <p:bldP spid="347139" grpId="0" build="p"/>
      <p:bldP spid="347140" grpId="0" build="p"/>
      <p:bldP spid="347141" grpId="0" build="p"/>
      <p:bldP spid="347142" grpId="0"/>
      <p:bldP spid="347143" grpId="0" build="p"/>
      <p:bldP spid="347144" grpId="0"/>
      <p:bldP spid="347154" grpId="0"/>
      <p:bldP spid="347159" grpId="0"/>
      <p:bldP spid="3471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8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2" name="Text Box 2"/>
          <p:cNvSpPr txBox="1"/>
          <p:nvPr/>
        </p:nvSpPr>
        <p:spPr>
          <a:xfrm>
            <a:off x="1524000" y="2162175"/>
            <a:ext cx="3733800" cy="5340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尾数加减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3" name="Text Box 3"/>
          <p:cNvSpPr txBox="1"/>
          <p:nvPr/>
        </p:nvSpPr>
        <p:spPr>
          <a:xfrm>
            <a:off x="1524000" y="4295775"/>
            <a:ext cx="3124200" cy="927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(1)  1.0001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+0.1001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4" name="Text Box 4"/>
          <p:cNvSpPr txBox="1"/>
          <p:nvPr/>
        </p:nvSpPr>
        <p:spPr>
          <a:xfrm>
            <a:off x="1524000" y="1625600"/>
            <a:ext cx="7391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阶码比较：比较线路或减法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5" name="Text Box 5"/>
          <p:cNvSpPr txBox="1"/>
          <p:nvPr/>
        </p:nvSpPr>
        <p:spPr>
          <a:xfrm>
            <a:off x="1524000" y="485775"/>
            <a:ext cx="9144000" cy="927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对阶操作：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小阶阶码增大，尾数右移。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.A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&gt;B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，则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+1  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，直到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=A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6" name="Text Box 6"/>
          <p:cNvSpPr txBox="1"/>
          <p:nvPr/>
        </p:nvSpPr>
        <p:spPr>
          <a:xfrm>
            <a:off x="2514600" y="52863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1.1010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7" name="Text Box 7"/>
          <p:cNvSpPr txBox="1"/>
          <p:nvPr/>
        </p:nvSpPr>
        <p:spPr>
          <a:xfrm>
            <a:off x="6477000" y="4295775"/>
            <a:ext cx="3657600" cy="927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(2)  0.0101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   +0.1101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68" name="Line 8"/>
          <p:cNvSpPr/>
          <p:nvPr/>
        </p:nvSpPr>
        <p:spPr>
          <a:xfrm>
            <a:off x="4800600" y="1171575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8169" name="Line 9"/>
          <p:cNvSpPr/>
          <p:nvPr/>
        </p:nvSpPr>
        <p:spPr>
          <a:xfrm>
            <a:off x="5943600" y="942975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" name="Group 10"/>
          <p:cNvGrpSpPr/>
          <p:nvPr/>
        </p:nvGrpSpPr>
        <p:grpSpPr>
          <a:xfrm>
            <a:off x="2209800" y="2924175"/>
            <a:ext cx="3810000" cy="385763"/>
            <a:chOff x="432" y="1680"/>
            <a:chExt cx="2400" cy="243"/>
          </a:xfrm>
        </p:grpSpPr>
        <p:sp>
          <p:nvSpPr>
            <p:cNvPr id="63499" name="Text Box 11"/>
            <p:cNvSpPr txBox="1"/>
            <p:nvPr/>
          </p:nvSpPr>
          <p:spPr>
            <a:xfrm>
              <a:off x="432" y="1680"/>
              <a:ext cx="240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 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 B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   A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500" name="Line 12"/>
            <p:cNvSpPr/>
            <p:nvPr/>
          </p:nvSpPr>
          <p:spPr>
            <a:xfrm>
              <a:off x="1488" y="1776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1" name="Line 13"/>
            <p:cNvSpPr/>
            <p:nvPr/>
          </p:nvSpPr>
          <p:spPr>
            <a:xfrm>
              <a:off x="816" y="187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74" name="Text Box 14"/>
          <p:cNvSpPr txBox="1"/>
          <p:nvPr/>
        </p:nvSpPr>
        <p:spPr>
          <a:xfrm>
            <a:off x="1524000" y="3457575"/>
            <a:ext cx="3733800" cy="5340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结果规格化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75" name="Line 15"/>
          <p:cNvSpPr/>
          <p:nvPr/>
        </p:nvSpPr>
        <p:spPr>
          <a:xfrm>
            <a:off x="2438400" y="52101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16"/>
          <p:cNvGrpSpPr/>
          <p:nvPr/>
        </p:nvGrpSpPr>
        <p:grpSpPr>
          <a:xfrm>
            <a:off x="2057400" y="5895975"/>
            <a:ext cx="2438400" cy="385763"/>
            <a:chOff x="336" y="3552"/>
            <a:chExt cx="1536" cy="243"/>
          </a:xfrm>
        </p:grpSpPr>
        <p:sp>
          <p:nvSpPr>
            <p:cNvPr id="63505" name="Text Box 17"/>
            <p:cNvSpPr txBox="1"/>
            <p:nvPr/>
          </p:nvSpPr>
          <p:spPr>
            <a:xfrm>
              <a:off x="336" y="3552"/>
              <a:ext cx="153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M &lt;1/2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506" name="Line 18"/>
            <p:cNvSpPr/>
            <p:nvPr/>
          </p:nvSpPr>
          <p:spPr>
            <a:xfrm>
              <a:off x="48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7" name="Line 19"/>
            <p:cNvSpPr/>
            <p:nvPr/>
          </p:nvSpPr>
          <p:spPr>
            <a:xfrm>
              <a:off x="72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80" name="Line 20"/>
          <p:cNvSpPr/>
          <p:nvPr/>
        </p:nvSpPr>
        <p:spPr>
          <a:xfrm>
            <a:off x="7391400" y="5210175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181" name="Text Box 21"/>
          <p:cNvSpPr txBox="1"/>
          <p:nvPr/>
        </p:nvSpPr>
        <p:spPr>
          <a:xfrm>
            <a:off x="7467600" y="5286375"/>
            <a:ext cx="16764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1.0010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7086600" y="5895975"/>
            <a:ext cx="2667000" cy="385763"/>
            <a:chOff x="3696" y="3552"/>
            <a:chExt cx="1680" cy="243"/>
          </a:xfrm>
        </p:grpSpPr>
        <p:sp>
          <p:nvSpPr>
            <p:cNvPr id="63511" name="Text Box 23"/>
            <p:cNvSpPr txBox="1"/>
            <p:nvPr/>
          </p:nvSpPr>
          <p:spPr>
            <a:xfrm>
              <a:off x="3696" y="3552"/>
              <a:ext cx="1680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M &gt;1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512" name="Line 24"/>
            <p:cNvSpPr/>
            <p:nvPr/>
          </p:nvSpPr>
          <p:spPr>
            <a:xfrm>
              <a:off x="384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3" name="Line 25"/>
            <p:cNvSpPr/>
            <p:nvPr/>
          </p:nvSpPr>
          <p:spPr>
            <a:xfrm>
              <a:off x="4080" y="3552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8186" name="Text Box 26"/>
          <p:cNvSpPr txBox="1"/>
          <p:nvPr/>
        </p:nvSpPr>
        <p:spPr>
          <a:xfrm>
            <a:off x="2133600" y="6429375"/>
            <a:ext cx="33528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应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左移规格化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187" name="Text Box 27"/>
          <p:cNvSpPr txBox="1"/>
          <p:nvPr/>
        </p:nvSpPr>
        <p:spPr>
          <a:xfrm>
            <a:off x="7162800" y="6429375"/>
            <a:ext cx="3276600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应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右移规格化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1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16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165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165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165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165">
                                            <p:txEl>
                                              <p:char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8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1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1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8163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81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8167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3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uild="p"/>
      <p:bldP spid="348163" grpId="0" build="p"/>
      <p:bldP spid="348164" grpId="0" build="p"/>
      <p:bldP spid="348165" grpId="0" build="p"/>
      <p:bldP spid="348166" grpId="0"/>
      <p:bldP spid="348167" grpId="0" build="p"/>
      <p:bldP spid="348174" grpId="0" build="p"/>
      <p:bldP spid="348181" grpId="0"/>
      <p:bldP spid="348186" grpId="0"/>
      <p:bldP spid="3481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287713" y="349250"/>
            <a:ext cx="424815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2.5.1 </a:t>
            </a:r>
            <a:r>
              <a:rPr kumimoji="1" lang="zh-CN" altLang="en-US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奇偶</a:t>
            </a:r>
            <a:r>
              <a:rPr kumimoji="1" lang="zh-CN" altLang="en-US" sz="36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校验</a:t>
            </a:r>
            <a:endParaRPr kumimoji="1" lang="zh-CN" altLang="en-US" sz="36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1876425" y="3162300"/>
            <a:ext cx="5943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待编码信息      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1876425" y="3924300"/>
            <a:ext cx="53721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奇校验编码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  <a:endParaRPr lang="en-US" altLang="zh-CN" b="1" u="sng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1876425" y="4643438"/>
            <a:ext cx="55149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偶校验编码 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1011 0001</a:t>
            </a:r>
            <a:endParaRPr lang="en-US" altLang="zh-CN" b="1" u="sng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6959600" y="4003675"/>
            <a:ext cx="503238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7019925" y="4640263"/>
            <a:ext cx="387985" cy="5835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0250" y="3932238"/>
            <a:ext cx="239713" cy="1296987"/>
          </a:xfrm>
          <a:prstGeom prst="roundRect">
            <a:avLst>
              <a:gd name="adj" fmla="val 16667"/>
            </a:avLst>
          </a:prstGeom>
          <a:noFill/>
          <a:ln w="12700" cap="sq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13" name="组合 24"/>
          <p:cNvGrpSpPr/>
          <p:nvPr/>
        </p:nvGrpSpPr>
        <p:grpSpPr>
          <a:xfrm>
            <a:off x="6419850" y="5337175"/>
            <a:ext cx="1584325" cy="830897"/>
            <a:chOff x="4895850" y="5049838"/>
            <a:chExt cx="1584325" cy="830897"/>
          </a:xfrm>
        </p:grpSpPr>
        <p:sp>
          <p:nvSpPr>
            <p:cNvPr id="5138" name="Line 9"/>
            <p:cNvSpPr/>
            <p:nvPr/>
          </p:nvSpPr>
          <p:spPr>
            <a:xfrm>
              <a:off x="5688013" y="5049838"/>
              <a:ext cx="0" cy="287337"/>
            </a:xfrm>
            <a:prstGeom prst="line">
              <a:avLst/>
            </a:prstGeom>
            <a:ln w="19050" cap="sq" cmpd="sng">
              <a:solidFill>
                <a:schemeClr val="accent1"/>
              </a:solidFill>
              <a:prstDash val="solid"/>
              <a:headEnd type="none" w="sm" len="sm"/>
              <a:tailEnd type="stealth" w="lg" len="lg"/>
            </a:ln>
          </p:spPr>
        </p:sp>
        <p:sp>
          <p:nvSpPr>
            <p:cNvPr id="5139" name="Text Box 11"/>
            <p:cNvSpPr txBox="1"/>
            <p:nvPr/>
          </p:nvSpPr>
          <p:spPr>
            <a:xfrm>
              <a:off x="4895850" y="5445125"/>
              <a:ext cx="1584325" cy="435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校验位</a:t>
              </a:r>
              <a:endPara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Text Box 3"/>
          <p:cNvSpPr txBox="1"/>
          <p:nvPr/>
        </p:nvSpPr>
        <p:spPr>
          <a:xfrm>
            <a:off x="1660525" y="1412875"/>
            <a:ext cx="34988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）编码规则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 Box 3"/>
          <p:cNvSpPr txBox="1"/>
          <p:nvPr/>
        </p:nvSpPr>
        <p:spPr>
          <a:xfrm>
            <a:off x="1876425" y="2132013"/>
            <a:ext cx="84677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增设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位校验位，从而使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的个数是奇或偶数</a:t>
            </a:r>
            <a:endParaRPr lang="zh-CN" altLang="en-US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8" name="组合 15"/>
          <p:cNvGrpSpPr/>
          <p:nvPr/>
        </p:nvGrpSpPr>
        <p:grpSpPr>
          <a:xfrm>
            <a:off x="7535863" y="3989388"/>
            <a:ext cx="2376487" cy="485140"/>
            <a:chOff x="6012160" y="3702392"/>
            <a:chExt cx="2376264" cy="484070"/>
          </a:xfrm>
        </p:grpSpPr>
        <p:cxnSp>
          <p:nvCxnSpPr>
            <p:cNvPr id="5136" name="直接箭头连接符 13"/>
            <p:cNvCxnSpPr/>
            <p:nvPr/>
          </p:nvCxnSpPr>
          <p:spPr>
            <a:xfrm>
              <a:off x="6012160" y="3933056"/>
              <a:ext cx="360040" cy="0"/>
            </a:xfrm>
            <a:prstGeom prst="straightConnector1">
              <a:avLst/>
            </a:prstGeom>
            <a:ln w="19050" cap="sq" cmpd="sng">
              <a:solidFill>
                <a:srgbClr val="FF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5137" name="Text Box 7"/>
            <p:cNvSpPr txBox="1"/>
            <p:nvPr/>
          </p:nvSpPr>
          <p:spPr>
            <a:xfrm>
              <a:off x="6373018" y="3702392"/>
              <a:ext cx="2015406" cy="4840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个“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1" name="组合 21"/>
          <p:cNvGrpSpPr/>
          <p:nvPr/>
        </p:nvGrpSpPr>
        <p:grpSpPr>
          <a:xfrm>
            <a:off x="7535863" y="4741863"/>
            <a:ext cx="2376487" cy="485140"/>
            <a:chOff x="6012160" y="3702392"/>
            <a:chExt cx="2376264" cy="484070"/>
          </a:xfrm>
        </p:grpSpPr>
        <p:cxnSp>
          <p:nvCxnSpPr>
            <p:cNvPr id="5134" name="直接箭头连接符 22"/>
            <p:cNvCxnSpPr/>
            <p:nvPr/>
          </p:nvCxnSpPr>
          <p:spPr>
            <a:xfrm>
              <a:off x="6012160" y="3933056"/>
              <a:ext cx="360040" cy="0"/>
            </a:xfrm>
            <a:prstGeom prst="straightConnector1">
              <a:avLst/>
            </a:prstGeom>
            <a:ln w="19050" cap="sq" cmpd="sng">
              <a:solidFill>
                <a:srgbClr val="FF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5135" name="Text Box 7"/>
            <p:cNvSpPr txBox="1"/>
            <p:nvPr/>
          </p:nvSpPr>
          <p:spPr>
            <a:xfrm>
              <a:off x="6373018" y="3702392"/>
              <a:ext cx="2015406" cy="4840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个“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bldLvl="0" animBg="1"/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Rectangle 2"/>
          <p:cNvSpPr/>
          <p:nvPr/>
        </p:nvSpPr>
        <p:spPr>
          <a:xfrm>
            <a:off x="2711450" y="333375"/>
            <a:ext cx="27425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2.4.2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海明校验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2739" name="Text Box 3"/>
          <p:cNvSpPr txBox="1"/>
          <p:nvPr/>
        </p:nvSpPr>
        <p:spPr>
          <a:xfrm>
            <a:off x="1992313" y="1268413"/>
            <a:ext cx="849788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实际上是一种多重奇偶校验，将代码按照一定规律组织为若干小组，进行分组奇偶校验。不仅能够检验是否出错，还能检验出一位错。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72740" name="Text Box 4"/>
          <p:cNvSpPr txBox="1"/>
          <p:nvPr/>
        </p:nvSpPr>
        <p:spPr>
          <a:xfrm>
            <a:off x="1774825" y="2708275"/>
            <a:ext cx="56972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）分成几组？增设多少校验位？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72741" name="Text Box 5"/>
          <p:cNvSpPr txBox="1"/>
          <p:nvPr/>
        </p:nvSpPr>
        <p:spPr>
          <a:xfrm>
            <a:off x="1919288" y="3213100"/>
            <a:ext cx="8529637" cy="298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待编码信息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k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位，分成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组，每组增设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个校验位，则供需设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位校验位，共组成一个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位的海明校验码。检验时每组产生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位校验信息，组成一个</a:t>
            </a: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位的指误码，有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种状态，其中全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表示无错，余下的组合分别指明（ 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en-US" altLang="zh-CN" sz="2800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）位中的某一位错，应满足：</a:t>
            </a:r>
            <a:endParaRPr lang="zh-CN" altLang="en-US" sz="2800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lvl="0" indent="0" algn="just" eaLnBrk="1" hangingPunct="1">
              <a:buNone/>
            </a:pPr>
            <a:r>
              <a:rPr lang="en-US" altLang="zh-CN" sz="4000" b="1" dirty="0"/>
              <a:t>n=k+r≤2</a:t>
            </a:r>
            <a:r>
              <a:rPr lang="en-US" altLang="zh-CN" sz="4000" b="1" baseline="30000" dirty="0"/>
              <a:t>r</a:t>
            </a:r>
            <a:r>
              <a:rPr lang="en-US" altLang="zh-CN" sz="4000" b="1" dirty="0"/>
              <a:t>-1</a:t>
            </a:r>
            <a:endParaRPr lang="en-US" altLang="zh-CN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39" grpId="0"/>
      <p:bldP spid="372740" grpId="0"/>
      <p:bldP spid="3727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8" name="Group 4"/>
          <p:cNvGraphicFramePr>
            <a:graphicFrameLocks noGrp="1"/>
          </p:cNvGraphicFramePr>
          <p:nvPr/>
        </p:nvGraphicFramePr>
        <p:xfrm>
          <a:off x="2566988" y="1916113"/>
          <a:ext cx="2952750" cy="2987677"/>
        </p:xfrm>
        <a:graphic>
          <a:graphicData uri="http://schemas.openxmlformats.org/drawingml/2006/table">
            <a:tbl>
              <a:tblPr/>
              <a:tblGrid>
                <a:gridCol w="936625"/>
                <a:gridCol w="949325"/>
                <a:gridCol w="1066800"/>
              </a:tblGrid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247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255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9" name="Text Box 38"/>
          <p:cNvSpPr txBox="1"/>
          <p:nvPr/>
        </p:nvSpPr>
        <p:spPr>
          <a:xfrm>
            <a:off x="6527800" y="1989138"/>
            <a:ext cx="3671888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：海明校验码</a:t>
            </a:r>
            <a:r>
              <a:rPr lang="zh-CN" altLang="en-US" sz="2400" b="1" dirty="0">
                <a:solidFill>
                  <a:schemeClr val="tx1"/>
                </a:solidFill>
              </a:rPr>
              <a:t>最大</a:t>
            </a:r>
            <a:r>
              <a:rPr lang="zh-CN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位数</a:t>
            </a:r>
            <a:endParaRPr lang="zh-CN" altLang="en-US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</a:rPr>
              <a:t>：待编码信息位数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r </a:t>
            </a:r>
            <a:r>
              <a:rPr lang="zh-CN" altLang="en-US" sz="2400" b="1" dirty="0">
                <a:solidFill>
                  <a:schemeClr val="tx1"/>
                </a:solidFill>
              </a:rPr>
              <a:t>：校验位数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30" name="Text Box 39"/>
          <p:cNvSpPr txBox="1"/>
          <p:nvPr/>
        </p:nvSpPr>
        <p:spPr>
          <a:xfrm>
            <a:off x="2782888" y="1341438"/>
            <a:ext cx="22336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None/>
            </a:pPr>
            <a:r>
              <a:rPr lang="en-US" altLang="zh-CN" sz="2800" b="1" dirty="0"/>
              <a:t>n=k+r≤2</a:t>
            </a:r>
            <a:r>
              <a:rPr lang="en-US" altLang="zh-CN" sz="2800" b="1" baseline="30000" dirty="0"/>
              <a:t>r</a:t>
            </a:r>
            <a:r>
              <a:rPr lang="en-US" altLang="zh-CN" sz="2800" b="1" dirty="0"/>
              <a:t>-1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Text Box 2"/>
          <p:cNvSpPr txBox="1"/>
          <p:nvPr/>
        </p:nvSpPr>
        <p:spPr>
          <a:xfrm>
            <a:off x="775653" y="92710"/>
            <a:ext cx="55041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如</a:t>
            </a:r>
            <a:r>
              <a:rPr lang="en-US" altLang="zh-CN" b="1" dirty="0">
                <a:solidFill>
                  <a:schemeClr val="tx1"/>
                </a:solidFill>
              </a:rPr>
              <a:t>k=4,</a:t>
            </a:r>
            <a:r>
              <a:rPr lang="zh-CN" altLang="en-US" b="1" dirty="0">
                <a:solidFill>
                  <a:schemeClr val="tx1"/>
                </a:solidFill>
              </a:rPr>
              <a:t>则 </a:t>
            </a:r>
            <a:r>
              <a:rPr lang="en-US" altLang="zh-CN" b="1" dirty="0">
                <a:solidFill>
                  <a:schemeClr val="tx1"/>
                </a:solidFill>
              </a:rPr>
              <a:t>r≥3,</a:t>
            </a:r>
            <a:r>
              <a:rPr lang="zh-CN" altLang="en-US" b="1" dirty="0">
                <a:solidFill>
                  <a:schemeClr val="tx1"/>
                </a:solidFill>
              </a:rPr>
              <a:t>组成</a:t>
            </a: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位的海明码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3764" name="Group 4"/>
          <p:cNvGraphicFramePr>
            <a:graphicFrameLocks noGrp="1"/>
          </p:cNvGraphicFramePr>
          <p:nvPr/>
        </p:nvGraphicFramePr>
        <p:xfrm>
          <a:off x="1753235" y="1197928"/>
          <a:ext cx="8562975" cy="4032885"/>
        </p:xfrm>
        <a:graphic>
          <a:graphicData uri="http://schemas.openxmlformats.org/drawingml/2006/table">
            <a:tbl>
              <a:tblPr/>
              <a:tblGrid>
                <a:gridCol w="1322705"/>
                <a:gridCol w="683895"/>
                <a:gridCol w="720725"/>
                <a:gridCol w="742950"/>
                <a:gridCol w="744855"/>
                <a:gridCol w="825500"/>
                <a:gridCol w="826770"/>
                <a:gridCol w="825500"/>
                <a:gridCol w="1870075"/>
              </a:tblGrid>
              <a:tr h="5734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指误码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正确码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一位错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3844" name="Text Box 84"/>
          <p:cNvSpPr txBox="1"/>
          <p:nvPr/>
        </p:nvSpPr>
        <p:spPr>
          <a:xfrm>
            <a:off x="1673225" y="676275"/>
            <a:ext cx="9393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有效信息：</a:t>
            </a:r>
            <a:r>
              <a:rPr lang="en-US" altLang="zh-CN" sz="2800" b="1" dirty="0">
                <a:solidFill>
                  <a:schemeClr val="tx1"/>
                </a:solidFill>
              </a:rPr>
              <a:t>A1A2A3A4</a:t>
            </a:r>
            <a:r>
              <a:rPr lang="zh-CN" altLang="en-US" sz="2800" b="1" dirty="0">
                <a:solidFill>
                  <a:schemeClr val="tx1"/>
                </a:solidFill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</a:rPr>
              <a:t>1010,</a:t>
            </a:r>
            <a:r>
              <a:rPr lang="zh-CN" altLang="en-US" sz="2800" b="1" dirty="0">
                <a:solidFill>
                  <a:schemeClr val="tx1"/>
                </a:solidFill>
              </a:rPr>
              <a:t>校验位：</a:t>
            </a:r>
            <a:r>
              <a:rPr lang="en-US" altLang="zh-CN" sz="2800" b="1" dirty="0">
                <a:solidFill>
                  <a:schemeClr val="tx1"/>
                </a:solidFill>
              </a:rPr>
              <a:t>P1P2P3, </a:t>
            </a:r>
            <a:r>
              <a:rPr lang="zh-CN" altLang="en-US" sz="2800" b="1" dirty="0">
                <a:solidFill>
                  <a:schemeClr val="tx1"/>
                </a:solidFill>
              </a:rPr>
              <a:t>偶校验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73845" name="Text Box 85"/>
          <p:cNvSpPr txBox="1"/>
          <p:nvPr/>
        </p:nvSpPr>
        <p:spPr>
          <a:xfrm>
            <a:off x="3221673" y="4021138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3846" name="Text Box 86"/>
          <p:cNvSpPr txBox="1"/>
          <p:nvPr/>
        </p:nvSpPr>
        <p:spPr>
          <a:xfrm>
            <a:off x="3985260" y="4021138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3847" name="Text Box 87"/>
          <p:cNvSpPr txBox="1"/>
          <p:nvPr/>
        </p:nvSpPr>
        <p:spPr>
          <a:xfrm>
            <a:off x="5421948" y="4021138"/>
            <a:ext cx="362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3848" name="Rectangle 88"/>
          <p:cNvSpPr/>
          <p:nvPr/>
        </p:nvSpPr>
        <p:spPr>
          <a:xfrm>
            <a:off x="8377873" y="4125913"/>
            <a:ext cx="1843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G3G2G1=000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373849" name="Rectangle 89"/>
          <p:cNvSpPr/>
          <p:nvPr/>
        </p:nvSpPr>
        <p:spPr>
          <a:xfrm>
            <a:off x="8377873" y="4711700"/>
            <a:ext cx="18434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G3G2G1=</a:t>
            </a:r>
            <a:r>
              <a:rPr lang="en-US" altLang="zh-CN" sz="2400" b="1" dirty="0"/>
              <a:t>101</a:t>
            </a:r>
            <a:endParaRPr lang="en-US" altLang="zh-CN" sz="2400" b="1" dirty="0"/>
          </a:p>
        </p:txBody>
      </p:sp>
      <p:graphicFrame>
        <p:nvGraphicFramePr>
          <p:cNvPr id="373850" name="Group 90"/>
          <p:cNvGraphicFramePr>
            <a:graphicFrameLocks noGrp="1"/>
          </p:cNvGraphicFramePr>
          <p:nvPr/>
        </p:nvGraphicFramePr>
        <p:xfrm>
          <a:off x="3077210" y="4632325"/>
          <a:ext cx="5370195" cy="598170"/>
        </p:xfrm>
        <a:graphic>
          <a:graphicData uri="http://schemas.openxmlformats.org/drawingml/2006/table">
            <a:tbl>
              <a:tblPr/>
              <a:tblGrid>
                <a:gridCol w="684530"/>
                <a:gridCol w="720725"/>
                <a:gridCol w="742950"/>
                <a:gridCol w="743585"/>
                <a:gridCol w="825500"/>
                <a:gridCol w="827405"/>
                <a:gridCol w="825500"/>
              </a:tblGrid>
              <a:tr h="5981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3868" name="Group 108"/>
          <p:cNvGraphicFramePr>
            <a:graphicFrameLocks noGrp="1"/>
          </p:cNvGraphicFramePr>
          <p:nvPr/>
        </p:nvGraphicFramePr>
        <p:xfrm>
          <a:off x="4488498" y="4054475"/>
          <a:ext cx="3965575" cy="575945"/>
        </p:xfrm>
        <a:graphic>
          <a:graphicData uri="http://schemas.openxmlformats.org/drawingml/2006/table">
            <a:tbl>
              <a:tblPr/>
              <a:tblGrid>
                <a:gridCol w="742950"/>
                <a:gridCol w="744220"/>
                <a:gridCol w="825500"/>
                <a:gridCol w="827405"/>
                <a:gridCol w="825500"/>
              </a:tblGrid>
              <a:tr h="575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3882" name="Text Box 122"/>
          <p:cNvSpPr txBox="1"/>
          <p:nvPr/>
        </p:nvSpPr>
        <p:spPr>
          <a:xfrm>
            <a:off x="6185535" y="4652963"/>
            <a:ext cx="36258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3370" y="5403850"/>
            <a:ext cx="8801100" cy="1307465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分别在位置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校验位置里含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的位，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2+1)    5(4+1)    7(4+2+1)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校验位置里含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的位，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3(2+1)    6(4+2)   7(4+2+1)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校验位置里含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的位，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5(4+1)  6(4+2)  7(4+2+1)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844" grpId="0"/>
      <p:bldP spid="373845" grpId="0"/>
      <p:bldP spid="373846" grpId="0"/>
      <p:bldP spid="373847" grpId="0"/>
      <p:bldP spid="373848" grpId="0"/>
      <p:bldP spid="373849" grpId="0"/>
      <p:bldP spid="37388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4786" name="Text Box 2"/>
          <p:cNvSpPr txBox="1"/>
          <p:nvPr/>
        </p:nvSpPr>
        <p:spPr>
          <a:xfrm>
            <a:off x="2135188" y="333375"/>
            <a:ext cx="25076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）编码规则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4787" name="Text Box 3"/>
          <p:cNvSpPr txBox="1"/>
          <p:nvPr/>
        </p:nvSpPr>
        <p:spPr>
          <a:xfrm>
            <a:off x="2135188" y="1196975"/>
            <a:ext cx="824388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每组均采用偶校验，即填入校验码后，使组内具有偶数个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74788" name="Text Box 4"/>
          <p:cNvSpPr txBox="1"/>
          <p:nvPr/>
        </p:nvSpPr>
        <p:spPr>
          <a:xfrm>
            <a:off x="2136775" y="2062163"/>
            <a:ext cx="6068060" cy="1038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如：有效码</a:t>
            </a:r>
            <a:r>
              <a:rPr lang="en-US" altLang="zh-CN" sz="2800" b="1" dirty="0">
                <a:solidFill>
                  <a:schemeClr val="tx1"/>
                </a:solidFill>
              </a:rPr>
              <a:t>1010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编码后：</a:t>
            </a:r>
            <a:r>
              <a:rPr lang="en-US" altLang="zh-CN" sz="2800" b="1" u="sng" dirty="0"/>
              <a:t>10</a:t>
            </a:r>
            <a:r>
              <a:rPr lang="en-US" altLang="zh-CN" sz="2800" b="1" dirty="0">
                <a:solidFill>
                  <a:schemeClr val="tx1"/>
                </a:solidFill>
              </a:rPr>
              <a:t>1</a:t>
            </a:r>
            <a:r>
              <a:rPr lang="en-US" altLang="zh-CN" sz="2800" b="1" u="sng" dirty="0"/>
              <a:t>1</a:t>
            </a:r>
            <a:r>
              <a:rPr lang="en-US" altLang="zh-CN" sz="2800" b="1" dirty="0">
                <a:solidFill>
                  <a:schemeClr val="tx1"/>
                </a:solidFill>
              </a:rPr>
              <a:t>010</a:t>
            </a:r>
            <a:r>
              <a:rPr lang="zh-CN" altLang="en-US" sz="2800" b="1" dirty="0">
                <a:solidFill>
                  <a:schemeClr val="tx1"/>
                </a:solidFill>
              </a:rPr>
              <a:t>（红色的为检验码）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7" grpId="0"/>
      <p:bldP spid="37478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5810" name="Rectangle 2"/>
          <p:cNvSpPr/>
          <p:nvPr/>
        </p:nvSpPr>
        <p:spPr>
          <a:xfrm>
            <a:off x="2568575" y="260350"/>
            <a:ext cx="791210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2.4.3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循环冗余校验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2" charset="-122"/>
              </a:rPr>
              <a:t>cyclic redundancy check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5811" name="Text Box 3"/>
          <p:cNvSpPr txBox="1"/>
          <p:nvPr/>
        </p:nvSpPr>
        <p:spPr>
          <a:xfrm>
            <a:off x="1774825" y="1268413"/>
            <a:ext cx="8893175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2" charset="-122"/>
              </a:rPr>
              <a:t>校验规则：校验码除以某约定代码，能除尽则表明代码正确，否则可用余数指明出错位置。</a:t>
            </a:r>
            <a:endParaRPr lang="zh-CN" altLang="en-US" sz="2800" b="1" dirty="0">
              <a:solidFill>
                <a:schemeClr val="tx1"/>
              </a:solidFill>
              <a:ea typeface="黑体" panose="02010609060101010101" pitchFamily="2" charset="-122"/>
            </a:endParaRPr>
          </a:p>
        </p:txBody>
      </p:sp>
      <p:sp>
        <p:nvSpPr>
          <p:cNvPr id="375812" name="Text Box 4"/>
          <p:cNvSpPr txBox="1"/>
          <p:nvPr/>
        </p:nvSpPr>
        <p:spPr>
          <a:xfrm>
            <a:off x="1774825" y="2492375"/>
            <a:ext cx="8893175" cy="3449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）编码方法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将待编码的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位有效信息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左移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位，得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2" charset="-122"/>
              </a:rPr>
              <a:t>·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空出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位，以拼装将求得的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位余数。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选取一个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r+1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位的生成多项式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G(x),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M(x)</a:t>
            </a:r>
            <a:r>
              <a:rPr lang="en-US" altLang="zh-CN" sz="2800" b="1" dirty="0">
                <a:solidFill>
                  <a:schemeClr val="tx1"/>
                </a:solidFill>
                <a:ea typeface="黑体" panose="02010609060101010101" pitchFamily="2" charset="-122"/>
              </a:rPr>
              <a:t>·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模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除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将左移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位的待编码信息，与余数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R(x)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模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加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，拼接为包含有效信息在内的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CRC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校验码。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58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charRg st="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5812">
                                            <p:txEl>
                                              <p:charRg st="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charRg st="5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5812">
                                            <p:txEl>
                                              <p:charRg st="5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>
                                            <p:txEl>
                                              <p:charRg st="8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5812">
                                            <p:txEl>
                                              <p:charRg st="88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6834" name="Text Box 2"/>
          <p:cNvSpPr txBox="1"/>
          <p:nvPr/>
        </p:nvSpPr>
        <p:spPr>
          <a:xfrm>
            <a:off x="2351088" y="1341438"/>
            <a:ext cx="7777162" cy="1346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[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]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位有效信息（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1100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）编成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CRC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码，选择的生成多项式为（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1011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6835" name="Text Box 3"/>
          <p:cNvSpPr txBox="1"/>
          <p:nvPr/>
        </p:nvSpPr>
        <p:spPr>
          <a:xfrm>
            <a:off x="2135188" y="2781300"/>
            <a:ext cx="8267700" cy="1764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M(x)=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</a:rPr>
              <a:t>3</a:t>
            </a:r>
            <a:r>
              <a:rPr lang="en-US" altLang="zh-CN" b="1" dirty="0">
                <a:solidFill>
                  <a:schemeClr val="tx1"/>
                </a:solidFill>
              </a:rPr>
              <a:t>+x</a:t>
            </a:r>
            <a:r>
              <a:rPr lang="en-US" altLang="zh-CN" b="1" baseline="30000" dirty="0">
                <a:solidFill>
                  <a:schemeClr val="tx1"/>
                </a:solidFill>
              </a:rPr>
              <a:t>2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即</a:t>
            </a:r>
            <a:r>
              <a:rPr lang="en-US" altLang="zh-CN" b="1" dirty="0">
                <a:solidFill>
                  <a:schemeClr val="tx1"/>
                </a:solidFill>
              </a:rPr>
              <a:t>1100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</a:rPr>
              <a:t>k=4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=x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即</a:t>
            </a:r>
            <a:r>
              <a:rPr lang="en-US" altLang="zh-CN" b="1" dirty="0">
                <a:solidFill>
                  <a:schemeClr val="tx1"/>
                </a:solidFill>
              </a:rPr>
              <a:t>1100000</a:t>
            </a:r>
            <a:r>
              <a:rPr lang="zh-CN" altLang="en-US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r=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多项式位数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-1=3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G(x)=x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+x+1,1011(</a:t>
            </a:r>
            <a:r>
              <a:rPr lang="zh-CN" altLang="en-US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生成多项式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)</a:t>
            </a:r>
            <a:endParaRPr lang="en-US" altLang="zh-CN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376836" name="Group 4"/>
          <p:cNvGrpSpPr/>
          <p:nvPr/>
        </p:nvGrpSpPr>
        <p:grpSpPr>
          <a:xfrm>
            <a:off x="2640013" y="4797425"/>
            <a:ext cx="6669087" cy="1163638"/>
            <a:chOff x="758" y="2419"/>
            <a:chExt cx="3634" cy="733"/>
          </a:xfrm>
        </p:grpSpPr>
        <p:sp>
          <p:nvSpPr>
            <p:cNvPr id="15366" name="Text Box 5"/>
            <p:cNvSpPr txBox="1"/>
            <p:nvPr/>
          </p:nvSpPr>
          <p:spPr>
            <a:xfrm>
              <a:off x="758" y="2460"/>
              <a:ext cx="91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M(x)</a:t>
              </a:r>
              <a:r>
                <a:rPr lang="en-US" altLang="zh-CN" b="1" dirty="0">
                  <a:solidFill>
                    <a:schemeClr val="tx1"/>
                  </a:solidFill>
                  <a:ea typeface="仿宋_GB2312" pitchFamily="49" charset="-122"/>
                </a:rPr>
                <a:t>·</a:t>
              </a: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x</a:t>
              </a:r>
              <a:r>
                <a:rPr lang="en-US" altLang="zh-CN" b="1" baseline="30000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3</a:t>
              </a:r>
              <a:endPara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367" name="Line 6"/>
            <p:cNvSpPr/>
            <p:nvPr/>
          </p:nvSpPr>
          <p:spPr>
            <a:xfrm>
              <a:off x="768" y="2784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368" name="Rectangle 7"/>
            <p:cNvSpPr/>
            <p:nvPr/>
          </p:nvSpPr>
          <p:spPr>
            <a:xfrm>
              <a:off x="912" y="2784"/>
              <a:ext cx="54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G(x)</a:t>
              </a:r>
              <a:endPara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369" name="Text Box 8"/>
            <p:cNvSpPr txBox="1"/>
            <p:nvPr/>
          </p:nvSpPr>
          <p:spPr>
            <a:xfrm>
              <a:off x="1622" y="2586"/>
              <a:ext cx="1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=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370" name="Rectangle 9"/>
            <p:cNvSpPr/>
            <p:nvPr/>
          </p:nvSpPr>
          <p:spPr>
            <a:xfrm>
              <a:off x="1920" y="2419"/>
              <a:ext cx="88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</a:rPr>
                <a:t>1100000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5371" name="Rectangle 10"/>
            <p:cNvSpPr/>
            <p:nvPr/>
          </p:nvSpPr>
          <p:spPr>
            <a:xfrm>
              <a:off x="2056" y="2736"/>
              <a:ext cx="54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1011</a:t>
              </a:r>
              <a:endPara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372" name="Line 11"/>
            <p:cNvSpPr/>
            <p:nvPr/>
          </p:nvSpPr>
          <p:spPr>
            <a:xfrm>
              <a:off x="2016" y="2784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373" name="Text Box 12"/>
            <p:cNvSpPr txBox="1"/>
            <p:nvPr/>
          </p:nvSpPr>
          <p:spPr>
            <a:xfrm>
              <a:off x="2928" y="2608"/>
              <a:ext cx="1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=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374" name="Text Box 13"/>
            <p:cNvSpPr txBox="1"/>
            <p:nvPr/>
          </p:nvSpPr>
          <p:spPr>
            <a:xfrm>
              <a:off x="3158" y="2586"/>
              <a:ext cx="63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1110 +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375" name="Text Box 14"/>
            <p:cNvSpPr txBox="1"/>
            <p:nvPr/>
          </p:nvSpPr>
          <p:spPr>
            <a:xfrm>
              <a:off x="3928" y="2448"/>
              <a:ext cx="35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/>
                <a:t>010</a:t>
              </a:r>
              <a:endParaRPr lang="en-US" altLang="zh-CN" sz="2400" b="1" dirty="0"/>
            </a:p>
          </p:txBody>
        </p:sp>
        <p:sp>
          <p:nvSpPr>
            <p:cNvPr id="15376" name="Text Box 15"/>
            <p:cNvSpPr txBox="1"/>
            <p:nvPr/>
          </p:nvSpPr>
          <p:spPr>
            <a:xfrm>
              <a:off x="3888" y="2784"/>
              <a:ext cx="4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1011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377" name="Line 16"/>
            <p:cNvSpPr/>
            <p:nvPr/>
          </p:nvSpPr>
          <p:spPr>
            <a:xfrm>
              <a:off x="3864" y="276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76849" name="Text Box 17"/>
          <p:cNvSpPr txBox="1"/>
          <p:nvPr/>
        </p:nvSpPr>
        <p:spPr>
          <a:xfrm>
            <a:off x="2063750" y="6092825"/>
            <a:ext cx="82105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+R(X)=1100000+010=1100</a:t>
            </a:r>
            <a:r>
              <a:rPr lang="en-US" altLang="zh-CN" b="1" u="sng" dirty="0">
                <a:latin typeface="仿宋_GB2312" pitchFamily="49" charset="-122"/>
                <a:ea typeface="仿宋_GB2312" pitchFamily="49" charset="-122"/>
              </a:rPr>
              <a:t>010</a:t>
            </a:r>
            <a:endParaRPr lang="en-US" altLang="zh-CN" b="1" u="sng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charRg st="23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运算速度</a:t>
            </a:r>
            <a:endParaRPr lang="zh-CN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2095500" y="1295400"/>
            <a:ext cx="81375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（1）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主频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外频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倍频系数；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2095500" y="1981200"/>
            <a:ext cx="77041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IPS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，每秒执行指令数；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2095500" y="2700338"/>
            <a:ext cx="8717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CPI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Clock-cycle Per Instruction 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2095500" y="3421063"/>
            <a:ext cx="7498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FLOPS</a:t>
            </a:r>
            <a:r>
              <a:rPr lang="zh-CN" altLang="en-US" sz="3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，每秒执行浮点运算的次数；</a:t>
            </a:r>
            <a:endParaRPr lang="zh-CN" altLang="en-US" sz="3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95550" y="4292600"/>
            <a:ext cx="42932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比如， 天河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号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 其实测速度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charset="0"/>
                <a:ea typeface="黑体" panose="02010609060101010101" pitchFamily="2" charset="-122"/>
              </a:rPr>
              <a:t>: 33.86PFLOPS</a:t>
            </a:r>
            <a:endParaRPr lang="zh-CN" altLang="en-US" dirty="0">
              <a:solidFill>
                <a:schemeClr val="accent1"/>
              </a:solidFill>
              <a:latin typeface="Calibri" panose="020F0502020204030204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5081905"/>
            <a:ext cx="577215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1P=1024T 1T=1024G 1G=1024M 1M=1024K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1PFLOPS等于1千万亿次浮点指令/秒 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44"/>
          <p:cNvGrpSpPr/>
          <p:nvPr/>
        </p:nvGrpSpPr>
        <p:grpSpPr>
          <a:xfrm>
            <a:off x="7791450" y="1125538"/>
            <a:ext cx="2408238" cy="3242945"/>
            <a:chOff x="6267450" y="1125538"/>
            <a:chExt cx="2408238" cy="3242945"/>
          </a:xfrm>
        </p:grpSpPr>
        <p:sp>
          <p:nvSpPr>
            <p:cNvPr id="17427" name="Text Box 13"/>
            <p:cNvSpPr txBox="1"/>
            <p:nvPr/>
          </p:nvSpPr>
          <p:spPr>
            <a:xfrm>
              <a:off x="7345363" y="2419350"/>
              <a:ext cx="82550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28" name="Text Box 13"/>
            <p:cNvSpPr txBox="1"/>
            <p:nvPr/>
          </p:nvSpPr>
          <p:spPr>
            <a:xfrm>
              <a:off x="7178675" y="1962150"/>
              <a:ext cx="904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29" name="Text Box 13"/>
            <p:cNvSpPr txBox="1"/>
            <p:nvPr/>
          </p:nvSpPr>
          <p:spPr>
            <a:xfrm>
              <a:off x="8059738" y="3108325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chemeClr val="tx1"/>
                  </a:solidFill>
                </a:rPr>
                <a:t>0</a:t>
              </a:r>
              <a:endParaRPr lang="en-US" altLang="zh-CN" sz="2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7430" name="Rectangle 9"/>
            <p:cNvSpPr/>
            <p:nvPr/>
          </p:nvSpPr>
          <p:spPr>
            <a:xfrm>
              <a:off x="7162800" y="1595438"/>
              <a:ext cx="144526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1100000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31" name="Text Box 13"/>
            <p:cNvSpPr txBox="1"/>
            <p:nvPr/>
          </p:nvSpPr>
          <p:spPr>
            <a:xfrm>
              <a:off x="6267450" y="1606550"/>
              <a:ext cx="904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32" name="Line 21"/>
            <p:cNvSpPr/>
            <p:nvPr/>
          </p:nvSpPr>
          <p:spPr>
            <a:xfrm>
              <a:off x="7162800" y="1595438"/>
              <a:ext cx="1512888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3" name="Line 26"/>
            <p:cNvSpPr/>
            <p:nvPr/>
          </p:nvSpPr>
          <p:spPr>
            <a:xfrm flipH="1">
              <a:off x="7162800" y="1595438"/>
              <a:ext cx="0" cy="43180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4" name="Text Box 13"/>
            <p:cNvSpPr txBox="1"/>
            <p:nvPr/>
          </p:nvSpPr>
          <p:spPr>
            <a:xfrm>
              <a:off x="7700963" y="1125538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35" name="Line 30"/>
            <p:cNvSpPr/>
            <p:nvPr/>
          </p:nvSpPr>
          <p:spPr>
            <a:xfrm>
              <a:off x="7289800" y="2460625"/>
              <a:ext cx="67627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36" name="Text Box 13"/>
            <p:cNvSpPr txBox="1"/>
            <p:nvPr/>
          </p:nvSpPr>
          <p:spPr>
            <a:xfrm>
              <a:off x="7866063" y="2425700"/>
              <a:ext cx="411162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chemeClr val="tx1"/>
                  </a:solidFill>
                </a:rPr>
                <a:t>0</a:t>
              </a:r>
              <a:endParaRPr lang="en-US" altLang="zh-CN" sz="2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7437" name="Text Box 13"/>
            <p:cNvSpPr txBox="1"/>
            <p:nvPr/>
          </p:nvSpPr>
          <p:spPr>
            <a:xfrm>
              <a:off x="7878763" y="1125538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38" name="Text Box 13"/>
            <p:cNvSpPr txBox="1"/>
            <p:nvPr/>
          </p:nvSpPr>
          <p:spPr>
            <a:xfrm>
              <a:off x="7523163" y="3108325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39" name="Text Box 13"/>
            <p:cNvSpPr txBox="1"/>
            <p:nvPr/>
          </p:nvSpPr>
          <p:spPr>
            <a:xfrm>
              <a:off x="8064500" y="1125538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1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40" name="Text Box 13"/>
            <p:cNvSpPr txBox="1"/>
            <p:nvPr/>
          </p:nvSpPr>
          <p:spPr>
            <a:xfrm>
              <a:off x="7345363" y="2746375"/>
              <a:ext cx="904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41" name="Line 38"/>
            <p:cNvSpPr/>
            <p:nvPr/>
          </p:nvSpPr>
          <p:spPr>
            <a:xfrm>
              <a:off x="7416800" y="3192463"/>
              <a:ext cx="71913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2" name="Text Box 13"/>
            <p:cNvSpPr txBox="1"/>
            <p:nvPr/>
          </p:nvSpPr>
          <p:spPr>
            <a:xfrm>
              <a:off x="7881938" y="3108325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43" name="Text Box 13"/>
            <p:cNvSpPr txBox="1"/>
            <p:nvPr/>
          </p:nvSpPr>
          <p:spPr>
            <a:xfrm>
              <a:off x="7700963" y="3108325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0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44" name="Text Box 13"/>
            <p:cNvSpPr txBox="1"/>
            <p:nvPr/>
          </p:nvSpPr>
          <p:spPr>
            <a:xfrm>
              <a:off x="7523163" y="3440113"/>
              <a:ext cx="90424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tx1"/>
                  </a:solidFill>
                </a:rPr>
                <a:t>1011</a:t>
              </a:r>
              <a:endParaRPr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445" name="Line 43"/>
            <p:cNvSpPr/>
            <p:nvPr/>
          </p:nvSpPr>
          <p:spPr>
            <a:xfrm>
              <a:off x="7645400" y="3900488"/>
              <a:ext cx="64770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446" name="Text Box 13"/>
            <p:cNvSpPr txBox="1"/>
            <p:nvPr/>
          </p:nvSpPr>
          <p:spPr>
            <a:xfrm>
              <a:off x="7689850" y="3844925"/>
              <a:ext cx="81280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    1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7447" name="Text Box 13"/>
            <p:cNvSpPr txBox="1"/>
            <p:nvPr/>
          </p:nvSpPr>
          <p:spPr>
            <a:xfrm>
              <a:off x="8231188" y="3846513"/>
              <a:ext cx="411162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u="sng" dirty="0">
                  <a:solidFill>
                    <a:srgbClr val="FF0000"/>
                  </a:solidFill>
                </a:rPr>
                <a:t>0</a:t>
              </a:r>
              <a:endParaRPr lang="en-US" altLang="zh-CN" sz="2800" b="1" u="sng" dirty="0">
                <a:solidFill>
                  <a:srgbClr val="FF0000"/>
                </a:solidFill>
              </a:endParaRPr>
            </a:p>
          </p:txBody>
        </p:sp>
        <p:sp>
          <p:nvSpPr>
            <p:cNvPr id="17448" name="Text Box 13"/>
            <p:cNvSpPr txBox="1"/>
            <p:nvPr/>
          </p:nvSpPr>
          <p:spPr>
            <a:xfrm>
              <a:off x="8229600" y="1130300"/>
              <a:ext cx="363220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None/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0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7449" name="Line 49"/>
            <p:cNvSpPr/>
            <p:nvPr/>
          </p:nvSpPr>
          <p:spPr>
            <a:xfrm>
              <a:off x="8051800" y="2017713"/>
              <a:ext cx="0" cy="49530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  <p:sp>
          <p:nvSpPr>
            <p:cNvPr id="17450" name="Line 50"/>
            <p:cNvSpPr/>
            <p:nvPr/>
          </p:nvSpPr>
          <p:spPr>
            <a:xfrm>
              <a:off x="8229600" y="2022475"/>
              <a:ext cx="0" cy="118745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  <p:sp>
          <p:nvSpPr>
            <p:cNvPr id="17451" name="Line 51"/>
            <p:cNvSpPr/>
            <p:nvPr/>
          </p:nvSpPr>
          <p:spPr>
            <a:xfrm>
              <a:off x="8397875" y="2035175"/>
              <a:ext cx="0" cy="191770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ysDot"/>
              <a:headEnd type="none" w="sm" len="sm"/>
              <a:tailEnd type="arrow" w="med" len="med"/>
            </a:ln>
          </p:spPr>
        </p:sp>
      </p:grpSp>
      <p:sp>
        <p:nvSpPr>
          <p:cNvPr id="30" name="Text Box 5"/>
          <p:cNvSpPr txBox="1"/>
          <p:nvPr/>
        </p:nvSpPr>
        <p:spPr>
          <a:xfrm>
            <a:off x="2019300" y="1682750"/>
            <a:ext cx="16700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endParaRPr lang="en-US" altLang="zh-CN" b="1" baseline="300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" name="Line 6"/>
          <p:cNvSpPr/>
          <p:nvPr/>
        </p:nvSpPr>
        <p:spPr>
          <a:xfrm>
            <a:off x="2038350" y="2235200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Rectangle 7"/>
          <p:cNvSpPr/>
          <p:nvPr/>
        </p:nvSpPr>
        <p:spPr>
          <a:xfrm>
            <a:off x="2263775" y="2197100"/>
            <a:ext cx="100330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G(x)</a:t>
            </a:r>
            <a:endParaRPr lang="en-US" altLang="zh-CN" b="1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" name="Text Box 8"/>
          <p:cNvSpPr txBox="1"/>
          <p:nvPr/>
        </p:nvSpPr>
        <p:spPr>
          <a:xfrm>
            <a:off x="3694113" y="1962150"/>
            <a:ext cx="3600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=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4" name="Rectangle 9"/>
          <p:cNvSpPr/>
          <p:nvPr/>
        </p:nvSpPr>
        <p:spPr>
          <a:xfrm>
            <a:off x="4151313" y="1655763"/>
            <a:ext cx="162306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1100000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5" name="Rectangle 10"/>
          <p:cNvSpPr/>
          <p:nvPr/>
        </p:nvSpPr>
        <p:spPr>
          <a:xfrm>
            <a:off x="4451350" y="2224088"/>
            <a:ext cx="100584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1011</a:t>
            </a:r>
            <a:endParaRPr lang="en-US" altLang="zh-CN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36" name="Line 11"/>
          <p:cNvSpPr/>
          <p:nvPr/>
        </p:nvSpPr>
        <p:spPr>
          <a:xfrm>
            <a:off x="4160838" y="2227263"/>
            <a:ext cx="15859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 Box 13"/>
          <p:cNvSpPr txBox="1"/>
          <p:nvPr/>
        </p:nvSpPr>
        <p:spPr>
          <a:xfrm>
            <a:off x="2063750" y="2803525"/>
            <a:ext cx="20313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Q(x)=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1110</a:t>
            </a:r>
            <a:endParaRPr lang="zh-CN" altLang="en-US" b="1" dirty="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  <p:sp>
        <p:nvSpPr>
          <p:cNvPr id="38" name="Text Box 14"/>
          <p:cNvSpPr txBox="1"/>
          <p:nvPr/>
        </p:nvSpPr>
        <p:spPr>
          <a:xfrm>
            <a:off x="2063750" y="3382963"/>
            <a:ext cx="27368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R(x)=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2" charset="-122"/>
              </a:rPr>
              <a:t>10</a:t>
            </a:r>
            <a:endParaRPr lang="en-US" altLang="zh-CN" b="1" dirty="0">
              <a:solidFill>
                <a:schemeClr val="accent2"/>
              </a:solidFill>
              <a:ea typeface="黑体" panose="02010609060101010101" pitchFamily="2" charset="-122"/>
            </a:endParaRPr>
          </a:p>
        </p:txBody>
      </p:sp>
      <p:sp>
        <p:nvSpPr>
          <p:cNvPr id="39" name="Text Box 17"/>
          <p:cNvSpPr txBox="1"/>
          <p:nvPr/>
        </p:nvSpPr>
        <p:spPr>
          <a:xfrm>
            <a:off x="2017713" y="4024313"/>
            <a:ext cx="59499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M(x)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⊕</a:t>
            </a:r>
            <a:r>
              <a:rPr lang="en-US" altLang="zh-CN" b="1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R(x)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=1100</a:t>
            </a:r>
            <a:r>
              <a:rPr lang="en-US" altLang="zh-CN" b="1" u="sng" dirty="0">
                <a:solidFill>
                  <a:schemeClr val="accent2"/>
                </a:solidFill>
                <a:ea typeface="仿宋_GB2312" pitchFamily="49" charset="-122"/>
              </a:rPr>
              <a:t>000</a:t>
            </a:r>
            <a:r>
              <a:rPr lang="en-US" altLang="zh-CN" b="1" dirty="0">
                <a:solidFill>
                  <a:schemeClr val="accent1"/>
                </a:solidFill>
              </a:rPr>
              <a:t>⊕</a:t>
            </a:r>
            <a:r>
              <a:rPr lang="en-US" altLang="zh-CN" b="1" dirty="0">
                <a:solidFill>
                  <a:schemeClr val="accent2"/>
                </a:solidFill>
                <a:ea typeface="仿宋_GB2312" pitchFamily="49" charset="-122"/>
              </a:rPr>
              <a:t>10</a:t>
            </a:r>
            <a:endParaRPr lang="en-US" altLang="zh-CN" b="1" u="sng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41" name="Text Box 3"/>
          <p:cNvSpPr txBox="1"/>
          <p:nvPr/>
        </p:nvSpPr>
        <p:spPr>
          <a:xfrm>
            <a:off x="2874963" y="203200"/>
            <a:ext cx="69897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“模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运算”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可忽略进位、借位</a:t>
            </a:r>
            <a:endParaRPr lang="zh-CN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42" name="Text Box 17"/>
          <p:cNvSpPr txBox="1"/>
          <p:nvPr/>
        </p:nvSpPr>
        <p:spPr>
          <a:xfrm>
            <a:off x="4511675" y="4545013"/>
            <a:ext cx="20891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accent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accent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=1100</a:t>
            </a:r>
            <a:r>
              <a:rPr lang="en-US" altLang="zh-CN" b="1" u="sng" dirty="0">
                <a:solidFill>
                  <a:schemeClr val="accent2"/>
                </a:solidFill>
                <a:ea typeface="仿宋_GB2312" pitchFamily="49" charset="-122"/>
              </a:rPr>
              <a:t>010</a:t>
            </a:r>
            <a:endParaRPr lang="en-US" altLang="zh-CN" b="1" u="sng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1990725" y="5197475"/>
            <a:ext cx="8497888" cy="1076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1100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在当前生成多项式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G(x)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下的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CRC</a:t>
            </a:r>
            <a:r>
              <a:rPr kumimoji="1" lang="zh-CN" altLang="en-US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编码为</a:t>
            </a:r>
            <a:r>
              <a:rPr kumimoji="1" lang="en-US" altLang="zh-CN" sz="3200" kern="1200" cap="none" spc="0" normalizeH="0" baseline="0" noProof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: </a:t>
            </a:r>
            <a:r>
              <a:rPr kumimoji="1" lang="en-US" altLang="zh-CN" sz="3200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1100010</a:t>
            </a:r>
            <a:endParaRPr kumimoji="1" lang="en-US" altLang="zh-CN" sz="3200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4" name="组合 42"/>
          <p:cNvGrpSpPr/>
          <p:nvPr/>
        </p:nvGrpSpPr>
        <p:grpSpPr>
          <a:xfrm>
            <a:off x="3167063" y="4505325"/>
            <a:ext cx="949325" cy="679740"/>
            <a:chOff x="1701510" y="4410327"/>
            <a:chExt cx="949325" cy="680171"/>
          </a:xfrm>
        </p:grpSpPr>
        <p:sp>
          <p:nvSpPr>
            <p:cNvPr id="17425" name="Rectangle 54"/>
            <p:cNvSpPr/>
            <p:nvPr/>
          </p:nvSpPr>
          <p:spPr>
            <a:xfrm>
              <a:off x="1701510" y="4629831"/>
              <a:ext cx="949325" cy="46066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b="0">
                  <a:solidFill>
                    <a:srgbClr val="FF33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accent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accent2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accent2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模</a:t>
              </a:r>
              <a:r>
                <a:rPr lang="en-US" altLang="zh-CN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accent1"/>
                  </a:solidFill>
                  <a:ea typeface="黑体" panose="02010609060101010101" pitchFamily="2" charset="-122"/>
                </a:rPr>
                <a:t>加</a:t>
              </a:r>
              <a:endParaRPr lang="zh-CN" altLang="en-US" sz="2400" b="1" dirty="0">
                <a:solidFill>
                  <a:schemeClr val="accent1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7426" name="Line 55"/>
            <p:cNvSpPr/>
            <p:nvPr/>
          </p:nvSpPr>
          <p:spPr>
            <a:xfrm>
              <a:off x="2171228" y="4410327"/>
              <a:ext cx="0" cy="266700"/>
            </a:xfrm>
            <a:prstGeom prst="line">
              <a:avLst/>
            </a:prstGeom>
            <a:ln w="19050" cap="sq" cmpd="sng">
              <a:solidFill>
                <a:schemeClr val="accent1"/>
              </a:solidFill>
              <a:prstDash val="solid"/>
              <a:headEnd type="none" w="sm" len="sm"/>
              <a:tailEnd type="arrow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2" grpId="0"/>
      <p:bldP spid="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7" name="Text Box 3"/>
          <p:cNvSpPr txBox="1"/>
          <p:nvPr/>
        </p:nvSpPr>
        <p:spPr>
          <a:xfrm>
            <a:off x="924560" y="0"/>
            <a:ext cx="9487535" cy="995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577850" indent="-57785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③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指令寄存器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(IR)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77850" indent="-577850">
              <a:spcBef>
                <a:spcPct val="1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存放从存储单元中读出的指令。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0" name="Text Box 2"/>
          <p:cNvSpPr txBox="1"/>
          <p:nvPr/>
        </p:nvSpPr>
        <p:spPr>
          <a:xfrm>
            <a:off x="924560" y="1594485"/>
            <a:ext cx="10718800" cy="3364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④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程序计数器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用于跟踪程序的地址。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的初值为所要执行的程序的首地址。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如果一条指令占据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则一条指令被读出以后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则进行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PC+1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如果一条指令占据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个单元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则一条指令被读出以后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则进行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PC+2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依次类推。 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371" name="Text Box 3"/>
          <p:cNvSpPr txBox="1"/>
          <p:nvPr/>
        </p:nvSpPr>
        <p:spPr>
          <a:xfrm>
            <a:off x="535940" y="5557520"/>
            <a:ext cx="10088245" cy="1017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⑤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程序状态字寄存器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(PSW)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用于记录程序指令过程中运行的状态和程序的工作方式。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0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charRg st="6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0">
                                            <p:txEl>
                                              <p:charRg st="6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charRg st="11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0">
                                            <p:txEl>
                                              <p:charRg st="110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charRg st="1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71">
                                            <p:txEl>
                                              <p:charRg st="1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/>
      <p:bldP spid="186370" grpId="0" build="p"/>
      <p:bldP spid="1863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Text Box 2"/>
          <p:cNvSpPr txBox="1"/>
          <p:nvPr/>
        </p:nvSpPr>
        <p:spPr>
          <a:xfrm>
            <a:off x="1752600" y="1958023"/>
            <a:ext cx="8736013" cy="1149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⑦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数据缓冲寄存器 （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MDR)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用于暂存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与存储器和外</a:t>
            </a: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设之间通信的数据。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636838" y="3662363"/>
            <a:ext cx="7069137" cy="3070225"/>
            <a:chOff x="701" y="1784"/>
            <a:chExt cx="4453" cy="1934"/>
          </a:xfrm>
        </p:grpSpPr>
        <p:sp>
          <p:nvSpPr>
            <p:cNvPr id="13316" name="Text Box 5"/>
            <p:cNvSpPr txBox="1"/>
            <p:nvPr/>
          </p:nvSpPr>
          <p:spPr>
            <a:xfrm>
              <a:off x="701" y="1784"/>
              <a:ext cx="1453" cy="1771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5000"/>
                </a:spcBef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Text Box 6"/>
            <p:cNvSpPr txBox="1"/>
            <p:nvPr/>
          </p:nvSpPr>
          <p:spPr>
            <a:xfrm>
              <a:off x="1379" y="2034"/>
              <a:ext cx="74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Text Box 7"/>
            <p:cNvSpPr txBox="1"/>
            <p:nvPr/>
          </p:nvSpPr>
          <p:spPr>
            <a:xfrm>
              <a:off x="1374" y="2433"/>
              <a:ext cx="74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MBR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Line 8"/>
            <p:cNvSpPr/>
            <p:nvPr/>
          </p:nvSpPr>
          <p:spPr>
            <a:xfrm>
              <a:off x="2127" y="2207"/>
              <a:ext cx="30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0" name="Line 9"/>
            <p:cNvSpPr/>
            <p:nvPr/>
          </p:nvSpPr>
          <p:spPr>
            <a:xfrm>
              <a:off x="2114" y="2597"/>
              <a:ext cx="30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3321" name="Text Box 10"/>
            <p:cNvSpPr txBox="1"/>
            <p:nvPr/>
          </p:nvSpPr>
          <p:spPr>
            <a:xfrm>
              <a:off x="2585" y="2984"/>
              <a:ext cx="978" cy="724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lnSpc>
                  <a:spcPct val="145000"/>
                </a:lnSpc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70000"/>
                </a:lnSpc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Text Box 11"/>
            <p:cNvSpPr txBox="1"/>
            <p:nvPr/>
          </p:nvSpPr>
          <p:spPr>
            <a:xfrm>
              <a:off x="3723" y="2979"/>
              <a:ext cx="1061" cy="739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lnSpc>
                  <a:spcPct val="105000"/>
                </a:lnSpc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接口和设备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0000"/>
                </a:lnSpc>
              </a:pP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Line 12"/>
            <p:cNvSpPr/>
            <p:nvPr/>
          </p:nvSpPr>
          <p:spPr>
            <a:xfrm>
              <a:off x="2861" y="2225"/>
              <a:ext cx="0" cy="75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4" name="Line 13"/>
            <p:cNvSpPr/>
            <p:nvPr/>
          </p:nvSpPr>
          <p:spPr>
            <a:xfrm>
              <a:off x="3215" y="2618"/>
              <a:ext cx="0" cy="366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3325" name="Line 14"/>
            <p:cNvSpPr/>
            <p:nvPr/>
          </p:nvSpPr>
          <p:spPr>
            <a:xfrm>
              <a:off x="4118" y="2212"/>
              <a:ext cx="0" cy="75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26" name="Line 15"/>
            <p:cNvSpPr/>
            <p:nvPr/>
          </p:nvSpPr>
          <p:spPr>
            <a:xfrm>
              <a:off x="4472" y="2614"/>
              <a:ext cx="0" cy="366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189444" name="Text Box 4"/>
          <p:cNvSpPr txBox="1"/>
          <p:nvPr/>
        </p:nvSpPr>
        <p:spPr>
          <a:xfrm>
            <a:off x="1664970" y="369888"/>
            <a:ext cx="8520113" cy="1447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Batang" pitchFamily="18" charset="-127"/>
              </a:rPr>
              <a:t>⑥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地址寄存器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CPU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访问存储器和访问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端口的地址首先存入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送往外部地址总线。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4">
                                            <p:txEl>
                                              <p:charRg st="1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/>
      <p:bldP spid="18944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Text Box 2"/>
          <p:cNvSpPr txBox="1"/>
          <p:nvPr/>
        </p:nvSpPr>
        <p:spPr>
          <a:xfrm>
            <a:off x="4295775" y="331788"/>
            <a:ext cx="3857625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寻址方式</a:t>
            </a:r>
            <a:endParaRPr lang="zh-CN" altLang="en-US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8547" name="Text Box 3"/>
          <p:cNvSpPr txBox="1"/>
          <p:nvPr/>
        </p:nvSpPr>
        <p:spPr>
          <a:xfrm>
            <a:off x="2362200" y="1422400"/>
            <a:ext cx="79248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是指</a:t>
            </a:r>
            <a:r>
              <a:rPr lang="zh-CN" altLang="en-US" sz="3200" b="1" dirty="0">
                <a:solidFill>
                  <a:srgbClr val="FB491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寻找操作数地址或操作数的方式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400550" y="3644900"/>
            <a:ext cx="3200400" cy="533400"/>
            <a:chOff x="2256" y="2976"/>
            <a:chExt cx="2016" cy="336"/>
          </a:xfrm>
        </p:grpSpPr>
        <p:sp>
          <p:nvSpPr>
            <p:cNvPr id="38916" name="Text Box 5"/>
            <p:cNvSpPr txBox="1"/>
            <p:nvPr/>
          </p:nvSpPr>
          <p:spPr>
            <a:xfrm>
              <a:off x="2256" y="2976"/>
              <a:ext cx="201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立即数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917" name="Line 6"/>
            <p:cNvSpPr/>
            <p:nvPr/>
          </p:nvSpPr>
          <p:spPr>
            <a:xfrm>
              <a:off x="3264" y="297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08551" name="Text Box 7"/>
          <p:cNvSpPr txBox="1"/>
          <p:nvPr/>
        </p:nvSpPr>
        <p:spPr>
          <a:xfrm>
            <a:off x="2495550" y="2349500"/>
            <a:ext cx="25146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立即寻址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52" name="Text Box 8"/>
          <p:cNvSpPr txBox="1"/>
          <p:nvPr/>
        </p:nvSpPr>
        <p:spPr>
          <a:xfrm>
            <a:off x="2495550" y="2959100"/>
            <a:ext cx="51054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指令直接给出操作数。</a:t>
            </a:r>
            <a:endParaRPr lang="zh-CN" altLang="en-US" sz="3200" b="1" dirty="0">
              <a:solidFill>
                <a:srgbClr val="4F20FA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54" name="AutoShape 10"/>
          <p:cNvSpPr/>
          <p:nvPr/>
        </p:nvSpPr>
        <p:spPr>
          <a:xfrm>
            <a:off x="2571750" y="3797300"/>
            <a:ext cx="152400" cy="838200"/>
          </a:xfrm>
          <a:prstGeom prst="leftBrace">
            <a:avLst>
              <a:gd name="adj1" fmla="val 4575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5" name="Text Box 11"/>
          <p:cNvSpPr txBox="1"/>
          <p:nvPr/>
        </p:nvSpPr>
        <p:spPr>
          <a:xfrm>
            <a:off x="2647950" y="35687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定长格式：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56" name="Text Box 12"/>
          <p:cNvSpPr txBox="1"/>
          <p:nvPr/>
        </p:nvSpPr>
        <p:spPr>
          <a:xfrm>
            <a:off x="2647950" y="43307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变长格式：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400550" y="4406900"/>
            <a:ext cx="1676400" cy="1055688"/>
            <a:chOff x="3072" y="3264"/>
            <a:chExt cx="1056" cy="665"/>
          </a:xfrm>
        </p:grpSpPr>
        <p:sp>
          <p:nvSpPr>
            <p:cNvPr id="38924" name="Text Box 14"/>
            <p:cNvSpPr txBox="1"/>
            <p:nvPr/>
          </p:nvSpPr>
          <p:spPr>
            <a:xfrm>
              <a:off x="3072" y="3264"/>
              <a:ext cx="105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基本指令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8925" name="Text Box 15"/>
            <p:cNvSpPr txBox="1"/>
            <p:nvPr/>
          </p:nvSpPr>
          <p:spPr>
            <a:xfrm>
              <a:off x="3072" y="3600"/>
              <a:ext cx="105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立即数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8560" name="Text Box 16"/>
          <p:cNvSpPr txBox="1"/>
          <p:nvPr/>
        </p:nvSpPr>
        <p:spPr>
          <a:xfrm>
            <a:off x="8058150" y="2679700"/>
            <a:ext cx="2590800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数在指令中，其长度固定、有限。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61" name="Text Box 17"/>
          <p:cNvSpPr txBox="1"/>
          <p:nvPr/>
        </p:nvSpPr>
        <p:spPr>
          <a:xfrm>
            <a:off x="6762750" y="4711700"/>
            <a:ext cx="29718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数在基本指令之后，其长度可变。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8562" name="Line 18"/>
          <p:cNvSpPr/>
          <p:nvPr/>
        </p:nvSpPr>
        <p:spPr>
          <a:xfrm flipV="1">
            <a:off x="7677150" y="3263900"/>
            <a:ext cx="381000" cy="609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3" name="Line 19"/>
          <p:cNvSpPr/>
          <p:nvPr/>
        </p:nvSpPr>
        <p:spPr>
          <a:xfrm flipV="1">
            <a:off x="6153150" y="5016500"/>
            <a:ext cx="609600" cy="228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564" name="Text Box 20"/>
          <p:cNvSpPr txBox="1"/>
          <p:nvPr/>
        </p:nvSpPr>
        <p:spPr>
          <a:xfrm>
            <a:off x="2233613" y="5702300"/>
            <a:ext cx="571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用来提供常数、设置初值等。</a:t>
            </a:r>
            <a:endParaRPr lang="zh-CN" altLang="en-US" sz="2800" b="1" dirty="0">
              <a:solidFill>
                <a:srgbClr val="EE1AB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856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856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bldLvl="0" animBg="1"/>
      <p:bldP spid="108551" grpId="0" bldLvl="0" animBg="1"/>
      <p:bldP spid="108552" grpId="0" bldLvl="0" animBg="1"/>
      <p:bldP spid="108554" grpId="0" bldLvl="0" animBg="1"/>
      <p:bldP spid="108555" grpId="0"/>
      <p:bldP spid="108556" grpId="0"/>
      <p:bldP spid="108560" grpId="0"/>
      <p:bldP spid="108561" grpId="0"/>
      <p:bldP spid="10856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495800" y="4287838"/>
            <a:ext cx="3505200" cy="533400"/>
            <a:chOff x="1872" y="2160"/>
            <a:chExt cx="2208" cy="336"/>
          </a:xfrm>
        </p:grpSpPr>
        <p:sp>
          <p:nvSpPr>
            <p:cNvPr id="39938" name="Text Box 3"/>
            <p:cNvSpPr txBox="1"/>
            <p:nvPr/>
          </p:nvSpPr>
          <p:spPr>
            <a:xfrm>
              <a:off x="1872" y="2160"/>
              <a:ext cx="2208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有效地址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39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09573" name="Text Box 5"/>
          <p:cNvSpPr txBox="1"/>
          <p:nvPr/>
        </p:nvSpPr>
        <p:spPr>
          <a:xfrm>
            <a:off x="2782888" y="1196975"/>
            <a:ext cx="25146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直接寻址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74" name="Text Box 6"/>
          <p:cNvSpPr txBox="1"/>
          <p:nvPr/>
        </p:nvSpPr>
        <p:spPr>
          <a:xfrm>
            <a:off x="2514600" y="1773238"/>
            <a:ext cx="51054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指令直接给出操作数地址。</a:t>
            </a:r>
            <a:endParaRPr lang="zh-CN" altLang="en-US" sz="3200" b="1" dirty="0">
              <a:solidFill>
                <a:srgbClr val="4F20FA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75" name="AutoShape 7"/>
          <p:cNvSpPr/>
          <p:nvPr/>
        </p:nvSpPr>
        <p:spPr>
          <a:xfrm>
            <a:off x="2667000" y="4440238"/>
            <a:ext cx="152400" cy="838200"/>
          </a:xfrm>
          <a:prstGeom prst="leftBrace">
            <a:avLst>
              <a:gd name="adj1" fmla="val 45756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6" name="Text Box 8"/>
          <p:cNvSpPr txBox="1"/>
          <p:nvPr/>
        </p:nvSpPr>
        <p:spPr>
          <a:xfrm>
            <a:off x="3200400" y="2535238"/>
            <a:ext cx="2209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77" name="Text Box 9"/>
          <p:cNvSpPr txBox="1"/>
          <p:nvPr/>
        </p:nvSpPr>
        <p:spPr>
          <a:xfrm>
            <a:off x="4953000" y="2535238"/>
            <a:ext cx="2209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EE1AB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EE1AB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9578" name="Text Box 10"/>
          <p:cNvSpPr txBox="1"/>
          <p:nvPr/>
        </p:nvSpPr>
        <p:spPr>
          <a:xfrm>
            <a:off x="2209800" y="3602038"/>
            <a:ext cx="5715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）存储器直接寻址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79" name="Text Box 11"/>
          <p:cNvSpPr txBox="1"/>
          <p:nvPr/>
        </p:nvSpPr>
        <p:spPr>
          <a:xfrm>
            <a:off x="5943600" y="3556000"/>
            <a:ext cx="297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（直接寻址）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590800" y="2535238"/>
            <a:ext cx="609600" cy="685800"/>
            <a:chOff x="3312" y="1488"/>
            <a:chExt cx="384" cy="432"/>
          </a:xfrm>
        </p:grpSpPr>
        <p:sp>
          <p:nvSpPr>
            <p:cNvPr id="39948" name="Line 13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Line 14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9583" name="Text Box 15"/>
          <p:cNvSpPr txBox="1"/>
          <p:nvPr/>
        </p:nvSpPr>
        <p:spPr>
          <a:xfrm>
            <a:off x="2819400" y="4287838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定长格式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9584" name="Text Box 16"/>
          <p:cNvSpPr txBox="1"/>
          <p:nvPr/>
        </p:nvSpPr>
        <p:spPr>
          <a:xfrm>
            <a:off x="8077200" y="4365625"/>
            <a:ext cx="2590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的位数有限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限制访存范围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9585" name="Text Box 17"/>
          <p:cNvSpPr txBox="1"/>
          <p:nvPr/>
        </p:nvSpPr>
        <p:spPr>
          <a:xfrm>
            <a:off x="2819400" y="5049838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变长格式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4495800" y="5049838"/>
            <a:ext cx="1676400" cy="1589087"/>
            <a:chOff x="1872" y="2640"/>
            <a:chExt cx="1056" cy="1001"/>
          </a:xfrm>
        </p:grpSpPr>
        <p:sp>
          <p:nvSpPr>
            <p:cNvPr id="39954" name="Text Box 19"/>
            <p:cNvSpPr txBox="1"/>
            <p:nvPr/>
          </p:nvSpPr>
          <p:spPr>
            <a:xfrm>
              <a:off x="1872" y="2640"/>
              <a:ext cx="105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基本指令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55" name="Text Box 20"/>
            <p:cNvSpPr txBox="1"/>
            <p:nvPr/>
          </p:nvSpPr>
          <p:spPr>
            <a:xfrm>
              <a:off x="1872" y="2976"/>
              <a:ext cx="105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D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L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9956" name="Text Box 21"/>
            <p:cNvSpPr txBox="1"/>
            <p:nvPr/>
          </p:nvSpPr>
          <p:spPr>
            <a:xfrm>
              <a:off x="1872" y="3312"/>
              <a:ext cx="1056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D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H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9590" name="Text Box 22"/>
          <p:cNvSpPr txBox="1"/>
          <p:nvPr/>
        </p:nvSpPr>
        <p:spPr>
          <a:xfrm>
            <a:off x="6400800" y="5735638"/>
            <a:ext cx="2590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的位数可覆盖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整个存储空间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9591" name="Text Box 23"/>
          <p:cNvSpPr txBox="1"/>
          <p:nvPr/>
        </p:nvSpPr>
        <p:spPr>
          <a:xfrm>
            <a:off x="2743200" y="597376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5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5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5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5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576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576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576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576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5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95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95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5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9577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577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577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577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ldLvl="0" animBg="1"/>
      <p:bldP spid="109574" grpId="0" bldLvl="0" animBg="1"/>
      <p:bldP spid="109575" grpId="0" bldLvl="0" animBg="1"/>
      <p:bldP spid="109576" grpId="0" build="p"/>
      <p:bldP spid="109577" grpId="0" build="p"/>
      <p:bldP spid="109578" grpId="0"/>
      <p:bldP spid="109579" grpId="0"/>
      <p:bldP spid="109583" grpId="0"/>
      <p:bldP spid="109584" grpId="0"/>
      <p:bldP spid="109585" grpId="0"/>
      <p:bldP spid="109590" grpId="0"/>
      <p:bldP spid="1095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429000" y="2206625"/>
            <a:ext cx="3505200" cy="533400"/>
            <a:chOff x="1872" y="2160"/>
            <a:chExt cx="2208" cy="336"/>
          </a:xfrm>
        </p:grpSpPr>
        <p:sp>
          <p:nvSpPr>
            <p:cNvPr id="40962" name="Text Box 3"/>
            <p:cNvSpPr txBox="1"/>
            <p:nvPr/>
          </p:nvSpPr>
          <p:spPr>
            <a:xfrm>
              <a:off x="1872" y="2160"/>
              <a:ext cx="2208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寄存器号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 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0963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10599" name="Text Box 7"/>
          <p:cNvSpPr txBox="1"/>
          <p:nvPr/>
        </p:nvSpPr>
        <p:spPr>
          <a:xfrm>
            <a:off x="2209800" y="1520825"/>
            <a:ext cx="4572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）寄存器直接寻址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0600" name="Text Box 8"/>
          <p:cNvSpPr txBox="1"/>
          <p:nvPr/>
        </p:nvSpPr>
        <p:spPr>
          <a:xfrm>
            <a:off x="5943600" y="1474788"/>
            <a:ext cx="3657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（寄存器寻址）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0604" name="Text Box 12"/>
          <p:cNvSpPr txBox="1"/>
          <p:nvPr/>
        </p:nvSpPr>
        <p:spPr>
          <a:xfrm>
            <a:off x="2438400" y="220662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0605" name="Text Box 13"/>
          <p:cNvSpPr txBox="1"/>
          <p:nvPr/>
        </p:nvSpPr>
        <p:spPr>
          <a:xfrm>
            <a:off x="7239000" y="2206625"/>
            <a:ext cx="3124200" cy="8235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所占位数少；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访问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比访问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快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0607" name="Text Box 15"/>
          <p:cNvSpPr txBox="1"/>
          <p:nvPr/>
        </p:nvSpPr>
        <p:spPr>
          <a:xfrm>
            <a:off x="2514600" y="2740025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0608" name="Text Box 16"/>
          <p:cNvSpPr txBox="1"/>
          <p:nvPr/>
        </p:nvSpPr>
        <p:spPr>
          <a:xfrm>
            <a:off x="2514600" y="3197225"/>
            <a:ext cx="6400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用于访问固定的存储单元或寄存器。</a:t>
            </a:r>
            <a:endParaRPr lang="zh-CN" altLang="en-US" sz="2800" b="1" dirty="0">
              <a:solidFill>
                <a:srgbClr val="EE1AB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  <p:bldP spid="110600" grpId="0"/>
      <p:bldP spid="110604" grpId="0"/>
      <p:bldP spid="110605" grpId="0" bldLvl="0" animBg="1"/>
      <p:bldP spid="110607" grpId="0"/>
      <p:bldP spid="11060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0" name="Text Box 4"/>
          <p:cNvSpPr txBox="1"/>
          <p:nvPr/>
        </p:nvSpPr>
        <p:spPr>
          <a:xfrm>
            <a:off x="3124200" y="3000375"/>
            <a:ext cx="2209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存储单元号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寄存器号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2101" name="Text Box 5"/>
          <p:cNvSpPr txBox="1"/>
          <p:nvPr/>
        </p:nvSpPr>
        <p:spPr>
          <a:xfrm>
            <a:off x="5029200" y="3000375"/>
            <a:ext cx="2209800" cy="8235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EE1AB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数在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b="1" dirty="0">
              <a:solidFill>
                <a:srgbClr val="EE1AB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514600" y="3000375"/>
            <a:ext cx="609600" cy="685800"/>
            <a:chOff x="3312" y="1488"/>
            <a:chExt cx="384" cy="432"/>
          </a:xfrm>
        </p:grpSpPr>
        <p:sp>
          <p:nvSpPr>
            <p:cNvPr id="41988" name="Line 7"/>
            <p:cNvSpPr/>
            <p:nvPr/>
          </p:nvSpPr>
          <p:spPr>
            <a:xfrm flipV="1">
              <a:off x="3312" y="1488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89" name="Line 8"/>
            <p:cNvSpPr/>
            <p:nvPr/>
          </p:nvSpPr>
          <p:spPr>
            <a:xfrm>
              <a:off x="3312" y="1728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05" name="Text Box 9"/>
          <p:cNvSpPr txBox="1"/>
          <p:nvPr/>
        </p:nvSpPr>
        <p:spPr>
          <a:xfrm>
            <a:off x="2438400" y="460057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2106" name="Text Box 10"/>
          <p:cNvSpPr txBox="1"/>
          <p:nvPr/>
        </p:nvSpPr>
        <p:spPr>
          <a:xfrm>
            <a:off x="2438400" y="1628775"/>
            <a:ext cx="3048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间接寻址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07" name="Text Box 11"/>
          <p:cNvSpPr txBox="1"/>
          <p:nvPr/>
        </p:nvSpPr>
        <p:spPr>
          <a:xfrm>
            <a:off x="2438400" y="2238375"/>
            <a:ext cx="5638800" cy="5835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指令给出操作数的间接地址。</a:t>
            </a:r>
            <a:endParaRPr lang="zh-CN" altLang="en-US" sz="3200" b="1" dirty="0">
              <a:solidFill>
                <a:srgbClr val="4F20FA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2108" name="Text Box 12"/>
          <p:cNvSpPr txBox="1"/>
          <p:nvPr/>
        </p:nvSpPr>
        <p:spPr>
          <a:xfrm>
            <a:off x="2286000" y="3914775"/>
            <a:ext cx="4267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）存储器间址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3352800" y="4600575"/>
            <a:ext cx="3505200" cy="533400"/>
            <a:chOff x="1872" y="2160"/>
            <a:chExt cx="2208" cy="336"/>
          </a:xfrm>
        </p:grpSpPr>
        <p:sp>
          <p:nvSpPr>
            <p:cNvPr id="41995" name="Text Box 14"/>
            <p:cNvSpPr txBox="1"/>
            <p:nvPr/>
          </p:nvSpPr>
          <p:spPr>
            <a:xfrm>
              <a:off x="1872" y="2160"/>
              <a:ext cx="2208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间接地址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1996" name="Line 15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8610600" y="3990975"/>
            <a:ext cx="1600200" cy="1600200"/>
            <a:chOff x="4464" y="3072"/>
            <a:chExt cx="1008" cy="1008"/>
          </a:xfrm>
        </p:grpSpPr>
        <p:sp>
          <p:nvSpPr>
            <p:cNvPr id="41998" name="Rectangle 17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Line 18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0" name="Line 19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1" name="Line 20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2117" name="Text Box 21"/>
          <p:cNvSpPr txBox="1"/>
          <p:nvPr/>
        </p:nvSpPr>
        <p:spPr>
          <a:xfrm>
            <a:off x="7315200" y="399097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D=0030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18" name="Text Box 22"/>
          <p:cNvSpPr txBox="1"/>
          <p:nvPr/>
        </p:nvSpPr>
        <p:spPr>
          <a:xfrm>
            <a:off x="8915400" y="399097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0060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19" name="Text Box 23"/>
          <p:cNvSpPr txBox="1"/>
          <p:nvPr/>
        </p:nvSpPr>
        <p:spPr>
          <a:xfrm>
            <a:off x="9141778" y="4448175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20" name="Text Box 24"/>
          <p:cNvSpPr txBox="1"/>
          <p:nvPr/>
        </p:nvSpPr>
        <p:spPr>
          <a:xfrm>
            <a:off x="7696200" y="48291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0060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21" name="Text Box 25"/>
          <p:cNvSpPr txBox="1"/>
          <p:nvPr/>
        </p:nvSpPr>
        <p:spPr>
          <a:xfrm>
            <a:off x="8915400" y="482917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  <a:endParaRPr lang="en-US" altLang="zh-CN" sz="2800" b="1" dirty="0">
              <a:solidFill>
                <a:srgbClr val="FA350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22" name="Text Box 26"/>
          <p:cNvSpPr txBox="1"/>
          <p:nvPr/>
        </p:nvSpPr>
        <p:spPr>
          <a:xfrm>
            <a:off x="9141778" y="5210175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23" name="Text Box 27"/>
          <p:cNvSpPr txBox="1"/>
          <p:nvPr/>
        </p:nvSpPr>
        <p:spPr>
          <a:xfrm>
            <a:off x="2514600" y="5210175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=((D))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2124" name="Text Box 28"/>
          <p:cNvSpPr txBox="1"/>
          <p:nvPr/>
        </p:nvSpPr>
        <p:spPr>
          <a:xfrm>
            <a:off x="9067800" y="3533775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25" name="Line 29"/>
          <p:cNvSpPr/>
          <p:nvPr/>
        </p:nvSpPr>
        <p:spPr>
          <a:xfrm flipV="1">
            <a:off x="7543800" y="3686175"/>
            <a:ext cx="228600" cy="3810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26" name="Text Box 30"/>
          <p:cNvSpPr txBox="1"/>
          <p:nvPr/>
        </p:nvSpPr>
        <p:spPr>
          <a:xfrm>
            <a:off x="8534400" y="2771775"/>
            <a:ext cx="1600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间址单元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2127" name="Line 31"/>
          <p:cNvSpPr/>
          <p:nvPr/>
        </p:nvSpPr>
        <p:spPr>
          <a:xfrm flipV="1">
            <a:off x="8839200" y="3152775"/>
            <a:ext cx="304800" cy="76200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128" name="Text Box 32"/>
          <p:cNvSpPr txBox="1"/>
          <p:nvPr/>
        </p:nvSpPr>
        <p:spPr>
          <a:xfrm>
            <a:off x="7391400" y="3381375"/>
            <a:ext cx="1600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地址指针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1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1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1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1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00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100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100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100">
                                            <p:txEl>
                                              <p:charRg st="6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1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1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1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01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2101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101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101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/>
      <p:bldP spid="132101" grpId="0" build="p"/>
      <p:bldP spid="132105" grpId="0"/>
      <p:bldP spid="132106" grpId="0"/>
      <p:bldP spid="132107" grpId="0" bldLvl="0" animBg="1"/>
      <p:bldP spid="132108" grpId="0"/>
      <p:bldP spid="132117" grpId="0"/>
      <p:bldP spid="132118" grpId="0"/>
      <p:bldP spid="132119" grpId="0"/>
      <p:bldP spid="132120" grpId="0"/>
      <p:bldP spid="132121" grpId="0"/>
      <p:bldP spid="132122" grpId="0"/>
      <p:bldP spid="132123" grpId="0"/>
      <p:bldP spid="132124" grpId="0"/>
      <p:bldP spid="132126" grpId="0"/>
      <p:bldP spid="1321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200400" y="2085975"/>
            <a:ext cx="3505200" cy="533400"/>
            <a:chOff x="1872" y="2160"/>
            <a:chExt cx="2208" cy="336"/>
          </a:xfrm>
        </p:grpSpPr>
        <p:sp>
          <p:nvSpPr>
            <p:cNvPr id="43010" name="Text Box 3"/>
            <p:cNvSpPr txBox="1"/>
            <p:nvPr/>
          </p:nvSpPr>
          <p:spPr>
            <a:xfrm>
              <a:off x="1872" y="2160"/>
              <a:ext cx="2208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寄存器号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 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3011" name="Line 4"/>
            <p:cNvSpPr/>
            <p:nvPr/>
          </p:nvSpPr>
          <p:spPr>
            <a:xfrm>
              <a:off x="2880" y="216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111621" name="Text Box 5"/>
          <p:cNvSpPr txBox="1"/>
          <p:nvPr/>
        </p:nvSpPr>
        <p:spPr>
          <a:xfrm>
            <a:off x="2209800" y="1400175"/>
            <a:ext cx="4572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）寄存器间址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1622" name="Text Box 6"/>
          <p:cNvSpPr txBox="1"/>
          <p:nvPr/>
        </p:nvSpPr>
        <p:spPr>
          <a:xfrm>
            <a:off x="2286000" y="208597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1623" name="Text Box 7"/>
          <p:cNvSpPr txBox="1"/>
          <p:nvPr/>
        </p:nvSpPr>
        <p:spPr>
          <a:xfrm>
            <a:off x="2514600" y="3305175"/>
            <a:ext cx="6096000" cy="8235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所占位数少；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可提供全字长地址码；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内容比修改</a:t>
            </a: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内容快。</a:t>
            </a:r>
            <a:endParaRPr lang="zh-CN" altLang="en-US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25" name="Text Box 9"/>
          <p:cNvSpPr txBox="1"/>
          <p:nvPr/>
        </p:nvSpPr>
        <p:spPr>
          <a:xfrm>
            <a:off x="2514600" y="2619375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=((R))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26" name="Text Box 10"/>
          <p:cNvSpPr txBox="1"/>
          <p:nvPr/>
        </p:nvSpPr>
        <p:spPr>
          <a:xfrm>
            <a:off x="2286000" y="4432300"/>
            <a:ext cx="8077200" cy="1383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指针不变</a:t>
            </a:r>
            <a:r>
              <a:rPr lang="en-US" altLang="zh-CN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由指令指定</a:t>
            </a:r>
            <a:r>
              <a:rPr lang="en-US" altLang="zh-CN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，指针内容可变，使同一指令可指向不同存储单元，以实现</a:t>
            </a:r>
            <a:r>
              <a:rPr lang="zh-CN" altLang="en-US" sz="28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程序的循环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rgbClr val="FA350E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共享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，并</a:t>
            </a:r>
            <a:r>
              <a:rPr lang="zh-CN" altLang="en-US" sz="2800" b="1" dirty="0">
                <a:solidFill>
                  <a:srgbClr val="FB491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提供转移地址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rgbClr val="EE1AB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8610600" y="1781175"/>
            <a:ext cx="1600200" cy="1600200"/>
            <a:chOff x="4464" y="3072"/>
            <a:chExt cx="1008" cy="1008"/>
          </a:xfrm>
        </p:grpSpPr>
        <p:sp>
          <p:nvSpPr>
            <p:cNvPr id="43018" name="Rectangle 27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9" name="Line 28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29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Line 30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1647" name="Text Box 31"/>
          <p:cNvSpPr txBox="1"/>
          <p:nvPr/>
        </p:nvSpPr>
        <p:spPr>
          <a:xfrm>
            <a:off x="6934200" y="178117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R=02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48" name="Text Box 32"/>
          <p:cNvSpPr txBox="1"/>
          <p:nvPr/>
        </p:nvSpPr>
        <p:spPr>
          <a:xfrm>
            <a:off x="9144000" y="1400175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33"/>
          <p:cNvGrpSpPr/>
          <p:nvPr/>
        </p:nvGrpSpPr>
        <p:grpSpPr>
          <a:xfrm>
            <a:off x="7086600" y="2162175"/>
            <a:ext cx="1371600" cy="522288"/>
            <a:chOff x="3072" y="1344"/>
            <a:chExt cx="864" cy="329"/>
          </a:xfrm>
        </p:grpSpPr>
        <p:sp>
          <p:nvSpPr>
            <p:cNvPr id="43025" name="Rectangle 34"/>
            <p:cNvSpPr/>
            <p:nvPr/>
          </p:nvSpPr>
          <p:spPr>
            <a:xfrm>
              <a:off x="3072" y="1392"/>
              <a:ext cx="768" cy="240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6" name="Text Box 35"/>
            <p:cNvSpPr txBox="1"/>
            <p:nvPr/>
          </p:nvSpPr>
          <p:spPr>
            <a:xfrm>
              <a:off x="3168" y="1344"/>
              <a:ext cx="7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0040</a:t>
              </a:r>
              <a:endPara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1652" name="Text Box 36"/>
          <p:cNvSpPr txBox="1"/>
          <p:nvPr/>
        </p:nvSpPr>
        <p:spPr>
          <a:xfrm>
            <a:off x="7696200" y="26193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0040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53" name="Text Box 37"/>
          <p:cNvSpPr txBox="1"/>
          <p:nvPr/>
        </p:nvSpPr>
        <p:spPr>
          <a:xfrm>
            <a:off x="9067800" y="261937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  <a:endParaRPr lang="en-US" altLang="zh-CN" sz="2800" b="1" dirty="0">
              <a:solidFill>
                <a:srgbClr val="FA350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1654" name="Text Box 38"/>
          <p:cNvSpPr txBox="1"/>
          <p:nvPr/>
        </p:nvSpPr>
        <p:spPr>
          <a:xfrm>
            <a:off x="9217978" y="1857375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55" name="Text Box 39"/>
          <p:cNvSpPr txBox="1"/>
          <p:nvPr/>
        </p:nvSpPr>
        <p:spPr>
          <a:xfrm>
            <a:off x="9217978" y="2314575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56" name="Text Box 40"/>
          <p:cNvSpPr txBox="1"/>
          <p:nvPr/>
        </p:nvSpPr>
        <p:spPr>
          <a:xfrm>
            <a:off x="9217978" y="3000375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57" name="Line 41"/>
          <p:cNvSpPr/>
          <p:nvPr/>
        </p:nvSpPr>
        <p:spPr>
          <a:xfrm flipV="1">
            <a:off x="7162800" y="1781175"/>
            <a:ext cx="304800" cy="1524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658" name="Text Box 42"/>
          <p:cNvSpPr txBox="1"/>
          <p:nvPr/>
        </p:nvSpPr>
        <p:spPr>
          <a:xfrm>
            <a:off x="7010400" y="1400175"/>
            <a:ext cx="16002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</a:rPr>
              <a:t>地址指针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2" grpId="0"/>
      <p:bldP spid="111623" grpId="0" bldLvl="0" animBg="1"/>
      <p:bldP spid="111625" grpId="0"/>
      <p:bldP spid="111626" grpId="0"/>
      <p:bldP spid="111647" grpId="0"/>
      <p:bldP spid="111648" grpId="0"/>
      <p:bldP spid="111652" grpId="0"/>
      <p:bldP spid="111653" grpId="0"/>
      <p:bldP spid="111654" grpId="0"/>
      <p:bldP spid="111655" grpId="0"/>
      <p:bldP spid="111656" grpId="0"/>
      <p:bldP spid="11165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4" name="Text Box 4"/>
          <p:cNvSpPr txBox="1"/>
          <p:nvPr/>
        </p:nvSpPr>
        <p:spPr>
          <a:xfrm>
            <a:off x="2362200" y="2049463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25" name="Text Box 5"/>
          <p:cNvSpPr txBox="1"/>
          <p:nvPr/>
        </p:nvSpPr>
        <p:spPr>
          <a:xfrm>
            <a:off x="2286000" y="1363663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）堆栈寻址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276600" y="2049463"/>
            <a:ext cx="3657600" cy="533400"/>
            <a:chOff x="1104" y="3216"/>
            <a:chExt cx="2304" cy="336"/>
          </a:xfrm>
        </p:grpSpPr>
        <p:sp>
          <p:nvSpPr>
            <p:cNvPr id="44036" name="Text Box 7"/>
            <p:cNvSpPr txBox="1"/>
            <p:nvPr/>
          </p:nvSpPr>
          <p:spPr>
            <a:xfrm>
              <a:off x="1104" y="3216"/>
              <a:ext cx="2304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</a:t>
              </a:r>
              <a:r>
                <a: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堆栈指针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037" name="Line 8"/>
            <p:cNvSpPr/>
            <p:nvPr/>
          </p:nvSpPr>
          <p:spPr>
            <a:xfrm>
              <a:off x="2112" y="321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8610600" y="1820863"/>
            <a:ext cx="1600200" cy="1600200"/>
            <a:chOff x="4464" y="3072"/>
            <a:chExt cx="1008" cy="1008"/>
          </a:xfrm>
        </p:grpSpPr>
        <p:sp>
          <p:nvSpPr>
            <p:cNvPr id="44039" name="Rectangle 10"/>
            <p:cNvSpPr/>
            <p:nvPr/>
          </p:nvSpPr>
          <p:spPr>
            <a:xfrm>
              <a:off x="4464" y="3072"/>
              <a:ext cx="1008" cy="1008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0" name="Line 11"/>
            <p:cNvSpPr/>
            <p:nvPr/>
          </p:nvSpPr>
          <p:spPr>
            <a:xfrm>
              <a:off x="4464" y="36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Line 12"/>
            <p:cNvSpPr/>
            <p:nvPr/>
          </p:nvSpPr>
          <p:spPr>
            <a:xfrm>
              <a:off x="4464" y="388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2" name="Line 13"/>
            <p:cNvSpPr/>
            <p:nvPr/>
          </p:nvSpPr>
          <p:spPr>
            <a:xfrm>
              <a:off x="4464" y="336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3134" name="Text Box 14"/>
          <p:cNvSpPr txBox="1"/>
          <p:nvPr/>
        </p:nvSpPr>
        <p:spPr>
          <a:xfrm>
            <a:off x="7086600" y="1668463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endParaRPr lang="en-US" altLang="zh-CN" sz="2800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35" name="Text Box 15"/>
          <p:cNvSpPr txBox="1"/>
          <p:nvPr/>
        </p:nvSpPr>
        <p:spPr>
          <a:xfrm>
            <a:off x="9141778" y="2354263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36" name="Text Box 16"/>
          <p:cNvSpPr txBox="1"/>
          <p:nvPr/>
        </p:nvSpPr>
        <p:spPr>
          <a:xfrm>
            <a:off x="8915400" y="2659063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A350E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S</a:t>
            </a:r>
            <a:endParaRPr lang="en-US" altLang="zh-CN" sz="2800" b="1" dirty="0">
              <a:solidFill>
                <a:srgbClr val="FA350E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37" name="Text Box 17"/>
          <p:cNvSpPr txBox="1"/>
          <p:nvPr/>
        </p:nvSpPr>
        <p:spPr>
          <a:xfrm>
            <a:off x="9141778" y="3040063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38" name="Text Box 18"/>
          <p:cNvSpPr txBox="1"/>
          <p:nvPr/>
        </p:nvSpPr>
        <p:spPr>
          <a:xfrm>
            <a:off x="2514600" y="2735263"/>
            <a:ext cx="2057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=((SP))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39" name="Text Box 19"/>
          <p:cNvSpPr txBox="1"/>
          <p:nvPr/>
        </p:nvSpPr>
        <p:spPr>
          <a:xfrm>
            <a:off x="9067800" y="1439863"/>
            <a:ext cx="9906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7162800" y="2049463"/>
            <a:ext cx="1371600" cy="522287"/>
            <a:chOff x="3072" y="1344"/>
            <a:chExt cx="864" cy="329"/>
          </a:xfrm>
        </p:grpSpPr>
        <p:sp>
          <p:nvSpPr>
            <p:cNvPr id="44050" name="Rectangle 21"/>
            <p:cNvSpPr/>
            <p:nvPr/>
          </p:nvSpPr>
          <p:spPr>
            <a:xfrm>
              <a:off x="3072" y="1392"/>
              <a:ext cx="768" cy="240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Text Box 22"/>
            <p:cNvSpPr txBox="1"/>
            <p:nvPr/>
          </p:nvSpPr>
          <p:spPr>
            <a:xfrm>
              <a:off x="3168" y="1344"/>
              <a:ext cx="7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0070</a:t>
              </a:r>
              <a:endParaRPr lang="en-US" altLang="zh-CN" sz="2800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3143" name="Text Box 23"/>
          <p:cNvSpPr txBox="1"/>
          <p:nvPr/>
        </p:nvSpPr>
        <p:spPr>
          <a:xfrm>
            <a:off x="9141778" y="1897063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4F20F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4" name="Text Box 24"/>
          <p:cNvSpPr txBox="1"/>
          <p:nvPr/>
        </p:nvSpPr>
        <p:spPr>
          <a:xfrm>
            <a:off x="7696200" y="2506663"/>
            <a:ext cx="10668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栈顶</a:t>
            </a:r>
            <a:endParaRPr lang="zh-CN" altLang="en-US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45" name="Line 25"/>
          <p:cNvSpPr/>
          <p:nvPr/>
        </p:nvSpPr>
        <p:spPr>
          <a:xfrm>
            <a:off x="7696200" y="2506663"/>
            <a:ext cx="0" cy="4572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46" name="Line 26"/>
          <p:cNvSpPr/>
          <p:nvPr/>
        </p:nvSpPr>
        <p:spPr>
          <a:xfrm>
            <a:off x="7696200" y="2963863"/>
            <a:ext cx="9144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3147" name="Text Box 27"/>
          <p:cNvSpPr txBox="1"/>
          <p:nvPr/>
        </p:nvSpPr>
        <p:spPr>
          <a:xfrm>
            <a:off x="2438400" y="6167438"/>
            <a:ext cx="6858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既可出现在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指令中，也可隐含约定。</a:t>
            </a:r>
            <a:endParaRPr lang="zh-CN" altLang="en-US" sz="2800" b="1" dirty="0">
              <a:solidFill>
                <a:srgbClr val="EE1AB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67" name="AutoShape 47"/>
          <p:cNvSpPr/>
          <p:nvPr/>
        </p:nvSpPr>
        <p:spPr>
          <a:xfrm>
            <a:off x="2438400" y="4491038"/>
            <a:ext cx="76200" cy="990600"/>
          </a:xfrm>
          <a:prstGeom prst="leftBrace">
            <a:avLst>
              <a:gd name="adj1" fmla="val 108152"/>
              <a:gd name="adj2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8" name="Text Box 48"/>
          <p:cNvSpPr txBox="1"/>
          <p:nvPr/>
        </p:nvSpPr>
        <p:spPr>
          <a:xfrm>
            <a:off x="2514600" y="3729038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堆栈向上生成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69" name="Text Box 49"/>
          <p:cNvSpPr txBox="1"/>
          <p:nvPr/>
        </p:nvSpPr>
        <p:spPr>
          <a:xfrm>
            <a:off x="2514600" y="427672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压栈：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70" name="Text Box 50"/>
          <p:cNvSpPr txBox="1"/>
          <p:nvPr/>
        </p:nvSpPr>
        <p:spPr>
          <a:xfrm>
            <a:off x="3505200" y="4491038"/>
            <a:ext cx="3657600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自动减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，再存数。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-(SP)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自减型间址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71" name="Text Box 51"/>
          <p:cNvSpPr txBox="1"/>
          <p:nvPr/>
        </p:nvSpPr>
        <p:spPr>
          <a:xfrm>
            <a:off x="3429000" y="5356225"/>
            <a:ext cx="4572000" cy="737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先取数，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再自动加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(SP)+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自增型间址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72" name="Text Box 52"/>
          <p:cNvSpPr txBox="1"/>
          <p:nvPr/>
        </p:nvSpPr>
        <p:spPr>
          <a:xfrm>
            <a:off x="2514600" y="517683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出栈：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17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170">
                                            <p:txEl>
                                              <p:charRg st="12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1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3171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5" grpId="0"/>
      <p:bldP spid="133134" grpId="0"/>
      <p:bldP spid="133135" grpId="0"/>
      <p:bldP spid="133136" grpId="0"/>
      <p:bldP spid="133137" grpId="0"/>
      <p:bldP spid="133138" grpId="0"/>
      <p:bldP spid="133139" grpId="0"/>
      <p:bldP spid="133143" grpId="0"/>
      <p:bldP spid="133144" grpId="0"/>
      <p:bldP spid="133147" grpId="0"/>
      <p:bldP spid="133167" grpId="0" bldLvl="0" animBg="1"/>
      <p:bldP spid="133168" grpId="0"/>
      <p:bldP spid="133169" grpId="0"/>
      <p:bldP spid="133170" grpId="0" build="p"/>
      <p:bldP spid="133171" grpId="0" build="p"/>
      <p:bldP spid="13317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Text Box 2"/>
          <p:cNvSpPr txBox="1"/>
          <p:nvPr/>
        </p:nvSpPr>
        <p:spPr>
          <a:xfrm>
            <a:off x="2438400" y="371157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格式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44" name="Text Box 4"/>
          <p:cNvSpPr txBox="1"/>
          <p:nvPr/>
        </p:nvSpPr>
        <p:spPr>
          <a:xfrm>
            <a:off x="2286000" y="1806575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）变址寻址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45" name="Text Box 5"/>
          <p:cNvSpPr txBox="1"/>
          <p:nvPr/>
        </p:nvSpPr>
        <p:spPr>
          <a:xfrm>
            <a:off x="2438400" y="1196975"/>
            <a:ext cx="5638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变址、基址寻址及其变化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1" name="Text Box 31"/>
          <p:cNvSpPr txBox="1"/>
          <p:nvPr/>
        </p:nvSpPr>
        <p:spPr>
          <a:xfrm>
            <a:off x="2438400" y="2416175"/>
            <a:ext cx="8001000" cy="1076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4F20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指令给出一个寄存器号和一个地址量，寄存器内容与地址量之和为有效地址。</a:t>
            </a:r>
            <a:endParaRPr lang="zh-CN" altLang="en-US" sz="3200" b="1" dirty="0">
              <a:solidFill>
                <a:srgbClr val="4F20FA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505200" y="3644900"/>
            <a:ext cx="3657600" cy="533400"/>
            <a:chOff x="1248" y="3792"/>
            <a:chExt cx="2304" cy="336"/>
          </a:xfrm>
        </p:grpSpPr>
        <p:sp>
          <p:nvSpPr>
            <p:cNvPr id="45062" name="Text Box 33"/>
            <p:cNvSpPr txBox="1"/>
            <p:nvPr/>
          </p:nvSpPr>
          <p:spPr>
            <a:xfrm>
              <a:off x="1248" y="3792"/>
              <a:ext cx="2304" cy="329"/>
            </a:xfrm>
            <a:prstGeom prst="rect">
              <a:avLst/>
            </a:prstGeom>
            <a:solidFill>
              <a:srgbClr val="FEFEF6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操作码</a:t>
              </a:r>
              <a:r>
                <a:rPr lang="en-US" altLang="zh-CN" sz="2800" b="1" dirty="0">
                  <a:solidFill>
                    <a:schemeClr val="accent2"/>
                  </a:solidFill>
                  <a:latin typeface="宋体" panose="02010600030101010101" pitchFamily="2" charset="-122"/>
                  <a:ea typeface="黑体" panose="02010609060101010101" pitchFamily="2" charset="-122"/>
                </a:rPr>
                <a:t>op  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     </a:t>
              </a:r>
              <a:r>
                <a:rPr lang="en-US" altLang="zh-CN" sz="28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  </a:t>
              </a:r>
              <a:endParaRPr lang="en-US" altLang="zh-CN" sz="28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63" name="Line 34"/>
            <p:cNvSpPr/>
            <p:nvPr/>
          </p:nvSpPr>
          <p:spPr>
            <a:xfrm>
              <a:off x="2256" y="3792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5064" name="Line 35"/>
            <p:cNvSpPr/>
            <p:nvPr/>
          </p:nvSpPr>
          <p:spPr>
            <a:xfrm>
              <a:off x="2880" y="3792"/>
              <a:ext cx="0" cy="33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676" name="Text Box 36"/>
          <p:cNvSpPr txBox="1"/>
          <p:nvPr/>
        </p:nvSpPr>
        <p:spPr>
          <a:xfrm>
            <a:off x="4800600" y="4421188"/>
            <a:ext cx="2286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变址寄存器号</a:t>
            </a:r>
            <a:endParaRPr lang="zh-CN" altLang="en-US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77" name="Text Box 37"/>
          <p:cNvSpPr txBox="1"/>
          <p:nvPr/>
        </p:nvSpPr>
        <p:spPr>
          <a:xfrm>
            <a:off x="2590800" y="5030788"/>
            <a:ext cx="3276600" cy="4356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 =(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(R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+ </a:t>
            </a:r>
            <a:r>
              <a:rPr lang="en-US" altLang="zh-CN" sz="32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4" name="Line 44"/>
          <p:cNvSpPr/>
          <p:nvPr/>
        </p:nvSpPr>
        <p:spPr>
          <a:xfrm>
            <a:off x="5562600" y="4268788"/>
            <a:ext cx="228600" cy="228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5" name="Line 45"/>
          <p:cNvSpPr/>
          <p:nvPr/>
        </p:nvSpPr>
        <p:spPr>
          <a:xfrm>
            <a:off x="6629400" y="4268788"/>
            <a:ext cx="1143000" cy="228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6" name="Line 46"/>
          <p:cNvSpPr/>
          <p:nvPr/>
        </p:nvSpPr>
        <p:spPr>
          <a:xfrm>
            <a:off x="3962400" y="5411788"/>
            <a:ext cx="381000" cy="228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87" name="Text Box 47"/>
          <p:cNvSpPr txBox="1"/>
          <p:nvPr/>
        </p:nvSpPr>
        <p:spPr>
          <a:xfrm>
            <a:off x="7086600" y="4421188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形式地址</a:t>
            </a:r>
            <a:endParaRPr lang="zh-CN" altLang="en-US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8" name="Text Box 48"/>
          <p:cNvSpPr txBox="1"/>
          <p:nvPr/>
        </p:nvSpPr>
        <p:spPr>
          <a:xfrm>
            <a:off x="3657600" y="5564188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修改量</a:t>
            </a:r>
            <a:endParaRPr lang="zh-CN" altLang="en-US" b="1" dirty="0">
              <a:solidFill>
                <a:srgbClr val="4F20FA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9" name="Line 49"/>
          <p:cNvSpPr/>
          <p:nvPr/>
        </p:nvSpPr>
        <p:spPr>
          <a:xfrm>
            <a:off x="4800600" y="5411788"/>
            <a:ext cx="838200" cy="228600"/>
          </a:xfrm>
          <a:prstGeom prst="line">
            <a:avLst/>
          </a:prstGeom>
          <a:ln w="28575" cap="flat" cmpd="sng">
            <a:solidFill>
              <a:srgbClr val="EE1AB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0" name="Text Box 50"/>
          <p:cNvSpPr txBox="1"/>
          <p:nvPr/>
        </p:nvSpPr>
        <p:spPr>
          <a:xfrm>
            <a:off x="5638800" y="5487988"/>
            <a:ext cx="15240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基准地址</a:t>
            </a:r>
            <a:endParaRPr lang="zh-CN" altLang="en-US" b="1" dirty="0">
              <a:solidFill>
                <a:srgbClr val="EE1AB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267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4" grpId="0"/>
      <p:bldP spid="112645" grpId="0"/>
      <p:bldP spid="112671" grpId="0" animBg="1" build="p"/>
      <p:bldP spid="112676" grpId="0"/>
      <p:bldP spid="112677" grpId="0"/>
      <p:bldP spid="112687" grpId="0"/>
      <p:bldP spid="112688" grpId="0"/>
      <p:bldP spid="1126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2949575" y="192088"/>
            <a:ext cx="3860800" cy="711200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数据传输率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2"/>
          <p:cNvSpPr txBox="1"/>
          <p:nvPr/>
        </p:nvSpPr>
        <p:spPr>
          <a:xfrm>
            <a:off x="4295775" y="1195388"/>
            <a:ext cx="5214938" cy="13036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位宽×工作频率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        8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Line 5"/>
          <p:cNvSpPr/>
          <p:nvPr/>
        </p:nvSpPr>
        <p:spPr>
          <a:xfrm>
            <a:off x="4337050" y="1844675"/>
            <a:ext cx="4392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Text Box 7"/>
          <p:cNvSpPr txBox="1"/>
          <p:nvPr/>
        </p:nvSpPr>
        <p:spPr>
          <a:xfrm>
            <a:off x="2509838" y="1490663"/>
            <a:ext cx="168275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带宽 =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8513763" y="1555750"/>
            <a:ext cx="15113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B/S）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/>
          <p:nvPr/>
        </p:nvSpPr>
        <p:spPr>
          <a:xfrm>
            <a:off x="2028825" y="2563813"/>
            <a:ext cx="83534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物理意义：单位时间内的数据传输量。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/>
          <p:nvPr/>
        </p:nvSpPr>
        <p:spPr>
          <a:xfrm>
            <a:off x="1765300" y="3392488"/>
            <a:ext cx="8132763" cy="12725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注意：计算总线的带宽时，一般还要考虑编码方式、单双工模式和通道的路数等因素。</a:t>
            </a:r>
            <a:endParaRPr lang="en-US" altLang="zh-CN" sz="3200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Text Box 2"/>
          <p:cNvSpPr txBox="1"/>
          <p:nvPr/>
        </p:nvSpPr>
        <p:spPr>
          <a:xfrm>
            <a:off x="2424113" y="5145088"/>
            <a:ext cx="7543800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solidFill>
                  <a:srgbClr val="EE1AB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的位数有限，若不能提供全字长地址码，会使访存空间受到限制</a:t>
            </a:r>
            <a:r>
              <a:rPr lang="zh-CN" altLang="en-US" sz="2800" b="1" dirty="0">
                <a:solidFill>
                  <a:srgbClr val="EE1AB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rgbClr val="EE1AB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668" name="Text Box 4"/>
          <p:cNvSpPr txBox="1"/>
          <p:nvPr/>
        </p:nvSpPr>
        <p:spPr>
          <a:xfrm>
            <a:off x="2063750" y="1341438"/>
            <a:ext cx="8229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用变址方式访问一组连续区间内的数组元素。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670" name="Text Box 6"/>
          <p:cNvSpPr txBox="1"/>
          <p:nvPr/>
        </p:nvSpPr>
        <p:spPr>
          <a:xfrm>
            <a:off x="6705600" y="2144713"/>
            <a:ext cx="1524000" cy="34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D=</a:t>
            </a:r>
            <a:r>
              <a:rPr lang="zh-CN" altLang="en-US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首址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671" name="Text Box 7"/>
          <p:cNvSpPr txBox="1"/>
          <p:nvPr/>
        </p:nvSpPr>
        <p:spPr>
          <a:xfrm>
            <a:off x="2208213" y="1981200"/>
            <a:ext cx="3810000" cy="304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为存储区首址；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(R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为所访单元距离首址的长度；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初值为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，每访问一个单元，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(RX)+1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7924800" y="2060575"/>
            <a:ext cx="2362200" cy="1676400"/>
            <a:chOff x="4032" y="2160"/>
            <a:chExt cx="1488" cy="1056"/>
          </a:xfrm>
        </p:grpSpPr>
        <p:sp>
          <p:nvSpPr>
            <p:cNvPr id="46086" name="Text Box 22"/>
            <p:cNvSpPr txBox="1"/>
            <p:nvPr/>
          </p:nvSpPr>
          <p:spPr>
            <a:xfrm>
              <a:off x="5040" y="2976"/>
              <a:ext cx="48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n-1</a:t>
              </a:r>
              <a:endParaRPr lang="en-US" altLang="zh-CN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087" name="Rectangle 23"/>
            <p:cNvSpPr/>
            <p:nvPr/>
          </p:nvSpPr>
          <p:spPr>
            <a:xfrm>
              <a:off x="4032" y="2208"/>
              <a:ext cx="1008" cy="1008"/>
            </a:xfrm>
            <a:prstGeom prst="rect">
              <a:avLst/>
            </a:prstGeom>
            <a:solidFill>
              <a:srgbClr val="EDE435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Line 24"/>
            <p:cNvSpPr/>
            <p:nvPr/>
          </p:nvSpPr>
          <p:spPr>
            <a:xfrm>
              <a:off x="4032" y="3024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9" name="Line 25"/>
            <p:cNvSpPr/>
            <p:nvPr/>
          </p:nvSpPr>
          <p:spPr>
            <a:xfrm>
              <a:off x="4032" y="2448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0" name="Text Box 26"/>
            <p:cNvSpPr txBox="1"/>
            <p:nvPr/>
          </p:nvSpPr>
          <p:spPr>
            <a:xfrm>
              <a:off x="4415" y="2832"/>
              <a:ext cx="38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Text Box 27"/>
            <p:cNvSpPr txBox="1"/>
            <p:nvPr/>
          </p:nvSpPr>
          <p:spPr>
            <a:xfrm>
              <a:off x="5040" y="2160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endParaRPr lang="en-US" altLang="zh-CN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092" name="Line 28"/>
            <p:cNvSpPr/>
            <p:nvPr/>
          </p:nvSpPr>
          <p:spPr>
            <a:xfrm>
              <a:off x="4032" y="2640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3" name="Line 29"/>
            <p:cNvSpPr/>
            <p:nvPr/>
          </p:nvSpPr>
          <p:spPr>
            <a:xfrm>
              <a:off x="4032" y="2832"/>
              <a:ext cx="1008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4" name="Text Box 30"/>
            <p:cNvSpPr txBox="1"/>
            <p:nvPr/>
          </p:nvSpPr>
          <p:spPr>
            <a:xfrm>
              <a:off x="5040" y="2352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en-US" altLang="zh-CN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095" name="Text Box 31"/>
            <p:cNvSpPr txBox="1"/>
            <p:nvPr/>
          </p:nvSpPr>
          <p:spPr>
            <a:xfrm>
              <a:off x="5040" y="2592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4F20FA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lang="en-US" altLang="zh-CN" b="1" dirty="0">
                <a:solidFill>
                  <a:srgbClr val="4F20FA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096" name="Text Box 32"/>
            <p:cNvSpPr txBox="1"/>
            <p:nvPr/>
          </p:nvSpPr>
          <p:spPr>
            <a:xfrm>
              <a:off x="5039" y="2832"/>
              <a:ext cx="38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F20FA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2800" b="1" dirty="0">
                <a:solidFill>
                  <a:srgbClr val="4F20F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697" name="Text Box 33"/>
          <p:cNvSpPr txBox="1"/>
          <p:nvPr/>
        </p:nvSpPr>
        <p:spPr>
          <a:xfrm>
            <a:off x="6705600" y="2449513"/>
            <a:ext cx="1066800" cy="34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D+1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698" name="Text Box 34"/>
          <p:cNvSpPr txBox="1"/>
          <p:nvPr/>
        </p:nvSpPr>
        <p:spPr>
          <a:xfrm>
            <a:off x="6705600" y="2754313"/>
            <a:ext cx="1066800" cy="34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D+2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699" name="Text Box 35"/>
          <p:cNvSpPr txBox="1"/>
          <p:nvPr/>
        </p:nvSpPr>
        <p:spPr>
          <a:xfrm>
            <a:off x="6705600" y="3363913"/>
            <a:ext cx="1219200" cy="349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B491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D+n-1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3700" name="Text Box 36"/>
          <p:cNvSpPr txBox="1"/>
          <p:nvPr/>
        </p:nvSpPr>
        <p:spPr>
          <a:xfrm>
            <a:off x="6855778" y="2982913"/>
            <a:ext cx="613410" cy="5334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B49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B491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endParaRPr lang="en-US" altLang="zh-CN" sz="2800" b="1" dirty="0">
              <a:solidFill>
                <a:srgbClr val="FB491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6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6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6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6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671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671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671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71">
                                            <p:txEl>
                                              <p:charRg st="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ldLvl="0" animBg="1"/>
      <p:bldP spid="113668" grpId="0"/>
      <p:bldP spid="113670" grpId="0"/>
      <p:bldP spid="113671" grpId="0" uiExpand="1" build="p"/>
      <p:bldP spid="113697" grpId="0"/>
      <p:bldP spid="113698" grpId="0"/>
      <p:bldP spid="113699" grpId="0"/>
      <p:bldP spid="11370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6418" name="Text Box 2"/>
          <p:cNvSpPr txBox="1"/>
          <p:nvPr/>
        </p:nvSpPr>
        <p:spPr>
          <a:xfrm>
            <a:off x="2101850" y="1836738"/>
            <a:ext cx="5319713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可编程访问的寄存器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19" name="Text Box 3"/>
          <p:cNvSpPr txBox="1"/>
          <p:nvPr/>
        </p:nvSpPr>
        <p:spPr>
          <a:xfrm>
            <a:off x="1981200" y="3663950"/>
            <a:ext cx="7620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      编码    助记符           定义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0" name="Text Box 4"/>
          <p:cNvSpPr txBox="1"/>
          <p:nvPr/>
        </p:nvSpPr>
        <p:spPr>
          <a:xfrm>
            <a:off x="979805" y="556895"/>
            <a:ext cx="42779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模型机寻址方式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1" name="Text Box 5"/>
          <p:cNvSpPr txBox="1"/>
          <p:nvPr/>
        </p:nvSpPr>
        <p:spPr>
          <a:xfrm>
            <a:off x="1752600" y="4303713"/>
            <a:ext cx="2362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2" name="Text Box 6"/>
          <p:cNvSpPr txBox="1"/>
          <p:nvPr/>
        </p:nvSpPr>
        <p:spPr>
          <a:xfrm>
            <a:off x="2066925" y="2430463"/>
            <a:ext cx="8458200" cy="11245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05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通用寄存器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、指令计数器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、堆栈指针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、程序状态字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3" name="Line 7"/>
          <p:cNvSpPr/>
          <p:nvPr/>
        </p:nvSpPr>
        <p:spPr>
          <a:xfrm>
            <a:off x="1905000" y="4273550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" name="Group 8"/>
          <p:cNvGrpSpPr/>
          <p:nvPr/>
        </p:nvGrpSpPr>
        <p:grpSpPr>
          <a:xfrm>
            <a:off x="4267200" y="4349750"/>
            <a:ext cx="5181600" cy="552450"/>
            <a:chOff x="1728" y="2112"/>
            <a:chExt cx="3264" cy="348"/>
          </a:xfrm>
        </p:grpSpPr>
        <p:sp>
          <p:nvSpPr>
            <p:cNvPr id="36872" name="Text Box 9"/>
            <p:cNvSpPr txBox="1"/>
            <p:nvPr/>
          </p:nvSpPr>
          <p:spPr>
            <a:xfrm>
              <a:off x="1728" y="2112"/>
              <a:ext cx="62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Text Box 10"/>
            <p:cNvSpPr txBox="1"/>
            <p:nvPr/>
          </p:nvSpPr>
          <p:spPr>
            <a:xfrm>
              <a:off x="2688" y="2112"/>
              <a:ext cx="43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Text Box 11"/>
            <p:cNvSpPr txBox="1"/>
            <p:nvPr/>
          </p:nvSpPr>
          <p:spPr>
            <a:xfrm>
              <a:off x="3408" y="2112"/>
              <a:ext cx="158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(R)</a:t>
              </a: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为操作数</a:t>
              </a:r>
              <a:endPara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428" name="Text Box 12"/>
          <p:cNvSpPr txBox="1"/>
          <p:nvPr/>
        </p:nvSpPr>
        <p:spPr>
          <a:xfrm>
            <a:off x="1852613" y="4959350"/>
            <a:ext cx="2362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267200" y="4959350"/>
            <a:ext cx="6096000" cy="552450"/>
            <a:chOff x="1728" y="2496"/>
            <a:chExt cx="3840" cy="348"/>
          </a:xfrm>
        </p:grpSpPr>
        <p:sp>
          <p:nvSpPr>
            <p:cNvPr id="36877" name="Text Box 14"/>
            <p:cNvSpPr txBox="1"/>
            <p:nvPr/>
          </p:nvSpPr>
          <p:spPr>
            <a:xfrm>
              <a:off x="1728" y="2496"/>
              <a:ext cx="624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Text Box 15"/>
            <p:cNvSpPr txBox="1"/>
            <p:nvPr/>
          </p:nvSpPr>
          <p:spPr>
            <a:xfrm>
              <a:off x="2592" y="2496"/>
              <a:ext cx="57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(R)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Text Box 16"/>
            <p:cNvSpPr txBox="1"/>
            <p:nvPr/>
          </p:nvSpPr>
          <p:spPr>
            <a:xfrm>
              <a:off x="3408" y="2496"/>
              <a:ext cx="2160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(R)</a:t>
              </a: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为操作数地址</a:t>
              </a:r>
              <a:endPara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433" name="Text Box 17"/>
          <p:cNvSpPr txBox="1"/>
          <p:nvPr/>
        </p:nvSpPr>
        <p:spPr>
          <a:xfrm>
            <a:off x="1824038" y="5568950"/>
            <a:ext cx="24384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自减型寄存器间址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4267200" y="5522913"/>
            <a:ext cx="6400800" cy="1055687"/>
            <a:chOff x="1728" y="2851"/>
            <a:chExt cx="4032" cy="665"/>
          </a:xfrm>
        </p:grpSpPr>
        <p:sp>
          <p:nvSpPr>
            <p:cNvPr id="36882" name="Text Box 19"/>
            <p:cNvSpPr txBox="1"/>
            <p:nvPr/>
          </p:nvSpPr>
          <p:spPr>
            <a:xfrm>
              <a:off x="1728" y="2851"/>
              <a:ext cx="105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010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Text Box 20"/>
            <p:cNvSpPr txBox="1"/>
            <p:nvPr/>
          </p:nvSpPr>
          <p:spPr>
            <a:xfrm>
              <a:off x="2448" y="2851"/>
              <a:ext cx="81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–(R)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Text Box 21"/>
            <p:cNvSpPr txBox="1"/>
            <p:nvPr/>
          </p:nvSpPr>
          <p:spPr>
            <a:xfrm>
              <a:off x="2448" y="3168"/>
              <a:ext cx="816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–(SP)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Text Box 22"/>
            <p:cNvSpPr txBox="1"/>
            <p:nvPr/>
          </p:nvSpPr>
          <p:spPr>
            <a:xfrm>
              <a:off x="3408" y="2851"/>
              <a:ext cx="235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(R)</a:t>
              </a:r>
              <a:r>
                <a:rPr lang="en-US" altLang="zh-CN" sz="1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为操作数地址</a:t>
              </a:r>
              <a:endPara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6" name="Text Box 23"/>
            <p:cNvSpPr txBox="1"/>
            <p:nvPr/>
          </p:nvSpPr>
          <p:spPr>
            <a:xfrm>
              <a:off x="3408" y="3168"/>
              <a:ext cx="235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(SP)</a:t>
              </a:r>
              <a:r>
                <a:rPr lang="en-US" altLang="zh-CN" sz="1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为栈顶地址</a:t>
              </a:r>
              <a:endPara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440" name="Line 24"/>
          <p:cNvSpPr/>
          <p:nvPr/>
        </p:nvSpPr>
        <p:spPr>
          <a:xfrm>
            <a:off x="1828800" y="6635750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441" name="Line 25"/>
          <p:cNvSpPr/>
          <p:nvPr/>
        </p:nvSpPr>
        <p:spPr>
          <a:xfrm>
            <a:off x="1874838" y="4959350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442" name="Line 26"/>
          <p:cNvSpPr/>
          <p:nvPr/>
        </p:nvSpPr>
        <p:spPr>
          <a:xfrm>
            <a:off x="1874838" y="5568950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2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64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64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643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build="p"/>
      <p:bldP spid="316419" grpId="0" build="p"/>
      <p:bldP spid="316420" grpId="0" build="p"/>
      <p:bldP spid="316421" grpId="0" build="p"/>
      <p:bldP spid="316422" grpId="0" build="p"/>
      <p:bldP spid="316428" grpId="0" build="p"/>
      <p:bldP spid="31643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2" name="Text Box 2"/>
          <p:cNvSpPr txBox="1"/>
          <p:nvPr/>
        </p:nvSpPr>
        <p:spPr>
          <a:xfrm>
            <a:off x="1990725" y="1193800"/>
            <a:ext cx="8305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       编码    助记符           定义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3" name="Text Box 3"/>
          <p:cNvSpPr txBox="1"/>
          <p:nvPr/>
        </p:nvSpPr>
        <p:spPr>
          <a:xfrm>
            <a:off x="5495925" y="365283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(PC)+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4" name="Text Box 4"/>
          <p:cNvSpPr txBox="1"/>
          <p:nvPr/>
        </p:nvSpPr>
        <p:spPr>
          <a:xfrm>
            <a:off x="7019925" y="1790700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为操作数地址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5" name="Text Box 5"/>
          <p:cNvSpPr txBox="1"/>
          <p:nvPr/>
        </p:nvSpPr>
        <p:spPr>
          <a:xfrm>
            <a:off x="1762125" y="1806575"/>
            <a:ext cx="24384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立即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自增型寄存器间址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6" name="Text Box 6"/>
          <p:cNvSpPr txBox="1"/>
          <p:nvPr/>
        </p:nvSpPr>
        <p:spPr>
          <a:xfrm>
            <a:off x="4429125" y="1760538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7" name="Text Box 7"/>
          <p:cNvSpPr txBox="1"/>
          <p:nvPr/>
        </p:nvSpPr>
        <p:spPr>
          <a:xfrm>
            <a:off x="5495925" y="176053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(R)+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8" name="Text Box 8"/>
          <p:cNvSpPr txBox="1"/>
          <p:nvPr/>
        </p:nvSpPr>
        <p:spPr>
          <a:xfrm>
            <a:off x="7019925" y="2262188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(R)+1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49" name="Text Box 9"/>
          <p:cNvSpPr txBox="1"/>
          <p:nvPr/>
        </p:nvSpPr>
        <p:spPr>
          <a:xfrm>
            <a:off x="5495925" y="2708275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(SP)+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0" name="Text Box 10"/>
          <p:cNvSpPr txBox="1"/>
          <p:nvPr/>
        </p:nvSpPr>
        <p:spPr>
          <a:xfrm>
            <a:off x="7016750" y="2708275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为栈顶地址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1" name="Text Box 11"/>
          <p:cNvSpPr txBox="1"/>
          <p:nvPr/>
        </p:nvSpPr>
        <p:spPr>
          <a:xfrm>
            <a:off x="7000875" y="3165475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出栈后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(SP)+1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2" name="Text Box 12"/>
          <p:cNvSpPr txBox="1"/>
          <p:nvPr/>
        </p:nvSpPr>
        <p:spPr>
          <a:xfrm>
            <a:off x="7016750" y="3667125"/>
            <a:ext cx="34750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为立即数地址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3" name="Text Box 13"/>
          <p:cNvSpPr txBox="1"/>
          <p:nvPr/>
        </p:nvSpPr>
        <p:spPr>
          <a:xfrm>
            <a:off x="7032625" y="4052888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取数后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(PC)+1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4" name="Line 14"/>
          <p:cNvSpPr/>
          <p:nvPr/>
        </p:nvSpPr>
        <p:spPr>
          <a:xfrm>
            <a:off x="1838325" y="1844675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455" name="Line 15"/>
          <p:cNvSpPr/>
          <p:nvPr/>
        </p:nvSpPr>
        <p:spPr>
          <a:xfrm>
            <a:off x="1838325" y="4524375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456" name="Text Box 16"/>
          <p:cNvSpPr txBox="1"/>
          <p:nvPr/>
        </p:nvSpPr>
        <p:spPr>
          <a:xfrm>
            <a:off x="4413250" y="454025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7" name="Text Box 17"/>
          <p:cNvSpPr txBox="1"/>
          <p:nvPr/>
        </p:nvSpPr>
        <p:spPr>
          <a:xfrm>
            <a:off x="7026275" y="4540250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为间接地址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8" name="Text Box 18"/>
          <p:cNvSpPr txBox="1"/>
          <p:nvPr/>
        </p:nvSpPr>
        <p:spPr>
          <a:xfrm>
            <a:off x="1838325" y="4540250"/>
            <a:ext cx="24384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自增型双间址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59" name="Text Box 19"/>
          <p:cNvSpPr txBox="1"/>
          <p:nvPr/>
        </p:nvSpPr>
        <p:spPr>
          <a:xfrm>
            <a:off x="5464175" y="454025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2800" b="1" dirty="0">
                <a:solidFill>
                  <a:schemeClr val="accent2"/>
                </a:solidFill>
                <a:latin typeface="Batang" pitchFamily="18" charset="-127"/>
                <a:ea typeface="Batang" pitchFamily="18" charset="-127"/>
              </a:rPr>
              <a:t>@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(R)+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0" name="Text Box 20"/>
          <p:cNvSpPr txBox="1"/>
          <p:nvPr/>
        </p:nvSpPr>
        <p:spPr>
          <a:xfrm>
            <a:off x="7038975" y="5440363"/>
            <a:ext cx="3352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为间接地址，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1" name="Text Box 21"/>
          <p:cNvSpPr txBox="1"/>
          <p:nvPr/>
        </p:nvSpPr>
        <p:spPr>
          <a:xfrm>
            <a:off x="7042150" y="499745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(R)+1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2" name="Text Box 22"/>
          <p:cNvSpPr txBox="1"/>
          <p:nvPr/>
        </p:nvSpPr>
        <p:spPr>
          <a:xfrm>
            <a:off x="5464175" y="5440363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2800" b="1" dirty="0">
                <a:solidFill>
                  <a:schemeClr val="accent2"/>
                </a:solidFill>
                <a:latin typeface="Batang" pitchFamily="18" charset="-127"/>
                <a:ea typeface="Batang" pitchFamily="18" charset="-127"/>
              </a:rPr>
              <a:t>@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(PC)+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3" name="Text Box 23"/>
          <p:cNvSpPr txBox="1"/>
          <p:nvPr/>
        </p:nvSpPr>
        <p:spPr>
          <a:xfrm>
            <a:off x="7010400" y="5865813"/>
            <a:ext cx="3124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(PC)+1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4" name="Line 24"/>
          <p:cNvSpPr/>
          <p:nvPr/>
        </p:nvSpPr>
        <p:spPr>
          <a:xfrm>
            <a:off x="1838325" y="6381750"/>
            <a:ext cx="870902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465" name="Line 25"/>
          <p:cNvSpPr/>
          <p:nvPr/>
        </p:nvSpPr>
        <p:spPr>
          <a:xfrm flipH="1">
            <a:off x="5768975" y="5949950"/>
            <a:ext cx="534988" cy="73342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7466" name="Text Box 26"/>
          <p:cNvSpPr txBox="1"/>
          <p:nvPr/>
        </p:nvSpPr>
        <p:spPr>
          <a:xfrm>
            <a:off x="3995738" y="6381750"/>
            <a:ext cx="44799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如果指定寄存器为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746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/>
      <p:bldP spid="317443" grpId="0"/>
      <p:bldP spid="317444" grpId="0"/>
      <p:bldP spid="317445" grpId="0" build="p"/>
      <p:bldP spid="317446" grpId="0" build="p"/>
      <p:bldP spid="317447" grpId="0"/>
      <p:bldP spid="317448" grpId="0"/>
      <p:bldP spid="317449" grpId="0"/>
      <p:bldP spid="317450" grpId="0"/>
      <p:bldP spid="317451" grpId="0"/>
      <p:bldP spid="317452" grpId="0"/>
      <p:bldP spid="317453" grpId="0"/>
      <p:bldP spid="317456" grpId="0"/>
      <p:bldP spid="317457" grpId="0"/>
      <p:bldP spid="317458" grpId="0"/>
      <p:bldP spid="317459" grpId="0"/>
      <p:bldP spid="317460" grpId="0"/>
      <p:bldP spid="317461" grpId="0"/>
      <p:bldP spid="317462" grpId="0"/>
      <p:bldP spid="317463" grpId="0"/>
      <p:bldP spid="31746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66" name="Rectangle 2"/>
          <p:cNvSpPr/>
          <p:nvPr/>
        </p:nvSpPr>
        <p:spPr>
          <a:xfrm>
            <a:off x="1951038" y="1125538"/>
            <a:ext cx="64595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自增型双间址寻址过程示意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098675" y="1779588"/>
            <a:ext cx="5273675" cy="623887"/>
            <a:chOff x="522" y="683"/>
            <a:chExt cx="3322" cy="393"/>
          </a:xfrm>
        </p:grpSpPr>
        <p:sp>
          <p:nvSpPr>
            <p:cNvPr id="38915" name="Text Box 4"/>
            <p:cNvSpPr txBox="1"/>
            <p:nvPr/>
          </p:nvSpPr>
          <p:spPr>
            <a:xfrm>
              <a:off x="522" y="683"/>
              <a:ext cx="3322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操作码       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      </a:t>
              </a: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寄存器号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16" name="Line 5"/>
            <p:cNvSpPr/>
            <p:nvPr/>
          </p:nvSpPr>
          <p:spPr>
            <a:xfrm>
              <a:off x="1514" y="683"/>
              <a:ext cx="0" cy="384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8917" name="Line 6"/>
            <p:cNvSpPr/>
            <p:nvPr/>
          </p:nvSpPr>
          <p:spPr>
            <a:xfrm>
              <a:off x="2486" y="683"/>
              <a:ext cx="0" cy="393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18471" name="Text Box 7"/>
          <p:cNvSpPr txBox="1"/>
          <p:nvPr/>
        </p:nvSpPr>
        <p:spPr>
          <a:xfrm>
            <a:off x="3586163" y="2371725"/>
            <a:ext cx="34877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寻址字段        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36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72" name="Freeform 8"/>
          <p:cNvSpPr/>
          <p:nvPr/>
        </p:nvSpPr>
        <p:spPr>
          <a:xfrm>
            <a:off x="6477000" y="2163763"/>
            <a:ext cx="1798638" cy="6826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133" h="487">
                <a:moveTo>
                  <a:pt x="0" y="403"/>
                </a:moveTo>
                <a:cubicBezTo>
                  <a:pt x="163" y="445"/>
                  <a:pt x="327" y="487"/>
                  <a:pt x="471" y="431"/>
                </a:cubicBezTo>
                <a:cubicBezTo>
                  <a:pt x="615" y="375"/>
                  <a:pt x="754" y="134"/>
                  <a:pt x="864" y="67"/>
                </a:cubicBezTo>
                <a:cubicBezTo>
                  <a:pt x="974" y="0"/>
                  <a:pt x="1053" y="14"/>
                  <a:pt x="1133" y="2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" name="Group 9"/>
          <p:cNvGrpSpPr/>
          <p:nvPr/>
        </p:nvGrpSpPr>
        <p:grpSpPr>
          <a:xfrm>
            <a:off x="8391525" y="1355725"/>
            <a:ext cx="2063750" cy="1120775"/>
            <a:chOff x="4326" y="346"/>
            <a:chExt cx="1258" cy="706"/>
          </a:xfrm>
        </p:grpSpPr>
        <p:sp>
          <p:nvSpPr>
            <p:cNvPr id="38921" name="Text Box 10"/>
            <p:cNvSpPr txBox="1"/>
            <p:nvPr/>
          </p:nvSpPr>
          <p:spPr>
            <a:xfrm>
              <a:off x="4326" y="684"/>
              <a:ext cx="1258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Addr1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Rectangle 11"/>
            <p:cNvSpPr/>
            <p:nvPr/>
          </p:nvSpPr>
          <p:spPr>
            <a:xfrm>
              <a:off x="4748" y="346"/>
              <a:ext cx="34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3114675" y="3398838"/>
            <a:ext cx="1982788" cy="3067050"/>
            <a:chOff x="1132" y="1754"/>
            <a:chExt cx="1249" cy="1932"/>
          </a:xfrm>
        </p:grpSpPr>
        <p:grpSp>
          <p:nvGrpSpPr>
            <p:cNvPr id="38924" name="Group 13"/>
            <p:cNvGrpSpPr/>
            <p:nvPr/>
          </p:nvGrpSpPr>
          <p:grpSpPr>
            <a:xfrm>
              <a:off x="1133" y="1754"/>
              <a:ext cx="1246" cy="1932"/>
              <a:chOff x="1133" y="2014"/>
              <a:chExt cx="1438" cy="1548"/>
            </a:xfrm>
          </p:grpSpPr>
          <p:sp>
            <p:nvSpPr>
              <p:cNvPr id="38925" name="Freeform 14"/>
              <p:cNvSpPr/>
              <p:nvPr/>
            </p:nvSpPr>
            <p:spPr>
              <a:xfrm>
                <a:off x="1133" y="2014"/>
                <a:ext cx="1430" cy="2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73" y="1"/>
                  </a:cxn>
                  <a:cxn ang="0">
                    <a:pos x="393" y="1"/>
                  </a:cxn>
                  <a:cxn ang="0">
                    <a:pos x="585" y="1"/>
                  </a:cxn>
                  <a:cxn ang="0">
                    <a:pos x="729" y="5"/>
                  </a:cxn>
                  <a:cxn ang="0">
                    <a:pos x="1037" y="8"/>
                  </a:cxn>
                  <a:cxn ang="0">
                    <a:pos x="1200" y="8"/>
                  </a:cxn>
                  <a:cxn ang="0">
                    <a:pos x="1430" y="5"/>
                  </a:cxn>
                </a:cxnLst>
                <a:pathLst>
                  <a:path w="1430" h="318">
                    <a:moveTo>
                      <a:pt x="0" y="175"/>
                    </a:moveTo>
                    <a:cubicBezTo>
                      <a:pt x="53" y="122"/>
                      <a:pt x="107" y="69"/>
                      <a:pt x="173" y="40"/>
                    </a:cubicBezTo>
                    <a:cubicBezTo>
                      <a:pt x="239" y="11"/>
                      <a:pt x="324" y="0"/>
                      <a:pt x="393" y="2"/>
                    </a:cubicBezTo>
                    <a:cubicBezTo>
                      <a:pt x="462" y="4"/>
                      <a:pt x="529" y="21"/>
                      <a:pt x="585" y="50"/>
                    </a:cubicBezTo>
                    <a:cubicBezTo>
                      <a:pt x="641" y="79"/>
                      <a:pt x="654" y="135"/>
                      <a:pt x="729" y="175"/>
                    </a:cubicBezTo>
                    <a:cubicBezTo>
                      <a:pt x="804" y="215"/>
                      <a:pt x="958" y="269"/>
                      <a:pt x="1037" y="290"/>
                    </a:cubicBezTo>
                    <a:cubicBezTo>
                      <a:pt x="1116" y="311"/>
                      <a:pt x="1135" y="318"/>
                      <a:pt x="1200" y="299"/>
                    </a:cubicBezTo>
                    <a:cubicBezTo>
                      <a:pt x="1265" y="280"/>
                      <a:pt x="1347" y="227"/>
                      <a:pt x="1430" y="175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926" name="Freeform 15"/>
              <p:cNvSpPr/>
              <p:nvPr/>
            </p:nvSpPr>
            <p:spPr>
              <a:xfrm>
                <a:off x="1141" y="3359"/>
                <a:ext cx="1430" cy="20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73" y="1"/>
                  </a:cxn>
                  <a:cxn ang="0">
                    <a:pos x="393" y="1"/>
                  </a:cxn>
                  <a:cxn ang="0">
                    <a:pos x="585" y="1"/>
                  </a:cxn>
                  <a:cxn ang="0">
                    <a:pos x="729" y="5"/>
                  </a:cxn>
                  <a:cxn ang="0">
                    <a:pos x="1037" y="8"/>
                  </a:cxn>
                  <a:cxn ang="0">
                    <a:pos x="1200" y="8"/>
                  </a:cxn>
                  <a:cxn ang="0">
                    <a:pos x="1430" y="5"/>
                  </a:cxn>
                </a:cxnLst>
                <a:pathLst>
                  <a:path w="1430" h="318">
                    <a:moveTo>
                      <a:pt x="0" y="175"/>
                    </a:moveTo>
                    <a:cubicBezTo>
                      <a:pt x="53" y="122"/>
                      <a:pt x="107" y="69"/>
                      <a:pt x="173" y="40"/>
                    </a:cubicBezTo>
                    <a:cubicBezTo>
                      <a:pt x="239" y="11"/>
                      <a:pt x="324" y="0"/>
                      <a:pt x="393" y="2"/>
                    </a:cubicBezTo>
                    <a:cubicBezTo>
                      <a:pt x="462" y="4"/>
                      <a:pt x="529" y="21"/>
                      <a:pt x="585" y="50"/>
                    </a:cubicBezTo>
                    <a:cubicBezTo>
                      <a:pt x="641" y="79"/>
                      <a:pt x="654" y="135"/>
                      <a:pt x="729" y="175"/>
                    </a:cubicBezTo>
                    <a:cubicBezTo>
                      <a:pt x="804" y="215"/>
                      <a:pt x="958" y="269"/>
                      <a:pt x="1037" y="290"/>
                    </a:cubicBezTo>
                    <a:cubicBezTo>
                      <a:pt x="1116" y="311"/>
                      <a:pt x="1135" y="318"/>
                      <a:pt x="1200" y="299"/>
                    </a:cubicBezTo>
                    <a:cubicBezTo>
                      <a:pt x="1265" y="280"/>
                      <a:pt x="1347" y="227"/>
                      <a:pt x="1430" y="175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8927" name="Line 16"/>
              <p:cNvSpPr/>
              <p:nvPr/>
            </p:nvSpPr>
            <p:spPr>
              <a:xfrm>
                <a:off x="1133" y="2112"/>
                <a:ext cx="0" cy="137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8928" name="Line 17"/>
              <p:cNvSpPr/>
              <p:nvPr/>
            </p:nvSpPr>
            <p:spPr>
              <a:xfrm>
                <a:off x="2564" y="2121"/>
                <a:ext cx="0" cy="137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8929" name="Line 18"/>
            <p:cNvSpPr/>
            <p:nvPr/>
          </p:nvSpPr>
          <p:spPr>
            <a:xfrm>
              <a:off x="1133" y="2236"/>
              <a:ext cx="123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0" name="Line 19"/>
            <p:cNvSpPr/>
            <p:nvPr/>
          </p:nvSpPr>
          <p:spPr>
            <a:xfrm>
              <a:off x="1142" y="3196"/>
              <a:ext cx="123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1" name="Line 20"/>
            <p:cNvSpPr/>
            <p:nvPr/>
          </p:nvSpPr>
          <p:spPr>
            <a:xfrm>
              <a:off x="1132" y="2888"/>
              <a:ext cx="123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2" name="Line 21"/>
            <p:cNvSpPr/>
            <p:nvPr/>
          </p:nvSpPr>
          <p:spPr>
            <a:xfrm>
              <a:off x="1143" y="2525"/>
              <a:ext cx="123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18486" name="Rectangle 22"/>
          <p:cNvSpPr/>
          <p:nvPr/>
        </p:nvSpPr>
        <p:spPr>
          <a:xfrm>
            <a:off x="1822450" y="4073525"/>
            <a:ext cx="13119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Addr1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87" name="Rectangle 23"/>
          <p:cNvSpPr/>
          <p:nvPr/>
        </p:nvSpPr>
        <p:spPr>
          <a:xfrm>
            <a:off x="3422650" y="4087813"/>
            <a:ext cx="13119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Addr2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88" name="Freeform 24"/>
          <p:cNvSpPr/>
          <p:nvPr/>
        </p:nvSpPr>
        <p:spPr>
          <a:xfrm>
            <a:off x="4899025" y="4379913"/>
            <a:ext cx="731838" cy="10795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23" h="680">
                <a:moveTo>
                  <a:pt x="0" y="18"/>
                </a:moveTo>
                <a:cubicBezTo>
                  <a:pt x="69" y="9"/>
                  <a:pt x="138" y="0"/>
                  <a:pt x="202" y="18"/>
                </a:cubicBezTo>
                <a:cubicBezTo>
                  <a:pt x="266" y="36"/>
                  <a:pt x="347" y="78"/>
                  <a:pt x="384" y="123"/>
                </a:cubicBezTo>
                <a:cubicBezTo>
                  <a:pt x="421" y="168"/>
                  <a:pt x="423" y="228"/>
                  <a:pt x="423" y="286"/>
                </a:cubicBezTo>
                <a:cubicBezTo>
                  <a:pt x="423" y="344"/>
                  <a:pt x="414" y="418"/>
                  <a:pt x="384" y="469"/>
                </a:cubicBezTo>
                <a:cubicBezTo>
                  <a:pt x="354" y="520"/>
                  <a:pt x="286" y="559"/>
                  <a:pt x="240" y="594"/>
                </a:cubicBezTo>
                <a:cubicBezTo>
                  <a:pt x="194" y="629"/>
                  <a:pt x="150" y="654"/>
                  <a:pt x="106" y="6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8489" name="Rectangle 25"/>
          <p:cNvSpPr/>
          <p:nvPr/>
        </p:nvSpPr>
        <p:spPr>
          <a:xfrm>
            <a:off x="1817688" y="5138738"/>
            <a:ext cx="13119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Addr2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90" name="Rectangle 26"/>
          <p:cNvSpPr/>
          <p:nvPr/>
        </p:nvSpPr>
        <p:spPr>
          <a:xfrm>
            <a:off x="3509963" y="5122863"/>
            <a:ext cx="10179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91" name="Line 27"/>
          <p:cNvSpPr/>
          <p:nvPr/>
        </p:nvSpPr>
        <p:spPr>
          <a:xfrm flipV="1">
            <a:off x="4868863" y="5534025"/>
            <a:ext cx="1431925" cy="158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8492" name="Text Box 28"/>
          <p:cNvSpPr txBox="1"/>
          <p:nvPr/>
        </p:nvSpPr>
        <p:spPr>
          <a:xfrm>
            <a:off x="6267450" y="5195888"/>
            <a:ext cx="14922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93" name="Freeform 29"/>
          <p:cNvSpPr/>
          <p:nvPr/>
        </p:nvSpPr>
        <p:spPr>
          <a:xfrm>
            <a:off x="2195513" y="2351088"/>
            <a:ext cx="7321550" cy="19208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4497" h="1421">
                <a:moveTo>
                  <a:pt x="4406" y="0"/>
                </a:moveTo>
                <a:cubicBezTo>
                  <a:pt x="4451" y="76"/>
                  <a:pt x="4497" y="152"/>
                  <a:pt x="4358" y="250"/>
                </a:cubicBezTo>
                <a:cubicBezTo>
                  <a:pt x="4219" y="348"/>
                  <a:pt x="3947" y="527"/>
                  <a:pt x="3571" y="586"/>
                </a:cubicBezTo>
                <a:cubicBezTo>
                  <a:pt x="3195" y="645"/>
                  <a:pt x="2628" y="589"/>
                  <a:pt x="2102" y="605"/>
                </a:cubicBezTo>
                <a:cubicBezTo>
                  <a:pt x="1576" y="621"/>
                  <a:pt x="762" y="546"/>
                  <a:pt x="412" y="682"/>
                </a:cubicBezTo>
                <a:cubicBezTo>
                  <a:pt x="62" y="818"/>
                  <a:pt x="31" y="1119"/>
                  <a:pt x="0" y="142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8494" name="Text Box 30"/>
          <p:cNvSpPr txBox="1"/>
          <p:nvPr/>
        </p:nvSpPr>
        <p:spPr>
          <a:xfrm>
            <a:off x="3909695" y="4656138"/>
            <a:ext cx="675005" cy="595312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95" name="Text Box 31"/>
          <p:cNvSpPr txBox="1"/>
          <p:nvPr/>
        </p:nvSpPr>
        <p:spPr>
          <a:xfrm>
            <a:off x="5299075" y="5764213"/>
            <a:ext cx="52133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)+1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对字节操作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496" name="Rectangle 32"/>
          <p:cNvSpPr/>
          <p:nvPr/>
        </p:nvSpPr>
        <p:spPr>
          <a:xfrm>
            <a:off x="5307013" y="6305550"/>
            <a:ext cx="52133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)+2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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对字操作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/>
      <p:bldP spid="318471" grpId="0" build="p"/>
      <p:bldP spid="318486" grpId="0"/>
      <p:bldP spid="318487" grpId="0"/>
      <p:bldP spid="318489" grpId="0"/>
      <p:bldP spid="318490" grpId="0"/>
      <p:bldP spid="318492" grpId="0"/>
      <p:bldP spid="318494" grpId="0"/>
      <p:bldP spid="318495" grpId="0"/>
      <p:bldP spid="31849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9490" name="Line 2"/>
          <p:cNvSpPr/>
          <p:nvPr/>
        </p:nvSpPr>
        <p:spPr>
          <a:xfrm>
            <a:off x="1711325" y="1806575"/>
            <a:ext cx="8602663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491" name="Text Box 3"/>
          <p:cNvSpPr txBox="1"/>
          <p:nvPr/>
        </p:nvSpPr>
        <p:spPr>
          <a:xfrm>
            <a:off x="3971925" y="1806575"/>
            <a:ext cx="990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2" name="Text Box 4"/>
          <p:cNvSpPr txBox="1"/>
          <p:nvPr/>
        </p:nvSpPr>
        <p:spPr>
          <a:xfrm>
            <a:off x="6759575" y="1806575"/>
            <a:ext cx="3429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(R)+d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为有效地址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3" name="Text Box 5"/>
          <p:cNvSpPr txBox="1"/>
          <p:nvPr/>
        </p:nvSpPr>
        <p:spPr>
          <a:xfrm>
            <a:off x="1962150" y="1806575"/>
            <a:ext cx="1676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4" name="Text Box 6"/>
          <p:cNvSpPr txBox="1"/>
          <p:nvPr/>
        </p:nvSpPr>
        <p:spPr>
          <a:xfrm>
            <a:off x="5251450" y="1806575"/>
            <a:ext cx="1295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X(R)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5" name="Text Box 7"/>
          <p:cNvSpPr txBox="1"/>
          <p:nvPr/>
        </p:nvSpPr>
        <p:spPr>
          <a:xfrm>
            <a:off x="5251450" y="2263775"/>
            <a:ext cx="1295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X(PC)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6" name="Text Box 8"/>
          <p:cNvSpPr txBox="1"/>
          <p:nvPr/>
        </p:nvSpPr>
        <p:spPr>
          <a:xfrm>
            <a:off x="6775450" y="2263775"/>
            <a:ext cx="3657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(PC)+d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为有效地址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7" name="Text Box 9"/>
          <p:cNvSpPr txBox="1"/>
          <p:nvPr/>
        </p:nvSpPr>
        <p:spPr>
          <a:xfrm>
            <a:off x="1962150" y="2852738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跳步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8" name="Text Box 10"/>
          <p:cNvSpPr txBox="1"/>
          <p:nvPr/>
        </p:nvSpPr>
        <p:spPr>
          <a:xfrm>
            <a:off x="3971925" y="2852738"/>
            <a:ext cx="10668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499" name="Text Box 11"/>
          <p:cNvSpPr txBox="1"/>
          <p:nvPr/>
        </p:nvSpPr>
        <p:spPr>
          <a:xfrm>
            <a:off x="5267325" y="2852738"/>
            <a:ext cx="1219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SKP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500" name="Text Box 12"/>
          <p:cNvSpPr txBox="1"/>
          <p:nvPr/>
        </p:nvSpPr>
        <p:spPr>
          <a:xfrm>
            <a:off x="6775450" y="2852738"/>
            <a:ext cx="3657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跳过下条指令执行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8" name="Text Box 13"/>
          <p:cNvSpPr txBox="1"/>
          <p:nvPr/>
        </p:nvSpPr>
        <p:spPr>
          <a:xfrm>
            <a:off x="1809750" y="1244600"/>
            <a:ext cx="83058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寻址方式    编码    助记符              定义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502" name="Line 14"/>
          <p:cNvSpPr/>
          <p:nvPr/>
        </p:nvSpPr>
        <p:spPr>
          <a:xfrm>
            <a:off x="1711325" y="2838450"/>
            <a:ext cx="8586788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503" name="Line 15"/>
          <p:cNvSpPr/>
          <p:nvPr/>
        </p:nvSpPr>
        <p:spPr>
          <a:xfrm>
            <a:off x="1711325" y="3460750"/>
            <a:ext cx="861695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504" name="AutoShape 16"/>
          <p:cNvSpPr/>
          <p:nvPr/>
        </p:nvSpPr>
        <p:spPr>
          <a:xfrm flipH="1">
            <a:off x="10237788" y="1958975"/>
            <a:ext cx="168275" cy="730250"/>
          </a:xfrm>
          <a:prstGeom prst="leftBrace">
            <a:avLst>
              <a:gd name="adj1" fmla="val 36103"/>
              <a:gd name="adj2" fmla="val 50000"/>
            </a:avLst>
          </a:prstGeom>
          <a:noFill/>
          <a:ln w="28575" cap="flat" cmpd="sng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505" name="Freeform 17"/>
          <p:cNvSpPr/>
          <p:nvPr/>
        </p:nvSpPr>
        <p:spPr>
          <a:xfrm>
            <a:off x="7604125" y="2339975"/>
            <a:ext cx="3003550" cy="2027238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863" h="1594">
                <a:moveTo>
                  <a:pt x="1776" y="0"/>
                </a:moveTo>
                <a:lnTo>
                  <a:pt x="1863" y="0"/>
                </a:lnTo>
                <a:lnTo>
                  <a:pt x="1863" y="1114"/>
                </a:lnTo>
                <a:lnTo>
                  <a:pt x="0" y="1594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9506" name="Text Box 18"/>
          <p:cNvSpPr txBox="1"/>
          <p:nvPr/>
        </p:nvSpPr>
        <p:spPr>
          <a:xfrm>
            <a:off x="2286000" y="4137025"/>
            <a:ext cx="5395913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存放在现行指令单元的下一个单元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因此需要根据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值来读取该移位量。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562225" y="5661025"/>
            <a:ext cx="5103813" cy="1085850"/>
            <a:chOff x="654" y="3161"/>
            <a:chExt cx="3215" cy="684"/>
          </a:xfrm>
        </p:grpSpPr>
        <p:grpSp>
          <p:nvGrpSpPr>
            <p:cNvPr id="39955" name="Group 20"/>
            <p:cNvGrpSpPr/>
            <p:nvPr/>
          </p:nvGrpSpPr>
          <p:grpSpPr>
            <a:xfrm>
              <a:off x="1383" y="3162"/>
              <a:ext cx="2486" cy="683"/>
              <a:chOff x="1093" y="3162"/>
              <a:chExt cx="2486" cy="683"/>
            </a:xfrm>
          </p:grpSpPr>
          <p:sp>
            <p:nvSpPr>
              <p:cNvPr id="39956" name="Text Box 21"/>
              <p:cNvSpPr txBox="1"/>
              <p:nvPr/>
            </p:nvSpPr>
            <p:spPr>
              <a:xfrm>
                <a:off x="1093" y="3162"/>
                <a:ext cx="2485" cy="683"/>
              </a:xfrm>
              <a:prstGeom prst="rect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zh-CN" altLang="en-US" sz="3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现行指令码</a:t>
                </a:r>
                <a:endPara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15000"/>
                  </a:spcBef>
                </a:pPr>
                <a:r>
                  <a:rPr lang="zh-CN" altLang="en-US" sz="3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</a:t>
                </a:r>
                <a:r>
                  <a:rPr lang="en-US" altLang="zh-CN" sz="3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57" name="Line 22"/>
              <p:cNvSpPr/>
              <p:nvPr/>
            </p:nvSpPr>
            <p:spPr>
              <a:xfrm>
                <a:off x="1093" y="3556"/>
                <a:ext cx="248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958" name="Text Box 23"/>
            <p:cNvSpPr txBox="1"/>
            <p:nvPr/>
          </p:nvSpPr>
          <p:spPr>
            <a:xfrm>
              <a:off x="654" y="3161"/>
              <a:ext cx="824" cy="683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15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9512" name="Text Box 24"/>
          <p:cNvSpPr txBox="1"/>
          <p:nvPr/>
        </p:nvSpPr>
        <p:spPr>
          <a:xfrm>
            <a:off x="7818438" y="5661025"/>
            <a:ext cx="22860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变址寻址流程的依据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  <p:bldP spid="319492" grpId="0"/>
      <p:bldP spid="319493" grpId="0"/>
      <p:bldP spid="319494" grpId="0"/>
      <p:bldP spid="319495" grpId="0"/>
      <p:bldP spid="319496" grpId="0"/>
      <p:bldP spid="319497" grpId="0"/>
      <p:bldP spid="319498" grpId="0"/>
      <p:bldP spid="319499" grpId="0"/>
      <p:bldP spid="319500" grpId="0"/>
      <p:bldP spid="319504" grpId="0" bldLvl="0" animBg="1"/>
      <p:bldP spid="319506" grpId="0"/>
      <p:bldP spid="3195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/>
              <a:t>3.3.2  </a:t>
            </a:r>
            <a:r>
              <a:rPr lang="zh-CN" altLang="en-US" sz="2800" dirty="0"/>
              <a:t>加法器与进位链逻辑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962660" y="1437005"/>
            <a:ext cx="10515600" cy="43513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并行加法器</a:t>
            </a:r>
            <a:endParaRPr lang="zh-CN" altLang="en-US" sz="2800" b="1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）特点：各位同时相加。例</a:t>
            </a:r>
            <a:r>
              <a:rPr lang="en-US" altLang="zh-CN" sz="2800" b="1" dirty="0"/>
              <a:t>. 8</a:t>
            </a:r>
            <a:r>
              <a:rPr lang="zh-CN" altLang="en-US" sz="2800" b="1" dirty="0"/>
              <a:t>位数相加</a:t>
            </a:r>
            <a:r>
              <a:rPr lang="zh-CN" altLang="en-US" sz="4000" b="1" dirty="0"/>
              <a:t>。</a:t>
            </a:r>
            <a:endParaRPr lang="zh-CN" altLang="en-US" sz="4000" b="1" dirty="0"/>
          </a:p>
        </p:txBody>
      </p:sp>
      <p:grpSp>
        <p:nvGrpSpPr>
          <p:cNvPr id="2" name="Group 4"/>
          <p:cNvGrpSpPr/>
          <p:nvPr/>
        </p:nvGrpSpPr>
        <p:grpSpPr>
          <a:xfrm>
            <a:off x="2133600" y="2743200"/>
            <a:ext cx="8534400" cy="1803401"/>
            <a:chOff x="480" y="1920"/>
            <a:chExt cx="5376" cy="1136"/>
          </a:xfrm>
        </p:grpSpPr>
        <p:sp>
          <p:nvSpPr>
            <p:cNvPr id="7172" name="Rectangle 5"/>
            <p:cNvSpPr/>
            <p:nvPr/>
          </p:nvSpPr>
          <p:spPr>
            <a:xfrm>
              <a:off x="816" y="2160"/>
              <a:ext cx="624" cy="33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3" name="Rectangle 6"/>
            <p:cNvSpPr/>
            <p:nvPr/>
          </p:nvSpPr>
          <p:spPr>
            <a:xfrm>
              <a:off x="1776" y="2160"/>
              <a:ext cx="624" cy="33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4" name="Rectangle 7"/>
            <p:cNvSpPr/>
            <p:nvPr/>
          </p:nvSpPr>
          <p:spPr>
            <a:xfrm>
              <a:off x="3360" y="2160"/>
              <a:ext cx="624" cy="33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5" name="Rectangle 8"/>
            <p:cNvSpPr/>
            <p:nvPr/>
          </p:nvSpPr>
          <p:spPr>
            <a:xfrm>
              <a:off x="4320" y="2160"/>
              <a:ext cx="624" cy="336"/>
            </a:xfrm>
            <a:prstGeom prst="rect">
              <a:avLst/>
            </a:prstGeom>
            <a:solidFill>
              <a:schemeClr val="hlink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Rectangle 9"/>
            <p:cNvSpPr/>
            <p:nvPr/>
          </p:nvSpPr>
          <p:spPr>
            <a:xfrm>
              <a:off x="864" y="2160"/>
              <a:ext cx="63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∑8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</a:t>
              </a:r>
              <a:endParaRPr lang="en-US" altLang="zh-CN" sz="3200" b="1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7177" name="Rectangle 10"/>
            <p:cNvSpPr/>
            <p:nvPr/>
          </p:nvSpPr>
          <p:spPr>
            <a:xfrm>
              <a:off x="1824" y="2160"/>
              <a:ext cx="50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∑7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8" name="Rectangle 11"/>
            <p:cNvSpPr/>
            <p:nvPr/>
          </p:nvSpPr>
          <p:spPr>
            <a:xfrm>
              <a:off x="3408" y="2160"/>
              <a:ext cx="5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∑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9" name="Rectangle 12"/>
            <p:cNvSpPr/>
            <p:nvPr/>
          </p:nvSpPr>
          <p:spPr>
            <a:xfrm>
              <a:off x="4368" y="2160"/>
              <a:ext cx="50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∑1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0" name="Line 13"/>
            <p:cNvSpPr/>
            <p:nvPr/>
          </p:nvSpPr>
          <p:spPr>
            <a:xfrm flipV="1">
              <a:off x="1104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1" name="Line 14"/>
            <p:cNvSpPr/>
            <p:nvPr/>
          </p:nvSpPr>
          <p:spPr>
            <a:xfrm flipV="1">
              <a:off x="1248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2" name="Line 15"/>
            <p:cNvSpPr/>
            <p:nvPr/>
          </p:nvSpPr>
          <p:spPr>
            <a:xfrm flipV="1">
              <a:off x="960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3" name="Line 16"/>
            <p:cNvSpPr/>
            <p:nvPr/>
          </p:nvSpPr>
          <p:spPr>
            <a:xfrm flipV="1">
              <a:off x="2064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4" name="Line 17"/>
            <p:cNvSpPr/>
            <p:nvPr/>
          </p:nvSpPr>
          <p:spPr>
            <a:xfrm flipV="1">
              <a:off x="3696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5" name="Line 18"/>
            <p:cNvSpPr/>
            <p:nvPr/>
          </p:nvSpPr>
          <p:spPr>
            <a:xfrm flipV="1">
              <a:off x="4656" y="192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6" name="Line 19"/>
            <p:cNvSpPr/>
            <p:nvPr/>
          </p:nvSpPr>
          <p:spPr>
            <a:xfrm flipV="1">
              <a:off x="3792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7" name="Line 20"/>
            <p:cNvSpPr/>
            <p:nvPr/>
          </p:nvSpPr>
          <p:spPr>
            <a:xfrm flipV="1">
              <a:off x="3504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8" name="Line 21"/>
            <p:cNvSpPr/>
            <p:nvPr/>
          </p:nvSpPr>
          <p:spPr>
            <a:xfrm flipV="1">
              <a:off x="2208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9" name="Line 22"/>
            <p:cNvSpPr/>
            <p:nvPr/>
          </p:nvSpPr>
          <p:spPr>
            <a:xfrm flipV="1">
              <a:off x="1920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0" name="Line 23"/>
            <p:cNvSpPr/>
            <p:nvPr/>
          </p:nvSpPr>
          <p:spPr>
            <a:xfrm flipV="1">
              <a:off x="4752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1" name="Line 24"/>
            <p:cNvSpPr/>
            <p:nvPr/>
          </p:nvSpPr>
          <p:spPr>
            <a:xfrm flipV="1">
              <a:off x="4464" y="249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2" name="Line 25"/>
            <p:cNvSpPr/>
            <p:nvPr/>
          </p:nvSpPr>
          <p:spPr>
            <a:xfrm flipH="1">
              <a:off x="1440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3" name="Line 26"/>
            <p:cNvSpPr/>
            <p:nvPr/>
          </p:nvSpPr>
          <p:spPr>
            <a:xfrm flipH="1">
              <a:off x="2400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4" name="Line 27"/>
            <p:cNvSpPr/>
            <p:nvPr/>
          </p:nvSpPr>
          <p:spPr>
            <a:xfrm flipH="1">
              <a:off x="302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5" name="Line 28"/>
            <p:cNvSpPr/>
            <p:nvPr/>
          </p:nvSpPr>
          <p:spPr>
            <a:xfrm flipH="1">
              <a:off x="398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6" name="Line 29"/>
            <p:cNvSpPr/>
            <p:nvPr/>
          </p:nvSpPr>
          <p:spPr>
            <a:xfrm flipH="1">
              <a:off x="4944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7" name="Line 30"/>
            <p:cNvSpPr/>
            <p:nvPr/>
          </p:nvSpPr>
          <p:spPr>
            <a:xfrm flipH="1">
              <a:off x="480" y="235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8" name="Line 31"/>
            <p:cNvSpPr/>
            <p:nvPr/>
          </p:nvSpPr>
          <p:spPr>
            <a:xfrm>
              <a:off x="2784" y="2352"/>
              <a:ext cx="19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99" name="Text Box 32"/>
            <p:cNvSpPr txBox="1"/>
            <p:nvPr/>
          </p:nvSpPr>
          <p:spPr>
            <a:xfrm>
              <a:off x="768" y="2688"/>
              <a:ext cx="480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0" name="Text Box 33"/>
            <p:cNvSpPr txBox="1"/>
            <p:nvPr/>
          </p:nvSpPr>
          <p:spPr>
            <a:xfrm>
              <a:off x="5280" y="2160"/>
              <a:ext cx="57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4226" name="Text Box 34"/>
          <p:cNvSpPr txBox="1"/>
          <p:nvPr/>
        </p:nvSpPr>
        <p:spPr>
          <a:xfrm>
            <a:off x="2819400" y="4572000"/>
            <a:ext cx="7010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1                1                          1               1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27" name="Text Box 35"/>
          <p:cNvSpPr txBox="1"/>
          <p:nvPr/>
        </p:nvSpPr>
        <p:spPr>
          <a:xfrm>
            <a:off x="838200" y="5257800"/>
            <a:ext cx="9599930" cy="392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）影响速度的主要因素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存在着进位信号的传递。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28" name="Text Box 36"/>
          <p:cNvSpPr txBox="1"/>
          <p:nvPr/>
        </p:nvSpPr>
        <p:spPr>
          <a:xfrm>
            <a:off x="3048000" y="457200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0                0                          0               0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29" name="Text Box 37"/>
          <p:cNvSpPr txBox="1"/>
          <p:nvPr/>
        </p:nvSpPr>
        <p:spPr>
          <a:xfrm>
            <a:off x="92964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0" name="Text Box 38"/>
          <p:cNvSpPr txBox="1"/>
          <p:nvPr/>
        </p:nvSpPr>
        <p:spPr>
          <a:xfrm>
            <a:off x="76962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1" name="Text Box 39"/>
          <p:cNvSpPr txBox="1"/>
          <p:nvPr/>
        </p:nvSpPr>
        <p:spPr>
          <a:xfrm>
            <a:off x="61722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2" name="Text Box 40"/>
          <p:cNvSpPr txBox="1"/>
          <p:nvPr/>
        </p:nvSpPr>
        <p:spPr>
          <a:xfrm>
            <a:off x="52578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3" name="Text Box 41"/>
          <p:cNvSpPr txBox="1"/>
          <p:nvPr/>
        </p:nvSpPr>
        <p:spPr>
          <a:xfrm>
            <a:off x="36576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4" name="Text Box 42"/>
          <p:cNvSpPr txBox="1"/>
          <p:nvPr/>
        </p:nvSpPr>
        <p:spPr>
          <a:xfrm>
            <a:off x="1981200" y="28956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5" name="Text Box 43"/>
          <p:cNvSpPr txBox="1"/>
          <p:nvPr/>
        </p:nvSpPr>
        <p:spPr>
          <a:xfrm>
            <a:off x="8763000" y="25908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6" name="Text Box 44"/>
          <p:cNvSpPr txBox="1"/>
          <p:nvPr/>
        </p:nvSpPr>
        <p:spPr>
          <a:xfrm>
            <a:off x="7239000" y="25908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7" name="Text Box 45"/>
          <p:cNvSpPr txBox="1"/>
          <p:nvPr/>
        </p:nvSpPr>
        <p:spPr>
          <a:xfrm>
            <a:off x="4648200" y="25908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4238" name="Text Box 46"/>
          <p:cNvSpPr txBox="1"/>
          <p:nvPr/>
        </p:nvSpPr>
        <p:spPr>
          <a:xfrm>
            <a:off x="3124200" y="2590800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6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26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28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423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42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423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42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42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423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42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423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4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42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6" grpId="0" build="p"/>
      <p:bldP spid="264227" grpId="0" build="p"/>
      <p:bldP spid="264228" grpId="0" build="p"/>
      <p:bldP spid="264229" grpId="0" build="p"/>
      <p:bldP spid="264230" grpId="0" advAuto="1000" build="p"/>
      <p:bldP spid="264231" grpId="0" advAuto="1000" build="p"/>
      <p:bldP spid="264232" grpId="0" build="p"/>
      <p:bldP spid="264233" grpId="0" advAuto="1000" build="p"/>
      <p:bldP spid="264234" grpId="0" advAuto="1000" build="p"/>
      <p:bldP spid="264235" grpId="0" build="p"/>
      <p:bldP spid="264236" grpId="0" build="p"/>
      <p:bldP spid="264237" grpId="0" build="p"/>
      <p:bldP spid="26423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72073"/>
            <a:ext cx="7794625" cy="6713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TextBox 1"/>
          <p:cNvSpPr txBox="1"/>
          <p:nvPr/>
        </p:nvSpPr>
        <p:spPr>
          <a:xfrm>
            <a:off x="2279650" y="4292600"/>
            <a:ext cx="8010525" cy="368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920" y="1443990"/>
            <a:ext cx="322516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>
                <a:latin typeface="Arial" panose="020B0604020202020204" pitchFamily="34" charset="0"/>
                <a:ea typeface="微软雅黑" panose="020B0503020204020204" charset="-122"/>
              </a:rPr>
              <a:t>能完成</a:t>
            </a:r>
            <a:r>
              <a:rPr lang="en-US" altLang="zh-CN" sz="3200" b="1">
                <a:latin typeface="Arial" panose="020B0604020202020204" pitchFamily="34" charset="0"/>
                <a:ea typeface="微软雅黑" panose="020B0503020204020204" charset="-122"/>
              </a:rPr>
              <a:t>32</a:t>
            </a:r>
            <a:r>
              <a:rPr lang="zh-CN" altLang="en-US" sz="3200" b="1">
                <a:latin typeface="Arial" panose="020B0604020202020204" pitchFamily="34" charset="0"/>
                <a:ea typeface="微软雅黑" panose="020B0503020204020204" charset="-122"/>
              </a:rPr>
              <a:t>种运算</a:t>
            </a:r>
            <a:endParaRPr lang="zh-CN" altLang="en-US" sz="32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4610" name="Text Box 2"/>
          <p:cNvSpPr txBox="1"/>
          <p:nvPr/>
        </p:nvSpPr>
        <p:spPr>
          <a:xfrm>
            <a:off x="2711450" y="476250"/>
            <a:ext cx="66897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3.4.3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模型机的组成与数据通路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87488" y="1089025"/>
            <a:ext cx="9159875" cy="5613400"/>
            <a:chOff x="0" y="540"/>
            <a:chExt cx="5770" cy="3536"/>
          </a:xfrm>
        </p:grpSpPr>
        <p:sp>
          <p:nvSpPr>
            <p:cNvPr id="45059" name="Text Box 4"/>
            <p:cNvSpPr txBox="1"/>
            <p:nvPr/>
          </p:nvSpPr>
          <p:spPr>
            <a:xfrm>
              <a:off x="3360" y="540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0" name="Line 5"/>
            <p:cNvSpPr/>
            <p:nvPr/>
          </p:nvSpPr>
          <p:spPr>
            <a:xfrm flipV="1">
              <a:off x="528" y="2334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1" name="Line 6"/>
            <p:cNvSpPr/>
            <p:nvPr/>
          </p:nvSpPr>
          <p:spPr>
            <a:xfrm flipV="1">
              <a:off x="1008" y="1620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2" name="Line 7"/>
            <p:cNvSpPr/>
            <p:nvPr/>
          </p:nvSpPr>
          <p:spPr>
            <a:xfrm flipV="1">
              <a:off x="1344" y="2334"/>
              <a:ext cx="0" cy="23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3" name="Line 8"/>
            <p:cNvSpPr/>
            <p:nvPr/>
          </p:nvSpPr>
          <p:spPr>
            <a:xfrm flipV="1">
              <a:off x="1152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4" name="Line 9"/>
            <p:cNvSpPr/>
            <p:nvPr/>
          </p:nvSpPr>
          <p:spPr>
            <a:xfrm flipV="1">
              <a:off x="768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5" name="Line 10"/>
            <p:cNvSpPr/>
            <p:nvPr/>
          </p:nvSpPr>
          <p:spPr>
            <a:xfrm flipV="1">
              <a:off x="288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6" name="Line 11"/>
            <p:cNvSpPr/>
            <p:nvPr/>
          </p:nvSpPr>
          <p:spPr>
            <a:xfrm flipV="1">
              <a:off x="1632" y="2922"/>
              <a:ext cx="0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7" name="Text Box 12"/>
            <p:cNvSpPr txBox="1"/>
            <p:nvPr/>
          </p:nvSpPr>
          <p:spPr>
            <a:xfrm>
              <a:off x="0" y="3204"/>
              <a:ext cx="2429" cy="87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C     D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PSW  MDR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5068" name="Text Box 13"/>
            <p:cNvSpPr txBox="1"/>
            <p:nvPr/>
          </p:nvSpPr>
          <p:spPr>
            <a:xfrm>
              <a:off x="36" y="2586"/>
              <a:ext cx="956" cy="310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69" name="Text Box 14"/>
            <p:cNvSpPr txBox="1"/>
            <p:nvPr/>
          </p:nvSpPr>
          <p:spPr>
            <a:xfrm>
              <a:off x="624" y="1322"/>
              <a:ext cx="883" cy="329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0" name="Text Box 15"/>
            <p:cNvSpPr txBox="1"/>
            <p:nvPr/>
          </p:nvSpPr>
          <p:spPr>
            <a:xfrm>
              <a:off x="1056" y="2586"/>
              <a:ext cx="927" cy="310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1" name="Line 16"/>
            <p:cNvSpPr/>
            <p:nvPr/>
          </p:nvSpPr>
          <p:spPr>
            <a:xfrm>
              <a:off x="384" y="3114"/>
              <a:ext cx="336" cy="0"/>
            </a:xfrm>
            <a:prstGeom prst="line">
              <a:avLst/>
            </a:prstGeom>
            <a:ln w="12700" cap="rnd" cmpd="sng">
              <a:solidFill>
                <a:srgbClr val="FF33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5072" name="Line 17"/>
            <p:cNvSpPr/>
            <p:nvPr/>
          </p:nvSpPr>
          <p:spPr>
            <a:xfrm>
              <a:off x="1248" y="3114"/>
              <a:ext cx="336" cy="0"/>
            </a:xfrm>
            <a:prstGeom prst="line">
              <a:avLst/>
            </a:prstGeom>
            <a:ln w="12700" cap="rnd" cmpd="sng">
              <a:solidFill>
                <a:srgbClr val="FF3300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45073" name="Rectangle 18"/>
            <p:cNvSpPr/>
            <p:nvPr/>
          </p:nvSpPr>
          <p:spPr>
            <a:xfrm>
              <a:off x="2112" y="2194"/>
              <a:ext cx="624" cy="288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4" name="Line 19"/>
            <p:cNvSpPr/>
            <p:nvPr/>
          </p:nvSpPr>
          <p:spPr>
            <a:xfrm flipH="1">
              <a:off x="2736" y="2338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75" name="Line 20"/>
            <p:cNvSpPr/>
            <p:nvPr/>
          </p:nvSpPr>
          <p:spPr>
            <a:xfrm>
              <a:off x="3744" y="714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6" name="Line 21"/>
            <p:cNvSpPr/>
            <p:nvPr/>
          </p:nvSpPr>
          <p:spPr>
            <a:xfrm>
              <a:off x="3744" y="1168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7" name="Line 22"/>
            <p:cNvSpPr/>
            <p:nvPr/>
          </p:nvSpPr>
          <p:spPr>
            <a:xfrm flipH="1">
              <a:off x="3744" y="946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8" name="Line 23"/>
            <p:cNvSpPr/>
            <p:nvPr/>
          </p:nvSpPr>
          <p:spPr>
            <a:xfrm>
              <a:off x="4588" y="717"/>
              <a:ext cx="0" cy="74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79" name="Line 24"/>
            <p:cNvSpPr/>
            <p:nvPr/>
          </p:nvSpPr>
          <p:spPr>
            <a:xfrm>
              <a:off x="4732" y="957"/>
              <a:ext cx="0" cy="50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0" name="Line 25"/>
            <p:cNvSpPr/>
            <p:nvPr/>
          </p:nvSpPr>
          <p:spPr>
            <a:xfrm>
              <a:off x="5136" y="717"/>
              <a:ext cx="0" cy="749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1" name="Line 26"/>
            <p:cNvSpPr/>
            <p:nvPr/>
          </p:nvSpPr>
          <p:spPr>
            <a:xfrm>
              <a:off x="4876" y="1178"/>
              <a:ext cx="0" cy="28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082" name="Line 27"/>
            <p:cNvSpPr/>
            <p:nvPr/>
          </p:nvSpPr>
          <p:spPr>
            <a:xfrm>
              <a:off x="5424" y="1169"/>
              <a:ext cx="0" cy="297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45083" name="Group 28"/>
            <p:cNvGrpSpPr/>
            <p:nvPr/>
          </p:nvGrpSpPr>
          <p:grpSpPr>
            <a:xfrm>
              <a:off x="3888" y="727"/>
              <a:ext cx="144" cy="787"/>
              <a:chOff x="3888" y="452"/>
              <a:chExt cx="144" cy="720"/>
            </a:xfrm>
          </p:grpSpPr>
          <p:sp>
            <p:nvSpPr>
              <p:cNvPr id="45084" name="Line 29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85" name="Line 30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45086" name="Group 31"/>
            <p:cNvGrpSpPr/>
            <p:nvPr/>
          </p:nvGrpSpPr>
          <p:grpSpPr>
            <a:xfrm>
              <a:off x="3888" y="947"/>
              <a:ext cx="240" cy="999"/>
              <a:chOff x="3888" y="644"/>
              <a:chExt cx="240" cy="960"/>
            </a:xfrm>
          </p:grpSpPr>
          <p:sp>
            <p:nvSpPr>
              <p:cNvPr id="45087" name="Line 32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5088" name="Line 33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5089" name="Text Box 34"/>
            <p:cNvSpPr txBox="1"/>
            <p:nvPr/>
          </p:nvSpPr>
          <p:spPr>
            <a:xfrm>
              <a:off x="2112" y="1330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0" name="Text Box 35"/>
            <p:cNvSpPr txBox="1"/>
            <p:nvPr/>
          </p:nvSpPr>
          <p:spPr>
            <a:xfrm>
              <a:off x="2112" y="1762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1" name="Text Box 36"/>
            <p:cNvSpPr txBox="1"/>
            <p:nvPr/>
          </p:nvSpPr>
          <p:spPr>
            <a:xfrm>
              <a:off x="4482" y="1486"/>
              <a:ext cx="480" cy="32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2" name="Text Box 37"/>
            <p:cNvSpPr txBox="1"/>
            <p:nvPr/>
          </p:nvSpPr>
          <p:spPr>
            <a:xfrm>
              <a:off x="5058" y="2234"/>
              <a:ext cx="499" cy="32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3" name="Text Box 38"/>
            <p:cNvSpPr txBox="1"/>
            <p:nvPr/>
          </p:nvSpPr>
          <p:spPr>
            <a:xfrm>
              <a:off x="3360" y="984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4" name="Text Box 39"/>
            <p:cNvSpPr txBox="1"/>
            <p:nvPr/>
          </p:nvSpPr>
          <p:spPr>
            <a:xfrm>
              <a:off x="1440" y="726"/>
              <a:ext cx="1008" cy="34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  <a:endPara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5" name="Text Box 40"/>
            <p:cNvSpPr txBox="1"/>
            <p:nvPr/>
          </p:nvSpPr>
          <p:spPr>
            <a:xfrm>
              <a:off x="2112" y="3010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6" name="Text Box 41"/>
            <p:cNvSpPr txBox="1"/>
            <p:nvPr/>
          </p:nvSpPr>
          <p:spPr>
            <a:xfrm>
              <a:off x="2112" y="2578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7" name="Text Box 42"/>
            <p:cNvSpPr txBox="1"/>
            <p:nvPr/>
          </p:nvSpPr>
          <p:spPr>
            <a:xfrm>
              <a:off x="2112" y="3442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8" name="Text Box 43"/>
            <p:cNvSpPr txBox="1"/>
            <p:nvPr/>
          </p:nvSpPr>
          <p:spPr>
            <a:xfrm>
              <a:off x="3264" y="1330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99" name="Text Box 44"/>
            <p:cNvSpPr txBox="1"/>
            <p:nvPr/>
          </p:nvSpPr>
          <p:spPr>
            <a:xfrm>
              <a:off x="3264" y="1762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0" name="Text Box 45"/>
            <p:cNvSpPr txBox="1"/>
            <p:nvPr/>
          </p:nvSpPr>
          <p:spPr>
            <a:xfrm>
              <a:off x="3264" y="2194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1" name="Text Box 46"/>
            <p:cNvSpPr txBox="1"/>
            <p:nvPr/>
          </p:nvSpPr>
          <p:spPr>
            <a:xfrm>
              <a:off x="3264" y="2578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2" name="Text Box 47"/>
            <p:cNvSpPr txBox="1"/>
            <p:nvPr/>
          </p:nvSpPr>
          <p:spPr>
            <a:xfrm>
              <a:off x="3264" y="3010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3" name="Text Box 48"/>
            <p:cNvSpPr txBox="1"/>
            <p:nvPr/>
          </p:nvSpPr>
          <p:spPr>
            <a:xfrm>
              <a:off x="3264" y="3442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4" name="Line 49"/>
            <p:cNvSpPr/>
            <p:nvPr/>
          </p:nvSpPr>
          <p:spPr>
            <a:xfrm flipH="1">
              <a:off x="3012" y="2275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05" name="Line 50"/>
            <p:cNvSpPr/>
            <p:nvPr/>
          </p:nvSpPr>
          <p:spPr>
            <a:xfrm rot="-5400000">
              <a:off x="5674" y="1534"/>
              <a:ext cx="0" cy="192"/>
            </a:xfrm>
            <a:prstGeom prst="line">
              <a:avLst/>
            </a:prstGeom>
            <a:ln w="19050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5106" name="Line 51"/>
            <p:cNvSpPr/>
            <p:nvPr/>
          </p:nvSpPr>
          <p:spPr>
            <a:xfrm>
              <a:off x="5280" y="938"/>
              <a:ext cx="0" cy="52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107" name="Text Box 52"/>
            <p:cNvSpPr txBox="1"/>
            <p:nvPr/>
          </p:nvSpPr>
          <p:spPr>
            <a:xfrm>
              <a:off x="3360" y="762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8" name="Line 53"/>
            <p:cNvSpPr/>
            <p:nvPr/>
          </p:nvSpPr>
          <p:spPr>
            <a:xfrm>
              <a:off x="4349" y="1177"/>
              <a:ext cx="0" cy="13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45109" name="Text Box 54"/>
            <p:cNvSpPr txBox="1"/>
            <p:nvPr/>
          </p:nvSpPr>
          <p:spPr>
            <a:xfrm>
              <a:off x="4068" y="2580"/>
              <a:ext cx="624" cy="600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110" name="Group 55"/>
            <p:cNvGrpSpPr/>
            <p:nvPr/>
          </p:nvGrpSpPr>
          <p:grpSpPr>
            <a:xfrm>
              <a:off x="3888" y="957"/>
              <a:ext cx="346" cy="1421"/>
              <a:chOff x="3888" y="644"/>
              <a:chExt cx="384" cy="1392"/>
            </a:xfrm>
          </p:grpSpPr>
          <p:sp>
            <p:nvSpPr>
              <p:cNvPr id="45111" name="Line 56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12" name="Line 57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45113" name="Freeform 58"/>
            <p:cNvSpPr/>
            <p:nvPr/>
          </p:nvSpPr>
          <p:spPr>
            <a:xfrm>
              <a:off x="1018" y="1062"/>
              <a:ext cx="1987" cy="2986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0"/>
                </a:cxn>
                <a:cxn ang="0">
                  <a:pos x="1987" y="0"/>
                </a:cxn>
                <a:cxn ang="0">
                  <a:pos x="1987" y="2986"/>
                </a:cxn>
              </a:cxnLst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114" name="Line 59"/>
            <p:cNvSpPr/>
            <p:nvPr/>
          </p:nvSpPr>
          <p:spPr>
            <a:xfrm flipH="1">
              <a:off x="2733" y="1525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5" name="Line 60"/>
            <p:cNvSpPr/>
            <p:nvPr/>
          </p:nvSpPr>
          <p:spPr>
            <a:xfrm flipH="1">
              <a:off x="3009" y="1462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16" name="Line 61"/>
            <p:cNvSpPr/>
            <p:nvPr/>
          </p:nvSpPr>
          <p:spPr>
            <a:xfrm flipH="1">
              <a:off x="2733" y="1966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7" name="Line 62"/>
            <p:cNvSpPr/>
            <p:nvPr/>
          </p:nvSpPr>
          <p:spPr>
            <a:xfrm flipH="1">
              <a:off x="3009" y="1903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18" name="Line 63"/>
            <p:cNvSpPr/>
            <p:nvPr/>
          </p:nvSpPr>
          <p:spPr>
            <a:xfrm flipH="1">
              <a:off x="2733" y="2785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9" name="Line 64"/>
            <p:cNvSpPr/>
            <p:nvPr/>
          </p:nvSpPr>
          <p:spPr>
            <a:xfrm flipH="1">
              <a:off x="3009" y="2722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0" name="Line 65"/>
            <p:cNvSpPr/>
            <p:nvPr/>
          </p:nvSpPr>
          <p:spPr>
            <a:xfrm flipH="1">
              <a:off x="2742" y="3199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21" name="Line 66"/>
            <p:cNvSpPr/>
            <p:nvPr/>
          </p:nvSpPr>
          <p:spPr>
            <a:xfrm flipH="1">
              <a:off x="3018" y="3136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2" name="Line 67"/>
            <p:cNvSpPr/>
            <p:nvPr/>
          </p:nvSpPr>
          <p:spPr>
            <a:xfrm flipH="1">
              <a:off x="2733" y="3640"/>
              <a:ext cx="286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23" name="Line 68"/>
            <p:cNvSpPr/>
            <p:nvPr/>
          </p:nvSpPr>
          <p:spPr>
            <a:xfrm flipH="1">
              <a:off x="3009" y="3577"/>
              <a:ext cx="24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45124" name="Line 69"/>
            <p:cNvSpPr/>
            <p:nvPr/>
          </p:nvSpPr>
          <p:spPr>
            <a:xfrm>
              <a:off x="355" y="1957"/>
              <a:ext cx="30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25" name="Line 70"/>
            <p:cNvSpPr/>
            <p:nvPr/>
          </p:nvSpPr>
          <p:spPr>
            <a:xfrm>
              <a:off x="316" y="2197"/>
              <a:ext cx="23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5126" name="Line 71"/>
            <p:cNvSpPr/>
            <p:nvPr/>
          </p:nvSpPr>
          <p:spPr>
            <a:xfrm flipH="1">
              <a:off x="1417" y="2067"/>
              <a:ext cx="288" cy="1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45127" name="Group 72"/>
            <p:cNvGrpSpPr/>
            <p:nvPr/>
          </p:nvGrpSpPr>
          <p:grpSpPr>
            <a:xfrm>
              <a:off x="460" y="1878"/>
              <a:ext cx="1096" cy="463"/>
              <a:chOff x="496" y="1878"/>
              <a:chExt cx="1096" cy="463"/>
            </a:xfrm>
          </p:grpSpPr>
          <p:sp>
            <p:nvSpPr>
              <p:cNvPr id="45128" name="Freeform 73"/>
              <p:cNvSpPr/>
              <p:nvPr/>
            </p:nvSpPr>
            <p:spPr>
              <a:xfrm>
                <a:off x="496" y="1878"/>
                <a:ext cx="1096" cy="463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157"/>
                  </a:cxn>
                  <a:cxn ang="0">
                    <a:pos x="85" y="157"/>
                  </a:cxn>
                  <a:cxn ang="0">
                    <a:pos x="140" y="121"/>
                  </a:cxn>
                  <a:cxn ang="0">
                    <a:pos x="195" y="157"/>
                  </a:cxn>
                  <a:cxn ang="0">
                    <a:pos x="277" y="157"/>
                  </a:cxn>
                  <a:cxn ang="0">
                    <a:pos x="216" y="0"/>
                  </a:cxn>
                  <a:cxn ang="0">
                    <a:pos x="61" y="0"/>
                  </a:cxn>
                </a:cxnLst>
                <a:pathLst>
                  <a:path w="1334" h="540">
                    <a:moveTo>
                      <a:pt x="292" y="0"/>
                    </a:moveTo>
                    <a:lnTo>
                      <a:pt x="0" y="540"/>
                    </a:lnTo>
                    <a:lnTo>
                      <a:pt x="411" y="540"/>
                    </a:lnTo>
                    <a:lnTo>
                      <a:pt x="676" y="412"/>
                    </a:lnTo>
                    <a:lnTo>
                      <a:pt x="941" y="540"/>
                    </a:lnTo>
                    <a:lnTo>
                      <a:pt x="1334" y="540"/>
                    </a:lnTo>
                    <a:lnTo>
                      <a:pt x="1042" y="0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29" name="Text Box 74"/>
              <p:cNvSpPr txBox="1"/>
              <p:nvPr/>
            </p:nvSpPr>
            <p:spPr>
              <a:xfrm>
                <a:off x="761" y="1899"/>
                <a:ext cx="759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ALU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30" name="Text Box 75"/>
            <p:cNvSpPr txBox="1"/>
            <p:nvPr/>
          </p:nvSpPr>
          <p:spPr>
            <a:xfrm>
              <a:off x="1662" y="1912"/>
              <a:ext cx="49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200" b="1" baseline="-16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200" b="1" baseline="-16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31" name="Text Box 76"/>
            <p:cNvSpPr txBox="1"/>
            <p:nvPr/>
          </p:nvSpPr>
          <p:spPr>
            <a:xfrm>
              <a:off x="5034" y="1492"/>
              <a:ext cx="590" cy="32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32" name="Line 77"/>
            <p:cNvSpPr/>
            <p:nvPr/>
          </p:nvSpPr>
          <p:spPr>
            <a:xfrm>
              <a:off x="5321" y="1838"/>
              <a:ext cx="0" cy="394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sm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5634" name="Text Box 2"/>
          <p:cNvSpPr txBox="1"/>
          <p:nvPr/>
        </p:nvSpPr>
        <p:spPr>
          <a:xfrm>
            <a:off x="2119313" y="4794250"/>
            <a:ext cx="38465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、部件的组成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35" name="Text Box 3"/>
          <p:cNvSpPr txBox="1"/>
          <p:nvPr/>
        </p:nvSpPr>
        <p:spPr>
          <a:xfrm>
            <a:off x="2308225" y="1052513"/>
            <a:ext cx="7894638" cy="12077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为了使数据传送控制简单和集中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3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en-US" altLang="zh-CN" sz="3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ALU</a:t>
            </a:r>
            <a:r>
              <a:rPr lang="zh-CN" altLang="en-US" sz="3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为中心的总线结构</a:t>
            </a:r>
            <a:endParaRPr lang="zh-CN" altLang="en-US" sz="3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5636" name="Text Box 4"/>
          <p:cNvSpPr txBox="1"/>
          <p:nvPr/>
        </p:nvSpPr>
        <p:spPr>
          <a:xfrm>
            <a:off x="2659063" y="5297488"/>
            <a:ext cx="32162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包括四个部分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37" name="Rectangle 5"/>
          <p:cNvSpPr/>
          <p:nvPr/>
        </p:nvSpPr>
        <p:spPr>
          <a:xfrm>
            <a:off x="2817813" y="5768975"/>
            <a:ext cx="2590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部件   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38" name="Rectangle 6"/>
          <p:cNvSpPr/>
          <p:nvPr/>
        </p:nvSpPr>
        <p:spPr>
          <a:xfrm>
            <a:off x="5249863" y="6249988"/>
            <a:ext cx="466471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与系统总线的连接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39" name="Rectangle 7"/>
          <p:cNvSpPr/>
          <p:nvPr/>
        </p:nvSpPr>
        <p:spPr>
          <a:xfrm>
            <a:off x="5160963" y="5802313"/>
            <a:ext cx="31702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寄存器组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0" name="Rectangle 8"/>
          <p:cNvSpPr/>
          <p:nvPr/>
        </p:nvSpPr>
        <p:spPr>
          <a:xfrm>
            <a:off x="2813050" y="6218238"/>
            <a:ext cx="21542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1" name="Text Box 9"/>
          <p:cNvSpPr txBox="1"/>
          <p:nvPr/>
        </p:nvSpPr>
        <p:spPr>
          <a:xfrm>
            <a:off x="2430463" y="2205038"/>
            <a:ext cx="66754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为内部数据传送通路的中心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2" name="Text Box 10"/>
          <p:cNvSpPr txBox="1"/>
          <p:nvPr/>
        </p:nvSpPr>
        <p:spPr>
          <a:xfrm>
            <a:off x="2444750" y="2741613"/>
            <a:ext cx="489267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寄存器采用独立结构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3" name="Text Box 11"/>
          <p:cNvSpPr txBox="1"/>
          <p:nvPr/>
        </p:nvSpPr>
        <p:spPr>
          <a:xfrm>
            <a:off x="2444750" y="3275013"/>
            <a:ext cx="6507163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内总线采用单向数据总线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(16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4" name="Text Box 12"/>
          <p:cNvSpPr txBox="1"/>
          <p:nvPr/>
        </p:nvSpPr>
        <p:spPr>
          <a:xfrm>
            <a:off x="2436813" y="4370388"/>
            <a:ext cx="8229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与系统总线的连接通过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645" name="Text Box 13"/>
          <p:cNvSpPr txBox="1"/>
          <p:nvPr/>
        </p:nvSpPr>
        <p:spPr>
          <a:xfrm>
            <a:off x="2443163" y="3829050"/>
            <a:ext cx="426561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采用同步控制方式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4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4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4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3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3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563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/>
      <p:bldP spid="325635" grpId="0" build="p"/>
      <p:bldP spid="325636" grpId="0" build="p"/>
      <p:bldP spid="325637" grpId="0" build="p"/>
      <p:bldP spid="325638" grpId="0" build="p"/>
      <p:bldP spid="325639" grpId="0" build="p"/>
      <p:bldP spid="325640" grpId="0" build="p"/>
      <p:bldP spid="325641" grpId="0" build="p"/>
      <p:bldP spid="325642" grpId="0" build="p"/>
      <p:bldP spid="325643" grpId="0" build="p"/>
      <p:bldP spid="325644" grpId="0" build="p"/>
      <p:bldP spid="32564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6658" name="Text Box 2"/>
          <p:cNvSpPr txBox="1"/>
          <p:nvPr/>
        </p:nvSpPr>
        <p:spPr>
          <a:xfrm>
            <a:off x="2027238" y="1120775"/>
            <a:ext cx="37004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59" name="Text Box 3"/>
          <p:cNvSpPr txBox="1"/>
          <p:nvPr/>
        </p:nvSpPr>
        <p:spPr>
          <a:xfrm>
            <a:off x="2327275" y="1554163"/>
            <a:ext cx="5464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可编程寄存器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0" name="Text Box 4"/>
          <p:cNvSpPr txBox="1"/>
          <p:nvPr/>
        </p:nvSpPr>
        <p:spPr>
          <a:xfrm>
            <a:off x="2676525" y="2011363"/>
            <a:ext cx="34226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通用寄存器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1" name="Text Box 5"/>
          <p:cNvSpPr txBox="1"/>
          <p:nvPr/>
        </p:nvSpPr>
        <p:spPr>
          <a:xfrm>
            <a:off x="5359400" y="2011363"/>
            <a:ext cx="352107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(000)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(001)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2" name="Text Box 6"/>
          <p:cNvSpPr txBox="1"/>
          <p:nvPr/>
        </p:nvSpPr>
        <p:spPr>
          <a:xfrm>
            <a:off x="5359400" y="2513013"/>
            <a:ext cx="351948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(010)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(011)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3" name="Text Box 7"/>
          <p:cNvSpPr txBox="1"/>
          <p:nvPr/>
        </p:nvSpPr>
        <p:spPr>
          <a:xfrm>
            <a:off x="2665413" y="3019425"/>
            <a:ext cx="25495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堆栈指针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4" name="Text Box 8"/>
          <p:cNvSpPr txBox="1"/>
          <p:nvPr/>
        </p:nvSpPr>
        <p:spPr>
          <a:xfrm>
            <a:off x="5360988" y="3003550"/>
            <a:ext cx="1766887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SP(100)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5" name="Text Box 9"/>
          <p:cNvSpPr txBox="1"/>
          <p:nvPr/>
        </p:nvSpPr>
        <p:spPr>
          <a:xfrm>
            <a:off x="2665413" y="3527425"/>
            <a:ext cx="298291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指令计数器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6" name="Text Box 10"/>
          <p:cNvSpPr txBox="1"/>
          <p:nvPr/>
        </p:nvSpPr>
        <p:spPr>
          <a:xfrm>
            <a:off x="5373688" y="3527425"/>
            <a:ext cx="18589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PC(111)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7" name="Text Box 11"/>
          <p:cNvSpPr txBox="1"/>
          <p:nvPr/>
        </p:nvSpPr>
        <p:spPr>
          <a:xfrm>
            <a:off x="2670175" y="3959225"/>
            <a:ext cx="29432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程序状态字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8" name="Text Box 12"/>
          <p:cNvSpPr txBox="1"/>
          <p:nvPr/>
        </p:nvSpPr>
        <p:spPr>
          <a:xfrm>
            <a:off x="5372100" y="3956050"/>
            <a:ext cx="2133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PSW(101)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69" name="Text Box 13"/>
          <p:cNvSpPr txBox="1"/>
          <p:nvPr/>
        </p:nvSpPr>
        <p:spPr>
          <a:xfrm>
            <a:off x="2955925" y="5327650"/>
            <a:ext cx="7364413" cy="101473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条件码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C=1(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有进位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V=1(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有溢出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Z=1(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0);  N=1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结果为负。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670" name="Text Box 14"/>
          <p:cNvSpPr txBox="1"/>
          <p:nvPr/>
        </p:nvSpPr>
        <p:spPr>
          <a:xfrm>
            <a:off x="2901950" y="6237288"/>
            <a:ext cx="76581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中断允许标志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开中断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关中断。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3030538" y="4338638"/>
            <a:ext cx="6378575" cy="889000"/>
            <a:chOff x="1350" y="2350"/>
            <a:chExt cx="4018" cy="560"/>
          </a:xfrm>
        </p:grpSpPr>
        <p:sp>
          <p:nvSpPr>
            <p:cNvPr id="47119" name="Text Box 16"/>
            <p:cNvSpPr txBox="1"/>
            <p:nvPr/>
          </p:nvSpPr>
          <p:spPr>
            <a:xfrm>
              <a:off x="1350" y="2350"/>
              <a:ext cx="4018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15                                        4    3    2     1    0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0" name="Text Box 17"/>
            <p:cNvSpPr txBox="1"/>
            <p:nvPr/>
          </p:nvSpPr>
          <p:spPr>
            <a:xfrm>
              <a:off x="1381" y="2630"/>
              <a:ext cx="3889" cy="274"/>
            </a:xfrm>
            <a:prstGeom prst="rect">
              <a:avLst/>
            </a:prstGeom>
            <a:solidFill>
              <a:srgbClr val="CCFFFF"/>
            </a:solidFill>
            <a:ln w="25400" cap="sq" cmpd="sng">
              <a:solidFill>
                <a:srgbClr val="008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(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可扩展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I   N   Z   V   C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1" name="Line 18"/>
            <p:cNvSpPr/>
            <p:nvPr/>
          </p:nvSpPr>
          <p:spPr>
            <a:xfrm flipH="1">
              <a:off x="3929" y="2643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2" name="Line 19"/>
            <p:cNvSpPr/>
            <p:nvPr/>
          </p:nvSpPr>
          <p:spPr>
            <a:xfrm flipH="1">
              <a:off x="4243" y="2650"/>
              <a:ext cx="0" cy="257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3" name="Line 20"/>
            <p:cNvSpPr/>
            <p:nvPr/>
          </p:nvSpPr>
          <p:spPr>
            <a:xfrm flipH="1">
              <a:off x="4585" y="2643"/>
              <a:ext cx="0" cy="257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4" name="Line 21"/>
            <p:cNvSpPr/>
            <p:nvPr/>
          </p:nvSpPr>
          <p:spPr>
            <a:xfrm flipH="1">
              <a:off x="4909" y="2643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25" name="Line 22"/>
            <p:cNvSpPr/>
            <p:nvPr/>
          </p:nvSpPr>
          <p:spPr>
            <a:xfrm flipH="1">
              <a:off x="3600" y="2646"/>
              <a:ext cx="0" cy="264"/>
            </a:xfrm>
            <a:prstGeom prst="line">
              <a:avLst/>
            </a:prstGeom>
            <a:ln w="25400" cap="sq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66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6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666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66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666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66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666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66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66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666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667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build="p"/>
      <p:bldP spid="326659" grpId="0" build="p"/>
      <p:bldP spid="326660" grpId="0" build="p"/>
      <p:bldP spid="326661" grpId="0" build="p"/>
      <p:bldP spid="326662" grpId="0" advAuto="1000" build="p"/>
      <p:bldP spid="326663" grpId="0" build="p"/>
      <p:bldP spid="326664" grpId="0" build="p"/>
      <p:bldP spid="326665" grpId="0" build="p"/>
      <p:bldP spid="326666" grpId="0" build="p"/>
      <p:bldP spid="326667" grpId="0" build="p"/>
      <p:bldP spid="326668" grpId="0" build="p"/>
      <p:bldP spid="326669" grpId="0" build="p"/>
      <p:bldP spid="3266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135188" y="3213100"/>
            <a:ext cx="7772400" cy="3097213"/>
          </a:xfrm>
        </p:spPr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chemeClr val="accent2"/>
                </a:solidFill>
              </a:rPr>
              <a:t>	十进制：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56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199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二进制：</a:t>
            </a:r>
            <a:r>
              <a:rPr lang="en-US" altLang="zh-CN" dirty="0">
                <a:solidFill>
                  <a:schemeClr val="accent2"/>
                </a:solidFill>
              </a:rPr>
              <a:t>1001B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10101B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八进制：</a:t>
            </a:r>
            <a:r>
              <a:rPr lang="en-US" altLang="zh-CN" dirty="0">
                <a:solidFill>
                  <a:schemeClr val="accent2"/>
                </a:solidFill>
              </a:rPr>
              <a:t>(567)</a:t>
            </a:r>
            <a:r>
              <a:rPr lang="en-US" altLang="zh-CN" b="1" baseline="-25000" dirty="0">
                <a:solidFill>
                  <a:schemeClr val="accent2"/>
                </a:solidFill>
              </a:rPr>
              <a:t>8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(123)</a:t>
            </a:r>
            <a:r>
              <a:rPr lang="en-US" altLang="zh-CN" b="1" baseline="-25000" dirty="0">
                <a:solidFill>
                  <a:schemeClr val="accent2"/>
                </a:solidFill>
              </a:rPr>
              <a:t>8</a:t>
            </a:r>
            <a:endParaRPr lang="en-US" altLang="zh-CN" b="1" baseline="-25000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十六进制：</a:t>
            </a:r>
            <a:r>
              <a:rPr lang="en-US" altLang="zh-CN" dirty="0">
                <a:solidFill>
                  <a:schemeClr val="accent2"/>
                </a:solidFill>
              </a:rPr>
              <a:t>567H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123H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	BCD</a:t>
            </a:r>
            <a:r>
              <a:rPr lang="zh-CN" altLang="en-US" dirty="0">
                <a:solidFill>
                  <a:schemeClr val="accent2"/>
                </a:solidFill>
              </a:rPr>
              <a:t>码：</a:t>
            </a:r>
            <a:r>
              <a:rPr lang="en-US" altLang="zh-CN" dirty="0">
                <a:solidFill>
                  <a:schemeClr val="accent2"/>
                </a:solidFill>
              </a:rPr>
              <a:t>(0001</a:t>
            </a:r>
            <a:r>
              <a:rPr lang="en-US" altLang="zh-CN" dirty="0">
                <a:solidFill>
                  <a:schemeClr val="accent1"/>
                </a:solidFill>
              </a:rPr>
              <a:t>0011</a:t>
            </a:r>
            <a:r>
              <a:rPr lang="en-US" altLang="zh-CN" dirty="0">
                <a:solidFill>
                  <a:schemeClr val="accent2"/>
                </a:solidFill>
              </a:rPr>
              <a:t>0111)</a:t>
            </a:r>
            <a:r>
              <a:rPr lang="en-US" altLang="zh-CN" b="1" baseline="-25000" dirty="0">
                <a:solidFill>
                  <a:schemeClr val="accent2"/>
                </a:solidFill>
              </a:rPr>
              <a:t>BCD</a:t>
            </a:r>
            <a:endParaRPr lang="en-US" altLang="zh-CN" b="1" baseline="-25000" dirty="0">
              <a:solidFill>
                <a:schemeClr val="accent2"/>
              </a:solidFill>
            </a:endParaRPr>
          </a:p>
        </p:txBody>
      </p:sp>
      <p:sp>
        <p:nvSpPr>
          <p:cNvPr id="512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常用的几种进位制</a:t>
            </a:r>
            <a:endParaRPr lang="zh-CN" altLang="zh-CN" dirty="0"/>
          </a:p>
        </p:txBody>
      </p:sp>
      <p:sp>
        <p:nvSpPr>
          <p:cNvPr id="4" name="Text Box 3"/>
          <p:cNvSpPr txBox="1"/>
          <p:nvPr/>
        </p:nvSpPr>
        <p:spPr>
          <a:xfrm>
            <a:off x="1752600" y="1246188"/>
            <a:ext cx="8610600" cy="18630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FF33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FF33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（1）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进制：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0、1</a:t>
            </a:r>
            <a:endParaRPr lang="zh-CN" altLang="en-US" b="1" dirty="0">
              <a:solidFill>
                <a:schemeClr val="accent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（2）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进制：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0、1、2、…、7</a:t>
            </a:r>
            <a:endParaRPr lang="zh-CN" altLang="en-US" b="1" dirty="0">
              <a:solidFill>
                <a:schemeClr val="accent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（3）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2" charset="-122"/>
              </a:rPr>
              <a:t>进制：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0、…、9、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B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C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D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E</a:t>
            </a:r>
            <a:r>
              <a:rPr lang="zh-CN" altLang="en-US" b="1" dirty="0">
                <a:solidFill>
                  <a:schemeClr val="accent1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  <a:ea typeface="黑体" panose="02010609060101010101" pitchFamily="2" charset="-122"/>
              </a:rPr>
              <a:t>F</a:t>
            </a:r>
            <a:endParaRPr lang="en-US" altLang="zh-CN" b="1" dirty="0">
              <a:solidFill>
                <a:schemeClr val="accent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1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charRg st="1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6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charRg st="6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82" name="Text Box 2"/>
          <p:cNvSpPr txBox="1"/>
          <p:nvPr/>
        </p:nvSpPr>
        <p:spPr>
          <a:xfrm>
            <a:off x="2325688" y="1120775"/>
            <a:ext cx="33385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83" name="Text Box 3"/>
          <p:cNvSpPr txBox="1"/>
          <p:nvPr/>
        </p:nvSpPr>
        <p:spPr>
          <a:xfrm>
            <a:off x="2517775" y="1565275"/>
            <a:ext cx="7761288" cy="18789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8925" indent="-288925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从主存读取源操作数或源操作数地址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C;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8925" indent="-288925"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从主存读取目的操作数或目的操作数地址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或者暂存运算结果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D;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84" name="Text Box 4"/>
          <p:cNvSpPr txBox="1"/>
          <p:nvPr/>
        </p:nvSpPr>
        <p:spPr>
          <a:xfrm>
            <a:off x="2338388" y="3281363"/>
            <a:ext cx="61833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85" name="Text Box 5"/>
          <p:cNvSpPr txBox="1"/>
          <p:nvPr/>
        </p:nvSpPr>
        <p:spPr>
          <a:xfrm>
            <a:off x="2711450" y="3702050"/>
            <a:ext cx="79232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存放现行指令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指令码经数据总线直接置入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86" name="Text Box 6"/>
          <p:cNvSpPr txBox="1"/>
          <p:nvPr/>
        </p:nvSpPr>
        <p:spPr>
          <a:xfrm>
            <a:off x="2330450" y="4054475"/>
            <a:ext cx="41179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87" name="Text Box 7"/>
          <p:cNvSpPr txBox="1"/>
          <p:nvPr/>
        </p:nvSpPr>
        <p:spPr>
          <a:xfrm>
            <a:off x="2330450" y="4649788"/>
            <a:ext cx="399891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903913" y="4371975"/>
            <a:ext cx="381000" cy="569913"/>
            <a:chOff x="2064" y="3600"/>
            <a:chExt cx="288" cy="480"/>
          </a:xfrm>
        </p:grpSpPr>
        <p:sp>
          <p:nvSpPr>
            <p:cNvPr id="48136" name="Line 9"/>
            <p:cNvSpPr/>
            <p:nvPr/>
          </p:nvSpPr>
          <p:spPr>
            <a:xfrm>
              <a:off x="2112" y="3600"/>
              <a:ext cx="240" cy="24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37" name="Line 10"/>
            <p:cNvSpPr/>
            <p:nvPr/>
          </p:nvSpPr>
          <p:spPr>
            <a:xfrm flipV="1">
              <a:off x="2064" y="3840"/>
              <a:ext cx="288" cy="240"/>
            </a:xfrm>
            <a:prstGeom prst="line">
              <a:avLst/>
            </a:prstGeom>
            <a:ln w="25400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27691" name="Text Box 11"/>
          <p:cNvSpPr txBox="1"/>
          <p:nvPr/>
        </p:nvSpPr>
        <p:spPr>
          <a:xfrm>
            <a:off x="6276975" y="4359275"/>
            <a:ext cx="421163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与主存的接口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92" name="Text Box 12"/>
          <p:cNvSpPr txBox="1"/>
          <p:nvPr/>
        </p:nvSpPr>
        <p:spPr>
          <a:xfrm>
            <a:off x="2816225" y="5632450"/>
            <a:ext cx="13589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693" name="Text Box 13"/>
          <p:cNvSpPr txBox="1"/>
          <p:nvPr/>
        </p:nvSpPr>
        <p:spPr>
          <a:xfrm>
            <a:off x="4451350" y="5170488"/>
            <a:ext cx="1498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输出时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3870325" y="5483225"/>
            <a:ext cx="592138" cy="849313"/>
            <a:chOff x="2544" y="3648"/>
            <a:chExt cx="240" cy="288"/>
          </a:xfrm>
        </p:grpSpPr>
        <p:sp>
          <p:nvSpPr>
            <p:cNvPr id="48142" name="Line 15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43" name="Line 16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5673725" y="5203825"/>
            <a:ext cx="441325" cy="522288"/>
            <a:chOff x="2544" y="3648"/>
            <a:chExt cx="240" cy="288"/>
          </a:xfrm>
        </p:grpSpPr>
        <p:sp>
          <p:nvSpPr>
            <p:cNvPr id="48145" name="Line 18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46" name="Line 19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27700" name="Text Box 20"/>
          <p:cNvSpPr txBox="1"/>
          <p:nvPr/>
        </p:nvSpPr>
        <p:spPr>
          <a:xfrm>
            <a:off x="6102350" y="4941888"/>
            <a:ext cx="33575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输出至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1" name="Text Box 21"/>
          <p:cNvSpPr txBox="1"/>
          <p:nvPr/>
        </p:nvSpPr>
        <p:spPr>
          <a:xfrm>
            <a:off x="6103938" y="5435600"/>
            <a:ext cx="446563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输出至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选择器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2" name="Text Box 22"/>
          <p:cNvSpPr txBox="1"/>
          <p:nvPr/>
        </p:nvSpPr>
        <p:spPr>
          <a:xfrm>
            <a:off x="4441825" y="6048375"/>
            <a:ext cx="155733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输入时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3" name="Text Box 23"/>
          <p:cNvSpPr txBox="1"/>
          <p:nvPr/>
        </p:nvSpPr>
        <p:spPr>
          <a:xfrm>
            <a:off x="6091238" y="5856288"/>
            <a:ext cx="33575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从内总线输入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4" name="Text Box 24"/>
          <p:cNvSpPr txBox="1"/>
          <p:nvPr/>
        </p:nvSpPr>
        <p:spPr>
          <a:xfrm>
            <a:off x="6080125" y="6364288"/>
            <a:ext cx="40481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5657850" y="6100763"/>
            <a:ext cx="469900" cy="522287"/>
            <a:chOff x="2544" y="3648"/>
            <a:chExt cx="240" cy="288"/>
          </a:xfrm>
        </p:grpSpPr>
        <p:sp>
          <p:nvSpPr>
            <p:cNvPr id="48153" name="Line 26"/>
            <p:cNvSpPr/>
            <p:nvPr/>
          </p:nvSpPr>
          <p:spPr>
            <a:xfrm flipH="1">
              <a:off x="2544" y="3648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54" name="Line 27"/>
            <p:cNvSpPr/>
            <p:nvPr/>
          </p:nvSpPr>
          <p:spPr>
            <a:xfrm>
              <a:off x="2544" y="3792"/>
              <a:ext cx="240" cy="144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68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charRg st="2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charRg st="2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68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68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68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6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6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69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69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70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70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770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770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77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/>
      <p:bldP spid="327683" grpId="0" build="p"/>
      <p:bldP spid="327684" grpId="0" build="p"/>
      <p:bldP spid="327685" grpId="0" build="p"/>
      <p:bldP spid="327686" grpId="0" build="p"/>
      <p:bldP spid="327687" grpId="0" build="p"/>
      <p:bldP spid="327691" grpId="0" advAuto="1000" build="p"/>
      <p:bldP spid="327692" grpId="0" build="p"/>
      <p:bldP spid="327693" grpId="0" build="p"/>
      <p:bldP spid="327700" grpId="0" build="p"/>
      <p:bldP spid="327701" grpId="0" build="p"/>
      <p:bldP spid="327702" grpId="0" build="p"/>
      <p:bldP spid="327703" grpId="0" build="p"/>
      <p:bldP spid="32770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8706" name="Text Box 2"/>
          <p:cNvSpPr txBox="1"/>
          <p:nvPr/>
        </p:nvSpPr>
        <p:spPr>
          <a:xfrm>
            <a:off x="1539875" y="792163"/>
            <a:ext cx="69659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上述寄存器所需控制信号设置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07" name="Text Box 3"/>
          <p:cNvSpPr txBox="1"/>
          <p:nvPr/>
        </p:nvSpPr>
        <p:spPr>
          <a:xfrm>
            <a:off x="1587500" y="130175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CPR</a:t>
            </a:r>
            <a:r>
              <a:rPr lang="en-US" altLang="zh-CN" sz="28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800" b="1" baseline="-18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08" name="Text Box 4"/>
          <p:cNvSpPr txBox="1"/>
          <p:nvPr/>
        </p:nvSpPr>
        <p:spPr>
          <a:xfrm>
            <a:off x="1579563" y="186055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暂存器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CPD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09" name="Text Box 5"/>
          <p:cNvSpPr txBox="1"/>
          <p:nvPr/>
        </p:nvSpPr>
        <p:spPr>
          <a:xfrm>
            <a:off x="1574800" y="2433638"/>
            <a:ext cx="19272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MAR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0" name="Text Box 6"/>
          <p:cNvSpPr txBox="1"/>
          <p:nvPr/>
        </p:nvSpPr>
        <p:spPr>
          <a:xfrm>
            <a:off x="3128963" y="2451100"/>
            <a:ext cx="6584950" cy="9740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CPMAR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接收地址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开门信号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EMAR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1" name="Text Box 7"/>
          <p:cNvSpPr txBox="1"/>
          <p:nvPr/>
        </p:nvSpPr>
        <p:spPr>
          <a:xfrm>
            <a:off x="1584325" y="3457575"/>
            <a:ext cx="19272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MDR</a:t>
            </a:r>
            <a:r>
              <a:rPr lang="en-US" altLang="zh-CN" sz="28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2" name="Text Box 8"/>
          <p:cNvSpPr txBox="1"/>
          <p:nvPr/>
        </p:nvSpPr>
        <p:spPr>
          <a:xfrm>
            <a:off x="3138488" y="3489325"/>
            <a:ext cx="7218362" cy="18567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CPMDR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上升沿将内部总线数据打入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MDR;</a:t>
            </a:r>
            <a:endParaRPr lang="en-US" altLang="zh-CN" sz="28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SMDR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将外部总线数据置入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MDR;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开门信号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MDR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3" name="Text Box 9"/>
          <p:cNvSpPr txBox="1"/>
          <p:nvPr/>
        </p:nvSpPr>
        <p:spPr>
          <a:xfrm>
            <a:off x="1574800" y="5424488"/>
            <a:ext cx="467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PSW: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4" name="Text Box 10"/>
          <p:cNvSpPr txBox="1"/>
          <p:nvPr/>
        </p:nvSpPr>
        <p:spPr>
          <a:xfrm>
            <a:off x="4652963" y="5402263"/>
            <a:ext cx="62325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打入脉冲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CPSP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CPPSW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715" name="Text Box 11"/>
          <p:cNvSpPr txBox="1"/>
          <p:nvPr/>
        </p:nvSpPr>
        <p:spPr>
          <a:xfrm>
            <a:off x="1576388" y="5962650"/>
            <a:ext cx="39338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IR: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置入信号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SIR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0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0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71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710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71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71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8712">
                                            <p:txEl>
                                              <p:charRg st="2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712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87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871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build="p"/>
      <p:bldP spid="328707" grpId="0" build="p"/>
      <p:bldP spid="328708" grpId="0" build="p"/>
      <p:bldP spid="328709" grpId="0" build="p"/>
      <p:bldP spid="328710" grpId="0" build="p"/>
      <p:bldP spid="328711" grpId="0" build="p"/>
      <p:bldP spid="328712" grpId="0" build="p"/>
      <p:bldP spid="328713" grpId="0" build="p"/>
      <p:bldP spid="328714" grpId="0" build="p"/>
      <p:bldP spid="32871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4" name="Text Box 2"/>
          <p:cNvSpPr txBox="1"/>
          <p:nvPr/>
        </p:nvSpPr>
        <p:spPr>
          <a:xfrm>
            <a:off x="4500563" y="62865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55" name="Text Box 3"/>
          <p:cNvSpPr txBox="1"/>
          <p:nvPr/>
        </p:nvSpPr>
        <p:spPr>
          <a:xfrm>
            <a:off x="1976438" y="6254750"/>
            <a:ext cx="26527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指令信息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56" name="Line 4"/>
          <p:cNvSpPr/>
          <p:nvPr/>
        </p:nvSpPr>
        <p:spPr>
          <a:xfrm>
            <a:off x="5065713" y="6604000"/>
            <a:ext cx="838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0757" name="Text Box 5"/>
          <p:cNvSpPr txBox="1"/>
          <p:nvPr/>
        </p:nvSpPr>
        <p:spPr>
          <a:xfrm>
            <a:off x="5948363" y="62865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58" name="Line 6"/>
          <p:cNvSpPr/>
          <p:nvPr/>
        </p:nvSpPr>
        <p:spPr>
          <a:xfrm>
            <a:off x="6742113" y="6604000"/>
            <a:ext cx="97472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0759" name="Text Box 7"/>
          <p:cNvSpPr txBox="1"/>
          <p:nvPr/>
        </p:nvSpPr>
        <p:spPr>
          <a:xfrm>
            <a:off x="7704138" y="62865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709738" y="1084263"/>
            <a:ext cx="8816975" cy="5080000"/>
            <a:chOff x="117" y="36"/>
            <a:chExt cx="5554" cy="3200"/>
          </a:xfrm>
        </p:grpSpPr>
        <p:sp>
          <p:nvSpPr>
            <p:cNvPr id="51208" name="Text Box 9"/>
            <p:cNvSpPr txBox="1"/>
            <p:nvPr/>
          </p:nvSpPr>
          <p:spPr>
            <a:xfrm>
              <a:off x="3261" y="36"/>
              <a:ext cx="528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Line 10"/>
            <p:cNvSpPr/>
            <p:nvPr/>
          </p:nvSpPr>
          <p:spPr>
            <a:xfrm flipV="1">
              <a:off x="645" y="171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0" name="Line 11"/>
            <p:cNvSpPr/>
            <p:nvPr/>
          </p:nvSpPr>
          <p:spPr>
            <a:xfrm flipV="1">
              <a:off x="1008" y="105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1" name="Line 12"/>
            <p:cNvSpPr/>
            <p:nvPr/>
          </p:nvSpPr>
          <p:spPr>
            <a:xfrm flipV="1">
              <a:off x="1254" y="1713"/>
              <a:ext cx="0" cy="2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2" name="Line 13"/>
            <p:cNvSpPr/>
            <p:nvPr/>
          </p:nvSpPr>
          <p:spPr>
            <a:xfrm flipV="1">
              <a:off x="123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3" name="Line 14"/>
            <p:cNvSpPr/>
            <p:nvPr/>
          </p:nvSpPr>
          <p:spPr>
            <a:xfrm flipV="1">
              <a:off x="822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4" name="Line 15"/>
            <p:cNvSpPr/>
            <p:nvPr/>
          </p:nvSpPr>
          <p:spPr>
            <a:xfrm flipV="1">
              <a:off x="33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5" name="Line 16"/>
            <p:cNvSpPr/>
            <p:nvPr/>
          </p:nvSpPr>
          <p:spPr>
            <a:xfrm flipV="1">
              <a:off x="1713" y="2274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6" name="Text Box 17"/>
            <p:cNvSpPr txBox="1"/>
            <p:nvPr/>
          </p:nvSpPr>
          <p:spPr>
            <a:xfrm>
              <a:off x="126" y="2403"/>
              <a:ext cx="2219" cy="833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 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~</a:t>
              </a: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  C    D</a:t>
              </a:r>
              <a:endPara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/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 PSW  MDR</a:t>
              </a:r>
              <a:endPara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1217" name="Text Box 18"/>
            <p:cNvSpPr txBox="1"/>
            <p:nvPr/>
          </p:nvSpPr>
          <p:spPr>
            <a:xfrm>
              <a:off x="117" y="1965"/>
              <a:ext cx="892" cy="232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8" name="Text Box 19"/>
            <p:cNvSpPr txBox="1"/>
            <p:nvPr/>
          </p:nvSpPr>
          <p:spPr>
            <a:xfrm>
              <a:off x="624" y="755"/>
              <a:ext cx="819" cy="296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sz="26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Text Box 20"/>
            <p:cNvSpPr txBox="1"/>
            <p:nvPr/>
          </p:nvSpPr>
          <p:spPr>
            <a:xfrm>
              <a:off x="1056" y="1965"/>
              <a:ext cx="872" cy="232"/>
            </a:xfrm>
            <a:prstGeom prst="rect">
              <a:avLst/>
            </a:prstGeom>
            <a:solidFill>
              <a:srgbClr val="FFFFCC"/>
            </a:solidFill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选择器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0" name="Line 21"/>
            <p:cNvSpPr/>
            <p:nvPr/>
          </p:nvSpPr>
          <p:spPr>
            <a:xfrm>
              <a:off x="411" y="2430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1221" name="Line 22"/>
            <p:cNvSpPr/>
            <p:nvPr/>
          </p:nvSpPr>
          <p:spPr>
            <a:xfrm>
              <a:off x="1311" y="2457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1222" name="Rectangle 23"/>
            <p:cNvSpPr/>
            <p:nvPr/>
          </p:nvSpPr>
          <p:spPr>
            <a:xfrm>
              <a:off x="2148" y="1429"/>
              <a:ext cx="541" cy="288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400" b="1" baseline="-18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Line 24"/>
            <p:cNvSpPr/>
            <p:nvPr/>
          </p:nvSpPr>
          <p:spPr>
            <a:xfrm flipH="1">
              <a:off x="2682" y="1564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24" name="Line 25"/>
            <p:cNvSpPr/>
            <p:nvPr/>
          </p:nvSpPr>
          <p:spPr>
            <a:xfrm>
              <a:off x="3645" y="210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5" name="Line 26"/>
            <p:cNvSpPr/>
            <p:nvPr/>
          </p:nvSpPr>
          <p:spPr>
            <a:xfrm>
              <a:off x="3645" y="664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6" name="Line 27"/>
            <p:cNvSpPr/>
            <p:nvPr/>
          </p:nvSpPr>
          <p:spPr>
            <a:xfrm flipH="1">
              <a:off x="3645" y="442"/>
              <a:ext cx="2016" cy="0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7" name="Line 28"/>
            <p:cNvSpPr/>
            <p:nvPr/>
          </p:nvSpPr>
          <p:spPr>
            <a:xfrm>
              <a:off x="4489" y="213"/>
              <a:ext cx="0" cy="74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28" name="Line 29"/>
            <p:cNvSpPr/>
            <p:nvPr/>
          </p:nvSpPr>
          <p:spPr>
            <a:xfrm>
              <a:off x="4633" y="453"/>
              <a:ext cx="0" cy="50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29" name="Line 30"/>
            <p:cNvSpPr/>
            <p:nvPr/>
          </p:nvSpPr>
          <p:spPr>
            <a:xfrm>
              <a:off x="5037" y="213"/>
              <a:ext cx="0" cy="749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30" name="Line 31"/>
            <p:cNvSpPr/>
            <p:nvPr/>
          </p:nvSpPr>
          <p:spPr>
            <a:xfrm>
              <a:off x="4777" y="674"/>
              <a:ext cx="0" cy="288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31" name="Line 32"/>
            <p:cNvSpPr/>
            <p:nvPr/>
          </p:nvSpPr>
          <p:spPr>
            <a:xfrm>
              <a:off x="5325" y="665"/>
              <a:ext cx="0" cy="297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51232" name="Group 33"/>
            <p:cNvGrpSpPr/>
            <p:nvPr/>
          </p:nvGrpSpPr>
          <p:grpSpPr>
            <a:xfrm>
              <a:off x="3789" y="223"/>
              <a:ext cx="108" cy="741"/>
              <a:chOff x="3888" y="452"/>
              <a:chExt cx="144" cy="720"/>
            </a:xfrm>
          </p:grpSpPr>
          <p:sp>
            <p:nvSpPr>
              <p:cNvPr id="51233" name="Line 34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4" name="Line 35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1235" name="Group 36"/>
            <p:cNvGrpSpPr/>
            <p:nvPr/>
          </p:nvGrpSpPr>
          <p:grpSpPr>
            <a:xfrm>
              <a:off x="3780" y="443"/>
              <a:ext cx="212" cy="898"/>
              <a:chOff x="3888" y="644"/>
              <a:chExt cx="240" cy="960"/>
            </a:xfrm>
          </p:grpSpPr>
          <p:sp>
            <p:nvSpPr>
              <p:cNvPr id="51236" name="Line 37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37" name="Line 38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1238" name="Text Box 39"/>
            <p:cNvSpPr txBox="1"/>
            <p:nvPr/>
          </p:nvSpPr>
          <p:spPr>
            <a:xfrm>
              <a:off x="2139" y="700"/>
              <a:ext cx="551" cy="28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400" b="1" baseline="-18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Text Box 40"/>
            <p:cNvSpPr txBox="1"/>
            <p:nvPr/>
          </p:nvSpPr>
          <p:spPr>
            <a:xfrm>
              <a:off x="2139" y="1060"/>
              <a:ext cx="551" cy="28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400" b="1" baseline="-18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0" name="Text Box 41"/>
            <p:cNvSpPr txBox="1"/>
            <p:nvPr/>
          </p:nvSpPr>
          <p:spPr>
            <a:xfrm>
              <a:off x="4383" y="982"/>
              <a:ext cx="480" cy="31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sz="26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1" name="Text Box 42"/>
            <p:cNvSpPr txBox="1"/>
            <p:nvPr/>
          </p:nvSpPr>
          <p:spPr>
            <a:xfrm>
              <a:off x="4959" y="1631"/>
              <a:ext cx="499" cy="329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2" name="Text Box 43"/>
            <p:cNvSpPr txBox="1"/>
            <p:nvPr/>
          </p:nvSpPr>
          <p:spPr>
            <a:xfrm>
              <a:off x="3261" y="480"/>
              <a:ext cx="528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3" name="Text Box 44"/>
            <p:cNvSpPr txBox="1"/>
            <p:nvPr/>
          </p:nvSpPr>
          <p:spPr>
            <a:xfrm>
              <a:off x="1440" y="222"/>
              <a:ext cx="100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4" name="Text Box 45"/>
            <p:cNvSpPr txBox="1"/>
            <p:nvPr/>
          </p:nvSpPr>
          <p:spPr>
            <a:xfrm>
              <a:off x="2139" y="2137"/>
              <a:ext cx="550" cy="28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5" name="Text Box 46"/>
            <p:cNvSpPr txBox="1"/>
            <p:nvPr/>
          </p:nvSpPr>
          <p:spPr>
            <a:xfrm>
              <a:off x="2139" y="1777"/>
              <a:ext cx="551" cy="28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sz="3400" b="1" baseline="-180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600" b="1" baseline="-18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6" name="Text Box 47"/>
            <p:cNvSpPr txBox="1"/>
            <p:nvPr/>
          </p:nvSpPr>
          <p:spPr>
            <a:xfrm>
              <a:off x="2139" y="2497"/>
              <a:ext cx="542" cy="28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6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6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7" name="Text Box 48"/>
            <p:cNvSpPr txBox="1"/>
            <p:nvPr/>
          </p:nvSpPr>
          <p:spPr>
            <a:xfrm>
              <a:off x="3156" y="826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8" name="Text Box 49"/>
            <p:cNvSpPr txBox="1"/>
            <p:nvPr/>
          </p:nvSpPr>
          <p:spPr>
            <a:xfrm>
              <a:off x="3147" y="1168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9" name="Text Box 50"/>
            <p:cNvSpPr txBox="1"/>
            <p:nvPr/>
          </p:nvSpPr>
          <p:spPr>
            <a:xfrm>
              <a:off x="3156" y="1510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0" name="Text Box 51"/>
            <p:cNvSpPr txBox="1"/>
            <p:nvPr/>
          </p:nvSpPr>
          <p:spPr>
            <a:xfrm>
              <a:off x="3156" y="1840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1" name="Text Box 52"/>
            <p:cNvSpPr txBox="1"/>
            <p:nvPr/>
          </p:nvSpPr>
          <p:spPr>
            <a:xfrm>
              <a:off x="3165" y="2182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2" name="Text Box 53"/>
            <p:cNvSpPr txBox="1"/>
            <p:nvPr/>
          </p:nvSpPr>
          <p:spPr>
            <a:xfrm>
              <a:off x="3165" y="2533"/>
              <a:ext cx="624" cy="214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3" name="Line 54"/>
            <p:cNvSpPr/>
            <p:nvPr/>
          </p:nvSpPr>
          <p:spPr>
            <a:xfrm flipH="1">
              <a:off x="2913" y="1636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54" name="Line 55"/>
            <p:cNvSpPr/>
            <p:nvPr/>
          </p:nvSpPr>
          <p:spPr>
            <a:xfrm rot="-5400000">
              <a:off x="5575" y="1030"/>
              <a:ext cx="0" cy="192"/>
            </a:xfrm>
            <a:prstGeom prst="line">
              <a:avLst/>
            </a:prstGeom>
            <a:ln w="28575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55" name="Line 56"/>
            <p:cNvSpPr/>
            <p:nvPr/>
          </p:nvSpPr>
          <p:spPr>
            <a:xfrm>
              <a:off x="5181" y="434"/>
              <a:ext cx="0" cy="528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56" name="Text Box 57"/>
            <p:cNvSpPr txBox="1"/>
            <p:nvPr/>
          </p:nvSpPr>
          <p:spPr>
            <a:xfrm>
              <a:off x="3261" y="258"/>
              <a:ext cx="528" cy="31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7" name="Line 58"/>
            <p:cNvSpPr/>
            <p:nvPr/>
          </p:nvSpPr>
          <p:spPr>
            <a:xfrm>
              <a:off x="4250" y="673"/>
              <a:ext cx="0" cy="1392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58" name="Text Box 59"/>
            <p:cNvSpPr txBox="1"/>
            <p:nvPr/>
          </p:nvSpPr>
          <p:spPr>
            <a:xfrm>
              <a:off x="3969" y="2076"/>
              <a:ext cx="624" cy="600"/>
            </a:xfrm>
            <a:prstGeom prst="rect">
              <a:avLst/>
            </a:pr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  <a:endPara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59" name="Group 60"/>
            <p:cNvGrpSpPr/>
            <p:nvPr/>
          </p:nvGrpSpPr>
          <p:grpSpPr>
            <a:xfrm>
              <a:off x="3789" y="444"/>
              <a:ext cx="309" cy="1266"/>
              <a:chOff x="3888" y="644"/>
              <a:chExt cx="384" cy="1392"/>
            </a:xfrm>
          </p:grpSpPr>
          <p:sp>
            <p:nvSpPr>
              <p:cNvPr id="51260" name="Line 61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61" name="Line 62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28575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1262" name="Freeform 63"/>
            <p:cNvSpPr/>
            <p:nvPr/>
          </p:nvSpPr>
          <p:spPr>
            <a:xfrm>
              <a:off x="1018" y="558"/>
              <a:ext cx="1896" cy="239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0" y="0"/>
                </a:cxn>
                <a:cxn ang="0">
                  <a:pos x="1365" y="0"/>
                </a:cxn>
                <a:cxn ang="0">
                  <a:pos x="1365" y="506"/>
                </a:cxn>
              </a:cxnLst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63" name="Line 64"/>
            <p:cNvSpPr/>
            <p:nvPr/>
          </p:nvSpPr>
          <p:spPr>
            <a:xfrm flipH="1">
              <a:off x="2679" y="895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4" name="Line 65"/>
            <p:cNvSpPr/>
            <p:nvPr/>
          </p:nvSpPr>
          <p:spPr>
            <a:xfrm flipH="1">
              <a:off x="2910" y="958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5" name="Line 66"/>
            <p:cNvSpPr/>
            <p:nvPr/>
          </p:nvSpPr>
          <p:spPr>
            <a:xfrm flipH="1">
              <a:off x="2679" y="120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6" name="Line 67"/>
            <p:cNvSpPr/>
            <p:nvPr/>
          </p:nvSpPr>
          <p:spPr>
            <a:xfrm flipH="1">
              <a:off x="2910" y="1291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7" name="Line 68"/>
            <p:cNvSpPr/>
            <p:nvPr/>
          </p:nvSpPr>
          <p:spPr>
            <a:xfrm flipH="1">
              <a:off x="2679" y="1912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68" name="Line 69"/>
            <p:cNvSpPr/>
            <p:nvPr/>
          </p:nvSpPr>
          <p:spPr>
            <a:xfrm flipH="1">
              <a:off x="2910" y="2002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69" name="Line 70"/>
            <p:cNvSpPr/>
            <p:nvPr/>
          </p:nvSpPr>
          <p:spPr>
            <a:xfrm flipH="1">
              <a:off x="2688" y="228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70" name="Line 71"/>
            <p:cNvSpPr/>
            <p:nvPr/>
          </p:nvSpPr>
          <p:spPr>
            <a:xfrm flipH="1">
              <a:off x="2919" y="2344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71" name="Line 72"/>
            <p:cNvSpPr/>
            <p:nvPr/>
          </p:nvSpPr>
          <p:spPr>
            <a:xfrm flipH="1">
              <a:off x="2679" y="2641"/>
              <a:ext cx="240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72" name="Line 73"/>
            <p:cNvSpPr/>
            <p:nvPr/>
          </p:nvSpPr>
          <p:spPr>
            <a:xfrm flipH="1">
              <a:off x="2910" y="2713"/>
              <a:ext cx="227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73" name="Line 74"/>
            <p:cNvSpPr/>
            <p:nvPr/>
          </p:nvSpPr>
          <p:spPr>
            <a:xfrm>
              <a:off x="346" y="1390"/>
              <a:ext cx="30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4" name="Line 75"/>
            <p:cNvSpPr/>
            <p:nvPr/>
          </p:nvSpPr>
          <p:spPr>
            <a:xfrm>
              <a:off x="298" y="1630"/>
              <a:ext cx="23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5" name="Line 76"/>
            <p:cNvSpPr/>
            <p:nvPr/>
          </p:nvSpPr>
          <p:spPr>
            <a:xfrm flipH="1">
              <a:off x="1372" y="1500"/>
              <a:ext cx="288" cy="1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51276" name="Freeform 77"/>
            <p:cNvSpPr/>
            <p:nvPr/>
          </p:nvSpPr>
          <p:spPr>
            <a:xfrm>
              <a:off x="487" y="1311"/>
              <a:ext cx="941" cy="399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48"/>
                </a:cxn>
                <a:cxn ang="0">
                  <a:pos x="25" y="48"/>
                </a:cxn>
                <a:cxn ang="0">
                  <a:pos x="42" y="37"/>
                </a:cxn>
                <a:cxn ang="0">
                  <a:pos x="58" y="48"/>
                </a:cxn>
                <a:cxn ang="0">
                  <a:pos x="82" y="48"/>
                </a:cxn>
                <a:cxn ang="0">
                  <a:pos x="63" y="0"/>
                </a:cxn>
                <a:cxn ang="0">
                  <a:pos x="18" y="0"/>
                </a:cxn>
              </a:cxnLst>
              <a:pathLst>
                <a:path w="1334" h="540">
                  <a:moveTo>
                    <a:pt x="292" y="0"/>
                  </a:moveTo>
                  <a:lnTo>
                    <a:pt x="0" y="540"/>
                  </a:lnTo>
                  <a:lnTo>
                    <a:pt x="411" y="540"/>
                  </a:lnTo>
                  <a:lnTo>
                    <a:pt x="676" y="412"/>
                  </a:lnTo>
                  <a:lnTo>
                    <a:pt x="941" y="540"/>
                  </a:lnTo>
                  <a:lnTo>
                    <a:pt x="1334" y="540"/>
                  </a:lnTo>
                  <a:lnTo>
                    <a:pt x="104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FFFCC"/>
            </a:solidFill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77" name="Text Box 78"/>
            <p:cNvSpPr txBox="1"/>
            <p:nvPr/>
          </p:nvSpPr>
          <p:spPr>
            <a:xfrm>
              <a:off x="680" y="1332"/>
              <a:ext cx="64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2600" b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8" name="Text Box 79"/>
            <p:cNvSpPr txBox="1"/>
            <p:nvPr/>
          </p:nvSpPr>
          <p:spPr>
            <a:xfrm>
              <a:off x="1635" y="1345"/>
              <a:ext cx="494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3200" b="1" baseline="-16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200" b="1" baseline="-16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9" name="Text Box 80"/>
            <p:cNvSpPr txBox="1"/>
            <p:nvPr/>
          </p:nvSpPr>
          <p:spPr>
            <a:xfrm>
              <a:off x="4935" y="988"/>
              <a:ext cx="590" cy="310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0" name="Line 81"/>
            <p:cNvSpPr/>
            <p:nvPr/>
          </p:nvSpPr>
          <p:spPr>
            <a:xfrm>
              <a:off x="5222" y="1334"/>
              <a:ext cx="0" cy="281"/>
            </a:xfrm>
            <a:prstGeom prst="line">
              <a:avLst/>
            </a:prstGeom>
            <a:ln w="28575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sm" len="med"/>
            </a:ln>
          </p:spPr>
        </p:sp>
      </p:grpSp>
      <p:sp>
        <p:nvSpPr>
          <p:cNvPr id="330834" name="Rectangle 82"/>
          <p:cNvSpPr/>
          <p:nvPr/>
        </p:nvSpPr>
        <p:spPr>
          <a:xfrm>
            <a:off x="8412163" y="2576513"/>
            <a:ext cx="812800" cy="491490"/>
          </a:xfrm>
          <a:prstGeom prst="rect">
            <a:avLst/>
          </a:prstGeom>
          <a:solidFill>
            <a:srgbClr val="FF33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6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35" name="Line 83"/>
          <p:cNvSpPr/>
          <p:nvPr/>
        </p:nvSpPr>
        <p:spPr>
          <a:xfrm flipV="1">
            <a:off x="8883650" y="1746250"/>
            <a:ext cx="0" cy="80803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30836" name="Line 84"/>
          <p:cNvSpPr/>
          <p:nvPr/>
        </p:nvSpPr>
        <p:spPr>
          <a:xfrm>
            <a:off x="7308850" y="1728788"/>
            <a:ext cx="32004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837" name="Rectangle 85"/>
          <p:cNvSpPr/>
          <p:nvPr/>
        </p:nvSpPr>
        <p:spPr>
          <a:xfrm>
            <a:off x="6691313" y="1425575"/>
            <a:ext cx="8667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38" name="Freeform 86"/>
          <p:cNvSpPr/>
          <p:nvPr/>
        </p:nvSpPr>
        <p:spPr>
          <a:xfrm>
            <a:off x="7537450" y="1714500"/>
            <a:ext cx="490538" cy="202406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36" h="1440">
                <a:moveTo>
                  <a:pt x="336" y="0"/>
                </a:moveTo>
                <a:lnTo>
                  <a:pt x="336" y="1430"/>
                </a:lnTo>
                <a:lnTo>
                  <a:pt x="0" y="144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0839" name="Text Box 87"/>
          <p:cNvSpPr txBox="1"/>
          <p:nvPr/>
        </p:nvSpPr>
        <p:spPr>
          <a:xfrm>
            <a:off x="6529388" y="3438525"/>
            <a:ext cx="976312" cy="339725"/>
          </a:xfrm>
          <a:prstGeom prst="rect">
            <a:avLst/>
          </a:prstGeom>
          <a:solidFill>
            <a:srgbClr val="FF3300"/>
          </a:solidFill>
          <a:ln w="2857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lang="en-US" altLang="zh-CN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840" name="Text Box 88"/>
          <p:cNvSpPr txBox="1"/>
          <p:nvPr/>
        </p:nvSpPr>
        <p:spPr>
          <a:xfrm>
            <a:off x="6750050" y="6021388"/>
            <a:ext cx="11747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075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3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07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3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build="p"/>
      <p:bldP spid="330755" grpId="0" build="p"/>
      <p:bldP spid="330757" grpId="0" advAuto="1000" build="p"/>
      <p:bldP spid="330759" grpId="0" advAuto="1000" build="p"/>
      <p:bldP spid="330834" grpId="0" bldLvl="0" animBg="1"/>
      <p:bldP spid="330837" grpId="0"/>
      <p:bldP spid="330839" grpId="0" bldLvl="0" animBg="1"/>
      <p:bldP spid="33084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1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778" name="Text Box 2"/>
          <p:cNvSpPr txBox="1"/>
          <p:nvPr/>
        </p:nvSpPr>
        <p:spPr>
          <a:xfrm>
            <a:off x="2640013" y="188913"/>
            <a:ext cx="28035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地址信息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524000" y="360363"/>
            <a:ext cx="9159875" cy="5145087"/>
            <a:chOff x="0" y="131"/>
            <a:chExt cx="5770" cy="3241"/>
          </a:xfrm>
        </p:grpSpPr>
        <p:sp>
          <p:nvSpPr>
            <p:cNvPr id="52228" name="Text Box 4"/>
            <p:cNvSpPr txBox="1"/>
            <p:nvPr/>
          </p:nvSpPr>
          <p:spPr>
            <a:xfrm>
              <a:off x="3360" y="131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800" b="1" dirty="0">
                <a:solidFill>
                  <a:srgbClr val="99FF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29" name="Line 5"/>
            <p:cNvSpPr/>
            <p:nvPr/>
          </p:nvSpPr>
          <p:spPr>
            <a:xfrm flipV="1">
              <a:off x="528" y="1755"/>
              <a:ext cx="0" cy="22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0" name="Line 6"/>
            <p:cNvSpPr/>
            <p:nvPr/>
          </p:nvSpPr>
          <p:spPr>
            <a:xfrm flipV="1">
              <a:off x="1008" y="1129"/>
              <a:ext cx="0" cy="22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1" name="Line 7"/>
            <p:cNvSpPr/>
            <p:nvPr/>
          </p:nvSpPr>
          <p:spPr>
            <a:xfrm flipV="1">
              <a:off x="1344" y="1755"/>
              <a:ext cx="0" cy="22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2" name="Line 8"/>
            <p:cNvSpPr/>
            <p:nvPr/>
          </p:nvSpPr>
          <p:spPr>
            <a:xfrm flipV="1">
              <a:off x="1152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3" name="Line 9"/>
            <p:cNvSpPr/>
            <p:nvPr/>
          </p:nvSpPr>
          <p:spPr>
            <a:xfrm flipV="1">
              <a:off x="768" y="2338"/>
              <a:ext cx="0" cy="267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4" name="Line 10"/>
            <p:cNvSpPr/>
            <p:nvPr/>
          </p:nvSpPr>
          <p:spPr>
            <a:xfrm flipV="1">
              <a:off x="288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5" name="Line 11"/>
            <p:cNvSpPr/>
            <p:nvPr/>
          </p:nvSpPr>
          <p:spPr>
            <a:xfrm flipV="1">
              <a:off x="1632" y="2338"/>
              <a:ext cx="0" cy="26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6" name="Text Box 12"/>
            <p:cNvSpPr txBox="1"/>
            <p:nvPr/>
          </p:nvSpPr>
          <p:spPr>
            <a:xfrm>
              <a:off x="0" y="2542"/>
              <a:ext cx="2429" cy="81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R0~R3    R0~R3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C     D     C     D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SP  PC  PSW  MDR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2237" name="Text Box 13"/>
            <p:cNvSpPr txBox="1"/>
            <p:nvPr/>
          </p:nvSpPr>
          <p:spPr>
            <a:xfrm>
              <a:off x="192" y="1988"/>
              <a:ext cx="672" cy="329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14"/>
            <p:cNvSpPr txBox="1"/>
            <p:nvPr/>
          </p:nvSpPr>
          <p:spPr>
            <a:xfrm>
              <a:off x="1056" y="1988"/>
              <a:ext cx="672" cy="329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B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Line 15"/>
            <p:cNvSpPr/>
            <p:nvPr/>
          </p:nvSpPr>
          <p:spPr>
            <a:xfrm>
              <a:off x="384" y="2516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2240" name="Line 16"/>
            <p:cNvSpPr/>
            <p:nvPr/>
          </p:nvSpPr>
          <p:spPr>
            <a:xfrm>
              <a:off x="1248" y="2516"/>
              <a:ext cx="336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sp>
          <p:nvSpPr>
            <p:cNvPr id="52241" name="Rectangle 17"/>
            <p:cNvSpPr/>
            <p:nvPr/>
          </p:nvSpPr>
          <p:spPr>
            <a:xfrm>
              <a:off x="2112" y="1659"/>
              <a:ext cx="624" cy="266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2" name="Line 18"/>
            <p:cNvSpPr/>
            <p:nvPr/>
          </p:nvSpPr>
          <p:spPr>
            <a:xfrm flipH="1">
              <a:off x="2736" y="994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3" name="Line 19"/>
            <p:cNvSpPr/>
            <p:nvPr/>
          </p:nvSpPr>
          <p:spPr>
            <a:xfrm flipH="1">
              <a:off x="2736" y="1393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4" name="Line 20"/>
            <p:cNvSpPr/>
            <p:nvPr/>
          </p:nvSpPr>
          <p:spPr>
            <a:xfrm flipH="1">
              <a:off x="2736" y="1792"/>
              <a:ext cx="24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45" name="Line 21"/>
            <p:cNvSpPr/>
            <p:nvPr/>
          </p:nvSpPr>
          <p:spPr>
            <a:xfrm flipH="1">
              <a:off x="2736" y="2147"/>
              <a:ext cx="48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6" name="Line 22"/>
            <p:cNvSpPr/>
            <p:nvPr/>
          </p:nvSpPr>
          <p:spPr>
            <a:xfrm flipH="1">
              <a:off x="2736" y="2546"/>
              <a:ext cx="52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7" name="Line 23"/>
            <p:cNvSpPr/>
            <p:nvPr/>
          </p:nvSpPr>
          <p:spPr>
            <a:xfrm flipH="1">
              <a:off x="2736" y="2945"/>
              <a:ext cx="48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48" name="Line 24"/>
            <p:cNvSpPr/>
            <p:nvPr/>
          </p:nvSpPr>
          <p:spPr>
            <a:xfrm>
              <a:off x="3744" y="292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25"/>
            <p:cNvSpPr/>
            <p:nvPr/>
          </p:nvSpPr>
          <p:spPr>
            <a:xfrm>
              <a:off x="3744" y="711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26"/>
            <p:cNvSpPr/>
            <p:nvPr/>
          </p:nvSpPr>
          <p:spPr>
            <a:xfrm flipH="1">
              <a:off x="3744" y="506"/>
              <a:ext cx="2016" cy="0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27"/>
            <p:cNvSpPr/>
            <p:nvPr/>
          </p:nvSpPr>
          <p:spPr>
            <a:xfrm>
              <a:off x="4588" y="295"/>
              <a:ext cx="0" cy="6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2" name="Line 28"/>
            <p:cNvSpPr/>
            <p:nvPr/>
          </p:nvSpPr>
          <p:spPr>
            <a:xfrm>
              <a:off x="4732" y="516"/>
              <a:ext cx="0" cy="471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3" name="Line 29"/>
            <p:cNvSpPr/>
            <p:nvPr/>
          </p:nvSpPr>
          <p:spPr>
            <a:xfrm>
              <a:off x="5136" y="295"/>
              <a:ext cx="0" cy="692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4" name="Line 30"/>
            <p:cNvSpPr/>
            <p:nvPr/>
          </p:nvSpPr>
          <p:spPr>
            <a:xfrm>
              <a:off x="4876" y="721"/>
              <a:ext cx="0" cy="266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55" name="Line 31"/>
            <p:cNvSpPr/>
            <p:nvPr/>
          </p:nvSpPr>
          <p:spPr>
            <a:xfrm>
              <a:off x="5424" y="712"/>
              <a:ext cx="0" cy="275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52256" name="Group 32"/>
            <p:cNvGrpSpPr/>
            <p:nvPr/>
          </p:nvGrpSpPr>
          <p:grpSpPr>
            <a:xfrm>
              <a:off x="3888" y="304"/>
              <a:ext cx="144" cy="727"/>
              <a:chOff x="3888" y="452"/>
              <a:chExt cx="144" cy="720"/>
            </a:xfrm>
          </p:grpSpPr>
          <p:sp>
            <p:nvSpPr>
              <p:cNvPr id="52257" name="Line 33"/>
              <p:cNvSpPr/>
              <p:nvPr/>
            </p:nvSpPr>
            <p:spPr>
              <a:xfrm>
                <a:off x="3888" y="1172"/>
                <a:ext cx="14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58" name="Line 34"/>
              <p:cNvSpPr/>
              <p:nvPr/>
            </p:nvSpPr>
            <p:spPr>
              <a:xfrm flipV="1">
                <a:off x="4032" y="452"/>
                <a:ext cx="0" cy="72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2259" name="Group 35"/>
            <p:cNvGrpSpPr/>
            <p:nvPr/>
          </p:nvGrpSpPr>
          <p:grpSpPr>
            <a:xfrm>
              <a:off x="3888" y="507"/>
              <a:ext cx="240" cy="923"/>
              <a:chOff x="3888" y="644"/>
              <a:chExt cx="240" cy="960"/>
            </a:xfrm>
          </p:grpSpPr>
          <p:sp>
            <p:nvSpPr>
              <p:cNvPr id="52260" name="Line 36"/>
              <p:cNvSpPr/>
              <p:nvPr/>
            </p:nvSpPr>
            <p:spPr>
              <a:xfrm flipH="1">
                <a:off x="3888" y="1604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2261" name="Line 37"/>
              <p:cNvSpPr/>
              <p:nvPr/>
            </p:nvSpPr>
            <p:spPr>
              <a:xfrm flipV="1">
                <a:off x="4128" y="644"/>
                <a:ext cx="0" cy="96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52262" name="Text Box 38"/>
            <p:cNvSpPr txBox="1"/>
            <p:nvPr/>
          </p:nvSpPr>
          <p:spPr>
            <a:xfrm>
              <a:off x="2112" y="861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R0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3" name="Text Box 39"/>
            <p:cNvSpPr txBox="1"/>
            <p:nvPr/>
          </p:nvSpPr>
          <p:spPr>
            <a:xfrm>
              <a:off x="2112" y="1259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R1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4" name="Text Box 40"/>
            <p:cNvSpPr txBox="1"/>
            <p:nvPr/>
          </p:nvSpPr>
          <p:spPr>
            <a:xfrm>
              <a:off x="4482" y="1005"/>
              <a:ext cx="480" cy="32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5" name="Text Box 41"/>
            <p:cNvSpPr txBox="1"/>
            <p:nvPr/>
          </p:nvSpPr>
          <p:spPr>
            <a:xfrm>
              <a:off x="5058" y="1005"/>
              <a:ext cx="499" cy="329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6" name="Text Box 42"/>
            <p:cNvSpPr txBox="1"/>
            <p:nvPr/>
          </p:nvSpPr>
          <p:spPr>
            <a:xfrm>
              <a:off x="3360" y="542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CB</a:t>
              </a:r>
              <a:endParaRPr lang="en-US" altLang="zh-CN" sz="2800" b="1" dirty="0">
                <a:solidFill>
                  <a:srgbClr val="99FF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7" name="Text Box 43"/>
            <p:cNvSpPr txBox="1"/>
            <p:nvPr/>
          </p:nvSpPr>
          <p:spPr>
            <a:xfrm>
              <a:off x="1470" y="292"/>
              <a:ext cx="100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内总线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8" name="Text Box 44"/>
            <p:cNvSpPr txBox="1"/>
            <p:nvPr/>
          </p:nvSpPr>
          <p:spPr>
            <a:xfrm>
              <a:off x="2112" y="2413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69" name="Text Box 45"/>
            <p:cNvSpPr txBox="1"/>
            <p:nvPr/>
          </p:nvSpPr>
          <p:spPr>
            <a:xfrm>
              <a:off x="2112" y="2014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R3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0" name="Text Box 46"/>
            <p:cNvSpPr txBox="1"/>
            <p:nvPr/>
          </p:nvSpPr>
          <p:spPr>
            <a:xfrm>
              <a:off x="2112" y="2812"/>
              <a:ext cx="624" cy="315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D</a:t>
              </a:r>
              <a:endPara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1" name="Text Box 47"/>
            <p:cNvSpPr txBox="1"/>
            <p:nvPr/>
          </p:nvSpPr>
          <p:spPr>
            <a:xfrm>
              <a:off x="3264" y="861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MAR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2" name="Text Box 48"/>
            <p:cNvSpPr txBox="1"/>
            <p:nvPr/>
          </p:nvSpPr>
          <p:spPr>
            <a:xfrm>
              <a:off x="3264" y="1259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3" name="Text Box 49"/>
            <p:cNvSpPr txBox="1"/>
            <p:nvPr/>
          </p:nvSpPr>
          <p:spPr>
            <a:xfrm>
              <a:off x="3264" y="1659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IR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4" name="Text Box 50"/>
            <p:cNvSpPr txBox="1"/>
            <p:nvPr/>
          </p:nvSpPr>
          <p:spPr>
            <a:xfrm>
              <a:off x="3264" y="2014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PC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5" name="Text Box 51"/>
            <p:cNvSpPr txBox="1"/>
            <p:nvPr/>
          </p:nvSpPr>
          <p:spPr>
            <a:xfrm>
              <a:off x="3264" y="2413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SP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6" name="Text Box 52"/>
            <p:cNvSpPr txBox="1"/>
            <p:nvPr/>
          </p:nvSpPr>
          <p:spPr>
            <a:xfrm>
              <a:off x="3264" y="2812"/>
              <a:ext cx="624" cy="223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lnSpc>
                  <a:spcPct val="95000"/>
                </a:lnSpc>
              </a:pPr>
              <a:r>
                <a:rPr lang="en-US" altLang="zh-CN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7" name="Line 53"/>
            <p:cNvSpPr/>
            <p:nvPr/>
          </p:nvSpPr>
          <p:spPr>
            <a:xfrm flipH="1">
              <a:off x="2976" y="1792"/>
              <a:ext cx="28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2278" name="Line 54"/>
            <p:cNvSpPr/>
            <p:nvPr/>
          </p:nvSpPr>
          <p:spPr>
            <a:xfrm rot="-5400000">
              <a:off x="5674" y="1042"/>
              <a:ext cx="0" cy="192"/>
            </a:xfrm>
            <a:prstGeom prst="line">
              <a:avLst/>
            </a:prstGeom>
            <a:ln w="19050" cap="rnd" cmpd="sng">
              <a:solidFill>
                <a:srgbClr val="99FF33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2279" name="Line 55"/>
            <p:cNvSpPr/>
            <p:nvPr/>
          </p:nvSpPr>
          <p:spPr>
            <a:xfrm>
              <a:off x="5280" y="499"/>
              <a:ext cx="0" cy="488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0" name="Text Box 56"/>
            <p:cNvSpPr txBox="1"/>
            <p:nvPr/>
          </p:nvSpPr>
          <p:spPr>
            <a:xfrm>
              <a:off x="3360" y="336"/>
              <a:ext cx="528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99FF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  <a:endParaRPr lang="en-US" altLang="zh-CN" sz="2800" b="1" dirty="0">
                <a:solidFill>
                  <a:srgbClr val="99FF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81" name="Line 57"/>
            <p:cNvSpPr/>
            <p:nvPr/>
          </p:nvSpPr>
          <p:spPr>
            <a:xfrm>
              <a:off x="4349" y="720"/>
              <a:ext cx="0" cy="1286"/>
            </a:xfrm>
            <a:prstGeom prst="line">
              <a:avLst/>
            </a:prstGeom>
            <a:ln w="38100" cap="flat" cmpd="sng">
              <a:solidFill>
                <a:srgbClr val="99FF33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2" name="Text Box 58"/>
            <p:cNvSpPr txBox="1"/>
            <p:nvPr/>
          </p:nvSpPr>
          <p:spPr>
            <a:xfrm>
              <a:off x="4068" y="2016"/>
              <a:ext cx="624" cy="600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控制逻辑 </a:t>
              </a:r>
              <a:endPara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283" name="Group 59"/>
            <p:cNvGrpSpPr/>
            <p:nvPr/>
          </p:nvGrpSpPr>
          <p:grpSpPr>
            <a:xfrm>
              <a:off x="3888" y="516"/>
              <a:ext cx="346" cy="1313"/>
              <a:chOff x="3888" y="644"/>
              <a:chExt cx="384" cy="1392"/>
            </a:xfrm>
          </p:grpSpPr>
          <p:sp>
            <p:nvSpPr>
              <p:cNvPr id="52284" name="Line 60"/>
              <p:cNvSpPr/>
              <p:nvPr/>
            </p:nvSpPr>
            <p:spPr>
              <a:xfrm>
                <a:off x="4272" y="644"/>
                <a:ext cx="0" cy="1392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285" name="Line 61"/>
              <p:cNvSpPr/>
              <p:nvPr/>
            </p:nvSpPr>
            <p:spPr>
              <a:xfrm flipH="1">
                <a:off x="3888" y="2036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99FF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2286" name="Group 62"/>
            <p:cNvGrpSpPr/>
            <p:nvPr/>
          </p:nvGrpSpPr>
          <p:grpSpPr>
            <a:xfrm>
              <a:off x="250" y="1343"/>
              <a:ext cx="1479" cy="426"/>
              <a:chOff x="557" y="3581"/>
              <a:chExt cx="1479" cy="461"/>
            </a:xfrm>
          </p:grpSpPr>
          <p:sp>
            <p:nvSpPr>
              <p:cNvPr id="52287" name="Freeform 63"/>
              <p:cNvSpPr/>
              <p:nvPr/>
            </p:nvSpPr>
            <p:spPr>
              <a:xfrm>
                <a:off x="557" y="3600"/>
                <a:ext cx="1479" cy="442"/>
              </a:xfrm>
              <a:custGeom>
                <a:avLst/>
                <a:gdLst/>
                <a:ahLst/>
                <a:cxnLst>
                  <a:cxn ang="0">
                    <a:pos x="0" y="1397"/>
                  </a:cxn>
                  <a:cxn ang="0">
                    <a:pos x="442" y="0"/>
                  </a:cxn>
                  <a:cxn ang="0">
                    <a:pos x="1104" y="0"/>
                  </a:cxn>
                  <a:cxn ang="0">
                    <a:pos x="1479" y="1397"/>
                  </a:cxn>
                  <a:cxn ang="0">
                    <a:pos x="893" y="1397"/>
                  </a:cxn>
                  <a:cxn ang="0">
                    <a:pos x="768" y="932"/>
                  </a:cxn>
                  <a:cxn ang="0">
                    <a:pos x="615" y="1397"/>
                  </a:cxn>
                  <a:cxn ang="0">
                    <a:pos x="0" y="1397"/>
                  </a:cxn>
                </a:cxnLst>
                <a:pathLst>
                  <a:path w="1479" h="375">
                    <a:moveTo>
                      <a:pt x="0" y="375"/>
                    </a:moveTo>
                    <a:lnTo>
                      <a:pt x="442" y="0"/>
                    </a:lnTo>
                    <a:lnTo>
                      <a:pt x="1104" y="0"/>
                    </a:lnTo>
                    <a:lnTo>
                      <a:pt x="1479" y="375"/>
                    </a:lnTo>
                    <a:lnTo>
                      <a:pt x="893" y="375"/>
                    </a:lnTo>
                    <a:lnTo>
                      <a:pt x="768" y="250"/>
                    </a:lnTo>
                    <a:lnTo>
                      <a:pt x="615" y="375"/>
                    </a:lnTo>
                    <a:lnTo>
                      <a:pt x="0" y="375"/>
                    </a:lnTo>
                    <a:close/>
                  </a:path>
                </a:pathLst>
              </a:custGeom>
              <a:solidFill>
                <a:srgbClr val="FFFFCC"/>
              </a:solidFill>
              <a:ln w="285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2288" name="Text Box 64"/>
              <p:cNvSpPr txBox="1"/>
              <p:nvPr/>
            </p:nvSpPr>
            <p:spPr>
              <a:xfrm>
                <a:off x="1026" y="3581"/>
                <a:ext cx="624" cy="3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8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ALU</a:t>
                </a:r>
                <a:endParaRPr lang="en-US" altLang="zh-CN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52289" name="Freeform 65"/>
            <p:cNvSpPr/>
            <p:nvPr/>
          </p:nvSpPr>
          <p:spPr>
            <a:xfrm>
              <a:off x="1018" y="613"/>
              <a:ext cx="1987" cy="2759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0" y="0"/>
                </a:cxn>
                <a:cxn ang="0">
                  <a:pos x="1987" y="0"/>
                </a:cxn>
                <a:cxn ang="0">
                  <a:pos x="1987" y="1586"/>
                </a:cxn>
              </a:cxnLst>
              <a:pathLst>
                <a:path w="1987" h="2986">
                  <a:moveTo>
                    <a:pt x="0" y="240"/>
                  </a:moveTo>
                  <a:lnTo>
                    <a:pt x="0" y="0"/>
                  </a:lnTo>
                  <a:lnTo>
                    <a:pt x="1987" y="0"/>
                  </a:lnTo>
                  <a:lnTo>
                    <a:pt x="1987" y="2986"/>
                  </a:lnTo>
                </a:path>
              </a:pathLst>
            </a:custGeom>
            <a:noFill/>
            <a:ln w="4445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90" name="Text Box 66"/>
            <p:cNvSpPr txBox="1"/>
            <p:nvPr/>
          </p:nvSpPr>
          <p:spPr>
            <a:xfrm>
              <a:off x="624" y="786"/>
              <a:ext cx="903" cy="329"/>
            </a:xfrm>
            <a:prstGeom prst="rect">
              <a:avLst/>
            </a:prstGeom>
            <a:solidFill>
              <a:srgbClr val="FFFFCC"/>
            </a:solidFill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移位器</a:t>
              </a:r>
              <a:endPara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1843" name="Text Box 67"/>
          <p:cNvSpPr txBox="1"/>
          <p:nvPr/>
        </p:nvSpPr>
        <p:spPr>
          <a:xfrm>
            <a:off x="1778000" y="5399088"/>
            <a:ext cx="253047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44" name="Text Box 68"/>
          <p:cNvSpPr txBox="1"/>
          <p:nvPr/>
        </p:nvSpPr>
        <p:spPr>
          <a:xfrm>
            <a:off x="1749425" y="5932488"/>
            <a:ext cx="3138488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指令地址加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45" name="Text Box 69"/>
          <p:cNvSpPr txBox="1"/>
          <p:nvPr/>
        </p:nvSpPr>
        <p:spPr>
          <a:xfrm>
            <a:off x="3876675" y="5399088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46" name="Text Box 70"/>
          <p:cNvSpPr txBox="1"/>
          <p:nvPr/>
        </p:nvSpPr>
        <p:spPr>
          <a:xfrm>
            <a:off x="8550275" y="5218113"/>
            <a:ext cx="9302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47" name="Line 71"/>
          <p:cNvSpPr/>
          <p:nvPr/>
        </p:nvSpPr>
        <p:spPr>
          <a:xfrm>
            <a:off x="4565650" y="573246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48" name="Text Box 72"/>
          <p:cNvSpPr txBox="1"/>
          <p:nvPr/>
        </p:nvSpPr>
        <p:spPr>
          <a:xfrm>
            <a:off x="5003800" y="5383213"/>
            <a:ext cx="6397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49" name="Line 73"/>
          <p:cNvSpPr/>
          <p:nvPr/>
        </p:nvSpPr>
        <p:spPr>
          <a:xfrm>
            <a:off x="5416550" y="573405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0" name="Text Box 74"/>
          <p:cNvSpPr txBox="1"/>
          <p:nvPr/>
        </p:nvSpPr>
        <p:spPr>
          <a:xfrm>
            <a:off x="5810250" y="5414963"/>
            <a:ext cx="1128713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51" name="Line 75"/>
          <p:cNvSpPr/>
          <p:nvPr/>
        </p:nvSpPr>
        <p:spPr>
          <a:xfrm>
            <a:off x="6750050" y="5749925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2" name="Text Box 76"/>
          <p:cNvSpPr txBox="1"/>
          <p:nvPr/>
        </p:nvSpPr>
        <p:spPr>
          <a:xfrm>
            <a:off x="7185025" y="5429250"/>
            <a:ext cx="914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53" name="Line 77"/>
          <p:cNvSpPr/>
          <p:nvPr/>
        </p:nvSpPr>
        <p:spPr>
          <a:xfrm>
            <a:off x="7718425" y="576580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4" name="Text Box 78"/>
          <p:cNvSpPr txBox="1"/>
          <p:nvPr/>
        </p:nvSpPr>
        <p:spPr>
          <a:xfrm>
            <a:off x="8110538" y="5413375"/>
            <a:ext cx="776287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55" name="Line 79"/>
          <p:cNvSpPr/>
          <p:nvPr/>
        </p:nvSpPr>
        <p:spPr>
          <a:xfrm>
            <a:off x="8618538" y="5780088"/>
            <a:ext cx="7905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6" name="Text Box 80"/>
          <p:cNvSpPr txBox="1"/>
          <p:nvPr/>
        </p:nvSpPr>
        <p:spPr>
          <a:xfrm>
            <a:off x="9436100" y="5459413"/>
            <a:ext cx="13176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57" name="Text Box 81"/>
          <p:cNvSpPr txBox="1"/>
          <p:nvPr/>
        </p:nvSpPr>
        <p:spPr>
          <a:xfrm>
            <a:off x="4456113" y="5932488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58" name="Line 82"/>
          <p:cNvSpPr/>
          <p:nvPr/>
        </p:nvSpPr>
        <p:spPr>
          <a:xfrm>
            <a:off x="5130800" y="626586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59" name="Text Box 83"/>
          <p:cNvSpPr txBox="1"/>
          <p:nvPr/>
        </p:nvSpPr>
        <p:spPr>
          <a:xfrm>
            <a:off x="5541963" y="5932488"/>
            <a:ext cx="7159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0" name="Line 84"/>
          <p:cNvSpPr/>
          <p:nvPr/>
        </p:nvSpPr>
        <p:spPr>
          <a:xfrm>
            <a:off x="5956300" y="6281738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1" name="Text Box 85"/>
          <p:cNvSpPr txBox="1"/>
          <p:nvPr/>
        </p:nvSpPr>
        <p:spPr>
          <a:xfrm>
            <a:off x="6364288" y="5964238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2" name="Line 86"/>
          <p:cNvSpPr/>
          <p:nvPr/>
        </p:nvSpPr>
        <p:spPr>
          <a:xfrm>
            <a:off x="7304088" y="6284913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3" name="Text Box 87"/>
          <p:cNvSpPr txBox="1"/>
          <p:nvPr/>
        </p:nvSpPr>
        <p:spPr>
          <a:xfrm>
            <a:off x="7710488" y="5962650"/>
            <a:ext cx="6413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4" name="Line 88"/>
          <p:cNvSpPr/>
          <p:nvPr/>
        </p:nvSpPr>
        <p:spPr>
          <a:xfrm>
            <a:off x="8258175" y="6299200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5" name="Text Box 89"/>
          <p:cNvSpPr txBox="1"/>
          <p:nvPr/>
        </p:nvSpPr>
        <p:spPr>
          <a:xfrm>
            <a:off x="8662988" y="5948363"/>
            <a:ext cx="914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6" name="Line 90"/>
          <p:cNvSpPr/>
          <p:nvPr/>
        </p:nvSpPr>
        <p:spPr>
          <a:xfrm>
            <a:off x="9156700" y="6299200"/>
            <a:ext cx="73342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67" name="Text Box 91"/>
          <p:cNvSpPr txBox="1"/>
          <p:nvPr/>
        </p:nvSpPr>
        <p:spPr>
          <a:xfrm>
            <a:off x="9820275" y="6011863"/>
            <a:ext cx="8064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8" name="Text Box 92"/>
          <p:cNvSpPr txBox="1"/>
          <p:nvPr/>
        </p:nvSpPr>
        <p:spPr>
          <a:xfrm>
            <a:off x="5854700" y="6381750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69" name="Line 93"/>
          <p:cNvSpPr/>
          <p:nvPr/>
        </p:nvSpPr>
        <p:spPr>
          <a:xfrm flipH="1" flipV="1">
            <a:off x="6902450" y="6453188"/>
            <a:ext cx="1588" cy="30480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1870" name="Text Box 94"/>
          <p:cNvSpPr txBox="1"/>
          <p:nvPr/>
        </p:nvSpPr>
        <p:spPr>
          <a:xfrm>
            <a:off x="8985250" y="6259513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71" name="Line 95"/>
          <p:cNvSpPr/>
          <p:nvPr/>
        </p:nvSpPr>
        <p:spPr>
          <a:xfrm>
            <a:off x="6434138" y="6757988"/>
            <a:ext cx="460375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872" name="Text Box 96"/>
          <p:cNvSpPr txBox="1"/>
          <p:nvPr/>
        </p:nvSpPr>
        <p:spPr>
          <a:xfrm>
            <a:off x="6708775" y="3340100"/>
            <a:ext cx="1006475" cy="478155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sz="28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73" name="Rectangle 97"/>
          <p:cNvSpPr/>
          <p:nvPr/>
        </p:nvSpPr>
        <p:spPr>
          <a:xfrm>
            <a:off x="2206625" y="4954588"/>
            <a:ext cx="6565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PC</a:t>
            </a:r>
            <a:endParaRPr lang="en-US" altLang="zh-CN" sz="2800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1874" name="Line 98"/>
          <p:cNvSpPr/>
          <p:nvPr/>
        </p:nvSpPr>
        <p:spPr>
          <a:xfrm rot="-5400000" flipV="1">
            <a:off x="2493963" y="4087813"/>
            <a:ext cx="460375" cy="0"/>
          </a:xfrm>
          <a:prstGeom prst="line">
            <a:avLst/>
          </a:prstGeom>
          <a:ln w="41275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75" name="Text Box 99"/>
          <p:cNvSpPr txBox="1"/>
          <p:nvPr/>
        </p:nvSpPr>
        <p:spPr>
          <a:xfrm>
            <a:off x="1830388" y="3309938"/>
            <a:ext cx="1082675" cy="52197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76" name="Line 100"/>
          <p:cNvSpPr/>
          <p:nvPr/>
        </p:nvSpPr>
        <p:spPr>
          <a:xfrm rot="-5400000" flipV="1">
            <a:off x="2162175" y="3135313"/>
            <a:ext cx="388938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" name="Group 101"/>
          <p:cNvGrpSpPr/>
          <p:nvPr/>
        </p:nvGrpSpPr>
        <p:grpSpPr>
          <a:xfrm>
            <a:off x="1905000" y="2259013"/>
            <a:ext cx="2376488" cy="700087"/>
            <a:chOff x="4522" y="2506"/>
            <a:chExt cx="1478" cy="441"/>
          </a:xfrm>
        </p:grpSpPr>
        <p:sp>
          <p:nvSpPr>
            <p:cNvPr id="52326" name="Freeform 102"/>
            <p:cNvSpPr/>
            <p:nvPr/>
          </p:nvSpPr>
          <p:spPr>
            <a:xfrm>
              <a:off x="4522" y="2535"/>
              <a:ext cx="1478" cy="412"/>
            </a:xfrm>
            <a:custGeom>
              <a:avLst/>
              <a:gdLst/>
              <a:ahLst/>
              <a:cxnLst>
                <a:cxn ang="0">
                  <a:pos x="0" y="412"/>
                </a:cxn>
                <a:cxn ang="0">
                  <a:pos x="461" y="0"/>
                </a:cxn>
                <a:cxn ang="0">
                  <a:pos x="1094" y="0"/>
                </a:cxn>
                <a:cxn ang="0">
                  <a:pos x="1478" y="412"/>
                </a:cxn>
                <a:cxn ang="0">
                  <a:pos x="883" y="412"/>
                </a:cxn>
                <a:cxn ang="0">
                  <a:pos x="778" y="268"/>
                </a:cxn>
                <a:cxn ang="0">
                  <a:pos x="643" y="412"/>
                </a:cxn>
                <a:cxn ang="0">
                  <a:pos x="0" y="412"/>
                </a:cxn>
              </a:cxnLst>
              <a:pathLst>
                <a:path w="1478" h="412">
                  <a:moveTo>
                    <a:pt x="0" y="412"/>
                  </a:moveTo>
                  <a:lnTo>
                    <a:pt x="461" y="0"/>
                  </a:lnTo>
                  <a:lnTo>
                    <a:pt x="1094" y="0"/>
                  </a:lnTo>
                  <a:lnTo>
                    <a:pt x="1478" y="412"/>
                  </a:lnTo>
                  <a:lnTo>
                    <a:pt x="883" y="412"/>
                  </a:lnTo>
                  <a:lnTo>
                    <a:pt x="778" y="268"/>
                  </a:lnTo>
                  <a:lnTo>
                    <a:pt x="643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F6600"/>
            </a:solidFill>
            <a:ln w="28575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327" name="Rectangle 103"/>
            <p:cNvSpPr/>
            <p:nvPr/>
          </p:nvSpPr>
          <p:spPr>
            <a:xfrm>
              <a:off x="5111" y="2506"/>
              <a:ext cx="58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1880" name="Line 104"/>
          <p:cNvSpPr/>
          <p:nvPr/>
        </p:nvSpPr>
        <p:spPr>
          <a:xfrm rot="-5400000" flipV="1">
            <a:off x="2924175" y="2130425"/>
            <a:ext cx="390525" cy="0"/>
          </a:xfrm>
          <a:prstGeom prst="line">
            <a:avLst/>
          </a:prstGeom>
          <a:ln w="38100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81" name="Text Box 105"/>
          <p:cNvSpPr txBox="1"/>
          <p:nvPr/>
        </p:nvSpPr>
        <p:spPr>
          <a:xfrm>
            <a:off x="2500313" y="1404938"/>
            <a:ext cx="1463675" cy="52197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sz="28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82" name="Freeform 106"/>
          <p:cNvSpPr/>
          <p:nvPr/>
        </p:nvSpPr>
        <p:spPr>
          <a:xfrm>
            <a:off x="3140075" y="1128713"/>
            <a:ext cx="3155950" cy="43878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997" h="2746">
                <a:moveTo>
                  <a:pt x="10" y="164"/>
                </a:moveTo>
                <a:lnTo>
                  <a:pt x="0" y="0"/>
                </a:lnTo>
                <a:lnTo>
                  <a:pt x="1997" y="0"/>
                </a:lnTo>
                <a:lnTo>
                  <a:pt x="1997" y="2746"/>
                </a:lnTo>
              </a:path>
            </a:pathLst>
          </a:custGeom>
          <a:noFill/>
          <a:ln w="5080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1883" name="Rectangle 107"/>
          <p:cNvSpPr/>
          <p:nvPr/>
        </p:nvSpPr>
        <p:spPr>
          <a:xfrm>
            <a:off x="4038600" y="620713"/>
            <a:ext cx="13442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84" name="Line 108"/>
          <p:cNvSpPr/>
          <p:nvPr/>
        </p:nvSpPr>
        <p:spPr>
          <a:xfrm>
            <a:off x="6310313" y="1725613"/>
            <a:ext cx="388937" cy="0"/>
          </a:xfrm>
          <a:prstGeom prst="line">
            <a:avLst/>
          </a:prstGeom>
          <a:ln w="38100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1885" name="Text Box 109"/>
          <p:cNvSpPr txBox="1"/>
          <p:nvPr/>
        </p:nvSpPr>
        <p:spPr>
          <a:xfrm>
            <a:off x="6710363" y="1509713"/>
            <a:ext cx="990600" cy="475615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5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2500" b="1" dirty="0">
              <a:solidFill>
                <a:srgbClr val="CC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86" name="Text Box 110"/>
          <p:cNvSpPr txBox="1"/>
          <p:nvPr/>
        </p:nvSpPr>
        <p:spPr>
          <a:xfrm>
            <a:off x="4056063" y="1700213"/>
            <a:ext cx="838200" cy="4914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2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b="1" baseline="-18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1887" name="Freeform 111"/>
          <p:cNvSpPr/>
          <p:nvPr/>
        </p:nvSpPr>
        <p:spPr>
          <a:xfrm flipH="1">
            <a:off x="3902075" y="2319338"/>
            <a:ext cx="442913" cy="242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279" h="153">
                <a:moveTo>
                  <a:pt x="0" y="0"/>
                </a:moveTo>
                <a:lnTo>
                  <a:pt x="0" y="153"/>
                </a:lnTo>
                <a:lnTo>
                  <a:pt x="279" y="153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1888" name="Line 112"/>
          <p:cNvSpPr/>
          <p:nvPr/>
        </p:nvSpPr>
        <p:spPr>
          <a:xfrm>
            <a:off x="6294438" y="3554413"/>
            <a:ext cx="358775" cy="0"/>
          </a:xfrm>
          <a:prstGeom prst="line">
            <a:avLst/>
          </a:prstGeom>
          <a:ln w="44450" cap="sq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3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318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3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3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3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3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3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318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build="p"/>
      <p:bldP spid="331843" grpId="0"/>
      <p:bldP spid="331844" grpId="0"/>
      <p:bldP spid="331845" grpId="0"/>
      <p:bldP spid="331846" grpId="0"/>
      <p:bldP spid="331848" grpId="0"/>
      <p:bldP spid="331850" grpId="0"/>
      <p:bldP spid="331852" grpId="0"/>
      <p:bldP spid="331854" grpId="0"/>
      <p:bldP spid="331856" grpId="0"/>
      <p:bldP spid="331857" grpId="0"/>
      <p:bldP spid="331859" grpId="0"/>
      <p:bldP spid="331861" grpId="0"/>
      <p:bldP spid="331863" grpId="0"/>
      <p:bldP spid="331865" grpId="0"/>
      <p:bldP spid="331867" grpId="0" advAuto="1000" build="p"/>
      <p:bldP spid="331868" grpId="0" build="p"/>
      <p:bldP spid="331870" grpId="0"/>
      <p:bldP spid="331872" grpId="0" bldLvl="0" animBg="1"/>
      <p:bldP spid="331873" grpId="0"/>
      <p:bldP spid="331875" grpId="0" bldLvl="0" animBg="1"/>
      <p:bldP spid="331881" grpId="0" bldLvl="0" animBg="1"/>
      <p:bldP spid="331883" grpId="0"/>
      <p:bldP spid="331885" grpId="0" bldLvl="0" animBg="1"/>
      <p:bldP spid="33188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11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Line 2"/>
          <p:cNvSpPr/>
          <p:nvPr/>
        </p:nvSpPr>
        <p:spPr>
          <a:xfrm flipV="1">
            <a:off x="2362200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299" name="Line 3"/>
          <p:cNvSpPr/>
          <p:nvPr/>
        </p:nvSpPr>
        <p:spPr>
          <a:xfrm flipV="1">
            <a:off x="3124200" y="1524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0" name="Line 4"/>
          <p:cNvSpPr/>
          <p:nvPr/>
        </p:nvSpPr>
        <p:spPr>
          <a:xfrm flipV="1">
            <a:off x="3657600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1" name="Line 5"/>
          <p:cNvSpPr/>
          <p:nvPr/>
        </p:nvSpPr>
        <p:spPr>
          <a:xfrm flipV="1">
            <a:off x="33528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2" name="Line 6"/>
          <p:cNvSpPr/>
          <p:nvPr/>
        </p:nvSpPr>
        <p:spPr>
          <a:xfrm flipV="1">
            <a:off x="27432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3" name="Line 7"/>
          <p:cNvSpPr/>
          <p:nvPr/>
        </p:nvSpPr>
        <p:spPr>
          <a:xfrm flipV="1">
            <a:off x="19812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4" name="Line 8"/>
          <p:cNvSpPr/>
          <p:nvPr/>
        </p:nvSpPr>
        <p:spPr>
          <a:xfrm flipV="1">
            <a:off x="4114800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5" name="Line 9"/>
          <p:cNvSpPr/>
          <p:nvPr/>
        </p:nvSpPr>
        <p:spPr>
          <a:xfrm flipV="1">
            <a:off x="3124200" y="685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06" name="Text Box 10"/>
          <p:cNvSpPr txBox="1"/>
          <p:nvPr/>
        </p:nvSpPr>
        <p:spPr>
          <a:xfrm>
            <a:off x="1524000" y="3810000"/>
            <a:ext cx="3276600" cy="8648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9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95000"/>
              </a:lnSpc>
              <a:spcBef>
                <a:spcPct val="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7" name="Text Box 11"/>
          <p:cNvSpPr txBox="1"/>
          <p:nvPr/>
        </p:nvSpPr>
        <p:spPr>
          <a:xfrm>
            <a:off x="1828800" y="2667000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8" name="Text Box 12"/>
          <p:cNvSpPr txBox="1"/>
          <p:nvPr/>
        </p:nvSpPr>
        <p:spPr>
          <a:xfrm>
            <a:off x="2514600" y="1066800"/>
            <a:ext cx="12954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309" name="Group 13"/>
          <p:cNvGrpSpPr/>
          <p:nvPr/>
        </p:nvGrpSpPr>
        <p:grpSpPr>
          <a:xfrm>
            <a:off x="1905000" y="1828800"/>
            <a:ext cx="2286000" cy="533400"/>
            <a:chOff x="240" y="1104"/>
            <a:chExt cx="1440" cy="336"/>
          </a:xfrm>
        </p:grpSpPr>
        <p:sp>
          <p:nvSpPr>
            <p:cNvPr id="55310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1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2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3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4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5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6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17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5318" name="Text Box 22"/>
          <p:cNvSpPr txBox="1"/>
          <p:nvPr/>
        </p:nvSpPr>
        <p:spPr>
          <a:xfrm>
            <a:off x="3200400" y="2667000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9" name="Text Box 23"/>
          <p:cNvSpPr txBox="1"/>
          <p:nvPr/>
        </p:nvSpPr>
        <p:spPr>
          <a:xfrm>
            <a:off x="2590800" y="1828800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20" name="Line 24"/>
          <p:cNvSpPr/>
          <p:nvPr/>
        </p:nvSpPr>
        <p:spPr>
          <a:xfrm>
            <a:off x="2133600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5321" name="Line 25"/>
          <p:cNvSpPr/>
          <p:nvPr/>
        </p:nvSpPr>
        <p:spPr>
          <a:xfrm>
            <a:off x="3505200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5322" name="Rectangle 26"/>
          <p:cNvSpPr/>
          <p:nvPr/>
        </p:nvSpPr>
        <p:spPr>
          <a:xfrm>
            <a:off x="4876800" y="25146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23" name="Line 27"/>
          <p:cNvSpPr/>
          <p:nvPr/>
        </p:nvSpPr>
        <p:spPr>
          <a:xfrm>
            <a:off x="3124200" y="6858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24" name="Line 28"/>
          <p:cNvSpPr/>
          <p:nvPr/>
        </p:nvSpPr>
        <p:spPr>
          <a:xfrm>
            <a:off x="6248400" y="6858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25" name="Line 29"/>
          <p:cNvSpPr/>
          <p:nvPr/>
        </p:nvSpPr>
        <p:spPr>
          <a:xfrm flipH="1">
            <a:off x="5867400" y="1371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6" name="Line 30"/>
          <p:cNvSpPr/>
          <p:nvPr/>
        </p:nvSpPr>
        <p:spPr>
          <a:xfrm flipH="1">
            <a:off x="5867400" y="2057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7" name="Line 31"/>
          <p:cNvSpPr/>
          <p:nvPr/>
        </p:nvSpPr>
        <p:spPr>
          <a:xfrm flipH="1">
            <a:off x="5867400" y="2743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28" name="Line 32"/>
          <p:cNvSpPr/>
          <p:nvPr/>
        </p:nvSpPr>
        <p:spPr>
          <a:xfrm flipH="1">
            <a:off x="5867400" y="3352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29" name="Line 33"/>
          <p:cNvSpPr/>
          <p:nvPr/>
        </p:nvSpPr>
        <p:spPr>
          <a:xfrm flipH="1">
            <a:off x="5867400" y="4038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0" name="Line 34"/>
          <p:cNvSpPr/>
          <p:nvPr/>
        </p:nvSpPr>
        <p:spPr>
          <a:xfrm flipH="1">
            <a:off x="5867400" y="47244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1" name="Line 35"/>
          <p:cNvSpPr/>
          <p:nvPr/>
        </p:nvSpPr>
        <p:spPr>
          <a:xfrm>
            <a:off x="7467600" y="2286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2" name="Line 36"/>
          <p:cNvSpPr/>
          <p:nvPr/>
        </p:nvSpPr>
        <p:spPr>
          <a:xfrm>
            <a:off x="7467600" y="838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3" name="Line 37"/>
          <p:cNvSpPr/>
          <p:nvPr/>
        </p:nvSpPr>
        <p:spPr>
          <a:xfrm flipH="1">
            <a:off x="7467600" y="533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34" name="Line 38"/>
          <p:cNvSpPr/>
          <p:nvPr/>
        </p:nvSpPr>
        <p:spPr>
          <a:xfrm>
            <a:off x="8839200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35" name="Line 39"/>
          <p:cNvSpPr/>
          <p:nvPr/>
        </p:nvSpPr>
        <p:spPr>
          <a:xfrm>
            <a:off x="9067800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6" name="Line 40"/>
          <p:cNvSpPr/>
          <p:nvPr/>
        </p:nvSpPr>
        <p:spPr>
          <a:xfrm>
            <a:off x="9677400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7" name="Line 41"/>
          <p:cNvSpPr/>
          <p:nvPr/>
        </p:nvSpPr>
        <p:spPr>
          <a:xfrm>
            <a:off x="9296400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8" name="Line 42"/>
          <p:cNvSpPr/>
          <p:nvPr/>
        </p:nvSpPr>
        <p:spPr>
          <a:xfrm>
            <a:off x="10134600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39" name="Line 43"/>
          <p:cNvSpPr/>
          <p:nvPr/>
        </p:nvSpPr>
        <p:spPr>
          <a:xfrm>
            <a:off x="7696200" y="13716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40" name="Line 44"/>
          <p:cNvSpPr/>
          <p:nvPr/>
        </p:nvSpPr>
        <p:spPr>
          <a:xfrm flipV="1">
            <a:off x="7924800" y="2286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1" name="Line 45"/>
          <p:cNvSpPr/>
          <p:nvPr/>
        </p:nvSpPr>
        <p:spPr>
          <a:xfrm flipH="1">
            <a:off x="7696200" y="2057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2" name="Line 46"/>
          <p:cNvSpPr/>
          <p:nvPr/>
        </p:nvSpPr>
        <p:spPr>
          <a:xfrm flipV="1">
            <a:off x="8077200" y="5334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3" name="Line 47"/>
          <p:cNvSpPr/>
          <p:nvPr/>
        </p:nvSpPr>
        <p:spPr>
          <a:xfrm>
            <a:off x="8305800" y="5334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344" name="Line 48"/>
          <p:cNvSpPr/>
          <p:nvPr/>
        </p:nvSpPr>
        <p:spPr>
          <a:xfrm flipH="1">
            <a:off x="7696200" y="2743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345" name="Text Box 49"/>
          <p:cNvSpPr txBox="1"/>
          <p:nvPr/>
        </p:nvSpPr>
        <p:spPr>
          <a:xfrm>
            <a:off x="4876800" y="11430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46" name="Text Box 50"/>
          <p:cNvSpPr txBox="1"/>
          <p:nvPr/>
        </p:nvSpPr>
        <p:spPr>
          <a:xfrm>
            <a:off x="4876800" y="1828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47" name="Text Box 51"/>
          <p:cNvSpPr txBox="1"/>
          <p:nvPr/>
        </p:nvSpPr>
        <p:spPr>
          <a:xfrm>
            <a:off x="8686800" y="1295400"/>
            <a:ext cx="7620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48" name="Text Box 52"/>
          <p:cNvSpPr txBox="1"/>
          <p:nvPr/>
        </p:nvSpPr>
        <p:spPr>
          <a:xfrm>
            <a:off x="9601200" y="1295400"/>
            <a:ext cx="6858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49" name="Text Box 53"/>
          <p:cNvSpPr txBox="1"/>
          <p:nvPr/>
        </p:nvSpPr>
        <p:spPr>
          <a:xfrm>
            <a:off x="6858000" y="6096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0" name="Text Box 54"/>
          <p:cNvSpPr txBox="1"/>
          <p:nvPr/>
        </p:nvSpPr>
        <p:spPr>
          <a:xfrm>
            <a:off x="3810000" y="152400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1" name="Text Box 55"/>
          <p:cNvSpPr txBox="1"/>
          <p:nvPr/>
        </p:nvSpPr>
        <p:spPr>
          <a:xfrm>
            <a:off x="4876800" y="38100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2" name="Text Box 56"/>
          <p:cNvSpPr txBox="1"/>
          <p:nvPr/>
        </p:nvSpPr>
        <p:spPr>
          <a:xfrm>
            <a:off x="4876800" y="31242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3" name="Text Box 57"/>
          <p:cNvSpPr txBox="1"/>
          <p:nvPr/>
        </p:nvSpPr>
        <p:spPr>
          <a:xfrm>
            <a:off x="4876800" y="4495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4" name="Text Box 58"/>
          <p:cNvSpPr txBox="1"/>
          <p:nvPr/>
        </p:nvSpPr>
        <p:spPr>
          <a:xfrm>
            <a:off x="6705600" y="11430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5" name="Text Box 59"/>
          <p:cNvSpPr txBox="1"/>
          <p:nvPr/>
        </p:nvSpPr>
        <p:spPr>
          <a:xfrm>
            <a:off x="6705600" y="18288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6" name="Text Box 60"/>
          <p:cNvSpPr txBox="1"/>
          <p:nvPr/>
        </p:nvSpPr>
        <p:spPr>
          <a:xfrm>
            <a:off x="6705600" y="25146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7" name="Text Box 61"/>
          <p:cNvSpPr txBox="1"/>
          <p:nvPr/>
        </p:nvSpPr>
        <p:spPr>
          <a:xfrm>
            <a:off x="6705600" y="31242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8" name="Text Box 62"/>
          <p:cNvSpPr txBox="1"/>
          <p:nvPr/>
        </p:nvSpPr>
        <p:spPr>
          <a:xfrm>
            <a:off x="6705600" y="38100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59" name="Text Box 63"/>
          <p:cNvSpPr txBox="1"/>
          <p:nvPr/>
        </p:nvSpPr>
        <p:spPr>
          <a:xfrm>
            <a:off x="6705600" y="4495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0" name="Line 64"/>
          <p:cNvSpPr/>
          <p:nvPr/>
        </p:nvSpPr>
        <p:spPr>
          <a:xfrm flipH="1">
            <a:off x="6248400" y="2743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5361" name="Line 65"/>
          <p:cNvSpPr/>
          <p:nvPr/>
        </p:nvSpPr>
        <p:spPr>
          <a:xfrm rot="-5400000">
            <a:off x="10515600" y="13716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5362" name="Line 66"/>
          <p:cNvSpPr/>
          <p:nvPr/>
        </p:nvSpPr>
        <p:spPr>
          <a:xfrm>
            <a:off x="9906000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63" name="Text Box 67"/>
          <p:cNvSpPr txBox="1"/>
          <p:nvPr/>
        </p:nvSpPr>
        <p:spPr>
          <a:xfrm>
            <a:off x="6858000" y="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4" name="Text Box 68"/>
          <p:cNvSpPr txBox="1"/>
          <p:nvPr/>
        </p:nvSpPr>
        <p:spPr>
          <a:xfrm>
            <a:off x="6858000" y="3048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5" name="Line 69"/>
          <p:cNvSpPr/>
          <p:nvPr/>
        </p:nvSpPr>
        <p:spPr>
          <a:xfrm>
            <a:off x="8534400" y="838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5366" name="Text Box 70"/>
          <p:cNvSpPr txBox="1"/>
          <p:nvPr/>
        </p:nvSpPr>
        <p:spPr>
          <a:xfrm>
            <a:off x="8077200" y="3048000"/>
            <a:ext cx="990600" cy="64516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67" name="Text Box 71"/>
          <p:cNvSpPr txBox="1"/>
          <p:nvPr/>
        </p:nvSpPr>
        <p:spPr>
          <a:xfrm>
            <a:off x="6705600" y="25146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20" name="Text Box 72"/>
          <p:cNvSpPr txBox="1"/>
          <p:nvPr/>
        </p:nvSpPr>
        <p:spPr>
          <a:xfrm>
            <a:off x="4875213" y="1141413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21" name="Text Box 73"/>
          <p:cNvSpPr txBox="1"/>
          <p:nvPr/>
        </p:nvSpPr>
        <p:spPr>
          <a:xfrm>
            <a:off x="3032125" y="3760788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22" name="Line 74"/>
          <p:cNvSpPr/>
          <p:nvPr/>
        </p:nvSpPr>
        <p:spPr>
          <a:xfrm flipV="1">
            <a:off x="3352800" y="3200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23" name="Text Box 75"/>
          <p:cNvSpPr txBox="1"/>
          <p:nvPr/>
        </p:nvSpPr>
        <p:spPr>
          <a:xfrm>
            <a:off x="3203575" y="2662238"/>
            <a:ext cx="1066800" cy="52197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24" name="Line 76"/>
          <p:cNvSpPr/>
          <p:nvPr/>
        </p:nvSpPr>
        <p:spPr>
          <a:xfrm flipV="1">
            <a:off x="3657600" y="23622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7"/>
          <p:cNvGrpSpPr/>
          <p:nvPr/>
        </p:nvGrpSpPr>
        <p:grpSpPr>
          <a:xfrm>
            <a:off x="1905000" y="1828800"/>
            <a:ext cx="2286000" cy="533400"/>
            <a:chOff x="240" y="1104"/>
            <a:chExt cx="1440" cy="336"/>
          </a:xfrm>
        </p:grpSpPr>
        <p:sp>
          <p:nvSpPr>
            <p:cNvPr id="55374" name="Line 78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5" name="Line 79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6" name="Line 80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7" name="Line 81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8" name="Line 82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79" name="Line 83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80" name="Line 84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81" name="Line 85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4934" name="Text Box 86"/>
          <p:cNvSpPr txBox="1"/>
          <p:nvPr/>
        </p:nvSpPr>
        <p:spPr>
          <a:xfrm>
            <a:off x="2589213" y="1819275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4935" name="Line 87"/>
          <p:cNvSpPr/>
          <p:nvPr/>
        </p:nvSpPr>
        <p:spPr>
          <a:xfrm flipV="1">
            <a:off x="3124200" y="1524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36" name="Text Box 88"/>
          <p:cNvSpPr txBox="1"/>
          <p:nvPr/>
        </p:nvSpPr>
        <p:spPr>
          <a:xfrm>
            <a:off x="2508250" y="1065213"/>
            <a:ext cx="12954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37" name="Line 89"/>
          <p:cNvSpPr/>
          <p:nvPr/>
        </p:nvSpPr>
        <p:spPr>
          <a:xfrm flipV="1">
            <a:off x="3124200" y="6858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38" name="Line 90"/>
          <p:cNvSpPr/>
          <p:nvPr/>
        </p:nvSpPr>
        <p:spPr>
          <a:xfrm>
            <a:off x="3124200" y="6858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939" name="Line 91"/>
          <p:cNvSpPr/>
          <p:nvPr/>
        </p:nvSpPr>
        <p:spPr>
          <a:xfrm>
            <a:off x="6248400" y="6858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40" name="Text Box 92"/>
          <p:cNvSpPr txBox="1"/>
          <p:nvPr/>
        </p:nvSpPr>
        <p:spPr>
          <a:xfrm>
            <a:off x="3808413" y="153988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1" name="Text Box 93"/>
          <p:cNvSpPr txBox="1"/>
          <p:nvPr/>
        </p:nvSpPr>
        <p:spPr>
          <a:xfrm>
            <a:off x="1666875" y="4967288"/>
            <a:ext cx="2971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操作数地址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2" name="Text Box 94"/>
          <p:cNvSpPr txBox="1"/>
          <p:nvPr/>
        </p:nvSpPr>
        <p:spPr>
          <a:xfrm>
            <a:off x="1989138" y="5524500"/>
            <a:ext cx="25908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寄存器寻址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3" name="Text Box 95"/>
          <p:cNvSpPr txBox="1"/>
          <p:nvPr/>
        </p:nvSpPr>
        <p:spPr>
          <a:xfrm>
            <a:off x="4148138" y="5499100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4" name="Text Box 96"/>
          <p:cNvSpPr txBox="1"/>
          <p:nvPr/>
        </p:nvSpPr>
        <p:spPr>
          <a:xfrm>
            <a:off x="5103813" y="5513388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5" name="Text Box 97"/>
          <p:cNvSpPr txBox="1"/>
          <p:nvPr/>
        </p:nvSpPr>
        <p:spPr>
          <a:xfrm>
            <a:off x="1971675" y="6070600"/>
            <a:ext cx="26225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寄存器间址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6" name="Text Box 98"/>
          <p:cNvSpPr txBox="1"/>
          <p:nvPr/>
        </p:nvSpPr>
        <p:spPr>
          <a:xfrm>
            <a:off x="4106863" y="6111875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7" name="Text Box 99"/>
          <p:cNvSpPr txBox="1"/>
          <p:nvPr/>
        </p:nvSpPr>
        <p:spPr>
          <a:xfrm>
            <a:off x="8462963" y="592613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48" name="Line 100"/>
          <p:cNvSpPr/>
          <p:nvPr/>
        </p:nvSpPr>
        <p:spPr>
          <a:xfrm>
            <a:off x="4719638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49" name="Text Box 101"/>
          <p:cNvSpPr txBox="1"/>
          <p:nvPr/>
        </p:nvSpPr>
        <p:spPr>
          <a:xfrm>
            <a:off x="5097463" y="6113463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50" name="Line 102"/>
          <p:cNvSpPr/>
          <p:nvPr/>
        </p:nvSpPr>
        <p:spPr>
          <a:xfrm>
            <a:off x="5510213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1" name="Text Box 103"/>
          <p:cNvSpPr txBox="1"/>
          <p:nvPr/>
        </p:nvSpPr>
        <p:spPr>
          <a:xfrm>
            <a:off x="5886450" y="6113463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52" name="Line 104"/>
          <p:cNvSpPr/>
          <p:nvPr/>
        </p:nvSpPr>
        <p:spPr>
          <a:xfrm>
            <a:off x="6808788" y="646271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3" name="Text Box 105"/>
          <p:cNvSpPr txBox="1"/>
          <p:nvPr/>
        </p:nvSpPr>
        <p:spPr>
          <a:xfrm>
            <a:off x="7173913" y="6096000"/>
            <a:ext cx="990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54" name="Line 106"/>
          <p:cNvSpPr/>
          <p:nvPr/>
        </p:nvSpPr>
        <p:spPr>
          <a:xfrm>
            <a:off x="7688263" y="6462713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5" name="Text Box 107"/>
          <p:cNvSpPr txBox="1"/>
          <p:nvPr/>
        </p:nvSpPr>
        <p:spPr>
          <a:xfrm>
            <a:off x="8069263" y="6081713"/>
            <a:ext cx="990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56" name="Line 108"/>
          <p:cNvSpPr/>
          <p:nvPr/>
        </p:nvSpPr>
        <p:spPr>
          <a:xfrm>
            <a:off x="8567738" y="6462713"/>
            <a:ext cx="80803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4957" name="Text Box 109"/>
          <p:cNvSpPr txBox="1"/>
          <p:nvPr/>
        </p:nvSpPr>
        <p:spPr>
          <a:xfrm>
            <a:off x="9367838" y="6097588"/>
            <a:ext cx="1189037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58" name="Line 110"/>
          <p:cNvSpPr/>
          <p:nvPr/>
        </p:nvSpPr>
        <p:spPr>
          <a:xfrm flipH="1">
            <a:off x="6172200" y="1371600"/>
            <a:ext cx="533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4959" name="Text Box 111"/>
          <p:cNvSpPr txBox="1"/>
          <p:nvPr/>
        </p:nvSpPr>
        <p:spPr>
          <a:xfrm>
            <a:off x="6697663" y="1138238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60" name="Text Box 112"/>
          <p:cNvSpPr txBox="1"/>
          <p:nvPr/>
        </p:nvSpPr>
        <p:spPr>
          <a:xfrm>
            <a:off x="4859338" y="1844675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961" name="Text Box 113"/>
          <p:cNvSpPr txBox="1"/>
          <p:nvPr/>
        </p:nvSpPr>
        <p:spPr>
          <a:xfrm>
            <a:off x="5795963" y="5519738"/>
            <a:ext cx="38719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直接给出寄存器编号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20" grpId="0" bldLvl="0" animBg="1"/>
      <p:bldP spid="334921" grpId="0"/>
      <p:bldP spid="334923" grpId="0" bldLvl="0" animBg="1"/>
      <p:bldP spid="334934" grpId="0"/>
      <p:bldP spid="334936" grpId="0" bldLvl="0" animBg="1"/>
      <p:bldP spid="334940" grpId="0"/>
      <p:bldP spid="334941" grpId="0"/>
      <p:bldP spid="334942" grpId="0"/>
      <p:bldP spid="334943" grpId="0"/>
      <p:bldP spid="334944" grpId="0"/>
      <p:bldP spid="334945" grpId="0"/>
      <p:bldP spid="334946" grpId="0"/>
      <p:bldP spid="334947" grpId="0"/>
      <p:bldP spid="334949" grpId="0"/>
      <p:bldP spid="334951" grpId="0"/>
      <p:bldP spid="334953" grpId="0"/>
      <p:bldP spid="334955" grpId="0"/>
      <p:bldP spid="334957" grpId="0"/>
      <p:bldP spid="334959" grpId="0" bldLvl="0" animBg="1"/>
      <p:bldP spid="334960" grpId="0" bldLvl="0" animBg="1"/>
      <p:bldP spid="3349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115"/>
          <p:cNvSpPr/>
          <p:nvPr/>
        </p:nvSpPr>
        <p:spPr>
          <a:xfrm>
            <a:off x="1524000" y="635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Line 2"/>
          <p:cNvSpPr/>
          <p:nvPr/>
        </p:nvSpPr>
        <p:spPr>
          <a:xfrm flipV="1">
            <a:off x="2362200" y="23193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3" name="Line 3"/>
          <p:cNvSpPr/>
          <p:nvPr/>
        </p:nvSpPr>
        <p:spPr>
          <a:xfrm flipV="1">
            <a:off x="3124200" y="14811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4" name="Line 4"/>
          <p:cNvSpPr/>
          <p:nvPr/>
        </p:nvSpPr>
        <p:spPr>
          <a:xfrm flipV="1">
            <a:off x="3657600" y="231933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5" name="Line 5"/>
          <p:cNvSpPr/>
          <p:nvPr/>
        </p:nvSpPr>
        <p:spPr>
          <a:xfrm flipV="1">
            <a:off x="33528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6" name="Line 6"/>
          <p:cNvSpPr/>
          <p:nvPr/>
        </p:nvSpPr>
        <p:spPr>
          <a:xfrm flipV="1">
            <a:off x="27432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7" name="Line 7"/>
          <p:cNvSpPr/>
          <p:nvPr/>
        </p:nvSpPr>
        <p:spPr>
          <a:xfrm flipV="1">
            <a:off x="19812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8" name="Line 8"/>
          <p:cNvSpPr/>
          <p:nvPr/>
        </p:nvSpPr>
        <p:spPr>
          <a:xfrm flipV="1">
            <a:off x="4114800" y="31575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29" name="Line 9"/>
          <p:cNvSpPr/>
          <p:nvPr/>
        </p:nvSpPr>
        <p:spPr>
          <a:xfrm flipV="1">
            <a:off x="3124200" y="64293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30" name="Text Box 10"/>
          <p:cNvSpPr txBox="1"/>
          <p:nvPr/>
        </p:nvSpPr>
        <p:spPr>
          <a:xfrm>
            <a:off x="1524000" y="3767138"/>
            <a:ext cx="3276600" cy="86614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6331" name="Text Box 11"/>
          <p:cNvSpPr txBox="1"/>
          <p:nvPr/>
        </p:nvSpPr>
        <p:spPr>
          <a:xfrm>
            <a:off x="1828800" y="2624138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2" name="Text Box 12"/>
          <p:cNvSpPr txBox="1"/>
          <p:nvPr/>
        </p:nvSpPr>
        <p:spPr>
          <a:xfrm>
            <a:off x="2514600" y="1023938"/>
            <a:ext cx="12954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3" name="Text Box 13"/>
          <p:cNvSpPr txBox="1"/>
          <p:nvPr/>
        </p:nvSpPr>
        <p:spPr>
          <a:xfrm>
            <a:off x="3200400" y="2624138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34" name="Group 14"/>
          <p:cNvGrpSpPr/>
          <p:nvPr/>
        </p:nvGrpSpPr>
        <p:grpSpPr>
          <a:xfrm>
            <a:off x="1905000" y="1785938"/>
            <a:ext cx="2286000" cy="533400"/>
            <a:chOff x="240" y="1104"/>
            <a:chExt cx="1440" cy="336"/>
          </a:xfrm>
        </p:grpSpPr>
        <p:sp>
          <p:nvSpPr>
            <p:cNvPr id="56335" name="Line 15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6" name="Line 16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7" name="Line 17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Line 18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Line 19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0" name="Line 20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1" name="Line 21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42" name="Line 22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6343" name="Text Box 23"/>
          <p:cNvSpPr txBox="1"/>
          <p:nvPr/>
        </p:nvSpPr>
        <p:spPr>
          <a:xfrm>
            <a:off x="2590800" y="1785938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6344" name="Line 24"/>
          <p:cNvSpPr/>
          <p:nvPr/>
        </p:nvSpPr>
        <p:spPr>
          <a:xfrm>
            <a:off x="2133600" y="3462338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6345" name="Line 25"/>
          <p:cNvSpPr/>
          <p:nvPr/>
        </p:nvSpPr>
        <p:spPr>
          <a:xfrm>
            <a:off x="3505200" y="3462338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6346" name="Rectangle 26"/>
          <p:cNvSpPr/>
          <p:nvPr/>
        </p:nvSpPr>
        <p:spPr>
          <a:xfrm>
            <a:off x="4876800" y="2471738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47" name="Line 27"/>
          <p:cNvSpPr/>
          <p:nvPr/>
        </p:nvSpPr>
        <p:spPr>
          <a:xfrm>
            <a:off x="3124200" y="642938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48" name="Line 28"/>
          <p:cNvSpPr/>
          <p:nvPr/>
        </p:nvSpPr>
        <p:spPr>
          <a:xfrm>
            <a:off x="6248400" y="642938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49" name="Line 29"/>
          <p:cNvSpPr/>
          <p:nvPr/>
        </p:nvSpPr>
        <p:spPr>
          <a:xfrm flipH="1">
            <a:off x="5867400" y="13287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0" name="Line 30"/>
          <p:cNvSpPr/>
          <p:nvPr/>
        </p:nvSpPr>
        <p:spPr>
          <a:xfrm flipH="1">
            <a:off x="5867400" y="20145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1" name="Line 31"/>
          <p:cNvSpPr/>
          <p:nvPr/>
        </p:nvSpPr>
        <p:spPr>
          <a:xfrm flipH="1">
            <a:off x="5867400" y="2700338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52" name="Line 32"/>
          <p:cNvSpPr/>
          <p:nvPr/>
        </p:nvSpPr>
        <p:spPr>
          <a:xfrm flipH="1">
            <a:off x="5867400" y="330993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3" name="Line 33"/>
          <p:cNvSpPr/>
          <p:nvPr/>
        </p:nvSpPr>
        <p:spPr>
          <a:xfrm flipH="1">
            <a:off x="5867400" y="3995738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4" name="Line 34"/>
          <p:cNvSpPr/>
          <p:nvPr/>
        </p:nvSpPr>
        <p:spPr>
          <a:xfrm flipH="1">
            <a:off x="5867400" y="468153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55" name="Line 35"/>
          <p:cNvSpPr/>
          <p:nvPr/>
        </p:nvSpPr>
        <p:spPr>
          <a:xfrm>
            <a:off x="7467600" y="1857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6" name="Line 36"/>
          <p:cNvSpPr/>
          <p:nvPr/>
        </p:nvSpPr>
        <p:spPr>
          <a:xfrm>
            <a:off x="7467600" y="7953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7" name="Line 37"/>
          <p:cNvSpPr/>
          <p:nvPr/>
        </p:nvSpPr>
        <p:spPr>
          <a:xfrm flipH="1">
            <a:off x="7467600" y="490538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58" name="Line 38"/>
          <p:cNvSpPr/>
          <p:nvPr/>
        </p:nvSpPr>
        <p:spPr>
          <a:xfrm>
            <a:off x="8839200" y="185738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59" name="Line 39"/>
          <p:cNvSpPr/>
          <p:nvPr/>
        </p:nvSpPr>
        <p:spPr>
          <a:xfrm>
            <a:off x="9067800" y="490538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0" name="Line 40"/>
          <p:cNvSpPr/>
          <p:nvPr/>
        </p:nvSpPr>
        <p:spPr>
          <a:xfrm>
            <a:off x="9677400" y="185738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1" name="Line 41"/>
          <p:cNvSpPr/>
          <p:nvPr/>
        </p:nvSpPr>
        <p:spPr>
          <a:xfrm>
            <a:off x="9296400" y="7953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2" name="Line 42"/>
          <p:cNvSpPr/>
          <p:nvPr/>
        </p:nvSpPr>
        <p:spPr>
          <a:xfrm>
            <a:off x="10134600" y="7953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63" name="Line 43"/>
          <p:cNvSpPr/>
          <p:nvPr/>
        </p:nvSpPr>
        <p:spPr>
          <a:xfrm>
            <a:off x="7696200" y="1328738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64" name="Line 44"/>
          <p:cNvSpPr/>
          <p:nvPr/>
        </p:nvSpPr>
        <p:spPr>
          <a:xfrm flipV="1">
            <a:off x="7924800" y="185738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5" name="Line 45"/>
          <p:cNvSpPr/>
          <p:nvPr/>
        </p:nvSpPr>
        <p:spPr>
          <a:xfrm flipH="1">
            <a:off x="7696200" y="2014538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6" name="Line 46"/>
          <p:cNvSpPr/>
          <p:nvPr/>
        </p:nvSpPr>
        <p:spPr>
          <a:xfrm flipV="1">
            <a:off x="8077200" y="490538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7" name="Line 47"/>
          <p:cNvSpPr/>
          <p:nvPr/>
        </p:nvSpPr>
        <p:spPr>
          <a:xfrm>
            <a:off x="8305800" y="490538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68" name="Line 48"/>
          <p:cNvSpPr/>
          <p:nvPr/>
        </p:nvSpPr>
        <p:spPr>
          <a:xfrm flipH="1">
            <a:off x="7696200" y="2700338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369" name="Text Box 49"/>
          <p:cNvSpPr txBox="1"/>
          <p:nvPr/>
        </p:nvSpPr>
        <p:spPr>
          <a:xfrm>
            <a:off x="4876800" y="1100138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0" name="Text Box 50"/>
          <p:cNvSpPr txBox="1"/>
          <p:nvPr/>
        </p:nvSpPr>
        <p:spPr>
          <a:xfrm>
            <a:off x="4876800" y="17859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1" name="Text Box 51"/>
          <p:cNvSpPr txBox="1"/>
          <p:nvPr/>
        </p:nvSpPr>
        <p:spPr>
          <a:xfrm>
            <a:off x="8686800" y="1252538"/>
            <a:ext cx="7620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2" name="Text Box 52"/>
          <p:cNvSpPr txBox="1"/>
          <p:nvPr/>
        </p:nvSpPr>
        <p:spPr>
          <a:xfrm>
            <a:off x="9601200" y="1252538"/>
            <a:ext cx="6858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3" name="Text Box 53"/>
          <p:cNvSpPr txBox="1"/>
          <p:nvPr/>
        </p:nvSpPr>
        <p:spPr>
          <a:xfrm>
            <a:off x="6858000" y="566738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4" name="Text Box 54"/>
          <p:cNvSpPr txBox="1"/>
          <p:nvPr/>
        </p:nvSpPr>
        <p:spPr>
          <a:xfrm>
            <a:off x="3810000" y="109538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5" name="Text Box 55"/>
          <p:cNvSpPr txBox="1"/>
          <p:nvPr/>
        </p:nvSpPr>
        <p:spPr>
          <a:xfrm>
            <a:off x="4876800" y="37671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6" name="Text Box 56"/>
          <p:cNvSpPr txBox="1"/>
          <p:nvPr/>
        </p:nvSpPr>
        <p:spPr>
          <a:xfrm>
            <a:off x="4876800" y="30813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7" name="Text Box 57"/>
          <p:cNvSpPr txBox="1"/>
          <p:nvPr/>
        </p:nvSpPr>
        <p:spPr>
          <a:xfrm>
            <a:off x="4876800" y="44529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8" name="Text Box 58"/>
          <p:cNvSpPr txBox="1"/>
          <p:nvPr/>
        </p:nvSpPr>
        <p:spPr>
          <a:xfrm>
            <a:off x="6705600" y="1100138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79" name="Text Box 59"/>
          <p:cNvSpPr txBox="1"/>
          <p:nvPr/>
        </p:nvSpPr>
        <p:spPr>
          <a:xfrm>
            <a:off x="6705600" y="1785938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0" name="Text Box 60"/>
          <p:cNvSpPr txBox="1"/>
          <p:nvPr/>
        </p:nvSpPr>
        <p:spPr>
          <a:xfrm>
            <a:off x="6705600" y="2471738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1" name="Text Box 61"/>
          <p:cNvSpPr txBox="1"/>
          <p:nvPr/>
        </p:nvSpPr>
        <p:spPr>
          <a:xfrm>
            <a:off x="6705600" y="30813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2" name="Text Box 62"/>
          <p:cNvSpPr txBox="1"/>
          <p:nvPr/>
        </p:nvSpPr>
        <p:spPr>
          <a:xfrm>
            <a:off x="6705600" y="37671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3" name="Text Box 63"/>
          <p:cNvSpPr txBox="1"/>
          <p:nvPr/>
        </p:nvSpPr>
        <p:spPr>
          <a:xfrm>
            <a:off x="6705600" y="4452938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4" name="Line 64"/>
          <p:cNvSpPr/>
          <p:nvPr/>
        </p:nvSpPr>
        <p:spPr>
          <a:xfrm flipH="1">
            <a:off x="6248400" y="2700338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6385" name="Line 65"/>
          <p:cNvSpPr/>
          <p:nvPr/>
        </p:nvSpPr>
        <p:spPr>
          <a:xfrm rot="-5400000">
            <a:off x="10515600" y="1328738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6386" name="Line 66"/>
          <p:cNvSpPr/>
          <p:nvPr/>
        </p:nvSpPr>
        <p:spPr>
          <a:xfrm>
            <a:off x="9906000" y="490538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87" name="Text Box 67"/>
          <p:cNvSpPr txBox="1"/>
          <p:nvPr/>
        </p:nvSpPr>
        <p:spPr>
          <a:xfrm>
            <a:off x="6858000" y="-42862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8" name="Text Box 68"/>
          <p:cNvSpPr txBox="1"/>
          <p:nvPr/>
        </p:nvSpPr>
        <p:spPr>
          <a:xfrm>
            <a:off x="6858000" y="261938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89" name="Line 69"/>
          <p:cNvSpPr/>
          <p:nvPr/>
        </p:nvSpPr>
        <p:spPr>
          <a:xfrm>
            <a:off x="8534400" y="795338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6390" name="Text Box 70"/>
          <p:cNvSpPr txBox="1"/>
          <p:nvPr/>
        </p:nvSpPr>
        <p:spPr>
          <a:xfrm>
            <a:off x="8077200" y="3005138"/>
            <a:ext cx="990600" cy="64516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43" name="Text Box 71"/>
          <p:cNvSpPr txBox="1"/>
          <p:nvPr/>
        </p:nvSpPr>
        <p:spPr>
          <a:xfrm>
            <a:off x="1893888" y="4956175"/>
            <a:ext cx="22701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变址寻址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44" name="Text Box 72"/>
          <p:cNvSpPr txBox="1"/>
          <p:nvPr/>
        </p:nvSpPr>
        <p:spPr>
          <a:xfrm>
            <a:off x="2101850" y="4441825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45" name="Line 73"/>
          <p:cNvSpPr/>
          <p:nvPr/>
        </p:nvSpPr>
        <p:spPr>
          <a:xfrm flipV="1">
            <a:off x="2743200" y="3157538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46" name="Text Box 74"/>
          <p:cNvSpPr txBox="1"/>
          <p:nvPr/>
        </p:nvSpPr>
        <p:spPr>
          <a:xfrm>
            <a:off x="1822450" y="2636838"/>
            <a:ext cx="1066800" cy="52197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47" name="Line 75"/>
          <p:cNvSpPr/>
          <p:nvPr/>
        </p:nvSpPr>
        <p:spPr>
          <a:xfrm flipV="1">
            <a:off x="2362200" y="23193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6"/>
          <p:cNvGrpSpPr/>
          <p:nvPr/>
        </p:nvGrpSpPr>
        <p:grpSpPr>
          <a:xfrm>
            <a:off x="1905000" y="1785938"/>
            <a:ext cx="2286000" cy="533400"/>
            <a:chOff x="240" y="1104"/>
            <a:chExt cx="1440" cy="336"/>
          </a:xfrm>
        </p:grpSpPr>
        <p:sp>
          <p:nvSpPr>
            <p:cNvPr id="56397" name="Line 77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98" name="Line 78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99" name="Line 79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0" name="Line 80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1" name="Line 81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2" name="Line 82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3" name="Line 83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404" name="Line 84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5957" name="Text Box 85"/>
          <p:cNvSpPr txBox="1"/>
          <p:nvPr/>
        </p:nvSpPr>
        <p:spPr>
          <a:xfrm>
            <a:off x="2589213" y="1781175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5958" name="Line 86"/>
          <p:cNvSpPr/>
          <p:nvPr/>
        </p:nvSpPr>
        <p:spPr>
          <a:xfrm flipV="1">
            <a:off x="3124200" y="14811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59" name="Text Box 87"/>
          <p:cNvSpPr txBox="1"/>
          <p:nvPr/>
        </p:nvSpPr>
        <p:spPr>
          <a:xfrm>
            <a:off x="2508250" y="1027113"/>
            <a:ext cx="12954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60" name="Line 88"/>
          <p:cNvSpPr/>
          <p:nvPr/>
        </p:nvSpPr>
        <p:spPr>
          <a:xfrm flipV="1">
            <a:off x="3124200" y="642938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1" name="Line 89"/>
          <p:cNvSpPr/>
          <p:nvPr/>
        </p:nvSpPr>
        <p:spPr>
          <a:xfrm>
            <a:off x="3124200" y="642938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62" name="Line 90"/>
          <p:cNvSpPr/>
          <p:nvPr/>
        </p:nvSpPr>
        <p:spPr>
          <a:xfrm>
            <a:off x="6248400" y="642938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3" name="Text Box 91"/>
          <p:cNvSpPr txBox="1"/>
          <p:nvPr/>
        </p:nvSpPr>
        <p:spPr>
          <a:xfrm>
            <a:off x="3805238" y="107950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64" name="Line 92"/>
          <p:cNvSpPr/>
          <p:nvPr/>
        </p:nvSpPr>
        <p:spPr>
          <a:xfrm flipH="1">
            <a:off x="6248400" y="1328738"/>
            <a:ext cx="457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35965" name="Text Box 93"/>
          <p:cNvSpPr txBox="1"/>
          <p:nvPr/>
        </p:nvSpPr>
        <p:spPr>
          <a:xfrm>
            <a:off x="6705600" y="1100138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66" name="Text Box 94"/>
          <p:cNvSpPr txBox="1"/>
          <p:nvPr/>
        </p:nvSpPr>
        <p:spPr>
          <a:xfrm>
            <a:off x="6705600" y="3081338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67" name="Line 95"/>
          <p:cNvSpPr/>
          <p:nvPr/>
        </p:nvSpPr>
        <p:spPr>
          <a:xfrm>
            <a:off x="7696200" y="1328738"/>
            <a:ext cx="2286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68" name="Line 96"/>
          <p:cNvSpPr/>
          <p:nvPr/>
        </p:nvSpPr>
        <p:spPr>
          <a:xfrm flipV="1">
            <a:off x="7924800" y="185738"/>
            <a:ext cx="0" cy="1143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69" name="Line 97"/>
          <p:cNvSpPr/>
          <p:nvPr/>
        </p:nvSpPr>
        <p:spPr>
          <a:xfrm>
            <a:off x="7467600" y="185738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70" name="Line 98"/>
          <p:cNvSpPr/>
          <p:nvPr/>
        </p:nvSpPr>
        <p:spPr>
          <a:xfrm>
            <a:off x="8839200" y="185738"/>
            <a:ext cx="0" cy="1066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1" name="Text Box 99"/>
          <p:cNvSpPr txBox="1"/>
          <p:nvPr/>
        </p:nvSpPr>
        <p:spPr>
          <a:xfrm>
            <a:off x="8680450" y="1268413"/>
            <a:ext cx="7620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72" name="Line 100"/>
          <p:cNvSpPr/>
          <p:nvPr/>
        </p:nvSpPr>
        <p:spPr>
          <a:xfrm>
            <a:off x="9067800" y="490538"/>
            <a:ext cx="0" cy="762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35973" name="Line 101"/>
          <p:cNvSpPr/>
          <p:nvPr/>
        </p:nvSpPr>
        <p:spPr>
          <a:xfrm flipH="1">
            <a:off x="7467600" y="490538"/>
            <a:ext cx="32004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974" name="Line 102"/>
          <p:cNvSpPr/>
          <p:nvPr/>
        </p:nvSpPr>
        <p:spPr>
          <a:xfrm flipV="1">
            <a:off x="8077200" y="490538"/>
            <a:ext cx="0" cy="1524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5" name="Text Box 103"/>
          <p:cNvSpPr txBox="1"/>
          <p:nvPr/>
        </p:nvSpPr>
        <p:spPr>
          <a:xfrm>
            <a:off x="6705600" y="1766888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76" name="Line 104"/>
          <p:cNvSpPr/>
          <p:nvPr/>
        </p:nvSpPr>
        <p:spPr>
          <a:xfrm flipH="1">
            <a:off x="7696200" y="2014538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7" name="Text Box 105"/>
          <p:cNvSpPr txBox="1"/>
          <p:nvPr/>
        </p:nvSpPr>
        <p:spPr>
          <a:xfrm>
            <a:off x="3792538" y="4441825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78" name="Line 106"/>
          <p:cNvSpPr/>
          <p:nvPr/>
        </p:nvSpPr>
        <p:spPr>
          <a:xfrm flipV="1">
            <a:off x="4114800" y="3157538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79" name="Text Box 107"/>
          <p:cNvSpPr txBox="1"/>
          <p:nvPr/>
        </p:nvSpPr>
        <p:spPr>
          <a:xfrm>
            <a:off x="3194050" y="2624138"/>
            <a:ext cx="1066800" cy="52197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80" name="Line 108"/>
          <p:cNvSpPr/>
          <p:nvPr/>
        </p:nvSpPr>
        <p:spPr>
          <a:xfrm flipV="1">
            <a:off x="3657600" y="2319338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81" name="Line 109"/>
          <p:cNvSpPr/>
          <p:nvPr/>
        </p:nvSpPr>
        <p:spPr>
          <a:xfrm flipH="1">
            <a:off x="5867400" y="3995738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5982" name="Text Box 110"/>
          <p:cNvSpPr txBox="1"/>
          <p:nvPr/>
        </p:nvSpPr>
        <p:spPr>
          <a:xfrm>
            <a:off x="4867275" y="3776663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83" name="Text Box 111"/>
          <p:cNvSpPr txBox="1"/>
          <p:nvPr/>
        </p:nvSpPr>
        <p:spPr>
          <a:xfrm>
            <a:off x="4872038" y="1100138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84" name="Text Box 112"/>
          <p:cNvSpPr txBox="1"/>
          <p:nvPr/>
        </p:nvSpPr>
        <p:spPr>
          <a:xfrm>
            <a:off x="1676400" y="3646488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85" name="Text Box 113"/>
          <p:cNvSpPr txBox="1"/>
          <p:nvPr/>
        </p:nvSpPr>
        <p:spPr>
          <a:xfrm>
            <a:off x="2940050" y="4056063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986" name="Text Box 114"/>
          <p:cNvSpPr txBox="1"/>
          <p:nvPr/>
        </p:nvSpPr>
        <p:spPr>
          <a:xfrm>
            <a:off x="2097088" y="5451475"/>
            <a:ext cx="8523287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为变址寄存器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取指后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PC+1,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值为地址读取位移量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上图是变址流程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94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98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33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3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3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33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3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43" grpId="0" build="p"/>
      <p:bldP spid="335944" grpId="0"/>
      <p:bldP spid="335946" grpId="0" bldLvl="0" animBg="1"/>
      <p:bldP spid="335957" grpId="0"/>
      <p:bldP spid="335959" grpId="0" bldLvl="0" animBg="1"/>
      <p:bldP spid="335963" grpId="0"/>
      <p:bldP spid="335965" grpId="0" bldLvl="0" animBg="1"/>
      <p:bldP spid="335966" grpId="0" bldLvl="0" animBg="1"/>
      <p:bldP spid="335971" grpId="0" bldLvl="0" animBg="1"/>
      <p:bldP spid="335975" grpId="0" bldLvl="0" animBg="1"/>
      <p:bldP spid="335977" grpId="0"/>
      <p:bldP spid="335979" grpId="0" bldLvl="0" animBg="1"/>
      <p:bldP spid="335982" grpId="0" bldLvl="0" animBg="1"/>
      <p:bldP spid="335983" grpId="0" bldLvl="0" animBg="1"/>
      <p:bldP spid="335984" grpId="0"/>
      <p:bldP spid="335985" grpId="0"/>
      <p:bldP spid="33598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6898" name="Text Box 2"/>
          <p:cNvSpPr txBox="1"/>
          <p:nvPr/>
        </p:nvSpPr>
        <p:spPr>
          <a:xfrm>
            <a:off x="1922463" y="374967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899" name="Text Box 3"/>
          <p:cNvSpPr txBox="1"/>
          <p:nvPr/>
        </p:nvSpPr>
        <p:spPr>
          <a:xfrm>
            <a:off x="1874838" y="197961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00" name="Line 4"/>
          <p:cNvSpPr/>
          <p:nvPr/>
        </p:nvSpPr>
        <p:spPr>
          <a:xfrm>
            <a:off x="2595563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1" name="Text Box 5"/>
          <p:cNvSpPr txBox="1"/>
          <p:nvPr/>
        </p:nvSpPr>
        <p:spPr>
          <a:xfrm>
            <a:off x="3017838" y="197961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02" name="Line 6"/>
          <p:cNvSpPr/>
          <p:nvPr/>
        </p:nvSpPr>
        <p:spPr>
          <a:xfrm>
            <a:off x="339883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3" name="Text Box 7"/>
          <p:cNvSpPr txBox="1"/>
          <p:nvPr/>
        </p:nvSpPr>
        <p:spPr>
          <a:xfrm>
            <a:off x="3792538" y="1979613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04" name="Line 8"/>
          <p:cNvSpPr/>
          <p:nvPr/>
        </p:nvSpPr>
        <p:spPr>
          <a:xfrm>
            <a:off x="477043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5" name="Text Box 9"/>
          <p:cNvSpPr txBox="1"/>
          <p:nvPr/>
        </p:nvSpPr>
        <p:spPr>
          <a:xfrm>
            <a:off x="5180013" y="1978025"/>
            <a:ext cx="15382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06" name="Line 10"/>
          <p:cNvSpPr/>
          <p:nvPr/>
        </p:nvSpPr>
        <p:spPr>
          <a:xfrm>
            <a:off x="6551613" y="2328863"/>
            <a:ext cx="533400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7" name="Text Box 11"/>
          <p:cNvSpPr txBox="1"/>
          <p:nvPr/>
        </p:nvSpPr>
        <p:spPr>
          <a:xfrm>
            <a:off x="7008813" y="1963738"/>
            <a:ext cx="16303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08" name="Line 12"/>
          <p:cNvSpPr/>
          <p:nvPr/>
        </p:nvSpPr>
        <p:spPr>
          <a:xfrm>
            <a:off x="8383588" y="23288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09" name="Text Box 13"/>
          <p:cNvSpPr txBox="1"/>
          <p:nvPr/>
        </p:nvSpPr>
        <p:spPr>
          <a:xfrm>
            <a:off x="8770938" y="1979613"/>
            <a:ext cx="13874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0" name="Text Box 14"/>
          <p:cNvSpPr txBox="1"/>
          <p:nvPr/>
        </p:nvSpPr>
        <p:spPr>
          <a:xfrm>
            <a:off x="1990725" y="253047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1" name="Line 15"/>
          <p:cNvSpPr/>
          <p:nvPr/>
        </p:nvSpPr>
        <p:spPr>
          <a:xfrm>
            <a:off x="9869488" y="23447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2" name="Line 16"/>
          <p:cNvSpPr/>
          <p:nvPr/>
        </p:nvSpPr>
        <p:spPr>
          <a:xfrm>
            <a:off x="4589463" y="2865438"/>
            <a:ext cx="285750" cy="31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3" name="Text Box 17"/>
          <p:cNvSpPr txBox="1"/>
          <p:nvPr/>
        </p:nvSpPr>
        <p:spPr>
          <a:xfrm>
            <a:off x="4770438" y="2532063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4" name="Line 18"/>
          <p:cNvSpPr/>
          <p:nvPr/>
        </p:nvSpPr>
        <p:spPr>
          <a:xfrm>
            <a:off x="5432425" y="2897188"/>
            <a:ext cx="336550" cy="15875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5" name="Text Box 19"/>
          <p:cNvSpPr txBox="1"/>
          <p:nvPr/>
        </p:nvSpPr>
        <p:spPr>
          <a:xfrm>
            <a:off x="9456738" y="2544763"/>
            <a:ext cx="91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6" name="Line 20"/>
          <p:cNvSpPr/>
          <p:nvPr/>
        </p:nvSpPr>
        <p:spPr>
          <a:xfrm>
            <a:off x="9990138" y="289718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17" name="Text Box 21"/>
          <p:cNvSpPr txBox="1"/>
          <p:nvPr/>
        </p:nvSpPr>
        <p:spPr>
          <a:xfrm>
            <a:off x="2430463" y="3097213"/>
            <a:ext cx="1600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8" name="Text Box 22"/>
          <p:cNvSpPr txBox="1"/>
          <p:nvPr/>
        </p:nvSpPr>
        <p:spPr>
          <a:xfrm>
            <a:off x="4251325" y="3173413"/>
            <a:ext cx="62388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19" name="Line 23"/>
          <p:cNvSpPr/>
          <p:nvPr/>
        </p:nvSpPr>
        <p:spPr>
          <a:xfrm>
            <a:off x="2713038" y="283527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0" name="Text Box 24"/>
          <p:cNvSpPr txBox="1"/>
          <p:nvPr/>
        </p:nvSpPr>
        <p:spPr>
          <a:xfrm>
            <a:off x="4079875" y="2511425"/>
            <a:ext cx="5556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1" name="Text Box 25"/>
          <p:cNvSpPr txBox="1"/>
          <p:nvPr/>
        </p:nvSpPr>
        <p:spPr>
          <a:xfrm>
            <a:off x="5697538" y="2500313"/>
            <a:ext cx="1273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2" name="Line 26"/>
          <p:cNvSpPr/>
          <p:nvPr/>
        </p:nvSpPr>
        <p:spPr>
          <a:xfrm>
            <a:off x="6789738" y="28654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3" name="Text Box 27"/>
          <p:cNvSpPr txBox="1"/>
          <p:nvPr/>
        </p:nvSpPr>
        <p:spPr>
          <a:xfrm>
            <a:off x="7199313" y="2516188"/>
            <a:ext cx="6397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4" name="Line 28"/>
          <p:cNvSpPr/>
          <p:nvPr/>
        </p:nvSpPr>
        <p:spPr>
          <a:xfrm>
            <a:off x="7627938" y="28654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5" name="Text Box 29"/>
          <p:cNvSpPr txBox="1"/>
          <p:nvPr/>
        </p:nvSpPr>
        <p:spPr>
          <a:xfrm>
            <a:off x="8050213" y="2516188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6" name="Line 30"/>
          <p:cNvSpPr/>
          <p:nvPr/>
        </p:nvSpPr>
        <p:spPr>
          <a:xfrm>
            <a:off x="9047163" y="288131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27" name="Text Box 31"/>
          <p:cNvSpPr txBox="1"/>
          <p:nvPr/>
        </p:nvSpPr>
        <p:spPr>
          <a:xfrm>
            <a:off x="4062413" y="3983038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8" name="Text Box 32"/>
          <p:cNvSpPr txBox="1"/>
          <p:nvPr/>
        </p:nvSpPr>
        <p:spPr>
          <a:xfrm>
            <a:off x="1954213" y="421322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29" name="Line 33"/>
          <p:cNvSpPr/>
          <p:nvPr/>
        </p:nvSpPr>
        <p:spPr>
          <a:xfrm>
            <a:off x="2586038" y="4071938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0" name="Line 34"/>
          <p:cNvSpPr/>
          <p:nvPr/>
        </p:nvSpPr>
        <p:spPr>
          <a:xfrm>
            <a:off x="2570163" y="454342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1" name="Text Box 35"/>
          <p:cNvSpPr txBox="1"/>
          <p:nvPr/>
        </p:nvSpPr>
        <p:spPr>
          <a:xfrm>
            <a:off x="2995613" y="373538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32" name="Text Box 36"/>
          <p:cNvSpPr txBox="1"/>
          <p:nvPr/>
        </p:nvSpPr>
        <p:spPr>
          <a:xfrm>
            <a:off x="2995613" y="42291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3408363" y="4056063"/>
            <a:ext cx="685800" cy="457200"/>
            <a:chOff x="816" y="3984"/>
            <a:chExt cx="432" cy="288"/>
          </a:xfrm>
        </p:grpSpPr>
        <p:sp>
          <p:nvSpPr>
            <p:cNvPr id="57381" name="Line 38"/>
            <p:cNvSpPr/>
            <p:nvPr/>
          </p:nvSpPr>
          <p:spPr>
            <a:xfrm>
              <a:off x="816" y="3984"/>
              <a:ext cx="432" cy="96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57382" name="Line 39"/>
            <p:cNvSpPr/>
            <p:nvPr/>
          </p:nvSpPr>
          <p:spPr>
            <a:xfrm flipV="1">
              <a:off x="816" y="4176"/>
              <a:ext cx="432" cy="96"/>
            </a:xfrm>
            <a:prstGeom prst="line">
              <a:avLst/>
            </a:prstGeom>
            <a:ln w="2222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36936" name="Line 40"/>
          <p:cNvSpPr/>
          <p:nvPr/>
        </p:nvSpPr>
        <p:spPr>
          <a:xfrm>
            <a:off x="5087938" y="4271963"/>
            <a:ext cx="47148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7" name="Text Box 41"/>
          <p:cNvSpPr txBox="1"/>
          <p:nvPr/>
        </p:nvSpPr>
        <p:spPr>
          <a:xfrm>
            <a:off x="5570538" y="3951288"/>
            <a:ext cx="15684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38" name="Line 42"/>
          <p:cNvSpPr/>
          <p:nvPr/>
        </p:nvSpPr>
        <p:spPr>
          <a:xfrm>
            <a:off x="6942138" y="4287838"/>
            <a:ext cx="471487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39" name="Text Box 43"/>
          <p:cNvSpPr txBox="1"/>
          <p:nvPr/>
        </p:nvSpPr>
        <p:spPr>
          <a:xfrm>
            <a:off x="7345363" y="3919538"/>
            <a:ext cx="16303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40" name="Line 44"/>
          <p:cNvSpPr/>
          <p:nvPr/>
        </p:nvSpPr>
        <p:spPr>
          <a:xfrm>
            <a:off x="8796338" y="427196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6941" name="Text Box 45"/>
          <p:cNvSpPr txBox="1"/>
          <p:nvPr/>
        </p:nvSpPr>
        <p:spPr>
          <a:xfrm>
            <a:off x="9261475" y="3935413"/>
            <a:ext cx="11890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42" name="Text Box 46"/>
          <p:cNvSpPr txBox="1"/>
          <p:nvPr/>
        </p:nvSpPr>
        <p:spPr>
          <a:xfrm>
            <a:off x="1992313" y="1341438"/>
            <a:ext cx="2133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变址流程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6943" name="Line 47"/>
          <p:cNvSpPr/>
          <p:nvPr/>
        </p:nvSpPr>
        <p:spPr>
          <a:xfrm>
            <a:off x="3821113" y="3495675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44" name="Line 48"/>
          <p:cNvSpPr/>
          <p:nvPr/>
        </p:nvSpPr>
        <p:spPr>
          <a:xfrm>
            <a:off x="2063750" y="3465513"/>
            <a:ext cx="460375" cy="0"/>
          </a:xfrm>
          <a:prstGeom prst="line">
            <a:avLst/>
          </a:prstGeom>
          <a:ln w="28575" cap="sq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6946" name="Text Box 50"/>
          <p:cNvSpPr txBox="1"/>
          <p:nvPr/>
        </p:nvSpPr>
        <p:spPr>
          <a:xfrm>
            <a:off x="4713288" y="3173413"/>
            <a:ext cx="595471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到此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完成了位移量送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寄存器</a:t>
            </a:r>
            <a:r>
              <a:rPr lang="en-US" altLang="zh-CN" sz="3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24"/>
          <p:cNvSpPr txBox="1"/>
          <p:nvPr/>
        </p:nvSpPr>
        <p:spPr>
          <a:xfrm>
            <a:off x="3216275" y="2543175"/>
            <a:ext cx="4857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0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690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690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69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69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69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69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69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69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369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69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694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68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693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369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69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3692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3693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69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369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build="p"/>
      <p:bldP spid="336899" grpId="0" build="p"/>
      <p:bldP spid="336901" grpId="0" advAuto="1000" build="p"/>
      <p:bldP spid="336903" grpId="0" advAuto="1000" build="p"/>
      <p:bldP spid="336905" grpId="0" advAuto="1000" build="p"/>
      <p:bldP spid="336907" grpId="0" advAuto="1000" build="p"/>
      <p:bldP spid="336909" grpId="0" advAuto="1000" build="p"/>
      <p:bldP spid="336910" grpId="0" advAuto="1000" build="p"/>
      <p:bldP spid="336913" grpId="0" advAuto="1000" build="p"/>
      <p:bldP spid="336915" grpId="0" advAuto="1000" build="p"/>
      <p:bldP spid="336917" grpId="0" advAuto="1000" build="p"/>
      <p:bldP spid="336918" grpId="0" advAuto="1000" build="p"/>
      <p:bldP spid="336921" grpId="0" advAuto="1000" build="p"/>
      <p:bldP spid="336923" grpId="0" advAuto="1000" build="p"/>
      <p:bldP spid="336925" grpId="0" advAuto="1000" build="p"/>
      <p:bldP spid="336927" grpId="0" advAuto="1000" build="p"/>
      <p:bldP spid="336928" grpId="0" build="p"/>
      <p:bldP spid="336931" grpId="0" advAuto="1000" build="p"/>
      <p:bldP spid="336932" grpId="0" advAuto="1000" build="p"/>
      <p:bldP spid="336937" grpId="0" advAuto="1000" build="p"/>
      <p:bldP spid="336939" grpId="0" advAuto="1000" build="p"/>
      <p:bldP spid="336941" grpId="0" advAuto="1000" build="p"/>
      <p:bldP spid="336942" grpId="0" build="p"/>
      <p:bldP spid="336946" grpId="0" advAuto="1000" build="p"/>
      <p:bldP spid="3" grpId="0" advAuto="1000" build="p"/>
      <p:bldP spid="336920" grpId="1" bldLvl="0" build="allAtOnce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1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Line 2"/>
          <p:cNvSpPr/>
          <p:nvPr/>
        </p:nvSpPr>
        <p:spPr>
          <a:xfrm flipV="1">
            <a:off x="2262188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1" name="Line 3"/>
          <p:cNvSpPr/>
          <p:nvPr/>
        </p:nvSpPr>
        <p:spPr>
          <a:xfrm flipV="1">
            <a:off x="3024188" y="15240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2" name="Line 4"/>
          <p:cNvSpPr/>
          <p:nvPr/>
        </p:nvSpPr>
        <p:spPr>
          <a:xfrm flipV="1">
            <a:off x="3557588" y="23622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3" name="Line 5"/>
          <p:cNvSpPr/>
          <p:nvPr/>
        </p:nvSpPr>
        <p:spPr>
          <a:xfrm flipV="1">
            <a:off x="32527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4" name="Line 6"/>
          <p:cNvSpPr/>
          <p:nvPr/>
        </p:nvSpPr>
        <p:spPr>
          <a:xfrm flipV="1">
            <a:off x="26431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5" name="Line 7"/>
          <p:cNvSpPr/>
          <p:nvPr/>
        </p:nvSpPr>
        <p:spPr>
          <a:xfrm flipV="1">
            <a:off x="18811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6" name="Line 8"/>
          <p:cNvSpPr/>
          <p:nvPr/>
        </p:nvSpPr>
        <p:spPr>
          <a:xfrm flipV="1">
            <a:off x="4014788" y="32004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7" name="Line 9"/>
          <p:cNvSpPr/>
          <p:nvPr/>
        </p:nvSpPr>
        <p:spPr>
          <a:xfrm flipV="1">
            <a:off x="3024188" y="68580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78" name="Text Box 10"/>
          <p:cNvSpPr txBox="1"/>
          <p:nvPr/>
        </p:nvSpPr>
        <p:spPr>
          <a:xfrm>
            <a:off x="1423988" y="3810000"/>
            <a:ext cx="3276600" cy="86614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8379" name="Text Box 11"/>
          <p:cNvSpPr txBox="1"/>
          <p:nvPr/>
        </p:nvSpPr>
        <p:spPr>
          <a:xfrm>
            <a:off x="1728788" y="2667000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0" name="Text Box 12"/>
          <p:cNvSpPr txBox="1"/>
          <p:nvPr/>
        </p:nvSpPr>
        <p:spPr>
          <a:xfrm>
            <a:off x="2414588" y="1066800"/>
            <a:ext cx="12954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381" name="Group 13"/>
          <p:cNvGrpSpPr/>
          <p:nvPr/>
        </p:nvGrpSpPr>
        <p:grpSpPr>
          <a:xfrm>
            <a:off x="1804988" y="1828800"/>
            <a:ext cx="2286000" cy="533400"/>
            <a:chOff x="240" y="1104"/>
            <a:chExt cx="1440" cy="336"/>
          </a:xfrm>
        </p:grpSpPr>
        <p:sp>
          <p:nvSpPr>
            <p:cNvPr id="58382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3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4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5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6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7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8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89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390" name="Text Box 22"/>
          <p:cNvSpPr txBox="1"/>
          <p:nvPr/>
        </p:nvSpPr>
        <p:spPr>
          <a:xfrm>
            <a:off x="3100388" y="2667000"/>
            <a:ext cx="1066800" cy="52197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1" name="Text Box 23"/>
          <p:cNvSpPr txBox="1"/>
          <p:nvPr/>
        </p:nvSpPr>
        <p:spPr>
          <a:xfrm>
            <a:off x="2490788" y="1828800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8392" name="Line 24"/>
          <p:cNvSpPr/>
          <p:nvPr/>
        </p:nvSpPr>
        <p:spPr>
          <a:xfrm>
            <a:off x="2033588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8393" name="Line 25"/>
          <p:cNvSpPr/>
          <p:nvPr/>
        </p:nvSpPr>
        <p:spPr>
          <a:xfrm>
            <a:off x="3405188" y="3505200"/>
            <a:ext cx="533400" cy="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58394" name="Rectangle 26"/>
          <p:cNvSpPr/>
          <p:nvPr/>
        </p:nvSpPr>
        <p:spPr>
          <a:xfrm>
            <a:off x="4776788" y="2514600"/>
            <a:ext cx="990600" cy="4572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5" name="Line 27"/>
          <p:cNvSpPr/>
          <p:nvPr/>
        </p:nvSpPr>
        <p:spPr>
          <a:xfrm>
            <a:off x="3024188" y="685800"/>
            <a:ext cx="3124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396" name="Line 28"/>
          <p:cNvSpPr/>
          <p:nvPr/>
        </p:nvSpPr>
        <p:spPr>
          <a:xfrm>
            <a:off x="6148388" y="685800"/>
            <a:ext cx="0" cy="464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397" name="Line 29"/>
          <p:cNvSpPr/>
          <p:nvPr/>
        </p:nvSpPr>
        <p:spPr>
          <a:xfrm flipH="1">
            <a:off x="5767388" y="1371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398" name="Line 30"/>
          <p:cNvSpPr/>
          <p:nvPr/>
        </p:nvSpPr>
        <p:spPr>
          <a:xfrm flipH="1">
            <a:off x="5767388" y="20574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399" name="Line 31"/>
          <p:cNvSpPr/>
          <p:nvPr/>
        </p:nvSpPr>
        <p:spPr>
          <a:xfrm flipH="1">
            <a:off x="5767388" y="27432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00" name="Line 32"/>
          <p:cNvSpPr/>
          <p:nvPr/>
        </p:nvSpPr>
        <p:spPr>
          <a:xfrm flipH="1">
            <a:off x="5767388" y="33528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1" name="Line 33"/>
          <p:cNvSpPr/>
          <p:nvPr/>
        </p:nvSpPr>
        <p:spPr>
          <a:xfrm flipH="1">
            <a:off x="5767388" y="4038600"/>
            <a:ext cx="838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2" name="Line 34"/>
          <p:cNvSpPr/>
          <p:nvPr/>
        </p:nvSpPr>
        <p:spPr>
          <a:xfrm flipH="1">
            <a:off x="5767388" y="47244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3" name="Line 35"/>
          <p:cNvSpPr/>
          <p:nvPr/>
        </p:nvSpPr>
        <p:spPr>
          <a:xfrm>
            <a:off x="7367588" y="2286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4" name="Line 36"/>
          <p:cNvSpPr/>
          <p:nvPr/>
        </p:nvSpPr>
        <p:spPr>
          <a:xfrm>
            <a:off x="7367588" y="8382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5" name="Line 37"/>
          <p:cNvSpPr/>
          <p:nvPr/>
        </p:nvSpPr>
        <p:spPr>
          <a:xfrm flipH="1">
            <a:off x="7367588" y="533400"/>
            <a:ext cx="3200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06" name="Line 38"/>
          <p:cNvSpPr/>
          <p:nvPr/>
        </p:nvSpPr>
        <p:spPr>
          <a:xfrm>
            <a:off x="8739188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07" name="Line 39"/>
          <p:cNvSpPr/>
          <p:nvPr/>
        </p:nvSpPr>
        <p:spPr>
          <a:xfrm>
            <a:off x="8967788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8" name="Line 40"/>
          <p:cNvSpPr/>
          <p:nvPr/>
        </p:nvSpPr>
        <p:spPr>
          <a:xfrm>
            <a:off x="9577388" y="228600"/>
            <a:ext cx="0" cy="1066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09" name="Line 41"/>
          <p:cNvSpPr/>
          <p:nvPr/>
        </p:nvSpPr>
        <p:spPr>
          <a:xfrm>
            <a:off x="9196388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10" name="Line 42"/>
          <p:cNvSpPr/>
          <p:nvPr/>
        </p:nvSpPr>
        <p:spPr>
          <a:xfrm>
            <a:off x="10034588" y="8382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11" name="Line 43"/>
          <p:cNvSpPr/>
          <p:nvPr/>
        </p:nvSpPr>
        <p:spPr>
          <a:xfrm>
            <a:off x="7596188" y="137160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12" name="Line 44"/>
          <p:cNvSpPr/>
          <p:nvPr/>
        </p:nvSpPr>
        <p:spPr>
          <a:xfrm flipV="1">
            <a:off x="7824788" y="2286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3" name="Line 45"/>
          <p:cNvSpPr/>
          <p:nvPr/>
        </p:nvSpPr>
        <p:spPr>
          <a:xfrm flipH="1">
            <a:off x="7596188" y="205740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4" name="Line 46"/>
          <p:cNvSpPr/>
          <p:nvPr/>
        </p:nvSpPr>
        <p:spPr>
          <a:xfrm flipV="1">
            <a:off x="7977188" y="533400"/>
            <a:ext cx="0" cy="1524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5" name="Line 47"/>
          <p:cNvSpPr/>
          <p:nvPr/>
        </p:nvSpPr>
        <p:spPr>
          <a:xfrm>
            <a:off x="8205788" y="5334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416" name="Line 48"/>
          <p:cNvSpPr/>
          <p:nvPr/>
        </p:nvSpPr>
        <p:spPr>
          <a:xfrm flipH="1">
            <a:off x="7596188" y="2743200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8417" name="Text Box 49"/>
          <p:cNvSpPr txBox="1"/>
          <p:nvPr/>
        </p:nvSpPr>
        <p:spPr>
          <a:xfrm>
            <a:off x="4776788" y="11430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18" name="Text Box 50"/>
          <p:cNvSpPr txBox="1"/>
          <p:nvPr/>
        </p:nvSpPr>
        <p:spPr>
          <a:xfrm>
            <a:off x="4776788" y="1828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19" name="Text Box 51"/>
          <p:cNvSpPr txBox="1"/>
          <p:nvPr/>
        </p:nvSpPr>
        <p:spPr>
          <a:xfrm>
            <a:off x="8586788" y="1295400"/>
            <a:ext cx="7620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0" name="Text Box 52"/>
          <p:cNvSpPr txBox="1"/>
          <p:nvPr/>
        </p:nvSpPr>
        <p:spPr>
          <a:xfrm>
            <a:off x="9501188" y="1295400"/>
            <a:ext cx="6858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1" name="Text Box 53"/>
          <p:cNvSpPr txBox="1"/>
          <p:nvPr/>
        </p:nvSpPr>
        <p:spPr>
          <a:xfrm>
            <a:off x="6757988" y="6096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2" name="Text Box 54"/>
          <p:cNvSpPr txBox="1"/>
          <p:nvPr/>
        </p:nvSpPr>
        <p:spPr>
          <a:xfrm>
            <a:off x="3709988" y="152400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3" name="Text Box 55"/>
          <p:cNvSpPr txBox="1"/>
          <p:nvPr/>
        </p:nvSpPr>
        <p:spPr>
          <a:xfrm>
            <a:off x="4776788" y="38100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4" name="Text Box 56"/>
          <p:cNvSpPr txBox="1"/>
          <p:nvPr/>
        </p:nvSpPr>
        <p:spPr>
          <a:xfrm>
            <a:off x="4776788" y="31242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5" name="Text Box 57"/>
          <p:cNvSpPr txBox="1"/>
          <p:nvPr/>
        </p:nvSpPr>
        <p:spPr>
          <a:xfrm>
            <a:off x="4776788" y="4495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6" name="Text Box 58"/>
          <p:cNvSpPr txBox="1"/>
          <p:nvPr/>
        </p:nvSpPr>
        <p:spPr>
          <a:xfrm>
            <a:off x="6605588" y="11430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7" name="Text Box 59"/>
          <p:cNvSpPr txBox="1"/>
          <p:nvPr/>
        </p:nvSpPr>
        <p:spPr>
          <a:xfrm>
            <a:off x="6605588" y="18288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8" name="Text Box 60"/>
          <p:cNvSpPr txBox="1"/>
          <p:nvPr/>
        </p:nvSpPr>
        <p:spPr>
          <a:xfrm>
            <a:off x="6605588" y="25146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29" name="Text Box 61"/>
          <p:cNvSpPr txBox="1"/>
          <p:nvPr/>
        </p:nvSpPr>
        <p:spPr>
          <a:xfrm>
            <a:off x="6605588" y="31242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30" name="Text Box 62"/>
          <p:cNvSpPr txBox="1"/>
          <p:nvPr/>
        </p:nvSpPr>
        <p:spPr>
          <a:xfrm>
            <a:off x="6605588" y="38100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31" name="Text Box 63"/>
          <p:cNvSpPr txBox="1"/>
          <p:nvPr/>
        </p:nvSpPr>
        <p:spPr>
          <a:xfrm>
            <a:off x="6605588" y="4495800"/>
            <a:ext cx="990600" cy="3683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32" name="Line 64"/>
          <p:cNvSpPr/>
          <p:nvPr/>
        </p:nvSpPr>
        <p:spPr>
          <a:xfrm flipH="1">
            <a:off x="6148388" y="2743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58433" name="Line 65"/>
          <p:cNvSpPr/>
          <p:nvPr/>
        </p:nvSpPr>
        <p:spPr>
          <a:xfrm rot="-5400000">
            <a:off x="10415588" y="1371600"/>
            <a:ext cx="0" cy="304800"/>
          </a:xfrm>
          <a:prstGeom prst="line">
            <a:avLst/>
          </a:prstGeom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58434" name="Line 66"/>
          <p:cNvSpPr/>
          <p:nvPr/>
        </p:nvSpPr>
        <p:spPr>
          <a:xfrm>
            <a:off x="9805988" y="533400"/>
            <a:ext cx="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35" name="Text Box 67"/>
          <p:cNvSpPr txBox="1"/>
          <p:nvPr/>
        </p:nvSpPr>
        <p:spPr>
          <a:xfrm>
            <a:off x="6757988" y="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36" name="Text Box 68"/>
          <p:cNvSpPr txBox="1"/>
          <p:nvPr/>
        </p:nvSpPr>
        <p:spPr>
          <a:xfrm>
            <a:off x="6757988" y="3048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37" name="Line 69"/>
          <p:cNvSpPr/>
          <p:nvPr/>
        </p:nvSpPr>
        <p:spPr>
          <a:xfrm>
            <a:off x="8434388" y="838200"/>
            <a:ext cx="0" cy="2209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58438" name="Text Box 70"/>
          <p:cNvSpPr txBox="1"/>
          <p:nvPr/>
        </p:nvSpPr>
        <p:spPr>
          <a:xfrm>
            <a:off x="7977188" y="3048000"/>
            <a:ext cx="990600" cy="64516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1" name="Text Box 71"/>
          <p:cNvSpPr txBox="1"/>
          <p:nvPr/>
        </p:nvSpPr>
        <p:spPr>
          <a:xfrm>
            <a:off x="1828800" y="5105400"/>
            <a:ext cx="3733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数据信息传送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40" name="Text Box 72"/>
          <p:cNvSpPr txBox="1"/>
          <p:nvPr/>
        </p:nvSpPr>
        <p:spPr>
          <a:xfrm>
            <a:off x="6605588" y="2514600"/>
            <a:ext cx="990600" cy="368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3" name="Text Box 73"/>
          <p:cNvSpPr txBox="1"/>
          <p:nvPr/>
        </p:nvSpPr>
        <p:spPr>
          <a:xfrm>
            <a:off x="4776788" y="1143000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4" name="Text Box 74"/>
          <p:cNvSpPr txBox="1"/>
          <p:nvPr/>
        </p:nvSpPr>
        <p:spPr>
          <a:xfrm>
            <a:off x="2932113" y="3689350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5" name="Line 75"/>
          <p:cNvSpPr/>
          <p:nvPr/>
        </p:nvSpPr>
        <p:spPr>
          <a:xfrm flipV="1">
            <a:off x="3252788" y="3200400"/>
            <a:ext cx="0" cy="457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96" name="Text Box 76"/>
          <p:cNvSpPr txBox="1"/>
          <p:nvPr/>
        </p:nvSpPr>
        <p:spPr>
          <a:xfrm>
            <a:off x="3100388" y="2667000"/>
            <a:ext cx="1066800" cy="52197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7" name="Line 77"/>
          <p:cNvSpPr/>
          <p:nvPr/>
        </p:nvSpPr>
        <p:spPr>
          <a:xfrm flipV="1">
            <a:off x="3557588" y="23622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8"/>
          <p:cNvGrpSpPr/>
          <p:nvPr/>
        </p:nvGrpSpPr>
        <p:grpSpPr>
          <a:xfrm>
            <a:off x="1804988" y="1828800"/>
            <a:ext cx="2286000" cy="533400"/>
            <a:chOff x="240" y="1104"/>
            <a:chExt cx="1440" cy="336"/>
          </a:xfrm>
        </p:grpSpPr>
        <p:sp>
          <p:nvSpPr>
            <p:cNvPr id="58447" name="Line 79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48" name="Line 80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49" name="Line 81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0" name="Line 82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1" name="Line 83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2" name="Line 84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3" name="Line 85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454" name="Line 86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007" name="Text Box 87"/>
          <p:cNvSpPr txBox="1"/>
          <p:nvPr/>
        </p:nvSpPr>
        <p:spPr>
          <a:xfrm>
            <a:off x="2490788" y="1828800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08" name="Line 88"/>
          <p:cNvSpPr/>
          <p:nvPr/>
        </p:nvSpPr>
        <p:spPr>
          <a:xfrm flipV="1">
            <a:off x="3024188" y="1524000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09" name="Text Box 89"/>
          <p:cNvSpPr txBox="1"/>
          <p:nvPr/>
        </p:nvSpPr>
        <p:spPr>
          <a:xfrm>
            <a:off x="2414588" y="1066800"/>
            <a:ext cx="12954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0" name="Line 90"/>
          <p:cNvSpPr/>
          <p:nvPr/>
        </p:nvSpPr>
        <p:spPr>
          <a:xfrm flipV="1">
            <a:off x="3024188" y="685800"/>
            <a:ext cx="0" cy="3810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1" name="Line 91"/>
          <p:cNvSpPr/>
          <p:nvPr/>
        </p:nvSpPr>
        <p:spPr>
          <a:xfrm>
            <a:off x="3024188" y="685800"/>
            <a:ext cx="31242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012" name="Line 92"/>
          <p:cNvSpPr/>
          <p:nvPr/>
        </p:nvSpPr>
        <p:spPr>
          <a:xfrm>
            <a:off x="6148388" y="685800"/>
            <a:ext cx="0" cy="46482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3" name="Text Box 93"/>
          <p:cNvSpPr txBox="1"/>
          <p:nvPr/>
        </p:nvSpPr>
        <p:spPr>
          <a:xfrm>
            <a:off x="3709988" y="150813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4" name="Text Box 94"/>
          <p:cNvSpPr txBox="1"/>
          <p:nvPr/>
        </p:nvSpPr>
        <p:spPr>
          <a:xfrm>
            <a:off x="8783638" y="545782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8015" name="Line 95"/>
          <p:cNvSpPr/>
          <p:nvPr/>
        </p:nvSpPr>
        <p:spPr>
          <a:xfrm flipH="1">
            <a:off x="5767388" y="2057400"/>
            <a:ext cx="381000" cy="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16" name="Text Box 96"/>
          <p:cNvSpPr txBox="1"/>
          <p:nvPr/>
        </p:nvSpPr>
        <p:spPr>
          <a:xfrm>
            <a:off x="4776788" y="1828800"/>
            <a:ext cx="990600" cy="368300"/>
          </a:xfrm>
          <a:prstGeom prst="rect">
            <a:avLst/>
          </a:prstGeom>
          <a:solidFill>
            <a:srgbClr val="FF66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97"/>
          <p:cNvGrpSpPr/>
          <p:nvPr/>
        </p:nvGrpSpPr>
        <p:grpSpPr>
          <a:xfrm>
            <a:off x="2262188" y="5686425"/>
            <a:ext cx="1981200" cy="585788"/>
            <a:chOff x="240" y="3379"/>
            <a:chExt cx="1248" cy="369"/>
          </a:xfrm>
        </p:grpSpPr>
        <p:sp>
          <p:nvSpPr>
            <p:cNvPr id="58466" name="Text Box 98"/>
            <p:cNvSpPr txBox="1"/>
            <p:nvPr/>
          </p:nvSpPr>
          <p:spPr>
            <a:xfrm>
              <a:off x="240" y="3379"/>
              <a:ext cx="6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 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67" name="Text Box 99"/>
            <p:cNvSpPr txBox="1"/>
            <p:nvPr/>
          </p:nvSpPr>
          <p:spPr>
            <a:xfrm>
              <a:off x="1008" y="3380"/>
              <a:ext cx="48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R: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68" name="Line 100"/>
            <p:cNvSpPr/>
            <p:nvPr/>
          </p:nvSpPr>
          <p:spPr>
            <a:xfrm>
              <a:off x="768" y="3592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021" name="Text Box 101"/>
          <p:cNvSpPr txBox="1"/>
          <p:nvPr/>
        </p:nvSpPr>
        <p:spPr>
          <a:xfrm>
            <a:off x="4167188" y="5673725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2" name="Line 102"/>
          <p:cNvSpPr/>
          <p:nvPr/>
        </p:nvSpPr>
        <p:spPr>
          <a:xfrm>
            <a:off x="48529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3" name="Text Box 103"/>
          <p:cNvSpPr txBox="1"/>
          <p:nvPr/>
        </p:nvSpPr>
        <p:spPr>
          <a:xfrm>
            <a:off x="5233988" y="567213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4" name="Line 104"/>
          <p:cNvSpPr/>
          <p:nvPr/>
        </p:nvSpPr>
        <p:spPr>
          <a:xfrm>
            <a:off x="56911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5" name="Text Box 105"/>
          <p:cNvSpPr txBox="1"/>
          <p:nvPr/>
        </p:nvSpPr>
        <p:spPr>
          <a:xfrm>
            <a:off x="6072188" y="5672138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6" name="Line 106"/>
          <p:cNvSpPr/>
          <p:nvPr/>
        </p:nvSpPr>
        <p:spPr>
          <a:xfrm>
            <a:off x="70627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7" name="Text Box 107"/>
          <p:cNvSpPr txBox="1"/>
          <p:nvPr/>
        </p:nvSpPr>
        <p:spPr>
          <a:xfrm>
            <a:off x="7443788" y="5641975"/>
            <a:ext cx="990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8" name="Line 108"/>
          <p:cNvSpPr/>
          <p:nvPr/>
        </p:nvSpPr>
        <p:spPr>
          <a:xfrm>
            <a:off x="7977188" y="6022975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029" name="Text Box 109"/>
          <p:cNvSpPr txBox="1"/>
          <p:nvPr/>
        </p:nvSpPr>
        <p:spPr>
          <a:xfrm>
            <a:off x="8358188" y="5641975"/>
            <a:ext cx="990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0" name="Text Box 110"/>
          <p:cNvSpPr txBox="1"/>
          <p:nvPr/>
        </p:nvSpPr>
        <p:spPr>
          <a:xfrm>
            <a:off x="9637713" y="5673725"/>
            <a:ext cx="990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1" name="Line 111"/>
          <p:cNvSpPr/>
          <p:nvPr/>
        </p:nvSpPr>
        <p:spPr>
          <a:xfrm>
            <a:off x="8872538" y="6026150"/>
            <a:ext cx="7620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3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3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80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0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0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802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3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3802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80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80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1" grpId="0" build="p"/>
      <p:bldP spid="337993" grpId="0" bldLvl="0" animBg="1"/>
      <p:bldP spid="337994" grpId="0"/>
      <p:bldP spid="337996" grpId="0" bldLvl="0" animBg="1"/>
      <p:bldP spid="338007" grpId="0"/>
      <p:bldP spid="338009" grpId="0" bldLvl="0" animBg="1"/>
      <p:bldP spid="338013" grpId="0"/>
      <p:bldP spid="338014" grpId="0" advAuto="1000" build="p"/>
      <p:bldP spid="338016" grpId="0" bldLvl="0" animBg="1"/>
      <p:bldP spid="338021" grpId="0" build="p"/>
      <p:bldP spid="338023" grpId="0" advAuto="1000" build="p"/>
      <p:bldP spid="338025" grpId="0" advAuto="1000" build="p"/>
      <p:bldP spid="338027" grpId="0" advAuto="1000" build="p"/>
      <p:bldP spid="338029" grpId="0" advAuto="1000" build="p"/>
      <p:bldP spid="338030" grpId="0" advAuto="100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946" name="Text Box 2"/>
          <p:cNvSpPr txBox="1"/>
          <p:nvPr/>
        </p:nvSpPr>
        <p:spPr>
          <a:xfrm>
            <a:off x="8942388" y="205898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47" name="Line 3"/>
          <p:cNvSpPr/>
          <p:nvPr/>
        </p:nvSpPr>
        <p:spPr>
          <a:xfrm>
            <a:off x="8621713" y="2368550"/>
            <a:ext cx="3810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8948" name="Line 4"/>
          <p:cNvSpPr/>
          <p:nvPr/>
        </p:nvSpPr>
        <p:spPr>
          <a:xfrm>
            <a:off x="9663113" y="23701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49" name="Text Box 5"/>
          <p:cNvSpPr txBox="1"/>
          <p:nvPr/>
        </p:nvSpPr>
        <p:spPr>
          <a:xfrm>
            <a:off x="10044113" y="207486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0" name="Line 6"/>
          <p:cNvSpPr/>
          <p:nvPr/>
        </p:nvSpPr>
        <p:spPr>
          <a:xfrm>
            <a:off x="2868613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1" name="Text Box 7"/>
          <p:cNvSpPr txBox="1"/>
          <p:nvPr/>
        </p:nvSpPr>
        <p:spPr>
          <a:xfrm>
            <a:off x="3297238" y="319405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2" name="Line 8"/>
          <p:cNvSpPr/>
          <p:nvPr/>
        </p:nvSpPr>
        <p:spPr>
          <a:xfrm>
            <a:off x="400208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3" name="Text Box 9"/>
          <p:cNvSpPr txBox="1"/>
          <p:nvPr/>
        </p:nvSpPr>
        <p:spPr>
          <a:xfrm>
            <a:off x="4383088" y="3194050"/>
            <a:ext cx="11572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4" name="Line 10"/>
          <p:cNvSpPr/>
          <p:nvPr/>
        </p:nvSpPr>
        <p:spPr>
          <a:xfrm>
            <a:off x="546258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5" name="Text Box 11"/>
          <p:cNvSpPr txBox="1"/>
          <p:nvPr/>
        </p:nvSpPr>
        <p:spPr>
          <a:xfrm>
            <a:off x="5843588" y="319405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6" name="Line 12"/>
          <p:cNvSpPr/>
          <p:nvPr/>
        </p:nvSpPr>
        <p:spPr>
          <a:xfrm>
            <a:off x="6240463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7" name="Text Box 13"/>
          <p:cNvSpPr txBox="1"/>
          <p:nvPr/>
        </p:nvSpPr>
        <p:spPr>
          <a:xfrm>
            <a:off x="8018463" y="3160713"/>
            <a:ext cx="15684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58" name="Line 14"/>
          <p:cNvSpPr/>
          <p:nvPr/>
        </p:nvSpPr>
        <p:spPr>
          <a:xfrm>
            <a:off x="7602538" y="3543300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59" name="Text Box 15"/>
          <p:cNvSpPr txBox="1"/>
          <p:nvPr/>
        </p:nvSpPr>
        <p:spPr>
          <a:xfrm>
            <a:off x="2994025" y="3740150"/>
            <a:ext cx="15541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60" name="Line 16"/>
          <p:cNvSpPr/>
          <p:nvPr/>
        </p:nvSpPr>
        <p:spPr>
          <a:xfrm>
            <a:off x="4381500" y="41227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61" name="Text Box 17"/>
          <p:cNvSpPr txBox="1"/>
          <p:nvPr/>
        </p:nvSpPr>
        <p:spPr>
          <a:xfrm>
            <a:off x="4762500" y="377348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Text Box 18"/>
          <p:cNvSpPr txBox="1"/>
          <p:nvPr/>
        </p:nvSpPr>
        <p:spPr>
          <a:xfrm>
            <a:off x="6621463" y="319405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919288" y="1484313"/>
            <a:ext cx="2286000" cy="584199"/>
            <a:chOff x="201" y="182"/>
            <a:chExt cx="1440" cy="368"/>
          </a:xfrm>
        </p:grpSpPr>
        <p:sp>
          <p:nvSpPr>
            <p:cNvPr id="59411" name="Text Box 20"/>
            <p:cNvSpPr txBox="1"/>
            <p:nvPr/>
          </p:nvSpPr>
          <p:spPr>
            <a:xfrm>
              <a:off x="201" y="182"/>
              <a:ext cx="6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2) 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2" name="Text Box 21"/>
            <p:cNvSpPr txBox="1"/>
            <p:nvPr/>
          </p:nvSpPr>
          <p:spPr>
            <a:xfrm>
              <a:off x="969" y="182"/>
              <a:ext cx="6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M: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3" name="Line 22"/>
            <p:cNvSpPr/>
            <p:nvPr/>
          </p:nvSpPr>
          <p:spPr>
            <a:xfrm>
              <a:off x="729" y="374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967" name="Text Box 23"/>
          <p:cNvSpPr txBox="1"/>
          <p:nvPr/>
        </p:nvSpPr>
        <p:spPr>
          <a:xfrm>
            <a:off x="2328863" y="2011363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4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400" b="1" baseline="-18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68" name="Text Box 24"/>
          <p:cNvSpPr txBox="1"/>
          <p:nvPr/>
        </p:nvSpPr>
        <p:spPr>
          <a:xfrm>
            <a:off x="6786563" y="188753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69" name="Line 25"/>
          <p:cNvSpPr/>
          <p:nvPr/>
        </p:nvSpPr>
        <p:spPr>
          <a:xfrm>
            <a:off x="3014663" y="2376488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0" name="Text Box 26"/>
          <p:cNvSpPr txBox="1"/>
          <p:nvPr/>
        </p:nvSpPr>
        <p:spPr>
          <a:xfrm>
            <a:off x="3392488" y="2027238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71" name="Line 27"/>
          <p:cNvSpPr/>
          <p:nvPr/>
        </p:nvSpPr>
        <p:spPr>
          <a:xfrm>
            <a:off x="3805238" y="2378075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2" name="Text Box 28"/>
          <p:cNvSpPr txBox="1"/>
          <p:nvPr/>
        </p:nvSpPr>
        <p:spPr>
          <a:xfrm>
            <a:off x="4186238" y="2011363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73" name="Line 29"/>
          <p:cNvSpPr/>
          <p:nvPr/>
        </p:nvSpPr>
        <p:spPr>
          <a:xfrm>
            <a:off x="5151438" y="2378075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4" name="Text Box 30"/>
          <p:cNvSpPr txBox="1"/>
          <p:nvPr/>
        </p:nvSpPr>
        <p:spPr>
          <a:xfrm>
            <a:off x="5500688" y="1993900"/>
            <a:ext cx="1600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75" name="Line 31"/>
          <p:cNvSpPr/>
          <p:nvPr/>
        </p:nvSpPr>
        <p:spPr>
          <a:xfrm>
            <a:off x="6892925" y="2381250"/>
            <a:ext cx="73183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76" name="Text Box 32"/>
          <p:cNvSpPr txBox="1"/>
          <p:nvPr/>
        </p:nvSpPr>
        <p:spPr>
          <a:xfrm>
            <a:off x="7535863" y="2060575"/>
            <a:ext cx="12795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3"/>
          <p:cNvGrpSpPr/>
          <p:nvPr/>
        </p:nvGrpSpPr>
        <p:grpSpPr>
          <a:xfrm>
            <a:off x="1922463" y="2654300"/>
            <a:ext cx="2012950" cy="600076"/>
            <a:chOff x="251" y="890"/>
            <a:chExt cx="1268" cy="378"/>
          </a:xfrm>
        </p:grpSpPr>
        <p:sp>
          <p:nvSpPr>
            <p:cNvPr id="59425" name="Text Box 34"/>
            <p:cNvSpPr txBox="1"/>
            <p:nvPr/>
          </p:nvSpPr>
          <p:spPr>
            <a:xfrm>
              <a:off x="251" y="890"/>
              <a:ext cx="67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3) M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6" name="Text Box 35"/>
            <p:cNvSpPr txBox="1"/>
            <p:nvPr/>
          </p:nvSpPr>
          <p:spPr>
            <a:xfrm>
              <a:off x="1087" y="900"/>
              <a:ext cx="43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R: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27" name="Line 36"/>
            <p:cNvSpPr/>
            <p:nvPr/>
          </p:nvSpPr>
          <p:spPr>
            <a:xfrm>
              <a:off x="847" y="1112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38981" name="Text Box 37"/>
          <p:cNvSpPr txBox="1"/>
          <p:nvPr/>
        </p:nvSpPr>
        <p:spPr>
          <a:xfrm>
            <a:off x="2351088" y="3213100"/>
            <a:ext cx="83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982" name="Line 38"/>
          <p:cNvSpPr/>
          <p:nvPr/>
        </p:nvSpPr>
        <p:spPr>
          <a:xfrm>
            <a:off x="9399588" y="35131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8983" name="Line 39"/>
          <p:cNvSpPr/>
          <p:nvPr/>
        </p:nvSpPr>
        <p:spPr>
          <a:xfrm>
            <a:off x="2640013" y="412273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97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9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97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97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94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9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9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95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89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895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3896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3895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3895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3896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dvAuto="1000" build="p"/>
      <p:bldP spid="338949" grpId="0" advAuto="1000" build="p"/>
      <p:bldP spid="338951" grpId="0" advAuto="1000" build="p"/>
      <p:bldP spid="338953" grpId="0" advAuto="1000" build="p"/>
      <p:bldP spid="338955" grpId="0" advAuto="1000" build="p"/>
      <p:bldP spid="338957" grpId="0" advAuto="1000" build="p"/>
      <p:bldP spid="338959" grpId="0" advAuto="1000" build="p"/>
      <p:bldP spid="338961" grpId="0" advAuto="1000" build="p"/>
      <p:bldP spid="338962" grpId="0" advAuto="1000" build="p"/>
      <p:bldP spid="338967" grpId="0" build="p"/>
      <p:bldP spid="338968" grpId="0" advAuto="1000" build="p"/>
      <p:bldP spid="338970" grpId="0" advAuto="1000" build="p"/>
      <p:bldP spid="338972" grpId="0" advAuto="1000" build="p"/>
      <p:bldP spid="338974" grpId="0" advAuto="1000" build="p"/>
      <p:bldP spid="338976" grpId="0" advAuto="1000" build="p"/>
      <p:bldP spid="338981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15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Line 2"/>
          <p:cNvSpPr/>
          <p:nvPr/>
        </p:nvSpPr>
        <p:spPr>
          <a:xfrm flipV="1">
            <a:off x="2374900" y="2347913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19" name="Line 3"/>
          <p:cNvSpPr/>
          <p:nvPr/>
        </p:nvSpPr>
        <p:spPr>
          <a:xfrm flipV="1">
            <a:off x="3136900" y="1509713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0" name="Line 4"/>
          <p:cNvSpPr/>
          <p:nvPr/>
        </p:nvSpPr>
        <p:spPr>
          <a:xfrm flipV="1">
            <a:off x="3670300" y="2347913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1" name="Line 5"/>
          <p:cNvSpPr/>
          <p:nvPr/>
        </p:nvSpPr>
        <p:spPr>
          <a:xfrm flipV="1">
            <a:off x="33655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2" name="Line 6"/>
          <p:cNvSpPr/>
          <p:nvPr/>
        </p:nvSpPr>
        <p:spPr>
          <a:xfrm flipV="1">
            <a:off x="27559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3" name="Line 7"/>
          <p:cNvSpPr/>
          <p:nvPr/>
        </p:nvSpPr>
        <p:spPr>
          <a:xfrm flipV="1">
            <a:off x="19939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4" name="Line 8"/>
          <p:cNvSpPr/>
          <p:nvPr/>
        </p:nvSpPr>
        <p:spPr>
          <a:xfrm flipV="1">
            <a:off x="4127500" y="3186113"/>
            <a:ext cx="0" cy="3857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5" name="Line 9"/>
          <p:cNvSpPr/>
          <p:nvPr/>
        </p:nvSpPr>
        <p:spPr>
          <a:xfrm flipV="1">
            <a:off x="3136900" y="671513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26" name="Text Box 10"/>
          <p:cNvSpPr txBox="1"/>
          <p:nvPr/>
        </p:nvSpPr>
        <p:spPr>
          <a:xfrm>
            <a:off x="1536700" y="3681413"/>
            <a:ext cx="3276600" cy="86550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8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R0~R3      R0~R3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60000"/>
              </a:lnSpc>
              <a:spcBef>
                <a:spcPct val="35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C     D       C     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SP  PC    PSW  MBR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0427" name="Text Box 11"/>
          <p:cNvSpPr txBox="1"/>
          <p:nvPr/>
        </p:nvSpPr>
        <p:spPr>
          <a:xfrm>
            <a:off x="1841500" y="2652713"/>
            <a:ext cx="1066800" cy="52197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Text Box 12"/>
          <p:cNvSpPr txBox="1"/>
          <p:nvPr/>
        </p:nvSpPr>
        <p:spPr>
          <a:xfrm>
            <a:off x="2527300" y="1052513"/>
            <a:ext cx="12954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29" name="Group 13"/>
          <p:cNvGrpSpPr/>
          <p:nvPr/>
        </p:nvGrpSpPr>
        <p:grpSpPr>
          <a:xfrm>
            <a:off x="1917700" y="1814513"/>
            <a:ext cx="2286000" cy="533400"/>
            <a:chOff x="240" y="1104"/>
            <a:chExt cx="1440" cy="336"/>
          </a:xfrm>
        </p:grpSpPr>
        <p:sp>
          <p:nvSpPr>
            <p:cNvPr id="60430" name="Line 14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5" name="Line 19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6" name="Line 20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7" name="Line 21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38" name="Text Box 22"/>
          <p:cNvSpPr txBox="1"/>
          <p:nvPr/>
        </p:nvSpPr>
        <p:spPr>
          <a:xfrm>
            <a:off x="3213100" y="2652713"/>
            <a:ext cx="1066800" cy="52197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9" name="Text Box 23"/>
          <p:cNvSpPr txBox="1"/>
          <p:nvPr/>
        </p:nvSpPr>
        <p:spPr>
          <a:xfrm>
            <a:off x="2603500" y="1814513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0440" name="Line 24"/>
          <p:cNvSpPr/>
          <p:nvPr/>
        </p:nvSpPr>
        <p:spPr>
          <a:xfrm>
            <a:off x="2117725" y="34337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0441" name="Line 25"/>
          <p:cNvSpPr/>
          <p:nvPr/>
        </p:nvSpPr>
        <p:spPr>
          <a:xfrm>
            <a:off x="3517900" y="34337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60442" name="Rectangle 26"/>
          <p:cNvSpPr/>
          <p:nvPr/>
        </p:nvSpPr>
        <p:spPr>
          <a:xfrm>
            <a:off x="4889500" y="2400300"/>
            <a:ext cx="990600" cy="457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0" hangingPunct="0"/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3" name="Line 27"/>
          <p:cNvSpPr/>
          <p:nvPr/>
        </p:nvSpPr>
        <p:spPr>
          <a:xfrm>
            <a:off x="3136900" y="685800"/>
            <a:ext cx="3124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44" name="Line 28"/>
          <p:cNvSpPr/>
          <p:nvPr/>
        </p:nvSpPr>
        <p:spPr>
          <a:xfrm>
            <a:off x="6261100" y="685800"/>
            <a:ext cx="0" cy="40671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5" name="Line 29"/>
          <p:cNvSpPr/>
          <p:nvPr/>
        </p:nvSpPr>
        <p:spPr>
          <a:xfrm flipH="1">
            <a:off x="5880100" y="137160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6" name="Line 30"/>
          <p:cNvSpPr/>
          <p:nvPr/>
        </p:nvSpPr>
        <p:spPr>
          <a:xfrm flipH="1">
            <a:off x="5880100" y="2000250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7" name="Line 31"/>
          <p:cNvSpPr/>
          <p:nvPr/>
        </p:nvSpPr>
        <p:spPr>
          <a:xfrm flipH="1">
            <a:off x="5880100" y="26289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48" name="Line 32"/>
          <p:cNvSpPr/>
          <p:nvPr/>
        </p:nvSpPr>
        <p:spPr>
          <a:xfrm flipH="1">
            <a:off x="5880100" y="3267075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49" name="Line 33"/>
          <p:cNvSpPr/>
          <p:nvPr/>
        </p:nvSpPr>
        <p:spPr>
          <a:xfrm flipH="1">
            <a:off x="5880100" y="3852863"/>
            <a:ext cx="83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0" name="Line 34"/>
          <p:cNvSpPr/>
          <p:nvPr/>
        </p:nvSpPr>
        <p:spPr>
          <a:xfrm flipH="1">
            <a:off x="5880100" y="4452938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1" name="Line 35"/>
          <p:cNvSpPr/>
          <p:nvPr/>
        </p:nvSpPr>
        <p:spPr>
          <a:xfrm>
            <a:off x="7480300" y="2286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2" name="Line 36"/>
          <p:cNvSpPr/>
          <p:nvPr/>
        </p:nvSpPr>
        <p:spPr>
          <a:xfrm>
            <a:off x="7480300" y="8382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3" name="Line 37"/>
          <p:cNvSpPr/>
          <p:nvPr/>
        </p:nvSpPr>
        <p:spPr>
          <a:xfrm flipH="1">
            <a:off x="7480300" y="533400"/>
            <a:ext cx="3200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54" name="Line 38"/>
          <p:cNvSpPr/>
          <p:nvPr/>
        </p:nvSpPr>
        <p:spPr>
          <a:xfrm>
            <a:off x="8851900" y="228600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55" name="Line 39"/>
          <p:cNvSpPr/>
          <p:nvPr/>
        </p:nvSpPr>
        <p:spPr>
          <a:xfrm>
            <a:off x="9080500" y="53340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6" name="Line 40"/>
          <p:cNvSpPr/>
          <p:nvPr/>
        </p:nvSpPr>
        <p:spPr>
          <a:xfrm>
            <a:off x="9690100" y="228600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7" name="Line 41"/>
          <p:cNvSpPr/>
          <p:nvPr/>
        </p:nvSpPr>
        <p:spPr>
          <a:xfrm>
            <a:off x="9309100" y="838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8" name="Line 42"/>
          <p:cNvSpPr/>
          <p:nvPr/>
        </p:nvSpPr>
        <p:spPr>
          <a:xfrm>
            <a:off x="10147300" y="8382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59" name="Line 43"/>
          <p:cNvSpPr/>
          <p:nvPr/>
        </p:nvSpPr>
        <p:spPr>
          <a:xfrm>
            <a:off x="7708900" y="1371600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60" name="Line 44"/>
          <p:cNvSpPr/>
          <p:nvPr/>
        </p:nvSpPr>
        <p:spPr>
          <a:xfrm flipV="1">
            <a:off x="7937500" y="228600"/>
            <a:ext cx="0" cy="1143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1" name="Line 45"/>
          <p:cNvSpPr/>
          <p:nvPr/>
        </p:nvSpPr>
        <p:spPr>
          <a:xfrm flipH="1">
            <a:off x="7708900" y="200025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2" name="Line 46"/>
          <p:cNvSpPr/>
          <p:nvPr/>
        </p:nvSpPr>
        <p:spPr>
          <a:xfrm flipV="1">
            <a:off x="8089900" y="533400"/>
            <a:ext cx="0" cy="14525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3" name="Line 47"/>
          <p:cNvSpPr/>
          <p:nvPr/>
        </p:nvSpPr>
        <p:spPr>
          <a:xfrm>
            <a:off x="8318500" y="533400"/>
            <a:ext cx="0" cy="21653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64" name="Line 48"/>
          <p:cNvSpPr/>
          <p:nvPr/>
        </p:nvSpPr>
        <p:spPr>
          <a:xfrm flipH="1">
            <a:off x="7708900" y="2686050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0465" name="Text Box 49"/>
          <p:cNvSpPr txBox="1"/>
          <p:nvPr/>
        </p:nvSpPr>
        <p:spPr>
          <a:xfrm>
            <a:off x="4889500" y="1143000"/>
            <a:ext cx="9906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6" name="Text Box 50"/>
          <p:cNvSpPr txBox="1"/>
          <p:nvPr/>
        </p:nvSpPr>
        <p:spPr>
          <a:xfrm>
            <a:off x="4889500" y="1771650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R1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7" name="Text Box 51"/>
          <p:cNvSpPr txBox="1"/>
          <p:nvPr/>
        </p:nvSpPr>
        <p:spPr>
          <a:xfrm>
            <a:off x="8699500" y="1295400"/>
            <a:ext cx="7620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8" name="Text Box 52"/>
          <p:cNvSpPr txBox="1"/>
          <p:nvPr/>
        </p:nvSpPr>
        <p:spPr>
          <a:xfrm>
            <a:off x="9613900" y="1295400"/>
            <a:ext cx="6858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9" name="Text Box 53"/>
          <p:cNvSpPr txBox="1"/>
          <p:nvPr/>
        </p:nvSpPr>
        <p:spPr>
          <a:xfrm>
            <a:off x="6870700" y="6096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0" name="Text Box 54"/>
          <p:cNvSpPr txBox="1"/>
          <p:nvPr/>
        </p:nvSpPr>
        <p:spPr>
          <a:xfrm>
            <a:off x="3822700" y="152400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1" name="Text Box 55"/>
          <p:cNvSpPr txBox="1"/>
          <p:nvPr/>
        </p:nvSpPr>
        <p:spPr>
          <a:xfrm>
            <a:off x="4889500" y="3624263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2" name="Text Box 56"/>
          <p:cNvSpPr txBox="1"/>
          <p:nvPr/>
        </p:nvSpPr>
        <p:spPr>
          <a:xfrm>
            <a:off x="4889500" y="3009900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R3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3" name="Text Box 57"/>
          <p:cNvSpPr txBox="1"/>
          <p:nvPr/>
        </p:nvSpPr>
        <p:spPr>
          <a:xfrm>
            <a:off x="4889500" y="4224338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4" name="Text Box 58"/>
          <p:cNvSpPr txBox="1"/>
          <p:nvPr/>
        </p:nvSpPr>
        <p:spPr>
          <a:xfrm>
            <a:off x="6718300" y="1143000"/>
            <a:ext cx="9906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5" name="Text Box 59"/>
          <p:cNvSpPr txBox="1"/>
          <p:nvPr/>
        </p:nvSpPr>
        <p:spPr>
          <a:xfrm>
            <a:off x="6718300" y="1771650"/>
            <a:ext cx="9906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6" name="Text Box 60"/>
          <p:cNvSpPr txBox="1"/>
          <p:nvPr/>
        </p:nvSpPr>
        <p:spPr>
          <a:xfrm>
            <a:off x="6718300" y="2400300"/>
            <a:ext cx="9906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7" name="Text Box 61"/>
          <p:cNvSpPr txBox="1"/>
          <p:nvPr/>
        </p:nvSpPr>
        <p:spPr>
          <a:xfrm>
            <a:off x="6718300" y="3038475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PC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8" name="Text Box 62"/>
          <p:cNvSpPr txBox="1"/>
          <p:nvPr/>
        </p:nvSpPr>
        <p:spPr>
          <a:xfrm>
            <a:off x="6718300" y="3638550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79" name="Text Box 63"/>
          <p:cNvSpPr txBox="1"/>
          <p:nvPr/>
        </p:nvSpPr>
        <p:spPr>
          <a:xfrm>
            <a:off x="6718300" y="4224338"/>
            <a:ext cx="990600" cy="3683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80" name="Line 64"/>
          <p:cNvSpPr/>
          <p:nvPr/>
        </p:nvSpPr>
        <p:spPr>
          <a:xfrm flipH="1">
            <a:off x="6261100" y="26289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0481" name="Line 65"/>
          <p:cNvSpPr/>
          <p:nvPr/>
        </p:nvSpPr>
        <p:spPr>
          <a:xfrm rot="-5400000">
            <a:off x="10528300" y="1371600"/>
            <a:ext cx="0" cy="30480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0482" name="Line 66"/>
          <p:cNvSpPr/>
          <p:nvPr/>
        </p:nvSpPr>
        <p:spPr>
          <a:xfrm>
            <a:off x="9918700" y="53340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83" name="Text Box 67"/>
          <p:cNvSpPr txBox="1"/>
          <p:nvPr/>
        </p:nvSpPr>
        <p:spPr>
          <a:xfrm>
            <a:off x="6870700" y="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84" name="Text Box 68"/>
          <p:cNvSpPr txBox="1"/>
          <p:nvPr/>
        </p:nvSpPr>
        <p:spPr>
          <a:xfrm>
            <a:off x="6870700" y="304800"/>
            <a:ext cx="8382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85" name="Line 69"/>
          <p:cNvSpPr/>
          <p:nvPr/>
        </p:nvSpPr>
        <p:spPr>
          <a:xfrm>
            <a:off x="8547100" y="838200"/>
            <a:ext cx="0" cy="2209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60486" name="Text Box 70"/>
          <p:cNvSpPr txBox="1"/>
          <p:nvPr/>
        </p:nvSpPr>
        <p:spPr>
          <a:xfrm>
            <a:off x="8089900" y="3048000"/>
            <a:ext cx="990600" cy="64516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控制逻辑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39" name="Text Box 71"/>
          <p:cNvSpPr txBox="1"/>
          <p:nvPr/>
        </p:nvSpPr>
        <p:spPr>
          <a:xfrm>
            <a:off x="8699500" y="1295400"/>
            <a:ext cx="7620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88" name="Text Box 72"/>
          <p:cNvSpPr txBox="1"/>
          <p:nvPr/>
        </p:nvSpPr>
        <p:spPr>
          <a:xfrm>
            <a:off x="6718300" y="2400300"/>
            <a:ext cx="990600" cy="3683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IR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41" name="Text Box 73"/>
          <p:cNvSpPr txBox="1"/>
          <p:nvPr/>
        </p:nvSpPr>
        <p:spPr>
          <a:xfrm>
            <a:off x="4889500" y="1143000"/>
            <a:ext cx="9906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42" name="Text Box 74"/>
          <p:cNvSpPr txBox="1"/>
          <p:nvPr/>
        </p:nvSpPr>
        <p:spPr>
          <a:xfrm>
            <a:off x="3044825" y="3632200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R0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43" name="Line 75"/>
          <p:cNvSpPr/>
          <p:nvPr/>
        </p:nvSpPr>
        <p:spPr>
          <a:xfrm flipV="1">
            <a:off x="33655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44" name="Text Box 76"/>
          <p:cNvSpPr txBox="1"/>
          <p:nvPr/>
        </p:nvSpPr>
        <p:spPr>
          <a:xfrm>
            <a:off x="3213100" y="2652713"/>
            <a:ext cx="1066800" cy="52197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45" name="Line 77"/>
          <p:cNvSpPr/>
          <p:nvPr/>
        </p:nvSpPr>
        <p:spPr>
          <a:xfrm flipV="1">
            <a:off x="3670300" y="2347913"/>
            <a:ext cx="0" cy="3048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Group 78"/>
          <p:cNvGrpSpPr/>
          <p:nvPr/>
        </p:nvGrpSpPr>
        <p:grpSpPr>
          <a:xfrm>
            <a:off x="1917700" y="1814513"/>
            <a:ext cx="2286000" cy="533400"/>
            <a:chOff x="240" y="1104"/>
            <a:chExt cx="1440" cy="336"/>
          </a:xfrm>
        </p:grpSpPr>
        <p:sp>
          <p:nvSpPr>
            <p:cNvPr id="60495" name="Line 79"/>
            <p:cNvSpPr/>
            <p:nvPr/>
          </p:nvSpPr>
          <p:spPr>
            <a:xfrm>
              <a:off x="624" y="1104"/>
              <a:ext cx="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6" name="Line 80"/>
            <p:cNvSpPr/>
            <p:nvPr/>
          </p:nvSpPr>
          <p:spPr>
            <a:xfrm>
              <a:off x="624" y="1104"/>
              <a:ext cx="72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7" name="Line 81"/>
            <p:cNvSpPr/>
            <p:nvPr/>
          </p:nvSpPr>
          <p:spPr>
            <a:xfrm flipH="1">
              <a:off x="240" y="1104"/>
              <a:ext cx="384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8" name="Line 82"/>
            <p:cNvSpPr/>
            <p:nvPr/>
          </p:nvSpPr>
          <p:spPr>
            <a:xfrm>
              <a:off x="1344" y="1104"/>
              <a:ext cx="336" cy="33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99" name="Line 83"/>
            <p:cNvSpPr/>
            <p:nvPr/>
          </p:nvSpPr>
          <p:spPr>
            <a:xfrm>
              <a:off x="1104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0" name="Line 84"/>
            <p:cNvSpPr/>
            <p:nvPr/>
          </p:nvSpPr>
          <p:spPr>
            <a:xfrm flipV="1">
              <a:off x="816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1" name="Line 85"/>
            <p:cNvSpPr/>
            <p:nvPr/>
          </p:nvSpPr>
          <p:spPr>
            <a:xfrm>
              <a:off x="960" y="1344"/>
              <a:ext cx="144" cy="9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502" name="Line 86"/>
            <p:cNvSpPr/>
            <p:nvPr/>
          </p:nvSpPr>
          <p:spPr>
            <a:xfrm>
              <a:off x="240" y="1440"/>
              <a:ext cx="576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0055" name="Text Box 87"/>
          <p:cNvSpPr txBox="1"/>
          <p:nvPr/>
        </p:nvSpPr>
        <p:spPr>
          <a:xfrm>
            <a:off x="2603500" y="1814513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056" name="Line 88"/>
          <p:cNvSpPr/>
          <p:nvPr/>
        </p:nvSpPr>
        <p:spPr>
          <a:xfrm flipV="1">
            <a:off x="3136900" y="1509713"/>
            <a:ext cx="0" cy="304800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57" name="Text Box 89"/>
          <p:cNvSpPr txBox="1"/>
          <p:nvPr/>
        </p:nvSpPr>
        <p:spPr>
          <a:xfrm>
            <a:off x="2527300" y="1052513"/>
            <a:ext cx="12954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移位器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58" name="Line 90"/>
          <p:cNvSpPr/>
          <p:nvPr/>
        </p:nvSpPr>
        <p:spPr>
          <a:xfrm flipV="1">
            <a:off x="3136900" y="671513"/>
            <a:ext cx="0" cy="381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59" name="Line 91"/>
          <p:cNvSpPr/>
          <p:nvPr/>
        </p:nvSpPr>
        <p:spPr>
          <a:xfrm>
            <a:off x="3136900" y="685800"/>
            <a:ext cx="31242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060" name="Line 92"/>
          <p:cNvSpPr/>
          <p:nvPr/>
        </p:nvSpPr>
        <p:spPr>
          <a:xfrm flipH="1">
            <a:off x="6246813" y="685800"/>
            <a:ext cx="14287" cy="4081463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61" name="Text Box 93"/>
          <p:cNvSpPr txBox="1"/>
          <p:nvPr/>
        </p:nvSpPr>
        <p:spPr>
          <a:xfrm>
            <a:off x="3822700" y="150813"/>
            <a:ext cx="1600200" cy="52197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内总线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94"/>
          <p:cNvGrpSpPr/>
          <p:nvPr/>
        </p:nvGrpSpPr>
        <p:grpSpPr>
          <a:xfrm>
            <a:off x="1708150" y="4945063"/>
            <a:ext cx="2100263" cy="568325"/>
            <a:chOff x="48" y="3332"/>
            <a:chExt cx="1323" cy="358"/>
          </a:xfrm>
        </p:grpSpPr>
        <p:sp>
          <p:nvSpPr>
            <p:cNvPr id="60511" name="Text Box 95"/>
            <p:cNvSpPr txBox="1"/>
            <p:nvPr/>
          </p:nvSpPr>
          <p:spPr>
            <a:xfrm>
              <a:off x="48" y="3332"/>
              <a:ext cx="67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4) M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0512" name="Text Box 96"/>
            <p:cNvSpPr txBox="1"/>
            <p:nvPr/>
          </p:nvSpPr>
          <p:spPr>
            <a:xfrm>
              <a:off x="872" y="3342"/>
              <a:ext cx="499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M: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0513" name="Line 97"/>
            <p:cNvSpPr/>
            <p:nvPr/>
          </p:nvSpPr>
          <p:spPr>
            <a:xfrm>
              <a:off x="632" y="3524"/>
              <a:ext cx="288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0066" name="Text Box 98"/>
          <p:cNvSpPr txBox="1"/>
          <p:nvPr/>
        </p:nvSpPr>
        <p:spPr>
          <a:xfrm>
            <a:off x="3613150" y="4959350"/>
            <a:ext cx="1295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M(</a:t>
            </a:r>
            <a:r>
              <a:rPr lang="zh-CN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67" name="Text Box 99"/>
          <p:cNvSpPr txBox="1"/>
          <p:nvPr/>
        </p:nvSpPr>
        <p:spPr>
          <a:xfrm>
            <a:off x="3763963" y="5980113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R0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68" name="Line 100"/>
          <p:cNvSpPr/>
          <p:nvPr/>
        </p:nvSpPr>
        <p:spPr>
          <a:xfrm>
            <a:off x="4418013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69" name="Text Box 101"/>
          <p:cNvSpPr txBox="1"/>
          <p:nvPr/>
        </p:nvSpPr>
        <p:spPr>
          <a:xfrm>
            <a:off x="7027863" y="5980113"/>
            <a:ext cx="11906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70" name="Line 102"/>
          <p:cNvSpPr/>
          <p:nvPr/>
        </p:nvSpPr>
        <p:spPr>
          <a:xfrm>
            <a:off x="5737225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1" name="Line 103"/>
          <p:cNvSpPr/>
          <p:nvPr/>
        </p:nvSpPr>
        <p:spPr>
          <a:xfrm>
            <a:off x="9080500" y="533400"/>
            <a:ext cx="0" cy="762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0072" name="Line 104"/>
          <p:cNvSpPr/>
          <p:nvPr/>
        </p:nvSpPr>
        <p:spPr>
          <a:xfrm flipH="1">
            <a:off x="7480300" y="533400"/>
            <a:ext cx="32004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073" name="Line 105"/>
          <p:cNvSpPr/>
          <p:nvPr/>
        </p:nvSpPr>
        <p:spPr>
          <a:xfrm flipV="1">
            <a:off x="8089900" y="533400"/>
            <a:ext cx="0" cy="147955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4" name="Line 106"/>
          <p:cNvSpPr/>
          <p:nvPr/>
        </p:nvSpPr>
        <p:spPr>
          <a:xfrm flipH="1">
            <a:off x="7708900" y="2000250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5" name="Text Box 107"/>
          <p:cNvSpPr txBox="1"/>
          <p:nvPr/>
        </p:nvSpPr>
        <p:spPr>
          <a:xfrm>
            <a:off x="6718300" y="1771650"/>
            <a:ext cx="9906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76" name="Text Box 108"/>
          <p:cNvSpPr txBox="1"/>
          <p:nvPr/>
        </p:nvSpPr>
        <p:spPr>
          <a:xfrm>
            <a:off x="3746500" y="4367213"/>
            <a:ext cx="990600" cy="3683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77" name="Line 109"/>
          <p:cNvSpPr/>
          <p:nvPr/>
        </p:nvSpPr>
        <p:spPr>
          <a:xfrm flipV="1">
            <a:off x="41275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8" name="Line 110"/>
          <p:cNvSpPr/>
          <p:nvPr/>
        </p:nvSpPr>
        <p:spPr>
          <a:xfrm>
            <a:off x="6662738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79" name="Text Box 111"/>
          <p:cNvSpPr txBox="1"/>
          <p:nvPr/>
        </p:nvSpPr>
        <p:spPr>
          <a:xfrm>
            <a:off x="8437563" y="5980113"/>
            <a:ext cx="7921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80" name="Line 112"/>
          <p:cNvSpPr/>
          <p:nvPr/>
        </p:nvSpPr>
        <p:spPr>
          <a:xfrm>
            <a:off x="8074025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81" name="Text Box 113"/>
          <p:cNvSpPr txBox="1"/>
          <p:nvPr/>
        </p:nvSpPr>
        <p:spPr>
          <a:xfrm>
            <a:off x="6161088" y="5962650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82" name="Line 114"/>
          <p:cNvSpPr/>
          <p:nvPr/>
        </p:nvSpPr>
        <p:spPr>
          <a:xfrm>
            <a:off x="9126538" y="6313488"/>
            <a:ext cx="457200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83" name="Text Box 115"/>
          <p:cNvSpPr txBox="1"/>
          <p:nvPr/>
        </p:nvSpPr>
        <p:spPr>
          <a:xfrm>
            <a:off x="9539288" y="5980113"/>
            <a:ext cx="928687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84" name="Text Box 116"/>
          <p:cNvSpPr txBox="1"/>
          <p:nvPr/>
        </p:nvSpPr>
        <p:spPr>
          <a:xfrm>
            <a:off x="4799013" y="5980113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85" name="Line 117"/>
          <p:cNvSpPr/>
          <p:nvPr/>
        </p:nvSpPr>
        <p:spPr>
          <a:xfrm flipH="1">
            <a:off x="6261100" y="2000250"/>
            <a:ext cx="4572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5" name="Group 118"/>
          <p:cNvGrpSpPr/>
          <p:nvPr/>
        </p:nvGrpSpPr>
        <p:grpSpPr>
          <a:xfrm>
            <a:off x="1681163" y="5964238"/>
            <a:ext cx="2255837" cy="584200"/>
            <a:chOff x="58" y="3944"/>
            <a:chExt cx="1421" cy="368"/>
          </a:xfrm>
        </p:grpSpPr>
        <p:sp>
          <p:nvSpPr>
            <p:cNvPr id="60535" name="Text Box 119"/>
            <p:cNvSpPr txBox="1"/>
            <p:nvPr/>
          </p:nvSpPr>
          <p:spPr>
            <a:xfrm>
              <a:off x="58" y="3944"/>
              <a:ext cx="67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5) R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0536" name="Text Box 120"/>
            <p:cNvSpPr txBox="1"/>
            <p:nvPr/>
          </p:nvSpPr>
          <p:spPr>
            <a:xfrm>
              <a:off x="816" y="3964"/>
              <a:ext cx="663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I/O: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0537" name="Line 121"/>
            <p:cNvSpPr/>
            <p:nvPr/>
          </p:nvSpPr>
          <p:spPr>
            <a:xfrm>
              <a:off x="612" y="4176"/>
              <a:ext cx="240" cy="0"/>
            </a:xfrm>
            <a:prstGeom prst="line">
              <a:avLst/>
            </a:prstGeom>
            <a:ln w="38100" cap="sq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40090" name="Line 122"/>
          <p:cNvSpPr/>
          <p:nvPr/>
        </p:nvSpPr>
        <p:spPr>
          <a:xfrm flipH="1">
            <a:off x="5880100" y="3852863"/>
            <a:ext cx="381000" cy="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1" name="Text Box 123"/>
          <p:cNvSpPr txBox="1"/>
          <p:nvPr/>
        </p:nvSpPr>
        <p:spPr>
          <a:xfrm>
            <a:off x="4897438" y="3624263"/>
            <a:ext cx="9906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92" name="Text Box 124"/>
          <p:cNvSpPr txBox="1"/>
          <p:nvPr/>
        </p:nvSpPr>
        <p:spPr>
          <a:xfrm>
            <a:off x="9231313" y="4814888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打入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93" name="Line 125"/>
          <p:cNvSpPr/>
          <p:nvPr/>
        </p:nvSpPr>
        <p:spPr>
          <a:xfrm>
            <a:off x="47752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4" name="Text Box 126"/>
          <p:cNvSpPr txBox="1"/>
          <p:nvPr/>
        </p:nvSpPr>
        <p:spPr>
          <a:xfrm>
            <a:off x="5165725" y="4959350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095" name="Line 127"/>
          <p:cNvSpPr/>
          <p:nvPr/>
        </p:nvSpPr>
        <p:spPr>
          <a:xfrm>
            <a:off x="58420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6" name="Text Box 128"/>
          <p:cNvSpPr txBox="1"/>
          <p:nvPr/>
        </p:nvSpPr>
        <p:spPr>
          <a:xfrm>
            <a:off x="6219825" y="4959350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097" name="Line 129"/>
          <p:cNvSpPr/>
          <p:nvPr/>
        </p:nvSpPr>
        <p:spPr>
          <a:xfrm>
            <a:off x="72517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098" name="Text Box 130"/>
          <p:cNvSpPr txBox="1"/>
          <p:nvPr/>
        </p:nvSpPr>
        <p:spPr>
          <a:xfrm>
            <a:off x="8867775" y="4945063"/>
            <a:ext cx="990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099" name="Line 131"/>
          <p:cNvSpPr/>
          <p:nvPr/>
        </p:nvSpPr>
        <p:spPr>
          <a:xfrm flipV="1">
            <a:off x="9358313" y="5311775"/>
            <a:ext cx="715962" cy="14288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0" name="Text Box 132"/>
          <p:cNvSpPr txBox="1"/>
          <p:nvPr/>
        </p:nvSpPr>
        <p:spPr>
          <a:xfrm>
            <a:off x="10047288" y="4992688"/>
            <a:ext cx="70802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01" name="Text Box 133"/>
          <p:cNvSpPr txBox="1"/>
          <p:nvPr/>
        </p:nvSpPr>
        <p:spPr>
          <a:xfrm>
            <a:off x="7627938" y="4959350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02" name="Line 134"/>
          <p:cNvSpPr/>
          <p:nvPr/>
        </p:nvSpPr>
        <p:spPr>
          <a:xfrm>
            <a:off x="8521700" y="529431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3" name="Text Box 135"/>
          <p:cNvSpPr txBox="1"/>
          <p:nvPr/>
        </p:nvSpPr>
        <p:spPr>
          <a:xfrm>
            <a:off x="1609725" y="5459413"/>
            <a:ext cx="2697163" cy="4914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计算目的地址</a:t>
            </a: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104" name="Text Box 136"/>
          <p:cNvSpPr txBox="1"/>
          <p:nvPr/>
        </p:nvSpPr>
        <p:spPr>
          <a:xfrm>
            <a:off x="8081963" y="5478463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DB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05" name="Line 137"/>
          <p:cNvSpPr/>
          <p:nvPr/>
        </p:nvSpPr>
        <p:spPr>
          <a:xfrm>
            <a:off x="773112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0106" name="Line 138"/>
          <p:cNvSpPr/>
          <p:nvPr/>
        </p:nvSpPr>
        <p:spPr>
          <a:xfrm>
            <a:off x="8745538" y="579596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07" name="Text Box 139"/>
          <p:cNvSpPr txBox="1"/>
          <p:nvPr/>
        </p:nvSpPr>
        <p:spPr>
          <a:xfrm>
            <a:off x="9120188" y="5478463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08" name="Text Box 140"/>
          <p:cNvSpPr txBox="1"/>
          <p:nvPr/>
        </p:nvSpPr>
        <p:spPr>
          <a:xfrm>
            <a:off x="3921125" y="5478463"/>
            <a:ext cx="8382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09" name="Line 141"/>
          <p:cNvSpPr/>
          <p:nvPr/>
        </p:nvSpPr>
        <p:spPr>
          <a:xfrm>
            <a:off x="433387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0" name="Text Box 142"/>
          <p:cNvSpPr txBox="1"/>
          <p:nvPr/>
        </p:nvSpPr>
        <p:spPr>
          <a:xfrm>
            <a:off x="4667250" y="5478463"/>
            <a:ext cx="11430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ALU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11" name="Line 143"/>
          <p:cNvSpPr/>
          <p:nvPr/>
        </p:nvSpPr>
        <p:spPr>
          <a:xfrm>
            <a:off x="5573713" y="5795963"/>
            <a:ext cx="420687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2" name="Text Box 144"/>
          <p:cNvSpPr txBox="1"/>
          <p:nvPr/>
        </p:nvSpPr>
        <p:spPr>
          <a:xfrm>
            <a:off x="5892800" y="5461000"/>
            <a:ext cx="9906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113" name="Line 145"/>
          <p:cNvSpPr/>
          <p:nvPr/>
        </p:nvSpPr>
        <p:spPr>
          <a:xfrm>
            <a:off x="6365875" y="5795963"/>
            <a:ext cx="420688" cy="0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4" name="Text Box 146"/>
          <p:cNvSpPr txBox="1"/>
          <p:nvPr/>
        </p:nvSpPr>
        <p:spPr>
          <a:xfrm>
            <a:off x="6729413" y="5494338"/>
            <a:ext cx="123507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0115" name="Text Box 147"/>
          <p:cNvSpPr txBox="1"/>
          <p:nvPr/>
        </p:nvSpPr>
        <p:spPr>
          <a:xfrm>
            <a:off x="9521825" y="5475288"/>
            <a:ext cx="13874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116" name="Text Box 148"/>
          <p:cNvSpPr txBox="1"/>
          <p:nvPr/>
        </p:nvSpPr>
        <p:spPr>
          <a:xfrm>
            <a:off x="1612900" y="3998913"/>
            <a:ext cx="990600" cy="3683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</a:t>
            </a:r>
            <a:endParaRPr lang="en-US" altLang="zh-CN" b="1" dirty="0">
              <a:solidFill>
                <a:srgbClr val="FF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117" name="Line 149"/>
          <p:cNvSpPr/>
          <p:nvPr/>
        </p:nvSpPr>
        <p:spPr>
          <a:xfrm flipV="1">
            <a:off x="1993900" y="3186113"/>
            <a:ext cx="0" cy="385762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18" name="Text Box 150"/>
          <p:cNvSpPr txBox="1"/>
          <p:nvPr/>
        </p:nvSpPr>
        <p:spPr>
          <a:xfrm>
            <a:off x="1841500" y="2652713"/>
            <a:ext cx="1066800" cy="52197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119" name="Line 151"/>
          <p:cNvSpPr/>
          <p:nvPr/>
        </p:nvSpPr>
        <p:spPr>
          <a:xfrm flipV="1">
            <a:off x="2374900" y="2347913"/>
            <a:ext cx="0" cy="3048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0120" name="Line 152"/>
          <p:cNvSpPr/>
          <p:nvPr/>
        </p:nvSpPr>
        <p:spPr>
          <a:xfrm>
            <a:off x="9918700" y="533400"/>
            <a:ext cx="0" cy="7620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40121" name="Text Box 153"/>
          <p:cNvSpPr txBox="1"/>
          <p:nvPr/>
        </p:nvSpPr>
        <p:spPr>
          <a:xfrm>
            <a:off x="9613900" y="1295400"/>
            <a:ext cx="685800" cy="368300"/>
          </a:xfrm>
          <a:prstGeom prst="rect">
            <a:avLst/>
          </a:prstGeom>
          <a:solidFill>
            <a:srgbClr val="FF66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endParaRPr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4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4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00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4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4009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4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4009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4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4010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400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4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4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4010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401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4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4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401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4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401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401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4011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4010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4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0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34010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3401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3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34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34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34006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4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4008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4008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4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6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34006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4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34007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34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3400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39" grpId="0" bldLvl="0" animBg="1"/>
      <p:bldP spid="340041" grpId="0" bldLvl="0" animBg="1"/>
      <p:bldP spid="340042" grpId="0"/>
      <p:bldP spid="340044" grpId="0" bldLvl="0" animBg="1"/>
      <p:bldP spid="340055" grpId="0"/>
      <p:bldP spid="340057" grpId="0" bldLvl="0" animBg="1"/>
      <p:bldP spid="340061" grpId="0"/>
      <p:bldP spid="340066" grpId="0" build="p"/>
      <p:bldP spid="340067" grpId="0" build="p"/>
      <p:bldP spid="340069" grpId="0" advAuto="1000" build="p"/>
      <p:bldP spid="340075" grpId="0" bldLvl="0" animBg="1"/>
      <p:bldP spid="340076" grpId="0" bldLvl="0" animBg="1"/>
      <p:bldP spid="340079" grpId="0" advAuto="1000" build="p"/>
      <p:bldP spid="340081" grpId="0" advAuto="1000" build="p"/>
      <p:bldP spid="340083" grpId="0" advAuto="1000" build="p"/>
      <p:bldP spid="340084" grpId="0" advAuto="1000" build="p"/>
      <p:bldP spid="340091" grpId="0" bldLvl="0" animBg="1"/>
      <p:bldP spid="340092" grpId="0"/>
      <p:bldP spid="340094" grpId="0" advAuto="1000" build="p"/>
      <p:bldP spid="340096" grpId="0" advAuto="1000" build="p"/>
      <p:bldP spid="340098" grpId="0" advAuto="1000" build="p"/>
      <p:bldP spid="340100" grpId="0" advAuto="1000" build="p"/>
      <p:bldP spid="340101" grpId="0" advAuto="1000" build="p"/>
      <p:bldP spid="340103" grpId="0" build="p"/>
      <p:bldP spid="340104" grpId="0" advAuto="1000" build="p"/>
      <p:bldP spid="340107" grpId="0" advAuto="1000" build="p"/>
      <p:bldP spid="340108" grpId="0" build="p"/>
      <p:bldP spid="340110" grpId="0" advAuto="1000" build="p"/>
      <p:bldP spid="340112" grpId="0" advAuto="1000" build="p"/>
      <p:bldP spid="340114" grpId="0" advAuto="1000" build="p"/>
      <p:bldP spid="340115" grpId="0" advAuto="1000" build="p"/>
      <p:bldP spid="340116" grpId="0"/>
      <p:bldP spid="340118" grpId="0" bldLvl="0" animBg="1"/>
      <p:bldP spid="3401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2.1.2 </a:t>
            </a:r>
            <a:r>
              <a:rPr lang="zh-CN" altLang="en-US" b="1" dirty="0"/>
              <a:t>带符号数的表示</a:t>
            </a:r>
            <a:endParaRPr lang="zh-CN" altLang="en-US" b="1" dirty="0"/>
          </a:p>
          <a:p>
            <a:pPr eaLnBrk="1" hangingPunct="1">
              <a:buNone/>
            </a:pPr>
            <a:r>
              <a:rPr lang="en-US" altLang="zh-CN" b="1" dirty="0"/>
              <a:t>1</a:t>
            </a:r>
            <a:r>
              <a:rPr lang="en-US" altLang="zh-CN" b="1" dirty="0">
                <a:cs typeface="Times New Roman" panose="02020603050405020304" pitchFamily="18" charset="0"/>
              </a:rPr>
              <a:t>  </a:t>
            </a:r>
            <a:r>
              <a:rPr lang="zh-CN" altLang="en-US" b="1" dirty="0">
                <a:solidFill>
                  <a:schemeClr val="accent2"/>
                </a:solidFill>
              </a:rPr>
              <a:t>原码</a:t>
            </a:r>
            <a:r>
              <a:rPr lang="zh-CN" altLang="en-US" b="1" dirty="0"/>
              <a:t>：</a:t>
            </a:r>
            <a:r>
              <a:rPr lang="zh-CN" altLang="en-US" dirty="0"/>
              <a:t>比较自然的表示法，最高位表示符号，</a:t>
            </a:r>
            <a:r>
              <a:rPr lang="en-US" altLang="zh-CN" dirty="0"/>
              <a:t>0</a:t>
            </a:r>
            <a:r>
              <a:rPr lang="zh-CN" altLang="en-US" dirty="0"/>
              <a:t>为正，</a:t>
            </a:r>
            <a:r>
              <a:rPr lang="en-US" altLang="zh-CN" dirty="0"/>
              <a:t>1</a:t>
            </a:r>
            <a:r>
              <a:rPr lang="zh-CN" altLang="en-US" dirty="0"/>
              <a:t>为负。优点：简单易懂。缺点：加减法运算复杂。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b="1" dirty="0"/>
              <a:t>     例：真值		</a:t>
            </a:r>
            <a:r>
              <a:rPr lang="en-US" altLang="zh-CN" b="1" dirty="0"/>
              <a:t>X</a:t>
            </a:r>
            <a:r>
              <a:rPr lang="zh-CN" altLang="en-US" b="1" baseline="-25000" dirty="0"/>
              <a:t>原</a:t>
            </a:r>
            <a:endParaRPr lang="zh-CN" altLang="en-US" b="1" baseline="-25000" dirty="0"/>
          </a:p>
          <a:p>
            <a:pPr eaLnBrk="1" hangingPunct="1">
              <a:buNone/>
            </a:pPr>
            <a:r>
              <a:rPr lang="zh-CN" altLang="en-US" b="1" dirty="0"/>
              <a:t>	   </a:t>
            </a:r>
            <a:r>
              <a:rPr lang="en-US" altLang="zh-CN" b="1" dirty="0"/>
              <a:t>+0.1011	     0.1011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   - 0.1011	     1.1011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      - 1011	      11011 	   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</a:rPr>
              <a:t>最高位是符号位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0994" name="Text Box 2"/>
          <p:cNvSpPr txBox="1"/>
          <p:nvPr/>
        </p:nvSpPr>
        <p:spPr>
          <a:xfrm>
            <a:off x="1890713" y="1177925"/>
            <a:ext cx="87169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关于存储器之间的数据传送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(M-M)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的说明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995" name="Text Box 3"/>
          <p:cNvSpPr txBox="1"/>
          <p:nvPr/>
        </p:nvSpPr>
        <p:spPr>
          <a:xfrm>
            <a:off x="2393950" y="1711325"/>
            <a:ext cx="8031163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为什么要将从单元中取出的数据暂存到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寄存器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然后再存入存储单元？</a:t>
            </a:r>
            <a:endParaRPr lang="zh-CN" altLang="en-US" sz="32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0996" name="Text Box 4"/>
          <p:cNvSpPr txBox="1"/>
          <p:nvPr/>
        </p:nvSpPr>
        <p:spPr>
          <a:xfrm>
            <a:off x="2420938" y="2747963"/>
            <a:ext cx="73310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以下数据传送通路是否可行：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901950" y="3313113"/>
            <a:ext cx="7043738" cy="600139"/>
            <a:chOff x="726" y="1667"/>
            <a:chExt cx="4346" cy="373"/>
          </a:xfrm>
        </p:grpSpPr>
        <p:sp>
          <p:nvSpPr>
            <p:cNvPr id="61445" name="Text Box 6"/>
            <p:cNvSpPr txBox="1"/>
            <p:nvPr/>
          </p:nvSpPr>
          <p:spPr>
            <a:xfrm>
              <a:off x="726" y="1667"/>
              <a:ext cx="816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M(</a:t>
              </a:r>
              <a:r>
                <a:rPr lang="zh-CN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Text Box 7"/>
            <p:cNvSpPr txBox="1"/>
            <p:nvPr/>
          </p:nvSpPr>
          <p:spPr>
            <a:xfrm>
              <a:off x="1722" y="1667"/>
              <a:ext cx="528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447" name="Text Box 8"/>
            <p:cNvSpPr txBox="1"/>
            <p:nvPr/>
          </p:nvSpPr>
          <p:spPr>
            <a:xfrm>
              <a:off x="2386" y="1667"/>
              <a:ext cx="720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MDR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448" name="Text Box 9"/>
            <p:cNvSpPr txBox="1"/>
            <p:nvPr/>
          </p:nvSpPr>
          <p:spPr>
            <a:xfrm>
              <a:off x="3300" y="1667"/>
              <a:ext cx="528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DB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449" name="Line 10"/>
            <p:cNvSpPr/>
            <p:nvPr/>
          </p:nvSpPr>
          <p:spPr>
            <a:xfrm>
              <a:off x="3088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61450" name="Line 11"/>
            <p:cNvSpPr/>
            <p:nvPr/>
          </p:nvSpPr>
          <p:spPr>
            <a:xfrm>
              <a:off x="3754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1" name="Text Box 12"/>
            <p:cNvSpPr txBox="1"/>
            <p:nvPr/>
          </p:nvSpPr>
          <p:spPr>
            <a:xfrm>
              <a:off x="3954" y="1677"/>
              <a:ext cx="528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452" name="Text Box 13"/>
            <p:cNvSpPr txBox="1"/>
            <p:nvPr/>
          </p:nvSpPr>
          <p:spPr>
            <a:xfrm>
              <a:off x="4198" y="1667"/>
              <a:ext cx="874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zh-CN" altLang="en-US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目的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3" name="Line 14"/>
            <p:cNvSpPr/>
            <p:nvPr/>
          </p:nvSpPr>
          <p:spPr>
            <a:xfrm>
              <a:off x="1504" y="1866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61454" name="Line 15"/>
            <p:cNvSpPr/>
            <p:nvPr/>
          </p:nvSpPr>
          <p:spPr>
            <a:xfrm>
              <a:off x="2176" y="1867"/>
              <a:ext cx="265" cy="0"/>
            </a:xfrm>
            <a:prstGeom prst="line">
              <a:avLst/>
            </a:prstGeom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41008" name="Text Box 16"/>
          <p:cNvSpPr txBox="1"/>
          <p:nvPr/>
        </p:nvSpPr>
        <p:spPr>
          <a:xfrm>
            <a:off x="1774825" y="3860800"/>
            <a:ext cx="8769350" cy="3119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由于目的单元的寻址可能是存储器间接寻址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从存储单元中读出的内容作为目标地址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而该内容读出后需要存入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再传送到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因此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需要将源单元内容存入另外一个寄存器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C),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待目标地址计算完成存入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再将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中的内容通过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存入目标单元。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008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8">
                                            <p:txEl>
                                              <p:charRg st="7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1008">
                                            <p:txEl>
                                              <p:charRg st="7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build="p"/>
      <p:bldP spid="340995" grpId="0" build="p"/>
      <p:bldP spid="340996" grpId="0" build="p"/>
      <p:bldP spid="34100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7138" name="Text Box 2"/>
          <p:cNvSpPr txBox="1"/>
          <p:nvPr/>
        </p:nvSpPr>
        <p:spPr>
          <a:xfrm>
            <a:off x="1979613" y="1279525"/>
            <a:ext cx="7823200" cy="59880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3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组合逻辑控制器时序系统</a:t>
            </a:r>
            <a:endParaRPr lang="zh-CN" altLang="en-US" sz="33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39" name="Rectangle 3"/>
          <p:cNvSpPr/>
          <p:nvPr/>
        </p:nvSpPr>
        <p:spPr>
          <a:xfrm>
            <a:off x="2336800" y="1954213"/>
            <a:ext cx="7947025" cy="22815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时序系统的作用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时序系统用于规定操作的时间和时机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5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时序控制方式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即时序信号与操作的关系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0" name="Text Box 4"/>
          <p:cNvSpPr txBox="1"/>
          <p:nvPr/>
        </p:nvSpPr>
        <p:spPr>
          <a:xfrm>
            <a:off x="2332038" y="4283075"/>
            <a:ext cx="6956425" cy="61404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本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模型机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采用三级时序系统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1" name="Text Box 5"/>
          <p:cNvSpPr txBox="1"/>
          <p:nvPr/>
        </p:nvSpPr>
        <p:spPr>
          <a:xfrm>
            <a:off x="2873375" y="5148263"/>
            <a:ext cx="70691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2" name="Text Box 6"/>
          <p:cNvSpPr txBox="1"/>
          <p:nvPr/>
        </p:nvSpPr>
        <p:spPr>
          <a:xfrm>
            <a:off x="2914650" y="4918075"/>
            <a:ext cx="264318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3" name="Text Box 7"/>
          <p:cNvSpPr txBox="1"/>
          <p:nvPr/>
        </p:nvSpPr>
        <p:spPr>
          <a:xfrm>
            <a:off x="5070475" y="4929188"/>
            <a:ext cx="264318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4" name="Text Box 8"/>
          <p:cNvSpPr txBox="1"/>
          <p:nvPr/>
        </p:nvSpPr>
        <p:spPr>
          <a:xfrm>
            <a:off x="7181850" y="4937125"/>
            <a:ext cx="264318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7145" name="Text Box 9"/>
          <p:cNvSpPr txBox="1"/>
          <p:nvPr/>
        </p:nvSpPr>
        <p:spPr>
          <a:xfrm>
            <a:off x="2757488" y="5657850"/>
            <a:ext cx="63865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三者之间的关系如下图所示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4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71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714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/>
      <p:bldP spid="347139" grpId="0" build="p"/>
      <p:bldP spid="347140" grpId="0" build="p"/>
      <p:bldP spid="347141" grpId="0" build="p"/>
      <p:bldP spid="347142" grpId="0" build="p"/>
      <p:bldP spid="347143" grpId="0" build="p"/>
      <p:bldP spid="347144" grpId="0" build="p"/>
      <p:bldP spid="34714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6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2" name="Text Box 2"/>
          <p:cNvSpPr txBox="1"/>
          <p:nvPr/>
        </p:nvSpPr>
        <p:spPr>
          <a:xfrm>
            <a:off x="2174875" y="1673225"/>
            <a:ext cx="2028825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指令周期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3" name="Text Box 3"/>
          <p:cNvSpPr txBox="1"/>
          <p:nvPr/>
        </p:nvSpPr>
        <p:spPr>
          <a:xfrm>
            <a:off x="4162425" y="833438"/>
            <a:ext cx="223837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4" name="Text Box 4"/>
          <p:cNvSpPr txBox="1"/>
          <p:nvPr/>
        </p:nvSpPr>
        <p:spPr>
          <a:xfrm>
            <a:off x="4162425" y="1476375"/>
            <a:ext cx="219075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5" name="Text Box 5"/>
          <p:cNvSpPr txBox="1"/>
          <p:nvPr/>
        </p:nvSpPr>
        <p:spPr>
          <a:xfrm>
            <a:off x="4146550" y="2551113"/>
            <a:ext cx="21891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6" name="Text Box 6"/>
          <p:cNvSpPr txBox="1"/>
          <p:nvPr/>
        </p:nvSpPr>
        <p:spPr>
          <a:xfrm>
            <a:off x="4951413" y="2066925"/>
            <a:ext cx="644525" cy="782638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7" name="AutoShape 7"/>
          <p:cNvSpPr/>
          <p:nvPr/>
        </p:nvSpPr>
        <p:spPr>
          <a:xfrm>
            <a:off x="3997325" y="1027113"/>
            <a:ext cx="200025" cy="1928812"/>
          </a:xfrm>
          <a:prstGeom prst="leftBrace">
            <a:avLst>
              <a:gd name="adj1" fmla="val 80178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8" name="AutoShape 8"/>
          <p:cNvSpPr/>
          <p:nvPr/>
        </p:nvSpPr>
        <p:spPr>
          <a:xfrm>
            <a:off x="6053138" y="560388"/>
            <a:ext cx="246062" cy="2436812"/>
          </a:xfrm>
          <a:prstGeom prst="leftBrace">
            <a:avLst>
              <a:gd name="adj1" fmla="val 82343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69" name="Text Box 9"/>
          <p:cNvSpPr txBox="1"/>
          <p:nvPr/>
        </p:nvSpPr>
        <p:spPr>
          <a:xfrm>
            <a:off x="6264275" y="333375"/>
            <a:ext cx="232092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0" name="Text Box 10"/>
          <p:cNvSpPr txBox="1"/>
          <p:nvPr/>
        </p:nvSpPr>
        <p:spPr>
          <a:xfrm>
            <a:off x="6264275" y="1309688"/>
            <a:ext cx="222567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1" name="Text Box 11"/>
          <p:cNvSpPr txBox="1"/>
          <p:nvPr/>
        </p:nvSpPr>
        <p:spPr>
          <a:xfrm>
            <a:off x="6269038" y="2636838"/>
            <a:ext cx="2514600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时钟周期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2" name="Text Box 12"/>
          <p:cNvSpPr txBox="1"/>
          <p:nvPr/>
        </p:nvSpPr>
        <p:spPr>
          <a:xfrm>
            <a:off x="7108825" y="2274888"/>
            <a:ext cx="644525" cy="6096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3" name="AutoShape 13"/>
          <p:cNvSpPr/>
          <p:nvPr/>
        </p:nvSpPr>
        <p:spPr>
          <a:xfrm>
            <a:off x="8116888" y="620713"/>
            <a:ext cx="215900" cy="1971675"/>
          </a:xfrm>
          <a:prstGeom prst="leftBrace">
            <a:avLst>
              <a:gd name="adj1" fmla="val 75933"/>
              <a:gd name="adj2" fmla="val 50000"/>
            </a:avLst>
          </a:prstGeom>
          <a:noFill/>
          <a:ln w="2222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4" name="Text Box 14"/>
          <p:cNvSpPr txBox="1"/>
          <p:nvPr/>
        </p:nvSpPr>
        <p:spPr>
          <a:xfrm>
            <a:off x="8315325" y="1076325"/>
            <a:ext cx="22399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5" name="Text Box 15"/>
          <p:cNvSpPr txBox="1"/>
          <p:nvPr/>
        </p:nvSpPr>
        <p:spPr>
          <a:xfrm>
            <a:off x="8321675" y="2208213"/>
            <a:ext cx="2290763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6" name="Text Box 16"/>
          <p:cNvSpPr txBox="1"/>
          <p:nvPr/>
        </p:nvSpPr>
        <p:spPr>
          <a:xfrm>
            <a:off x="9043988" y="1733550"/>
            <a:ext cx="644525" cy="838200"/>
          </a:xfrm>
          <a:prstGeom prst="rect">
            <a:avLst/>
          </a:prstGeom>
          <a:noFill/>
          <a:ln w="12700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....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7" name="Text Box 17"/>
          <p:cNvSpPr txBox="1"/>
          <p:nvPr/>
        </p:nvSpPr>
        <p:spPr>
          <a:xfrm>
            <a:off x="6459538" y="733425"/>
            <a:ext cx="1528762" cy="5219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8" name="Text Box 18"/>
          <p:cNvSpPr txBox="1"/>
          <p:nvPr/>
        </p:nvSpPr>
        <p:spPr>
          <a:xfrm>
            <a:off x="6464300" y="1725613"/>
            <a:ext cx="1560513" cy="5219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79" name="Text Box 19"/>
          <p:cNvSpPr txBox="1"/>
          <p:nvPr/>
        </p:nvSpPr>
        <p:spPr>
          <a:xfrm>
            <a:off x="6497638" y="3070225"/>
            <a:ext cx="1752600" cy="52197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0" name="Text Box 20"/>
          <p:cNvSpPr txBox="1"/>
          <p:nvPr/>
        </p:nvSpPr>
        <p:spPr>
          <a:xfrm>
            <a:off x="8289925" y="422275"/>
            <a:ext cx="2308225" cy="55308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工作脉冲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1947863" y="4973638"/>
            <a:ext cx="2022475" cy="673100"/>
            <a:chOff x="293" y="3236"/>
            <a:chExt cx="1274" cy="424"/>
          </a:xfrm>
        </p:grpSpPr>
        <p:sp>
          <p:nvSpPr>
            <p:cNvPr id="5142" name="Line 22"/>
            <p:cNvSpPr/>
            <p:nvPr/>
          </p:nvSpPr>
          <p:spPr>
            <a:xfrm>
              <a:off x="293" y="3237"/>
              <a:ext cx="0" cy="219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3" name="Line 23"/>
            <p:cNvSpPr/>
            <p:nvPr/>
          </p:nvSpPr>
          <p:spPr>
            <a:xfrm>
              <a:off x="602" y="3236"/>
              <a:ext cx="0" cy="219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4" name="Line 24"/>
            <p:cNvSpPr/>
            <p:nvPr/>
          </p:nvSpPr>
          <p:spPr>
            <a:xfrm>
              <a:off x="293" y="3358"/>
              <a:ext cx="315" cy="0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45" name="Freeform 25"/>
            <p:cNvSpPr/>
            <p:nvPr/>
          </p:nvSpPr>
          <p:spPr>
            <a:xfrm>
              <a:off x="442" y="3395"/>
              <a:ext cx="1125" cy="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6" y="265"/>
                </a:cxn>
                <a:cxn ang="0">
                  <a:pos x="6412" y="265"/>
                </a:cxn>
              </a:cxnLst>
              <a:pathLst>
                <a:path w="905" h="265">
                  <a:moveTo>
                    <a:pt x="0" y="0"/>
                  </a:moveTo>
                  <a:lnTo>
                    <a:pt x="137" y="265"/>
                  </a:lnTo>
                  <a:lnTo>
                    <a:pt x="905" y="265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6" name="Text Box 26"/>
            <p:cNvSpPr txBox="1"/>
            <p:nvPr/>
          </p:nvSpPr>
          <p:spPr>
            <a:xfrm>
              <a:off x="502" y="3328"/>
              <a:ext cx="102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一个节拍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5954713" y="4900613"/>
            <a:ext cx="2519362" cy="650874"/>
            <a:chOff x="2877" y="3190"/>
            <a:chExt cx="1587" cy="410"/>
          </a:xfrm>
        </p:grpSpPr>
        <p:grpSp>
          <p:nvGrpSpPr>
            <p:cNvPr id="5148" name="Group 28"/>
            <p:cNvGrpSpPr/>
            <p:nvPr/>
          </p:nvGrpSpPr>
          <p:grpSpPr>
            <a:xfrm>
              <a:off x="2877" y="3190"/>
              <a:ext cx="300" cy="282"/>
              <a:chOff x="2877" y="3220"/>
              <a:chExt cx="300" cy="413"/>
            </a:xfrm>
          </p:grpSpPr>
          <p:sp>
            <p:nvSpPr>
              <p:cNvPr id="5149" name="Line 29"/>
              <p:cNvSpPr/>
              <p:nvPr/>
            </p:nvSpPr>
            <p:spPr>
              <a:xfrm>
                <a:off x="3177" y="3221"/>
                <a:ext cx="0" cy="41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  <p:sp>
            <p:nvSpPr>
              <p:cNvPr id="5150" name="Line 30"/>
              <p:cNvSpPr/>
              <p:nvPr/>
            </p:nvSpPr>
            <p:spPr>
              <a:xfrm>
                <a:off x="2877" y="3220"/>
                <a:ext cx="0" cy="41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</p:grpSp>
        <p:sp>
          <p:nvSpPr>
            <p:cNvPr id="5151" name="Text Box 31"/>
            <p:cNvSpPr txBox="1"/>
            <p:nvPr/>
          </p:nvSpPr>
          <p:spPr>
            <a:xfrm>
              <a:off x="3150" y="3232"/>
              <a:ext cx="131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工作脉冲</a:t>
              </a:r>
              <a:endPara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32"/>
          <p:cNvGrpSpPr/>
          <p:nvPr/>
        </p:nvGrpSpPr>
        <p:grpSpPr>
          <a:xfrm>
            <a:off x="1925638" y="5553075"/>
            <a:ext cx="8442325" cy="981075"/>
            <a:chOff x="279" y="3427"/>
            <a:chExt cx="5318" cy="618"/>
          </a:xfrm>
        </p:grpSpPr>
        <p:sp>
          <p:nvSpPr>
            <p:cNvPr id="5153" name="Line 33"/>
            <p:cNvSpPr/>
            <p:nvPr/>
          </p:nvSpPr>
          <p:spPr>
            <a:xfrm>
              <a:off x="5597" y="3427"/>
              <a:ext cx="0" cy="552"/>
            </a:xfrm>
            <a:prstGeom prst="line">
              <a:avLst/>
            </a:prstGeom>
            <a:ln w="222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4" name="Group 34"/>
            <p:cNvGrpSpPr/>
            <p:nvPr/>
          </p:nvGrpSpPr>
          <p:grpSpPr>
            <a:xfrm>
              <a:off x="279" y="3493"/>
              <a:ext cx="5307" cy="552"/>
              <a:chOff x="279" y="3493"/>
              <a:chExt cx="5307" cy="552"/>
            </a:xfrm>
          </p:grpSpPr>
          <p:sp>
            <p:nvSpPr>
              <p:cNvPr id="5155" name="Line 35"/>
              <p:cNvSpPr/>
              <p:nvPr/>
            </p:nvSpPr>
            <p:spPr>
              <a:xfrm>
                <a:off x="288" y="3493"/>
                <a:ext cx="0" cy="552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/>
            </p:nvSpPr>
            <p:spPr>
              <a:xfrm>
                <a:off x="279" y="3792"/>
                <a:ext cx="2091" cy="0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5157" name="Text Box 37"/>
              <p:cNvSpPr txBox="1"/>
              <p:nvPr/>
            </p:nvSpPr>
            <p:spPr>
              <a:xfrm>
                <a:off x="2369" y="3585"/>
                <a:ext cx="1278" cy="3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指令周期</a:t>
                </a:r>
                <a:endPara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8" name="Line 38"/>
              <p:cNvSpPr/>
              <p:nvPr/>
            </p:nvSpPr>
            <p:spPr>
              <a:xfrm>
                <a:off x="3596" y="3777"/>
                <a:ext cx="1990" cy="0"/>
              </a:xfrm>
              <a:prstGeom prst="line">
                <a:avLst/>
              </a:prstGeom>
              <a:ln w="222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7" name="Group 39"/>
          <p:cNvGrpSpPr/>
          <p:nvPr/>
        </p:nvGrpSpPr>
        <p:grpSpPr>
          <a:xfrm>
            <a:off x="1703388" y="4489450"/>
            <a:ext cx="8699500" cy="584201"/>
            <a:chOff x="139" y="2931"/>
            <a:chExt cx="5480" cy="368"/>
          </a:xfrm>
        </p:grpSpPr>
        <p:sp>
          <p:nvSpPr>
            <p:cNvPr id="5160" name="Freeform 40"/>
            <p:cNvSpPr/>
            <p:nvPr/>
          </p:nvSpPr>
          <p:spPr>
            <a:xfrm>
              <a:off x="139" y="2983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1" name="Freeform 41"/>
            <p:cNvSpPr/>
            <p:nvPr/>
          </p:nvSpPr>
          <p:spPr>
            <a:xfrm>
              <a:off x="770" y="2988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2" name="Freeform 42"/>
            <p:cNvSpPr/>
            <p:nvPr/>
          </p:nvSpPr>
          <p:spPr>
            <a:xfrm>
              <a:off x="1400" y="2985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3" name="Freeform 43"/>
            <p:cNvSpPr/>
            <p:nvPr/>
          </p:nvSpPr>
          <p:spPr>
            <a:xfrm>
              <a:off x="2034" y="2984"/>
              <a:ext cx="626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39" y="201"/>
                </a:cxn>
                <a:cxn ang="0">
                  <a:pos x="939" y="0"/>
                </a:cxn>
                <a:cxn ang="0">
                  <a:pos x="1868" y="0"/>
                </a:cxn>
                <a:cxn ang="0">
                  <a:pos x="1868" y="201"/>
                </a:cxn>
                <a:cxn ang="0">
                  <a:pos x="2725" y="201"/>
                </a:cxn>
                <a:cxn ang="0">
                  <a:pos x="2725" y="0"/>
                </a:cxn>
                <a:cxn ang="0">
                  <a:pos x="3664" y="0"/>
                </a:cxn>
                <a:cxn ang="0">
                  <a:pos x="3664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4" name="Freeform 44"/>
            <p:cNvSpPr/>
            <p:nvPr/>
          </p:nvSpPr>
          <p:spPr>
            <a:xfrm>
              <a:off x="2660" y="2983"/>
              <a:ext cx="624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07" y="201"/>
                </a:cxn>
                <a:cxn ang="0">
                  <a:pos x="907" y="0"/>
                </a:cxn>
                <a:cxn ang="0">
                  <a:pos x="1810" y="0"/>
                </a:cxn>
                <a:cxn ang="0">
                  <a:pos x="1810" y="201"/>
                </a:cxn>
                <a:cxn ang="0">
                  <a:pos x="2649" y="201"/>
                </a:cxn>
                <a:cxn ang="0">
                  <a:pos x="2649" y="0"/>
                </a:cxn>
                <a:cxn ang="0">
                  <a:pos x="3563" y="0"/>
                </a:cxn>
                <a:cxn ang="0">
                  <a:pos x="3563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5" name="Freeform 45"/>
            <p:cNvSpPr/>
            <p:nvPr/>
          </p:nvSpPr>
          <p:spPr>
            <a:xfrm>
              <a:off x="3274" y="2983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6" name="Text Box 46"/>
            <p:cNvSpPr txBox="1"/>
            <p:nvPr/>
          </p:nvSpPr>
          <p:spPr>
            <a:xfrm>
              <a:off x="4519" y="2931"/>
              <a:ext cx="407" cy="368"/>
            </a:xfrm>
            <a:prstGeom prst="rect">
              <a:avLst/>
            </a:prstGeom>
            <a:noFill/>
            <a:ln w="349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67" name="Freeform 47"/>
            <p:cNvSpPr/>
            <p:nvPr/>
          </p:nvSpPr>
          <p:spPr>
            <a:xfrm>
              <a:off x="4844" y="2978"/>
              <a:ext cx="625" cy="201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921" y="201"/>
                </a:cxn>
                <a:cxn ang="0">
                  <a:pos x="921" y="0"/>
                </a:cxn>
                <a:cxn ang="0">
                  <a:pos x="1841" y="0"/>
                </a:cxn>
                <a:cxn ang="0">
                  <a:pos x="1841" y="201"/>
                </a:cxn>
                <a:cxn ang="0">
                  <a:pos x="2688" y="201"/>
                </a:cxn>
                <a:cxn ang="0">
                  <a:pos x="2688" y="0"/>
                </a:cxn>
                <a:cxn ang="0">
                  <a:pos x="3607" y="0"/>
                </a:cxn>
                <a:cxn ang="0">
                  <a:pos x="3607" y="201"/>
                </a:cxn>
              </a:cxnLst>
              <a:pathLst>
                <a:path w="502" h="201">
                  <a:moveTo>
                    <a:pt x="0" y="201"/>
                  </a:moveTo>
                  <a:lnTo>
                    <a:pt x="128" y="201"/>
                  </a:lnTo>
                  <a:lnTo>
                    <a:pt x="128" y="0"/>
                  </a:lnTo>
                  <a:lnTo>
                    <a:pt x="256" y="0"/>
                  </a:lnTo>
                  <a:lnTo>
                    <a:pt x="256" y="201"/>
                  </a:lnTo>
                  <a:lnTo>
                    <a:pt x="374" y="201"/>
                  </a:lnTo>
                  <a:lnTo>
                    <a:pt x="374" y="0"/>
                  </a:lnTo>
                  <a:lnTo>
                    <a:pt x="502" y="0"/>
                  </a:lnTo>
                  <a:lnTo>
                    <a:pt x="502" y="201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8" name="Freeform 48"/>
            <p:cNvSpPr/>
            <p:nvPr/>
          </p:nvSpPr>
          <p:spPr>
            <a:xfrm>
              <a:off x="5467" y="2981"/>
              <a:ext cx="15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52" y="192"/>
                </a:cxn>
                <a:cxn ang="0">
                  <a:pos x="152" y="0"/>
                </a:cxn>
              </a:cxnLst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69" name="Freeform 49"/>
            <p:cNvSpPr/>
            <p:nvPr/>
          </p:nvSpPr>
          <p:spPr>
            <a:xfrm>
              <a:off x="3915" y="2986"/>
              <a:ext cx="14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82" y="192"/>
                </a:cxn>
                <a:cxn ang="0">
                  <a:pos x="82" y="0"/>
                </a:cxn>
              </a:cxnLst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0" name="Freeform 50"/>
            <p:cNvSpPr/>
            <p:nvPr/>
          </p:nvSpPr>
          <p:spPr>
            <a:xfrm flipV="1">
              <a:off x="4051" y="2981"/>
              <a:ext cx="15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52" y="192"/>
                </a:cxn>
                <a:cxn ang="0">
                  <a:pos x="152" y="0"/>
                </a:cxn>
              </a:cxnLst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1" name="Freeform 51"/>
            <p:cNvSpPr/>
            <p:nvPr/>
          </p:nvSpPr>
          <p:spPr>
            <a:xfrm>
              <a:off x="4208" y="2976"/>
              <a:ext cx="151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43" y="192"/>
                </a:cxn>
                <a:cxn ang="0">
                  <a:pos x="143" y="0"/>
                </a:cxn>
              </a:cxnLst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72" name="Freeform 52"/>
            <p:cNvSpPr/>
            <p:nvPr/>
          </p:nvSpPr>
          <p:spPr>
            <a:xfrm flipV="1">
              <a:off x="4344" y="2982"/>
              <a:ext cx="151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43" y="192"/>
                </a:cxn>
                <a:cxn ang="0">
                  <a:pos x="143" y="0"/>
                </a:cxn>
              </a:cxnLst>
              <a:pathLst>
                <a:path w="152" h="192">
                  <a:moveTo>
                    <a:pt x="0" y="192"/>
                  </a:moveTo>
                  <a:lnTo>
                    <a:pt x="152" y="192"/>
                  </a:lnTo>
                  <a:lnTo>
                    <a:pt x="152" y="0"/>
                  </a:lnTo>
                </a:path>
              </a:pathLst>
            </a:custGeom>
            <a:noFill/>
            <a:ln w="349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" name="Group 53"/>
          <p:cNvGrpSpPr/>
          <p:nvPr/>
        </p:nvGrpSpPr>
        <p:grpSpPr>
          <a:xfrm>
            <a:off x="1951038" y="3763963"/>
            <a:ext cx="8431212" cy="739774"/>
            <a:chOff x="295" y="2474"/>
            <a:chExt cx="5311" cy="466"/>
          </a:xfrm>
        </p:grpSpPr>
        <p:sp>
          <p:nvSpPr>
            <p:cNvPr id="5174" name="Line 54"/>
            <p:cNvSpPr/>
            <p:nvPr/>
          </p:nvSpPr>
          <p:spPr>
            <a:xfrm>
              <a:off x="295" y="2661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5" name="Line 55"/>
            <p:cNvSpPr/>
            <p:nvPr/>
          </p:nvSpPr>
          <p:spPr>
            <a:xfrm>
              <a:off x="1556" y="2656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6" name="Text Box 56"/>
            <p:cNvSpPr txBox="1"/>
            <p:nvPr/>
          </p:nvSpPr>
          <p:spPr>
            <a:xfrm>
              <a:off x="380" y="2474"/>
              <a:ext cx="115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7" name="Line 57"/>
            <p:cNvSpPr/>
            <p:nvPr/>
          </p:nvSpPr>
          <p:spPr>
            <a:xfrm>
              <a:off x="305" y="2814"/>
              <a:ext cx="122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78" name="Line 58"/>
            <p:cNvSpPr/>
            <p:nvPr/>
          </p:nvSpPr>
          <p:spPr>
            <a:xfrm>
              <a:off x="2810" y="2643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79" name="Line 59"/>
            <p:cNvSpPr/>
            <p:nvPr/>
          </p:nvSpPr>
          <p:spPr>
            <a:xfrm>
              <a:off x="2808" y="2812"/>
              <a:ext cx="122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0" name="Line 60"/>
            <p:cNvSpPr/>
            <p:nvPr/>
          </p:nvSpPr>
          <p:spPr>
            <a:xfrm>
              <a:off x="1566" y="2808"/>
              <a:ext cx="12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1" name="Line 61"/>
            <p:cNvSpPr/>
            <p:nvPr/>
          </p:nvSpPr>
          <p:spPr>
            <a:xfrm>
              <a:off x="4348" y="2648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2" name="Text Box 62"/>
            <p:cNvSpPr txBox="1"/>
            <p:nvPr/>
          </p:nvSpPr>
          <p:spPr>
            <a:xfrm>
              <a:off x="2841" y="2489"/>
              <a:ext cx="12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3" name="Text Box 63"/>
            <p:cNvSpPr txBox="1"/>
            <p:nvPr/>
          </p:nvSpPr>
          <p:spPr>
            <a:xfrm>
              <a:off x="1622" y="2484"/>
              <a:ext cx="11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4" name="Line 64"/>
            <p:cNvSpPr/>
            <p:nvPr/>
          </p:nvSpPr>
          <p:spPr>
            <a:xfrm>
              <a:off x="5606" y="2665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5" name="Line 65"/>
            <p:cNvSpPr/>
            <p:nvPr/>
          </p:nvSpPr>
          <p:spPr>
            <a:xfrm>
              <a:off x="4359" y="2807"/>
              <a:ext cx="124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86" name="Text Box 66"/>
            <p:cNvSpPr txBox="1"/>
            <p:nvPr/>
          </p:nvSpPr>
          <p:spPr>
            <a:xfrm>
              <a:off x="4334" y="2494"/>
              <a:ext cx="12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工作周期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7" name="Line 67"/>
            <p:cNvSpPr/>
            <p:nvPr/>
          </p:nvSpPr>
          <p:spPr>
            <a:xfrm>
              <a:off x="4045" y="2640"/>
              <a:ext cx="0" cy="2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88" name="Text Box 68"/>
            <p:cNvSpPr txBox="1"/>
            <p:nvPr/>
          </p:nvSpPr>
          <p:spPr>
            <a:xfrm>
              <a:off x="4039" y="2572"/>
              <a:ext cx="40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6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1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816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16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817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17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17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1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1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1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17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uild="p"/>
      <p:bldP spid="348163" grpId="0" advAuto="1000" build="p"/>
      <p:bldP spid="348164" grpId="0" build="p"/>
      <p:bldP spid="348165" grpId="0" advAuto="1000" build="p"/>
      <p:bldP spid="348166" grpId="0"/>
      <p:bldP spid="348167" grpId="0" bldLvl="0" animBg="1"/>
      <p:bldP spid="348168" grpId="0" bldLvl="0" animBg="1"/>
      <p:bldP spid="348169" grpId="0" advAuto="1000" build="p"/>
      <p:bldP spid="348170" grpId="0" build="p"/>
      <p:bldP spid="348171" grpId="0" advAuto="1000" build="p"/>
      <p:bldP spid="348172" grpId="0"/>
      <p:bldP spid="348173" grpId="0" bldLvl="0" animBg="1"/>
      <p:bldP spid="348174" grpId="0" build="p"/>
      <p:bldP spid="348175" grpId="0" advAuto="1000" build="p"/>
      <p:bldP spid="348176" grpId="0"/>
      <p:bldP spid="348177" grpId="0" advAuto="1000" build="p"/>
      <p:bldP spid="348178" grpId="0" advAuto="1000" build="p"/>
      <p:bldP spid="348179" grpId="0" advAuto="1000" build="p"/>
      <p:bldP spid="348180" grpId="0" advAuto="100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5330" name="Text Box 2"/>
          <p:cNvSpPr txBox="1"/>
          <p:nvPr/>
        </p:nvSpPr>
        <p:spPr>
          <a:xfrm>
            <a:off x="1774825" y="1265238"/>
            <a:ext cx="59436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组合逻辑控制器时序系统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1" name="Text Box 3"/>
          <p:cNvSpPr txBox="1"/>
          <p:nvPr/>
        </p:nvSpPr>
        <p:spPr>
          <a:xfrm>
            <a:off x="2082800" y="1844675"/>
            <a:ext cx="33829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、工作周期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2" name="Text Box 4"/>
          <p:cNvSpPr txBox="1"/>
          <p:nvPr/>
        </p:nvSpPr>
        <p:spPr>
          <a:xfrm>
            <a:off x="2347913" y="3138488"/>
            <a:ext cx="3352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3" name="Text Box 5"/>
          <p:cNvSpPr txBox="1"/>
          <p:nvPr/>
        </p:nvSpPr>
        <p:spPr>
          <a:xfrm>
            <a:off x="5027613" y="4014788"/>
            <a:ext cx="51054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用于指令正常执行时序控制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4" name="Text Box 6"/>
          <p:cNvSpPr txBox="1"/>
          <p:nvPr/>
        </p:nvSpPr>
        <p:spPr>
          <a:xfrm>
            <a:off x="2347913" y="3706813"/>
            <a:ext cx="24526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5" name="Text Box 7"/>
          <p:cNvSpPr txBox="1"/>
          <p:nvPr/>
        </p:nvSpPr>
        <p:spPr>
          <a:xfrm>
            <a:off x="2347913" y="4306888"/>
            <a:ext cx="2667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6" name="Text Box 8"/>
          <p:cNvSpPr txBox="1"/>
          <p:nvPr/>
        </p:nvSpPr>
        <p:spPr>
          <a:xfrm>
            <a:off x="2347913" y="4875213"/>
            <a:ext cx="32607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7" name="AutoShape 9"/>
          <p:cNvSpPr/>
          <p:nvPr/>
        </p:nvSpPr>
        <p:spPr>
          <a:xfrm>
            <a:off x="4800600" y="3349625"/>
            <a:ext cx="200025" cy="1968500"/>
          </a:xfrm>
          <a:prstGeom prst="rightBrace">
            <a:avLst>
              <a:gd name="adj1" fmla="val 81828"/>
              <a:gd name="adj2" fmla="val 50000"/>
            </a:avLst>
          </a:prstGeom>
          <a:noFill/>
          <a:ln w="2540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8" name="Text Box 10"/>
          <p:cNvSpPr txBox="1"/>
          <p:nvPr/>
        </p:nvSpPr>
        <p:spPr>
          <a:xfrm>
            <a:off x="2347913" y="5475288"/>
            <a:ext cx="3352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39" name="Text Box 11"/>
          <p:cNvSpPr txBox="1"/>
          <p:nvPr/>
        </p:nvSpPr>
        <p:spPr>
          <a:xfrm>
            <a:off x="2395538" y="6043613"/>
            <a:ext cx="37957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DMAT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40" name="AutoShape 12"/>
          <p:cNvSpPr/>
          <p:nvPr/>
        </p:nvSpPr>
        <p:spPr>
          <a:xfrm>
            <a:off x="5713413" y="5627688"/>
            <a:ext cx="180975" cy="839787"/>
          </a:xfrm>
          <a:prstGeom prst="rightBrace">
            <a:avLst>
              <a:gd name="adj1" fmla="val 38583"/>
              <a:gd name="adj2" fmla="val 50000"/>
            </a:avLst>
          </a:prstGeom>
          <a:noFill/>
          <a:ln w="28575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41" name="Text Box 13"/>
          <p:cNvSpPr txBox="1"/>
          <p:nvPr/>
        </p:nvSpPr>
        <p:spPr>
          <a:xfrm>
            <a:off x="5970588" y="5765800"/>
            <a:ext cx="338296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传送控制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342" name="Text Box 14"/>
          <p:cNvSpPr txBox="1"/>
          <p:nvPr/>
        </p:nvSpPr>
        <p:spPr>
          <a:xfrm>
            <a:off x="2311400" y="2490788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定义以下工作周期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/>
      <p:bldP spid="355331" grpId="0" build="p"/>
      <p:bldP spid="355332" grpId="0"/>
      <p:bldP spid="355333" grpId="0"/>
      <p:bldP spid="355334" grpId="0"/>
      <p:bldP spid="355335" grpId="0"/>
      <p:bldP spid="355336" grpId="0"/>
      <p:bldP spid="355337" grpId="0" bldLvl="0" animBg="1"/>
      <p:bldP spid="355338" grpId="0"/>
      <p:bldP spid="355339" grpId="0"/>
      <p:bldP spid="355340" grpId="0" bldLvl="0" animBg="1"/>
      <p:bldP spid="355341" grpId="0"/>
      <p:bldP spid="35534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690" name="Text Box 2"/>
          <p:cNvSpPr txBox="1"/>
          <p:nvPr/>
        </p:nvSpPr>
        <p:spPr>
          <a:xfrm>
            <a:off x="2063750" y="241300"/>
            <a:ext cx="3200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取指流程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691" name="Text Box 3"/>
          <p:cNvSpPr txBox="1"/>
          <p:nvPr/>
        </p:nvSpPr>
        <p:spPr>
          <a:xfrm>
            <a:off x="4206875" y="4733925"/>
            <a:ext cx="1690688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511675" y="6292850"/>
            <a:ext cx="2133600" cy="304800"/>
            <a:chOff x="2002" y="3676"/>
            <a:chExt cx="1344" cy="192"/>
          </a:xfrm>
        </p:grpSpPr>
        <p:sp>
          <p:nvSpPr>
            <p:cNvPr id="21509" name="Line 5"/>
            <p:cNvSpPr/>
            <p:nvPr/>
          </p:nvSpPr>
          <p:spPr>
            <a:xfrm>
              <a:off x="2002" y="3868"/>
              <a:ext cx="283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0" name="Line 6"/>
            <p:cNvSpPr/>
            <p:nvPr/>
          </p:nvSpPr>
          <p:spPr>
            <a:xfrm flipV="1">
              <a:off x="2285" y="367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1" name="Line 7"/>
            <p:cNvSpPr/>
            <p:nvPr/>
          </p:nvSpPr>
          <p:spPr>
            <a:xfrm>
              <a:off x="2285" y="3676"/>
              <a:ext cx="707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2" name="Line 8"/>
            <p:cNvSpPr/>
            <p:nvPr/>
          </p:nvSpPr>
          <p:spPr>
            <a:xfrm>
              <a:off x="2992" y="367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3" name="Line 9"/>
            <p:cNvSpPr/>
            <p:nvPr/>
          </p:nvSpPr>
          <p:spPr>
            <a:xfrm>
              <a:off x="2992" y="3868"/>
              <a:ext cx="354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8997950" y="4092575"/>
            <a:ext cx="1143000" cy="304800"/>
            <a:chOff x="4878" y="2526"/>
            <a:chExt cx="720" cy="192"/>
          </a:xfrm>
        </p:grpSpPr>
        <p:sp>
          <p:nvSpPr>
            <p:cNvPr id="21515" name="Line 11"/>
            <p:cNvSpPr/>
            <p:nvPr/>
          </p:nvSpPr>
          <p:spPr>
            <a:xfrm>
              <a:off x="5166" y="2718"/>
              <a:ext cx="192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6" name="Line 12"/>
            <p:cNvSpPr/>
            <p:nvPr/>
          </p:nvSpPr>
          <p:spPr>
            <a:xfrm flipV="1">
              <a:off x="5166" y="252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7" name="Line 13"/>
            <p:cNvSpPr/>
            <p:nvPr/>
          </p:nvSpPr>
          <p:spPr>
            <a:xfrm>
              <a:off x="4878" y="2526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8" name="Line 14"/>
            <p:cNvSpPr/>
            <p:nvPr/>
          </p:nvSpPr>
          <p:spPr>
            <a:xfrm>
              <a:off x="5358" y="2526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19" name="Line 15"/>
            <p:cNvSpPr/>
            <p:nvPr/>
          </p:nvSpPr>
          <p:spPr>
            <a:xfrm>
              <a:off x="5358" y="2526"/>
              <a:ext cx="240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04" name="Line 16"/>
          <p:cNvSpPr/>
          <p:nvPr/>
        </p:nvSpPr>
        <p:spPr>
          <a:xfrm>
            <a:off x="9783763" y="4216400"/>
            <a:ext cx="296862" cy="600075"/>
          </a:xfrm>
          <a:prstGeom prst="line">
            <a:avLst/>
          </a:prstGeom>
          <a:ln w="28575" cap="sq" cmpd="sng">
            <a:solidFill>
              <a:schemeClr val="accent2"/>
            </a:solidFill>
            <a:prstDash val="solid"/>
            <a:round/>
            <a:headEnd type="triangle" w="sm" len="med"/>
            <a:tailEnd type="none" w="med" len="med"/>
          </a:ln>
        </p:spPr>
      </p:sp>
      <p:sp>
        <p:nvSpPr>
          <p:cNvPr id="370705" name="Text Box 17"/>
          <p:cNvSpPr txBox="1"/>
          <p:nvPr/>
        </p:nvSpPr>
        <p:spPr>
          <a:xfrm>
            <a:off x="2682875" y="774700"/>
            <a:ext cx="1208088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3749675" y="1323975"/>
            <a:ext cx="2428875" cy="473075"/>
            <a:chOff x="1402" y="782"/>
            <a:chExt cx="1530" cy="298"/>
          </a:xfrm>
        </p:grpSpPr>
        <p:sp>
          <p:nvSpPr>
            <p:cNvPr id="21523" name="Text Box 19"/>
            <p:cNvSpPr txBox="1"/>
            <p:nvPr/>
          </p:nvSpPr>
          <p:spPr>
            <a:xfrm>
              <a:off x="1402" y="782"/>
              <a:ext cx="1530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Line 20"/>
            <p:cNvSpPr/>
            <p:nvPr/>
          </p:nvSpPr>
          <p:spPr>
            <a:xfrm>
              <a:off x="2078" y="926"/>
              <a:ext cx="313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" name="Group 21"/>
          <p:cNvGrpSpPr/>
          <p:nvPr/>
        </p:nvGrpSpPr>
        <p:grpSpPr>
          <a:xfrm>
            <a:off x="3749675" y="850900"/>
            <a:ext cx="1828800" cy="473075"/>
            <a:chOff x="1192" y="464"/>
            <a:chExt cx="1152" cy="298"/>
          </a:xfrm>
        </p:grpSpPr>
        <p:sp>
          <p:nvSpPr>
            <p:cNvPr id="21526" name="Text Box 22"/>
            <p:cNvSpPr txBox="1"/>
            <p:nvPr/>
          </p:nvSpPr>
          <p:spPr>
            <a:xfrm>
              <a:off x="1192" y="464"/>
              <a:ext cx="115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 IR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Line 23"/>
            <p:cNvSpPr/>
            <p:nvPr/>
          </p:nvSpPr>
          <p:spPr>
            <a:xfrm>
              <a:off x="1540" y="60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12" name="Text Box 24"/>
          <p:cNvSpPr txBox="1"/>
          <p:nvPr/>
        </p:nvSpPr>
        <p:spPr>
          <a:xfrm>
            <a:off x="2049463" y="1766888"/>
            <a:ext cx="31765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操作时间表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13" name="Text Box 25"/>
          <p:cNvSpPr txBox="1"/>
          <p:nvPr/>
        </p:nvSpPr>
        <p:spPr>
          <a:xfrm>
            <a:off x="2300288" y="2301875"/>
            <a:ext cx="1524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14" name="Text Box 26"/>
          <p:cNvSpPr txBox="1"/>
          <p:nvPr/>
        </p:nvSpPr>
        <p:spPr>
          <a:xfrm>
            <a:off x="4327525" y="2286000"/>
            <a:ext cx="32004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电位型微命令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15" name="Text Box 27"/>
          <p:cNvSpPr txBox="1"/>
          <p:nvPr/>
        </p:nvSpPr>
        <p:spPr>
          <a:xfrm>
            <a:off x="7181850" y="2316163"/>
            <a:ext cx="27749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脉冲型微命令</a:t>
            </a:r>
            <a:endParaRPr lang="zh-CN" altLang="en-US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8"/>
          <p:cNvGrpSpPr/>
          <p:nvPr/>
        </p:nvGrpSpPr>
        <p:grpSpPr>
          <a:xfrm>
            <a:off x="2078038" y="2911475"/>
            <a:ext cx="1797050" cy="473075"/>
            <a:chOff x="270" y="2092"/>
            <a:chExt cx="1132" cy="298"/>
          </a:xfrm>
        </p:grpSpPr>
        <p:sp>
          <p:nvSpPr>
            <p:cNvPr id="21533" name="Text Box 29"/>
            <p:cNvSpPr txBox="1"/>
            <p:nvPr/>
          </p:nvSpPr>
          <p:spPr>
            <a:xfrm>
              <a:off x="270" y="2092"/>
              <a:ext cx="113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4" name="Line 30"/>
            <p:cNvSpPr/>
            <p:nvPr/>
          </p:nvSpPr>
          <p:spPr>
            <a:xfrm>
              <a:off x="598" y="223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19" name="Line 31"/>
          <p:cNvSpPr/>
          <p:nvPr/>
        </p:nvSpPr>
        <p:spPr>
          <a:xfrm>
            <a:off x="4098925" y="2406650"/>
            <a:ext cx="0" cy="3929063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720" name="Line 32"/>
          <p:cNvSpPr/>
          <p:nvPr/>
        </p:nvSpPr>
        <p:spPr>
          <a:xfrm>
            <a:off x="7072313" y="2411413"/>
            <a:ext cx="0" cy="3863975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721" name="Text Box 33"/>
          <p:cNvSpPr txBox="1"/>
          <p:nvPr/>
        </p:nvSpPr>
        <p:spPr>
          <a:xfrm>
            <a:off x="4089400" y="2867025"/>
            <a:ext cx="1524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EMAR,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22" name="Text Box 34"/>
          <p:cNvSpPr txBox="1"/>
          <p:nvPr/>
        </p:nvSpPr>
        <p:spPr>
          <a:xfrm>
            <a:off x="5611813" y="2898775"/>
            <a:ext cx="762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R,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23" name="Text Box 35"/>
          <p:cNvSpPr txBox="1"/>
          <p:nvPr/>
        </p:nvSpPr>
        <p:spPr>
          <a:xfrm>
            <a:off x="6159500" y="2882900"/>
            <a:ext cx="10668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SIR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1841500" y="3416300"/>
            <a:ext cx="2351088" cy="473075"/>
            <a:chOff x="270" y="2380"/>
            <a:chExt cx="1481" cy="298"/>
          </a:xfrm>
        </p:grpSpPr>
        <p:sp>
          <p:nvSpPr>
            <p:cNvPr id="21541" name="Text Box 37"/>
            <p:cNvSpPr txBox="1"/>
            <p:nvPr/>
          </p:nvSpPr>
          <p:spPr>
            <a:xfrm>
              <a:off x="270" y="2380"/>
              <a:ext cx="148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2" name="Line 38"/>
            <p:cNvSpPr/>
            <p:nvPr/>
          </p:nvSpPr>
          <p:spPr>
            <a:xfrm>
              <a:off x="946" y="2524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0727" name="Text Box 39"/>
          <p:cNvSpPr txBox="1"/>
          <p:nvPr/>
        </p:nvSpPr>
        <p:spPr>
          <a:xfrm>
            <a:off x="4138613" y="3363913"/>
            <a:ext cx="171291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28" name="Text Box 40"/>
          <p:cNvSpPr txBox="1"/>
          <p:nvPr/>
        </p:nvSpPr>
        <p:spPr>
          <a:xfrm>
            <a:off x="4160838" y="4292600"/>
            <a:ext cx="10668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29" name="Text Box 41"/>
          <p:cNvSpPr txBox="1"/>
          <p:nvPr/>
        </p:nvSpPr>
        <p:spPr>
          <a:xfrm>
            <a:off x="7181850" y="3403600"/>
            <a:ext cx="1524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CPPC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30" name="Text Box 42"/>
          <p:cNvSpPr txBox="1"/>
          <p:nvPr/>
        </p:nvSpPr>
        <p:spPr>
          <a:xfrm>
            <a:off x="4206875" y="5222875"/>
            <a:ext cx="1804988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31" name="Text Box 43"/>
          <p:cNvSpPr txBox="1"/>
          <p:nvPr/>
        </p:nvSpPr>
        <p:spPr>
          <a:xfrm>
            <a:off x="4206875" y="5695950"/>
            <a:ext cx="1614488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</a:t>
            </a:r>
            <a:endParaRPr lang="en-US" altLang="zh-CN" sz="31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7181850" y="3908425"/>
            <a:ext cx="1822450" cy="568325"/>
            <a:chOff x="3694" y="2410"/>
            <a:chExt cx="1148" cy="358"/>
          </a:xfrm>
        </p:grpSpPr>
        <p:sp>
          <p:nvSpPr>
            <p:cNvPr id="21549" name="Text Box 45"/>
            <p:cNvSpPr txBox="1"/>
            <p:nvPr/>
          </p:nvSpPr>
          <p:spPr>
            <a:xfrm>
              <a:off x="3694" y="2410"/>
              <a:ext cx="114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CPFT(P)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0" name="Line 46"/>
            <p:cNvSpPr/>
            <p:nvPr/>
          </p:nvSpPr>
          <p:spPr>
            <a:xfrm>
              <a:off x="4482" y="2478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9" name="Group 47"/>
          <p:cNvGrpSpPr/>
          <p:nvPr/>
        </p:nvGrpSpPr>
        <p:grpSpPr>
          <a:xfrm>
            <a:off x="8997950" y="3508375"/>
            <a:ext cx="1143000" cy="304800"/>
            <a:chOff x="4878" y="2238"/>
            <a:chExt cx="720" cy="192"/>
          </a:xfrm>
        </p:grpSpPr>
        <p:sp>
          <p:nvSpPr>
            <p:cNvPr id="21552" name="Line 48"/>
            <p:cNvSpPr/>
            <p:nvPr/>
          </p:nvSpPr>
          <p:spPr>
            <a:xfrm flipV="1">
              <a:off x="5166" y="2238"/>
              <a:ext cx="192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3" name="Line 49"/>
            <p:cNvSpPr/>
            <p:nvPr/>
          </p:nvSpPr>
          <p:spPr>
            <a:xfrm>
              <a:off x="5166" y="2238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4" name="Line 50"/>
            <p:cNvSpPr/>
            <p:nvPr/>
          </p:nvSpPr>
          <p:spPr>
            <a:xfrm flipV="1">
              <a:off x="4878" y="2430"/>
              <a:ext cx="288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5" name="Line 51"/>
            <p:cNvSpPr/>
            <p:nvPr/>
          </p:nvSpPr>
          <p:spPr>
            <a:xfrm flipV="1">
              <a:off x="5358" y="2238"/>
              <a:ext cx="0" cy="192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556" name="Line 52"/>
            <p:cNvSpPr/>
            <p:nvPr/>
          </p:nvSpPr>
          <p:spPr>
            <a:xfrm flipV="1">
              <a:off x="5358" y="2430"/>
              <a:ext cx="240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41" name="Text Box 53"/>
          <p:cNvSpPr txBox="1"/>
          <p:nvPr/>
        </p:nvSpPr>
        <p:spPr>
          <a:xfrm>
            <a:off x="9467850" y="4800600"/>
            <a:ext cx="9937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转换 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54"/>
          <p:cNvGrpSpPr/>
          <p:nvPr/>
        </p:nvGrpSpPr>
        <p:grpSpPr>
          <a:xfrm>
            <a:off x="7175500" y="5888038"/>
            <a:ext cx="1887538" cy="568325"/>
            <a:chOff x="3694" y="3662"/>
            <a:chExt cx="1189" cy="358"/>
          </a:xfrm>
        </p:grpSpPr>
        <p:sp>
          <p:nvSpPr>
            <p:cNvPr id="21559" name="Text Box 55"/>
            <p:cNvSpPr txBox="1"/>
            <p:nvPr/>
          </p:nvSpPr>
          <p:spPr>
            <a:xfrm>
              <a:off x="3694" y="3662"/>
              <a:ext cx="1189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CPT (P)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0" name="Line 56"/>
            <p:cNvSpPr/>
            <p:nvPr/>
          </p:nvSpPr>
          <p:spPr>
            <a:xfrm>
              <a:off x="4406" y="3732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1" name="Group 57"/>
          <p:cNvGrpSpPr/>
          <p:nvPr/>
        </p:nvGrpSpPr>
        <p:grpSpPr>
          <a:xfrm>
            <a:off x="7181850" y="5391150"/>
            <a:ext cx="2028825" cy="568325"/>
            <a:chOff x="3694" y="3344"/>
            <a:chExt cx="1278" cy="358"/>
          </a:xfrm>
        </p:grpSpPr>
        <p:sp>
          <p:nvSpPr>
            <p:cNvPr id="21562" name="Text Box 58"/>
            <p:cNvSpPr txBox="1"/>
            <p:nvPr/>
          </p:nvSpPr>
          <p:spPr>
            <a:xfrm>
              <a:off x="3694" y="3344"/>
              <a:ext cx="127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CPET(P)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3" name="Line 59"/>
            <p:cNvSpPr/>
            <p:nvPr/>
          </p:nvSpPr>
          <p:spPr>
            <a:xfrm>
              <a:off x="4502" y="3420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" name="Group 60"/>
          <p:cNvGrpSpPr/>
          <p:nvPr/>
        </p:nvGrpSpPr>
        <p:grpSpPr>
          <a:xfrm>
            <a:off x="7175500" y="4868863"/>
            <a:ext cx="1997075" cy="568325"/>
            <a:chOff x="3694" y="3026"/>
            <a:chExt cx="1258" cy="358"/>
          </a:xfrm>
        </p:grpSpPr>
        <p:sp>
          <p:nvSpPr>
            <p:cNvPr id="21565" name="Text Box 61"/>
            <p:cNvSpPr txBox="1"/>
            <p:nvPr/>
          </p:nvSpPr>
          <p:spPr>
            <a:xfrm>
              <a:off x="3694" y="3026"/>
              <a:ext cx="125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CPDT(P)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6" name="Line 62"/>
            <p:cNvSpPr/>
            <p:nvPr/>
          </p:nvSpPr>
          <p:spPr>
            <a:xfrm>
              <a:off x="4519" y="3099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" name="Group 63"/>
          <p:cNvGrpSpPr/>
          <p:nvPr/>
        </p:nvGrpSpPr>
        <p:grpSpPr>
          <a:xfrm>
            <a:off x="7181850" y="4397375"/>
            <a:ext cx="1887538" cy="568325"/>
            <a:chOff x="3694" y="2718"/>
            <a:chExt cx="1189" cy="358"/>
          </a:xfrm>
        </p:grpSpPr>
        <p:sp>
          <p:nvSpPr>
            <p:cNvPr id="21568" name="Text Box 64"/>
            <p:cNvSpPr txBox="1"/>
            <p:nvPr/>
          </p:nvSpPr>
          <p:spPr>
            <a:xfrm>
              <a:off x="3694" y="2718"/>
              <a:ext cx="1189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CPST(P)</a:t>
              </a:r>
              <a:endParaRPr lang="en-US" altLang="zh-CN" sz="31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69" name="Line 65"/>
            <p:cNvSpPr/>
            <p:nvPr/>
          </p:nvSpPr>
          <p:spPr>
            <a:xfrm>
              <a:off x="4466" y="2789"/>
              <a:ext cx="147" cy="0"/>
            </a:xfrm>
            <a:prstGeom prst="line">
              <a:avLst/>
            </a:prstGeom>
            <a:ln w="1905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0754" name="Text Box 66"/>
          <p:cNvSpPr txBox="1"/>
          <p:nvPr/>
        </p:nvSpPr>
        <p:spPr>
          <a:xfrm>
            <a:off x="4445000" y="241300"/>
            <a:ext cx="4589463" cy="584835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55" name="Text Box 67"/>
          <p:cNvSpPr txBox="1"/>
          <p:nvPr/>
        </p:nvSpPr>
        <p:spPr>
          <a:xfrm>
            <a:off x="7285038" y="906463"/>
            <a:ext cx="3094037" cy="1076325"/>
          </a:xfrm>
          <a:prstGeom prst="rect">
            <a:avLst/>
          </a:prstGeom>
          <a:noFill/>
          <a:ln w="158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表示取指周期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节拍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68"/>
          <p:cNvGrpSpPr/>
          <p:nvPr/>
        </p:nvGrpSpPr>
        <p:grpSpPr>
          <a:xfrm>
            <a:off x="4164013" y="3783013"/>
            <a:ext cx="3063875" cy="568325"/>
            <a:chOff x="0" y="3226"/>
            <a:chExt cx="1930" cy="358"/>
          </a:xfrm>
        </p:grpSpPr>
        <p:sp>
          <p:nvSpPr>
            <p:cNvPr id="21573" name="Text Box 69"/>
            <p:cNvSpPr txBox="1"/>
            <p:nvPr/>
          </p:nvSpPr>
          <p:spPr>
            <a:xfrm>
              <a:off x="0" y="3226"/>
              <a:ext cx="1930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1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MC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74" name="Line 70"/>
            <p:cNvSpPr/>
            <p:nvPr/>
          </p:nvSpPr>
          <p:spPr>
            <a:xfrm>
              <a:off x="288" y="3294"/>
              <a:ext cx="14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5" name="Line 71"/>
            <p:cNvSpPr/>
            <p:nvPr/>
          </p:nvSpPr>
          <p:spPr>
            <a:xfrm>
              <a:off x="990" y="3296"/>
              <a:ext cx="213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76" name="Line 72"/>
            <p:cNvSpPr/>
            <p:nvPr/>
          </p:nvSpPr>
          <p:spPr>
            <a:xfrm>
              <a:off x="520" y="3296"/>
              <a:ext cx="14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0761" name="Text Box 73"/>
          <p:cNvSpPr txBox="1"/>
          <p:nvPr/>
        </p:nvSpPr>
        <p:spPr>
          <a:xfrm>
            <a:off x="5368925" y="47498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62" name="Text Box 74"/>
          <p:cNvSpPr txBox="1"/>
          <p:nvPr/>
        </p:nvSpPr>
        <p:spPr>
          <a:xfrm>
            <a:off x="5378450" y="5203825"/>
            <a:ext cx="18605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763" name="Text Box 75"/>
          <p:cNvSpPr txBox="1"/>
          <p:nvPr/>
        </p:nvSpPr>
        <p:spPr>
          <a:xfrm>
            <a:off x="5372100" y="5689600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075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071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07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07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071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072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07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07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7076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7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/>
      <p:bldP spid="370691" grpId="0"/>
      <p:bldP spid="370705" grpId="0"/>
      <p:bldP spid="370712" grpId="0" build="p"/>
      <p:bldP spid="370713" grpId="0" build="p"/>
      <p:bldP spid="370714" grpId="0" build="p"/>
      <p:bldP spid="370715" grpId="0" build="p"/>
      <p:bldP spid="370721" grpId="0"/>
      <p:bldP spid="370722" grpId="0"/>
      <p:bldP spid="370723" grpId="0"/>
      <p:bldP spid="370727" grpId="0"/>
      <p:bldP spid="370728" grpId="0"/>
      <p:bldP spid="370729" grpId="0" build="p"/>
      <p:bldP spid="370730" grpId="0"/>
      <p:bldP spid="370731" grpId="0"/>
      <p:bldP spid="370741" grpId="0"/>
      <p:bldP spid="370754" grpId="0" advAuto="1000" build="p"/>
      <p:bldP spid="370755" grpId="0" bldLvl="0" animBg="1"/>
      <p:bldP spid="370761" grpId="0" advAuto="1000" build="p"/>
      <p:bldP spid="370762" grpId="0" advAuto="1000" build="p"/>
      <p:bldP spid="370763" grpId="0" advAuto="100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2738" name="Text Box 2"/>
          <p:cNvSpPr txBox="1"/>
          <p:nvPr/>
        </p:nvSpPr>
        <p:spPr>
          <a:xfrm>
            <a:off x="2063750" y="1341438"/>
            <a:ext cx="271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、传送指令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39" name="Text Box 3"/>
          <p:cNvSpPr txBox="1"/>
          <p:nvPr/>
        </p:nvSpPr>
        <p:spPr>
          <a:xfrm>
            <a:off x="3654425" y="46672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864100" y="4759325"/>
            <a:ext cx="2127250" cy="485775"/>
            <a:chOff x="1599" y="2237"/>
            <a:chExt cx="1340" cy="306"/>
          </a:xfrm>
        </p:grpSpPr>
        <p:sp>
          <p:nvSpPr>
            <p:cNvPr id="23556" name="Text Box 5"/>
            <p:cNvSpPr txBox="1"/>
            <p:nvPr/>
          </p:nvSpPr>
          <p:spPr>
            <a:xfrm>
              <a:off x="1599" y="2237"/>
              <a:ext cx="134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IR,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Line 6"/>
            <p:cNvSpPr/>
            <p:nvPr/>
          </p:nvSpPr>
          <p:spPr>
            <a:xfrm>
              <a:off x="1937" y="2381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43" name="Text Box 7"/>
          <p:cNvSpPr txBox="1"/>
          <p:nvPr/>
        </p:nvSpPr>
        <p:spPr>
          <a:xfrm>
            <a:off x="2647950" y="3990975"/>
            <a:ext cx="10350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44" name="Text Box 8"/>
          <p:cNvSpPr txBox="1"/>
          <p:nvPr/>
        </p:nvSpPr>
        <p:spPr>
          <a:xfrm>
            <a:off x="3527425" y="4006850"/>
            <a:ext cx="34861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45" name="Text Box 9"/>
          <p:cNvSpPr txBox="1"/>
          <p:nvPr/>
        </p:nvSpPr>
        <p:spPr>
          <a:xfrm>
            <a:off x="3654425" y="521970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4864100" y="5327650"/>
            <a:ext cx="2127250" cy="485775"/>
            <a:chOff x="1599" y="2525"/>
            <a:chExt cx="1340" cy="306"/>
          </a:xfrm>
        </p:grpSpPr>
        <p:sp>
          <p:nvSpPr>
            <p:cNvPr id="23562" name="Text Box 11"/>
            <p:cNvSpPr txBox="1"/>
            <p:nvPr/>
          </p:nvSpPr>
          <p:spPr>
            <a:xfrm>
              <a:off x="1599" y="2525"/>
              <a:ext cx="134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Line 12"/>
            <p:cNvSpPr/>
            <p:nvPr/>
          </p:nvSpPr>
          <p:spPr>
            <a:xfrm>
              <a:off x="1993" y="2669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" name="Group 13"/>
          <p:cNvGrpSpPr/>
          <p:nvPr/>
        </p:nvGrpSpPr>
        <p:grpSpPr>
          <a:xfrm>
            <a:off x="4848225" y="5880100"/>
            <a:ext cx="2459038" cy="485775"/>
            <a:chOff x="1599" y="2813"/>
            <a:chExt cx="1549" cy="306"/>
          </a:xfrm>
        </p:grpSpPr>
        <p:sp>
          <p:nvSpPr>
            <p:cNvPr id="23565" name="Text Box 14"/>
            <p:cNvSpPr txBox="1"/>
            <p:nvPr/>
          </p:nvSpPr>
          <p:spPr>
            <a:xfrm>
              <a:off x="1599" y="2813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Line 15"/>
            <p:cNvSpPr/>
            <p:nvPr/>
          </p:nvSpPr>
          <p:spPr>
            <a:xfrm>
              <a:off x="2033" y="295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52" name="Text Box 16"/>
          <p:cNvSpPr txBox="1"/>
          <p:nvPr/>
        </p:nvSpPr>
        <p:spPr>
          <a:xfrm>
            <a:off x="3654425" y="5803900"/>
            <a:ext cx="127158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6819900" y="4759325"/>
            <a:ext cx="2411413" cy="485775"/>
            <a:chOff x="3131" y="2237"/>
            <a:chExt cx="1519" cy="306"/>
          </a:xfrm>
        </p:grpSpPr>
        <p:sp>
          <p:nvSpPr>
            <p:cNvPr id="23569" name="Text Box 18"/>
            <p:cNvSpPr txBox="1"/>
            <p:nvPr/>
          </p:nvSpPr>
          <p:spPr>
            <a:xfrm>
              <a:off x="3131" y="2237"/>
              <a:ext cx="151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PC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0" name="Line 19"/>
            <p:cNvSpPr/>
            <p:nvPr/>
          </p:nvSpPr>
          <p:spPr>
            <a:xfrm>
              <a:off x="3797" y="2381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2756" name="Line 20"/>
          <p:cNvSpPr/>
          <p:nvPr/>
        </p:nvSpPr>
        <p:spPr>
          <a:xfrm>
            <a:off x="4749800" y="4821238"/>
            <a:ext cx="0" cy="1525587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757" name="Text Box 21"/>
          <p:cNvSpPr txBox="1"/>
          <p:nvPr/>
        </p:nvSpPr>
        <p:spPr>
          <a:xfrm>
            <a:off x="2430463" y="3149600"/>
            <a:ext cx="7366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指令流程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(P.140  MOV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指令流程图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58" name="Rectangle 22"/>
          <p:cNvSpPr/>
          <p:nvPr/>
        </p:nvSpPr>
        <p:spPr>
          <a:xfrm>
            <a:off x="2692400" y="2054225"/>
            <a:ext cx="2278063" cy="483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5000"/>
              </a:lnSpc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符号标识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759" name="Rectangle 23"/>
          <p:cNvSpPr/>
          <p:nvPr/>
        </p:nvSpPr>
        <p:spPr>
          <a:xfrm>
            <a:off x="4535488" y="1982788"/>
            <a:ext cx="5354637" cy="1060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SR: 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源操作数寄存器寻址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DR: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目的操作数寄存器寻址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27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274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27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274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27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build="p"/>
      <p:bldP spid="372739" grpId="0" build="p"/>
      <p:bldP spid="372743" grpId="0" build="p"/>
      <p:bldP spid="372744" grpId="0" build="p"/>
      <p:bldP spid="372745" grpId="0" build="p"/>
      <p:bldP spid="372752" grpId="0" build="p"/>
      <p:bldP spid="372757" grpId="0"/>
      <p:bldP spid="372758" grpId="0"/>
      <p:bldP spid="37275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3762" name="Text Box 2"/>
          <p:cNvSpPr txBox="1"/>
          <p:nvPr/>
        </p:nvSpPr>
        <p:spPr>
          <a:xfrm>
            <a:off x="7761288" y="2794000"/>
            <a:ext cx="21256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63" name="Text Box 3"/>
          <p:cNvSpPr txBox="1"/>
          <p:nvPr/>
        </p:nvSpPr>
        <p:spPr>
          <a:xfrm>
            <a:off x="2105025" y="1190625"/>
            <a:ext cx="1066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64" name="Text Box 4"/>
          <p:cNvSpPr txBox="1"/>
          <p:nvPr/>
        </p:nvSpPr>
        <p:spPr>
          <a:xfrm>
            <a:off x="2984500" y="1190625"/>
            <a:ext cx="354171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65" name="Text Box 5"/>
          <p:cNvSpPr txBox="1"/>
          <p:nvPr/>
        </p:nvSpPr>
        <p:spPr>
          <a:xfrm>
            <a:off x="3017838" y="19161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211638" y="1992313"/>
            <a:ext cx="1892300" cy="485775"/>
            <a:chOff x="1653" y="636"/>
            <a:chExt cx="1192" cy="306"/>
          </a:xfrm>
        </p:grpSpPr>
        <p:sp>
          <p:nvSpPr>
            <p:cNvPr id="24582" name="Text Box 7"/>
            <p:cNvSpPr txBox="1"/>
            <p:nvPr/>
          </p:nvSpPr>
          <p:spPr>
            <a:xfrm>
              <a:off x="1653" y="636"/>
              <a:ext cx="119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IR,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Line 8"/>
            <p:cNvSpPr/>
            <p:nvPr/>
          </p:nvSpPr>
          <p:spPr>
            <a:xfrm>
              <a:off x="19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" name="Group 9"/>
          <p:cNvGrpSpPr/>
          <p:nvPr/>
        </p:nvGrpSpPr>
        <p:grpSpPr>
          <a:xfrm>
            <a:off x="6088063" y="1992313"/>
            <a:ext cx="2459037" cy="485775"/>
            <a:chOff x="2805" y="636"/>
            <a:chExt cx="1549" cy="306"/>
          </a:xfrm>
        </p:grpSpPr>
        <p:sp>
          <p:nvSpPr>
            <p:cNvPr id="24585" name="Text Box 10"/>
            <p:cNvSpPr txBox="1"/>
            <p:nvPr/>
          </p:nvSpPr>
          <p:spPr>
            <a:xfrm>
              <a:off x="2805" y="636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Line 11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72" name="Text Box 12"/>
          <p:cNvSpPr txBox="1"/>
          <p:nvPr/>
        </p:nvSpPr>
        <p:spPr>
          <a:xfrm>
            <a:off x="3017838" y="24050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4211638" y="2481263"/>
            <a:ext cx="2538412" cy="485775"/>
            <a:chOff x="1653" y="944"/>
            <a:chExt cx="1599" cy="306"/>
          </a:xfrm>
        </p:grpSpPr>
        <p:sp>
          <p:nvSpPr>
            <p:cNvPr id="24589" name="Text Box 14"/>
            <p:cNvSpPr txBox="1"/>
            <p:nvPr/>
          </p:nvSpPr>
          <p:spPr>
            <a:xfrm>
              <a:off x="1653" y="944"/>
              <a:ext cx="159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Line 15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76" name="Text Box 16"/>
          <p:cNvSpPr txBox="1"/>
          <p:nvPr/>
        </p:nvSpPr>
        <p:spPr>
          <a:xfrm>
            <a:off x="3017838" y="28940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4211638" y="2970213"/>
            <a:ext cx="3200400" cy="485775"/>
            <a:chOff x="1653" y="1252"/>
            <a:chExt cx="2016" cy="306"/>
          </a:xfrm>
        </p:grpSpPr>
        <p:sp>
          <p:nvSpPr>
            <p:cNvPr id="24593" name="Text Box 18"/>
            <p:cNvSpPr txBox="1"/>
            <p:nvPr/>
          </p:nvSpPr>
          <p:spPr>
            <a:xfrm>
              <a:off x="1653" y="1252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MDR      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Line 19"/>
            <p:cNvSpPr/>
            <p:nvPr/>
          </p:nvSpPr>
          <p:spPr>
            <a:xfrm>
              <a:off x="1981" y="139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4595" name="Line 20"/>
            <p:cNvSpPr/>
            <p:nvPr/>
          </p:nvSpPr>
          <p:spPr>
            <a:xfrm>
              <a:off x="2935" y="139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81" name="Line 21"/>
          <p:cNvSpPr/>
          <p:nvPr/>
        </p:nvSpPr>
        <p:spPr>
          <a:xfrm flipV="1">
            <a:off x="7281863" y="3051175"/>
            <a:ext cx="508000" cy="71438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3782" name="Text Box 22"/>
          <p:cNvSpPr txBox="1"/>
          <p:nvPr/>
        </p:nvSpPr>
        <p:spPr>
          <a:xfrm>
            <a:off x="3017838" y="33988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4211638" y="3475038"/>
            <a:ext cx="2522537" cy="485775"/>
            <a:chOff x="1653" y="1570"/>
            <a:chExt cx="1589" cy="306"/>
          </a:xfrm>
        </p:grpSpPr>
        <p:sp>
          <p:nvSpPr>
            <p:cNvPr id="24599" name="Text Box 24"/>
            <p:cNvSpPr txBox="1"/>
            <p:nvPr/>
          </p:nvSpPr>
          <p:spPr>
            <a:xfrm>
              <a:off x="1653" y="1570"/>
              <a:ext cx="158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0" name="Line 25"/>
            <p:cNvSpPr/>
            <p:nvPr/>
          </p:nvSpPr>
          <p:spPr>
            <a:xfrm>
              <a:off x="2037" y="1714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86" name="Line 26"/>
          <p:cNvSpPr/>
          <p:nvPr/>
        </p:nvSpPr>
        <p:spPr>
          <a:xfrm flipV="1">
            <a:off x="6427788" y="3567113"/>
            <a:ext cx="827087" cy="152400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3787" name="Text Box 27"/>
          <p:cNvSpPr txBox="1"/>
          <p:nvPr/>
        </p:nvSpPr>
        <p:spPr>
          <a:xfrm>
            <a:off x="7180263" y="33401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目的地址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88" name="Text Box 28"/>
          <p:cNvSpPr txBox="1"/>
          <p:nvPr/>
        </p:nvSpPr>
        <p:spPr>
          <a:xfrm>
            <a:off x="3017838" y="388778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4211638" y="3963988"/>
            <a:ext cx="2208212" cy="485775"/>
            <a:chOff x="1653" y="1878"/>
            <a:chExt cx="1391" cy="306"/>
          </a:xfrm>
        </p:grpSpPr>
        <p:sp>
          <p:nvSpPr>
            <p:cNvPr id="24605" name="Text Box 30"/>
            <p:cNvSpPr txBox="1"/>
            <p:nvPr/>
          </p:nvSpPr>
          <p:spPr>
            <a:xfrm>
              <a:off x="1653" y="1878"/>
              <a:ext cx="1391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      MDR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6" name="Line 31"/>
            <p:cNvSpPr/>
            <p:nvPr/>
          </p:nvSpPr>
          <p:spPr>
            <a:xfrm>
              <a:off x="1941" y="2022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92" name="Text Box 32"/>
          <p:cNvSpPr txBox="1"/>
          <p:nvPr/>
        </p:nvSpPr>
        <p:spPr>
          <a:xfrm>
            <a:off x="3017838" y="43767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3"/>
          <p:cNvGrpSpPr/>
          <p:nvPr/>
        </p:nvGrpSpPr>
        <p:grpSpPr>
          <a:xfrm>
            <a:off x="4211638" y="4452938"/>
            <a:ext cx="2286000" cy="485775"/>
            <a:chOff x="1653" y="2186"/>
            <a:chExt cx="1440" cy="306"/>
          </a:xfrm>
        </p:grpSpPr>
        <p:sp>
          <p:nvSpPr>
            <p:cNvPr id="24609" name="Text Box 34"/>
            <p:cNvSpPr txBox="1"/>
            <p:nvPr/>
          </p:nvSpPr>
          <p:spPr>
            <a:xfrm>
              <a:off x="1653" y="2186"/>
              <a:ext cx="144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M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0" name="Line 35"/>
            <p:cNvSpPr/>
            <p:nvPr/>
          </p:nvSpPr>
          <p:spPr>
            <a:xfrm>
              <a:off x="2331" y="233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796" name="Text Box 36"/>
          <p:cNvSpPr txBox="1"/>
          <p:nvPr/>
        </p:nvSpPr>
        <p:spPr>
          <a:xfrm>
            <a:off x="3017838" y="486568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ET2: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37"/>
          <p:cNvGrpSpPr/>
          <p:nvPr/>
        </p:nvGrpSpPr>
        <p:grpSpPr>
          <a:xfrm>
            <a:off x="4211638" y="4941888"/>
            <a:ext cx="2443162" cy="485775"/>
            <a:chOff x="1653" y="2494"/>
            <a:chExt cx="1539" cy="306"/>
          </a:xfrm>
        </p:grpSpPr>
        <p:sp>
          <p:nvSpPr>
            <p:cNvPr id="24613" name="Text Box 38"/>
            <p:cNvSpPr txBox="1"/>
            <p:nvPr/>
          </p:nvSpPr>
          <p:spPr>
            <a:xfrm>
              <a:off x="1653" y="2494"/>
              <a:ext cx="153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4" name="Line 39"/>
            <p:cNvSpPr/>
            <p:nvPr/>
          </p:nvSpPr>
          <p:spPr>
            <a:xfrm>
              <a:off x="2077" y="263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3800" name="Line 40"/>
          <p:cNvSpPr/>
          <p:nvPr/>
        </p:nvSpPr>
        <p:spPr>
          <a:xfrm>
            <a:off x="4110038" y="2039938"/>
            <a:ext cx="0" cy="3325812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7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37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376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378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37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37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37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379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dvAuto="1000" build="p"/>
      <p:bldP spid="373763" grpId="0"/>
      <p:bldP spid="373764" grpId="0"/>
      <p:bldP spid="373765" grpId="0" build="p"/>
      <p:bldP spid="373772" grpId="0" build="p"/>
      <p:bldP spid="373776" grpId="0" build="p"/>
      <p:bldP spid="373782" grpId="0" build="p"/>
      <p:bldP spid="373787" grpId="0" advAuto="1000" build="p"/>
      <p:bldP spid="373788" grpId="0" build="p"/>
      <p:bldP spid="373792" grpId="0" build="p"/>
      <p:bldP spid="37379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126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882" name="Text Box 2"/>
          <p:cNvSpPr txBox="1"/>
          <p:nvPr/>
        </p:nvSpPr>
        <p:spPr>
          <a:xfrm>
            <a:off x="1524000" y="94297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FT0: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14600" y="1019175"/>
            <a:ext cx="1828800" cy="485775"/>
            <a:chOff x="624" y="672"/>
            <a:chExt cx="1152" cy="306"/>
          </a:xfrm>
        </p:grpSpPr>
        <p:sp>
          <p:nvSpPr>
            <p:cNvPr id="30724" name="Text Box 4"/>
            <p:cNvSpPr txBox="1"/>
            <p:nvPr/>
          </p:nvSpPr>
          <p:spPr>
            <a:xfrm>
              <a:off x="624" y="672"/>
              <a:ext cx="115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  IR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725" name="Line 5"/>
            <p:cNvSpPr/>
            <p:nvPr/>
          </p:nvSpPr>
          <p:spPr>
            <a:xfrm>
              <a:off x="972" y="81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886" name="Text Box 6"/>
          <p:cNvSpPr txBox="1"/>
          <p:nvPr/>
        </p:nvSpPr>
        <p:spPr>
          <a:xfrm>
            <a:off x="1889125" y="16827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887" name="Text Box 7"/>
          <p:cNvSpPr txBox="1"/>
          <p:nvPr/>
        </p:nvSpPr>
        <p:spPr>
          <a:xfrm>
            <a:off x="2651125" y="184150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(R</a:t>
            </a:r>
            <a:r>
              <a:rPr lang="en-US" altLang="zh-CN" sz="3600" b="1" baseline="-18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(SP)</a:t>
            </a:r>
            <a:r>
              <a:rPr lang="en-US" altLang="zh-CN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;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2470150" y="2422525"/>
            <a:ext cx="2128838" cy="485775"/>
            <a:chOff x="596" y="1556"/>
            <a:chExt cx="1341" cy="306"/>
          </a:xfrm>
        </p:grpSpPr>
        <p:sp>
          <p:nvSpPr>
            <p:cNvPr id="30729" name="Text Box 9"/>
            <p:cNvSpPr txBox="1"/>
            <p:nvPr/>
          </p:nvSpPr>
          <p:spPr>
            <a:xfrm>
              <a:off x="596" y="1556"/>
              <a:ext cx="1341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SP    MAR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730" name="Line 10"/>
            <p:cNvSpPr/>
            <p:nvPr/>
          </p:nvSpPr>
          <p:spPr>
            <a:xfrm>
              <a:off x="960" y="1700"/>
              <a:ext cx="245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2438400" y="3368675"/>
            <a:ext cx="2189163" cy="485775"/>
            <a:chOff x="576" y="2112"/>
            <a:chExt cx="1379" cy="306"/>
          </a:xfrm>
        </p:grpSpPr>
        <p:sp>
          <p:nvSpPr>
            <p:cNvPr id="30732" name="Text Box 12"/>
            <p:cNvSpPr txBox="1"/>
            <p:nvPr/>
          </p:nvSpPr>
          <p:spPr>
            <a:xfrm>
              <a:off x="576" y="2112"/>
              <a:ext cx="137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MDR  C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33" name="Line 13"/>
            <p:cNvSpPr/>
            <p:nvPr/>
          </p:nvSpPr>
          <p:spPr>
            <a:xfrm>
              <a:off x="796" y="2256"/>
              <a:ext cx="21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0734" name="Line 14"/>
            <p:cNvSpPr/>
            <p:nvPr/>
          </p:nvSpPr>
          <p:spPr>
            <a:xfrm>
              <a:off x="1416" y="2256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" name="Group 15"/>
          <p:cNvGrpSpPr/>
          <p:nvPr/>
        </p:nvGrpSpPr>
        <p:grpSpPr>
          <a:xfrm>
            <a:off x="2514600" y="1476375"/>
            <a:ext cx="2144713" cy="485775"/>
            <a:chOff x="624" y="960"/>
            <a:chExt cx="1351" cy="306"/>
          </a:xfrm>
        </p:grpSpPr>
        <p:sp>
          <p:nvSpPr>
            <p:cNvPr id="30736" name="Text Box 16"/>
            <p:cNvSpPr txBox="1"/>
            <p:nvPr/>
          </p:nvSpPr>
          <p:spPr>
            <a:xfrm>
              <a:off x="624" y="960"/>
              <a:ext cx="1351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737" name="Line 17"/>
            <p:cNvSpPr/>
            <p:nvPr/>
          </p:nvSpPr>
          <p:spPr>
            <a:xfrm>
              <a:off x="1289" y="1104"/>
              <a:ext cx="222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898" name="Line 18"/>
          <p:cNvSpPr/>
          <p:nvPr/>
        </p:nvSpPr>
        <p:spPr>
          <a:xfrm>
            <a:off x="4568825" y="985838"/>
            <a:ext cx="0" cy="5764212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99" name="Text Box 19"/>
          <p:cNvSpPr txBox="1"/>
          <p:nvPr/>
        </p:nvSpPr>
        <p:spPr>
          <a:xfrm>
            <a:off x="7731125" y="1400175"/>
            <a:ext cx="13684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CPPC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00" name="Text Box 20"/>
          <p:cNvSpPr txBox="1"/>
          <p:nvPr/>
        </p:nvSpPr>
        <p:spPr>
          <a:xfrm>
            <a:off x="1524000" y="231457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ST0: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4283075"/>
            <a:ext cx="2159000" cy="485775"/>
            <a:chOff x="576" y="2698"/>
            <a:chExt cx="1360" cy="306"/>
          </a:xfrm>
        </p:grpSpPr>
        <p:sp>
          <p:nvSpPr>
            <p:cNvPr id="30742" name="Text Box 22"/>
            <p:cNvSpPr txBox="1"/>
            <p:nvPr/>
          </p:nvSpPr>
          <p:spPr>
            <a:xfrm>
              <a:off x="576" y="2698"/>
              <a:ext cx="13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SP+1    SP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743" name="Line 23"/>
            <p:cNvSpPr/>
            <p:nvPr/>
          </p:nvSpPr>
          <p:spPr>
            <a:xfrm>
              <a:off x="1202" y="2842"/>
              <a:ext cx="2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04" name="Text Box 24"/>
          <p:cNvSpPr txBox="1"/>
          <p:nvPr/>
        </p:nvSpPr>
        <p:spPr>
          <a:xfrm>
            <a:off x="4708525" y="32766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EMAR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05" name="Text Box 25"/>
          <p:cNvSpPr txBox="1"/>
          <p:nvPr/>
        </p:nvSpPr>
        <p:spPr>
          <a:xfrm>
            <a:off x="5775325" y="32766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06" name="Text Box 26"/>
          <p:cNvSpPr txBox="1"/>
          <p:nvPr/>
        </p:nvSpPr>
        <p:spPr>
          <a:xfrm>
            <a:off x="6232525" y="32766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SMDR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" name="Group 27"/>
          <p:cNvGrpSpPr/>
          <p:nvPr/>
        </p:nvGrpSpPr>
        <p:grpSpPr>
          <a:xfrm>
            <a:off x="7299325" y="3352800"/>
            <a:ext cx="1524000" cy="485775"/>
            <a:chOff x="2400" y="2016"/>
            <a:chExt cx="960" cy="306"/>
          </a:xfrm>
        </p:grpSpPr>
        <p:sp>
          <p:nvSpPr>
            <p:cNvPr id="30748" name="Text Box 28"/>
            <p:cNvSpPr txBox="1"/>
            <p:nvPr/>
          </p:nvSpPr>
          <p:spPr>
            <a:xfrm>
              <a:off x="2400" y="2016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B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49" name="Line 29"/>
            <p:cNvSpPr/>
            <p:nvPr/>
          </p:nvSpPr>
          <p:spPr>
            <a:xfrm>
              <a:off x="2880" y="216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10" name="Text Box 30"/>
          <p:cNvSpPr txBox="1"/>
          <p:nvPr/>
        </p:nvSpPr>
        <p:spPr>
          <a:xfrm>
            <a:off x="8718550" y="3244850"/>
            <a:ext cx="13017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1" name="Text Box 31"/>
          <p:cNvSpPr txBox="1"/>
          <p:nvPr/>
        </p:nvSpPr>
        <p:spPr>
          <a:xfrm>
            <a:off x="9906000" y="3260725"/>
            <a:ext cx="7461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2" name="Text Box 32"/>
          <p:cNvSpPr txBox="1"/>
          <p:nvPr/>
        </p:nvSpPr>
        <p:spPr>
          <a:xfrm>
            <a:off x="4708525" y="3733800"/>
            <a:ext cx="10366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CPC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Group 33"/>
          <p:cNvGrpSpPr/>
          <p:nvPr/>
        </p:nvGrpSpPr>
        <p:grpSpPr>
          <a:xfrm>
            <a:off x="4708525" y="4267200"/>
            <a:ext cx="1524000" cy="485775"/>
            <a:chOff x="2160" y="960"/>
            <a:chExt cx="960" cy="306"/>
          </a:xfrm>
        </p:grpSpPr>
        <p:sp>
          <p:nvSpPr>
            <p:cNvPr id="30754" name="Text Box 34"/>
            <p:cNvSpPr txBox="1"/>
            <p:nvPr/>
          </p:nvSpPr>
          <p:spPr>
            <a:xfrm>
              <a:off x="2160" y="960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  A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55" name="Line 35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16" name="Text Box 36"/>
          <p:cNvSpPr txBox="1"/>
          <p:nvPr/>
        </p:nvSpPr>
        <p:spPr>
          <a:xfrm>
            <a:off x="6080125" y="4191000"/>
            <a:ext cx="1066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A+1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7" name="Text Box 37"/>
          <p:cNvSpPr txBox="1"/>
          <p:nvPr/>
        </p:nvSpPr>
        <p:spPr>
          <a:xfrm>
            <a:off x="6918325" y="41910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8" name="Text Box 38"/>
          <p:cNvSpPr txBox="1"/>
          <p:nvPr/>
        </p:nvSpPr>
        <p:spPr>
          <a:xfrm>
            <a:off x="7604125" y="4191000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CPSP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19" name="Text Box 39"/>
          <p:cNvSpPr txBox="1"/>
          <p:nvPr/>
        </p:nvSpPr>
        <p:spPr>
          <a:xfrm>
            <a:off x="4705350" y="942975"/>
            <a:ext cx="14906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EMAR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9" name="Group 40"/>
          <p:cNvGrpSpPr/>
          <p:nvPr/>
        </p:nvGrpSpPr>
        <p:grpSpPr>
          <a:xfrm>
            <a:off x="4721225" y="1476375"/>
            <a:ext cx="1524000" cy="485775"/>
            <a:chOff x="2160" y="960"/>
            <a:chExt cx="960" cy="306"/>
          </a:xfrm>
        </p:grpSpPr>
        <p:sp>
          <p:nvSpPr>
            <p:cNvPr id="30761" name="Text Box 41"/>
            <p:cNvSpPr txBox="1"/>
            <p:nvPr/>
          </p:nvSpPr>
          <p:spPr>
            <a:xfrm>
              <a:off x="2160" y="960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A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62" name="Line 42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23" name="Text Box 43"/>
          <p:cNvSpPr txBox="1"/>
          <p:nvPr/>
        </p:nvSpPr>
        <p:spPr>
          <a:xfrm>
            <a:off x="5984875" y="1400175"/>
            <a:ext cx="1066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A+1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24" name="Text Box 44"/>
          <p:cNvSpPr txBox="1"/>
          <p:nvPr/>
        </p:nvSpPr>
        <p:spPr>
          <a:xfrm>
            <a:off x="6213475" y="942975"/>
            <a:ext cx="8429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25" name="Text Box 45"/>
          <p:cNvSpPr txBox="1"/>
          <p:nvPr/>
        </p:nvSpPr>
        <p:spPr>
          <a:xfrm>
            <a:off x="6791325" y="942975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SIR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26" name="Text Box 46"/>
          <p:cNvSpPr txBox="1"/>
          <p:nvPr/>
        </p:nvSpPr>
        <p:spPr>
          <a:xfrm>
            <a:off x="6886575" y="1400175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0" name="Group 47"/>
          <p:cNvGrpSpPr/>
          <p:nvPr/>
        </p:nvGrpSpPr>
        <p:grpSpPr>
          <a:xfrm>
            <a:off x="9032875" y="1476375"/>
            <a:ext cx="1524000" cy="485775"/>
            <a:chOff x="816" y="3408"/>
            <a:chExt cx="960" cy="306"/>
          </a:xfrm>
        </p:grpSpPr>
        <p:sp>
          <p:nvSpPr>
            <p:cNvPr id="30768" name="Text Box 48"/>
            <p:cNvSpPr txBox="1"/>
            <p:nvPr/>
          </p:nvSpPr>
          <p:spPr>
            <a:xfrm>
              <a:off x="816" y="3408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    ST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769" name="Line 49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30" name="Line 50"/>
          <p:cNvSpPr/>
          <p:nvPr/>
        </p:nvSpPr>
        <p:spPr>
          <a:xfrm>
            <a:off x="6308725" y="2162175"/>
            <a:ext cx="762000" cy="0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11" name="Group 51"/>
          <p:cNvGrpSpPr/>
          <p:nvPr/>
        </p:nvGrpSpPr>
        <p:grpSpPr>
          <a:xfrm>
            <a:off x="4721225" y="1857375"/>
            <a:ext cx="1712913" cy="584201"/>
            <a:chOff x="2064" y="1200"/>
            <a:chExt cx="1079" cy="368"/>
          </a:xfrm>
        </p:grpSpPr>
        <p:sp>
          <p:nvSpPr>
            <p:cNvPr id="30772" name="Text Box 52"/>
            <p:cNvSpPr txBox="1"/>
            <p:nvPr/>
          </p:nvSpPr>
          <p:spPr>
            <a:xfrm>
              <a:off x="2064" y="1200"/>
              <a:ext cx="107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73" name="Line 53"/>
            <p:cNvSpPr/>
            <p:nvPr/>
          </p:nvSpPr>
          <p:spPr>
            <a:xfrm>
              <a:off x="2756" y="1278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" name="Group 54"/>
          <p:cNvGrpSpPr/>
          <p:nvPr/>
        </p:nvGrpSpPr>
        <p:grpSpPr>
          <a:xfrm>
            <a:off x="7070725" y="1857375"/>
            <a:ext cx="1649413" cy="584201"/>
            <a:chOff x="3504" y="1200"/>
            <a:chExt cx="1039" cy="368"/>
          </a:xfrm>
        </p:grpSpPr>
        <p:sp>
          <p:nvSpPr>
            <p:cNvPr id="30775" name="Text Box 55"/>
            <p:cNvSpPr txBox="1"/>
            <p:nvPr/>
          </p:nvSpPr>
          <p:spPr>
            <a:xfrm>
              <a:off x="3504" y="1200"/>
              <a:ext cx="103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76" name="Line 56"/>
            <p:cNvSpPr/>
            <p:nvPr/>
          </p:nvSpPr>
          <p:spPr>
            <a:xfrm>
              <a:off x="4196" y="1278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3" name="Group 57"/>
          <p:cNvGrpSpPr/>
          <p:nvPr/>
        </p:nvGrpSpPr>
        <p:grpSpPr>
          <a:xfrm>
            <a:off x="8670925" y="1857375"/>
            <a:ext cx="1476375" cy="584201"/>
            <a:chOff x="4512" y="1200"/>
            <a:chExt cx="930" cy="368"/>
          </a:xfrm>
        </p:grpSpPr>
        <p:sp>
          <p:nvSpPr>
            <p:cNvPr id="30778" name="Text Box 58"/>
            <p:cNvSpPr txBox="1"/>
            <p:nvPr/>
          </p:nvSpPr>
          <p:spPr>
            <a:xfrm>
              <a:off x="4512" y="1200"/>
              <a:ext cx="93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79" name="Line 59"/>
            <p:cNvSpPr/>
            <p:nvPr/>
          </p:nvSpPr>
          <p:spPr>
            <a:xfrm>
              <a:off x="5080" y="1288"/>
              <a:ext cx="125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40" name="Text Box 60"/>
          <p:cNvSpPr txBox="1"/>
          <p:nvPr/>
        </p:nvSpPr>
        <p:spPr>
          <a:xfrm>
            <a:off x="7223125" y="2346325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41" name="Text Box 61"/>
          <p:cNvSpPr txBox="1"/>
          <p:nvPr/>
        </p:nvSpPr>
        <p:spPr>
          <a:xfrm>
            <a:off x="7908925" y="2393950"/>
            <a:ext cx="1604963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CPMAR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42" name="Text Box 62"/>
          <p:cNvSpPr txBox="1"/>
          <p:nvPr/>
        </p:nvSpPr>
        <p:spPr>
          <a:xfrm>
            <a:off x="5959475" y="234632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" name="Group 63"/>
          <p:cNvGrpSpPr/>
          <p:nvPr/>
        </p:nvGrpSpPr>
        <p:grpSpPr>
          <a:xfrm>
            <a:off x="4708525" y="2422525"/>
            <a:ext cx="1524000" cy="485775"/>
            <a:chOff x="2160" y="960"/>
            <a:chExt cx="960" cy="306"/>
          </a:xfrm>
        </p:grpSpPr>
        <p:sp>
          <p:nvSpPr>
            <p:cNvPr id="30784" name="Text Box 64"/>
            <p:cNvSpPr txBox="1"/>
            <p:nvPr/>
          </p:nvSpPr>
          <p:spPr>
            <a:xfrm>
              <a:off x="2160" y="960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  A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85" name="Line 65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46" name="Text Box 66"/>
          <p:cNvSpPr txBox="1"/>
          <p:nvPr/>
        </p:nvSpPr>
        <p:spPr>
          <a:xfrm>
            <a:off x="9505950" y="2378075"/>
            <a:ext cx="10541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5" name="Group 67"/>
          <p:cNvGrpSpPr/>
          <p:nvPr/>
        </p:nvGrpSpPr>
        <p:grpSpPr>
          <a:xfrm>
            <a:off x="4708525" y="2771775"/>
            <a:ext cx="1460500" cy="584201"/>
            <a:chOff x="2016" y="1776"/>
            <a:chExt cx="920" cy="368"/>
          </a:xfrm>
        </p:grpSpPr>
        <p:sp>
          <p:nvSpPr>
            <p:cNvPr id="30788" name="Text Box 68"/>
            <p:cNvSpPr txBox="1"/>
            <p:nvPr/>
          </p:nvSpPr>
          <p:spPr>
            <a:xfrm>
              <a:off x="2016" y="1776"/>
              <a:ext cx="9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89" name="Line 69"/>
            <p:cNvSpPr/>
            <p:nvPr/>
          </p:nvSpPr>
          <p:spPr>
            <a:xfrm>
              <a:off x="2584" y="1854"/>
              <a:ext cx="147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50" name="Text Box 70"/>
          <p:cNvSpPr txBox="1"/>
          <p:nvPr/>
        </p:nvSpPr>
        <p:spPr>
          <a:xfrm>
            <a:off x="5622925" y="3733800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6" name="Group 71"/>
          <p:cNvGrpSpPr/>
          <p:nvPr/>
        </p:nvGrpSpPr>
        <p:grpSpPr>
          <a:xfrm>
            <a:off x="6461125" y="3733800"/>
            <a:ext cx="1462088" cy="584201"/>
            <a:chOff x="3120" y="2352"/>
            <a:chExt cx="921" cy="368"/>
          </a:xfrm>
        </p:grpSpPr>
        <p:sp>
          <p:nvSpPr>
            <p:cNvPr id="30792" name="Text Box 72"/>
            <p:cNvSpPr txBox="1"/>
            <p:nvPr/>
          </p:nvSpPr>
          <p:spPr>
            <a:xfrm>
              <a:off x="3120" y="2352"/>
              <a:ext cx="92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93" name="Line 73"/>
            <p:cNvSpPr/>
            <p:nvPr/>
          </p:nvSpPr>
          <p:spPr>
            <a:xfrm>
              <a:off x="3688" y="2430"/>
              <a:ext cx="147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54" name="Text Box 74"/>
          <p:cNvSpPr txBox="1"/>
          <p:nvPr/>
        </p:nvSpPr>
        <p:spPr>
          <a:xfrm>
            <a:off x="1524000" y="3276600"/>
            <a:ext cx="11303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ST1: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8955" name="Text Box 75"/>
          <p:cNvSpPr txBox="1"/>
          <p:nvPr/>
        </p:nvSpPr>
        <p:spPr>
          <a:xfrm>
            <a:off x="1524000" y="4175125"/>
            <a:ext cx="1146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ST2: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7" name="Group 76"/>
          <p:cNvGrpSpPr/>
          <p:nvPr/>
        </p:nvGrpSpPr>
        <p:grpSpPr>
          <a:xfrm>
            <a:off x="8670925" y="4267200"/>
            <a:ext cx="1524000" cy="485775"/>
            <a:chOff x="816" y="3408"/>
            <a:chExt cx="960" cy="306"/>
          </a:xfrm>
        </p:grpSpPr>
        <p:sp>
          <p:nvSpPr>
            <p:cNvPr id="30797" name="Text Box 77"/>
            <p:cNvSpPr txBox="1"/>
            <p:nvPr/>
          </p:nvSpPr>
          <p:spPr>
            <a:xfrm>
              <a:off x="816" y="3408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DT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798" name="Line 78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18" name="Group 79"/>
          <p:cNvGrpSpPr/>
          <p:nvPr/>
        </p:nvGrpSpPr>
        <p:grpSpPr>
          <a:xfrm>
            <a:off x="4708525" y="4648200"/>
            <a:ext cx="1697038" cy="584201"/>
            <a:chOff x="2016" y="2928"/>
            <a:chExt cx="1069" cy="368"/>
          </a:xfrm>
        </p:grpSpPr>
        <p:sp>
          <p:nvSpPr>
            <p:cNvPr id="30800" name="Text Box 80"/>
            <p:cNvSpPr txBox="1"/>
            <p:nvPr/>
          </p:nvSpPr>
          <p:spPr>
            <a:xfrm>
              <a:off x="2016" y="2928"/>
              <a:ext cx="106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01" name="Line 81"/>
            <p:cNvSpPr/>
            <p:nvPr/>
          </p:nvSpPr>
          <p:spPr>
            <a:xfrm>
              <a:off x="2708" y="3006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62" name="Line 82"/>
          <p:cNvSpPr/>
          <p:nvPr/>
        </p:nvSpPr>
        <p:spPr>
          <a:xfrm>
            <a:off x="6232525" y="4984750"/>
            <a:ext cx="762000" cy="0"/>
          </a:xfrm>
          <a:prstGeom prst="line">
            <a:avLst/>
          </a:prstGeom>
          <a:ln w="15875" cap="flat" cmpd="sng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19" name="Group 83"/>
          <p:cNvGrpSpPr/>
          <p:nvPr/>
        </p:nvGrpSpPr>
        <p:grpSpPr>
          <a:xfrm>
            <a:off x="6991350" y="4648200"/>
            <a:ext cx="1633538" cy="584201"/>
            <a:chOff x="3504" y="2928"/>
            <a:chExt cx="1029" cy="368"/>
          </a:xfrm>
        </p:grpSpPr>
        <p:sp>
          <p:nvSpPr>
            <p:cNvPr id="30804" name="Text Box 84"/>
            <p:cNvSpPr txBox="1"/>
            <p:nvPr/>
          </p:nvSpPr>
          <p:spPr>
            <a:xfrm>
              <a:off x="3504" y="2928"/>
              <a:ext cx="102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05" name="Line 85"/>
            <p:cNvSpPr/>
            <p:nvPr/>
          </p:nvSpPr>
          <p:spPr>
            <a:xfrm>
              <a:off x="4196" y="3006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0" name="Group 86"/>
          <p:cNvGrpSpPr/>
          <p:nvPr/>
        </p:nvGrpSpPr>
        <p:grpSpPr>
          <a:xfrm>
            <a:off x="8623300" y="4648200"/>
            <a:ext cx="1444625" cy="584201"/>
            <a:chOff x="4512" y="2928"/>
            <a:chExt cx="910" cy="368"/>
          </a:xfrm>
        </p:grpSpPr>
        <p:sp>
          <p:nvSpPr>
            <p:cNvPr id="30807" name="Text Box 87"/>
            <p:cNvSpPr txBox="1"/>
            <p:nvPr/>
          </p:nvSpPr>
          <p:spPr>
            <a:xfrm>
              <a:off x="4512" y="2928"/>
              <a:ext cx="91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08" name="Line 88"/>
            <p:cNvSpPr/>
            <p:nvPr/>
          </p:nvSpPr>
          <p:spPr>
            <a:xfrm>
              <a:off x="5070" y="3006"/>
              <a:ext cx="147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69" name="Text Box 89"/>
          <p:cNvSpPr txBox="1"/>
          <p:nvPr/>
        </p:nvSpPr>
        <p:spPr>
          <a:xfrm>
            <a:off x="1524000" y="5073650"/>
            <a:ext cx="1223963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DT0: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1" name="Group 90"/>
          <p:cNvGrpSpPr/>
          <p:nvPr/>
        </p:nvGrpSpPr>
        <p:grpSpPr>
          <a:xfrm>
            <a:off x="2438400" y="5181600"/>
            <a:ext cx="2238375" cy="485775"/>
            <a:chOff x="576" y="3264"/>
            <a:chExt cx="1410" cy="306"/>
          </a:xfrm>
        </p:grpSpPr>
        <p:sp>
          <p:nvSpPr>
            <p:cNvPr id="30811" name="Text Box 91"/>
            <p:cNvSpPr txBox="1"/>
            <p:nvPr/>
          </p:nvSpPr>
          <p:spPr>
            <a:xfrm>
              <a:off x="576" y="3264"/>
              <a:ext cx="141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  MAR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812" name="Line 92"/>
            <p:cNvSpPr/>
            <p:nvPr/>
          </p:nvSpPr>
          <p:spPr>
            <a:xfrm>
              <a:off x="960" y="3408"/>
              <a:ext cx="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73" name="Text Box 93"/>
          <p:cNvSpPr txBox="1"/>
          <p:nvPr/>
        </p:nvSpPr>
        <p:spPr>
          <a:xfrm>
            <a:off x="7223125" y="510540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74" name="Text Box 94"/>
          <p:cNvSpPr txBox="1"/>
          <p:nvPr/>
        </p:nvSpPr>
        <p:spPr>
          <a:xfrm>
            <a:off x="7908925" y="5105400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CPMAR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75" name="Text Box 95"/>
          <p:cNvSpPr txBox="1"/>
          <p:nvPr/>
        </p:nvSpPr>
        <p:spPr>
          <a:xfrm>
            <a:off x="5927725" y="510540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" name="Group 96"/>
          <p:cNvGrpSpPr/>
          <p:nvPr/>
        </p:nvGrpSpPr>
        <p:grpSpPr>
          <a:xfrm>
            <a:off x="4708525" y="5181600"/>
            <a:ext cx="1524000" cy="485775"/>
            <a:chOff x="2160" y="960"/>
            <a:chExt cx="960" cy="306"/>
          </a:xfrm>
        </p:grpSpPr>
        <p:sp>
          <p:nvSpPr>
            <p:cNvPr id="30817" name="Text Box 97"/>
            <p:cNvSpPr txBox="1"/>
            <p:nvPr/>
          </p:nvSpPr>
          <p:spPr>
            <a:xfrm>
              <a:off x="2160" y="960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R</a:t>
              </a:r>
              <a:r>
                <a:rPr lang="en-US" altLang="zh-CN" sz="3600" b="1" baseline="-180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A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18" name="Line 98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8979" name="Text Box 99"/>
          <p:cNvSpPr txBox="1"/>
          <p:nvPr/>
        </p:nvSpPr>
        <p:spPr>
          <a:xfrm>
            <a:off x="8594725" y="6049963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3" name="Group 100"/>
          <p:cNvGrpSpPr/>
          <p:nvPr/>
        </p:nvGrpSpPr>
        <p:grpSpPr>
          <a:xfrm>
            <a:off x="8670925" y="5562600"/>
            <a:ext cx="1460500" cy="584201"/>
            <a:chOff x="4512" y="3504"/>
            <a:chExt cx="920" cy="368"/>
          </a:xfrm>
        </p:grpSpPr>
        <p:sp>
          <p:nvSpPr>
            <p:cNvPr id="30821" name="Text Box 101"/>
            <p:cNvSpPr txBox="1"/>
            <p:nvPr/>
          </p:nvSpPr>
          <p:spPr>
            <a:xfrm>
              <a:off x="4512" y="3504"/>
              <a:ext cx="9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22" name="Line 102"/>
            <p:cNvSpPr/>
            <p:nvPr/>
          </p:nvSpPr>
          <p:spPr>
            <a:xfrm>
              <a:off x="5070" y="3582"/>
              <a:ext cx="147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4" name="Group 103"/>
          <p:cNvGrpSpPr/>
          <p:nvPr/>
        </p:nvGrpSpPr>
        <p:grpSpPr>
          <a:xfrm>
            <a:off x="9128125" y="5181600"/>
            <a:ext cx="1524000" cy="485775"/>
            <a:chOff x="816" y="3408"/>
            <a:chExt cx="960" cy="306"/>
          </a:xfrm>
        </p:grpSpPr>
        <p:sp>
          <p:nvSpPr>
            <p:cNvPr id="30824" name="Text Box 104"/>
            <p:cNvSpPr txBox="1"/>
            <p:nvPr/>
          </p:nvSpPr>
          <p:spPr>
            <a:xfrm>
              <a:off x="816" y="3408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ET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25" name="Line 105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25" name="Group 106"/>
          <p:cNvGrpSpPr/>
          <p:nvPr/>
        </p:nvGrpSpPr>
        <p:grpSpPr>
          <a:xfrm>
            <a:off x="4708525" y="5562600"/>
            <a:ext cx="1651000" cy="584201"/>
            <a:chOff x="2016" y="3504"/>
            <a:chExt cx="1040" cy="368"/>
          </a:xfrm>
        </p:grpSpPr>
        <p:sp>
          <p:nvSpPr>
            <p:cNvPr id="30827" name="Text Box 107"/>
            <p:cNvSpPr txBox="1"/>
            <p:nvPr/>
          </p:nvSpPr>
          <p:spPr>
            <a:xfrm>
              <a:off x="2016" y="3504"/>
              <a:ext cx="104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28" name="Line 108"/>
            <p:cNvSpPr/>
            <p:nvPr/>
          </p:nvSpPr>
          <p:spPr>
            <a:xfrm>
              <a:off x="2718" y="3582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89" name="Line 109"/>
          <p:cNvSpPr/>
          <p:nvPr/>
        </p:nvSpPr>
        <p:spPr>
          <a:xfrm>
            <a:off x="6232525" y="5899150"/>
            <a:ext cx="762000" cy="0"/>
          </a:xfrm>
          <a:prstGeom prst="line">
            <a:avLst/>
          </a:prstGeom>
          <a:ln w="15875" cap="flat" cmpd="sng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26" name="Group 110"/>
          <p:cNvGrpSpPr/>
          <p:nvPr/>
        </p:nvGrpSpPr>
        <p:grpSpPr>
          <a:xfrm>
            <a:off x="6994525" y="5562600"/>
            <a:ext cx="1665288" cy="584201"/>
            <a:chOff x="3456" y="3504"/>
            <a:chExt cx="1049" cy="368"/>
          </a:xfrm>
        </p:grpSpPr>
        <p:sp>
          <p:nvSpPr>
            <p:cNvPr id="30831" name="Text Box 111"/>
            <p:cNvSpPr txBox="1"/>
            <p:nvPr/>
          </p:nvSpPr>
          <p:spPr>
            <a:xfrm>
              <a:off x="3456" y="3504"/>
              <a:ext cx="104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32" name="Line 112"/>
            <p:cNvSpPr/>
            <p:nvPr/>
          </p:nvSpPr>
          <p:spPr>
            <a:xfrm>
              <a:off x="4148" y="3582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8993" name="Text Box 113"/>
          <p:cNvSpPr txBox="1"/>
          <p:nvPr/>
        </p:nvSpPr>
        <p:spPr>
          <a:xfrm>
            <a:off x="1524000" y="6049963"/>
            <a:ext cx="12398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ET0: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7" name="Group 114"/>
          <p:cNvGrpSpPr/>
          <p:nvPr/>
        </p:nvGrpSpPr>
        <p:grpSpPr>
          <a:xfrm>
            <a:off x="2470150" y="6156325"/>
            <a:ext cx="2159000" cy="485775"/>
            <a:chOff x="596" y="3878"/>
            <a:chExt cx="1360" cy="306"/>
          </a:xfrm>
        </p:grpSpPr>
        <p:sp>
          <p:nvSpPr>
            <p:cNvPr id="30835" name="Text Box 115"/>
            <p:cNvSpPr txBox="1"/>
            <p:nvPr/>
          </p:nvSpPr>
          <p:spPr>
            <a:xfrm>
              <a:off x="596" y="3878"/>
              <a:ext cx="13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     MDR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836" name="Line 116"/>
            <p:cNvSpPr/>
            <p:nvPr/>
          </p:nvSpPr>
          <p:spPr>
            <a:xfrm>
              <a:off x="884" y="4022"/>
              <a:ext cx="26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28" name="Group 117"/>
          <p:cNvGrpSpPr/>
          <p:nvPr/>
        </p:nvGrpSpPr>
        <p:grpSpPr>
          <a:xfrm>
            <a:off x="4632325" y="6146800"/>
            <a:ext cx="1524000" cy="485775"/>
            <a:chOff x="2400" y="4016"/>
            <a:chExt cx="960" cy="306"/>
          </a:xfrm>
        </p:grpSpPr>
        <p:sp>
          <p:nvSpPr>
            <p:cNvPr id="30838" name="Text Box 118"/>
            <p:cNvSpPr txBox="1"/>
            <p:nvPr/>
          </p:nvSpPr>
          <p:spPr>
            <a:xfrm>
              <a:off x="2400" y="4016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  B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39" name="Line 119"/>
            <p:cNvSpPr/>
            <p:nvPr/>
          </p:nvSpPr>
          <p:spPr>
            <a:xfrm>
              <a:off x="2640" y="416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9000" name="Text Box 120"/>
          <p:cNvSpPr txBox="1"/>
          <p:nvPr/>
        </p:nvSpPr>
        <p:spPr>
          <a:xfrm>
            <a:off x="5622925" y="60499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001" name="Text Box 121"/>
          <p:cNvSpPr txBox="1"/>
          <p:nvPr/>
        </p:nvSpPr>
        <p:spPr>
          <a:xfrm>
            <a:off x="6842125" y="6049963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002" name="Text Box 122"/>
          <p:cNvSpPr txBox="1"/>
          <p:nvPr/>
        </p:nvSpPr>
        <p:spPr>
          <a:xfrm>
            <a:off x="7451725" y="6049963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CPMDR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9" name="Group 123"/>
          <p:cNvGrpSpPr/>
          <p:nvPr/>
        </p:nvGrpSpPr>
        <p:grpSpPr>
          <a:xfrm>
            <a:off x="9356725" y="6049963"/>
            <a:ext cx="1570038" cy="584199"/>
            <a:chOff x="4944" y="3811"/>
            <a:chExt cx="989" cy="368"/>
          </a:xfrm>
        </p:grpSpPr>
        <p:sp>
          <p:nvSpPr>
            <p:cNvPr id="30844" name="Text Box 124"/>
            <p:cNvSpPr txBox="1"/>
            <p:nvPr/>
          </p:nvSpPr>
          <p:spPr>
            <a:xfrm>
              <a:off x="4944" y="3811"/>
              <a:ext cx="98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0845" name="Line 125"/>
            <p:cNvSpPr/>
            <p:nvPr/>
          </p:nvSpPr>
          <p:spPr>
            <a:xfrm>
              <a:off x="5502" y="3889"/>
              <a:ext cx="147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892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89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889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89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789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89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789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89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89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789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7890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89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789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789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891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7895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789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891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89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7891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7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789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7897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7897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789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37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37899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790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790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7900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7897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/>
      <p:bldP spid="378886" grpId="0" build="p"/>
      <p:bldP spid="378887" grpId="0" build="p"/>
      <p:bldP spid="378899" grpId="0" build="p"/>
      <p:bldP spid="378900" grpId="0" build="p"/>
      <p:bldP spid="378904" grpId="0" build="p"/>
      <p:bldP spid="378905" grpId="0" build="p"/>
      <p:bldP spid="378906" grpId="0" build="p"/>
      <p:bldP spid="378910" grpId="0" build="p"/>
      <p:bldP spid="378911" grpId="0" build="p"/>
      <p:bldP spid="378912" grpId="0" build="p"/>
      <p:bldP spid="378916" grpId="0" build="p"/>
      <p:bldP spid="378917" grpId="0" build="p"/>
      <p:bldP spid="378918" grpId="0" build="p"/>
      <p:bldP spid="378919" grpId="0" build="p"/>
      <p:bldP spid="378923" grpId="0" build="p"/>
      <p:bldP spid="378924" grpId="0" build="p"/>
      <p:bldP spid="378925" grpId="0" build="p"/>
      <p:bldP spid="378926" grpId="0" build="p"/>
      <p:bldP spid="378940" grpId="0" build="p"/>
      <p:bldP spid="378941" grpId="0" build="p"/>
      <p:bldP spid="378942" grpId="0" build="p"/>
      <p:bldP spid="378946" grpId="0" build="p"/>
      <p:bldP spid="378950" grpId="0" build="p"/>
      <p:bldP spid="378954" grpId="0" build="p"/>
      <p:bldP spid="378955" grpId="0" build="p"/>
      <p:bldP spid="378969" grpId="0" build="p"/>
      <p:bldP spid="378973" grpId="0" build="p"/>
      <p:bldP spid="378974" grpId="0" build="p"/>
      <p:bldP spid="378975" grpId="0" build="p"/>
      <p:bldP spid="378979" grpId="0" build="p"/>
      <p:bldP spid="378993" grpId="0" build="p"/>
      <p:bldP spid="379000" grpId="0" build="p"/>
      <p:bldP spid="379001" grpId="0" build="p"/>
      <p:bldP spid="379002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9906" name="Text Box 2"/>
          <p:cNvSpPr txBox="1"/>
          <p:nvPr/>
        </p:nvSpPr>
        <p:spPr>
          <a:xfrm>
            <a:off x="1547813" y="29527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462213" y="3028950"/>
            <a:ext cx="3200400" cy="485775"/>
            <a:chOff x="528" y="0"/>
            <a:chExt cx="2016" cy="306"/>
          </a:xfrm>
        </p:grpSpPr>
        <p:sp>
          <p:nvSpPr>
            <p:cNvPr id="31747" name="Text Box 4"/>
            <p:cNvSpPr txBox="1"/>
            <p:nvPr/>
          </p:nvSpPr>
          <p:spPr>
            <a:xfrm>
              <a:off x="528" y="0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  M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48" name="Line 5"/>
            <p:cNvSpPr/>
            <p:nvPr/>
          </p:nvSpPr>
          <p:spPr>
            <a:xfrm>
              <a:off x="1056" y="14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462213" y="3594100"/>
            <a:ext cx="3200400" cy="485775"/>
            <a:chOff x="2784" y="1440"/>
            <a:chExt cx="2016" cy="306"/>
          </a:xfrm>
        </p:grpSpPr>
        <p:sp>
          <p:nvSpPr>
            <p:cNvPr id="31750" name="Text Box 7"/>
            <p:cNvSpPr txBox="1"/>
            <p:nvPr/>
          </p:nvSpPr>
          <p:spPr>
            <a:xfrm>
              <a:off x="2784" y="1440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51" name="Line 8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79913" name="Line 9"/>
          <p:cNvSpPr/>
          <p:nvPr/>
        </p:nvSpPr>
        <p:spPr>
          <a:xfrm>
            <a:off x="4513263" y="1330325"/>
            <a:ext cx="0" cy="3124200"/>
          </a:xfrm>
          <a:prstGeom prst="line">
            <a:avLst/>
          </a:prstGeom>
          <a:ln w="19050" cap="sq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914" name="Text Box 10"/>
          <p:cNvSpPr txBox="1"/>
          <p:nvPr/>
        </p:nvSpPr>
        <p:spPr>
          <a:xfrm>
            <a:off x="1547813" y="351790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915" name="Text Box 11"/>
          <p:cNvSpPr txBox="1"/>
          <p:nvPr/>
        </p:nvSpPr>
        <p:spPr>
          <a:xfrm>
            <a:off x="4608513" y="295275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EMAR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916" name="Text Box 12"/>
          <p:cNvSpPr txBox="1"/>
          <p:nvPr/>
        </p:nvSpPr>
        <p:spPr>
          <a:xfrm>
            <a:off x="5732463" y="2984500"/>
            <a:ext cx="56038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9917" name="Text Box 13"/>
          <p:cNvSpPr txBox="1"/>
          <p:nvPr/>
        </p:nvSpPr>
        <p:spPr>
          <a:xfrm>
            <a:off x="6437313" y="2952750"/>
            <a:ext cx="114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7351713" y="2952750"/>
            <a:ext cx="1444625" cy="584201"/>
            <a:chOff x="3800" y="1208"/>
            <a:chExt cx="910" cy="368"/>
          </a:xfrm>
        </p:grpSpPr>
        <p:sp>
          <p:nvSpPr>
            <p:cNvPr id="31758" name="Text Box 15"/>
            <p:cNvSpPr txBox="1"/>
            <p:nvPr/>
          </p:nvSpPr>
          <p:spPr>
            <a:xfrm>
              <a:off x="3800" y="1208"/>
              <a:ext cx="91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59" name="Line 16"/>
            <p:cNvSpPr/>
            <p:nvPr/>
          </p:nvSpPr>
          <p:spPr>
            <a:xfrm>
              <a:off x="4358" y="1296"/>
              <a:ext cx="147" cy="0"/>
            </a:xfrm>
            <a:prstGeom prst="line">
              <a:avLst/>
            </a:prstGeom>
            <a:ln w="127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9921" name="Text Box 17"/>
          <p:cNvSpPr txBox="1"/>
          <p:nvPr/>
        </p:nvSpPr>
        <p:spPr>
          <a:xfrm>
            <a:off x="7199313" y="3517900"/>
            <a:ext cx="765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922" name="Text Box 18"/>
          <p:cNvSpPr txBox="1"/>
          <p:nvPr/>
        </p:nvSpPr>
        <p:spPr>
          <a:xfrm>
            <a:off x="7885113" y="3517900"/>
            <a:ext cx="1447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CPMAR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923" name="Text Box 19"/>
          <p:cNvSpPr txBox="1"/>
          <p:nvPr/>
        </p:nvSpPr>
        <p:spPr>
          <a:xfrm>
            <a:off x="5903913" y="351790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4684713" y="3594100"/>
            <a:ext cx="1524000" cy="485775"/>
            <a:chOff x="2160" y="960"/>
            <a:chExt cx="960" cy="306"/>
          </a:xfrm>
        </p:grpSpPr>
        <p:sp>
          <p:nvSpPr>
            <p:cNvPr id="31764" name="Text Box 21"/>
            <p:cNvSpPr txBox="1"/>
            <p:nvPr/>
          </p:nvSpPr>
          <p:spPr>
            <a:xfrm>
              <a:off x="2160" y="960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A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65" name="Line 22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6" name="Group 23"/>
          <p:cNvGrpSpPr/>
          <p:nvPr/>
        </p:nvGrpSpPr>
        <p:grpSpPr>
          <a:xfrm>
            <a:off x="9104313" y="3594100"/>
            <a:ext cx="1524000" cy="485775"/>
            <a:chOff x="816" y="3408"/>
            <a:chExt cx="960" cy="306"/>
          </a:xfrm>
        </p:grpSpPr>
        <p:sp>
          <p:nvSpPr>
            <p:cNvPr id="31767" name="Text Box 24"/>
            <p:cNvSpPr txBox="1"/>
            <p:nvPr/>
          </p:nvSpPr>
          <p:spPr>
            <a:xfrm>
              <a:off x="816" y="3408"/>
              <a:ext cx="9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FT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68" name="Line 25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4684713" y="4051300"/>
            <a:ext cx="1682750" cy="584201"/>
            <a:chOff x="2120" y="1900"/>
            <a:chExt cx="1060" cy="368"/>
          </a:xfrm>
        </p:grpSpPr>
        <p:sp>
          <p:nvSpPr>
            <p:cNvPr id="31770" name="Text Box 27"/>
            <p:cNvSpPr txBox="1"/>
            <p:nvPr/>
          </p:nvSpPr>
          <p:spPr>
            <a:xfrm>
              <a:off x="2120" y="1900"/>
              <a:ext cx="10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71" name="Line 28"/>
            <p:cNvSpPr/>
            <p:nvPr/>
          </p:nvSpPr>
          <p:spPr>
            <a:xfrm>
              <a:off x="2812" y="1978"/>
              <a:ext cx="144" cy="0"/>
            </a:xfrm>
            <a:prstGeom prst="line">
              <a:avLst/>
            </a:prstGeom>
            <a:ln w="127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9933" name="Line 29"/>
          <p:cNvSpPr/>
          <p:nvPr/>
        </p:nvSpPr>
        <p:spPr>
          <a:xfrm>
            <a:off x="6208713" y="4356100"/>
            <a:ext cx="762000" cy="0"/>
          </a:xfrm>
          <a:prstGeom prst="line">
            <a:avLst/>
          </a:prstGeom>
          <a:ln w="12700" cap="rnd" cmpd="sng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8" name="Group 30"/>
          <p:cNvGrpSpPr/>
          <p:nvPr/>
        </p:nvGrpSpPr>
        <p:grpSpPr>
          <a:xfrm>
            <a:off x="7046913" y="4051300"/>
            <a:ext cx="1603375" cy="584201"/>
            <a:chOff x="3608" y="1900"/>
            <a:chExt cx="1010" cy="368"/>
          </a:xfrm>
        </p:grpSpPr>
        <p:sp>
          <p:nvSpPr>
            <p:cNvPr id="31774" name="Text Box 31"/>
            <p:cNvSpPr txBox="1"/>
            <p:nvPr/>
          </p:nvSpPr>
          <p:spPr>
            <a:xfrm>
              <a:off x="3608" y="1900"/>
              <a:ext cx="101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75" name="Line 32"/>
            <p:cNvSpPr/>
            <p:nvPr/>
          </p:nvSpPr>
          <p:spPr>
            <a:xfrm>
              <a:off x="4310" y="1978"/>
              <a:ext cx="144" cy="0"/>
            </a:xfrm>
            <a:prstGeom prst="line">
              <a:avLst/>
            </a:prstGeom>
            <a:ln w="127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9" name="Group 33"/>
          <p:cNvGrpSpPr/>
          <p:nvPr/>
        </p:nvGrpSpPr>
        <p:grpSpPr>
          <a:xfrm>
            <a:off x="8647113" y="4051300"/>
            <a:ext cx="1492250" cy="584201"/>
            <a:chOff x="4616" y="1900"/>
            <a:chExt cx="940" cy="368"/>
          </a:xfrm>
        </p:grpSpPr>
        <p:sp>
          <p:nvSpPr>
            <p:cNvPr id="31777" name="Text Box 34"/>
            <p:cNvSpPr txBox="1"/>
            <p:nvPr/>
          </p:nvSpPr>
          <p:spPr>
            <a:xfrm>
              <a:off x="4616" y="1900"/>
              <a:ext cx="94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78" name="Line 35"/>
            <p:cNvSpPr/>
            <p:nvPr/>
          </p:nvSpPr>
          <p:spPr>
            <a:xfrm>
              <a:off x="5184" y="1978"/>
              <a:ext cx="141" cy="0"/>
            </a:xfrm>
            <a:prstGeom prst="line">
              <a:avLst/>
            </a:prstGeom>
            <a:ln w="127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9940" name="Line 36"/>
          <p:cNvSpPr/>
          <p:nvPr/>
        </p:nvSpPr>
        <p:spPr>
          <a:xfrm>
            <a:off x="6032500" y="3432175"/>
            <a:ext cx="1039813" cy="1481138"/>
          </a:xfrm>
          <a:prstGeom prst="line">
            <a:avLst/>
          </a:prstGeom>
          <a:ln w="158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sm" len="lg"/>
          </a:ln>
        </p:spPr>
      </p:sp>
      <p:sp>
        <p:nvSpPr>
          <p:cNvPr id="379941" name="Text Box 37"/>
          <p:cNvSpPr txBox="1"/>
          <p:nvPr/>
        </p:nvSpPr>
        <p:spPr>
          <a:xfrm>
            <a:off x="7013575" y="4772025"/>
            <a:ext cx="3200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38"/>
          <p:cNvGrpSpPr/>
          <p:nvPr/>
        </p:nvGrpSpPr>
        <p:grpSpPr>
          <a:xfrm>
            <a:off x="1524000" y="1231900"/>
            <a:ext cx="9339263" cy="1552575"/>
            <a:chOff x="89" y="137"/>
            <a:chExt cx="5883" cy="978"/>
          </a:xfrm>
        </p:grpSpPr>
        <p:sp>
          <p:nvSpPr>
            <p:cNvPr id="31782" name="Text Box 39"/>
            <p:cNvSpPr txBox="1"/>
            <p:nvPr/>
          </p:nvSpPr>
          <p:spPr>
            <a:xfrm>
              <a:off x="89" y="137"/>
              <a:ext cx="9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DT0</a:t>
              </a:r>
              <a:r>
                <a:rPr lang="zh-CN" altLang="en-US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31783" name="Group 40"/>
            <p:cNvGrpSpPr/>
            <p:nvPr/>
          </p:nvGrpSpPr>
          <p:grpSpPr>
            <a:xfrm>
              <a:off x="665" y="185"/>
              <a:ext cx="2016" cy="306"/>
              <a:chOff x="2784" y="1440"/>
              <a:chExt cx="2016" cy="306"/>
            </a:xfrm>
          </p:grpSpPr>
          <p:sp>
            <p:nvSpPr>
              <p:cNvPr id="31784" name="Text Box 41"/>
              <p:cNvSpPr txBox="1"/>
              <p:nvPr/>
            </p:nvSpPr>
            <p:spPr>
              <a:xfrm>
                <a:off x="2784" y="1440"/>
                <a:ext cx="2016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R</a:t>
                </a:r>
                <a:r>
                  <a:rPr lang="en-US" altLang="zh-CN" sz="3600" b="1" baseline="-18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      </a:t>
                </a:r>
                <a:r>
                  <a:rPr lang="en-US" altLang="zh-CN" sz="3200" b="1" dirty="0">
                    <a:solidFill>
                      <a:srgbClr val="FF33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MAR</a:t>
                </a:r>
                <a:endPara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85" name="Line 42"/>
              <p:cNvSpPr/>
              <p:nvPr/>
            </p:nvSpPr>
            <p:spPr>
              <a:xfrm>
                <a:off x="3168" y="1584"/>
                <a:ext cx="336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sp>
          <p:nvSpPr>
            <p:cNvPr id="31786" name="Text Box 43"/>
            <p:cNvSpPr txBox="1"/>
            <p:nvPr/>
          </p:nvSpPr>
          <p:spPr>
            <a:xfrm>
              <a:off x="3639" y="137"/>
              <a:ext cx="7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DM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87" name="Text Box 44"/>
            <p:cNvSpPr txBox="1"/>
            <p:nvPr/>
          </p:nvSpPr>
          <p:spPr>
            <a:xfrm>
              <a:off x="4071" y="137"/>
              <a:ext cx="91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CPMAR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788" name="Text Box 45"/>
            <p:cNvSpPr txBox="1"/>
            <p:nvPr/>
          </p:nvSpPr>
          <p:spPr>
            <a:xfrm>
              <a:off x="2823" y="137"/>
              <a:ext cx="9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r>
                <a: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3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1789" name="Group 46"/>
            <p:cNvGrpSpPr/>
            <p:nvPr/>
          </p:nvGrpSpPr>
          <p:grpSpPr>
            <a:xfrm>
              <a:off x="2055" y="185"/>
              <a:ext cx="960" cy="306"/>
              <a:chOff x="2160" y="960"/>
              <a:chExt cx="960" cy="306"/>
            </a:xfrm>
          </p:grpSpPr>
          <p:sp>
            <p:nvSpPr>
              <p:cNvPr id="31790" name="Text Box 47"/>
              <p:cNvSpPr txBox="1"/>
              <p:nvPr/>
            </p:nvSpPr>
            <p:spPr>
              <a:xfrm>
                <a:off x="2160" y="960"/>
                <a:ext cx="960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R</a:t>
                </a:r>
                <a:r>
                  <a:rPr lang="en-US" altLang="zh-CN" sz="3600" b="1" baseline="-18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  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A</a:t>
                </a:r>
                <a:endParaRPr lang="en-US" altLang="zh-CN" sz="32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791" name="Line 48"/>
              <p:cNvSpPr/>
              <p:nvPr/>
            </p:nvSpPr>
            <p:spPr>
              <a:xfrm>
                <a:off x="2544" y="1104"/>
                <a:ext cx="192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sp>
          <p:nvSpPr>
            <p:cNvPr id="31792" name="Text Box 49"/>
            <p:cNvSpPr txBox="1"/>
            <p:nvPr/>
          </p:nvSpPr>
          <p:spPr>
            <a:xfrm>
              <a:off x="4503" y="732"/>
              <a:ext cx="91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T+1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31793" name="Group 50"/>
            <p:cNvGrpSpPr/>
            <p:nvPr/>
          </p:nvGrpSpPr>
          <p:grpSpPr>
            <a:xfrm>
              <a:off x="4551" y="425"/>
              <a:ext cx="920" cy="368"/>
              <a:chOff x="4512" y="3504"/>
              <a:chExt cx="920" cy="368"/>
            </a:xfrm>
          </p:grpSpPr>
          <p:sp>
            <p:nvSpPr>
              <p:cNvPr id="31794" name="Text Box 51"/>
              <p:cNvSpPr txBox="1"/>
              <p:nvPr/>
            </p:nvSpPr>
            <p:spPr>
              <a:xfrm>
                <a:off x="4512" y="3504"/>
                <a:ext cx="92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CPT(P)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95" name="Line 52"/>
              <p:cNvSpPr/>
              <p:nvPr/>
            </p:nvSpPr>
            <p:spPr>
              <a:xfrm>
                <a:off x="5070" y="3582"/>
                <a:ext cx="147" cy="0"/>
              </a:xfrm>
              <a:prstGeom prst="line">
                <a:avLst/>
              </a:prstGeom>
              <a:ln w="127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grpSp>
          <p:nvGrpSpPr>
            <p:cNvPr id="31796" name="Group 53"/>
            <p:cNvGrpSpPr/>
            <p:nvPr/>
          </p:nvGrpSpPr>
          <p:grpSpPr>
            <a:xfrm>
              <a:off x="4839" y="185"/>
              <a:ext cx="960" cy="306"/>
              <a:chOff x="816" y="3408"/>
              <a:chExt cx="960" cy="306"/>
            </a:xfrm>
          </p:grpSpPr>
          <p:sp>
            <p:nvSpPr>
              <p:cNvPr id="31797" name="Text Box 54"/>
              <p:cNvSpPr txBox="1"/>
              <p:nvPr/>
            </p:nvSpPr>
            <p:spPr>
              <a:xfrm>
                <a:off x="816" y="3408"/>
                <a:ext cx="960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1  ET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798" name="Line 55"/>
              <p:cNvSpPr/>
              <p:nvPr/>
            </p:nvSpPr>
            <p:spPr>
              <a:xfrm>
                <a:off x="1008" y="3552"/>
                <a:ext cx="192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grpSp>
          <p:nvGrpSpPr>
            <p:cNvPr id="31799" name="Group 56"/>
            <p:cNvGrpSpPr/>
            <p:nvPr/>
          </p:nvGrpSpPr>
          <p:grpSpPr>
            <a:xfrm>
              <a:off x="2055" y="425"/>
              <a:ext cx="1040" cy="368"/>
              <a:chOff x="2016" y="3504"/>
              <a:chExt cx="1040" cy="368"/>
            </a:xfrm>
          </p:grpSpPr>
          <p:sp>
            <p:nvSpPr>
              <p:cNvPr id="31800" name="Text Box 57"/>
              <p:cNvSpPr txBox="1"/>
              <p:nvPr/>
            </p:nvSpPr>
            <p:spPr>
              <a:xfrm>
                <a:off x="2016" y="3504"/>
                <a:ext cx="104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CPFT(P)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801" name="Line 58"/>
              <p:cNvSpPr/>
              <p:nvPr/>
            </p:nvSpPr>
            <p:spPr>
              <a:xfrm>
                <a:off x="2718" y="3582"/>
                <a:ext cx="144" cy="0"/>
              </a:xfrm>
              <a:prstGeom prst="line">
                <a:avLst/>
              </a:prstGeom>
              <a:ln w="127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1802" name="Line 59"/>
            <p:cNvSpPr/>
            <p:nvPr/>
          </p:nvSpPr>
          <p:spPr>
            <a:xfrm>
              <a:off x="3015" y="617"/>
              <a:ext cx="480" cy="0"/>
            </a:xfrm>
            <a:prstGeom prst="line">
              <a:avLst/>
            </a:prstGeom>
            <a:ln w="12700" cap="rnd" cmpd="sng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</p:sp>
        <p:grpSp>
          <p:nvGrpSpPr>
            <p:cNvPr id="31803" name="Group 60"/>
            <p:cNvGrpSpPr/>
            <p:nvPr/>
          </p:nvGrpSpPr>
          <p:grpSpPr>
            <a:xfrm>
              <a:off x="3495" y="425"/>
              <a:ext cx="1049" cy="368"/>
              <a:chOff x="3456" y="3504"/>
              <a:chExt cx="1049" cy="368"/>
            </a:xfrm>
          </p:grpSpPr>
          <p:sp>
            <p:nvSpPr>
              <p:cNvPr id="31804" name="Text Box 61"/>
              <p:cNvSpPr txBox="1"/>
              <p:nvPr/>
            </p:nvSpPr>
            <p:spPr>
              <a:xfrm>
                <a:off x="3456" y="3504"/>
                <a:ext cx="1049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CPET(P)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805" name="Line 62"/>
              <p:cNvSpPr/>
              <p:nvPr/>
            </p:nvSpPr>
            <p:spPr>
              <a:xfrm>
                <a:off x="4148" y="3582"/>
                <a:ext cx="144" cy="0"/>
              </a:xfrm>
              <a:prstGeom prst="line">
                <a:avLst/>
              </a:prstGeom>
              <a:ln w="127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31806" name="Text Box 63"/>
            <p:cNvSpPr txBox="1"/>
            <p:nvPr/>
          </p:nvSpPr>
          <p:spPr>
            <a:xfrm>
              <a:off x="89" y="732"/>
              <a:ext cx="9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ET0</a:t>
              </a:r>
              <a:r>
                <a:rPr lang="zh-CN" altLang="en-US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31807" name="Group 64"/>
            <p:cNvGrpSpPr/>
            <p:nvPr/>
          </p:nvGrpSpPr>
          <p:grpSpPr>
            <a:xfrm>
              <a:off x="685" y="809"/>
              <a:ext cx="2016" cy="306"/>
              <a:chOff x="960" y="480"/>
              <a:chExt cx="2016" cy="306"/>
            </a:xfrm>
          </p:grpSpPr>
          <p:sp>
            <p:nvSpPr>
              <p:cNvPr id="31808" name="Text Box 65"/>
              <p:cNvSpPr txBox="1"/>
              <p:nvPr/>
            </p:nvSpPr>
            <p:spPr>
              <a:xfrm>
                <a:off x="960" y="480"/>
                <a:ext cx="2016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33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    MDR</a:t>
                </a:r>
                <a:endPara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809" name="Line 66"/>
              <p:cNvSpPr/>
              <p:nvPr/>
            </p:nvSpPr>
            <p:spPr>
              <a:xfrm>
                <a:off x="1248" y="624"/>
                <a:ext cx="336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grpSp>
          <p:nvGrpSpPr>
            <p:cNvPr id="31810" name="Group 67"/>
            <p:cNvGrpSpPr/>
            <p:nvPr/>
          </p:nvGrpSpPr>
          <p:grpSpPr>
            <a:xfrm>
              <a:off x="2007" y="793"/>
              <a:ext cx="960" cy="306"/>
              <a:chOff x="2400" y="4016"/>
              <a:chExt cx="960" cy="306"/>
            </a:xfrm>
          </p:grpSpPr>
          <p:sp>
            <p:nvSpPr>
              <p:cNvPr id="31811" name="Text Box 68"/>
              <p:cNvSpPr txBox="1"/>
              <p:nvPr/>
            </p:nvSpPr>
            <p:spPr>
              <a:xfrm>
                <a:off x="2400" y="4016"/>
                <a:ext cx="960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  B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812" name="Line 69"/>
              <p:cNvSpPr/>
              <p:nvPr/>
            </p:nvSpPr>
            <p:spPr>
              <a:xfrm>
                <a:off x="2640" y="4160"/>
                <a:ext cx="192" cy="0"/>
              </a:xfrm>
              <a:prstGeom prst="line">
                <a:avLst/>
              </a:prstGeom>
              <a:ln w="28575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sp>
          <p:nvSpPr>
            <p:cNvPr id="31813" name="Text Box 70"/>
            <p:cNvSpPr txBox="1"/>
            <p:nvPr/>
          </p:nvSpPr>
          <p:spPr>
            <a:xfrm>
              <a:off x="2631" y="732"/>
              <a:ext cx="96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输出</a:t>
              </a: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814" name="Text Box 71"/>
            <p:cNvSpPr txBox="1"/>
            <p:nvPr/>
          </p:nvSpPr>
          <p:spPr>
            <a:xfrm>
              <a:off x="3399" y="732"/>
              <a:ext cx="7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DM</a:t>
              </a:r>
              <a:endParaRPr lang="en-US" altLang="zh-CN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1815" name="Text Box 72"/>
            <p:cNvSpPr txBox="1"/>
            <p:nvPr/>
          </p:nvSpPr>
          <p:spPr>
            <a:xfrm>
              <a:off x="3783" y="732"/>
              <a:ext cx="91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CPMDR</a:t>
              </a:r>
              <a:endParaRPr lang="en-US" altLang="zh-CN" sz="30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31816" name="Group 73"/>
            <p:cNvGrpSpPr/>
            <p:nvPr/>
          </p:nvGrpSpPr>
          <p:grpSpPr>
            <a:xfrm>
              <a:off x="4983" y="732"/>
              <a:ext cx="989" cy="368"/>
              <a:chOff x="4944" y="3811"/>
              <a:chExt cx="989" cy="368"/>
            </a:xfrm>
          </p:grpSpPr>
          <p:sp>
            <p:nvSpPr>
              <p:cNvPr id="31817" name="Text Box 74"/>
              <p:cNvSpPr txBox="1"/>
              <p:nvPr/>
            </p:nvSpPr>
            <p:spPr>
              <a:xfrm>
                <a:off x="4944" y="3811"/>
                <a:ext cx="989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CPT(P)</a:t>
                </a:r>
                <a:endParaRPr lang="en-US" altLang="zh-CN" sz="3200" b="1" dirty="0"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31818" name="Line 75"/>
              <p:cNvSpPr/>
              <p:nvPr/>
            </p:nvSpPr>
            <p:spPr>
              <a:xfrm>
                <a:off x="5502" y="3889"/>
                <a:ext cx="147" cy="0"/>
              </a:xfrm>
              <a:prstGeom prst="line">
                <a:avLst/>
              </a:prstGeom>
              <a:ln w="1270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14" grpId="0"/>
      <p:bldP spid="379915" grpId="0"/>
      <p:bldP spid="379916" grpId="0"/>
      <p:bldP spid="379917" grpId="0"/>
      <p:bldP spid="379921" grpId="0"/>
      <p:bldP spid="379922" grpId="0"/>
      <p:bldP spid="379923" grpId="0"/>
      <p:bldP spid="37994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3"/>
          <p:cNvSpPr>
            <a:spLocks noGrp="1"/>
          </p:cNvSpPr>
          <p:nvPr>
            <p:ph idx="1"/>
          </p:nvPr>
        </p:nvSpPr>
        <p:spPr>
          <a:xfrm>
            <a:off x="2209800" y="1268413"/>
            <a:ext cx="3957638" cy="79216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(4) MOV –(SP),(R3)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690938" y="1938338"/>
            <a:ext cx="1828800" cy="485775"/>
            <a:chOff x="1424" y="973"/>
            <a:chExt cx="1152" cy="306"/>
          </a:xfrm>
        </p:grpSpPr>
        <p:sp>
          <p:nvSpPr>
            <p:cNvPr id="75780" name="Text Box 5"/>
            <p:cNvSpPr txBox="1"/>
            <p:nvPr/>
          </p:nvSpPr>
          <p:spPr>
            <a:xfrm>
              <a:off x="1424" y="973"/>
              <a:ext cx="115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  IR,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5781" name="Line 6"/>
            <p:cNvSpPr/>
            <p:nvPr/>
          </p:nvSpPr>
          <p:spPr>
            <a:xfrm>
              <a:off x="1752" y="111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3702050" y="2443163"/>
            <a:ext cx="2538413" cy="485775"/>
            <a:chOff x="1653" y="944"/>
            <a:chExt cx="1599" cy="306"/>
          </a:xfrm>
        </p:grpSpPr>
        <p:sp>
          <p:nvSpPr>
            <p:cNvPr id="75783" name="Text Box 8"/>
            <p:cNvSpPr txBox="1"/>
            <p:nvPr/>
          </p:nvSpPr>
          <p:spPr>
            <a:xfrm>
              <a:off x="1653" y="944"/>
              <a:ext cx="159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R3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Line 9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448300" y="1938338"/>
            <a:ext cx="2459038" cy="485775"/>
            <a:chOff x="2805" y="636"/>
            <a:chExt cx="1549" cy="306"/>
          </a:xfrm>
        </p:grpSpPr>
        <p:sp>
          <p:nvSpPr>
            <p:cNvPr id="75786" name="Text Box 11"/>
            <p:cNvSpPr txBox="1"/>
            <p:nvPr/>
          </p:nvSpPr>
          <p:spPr>
            <a:xfrm>
              <a:off x="2805" y="636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7" name="Line 12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98704" name="Text Box 16"/>
          <p:cNvSpPr txBox="1"/>
          <p:nvPr/>
        </p:nvSpPr>
        <p:spPr>
          <a:xfrm>
            <a:off x="2566988" y="19161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5" name="Text Box 17"/>
          <p:cNvSpPr txBox="1"/>
          <p:nvPr/>
        </p:nvSpPr>
        <p:spPr>
          <a:xfrm>
            <a:off x="2584450" y="24050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6" name="Text Box 18"/>
          <p:cNvSpPr txBox="1"/>
          <p:nvPr/>
        </p:nvSpPr>
        <p:spPr>
          <a:xfrm>
            <a:off x="2584450" y="28940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7" name="Text Box 19"/>
          <p:cNvSpPr txBox="1"/>
          <p:nvPr/>
        </p:nvSpPr>
        <p:spPr>
          <a:xfrm>
            <a:off x="2584450" y="33988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8" name="Text Box 20"/>
          <p:cNvSpPr txBox="1"/>
          <p:nvPr/>
        </p:nvSpPr>
        <p:spPr>
          <a:xfrm>
            <a:off x="2584450" y="388778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09" name="Text Box 21"/>
          <p:cNvSpPr txBox="1"/>
          <p:nvPr/>
        </p:nvSpPr>
        <p:spPr>
          <a:xfrm>
            <a:off x="2584450" y="43767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8710" name="Line 22"/>
          <p:cNvSpPr/>
          <p:nvPr/>
        </p:nvSpPr>
        <p:spPr>
          <a:xfrm>
            <a:off x="3676650" y="1866900"/>
            <a:ext cx="0" cy="3325813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23"/>
          <p:cNvGrpSpPr/>
          <p:nvPr/>
        </p:nvGrpSpPr>
        <p:grpSpPr>
          <a:xfrm>
            <a:off x="3719513" y="3019425"/>
            <a:ext cx="3200400" cy="485775"/>
            <a:chOff x="922" y="912"/>
            <a:chExt cx="2016" cy="306"/>
          </a:xfrm>
        </p:grpSpPr>
        <p:sp>
          <p:nvSpPr>
            <p:cNvPr id="75796" name="Text Box 24"/>
            <p:cNvSpPr txBox="1"/>
            <p:nvPr/>
          </p:nvSpPr>
          <p:spPr>
            <a:xfrm>
              <a:off x="922" y="912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MDR      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97" name="Line 25"/>
            <p:cNvSpPr/>
            <p:nvPr/>
          </p:nvSpPr>
          <p:spPr>
            <a:xfrm>
              <a:off x="1260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75798" name="Line 26"/>
            <p:cNvSpPr/>
            <p:nvPr/>
          </p:nvSpPr>
          <p:spPr>
            <a:xfrm>
              <a:off x="2234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6" name="Group 27"/>
          <p:cNvGrpSpPr/>
          <p:nvPr/>
        </p:nvGrpSpPr>
        <p:grpSpPr>
          <a:xfrm>
            <a:off x="3557588" y="4048125"/>
            <a:ext cx="2538412" cy="485775"/>
            <a:chOff x="1653" y="944"/>
            <a:chExt cx="1599" cy="306"/>
          </a:xfrm>
        </p:grpSpPr>
        <p:sp>
          <p:nvSpPr>
            <p:cNvPr id="75800" name="Text Box 28"/>
            <p:cNvSpPr txBox="1"/>
            <p:nvPr/>
          </p:nvSpPr>
          <p:spPr>
            <a:xfrm>
              <a:off x="1653" y="944"/>
              <a:ext cx="159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      MDR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1" name="Line 29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3765550" y="4891088"/>
            <a:ext cx="2474913" cy="485775"/>
            <a:chOff x="922" y="3792"/>
            <a:chExt cx="1559" cy="306"/>
          </a:xfrm>
        </p:grpSpPr>
        <p:sp>
          <p:nvSpPr>
            <p:cNvPr id="75803" name="Text Box 31"/>
            <p:cNvSpPr txBox="1"/>
            <p:nvPr/>
          </p:nvSpPr>
          <p:spPr>
            <a:xfrm>
              <a:off x="922" y="3792"/>
              <a:ext cx="155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4" name="Line 32"/>
            <p:cNvSpPr/>
            <p:nvPr/>
          </p:nvSpPr>
          <p:spPr>
            <a:xfrm>
              <a:off x="1336" y="393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98721" name="Text Box 33"/>
          <p:cNvSpPr txBox="1"/>
          <p:nvPr/>
        </p:nvSpPr>
        <p:spPr>
          <a:xfrm>
            <a:off x="5808663" y="3544888"/>
            <a:ext cx="1600200" cy="4851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>
          <a:xfrm>
            <a:off x="3719513" y="3544888"/>
            <a:ext cx="2459037" cy="485775"/>
            <a:chOff x="2805" y="636"/>
            <a:chExt cx="1549" cy="306"/>
          </a:xfrm>
        </p:grpSpPr>
        <p:sp>
          <p:nvSpPr>
            <p:cNvPr id="75807" name="Text Box 35"/>
            <p:cNvSpPr txBox="1"/>
            <p:nvPr/>
          </p:nvSpPr>
          <p:spPr>
            <a:xfrm>
              <a:off x="2805" y="636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SP-1       SP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8" name="Line 36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98725" name="Text Box 37"/>
          <p:cNvSpPr txBox="1"/>
          <p:nvPr/>
        </p:nvSpPr>
        <p:spPr>
          <a:xfrm>
            <a:off x="2566988" y="479742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ET2: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44"/>
          <p:cNvGrpSpPr/>
          <p:nvPr/>
        </p:nvGrpSpPr>
        <p:grpSpPr>
          <a:xfrm>
            <a:off x="3778250" y="4459288"/>
            <a:ext cx="2317750" cy="485775"/>
            <a:chOff x="922" y="3504"/>
            <a:chExt cx="1460" cy="306"/>
          </a:xfrm>
        </p:grpSpPr>
        <p:sp>
          <p:nvSpPr>
            <p:cNvPr id="75811" name="Text Box 45"/>
            <p:cNvSpPr txBox="1"/>
            <p:nvPr/>
          </p:nvSpPr>
          <p:spPr>
            <a:xfrm>
              <a:off x="922" y="3504"/>
              <a:ext cx="14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M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2" name="Line 46"/>
            <p:cNvSpPr/>
            <p:nvPr/>
          </p:nvSpPr>
          <p:spPr>
            <a:xfrm>
              <a:off x="1610" y="364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70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7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0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72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87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4" grpId="0" build="p"/>
      <p:bldP spid="498705" grpId="0" build="p"/>
      <p:bldP spid="498706" grpId="0" build="p"/>
      <p:bldP spid="498707" grpId="0" build="p"/>
      <p:bldP spid="498708" grpId="0" build="p"/>
      <p:bldP spid="498709" grpId="0" build="p"/>
      <p:bldP spid="498721" grpId="0" build="p"/>
      <p:bldP spid="4987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     2 </a:t>
            </a:r>
            <a:r>
              <a:rPr lang="zh-CN" altLang="en-US" b="1" dirty="0">
                <a:solidFill>
                  <a:schemeClr val="accent2"/>
                </a:solidFill>
              </a:rPr>
              <a:t>反码</a:t>
            </a:r>
            <a:r>
              <a:rPr lang="zh-CN" altLang="en-US" dirty="0"/>
              <a:t>：为计算补码方便而引入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它的求法很简单：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en-US" altLang="zh-CN" dirty="0"/>
              <a:t>)</a:t>
            </a:r>
            <a:r>
              <a:rPr lang="zh-CN" altLang="en-US" dirty="0"/>
              <a:t>对原码的尾数逐位取反。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另：补码末位减</a:t>
            </a:r>
            <a:r>
              <a:rPr lang="en-US" altLang="zh-CN" dirty="0"/>
              <a:t>1</a:t>
            </a:r>
            <a:r>
              <a:rPr lang="zh-CN" altLang="en-US" dirty="0"/>
              <a:t>也可求得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负数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</a:t>
            </a:r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b="1" baseline="-25000" dirty="0"/>
              <a:t>原</a:t>
            </a:r>
            <a:r>
              <a:rPr lang="en-US" altLang="zh-CN" dirty="0"/>
              <a:t>=0.1010	X</a:t>
            </a:r>
            <a:r>
              <a:rPr lang="zh-CN" altLang="en-US" b="1" baseline="-25000" dirty="0"/>
              <a:t>反</a:t>
            </a:r>
            <a:r>
              <a:rPr lang="en-US" altLang="zh-CN" dirty="0"/>
              <a:t>=0.1010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 X</a:t>
            </a:r>
            <a:r>
              <a:rPr lang="zh-CN" altLang="en-US" b="1" baseline="-25000" dirty="0"/>
              <a:t>原</a:t>
            </a:r>
            <a:r>
              <a:rPr lang="en-US" altLang="zh-CN" dirty="0"/>
              <a:t>=1.1010       X</a:t>
            </a:r>
            <a:r>
              <a:rPr lang="zh-CN" altLang="en-US" b="1" baseline="-25000" dirty="0"/>
              <a:t>反</a:t>
            </a:r>
            <a:r>
              <a:rPr lang="en-US" altLang="zh-CN" dirty="0"/>
              <a:t>=1. 0101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Text Box 2"/>
          <p:cNvSpPr txBox="1"/>
          <p:nvPr/>
        </p:nvSpPr>
        <p:spPr>
          <a:xfrm>
            <a:off x="1851025" y="1179513"/>
            <a:ext cx="3373438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、双操作数指令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682750" y="2468563"/>
            <a:ext cx="4452938" cy="584199"/>
            <a:chOff x="179" y="983"/>
            <a:chExt cx="2805" cy="368"/>
          </a:xfrm>
        </p:grpSpPr>
        <p:sp>
          <p:nvSpPr>
            <p:cNvPr id="32771" name="Text Box 4"/>
            <p:cNvSpPr txBox="1"/>
            <p:nvPr/>
          </p:nvSpPr>
          <p:spPr>
            <a:xfrm>
              <a:off x="179" y="983"/>
              <a:ext cx="56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Text Box 5"/>
            <p:cNvSpPr txBox="1"/>
            <p:nvPr/>
          </p:nvSpPr>
          <p:spPr>
            <a:xfrm>
              <a:off x="617" y="983"/>
              <a:ext cx="236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ADD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X(R1), (PC);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380934" name="Text Box 6"/>
          <p:cNvSpPr txBox="1"/>
          <p:nvPr/>
        </p:nvSpPr>
        <p:spPr>
          <a:xfrm>
            <a:off x="1487488" y="3141663"/>
            <a:ext cx="1066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FT0: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2430463" y="3217863"/>
            <a:ext cx="1717675" cy="485775"/>
            <a:chOff x="3383" y="1031"/>
            <a:chExt cx="1082" cy="306"/>
          </a:xfrm>
        </p:grpSpPr>
        <p:sp>
          <p:nvSpPr>
            <p:cNvPr id="32775" name="Text Box 8"/>
            <p:cNvSpPr txBox="1"/>
            <p:nvPr/>
          </p:nvSpPr>
          <p:spPr>
            <a:xfrm>
              <a:off x="3383" y="1031"/>
              <a:ext cx="108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</a:t>
              </a:r>
              <a:r>
                <a:rPr lang="en-US" altLang="zh-CN" sz="1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IR,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2776" name="Line 9"/>
            <p:cNvSpPr/>
            <p:nvPr/>
          </p:nvSpPr>
          <p:spPr>
            <a:xfrm>
              <a:off x="3698" y="1175"/>
              <a:ext cx="2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38" name="Text Box 10"/>
          <p:cNvSpPr txBox="1"/>
          <p:nvPr/>
        </p:nvSpPr>
        <p:spPr>
          <a:xfrm>
            <a:off x="1524000" y="37639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ST0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2495550" y="3856038"/>
            <a:ext cx="3200400" cy="485775"/>
            <a:chOff x="2784" y="1440"/>
            <a:chExt cx="2016" cy="306"/>
          </a:xfrm>
        </p:grpSpPr>
        <p:sp>
          <p:nvSpPr>
            <p:cNvPr id="32779" name="Text Box 12"/>
            <p:cNvSpPr txBox="1"/>
            <p:nvPr/>
          </p:nvSpPr>
          <p:spPr>
            <a:xfrm>
              <a:off x="2784" y="1440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80" name="Line 13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42" name="Text Box 14"/>
          <p:cNvSpPr txBox="1"/>
          <p:nvPr/>
        </p:nvSpPr>
        <p:spPr>
          <a:xfrm>
            <a:off x="1524000" y="42211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2495550" y="4313238"/>
            <a:ext cx="2743200" cy="485775"/>
            <a:chOff x="720" y="3312"/>
            <a:chExt cx="1728" cy="306"/>
          </a:xfrm>
        </p:grpSpPr>
        <p:sp>
          <p:nvSpPr>
            <p:cNvPr id="32783" name="Text Box 16"/>
            <p:cNvSpPr txBox="1"/>
            <p:nvPr/>
          </p:nvSpPr>
          <p:spPr>
            <a:xfrm>
              <a:off x="720" y="3312"/>
              <a:ext cx="172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MDR  C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84" name="Line 17"/>
            <p:cNvSpPr/>
            <p:nvPr/>
          </p:nvSpPr>
          <p:spPr>
            <a:xfrm>
              <a:off x="960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2785" name="Line 18"/>
            <p:cNvSpPr/>
            <p:nvPr/>
          </p:nvSpPr>
          <p:spPr>
            <a:xfrm>
              <a:off x="1584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47" name="Text Box 19"/>
          <p:cNvSpPr txBox="1"/>
          <p:nvPr/>
        </p:nvSpPr>
        <p:spPr>
          <a:xfrm>
            <a:off x="1524000" y="46783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2495550" y="4770438"/>
            <a:ext cx="2667000" cy="485775"/>
            <a:chOff x="672" y="3600"/>
            <a:chExt cx="1680" cy="306"/>
          </a:xfrm>
        </p:grpSpPr>
        <p:sp>
          <p:nvSpPr>
            <p:cNvPr id="32788" name="Text Box 21"/>
            <p:cNvSpPr txBox="1"/>
            <p:nvPr/>
          </p:nvSpPr>
          <p:spPr>
            <a:xfrm>
              <a:off x="672" y="3600"/>
              <a:ext cx="168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89" name="Line 22"/>
            <p:cNvSpPr/>
            <p:nvPr/>
          </p:nvSpPr>
          <p:spPr>
            <a:xfrm>
              <a:off x="1248" y="3744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51" name="Text Box 23"/>
          <p:cNvSpPr txBox="1"/>
          <p:nvPr/>
        </p:nvSpPr>
        <p:spPr>
          <a:xfrm>
            <a:off x="1524000" y="51355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DT0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" name="Group 24"/>
          <p:cNvGrpSpPr/>
          <p:nvPr/>
        </p:nvGrpSpPr>
        <p:grpSpPr>
          <a:xfrm>
            <a:off x="2495550" y="5227638"/>
            <a:ext cx="3200400" cy="485775"/>
            <a:chOff x="2784" y="1440"/>
            <a:chExt cx="2016" cy="306"/>
          </a:xfrm>
        </p:grpSpPr>
        <p:sp>
          <p:nvSpPr>
            <p:cNvPr id="32792" name="Text Box 25"/>
            <p:cNvSpPr txBox="1"/>
            <p:nvPr/>
          </p:nvSpPr>
          <p:spPr>
            <a:xfrm>
              <a:off x="2784" y="1440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93" name="Line 26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55" name="Text Box 27"/>
          <p:cNvSpPr txBox="1"/>
          <p:nvPr/>
        </p:nvSpPr>
        <p:spPr>
          <a:xfrm>
            <a:off x="4629150" y="37798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8" name="Group 28"/>
          <p:cNvGrpSpPr/>
          <p:nvPr/>
        </p:nvGrpSpPr>
        <p:grpSpPr>
          <a:xfrm>
            <a:off x="5543550" y="3856038"/>
            <a:ext cx="2743200" cy="485775"/>
            <a:chOff x="720" y="3312"/>
            <a:chExt cx="1728" cy="306"/>
          </a:xfrm>
        </p:grpSpPr>
        <p:sp>
          <p:nvSpPr>
            <p:cNvPr id="32796" name="Text Box 29"/>
            <p:cNvSpPr txBox="1"/>
            <p:nvPr/>
          </p:nvSpPr>
          <p:spPr>
            <a:xfrm>
              <a:off x="720" y="3312"/>
              <a:ext cx="172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MDR  D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797" name="Line 30"/>
            <p:cNvSpPr/>
            <p:nvPr/>
          </p:nvSpPr>
          <p:spPr>
            <a:xfrm>
              <a:off x="960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2798" name="Line 31"/>
            <p:cNvSpPr/>
            <p:nvPr/>
          </p:nvSpPr>
          <p:spPr>
            <a:xfrm>
              <a:off x="1584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60" name="Text Box 32"/>
          <p:cNvSpPr txBox="1"/>
          <p:nvPr/>
        </p:nvSpPr>
        <p:spPr>
          <a:xfrm>
            <a:off x="4629150" y="42370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" name="Group 33"/>
          <p:cNvGrpSpPr/>
          <p:nvPr/>
        </p:nvGrpSpPr>
        <p:grpSpPr>
          <a:xfrm>
            <a:off x="5543550" y="4313238"/>
            <a:ext cx="2667000" cy="485775"/>
            <a:chOff x="672" y="3600"/>
            <a:chExt cx="1680" cy="306"/>
          </a:xfrm>
        </p:grpSpPr>
        <p:sp>
          <p:nvSpPr>
            <p:cNvPr id="32801" name="Text Box 34"/>
            <p:cNvSpPr txBox="1"/>
            <p:nvPr/>
          </p:nvSpPr>
          <p:spPr>
            <a:xfrm>
              <a:off x="672" y="3600"/>
              <a:ext cx="168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02" name="Line 35"/>
            <p:cNvSpPr/>
            <p:nvPr/>
          </p:nvSpPr>
          <p:spPr>
            <a:xfrm>
              <a:off x="1248" y="3744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64" name="Line 36"/>
          <p:cNvSpPr/>
          <p:nvPr/>
        </p:nvSpPr>
        <p:spPr>
          <a:xfrm flipV="1">
            <a:off x="7450138" y="3409950"/>
            <a:ext cx="323850" cy="485775"/>
          </a:xfrm>
          <a:prstGeom prst="line">
            <a:avLst/>
          </a:prstGeom>
          <a:ln w="19050" cap="sq" cmpd="sng">
            <a:solidFill>
              <a:srgbClr val="FF3300"/>
            </a:solidFill>
            <a:prstDash val="solid"/>
            <a:round/>
            <a:headEnd type="none" w="sm" len="sm"/>
            <a:tailEnd type="triangle" w="sm" len="lg"/>
          </a:ln>
        </p:spPr>
      </p:sp>
      <p:sp>
        <p:nvSpPr>
          <p:cNvPr id="380965" name="Text Box 37"/>
          <p:cNvSpPr txBox="1"/>
          <p:nvPr/>
        </p:nvSpPr>
        <p:spPr>
          <a:xfrm>
            <a:off x="7683500" y="3094038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偏移量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0966" name="Text Box 38"/>
          <p:cNvSpPr txBox="1"/>
          <p:nvPr/>
        </p:nvSpPr>
        <p:spPr>
          <a:xfrm>
            <a:off x="4629150" y="46942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DT3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0" name="Group 39"/>
          <p:cNvGrpSpPr/>
          <p:nvPr/>
        </p:nvGrpSpPr>
        <p:grpSpPr>
          <a:xfrm>
            <a:off x="5543550" y="4770438"/>
            <a:ext cx="2667000" cy="485775"/>
            <a:chOff x="672" y="3600"/>
            <a:chExt cx="1680" cy="306"/>
          </a:xfrm>
        </p:grpSpPr>
        <p:sp>
          <p:nvSpPr>
            <p:cNvPr id="32807" name="Text Box 40"/>
            <p:cNvSpPr txBox="1"/>
            <p:nvPr/>
          </p:nvSpPr>
          <p:spPr>
            <a:xfrm>
              <a:off x="672" y="3600"/>
              <a:ext cx="168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D+R1   MAR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08" name="Line 41"/>
            <p:cNvSpPr/>
            <p:nvPr/>
          </p:nvSpPr>
          <p:spPr>
            <a:xfrm>
              <a:off x="1248" y="3744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70" name="Text Box 42"/>
          <p:cNvSpPr txBox="1"/>
          <p:nvPr/>
        </p:nvSpPr>
        <p:spPr>
          <a:xfrm>
            <a:off x="4629150" y="51514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DT4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Group 43"/>
          <p:cNvGrpSpPr/>
          <p:nvPr/>
        </p:nvGrpSpPr>
        <p:grpSpPr>
          <a:xfrm>
            <a:off x="5543550" y="5227638"/>
            <a:ext cx="2743200" cy="485775"/>
            <a:chOff x="720" y="3312"/>
            <a:chExt cx="1728" cy="306"/>
          </a:xfrm>
        </p:grpSpPr>
        <p:sp>
          <p:nvSpPr>
            <p:cNvPr id="32811" name="Text Box 44"/>
            <p:cNvSpPr txBox="1"/>
            <p:nvPr/>
          </p:nvSpPr>
          <p:spPr>
            <a:xfrm>
              <a:off x="720" y="3312"/>
              <a:ext cx="172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MDR  D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12" name="Line 45"/>
            <p:cNvSpPr/>
            <p:nvPr/>
          </p:nvSpPr>
          <p:spPr>
            <a:xfrm>
              <a:off x="960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32813" name="Line 46"/>
            <p:cNvSpPr/>
            <p:nvPr/>
          </p:nvSpPr>
          <p:spPr>
            <a:xfrm>
              <a:off x="1584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75" name="Line 47"/>
          <p:cNvSpPr/>
          <p:nvPr/>
        </p:nvSpPr>
        <p:spPr>
          <a:xfrm>
            <a:off x="7461250" y="5599113"/>
            <a:ext cx="514350" cy="293687"/>
          </a:xfrm>
          <a:prstGeom prst="line">
            <a:avLst/>
          </a:prstGeom>
          <a:ln w="19050" cap="sq" cmpd="sng">
            <a:solidFill>
              <a:srgbClr val="FF3300"/>
            </a:solidFill>
            <a:prstDash val="solid"/>
            <a:round/>
            <a:headEnd type="none" w="sm" len="sm"/>
            <a:tailEnd type="triangle" w="sm" len="lg"/>
          </a:ln>
        </p:spPr>
      </p:sp>
      <p:sp>
        <p:nvSpPr>
          <p:cNvPr id="380976" name="Text Box 48"/>
          <p:cNvSpPr txBox="1"/>
          <p:nvPr/>
        </p:nvSpPr>
        <p:spPr>
          <a:xfrm>
            <a:off x="7885113" y="5646738"/>
            <a:ext cx="15208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目的数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0977" name="Text Box 49"/>
          <p:cNvSpPr txBox="1"/>
          <p:nvPr/>
        </p:nvSpPr>
        <p:spPr>
          <a:xfrm>
            <a:off x="7753350" y="37798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2" name="Group 50"/>
          <p:cNvGrpSpPr/>
          <p:nvPr/>
        </p:nvGrpSpPr>
        <p:grpSpPr>
          <a:xfrm>
            <a:off x="8667750" y="3856038"/>
            <a:ext cx="2362200" cy="485775"/>
            <a:chOff x="4560" y="3312"/>
            <a:chExt cx="1488" cy="306"/>
          </a:xfrm>
        </p:grpSpPr>
        <p:sp>
          <p:nvSpPr>
            <p:cNvPr id="32818" name="Text Box 51"/>
            <p:cNvSpPr txBox="1"/>
            <p:nvPr/>
          </p:nvSpPr>
          <p:spPr>
            <a:xfrm>
              <a:off x="4560" y="3312"/>
              <a:ext cx="148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C+D  MDR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19" name="Line 52"/>
            <p:cNvSpPr/>
            <p:nvPr/>
          </p:nvSpPr>
          <p:spPr>
            <a:xfrm>
              <a:off x="5040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81" name="Text Box 53"/>
          <p:cNvSpPr txBox="1"/>
          <p:nvPr/>
        </p:nvSpPr>
        <p:spPr>
          <a:xfrm>
            <a:off x="7753350" y="42370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" name="Group 54"/>
          <p:cNvGrpSpPr/>
          <p:nvPr/>
        </p:nvGrpSpPr>
        <p:grpSpPr>
          <a:xfrm>
            <a:off x="8667750" y="4313238"/>
            <a:ext cx="2362200" cy="485775"/>
            <a:chOff x="4560" y="3312"/>
            <a:chExt cx="1488" cy="306"/>
          </a:xfrm>
        </p:grpSpPr>
        <p:sp>
          <p:nvSpPr>
            <p:cNvPr id="32822" name="Text Box 55"/>
            <p:cNvSpPr txBox="1"/>
            <p:nvPr/>
          </p:nvSpPr>
          <p:spPr>
            <a:xfrm>
              <a:off x="4560" y="3312"/>
              <a:ext cx="148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M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23" name="Line 56"/>
            <p:cNvSpPr/>
            <p:nvPr/>
          </p:nvSpPr>
          <p:spPr>
            <a:xfrm>
              <a:off x="5040" y="3456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85" name="Text Box 57"/>
          <p:cNvSpPr txBox="1"/>
          <p:nvPr/>
        </p:nvSpPr>
        <p:spPr>
          <a:xfrm>
            <a:off x="7753350" y="469423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" name="Group 58"/>
          <p:cNvGrpSpPr/>
          <p:nvPr/>
        </p:nvGrpSpPr>
        <p:grpSpPr>
          <a:xfrm>
            <a:off x="8667750" y="4770438"/>
            <a:ext cx="2438400" cy="485775"/>
            <a:chOff x="4608" y="3600"/>
            <a:chExt cx="1536" cy="306"/>
          </a:xfrm>
        </p:grpSpPr>
        <p:sp>
          <p:nvSpPr>
            <p:cNvPr id="32826" name="Text Box 59"/>
            <p:cNvSpPr txBox="1"/>
            <p:nvPr/>
          </p:nvSpPr>
          <p:spPr>
            <a:xfrm>
              <a:off x="4608" y="3600"/>
              <a:ext cx="153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MAR</a:t>
              </a:r>
              <a:endPara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27" name="Line 60"/>
            <p:cNvSpPr/>
            <p:nvPr/>
          </p:nvSpPr>
          <p:spPr>
            <a:xfrm>
              <a:off x="4992" y="3744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15" name="Group 61"/>
          <p:cNvGrpSpPr/>
          <p:nvPr/>
        </p:nvGrpSpPr>
        <p:grpSpPr>
          <a:xfrm>
            <a:off x="3900488" y="3232150"/>
            <a:ext cx="2303462" cy="485775"/>
            <a:chOff x="4309" y="1040"/>
            <a:chExt cx="1451" cy="306"/>
          </a:xfrm>
        </p:grpSpPr>
        <p:sp>
          <p:nvSpPr>
            <p:cNvPr id="32829" name="Text Box 62"/>
            <p:cNvSpPr txBox="1"/>
            <p:nvPr/>
          </p:nvSpPr>
          <p:spPr>
            <a:xfrm>
              <a:off x="4309" y="1040"/>
              <a:ext cx="1451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PC+1    PC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2830" name="Line 63"/>
            <p:cNvSpPr/>
            <p:nvPr/>
          </p:nvSpPr>
          <p:spPr>
            <a:xfrm>
              <a:off x="4985" y="1184"/>
              <a:ext cx="25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380992" name="Text Box 64"/>
          <p:cNvSpPr txBox="1"/>
          <p:nvPr/>
        </p:nvSpPr>
        <p:spPr>
          <a:xfrm>
            <a:off x="2079625" y="1803400"/>
            <a:ext cx="46037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操作流程见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P.142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9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096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8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097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8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/>
      <p:bldP spid="380934" grpId="0" build="p"/>
      <p:bldP spid="380938" grpId="0"/>
      <p:bldP spid="380942" grpId="0"/>
      <p:bldP spid="380947" grpId="0"/>
      <p:bldP spid="380951" grpId="0"/>
      <p:bldP spid="380955" grpId="0"/>
      <p:bldP spid="380960" grpId="0"/>
      <p:bldP spid="380965" grpId="0" advAuto="1000" build="p"/>
      <p:bldP spid="380966" grpId="0"/>
      <p:bldP spid="380970" grpId="0"/>
      <p:bldP spid="380976" grpId="0" advAuto="1000" build="p"/>
      <p:bldP spid="380977" grpId="0"/>
      <p:bldP spid="380981" grpId="0"/>
      <p:bldP spid="380985" grpId="0"/>
      <p:bldP spid="380992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3"/>
          <p:cNvSpPr>
            <a:spLocks noGrp="1"/>
          </p:cNvSpPr>
          <p:nvPr>
            <p:ph idx="1"/>
          </p:nvPr>
        </p:nvSpPr>
        <p:spPr>
          <a:xfrm>
            <a:off x="2209800" y="1268413"/>
            <a:ext cx="4102100" cy="9366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(6) SUB (R1)+,(R2)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619500" y="1987550"/>
            <a:ext cx="1828800" cy="485775"/>
            <a:chOff x="1424" y="973"/>
            <a:chExt cx="1152" cy="306"/>
          </a:xfrm>
        </p:grpSpPr>
        <p:sp>
          <p:nvSpPr>
            <p:cNvPr id="77828" name="Text Box 5"/>
            <p:cNvSpPr txBox="1"/>
            <p:nvPr/>
          </p:nvSpPr>
          <p:spPr>
            <a:xfrm>
              <a:off x="1424" y="973"/>
              <a:ext cx="115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      IR,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7829" name="Line 6"/>
            <p:cNvSpPr/>
            <p:nvPr/>
          </p:nvSpPr>
          <p:spPr>
            <a:xfrm>
              <a:off x="1752" y="1117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3630613" y="2492375"/>
            <a:ext cx="2538412" cy="485775"/>
            <a:chOff x="1653" y="944"/>
            <a:chExt cx="1599" cy="306"/>
          </a:xfrm>
        </p:grpSpPr>
        <p:sp>
          <p:nvSpPr>
            <p:cNvPr id="77831" name="Text Box 8"/>
            <p:cNvSpPr txBox="1"/>
            <p:nvPr/>
          </p:nvSpPr>
          <p:spPr>
            <a:xfrm>
              <a:off x="1653" y="944"/>
              <a:ext cx="159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R2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2" name="Line 9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5376863" y="1987550"/>
            <a:ext cx="2459037" cy="485775"/>
            <a:chOff x="2805" y="636"/>
            <a:chExt cx="1549" cy="306"/>
          </a:xfrm>
        </p:grpSpPr>
        <p:sp>
          <p:nvSpPr>
            <p:cNvPr id="77834" name="Text Box 11"/>
            <p:cNvSpPr txBox="1"/>
            <p:nvPr/>
          </p:nvSpPr>
          <p:spPr>
            <a:xfrm>
              <a:off x="2805" y="636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PC+1      PC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5" name="Line 12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00749" name="Text Box 13"/>
          <p:cNvSpPr txBox="1"/>
          <p:nvPr/>
        </p:nvSpPr>
        <p:spPr>
          <a:xfrm>
            <a:off x="2495550" y="19161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50" name="Text Box 14"/>
          <p:cNvSpPr txBox="1"/>
          <p:nvPr/>
        </p:nvSpPr>
        <p:spPr>
          <a:xfrm>
            <a:off x="2513013" y="240506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51" name="Text Box 15"/>
          <p:cNvSpPr txBox="1"/>
          <p:nvPr/>
        </p:nvSpPr>
        <p:spPr>
          <a:xfrm>
            <a:off x="2513013" y="28940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52" name="Text Box 16"/>
          <p:cNvSpPr txBox="1"/>
          <p:nvPr/>
        </p:nvSpPr>
        <p:spPr>
          <a:xfrm>
            <a:off x="2424113" y="4865688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53" name="Text Box 17"/>
          <p:cNvSpPr txBox="1"/>
          <p:nvPr/>
        </p:nvSpPr>
        <p:spPr>
          <a:xfrm>
            <a:off x="2424113" y="53705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54" name="Line 18"/>
          <p:cNvSpPr/>
          <p:nvPr/>
        </p:nvSpPr>
        <p:spPr>
          <a:xfrm flipH="1">
            <a:off x="3575050" y="1916113"/>
            <a:ext cx="30163" cy="4537075"/>
          </a:xfrm>
          <a:prstGeom prst="line">
            <a:avLst/>
          </a:prstGeom>
          <a:ln w="222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19"/>
          <p:cNvGrpSpPr/>
          <p:nvPr/>
        </p:nvGrpSpPr>
        <p:grpSpPr>
          <a:xfrm>
            <a:off x="3648075" y="2997200"/>
            <a:ext cx="3200400" cy="485775"/>
            <a:chOff x="922" y="912"/>
            <a:chExt cx="2016" cy="306"/>
          </a:xfrm>
        </p:grpSpPr>
        <p:sp>
          <p:nvSpPr>
            <p:cNvPr id="77843" name="Text Box 20"/>
            <p:cNvSpPr txBox="1"/>
            <p:nvPr/>
          </p:nvSpPr>
          <p:spPr>
            <a:xfrm>
              <a:off x="922" y="912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MDR      C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4" name="Line 21"/>
            <p:cNvSpPr/>
            <p:nvPr/>
          </p:nvSpPr>
          <p:spPr>
            <a:xfrm>
              <a:off x="1260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77845" name="Line 22"/>
            <p:cNvSpPr/>
            <p:nvPr/>
          </p:nvSpPr>
          <p:spPr>
            <a:xfrm>
              <a:off x="2234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6" name="Group 23"/>
          <p:cNvGrpSpPr/>
          <p:nvPr/>
        </p:nvGrpSpPr>
        <p:grpSpPr>
          <a:xfrm>
            <a:off x="3694113" y="5970588"/>
            <a:ext cx="2474912" cy="485775"/>
            <a:chOff x="922" y="3792"/>
            <a:chExt cx="1559" cy="306"/>
          </a:xfrm>
        </p:grpSpPr>
        <p:sp>
          <p:nvSpPr>
            <p:cNvPr id="77847" name="Text Box 24"/>
            <p:cNvSpPr txBox="1"/>
            <p:nvPr/>
          </p:nvSpPr>
          <p:spPr>
            <a:xfrm>
              <a:off x="922" y="3792"/>
              <a:ext cx="155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8" name="Line 25"/>
            <p:cNvSpPr/>
            <p:nvPr/>
          </p:nvSpPr>
          <p:spPr>
            <a:xfrm>
              <a:off x="1336" y="393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00765" name="Text Box 29"/>
          <p:cNvSpPr txBox="1"/>
          <p:nvPr/>
        </p:nvSpPr>
        <p:spPr>
          <a:xfrm>
            <a:off x="2424113" y="3425825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DT0: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0766" name="Text Box 30"/>
          <p:cNvSpPr txBox="1"/>
          <p:nvPr/>
        </p:nvSpPr>
        <p:spPr>
          <a:xfrm>
            <a:off x="2424113" y="3922713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DT1: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1"/>
          <p:cNvGrpSpPr/>
          <p:nvPr/>
        </p:nvGrpSpPr>
        <p:grpSpPr>
          <a:xfrm>
            <a:off x="3648075" y="4005263"/>
            <a:ext cx="3200400" cy="485775"/>
            <a:chOff x="922" y="912"/>
            <a:chExt cx="2016" cy="306"/>
          </a:xfrm>
        </p:grpSpPr>
        <p:sp>
          <p:nvSpPr>
            <p:cNvPr id="77852" name="Text Box 32"/>
            <p:cNvSpPr txBox="1"/>
            <p:nvPr/>
          </p:nvSpPr>
          <p:spPr>
            <a:xfrm>
              <a:off x="922" y="912"/>
              <a:ext cx="201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      MDR      D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53" name="Line 33"/>
            <p:cNvSpPr/>
            <p:nvPr/>
          </p:nvSpPr>
          <p:spPr>
            <a:xfrm>
              <a:off x="1260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77854" name="Line 34"/>
            <p:cNvSpPr/>
            <p:nvPr/>
          </p:nvSpPr>
          <p:spPr>
            <a:xfrm>
              <a:off x="2234" y="1056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8" name="Group 35"/>
          <p:cNvGrpSpPr/>
          <p:nvPr/>
        </p:nvGrpSpPr>
        <p:grpSpPr>
          <a:xfrm>
            <a:off x="3676650" y="4975225"/>
            <a:ext cx="2995613" cy="485775"/>
            <a:chOff x="1022" y="1488"/>
            <a:chExt cx="1887" cy="306"/>
          </a:xfrm>
        </p:grpSpPr>
        <p:sp>
          <p:nvSpPr>
            <p:cNvPr id="77856" name="Text Box 36"/>
            <p:cNvSpPr txBox="1"/>
            <p:nvPr/>
          </p:nvSpPr>
          <p:spPr>
            <a:xfrm>
              <a:off x="1022" y="1488"/>
              <a:ext cx="1887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C-D          MDR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57" name="Line 37"/>
            <p:cNvSpPr/>
            <p:nvPr/>
          </p:nvSpPr>
          <p:spPr>
            <a:xfrm>
              <a:off x="1774" y="1632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9" name="Group 38"/>
          <p:cNvGrpSpPr/>
          <p:nvPr/>
        </p:nvGrpSpPr>
        <p:grpSpPr>
          <a:xfrm>
            <a:off x="3648075" y="3500438"/>
            <a:ext cx="2538413" cy="485775"/>
            <a:chOff x="1653" y="944"/>
            <a:chExt cx="1599" cy="306"/>
          </a:xfrm>
        </p:grpSpPr>
        <p:sp>
          <p:nvSpPr>
            <p:cNvPr id="77859" name="Text Box 39"/>
            <p:cNvSpPr txBox="1"/>
            <p:nvPr/>
          </p:nvSpPr>
          <p:spPr>
            <a:xfrm>
              <a:off x="1653" y="944"/>
              <a:ext cx="159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      MAR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60" name="Line 40"/>
            <p:cNvSpPr/>
            <p:nvPr/>
          </p:nvSpPr>
          <p:spPr>
            <a:xfrm>
              <a:off x="2067" y="108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00777" name="Text Box 41"/>
          <p:cNvSpPr txBox="1"/>
          <p:nvPr/>
        </p:nvSpPr>
        <p:spPr>
          <a:xfrm>
            <a:off x="2424113" y="43624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DT2: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42"/>
          <p:cNvGrpSpPr/>
          <p:nvPr/>
        </p:nvGrpSpPr>
        <p:grpSpPr>
          <a:xfrm>
            <a:off x="3648075" y="4459288"/>
            <a:ext cx="2459038" cy="485775"/>
            <a:chOff x="2805" y="636"/>
            <a:chExt cx="1549" cy="306"/>
          </a:xfrm>
        </p:grpSpPr>
        <p:sp>
          <p:nvSpPr>
            <p:cNvPr id="77863" name="Text Box 43"/>
            <p:cNvSpPr txBox="1"/>
            <p:nvPr/>
          </p:nvSpPr>
          <p:spPr>
            <a:xfrm>
              <a:off x="2805" y="636"/>
              <a:ext cx="1549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R1+1      R1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64" name="Line 44"/>
            <p:cNvSpPr/>
            <p:nvPr/>
          </p:nvSpPr>
          <p:spPr>
            <a:xfrm>
              <a:off x="3491" y="780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00781" name="Text Box 45"/>
          <p:cNvSpPr txBox="1"/>
          <p:nvPr/>
        </p:nvSpPr>
        <p:spPr>
          <a:xfrm>
            <a:off x="2424113" y="5873750"/>
            <a:ext cx="152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ET2: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46"/>
          <p:cNvGrpSpPr/>
          <p:nvPr/>
        </p:nvGrpSpPr>
        <p:grpSpPr>
          <a:xfrm>
            <a:off x="3648075" y="5467350"/>
            <a:ext cx="2317750" cy="485775"/>
            <a:chOff x="922" y="3504"/>
            <a:chExt cx="1460" cy="306"/>
          </a:xfrm>
        </p:grpSpPr>
        <p:sp>
          <p:nvSpPr>
            <p:cNvPr id="77867" name="Text Box 47"/>
            <p:cNvSpPr txBox="1"/>
            <p:nvPr/>
          </p:nvSpPr>
          <p:spPr>
            <a:xfrm>
              <a:off x="922" y="3504"/>
              <a:ext cx="1460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MDR      M</a:t>
              </a:r>
              <a:endPara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68" name="Line 48"/>
            <p:cNvSpPr/>
            <p:nvPr/>
          </p:nvSpPr>
          <p:spPr>
            <a:xfrm>
              <a:off x="1610" y="3648"/>
              <a:ext cx="336" cy="0"/>
            </a:xfrm>
            <a:prstGeom prst="line">
              <a:avLst/>
            </a:prstGeom>
            <a:ln w="28575" cap="sq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07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07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07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07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07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07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077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07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9" grpId="0" build="p"/>
      <p:bldP spid="500750" grpId="0" build="p"/>
      <p:bldP spid="500751" grpId="0" build="p"/>
      <p:bldP spid="500752" grpId="0" build="p"/>
      <p:bldP spid="500753" grpId="0" build="p"/>
      <p:bldP spid="500765" grpId="0" build="p"/>
      <p:bldP spid="500766" grpId="0" build="p"/>
      <p:bldP spid="500777" grpId="0" build="p"/>
      <p:bldP spid="500781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30"/>
          <p:cNvSpPr/>
          <p:nvPr/>
        </p:nvSpPr>
        <p:spPr>
          <a:xfrm>
            <a:off x="1524000" y="-26987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4" name="Text Box 2"/>
          <p:cNvSpPr txBox="1"/>
          <p:nvPr/>
        </p:nvSpPr>
        <p:spPr>
          <a:xfrm>
            <a:off x="1919288" y="196850"/>
            <a:ext cx="3683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中断周期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5" name="Text Box 3"/>
          <p:cNvSpPr txBox="1"/>
          <p:nvPr/>
        </p:nvSpPr>
        <p:spPr>
          <a:xfrm>
            <a:off x="2401888" y="742950"/>
            <a:ext cx="40211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P.145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流程图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6" name="Text Box 4"/>
          <p:cNvSpPr txBox="1"/>
          <p:nvPr/>
        </p:nvSpPr>
        <p:spPr>
          <a:xfrm>
            <a:off x="3984625" y="1474788"/>
            <a:ext cx="1651000" cy="55308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主程序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7" name="Text Box 5"/>
          <p:cNvSpPr txBox="1"/>
          <p:nvPr/>
        </p:nvSpPr>
        <p:spPr>
          <a:xfrm>
            <a:off x="3579813" y="4071938"/>
            <a:ext cx="2392362" cy="41402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PC 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8" name="Text Box 6"/>
          <p:cNvSpPr txBox="1"/>
          <p:nvPr/>
        </p:nvSpPr>
        <p:spPr>
          <a:xfrm>
            <a:off x="2706688" y="3214688"/>
            <a:ext cx="3386137" cy="43561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en-US" altLang="zh-CN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–1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79" name="Text Box 7"/>
          <p:cNvSpPr txBox="1"/>
          <p:nvPr/>
        </p:nvSpPr>
        <p:spPr>
          <a:xfrm>
            <a:off x="4065588" y="2419350"/>
            <a:ext cx="1509712" cy="41402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0" name="Line 8"/>
          <p:cNvSpPr/>
          <p:nvPr/>
        </p:nvSpPr>
        <p:spPr>
          <a:xfrm>
            <a:off x="4803775" y="2079625"/>
            <a:ext cx="0" cy="3238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81" name="Line 9"/>
          <p:cNvSpPr/>
          <p:nvPr/>
        </p:nvSpPr>
        <p:spPr>
          <a:xfrm>
            <a:off x="4799013" y="2876550"/>
            <a:ext cx="0" cy="33813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82" name="Text Box 10"/>
          <p:cNvSpPr txBox="1"/>
          <p:nvPr/>
        </p:nvSpPr>
        <p:spPr>
          <a:xfrm>
            <a:off x="1606550" y="2344738"/>
            <a:ext cx="28368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进入中断周期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3" name="Line 11"/>
          <p:cNvSpPr/>
          <p:nvPr/>
        </p:nvSpPr>
        <p:spPr>
          <a:xfrm>
            <a:off x="4794250" y="3706813"/>
            <a:ext cx="0" cy="3603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84" name="Line 12"/>
          <p:cNvSpPr/>
          <p:nvPr/>
        </p:nvSpPr>
        <p:spPr>
          <a:xfrm>
            <a:off x="1743075" y="2978150"/>
            <a:ext cx="8450263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87085" name="Text Box 13"/>
          <p:cNvSpPr txBox="1"/>
          <p:nvPr/>
        </p:nvSpPr>
        <p:spPr>
          <a:xfrm>
            <a:off x="3748088" y="4902200"/>
            <a:ext cx="2028825" cy="43561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MDR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6" name="Line 14"/>
          <p:cNvSpPr/>
          <p:nvPr/>
        </p:nvSpPr>
        <p:spPr>
          <a:xfrm>
            <a:off x="4789488" y="4522788"/>
            <a:ext cx="0" cy="3603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87" name="Rectangle 15"/>
          <p:cNvSpPr/>
          <p:nvPr/>
        </p:nvSpPr>
        <p:spPr>
          <a:xfrm>
            <a:off x="1865313" y="3152775"/>
            <a:ext cx="7334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en-US" altLang="zh-CN" sz="36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6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8" name="Rectangle 16"/>
          <p:cNvSpPr/>
          <p:nvPr/>
        </p:nvSpPr>
        <p:spPr>
          <a:xfrm>
            <a:off x="6505575" y="3382963"/>
            <a:ext cx="72517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en-US" altLang="zh-CN" sz="3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4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89" name="Rectangle 17"/>
          <p:cNvSpPr/>
          <p:nvPr/>
        </p:nvSpPr>
        <p:spPr>
          <a:xfrm>
            <a:off x="1838325" y="3978275"/>
            <a:ext cx="7334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en-US" altLang="zh-CN" sz="36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6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0" name="Rectangle 18"/>
          <p:cNvSpPr/>
          <p:nvPr/>
        </p:nvSpPr>
        <p:spPr>
          <a:xfrm>
            <a:off x="1843088" y="4852988"/>
            <a:ext cx="7334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en-US" altLang="zh-CN" sz="36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6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1" name="Text Box 19"/>
          <p:cNvSpPr txBox="1"/>
          <p:nvPr/>
        </p:nvSpPr>
        <p:spPr>
          <a:xfrm>
            <a:off x="7334250" y="3463925"/>
            <a:ext cx="3159125" cy="50673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向量地址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2" name="Text Box 20"/>
          <p:cNvSpPr txBox="1"/>
          <p:nvPr/>
        </p:nvSpPr>
        <p:spPr>
          <a:xfrm>
            <a:off x="7508875" y="4359275"/>
            <a:ext cx="2725738" cy="92202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入口地址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en-US" altLang="zh-CN" sz="1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endParaRPr lang="en-US" altLang="zh-CN" sz="1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MAR, 1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MingLiU" pitchFamily="49" charset="-120"/>
              </a:rPr>
              <a:t>→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endParaRPr lang="en-US" altLang="zh-CN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3" name="Line 21"/>
          <p:cNvSpPr/>
          <p:nvPr/>
        </p:nvSpPr>
        <p:spPr>
          <a:xfrm>
            <a:off x="8909050" y="4021138"/>
            <a:ext cx="0" cy="338137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94" name="Rectangle 22"/>
          <p:cNvSpPr/>
          <p:nvPr/>
        </p:nvSpPr>
        <p:spPr>
          <a:xfrm>
            <a:off x="6516688" y="4497388"/>
            <a:ext cx="7334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</a:t>
            </a:r>
            <a:r>
              <a:rPr lang="en-US" altLang="zh-CN" sz="36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36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5" name="Line 23"/>
          <p:cNvSpPr/>
          <p:nvPr/>
        </p:nvSpPr>
        <p:spPr>
          <a:xfrm>
            <a:off x="8888413" y="5307013"/>
            <a:ext cx="0" cy="482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096" name="Line 24"/>
          <p:cNvSpPr/>
          <p:nvPr/>
        </p:nvSpPr>
        <p:spPr>
          <a:xfrm>
            <a:off x="6578600" y="5510213"/>
            <a:ext cx="3957638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87097" name="Rectangle 25"/>
          <p:cNvSpPr/>
          <p:nvPr/>
        </p:nvSpPr>
        <p:spPr>
          <a:xfrm>
            <a:off x="6581775" y="5764213"/>
            <a:ext cx="81851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</a:t>
            </a:r>
            <a:r>
              <a:rPr lang="en-US" altLang="zh-CN" sz="36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6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8" name="Text Box 26"/>
          <p:cNvSpPr txBox="1"/>
          <p:nvPr/>
        </p:nvSpPr>
        <p:spPr>
          <a:xfrm>
            <a:off x="7772400" y="5807075"/>
            <a:ext cx="2281238" cy="53403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45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服务子程序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7099" name="Freeform 27"/>
          <p:cNvSpPr/>
          <p:nvPr/>
        </p:nvSpPr>
        <p:spPr>
          <a:xfrm>
            <a:off x="4772025" y="3122613"/>
            <a:ext cx="4130675" cy="26638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2602" h="1698">
                <a:moveTo>
                  <a:pt x="0" y="1460"/>
                </a:moveTo>
                <a:lnTo>
                  <a:pt x="0" y="1698"/>
                </a:lnTo>
                <a:lnTo>
                  <a:pt x="943" y="1698"/>
                </a:lnTo>
                <a:lnTo>
                  <a:pt x="943" y="0"/>
                </a:lnTo>
                <a:lnTo>
                  <a:pt x="2602" y="0"/>
                </a:lnTo>
                <a:lnTo>
                  <a:pt x="2602" y="199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7100" name="Line 28"/>
          <p:cNvSpPr/>
          <p:nvPr/>
        </p:nvSpPr>
        <p:spPr>
          <a:xfrm flipH="1" flipV="1">
            <a:off x="9169400" y="2411413"/>
            <a:ext cx="663575" cy="9779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7101" name="Text Box 29"/>
          <p:cNvSpPr txBox="1"/>
          <p:nvPr/>
        </p:nvSpPr>
        <p:spPr>
          <a:xfrm>
            <a:off x="7199313" y="1592263"/>
            <a:ext cx="3468687" cy="1016000"/>
          </a:xfrm>
          <a:prstGeom prst="rect">
            <a:avLst/>
          </a:prstGeom>
          <a:noFill/>
          <a:ln w="190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为访问中断向量作地址准备</a:t>
            </a:r>
            <a:endParaRPr lang="zh-CN" altLang="en-US" sz="30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70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/>
      <p:bldP spid="387075" grpId="0" build="p"/>
      <p:bldP spid="387076" grpId="0" bldLvl="0" animBg="1"/>
      <p:bldP spid="387077" grpId="0" bldLvl="0" animBg="1"/>
      <p:bldP spid="387078" grpId="0" bldLvl="0" animBg="1"/>
      <p:bldP spid="387079" grpId="0" bldLvl="0" animBg="1"/>
      <p:bldP spid="387082" grpId="0" advAuto="1000" build="p"/>
      <p:bldP spid="387085" grpId="0" bldLvl="0" animBg="1"/>
      <p:bldP spid="387087" grpId="0"/>
      <p:bldP spid="387088" grpId="0"/>
      <p:bldP spid="387089" grpId="0"/>
      <p:bldP spid="387090" grpId="0"/>
      <p:bldP spid="387091" grpId="0" bldLvl="0" animBg="1"/>
      <p:bldP spid="387092" grpId="0" bldLvl="0" animBg="1"/>
      <p:bldP spid="387094" grpId="0"/>
      <p:bldP spid="387097" grpId="0"/>
      <p:bldP spid="387098" grpId="0" bldLvl="0" animBg="1"/>
      <p:bldP spid="38710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4418" name="Text Box 2"/>
          <p:cNvSpPr txBox="1"/>
          <p:nvPr/>
        </p:nvSpPr>
        <p:spPr>
          <a:xfrm>
            <a:off x="1782763" y="4313238"/>
            <a:ext cx="636905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按微程序方式构成的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419" name="Text Box 3"/>
          <p:cNvSpPr txBox="1"/>
          <p:nvPr/>
        </p:nvSpPr>
        <p:spPr>
          <a:xfrm>
            <a:off x="2271713" y="4887913"/>
            <a:ext cx="59436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引入了程序技术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使设计规整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420" name="Text Box 4"/>
          <p:cNvSpPr txBox="1"/>
          <p:nvPr/>
        </p:nvSpPr>
        <p:spPr>
          <a:xfrm>
            <a:off x="2239963" y="5464175"/>
            <a:ext cx="6675437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引入了存储逻辑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使功能易于扩展</a:t>
            </a: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421" name="Text Box 5"/>
          <p:cNvSpPr txBox="1"/>
          <p:nvPr/>
        </p:nvSpPr>
        <p:spPr>
          <a:xfrm>
            <a:off x="1687513" y="644525"/>
            <a:ext cx="8580437" cy="1666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755650" indent="-75565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微程序控制器设计的基本步骤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55650" indent="-755650">
              <a:spcBef>
                <a:spcPct val="2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(1)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若干微命令编制成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一条微指令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控制实现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一步操作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422" name="Text Box 6"/>
          <p:cNvSpPr txBox="1"/>
          <p:nvPr/>
        </p:nvSpPr>
        <p:spPr>
          <a:xfrm>
            <a:off x="1824038" y="2165350"/>
            <a:ext cx="8335962" cy="1076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574675" indent="-574675"/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若干微指令组成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一段微程序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解释执行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一条机器指令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4423" name="Text Box 7"/>
          <p:cNvSpPr txBox="1"/>
          <p:nvPr/>
        </p:nvSpPr>
        <p:spPr>
          <a:xfrm>
            <a:off x="1793875" y="3173413"/>
            <a:ext cx="8366125" cy="1076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574675" indent="-574675"/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微程序事先存放在控制存储器中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执行机器指令时再取出。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1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/>
      <p:bldP spid="444419" grpId="0" build="p"/>
      <p:bldP spid="444420" grpId="0" build="p"/>
      <p:bldP spid="444421" grpId="0" build="p"/>
      <p:bldP spid="444422" grpId="0" build="p"/>
      <p:bldP spid="44442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4095750" y="285750"/>
            <a:ext cx="2735263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4.1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概述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1631950" y="2865438"/>
            <a:ext cx="7680325" cy="1149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典型结构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三级存储体系结构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高速缓存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(Cache) –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外存层次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386638" y="2794000"/>
            <a:ext cx="2995612" cy="3632200"/>
            <a:chOff x="3752" y="460"/>
            <a:chExt cx="1887" cy="2288"/>
          </a:xfrm>
        </p:grpSpPr>
        <p:sp>
          <p:nvSpPr>
            <p:cNvPr id="5124" name="Text Box 5"/>
            <p:cNvSpPr txBox="1"/>
            <p:nvPr/>
          </p:nvSpPr>
          <p:spPr>
            <a:xfrm>
              <a:off x="3911" y="460"/>
              <a:ext cx="1344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CPU</a:t>
              </a:r>
              <a:endPara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" name="Text Box 6"/>
            <p:cNvSpPr txBox="1"/>
            <p:nvPr/>
          </p:nvSpPr>
          <p:spPr>
            <a:xfrm>
              <a:off x="4487" y="1084"/>
              <a:ext cx="1023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Cache</a:t>
              </a:r>
              <a:endPara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" name="Text Box 7"/>
            <p:cNvSpPr txBox="1"/>
            <p:nvPr/>
          </p:nvSpPr>
          <p:spPr>
            <a:xfrm>
              <a:off x="3976" y="1708"/>
              <a:ext cx="1471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" name="Text Box 8"/>
            <p:cNvSpPr txBox="1"/>
            <p:nvPr/>
          </p:nvSpPr>
          <p:spPr>
            <a:xfrm>
              <a:off x="3752" y="2380"/>
              <a:ext cx="1887" cy="36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3200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外存</a:t>
              </a:r>
              <a:endPara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" name="Line 9"/>
            <p:cNvSpPr/>
            <p:nvPr/>
          </p:nvSpPr>
          <p:spPr>
            <a:xfrm>
              <a:off x="4146" y="834"/>
              <a:ext cx="0" cy="86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29" name="Line 10"/>
            <p:cNvSpPr/>
            <p:nvPr/>
          </p:nvSpPr>
          <p:spPr>
            <a:xfrm>
              <a:off x="5015" y="824"/>
              <a:ext cx="0" cy="26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30" name="Line 11"/>
            <p:cNvSpPr/>
            <p:nvPr/>
          </p:nvSpPr>
          <p:spPr>
            <a:xfrm>
              <a:off x="5015" y="1448"/>
              <a:ext cx="0" cy="2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31" name="Line 12"/>
            <p:cNvSpPr/>
            <p:nvPr/>
          </p:nvSpPr>
          <p:spPr>
            <a:xfrm>
              <a:off x="4583" y="2083"/>
              <a:ext cx="0" cy="29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41997" name="Text Box 13"/>
          <p:cNvSpPr txBox="1"/>
          <p:nvPr/>
        </p:nvSpPr>
        <p:spPr>
          <a:xfrm>
            <a:off x="2208213" y="4013200"/>
            <a:ext cx="5148262" cy="1660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容量小、速度高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容量较大、速度较高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容量大、速度慢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8" name="Text Box 14"/>
          <p:cNvSpPr txBox="1"/>
          <p:nvPr/>
        </p:nvSpPr>
        <p:spPr>
          <a:xfrm>
            <a:off x="1992313" y="1916113"/>
            <a:ext cx="6048375" cy="6140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4.1.1  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存储系统的层次结构</a:t>
            </a:r>
            <a:endParaRPr lang="zh-CN" altLang="en-US" sz="3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7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7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  <p:bldP spid="41997" grpId="0" build="p"/>
      <p:bldP spid="4199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3752850" y="3733800"/>
            <a:ext cx="164465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存储器读写命令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Text Box 3"/>
          <p:cNvSpPr txBox="1"/>
          <p:nvPr/>
        </p:nvSpPr>
        <p:spPr>
          <a:xfrm>
            <a:off x="4027488" y="2627313"/>
            <a:ext cx="112395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命中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5364163" y="5430838"/>
            <a:ext cx="16764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3" name="Freeform 5"/>
          <p:cNvSpPr/>
          <p:nvPr/>
        </p:nvSpPr>
        <p:spPr>
          <a:xfrm flipV="1">
            <a:off x="3459163" y="4013200"/>
            <a:ext cx="5100637" cy="14446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3069" h="219">
                <a:moveTo>
                  <a:pt x="0" y="209"/>
                </a:moveTo>
                <a:lnTo>
                  <a:pt x="149" y="0"/>
                </a:lnTo>
                <a:lnTo>
                  <a:pt x="2940" y="0"/>
                </a:lnTo>
                <a:lnTo>
                  <a:pt x="3069" y="219"/>
                </a:lnTo>
              </a:path>
            </a:pathLst>
          </a:custGeom>
          <a:noFill/>
          <a:ln w="25400" cap="flat" cmpd="sng">
            <a:solidFill>
              <a:srgbClr val="FF33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4" name="Text Box 6"/>
          <p:cNvSpPr txBox="1"/>
          <p:nvPr/>
        </p:nvSpPr>
        <p:spPr>
          <a:xfrm>
            <a:off x="1847850" y="1751013"/>
            <a:ext cx="86264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访问高速缓存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(Cache)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和主存的工作原理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509838" y="2673350"/>
            <a:ext cx="7099300" cy="2382838"/>
            <a:chOff x="743" y="823"/>
            <a:chExt cx="4472" cy="1501"/>
          </a:xfrm>
        </p:grpSpPr>
        <p:sp>
          <p:nvSpPr>
            <p:cNvPr id="6151" name="Line 8"/>
            <p:cNvSpPr/>
            <p:nvPr/>
          </p:nvSpPr>
          <p:spPr>
            <a:xfrm flipV="1">
              <a:off x="1599" y="1260"/>
              <a:ext cx="782" cy="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6152" name="Group 9"/>
            <p:cNvGrpSpPr/>
            <p:nvPr/>
          </p:nvGrpSpPr>
          <p:grpSpPr>
            <a:xfrm>
              <a:off x="743" y="2164"/>
              <a:ext cx="4472" cy="160"/>
              <a:chOff x="473" y="2264"/>
              <a:chExt cx="4174" cy="151"/>
            </a:xfrm>
          </p:grpSpPr>
          <p:sp>
            <p:nvSpPr>
              <p:cNvPr id="6153" name="AutoShape 10"/>
              <p:cNvSpPr/>
              <p:nvPr/>
            </p:nvSpPr>
            <p:spPr>
              <a:xfrm>
                <a:off x="4170" y="2264"/>
                <a:ext cx="477" cy="151"/>
              </a:xfrm>
              <a:prstGeom prst="rightArrow">
                <a:avLst>
                  <a:gd name="adj1" fmla="val 50000"/>
                  <a:gd name="adj2" fmla="val 78915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" name="AutoShape 11"/>
              <p:cNvSpPr/>
              <p:nvPr/>
            </p:nvSpPr>
            <p:spPr>
              <a:xfrm flipH="1">
                <a:off x="473" y="2271"/>
                <a:ext cx="477" cy="136"/>
              </a:xfrm>
              <a:prstGeom prst="rightArrow">
                <a:avLst>
                  <a:gd name="adj1" fmla="val 50000"/>
                  <a:gd name="adj2" fmla="val 87618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5" name="Rectangle 12"/>
              <p:cNvSpPr/>
              <p:nvPr/>
            </p:nvSpPr>
            <p:spPr>
              <a:xfrm>
                <a:off x="943" y="2302"/>
                <a:ext cx="3228" cy="71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6" name="Group 13"/>
            <p:cNvGrpSpPr/>
            <p:nvPr/>
          </p:nvGrpSpPr>
          <p:grpSpPr>
            <a:xfrm>
              <a:off x="776" y="848"/>
              <a:ext cx="819" cy="1362"/>
              <a:chOff x="706" y="1428"/>
              <a:chExt cx="819" cy="1362"/>
            </a:xfrm>
          </p:grpSpPr>
          <p:sp>
            <p:nvSpPr>
              <p:cNvPr id="6157" name="Text Box 14"/>
              <p:cNvSpPr txBox="1"/>
              <p:nvPr/>
            </p:nvSpPr>
            <p:spPr>
              <a:xfrm>
                <a:off x="706" y="1428"/>
                <a:ext cx="819" cy="802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65000"/>
                  </a:lnSpc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CPU</a:t>
                </a: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75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8" name="AutoShape 15"/>
              <p:cNvSpPr/>
              <p:nvPr/>
            </p:nvSpPr>
            <p:spPr>
              <a:xfrm>
                <a:off x="1031" y="2224"/>
                <a:ext cx="139" cy="566"/>
              </a:xfrm>
              <a:prstGeom prst="upDownArrow">
                <a:avLst>
                  <a:gd name="adj1" fmla="val 50000"/>
                  <a:gd name="adj2" fmla="val 81363"/>
                </a:avLst>
              </a:prstGeom>
              <a:solidFill>
                <a:schemeClr val="accent2"/>
              </a:solidFill>
              <a:ln w="952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9" name="Group 16"/>
            <p:cNvGrpSpPr/>
            <p:nvPr/>
          </p:nvGrpSpPr>
          <p:grpSpPr>
            <a:xfrm>
              <a:off x="4244" y="823"/>
              <a:ext cx="819" cy="1382"/>
              <a:chOff x="4174" y="1403"/>
              <a:chExt cx="819" cy="1382"/>
            </a:xfrm>
          </p:grpSpPr>
          <p:sp>
            <p:nvSpPr>
              <p:cNvPr id="6160" name="AutoShape 17"/>
              <p:cNvSpPr/>
              <p:nvPr/>
            </p:nvSpPr>
            <p:spPr>
              <a:xfrm>
                <a:off x="4560" y="2219"/>
                <a:ext cx="139" cy="566"/>
              </a:xfrm>
              <a:prstGeom prst="upDownArrow">
                <a:avLst>
                  <a:gd name="adj1" fmla="val 50000"/>
                  <a:gd name="adj2" fmla="val 81363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1" name="Text Box 18"/>
              <p:cNvSpPr txBox="1"/>
              <p:nvPr/>
            </p:nvSpPr>
            <p:spPr>
              <a:xfrm>
                <a:off x="4174" y="1403"/>
                <a:ext cx="819" cy="802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65000"/>
                  </a:lnSpc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  <a:endParaRPr lang="zh-CN" altLang="en-US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75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62" name="Line 19"/>
            <p:cNvSpPr/>
            <p:nvPr/>
          </p:nvSpPr>
          <p:spPr>
            <a:xfrm flipV="1">
              <a:off x="3363" y="1252"/>
              <a:ext cx="87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6163" name="Group 20"/>
            <p:cNvGrpSpPr/>
            <p:nvPr/>
          </p:nvGrpSpPr>
          <p:grpSpPr>
            <a:xfrm>
              <a:off x="2395" y="1003"/>
              <a:ext cx="964" cy="1188"/>
              <a:chOff x="2325" y="1583"/>
              <a:chExt cx="964" cy="1188"/>
            </a:xfrm>
          </p:grpSpPr>
          <p:sp>
            <p:nvSpPr>
              <p:cNvPr id="6164" name="Text Box 21"/>
              <p:cNvSpPr txBox="1"/>
              <p:nvPr/>
            </p:nvSpPr>
            <p:spPr>
              <a:xfrm>
                <a:off x="2325" y="1583"/>
                <a:ext cx="964" cy="507"/>
              </a:xfrm>
              <a:prstGeom prst="rect">
                <a:avLst/>
              </a:prstGeom>
              <a:solidFill>
                <a:srgbClr val="CCFFFF"/>
              </a:solidFill>
              <a:ln w="25400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15000"/>
                  </a:lnSpc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Cache</a:t>
                </a: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30000"/>
                  </a:lnSpc>
                </a:pPr>
                <a:endParaRPr lang="en-US" altLang="zh-CN" sz="32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5" name="AutoShape 22"/>
              <p:cNvSpPr/>
              <p:nvPr/>
            </p:nvSpPr>
            <p:spPr>
              <a:xfrm>
                <a:off x="2711" y="2109"/>
                <a:ext cx="129" cy="662"/>
              </a:xfrm>
              <a:prstGeom prst="upDownArrow">
                <a:avLst>
                  <a:gd name="adj1" fmla="val 50000"/>
                  <a:gd name="adj2" fmla="val 102540"/>
                </a:avLst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vert="eaVert" wrap="none" anchor="ctr" anchorCtr="0"/>
              <a:p>
                <a:pPr algn="ctr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031" name="Line 23"/>
          <p:cNvSpPr/>
          <p:nvPr/>
        </p:nvSpPr>
        <p:spPr>
          <a:xfrm>
            <a:off x="3894138" y="3175000"/>
            <a:ext cx="1219200" cy="0"/>
          </a:xfrm>
          <a:prstGeom prst="line">
            <a:avLst/>
          </a:prstGeom>
          <a:ln w="25400" cap="flat" cmpd="sng">
            <a:solidFill>
              <a:srgbClr val="FF3300"/>
            </a:solidFill>
            <a:prstDash val="dash"/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2738438" y="214313"/>
            <a:ext cx="6264275" cy="6140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4.1.2  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存储器的分类 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1611630" y="1026160"/>
            <a:ext cx="7391400" cy="6140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按存储介质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存储信息的机理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  <a:endParaRPr lang="zh-CN" altLang="en-US" sz="3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1660843" y="1608773"/>
            <a:ext cx="4648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半导体存储器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2387918" y="2718435"/>
            <a:ext cx="3675062" cy="1522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有源器件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速度快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2276793" y="4229735"/>
            <a:ext cx="63182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主要作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高速缓存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小容量主存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9" name="Text Box 7"/>
          <p:cNvSpPr txBox="1"/>
          <p:nvPr/>
        </p:nvSpPr>
        <p:spPr>
          <a:xfrm>
            <a:off x="1851343" y="2175510"/>
            <a:ext cx="829151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利用双稳态触发器存储信息 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0" name="Text Box 8"/>
          <p:cNvSpPr txBox="1"/>
          <p:nvPr/>
        </p:nvSpPr>
        <p:spPr>
          <a:xfrm>
            <a:off x="1876743" y="4715510"/>
            <a:ext cx="826611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762250" indent="-2762250"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用电容存储的电荷存储信息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1" name="Text Box 9"/>
          <p:cNvSpPr txBox="1"/>
          <p:nvPr/>
        </p:nvSpPr>
        <p:spPr>
          <a:xfrm>
            <a:off x="2384743" y="5274310"/>
            <a:ext cx="19177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速度低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2" name="Text Box 10"/>
          <p:cNvSpPr txBox="1"/>
          <p:nvPr/>
        </p:nvSpPr>
        <p:spPr>
          <a:xfrm>
            <a:off x="5613718" y="2699385"/>
            <a:ext cx="306070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集成度低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功耗较大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信息易失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3" name="Text Box 11"/>
          <p:cNvSpPr txBox="1"/>
          <p:nvPr/>
        </p:nvSpPr>
        <p:spPr>
          <a:xfrm>
            <a:off x="2351405" y="5885498"/>
            <a:ext cx="63182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适合于作为大容量</a:t>
            </a:r>
            <a:r>
              <a:rPr lang="zh-CN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44" name="Rectangle 12"/>
          <p:cNvSpPr/>
          <p:nvPr/>
        </p:nvSpPr>
        <p:spPr>
          <a:xfrm>
            <a:off x="4057968" y="5288598"/>
            <a:ext cx="235585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需要刷新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5" name="Rectangle 13"/>
          <p:cNvSpPr/>
          <p:nvPr/>
        </p:nvSpPr>
        <p:spPr>
          <a:xfrm>
            <a:off x="6223318" y="5291773"/>
            <a:ext cx="3128962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集成度高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46" name="Rectangle 14"/>
          <p:cNvSpPr/>
          <p:nvPr/>
        </p:nvSpPr>
        <p:spPr>
          <a:xfrm>
            <a:off x="8326755" y="5274310"/>
            <a:ext cx="1831975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功耗小</a:t>
            </a:r>
            <a:endParaRPr lang="zh-CN" altLang="en-US" sz="3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37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7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2">
                                            <p:txEl>
                                              <p:charRg st="14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4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6" grpId="0"/>
      <p:bldP spid="44037" grpId="0" build="p"/>
      <p:bldP spid="44038" grpId="0"/>
      <p:bldP spid="44039" grpId="0"/>
      <p:bldP spid="44040" grpId="0"/>
      <p:bldP spid="44041" grpId="0"/>
      <p:bldP spid="44042" grpId="0" build="p"/>
      <p:bldP spid="44043" grpId="0"/>
      <p:bldP spid="44044" grpId="0" build="p"/>
      <p:bldP spid="44045" grpId="0" build="p"/>
      <p:bldP spid="44046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1908175" y="3205798"/>
            <a:ext cx="343535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光盘存储器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2565400" y="5166360"/>
            <a:ext cx="19494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速度慢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2239963" y="3637598"/>
            <a:ext cx="8374062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利用激光对光盘表面的记录模进行照射后是否出现融坑表示信息。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2524125" y="4682173"/>
            <a:ext cx="22860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容量很大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Text Box 6"/>
          <p:cNvSpPr txBox="1"/>
          <p:nvPr/>
        </p:nvSpPr>
        <p:spPr>
          <a:xfrm>
            <a:off x="5087938" y="4678998"/>
            <a:ext cx="322897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3" name="Text Box 7"/>
          <p:cNvSpPr txBox="1"/>
          <p:nvPr/>
        </p:nvSpPr>
        <p:spPr>
          <a:xfrm>
            <a:off x="5089525" y="5150485"/>
            <a:ext cx="32004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长期保存信息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4" name="Text Box 8"/>
          <p:cNvSpPr txBox="1"/>
          <p:nvPr/>
        </p:nvSpPr>
        <p:spPr>
          <a:xfrm>
            <a:off x="2589213" y="1765935"/>
            <a:ext cx="190817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5" name="Text Box 9"/>
          <p:cNvSpPr txBox="1"/>
          <p:nvPr/>
        </p:nvSpPr>
        <p:spPr>
          <a:xfrm>
            <a:off x="4702175" y="2285048"/>
            <a:ext cx="320040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长期保存信息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6" name="Text Box 10"/>
          <p:cNvSpPr txBox="1"/>
          <p:nvPr/>
        </p:nvSpPr>
        <p:spPr>
          <a:xfrm>
            <a:off x="2211388" y="1272223"/>
            <a:ext cx="8151812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利用磁层上不同方向的磁化区域表示信息。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7" name="Text Box 11"/>
          <p:cNvSpPr txBox="1"/>
          <p:nvPr/>
        </p:nvSpPr>
        <p:spPr>
          <a:xfrm>
            <a:off x="4708525" y="1767523"/>
            <a:ext cx="3151188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非破坏性读出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Text Box 12"/>
          <p:cNvSpPr txBox="1"/>
          <p:nvPr/>
        </p:nvSpPr>
        <p:spPr>
          <a:xfrm>
            <a:off x="2784475" y="2700973"/>
            <a:ext cx="462597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适合于作外部存储器。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9" name="Text Box 13"/>
          <p:cNvSpPr txBox="1"/>
          <p:nvPr/>
        </p:nvSpPr>
        <p:spPr>
          <a:xfrm>
            <a:off x="1897063" y="757873"/>
            <a:ext cx="40624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磁表面存储器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0" name="Text Box 14"/>
          <p:cNvSpPr txBox="1"/>
          <p:nvPr/>
        </p:nvSpPr>
        <p:spPr>
          <a:xfrm>
            <a:off x="2587625" y="2269173"/>
            <a:ext cx="2206625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速度慢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Text Box 15"/>
          <p:cNvSpPr txBox="1"/>
          <p:nvPr/>
        </p:nvSpPr>
        <p:spPr>
          <a:xfrm>
            <a:off x="2532063" y="5984558"/>
            <a:ext cx="502602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适合于作外部存储器。</a:t>
            </a:r>
            <a:endParaRPr lang="zh-CN" altLang="en-US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059" grpId="0" build="p"/>
      <p:bldP spid="45060" grpId="0" build="p"/>
      <p:bldP spid="45061" grpId="0" build="p"/>
      <p:bldP spid="45062" grpId="0" build="p"/>
      <p:bldP spid="45063" grpId="0" build="p"/>
      <p:bldP spid="45064" grpId="0" build="p"/>
      <p:bldP spid="45065" grpId="0" build="p"/>
      <p:bldP spid="45066" grpId="0" build="p"/>
      <p:bldP spid="45067" grpId="0" build="p"/>
      <p:bldP spid="45068" grpId="0" build="p"/>
      <p:bldP spid="45069" grpId="0" build="p"/>
      <p:bldP spid="45070" grpId="0" build="p"/>
      <p:bldP spid="4507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2"/>
          <p:cNvSpPr txBox="1"/>
          <p:nvPr/>
        </p:nvSpPr>
        <p:spPr>
          <a:xfrm>
            <a:off x="571818" y="-30480"/>
            <a:ext cx="4575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按存取方式分类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Text Box 3"/>
          <p:cNvSpPr txBox="1"/>
          <p:nvPr/>
        </p:nvSpPr>
        <p:spPr>
          <a:xfrm>
            <a:off x="2225675" y="1350010"/>
            <a:ext cx="2241550" cy="56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随机存取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Text Box 4"/>
          <p:cNvSpPr txBox="1"/>
          <p:nvPr/>
        </p:nvSpPr>
        <p:spPr>
          <a:xfrm>
            <a:off x="2116138" y="805498"/>
            <a:ext cx="6361112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随机存取存储器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(RAM)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5" name="Text Box 5"/>
          <p:cNvSpPr txBox="1"/>
          <p:nvPr/>
        </p:nvSpPr>
        <p:spPr>
          <a:xfrm>
            <a:off x="4044950" y="1365885"/>
            <a:ext cx="6392863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可按地址访问存储器中的任一单元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访问时间与单元地址无关。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Text Box 2"/>
          <p:cNvSpPr txBox="1"/>
          <p:nvPr/>
        </p:nvSpPr>
        <p:spPr>
          <a:xfrm>
            <a:off x="2116138" y="2636520"/>
            <a:ext cx="5721350" cy="614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顺序存取存储器 </a:t>
            </a:r>
            <a:r>
              <a:rPr lang="en-US" altLang="zh-CN" sz="3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(SAM)</a:t>
            </a:r>
            <a:endParaRPr lang="en-US" altLang="zh-CN" sz="3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Text Box 3"/>
          <p:cNvSpPr txBox="1"/>
          <p:nvPr/>
        </p:nvSpPr>
        <p:spPr>
          <a:xfrm>
            <a:off x="2282508" y="3251200"/>
            <a:ext cx="8397875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访问时读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写部件按顺序查找目标地址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访问时间与数据位置有关。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Text Box 2"/>
          <p:cNvSpPr txBox="1"/>
          <p:nvPr/>
        </p:nvSpPr>
        <p:spPr>
          <a:xfrm>
            <a:off x="1914208" y="4645025"/>
            <a:ext cx="6858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直接存取存储器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(DAM)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2225358" y="5288280"/>
            <a:ext cx="8275637" cy="15220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5000"/>
              </a:spcBef>
            </a:pP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访问时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</a:t>
            </a:r>
            <a:r>
              <a:rPr lang="en-US" altLang="zh-CN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写部件先直接指向一个小区域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再在该区域内顺序查找。访问时间与数据位置有关。如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1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磁盘、光盘等。</a:t>
            </a:r>
            <a:endParaRPr lang="en-US" altLang="zh-CN" sz="31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  <p:bldP spid="46083" grpId="0" build="p"/>
      <p:bldP spid="46084" grpId="0" build="p"/>
      <p:bldP spid="46085" grpId="0" build="p"/>
      <p:bldP spid="49154" grpId="0" build="p"/>
      <p:bldP spid="49155" grpId="0" build="p"/>
      <p:bldP spid="50178" grpId="0" build="p"/>
      <p:bldP spid="5017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2"/>
          <p:cNvSpPr txBox="1"/>
          <p:nvPr/>
        </p:nvSpPr>
        <p:spPr>
          <a:xfrm>
            <a:off x="1493838" y="543560"/>
            <a:ext cx="5562600" cy="64516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4.2  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半导体存储器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Text Box 3"/>
          <p:cNvSpPr txBox="1"/>
          <p:nvPr/>
        </p:nvSpPr>
        <p:spPr>
          <a:xfrm>
            <a:off x="1806575" y="1229360"/>
            <a:ext cx="30480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存储信息原理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1827213" y="1800860"/>
            <a:ext cx="7924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SRAM(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Text Box 5"/>
          <p:cNvSpPr txBox="1"/>
          <p:nvPr/>
        </p:nvSpPr>
        <p:spPr>
          <a:xfrm>
            <a:off x="1809750" y="3534410"/>
            <a:ext cx="6934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3" panose="05040102010807070707" pitchFamily="18" charset="2"/>
              </a:rPr>
              <a:t> 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动态存储器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DRAM (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1903413" y="2375535"/>
            <a:ext cx="8153400" cy="1045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87350" indent="-387350"/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依靠双稳态电路内部交叉反馈的机制存储信息。速度快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功耗较大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2051050" y="4080510"/>
            <a:ext cx="8212138" cy="11404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93675" indent="-193675">
              <a:lnSpc>
                <a:spcPct val="110000"/>
              </a:lnSpc>
            </a:pP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依靠电容存储电荷的原理存储信息。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93675" indent="-193675">
              <a:lnSpc>
                <a:spcPct val="110000"/>
              </a:lnSpc>
            </a:pP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功耗较小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容量大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3100" u="sng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速度较快</a:t>
            </a:r>
            <a:r>
              <a:rPr lang="en-US" altLang="zh-CN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1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适合于作主存。</a:t>
            </a:r>
            <a:endParaRPr lang="zh-CN" altLang="en-US" sz="31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Line 8"/>
          <p:cNvSpPr/>
          <p:nvPr/>
        </p:nvSpPr>
        <p:spPr>
          <a:xfrm>
            <a:off x="6477000" y="5174298"/>
            <a:ext cx="80963" cy="36830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09" name="Text Box 9"/>
          <p:cNvSpPr txBox="1"/>
          <p:nvPr/>
        </p:nvSpPr>
        <p:spPr>
          <a:xfrm>
            <a:off x="5103813" y="5528310"/>
            <a:ext cx="4889500" cy="5530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较静态存储器慢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比外存快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  <p:bldP spid="51203" grpId="0"/>
      <p:bldP spid="51204" grpId="0"/>
      <p:bldP spid="51205" grpId="0"/>
      <p:bldP spid="51206" grpId="0"/>
      <p:bldP spid="51207" grpId="0"/>
      <p:bldP spid="5120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772,&quot;width&quot;:7572}"/>
</p:tagLst>
</file>

<file path=ppt/tags/tag2.xml><?xml version="1.0" encoding="utf-8"?>
<p:tagLst xmlns:p="http://schemas.openxmlformats.org/presentationml/2006/main">
  <p:tag name="commondata" val="eyJoZGlkIjoiNzRhOWYwMGQxZDcxMDNhOWUyMTBmZTFkY2FlYjY2ZmMifQ=="/>
  <p:tag name="KSO_WPP_MARK_KEY" val="9397c6cb-827e-49e4-bf5f-c293be659473"/>
  <p:tag name="COMMONDATA" val="eyJoZGlkIjoiMzcyODMxYTE0ZTc0ZGU3Y2QwODc3MzYzN2Q1YmNiM2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20809</Words>
  <Application>WPS 演示</Application>
  <PresentationFormat>宽屏</PresentationFormat>
  <Paragraphs>4223</Paragraphs>
  <Slides>129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51" baseType="lpstr">
      <vt:lpstr>Arial</vt:lpstr>
      <vt:lpstr>宋体</vt:lpstr>
      <vt:lpstr>Wingdings</vt:lpstr>
      <vt:lpstr>Times New Roman</vt:lpstr>
      <vt:lpstr>黑体</vt:lpstr>
      <vt:lpstr>Calibri</vt:lpstr>
      <vt:lpstr>微软雅黑</vt:lpstr>
      <vt:lpstr>Arial Unicode MS</vt:lpstr>
      <vt:lpstr>仿宋_GB2312</vt:lpstr>
      <vt:lpstr>仿宋</vt:lpstr>
      <vt:lpstr>Garamond</vt:lpstr>
      <vt:lpstr>Batang</vt:lpstr>
      <vt:lpstr>Constantia</vt:lpstr>
      <vt:lpstr>Symbol</vt:lpstr>
      <vt:lpstr>Wingdings 3</vt:lpstr>
      <vt:lpstr>幼圆</vt:lpstr>
      <vt:lpstr>楷体_GB2312</vt:lpstr>
      <vt:lpstr>新宋体</vt:lpstr>
      <vt:lpstr>MingLiU</vt:lpstr>
      <vt:lpstr>MingLiU-ExtB</vt:lpstr>
      <vt:lpstr>Webdings</vt:lpstr>
      <vt:lpstr>WPS</vt:lpstr>
      <vt:lpstr>计算机基本组成</vt:lpstr>
      <vt:lpstr>存储程序与冯.诺依曼体制</vt:lpstr>
      <vt:lpstr>计算机的性能指标</vt:lpstr>
      <vt:lpstr>外频</vt:lpstr>
      <vt:lpstr>运算速度</vt:lpstr>
      <vt:lpstr>数据传输率</vt:lpstr>
      <vt:lpstr>常用的几种进位制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2.1.3 定点数与浮点数</vt:lpstr>
      <vt:lpstr>PowerPoint 演示文稿</vt:lpstr>
      <vt:lpstr>PowerPoint 演示文稿</vt:lpstr>
      <vt:lpstr>PowerPoint 演示文稿</vt:lpstr>
      <vt:lpstr>浮点表示法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数据代码的处理与存储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2.3.2　溢出判断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 加法器与进位链逻辑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穆意</cp:lastModifiedBy>
  <cp:revision>32</cp:revision>
  <dcterms:created xsi:type="dcterms:W3CDTF">2023-08-09T12:44:00Z</dcterms:created>
  <dcterms:modified xsi:type="dcterms:W3CDTF">2024-06-06T03:48:48Z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2052-11.1.0.12165</vt:lpwstr>
  </property>
</Properties>
</file>