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64" r:id="rId6"/>
    <p:sldId id="259" r:id="rId7"/>
    <p:sldId id="260" r:id="rId8"/>
    <p:sldId id="261" r:id="rId9"/>
    <p:sldId id="262" r:id="rId10"/>
    <p:sldId id="263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3" autoAdjust="0"/>
  </p:normalViewPr>
  <p:slideViewPr>
    <p:cSldViewPr>
      <p:cViewPr varScale="1">
        <p:scale>
          <a:sx n="110" d="100"/>
          <a:sy n="110" d="100"/>
        </p:scale>
        <p:origin x="63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2BEAF2A-6577-85FA-3FDC-A03BD20F4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318EC5-01BC-6818-3B3F-2EC8C4A742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18601E4-DA61-3F1A-CCFD-5C0D759B41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006ACF0-E93E-250D-6CE5-A6E2D3DF1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26D1F-E927-8136-4451-97608108F8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789B3-7EF5-A552-77EC-333D637B2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fld id="{5A479FBB-FA41-BB4F-873C-853FF360E02D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4A658C4-FB7D-B6F5-6838-9739D61B39B4}"/>
              </a:ext>
            </a:extLst>
          </p:cNvPr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3" name="组合 15">
            <a:extLst>
              <a:ext uri="{FF2B5EF4-FFF2-40B4-BE49-F238E27FC236}">
                <a16:creationId xmlns:a16="http://schemas.microsoft.com/office/drawing/2014/main" id="{5838A206-C467-F68D-07FE-7B88EA093BCA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4" name="任意多边形 15">
              <a:extLst>
                <a:ext uri="{FF2B5EF4-FFF2-40B4-BE49-F238E27FC236}">
                  <a16:creationId xmlns:a16="http://schemas.microsoft.com/office/drawing/2014/main" id="{8D26A198-7212-3205-2C68-0AAC0AB3CD70}"/>
                </a:ext>
              </a:extLst>
            </p:cNvPr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5" name="任意多边形 18">
              <a:extLst>
                <a:ext uri="{FF2B5EF4-FFF2-40B4-BE49-F238E27FC236}">
                  <a16:creationId xmlns:a16="http://schemas.microsoft.com/office/drawing/2014/main" id="{D21CCCE8-D6C6-1E78-672B-04AE79A3D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" name="任意多边形 18">
              <a:extLst>
                <a:ext uri="{FF2B5EF4-FFF2-40B4-BE49-F238E27FC236}">
                  <a16:creationId xmlns:a16="http://schemas.microsoft.com/office/drawing/2014/main" id="{E594E6B8-D241-5813-E5E7-56951CBB447A}"/>
                </a:ext>
              </a:extLst>
            </p:cNvPr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7" name="直接连接符 19">
              <a:extLst>
                <a:ext uri="{FF2B5EF4-FFF2-40B4-BE49-F238E27FC236}">
                  <a16:creationId xmlns:a16="http://schemas.microsoft.com/office/drawing/2014/main" id="{44565D71-1991-7C37-8AE3-77CEE8C1EF13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8" name="日期占位符 29">
            <a:extLst>
              <a:ext uri="{FF2B5EF4-FFF2-40B4-BE49-F238E27FC236}">
                <a16:creationId xmlns:a16="http://schemas.microsoft.com/office/drawing/2014/main" id="{C88B2A7D-BFD5-EC47-A3FF-56B418DC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6A034E-C4F0-3B4B-B9D8-3FEBDCC0DEAA}" type="datetime8">
              <a:rPr lang="zh-CN" altLang="en-US" smtClean="0"/>
              <a:pPr>
                <a:defRPr/>
              </a:pPr>
              <a:t>2024年4月15日10时11分</a:t>
            </a:fld>
            <a:endParaRPr lang="zh-CN" altLang="en-US"/>
          </a:p>
        </p:txBody>
      </p:sp>
      <p:sp>
        <p:nvSpPr>
          <p:cNvPr id="10" name="页脚占位符 18">
            <a:extLst>
              <a:ext uri="{FF2B5EF4-FFF2-40B4-BE49-F238E27FC236}">
                <a16:creationId xmlns:a16="http://schemas.microsoft.com/office/drawing/2014/main" id="{E43B4E4C-0416-A22F-1500-5ACF4B59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26">
            <a:extLst>
              <a:ext uri="{FF2B5EF4-FFF2-40B4-BE49-F238E27FC236}">
                <a16:creationId xmlns:a16="http://schemas.microsoft.com/office/drawing/2014/main" id="{F04054BB-0DDE-043B-CB1F-4DBBA34B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D18FCE-0C83-044D-8D8D-5F48A747DDA1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2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9CD65909-C960-530E-901E-C1C15DB2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47306-99CA-314E-8C90-E51E37FCC5BF}" type="datetime8">
              <a:rPr lang="zh-CN" altLang="en-US" smtClean="0"/>
              <a:pPr>
                <a:defRPr/>
              </a:pPr>
              <a:t>2024年4月15日10时11分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0F46258E-7B1B-CAD6-3328-20CAEE00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B49824F6-66E4-CE43-8D8A-510C9FFF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7A29A-A947-4142-B0E5-A154E047A5C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0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AC4DC18C-DC8A-98F0-DE1C-4D7A85E9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ABB42-2088-8B4C-9BE1-5EEE7A05332E}" type="datetime8">
              <a:rPr lang="zh-CN" altLang="en-US" smtClean="0"/>
              <a:pPr>
                <a:defRPr/>
              </a:pPr>
              <a:t>2024年4月15日10时11分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4AE09881-6BE3-C560-B3BE-E4203C67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AF0ACC77-F5B7-AFEA-1289-8B9C1145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0411C-C28E-2F4E-870D-49139549FC7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8959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2" name="日期占位符 9">
            <a:extLst>
              <a:ext uri="{FF2B5EF4-FFF2-40B4-BE49-F238E27FC236}">
                <a16:creationId xmlns:a16="http://schemas.microsoft.com/office/drawing/2014/main" id="{7A1D1CA9-219D-6EBB-9EEE-62A939F6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74A60-CD5F-3644-B8B8-9DB0B1382BA5}" type="datetime8">
              <a:rPr lang="zh-CN" altLang="en-US" smtClean="0"/>
              <a:pPr>
                <a:defRPr/>
              </a:pPr>
              <a:t>2024年4月15日10时11分</a:t>
            </a:fld>
            <a:endParaRPr lang="zh-CN" altLang="en-US"/>
          </a:p>
        </p:txBody>
      </p:sp>
      <p:sp>
        <p:nvSpPr>
          <p:cNvPr id="4" name="页脚占位符 21">
            <a:extLst>
              <a:ext uri="{FF2B5EF4-FFF2-40B4-BE49-F238E27FC236}">
                <a16:creationId xmlns:a16="http://schemas.microsoft.com/office/drawing/2014/main" id="{6BF0CCD9-633C-EF23-DBE3-BBACAB35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08CE4301-7171-741A-C763-BC68745F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C4B50-1F10-934E-83D2-46BBB6D56C91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>
            <a:extLst>
              <a:ext uri="{FF2B5EF4-FFF2-40B4-BE49-F238E27FC236}">
                <a16:creationId xmlns:a16="http://schemas.microsoft.com/office/drawing/2014/main" id="{885ADEAA-F672-09C0-5CA6-D1AD2745A44A}"/>
              </a:ext>
            </a:extLst>
          </p:cNvPr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6DDDEF7E-1592-7BD1-D3A2-044A288A78EF}"/>
              </a:ext>
            </a:extLst>
          </p:cNvPr>
          <p:cNvSpPr/>
          <p:nvPr/>
        </p:nvSpPr>
        <p:spPr>
          <a:xfrm>
            <a:off x="4599519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F9C20A1-4FF1-EC8C-565C-8BA5234F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9A522-3706-D446-BB21-7ADF3D206494}" type="datetime8">
              <a:rPr lang="zh-CN" altLang="en-US" smtClean="0"/>
              <a:pPr>
                <a:defRPr/>
              </a:pPr>
              <a:t>2024年4月15日10时11分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F9F50794-09C5-56F1-FF61-E8D31A69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378E7B9-97CB-5104-4021-C1DB55A6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E3C79-27C6-1847-81C9-0BA98F991E0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7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2" name="日期占位符 4">
            <a:extLst>
              <a:ext uri="{FF2B5EF4-FFF2-40B4-BE49-F238E27FC236}">
                <a16:creationId xmlns:a16="http://schemas.microsoft.com/office/drawing/2014/main" id="{19FD05F8-029A-1460-19CD-665C3015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3BBDF-DA96-0C41-8766-0C5E2F24AC6D}" type="datetime8">
              <a:rPr lang="zh-CN" altLang="en-US" smtClean="0"/>
              <a:pPr>
                <a:defRPr/>
              </a:pPr>
              <a:t>2024年4月15日10时11分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0C6D5B4A-F9A7-E5BD-5F62-CEA67987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09D33222-1DB6-4C85-A8F8-9F32CD2D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E356F-5D91-3840-977D-109BC3A8AE3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62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AA722D-C6FF-8DC0-862B-AE38539A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FC8F1-49B6-D543-865E-025EA80CDD8B}" type="datetime8">
              <a:rPr lang="zh-CN" altLang="en-US" smtClean="0"/>
              <a:pPr>
                <a:defRPr/>
              </a:pPr>
              <a:t>2024年4月15日10时11分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9ECE4E-687C-1D73-2741-363414D5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CFE2FD-616A-74D9-155F-1F8205BC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99A25-1C94-7748-BB33-1E2670FF920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9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2" name="日期占位符 2">
            <a:extLst>
              <a:ext uri="{FF2B5EF4-FFF2-40B4-BE49-F238E27FC236}">
                <a16:creationId xmlns:a16="http://schemas.microsoft.com/office/drawing/2014/main" id="{E1DAC207-D4F0-6E60-2850-1331EB81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0B029-FDED-684A-B9F7-1B120BD7EC60}" type="datetime8">
              <a:rPr lang="zh-CN" altLang="en-US" smtClean="0"/>
              <a:pPr>
                <a:defRPr/>
              </a:pPr>
              <a:t>2024年4月15日10时11分</a:t>
            </a:fld>
            <a:endParaRPr lang="zh-CN" altLang="en-US"/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EB3FFD16-0888-9805-C4F4-2DAEFA71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B7BC7211-67B8-92E5-8CA7-D207E83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30400-3CA2-C744-97A0-61D2418D5D4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8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>
            <a:extLst>
              <a:ext uri="{FF2B5EF4-FFF2-40B4-BE49-F238E27FC236}">
                <a16:creationId xmlns:a16="http://schemas.microsoft.com/office/drawing/2014/main" id="{C64077C6-C4A4-E0F9-B900-BE725423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CAD9-4500-3444-9C44-9FB7BF9C58AC}" type="datetime8">
              <a:rPr lang="zh-CN" altLang="en-US" smtClean="0"/>
              <a:pPr>
                <a:defRPr/>
              </a:pPr>
              <a:t>2024年4月15日10时11分</a:t>
            </a:fld>
            <a:endParaRPr lang="zh-CN" altLang="en-US"/>
          </a:p>
        </p:txBody>
      </p:sp>
      <p:sp>
        <p:nvSpPr>
          <p:cNvPr id="3" name="页脚占位符 21">
            <a:extLst>
              <a:ext uri="{FF2B5EF4-FFF2-40B4-BE49-F238E27FC236}">
                <a16:creationId xmlns:a16="http://schemas.microsoft.com/office/drawing/2014/main" id="{E80B0DA9-4B21-BAFE-0126-49DA5558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>
            <a:extLst>
              <a:ext uri="{FF2B5EF4-FFF2-40B4-BE49-F238E27FC236}">
                <a16:creationId xmlns:a16="http://schemas.microsoft.com/office/drawing/2014/main" id="{52871AAF-2471-4CAC-3820-046E4B63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34F16-8ECF-314A-886F-D8EB007C0AAD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6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7A589-CB6C-C639-C512-91D5CC49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06BDF-2C64-5C4A-83CB-687491E35FC7}" type="datetime8">
              <a:rPr lang="zh-CN" altLang="en-US" smtClean="0"/>
              <a:pPr>
                <a:defRPr/>
              </a:pPr>
              <a:t>2024年4月15日10时11分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AE089D-3474-B473-7021-DE12D98E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42D39-D9C5-FE97-1126-2D6526D4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9BE22-0DCA-4A4E-A8BF-837CB53B725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5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0">
            <a:extLst>
              <a:ext uri="{FF2B5EF4-FFF2-40B4-BE49-F238E27FC236}">
                <a16:creationId xmlns:a16="http://schemas.microsoft.com/office/drawing/2014/main" id="{EAE60953-0B77-129B-2BAD-FA17217747A9}"/>
              </a:ext>
            </a:extLst>
          </p:cNvPr>
          <p:cNvSpPr/>
          <p:nvPr/>
        </p:nvSpPr>
        <p:spPr bwMode="auto">
          <a:xfrm>
            <a:off x="954617" y="5002216"/>
            <a:ext cx="5069416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</a:endParaRPr>
          </a:p>
        </p:txBody>
      </p:sp>
      <p:sp>
        <p:nvSpPr>
          <p:cNvPr id="6" name="任意多边形 15">
            <a:extLst>
              <a:ext uri="{FF2B5EF4-FFF2-40B4-BE49-F238E27FC236}">
                <a16:creationId xmlns:a16="http://schemas.microsoft.com/office/drawing/2014/main" id="{16424665-1B6D-ACD0-8E73-0F1243CDCA0F}"/>
              </a:ext>
            </a:extLst>
          </p:cNvPr>
          <p:cNvSpPr>
            <a:spLocks/>
          </p:cNvSpPr>
          <p:nvPr/>
        </p:nvSpPr>
        <p:spPr bwMode="auto">
          <a:xfrm>
            <a:off x="-71965" y="5784850"/>
            <a:ext cx="5069417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18EC956-382C-4A2F-0934-4BA1AD413D2E}"/>
              </a:ext>
            </a:extLst>
          </p:cNvPr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8" name="直接连接符 16">
            <a:extLst>
              <a:ext uri="{FF2B5EF4-FFF2-40B4-BE49-F238E27FC236}">
                <a16:creationId xmlns:a16="http://schemas.microsoft.com/office/drawing/2014/main" id="{376B8CCD-12E1-4CA4-B042-6F090C0E1F66}"/>
              </a:ext>
            </a:extLst>
          </p:cNvPr>
          <p:cNvCxnSpPr/>
          <p:nvPr/>
        </p:nvCxnSpPr>
        <p:spPr>
          <a:xfrm>
            <a:off x="-12317" y="5787741"/>
            <a:ext cx="4540680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>
            <a:extLst>
              <a:ext uri="{FF2B5EF4-FFF2-40B4-BE49-F238E27FC236}">
                <a16:creationId xmlns:a16="http://schemas.microsoft.com/office/drawing/2014/main" id="{DF0D0320-DB49-42A7-1993-6E2B6111E50F}"/>
              </a:ext>
            </a:extLst>
          </p:cNvPr>
          <p:cNvSpPr/>
          <p:nvPr/>
        </p:nvSpPr>
        <p:spPr>
          <a:xfrm>
            <a:off x="11552769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燕尾形 9">
            <a:extLst>
              <a:ext uri="{FF2B5EF4-FFF2-40B4-BE49-F238E27FC236}">
                <a16:creationId xmlns:a16="http://schemas.microsoft.com/office/drawing/2014/main" id="{B7663090-3275-3DDF-4DB2-B4B6B97C1018}"/>
              </a:ext>
            </a:extLst>
          </p:cNvPr>
          <p:cNvSpPr/>
          <p:nvPr/>
        </p:nvSpPr>
        <p:spPr>
          <a:xfrm>
            <a:off x="11303002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1" name="日期占位符 4">
            <a:extLst>
              <a:ext uri="{FF2B5EF4-FFF2-40B4-BE49-F238E27FC236}">
                <a16:creationId xmlns:a16="http://schemas.microsoft.com/office/drawing/2014/main" id="{DC76A7BF-60C5-F24B-1830-EEEB75E7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C5BB0DA-2994-9843-A405-58C7C2905AC0}" type="datetime8">
              <a:rPr lang="zh-CN" altLang="en-US" smtClean="0"/>
              <a:pPr>
                <a:defRPr/>
              </a:pPr>
              <a:t>2024年4月15日10时11分</a:t>
            </a:fld>
            <a:endParaRPr lang="zh-CN" altLang="en-US"/>
          </a:p>
        </p:txBody>
      </p:sp>
      <p:sp>
        <p:nvSpPr>
          <p:cNvPr id="12" name="页脚占位符 5">
            <a:extLst>
              <a:ext uri="{FF2B5EF4-FFF2-40B4-BE49-F238E27FC236}">
                <a16:creationId xmlns:a16="http://schemas.microsoft.com/office/drawing/2014/main" id="{008AAE3E-72B3-7868-4485-270EE1BC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>
            <a:extLst>
              <a:ext uri="{FF2B5EF4-FFF2-40B4-BE49-F238E27FC236}">
                <a16:creationId xmlns:a16="http://schemas.microsoft.com/office/drawing/2014/main" id="{B84F1063-572F-D84F-C116-55E04470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8CE24-A2DA-354D-B80B-24D53331000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82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09BF7703-9EBB-2C2B-A93A-6FA400364A2A}"/>
              </a:ext>
            </a:extLst>
          </p:cNvPr>
          <p:cNvSpPr/>
          <p:nvPr/>
        </p:nvSpPr>
        <p:spPr bwMode="auto">
          <a:xfrm>
            <a:off x="954617" y="5002216"/>
            <a:ext cx="5069416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</a:endParaRPr>
          </a:p>
        </p:txBody>
      </p:sp>
      <p:sp>
        <p:nvSpPr>
          <p:cNvPr id="1027" name="任意多边形 11">
            <a:extLst>
              <a:ext uri="{FF2B5EF4-FFF2-40B4-BE49-F238E27FC236}">
                <a16:creationId xmlns:a16="http://schemas.microsoft.com/office/drawing/2014/main" id="{496522B5-88BD-35BF-E1D8-162AEADEE2F3}"/>
              </a:ext>
            </a:extLst>
          </p:cNvPr>
          <p:cNvSpPr>
            <a:spLocks/>
          </p:cNvSpPr>
          <p:nvPr/>
        </p:nvSpPr>
        <p:spPr bwMode="auto">
          <a:xfrm>
            <a:off x="-71965" y="5784850"/>
            <a:ext cx="5069417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169E66C-A342-12DB-FFB8-143FA0E4E1A4}"/>
              </a:ext>
            </a:extLst>
          </p:cNvPr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5992206-DC72-0AB0-1DD4-D52F06B1195C}"/>
              </a:ext>
            </a:extLst>
          </p:cNvPr>
          <p:cNvCxnSpPr/>
          <p:nvPr/>
        </p:nvCxnSpPr>
        <p:spPr>
          <a:xfrm>
            <a:off x="-12317" y="5787741"/>
            <a:ext cx="4540680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9BD3B155-32CD-78DA-E3CE-88A3924A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zh-CN" altLang="en-US" noProof="1"/>
              <a:t>单击此处编辑母版标题样式</a:t>
            </a:r>
            <a:endParaRPr lang="zh-CN" altLang="zh-CN" noProof="1"/>
          </a:p>
        </p:txBody>
      </p:sp>
      <p:sp>
        <p:nvSpPr>
          <p:cNvPr id="1033" name="文本占位符 29">
            <a:extLst>
              <a:ext uri="{FF2B5EF4-FFF2-40B4-BE49-F238E27FC236}">
                <a16:creationId xmlns:a16="http://schemas.microsoft.com/office/drawing/2014/main" id="{CD761A5B-D2BC-ED31-3556-6F8BB8E880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5CABF86-13DE-1314-ADE7-A7712E8DB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08ABB42-2088-8B4C-9BE1-5EEE7A05332E}" type="datetime8">
              <a:rPr lang="zh-CN" altLang="en-US" smtClean="0"/>
              <a:pPr>
                <a:defRPr/>
              </a:pPr>
              <a:t>2024年4月15日10时11分</a:t>
            </a:fld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F9915F81-F396-A0A2-C28E-9A9413EB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39884" y="6408741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73CB247E-1CC7-9AB5-212B-95AACD186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9484" y="6408741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fld id="{2620411C-C28E-2F4E-870D-49139549FC7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2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4D1DA-E247-3EFA-9A5B-C29BE147F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工程实践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zh-CN" altLang="en-US" dirty="0"/>
              <a:t>（密码算法综合实践）</a:t>
            </a:r>
          </a:p>
        </p:txBody>
      </p:sp>
      <p:sp>
        <p:nvSpPr>
          <p:cNvPr id="10244" name="副标题 2">
            <a:extLst>
              <a:ext uri="{FF2B5EF4-FFF2-40B4-BE49-F238E27FC236}">
                <a16:creationId xmlns:a16="http://schemas.microsoft.com/office/drawing/2014/main" id="{33AA41CB-7BBC-0117-0737-ED88224BB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pPr marR="0"/>
            <a:endParaRPr lang="zh-CN" altLang="en-US"/>
          </a:p>
        </p:txBody>
      </p:sp>
      <p:sp>
        <p:nvSpPr>
          <p:cNvPr id="9220" name="日期占位符 3">
            <a:extLst>
              <a:ext uri="{FF2B5EF4-FFF2-40B4-BE49-F238E27FC236}">
                <a16:creationId xmlns:a16="http://schemas.microsoft.com/office/drawing/2014/main" id="{7B0AAD4C-61D9-5450-6A1F-0775DF12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7667628" y="6072191"/>
            <a:ext cx="2581275" cy="365125"/>
          </a:xfr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ECDD09-80D2-408F-9FFE-86E77BB66F53}" type="datetime8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2024年4月15日10时11分</a:t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F61C7A64-B8E4-5244-DB33-6688326B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工程实践</a:t>
            </a:r>
            <a:r>
              <a:rPr lang="zh-CN" altLang="zh-CN" noProof="1"/>
              <a:t>3</a:t>
            </a:r>
            <a:r>
              <a:rPr lang="zh-CN" altLang="en-US" noProof="1"/>
              <a:t>第</a:t>
            </a:r>
            <a:r>
              <a:rPr lang="zh-CN" altLang="zh-CN" noProof="1">
                <a:solidFill>
                  <a:srgbClr val="FF0000"/>
                </a:solidFill>
              </a:rPr>
              <a:t>8</a:t>
            </a:r>
            <a:r>
              <a:rPr lang="zh-CN" altLang="en-US" noProof="1">
                <a:solidFill>
                  <a:srgbClr val="FF0000"/>
                </a:solidFill>
              </a:rPr>
              <a:t>周正式开始</a:t>
            </a:r>
            <a:r>
              <a:rPr lang="zh-CN" altLang="en-US" noProof="1"/>
              <a:t>，完成时间</a:t>
            </a:r>
            <a:r>
              <a:rPr lang="zh-CN" altLang="zh-CN" noProof="1">
                <a:solidFill>
                  <a:srgbClr val="FF0000"/>
                </a:solidFill>
              </a:rPr>
              <a:t>8-12</a:t>
            </a:r>
            <a:r>
              <a:rPr lang="zh-CN" altLang="en-US" noProof="1">
                <a:solidFill>
                  <a:srgbClr val="FF0000"/>
                </a:solidFill>
              </a:rPr>
              <a:t>周</a:t>
            </a:r>
            <a:r>
              <a:rPr lang="zh-CN" altLang="en-US" noProof="1"/>
              <a:t> </a:t>
            </a:r>
            <a:endParaRPr lang="zh-CN" altLang="zh-CN" noProof="1"/>
          </a:p>
          <a:p>
            <a:pPr eaLnBrk="1" hangingPunct="1"/>
            <a:r>
              <a:rPr lang="zh-CN" altLang="en-US" noProof="1"/>
              <a:t>文档实报告 （课程设计报告，实习报告）</a:t>
            </a:r>
            <a:endParaRPr lang="zh-CN" altLang="zh-CN" noProof="1"/>
          </a:p>
          <a:p>
            <a:pPr eaLnBrk="1" hangingPunct="1"/>
            <a:r>
              <a:rPr lang="zh-CN" altLang="en-US" noProof="1"/>
              <a:t>答辩检查 （</a:t>
            </a:r>
            <a:r>
              <a:rPr lang="zh-CN" altLang="zh-CN" b="1" noProof="1">
                <a:solidFill>
                  <a:srgbClr val="FF0000"/>
                </a:solidFill>
              </a:rPr>
              <a:t>13~16</a:t>
            </a:r>
            <a:r>
              <a:rPr lang="zh-CN" altLang="en-US" b="1" noProof="1">
                <a:solidFill>
                  <a:srgbClr val="FF0000"/>
                </a:solidFill>
              </a:rPr>
              <a:t>周</a:t>
            </a:r>
            <a:r>
              <a:rPr lang="zh-CN" altLang="en-US" noProof="1"/>
              <a:t>完成，具体时间指导老师确定）</a:t>
            </a:r>
            <a:endParaRPr lang="zh-CN" altLang="zh-CN" noProof="1"/>
          </a:p>
          <a:p>
            <a:pPr lvl="1" eaLnBrk="1" hangingPunct="1"/>
            <a:r>
              <a:rPr lang="zh-CN" altLang="en-US" noProof="1"/>
              <a:t>现场演示</a:t>
            </a:r>
            <a:endParaRPr lang="zh-CN" altLang="zh-CN" noProof="1"/>
          </a:p>
          <a:p>
            <a:pPr lvl="1" eaLnBrk="1" hangingPunct="1"/>
            <a:r>
              <a:rPr lang="zh-CN" altLang="en-US" noProof="1"/>
              <a:t>系统完整结构，功能及实现   </a:t>
            </a:r>
            <a:endParaRPr lang="zh-CN" altLang="zh-CN" noProof="1"/>
          </a:p>
          <a:p>
            <a:pPr lvl="1" eaLnBrk="1" hangingPunct="1"/>
            <a:r>
              <a:rPr lang="zh-CN" altLang="en-US" noProof="1"/>
              <a:t>有想法、有新意、有创意      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endParaRPr lang="zh-CN" altLang="en-US" noProof="1"/>
          </a:p>
          <a:p>
            <a:pPr eaLnBrk="1" hangingPunct="1"/>
            <a:endParaRPr lang="zh-CN" altLang="en-US" noProof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12C6417-CF6D-1D1A-1235-B2521EB0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考核</a:t>
            </a:r>
          </a:p>
        </p:txBody>
      </p:sp>
      <p:sp>
        <p:nvSpPr>
          <p:cNvPr id="16387" name="日期占位符 2">
            <a:extLst>
              <a:ext uri="{FF2B5EF4-FFF2-40B4-BE49-F238E27FC236}">
                <a16:creationId xmlns:a16="http://schemas.microsoft.com/office/drawing/2014/main" id="{66B93D89-3541-F1F2-1B1C-A76693C4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041A2-EABF-48DC-AC2F-BBACFEEBF8B4}" type="datetime8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2024年4月15日10时11分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F649B2AA-A4B7-1E9F-D116-D974D3E4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学号姓名</a:t>
            </a:r>
            <a:r>
              <a:rPr lang="en-US" altLang="zh-CN"/>
              <a:t>-</a:t>
            </a:r>
            <a:r>
              <a:rPr lang="zh-CN" altLang="zh-CN"/>
              <a:t>工程实践</a:t>
            </a:r>
            <a:r>
              <a:rPr lang="en-US" altLang="zh-CN"/>
              <a:t>3</a:t>
            </a:r>
            <a:r>
              <a:rPr lang="zh-CN" altLang="zh-CN"/>
              <a:t>代码</a:t>
            </a:r>
            <a:r>
              <a:rPr lang="en-US" altLang="zh-CN"/>
              <a:t>.rar</a:t>
            </a:r>
            <a:r>
              <a:rPr lang="zh-CN" altLang="zh-CN"/>
              <a:t>（或</a:t>
            </a:r>
            <a:r>
              <a:rPr lang="en-US" altLang="zh-CN"/>
              <a:t>.zip</a:t>
            </a:r>
            <a:r>
              <a:rPr lang="zh-CN" altLang="zh-CN"/>
              <a:t>）</a:t>
            </a:r>
          </a:p>
          <a:p>
            <a:r>
              <a:rPr lang="zh-CN" altLang="zh-CN"/>
              <a:t>学号姓名</a:t>
            </a:r>
            <a:r>
              <a:rPr lang="en-US" altLang="zh-CN"/>
              <a:t>-</a:t>
            </a:r>
            <a:r>
              <a:rPr lang="zh-CN" altLang="zh-CN"/>
              <a:t>工程实践</a:t>
            </a:r>
            <a:r>
              <a:rPr lang="en-US" altLang="zh-CN"/>
              <a:t>3</a:t>
            </a:r>
            <a:r>
              <a:rPr lang="zh-CN" altLang="zh-CN"/>
              <a:t>报告</a:t>
            </a:r>
            <a:r>
              <a:rPr lang="en-US" altLang="zh-CN"/>
              <a:t>.pdf</a:t>
            </a:r>
          </a:p>
          <a:p>
            <a:r>
              <a:rPr lang="zh-CN" altLang="zh-CN"/>
              <a:t>学号姓名</a:t>
            </a:r>
            <a:r>
              <a:rPr lang="en-US" altLang="zh-CN"/>
              <a:t>-</a:t>
            </a:r>
            <a:r>
              <a:rPr lang="zh-CN" altLang="zh-CN"/>
              <a:t>教学实习报告</a:t>
            </a:r>
            <a:r>
              <a:rPr lang="en-US" altLang="zh-CN"/>
              <a:t>.pdf</a:t>
            </a:r>
          </a:p>
          <a:p>
            <a:r>
              <a:rPr lang="zh-CN" altLang="zh-CN"/>
              <a:t>学号姓名</a:t>
            </a:r>
            <a:r>
              <a:rPr lang="en-US" altLang="zh-CN"/>
              <a:t>-</a:t>
            </a:r>
            <a:r>
              <a:rPr lang="zh-CN" altLang="zh-CN"/>
              <a:t>课程答辩记录及评分表</a:t>
            </a:r>
            <a:r>
              <a:rPr lang="en-US" altLang="zh-CN"/>
              <a:t>.pdf</a:t>
            </a:r>
            <a:endParaRPr lang="zh-CN" altLang="zh-CN"/>
          </a:p>
          <a:p>
            <a:pPr marL="392113" lvl="1" indent="0" eaLnBrk="1" hangingPunct="1">
              <a:buNone/>
            </a:pPr>
            <a:endParaRPr lang="zh-CN" altLang="en-US" noProof="1"/>
          </a:p>
          <a:p>
            <a:pPr eaLnBrk="1" hangingPunct="1">
              <a:buFont typeface="Wingdings 3" pitchFamily="2" charset="2"/>
              <a:buNone/>
            </a:pPr>
            <a:r>
              <a:rPr lang="en-US" altLang="zh-CN"/>
              <a:t>    </a:t>
            </a:r>
            <a:r>
              <a:rPr lang="zh-CN" altLang="zh-CN"/>
              <a:t>所有资料必须在</a:t>
            </a:r>
            <a:r>
              <a:rPr lang="zh-CN" altLang="zh-CN">
                <a:solidFill>
                  <a:srgbClr val="FF0000"/>
                </a:solidFill>
              </a:rPr>
              <a:t>答辩后两天内</a:t>
            </a:r>
            <a:r>
              <a:rPr lang="zh-CN" altLang="zh-CN"/>
              <a:t>提交完成，过时《工程实践</a:t>
            </a:r>
            <a:r>
              <a:rPr lang="en-US" altLang="zh-CN"/>
              <a:t>3</a:t>
            </a:r>
            <a:r>
              <a:rPr lang="zh-CN" altLang="zh-CN"/>
              <a:t>》不合格。</a:t>
            </a:r>
            <a:r>
              <a:rPr lang="zh-CN" altLang="en-US"/>
              <a:t>具体提交时间和方式按照指导老师要求完成。</a:t>
            </a:r>
            <a:endParaRPr lang="zh-CN" altLang="en-US" noProof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7AEE694-81E3-B1ED-A9E1-AC782C23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答辩后提交资料</a:t>
            </a:r>
          </a:p>
        </p:txBody>
      </p:sp>
      <p:sp>
        <p:nvSpPr>
          <p:cNvPr id="16387" name="日期占位符 2">
            <a:extLst>
              <a:ext uri="{FF2B5EF4-FFF2-40B4-BE49-F238E27FC236}">
                <a16:creationId xmlns:a16="http://schemas.microsoft.com/office/drawing/2014/main" id="{4669BB87-A2BE-F90B-AFDE-49144FF5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041A2-EABF-48DC-AC2F-BBACFEEBF8B4}" type="datetime8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2024年4月15日10时11分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>
            <a:extLst>
              <a:ext uri="{FF2B5EF4-FFF2-40B4-BE49-F238E27FC236}">
                <a16:creationId xmlns:a16="http://schemas.microsoft.com/office/drawing/2014/main" id="{E98D973D-BD4F-3045-9BFA-13AC00FBE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．重修生、转专业学生等按选课班级跟班完成相关工作（答辩）。资料直接提交教师。</a:t>
            </a:r>
          </a:p>
          <a:p>
            <a:r>
              <a:rPr lang="zh-CN" altLang="zh-CN" dirty="0"/>
              <a:t>信安</a:t>
            </a:r>
            <a:r>
              <a:rPr lang="en-US" altLang="zh-CN" dirty="0"/>
              <a:t>221</a:t>
            </a:r>
            <a:r>
              <a:rPr lang="zh-CN" altLang="zh-CN" dirty="0"/>
              <a:t>、</a:t>
            </a:r>
            <a:r>
              <a:rPr lang="en-US" altLang="zh-CN" dirty="0"/>
              <a:t>222</a:t>
            </a:r>
            <a:r>
              <a:rPr lang="zh-CN" altLang="zh-CN" dirty="0"/>
              <a:t>班</a:t>
            </a:r>
            <a:r>
              <a:rPr lang="zh-CN" altLang="en-US" dirty="0"/>
              <a:t>  </a:t>
            </a:r>
            <a:r>
              <a:rPr lang="zh-CN" altLang="zh-CN" dirty="0"/>
              <a:t>杨帆老师</a:t>
            </a:r>
            <a:r>
              <a:rPr lang="en-US" altLang="zh-CN" dirty="0"/>
              <a:t>  yangfan63@cuit.edu.cn</a:t>
            </a:r>
            <a:endParaRPr lang="zh-CN" altLang="zh-CN" dirty="0"/>
          </a:p>
          <a:p>
            <a:r>
              <a:rPr lang="zh-CN" altLang="zh-CN" dirty="0"/>
              <a:t>信安</a:t>
            </a:r>
            <a:r>
              <a:rPr lang="en-US" altLang="zh-CN" dirty="0"/>
              <a:t>223</a:t>
            </a:r>
            <a:r>
              <a:rPr lang="zh-CN" altLang="zh-CN" dirty="0"/>
              <a:t>、</a:t>
            </a:r>
            <a:r>
              <a:rPr lang="en-US" altLang="zh-CN" dirty="0"/>
              <a:t>224</a:t>
            </a:r>
            <a:r>
              <a:rPr lang="zh-CN" altLang="zh-CN" dirty="0"/>
              <a:t>班</a:t>
            </a:r>
            <a:r>
              <a:rPr lang="zh-CN" altLang="en-US" dirty="0"/>
              <a:t> </a:t>
            </a:r>
            <a:r>
              <a:rPr lang="zh-CN" altLang="zh-CN" dirty="0"/>
              <a:t>张金全老师</a:t>
            </a:r>
            <a:r>
              <a:rPr lang="en-US" altLang="zh-CN" dirty="0"/>
              <a:t> </a:t>
            </a:r>
            <a:r>
              <a:rPr lang="en-US" altLang="zh-CN" dirty="0" err="1"/>
              <a:t>zhjq@cuit.edu.cn</a:t>
            </a:r>
            <a:endParaRPr lang="zh-CN" altLang="zh-CN" dirty="0"/>
          </a:p>
          <a:p>
            <a:r>
              <a:rPr lang="zh-CN" altLang="zh-CN" dirty="0"/>
              <a:t>信安实验</a:t>
            </a:r>
            <a:r>
              <a:rPr lang="en-US" altLang="zh-CN" dirty="0"/>
              <a:t>221</a:t>
            </a:r>
            <a:r>
              <a:rPr lang="zh-CN" altLang="en-US" dirty="0"/>
              <a:t>班 </a:t>
            </a:r>
            <a:r>
              <a:rPr lang="en-US" altLang="zh-CN" dirty="0"/>
              <a:t> </a:t>
            </a:r>
            <a:r>
              <a:rPr lang="zh-CN" altLang="zh-CN" dirty="0"/>
              <a:t>万武南老师</a:t>
            </a:r>
            <a:r>
              <a:rPr lang="en-US" altLang="zh-CN" dirty="0"/>
              <a:t> </a:t>
            </a:r>
            <a:r>
              <a:rPr lang="en-US" altLang="zh-CN" dirty="0" err="1"/>
              <a:t>nan_wwn@cuit.edu.cn</a:t>
            </a:r>
            <a:endParaRPr lang="zh-CN" altLang="zh-CN" dirty="0"/>
          </a:p>
          <a:p>
            <a:pPr marL="392113" lvl="1" indent="0" eaLnBrk="1" hangingPunct="1">
              <a:buNone/>
            </a:pPr>
            <a:endParaRPr lang="zh-CN" altLang="en-US" noProof="1"/>
          </a:p>
          <a:p>
            <a:pPr eaLnBrk="1" hangingPunct="1"/>
            <a:endParaRPr lang="zh-CN" altLang="en-US" noProof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4BF4F29-9C14-433F-0187-03AD645D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指导老师</a:t>
            </a:r>
          </a:p>
        </p:txBody>
      </p:sp>
      <p:sp>
        <p:nvSpPr>
          <p:cNvPr id="16387" name="日期占位符 2">
            <a:extLst>
              <a:ext uri="{FF2B5EF4-FFF2-40B4-BE49-F238E27FC236}">
                <a16:creationId xmlns:a16="http://schemas.microsoft.com/office/drawing/2014/main" id="{59351BED-3D90-8C6C-0A09-F0223886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041A2-EABF-48DC-AC2F-BBACFEEBF8B4}" type="datetime8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2024年4月15日10时11分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>
            <a:extLst>
              <a:ext uri="{FF2B5EF4-FFF2-40B4-BE49-F238E27FC236}">
                <a16:creationId xmlns:a16="http://schemas.microsoft.com/office/drawing/2014/main" id="{75B320D1-7FAD-F8FF-289B-16B8F792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密码学原理与</a:t>
            </a:r>
            <a:r>
              <a:rPr lang="en-US" altLang="zh-CN"/>
              <a:t>Java</a:t>
            </a:r>
            <a:r>
              <a:rPr lang="zh-CN" altLang="en-US"/>
              <a:t>实现</a:t>
            </a:r>
            <a:endParaRPr lang="en-US" altLang="zh-CN"/>
          </a:p>
          <a:p>
            <a:r>
              <a:rPr lang="zh-CN" altLang="en-US" noProof="1"/>
              <a:t>密码学</a:t>
            </a:r>
            <a:r>
              <a:rPr lang="es-419" altLang="zh-CN" noProof="1"/>
              <a:t>C/C++</a:t>
            </a:r>
            <a:r>
              <a:rPr lang="zh-CN" altLang="en-US" noProof="1"/>
              <a:t>语言实现</a:t>
            </a:r>
            <a:endParaRPr lang="zh-CN" altLang="zh-CN" noProof="1"/>
          </a:p>
          <a:p>
            <a:r>
              <a:rPr lang="es-419" altLang="zh-CN" noProof="1"/>
              <a:t>Python</a:t>
            </a:r>
            <a:r>
              <a:rPr lang="zh-CN" altLang="en-US" noProof="1"/>
              <a:t>密码学编程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2EF5056-59BA-49CB-C68A-3AA5A5C4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参考书籍资料</a:t>
            </a:r>
          </a:p>
        </p:txBody>
      </p:sp>
      <p:sp>
        <p:nvSpPr>
          <p:cNvPr id="16387" name="日期占位符 2">
            <a:extLst>
              <a:ext uri="{FF2B5EF4-FFF2-40B4-BE49-F238E27FC236}">
                <a16:creationId xmlns:a16="http://schemas.microsoft.com/office/drawing/2014/main" id="{C4559C90-63EE-F3E2-84D4-AEF5F37C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041A2-EABF-48DC-AC2F-BBACFEEBF8B4}" type="datetime8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2024年4月15日10时11分</a:t>
            </a:fld>
            <a:endParaRPr lang="zh-CN" altLang="en-US"/>
          </a:p>
        </p:txBody>
      </p:sp>
      <p:pic>
        <p:nvPicPr>
          <p:cNvPr id="22533" name="图片 1">
            <a:extLst>
              <a:ext uri="{FF2B5EF4-FFF2-40B4-BE49-F238E27FC236}">
                <a16:creationId xmlns:a16="http://schemas.microsoft.com/office/drawing/2014/main" id="{AEB755F8-A20A-3E1D-A247-19BA4DF81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3357563"/>
            <a:ext cx="3208338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图片 2">
            <a:extLst>
              <a:ext uri="{FF2B5EF4-FFF2-40B4-BE49-F238E27FC236}">
                <a16:creationId xmlns:a16="http://schemas.microsoft.com/office/drawing/2014/main" id="{7F5BA62C-6B3B-1227-68FD-885D68C72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3236913"/>
            <a:ext cx="328295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4">
            <a:extLst>
              <a:ext uri="{FF2B5EF4-FFF2-40B4-BE49-F238E27FC236}">
                <a16:creationId xmlns:a16="http://schemas.microsoft.com/office/drawing/2014/main" id="{C66BFB16-DD46-0BEE-291D-13372FC3D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88" y="3128963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D26ED-9425-23D7-4869-EED90B385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692696"/>
            <a:ext cx="9649072" cy="5379495"/>
          </a:xfrm>
        </p:spPr>
        <p:txBody>
          <a:bodyPr>
            <a:normAutofit/>
          </a:bodyPr>
          <a:lstStyle/>
          <a:p>
            <a:pPr marL="109538" indent="0" eaLnBrk="1" hangingPunct="1">
              <a:buNone/>
            </a:pPr>
            <a:r>
              <a:rPr lang="zh-CN" altLang="en-US" dirty="0"/>
              <a:t>目标与要求</a:t>
            </a:r>
            <a:endParaRPr lang="en-US" altLang="zh-CN" dirty="0"/>
          </a:p>
          <a:p>
            <a:pPr marL="803275" lvl="1" indent="-457200" eaLnBrk="1" hangingPunct="1">
              <a:buFont typeface="Lucida Sans Unicode" panose="020B0602030504020204" pitchFamily="34" charset="0"/>
              <a:buAutoNum type="arabicPeriod"/>
            </a:pPr>
            <a:r>
              <a:rPr lang="zh-CN" altLang="en-US" dirty="0"/>
              <a:t>掌握密码算法的设计开发过程</a:t>
            </a:r>
            <a:endParaRPr lang="en-US" altLang="zh-CN" dirty="0"/>
          </a:p>
          <a:p>
            <a:pPr marL="803275" lvl="1" indent="-457200" eaLnBrk="1" hangingPunct="1">
              <a:buFont typeface="Lucida Sans Unicode" panose="020B0602030504020204" pitchFamily="34" charset="0"/>
              <a:buAutoNum type="arabicPeriod"/>
            </a:pPr>
            <a:r>
              <a:rPr lang="zh-CN" altLang="en-US" dirty="0"/>
              <a:t>能进一步巩固密码学理论和熟悉编程语言，具有独立提出密码技术解决信息安全问题的能力，具有密码技术应用软件系统的设计能力和初步软件测试能力</a:t>
            </a:r>
            <a:endParaRPr lang="en-US" altLang="zh-CN" dirty="0"/>
          </a:p>
          <a:p>
            <a:pPr marL="803275" lvl="1" indent="-457200" eaLnBrk="1" hangingPunct="1">
              <a:buFont typeface="Lucida Sans Unicode" panose="020B0602030504020204" pitchFamily="34" charset="0"/>
              <a:buAutoNum type="arabicPeriod"/>
            </a:pPr>
            <a:r>
              <a:rPr lang="zh-CN" altLang="en-US" dirty="0"/>
              <a:t>通过课程学习，提高学生的信息安全意识，使学生在系统学习专业课程前初步具有信息安全的实际动手能力，增强攻击的感性认识，为后续信息安全专业课程的开展打下基础</a:t>
            </a:r>
            <a:endParaRPr lang="en-US" altLang="zh-CN" dirty="0"/>
          </a:p>
          <a:p>
            <a:pPr marL="803275" lvl="1" indent="-457200" eaLnBrk="1" hangingPunct="1">
              <a:buFont typeface="Lucida Sans Unicode" panose="020B0602030504020204" pitchFamily="34" charset="0"/>
              <a:buAutoNum type="arabicPeriod"/>
            </a:pPr>
            <a:endParaRPr lang="en-US" altLang="zh-CN" dirty="0"/>
          </a:p>
        </p:txBody>
      </p:sp>
      <p:sp>
        <p:nvSpPr>
          <p:cNvPr id="10243" name="日期占位符 3">
            <a:extLst>
              <a:ext uri="{FF2B5EF4-FFF2-40B4-BE49-F238E27FC236}">
                <a16:creationId xmlns:a16="http://schemas.microsoft.com/office/drawing/2014/main" id="{5EC14591-01E6-D99A-D3F6-97DAA3BF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7524750" y="6072191"/>
            <a:ext cx="2724150" cy="365125"/>
          </a:xfr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986AE1-70CF-4816-8AE4-FDD46E59332B}" type="datetime8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2024年4月15日10时11分</a:t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>
            <a:extLst>
              <a:ext uri="{FF2B5EF4-FFF2-40B4-BE49-F238E27FC236}">
                <a16:creationId xmlns:a16="http://schemas.microsoft.com/office/drawing/2014/main" id="{346BF1C8-84C1-5623-CF77-E3FD4264A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20" y="1417638"/>
            <a:ext cx="8395593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时间安排</a:t>
            </a:r>
            <a:endParaRPr lang="en-US" altLang="zh-CN" dirty="0"/>
          </a:p>
          <a:p>
            <a:pPr eaLnBrk="1" hangingPunct="1"/>
            <a:r>
              <a:rPr lang="zh-CN" altLang="en-US" dirty="0"/>
              <a:t>工程实践要求</a:t>
            </a:r>
            <a:endParaRPr lang="en-US" altLang="zh-CN" dirty="0"/>
          </a:p>
          <a:p>
            <a:pPr eaLnBrk="1" hangingPunct="1"/>
            <a:r>
              <a:rPr lang="zh-CN" altLang="en-US" dirty="0"/>
              <a:t>模板说明</a:t>
            </a:r>
            <a:endParaRPr lang="en-US" altLang="zh-CN" dirty="0"/>
          </a:p>
          <a:p>
            <a:pPr eaLnBrk="1" hangingPunct="1"/>
            <a:r>
              <a:rPr lang="zh-CN" altLang="en-US" dirty="0"/>
              <a:t>其他说明</a:t>
            </a:r>
            <a:endParaRPr lang="en-US" altLang="zh-CN" dirty="0"/>
          </a:p>
          <a:p>
            <a:pPr eaLnBrk="1" hangingPunct="1">
              <a:buFont typeface="Wingdings 3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认真阅读“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工程实践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（密码算法工程实践）</a:t>
            </a:r>
            <a:r>
              <a:rPr lang="en-US" altLang="zh-CN" dirty="0">
                <a:solidFill>
                  <a:srgbClr val="FF0000"/>
                </a:solidFill>
              </a:rPr>
              <a:t>》</a:t>
            </a:r>
            <a:r>
              <a:rPr lang="zh-CN" altLang="en-US" dirty="0">
                <a:solidFill>
                  <a:srgbClr val="FF0000"/>
                </a:solidFill>
              </a:rPr>
              <a:t>学生须知</a:t>
            </a:r>
            <a:r>
              <a:rPr lang="zh-CN" altLang="en-US" dirty="0"/>
              <a:t>”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E726851-197D-2226-7734-298BFA0C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学生须知</a:t>
            </a:r>
          </a:p>
        </p:txBody>
      </p:sp>
      <p:sp>
        <p:nvSpPr>
          <p:cNvPr id="11267" name="日期占位符 2">
            <a:extLst>
              <a:ext uri="{FF2B5EF4-FFF2-40B4-BE49-F238E27FC236}">
                <a16:creationId xmlns:a16="http://schemas.microsoft.com/office/drawing/2014/main" id="{F89BB9FD-5FE7-120B-29C5-14CE165D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0568D7-3064-46C2-9F8C-CDF1842562E5}" type="datetime8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2024年4月15日10时11分</a:t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>
            <a:extLst>
              <a:ext uri="{FF2B5EF4-FFF2-40B4-BE49-F238E27FC236}">
                <a16:creationId xmlns:a16="http://schemas.microsoft.com/office/drawing/2014/main" id="{097AFEFA-4847-0D37-1BE4-2CC46FC6D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1513" y="14176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选题列表中，选定一个题目</a:t>
            </a:r>
            <a:endParaRPr lang="en-US" altLang="zh-CN" dirty="0"/>
          </a:p>
          <a:p>
            <a:pPr eaLnBrk="1" hangingPunct="1"/>
            <a:r>
              <a:rPr lang="zh-CN" altLang="en-US" dirty="0"/>
              <a:t>每个班同一选题</a:t>
            </a:r>
            <a:r>
              <a:rPr lang="zh-CN" altLang="en-US" dirty="0">
                <a:solidFill>
                  <a:srgbClr val="FF0000"/>
                </a:solidFill>
              </a:rPr>
              <a:t>不能超过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位同学</a:t>
            </a:r>
            <a:r>
              <a:rPr lang="zh-CN" altLang="en-US" dirty="0"/>
              <a:t>，每个班同一选题</a:t>
            </a:r>
            <a:r>
              <a:rPr lang="zh-CN" altLang="en-US" dirty="0">
                <a:solidFill>
                  <a:srgbClr val="FF0000"/>
                </a:solidFill>
              </a:rPr>
              <a:t>不能使用同一编程语言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学生自选符合工程实践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要求题目</a:t>
            </a:r>
            <a:r>
              <a:rPr lang="zh-CN" altLang="en-US" dirty="0"/>
              <a:t>，完成密码算法的设计、编码，最终编写出符合要求的软件</a:t>
            </a:r>
            <a:endParaRPr lang="en-US" altLang="zh-CN" dirty="0"/>
          </a:p>
          <a:p>
            <a:pPr eaLnBrk="1" hangingPunct="1"/>
            <a:r>
              <a:rPr lang="zh-CN" altLang="zh-CN" dirty="0"/>
              <a:t>提交“《工程实践</a:t>
            </a:r>
            <a:r>
              <a:rPr lang="en-US" altLang="zh-CN" dirty="0"/>
              <a:t>3</a:t>
            </a:r>
            <a:r>
              <a:rPr lang="zh-CN" altLang="zh-CN" dirty="0"/>
              <a:t>》选题记录表”（</a:t>
            </a:r>
            <a:r>
              <a:rPr lang="zh-CN" altLang="zh-CN" dirty="0">
                <a:solidFill>
                  <a:srgbClr val="FF0000"/>
                </a:solidFill>
              </a:rPr>
              <a:t>各</a:t>
            </a:r>
            <a:r>
              <a:rPr lang="zh-CN" altLang="en-US" dirty="0">
                <a:solidFill>
                  <a:srgbClr val="FF0000"/>
                </a:solidFill>
              </a:rPr>
              <a:t>行政</a:t>
            </a:r>
            <a:r>
              <a:rPr lang="zh-CN" altLang="zh-CN" dirty="0">
                <a:solidFill>
                  <a:srgbClr val="FF0000"/>
                </a:solidFill>
              </a:rPr>
              <a:t>班学习委员负责</a:t>
            </a:r>
            <a:r>
              <a:rPr lang="zh-CN" altLang="zh-CN" dirty="0"/>
              <a:t>提交给教师）</a:t>
            </a:r>
            <a:r>
              <a:rPr lang="zh-CN" altLang="en-US" dirty="0"/>
              <a:t>，选题表提交时间跟分配班级指导老师联系。（第</a:t>
            </a:r>
            <a:r>
              <a:rPr lang="en-US" altLang="zh-CN" dirty="0"/>
              <a:t>8</a:t>
            </a:r>
            <a:r>
              <a:rPr lang="zh-CN" altLang="en-US" dirty="0"/>
              <a:t>周周五提交）</a:t>
            </a:r>
            <a:endParaRPr lang="en-US" altLang="zh-CN" dirty="0"/>
          </a:p>
          <a:p>
            <a:pPr eaLnBrk="1" hangingPunct="1">
              <a:buFont typeface="Wingdings 3" pitchFamily="2" charset="2"/>
              <a:buNone/>
            </a:pPr>
            <a:r>
              <a:rPr lang="zh-CN" altLang="en-US" dirty="0"/>
              <a:t>    具体选题要求和题目参见“</a:t>
            </a:r>
            <a:r>
              <a:rPr lang="zh-CN" altLang="en-US" dirty="0">
                <a:solidFill>
                  <a:srgbClr val="FF0000"/>
                </a:solidFill>
              </a:rPr>
              <a:t>附件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：信息安全专业工程实践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选题要求</a:t>
            </a:r>
            <a:r>
              <a:rPr lang="zh-CN" altLang="en-US" dirty="0"/>
              <a:t>”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2F5D6D1-B076-A9CB-E983-DA280F11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选题要求</a:t>
            </a:r>
          </a:p>
        </p:txBody>
      </p:sp>
      <p:sp>
        <p:nvSpPr>
          <p:cNvPr id="11267" name="日期占位符 2">
            <a:extLst>
              <a:ext uri="{FF2B5EF4-FFF2-40B4-BE49-F238E27FC236}">
                <a16:creationId xmlns:a16="http://schemas.microsoft.com/office/drawing/2014/main" id="{720A9431-51A3-FE5C-BFD7-CC3CBC6B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0568D7-3064-46C2-9F8C-CDF1842562E5}" type="datetime8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2024年4月15日10时11分</a:t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>
            <a:extLst>
              <a:ext uri="{FF2B5EF4-FFF2-40B4-BE49-F238E27FC236}">
                <a16:creationId xmlns:a16="http://schemas.microsoft.com/office/drawing/2014/main" id="{F6DD9A3C-6115-0CAF-4428-4D361B5E5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  -</a:t>
            </a:r>
            <a:r>
              <a:rPr lang="en-US" altLang="zh-CN">
                <a:sym typeface="Wingdings" pitchFamily="2" charset="2"/>
              </a:rPr>
              <a:t> windows api</a:t>
            </a:r>
          </a:p>
          <a:p>
            <a:pPr eaLnBrk="1" hangingPunct="1"/>
            <a:r>
              <a:rPr lang="en-US" altLang="zh-CN">
                <a:sym typeface="Wingdings" pitchFamily="2" charset="2"/>
              </a:rPr>
              <a:t>C++ -- windows MFC</a:t>
            </a:r>
          </a:p>
          <a:p>
            <a:pPr eaLnBrk="1" hangingPunct="1"/>
            <a:r>
              <a:rPr lang="en-US" altLang="zh-CN"/>
              <a:t>Java </a:t>
            </a:r>
          </a:p>
          <a:p>
            <a:pPr eaLnBrk="1" hangingPunct="1"/>
            <a:r>
              <a:rPr lang="en-US" altLang="zh-CN">
                <a:sym typeface="Wingdings" pitchFamily="2" charset="2"/>
              </a:rPr>
              <a:t>C#</a:t>
            </a:r>
            <a:endParaRPr lang="en-US" altLang="zh-CN"/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Python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……</a:t>
            </a:r>
            <a:endParaRPr lang="zh-CN" altLang="zh-CN"/>
          </a:p>
          <a:p>
            <a:pPr eaLnBrk="1" hangingPunct="1"/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FC3572-4678-EA2F-8432-16E4E009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zh-CN" altLang="en-US" dirty="0"/>
              <a:t>语言要求</a:t>
            </a:r>
            <a:r>
              <a:rPr lang="en-US" altLang="zh-CN" dirty="0"/>
              <a:t>(</a:t>
            </a:r>
            <a:r>
              <a:rPr lang="zh-CN" altLang="zh-CN" dirty="0"/>
              <a:t>任选，自学）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117AE-B119-908B-EFFE-1594D5D9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C0C67-5AE3-4200-9D45-FABBDB423F05}" type="datetime8">
              <a:rPr lang="zh-CN" altLang="en-US" smtClean="0"/>
              <a:pPr>
                <a:defRPr/>
              </a:pPr>
              <a:t>2024年4月15日10时11分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>
            <a:extLst>
              <a:ext uri="{FF2B5EF4-FFF2-40B4-BE49-F238E27FC236}">
                <a16:creationId xmlns:a16="http://schemas.microsoft.com/office/drawing/2014/main" id="{FC946DFD-89C4-2ACE-54FD-AD57E7AC44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对系统进行需求分析，确定系统的</a:t>
            </a:r>
            <a:r>
              <a:rPr lang="zh-CN" altLang="en-US">
                <a:solidFill>
                  <a:srgbClr val="FF0000"/>
                </a:solidFill>
              </a:rPr>
              <a:t>总体构架</a:t>
            </a:r>
            <a:r>
              <a:rPr lang="zh-CN" altLang="en-US"/>
              <a:t>，划分相应的模块，确定各模块的功能和模块之间的关系，设计必要的</a:t>
            </a:r>
            <a:r>
              <a:rPr lang="zh-CN" altLang="en-US">
                <a:solidFill>
                  <a:srgbClr val="FF0000"/>
                </a:solidFill>
              </a:rPr>
              <a:t>数据结构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字符集、通信协议</a:t>
            </a:r>
            <a:r>
              <a:rPr lang="zh-CN" altLang="en-US"/>
              <a:t>，确定系统</a:t>
            </a:r>
            <a:r>
              <a:rPr lang="zh-CN" altLang="en-US">
                <a:solidFill>
                  <a:srgbClr val="FF0000"/>
                </a:solidFill>
              </a:rPr>
              <a:t>界面</a:t>
            </a:r>
            <a:r>
              <a:rPr lang="zh-CN" altLang="en-US"/>
              <a:t>形式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8032FC-C7D8-4C6E-7A15-C19D2395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需求及总体设计</a:t>
            </a:r>
          </a:p>
        </p:txBody>
      </p:sp>
      <p:sp>
        <p:nvSpPr>
          <p:cNvPr id="12291" name="日期占位符 2">
            <a:extLst>
              <a:ext uri="{FF2B5EF4-FFF2-40B4-BE49-F238E27FC236}">
                <a16:creationId xmlns:a16="http://schemas.microsoft.com/office/drawing/2014/main" id="{BBA3D040-428A-0EE4-ABBA-403A4301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CAF2DD-641B-44AB-9F43-51CAA2ECAE99}" type="datetime8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2024年4月15日10时11分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>
            <a:extLst>
              <a:ext uri="{FF2B5EF4-FFF2-40B4-BE49-F238E27FC236}">
                <a16:creationId xmlns:a16="http://schemas.microsoft.com/office/drawing/2014/main" id="{B62909A2-8CF3-EA4F-55AE-E674A4177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对各模块进行详细设计及编码，完成密码算法软件的开发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651A8C4-04CF-F7B2-EF2B-1CB8957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详细设计及编码</a:t>
            </a:r>
          </a:p>
        </p:txBody>
      </p:sp>
      <p:sp>
        <p:nvSpPr>
          <p:cNvPr id="13315" name="日期占位符 2">
            <a:extLst>
              <a:ext uri="{FF2B5EF4-FFF2-40B4-BE49-F238E27FC236}">
                <a16:creationId xmlns:a16="http://schemas.microsoft.com/office/drawing/2014/main" id="{C72C789D-B1FD-C077-6887-6B914A5B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D8860D-F288-442A-9D3E-FBF56EB3CE21}" type="datetime8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2024年4月15日10时11分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5556AEBC-6DC2-A75A-579F-0B8BB8231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对软件进行测试，修改软件中的错误，对软件进行优化。评估软件的各种性能。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BDE4E41-92B9-AB9E-AC92-67D8BD9F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测试及性能评估</a:t>
            </a:r>
          </a:p>
        </p:txBody>
      </p:sp>
      <p:sp>
        <p:nvSpPr>
          <p:cNvPr id="14339" name="日期占位符 2">
            <a:extLst>
              <a:ext uri="{FF2B5EF4-FFF2-40B4-BE49-F238E27FC236}">
                <a16:creationId xmlns:a16="http://schemas.microsoft.com/office/drawing/2014/main" id="{4B7FA493-EC23-23EB-D91E-28CDE809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DF4ECC-89F4-4841-856D-17C39D1F7C8B}" type="datetime8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2024年4月15日10时11分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>
            <a:extLst>
              <a:ext uri="{FF2B5EF4-FFF2-40B4-BE49-F238E27FC236}">
                <a16:creationId xmlns:a16="http://schemas.microsoft.com/office/drawing/2014/main" id="{F63AF210-78E1-1536-A01B-B9E9DBBB84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报告符合</a:t>
            </a:r>
            <a:r>
              <a:rPr lang="en-US" altLang="zh-CN" dirty="0"/>
              <a:t>《</a:t>
            </a:r>
            <a:r>
              <a:rPr lang="zh-CN" altLang="en-US" dirty="0"/>
              <a:t>成都信息工程大学课程设计</a:t>
            </a:r>
            <a:r>
              <a:rPr lang="en-US" altLang="zh-CN" dirty="0"/>
              <a:t>》</a:t>
            </a:r>
            <a:r>
              <a:rPr lang="zh-CN" altLang="en-US" dirty="0"/>
              <a:t>说明书格式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EA2081-3F9C-8CF4-7BBF-FD3644D7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提交完整设计报告及代码</a:t>
            </a:r>
          </a:p>
        </p:txBody>
      </p:sp>
      <p:sp>
        <p:nvSpPr>
          <p:cNvPr id="15363" name="日期占位符 2">
            <a:extLst>
              <a:ext uri="{FF2B5EF4-FFF2-40B4-BE49-F238E27FC236}">
                <a16:creationId xmlns:a16="http://schemas.microsoft.com/office/drawing/2014/main" id="{4E361074-7AF1-35B6-6934-B21F9DDA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575E48-9EA3-46E0-BF7E-56564F289915}" type="datetime8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2024年4月15日10时11分</a:t>
            </a:fld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工程实践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工程实践模板" id="{AF7E7519-E55D-8B43-9F0F-9021B8DCBAC9}" vid="{B95B07AD-7E57-4E44-9532-4DF447EAC23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工程实践模板</Template>
  <TotalTime>289</TotalTime>
  <Words>625</Words>
  <Application>Microsoft Macintosh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Lucida Sans Unicode</vt:lpstr>
      <vt:lpstr>黑体</vt:lpstr>
      <vt:lpstr>Wingdings 3</vt:lpstr>
      <vt:lpstr>Verdana</vt:lpstr>
      <vt:lpstr>Wingdings 2</vt:lpstr>
      <vt:lpstr>Calibri</vt:lpstr>
      <vt:lpstr>Wingdings</vt:lpstr>
      <vt:lpstr>工程实践模板</vt:lpstr>
      <vt:lpstr>工程实践3 （密码算法综合实践）</vt:lpstr>
      <vt:lpstr>PowerPoint 演示文稿</vt:lpstr>
      <vt:lpstr>学生须知</vt:lpstr>
      <vt:lpstr>选题要求</vt:lpstr>
      <vt:lpstr>语言要求(任选，自学）</vt:lpstr>
      <vt:lpstr>需求及总体设计</vt:lpstr>
      <vt:lpstr>详细设计及编码</vt:lpstr>
      <vt:lpstr>测试及性能评估</vt:lpstr>
      <vt:lpstr>提交完整设计报告及代码</vt:lpstr>
      <vt:lpstr>考核</vt:lpstr>
      <vt:lpstr>答辩后提交资料</vt:lpstr>
      <vt:lpstr>指导老师</vt:lpstr>
      <vt:lpstr>参考书籍资料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软件综合设计</dc:title>
  <dc:creator>wyl</dc:creator>
  <cp:lastModifiedBy>杨帆</cp:lastModifiedBy>
  <cp:revision>38</cp:revision>
  <dcterms:created xsi:type="dcterms:W3CDTF">2013-10-13T22:11:21Z</dcterms:created>
  <dcterms:modified xsi:type="dcterms:W3CDTF">2024-04-15T14:19:38Z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