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0" r:id="rId2"/>
    <p:sldId id="291" r:id="rId3"/>
    <p:sldId id="342" r:id="rId4"/>
    <p:sldId id="343" r:id="rId5"/>
    <p:sldId id="344" r:id="rId6"/>
    <p:sldId id="346" r:id="rId7"/>
    <p:sldId id="347" r:id="rId8"/>
    <p:sldId id="292" r:id="rId9"/>
    <p:sldId id="349" r:id="rId10"/>
    <p:sldId id="350" r:id="rId11"/>
    <p:sldId id="351" r:id="rId12"/>
    <p:sldId id="353" r:id="rId13"/>
    <p:sldId id="354" r:id="rId14"/>
    <p:sldId id="355" r:id="rId15"/>
    <p:sldId id="303" r:id="rId16"/>
    <p:sldId id="304" r:id="rId17"/>
    <p:sldId id="305" r:id="rId18"/>
    <p:sldId id="306" r:id="rId19"/>
    <p:sldId id="360" r:id="rId20"/>
    <p:sldId id="356" r:id="rId21"/>
    <p:sldId id="357" r:id="rId22"/>
    <p:sldId id="358" r:id="rId23"/>
    <p:sldId id="359" r:id="rId24"/>
    <p:sldId id="316" r:id="rId25"/>
    <p:sldId id="315" r:id="rId26"/>
    <p:sldId id="317" r:id="rId27"/>
    <p:sldId id="318" r:id="rId28"/>
    <p:sldId id="319" r:id="rId29"/>
    <p:sldId id="320" r:id="rId30"/>
    <p:sldId id="300" r:id="rId31"/>
    <p:sldId id="321" r:id="rId32"/>
    <p:sldId id="301" r:id="rId33"/>
    <p:sldId id="302" r:id="rId34"/>
    <p:sldId id="322" r:id="rId35"/>
    <p:sldId id="323" r:id="rId36"/>
    <p:sldId id="324" r:id="rId37"/>
    <p:sldId id="325" r:id="rId38"/>
    <p:sldId id="326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F41"/>
    <a:srgbClr val="0070C0"/>
    <a:srgbClr val="F2F2F2"/>
    <a:srgbClr val="008000"/>
    <a:srgbClr val="CBD5E8"/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70" d="100"/>
          <a:sy n="70" d="100"/>
        </p:scale>
        <p:origin x="-384" y="-108"/>
      </p:cViewPr>
      <p:guideLst>
        <p:guide orient="horz" pos="2120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7A4DE-C4C1-4F01-BC22-6240E9A799B7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AABDE-491B-4636-A7EE-97C0D79B7EA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AABDE-491B-4636-A7EE-97C0D79B7EA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671445" y="1941156"/>
            <a:ext cx="7757354" cy="1201560"/>
          </a:xfrm>
        </p:spPr>
        <p:txBody>
          <a:bodyPr vert="horz" anchor="b">
            <a:noAutofit/>
          </a:bodyPr>
          <a:lstStyle>
            <a:lvl1pPr algn="ctr">
              <a:lnSpc>
                <a:spcPct val="100000"/>
              </a:lnSpc>
              <a:defRPr sz="3600" b="0" kern="1000" baseline="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单击此处添加您的标题文字</a:t>
            </a:r>
            <a:endParaRPr lang="zh-CN" alt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2288273" y="3282654"/>
            <a:ext cx="4581518" cy="384555"/>
          </a:xfrm>
          <a:prstGeom prst="roundRect">
            <a:avLst>
              <a:gd name="adj" fmla="val 50000"/>
            </a:avLst>
          </a:prstGeom>
          <a:solidFill>
            <a:srgbClr val="ADB6C7"/>
          </a:solidFill>
          <a:ln>
            <a:noFill/>
          </a:ln>
        </p:spPr>
        <p:txBody>
          <a:bodyPr vert="horz" anchor="ctr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单击此处添加您的副标题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3204240" y="-12700"/>
            <a:ext cx="2606010" cy="1429002"/>
            <a:chOff x="3204240" y="276224"/>
            <a:chExt cx="2606010" cy="1429002"/>
          </a:xfrm>
        </p:grpSpPr>
        <p:sp>
          <p:nvSpPr>
            <p:cNvPr id="33" name="椭圆 32"/>
            <p:cNvSpPr/>
            <p:nvPr/>
          </p:nvSpPr>
          <p:spPr>
            <a:xfrm>
              <a:off x="3204240" y="1053778"/>
              <a:ext cx="651448" cy="651448"/>
            </a:xfrm>
            <a:prstGeom prst="ellipse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04240" y="276224"/>
              <a:ext cx="651448" cy="1103278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855761" y="1053778"/>
              <a:ext cx="651448" cy="651448"/>
            </a:xfrm>
            <a:prstGeom prst="ellipse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855761" y="276224"/>
              <a:ext cx="651448" cy="1103278"/>
            </a:xfrm>
            <a:prstGeom prst="rect">
              <a:avLst/>
            </a:prstGeom>
            <a:solidFill>
              <a:srgbClr val="097FC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4507281" y="1053778"/>
              <a:ext cx="651448" cy="651448"/>
            </a:xfrm>
            <a:prstGeom prst="ellipse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507281" y="276224"/>
              <a:ext cx="651448" cy="1103277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5158802" y="1053778"/>
              <a:ext cx="651448" cy="651448"/>
            </a:xfrm>
            <a:prstGeom prst="ellipse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158802" y="276224"/>
              <a:ext cx="651448" cy="1103278"/>
            </a:xfrm>
            <a:prstGeom prst="rect">
              <a:avLst/>
            </a:prstGeom>
            <a:solidFill>
              <a:srgbClr val="1A1D1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677025"/>
            <a:ext cx="9144000" cy="193675"/>
            <a:chOff x="0" y="6741384"/>
            <a:chExt cx="12180336" cy="144000"/>
          </a:xfrm>
        </p:grpSpPr>
        <p:sp>
          <p:nvSpPr>
            <p:cNvPr id="49" name="矩形 48"/>
            <p:cNvSpPr/>
            <p:nvPr userDrawn="1"/>
          </p:nvSpPr>
          <p:spPr>
            <a:xfrm>
              <a:off x="0" y="6741384"/>
              <a:ext cx="3060000" cy="144000"/>
            </a:xfrm>
            <a:prstGeom prst="rect">
              <a:avLst/>
            </a:prstGeom>
            <a:solidFill>
              <a:srgbClr val="ADB6C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>
              <a:off x="3048112" y="6741384"/>
              <a:ext cx="3036000" cy="144000"/>
            </a:xfrm>
            <a:prstGeom prst="rect">
              <a:avLst/>
            </a:prstGeom>
            <a:solidFill>
              <a:srgbClr val="087A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>
              <a:off x="6072224" y="6741384"/>
              <a:ext cx="3060000" cy="144000"/>
            </a:xfrm>
            <a:prstGeom prst="rect">
              <a:avLst/>
            </a:prstGeom>
            <a:solidFill>
              <a:srgbClr val="CBD1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9120336" y="6741384"/>
              <a:ext cx="3060000" cy="144000"/>
            </a:xfrm>
            <a:prstGeom prst="rect">
              <a:avLst/>
            </a:prstGeom>
            <a:solidFill>
              <a:srgbClr val="2A323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8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2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  <a:lvl2pPr>
              <a:defRPr sz="1600" b="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7" y="2108201"/>
            <a:ext cx="5995988" cy="123507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70" y="3400425"/>
            <a:ext cx="3067663" cy="357478"/>
          </a:xfrm>
          <a:prstGeom prst="roundRect">
            <a:avLst>
              <a:gd name="adj" fmla="val 50000"/>
            </a:avLst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2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500" y="1244602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7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7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5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5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3" y="533402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30"/>
            <a:ext cx="462915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3" y="2133602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0"/>
            <a:ext cx="9144000" cy="6870700"/>
            <a:chOff x="0" y="0"/>
            <a:chExt cx="9144000" cy="6870700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 userDrawn="1"/>
          </p:nvGrpSpPr>
          <p:grpSpPr>
            <a:xfrm>
              <a:off x="0" y="6677025"/>
              <a:ext cx="9144000" cy="193675"/>
              <a:chOff x="0" y="6741384"/>
              <a:chExt cx="12180336" cy="144000"/>
            </a:xfrm>
          </p:grpSpPr>
          <p:sp>
            <p:nvSpPr>
              <p:cNvPr id="11" name="矩形 10"/>
              <p:cNvSpPr/>
              <p:nvPr userDrawn="1"/>
            </p:nvSpPr>
            <p:spPr>
              <a:xfrm>
                <a:off x="0" y="6741384"/>
                <a:ext cx="3060000" cy="144000"/>
              </a:xfrm>
              <a:prstGeom prst="rect">
                <a:avLst/>
              </a:prstGeom>
              <a:solidFill>
                <a:srgbClr val="ADB6C7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/>
              <p:cNvSpPr/>
              <p:nvPr userDrawn="1"/>
            </p:nvSpPr>
            <p:spPr>
              <a:xfrm>
                <a:off x="3048112" y="6741384"/>
                <a:ext cx="3036000" cy="144000"/>
              </a:xfrm>
              <a:prstGeom prst="rect">
                <a:avLst/>
              </a:prstGeom>
              <a:solidFill>
                <a:srgbClr val="087A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/>
              <p:cNvSpPr/>
              <p:nvPr userDrawn="1"/>
            </p:nvSpPr>
            <p:spPr>
              <a:xfrm>
                <a:off x="6072224" y="6741384"/>
                <a:ext cx="3060000" cy="144000"/>
              </a:xfrm>
              <a:prstGeom prst="rect">
                <a:avLst/>
              </a:prstGeom>
              <a:solidFill>
                <a:srgbClr val="CBD1DB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矩形 13"/>
              <p:cNvSpPr/>
              <p:nvPr userDrawn="1"/>
            </p:nvSpPr>
            <p:spPr>
              <a:xfrm>
                <a:off x="9120336" y="6741384"/>
                <a:ext cx="3060000" cy="144000"/>
              </a:xfrm>
              <a:prstGeom prst="rect">
                <a:avLst/>
              </a:prstGeom>
              <a:solidFill>
                <a:srgbClr val="2A323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366006E-BF7A-46A2-B9B5-3DABFDF084F3}" type="datetimeFigureOut">
              <a:rPr lang="zh-CN" altLang="en-US" smtClean="0"/>
              <a:pPr/>
              <a:t>2017/9/20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451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451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83373FE-9A55-49D8-94B3-3403456DB5A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70936" y="1121434"/>
            <a:ext cx="8436634" cy="531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70936" y="166056"/>
            <a:ext cx="8436635" cy="64184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n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61950" indent="-36195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b="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739516" y="1651813"/>
            <a:ext cx="5848953" cy="641842"/>
          </a:xfrm>
        </p:spPr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 推理规则和证明方法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131764" y="2746997"/>
            <a:ext cx="5337672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推理规则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证明方法</a:t>
            </a:r>
            <a:endParaRPr lang="en-US" altLang="zh-CN" sz="3200" dirty="0" smtClean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14350" indent="-514350">
              <a:buAutoNum type="ea1ChsPeriod"/>
            </a:pPr>
            <a:r>
              <a:rPr lang="zh-CN" altLang="en-US" sz="3200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应用举例</a:t>
            </a:r>
            <a:endParaRPr lang="zh-CN" altLang="en-US" sz="32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 indent="0" algn="r"/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10</a:t>
            </a:fld>
            <a:endParaRPr lang="en-US" altLang="zh-CN" sz="90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4627" name="Rectangle 3"/>
          <p:cNvSpPr>
            <a:spLocks noGrp="1"/>
          </p:cNvSpPr>
          <p:nvPr>
            <p:ph type="body"/>
          </p:nvPr>
        </p:nvSpPr>
        <p:spPr>
          <a:xfrm>
            <a:off x="321945" y="368300"/>
            <a:ext cx="7667625" cy="5079365"/>
          </a:xfrm>
        </p:spPr>
        <p:txBody>
          <a:bodyPr wrap="square" lIns="68580" tIns="34290" rIns="68580" bIns="34290" anchor="t">
            <a:normAutofit/>
          </a:bodyPr>
          <a:lstStyle/>
          <a:p>
            <a:pPr marL="0" lvl="0" indent="0">
              <a:buNone/>
            </a:pPr>
            <a:r>
              <a:rPr lang="en-US" altLang="zh-CN" b="1" dirty="0"/>
              <a:t>    </a:t>
            </a:r>
          </a:p>
          <a:p>
            <a:pPr marL="0" lvl="0" indent="0" algn="l">
              <a:buNone/>
            </a:pPr>
            <a:r>
              <a:rPr lang="zh-CN" altLang="en-US" sz="2800" b="1" dirty="0"/>
              <a:t>证明</a:t>
            </a:r>
            <a:r>
              <a:rPr lang="en-US" altLang="zh-CN" sz="2800" b="1"/>
              <a:t>C</a:t>
            </a:r>
            <a:r>
              <a:rPr lang="zh-CN" altLang="en-US" sz="2800" b="1" dirty="0"/>
              <a:t>是</a:t>
            </a:r>
            <a:r>
              <a:rPr lang="en-US" altLang="zh-CN" sz="2800" b="1"/>
              <a:t>A</a:t>
            </a:r>
            <a:r>
              <a:rPr lang="zh-CN" altLang="en-US" sz="2800" b="1" dirty="0"/>
              <a:t>的有效结论的方法就是判别永真蕴含的方法</a:t>
            </a:r>
            <a:r>
              <a:rPr lang="en-US" altLang="zh-CN" sz="2800" b="1"/>
              <a:t>.</a:t>
            </a:r>
          </a:p>
          <a:p>
            <a:pPr marL="0" lvl="0" indent="0">
              <a:buNone/>
            </a:pPr>
            <a:r>
              <a:rPr lang="en-US" altLang="zh-CN" b="1"/>
              <a:t>  </a:t>
            </a:r>
          </a:p>
          <a:p>
            <a:pPr marL="0" lvl="0" indent="0">
              <a:buNone/>
            </a:pPr>
            <a:r>
              <a:rPr lang="en-US" altLang="zh-CN" b="1"/>
              <a:t> </a:t>
            </a:r>
            <a:r>
              <a:rPr lang="zh-CN" altLang="en-US" b="1" dirty="0"/>
              <a:t>前面我们介绍的论证方法有真值表法、等值演算法、</a:t>
            </a:r>
          </a:p>
          <a:p>
            <a:pPr marL="0" lvl="0" indent="0">
              <a:buNone/>
            </a:pPr>
            <a:r>
              <a:rPr lang="zh-CN" altLang="en-US" b="1" dirty="0"/>
              <a:t>主析（合）取范式法。  </a:t>
            </a:r>
          </a:p>
          <a:p>
            <a:pPr marL="0" lvl="0" indent="0">
              <a:buNone/>
            </a:pPr>
            <a:endParaRPr lang="zh-CN" altLang="en-US" b="1" dirty="0"/>
          </a:p>
          <a:p>
            <a:pPr marL="0" lvl="0" indent="0">
              <a:buNone/>
            </a:pPr>
            <a:endParaRPr lang="zh-CN" altLang="en-US" b="1" dirty="0">
              <a:solidFill>
                <a:schemeClr val="tx1"/>
              </a:solidFill>
            </a:endParaRPr>
          </a:p>
          <a:p>
            <a:pPr lvl="0" indent="-342900">
              <a:buFont typeface="Wingdings" panose="05000000000000000000" pitchFamily="2" charset="2"/>
              <a:buNone/>
            </a:pP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 indent="0" algn="r"/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11</a:t>
            </a:fld>
            <a:endParaRPr lang="en-US" altLang="zh-CN" sz="90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5651" name="Rectangle 3"/>
          <p:cNvSpPr>
            <a:spLocks noGrp="1"/>
          </p:cNvSpPr>
          <p:nvPr>
            <p:ph type="body"/>
          </p:nvPr>
        </p:nvSpPr>
        <p:spPr>
          <a:xfrm>
            <a:off x="577850" y="574040"/>
            <a:ext cx="8021955" cy="5390515"/>
          </a:xfrm>
        </p:spPr>
        <p:txBody>
          <a:bodyPr wrap="square" lIns="68580" tIns="34290" rIns="68580" bIns="34290" anchor="t"/>
          <a:lstStyle/>
          <a:p>
            <a:pPr marL="0" lvl="0" algn="l" defTabSz="914400">
              <a:lnSpc>
                <a:spcPct val="130000"/>
              </a:lnSpc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 真值表法</a:t>
            </a:r>
            <a:endParaRPr lang="en-US" altLang="zh-CN" sz="2400" b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568325" lvl="0" indent="-568325">
              <a:buNone/>
            </a:pPr>
            <a:r>
              <a:rPr lang="zh-CN" altLang="en-US" sz="1950" b="1" dirty="0"/>
              <a:t>构造命题公式</a:t>
            </a:r>
            <a:r>
              <a:rPr lang="en-US" altLang="zh-CN" sz="1950" b="1"/>
              <a:t>H</a:t>
            </a:r>
            <a:r>
              <a:rPr lang="en-US" altLang="zh-CN" sz="1950" b="1" baseline="-25000"/>
              <a:t>1 </a:t>
            </a:r>
            <a:r>
              <a:rPr lang="en-US" altLang="zh-CN" sz="1950" b="1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1950" b="1" baseline="-25000"/>
              <a:t> </a:t>
            </a:r>
            <a:r>
              <a:rPr lang="en-US" altLang="zh-CN" sz="1950" b="1"/>
              <a:t>H</a:t>
            </a:r>
            <a:r>
              <a:rPr lang="en-US" altLang="zh-CN" sz="1950" b="1" baseline="-25000"/>
              <a:t>2 </a:t>
            </a:r>
            <a:r>
              <a:rPr lang="en-US" altLang="zh-CN" sz="1950" b="1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1950" b="1" baseline="-25000"/>
              <a:t> …… </a:t>
            </a:r>
            <a:r>
              <a:rPr lang="en-US" altLang="zh-CN" sz="1950" b="1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1950" b="1" baseline="-25000"/>
              <a:t> </a:t>
            </a:r>
            <a:r>
              <a:rPr lang="en-US" altLang="zh-CN" sz="1950" b="1" err="1"/>
              <a:t>H</a:t>
            </a:r>
            <a:r>
              <a:rPr lang="en-US" altLang="zh-CN" sz="1950" b="1" baseline="-25000" err="1"/>
              <a:t>n</a:t>
            </a:r>
            <a:r>
              <a:rPr lang="en-US" altLang="zh-CN" sz="1950" b="1" baseline="-25000"/>
              <a:t> </a:t>
            </a:r>
            <a:r>
              <a:rPr lang="en-US" altLang="zh-CN" sz="1950" b="1">
                <a:latin typeface="宋体" panose="02010600030101010101" pitchFamily="2" charset="-122"/>
              </a:rPr>
              <a:t>→</a:t>
            </a:r>
            <a:r>
              <a:rPr lang="en-US" altLang="zh-CN" sz="1950" b="1"/>
              <a:t> C</a:t>
            </a:r>
            <a:r>
              <a:rPr lang="zh-CN" altLang="en-US" sz="1950" b="1" dirty="0"/>
              <a:t>的真值表，若为永</a:t>
            </a:r>
          </a:p>
          <a:p>
            <a:pPr marL="568325" lvl="0" indent="-568325">
              <a:buNone/>
            </a:pPr>
            <a:r>
              <a:rPr lang="zh-CN" altLang="en-US" sz="1950" b="1" dirty="0"/>
              <a:t>真，</a:t>
            </a:r>
            <a:r>
              <a:rPr lang="en-US" altLang="zh-CN" sz="1950" b="1"/>
              <a:t>H</a:t>
            </a:r>
            <a:r>
              <a:rPr lang="en-US" altLang="zh-CN" sz="1950" b="1" baseline="-25000"/>
              <a:t>1 </a:t>
            </a:r>
            <a:r>
              <a:rPr lang="en-US" altLang="zh-CN" sz="1950" b="1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1950" b="1" baseline="-25000"/>
              <a:t> </a:t>
            </a:r>
            <a:r>
              <a:rPr lang="en-US" altLang="zh-CN" sz="1950" b="1"/>
              <a:t>H</a:t>
            </a:r>
            <a:r>
              <a:rPr lang="en-US" altLang="zh-CN" sz="1950" b="1" baseline="-25000"/>
              <a:t>2 </a:t>
            </a:r>
            <a:r>
              <a:rPr lang="en-US" altLang="zh-CN" sz="1950" b="1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1950" b="1" baseline="-25000"/>
              <a:t> …… </a:t>
            </a:r>
            <a:r>
              <a:rPr lang="en-US" altLang="zh-CN" sz="1950" b="1">
                <a:latin typeface="Times New Roman" panose="02020603050405020304" pitchFamily="18" charset="0"/>
                <a:sym typeface="Symbol" panose="05050102010706020507" pitchFamily="18" charset="2"/>
              </a:rPr>
              <a:t>∧</a:t>
            </a:r>
            <a:r>
              <a:rPr lang="en-US" altLang="zh-CN" sz="1950" b="1" baseline="-25000"/>
              <a:t> </a:t>
            </a:r>
            <a:r>
              <a:rPr lang="en-US" altLang="zh-CN" sz="1950" b="1" err="1"/>
              <a:t>H</a:t>
            </a:r>
            <a:r>
              <a:rPr lang="en-US" altLang="zh-CN" sz="1950" b="1" baseline="-25000" err="1"/>
              <a:t>n</a:t>
            </a:r>
            <a:r>
              <a:rPr lang="en-US" altLang="zh-CN" sz="1950" b="1" baseline="-25000"/>
              <a:t>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1950" b="1"/>
              <a:t> C </a:t>
            </a:r>
            <a:r>
              <a:rPr lang="zh-CN" altLang="en-US" sz="1950" b="1" dirty="0"/>
              <a:t>推理正确。</a:t>
            </a:r>
          </a:p>
          <a:p>
            <a:pPr marL="568325" lvl="0" indent="-568325">
              <a:buNone/>
            </a:pPr>
            <a:r>
              <a:rPr lang="zh-CN" altLang="en-US" b="1" dirty="0">
                <a:solidFill>
                  <a:srgbClr val="9900FF"/>
                </a:solidFill>
                <a:latin typeface="Times New Roman" panose="02020603050405020304" pitchFamily="18" charset="0"/>
              </a:rPr>
              <a:t>例：</a:t>
            </a:r>
            <a:r>
              <a:rPr lang="zh-CN" altLang="en-US" b="1" dirty="0">
                <a:latin typeface="Times New Roman" panose="02020603050405020304" pitchFamily="18" charset="0"/>
              </a:rPr>
              <a:t>证明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∨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┐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</a:p>
          <a:p>
            <a:pPr marL="568325" lvl="0" indent="-568325" algn="just">
              <a:buNone/>
            </a:pPr>
            <a:endParaRPr lang="en-US" altLang="zh-CN" sz="1950" b="1">
              <a:latin typeface="Times New Roman" panose="02020603050405020304" pitchFamily="18" charset="0"/>
            </a:endParaRPr>
          </a:p>
        </p:txBody>
      </p:sp>
      <p:graphicFrame>
        <p:nvGraphicFramePr>
          <p:cNvPr id="145459" name="表格 145458"/>
          <p:cNvGraphicFramePr/>
          <p:nvPr/>
        </p:nvGraphicFramePr>
        <p:xfrm>
          <a:off x="1304925" y="3133725"/>
          <a:ext cx="6671310" cy="2182495"/>
        </p:xfrm>
        <a:graphic>
          <a:graphicData uri="http://schemas.openxmlformats.org/drawingml/2006/table">
            <a:tbl>
              <a:tblPr/>
              <a:tblGrid>
                <a:gridCol w="608330"/>
                <a:gridCol w="327660"/>
                <a:gridCol w="744855"/>
                <a:gridCol w="694690"/>
                <a:gridCol w="1859280"/>
                <a:gridCol w="2436495"/>
              </a:tblGrid>
              <a:tr h="685165"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solidFill>
                            <a:schemeClr val="tx2"/>
                          </a:solidFill>
                          <a:latin typeface="Tahoma" panose="020B0604030504040204" pitchFamily="34" charset="0"/>
                        </a:rPr>
                        <a:t>P</a:t>
                      </a:r>
                    </a:p>
                  </a:txBody>
                  <a:tcPr marL="63304" marR="63304" marT="32485" marB="32485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solidFill>
                            <a:schemeClr val="tx2"/>
                          </a:solidFill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solidFill>
                            <a:schemeClr val="tx2"/>
                          </a:solidFill>
                          <a:latin typeface="Tahoma" panose="020B0604030504040204" pitchFamily="34" charset="0"/>
                        </a:rPr>
                        <a:t>P</a:t>
                      </a:r>
                      <a:r>
                        <a:rPr lang="en-US" altLang="zh-CN" sz="2025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sym typeface="Symbol" panose="05050102010706020507" pitchFamily="18" charset="2"/>
                        </a:rPr>
                        <a:t>∨</a:t>
                      </a:r>
                      <a:r>
                        <a:rPr lang="en-US" altLang="zh-CN" sz="2025">
                          <a:solidFill>
                            <a:schemeClr val="tx2"/>
                          </a:solidFill>
                          <a:latin typeface="Tahoma" panose="020B0604030504040204" pitchFamily="34" charset="0"/>
                        </a:rPr>
                        <a:t>Q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┐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∨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)∧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┐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∨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  <a:sym typeface="Symbol" panose="05050102010706020507" pitchFamily="18" charset="2"/>
                        </a:rPr>
                        <a:t>)∧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宋体" panose="02010600030101010101" pitchFamily="2" charset="-122"/>
                        </a:rPr>
                        <a:t>┐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25" b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P</a:t>
                      </a:r>
                      <a:endParaRPr lang="en-US" altLang="zh-CN" sz="2025">
                        <a:latin typeface="Tahoma" panose="020B0604030504040204" pitchFamily="34" charset="0"/>
                      </a:endParaRP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015"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lvl="2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lvl="3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lvl="4" indent="-228600" algn="l" defTabSz="914400" rtl="0" eaLnBrk="1" latinLnBrk="0" hangingPunct="1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algn="ctr"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25"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marL="63304" marR="63304" marT="32485" marB="32485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3654" y="321276"/>
            <a:ext cx="421777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等值推演法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03654" y="1013255"/>
            <a:ext cx="8056605" cy="148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400" dirty="0" smtClean="0">
                <a:latin typeface="+mj-ea"/>
                <a:ea typeface="+mj-ea"/>
              </a:rPr>
              <a:t>       为说明</a:t>
            </a:r>
            <a:r>
              <a:rPr lang="en-US" altLang="zh-CN" sz="2400" dirty="0">
                <a:latin typeface="+mj-ea"/>
                <a:ea typeface="+mj-ea"/>
              </a:rPr>
              <a:t>H</a:t>
            </a:r>
            <a:r>
              <a:rPr lang="en-US" altLang="zh-CN" sz="2400" baseline="-30000" dirty="0">
                <a:latin typeface="+mj-ea"/>
                <a:ea typeface="+mj-ea"/>
              </a:rPr>
              <a:t>1</a:t>
            </a:r>
            <a:r>
              <a:rPr lang="en-US" altLang="zh-CN" sz="2400" dirty="0">
                <a:latin typeface="+mj-ea"/>
                <a:ea typeface="+mj-ea"/>
              </a:rPr>
              <a:t>∧H</a:t>
            </a:r>
            <a:r>
              <a:rPr lang="en-US" altLang="zh-CN" sz="2400" baseline="-30000" dirty="0">
                <a:latin typeface="+mj-ea"/>
                <a:ea typeface="+mj-ea"/>
              </a:rPr>
              <a:t>2</a:t>
            </a:r>
            <a:r>
              <a:rPr lang="en-US" altLang="zh-CN" sz="2400" dirty="0">
                <a:latin typeface="+mj-ea"/>
                <a:ea typeface="+mj-ea"/>
              </a:rPr>
              <a:t>∧…∧</a:t>
            </a:r>
            <a:r>
              <a:rPr lang="en-US" altLang="zh-CN" sz="2400" dirty="0" err="1">
                <a:latin typeface="+mj-ea"/>
                <a:ea typeface="+mj-ea"/>
              </a:rPr>
              <a:t>H</a:t>
            </a:r>
            <a:r>
              <a:rPr lang="en-US" altLang="zh-CN" sz="2400" baseline="-30000" dirty="0" err="1">
                <a:latin typeface="+mj-ea"/>
                <a:ea typeface="+mj-ea"/>
              </a:rPr>
              <a:t>n</a:t>
            </a:r>
            <a:r>
              <a:rPr lang="en-US" altLang="zh-CN" sz="2400" dirty="0" err="1">
                <a:latin typeface="+mj-ea"/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 err="1" smtClean="0">
                <a:latin typeface="+mj-ea"/>
                <a:ea typeface="+mj-ea"/>
              </a:rPr>
              <a:t>C</a:t>
            </a:r>
            <a:r>
              <a:rPr lang="zh-CN" altLang="en-US" sz="2400" dirty="0" smtClean="0">
                <a:latin typeface="+mj-ea"/>
                <a:ea typeface="+mj-ea"/>
              </a:rPr>
              <a:t>为有效论证，既要说明</a:t>
            </a:r>
            <a:r>
              <a:rPr lang="en-US" altLang="zh-CN" sz="2400" dirty="0">
                <a:solidFill>
                  <a:srgbClr val="FF0000"/>
                </a:solidFill>
                <a:latin typeface="+mj-ea"/>
              </a:rPr>
              <a:t>H</a:t>
            </a:r>
            <a:r>
              <a:rPr lang="en-US" altLang="zh-CN" sz="2400" baseline="-30000" dirty="0">
                <a:solidFill>
                  <a:srgbClr val="FF0000"/>
                </a:solidFill>
                <a:latin typeface="+mj-ea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+mj-ea"/>
              </a:rPr>
              <a:t>∧H</a:t>
            </a:r>
            <a:r>
              <a:rPr lang="en-US" altLang="zh-CN" sz="2400" baseline="-30000" dirty="0">
                <a:solidFill>
                  <a:srgbClr val="FF0000"/>
                </a:solidFill>
                <a:latin typeface="+mj-ea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+mj-ea"/>
              </a:rPr>
              <a:t>∧…∧</a:t>
            </a:r>
            <a:r>
              <a:rPr lang="en-US" altLang="zh-CN" sz="2400" dirty="0" err="1" smtClean="0">
                <a:solidFill>
                  <a:srgbClr val="FF0000"/>
                </a:solidFill>
                <a:latin typeface="+mj-ea"/>
              </a:rPr>
              <a:t>H</a:t>
            </a:r>
            <a:r>
              <a:rPr lang="en-US" altLang="zh-CN" sz="2400" baseline="-30000" dirty="0" err="1" smtClean="0">
                <a:solidFill>
                  <a:srgbClr val="FF0000"/>
                </a:solidFill>
                <a:latin typeface="+mj-ea"/>
              </a:rPr>
              <a:t>n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→</a:t>
            </a:r>
            <a:r>
              <a:rPr lang="en-US" altLang="zh-CN" sz="2400" dirty="0" err="1" smtClean="0">
                <a:solidFill>
                  <a:srgbClr val="FF0000"/>
                </a:solidFill>
                <a:latin typeface="+mj-ea"/>
              </a:rPr>
              <a:t>C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为重言式</a:t>
            </a:r>
            <a:r>
              <a:rPr lang="zh-CN" altLang="en-US" sz="2400" dirty="0" smtClean="0">
                <a:latin typeface="+mj-ea"/>
                <a:ea typeface="+mj-ea"/>
              </a:rPr>
              <a:t>，则可利用逻辑恒等式、蕴含式等将推理的形式结构等值推演以判断是否为重言式。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03654" y="2618690"/>
            <a:ext cx="8299385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说明下述论述的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有效性：若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是奇数，则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不能被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整除；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若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是偶数，则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能被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整除，因此，如果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是偶数，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则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不是奇数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004" y="4270932"/>
            <a:ext cx="802990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令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是奇数；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能被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整除；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是偶数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3654" y="4962911"/>
            <a:ext cx="790018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上述推理的形式结构为：</a:t>
            </a:r>
            <a:r>
              <a:rPr lang="en-US" altLang="zh-CN" sz="2400" dirty="0"/>
              <a:t>(P→¬Q)∧(R→Q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/>
              <a:t>→ (</a:t>
            </a:r>
            <a:r>
              <a:rPr lang="en-US" altLang="zh-CN" sz="2400" dirty="0"/>
              <a:t>R→¬P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0032" y="411065"/>
            <a:ext cx="3496725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/>
              <a:t>(</a:t>
            </a:r>
            <a:r>
              <a:rPr lang="en-US" altLang="zh-CN" sz="2400" dirty="0"/>
              <a:t>P→¬Q)∧(R→Q</a:t>
            </a:r>
            <a:r>
              <a:rPr lang="en-US" altLang="zh-CN" sz="2400" dirty="0" smtClean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 smtClean="0"/>
              <a:t>→(</a:t>
            </a:r>
            <a:r>
              <a:rPr lang="en-US" altLang="zh-CN" sz="2400" dirty="0"/>
              <a:t>R→¬P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866568" y="1020319"/>
            <a:ext cx="4358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 smtClean="0"/>
              <a:t>(¬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/>
              <a:t>∨¬</a:t>
            </a:r>
            <a:r>
              <a:rPr lang="en-US" altLang="zh-CN" sz="2400" dirty="0"/>
              <a:t>Q)∧</a:t>
            </a:r>
            <a:r>
              <a:rPr lang="en-US" altLang="zh-CN" sz="2400" dirty="0" smtClean="0"/>
              <a:t>(¬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∨Q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→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∨¬P)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66568" y="1523207"/>
            <a:ext cx="4560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 smtClean="0"/>
              <a:t>¬((¬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/>
              <a:t>∨¬</a:t>
            </a:r>
            <a:r>
              <a:rPr lang="en-US" altLang="zh-CN" sz="2400" dirty="0"/>
              <a:t>Q)∧</a:t>
            </a:r>
            <a:r>
              <a:rPr lang="en-US" altLang="zh-CN" sz="2400" dirty="0" smtClean="0"/>
              <a:t>(¬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∨Q))∨(¬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∨¬P)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66570" y="2026160"/>
            <a:ext cx="3789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/>
              <a:t>∧Q)∨(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∧¬Q)∨(¬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∨¬P)</a:t>
            </a:r>
            <a:endParaRPr lang="zh-CN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866568" y="2538345"/>
            <a:ext cx="3975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/>
              <a:t>∧Q)∨</a:t>
            </a:r>
            <a:r>
              <a:rPr lang="en-US" altLang="zh-CN" sz="2400" dirty="0"/>
              <a:t>¬</a:t>
            </a:r>
            <a:r>
              <a:rPr lang="en-US" altLang="zh-CN" sz="2400" dirty="0" smtClean="0"/>
              <a:t>P)∨((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∧¬Q)∨¬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66568" y="3050530"/>
            <a:ext cx="2820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(</a:t>
            </a:r>
            <a:r>
              <a:rPr lang="en-US" altLang="zh-CN" sz="2400" dirty="0" smtClean="0"/>
              <a:t>Q∨</a:t>
            </a:r>
            <a:r>
              <a:rPr lang="en-US" altLang="zh-CN" sz="2400" dirty="0"/>
              <a:t>¬</a:t>
            </a:r>
            <a:r>
              <a:rPr lang="en-US" altLang="zh-CN" sz="2400" dirty="0" smtClean="0"/>
              <a:t>P)∨(¬Q∨¬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866568" y="3562715"/>
            <a:ext cx="2888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 smtClean="0"/>
              <a:t>¬P∨(Q∨¬Q)∨¬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855159" y="1020319"/>
            <a:ext cx="20778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蕴含表达式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55159" y="1523207"/>
            <a:ext cx="2077879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蕴含表达式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855159" y="2030776"/>
            <a:ext cx="278633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德</a:t>
            </a:r>
            <a:r>
              <a:rPr lang="en-US" altLang="zh-CN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摩根律；双重否定律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55159" y="2538345"/>
            <a:ext cx="278633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交换律；结合律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855159" y="3050530"/>
            <a:ext cx="278633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分配律；排中律；同一律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855158" y="3562715"/>
            <a:ext cx="278633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交换律；结合律</a:t>
            </a:r>
          </a:p>
        </p:txBody>
      </p:sp>
      <p:sp>
        <p:nvSpPr>
          <p:cNvPr id="18" name="矩形 17"/>
          <p:cNvSpPr/>
          <p:nvPr/>
        </p:nvSpPr>
        <p:spPr>
          <a:xfrm>
            <a:off x="866567" y="4073333"/>
            <a:ext cx="724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400" dirty="0" smtClean="0"/>
              <a:t>T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855157" y="4065603"/>
            <a:ext cx="2786333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排中律；零律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3400" y="609600"/>
            <a:ext cx="8153400" cy="5128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800" dirty="0">
                <a:latin typeface="+mj-ea"/>
                <a:ea typeface="+mj-ea"/>
              </a:rPr>
              <a:t>    </a:t>
            </a:r>
            <a:r>
              <a:rPr lang="zh-CN" altLang="en-US" sz="2800" dirty="0">
                <a:latin typeface="+mj-ea"/>
                <a:ea typeface="+mj-ea"/>
              </a:rPr>
              <a:t>除了</a:t>
            </a:r>
            <a:r>
              <a:rPr lang="zh-CN" altLang="en-US" sz="2800" dirty="0" smtClean="0">
                <a:latin typeface="+mj-ea"/>
                <a:ea typeface="+mj-ea"/>
              </a:rPr>
              <a:t>真值表</a:t>
            </a:r>
            <a:r>
              <a:rPr lang="zh-CN" altLang="en-US" sz="2800" dirty="0">
                <a:latin typeface="+mj-ea"/>
                <a:ea typeface="+mj-ea"/>
              </a:rPr>
              <a:t>法、等值演算</a:t>
            </a:r>
            <a:r>
              <a:rPr lang="zh-CN" altLang="en-US" sz="2800" dirty="0" smtClean="0">
                <a:latin typeface="+mj-ea"/>
                <a:ea typeface="+mj-ea"/>
              </a:rPr>
              <a:t>法，验证推理是否正确的方法还有主</a:t>
            </a:r>
            <a:r>
              <a:rPr lang="zh-CN" altLang="en-US" sz="2800" dirty="0">
                <a:latin typeface="+mj-ea"/>
                <a:ea typeface="+mj-ea"/>
              </a:rPr>
              <a:t>析取范式法和蕴含演算法</a:t>
            </a:r>
            <a:r>
              <a:rPr lang="zh-CN" altLang="en-US" sz="2800" dirty="0" smtClean="0">
                <a:latin typeface="+mj-ea"/>
                <a:ea typeface="+mj-ea"/>
              </a:rPr>
              <a:t>。当推理中包含的命题变元较多时，以上</a:t>
            </a:r>
            <a:r>
              <a:rPr lang="en-US" altLang="zh-CN" sz="2800" dirty="0" smtClean="0">
                <a:latin typeface="+mj-ea"/>
                <a:ea typeface="+mj-ea"/>
              </a:rPr>
              <a:t>4</a:t>
            </a:r>
            <a:r>
              <a:rPr lang="zh-CN" altLang="en-US" sz="2800" dirty="0" smtClean="0">
                <a:latin typeface="+mj-ea"/>
                <a:ea typeface="+mj-ea"/>
              </a:rPr>
              <a:t>种方法的演算量太大，给推理带来了困难。为此引入命题逻辑的推理理论。命题逻辑的推理是一个描述推理过程的命题公式序列，其中的每个命题公式或者是已知前提，或者是由某些前提应用推理规则得到的结论</a:t>
            </a:r>
            <a:r>
              <a:rPr lang="en-US" altLang="zh-CN" sz="2800" dirty="0" smtClean="0">
                <a:latin typeface="+mj-ea"/>
                <a:ea typeface="+mj-ea"/>
              </a:rPr>
              <a:t>(</a:t>
            </a:r>
            <a:r>
              <a:rPr lang="zh-CN" altLang="en-US" sz="2800" dirty="0" smtClean="0">
                <a:latin typeface="+mj-ea"/>
                <a:ea typeface="+mj-ea"/>
              </a:rPr>
              <a:t>中间结论或推理中的结论</a:t>
            </a:r>
            <a:r>
              <a:rPr lang="en-US" altLang="zh-CN" sz="2800" dirty="0" smtClean="0">
                <a:latin typeface="+mj-ea"/>
                <a:ea typeface="+mj-ea"/>
              </a:rPr>
              <a:t>)---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逻辑推理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法：</a:t>
            </a:r>
            <a:r>
              <a:rPr lang="zh-CN" altLang="en-US" sz="2800" b="1" dirty="0">
                <a:sym typeface="+mn-ea"/>
              </a:rPr>
              <a:t>应用推理规则证明。</a:t>
            </a:r>
            <a:endParaRPr lang="zh-CN" altLang="en-US" sz="2800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007" y="367862"/>
            <a:ext cx="2238703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推理规则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32387" y="367862"/>
            <a:ext cx="513955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1. 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最常用的推理规则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546637" y="1009065"/>
          <a:ext cx="6029234" cy="5548618"/>
        </p:xfrm>
        <a:graphic>
          <a:graphicData uri="http://schemas.openxmlformats.org/presentationml/2006/ole">
            <p:oleObj spid="_x0000_s27674" name="Image" r:id="rId3" imgW="29923810" imgH="3171428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4137" y="1435028"/>
            <a:ext cx="3731173" cy="2278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       一</a:t>
            </a:r>
            <a:r>
              <a:rPr lang="zh-CN" altLang="en-US" sz="2800" dirty="0">
                <a:latin typeface="+mj-ea"/>
                <a:ea typeface="+mj-ea"/>
              </a:rPr>
              <a:t>个恒等式</a:t>
            </a:r>
            <a:r>
              <a:rPr lang="en-US" altLang="zh-CN" sz="2800" i="1" dirty="0" smtClean="0">
                <a:ea typeface="+mj-ea"/>
              </a:rPr>
              <a:t>A</a:t>
            </a:r>
            <a:r>
              <a:rPr lang="en-US" altLang="zh-CN" sz="2800" dirty="0" smtClean="0">
                <a:ea typeface="+mj-ea"/>
                <a:sym typeface="Symbol" panose="05050102010706020507" pitchFamily="18" charset="2"/>
              </a:rPr>
              <a:t></a:t>
            </a:r>
            <a:r>
              <a:rPr lang="en-US" altLang="zh-CN" sz="2800" i="1" dirty="0" smtClean="0">
                <a:ea typeface="+mj-ea"/>
              </a:rPr>
              <a:t>B</a:t>
            </a:r>
            <a:r>
              <a:rPr lang="zh-CN" altLang="en-US" sz="2800" dirty="0">
                <a:latin typeface="+mj-ea"/>
                <a:ea typeface="+mj-ea"/>
              </a:rPr>
              <a:t>，就是</a:t>
            </a:r>
            <a:r>
              <a:rPr lang="en-US" altLang="zh-CN" sz="2800" i="1" dirty="0" smtClean="0">
                <a:ea typeface="+mj-ea"/>
              </a:rPr>
              <a:t>A</a:t>
            </a:r>
            <a:r>
              <a:rPr lang="en-US" altLang="zh-CN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i="1" dirty="0" smtClean="0">
                <a:ea typeface="+mj-ea"/>
              </a:rPr>
              <a:t>B</a:t>
            </a:r>
            <a:r>
              <a:rPr lang="zh-CN" altLang="en-US" sz="2800" dirty="0">
                <a:latin typeface="+mj-ea"/>
                <a:ea typeface="+mj-ea"/>
              </a:rPr>
              <a:t>和</a:t>
            </a:r>
            <a:r>
              <a:rPr lang="en-US" altLang="zh-CN" sz="2800" i="1" dirty="0" smtClean="0">
                <a:ea typeface="+mj-ea"/>
              </a:rPr>
              <a:t>B</a:t>
            </a:r>
            <a:r>
              <a:rPr lang="en-US" altLang="zh-CN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i="1" dirty="0" smtClean="0">
                <a:ea typeface="+mj-ea"/>
              </a:rPr>
              <a:t>A</a:t>
            </a:r>
            <a:r>
              <a:rPr lang="zh-CN" altLang="en-US" sz="2800" dirty="0">
                <a:latin typeface="+mj-ea"/>
                <a:ea typeface="+mj-ea"/>
              </a:rPr>
              <a:t>同时成立的意思，所以恒等式也是推理</a:t>
            </a:r>
            <a:r>
              <a:rPr lang="zh-CN" altLang="en-US" sz="2800" dirty="0" smtClean="0">
                <a:latin typeface="+mj-ea"/>
                <a:ea typeface="+mj-ea"/>
              </a:rPr>
              <a:t>规则。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138" y="241737"/>
            <a:ext cx="3731173" cy="59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2. 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逻辑恒等式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125310" y="363416"/>
          <a:ext cx="4898929" cy="6107722"/>
        </p:xfrm>
        <a:graphic>
          <a:graphicData uri="http://schemas.openxmlformats.org/presentationml/2006/ole">
            <p:oleObj spid="_x0000_s36865" name="Image" r:id="rId3" imgW="27123810" imgH="3580952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138" y="241737"/>
            <a:ext cx="421990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3. 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永真蕴含式与代入规则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53813" y="2321582"/>
          <a:ext cx="7068207" cy="3935287"/>
        </p:xfrm>
        <a:graphic>
          <a:graphicData uri="http://schemas.openxmlformats.org/presentationml/2006/ole">
            <p:oleObj spid="_x0000_s37889" name="Image" r:id="rId3" imgW="24380952" imgH="13561905" progId="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394138" y="1041367"/>
            <a:ext cx="8255876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       永</a:t>
            </a:r>
            <a:r>
              <a:rPr lang="zh-CN" altLang="en-US" sz="2800" dirty="0">
                <a:latin typeface="+mj-ea"/>
                <a:ea typeface="+mj-ea"/>
              </a:rPr>
              <a:t>真蕴含式和恒等式都是重言式，对其中的变元可应用代入规则，所以代入规则也是推理规则。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9751" y="2992370"/>
            <a:ext cx="8176320" cy="233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       在</a:t>
            </a:r>
            <a:r>
              <a:rPr lang="zh-CN" altLang="en-US" sz="2800" dirty="0">
                <a:latin typeface="+mj-ea"/>
                <a:ea typeface="+mj-ea"/>
              </a:rPr>
              <a:t>推导中，如果前面有一个或多个公式永真蕴含</a:t>
            </a:r>
            <a:r>
              <a:rPr lang="en-US" altLang="zh-CN" sz="2800" i="1" dirty="0">
                <a:ea typeface="+mj-ea"/>
              </a:rPr>
              <a:t>S</a:t>
            </a:r>
            <a:r>
              <a:rPr lang="zh-CN" altLang="en-US" sz="2800" dirty="0">
                <a:latin typeface="+mj-ea"/>
                <a:ea typeface="+mj-ea"/>
              </a:rPr>
              <a:t>，则可把</a:t>
            </a:r>
            <a:r>
              <a:rPr lang="en-US" altLang="zh-CN" sz="2800" i="1" dirty="0">
                <a:ea typeface="+mj-ea"/>
              </a:rPr>
              <a:t>S</a:t>
            </a:r>
            <a:r>
              <a:rPr lang="zh-CN" altLang="en-US" sz="2800" dirty="0">
                <a:latin typeface="+mj-ea"/>
                <a:ea typeface="+mj-ea"/>
              </a:rPr>
              <a:t>引进推导过程</a:t>
            </a:r>
            <a:r>
              <a:rPr lang="zh-CN" altLang="en-US" sz="2800" dirty="0" smtClean="0">
                <a:latin typeface="+mj-ea"/>
                <a:ea typeface="+mj-ea"/>
              </a:rPr>
              <a:t>。（即前面推导出的结论可以当做新的前提引入）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要注明用的什么公式</a:t>
            </a:r>
            <a:r>
              <a:rPr lang="zh-CN" altLang="en-US" sz="2800" b="1" dirty="0">
                <a:sym typeface="+mn-ea"/>
              </a:rPr>
              <a:t>）</a:t>
            </a:r>
            <a:br>
              <a:rPr lang="zh-CN" altLang="en-US" sz="2800" b="1" dirty="0">
                <a:sym typeface="+mn-ea"/>
              </a:rPr>
            </a:b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9905" y="467995"/>
            <a:ext cx="65176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+mj-ea"/>
                <a:ea typeface="+mj-ea"/>
              </a:rPr>
              <a:t>4. 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规则</a:t>
            </a:r>
            <a:r>
              <a:rPr lang="en-US" altLang="zh-CN" sz="2800" i="1" dirty="0">
                <a:solidFill>
                  <a:srgbClr val="FF0000"/>
                </a:solidFill>
                <a:ea typeface="+mj-ea"/>
              </a:rPr>
              <a:t>P</a:t>
            </a:r>
            <a:r>
              <a:rPr lang="zh-CN" altLang="en-US" sz="2800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（前提引入规则）</a:t>
            </a:r>
            <a:r>
              <a:rPr lang="en-US" altLang="zh-CN" sz="2800" dirty="0" smtClean="0">
                <a:latin typeface="+mj-ea"/>
                <a:ea typeface="+mj-ea"/>
              </a:rPr>
              <a:t>: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9751" y="1309282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在推导的任何步骤上都可以引入前提。</a:t>
            </a:r>
          </a:p>
        </p:txBody>
      </p:sp>
      <p:sp>
        <p:nvSpPr>
          <p:cNvPr id="5" name="矩形 4"/>
          <p:cNvSpPr/>
          <p:nvPr/>
        </p:nvSpPr>
        <p:spPr>
          <a:xfrm>
            <a:off x="509751" y="2150826"/>
            <a:ext cx="45180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2800" dirty="0" smtClean="0">
                <a:latin typeface="+mj-ea"/>
                <a:ea typeface="+mj-ea"/>
              </a:rPr>
              <a:t>5. 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规则</a:t>
            </a:r>
            <a:r>
              <a:rPr lang="en-US" altLang="zh-CN" sz="2800" i="1" dirty="0">
                <a:solidFill>
                  <a:srgbClr val="FF0000"/>
                </a:solidFill>
                <a:ea typeface="+mj-ea"/>
              </a:rPr>
              <a:t>T</a:t>
            </a:r>
            <a:r>
              <a:rPr lang="zh-CN" altLang="en-US" sz="2800" b="1" dirty="0">
                <a:sym typeface="+mn-ea"/>
              </a:rPr>
              <a:t>（结论引入规则）</a:t>
            </a:r>
            <a:r>
              <a:rPr lang="en-US" altLang="zh-CN" sz="2800" dirty="0">
                <a:latin typeface="+mj-ea"/>
                <a:ea typeface="+mj-ea"/>
              </a:rPr>
              <a:t>: 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/>
          </p:cNvSpPr>
          <p:nvPr>
            <p:ph type="title"/>
          </p:nvPr>
        </p:nvSpPr>
        <p:spPr>
          <a:xfrm>
            <a:off x="563880" y="656590"/>
            <a:ext cx="7951470" cy="5059045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/>
            </a:r>
            <a:br>
              <a:rPr lang="zh-CN" altLang="en-US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/>
            </a:r>
            <a:br>
              <a:rPr lang="zh-CN" altLang="en-US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证明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Proof</a:t>
            </a:r>
            <a:r>
              <a:rPr lang="en-US" altLang="zh-CN" sz="2400" b="1" dirty="0">
                <a:sym typeface="+mn-ea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是有效论证的展开，是一个描述推理过程的命题公式序列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A1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A2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An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，它们或者是前提，或者是公理，或者是居先公式的结论，这些结论都必须根据推理规则得出。满足这样条件的公式序列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A1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A2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...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An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被称为结论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An</a:t>
            </a:r>
            <a:r>
              <a:rPr lang="zh-CN" altLang="en-US" sz="2400" b="1" dirty="0">
                <a:solidFill>
                  <a:schemeClr val="tx1"/>
                </a:solidFill>
                <a:sym typeface="+mn-ea"/>
              </a:rPr>
              <a:t>的证明。</a:t>
            </a:r>
            <a:br>
              <a:rPr lang="zh-CN" altLang="en-US" sz="2400" b="1" dirty="0">
                <a:solidFill>
                  <a:schemeClr val="tx1"/>
                </a:solidFill>
                <a:sym typeface="+mn-ea"/>
              </a:rPr>
            </a:br>
            <a:r>
              <a:rPr lang="zh-CN" altLang="en-US" sz="2400" dirty="0"/>
              <a:t/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876" y="908493"/>
            <a:ext cx="7646276" cy="395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 smtClean="0">
                <a:latin typeface="+mj-ea"/>
                <a:ea typeface="+mj-ea"/>
              </a:rPr>
              <a:t>       数理逻辑</a:t>
            </a:r>
            <a:r>
              <a:rPr lang="zh-CN" altLang="en-US" sz="2800" dirty="0">
                <a:latin typeface="+mj-ea"/>
                <a:ea typeface="+mj-ea"/>
              </a:rPr>
              <a:t>的主要任务是用逻辑的方法研究数学中的推理。所谓推理是指从前提出发，应用推理规则推出结论的思维过程。任何一个推理都由前提和结论两部分组成。前提就是推理所根据的已知命题，结论则是从前提出发通过推理而得到的新命题。要研究推理，首先应该明确什么样的推理是有效的或正确的。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0534" y="81418"/>
            <a:ext cx="411891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r>
              <a:rPr lang="en-US" altLang="zh-CN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证明方法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535458" y="734106"/>
            <a:ext cx="1871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latin typeface="+mj-ea"/>
                <a:ea typeface="+mj-ea"/>
              </a:rPr>
              <a:t>1. </a:t>
            </a:r>
            <a:r>
              <a:rPr lang="zh-CN" altLang="en-US" sz="2400" dirty="0" smtClean="0">
                <a:latin typeface="+mj-ea"/>
                <a:ea typeface="+mj-ea"/>
              </a:rPr>
              <a:t>直接推理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0533" y="2036678"/>
            <a:ext cx="72369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latin typeface="+mj-ea"/>
                <a:ea typeface="+mj-ea"/>
              </a:rPr>
              <a:t>用</a:t>
            </a:r>
            <a:r>
              <a:rPr lang="zh-CN" altLang="en-US" sz="2400" dirty="0">
                <a:latin typeface="+mj-ea"/>
                <a:ea typeface="+mj-ea"/>
              </a:rPr>
              <a:t>直接推理法证明</a:t>
            </a:r>
            <a:r>
              <a:rPr lang="en-US" altLang="zh-CN" sz="2400" dirty="0" smtClean="0"/>
              <a:t>(P→Q)</a:t>
            </a:r>
            <a:r>
              <a:rPr lang="en-US" altLang="zh-CN" sz="2400" dirty="0"/>
              <a:t>∧</a:t>
            </a:r>
            <a:r>
              <a:rPr lang="en-US" altLang="zh-CN" sz="2400" dirty="0" smtClean="0"/>
              <a:t>(Q→R)∧P</a:t>
            </a:r>
            <a:r>
              <a:rPr lang="en-US" altLang="zh-CN" sz="2400" dirty="0" smtClean="0">
                <a:sym typeface="Symbol" panose="05050102010706020507" pitchFamily="18" charset="2"/>
              </a:rPr>
              <a:t></a:t>
            </a:r>
            <a:r>
              <a:rPr lang="en-US" altLang="zh-CN" sz="2400" dirty="0" smtClean="0"/>
              <a:t>R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1534510" y="3563420"/>
            <a:ext cx="2049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2      P             </a:t>
            </a:r>
            <a:r>
              <a:rPr lang="en-US" altLang="zh-CN" sz="2400" dirty="0" err="1" smtClean="0"/>
              <a:t>P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                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534510" y="40995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Q</a:t>
            </a:r>
            <a:r>
              <a:rPr lang="en-US" altLang="zh-CN" sz="2400" dirty="0">
                <a:latin typeface="+mj-ea"/>
                <a:ea typeface="+mj-ea"/>
              </a:rPr>
              <a:t>	       </a:t>
            </a:r>
            <a:r>
              <a:rPr lang="en-US" altLang="zh-CN" sz="2400" dirty="0" smtClean="0">
                <a:latin typeface="+mj-ea"/>
                <a:ea typeface="+mj-ea"/>
              </a:rPr>
              <a:t> </a:t>
            </a:r>
            <a:r>
              <a:rPr lang="en-US" altLang="zh-CN" sz="2400" dirty="0" smtClean="0">
                <a:ea typeface="+mj-ea"/>
              </a:rPr>
              <a:t>T,1,2,</a:t>
            </a:r>
            <a:r>
              <a:rPr lang="zh-CN" altLang="en-US" sz="2400" dirty="0" smtClean="0">
                <a:latin typeface="+mj-ea"/>
                <a:ea typeface="+mj-ea"/>
              </a:rPr>
              <a:t>假言推理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34510" y="4574134"/>
            <a:ext cx="2175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4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Q→R      P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534510" y="5154149"/>
            <a:ext cx="3708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5      R             T,3,4,</a:t>
            </a:r>
            <a:r>
              <a:rPr lang="zh-CN" altLang="en-US" sz="2400" dirty="0" smtClean="0">
                <a:latin typeface="+mj-ea"/>
                <a:ea typeface="+mj-ea"/>
              </a:rPr>
              <a:t>假言推理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4510" y="3044851"/>
            <a:ext cx="2715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/>
              <a:t>1      P</a:t>
            </a:r>
            <a:r>
              <a:rPr lang="en-US" altLang="zh-CN" sz="2400" dirty="0"/>
              <a:t>→</a:t>
            </a:r>
            <a:r>
              <a:rPr lang="en-US" altLang="zh-CN" sz="2400" dirty="0" smtClean="0"/>
              <a:t>Q      P</a:t>
            </a:r>
            <a:endParaRPr lang="en-US" altLang="zh-CN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486400" y="3044851"/>
            <a:ext cx="322923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说明：证明过程一般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写成三列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486400" y="4025085"/>
            <a:ext cx="325025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列 序号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486400" y="4518734"/>
            <a:ext cx="325025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列 当前结论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86400" y="5077681"/>
            <a:ext cx="325025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列 得到当前结论的  </a:t>
            </a:r>
            <a:endParaRPr lang="en-US" altLang="zh-CN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        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理由</a:t>
            </a:r>
          </a:p>
        </p:txBody>
      </p:sp>
      <p:sp>
        <p:nvSpPr>
          <p:cNvPr id="15" name="矩形 14"/>
          <p:cNvSpPr/>
          <p:nvPr/>
        </p:nvSpPr>
        <p:spPr>
          <a:xfrm>
            <a:off x="535458" y="1195769"/>
            <a:ext cx="8253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直接推理的基本思想是：由一组前提出发，利用一些公认的规则，根据已知的等价式或蕴含式，推演得到有效结论。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3528" y="2498323"/>
            <a:ext cx="72369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证明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:</a:t>
            </a:r>
            <a:r>
              <a:rPr lang="en-US" altLang="zh-CN" sz="2400" dirty="0"/>
              <a:t>   </a:t>
            </a:r>
            <a:r>
              <a:rPr lang="zh-CN" altLang="en-US" sz="2400" b="1" dirty="0"/>
              <a:t>步骤    断言     根据</a:t>
            </a:r>
            <a:r>
              <a:rPr lang="en-US" altLang="zh-CN" sz="2400" b="1" dirty="0"/>
              <a:t>    </a:t>
            </a:r>
            <a:r>
              <a:rPr lang="en-US" altLang="zh-CN" sz="2400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 indent="0" algn="r"/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21</a:t>
            </a:fld>
            <a:endParaRPr lang="en-US" altLang="zh-CN" sz="90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 descr="S${MK%XXP%PR_9949MGM}_K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77925" y="318135"/>
            <a:ext cx="6587490" cy="3380740"/>
          </a:xfrm>
          <a:prstGeom prst="rect">
            <a:avLst/>
          </a:prstGeom>
        </p:spPr>
      </p:pic>
      <p:pic>
        <p:nvPicPr>
          <p:cNvPr id="3" name="图片 2" descr="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6350" y="3355975"/>
            <a:ext cx="4917440" cy="27584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 indent="0" algn="r"/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22</a:t>
            </a:fld>
            <a:endParaRPr lang="en-US" altLang="zh-CN" sz="90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0995" y="46990"/>
            <a:ext cx="6139815" cy="3709670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560" y="3756660"/>
            <a:ext cx="5937250" cy="2332990"/>
          </a:xfrm>
          <a:prstGeom prst="rect">
            <a:avLst/>
          </a:prstGeom>
        </p:spPr>
      </p:pic>
      <p:pic>
        <p:nvPicPr>
          <p:cNvPr id="7" name="图片 6" descr="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8005" y="6003290"/>
            <a:ext cx="5725795" cy="50038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灯片编号占位符 5"/>
          <p:cNvSpPr txBox="1">
            <a:spLocks noGrp="1"/>
          </p:cNvSpPr>
          <p:nvPr/>
        </p:nvSpPr>
        <p:spPr>
          <a:xfrm>
            <a:off x="6057900" y="5624513"/>
            <a:ext cx="1600200" cy="273844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/>
          <a:lstStyle/>
          <a:p>
            <a:pPr lvl="0" indent="0" algn="r"/>
            <a:fld id="{9A0DB2DC-4C9A-4742-B13C-FB6460FD3503}" type="slidenum">
              <a:rPr lang="en-US" altLang="zh-CN" sz="90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  <a:pPr lvl="0" indent="0" algn="r"/>
              <a:t>23</a:t>
            </a:fld>
            <a:endParaRPr lang="en-US" altLang="zh-CN" sz="90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58723" name="Rectangle 3"/>
          <p:cNvSpPr>
            <a:spLocks noGrp="1"/>
          </p:cNvSpPr>
          <p:nvPr>
            <p:ph type="body"/>
          </p:nvPr>
        </p:nvSpPr>
        <p:spPr>
          <a:xfrm>
            <a:off x="320675" y="363220"/>
            <a:ext cx="7991475" cy="5314950"/>
          </a:xfrm>
        </p:spPr>
        <p:txBody>
          <a:bodyPr lIns="68580" tIns="34290" rIns="68580" bIns="34290" anchor="t">
            <a:normAutofit fontScale="92500" lnSpcReduction="20000"/>
          </a:bodyPr>
          <a:lstStyle/>
          <a:p>
            <a:pPr lvl="0" indent="-342900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250" b="1" dirty="0">
                <a:solidFill>
                  <a:srgbClr val="0070C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250" b="1" dirty="0">
                <a:solidFill>
                  <a:srgbClr val="0070C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如果考试及格，那我高兴。若我高兴，那么我饭量增加。</a:t>
            </a:r>
          </a:p>
          <a:p>
            <a:pPr lvl="0" indent="-342900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我的饭量没增加，所以我考试没有及格。试对上述论证构造证</a:t>
            </a:r>
          </a:p>
          <a:p>
            <a:pPr lvl="0" indent="-342900" algn="l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明。</a:t>
            </a: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250" b="1" dirty="0">
              <a:latin typeface="宋体" panose="02010600030101010101" pitchFamily="2" charset="-122"/>
            </a:endParaRP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250" b="1" dirty="0">
                <a:latin typeface="宋体" panose="02010600030101010101" pitchFamily="2" charset="-122"/>
              </a:rPr>
              <a:t>解：（</a:t>
            </a:r>
            <a:r>
              <a:rPr lang="zh-CN" altLang="en-US" sz="2250" b="1" dirty="0">
                <a:solidFill>
                  <a:srgbClr val="FF0000"/>
                </a:solidFill>
                <a:latin typeface="宋体" panose="02010600030101010101" pitchFamily="2" charset="-122"/>
              </a:rPr>
              <a:t>先符号化</a:t>
            </a:r>
            <a:r>
              <a:rPr lang="zh-CN" altLang="en-US" sz="2250" b="1" dirty="0">
                <a:latin typeface="宋体" panose="02010600030101010101" pitchFamily="2" charset="-122"/>
              </a:rPr>
              <a:t>）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：我考试及格</a:t>
            </a:r>
            <a:r>
              <a:rPr lang="en-US" altLang="zh-CN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. Q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：我高兴。</a:t>
            </a:r>
            <a:r>
              <a:rPr lang="en-US" altLang="zh-CN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R</a:t>
            </a: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：我饭量</a:t>
            </a: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25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2250" b="1" dirty="0">
                <a:solidFill>
                  <a:schemeClr val="tx1"/>
                </a:solidFill>
                <a:latin typeface="宋体" panose="02010600030101010101" pitchFamily="2" charset="-122"/>
              </a:rPr>
              <a:t>增加。</a:t>
            </a: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sz="2250" b="1" dirty="0">
              <a:latin typeface="宋体" panose="02010600030101010101" pitchFamily="2" charset="-122"/>
            </a:endParaRP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sz="2250" dirty="0" err="1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上述推断可表示为</a:t>
            </a:r>
            <a:endParaRPr lang="zh-CN" altLang="en-US" sz="2250" b="1" dirty="0">
              <a:latin typeface="宋体" panose="02010600030101010101" pitchFamily="2" charset="-122"/>
            </a:endParaRP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      </a:t>
            </a: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(P→Q)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宋体" panose="02010600030101010101" pitchFamily="2" charset="-122"/>
              </a:rPr>
              <a:t>(Q→R)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dirty="0">
                <a:latin typeface="宋体" panose="02010600030101010101" pitchFamily="2" charset="-122"/>
              </a:rPr>
              <a:t>┐R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latin typeface="宋体" panose="02010600030101010101" pitchFamily="2" charset="-122"/>
              </a:rPr>
              <a:t>┐P</a:t>
            </a:r>
            <a:r>
              <a:rPr lang="en-US" altLang="zh-CN" dirty="0">
                <a:latin typeface="宋体" panose="02010600030101010101" pitchFamily="2" charset="-122"/>
              </a:rPr>
              <a:t>  </a:t>
            </a: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0" indent="-342900"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宋体" panose="02010600030101010101" pitchFamily="2" charset="-122"/>
              </a:rPr>
              <a:t>证</a:t>
            </a: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步骤   断 言         根 据</a:t>
            </a:r>
          </a:p>
          <a:p>
            <a:pPr lvl="0" indent="-34290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0070C0"/>
              </a:solidFill>
              <a:latin typeface="宋体" panose="02010600030101010101" pitchFamily="2" charset="-122"/>
            </a:endParaRPr>
          </a:p>
          <a:p>
            <a:pPr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　 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Q→R		P</a:t>
            </a:r>
          </a:p>
          <a:p>
            <a:pPr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   2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　   ┐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R		P</a:t>
            </a:r>
          </a:p>
          <a:p>
            <a:pPr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     3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　   ┐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Q		T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2 I</a:t>
            </a:r>
            <a:r>
              <a:rPr lang="en-US" altLang="zh-CN" b="1" baseline="-150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</a:p>
          <a:p>
            <a:pPr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4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　 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P→Q 		P</a:t>
            </a:r>
          </a:p>
          <a:p>
            <a:pPr lvl="0" indent="-34290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5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　   ┐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P		T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</a:rPr>
              <a:t>4 I</a:t>
            </a:r>
            <a:r>
              <a:rPr lang="en-US" altLang="zh-CN" b="1" baseline="-150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8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8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87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87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87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87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98635" y="307571"/>
            <a:ext cx="5153948" cy="42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例 </a:t>
            </a:r>
            <a:r>
              <a:rPr lang="zh-CN" altLang="en-US" sz="2400" dirty="0" smtClean="0">
                <a:latin typeface="+mj-ea"/>
                <a:ea typeface="+mj-ea"/>
              </a:rPr>
              <a:t>求证</a:t>
            </a:r>
            <a:r>
              <a:rPr lang="zh-CN" altLang="en-US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(P∧Q)∧(Q∨R)∧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 </a:t>
            </a:r>
            <a:r>
              <a:rPr lang="en-US" altLang="zh-CN" sz="2400" dirty="0">
                <a:sym typeface="Symbol" panose="05050102010706020507" pitchFamily="18" charset="2"/>
              </a:rPr>
              <a:t> </a:t>
            </a:r>
            <a:r>
              <a:rPr lang="en-US" altLang="zh-CN" sz="2400" dirty="0" smtClean="0"/>
              <a:t>P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1872519" y="1999711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1          Q</a:t>
            </a:r>
            <a:r>
              <a:rPr lang="en-US" altLang="zh-CN" sz="2400" dirty="0"/>
              <a:t>∨</a:t>
            </a:r>
            <a:r>
              <a:rPr lang="en-US" altLang="zh-CN" sz="2400" dirty="0" smtClean="0"/>
              <a:t>R               P</a:t>
            </a:r>
            <a:endParaRPr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872519" y="2490748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2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R         </a:t>
            </a:r>
            <a:r>
              <a:rPr lang="en-US" altLang="zh-CN" sz="2400" dirty="0" smtClean="0"/>
              <a:t>         P</a:t>
            </a:r>
            <a:endParaRPr lang="en-US" altLang="zh-CN" sz="2400" dirty="0"/>
          </a:p>
        </p:txBody>
      </p:sp>
      <p:sp>
        <p:nvSpPr>
          <p:cNvPr id="6" name="矩形 5"/>
          <p:cNvSpPr/>
          <p:nvPr/>
        </p:nvSpPr>
        <p:spPr>
          <a:xfrm>
            <a:off x="1872519" y="2982364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3          Q                     T ,</a:t>
            </a:r>
            <a:r>
              <a:rPr lang="en-US" altLang="zh-CN" sz="2400" dirty="0" smtClean="0"/>
              <a:t>1,2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I</a:t>
            </a:r>
            <a:r>
              <a:rPr lang="en-US" altLang="zh-CN" sz="2400" b="1" baseline="-15000" dirty="0" smtClean="0">
                <a:latin typeface="宋体" panose="02010600030101010101" pitchFamily="2" charset="-122"/>
              </a:rPr>
              <a:t>5</a:t>
            </a:r>
            <a:r>
              <a:rPr lang="en-US" altLang="zh-CN" sz="2400" dirty="0" smtClean="0"/>
              <a:t>    </a:t>
            </a:r>
            <a:endParaRPr lang="en-US" altLang="zh-CN" sz="2400" baseline="-25000" dirty="0"/>
          </a:p>
        </p:txBody>
      </p:sp>
      <p:sp>
        <p:nvSpPr>
          <p:cNvPr id="7" name="矩形 6"/>
          <p:cNvSpPr/>
          <p:nvPr/>
        </p:nvSpPr>
        <p:spPr>
          <a:xfrm>
            <a:off x="1872519" y="3472822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4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(P∧Q)   </a:t>
            </a:r>
            <a:r>
              <a:rPr lang="en-US" altLang="zh-CN" sz="2400" dirty="0" smtClean="0"/>
              <a:t>      P</a:t>
            </a: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872519" y="4003618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5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P∨</a:t>
            </a:r>
            <a:r>
              <a:rPr lang="en-US" altLang="zh-CN" sz="2400" dirty="0">
                <a:sym typeface="Symbol" panose="05050102010706020507" pitchFamily="18" charset="2"/>
              </a:rPr>
              <a:t></a:t>
            </a:r>
            <a:r>
              <a:rPr lang="en-US" altLang="zh-CN" sz="2400" dirty="0"/>
              <a:t>Q   </a:t>
            </a:r>
            <a:r>
              <a:rPr lang="en-US" altLang="zh-CN" sz="2400" dirty="0" smtClean="0"/>
              <a:t>      </a:t>
            </a:r>
            <a:r>
              <a:rPr lang="en-US" altLang="zh-CN" sz="2400" dirty="0"/>
              <a:t>T </a:t>
            </a:r>
            <a:r>
              <a:rPr lang="en-US" altLang="zh-CN" sz="2400" dirty="0" smtClean="0"/>
              <a:t>,4,E</a:t>
            </a:r>
            <a:r>
              <a:rPr lang="en-US" altLang="zh-CN" sz="2400" baseline="-25000" dirty="0" smtClean="0"/>
              <a:t>11</a:t>
            </a:r>
            <a:endParaRPr lang="en-US" altLang="zh-CN" sz="2400" dirty="0"/>
          </a:p>
        </p:txBody>
      </p:sp>
      <p:sp>
        <p:nvSpPr>
          <p:cNvPr id="9" name="矩形 8"/>
          <p:cNvSpPr/>
          <p:nvPr/>
        </p:nvSpPr>
        <p:spPr>
          <a:xfrm>
            <a:off x="1872519" y="4534414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6           </a:t>
            </a:r>
            <a:r>
              <a:rPr lang="en-US" altLang="zh-CN" sz="2400" dirty="0"/>
              <a:t>P        </a:t>
            </a:r>
            <a:r>
              <a:rPr lang="en-US" altLang="zh-CN" sz="2400" dirty="0" smtClean="0"/>
              <a:t>         </a:t>
            </a:r>
            <a:r>
              <a:rPr lang="en-US" altLang="zh-CN" sz="2400" dirty="0" smtClean="0"/>
              <a:t>T,3,5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I</a:t>
            </a:r>
            <a:r>
              <a:rPr lang="en-US" altLang="zh-CN" sz="2400" b="1" baseline="-15000" dirty="0" smtClean="0">
                <a:latin typeface="宋体" panose="02010600030101010101" pitchFamily="2" charset="-122"/>
              </a:rPr>
              <a:t>5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859265" y="5279134"/>
            <a:ext cx="39413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zh-CN" sz="2400" dirty="0" smtClean="0">
                <a:latin typeface="+mj-ea"/>
                <a:ea typeface="+mj-ea"/>
              </a:rPr>
              <a:t>注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2437" y="5279134"/>
            <a:ext cx="426398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zh-CN" sz="2400" dirty="0">
                <a:latin typeface="+mj-ea"/>
                <a:ea typeface="+mj-ea"/>
              </a:rPr>
              <a:t>公式</a:t>
            </a:r>
            <a:r>
              <a:rPr lang="en-US" altLang="zh-CN" sz="2400" dirty="0" smtClean="0">
                <a:ea typeface="+mj-ea"/>
              </a:rPr>
              <a:t>E</a:t>
            </a:r>
            <a:r>
              <a:rPr lang="en-US" altLang="zh-CN" sz="2400" baseline="-25000" dirty="0" smtClean="0">
                <a:ea typeface="+mj-ea"/>
              </a:rPr>
              <a:t>11</a:t>
            </a:r>
            <a:r>
              <a:rPr lang="zh-CN" altLang="zh-CN" sz="2400" dirty="0" smtClean="0">
                <a:latin typeface="+mj-ea"/>
                <a:ea typeface="+mj-ea"/>
              </a:rPr>
              <a:t>为</a:t>
            </a:r>
            <a:r>
              <a:rPr lang="zh-CN" altLang="zh-CN" sz="2400" b="1" dirty="0" smtClean="0">
                <a:latin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+mj-ea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ea typeface="+mj-ea"/>
              </a:rPr>
              <a:t>(P∧Q) 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 </a:t>
            </a:r>
            <a:r>
              <a:rPr lang="en-US" altLang="zh-CN" sz="2400" dirty="0">
                <a:ea typeface="+mj-ea"/>
              </a:rPr>
              <a:t>P∨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ea typeface="+mj-ea"/>
              </a:rPr>
              <a:t>Q</a:t>
            </a:r>
            <a:endParaRPr lang="zh-CN" altLang="en-US" sz="2400" dirty="0"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850" y="933673"/>
            <a:ext cx="1082565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证明：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25220" y="1325245"/>
            <a:ext cx="509778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       断言           根据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5820" y="128183"/>
            <a:ext cx="595936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证明 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(P</a:t>
            </a:r>
            <a:r>
              <a:rPr lang="en-US" altLang="zh-CN" sz="2400" dirty="0" smtClean="0"/>
              <a:t>∨Q)∧(P→R)∧(Q→S)</a:t>
            </a:r>
            <a:r>
              <a:rPr lang="en-US" altLang="zh-CN" sz="2400" dirty="0" smtClean="0">
                <a:sym typeface="Symbol" panose="05050102010706020507" pitchFamily="18" charset="2"/>
              </a:rPr>
              <a:t></a:t>
            </a:r>
            <a:r>
              <a:rPr lang="en-US" altLang="zh-CN" sz="2400" dirty="0" smtClean="0"/>
              <a:t> S∨R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36195" y="1029335"/>
            <a:ext cx="700532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证明：</a:t>
            </a:r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             断言            根据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51169" y="1727091"/>
            <a:ext cx="51921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P</a:t>
            </a:r>
            <a:r>
              <a:rPr lang="en-US" altLang="zh-CN" sz="2400" dirty="0"/>
              <a:t>∨</a:t>
            </a:r>
            <a:r>
              <a:rPr lang="en-US" altLang="zh-CN" sz="2400" dirty="0" smtClean="0"/>
              <a:t>Q               P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1169" y="2249542"/>
            <a:ext cx="379423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 smtClean="0"/>
              <a:t>P→Q           T,1,E</a:t>
            </a:r>
            <a:r>
              <a:rPr lang="en-US" altLang="zh-CN" sz="2400" baseline="-25000" dirty="0" smtClean="0"/>
              <a:t>14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1169" y="2824545"/>
            <a:ext cx="5192110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Q</a:t>
            </a:r>
            <a:r>
              <a:rPr lang="en-US" altLang="zh-CN" sz="2400" dirty="0" smtClean="0"/>
              <a:t>→S              P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1169" y="3344457"/>
            <a:ext cx="51921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 smtClean="0"/>
              <a:t>P→S            T,2,3,I</a:t>
            </a:r>
            <a:r>
              <a:rPr lang="en-US" altLang="zh-CN" sz="2400" baseline="-25000" dirty="0" smtClean="0"/>
              <a:t>6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51169" y="3874987"/>
            <a:ext cx="5192110" cy="53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 smtClean="0"/>
              <a:t>S→P            T,4,E</a:t>
            </a:r>
            <a:r>
              <a:rPr lang="en-US" altLang="zh-CN" sz="2400" baseline="-25000" dirty="0" smtClean="0"/>
              <a:t>24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51169" y="4394130"/>
            <a:ext cx="51921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P</a:t>
            </a:r>
            <a:r>
              <a:rPr lang="en-US" altLang="zh-CN" sz="2400" dirty="0" smtClean="0"/>
              <a:t>→R              P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51169" y="4924660"/>
            <a:ext cx="51921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</a:t>
            </a:r>
            <a:r>
              <a:rPr lang="en-US" altLang="zh-CN" sz="2400" dirty="0" smtClean="0"/>
              <a:t>S→R            T,5,6,I</a:t>
            </a:r>
            <a:r>
              <a:rPr lang="en-US" altLang="zh-CN" sz="2400" baseline="-25000" dirty="0" smtClean="0"/>
              <a:t>6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51169" y="5443803"/>
            <a:ext cx="519211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r>
            <a:r>
              <a:rPr lang="en-US" altLang="zh-CN" sz="2400" dirty="0" smtClean="0">
                <a:ea typeface="微软雅黑" panose="020B0503020204020204" pitchFamily="34" charset="-122"/>
              </a:rPr>
              <a:t>               </a:t>
            </a:r>
            <a:r>
              <a:rPr lang="en-US" altLang="zh-CN" sz="2400" dirty="0" smtClean="0"/>
              <a:t>S∨R                T,7,E</a:t>
            </a:r>
            <a:r>
              <a:rPr lang="en-US" altLang="zh-CN" sz="2400" baseline="-25000" dirty="0" smtClean="0"/>
              <a:t>14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2814" y="37289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latin typeface="+mj-ea"/>
                <a:ea typeface="+mj-ea"/>
              </a:rPr>
              <a:t>2.</a:t>
            </a:r>
            <a:r>
              <a:rPr lang="zh-CN" altLang="en-US" sz="2400" dirty="0" smtClean="0">
                <a:latin typeface="+mj-ea"/>
                <a:ea typeface="+mj-ea"/>
              </a:rPr>
              <a:t>间接推理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2814" y="90293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间接推理常有下列两种方法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2814" y="1504494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(1) </a:t>
            </a:r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CP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规则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zh-CN" altLang="en-US" sz="2400" b="1" noProof="0" dirty="0">
                <a:ln>
                  <a:noFill/>
                </a:ln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sym typeface="+mn-ea"/>
              </a:rPr>
              <a:t>（演绎定理）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2814" y="2106057"/>
            <a:ext cx="7740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有时要证明的有效结论是一个条件命题，即要证明： </a:t>
            </a:r>
          </a:p>
        </p:txBody>
      </p:sp>
      <p:sp>
        <p:nvSpPr>
          <p:cNvPr id="7" name="矩形 6"/>
          <p:cNvSpPr/>
          <p:nvPr/>
        </p:nvSpPr>
        <p:spPr>
          <a:xfrm>
            <a:off x="2539913" y="2707619"/>
            <a:ext cx="31438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dirty="0"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∧</a:t>
            </a:r>
            <a:r>
              <a:rPr lang="en-US" altLang="zh-CN" sz="2400" dirty="0"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400" dirty="0"/>
              <a:t>∧…∧</a:t>
            </a:r>
            <a:r>
              <a:rPr lang="en-US" altLang="zh-CN" sz="2400" dirty="0" err="1"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 err="1"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cs typeface="Times New Roman" panose="02020603050405020304" pitchFamily="18" charset="0"/>
              </a:rPr>
              <a:t>(A</a:t>
            </a:r>
            <a:r>
              <a:rPr lang="en-US" altLang="zh-CN" sz="2400" dirty="0"/>
              <a:t>→</a:t>
            </a:r>
            <a:r>
              <a:rPr lang="en-US" altLang="zh-CN" sz="2400" dirty="0">
                <a:cs typeface="Times New Roman" panose="02020603050405020304" pitchFamily="18" charset="0"/>
              </a:rPr>
              <a:t>B) </a:t>
            </a:r>
          </a:p>
        </p:txBody>
      </p:sp>
      <p:sp>
        <p:nvSpPr>
          <p:cNvPr id="8" name="矩形 7"/>
          <p:cNvSpPr/>
          <p:nvPr/>
        </p:nvSpPr>
        <p:spPr>
          <a:xfrm>
            <a:off x="572814" y="3309181"/>
            <a:ext cx="59426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其中，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</a:rPr>
              <a:t>…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 err="1"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+mj-ea"/>
                <a:ea typeface="+mj-ea"/>
              </a:rPr>
              <a:t>是命题公式。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2814" y="3910743"/>
            <a:ext cx="5243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令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                       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a typeface="+mj-ea"/>
              </a:rPr>
              <a:t>∧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 err="1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 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72814" y="4512305"/>
            <a:ext cx="4232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则上式可以简化为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(A</a:t>
            </a:r>
            <a:r>
              <a:rPr lang="en-US" altLang="zh-CN" sz="2400" dirty="0">
                <a:ea typeface="+mj-ea"/>
              </a:rPr>
              <a:t>→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3474" y="2932352"/>
            <a:ext cx="70787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latin typeface="+mj-ea"/>
                <a:ea typeface="+mj-ea"/>
              </a:rPr>
              <a:t>即</a:t>
            </a: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a typeface="+mj-ea"/>
              </a:rPr>
              <a:t>∧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 err="1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ea typeface="+mj-ea"/>
              </a:rPr>
              <a:t>∧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 err="1" smtClean="0">
                <a:ea typeface="+mj-ea"/>
                <a:cs typeface="Times New Roman" panose="02020603050405020304" pitchFamily="18" charset="0"/>
              </a:rPr>
              <a:t>B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03474" y="476115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dirty="0" smtClean="0">
                <a:latin typeface="+mj-ea"/>
                <a:ea typeface="+mj-ea"/>
              </a:rPr>
              <a:t>这种</a:t>
            </a:r>
            <a:r>
              <a:rPr lang="zh-CN" altLang="en-US" sz="2400" dirty="0">
                <a:latin typeface="+mj-ea"/>
                <a:ea typeface="+mj-ea"/>
              </a:rPr>
              <a:t>间接推理方法称为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CP</a:t>
            </a:r>
            <a:r>
              <a:rPr lang="zh-CN" altLang="en-US" sz="2400" dirty="0">
                <a:latin typeface="+mj-ea"/>
                <a:ea typeface="+mj-ea"/>
              </a:rPr>
              <a:t>规则。</a:t>
            </a:r>
          </a:p>
        </p:txBody>
      </p:sp>
      <p:sp>
        <p:nvSpPr>
          <p:cNvPr id="4" name="矩形 3"/>
          <p:cNvSpPr/>
          <p:nvPr/>
        </p:nvSpPr>
        <p:spPr>
          <a:xfrm>
            <a:off x="803474" y="3504967"/>
            <a:ext cx="7969824" cy="1139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+mj-ea"/>
                <a:ea typeface="+mj-ea"/>
              </a:rPr>
              <a:t>所以，要证明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a typeface="+mj-ea"/>
              </a:rPr>
              <a:t>∧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 err="1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(A</a:t>
            </a:r>
            <a:r>
              <a:rPr lang="en-US" altLang="zh-CN" sz="2400" dirty="0">
                <a:ea typeface="+mj-ea"/>
              </a:rPr>
              <a:t>→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B)</a:t>
            </a:r>
            <a:r>
              <a:rPr lang="zh-CN" altLang="en-US" sz="2400" dirty="0">
                <a:latin typeface="+mj-ea"/>
                <a:ea typeface="+mj-ea"/>
              </a:rPr>
              <a:t>，只需证明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a typeface="+mj-ea"/>
              </a:rPr>
              <a:t>∧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 err="1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ea typeface="+mj-ea"/>
              </a:rPr>
              <a:t>∧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 err="1">
                <a:ea typeface="+mj-ea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+mj-ea"/>
                <a:ea typeface="+mj-ea"/>
              </a:rPr>
              <a:t>，其中</a:t>
            </a:r>
            <a:r>
              <a:rPr lang="en-US" altLang="zh-CN" sz="2400" i="1" dirty="0">
                <a:latin typeface="+mj-ea"/>
                <a:ea typeface="+mj-ea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+mj-ea"/>
                <a:ea typeface="+mj-ea"/>
              </a:rPr>
              <a:t>叫做附加前提。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474" y="651119"/>
            <a:ext cx="728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由蕴含的定义有</a:t>
            </a:r>
            <a:r>
              <a:rPr lang="zh-CN" altLang="en-US" sz="2400" dirty="0">
                <a:latin typeface="+mj-ea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i="1" dirty="0"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ea typeface="+mj-ea"/>
              </a:rPr>
              <a:t>→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ea typeface="+mj-ea"/>
              </a:rPr>
              <a:t>→</a:t>
            </a:r>
            <a:r>
              <a:rPr lang="en-US" altLang="zh-CN" sz="2400" i="1" dirty="0"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+mj-ea"/>
              </a:rPr>
              <a:t>¬</a:t>
            </a:r>
            <a:r>
              <a:rPr lang="en-US" altLang="zh-CN" sz="2400" i="1" dirty="0"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ea typeface="+mj-ea"/>
              </a:rPr>
              <a:t>∨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ea typeface="+mj-ea"/>
              </a:rPr>
              <a:t>¬</a:t>
            </a:r>
            <a:r>
              <a:rPr lang="en-US" altLang="zh-CN" sz="2400" i="1" dirty="0">
                <a:ea typeface="+mj-ea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ea typeface="+mj-ea"/>
              </a:rPr>
              <a:t>∨</a:t>
            </a:r>
            <a:r>
              <a:rPr lang="en-US" altLang="zh-CN" sz="2400" i="1" dirty="0">
                <a:ea typeface="+mj-ea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670030" y="1223734"/>
            <a:ext cx="3525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/>
              <a:t>¬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dirty="0"/>
              <a:t>∨¬</a:t>
            </a:r>
            <a:r>
              <a:rPr lang="en-US" altLang="zh-CN" sz="2400" i="1" dirty="0"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∨</a:t>
            </a:r>
            <a:r>
              <a:rPr lang="en-US" altLang="zh-CN" sz="2400" i="1" dirty="0"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¬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dirty="0"/>
              <a:t>∧</a:t>
            </a:r>
            <a:r>
              <a:rPr lang="en-US" altLang="zh-CN" sz="2400" i="1" dirty="0"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∨</a:t>
            </a:r>
            <a:r>
              <a:rPr lang="en-US" altLang="zh-CN" sz="2400" i="1" dirty="0">
                <a:cs typeface="Times New Roman" panose="02020603050405020304" pitchFamily="18" charset="0"/>
              </a:rPr>
              <a:t>B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670030" y="1796351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cs typeface="Times New Roman" panose="02020603050405020304" pitchFamily="18" charset="0"/>
              </a:rPr>
              <a:t>S</a:t>
            </a:r>
            <a:r>
              <a:rPr lang="en-US" altLang="zh-CN" sz="2400" dirty="0"/>
              <a:t>∧</a:t>
            </a:r>
            <a:r>
              <a:rPr lang="en-US" altLang="zh-CN" sz="2400" i="1" dirty="0"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cs typeface="Times New Roman" panose="02020603050405020304" pitchFamily="18" charset="0"/>
              </a:rPr>
              <a:t>)</a:t>
            </a:r>
            <a:r>
              <a:rPr lang="en-US" altLang="zh-CN" sz="2400" dirty="0"/>
              <a:t>→</a:t>
            </a:r>
            <a:r>
              <a:rPr lang="en-US" altLang="zh-CN" sz="2400" i="1" dirty="0">
                <a:cs typeface="Times New Roman" panose="02020603050405020304" pitchFamily="18" charset="0"/>
              </a:rPr>
              <a:t>B</a:t>
            </a:r>
            <a:endParaRPr lang="zh-CN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3670030" y="2368968"/>
            <a:ext cx="3199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∧</a:t>
            </a:r>
            <a:r>
              <a:rPr lang="en-US" altLang="zh-CN" sz="2400" i="1" dirty="0">
                <a:cs typeface="Times New Roman" panose="02020603050405020304" pitchFamily="18" charset="0"/>
              </a:rPr>
              <a:t>H</a:t>
            </a:r>
            <a:r>
              <a:rPr lang="en-US" altLang="zh-CN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zh-CN" sz="2400" dirty="0"/>
              <a:t>∧…∧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H</a:t>
            </a:r>
            <a:r>
              <a:rPr lang="en-US" altLang="zh-CN" sz="2400" i="1" baseline="-30000" dirty="0" err="1">
                <a:cs typeface="Times New Roman" panose="02020603050405020304" pitchFamily="18" charset="0"/>
              </a:rPr>
              <a:t>n</a:t>
            </a:r>
            <a:r>
              <a:rPr lang="en-US" altLang="zh-CN" sz="2400" dirty="0" err="1"/>
              <a:t>∧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</a:t>
            </a:r>
            <a:r>
              <a:rPr lang="en-US" altLang="zh-CN" sz="2400" dirty="0" err="1"/>
              <a:t>→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B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7285" y="419262"/>
            <a:ext cx="7484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+mj-ea"/>
                <a:ea typeface="+mj-ea"/>
              </a:rPr>
              <a:t>6 </a:t>
            </a:r>
            <a:r>
              <a:rPr lang="zh-CN" altLang="en-US" sz="2400" dirty="0" smtClean="0">
                <a:latin typeface="+mj-ea"/>
                <a:ea typeface="+mj-ea"/>
              </a:rPr>
              <a:t>用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CP</a:t>
            </a:r>
            <a:r>
              <a:rPr lang="zh-CN" altLang="en-US" sz="2400" dirty="0">
                <a:latin typeface="+mj-ea"/>
                <a:ea typeface="+mj-ea"/>
              </a:rPr>
              <a:t>规则</a:t>
            </a:r>
            <a:r>
              <a:rPr lang="zh-CN" altLang="en-US" sz="2400" dirty="0" smtClean="0">
                <a:latin typeface="+mj-ea"/>
                <a:ea typeface="+mj-ea"/>
              </a:rPr>
              <a:t>证明：</a:t>
            </a:r>
            <a:r>
              <a:rPr lang="en-US" altLang="zh-CN" sz="2400" dirty="0" smtClean="0">
                <a:latin typeface="+mj-ea"/>
                <a:ea typeface="+mj-ea"/>
              </a:rPr>
              <a:t>(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(Q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R)</a:t>
            </a:r>
            <a:r>
              <a:rPr lang="en-US" altLang="zh-CN" sz="2400" dirty="0" smtClean="0">
                <a:ea typeface="+mj-ea"/>
              </a:rPr>
              <a:t>)</a:t>
            </a:r>
            <a:r>
              <a:rPr lang="en-US" altLang="zh-CN" sz="2400" dirty="0" smtClean="0"/>
              <a:t>∧(</a:t>
            </a:r>
            <a:r>
              <a:rPr lang="en-US" altLang="zh-CN" sz="2400" dirty="0" smtClean="0">
                <a:ea typeface="+mj-ea"/>
              </a:rPr>
              <a:t>¬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∨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P)</a:t>
            </a:r>
            <a:r>
              <a:rPr lang="en-US" altLang="zh-CN" sz="2400" dirty="0" smtClean="0"/>
              <a:t>∧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0820" y="1099820"/>
            <a:ext cx="61722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证明：  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步骤     断言                 根据 </a:t>
            </a:r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    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8839" y="2073506"/>
            <a:ext cx="5383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附加前提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+mj-ea"/>
                <a:ea typeface="+mj-ea"/>
              </a:rPr>
              <a:t>  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8840" y="261411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ea typeface="+mj-ea"/>
              </a:rPr>
              <a:t>¬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∨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i="1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8839" y="3154724"/>
            <a:ext cx="62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</a:t>
            </a: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,1,2,</a:t>
            </a:r>
            <a:r>
              <a:rPr lang="zh-CN" altLang="en-US" sz="2400" dirty="0" smtClean="0">
                <a:latin typeface="+mj-ea"/>
                <a:ea typeface="+mj-ea"/>
              </a:rPr>
              <a:t>析取三段论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8839" y="36953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</a:t>
            </a: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(Q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R)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8840" y="4235942"/>
            <a:ext cx="5704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</a:t>
            </a: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T</a:t>
            </a:r>
            <a:r>
              <a:rPr lang="en-US" altLang="zh-CN" sz="2400" dirty="0" smtClean="0">
                <a:ea typeface="+mj-ea"/>
              </a:rPr>
              <a:t>,3,4,</a:t>
            </a:r>
            <a:r>
              <a:rPr lang="zh-CN" altLang="en-US" sz="2400" dirty="0" smtClean="0">
                <a:latin typeface="+mj-ea"/>
                <a:ea typeface="+mj-ea"/>
              </a:rPr>
              <a:t>假言推理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28839" y="466824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6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8839" y="5179496"/>
            <a:ext cx="5383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7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,5,6,</a:t>
            </a:r>
            <a:r>
              <a:rPr lang="zh-CN" altLang="en-US" sz="2400" dirty="0" smtClean="0">
                <a:latin typeface="+mj-ea"/>
                <a:ea typeface="+mj-ea"/>
              </a:rPr>
              <a:t>假言推理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30731" y="5690745"/>
            <a:ext cx="5381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+mj-ea"/>
              </a:rPr>
              <a:t>8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CP</a:t>
            </a:r>
            <a:r>
              <a:rPr lang="zh-CN" altLang="en-US" sz="2400" dirty="0">
                <a:latin typeface="+mj-ea"/>
                <a:ea typeface="+mj-ea"/>
              </a:rPr>
              <a:t>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3144" y="419262"/>
            <a:ext cx="8044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+mj-ea"/>
                <a:ea typeface="+mj-ea"/>
              </a:rPr>
              <a:t>7 </a:t>
            </a:r>
            <a:r>
              <a:rPr lang="zh-CN" altLang="en-US" sz="2400" dirty="0" smtClean="0">
                <a:latin typeface="+mj-ea"/>
                <a:ea typeface="+mj-ea"/>
              </a:rPr>
              <a:t>证明推理 前提：</a:t>
            </a:r>
            <a:r>
              <a:rPr lang="en-US" altLang="zh-CN" sz="2400" dirty="0"/>
              <a:t>¬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/>
              <a:t>∨¬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Q, </a:t>
            </a:r>
            <a:r>
              <a:rPr lang="en-US" altLang="zh-CN" sz="2400" dirty="0"/>
              <a:t>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R,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→</a:t>
            </a:r>
            <a:r>
              <a:rPr lang="en-US" altLang="zh-CN" sz="2400" dirty="0" smtClean="0">
                <a:ea typeface="+mj-ea"/>
              </a:rPr>
              <a:t>¬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；结论：</a:t>
            </a: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/>
              <a:t>→¬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Q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75" y="1047115"/>
            <a:ext cx="66833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证明：  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步骤     断言                  根据   </a:t>
            </a:r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endParaRPr lang="zh-CN" altLang="en-US" sz="2400" b="1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579" y="1784581"/>
            <a:ext cx="5383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</a:t>
            </a:r>
            <a:r>
              <a:rPr lang="zh-CN" altLang="en-US" sz="2400" dirty="0" smtClean="0">
                <a:latin typeface="+mj-ea"/>
                <a:ea typeface="+mj-ea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附加前提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+mj-ea"/>
                <a:ea typeface="+mj-ea"/>
              </a:rPr>
              <a:t>   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7580" y="23251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/>
              <a:t>→¬</a:t>
            </a:r>
            <a:r>
              <a:rPr lang="en-US" altLang="zh-CN" sz="2400" dirty="0">
                <a:cs typeface="Times New Roman" panose="02020603050405020304" pitchFamily="18" charset="0"/>
              </a:rPr>
              <a:t>S 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07579" y="2865799"/>
            <a:ext cx="62648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</a:t>
            </a: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en-US" altLang="zh-CN" sz="2400" dirty="0" smtClean="0"/>
              <a:t>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,1,2,</a:t>
            </a:r>
            <a:r>
              <a:rPr lang="en-US" altLang="zh-CN" sz="2400" dirty="0" smtClean="0"/>
              <a:t>I</a:t>
            </a:r>
            <a:r>
              <a:rPr lang="en-US" altLang="zh-CN" sz="2400" baseline="-25000" dirty="0"/>
              <a:t>4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07579" y="340640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</a:t>
            </a: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en-US" altLang="zh-CN" sz="2400" dirty="0" smtClean="0"/>
              <a:t>¬</a:t>
            </a:r>
            <a:r>
              <a:rPr lang="en-US" altLang="zh-CN" sz="2400" dirty="0"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→</a:t>
            </a:r>
            <a:r>
              <a:rPr lang="en-US" altLang="zh-CN" sz="2400" dirty="0"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   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07580" y="3947017"/>
            <a:ext cx="5704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</a:t>
            </a:r>
            <a:r>
              <a:rPr lang="en-US" altLang="zh-CN" sz="2400" dirty="0" smtClean="0">
                <a:latin typeface="+mj-ea"/>
                <a:ea typeface="+mj-ea"/>
              </a:rPr>
              <a:t>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/>
              <a:t>,3,4,I</a:t>
            </a:r>
            <a:r>
              <a:rPr lang="en-US" altLang="zh-CN" sz="2400" baseline="-25000" dirty="0" smtClean="0"/>
              <a:t>4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7579" y="437932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6         </a:t>
            </a:r>
            <a:r>
              <a:rPr lang="en-US" altLang="zh-CN" sz="2400" dirty="0" smtClean="0"/>
              <a:t>¬</a:t>
            </a:r>
            <a:r>
              <a:rPr lang="en-US" altLang="zh-CN" sz="2400" dirty="0">
                <a:cs typeface="Times New Roman" panose="02020603050405020304" pitchFamily="18" charset="0"/>
              </a:rPr>
              <a:t>P</a:t>
            </a:r>
            <a:r>
              <a:rPr lang="en-US" altLang="zh-CN" sz="2400" dirty="0"/>
              <a:t>∨¬</a:t>
            </a:r>
            <a:r>
              <a:rPr lang="en-US" altLang="zh-CN" sz="2400" dirty="0"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7579" y="4890571"/>
            <a:ext cx="5383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7         </a:t>
            </a:r>
            <a:r>
              <a:rPr lang="en-US" altLang="zh-CN" sz="2400" dirty="0" smtClean="0"/>
              <a:t>¬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+mj-ea"/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,5,6,</a:t>
            </a:r>
            <a:r>
              <a:rPr lang="zh-CN" altLang="en-US" sz="2400" dirty="0" smtClean="0">
                <a:latin typeface="+mj-ea"/>
                <a:ea typeface="+mj-ea"/>
              </a:rPr>
              <a:t>析取三段论</a:t>
            </a:r>
            <a:endParaRPr lang="zh-CN" altLang="en-US" sz="24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609471" y="5783455"/>
            <a:ext cx="5381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ea typeface="+mj-ea"/>
              </a:rPr>
              <a:t>8        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S</a:t>
            </a:r>
            <a:r>
              <a:rPr lang="en-US" altLang="zh-CN" sz="2400" dirty="0"/>
              <a:t>→¬</a:t>
            </a:r>
            <a:r>
              <a:rPr lang="en-US" altLang="zh-CN" sz="2400" dirty="0"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CP</a:t>
            </a:r>
            <a:r>
              <a:rPr lang="zh-CN" altLang="en-US" sz="2400" dirty="0">
                <a:latin typeface="+mj-ea"/>
                <a:ea typeface="+mj-ea"/>
              </a:rPr>
              <a:t>规则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/>
          </p:cNvSpPr>
          <p:nvPr>
            <p:ph type="title"/>
          </p:nvPr>
        </p:nvSpPr>
        <p:spPr>
          <a:xfrm>
            <a:off x="353791" y="389576"/>
            <a:ext cx="8436635" cy="641842"/>
          </a:xfrm>
        </p:spPr>
        <p:txBody>
          <a:bodyPr vert="horz" wrap="square" lIns="0" tIns="0" rIns="0" bIns="0" anchor="t">
            <a:normAutofit fontScale="90000"/>
          </a:bodyPr>
          <a:lstStyle/>
          <a:p>
            <a:pPr eaLnBrk="1" hangingPunct="1"/>
            <a:r>
              <a:rPr lang="zh-CN" altLang="en-US" dirty="0"/>
              <a:t>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1.5-1 </a:t>
            </a:r>
            <a:r>
              <a:rPr lang="zh-CN" altLang="en-US" sz="2400" dirty="0">
                <a:sym typeface="+mn-ea"/>
              </a:rPr>
              <a:t>设</a:t>
            </a:r>
            <a:r>
              <a:rPr lang="en-US" altLang="zh-CN" sz="2400" i="1" dirty="0">
                <a:sym typeface="+mn-ea"/>
              </a:rPr>
              <a:t>x </a:t>
            </a:r>
            <a:r>
              <a:rPr lang="zh-CN" altLang="en-US" sz="2400" dirty="0">
                <a:sym typeface="+mn-ea"/>
              </a:rPr>
              <a:t>属于实数，</a:t>
            </a:r>
            <a:r>
              <a:rPr lang="en-US" altLang="zh-CN" sz="2400" i="1" dirty="0">
                <a:sym typeface="+mn-ea"/>
              </a:rPr>
              <a:t>P </a:t>
            </a:r>
            <a:r>
              <a:rPr lang="en-US" altLang="zh-CN" sz="2400" dirty="0">
                <a:sym typeface="+mn-ea"/>
              </a:rPr>
              <a:t>: </a:t>
            </a:r>
            <a:r>
              <a:rPr lang="en-US" altLang="zh-CN" sz="2400" i="1" dirty="0">
                <a:sym typeface="+mn-ea"/>
              </a:rPr>
              <a:t>x</a:t>
            </a:r>
            <a:r>
              <a:rPr lang="zh-CN" altLang="en-US" sz="2400" dirty="0">
                <a:sym typeface="+mn-ea"/>
              </a:rPr>
              <a:t>是偶数，</a:t>
            </a:r>
            <a:r>
              <a:rPr lang="en-US" altLang="zh-CN" sz="2400" i="1" dirty="0">
                <a:sym typeface="+mn-ea"/>
              </a:rPr>
              <a:t>Q </a:t>
            </a:r>
            <a:r>
              <a:rPr lang="en-US" altLang="zh-CN" sz="2400" dirty="0">
                <a:sym typeface="+mn-ea"/>
              </a:rPr>
              <a:t>: </a:t>
            </a:r>
            <a:r>
              <a:rPr lang="en-US" altLang="zh-CN" sz="2400" i="1" dirty="0">
                <a:sym typeface="+mn-ea"/>
              </a:rPr>
              <a:t>x</a:t>
            </a:r>
            <a:r>
              <a:rPr lang="en-US" altLang="zh-CN" sz="2400" baseline="300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是偶数</a:t>
            </a:r>
            <a:r>
              <a:rPr lang="zh-CN" altLang="en-US" dirty="0">
                <a:sym typeface="+mn-ea"/>
              </a:rPr>
              <a:t>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1.5-2</a:t>
            </a:r>
            <a:r>
              <a:rPr lang="en-US" altLang="zh-CN" dirty="0"/>
              <a:t> </a:t>
            </a:r>
          </a:p>
        </p:txBody>
      </p:sp>
      <p:graphicFrame>
        <p:nvGraphicFramePr>
          <p:cNvPr id="93186" name="Object 4"/>
          <p:cNvGraphicFramePr>
            <a:graphicFrameLocks/>
          </p:cNvGraphicFramePr>
          <p:nvPr>
            <p:ph sz="half" idx="1"/>
          </p:nvPr>
        </p:nvGraphicFramePr>
        <p:xfrm>
          <a:off x="1703467" y="1660128"/>
          <a:ext cx="5736431" cy="1144190"/>
        </p:xfrm>
        <a:graphic>
          <a:graphicData uri="http://schemas.openxmlformats.org/presentationml/2006/ole">
            <p:oleObj spid="_x0000_s3486" r:id="rId3" imgW="20419048" imgH="4076190" progId="">
              <p:embed/>
            </p:oleObj>
          </a:graphicData>
        </a:graphic>
      </p:graphicFrame>
      <p:graphicFrame>
        <p:nvGraphicFramePr>
          <p:cNvPr id="93187" name="Object 6"/>
          <p:cNvGraphicFramePr>
            <a:graphicFrameLocks/>
          </p:cNvGraphicFramePr>
          <p:nvPr>
            <p:ph sz="half" idx="2"/>
          </p:nvPr>
        </p:nvGraphicFramePr>
        <p:xfrm>
          <a:off x="1938338" y="4434602"/>
          <a:ext cx="5617369" cy="923925"/>
        </p:xfrm>
        <a:graphic>
          <a:graphicData uri="http://schemas.openxmlformats.org/presentationml/2006/ole">
            <p:oleObj spid="_x0000_s3487" r:id="rId4" imgW="19923810" imgH="327619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90323" y="376281"/>
            <a:ext cx="2302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+mj-ea"/>
                <a:ea typeface="+mj-ea"/>
              </a:rPr>
              <a:t> (2) </a:t>
            </a:r>
            <a:r>
              <a:rPr lang="zh-CN" altLang="en-US" sz="2400" dirty="0" smtClean="0">
                <a:solidFill>
                  <a:srgbClr val="FF0000"/>
                </a:solidFill>
                <a:latin typeface="+mj-ea"/>
                <a:ea typeface="+mj-ea"/>
              </a:rPr>
              <a:t>归谬法 </a:t>
            </a:r>
            <a:r>
              <a:rPr lang="zh-CN" altLang="en-US" sz="2400" dirty="0" smtClean="0">
                <a:latin typeface="+mj-ea"/>
                <a:ea typeface="+mj-ea"/>
              </a:rPr>
              <a:t> 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9005" y="100717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设要</a:t>
            </a:r>
            <a:r>
              <a:rPr lang="zh-CN" altLang="en-US" sz="2400" dirty="0" smtClean="0">
                <a:latin typeface="+mj-ea"/>
                <a:ea typeface="+mj-ea"/>
              </a:rPr>
              <a:t>证明     </a:t>
            </a:r>
            <a:r>
              <a:rPr lang="en-US" altLang="zh-CN" sz="2400" dirty="0" smtClean="0">
                <a:ea typeface="+mj-ea"/>
              </a:rPr>
              <a:t>H</a:t>
            </a:r>
            <a:r>
              <a:rPr lang="en-US" altLang="zh-CN" sz="2400" baseline="-30000" dirty="0" smtClean="0">
                <a:ea typeface="+mj-ea"/>
              </a:rPr>
              <a:t>1</a:t>
            </a:r>
            <a:r>
              <a:rPr lang="en-US" altLang="zh-CN" sz="2400" dirty="0">
                <a:ea typeface="+mj-ea"/>
              </a:rPr>
              <a:t>∧H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en-US" altLang="zh-CN" sz="2400" dirty="0">
                <a:ea typeface="+mj-ea"/>
              </a:rPr>
              <a:t> 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ea typeface="+mj-ea"/>
              </a:rPr>
              <a:t>C  </a:t>
            </a:r>
            <a:r>
              <a:rPr lang="en-US" altLang="zh-CN" sz="2400" dirty="0" smtClean="0">
                <a:ea typeface="+mj-ea"/>
              </a:rPr>
              <a:t>  </a:t>
            </a:r>
            <a:endParaRPr lang="zh-CN" altLang="en-US" sz="2400" dirty="0"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9005" y="1638075"/>
            <a:ext cx="5556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其中，</a:t>
            </a:r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</a:rPr>
              <a:t>…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</a:rPr>
              <a:t>C</a:t>
            </a:r>
            <a:r>
              <a:rPr lang="zh-CN" altLang="en-US" sz="2400" dirty="0">
                <a:latin typeface="+mj-ea"/>
                <a:ea typeface="+mj-ea"/>
              </a:rPr>
              <a:t>是命题公式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005" y="2272497"/>
            <a:ext cx="5605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令                  </a:t>
            </a:r>
            <a:r>
              <a:rPr lang="en-US" altLang="zh-CN" sz="2400" dirty="0" smtClean="0">
                <a:ea typeface="+mj-ea"/>
              </a:rPr>
              <a:t>S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en-US" altLang="zh-CN" sz="2400" dirty="0">
                <a:ea typeface="+mj-ea"/>
              </a:rPr>
              <a:t>∧H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en-US" altLang="zh-CN" sz="2400" baseline="-30000" dirty="0">
                <a:ea typeface="+mj-ea"/>
              </a:rPr>
              <a:t>    </a:t>
            </a:r>
            <a:endParaRPr lang="en-US" altLang="zh-CN" sz="2400" dirty="0"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2232" y="290691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则上式可以简化为   </a:t>
            </a:r>
            <a:r>
              <a:rPr lang="en-US" altLang="zh-CN" sz="2400" dirty="0">
                <a:ea typeface="+mj-ea"/>
              </a:rPr>
              <a:t>S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 smtClean="0">
                <a:ea typeface="+mj-ea"/>
              </a:rPr>
              <a:t>C</a:t>
            </a:r>
            <a:endParaRPr lang="en-US" altLang="zh-CN" sz="2400" dirty="0"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005" y="3537816"/>
            <a:ext cx="6355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由蕴含的定义有      </a:t>
            </a:r>
            <a:r>
              <a:rPr lang="en-US" altLang="zh-CN" sz="2400" dirty="0">
                <a:ea typeface="+mj-ea"/>
              </a:rPr>
              <a:t>1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+mj-ea"/>
              </a:rPr>
              <a:t>S→C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+mj-ea"/>
              </a:rPr>
              <a:t>¬S∨</a:t>
            </a:r>
            <a:r>
              <a:rPr lang="en-US" altLang="zh-CN" sz="2400" dirty="0" smtClean="0">
                <a:ea typeface="+mj-ea"/>
              </a:rPr>
              <a:t>C</a:t>
            </a:r>
            <a:endParaRPr lang="en-US" altLang="zh-CN" sz="2400" dirty="0"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4675" y="4168713"/>
            <a:ext cx="44009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两边否定                </a:t>
            </a:r>
            <a:r>
              <a:rPr lang="en-US" altLang="zh-CN" sz="2400" dirty="0" smtClean="0">
                <a:ea typeface="+mj-ea"/>
              </a:rPr>
              <a:t>0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</a:t>
            </a:r>
            <a:r>
              <a:rPr lang="en-US" altLang="zh-CN" sz="2400" dirty="0">
                <a:ea typeface="+mj-ea"/>
              </a:rPr>
              <a:t>S∧¬C</a:t>
            </a:r>
            <a:r>
              <a:rPr lang="en-US" altLang="zh-CN" sz="2400" dirty="0" smtClean="0">
                <a:ea typeface="+mj-ea"/>
                <a:sym typeface="Symbol" panose="05050102010706020507" pitchFamily="18" charset="2"/>
              </a:rPr>
              <a:t></a:t>
            </a:r>
            <a:endParaRPr lang="zh-CN" altLang="en-US" sz="2400" dirty="0"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73828" y="4175763"/>
            <a:ext cx="2524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en-US" altLang="zh-CN" sz="2400" dirty="0">
                <a:ea typeface="+mj-ea"/>
              </a:rPr>
              <a:t>∧H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en-US" altLang="zh-CN" sz="2400" dirty="0">
                <a:ea typeface="+mj-ea"/>
              </a:rPr>
              <a:t>∧¬</a:t>
            </a:r>
            <a:r>
              <a:rPr lang="en-US" altLang="zh-CN" sz="2400" dirty="0" smtClean="0">
                <a:ea typeface="+mj-ea"/>
              </a:rPr>
              <a:t>C</a:t>
            </a:r>
            <a:endParaRPr lang="en-US" altLang="zh-CN" sz="2400" dirty="0"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9005" y="4813710"/>
            <a:ext cx="7228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即要证明</a:t>
            </a:r>
            <a:r>
              <a:rPr lang="en-US" altLang="zh-CN" sz="2400" dirty="0">
                <a:ea typeface="+mj-ea"/>
              </a:rPr>
              <a:t>C</a:t>
            </a:r>
            <a:r>
              <a:rPr lang="zh-CN" altLang="en-US" sz="2400" dirty="0">
                <a:latin typeface="+mj-ea"/>
                <a:ea typeface="+mj-ea"/>
              </a:rPr>
              <a:t>是前提</a:t>
            </a:r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>
                <a:ea typeface="+mj-ea"/>
              </a:rPr>
              <a:t>…</a:t>
            </a:r>
            <a:r>
              <a:rPr lang="zh-CN" altLang="en-US" sz="2400" dirty="0">
                <a:ea typeface="+mj-ea"/>
              </a:rPr>
              <a:t>，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的有效结论，只须</a:t>
            </a:r>
            <a:r>
              <a:rPr lang="zh-CN" altLang="en-US" sz="2400" dirty="0" smtClean="0">
                <a:latin typeface="+mj-ea"/>
                <a:ea typeface="+mj-ea"/>
              </a:rPr>
              <a:t>证明</a:t>
            </a:r>
            <a:endParaRPr lang="zh-CN" altLang="en-US" sz="2400" i="1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57849" y="582098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dirty="0"/>
              <a:t> </a:t>
            </a:r>
            <a:r>
              <a:rPr lang="en-US" altLang="zh-CN" sz="2400" dirty="0"/>
              <a:t>H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∧H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∧…∧</a:t>
            </a:r>
            <a:r>
              <a:rPr lang="en-US" altLang="zh-CN" sz="2400" dirty="0" err="1"/>
              <a:t>H</a:t>
            </a:r>
            <a:r>
              <a:rPr lang="en-US" altLang="zh-CN" sz="2400" baseline="-30000" dirty="0" err="1"/>
              <a:t>n</a:t>
            </a:r>
            <a:r>
              <a:rPr lang="en-US" altLang="zh-CN" sz="2400" dirty="0"/>
              <a:t>∧¬C</a:t>
            </a: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 smtClean="0"/>
              <a:t>0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103" y="406212"/>
            <a:ext cx="2953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latin typeface="+mj-ea"/>
                <a:ea typeface="+mj-ea"/>
              </a:rPr>
              <a:t>上</a:t>
            </a:r>
            <a:r>
              <a:rPr lang="zh-CN" altLang="en-US" sz="2400" dirty="0">
                <a:latin typeface="+mj-ea"/>
                <a:ea typeface="+mj-ea"/>
              </a:rPr>
              <a:t>式等价下面两式</a:t>
            </a:r>
            <a:r>
              <a:rPr lang="zh-CN" altLang="en-US" sz="2400" dirty="0" smtClean="0">
                <a:latin typeface="+mj-ea"/>
                <a:ea typeface="+mj-ea"/>
              </a:rPr>
              <a:t>：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88724" y="406212"/>
            <a:ext cx="30438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0</a:t>
            </a:r>
            <a:r>
              <a:rPr lang="en-US" altLang="zh-CN" sz="2400" dirty="0"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en-US" altLang="zh-CN" sz="2400" dirty="0">
                <a:ea typeface="+mj-ea"/>
              </a:rPr>
              <a:t>∧H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en-US" altLang="zh-CN" sz="2400" dirty="0">
                <a:ea typeface="+mj-ea"/>
              </a:rPr>
              <a:t>∧¬</a:t>
            </a:r>
            <a:r>
              <a:rPr lang="en-US" altLang="zh-CN" sz="2400" dirty="0" smtClean="0">
                <a:ea typeface="+mj-ea"/>
              </a:rPr>
              <a:t>C</a:t>
            </a:r>
            <a:endParaRPr lang="en-US" altLang="zh-CN" sz="2400" dirty="0"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88724" y="997794"/>
            <a:ext cx="30109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en-US" altLang="zh-CN" sz="2400" dirty="0">
                <a:ea typeface="+mj-ea"/>
              </a:rPr>
              <a:t>∧H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en-US" altLang="zh-CN" sz="2400" dirty="0">
                <a:ea typeface="+mj-ea"/>
              </a:rPr>
              <a:t>∧¬C</a:t>
            </a:r>
            <a:r>
              <a:rPr lang="en-US" altLang="zh-CN" sz="2400" dirty="0" smtClean="0"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 smtClean="0">
                <a:ea typeface="+mj-ea"/>
              </a:rPr>
              <a:t>0</a:t>
            </a:r>
          </a:p>
        </p:txBody>
      </p:sp>
      <p:sp>
        <p:nvSpPr>
          <p:cNvPr id="7" name="矩形 6"/>
          <p:cNvSpPr/>
          <p:nvPr/>
        </p:nvSpPr>
        <p:spPr>
          <a:xfrm>
            <a:off x="523103" y="1698874"/>
            <a:ext cx="6656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根据条件联结词的定义，前一式显然成立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3103" y="2485158"/>
            <a:ext cx="17340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所以要</a:t>
            </a:r>
            <a:r>
              <a:rPr lang="zh-CN" altLang="en-US" sz="2400" dirty="0" smtClean="0">
                <a:latin typeface="+mj-ea"/>
                <a:ea typeface="+mj-ea"/>
              </a:rPr>
              <a:t>证明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3103" y="3271443"/>
            <a:ext cx="14375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只需</a:t>
            </a:r>
            <a:r>
              <a:rPr lang="zh-CN" altLang="en-US" sz="2400" dirty="0" smtClean="0">
                <a:latin typeface="+mj-ea"/>
                <a:ea typeface="+mj-ea"/>
              </a:rPr>
              <a:t>证明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3103" y="39632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sz="2400" dirty="0">
                <a:latin typeface="+mj-ea"/>
                <a:ea typeface="+mj-ea"/>
              </a:rPr>
              <a:t>其中，</a:t>
            </a:r>
            <a:r>
              <a:rPr lang="en-US" altLang="zh-CN" sz="2400" dirty="0">
                <a:ea typeface="+mj-ea"/>
              </a:rPr>
              <a:t>¬C</a:t>
            </a:r>
            <a:r>
              <a:rPr lang="zh-CN" altLang="en-US" sz="2400" dirty="0">
                <a:latin typeface="+mj-ea"/>
                <a:ea typeface="+mj-ea"/>
              </a:rPr>
              <a:t>叫做附加前提</a:t>
            </a:r>
            <a:r>
              <a:rPr lang="zh-CN" altLang="en-US" sz="2400" dirty="0" smtClean="0">
                <a:latin typeface="+mj-ea"/>
                <a:ea typeface="+mj-ea"/>
              </a:rPr>
              <a:t>。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2188" y="4654983"/>
            <a:ext cx="7477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 这种间接推理方法称为归谬法，它就是常说的反证法。</a:t>
            </a:r>
          </a:p>
        </p:txBody>
      </p:sp>
      <p:sp>
        <p:nvSpPr>
          <p:cNvPr id="12" name="矩形 11"/>
          <p:cNvSpPr/>
          <p:nvPr/>
        </p:nvSpPr>
        <p:spPr>
          <a:xfrm>
            <a:off x="3213518" y="2490727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dirty="0">
                <a:ea typeface="+mj-ea"/>
              </a:rPr>
              <a:t>H</a:t>
            </a:r>
            <a:r>
              <a:rPr lang="en-US" altLang="zh-CN" sz="2400" baseline="-30000" dirty="0">
                <a:ea typeface="+mj-ea"/>
              </a:rPr>
              <a:t>1</a:t>
            </a:r>
            <a:r>
              <a:rPr lang="en-US" altLang="zh-CN" sz="2400" dirty="0">
                <a:ea typeface="+mj-ea"/>
              </a:rPr>
              <a:t>∧H</a:t>
            </a:r>
            <a:r>
              <a:rPr lang="en-US" altLang="zh-CN" sz="2400" baseline="-30000" dirty="0">
                <a:ea typeface="+mj-ea"/>
              </a:rPr>
              <a:t>2</a:t>
            </a:r>
            <a:r>
              <a:rPr lang="en-US" altLang="zh-CN" sz="2400" dirty="0">
                <a:ea typeface="+mj-ea"/>
              </a:rPr>
              <a:t>∧…∧</a:t>
            </a:r>
            <a:r>
              <a:rPr lang="en-US" altLang="zh-CN" sz="2400" dirty="0" err="1">
                <a:ea typeface="+mj-ea"/>
              </a:rPr>
              <a:t>H</a:t>
            </a:r>
            <a:r>
              <a:rPr lang="en-US" altLang="zh-CN" sz="2400" baseline="-30000" dirty="0" err="1">
                <a:ea typeface="+mj-ea"/>
              </a:rPr>
              <a:t>n</a:t>
            </a:r>
            <a:r>
              <a:rPr lang="en-US" altLang="zh-CN" sz="2400" dirty="0" err="1"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 err="1">
                <a:ea typeface="+mj-ea"/>
              </a:rPr>
              <a:t>C</a:t>
            </a:r>
            <a:r>
              <a:rPr lang="zh-CN" altLang="en-US" sz="2400" dirty="0">
                <a:ea typeface="+mj-ea"/>
              </a:rPr>
              <a:t>，</a:t>
            </a:r>
          </a:p>
        </p:txBody>
      </p:sp>
      <p:sp>
        <p:nvSpPr>
          <p:cNvPr id="13" name="矩形 12"/>
          <p:cNvSpPr/>
          <p:nvPr/>
        </p:nvSpPr>
        <p:spPr>
          <a:xfrm>
            <a:off x="3213518" y="3271443"/>
            <a:ext cx="2959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2400" dirty="0"/>
              <a:t>H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∧H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∧…∧</a:t>
            </a:r>
            <a:r>
              <a:rPr lang="en-US" altLang="zh-CN" sz="2400" dirty="0" err="1"/>
              <a:t>H</a:t>
            </a:r>
            <a:r>
              <a:rPr lang="en-US" altLang="zh-CN" sz="2400" baseline="-30000" dirty="0" err="1"/>
              <a:t>n</a:t>
            </a:r>
            <a:r>
              <a:rPr lang="en-US" altLang="zh-CN" sz="2400" dirty="0"/>
              <a:t>∧¬C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0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05481" y="312391"/>
            <a:ext cx="7315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+mj-ea"/>
                <a:ea typeface="+mj-ea"/>
              </a:rPr>
              <a:t>8 </a:t>
            </a:r>
            <a:r>
              <a:rPr lang="zh-CN" altLang="en-US" sz="2400" dirty="0" smtClean="0">
                <a:latin typeface="+mj-ea"/>
                <a:ea typeface="+mj-ea"/>
              </a:rPr>
              <a:t>用</a:t>
            </a:r>
            <a:r>
              <a:rPr lang="zh-CN" altLang="en-US" sz="2400" dirty="0">
                <a:latin typeface="+mj-ea"/>
                <a:ea typeface="+mj-ea"/>
              </a:rPr>
              <a:t>归谬法</a:t>
            </a:r>
            <a:r>
              <a:rPr lang="zh-CN" altLang="en-US" sz="2400" dirty="0" smtClean="0">
                <a:latin typeface="+mj-ea"/>
                <a:ea typeface="+mj-ea"/>
              </a:rPr>
              <a:t>证明  </a:t>
            </a:r>
            <a:r>
              <a:rPr lang="en-US" altLang="zh-CN" sz="2400" dirty="0" smtClean="0">
                <a:ea typeface="+mj-ea"/>
              </a:rPr>
              <a:t>(P∧Q)→R</a:t>
            </a:r>
            <a:r>
              <a:rPr lang="zh-CN" altLang="en-US" sz="2400" dirty="0" smtClean="0">
                <a:ea typeface="+mj-ea"/>
              </a:rPr>
              <a:t>，</a:t>
            </a:r>
            <a:r>
              <a:rPr lang="en-US" altLang="zh-CN" sz="2400" dirty="0" smtClean="0">
                <a:ea typeface="+mj-ea"/>
              </a:rPr>
              <a:t>¬R∨S</a:t>
            </a:r>
            <a:r>
              <a:rPr lang="zh-CN" altLang="en-US" sz="2400" dirty="0" smtClean="0">
                <a:ea typeface="+mj-ea"/>
              </a:rPr>
              <a:t>，</a:t>
            </a:r>
            <a:r>
              <a:rPr lang="en-US" altLang="zh-CN" sz="2400" dirty="0" smtClean="0">
                <a:ea typeface="+mj-ea"/>
              </a:rPr>
              <a:t>¬S</a:t>
            </a:r>
            <a:r>
              <a:rPr lang="zh-CN" altLang="en-US" sz="2400" dirty="0" smtClean="0">
                <a:ea typeface="+mj-ea"/>
              </a:rPr>
              <a:t>，</a:t>
            </a:r>
            <a:r>
              <a:rPr lang="en-US" altLang="zh-CN" sz="2400" dirty="0" smtClean="0">
                <a:ea typeface="+mj-ea"/>
              </a:rPr>
              <a:t>P</a:t>
            </a:r>
            <a:r>
              <a:rPr lang="en-US" altLang="zh-CN" sz="2400" dirty="0" smtClean="0">
                <a:ea typeface="+mj-ea"/>
                <a:sym typeface="Symbol" panose="05050102010706020507" pitchFamily="18" charset="2"/>
              </a:rPr>
              <a:t></a:t>
            </a:r>
            <a:r>
              <a:rPr lang="en-US" altLang="zh-CN" sz="2400" dirty="0" smtClean="0">
                <a:ea typeface="+mj-ea"/>
              </a:rPr>
              <a:t>¬Q</a:t>
            </a:r>
            <a:r>
              <a:rPr lang="en-US" altLang="zh-CN" sz="2400" dirty="0" smtClean="0">
                <a:latin typeface="+mj-ea"/>
                <a:ea typeface="+mj-ea"/>
              </a:rPr>
              <a:t>     </a:t>
            </a: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5790" y="915670"/>
            <a:ext cx="558482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</a:rPr>
              <a:t>证明： </a:t>
            </a:r>
            <a:r>
              <a:rPr lang="zh-CN" altLang="en-US" sz="2400" b="1" dirty="0">
                <a:solidFill>
                  <a:schemeClr val="tx1"/>
                </a:solidFill>
                <a:latin typeface="+mj-ea"/>
                <a:ea typeface="+mj-ea"/>
              </a:rPr>
              <a:t>步骤      断言           根据  </a:t>
            </a:r>
          </a:p>
        </p:txBody>
      </p:sp>
      <p:sp>
        <p:nvSpPr>
          <p:cNvPr id="3" name="矩形 2"/>
          <p:cNvSpPr/>
          <p:nvPr/>
        </p:nvSpPr>
        <p:spPr>
          <a:xfrm>
            <a:off x="1754881" y="149064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          Q                      </a:t>
            </a:r>
            <a:r>
              <a:rPr lang="en-US" altLang="zh-CN" sz="2400" dirty="0">
                <a:ea typeface="+mj-ea"/>
              </a:rPr>
              <a:t>P</a:t>
            </a:r>
            <a:r>
              <a:rPr lang="en-US" altLang="zh-CN" sz="2400" dirty="0" smtClean="0">
                <a:ea typeface="+mj-ea"/>
              </a:rPr>
              <a:t>(</a:t>
            </a:r>
            <a:r>
              <a:rPr lang="zh-CN" altLang="en-US" sz="2400" dirty="0" smtClean="0">
                <a:ea typeface="+mj-ea"/>
              </a:rPr>
              <a:t>假设前提</a:t>
            </a:r>
            <a:r>
              <a:rPr lang="en-US" altLang="zh-CN" sz="2400" dirty="0" smtClean="0">
                <a:ea typeface="+mj-ea"/>
              </a:rPr>
              <a:t>)</a:t>
            </a:r>
            <a:endParaRPr lang="en-US" altLang="zh-CN" sz="2400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54881" y="199546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          ¬R∨S               P</a:t>
            </a:r>
            <a:endParaRPr lang="en-US" altLang="zh-CN" sz="2400" dirty="0"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54881" y="250028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    ¬S                    P</a:t>
            </a:r>
            <a:endParaRPr lang="en-US" altLang="zh-CN" sz="2400" dirty="0"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54881" y="3009149"/>
            <a:ext cx="550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          ¬R</a:t>
            </a:r>
            <a:r>
              <a:rPr lang="en-US" altLang="zh-CN" sz="2400" dirty="0">
                <a:ea typeface="+mj-ea"/>
              </a:rPr>
              <a:t>	     </a:t>
            </a:r>
            <a:r>
              <a:rPr lang="en-US" altLang="zh-CN" sz="2400" dirty="0" smtClean="0">
                <a:ea typeface="+mj-ea"/>
              </a:rPr>
              <a:t>     T,2,3,</a:t>
            </a:r>
            <a:r>
              <a:rPr lang="zh-CN" altLang="en-US" sz="2400" dirty="0" smtClean="0">
                <a:ea typeface="+mj-ea"/>
              </a:rPr>
              <a:t>析取三段论</a:t>
            </a:r>
            <a:endParaRPr lang="zh-CN" altLang="en-US" sz="2400" dirty="0"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54881" y="351396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         (P∧Q)→R        P</a:t>
            </a:r>
            <a:endParaRPr lang="en-US" altLang="zh-CN" sz="2400" dirty="0"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4881" y="4024899"/>
            <a:ext cx="5748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6         ¬(P∧Q)</a:t>
            </a:r>
            <a:r>
              <a:rPr lang="en-US" altLang="zh-CN" sz="2400" dirty="0">
                <a:ea typeface="+mj-ea"/>
              </a:rPr>
              <a:t>	  </a:t>
            </a:r>
            <a:r>
              <a:rPr lang="en-US" altLang="zh-CN" sz="2400" dirty="0" smtClean="0">
                <a:ea typeface="+mj-ea"/>
              </a:rPr>
              <a:t>        T,4,5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拒</a:t>
            </a:r>
            <a:r>
              <a:rPr lang="zh-CN" altLang="en-US" sz="2400" dirty="0">
                <a:ea typeface="+mj-ea"/>
              </a:rPr>
              <a:t>取</a:t>
            </a:r>
            <a:r>
              <a:rPr lang="zh-CN" altLang="en-US" sz="2400" dirty="0" smtClean="0">
                <a:ea typeface="+mj-ea"/>
              </a:rPr>
              <a:t>式</a:t>
            </a:r>
            <a:endParaRPr lang="zh-CN" altLang="en-US" sz="2400" dirty="0"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4881" y="4535833"/>
            <a:ext cx="6045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7         ¬P∨¬Q</a:t>
            </a:r>
            <a:r>
              <a:rPr lang="en-US" altLang="zh-CN" sz="2400" dirty="0">
                <a:ea typeface="+mj-ea"/>
              </a:rPr>
              <a:t>	  </a:t>
            </a:r>
            <a:r>
              <a:rPr lang="en-US" altLang="zh-CN" sz="2400" dirty="0" smtClean="0">
                <a:ea typeface="+mj-ea"/>
              </a:rPr>
              <a:t>        T,6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德摩根律</a:t>
            </a:r>
            <a:endParaRPr lang="zh-CN" altLang="en-US" sz="2400" dirty="0"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4881" y="504064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8         P                       </a:t>
            </a:r>
            <a:r>
              <a:rPr lang="en-US" altLang="zh-CN" sz="2400" dirty="0" err="1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4881" y="5545465"/>
            <a:ext cx="550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9        ¬Q</a:t>
            </a:r>
            <a:r>
              <a:rPr lang="en-US" altLang="zh-CN" sz="2400" dirty="0">
                <a:ea typeface="+mj-ea"/>
              </a:rPr>
              <a:t>	          </a:t>
            </a:r>
            <a:r>
              <a:rPr lang="en-US" altLang="zh-CN" sz="2400" dirty="0" smtClean="0">
                <a:ea typeface="+mj-ea"/>
              </a:rPr>
              <a:t>T,7,8,</a:t>
            </a:r>
            <a:r>
              <a:rPr lang="zh-CN" altLang="en-US" sz="2400" dirty="0" smtClean="0">
                <a:ea typeface="+mj-ea"/>
              </a:rPr>
              <a:t>析取三段论</a:t>
            </a:r>
            <a:endParaRPr lang="zh-CN" altLang="en-US" sz="24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54881" y="6050281"/>
            <a:ext cx="434467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+mj-ea"/>
              </a:rPr>
              <a:t>10      Q∧¬Q(</a:t>
            </a:r>
            <a:r>
              <a:rPr lang="zh-CN" altLang="en-US" sz="2400" dirty="0">
                <a:ea typeface="+mj-ea"/>
              </a:rPr>
              <a:t>矛盾</a:t>
            </a:r>
            <a:r>
              <a:rPr lang="en-US" altLang="zh-CN" sz="2400" dirty="0">
                <a:ea typeface="+mj-ea"/>
              </a:rPr>
              <a:t>)   </a:t>
            </a:r>
            <a:r>
              <a:rPr lang="en-US" altLang="zh-CN" sz="2400" dirty="0" smtClean="0">
                <a:ea typeface="+mj-ea"/>
              </a:rPr>
              <a:t>T,1,9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合取式</a:t>
            </a:r>
            <a:endParaRPr lang="zh-CN" altLang="en-US" sz="2400" dirty="0"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40723" y="370703"/>
            <a:ext cx="73110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+mj-ea"/>
                <a:ea typeface="+mj-ea"/>
              </a:rPr>
              <a:t>9 </a:t>
            </a:r>
            <a:r>
              <a:rPr lang="zh-CN" altLang="en-US" sz="2400" dirty="0" smtClean="0">
                <a:latin typeface="+mj-ea"/>
                <a:ea typeface="+mj-ea"/>
              </a:rPr>
              <a:t>用</a:t>
            </a:r>
            <a:r>
              <a:rPr lang="zh-CN" altLang="en-US" sz="2400" dirty="0">
                <a:latin typeface="+mj-ea"/>
                <a:ea typeface="+mj-ea"/>
              </a:rPr>
              <a:t>归谬法</a:t>
            </a:r>
            <a:r>
              <a:rPr lang="zh-CN" altLang="en-US" sz="2400" dirty="0" smtClean="0">
                <a:latin typeface="+mj-ea"/>
                <a:ea typeface="+mj-ea"/>
              </a:rPr>
              <a:t>证明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</a:t>
            </a:r>
            <a:r>
              <a:rPr lang="zh-CN" altLang="en-US" sz="2400" dirty="0" smtClean="0">
                <a:ea typeface="+mj-ea"/>
              </a:rPr>
              <a:t>，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¬(Q</a:t>
            </a:r>
            <a:r>
              <a:rPr lang="en-US" altLang="zh-CN" sz="2400" dirty="0" smtClean="0">
                <a:ea typeface="+mj-ea"/>
              </a:rPr>
              <a:t>∨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R)</a:t>
            </a:r>
            <a:r>
              <a:rPr lang="zh-CN" altLang="en-US" sz="2400" dirty="0">
                <a:latin typeface="+mj-ea"/>
                <a:ea typeface="+mj-ea"/>
              </a:rPr>
              <a:t>可逻辑推出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690" y="1065530"/>
            <a:ext cx="65106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0070C0"/>
                </a:solidFill>
                <a:latin typeface="+mj-ea"/>
                <a:ea typeface="+mj-ea"/>
              </a:rPr>
              <a:t>证明</a:t>
            </a:r>
            <a:r>
              <a:rPr lang="zh-CN" altLang="en-US" sz="2400" b="1" dirty="0" smtClean="0">
                <a:solidFill>
                  <a:srgbClr val="0070C0"/>
                </a:solidFill>
                <a:latin typeface="+mj-ea"/>
                <a:ea typeface="+mj-ea"/>
              </a:rPr>
              <a:t>：</a:t>
            </a: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 步骤       断言          根据</a:t>
            </a:r>
          </a:p>
        </p:txBody>
      </p:sp>
      <p:sp>
        <p:nvSpPr>
          <p:cNvPr id="3" name="矩形 2"/>
          <p:cNvSpPr/>
          <p:nvPr/>
        </p:nvSpPr>
        <p:spPr>
          <a:xfrm>
            <a:off x="1633615" y="182869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          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r>
              <a:rPr lang="en-US" altLang="zh-CN" sz="2400" dirty="0" smtClean="0">
                <a:ea typeface="+mj-ea"/>
              </a:rPr>
              <a:t>→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3615" y="2338741"/>
            <a:ext cx="5317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P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P(</a:t>
            </a:r>
            <a:r>
              <a:rPr lang="zh-CN" altLang="en-US" sz="2400" dirty="0" smtClean="0">
                <a:ea typeface="+mj-ea"/>
              </a:rPr>
              <a:t>假设前提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)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3614" y="2848792"/>
            <a:ext cx="50786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Q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,1,2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假言推理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33615" y="34603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¬(Q</a:t>
            </a:r>
            <a:r>
              <a:rPr lang="en-US" altLang="zh-CN" sz="2400" dirty="0" smtClean="0">
                <a:ea typeface="+mj-ea"/>
              </a:rPr>
              <a:t>∨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R)            P</a:t>
            </a:r>
            <a:endParaRPr lang="en-US" altLang="zh-CN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3855" y="4032250"/>
            <a:ext cx="556450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¬Q</a:t>
            </a:r>
            <a:r>
              <a:rPr lang="en-US" altLang="zh-CN" sz="2400" dirty="0" smtClean="0">
                <a:ea typeface="+mj-ea"/>
              </a:rPr>
              <a:t>∧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¬R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,4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德摩根律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33614" y="4644013"/>
            <a:ext cx="5564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6          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¬Q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,5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化</a:t>
            </a:r>
            <a:r>
              <a:rPr lang="zh-CN" altLang="en-US" sz="2400" dirty="0">
                <a:ea typeface="+mj-ea"/>
              </a:rPr>
              <a:t>简</a:t>
            </a:r>
            <a:r>
              <a:rPr lang="zh-CN" altLang="en-US" sz="2400" dirty="0" smtClean="0">
                <a:ea typeface="+mj-ea"/>
              </a:rPr>
              <a:t>律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3615" y="5216218"/>
            <a:ext cx="44989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+mj-ea"/>
              </a:rPr>
              <a:t>7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Q</a:t>
            </a:r>
            <a:r>
              <a:rPr lang="en-US" altLang="zh-CN" sz="2400" dirty="0" smtClean="0">
                <a:ea typeface="+mj-ea"/>
              </a:rPr>
              <a:t>∧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¬Q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ea typeface="+mj-ea"/>
              </a:rPr>
              <a:t>矛盾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) T</a:t>
            </a:r>
            <a:r>
              <a:rPr lang="en-US" altLang="zh-CN" sz="2400" dirty="0" smtClean="0">
                <a:ea typeface="+mj-ea"/>
              </a:rPr>
              <a:t>,3,6</a:t>
            </a:r>
            <a:r>
              <a:rPr lang="en-US" altLang="zh-CN" sz="2400" dirty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合取式</a:t>
            </a:r>
            <a:endParaRPr lang="zh-CN" altLang="en-US" sz="2400" dirty="0"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35459" y="238898"/>
            <a:ext cx="4118919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5459" y="938614"/>
            <a:ext cx="797422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10 </a:t>
            </a:r>
            <a:r>
              <a:rPr lang="zh-CN" altLang="en-US" sz="2400" dirty="0" smtClean="0">
                <a:solidFill>
                  <a:srgbClr val="3D3F4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判断下述推理是否正确“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若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是奇数，则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不能被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整除。若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是偶数，则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能被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整除。因此，如果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是偶数，则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不是奇数。”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5459" y="2518571"/>
            <a:ext cx="98030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证明：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89903" y="2524601"/>
            <a:ext cx="6829167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令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是奇数，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能被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整除，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a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是偶数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5459" y="3102877"/>
            <a:ext cx="729872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上述推理可表示为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P</a:t>
            </a:r>
            <a:r>
              <a:rPr lang="en-US" altLang="zh-CN" sz="2400" dirty="0"/>
              <a:t>→</a:t>
            </a:r>
            <a:r>
              <a:rPr lang="en-US" altLang="zh-CN" sz="2400" dirty="0" smtClean="0"/>
              <a:t>¬Q)∧(R→Q)</a:t>
            </a:r>
            <a:r>
              <a:rPr lang="en-US" altLang="zh-CN" sz="2400" dirty="0" smtClean="0">
                <a:sym typeface="Symbol" panose="05050102010706020507" pitchFamily="18" charset="2"/>
              </a:rPr>
              <a:t>(R</a:t>
            </a:r>
            <a:r>
              <a:rPr lang="en-US" altLang="zh-CN" sz="2400" dirty="0" smtClean="0"/>
              <a:t>→¬</a:t>
            </a:r>
            <a:r>
              <a:rPr lang="en-US" altLang="zh-CN" sz="2400" dirty="0"/>
              <a:t>P</a:t>
            </a:r>
            <a:r>
              <a:rPr lang="en-US" altLang="zh-CN" sz="2400" dirty="0" smtClean="0"/>
              <a:t>)</a:t>
            </a:r>
            <a:endParaRPr lang="zh-CN" altLang="en-US" sz="2400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56006" y="3845212"/>
            <a:ext cx="527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         </a:t>
            </a:r>
            <a:r>
              <a:rPr lang="en-US" altLang="zh-CN" sz="2400" dirty="0" smtClean="0"/>
              <a:t>P</a:t>
            </a:r>
            <a:r>
              <a:rPr lang="en-US" altLang="zh-CN" sz="2400" dirty="0"/>
              <a:t>→¬Q</a:t>
            </a:r>
            <a:r>
              <a:rPr lang="en-US" altLang="zh-CN" sz="2400" dirty="0" smtClean="0">
                <a:ea typeface="+mj-ea"/>
              </a:rPr>
              <a:t>              P</a:t>
            </a:r>
            <a:r>
              <a:rPr lang="en-US" altLang="zh-CN" sz="2400" dirty="0">
                <a:ea typeface="+mj-ea"/>
              </a:rPr>
              <a:t>(</a:t>
            </a:r>
            <a:r>
              <a:rPr lang="zh-CN" altLang="en-US" sz="2400" dirty="0">
                <a:ea typeface="+mj-ea"/>
              </a:rPr>
              <a:t>附加前提</a:t>
            </a:r>
            <a:r>
              <a:rPr lang="en-US" altLang="zh-CN" sz="2400" dirty="0" smtClean="0">
                <a:ea typeface="+mj-ea"/>
              </a:rPr>
              <a:t>)</a:t>
            </a:r>
            <a:endParaRPr lang="en-US" altLang="zh-CN" sz="2400" dirty="0"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56006" y="4350028"/>
            <a:ext cx="57241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         </a:t>
            </a:r>
            <a:r>
              <a:rPr lang="en-US" altLang="zh-CN" sz="2400" dirty="0" smtClean="0"/>
              <a:t>Q→¬P              </a:t>
            </a:r>
            <a:r>
              <a:rPr lang="en-US" altLang="zh-CN" sz="2400" dirty="0" smtClean="0">
                <a:ea typeface="+mj-ea"/>
              </a:rPr>
              <a:t>T,1,</a:t>
            </a:r>
            <a:r>
              <a:rPr lang="zh-CN" altLang="en-US" sz="2400" dirty="0" smtClean="0">
                <a:ea typeface="+mj-ea"/>
              </a:rPr>
              <a:t>逆反律</a:t>
            </a:r>
            <a:r>
              <a:rPr lang="en-US" altLang="zh-CN" sz="2400" dirty="0" smtClean="0">
                <a:ea typeface="+mj-ea"/>
              </a:rPr>
              <a:t>,</a:t>
            </a:r>
            <a:r>
              <a:rPr lang="zh-CN" altLang="en-US" sz="2400" dirty="0" smtClean="0">
                <a:ea typeface="+mj-ea"/>
              </a:rPr>
              <a:t>双重否定律</a:t>
            </a:r>
            <a:endParaRPr lang="en-US" altLang="zh-CN" sz="2400" dirty="0">
              <a:ea typeface="+mj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56007" y="485484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   </a:t>
            </a:r>
            <a:r>
              <a:rPr lang="en-US" altLang="zh-CN" sz="2400" dirty="0" smtClean="0"/>
              <a:t>R</a:t>
            </a:r>
            <a:r>
              <a:rPr lang="en-US" altLang="zh-CN" sz="2400" dirty="0"/>
              <a:t>→Q </a:t>
            </a:r>
            <a:r>
              <a:rPr lang="en-US" altLang="zh-CN" sz="2400" dirty="0" smtClean="0"/>
              <a:t>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56007" y="5363713"/>
            <a:ext cx="550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         </a:t>
            </a:r>
            <a:r>
              <a:rPr lang="en-US" altLang="zh-CN" sz="2400" dirty="0" smtClean="0">
                <a:sym typeface="Symbol" panose="05050102010706020507" pitchFamily="18" charset="2"/>
              </a:rPr>
              <a:t>R</a:t>
            </a:r>
            <a:r>
              <a:rPr lang="en-US" altLang="zh-CN" sz="2400" dirty="0"/>
              <a:t>→¬P </a:t>
            </a:r>
            <a:r>
              <a:rPr lang="en-US" altLang="zh-CN" sz="2400" dirty="0">
                <a:ea typeface="+mj-ea"/>
              </a:rPr>
              <a:t>	     </a:t>
            </a:r>
            <a:r>
              <a:rPr lang="en-US" altLang="zh-CN" sz="2400" dirty="0" smtClean="0">
                <a:ea typeface="+mj-ea"/>
              </a:rPr>
              <a:t>     T,2,3,</a:t>
            </a:r>
            <a:r>
              <a:rPr lang="zh-CN" altLang="en-US" sz="2400" dirty="0" smtClean="0">
                <a:ea typeface="+mj-ea"/>
              </a:rPr>
              <a:t>前提三段论</a:t>
            </a:r>
            <a:endParaRPr lang="zh-CN" altLang="en-US" sz="2400" dirty="0"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35459" y="3792181"/>
            <a:ext cx="1598141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证明如下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795" y="469557"/>
            <a:ext cx="8163697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</a:t>
            </a:r>
            <a:r>
              <a:rPr lang="en-US" altLang="zh-CN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11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现有如下条件：若小张喜欢数学，则小李或小赵也喜欢数学；若小李喜欢数学，则他也喜欢物理。小张确实喜欢数学，可小李不喜欢物理。试证明小赵喜欢数学。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7795" y="2081965"/>
            <a:ext cx="980302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证明：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6951" y="2081965"/>
            <a:ext cx="6928022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令 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：小张喜欢数学，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Q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：小李喜欢数学，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5891" y="2710249"/>
            <a:ext cx="5313406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R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：小赵喜欢数学，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：小李喜欢物理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7795" y="3525795"/>
            <a:ext cx="7010400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上述推断可表示为</a:t>
            </a:r>
          </a:p>
        </p:txBody>
      </p:sp>
      <p:sp>
        <p:nvSpPr>
          <p:cNvPr id="7" name="矩形 6"/>
          <p:cNvSpPr/>
          <p:nvPr/>
        </p:nvSpPr>
        <p:spPr>
          <a:xfrm>
            <a:off x="1935891" y="4394822"/>
            <a:ext cx="402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(P</a:t>
            </a:r>
            <a:r>
              <a:rPr lang="en-US" altLang="zh-CN" sz="2400" dirty="0" smtClean="0"/>
              <a:t>→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∨</a:t>
            </a:r>
            <a:r>
              <a:rPr lang="en-US" altLang="zh-CN" sz="2400" dirty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))∧(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→S)∧P∧</a:t>
            </a:r>
            <a:r>
              <a:rPr lang="en-US" altLang="zh-CN" sz="2400" dirty="0"/>
              <a:t>¬</a:t>
            </a:r>
            <a:r>
              <a:rPr lang="en-US" altLang="zh-CN" sz="2400" dirty="0" smtClean="0"/>
              <a:t>S</a:t>
            </a:r>
            <a:r>
              <a:rPr lang="en-US" altLang="zh-CN" sz="2400" dirty="0" smtClean="0">
                <a:sym typeface="Symbol" panose="05050102010706020507" pitchFamily="18" charset="2"/>
              </a:rPr>
              <a:t>R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96905" y="1791005"/>
            <a:ext cx="527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         </a:t>
            </a:r>
            <a:r>
              <a:rPr lang="en-US" altLang="zh-CN" sz="2400" dirty="0" smtClean="0"/>
              <a:t>Q→S  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96906" y="299834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   </a:t>
            </a:r>
            <a:r>
              <a:rPr lang="en-US" altLang="zh-CN" sz="2400" dirty="0" smtClean="0"/>
              <a:t>¬Q                     </a:t>
            </a:r>
            <a:r>
              <a:rPr lang="en-US" altLang="zh-CN" sz="2400" dirty="0" smtClean="0">
                <a:ea typeface="+mj-ea"/>
              </a:rPr>
              <a:t>T,1,2,</a:t>
            </a:r>
            <a:r>
              <a:rPr lang="zh-CN" altLang="en-US" sz="2400" dirty="0" smtClean="0">
                <a:ea typeface="+mj-ea"/>
              </a:rPr>
              <a:t>拒取式</a:t>
            </a:r>
            <a:endParaRPr lang="en-US" altLang="zh-CN" sz="2400" dirty="0"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6905" y="3602015"/>
            <a:ext cx="550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         </a:t>
            </a:r>
            <a:r>
              <a:rPr lang="en-US" altLang="zh-CN" sz="2400" dirty="0"/>
              <a:t>P→</a:t>
            </a:r>
            <a:r>
              <a:rPr lang="en-US" altLang="zh-CN" sz="2400" dirty="0">
                <a:cs typeface="Times New Roman" panose="02020603050405020304" pitchFamily="18" charset="0"/>
              </a:rPr>
              <a:t>(Q</a:t>
            </a:r>
            <a:r>
              <a:rPr lang="en-US" altLang="zh-CN" sz="2400" dirty="0"/>
              <a:t>∨</a:t>
            </a:r>
            <a:r>
              <a:rPr lang="en-US" altLang="zh-CN" sz="2400" dirty="0">
                <a:cs typeface="Times New Roman" panose="02020603050405020304" pitchFamily="18" charset="0"/>
              </a:rPr>
              <a:t>R</a:t>
            </a:r>
            <a:r>
              <a:rPr lang="en-US" altLang="zh-CN" sz="2400" dirty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ea typeface="+mj-ea"/>
              </a:rPr>
              <a:t> </a:t>
            </a:r>
            <a:r>
              <a:rPr lang="en-US" altLang="zh-CN" sz="2400" dirty="0" smtClean="0">
                <a:ea typeface="+mj-ea"/>
              </a:rPr>
              <a:t>       P</a:t>
            </a:r>
            <a:endParaRPr lang="zh-CN" altLang="en-US" sz="2400" dirty="0"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075" y="1043305"/>
            <a:ext cx="726059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证明如下     步骤      断言           根据</a:t>
            </a:r>
          </a:p>
        </p:txBody>
      </p:sp>
      <p:sp>
        <p:nvSpPr>
          <p:cNvPr id="6" name="矩形 5"/>
          <p:cNvSpPr/>
          <p:nvPr/>
        </p:nvSpPr>
        <p:spPr>
          <a:xfrm>
            <a:off x="2096905" y="2394675"/>
            <a:ext cx="612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         </a:t>
            </a:r>
            <a:r>
              <a:rPr lang="en-US" altLang="zh-CN" sz="2400" dirty="0" smtClean="0"/>
              <a:t>¬</a:t>
            </a:r>
            <a:r>
              <a:rPr lang="en-US" altLang="zh-CN" sz="2400" dirty="0"/>
              <a:t>S </a:t>
            </a:r>
            <a:r>
              <a:rPr lang="en-US" altLang="zh-CN" sz="2400" dirty="0" smtClean="0"/>
              <a:t>      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96905" y="4205685"/>
            <a:ext cx="519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         P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96905" y="4809355"/>
            <a:ext cx="5564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6        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∨</a:t>
            </a:r>
            <a:r>
              <a:rPr lang="en-US" altLang="zh-CN" sz="2400" dirty="0">
                <a:cs typeface="Times New Roman" panose="02020603050405020304" pitchFamily="18" charset="0"/>
              </a:rPr>
              <a:t>R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  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,4,5,</a:t>
            </a:r>
            <a:r>
              <a:rPr lang="zh-CN" altLang="en-US" sz="2400" dirty="0">
                <a:ea typeface="+mj-ea"/>
              </a:rPr>
              <a:t>假言推理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96905" y="5413025"/>
            <a:ext cx="4981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+mj-ea"/>
              </a:rPr>
              <a:t>7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R                        T</a:t>
            </a:r>
            <a:r>
              <a:rPr lang="en-US" altLang="zh-CN" sz="2400" dirty="0" smtClean="0">
                <a:ea typeface="+mj-ea"/>
              </a:rPr>
              <a:t>,3,6,</a:t>
            </a:r>
            <a:r>
              <a:rPr lang="zh-CN" altLang="en-US" sz="2400" dirty="0" smtClean="0">
                <a:ea typeface="+mj-ea"/>
              </a:rPr>
              <a:t>析取三段论</a:t>
            </a:r>
            <a:endParaRPr lang="zh-CN" altLang="en-US" sz="2400" dirty="0">
              <a:ea typeface="+mj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44130" y="279553"/>
            <a:ext cx="40283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(P</a:t>
            </a:r>
            <a:r>
              <a:rPr lang="en-US" altLang="zh-CN" sz="2400" dirty="0" smtClean="0"/>
              <a:t>→</a:t>
            </a:r>
            <a:r>
              <a:rPr lang="en-US" altLang="zh-CN" sz="2400" dirty="0">
                <a:cs typeface="Times New Roman" panose="02020603050405020304" pitchFamily="18" charset="0"/>
              </a:rPr>
              <a:t>(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Q</a:t>
            </a:r>
            <a:r>
              <a:rPr lang="en-US" altLang="zh-CN" sz="2400" dirty="0"/>
              <a:t>∨</a:t>
            </a:r>
            <a:r>
              <a:rPr lang="en-US" altLang="zh-CN" sz="2400" dirty="0">
                <a:cs typeface="Times New Roman" panose="02020603050405020304" pitchFamily="18" charset="0"/>
              </a:rPr>
              <a:t>R</a:t>
            </a:r>
            <a:r>
              <a:rPr lang="en-US" altLang="zh-CN" sz="2400" dirty="0" smtClean="0"/>
              <a:t>))∧(</a:t>
            </a:r>
            <a:r>
              <a:rPr lang="en-US" altLang="zh-CN" sz="2400" dirty="0"/>
              <a:t>Q</a:t>
            </a:r>
            <a:r>
              <a:rPr lang="en-US" altLang="zh-CN" sz="2400" dirty="0" smtClean="0"/>
              <a:t>→S)∧P∧</a:t>
            </a:r>
            <a:r>
              <a:rPr lang="en-US" altLang="zh-CN" sz="2400" dirty="0"/>
              <a:t>¬</a:t>
            </a:r>
            <a:r>
              <a:rPr lang="en-US" altLang="zh-CN" sz="2400" dirty="0" smtClean="0"/>
              <a:t>S</a:t>
            </a:r>
            <a:r>
              <a:rPr lang="en-US" altLang="zh-CN" sz="2400" dirty="0" smtClean="0">
                <a:sym typeface="Symbol" panose="05050102010706020507" pitchFamily="18" charset="2"/>
              </a:rPr>
              <a:t>R</a:t>
            </a:r>
            <a:endParaRPr lang="zh-CN" altLang="en-US" sz="2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864973"/>
            <a:ext cx="9144000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746" y="207344"/>
            <a:ext cx="3888259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练习：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构造下述推理的证明</a:t>
            </a:r>
          </a:p>
        </p:txBody>
      </p:sp>
      <p:sp>
        <p:nvSpPr>
          <p:cNvPr id="3" name="矩形 2"/>
          <p:cNvSpPr/>
          <p:nvPr/>
        </p:nvSpPr>
        <p:spPr>
          <a:xfrm>
            <a:off x="2257166" y="805892"/>
            <a:ext cx="4283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(¬(P∧Q)∨R)∧(R→S)∧P∧</a:t>
            </a:r>
            <a:r>
              <a:rPr lang="en-US" altLang="zh-CN" sz="2400" dirty="0"/>
              <a:t>¬</a:t>
            </a:r>
            <a:r>
              <a:rPr lang="en-US" altLang="zh-CN" sz="2400" dirty="0" smtClean="0"/>
              <a:t>S</a:t>
            </a:r>
            <a:r>
              <a:rPr lang="en-US" altLang="zh-CN" sz="2400" dirty="0" smtClean="0">
                <a:sym typeface="Symbol" panose="05050102010706020507" pitchFamily="18" charset="2"/>
              </a:rPr>
              <a:t></a:t>
            </a:r>
            <a:r>
              <a:rPr lang="en-US" altLang="zh-CN" sz="2400" dirty="0" smtClean="0"/>
              <a:t>¬</a:t>
            </a:r>
            <a:r>
              <a:rPr lang="en-US" altLang="zh-CN" sz="2400" dirty="0" smtClean="0">
                <a:sym typeface="Symbol" panose="05050102010706020507" pitchFamily="18" charset="2"/>
              </a:rPr>
              <a:t>Q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7735" y="1393017"/>
            <a:ext cx="215831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证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法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1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归谬法</a:t>
            </a:r>
          </a:p>
        </p:txBody>
      </p:sp>
      <p:sp>
        <p:nvSpPr>
          <p:cNvPr id="5" name="矩形 4"/>
          <p:cNvSpPr/>
          <p:nvPr/>
        </p:nvSpPr>
        <p:spPr>
          <a:xfrm>
            <a:off x="2596049" y="1454128"/>
            <a:ext cx="527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         </a:t>
            </a:r>
            <a:r>
              <a:rPr lang="en-US" altLang="zh-CN" sz="2400" dirty="0" smtClean="0"/>
              <a:t>Q                       </a:t>
            </a:r>
            <a:r>
              <a:rPr lang="en-US" altLang="zh-CN" sz="2400" dirty="0" smtClean="0">
                <a:ea typeface="+mj-ea"/>
              </a:rPr>
              <a:t>P(</a:t>
            </a:r>
            <a:r>
              <a:rPr lang="zh-CN" altLang="en-US" sz="2400" dirty="0" smtClean="0">
                <a:ea typeface="+mj-ea"/>
              </a:rPr>
              <a:t>假设前提</a:t>
            </a:r>
            <a:r>
              <a:rPr lang="en-US" altLang="zh-CN" sz="2400" dirty="0" smtClean="0">
                <a:ea typeface="+mj-ea"/>
              </a:rPr>
              <a:t>)</a:t>
            </a:r>
            <a:endParaRPr lang="en-US" altLang="zh-CN" sz="2400" dirty="0"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96049" y="252900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   </a:t>
            </a:r>
            <a:r>
              <a:rPr lang="en-US" altLang="zh-CN" sz="2400" dirty="0" smtClean="0"/>
              <a:t>¬S       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6049" y="3066439"/>
            <a:ext cx="550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         </a:t>
            </a:r>
            <a:r>
              <a:rPr lang="en-US" altLang="zh-CN" sz="2400" dirty="0" smtClean="0"/>
              <a:t>¬R </a:t>
            </a:r>
            <a:r>
              <a:rPr lang="en-US" altLang="zh-CN" sz="2400" dirty="0" smtClean="0">
                <a:ea typeface="+mj-ea"/>
              </a:rPr>
              <a:t>                    T,2,3,</a:t>
            </a:r>
            <a:r>
              <a:rPr lang="zh-CN" altLang="en-US" sz="2400" dirty="0" smtClean="0">
                <a:ea typeface="+mj-ea"/>
              </a:rPr>
              <a:t>拒取式</a:t>
            </a:r>
            <a:endParaRPr lang="zh-CN" altLang="en-US" sz="2400" dirty="0"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6049" y="1991565"/>
            <a:ext cx="6127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         </a:t>
            </a:r>
            <a:r>
              <a:rPr lang="en-US" altLang="zh-CN" sz="2400" dirty="0" smtClean="0"/>
              <a:t>R</a:t>
            </a:r>
            <a:r>
              <a:rPr lang="en-US" altLang="zh-CN" sz="2400" dirty="0"/>
              <a:t>→S </a:t>
            </a:r>
            <a:r>
              <a:rPr lang="en-US" altLang="zh-CN" sz="2400" dirty="0" smtClean="0"/>
              <a:t>  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96049" y="3603876"/>
            <a:ext cx="519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         </a:t>
            </a:r>
            <a:r>
              <a:rPr lang="en-US" altLang="zh-CN" sz="2400" dirty="0" smtClean="0"/>
              <a:t>¬(</a:t>
            </a:r>
            <a:r>
              <a:rPr lang="en-US" altLang="zh-CN" sz="2400" dirty="0"/>
              <a:t>P∧Q)</a:t>
            </a:r>
            <a:r>
              <a:rPr lang="en-US" altLang="zh-CN" sz="2400" dirty="0" smtClean="0"/>
              <a:t>∨R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P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95880" y="4141470"/>
            <a:ext cx="62750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6         </a:t>
            </a:r>
            <a:r>
              <a:rPr lang="en-US" altLang="zh-CN" sz="2400" dirty="0" smtClean="0"/>
              <a:t>¬(</a:t>
            </a:r>
            <a:r>
              <a:rPr lang="en-US" altLang="zh-CN" sz="2400" dirty="0"/>
              <a:t>P∧Q)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,4,5,</a:t>
            </a:r>
            <a:r>
              <a:rPr lang="zh-CN" altLang="en-US" sz="2400" dirty="0" smtClean="0">
                <a:ea typeface="+mj-ea"/>
              </a:rPr>
              <a:t>析取三段论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96049" y="4678750"/>
            <a:ext cx="4519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+mj-ea"/>
              </a:rPr>
              <a:t>7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/>
              <a:t>¬P∨¬Q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   T,6,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德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摩根律</a:t>
            </a:r>
            <a:endParaRPr lang="zh-CN" altLang="en-US" sz="24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6049" y="5216187"/>
            <a:ext cx="4989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+mj-ea"/>
              </a:rPr>
              <a:t>8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/>
              <a:t>¬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P                      T,1,7,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析取三段论</a:t>
            </a:r>
            <a:endParaRPr lang="zh-CN" altLang="en-US" sz="2400" dirty="0">
              <a:ea typeface="+mj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96049" y="567785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9         </a:t>
            </a:r>
            <a:r>
              <a:rPr lang="en-US" altLang="zh-CN" sz="2400" dirty="0" smtClean="0"/>
              <a:t>P                         </a:t>
            </a:r>
            <a:r>
              <a:rPr lang="en-US" altLang="zh-CN" sz="2400" dirty="0" err="1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96049" y="6139517"/>
            <a:ext cx="519395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10       </a:t>
            </a:r>
            <a:r>
              <a:rPr lang="en-US" altLang="zh-CN" sz="2400" dirty="0" smtClean="0"/>
              <a:t>¬P∧P</a:t>
            </a:r>
            <a:r>
              <a:rPr lang="en-US" altLang="zh-CN" sz="2400" dirty="0" smtClean="0">
                <a:latin typeface="+mj-ea"/>
                <a:ea typeface="+mj-ea"/>
              </a:rPr>
              <a:t>(</a:t>
            </a:r>
            <a:r>
              <a:rPr lang="zh-CN" altLang="en-US" sz="2400" dirty="0" smtClean="0">
                <a:latin typeface="+mj-ea"/>
                <a:ea typeface="+mj-ea"/>
              </a:rPr>
              <a:t>矛盾</a:t>
            </a:r>
            <a:r>
              <a:rPr lang="en-US" altLang="zh-CN" sz="2400" dirty="0" smtClean="0">
                <a:latin typeface="+mj-ea"/>
                <a:ea typeface="+mj-ea"/>
              </a:rPr>
              <a:t>)     </a:t>
            </a:r>
            <a:r>
              <a:rPr lang="en-US" altLang="zh-CN" sz="2400" dirty="0" smtClean="0"/>
              <a:t>T,8,9,</a:t>
            </a:r>
            <a:r>
              <a:rPr lang="zh-CN" altLang="en-US" sz="2400" dirty="0" smtClean="0">
                <a:latin typeface="+mj-ea"/>
                <a:ea typeface="+mj-ea"/>
              </a:rPr>
              <a:t>合取式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0" y="864973"/>
            <a:ext cx="9144000" cy="2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018030" y="229235"/>
            <a:ext cx="525653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(¬(P∧Q)∨R)∧(R→S)∧P∧</a:t>
            </a:r>
            <a:r>
              <a:rPr lang="en-US" altLang="zh-CN" sz="2400" dirty="0"/>
              <a:t>¬</a:t>
            </a:r>
            <a:r>
              <a:rPr lang="en-US" altLang="zh-CN" sz="2400" dirty="0" smtClean="0"/>
              <a:t>S</a:t>
            </a:r>
            <a:r>
              <a:rPr lang="en-US" altLang="zh-CN" sz="2400" dirty="0" smtClean="0">
                <a:sym typeface="Symbol" panose="05050102010706020507" pitchFamily="18" charset="2"/>
              </a:rPr>
              <a:t></a:t>
            </a:r>
            <a:r>
              <a:rPr lang="en-US" altLang="zh-CN" sz="2400" dirty="0" smtClean="0"/>
              <a:t>¬</a:t>
            </a:r>
            <a:r>
              <a:rPr lang="en-US" altLang="zh-CN" sz="2400" dirty="0" smtClean="0">
                <a:sym typeface="Symbol" panose="05050102010706020507" pitchFamily="18" charset="2"/>
              </a:rPr>
              <a:t>Q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29497" y="1063750"/>
            <a:ext cx="2158314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证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法</a:t>
            </a:r>
            <a:r>
              <a:rPr lang="en-US" altLang="zh-CN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2 </a:t>
            </a: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直接法</a:t>
            </a:r>
          </a:p>
        </p:txBody>
      </p:sp>
      <p:sp>
        <p:nvSpPr>
          <p:cNvPr id="5" name="矩形 4"/>
          <p:cNvSpPr/>
          <p:nvPr/>
        </p:nvSpPr>
        <p:spPr>
          <a:xfrm>
            <a:off x="2587811" y="1124861"/>
            <a:ext cx="52710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1         </a:t>
            </a:r>
            <a:r>
              <a:rPr lang="en-US" altLang="zh-CN" sz="2400" dirty="0" smtClean="0"/>
              <a:t>R</a:t>
            </a:r>
            <a:r>
              <a:rPr lang="en-US" altLang="zh-CN" sz="2400" dirty="0"/>
              <a:t>→S</a:t>
            </a:r>
            <a:r>
              <a:rPr lang="en-US" altLang="zh-CN" sz="2400" dirty="0" smtClean="0"/>
              <a:t>   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87811" y="169732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2         </a:t>
            </a:r>
            <a:r>
              <a:rPr lang="en-US" altLang="zh-CN" sz="2400" dirty="0" smtClean="0"/>
              <a:t>¬S                      </a:t>
            </a:r>
            <a:r>
              <a:rPr lang="en-US" altLang="zh-CN" sz="2400" dirty="0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7811" y="2220101"/>
            <a:ext cx="55099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3         </a:t>
            </a:r>
            <a:r>
              <a:rPr lang="en-US" altLang="zh-CN" sz="2400" dirty="0" smtClean="0"/>
              <a:t>¬R </a:t>
            </a:r>
            <a:r>
              <a:rPr lang="en-US" altLang="zh-CN" sz="2400" dirty="0" smtClean="0">
                <a:ea typeface="+mj-ea"/>
              </a:rPr>
              <a:t>                    T,1,2,</a:t>
            </a:r>
            <a:r>
              <a:rPr lang="zh-CN" altLang="en-US" sz="2400" dirty="0" smtClean="0">
                <a:ea typeface="+mj-ea"/>
              </a:rPr>
              <a:t>拒取式</a:t>
            </a:r>
            <a:endParaRPr lang="zh-CN" altLang="en-US" sz="2400" dirty="0"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7811" y="2742877"/>
            <a:ext cx="519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4         </a:t>
            </a:r>
            <a:r>
              <a:rPr lang="en-US" altLang="zh-CN" sz="2400" dirty="0" smtClean="0"/>
              <a:t>¬(</a:t>
            </a:r>
            <a:r>
              <a:rPr lang="en-US" altLang="zh-CN" sz="2400" dirty="0"/>
              <a:t>P∧Q)</a:t>
            </a:r>
            <a:r>
              <a:rPr lang="en-US" altLang="zh-CN" sz="2400" dirty="0" smtClean="0"/>
              <a:t>∨R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P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7811" y="3268904"/>
            <a:ext cx="556465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5         </a:t>
            </a:r>
            <a:r>
              <a:rPr lang="en-US" altLang="zh-CN" sz="2400" dirty="0" smtClean="0"/>
              <a:t>¬(</a:t>
            </a:r>
            <a:r>
              <a:rPr lang="en-US" altLang="zh-CN" sz="2400" dirty="0"/>
              <a:t>P∧Q)           </a:t>
            </a:r>
            <a:r>
              <a:rPr lang="en-US" altLang="zh-CN" sz="24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ea typeface="+mj-ea"/>
              </a:rPr>
              <a:t>,3,4,</a:t>
            </a:r>
            <a:r>
              <a:rPr lang="zh-CN" altLang="en-US" sz="2400" dirty="0" smtClean="0">
                <a:ea typeface="+mj-ea"/>
              </a:rPr>
              <a:t>析取三段论</a:t>
            </a:r>
            <a:endParaRPr lang="zh-CN" altLang="en-US" sz="2400" dirty="0"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7811" y="3791680"/>
            <a:ext cx="4519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+mj-ea"/>
              </a:rPr>
              <a:t>6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         </a:t>
            </a:r>
            <a:r>
              <a:rPr lang="en-US" altLang="zh-CN" sz="2400" dirty="0" smtClean="0"/>
              <a:t>¬P∨¬Q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             T,5,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德</a:t>
            </a:r>
            <a:r>
              <a:rPr lang="en-US" altLang="zh-CN" sz="2400" dirty="0" smtClean="0">
                <a:ea typeface="+mj-ea"/>
                <a:cs typeface="Times New Roman" panose="02020603050405020304" pitchFamily="18" charset="0"/>
              </a:rPr>
              <a:t>.</a:t>
            </a:r>
            <a:r>
              <a:rPr lang="zh-CN" altLang="en-US" sz="2400" dirty="0" smtClean="0">
                <a:ea typeface="+mj-ea"/>
                <a:cs typeface="Times New Roman" panose="02020603050405020304" pitchFamily="18" charset="0"/>
              </a:rPr>
              <a:t>摩根律</a:t>
            </a:r>
            <a:endParaRPr lang="zh-CN" altLang="en-US" sz="2400" dirty="0"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7811" y="43144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7         </a:t>
            </a:r>
            <a:r>
              <a:rPr lang="en-US" altLang="zh-CN" sz="2400" dirty="0" smtClean="0"/>
              <a:t>P                        </a:t>
            </a:r>
            <a:r>
              <a:rPr lang="en-US" altLang="zh-CN" sz="2400" dirty="0" err="1" smtClean="0">
                <a:ea typeface="+mj-ea"/>
              </a:rPr>
              <a:t>P</a:t>
            </a:r>
            <a:endParaRPr lang="en-US" altLang="zh-CN" sz="2400" dirty="0"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87811" y="4837232"/>
            <a:ext cx="5193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 smtClean="0">
                <a:ea typeface="+mj-ea"/>
              </a:rPr>
              <a:t>8         </a:t>
            </a:r>
            <a:r>
              <a:rPr lang="en-US" altLang="zh-CN" sz="2400" dirty="0" smtClean="0"/>
              <a:t>¬Q                     T,6,7,</a:t>
            </a:r>
            <a:r>
              <a:rPr lang="zh-CN" altLang="en-US" sz="2400" dirty="0" smtClean="0">
                <a:latin typeface="+mj-ea"/>
                <a:ea typeface="+mj-ea"/>
              </a:rPr>
              <a:t>析取三段论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anchor="t">
            <a:normAutofit fontScale="90000"/>
          </a:bodyPr>
          <a:lstStyle/>
          <a:p>
            <a:pPr eaLnBrk="1" hangingPunct="1"/>
            <a:r>
              <a:rPr lang="zh-CN" altLang="en-US" dirty="0"/>
              <a:t>　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1.5-3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/>
              <a:t>      </a:t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1.5-4</a:t>
            </a:r>
          </a:p>
        </p:txBody>
      </p:sp>
      <p:graphicFrame>
        <p:nvGraphicFramePr>
          <p:cNvPr id="94210" name="Object 4"/>
          <p:cNvGraphicFramePr>
            <a:graphicFrameLocks/>
          </p:cNvGraphicFramePr>
          <p:nvPr>
            <p:ph sz="half" idx="1"/>
          </p:nvPr>
        </p:nvGraphicFramePr>
        <p:xfrm>
          <a:off x="1817370" y="808355"/>
          <a:ext cx="5982970" cy="1360170"/>
        </p:xfrm>
        <a:graphic>
          <a:graphicData uri="http://schemas.openxmlformats.org/presentationml/2006/ole">
            <p:oleObj spid="_x0000_s19458" r:id="rId3" imgW="19466667" imgH="3314286" progId="">
              <p:embed/>
            </p:oleObj>
          </a:graphicData>
        </a:graphic>
      </p:graphicFrame>
      <p:graphicFrame>
        <p:nvGraphicFramePr>
          <p:cNvPr id="94211" name="Object 6"/>
          <p:cNvGraphicFramePr>
            <a:graphicFrameLocks/>
          </p:cNvGraphicFramePr>
          <p:nvPr>
            <p:ph sz="half" idx="2"/>
          </p:nvPr>
        </p:nvGraphicFramePr>
        <p:xfrm>
          <a:off x="1685290" y="3410585"/>
          <a:ext cx="5384165" cy="1648460"/>
        </p:xfrm>
        <a:graphic>
          <a:graphicData uri="http://schemas.openxmlformats.org/presentationml/2006/ole">
            <p:oleObj spid="_x0000_s19457" r:id="rId4" imgW="738720" imgH="12528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/>
          </p:cNvSpPr>
          <p:nvPr>
            <p:ph type="title"/>
          </p:nvPr>
        </p:nvSpPr>
        <p:spPr>
          <a:xfrm>
            <a:off x="405765" y="591820"/>
            <a:ext cx="8109585" cy="5057140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例</a:t>
            </a:r>
            <a:r>
              <a:rPr lang="en-US" altLang="zh-CN" b="1" dirty="0">
                <a:solidFill>
                  <a:schemeClr val="tx1"/>
                </a:solidFill>
              </a:rPr>
              <a:t>1.5-1</a:t>
            </a:r>
            <a:r>
              <a:rPr lang="zh-CN" altLang="en-US" b="1" dirty="0">
                <a:solidFill>
                  <a:schemeClr val="tx1"/>
                </a:solidFill>
              </a:rPr>
              <a:t>和例</a:t>
            </a:r>
            <a:r>
              <a:rPr lang="en-US" altLang="zh-CN" b="1" dirty="0">
                <a:solidFill>
                  <a:schemeClr val="tx1"/>
                </a:solidFill>
              </a:rPr>
              <a:t>1.5-4</a:t>
            </a:r>
            <a:r>
              <a:rPr lang="zh-CN" altLang="en-US" b="1" dirty="0">
                <a:solidFill>
                  <a:schemeClr val="tx1"/>
                </a:solidFill>
              </a:rPr>
              <a:t>的推理是正确的，</a:t>
            </a:r>
            <a:br>
              <a:rPr lang="zh-CN" altLang="en-US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例 </a:t>
            </a:r>
            <a:r>
              <a:rPr lang="en-US" altLang="zh-CN" b="1" dirty="0">
                <a:solidFill>
                  <a:schemeClr val="tx1"/>
                </a:solidFill>
              </a:rPr>
              <a:t>1.5-2</a:t>
            </a:r>
            <a:r>
              <a:rPr lang="zh-CN" altLang="en-US" b="1" dirty="0">
                <a:solidFill>
                  <a:schemeClr val="tx1"/>
                </a:solidFill>
              </a:rPr>
              <a:t>和例</a:t>
            </a:r>
            <a:r>
              <a:rPr lang="en-US" altLang="zh-CN" b="1" dirty="0">
                <a:solidFill>
                  <a:schemeClr val="tx1"/>
                </a:solidFill>
              </a:rPr>
              <a:t>1.5-3</a:t>
            </a:r>
            <a:r>
              <a:rPr lang="zh-CN" altLang="en-US" b="1" dirty="0">
                <a:solidFill>
                  <a:schemeClr val="tx1"/>
                </a:solidFill>
              </a:rPr>
              <a:t>的推理是不正确的。</a:t>
            </a:r>
            <a:br>
              <a:rPr lang="zh-CN" altLang="en-US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由此可见，有研究推理规则的必要。</a:t>
            </a:r>
            <a:r>
              <a:rPr lang="zh-CN" altLang="en-US" b="1" dirty="0"/>
              <a:t> </a:t>
            </a:r>
            <a:br>
              <a:rPr lang="zh-CN" altLang="en-US" b="1" dirty="0"/>
            </a:b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zh-CN" altLang="en-US" b="1" dirty="0">
                <a:solidFill>
                  <a:srgbClr val="FF0000"/>
                </a:solidFill>
              </a:rPr>
              <a:t>推理规则是正确推理的依据</a:t>
            </a:r>
            <a:r>
              <a:rPr lang="zh-CN" altLang="en-US" b="1" dirty="0"/>
              <a:t>，而正确推理对任何一门科学都是重要的。</a:t>
            </a:r>
            <a:br>
              <a:rPr lang="zh-CN" altLang="en-US" b="1" dirty="0"/>
            </a:br>
            <a:r>
              <a:rPr lang="zh-CN" altLang="en-US" b="1" dirty="0"/>
              <a:t>　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Rectangle 2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909536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　　</a:t>
            </a:r>
            <a:r>
              <a:rPr lang="zh-CN" altLang="en-US" b="1" dirty="0"/>
              <a:t>对任一永真蕴含式</a:t>
            </a:r>
            <a:r>
              <a:rPr lang="en-US" altLang="zh-CN" b="1" i="1" dirty="0"/>
              <a:t>A 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</a:t>
            </a:r>
            <a:r>
              <a:rPr lang="en-US" altLang="zh-CN" b="1" i="1" dirty="0"/>
              <a:t>B</a:t>
            </a:r>
            <a:r>
              <a:rPr lang="zh-CN" altLang="en-US" b="1" dirty="0"/>
              <a:t>来说，如果前提</a:t>
            </a:r>
            <a:r>
              <a:rPr lang="en-US" altLang="zh-CN" b="1" i="1" dirty="0"/>
              <a:t>A</a:t>
            </a:r>
            <a:r>
              <a:rPr lang="zh-CN" altLang="en-US" b="1" dirty="0"/>
              <a:t>为真，则可保证</a:t>
            </a:r>
            <a:r>
              <a:rPr lang="en-US" altLang="zh-CN" b="1" i="1" dirty="0"/>
              <a:t>B</a:t>
            </a:r>
            <a:r>
              <a:rPr lang="zh-CN" altLang="en-US" b="1" dirty="0"/>
              <a:t>为真</a:t>
            </a:r>
            <a:r>
              <a:rPr lang="en-US" altLang="zh-CN" b="1" dirty="0"/>
              <a:t>.</a:t>
            </a:r>
            <a:br>
              <a:rPr lang="en-US" altLang="zh-CN" b="1" dirty="0"/>
            </a:b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因此不难看出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</a:rPr>
              <a:t>任一个永真蕴含式都可作为一条推理规则</a:t>
            </a:r>
            <a:r>
              <a:rPr lang="zh-CN" altLang="en-US" dirty="0"/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2" name="Rectangle 2"/>
          <p:cNvSpPr>
            <a:spLocks noGrp="1"/>
          </p:cNvSpPr>
          <p:nvPr>
            <p:ph type="title"/>
          </p:nvPr>
        </p:nvSpPr>
        <p:spPr>
          <a:xfrm>
            <a:off x="490855" y="538480"/>
            <a:ext cx="8162925" cy="2319655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¬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</a:rPr>
              <a:t>∧(</a:t>
            </a:r>
            <a:r>
              <a:rPr lang="en-US" altLang="zh-CN" sz="2400" b="1" i="1" dirty="0">
                <a:solidFill>
                  <a:schemeClr val="tx1"/>
                </a:solidFill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</a:rPr>
              <a:t>∨</a:t>
            </a:r>
            <a:r>
              <a:rPr lang="en-US" altLang="zh-CN" sz="2400" b="1" i="1" dirty="0">
                <a:solidFill>
                  <a:schemeClr val="tx1"/>
                </a:solidFill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</a:rPr>
              <a:t>Q </a:t>
            </a:r>
            <a:r>
              <a:rPr lang="zh-CN" altLang="en-US" sz="2400" b="1" dirty="0">
                <a:solidFill>
                  <a:schemeClr val="tx1"/>
                </a:solidFill>
              </a:rPr>
              <a:t>代表以下规则，叫做析取三段论。</a:t>
            </a:r>
          </a:p>
        </p:txBody>
      </p:sp>
      <p:graphicFrame>
        <p:nvGraphicFramePr>
          <p:cNvPr id="96261" name="Object 15"/>
          <p:cNvGraphicFramePr>
            <a:graphicFrameLocks/>
          </p:cNvGraphicFramePr>
          <p:nvPr>
            <p:ph idx="1"/>
          </p:nvPr>
        </p:nvGraphicFramePr>
        <p:xfrm>
          <a:off x="1332706" y="1236345"/>
          <a:ext cx="4323160" cy="1163241"/>
        </p:xfrm>
        <a:graphic>
          <a:graphicData uri="http://schemas.openxmlformats.org/presentationml/2006/ole">
            <p:oleObj spid="_x0000_s20482" r:id="rId3" imgW="13866667" imgH="3733333" progId="">
              <p:embed/>
            </p:oleObj>
          </a:graphicData>
        </a:graphic>
      </p:graphicFrame>
      <p:sp>
        <p:nvSpPr>
          <p:cNvPr id="97283" name="Rectangle 2"/>
          <p:cNvSpPr>
            <a:spLocks noGrp="1"/>
          </p:cNvSpPr>
          <p:nvPr/>
        </p:nvSpPr>
        <p:spPr>
          <a:xfrm>
            <a:off x="490855" y="2553335"/>
            <a:ext cx="8024495" cy="328676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wrap="square" lIns="0" tIns="0" rIns="0" bIns="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accent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pPr eaLnBrk="1" hangingPunct="1"/>
            <a:r>
              <a:rPr lang="zh-CN" altLang="en-US" dirty="0"/>
              <a:t>　　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举一个例子，说明这条推理规则是正确的。</a:t>
            </a:r>
            <a:br>
              <a:rPr lang="zh-CN" altLang="en-US" sz="2400" b="1" dirty="0">
                <a:solidFill>
                  <a:schemeClr val="tx1"/>
                </a:solidFill>
              </a:rPr>
            </a:br>
            <a:r>
              <a:rPr lang="zh-CN" altLang="en-US" sz="2400" b="1" dirty="0">
                <a:solidFill>
                  <a:schemeClr val="tx1"/>
                </a:solidFill>
              </a:rPr>
              <a:t>　　</a:t>
            </a:r>
          </a:p>
          <a:p>
            <a:pPr eaLnBrk="1" hangingPunct="1"/>
            <a:r>
              <a:rPr lang="zh-CN" altLang="en-US" sz="2400" b="1" dirty="0">
                <a:solidFill>
                  <a:schemeClr val="tx1"/>
                </a:solidFill>
              </a:rPr>
              <a:t>设</a:t>
            </a:r>
            <a:r>
              <a:rPr lang="en-US" altLang="zh-CN" sz="2400" b="1" dirty="0">
                <a:solidFill>
                  <a:schemeClr val="tx1"/>
                </a:solidFill>
              </a:rPr>
              <a:t>P: </a:t>
            </a:r>
            <a:r>
              <a:rPr lang="zh-CN" altLang="en-US" sz="2400" b="1" dirty="0">
                <a:solidFill>
                  <a:schemeClr val="tx1"/>
                </a:solidFill>
              </a:rPr>
              <a:t>他在钓鱼，</a:t>
            </a:r>
            <a:r>
              <a:rPr lang="en-US" altLang="zh-CN" sz="2400" b="1" i="1" dirty="0">
                <a:solidFill>
                  <a:schemeClr val="tx1"/>
                </a:solidFill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</a:rPr>
              <a:t>: </a:t>
            </a:r>
            <a:r>
              <a:rPr lang="zh-CN" altLang="en-US" sz="2400" b="1" dirty="0">
                <a:solidFill>
                  <a:schemeClr val="tx1"/>
                </a:solidFill>
              </a:rPr>
              <a:t>他在下棋。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en-US" altLang="zh-CN" dirty="0"/>
          </a:p>
        </p:txBody>
      </p:sp>
      <p:graphicFrame>
        <p:nvGraphicFramePr>
          <p:cNvPr id="97282" name="Object 4"/>
          <p:cNvGraphicFramePr>
            <a:graphicFrameLocks/>
          </p:cNvGraphicFramePr>
          <p:nvPr/>
        </p:nvGraphicFramePr>
        <p:xfrm>
          <a:off x="1182688" y="4188460"/>
          <a:ext cx="5714048" cy="1312545"/>
        </p:xfrm>
        <a:graphic>
          <a:graphicData uri="http://schemas.openxmlformats.org/presentationml/2006/ole">
            <p:oleObj spid="_x0000_s20481" r:id="rId4" imgW="14780952" imgH="342857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  <p:bldP spid="972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78220" y="1140929"/>
            <a:ext cx="8229600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定义</a:t>
            </a:r>
            <a:r>
              <a:rPr lang="en-US" altLang="zh-CN" sz="2800" dirty="0" smtClean="0">
                <a:solidFill>
                  <a:srgbClr val="FF0000"/>
                </a:solidFill>
                <a:latin typeface="+mj-ea"/>
                <a:ea typeface="+mj-ea"/>
              </a:rPr>
              <a:t>1 </a:t>
            </a:r>
            <a:r>
              <a:rPr lang="zh-CN" altLang="en-US" sz="2800" dirty="0" smtClean="0">
                <a:latin typeface="+mj-ea"/>
                <a:ea typeface="+mj-ea"/>
              </a:rPr>
              <a:t>设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j-ea"/>
              </a:rPr>
              <a:t>，</a:t>
            </a:r>
            <a:r>
              <a:rPr lang="en-US" altLang="zh-CN" sz="2800" dirty="0">
                <a:ea typeface="+mj-ea"/>
              </a:rPr>
              <a:t>…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err="1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i="1" baseline="-30000" dirty="0" err="1" smtClean="0"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和</a:t>
            </a:r>
            <a:r>
              <a:rPr lang="en-US" altLang="zh-CN" sz="2800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+mj-ea"/>
                <a:ea typeface="+mj-ea"/>
              </a:rPr>
              <a:t>是</a:t>
            </a:r>
            <a:r>
              <a:rPr lang="en-US" altLang="zh-CN" sz="2800" i="1" dirty="0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ea typeface="+mj-ea"/>
                <a:cs typeface="Times New Roman" panose="02020603050405020304" pitchFamily="18" charset="0"/>
              </a:rPr>
              <a:t>+1</a:t>
            </a:r>
            <a:r>
              <a:rPr lang="zh-CN" altLang="en-US" sz="2800" dirty="0">
                <a:latin typeface="+mj-ea"/>
                <a:ea typeface="+mj-ea"/>
              </a:rPr>
              <a:t>个命题公式，</a:t>
            </a:r>
            <a:r>
              <a:rPr lang="zh-CN" altLang="en-US" sz="2800" dirty="0" smtClean="0">
                <a:latin typeface="+mj-ea"/>
                <a:ea typeface="+mj-ea"/>
              </a:rPr>
              <a:t>若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ea typeface="+mj-ea"/>
              </a:rPr>
              <a:t>∧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ea typeface="+mj-ea"/>
              </a:rPr>
              <a:t>∧…</a:t>
            </a:r>
            <a:r>
              <a:rPr lang="en-US" altLang="zh-CN" sz="2800" dirty="0" smtClean="0">
                <a:ea typeface="+mj-ea"/>
              </a:rPr>
              <a:t>∧</a:t>
            </a:r>
            <a:r>
              <a:rPr lang="en-US" altLang="zh-CN" sz="2800" i="1" dirty="0" err="1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i="1" baseline="-30000" dirty="0" err="1" smtClean="0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i="1" dirty="0" err="1"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+mj-ea"/>
                <a:ea typeface="+mj-ea"/>
              </a:rPr>
              <a:t>，则称</a:t>
            </a:r>
            <a:r>
              <a:rPr lang="en-US" altLang="zh-CN" sz="2800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+mj-ea"/>
                <a:ea typeface="+mj-ea"/>
              </a:rPr>
              <a:t>为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j-ea"/>
              </a:rPr>
              <a:t>，</a:t>
            </a:r>
            <a:r>
              <a:rPr lang="en-US" altLang="zh-CN" sz="2800" dirty="0">
                <a:ea typeface="+mj-ea"/>
              </a:rPr>
              <a:t>…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err="1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i="1" baseline="-30000" dirty="0" err="1" smtClean="0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有效结论</a:t>
            </a:r>
            <a:r>
              <a:rPr lang="zh-CN" altLang="en-US" sz="2800" dirty="0">
                <a:latin typeface="+mj-ea"/>
                <a:ea typeface="+mj-ea"/>
              </a:rPr>
              <a:t>。也称</a:t>
            </a:r>
            <a:r>
              <a:rPr lang="en-US" altLang="zh-CN" sz="2800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+mj-ea"/>
                <a:ea typeface="+mj-ea"/>
              </a:rPr>
              <a:t>可</a:t>
            </a:r>
            <a:r>
              <a:rPr lang="zh-CN" altLang="en-US" sz="2800" dirty="0" smtClean="0">
                <a:latin typeface="+mj-ea"/>
                <a:ea typeface="+mj-ea"/>
              </a:rPr>
              <a:t>由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j-ea"/>
              </a:rPr>
              <a:t>，</a:t>
            </a:r>
            <a:r>
              <a:rPr lang="en-US" altLang="zh-CN" sz="2800" dirty="0">
                <a:ea typeface="+mj-ea"/>
              </a:rPr>
              <a:t>…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err="1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i="1" baseline="-30000" dirty="0" err="1" smtClean="0">
                <a:ea typeface="+mj-ea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逻辑的推出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baseline="-30000" dirty="0" smtClean="0"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ea typeface="+mj-ea"/>
              </a:rPr>
              <a:t>，</a:t>
            </a:r>
            <a:r>
              <a:rPr lang="en-US" altLang="zh-CN" sz="2800" dirty="0">
                <a:ea typeface="+mj-ea"/>
              </a:rPr>
              <a:t>…</a:t>
            </a:r>
            <a:r>
              <a:rPr lang="zh-CN" altLang="en-US" sz="2800" dirty="0" smtClean="0">
                <a:ea typeface="+mj-ea"/>
              </a:rPr>
              <a:t>，</a:t>
            </a:r>
            <a:r>
              <a:rPr lang="en-US" altLang="zh-CN" sz="2800" i="1" dirty="0" err="1" smtClean="0">
                <a:ea typeface="+mj-ea"/>
                <a:cs typeface="Times New Roman" panose="02020603050405020304" pitchFamily="18" charset="0"/>
              </a:rPr>
              <a:t>H</a:t>
            </a:r>
            <a:r>
              <a:rPr lang="en-US" altLang="zh-CN" sz="2800" i="1" baseline="-30000" dirty="0" err="1" smtClean="0"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叫做</a:t>
            </a:r>
            <a:r>
              <a:rPr lang="en-US" altLang="zh-CN" sz="2800" i="1" dirty="0">
                <a:ea typeface="+mj-ea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+mj-ea"/>
                <a:ea typeface="+mj-ea"/>
              </a:rPr>
              <a:t>的一组</a:t>
            </a:r>
            <a:r>
              <a:rPr lang="zh-CN" altLang="en-US" sz="2800" dirty="0">
                <a:solidFill>
                  <a:srgbClr val="FF0000"/>
                </a:solidFill>
                <a:latin typeface="+mj-ea"/>
                <a:ea typeface="+mj-ea"/>
              </a:rPr>
              <a:t>前提</a:t>
            </a:r>
            <a:r>
              <a:rPr lang="zh-CN" altLang="en-US" sz="2800" dirty="0" smtClean="0">
                <a:latin typeface="+mj-ea"/>
                <a:ea typeface="+mj-ea"/>
              </a:rPr>
              <a:t>。</a:t>
            </a:r>
            <a:endParaRPr lang="zh-CN" altLang="en-US" sz="2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220" y="357353"/>
            <a:ext cx="4414345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</a:t>
            </a:r>
            <a:r>
              <a:rPr lang="en-US" altLang="zh-CN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. </a:t>
            </a: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8220" y="3615993"/>
            <a:ext cx="8140261" cy="600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特别的，若</a:t>
            </a:r>
            <a:r>
              <a:rPr lang="en-US" altLang="zh-CN" sz="2800" dirty="0" smtClean="0">
                <a:ea typeface="+mj-ea"/>
              </a:rPr>
              <a:t>A</a:t>
            </a:r>
            <a:r>
              <a:rPr lang="en-US" altLang="zh-CN" sz="2800" dirty="0" smtClean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B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800" dirty="0" smtClean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 smtClean="0"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有效结论</a:t>
            </a:r>
            <a:endParaRPr lang="zh-CN" altLang="en-US" sz="28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1943" y="4457853"/>
            <a:ext cx="1313793" cy="59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说明：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65889" y="4457853"/>
            <a:ext cx="7294180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有效结论仅指推理正确，它的真假与否，与前提的真假有关。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9" name="Rectangle 2"/>
          <p:cNvSpPr>
            <a:spLocks noGrp="1"/>
          </p:cNvSpPr>
          <p:nvPr>
            <p:ph type="title"/>
          </p:nvPr>
        </p:nvSpPr>
        <p:spPr>
          <a:xfrm>
            <a:off x="563245" y="487680"/>
            <a:ext cx="8205470" cy="5614035"/>
          </a:xfrm>
        </p:spPr>
        <p:txBody>
          <a:bodyPr vert="horz" wrap="square" lIns="0" tIns="0" rIns="0" bIns="0" anchor="t">
            <a:normAutofit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说明</a:t>
            </a: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:</a:t>
            </a:r>
            <a:b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br>
            <a:r>
              <a:rPr lang="en-US" altLang="zh-CN" sz="2400" b="1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  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在形式逻辑中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我们并不关心结论是否真实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而主要关心结论是否可以由给定的前提推出来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我们只注意推理的形式是否正确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因此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有效结论并不一定是正确的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,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只有正确的前提经过正确的推理得到的逻辑结论才是正确的</a:t>
            </a:r>
            <a:r>
              <a:rPr lang="en-US" altLang="zh-CN" sz="2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.</a:t>
            </a:r>
            <a:r>
              <a:rPr lang="en-US" altLang="zh-CN" sz="2400" b="1" dirty="0"/>
              <a:t/>
            </a:r>
            <a:br>
              <a:rPr lang="en-US" altLang="zh-CN" sz="2400" b="1" dirty="0"/>
            </a:br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这就是定义中只说</a:t>
            </a:r>
            <a:r>
              <a:rPr lang="en-US" altLang="zh-CN" sz="2400" b="1" i="1" dirty="0">
                <a:solidFill>
                  <a:schemeClr val="tx1"/>
                </a:solidFill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</a:rPr>
              <a:t>是</a:t>
            </a:r>
            <a:r>
              <a:rPr lang="en-US" altLang="zh-CN" sz="2400" b="1" i="1" dirty="0">
                <a:solidFill>
                  <a:schemeClr val="tx1"/>
                </a:solidFill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∧</a:t>
            </a:r>
            <a:r>
              <a:rPr lang="en-US" altLang="zh-CN" sz="2400" b="1" i="1" dirty="0">
                <a:solidFill>
                  <a:schemeClr val="tx1"/>
                </a:solidFill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</a:rPr>
              <a:t>∧…∧</a:t>
            </a:r>
            <a:r>
              <a:rPr lang="en-US" altLang="zh-CN" sz="2400" b="1" i="1" dirty="0">
                <a:solidFill>
                  <a:schemeClr val="tx1"/>
                </a:solidFill>
              </a:rPr>
              <a:t>H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n </a:t>
            </a:r>
            <a:r>
              <a:rPr lang="zh-CN" altLang="en-US" sz="2400" b="1" dirty="0">
                <a:solidFill>
                  <a:schemeClr val="tx1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有效结论</a:t>
            </a:r>
            <a:r>
              <a:rPr lang="zh-CN" altLang="en-US" sz="2400" b="1" dirty="0">
                <a:solidFill>
                  <a:schemeClr val="tx1"/>
                </a:solidFill>
              </a:rPr>
              <a:t>而不说是正确结论的原因。</a:t>
            </a:r>
            <a:r>
              <a:rPr lang="zh-CN" altLang="en-US" sz="2400" b="1" dirty="0"/>
              <a:t> “有效”是指结论的推出是合乎推理规则的。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KSO_BLUE3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0070C0"/>
      </a:accent1>
      <a:accent2>
        <a:srgbClr val="6A63CB"/>
      </a:accent2>
      <a:accent3>
        <a:srgbClr val="4040A2"/>
      </a:accent3>
      <a:accent4>
        <a:srgbClr val="AACC03"/>
      </a:accent4>
      <a:accent5>
        <a:srgbClr val="8542A0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A000120150716A18PPBG</Template>
  <TotalTime>387</TotalTime>
  <Words>2494</Words>
  <Application>Microsoft Office PowerPoint</Application>
  <PresentationFormat>全屏显示(4:3)</PresentationFormat>
  <Paragraphs>278</Paragraphs>
  <Slides>38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A000120140530A99PPBG</vt:lpstr>
      <vt:lpstr>Image</vt:lpstr>
      <vt:lpstr>第5节 推理规则和证明方法</vt:lpstr>
      <vt:lpstr>幻灯片 2</vt:lpstr>
      <vt:lpstr>　例 1.5-1 设x 属于实数，P : x是偶数，Q : x2是偶数。     　   例 1.5-2 </vt:lpstr>
      <vt:lpstr>　例 1.5-3           　     例 1.5-4</vt:lpstr>
      <vt:lpstr>例1.5-1和例1.5-4的推理是正确的， 例 1.5-2和例1.5-3的推理是不正确的。 由此可见，有研究推理规则的必要。   推理规则是正确推理的依据，而正确推理对任何一门科学都是重要的。 　　</vt:lpstr>
      <vt:lpstr>　　对任一永真蕴含式A  B来说，如果前提A为真，则可保证B为真.  因此不难看出， 任一个永真蕴含式都可作为一条推理规则。 </vt:lpstr>
      <vt:lpstr>例,¬P∧(P∨Q) Q 代表以下规则，叫做析取三段论。</vt:lpstr>
      <vt:lpstr>幻灯片 8</vt:lpstr>
      <vt:lpstr>说明:    在形式逻辑中,我们并不关心结论是否真实,而主要关心结论是否可以由给定的前提推出来,我们只注意推理的形式是否正确.因此,有效结论并不一定是正确的,只有正确的前提经过正确的推理得到的逻辑结论才是正确的.   这就是定义中只说C 是H1∧H2∧…∧Hn 的有效结论而不说是正确结论的原因。 “有效”是指结论的推出是合乎推理规则的。 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  证明(Proof)是有效论证的展开，是一个描述推理过程的命题公式序列A1，A2，...，An，它们或者是前提，或者是公理，或者是居先公式的结论，这些结论都必须根据推理规则得出。满足这样条件的公式序列A1，A2，...，An被称为结论An的证明。  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数理逻辑</dc:title>
  <dc:creator>user</dc:creator>
  <cp:lastModifiedBy>DJZX</cp:lastModifiedBy>
  <cp:revision>187</cp:revision>
  <dcterms:created xsi:type="dcterms:W3CDTF">2015-08-11T08:01:00Z</dcterms:created>
  <dcterms:modified xsi:type="dcterms:W3CDTF">2017-09-20T06:52:36Z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2052-10.1.0.6747</vt:lpwstr>
  </property>
</Properties>
</file>