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90" r:id="rId3"/>
    <p:sldId id="316" r:id="rId4"/>
    <p:sldId id="317" r:id="rId5"/>
    <p:sldId id="292" r:id="rId6"/>
    <p:sldId id="294" r:id="rId7"/>
    <p:sldId id="319" r:id="rId8"/>
    <p:sldId id="291" r:id="rId9"/>
    <p:sldId id="320" r:id="rId10"/>
    <p:sldId id="293" r:id="rId11"/>
    <p:sldId id="296" r:id="rId12"/>
    <p:sldId id="321" r:id="rId13"/>
    <p:sldId id="297" r:id="rId14"/>
    <p:sldId id="322" r:id="rId15"/>
    <p:sldId id="298" r:id="rId16"/>
    <p:sldId id="325" r:id="rId17"/>
    <p:sldId id="326" r:id="rId18"/>
    <p:sldId id="299" r:id="rId19"/>
    <p:sldId id="300" r:id="rId20"/>
    <p:sldId id="308" r:id="rId21"/>
    <p:sldId id="327" r:id="rId22"/>
    <p:sldId id="328" r:id="rId23"/>
    <p:sldId id="329" r:id="rId24"/>
    <p:sldId id="330" r:id="rId25"/>
    <p:sldId id="331" r:id="rId26"/>
    <p:sldId id="301" r:id="rId27"/>
    <p:sldId id="302" r:id="rId28"/>
    <p:sldId id="303" r:id="rId29"/>
    <p:sldId id="304" r:id="rId30"/>
    <p:sldId id="305" r:id="rId31"/>
    <p:sldId id="306" r:id="rId32"/>
    <p:sldId id="30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F41"/>
    <a:srgbClr val="0070C0"/>
    <a:srgbClr val="FF6600"/>
    <a:srgbClr val="F2F2F2"/>
    <a:srgbClr val="008000"/>
    <a:srgbClr val="CB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324" y="-90"/>
      </p:cViewPr>
      <p:guideLst>
        <p:guide orient="horz" pos="21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A4DE-C4C1-4F01-BC22-6240E9A79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AABDE-491B-4636-A7EE-97C0D79B7E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71445" y="1941156"/>
            <a:ext cx="7757354" cy="1201560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600" b="0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288273" y="3282654"/>
            <a:ext cx="4581518" cy="384555"/>
          </a:xfrm>
          <a:prstGeom prst="roundRect">
            <a:avLst>
              <a:gd name="adj" fmla="val 50000"/>
            </a:avLst>
          </a:prstGeom>
          <a:solidFill>
            <a:srgbClr val="ADB6C7"/>
          </a:solidFill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grpSp>
        <p:nvGrpSpPr>
          <p:cNvPr id="54" name="组合 53"/>
          <p:cNvGrpSpPr/>
          <p:nvPr/>
        </p:nvGrpSpPr>
        <p:grpSpPr>
          <a:xfrm>
            <a:off x="3204240" y="-12700"/>
            <a:ext cx="2606010" cy="1429002"/>
            <a:chOff x="3204240" y="276224"/>
            <a:chExt cx="2606010" cy="1429002"/>
          </a:xfrm>
        </p:grpSpPr>
        <p:sp>
          <p:nvSpPr>
            <p:cNvPr id="33" name="椭圆 32"/>
            <p:cNvSpPr/>
            <p:nvPr/>
          </p:nvSpPr>
          <p:spPr>
            <a:xfrm>
              <a:off x="3204240" y="1053778"/>
              <a:ext cx="651448" cy="651448"/>
            </a:xfrm>
            <a:prstGeom prst="ellipse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04240" y="276224"/>
              <a:ext cx="651448" cy="1103278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55761" y="1053778"/>
              <a:ext cx="651448" cy="651448"/>
            </a:xfrm>
            <a:prstGeom prst="ellipse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855761" y="276224"/>
              <a:ext cx="651448" cy="1103278"/>
            </a:xfrm>
            <a:prstGeom prst="rect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07281" y="1053778"/>
              <a:ext cx="651448" cy="651448"/>
            </a:xfrm>
            <a:prstGeom prst="ellipse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507281" y="276224"/>
              <a:ext cx="651448" cy="1103277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8802" y="1053778"/>
              <a:ext cx="651448" cy="651448"/>
            </a:xfrm>
            <a:prstGeom prst="ellipse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58802" y="276224"/>
              <a:ext cx="651448" cy="1103278"/>
            </a:xfrm>
            <a:prstGeom prst="rect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6677025"/>
            <a:ext cx="9144000" cy="193675"/>
            <a:chOff x="0" y="6741384"/>
            <a:chExt cx="12180336" cy="144000"/>
          </a:xfrm>
        </p:grpSpPr>
        <p:sp>
          <p:nvSpPr>
            <p:cNvPr id="49" name="矩形 48"/>
            <p:cNvSpPr/>
            <p:nvPr userDrawn="1"/>
          </p:nvSpPr>
          <p:spPr>
            <a:xfrm>
              <a:off x="0" y="6741384"/>
              <a:ext cx="3060000" cy="144000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3048112" y="6741384"/>
              <a:ext cx="3036000" cy="144000"/>
            </a:xfrm>
            <a:prstGeom prst="rect">
              <a:avLst/>
            </a:prstGeom>
            <a:solidFill>
              <a:srgbClr val="087A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6072224" y="6741384"/>
              <a:ext cx="3060000" cy="144000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9120336" y="6741384"/>
              <a:ext cx="3060000" cy="144000"/>
            </a:xfrm>
            <a:prstGeom prst="rect">
              <a:avLst/>
            </a:prstGeom>
            <a:solidFill>
              <a:srgbClr val="2A323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328" y="618123"/>
            <a:ext cx="779438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566" y="2018297"/>
            <a:ext cx="7772400" cy="19852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2566" y="4147887"/>
            <a:ext cx="7772400" cy="19852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654BDA-D8BA-42A0-9681-00A5E36D6AAD}" type="datetime1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en-US" altLang="zh-CN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6248400" y="64008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en-US" altLang="zh-CN" sz="120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00" cy="6870700"/>
            <a:chOff x="0" y="0"/>
            <a:chExt cx="9144000" cy="68707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0" y="6677025"/>
              <a:ext cx="9144000" cy="193675"/>
              <a:chOff x="0" y="6741384"/>
              <a:chExt cx="12180336" cy="144000"/>
            </a:xfrm>
          </p:grpSpPr>
          <p:sp>
            <p:nvSpPr>
              <p:cNvPr id="11" name="矩形 10"/>
              <p:cNvSpPr/>
              <p:nvPr userDrawn="1"/>
            </p:nvSpPr>
            <p:spPr>
              <a:xfrm>
                <a:off x="0" y="6741384"/>
                <a:ext cx="3060000" cy="144000"/>
              </a:xfrm>
              <a:prstGeom prst="rect">
                <a:avLst/>
              </a:prstGeom>
              <a:solidFill>
                <a:srgbClr val="ADB6C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3048112" y="6741384"/>
                <a:ext cx="3036000" cy="144000"/>
              </a:xfrm>
              <a:prstGeom prst="rect">
                <a:avLst/>
              </a:prstGeom>
              <a:solidFill>
                <a:srgbClr val="087A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6072224" y="6741384"/>
                <a:ext cx="3060000" cy="144000"/>
              </a:xfrm>
              <a:prstGeom prst="rect">
                <a:avLst/>
              </a:prstGeom>
              <a:solidFill>
                <a:srgbClr val="CBD1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9120336" y="6741384"/>
                <a:ext cx="3060000" cy="144000"/>
              </a:xfrm>
              <a:prstGeom prst="rect">
                <a:avLst/>
              </a:prstGeom>
              <a:solidFill>
                <a:srgbClr val="2A323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516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70936" y="1121434"/>
            <a:ext cx="8436634" cy="531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70936" y="166056"/>
            <a:ext cx="8436635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39516" y="1651813"/>
            <a:ext cx="5848953" cy="641842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 谓词和量词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31764" y="2746997"/>
            <a:ext cx="53376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量词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谓词公式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自由变元与约束变元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2110" y="344170"/>
            <a:ext cx="8409940" cy="488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      例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将</a:t>
            </a:r>
            <a:r>
              <a:rPr lang="zh-CN" altLang="en-US" sz="2400" b="1" dirty="0">
                <a:latin typeface="Times New Roman" panose="02020603050405020304" pitchFamily="18" charset="0"/>
              </a:rPr>
              <a:t>下列命题符号化，并讨论它们的真值。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⑴ 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都是偶数。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⑵ 如果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大于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大于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</a:rPr>
              <a:t>⑴ 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是偶数。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该命题符号化为：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)∧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    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是偶数，它是个假命题。所以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)∧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为假。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⑵ 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大于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该命题符号化为：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5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2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5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大于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，它是真命题。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2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大于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，这是个假命题。所以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5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2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为假。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2110" y="344170"/>
            <a:ext cx="8603615" cy="584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说明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:</a:t>
            </a:r>
            <a:endParaRPr lang="zh-CN" altLang="en-US" sz="24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(1)</a:t>
            </a:r>
            <a:r>
              <a:rPr lang="zh-CN" altLang="en-US" sz="2400" b="1" dirty="0">
                <a:sym typeface="+mn-ea"/>
              </a:rPr>
              <a:t>单独一个谓词并不是命题</a:t>
            </a:r>
            <a:r>
              <a:rPr lang="zh-CN" altLang="en-US" sz="2400" b="1" dirty="0">
                <a:latin typeface="Times New Roman" panose="02020603050405020304" pitchFamily="18" charset="0"/>
              </a:rPr>
              <a:t> ，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谓词填式表示的是命题。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ym typeface="+mn-ea"/>
              </a:rPr>
              <a:t>若谓词是常元，个体变元代以论述域中的某一个体，就成为一个命题。 例如</a:t>
            </a:r>
            <a:r>
              <a:rPr lang="en-US" altLang="zh-CN" sz="2400" b="1" i="1" dirty="0">
                <a:sym typeface="+mn-ea"/>
              </a:rPr>
              <a:t>F</a:t>
            </a:r>
            <a:r>
              <a:rPr lang="en-US" altLang="zh-CN" sz="2400" b="1" dirty="0">
                <a:sym typeface="+mn-ea"/>
              </a:rPr>
              <a:t>(5)</a:t>
            </a:r>
            <a:r>
              <a:rPr lang="zh-CN" altLang="en-US" sz="2400" b="1" dirty="0">
                <a:sym typeface="+mn-ea"/>
              </a:rPr>
              <a:t>是真，</a:t>
            </a:r>
            <a:r>
              <a:rPr lang="en-US" altLang="zh-CN" sz="2400" b="1" i="1" dirty="0">
                <a:sym typeface="+mn-ea"/>
              </a:rPr>
              <a:t>F</a:t>
            </a:r>
            <a:r>
              <a:rPr lang="en-US" altLang="zh-CN" sz="2400" b="1" dirty="0">
                <a:sym typeface="+mn-ea"/>
              </a:rPr>
              <a:t>(4)</a:t>
            </a:r>
            <a:r>
              <a:rPr lang="zh-CN" altLang="en-US" sz="2400" b="1" dirty="0">
                <a:sym typeface="+mn-ea"/>
              </a:rPr>
              <a:t>是假，</a:t>
            </a:r>
            <a:r>
              <a:rPr lang="en-US" altLang="zh-CN" sz="2400" b="1" i="1" dirty="0">
                <a:sym typeface="+mn-ea"/>
              </a:rPr>
              <a:t>G</a:t>
            </a:r>
            <a:r>
              <a:rPr lang="en-US" altLang="zh-CN" sz="2400" b="1" dirty="0">
                <a:sym typeface="+mn-ea"/>
              </a:rPr>
              <a:t>(</a:t>
            </a:r>
            <a:r>
              <a:rPr lang="zh-CN" altLang="en-US" sz="2400" b="1" dirty="0">
                <a:sym typeface="+mn-ea"/>
              </a:rPr>
              <a:t>张老师，北京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是假，所以谓词命名式是一个命题函数。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(2)</a:t>
            </a:r>
            <a:r>
              <a:rPr lang="zh-CN" altLang="en-US" sz="2400" b="1" dirty="0">
                <a:sym typeface="+mn-ea"/>
              </a:rPr>
              <a:t>在多元谓词表达式中，个体字母出现的先后次序与事先约定有关</a:t>
            </a:r>
            <a:r>
              <a:rPr lang="en-US" altLang="zh-CN" sz="2400" b="1">
                <a:sym typeface="+mn-ea"/>
              </a:rPr>
              <a:t>,</a:t>
            </a:r>
            <a:r>
              <a:rPr lang="zh-CN" altLang="en-US" sz="2400" b="1" dirty="0">
                <a:sym typeface="+mn-ea"/>
              </a:rPr>
              <a:t>一般不可以随意交换位置。</a:t>
            </a:r>
            <a:endParaRPr lang="zh-CN" altLang="en-US" sz="2400" b="1" dirty="0"/>
          </a:p>
          <a:p>
            <a:pPr algn="just">
              <a:lnSpc>
                <a:spcPct val="13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(3)</a:t>
            </a:r>
            <a:r>
              <a:rPr lang="zh-CN" altLang="en-US" sz="2400" b="1" dirty="0">
                <a:sym typeface="+mn-ea"/>
              </a:rPr>
              <a:t>在例</a:t>
            </a:r>
            <a:r>
              <a:rPr lang="en-US" altLang="zh-CN" sz="2400" b="1" dirty="0">
                <a:sym typeface="+mn-ea"/>
              </a:rPr>
              <a:t>1.6-1(3)</a:t>
            </a:r>
            <a:r>
              <a:rPr lang="zh-CN" altLang="en-US" sz="2400" b="1" dirty="0">
                <a:sym typeface="+mn-ea"/>
              </a:rPr>
              <a:t>中，将等式表示为</a:t>
            </a:r>
            <a:r>
              <a:rPr lang="en-US" altLang="zh-CN" sz="2400" b="1" dirty="0">
                <a:sym typeface="+mn-ea"/>
              </a:rPr>
              <a:t>H(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+mn-ea"/>
              </a:rPr>
              <a:t>若取定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zh-CN" altLang="en-US" sz="2400" b="1" dirty="0">
                <a:sym typeface="+mn-ea"/>
              </a:rPr>
              <a:t>为 </a:t>
            </a:r>
            <a:r>
              <a:rPr lang="en-US" altLang="zh-CN" sz="2400" b="1" dirty="0">
                <a:sym typeface="+mn-ea"/>
              </a:rPr>
              <a:t>10</a:t>
            </a:r>
            <a:r>
              <a:rPr lang="zh-CN" altLang="en-US" sz="2400" b="1" dirty="0">
                <a:sym typeface="+mn-ea"/>
              </a:rPr>
              <a:t>，即</a:t>
            </a:r>
            <a:r>
              <a:rPr lang="en-US" altLang="zh-CN" sz="2400" b="1" dirty="0">
                <a:sym typeface="+mn-ea"/>
              </a:rPr>
              <a:t>H</a:t>
            </a:r>
            <a:r>
              <a:rPr lang="en-US" altLang="zh-CN" sz="2400" b="1" dirty="0">
                <a:sym typeface="+mn-ea"/>
              </a:rPr>
              <a:t>(10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+mn-ea"/>
              </a:rPr>
              <a:t>可改记为</a:t>
            </a:r>
            <a:r>
              <a:rPr lang="en-US" altLang="zh-CN" sz="2400" b="1" dirty="0">
                <a:sym typeface="+mn-ea"/>
              </a:rPr>
              <a:t>H</a:t>
            </a:r>
            <a:r>
              <a:rPr lang="en-US" altLang="zh-CN" sz="2400" b="1" dirty="0">
                <a:sym typeface="+mn-ea"/>
              </a:rPr>
              <a:t>′(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成为二元谓词，再取定</a:t>
            </a:r>
            <a:r>
              <a:rPr lang="en-US" altLang="zh-CN" sz="2400" b="1" dirty="0">
                <a:sym typeface="+mn-ea"/>
              </a:rPr>
              <a:t>y</a:t>
            </a:r>
            <a:r>
              <a:rPr lang="zh-CN" altLang="en-US" sz="2400" b="1" dirty="0">
                <a:sym typeface="+mn-ea"/>
              </a:rPr>
              <a:t>为 </a:t>
            </a:r>
            <a:r>
              <a:rPr lang="en-US" altLang="zh-CN" sz="2400" b="1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，即</a:t>
            </a:r>
            <a:r>
              <a:rPr lang="en-US" altLang="zh-CN" sz="2400" b="1" dirty="0">
                <a:sym typeface="+mn-ea"/>
              </a:rPr>
              <a:t>H</a:t>
            </a:r>
            <a:r>
              <a:rPr lang="en-US" altLang="zh-CN" sz="2400" b="1" dirty="0">
                <a:sym typeface="+mn-ea"/>
              </a:rPr>
              <a:t>′(1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，可改记为</a:t>
            </a:r>
            <a:r>
              <a:rPr lang="en-US" altLang="zh-CN" sz="2400" b="1" dirty="0">
                <a:sym typeface="+mn-ea"/>
              </a:rPr>
              <a:t>H</a:t>
            </a:r>
            <a:r>
              <a:rPr lang="en-US" altLang="zh-CN" sz="2400" b="1" dirty="0">
                <a:sym typeface="+mn-ea"/>
              </a:rPr>
              <a:t>″(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，成为一元谓词，再取定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zh-CN" altLang="en-US" sz="2400" b="1" dirty="0">
                <a:sym typeface="+mn-ea"/>
              </a:rPr>
              <a:t>为 </a:t>
            </a:r>
            <a:r>
              <a:rPr lang="en-US" altLang="zh-CN" sz="2400" b="1" dirty="0">
                <a:sym typeface="+mn-ea"/>
              </a:rPr>
              <a:t>5</a:t>
            </a:r>
            <a:r>
              <a:rPr lang="zh-CN" altLang="en-US" sz="2400" b="1" dirty="0">
                <a:sym typeface="+mn-ea"/>
              </a:rPr>
              <a:t>，即</a:t>
            </a:r>
            <a:r>
              <a:rPr lang="en-US" altLang="zh-CN" sz="2400" b="1" dirty="0">
                <a:sym typeface="+mn-ea"/>
              </a:rPr>
              <a:t>H</a:t>
            </a:r>
            <a:r>
              <a:rPr lang="en-US" altLang="zh-CN" sz="2400" b="1" dirty="0">
                <a:sym typeface="+mn-ea"/>
              </a:rPr>
              <a:t>″(5)</a:t>
            </a:r>
            <a:r>
              <a:rPr lang="zh-CN" altLang="en-US" sz="2400" b="1" dirty="0">
                <a:sym typeface="+mn-ea"/>
              </a:rPr>
              <a:t>，可改记为</a:t>
            </a:r>
            <a:r>
              <a:rPr lang="en-US" altLang="zh-CN" sz="2400" b="1" dirty="0">
                <a:sym typeface="+mn-ea"/>
              </a:rPr>
              <a:t>H</a:t>
            </a:r>
            <a:r>
              <a:rPr lang="en-US" altLang="zh-CN" sz="2400" b="1" dirty="0">
                <a:sym typeface="+mn-ea"/>
              </a:rPr>
              <a:t>'''</a:t>
            </a:r>
            <a:r>
              <a:rPr lang="zh-CN" altLang="en-US" sz="2400" b="1" dirty="0">
                <a:sym typeface="+mn-ea"/>
              </a:rPr>
              <a:t>而成为命题。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可见命题是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0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元谓词，所以谓词是命题概念的扩充，命题是谓词的一种特殊情况。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4648" y="317938"/>
            <a:ext cx="8229600" cy="563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量词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量词是指出现在谓词之前，说明谓词范围的语言。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量词</a:t>
            </a:r>
            <a:r>
              <a:rPr lang="zh-CN" altLang="en-US" sz="2400" b="1" dirty="0">
                <a:latin typeface="Times New Roman" panose="02020603050405020304" pitchFamily="18" charset="0"/>
              </a:rPr>
              <a:t>分两种。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全称量词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latin typeface="Times New Roman" panose="02020603050405020304" pitchFamily="18" charset="0"/>
              </a:rPr>
              <a:t>        日常生活和数学中常用的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一切的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所有的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每一个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任意的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凡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都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等词统称为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全称量词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，将它们符号化为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。并用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等表示个体域里的所有个体，而用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等分别表示个体域中的所有个体都有性质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和都有性质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存在量词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存在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有一个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有些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至少有一个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等词统称为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存在量词</a:t>
            </a:r>
            <a:r>
              <a:rPr lang="zh-CN" altLang="en-US" sz="2400" b="1" dirty="0">
                <a:latin typeface="宋体" panose="02010600030101010101" pitchFamily="2" charset="-122"/>
              </a:rPr>
              <a:t>，将它们符号化为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zh-CN" altLang="en-US" sz="2400" b="1" dirty="0">
                <a:latin typeface="Times New Roman" panose="02020603050405020304" pitchFamily="18" charset="0"/>
              </a:rPr>
              <a:t>并用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等表示个体域里有些个体，而用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等分别表示在个体域中存在个体具有性质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和存在个体具有性质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latin typeface="Times New Roman" panose="02020603050405020304" pitchFamily="18" charset="0"/>
              </a:rPr>
              <a:t>         全称量词与存在量词统称为量词。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353" y="331908"/>
            <a:ext cx="8229600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量词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全称量词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ym typeface="+mn-ea"/>
              </a:rPr>
              <a:t>x </a:t>
            </a:r>
            <a:r>
              <a:rPr lang="en-US" altLang="zh-CN" sz="2400" b="1" dirty="0" err="1">
                <a:sym typeface="+mn-ea"/>
              </a:rPr>
              <a:t>P(x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：      “对所有的</a:t>
            </a:r>
            <a:r>
              <a:rPr lang="en-US" altLang="zh-CN" sz="2400" b="1" dirty="0">
                <a:sym typeface="+mn-ea"/>
              </a:rPr>
              <a:t>x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 err="1">
                <a:sym typeface="+mn-ea"/>
              </a:rPr>
              <a:t>P(x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是真</a:t>
            </a:r>
            <a:r>
              <a:rPr lang="en-US" altLang="zh-CN" sz="2400" b="1" dirty="0">
                <a:sym typeface="+mn-ea"/>
              </a:rPr>
              <a:t>”</a:t>
            </a:r>
            <a:r>
              <a:rPr lang="zh-CN" altLang="en-US" sz="2400" b="1" dirty="0">
                <a:sym typeface="+mn-ea"/>
              </a:rPr>
              <a:t>；</a:t>
            </a:r>
            <a:endParaRPr lang="zh-CN" altLang="en-US" sz="2400" b="1" dirty="0">
              <a:sym typeface="+mn-ea"/>
            </a:endParaRPr>
          </a:p>
          <a:p>
            <a:pPr algn="l"/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ym typeface="+mn-ea"/>
              </a:rPr>
              <a:t>x ¬P(x) </a:t>
            </a:r>
            <a:r>
              <a:rPr lang="zh-CN" altLang="en-US" sz="2400" b="1" dirty="0">
                <a:sym typeface="+mn-ea"/>
              </a:rPr>
              <a:t>：   “对所有</a:t>
            </a:r>
            <a:r>
              <a:rPr lang="en-US" altLang="zh-CN" sz="2400" b="1" dirty="0">
                <a:sym typeface="+mn-ea"/>
              </a:rPr>
              <a:t>x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¬P(x)</a:t>
            </a:r>
            <a:r>
              <a:rPr lang="zh-CN" altLang="en-US" sz="2400" b="1" dirty="0">
                <a:sym typeface="+mn-ea"/>
              </a:rPr>
              <a:t>是真</a:t>
            </a:r>
            <a:r>
              <a:rPr lang="en-US" altLang="zh-CN" sz="2400" b="1" dirty="0">
                <a:sym typeface="+mn-ea"/>
              </a:rPr>
              <a:t>”</a:t>
            </a:r>
            <a:r>
              <a:rPr lang="zh-CN" altLang="en-US" sz="2400" b="1" dirty="0">
                <a:sym typeface="+mn-ea"/>
              </a:rPr>
              <a:t>；</a:t>
            </a:r>
            <a:endParaRPr lang="zh-CN" altLang="en-US" sz="2400" b="1" dirty="0">
              <a:sym typeface="+mn-ea"/>
            </a:endParaRPr>
          </a:p>
          <a:p>
            <a:pPr algn="l"/>
            <a:r>
              <a:rPr lang="en-US" altLang="zh-CN" sz="2400" b="1" dirty="0">
                <a:sym typeface="+mn-ea"/>
              </a:rPr>
              <a:t>      ¬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ym typeface="+mn-ea"/>
              </a:rPr>
              <a:t>x </a:t>
            </a:r>
            <a:r>
              <a:rPr lang="en-US" altLang="zh-CN" sz="2400" b="1" dirty="0" err="1">
                <a:sym typeface="+mn-ea"/>
              </a:rPr>
              <a:t>P(x</a:t>
            </a:r>
            <a:r>
              <a:rPr lang="en-US" altLang="zh-CN" sz="2400" b="1" dirty="0">
                <a:sym typeface="+mn-ea"/>
              </a:rPr>
              <a:t>) </a:t>
            </a:r>
            <a:r>
              <a:rPr lang="zh-CN" altLang="en-US" sz="2400" b="1" dirty="0">
                <a:sym typeface="+mn-ea"/>
              </a:rPr>
              <a:t>：   “并不是对所有的</a:t>
            </a:r>
            <a:r>
              <a:rPr lang="en-US" altLang="zh-CN" sz="2400" b="1" dirty="0">
                <a:sym typeface="+mn-ea"/>
              </a:rPr>
              <a:t>x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 err="1">
                <a:sym typeface="+mn-ea"/>
              </a:rPr>
              <a:t>P(x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是真</a:t>
            </a:r>
            <a:r>
              <a:rPr lang="en-US" altLang="zh-CN" sz="2400" b="1" dirty="0">
                <a:sym typeface="+mn-ea"/>
              </a:rPr>
              <a:t>”</a:t>
            </a:r>
            <a:r>
              <a:rPr lang="zh-CN" altLang="en-US" sz="2400" b="1" dirty="0">
                <a:sym typeface="+mn-ea"/>
              </a:rPr>
              <a:t>；</a:t>
            </a:r>
            <a:endParaRPr lang="zh-CN" altLang="en-US" sz="2400" b="1" dirty="0">
              <a:sym typeface="+mn-ea"/>
            </a:endParaRPr>
          </a:p>
          <a:p>
            <a:pPr algn="l"/>
            <a:r>
              <a:rPr lang="en-US" altLang="zh-CN" sz="2400" b="1" dirty="0">
                <a:sym typeface="+mn-ea"/>
              </a:rPr>
              <a:t>      ¬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ym typeface="+mn-ea"/>
              </a:rPr>
              <a:t>x ¬P(x) </a:t>
            </a:r>
            <a:r>
              <a:rPr lang="zh-CN" altLang="en-US" sz="2400" b="1" dirty="0">
                <a:sym typeface="+mn-ea"/>
              </a:rPr>
              <a:t>： “并不是所有的</a:t>
            </a:r>
            <a:r>
              <a:rPr lang="en-US" altLang="zh-CN" sz="2400" b="1" dirty="0">
                <a:sym typeface="+mn-ea"/>
              </a:rPr>
              <a:t>x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¬P(x)</a:t>
            </a:r>
            <a:r>
              <a:rPr lang="zh-CN" altLang="en-US" sz="2400" b="1" dirty="0">
                <a:sym typeface="+mn-ea"/>
              </a:rPr>
              <a:t>是真</a:t>
            </a:r>
            <a:r>
              <a:rPr lang="en-US" altLang="zh-CN" sz="2400" b="1" dirty="0">
                <a:sym typeface="+mn-ea"/>
              </a:rPr>
              <a:t>”</a:t>
            </a:r>
            <a:r>
              <a:rPr lang="zh-CN" altLang="en-US" sz="2400" b="1" dirty="0"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存在量词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ym typeface="+mn-ea"/>
              </a:rPr>
              <a:t> x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A(x) </a:t>
            </a:r>
            <a:r>
              <a:rPr lang="zh-CN" altLang="en-US" sz="2400" b="1" dirty="0">
                <a:sym typeface="+mn-ea"/>
              </a:rPr>
              <a:t>：存在一个</a:t>
            </a:r>
            <a:r>
              <a:rPr lang="en-US" altLang="zh-CN" sz="2400" b="1" dirty="0">
                <a:sym typeface="+mn-ea"/>
              </a:rPr>
              <a:t>x,A(x)</a:t>
            </a:r>
            <a:r>
              <a:rPr lang="zh-CN" altLang="en-US" sz="2400" b="1" dirty="0">
                <a:sym typeface="+mn-ea"/>
              </a:rPr>
              <a:t>是真；</a:t>
            </a:r>
            <a:endParaRPr lang="zh-CN" altLang="en-US" sz="2400" b="1" dirty="0">
              <a:sym typeface="+mn-ea"/>
            </a:endParaRPr>
          </a:p>
          <a:p>
            <a:pPr algn="just"/>
            <a:r>
              <a:rPr lang="en-US" altLang="zh-CN" sz="2400" b="1" dirty="0">
                <a:sym typeface="Symbol" panose="05050102010706020507" pitchFamily="18" charset="2"/>
              </a:rPr>
              <a:t>      </a:t>
            </a:r>
            <a:r>
              <a:rPr lang="en-US" altLang="zh-CN" sz="2400" b="1" dirty="0">
                <a:sym typeface="+mn-ea"/>
              </a:rPr>
              <a:t> x  ¬A(x) </a:t>
            </a:r>
            <a:r>
              <a:rPr lang="zh-CN" altLang="en-US" sz="2400" b="1" dirty="0">
                <a:sym typeface="+mn-ea"/>
              </a:rPr>
              <a:t>：存在一个</a:t>
            </a:r>
            <a:r>
              <a:rPr lang="en-US" altLang="zh-CN" sz="2400" b="1" dirty="0">
                <a:sym typeface="+mn-ea"/>
              </a:rPr>
              <a:t>x, ¬A(x) </a:t>
            </a:r>
            <a:r>
              <a:rPr lang="zh-CN" altLang="en-US" sz="2400" b="1" dirty="0">
                <a:sym typeface="+mn-ea"/>
              </a:rPr>
              <a:t>是真；</a:t>
            </a:r>
            <a:endParaRPr lang="zh-CN" altLang="en-US" sz="2400" b="1" dirty="0">
              <a:sym typeface="+mn-ea"/>
            </a:endParaRPr>
          </a:p>
          <a:p>
            <a:pPr algn="just"/>
            <a:r>
              <a:rPr lang="en-US" altLang="zh-CN" sz="2400" b="1" dirty="0">
                <a:sym typeface="+mn-ea"/>
              </a:rPr>
              <a:t>    ¬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ym typeface="+mn-ea"/>
              </a:rPr>
              <a:t> x 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A(x) </a:t>
            </a:r>
            <a:r>
              <a:rPr lang="zh-CN" altLang="en-US" sz="2400" b="1" dirty="0">
                <a:sym typeface="+mn-ea"/>
              </a:rPr>
              <a:t>：不存在一个</a:t>
            </a:r>
            <a:r>
              <a:rPr lang="en-US" altLang="zh-CN" sz="2400" b="1" dirty="0">
                <a:sym typeface="+mn-ea"/>
              </a:rPr>
              <a:t>x, A(x)</a:t>
            </a:r>
            <a:r>
              <a:rPr lang="zh-CN" altLang="en-US" sz="2400" b="1" dirty="0">
                <a:sym typeface="+mn-ea"/>
              </a:rPr>
              <a:t>是真；</a:t>
            </a:r>
            <a:endParaRPr lang="zh-CN" altLang="en-US" sz="2400" b="1" dirty="0">
              <a:sym typeface="+mn-ea"/>
            </a:endParaRPr>
          </a:p>
          <a:p>
            <a:pPr algn="just"/>
            <a:r>
              <a:rPr lang="zh-CN" altLang="en-US" sz="2400" b="1" dirty="0">
                <a:sym typeface="+mn-ea"/>
              </a:rPr>
              <a:t>    </a:t>
            </a:r>
            <a:r>
              <a:rPr lang="en-US" altLang="zh-CN" sz="2400" b="1" dirty="0">
                <a:sym typeface="+mn-ea"/>
              </a:rPr>
              <a:t>¬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ym typeface="+mn-ea"/>
              </a:rPr>
              <a:t> x ¬A(x) </a:t>
            </a:r>
            <a:r>
              <a:rPr lang="zh-CN" altLang="en-US" sz="2400" b="1" dirty="0">
                <a:sym typeface="+mn-ea"/>
              </a:rPr>
              <a:t>：不存在一个</a:t>
            </a:r>
            <a:r>
              <a:rPr lang="en-US" altLang="zh-CN" sz="2400" b="1" dirty="0">
                <a:sym typeface="+mn-ea"/>
              </a:rPr>
              <a:t>x,  ¬A(x) </a:t>
            </a:r>
            <a:r>
              <a:rPr lang="zh-CN" altLang="en-US" sz="2400" b="1" dirty="0">
                <a:sym typeface="+mn-ea"/>
              </a:rPr>
              <a:t>是真。</a:t>
            </a:r>
            <a:endParaRPr lang="zh-CN" altLang="en-US" sz="2400" b="1" dirty="0"/>
          </a:p>
          <a:p>
            <a:pPr algn="just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83235" y="302260"/>
            <a:ext cx="8250555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对下列命题符号化。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       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凡人要死。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个体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域是人类集合。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       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有的人是研究生。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个体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域是人类集合。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   (3)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任何整数或是正的或是负的。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个体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域是整数集合。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</a:rPr>
              <a:t>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要死。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符号化为：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dirty="0">
                <a:latin typeface="Times New Roman" panose="02020603050405020304" pitchFamily="18" charset="0"/>
              </a:rPr>
              <a:t>         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是研究生。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符号化为：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   (3)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sz="2800" b="1" err="1">
                <a:latin typeface="Times New Roman" panose="02020603050405020304" pitchFamily="18" charset="0"/>
                <a:sym typeface="Symbol" panose="05050102010706020507" pitchFamily="18" charset="2"/>
              </a:rPr>
              <a:t>P(x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): 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是正的。</a:t>
            </a:r>
            <a:r>
              <a:rPr lang="en-US" altLang="zh-CN" sz="2800" b="1" err="1">
                <a:latin typeface="Times New Roman" panose="02020603050405020304" pitchFamily="18" charset="0"/>
                <a:sym typeface="Symbol" panose="05050102010706020507" pitchFamily="18" charset="2"/>
              </a:rPr>
              <a:t>N(x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): 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是负的。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符号化为：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err="1">
                <a:latin typeface="宋体" panose="02010600030101010101" pitchFamily="2" charset="-122"/>
                <a:sym typeface="Symbol" panose="05050102010706020507" pitchFamily="18" charset="2"/>
              </a:rPr>
              <a:t>x(P(x)</a:t>
            </a:r>
            <a:r>
              <a:rPr lang="en-US" altLang="zh-CN" sz="2800" b="1" err="1">
                <a:solidFill>
                  <a:srgbClr val="6600CC"/>
                </a:solidFill>
                <a:latin typeface="宋体" panose="02010600030101010101" pitchFamily="2" charset="-122"/>
                <a:sym typeface="+mn-ea"/>
              </a:rPr>
              <a:t>∨</a:t>
            </a:r>
            <a:r>
              <a:rPr lang="en-US" altLang="zh-CN" sz="2800" b="1" err="1">
                <a:latin typeface="Times New Roman" panose="02020603050405020304" pitchFamily="18" charset="0"/>
                <a:sym typeface="Symbol" panose="05050102010706020507" pitchFamily="18" charset="2"/>
              </a:rPr>
              <a:t>N(x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800" b="1">
                <a:solidFill>
                  <a:srgbClr val="6600CC"/>
                </a:solidFill>
                <a:sym typeface="+mn-ea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83476" y="302172"/>
            <a:ext cx="8001000" cy="577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全称量化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存在量化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400" b="1" dirty="0">
                <a:latin typeface="Times New Roman" panose="02020603050405020304" pitchFamily="18" charset="0"/>
              </a:rPr>
              <a:t>命题函数前加上量词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分别叫做个体变元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被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全称量化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存在量化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lvl="0"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量化的作用：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dirty="0">
              <a:sym typeface="+mn-ea"/>
            </a:endParaRPr>
          </a:p>
          <a:p>
            <a:pPr lvl="0"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    设</a:t>
            </a:r>
            <a:r>
              <a:rPr lang="en-US" altLang="zh-CN" sz="2400" i="1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i="1" dirty="0">
                <a:sym typeface="+mn-ea"/>
              </a:rPr>
              <a:t>x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表示“</a:t>
            </a:r>
            <a:r>
              <a:rPr lang="en-US" altLang="zh-CN" sz="2400" i="1" dirty="0">
                <a:sym typeface="+mn-ea"/>
              </a:rPr>
              <a:t>x</a:t>
            </a:r>
            <a:r>
              <a:rPr lang="zh-CN" altLang="en-US" sz="2400" dirty="0">
                <a:sym typeface="+mn-ea"/>
              </a:rPr>
              <a:t>是质数”，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将谓词</a:t>
            </a:r>
            <a:r>
              <a:rPr lang="en-US" altLang="zh-CN" sz="2400" i="1" dirty="0">
                <a:solidFill>
                  <a:srgbClr val="0070C0"/>
                </a:solidFill>
                <a:sym typeface="+mn-ea"/>
              </a:rPr>
              <a:t>F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</a:t>
            </a:r>
            <a:r>
              <a:rPr lang="en-US" altLang="zh-CN" sz="2400" i="1" dirty="0">
                <a:solidFill>
                  <a:srgbClr val="0070C0"/>
                </a:solidFill>
                <a:sym typeface="+mn-ea"/>
              </a:rPr>
              <a:t>x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变为命题有两种方法：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lvl="0"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sym typeface="+mn-ea"/>
            </a:endParaRPr>
          </a:p>
          <a:p>
            <a:pPr lvl="0" algn="just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  一种是将</a:t>
            </a:r>
            <a:r>
              <a:rPr lang="en-US" altLang="zh-CN" sz="2400" i="1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取定一个值</a:t>
            </a:r>
            <a:r>
              <a:rPr lang="zh-CN" altLang="en-US" sz="2400" dirty="0">
                <a:sym typeface="+mn-ea"/>
              </a:rPr>
              <a:t>，例如 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，那么</a:t>
            </a:r>
            <a:r>
              <a:rPr lang="en-US" altLang="zh-CN" sz="2400" i="1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(4)</a:t>
            </a:r>
            <a:r>
              <a:rPr lang="zh-CN" altLang="en-US" sz="2400" dirty="0">
                <a:sym typeface="+mn-ea"/>
              </a:rPr>
              <a:t>是命题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假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，这种方法的本质是给变元以约束。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lvl="0" algn="just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   </a:t>
            </a:r>
            <a:endParaRPr lang="zh-CN" altLang="en-US" sz="2400" dirty="0">
              <a:sym typeface="+mn-ea"/>
            </a:endParaRPr>
          </a:p>
          <a:p>
            <a:pPr lvl="0" algn="l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第二种是将谓词量化</a:t>
            </a:r>
            <a:r>
              <a:rPr lang="zh-CN" altLang="en-US" sz="2400" dirty="0">
                <a:sym typeface="+mn-ea"/>
              </a:rPr>
              <a:t>，例如</a:t>
            </a:r>
            <a:r>
              <a:rPr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ym typeface="+mn-ea"/>
              </a:rPr>
              <a:t>x F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i="1" dirty="0">
                <a:sym typeface="+mn-ea"/>
              </a:rPr>
              <a:t>x</a:t>
            </a:r>
            <a:r>
              <a:rPr lang="en-US" altLang="zh-CN" sz="2400" dirty="0">
                <a:sym typeface="+mn-ea"/>
              </a:rPr>
              <a:t>)(</a:t>
            </a:r>
            <a:r>
              <a:rPr lang="zh-CN" altLang="en-US" sz="2400" dirty="0">
                <a:sym typeface="+mn-ea"/>
              </a:rPr>
              <a:t>假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ym typeface="+mn-ea"/>
              </a:rPr>
              <a:t>x F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i="1" dirty="0">
                <a:sym typeface="+mn-ea"/>
              </a:rPr>
              <a:t>x</a:t>
            </a:r>
            <a:r>
              <a:rPr lang="en-US" altLang="zh-CN" sz="2400" dirty="0">
                <a:sym typeface="+mn-ea"/>
              </a:rPr>
              <a:t>)(</a:t>
            </a:r>
            <a:r>
              <a:rPr lang="zh-CN" altLang="en-US" sz="2400" dirty="0">
                <a:sym typeface="+mn-ea"/>
              </a:rPr>
              <a:t>真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，这种方法的本质也是给变元以约束，不过约束方法不一样。 </a:t>
            </a:r>
            <a:endParaRPr lang="zh-CN" altLang="en-US" sz="2400" dirty="0">
              <a:sym typeface="+mn-ea"/>
            </a:endParaRPr>
          </a:p>
          <a:p>
            <a:pPr lvl="0" algn="l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sym typeface="+mn-ea"/>
            </a:endParaRPr>
          </a:p>
          <a:p>
            <a:pPr lvl="0" algn="l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所以量化的作用是约束变元。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4411" y="1359447"/>
            <a:ext cx="800100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全称量化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存在量化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虽然对命题函数中所有命题变元进行量化后，该命题函数就变成了命题，但所得命题的真值与个体域的选定有关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1151" y="241738"/>
            <a:ext cx="81534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3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对</a:t>
            </a:r>
            <a:r>
              <a:rPr lang="zh-CN" altLang="en-US" sz="2400" b="1" dirty="0">
                <a:latin typeface="宋体" panose="02010600030101010101" pitchFamily="2" charset="-122"/>
              </a:rPr>
              <a:t>下列命题符号化，并在①，②，③三个个体域中考察命题的真值。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    命题：⑴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所有数小于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          ⑵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至少有一个数小于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    个体域：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    ①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r>
              <a:rPr lang="en-US" altLang="zh-CN" sz="2400" b="1" dirty="0">
                <a:latin typeface="宋体" panose="02010600030101010101" pitchFamily="2" charset="-122"/>
              </a:rPr>
              <a:t>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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宋体" panose="02010600030101010101" pitchFamily="2" charset="-122"/>
              </a:rPr>
              <a:t>    ②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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宋体" panose="02010600030101010101" pitchFamily="2" charset="-122"/>
              </a:rPr>
              <a:t>    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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b="1" dirty="0">
                <a:latin typeface="宋体" panose="02010600030101010101" pitchFamily="2" charset="-122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小于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    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所有数小于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符号化为：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在个体域①，②，③中，它们的真值分别为：真，假，假。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    ⑵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至少有一个数小于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符号化为：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在个体域①，②，③中，它们的真值分别为：真，真，假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3946" y="1021929"/>
            <a:ext cx="8305800" cy="407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  命题函数</a:t>
            </a:r>
            <a:r>
              <a:rPr lang="zh-CN" altLang="en-US" sz="2400" b="1" dirty="0">
                <a:latin typeface="宋体" panose="02010600030101010101" pitchFamily="2" charset="-122"/>
              </a:rPr>
              <a:t>中的个体变元被量化以后变成命题，其真值又与个体域的选定有关，这对命题函数的研究带来了一定的困难，为了统一，我们今后使用全总个体域。而将其它个体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域用</a:t>
            </a:r>
            <a:r>
              <a:rPr lang="zh-CN" altLang="en-US" sz="2400" b="1" dirty="0">
                <a:latin typeface="宋体" panose="02010600030101010101" pitchFamily="2" charset="-122"/>
              </a:rPr>
              <a:t>一个谓词来表示，叫做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特性谓词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ym typeface="+mn-ea"/>
              </a:rPr>
              <a:t>限定客体变元变化范围的谓词</a:t>
            </a:r>
            <a:r>
              <a:rPr lang="en-US" altLang="zh-CN" sz="2400" b="1" dirty="0">
                <a:sym typeface="+mn-ea"/>
              </a:rPr>
              <a:t>)</a:t>
            </a:r>
            <a:endParaRPr lang="en-US" altLang="zh-CN" sz="2400" b="1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特性</a:t>
            </a:r>
            <a:r>
              <a:rPr lang="zh-CN" altLang="en-US" sz="2400" b="1" dirty="0">
                <a:latin typeface="宋体" panose="02010600030101010101" pitchFamily="2" charset="-122"/>
              </a:rPr>
              <a:t>谓词加入的方法为：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对全称量词，特性谓词作为条件命题的前件加入。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⑵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对存在量词，特性谓词作为合取项加入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8585" y="416567"/>
            <a:ext cx="8147538" cy="585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     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对下列命题在①，②两个个体域中符号化。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命题：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⑴ 所有老虎是要吃人。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⑵ 存在一个老虎要吃人。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个体域：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① 所有老虎组成的集合。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② 全总个体域。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是要吃人的。个体域为所有老虎的集合。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⑴符号化为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⑵</a:t>
            </a:r>
            <a:r>
              <a:rPr lang="zh-CN" altLang="en-US" sz="2400" b="1" dirty="0">
                <a:latin typeface="Times New Roman" panose="02020603050405020304" pitchFamily="18" charset="0"/>
              </a:rPr>
              <a:t>符号化为 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个体域为全总个体域。设特性谓词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是老虎。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⑴符号化为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⑵</a:t>
            </a:r>
            <a:r>
              <a:rPr lang="zh-CN" altLang="en-US" sz="2400" b="1" dirty="0">
                <a:latin typeface="Times New Roman" panose="02020603050405020304" pitchFamily="18" charset="0"/>
              </a:rPr>
              <a:t>符号化为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)∧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596265"/>
            <a:ext cx="8456930" cy="5894705"/>
          </a:xfrm>
        </p:spPr>
        <p:txBody>
          <a:bodyPr vert="horz" lIns="68580" tIns="34290" rIns="68580" bIns="3429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命题逻辑的局限性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在命题逻辑中，命题是命题演算的基本单位，不再对原子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命题进行分解，因而无法研究命题的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内部结构、成分及命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题之间的内在联系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，甚至无法处理一些简单而又常见的推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理过程。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例如，下列推理：   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所有的人都是要死的。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苏格拉底是人。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苏格拉底是要死的。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著名的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苏格拉底论证。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</p:spPr>
        <p:txBody>
          <a:bodyPr vert="horz" lIns="68580" tIns="34290" rIns="68580" bIns="34290" rtlCol="0" anchor="ctr"/>
          <a:p>
            <a:pPr lvl="0" algn="r"/>
            <a:fld id="{9A0DB2DC-4C9A-4742-B13C-FB6460FD3503}" type="slidenum">
              <a:rPr lang="en-US" altLang="zh-CN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19456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81965" y="233680"/>
            <a:ext cx="8389620" cy="6040120"/>
          </a:xfrm>
        </p:spPr>
        <p:txBody>
          <a:bodyPr vert="horz" lIns="68580" tIns="34290" rIns="68580" bIns="34290" rtlCol="0">
            <a:normAutofit/>
          </a:bodyPr>
          <a:p>
            <a:pPr lvl="0"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95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使用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量词时应注意的问题</a:t>
            </a:r>
            <a:endParaRPr lang="zh-CN" altLang="en-US" b="0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1950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950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95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）在不同的个体域，同一命题的符号化形式可能相同也可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能不同。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）在不同的个体域，同一命题的真值可能相同也可能不同。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en-US" altLang="zh-CN" err="1">
                <a:solidFill>
                  <a:schemeClr val="tx1"/>
                </a:solidFill>
              </a:rPr>
              <a:t>R(x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为大学生。如果个体域为大学里的某个班级的</a:t>
            </a:r>
            <a:endParaRPr lang="zh-CN" altLang="en-US" dirty="0">
              <a:solidFill>
                <a:schemeClr val="tx1"/>
              </a:solidFill>
            </a:endParaRPr>
          </a:p>
          <a:p>
            <a:pPr lvl="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学生，则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err="1">
                <a:solidFill>
                  <a:schemeClr val="tx1"/>
                </a:solidFill>
              </a:rPr>
              <a:t>R(x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为真；若个体域为中学里的某个班级的学生，</a:t>
            </a:r>
            <a:endParaRPr lang="zh-CN" altLang="en-US" dirty="0">
              <a:solidFill>
                <a:schemeClr val="tx1"/>
              </a:solidFill>
            </a:endParaRPr>
          </a:p>
          <a:p>
            <a:pPr lvl="0"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）为假</a:t>
            </a:r>
            <a:r>
              <a:rPr lang="en-US" altLang="zh-CN">
                <a:solidFill>
                  <a:schemeClr val="tx1"/>
                </a:solidFill>
              </a:rPr>
              <a:t>.).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</p:spPr>
        <p:txBody>
          <a:bodyPr vert="horz" lIns="68580" tIns="34290" rIns="68580" bIns="34290" rtlCol="0" anchor="ctr"/>
          <a:p>
            <a:pPr lvl="0" algn="r"/>
            <a:fld id="{9A0DB2DC-4C9A-4742-B13C-FB6460FD3503}" type="slidenum">
              <a:rPr lang="en-US" altLang="zh-CN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0360" y="651510"/>
            <a:ext cx="8463915" cy="5149850"/>
          </a:xfrm>
        </p:spPr>
        <p:txBody>
          <a:bodyPr vert="horz" lIns="68580" tIns="34290" rIns="68580" bIns="34290" rtlCol="0">
            <a:normAutofit/>
          </a:bodyPr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250" b="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50" b="0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2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）约定以后如不指定个体域，默认为全总个体域。对</a:t>
            </a:r>
            <a:endParaRPr lang="zh-CN" altLang="en-US" sz="2250" b="1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每个个体变元的变化范围</a:t>
            </a:r>
            <a:r>
              <a:rPr lang="en-US" altLang="zh-CN" sz="22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用</a:t>
            </a:r>
            <a:r>
              <a:rPr lang="zh-CN" altLang="en-US" sz="2250" b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特性谓词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加以限制</a:t>
            </a:r>
            <a:r>
              <a:rPr lang="en-US" altLang="zh-CN" sz="22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250" b="1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50" b="1"/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50" b="1" dirty="0">
                <a:solidFill>
                  <a:srgbClr val="D60093"/>
                </a:solidFill>
              </a:rPr>
              <a:t>特性谓词加入断言中的规则：</a:t>
            </a:r>
            <a:endParaRPr lang="zh-CN" altLang="en-US" sz="2250" b="1" dirty="0">
              <a:solidFill>
                <a:srgbClr val="D60093"/>
              </a:solidFill>
            </a:endParaRP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50" b="1" dirty="0">
                <a:solidFill>
                  <a:srgbClr val="D60093"/>
                </a:solidFill>
              </a:rPr>
              <a:t>一般而言，对全称量词，特性谓词常作蕴含的前</a:t>
            </a:r>
            <a:endParaRPr lang="zh-CN" altLang="en-US" sz="2250" b="1" dirty="0">
              <a:solidFill>
                <a:srgbClr val="D60093"/>
              </a:solidFill>
            </a:endParaRP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50" b="1" dirty="0">
                <a:solidFill>
                  <a:srgbClr val="D60093"/>
                </a:solidFill>
              </a:rPr>
              <a:t>件，</a:t>
            </a:r>
            <a:r>
              <a:rPr lang="zh-CN" altLang="en-US" sz="2250" b="1" dirty="0">
                <a:solidFill>
                  <a:schemeClr val="tx1"/>
                </a:solidFill>
              </a:rPr>
              <a:t>如 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 (</a:t>
            </a:r>
            <a:r>
              <a:rPr lang="en-US" altLang="zh-CN" sz="2250" b="1" err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M(x</a:t>
            </a:r>
            <a:r>
              <a:rPr lang="en-US" altLang="zh-CN" sz="22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25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5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250" b="1" err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F(x</a:t>
            </a:r>
            <a:r>
              <a:rPr lang="en-US" altLang="zh-CN" sz="22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zh-CN" altLang="en-US" sz="2250" b="1" dirty="0">
                <a:solidFill>
                  <a:srgbClr val="D60093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en-US" sz="2250" b="1" dirty="0">
              <a:solidFill>
                <a:srgbClr val="D60093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50" b="1" dirty="0">
                <a:solidFill>
                  <a:srgbClr val="D60093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对存在量词，特性谓词常作合取项，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如 </a:t>
            </a:r>
            <a:r>
              <a:rPr lang="en-US" altLang="zh-CN" sz="22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 (</a:t>
            </a:r>
            <a:r>
              <a:rPr lang="en-US" altLang="zh-CN" sz="2250" b="1" err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M(x</a:t>
            </a:r>
            <a:r>
              <a:rPr lang="en-US" altLang="zh-CN" sz="22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)∧</a:t>
            </a:r>
            <a:r>
              <a:rPr lang="en-US" altLang="zh-CN" sz="225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50" b="1" err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G(x</a:t>
            </a:r>
            <a:r>
              <a:rPr lang="en-US" altLang="zh-CN" sz="22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en-US" altLang="zh-CN" sz="2250" b="1">
                <a:solidFill>
                  <a:srgbClr val="D60093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25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</p:spPr>
        <p:txBody>
          <a:bodyPr vert="horz" lIns="68580" tIns="34290" rIns="68580" bIns="34290" rtlCol="0" anchor="ctr"/>
          <a:p>
            <a:pPr lvl="0" algn="r"/>
            <a:fld id="{9A0DB2DC-4C9A-4742-B13C-FB6460FD3503}" type="slidenum">
              <a:rPr lang="en-US" altLang="zh-CN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430" y="321310"/>
            <a:ext cx="8411210" cy="6062980"/>
          </a:xfrm>
        </p:spPr>
        <p:txBody>
          <a:bodyPr vert="horz" lIns="68580" tIns="34290" rIns="68580" bIns="34290" rtlCol="0">
            <a:normAutofit/>
          </a:bodyPr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5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(4)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一般来说，当多个量词同时出现时，它们的顺序不能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随意调换。如：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在实数域上用</a:t>
            </a:r>
            <a:r>
              <a:rPr lang="en-US" altLang="zh-CN" b="1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H(x,y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b="1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=5,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则命题“对于任意的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都存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lang="en-US" altLang="zh-CN" b="1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=5”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可符号化为： </a:t>
            </a:r>
            <a:r>
              <a:rPr lang="en-US" altLang="zh-CN" b="1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y H(x,y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,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其真值为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若调换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量词顺序后为： </a:t>
            </a:r>
            <a:r>
              <a:rPr lang="en-US" altLang="zh-CN" b="1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x H(x,y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,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其真值为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(5)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个体域为有限集合时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D={a</a:t>
            </a:r>
            <a:r>
              <a:rPr lang="en-US" altLang="zh-CN" baseline="-1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a</a:t>
            </a:r>
            <a:r>
              <a:rPr lang="en-US" altLang="zh-CN" baseline="-1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a</a:t>
            </a:r>
            <a:r>
              <a:rPr lang="en-US" altLang="zh-CN" baseline="-1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},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对任意谓词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err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A(x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有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x A(x)A(a</a:t>
            </a:r>
            <a:r>
              <a:rPr lang="en-US" altLang="zh-CN" sz="2625" baseline="-1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)∧A(a</a:t>
            </a:r>
            <a:r>
              <a:rPr lang="en-US" altLang="zh-CN" sz="2625" baseline="-1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)∧</a:t>
            </a:r>
            <a:r>
              <a:rPr lang="en-US" altLang="zh-CN" sz="2625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625" err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A(a</a:t>
            </a:r>
            <a:r>
              <a:rPr lang="en-US" altLang="zh-CN" sz="2625" baseline="-15000" err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625" baseline="-1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625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2625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625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 A(x)A(a</a:t>
            </a:r>
            <a:r>
              <a:rPr lang="en-US" altLang="zh-CN" sz="2625" baseline="-1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A(a</a:t>
            </a:r>
            <a:r>
              <a:rPr lang="en-US" altLang="zh-CN" sz="2625" baseline="-1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625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625" err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A(a</a:t>
            </a:r>
            <a:r>
              <a:rPr lang="en-US" altLang="zh-CN" sz="2625" baseline="-15000" err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625" baseline="-1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25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625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25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可数无限可以推广，不可数无限，无法表示。</a:t>
            </a:r>
            <a:endParaRPr lang="zh-CN" altLang="en-US" sz="2625" dirty="0">
              <a:solidFill>
                <a:schemeClr val="tx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8780" y="416560"/>
            <a:ext cx="8369935" cy="433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    例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符号化：</a:t>
            </a:r>
            <a:r>
              <a:rPr lang="zh-CN" altLang="en-US" sz="2400" b="1" dirty="0">
                <a:sym typeface="+mn-ea"/>
              </a:rPr>
              <a:t>对于所有的自然数，均有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+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en-US" altLang="zh-CN" sz="2400" b="1" dirty="0">
                <a:sym typeface="+mn-ea"/>
              </a:rPr>
              <a:t>≥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zh-CN" altLang="en-US" sz="2400" b="1" dirty="0"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ym typeface="+mn-ea"/>
              </a:rPr>
              <a:t>设</a:t>
            </a:r>
            <a:r>
              <a:rPr lang="en-US" altLang="zh-CN" sz="2400" b="1" dirty="0">
                <a:sym typeface="+mn-ea"/>
              </a:rPr>
              <a:t>F(x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y)</a:t>
            </a:r>
            <a:r>
              <a:rPr lang="zh-CN" altLang="en-US" sz="2400" b="1" dirty="0">
                <a:sym typeface="+mn-ea"/>
              </a:rPr>
              <a:t>表示</a:t>
            </a:r>
            <a:r>
              <a:rPr lang="en-US" altLang="zh-CN" sz="2400" b="1" dirty="0">
                <a:sym typeface="+mn-ea"/>
              </a:rPr>
              <a:t>x+y≥x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N(x)</a:t>
            </a:r>
            <a:r>
              <a:rPr lang="zh-CN" altLang="en-US" sz="2400" b="1" dirty="0">
                <a:sym typeface="+mn-ea"/>
              </a:rPr>
              <a:t>表示“</a:t>
            </a:r>
            <a:r>
              <a:rPr lang="en-US" altLang="zh-CN" sz="2400" b="1" dirty="0">
                <a:sym typeface="+mn-ea"/>
              </a:rPr>
              <a:t>x</a:t>
            </a:r>
            <a:r>
              <a:rPr lang="zh-CN" altLang="en-US" sz="2400" b="1" dirty="0">
                <a:sym typeface="+mn-ea"/>
              </a:rPr>
              <a:t>是自然数”。则上句可译为</a:t>
            </a:r>
            <a:br>
              <a:rPr lang="zh-CN" altLang="en-US" sz="2400" b="1" dirty="0">
                <a:sym typeface="+mn-ea"/>
              </a:rPr>
            </a:b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ym typeface="+mn-ea"/>
              </a:rPr>
              <a:t>y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N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en-US" altLang="zh-CN" sz="2800" b="1" dirty="0">
                <a:sym typeface="+mn-ea"/>
              </a:rPr>
              <a:t>)∧</a:t>
            </a:r>
            <a:r>
              <a:rPr lang="en-US" altLang="zh-CN" sz="2800" b="1" i="1" dirty="0">
                <a:sym typeface="+mn-ea"/>
              </a:rPr>
              <a:t>N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y</a:t>
            </a:r>
            <a:r>
              <a:rPr lang="en-US" altLang="zh-CN" sz="2800" b="1" dirty="0">
                <a:sym typeface="+mn-ea"/>
              </a:rPr>
              <a:t>)→</a:t>
            </a:r>
            <a:r>
              <a:rPr lang="en-US" altLang="zh-CN" sz="2800" b="1" i="1" dirty="0">
                <a:sym typeface="+mn-ea"/>
              </a:rPr>
              <a:t>F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i="1" dirty="0">
                <a:sym typeface="+mn-ea"/>
              </a:rPr>
              <a:t>y</a:t>
            </a:r>
            <a:r>
              <a:rPr lang="en-US" altLang="zh-CN" sz="2800" b="1" dirty="0">
                <a:sym typeface="+mn-ea"/>
              </a:rPr>
              <a:t>))</a:t>
            </a:r>
            <a:br>
              <a:rPr lang="en-US" altLang="zh-CN" sz="2400" b="1" dirty="0">
                <a:sym typeface="+mn-ea"/>
              </a:rPr>
            </a:b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ym typeface="+mn-ea"/>
              </a:rPr>
              <a:t>如果</a:t>
            </a:r>
            <a:r>
              <a:rPr lang="en-US" altLang="zh-CN" sz="2400" b="1" dirty="0">
                <a:sym typeface="+mn-ea"/>
              </a:rPr>
              <a:t>F(x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y)</a:t>
            </a:r>
            <a:r>
              <a:rPr lang="zh-CN" altLang="en-US" sz="2400" b="1" dirty="0">
                <a:sym typeface="+mn-ea"/>
              </a:rPr>
              <a:t>表示</a:t>
            </a:r>
            <a:r>
              <a:rPr lang="en-US" altLang="zh-CN" sz="2400" b="1" dirty="0">
                <a:sym typeface="+mn-ea"/>
              </a:rPr>
              <a:t>x≥y</a:t>
            </a:r>
            <a:r>
              <a:rPr lang="zh-CN" altLang="en-US" sz="2400" b="1" dirty="0">
                <a:sym typeface="+mn-ea"/>
              </a:rPr>
              <a:t>，则上句可译为</a:t>
            </a:r>
            <a:br>
              <a:rPr lang="zh-CN" altLang="en-US" sz="2400" b="1" dirty="0">
                <a:sym typeface="+mn-ea"/>
              </a:rPr>
            </a:b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ym typeface="+mn-ea"/>
              </a:rPr>
              <a:t>           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ym typeface="+mn-ea"/>
              </a:rPr>
              <a:t>y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N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en-US" altLang="zh-CN" sz="2800" b="1" dirty="0">
                <a:sym typeface="+mn-ea"/>
              </a:rPr>
              <a:t>)∧</a:t>
            </a:r>
            <a:r>
              <a:rPr lang="en-US" altLang="zh-CN" sz="2800" b="1" i="1" dirty="0">
                <a:sym typeface="+mn-ea"/>
              </a:rPr>
              <a:t>N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y</a:t>
            </a:r>
            <a:r>
              <a:rPr lang="en-US" altLang="zh-CN" sz="2800" b="1" dirty="0">
                <a:sym typeface="+mn-ea"/>
              </a:rPr>
              <a:t>)→</a:t>
            </a:r>
            <a:r>
              <a:rPr lang="en-US" altLang="zh-CN" sz="2800" b="1" i="1" dirty="0">
                <a:sym typeface="+mn-ea"/>
              </a:rPr>
              <a:t>F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en-US" altLang="zh-CN" sz="2800" b="1" dirty="0">
                <a:sym typeface="+mn-ea"/>
              </a:rPr>
              <a:t>+</a:t>
            </a:r>
            <a:r>
              <a:rPr lang="en-US" altLang="zh-CN" sz="2800" b="1" i="1" dirty="0">
                <a:sym typeface="+mn-ea"/>
              </a:rPr>
              <a:t>y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en-US" altLang="zh-CN" sz="2800" b="1" dirty="0">
                <a:sym typeface="+mn-ea"/>
              </a:rPr>
              <a:t>))</a:t>
            </a:r>
            <a:endParaRPr lang="en-US" altLang="zh-CN" sz="2800" b="1" dirty="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8780" y="416560"/>
            <a:ext cx="8369935" cy="494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sz="2400" b="1" dirty="0" smtClean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zh-CN" altLang="en-US" sz="2400" dirty="0">
                <a:sym typeface="+mn-ea"/>
              </a:rPr>
              <a:t>例：试将苏格拉底论证符号化：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>
                <a:sym typeface="+mn-ea"/>
              </a:rPr>
              <a:t>“所有的人总是要死的。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>
                <a:sym typeface="+mn-ea"/>
              </a:rPr>
              <a:t>     因为苏格拉底是人，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>
                <a:sym typeface="+mn-ea"/>
              </a:rPr>
              <a:t>     所以苏格拉底是要死的。”</a:t>
            </a:r>
            <a:endParaRPr lang="zh-CN" altLang="en-US" sz="2400" dirty="0">
              <a:sym typeface="+mn-ea"/>
            </a:endParaRPr>
          </a:p>
          <a:p>
            <a:pPr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sym typeface="+mn-ea"/>
              </a:rPr>
              <a:t>解：设</a:t>
            </a:r>
            <a:r>
              <a:rPr lang="en-US" altLang="zh-CN" sz="2400" dirty="0">
                <a:sym typeface="+mn-ea"/>
              </a:rPr>
              <a:t>M(x)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x</a:t>
            </a:r>
            <a:r>
              <a:rPr lang="zh-CN" altLang="en-US" sz="2400" dirty="0">
                <a:sym typeface="+mn-ea"/>
              </a:rPr>
              <a:t>是人；</a:t>
            </a:r>
            <a:r>
              <a:rPr lang="en-US" altLang="zh-CN" sz="2400" dirty="0">
                <a:sym typeface="+mn-ea"/>
              </a:rPr>
              <a:t>D(x)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x</a:t>
            </a:r>
            <a:r>
              <a:rPr lang="zh-CN" altLang="en-US" sz="2400" dirty="0">
                <a:sym typeface="+mn-ea"/>
              </a:rPr>
              <a:t>是要死的；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      </a:t>
            </a:r>
            <a:r>
              <a:rPr lang="en-US" altLang="zh-CN" sz="2400" dirty="0">
                <a:sym typeface="+mn-ea"/>
              </a:rPr>
              <a:t>s</a:t>
            </a:r>
            <a:r>
              <a:rPr lang="zh-CN" altLang="en-US" sz="2400" dirty="0">
                <a:sym typeface="+mn-ea"/>
              </a:rPr>
              <a:t>：苏格拉底</a:t>
            </a:r>
            <a:endParaRPr lang="zh-CN" altLang="en-US" sz="2400" dirty="0"/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ym typeface="+mn-ea"/>
              </a:rPr>
              <a:t>   </a:t>
            </a:r>
            <a:r>
              <a:rPr lang="zh-CN" altLang="en-US" sz="2800" dirty="0">
                <a:sym typeface="+mn-ea"/>
              </a:rPr>
              <a:t>写成符号形式：</a:t>
            </a:r>
            <a:endParaRPr lang="zh-CN" altLang="en-US" sz="2800" dirty="0">
              <a:sym typeface="+mn-ea"/>
            </a:endParaRPr>
          </a:p>
          <a:p>
            <a:pPr>
              <a:buNone/>
            </a:pP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      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ym typeface="+mn-ea"/>
              </a:rPr>
              <a:t>x </a:t>
            </a:r>
            <a:r>
              <a:rPr lang="en-US" altLang="zh-CN" sz="2800">
                <a:sym typeface="+mn-ea"/>
              </a:rPr>
              <a:t>(M(x)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>
                <a:sym typeface="+mn-ea"/>
              </a:rPr>
              <a:t> D(x))</a:t>
            </a:r>
            <a:r>
              <a:rPr lang="zh-CN" altLang="en-US" sz="2800">
                <a:sym typeface="+mn-ea"/>
              </a:rPr>
              <a:t>，</a:t>
            </a:r>
            <a:r>
              <a:rPr lang="zh-CN" altLang="en-US" sz="280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+mn-ea"/>
              </a:rPr>
              <a:t>M(s) </a:t>
            </a:r>
            <a:r>
              <a:rPr lang="en-US" altLang="zh-CN" sz="2800">
                <a:sym typeface="Symbol" panose="05050102010706020507" pitchFamily="18" charset="2"/>
              </a:rPr>
              <a:t></a:t>
            </a:r>
            <a:r>
              <a:rPr lang="en-US" altLang="zh-CN" sz="2800">
                <a:sym typeface="+mn-ea"/>
              </a:rPr>
              <a:t> D(s)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9954" y="448286"/>
            <a:ext cx="8153400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谓词</a:t>
            </a:r>
            <a:r>
              <a:rPr lang="zh-CN" altLang="en-US" sz="2400" b="1" dirty="0">
                <a:latin typeface="Times New Roman" panose="02020603050405020304" pitchFamily="18" charset="0"/>
              </a:rPr>
              <a:t>公式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ym typeface="+mn-ea"/>
              </a:rPr>
              <a:t>不出现命题联结词和量词的谓词命名式</a:t>
            </a:r>
            <a:r>
              <a:rPr lang="en-US" altLang="zh-CN" sz="2400" b="1" dirty="0">
                <a:sym typeface="+mn-ea"/>
              </a:rPr>
              <a:t>P(x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x</a:t>
            </a:r>
            <a:r>
              <a:rPr lang="en-US" altLang="zh-CN" sz="2400" b="1" baseline="-25000" dirty="0">
                <a:sym typeface="+mn-ea"/>
              </a:rPr>
              <a:t>2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…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x</a:t>
            </a:r>
            <a:r>
              <a:rPr lang="en-US" altLang="zh-CN" sz="2400" b="1" baseline="-25000" dirty="0">
                <a:sym typeface="+mn-ea"/>
              </a:rPr>
              <a:t>n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称为谓词演算的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原子公式</a:t>
            </a:r>
            <a:r>
              <a:rPr lang="zh-CN" altLang="en-US" sz="2400" b="1" dirty="0">
                <a:sym typeface="+mn-ea"/>
              </a:rPr>
              <a:t>。 包括</a:t>
            </a:r>
            <a:r>
              <a:rPr lang="en-US" altLang="zh-CN" sz="2400" b="1" dirty="0">
                <a:sym typeface="+mn-ea"/>
              </a:rPr>
              <a:t>n=0 </a:t>
            </a:r>
            <a:r>
              <a:rPr lang="zh-CN" altLang="en-US" sz="2400" b="1" dirty="0">
                <a:sym typeface="+mn-ea"/>
              </a:rPr>
              <a:t>的情况，此时</a:t>
            </a:r>
            <a:r>
              <a:rPr lang="en-US" altLang="zh-CN" sz="2400" b="1" dirty="0">
                <a:sym typeface="+mn-ea"/>
              </a:rPr>
              <a:t>P(x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x</a:t>
            </a:r>
            <a:r>
              <a:rPr lang="en-US" altLang="zh-CN" sz="2400" b="1" baseline="-25000" dirty="0">
                <a:sym typeface="+mn-ea"/>
              </a:rPr>
              <a:t>2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…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x</a:t>
            </a:r>
            <a:r>
              <a:rPr lang="en-US" altLang="zh-CN" sz="2400" b="1" baseline="-25000" dirty="0">
                <a:sym typeface="+mn-ea"/>
              </a:rPr>
              <a:t>n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即为原子命题公式</a:t>
            </a:r>
            <a:r>
              <a:rPr lang="en-US" altLang="zh-CN" sz="2400" b="1" dirty="0">
                <a:sym typeface="+mn-ea"/>
              </a:rPr>
              <a:t>P</a:t>
            </a:r>
            <a:r>
              <a:rPr lang="zh-CN" altLang="en-US" sz="2400" b="1" dirty="0">
                <a:sym typeface="+mn-ea"/>
              </a:rPr>
              <a:t>。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按下列规则构成的表达式称为谓词演算的合式公式，简称谓词公式。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en-US" sz="2400" b="1" dirty="0">
                <a:latin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谓词演算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的原子公式是合式公式。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是合式公式，则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¬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i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↔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是合式公式。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如果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是合式公式，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中出现的任意个体变元，则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A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是合式公式。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(4)</a:t>
            </a:r>
            <a:r>
              <a:rPr lang="zh-CN" altLang="en-US" sz="2400" b="1" dirty="0">
                <a:latin typeface="Times New Roman" panose="02020603050405020304" pitchFamily="18" charset="0"/>
              </a:rPr>
              <a:t> 只有有限次地应用⑴、⑵、⑶、⑷所得的公式是合式公式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710" y="262759"/>
            <a:ext cx="81534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谓词公式也有以下约定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</a:rPr>
              <a:t>        ⑴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最</a:t>
            </a:r>
            <a:r>
              <a:rPr lang="zh-CN" altLang="en-US" sz="2400" b="1" dirty="0">
                <a:latin typeface="Times New Roman" panose="02020603050405020304" pitchFamily="18" charset="0"/>
              </a:rPr>
              <a:t>外层的括号可以省略。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⑵ 如果</a:t>
            </a:r>
            <a:r>
              <a:rPr lang="zh-CN" altLang="en-US" sz="2400" b="1" dirty="0">
                <a:latin typeface="Times New Roman" panose="02020603050405020304" pitchFamily="18" charset="0"/>
              </a:rPr>
              <a:t>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zh-CN" altLang="en-US" sz="2400" b="1" dirty="0">
                <a:latin typeface="Times New Roman" panose="02020603050405020304" pitchFamily="18" charset="0"/>
              </a:rPr>
              <a:t>、∧、∨、→、↔在运算中的优先级别，省略括号后不改变原来的运算次序，可以省略括号，但量词后面括号不能省略。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     例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并非</a:t>
            </a:r>
            <a:r>
              <a:rPr lang="zh-CN" altLang="en-US" sz="2400" b="1" dirty="0">
                <a:latin typeface="Times New Roman" panose="02020603050405020304" pitchFamily="18" charset="0"/>
              </a:rPr>
              <a:t>每个实数都是有理数。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是实数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是有理数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该命题符号化为：</a:t>
            </a:r>
            <a:r>
              <a:rPr lang="en-US" altLang="zh-CN" sz="2400" b="1" dirty="0">
                <a:latin typeface="Times New Roman" panose="02020603050405020304" pitchFamily="18" charset="0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没有</a:t>
            </a:r>
            <a:r>
              <a:rPr lang="zh-CN" altLang="en-US" sz="2400" b="1" dirty="0">
                <a:latin typeface="Times New Roman" panose="02020603050405020304" pitchFamily="18" charset="0"/>
              </a:rPr>
              <a:t>不犯错误的人。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是人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犯错误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此命题可以理解为：存在一些人不犯错误，这句话是不对的。此时，符号化为：</a:t>
            </a:r>
            <a:r>
              <a:rPr lang="en-US" altLang="zh-CN" sz="2400" b="1" dirty="0">
                <a:latin typeface="Times New Roman" panose="02020603050405020304" pitchFamily="18" charset="0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也可以理解为：任何人都是要犯错误的。此时，符号化为：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8524" y="357352"/>
            <a:ext cx="82296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约束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变元与自由变元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是谓词公式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的一部分且是谓词公式，则称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子公式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紧接</a:t>
            </a:r>
            <a:r>
              <a:rPr lang="zh-CN" altLang="en-US" sz="2400" b="1" dirty="0">
                <a:latin typeface="Times New Roman" panose="02020603050405020304" pitchFamily="18" charset="0"/>
              </a:rPr>
              <a:t>量词以后的最小子公式叫做该量词的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辖域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sym typeface="+mn-ea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紧接在量词后面括号内的谓词公式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量词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的辖域内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的一切出现叫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约束出现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叫做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约束变元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ym typeface="+mn-ea"/>
              </a:rPr>
              <a:t>在量词的辖域内，且与量词下标相同的变元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/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 </a:t>
            </a:r>
            <a:r>
              <a:rPr lang="zh-CN" altLang="en-US" sz="2400" b="1" dirty="0">
                <a:latin typeface="Times New Roman" panose="02020603050405020304" pitchFamily="18" charset="0"/>
              </a:rPr>
              <a:t>约束变元以外的其它变元的出现叫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自由出现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，自由出现的变元叫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自由变元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zh-CN" altLang="en-US" sz="2400" b="1" dirty="0">
                <a:sym typeface="+mn-ea"/>
              </a:rPr>
              <a:t>不受量词的约束。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3117" y="211958"/>
            <a:ext cx="8297918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说明</a:t>
            </a:r>
            <a:r>
              <a:rPr lang="zh-CN" altLang="en-US" sz="2400" b="1" dirty="0">
                <a:latin typeface="Times New Roman" panose="02020603050405020304" pitchFamily="18" charset="0"/>
              </a:rPr>
              <a:t>下列各式量词的辖域，找出约束变元和自由变元。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⑵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⑷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))↔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解：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的辖域为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是约束变元，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是自由变元。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⑵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的辖域为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的辖域为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都是约束变元，无自由变元。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⑶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的辖域为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的辖域为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是约束变元，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是自由变元。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⑷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的辖域为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的辖域为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的辖域为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是约束变元，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是自由变元，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是约束变元，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是自由变元。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7275" y="409903"/>
            <a:ext cx="8153400" cy="540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   由例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可以</a:t>
            </a:r>
            <a:r>
              <a:rPr lang="zh-CN" altLang="en-US" sz="2400" b="1" dirty="0">
                <a:latin typeface="Times New Roman" panose="02020603050405020304" pitchFamily="18" charset="0"/>
              </a:rPr>
              <a:t>看出，在一个公式中，同一个变元既可以是约束的，又可以是自由的，容易混淆。因为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P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P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P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与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yP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都具有相同意义，所以约束变元与表示该变元的符号无关。根据这个特点，可以对约束变元换名。为了使换名后的公式中出现的变元要么是约束的，要么是自由的，我们提出如下的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改名规则</a:t>
            </a:r>
            <a:r>
              <a:rPr lang="zh-CN" altLang="en-US" sz="2400" b="1" dirty="0">
                <a:latin typeface="Times New Roman" panose="02020603050405020304" pitchFamily="18" charset="0"/>
              </a:rPr>
              <a:t>：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对约束变元可以改名，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若要改名，则该变元在量词及其辖域中的所有出现均需一起更改，其余部分不变。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⑵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改名时所用的变元符号必须是在量词辖域内未出现的，最好是公式中未出现的符号。</a:t>
            </a:r>
            <a:b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</a:br>
            <a:endParaRPr lang="zh-CN" altLang="en-US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6080" y="318135"/>
            <a:ext cx="8310245" cy="6040755"/>
          </a:xfrm>
        </p:spPr>
        <p:txBody>
          <a:bodyPr vert="horz" lIns="68580" tIns="34290" rIns="68580" bIns="34290" rtlCol="0">
            <a:normAutofit/>
          </a:bodyPr>
          <a:p>
            <a:pPr lvl="0" algn="just">
              <a:buFont typeface="Wingdings" panose="05000000000000000000" pitchFamily="2" charset="2"/>
              <a:buNone/>
            </a:pPr>
            <a:endParaRPr lang="zh-CN" altLang="en-US" sz="195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原因：命题逻辑不能将命题之间的内在联系和数量关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系反映出来。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解决办法：将命题进行分解。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>
              <a:buFont typeface="Wingdings" panose="05000000000000000000" pitchFamily="2" charset="2"/>
              <a:buNone/>
            </a:pPr>
            <a:r>
              <a:rPr lang="zh-CN" altLang="en-US" sz="1950" dirty="0">
                <a:sym typeface="+mn-ea"/>
              </a:rPr>
              <a:t> </a:t>
            </a:r>
            <a:endParaRPr lang="zh-CN" altLang="en-US" sz="1950" dirty="0">
              <a:sym typeface="+mn-ea"/>
            </a:endParaRPr>
          </a:p>
          <a:p>
            <a:pPr lvl="0" algn="l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sym typeface="+mn-ea"/>
              </a:rPr>
              <a:t>为了深入研究形式逻辑中的推理问题，所以有必要将命题逻辑扩充而引入谓词逻辑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lvl="0" algn="just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 lvl="0" algn="just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9354" y="1244977"/>
            <a:ext cx="8229600" cy="363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中的约束变元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换名。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解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</a:rPr>
              <a:t>换约束变元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。换名后为：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不能换成：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也不能换成：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627" y="2192241"/>
            <a:ext cx="7434470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作业：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P39 3;9(1),(3),(5);15(2),(4),(6),(8),(10);18;21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0262" y="522661"/>
            <a:ext cx="788801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+mn-ea"/>
              </a:rPr>
              <a:t>考察下面的三个原子命题：</a:t>
            </a:r>
            <a:r>
              <a:rPr lang="zh-CN" altLang="en-US" sz="2400" b="1" dirty="0">
                <a:sym typeface="+mn-ea"/>
              </a:rPr>
              <a:t>例</a:t>
            </a:r>
            <a:r>
              <a:rPr lang="en-US" altLang="zh-CN" sz="2400" b="1" dirty="0">
                <a:sym typeface="+mn-ea"/>
              </a:rPr>
              <a:t>1.6-1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262" y="1014023"/>
            <a:ext cx="4572000" cy="1753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⑴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ym typeface="+mn-ea"/>
              </a:rPr>
              <a:t>5 </a:t>
            </a:r>
            <a:r>
              <a:rPr lang="zh-CN" altLang="en-US" sz="2400" b="1" dirty="0">
                <a:sym typeface="+mn-ea"/>
              </a:rPr>
              <a:t>是质数</a:t>
            </a:r>
            <a:r>
              <a:rPr lang="zh-CN" altLang="en-US" sz="2400" b="1" dirty="0">
                <a:latin typeface="+mn-ea"/>
              </a:rPr>
              <a:t>。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⑵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+mn-ea"/>
              </a:rPr>
              <a:t>张明生于北京</a:t>
            </a:r>
            <a:r>
              <a:rPr lang="zh-CN" altLang="en-US" sz="2400" b="1" dirty="0">
                <a:latin typeface="+mn-ea"/>
              </a:rPr>
              <a:t>。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⑶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ym typeface="+mn-ea"/>
              </a:rPr>
              <a:t>7=3×2  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262" y="2732772"/>
            <a:ext cx="817179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上述命题中的</a:t>
            </a:r>
            <a:r>
              <a:rPr lang="en-US" altLang="zh-CN" sz="2400" b="1" dirty="0">
                <a:latin typeface="+mn-ea"/>
              </a:rPr>
              <a:t>5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sym typeface="+mn-ea"/>
              </a:rPr>
              <a:t>张明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sym typeface="+mn-ea"/>
              </a:rPr>
              <a:t>北京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sym typeface="+mn-ea"/>
              </a:rPr>
              <a:t>7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等客体就是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个体</a:t>
            </a:r>
            <a:r>
              <a:rPr lang="zh-CN" altLang="en-US" sz="2400" b="1" dirty="0">
                <a:latin typeface="+mn-ea"/>
              </a:rPr>
              <a:t>。所以可以这样说，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个体</a:t>
            </a:r>
            <a:r>
              <a:rPr lang="zh-CN" altLang="en-US" sz="2400" b="1" dirty="0">
                <a:latin typeface="+mn-ea"/>
              </a:rPr>
              <a:t>是指所研究对象中可以独立存在的具体的或抽象的客体。它可以是独立存在的人或物体，也可以是抽象的概念，如</a:t>
            </a:r>
            <a:r>
              <a:rPr lang="zh-CN" altLang="en-US" sz="2400" b="1" dirty="0">
                <a:latin typeface="+mn-ea"/>
                <a:cs typeface="方正书宋简体"/>
              </a:rPr>
              <a:t>“</a:t>
            </a:r>
            <a:r>
              <a:rPr lang="zh-CN" altLang="en-US" sz="2400" b="1" dirty="0">
                <a:latin typeface="+mn-ea"/>
              </a:rPr>
              <a:t>马列主义</a:t>
            </a:r>
            <a:r>
              <a:rPr lang="zh-CN" altLang="en-US" sz="2400" b="1" dirty="0">
                <a:latin typeface="+mn-ea"/>
                <a:cs typeface="方正书宋简体"/>
              </a:rPr>
              <a:t>”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zh-CN" altLang="en-US" sz="2400" b="1" dirty="0">
                <a:latin typeface="+mn-ea"/>
                <a:cs typeface="方正书宋简体"/>
              </a:rPr>
              <a:t>“</a:t>
            </a:r>
            <a:r>
              <a:rPr lang="zh-CN" altLang="en-US" sz="2400" b="1" dirty="0">
                <a:latin typeface="+mn-ea"/>
              </a:rPr>
              <a:t>资本主义</a:t>
            </a:r>
            <a:r>
              <a:rPr lang="zh-CN" altLang="en-US" sz="2400" b="1" dirty="0">
                <a:latin typeface="+mn-ea"/>
                <a:cs typeface="方正书宋简体"/>
              </a:rPr>
              <a:t>”</a:t>
            </a:r>
            <a:r>
              <a:rPr lang="zh-CN" altLang="en-US" sz="2400" b="1" dirty="0">
                <a:latin typeface="+mn-ea"/>
              </a:rPr>
              <a:t>等。个体常用小写英文字母或小写英文字母带下标表示。 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95630" y="723900"/>
            <a:ext cx="7952740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个体常元：</a:t>
            </a:r>
            <a:r>
              <a:rPr lang="zh-CN" altLang="en-US" sz="2800" b="1" dirty="0">
                <a:sym typeface="+mn-ea"/>
              </a:rPr>
              <a:t>表示具体或特定的个体的词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   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i="1" dirty="0">
                <a:latin typeface="Times New Roman" panose="02020603050405020304" pitchFamily="18" charset="0"/>
              </a:rPr>
              <a:t>       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i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个体变元：</a:t>
            </a:r>
            <a:r>
              <a:rPr lang="zh-CN" altLang="en-US" sz="2800" b="1" dirty="0">
                <a:sym typeface="+mn-ea"/>
              </a:rPr>
              <a:t>表示抽象的或泛指的个体的词。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800" b="1" i="1" dirty="0">
                <a:latin typeface="Times New Roman" panose="02020603050405020304" pitchFamily="18" charset="0"/>
              </a:rPr>
              <a:t>        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i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ym typeface="+mn-ea"/>
              </a:rPr>
              <a:t>个体用小写字母</a:t>
            </a:r>
            <a:r>
              <a:rPr lang="en-US" altLang="zh-CN" sz="2800" b="1" i="1" dirty="0">
                <a:sym typeface="+mn-ea"/>
              </a:rPr>
              <a:t>a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i="1" dirty="0">
                <a:sym typeface="+mn-ea"/>
              </a:rPr>
              <a:t>b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i="1" dirty="0">
                <a:sym typeface="+mn-ea"/>
              </a:rPr>
              <a:t>c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dirty="0">
                <a:sym typeface="+mn-ea"/>
              </a:rPr>
              <a:t>x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dirty="0">
                <a:sym typeface="+mn-ea"/>
              </a:rPr>
              <a:t>y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dirty="0">
                <a:sym typeface="+mn-ea"/>
              </a:rPr>
              <a:t>z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…</a:t>
            </a:r>
            <a:r>
              <a:rPr lang="zh-CN" altLang="en-US" sz="2800" b="1" dirty="0">
                <a:sym typeface="+mn-ea"/>
              </a:rPr>
              <a:t>表示。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/>
            <a:endParaRPr lang="zh-CN" altLang="en-US" sz="28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论述域（个体域）</a:t>
            </a:r>
            <a:r>
              <a:rPr lang="zh-CN" altLang="en-US" sz="2800" b="1" dirty="0">
                <a:sym typeface="+mn-ea"/>
              </a:rPr>
              <a:t>：个体变元的取值范围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个体域。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----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可以是有穷集合，也可以是无穷集合</a:t>
            </a:r>
            <a:r>
              <a:rPr lang="zh-CN" altLang="en-US" sz="2800" b="1" dirty="0">
                <a:sym typeface="+mn-ea"/>
              </a:rPr>
              <a:t>。</a:t>
            </a:r>
            <a:br>
              <a:rPr lang="zh-CN" altLang="en-US" sz="2800" dirty="0">
                <a:sym typeface="+mn-ea"/>
              </a:rPr>
            </a:b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全总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论述域：</a:t>
            </a:r>
            <a:r>
              <a:rPr lang="zh-CN" altLang="en-US" sz="2800" b="1" dirty="0">
                <a:sym typeface="+mn-ea"/>
              </a:rPr>
              <a:t>宇宙间一切事物组成的论述域。</a:t>
            </a:r>
            <a:br>
              <a:rPr lang="zh-CN" altLang="en-US" sz="2800" b="1" dirty="0">
                <a:sym typeface="+mn-ea"/>
              </a:rPr>
            </a:br>
            <a:r>
              <a:rPr lang="zh-CN" altLang="en-US" sz="2800" b="1" dirty="0" smtClean="0">
                <a:latin typeface="宋体" panose="02010600030101010101" pitchFamily="2" charset="-122"/>
              </a:rPr>
              <a:t>今后，</a:t>
            </a:r>
            <a:r>
              <a:rPr lang="zh-CN" altLang="en-US" sz="2800" b="1" dirty="0">
                <a:latin typeface="宋体" panose="02010600030101010101" pitchFamily="2" charset="-122"/>
              </a:rPr>
              <a:t>如无特别说明，所采用的都是全总个体域。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866" name="Rectangle 2"/>
          <p:cNvSpPr>
            <a:spLocks noGrp="1"/>
          </p:cNvSpPr>
          <p:nvPr>
            <p:ph type="title"/>
          </p:nvPr>
        </p:nvSpPr>
        <p:spPr>
          <a:xfrm>
            <a:off x="461645" y="323850"/>
            <a:ext cx="8053705" cy="8455025"/>
          </a:xfrm>
        </p:spPr>
        <p:txBody>
          <a:bodyPr vert="horz" wrap="square" lIns="0" tIns="0" rIns="0" bIns="0" anchor="t">
            <a:normAutofit/>
          </a:bodyPr>
          <a:p>
            <a:pPr eaLnBrk="1" hangingPunct="1">
              <a:lnSpc>
                <a:spcPct val="140000"/>
              </a:lnSpc>
            </a:pPr>
            <a:br>
              <a:rPr lang="zh-CN" altLang="en-US" sz="2400" b="1" dirty="0"/>
            </a:b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论述域（个体域）</a:t>
            </a:r>
            <a:r>
              <a:rPr lang="zh-CN" altLang="en-US" sz="2400" b="1" dirty="0">
                <a:sym typeface="+mn-ea"/>
              </a:rPr>
              <a:t>：个体变元的取值范围。</a:t>
            </a:r>
            <a:br>
              <a:rPr lang="zh-CN" altLang="en-US" sz="2400" b="1" dirty="0">
                <a:sym typeface="+mn-ea"/>
              </a:rPr>
            </a:br>
            <a:br>
              <a:rPr lang="zh-CN" altLang="en-US" sz="2400" b="1" dirty="0">
                <a:sym typeface="+mn-ea"/>
              </a:rPr>
            </a:b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1.6-1(1)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的论述域是正整数，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(3)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的论述域是实数，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(2)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的变域是人类，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的变域是地名集，所以论述域分别是人类和地名集。</a:t>
            </a:r>
            <a:br>
              <a:rPr lang="zh-CN" altLang="en-US" sz="2400" b="1" dirty="0">
                <a:solidFill>
                  <a:schemeClr val="tx1"/>
                </a:solidFill>
              </a:rPr>
            </a:br>
            <a:br>
              <a:rPr lang="zh-CN" altLang="en-US" sz="2400" dirty="0"/>
            </a:b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空集不能作为论述域，所以，以后谈到论述域都至少有一个个体。</a:t>
            </a:r>
            <a:br>
              <a:rPr lang="zh-CN" altLang="en-US" sz="2400" b="1" dirty="0"/>
            </a:br>
            <a:r>
              <a:rPr lang="zh-CN" altLang="en-US" sz="2400" dirty="0"/>
              <a:t>　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8930" y="543560"/>
            <a:ext cx="8486140" cy="550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谓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词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  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在上面的三个命题中，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方正书宋简体"/>
                <a:cs typeface="方正书宋简体"/>
              </a:rPr>
              <a:t>“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sym typeface="+mn-ea"/>
              </a:rPr>
              <a:t>是质数” </a:t>
            </a:r>
            <a:endParaRPr lang="zh-CN" altLang="en-US" sz="2800" b="1" dirty="0">
              <a:sym typeface="+mn-ea"/>
            </a:endParaRPr>
          </a:p>
          <a:p>
            <a:pPr algn="just"/>
            <a:r>
              <a:rPr lang="zh-CN" altLang="en-US" sz="2800" b="1" dirty="0">
                <a:sym typeface="+mn-ea"/>
              </a:rPr>
              <a:t>“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…</a:t>
            </a:r>
            <a:r>
              <a:rPr lang="zh-CN" altLang="en-US" sz="2800" b="1" dirty="0">
                <a:sym typeface="+mn-ea"/>
              </a:rPr>
              <a:t>生于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…</a:t>
            </a:r>
            <a:r>
              <a:rPr lang="zh-CN" altLang="en-US" sz="2800" b="1" dirty="0">
                <a:sym typeface="+mn-ea"/>
              </a:rPr>
              <a:t>” </a:t>
            </a:r>
            <a:endParaRPr lang="zh-CN" altLang="en-US" sz="2800" b="1" dirty="0">
              <a:sym typeface="+mn-ea"/>
            </a:endParaRPr>
          </a:p>
          <a:p>
            <a:pPr algn="just"/>
            <a:r>
              <a:rPr lang="zh-CN" altLang="en-US" sz="2800" b="1" dirty="0">
                <a:sym typeface="+mn-ea"/>
              </a:rPr>
              <a:t>“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…</a:t>
            </a:r>
            <a:r>
              <a:rPr lang="en-US" altLang="zh-CN" sz="2800" b="1" dirty="0">
                <a:sym typeface="+mn-ea"/>
              </a:rPr>
              <a:t>=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…</a:t>
            </a:r>
            <a:r>
              <a:rPr lang="en-US" altLang="zh-CN" sz="2800" b="1" dirty="0">
                <a:sym typeface="+mn-ea"/>
              </a:rPr>
              <a:t>×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…</a:t>
            </a:r>
            <a:r>
              <a:rPr lang="en-US" altLang="zh-CN" sz="2800" b="1" dirty="0">
                <a:sym typeface="+mn-ea"/>
              </a:rPr>
              <a:t>”</a:t>
            </a:r>
            <a:r>
              <a:rPr lang="zh-CN" altLang="en-US" sz="2800" b="1" dirty="0">
                <a:sym typeface="+mn-ea"/>
              </a:rPr>
              <a:t>都是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谓词</a:t>
            </a:r>
            <a:r>
              <a:rPr lang="zh-CN" altLang="en-US" sz="2800" b="1" dirty="0">
                <a:sym typeface="+mn-ea"/>
              </a:rPr>
              <a:t>。</a:t>
            </a:r>
            <a:endParaRPr lang="zh-CN" altLang="en-US" sz="2800" b="1" dirty="0">
              <a:sym typeface="+mn-ea"/>
            </a:endParaRPr>
          </a:p>
          <a:p>
            <a:pPr algn="just"/>
            <a:r>
              <a:rPr lang="zh-CN" altLang="en-US" sz="2800" b="1" dirty="0">
                <a:latin typeface="宋体" panose="02010600030101010101" pitchFamily="2" charset="-122"/>
              </a:rPr>
              <a:t>这些刻划个体性质或几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个个体</a:t>
            </a:r>
            <a:r>
              <a:rPr lang="zh-CN" altLang="en-US" sz="2800" b="1" dirty="0">
                <a:latin typeface="宋体" panose="02010600030101010101" pitchFamily="2" charset="-122"/>
              </a:rPr>
              <a:t>关系的模式叫做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谓词</a:t>
            </a:r>
            <a:r>
              <a:rPr lang="zh-CN" altLang="en-US" sz="2800" b="1" dirty="0">
                <a:latin typeface="宋体" panose="02010600030101010101" pitchFamily="2" charset="-122"/>
              </a:rPr>
              <a:t>。谓词常用大写英文字母</a:t>
            </a:r>
            <a:r>
              <a:rPr lang="en-US" altLang="zh-CN" sz="2800" b="1" i="1" dirty="0">
                <a:sym typeface="+mn-ea"/>
              </a:rPr>
              <a:t>P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i="1" dirty="0">
                <a:sym typeface="+mn-ea"/>
              </a:rPr>
              <a:t>Q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i="1" dirty="0">
                <a:sym typeface="+mn-ea"/>
              </a:rPr>
              <a:t>R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…</a:t>
            </a:r>
            <a:r>
              <a:rPr lang="zh-CN" altLang="en-US" sz="2800" b="1" dirty="0">
                <a:latin typeface="宋体" panose="02010600030101010101" pitchFamily="2" charset="-122"/>
              </a:rPr>
              <a:t>表示。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谓词常元：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表示具体的，特定的性质或关系的谓词。</a:t>
            </a:r>
            <a:b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谓词变元：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表示抽象的或泛指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的谓词，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代表任意谓词。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866" name="Rectangle 2"/>
          <p:cNvSpPr>
            <a:spLocks noGrp="1"/>
          </p:cNvSpPr>
          <p:nvPr>
            <p:ph type="title"/>
          </p:nvPr>
        </p:nvSpPr>
        <p:spPr>
          <a:xfrm>
            <a:off x="156845" y="651510"/>
            <a:ext cx="8830310" cy="5027295"/>
          </a:xfrm>
        </p:spPr>
        <p:txBody>
          <a:bodyPr vert="horz" wrap="square" lIns="0" tIns="0" rIns="0" bIns="0" anchor="t">
            <a:normAutofit/>
          </a:bodyPr>
          <a:p>
            <a:pPr eaLnBrk="1" hangingPunct="1">
              <a:lnSpc>
                <a:spcPct val="140000"/>
              </a:lnSpc>
            </a:pPr>
            <a:r>
              <a:rPr lang="zh-CN" altLang="en-US" dirty="0"/>
              <a:t>　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设</a:t>
            </a:r>
            <a:r>
              <a:rPr lang="en-US" altLang="zh-CN" sz="2800" b="1" dirty="0">
                <a:solidFill>
                  <a:schemeClr val="tx1"/>
                </a:solidFill>
              </a:rPr>
              <a:t>F</a:t>
            </a:r>
            <a:r>
              <a:rPr lang="zh-CN" altLang="en-US" sz="2800" b="1" dirty="0">
                <a:solidFill>
                  <a:schemeClr val="tx1"/>
                </a:solidFill>
              </a:rPr>
              <a:t>表示“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…</a:t>
            </a:r>
            <a:r>
              <a:rPr lang="zh-CN" altLang="en-US" sz="2800" b="1" dirty="0">
                <a:solidFill>
                  <a:schemeClr val="tx1"/>
                </a:solidFill>
              </a:rPr>
              <a:t>是质数”，则“</a:t>
            </a:r>
            <a:r>
              <a:rPr lang="en-US" altLang="zh-CN" sz="2800" b="1" dirty="0">
                <a:solidFill>
                  <a:schemeClr val="tx1"/>
                </a:solidFill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</a:rPr>
              <a:t>是质数”表示为</a:t>
            </a:r>
            <a:r>
              <a:rPr lang="en-US" altLang="zh-CN" sz="2800" b="1" dirty="0">
                <a:solidFill>
                  <a:schemeClr val="tx1"/>
                </a:solidFill>
              </a:rPr>
              <a:t>F(x);   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1.6-1(1)  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表示为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F(5)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。</a:t>
            </a:r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en-US" altLang="zh-CN" sz="2800" b="1" dirty="0">
                <a:solidFill>
                  <a:schemeClr val="tx1"/>
                </a:solidFill>
              </a:rPr>
              <a:t> G</a:t>
            </a:r>
            <a:r>
              <a:rPr lang="zh-CN" altLang="en-US" sz="2800" b="1" dirty="0">
                <a:solidFill>
                  <a:schemeClr val="tx1"/>
                </a:solidFill>
              </a:rPr>
              <a:t>表示“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…</a:t>
            </a:r>
            <a:r>
              <a:rPr lang="zh-CN" altLang="en-US" sz="2800" b="1" dirty="0">
                <a:solidFill>
                  <a:schemeClr val="tx1"/>
                </a:solidFill>
              </a:rPr>
              <a:t>生于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…</a:t>
            </a:r>
            <a:r>
              <a:rPr lang="zh-CN" altLang="en-US" sz="2800" b="1" dirty="0">
                <a:solidFill>
                  <a:schemeClr val="tx1"/>
                </a:solidFill>
              </a:rPr>
              <a:t>”，则“</a:t>
            </a:r>
            <a:r>
              <a:rPr lang="en-US" altLang="zh-CN" sz="2800" b="1" dirty="0">
                <a:solidFill>
                  <a:schemeClr val="tx1"/>
                </a:solidFill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</a:rPr>
              <a:t>生于</a:t>
            </a:r>
            <a:r>
              <a:rPr lang="en-US" altLang="zh-CN" sz="2800" b="1" dirty="0">
                <a:solidFill>
                  <a:schemeClr val="tx1"/>
                </a:solidFill>
              </a:rPr>
              <a:t>y”</a:t>
            </a:r>
            <a:r>
              <a:rPr lang="zh-CN" altLang="en-US" sz="2800" b="1" dirty="0">
                <a:solidFill>
                  <a:schemeClr val="tx1"/>
                </a:solidFill>
              </a:rPr>
              <a:t>表示为</a:t>
            </a:r>
            <a:r>
              <a:rPr lang="en-US" altLang="zh-CN" sz="2800" b="1" dirty="0">
                <a:solidFill>
                  <a:schemeClr val="tx1"/>
                </a:solidFill>
              </a:rPr>
              <a:t>G(x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y); </a:t>
            </a:r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en-US" altLang="zh-CN" sz="2800" b="1" dirty="0">
                <a:solidFill>
                  <a:schemeClr val="tx1"/>
                </a:solidFill>
              </a:rPr>
              <a:t>H</a:t>
            </a:r>
            <a:r>
              <a:rPr lang="zh-CN" altLang="en-US" sz="2800" b="1" dirty="0">
                <a:solidFill>
                  <a:schemeClr val="tx1"/>
                </a:solidFill>
              </a:rPr>
              <a:t>表示“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chemeClr val="tx1"/>
                </a:solidFill>
              </a:rPr>
              <a:t>=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chemeClr val="tx1"/>
                </a:solidFill>
              </a:rPr>
              <a:t>×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chemeClr val="tx1"/>
                </a:solidFill>
              </a:rPr>
              <a:t>”</a:t>
            </a:r>
            <a:r>
              <a:rPr lang="zh-CN" altLang="en-US" sz="2800" b="1" dirty="0">
                <a:solidFill>
                  <a:schemeClr val="tx1"/>
                </a:solidFill>
              </a:rPr>
              <a:t>， 则“</a:t>
            </a:r>
            <a:r>
              <a:rPr lang="en-US" altLang="zh-CN" sz="2800" b="1" dirty="0">
                <a:solidFill>
                  <a:schemeClr val="tx1"/>
                </a:solidFill>
              </a:rPr>
              <a:t>x=yz”</a:t>
            </a:r>
            <a:r>
              <a:rPr lang="zh-CN" altLang="en-US" sz="2800" b="1" dirty="0">
                <a:solidFill>
                  <a:schemeClr val="tx1"/>
                </a:solidFill>
              </a:rPr>
              <a:t>表示为</a:t>
            </a:r>
            <a:r>
              <a:rPr lang="en-US" altLang="zh-CN" sz="2800" b="1" dirty="0">
                <a:solidFill>
                  <a:schemeClr val="tx1"/>
                </a:solidFill>
              </a:rPr>
              <a:t>H(x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z)</a:t>
            </a:r>
            <a:r>
              <a:rPr lang="zh-CN" altLang="en-US" sz="2800" b="1" dirty="0">
                <a:solidFill>
                  <a:schemeClr val="tx1"/>
                </a:solidFill>
              </a:rPr>
              <a:t>。 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r>
              <a:rPr lang="en-US" altLang="zh-CN" sz="2800" b="1" dirty="0">
                <a:solidFill>
                  <a:schemeClr val="tx1"/>
                </a:solidFill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H</a:t>
            </a:r>
            <a:r>
              <a:rPr lang="zh-CN" altLang="en-US" sz="2800" b="1" dirty="0">
                <a:solidFill>
                  <a:schemeClr val="tx1"/>
                </a:solidFill>
              </a:rPr>
              <a:t>都是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谓词常元。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r>
              <a:rPr lang="en-US" altLang="zh-CN" sz="2800" b="1" dirty="0">
                <a:solidFill>
                  <a:schemeClr val="tx1"/>
                </a:solidFill>
              </a:rPr>
              <a:t>F(x)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G(x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y)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H(x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z)</a:t>
            </a:r>
            <a:r>
              <a:rPr lang="zh-CN" altLang="en-US" sz="2800" b="1" dirty="0">
                <a:solidFill>
                  <a:schemeClr val="tx1"/>
                </a:solidFill>
              </a:rPr>
              <a:t>等叫</a:t>
            </a:r>
            <a:r>
              <a:rPr lang="zh-CN" altLang="en-US" sz="2800" b="1" dirty="0">
                <a:solidFill>
                  <a:srgbClr val="C00000"/>
                </a:solidFill>
              </a:rPr>
              <a:t>谓词命名式</a:t>
            </a:r>
            <a:r>
              <a:rPr lang="zh-CN" altLang="en-US" sz="2800" b="1" dirty="0">
                <a:solidFill>
                  <a:schemeClr val="tx1"/>
                </a:solidFill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</a:rPr>
              <a:t>谓词</a:t>
            </a:r>
            <a:r>
              <a:rPr lang="zh-CN" altLang="en-US" sz="2800" b="1" dirty="0">
                <a:solidFill>
                  <a:schemeClr val="tx1"/>
                </a:solidFill>
              </a:rPr>
              <a:t>。也可以叫命题函数。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6683" y="483275"/>
            <a:ext cx="8343193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把与一个个体相关联的谓词叫做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一元谓词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宋体" panose="02010600030101010101" pitchFamily="2" charset="-122"/>
              </a:rPr>
              <a:t>是一元谓词；把与两个个体相关联的谓词叫做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二元谓词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</a:rPr>
              <a:t>是二元谓词；把与三个个体相关联的谓词叫做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三元谓词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宋体" panose="02010600030101010101" pitchFamily="2" charset="-122"/>
              </a:rPr>
              <a:t>是三元谓词；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lang="zh-CN" altLang="en-US" sz="2400" b="1" dirty="0">
                <a:latin typeface="宋体" panose="02010600030101010101" pitchFamily="2" charset="-122"/>
              </a:rPr>
              <a:t>。一般的，把与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个个体相关联的谓词叫做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元谓词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是一元谓词，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是个体常元，用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表示个体常元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具有性质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；设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是二元谓词，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是个体常元，用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表示个体常元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具有关系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于是上面三个命题就表示为：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400" b="1" i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(5)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sym typeface="+mn-ea"/>
              </a:rPr>
              <a:t>5 </a:t>
            </a:r>
            <a:r>
              <a:rPr lang="zh-CN" altLang="en-US" sz="2400" b="1" dirty="0">
                <a:sym typeface="+mn-ea"/>
              </a:rPr>
              <a:t>是质数  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400" b="1" i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张明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zh-CN" altLang="en-US" sz="2400" b="1" dirty="0" err="1">
                <a:latin typeface="Times New Roman" panose="02020603050405020304" pitchFamily="18" charset="0"/>
              </a:rPr>
              <a:t>北京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en-US" sz="2400" b="1" dirty="0">
                <a:sym typeface="+mn-ea"/>
              </a:rPr>
              <a:t>张明生于北京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400" b="1" i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7,3,2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sym typeface="+mn-ea"/>
              </a:rPr>
              <a:t>7=3×2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        将谓词后面填上相关联的个体常元所得的式子叫做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谓词填式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(5)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张明</a:t>
            </a:r>
            <a:r>
              <a:rPr lang="en-US" altLang="zh-CN" sz="2400" b="1" dirty="0" err="1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400" b="1" dirty="0" err="1">
                <a:latin typeface="Times New Roman" panose="02020603050405020304" pitchFamily="18" charset="0"/>
                <a:sym typeface="+mn-ea"/>
              </a:rPr>
              <a:t>北京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sym typeface="+mn-ea"/>
              </a:rPr>
              <a:t>7,3,2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都是谓词填式。谓词填式表示的是命题。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KSO_BLUE3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4040A2"/>
      </a:accent3>
      <a:accent4>
        <a:srgbClr val="AACC03"/>
      </a:accent4>
      <a:accent5>
        <a:srgbClr val="8542A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A000120150716A18PPBG</Template>
  <TotalTime>0</TotalTime>
  <Words>6977</Words>
  <Application>WPS 演示</Application>
  <PresentationFormat>全屏显示(4:3)</PresentationFormat>
  <Paragraphs>288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幼圆</vt:lpstr>
      <vt:lpstr>黑体</vt:lpstr>
      <vt:lpstr>Times New Roman</vt:lpstr>
      <vt:lpstr>方正书宋简体</vt:lpstr>
      <vt:lpstr>Symbol</vt:lpstr>
      <vt:lpstr>Arial Unicode MS</vt:lpstr>
      <vt:lpstr>幼圆</vt:lpstr>
      <vt:lpstr>Calibri</vt:lpstr>
      <vt:lpstr>Broadway</vt:lpstr>
      <vt:lpstr>Segoe Print</vt:lpstr>
      <vt:lpstr>Calibri Light</vt:lpstr>
      <vt:lpstr>A000120140530A99PPBG</vt:lpstr>
      <vt:lpstr>第6节 谓词和量词</vt:lpstr>
      <vt:lpstr>PowerPoint 演示文稿</vt:lpstr>
      <vt:lpstr>PowerPoint 演示文稿</vt:lpstr>
      <vt:lpstr>PowerPoint 演示文稿</vt:lpstr>
      <vt:lpstr>PowerPoint 演示文稿</vt:lpstr>
      <vt:lpstr> 论述域（个体域）：个体变元的取值范围。 例1.6-1(1)的论述域是正整数，(3)的论述域是实数，(2)中x的变域是人类，y的变域是地名集，所以论述域分别是人类和地名集。  空集不能作为论述域，所以，以后谈到论述域都至少有一个个体。 　　</vt:lpstr>
      <vt:lpstr>PowerPoint 演示文稿</vt:lpstr>
      <vt:lpstr>　 设F表示“…是质数”，则“x是质数”表示为F(x);   例1.6-1(1)  表示为F(5)。 G表示“…生于…”，则“x生于y”表示为G(x，y);  H表示“…=…×…”， 则“x=yz”表示为H(x，y，z)。  F ，G，H都是谓词常元。 F(x)、G(x，y)、H(x，y，z)等叫谓词命名式，简称谓词。也可以叫命题函数。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数理逻辑</dc:title>
  <dc:creator>user</dc:creator>
  <cp:lastModifiedBy>Administrator</cp:lastModifiedBy>
  <cp:revision>192</cp:revision>
  <dcterms:created xsi:type="dcterms:W3CDTF">2015-08-11T08:01:00Z</dcterms:created>
  <dcterms:modified xsi:type="dcterms:W3CDTF">2017-09-24T13:58:44Z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