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90" r:id="rId2"/>
    <p:sldId id="291" r:id="rId3"/>
    <p:sldId id="292" r:id="rId4"/>
    <p:sldId id="325" r:id="rId5"/>
    <p:sldId id="293" r:id="rId6"/>
    <p:sldId id="327" r:id="rId7"/>
    <p:sldId id="295" r:id="rId8"/>
    <p:sldId id="297" r:id="rId9"/>
    <p:sldId id="296" r:id="rId10"/>
    <p:sldId id="298" r:id="rId11"/>
    <p:sldId id="299" r:id="rId12"/>
    <p:sldId id="329" r:id="rId13"/>
    <p:sldId id="330" r:id="rId14"/>
    <p:sldId id="300" r:id="rId15"/>
    <p:sldId id="301" r:id="rId16"/>
    <p:sldId id="302" r:id="rId17"/>
    <p:sldId id="333" r:id="rId18"/>
    <p:sldId id="303" r:id="rId19"/>
    <p:sldId id="332" r:id="rId20"/>
    <p:sldId id="331" r:id="rId21"/>
    <p:sldId id="305" r:id="rId22"/>
    <p:sldId id="306" r:id="rId23"/>
    <p:sldId id="307" r:id="rId24"/>
    <p:sldId id="315" r:id="rId25"/>
    <p:sldId id="316" r:id="rId26"/>
    <p:sldId id="310" r:id="rId27"/>
    <p:sldId id="311" r:id="rId28"/>
    <p:sldId id="312" r:id="rId29"/>
    <p:sldId id="313" r:id="rId30"/>
    <p:sldId id="314" r:id="rId31"/>
    <p:sldId id="317" r:id="rId32"/>
    <p:sldId id="31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D3F41"/>
    <a:srgbClr val="F2F2F2"/>
    <a:srgbClr val="FF6600"/>
    <a:srgbClr val="008000"/>
    <a:srgbClr val="CBD5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384" y="-108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A4DE-C4C1-4F01-BC22-6240E9A799B7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AABDE-491B-4636-A7EE-97C0D79B7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71445" y="1941156"/>
            <a:ext cx="7757354" cy="120156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600" b="0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288273" y="3282654"/>
            <a:ext cx="4581518" cy="384555"/>
          </a:xfrm>
          <a:prstGeom prst="roundRect">
            <a:avLst>
              <a:gd name="adj" fmla="val 50000"/>
            </a:avLst>
          </a:prstGeom>
          <a:solidFill>
            <a:srgbClr val="ADB6C7"/>
          </a:solidFill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3204240" y="-12700"/>
            <a:ext cx="2606010" cy="1429002"/>
            <a:chOff x="3204240" y="276224"/>
            <a:chExt cx="2606010" cy="1429002"/>
          </a:xfrm>
        </p:grpSpPr>
        <p:sp>
          <p:nvSpPr>
            <p:cNvPr id="33" name="椭圆 32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6677025"/>
            <a:ext cx="9144000" cy="193675"/>
            <a:chOff x="0" y="6741384"/>
            <a:chExt cx="12180336" cy="144000"/>
          </a:xfrm>
        </p:grpSpPr>
        <p:sp>
          <p:nvSpPr>
            <p:cNvPr id="49" name="矩形 48"/>
            <p:cNvSpPr/>
            <p:nvPr userDrawn="1"/>
          </p:nvSpPr>
          <p:spPr>
            <a:xfrm>
              <a:off x="0" y="6741384"/>
              <a:ext cx="3060000" cy="144000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3048112" y="6741384"/>
              <a:ext cx="3036000" cy="144000"/>
            </a:xfrm>
            <a:prstGeom prst="rect">
              <a:avLst/>
            </a:prstGeom>
            <a:solidFill>
              <a:srgbClr val="087A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6072224" y="6741384"/>
              <a:ext cx="3060000" cy="144000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9120336" y="6741384"/>
              <a:ext cx="3060000" cy="144000"/>
            </a:xfrm>
            <a:prstGeom prst="rect">
              <a:avLst/>
            </a:prstGeom>
            <a:solidFill>
              <a:srgbClr val="2A323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870700"/>
            <a:chOff x="0" y="0"/>
            <a:chExt cx="9144000" cy="68707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66006E-BF7A-46A2-B9B5-3DABFDF084F3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51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70936" y="1121434"/>
            <a:ext cx="8436634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70936" y="166056"/>
            <a:ext cx="8436635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39516" y="1651813"/>
            <a:ext cx="5848953" cy="641842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节 谓词演算的永真公式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31764" y="2746997"/>
            <a:ext cx="5337672" cy="192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基本定义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lnSpc>
                <a:spcPct val="130000"/>
              </a:lnSpc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谓词演算的基本永真公式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lnSpc>
                <a:spcPct val="130000"/>
              </a:lnSpc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几条规则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7045" y="663916"/>
            <a:ext cx="7918450" cy="5835869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令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A(x)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是整数，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B(x)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是奇数，设论述域是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{1,2,3,4,5}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，谓词公式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表示论述域内所有的个体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都是整数，显然公式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的真值为真，因为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A(1)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A(2)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A(3)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A(4)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A(5)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都为真，于是有</a:t>
            </a:r>
          </a:p>
          <a:p>
            <a:pPr algn="ctr"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(x)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A(1)∧A(2)∧A(3)∧A(4)∧A(5)</a:t>
            </a:r>
          </a:p>
          <a:p>
            <a:pPr algn="l"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谓词公式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xB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表示论域内有些客体是奇数，显然公式</a:t>
            </a:r>
          </a:p>
          <a:p>
            <a:pPr algn="l"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xB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的真值也为真，因为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B(1)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B(3)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B(5)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的真值为真，</a:t>
            </a:r>
          </a:p>
          <a:p>
            <a:pPr algn="l"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于是有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xB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(x)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B(1)∨B(2)∨B(3)∨B(4)∨B(5)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一般地，设论域为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{a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,a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,....,a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}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(1). 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)∧A(a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)∧......∧A(a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 (2). 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xB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B(a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)∨B(a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)∨......∨B(a</a:t>
            </a:r>
            <a:r>
              <a:rPr lang="en-US" altLang="zh-CN" baseline="-250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endParaRPr lang="en-US" altLang="zh-CN" dirty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3421"/>
            <a:ext cx="7772400" cy="5334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2.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带量词的公式在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论述域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内的展开式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5082" y="359980"/>
            <a:ext cx="8258503" cy="60960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设论域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D={1,2}  f(1)=2  f(2)=1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P(1,1)=T   P(1,2)=T   P(2 ,1)=F   P(2,2)=F</a:t>
            </a:r>
          </a:p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求谓词公式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xy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(P(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)P(f(x),f(y)))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的真值。</a:t>
            </a: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解：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xy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(P(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)P(f(x),f(y)))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y(P(1,y)P(f(1),f(y)))y(P(2,y)P(f(2),f(y)))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(P(1,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)P(f(1),f(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)))(P(1,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)P(f(1),f(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)))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(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(P(2,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)P(f(2),f(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)))</a:t>
            </a:r>
            <a:r>
              <a:rPr lang="en-US" altLang="zh-CN" dirty="0">
                <a:solidFill>
                  <a:srgbClr val="3D3F41"/>
                </a:solidFill>
                <a:sym typeface="Symbol" panose="05050102010706020507" pitchFamily="18" charset="2"/>
              </a:rPr>
              <a:t>(P(2,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)P(f(2),f(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)))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(P(1,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)P(2,2))(P(1,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)P(2,1))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 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(P(2,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)P(1,2))(P(2,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)P(1,1))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(TF )(TF)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(FT)(FT)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FF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TT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FT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F</a:t>
            </a:r>
            <a:endParaRPr lang="en-US" altLang="zh-CN" dirty="0">
              <a:solidFill>
                <a:schemeClr val="tx1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125" y="272415"/>
            <a:ext cx="703516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谓词逻辑特有的永真公式</a:t>
            </a:r>
            <a:endParaRPr lang="zh-CN" altLang="en-US" sz="2800" b="1" dirty="0" smtClean="0">
              <a:solidFill>
                <a:srgbClr val="3D3F41"/>
              </a:solidFill>
              <a:latin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" y="1226820"/>
            <a:ext cx="7758430" cy="189611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rgbClr val="0070C0"/>
                </a:solidFill>
                <a:latin typeface="+mn-ea"/>
                <a:ea typeface="+mn-ea"/>
              </a:rPr>
              <a:t>1. </a:t>
            </a:r>
            <a:r>
              <a:rPr lang="en-US" altLang="zh-CN" sz="3600" b="1" dirty="0" smtClean="0">
                <a:solidFill>
                  <a:srgbClr val="0070C0"/>
                </a:solidFill>
                <a:latin typeface="+mn-ea"/>
                <a:ea typeface="+mn-ea"/>
              </a:rPr>
              <a:t>    </a:t>
            </a:r>
            <a:r>
              <a:rPr lang="zh-CN" altLang="en-US" sz="3600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6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xA</a:t>
            </a:r>
            <a:r>
              <a:rPr lang="en-US" altLang="zh-CN" sz="36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36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A</a:t>
            </a:r>
            <a:r>
              <a:rPr lang="en-US" altLang="zh-CN" sz="36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US" sz="36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6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xB</a:t>
            </a:r>
            <a:r>
              <a:rPr lang="en-US" altLang="zh-CN" sz="36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36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B</a:t>
            </a:r>
            <a:endParaRPr lang="zh-CN" altLang="en-US" sz="36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5265" y="3122930"/>
            <a:ext cx="8379460" cy="262763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90000"/>
              </a:lnSpc>
              <a:buNone/>
            </a:pPr>
            <a:endParaRPr sz="2800" dirty="0">
              <a:sym typeface="+mn-ea"/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这里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是不含自由变元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的谓词公式，因为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的真值与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无关，所以上述等价式成立。</a:t>
            </a:r>
            <a:r>
              <a:rPr sz="2800" dirty="0">
                <a:sym typeface="+mn-ea"/>
              </a:rPr>
              <a:t/>
            </a:r>
            <a:br>
              <a:rPr sz="2800" dirty="0">
                <a:sym typeface="+mn-ea"/>
              </a:rPr>
            </a:b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" y="503555"/>
            <a:ext cx="7758430" cy="189611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2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en-US" altLang="zh-CN" sz="3600" b="1" dirty="0" smtClean="0">
                <a:solidFill>
                  <a:srgbClr val="0070C0"/>
                </a:solidFill>
                <a:latin typeface="+mn-ea"/>
                <a:ea typeface="+mn-ea"/>
              </a:rPr>
              <a:t>    </a:t>
            </a:r>
            <a:endParaRPr lang="zh-CN" altLang="en-US" sz="36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2250" y="2900680"/>
            <a:ext cx="8824595" cy="3587115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90000"/>
              </a:lnSpc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前一公式的意义是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: </a:t>
            </a:r>
            <a:r>
              <a:rPr sz="2800" dirty="0">
                <a:solidFill>
                  <a:schemeClr val="tx1"/>
                </a:solidFill>
                <a:sym typeface="+mn-ea"/>
              </a:rPr>
              <a:t>如果断言“对一切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P(x)</a:t>
            </a:r>
            <a:r>
              <a:rPr sz="2800" dirty="0">
                <a:solidFill>
                  <a:schemeClr val="tx1"/>
                </a:solidFill>
                <a:sym typeface="+mn-ea"/>
              </a:rPr>
              <a:t>是真”成立，那么对任一确定的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P(x)</a:t>
            </a:r>
            <a:r>
              <a:rPr sz="2800" dirty="0">
                <a:solidFill>
                  <a:schemeClr val="tx1"/>
                </a:solidFill>
                <a:sym typeface="+mn-ea"/>
              </a:rPr>
              <a:t>是真。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后一公式的意义是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: </a:t>
            </a:r>
            <a:r>
              <a:rPr sz="2800" dirty="0">
                <a:solidFill>
                  <a:schemeClr val="tx1"/>
                </a:solidFill>
                <a:sym typeface="+mn-ea"/>
              </a:rPr>
              <a:t>如果对某一确定的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P(x)</a:t>
            </a:r>
            <a:r>
              <a:rPr sz="2800" dirty="0">
                <a:solidFill>
                  <a:schemeClr val="tx1"/>
                </a:solidFill>
                <a:sym typeface="+mn-ea"/>
              </a:rPr>
              <a:t>是真，那么断言“存在一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，使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P(x)</a:t>
            </a:r>
            <a:r>
              <a:rPr sz="2800" dirty="0">
                <a:solidFill>
                  <a:schemeClr val="tx1"/>
                </a:solidFill>
                <a:sym typeface="+mn-ea"/>
              </a:rPr>
              <a:t>是真”成立。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可推出</a:t>
            </a:r>
            <a:r>
              <a:rPr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Q</a:t>
            </a:r>
            <a:r>
              <a:rPr lang="en-US" altLang="zh-CN" sz="2800" baseline="-25000" dirty="0">
                <a:sym typeface="+mn-ea"/>
              </a:rPr>
              <a:t>5</a:t>
            </a:r>
            <a:r>
              <a:rPr lang="en-US" altLang="zh-CN" sz="2800" dirty="0">
                <a:sym typeface="+mn-ea"/>
              </a:rPr>
              <a:t> : </a:t>
            </a:r>
            <a:r>
              <a:rPr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ym typeface="+mn-ea"/>
              </a:rPr>
              <a:t>xP(x)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dirty="0">
                <a:sym typeface="+mn-ea"/>
              </a:rPr>
              <a:t>xP(x)</a:t>
            </a:r>
            <a:r>
              <a:rPr sz="2800" dirty="0">
                <a:solidFill>
                  <a:schemeClr val="tx1"/>
                </a:solidFill>
                <a:sym typeface="+mn-ea"/>
              </a:rPr>
              <a:t/>
            </a:r>
            <a:br>
              <a:rPr sz="2800" dirty="0">
                <a:solidFill>
                  <a:schemeClr val="tx1"/>
                </a:solidFill>
                <a:sym typeface="+mn-ea"/>
              </a:rPr>
            </a:b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162819" name="Object 6"/>
          <p:cNvGraphicFramePr>
            <a:graphicFrameLocks/>
          </p:cNvGraphicFramePr>
          <p:nvPr>
            <p:ph sz="half" idx="2"/>
          </p:nvPr>
        </p:nvGraphicFramePr>
        <p:xfrm>
          <a:off x="1707515" y="777875"/>
          <a:ext cx="5769610" cy="1622425"/>
        </p:xfrm>
        <a:graphic>
          <a:graphicData uri="http://schemas.openxmlformats.org/presentationml/2006/ole">
            <p:oleObj spid="_x0000_s21505" r:id="rId3" imgW="561600" imgH="89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594" y="461886"/>
            <a:ext cx="7772400" cy="685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rgbClr val="0070C0"/>
                </a:solidFill>
                <a:latin typeface="+mn-ea"/>
                <a:ea typeface="+mn-ea"/>
              </a:rPr>
              <a:t>3.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量词否定公式</a:t>
            </a:r>
            <a:endParaRPr lang="zh-CN" altLang="en-US" sz="24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793" y="1183121"/>
            <a:ext cx="8379539" cy="4352917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令Ａ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是优等生，论域是某班级的学生集合。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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表示：不是所有人都是优等生。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表示：有些人不是优等生。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表示：没有人是优等生。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A(x)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表示：所有人都不是优等生。</a:t>
            </a:r>
            <a:endParaRPr lang="en-US" altLang="zh-CN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可以看出</a:t>
            </a:r>
            <a:r>
              <a:rPr lang="zh-CN" altLang="en-US" dirty="0">
                <a:solidFill>
                  <a:srgbClr val="3D3F41"/>
                </a:solidFill>
              </a:rPr>
              <a:t>“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不是所有人都是优等生。</a:t>
            </a:r>
            <a:r>
              <a:rPr lang="zh-CN" altLang="en-US" dirty="0">
                <a:solidFill>
                  <a:srgbClr val="3D3F41"/>
                </a:solidFill>
              </a:rPr>
              <a:t>”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3D3F41"/>
                </a:solidFill>
              </a:rPr>
              <a:t>“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有些人不是优等生。</a:t>
            </a:r>
            <a:r>
              <a:rPr lang="zh-CN" altLang="en-US" dirty="0">
                <a:solidFill>
                  <a:srgbClr val="3D3F41"/>
                </a:solidFill>
              </a:rPr>
              <a:t>”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是等价的。</a:t>
            </a:r>
            <a:endParaRPr lang="en-US" altLang="zh-CN" dirty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3D3F41"/>
                </a:solidFill>
              </a:rPr>
              <a:t>“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没有人是优等生。</a:t>
            </a:r>
            <a:r>
              <a:rPr lang="zh-CN" altLang="en-US" dirty="0">
                <a:solidFill>
                  <a:srgbClr val="3D3F41"/>
                </a:solidFill>
              </a:rPr>
              <a:t>”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3D3F41"/>
                </a:solidFill>
              </a:rPr>
              <a:t>“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所有人都不是优等生。</a:t>
            </a:r>
            <a:r>
              <a:rPr lang="zh-CN" altLang="en-US" dirty="0">
                <a:solidFill>
                  <a:srgbClr val="3D3F41"/>
                </a:solidFill>
              </a:rPr>
              <a:t>”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是等价的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354724"/>
            <a:ext cx="8070850" cy="60960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于是有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(1).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xA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(2). 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xA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A(x)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从这两个公式，可以总结出如下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规律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：将量词前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3D3F41"/>
                </a:solidFill>
              </a:rPr>
              <a:t>“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800" dirty="0" smtClean="0">
                <a:solidFill>
                  <a:srgbClr val="3D3F41"/>
                </a:solidFill>
              </a:rPr>
              <a:t>”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移到量词的后边，或者将量词后的</a:t>
            </a:r>
            <a:r>
              <a:rPr lang="zh-CN" altLang="en-US" sz="2800" dirty="0" smtClean="0">
                <a:solidFill>
                  <a:srgbClr val="3D3F41"/>
                </a:solidFill>
              </a:rPr>
              <a:t>“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800" dirty="0" smtClean="0">
                <a:solidFill>
                  <a:srgbClr val="3D3F41"/>
                </a:solidFill>
              </a:rPr>
              <a:t>”</a:t>
            </a:r>
            <a:endParaRPr lang="en-US" altLang="zh-CN" sz="2800" dirty="0" smtClean="0">
              <a:solidFill>
                <a:srgbClr val="3D3F4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移到量词的前边时，量词也随着改变。如果原来是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全称量词改成存在量词，如果原来是存在量词改成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全称量词。所以我们也把这两个公式称为量词转换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公式。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sz="2800" dirty="0">
                <a:solidFill>
                  <a:srgbClr val="FF0000"/>
                </a:solidFill>
                <a:sym typeface="+mn-ea"/>
              </a:rPr>
              <a:t>否定词可通过量词深入到辖域。两个量词可以互相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sz="2800" dirty="0">
                <a:solidFill>
                  <a:srgbClr val="FF0000"/>
                </a:solidFill>
                <a:sym typeface="+mn-ea"/>
              </a:rPr>
              <a:t>表达。</a:t>
            </a:r>
            <a:endParaRPr lang="zh-CN" altLang="en-US" sz="2800" dirty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algn="l"/>
            <a:r>
              <a:rPr lang="en-US" altLang="zh-CN" sz="3200" dirty="0" smtClean="0">
                <a:solidFill>
                  <a:srgbClr val="0070C0"/>
                </a:solidFill>
                <a:latin typeface="+mn-ea"/>
                <a:ea typeface="+mn-ea"/>
              </a:rPr>
              <a:t>4.</a:t>
            </a:r>
            <a:r>
              <a:rPr lang="zh-CN" altLang="en-US" sz="3200" dirty="0">
                <a:solidFill>
                  <a:srgbClr val="0070C0"/>
                </a:solidFill>
                <a:latin typeface="+mn-ea"/>
                <a:ea typeface="+mn-ea"/>
              </a:rPr>
              <a:t>量词辖域的</a:t>
            </a:r>
            <a:r>
              <a:rPr lang="zh-CN" altLang="en-US" sz="3200" dirty="0" smtClean="0">
                <a:solidFill>
                  <a:srgbClr val="0070C0"/>
                </a:solidFill>
                <a:latin typeface="+mn-ea"/>
                <a:ea typeface="+mn-ea"/>
              </a:rPr>
              <a:t>扩充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与收缩</a:t>
            </a:r>
            <a:endParaRPr lang="zh-CN" altLang="en-US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90600"/>
            <a:ext cx="7772400" cy="2960077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是个不含自由变元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的谓词公式，且不在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</a:t>
            </a:r>
            <a:endParaRPr lang="en-US" altLang="zh-CN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辖域内，可以将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放入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的辖域内。即得如下公式：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(1).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(x)∨P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x(A(x)∨P)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(2). 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(x)∧P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x(A(x)∧P)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(3). 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(x)∨P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x(A(x)∨P)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(4). 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(x)∧P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</a:t>
            </a:r>
            <a:r>
              <a:rPr 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(x)∧P)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3950677"/>
            <a:ext cx="7602415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证明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(¬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3380" y="724535"/>
            <a:ext cx="8397240" cy="5408295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sz="3200" b="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xA(x) B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sz="3200" b="0" dirty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sz="3200" b="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 (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A(x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)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sz="3200" b="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zh-CN" altLang="en-US" sz="3200" b="0" dirty="0" smtClean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b="0" dirty="0" smtClean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3200" b="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xA(x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)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 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A(x)B</a:t>
            </a:r>
            <a:r>
              <a:rPr sz="3200" b="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B  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xA(x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sz="3200" b="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x(B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3200" b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A(x</a:t>
            </a:r>
            <a:r>
              <a:rPr lang="en-US" altLang="zh-CN" sz="3200" b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sz="3200" b="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zh-CN" altLang="en-US" sz="3200" b="0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b="0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0">
                <a:solidFill>
                  <a:srgbClr val="FF0000"/>
                </a:solidFill>
                <a:sym typeface="Symbol" panose="05050102010706020507" pitchFamily="18" charset="2"/>
              </a:rPr>
              <a:t> B  </a:t>
            </a:r>
            <a:r>
              <a:rPr lang="en-US" altLang="zh-CN" sz="3200" b="0" err="1">
                <a:solidFill>
                  <a:srgbClr val="FF0000"/>
                </a:solidFill>
                <a:sym typeface="Symbol" panose="05050102010706020507" pitchFamily="18" charset="2"/>
              </a:rPr>
              <a:t>xA(x)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0" err="1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200" b="0" err="1">
                <a:solidFill>
                  <a:srgbClr val="FF0000"/>
                </a:solidFill>
                <a:sym typeface="Symbol" panose="05050102010706020507" pitchFamily="18" charset="2"/>
              </a:rPr>
              <a:t>x(B</a:t>
            </a:r>
            <a:r>
              <a:rPr lang="en-US" altLang="zh-CN" sz="3200" b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b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3200" b="0" err="1">
                <a:solidFill>
                  <a:srgbClr val="FF0000"/>
                </a:solidFill>
                <a:sym typeface="Symbol" panose="05050102010706020507" pitchFamily="18" charset="2"/>
              </a:rPr>
              <a:t>A(x</a:t>
            </a:r>
            <a:r>
              <a:rPr lang="en-US" altLang="zh-CN" sz="3200" b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endParaRPr lang="en-US" altLang="zh-CN" sz="3200" b="0" dirty="0" smtClean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5.</a:t>
            </a:r>
            <a:r>
              <a:rPr lang="zh-CN" altLang="en-US" sz="3200" b="1" dirty="0" smtClean="0">
                <a:latin typeface="+mn-ea"/>
                <a:ea typeface="+mn-ea"/>
              </a:rPr>
              <a:t>量词的分配形式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27538"/>
            <a:ext cx="7924800" cy="54102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(1).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x(A(x)∧B(x))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xA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(x)∧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xB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(2).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x(A(x)∨B(x))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(x)∨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xB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(3).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x(A(x)∧B(x))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(x)∧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xB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(4).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(x)∨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xB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x(A(x)∨B(x))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公式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(4)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不是</a:t>
            </a:r>
            <a:r>
              <a:rPr lang="zh-CN" altLang="en-US" sz="2800" dirty="0">
                <a:solidFill>
                  <a:srgbClr val="3D3F41"/>
                </a:solidFill>
                <a:latin typeface="宋体" panose="02010600030101010101" pitchFamily="2" charset="-122"/>
              </a:rPr>
              <a:t>等价公式，而是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永真蕴 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含</a:t>
            </a:r>
            <a:r>
              <a:rPr lang="zh-CN" altLang="en-US" sz="2800" dirty="0">
                <a:solidFill>
                  <a:srgbClr val="3D3F41"/>
                </a:solidFill>
                <a:latin typeface="宋体" panose="02010600030101010101" pitchFamily="2" charset="-122"/>
              </a:rPr>
              <a:t>式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如：令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A(x)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是奇数；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B(x)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是偶数；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</a:rPr>
              <a:t>(x)∧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olidFill>
                  <a:srgbClr val="3D3F41"/>
                </a:solidFill>
                <a:latin typeface="宋体" panose="02010600030101010101" pitchFamily="2" charset="-122"/>
              </a:rPr>
              <a:t>xB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</a:rPr>
              <a:t>(x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为真，但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</a:rPr>
              <a:t>x(A(x)∧B(x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为假，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所以由</a:t>
            </a:r>
            <a:r>
              <a:rPr lang="zh-CN" altLang="en-US" sz="2800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</a:rPr>
              <a:t>(x)∧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olidFill>
                  <a:srgbClr val="3D3F41"/>
                </a:solidFill>
                <a:latin typeface="宋体" panose="02010600030101010101" pitchFamily="2" charset="-122"/>
              </a:rPr>
              <a:t>xB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sz="2800" dirty="0">
                <a:solidFill>
                  <a:srgbClr val="3D3F41"/>
                </a:solidFill>
                <a:latin typeface="宋体" panose="02010600030101010101" pitchFamily="2" charset="-122"/>
              </a:rPr>
              <a:t>不能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推出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</a:rPr>
              <a:t>x(A(x)∧B(x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)).</a:t>
            </a:r>
            <a:endParaRPr lang="en-US" altLang="zh-CN" sz="2800" dirty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5.</a:t>
            </a:r>
            <a:r>
              <a:rPr lang="zh-CN" altLang="en-US" sz="3200" b="1" dirty="0" smtClean="0">
                <a:latin typeface="+mn-ea"/>
                <a:ea typeface="+mn-ea"/>
              </a:rPr>
              <a:t>量词的分配形式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838200"/>
            <a:ext cx="8111490" cy="46863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(1).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x(A(x)∧B(x))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xA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(x)∧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xB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(2).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x(A(x)∨B(x))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xA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(x)∨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xB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(x)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(1)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.</a:t>
            </a:r>
            <a:r>
              <a:rPr sz="2800" dirty="0">
                <a:solidFill>
                  <a:schemeClr val="tx1"/>
                </a:solidFill>
                <a:sym typeface="+mn-ea"/>
              </a:rPr>
              <a:t>成立是由于对一切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A(x)∧B(x)</a:t>
            </a:r>
            <a:r>
              <a:rPr sz="2800" dirty="0">
                <a:solidFill>
                  <a:schemeClr val="tx1"/>
                </a:solidFill>
                <a:sym typeface="+mn-ea"/>
              </a:rPr>
              <a:t>是真，等价</a:t>
            </a:r>
          </a:p>
          <a:p>
            <a:pPr algn="l"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于对一切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A(x)</a:t>
            </a:r>
            <a:r>
              <a:rPr sz="2800" dirty="0">
                <a:solidFill>
                  <a:schemeClr val="tx1"/>
                </a:solidFill>
                <a:sym typeface="+mn-ea"/>
              </a:rPr>
              <a:t>是真并且对一切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x</a:t>
            </a:r>
            <a:r>
              <a:rPr sz="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B(x)</a:t>
            </a:r>
            <a:r>
              <a:rPr sz="2800" dirty="0">
                <a:solidFill>
                  <a:schemeClr val="tx1"/>
                </a:solidFill>
                <a:sym typeface="+mn-ea"/>
              </a:rPr>
              <a:t>是真。</a:t>
            </a:r>
          </a:p>
          <a:p>
            <a:pPr algn="l"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公式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2</a:t>
            </a:r>
            <a:r>
              <a:rPr sz="2800" dirty="0">
                <a:solidFill>
                  <a:schemeClr val="tx1"/>
                </a:solidFill>
                <a:sym typeface="+mn-ea"/>
              </a:rPr>
              <a:t>可由公式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1</a:t>
            </a:r>
            <a:r>
              <a:rPr sz="2800" dirty="0">
                <a:solidFill>
                  <a:schemeClr val="tx1"/>
                </a:solidFill>
                <a:sym typeface="+mn-ea"/>
              </a:rPr>
              <a:t>推出。</a:t>
            </a:r>
          </a:p>
          <a:p>
            <a:pPr algn="l"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否定等价式两边，用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</a:t>
            </a:r>
            <a:r>
              <a:rPr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A(x)</a:t>
            </a:r>
            <a:r>
              <a:rPr sz="2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B(x)</a:t>
            </a:r>
            <a:r>
              <a:rPr sz="2800" dirty="0">
                <a:solidFill>
                  <a:schemeClr val="tx1"/>
                </a:solidFill>
                <a:sym typeface="+mn-ea"/>
              </a:rPr>
              <a:t>分别取代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A(x)</a:t>
            </a:r>
          </a:p>
          <a:p>
            <a:pPr algn="l"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B(x)</a:t>
            </a:r>
            <a:r>
              <a:rPr sz="2800" dirty="0">
                <a:solidFill>
                  <a:schemeClr val="tx1"/>
                </a:solidFill>
                <a:sym typeface="+mn-ea"/>
              </a:rPr>
              <a:t>。</a:t>
            </a:r>
            <a:endParaRPr sz="2800" dirty="0" smtClean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3759" y="777766"/>
            <a:ext cx="8062913" cy="43434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在命题逻辑中，我们是通过对公式的命题变元</a:t>
            </a: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赋值来讨论永真式、永真蕴含式及等价公式的。</a:t>
            </a:r>
          </a:p>
          <a:p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在谓词演算中，也要讨论一些重要的谓词公式。</a:t>
            </a: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但是由于谓词公式中可能有命题变元、个体变元。</a:t>
            </a: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对命题变元赋值比较容易，因为只有两个值可赋。</a:t>
            </a: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而对个体变元作指派却不那么简单，因为论域中</a:t>
            </a: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的个体可能有无限个。另外谓词公式的真值还与</a:t>
            </a: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论域有关。</a:t>
            </a:r>
            <a:endParaRPr lang="zh-CN" altLang="en-US" sz="2800" dirty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04" y="292570"/>
            <a:ext cx="7772400" cy="5334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．量词对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  <a:sym typeface="Symbol" panose="05050102010706020507" pitchFamily="18" charset="2"/>
              </a:rPr>
              <a:t>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  <a:sym typeface="Symbol" panose="05050102010706020507" pitchFamily="18" charset="2"/>
              </a:rPr>
              <a:t>及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→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的处理</a:t>
            </a:r>
            <a:endParaRPr lang="zh-CN" altLang="en-US" sz="24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3200" y="1089025"/>
            <a:ext cx="8310880" cy="462661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</a:rPr>
              <a:t>(1). 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x(A(x)→B(x))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(x)→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dirty="0" err="1" smtClean="0">
                <a:solidFill>
                  <a:srgbClr val="3D3F41"/>
                </a:solidFill>
              </a:rPr>
              <a:t>B</a:t>
            </a:r>
            <a:r>
              <a:rPr lang="en-US" altLang="zh-CN" dirty="0" smtClean="0">
                <a:solidFill>
                  <a:srgbClr val="3D3F41"/>
                </a:solidFill>
              </a:rPr>
              <a:t>(x)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</a:rPr>
              <a:t>(2). 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(x)→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B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(x)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x(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A(x)→</a:t>
            </a:r>
            <a:r>
              <a:rPr lang="en-US" altLang="zh-CN" dirty="0" smtClean="0">
                <a:solidFill>
                  <a:srgbClr val="3D3F41"/>
                </a:solidFill>
              </a:rPr>
              <a:t>B(x))</a:t>
            </a:r>
          </a:p>
          <a:p>
            <a:pPr>
              <a:lnSpc>
                <a:spcPct val="90000"/>
              </a:lnSpc>
              <a:buFontTx/>
              <a:buNone/>
            </a:pPr>
            <a:endParaRPr dirty="0" smtClean="0">
              <a:solidFill>
                <a:srgbClr val="3D3F41"/>
              </a:solidFill>
              <a:sym typeface="+mn-e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dirty="0" smtClean="0">
                <a:solidFill>
                  <a:srgbClr val="3D3F41"/>
                </a:solidFill>
                <a:sym typeface="+mn-ea"/>
              </a:rPr>
              <a:t>公式中的</a:t>
            </a:r>
            <a:r>
              <a:rPr lang="en-US" altLang="zh-CN" dirty="0">
                <a:solidFill>
                  <a:srgbClr val="3D3F41"/>
                </a:solidFill>
                <a:sym typeface="Symbol" panose="05050102010706020507" pitchFamily="18" charset="2"/>
              </a:rPr>
              <a:t></a:t>
            </a:r>
            <a:r>
              <a:rPr dirty="0">
                <a:solidFill>
                  <a:srgbClr val="3D3F41"/>
                </a:solidFill>
                <a:sym typeface="Symbol" panose="05050102010706020507" pitchFamily="18" charset="2"/>
              </a:rPr>
              <a:t>及</a:t>
            </a:r>
            <a:r>
              <a:rPr lang="en-US" altLang="zh-CN" dirty="0" smtClean="0">
                <a:solidFill>
                  <a:srgbClr val="3D3F41"/>
                </a:solidFill>
                <a:sym typeface="+mn-ea"/>
              </a:rPr>
              <a:t>→</a:t>
            </a:r>
            <a:r>
              <a:rPr dirty="0" smtClean="0">
                <a:solidFill>
                  <a:srgbClr val="3D3F41"/>
                </a:solidFill>
                <a:sym typeface="+mn-ea"/>
              </a:rPr>
              <a:t>，只需应用对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∧</a:t>
            </a:r>
            <a:r>
              <a:rPr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∨</a:t>
            </a:r>
            <a:r>
              <a:rPr dirty="0" smtClean="0">
                <a:solidFill>
                  <a:srgbClr val="3D3F41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的恒等式即可推出</a:t>
            </a:r>
            <a:endParaRPr lang="en-US" altLang="zh-CN" dirty="0" smtClean="0">
              <a:solidFill>
                <a:srgbClr val="3D3F4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89888" cy="609600"/>
          </a:xfrm>
        </p:spPr>
        <p:txBody>
          <a:bodyPr/>
          <a:lstStyle/>
          <a:p>
            <a:pPr algn="l"/>
            <a:r>
              <a:rPr lang="en-US" altLang="zh-CN" sz="3200" dirty="0" smtClean="0">
                <a:solidFill>
                  <a:srgbClr val="0070C0"/>
                </a:solidFill>
                <a:latin typeface="+mn-ea"/>
                <a:ea typeface="+mn-ea"/>
              </a:rPr>
              <a:t>7</a:t>
            </a:r>
            <a:r>
              <a:rPr lang="zh-CN" altLang="en-US" sz="3200" dirty="0" smtClean="0">
                <a:solidFill>
                  <a:srgbClr val="0070C0"/>
                </a:solidFill>
                <a:latin typeface="+mn-ea"/>
                <a:ea typeface="+mn-ea"/>
              </a:rPr>
              <a:t>．</a:t>
            </a:r>
            <a:r>
              <a:rPr lang="zh-CN" altLang="en-US" sz="3200" dirty="0">
                <a:solidFill>
                  <a:srgbClr val="0070C0"/>
                </a:solidFill>
                <a:latin typeface="+mn-ea"/>
                <a:ea typeface="+mn-ea"/>
              </a:rPr>
              <a:t>两个量词的公式</a:t>
            </a:r>
            <a:endParaRPr lang="zh-CN" altLang="en-US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188" y="1125538"/>
            <a:ext cx="8208962" cy="51816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P(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前有两个量词，如果两个量词是相同的，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它们的次序是无关紧要，但是如果是不同的，它们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的次序就不可以随便交换。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例如设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P(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</a:t>
            </a:r>
            <a:r>
              <a:rPr lang="zh-CN" altLang="en-US" sz="2800" dirty="0" smtClean="0">
                <a:solidFill>
                  <a:srgbClr val="3D3F41"/>
                </a:solidFill>
              </a:rPr>
              <a:t>“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x+y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2800" dirty="0" smtClean="0">
                <a:solidFill>
                  <a:srgbClr val="3D3F41"/>
                </a:solidFill>
              </a:rPr>
              <a:t>”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论域为：实数集合。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</a:t>
            </a:r>
            <a:r>
              <a:rPr lang="zh-CN" altLang="en-US" sz="2800" dirty="0" smtClean="0">
                <a:solidFill>
                  <a:srgbClr val="3D3F41"/>
                </a:solidFill>
              </a:rPr>
              <a:t>“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对于任意给定的一个实数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x,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可以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找到一个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y,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使得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x+y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2800" dirty="0" smtClean="0">
                <a:solidFill>
                  <a:srgbClr val="3D3F41"/>
                </a:solidFill>
              </a:rPr>
              <a:t>”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这是一个为</a:t>
            </a:r>
            <a:r>
              <a:rPr lang="zh-CN" altLang="en-US" sz="2800" dirty="0" smtClean="0">
                <a:solidFill>
                  <a:srgbClr val="3D3F41"/>
                </a:solidFill>
              </a:rPr>
              <a:t>“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真</a:t>
            </a:r>
            <a:r>
              <a:rPr lang="zh-CN" altLang="en-US" sz="2800" dirty="0" smtClean="0">
                <a:solidFill>
                  <a:srgbClr val="3D3F41"/>
                </a:solidFill>
              </a:rPr>
              <a:t>”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的命题。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xP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表示</a:t>
            </a:r>
            <a:r>
              <a:rPr lang="zh-CN" altLang="en-US" sz="2800" dirty="0" smtClean="0">
                <a:solidFill>
                  <a:srgbClr val="3D3F41"/>
                </a:solidFill>
              </a:rPr>
              <a:t>“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存在一个实数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y,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与任意给定的一</a:t>
            </a:r>
            <a:endParaRPr lang="en-US" altLang="zh-CN" sz="2800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个实数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之和都等于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3D3F41"/>
                </a:solidFill>
              </a:rPr>
              <a:t>”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这是一个为</a:t>
            </a:r>
            <a:r>
              <a:rPr lang="zh-CN" altLang="en-US" sz="2800" dirty="0" smtClean="0">
                <a:solidFill>
                  <a:srgbClr val="3D3F41"/>
                </a:solidFill>
              </a:rPr>
              <a:t>“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假</a:t>
            </a:r>
            <a:r>
              <a:rPr lang="zh-CN" altLang="en-US" sz="2800" dirty="0" smtClean="0">
                <a:solidFill>
                  <a:srgbClr val="3D3F41"/>
                </a:solidFill>
              </a:rPr>
              <a:t>”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的命题</a:t>
            </a:r>
            <a:r>
              <a:rPr lang="zh-CN" altLang="en-US" sz="2800" dirty="0">
                <a:solidFill>
                  <a:srgbClr val="3D3F41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28600"/>
            <a:ext cx="7772400" cy="64008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一般的，有如下一些公式：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(1).</a:t>
            </a:r>
            <a:r>
              <a:rPr lang="zh-CN" altLang="en-US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xP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(2). 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xP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(3). 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xP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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4). 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(5).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xP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(6).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xP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(7). 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xP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3D3F41"/>
                </a:solidFill>
                <a:latin typeface="宋体" panose="02010600030101010101" pitchFamily="2" charset="-122"/>
              </a:rPr>
              <a:t>(8). 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yP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xP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609600"/>
            <a:ext cx="8135937" cy="54102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为了便于记忆，用下面图形表示上面八个公式。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03089" y="1700213"/>
            <a:ext cx="2663825" cy="576262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just"/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yP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238352" y="1844675"/>
            <a:ext cx="576262" cy="304800"/>
          </a:xfrm>
          <a:prstGeom prst="leftRightArrow">
            <a:avLst>
              <a:gd name="adj1" fmla="val 50000"/>
              <a:gd name="adj2" fmla="val 3781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4238352" y="5013325"/>
            <a:ext cx="576262" cy="317500"/>
          </a:xfrm>
          <a:prstGeom prst="leftRightArrow">
            <a:avLst>
              <a:gd name="adj1" fmla="val 50000"/>
              <a:gd name="adj2" fmla="val 363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2401614" y="3408363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6059214" y="34083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 rot="19043173">
            <a:off x="5965552" y="2309813"/>
            <a:ext cx="265112" cy="531812"/>
          </a:xfrm>
          <a:prstGeom prst="downArrow">
            <a:avLst>
              <a:gd name="adj1" fmla="val 50000"/>
              <a:gd name="adj2" fmla="val 501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 rot="2507840">
            <a:off x="2554014" y="2286000"/>
            <a:ext cx="304800" cy="549275"/>
          </a:xfrm>
          <a:prstGeom prst="downArrow">
            <a:avLst>
              <a:gd name="adj1" fmla="val 50000"/>
              <a:gd name="adj2" fmla="val 4505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 rot="2693752">
            <a:off x="2492102" y="4419600"/>
            <a:ext cx="571500" cy="304800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 rot="2700309">
            <a:off x="5766320" y="4383882"/>
            <a:ext cx="325437" cy="501650"/>
          </a:xfrm>
          <a:prstGeom prst="downArrow">
            <a:avLst>
              <a:gd name="adj1" fmla="val 50000"/>
              <a:gd name="adj2" fmla="val 3853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916214" y="1700213"/>
            <a:ext cx="2706688" cy="576262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just"/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y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487214" y="3832225"/>
            <a:ext cx="2679700" cy="53340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just"/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yP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1503089" y="2819400"/>
            <a:ext cx="2663825" cy="53340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just"/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y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897164" y="2819400"/>
            <a:ext cx="2654300" cy="53340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just"/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yP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892402" y="3832225"/>
            <a:ext cx="2659062" cy="53340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just"/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y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1503089" y="4856163"/>
            <a:ext cx="2663825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y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887639" y="4856163"/>
            <a:ext cx="2663825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yP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>
            <a:off x="1868214" y="2209800"/>
            <a:ext cx="608013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2020614" y="2209800"/>
            <a:ext cx="304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>
            <a:off x="1944414" y="3276600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868214" y="3276600"/>
            <a:ext cx="5334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>
            <a:off x="2020614" y="4191000"/>
            <a:ext cx="304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1944414" y="4191000"/>
            <a:ext cx="533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>
            <a:off x="5246414" y="2205038"/>
            <a:ext cx="685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5535339" y="2205038"/>
            <a:ext cx="2286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5319439" y="3284538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>
            <a:off x="5319439" y="3284538"/>
            <a:ext cx="3810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 flipH="1">
            <a:off x="5319439" y="4221163"/>
            <a:ext cx="4572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5319439" y="4221163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ph idx="1"/>
          </p:nvPr>
        </p:nvGraphicFramePr>
        <p:xfrm>
          <a:off x="586642" y="1419713"/>
          <a:ext cx="8135938" cy="4403725"/>
        </p:xfrm>
        <a:graphic>
          <a:graphicData uri="http://schemas.openxmlformats.org/presentationml/2006/ole">
            <p:oleObj spid="_x0000_s27649" name="Image" r:id="rId3" imgW="29142857" imgH="15771429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407842" y="348735"/>
            <a:ext cx="4493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含有量词的永真公式概要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(P45-P46)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ph idx="1"/>
          </p:nvPr>
        </p:nvGraphicFramePr>
        <p:xfrm>
          <a:off x="728419" y="857005"/>
          <a:ext cx="7920037" cy="3627438"/>
        </p:xfrm>
        <a:graphic>
          <a:graphicData uri="http://schemas.openxmlformats.org/presentationml/2006/ole">
            <p:oleObj spid="_x0000_s39937" name="Image" r:id="rId3" imgW="29295238" imgH="134095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97" y="3740934"/>
            <a:ext cx="7695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/>
              <a:t>代以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b="1" dirty="0"/>
              <a:t>，则</a:t>
            </a:r>
            <a:r>
              <a:rPr lang="zh-CN" altLang="en-US" sz="2400" b="1" dirty="0" smtClean="0"/>
              <a:t>得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xP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x,w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)∨Q(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w,w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/>
              <a:t>。 所得公式称为原公式的代入实例。</a:t>
            </a:r>
          </a:p>
        </p:txBody>
      </p:sp>
      <p:sp>
        <p:nvSpPr>
          <p:cNvPr id="6" name="矩形 5"/>
          <p:cNvSpPr/>
          <p:nvPr/>
        </p:nvSpPr>
        <p:spPr>
          <a:xfrm>
            <a:off x="513097" y="37607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几条规则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3097" y="940290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代入规则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3097" y="1504506"/>
            <a:ext cx="8008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 </a:t>
            </a:r>
            <a:r>
              <a:rPr lang="zh-CN" altLang="en-US" sz="2400" b="1" dirty="0"/>
              <a:t>在一公式中，任一自由个体变元可代以另一个体变元，只需该个体变元出现的各处都同样代入，且代入的变元不允许在原来公式中以约束变元出现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513097" y="2807386"/>
            <a:ext cx="75168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例如在</a:t>
            </a:r>
            <a:r>
              <a:rPr lang="zh-CN" altLang="en-US" sz="2400" b="1" dirty="0" smtClean="0"/>
              <a:t>公式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xP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)∨Q(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w,y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/>
              <a:t>中，将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/>
              <a:t>代以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b="1" dirty="0"/>
              <a:t>，则</a:t>
            </a:r>
            <a:r>
              <a:rPr lang="zh-CN" altLang="en-US" sz="2400" b="1" dirty="0" smtClean="0"/>
              <a:t>得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xP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x,z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)∨Q(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w,z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513097" y="4628315"/>
            <a:ext cx="7516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注意：改名</a:t>
            </a:r>
            <a:r>
              <a:rPr lang="zh-CN" altLang="en-US" sz="2400" b="1" dirty="0"/>
              <a:t>规则与代入</a:t>
            </a:r>
            <a:r>
              <a:rPr lang="zh-CN" altLang="en-US" sz="2400" b="1" dirty="0" smtClean="0"/>
              <a:t>规则的区别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17782" y="5186764"/>
            <a:ext cx="7695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改名规则只用</a:t>
            </a:r>
            <a:r>
              <a:rPr lang="zh-CN" altLang="en-US" sz="2400" b="1" dirty="0"/>
              <a:t>于约束变元</a:t>
            </a:r>
            <a:r>
              <a:rPr lang="zh-CN" altLang="en-US" sz="2400" b="1" dirty="0" smtClean="0"/>
              <a:t>，代入规则只用</a:t>
            </a:r>
            <a:r>
              <a:rPr lang="zh-CN" altLang="en-US" sz="2400" b="1" dirty="0"/>
              <a:t>于自由变元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513094" y="5710581"/>
            <a:ext cx="8008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进行改名后，所得式子与原式等价。 进行代入后，所得式子与原式一般不等价，除非是永真式。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586" y="358226"/>
            <a:ext cx="8129752" cy="315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　　</a:t>
            </a:r>
            <a:r>
              <a:rPr lang="en-US" altLang="zh-CN" sz="2400" b="1" dirty="0"/>
              <a:t>(2) </a:t>
            </a:r>
            <a:r>
              <a:rPr lang="zh-CN" altLang="en-US" sz="2400" b="1" dirty="0"/>
              <a:t>在一公式中，一个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/>
              <a:t>元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≥0)</a:t>
            </a:r>
            <a:r>
              <a:rPr lang="zh-CN" altLang="en-US" sz="2400" b="1" dirty="0"/>
              <a:t>谓词变元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F(x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/>
              <a:t>可代以至少有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/>
              <a:t>个自由个体变元的公式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G(y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n+1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n+r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这里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r≥0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/>
              <a:t>是分别对应于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/>
              <a:t>的任意选定的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/>
              <a:t>个自由变元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，只需该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/>
              <a:t>元谓词出现的各处都同样代入，且代入的公式中，后边的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 b="1" dirty="0"/>
              <a:t>个自由变元不允许在原公式中以约束变元出现</a:t>
            </a:r>
            <a:r>
              <a:rPr lang="en-US" altLang="zh-CN" sz="2400" b="1" dirty="0"/>
              <a:t>; </a:t>
            </a:r>
            <a:r>
              <a:rPr lang="zh-CN" altLang="en-US" sz="2400" b="1" dirty="0"/>
              <a:t>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F(x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/>
              <a:t>中的变元也不允许在代入的公式中以约束变元出现。</a:t>
            </a:r>
          </a:p>
        </p:txBody>
      </p:sp>
      <p:sp>
        <p:nvSpPr>
          <p:cNvPr id="5" name="矩形 4"/>
          <p:cNvSpPr/>
          <p:nvPr/>
        </p:nvSpPr>
        <p:spPr>
          <a:xfrm>
            <a:off x="341586" y="3675764"/>
            <a:ext cx="812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如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对</a:t>
            </a:r>
            <a:r>
              <a:rPr lang="zh-CN" altLang="en-US" sz="2400" b="1" dirty="0"/>
              <a:t>公式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(P→Q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∨Q)</a:t>
            </a:r>
            <a:r>
              <a:rPr lang="zh-CN" altLang="en-US" sz="2400" b="1" dirty="0"/>
              <a:t>中的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/>
              <a:t>代</a:t>
            </a:r>
            <a:r>
              <a:rPr lang="zh-CN" altLang="en-US" sz="2400" b="1" dirty="0" smtClean="0"/>
              <a:t>以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xP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b="1" dirty="0"/>
              <a:t>代以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S(x)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341586" y="4295769"/>
            <a:ext cx="7888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则得          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xP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(x)→S(x))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xP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(x)∨S(x))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537581"/>
            <a:ext cx="2359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</a:rPr>
              <a:t>. </a:t>
            </a:r>
            <a:r>
              <a:rPr lang="zh-CN" altLang="en-US" sz="2400" b="1" dirty="0">
                <a:solidFill>
                  <a:srgbClr val="0070C0"/>
                </a:solidFill>
              </a:rPr>
              <a:t>替换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规则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075473"/>
            <a:ext cx="8024648" cy="94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A(x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B(x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/>
              <a:t>，而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/>
              <a:t>是公式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b="1" dirty="0"/>
              <a:t>中的子公式，将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/>
              <a:t>替换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b="1" dirty="0"/>
              <a:t>中之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不必每一处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得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 dirty="0"/>
              <a:t>，则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57200" y="2225922"/>
            <a:ext cx="2359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2400" b="1" dirty="0">
                <a:solidFill>
                  <a:srgbClr val="0070C0"/>
                </a:solidFill>
              </a:rPr>
              <a:t>.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对偶原理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2764755"/>
            <a:ext cx="8024648" cy="94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在公式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/>
              <a:t>或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/>
              <a:t>中，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/>
              <a:t>仅含运算符∧、∨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将上式中的全称量词与存在量词互换，∧与∨互换，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b="1" dirty="0"/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b="1" dirty="0"/>
              <a:t>互换，</a:t>
            </a:r>
            <a:r>
              <a:rPr lang="zh-CN" altLang="en-US" sz="2400" b="1" dirty="0" smtClean="0"/>
              <a:t>则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457200" y="3785130"/>
            <a:ext cx="8024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A*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" y="4321598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A*</a:t>
            </a:r>
            <a:r>
              <a:rPr lang="zh-CN" altLang="en-US" sz="2400" b="1" dirty="0"/>
              <a:t>是由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/>
              <a:t>进行上述互换后所得的式子，称为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/>
              <a:t>的对偶式。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7048" y="441434"/>
            <a:ext cx="72521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 sz="2400" b="1" dirty="0" smtClean="0">
                <a:latin typeface="+mn-ea"/>
              </a:rPr>
              <a:t>将下列命题用两种形式符号化，并给出演算过程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7048" y="1122154"/>
            <a:ext cx="3048000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(1) </a:t>
            </a:r>
            <a:r>
              <a:rPr lang="zh-CN" altLang="en-US" sz="2400" b="1" dirty="0" smtClean="0">
                <a:latin typeface="+mn-ea"/>
              </a:rPr>
              <a:t>没有不犯错的人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7048" y="1986455"/>
            <a:ext cx="777766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50427" y="1986455"/>
            <a:ext cx="6201104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(1)  </a:t>
            </a:r>
            <a:r>
              <a:rPr lang="zh-CN" altLang="en-US" sz="2400" b="1" dirty="0" smtClean="0">
                <a:latin typeface="+mn-ea"/>
              </a:rPr>
              <a:t>令</a:t>
            </a:r>
            <a:r>
              <a:rPr lang="en-US" altLang="zh-CN" sz="2400" b="1" dirty="0" smtClean="0">
                <a:latin typeface="+mn-ea"/>
              </a:rPr>
              <a:t>F(x)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是人，</a:t>
            </a:r>
            <a:r>
              <a:rPr lang="en-US" altLang="zh-CN" sz="2400" b="1" dirty="0" smtClean="0">
                <a:latin typeface="+mn-ea"/>
              </a:rPr>
              <a:t>G(x)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犯错误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7048" y="2850756"/>
            <a:ext cx="7357242" cy="51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</a:rPr>
              <a:t>则   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(F(x)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G(x))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x(F(x)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→G(x))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048" y="3728324"/>
            <a:ext cx="142940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</a:rPr>
              <a:t>演算过程 </a:t>
            </a:r>
          </a:p>
        </p:txBody>
      </p:sp>
      <p:sp>
        <p:nvSpPr>
          <p:cNvPr id="12" name="矩形 11"/>
          <p:cNvSpPr/>
          <p:nvPr/>
        </p:nvSpPr>
        <p:spPr>
          <a:xfrm>
            <a:off x="2506164" y="3731760"/>
            <a:ext cx="2811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(F(x)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G(x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238704" y="4300788"/>
            <a:ext cx="3520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F(x)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G(x))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32717" y="4869816"/>
            <a:ext cx="274466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x(F(x)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→G(x))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903" y="357352"/>
            <a:ext cx="4204138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一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基本定义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903" y="1019503"/>
            <a:ext cx="2375337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1. </a:t>
            </a:r>
            <a:r>
              <a:rPr lang="zh-CN" altLang="en-US" sz="2400" b="1" dirty="0" smtClean="0">
                <a:latin typeface="+mn-ea"/>
              </a:rPr>
              <a:t>指派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903" y="1681654"/>
            <a:ext cx="8187559" cy="4330263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若将给定的谓词公式中的命题变元，用确定的命题代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替，对公式中的个体变元用论域中的个体代替，这个过程就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称之为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对谓词公式作指派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，或者称之为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对谓词公式赋值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例如公式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P→N(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N(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是自然数，论域为实数集合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R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令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P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2&gt;1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=4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时，此公式变成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P→N(4)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，它的真值就是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真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”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说明：对谓词公式进行指派后，所得结果即为一个命题。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1131" y="554595"/>
            <a:ext cx="3915103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(2) </a:t>
            </a:r>
            <a:r>
              <a:rPr lang="zh-CN" altLang="en-US" sz="2400" b="1" dirty="0" smtClean="0">
                <a:latin typeface="+mn-ea"/>
              </a:rPr>
              <a:t>不是所有人都爱看电影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1131" y="1324303"/>
            <a:ext cx="777766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4510" y="1324303"/>
            <a:ext cx="620110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(2)  </a:t>
            </a:r>
            <a:r>
              <a:rPr lang="zh-CN" altLang="en-US" sz="2400" b="1" dirty="0" smtClean="0">
                <a:latin typeface="+mn-ea"/>
              </a:rPr>
              <a:t>令</a:t>
            </a:r>
            <a:r>
              <a:rPr lang="en-US" altLang="zh-CN" sz="2400" b="1" dirty="0" smtClean="0">
                <a:latin typeface="+mn-ea"/>
              </a:rPr>
              <a:t>F(x)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是人，</a:t>
            </a:r>
            <a:r>
              <a:rPr lang="en-US" altLang="zh-CN" sz="2400" b="1" dirty="0" smtClean="0">
                <a:latin typeface="+mn-ea"/>
              </a:rPr>
              <a:t>G(x)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爱看电影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1131" y="2162106"/>
            <a:ext cx="735724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</a:rPr>
              <a:t>则           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(F(x)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G(x))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x(F(x)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G(x))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6390" y="2866452"/>
            <a:ext cx="537198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(F(x)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G(x))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x(F(x)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G(x))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1131" y="2866452"/>
            <a:ext cx="142940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</a:rPr>
              <a:t>演算过程 </a:t>
            </a:r>
          </a:p>
        </p:txBody>
      </p:sp>
      <p:sp>
        <p:nvSpPr>
          <p:cNvPr id="10" name="矩形 9"/>
          <p:cNvSpPr/>
          <p:nvPr/>
        </p:nvSpPr>
        <p:spPr>
          <a:xfrm>
            <a:off x="2386123" y="3661844"/>
            <a:ext cx="561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F(x)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→G(x))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6123" y="4328841"/>
            <a:ext cx="561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((F(x)∨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G(x)))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86123" y="4995838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x(F(x)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G(x))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4060" y="425606"/>
            <a:ext cx="6682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</a:t>
            </a:r>
            <a:r>
              <a:rPr lang="en-US" altLang="zh-CN" sz="2400" b="1" dirty="0" smtClean="0"/>
              <a:t>(1</a:t>
            </a:r>
            <a:r>
              <a:rPr lang="en-US" altLang="zh-CN" sz="2400" b="1" dirty="0"/>
              <a:t>) </a:t>
            </a:r>
            <a:r>
              <a:rPr lang="zh-CN" altLang="en-US" sz="2400" b="1" dirty="0" smtClean="0"/>
              <a:t>证明   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44060" y="1058682"/>
            <a:ext cx="1793631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</p:txBody>
      </p:sp>
      <p:sp>
        <p:nvSpPr>
          <p:cNvPr id="8" name="矩形 7"/>
          <p:cNvSpPr/>
          <p:nvPr/>
        </p:nvSpPr>
        <p:spPr>
          <a:xfrm>
            <a:off x="2286860" y="1101386"/>
            <a:ext cx="214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933993" y="1650276"/>
            <a:ext cx="5357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     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933992" y="2257839"/>
            <a:ext cx="5357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933992" y="2865402"/>
            <a:ext cx="5357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33992" y="3472965"/>
            <a:ext cx="5357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0846" y="531113"/>
            <a:ext cx="828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 </a:t>
            </a:r>
            <a:r>
              <a:rPr lang="zh-CN" altLang="en-US" sz="2400" b="1" dirty="0" smtClean="0"/>
              <a:t>证明 </a:t>
            </a:r>
            <a:r>
              <a:rPr lang="zh-CN" altLang="en-US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))→(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846" y="12053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ea typeface="黑体" panose="02010609060101010101" pitchFamily="49" charset="-122"/>
              </a:rPr>
              <a:t>证</a:t>
            </a:r>
            <a:r>
              <a:rPr lang="zh-CN" altLang="en-US" sz="2400" b="1" dirty="0"/>
              <a:t>   根据</a:t>
            </a:r>
            <a:r>
              <a:rPr lang="en-US" altLang="zh-CN" sz="2400" b="1" dirty="0"/>
              <a:t>CP</a:t>
            </a:r>
            <a:r>
              <a:rPr lang="zh-CN" altLang="en-US" sz="2400" b="1" dirty="0"/>
              <a:t>规则，上式等价</a:t>
            </a:r>
            <a:r>
              <a:rPr lang="zh-CN" altLang="en-US" sz="2400" b="1" dirty="0" smtClean="0"/>
              <a:t>于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1219195" y="1829516"/>
            <a:ext cx="7639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9195" y="2476354"/>
            <a:ext cx="4761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67348" y="3123193"/>
            <a:ext cx="7413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867347" y="3747334"/>
            <a:ext cx="7690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867346" y="4371475"/>
            <a:ext cx="7690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67345" y="4995616"/>
            <a:ext cx="7690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                      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0838" y="157173"/>
            <a:ext cx="2375337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2. </a:t>
            </a:r>
            <a:r>
              <a:rPr sz="2400" dirty="0">
                <a:solidFill>
                  <a:srgbClr val="FF0000"/>
                </a:solidFill>
                <a:sym typeface="+mn-ea"/>
              </a:rPr>
              <a:t>等价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71145" y="881380"/>
            <a:ext cx="8757285" cy="5748655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两个任意谓词公式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B</a:t>
            </a:r>
            <a:r>
              <a:rPr sz="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</a:t>
            </a:r>
            <a:r>
              <a:rPr sz="2800" dirty="0">
                <a:solidFill>
                  <a:schemeClr val="tx1"/>
                </a:solidFill>
                <a:sym typeface="+mn-ea"/>
              </a:rPr>
              <a:t>是它们公有的论述域，若</a:t>
            </a:r>
            <a:br>
              <a:rPr sz="2800" dirty="0">
                <a:solidFill>
                  <a:schemeClr val="tx1"/>
                </a:solidFill>
                <a:sym typeface="+mn-ea"/>
              </a:rPr>
            </a:br>
            <a:endParaRPr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(1) </a:t>
            </a:r>
            <a:r>
              <a:rPr sz="2800" dirty="0">
                <a:solidFill>
                  <a:schemeClr val="tx1"/>
                </a:solidFill>
                <a:sym typeface="+mn-ea"/>
              </a:rPr>
              <a:t>对公式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B</a:t>
            </a:r>
            <a:r>
              <a:rPr sz="2800" dirty="0">
                <a:solidFill>
                  <a:schemeClr val="tx1"/>
                </a:solidFill>
                <a:sym typeface="+mn-ea"/>
              </a:rPr>
              <a:t>中的谓词变元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</a:t>
            </a:r>
            <a:r>
              <a:rPr sz="2800" dirty="0">
                <a:solidFill>
                  <a:schemeClr val="tx1"/>
                </a:solidFill>
                <a:sym typeface="+mn-ea"/>
              </a:rPr>
              <a:t>包括命题变元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)</a:t>
            </a:r>
            <a:r>
              <a:rPr sz="2800" dirty="0">
                <a:solidFill>
                  <a:schemeClr val="tx1"/>
                </a:solidFill>
                <a:sym typeface="+mn-ea"/>
              </a:rPr>
              <a:t>，指派以任一在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</a:t>
            </a:r>
            <a:r>
              <a:rPr sz="2800" dirty="0">
                <a:solidFill>
                  <a:schemeClr val="tx1"/>
                </a:solidFill>
                <a:sym typeface="+mn-ea"/>
              </a:rPr>
              <a:t>上有定义的确定的谓词。</a:t>
            </a:r>
            <a:endParaRPr lang="zh-CN" altLang="en-US" sz="2800" dirty="0" smtClean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(2) </a:t>
            </a:r>
            <a:r>
              <a:rPr sz="2800" dirty="0">
                <a:solidFill>
                  <a:schemeClr val="tx1"/>
                </a:solidFill>
                <a:sym typeface="+mn-ea"/>
              </a:rPr>
              <a:t>对谓词命名式中的个体变元，指派以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</a:t>
            </a:r>
            <a:r>
              <a:rPr sz="2800" dirty="0">
                <a:solidFill>
                  <a:schemeClr val="tx1"/>
                </a:solidFill>
                <a:sym typeface="+mn-ea"/>
              </a:rPr>
              <a:t>中的任一确定的个体。</a:t>
            </a:r>
            <a:br>
              <a:rPr sz="2800" dirty="0">
                <a:solidFill>
                  <a:schemeClr val="tx1"/>
                </a:solidFill>
                <a:sym typeface="+mn-ea"/>
              </a:rPr>
            </a:br>
            <a:endParaRPr sz="2800" dirty="0">
              <a:solidFill>
                <a:schemeClr val="tx1"/>
              </a:solidFill>
              <a:sym typeface="+mn-ea"/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所得的命题具有同样的真值，则称公式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</a:t>
            </a:r>
            <a:r>
              <a:rPr sz="28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B</a:t>
            </a:r>
            <a:r>
              <a:rPr sz="2800" dirty="0">
                <a:solidFill>
                  <a:srgbClr val="FF0000"/>
                </a:solidFill>
                <a:sym typeface="+mn-ea"/>
              </a:rPr>
              <a:t>遍及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E</a:t>
            </a:r>
            <a:r>
              <a:rPr sz="2800" dirty="0">
                <a:solidFill>
                  <a:srgbClr val="FF0000"/>
                </a:solidFill>
                <a:sym typeface="+mn-ea"/>
              </a:rPr>
              <a:t>等价</a:t>
            </a:r>
            <a:r>
              <a:rPr sz="2800" dirty="0">
                <a:solidFill>
                  <a:schemeClr val="tx1"/>
                </a:solidFill>
                <a:sym typeface="+mn-ea"/>
              </a:rPr>
              <a:t>，记为在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</a:t>
            </a:r>
            <a:r>
              <a:rPr sz="2800" dirty="0">
                <a:solidFill>
                  <a:schemeClr val="tx1"/>
                </a:solidFill>
                <a:sym typeface="+mn-ea"/>
              </a:rPr>
              <a:t>上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华文中宋" panose="020106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B</a:t>
            </a:r>
            <a:r>
              <a:rPr sz="2800" dirty="0">
                <a:solidFill>
                  <a:schemeClr val="tx1"/>
                </a:solidFill>
                <a:sym typeface="+mn-ea"/>
              </a:rPr>
              <a:t>。</a:t>
            </a:r>
          </a:p>
          <a:p>
            <a:pPr marL="0" indent="0" algn="l">
              <a:lnSpc>
                <a:spcPct val="90000"/>
              </a:lnSpc>
              <a:buNone/>
            </a:pPr>
            <a:endParaRPr sz="2800" dirty="0">
              <a:solidFill>
                <a:schemeClr val="tx1"/>
              </a:solidFill>
              <a:sym typeface="+mn-ea"/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sz="2800" dirty="0">
                <a:solidFill>
                  <a:schemeClr val="tx1"/>
                </a:solidFill>
                <a:sym typeface="+mn-ea"/>
              </a:rPr>
              <a:t>如果两谓词公式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sz="2800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B</a:t>
            </a:r>
            <a:r>
              <a:rPr sz="2800" dirty="0">
                <a:solidFill>
                  <a:schemeClr val="tx1"/>
                </a:solidFill>
                <a:sym typeface="+mn-ea"/>
              </a:rPr>
              <a:t>，在任意论述域上都等价，则称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B</a:t>
            </a:r>
            <a:r>
              <a:rPr sz="2800" dirty="0">
                <a:solidFill>
                  <a:schemeClr val="tx1"/>
                </a:solidFill>
                <a:sym typeface="+mn-ea"/>
              </a:rPr>
              <a:t>等价，记为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latin typeface="华文中宋" panose="020106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B</a:t>
            </a:r>
            <a:r>
              <a:rPr sz="28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140" y="988060"/>
            <a:ext cx="7772400" cy="517779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给定谓词公式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是其论域，如果不论对公式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作任何赋值，都使得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的真值为真，则称公式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上有效或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上永真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；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若至少有一个为真，则称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公式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上可满足；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若所得命题都假，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则称公式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上永假或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上不可满足。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例如，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I(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是整数，论域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为自然数集合，公式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I(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上就是永真式。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说明：该定义可推广至任意论述域的情形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228" y="304800"/>
            <a:ext cx="331864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3. </a:t>
            </a:r>
            <a:r>
              <a:rPr lang="zh-CN" altLang="en-US" sz="2400" b="1" dirty="0" smtClean="0">
                <a:latin typeface="+mn-ea"/>
              </a:rPr>
              <a:t>谓词公式的真值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140" y="988060"/>
            <a:ext cx="7772400" cy="517779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定义：</a:t>
            </a:r>
            <a:r>
              <a:rPr sz="2800" dirty="0">
                <a:solidFill>
                  <a:schemeClr val="tx1"/>
                </a:solidFill>
                <a:sym typeface="+mn-ea"/>
              </a:rPr>
              <a:t>给定任一谓词公式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，如果在任意论述域上，对上述两种指派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,</a:t>
            </a:r>
            <a:br>
              <a:rPr lang="en-US" altLang="zh-CN" sz="2800" dirty="0">
                <a:solidFill>
                  <a:schemeClr val="tx1"/>
                </a:solidFill>
                <a:sym typeface="+mn-ea"/>
              </a:rPr>
            </a:b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(1)</a:t>
            </a:r>
            <a:r>
              <a:rPr sz="2800" dirty="0">
                <a:solidFill>
                  <a:schemeClr val="tx1"/>
                </a:solidFill>
                <a:sym typeface="+mn-ea"/>
              </a:rPr>
              <a:t>给定任一谓词公式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，如果在任意论述域上，对上述两种指派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,</a:t>
            </a:r>
            <a:br>
              <a:rPr lang="en-US" altLang="zh-CN" sz="2800" dirty="0">
                <a:solidFill>
                  <a:schemeClr val="tx1"/>
                </a:solidFill>
                <a:sym typeface="+mn-ea"/>
              </a:rPr>
            </a:b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(2) A</a:t>
            </a:r>
            <a:r>
              <a:rPr sz="2800" dirty="0">
                <a:solidFill>
                  <a:schemeClr val="tx1"/>
                </a:solidFill>
                <a:sym typeface="+mn-ea"/>
              </a:rPr>
              <a:t>至少在一个域上可满足，则称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可满足。</a:t>
            </a:r>
            <a:br>
              <a:rPr sz="2800" dirty="0">
                <a:solidFill>
                  <a:schemeClr val="tx1"/>
                </a:solidFill>
                <a:sym typeface="+mn-ea"/>
              </a:rPr>
            </a:br>
            <a:r>
              <a:rPr sz="2800" dirty="0">
                <a:solidFill>
                  <a:schemeClr val="tx1"/>
                </a:solidFill>
                <a:sym typeface="+mn-ea"/>
              </a:rPr>
              <a:t>　　</a:t>
            </a:r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(3) A</a:t>
            </a:r>
            <a:r>
              <a:rPr sz="2800" dirty="0">
                <a:solidFill>
                  <a:schemeClr val="tx1"/>
                </a:solidFill>
                <a:sym typeface="+mn-ea"/>
              </a:rPr>
              <a:t>永假，则称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</a:t>
            </a:r>
            <a:r>
              <a:rPr sz="2800" dirty="0">
                <a:solidFill>
                  <a:schemeClr val="tx1"/>
                </a:solidFill>
                <a:sym typeface="+mn-ea"/>
              </a:rPr>
              <a:t>永假或不可满足。</a:t>
            </a:r>
            <a:br>
              <a:rPr sz="2800" dirty="0">
                <a:solidFill>
                  <a:schemeClr val="tx1"/>
                </a:solidFill>
                <a:sym typeface="+mn-ea"/>
              </a:rPr>
            </a:b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228" y="304800"/>
            <a:ext cx="331864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3. </a:t>
            </a:r>
            <a:r>
              <a:rPr lang="zh-CN" altLang="en-US" sz="2400" b="1" dirty="0" smtClean="0">
                <a:latin typeface="+mn-ea"/>
              </a:rPr>
              <a:t>谓词公式的真值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792" y="665570"/>
            <a:ext cx="7888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若谓词公式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的个体域是有限的，谓词的解释也有限，则可用真值表判定谓词公式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是否永真。 </a:t>
            </a:r>
          </a:p>
        </p:txBody>
      </p:sp>
      <p:sp>
        <p:nvSpPr>
          <p:cNvPr id="5" name="矩形 4"/>
          <p:cNvSpPr/>
          <p:nvPr/>
        </p:nvSpPr>
        <p:spPr>
          <a:xfrm>
            <a:off x="551792" y="1681343"/>
            <a:ext cx="8129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1" dirty="0" smtClean="0"/>
              <a:t>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P(x)</a:t>
            </a:r>
            <a:r>
              <a:rPr lang="zh-CN" altLang="en-US" sz="2400" b="1" dirty="0"/>
              <a:t>仅可解释为 ①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A(x): x</a:t>
            </a:r>
            <a:r>
              <a:rPr lang="zh-CN" altLang="en-US" sz="2400" b="1" dirty="0"/>
              <a:t>是质数，②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B(x):x</a:t>
            </a:r>
            <a:r>
              <a:rPr lang="zh-CN" altLang="en-US" sz="2400" b="1" dirty="0"/>
              <a:t>是</a:t>
            </a:r>
            <a:r>
              <a:rPr lang="zh-CN" altLang="en-US" sz="2400" b="1" dirty="0" smtClean="0"/>
              <a:t>合数。论述</a:t>
            </a:r>
            <a:r>
              <a:rPr lang="zh-CN" altLang="en-US" sz="2400" b="1" dirty="0"/>
              <a:t>域是</a:t>
            </a:r>
            <a:r>
              <a:rPr lang="en-US" altLang="zh-CN" sz="2400" b="1" dirty="0"/>
              <a:t>{</a:t>
            </a:r>
            <a:r>
              <a:rPr lang="en-US" altLang="zh-CN" sz="2400" b="1" dirty="0" smtClean="0"/>
              <a:t>3,4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，判定谓词公式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P(x)∧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xP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/>
              <a:t>是否永真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51792" y="2802220"/>
          <a:ext cx="4425950" cy="3279775"/>
        </p:xfrm>
        <a:graphic>
          <a:graphicData uri="http://schemas.openxmlformats.org/presentationml/2006/ole">
            <p:oleObj spid="_x0000_s1025" name="Image" r:id="rId3" imgW="10438095" imgH="7733333" progId="">
              <p:embed/>
            </p:oleObj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65683" y="2802220"/>
            <a:ext cx="341586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</a:rPr>
              <a:t>由真值表可以看出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P(x)∧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xP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+mn-ea"/>
              </a:rPr>
              <a:t>非永真式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959" y="1206063"/>
            <a:ext cx="8237483" cy="49530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给定谓词公式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是它们的论域，如果不论对公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式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作任何赋值，都使得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A→B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为永真式，则称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在论域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上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公式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永真蕴含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。如果不论对什么论域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，都使得公式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A→B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为永真式，则称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永真蕴含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，记作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例如，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G(x)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：表示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大于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N(x)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：表示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是自然数，论域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E={-1,-2,6,7,8,9,....}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，在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上公式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G(x)→N(x)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是永真式。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公式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(G(x)∧N(x))→N(x)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就是与论域无关的永真式，所以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(G(x)∧N(x))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N(x)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959" y="430924"/>
            <a:ext cx="40556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4. </a:t>
            </a:r>
            <a:r>
              <a:rPr lang="zh-CN" altLang="en-US" sz="2400" b="1" dirty="0" smtClean="0">
                <a:latin typeface="+mn-ea"/>
              </a:rPr>
              <a:t>谓词公式的永真蕴含式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903" y="357352"/>
            <a:ext cx="4204138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二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谓词演算的基本永真公式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90600"/>
            <a:ext cx="8147050" cy="54864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由命题公式推广出的公式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因一个不含自由变元的谓词公式本身如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(x)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xB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就是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命题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。一个含有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个自由变元的谓词公式，赋予论域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中的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个指定个体后就变成命题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F(5)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G(3,1)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等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因此可以把此公式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看成一个命题变元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。所以在命题演算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的永真式中，将其中的同一个命题变元，用同一个谓词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公式代替，所得到的公式也是永真式。这样就可以将命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题演算中的等价公式和永真蕴含式推广到谓词演算中使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用。例如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A(x)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A(x)∨B(x)                      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P∨Q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x(A(x)→B(x))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x(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A(x)∨B(x))      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P→Q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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(x)∧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xB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(x))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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xA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(x)∨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xB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(x)  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德</a:t>
            </a:r>
            <a:r>
              <a:rPr lang="en-US" altLang="zh-CN" dirty="0" smtClean="0"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默根定律</a:t>
            </a:r>
            <a:endParaRPr lang="zh-CN" altLang="en-US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theme/theme1.xml><?xml version="1.0" encoding="utf-8"?>
<a:theme xmlns:a="http://schemas.openxmlformats.org/drawingml/2006/main" name="A000120140530A99PPBG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A000120150716A18PPBG</Template>
  <TotalTime>223</TotalTime>
  <Words>2967</Words>
  <Application>Microsoft Office PowerPoint</Application>
  <PresentationFormat>全屏显示(4:3)</PresentationFormat>
  <Paragraphs>237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A000120140530A99PPBG</vt:lpstr>
      <vt:lpstr>Image</vt:lpstr>
      <vt:lpstr>第7节 谓词演算的永真公式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2.带量词的公式在论述域内的展开式</vt:lpstr>
      <vt:lpstr>幻灯片 11</vt:lpstr>
      <vt:lpstr>1.     xAA   xBB</vt:lpstr>
      <vt:lpstr>2.     </vt:lpstr>
      <vt:lpstr>3.量词否定公式</vt:lpstr>
      <vt:lpstr>幻灯片 15</vt:lpstr>
      <vt:lpstr>4.量词辖域的扩充与收缩</vt:lpstr>
      <vt:lpstr>幻灯片 17</vt:lpstr>
      <vt:lpstr>5.量词的分配形式</vt:lpstr>
      <vt:lpstr>5.量词的分配形式</vt:lpstr>
      <vt:lpstr>6．量词对及→的处理</vt:lpstr>
      <vt:lpstr>7．两个量词的公式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数理逻辑</dc:title>
  <dc:creator>user</dc:creator>
  <cp:lastModifiedBy>DJZX</cp:lastModifiedBy>
  <cp:revision>237</cp:revision>
  <dcterms:created xsi:type="dcterms:W3CDTF">2015-08-11T08:01:00Z</dcterms:created>
  <dcterms:modified xsi:type="dcterms:W3CDTF">2017-09-27T03:58:29Z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