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90" r:id="rId3"/>
    <p:sldId id="292" r:id="rId4"/>
    <p:sldId id="291" r:id="rId5"/>
    <p:sldId id="293" r:id="rId6"/>
    <p:sldId id="328" r:id="rId7"/>
    <p:sldId id="294" r:id="rId8"/>
    <p:sldId id="330" r:id="rId9"/>
    <p:sldId id="296" r:id="rId10"/>
    <p:sldId id="297" r:id="rId11"/>
    <p:sldId id="298" r:id="rId12"/>
    <p:sldId id="332" r:id="rId13"/>
    <p:sldId id="333" r:id="rId14"/>
    <p:sldId id="334" r:id="rId15"/>
    <p:sldId id="335" r:id="rId16"/>
    <p:sldId id="299" r:id="rId17"/>
    <p:sldId id="314" r:id="rId18"/>
    <p:sldId id="301" r:id="rId19"/>
    <p:sldId id="336" r:id="rId20"/>
    <p:sldId id="303" r:id="rId21"/>
    <p:sldId id="302" r:id="rId22"/>
    <p:sldId id="304" r:id="rId23"/>
    <p:sldId id="305" r:id="rId24"/>
    <p:sldId id="306" r:id="rId25"/>
    <p:sldId id="307" r:id="rId26"/>
    <p:sldId id="309" r:id="rId27"/>
    <p:sldId id="310" r:id="rId28"/>
    <p:sldId id="31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F41"/>
    <a:srgbClr val="F2F2F2"/>
    <a:srgbClr val="0070C0"/>
    <a:srgbClr val="FF6600"/>
    <a:srgbClr val="008000"/>
    <a:srgbClr val="CB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384" y="-108"/>
      </p:cViewPr>
      <p:guideLst>
        <p:guide orient="horz" pos="2158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A4DE-C4C1-4F01-BC22-6240E9A799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AABDE-491B-4636-A7EE-97C0D79B7E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71445" y="1941156"/>
            <a:ext cx="7757354" cy="1201560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600" b="0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288273" y="3282654"/>
            <a:ext cx="4581518" cy="384555"/>
          </a:xfrm>
          <a:prstGeom prst="roundRect">
            <a:avLst>
              <a:gd name="adj" fmla="val 50000"/>
            </a:avLst>
          </a:prstGeom>
          <a:solidFill>
            <a:srgbClr val="ADB6C7"/>
          </a:solidFill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grpSp>
        <p:nvGrpSpPr>
          <p:cNvPr id="54" name="组合 53"/>
          <p:cNvGrpSpPr/>
          <p:nvPr/>
        </p:nvGrpSpPr>
        <p:grpSpPr>
          <a:xfrm>
            <a:off x="3204240" y="-12700"/>
            <a:ext cx="2606010" cy="1429002"/>
            <a:chOff x="3204240" y="276224"/>
            <a:chExt cx="2606010" cy="1429002"/>
          </a:xfrm>
        </p:grpSpPr>
        <p:sp>
          <p:nvSpPr>
            <p:cNvPr id="33" name="椭圆 32"/>
            <p:cNvSpPr/>
            <p:nvPr/>
          </p:nvSpPr>
          <p:spPr>
            <a:xfrm>
              <a:off x="3204240" y="1053778"/>
              <a:ext cx="651448" cy="651448"/>
            </a:xfrm>
            <a:prstGeom prst="ellipse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04240" y="276224"/>
              <a:ext cx="651448" cy="1103278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55761" y="1053778"/>
              <a:ext cx="651448" cy="651448"/>
            </a:xfrm>
            <a:prstGeom prst="ellipse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855761" y="276224"/>
              <a:ext cx="651448" cy="1103278"/>
            </a:xfrm>
            <a:prstGeom prst="rect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07281" y="1053778"/>
              <a:ext cx="651448" cy="651448"/>
            </a:xfrm>
            <a:prstGeom prst="ellipse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507281" y="276224"/>
              <a:ext cx="651448" cy="1103277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8802" y="1053778"/>
              <a:ext cx="651448" cy="651448"/>
            </a:xfrm>
            <a:prstGeom prst="ellipse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58802" y="276224"/>
              <a:ext cx="651448" cy="1103278"/>
            </a:xfrm>
            <a:prstGeom prst="rect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6677025"/>
            <a:ext cx="9144000" cy="193675"/>
            <a:chOff x="0" y="6741384"/>
            <a:chExt cx="12180336" cy="144000"/>
          </a:xfrm>
        </p:grpSpPr>
        <p:sp>
          <p:nvSpPr>
            <p:cNvPr id="49" name="矩形 48"/>
            <p:cNvSpPr/>
            <p:nvPr userDrawn="1"/>
          </p:nvSpPr>
          <p:spPr>
            <a:xfrm>
              <a:off x="0" y="6741384"/>
              <a:ext cx="3060000" cy="144000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3048112" y="6741384"/>
              <a:ext cx="3036000" cy="144000"/>
            </a:xfrm>
            <a:prstGeom prst="rect">
              <a:avLst/>
            </a:prstGeom>
            <a:solidFill>
              <a:srgbClr val="087A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6072224" y="6741384"/>
              <a:ext cx="3060000" cy="144000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9120336" y="6741384"/>
              <a:ext cx="3060000" cy="144000"/>
            </a:xfrm>
            <a:prstGeom prst="rect">
              <a:avLst/>
            </a:prstGeom>
            <a:solidFill>
              <a:srgbClr val="2A323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00" cy="6870700"/>
            <a:chOff x="0" y="0"/>
            <a:chExt cx="9144000" cy="68707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0" y="6677025"/>
              <a:ext cx="9144000" cy="193675"/>
              <a:chOff x="0" y="6741384"/>
              <a:chExt cx="12180336" cy="144000"/>
            </a:xfrm>
          </p:grpSpPr>
          <p:sp>
            <p:nvSpPr>
              <p:cNvPr id="11" name="矩形 10"/>
              <p:cNvSpPr/>
              <p:nvPr userDrawn="1"/>
            </p:nvSpPr>
            <p:spPr>
              <a:xfrm>
                <a:off x="0" y="6741384"/>
                <a:ext cx="3060000" cy="144000"/>
              </a:xfrm>
              <a:prstGeom prst="rect">
                <a:avLst/>
              </a:prstGeom>
              <a:solidFill>
                <a:srgbClr val="ADB6C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3048112" y="6741384"/>
                <a:ext cx="3036000" cy="144000"/>
              </a:xfrm>
              <a:prstGeom prst="rect">
                <a:avLst/>
              </a:prstGeom>
              <a:solidFill>
                <a:srgbClr val="087A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6072224" y="6741384"/>
                <a:ext cx="3060000" cy="144000"/>
              </a:xfrm>
              <a:prstGeom prst="rect">
                <a:avLst/>
              </a:prstGeom>
              <a:solidFill>
                <a:srgbClr val="CBD1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9120336" y="6741384"/>
                <a:ext cx="3060000" cy="144000"/>
              </a:xfrm>
              <a:prstGeom prst="rect">
                <a:avLst/>
              </a:prstGeom>
              <a:solidFill>
                <a:srgbClr val="2A323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66006E-BF7A-46A2-B9B5-3DABFDF08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516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83373FE-9A55-49D8-94B3-3403456DB5A8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70936" y="1121434"/>
            <a:ext cx="8436634" cy="531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70936" y="166056"/>
            <a:ext cx="8436635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39516" y="1651813"/>
            <a:ext cx="5848953" cy="641842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节 谓词演算的推理规则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39516" y="3093839"/>
            <a:ext cx="6003243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A(x)</a:t>
            </a: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是自由的”的意义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lnSpc>
                <a:spcPct val="120000"/>
              </a:lnSpc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谓词演算的推理规则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lnSpc>
                <a:spcPct val="120000"/>
              </a:lnSpc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推理规则应用举例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0131" y="508082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⑶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存在推广规则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(EG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规则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8555" y="1299241"/>
            <a:ext cx="2567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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131" y="196803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此式成立的条件是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350" y="3168015"/>
            <a:ext cx="76047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</a:t>
            </a:r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err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(y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中已有变元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。没有其他限制条件。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0131" y="4438783"/>
            <a:ext cx="8526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存在推广规则说明：对于个体域中的某个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个体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满足</a:t>
            </a:r>
            <a:r>
              <a:rPr lang="zh-CN" altLang="en-US" sz="2800" b="1" dirty="0">
                <a:latin typeface="Times New Roman" panose="02020603050405020304" pitchFamily="18" charset="0"/>
              </a:rPr>
              <a:t>谓词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，当然有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38848" y="948429"/>
            <a:ext cx="1994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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448" y="331480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⑷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全称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推广规则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(UG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规则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676" y="14507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此式成立的条件是：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595" y="2026920"/>
            <a:ext cx="7709535" cy="123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①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各前提中</a:t>
            </a:r>
            <a:r>
              <a:rPr lang="en-US" altLang="zh-CN" sz="2800" b="1" dirty="0">
                <a:sym typeface="+mn-ea"/>
              </a:rPr>
              <a:t>y</a:t>
            </a:r>
            <a:r>
              <a:rPr lang="zh-CN" altLang="en-US" sz="2800" b="1" dirty="0">
                <a:sym typeface="+mn-ea"/>
              </a:rPr>
              <a:t>不是自由变元，例如，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err="1">
                <a:latin typeface="Times New Roman" panose="02020603050405020304" pitchFamily="18" charset="0"/>
                <a:sym typeface="Symbol" panose="05050102010706020507" pitchFamily="18" charset="2"/>
              </a:rPr>
              <a:t>(y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作为</a:t>
            </a:r>
            <a:endParaRPr lang="zh-CN" altLang="en-US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前提，不能推出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x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err="1"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9595" y="3179445"/>
            <a:ext cx="7708900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+mn-ea"/>
              </a:rPr>
              <a:t>②在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推导过程中</a:t>
            </a:r>
            <a:r>
              <a:rPr lang="zh-CN" altLang="en-US" sz="2800" b="1" dirty="0">
                <a:sym typeface="+mn-ea"/>
              </a:rPr>
              <a:t>获得公式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err="1">
                <a:latin typeface="Times New Roman" panose="02020603050405020304" pitchFamily="18" charset="0"/>
                <a:sym typeface="Symbol" panose="05050102010706020507" pitchFamily="18" charset="2"/>
              </a:rPr>
              <a:t>(y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是否使用过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规则：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28955" y="3956685"/>
            <a:ext cx="793305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若获得公式</a:t>
            </a:r>
            <a:r>
              <a:rPr lang="en-US" altLang="zh-CN" sz="2400" b="1" err="1"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err="1">
                <a:latin typeface="Times New Roman" panose="02020603050405020304" pitchFamily="18" charset="0"/>
                <a:sym typeface="Symbol" panose="05050102010706020507" pitchFamily="18" charset="2"/>
              </a:rPr>
              <a:t>(y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过程中只由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引入的，没有使用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规则，则显然可以使用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UG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规则。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29120" y="4873901"/>
            <a:ext cx="7933193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若获得公式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err="1">
                <a:latin typeface="Times New Roman" panose="02020603050405020304" pitchFamily="18" charset="0"/>
                <a:sym typeface="Symbol" panose="05050102010706020507" pitchFamily="18" charset="2"/>
              </a:rPr>
              <a:t>(y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过程中使用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规则，那么</a:t>
            </a:r>
            <a:endParaRPr lang="zh-CN" altLang="en-US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 1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）若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规则引入的变元是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，则不可使用；</a:t>
            </a:r>
            <a:endParaRPr lang="zh-CN" altLang="en-US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2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规则引入的变元不是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，而是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，当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含有下标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时，不可使用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UG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规则，而当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约束出现时，则可使用。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</p:spPr>
        <p:txBody>
          <a:bodyPr vert="horz" lIns="68580" tIns="34290" rIns="68580" bIns="34290" rtlCol="0" anchor="ctr"/>
          <a:p>
            <a:pPr lvl="0" algn="r"/>
            <a:fld id="{9A0DB2DC-4C9A-4742-B13C-FB6460FD3503}" type="slidenum">
              <a:rPr lang="en-US" altLang="zh-CN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type="body"/>
          </p:nvPr>
        </p:nvSpPr>
        <p:spPr>
          <a:xfrm>
            <a:off x="486410" y="650875"/>
            <a:ext cx="8220710" cy="4277995"/>
          </a:xfrm>
        </p:spPr>
        <p:txBody>
          <a:bodyPr vert="horz" wrap="square" lIns="68580" tIns="34290" rIns="68580" bIns="34290" anchor="t"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说明</a:t>
            </a:r>
            <a:endParaRPr lang="zh-CN" altLang="en-US" b="1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US</a:t>
            </a: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规则和</a:t>
            </a:r>
            <a:r>
              <a:rPr lang="en-US" altLang="zh-CN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ES</a:t>
            </a: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规则是去掉量词规则，</a:t>
            </a:r>
            <a:r>
              <a:rPr lang="en-US" altLang="zh-CN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UG</a:t>
            </a: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规则和</a:t>
            </a:r>
            <a:r>
              <a:rPr lang="en-US" altLang="zh-CN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EG</a:t>
            </a: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规则是添</a:t>
            </a:r>
            <a:endParaRPr lang="zh-CN" altLang="en-US" b="1">
              <a:solidFill>
                <a:srgbClr val="3D3F4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加量词规则。</a:t>
            </a:r>
            <a:endParaRPr lang="zh-CN" altLang="en-US" b="1">
              <a:solidFill>
                <a:srgbClr val="3D3F4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这四个永真蕴含式成立的必要条件</a:t>
            </a:r>
            <a:r>
              <a:rPr lang="en-US" altLang="zh-CN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引入的变元不是公</a:t>
            </a:r>
            <a:endParaRPr lang="zh-CN" altLang="en-US" b="1">
              <a:solidFill>
                <a:srgbClr val="C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式中的约束变元</a:t>
            </a:r>
            <a:r>
              <a:rPr lang="en-US" altLang="zh-CN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。在此条件下，只有 </a:t>
            </a:r>
            <a:r>
              <a:rPr lang="en-US" altLang="zh-CN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US</a:t>
            </a:r>
            <a:r>
              <a:rPr lang="en-US" altLang="zh-CN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和 </a:t>
            </a:r>
            <a:r>
              <a:rPr lang="en-US" altLang="zh-CN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EG</a:t>
            </a:r>
            <a:r>
              <a:rPr lang="en-US" altLang="zh-CN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才是真</a:t>
            </a:r>
            <a:endParaRPr lang="zh-CN" altLang="en-US" b="1">
              <a:solidFill>
                <a:srgbClr val="3D3F4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正意义下的永真蕴含式，而 </a:t>
            </a:r>
            <a:r>
              <a:rPr lang="en-US" altLang="zh-CN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ES </a:t>
            </a: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和 </a:t>
            </a:r>
            <a:r>
              <a:rPr lang="en-US" altLang="zh-CN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UG</a:t>
            </a: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仅仅用来说明推理规</a:t>
            </a:r>
            <a:endParaRPr lang="zh-CN" altLang="en-US" b="1">
              <a:solidFill>
                <a:srgbClr val="3D3F4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则，都是有条件的成立。</a:t>
            </a:r>
            <a:endParaRPr lang="zh-CN" altLang="en-US" b="1">
              <a:solidFill>
                <a:srgbClr val="3D3F4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</p:spPr>
        <p:txBody>
          <a:bodyPr vert="horz" lIns="68580" tIns="34290" rIns="68580" bIns="34290" rtlCol="0" anchor="ctr"/>
          <a:p>
            <a:pPr lvl="0" algn="r"/>
            <a:fld id="{9A0DB2DC-4C9A-4742-B13C-FB6460FD3503}" type="slidenum">
              <a:rPr lang="en-US" altLang="zh-CN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type="body"/>
          </p:nvPr>
        </p:nvSpPr>
        <p:spPr>
          <a:xfrm>
            <a:off x="501015" y="720090"/>
            <a:ext cx="7872730" cy="4246245"/>
          </a:xfrm>
        </p:spPr>
        <p:txBody>
          <a:bodyPr vert="horz" wrap="square" lIns="68580" tIns="34290" rIns="68580" bIns="34290" anchor="t">
            <a:spAutoFit/>
          </a:bodyPr>
          <a:p>
            <a:pPr lvl="0" algn="l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US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ES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主要用于推导过程中删除量词，一旦删去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lvl="0" algn="l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了量词，就可像命题演算一样完成推导过程，从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lvl="0" algn="l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而获得相应的结论。 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UG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EG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主要用于使结论呈量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lvl="0" algn="l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化形式。特别要注意，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ES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而产生的自由变元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0" algn="l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不能保留在结论中，因它是暂时的假设，在推导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0" algn="l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结束之前必须使用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EG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使之成为约束变元。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7" name="Rectangle 2"/>
          <p:cNvSpPr>
            <a:spLocks noGrp="1"/>
          </p:cNvSpPr>
          <p:nvPr>
            <p:ph type="title"/>
          </p:nvPr>
        </p:nvSpPr>
        <p:spPr>
          <a:xfrm>
            <a:off x="502920" y="462915"/>
            <a:ext cx="8012430" cy="4930775"/>
          </a:xfrm>
        </p:spPr>
        <p:txBody>
          <a:bodyPr vert="horz" wrap="square" lIns="0" tIns="0" rIns="0" bIns="0" anchor="t"/>
          <a:p>
            <a:pPr eaLnBrk="1" hangingPunct="1"/>
            <a:r>
              <a:rPr lang="zh-CN" altLang="en-US" dirty="0"/>
              <a:t>　下列推导步骤为什么是错误的</a:t>
            </a:r>
            <a:r>
              <a:rPr lang="en-US" altLang="zh-CN" dirty="0"/>
              <a:t>?</a:t>
            </a:r>
            <a:endParaRPr lang="en-US" altLang="zh-CN" dirty="0"/>
          </a:p>
        </p:txBody>
      </p:sp>
      <p:graphicFrame>
        <p:nvGraphicFramePr>
          <p:cNvPr id="210946" name="Object 4"/>
          <p:cNvGraphicFramePr/>
          <p:nvPr>
            <p:ph idx="1"/>
          </p:nvPr>
        </p:nvGraphicFramePr>
        <p:xfrm>
          <a:off x="1230630" y="1296670"/>
          <a:ext cx="6872605" cy="423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" name="" r:id="rId1" imgW="19469100" imgH="12306300" progId="Photoshop.Image.8">
                  <p:embed/>
                </p:oleObj>
              </mc:Choice>
              <mc:Fallback>
                <p:oleObj name="" r:id="rId1" imgW="19469100" imgH="12306300" progId="Photoshop.Image.8">
                  <p:embed/>
                  <p:pic>
                    <p:nvPicPr>
                      <p:cNvPr id="0" name="图片 40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0630" y="1296670"/>
                        <a:ext cx="6872605" cy="42373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069" y="462455"/>
            <a:ext cx="7683062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</a:t>
            </a:r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 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推理规则应用举例</a:t>
            </a:r>
            <a:endParaRPr lang="zh-CN" altLang="en-US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8069" y="1279634"/>
            <a:ext cx="7620000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证明</a:t>
            </a:r>
            <a:r>
              <a:rPr lang="zh-CN" altLang="en-US" sz="2400" b="1" dirty="0">
                <a:latin typeface="Times New Roman" panose="02020603050405020304" pitchFamily="18" charset="0"/>
              </a:rPr>
              <a:t>苏格拉底论证：凡人要死。苏格拉底是人，苏格拉底要死。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</a:rPr>
              <a:t>分析：设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是人。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是要死的。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：苏格拉底。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latin typeface="Times New Roman" panose="02020603050405020304" pitchFamily="18" charset="0"/>
              </a:rPr>
              <a:t>本题</a:t>
            </a:r>
            <a:r>
              <a:rPr lang="zh-CN" altLang="en-US" sz="2400" b="1" dirty="0">
                <a:latin typeface="Times New Roman" panose="02020603050405020304" pitchFamily="18" charset="0"/>
              </a:rPr>
              <a:t>要证明：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	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T,1,US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,2,3,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假言推理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9731" y="647503"/>
            <a:ext cx="8059478" cy="4489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endParaRPr lang="zh-CN" altLang="en-US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⑴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T,(1),US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⑶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P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⑷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T,(3),ES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⑸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T,(2),(4),I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⑹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T,(5),EG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0966" y="1074077"/>
            <a:ext cx="8229600" cy="436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这个推理在逻辑上是错误的。因为⑵中的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为个体域中一个个体，用</a:t>
            </a:r>
            <a:r>
              <a:rPr lang="en-US" altLang="zh-CN" sz="2400" b="1" dirty="0">
                <a:latin typeface="Times New Roman" panose="02020603050405020304" pitchFamily="18" charset="0"/>
              </a:rPr>
              <a:t>ES</a:t>
            </a:r>
            <a:r>
              <a:rPr lang="zh-CN" altLang="en-US" sz="2400" b="1" dirty="0">
                <a:latin typeface="Times New Roman" panose="02020603050405020304" pitchFamily="18" charset="0"/>
              </a:rPr>
              <a:t>规则由⑶推到⑷不能选择⑵中的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，因为它要选的个体和⑵中的个体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不一定是同一个个体，故推理是错误的。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在引用存在指定规则及全称指定规则时，如果指定的公式在推导过程中是相关的，则引用的次序为先存在指定，再全称指定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9745" y="647700"/>
            <a:ext cx="8267700" cy="4489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endParaRPr lang="zh-CN" altLang="en-US" sz="2400" b="1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⑴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⑵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T,(1),ES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⑶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⑷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)→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T,(3),US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⑸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T,(2),(4),I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⑹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T,(5),EG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8731" y="1156138"/>
            <a:ext cx="8229600" cy="392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证明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)¬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400" b="1" dirty="0">
                <a:latin typeface="Times New Roman" panose="02020603050405020304" pitchFamily="18" charset="0"/>
              </a:rPr>
              <a:t>用直接法证明。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	⑴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⑵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T,(1),US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⑶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)¬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                          P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⑷ 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       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T,(3),US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⑸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	         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T,⑵,⑷,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析取</a:t>
            </a:r>
            <a:r>
              <a:rPr lang="zh-CN" altLang="en-US" sz="2400" b="1" dirty="0">
                <a:latin typeface="Times New Roman" panose="02020603050405020304" pitchFamily="18" charset="0"/>
              </a:rPr>
              <a:t>三段论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	⑹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	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T,(5),EG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3856" y="543175"/>
            <a:ext cx="5202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+mj-ea"/>
                <a:ea typeface="+mj-ea"/>
              </a:rPr>
              <a:t>一</a:t>
            </a:r>
            <a:r>
              <a:rPr lang="en-US" altLang="zh-CN" sz="2800" b="1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r>
              <a:rPr lang="zh-CN" altLang="en-US" sz="2800" b="1" dirty="0" smtClean="0">
                <a:solidFill>
                  <a:srgbClr val="0070C0"/>
                </a:solidFill>
                <a:latin typeface="+mj-ea"/>
                <a:ea typeface="+mj-ea"/>
              </a:rPr>
              <a:t>“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对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是自由的”的意义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856" y="1201597"/>
            <a:ext cx="817717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/>
              <a:t>如果式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中，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/>
              <a:t>不出现在</a:t>
            </a:r>
            <a:r>
              <a:rPr lang="zh-CN" altLang="en-US" sz="2800" b="1" dirty="0" smtClean="0"/>
              <a:t>量词</a:t>
            </a:r>
            <a:r>
              <a:rPr lang="zh-CN" altLang="en-US" sz="28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 smtClean="0"/>
              <a:t>或</a:t>
            </a:r>
            <a:r>
              <a:rPr lang="zh-CN" altLang="en-US" sz="28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的辖域之内，则称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/>
              <a:t>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是自由的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93856" y="2421776"/>
            <a:ext cx="1387496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例如</a:t>
            </a:r>
            <a:endParaRPr lang="zh-CN" altLang="en-US" sz="28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1352" y="2533621"/>
            <a:ext cx="528145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①</a:t>
            </a:r>
            <a:b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②</a:t>
            </a:r>
            <a:b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)∧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856" y="4375720"/>
            <a:ext cx="8177178" cy="215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ym typeface="+mn-ea"/>
              </a:rPr>
              <a:t>为了强调这些谓词公式对自由变元</a:t>
            </a:r>
            <a:r>
              <a:rPr lang="en-US" altLang="zh-CN" sz="2800" b="1" dirty="0">
                <a:sym typeface="+mn-ea"/>
              </a:rPr>
              <a:t>x</a:t>
            </a:r>
            <a:r>
              <a:rPr lang="zh-CN" altLang="en-US" sz="2800" b="1" dirty="0">
                <a:sym typeface="+mn-ea"/>
              </a:rPr>
              <a:t>的依赖关系，可以分别记为</a:t>
            </a:r>
            <a:r>
              <a:rPr lang="en-US" altLang="zh-CN" sz="2800" b="1" i="1" dirty="0">
                <a:sym typeface="+mn-ea"/>
              </a:rPr>
              <a:t>B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en-US" altLang="zh-CN" sz="2800" b="1" dirty="0">
                <a:sym typeface="+mn-ea"/>
              </a:rPr>
              <a:t>)</a:t>
            </a:r>
            <a:r>
              <a:rPr lang="zh-CN" altLang="en-US" sz="2800" b="1" dirty="0">
                <a:sym typeface="+mn-ea"/>
              </a:rPr>
              <a:t>、</a:t>
            </a:r>
            <a:r>
              <a:rPr lang="en-US" altLang="zh-CN" sz="2800" b="1" i="1" dirty="0">
                <a:sym typeface="+mn-ea"/>
              </a:rPr>
              <a:t>C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en-US" altLang="zh-CN" sz="2800" b="1" dirty="0">
                <a:sym typeface="+mn-ea"/>
              </a:rPr>
              <a:t>)</a:t>
            </a:r>
            <a:r>
              <a:rPr lang="zh-CN" altLang="en-US" sz="2800" b="1" dirty="0">
                <a:sym typeface="+mn-ea"/>
              </a:rPr>
              <a:t>、</a:t>
            </a:r>
            <a:r>
              <a:rPr lang="en-US" altLang="zh-CN" sz="2800" b="1" i="1" dirty="0">
                <a:sym typeface="+mn-ea"/>
              </a:rPr>
              <a:t>D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en-US" altLang="zh-CN" sz="2800" b="1" dirty="0">
                <a:sym typeface="+mn-ea"/>
              </a:rPr>
              <a:t>)</a:t>
            </a:r>
            <a:r>
              <a:rPr lang="zh-CN" altLang="en-US" sz="2800" b="1" dirty="0">
                <a:sym typeface="+mn-ea"/>
              </a:rPr>
              <a:t>。</a:t>
            </a:r>
            <a:r>
              <a:rPr lang="zh-CN" altLang="en-US" sz="2800" b="1" dirty="0"/>
              <a:t>在②式中，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是不自由的，在①、③式中，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是自由的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8229600" cy="488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用归谬法证明。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⑴ </a:t>
            </a:r>
            <a:r>
              <a:rPr lang="en-US" altLang="zh-CN" sz="2400" b="1" dirty="0">
                <a:latin typeface="Times New Roman" panose="02020603050405020304" pitchFamily="18" charset="0"/>
              </a:rPr>
              <a:t>¬(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                        P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假设前提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⑵ 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	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T,⑴,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量词</a:t>
            </a:r>
            <a:r>
              <a:rPr lang="zh-CN" altLang="en-US" sz="2400" b="1" dirty="0">
                <a:latin typeface="Times New Roman" panose="02020603050405020304" pitchFamily="18" charset="0"/>
              </a:rPr>
              <a:t>否定等价式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	⑶ </a:t>
            </a:r>
            <a:r>
              <a:rPr lang="en-US" altLang="zh-CN" sz="2400" b="1" dirty="0">
                <a:latin typeface="Times New Roman" panose="02020603050405020304" pitchFamily="18" charset="0"/>
              </a:rPr>
              <a:t>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	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T,(2),US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⑷ 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	         P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⑸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)∨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 	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T,(4),US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	       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T,⑶,⑸,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析取</a:t>
            </a:r>
            <a:r>
              <a:rPr lang="zh-CN" altLang="en-US" sz="2400" b="1" dirty="0">
                <a:latin typeface="Times New Roman" panose="02020603050405020304" pitchFamily="18" charset="0"/>
              </a:rPr>
              <a:t>三段论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	⑺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	                     P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⑻ 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	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T,(7),US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	⑼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)∧¬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</a:rPr>
              <a:t>)                    T⑹⑻</a:t>
            </a:r>
            <a:r>
              <a:rPr lang="zh-CN" altLang="en-US" sz="2400" b="1" dirty="0">
                <a:latin typeface="Times New Roman" panose="02020603050405020304" pitchFamily="18" charset="0"/>
              </a:rPr>
              <a:t>合取式，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矛盾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	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609600"/>
            <a:ext cx="80772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400" b="1" dirty="0">
                <a:latin typeface="Times New Roman" panose="02020603050405020304" pitchFamily="18" charset="0"/>
              </a:rPr>
              <a:t>规则证明：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原题可改写成：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  P(</a:t>
            </a:r>
            <a:r>
              <a:rPr lang="zh-CN" altLang="en-US" sz="2400" b="1" dirty="0">
                <a:latin typeface="Times New Roman" panose="02020603050405020304" pitchFamily="18" charset="0"/>
              </a:rPr>
              <a:t>附加前提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⑵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⑴,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量词</a:t>
            </a:r>
            <a:r>
              <a:rPr lang="zh-CN" altLang="en-US" sz="2400" b="1" dirty="0">
                <a:latin typeface="Times New Roman" panose="02020603050405020304" pitchFamily="18" charset="0"/>
              </a:rPr>
              <a:t>否定等价式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⑶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T,(2),ES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⑷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	              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⑸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T,(4),US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⑶,⑸,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析取</a:t>
            </a:r>
            <a:r>
              <a:rPr lang="zh-CN" altLang="en-US" sz="2400" b="1" dirty="0">
                <a:latin typeface="Times New Roman" panose="02020603050405020304" pitchFamily="18" charset="0"/>
              </a:rPr>
              <a:t>三段论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T,(6),EG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CP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2890" y="906517"/>
            <a:ext cx="7924800" cy="392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设</a:t>
            </a:r>
            <a:r>
              <a:rPr lang="zh-CN" altLang="en-US" sz="2400" b="1" dirty="0">
                <a:latin typeface="Times New Roman" panose="02020603050405020304" pitchFamily="18" charset="0"/>
              </a:rPr>
              <a:t>个体域为全总个体域。证明推理：学术会的成员都是工人并且是专家。有些成员是青年人。所以有的成员是青年专家。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分析：首先</a:t>
            </a:r>
            <a:r>
              <a:rPr lang="zh-CN" altLang="en-US" sz="2400" b="1" dirty="0">
                <a:latin typeface="Times New Roman" panose="02020603050405020304" pitchFamily="18" charset="0"/>
              </a:rPr>
              <a:t>将命题符号化：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是学术会成员。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是专家。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是工人。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是青年人。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本题要证明：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9600"/>
            <a:ext cx="8452884" cy="537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⑴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            	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⑵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T,(1),ES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            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⑵,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化</a:t>
            </a:r>
            <a:r>
              <a:rPr lang="zh-CN" altLang="en-US" sz="2400" b="1" dirty="0">
                <a:latin typeface="Times New Roman" panose="02020603050405020304" pitchFamily="18" charset="0"/>
              </a:rPr>
              <a:t>简律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⑷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	            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⑸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	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T,(4),US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	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⑶,⑸,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假言推理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	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⑵,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化</a:t>
            </a:r>
            <a:r>
              <a:rPr lang="zh-CN" altLang="en-US" sz="2400" b="1" dirty="0">
                <a:latin typeface="Times New Roman" panose="02020603050405020304" pitchFamily="18" charset="0"/>
              </a:rPr>
              <a:t>简律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⑻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	       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⑹,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化</a:t>
            </a:r>
            <a:r>
              <a:rPr lang="zh-CN" altLang="en-US" sz="2400" b="1" dirty="0">
                <a:latin typeface="Times New Roman" panose="02020603050405020304" pitchFamily="18" charset="0"/>
              </a:rPr>
              <a:t>简律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⑼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)∧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)∧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           	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T,⑵,⑺,⑻,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合取</a:t>
            </a:r>
            <a:r>
              <a:rPr lang="zh-CN" altLang="en-US" sz="2400" b="1" dirty="0">
                <a:latin typeface="Times New Roman" panose="02020603050405020304" pitchFamily="18" charset="0"/>
              </a:rPr>
              <a:t>引入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⑽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)∧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)∧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))	           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T,(9),EG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5082" y="651824"/>
            <a:ext cx="7924800" cy="5562600"/>
          </a:xfrm>
          <a:prstGeom prst="rect">
            <a:avLst/>
          </a:prstGeom>
          <a:ln>
            <a:noFill/>
            <a:miter lim="800000"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课堂练习</a:t>
            </a:r>
            <a:r>
              <a:rPr lang="zh-CN" altLang="en-US" dirty="0" smtClean="0">
                <a:solidFill>
                  <a:srgbClr val="3D3F41"/>
                </a:solidFill>
              </a:rPr>
              <a:t>：证明下面推理的有效性：</a:t>
            </a:r>
            <a:endParaRPr lang="zh-CN" altLang="en-US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</a:rPr>
              <a:t>“鸟都会飞。猴子都不会飞。所以，猴子都不是鸟。”</a:t>
            </a:r>
            <a:endParaRPr lang="zh-CN" altLang="en-US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</a:rPr>
              <a:t>设 </a:t>
            </a:r>
            <a:r>
              <a:rPr lang="en-US" altLang="zh-CN" dirty="0" smtClean="0">
                <a:solidFill>
                  <a:srgbClr val="3D3F41"/>
                </a:solidFill>
              </a:rPr>
              <a:t>B(x):x</a:t>
            </a:r>
            <a:r>
              <a:rPr lang="zh-CN" altLang="en-US" dirty="0" smtClean="0">
                <a:solidFill>
                  <a:srgbClr val="3D3F41"/>
                </a:solidFill>
              </a:rPr>
              <a:t>是鸟；</a:t>
            </a:r>
            <a:r>
              <a:rPr lang="en-US" altLang="zh-CN" dirty="0" smtClean="0">
                <a:solidFill>
                  <a:srgbClr val="3D3F41"/>
                </a:solidFill>
              </a:rPr>
              <a:t>F(x):x</a:t>
            </a:r>
            <a:r>
              <a:rPr lang="zh-CN" altLang="en-US" dirty="0" smtClean="0">
                <a:solidFill>
                  <a:srgbClr val="3D3F41"/>
                </a:solidFill>
              </a:rPr>
              <a:t>会飞；</a:t>
            </a:r>
            <a:r>
              <a:rPr lang="en-US" altLang="zh-CN" dirty="0" smtClean="0">
                <a:solidFill>
                  <a:srgbClr val="3D3F41"/>
                </a:solidFill>
              </a:rPr>
              <a:t>M(x):x</a:t>
            </a:r>
            <a:r>
              <a:rPr lang="zh-CN" altLang="en-US" dirty="0" smtClean="0">
                <a:solidFill>
                  <a:srgbClr val="3D3F41"/>
                </a:solidFill>
              </a:rPr>
              <a:t>是猴子。</a:t>
            </a:r>
            <a:endParaRPr lang="zh-CN" altLang="en-US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x(B(x)→F(x)),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x(M(x)→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F(x))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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x(M(x)→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</a:rPr>
              <a:t>B(x))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 smtClean="0">
              <a:solidFill>
                <a:srgbClr val="3D3F4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证明：</a:t>
            </a:r>
            <a:endParaRPr lang="zh-CN" altLang="en-US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</a:rPr>
              <a:t>⑴ </a:t>
            </a:r>
            <a:r>
              <a:rPr lang="zh-CN" altLang="en-US" dirty="0" smtClean="0">
                <a:solidFill>
                  <a:srgbClr val="3D3F41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rgbClr val="3D3F41"/>
                </a:solidFill>
              </a:rPr>
              <a:t>x(B(x)→F(x))   </a:t>
            </a:r>
            <a:r>
              <a:rPr lang="en-US" dirty="0" smtClean="0">
                <a:solidFill>
                  <a:srgbClr val="3D3F41"/>
                </a:solidFill>
              </a:rPr>
              <a:t>　  </a:t>
            </a:r>
            <a:r>
              <a:rPr lang="en-US" altLang="zh-CN" dirty="0" smtClean="0">
                <a:solidFill>
                  <a:srgbClr val="3D3F41"/>
                </a:solidFill>
              </a:rPr>
              <a:t>P</a:t>
            </a:r>
            <a:endParaRPr lang="en-US" altLang="zh-CN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</a:rPr>
              <a:t>⑵ B(a)→F(a)       </a:t>
            </a:r>
            <a:r>
              <a:rPr lang="en-US" dirty="0" smtClean="0">
                <a:solidFill>
                  <a:srgbClr val="3D3F41"/>
                </a:solidFill>
              </a:rPr>
              <a:t>　  T,(1),</a:t>
            </a:r>
            <a:r>
              <a:rPr lang="en-US" altLang="zh-CN" dirty="0" smtClean="0">
                <a:solidFill>
                  <a:srgbClr val="3D3F41"/>
                </a:solidFill>
              </a:rPr>
              <a:t>US  </a:t>
            </a:r>
            <a:endParaRPr lang="en-US" altLang="zh-CN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</a:rPr>
              <a:t>⑶ 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rgbClr val="3D3F41"/>
                </a:solidFill>
              </a:rPr>
              <a:t>x(M(x)→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</a:rPr>
              <a:t>F(x))     P</a:t>
            </a:r>
            <a:endParaRPr lang="en-US" altLang="zh-CN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</a:rPr>
              <a:t>⑷ M(a)→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</a:rPr>
              <a:t>F(a)     </a:t>
            </a:r>
            <a:r>
              <a:rPr lang="en-US" dirty="0" smtClean="0">
                <a:solidFill>
                  <a:srgbClr val="3D3F41"/>
                </a:solidFill>
              </a:rPr>
              <a:t>　  T,(3),</a:t>
            </a:r>
            <a:r>
              <a:rPr lang="en-US" altLang="zh-CN" dirty="0" smtClean="0">
                <a:solidFill>
                  <a:srgbClr val="3D3F41"/>
                </a:solidFill>
              </a:rPr>
              <a:t>US  </a:t>
            </a:r>
            <a:endParaRPr lang="en-US" altLang="zh-CN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</a:rPr>
              <a:t>⑸ 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</a:rPr>
              <a:t>F(a)→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</a:rPr>
              <a:t>B(a)    </a:t>
            </a:r>
            <a:r>
              <a:rPr lang="en-US" dirty="0" smtClean="0">
                <a:solidFill>
                  <a:srgbClr val="3D3F41"/>
                </a:solidFill>
              </a:rPr>
              <a:t>　  </a:t>
            </a:r>
            <a:r>
              <a:rPr lang="en-US" altLang="zh-CN" dirty="0" smtClean="0">
                <a:solidFill>
                  <a:srgbClr val="3D3F41"/>
                </a:solidFill>
              </a:rPr>
              <a:t>T,⑵,E</a:t>
            </a:r>
            <a:r>
              <a:rPr lang="en-US" altLang="zh-CN" baseline="-25000" dirty="0" smtClean="0">
                <a:solidFill>
                  <a:srgbClr val="3D3F41"/>
                </a:solidFill>
              </a:rPr>
              <a:t>18</a:t>
            </a:r>
            <a:endParaRPr lang="en-US" altLang="zh-CN" baseline="-25000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</a:rPr>
              <a:t>⑹ M(a)→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</a:rPr>
              <a:t>B(a)      </a:t>
            </a:r>
            <a:r>
              <a:rPr lang="en-US" dirty="0" smtClean="0">
                <a:solidFill>
                  <a:srgbClr val="3D3F41"/>
                </a:solidFill>
              </a:rPr>
              <a:t>　 </a:t>
            </a:r>
            <a:r>
              <a:rPr lang="en-US" altLang="zh-CN" dirty="0" smtClean="0">
                <a:solidFill>
                  <a:srgbClr val="3D3F41"/>
                </a:solidFill>
              </a:rPr>
              <a:t>T,⑷,⑸,I</a:t>
            </a:r>
            <a:r>
              <a:rPr lang="en-US" altLang="zh-CN" baseline="-25000" dirty="0" smtClean="0">
                <a:solidFill>
                  <a:srgbClr val="3D3F41"/>
                </a:solidFill>
              </a:rPr>
              <a:t>13</a:t>
            </a:r>
            <a:endParaRPr lang="en-US" altLang="zh-CN" baseline="-25000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3D3F41"/>
                </a:solidFill>
              </a:rPr>
              <a:t>⑺ 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rgbClr val="3D3F41"/>
                </a:solidFill>
              </a:rPr>
              <a:t>x(M(x)→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rgbClr val="3D3F41"/>
                </a:solidFill>
              </a:rPr>
              <a:t>B(x))</a:t>
            </a:r>
            <a:r>
              <a:rPr lang="en-US" altLang="zh-CN" dirty="0" smtClean="0">
                <a:solidFill>
                  <a:srgbClr val="3D3F41"/>
                </a:solidFill>
                <a:sym typeface="Symbol" panose="05050102010706020507" pitchFamily="18" charset="2"/>
              </a:rPr>
              <a:t>     T,(6),UG </a:t>
            </a:r>
            <a:endParaRPr lang="en-US" altLang="zh-CN" dirty="0">
              <a:solidFill>
                <a:srgbClr val="3D3F4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858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3D3F41"/>
                </a:solidFill>
              </a:rPr>
              <a:t>推理时注意事项：</a:t>
            </a:r>
            <a:endParaRPr lang="zh-CN" altLang="en-US" b="1" dirty="0">
              <a:solidFill>
                <a:srgbClr val="3D3F41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14400"/>
            <a:ext cx="8497887" cy="5715000"/>
          </a:xfrm>
          <a:ln>
            <a:solidFill>
              <a:srgbClr val="FF0000"/>
            </a:solidFill>
            <a:miter lim="800000"/>
          </a:ln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/>
              <a:t>.</a:t>
            </a:r>
            <a:r>
              <a:rPr lang="zh-CN" altLang="en-US" sz="2400" b="1" dirty="0">
                <a:solidFill>
                  <a:srgbClr val="3D3F41"/>
                </a:solidFill>
              </a:rPr>
              <a:t>注意使用</a:t>
            </a:r>
            <a:r>
              <a:rPr lang="en-US" altLang="zh-CN" sz="2400" b="1" dirty="0">
                <a:solidFill>
                  <a:srgbClr val="3D3F41"/>
                </a:solidFill>
              </a:rPr>
              <a:t>ES</a:t>
            </a:r>
            <a:r>
              <a:rPr lang="zh-CN" altLang="en-US" sz="2400" b="1" dirty="0">
                <a:solidFill>
                  <a:srgbClr val="3D3F41"/>
                </a:solidFill>
              </a:rPr>
              <a:t>、</a:t>
            </a:r>
            <a:r>
              <a:rPr lang="en-US" altLang="zh-CN" sz="2400" b="1" dirty="0">
                <a:solidFill>
                  <a:srgbClr val="3D3F41"/>
                </a:solidFill>
              </a:rPr>
              <a:t>US</a:t>
            </a:r>
            <a:r>
              <a:rPr lang="zh-CN" altLang="en-US" sz="2400" b="1" dirty="0">
                <a:solidFill>
                  <a:srgbClr val="3D3F41"/>
                </a:solidFill>
              </a:rPr>
              <a:t>、</a:t>
            </a:r>
            <a:r>
              <a:rPr lang="en-US" altLang="zh-CN" sz="2400" b="1" dirty="0">
                <a:solidFill>
                  <a:srgbClr val="3D3F41"/>
                </a:solidFill>
              </a:rPr>
              <a:t>EG</a:t>
            </a:r>
            <a:r>
              <a:rPr lang="zh-CN" altLang="en-US" sz="2400" b="1" dirty="0">
                <a:solidFill>
                  <a:srgbClr val="3D3F41"/>
                </a:solidFill>
              </a:rPr>
              <a:t>、</a:t>
            </a:r>
            <a:r>
              <a:rPr lang="en-US" altLang="zh-CN" sz="2400" b="1" dirty="0">
                <a:solidFill>
                  <a:srgbClr val="3D3F41"/>
                </a:solidFill>
              </a:rPr>
              <a:t>UG</a:t>
            </a:r>
            <a:r>
              <a:rPr lang="zh-CN" altLang="en-US" sz="2400" b="1" dirty="0">
                <a:solidFill>
                  <a:srgbClr val="3D3F41"/>
                </a:solidFill>
              </a:rPr>
              <a:t>的限制条件。</a:t>
            </a:r>
            <a:endParaRPr lang="zh-CN" altLang="en-US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/>
              <a:t>.</a:t>
            </a:r>
            <a:r>
              <a:rPr lang="zh-CN" altLang="en-US" sz="2400" b="1" dirty="0">
                <a:solidFill>
                  <a:srgbClr val="3D3F41"/>
                </a:solidFill>
              </a:rPr>
              <a:t>对于同一个客体变元，既有带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也有带的前提，去量词时，应</a:t>
            </a: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先</a:t>
            </a:r>
            <a:endParaRPr lang="en-US" altLang="zh-CN" sz="2400" b="1" dirty="0" smtClean="0">
              <a:solidFill>
                <a:srgbClr val="3D3F4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去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后去，这样</a:t>
            </a:r>
            <a:r>
              <a:rPr lang="zh-CN" altLang="en-US" sz="2400" b="1" dirty="0">
                <a:solidFill>
                  <a:srgbClr val="3D3F41"/>
                </a:solidFill>
              </a:rPr>
              <a:t>才可以特指同一个客体 </a:t>
            </a:r>
            <a:r>
              <a:rPr lang="en-US" altLang="zh-CN" sz="2400" b="1" dirty="0">
                <a:solidFill>
                  <a:srgbClr val="3D3F41"/>
                </a:solidFill>
              </a:rPr>
              <a:t>c</a:t>
            </a:r>
            <a:r>
              <a:rPr lang="en-US" altLang="zh-CN" sz="2400" b="1" dirty="0"/>
              <a:t>.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</a:rPr>
              <a:t>去量词时</a:t>
            </a:r>
            <a:r>
              <a:rPr lang="zh-CN" altLang="en-US" sz="2400" b="1" dirty="0">
                <a:solidFill>
                  <a:srgbClr val="3D3F41"/>
                </a:solidFill>
              </a:rPr>
              <a:t>，该量词必须是公式的最左边的量词，且此量词的</a:t>
            </a:r>
            <a:r>
              <a:rPr lang="zh-CN" altLang="en-US" sz="2400" b="1" dirty="0" smtClean="0">
                <a:solidFill>
                  <a:srgbClr val="3D3F41"/>
                </a:solidFill>
              </a:rPr>
              <a:t>前边</a:t>
            </a:r>
            <a:endParaRPr lang="en-US" altLang="zh-CN" sz="2400" b="1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无</a:t>
            </a:r>
            <a:r>
              <a:rPr lang="zh-CN" altLang="en-US" sz="2400" b="1" dirty="0">
                <a:solidFill>
                  <a:srgbClr val="FF0000"/>
                </a:solidFill>
              </a:rPr>
              <a:t>任何符号</a:t>
            </a:r>
            <a:r>
              <a:rPr lang="zh-CN" altLang="en-US" sz="2400" b="1" dirty="0">
                <a:solidFill>
                  <a:srgbClr val="3D3F41"/>
                </a:solidFill>
              </a:rPr>
              <a:t>，它的辖域作用到公式末尾。</a:t>
            </a:r>
            <a:endParaRPr lang="zh-CN" altLang="en-US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/>
              <a:t>    </a:t>
            </a:r>
            <a:r>
              <a:rPr lang="zh-CN" altLang="en-US" sz="2400" b="1" dirty="0">
                <a:solidFill>
                  <a:srgbClr val="3D3F41"/>
                </a:solidFill>
              </a:rPr>
              <a:t>下面的作法是错误的：</a:t>
            </a:r>
            <a:endParaRPr lang="zh-CN" altLang="en-US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3D3F41"/>
                </a:solidFill>
              </a:rPr>
              <a:t>⑴ 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(x)→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400" b="1" dirty="0" err="1">
                <a:solidFill>
                  <a:srgbClr val="3D3F41"/>
                </a:solidFill>
              </a:rPr>
              <a:t>Q</a:t>
            </a:r>
            <a:r>
              <a:rPr lang="en-US" altLang="zh-CN" sz="2400" b="1" dirty="0">
                <a:solidFill>
                  <a:srgbClr val="3D3F41"/>
                </a:solidFill>
              </a:rPr>
              <a:t>(y)  P            </a:t>
            </a:r>
            <a:endParaRPr lang="en-US" altLang="zh-CN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3D3F41"/>
                </a:solidFill>
              </a:rPr>
              <a:t>⑵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(x)→</a:t>
            </a:r>
            <a:r>
              <a:rPr lang="en-US" altLang="zh-CN" sz="2400" b="1" dirty="0">
                <a:solidFill>
                  <a:srgbClr val="3D3F41"/>
                </a:solidFill>
              </a:rPr>
              <a:t>Q(b) ×ES⑴</a:t>
            </a:r>
            <a:endParaRPr lang="en-US" altLang="zh-CN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⑶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P(a)→</a:t>
            </a:r>
            <a:r>
              <a:rPr lang="en-US" altLang="zh-CN" sz="2400" b="1" dirty="0">
                <a:solidFill>
                  <a:srgbClr val="3D3F41"/>
                </a:solidFill>
              </a:rPr>
              <a:t>Q(b) ×    US⑵      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　                     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　　                    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实际上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的辖域扩</a:t>
            </a:r>
            <a:endParaRPr lang="zh-CN" altLang="en-US" sz="2400" b="1" dirty="0"/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充后量词改成为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　　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 flipH="1">
            <a:off x="4419600" y="3505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5029200" y="2971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正确作法是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4495800" y="3429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b="1"/>
              <a:t>⑴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b="1">
                <a:latin typeface="宋体" panose="02010600030101010101" pitchFamily="2" charset="-122"/>
              </a:rPr>
              <a:t>P(x)→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>
                <a:latin typeface="宋体" panose="02010600030101010101" pitchFamily="2" charset="-122"/>
              </a:rPr>
              <a:t>y</a:t>
            </a:r>
            <a:r>
              <a:rPr lang="en-US" altLang="zh-CN" b="1"/>
              <a:t>Q(y)       P</a:t>
            </a:r>
            <a:endParaRPr lang="en-US" altLang="zh-CN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4495800" y="3810000"/>
            <a:ext cx="432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⑵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xP(x)</a:t>
            </a:r>
            <a:r>
              <a:rPr lang="en-US" altLang="zh-CN" b="1"/>
              <a:t>∨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>
                <a:latin typeface="宋体" panose="02010600030101010101" pitchFamily="2" charset="-122"/>
              </a:rPr>
              <a:t>y</a:t>
            </a:r>
            <a:r>
              <a:rPr lang="en-US" altLang="zh-CN" b="1"/>
              <a:t>Q(y)   T⑴ E</a:t>
            </a:r>
            <a:endParaRPr lang="en-US" altLang="zh-CN" b="1"/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4495800" y="4267200"/>
            <a:ext cx="446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b="1"/>
              <a:t>⑶ 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xP(x)</a:t>
            </a:r>
            <a:r>
              <a:rPr lang="en-US" altLang="zh-CN" b="1"/>
              <a:t>∨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>
                <a:latin typeface="宋体" panose="02010600030101010101" pitchFamily="2" charset="-122"/>
              </a:rPr>
              <a:t>y</a:t>
            </a:r>
            <a:r>
              <a:rPr lang="en-US" altLang="zh-CN" b="1"/>
              <a:t>Q(y)   T⑵ E</a:t>
            </a:r>
            <a:endParaRPr lang="en-US" altLang="zh-CN"/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4495800" y="4648200"/>
            <a:ext cx="446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⑷ xy(P(x)</a:t>
            </a:r>
            <a:r>
              <a:rPr lang="en-US" altLang="zh-CN" b="1"/>
              <a:t>∨Q(y))T⑶ E</a:t>
            </a:r>
            <a:endParaRPr lang="en-US" altLang="zh-CN"/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4492625" y="5029200"/>
            <a:ext cx="447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⑸ y(P(a)</a:t>
            </a:r>
            <a:r>
              <a:rPr lang="en-US" altLang="zh-CN" b="1"/>
              <a:t>∨Q(y))    ES⑷</a:t>
            </a:r>
            <a:endParaRPr lang="en-US" altLang="zh-CN" b="1"/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4494213" y="5486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⑹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P(a)</a:t>
            </a:r>
            <a:r>
              <a:rPr lang="en-US" altLang="zh-CN" b="1"/>
              <a:t>∨Q(b))          ES⑸</a:t>
            </a:r>
            <a:endParaRPr lang="en-US" altLang="zh-CN" b="1"/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4500563" y="59436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⑺ P(a)</a:t>
            </a:r>
            <a:r>
              <a:rPr lang="en-US" altLang="zh-CN" b="1">
                <a:latin typeface="宋体" panose="02010600030101010101" pitchFamily="2" charset="-122"/>
              </a:rPr>
              <a:t>→</a:t>
            </a:r>
            <a:r>
              <a:rPr lang="en-US" altLang="zh-CN" b="1"/>
              <a:t>Q(b)              T⑹E</a:t>
            </a:r>
            <a:endParaRPr lang="en-US" altLang="zh-CN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 build="p"/>
      <p:bldP spid="89097" grpId="0" autoUpdateAnimBg="0"/>
      <p:bldP spid="89098" grpId="0" autoUpdateAnimBg="0"/>
      <p:bldP spid="89099" grpId="0" autoUpdateAnimBg="0"/>
      <p:bldP spid="89100" grpId="0" autoUpdateAnimBg="0"/>
      <p:bldP spid="89102" grpId="0" autoUpdateAnimBg="0"/>
      <p:bldP spid="89103" grpId="0" autoUpdateAnimBg="0"/>
      <p:bldP spid="89104" grpId="0" autoUpdateAnimBg="0"/>
      <p:bldP spid="8910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7772400" cy="6248400"/>
          </a:xfrm>
          <a:ln>
            <a:noFill/>
            <a:miter lim="800000"/>
          </a:ln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zh-CN" altLang="en-US" sz="2400" b="1" dirty="0">
                <a:solidFill>
                  <a:srgbClr val="3D3F41"/>
                </a:solidFill>
              </a:rPr>
              <a:t>下面的作法是错误的：</a:t>
            </a:r>
            <a:endParaRPr lang="zh-CN" altLang="en-US" sz="2400" b="1" dirty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3D3F41"/>
                </a:solidFill>
              </a:rPr>
              <a:t>    ⑴ 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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(x) P</a:t>
            </a:r>
            <a:endParaRPr lang="en-US" altLang="zh-CN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3D3F41"/>
                </a:solidFill>
              </a:rPr>
              <a:t>    ⑵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P(c)   US⑴</a:t>
            </a:r>
            <a:endParaRPr lang="en-US" altLang="zh-CN" sz="2400" b="1" dirty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实际上⑴</a:t>
            </a:r>
            <a:r>
              <a:rPr lang="zh-CN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中不是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而是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endParaRPr lang="en-US" altLang="zh-CN" sz="2400" b="1" dirty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  ⑴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xy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) P</a:t>
            </a:r>
            <a:endParaRPr lang="en-US" altLang="zh-CN" sz="2400" b="1" dirty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  ⑵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x,c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)   ES⑴</a:t>
            </a:r>
            <a:r>
              <a:rPr lang="en-US" altLang="zh-CN" sz="2400" b="1" dirty="0">
                <a:solidFill>
                  <a:srgbClr val="3D3F41"/>
                </a:solidFill>
              </a:rPr>
              <a:t>  </a:t>
            </a:r>
            <a:r>
              <a:rPr lang="en-US" altLang="zh-CN" sz="2400" b="1" dirty="0"/>
              <a:t>         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</a:rPr>
              <a:t>令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P(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x,y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):y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生母，显然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⑵是个假命题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另外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是公式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的子公式，且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Y,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如果用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替换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而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得到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，</a:t>
            </a:r>
            <a:endParaRPr lang="en-US" altLang="zh-CN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rgbClr val="3D3F41"/>
                </a:solidFill>
                <a:latin typeface="宋体" panose="02010600030101010101" pitchFamily="2" charset="-122"/>
              </a:rPr>
              <a:t>那么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不一定有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3D3F41"/>
                </a:solidFill>
                <a:latin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3D3F41"/>
                </a:solidFill>
                <a:latin typeface="宋体" panose="02010600030101010101" pitchFamily="2" charset="-122"/>
              </a:rPr>
              <a:t>。</a:t>
            </a:r>
            <a:endParaRPr lang="zh-CN" altLang="en-US" dirty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即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不可以对一个子公式用永真蕴涵式替换！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例如 </a:t>
            </a:r>
            <a:r>
              <a:rPr lang="en-US" altLang="zh-CN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∧Q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P,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而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P∧Q)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P 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是不成立的。</a:t>
            </a:r>
            <a:endParaRPr lang="zh-CN" altLang="en-US" sz="2400" b="1" dirty="0">
              <a:solidFill>
                <a:srgbClr val="3D3F4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而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US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ES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UG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、和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EG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规则都是蕴涵式，所以不可对一</a:t>
            </a: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个子公</a:t>
            </a:r>
            <a:endParaRPr lang="en-US" altLang="zh-CN" sz="2400" b="1" dirty="0" smtClean="0">
              <a:solidFill>
                <a:srgbClr val="3D3F41"/>
              </a:solidFill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3D3F41"/>
                </a:solidFill>
                <a:latin typeface="宋体" panose="02010600030101010101" pitchFamily="2" charset="-122"/>
              </a:rPr>
              <a:t>式</a:t>
            </a: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用这些规则。</a:t>
            </a:r>
            <a:endParaRPr lang="zh-CN" altLang="en-US" sz="2400" b="1" dirty="0">
              <a:solidFill>
                <a:srgbClr val="3D3F41"/>
              </a:solidFill>
              <a:latin typeface="宋体" panose="02010600030101010101" pitchFamily="2" charset="-122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500563" y="404813"/>
            <a:ext cx="4176712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b="1">
                <a:latin typeface="宋体" panose="02010600030101010101" pitchFamily="2" charset="-122"/>
              </a:rPr>
              <a:t>正确作法是：</a:t>
            </a:r>
            <a:endParaRPr lang="zh-CN" altLang="en-US" b="1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b="1"/>
              <a:t>⑴</a:t>
            </a:r>
            <a:r>
              <a:rPr lang="zh-CN" altLang="en-US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</a:t>
            </a:r>
            <a:r>
              <a:rPr lang="en-US" altLang="zh-CN" b="1">
                <a:sym typeface="Symbol" panose="05050102010706020507" pitchFamily="18" charset="2"/>
              </a:rPr>
              <a:t>x</a:t>
            </a:r>
            <a:r>
              <a:rPr lang="en-US" altLang="zh-CN" b="1"/>
              <a:t>P(x</a:t>
            </a:r>
            <a:r>
              <a:rPr lang="en-US" altLang="zh-CN" b="1">
                <a:latin typeface="宋体" panose="02010600030101010101" pitchFamily="2" charset="-122"/>
              </a:rPr>
              <a:t>)  P</a:t>
            </a:r>
            <a:endParaRPr lang="en-US" altLang="zh-CN" b="1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b="1"/>
              <a:t>⑵</a:t>
            </a:r>
            <a:r>
              <a:rPr lang="en-US" altLang="zh-CN"/>
              <a:t> 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x</a:t>
            </a:r>
            <a:r>
              <a:rPr lang="en-US" altLang="zh-CN" b="1">
                <a:latin typeface="宋体" panose="02010600030101010101" pitchFamily="2" charset="-122"/>
              </a:rPr>
              <a:t>P(x)  T (1)E</a:t>
            </a:r>
            <a:endParaRPr lang="en-US" altLang="zh-CN" b="1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/>
              <a:t>⑶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宋体" panose="02010600030101010101" pitchFamily="2" charset="-122"/>
              </a:rPr>
              <a:t>P(c)    ES(2)</a:t>
            </a:r>
            <a:endParaRPr lang="en-US" altLang="zh-CN" b="1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b="1"/>
          </a:p>
          <a:p>
            <a:pPr>
              <a:spcBef>
                <a:spcPct val="20000"/>
              </a:spcBef>
            </a:pPr>
            <a:r>
              <a:rPr lang="en-US" altLang="zh-CN" b="1"/>
              <a:t>⑴ 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xy</a:t>
            </a:r>
            <a:r>
              <a:rPr lang="en-US" altLang="zh-CN" b="1">
                <a:latin typeface="宋体" panose="02010600030101010101" pitchFamily="2" charset="-122"/>
              </a:rPr>
              <a:t>P(x,y) P</a:t>
            </a:r>
            <a:endParaRPr lang="en-US" altLang="zh-CN" b="1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/>
              <a:t>⑵</a:t>
            </a:r>
            <a:r>
              <a:rPr lang="en-US" altLang="zh-CN"/>
              <a:t> 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y</a:t>
            </a:r>
            <a:r>
              <a:rPr lang="en-US" altLang="zh-CN" b="1">
                <a:latin typeface="宋体" panose="02010600030101010101" pitchFamily="2" charset="-122"/>
              </a:rPr>
              <a:t>P(a,y)   US ⑴</a:t>
            </a:r>
            <a:endParaRPr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8090338" cy="5867400"/>
          </a:xfrm>
          <a:ln>
            <a:noFill/>
            <a:miter lim="800000"/>
          </a:ln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</a:rPr>
              <a:t>添加量词时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3D3F41"/>
                </a:solidFill>
              </a:rPr>
              <a:t>也要加在公式的最左边，</a:t>
            </a:r>
            <a:r>
              <a:rPr lang="en-US" altLang="zh-CN" sz="2400" b="1" dirty="0">
                <a:solidFill>
                  <a:srgbClr val="3D3F41"/>
                </a:solidFill>
              </a:rPr>
              <a:t>(</a:t>
            </a:r>
            <a:r>
              <a:rPr lang="zh-CN" altLang="en-US" sz="2400" b="1" dirty="0">
                <a:solidFill>
                  <a:srgbClr val="3D3F41"/>
                </a:solidFill>
              </a:rPr>
              <a:t>即新加的量词前</a:t>
            </a:r>
            <a:r>
              <a:rPr lang="zh-CN" altLang="en-US" sz="2400" b="1" dirty="0" smtClean="0">
                <a:solidFill>
                  <a:srgbClr val="3D3F41"/>
                </a:solidFill>
              </a:rPr>
              <a:t>也</a:t>
            </a:r>
            <a:endParaRPr lang="en-US" altLang="zh-CN" sz="2400" b="1" dirty="0" smtClean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dirty="0">
                <a:solidFill>
                  <a:srgbClr val="3D3F41"/>
                </a:solidFill>
              </a:rPr>
              <a:t> </a:t>
            </a:r>
            <a:r>
              <a:rPr lang="en-US" altLang="zh-CN" dirty="0" smtClean="0">
                <a:solidFill>
                  <a:srgbClr val="3D3F41"/>
                </a:solidFill>
              </a:rPr>
              <a:t> </a:t>
            </a:r>
            <a:r>
              <a:rPr lang="zh-CN" altLang="en-US" sz="2400" b="1" dirty="0" smtClean="0">
                <a:solidFill>
                  <a:srgbClr val="3D3F41"/>
                </a:solidFill>
              </a:rPr>
              <a:t>无</a:t>
            </a:r>
            <a:r>
              <a:rPr lang="zh-CN" altLang="en-US" sz="2400" b="1" dirty="0">
                <a:solidFill>
                  <a:srgbClr val="3D3F41"/>
                </a:solidFill>
              </a:rPr>
              <a:t>任何</a:t>
            </a:r>
            <a:r>
              <a:rPr lang="zh-CN" altLang="en-US" sz="2400" b="1" dirty="0" smtClean="0">
                <a:solidFill>
                  <a:srgbClr val="3D3F41"/>
                </a:solidFill>
              </a:rPr>
              <a:t>符号</a:t>
            </a:r>
            <a:r>
              <a:rPr lang="en-US" altLang="zh-CN" sz="2400" b="1" dirty="0" smtClean="0">
                <a:solidFill>
                  <a:srgbClr val="3D3F41"/>
                </a:solidFill>
              </a:rPr>
              <a:t>)</a:t>
            </a:r>
            <a:r>
              <a:rPr lang="zh-CN" altLang="en-US" sz="2400" b="1" dirty="0">
                <a:solidFill>
                  <a:srgbClr val="3D3F41"/>
                </a:solidFill>
              </a:rPr>
              <a:t>且其辖域作用到公式的末尾。</a:t>
            </a:r>
            <a:endParaRPr lang="zh-CN" altLang="en-US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⑶</a:t>
            </a:r>
            <a:endParaRPr lang="zh-CN" altLang="en-US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3D3F41"/>
                </a:solidFill>
              </a:rPr>
              <a:t>⑷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P(a)→</a:t>
            </a:r>
            <a:r>
              <a:rPr lang="en-US" altLang="zh-CN" sz="2400" b="1" dirty="0">
                <a:solidFill>
                  <a:srgbClr val="3D3F41"/>
                </a:solidFill>
              </a:rPr>
              <a:t>Q(b) </a:t>
            </a:r>
            <a:endParaRPr lang="en-US" altLang="zh-CN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3D3F41"/>
                </a:solidFill>
              </a:rPr>
              <a:t>⑸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(x)→</a:t>
            </a:r>
            <a:r>
              <a:rPr lang="en-US" altLang="zh-CN" sz="2400" b="1" dirty="0">
                <a:solidFill>
                  <a:srgbClr val="3D3F41"/>
                </a:solidFill>
              </a:rPr>
              <a:t>Q(b)        UG ⑴ </a:t>
            </a:r>
            <a:r>
              <a:rPr lang="en-US" altLang="zh-CN" sz="2400" b="1" dirty="0">
                <a:solidFill>
                  <a:srgbClr val="FF0000"/>
                </a:solidFill>
              </a:rPr>
              <a:t>×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3D3F41"/>
                </a:solidFill>
              </a:rPr>
              <a:t>⑹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(x)→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400" b="1" dirty="0" err="1">
                <a:solidFill>
                  <a:srgbClr val="3D3F41"/>
                </a:solidFill>
              </a:rPr>
              <a:t>Q</a:t>
            </a:r>
            <a:r>
              <a:rPr lang="en-US" altLang="zh-CN" sz="2400" b="1" dirty="0">
                <a:solidFill>
                  <a:srgbClr val="3D3F41"/>
                </a:solidFill>
              </a:rPr>
              <a:t>(y)     </a:t>
            </a:r>
            <a:r>
              <a:rPr lang="en-US" altLang="zh-CN" sz="2400" b="1" dirty="0" smtClean="0">
                <a:solidFill>
                  <a:srgbClr val="3D3F41"/>
                </a:solidFill>
              </a:rPr>
              <a:t>  EG </a:t>
            </a:r>
            <a:r>
              <a:rPr lang="en-US" altLang="zh-CN" sz="2400" b="1" dirty="0">
                <a:solidFill>
                  <a:srgbClr val="3D3F41"/>
                </a:solidFill>
              </a:rPr>
              <a:t>⑵ </a:t>
            </a:r>
            <a:r>
              <a:rPr lang="en-US" altLang="zh-CN" sz="2400" b="1" dirty="0">
                <a:solidFill>
                  <a:srgbClr val="FF0000"/>
                </a:solidFill>
              </a:rPr>
              <a:t>×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正确作法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3D3F41"/>
                </a:solidFill>
              </a:rPr>
              <a:t>⑷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P(a)→</a:t>
            </a:r>
            <a:r>
              <a:rPr lang="en-US" altLang="zh-CN" sz="2400" b="1" dirty="0">
                <a:solidFill>
                  <a:srgbClr val="3D3F41"/>
                </a:solidFill>
              </a:rPr>
              <a:t>Q(b) </a:t>
            </a:r>
            <a:endParaRPr lang="en-US" altLang="zh-CN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3D3F41"/>
                </a:solidFill>
              </a:rPr>
              <a:t>⑸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x(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P(x)→</a:t>
            </a:r>
            <a:r>
              <a:rPr lang="en-US" altLang="zh-CN" sz="2400" b="1" dirty="0">
                <a:solidFill>
                  <a:srgbClr val="3D3F41"/>
                </a:solidFill>
              </a:rPr>
              <a:t>Q(b))     </a:t>
            </a:r>
            <a:r>
              <a:rPr lang="en-US" altLang="zh-CN" sz="2400" b="1" dirty="0" smtClean="0">
                <a:solidFill>
                  <a:srgbClr val="3D3F41"/>
                </a:solidFill>
              </a:rPr>
              <a:t> UG </a:t>
            </a:r>
            <a:r>
              <a:rPr lang="en-US" altLang="zh-CN" sz="2400" b="1" dirty="0">
                <a:solidFill>
                  <a:srgbClr val="3D3F41"/>
                </a:solidFill>
              </a:rPr>
              <a:t>⑴</a:t>
            </a:r>
            <a:endParaRPr lang="en-US" altLang="zh-CN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3D3F41"/>
                </a:solidFill>
              </a:rPr>
              <a:t>⑹ 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400" b="1" dirty="0" err="1">
                <a:solidFill>
                  <a:srgbClr val="3D3F4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2400" b="1" dirty="0">
                <a:solidFill>
                  <a:srgbClr val="3D3F41"/>
                </a:solidFill>
                <a:latin typeface="宋体" panose="02010600030101010101" pitchFamily="2" charset="-122"/>
              </a:rPr>
              <a:t>(P(x)→</a:t>
            </a:r>
            <a:r>
              <a:rPr lang="en-US" altLang="zh-CN" sz="2400" b="1" dirty="0">
                <a:solidFill>
                  <a:srgbClr val="3D3F41"/>
                </a:solidFill>
              </a:rPr>
              <a:t>Q(y))  </a:t>
            </a:r>
            <a:r>
              <a:rPr lang="en-US" altLang="zh-CN" sz="2400" b="1" dirty="0" smtClean="0">
                <a:solidFill>
                  <a:srgbClr val="3D3F41"/>
                </a:solidFill>
              </a:rPr>
              <a:t>  EG </a:t>
            </a:r>
            <a:r>
              <a:rPr lang="en-US" altLang="zh-CN" sz="2400" b="1" dirty="0">
                <a:solidFill>
                  <a:srgbClr val="3D3F41"/>
                </a:solidFill>
              </a:rPr>
              <a:t>⑵</a:t>
            </a:r>
            <a:endParaRPr lang="en-US" altLang="zh-CN" sz="2400" b="1" dirty="0">
              <a:solidFill>
                <a:srgbClr val="3D3F41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如果需要将量词放到里边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可通过量词辖域缩小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扩充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公式</a:t>
            </a:r>
            <a:r>
              <a:rPr lang="zh-CN" altLang="en-US" sz="2400" b="1" dirty="0">
                <a:solidFill>
                  <a:srgbClr val="FF0000"/>
                </a:solidFill>
              </a:rPr>
              <a:t>实现</a:t>
            </a:r>
            <a:r>
              <a:rPr lang="en-US" altLang="zh-CN" sz="2400" b="1" dirty="0">
                <a:solidFill>
                  <a:srgbClr val="FF0000"/>
                </a:solidFill>
              </a:rPr>
              <a:t>.       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709" y="655059"/>
            <a:ext cx="8350469" cy="1602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如果需要将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中的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/>
              <a:t>代以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，则代入后所得的式子记以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，但代入之前需观察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是否自由，如果不自由，不能代入。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67709" y="2371976"/>
            <a:ext cx="5527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如，在上述三式中，欲将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/>
              <a:t>代以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67709" y="3010071"/>
            <a:ext cx="7614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①式可以代入，得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/>
              <a:t>):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 err="1" smtClean="0"/>
              <a:t>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/>
              <a:t>)∨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/>
              <a:t>)∨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 smtClean="0"/>
              <a:t>);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67709" y="3648166"/>
            <a:ext cx="6353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③式可以代入，得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/>
              <a:t>):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 err="1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/>
              <a:t>)∧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/>
              <a:t>);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67708" y="4286261"/>
            <a:ext cx="867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②式不</a:t>
            </a:r>
            <a:r>
              <a:rPr lang="zh-CN" altLang="en-US" sz="2800" b="1" dirty="0" smtClean="0"/>
              <a:t>可以代入，</a:t>
            </a:r>
            <a:r>
              <a:rPr lang="zh-CN" altLang="en-US" sz="2800" b="1" dirty="0"/>
              <a:t>代入后得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/>
              <a:t>):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/>
              <a:t>)∨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/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。 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67709" y="4924356"/>
            <a:ext cx="7998373" cy="113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3D3F41"/>
                </a:solidFill>
                <a:latin typeface="+mn-ea"/>
              </a:rPr>
              <a:t>原式中，</a:t>
            </a:r>
            <a:r>
              <a:rPr lang="en-US" altLang="zh-CN" sz="2800" b="1" i="1" dirty="0" smtClean="0">
                <a:solidFill>
                  <a:srgbClr val="3D3F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solidFill>
                  <a:srgbClr val="3D3F41"/>
                </a:solidFill>
                <a:latin typeface="+mn-ea"/>
              </a:rPr>
              <a:t>是自由变元，代入后称为约束变元，故不能代入</a:t>
            </a:r>
            <a:r>
              <a:rPr lang="zh-CN" altLang="en-US" sz="2800" b="1" dirty="0">
                <a:solidFill>
                  <a:srgbClr val="3D3F41"/>
                </a:solidFill>
                <a:latin typeface="+mn-ea"/>
              </a:rPr>
              <a:t>。</a:t>
            </a:r>
            <a:endParaRPr lang="zh-CN" altLang="en-US" sz="2800" b="1" dirty="0" smtClean="0">
              <a:solidFill>
                <a:srgbClr val="3D3F4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7559" y="620110"/>
            <a:ext cx="7683062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</a:t>
            </a:r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谓词演算中的推理规则</a:t>
            </a:r>
            <a:endParaRPr lang="zh-CN" altLang="en-US" sz="28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559" y="1503137"/>
            <a:ext cx="8082455" cy="395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        在</a:t>
            </a:r>
            <a:r>
              <a:rPr lang="zh-CN" altLang="en-US" sz="2800" b="1" dirty="0">
                <a:latin typeface="Times New Roman" panose="02020603050405020304" pitchFamily="18" charset="0"/>
              </a:rPr>
              <a:t>谓词演算中，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是一组前提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的有效结论，仍然定义为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宋体" panose="02010600030101010101" pitchFamily="2" charset="-122"/>
              </a:rPr>
              <a:t>…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。命题演算推理中的</a:t>
            </a:r>
            <a:r>
              <a:rPr lang="en-US" altLang="zh-CN" sz="2800" b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规则、</a:t>
            </a:r>
            <a:r>
              <a:rPr lang="en-US" altLang="zh-CN" sz="2800" b="1" dirty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</a:rPr>
              <a:t>规则、置换规则、合取引入规则、所有的等价式和蕴含式在谓词推理中都是对的，都可以使用；另外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，谓词演算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中的等价式与蕴含式也可以在谓词推理中使用。除此之外，还有以下的规则。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6589" y="947159"/>
            <a:ext cx="835046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与量词有关的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四条重要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推理规则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67709" y="2371976"/>
            <a:ext cx="474726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、全称指定规则（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规则）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67709" y="3010071"/>
            <a:ext cx="761474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、存在指定规则（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规则）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67709" y="3648166"/>
            <a:ext cx="635350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、全称推广规则（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规则）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67708" y="4286261"/>
            <a:ext cx="867629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、存在推广规则（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规则）</a:t>
            </a: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67709" y="4924356"/>
            <a:ext cx="79983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注意：只能对前束范式适用上述规则。</a:t>
            </a:r>
            <a:endParaRPr lang="zh-CN" altLang="en-US" sz="2800" b="1" dirty="0" smtClean="0">
              <a:solidFill>
                <a:srgbClr val="3D3F4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710" y="20739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⑴全称指定规则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(US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规则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995" y="864870"/>
            <a:ext cx="796226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    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也可以写成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err="1">
                <a:latin typeface="宋体" panose="02010600030101010101" pitchFamily="2" charset="-122"/>
                <a:sym typeface="Symbol" panose="05050102010706020507" pitchFamily="18" charset="2"/>
              </a:rPr>
              <a:t>(x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>
                <a:latin typeface="华文中宋" panose="020106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err="1">
                <a:latin typeface="宋体" panose="02010600030101010101" pitchFamily="2" charset="-122"/>
                <a:sym typeface="Symbol" panose="05050102010706020507" pitchFamily="18" charset="2"/>
              </a:rPr>
              <a:t>(x</a:t>
            </a:r>
            <a:r>
              <a:rPr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710" y="14939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此式成立的条件是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710" y="2151057"/>
            <a:ext cx="4572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① 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err="1">
                <a:latin typeface="Times New Roman" panose="02020603050405020304" pitchFamily="18" charset="0"/>
                <a:sym typeface="+mn-ea"/>
              </a:rPr>
              <a:t>(x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对于 </a:t>
            </a:r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y </a:t>
            </a:r>
            <a:r>
              <a:rPr lang="zh-CN" altLang="en-US" sz="2800" b="1">
                <a:latin typeface="Times New Roman" panose="02020603050405020304" pitchFamily="18" charset="0"/>
                <a:sym typeface="+mn-ea"/>
              </a:rPr>
              <a:t>是自由的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710" y="2808212"/>
            <a:ext cx="830842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②  </a:t>
            </a:r>
            <a:r>
              <a:rPr lang="en-US" altLang="zh-CN" sz="2800" b="1" i="1" dirty="0" smtClean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个体域中任一个体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+mn-ea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710" y="3896254"/>
            <a:ext cx="8308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全称指定规则说明：若个体域中的所有个体都满足谓词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，则个体域中任一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个体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也</a:t>
            </a:r>
            <a:r>
              <a:rPr lang="zh-CN" altLang="en-US" sz="2800" b="1" dirty="0">
                <a:latin typeface="Times New Roman" panose="02020603050405020304" pitchFamily="18" charset="0"/>
              </a:rPr>
              <a:t>满足谓词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。利用这个规则，可以从带有全称量词的前提中，推导出不带全称量词的特殊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结论（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全称量词可以删除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）。</a:t>
            </a:r>
            <a:r>
              <a:rPr lang="zh-CN" altLang="en-US" sz="2800" b="1" dirty="0">
                <a:latin typeface="Times New Roman" panose="02020603050405020304" pitchFamily="18" charset="0"/>
              </a:rPr>
              <a:t>它体现了在逻辑推理中由一般到特殊的推导方法。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</p:spPr>
        <p:txBody>
          <a:bodyPr vert="horz" lIns="68580" tIns="34290" rIns="68580" bIns="34290" rtlCol="0" anchor="ctr"/>
          <a:p>
            <a:pPr lvl="0" algn="r"/>
            <a:fld id="{9A0DB2DC-4C9A-4742-B13C-FB6460FD3503}" type="slidenum">
              <a:rPr lang="en-US" altLang="zh-CN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94212" name="Rectangle 1027"/>
          <p:cNvSpPr>
            <a:spLocks noGrp="1"/>
          </p:cNvSpPr>
          <p:nvPr>
            <p:ph type="body"/>
          </p:nvPr>
        </p:nvSpPr>
        <p:spPr>
          <a:xfrm>
            <a:off x="778669" y="1342549"/>
            <a:ext cx="7345204" cy="4095750"/>
          </a:xfrm>
        </p:spPr>
        <p:txBody>
          <a:bodyPr vert="horz" wrap="square" lIns="68580" tIns="34290" rIns="68580" bIns="34290" anchor="t">
            <a:spAutoFit/>
          </a:bodyPr>
          <a:p>
            <a:pPr lvl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1950" dirty="0">
                <a:solidFill>
                  <a:schemeClr val="tx1"/>
                </a:solidFill>
                <a:latin typeface="Times New Roman" panose="02020603050405020304" pitchFamily="18" charset="0"/>
              </a:rPr>
              <a:t>关于（</a:t>
            </a:r>
            <a:r>
              <a:rPr lang="en-US" altLang="zh-CN" sz="195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950" dirty="0">
                <a:solidFill>
                  <a:schemeClr val="tx1"/>
                </a:solidFill>
                <a:latin typeface="Times New Roman" panose="02020603050405020304" pitchFamily="18" charset="0"/>
              </a:rPr>
              <a:t>）的反例：</a:t>
            </a:r>
            <a:endParaRPr lang="zh-CN" altLang="en-US" sz="19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1950" dirty="0">
                <a:solidFill>
                  <a:schemeClr val="tx1"/>
                </a:solidFill>
                <a:latin typeface="Times New Roman" panose="02020603050405020304" pitchFamily="18" charset="0"/>
              </a:rPr>
              <a:t>设                               则                                        </a:t>
            </a:r>
            <a:r>
              <a:rPr lang="en-US" altLang="zh-CN" sz="195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950" err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lang="zh-CN" altLang="en-US" sz="1950" dirty="0">
                <a:solidFill>
                  <a:schemeClr val="tx1"/>
                </a:solidFill>
                <a:latin typeface="Times New Roman" panose="02020603050405020304" pitchFamily="18" charset="0"/>
              </a:rPr>
              <a:t>的 个体域为</a:t>
            </a:r>
            <a:r>
              <a:rPr lang="en-US" altLang="zh-CN" sz="195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1950" dirty="0">
                <a:solidFill>
                  <a:schemeClr val="tx1"/>
                </a:solidFill>
                <a:latin typeface="Times New Roman" panose="02020603050405020304" pitchFamily="18" charset="0"/>
              </a:rPr>
              <a:t>，  </a:t>
            </a:r>
            <a:endParaRPr lang="zh-CN" altLang="en-US" sz="19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1950" dirty="0">
                <a:solidFill>
                  <a:schemeClr val="tx1"/>
                </a:solidFill>
                <a:latin typeface="Times New Roman" panose="02020603050405020304" pitchFamily="18" charset="0"/>
              </a:rPr>
              <a:t>是一真命题</a:t>
            </a:r>
            <a:r>
              <a:rPr lang="en-US" altLang="zh-CN" sz="195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 sz="195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1950" dirty="0">
                <a:solidFill>
                  <a:schemeClr val="tx1"/>
                </a:solidFill>
                <a:latin typeface="Times New Roman" panose="02020603050405020304" pitchFamily="18" charset="0"/>
              </a:rPr>
              <a:t>若应用</a:t>
            </a:r>
            <a:r>
              <a:rPr lang="en-US" altLang="zh-CN" sz="1950">
                <a:solidFill>
                  <a:schemeClr val="tx1"/>
                </a:solidFill>
                <a:latin typeface="Times New Roman" panose="02020603050405020304" pitchFamily="18" charset="0"/>
              </a:rPr>
              <a:t>US</a:t>
            </a:r>
            <a:r>
              <a:rPr lang="zh-CN" altLang="en-US" sz="1950" dirty="0">
                <a:solidFill>
                  <a:schemeClr val="tx1"/>
                </a:solidFill>
                <a:latin typeface="Times New Roman" panose="02020603050405020304" pitchFamily="18" charset="0"/>
              </a:rPr>
              <a:t>得                    ，则是错误的。</a:t>
            </a:r>
            <a:endParaRPr lang="zh-CN" altLang="en-US" sz="19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1950" dirty="0">
                <a:solidFill>
                  <a:schemeClr val="tx1"/>
                </a:solidFill>
                <a:latin typeface="Times New Roman" panose="02020603050405020304" pitchFamily="18" charset="0"/>
              </a:rPr>
              <a:t>正确的做法是换成</a:t>
            </a:r>
            <a:endParaRPr lang="zh-CN" altLang="en-US" sz="19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lvl="0" indent="0" algn="just">
              <a:lnSpc>
                <a:spcPct val="90000"/>
              </a:lnSpc>
              <a:buNone/>
            </a:pPr>
            <a:r>
              <a:rPr lang="en-US" altLang="zh-CN" sz="195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195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lnSpc>
                <a:spcPct val="90000"/>
              </a:lnSpc>
              <a:buNone/>
            </a:pPr>
            <a:r>
              <a:rPr lang="zh-CN" altLang="en-US" sz="195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限制引入的变元</a:t>
            </a:r>
            <a:r>
              <a:rPr lang="en-US" altLang="zh-CN" sz="195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zh-CN" altLang="en-US" sz="195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</a:t>
            </a:r>
            <a:r>
              <a:rPr lang="en-US" altLang="zh-CN" sz="195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A(x)</a:t>
            </a:r>
            <a:r>
              <a:rPr lang="zh-CN" altLang="en-US" sz="195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中的约束变元</a:t>
            </a:r>
            <a:r>
              <a:rPr lang="en-US" altLang="zh-CN" sz="195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195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是任何规则引入变元所必</a:t>
            </a:r>
            <a:endParaRPr lang="zh-CN" altLang="en-US" sz="195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lnSpc>
                <a:spcPct val="90000"/>
              </a:lnSpc>
              <a:buNone/>
            </a:pPr>
            <a:r>
              <a:rPr lang="zh-CN" altLang="en-US" sz="195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须遵守的约定</a:t>
            </a:r>
            <a:endParaRPr lang="zh-CN" altLang="en-US" sz="195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algn="just">
              <a:lnSpc>
                <a:spcPct val="90000"/>
              </a:lnSpc>
              <a:buNone/>
            </a:pPr>
            <a:endParaRPr lang="en-US" altLang="zh-CN" sz="195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50">
                <a:latin typeface="宋体" panose="0201060003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sz="1650" u="sng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650" u="sng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4213" name="对象 94212"/>
          <p:cNvGraphicFramePr/>
          <p:nvPr/>
        </p:nvGraphicFramePr>
        <p:xfrm>
          <a:off x="4519613" y="3348038"/>
          <a:ext cx="78581" cy="153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9613" y="3348038"/>
                        <a:ext cx="78581" cy="1538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对象 94213"/>
          <p:cNvGraphicFramePr/>
          <p:nvPr/>
        </p:nvGraphicFramePr>
        <p:xfrm>
          <a:off x="1118235" y="1696403"/>
          <a:ext cx="189928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066165" imgH="203200" progId="Equation.3">
                  <p:embed/>
                </p:oleObj>
              </mc:Choice>
              <mc:Fallback>
                <p:oleObj name="" r:id="rId3" imgW="1066165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8235" y="1696403"/>
                        <a:ext cx="1899285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对象 94214"/>
          <p:cNvGraphicFramePr/>
          <p:nvPr/>
        </p:nvGraphicFramePr>
        <p:xfrm>
          <a:off x="3208496" y="1757363"/>
          <a:ext cx="2486025" cy="37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395730" imgH="203200" progId="Equation.3">
                  <p:embed/>
                </p:oleObj>
              </mc:Choice>
              <mc:Fallback>
                <p:oleObj name="" r:id="rId5" imgW="1395730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496" y="1757363"/>
                        <a:ext cx="2486025" cy="3700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对象 94215"/>
          <p:cNvGraphicFramePr/>
          <p:nvPr/>
        </p:nvGraphicFramePr>
        <p:xfrm>
          <a:off x="2157889" y="2562701"/>
          <a:ext cx="1129665" cy="37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634365" imgH="203200" progId="Equation.3">
                  <p:embed/>
                </p:oleObj>
              </mc:Choice>
              <mc:Fallback>
                <p:oleObj name="" r:id="rId7" imgW="634365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7889" y="2562701"/>
                        <a:ext cx="1129665" cy="37052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对象 94216"/>
          <p:cNvGraphicFramePr/>
          <p:nvPr/>
        </p:nvGraphicFramePr>
        <p:xfrm>
          <a:off x="2937510" y="2977515"/>
          <a:ext cx="1877854" cy="37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053465" imgH="203200" progId="Equation.3">
                  <p:embed/>
                </p:oleObj>
              </mc:Choice>
              <mc:Fallback>
                <p:oleObj name="" r:id="rId9" imgW="1053465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37510" y="2977515"/>
                        <a:ext cx="1877854" cy="37052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0694" y="53503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⑵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存在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指定规则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(ES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规则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6428" y="1216667"/>
            <a:ext cx="2307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xA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694" y="18936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此式成立的条件是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390" y="2570480"/>
            <a:ext cx="795655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① 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b="1" i="1" dirty="0">
                <a:sym typeface="+mn-ea"/>
              </a:rPr>
              <a:t>A</a:t>
            </a:r>
            <a:r>
              <a:rPr lang="en-US" altLang="zh-CN" sz="2800" b="1" dirty="0">
                <a:sym typeface="+mn-ea"/>
              </a:rPr>
              <a:t>(</a:t>
            </a:r>
            <a:r>
              <a:rPr lang="en-US" altLang="zh-CN" sz="2800" b="1" i="1" dirty="0">
                <a:sym typeface="+mn-ea"/>
              </a:rPr>
              <a:t>x</a:t>
            </a:r>
            <a:r>
              <a:rPr lang="en-US" altLang="zh-CN" sz="2800" b="1" dirty="0">
                <a:sym typeface="+mn-ea"/>
              </a:rPr>
              <a:t>)</a:t>
            </a:r>
            <a:r>
              <a:rPr lang="zh-CN" altLang="en-US" sz="2800" b="1" dirty="0">
                <a:sym typeface="+mn-ea"/>
              </a:rPr>
              <a:t>对于</a:t>
            </a:r>
            <a:r>
              <a:rPr lang="en-US" altLang="zh-CN" sz="2800" b="1" i="1" dirty="0">
                <a:sym typeface="+mn-ea"/>
              </a:rPr>
              <a:t>y</a:t>
            </a:r>
            <a:r>
              <a:rPr lang="zh-CN" altLang="en-US" sz="2800" b="1" dirty="0">
                <a:sym typeface="+mn-ea"/>
              </a:rPr>
              <a:t>必须是自由的。</a:t>
            </a:r>
            <a:endParaRPr lang="en-US" altLang="zh-CN" sz="2800" b="1" dirty="0">
              <a:solidFill>
                <a:srgbClr val="0070C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0390" y="3372485"/>
            <a:ext cx="7956550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② 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b="1" i="1" dirty="0">
                <a:sym typeface="+mn-ea"/>
              </a:rPr>
              <a:t>y</a:t>
            </a:r>
            <a:r>
              <a:rPr lang="zh-CN" altLang="en-US" sz="2800" b="1" dirty="0">
                <a:sym typeface="+mn-ea"/>
              </a:rPr>
              <a:t>不是任何给定的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前提和居先的推导步骤中的自由变元</a:t>
            </a:r>
            <a:r>
              <a:rPr lang="zh-CN" altLang="en-US" sz="2800" b="1" dirty="0">
                <a:sym typeface="+mn-ea"/>
              </a:rPr>
              <a:t>，也不是居先的推导步骤中由于使用本规则而引入的表面自由变元。为满足这一条件，</a:t>
            </a:r>
            <a:endParaRPr lang="zh-CN" altLang="en-US" sz="2800" b="1" dirty="0">
              <a:sym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通常使用规则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ES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时，就选用前边未曾用过的字母作为公式中的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y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。</a:t>
            </a:r>
            <a:r>
              <a:rPr lang="en-US" altLang="zh-CN" sz="2800" b="1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 </a:t>
            </a:r>
            <a:br>
              <a:rPr lang="en-US" altLang="zh-CN" sz="2800" dirty="0">
                <a:sym typeface="+mn-ea"/>
              </a:rPr>
            </a:br>
            <a:br>
              <a:rPr lang="zh-CN" altLang="en-US" sz="2800" dirty="0">
                <a:sym typeface="+mn-ea"/>
              </a:rPr>
            </a:b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87654" y="5761360"/>
            <a:ext cx="7827582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800" b="1" dirty="0">
                <a:sym typeface="+mn-ea"/>
              </a:rPr>
              <a:t>注意：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这里的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y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与 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US 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规则中的引入的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y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意义不同。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711" y="235391"/>
            <a:ext cx="7541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例如，设个体域为整数集合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是奇数，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是偶数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709" y="1163204"/>
            <a:ext cx="7930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，它表示：若存在一些整数是奇数，令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是奇数。这个推理是对的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709" y="2095525"/>
            <a:ext cx="7930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，它表示：若存在一些整数是偶数，令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是偶数。这个推理也是对的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467709" y="3119762"/>
            <a:ext cx="3305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因此有下列推理成立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4689" y="311035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∧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711" y="3774667"/>
            <a:ext cx="330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而下列推理是错误的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8772" y="377466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∧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∧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xB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709" y="5177643"/>
            <a:ext cx="8213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不能既是奇数，又是偶数；同样，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也不能既是奇数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   又是</a:t>
            </a:r>
            <a:r>
              <a:rPr lang="zh-CN" altLang="en-US" sz="2400" b="1" dirty="0">
                <a:latin typeface="Times New Roman" panose="02020603050405020304" pitchFamily="18" charset="0"/>
              </a:rPr>
              <a:t>偶数。错误的原因是违背了条件②。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A000120140530A99PPBG">
  <a:themeElements>
    <a:clrScheme name="KSO_BLUE3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4040A2"/>
      </a:accent3>
      <a:accent4>
        <a:srgbClr val="AACC03"/>
      </a:accent4>
      <a:accent5>
        <a:srgbClr val="8542A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A000120150716A18PPBG</Template>
  <TotalTime>0</TotalTime>
  <Words>6574</Words>
  <Application>WPS 演示</Application>
  <PresentationFormat>全屏显示(4:3)</PresentationFormat>
  <Paragraphs>323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Calibri</vt:lpstr>
      <vt:lpstr>幼圆</vt:lpstr>
      <vt:lpstr>黑体</vt:lpstr>
      <vt:lpstr>Times New Roman</vt:lpstr>
      <vt:lpstr>Symbol</vt:lpstr>
      <vt:lpstr>Arial Unicode MS</vt:lpstr>
      <vt:lpstr>幼圆</vt:lpstr>
      <vt:lpstr>Calibri</vt:lpstr>
      <vt:lpstr>华文中宋</vt:lpstr>
      <vt:lpstr>华文新魏</vt:lpstr>
      <vt:lpstr>Calibri Light</vt:lpstr>
      <vt:lpstr>Broadway</vt:lpstr>
      <vt:lpstr>Segoe Print</vt:lpstr>
      <vt:lpstr>A000120140530A99PPBG</vt:lpstr>
      <vt:lpstr>Equation.3</vt:lpstr>
      <vt:lpstr>Equation.3</vt:lpstr>
      <vt:lpstr>Equation.3</vt:lpstr>
      <vt:lpstr>Equation.3</vt:lpstr>
      <vt:lpstr>Equation.3</vt:lpstr>
      <vt:lpstr>Photoshop.Image.8</vt:lpstr>
      <vt:lpstr>第8节 谓词演算的推理规则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　下列推导步骤为什么是错误的?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推理时注意事项：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数理逻辑</dc:title>
  <dc:creator>user</dc:creator>
  <cp:lastModifiedBy>Administrator</cp:lastModifiedBy>
  <cp:revision>237</cp:revision>
  <dcterms:created xsi:type="dcterms:W3CDTF">2015-08-11T08:01:00Z</dcterms:created>
  <dcterms:modified xsi:type="dcterms:W3CDTF">2017-10-08T14:38:14Z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