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688" r:id="rId3"/>
    <p:sldId id="273" r:id="rId4"/>
    <p:sldId id="726" r:id="rId5"/>
    <p:sldId id="277" r:id="rId6"/>
    <p:sldId id="314" r:id="rId7"/>
    <p:sldId id="749" r:id="rId8"/>
    <p:sldId id="733" r:id="rId9"/>
    <p:sldId id="276" r:id="rId10"/>
    <p:sldId id="450" r:id="rId12"/>
    <p:sldId id="272" r:id="rId13"/>
    <p:sldId id="722" r:id="rId14"/>
    <p:sldId id="752" r:id="rId15"/>
    <p:sldId id="743" r:id="rId16"/>
    <p:sldId id="317" r:id="rId17"/>
    <p:sldId id="321" r:id="rId18"/>
    <p:sldId id="322" r:id="rId19"/>
    <p:sldId id="716" r:id="rId20"/>
    <p:sldId id="325" r:id="rId21"/>
    <p:sldId id="334" r:id="rId22"/>
    <p:sldId id="753" r:id="rId23"/>
    <p:sldId id="754" r:id="rId24"/>
    <p:sldId id="455" r:id="rId25"/>
    <p:sldId id="352" r:id="rId26"/>
    <p:sldId id="423" r:id="rId27"/>
    <p:sldId id="374" r:id="rId28"/>
    <p:sldId id="713" r:id="rId29"/>
    <p:sldId id="746" r:id="rId30"/>
    <p:sldId id="410" r:id="rId31"/>
    <p:sldId id="742" r:id="rId32"/>
    <p:sldId id="419" r:id="rId33"/>
    <p:sldId id="566" r:id="rId34"/>
    <p:sldId id="437" r:id="rId35"/>
    <p:sldId id="440" r:id="rId36"/>
    <p:sldId id="696" r:id="rId37"/>
    <p:sldId id="457" r:id="rId38"/>
    <p:sldId id="460" r:id="rId39"/>
    <p:sldId id="461" r:id="rId40"/>
    <p:sldId id="463" r:id="rId41"/>
    <p:sldId id="572" r:id="rId42"/>
    <p:sldId id="509" r:id="rId43"/>
    <p:sldId id="512" r:id="rId44"/>
    <p:sldId id="516" r:id="rId45"/>
    <p:sldId id="525" r:id="rId46"/>
    <p:sldId id="526" r:id="rId47"/>
    <p:sldId id="527" r:id="rId48"/>
    <p:sldId id="751" r:id="rId49"/>
    <p:sldId id="618" r:id="rId50"/>
    <p:sldId id="621" r:id="rId51"/>
    <p:sldId id="623" r:id="rId52"/>
    <p:sldId id="717" r:id="rId53"/>
    <p:sldId id="629" r:id="rId54"/>
    <p:sldId id="648" r:id="rId55"/>
    <p:sldId id="649" r:id="rId56"/>
    <p:sldId id="656" r:id="rId57"/>
    <p:sldId id="669" r:id="rId58"/>
    <p:sldId id="680" r:id="rId59"/>
    <p:sldId id="682" r:id="rId60"/>
    <p:sldId id="732" r:id="rId61"/>
    <p:sldId id="730" r:id="rId62"/>
    <p:sldId id="697" r:id="rId63"/>
    <p:sldId id="698" r:id="rId64"/>
    <p:sldId id="430" r:id="rId65"/>
    <p:sldId id="715" r:id="rId66"/>
    <p:sldId id="446" r:id="rId67"/>
    <p:sldId id="451" r:id="rId68"/>
    <p:sldId id="750" r:id="rId69"/>
    <p:sldId id="465" r:id="rId70"/>
    <p:sldId id="258" r:id="rId71"/>
    <p:sldId id="699" r:id="rId72"/>
    <p:sldId id="261" r:id="rId73"/>
    <p:sldId id="700" r:id="rId74"/>
    <p:sldId id="740" r:id="rId75"/>
    <p:sldId id="741" r:id="rId76"/>
    <p:sldId id="694" r:id="rId77"/>
    <p:sldId id="301" r:id="rId78"/>
    <p:sldId id="748" r:id="rId79"/>
    <p:sldId id="331" r:id="rId80"/>
    <p:sldId id="692" r:id="rId81"/>
    <p:sldId id="693" r:id="rId82"/>
    <p:sldId id="338" r:id="rId83"/>
    <p:sldId id="719" r:id="rId84"/>
    <p:sldId id="720" r:id="rId85"/>
    <p:sldId id="721" r:id="rId86"/>
    <p:sldId id="281" r:id="rId87"/>
    <p:sldId id="265" r:id="rId88"/>
    <p:sldId id="729" r:id="rId89"/>
    <p:sldId id="283" r:id="rId90"/>
    <p:sldId id="737" r:id="rId91"/>
    <p:sldId id="738" r:id="rId92"/>
    <p:sldId id="745" r:id="rId93"/>
    <p:sldId id="701" r:id="rId94"/>
    <p:sldId id="735" r:id="rId95"/>
    <p:sldId id="523" r:id="rId96"/>
    <p:sldId id="736" r:id="rId97"/>
    <p:sldId id="702" r:id="rId98"/>
    <p:sldId id="747" r:id="rId99"/>
    <p:sldId id="731" r:id="rId100"/>
    <p:sldId id="532" r:id="rId101"/>
    <p:sldId id="534" r:id="rId102"/>
    <p:sldId id="739" r:id="rId103"/>
    <p:sldId id="744" r:id="rId104"/>
    <p:sldId id="689" r:id="rId105"/>
  </p:sldIdLst>
  <p:sldSz cx="9144000" cy="6858000" type="screen4x3"/>
  <p:notesSz cx="6858000" cy="9144000"/>
  <p:custDataLst>
    <p:tags r:id="rId109"/>
  </p:custDataLst>
  <p:defaultTextStyle>
    <a:defPPr>
      <a:defRPr lang="en-US"/>
    </a:defPPr>
    <a:lvl1pPr algn="l" rtl="0" eaLnBrk="0" fontAlgn="base" hangingPunct="0">
      <a:spcBef>
        <a:spcPct val="0"/>
      </a:spcBef>
      <a:spcAft>
        <a:spcPct val="0"/>
      </a:spcAft>
      <a:defRPr kumimoji="1" sz="28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8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8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8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000099"/>
    <a:srgbClr val="DDDDDD"/>
    <a:srgbClr val="FFFF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677" autoAdjust="0"/>
    <p:restoredTop sz="94669" autoAdjust="0"/>
  </p:normalViewPr>
  <p:slideViewPr>
    <p:cSldViewPr>
      <p:cViewPr varScale="1">
        <p:scale>
          <a:sx n="111" d="100"/>
          <a:sy n="111" d="100"/>
        </p:scale>
        <p:origin x="108" y="246"/>
      </p:cViewPr>
      <p:guideLst>
        <p:guide orient="horz" pos="2146"/>
        <p:guide pos="285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9" Type="http://schemas.openxmlformats.org/officeDocument/2006/relationships/tags" Target="tags/tag1.xml"/><Relationship Id="rId108" Type="http://schemas.openxmlformats.org/officeDocument/2006/relationships/tableStyles" Target="tableStyles.xml"/><Relationship Id="rId107" Type="http://schemas.openxmlformats.org/officeDocument/2006/relationships/viewProps" Target="viewProps.xml"/><Relationship Id="rId106" Type="http://schemas.openxmlformats.org/officeDocument/2006/relationships/presProps" Target="presProps.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B10780-1B7B-4B22-ACC8-7C20421D785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E67E7-446F-4F18-BE75-9ED3D419041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1747"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3174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fld id="{036E726E-3AFA-4758-9158-50BDEC35134D}" type="slidenum">
              <a:rPr lang="zh-CN" altLang="en-US" sz="1200" smtClean="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4275"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作业</a:t>
            </a:r>
            <a:r>
              <a:rPr lang="en-US" altLang="zh-CN"/>
              <a:t>:</a:t>
            </a:r>
            <a:r>
              <a:rPr lang="zh-CN" altLang="en-US"/>
              <a:t>查下</a:t>
            </a:r>
            <a:r>
              <a:rPr lang="en-US" altLang="zh-CN"/>
              <a:t>java,c</a:t>
            </a:r>
            <a:r>
              <a:rPr lang="zh-CN" altLang="en-US"/>
              <a:t>等创建一个进程的语句</a:t>
            </a:r>
            <a:r>
              <a:rPr lang="en-US" altLang="zh-CN"/>
              <a:t>,</a:t>
            </a:r>
            <a:r>
              <a:rPr lang="zh-CN" altLang="en-US"/>
              <a:t>有哪些参数</a:t>
            </a:r>
            <a:r>
              <a:rPr lang="en-US" altLang="zh-CN"/>
              <a:t>,</a:t>
            </a:r>
            <a:r>
              <a:rPr lang="zh-CN" altLang="en-US"/>
              <a:t>对应什么资源</a:t>
            </a:r>
            <a:endParaRPr lang="zh-CN" altLang="en-US"/>
          </a:p>
          <a:p>
            <a:endParaRPr lang="zh-CN" altLang="en-US"/>
          </a:p>
        </p:txBody>
      </p:sp>
      <p:sp>
        <p:nvSpPr>
          <p:cNvPr id="5427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fld id="{2433780D-A351-4BB4-B248-A1941B2D0FD1}" type="slidenum">
              <a:rPr lang="zh-CN" altLang="en-US" sz="1200" smtClean="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a:solidFill>
                  <a:srgbClr val="333333"/>
                </a:solidFill>
                <a:latin typeface="Arial" panose="020B0604020202020204" pitchFamily="34" charset="0"/>
              </a:rPr>
              <a:t>Spooling</a:t>
            </a:r>
            <a:r>
              <a:rPr lang="zh-CN" altLang="en-US">
                <a:solidFill>
                  <a:srgbClr val="333333"/>
                </a:solidFill>
                <a:latin typeface="Arial" panose="020B0604020202020204" pitchFamily="34" charset="0"/>
              </a:rPr>
              <a:t>？？</a:t>
            </a:r>
            <a:endParaRPr lang="zh-CN" altLang="en-US"/>
          </a:p>
        </p:txBody>
      </p:sp>
      <p:sp>
        <p:nvSpPr>
          <p:cNvPr id="2048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fld id="{8BFF5BAF-2601-459C-B22D-80F8EE6699A0}" type="slidenum">
              <a:rPr lang="zh-CN" altLang="en-US" sz="1200" smtClean="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577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7578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fld id="{6AEFDBAE-6512-4BC2-B88F-A51D1D948143}" type="slidenum">
              <a:rPr lang="zh-CN" altLang="en-US" sz="1200" smtClean="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页号*页表长度</a:t>
            </a:r>
            <a:r>
              <a:rPr lang="en-US" altLang="zh-CN" dirty="0"/>
              <a:t>+</a:t>
            </a:r>
            <a:r>
              <a:rPr lang="zh-CN" altLang="en-US" dirty="0"/>
              <a:t>页表开始地址</a:t>
            </a:r>
            <a:r>
              <a:rPr lang="en-US" altLang="zh-CN" dirty="0"/>
              <a:t>,</a:t>
            </a:r>
            <a:r>
              <a:rPr lang="zh-CN" altLang="en-US" dirty="0"/>
              <a:t>定位到物理块</a:t>
            </a:r>
            <a:r>
              <a:rPr lang="en-US" altLang="zh-CN" dirty="0"/>
              <a:t>,</a:t>
            </a:r>
            <a:r>
              <a:rPr lang="zh-CN" altLang="en-US" dirty="0"/>
              <a:t>页内地址表明在该物理块的具体地址</a:t>
            </a:r>
            <a:endParaRPr lang="zh-CN" altLang="en-US" dirty="0"/>
          </a:p>
        </p:txBody>
      </p:sp>
      <p:sp>
        <p:nvSpPr>
          <p:cNvPr id="4" name="灯片编号占位符 3"/>
          <p:cNvSpPr>
            <a:spLocks noGrp="1"/>
          </p:cNvSpPr>
          <p:nvPr>
            <p:ph type="sldNum" sz="quarter" idx="5"/>
          </p:nvPr>
        </p:nvSpPr>
        <p:spPr/>
        <p:txBody>
          <a:bodyPr/>
          <a:lstStyle/>
          <a:p>
            <a:fld id="{BB9E97C6-D172-4374-B8B8-69DDBB3A4B5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FCB</a:t>
            </a:r>
            <a:r>
              <a:rPr lang="zh-CN" altLang="en-US" dirty="0"/>
              <a:t>指向文件的第一个物理块号所在项，剩余是</a:t>
            </a:r>
            <a:r>
              <a:rPr lang="en-US" altLang="zh-CN" dirty="0"/>
              <a:t>FAT</a:t>
            </a:r>
            <a:r>
              <a:rPr lang="zh-CN" altLang="en-US" dirty="0"/>
              <a:t>中每项，指示下一个物理块是谁。直到文件末尾结束</a:t>
            </a:r>
            <a:endParaRPr lang="zh-CN" altLang="en-US" dirty="0"/>
          </a:p>
        </p:txBody>
      </p:sp>
      <p:sp>
        <p:nvSpPr>
          <p:cNvPr id="4" name="灯片编号占位符 3"/>
          <p:cNvSpPr>
            <a:spLocks noGrp="1"/>
          </p:cNvSpPr>
          <p:nvPr>
            <p:ph type="sldNum" sz="quarter" idx="5"/>
          </p:nvPr>
        </p:nvSpPr>
        <p:spPr/>
        <p:txBody>
          <a:bodyPr/>
          <a:lstStyle/>
          <a:p>
            <a:fld id="{CFFE90B9-646D-413B-BEFF-F5A2DB3FF30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1.2MB/1K=1.2K  1.2K*1.5=1.8K</a:t>
            </a:r>
            <a:endParaRPr lang="zh-CN" altLang="en-US" dirty="0"/>
          </a:p>
        </p:txBody>
      </p:sp>
      <p:sp>
        <p:nvSpPr>
          <p:cNvPr id="4" name="灯片编号占位符 3"/>
          <p:cNvSpPr>
            <a:spLocks noGrp="1"/>
          </p:cNvSpPr>
          <p:nvPr>
            <p:ph type="sldNum" sz="quarter" idx="5"/>
          </p:nvPr>
        </p:nvSpPr>
        <p:spPr/>
        <p:txBody>
          <a:bodyPr/>
          <a:lstStyle/>
          <a:p>
            <a:fld id="{CFFE90B9-646D-413B-BEFF-F5A2DB3FF30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0" y="0"/>
            <a:ext cx="9144000" cy="6858000"/>
            <a:chOff x="0" y="0"/>
            <a:chExt cx="5760" cy="4320"/>
          </a:xfrm>
        </p:grpSpPr>
        <p:grpSp>
          <p:nvGrpSpPr>
            <p:cNvPr id="5" name="Group 3"/>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800">
                    <a:solidFill>
                      <a:schemeClr val="tx1"/>
                    </a:solidFill>
                    <a:latin typeface="Tahoma" panose="020B0604030504040204" pitchFamily="34" charset="0"/>
                    <a:ea typeface="宋体" panose="02010600030101010101" pitchFamily="2" charset="-122"/>
                  </a:defRPr>
                </a:lvl1pPr>
                <a:lvl2pPr marL="742950" indent="-285750" algn="ctr">
                  <a:defRPr kumimoji="1" sz="2800">
                    <a:solidFill>
                      <a:schemeClr val="tx1"/>
                    </a:solidFill>
                    <a:latin typeface="Tahoma" panose="020B0604030504040204" pitchFamily="34" charset="0"/>
                    <a:ea typeface="宋体" panose="02010600030101010101" pitchFamily="2" charset="-122"/>
                  </a:defRPr>
                </a:lvl2pPr>
                <a:lvl3pPr marL="1143000" indent="-228600" algn="ctr">
                  <a:defRPr kumimoji="1" sz="2800">
                    <a:solidFill>
                      <a:schemeClr val="tx1"/>
                    </a:solidFill>
                    <a:latin typeface="Tahoma" panose="020B0604030504040204" pitchFamily="34" charset="0"/>
                    <a:ea typeface="宋体" panose="02010600030101010101" pitchFamily="2" charset="-122"/>
                  </a:defRPr>
                </a:lvl3pPr>
                <a:lvl4pPr marL="1600200" indent="-228600" algn="ctr">
                  <a:defRPr kumimoji="1" sz="2800">
                    <a:solidFill>
                      <a:schemeClr val="tx1"/>
                    </a:solidFill>
                    <a:latin typeface="Tahoma" panose="020B0604030504040204" pitchFamily="34" charset="0"/>
                    <a:ea typeface="宋体" panose="02010600030101010101" pitchFamily="2" charset="-122"/>
                  </a:defRPr>
                </a:lvl4pPr>
                <a:lvl5pPr marL="2057400" indent="-228600" algn="ctr">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16" name="Group 5"/>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 name="Group 58"/>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Arc 62"/>
              <p:cNvSpPr/>
              <p:nvPr/>
            </p:nvSpPr>
            <p:spPr bwMode="ltGray">
              <a:xfrm rot="16200000" flipH="1">
                <a:off x="426" y="860"/>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 name="Group 63"/>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Arc 66"/>
              <p:cNvSpPr/>
              <p:nvPr/>
            </p:nvSpPr>
            <p:spPr bwMode="ltGray">
              <a:xfrm rot="5400000">
                <a:off x="5097" y="3346"/>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235" name="Rectangle 67"/>
          <p:cNvSpPr>
            <a:spLocks noGrp="1" noChangeArrowheads="1"/>
          </p:cNvSpPr>
          <p:nvPr>
            <p:ph type="ctrTitle"/>
          </p:nvPr>
        </p:nvSpPr>
        <p:spPr>
          <a:xfrm>
            <a:off x="990600" y="1752600"/>
            <a:ext cx="7772400" cy="1143000"/>
          </a:xfrm>
        </p:spPr>
        <p:txBody>
          <a:bodyPr/>
          <a:lstStyle>
            <a:lvl1pPr>
              <a:defRPr/>
            </a:lvl1pPr>
          </a:lstStyle>
          <a:p>
            <a:pPr lvl="0"/>
            <a:r>
              <a:rPr lang="zh-CN" altLang="en-US" noProof="0"/>
              <a:t>单击此处编辑母版标题样式</a:t>
            </a:r>
            <a:endParaRPr lang="zh-CN" altLang="en-US" noProof="0"/>
          </a:p>
        </p:txBody>
      </p:sp>
      <p:sp>
        <p:nvSpPr>
          <p:cNvPr id="7236"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69" name="Rectangle 69"/>
          <p:cNvSpPr>
            <a:spLocks noGrp="1" noChangeArrowheads="1"/>
          </p:cNvSpPr>
          <p:nvPr>
            <p:ph type="dt" sz="quarter"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kumimoji="0" sz="1400" smtClean="0"/>
            </a:lvl1pPr>
          </a:lstStyle>
          <a:p>
            <a:pPr>
              <a:defRPr/>
            </a:pPr>
            <a:endParaRPr lang="en-US" altLang="zh-CN"/>
          </a:p>
        </p:txBody>
      </p:sp>
      <p:sp>
        <p:nvSpPr>
          <p:cNvPr id="70" name="Rectangle 70"/>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kumimoji="0" sz="1400" smtClean="0"/>
            </a:lvl1pPr>
          </a:lstStyle>
          <a:p>
            <a:pPr>
              <a:defRPr/>
            </a:pPr>
            <a:endParaRPr lang="en-US" altLang="zh-CN"/>
          </a:p>
        </p:txBody>
      </p:sp>
      <p:sp>
        <p:nvSpPr>
          <p:cNvPr id="71" name="Rectangle 71"/>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0" sz="1400"/>
            </a:lvl1pPr>
          </a:lstStyle>
          <a:p>
            <a:fld id="{A5B05224-E79F-41AB-90FD-749E25D89353}"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533400"/>
            <a:ext cx="1943100" cy="5486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533400"/>
            <a:ext cx="5676900" cy="5486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905000"/>
            <a:ext cx="381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800600" y="1905000"/>
            <a:ext cx="381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0"/>
            <a:ext cx="9144000" cy="6858000"/>
            <a:chOff x="0" y="0"/>
            <a:chExt cx="5760" cy="4320"/>
          </a:xfrm>
        </p:grpSpPr>
        <p:grpSp>
          <p:nvGrpSpPr>
            <p:cNvPr id="1031" name="Group 3"/>
            <p:cNvGrpSpPr/>
            <p:nvPr/>
          </p:nvGrpSpPr>
          <p:grpSpPr bwMode="auto">
            <a:xfrm>
              <a:off x="0" y="192"/>
              <a:ext cx="5760" cy="4032"/>
              <a:chOff x="0" y="192"/>
              <a:chExt cx="5760" cy="4032"/>
            </a:xfrm>
          </p:grpSpPr>
          <p:sp>
            <p:nvSpPr>
              <p:cNvPr id="1062"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4"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8"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2"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6"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0"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32" name="Group 26"/>
            <p:cNvGrpSpPr/>
            <p:nvPr/>
          </p:nvGrpSpPr>
          <p:grpSpPr bwMode="auto">
            <a:xfrm>
              <a:off x="192" y="0"/>
              <a:ext cx="5376" cy="4320"/>
              <a:chOff x="192" y="0"/>
              <a:chExt cx="5376" cy="4320"/>
            </a:xfrm>
          </p:grpSpPr>
          <p:sp>
            <p:nvSpPr>
              <p:cNvPr id="1033"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5"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9"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0"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1"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2"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7"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8"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9"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0"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1"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2"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6"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0"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56"/>
          <p:cNvSpPr>
            <a:spLocks noGrp="1" noChangeArrowheads="1"/>
          </p:cNvSpPr>
          <p:nvPr>
            <p:ph type="title"/>
          </p:nvPr>
        </p:nvSpPr>
        <p:spPr bwMode="auto">
          <a:xfrm>
            <a:off x="1447800" y="533400"/>
            <a:ext cx="6781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a:t>单击此辑母版标题样式</a:t>
            </a:r>
            <a:endParaRPr lang="zh-CN" altLang="en-US"/>
          </a:p>
        </p:txBody>
      </p:sp>
      <p:sp>
        <p:nvSpPr>
          <p:cNvPr id="1028" name="Rectangle 57"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2" name="Picture 61"/>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7715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6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276975" y="0"/>
            <a:ext cx="28670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kumimoji="1" sz="4400" kern="1200">
          <a:solidFill>
            <a:srgbClr val="000000"/>
          </a:solidFill>
          <a:latin typeface="+mj-lt"/>
          <a:ea typeface="+mj-ea"/>
          <a:cs typeface="+mj-cs"/>
        </a:defRPr>
      </a:lvl1pPr>
      <a:lvl2pPr algn="l" rtl="0" eaLnBrk="0" fontAlgn="base" hangingPunct="0">
        <a:spcBef>
          <a:spcPct val="0"/>
        </a:spcBef>
        <a:spcAft>
          <a:spcPct val="0"/>
        </a:spcAft>
        <a:defRPr kumimoji="1" sz="4400">
          <a:solidFill>
            <a:srgbClr val="000000"/>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kumimoji="1" sz="4400">
          <a:solidFill>
            <a:srgbClr val="000000"/>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kumimoji="1" sz="4400">
          <a:solidFill>
            <a:srgbClr val="000000"/>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kumimoji="1" sz="4400">
          <a:solidFill>
            <a:srgbClr val="000000"/>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rgbClr val="000000"/>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rgbClr val="000000"/>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rgbClr val="000000"/>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rgbClr val="000000"/>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0000CC"/>
        </a:buClr>
        <a:buFont typeface="Wingdings" panose="05000000000000000000" pitchFamily="2" charset="2"/>
        <a:buChar char="Ø"/>
        <a:defRPr kumimoji="1" sz="3200" kern="1200">
          <a:solidFill>
            <a:srgbClr val="000000"/>
          </a:solidFill>
          <a:latin typeface="+mn-lt"/>
          <a:ea typeface="+mn-ea"/>
          <a:cs typeface="+mn-cs"/>
        </a:defRPr>
      </a:lvl1pPr>
      <a:lvl2pPr marL="742950" indent="-285750" algn="l" rtl="0" eaLnBrk="0" fontAlgn="base" hangingPunct="0">
        <a:spcBef>
          <a:spcPct val="20000"/>
        </a:spcBef>
        <a:spcAft>
          <a:spcPct val="0"/>
        </a:spcAft>
        <a:buClr>
          <a:srgbClr val="0000CC"/>
        </a:buClr>
        <a:buFont typeface="Wingdings" panose="05000000000000000000" pitchFamily="2" charset="2"/>
        <a:buChar char="Ø"/>
        <a:defRPr kumimoji="1" sz="2800" kern="1200">
          <a:solidFill>
            <a:srgbClr val="000000"/>
          </a:solidFill>
          <a:latin typeface="+mn-lt"/>
          <a:ea typeface="+mn-ea"/>
          <a:cs typeface="+mn-cs"/>
        </a:defRPr>
      </a:lvl2pPr>
      <a:lvl3pPr marL="1143000" indent="-228600" algn="l" rtl="0" eaLnBrk="0" fontAlgn="base" hangingPunct="0">
        <a:spcBef>
          <a:spcPct val="20000"/>
        </a:spcBef>
        <a:spcAft>
          <a:spcPct val="0"/>
        </a:spcAft>
        <a:buClr>
          <a:srgbClr val="0000CC"/>
        </a:buClr>
        <a:buFont typeface="Wingdings" panose="05000000000000000000" pitchFamily="2" charset="2"/>
        <a:buChar char="Ø"/>
        <a:defRPr kumimoji="1" sz="2400" kern="1200">
          <a:solidFill>
            <a:srgbClr val="000000"/>
          </a:solidFill>
          <a:latin typeface="+mn-lt"/>
          <a:ea typeface="+mn-ea"/>
          <a:cs typeface="+mn-cs"/>
        </a:defRPr>
      </a:lvl3pPr>
      <a:lvl4pPr marL="1600200" indent="-228600" algn="l" rtl="0" eaLnBrk="0" fontAlgn="base" hangingPunct="0">
        <a:spcBef>
          <a:spcPct val="20000"/>
        </a:spcBef>
        <a:spcAft>
          <a:spcPct val="0"/>
        </a:spcAft>
        <a:buClr>
          <a:srgbClr val="0000CC"/>
        </a:buClr>
        <a:buFont typeface="Wingdings" panose="05000000000000000000" pitchFamily="2" charset="2"/>
        <a:buChar char="Ø"/>
        <a:defRPr kumimoji="1" sz="2000" kern="1200">
          <a:solidFill>
            <a:srgbClr val="000000"/>
          </a:solidFill>
          <a:latin typeface="+mn-lt"/>
          <a:ea typeface="+mn-ea"/>
          <a:cs typeface="+mn-cs"/>
        </a:defRPr>
      </a:lvl4pPr>
      <a:lvl5pPr marL="2057400" indent="-228600" algn="l" rtl="0" eaLnBrk="0" fontAlgn="base" hangingPunct="0">
        <a:spcBef>
          <a:spcPct val="20000"/>
        </a:spcBef>
        <a:spcAft>
          <a:spcPct val="0"/>
        </a:spcAft>
        <a:buClr>
          <a:srgbClr val="0000CC"/>
        </a:buClr>
        <a:buFont typeface="Wingdings" panose="05000000000000000000" pitchFamily="2" charset="2"/>
        <a:buChar char="Ø"/>
        <a:defRPr kumimoji="1"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image" Target="../media/image5.wmf"/><Relationship Id="rId2" Type="http://schemas.openxmlformats.org/officeDocument/2006/relationships/oleObject" Target="../embeddings/oleObject2.bin"/><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7.xml"/><Relationship Id="rId5" Type="http://schemas.openxmlformats.org/officeDocument/2006/relationships/image" Target="../media/image7.wmf"/><Relationship Id="rId4" Type="http://schemas.openxmlformats.org/officeDocument/2006/relationships/oleObject" Target="../embeddings/oleObject4.bin"/><Relationship Id="rId3" Type="http://schemas.openxmlformats.org/officeDocument/2006/relationships/image" Target="../media/image6.wmf"/><Relationship Id="rId2" Type="http://schemas.openxmlformats.org/officeDocument/2006/relationships/oleObject" Target="../embeddings/oleObject3.bin"/><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7.xml"/><Relationship Id="rId5" Type="http://schemas.openxmlformats.org/officeDocument/2006/relationships/image" Target="../media/image9.wmf"/><Relationship Id="rId4" Type="http://schemas.openxmlformats.org/officeDocument/2006/relationships/oleObject" Target="../embeddings/oleObject6.bin"/><Relationship Id="rId3" Type="http://schemas.openxmlformats.org/officeDocument/2006/relationships/image" Target="../media/image8.wmf"/><Relationship Id="rId2" Type="http://schemas.openxmlformats.org/officeDocument/2006/relationships/oleObject" Target="../embeddings/oleObject5.bin"/><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0.wmf"/><Relationship Id="rId1" Type="http://schemas.openxmlformats.org/officeDocument/2006/relationships/oleObject" Target="../embeddings/oleObject7.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83.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oleObject" Target="../embeddings/oleObject8.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18.wmf"/><Relationship Id="rId1" Type="http://schemas.openxmlformats.org/officeDocument/2006/relationships/oleObject" Target="../embeddings/oleObject9.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468313" y="548680"/>
            <a:ext cx="7772400" cy="1935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6000" dirty="0">
                <a:solidFill>
                  <a:srgbClr val="000000"/>
                </a:solidFill>
                <a:latin typeface="华文行楷" panose="02010800040101010101" pitchFamily="2" charset="-122"/>
                <a:ea typeface="华文行楷" panose="02010800040101010101" pitchFamily="2" charset="-122"/>
              </a:rPr>
              <a:t>操 作 系 统原理</a:t>
            </a:r>
            <a:endParaRPr kumimoji="0" lang="en-US" altLang="zh-CN" sz="6000" dirty="0">
              <a:solidFill>
                <a:srgbClr val="000000"/>
              </a:solidFill>
              <a:latin typeface="华文行楷" panose="02010800040101010101" pitchFamily="2" charset="-122"/>
              <a:ea typeface="华文行楷" panose="02010800040101010101" pitchFamily="2" charset="-122"/>
            </a:endParaRPr>
          </a:p>
          <a:p>
            <a:pPr algn="ctr" eaLnBrk="1" hangingPunct="1">
              <a:spcBef>
                <a:spcPct val="0"/>
              </a:spcBef>
              <a:buClrTx/>
              <a:buSzTx/>
              <a:buFontTx/>
              <a:buNone/>
            </a:pPr>
            <a:r>
              <a:rPr kumimoji="0" lang="zh-CN" altLang="en-US" sz="6000" dirty="0">
                <a:solidFill>
                  <a:srgbClr val="000000"/>
                </a:solidFill>
                <a:latin typeface="华文行楷" panose="02010800040101010101" pitchFamily="2" charset="-122"/>
                <a:ea typeface="华文行楷" panose="02010800040101010101" pitchFamily="2" charset="-122"/>
              </a:rPr>
              <a:t>复习</a:t>
            </a:r>
            <a:endParaRPr kumimoji="0" lang="zh-CN" altLang="en-US" sz="6000" dirty="0">
              <a:solidFill>
                <a:srgbClr val="000000"/>
              </a:solidFill>
              <a:latin typeface="华文行楷" panose="02010800040101010101" pitchFamily="2" charset="-122"/>
              <a:ea typeface="华文行楷" panose="02010800040101010101" pitchFamily="2" charset="-122"/>
            </a:endParaRPr>
          </a:p>
        </p:txBody>
      </p:sp>
      <p:sp>
        <p:nvSpPr>
          <p:cNvPr id="4099" name="Rectangle 4"/>
          <p:cNvSpPr>
            <a:spLocks noChangeArrowheads="1"/>
          </p:cNvSpPr>
          <p:nvPr/>
        </p:nvSpPr>
        <p:spPr bwMode="auto">
          <a:xfrm>
            <a:off x="1331640" y="3429000"/>
            <a:ext cx="6192688" cy="159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kumimoji="0" lang="zh-CN" altLang="en-US" sz="36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本</a:t>
            </a:r>
            <a:r>
              <a:rPr kumimoji="0" lang="en-US" altLang="zh-CN" sz="36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ppt</a:t>
            </a:r>
            <a:r>
              <a:rPr kumimoji="0" lang="zh-CN" altLang="en-US" sz="36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为复习要点提示</a:t>
            </a:r>
            <a:r>
              <a:rPr kumimoji="0" lang="en-US" altLang="zh-CN" sz="36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a:t>
            </a:r>
            <a:r>
              <a:rPr kumimoji="0" lang="zh-CN" altLang="en-US" sz="36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请结合课本和课程</a:t>
            </a:r>
            <a:r>
              <a:rPr kumimoji="0" lang="en-US" altLang="zh-CN" sz="36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ppt</a:t>
            </a:r>
            <a:r>
              <a:rPr kumimoji="0" lang="zh-CN" altLang="en-US" sz="36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查看详情</a:t>
            </a:r>
            <a:endParaRPr kumimoji="0" lang="en-US" altLang="zh-CN" sz="36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914400" y="1219200"/>
            <a:ext cx="78486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buClrTx/>
              <a:buSzTx/>
              <a:buFontTx/>
              <a:buNone/>
            </a:pPr>
            <a:r>
              <a:rPr lang="en-US" altLang="zh-CN" dirty="0">
                <a:latin typeface="宋体" panose="02010600030101010101" pitchFamily="2" charset="-122"/>
              </a:rPr>
              <a:t>2.2.1 </a:t>
            </a:r>
            <a:r>
              <a:rPr lang="zh-CN" altLang="en-US" dirty="0">
                <a:latin typeface="Times New Roman" panose="02020603050405020304" pitchFamily="18" charset="0"/>
              </a:rPr>
              <a:t>进程的定义和特征</a:t>
            </a:r>
            <a:endParaRPr lang="zh-CN" altLang="en-US" dirty="0">
              <a:latin typeface="宋体" panose="02010600030101010101" pitchFamily="2" charset="-122"/>
            </a:endParaRPr>
          </a:p>
          <a:p>
            <a:pPr>
              <a:lnSpc>
                <a:spcPct val="120000"/>
              </a:lnSpc>
              <a:spcBef>
                <a:spcPct val="0"/>
              </a:spcBef>
              <a:buClrTx/>
              <a:buSzTx/>
              <a:buFontTx/>
              <a:buNone/>
            </a:pPr>
            <a:r>
              <a:rPr lang="zh-CN" altLang="en-US" sz="2800" dirty="0">
                <a:latin typeface="宋体" panose="02010600030101010101" pitchFamily="2" charset="-122"/>
              </a:rPr>
              <a:t>  </a:t>
            </a:r>
            <a:r>
              <a:rPr lang="en-US" altLang="zh-CN" sz="2800" dirty="0">
                <a:latin typeface="宋体" panose="02010600030101010101" pitchFamily="2" charset="-122"/>
              </a:rPr>
              <a:t>1.</a:t>
            </a:r>
            <a:r>
              <a:rPr lang="zh-CN" altLang="en-US" sz="2800" dirty="0">
                <a:latin typeface="Times New Roman" panose="02020603050405020304" pitchFamily="18" charset="0"/>
              </a:rPr>
              <a:t>进程的定义</a:t>
            </a:r>
            <a:endParaRPr lang="zh-CN" altLang="en-US" sz="2800" dirty="0">
              <a:latin typeface="Times New Roman" panose="02020603050405020304" pitchFamily="18" charset="0"/>
            </a:endParaRPr>
          </a:p>
        </p:txBody>
      </p:sp>
      <p:sp>
        <p:nvSpPr>
          <p:cNvPr id="26627" name="Text Box 3"/>
          <p:cNvSpPr txBox="1">
            <a:spLocks noChangeArrowheads="1"/>
          </p:cNvSpPr>
          <p:nvPr/>
        </p:nvSpPr>
        <p:spPr bwMode="auto">
          <a:xfrm>
            <a:off x="1295400" y="609600"/>
            <a:ext cx="7315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4000">
                <a:latin typeface="华文新魏" panose="02010800040101010101" pitchFamily="2" charset="-122"/>
                <a:ea typeface="华文新魏" panose="02010800040101010101" pitchFamily="2" charset="-122"/>
              </a:rPr>
              <a:t>2.2 </a:t>
            </a:r>
            <a:r>
              <a:rPr lang="zh-CN" altLang="en-US" sz="4000">
                <a:latin typeface="华文新魏" panose="02010800040101010101" pitchFamily="2" charset="-122"/>
                <a:ea typeface="华文新魏" panose="02010800040101010101" pitchFamily="2" charset="-122"/>
              </a:rPr>
              <a:t>进程的描述</a:t>
            </a:r>
            <a:endParaRPr lang="zh-CN" altLang="en-US" sz="4000">
              <a:latin typeface="华文新魏" panose="02010800040101010101" pitchFamily="2" charset="-122"/>
              <a:ea typeface="华文新魏" panose="02010800040101010101" pitchFamily="2" charset="-122"/>
            </a:endParaRPr>
          </a:p>
        </p:txBody>
      </p:sp>
      <p:sp>
        <p:nvSpPr>
          <p:cNvPr id="26628" name="Rectangle 4"/>
          <p:cNvSpPr>
            <a:spLocks noChangeArrowheads="1"/>
          </p:cNvSpPr>
          <p:nvPr/>
        </p:nvSpPr>
        <p:spPr bwMode="auto">
          <a:xfrm>
            <a:off x="685800" y="2362200"/>
            <a:ext cx="8001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SzTx/>
              <a:buFont typeface="Wingdings" panose="05000000000000000000" pitchFamily="2" charset="2"/>
              <a:buNone/>
            </a:pPr>
            <a:r>
              <a:rPr lang="zh-CN" altLang="en-US" sz="2800" dirty="0">
                <a:solidFill>
                  <a:schemeClr val="tx2"/>
                </a:solidFill>
                <a:latin typeface="Times New Roman" panose="02020603050405020304" pitchFamily="18" charset="0"/>
              </a:rPr>
              <a:t>（</a:t>
            </a:r>
            <a:r>
              <a:rPr lang="en-US" altLang="zh-CN" sz="2800" dirty="0">
                <a:solidFill>
                  <a:schemeClr val="tx2"/>
                </a:solidFill>
                <a:latin typeface="Times New Roman" panose="02020603050405020304" pitchFamily="18" charset="0"/>
              </a:rPr>
              <a:t>1</a:t>
            </a:r>
            <a:r>
              <a:rPr lang="zh-CN" altLang="en-US" sz="2800" dirty="0">
                <a:solidFill>
                  <a:schemeClr val="tx2"/>
                </a:solidFill>
                <a:latin typeface="Times New Roman" panose="02020603050405020304" pitchFamily="18" charset="0"/>
              </a:rPr>
              <a:t>）进程是程序的一次执行。</a:t>
            </a:r>
            <a:endParaRPr lang="en-US" altLang="zh-CN" sz="2800" dirty="0">
              <a:solidFill>
                <a:schemeClr val="tx2"/>
              </a:solidFill>
              <a:latin typeface="Times New Roman" panose="02020603050405020304" pitchFamily="18" charset="0"/>
            </a:endParaRPr>
          </a:p>
          <a:p>
            <a:pPr eaLnBrk="1" hangingPunct="1">
              <a:buSzTx/>
              <a:buFont typeface="Wingdings" panose="05000000000000000000" pitchFamily="2" charset="2"/>
              <a:buNone/>
            </a:pPr>
            <a:r>
              <a:rPr lang="zh-CN" altLang="en-US" sz="2800" dirty="0">
                <a:solidFill>
                  <a:schemeClr val="tx2"/>
                </a:solidFill>
                <a:latin typeface="Times New Roman" panose="02020603050405020304" pitchFamily="18" charset="0"/>
              </a:rPr>
              <a:t>（</a:t>
            </a:r>
            <a:r>
              <a:rPr lang="en-US" altLang="zh-CN" sz="2800" dirty="0">
                <a:solidFill>
                  <a:schemeClr val="tx2"/>
                </a:solidFill>
                <a:latin typeface="Times New Roman" panose="02020603050405020304" pitchFamily="18" charset="0"/>
              </a:rPr>
              <a:t>2</a:t>
            </a:r>
            <a:r>
              <a:rPr lang="zh-CN" altLang="en-US" sz="2800" dirty="0">
                <a:solidFill>
                  <a:schemeClr val="tx2"/>
                </a:solidFill>
                <a:latin typeface="Times New Roman" panose="02020603050405020304" pitchFamily="18" charset="0"/>
              </a:rPr>
              <a:t>）进程是一个程序及其数据在处理机上顺序执行时所发生的的活动。</a:t>
            </a:r>
            <a:endParaRPr lang="en-US" altLang="zh-CN" sz="2800" dirty="0">
              <a:solidFill>
                <a:schemeClr val="tx2"/>
              </a:solidFill>
              <a:latin typeface="Times New Roman" panose="02020603050405020304" pitchFamily="18" charset="0"/>
            </a:endParaRPr>
          </a:p>
          <a:p>
            <a:pPr eaLnBrk="1" hangingPunct="1">
              <a:buSzTx/>
              <a:buFont typeface="Wingdings" panose="05000000000000000000" pitchFamily="2" charset="2"/>
              <a:buNone/>
            </a:pPr>
            <a:r>
              <a:rPr lang="zh-CN" altLang="en-US" sz="2800" dirty="0">
                <a:solidFill>
                  <a:schemeClr val="tx2"/>
                </a:solidFill>
                <a:latin typeface="Times New Roman" panose="02020603050405020304" pitchFamily="18" charset="0"/>
              </a:rPr>
              <a:t>（</a:t>
            </a:r>
            <a:r>
              <a:rPr lang="en-US" altLang="zh-CN" sz="2800" dirty="0">
                <a:solidFill>
                  <a:schemeClr val="tx2"/>
                </a:solidFill>
                <a:latin typeface="Times New Roman" panose="02020603050405020304" pitchFamily="18" charset="0"/>
              </a:rPr>
              <a:t>3</a:t>
            </a:r>
            <a:r>
              <a:rPr lang="zh-CN" altLang="en-US" sz="2800"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进程是具有独立功能的程序在一个数据集合上运行的过程，它是系统进行资源分配和调度的一个独立单位。</a:t>
            </a:r>
            <a:endParaRPr lang="en-US" altLang="zh-CN" sz="2800" b="1" dirty="0">
              <a:solidFill>
                <a:schemeClr val="tx2"/>
              </a:solidFill>
              <a:latin typeface="Times New Roman" panose="02020603050405020304" pitchFamily="18" charset="0"/>
            </a:endParaRPr>
          </a:p>
          <a:p>
            <a:pPr eaLnBrk="1" hangingPunct="1">
              <a:buSzTx/>
              <a:buFont typeface="Wingdings" panose="05000000000000000000" pitchFamily="2" charset="2"/>
              <a:buNone/>
            </a:pPr>
            <a:endParaRPr lang="zh-CN" altLang="en-US" sz="2800" dirty="0">
              <a:solidFill>
                <a:schemeClr val="tx2"/>
              </a:solidFill>
              <a:latin typeface="Times New Roman" panose="02020603050405020304"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ChangeArrowheads="1"/>
          </p:cNvSpPr>
          <p:nvPr/>
        </p:nvSpPr>
        <p:spPr bwMode="auto">
          <a:xfrm>
            <a:off x="179512" y="800100"/>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8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marL="0" indent="0" algn="l" eaLnBrk="1" hangingPunct="1">
              <a:spcBef>
                <a:spcPct val="20000"/>
              </a:spcBef>
              <a:buClr>
                <a:srgbClr val="0000CC"/>
              </a:buClr>
            </a:pPr>
            <a:r>
              <a:rPr lang="zh-CN" altLang="en-US" sz="3200" b="1" dirty="0">
                <a:solidFill>
                  <a:srgbClr val="0000CC"/>
                </a:solidFill>
                <a:latin typeface="Times New Roman" panose="02020603050405020304" pitchFamily="18" charset="0"/>
              </a:rPr>
              <a:t>磁盘高速缓存(</a:t>
            </a:r>
            <a:r>
              <a:rPr lang="en-US" altLang="zh-CN" sz="3200" b="1" dirty="0">
                <a:solidFill>
                  <a:srgbClr val="0000CC"/>
                </a:solidFill>
                <a:latin typeface="Times New Roman" panose="02020603050405020304" pitchFamily="18" charset="0"/>
              </a:rPr>
              <a:t>Disk Cache):   </a:t>
            </a:r>
            <a:r>
              <a:rPr lang="zh-CN" altLang="en-US" sz="3200" b="1" dirty="0">
                <a:solidFill>
                  <a:srgbClr val="0000CC"/>
                </a:solidFill>
                <a:latin typeface="Times New Roman" panose="02020603050405020304" pitchFamily="18" charset="0"/>
              </a:rPr>
              <a:t>（简答全</a:t>
            </a:r>
            <a:endParaRPr lang="en-US" altLang="zh-CN" sz="3200" b="1" dirty="0">
              <a:solidFill>
                <a:srgbClr val="0000CC"/>
              </a:solidFill>
              <a:latin typeface="Times New Roman" panose="02020603050405020304" pitchFamily="18" charset="0"/>
            </a:endParaRPr>
          </a:p>
          <a:p>
            <a:pPr marL="0" indent="0" algn="l" eaLnBrk="1" hangingPunct="1">
              <a:spcBef>
                <a:spcPct val="20000"/>
              </a:spcBef>
              <a:buClr>
                <a:srgbClr val="0000CC"/>
              </a:buClr>
            </a:pPr>
            <a:r>
              <a:rPr lang="en-US" altLang="zh-CN" b="1" dirty="0">
                <a:latin typeface="Times New Roman" panose="02020603050405020304" pitchFamily="18" charset="0"/>
              </a:rPr>
              <a:t>3. </a:t>
            </a:r>
            <a:r>
              <a:rPr lang="zh-CN" altLang="en-US" b="1" dirty="0">
                <a:latin typeface="Times New Roman" panose="02020603050405020304" pitchFamily="18" charset="0"/>
              </a:rPr>
              <a:t>周期性回写</a:t>
            </a:r>
            <a:endParaRPr lang="en-US" altLang="zh-CN" b="1" dirty="0">
              <a:latin typeface="Times New Roman" panose="02020603050405020304" pitchFamily="18" charset="0"/>
            </a:endParaRPr>
          </a:p>
          <a:p>
            <a:pPr marL="0" lvl="1" indent="0" algn="just" eaLnBrk="1" hangingPunct="1">
              <a:lnSpc>
                <a:spcPct val="110000"/>
              </a:lnSpc>
              <a:spcBef>
                <a:spcPct val="40000"/>
              </a:spcBef>
            </a:pPr>
            <a:r>
              <a:rPr lang="zh-CN" altLang="en-US" b="1" dirty="0">
                <a:latin typeface="Times New Roman" panose="02020603050405020304" pitchFamily="18" charset="0"/>
              </a:rPr>
              <a:t>为保证一致性</a:t>
            </a:r>
            <a:r>
              <a:rPr lang="en-US" altLang="zh-CN" b="1" dirty="0">
                <a:latin typeface="Times New Roman" panose="02020603050405020304" pitchFamily="18" charset="0"/>
              </a:rPr>
              <a:t>,</a:t>
            </a:r>
            <a:r>
              <a:rPr lang="zh-CN" altLang="en-US" b="1" dirty="0">
                <a:latin typeface="Times New Roman" panose="02020603050405020304" pitchFamily="18" charset="0"/>
              </a:rPr>
              <a:t>对那些一直在高速缓存中</a:t>
            </a:r>
            <a:r>
              <a:rPr lang="en-US" altLang="zh-CN" b="1" dirty="0">
                <a:latin typeface="Times New Roman" panose="02020603050405020304" pitchFamily="18" charset="0"/>
              </a:rPr>
              <a:t>,</a:t>
            </a:r>
            <a:r>
              <a:rPr lang="zh-CN" altLang="en-US" b="1" dirty="0">
                <a:latin typeface="Times New Roman" panose="02020603050405020304" pitchFamily="18" charset="0"/>
              </a:rPr>
              <a:t>可能被改动的数据周期性回写到磁盘</a:t>
            </a:r>
            <a:endParaRPr lang="en-US" altLang="zh-CN" b="1" dirty="0">
              <a:latin typeface="Times New Roman" panose="02020603050405020304" pitchFamily="18" charset="0"/>
            </a:endParaRPr>
          </a:p>
          <a:p>
            <a:pPr marL="0" lvl="1" indent="0" algn="just" eaLnBrk="1" hangingPunct="1">
              <a:lnSpc>
                <a:spcPct val="110000"/>
              </a:lnSpc>
              <a:spcBef>
                <a:spcPct val="40000"/>
              </a:spcBef>
            </a:pPr>
            <a:r>
              <a:rPr lang="zh-CN" altLang="en-US" b="1" dirty="0">
                <a:solidFill>
                  <a:srgbClr val="002060"/>
                </a:solidFill>
                <a:latin typeface="Times New Roman" panose="02020603050405020304" pitchFamily="18" charset="0"/>
              </a:rPr>
              <a:t>其它方法</a:t>
            </a:r>
            <a:r>
              <a:rPr lang="en-US" altLang="zh-CN" b="1" dirty="0">
                <a:solidFill>
                  <a:srgbClr val="002060"/>
                </a:solidFill>
                <a:latin typeface="Times New Roman" panose="02020603050405020304" pitchFamily="18" charset="0"/>
              </a:rPr>
              <a:t>:</a:t>
            </a:r>
            <a:r>
              <a:rPr lang="zh-CN" altLang="en-US" b="1" dirty="0">
                <a:latin typeface="Times New Roman" panose="02020603050405020304" pitchFamily="18" charset="0"/>
              </a:rPr>
              <a:t>1. 提前读(</a:t>
            </a:r>
            <a:r>
              <a:rPr lang="en-US" altLang="zh-CN" b="1" dirty="0">
                <a:latin typeface="Times New Roman" panose="02020603050405020304" pitchFamily="18" charset="0"/>
              </a:rPr>
              <a:t>Read-Ahead) </a:t>
            </a:r>
            <a:r>
              <a:rPr lang="zh-CN" altLang="en-US" b="1" dirty="0">
                <a:latin typeface="Times New Roman" panose="02020603050405020304" pitchFamily="18" charset="0"/>
              </a:rPr>
              <a:t>（填空</a:t>
            </a:r>
            <a:r>
              <a:rPr lang="en-US" altLang="zh-CN" b="1" dirty="0">
                <a:latin typeface="Times New Roman" panose="02020603050405020304" pitchFamily="18" charset="0"/>
              </a:rPr>
              <a:t>1234</a:t>
            </a:r>
            <a:endParaRPr lang="en-US" altLang="zh-CN" b="1" dirty="0">
              <a:latin typeface="Times New Roman" panose="02020603050405020304" pitchFamily="18" charset="0"/>
            </a:endParaRPr>
          </a:p>
          <a:p>
            <a:pPr eaLnBrk="1" hangingPunct="1">
              <a:lnSpc>
                <a:spcPct val="200000"/>
              </a:lnSpc>
            </a:pPr>
            <a:r>
              <a:rPr lang="en-US" altLang="zh-CN" b="1" dirty="0">
                <a:latin typeface="Times New Roman" panose="02020603050405020304" pitchFamily="18" charset="0"/>
              </a:rPr>
              <a:t>2. </a:t>
            </a:r>
            <a:r>
              <a:rPr lang="zh-CN" altLang="en-US" b="1" dirty="0">
                <a:latin typeface="Times New Roman" panose="02020603050405020304" pitchFamily="18" charset="0"/>
              </a:rPr>
              <a:t>延迟写 3. 优化物理块的分布 4. 虚拟盘 </a:t>
            </a:r>
            <a:endParaRPr lang="zh-CN" altLang="en-US" b="1" dirty="0">
              <a:latin typeface="Times New Roman" panose="02020603050405020304" pitchFamily="18" charset="0"/>
            </a:endParaRPr>
          </a:p>
          <a:p>
            <a:pPr marL="0" lvl="1" indent="0" algn="just" eaLnBrk="1" hangingPunct="1">
              <a:lnSpc>
                <a:spcPct val="110000"/>
              </a:lnSpc>
              <a:spcBef>
                <a:spcPct val="40000"/>
              </a:spcBef>
            </a:pPr>
            <a:endParaRPr lang="en-US" altLang="zh-CN" b="1" dirty="0">
              <a:latin typeface="Times New Roman" panose="02020603050405020304" pitchFamily="18" charset="0"/>
            </a:endParaRPr>
          </a:p>
        </p:txBody>
      </p:sp>
      <p:sp>
        <p:nvSpPr>
          <p:cNvPr id="31747" name="Text Box 4"/>
          <p:cNvSpPr txBox="1">
            <a:spLocks noChangeArrowheads="1"/>
          </p:cNvSpPr>
          <p:nvPr/>
        </p:nvSpPr>
        <p:spPr bwMode="auto">
          <a:xfrm>
            <a:off x="1151538" y="116609"/>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4000" b="1" dirty="0">
                <a:latin typeface="华文新魏" panose="02010800040101010101" pitchFamily="2" charset="-122"/>
                <a:ea typeface="华文新魏" panose="02010800040101010101" pitchFamily="2" charset="-122"/>
              </a:rPr>
              <a:t>8.3</a:t>
            </a:r>
            <a:r>
              <a:rPr lang="zh-CN" altLang="en-US" sz="4000" b="1" dirty="0">
                <a:latin typeface="华文新魏" panose="02010800040101010101" pitchFamily="2" charset="-122"/>
                <a:ea typeface="华文新魏" panose="02010800040101010101" pitchFamily="2" charset="-122"/>
              </a:rPr>
              <a:t>提高磁盘</a:t>
            </a:r>
            <a:r>
              <a:rPr lang="en-US" altLang="zh-CN" sz="4000" b="1" dirty="0">
                <a:latin typeface="华文新魏" panose="02010800040101010101" pitchFamily="2" charset="-122"/>
                <a:ea typeface="华文新魏" panose="02010800040101010101" pitchFamily="2" charset="-122"/>
              </a:rPr>
              <a:t>I/O</a:t>
            </a:r>
            <a:r>
              <a:rPr lang="zh-CN" altLang="en-US" sz="4000" b="1" dirty="0">
                <a:latin typeface="华文新魏" panose="02010800040101010101" pitchFamily="2" charset="-122"/>
                <a:ea typeface="华文新魏" panose="02010800040101010101" pitchFamily="2" charset="-122"/>
              </a:rPr>
              <a:t>速度的途径</a:t>
            </a:r>
            <a:endParaRPr lang="zh-CN" altLang="en-US" sz="40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bwMode="auto">
          <a:xfrm>
            <a:off x="393700" y="1052513"/>
            <a:ext cx="82296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sz="4000" i="1" u="sng" dirty="0"/>
              <a:t>8.3.3 RAID-</a:t>
            </a:r>
            <a:r>
              <a:rPr lang="zh-CN" altLang="en-US" sz="4000" dirty="0"/>
              <a:t>冗余磁盘阵列</a:t>
            </a:r>
            <a:r>
              <a:rPr lang="en-US" altLang="zh-CN" sz="4000" dirty="0"/>
              <a:t>  </a:t>
            </a:r>
            <a:r>
              <a:rPr lang="zh-CN" altLang="en-US" sz="4000" dirty="0"/>
              <a:t>（</a:t>
            </a:r>
            <a:r>
              <a:rPr lang="zh-CN" altLang="en-US" sz="4000" dirty="0"/>
              <a:t>名词</a:t>
            </a:r>
            <a:endParaRPr lang="zh-CN" altLang="en-US" sz="4000" dirty="0"/>
          </a:p>
        </p:txBody>
      </p:sp>
      <p:sp>
        <p:nvSpPr>
          <p:cNvPr id="35843" name="Rectangle 3"/>
          <p:cNvSpPr>
            <a:spLocks noGrp="1"/>
          </p:cNvSpPr>
          <p:nvPr>
            <p:ph type="body" idx="1"/>
          </p:nvPr>
        </p:nvSpPr>
        <p:spPr>
          <a:xfrm>
            <a:off x="393700" y="1844675"/>
            <a:ext cx="8229600" cy="2832100"/>
          </a:xfrm>
        </p:spPr>
        <p:txBody>
          <a:bodyPr/>
          <a:lstStyle/>
          <a:p>
            <a:pPr>
              <a:lnSpc>
                <a:spcPct val="90000"/>
              </a:lnSpc>
              <a:buFont typeface="Arial" panose="020B0604020202020204" pitchFamily="34" charset="0"/>
              <a:buChar char="•"/>
              <a:defRPr/>
            </a:pPr>
            <a:r>
              <a:rPr lang="zh-CN" altLang="en-US" sz="2400" dirty="0"/>
              <a:t>磁盘阵列是由很多便宜、容量较小、稳定性较高、速度较慢磁盘，组合成一个大型的磁盘组，利用个别磁盘提供数据所产生加成效果提升整个磁盘系统效能。</a:t>
            </a:r>
            <a:endParaRPr lang="zh-CN" altLang="en-US" sz="2400" dirty="0"/>
          </a:p>
          <a:p>
            <a:pPr>
              <a:lnSpc>
                <a:spcPct val="90000"/>
              </a:lnSpc>
              <a:buFont typeface="Arial" panose="020B0604020202020204" pitchFamily="34" charset="0"/>
              <a:buChar char="•"/>
              <a:defRPr/>
            </a:pPr>
            <a:r>
              <a:rPr lang="zh-CN" altLang="en-US" sz="2400" dirty="0"/>
              <a:t> </a:t>
            </a:r>
            <a:endParaRPr lang="zh-CN" altLang="en-US" sz="24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87170" y="2967335"/>
            <a:ext cx="1569660"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结束</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914400" y="1219200"/>
            <a:ext cx="7848600" cy="1198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buClrTx/>
              <a:buSzTx/>
              <a:buFontTx/>
              <a:buNone/>
            </a:pPr>
            <a:r>
              <a:rPr lang="en-US" altLang="zh-CN">
                <a:latin typeface="宋体" panose="02010600030101010101" pitchFamily="2" charset="-122"/>
              </a:rPr>
              <a:t>2.2.1 </a:t>
            </a:r>
            <a:r>
              <a:rPr lang="zh-CN" altLang="en-US">
                <a:latin typeface="Times New Roman" panose="02020603050405020304" pitchFamily="18" charset="0"/>
              </a:rPr>
              <a:t>进程的定义和特征</a:t>
            </a:r>
            <a:endParaRPr lang="zh-CN" altLang="en-US">
              <a:latin typeface="宋体" panose="02010600030101010101" pitchFamily="2" charset="-122"/>
            </a:endParaRPr>
          </a:p>
          <a:p>
            <a:pPr>
              <a:lnSpc>
                <a:spcPct val="120000"/>
              </a:lnSpc>
              <a:spcBef>
                <a:spcPct val="0"/>
              </a:spcBef>
              <a:buClrTx/>
              <a:buSzTx/>
              <a:buFontTx/>
              <a:buNone/>
            </a:pPr>
            <a:r>
              <a:rPr lang="zh-CN" altLang="en-US" sz="2800">
                <a:latin typeface="宋体" panose="02010600030101010101" pitchFamily="2" charset="-122"/>
              </a:rPr>
              <a:t>  </a:t>
            </a:r>
            <a:r>
              <a:rPr lang="en-US" altLang="zh-CN" sz="2800">
                <a:latin typeface="宋体" panose="02010600030101010101" pitchFamily="2" charset="-122"/>
              </a:rPr>
              <a:t>2.</a:t>
            </a:r>
            <a:r>
              <a:rPr lang="zh-CN" altLang="en-US" sz="2800">
                <a:latin typeface="Times New Roman" panose="02020603050405020304" pitchFamily="18" charset="0"/>
              </a:rPr>
              <a:t>进程的特征（</a:t>
            </a:r>
            <a:r>
              <a:rPr lang="zh-CN" altLang="en-US" sz="2800">
                <a:latin typeface="Times New Roman" panose="02020603050405020304" pitchFamily="18" charset="0"/>
              </a:rPr>
              <a:t>填空）</a:t>
            </a:r>
            <a:endParaRPr lang="zh-CN" altLang="en-US" sz="2800">
              <a:latin typeface="Times New Roman" panose="02020603050405020304" pitchFamily="18" charset="0"/>
            </a:endParaRPr>
          </a:p>
        </p:txBody>
      </p:sp>
      <p:sp>
        <p:nvSpPr>
          <p:cNvPr id="27651" name="Text Box 3"/>
          <p:cNvSpPr txBox="1">
            <a:spLocks noChangeArrowheads="1"/>
          </p:cNvSpPr>
          <p:nvPr/>
        </p:nvSpPr>
        <p:spPr bwMode="auto">
          <a:xfrm>
            <a:off x="1295400" y="609600"/>
            <a:ext cx="7315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4000">
                <a:latin typeface="华文新魏" panose="02010800040101010101" pitchFamily="2" charset="-122"/>
                <a:ea typeface="华文新魏" panose="02010800040101010101" pitchFamily="2" charset="-122"/>
              </a:rPr>
              <a:t>2.2 </a:t>
            </a:r>
            <a:r>
              <a:rPr lang="zh-CN" altLang="en-US" sz="4000">
                <a:latin typeface="华文新魏" panose="02010800040101010101" pitchFamily="2" charset="-122"/>
                <a:ea typeface="华文新魏" panose="02010800040101010101" pitchFamily="2" charset="-122"/>
              </a:rPr>
              <a:t>进程的描述</a:t>
            </a:r>
            <a:endParaRPr lang="zh-CN" altLang="en-US" sz="4000">
              <a:latin typeface="华文新魏" panose="02010800040101010101" pitchFamily="2" charset="-122"/>
              <a:ea typeface="华文新魏" panose="02010800040101010101" pitchFamily="2" charset="-122"/>
            </a:endParaRPr>
          </a:p>
        </p:txBody>
      </p:sp>
      <p:sp>
        <p:nvSpPr>
          <p:cNvPr id="27652" name="Rectangle 4"/>
          <p:cNvSpPr>
            <a:spLocks noChangeArrowheads="1"/>
          </p:cNvSpPr>
          <p:nvPr/>
        </p:nvSpPr>
        <p:spPr bwMode="auto">
          <a:xfrm>
            <a:off x="685800" y="2362200"/>
            <a:ext cx="8001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SzTx/>
              <a:buFont typeface="Wingdings" panose="05000000000000000000" pitchFamily="2" charset="2"/>
              <a:buNone/>
            </a:pPr>
            <a:r>
              <a:rPr lang="en-US" altLang="zh-CN" sz="2800" dirty="0">
                <a:latin typeface="宋体" panose="02010600030101010101" pitchFamily="2" charset="-122"/>
              </a:rPr>
              <a:t>   1</a:t>
            </a:r>
            <a:r>
              <a:rPr lang="zh-CN" altLang="en-US" sz="2800" dirty="0">
                <a:latin typeface="宋体" panose="02010600030101010101" pitchFamily="2" charset="-122"/>
              </a:rPr>
              <a:t>）</a:t>
            </a:r>
            <a:r>
              <a:rPr kumimoji="0" lang="zh-CN" altLang="en-US" sz="2800" dirty="0">
                <a:solidFill>
                  <a:srgbClr val="0000CC"/>
                </a:solidFill>
                <a:latin typeface="宋体" panose="02010600030101010101" pitchFamily="2" charset="-122"/>
              </a:rPr>
              <a:t>动态性</a:t>
            </a:r>
            <a:r>
              <a:rPr kumimoji="0" lang="zh-CN" altLang="en-US" sz="2800" dirty="0">
                <a:latin typeface="宋体" panose="02010600030101010101" pitchFamily="2" charset="-122"/>
              </a:rPr>
              <a:t>：进程的实质是进程实体的执行过程，动态性是进程的最基本的特性。</a:t>
            </a:r>
            <a:endParaRPr kumimoji="0" lang="zh-CN" altLang="en-US" sz="2800" dirty="0">
              <a:latin typeface="宋体" panose="02010600030101010101" pitchFamily="2" charset="-122"/>
            </a:endParaRPr>
          </a:p>
          <a:p>
            <a:pPr eaLnBrk="1" hangingPunct="1">
              <a:buSzTx/>
              <a:buFont typeface="Wingdings" panose="05000000000000000000" pitchFamily="2" charset="2"/>
              <a:buNone/>
            </a:pPr>
            <a:r>
              <a:rPr kumimoji="0" lang="zh-CN" altLang="en-US" sz="2800" dirty="0">
                <a:latin typeface="宋体" panose="02010600030101010101" pitchFamily="2" charset="-122"/>
              </a:rPr>
              <a:t>   </a:t>
            </a:r>
            <a:r>
              <a:rPr kumimoji="0" lang="en-US" altLang="zh-CN" sz="2800" dirty="0">
                <a:latin typeface="宋体" panose="02010600030101010101" pitchFamily="2" charset="-122"/>
              </a:rPr>
              <a:t>3</a:t>
            </a:r>
            <a:r>
              <a:rPr kumimoji="0" lang="zh-CN" altLang="en-US" sz="2800" dirty="0">
                <a:latin typeface="宋体" panose="02010600030101010101" pitchFamily="2" charset="-122"/>
              </a:rPr>
              <a:t>）</a:t>
            </a:r>
            <a:r>
              <a:rPr kumimoji="0" lang="zh-CN" altLang="en-US" sz="2800" dirty="0">
                <a:solidFill>
                  <a:srgbClr val="0000CC"/>
                </a:solidFill>
                <a:latin typeface="宋体" panose="02010600030101010101" pitchFamily="2" charset="-122"/>
              </a:rPr>
              <a:t>并发性：</a:t>
            </a:r>
            <a:r>
              <a:rPr kumimoji="0" lang="zh-CN" altLang="en-US" sz="2800" dirty="0">
                <a:latin typeface="宋体" panose="02010600030101010101" pitchFamily="2" charset="-122"/>
              </a:rPr>
              <a:t>多个进程实体同存于内存中，且能在一段时间内同时运行。</a:t>
            </a:r>
            <a:endParaRPr kumimoji="0" lang="zh-CN" altLang="en-US" sz="2800" dirty="0">
              <a:latin typeface="宋体" panose="02010600030101010101" pitchFamily="2" charset="-122"/>
            </a:endParaRPr>
          </a:p>
          <a:p>
            <a:pPr eaLnBrk="1" hangingPunct="1">
              <a:buSzTx/>
              <a:buFont typeface="Wingdings" panose="05000000000000000000" pitchFamily="2" charset="2"/>
              <a:buNone/>
            </a:pPr>
            <a:r>
              <a:rPr kumimoji="0" lang="zh-CN" altLang="en-US" sz="2800" dirty="0">
                <a:latin typeface="宋体" panose="02010600030101010101" pitchFamily="2" charset="-122"/>
              </a:rPr>
              <a:t>   </a:t>
            </a:r>
            <a:r>
              <a:rPr kumimoji="0" lang="en-US" altLang="zh-CN" sz="2800" dirty="0">
                <a:latin typeface="宋体" panose="02010600030101010101" pitchFamily="2" charset="-122"/>
              </a:rPr>
              <a:t>4</a:t>
            </a:r>
            <a:r>
              <a:rPr kumimoji="0" lang="zh-CN" altLang="en-US" sz="2800" dirty="0">
                <a:latin typeface="宋体" panose="02010600030101010101" pitchFamily="2" charset="-122"/>
              </a:rPr>
              <a:t>）</a:t>
            </a:r>
            <a:r>
              <a:rPr kumimoji="0" lang="zh-CN" altLang="en-US" sz="2800" dirty="0">
                <a:solidFill>
                  <a:srgbClr val="0000CC"/>
                </a:solidFill>
                <a:latin typeface="宋体" panose="02010600030101010101" pitchFamily="2" charset="-122"/>
              </a:rPr>
              <a:t>独立性</a:t>
            </a:r>
            <a:r>
              <a:rPr kumimoji="0" lang="zh-CN" altLang="en-US" sz="2800" dirty="0">
                <a:latin typeface="宋体" panose="02010600030101010101" pitchFamily="2" charset="-122"/>
              </a:rPr>
              <a:t>：进程是一个能独立运行的基本单位，同时也是系统分配资源和调度的独立单位。</a:t>
            </a:r>
            <a:endParaRPr kumimoji="0" lang="zh-CN" altLang="en-US" sz="2800" dirty="0">
              <a:latin typeface="宋体" panose="02010600030101010101" pitchFamily="2" charset="-122"/>
            </a:endParaRPr>
          </a:p>
          <a:p>
            <a:pPr eaLnBrk="1" hangingPunct="1">
              <a:buSzTx/>
              <a:buFont typeface="Wingdings" panose="05000000000000000000" pitchFamily="2" charset="2"/>
              <a:buNone/>
            </a:pPr>
            <a:r>
              <a:rPr kumimoji="0" lang="zh-CN" altLang="en-US" sz="2800" dirty="0">
                <a:latin typeface="宋体" panose="02010600030101010101" pitchFamily="2" charset="-122"/>
              </a:rPr>
              <a:t>   </a:t>
            </a:r>
            <a:r>
              <a:rPr kumimoji="0" lang="en-US" altLang="zh-CN" sz="2800" dirty="0">
                <a:latin typeface="宋体" panose="02010600030101010101" pitchFamily="2" charset="-122"/>
              </a:rPr>
              <a:t>5</a:t>
            </a:r>
            <a:r>
              <a:rPr kumimoji="0" lang="zh-CN" altLang="en-US" sz="2800" dirty="0">
                <a:latin typeface="宋体" panose="02010600030101010101" pitchFamily="2" charset="-122"/>
              </a:rPr>
              <a:t>）</a:t>
            </a:r>
            <a:r>
              <a:rPr kumimoji="0" lang="zh-CN" altLang="en-US" sz="2800" dirty="0">
                <a:solidFill>
                  <a:srgbClr val="0000CC"/>
                </a:solidFill>
                <a:latin typeface="宋体" panose="02010600030101010101" pitchFamily="2" charset="-122"/>
              </a:rPr>
              <a:t>异步性</a:t>
            </a:r>
            <a:r>
              <a:rPr kumimoji="0" lang="en-US" altLang="zh-CN" sz="2800" dirty="0">
                <a:solidFill>
                  <a:srgbClr val="0000CC"/>
                </a:solidFill>
                <a:latin typeface="宋体" panose="02010600030101010101" pitchFamily="2" charset="-122"/>
              </a:rPr>
              <a:t>:</a:t>
            </a:r>
            <a:r>
              <a:rPr kumimoji="0" lang="zh-CN" altLang="en-US" sz="2800" dirty="0">
                <a:solidFill>
                  <a:srgbClr val="0000CC"/>
                </a:solidFill>
                <a:latin typeface="宋体" panose="02010600030101010101" pitchFamily="2" charset="-122"/>
              </a:rPr>
              <a:t>进程按各自独立的、 不可预知的速度向前推进。</a:t>
            </a:r>
            <a:endParaRPr kumimoji="0" lang="zh-CN" altLang="en-US" sz="2800" dirty="0">
              <a:solidFill>
                <a:srgbClr val="0000CC"/>
              </a:solidFill>
              <a:latin typeface="宋体" panose="02010600030101010101" pitchFamily="2" charset="-122"/>
            </a:endParaRPr>
          </a:p>
          <a:p>
            <a:pPr eaLnBrk="1" hangingPunct="1">
              <a:lnSpc>
                <a:spcPct val="90000"/>
              </a:lnSpc>
              <a:buClrTx/>
              <a:buSzTx/>
              <a:buFontTx/>
              <a:buNone/>
            </a:pPr>
            <a:endParaRPr lang="en-US" altLang="zh-CN" sz="2800" dirty="0">
              <a:latin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914400" y="1219200"/>
            <a:ext cx="7848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buClrTx/>
              <a:buSzTx/>
              <a:buFontTx/>
              <a:buNone/>
            </a:pPr>
            <a:r>
              <a:rPr lang="en-US" altLang="zh-CN">
                <a:latin typeface="宋体" panose="02010600030101010101" pitchFamily="2" charset="-122"/>
              </a:rPr>
              <a:t>2.3.2 </a:t>
            </a:r>
            <a:r>
              <a:rPr lang="zh-CN" altLang="en-US">
                <a:latin typeface="Arial" panose="020B0604020202020204" pitchFamily="34" charset="0"/>
              </a:rPr>
              <a:t>进程的创建</a:t>
            </a:r>
            <a:r>
              <a:rPr lang="zh-CN" altLang="en-US" sz="2800">
                <a:latin typeface="宋体" panose="02010600030101010101" pitchFamily="2" charset="-122"/>
              </a:rPr>
              <a:t>  </a:t>
            </a:r>
            <a:endParaRPr lang="zh-CN" altLang="en-US" sz="2800">
              <a:latin typeface="Times New Roman" panose="02020603050405020304" pitchFamily="18" charset="0"/>
            </a:endParaRPr>
          </a:p>
        </p:txBody>
      </p:sp>
      <p:sp>
        <p:nvSpPr>
          <p:cNvPr id="53251" name="Text Box 3"/>
          <p:cNvSpPr txBox="1">
            <a:spLocks noChangeArrowheads="1"/>
          </p:cNvSpPr>
          <p:nvPr/>
        </p:nvSpPr>
        <p:spPr bwMode="auto">
          <a:xfrm>
            <a:off x="1295400" y="609600"/>
            <a:ext cx="7315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4000">
                <a:latin typeface="华文新魏" panose="02010800040101010101" pitchFamily="2" charset="-122"/>
                <a:ea typeface="华文新魏" panose="02010800040101010101" pitchFamily="2" charset="-122"/>
              </a:rPr>
              <a:t>2.3 </a:t>
            </a:r>
            <a:r>
              <a:rPr lang="zh-CN" altLang="en-US" sz="4000">
                <a:latin typeface="华文新魏" panose="02010800040101010101" pitchFamily="2" charset="-122"/>
                <a:ea typeface="华文新魏" panose="02010800040101010101" pitchFamily="2" charset="-122"/>
              </a:rPr>
              <a:t>进程控制</a:t>
            </a:r>
            <a:endParaRPr kumimoji="0" lang="zh-CN" altLang="en-US" sz="4000" b="0">
              <a:latin typeface="华文新魏" panose="02010800040101010101" pitchFamily="2" charset="-122"/>
              <a:ea typeface="华文新魏" panose="02010800040101010101" pitchFamily="2" charset="-122"/>
            </a:endParaRPr>
          </a:p>
        </p:txBody>
      </p:sp>
      <p:sp>
        <p:nvSpPr>
          <p:cNvPr id="53252" name="Rectangle 4"/>
          <p:cNvSpPr>
            <a:spLocks noChangeArrowheads="1"/>
          </p:cNvSpPr>
          <p:nvPr/>
        </p:nvSpPr>
        <p:spPr bwMode="auto">
          <a:xfrm>
            <a:off x="990600" y="1828800"/>
            <a:ext cx="7696200" cy="424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en-US" altLang="zh-CN" sz="2800" dirty="0">
                <a:latin typeface="宋体" panose="02010600030101010101" pitchFamily="2" charset="-122"/>
              </a:rPr>
              <a:t>  4.</a:t>
            </a:r>
            <a:r>
              <a:rPr lang="zh-CN" altLang="en-US" sz="2800" dirty="0">
                <a:latin typeface="Times New Roman" panose="02020603050405020304" pitchFamily="18" charset="0"/>
              </a:rPr>
              <a:t>进程创建的过程（背，解答</a:t>
            </a:r>
            <a:r>
              <a:rPr lang="en-US" altLang="zh-CN" sz="2800" dirty="0">
                <a:latin typeface="Times New Roman" panose="02020603050405020304" pitchFamily="18" charset="0"/>
              </a:rPr>
              <a:t>/</a:t>
            </a:r>
            <a:r>
              <a:rPr lang="zh-CN" altLang="en-US" sz="2800" dirty="0">
                <a:latin typeface="Times New Roman" panose="02020603050405020304" pitchFamily="18" charset="0"/>
              </a:rPr>
              <a:t>选择）</a:t>
            </a:r>
            <a:endParaRPr lang="zh-CN" altLang="en-US" sz="2800" dirty="0">
              <a:latin typeface="宋体" panose="02010600030101010101" pitchFamily="2" charset="-122"/>
            </a:endParaRPr>
          </a:p>
          <a:p>
            <a:pPr eaLnBrk="1" hangingPunct="1">
              <a:lnSpc>
                <a:spcPct val="90000"/>
              </a:lnSpc>
              <a:buClr>
                <a:schemeClr val="accent2"/>
              </a:buClr>
              <a:buSzPct val="80000"/>
              <a:buFont typeface="Wingdings" panose="05000000000000000000" pitchFamily="2" charset="2"/>
              <a:buNone/>
            </a:pPr>
            <a:r>
              <a:rPr lang="zh-CN" altLang="en-US" sz="2000" b="0" dirty="0">
                <a:latin typeface="宋体" panose="02010600030101010101" pitchFamily="2" charset="-122"/>
              </a:rPr>
              <a:t>   </a:t>
            </a:r>
            <a:r>
              <a:rPr lang="zh-CN" altLang="en-US" sz="2400" b="0" dirty="0">
                <a:latin typeface="宋体" panose="02010600030101010101" pitchFamily="2" charset="-122"/>
              </a:rPr>
              <a:t>（进程创建原语</a:t>
            </a:r>
            <a:r>
              <a:rPr lang="en-US" altLang="zh-CN" sz="2400" b="0" dirty="0">
                <a:latin typeface="宋体" panose="02010600030101010101" pitchFamily="2" charset="-122"/>
              </a:rPr>
              <a:t>Create()</a:t>
            </a:r>
            <a:r>
              <a:rPr lang="zh-CN" altLang="en-US" sz="2400" b="0" dirty="0">
                <a:latin typeface="宋体" panose="02010600030101010101" pitchFamily="2" charset="-122"/>
              </a:rPr>
              <a:t>）</a:t>
            </a:r>
            <a:endParaRPr lang="zh-CN" altLang="en-US" sz="2400" b="0" dirty="0">
              <a:latin typeface="宋体" panose="02010600030101010101" pitchFamily="2" charset="-122"/>
            </a:endParaRPr>
          </a:p>
          <a:p>
            <a:pPr lvl="1" eaLnBrk="1" hangingPunct="1">
              <a:lnSpc>
                <a:spcPct val="90000"/>
              </a:lnSpc>
              <a:buClr>
                <a:srgbClr val="0000CC"/>
              </a:buClr>
              <a:buSzTx/>
              <a:buFont typeface="Wingdings" panose="05000000000000000000" pitchFamily="2" charset="2"/>
              <a:buChar char="Ø"/>
            </a:pPr>
            <a:r>
              <a:rPr lang="zh-CN" altLang="en-US" dirty="0">
                <a:latin typeface="Times New Roman" panose="02020603050405020304" pitchFamily="18" charset="0"/>
              </a:rPr>
              <a:t> 申请一个空白</a:t>
            </a:r>
            <a:r>
              <a:rPr lang="en-US" altLang="zh-CN" dirty="0">
                <a:latin typeface="Times New Roman" panose="02020603050405020304" pitchFamily="18" charset="0"/>
              </a:rPr>
              <a:t>PCB</a:t>
            </a:r>
            <a:endParaRPr lang="en-US" altLang="zh-CN" dirty="0">
              <a:latin typeface="Times New Roman" panose="02020603050405020304" pitchFamily="18" charset="0"/>
            </a:endParaRPr>
          </a:p>
          <a:p>
            <a:pPr lvl="1" eaLnBrk="1" hangingPunct="1">
              <a:lnSpc>
                <a:spcPct val="90000"/>
              </a:lnSpc>
              <a:buClr>
                <a:srgbClr val="0000CC"/>
              </a:buClr>
              <a:buSzTx/>
              <a:buFont typeface="Wingdings" panose="05000000000000000000" pitchFamily="2" charset="2"/>
              <a:buChar char="Ø"/>
            </a:pPr>
            <a:endParaRPr lang="en-US" altLang="zh-CN" dirty="0">
              <a:latin typeface="Times New Roman" panose="02020603050405020304" pitchFamily="18" charset="0"/>
            </a:endParaRPr>
          </a:p>
          <a:p>
            <a:pPr lvl="1" algn="just" eaLnBrk="1" hangingPunct="1">
              <a:lnSpc>
                <a:spcPct val="90000"/>
              </a:lnSpc>
              <a:buClr>
                <a:srgbClr val="0000CC"/>
              </a:buClr>
              <a:buSzTx/>
              <a:buFont typeface="Wingdings" panose="05000000000000000000" pitchFamily="2" charset="2"/>
              <a:buChar char="Ø"/>
            </a:pPr>
            <a:r>
              <a:rPr lang="en-US" altLang="zh-CN" dirty="0">
                <a:latin typeface="Times New Roman" panose="02020603050405020304" pitchFamily="18" charset="0"/>
              </a:rPr>
              <a:t> </a:t>
            </a:r>
            <a:r>
              <a:rPr lang="zh-CN" altLang="en-US" dirty="0">
                <a:latin typeface="Times New Roman" panose="02020603050405020304" pitchFamily="18" charset="0"/>
              </a:rPr>
              <a:t>为新进程分配资源</a:t>
            </a:r>
            <a:endParaRPr lang="zh-CN" altLang="en-US" dirty="0">
              <a:latin typeface="Times New Roman" panose="02020603050405020304" pitchFamily="18" charset="0"/>
            </a:endParaRPr>
          </a:p>
          <a:p>
            <a:pPr lvl="1" algn="just" eaLnBrk="1" hangingPunct="1">
              <a:lnSpc>
                <a:spcPct val="90000"/>
              </a:lnSpc>
              <a:buClr>
                <a:srgbClr val="0000CC"/>
              </a:buClr>
              <a:buSzTx/>
              <a:buFont typeface="Wingdings" panose="05000000000000000000" pitchFamily="2" charset="2"/>
              <a:buChar char="Ø"/>
            </a:pPr>
            <a:endParaRPr lang="zh-CN" altLang="en-US" dirty="0">
              <a:latin typeface="Times New Roman" panose="02020603050405020304" pitchFamily="18" charset="0"/>
            </a:endParaRPr>
          </a:p>
          <a:p>
            <a:pPr lvl="1" algn="just" eaLnBrk="1" hangingPunct="1">
              <a:lnSpc>
                <a:spcPct val="90000"/>
              </a:lnSpc>
              <a:buClr>
                <a:srgbClr val="0000CC"/>
              </a:buClr>
              <a:buSzTx/>
              <a:buFont typeface="Wingdings" panose="05000000000000000000" pitchFamily="2" charset="2"/>
              <a:buChar char="Ø"/>
            </a:pPr>
            <a:r>
              <a:rPr lang="zh-CN" altLang="en-US" dirty="0">
                <a:latin typeface="Times New Roman" panose="02020603050405020304" pitchFamily="18" charset="0"/>
              </a:rPr>
              <a:t> 初始化</a:t>
            </a:r>
            <a:r>
              <a:rPr lang="en-US" altLang="zh-CN" dirty="0">
                <a:latin typeface="Times New Roman" panose="02020603050405020304" pitchFamily="18" charset="0"/>
              </a:rPr>
              <a:t>PCB</a:t>
            </a:r>
            <a:endParaRPr lang="en-US" altLang="zh-CN" dirty="0">
              <a:latin typeface="Times New Roman" panose="02020603050405020304" pitchFamily="18" charset="0"/>
            </a:endParaRPr>
          </a:p>
          <a:p>
            <a:pPr lvl="1" algn="just" eaLnBrk="1" hangingPunct="1">
              <a:lnSpc>
                <a:spcPct val="90000"/>
              </a:lnSpc>
              <a:buClr>
                <a:srgbClr val="0000CC"/>
              </a:buClr>
              <a:buSzTx/>
              <a:buFont typeface="Wingdings" panose="05000000000000000000" pitchFamily="2" charset="2"/>
              <a:buChar char="Ø"/>
            </a:pPr>
            <a:endParaRPr lang="en-US" altLang="zh-CN" dirty="0">
              <a:latin typeface="Times New Roman" panose="02020603050405020304" pitchFamily="18" charset="0"/>
            </a:endParaRPr>
          </a:p>
          <a:p>
            <a:pPr lvl="1" algn="just" eaLnBrk="1" hangingPunct="1">
              <a:lnSpc>
                <a:spcPct val="90000"/>
              </a:lnSpc>
              <a:buClr>
                <a:srgbClr val="0000CC"/>
              </a:buClr>
              <a:buSzTx/>
              <a:buFont typeface="Wingdings" panose="05000000000000000000" pitchFamily="2" charset="2"/>
              <a:buChar char="Ø"/>
            </a:pPr>
            <a:r>
              <a:rPr lang="en-US" altLang="zh-CN" dirty="0">
                <a:latin typeface="Times New Roman" panose="02020603050405020304" pitchFamily="18" charset="0"/>
              </a:rPr>
              <a:t> </a:t>
            </a:r>
            <a:r>
              <a:rPr lang="zh-CN" altLang="en-US" dirty="0">
                <a:latin typeface="Times New Roman" panose="02020603050405020304" pitchFamily="18" charset="0"/>
              </a:rPr>
              <a:t>新进程加入到就绪队列</a:t>
            </a:r>
            <a:endParaRPr lang="zh-CN" altLang="en-US" dirty="0">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914400" y="1219200"/>
            <a:ext cx="7848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buClrTx/>
              <a:buSzTx/>
              <a:buFontTx/>
              <a:buNone/>
            </a:pPr>
            <a:r>
              <a:rPr lang="en-US" altLang="zh-CN">
                <a:latin typeface="宋体" panose="02010600030101010101" pitchFamily="2" charset="-122"/>
              </a:rPr>
              <a:t>3.</a:t>
            </a:r>
            <a:r>
              <a:rPr lang="zh-CN" altLang="en-US">
                <a:latin typeface="宋体" panose="02010600030101010101" pitchFamily="2" charset="-122"/>
              </a:rPr>
              <a:t>临界区</a:t>
            </a:r>
            <a:r>
              <a:rPr lang="en-US" altLang="zh-CN">
                <a:latin typeface="宋体" panose="02010600030101010101" pitchFamily="2" charset="-122"/>
              </a:rPr>
              <a:t>(critical section)</a:t>
            </a:r>
            <a:r>
              <a:rPr lang="en-US" altLang="zh-CN" sz="2400">
                <a:latin typeface="Times New Roman" panose="02020603050405020304" pitchFamily="18" charset="0"/>
              </a:rPr>
              <a:t> </a:t>
            </a:r>
            <a:endParaRPr lang="en-US" altLang="zh-CN" sz="2400">
              <a:latin typeface="Times New Roman" panose="02020603050405020304" pitchFamily="18" charset="0"/>
            </a:endParaRPr>
          </a:p>
        </p:txBody>
      </p:sp>
      <p:sp>
        <p:nvSpPr>
          <p:cNvPr id="71683" name="Text Box 3"/>
          <p:cNvSpPr txBox="1">
            <a:spLocks noChangeArrowheads="1"/>
          </p:cNvSpPr>
          <p:nvPr/>
        </p:nvSpPr>
        <p:spPr bwMode="auto">
          <a:xfrm>
            <a:off x="1295400" y="609600"/>
            <a:ext cx="7315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4000">
                <a:latin typeface="华文新魏" panose="02010800040101010101" pitchFamily="2" charset="-122"/>
                <a:ea typeface="华文新魏" panose="02010800040101010101" pitchFamily="2" charset="-122"/>
              </a:rPr>
              <a:t>2.4.1 </a:t>
            </a:r>
            <a:r>
              <a:rPr lang="zh-CN" altLang="en-US" sz="4000">
                <a:latin typeface="华文新魏" panose="02010800040101010101" pitchFamily="2" charset="-122"/>
                <a:ea typeface="华文新魏" panose="02010800040101010101" pitchFamily="2" charset="-122"/>
              </a:rPr>
              <a:t>进程同步的基本概念</a:t>
            </a:r>
            <a:endParaRPr kumimoji="0" lang="zh-CN" altLang="en-US" sz="4000" b="0">
              <a:latin typeface="华文新魏" panose="02010800040101010101" pitchFamily="2" charset="-122"/>
              <a:ea typeface="华文新魏" panose="02010800040101010101" pitchFamily="2" charset="-122"/>
            </a:endParaRPr>
          </a:p>
        </p:txBody>
      </p:sp>
      <p:sp>
        <p:nvSpPr>
          <p:cNvPr id="71684" name="Text Box 4"/>
          <p:cNvSpPr txBox="1">
            <a:spLocks noChangeArrowheads="1"/>
          </p:cNvSpPr>
          <p:nvPr/>
        </p:nvSpPr>
        <p:spPr bwMode="auto">
          <a:xfrm>
            <a:off x="60325" y="1143000"/>
            <a:ext cx="54927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969696"/>
                </a:solidFill>
                <a:latin typeface="华文新魏" panose="02010800040101010101" pitchFamily="2" charset="-122"/>
                <a:ea typeface="华文新魏" panose="02010800040101010101" pitchFamily="2" charset="-122"/>
              </a:rPr>
              <a:t> </a:t>
            </a:r>
            <a:r>
              <a:rPr lang="zh-CN" altLang="en-US" sz="2400">
                <a:solidFill>
                  <a:srgbClr val="969696"/>
                </a:solidFill>
                <a:latin typeface="华文新魏" panose="02010800040101010101" pitchFamily="2" charset="-122"/>
                <a:ea typeface="华文新魏" panose="02010800040101010101" pitchFamily="2" charset="-122"/>
              </a:rPr>
              <a:t>进  程  同  步</a:t>
            </a:r>
            <a:endParaRPr lang="zh-CN" altLang="en-US" sz="2400">
              <a:solidFill>
                <a:srgbClr val="969696"/>
              </a:solidFill>
              <a:latin typeface="华文新魏" panose="02010800040101010101" pitchFamily="2" charset="-122"/>
              <a:ea typeface="华文新魏" panose="02010800040101010101" pitchFamily="2" charset="-122"/>
            </a:endParaRPr>
          </a:p>
        </p:txBody>
      </p:sp>
      <p:sp>
        <p:nvSpPr>
          <p:cNvPr id="71685" name="Text Box 5"/>
          <p:cNvSpPr txBox="1">
            <a:spLocks noChangeArrowheads="1"/>
          </p:cNvSpPr>
          <p:nvPr/>
        </p:nvSpPr>
        <p:spPr bwMode="auto">
          <a:xfrm>
            <a:off x="1219200" y="1981200"/>
            <a:ext cx="7543800" cy="103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0"/>
              </a:spcBef>
              <a:buClr>
                <a:srgbClr val="0000CC"/>
              </a:buClr>
              <a:buSzTx/>
              <a:buFont typeface="Wingdings" panose="05000000000000000000" pitchFamily="2" charset="2"/>
              <a:buChar char="Ø"/>
            </a:pPr>
            <a:r>
              <a:rPr lang="zh-CN" altLang="en-US" sz="2800">
                <a:latin typeface="Times New Roman" panose="02020603050405020304" pitchFamily="18" charset="0"/>
              </a:rPr>
              <a:t>临界区是每个进程中</a:t>
            </a:r>
            <a:r>
              <a:rPr lang="zh-CN" altLang="en-US" sz="2800">
                <a:solidFill>
                  <a:srgbClr val="0000CC"/>
                </a:solidFill>
                <a:latin typeface="Times New Roman" panose="02020603050405020304" pitchFamily="18" charset="0"/>
              </a:rPr>
              <a:t>访问临界资源的那段代码</a:t>
            </a:r>
            <a:r>
              <a:rPr lang="zh-CN" altLang="en-US" sz="2400">
                <a:latin typeface="Times New Roman" panose="02020603050405020304" pitchFamily="18" charset="0"/>
              </a:rPr>
              <a:t>。（</a:t>
            </a:r>
            <a:r>
              <a:rPr lang="zh-CN" altLang="en-US" sz="2400">
                <a:latin typeface="Times New Roman" panose="02020603050405020304" pitchFamily="18" charset="0"/>
              </a:rPr>
              <a:t>名词）</a:t>
            </a:r>
            <a:endParaRPr lang="zh-CN" altLang="en-US" sz="2400">
              <a:latin typeface="Times New Roman" panose="02020603050405020304" pitchFamily="18" charset="0"/>
            </a:endParaRPr>
          </a:p>
        </p:txBody>
      </p:sp>
      <p:sp>
        <p:nvSpPr>
          <p:cNvPr id="71686" name="Text Box 6"/>
          <p:cNvSpPr txBox="1">
            <a:spLocks noChangeArrowheads="1"/>
          </p:cNvSpPr>
          <p:nvPr/>
        </p:nvSpPr>
        <p:spPr bwMode="auto">
          <a:xfrm>
            <a:off x="1211263" y="3429000"/>
            <a:ext cx="74453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
                <a:srgbClr val="0000CC"/>
              </a:buClr>
              <a:buSzTx/>
              <a:buFont typeface="Wingdings" panose="05000000000000000000" pitchFamily="2" charset="2"/>
              <a:buChar char="Ø"/>
            </a:pPr>
            <a:r>
              <a:rPr lang="en-US" altLang="zh-CN" sz="2800"/>
              <a:t>  </a:t>
            </a:r>
            <a:r>
              <a:rPr lang="zh-CN" altLang="en-US" sz="2800"/>
              <a:t>若能保证诸进程</a:t>
            </a:r>
            <a:r>
              <a:rPr lang="zh-CN" altLang="en-US" sz="2800">
                <a:solidFill>
                  <a:srgbClr val="0000CC"/>
                </a:solidFill>
              </a:rPr>
              <a:t>互斥</a:t>
            </a:r>
            <a:r>
              <a:rPr lang="zh-CN" altLang="en-US" sz="2800"/>
              <a:t>地进入自己的临界区，便可实现诸进程对临界资源的互斥访问。</a:t>
            </a:r>
            <a:endParaRPr lang="zh-CN" alt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914400" y="12192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buClrTx/>
              <a:buSzTx/>
              <a:buFontTx/>
              <a:buNone/>
            </a:pPr>
            <a:r>
              <a:rPr lang="en-US" altLang="zh-CN">
                <a:latin typeface="宋体" panose="02010600030101010101" pitchFamily="2" charset="-122"/>
              </a:rPr>
              <a:t>4. </a:t>
            </a:r>
            <a:r>
              <a:rPr lang="zh-CN" altLang="en-US">
                <a:latin typeface="宋体" panose="02010600030101010101" pitchFamily="2" charset="-122"/>
              </a:rPr>
              <a:t>同步机制应遵循的规则</a:t>
            </a:r>
            <a:r>
              <a:rPr lang="en-US" altLang="zh-CN">
                <a:latin typeface="宋体" panose="02010600030101010101" pitchFamily="2" charset="-122"/>
              </a:rPr>
              <a:t>P55</a:t>
            </a:r>
            <a:endParaRPr lang="zh-CN" altLang="en-US">
              <a:latin typeface="宋体" panose="02010600030101010101" pitchFamily="2" charset="-122"/>
            </a:endParaRPr>
          </a:p>
        </p:txBody>
      </p:sp>
      <p:sp>
        <p:nvSpPr>
          <p:cNvPr id="73731" name="Text Box 3"/>
          <p:cNvSpPr txBox="1">
            <a:spLocks noChangeArrowheads="1"/>
          </p:cNvSpPr>
          <p:nvPr/>
        </p:nvSpPr>
        <p:spPr bwMode="auto">
          <a:xfrm>
            <a:off x="1295400" y="609600"/>
            <a:ext cx="7315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4000">
                <a:latin typeface="华文新魏" panose="02010800040101010101" pitchFamily="2" charset="-122"/>
                <a:ea typeface="华文新魏" panose="02010800040101010101" pitchFamily="2" charset="-122"/>
              </a:rPr>
              <a:t>2.4.1 </a:t>
            </a:r>
            <a:r>
              <a:rPr lang="zh-CN" altLang="en-US" sz="4000">
                <a:latin typeface="华文新魏" panose="02010800040101010101" pitchFamily="2" charset="-122"/>
                <a:ea typeface="华文新魏" panose="02010800040101010101" pitchFamily="2" charset="-122"/>
              </a:rPr>
              <a:t>进程同步的基本概念</a:t>
            </a:r>
            <a:endParaRPr kumimoji="0" lang="zh-CN" altLang="en-US" sz="4000" b="0">
              <a:latin typeface="华文新魏" panose="02010800040101010101" pitchFamily="2" charset="-122"/>
              <a:ea typeface="华文新魏" panose="02010800040101010101" pitchFamily="2" charset="-122"/>
            </a:endParaRPr>
          </a:p>
        </p:txBody>
      </p:sp>
      <p:sp>
        <p:nvSpPr>
          <p:cNvPr id="73732" name="Text Box 4"/>
          <p:cNvSpPr txBox="1">
            <a:spLocks noChangeArrowheads="1"/>
          </p:cNvSpPr>
          <p:nvPr/>
        </p:nvSpPr>
        <p:spPr bwMode="auto">
          <a:xfrm>
            <a:off x="60325" y="1143000"/>
            <a:ext cx="54927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969696"/>
                </a:solidFill>
                <a:latin typeface="华文新魏" panose="02010800040101010101" pitchFamily="2" charset="-122"/>
                <a:ea typeface="华文新魏" panose="02010800040101010101" pitchFamily="2" charset="-122"/>
              </a:rPr>
              <a:t> </a:t>
            </a:r>
            <a:r>
              <a:rPr lang="zh-CN" altLang="en-US" sz="2400">
                <a:solidFill>
                  <a:srgbClr val="969696"/>
                </a:solidFill>
                <a:latin typeface="华文新魏" panose="02010800040101010101" pitchFamily="2" charset="-122"/>
                <a:ea typeface="华文新魏" panose="02010800040101010101" pitchFamily="2" charset="-122"/>
              </a:rPr>
              <a:t>进  程  同  步</a:t>
            </a:r>
            <a:endParaRPr lang="zh-CN" altLang="en-US" sz="2400">
              <a:solidFill>
                <a:srgbClr val="969696"/>
              </a:solidFill>
              <a:latin typeface="华文新魏" panose="02010800040101010101" pitchFamily="2" charset="-122"/>
              <a:ea typeface="华文新魏" panose="02010800040101010101" pitchFamily="2" charset="-122"/>
            </a:endParaRPr>
          </a:p>
        </p:txBody>
      </p:sp>
      <p:sp>
        <p:nvSpPr>
          <p:cNvPr id="73733" name="Text Box 5"/>
          <p:cNvSpPr txBox="1">
            <a:spLocks noChangeArrowheads="1"/>
          </p:cNvSpPr>
          <p:nvPr/>
        </p:nvSpPr>
        <p:spPr bwMode="auto">
          <a:xfrm>
            <a:off x="1574006" y="1920875"/>
            <a:ext cx="5995988" cy="353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200000"/>
              </a:lnSpc>
              <a:spcBef>
                <a:spcPct val="0"/>
              </a:spcBef>
              <a:buClrTx/>
              <a:buSzTx/>
              <a:buFontTx/>
              <a:buAutoNum type="arabicParenBoth"/>
            </a:pPr>
            <a:r>
              <a:rPr lang="zh-CN" altLang="en-US" sz="2800" b="1" dirty="0">
                <a:solidFill>
                  <a:srgbClr val="000000"/>
                </a:solidFill>
                <a:latin typeface="Times New Roman" panose="02020603050405020304" pitchFamily="18" charset="0"/>
              </a:rPr>
              <a:t>空闲让进。</a:t>
            </a:r>
            <a:endParaRPr lang="zh-CN" altLang="en-US" sz="2800" b="1" dirty="0">
              <a:solidFill>
                <a:srgbClr val="000000"/>
              </a:solidFill>
              <a:latin typeface="Times New Roman" panose="02020603050405020304" pitchFamily="18" charset="0"/>
            </a:endParaRPr>
          </a:p>
          <a:p>
            <a:pPr eaLnBrk="1" hangingPunct="1">
              <a:lnSpc>
                <a:spcPct val="200000"/>
              </a:lnSpc>
              <a:spcBef>
                <a:spcPct val="0"/>
              </a:spcBef>
              <a:buClrTx/>
              <a:buSzTx/>
              <a:buFontTx/>
              <a:buNone/>
            </a:pPr>
            <a:r>
              <a:rPr lang="en-US" altLang="zh-CN" sz="2800" b="1" dirty="0">
                <a:solidFill>
                  <a:srgbClr val="000000"/>
                </a:solidFill>
                <a:latin typeface="Times New Roman" panose="02020603050405020304" pitchFamily="18" charset="0"/>
              </a:rPr>
              <a:t>(2) </a:t>
            </a:r>
            <a:r>
              <a:rPr lang="zh-CN" altLang="en-US" sz="2800" b="1" dirty="0">
                <a:solidFill>
                  <a:srgbClr val="000000"/>
                </a:solidFill>
                <a:latin typeface="Times New Roman" panose="02020603050405020304" pitchFamily="18" charset="0"/>
              </a:rPr>
              <a:t>忙则等待。 </a:t>
            </a:r>
            <a:endParaRPr lang="zh-CN" altLang="en-US" sz="2800" b="1" dirty="0">
              <a:solidFill>
                <a:srgbClr val="000000"/>
              </a:solidFill>
              <a:latin typeface="Times New Roman" panose="02020603050405020304" pitchFamily="18" charset="0"/>
            </a:endParaRPr>
          </a:p>
          <a:p>
            <a:pPr eaLnBrk="1" hangingPunct="1">
              <a:lnSpc>
                <a:spcPct val="200000"/>
              </a:lnSpc>
              <a:spcBef>
                <a:spcPct val="0"/>
              </a:spcBef>
              <a:buClrTx/>
              <a:buSzTx/>
              <a:buFontTx/>
              <a:buNone/>
            </a:pPr>
            <a:r>
              <a:rPr lang="en-US" altLang="zh-CN" sz="2800" b="1" dirty="0">
                <a:solidFill>
                  <a:srgbClr val="000000"/>
                </a:solidFill>
                <a:latin typeface="Times New Roman" panose="02020603050405020304" pitchFamily="18" charset="0"/>
              </a:rPr>
              <a:t>(3) </a:t>
            </a:r>
            <a:r>
              <a:rPr lang="zh-CN" altLang="en-US" sz="2800" b="1" dirty="0">
                <a:solidFill>
                  <a:srgbClr val="000000"/>
                </a:solidFill>
                <a:latin typeface="Times New Roman" panose="02020603050405020304" pitchFamily="18" charset="0"/>
              </a:rPr>
              <a:t>有限等待。（</a:t>
            </a:r>
            <a:r>
              <a:rPr lang="zh-CN" altLang="en-US" sz="2800" b="1" dirty="0">
                <a:solidFill>
                  <a:srgbClr val="000000"/>
                </a:solidFill>
                <a:latin typeface="Times New Roman" panose="02020603050405020304" pitchFamily="18" charset="0"/>
              </a:rPr>
              <a:t>名词） </a:t>
            </a:r>
            <a:endParaRPr lang="zh-CN" altLang="en-US" sz="2800" b="1" dirty="0">
              <a:solidFill>
                <a:srgbClr val="000000"/>
              </a:solidFill>
              <a:latin typeface="Times New Roman" panose="02020603050405020304" pitchFamily="18" charset="0"/>
            </a:endParaRPr>
          </a:p>
          <a:p>
            <a:pPr eaLnBrk="1" hangingPunct="1">
              <a:lnSpc>
                <a:spcPct val="200000"/>
              </a:lnSpc>
              <a:spcBef>
                <a:spcPct val="0"/>
              </a:spcBef>
              <a:buClrTx/>
              <a:buSzTx/>
              <a:buFontTx/>
              <a:buNone/>
            </a:pPr>
            <a:r>
              <a:rPr lang="en-US" altLang="zh-CN" sz="2800" b="1" dirty="0">
                <a:solidFill>
                  <a:srgbClr val="000000"/>
                </a:solidFill>
                <a:latin typeface="Times New Roman" panose="02020603050405020304" pitchFamily="18" charset="0"/>
              </a:rPr>
              <a:t>(4) </a:t>
            </a:r>
            <a:r>
              <a:rPr lang="zh-CN" altLang="en-US" sz="2800" b="1" dirty="0">
                <a:solidFill>
                  <a:srgbClr val="000000"/>
                </a:solidFill>
                <a:latin typeface="Times New Roman" panose="02020603050405020304" pitchFamily="18" charset="0"/>
              </a:rPr>
              <a:t>让权等待。  （</a:t>
            </a:r>
            <a:r>
              <a:rPr lang="zh-CN" altLang="en-US" sz="2800" b="1" dirty="0">
                <a:solidFill>
                  <a:srgbClr val="000000"/>
                </a:solidFill>
                <a:latin typeface="Times New Roman" panose="02020603050405020304" pitchFamily="18" charset="0"/>
                <a:sym typeface="+mn-ea"/>
              </a:rPr>
              <a:t>名词）</a:t>
            </a:r>
            <a:endParaRPr lang="zh-CN" altLang="en-US" sz="2800" b="1" dirty="0">
              <a:solidFill>
                <a:srgbClr val="000000"/>
              </a:solidFill>
              <a:latin typeface="Times New Roman" panose="02020603050405020304" pitchFamily="18" charset="0"/>
            </a:endParaRPr>
          </a:p>
        </p:txBody>
      </p:sp>
      <p:sp>
        <p:nvSpPr>
          <p:cNvPr id="2" name="文本框 1"/>
          <p:cNvSpPr txBox="1"/>
          <p:nvPr/>
        </p:nvSpPr>
        <p:spPr>
          <a:xfrm>
            <a:off x="3957320" y="1916430"/>
            <a:ext cx="4805680" cy="521970"/>
          </a:xfrm>
          <a:prstGeom prst="rect">
            <a:avLst/>
          </a:prstGeom>
          <a:noFill/>
        </p:spPr>
        <p:txBody>
          <a:bodyPr wrap="none" rtlCol="0">
            <a:spAutoFit/>
          </a:bodyPr>
          <a:p>
            <a:r>
              <a:rPr lang="zh-CN" altLang="en-US"/>
              <a:t>（填空，如果简答需要</a:t>
            </a:r>
            <a:r>
              <a:rPr lang="zh-CN" altLang="en-US"/>
              <a:t>阐述）</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1295400" y="609600"/>
            <a:ext cx="7315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4000">
                <a:latin typeface="华文新魏" panose="02010800040101010101" pitchFamily="2" charset="-122"/>
                <a:ea typeface="华文新魏" panose="02010800040101010101" pitchFamily="2" charset="-122"/>
              </a:rPr>
              <a:t>2.4.3 </a:t>
            </a:r>
            <a:r>
              <a:rPr lang="zh-CN" altLang="en-US" sz="4000">
                <a:latin typeface="华文新魏" panose="02010800040101010101" pitchFamily="2" charset="-122"/>
                <a:ea typeface="华文新魏" panose="02010800040101010101" pitchFamily="2" charset="-122"/>
              </a:rPr>
              <a:t>信号量机制</a:t>
            </a:r>
            <a:endParaRPr kumimoji="0" lang="zh-CN" altLang="en-US" sz="4000" b="0">
              <a:latin typeface="华文新魏" panose="02010800040101010101" pitchFamily="2" charset="-122"/>
              <a:ea typeface="华文新魏" panose="02010800040101010101" pitchFamily="2" charset="-122"/>
            </a:endParaRPr>
          </a:p>
        </p:txBody>
      </p:sp>
      <p:sp>
        <p:nvSpPr>
          <p:cNvPr id="80899" name="Text Box 3"/>
          <p:cNvSpPr txBox="1">
            <a:spLocks noChangeArrowheads="1"/>
          </p:cNvSpPr>
          <p:nvPr/>
        </p:nvSpPr>
        <p:spPr bwMode="auto">
          <a:xfrm>
            <a:off x="55563" y="1143000"/>
            <a:ext cx="554037"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969696"/>
                </a:solidFill>
                <a:latin typeface="华文新魏" panose="02010800040101010101" pitchFamily="2" charset="-122"/>
                <a:ea typeface="华文新魏" panose="02010800040101010101" pitchFamily="2" charset="-122"/>
              </a:rPr>
              <a:t> </a:t>
            </a:r>
            <a:r>
              <a:rPr lang="zh-CN" altLang="en-US" sz="2400">
                <a:solidFill>
                  <a:srgbClr val="969696"/>
                </a:solidFill>
                <a:latin typeface="华文新魏" panose="02010800040101010101" pitchFamily="2" charset="-122"/>
                <a:ea typeface="华文新魏" panose="02010800040101010101" pitchFamily="2" charset="-122"/>
              </a:rPr>
              <a:t>进  程  同  步</a:t>
            </a:r>
            <a:endParaRPr lang="zh-CN" altLang="en-US" sz="2400">
              <a:solidFill>
                <a:srgbClr val="969696"/>
              </a:solidFill>
              <a:latin typeface="华文新魏" panose="02010800040101010101" pitchFamily="2" charset="-122"/>
              <a:ea typeface="华文新魏" panose="02010800040101010101" pitchFamily="2" charset="-122"/>
            </a:endParaRPr>
          </a:p>
        </p:txBody>
      </p:sp>
      <p:sp>
        <p:nvSpPr>
          <p:cNvPr id="80900" name="Text Box 4"/>
          <p:cNvSpPr txBox="1">
            <a:spLocks noChangeArrowheads="1"/>
          </p:cNvSpPr>
          <p:nvPr/>
        </p:nvSpPr>
        <p:spPr bwMode="auto">
          <a:xfrm>
            <a:off x="755650" y="1379538"/>
            <a:ext cx="5976590" cy="432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spcBef>
                <a:spcPts val="200"/>
              </a:spcBef>
              <a:buClrTx/>
              <a:buSzTx/>
              <a:buFontTx/>
              <a:buNone/>
            </a:pPr>
            <a:r>
              <a:rPr lang="en-US" altLang="zh-CN" sz="2800" dirty="0">
                <a:latin typeface="Times New Roman" panose="02020603050405020304" pitchFamily="18" charset="0"/>
              </a:rPr>
              <a:t> 2. </a:t>
            </a:r>
            <a:r>
              <a:rPr lang="zh-CN" altLang="en-US" sz="2800" b="1" dirty="0">
                <a:solidFill>
                  <a:srgbClr val="FF0000"/>
                </a:solidFill>
                <a:latin typeface="Times New Roman" panose="02020603050405020304" pitchFamily="18" charset="0"/>
              </a:rPr>
              <a:t>记录型信号量（默认信号量类型）</a:t>
            </a:r>
            <a:endParaRPr lang="en-US" altLang="zh-CN" sz="2800" b="1" dirty="0">
              <a:solidFill>
                <a:srgbClr val="FF0000"/>
              </a:solidFill>
              <a:latin typeface="Times New Roman" panose="02020603050405020304" pitchFamily="18" charset="0"/>
            </a:endParaRPr>
          </a:p>
          <a:p>
            <a:pPr algn="just" eaLnBrk="1" hangingPunct="1">
              <a:spcBef>
                <a:spcPts val="200"/>
              </a:spcBef>
              <a:buClrTx/>
              <a:buSzTx/>
              <a:buFontTx/>
              <a:buNone/>
            </a:pPr>
            <a:r>
              <a:rPr lang="zh-CN" altLang="en-US" sz="2400" dirty="0">
                <a:latin typeface="Times New Roman" panose="02020603050405020304" pitchFamily="18" charset="0"/>
              </a:rPr>
              <a:t>记录型信号量是由于采用了记录型的数据结构而得名的。</a:t>
            </a:r>
            <a:endParaRPr lang="en-US" altLang="zh-CN" sz="2400" dirty="0">
              <a:latin typeface="Times New Roman" panose="02020603050405020304" pitchFamily="18" charset="0"/>
            </a:endParaRPr>
          </a:p>
          <a:p>
            <a:pPr algn="just" eaLnBrk="1" hangingPunct="1">
              <a:spcBef>
                <a:spcPts val="200"/>
              </a:spcBef>
              <a:buClrTx/>
              <a:buSzTx/>
              <a:buFontTx/>
              <a:buNone/>
            </a:pPr>
            <a:r>
              <a:rPr lang="zh-CN" altLang="zh-CN" sz="2400" kern="100" dirty="0">
                <a:cs typeface="Times New Roman" panose="02020603050405020304" pitchFamily="18" charset="0"/>
              </a:rPr>
              <a:t>一般是由两个成员组成</a:t>
            </a:r>
            <a:r>
              <a:rPr lang="zh-CN" altLang="en-US" sz="2400" kern="100" dirty="0">
                <a:cs typeface="Times New Roman" panose="02020603050405020304" pitchFamily="18" charset="0"/>
              </a:rPr>
              <a:t>：</a:t>
            </a:r>
            <a:r>
              <a:rPr lang="zh-CN" altLang="zh-CN" sz="2400" kern="100" dirty="0">
                <a:cs typeface="Times New Roman" panose="02020603050405020304" pitchFamily="18" charset="0"/>
              </a:rPr>
              <a:t>整形变量，表示该信号量的值；另一个是指向</a:t>
            </a:r>
            <a:r>
              <a:rPr lang="en-US" altLang="zh-CN" sz="2400" kern="100" dirty="0">
                <a:cs typeface="Times New Roman" panose="02020603050405020304" pitchFamily="18" charset="0"/>
              </a:rPr>
              <a:t>PCB</a:t>
            </a:r>
            <a:r>
              <a:rPr lang="zh-CN" altLang="zh-CN" sz="2400" kern="100" dirty="0">
                <a:cs typeface="Times New Roman" panose="02020603050405020304" pitchFamily="18" charset="0"/>
              </a:rPr>
              <a:t>的指针当多个进程都等待同一信号量时，它们就排成一个队列，由信号量的指针项指出该队列的头。信号量反映相应资源的使用情况，它与</a:t>
            </a:r>
            <a:r>
              <a:rPr lang="en-US" altLang="zh-CN" sz="2400" kern="100" dirty="0">
                <a:cs typeface="Times New Roman" panose="02020603050405020304" pitchFamily="18" charset="0"/>
              </a:rPr>
              <a:t>P</a:t>
            </a:r>
            <a:r>
              <a:rPr lang="zh-CN" altLang="zh-CN" sz="2400" kern="100" dirty="0">
                <a:cs typeface="Times New Roman" panose="02020603050405020304" pitchFamily="18" charset="0"/>
              </a:rPr>
              <a:t>、</a:t>
            </a:r>
            <a:r>
              <a:rPr lang="en-US" altLang="zh-CN" sz="2400" kern="100" dirty="0">
                <a:cs typeface="Times New Roman" panose="02020603050405020304" pitchFamily="18" charset="0"/>
              </a:rPr>
              <a:t>V</a:t>
            </a:r>
            <a:r>
              <a:rPr lang="zh-CN" altLang="zh-CN" sz="2400" kern="100" dirty="0">
                <a:cs typeface="Times New Roman" panose="02020603050405020304" pitchFamily="18" charset="0"/>
              </a:rPr>
              <a:t>操作原语一起使用可实现进程的同步和互斥（背）含义及</a:t>
            </a:r>
            <a:r>
              <a:rPr lang="zh-CN" altLang="zh-CN" sz="2400" kern="100" dirty="0">
                <a:cs typeface="Times New Roman" panose="02020603050405020304" pitchFamily="18" charset="0"/>
              </a:rPr>
              <a:t>使用</a:t>
            </a:r>
            <a:endParaRPr lang="zh-CN" altLang="zh-CN" sz="2400" kern="100" dirty="0">
              <a:cs typeface="Times New Roman" panose="02020603050405020304" pitchFamily="18" charset="0"/>
            </a:endParaRPr>
          </a:p>
        </p:txBody>
      </p:sp>
      <p:sp>
        <p:nvSpPr>
          <p:cNvPr id="80901" name="Text Box 5"/>
          <p:cNvSpPr txBox="1">
            <a:spLocks noChangeArrowheads="1"/>
          </p:cNvSpPr>
          <p:nvPr/>
        </p:nvSpPr>
        <p:spPr bwMode="auto">
          <a:xfrm>
            <a:off x="6588224" y="1948924"/>
            <a:ext cx="2376264"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FontTx/>
              <a:buNone/>
            </a:pPr>
            <a:r>
              <a:rPr lang="en-US" altLang="zh-CN" sz="2000" dirty="0">
                <a:latin typeface="Times New Roman" panose="02020603050405020304" pitchFamily="18" charset="0"/>
              </a:rPr>
              <a:t>type </a:t>
            </a:r>
            <a:r>
              <a:rPr lang="en-US" altLang="zh-CN" sz="2000" dirty="0" err="1">
                <a:latin typeface="Times New Roman" panose="02020603050405020304" pitchFamily="18" charset="0"/>
              </a:rPr>
              <a:t>struct</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algn="just" eaLnBrk="1" hangingPunct="1">
              <a:spcBef>
                <a:spcPct val="50000"/>
              </a:spcBef>
              <a:buClrTx/>
              <a:buFontTx/>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int</a:t>
            </a:r>
            <a:r>
              <a:rPr lang="en-US" altLang="zh-CN" sz="2000" dirty="0">
                <a:latin typeface="Times New Roman" panose="02020603050405020304" pitchFamily="18" charset="0"/>
              </a:rPr>
              <a:t> value;</a:t>
            </a:r>
            <a:endParaRPr lang="en-US" altLang="zh-CN" sz="2000" dirty="0">
              <a:latin typeface="Times New Roman" panose="02020603050405020304" pitchFamily="18" charset="0"/>
            </a:endParaRPr>
          </a:p>
          <a:p>
            <a:pPr algn="just" eaLnBrk="1" hangingPunct="1">
              <a:spcBef>
                <a:spcPct val="50000"/>
              </a:spcBef>
              <a:buClrTx/>
              <a:buFontTx/>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struct</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process_control_block</a:t>
            </a:r>
            <a:r>
              <a:rPr lang="en-US" altLang="zh-CN" sz="2000" dirty="0">
                <a:latin typeface="Times New Roman" panose="02020603050405020304" pitchFamily="18" charset="0"/>
              </a:rPr>
              <a:t> *list;</a:t>
            </a:r>
            <a:endParaRPr lang="en-US" altLang="zh-CN" sz="2000" dirty="0">
              <a:latin typeface="Times New Roman" panose="02020603050405020304" pitchFamily="18" charset="0"/>
            </a:endParaRPr>
          </a:p>
          <a:p>
            <a:pPr algn="just" eaLnBrk="1" hangingPunct="1">
              <a:spcBef>
                <a:spcPct val="50000"/>
              </a:spcBef>
              <a:buClrTx/>
              <a:buFontTx/>
              <a:buNone/>
            </a:pPr>
            <a:r>
              <a:rPr lang="en-US" altLang="zh-CN" sz="2000" dirty="0">
                <a:latin typeface="Times New Roman" panose="02020603050405020304" pitchFamily="18" charset="0"/>
              </a:rPr>
              <a:t>} semaphore;</a:t>
            </a:r>
            <a:endParaRPr lang="en-US" altLang="zh-CN" sz="2000" dirty="0">
              <a:latin typeface="Times New Roman" panose="02020603050405020304" pitchFamily="18" charset="0"/>
            </a:endParaRPr>
          </a:p>
        </p:txBody>
      </p:sp>
      <p:sp>
        <p:nvSpPr>
          <p:cNvPr id="2" name="文本框 1"/>
          <p:cNvSpPr txBox="1"/>
          <p:nvPr/>
        </p:nvSpPr>
        <p:spPr>
          <a:xfrm>
            <a:off x="921385" y="5906770"/>
            <a:ext cx="1960880" cy="521970"/>
          </a:xfrm>
          <a:prstGeom prst="rect">
            <a:avLst/>
          </a:prstGeom>
          <a:noFill/>
        </p:spPr>
        <p:txBody>
          <a:bodyPr wrap="none" rtlCol="0">
            <a:spAutoFit/>
          </a:bodyPr>
          <a:p>
            <a:r>
              <a:rPr lang="zh-CN" altLang="en-US"/>
              <a:t>几类信号量</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899592" y="501650"/>
            <a:ext cx="7162800" cy="5811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Tx/>
              <a:buNone/>
            </a:pPr>
            <a:r>
              <a:rPr lang="en-US" altLang="zh-CN" sz="2400" dirty="0">
                <a:latin typeface="Times New Roman" panose="02020603050405020304" pitchFamily="18" charset="0"/>
              </a:rPr>
              <a:t>wait(S)</a:t>
            </a:r>
            <a:r>
              <a:rPr lang="zh-CN" altLang="en-US" sz="2400" dirty="0">
                <a:latin typeface="Times New Roman" panose="02020603050405020304" pitchFamily="18" charset="0"/>
              </a:rPr>
              <a:t>和</a:t>
            </a:r>
            <a:r>
              <a:rPr lang="en-US" altLang="zh-CN" sz="2400" dirty="0">
                <a:latin typeface="Times New Roman" panose="02020603050405020304" pitchFamily="18" charset="0"/>
              </a:rPr>
              <a:t>signal(S)</a:t>
            </a:r>
            <a:r>
              <a:rPr lang="zh-CN" altLang="en-US" sz="2400" dirty="0">
                <a:latin typeface="Times New Roman" panose="02020603050405020304" pitchFamily="18" charset="0"/>
              </a:rPr>
              <a:t>操作可描述为：</a:t>
            </a:r>
            <a:endParaRPr lang="zh-CN" altLang="en-US" sz="2400" dirty="0">
              <a:latin typeface="Times New Roman" panose="02020603050405020304" pitchFamily="18" charset="0"/>
            </a:endParaRPr>
          </a:p>
          <a:p>
            <a:pPr eaLnBrk="1" hangingPunct="1">
              <a:lnSpc>
                <a:spcPct val="120000"/>
              </a:lnSpc>
              <a:spcBef>
                <a:spcPct val="0"/>
              </a:spcBef>
              <a:buClrTx/>
              <a:buSzTx/>
              <a:buFontTx/>
              <a:buNone/>
            </a:pPr>
            <a:r>
              <a:rPr lang="en-US" altLang="zh-CN" sz="2400" dirty="0">
                <a:solidFill>
                  <a:srgbClr val="0000CC"/>
                </a:solidFill>
                <a:latin typeface="Times New Roman" panose="02020603050405020304" pitchFamily="18" charset="0"/>
              </a:rPr>
              <a:t>wait(semaphore *S)</a:t>
            </a:r>
            <a:endParaRPr lang="en-US" altLang="zh-CN" sz="2400" dirty="0">
              <a:solidFill>
                <a:srgbClr val="0000CC"/>
              </a:solidFill>
              <a:latin typeface="Times New Roman" panose="02020603050405020304" pitchFamily="18" charset="0"/>
            </a:endParaRPr>
          </a:p>
          <a:p>
            <a:pPr eaLnBrk="1" hangingPunct="1">
              <a:lnSpc>
                <a:spcPct val="120000"/>
              </a:lnSpc>
              <a:spcBef>
                <a:spcPct val="0"/>
              </a:spcBef>
              <a:buClrTx/>
              <a:buSzTx/>
              <a:buFont typeface="Wingdings" panose="05000000000000000000" pitchFamily="2" charset="2"/>
              <a:buNone/>
            </a:pPr>
            <a:r>
              <a:rPr lang="en-US" altLang="zh-CN" sz="2400" dirty="0">
                <a:solidFill>
                  <a:srgbClr val="0000CC"/>
                </a:solidFill>
                <a:latin typeface="Times New Roman" panose="02020603050405020304" pitchFamily="18" charset="0"/>
              </a:rPr>
              <a:t>{</a:t>
            </a:r>
            <a:endParaRPr lang="en-US" altLang="zh-CN" sz="2400" dirty="0">
              <a:solidFill>
                <a:srgbClr val="0000CC"/>
              </a:solidFill>
              <a:latin typeface="Times New Roman" panose="02020603050405020304" pitchFamily="18" charset="0"/>
            </a:endParaRPr>
          </a:p>
          <a:p>
            <a:pPr eaLnBrk="1" hangingPunct="1">
              <a:lnSpc>
                <a:spcPct val="120000"/>
              </a:lnSpc>
              <a:spcBef>
                <a:spcPct val="0"/>
              </a:spcBef>
              <a:buClrTx/>
              <a:buSzTx/>
              <a:buFont typeface="Wingdings" panose="05000000000000000000" pitchFamily="2" charset="2"/>
              <a:buNone/>
            </a:pPr>
            <a:r>
              <a:rPr lang="en-US" altLang="zh-CN" sz="2400" dirty="0">
                <a:solidFill>
                  <a:srgbClr val="0000CC"/>
                </a:solidFill>
                <a:latin typeface="Times New Roman" panose="02020603050405020304" pitchFamily="18" charset="0"/>
              </a:rPr>
              <a:t>     </a:t>
            </a:r>
            <a:r>
              <a:rPr lang="en-US" altLang="zh-CN" sz="2400" u="sng" dirty="0">
                <a:solidFill>
                  <a:srgbClr val="0000CC"/>
                </a:solidFill>
                <a:latin typeface="Times New Roman" panose="02020603050405020304" pitchFamily="18" charset="0"/>
              </a:rPr>
              <a:t>S-&gt;value</a:t>
            </a:r>
            <a:r>
              <a:rPr lang="en-US" altLang="zh-CN" sz="2400" dirty="0">
                <a:solidFill>
                  <a:srgbClr val="0000CC"/>
                </a:solidFill>
                <a:latin typeface="Times New Roman" panose="02020603050405020304" pitchFamily="18" charset="0"/>
              </a:rPr>
              <a:t>--; </a:t>
            </a:r>
            <a:r>
              <a:rPr lang="zh-CN" altLang="en-US" sz="2400" dirty="0">
                <a:solidFill>
                  <a:srgbClr val="0000CC"/>
                </a:solidFill>
                <a:latin typeface="Times New Roman" panose="02020603050405020304" pitchFamily="18" charset="0"/>
              </a:rPr>
              <a:t>（资源信号量，初始应该是资源的最大数目）</a:t>
            </a:r>
            <a:endParaRPr lang="en-US" altLang="zh-CN" sz="2400" dirty="0">
              <a:solidFill>
                <a:srgbClr val="0000CC"/>
              </a:solidFill>
              <a:latin typeface="Times New Roman" panose="02020603050405020304" pitchFamily="18" charset="0"/>
            </a:endParaRPr>
          </a:p>
          <a:p>
            <a:pPr eaLnBrk="1" hangingPunct="1">
              <a:lnSpc>
                <a:spcPct val="120000"/>
              </a:lnSpc>
              <a:spcBef>
                <a:spcPct val="0"/>
              </a:spcBef>
              <a:buClrTx/>
              <a:buSzTx/>
              <a:buFont typeface="Wingdings" panose="05000000000000000000" pitchFamily="2" charset="2"/>
              <a:buNone/>
            </a:pPr>
            <a:r>
              <a:rPr lang="en-US" altLang="zh-CN" sz="2400" dirty="0">
                <a:solidFill>
                  <a:srgbClr val="0000CC"/>
                </a:solidFill>
                <a:latin typeface="Times New Roman" panose="02020603050405020304" pitchFamily="18" charset="0"/>
              </a:rPr>
              <a:t>     if (</a:t>
            </a:r>
            <a:r>
              <a:rPr lang="en-US" altLang="zh-CN" sz="2400" u="sng" dirty="0">
                <a:solidFill>
                  <a:srgbClr val="0000CC"/>
                </a:solidFill>
                <a:latin typeface="Times New Roman" panose="02020603050405020304" pitchFamily="18" charset="0"/>
              </a:rPr>
              <a:t>S-&gt;value</a:t>
            </a:r>
            <a:r>
              <a:rPr lang="en-US" altLang="zh-CN" sz="2400" dirty="0">
                <a:solidFill>
                  <a:srgbClr val="0000CC"/>
                </a:solidFill>
                <a:latin typeface="Times New Roman" panose="02020603050405020304" pitchFamily="18" charset="0"/>
              </a:rPr>
              <a:t>&lt;0) block(</a:t>
            </a:r>
            <a:r>
              <a:rPr lang="en-US" altLang="zh-CN" sz="2400" u="sng" dirty="0">
                <a:solidFill>
                  <a:srgbClr val="0000CC"/>
                </a:solidFill>
                <a:latin typeface="Times New Roman" panose="02020603050405020304" pitchFamily="18" charset="0"/>
              </a:rPr>
              <a:t>S-&gt;list</a:t>
            </a:r>
            <a:r>
              <a:rPr lang="en-US" altLang="zh-CN" sz="2400" dirty="0">
                <a:solidFill>
                  <a:srgbClr val="0000CC"/>
                </a:solidFill>
                <a:latin typeface="Times New Roman" panose="02020603050405020304" pitchFamily="18" charset="0"/>
              </a:rPr>
              <a:t>);</a:t>
            </a:r>
            <a:endParaRPr lang="en-US" altLang="zh-CN" sz="2400" dirty="0">
              <a:solidFill>
                <a:srgbClr val="0000CC"/>
              </a:solidFill>
              <a:latin typeface="Times New Roman" panose="02020603050405020304" pitchFamily="18" charset="0"/>
            </a:endParaRPr>
          </a:p>
          <a:p>
            <a:pPr eaLnBrk="1" hangingPunct="1">
              <a:lnSpc>
                <a:spcPct val="120000"/>
              </a:lnSpc>
              <a:spcBef>
                <a:spcPct val="0"/>
              </a:spcBef>
              <a:buClrTx/>
              <a:buSzTx/>
              <a:buFont typeface="Wingdings" panose="05000000000000000000" pitchFamily="2" charset="2"/>
              <a:buNone/>
            </a:pPr>
            <a:r>
              <a:rPr lang="en-US" altLang="zh-CN" sz="2400" dirty="0">
                <a:solidFill>
                  <a:srgbClr val="0000CC"/>
                </a:solidFill>
                <a:latin typeface="Times New Roman" panose="02020603050405020304" pitchFamily="18" charset="0"/>
              </a:rPr>
              <a:t>}</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eaLnBrk="1" hangingPunct="1">
              <a:lnSpc>
                <a:spcPct val="120000"/>
              </a:lnSpc>
              <a:spcBef>
                <a:spcPct val="0"/>
              </a:spcBef>
              <a:buClrTx/>
              <a:buSzTx/>
              <a:buFontTx/>
              <a:buNone/>
            </a:pPr>
            <a:endParaRPr lang="en-US" altLang="zh-CN" sz="2400" dirty="0">
              <a:latin typeface="Times New Roman" panose="02020603050405020304" pitchFamily="18" charset="0"/>
            </a:endParaRPr>
          </a:p>
          <a:p>
            <a:pPr eaLnBrk="1" hangingPunct="1">
              <a:lnSpc>
                <a:spcPct val="120000"/>
              </a:lnSpc>
              <a:spcBef>
                <a:spcPct val="0"/>
              </a:spcBef>
              <a:buClrTx/>
              <a:buSzTx/>
              <a:buFontTx/>
              <a:buNone/>
            </a:pPr>
            <a:r>
              <a:rPr lang="zh-CN" altLang="zh-CN" sz="2400" kern="100" dirty="0">
                <a:effectLst/>
                <a:ea typeface="宋体" panose="02010600030101010101" pitchFamily="2" charset="-122"/>
                <a:cs typeface="Times New Roman" panose="02020603050405020304" pitchFamily="18" charset="0"/>
              </a:rPr>
              <a:t>进程需要资源时，使用</a:t>
            </a:r>
            <a:r>
              <a:rPr lang="en-US" altLang="zh-CN" sz="2400" kern="100" dirty="0">
                <a:effectLst/>
                <a:ea typeface="宋体" panose="02010600030101010101" pitchFamily="2" charset="-122"/>
                <a:cs typeface="Times New Roman" panose="02020603050405020304" pitchFamily="18" charset="0"/>
              </a:rPr>
              <a:t>wait</a:t>
            </a:r>
            <a:r>
              <a:rPr lang="zh-CN" altLang="zh-CN" sz="2400" kern="100" dirty="0">
                <a:effectLst/>
                <a:ea typeface="宋体" panose="02010600030101010101" pitchFamily="2" charset="-122"/>
                <a:cs typeface="Times New Roman" panose="02020603050405020304" pitchFamily="18" charset="0"/>
              </a:rPr>
              <a:t>操作申请</a:t>
            </a:r>
            <a:r>
              <a:rPr lang="zh-CN" altLang="zh-CN" sz="2400" b="1" kern="100" dirty="0">
                <a:solidFill>
                  <a:srgbClr val="FF0000"/>
                </a:solidFill>
                <a:effectLst/>
                <a:ea typeface="宋体" panose="02010600030101010101" pitchFamily="2" charset="-122"/>
                <a:cs typeface="Times New Roman" panose="02020603050405020304" pitchFamily="18" charset="0"/>
              </a:rPr>
              <a:t>一</a:t>
            </a:r>
            <a:r>
              <a:rPr lang="zh-CN" altLang="zh-CN" sz="2400" kern="100" dirty="0">
                <a:effectLst/>
                <a:ea typeface="宋体" panose="02010600030101010101" pitchFamily="2" charset="-122"/>
                <a:cs typeface="Times New Roman" panose="02020603050405020304" pitchFamily="18" charset="0"/>
              </a:rPr>
              <a:t>个资源，使可供分配的该类资源减少一个，即</a:t>
            </a:r>
            <a:r>
              <a:rPr lang="en-US" altLang="zh-CN" sz="2400" kern="100" dirty="0">
                <a:effectLst/>
                <a:ea typeface="宋体" panose="02010600030101010101" pitchFamily="2" charset="-122"/>
                <a:cs typeface="Times New Roman" panose="02020603050405020304" pitchFamily="18" charset="0"/>
              </a:rPr>
              <a:t>S-&gt;value--</a:t>
            </a:r>
            <a:r>
              <a:rPr lang="zh-CN" altLang="zh-CN" sz="2400" kern="100" dirty="0">
                <a:effectLst/>
                <a:ea typeface="宋体" panose="02010600030101010101" pitchFamily="2" charset="-122"/>
                <a:cs typeface="Times New Roman" panose="02020603050405020304" pitchFamily="18" charset="0"/>
              </a:rPr>
              <a:t>；若减</a:t>
            </a:r>
            <a:r>
              <a:rPr lang="en-US" altLang="zh-CN" sz="2400" kern="100" dirty="0">
                <a:effectLst/>
                <a:ea typeface="宋体" panose="02010600030101010101" pitchFamily="2" charset="-122"/>
                <a:cs typeface="Times New Roman" panose="02020603050405020304" pitchFamily="18" charset="0"/>
              </a:rPr>
              <a:t>1</a:t>
            </a:r>
            <a:r>
              <a:rPr lang="zh-CN" altLang="zh-CN" sz="2400" kern="100" dirty="0">
                <a:effectLst/>
                <a:ea typeface="宋体" panose="02010600030101010101" pitchFamily="2" charset="-122"/>
                <a:cs typeface="Times New Roman" panose="02020603050405020304" pitchFamily="18" charset="0"/>
              </a:rPr>
              <a:t>后，</a:t>
            </a:r>
            <a:r>
              <a:rPr lang="en-US" altLang="zh-CN" sz="2400" kern="100" dirty="0">
                <a:effectLst/>
                <a:ea typeface="宋体" panose="02010600030101010101" pitchFamily="2" charset="-122"/>
                <a:cs typeface="Times New Roman" panose="02020603050405020304" pitchFamily="18" charset="0"/>
              </a:rPr>
              <a:t>S-&gt;value&lt;0</a:t>
            </a:r>
            <a:r>
              <a:rPr lang="zh-CN" altLang="zh-CN" sz="2400" kern="100" dirty="0">
                <a:effectLst/>
                <a:ea typeface="宋体" panose="02010600030101010101" pitchFamily="2" charset="-122"/>
                <a:cs typeface="Times New Roman" panose="02020603050405020304" pitchFamily="18" charset="0"/>
              </a:rPr>
              <a:t>时，表示该类资源已经分配完毕，进程应该调用</a:t>
            </a:r>
            <a:r>
              <a:rPr lang="en-US" altLang="zh-CN" sz="2400" kern="100" dirty="0">
                <a:effectLst/>
                <a:ea typeface="宋体" panose="02010600030101010101" pitchFamily="2" charset="-122"/>
                <a:cs typeface="Times New Roman" panose="02020603050405020304" pitchFamily="18" charset="0"/>
              </a:rPr>
              <a:t>block</a:t>
            </a:r>
            <a:r>
              <a:rPr lang="zh-CN" altLang="zh-CN" sz="2400" kern="100" dirty="0">
                <a:effectLst/>
                <a:ea typeface="宋体" panose="02010600030101010101" pitchFamily="2" charset="-122"/>
                <a:cs typeface="Times New Roman" panose="02020603050405020304" pitchFamily="18" charset="0"/>
              </a:rPr>
              <a:t>原语自我阻塞，并插入到等待队列</a:t>
            </a:r>
            <a:r>
              <a:rPr lang="en-US" altLang="zh-CN" sz="2400" kern="100" dirty="0">
                <a:effectLst/>
                <a:ea typeface="宋体" panose="02010600030101010101" pitchFamily="2" charset="-122"/>
                <a:cs typeface="Times New Roman" panose="02020603050405020304" pitchFamily="18" charset="0"/>
              </a:rPr>
              <a:t>S-&gt;list</a:t>
            </a:r>
            <a:r>
              <a:rPr lang="zh-CN" altLang="zh-CN" sz="2400" kern="100" dirty="0">
                <a:effectLst/>
                <a:ea typeface="宋体" panose="02010600030101010101" pitchFamily="2" charset="-122"/>
                <a:cs typeface="Times New Roman" panose="02020603050405020304" pitchFamily="18" charset="0"/>
              </a:rPr>
              <a:t>中。</a:t>
            </a:r>
            <a:endParaRPr lang="en-US" altLang="zh-CN" dirty="0">
              <a:solidFill>
                <a:srgbClr val="FF3300"/>
              </a:solidFill>
              <a:latin typeface="Times New Roman" panose="02020603050405020304" pitchFamily="18" charset="0"/>
            </a:endParaRPr>
          </a:p>
        </p:txBody>
      </p:sp>
      <p:sp>
        <p:nvSpPr>
          <p:cNvPr id="81923" name="Text Box 3"/>
          <p:cNvSpPr txBox="1">
            <a:spLocks noChangeArrowheads="1"/>
          </p:cNvSpPr>
          <p:nvPr/>
        </p:nvSpPr>
        <p:spPr bwMode="auto">
          <a:xfrm>
            <a:off x="60325" y="1143000"/>
            <a:ext cx="54927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969696"/>
                </a:solidFill>
                <a:latin typeface="华文新魏" panose="02010800040101010101" pitchFamily="2" charset="-122"/>
                <a:ea typeface="华文新魏" panose="02010800040101010101" pitchFamily="2" charset="-122"/>
              </a:rPr>
              <a:t> </a:t>
            </a:r>
            <a:r>
              <a:rPr lang="zh-CN" altLang="en-US" sz="2400">
                <a:solidFill>
                  <a:srgbClr val="969696"/>
                </a:solidFill>
                <a:latin typeface="华文新魏" panose="02010800040101010101" pitchFamily="2" charset="-122"/>
                <a:ea typeface="华文新魏" panose="02010800040101010101" pitchFamily="2" charset="-122"/>
              </a:rPr>
              <a:t>进  程  同  步</a:t>
            </a:r>
            <a:endParaRPr lang="zh-CN" altLang="en-US" sz="2400">
              <a:solidFill>
                <a:srgbClr val="969696"/>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899592" y="501650"/>
            <a:ext cx="7162800" cy="4481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Tx/>
              <a:buNone/>
            </a:pPr>
            <a:r>
              <a:rPr lang="en-US" altLang="zh-CN" sz="2400" dirty="0">
                <a:solidFill>
                  <a:srgbClr val="0000CC"/>
                </a:solidFill>
                <a:latin typeface="Times New Roman" panose="02020603050405020304" pitchFamily="18" charset="0"/>
              </a:rPr>
              <a:t>signal(semaphore *S)</a:t>
            </a:r>
            <a:endParaRPr lang="en-US" altLang="zh-CN" sz="2400" dirty="0">
              <a:solidFill>
                <a:srgbClr val="0000CC"/>
              </a:solidFill>
              <a:latin typeface="Times New Roman" panose="02020603050405020304" pitchFamily="18" charset="0"/>
            </a:endParaRPr>
          </a:p>
          <a:p>
            <a:pPr eaLnBrk="1" hangingPunct="1">
              <a:lnSpc>
                <a:spcPct val="120000"/>
              </a:lnSpc>
              <a:spcBef>
                <a:spcPct val="0"/>
              </a:spcBef>
              <a:buClrTx/>
              <a:buSzTx/>
              <a:buFont typeface="Wingdings" panose="05000000000000000000" pitchFamily="2" charset="2"/>
              <a:buNone/>
            </a:pPr>
            <a:r>
              <a:rPr lang="en-US" altLang="zh-CN" sz="2400" dirty="0">
                <a:solidFill>
                  <a:srgbClr val="0000CC"/>
                </a:solidFill>
                <a:latin typeface="Times New Roman" panose="02020603050405020304" pitchFamily="18" charset="0"/>
              </a:rPr>
              <a:t>{</a:t>
            </a:r>
            <a:endParaRPr lang="en-US" altLang="zh-CN" sz="2400" dirty="0">
              <a:solidFill>
                <a:srgbClr val="0000CC"/>
              </a:solidFill>
              <a:latin typeface="Times New Roman" panose="02020603050405020304" pitchFamily="18" charset="0"/>
            </a:endParaRPr>
          </a:p>
          <a:p>
            <a:pPr eaLnBrk="1" hangingPunct="1">
              <a:lnSpc>
                <a:spcPct val="120000"/>
              </a:lnSpc>
              <a:spcBef>
                <a:spcPct val="0"/>
              </a:spcBef>
              <a:buClrTx/>
              <a:buSzTx/>
              <a:buFont typeface="Wingdings" panose="05000000000000000000" pitchFamily="2" charset="2"/>
              <a:buNone/>
            </a:pPr>
            <a:r>
              <a:rPr lang="en-US" altLang="zh-CN" sz="2400" dirty="0">
                <a:solidFill>
                  <a:srgbClr val="0000CC"/>
                </a:solidFill>
                <a:latin typeface="Times New Roman" panose="02020603050405020304" pitchFamily="18" charset="0"/>
              </a:rPr>
              <a:t>	S-&gt;value ++ ;</a:t>
            </a:r>
            <a:endParaRPr lang="en-US" altLang="zh-CN" sz="2400" dirty="0">
              <a:solidFill>
                <a:srgbClr val="0000CC"/>
              </a:solidFill>
              <a:latin typeface="Times New Roman" panose="02020603050405020304" pitchFamily="18" charset="0"/>
            </a:endParaRPr>
          </a:p>
          <a:p>
            <a:pPr eaLnBrk="1" hangingPunct="1">
              <a:lnSpc>
                <a:spcPct val="120000"/>
              </a:lnSpc>
              <a:spcBef>
                <a:spcPct val="0"/>
              </a:spcBef>
              <a:buClrTx/>
              <a:buSzTx/>
              <a:buFont typeface="Wingdings" panose="05000000000000000000" pitchFamily="2" charset="2"/>
              <a:buNone/>
            </a:pPr>
            <a:r>
              <a:rPr lang="en-US" altLang="zh-CN" sz="2400" dirty="0">
                <a:solidFill>
                  <a:srgbClr val="0000CC"/>
                </a:solidFill>
                <a:latin typeface="Times New Roman" panose="02020603050405020304" pitchFamily="18" charset="0"/>
              </a:rPr>
              <a:t>	If (S-&gt;value&lt;=0)  wakeup(S-&gt;list);</a:t>
            </a:r>
            <a:endParaRPr lang="en-US" altLang="zh-CN" sz="2400" dirty="0">
              <a:solidFill>
                <a:srgbClr val="0000CC"/>
              </a:solidFill>
              <a:latin typeface="Times New Roman" panose="02020603050405020304" pitchFamily="18" charset="0"/>
            </a:endParaRPr>
          </a:p>
          <a:p>
            <a:pPr eaLnBrk="1" hangingPunct="1">
              <a:lnSpc>
                <a:spcPct val="120000"/>
              </a:lnSpc>
              <a:spcBef>
                <a:spcPct val="0"/>
              </a:spcBef>
              <a:buClrTx/>
              <a:buSzTx/>
              <a:buFont typeface="Wingdings" panose="05000000000000000000" pitchFamily="2" charset="2"/>
              <a:buNone/>
            </a:pPr>
            <a:r>
              <a:rPr lang="en-US" altLang="zh-CN" sz="2400" dirty="0">
                <a:solidFill>
                  <a:srgbClr val="0000CC"/>
                </a:solidFill>
                <a:latin typeface="Times New Roman" panose="02020603050405020304" pitchFamily="18" charset="0"/>
              </a:rPr>
              <a:t>}</a:t>
            </a:r>
            <a:endParaRPr lang="en-US" altLang="zh-CN" sz="2400" dirty="0">
              <a:solidFill>
                <a:srgbClr val="0000CC"/>
              </a:solidFill>
              <a:latin typeface="Times New Roman" panose="02020603050405020304" pitchFamily="18" charset="0"/>
            </a:endParaRPr>
          </a:p>
          <a:p>
            <a:pPr eaLnBrk="1" hangingPunct="1">
              <a:lnSpc>
                <a:spcPct val="120000"/>
              </a:lnSpc>
              <a:spcBef>
                <a:spcPct val="0"/>
              </a:spcBef>
              <a:buClrTx/>
              <a:buSzTx/>
              <a:buFont typeface="Wingdings" panose="05000000000000000000" pitchFamily="2" charset="2"/>
              <a:buNone/>
            </a:pPr>
            <a:r>
              <a:rPr lang="zh-CN" altLang="zh-CN" sz="2400" kern="100" dirty="0">
                <a:effectLst/>
                <a:ea typeface="宋体" panose="02010600030101010101" pitchFamily="2" charset="-122"/>
                <a:cs typeface="Times New Roman" panose="02020603050405020304" pitchFamily="18" charset="0"/>
              </a:rPr>
              <a:t>进程使用完一个资源后，需要对信号量执行</a:t>
            </a:r>
            <a:r>
              <a:rPr lang="en-US" altLang="zh-CN" sz="2400" kern="100" dirty="0">
                <a:effectLst/>
                <a:ea typeface="宋体" panose="02010600030101010101" pitchFamily="2" charset="-122"/>
                <a:cs typeface="Times New Roman" panose="02020603050405020304" pitchFamily="18" charset="0"/>
              </a:rPr>
              <a:t>signal</a:t>
            </a:r>
            <a:r>
              <a:rPr lang="zh-CN" altLang="zh-CN" sz="2400" kern="100" dirty="0">
                <a:effectLst/>
                <a:ea typeface="宋体" panose="02010600030101010101" pitchFamily="2" charset="-122"/>
                <a:cs typeface="Times New Roman" panose="02020603050405020304" pitchFamily="18" charset="0"/>
              </a:rPr>
              <a:t>操作，表示释放一个资源，即</a:t>
            </a:r>
            <a:r>
              <a:rPr lang="en-US" altLang="zh-CN" sz="2400" kern="100" dirty="0">
                <a:effectLst/>
                <a:ea typeface="宋体" panose="02010600030101010101" pitchFamily="2" charset="-122"/>
                <a:cs typeface="Times New Roman" panose="02020603050405020304" pitchFamily="18" charset="0"/>
              </a:rPr>
              <a:t>S-&gt;value++</a:t>
            </a:r>
            <a:r>
              <a:rPr lang="zh-CN" altLang="zh-CN" sz="2400" kern="100" dirty="0">
                <a:effectLst/>
                <a:ea typeface="宋体" panose="02010600030101010101" pitchFamily="2" charset="-122"/>
                <a:cs typeface="Times New Roman" panose="02020603050405020304" pitchFamily="18" charset="0"/>
              </a:rPr>
              <a:t>，若加</a:t>
            </a:r>
            <a:r>
              <a:rPr lang="en-US" altLang="zh-CN" sz="2400" kern="100" dirty="0">
                <a:effectLst/>
                <a:ea typeface="宋体" panose="02010600030101010101" pitchFamily="2" charset="-122"/>
                <a:cs typeface="Times New Roman" panose="02020603050405020304" pitchFamily="18" charset="0"/>
              </a:rPr>
              <a:t>1</a:t>
            </a:r>
            <a:r>
              <a:rPr lang="zh-CN" altLang="zh-CN" sz="2400" kern="100" dirty="0">
                <a:effectLst/>
                <a:ea typeface="宋体" panose="02010600030101010101" pitchFamily="2" charset="-122"/>
                <a:cs typeface="Times New Roman" panose="02020603050405020304" pitchFamily="18" charset="0"/>
              </a:rPr>
              <a:t>后仍是</a:t>
            </a:r>
            <a:r>
              <a:rPr lang="en-US" altLang="zh-CN" sz="2400" kern="100" dirty="0">
                <a:effectLst/>
                <a:ea typeface="宋体" panose="02010600030101010101" pitchFamily="2" charset="-122"/>
                <a:cs typeface="Times New Roman" panose="02020603050405020304" pitchFamily="18" charset="0"/>
              </a:rPr>
              <a:t>S-&gt;value</a:t>
            </a:r>
            <a:r>
              <a:rPr lang="zh-CN" altLang="zh-CN" sz="2400" kern="100" dirty="0">
                <a:effectLst/>
                <a:ea typeface="宋体" panose="02010600030101010101" pitchFamily="2" charset="-122"/>
                <a:cs typeface="Times New Roman" panose="02020603050405020304" pitchFamily="18" charset="0"/>
              </a:rPr>
              <a:t>≤</a:t>
            </a:r>
            <a:r>
              <a:rPr lang="en-US" altLang="zh-CN" sz="2400" kern="100" dirty="0">
                <a:effectLst/>
                <a:ea typeface="宋体" panose="02010600030101010101" pitchFamily="2" charset="-122"/>
                <a:cs typeface="Times New Roman" panose="02020603050405020304" pitchFamily="18" charset="0"/>
              </a:rPr>
              <a:t>0</a:t>
            </a:r>
            <a:r>
              <a:rPr lang="zh-CN" altLang="zh-CN" sz="2400" kern="100" dirty="0">
                <a:effectLst/>
                <a:ea typeface="宋体" panose="02010600030101010101" pitchFamily="2" charset="-122"/>
                <a:cs typeface="Times New Roman" panose="02020603050405020304" pitchFamily="18" charset="0"/>
              </a:rPr>
              <a:t>，则表示在该信号量链表中，仍有等待该资源的进程被阻塞，故还应调用</a:t>
            </a:r>
            <a:r>
              <a:rPr lang="en-US" altLang="zh-CN" sz="2400" kern="100" dirty="0">
                <a:effectLst/>
                <a:ea typeface="宋体" panose="02010600030101010101" pitchFamily="2" charset="-122"/>
                <a:cs typeface="Times New Roman" panose="02020603050405020304" pitchFamily="18" charset="0"/>
              </a:rPr>
              <a:t>wakeup</a:t>
            </a:r>
            <a:r>
              <a:rPr lang="zh-CN" altLang="zh-CN" sz="2400" kern="100" dirty="0">
                <a:effectLst/>
                <a:ea typeface="宋体" panose="02010600030101010101" pitchFamily="2" charset="-122"/>
                <a:cs typeface="Times New Roman" panose="02020603050405020304" pitchFamily="18" charset="0"/>
              </a:rPr>
              <a:t>原语，将</a:t>
            </a:r>
            <a:r>
              <a:rPr lang="en-US" altLang="zh-CN" sz="2400" kern="100" dirty="0">
                <a:effectLst/>
                <a:ea typeface="宋体" panose="02010600030101010101" pitchFamily="2" charset="-122"/>
                <a:cs typeface="Times New Roman" panose="02020603050405020304" pitchFamily="18" charset="0"/>
              </a:rPr>
              <a:t>S-&gt;list</a:t>
            </a:r>
            <a:r>
              <a:rPr lang="zh-CN" altLang="zh-CN" sz="2400" kern="100" dirty="0">
                <a:effectLst/>
                <a:ea typeface="宋体" panose="02010600030101010101" pitchFamily="2" charset="-122"/>
                <a:cs typeface="Times New Roman" panose="02020603050405020304" pitchFamily="18" charset="0"/>
              </a:rPr>
              <a:t>链表中的第一个等待进程唤醒。</a:t>
            </a:r>
            <a:endParaRPr lang="en-US" altLang="zh-CN" dirty="0">
              <a:solidFill>
                <a:srgbClr val="FF3300"/>
              </a:solidFill>
              <a:latin typeface="Times New Roman" panose="02020603050405020304" pitchFamily="18" charset="0"/>
            </a:endParaRPr>
          </a:p>
        </p:txBody>
      </p:sp>
      <p:sp>
        <p:nvSpPr>
          <p:cNvPr id="81923" name="Text Box 3"/>
          <p:cNvSpPr txBox="1">
            <a:spLocks noChangeArrowheads="1"/>
          </p:cNvSpPr>
          <p:nvPr/>
        </p:nvSpPr>
        <p:spPr bwMode="auto">
          <a:xfrm>
            <a:off x="60325" y="1143000"/>
            <a:ext cx="54927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969696"/>
                </a:solidFill>
                <a:latin typeface="华文新魏" panose="02010800040101010101" pitchFamily="2" charset="-122"/>
                <a:ea typeface="华文新魏" panose="02010800040101010101" pitchFamily="2" charset="-122"/>
              </a:rPr>
              <a:t> </a:t>
            </a:r>
            <a:r>
              <a:rPr lang="zh-CN" altLang="en-US" sz="2400">
                <a:solidFill>
                  <a:srgbClr val="969696"/>
                </a:solidFill>
                <a:latin typeface="华文新魏" panose="02010800040101010101" pitchFamily="2" charset="-122"/>
                <a:ea typeface="华文新魏" panose="02010800040101010101" pitchFamily="2" charset="-122"/>
              </a:rPr>
              <a:t>进  程  同  步</a:t>
            </a:r>
            <a:endParaRPr lang="zh-CN" altLang="en-US" sz="2400">
              <a:solidFill>
                <a:srgbClr val="969696"/>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533400" y="1371600"/>
            <a:ext cx="8001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0">
                <a:latin typeface="Times" panose="02020603050405020304" pitchFamily="18" charset="0"/>
              </a:rPr>
              <a:t>   </a:t>
            </a:r>
            <a:r>
              <a:rPr lang="en-US" altLang="zh-CN" sz="2800">
                <a:latin typeface="Times" panose="02020603050405020304" pitchFamily="18" charset="0"/>
              </a:rPr>
              <a:t>3. AND</a:t>
            </a:r>
            <a:r>
              <a:rPr lang="zh-CN" altLang="en-US" sz="2800">
                <a:latin typeface="Times" panose="02020603050405020304" pitchFamily="18" charset="0"/>
              </a:rPr>
              <a:t>型信号量（两个</a:t>
            </a:r>
            <a:r>
              <a:rPr lang="zh-CN" altLang="en-US" sz="2800">
                <a:latin typeface="Times" panose="02020603050405020304" pitchFamily="18" charset="0"/>
              </a:rPr>
              <a:t>以上）</a:t>
            </a:r>
            <a:endParaRPr lang="zh-CN" altLang="en-US" sz="2800">
              <a:latin typeface="Times" panose="02020603050405020304" pitchFamily="18" charset="0"/>
            </a:endParaRPr>
          </a:p>
          <a:p>
            <a:pPr lvl="1" eaLnBrk="1" hangingPunct="1">
              <a:buClr>
                <a:srgbClr val="0000CC"/>
              </a:buClr>
              <a:buSzTx/>
              <a:buFont typeface="Wingdings" panose="05000000000000000000" pitchFamily="2" charset="2"/>
              <a:buChar char="Ø"/>
            </a:pPr>
            <a:r>
              <a:rPr lang="en-US" altLang="zh-CN" sz="2400">
                <a:latin typeface="Times" panose="02020603050405020304" pitchFamily="18" charset="0"/>
              </a:rPr>
              <a:t>AND</a:t>
            </a:r>
            <a:r>
              <a:rPr lang="zh-CN" altLang="en-US" sz="2400">
                <a:latin typeface="Times" panose="02020603050405020304" pitchFamily="18" charset="0"/>
              </a:rPr>
              <a:t>同步机制的基本思想是：将进程在整个运行过程中需要的所有资源，</a:t>
            </a:r>
            <a:r>
              <a:rPr lang="zh-CN" altLang="en-US" sz="2400">
                <a:solidFill>
                  <a:srgbClr val="0000CC"/>
                </a:solidFill>
                <a:latin typeface="Times" panose="02020603050405020304" pitchFamily="18" charset="0"/>
              </a:rPr>
              <a:t>一次性全部</a:t>
            </a:r>
            <a:r>
              <a:rPr lang="zh-CN" altLang="en-US" sz="2400">
                <a:latin typeface="Times" panose="02020603050405020304" pitchFamily="18" charset="0"/>
              </a:rPr>
              <a:t>地分配给进程，待进程使用完后再一起释放。</a:t>
            </a:r>
            <a:endParaRPr lang="en-US" altLang="zh-CN" sz="2400">
              <a:latin typeface="Times" panose="02020603050405020304" pitchFamily="18" charset="0"/>
            </a:endParaRPr>
          </a:p>
          <a:p>
            <a:pPr lvl="1" eaLnBrk="1" hangingPunct="1">
              <a:buClr>
                <a:srgbClr val="0000CC"/>
              </a:buClr>
              <a:buSzTx/>
              <a:buFont typeface="Wingdings" panose="05000000000000000000" pitchFamily="2" charset="2"/>
              <a:buChar char="Ø"/>
            </a:pPr>
            <a:r>
              <a:rPr lang="zh-CN" altLang="en-US" sz="2400">
                <a:latin typeface="Times" panose="02020603050405020304" pitchFamily="18" charset="0"/>
              </a:rPr>
              <a:t>只要尚有一个资源未能分配给进程，其它所有可能为之分配的资源，也不分配给他。</a:t>
            </a:r>
            <a:endParaRPr lang="en-US" altLang="zh-CN" sz="2400">
              <a:latin typeface="Times" panose="02020603050405020304" pitchFamily="18" charset="0"/>
            </a:endParaRPr>
          </a:p>
          <a:p>
            <a:pPr lvl="1" eaLnBrk="1" hangingPunct="1">
              <a:buClr>
                <a:srgbClr val="0000CC"/>
              </a:buClr>
              <a:buSzTx/>
              <a:buFont typeface="Wingdings" panose="05000000000000000000" pitchFamily="2" charset="2"/>
              <a:buChar char="Ø"/>
            </a:pPr>
            <a:r>
              <a:rPr lang="zh-CN" altLang="en-US" sz="2400">
                <a:latin typeface="Times" panose="02020603050405020304" pitchFamily="18" charset="0"/>
              </a:rPr>
              <a:t>亦即，对若干个临界资源的分配，采取</a:t>
            </a:r>
            <a:r>
              <a:rPr lang="zh-CN" altLang="en-US" sz="2400">
                <a:solidFill>
                  <a:srgbClr val="0000CC"/>
                </a:solidFill>
                <a:latin typeface="Times" panose="02020603050405020304" pitchFamily="18" charset="0"/>
              </a:rPr>
              <a:t>原子操作</a:t>
            </a:r>
            <a:r>
              <a:rPr lang="zh-CN" altLang="en-US" sz="2400">
                <a:latin typeface="Times" panose="02020603050405020304" pitchFamily="18" charset="0"/>
              </a:rPr>
              <a:t>方式：</a:t>
            </a:r>
            <a:r>
              <a:rPr lang="zh-CN" altLang="en-US" sz="2400">
                <a:solidFill>
                  <a:srgbClr val="0000CC"/>
                </a:solidFill>
                <a:latin typeface="Times" panose="02020603050405020304" pitchFamily="18" charset="0"/>
              </a:rPr>
              <a:t>要么全部分配到进程，要么一个也不分配</a:t>
            </a:r>
            <a:r>
              <a:rPr lang="zh-CN" altLang="en-US" sz="2400">
                <a:latin typeface="Times" panose="02020603050405020304" pitchFamily="18" charset="0"/>
              </a:rPr>
              <a:t>。</a:t>
            </a:r>
            <a:endParaRPr lang="zh-CN" altLang="en-US" sz="2400">
              <a:latin typeface="Times" panose="02020603050405020304" pitchFamily="18" charset="0"/>
            </a:endParaRPr>
          </a:p>
        </p:txBody>
      </p:sp>
      <p:sp>
        <p:nvSpPr>
          <p:cNvPr id="87043" name="Text Box 3"/>
          <p:cNvSpPr txBox="1">
            <a:spLocks noChangeArrowheads="1"/>
          </p:cNvSpPr>
          <p:nvPr/>
        </p:nvSpPr>
        <p:spPr bwMode="auto">
          <a:xfrm>
            <a:off x="1295400" y="609600"/>
            <a:ext cx="7315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4000">
                <a:latin typeface="Times" panose="02020603050405020304" pitchFamily="18" charset="0"/>
                <a:ea typeface="华文新魏" panose="02010800040101010101" pitchFamily="2" charset="-122"/>
                <a:cs typeface="Times" panose="02020603050405020304" pitchFamily="18" charset="0"/>
              </a:rPr>
              <a:t>2.4.3 </a:t>
            </a:r>
            <a:r>
              <a:rPr lang="zh-CN" altLang="en-US" sz="4000">
                <a:latin typeface="Times" panose="02020603050405020304" pitchFamily="18" charset="0"/>
                <a:ea typeface="华文新魏" panose="02010800040101010101" pitchFamily="2" charset="-122"/>
                <a:cs typeface="Times" panose="02020603050405020304" pitchFamily="18" charset="0"/>
              </a:rPr>
              <a:t>信号量机制</a:t>
            </a:r>
            <a:endParaRPr kumimoji="0" lang="zh-CN" altLang="en-US" sz="4000" b="0">
              <a:latin typeface="Times" panose="02020603050405020304" pitchFamily="18" charset="0"/>
              <a:ea typeface="华文新魏" panose="02010800040101010101" pitchFamily="2" charset="-122"/>
              <a:cs typeface="Times" panose="02020603050405020304" pitchFamily="18" charset="0"/>
            </a:endParaRPr>
          </a:p>
        </p:txBody>
      </p:sp>
      <p:sp>
        <p:nvSpPr>
          <p:cNvPr id="87044" name="Text Box 4"/>
          <p:cNvSpPr txBox="1">
            <a:spLocks noChangeArrowheads="1"/>
          </p:cNvSpPr>
          <p:nvPr/>
        </p:nvSpPr>
        <p:spPr bwMode="auto">
          <a:xfrm>
            <a:off x="55563" y="1143000"/>
            <a:ext cx="554037"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969696"/>
                </a:solidFill>
                <a:latin typeface="Times" panose="02020603050405020304" pitchFamily="18" charset="0"/>
                <a:ea typeface="华文新魏" panose="02010800040101010101" pitchFamily="2" charset="-122"/>
                <a:cs typeface="Times" panose="02020603050405020304" pitchFamily="18" charset="0"/>
              </a:rPr>
              <a:t> </a:t>
            </a:r>
            <a:r>
              <a:rPr lang="zh-CN" altLang="en-US" sz="2400">
                <a:solidFill>
                  <a:srgbClr val="969696"/>
                </a:solidFill>
                <a:latin typeface="Times" panose="02020603050405020304" pitchFamily="18" charset="0"/>
                <a:ea typeface="华文新魏" panose="02010800040101010101" pitchFamily="2" charset="-122"/>
                <a:cs typeface="Times" panose="02020603050405020304" pitchFamily="18" charset="0"/>
              </a:rPr>
              <a:t>进  程  同  步</a:t>
            </a:r>
            <a:endParaRPr lang="zh-CN" altLang="en-US" sz="2400">
              <a:solidFill>
                <a:srgbClr val="969696"/>
              </a:solidFill>
              <a:latin typeface="Times" panose="02020603050405020304" pitchFamily="18" charset="0"/>
              <a:ea typeface="华文新魏" panose="02010800040101010101" pitchFamily="2" charset="-122"/>
              <a:cs typeface="Times"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1295400" y="609600"/>
            <a:ext cx="7315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4000">
                <a:latin typeface="华文新魏" panose="02010800040101010101" pitchFamily="2" charset="-122"/>
                <a:ea typeface="华文新魏" panose="02010800040101010101" pitchFamily="2" charset="-122"/>
              </a:rPr>
              <a:t>2.4.4 </a:t>
            </a:r>
            <a:r>
              <a:rPr lang="zh-CN" altLang="en-US" sz="4000">
                <a:latin typeface="华文新魏" panose="02010800040101010101" pitchFamily="2" charset="-122"/>
                <a:ea typeface="华文新魏" panose="02010800040101010101" pitchFamily="2" charset="-122"/>
              </a:rPr>
              <a:t>信号量的应用</a:t>
            </a:r>
            <a:endParaRPr kumimoji="0" lang="zh-CN" altLang="en-US" sz="4000" b="0">
              <a:latin typeface="华文新魏" panose="02010800040101010101" pitchFamily="2" charset="-122"/>
              <a:ea typeface="华文新魏" panose="02010800040101010101" pitchFamily="2" charset="-122"/>
            </a:endParaRPr>
          </a:p>
        </p:txBody>
      </p:sp>
      <p:sp>
        <p:nvSpPr>
          <p:cNvPr id="96259" name="Text Box 3"/>
          <p:cNvSpPr txBox="1">
            <a:spLocks noChangeArrowheads="1"/>
          </p:cNvSpPr>
          <p:nvPr/>
        </p:nvSpPr>
        <p:spPr bwMode="auto">
          <a:xfrm>
            <a:off x="1066800" y="1374775"/>
            <a:ext cx="4830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a:latin typeface="宋体" panose="02010600030101010101" pitchFamily="2" charset="-122"/>
              </a:rPr>
              <a:t>2. </a:t>
            </a:r>
            <a:r>
              <a:rPr lang="zh-CN" altLang="en-US" sz="2800">
                <a:latin typeface="宋体" panose="02010600030101010101" pitchFamily="2" charset="-122"/>
              </a:rPr>
              <a:t>利用信号量实现前驱关系 </a:t>
            </a:r>
            <a:endParaRPr lang="zh-CN" altLang="en-US" sz="2800">
              <a:latin typeface="宋体" panose="02010600030101010101" pitchFamily="2" charset="-122"/>
            </a:endParaRPr>
          </a:p>
        </p:txBody>
      </p:sp>
      <p:sp>
        <p:nvSpPr>
          <p:cNvPr id="96260" name="Rectangle 4"/>
          <p:cNvSpPr>
            <a:spLocks noChangeArrowheads="1"/>
          </p:cNvSpPr>
          <p:nvPr/>
        </p:nvSpPr>
        <p:spPr bwMode="auto">
          <a:xfrm>
            <a:off x="5105400" y="3810000"/>
            <a:ext cx="1219200" cy="1295400"/>
          </a:xfrm>
          <a:prstGeom prst="rect">
            <a:avLst/>
          </a:prstGeom>
          <a:solidFill>
            <a:schemeClr val="accent1"/>
          </a:solidFill>
          <a:ln w="9525">
            <a:solidFill>
              <a:schemeClr val="tx1"/>
            </a:solidFill>
            <a:miter lim="800000"/>
          </a:ln>
        </p:spPr>
        <p:txBody>
          <a:bodyPr wrap="none" anchor="ct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Arial" panose="020B0604020202020204" pitchFamily="34" charset="0"/>
                <a:ea typeface="隶书" panose="02010509060101010101" pitchFamily="49" charset="-122"/>
              </a:rPr>
              <a:t>P2</a:t>
            </a:r>
            <a:endParaRPr lang="en-US" altLang="zh-CN" sz="2000">
              <a:latin typeface="Arial" panose="020B0604020202020204" pitchFamily="34" charset="0"/>
              <a:ea typeface="隶书" panose="02010509060101010101" pitchFamily="49" charset="-122"/>
            </a:endParaRPr>
          </a:p>
          <a:p>
            <a:pPr algn="ctr" eaLnBrk="1" hangingPunct="1">
              <a:spcBef>
                <a:spcPct val="0"/>
              </a:spcBef>
              <a:buClrTx/>
              <a:buSzTx/>
              <a:buFontTx/>
              <a:buNone/>
            </a:pPr>
            <a:endParaRPr lang="en-US" altLang="zh-CN" sz="1800" b="0">
              <a:latin typeface="Arial" panose="020B0604020202020204" pitchFamily="34" charset="0"/>
              <a:ea typeface="隶书" panose="02010509060101010101" pitchFamily="49" charset="-122"/>
            </a:endParaRPr>
          </a:p>
          <a:p>
            <a:pPr algn="ctr" eaLnBrk="1" hangingPunct="1">
              <a:spcBef>
                <a:spcPct val="0"/>
              </a:spcBef>
              <a:buClrTx/>
              <a:buSzTx/>
              <a:buFontTx/>
              <a:buNone/>
            </a:pPr>
            <a:endParaRPr lang="en-US" altLang="zh-CN" sz="1800" b="0">
              <a:latin typeface="Arial" panose="020B0604020202020204" pitchFamily="34" charset="0"/>
              <a:ea typeface="隶书" panose="02010509060101010101" pitchFamily="49" charset="-122"/>
            </a:endParaRPr>
          </a:p>
          <a:p>
            <a:pPr algn="ctr" eaLnBrk="1" hangingPunct="1">
              <a:spcBef>
                <a:spcPct val="0"/>
              </a:spcBef>
              <a:buClrTx/>
              <a:buSzTx/>
              <a:buFontTx/>
              <a:buNone/>
            </a:pPr>
            <a:endParaRPr lang="en-US" altLang="zh-CN" sz="1800" b="0">
              <a:latin typeface="Arial" panose="020B0604020202020204" pitchFamily="34" charset="0"/>
              <a:ea typeface="隶书" panose="02010509060101010101" pitchFamily="49" charset="-122"/>
            </a:endParaRPr>
          </a:p>
        </p:txBody>
      </p:sp>
      <p:sp>
        <p:nvSpPr>
          <p:cNvPr id="96261" name="Rectangle 5"/>
          <p:cNvSpPr>
            <a:spLocks noChangeArrowheads="1"/>
          </p:cNvSpPr>
          <p:nvPr/>
        </p:nvSpPr>
        <p:spPr bwMode="auto">
          <a:xfrm>
            <a:off x="2971800" y="3810000"/>
            <a:ext cx="1219200" cy="1295400"/>
          </a:xfrm>
          <a:prstGeom prst="rect">
            <a:avLst/>
          </a:prstGeom>
          <a:solidFill>
            <a:schemeClr val="accent1"/>
          </a:solidFill>
          <a:ln w="9525">
            <a:solidFill>
              <a:schemeClr val="tx1"/>
            </a:solidFill>
            <a:miter lim="800000"/>
          </a:ln>
        </p:spPr>
        <p:txBody>
          <a:bodyPr wrap="none" anchor="ct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Arial" panose="020B0604020202020204" pitchFamily="34" charset="0"/>
                <a:ea typeface="隶书" panose="02010509060101010101" pitchFamily="49" charset="-122"/>
              </a:rPr>
              <a:t>P1</a:t>
            </a:r>
            <a:endParaRPr lang="en-US" altLang="zh-CN" sz="2000">
              <a:latin typeface="Arial" panose="020B0604020202020204" pitchFamily="34" charset="0"/>
              <a:ea typeface="隶书" panose="02010509060101010101" pitchFamily="49" charset="-122"/>
            </a:endParaRPr>
          </a:p>
          <a:p>
            <a:pPr algn="ctr" eaLnBrk="1" hangingPunct="1">
              <a:spcBef>
                <a:spcPct val="0"/>
              </a:spcBef>
              <a:buClrTx/>
              <a:buSzTx/>
              <a:buFontTx/>
              <a:buNone/>
            </a:pPr>
            <a:endParaRPr lang="en-US" altLang="zh-CN" sz="1800" b="0">
              <a:latin typeface="Arial" panose="020B0604020202020204" pitchFamily="34" charset="0"/>
              <a:ea typeface="隶书" panose="02010509060101010101" pitchFamily="49" charset="-122"/>
            </a:endParaRPr>
          </a:p>
          <a:p>
            <a:pPr algn="ctr" eaLnBrk="1" hangingPunct="1">
              <a:spcBef>
                <a:spcPct val="0"/>
              </a:spcBef>
              <a:buClrTx/>
              <a:buSzTx/>
              <a:buFontTx/>
              <a:buNone/>
            </a:pPr>
            <a:endParaRPr lang="en-US" altLang="zh-CN" sz="1800" b="0">
              <a:latin typeface="Arial" panose="020B0604020202020204" pitchFamily="34" charset="0"/>
              <a:ea typeface="隶书" panose="02010509060101010101" pitchFamily="49" charset="-122"/>
            </a:endParaRPr>
          </a:p>
          <a:p>
            <a:pPr algn="ctr" eaLnBrk="1" hangingPunct="1">
              <a:spcBef>
                <a:spcPct val="0"/>
              </a:spcBef>
              <a:buClrTx/>
              <a:buSzTx/>
              <a:buFontTx/>
              <a:buNone/>
            </a:pPr>
            <a:endParaRPr lang="en-US" altLang="zh-CN" sz="1800" b="0">
              <a:latin typeface="Arial" panose="020B0604020202020204" pitchFamily="34" charset="0"/>
              <a:ea typeface="隶书" panose="02010509060101010101" pitchFamily="49" charset="-122"/>
            </a:endParaRPr>
          </a:p>
        </p:txBody>
      </p:sp>
      <p:sp>
        <p:nvSpPr>
          <p:cNvPr id="96262" name="Rectangle 6"/>
          <p:cNvSpPr>
            <a:spLocks noChangeArrowheads="1"/>
          </p:cNvSpPr>
          <p:nvPr/>
        </p:nvSpPr>
        <p:spPr bwMode="auto">
          <a:xfrm>
            <a:off x="838200" y="1524000"/>
            <a:ext cx="7924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lvl="1" eaLnBrk="1" hangingPunct="1">
              <a:lnSpc>
                <a:spcPct val="90000"/>
              </a:lnSpc>
              <a:buFont typeface="Wingdings" panose="05000000000000000000" pitchFamily="2" charset="2"/>
              <a:buNone/>
            </a:pPr>
            <a:endParaRPr lang="en-US" altLang="zh-CN" sz="2000">
              <a:solidFill>
                <a:srgbClr val="FF0000"/>
              </a:solidFill>
              <a:latin typeface="宋体" panose="02010600030101010101" pitchFamily="2" charset="-122"/>
            </a:endParaRPr>
          </a:p>
          <a:p>
            <a:pPr eaLnBrk="1" hangingPunct="1">
              <a:lnSpc>
                <a:spcPct val="90000"/>
              </a:lnSpc>
              <a:buClr>
                <a:srgbClr val="0000CC"/>
              </a:buClr>
              <a:buSzTx/>
              <a:buFont typeface="Wingdings" panose="05000000000000000000" pitchFamily="2" charset="2"/>
              <a:buChar char="Ø"/>
            </a:pPr>
            <a:r>
              <a:rPr lang="zh-CN" altLang="en-US" sz="2400">
                <a:solidFill>
                  <a:srgbClr val="0000CC"/>
                </a:solidFill>
                <a:latin typeface="宋体" panose="02010600030101010101" pitchFamily="2" charset="-122"/>
              </a:rPr>
              <a:t>方法：</a:t>
            </a:r>
            <a:endParaRPr lang="zh-CN" altLang="en-US" sz="2400">
              <a:solidFill>
                <a:srgbClr val="0000CC"/>
              </a:solidFill>
              <a:latin typeface="宋体" panose="02010600030101010101" pitchFamily="2" charset="-122"/>
            </a:endParaRPr>
          </a:p>
          <a:p>
            <a:pPr eaLnBrk="1" hangingPunct="1">
              <a:spcBef>
                <a:spcPct val="0"/>
              </a:spcBef>
              <a:buFont typeface="Wingdings" panose="05000000000000000000" pitchFamily="2" charset="2"/>
              <a:buNone/>
            </a:pPr>
            <a:r>
              <a:rPr lang="zh-CN" altLang="en-US" sz="2400">
                <a:latin typeface="宋体" panose="02010600030101010101" pitchFamily="2" charset="-122"/>
              </a:rPr>
              <a:t>      若图中存在结点</a:t>
            </a:r>
            <a:r>
              <a:rPr lang="en-US" altLang="zh-CN" sz="2400">
                <a:latin typeface="宋体" panose="02010600030101010101" pitchFamily="2" charset="-122"/>
              </a:rPr>
              <a:t>S</a:t>
            </a:r>
            <a:r>
              <a:rPr lang="en-US" altLang="zh-CN" sz="2400" baseline="-25000">
                <a:latin typeface="宋体" panose="02010600030101010101" pitchFamily="2" charset="-122"/>
              </a:rPr>
              <a:t>1</a:t>
            </a:r>
            <a:r>
              <a:rPr lang="zh-CN" altLang="en-US" sz="2400">
                <a:latin typeface="宋体" panose="02010600030101010101" pitchFamily="2" charset="-122"/>
              </a:rPr>
              <a:t>指向结点</a:t>
            </a:r>
            <a:r>
              <a:rPr lang="en-US" altLang="zh-CN" sz="2400">
                <a:latin typeface="宋体" panose="02010600030101010101" pitchFamily="2" charset="-122"/>
              </a:rPr>
              <a:t>S</a:t>
            </a:r>
            <a:r>
              <a:rPr lang="en-US" altLang="zh-CN" sz="2400" baseline="-25000">
                <a:latin typeface="宋体" panose="02010600030101010101" pitchFamily="2" charset="-122"/>
              </a:rPr>
              <a:t>2</a:t>
            </a:r>
            <a:r>
              <a:rPr lang="zh-CN" altLang="en-US" sz="2400">
                <a:latin typeface="宋体" panose="02010600030101010101" pitchFamily="2" charset="-122"/>
              </a:rPr>
              <a:t>的有向边，表示进程</a:t>
            </a:r>
            <a:r>
              <a:rPr lang="en-US" altLang="zh-CN" sz="2400">
                <a:latin typeface="宋体" panose="02010600030101010101" pitchFamily="2" charset="-122"/>
              </a:rPr>
              <a:t>P</a:t>
            </a:r>
            <a:r>
              <a:rPr lang="en-US" altLang="zh-CN" sz="2400" baseline="-25000">
                <a:latin typeface="宋体" panose="02010600030101010101" pitchFamily="2" charset="-122"/>
              </a:rPr>
              <a:t>1</a:t>
            </a:r>
            <a:r>
              <a:rPr lang="zh-CN" altLang="en-US" sz="2400">
                <a:latin typeface="宋体" panose="02010600030101010101" pitchFamily="2" charset="-122"/>
              </a:rPr>
              <a:t>中的程序段</a:t>
            </a:r>
            <a:r>
              <a:rPr lang="en-US" altLang="zh-CN" sz="2400">
                <a:latin typeface="宋体" panose="02010600030101010101" pitchFamily="2" charset="-122"/>
              </a:rPr>
              <a:t>S</a:t>
            </a:r>
            <a:r>
              <a:rPr lang="en-US" altLang="zh-CN" sz="2400" baseline="-25000">
                <a:latin typeface="宋体" panose="02010600030101010101" pitchFamily="2" charset="-122"/>
              </a:rPr>
              <a:t>1</a:t>
            </a:r>
            <a:r>
              <a:rPr lang="zh-CN" altLang="en-US" sz="2400">
                <a:latin typeface="宋体" panose="02010600030101010101" pitchFamily="2" charset="-122"/>
              </a:rPr>
              <a:t>应该先执行，而进程</a:t>
            </a:r>
            <a:r>
              <a:rPr lang="en-US" altLang="zh-CN" sz="2400">
                <a:latin typeface="宋体" panose="02010600030101010101" pitchFamily="2" charset="-122"/>
              </a:rPr>
              <a:t>P</a:t>
            </a:r>
            <a:r>
              <a:rPr lang="en-US" altLang="zh-CN" sz="2400" baseline="-25000">
                <a:latin typeface="宋体" panose="02010600030101010101" pitchFamily="2" charset="-122"/>
              </a:rPr>
              <a:t>2</a:t>
            </a:r>
            <a:r>
              <a:rPr lang="zh-CN" altLang="en-US" sz="2400">
                <a:latin typeface="宋体" panose="02010600030101010101" pitchFamily="2" charset="-122"/>
              </a:rPr>
              <a:t>中的程序段</a:t>
            </a:r>
            <a:r>
              <a:rPr lang="en-US" altLang="zh-CN" sz="2400">
                <a:latin typeface="宋体" panose="02010600030101010101" pitchFamily="2" charset="-122"/>
              </a:rPr>
              <a:t>S</a:t>
            </a:r>
            <a:r>
              <a:rPr lang="en-US" altLang="zh-CN" sz="2400" baseline="-25000">
                <a:latin typeface="宋体" panose="02010600030101010101" pitchFamily="2" charset="-122"/>
              </a:rPr>
              <a:t>2</a:t>
            </a:r>
            <a:r>
              <a:rPr lang="zh-CN" altLang="en-US" sz="2400">
                <a:latin typeface="宋体" panose="02010600030101010101" pitchFamily="2" charset="-122"/>
              </a:rPr>
              <a:t>后执行。设置一个信号量</a:t>
            </a:r>
            <a:r>
              <a:rPr lang="en-US" altLang="zh-CN" sz="2400">
                <a:latin typeface="宋体" panose="02010600030101010101" pitchFamily="2" charset="-122"/>
              </a:rPr>
              <a:t>s,</a:t>
            </a:r>
            <a:r>
              <a:rPr lang="zh-CN" altLang="en-US" sz="2400">
                <a:latin typeface="宋体" panose="02010600030101010101" pitchFamily="2" charset="-122"/>
              </a:rPr>
              <a:t>初值为</a:t>
            </a:r>
            <a:r>
              <a:rPr lang="en-US" altLang="zh-CN" sz="2400">
                <a:latin typeface="宋体" panose="02010600030101010101" pitchFamily="2" charset="-122"/>
              </a:rPr>
              <a:t>0</a:t>
            </a:r>
            <a:r>
              <a:rPr lang="zh-CN" altLang="en-US" sz="2400">
                <a:latin typeface="宋体" panose="02010600030101010101" pitchFamily="2" charset="-122"/>
              </a:rPr>
              <a:t>，将</a:t>
            </a:r>
            <a:r>
              <a:rPr lang="en-US" altLang="zh-CN" sz="2400">
                <a:latin typeface="宋体" panose="02010600030101010101" pitchFamily="2" charset="-122"/>
              </a:rPr>
              <a:t>Signal(s)</a:t>
            </a:r>
            <a:r>
              <a:rPr lang="zh-CN" altLang="en-US" sz="2400">
                <a:latin typeface="宋体" panose="02010600030101010101" pitchFamily="2" charset="-122"/>
              </a:rPr>
              <a:t>放在</a:t>
            </a:r>
            <a:r>
              <a:rPr lang="en-US" altLang="zh-CN" sz="2400">
                <a:latin typeface="宋体" panose="02010600030101010101" pitchFamily="2" charset="-122"/>
              </a:rPr>
              <a:t>S</a:t>
            </a:r>
            <a:r>
              <a:rPr lang="en-US" altLang="zh-CN" sz="2400" baseline="-25000">
                <a:latin typeface="宋体" panose="02010600030101010101" pitchFamily="2" charset="-122"/>
              </a:rPr>
              <a:t>1</a:t>
            </a:r>
            <a:r>
              <a:rPr lang="zh-CN" altLang="en-US" sz="2400">
                <a:latin typeface="宋体" panose="02010600030101010101" pitchFamily="2" charset="-122"/>
              </a:rPr>
              <a:t>后面，而在</a:t>
            </a:r>
            <a:r>
              <a:rPr lang="en-US" altLang="zh-CN" sz="2400">
                <a:latin typeface="宋体" panose="02010600030101010101" pitchFamily="2" charset="-122"/>
              </a:rPr>
              <a:t>S</a:t>
            </a:r>
            <a:r>
              <a:rPr lang="en-US" altLang="zh-CN" sz="2400" baseline="-25000">
                <a:latin typeface="宋体" panose="02010600030101010101" pitchFamily="2" charset="-122"/>
              </a:rPr>
              <a:t>2</a:t>
            </a:r>
            <a:r>
              <a:rPr lang="zh-CN" altLang="en-US" sz="2400">
                <a:latin typeface="宋体" panose="02010600030101010101" pitchFamily="2" charset="-122"/>
              </a:rPr>
              <a:t>前面先执行</a:t>
            </a:r>
            <a:r>
              <a:rPr lang="en-US" altLang="zh-CN" sz="2400">
                <a:latin typeface="宋体" panose="02010600030101010101" pitchFamily="2" charset="-122"/>
              </a:rPr>
              <a:t>Wait(s)</a:t>
            </a:r>
            <a:r>
              <a:rPr lang="zh-CN" altLang="en-US" sz="2400">
                <a:latin typeface="宋体" panose="02010600030101010101" pitchFamily="2" charset="-122"/>
              </a:rPr>
              <a:t>。</a:t>
            </a:r>
            <a:endParaRPr lang="zh-CN" altLang="en-US" sz="2000">
              <a:latin typeface="宋体" panose="02010600030101010101" pitchFamily="2" charset="-122"/>
            </a:endParaRPr>
          </a:p>
        </p:txBody>
      </p:sp>
      <p:grpSp>
        <p:nvGrpSpPr>
          <p:cNvPr id="96263" name="Group 7"/>
          <p:cNvGrpSpPr/>
          <p:nvPr/>
        </p:nvGrpSpPr>
        <p:grpSpPr bwMode="auto">
          <a:xfrm>
            <a:off x="3200400" y="4343400"/>
            <a:ext cx="2895600" cy="685800"/>
            <a:chOff x="1824" y="2400"/>
            <a:chExt cx="1824" cy="432"/>
          </a:xfrm>
        </p:grpSpPr>
        <p:sp>
          <p:nvSpPr>
            <p:cNvPr id="96266" name="Oval 8"/>
            <p:cNvSpPr>
              <a:spLocks noChangeArrowheads="1"/>
            </p:cNvSpPr>
            <p:nvPr/>
          </p:nvSpPr>
          <p:spPr bwMode="auto">
            <a:xfrm>
              <a:off x="1824" y="2400"/>
              <a:ext cx="432" cy="432"/>
            </a:xfrm>
            <a:prstGeom prst="ellipse">
              <a:avLst/>
            </a:prstGeom>
            <a:solidFill>
              <a:schemeClr val="hlink"/>
            </a:solidFill>
            <a:ln w="9525">
              <a:solidFill>
                <a:schemeClr val="tx1"/>
              </a:solidFill>
              <a:miter lim="800000"/>
            </a:ln>
          </p:spPr>
          <p:txBody>
            <a:bodyPr wrap="none" lIns="90000" tIns="46800" rIns="90000" bIns="46800" anchor="ct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S1</a:t>
              </a:r>
              <a:endParaRPr lang="en-US" altLang="zh-CN" sz="2400">
                <a:latin typeface="Times New Roman" panose="02020603050405020304" pitchFamily="18" charset="0"/>
              </a:endParaRPr>
            </a:p>
          </p:txBody>
        </p:sp>
        <p:sp>
          <p:nvSpPr>
            <p:cNvPr id="96267" name="Oval 9"/>
            <p:cNvSpPr>
              <a:spLocks noChangeArrowheads="1"/>
            </p:cNvSpPr>
            <p:nvPr/>
          </p:nvSpPr>
          <p:spPr bwMode="auto">
            <a:xfrm>
              <a:off x="1824" y="2400"/>
              <a:ext cx="432" cy="432"/>
            </a:xfrm>
            <a:prstGeom prst="ellipse">
              <a:avLst/>
            </a:prstGeom>
            <a:solidFill>
              <a:schemeClr val="hlink"/>
            </a:solidFill>
            <a:ln w="28575">
              <a:solidFill>
                <a:schemeClr val="tx1"/>
              </a:solidFill>
              <a:miter lim="800000"/>
            </a:ln>
          </p:spPr>
          <p:txBody>
            <a:bodyPr wrap="none" lIns="90000" tIns="46800" rIns="90000" bIns="46800" anchor="ct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S</a:t>
              </a:r>
              <a:r>
                <a:rPr lang="en-US" altLang="zh-CN" sz="2400" baseline="-25000">
                  <a:latin typeface="Times New Roman" panose="02020603050405020304" pitchFamily="18" charset="0"/>
                </a:rPr>
                <a:t>1</a:t>
              </a:r>
              <a:endParaRPr lang="en-US" altLang="zh-CN" sz="2400" baseline="-25000">
                <a:latin typeface="Times New Roman" panose="02020603050405020304" pitchFamily="18" charset="0"/>
              </a:endParaRPr>
            </a:p>
          </p:txBody>
        </p:sp>
        <p:sp>
          <p:nvSpPr>
            <p:cNvPr id="96268" name="Oval 10"/>
            <p:cNvSpPr>
              <a:spLocks noChangeArrowheads="1"/>
            </p:cNvSpPr>
            <p:nvPr/>
          </p:nvSpPr>
          <p:spPr bwMode="auto">
            <a:xfrm>
              <a:off x="3216" y="2400"/>
              <a:ext cx="432" cy="432"/>
            </a:xfrm>
            <a:prstGeom prst="ellipse">
              <a:avLst/>
            </a:prstGeom>
            <a:solidFill>
              <a:srgbClr val="FF00FF"/>
            </a:solidFill>
            <a:ln w="28575">
              <a:solidFill>
                <a:schemeClr val="tx1"/>
              </a:solidFill>
              <a:miter lim="800000"/>
            </a:ln>
          </p:spPr>
          <p:txBody>
            <a:bodyPr wrap="none" lIns="90000" tIns="46800" rIns="90000" bIns="46800" anchor="ct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S</a:t>
              </a:r>
              <a:r>
                <a:rPr lang="en-US" altLang="zh-CN" sz="2400" baseline="-25000">
                  <a:latin typeface="Times New Roman" panose="02020603050405020304" pitchFamily="18" charset="0"/>
                </a:rPr>
                <a:t>2</a:t>
              </a:r>
              <a:endParaRPr lang="en-US" altLang="zh-CN" sz="2400" baseline="-25000">
                <a:latin typeface="Times New Roman" panose="02020603050405020304" pitchFamily="18" charset="0"/>
              </a:endParaRPr>
            </a:p>
          </p:txBody>
        </p:sp>
        <p:sp>
          <p:nvSpPr>
            <p:cNvPr id="96269" name="Line 11"/>
            <p:cNvSpPr>
              <a:spLocks noChangeShapeType="1"/>
            </p:cNvSpPr>
            <p:nvPr/>
          </p:nvSpPr>
          <p:spPr bwMode="auto">
            <a:xfrm>
              <a:off x="2256" y="2640"/>
              <a:ext cx="960"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6270" name="Text Box 12"/>
            <p:cNvSpPr txBox="1">
              <a:spLocks noChangeArrowheads="1"/>
            </p:cNvSpPr>
            <p:nvPr/>
          </p:nvSpPr>
          <p:spPr bwMode="auto">
            <a:xfrm>
              <a:off x="2592" y="2400"/>
              <a:ext cx="1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latin typeface="Times New Roman" panose="02020603050405020304" pitchFamily="18" charset="0"/>
                </a:rPr>
                <a:t>s</a:t>
              </a:r>
              <a:endParaRPr lang="en-US" altLang="zh-CN" sz="2400">
                <a:latin typeface="Times New Roman" panose="02020603050405020304" pitchFamily="18" charset="0"/>
              </a:endParaRPr>
            </a:p>
          </p:txBody>
        </p:sp>
      </p:grpSp>
      <p:sp>
        <p:nvSpPr>
          <p:cNvPr id="96264" name="Text Box 13"/>
          <p:cNvSpPr txBox="1">
            <a:spLocks noChangeArrowheads="1"/>
          </p:cNvSpPr>
          <p:nvPr/>
        </p:nvSpPr>
        <p:spPr bwMode="auto">
          <a:xfrm>
            <a:off x="990600" y="5257800"/>
            <a:ext cx="70866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lvl="1" eaLnBrk="1" hangingPunct="1">
              <a:lnSpc>
                <a:spcPct val="90000"/>
              </a:lnSpc>
              <a:buClr>
                <a:srgbClr val="0000CC"/>
              </a:buClr>
              <a:buSzTx/>
              <a:buFont typeface="Wingdings" panose="05000000000000000000" pitchFamily="2" charset="2"/>
              <a:buChar char="Ø"/>
            </a:pPr>
            <a:r>
              <a:rPr lang="zh-CN" altLang="en-US" sz="2400">
                <a:latin typeface="宋体" panose="02010600030101010101" pitchFamily="2" charset="-122"/>
              </a:rPr>
              <a:t>进程</a:t>
            </a:r>
            <a:r>
              <a:rPr lang="en-US" altLang="zh-CN" sz="2400">
                <a:latin typeface="宋体" panose="02010600030101010101" pitchFamily="2" charset="-122"/>
              </a:rPr>
              <a:t>P</a:t>
            </a:r>
            <a:r>
              <a:rPr lang="en-US" altLang="zh-CN" sz="2400" baseline="-25000">
                <a:latin typeface="宋体" panose="02010600030101010101" pitchFamily="2" charset="-122"/>
              </a:rPr>
              <a:t>1</a:t>
            </a:r>
            <a:r>
              <a:rPr lang="zh-CN" altLang="en-US" sz="2400">
                <a:latin typeface="宋体" panose="02010600030101010101" pitchFamily="2" charset="-122"/>
              </a:rPr>
              <a:t>的语句序列为：</a:t>
            </a:r>
            <a:r>
              <a:rPr lang="en-US" altLang="zh-CN" sz="2400">
                <a:latin typeface="宋体" panose="02010600030101010101" pitchFamily="2" charset="-122"/>
              </a:rPr>
              <a:t>S</a:t>
            </a:r>
            <a:r>
              <a:rPr lang="en-US" altLang="zh-CN" sz="2400" baseline="-25000">
                <a:latin typeface="宋体" panose="02010600030101010101" pitchFamily="2" charset="-122"/>
              </a:rPr>
              <a:t>1</a:t>
            </a:r>
            <a:r>
              <a:rPr lang="en-US" altLang="zh-CN" sz="2400">
                <a:latin typeface="宋体" panose="02010600030101010101" pitchFamily="2" charset="-122"/>
              </a:rPr>
              <a:t>;Signal(s)</a:t>
            </a:r>
            <a:r>
              <a:rPr lang="zh-CN" altLang="en-US" sz="2400">
                <a:latin typeface="宋体" panose="02010600030101010101" pitchFamily="2" charset="-122"/>
              </a:rPr>
              <a:t>（生产）</a:t>
            </a:r>
            <a:endParaRPr lang="en-US" altLang="zh-CN" sz="2400">
              <a:latin typeface="宋体" panose="02010600030101010101" pitchFamily="2" charset="-122"/>
            </a:endParaRPr>
          </a:p>
          <a:p>
            <a:pPr lvl="1" eaLnBrk="1" hangingPunct="1">
              <a:lnSpc>
                <a:spcPct val="90000"/>
              </a:lnSpc>
              <a:buClr>
                <a:srgbClr val="0000CC"/>
              </a:buClr>
              <a:buSzTx/>
              <a:buFont typeface="Wingdings" panose="05000000000000000000" pitchFamily="2" charset="2"/>
              <a:buChar char="Ø"/>
            </a:pPr>
            <a:r>
              <a:rPr lang="zh-CN" altLang="en-US" sz="2400">
                <a:latin typeface="宋体" panose="02010600030101010101" pitchFamily="2" charset="-122"/>
              </a:rPr>
              <a:t>进程</a:t>
            </a:r>
            <a:r>
              <a:rPr lang="en-US" altLang="zh-CN" sz="2400">
                <a:latin typeface="宋体" panose="02010600030101010101" pitchFamily="2" charset="-122"/>
              </a:rPr>
              <a:t>P</a:t>
            </a:r>
            <a:r>
              <a:rPr lang="en-US" altLang="zh-CN" sz="2400" baseline="-25000">
                <a:latin typeface="宋体" panose="02010600030101010101" pitchFamily="2" charset="-122"/>
              </a:rPr>
              <a:t>2</a:t>
            </a:r>
            <a:r>
              <a:rPr lang="zh-CN" altLang="en-US" sz="2400">
                <a:latin typeface="宋体" panose="02010600030101010101" pitchFamily="2" charset="-122"/>
              </a:rPr>
              <a:t>的语句序列为：</a:t>
            </a:r>
            <a:r>
              <a:rPr lang="en-US" altLang="zh-CN" sz="2400">
                <a:latin typeface="宋体" panose="02010600030101010101" pitchFamily="2" charset="-122"/>
              </a:rPr>
              <a:t>Wait(s);S</a:t>
            </a:r>
            <a:r>
              <a:rPr lang="en-US" altLang="zh-CN" sz="2400" baseline="-25000">
                <a:latin typeface="宋体" panose="02010600030101010101" pitchFamily="2" charset="-122"/>
              </a:rPr>
              <a:t>2</a:t>
            </a:r>
            <a:r>
              <a:rPr lang="zh-CN" altLang="en-US" sz="2400">
                <a:latin typeface="宋体" panose="02010600030101010101" pitchFamily="2" charset="-122"/>
              </a:rPr>
              <a:t>（消费）</a:t>
            </a:r>
            <a:endParaRPr lang="en-US" altLang="zh-CN" sz="2400">
              <a:latin typeface="宋体" panose="02010600030101010101" pitchFamily="2" charset="-122"/>
            </a:endParaRPr>
          </a:p>
          <a:p>
            <a:pPr lvl="1" eaLnBrk="1" hangingPunct="1">
              <a:lnSpc>
                <a:spcPct val="90000"/>
              </a:lnSpc>
              <a:buClr>
                <a:srgbClr val="0000CC"/>
              </a:buClr>
              <a:buSzTx/>
              <a:buFont typeface="Wingdings" panose="05000000000000000000" pitchFamily="2" charset="2"/>
              <a:buChar char="Ø"/>
            </a:pPr>
            <a:endParaRPr lang="en-US" altLang="zh-CN" sz="2400">
              <a:latin typeface="宋体" panose="02010600030101010101" pitchFamily="2" charset="-122"/>
            </a:endParaRPr>
          </a:p>
          <a:p>
            <a:pPr eaLnBrk="1" hangingPunct="1">
              <a:spcBef>
                <a:spcPct val="50000"/>
              </a:spcBef>
              <a:buClrTx/>
              <a:buSzTx/>
              <a:buFontTx/>
              <a:buNone/>
            </a:pPr>
            <a:endParaRPr lang="en-US" altLang="zh-CN" sz="2400">
              <a:latin typeface="宋体" panose="02010600030101010101" pitchFamily="2" charset="-122"/>
            </a:endParaRPr>
          </a:p>
        </p:txBody>
      </p:sp>
      <p:sp>
        <p:nvSpPr>
          <p:cNvPr id="96265" name="Text Box 14"/>
          <p:cNvSpPr txBox="1">
            <a:spLocks noChangeArrowheads="1"/>
          </p:cNvSpPr>
          <p:nvPr/>
        </p:nvSpPr>
        <p:spPr bwMode="auto">
          <a:xfrm>
            <a:off x="60325" y="1143000"/>
            <a:ext cx="54927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969696"/>
                </a:solidFill>
                <a:latin typeface="华文新魏" panose="02010800040101010101" pitchFamily="2" charset="-122"/>
                <a:ea typeface="华文新魏" panose="02010800040101010101" pitchFamily="2" charset="-122"/>
              </a:rPr>
              <a:t> </a:t>
            </a:r>
            <a:r>
              <a:rPr lang="zh-CN" altLang="en-US" sz="2400">
                <a:solidFill>
                  <a:srgbClr val="969696"/>
                </a:solidFill>
                <a:latin typeface="华文新魏" panose="02010800040101010101" pitchFamily="2" charset="-122"/>
                <a:ea typeface="华文新魏" panose="02010800040101010101" pitchFamily="2" charset="-122"/>
              </a:rPr>
              <a:t>进  程  同  步</a:t>
            </a:r>
            <a:endParaRPr lang="zh-CN" altLang="en-US" sz="2400">
              <a:solidFill>
                <a:srgbClr val="969696"/>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028700" y="493713"/>
            <a:ext cx="731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CC"/>
              </a:buClr>
              <a:buFont typeface="Wingdings" panose="05000000000000000000" pitchFamily="2" charset="2"/>
              <a:buChar char="Ø"/>
              <a:defRPr kumimoji="1" sz="3200">
                <a:solidFill>
                  <a:srgbClr val="000000"/>
                </a:solidFill>
                <a:latin typeface="Tahoma" panose="020B0604030504040204" pitchFamily="34" charset="0"/>
                <a:ea typeface="宋体" panose="02010600030101010101" pitchFamily="2" charset="-122"/>
              </a:defRPr>
            </a:lvl1pPr>
            <a:lvl2pPr marL="742950" indent="-285750">
              <a:spcBef>
                <a:spcPct val="20000"/>
              </a:spcBef>
              <a:buClr>
                <a:srgbClr val="0000CC"/>
              </a:buClr>
              <a:buFont typeface="Wingdings" panose="05000000000000000000" pitchFamily="2" charset="2"/>
              <a:buChar char="Ø"/>
              <a:defRPr kumimoji="1" sz="2800">
                <a:solidFill>
                  <a:srgbClr val="000000"/>
                </a:solidFill>
                <a:latin typeface="Tahoma" panose="020B0604030504040204" pitchFamily="34" charset="0"/>
                <a:ea typeface="宋体" panose="02010600030101010101" pitchFamily="2" charset="-122"/>
              </a:defRPr>
            </a:lvl2pPr>
            <a:lvl3pPr marL="1143000" indent="-228600">
              <a:spcBef>
                <a:spcPct val="20000"/>
              </a:spcBef>
              <a:buClr>
                <a:srgbClr val="0000CC"/>
              </a:buClr>
              <a:buFont typeface="Wingdings" panose="05000000000000000000" pitchFamily="2" charset="2"/>
              <a:buChar char="Ø"/>
              <a:defRPr kumimoji="1" sz="2400">
                <a:solidFill>
                  <a:srgbClr val="000000"/>
                </a:solidFill>
                <a:latin typeface="Tahoma" panose="020B0604030504040204" pitchFamily="34" charset="0"/>
                <a:ea typeface="宋体" panose="02010600030101010101" pitchFamily="2" charset="-122"/>
              </a:defRPr>
            </a:lvl3pPr>
            <a:lvl4pPr marL="1600200" indent="-228600">
              <a:spcBef>
                <a:spcPct val="20000"/>
              </a:spcBef>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4pPr>
            <a:lvl5pPr marL="2057400" indent="-228600">
              <a:spcBef>
                <a:spcPct val="20000"/>
              </a:spcBef>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4000" dirty="0">
                <a:solidFill>
                  <a:srgbClr val="002060"/>
                </a:solidFill>
                <a:latin typeface="华文新魏" panose="02010800040101010101" pitchFamily="2" charset="-122"/>
                <a:ea typeface="华文新魏" panose="02010800040101010101" pitchFamily="2" charset="-122"/>
              </a:rPr>
              <a:t>考试题型</a:t>
            </a:r>
            <a:endParaRPr lang="zh-CN" altLang="en-US" sz="4000" dirty="0">
              <a:solidFill>
                <a:srgbClr val="002060"/>
              </a:solidFill>
              <a:latin typeface="华文新魏" panose="02010800040101010101" pitchFamily="2" charset="-122"/>
              <a:ea typeface="华文新魏" panose="02010800040101010101" pitchFamily="2" charset="-122"/>
            </a:endParaRPr>
          </a:p>
        </p:txBody>
      </p:sp>
      <p:sp>
        <p:nvSpPr>
          <p:cNvPr id="17412" name="Text Box 8"/>
          <p:cNvSpPr txBox="1">
            <a:spLocks noChangeArrowheads="1"/>
          </p:cNvSpPr>
          <p:nvPr/>
        </p:nvSpPr>
        <p:spPr bwMode="auto">
          <a:xfrm>
            <a:off x="323528" y="1268760"/>
            <a:ext cx="8172772" cy="527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rgbClr val="0000CC"/>
              </a:buClr>
              <a:buFont typeface="Wingdings" panose="05000000000000000000" pitchFamily="2" charset="2"/>
              <a:buChar char="Ø"/>
              <a:defRPr kumimoji="1" sz="3200">
                <a:solidFill>
                  <a:srgbClr val="000000"/>
                </a:solidFill>
                <a:latin typeface="Tahoma" panose="020B0604030504040204" pitchFamily="34" charset="0"/>
                <a:ea typeface="宋体" panose="02010600030101010101" pitchFamily="2" charset="-122"/>
              </a:defRPr>
            </a:lvl1pPr>
            <a:lvl2pPr>
              <a:spcBef>
                <a:spcPct val="20000"/>
              </a:spcBef>
              <a:buClr>
                <a:srgbClr val="0000CC"/>
              </a:buClr>
              <a:buFont typeface="Wingdings" panose="05000000000000000000" pitchFamily="2" charset="2"/>
              <a:buChar char="Ø"/>
              <a:defRPr kumimoji="1" sz="2800">
                <a:solidFill>
                  <a:srgbClr val="000000"/>
                </a:solidFill>
                <a:latin typeface="Tahoma" panose="020B0604030504040204" pitchFamily="34" charset="0"/>
                <a:ea typeface="宋体" panose="02010600030101010101" pitchFamily="2" charset="-122"/>
              </a:defRPr>
            </a:lvl2pPr>
            <a:lvl3pPr marL="1143000" indent="-228600">
              <a:spcBef>
                <a:spcPct val="20000"/>
              </a:spcBef>
              <a:buClr>
                <a:srgbClr val="0000CC"/>
              </a:buClr>
              <a:buFont typeface="Wingdings" panose="05000000000000000000" pitchFamily="2" charset="2"/>
              <a:buChar char="Ø"/>
              <a:defRPr kumimoji="1" sz="2400">
                <a:solidFill>
                  <a:srgbClr val="000000"/>
                </a:solidFill>
                <a:latin typeface="Tahoma" panose="020B0604030504040204" pitchFamily="34" charset="0"/>
                <a:ea typeface="宋体" panose="02010600030101010101" pitchFamily="2" charset="-122"/>
              </a:defRPr>
            </a:lvl3pPr>
            <a:lvl4pPr marL="1600200" indent="-228600">
              <a:spcBef>
                <a:spcPct val="20000"/>
              </a:spcBef>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4pPr>
            <a:lvl5pPr marL="2057400" indent="-228600">
              <a:spcBef>
                <a:spcPct val="20000"/>
              </a:spcBef>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9pPr>
          </a:lstStyle>
          <a:p>
            <a:pPr lvl="1" eaLnBrk="1" hangingPunct="1">
              <a:lnSpc>
                <a:spcPct val="140000"/>
              </a:lnSpc>
              <a:buNone/>
            </a:pPr>
            <a:r>
              <a:rPr lang="zh-CN" altLang="en-US" sz="2400" b="1" kern="100" dirty="0">
                <a:effectLst/>
                <a:latin typeface="Times New Roman" panose="02020603050405020304" pitchFamily="18" charset="0"/>
                <a:ea typeface="宋体" panose="02010600030101010101" pitchFamily="2" charset="-122"/>
              </a:rPr>
              <a:t>卷面</a:t>
            </a:r>
            <a:r>
              <a:rPr lang="en-US" altLang="zh-CN" sz="2400" b="1" kern="100" dirty="0">
                <a:effectLst/>
                <a:latin typeface="Times New Roman" panose="02020603050405020304" pitchFamily="18" charset="0"/>
                <a:ea typeface="宋体" panose="02010600030101010101" pitchFamily="2" charset="-122"/>
              </a:rPr>
              <a:t>100</a:t>
            </a:r>
            <a:r>
              <a:rPr lang="zh-CN" altLang="en-US" sz="2400" b="1" kern="100" dirty="0">
                <a:effectLst/>
                <a:latin typeface="Times New Roman" panose="02020603050405020304" pitchFamily="18" charset="0"/>
                <a:ea typeface="宋体" panose="02010600030101010101" pitchFamily="2" charset="-122"/>
              </a:rPr>
              <a:t>分，占总成绩的</a:t>
            </a:r>
            <a:r>
              <a:rPr lang="en-US" altLang="zh-CN" sz="2400" b="1" kern="100" dirty="0">
                <a:effectLst/>
                <a:latin typeface="Times New Roman" panose="02020603050405020304" pitchFamily="18" charset="0"/>
                <a:ea typeface="宋体" panose="02010600030101010101" pitchFamily="2" charset="-122"/>
              </a:rPr>
              <a:t>80%</a:t>
            </a:r>
            <a:endParaRPr lang="en-US" altLang="zh-CN" sz="2400" b="1" kern="100" dirty="0">
              <a:effectLst/>
              <a:latin typeface="Times New Roman" panose="02020603050405020304" pitchFamily="18" charset="0"/>
              <a:ea typeface="宋体" panose="02010600030101010101" pitchFamily="2" charset="-122"/>
            </a:endParaRPr>
          </a:p>
          <a:p>
            <a:pPr lvl="1" eaLnBrk="1" hangingPunct="1">
              <a:lnSpc>
                <a:spcPct val="140000"/>
              </a:lnSpc>
              <a:buNone/>
            </a:pPr>
            <a:r>
              <a:rPr lang="zh-CN" altLang="zh-CN" sz="2400" b="1" kern="100" dirty="0">
                <a:effectLst/>
                <a:latin typeface="Times New Roman" panose="02020603050405020304" pitchFamily="18" charset="0"/>
                <a:ea typeface="宋体" panose="02010600030101010101" pitchFamily="2" charset="-122"/>
              </a:rPr>
              <a:t>一、选择题（每题</a:t>
            </a:r>
            <a:r>
              <a:rPr lang="en-US" altLang="zh-CN" sz="2400" b="1" kern="100" dirty="0">
                <a:effectLst/>
                <a:latin typeface="Times New Roman" panose="02020603050405020304" pitchFamily="18" charset="0"/>
                <a:ea typeface="宋体" panose="02010600030101010101" pitchFamily="2" charset="-122"/>
              </a:rPr>
              <a:t>2</a:t>
            </a:r>
            <a:r>
              <a:rPr lang="zh-CN" altLang="zh-CN" sz="2400" b="1" kern="100" dirty="0">
                <a:effectLst/>
                <a:latin typeface="Times New Roman" panose="02020603050405020304" pitchFamily="18" charset="0"/>
                <a:ea typeface="宋体" panose="02010600030101010101" pitchFamily="2" charset="-122"/>
              </a:rPr>
              <a:t>分，</a:t>
            </a:r>
            <a:r>
              <a:rPr lang="en-US" altLang="zh-CN" sz="2400" b="1" kern="100" dirty="0">
                <a:effectLst/>
                <a:latin typeface="Times New Roman" panose="02020603050405020304" pitchFamily="18" charset="0"/>
                <a:ea typeface="宋体" panose="02010600030101010101" pitchFamily="2" charset="-122"/>
              </a:rPr>
              <a:t>10</a:t>
            </a:r>
            <a:r>
              <a:rPr lang="zh-CN" altLang="en-US" sz="2400" b="1" kern="100" dirty="0">
                <a:effectLst/>
                <a:latin typeface="Times New Roman" panose="02020603050405020304" pitchFamily="18" charset="0"/>
                <a:ea typeface="宋体" panose="02010600030101010101" pitchFamily="2" charset="-122"/>
              </a:rPr>
              <a:t>题，</a:t>
            </a:r>
            <a:r>
              <a:rPr lang="zh-CN" altLang="zh-CN" sz="2400" b="1" kern="100" dirty="0">
                <a:effectLst/>
                <a:latin typeface="Times New Roman" panose="02020603050405020304" pitchFamily="18" charset="0"/>
                <a:ea typeface="宋体" panose="02010600030101010101" pitchFamily="2" charset="-122"/>
              </a:rPr>
              <a:t>共</a:t>
            </a:r>
            <a:r>
              <a:rPr lang="en-US" altLang="zh-CN" sz="2400" b="1" kern="100" dirty="0">
                <a:effectLst/>
                <a:latin typeface="Times New Roman" panose="02020603050405020304" pitchFamily="18" charset="0"/>
                <a:ea typeface="宋体" panose="02010600030101010101" pitchFamily="2" charset="-122"/>
              </a:rPr>
              <a:t>20</a:t>
            </a:r>
            <a:r>
              <a:rPr lang="zh-CN" altLang="zh-CN" sz="2400" b="1" kern="100" dirty="0">
                <a:effectLst/>
                <a:latin typeface="Times New Roman" panose="02020603050405020304" pitchFamily="18" charset="0"/>
                <a:ea typeface="宋体" panose="02010600030101010101" pitchFamily="2" charset="-122"/>
              </a:rPr>
              <a:t>分）</a:t>
            </a:r>
            <a:endParaRPr lang="en-US" altLang="zh-CN" sz="2400" b="1" kern="100" dirty="0">
              <a:effectLst/>
              <a:latin typeface="Times New Roman" panose="02020603050405020304" pitchFamily="18" charset="0"/>
              <a:ea typeface="宋体" panose="02010600030101010101" pitchFamily="2" charset="-122"/>
            </a:endParaRPr>
          </a:p>
          <a:p>
            <a:pPr lvl="1" eaLnBrk="1" hangingPunct="1">
              <a:lnSpc>
                <a:spcPct val="140000"/>
              </a:lnSpc>
              <a:buNone/>
            </a:pPr>
            <a:r>
              <a:rPr lang="zh-CN" altLang="zh-CN" sz="2400" b="1" kern="100" dirty="0">
                <a:latin typeface="Times New Roman" panose="02020603050405020304" pitchFamily="18" charset="0"/>
              </a:rPr>
              <a:t>二、判断题（每题</a:t>
            </a:r>
            <a:r>
              <a:rPr lang="en-US" altLang="zh-CN" sz="2400" b="1" kern="100" dirty="0">
                <a:latin typeface="Times New Roman" panose="02020603050405020304" pitchFamily="18" charset="0"/>
              </a:rPr>
              <a:t>1</a:t>
            </a:r>
            <a:r>
              <a:rPr lang="zh-CN" altLang="zh-CN" sz="2400" b="1" kern="100" dirty="0">
                <a:latin typeface="Times New Roman" panose="02020603050405020304" pitchFamily="18" charset="0"/>
              </a:rPr>
              <a:t>分，</a:t>
            </a:r>
            <a:r>
              <a:rPr lang="en-US" altLang="zh-CN" sz="2400" b="1" kern="100" dirty="0">
                <a:latin typeface="Times New Roman" panose="02020603050405020304" pitchFamily="18" charset="0"/>
              </a:rPr>
              <a:t>10</a:t>
            </a:r>
            <a:r>
              <a:rPr lang="zh-CN" altLang="en-US" sz="2400" b="1" kern="100" dirty="0">
                <a:latin typeface="Times New Roman" panose="02020603050405020304" pitchFamily="18" charset="0"/>
              </a:rPr>
              <a:t>题，</a:t>
            </a:r>
            <a:r>
              <a:rPr lang="zh-CN" altLang="zh-CN" sz="2400" b="1" kern="100" dirty="0">
                <a:latin typeface="Times New Roman" panose="02020603050405020304" pitchFamily="18" charset="0"/>
              </a:rPr>
              <a:t>共</a:t>
            </a:r>
            <a:r>
              <a:rPr lang="en-US" altLang="zh-CN" sz="2400" b="1" kern="100" dirty="0">
                <a:latin typeface="Times New Roman" panose="02020603050405020304" pitchFamily="18" charset="0"/>
              </a:rPr>
              <a:t>10</a:t>
            </a:r>
            <a:r>
              <a:rPr lang="zh-CN" altLang="zh-CN" sz="2400" b="1" kern="100" dirty="0">
                <a:latin typeface="Times New Roman" panose="02020603050405020304" pitchFamily="18" charset="0"/>
              </a:rPr>
              <a:t>分）</a:t>
            </a:r>
            <a:endParaRPr lang="zh-CN" altLang="zh-CN" sz="2400" b="1" kern="100" dirty="0">
              <a:latin typeface="Times New Roman" panose="02020603050405020304" pitchFamily="18" charset="0"/>
            </a:endParaRPr>
          </a:p>
          <a:p>
            <a:pPr lvl="1" eaLnBrk="1" hangingPunct="1">
              <a:lnSpc>
                <a:spcPct val="140000"/>
              </a:lnSpc>
              <a:buNone/>
            </a:pPr>
            <a:r>
              <a:rPr lang="zh-CN" altLang="zh-CN" sz="2400" b="1" kern="100" dirty="0">
                <a:latin typeface="Times New Roman" panose="02020603050405020304" pitchFamily="18" charset="0"/>
              </a:rPr>
              <a:t>三、填空题（每空</a:t>
            </a:r>
            <a:r>
              <a:rPr lang="en-US" altLang="zh-CN" sz="2400" b="1" kern="100" dirty="0">
                <a:latin typeface="Times New Roman" panose="02020603050405020304" pitchFamily="18" charset="0"/>
              </a:rPr>
              <a:t>1</a:t>
            </a:r>
            <a:r>
              <a:rPr lang="zh-CN" altLang="zh-CN" sz="2400" b="1" kern="100" dirty="0">
                <a:latin typeface="Times New Roman" panose="02020603050405020304" pitchFamily="18" charset="0"/>
              </a:rPr>
              <a:t>分，</a:t>
            </a:r>
            <a:r>
              <a:rPr lang="en-US" altLang="zh-CN" sz="2400" b="1" kern="100" dirty="0">
                <a:latin typeface="Times New Roman" panose="02020603050405020304" pitchFamily="18" charset="0"/>
              </a:rPr>
              <a:t>10</a:t>
            </a:r>
            <a:r>
              <a:rPr lang="zh-CN" altLang="en-US" sz="2400" b="1" kern="100" dirty="0">
                <a:latin typeface="Times New Roman" panose="02020603050405020304" pitchFamily="18" charset="0"/>
              </a:rPr>
              <a:t>空，</a:t>
            </a:r>
            <a:r>
              <a:rPr lang="zh-CN" altLang="zh-CN" sz="2400" b="1" kern="100" dirty="0">
                <a:latin typeface="Times New Roman" panose="02020603050405020304" pitchFamily="18" charset="0"/>
              </a:rPr>
              <a:t>共</a:t>
            </a:r>
            <a:r>
              <a:rPr lang="en-US" altLang="zh-CN" sz="2400" b="1" kern="100" dirty="0">
                <a:latin typeface="Times New Roman" panose="02020603050405020304" pitchFamily="18" charset="0"/>
              </a:rPr>
              <a:t>10</a:t>
            </a:r>
            <a:r>
              <a:rPr lang="zh-CN" altLang="zh-CN" sz="2400" b="1" kern="100" dirty="0">
                <a:latin typeface="Times New Roman" panose="02020603050405020304" pitchFamily="18" charset="0"/>
              </a:rPr>
              <a:t>分）</a:t>
            </a:r>
            <a:endParaRPr lang="zh-CN" altLang="zh-CN" sz="2400" b="1" kern="100" dirty="0">
              <a:latin typeface="Times New Roman" panose="02020603050405020304" pitchFamily="18" charset="0"/>
            </a:endParaRPr>
          </a:p>
          <a:p>
            <a:pPr lvl="1" eaLnBrk="1" hangingPunct="1">
              <a:lnSpc>
                <a:spcPct val="140000"/>
              </a:lnSpc>
              <a:buNone/>
            </a:pPr>
            <a:r>
              <a:rPr lang="zh-CN" altLang="zh-CN" sz="2400" b="1" kern="100" dirty="0">
                <a:latin typeface="Times New Roman" panose="02020603050405020304" pitchFamily="18" charset="0"/>
              </a:rPr>
              <a:t>四、名词解释（每题</a:t>
            </a:r>
            <a:r>
              <a:rPr lang="en-US" altLang="zh-CN" sz="2400" b="1" kern="100" dirty="0">
                <a:latin typeface="Times New Roman" panose="02020603050405020304" pitchFamily="18" charset="0"/>
              </a:rPr>
              <a:t>2</a:t>
            </a:r>
            <a:r>
              <a:rPr lang="zh-CN" altLang="zh-CN" sz="2400" b="1" kern="100" dirty="0">
                <a:latin typeface="Times New Roman" panose="02020603050405020304" pitchFamily="18" charset="0"/>
              </a:rPr>
              <a:t>分，</a:t>
            </a:r>
            <a:r>
              <a:rPr lang="en-US" altLang="zh-CN" sz="2400" b="1" kern="100" dirty="0">
                <a:latin typeface="Times New Roman" panose="02020603050405020304" pitchFamily="18" charset="0"/>
              </a:rPr>
              <a:t>5</a:t>
            </a:r>
            <a:r>
              <a:rPr lang="zh-CN" altLang="en-US" sz="2400" b="1" kern="100" dirty="0">
                <a:latin typeface="Times New Roman" panose="02020603050405020304" pitchFamily="18" charset="0"/>
              </a:rPr>
              <a:t>题，</a:t>
            </a:r>
            <a:r>
              <a:rPr lang="zh-CN" altLang="zh-CN" sz="2400" b="1" kern="100" dirty="0">
                <a:latin typeface="Times New Roman" panose="02020603050405020304" pitchFamily="18" charset="0"/>
              </a:rPr>
              <a:t>共</a:t>
            </a:r>
            <a:r>
              <a:rPr lang="en-US" altLang="zh-CN" sz="2400" b="1" kern="100" dirty="0">
                <a:latin typeface="Times New Roman" panose="02020603050405020304" pitchFamily="18" charset="0"/>
              </a:rPr>
              <a:t>10</a:t>
            </a:r>
            <a:r>
              <a:rPr lang="zh-CN" altLang="zh-CN" sz="2400" b="1" kern="100" dirty="0">
                <a:latin typeface="Times New Roman" panose="02020603050405020304" pitchFamily="18" charset="0"/>
              </a:rPr>
              <a:t>分</a:t>
            </a:r>
            <a:r>
              <a:rPr lang="zh-CN" altLang="en-US" sz="2400" b="1" kern="100" dirty="0">
                <a:latin typeface="Times New Roman" panose="02020603050405020304" pitchFamily="18" charset="0"/>
              </a:rPr>
              <a:t>）</a:t>
            </a:r>
            <a:endParaRPr lang="en-US" altLang="zh-CN" sz="2400" b="1" kern="100" dirty="0">
              <a:latin typeface="Times New Roman" panose="02020603050405020304" pitchFamily="18" charset="0"/>
            </a:endParaRPr>
          </a:p>
          <a:p>
            <a:pPr lvl="1" eaLnBrk="1" hangingPunct="1">
              <a:lnSpc>
                <a:spcPct val="140000"/>
              </a:lnSpc>
              <a:buNone/>
            </a:pPr>
            <a:r>
              <a:rPr lang="zh-CN" altLang="zh-CN" sz="2400" b="1" kern="100" dirty="0">
                <a:latin typeface="Times New Roman" panose="02020603050405020304" pitchFamily="18" charset="0"/>
              </a:rPr>
              <a:t>五、简答题（每题</a:t>
            </a:r>
            <a:r>
              <a:rPr lang="en-US" altLang="zh-CN" sz="2400" b="1" kern="100" dirty="0">
                <a:latin typeface="Times New Roman" panose="02020603050405020304" pitchFamily="18" charset="0"/>
              </a:rPr>
              <a:t>5</a:t>
            </a:r>
            <a:r>
              <a:rPr lang="zh-CN" altLang="zh-CN" sz="2400" b="1" kern="100" dirty="0">
                <a:latin typeface="Times New Roman" panose="02020603050405020304" pitchFamily="18" charset="0"/>
              </a:rPr>
              <a:t>分，</a:t>
            </a:r>
            <a:r>
              <a:rPr lang="en-US" altLang="zh-CN" sz="2400" b="1" kern="100" dirty="0">
                <a:latin typeface="Times New Roman" panose="02020603050405020304" pitchFamily="18" charset="0"/>
              </a:rPr>
              <a:t>4</a:t>
            </a:r>
            <a:r>
              <a:rPr lang="zh-CN" altLang="en-US" sz="2400" b="1" kern="100" dirty="0">
                <a:latin typeface="Times New Roman" panose="02020603050405020304" pitchFamily="18" charset="0"/>
              </a:rPr>
              <a:t>题，</a:t>
            </a:r>
            <a:r>
              <a:rPr lang="zh-CN" altLang="zh-CN" sz="2400" b="1" kern="100" dirty="0">
                <a:latin typeface="Times New Roman" panose="02020603050405020304" pitchFamily="18" charset="0"/>
              </a:rPr>
              <a:t>共</a:t>
            </a:r>
            <a:r>
              <a:rPr lang="en-US" altLang="zh-CN" sz="2400" b="1" kern="100" dirty="0">
                <a:latin typeface="Times New Roman" panose="02020603050405020304" pitchFamily="18" charset="0"/>
              </a:rPr>
              <a:t>20</a:t>
            </a:r>
            <a:r>
              <a:rPr lang="zh-CN" altLang="zh-CN" sz="2400" b="1" kern="100" dirty="0">
                <a:latin typeface="Times New Roman" panose="02020603050405020304" pitchFamily="18" charset="0"/>
              </a:rPr>
              <a:t>分）</a:t>
            </a:r>
            <a:endParaRPr lang="zh-CN" altLang="zh-CN" sz="2400" b="1" kern="100" dirty="0">
              <a:latin typeface="Times New Roman" panose="02020603050405020304" pitchFamily="18" charset="0"/>
            </a:endParaRPr>
          </a:p>
          <a:p>
            <a:pPr lvl="1" eaLnBrk="1" hangingPunct="1">
              <a:lnSpc>
                <a:spcPct val="140000"/>
              </a:lnSpc>
              <a:buNone/>
            </a:pPr>
            <a:r>
              <a:rPr lang="zh-CN" altLang="en-US" sz="2400" b="1" kern="100" dirty="0">
                <a:latin typeface="Times New Roman" panose="02020603050405020304" pitchFamily="18" charset="0"/>
              </a:rPr>
              <a:t>六、</a:t>
            </a:r>
            <a:r>
              <a:rPr lang="zh-CN" altLang="zh-CN" sz="2400" b="1" kern="100" dirty="0">
                <a:latin typeface="Times New Roman" panose="02020603050405020304" pitchFamily="18" charset="0"/>
              </a:rPr>
              <a:t>综合题（每题</a:t>
            </a:r>
            <a:r>
              <a:rPr lang="en-US" altLang="zh-CN" sz="2400" b="1" kern="100" dirty="0">
                <a:latin typeface="Times New Roman" panose="02020603050405020304" pitchFamily="18" charset="0"/>
              </a:rPr>
              <a:t>10</a:t>
            </a:r>
            <a:r>
              <a:rPr lang="zh-CN" altLang="zh-CN" sz="2400" b="1" kern="100" dirty="0">
                <a:latin typeface="Times New Roman" panose="02020603050405020304" pitchFamily="18" charset="0"/>
              </a:rPr>
              <a:t>分，</a:t>
            </a:r>
            <a:r>
              <a:rPr lang="en-US" altLang="zh-CN" sz="2400" b="1" kern="100" dirty="0">
                <a:latin typeface="Times New Roman" panose="02020603050405020304" pitchFamily="18" charset="0"/>
              </a:rPr>
              <a:t>3</a:t>
            </a:r>
            <a:r>
              <a:rPr lang="zh-CN" altLang="en-US" sz="2400" b="1" kern="100" dirty="0">
                <a:latin typeface="Times New Roman" panose="02020603050405020304" pitchFamily="18" charset="0"/>
              </a:rPr>
              <a:t>题，</a:t>
            </a:r>
            <a:r>
              <a:rPr lang="zh-CN" altLang="zh-CN" sz="2400" b="1" kern="100" dirty="0">
                <a:latin typeface="Times New Roman" panose="02020603050405020304" pitchFamily="18" charset="0"/>
              </a:rPr>
              <a:t>共</a:t>
            </a:r>
            <a:r>
              <a:rPr lang="en-US" altLang="zh-CN" sz="2400" b="1" kern="100" dirty="0">
                <a:latin typeface="Times New Roman" panose="02020603050405020304" pitchFamily="18" charset="0"/>
              </a:rPr>
              <a:t>30</a:t>
            </a:r>
            <a:r>
              <a:rPr lang="zh-CN" altLang="zh-CN" sz="2400" b="1" kern="100" dirty="0">
                <a:latin typeface="Times New Roman" panose="02020603050405020304" pitchFamily="18" charset="0"/>
              </a:rPr>
              <a:t>分）</a:t>
            </a:r>
            <a:endParaRPr lang="en-US" altLang="zh-CN" sz="2400" b="1" kern="100" dirty="0">
              <a:latin typeface="Times New Roman" panose="02020603050405020304" pitchFamily="18" charset="0"/>
            </a:endParaRPr>
          </a:p>
          <a:p>
            <a:pPr lvl="1" eaLnBrk="1" hangingPunct="1">
              <a:lnSpc>
                <a:spcPct val="140000"/>
              </a:lnSpc>
              <a:buNone/>
            </a:pPr>
            <a:r>
              <a:rPr lang="zh-CN" altLang="en-US" sz="2400" b="1" kern="100" dirty="0">
                <a:latin typeface="Times New Roman" panose="02020603050405020304" pitchFamily="18" charset="0"/>
              </a:rPr>
              <a:t>机读卡，电子流水阅卷，计算机统分</a:t>
            </a:r>
            <a:endParaRPr lang="en-US" altLang="zh-CN" sz="2400" b="1" kern="100" dirty="0">
              <a:latin typeface="Times New Roman" panose="02020603050405020304" pitchFamily="18" charset="0"/>
            </a:endParaRPr>
          </a:p>
          <a:p>
            <a:pPr lvl="1" eaLnBrk="1" hangingPunct="1">
              <a:lnSpc>
                <a:spcPct val="140000"/>
              </a:lnSpc>
              <a:buNone/>
            </a:pPr>
            <a:r>
              <a:rPr lang="zh-CN" altLang="en-US" sz="2400" b="1" kern="100" dirty="0">
                <a:latin typeface="Times New Roman" panose="02020603050405020304" pitchFamily="18" charset="0"/>
              </a:rPr>
              <a:t>平时成绩</a:t>
            </a:r>
            <a:r>
              <a:rPr lang="en-US" altLang="zh-CN" sz="2400" b="1" kern="100" dirty="0">
                <a:latin typeface="Times New Roman" panose="02020603050405020304" pitchFamily="18" charset="0"/>
              </a:rPr>
              <a:t>20%</a:t>
            </a:r>
            <a:r>
              <a:rPr lang="zh-CN" altLang="en-US" sz="2400" b="1" kern="100" dirty="0">
                <a:latin typeface="Times New Roman" panose="02020603050405020304" pitchFamily="18" charset="0"/>
              </a:rPr>
              <a:t>，期末成绩</a:t>
            </a:r>
            <a:r>
              <a:rPr lang="en-US" altLang="zh-CN" sz="2400" b="1" kern="100" dirty="0">
                <a:latin typeface="Times New Roman" panose="02020603050405020304" pitchFamily="18" charset="0"/>
              </a:rPr>
              <a:t>80%</a:t>
            </a:r>
            <a:endParaRPr lang="zh-CN" altLang="en-US" sz="2400" b="1" kern="100" dirty="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533400" y="1066800"/>
            <a:ext cx="800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b="0">
                <a:solidFill>
                  <a:srgbClr val="0000CC"/>
                </a:solidFill>
              </a:rPr>
              <a:t>例</a:t>
            </a:r>
            <a:r>
              <a:rPr lang="zh-CN" altLang="en-US" sz="2800" b="0">
                <a:latin typeface="Times New Roman" panose="02020603050405020304" pitchFamily="18" charset="0"/>
              </a:rPr>
              <a:t>：根据前趋图写出可并发执行的程序</a:t>
            </a:r>
            <a:endParaRPr lang="zh-CN" altLang="en-US" sz="2800" b="0">
              <a:latin typeface="Times New Roman" panose="02020603050405020304" pitchFamily="18" charset="0"/>
            </a:endParaRPr>
          </a:p>
        </p:txBody>
      </p:sp>
      <p:graphicFrame>
        <p:nvGraphicFramePr>
          <p:cNvPr id="97283" name="Object 3"/>
          <p:cNvGraphicFramePr>
            <a:graphicFrameLocks noChangeAspect="1"/>
          </p:cNvGraphicFramePr>
          <p:nvPr/>
        </p:nvGraphicFramePr>
        <p:xfrm>
          <a:off x="1524000" y="1828800"/>
          <a:ext cx="5410200" cy="3892550"/>
        </p:xfrm>
        <a:graphic>
          <a:graphicData uri="http://schemas.openxmlformats.org/presentationml/2006/ole">
            <mc:AlternateContent xmlns:mc="http://schemas.openxmlformats.org/markup-compatibility/2006">
              <mc:Choice xmlns:v="urn:schemas-microsoft-com:vml" Requires="v">
                <p:oleObj spid="_x0000_s2" name="VISIO" r:id="rId2" imgW="1813560" imgH="1310640" progId="Visio.Drawing.4">
                  <p:embed/>
                </p:oleObj>
              </mc:Choice>
              <mc:Fallback>
                <p:oleObj name="VISIO" r:id="rId2" imgW="1813560" imgH="1310640" progId="Visio.Drawing.4">
                  <p:embed/>
                  <p:pic>
                    <p:nvPicPr>
                      <p:cNvPr id="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28800"/>
                        <a:ext cx="5410200" cy="389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84" name="Text Box 4"/>
          <p:cNvSpPr txBox="1">
            <a:spLocks noChangeArrowheads="1"/>
          </p:cNvSpPr>
          <p:nvPr/>
        </p:nvSpPr>
        <p:spPr bwMode="auto">
          <a:xfrm>
            <a:off x="4098925" y="2166938"/>
            <a:ext cx="344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0"/>
              <a:t>a</a:t>
            </a:r>
            <a:endParaRPr lang="en-US" altLang="zh-CN" sz="2400" b="0"/>
          </a:p>
        </p:txBody>
      </p:sp>
      <p:sp>
        <p:nvSpPr>
          <p:cNvPr id="97285" name="Text Box 5"/>
          <p:cNvSpPr txBox="1">
            <a:spLocks noChangeArrowheads="1"/>
          </p:cNvSpPr>
          <p:nvPr/>
        </p:nvSpPr>
        <p:spPr bwMode="auto">
          <a:xfrm>
            <a:off x="5699125" y="2395538"/>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0"/>
              <a:t>b</a:t>
            </a:r>
            <a:endParaRPr lang="en-US" altLang="zh-CN" sz="2400" b="0"/>
          </a:p>
        </p:txBody>
      </p:sp>
      <p:sp>
        <p:nvSpPr>
          <p:cNvPr id="97286" name="Text Box 6"/>
          <p:cNvSpPr txBox="1">
            <a:spLocks noChangeArrowheads="1"/>
          </p:cNvSpPr>
          <p:nvPr/>
        </p:nvSpPr>
        <p:spPr bwMode="auto">
          <a:xfrm>
            <a:off x="2498725" y="2928938"/>
            <a:ext cx="325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0"/>
              <a:t>c</a:t>
            </a:r>
            <a:endParaRPr lang="en-US" altLang="zh-CN" sz="2400" b="0"/>
          </a:p>
        </p:txBody>
      </p:sp>
      <p:sp>
        <p:nvSpPr>
          <p:cNvPr id="97287" name="Text Box 7"/>
          <p:cNvSpPr txBox="1">
            <a:spLocks noChangeArrowheads="1"/>
          </p:cNvSpPr>
          <p:nvPr/>
        </p:nvSpPr>
        <p:spPr bwMode="auto">
          <a:xfrm>
            <a:off x="4022725" y="3081338"/>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0"/>
              <a:t>d</a:t>
            </a:r>
            <a:endParaRPr lang="en-US" altLang="zh-CN" sz="2400" b="0"/>
          </a:p>
        </p:txBody>
      </p:sp>
      <p:sp>
        <p:nvSpPr>
          <p:cNvPr id="97288" name="Text Box 8"/>
          <p:cNvSpPr txBox="1">
            <a:spLocks noChangeArrowheads="1"/>
          </p:cNvSpPr>
          <p:nvPr/>
        </p:nvSpPr>
        <p:spPr bwMode="auto">
          <a:xfrm>
            <a:off x="2346325" y="4376738"/>
            <a:ext cx="280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0"/>
              <a:t>f</a:t>
            </a:r>
            <a:endParaRPr lang="en-US" altLang="zh-CN" sz="2400" b="0"/>
          </a:p>
        </p:txBody>
      </p:sp>
      <p:sp>
        <p:nvSpPr>
          <p:cNvPr id="97289" name="Text Box 9"/>
          <p:cNvSpPr txBox="1">
            <a:spLocks noChangeArrowheads="1"/>
          </p:cNvSpPr>
          <p:nvPr/>
        </p:nvSpPr>
        <p:spPr bwMode="auto">
          <a:xfrm>
            <a:off x="3336925" y="4148138"/>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0"/>
              <a:t>g</a:t>
            </a:r>
            <a:endParaRPr lang="en-US" altLang="zh-CN" sz="2400" b="0"/>
          </a:p>
        </p:txBody>
      </p:sp>
      <p:sp>
        <p:nvSpPr>
          <p:cNvPr id="97290" name="Text Box 10"/>
          <p:cNvSpPr txBox="1">
            <a:spLocks noChangeArrowheads="1"/>
          </p:cNvSpPr>
          <p:nvPr/>
        </p:nvSpPr>
        <p:spPr bwMode="auto">
          <a:xfrm>
            <a:off x="4937125" y="4605338"/>
            <a:ext cx="344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0"/>
              <a:t>e</a:t>
            </a:r>
            <a:endParaRPr lang="en-US" altLang="zh-CN" sz="2400" b="0"/>
          </a:p>
        </p:txBody>
      </p:sp>
      <p:sp>
        <p:nvSpPr>
          <p:cNvPr id="97291" name="Text Box 11"/>
          <p:cNvSpPr txBox="1">
            <a:spLocks noChangeArrowheads="1"/>
          </p:cNvSpPr>
          <p:nvPr/>
        </p:nvSpPr>
        <p:spPr bwMode="auto">
          <a:xfrm>
            <a:off x="60325" y="1143000"/>
            <a:ext cx="54927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969696"/>
                </a:solidFill>
                <a:latin typeface="华文新魏" panose="02010800040101010101" pitchFamily="2" charset="-122"/>
                <a:ea typeface="华文新魏" panose="02010800040101010101" pitchFamily="2" charset="-122"/>
              </a:rPr>
              <a:t> </a:t>
            </a:r>
            <a:r>
              <a:rPr lang="zh-CN" altLang="en-US" sz="2400">
                <a:solidFill>
                  <a:srgbClr val="969696"/>
                </a:solidFill>
                <a:latin typeface="华文新魏" panose="02010800040101010101" pitchFamily="2" charset="-122"/>
                <a:ea typeface="华文新魏" panose="02010800040101010101" pitchFamily="2" charset="-122"/>
              </a:rPr>
              <a:t>进  程  同  步</a:t>
            </a:r>
            <a:endParaRPr lang="zh-CN" altLang="en-US" sz="2400">
              <a:solidFill>
                <a:srgbClr val="969696"/>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827584" y="188640"/>
            <a:ext cx="6900863" cy="629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Tx/>
              <a:buNone/>
            </a:pPr>
            <a:r>
              <a:rPr lang="en-US" altLang="zh-CN" sz="2400" dirty="0">
                <a:latin typeface="Times New Roman" panose="02020603050405020304" pitchFamily="18" charset="0"/>
              </a:rPr>
              <a:t>P1(){S</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signal(a); signal(b); }</a:t>
            </a:r>
            <a:endParaRPr lang="en-US" altLang="zh-CN" sz="2400" dirty="0">
              <a:latin typeface="Times New Roman" panose="02020603050405020304" pitchFamily="18" charset="0"/>
            </a:endParaRPr>
          </a:p>
          <a:p>
            <a:pPr eaLnBrk="1" hangingPunct="1">
              <a:lnSpc>
                <a:spcPct val="120000"/>
              </a:lnSpc>
              <a:spcBef>
                <a:spcPct val="0"/>
              </a:spcBef>
              <a:buClrTx/>
              <a:buSzTx/>
              <a:buFontTx/>
              <a:buNone/>
            </a:pPr>
            <a:r>
              <a:rPr lang="en-US" altLang="zh-CN" sz="2400" dirty="0">
                <a:latin typeface="Times New Roman" panose="02020603050405020304" pitchFamily="18" charset="0"/>
              </a:rPr>
              <a:t>P2(){wait(a); S</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signal(c); signal(d); }</a:t>
            </a:r>
            <a:endParaRPr lang="en-US" altLang="zh-CN" sz="2400" dirty="0">
              <a:latin typeface="Times New Roman" panose="02020603050405020304" pitchFamily="18" charset="0"/>
            </a:endParaRPr>
          </a:p>
          <a:p>
            <a:pPr eaLnBrk="1" hangingPunct="1">
              <a:lnSpc>
                <a:spcPct val="120000"/>
              </a:lnSpc>
              <a:spcBef>
                <a:spcPct val="0"/>
              </a:spcBef>
              <a:buClrTx/>
              <a:buSzTx/>
              <a:buFontTx/>
              <a:buNone/>
            </a:pPr>
            <a:r>
              <a:rPr lang="en-US" altLang="zh-CN" sz="2400" dirty="0">
                <a:latin typeface="Times New Roman" panose="02020603050405020304" pitchFamily="18" charset="0"/>
              </a:rPr>
              <a:t>P3(){wait(b); S</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 signal(e);}</a:t>
            </a:r>
            <a:endParaRPr lang="en-US" altLang="zh-CN" sz="2400" dirty="0">
              <a:latin typeface="Times New Roman" panose="02020603050405020304" pitchFamily="18" charset="0"/>
            </a:endParaRPr>
          </a:p>
          <a:p>
            <a:pPr eaLnBrk="1" hangingPunct="1">
              <a:lnSpc>
                <a:spcPct val="120000"/>
              </a:lnSpc>
              <a:spcBef>
                <a:spcPct val="0"/>
              </a:spcBef>
              <a:buClrTx/>
              <a:buSzTx/>
              <a:buFontTx/>
              <a:buNone/>
            </a:pPr>
            <a:r>
              <a:rPr lang="en-US" altLang="zh-CN" sz="2400" dirty="0">
                <a:latin typeface="Times New Roman" panose="02020603050405020304" pitchFamily="18" charset="0"/>
              </a:rPr>
              <a:t>P4(){wait(c); S</a:t>
            </a:r>
            <a:r>
              <a:rPr lang="en-US" altLang="zh-CN" sz="2400" baseline="-25000" dirty="0">
                <a:latin typeface="Times New Roman" panose="02020603050405020304" pitchFamily="18" charset="0"/>
              </a:rPr>
              <a:t>4</a:t>
            </a:r>
            <a:r>
              <a:rPr lang="en-US" altLang="zh-CN" sz="2400" dirty="0">
                <a:latin typeface="Times New Roman" panose="02020603050405020304" pitchFamily="18" charset="0"/>
              </a:rPr>
              <a:t>; signal(f); }</a:t>
            </a:r>
            <a:endParaRPr lang="en-US" altLang="zh-CN" sz="2400" dirty="0">
              <a:latin typeface="Times New Roman" panose="02020603050405020304" pitchFamily="18" charset="0"/>
            </a:endParaRPr>
          </a:p>
          <a:p>
            <a:pPr eaLnBrk="1" hangingPunct="1">
              <a:lnSpc>
                <a:spcPct val="120000"/>
              </a:lnSpc>
              <a:spcBef>
                <a:spcPct val="0"/>
              </a:spcBef>
              <a:buClrTx/>
              <a:buSzTx/>
              <a:buFontTx/>
              <a:buNone/>
            </a:pPr>
            <a:r>
              <a:rPr lang="en-US" altLang="zh-CN" sz="2400" dirty="0">
                <a:latin typeface="Times New Roman" panose="02020603050405020304" pitchFamily="18" charset="0"/>
              </a:rPr>
              <a:t>P5(){wait(d); S</a:t>
            </a:r>
            <a:r>
              <a:rPr lang="en-US" altLang="zh-CN" sz="2400" baseline="-25000" dirty="0">
                <a:latin typeface="Times New Roman" panose="02020603050405020304" pitchFamily="18" charset="0"/>
              </a:rPr>
              <a:t>5</a:t>
            </a:r>
            <a:r>
              <a:rPr lang="en-US" altLang="zh-CN" sz="2400" dirty="0">
                <a:latin typeface="Times New Roman" panose="02020603050405020304" pitchFamily="18" charset="0"/>
              </a:rPr>
              <a:t>; signal(g); }</a:t>
            </a:r>
            <a:endParaRPr lang="en-US" altLang="zh-CN" sz="2400" dirty="0">
              <a:latin typeface="Times New Roman" panose="02020603050405020304" pitchFamily="18" charset="0"/>
            </a:endParaRPr>
          </a:p>
          <a:p>
            <a:pPr eaLnBrk="1" hangingPunct="1">
              <a:lnSpc>
                <a:spcPct val="120000"/>
              </a:lnSpc>
              <a:spcBef>
                <a:spcPct val="0"/>
              </a:spcBef>
              <a:buClrTx/>
              <a:buSzTx/>
              <a:buFontTx/>
              <a:buNone/>
            </a:pPr>
            <a:r>
              <a:rPr lang="en-US" altLang="zh-CN" sz="2400" dirty="0">
                <a:latin typeface="Times New Roman" panose="02020603050405020304" pitchFamily="18" charset="0"/>
              </a:rPr>
              <a:t>P6(){wait(e); wait(f); wait(g); S</a:t>
            </a:r>
            <a:r>
              <a:rPr lang="en-US" altLang="zh-CN" sz="2400" baseline="-25000" dirty="0">
                <a:latin typeface="Times New Roman" panose="02020603050405020304" pitchFamily="18" charset="0"/>
              </a:rPr>
              <a:t>6</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eaLnBrk="1" hangingPunct="1">
              <a:lnSpc>
                <a:spcPct val="120000"/>
              </a:lnSpc>
              <a:spcBef>
                <a:spcPct val="0"/>
              </a:spcBef>
              <a:buClrTx/>
              <a:buSzTx/>
              <a:buFontTx/>
              <a:buNone/>
            </a:pPr>
            <a:r>
              <a:rPr lang="en-US" altLang="zh-CN" sz="2400" dirty="0">
                <a:solidFill>
                  <a:srgbClr val="FF0000"/>
                </a:solidFill>
                <a:latin typeface="Times New Roman" panose="02020603050405020304" pitchFamily="18" charset="0"/>
              </a:rPr>
              <a:t>main(){</a:t>
            </a:r>
            <a:endParaRPr lang="en-US" altLang="zh-CN" sz="2400" dirty="0">
              <a:solidFill>
                <a:srgbClr val="FF0000"/>
              </a:solidFill>
              <a:latin typeface="Times New Roman" panose="02020603050405020304" pitchFamily="18" charset="0"/>
            </a:endParaRPr>
          </a:p>
          <a:p>
            <a:pPr eaLnBrk="1" hangingPunct="1">
              <a:lnSpc>
                <a:spcPct val="120000"/>
              </a:lnSpc>
              <a:spcBef>
                <a:spcPct val="0"/>
              </a:spcBef>
              <a:buClrTx/>
              <a:buSzTx/>
              <a:buFontTx/>
              <a:buNone/>
            </a:pPr>
            <a:r>
              <a:rPr lang="en-US" altLang="zh-CN" sz="2400" dirty="0">
                <a:latin typeface="Times New Roman" panose="02020603050405020304" pitchFamily="18" charset="0"/>
              </a:rPr>
              <a:t>       semaphore </a:t>
            </a:r>
            <a:r>
              <a:rPr lang="en-US" altLang="zh-CN" sz="2400" dirty="0" err="1">
                <a:latin typeface="Times New Roman" panose="02020603050405020304" pitchFamily="18" charset="0"/>
              </a:rPr>
              <a:t>a,b,c,d,e,f,g</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lnSpc>
                <a:spcPct val="120000"/>
              </a:lnSpc>
              <a:spcBef>
                <a:spcPct val="0"/>
              </a:spcBef>
              <a:buClrTx/>
              <a:buSzTx/>
              <a:buFontTx/>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a.value</a:t>
            </a:r>
            <a:r>
              <a:rPr lang="en-US" altLang="zh-CN" sz="2400" dirty="0">
                <a:latin typeface="Times New Roman" panose="02020603050405020304" pitchFamily="18" charset="0"/>
              </a:rPr>
              <a:t>=</a:t>
            </a:r>
            <a:r>
              <a:rPr lang="en-US" altLang="zh-CN" sz="2400" dirty="0" err="1">
                <a:latin typeface="Times New Roman" panose="02020603050405020304" pitchFamily="18" charset="0"/>
              </a:rPr>
              <a:t>b.value</a:t>
            </a:r>
            <a:r>
              <a:rPr lang="en-US" altLang="zh-CN" sz="2400" dirty="0">
                <a:latin typeface="Times New Roman" panose="02020603050405020304" pitchFamily="18" charset="0"/>
              </a:rPr>
              <a:t>=</a:t>
            </a:r>
            <a:r>
              <a:rPr lang="en-US" altLang="zh-CN" sz="2400" dirty="0" err="1">
                <a:latin typeface="Times New Roman" panose="02020603050405020304" pitchFamily="18" charset="0"/>
              </a:rPr>
              <a:t>c.value</a:t>
            </a:r>
            <a:r>
              <a:rPr lang="en-US" altLang="zh-CN" sz="2400" dirty="0">
                <a:latin typeface="Times New Roman" panose="02020603050405020304" pitchFamily="18" charset="0"/>
              </a:rPr>
              <a:t>=</a:t>
            </a:r>
            <a:r>
              <a:rPr lang="en-US" altLang="zh-CN" sz="2400" dirty="0" err="1">
                <a:latin typeface="Times New Roman" panose="02020603050405020304" pitchFamily="18" charset="0"/>
              </a:rPr>
              <a:t>d.value</a:t>
            </a:r>
            <a:r>
              <a:rPr lang="en-US" altLang="zh-CN" sz="2400" dirty="0">
                <a:latin typeface="Times New Roman" panose="02020603050405020304" pitchFamily="18" charset="0"/>
              </a:rPr>
              <a:t>=</a:t>
            </a:r>
            <a:r>
              <a:rPr lang="en-US" altLang="zh-CN" sz="2400" dirty="0" err="1">
                <a:latin typeface="Times New Roman" panose="02020603050405020304" pitchFamily="18" charset="0"/>
              </a:rPr>
              <a:t>e.value</a:t>
            </a:r>
            <a:r>
              <a:rPr lang="en-US" altLang="zh-CN" sz="2400" dirty="0">
                <a:latin typeface="Times New Roman" panose="02020603050405020304" pitchFamily="18" charset="0"/>
              </a:rPr>
              <a:t>=0;</a:t>
            </a:r>
            <a:endParaRPr lang="en-US" altLang="zh-CN" sz="2400" dirty="0">
              <a:latin typeface="Times New Roman" panose="02020603050405020304" pitchFamily="18" charset="0"/>
            </a:endParaRPr>
          </a:p>
          <a:p>
            <a:pPr eaLnBrk="1" hangingPunct="1">
              <a:lnSpc>
                <a:spcPct val="120000"/>
              </a:lnSpc>
              <a:spcBef>
                <a:spcPct val="0"/>
              </a:spcBef>
              <a:buClrTx/>
              <a:buSzTx/>
              <a:buFontTx/>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f.value</a:t>
            </a:r>
            <a:r>
              <a:rPr lang="en-US" altLang="zh-CN" sz="2400" dirty="0">
                <a:latin typeface="Times New Roman" panose="02020603050405020304" pitchFamily="18" charset="0"/>
              </a:rPr>
              <a:t>=</a:t>
            </a:r>
            <a:r>
              <a:rPr lang="en-US" altLang="zh-CN" sz="2400" dirty="0" err="1">
                <a:latin typeface="Times New Roman" panose="02020603050405020304" pitchFamily="18" charset="0"/>
              </a:rPr>
              <a:t>g.valu</a:t>
            </a:r>
            <a:r>
              <a:rPr lang="en-US" altLang="zh-CN" sz="2400" dirty="0" err="1">
                <a:solidFill>
                  <a:srgbClr val="FF0000"/>
                </a:solidFill>
                <a:latin typeface="Times New Roman" panose="02020603050405020304" pitchFamily="18" charset="0"/>
              </a:rPr>
              <a:t>e</a:t>
            </a:r>
            <a:r>
              <a:rPr lang="en-US" altLang="zh-CN" sz="2400" dirty="0">
                <a:solidFill>
                  <a:srgbClr val="FF0000"/>
                </a:solidFill>
                <a:latin typeface="Times New Roman" panose="02020603050405020304" pitchFamily="18" charset="0"/>
              </a:rPr>
              <a:t>=0;</a:t>
            </a:r>
            <a:endParaRPr lang="en-US" altLang="zh-CN" sz="2400" dirty="0">
              <a:solidFill>
                <a:srgbClr val="FF0000"/>
              </a:solidFill>
              <a:latin typeface="Times New Roman" panose="02020603050405020304" pitchFamily="18" charset="0"/>
            </a:endParaRPr>
          </a:p>
          <a:p>
            <a:pPr eaLnBrk="1" hangingPunct="1">
              <a:lnSpc>
                <a:spcPct val="120000"/>
              </a:lnSpc>
              <a:spcBef>
                <a:spcPct val="0"/>
              </a:spcBef>
              <a:buClrTx/>
              <a:buSzTx/>
              <a:buFontTx/>
              <a:buNone/>
            </a:pPr>
            <a:r>
              <a:rPr lang="en-US" altLang="zh-CN" sz="2400" dirty="0">
                <a:solidFill>
                  <a:srgbClr val="FF0000"/>
                </a:solidFill>
                <a:latin typeface="Times New Roman" panose="02020603050405020304" pitchFamily="18" charset="0"/>
              </a:rPr>
              <a:t>      </a:t>
            </a:r>
            <a:r>
              <a:rPr lang="en-US" altLang="zh-CN" sz="2400" dirty="0" err="1">
                <a:solidFill>
                  <a:srgbClr val="FF0000"/>
                </a:solidFill>
                <a:latin typeface="Times New Roman" panose="02020603050405020304" pitchFamily="18" charset="0"/>
              </a:rPr>
              <a:t>cobegin</a:t>
            </a:r>
            <a:r>
              <a:rPr lang="en-US" altLang="zh-CN" sz="2400" dirty="0">
                <a:solidFill>
                  <a:srgbClr val="FF0000"/>
                </a:solidFill>
                <a:latin typeface="Times New Roman" panose="02020603050405020304" pitchFamily="18" charset="0"/>
              </a:rPr>
              <a:t></a:t>
            </a:r>
            <a:endParaRPr lang="en-US" altLang="zh-CN" sz="2400" dirty="0">
              <a:solidFill>
                <a:srgbClr val="FF0000"/>
              </a:solidFill>
              <a:latin typeface="Times New Roman" panose="02020603050405020304" pitchFamily="18" charset="0"/>
            </a:endParaRPr>
          </a:p>
          <a:p>
            <a:pPr eaLnBrk="1" hangingPunct="1">
              <a:lnSpc>
                <a:spcPct val="120000"/>
              </a:lnSpc>
              <a:spcBef>
                <a:spcPct val="0"/>
              </a:spcBef>
              <a:buClrTx/>
              <a:buSzTx/>
              <a:buFontTx/>
              <a:buNone/>
            </a:pPr>
            <a:r>
              <a:rPr lang="en-US" altLang="zh-CN" sz="2400" dirty="0">
                <a:solidFill>
                  <a:srgbClr val="FF0000"/>
                </a:solidFill>
                <a:latin typeface="Times New Roman" panose="02020603050405020304" pitchFamily="18" charset="0"/>
              </a:rPr>
              <a:t>             P1();P2();P3();P4();P5();P6();</a:t>
            </a:r>
            <a:endParaRPr lang="en-US" altLang="zh-CN" sz="2400" dirty="0">
              <a:solidFill>
                <a:srgbClr val="FF0000"/>
              </a:solidFill>
              <a:latin typeface="Times New Roman" panose="02020603050405020304" pitchFamily="18" charset="0"/>
            </a:endParaRPr>
          </a:p>
          <a:p>
            <a:pPr eaLnBrk="1" hangingPunct="1">
              <a:lnSpc>
                <a:spcPct val="120000"/>
              </a:lnSpc>
              <a:spcBef>
                <a:spcPct val="0"/>
              </a:spcBef>
              <a:buClrTx/>
              <a:buSzTx/>
              <a:buFontTx/>
              <a:buNone/>
            </a:pPr>
            <a:r>
              <a:rPr lang="en-US" altLang="zh-CN" sz="2400" dirty="0">
                <a:solidFill>
                  <a:srgbClr val="FF0000"/>
                </a:solidFill>
                <a:latin typeface="Times New Roman" panose="02020603050405020304" pitchFamily="18" charset="0"/>
              </a:rPr>
              <a:t>      </a:t>
            </a:r>
            <a:r>
              <a:rPr lang="en-US" altLang="zh-CN" sz="2400" dirty="0" err="1">
                <a:solidFill>
                  <a:srgbClr val="FF0000"/>
                </a:solidFill>
                <a:latin typeface="Times New Roman" panose="02020603050405020304" pitchFamily="18" charset="0"/>
              </a:rPr>
              <a:t>coend</a:t>
            </a:r>
            <a:r>
              <a:rPr lang="en-US" altLang="zh-CN" sz="2400" dirty="0">
                <a:solidFill>
                  <a:srgbClr val="FF0000"/>
                </a:solidFill>
                <a:latin typeface="Times New Roman" panose="02020603050405020304" pitchFamily="18" charset="0"/>
              </a:rPr>
              <a:t>;</a:t>
            </a:r>
            <a:endParaRPr lang="en-US" altLang="zh-CN" sz="2400" dirty="0">
              <a:solidFill>
                <a:srgbClr val="FF0000"/>
              </a:solidFill>
              <a:latin typeface="Times New Roman" panose="02020603050405020304" pitchFamily="18" charset="0"/>
            </a:endParaRPr>
          </a:p>
          <a:p>
            <a:pPr eaLnBrk="1" hangingPunct="1">
              <a:lnSpc>
                <a:spcPct val="120000"/>
              </a:lnSpc>
              <a:spcBef>
                <a:spcPct val="0"/>
              </a:spcBef>
              <a:buClrTx/>
              <a:buSzTx/>
              <a:buFontTx/>
              <a:buNone/>
            </a:pP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98307" name="Text Box 3"/>
          <p:cNvSpPr txBox="1">
            <a:spLocks noChangeArrowheads="1"/>
          </p:cNvSpPr>
          <p:nvPr/>
        </p:nvSpPr>
        <p:spPr bwMode="auto">
          <a:xfrm>
            <a:off x="60325" y="1143000"/>
            <a:ext cx="54927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969696"/>
                </a:solidFill>
                <a:latin typeface="华文新魏" panose="02010800040101010101" pitchFamily="2" charset="-122"/>
                <a:ea typeface="华文新魏" panose="02010800040101010101" pitchFamily="2" charset="-122"/>
              </a:rPr>
              <a:t> </a:t>
            </a:r>
            <a:r>
              <a:rPr lang="zh-CN" altLang="en-US" sz="2400">
                <a:solidFill>
                  <a:srgbClr val="969696"/>
                </a:solidFill>
                <a:latin typeface="华文新魏" panose="02010800040101010101" pitchFamily="2" charset="-122"/>
                <a:ea typeface="华文新魏" panose="02010800040101010101" pitchFamily="2" charset="-122"/>
              </a:rPr>
              <a:t>进  程  同  步</a:t>
            </a:r>
            <a:endParaRPr lang="zh-CN" altLang="en-US" sz="2400">
              <a:solidFill>
                <a:srgbClr val="969696"/>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1295400" y="609600"/>
            <a:ext cx="7315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4000">
                <a:latin typeface="华文新魏" panose="02010800040101010101" pitchFamily="2" charset="-122"/>
                <a:ea typeface="华文新魏" panose="02010800040101010101" pitchFamily="2" charset="-122"/>
              </a:rPr>
              <a:t>2.5 </a:t>
            </a:r>
            <a:r>
              <a:rPr lang="zh-CN" altLang="en-US" sz="4000">
                <a:latin typeface="华文新魏" panose="02010800040101010101" pitchFamily="2" charset="-122"/>
                <a:ea typeface="华文新魏" panose="02010800040101010101" pitchFamily="2" charset="-122"/>
              </a:rPr>
              <a:t>经典进程的同步问题</a:t>
            </a:r>
            <a:endParaRPr kumimoji="0" lang="zh-CN" altLang="en-US" sz="4000" b="0">
              <a:latin typeface="华文新魏" panose="02010800040101010101" pitchFamily="2" charset="-122"/>
              <a:ea typeface="华文新魏" panose="02010800040101010101" pitchFamily="2" charset="-122"/>
            </a:endParaRPr>
          </a:p>
        </p:txBody>
      </p:sp>
      <p:sp>
        <p:nvSpPr>
          <p:cNvPr id="99331" name="Rectangle 3"/>
          <p:cNvSpPr>
            <a:spLocks noChangeArrowheads="1"/>
          </p:cNvSpPr>
          <p:nvPr/>
        </p:nvSpPr>
        <p:spPr bwMode="auto">
          <a:xfrm>
            <a:off x="533400" y="1371600"/>
            <a:ext cx="81534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dirty="0"/>
              <a:t>2.5.1 </a:t>
            </a:r>
            <a:r>
              <a:rPr lang="zh-CN" altLang="en-US" sz="2800" dirty="0"/>
              <a:t>生产者－消费者问题</a:t>
            </a:r>
            <a:r>
              <a:rPr lang="zh-CN" altLang="en-US" sz="2400" b="0" dirty="0"/>
              <a:t>    </a:t>
            </a:r>
            <a:r>
              <a:rPr lang="en-US" altLang="zh-CN" sz="2400" b="0" dirty="0"/>
              <a:t>/</a:t>
            </a:r>
            <a:r>
              <a:rPr lang="zh-CN" altLang="en-US" sz="2400" b="0" dirty="0"/>
              <a:t>读者</a:t>
            </a:r>
            <a:r>
              <a:rPr lang="en-US" altLang="zh-CN" sz="2400" b="0" dirty="0"/>
              <a:t>-</a:t>
            </a:r>
            <a:r>
              <a:rPr lang="zh-CN" altLang="en-US" sz="2400" b="0" dirty="0"/>
              <a:t>写者</a:t>
            </a:r>
            <a:r>
              <a:rPr lang="zh-CN" altLang="en-US" sz="2400" b="0" dirty="0"/>
              <a:t>问题</a:t>
            </a:r>
            <a:endParaRPr lang="zh-CN" altLang="en-US" sz="2400" b="0" dirty="0"/>
          </a:p>
          <a:p>
            <a:pPr eaLnBrk="1" hangingPunct="1">
              <a:buFont typeface="Wingdings" panose="05000000000000000000" pitchFamily="2" charset="2"/>
              <a:buNone/>
            </a:pPr>
            <a:r>
              <a:rPr lang="zh-CN" altLang="en-US" sz="2800" dirty="0">
                <a:solidFill>
                  <a:srgbClr val="0000CC"/>
                </a:solidFill>
                <a:latin typeface="Times New Roman" panose="02020603050405020304" pitchFamily="18" charset="0"/>
              </a:rPr>
              <a:t>    问题描述：</a:t>
            </a:r>
            <a:endParaRPr lang="zh-CN" altLang="en-US" sz="2800" dirty="0">
              <a:solidFill>
                <a:srgbClr val="0000CC"/>
              </a:solidFill>
              <a:latin typeface="Times New Roman" panose="02020603050405020304" pitchFamily="18" charset="0"/>
            </a:endParaRPr>
          </a:p>
          <a:p>
            <a:pPr eaLnBrk="1" hangingPunct="1">
              <a:buFont typeface="Wingdings" panose="05000000000000000000" pitchFamily="2" charset="2"/>
              <a:buNone/>
            </a:pPr>
            <a:r>
              <a:rPr lang="zh-CN" altLang="en-US" sz="2400" dirty="0">
                <a:latin typeface="Times New Roman" panose="02020603050405020304" pitchFamily="18" charset="0"/>
              </a:rPr>
              <a:t>             有一群生产者进程在生产产品，并将这些产品提供给消费者进程去消费。为使生产者进程与消费者进程能并发执行，在两者之间设置了一个具有</a:t>
            </a:r>
            <a:r>
              <a:rPr lang="en-US" altLang="zh-CN" sz="2400" dirty="0">
                <a:latin typeface="Times New Roman" panose="02020603050405020304" pitchFamily="18" charset="0"/>
              </a:rPr>
              <a:t>n</a:t>
            </a:r>
            <a:r>
              <a:rPr lang="zh-CN" altLang="en-US" sz="2400" dirty="0">
                <a:latin typeface="Times New Roman" panose="02020603050405020304" pitchFamily="18" charset="0"/>
              </a:rPr>
              <a:t>个缓冲区的缓冲池，生产者进程将它所生产的产品放入一个缓冲区中； 消费者进程可从一个缓冲区中取走产品去消费。</a:t>
            </a:r>
            <a:endParaRPr lang="en-US" altLang="zh-CN" sz="2400" dirty="0">
              <a:latin typeface="Times New Roman" panose="02020603050405020304" pitchFamily="18" charset="0"/>
            </a:endParaRPr>
          </a:p>
          <a:p>
            <a:pPr eaLnBrk="1" hangingPunct="1">
              <a:buFont typeface="Wingdings" panose="05000000000000000000" pitchFamily="2" charset="2"/>
              <a:buNone/>
            </a:pPr>
            <a:r>
              <a:rPr lang="zh-CN" altLang="en-US" sz="2400" dirty="0">
                <a:solidFill>
                  <a:srgbClr val="FF0000"/>
                </a:solidFill>
                <a:latin typeface="Times New Roman" panose="02020603050405020304" pitchFamily="18" charset="0"/>
              </a:rPr>
              <a:t>       特别注意，书上几个信号量的命名和初始值。</a:t>
            </a:r>
            <a:endParaRPr lang="zh-CN" altLang="en-US" sz="2800" dirty="0">
              <a:solidFill>
                <a:srgbClr val="FF0000"/>
              </a:solidFill>
            </a:endParaRPr>
          </a:p>
          <a:p>
            <a:pPr algn="just" eaLnBrk="1" hangingPunct="1">
              <a:lnSpc>
                <a:spcPct val="120000"/>
              </a:lnSpc>
              <a:spcBef>
                <a:spcPct val="0"/>
              </a:spcBef>
              <a:buClrTx/>
              <a:buSzTx/>
              <a:buFontTx/>
              <a:buNone/>
            </a:pPr>
            <a:r>
              <a:rPr lang="zh-CN" altLang="en-US" sz="2400" b="0" dirty="0">
                <a:latin typeface="Times New Roman" panose="02020603050405020304" pitchFamily="18" charset="0"/>
              </a:rPr>
              <a:t>          </a:t>
            </a:r>
            <a:endParaRPr lang="zh-CN" altLang="en-US" sz="2400" b="0" dirty="0">
              <a:latin typeface="Times New Roman" panose="02020603050405020304" pitchFamily="18" charset="0"/>
            </a:endParaRPr>
          </a:p>
        </p:txBody>
      </p:sp>
      <p:sp>
        <p:nvSpPr>
          <p:cNvPr id="99332" name="Text Box 4"/>
          <p:cNvSpPr txBox="1">
            <a:spLocks noChangeArrowheads="1"/>
          </p:cNvSpPr>
          <p:nvPr/>
        </p:nvSpPr>
        <p:spPr bwMode="auto">
          <a:xfrm>
            <a:off x="60325" y="1143000"/>
            <a:ext cx="54927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969696"/>
                </a:solidFill>
                <a:latin typeface="华文新魏" panose="02010800040101010101" pitchFamily="2" charset="-122"/>
                <a:ea typeface="华文新魏" panose="02010800040101010101" pitchFamily="2" charset="-122"/>
              </a:rPr>
              <a:t> </a:t>
            </a:r>
            <a:r>
              <a:rPr lang="zh-CN" altLang="en-US" sz="2400">
                <a:solidFill>
                  <a:srgbClr val="969696"/>
                </a:solidFill>
                <a:latin typeface="华文新魏" panose="02010800040101010101" pitchFamily="2" charset="-122"/>
                <a:ea typeface="华文新魏" panose="02010800040101010101" pitchFamily="2" charset="-122"/>
              </a:rPr>
              <a:t>进  程  同  步</a:t>
            </a:r>
            <a:endParaRPr lang="zh-CN" altLang="en-US" sz="2400">
              <a:solidFill>
                <a:srgbClr val="969696"/>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533400" y="990600"/>
            <a:ext cx="8001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3600" b="1" dirty="0">
                <a:solidFill>
                  <a:srgbClr val="FF0000"/>
                </a:solidFill>
              </a:rPr>
              <a:t>用信号量解题的关键</a:t>
            </a:r>
            <a:endParaRPr lang="zh-CN" altLang="en-US" sz="3600" b="1" dirty="0">
              <a:solidFill>
                <a:srgbClr val="FF0000"/>
              </a:solidFill>
            </a:endParaRPr>
          </a:p>
          <a:p>
            <a:pPr lvl="1" eaLnBrk="1" hangingPunct="1">
              <a:buClr>
                <a:srgbClr val="0000CC"/>
              </a:buClr>
              <a:buSzTx/>
              <a:buFont typeface="Wingdings" panose="05000000000000000000" pitchFamily="2" charset="2"/>
              <a:buChar char="Ø"/>
            </a:pPr>
            <a:r>
              <a:rPr lang="zh-CN" altLang="en-US" b="0" dirty="0">
                <a:sym typeface="Wingdings 2" panose="05020102010507070707" pitchFamily="18" charset="2"/>
              </a:rPr>
              <a:t>步骤：</a:t>
            </a:r>
            <a:endParaRPr lang="zh-CN" altLang="en-US" b="0" dirty="0">
              <a:sym typeface="Wingdings 2" panose="05020102010507070707" pitchFamily="18" charset="2"/>
            </a:endParaRPr>
          </a:p>
          <a:p>
            <a:pPr eaLnBrk="1" hangingPunct="1">
              <a:buClr>
                <a:srgbClr val="0000CC"/>
              </a:buClr>
              <a:buSzTx/>
              <a:buFont typeface="Wingdings" panose="05000000000000000000" pitchFamily="2" charset="2"/>
              <a:buNone/>
            </a:pPr>
            <a:r>
              <a:rPr lang="zh-CN" altLang="en-US" sz="2800" b="0" dirty="0">
                <a:sym typeface="Wingdings 2" panose="05020102010507070707" pitchFamily="18" charset="2"/>
              </a:rPr>
              <a:t>     （</a:t>
            </a:r>
            <a:r>
              <a:rPr lang="en-US" altLang="zh-CN" sz="2800" b="0" dirty="0">
                <a:sym typeface="Wingdings 2" panose="05020102010507070707" pitchFamily="18" charset="2"/>
              </a:rPr>
              <a:t>1</a:t>
            </a:r>
            <a:r>
              <a:rPr lang="zh-CN" altLang="en-US" sz="2800" b="0" dirty="0">
                <a:sym typeface="Wingdings 2" panose="05020102010507070707" pitchFamily="18" charset="2"/>
              </a:rPr>
              <a:t>）</a:t>
            </a:r>
            <a:r>
              <a:rPr lang="zh-CN" altLang="en-US" sz="2800" b="0" dirty="0"/>
              <a:t> 信号量的设置：</a:t>
            </a:r>
            <a:r>
              <a:rPr lang="zh-CN" altLang="en-US" sz="2800" b="0" dirty="0">
                <a:solidFill>
                  <a:srgbClr val="0000CC"/>
                </a:solidFill>
              </a:rPr>
              <a:t>互斥信号量</a:t>
            </a:r>
            <a:r>
              <a:rPr lang="zh-CN" altLang="en-US" sz="2800" b="0" dirty="0">
                <a:solidFill>
                  <a:srgbClr val="FF0000"/>
                </a:solidFill>
              </a:rPr>
              <a:t>、</a:t>
            </a:r>
            <a:r>
              <a:rPr lang="zh-CN" altLang="en-US" sz="2800" b="0" dirty="0">
                <a:solidFill>
                  <a:srgbClr val="0000CC"/>
                </a:solidFill>
              </a:rPr>
              <a:t>资源信号量</a:t>
            </a:r>
            <a:endParaRPr lang="zh-CN" altLang="en-US" sz="2800" b="0" dirty="0">
              <a:solidFill>
                <a:srgbClr val="0000CC"/>
              </a:solidFill>
            </a:endParaRPr>
          </a:p>
          <a:p>
            <a:pPr eaLnBrk="1" hangingPunct="1">
              <a:buClr>
                <a:srgbClr val="0000CC"/>
              </a:buClr>
              <a:buSzTx/>
              <a:buFont typeface="Wingdings" panose="05000000000000000000" pitchFamily="2" charset="2"/>
              <a:buNone/>
            </a:pPr>
            <a:r>
              <a:rPr lang="zh-CN" altLang="en-US" sz="2800" b="0" dirty="0">
                <a:solidFill>
                  <a:srgbClr val="0000CC"/>
                </a:solidFill>
              </a:rPr>
              <a:t>     （</a:t>
            </a:r>
            <a:r>
              <a:rPr lang="en-US" altLang="zh-CN" sz="2800" b="0" dirty="0">
                <a:solidFill>
                  <a:srgbClr val="0000CC"/>
                </a:solidFill>
              </a:rPr>
              <a:t>2</a:t>
            </a:r>
            <a:r>
              <a:rPr lang="zh-CN" altLang="en-US" sz="2800" b="0" dirty="0">
                <a:solidFill>
                  <a:srgbClr val="0000CC"/>
                </a:solidFill>
              </a:rPr>
              <a:t>）</a:t>
            </a:r>
            <a:r>
              <a:rPr lang="zh-CN" altLang="en-US" sz="2800" b="0" dirty="0">
                <a:solidFill>
                  <a:srgbClr val="FF0000"/>
                </a:solidFill>
              </a:rPr>
              <a:t>给信号量赋初值：通常，互斥信号量为</a:t>
            </a:r>
            <a:r>
              <a:rPr lang="en-US" altLang="zh-CN" sz="2800" b="0" dirty="0">
                <a:solidFill>
                  <a:srgbClr val="FF0000"/>
                </a:solidFill>
              </a:rPr>
              <a:t>1</a:t>
            </a:r>
            <a:r>
              <a:rPr lang="zh-CN" altLang="en-US" sz="2800" b="0" dirty="0">
                <a:solidFill>
                  <a:srgbClr val="FF0000"/>
                </a:solidFill>
              </a:rPr>
              <a:t>，资源信号量为</a:t>
            </a:r>
            <a:r>
              <a:rPr lang="en-US" altLang="zh-CN" sz="2800" b="0" dirty="0">
                <a:solidFill>
                  <a:srgbClr val="FF0000"/>
                </a:solidFill>
              </a:rPr>
              <a:t>0</a:t>
            </a:r>
            <a:r>
              <a:rPr lang="zh-CN" altLang="en-US" sz="2800" b="0" dirty="0">
                <a:solidFill>
                  <a:srgbClr val="FF0000"/>
                </a:solidFill>
              </a:rPr>
              <a:t>或</a:t>
            </a:r>
            <a:r>
              <a:rPr lang="en-US" altLang="zh-CN" sz="2800" b="0" dirty="0">
                <a:solidFill>
                  <a:srgbClr val="FF0000"/>
                </a:solidFill>
              </a:rPr>
              <a:t>n</a:t>
            </a:r>
            <a:endParaRPr lang="en-US" altLang="zh-CN" sz="2800" b="0" dirty="0">
              <a:solidFill>
                <a:srgbClr val="FF0000"/>
              </a:solidFill>
            </a:endParaRPr>
          </a:p>
          <a:p>
            <a:pPr eaLnBrk="1" hangingPunct="1">
              <a:buClr>
                <a:srgbClr val="0000CC"/>
              </a:buClr>
              <a:buSzTx/>
              <a:buFont typeface="Wingdings" panose="05000000000000000000" pitchFamily="2" charset="2"/>
              <a:buNone/>
            </a:pPr>
            <a:r>
              <a:rPr lang="en-US" altLang="zh-CN" b="0" dirty="0"/>
              <a:t> </a:t>
            </a:r>
            <a:r>
              <a:rPr lang="zh-CN" altLang="en-US" b="0" dirty="0"/>
              <a:t>（</a:t>
            </a:r>
            <a:r>
              <a:rPr lang="en-US" altLang="zh-CN" b="0" dirty="0"/>
              <a:t>3</a:t>
            </a:r>
            <a:r>
              <a:rPr lang="zh-CN" altLang="en-US" b="0" dirty="0"/>
              <a:t>）</a:t>
            </a:r>
            <a:r>
              <a:rPr lang="en-US" altLang="zh-CN" b="0" dirty="0">
                <a:solidFill>
                  <a:srgbClr val="FF0000"/>
                </a:solidFill>
              </a:rPr>
              <a:t>P</a:t>
            </a:r>
            <a:r>
              <a:rPr lang="zh-CN" altLang="en-US" b="0" dirty="0">
                <a:solidFill>
                  <a:srgbClr val="FF0000"/>
                </a:solidFill>
              </a:rPr>
              <a:t>、</a:t>
            </a:r>
            <a:r>
              <a:rPr lang="en-US" altLang="zh-CN" b="0" dirty="0">
                <a:solidFill>
                  <a:srgbClr val="FF0000"/>
                </a:solidFill>
              </a:rPr>
              <a:t>V</a:t>
            </a:r>
            <a:r>
              <a:rPr lang="zh-CN" altLang="zh-CN" b="0" dirty="0">
                <a:solidFill>
                  <a:srgbClr val="FF0000"/>
                </a:solidFill>
              </a:rPr>
              <a:t>操作安排的位置</a:t>
            </a:r>
            <a:r>
              <a:rPr lang="zh-CN" altLang="zh-CN" b="0" dirty="0"/>
              <a:t>（其中，</a:t>
            </a:r>
            <a:r>
              <a:rPr lang="en-US" altLang="zh-CN" b="0" dirty="0"/>
              <a:t>P</a:t>
            </a:r>
            <a:r>
              <a:rPr lang="zh-CN" altLang="en-US" b="0" dirty="0"/>
              <a:t>的顺序不能颠倒，</a:t>
            </a:r>
            <a:r>
              <a:rPr lang="en-US" altLang="zh-CN" b="0" dirty="0"/>
              <a:t>V</a:t>
            </a:r>
            <a:r>
              <a:rPr lang="zh-CN" altLang="en-US" b="0" dirty="0"/>
              <a:t>的顺序任意）</a:t>
            </a:r>
            <a:endParaRPr lang="zh-CN" altLang="en-US" b="0" dirty="0"/>
          </a:p>
        </p:txBody>
      </p:sp>
      <p:sp>
        <p:nvSpPr>
          <p:cNvPr id="144387" name="Text Box 3"/>
          <p:cNvSpPr txBox="1">
            <a:spLocks noChangeArrowheads="1"/>
          </p:cNvSpPr>
          <p:nvPr/>
        </p:nvSpPr>
        <p:spPr bwMode="auto">
          <a:xfrm>
            <a:off x="60325" y="1143000"/>
            <a:ext cx="54927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969696"/>
                </a:solidFill>
                <a:latin typeface="华文新魏" panose="02010800040101010101" pitchFamily="2" charset="-122"/>
                <a:ea typeface="华文新魏" panose="02010800040101010101" pitchFamily="2" charset="-122"/>
              </a:rPr>
              <a:t> </a:t>
            </a:r>
            <a:r>
              <a:rPr lang="zh-CN" altLang="en-US" sz="2400">
                <a:solidFill>
                  <a:srgbClr val="969696"/>
                </a:solidFill>
                <a:latin typeface="华文新魏" panose="02010800040101010101" pitchFamily="2" charset="-122"/>
                <a:ea typeface="华文新魏" panose="02010800040101010101" pitchFamily="2" charset="-122"/>
              </a:rPr>
              <a:t>进  程  同  步</a:t>
            </a:r>
            <a:endParaRPr lang="zh-CN" altLang="en-US" sz="2400">
              <a:solidFill>
                <a:srgbClr val="969696"/>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1295400" y="609600"/>
            <a:ext cx="7315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dirty="0">
                <a:solidFill>
                  <a:schemeClr val="bg2">
                    <a:lumMod val="10000"/>
                  </a:schemeClr>
                </a:solidFill>
                <a:latin typeface="华文新魏" panose="02010800040101010101" pitchFamily="2" charset="-122"/>
                <a:ea typeface="华文新魏" panose="02010800040101010101" pitchFamily="2" charset="-122"/>
              </a:rPr>
              <a:t>管程的定义</a:t>
            </a:r>
            <a:endParaRPr lang="zh-CN" altLang="en-US" sz="4000" dirty="0">
              <a:solidFill>
                <a:schemeClr val="bg2">
                  <a:lumMod val="10000"/>
                </a:schemeClr>
              </a:solidFill>
              <a:latin typeface="华文新魏" panose="02010800040101010101" pitchFamily="2" charset="-122"/>
              <a:ea typeface="华文新魏" panose="02010800040101010101" pitchFamily="2" charset="-122"/>
            </a:endParaRPr>
          </a:p>
        </p:txBody>
      </p:sp>
      <p:sp>
        <p:nvSpPr>
          <p:cNvPr id="105475" name="Text Box 3"/>
          <p:cNvSpPr txBox="1">
            <a:spLocks noChangeArrowheads="1"/>
          </p:cNvSpPr>
          <p:nvPr/>
        </p:nvSpPr>
        <p:spPr bwMode="auto">
          <a:xfrm>
            <a:off x="250825" y="1231900"/>
            <a:ext cx="8832850" cy="5013960"/>
          </a:xfrm>
          <a:prstGeom prst="rect">
            <a:avLst/>
          </a:prstGeom>
          <a:noFill/>
          <a:ln>
            <a:noFill/>
          </a:ln>
        </p:spPr>
        <p:txBody>
          <a:bodyPr>
            <a:spAutoFit/>
          </a:bodyPr>
          <a:lstStyle>
            <a:lvl1pPr marL="342900" indent="-342900">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539750" lvl="2" eaLnBrk="1" hangingPunct="1">
              <a:buFont typeface="Wingdings" panose="05000000000000000000" pitchFamily="2" charset="2"/>
              <a:buNone/>
              <a:defRPr/>
            </a:pPr>
            <a:r>
              <a:rPr lang="zh-CN" altLang="en-US" sz="3200" dirty="0">
                <a:solidFill>
                  <a:schemeClr val="bg2">
                    <a:lumMod val="10000"/>
                  </a:schemeClr>
                </a:solidFill>
                <a:latin typeface="宋体" panose="02010600030101010101" pitchFamily="2" charset="-122"/>
              </a:rPr>
              <a:t>代表共享资源的数据结构以及由对共享数据结构实施操作的一组过程所组成的资源管理程序共同构成了一个操作系统的资源管理模块。（</a:t>
            </a:r>
            <a:r>
              <a:rPr lang="zh-CN" altLang="en-US" sz="3200" dirty="0">
                <a:solidFill>
                  <a:schemeClr val="bg2">
                    <a:lumMod val="10000"/>
                  </a:schemeClr>
                </a:solidFill>
                <a:latin typeface="宋体" panose="02010600030101010101" pitchFamily="2" charset="-122"/>
              </a:rPr>
              <a:t>名词）</a:t>
            </a:r>
            <a:endParaRPr lang="zh-CN" altLang="en-US" sz="3200" dirty="0">
              <a:solidFill>
                <a:schemeClr val="bg2">
                  <a:lumMod val="10000"/>
                </a:schemeClr>
              </a:solidFill>
              <a:latin typeface="宋体" panose="02010600030101010101" pitchFamily="2" charset="-122"/>
            </a:endParaRPr>
          </a:p>
          <a:p>
            <a:pPr lvl="1" eaLnBrk="1" hangingPunct="1">
              <a:buClr>
                <a:srgbClr val="0000CC"/>
              </a:buClr>
              <a:buSzTx/>
              <a:buFont typeface="Wingdings" panose="05000000000000000000" pitchFamily="2" charset="2"/>
              <a:buNone/>
              <a:defRPr/>
            </a:pPr>
            <a:r>
              <a:rPr lang="zh-CN" altLang="en-US" sz="3200" dirty="0">
                <a:solidFill>
                  <a:schemeClr val="bg2">
                    <a:lumMod val="10000"/>
                  </a:schemeClr>
                </a:solidFill>
                <a:latin typeface="宋体" panose="02010600030101010101" pitchFamily="2" charset="-122"/>
              </a:rPr>
              <a:t>由四部分组成（</a:t>
            </a:r>
            <a:r>
              <a:rPr lang="zh-CN" altLang="en-US" sz="3200" dirty="0">
                <a:solidFill>
                  <a:schemeClr val="bg2">
                    <a:lumMod val="10000"/>
                  </a:schemeClr>
                </a:solidFill>
                <a:latin typeface="宋体" panose="02010600030101010101" pitchFamily="2" charset="-122"/>
              </a:rPr>
              <a:t>填空）</a:t>
            </a:r>
            <a:endParaRPr lang="zh-CN" altLang="en-US" sz="3200" dirty="0">
              <a:solidFill>
                <a:schemeClr val="bg2">
                  <a:lumMod val="10000"/>
                </a:schemeClr>
              </a:solidFill>
              <a:latin typeface="宋体" panose="02010600030101010101" pitchFamily="2" charset="-122"/>
            </a:endParaRPr>
          </a:p>
          <a:p>
            <a:pPr lvl="2" eaLnBrk="1" hangingPunct="1">
              <a:buClr>
                <a:srgbClr val="0000CC"/>
              </a:buClr>
              <a:buSzTx/>
              <a:buFont typeface="Wingdings" panose="05000000000000000000" pitchFamily="2" charset="2"/>
              <a:buChar char="Ø"/>
              <a:defRPr/>
            </a:pPr>
            <a:r>
              <a:rPr kumimoji="0" lang="zh-CN" altLang="en-US" sz="3200" dirty="0">
                <a:solidFill>
                  <a:schemeClr val="bg2">
                    <a:lumMod val="10000"/>
                  </a:schemeClr>
                </a:solidFill>
                <a:latin typeface="宋体" panose="02010600030101010101" pitchFamily="2" charset="-122"/>
              </a:rPr>
              <a:t>管程的名称</a:t>
            </a:r>
            <a:endParaRPr kumimoji="0" lang="zh-CN" altLang="en-US" sz="3200" dirty="0">
              <a:solidFill>
                <a:schemeClr val="bg2">
                  <a:lumMod val="10000"/>
                </a:schemeClr>
              </a:solidFill>
              <a:latin typeface="宋体" panose="02010600030101010101" pitchFamily="2" charset="-122"/>
            </a:endParaRPr>
          </a:p>
          <a:p>
            <a:pPr lvl="2" eaLnBrk="1" hangingPunct="1">
              <a:buClr>
                <a:srgbClr val="0000CC"/>
              </a:buClr>
              <a:buSzTx/>
              <a:buFont typeface="Wingdings" panose="05000000000000000000" pitchFamily="2" charset="2"/>
              <a:buChar char="Ø"/>
              <a:defRPr/>
            </a:pPr>
            <a:r>
              <a:rPr lang="zh-CN" altLang="en-US" sz="3200" dirty="0">
                <a:solidFill>
                  <a:schemeClr val="bg2">
                    <a:lumMod val="10000"/>
                  </a:schemeClr>
                </a:solidFill>
                <a:latin typeface="宋体" panose="02010600030101010101" pitchFamily="2" charset="-122"/>
              </a:rPr>
              <a:t>局部于管程的共享数据结构说明</a:t>
            </a:r>
            <a:endParaRPr lang="zh-CN" altLang="en-US" sz="3200" dirty="0">
              <a:solidFill>
                <a:schemeClr val="bg2">
                  <a:lumMod val="10000"/>
                </a:schemeClr>
              </a:solidFill>
              <a:latin typeface="宋体" panose="02010600030101010101" pitchFamily="2" charset="-122"/>
            </a:endParaRPr>
          </a:p>
          <a:p>
            <a:pPr lvl="2" eaLnBrk="1" hangingPunct="1">
              <a:buClr>
                <a:srgbClr val="0000CC"/>
              </a:buClr>
              <a:buSzTx/>
              <a:buFont typeface="Wingdings" panose="05000000000000000000" pitchFamily="2" charset="2"/>
              <a:buChar char="Ø"/>
              <a:defRPr/>
            </a:pPr>
            <a:r>
              <a:rPr lang="zh-CN" altLang="en-US" sz="3200" dirty="0">
                <a:solidFill>
                  <a:schemeClr val="bg2">
                    <a:lumMod val="10000"/>
                  </a:schemeClr>
                </a:solidFill>
                <a:latin typeface="宋体" panose="02010600030101010101" pitchFamily="2" charset="-122"/>
              </a:rPr>
              <a:t>对内部的共享数据初始化语句</a:t>
            </a:r>
            <a:endParaRPr lang="zh-CN" altLang="en-US" sz="3200" dirty="0">
              <a:solidFill>
                <a:schemeClr val="bg2">
                  <a:lumMod val="10000"/>
                </a:schemeClr>
              </a:solidFill>
              <a:latin typeface="宋体" panose="02010600030101010101" pitchFamily="2" charset="-122"/>
            </a:endParaRPr>
          </a:p>
          <a:p>
            <a:pPr lvl="2" eaLnBrk="1" hangingPunct="1">
              <a:buClr>
                <a:srgbClr val="0000CC"/>
              </a:buClr>
              <a:buSzTx/>
              <a:buFont typeface="Wingdings" panose="05000000000000000000" pitchFamily="2" charset="2"/>
              <a:buChar char="Ø"/>
              <a:defRPr/>
            </a:pPr>
            <a:r>
              <a:rPr lang="zh-CN" altLang="en-US" sz="3200" dirty="0">
                <a:solidFill>
                  <a:schemeClr val="bg2">
                    <a:lumMod val="10000"/>
                  </a:schemeClr>
                </a:solidFill>
                <a:latin typeface="宋体" panose="02010600030101010101" pitchFamily="2" charset="-122"/>
              </a:rPr>
              <a:t>对该数据结构进行操作的一组过程</a:t>
            </a:r>
            <a:endParaRPr lang="zh-CN" altLang="en-US" sz="3200" dirty="0">
              <a:solidFill>
                <a:schemeClr val="bg2">
                  <a:lumMod val="10000"/>
                </a:schemeClr>
              </a:solidFill>
              <a:latin typeface="宋体" panose="02010600030101010101" pitchFamily="2" charset="-122"/>
            </a:endParaRPr>
          </a:p>
        </p:txBody>
      </p:sp>
      <p:sp>
        <p:nvSpPr>
          <p:cNvPr id="116740" name="Text Box 4"/>
          <p:cNvSpPr txBox="1">
            <a:spLocks noChangeArrowheads="1"/>
          </p:cNvSpPr>
          <p:nvPr/>
        </p:nvSpPr>
        <p:spPr bwMode="auto">
          <a:xfrm>
            <a:off x="60325" y="1143000"/>
            <a:ext cx="54927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969696"/>
                </a:solidFill>
                <a:latin typeface="华文新魏" panose="02010800040101010101" pitchFamily="2" charset="-122"/>
                <a:ea typeface="华文新魏" panose="02010800040101010101" pitchFamily="2" charset="-122"/>
              </a:rPr>
              <a:t> </a:t>
            </a:r>
            <a:r>
              <a:rPr lang="zh-CN" altLang="en-US" sz="2400">
                <a:solidFill>
                  <a:srgbClr val="969696"/>
                </a:solidFill>
                <a:latin typeface="华文新魏" panose="02010800040101010101" pitchFamily="2" charset="-122"/>
                <a:ea typeface="华文新魏" panose="02010800040101010101" pitchFamily="2" charset="-122"/>
              </a:rPr>
              <a:t>管程机制</a:t>
            </a:r>
            <a:endParaRPr lang="zh-CN" altLang="en-US" sz="2400">
              <a:solidFill>
                <a:srgbClr val="969696"/>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467544" y="647700"/>
            <a:ext cx="8001000" cy="5181600"/>
          </a:xfrm>
          <a:prstGeom prst="rect">
            <a:avLst/>
          </a:prstGeom>
          <a:noFill/>
          <a:ln>
            <a:noFill/>
          </a:ln>
        </p:spPr>
        <p:txBody>
          <a:bodyPr/>
          <a:lstStyle>
            <a:lvl1pPr marL="342900" indent="-342900">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defRPr/>
            </a:pPr>
            <a:r>
              <a:rPr lang="zh-CN" altLang="en-US" sz="3600" dirty="0">
                <a:solidFill>
                  <a:srgbClr val="000000"/>
                </a:solidFill>
              </a:rPr>
              <a:t>进程间通信的方式</a:t>
            </a:r>
            <a:endParaRPr lang="zh-CN" altLang="en-US" sz="3600" dirty="0">
              <a:solidFill>
                <a:srgbClr val="000000"/>
              </a:solidFill>
            </a:endParaRPr>
          </a:p>
          <a:p>
            <a:pPr marL="0" indent="0" algn="just" eaLnBrk="1" hangingPunct="1">
              <a:buClr>
                <a:srgbClr val="0000CC"/>
              </a:buClr>
              <a:buFont typeface="Wingdings" panose="05000000000000000000" pitchFamily="2" charset="2"/>
              <a:buNone/>
              <a:defRPr/>
            </a:pPr>
            <a:r>
              <a:rPr lang="en-US" altLang="zh-CN" sz="2800" dirty="0">
                <a:solidFill>
                  <a:srgbClr val="000000"/>
                </a:solidFill>
              </a:rPr>
              <a:t>0.</a:t>
            </a:r>
            <a:r>
              <a:rPr lang="zh-CN" altLang="en-US" sz="2800" dirty="0">
                <a:solidFill>
                  <a:srgbClr val="000000"/>
                </a:solidFill>
              </a:rPr>
              <a:t>信号量机制</a:t>
            </a:r>
            <a:r>
              <a:rPr lang="en-US" altLang="zh-CN" sz="2800" dirty="0">
                <a:solidFill>
                  <a:srgbClr val="000000"/>
                </a:solidFill>
              </a:rPr>
              <a:t>(</a:t>
            </a:r>
            <a:r>
              <a:rPr lang="zh-CN" altLang="en-US" sz="2800" dirty="0">
                <a:solidFill>
                  <a:srgbClr val="000000"/>
                </a:solidFill>
              </a:rPr>
              <a:t>进程的互斥与同步</a:t>
            </a:r>
            <a:r>
              <a:rPr lang="en-US" altLang="zh-CN" sz="2800" dirty="0">
                <a:solidFill>
                  <a:srgbClr val="000000"/>
                </a:solidFill>
              </a:rPr>
              <a:t>); --</a:t>
            </a:r>
            <a:r>
              <a:rPr lang="zh-CN" altLang="en-US" sz="2800" dirty="0">
                <a:solidFill>
                  <a:srgbClr val="000000"/>
                </a:solidFill>
              </a:rPr>
              <a:t>传递信息量较小</a:t>
            </a:r>
            <a:endParaRPr lang="en-US" altLang="zh-CN" sz="2800" dirty="0">
              <a:solidFill>
                <a:srgbClr val="000000"/>
              </a:solidFill>
            </a:endParaRPr>
          </a:p>
          <a:p>
            <a:pPr marL="0" indent="0" algn="just" eaLnBrk="1" hangingPunct="1">
              <a:buClr>
                <a:srgbClr val="0000CC"/>
              </a:buClr>
              <a:buNone/>
              <a:defRPr/>
            </a:pPr>
            <a:r>
              <a:rPr lang="zh-CN" altLang="en-US" sz="2800" dirty="0">
                <a:solidFill>
                  <a:srgbClr val="000000"/>
                </a:solidFill>
              </a:rPr>
              <a:t>传递信息量较大应采用：（填空</a:t>
            </a:r>
            <a:r>
              <a:rPr lang="en-US" altLang="zh-CN" sz="2800" dirty="0">
                <a:solidFill>
                  <a:srgbClr val="000000"/>
                </a:solidFill>
              </a:rPr>
              <a:t>1234</a:t>
            </a:r>
            <a:r>
              <a:rPr lang="zh-CN" altLang="en-US" sz="2800" dirty="0">
                <a:solidFill>
                  <a:srgbClr val="000000"/>
                </a:solidFill>
              </a:rPr>
              <a:t>，简答</a:t>
            </a:r>
            <a:r>
              <a:rPr lang="en-US" altLang="zh-CN" sz="2800" dirty="0">
                <a:solidFill>
                  <a:srgbClr val="000000"/>
                </a:solidFill>
              </a:rPr>
              <a:t>01234</a:t>
            </a:r>
            <a:r>
              <a:rPr lang="zh-CN" altLang="en-US" sz="2800" dirty="0">
                <a:solidFill>
                  <a:srgbClr val="000000"/>
                </a:solidFill>
              </a:rPr>
              <a:t>）</a:t>
            </a:r>
            <a:endParaRPr lang="en-US" altLang="zh-CN" sz="2800" dirty="0">
              <a:solidFill>
                <a:srgbClr val="000000"/>
              </a:solidFill>
            </a:endParaRPr>
          </a:p>
          <a:p>
            <a:pPr marL="514350" indent="-514350" algn="just" eaLnBrk="1" hangingPunct="1">
              <a:buClr>
                <a:srgbClr val="0000CC"/>
              </a:buClr>
              <a:buFont typeface="+mj-ea"/>
              <a:buAutoNum type="arabicPeriod"/>
              <a:defRPr/>
            </a:pPr>
            <a:r>
              <a:rPr lang="zh-CN" altLang="en-US" sz="2800" dirty="0">
                <a:solidFill>
                  <a:srgbClr val="000000"/>
                </a:solidFill>
              </a:rPr>
              <a:t>共享存储器系统</a:t>
            </a:r>
            <a:r>
              <a:rPr lang="en-US" altLang="zh-CN" sz="2800" dirty="0">
                <a:solidFill>
                  <a:srgbClr val="000000"/>
                </a:solidFill>
              </a:rPr>
              <a:t>;  </a:t>
            </a:r>
            <a:r>
              <a:rPr lang="zh-CN" altLang="en-US" sz="2800" dirty="0">
                <a:solidFill>
                  <a:srgbClr val="000000"/>
                </a:solidFill>
              </a:rPr>
              <a:t>（</a:t>
            </a:r>
            <a:r>
              <a:rPr lang="zh-CN" altLang="en-US" sz="2800" dirty="0">
                <a:solidFill>
                  <a:srgbClr val="000000"/>
                </a:solidFill>
                <a:sym typeface="+mn-ea"/>
              </a:rPr>
              <a:t>大致原理判断，效率快慢）</a:t>
            </a:r>
            <a:endParaRPr lang="en-US" altLang="zh-CN" sz="2800" dirty="0">
              <a:solidFill>
                <a:srgbClr val="000000"/>
              </a:solidFill>
            </a:endParaRPr>
          </a:p>
          <a:p>
            <a:pPr marL="514350" indent="-514350" algn="just" eaLnBrk="1" hangingPunct="1">
              <a:buClr>
                <a:srgbClr val="0000CC"/>
              </a:buClr>
              <a:buFont typeface="+mj-ea"/>
              <a:buAutoNum type="arabicPeriod"/>
              <a:defRPr/>
            </a:pPr>
            <a:r>
              <a:rPr lang="zh-CN" altLang="en-US" sz="2800" dirty="0">
                <a:solidFill>
                  <a:srgbClr val="000000"/>
                </a:solidFill>
              </a:rPr>
              <a:t>管道通信（共享文件）</a:t>
            </a:r>
            <a:r>
              <a:rPr lang="en-US" altLang="zh-CN" sz="2800" dirty="0">
                <a:solidFill>
                  <a:srgbClr val="000000"/>
                </a:solidFill>
              </a:rPr>
              <a:t>; </a:t>
            </a:r>
            <a:endParaRPr lang="en-US" altLang="zh-CN" sz="2800" dirty="0">
              <a:solidFill>
                <a:srgbClr val="000000"/>
              </a:solidFill>
            </a:endParaRPr>
          </a:p>
          <a:p>
            <a:pPr marL="514350" indent="-514350" algn="just" eaLnBrk="1" hangingPunct="1">
              <a:buClr>
                <a:srgbClr val="0000CC"/>
              </a:buClr>
              <a:buFont typeface="+mj-ea"/>
              <a:buAutoNum type="arabicPeriod"/>
              <a:defRPr/>
            </a:pPr>
            <a:r>
              <a:rPr lang="zh-CN" altLang="en-US" sz="2800" dirty="0">
                <a:solidFill>
                  <a:srgbClr val="000000"/>
                </a:solidFill>
              </a:rPr>
              <a:t>消息传递系统（共享数据结构）</a:t>
            </a:r>
            <a:endParaRPr lang="en-US" altLang="zh-CN" sz="2800" dirty="0">
              <a:solidFill>
                <a:srgbClr val="000000"/>
              </a:solidFill>
            </a:endParaRPr>
          </a:p>
          <a:p>
            <a:pPr marL="514350" indent="-514350" algn="just" eaLnBrk="1" hangingPunct="1">
              <a:buClr>
                <a:srgbClr val="0000CC"/>
              </a:buClr>
              <a:buFont typeface="+mj-ea"/>
              <a:buAutoNum type="arabicPeriod"/>
              <a:defRPr/>
            </a:pPr>
            <a:r>
              <a:rPr lang="zh-CN" altLang="en-US" sz="2800" dirty="0">
                <a:solidFill>
                  <a:srgbClr val="000000"/>
                </a:solidFill>
              </a:rPr>
              <a:t>客户</a:t>
            </a:r>
            <a:r>
              <a:rPr lang="en-US" altLang="zh-CN" sz="2800" dirty="0">
                <a:solidFill>
                  <a:srgbClr val="000000"/>
                </a:solidFill>
              </a:rPr>
              <a:t>-</a:t>
            </a:r>
            <a:r>
              <a:rPr lang="zh-CN" altLang="en-US" sz="2800" dirty="0">
                <a:solidFill>
                  <a:srgbClr val="000000"/>
                </a:solidFill>
              </a:rPr>
              <a:t>服务器系统</a:t>
            </a:r>
            <a:endParaRPr lang="en-US" altLang="zh-CN" sz="2800" dirty="0">
              <a:solidFill>
                <a:srgbClr val="000000"/>
              </a:solidFill>
            </a:endParaRPr>
          </a:p>
          <a:p>
            <a:pPr marL="514350" indent="-514350" algn="just" eaLnBrk="1" hangingPunct="1">
              <a:buClr>
                <a:srgbClr val="0000CC"/>
              </a:buClr>
              <a:buFont typeface="+mj-ea"/>
              <a:buAutoNum type="arabicPeriod"/>
              <a:defRPr/>
            </a:pPr>
            <a:endParaRPr lang="en-US" altLang="zh-CN" sz="2800" dirty="0">
              <a:solidFill>
                <a:srgbClr val="000000"/>
              </a:solidFill>
            </a:endParaRPr>
          </a:p>
          <a:p>
            <a:pPr marL="0" indent="0" algn="just" eaLnBrk="1" hangingPunct="1">
              <a:buClr>
                <a:srgbClr val="0000CC"/>
              </a:buClr>
              <a:buNone/>
              <a:defRPr/>
            </a:pPr>
            <a:r>
              <a:rPr lang="zh-CN" altLang="en-US" sz="2800" dirty="0">
                <a:solidFill>
                  <a:srgbClr val="000000"/>
                </a:solidFill>
              </a:rPr>
              <a:t>以上具体情况具体分析，谈不上谁就一定最好，最快，分别有自己的适用领域。</a:t>
            </a:r>
            <a:endParaRPr lang="en-US" altLang="zh-CN" sz="2800" dirty="0">
              <a:solidFill>
                <a:srgbClr val="000000"/>
              </a:solidFill>
            </a:endParaRPr>
          </a:p>
        </p:txBody>
      </p:sp>
      <p:sp>
        <p:nvSpPr>
          <p:cNvPr id="146435" name="Text Box 3"/>
          <p:cNvSpPr txBox="1">
            <a:spLocks noChangeArrowheads="1"/>
          </p:cNvSpPr>
          <p:nvPr/>
        </p:nvSpPr>
        <p:spPr bwMode="auto">
          <a:xfrm>
            <a:off x="60325" y="1143000"/>
            <a:ext cx="54927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969696"/>
                </a:solidFill>
                <a:latin typeface="华文新魏" panose="02010800040101010101" pitchFamily="2" charset="-122"/>
                <a:ea typeface="华文新魏" panose="02010800040101010101" pitchFamily="2" charset="-122"/>
              </a:rPr>
              <a:t> </a:t>
            </a:r>
            <a:r>
              <a:rPr lang="zh-CN" altLang="en-US" sz="2400">
                <a:solidFill>
                  <a:srgbClr val="969696"/>
                </a:solidFill>
                <a:latin typeface="华文新魏" panose="02010800040101010101" pitchFamily="2" charset="-122"/>
                <a:ea typeface="华文新魏" panose="02010800040101010101" pitchFamily="2" charset="-122"/>
              </a:rPr>
              <a:t>进程通信</a:t>
            </a:r>
            <a:endParaRPr lang="zh-CN" altLang="en-US" sz="2400">
              <a:solidFill>
                <a:srgbClr val="969696"/>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1295400" y="609600"/>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4000">
                <a:solidFill>
                  <a:srgbClr val="000000"/>
                </a:solidFill>
                <a:latin typeface="华文新魏" panose="02010800040101010101" pitchFamily="2" charset="-122"/>
                <a:ea typeface="华文新魏" panose="02010800040101010101" pitchFamily="2" charset="-122"/>
              </a:rPr>
              <a:t>2.7 </a:t>
            </a:r>
            <a:r>
              <a:rPr lang="zh-CN" altLang="en-US" sz="4000">
                <a:solidFill>
                  <a:srgbClr val="000000"/>
                </a:solidFill>
                <a:latin typeface="华文新魏" panose="02010800040101010101" pitchFamily="2" charset="-122"/>
                <a:ea typeface="华文新魏" panose="02010800040101010101" pitchFamily="2" charset="-122"/>
              </a:rPr>
              <a:t>线  程</a:t>
            </a:r>
            <a:endParaRPr lang="zh-CN" altLang="en-US" sz="4000">
              <a:solidFill>
                <a:srgbClr val="000000"/>
              </a:solidFill>
              <a:latin typeface="华文新魏" panose="02010800040101010101" pitchFamily="2" charset="-122"/>
              <a:ea typeface="华文新魏" panose="02010800040101010101" pitchFamily="2" charset="-122"/>
            </a:endParaRPr>
          </a:p>
        </p:txBody>
      </p:sp>
      <p:sp>
        <p:nvSpPr>
          <p:cNvPr id="160771" name="Rectangle 3"/>
          <p:cNvSpPr>
            <a:spLocks noChangeArrowheads="1"/>
          </p:cNvSpPr>
          <p:nvPr/>
        </p:nvSpPr>
        <p:spPr bwMode="auto">
          <a:xfrm>
            <a:off x="533400" y="1524000"/>
            <a:ext cx="8001000" cy="4114800"/>
          </a:xfrm>
          <a:prstGeom prst="rect">
            <a:avLst/>
          </a:prstGeom>
          <a:noFill/>
          <a:ln>
            <a:noFill/>
          </a:ln>
        </p:spPr>
        <p:txBody>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1066800" indent="-6096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defRPr/>
            </a:pPr>
            <a:r>
              <a:rPr lang="en-US" altLang="zh-CN" dirty="0">
                <a:solidFill>
                  <a:srgbClr val="000000"/>
                </a:solidFill>
                <a:latin typeface="Arial" panose="020B0604020202020204" pitchFamily="34" charset="0"/>
              </a:rPr>
              <a:t>2.7.1</a:t>
            </a:r>
            <a:r>
              <a:rPr lang="zh-CN" altLang="en-US" dirty="0">
                <a:solidFill>
                  <a:srgbClr val="000000"/>
                </a:solidFill>
                <a:latin typeface="Arial" panose="020B0604020202020204" pitchFamily="34" charset="0"/>
              </a:rPr>
              <a:t>线程的引入</a:t>
            </a:r>
            <a:r>
              <a:rPr lang="en-US" altLang="zh-CN" dirty="0">
                <a:solidFill>
                  <a:srgbClr val="000000"/>
                </a:solidFill>
                <a:latin typeface="Arial" panose="020B0604020202020204" pitchFamily="34" charset="0"/>
              </a:rPr>
              <a:t>     </a:t>
            </a:r>
            <a:endParaRPr lang="en-US" altLang="zh-CN" dirty="0">
              <a:solidFill>
                <a:srgbClr val="000000"/>
              </a:solidFill>
              <a:latin typeface="Arial" panose="020B0604020202020204" pitchFamily="34" charset="0"/>
            </a:endParaRPr>
          </a:p>
          <a:p>
            <a:pPr eaLnBrk="1" hangingPunct="1">
              <a:buClr>
                <a:srgbClr val="0000CC"/>
              </a:buClr>
              <a:buSzTx/>
              <a:buFont typeface="Wingdings" panose="05000000000000000000" pitchFamily="2" charset="2"/>
              <a:buNone/>
              <a:defRPr/>
            </a:pPr>
            <a:r>
              <a:rPr lang="en-US" altLang="zh-CN" dirty="0">
                <a:solidFill>
                  <a:srgbClr val="000000"/>
                </a:solidFill>
                <a:latin typeface="Arial" panose="020B0604020202020204" pitchFamily="34" charset="0"/>
              </a:rPr>
              <a:t>3.</a:t>
            </a:r>
            <a:r>
              <a:rPr lang="zh-CN" altLang="en-US" dirty="0">
                <a:solidFill>
                  <a:srgbClr val="FF0000"/>
                </a:solidFill>
                <a:latin typeface="Arial" panose="020B0604020202020204" pitchFamily="34" charset="0"/>
              </a:rPr>
              <a:t>线程作为调度和分派的基本单位（进程是</a:t>
            </a:r>
            <a:r>
              <a:rPr lang="zh-CN" altLang="zh-CN" dirty="0">
                <a:solidFill>
                  <a:srgbClr val="FF0000"/>
                </a:solidFill>
                <a:latin typeface="Arial" panose="020B0604020202020204" pitchFamily="34" charset="0"/>
              </a:rPr>
              <a:t>资源分配的基本单位</a:t>
            </a:r>
            <a:r>
              <a:rPr lang="zh-CN" altLang="en-US" dirty="0">
                <a:solidFill>
                  <a:srgbClr val="FF0000"/>
                </a:solidFill>
                <a:latin typeface="Arial" panose="020B0604020202020204" pitchFamily="34" charset="0"/>
              </a:rPr>
              <a:t>）</a:t>
            </a:r>
            <a:endParaRPr lang="en-US" altLang="zh-CN" dirty="0">
              <a:solidFill>
                <a:srgbClr val="FF0000"/>
              </a:solidFill>
              <a:latin typeface="Arial" panose="020B0604020202020204" pitchFamily="34" charset="0"/>
            </a:endParaRPr>
          </a:p>
          <a:p>
            <a:pPr marL="457200" indent="-457200" eaLnBrk="1" hangingPunct="1">
              <a:buClr>
                <a:srgbClr val="0000CC"/>
              </a:buClr>
              <a:buSzTx/>
              <a:buFont typeface="Wingdings" panose="05000000000000000000" pitchFamily="2" charset="2"/>
              <a:buChar char="Ø"/>
              <a:defRPr/>
            </a:pPr>
            <a:r>
              <a:rPr lang="zh-CN" altLang="en-US" dirty="0">
                <a:solidFill>
                  <a:srgbClr val="000000"/>
                </a:solidFill>
                <a:latin typeface="Arial" panose="020B0604020202020204" pitchFamily="34" charset="0"/>
              </a:rPr>
              <a:t>核心思想</a:t>
            </a:r>
            <a:r>
              <a:rPr lang="en-US" altLang="zh-CN" dirty="0">
                <a:solidFill>
                  <a:srgbClr val="000000"/>
                </a:solidFill>
                <a:latin typeface="Arial" panose="020B0604020202020204" pitchFamily="34" charset="0"/>
              </a:rPr>
              <a:t>:</a:t>
            </a:r>
            <a:r>
              <a:rPr lang="zh-CN" altLang="en-US" dirty="0">
                <a:solidFill>
                  <a:srgbClr val="000000"/>
                </a:solidFill>
                <a:latin typeface="Arial" panose="020B0604020202020204" pitchFamily="34" charset="0"/>
              </a:rPr>
              <a:t>调度和资源分开</a:t>
            </a:r>
            <a:endParaRPr lang="en-US" altLang="zh-CN" dirty="0">
              <a:solidFill>
                <a:srgbClr val="000000"/>
              </a:solidFill>
              <a:latin typeface="Arial" panose="020B0604020202020204" pitchFamily="34" charset="0"/>
            </a:endParaRPr>
          </a:p>
          <a:p>
            <a:pPr marL="457200" indent="-457200" eaLnBrk="1" hangingPunct="1">
              <a:buClr>
                <a:srgbClr val="0000CC"/>
              </a:buClr>
              <a:buSzTx/>
              <a:buFont typeface="Wingdings" panose="05000000000000000000" pitchFamily="2" charset="2"/>
              <a:buChar char="Ø"/>
              <a:defRPr/>
            </a:pPr>
            <a:r>
              <a:rPr lang="zh-CN" altLang="en-US" dirty="0">
                <a:solidFill>
                  <a:srgbClr val="000000"/>
                </a:solidFill>
                <a:latin typeface="Arial" panose="020B0604020202020204" pitchFamily="34" charset="0"/>
              </a:rPr>
              <a:t>方法</a:t>
            </a:r>
            <a:r>
              <a:rPr lang="en-US" altLang="zh-CN" dirty="0">
                <a:solidFill>
                  <a:srgbClr val="000000"/>
                </a:solidFill>
                <a:latin typeface="Arial" panose="020B0604020202020204" pitchFamily="34" charset="0"/>
              </a:rPr>
              <a:t>:</a:t>
            </a:r>
            <a:r>
              <a:rPr lang="zh-CN" altLang="en-US" dirty="0">
                <a:solidFill>
                  <a:srgbClr val="000000"/>
                </a:solidFill>
                <a:latin typeface="Arial" panose="020B0604020202020204" pitchFamily="34" charset="0"/>
              </a:rPr>
              <a:t>不频繁切换拥有资源的基本单位</a:t>
            </a:r>
            <a:endParaRPr lang="en-US" altLang="zh-CN" dirty="0">
              <a:solidFill>
                <a:srgbClr val="000000"/>
              </a:solidFill>
              <a:latin typeface="Arial" panose="020B0604020202020204" pitchFamily="34" charset="0"/>
            </a:endParaRPr>
          </a:p>
          <a:p>
            <a:pPr marL="457200" indent="-457200" eaLnBrk="1" hangingPunct="1">
              <a:buClr>
                <a:srgbClr val="0000CC"/>
              </a:buClr>
              <a:buSzTx/>
              <a:buFont typeface="Wingdings" panose="05000000000000000000" pitchFamily="2" charset="2"/>
              <a:buChar char="Ø"/>
              <a:defRPr/>
            </a:pPr>
            <a:r>
              <a:rPr lang="zh-CN" altLang="zh-CN" dirty="0">
                <a:solidFill>
                  <a:srgbClr val="000000"/>
                </a:solidFill>
                <a:latin typeface="Arial" panose="020B0604020202020204" pitchFamily="34" charset="0"/>
              </a:rPr>
              <a:t>一个进程可创建一个或多个子进程</a:t>
            </a:r>
            <a:r>
              <a:rPr lang="en-US" altLang="zh-CN" dirty="0">
                <a:solidFill>
                  <a:srgbClr val="000000"/>
                </a:solidFill>
                <a:latin typeface="Arial" panose="020B0604020202020204" pitchFamily="34" charset="0"/>
              </a:rPr>
              <a:t>/</a:t>
            </a:r>
            <a:r>
              <a:rPr lang="zh-CN" altLang="en-US" dirty="0">
                <a:solidFill>
                  <a:srgbClr val="000000"/>
                </a:solidFill>
                <a:latin typeface="Arial" panose="020B0604020202020204" pitchFamily="34" charset="0"/>
              </a:rPr>
              <a:t>线程</a:t>
            </a:r>
            <a:endParaRPr lang="en-US" altLang="zh-CN" dirty="0">
              <a:solidFill>
                <a:srgbClr val="000000"/>
              </a:solidFill>
              <a:latin typeface="Arial" panose="020B0604020202020204" pitchFamily="34" charset="0"/>
            </a:endParaRPr>
          </a:p>
          <a:p>
            <a:pPr eaLnBrk="1" hangingPunct="1">
              <a:buClr>
                <a:srgbClr val="0000CC"/>
              </a:buClr>
              <a:buSzTx/>
              <a:buFont typeface="Wingdings" panose="05000000000000000000" pitchFamily="2" charset="2"/>
              <a:buNone/>
              <a:defRPr/>
            </a:pPr>
            <a:endParaRPr lang="zh-CN" altLang="en-US" dirty="0">
              <a:solidFill>
                <a:srgbClr val="000000"/>
              </a:solidFill>
              <a:latin typeface="Arial" panose="020B0604020202020204" pitchFamily="34" charset="0"/>
            </a:endParaRPr>
          </a:p>
        </p:txBody>
      </p:sp>
      <p:sp>
        <p:nvSpPr>
          <p:cNvPr id="2" name="文本框 1"/>
          <p:cNvSpPr txBox="1"/>
          <p:nvPr/>
        </p:nvSpPr>
        <p:spPr>
          <a:xfrm>
            <a:off x="981075" y="6036310"/>
            <a:ext cx="3435350" cy="521970"/>
          </a:xfrm>
          <a:prstGeom prst="rect">
            <a:avLst/>
          </a:prstGeom>
          <a:noFill/>
        </p:spPr>
        <p:txBody>
          <a:bodyPr wrap="none" rtlCol="0">
            <a:spAutoFit/>
          </a:bodyPr>
          <a:p>
            <a:r>
              <a:rPr lang="en-US" altLang="zh-CN"/>
              <a:t>(</a:t>
            </a:r>
            <a:r>
              <a:rPr lang="zh-CN" altLang="en-US"/>
              <a:t>进</a:t>
            </a:r>
            <a:r>
              <a:rPr lang="en-US" altLang="zh-CN"/>
              <a:t>/</a:t>
            </a:r>
            <a:r>
              <a:rPr lang="zh-CN" altLang="en-US"/>
              <a:t>线程定义，判断</a:t>
            </a:r>
            <a:r>
              <a:rPr lang="en-US" altLang="zh-CN"/>
              <a:t>)</a:t>
            </a:r>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1259632" y="548680"/>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4000" dirty="0">
                <a:solidFill>
                  <a:srgbClr val="000000"/>
                </a:solidFill>
                <a:latin typeface="华文新魏" panose="02010800040101010101" pitchFamily="2" charset="-122"/>
                <a:ea typeface="华文新魏" panose="02010800040101010101" pitchFamily="2" charset="-122"/>
              </a:rPr>
              <a:t>2.7 </a:t>
            </a:r>
            <a:r>
              <a:rPr lang="zh-CN" altLang="en-US" sz="4000" dirty="0">
                <a:solidFill>
                  <a:srgbClr val="000000"/>
                </a:solidFill>
                <a:latin typeface="华文新魏" panose="02010800040101010101" pitchFamily="2" charset="-122"/>
                <a:ea typeface="华文新魏" panose="02010800040101010101" pitchFamily="2" charset="-122"/>
              </a:rPr>
              <a:t>线  程</a:t>
            </a:r>
            <a:endParaRPr lang="zh-CN" altLang="en-US" sz="4000" dirty="0">
              <a:solidFill>
                <a:srgbClr val="000000"/>
              </a:solidFill>
              <a:latin typeface="华文新魏" panose="02010800040101010101" pitchFamily="2" charset="-122"/>
              <a:ea typeface="华文新魏" panose="02010800040101010101" pitchFamily="2" charset="-122"/>
            </a:endParaRPr>
          </a:p>
        </p:txBody>
      </p:sp>
      <p:sp>
        <p:nvSpPr>
          <p:cNvPr id="160771" name="Rectangle 3"/>
          <p:cNvSpPr>
            <a:spLocks noChangeArrowheads="1"/>
          </p:cNvSpPr>
          <p:nvPr/>
        </p:nvSpPr>
        <p:spPr bwMode="auto">
          <a:xfrm>
            <a:off x="533400" y="1412776"/>
            <a:ext cx="8001000" cy="4226024"/>
          </a:xfrm>
          <a:prstGeom prst="rect">
            <a:avLst/>
          </a:prstGeom>
          <a:noFill/>
          <a:ln>
            <a:noFill/>
          </a:ln>
        </p:spPr>
        <p:txBody>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1066800" indent="-6096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defRPr/>
            </a:pPr>
            <a:endParaRPr lang="zh-CN" altLang="en-US" dirty="0">
              <a:solidFill>
                <a:srgbClr val="000000"/>
              </a:solidFill>
              <a:latin typeface="Arial" panose="020B0604020202020204" pitchFamily="34" charset="0"/>
            </a:endParaRPr>
          </a:p>
        </p:txBody>
      </p:sp>
      <p:sp>
        <p:nvSpPr>
          <p:cNvPr id="2" name="矩形 1"/>
          <p:cNvSpPr/>
          <p:nvPr/>
        </p:nvSpPr>
        <p:spPr>
          <a:xfrm>
            <a:off x="0" y="1409546"/>
            <a:ext cx="8193832" cy="3970318"/>
          </a:xfrm>
          <a:prstGeom prst="rect">
            <a:avLst/>
          </a:prstGeom>
        </p:spPr>
        <p:txBody>
          <a:bodyPr wrap="square">
            <a:spAutoFit/>
          </a:bodyPr>
          <a:lstStyle/>
          <a:p>
            <a:pPr algn="just">
              <a:spcAft>
                <a:spcPts val="0"/>
              </a:spcAft>
            </a:pPr>
            <a:r>
              <a:rPr lang="zh-CN" altLang="en-US" kern="100" dirty="0">
                <a:solidFill>
                  <a:srgbClr val="000000"/>
                </a:solidFill>
                <a:latin typeface="Times New Roman" panose="02020603050405020304" pitchFamily="18" charset="0"/>
              </a:rPr>
              <a:t>线程与进程的关系总结：</a:t>
            </a:r>
            <a:endParaRPr lang="en-US" altLang="zh-CN" kern="100" dirty="0">
              <a:solidFill>
                <a:srgbClr val="000000"/>
              </a:solidFill>
              <a:latin typeface="Times New Roman" panose="02020603050405020304" pitchFamily="18" charset="0"/>
            </a:endParaRPr>
          </a:p>
          <a:p>
            <a:pPr marL="514350" indent="-514350" algn="just">
              <a:spcAft>
                <a:spcPts val="0"/>
              </a:spcAft>
              <a:buFont typeface="+mj-lt"/>
              <a:buAutoNum type="arabicPeriod"/>
            </a:pPr>
            <a:r>
              <a:rPr lang="zh-CN" altLang="zh-CN" kern="100" dirty="0">
                <a:solidFill>
                  <a:srgbClr val="000000"/>
                </a:solidFill>
                <a:latin typeface="Times New Roman" panose="02020603050405020304" pitchFamily="18" charset="0"/>
              </a:rPr>
              <a:t>线程是进程的一个组成部分，进程的多个线程都在进程的地址空间活动。</a:t>
            </a:r>
            <a:endParaRPr lang="en-US" altLang="zh-CN" kern="100" dirty="0">
              <a:solidFill>
                <a:srgbClr val="000000"/>
              </a:solidFill>
              <a:latin typeface="Times New Roman" panose="02020603050405020304" pitchFamily="18" charset="0"/>
            </a:endParaRPr>
          </a:p>
          <a:p>
            <a:pPr marL="514350" indent="-514350" algn="just">
              <a:spcAft>
                <a:spcPts val="0"/>
              </a:spcAft>
              <a:buFont typeface="+mj-lt"/>
              <a:buAutoNum type="arabicPeriod"/>
            </a:pPr>
            <a:r>
              <a:rPr lang="zh-CN" altLang="en-US" kern="100" dirty="0">
                <a:solidFill>
                  <a:srgbClr val="000000"/>
                </a:solidFill>
                <a:latin typeface="Times New Roman" panose="02020603050405020304" pitchFamily="18" charset="0"/>
              </a:rPr>
              <a:t>资源</a:t>
            </a:r>
            <a:r>
              <a:rPr lang="zh-CN" altLang="zh-CN" kern="100" dirty="0">
                <a:solidFill>
                  <a:srgbClr val="000000"/>
                </a:solidFill>
                <a:latin typeface="Times New Roman" panose="02020603050405020304" pitchFamily="18" charset="0"/>
              </a:rPr>
              <a:t>是分给进程的，而不是分给线程的，线程在执行中需要资源时，系统中资源的分配额中扣除并分配给它；</a:t>
            </a:r>
            <a:endParaRPr lang="en-US" altLang="zh-CN" kern="100" dirty="0">
              <a:solidFill>
                <a:srgbClr val="000000"/>
              </a:solidFill>
              <a:latin typeface="Times New Roman" panose="02020603050405020304" pitchFamily="18" charset="0"/>
            </a:endParaRPr>
          </a:p>
          <a:p>
            <a:pPr marL="514350" indent="-514350" algn="just">
              <a:spcAft>
                <a:spcPts val="0"/>
              </a:spcAft>
              <a:buFont typeface="+mj-lt"/>
              <a:buAutoNum type="arabicPeriod"/>
            </a:pPr>
            <a:r>
              <a:rPr lang="zh-CN" altLang="zh-CN" kern="100" dirty="0">
                <a:solidFill>
                  <a:srgbClr val="000000"/>
                </a:solidFill>
                <a:latin typeface="Times New Roman" panose="02020603050405020304" pitchFamily="18" charset="0"/>
              </a:rPr>
              <a:t>处理机调度的基本单位是线程，线程之间竞争处理机，真正在处理机上运行的是线程</a:t>
            </a:r>
            <a:r>
              <a:rPr lang="zh-CN" altLang="en-US" kern="100" dirty="0">
                <a:solidFill>
                  <a:srgbClr val="000000"/>
                </a:solidFill>
                <a:latin typeface="Times New Roman" panose="02020603050405020304" pitchFamily="18" charset="0"/>
              </a:rPr>
              <a:t>。</a:t>
            </a:r>
            <a:endParaRPr lang="en-US" altLang="zh-CN" kern="100" dirty="0">
              <a:solidFill>
                <a:srgbClr val="000000"/>
              </a:solidFill>
              <a:latin typeface="Times New Roman" panose="02020603050405020304" pitchFamily="18" charset="0"/>
            </a:endParaRPr>
          </a:p>
          <a:p>
            <a:pPr algn="just">
              <a:spcAft>
                <a:spcPts val="0"/>
              </a:spcAft>
            </a:pPr>
            <a:r>
              <a:rPr lang="zh-CN" altLang="zh-CN" kern="100" dirty="0">
                <a:solidFill>
                  <a:srgbClr val="000000"/>
                </a:solidFill>
                <a:latin typeface="Times New Roman" panose="02020603050405020304" pitchFamily="18" charset="0"/>
              </a:rPr>
              <a:t>。</a:t>
            </a:r>
            <a:endParaRPr lang="zh-CN" altLang="zh-CN" kern="100" dirty="0">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295400" y="609600"/>
            <a:ext cx="76692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a:solidFill>
                  <a:srgbClr val="000000"/>
                </a:solidFill>
                <a:latin typeface="华文新魏" panose="02010800040101010101" pitchFamily="2" charset="-122"/>
                <a:ea typeface="华文新魏" panose="02010800040101010101" pitchFamily="2" charset="-122"/>
              </a:rPr>
              <a:t>3.1  处理机调度的层次和调度算法的目标</a:t>
            </a:r>
            <a:endParaRPr lang="zh-CN" altLang="en-US">
              <a:solidFill>
                <a:srgbClr val="000000"/>
              </a:solidFill>
              <a:latin typeface="华文新魏" panose="02010800040101010101" pitchFamily="2" charset="-122"/>
              <a:ea typeface="华文新魏" panose="02010800040101010101" pitchFamily="2" charset="-122"/>
            </a:endParaRPr>
          </a:p>
        </p:txBody>
      </p:sp>
      <p:sp>
        <p:nvSpPr>
          <p:cNvPr id="6147" name="Rectangle 3"/>
          <p:cNvSpPr>
            <a:spLocks noChangeArrowheads="1"/>
          </p:cNvSpPr>
          <p:nvPr/>
        </p:nvSpPr>
        <p:spPr bwMode="auto">
          <a:xfrm>
            <a:off x="250825" y="1412875"/>
            <a:ext cx="8382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1066800" indent="-6096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en-US" altLang="zh-CN" dirty="0">
                <a:solidFill>
                  <a:srgbClr val="000000"/>
                </a:solidFill>
                <a:latin typeface="宋体" panose="02010600030101010101" pitchFamily="2" charset="-122"/>
              </a:rPr>
              <a:t>3.1.1 </a:t>
            </a:r>
            <a:r>
              <a:rPr lang="zh-CN" altLang="en-US" dirty="0">
                <a:solidFill>
                  <a:srgbClr val="000000"/>
                </a:solidFill>
                <a:latin typeface="宋体" panose="02010600030101010101" pitchFamily="2" charset="-122"/>
              </a:rPr>
              <a:t>处理机调度的层次（名词</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判断）</a:t>
            </a:r>
            <a:endParaRPr lang="zh-CN" altLang="en-US" dirty="0">
              <a:solidFill>
                <a:srgbClr val="000000"/>
              </a:solidFill>
              <a:latin typeface="宋体" panose="02010600030101010101" pitchFamily="2" charset="-122"/>
            </a:endParaRPr>
          </a:p>
          <a:p>
            <a:pPr lvl="1" eaLnBrk="1" hangingPunct="1">
              <a:buClr>
                <a:srgbClr val="0000CC"/>
              </a:buClr>
              <a:buSzTx/>
              <a:buFont typeface="Wingdings" panose="05000000000000000000" pitchFamily="2" charset="2"/>
              <a:buChar char="Ø"/>
            </a:pPr>
            <a:r>
              <a:rPr lang="zh-CN" altLang="en-US" dirty="0">
                <a:solidFill>
                  <a:srgbClr val="000000"/>
                </a:solidFill>
                <a:latin typeface="宋体" panose="02010600030101010101" pitchFamily="2" charset="-122"/>
              </a:rPr>
              <a:t>高级调度：</a:t>
            </a:r>
            <a:r>
              <a:rPr lang="zh-CN" altLang="en-US" sz="2800" dirty="0">
                <a:solidFill>
                  <a:srgbClr val="000000"/>
                </a:solidFill>
                <a:latin typeface="宋体" panose="02010600030101010101" pitchFamily="2" charset="-122"/>
              </a:rPr>
              <a:t>又称为</a:t>
            </a:r>
            <a:r>
              <a:rPr lang="zh-CN" altLang="en-US" sz="2800" dirty="0">
                <a:solidFill>
                  <a:srgbClr val="FF0000"/>
                </a:solidFill>
                <a:latin typeface="宋体" panose="02010600030101010101" pitchFamily="2" charset="-122"/>
              </a:rPr>
              <a:t>作业调度</a:t>
            </a:r>
            <a:r>
              <a:rPr lang="zh-CN" altLang="en-US" sz="2800" dirty="0">
                <a:solidFill>
                  <a:srgbClr val="000000"/>
                </a:solidFill>
                <a:latin typeface="宋体" panose="02010600030101010101" pitchFamily="2" charset="-122"/>
              </a:rPr>
              <a:t>、长程调度，用于决定把外存上处于</a:t>
            </a:r>
            <a:r>
              <a:rPr lang="zh-CN" altLang="en-US" sz="2800" dirty="0">
                <a:solidFill>
                  <a:srgbClr val="FF0000"/>
                </a:solidFill>
                <a:latin typeface="宋体" panose="02010600030101010101" pitchFamily="2" charset="-122"/>
              </a:rPr>
              <a:t>后备</a:t>
            </a:r>
            <a:r>
              <a:rPr lang="zh-CN" altLang="en-US" sz="2800" dirty="0">
                <a:solidFill>
                  <a:srgbClr val="000000"/>
                </a:solidFill>
                <a:latin typeface="宋体" panose="02010600030101010101" pitchFamily="2" charset="-122"/>
              </a:rPr>
              <a:t>队列中的哪些作业</a:t>
            </a:r>
            <a:r>
              <a:rPr lang="zh-CN" altLang="en-US" sz="2800" dirty="0">
                <a:solidFill>
                  <a:srgbClr val="FF0000"/>
                </a:solidFill>
                <a:latin typeface="宋体" panose="02010600030101010101" pitchFamily="2" charset="-122"/>
              </a:rPr>
              <a:t>调入内存</a:t>
            </a:r>
            <a:r>
              <a:rPr lang="zh-CN" altLang="en-US" sz="2800" dirty="0">
                <a:solidFill>
                  <a:srgbClr val="000000"/>
                </a:solidFill>
                <a:latin typeface="宋体" panose="02010600030101010101" pitchFamily="2" charset="-122"/>
              </a:rPr>
              <a:t>，并为它们创建进程、分配必要的资源，排在就绪队列上。主要用于</a:t>
            </a:r>
            <a:r>
              <a:rPr lang="zh-CN" altLang="en-US" sz="2800" dirty="0">
                <a:solidFill>
                  <a:srgbClr val="FF0000"/>
                </a:solidFill>
                <a:latin typeface="宋体" panose="02010600030101010101" pitchFamily="2" charset="-122"/>
              </a:rPr>
              <a:t>批处理</a:t>
            </a:r>
            <a:r>
              <a:rPr lang="zh-CN" altLang="en-US" sz="2800" dirty="0">
                <a:solidFill>
                  <a:srgbClr val="000000"/>
                </a:solidFill>
                <a:latin typeface="宋体" panose="02010600030101010101" pitchFamily="2" charset="-122"/>
              </a:rPr>
              <a:t>操作系统中。</a:t>
            </a:r>
            <a:endParaRPr lang="en-US" altLang="zh-CN" sz="2800" dirty="0">
              <a:solidFill>
                <a:srgbClr val="000000"/>
              </a:solidFill>
              <a:latin typeface="宋体" panose="02010600030101010101" pitchFamily="2" charset="-122"/>
            </a:endParaRPr>
          </a:p>
          <a:p>
            <a:pPr lvl="1" eaLnBrk="1" hangingPunct="1">
              <a:buClr>
                <a:srgbClr val="0000CC"/>
              </a:buClr>
              <a:buSzTx/>
              <a:buFont typeface="Wingdings" panose="05000000000000000000" pitchFamily="2" charset="2"/>
              <a:buChar char="Ø"/>
            </a:pPr>
            <a:r>
              <a:rPr lang="zh-CN" altLang="en-US" dirty="0">
                <a:solidFill>
                  <a:srgbClr val="000000"/>
                </a:solidFill>
                <a:latin typeface="宋体" panose="02010600030101010101" pitchFamily="2" charset="-122"/>
              </a:rPr>
              <a:t>中级调度</a:t>
            </a:r>
            <a:r>
              <a:rPr lang="zh-CN" altLang="en-US" dirty="0">
                <a:solidFill>
                  <a:schemeClr val="tx2"/>
                </a:solidFill>
                <a:latin typeface="宋体" panose="02010600030101010101" pitchFamily="2" charset="-122"/>
              </a:rPr>
              <a:t>（</a:t>
            </a:r>
            <a:r>
              <a:rPr lang="zh-CN" altLang="en-US" sz="2400" dirty="0">
                <a:solidFill>
                  <a:schemeClr val="tx2"/>
                </a:solidFill>
                <a:latin typeface="Times New Roman" panose="02020603050405020304" pitchFamily="18" charset="0"/>
              </a:rPr>
              <a:t>内存调度）</a:t>
            </a:r>
            <a:r>
              <a:rPr lang="zh-CN" altLang="en-US" sz="24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实际上就是存储器管理中的对换功能。</a:t>
            </a:r>
            <a:endParaRPr lang="en-US" altLang="zh-CN" sz="2800" dirty="0">
              <a:solidFill>
                <a:srgbClr val="000000"/>
              </a:solidFill>
              <a:latin typeface="Times New Roman" panose="02020603050405020304" pitchFamily="18" charset="0"/>
            </a:endParaRPr>
          </a:p>
          <a:p>
            <a:pPr lvl="1" eaLnBrk="1" hangingPunct="1">
              <a:buClr>
                <a:srgbClr val="0000CC"/>
              </a:buClr>
              <a:buSzTx/>
              <a:buFont typeface="Wingdings" panose="05000000000000000000" pitchFamily="2" charset="2"/>
              <a:buChar char="Ø"/>
            </a:pPr>
            <a:r>
              <a:rPr lang="zh-CN" altLang="en-US" dirty="0">
                <a:solidFill>
                  <a:srgbClr val="000000"/>
                </a:solidFill>
                <a:latin typeface="宋体" panose="02010600030101010101" pitchFamily="2" charset="-122"/>
              </a:rPr>
              <a:t>低级调度：</a:t>
            </a:r>
            <a:r>
              <a:rPr lang="zh-CN" altLang="en-US" sz="2800" dirty="0">
                <a:solidFill>
                  <a:srgbClr val="000000"/>
                </a:solidFill>
                <a:latin typeface="宋体" panose="02010600030101010101" pitchFamily="2" charset="-122"/>
              </a:rPr>
              <a:t>进程调度、短程调度。</a:t>
            </a:r>
            <a:r>
              <a:rPr lang="zh-CN" altLang="en-US" sz="2800" dirty="0">
                <a:solidFill>
                  <a:srgbClr val="000000"/>
                </a:solidFill>
                <a:latin typeface="Arial" panose="020B0604020202020204" pitchFamily="34" charset="0"/>
              </a:rPr>
              <a:t>决定</a:t>
            </a:r>
            <a:r>
              <a:rPr lang="zh-CN" altLang="en-US" sz="2800" dirty="0">
                <a:solidFill>
                  <a:srgbClr val="FF0000"/>
                </a:solidFill>
                <a:latin typeface="Arial" panose="020B0604020202020204" pitchFamily="34" charset="0"/>
              </a:rPr>
              <a:t>就绪队列</a:t>
            </a:r>
            <a:r>
              <a:rPr lang="zh-CN" altLang="en-US" sz="2800" dirty="0">
                <a:solidFill>
                  <a:srgbClr val="000000"/>
                </a:solidFill>
                <a:latin typeface="Arial" panose="020B0604020202020204" pitchFamily="34" charset="0"/>
              </a:rPr>
              <a:t>中的哪个进程应获得处理机，</a:t>
            </a:r>
            <a:r>
              <a:rPr lang="zh-CN" altLang="en-US" sz="2800" dirty="0">
                <a:solidFill>
                  <a:srgbClr val="FF0000"/>
                </a:solidFill>
                <a:latin typeface="宋体" panose="02010600030101010101" pitchFamily="2" charset="-122"/>
              </a:rPr>
              <a:t>操作系统最为核心</a:t>
            </a:r>
            <a:r>
              <a:rPr lang="zh-CN" altLang="en-US" sz="2800" dirty="0">
                <a:solidFill>
                  <a:srgbClr val="000000"/>
                </a:solidFill>
                <a:latin typeface="宋体" panose="02010600030101010101" pitchFamily="2" charset="-122"/>
              </a:rPr>
              <a:t>的部分</a:t>
            </a:r>
            <a:endParaRPr lang="zh-CN" altLang="en-US" dirty="0">
              <a:solidFill>
                <a:srgbClr val="000000"/>
              </a:solidFill>
              <a:latin typeface="宋体" panose="02010600030101010101" pitchFamily="2" charset="-122"/>
            </a:endParaRPr>
          </a:p>
          <a:p>
            <a:pPr lvl="1" eaLnBrk="1" hangingPunct="1">
              <a:buClr>
                <a:srgbClr val="0000CC"/>
              </a:buClr>
              <a:buSzTx/>
              <a:buFont typeface="Wingdings" panose="05000000000000000000" pitchFamily="2" charset="2"/>
              <a:buChar char="Ø"/>
            </a:pPr>
            <a:endParaRPr lang="zh-CN" altLang="en-US" sz="2800" dirty="0">
              <a:solidFill>
                <a:srgbClr val="000000"/>
              </a:solidFill>
              <a:latin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533400" y="15240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en-US" altLang="zh-CN" dirty="0">
                <a:solidFill>
                  <a:srgbClr val="000000"/>
                </a:solidFill>
                <a:latin typeface="宋体" panose="02010600030101010101" pitchFamily="2" charset="-122"/>
              </a:rPr>
              <a:t>3.1.2 </a:t>
            </a:r>
            <a:r>
              <a:rPr lang="zh-CN" altLang="en-US" dirty="0">
                <a:solidFill>
                  <a:srgbClr val="000000"/>
                </a:solidFill>
                <a:latin typeface="宋体" panose="02010600030101010101" pitchFamily="2" charset="-122"/>
              </a:rPr>
              <a:t>处理机调度算法的目标</a:t>
            </a:r>
            <a:endParaRPr lang="zh-CN" altLang="en-US" dirty="0">
              <a:solidFill>
                <a:srgbClr val="000000"/>
              </a:solidFill>
              <a:latin typeface="宋体" panose="02010600030101010101" pitchFamily="2" charset="-122"/>
            </a:endParaRPr>
          </a:p>
          <a:p>
            <a:pPr lvl="1" eaLnBrk="1" hangingPunct="1">
              <a:buClr>
                <a:srgbClr val="0000CC"/>
              </a:buClr>
              <a:buSzTx/>
              <a:buFont typeface="Wingdings" panose="05000000000000000000" pitchFamily="2" charset="2"/>
              <a:buNone/>
            </a:pPr>
            <a:r>
              <a:rPr lang="en-US" altLang="zh-CN" dirty="0">
                <a:solidFill>
                  <a:srgbClr val="000000"/>
                </a:solidFill>
                <a:latin typeface="宋体" panose="02010600030101010101" pitchFamily="2" charset="-122"/>
              </a:rPr>
              <a:t>1.</a:t>
            </a:r>
            <a:r>
              <a:rPr lang="zh-CN" altLang="en-US" dirty="0">
                <a:solidFill>
                  <a:srgbClr val="000000"/>
                </a:solidFill>
                <a:latin typeface="宋体" panose="02010600030101010101" pitchFamily="2" charset="-122"/>
              </a:rPr>
              <a:t>共同目标</a:t>
            </a:r>
            <a:endParaRPr lang="zh-CN" altLang="en-US" dirty="0">
              <a:solidFill>
                <a:srgbClr val="000000"/>
              </a:solidFill>
              <a:latin typeface="宋体" panose="02010600030101010101" pitchFamily="2" charset="-122"/>
            </a:endParaRPr>
          </a:p>
          <a:p>
            <a:pPr lvl="2" algn="just" eaLnBrk="1" hangingPunct="1">
              <a:lnSpc>
                <a:spcPct val="120000"/>
              </a:lnSpc>
              <a:buClr>
                <a:srgbClr val="0000CC"/>
              </a:buClr>
              <a:buSzTx/>
              <a:buFont typeface="Wingdings" panose="05000000000000000000" pitchFamily="2" charset="2"/>
              <a:buChar char="Ø"/>
            </a:pPr>
            <a:r>
              <a:rPr lang="zh-CN" altLang="en-US" sz="2800" dirty="0">
                <a:solidFill>
                  <a:srgbClr val="000000"/>
                </a:solidFill>
                <a:latin typeface="宋体" panose="02010600030101010101" pitchFamily="2" charset="-122"/>
              </a:rPr>
              <a:t>资源利用率</a:t>
            </a:r>
            <a:endParaRPr lang="en-US" altLang="zh-CN" sz="2800" dirty="0">
              <a:solidFill>
                <a:srgbClr val="000000"/>
              </a:solidFill>
              <a:latin typeface="宋体" panose="02010600030101010101" pitchFamily="2" charset="-122"/>
            </a:endParaRPr>
          </a:p>
          <a:p>
            <a:pPr lvl="2" algn="just" eaLnBrk="1" hangingPunct="1">
              <a:lnSpc>
                <a:spcPct val="120000"/>
              </a:lnSpc>
              <a:buClr>
                <a:srgbClr val="0000CC"/>
              </a:buClr>
              <a:buSzTx/>
              <a:buFontTx/>
              <a:buNone/>
            </a:pPr>
            <a:r>
              <a:rPr lang="en-US" altLang="zh-CN" sz="2000" dirty="0">
                <a:solidFill>
                  <a:srgbClr val="000000"/>
                </a:solidFill>
                <a:latin typeface="宋体" panose="02010600030101010101" pitchFamily="2" charset="-122"/>
              </a:rPr>
              <a:t>CPU</a:t>
            </a:r>
            <a:r>
              <a:rPr lang="zh-CN" altLang="en-US" sz="2000" dirty="0">
                <a:solidFill>
                  <a:srgbClr val="000000"/>
                </a:solidFill>
                <a:latin typeface="宋体" panose="02010600030101010101" pitchFamily="2" charset="-122"/>
              </a:rPr>
              <a:t>的利用率</a:t>
            </a:r>
            <a:r>
              <a:rPr lang="en-US" altLang="zh-CN" sz="2000" dirty="0">
                <a:solidFill>
                  <a:srgbClr val="000000"/>
                </a:solidFill>
                <a:latin typeface="宋体" panose="02010600030101010101" pitchFamily="2" charset="-122"/>
              </a:rPr>
              <a:t>=</a:t>
            </a:r>
            <a:endParaRPr lang="en-US" altLang="zh-CN" sz="2000" dirty="0">
              <a:solidFill>
                <a:srgbClr val="000000"/>
              </a:solidFill>
              <a:latin typeface="宋体" panose="02010600030101010101" pitchFamily="2" charset="-122"/>
            </a:endParaRPr>
          </a:p>
          <a:p>
            <a:pPr lvl="2" algn="just" eaLnBrk="1" hangingPunct="1">
              <a:lnSpc>
                <a:spcPct val="120000"/>
              </a:lnSpc>
              <a:buClr>
                <a:srgbClr val="0000CC"/>
              </a:buClr>
              <a:buSzTx/>
              <a:buFontTx/>
              <a:buNone/>
            </a:pPr>
            <a:r>
              <a:rPr lang="en-US" altLang="zh-CN" sz="2000" dirty="0">
                <a:solidFill>
                  <a:srgbClr val="000000"/>
                </a:solidFill>
                <a:latin typeface="宋体" panose="02010600030101010101" pitchFamily="2" charset="-122"/>
              </a:rPr>
              <a:t>CPU</a:t>
            </a:r>
            <a:r>
              <a:rPr lang="zh-CN" altLang="en-US" sz="2000" dirty="0">
                <a:solidFill>
                  <a:srgbClr val="000000"/>
                </a:solidFill>
                <a:latin typeface="宋体" panose="02010600030101010101" pitchFamily="2" charset="-122"/>
              </a:rPr>
              <a:t>有效工作时间</a:t>
            </a:r>
            <a:r>
              <a:rPr lang="en-US" altLang="zh-CN" sz="2000" dirty="0">
                <a:solidFill>
                  <a:srgbClr val="000000"/>
                </a:solidFill>
                <a:latin typeface="宋体" panose="02010600030101010101" pitchFamily="2" charset="-122"/>
              </a:rPr>
              <a:t>/</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 CPU</a:t>
            </a:r>
            <a:r>
              <a:rPr lang="zh-CN" altLang="en-US" sz="2000" dirty="0">
                <a:solidFill>
                  <a:srgbClr val="000000"/>
                </a:solidFill>
                <a:latin typeface="宋体" panose="02010600030101010101" pitchFamily="2" charset="-122"/>
              </a:rPr>
              <a:t>有效工作时间</a:t>
            </a:r>
            <a:r>
              <a:rPr lang="en-US" altLang="zh-CN" sz="2000" dirty="0">
                <a:solidFill>
                  <a:srgbClr val="000000"/>
                </a:solidFill>
                <a:latin typeface="宋体" panose="02010600030101010101" pitchFamily="2" charset="-122"/>
              </a:rPr>
              <a:t>+CPU</a:t>
            </a:r>
            <a:r>
              <a:rPr lang="zh-CN" altLang="en-US" sz="2000" dirty="0">
                <a:solidFill>
                  <a:srgbClr val="000000"/>
                </a:solidFill>
                <a:latin typeface="宋体" panose="02010600030101010101" pitchFamily="2" charset="-122"/>
              </a:rPr>
              <a:t>空闲等待时间）</a:t>
            </a:r>
            <a:endParaRPr lang="zh-CN" altLang="en-US" sz="2000" dirty="0">
              <a:solidFill>
                <a:srgbClr val="000000"/>
              </a:solidFill>
              <a:latin typeface="宋体" panose="02010600030101010101" pitchFamily="2" charset="-122"/>
            </a:endParaRPr>
          </a:p>
          <a:p>
            <a:pPr lvl="2" algn="just" eaLnBrk="1" hangingPunct="1">
              <a:lnSpc>
                <a:spcPct val="120000"/>
              </a:lnSpc>
              <a:buClr>
                <a:srgbClr val="0000CC"/>
              </a:buClr>
              <a:buSzTx/>
              <a:buFont typeface="Wingdings" panose="05000000000000000000" pitchFamily="2" charset="2"/>
              <a:buChar char="Ø"/>
            </a:pPr>
            <a:r>
              <a:rPr lang="zh-CN" altLang="en-US" sz="2800" dirty="0">
                <a:solidFill>
                  <a:srgbClr val="000000"/>
                </a:solidFill>
                <a:latin typeface="Arial" panose="020B0604020202020204" pitchFamily="34" charset="0"/>
              </a:rPr>
              <a:t>公平性</a:t>
            </a:r>
            <a:r>
              <a:rPr lang="en-US" altLang="zh-CN" sz="2800" dirty="0">
                <a:solidFill>
                  <a:srgbClr val="000000"/>
                </a:solidFill>
                <a:latin typeface="Arial" panose="020B0604020202020204" pitchFamily="34" charset="0"/>
              </a:rPr>
              <a:t>:</a:t>
            </a:r>
            <a:r>
              <a:rPr lang="zh-CN" altLang="en-US" sz="2800" dirty="0">
                <a:solidFill>
                  <a:srgbClr val="000000"/>
                </a:solidFill>
                <a:latin typeface="Arial" panose="020B0604020202020204" pitchFamily="34" charset="0"/>
              </a:rPr>
              <a:t>进程获得的</a:t>
            </a:r>
            <a:r>
              <a:rPr lang="en-US" altLang="zh-CN" sz="2800" dirty="0">
                <a:solidFill>
                  <a:srgbClr val="000000"/>
                </a:solidFill>
                <a:latin typeface="Arial" panose="020B0604020202020204" pitchFamily="34" charset="0"/>
              </a:rPr>
              <a:t>CPU</a:t>
            </a:r>
            <a:r>
              <a:rPr lang="zh-CN" altLang="en-US" sz="2800" dirty="0">
                <a:solidFill>
                  <a:srgbClr val="000000"/>
                </a:solidFill>
                <a:latin typeface="Arial" panose="020B0604020202020204" pitchFamily="34" charset="0"/>
              </a:rPr>
              <a:t>时间合理</a:t>
            </a:r>
            <a:endParaRPr lang="zh-CN" altLang="en-US" sz="2800" dirty="0">
              <a:solidFill>
                <a:srgbClr val="000000"/>
              </a:solidFill>
              <a:latin typeface="宋体" panose="02010600030101010101" pitchFamily="2" charset="-122"/>
            </a:endParaRPr>
          </a:p>
          <a:p>
            <a:pPr lvl="2" algn="just" eaLnBrk="1" hangingPunct="1">
              <a:lnSpc>
                <a:spcPct val="120000"/>
              </a:lnSpc>
              <a:buClr>
                <a:srgbClr val="0000CC"/>
              </a:buClr>
              <a:buSzTx/>
              <a:buFont typeface="Wingdings" panose="05000000000000000000" pitchFamily="2" charset="2"/>
              <a:buChar char="Ø"/>
            </a:pPr>
            <a:r>
              <a:rPr lang="zh-CN" altLang="en-US" sz="2800" dirty="0">
                <a:solidFill>
                  <a:srgbClr val="000000"/>
                </a:solidFill>
                <a:latin typeface="宋体" panose="02010600030101010101" pitchFamily="2" charset="-122"/>
              </a:rPr>
              <a:t>平衡性</a:t>
            </a:r>
            <a:r>
              <a:rPr lang="en-US" altLang="zh-CN" sz="2800" dirty="0">
                <a:solidFill>
                  <a:srgbClr val="000000"/>
                </a:solidFill>
                <a:latin typeface="宋体" panose="02010600030101010101" pitchFamily="2" charset="-122"/>
              </a:rPr>
              <a:t>:</a:t>
            </a:r>
            <a:r>
              <a:rPr lang="zh-CN" altLang="en-US" sz="2800" dirty="0">
                <a:solidFill>
                  <a:srgbClr val="000000"/>
                </a:solidFill>
                <a:latin typeface="宋体" panose="02010600030101010101" pitchFamily="2" charset="-122"/>
              </a:rPr>
              <a:t>不同类型的进程资源对应、平衡</a:t>
            </a:r>
            <a:endParaRPr lang="en-US" altLang="zh-CN" sz="2800" dirty="0">
              <a:solidFill>
                <a:srgbClr val="000000"/>
              </a:solidFill>
              <a:latin typeface="宋体" panose="02010600030101010101" pitchFamily="2" charset="-122"/>
            </a:endParaRPr>
          </a:p>
          <a:p>
            <a:pPr lvl="2" algn="just" eaLnBrk="1" hangingPunct="1">
              <a:lnSpc>
                <a:spcPct val="120000"/>
              </a:lnSpc>
              <a:buClr>
                <a:srgbClr val="0000CC"/>
              </a:buClr>
              <a:buSzTx/>
              <a:buFont typeface="Wingdings" panose="05000000000000000000" pitchFamily="2" charset="2"/>
              <a:buChar char="Ø"/>
            </a:pPr>
            <a:r>
              <a:rPr lang="zh-CN" altLang="en-US" sz="2800" dirty="0">
                <a:solidFill>
                  <a:srgbClr val="000000"/>
                </a:solidFill>
                <a:latin typeface="宋体" panose="02010600030101010101" pitchFamily="2" charset="-122"/>
              </a:rPr>
              <a:t>策略强制执行：例如安全策略</a:t>
            </a:r>
            <a:endParaRPr lang="en-US" altLang="zh-CN" sz="2800" dirty="0">
              <a:solidFill>
                <a:srgbClr val="000000"/>
              </a:solidFill>
              <a:latin typeface="宋体" panose="02010600030101010101" pitchFamily="2" charset="-122"/>
            </a:endParaRPr>
          </a:p>
          <a:p>
            <a:pPr lvl="2" algn="just" eaLnBrk="1" hangingPunct="1">
              <a:lnSpc>
                <a:spcPct val="120000"/>
              </a:lnSpc>
              <a:buClr>
                <a:srgbClr val="0000CC"/>
              </a:buClr>
              <a:buSzTx/>
              <a:buFont typeface="Wingdings" panose="05000000000000000000" pitchFamily="2" charset="2"/>
              <a:buChar char="Ø"/>
            </a:pPr>
            <a:endParaRPr lang="zh-CN" altLang="en-US" sz="2800" dirty="0">
              <a:solidFill>
                <a:srgbClr val="000000"/>
              </a:solidFill>
              <a:latin typeface="宋体" panose="02010600030101010101" pitchFamily="2" charset="-122"/>
            </a:endParaRPr>
          </a:p>
        </p:txBody>
      </p:sp>
      <p:sp>
        <p:nvSpPr>
          <p:cNvPr id="14339" name="Text Box 2"/>
          <p:cNvSpPr txBox="1">
            <a:spLocks noChangeArrowheads="1"/>
          </p:cNvSpPr>
          <p:nvPr/>
        </p:nvSpPr>
        <p:spPr bwMode="auto">
          <a:xfrm>
            <a:off x="1295400" y="609600"/>
            <a:ext cx="76692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a:solidFill>
                  <a:srgbClr val="000000"/>
                </a:solidFill>
                <a:latin typeface="华文新魏" panose="02010800040101010101" pitchFamily="2" charset="-122"/>
                <a:ea typeface="华文新魏" panose="02010800040101010101" pitchFamily="2" charset="-122"/>
              </a:rPr>
              <a:t>3.1  处理机调度的层次和调度算法的目标</a:t>
            </a:r>
            <a:endParaRPr lang="zh-CN" altLang="en-US">
              <a:solidFill>
                <a:srgbClr val="0000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028700" y="493713"/>
            <a:ext cx="731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CC"/>
              </a:buClr>
              <a:buFont typeface="Wingdings" panose="05000000000000000000" pitchFamily="2" charset="2"/>
              <a:buChar char="Ø"/>
              <a:defRPr kumimoji="1" sz="3200">
                <a:solidFill>
                  <a:srgbClr val="000000"/>
                </a:solidFill>
                <a:latin typeface="Tahoma" panose="020B0604030504040204" pitchFamily="34" charset="0"/>
                <a:ea typeface="宋体" panose="02010600030101010101" pitchFamily="2" charset="-122"/>
              </a:defRPr>
            </a:lvl1pPr>
            <a:lvl2pPr marL="742950" indent="-285750">
              <a:spcBef>
                <a:spcPct val="20000"/>
              </a:spcBef>
              <a:buClr>
                <a:srgbClr val="0000CC"/>
              </a:buClr>
              <a:buFont typeface="Wingdings" panose="05000000000000000000" pitchFamily="2" charset="2"/>
              <a:buChar char="Ø"/>
              <a:defRPr kumimoji="1" sz="2800">
                <a:solidFill>
                  <a:srgbClr val="000000"/>
                </a:solidFill>
                <a:latin typeface="Tahoma" panose="020B0604030504040204" pitchFamily="34" charset="0"/>
                <a:ea typeface="宋体" panose="02010600030101010101" pitchFamily="2" charset="-122"/>
              </a:defRPr>
            </a:lvl2pPr>
            <a:lvl3pPr marL="1143000" indent="-228600">
              <a:spcBef>
                <a:spcPct val="20000"/>
              </a:spcBef>
              <a:buClr>
                <a:srgbClr val="0000CC"/>
              </a:buClr>
              <a:buFont typeface="Wingdings" panose="05000000000000000000" pitchFamily="2" charset="2"/>
              <a:buChar char="Ø"/>
              <a:defRPr kumimoji="1" sz="2400">
                <a:solidFill>
                  <a:srgbClr val="000000"/>
                </a:solidFill>
                <a:latin typeface="Tahoma" panose="020B0604030504040204" pitchFamily="34" charset="0"/>
                <a:ea typeface="宋体" panose="02010600030101010101" pitchFamily="2" charset="-122"/>
              </a:defRPr>
            </a:lvl3pPr>
            <a:lvl4pPr marL="1600200" indent="-228600">
              <a:spcBef>
                <a:spcPct val="20000"/>
              </a:spcBef>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4pPr>
            <a:lvl5pPr marL="2057400" indent="-228600">
              <a:spcBef>
                <a:spcPct val="20000"/>
              </a:spcBef>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4000">
                <a:solidFill>
                  <a:schemeClr val="tx2"/>
                </a:solidFill>
                <a:latin typeface="华文新魏" panose="02010800040101010101" pitchFamily="2" charset="-122"/>
                <a:ea typeface="华文新魏" panose="02010800040101010101" pitchFamily="2" charset="-122"/>
              </a:rPr>
              <a:t>1.1  操作系统的目标和作用</a:t>
            </a:r>
            <a:endParaRPr lang="zh-CN" altLang="en-US" sz="4000">
              <a:solidFill>
                <a:schemeClr val="tx2"/>
              </a:solidFill>
              <a:latin typeface="华文新魏" panose="02010800040101010101" pitchFamily="2" charset="-122"/>
              <a:ea typeface="华文新魏" panose="02010800040101010101" pitchFamily="2" charset="-122"/>
            </a:endParaRPr>
          </a:p>
        </p:txBody>
      </p:sp>
      <p:sp>
        <p:nvSpPr>
          <p:cNvPr id="17411" name="Rectangle 3"/>
          <p:cNvSpPr>
            <a:spLocks noChangeArrowheads="1"/>
          </p:cNvSpPr>
          <p:nvPr/>
        </p:nvSpPr>
        <p:spPr bwMode="auto">
          <a:xfrm>
            <a:off x="762000" y="1158875"/>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ahoma" panose="020B0604030504040204" pitchFamily="34" charset="0"/>
                <a:ea typeface="宋体" panose="02010600030101010101" pitchFamily="2" charset="-122"/>
              </a:defRPr>
            </a:lvl1pPr>
            <a:lvl2pPr marL="914400" indent="-457200">
              <a:defRPr kumimoji="1" sz="2400">
                <a:solidFill>
                  <a:schemeClr val="tx1"/>
                </a:solidFill>
                <a:latin typeface="Tahoma" panose="020B0604030504040204" pitchFamily="34" charset="0"/>
                <a:ea typeface="宋体" panose="02010600030101010101" pitchFamily="2" charset="-122"/>
              </a:defRPr>
            </a:lvl2pPr>
            <a:lvl3pPr marL="1371600" indent="-457200">
              <a:defRPr kumimoji="1" sz="2400">
                <a:solidFill>
                  <a:schemeClr val="tx1"/>
                </a:solidFill>
                <a:latin typeface="Tahoma" panose="020B0604030504040204" pitchFamily="34" charset="0"/>
                <a:ea typeface="宋体" panose="02010600030101010101" pitchFamily="2" charset="-122"/>
              </a:defRPr>
            </a:lvl3pPr>
            <a:lvl4pPr marL="1828800" indent="-457200">
              <a:defRPr kumimoji="1" sz="2400">
                <a:solidFill>
                  <a:schemeClr val="tx1"/>
                </a:solidFill>
                <a:latin typeface="Tahoma" panose="020B0604030504040204" pitchFamily="34" charset="0"/>
                <a:ea typeface="宋体" panose="02010600030101010101" pitchFamily="2" charset="-122"/>
              </a:defRPr>
            </a:lvl4pPr>
            <a:lvl5pPr marL="2286000" indent="-457200">
              <a:defRPr kumimoji="1" sz="2400">
                <a:solidFill>
                  <a:schemeClr val="tx1"/>
                </a:solidFill>
                <a:latin typeface="Tahoma" panose="020B0604030504040204" pitchFamily="34"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en-US" altLang="zh-CN" sz="2800" b="1">
                <a:solidFill>
                  <a:schemeClr val="tx2"/>
                </a:solidFill>
                <a:latin typeface="宋体" panose="02010600030101010101" pitchFamily="2" charset="-122"/>
              </a:rPr>
              <a:t>2</a:t>
            </a:r>
            <a:r>
              <a:rPr lang="zh-CN" altLang="en-US" sz="2800" b="1">
                <a:solidFill>
                  <a:schemeClr val="tx2"/>
                </a:solidFill>
                <a:latin typeface="宋体" panose="02010600030101010101" pitchFamily="2" charset="-122"/>
              </a:rPr>
              <a:t>. 操作系统的作用</a:t>
            </a:r>
            <a:endParaRPr lang="zh-CN" altLang="en-US" sz="2800" b="1">
              <a:solidFill>
                <a:schemeClr val="tx2"/>
              </a:solidFill>
              <a:latin typeface="宋体" panose="02010600030101010101" pitchFamily="2" charset="-122"/>
            </a:endParaRPr>
          </a:p>
        </p:txBody>
      </p:sp>
      <p:sp>
        <p:nvSpPr>
          <p:cNvPr id="17412" name="Text Box 8"/>
          <p:cNvSpPr txBox="1">
            <a:spLocks noChangeArrowheads="1"/>
          </p:cNvSpPr>
          <p:nvPr/>
        </p:nvSpPr>
        <p:spPr bwMode="auto">
          <a:xfrm>
            <a:off x="647700" y="1677988"/>
            <a:ext cx="7848600"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CC"/>
              </a:buClr>
              <a:buFont typeface="Wingdings" panose="05000000000000000000" pitchFamily="2" charset="2"/>
              <a:buChar char="Ø"/>
              <a:defRPr kumimoji="1" sz="3200">
                <a:solidFill>
                  <a:srgbClr val="000000"/>
                </a:solidFill>
                <a:latin typeface="Tahoma" panose="020B0604030504040204" pitchFamily="34" charset="0"/>
                <a:ea typeface="宋体" panose="02010600030101010101" pitchFamily="2" charset="-122"/>
              </a:defRPr>
            </a:lvl1pPr>
            <a:lvl2pPr>
              <a:spcBef>
                <a:spcPct val="20000"/>
              </a:spcBef>
              <a:buClr>
                <a:srgbClr val="0000CC"/>
              </a:buClr>
              <a:buFont typeface="Wingdings" panose="05000000000000000000" pitchFamily="2" charset="2"/>
              <a:buChar char="Ø"/>
              <a:defRPr kumimoji="1" sz="2800">
                <a:solidFill>
                  <a:srgbClr val="000000"/>
                </a:solidFill>
                <a:latin typeface="Tahoma" panose="020B0604030504040204" pitchFamily="34" charset="0"/>
                <a:ea typeface="宋体" panose="02010600030101010101" pitchFamily="2" charset="-122"/>
              </a:defRPr>
            </a:lvl2pPr>
            <a:lvl3pPr marL="1143000" indent="-228600">
              <a:spcBef>
                <a:spcPct val="20000"/>
              </a:spcBef>
              <a:buClr>
                <a:srgbClr val="0000CC"/>
              </a:buClr>
              <a:buFont typeface="Wingdings" panose="05000000000000000000" pitchFamily="2" charset="2"/>
              <a:buChar char="Ø"/>
              <a:defRPr kumimoji="1" sz="2400">
                <a:solidFill>
                  <a:srgbClr val="000000"/>
                </a:solidFill>
                <a:latin typeface="Tahoma" panose="020B0604030504040204" pitchFamily="34" charset="0"/>
                <a:ea typeface="宋体" panose="02010600030101010101" pitchFamily="2" charset="-122"/>
              </a:defRPr>
            </a:lvl3pPr>
            <a:lvl4pPr marL="1600200" indent="-228600">
              <a:spcBef>
                <a:spcPct val="20000"/>
              </a:spcBef>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4pPr>
            <a:lvl5pPr marL="2057400" indent="-228600">
              <a:spcBef>
                <a:spcPct val="20000"/>
              </a:spcBef>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9pPr>
          </a:lstStyle>
          <a:p>
            <a:pPr lvl="1" eaLnBrk="1" hangingPunct="1">
              <a:lnSpc>
                <a:spcPct val="140000"/>
              </a:lnSpc>
            </a:pPr>
            <a:r>
              <a:rPr lang="en-US" altLang="zh-CN">
                <a:solidFill>
                  <a:schemeClr val="tx1"/>
                </a:solidFill>
                <a:latin typeface="宋体" panose="02010600030101010101" pitchFamily="2" charset="-122"/>
              </a:rPr>
              <a:t> OS</a:t>
            </a:r>
            <a:r>
              <a:rPr lang="zh-CN" altLang="en-US">
                <a:solidFill>
                  <a:schemeClr val="tx1"/>
                </a:solidFill>
                <a:latin typeface="宋体" panose="02010600030101010101" pitchFamily="2" charset="-122"/>
              </a:rPr>
              <a:t>作为用户与计算机硬件系统之间的</a:t>
            </a:r>
            <a:r>
              <a:rPr lang="zh-CN" altLang="en-US" u="sng">
                <a:solidFill>
                  <a:srgbClr val="FF0000"/>
                </a:solidFill>
                <a:latin typeface="宋体" panose="02010600030101010101" pitchFamily="2" charset="-122"/>
              </a:rPr>
              <a:t>接口</a:t>
            </a:r>
            <a:endParaRPr lang="zh-CN" altLang="en-US" sz="3200" u="sng">
              <a:solidFill>
                <a:srgbClr val="FF0000"/>
              </a:solidFill>
              <a:latin typeface="Times New Roman" panose="02020603050405020304" pitchFamily="18" charset="0"/>
            </a:endParaRPr>
          </a:p>
        </p:txBody>
      </p:sp>
      <p:sp>
        <p:nvSpPr>
          <p:cNvPr id="17413" name="Text Box 9"/>
          <p:cNvSpPr txBox="1">
            <a:spLocks noChangeArrowheads="1"/>
          </p:cNvSpPr>
          <p:nvPr/>
        </p:nvSpPr>
        <p:spPr bwMode="auto">
          <a:xfrm>
            <a:off x="495300" y="4724400"/>
            <a:ext cx="7848600" cy="1727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CC"/>
              </a:buClr>
              <a:buFont typeface="Wingdings" panose="05000000000000000000" pitchFamily="2" charset="2"/>
              <a:buChar char="Ø"/>
              <a:defRPr kumimoji="1" sz="3200">
                <a:solidFill>
                  <a:srgbClr val="000000"/>
                </a:solidFill>
                <a:latin typeface="Tahoma" panose="020B0604030504040204" pitchFamily="34" charset="0"/>
                <a:ea typeface="宋体" panose="02010600030101010101" pitchFamily="2" charset="-122"/>
              </a:defRPr>
            </a:lvl1pPr>
            <a:lvl2pPr>
              <a:spcBef>
                <a:spcPct val="20000"/>
              </a:spcBef>
              <a:buClr>
                <a:srgbClr val="0000CC"/>
              </a:buClr>
              <a:buFont typeface="Wingdings" panose="05000000000000000000" pitchFamily="2" charset="2"/>
              <a:buChar char="Ø"/>
              <a:defRPr kumimoji="1" sz="2800">
                <a:solidFill>
                  <a:srgbClr val="000000"/>
                </a:solidFill>
                <a:latin typeface="Tahoma" panose="020B0604030504040204" pitchFamily="34" charset="0"/>
                <a:ea typeface="宋体" panose="02010600030101010101" pitchFamily="2" charset="-122"/>
              </a:defRPr>
            </a:lvl2pPr>
            <a:lvl3pPr marL="1143000" indent="-228600">
              <a:spcBef>
                <a:spcPct val="20000"/>
              </a:spcBef>
              <a:buClr>
                <a:srgbClr val="0000CC"/>
              </a:buClr>
              <a:buFont typeface="Wingdings" panose="05000000000000000000" pitchFamily="2" charset="2"/>
              <a:buChar char="Ø"/>
              <a:defRPr kumimoji="1" sz="2400">
                <a:solidFill>
                  <a:srgbClr val="000000"/>
                </a:solidFill>
                <a:latin typeface="Tahoma" panose="020B0604030504040204" pitchFamily="34" charset="0"/>
                <a:ea typeface="宋体" panose="02010600030101010101" pitchFamily="2" charset="-122"/>
              </a:defRPr>
            </a:lvl3pPr>
            <a:lvl4pPr marL="1600200" indent="-228600">
              <a:spcBef>
                <a:spcPct val="20000"/>
              </a:spcBef>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4pPr>
            <a:lvl5pPr marL="2057400" indent="-228600">
              <a:spcBef>
                <a:spcPct val="20000"/>
              </a:spcBef>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9pPr>
          </a:lstStyle>
          <a:p>
            <a:pPr lvl="1" eaLnBrk="1" hangingPunct="1">
              <a:lnSpc>
                <a:spcPct val="140000"/>
              </a:lnSpc>
            </a:pPr>
            <a:r>
              <a:rPr lang="en-US" altLang="zh-CN">
                <a:solidFill>
                  <a:schemeClr val="tx1"/>
                </a:solidFill>
                <a:latin typeface="宋体" panose="02010600030101010101" pitchFamily="2" charset="-122"/>
              </a:rPr>
              <a:t> OS</a:t>
            </a:r>
            <a:r>
              <a:rPr lang="zh-CN" altLang="en-US">
                <a:solidFill>
                  <a:schemeClr val="tx1"/>
                </a:solidFill>
                <a:latin typeface="宋体" panose="02010600030101010101" pitchFamily="2" charset="-122"/>
              </a:rPr>
              <a:t>作为计算机系统</a:t>
            </a:r>
            <a:r>
              <a:rPr lang="zh-CN" altLang="en-US" b="1" u="sng">
                <a:solidFill>
                  <a:srgbClr val="FF0000"/>
                </a:solidFill>
                <a:latin typeface="宋体" panose="02010600030101010101" pitchFamily="2" charset="-122"/>
              </a:rPr>
              <a:t>资源的管理者</a:t>
            </a:r>
            <a:r>
              <a:rPr lang="zh-CN" altLang="en-US">
                <a:solidFill>
                  <a:schemeClr val="tx1"/>
                </a:solidFill>
                <a:latin typeface="宋体" panose="02010600030101010101" pitchFamily="2" charset="-122"/>
              </a:rPr>
              <a:t>：</a:t>
            </a:r>
            <a:r>
              <a:rPr lang="zh-CN" altLang="en-US" sz="2400" b="1">
                <a:solidFill>
                  <a:srgbClr val="FF0000"/>
                </a:solidFill>
                <a:latin typeface="宋体" panose="02010600030101010101" pitchFamily="2" charset="-122"/>
              </a:rPr>
              <a:t>处理器</a:t>
            </a:r>
            <a:r>
              <a:rPr lang="en-US" altLang="zh-CN" sz="2400" b="1">
                <a:solidFill>
                  <a:srgbClr val="FF0000"/>
                </a:solidFill>
                <a:latin typeface="宋体" panose="02010600030101010101" pitchFamily="2" charset="-122"/>
              </a:rPr>
              <a:t>(</a:t>
            </a:r>
            <a:r>
              <a:rPr lang="zh-CN" altLang="en-US" sz="2400" b="1">
                <a:solidFill>
                  <a:srgbClr val="FF0000"/>
                </a:solidFill>
                <a:latin typeface="宋体" panose="02010600030101010101" pitchFamily="2" charset="-122"/>
              </a:rPr>
              <a:t>计算</a:t>
            </a:r>
            <a:r>
              <a:rPr lang="en-US" altLang="zh-CN" sz="2400" b="1">
                <a:solidFill>
                  <a:srgbClr val="FF0000"/>
                </a:solidFill>
                <a:latin typeface="宋体" panose="02010600030101010101" pitchFamily="2" charset="-122"/>
              </a:rPr>
              <a:t>)</a:t>
            </a:r>
            <a:r>
              <a:rPr lang="zh-CN" altLang="en-US" sz="2400" b="1">
                <a:solidFill>
                  <a:srgbClr val="FF0000"/>
                </a:solidFill>
                <a:latin typeface="宋体" panose="02010600030101010101" pitchFamily="2" charset="-122"/>
              </a:rPr>
              <a:t>、存储器、</a:t>
            </a:r>
            <a:r>
              <a:rPr lang="en-US" altLang="zh-CN" sz="2400" b="1">
                <a:solidFill>
                  <a:srgbClr val="FF0000"/>
                </a:solidFill>
                <a:latin typeface="宋体" panose="02010600030101010101" pitchFamily="2" charset="-122"/>
              </a:rPr>
              <a:t>I/O</a:t>
            </a:r>
            <a:r>
              <a:rPr lang="zh-CN" altLang="en-US" sz="2400" b="1">
                <a:solidFill>
                  <a:srgbClr val="FF0000"/>
                </a:solidFill>
                <a:latin typeface="宋体" panose="02010600030101010101" pitchFamily="2" charset="-122"/>
              </a:rPr>
              <a:t>、文件（数据、程序）四类资源</a:t>
            </a:r>
            <a:r>
              <a:rPr lang="en-US" altLang="zh-CN" sz="2400" b="1">
                <a:solidFill>
                  <a:srgbClr val="FF0000"/>
                </a:solidFill>
                <a:latin typeface="宋体" panose="02010600030101010101" pitchFamily="2" charset="-122"/>
              </a:rPr>
              <a:t>(</a:t>
            </a:r>
            <a:r>
              <a:rPr lang="zh-CN" altLang="en-US" sz="2400" b="1">
                <a:solidFill>
                  <a:srgbClr val="FF0000"/>
                </a:solidFill>
                <a:latin typeface="宋体" panose="02010600030101010101" pitchFamily="2" charset="-122"/>
              </a:rPr>
              <a:t>填空</a:t>
            </a:r>
            <a:r>
              <a:rPr lang="en-US" altLang="zh-CN" sz="2400" b="1">
                <a:solidFill>
                  <a:srgbClr val="FF0000"/>
                </a:solidFill>
                <a:latin typeface="宋体" panose="02010600030101010101" pitchFamily="2" charset="-122"/>
              </a:rPr>
              <a:t>)</a:t>
            </a:r>
            <a:endParaRPr lang="en-US" altLang="zh-CN" sz="2400" b="1">
              <a:solidFill>
                <a:srgbClr val="FF0000"/>
              </a:solidFill>
              <a:latin typeface="宋体" panose="02010600030101010101" pitchFamily="2" charset="-122"/>
            </a:endParaRPr>
          </a:p>
        </p:txBody>
      </p:sp>
      <p:graphicFrame>
        <p:nvGraphicFramePr>
          <p:cNvPr id="17414" name="Object 10"/>
          <p:cNvGraphicFramePr>
            <a:graphicFrameLocks noChangeAspect="1"/>
          </p:cNvGraphicFramePr>
          <p:nvPr/>
        </p:nvGraphicFramePr>
        <p:xfrm>
          <a:off x="1835150" y="2322513"/>
          <a:ext cx="5018088" cy="2401887"/>
        </p:xfrm>
        <a:graphic>
          <a:graphicData uri="http://schemas.openxmlformats.org/presentationml/2006/ole">
            <mc:AlternateContent xmlns:mc="http://schemas.openxmlformats.org/markup-compatibility/2006">
              <mc:Choice xmlns:v="urn:schemas-microsoft-com:vml" Requires="v">
                <p:oleObj spid="_x0000_s2" name="位图图像" r:id="rId1" imgW="7334250" imgH="2905125" progId="Paint.Picture">
                  <p:embed/>
                </p:oleObj>
              </mc:Choice>
              <mc:Fallback>
                <p:oleObj name="位图图像" r:id="rId1" imgW="7334250" imgH="2905125" progId="Paint.Picture">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2322513"/>
                        <a:ext cx="5018088" cy="240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文本框 2"/>
          <p:cNvSpPr txBox="1"/>
          <p:nvPr/>
        </p:nvSpPr>
        <p:spPr>
          <a:xfrm>
            <a:off x="776496" y="5934125"/>
            <a:ext cx="7848600" cy="953135"/>
          </a:xfrm>
          <a:prstGeom prst="rect">
            <a:avLst/>
          </a:prstGeom>
          <a:noFill/>
        </p:spPr>
        <p:txBody>
          <a:bodyPr wrap="square">
            <a:spAutoFit/>
          </a:bodyPr>
          <a:lstStyle/>
          <a:p>
            <a:r>
              <a:rPr lang="zh-CN"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一次仅允许一个进程使用的资源称为临界资源（</a:t>
            </a:r>
            <a:r>
              <a:rPr lang="zh-CN"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名词）</a:t>
            </a:r>
            <a:endParaRPr lang="zh-CN" altLang="en-US"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457200" y="1269047"/>
            <a:ext cx="8229600" cy="226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en-US" altLang="zh-CN" dirty="0">
                <a:solidFill>
                  <a:srgbClr val="000000"/>
                </a:solidFill>
                <a:latin typeface="宋体" panose="02010600030101010101" pitchFamily="2" charset="-122"/>
              </a:rPr>
              <a:t>3.1.2 </a:t>
            </a:r>
            <a:r>
              <a:rPr lang="zh-CN" altLang="en-US" dirty="0">
                <a:solidFill>
                  <a:srgbClr val="000000"/>
                </a:solidFill>
                <a:latin typeface="宋体" panose="02010600030101010101" pitchFamily="2" charset="-122"/>
              </a:rPr>
              <a:t>处理机调度算法的目标</a:t>
            </a:r>
            <a:r>
              <a:rPr lang="zh-CN" altLang="en-US" b="1" dirty="0">
                <a:solidFill>
                  <a:srgbClr val="FF0000"/>
                </a:solidFill>
                <a:latin typeface="宋体" panose="02010600030101010101" pitchFamily="2" charset="-122"/>
              </a:rPr>
              <a:t>（不要背文字，要会做后面计算题）</a:t>
            </a:r>
            <a:endParaRPr lang="zh-CN" altLang="en-US" b="1" dirty="0">
              <a:solidFill>
                <a:srgbClr val="FF0000"/>
              </a:solidFill>
              <a:latin typeface="宋体" panose="02010600030101010101" pitchFamily="2" charset="-122"/>
            </a:endParaRPr>
          </a:p>
          <a:p>
            <a:pPr lvl="1" eaLnBrk="1" hangingPunct="1">
              <a:buClr>
                <a:srgbClr val="0000CC"/>
              </a:buClr>
              <a:buSzTx/>
              <a:buFont typeface="Wingdings" panose="05000000000000000000" pitchFamily="2" charset="2"/>
              <a:buNone/>
            </a:pPr>
            <a:r>
              <a:rPr lang="en-US" altLang="zh-CN" dirty="0">
                <a:solidFill>
                  <a:srgbClr val="000000"/>
                </a:solidFill>
                <a:latin typeface="宋体" panose="02010600030101010101" pitchFamily="2" charset="-122"/>
              </a:rPr>
              <a:t>2. </a:t>
            </a:r>
            <a:r>
              <a:rPr lang="zh-CN" altLang="en-US" dirty="0">
                <a:solidFill>
                  <a:srgbClr val="000000"/>
                </a:solidFill>
                <a:latin typeface="宋体" panose="02010600030101010101" pitchFamily="2" charset="-122"/>
              </a:rPr>
              <a:t>批处理系统的目标</a:t>
            </a:r>
            <a:endParaRPr lang="zh-CN" altLang="en-US" dirty="0">
              <a:solidFill>
                <a:srgbClr val="000000"/>
              </a:solidFill>
              <a:latin typeface="宋体" panose="02010600030101010101" pitchFamily="2" charset="-122"/>
            </a:endParaRPr>
          </a:p>
          <a:p>
            <a:pPr lvl="2" algn="just" eaLnBrk="1" hangingPunct="1">
              <a:lnSpc>
                <a:spcPct val="120000"/>
              </a:lnSpc>
              <a:buClr>
                <a:srgbClr val="0000CC"/>
              </a:buClr>
              <a:buSzTx/>
              <a:buFont typeface="Wingdings" panose="05000000000000000000" pitchFamily="2" charset="2"/>
              <a:buChar char="Ø"/>
            </a:pPr>
            <a:r>
              <a:rPr lang="zh-CN" altLang="en-US" sz="2800" dirty="0">
                <a:solidFill>
                  <a:srgbClr val="000000"/>
                </a:solidFill>
                <a:latin typeface="宋体" panose="02010600030101010101" pitchFamily="2" charset="-122"/>
              </a:rPr>
              <a:t>平均周转时间</a:t>
            </a:r>
            <a:r>
              <a:rPr lang="zh-CN" altLang="en-US" sz="2800" dirty="0">
                <a:solidFill>
                  <a:srgbClr val="FF0000"/>
                </a:solidFill>
                <a:latin typeface="宋体" panose="02010600030101010101" pitchFamily="2" charset="-122"/>
              </a:rPr>
              <a:t>短</a:t>
            </a:r>
            <a:r>
              <a:rPr lang="en-US" altLang="zh-CN" sz="2800" dirty="0">
                <a:solidFill>
                  <a:srgbClr val="000000"/>
                </a:solidFill>
                <a:latin typeface="宋体" panose="02010600030101010101" pitchFamily="2" charset="-122"/>
              </a:rPr>
              <a:t>P93</a:t>
            </a:r>
            <a:endParaRPr lang="en-US" altLang="zh-CN" sz="2800" dirty="0">
              <a:solidFill>
                <a:srgbClr val="000000"/>
              </a:solidFill>
              <a:latin typeface="宋体" panose="02010600030101010101" pitchFamily="2" charset="-122"/>
            </a:endParaRPr>
          </a:p>
          <a:p>
            <a:pPr lvl="2" algn="just" eaLnBrk="1" hangingPunct="1">
              <a:lnSpc>
                <a:spcPct val="120000"/>
              </a:lnSpc>
              <a:buClr>
                <a:srgbClr val="0000CC"/>
              </a:buClr>
              <a:buSzTx/>
              <a:buFontTx/>
              <a:buNone/>
            </a:pPr>
            <a:r>
              <a:rPr lang="zh-CN" altLang="en-US" sz="2000" dirty="0">
                <a:solidFill>
                  <a:srgbClr val="FF0000"/>
                </a:solidFill>
                <a:latin typeface="Times New Roman" panose="02020603050405020304" pitchFamily="18" charset="0"/>
              </a:rPr>
              <a:t>周转时间：从作业被提交给系统开始，到作业完成为止。</a:t>
            </a:r>
            <a:endParaRPr lang="zh-CN" altLang="en-US" sz="2000" dirty="0">
              <a:solidFill>
                <a:srgbClr val="FF0000"/>
              </a:solidFill>
              <a:latin typeface="宋体" panose="02010600030101010101" pitchFamily="2" charset="-122"/>
            </a:endParaRPr>
          </a:p>
        </p:txBody>
      </p:sp>
      <p:sp>
        <p:nvSpPr>
          <p:cNvPr id="15363" name="Text Box 2"/>
          <p:cNvSpPr txBox="1">
            <a:spLocks noChangeArrowheads="1"/>
          </p:cNvSpPr>
          <p:nvPr/>
        </p:nvSpPr>
        <p:spPr bwMode="auto">
          <a:xfrm>
            <a:off x="1295400" y="609600"/>
            <a:ext cx="76692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a:solidFill>
                  <a:srgbClr val="000000"/>
                </a:solidFill>
                <a:latin typeface="华文新魏" panose="02010800040101010101" pitchFamily="2" charset="-122"/>
                <a:ea typeface="华文新魏" panose="02010800040101010101" pitchFamily="2" charset="-122"/>
              </a:rPr>
              <a:t>3.1  处理机调度的层次和调度算法的目标</a:t>
            </a:r>
            <a:endParaRPr lang="zh-CN" altLang="en-US">
              <a:solidFill>
                <a:srgbClr val="000000"/>
              </a:solidFill>
              <a:latin typeface="华文新魏" panose="02010800040101010101" pitchFamily="2" charset="-122"/>
              <a:ea typeface="华文新魏" panose="02010800040101010101" pitchFamily="2" charset="-122"/>
            </a:endParaRPr>
          </a:p>
        </p:txBody>
      </p:sp>
      <p:sp>
        <p:nvSpPr>
          <p:cNvPr id="15364" name="Text Box 119"/>
          <p:cNvSpPr txBox="1">
            <a:spLocks noChangeArrowheads="1"/>
          </p:cNvSpPr>
          <p:nvPr/>
        </p:nvSpPr>
        <p:spPr bwMode="auto">
          <a:xfrm>
            <a:off x="971600" y="3593976"/>
            <a:ext cx="2405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平均周转时间： </a:t>
            </a:r>
            <a:endParaRPr lang="zh-CN" altLang="en-US" sz="2400">
              <a:solidFill>
                <a:srgbClr val="000000"/>
              </a:solidFill>
              <a:latin typeface="Times New Roman" panose="02020603050405020304" pitchFamily="18" charset="0"/>
            </a:endParaRPr>
          </a:p>
        </p:txBody>
      </p:sp>
      <p:graphicFrame>
        <p:nvGraphicFramePr>
          <p:cNvPr id="15365" name="Object 2"/>
          <p:cNvGraphicFramePr>
            <a:graphicFrameLocks noChangeAspect="1"/>
          </p:cNvGraphicFramePr>
          <p:nvPr/>
        </p:nvGraphicFramePr>
        <p:xfrm>
          <a:off x="4873675" y="3212976"/>
          <a:ext cx="2133600" cy="1147762"/>
        </p:xfrm>
        <a:graphic>
          <a:graphicData uri="http://schemas.openxmlformats.org/presentationml/2006/ole">
            <mc:AlternateContent xmlns:mc="http://schemas.openxmlformats.org/markup-compatibility/2006">
              <mc:Choice xmlns:v="urn:schemas-microsoft-com:vml" Requires="v">
                <p:oleObj spid="_x0000_s2" name="Equation" r:id="rId2" imgW="850900" imgH="457200" progId="Equation.3">
                  <p:embed/>
                </p:oleObj>
              </mc:Choice>
              <mc:Fallback>
                <p:oleObj name="Equation" r:id="rId2" imgW="850900" imgH="4572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75" y="3212976"/>
                        <a:ext cx="2133600"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6" name="Rectangle 121"/>
          <p:cNvSpPr>
            <a:spLocks noChangeArrowheads="1"/>
          </p:cNvSpPr>
          <p:nvPr/>
        </p:nvSpPr>
        <p:spPr bwMode="auto">
          <a:xfrm>
            <a:off x="987475" y="4376613"/>
            <a:ext cx="6781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0000"/>
                </a:solidFill>
                <a:latin typeface="Times New Roman" panose="02020603050405020304" pitchFamily="18" charset="0"/>
              </a:rPr>
              <a:t>带权周转时间：作业的周转时间</a:t>
            </a:r>
            <a:r>
              <a:rPr lang="en-US" altLang="zh-CN" sz="2400" i="1" dirty="0">
                <a:solidFill>
                  <a:srgbClr val="000000"/>
                </a:solidFill>
                <a:latin typeface="Times New Roman" panose="02020603050405020304" pitchFamily="18" charset="0"/>
              </a:rPr>
              <a:t>T</a:t>
            </a:r>
            <a:r>
              <a:rPr lang="zh-CN" altLang="en-US" sz="2400" dirty="0">
                <a:solidFill>
                  <a:srgbClr val="000000"/>
                </a:solidFill>
                <a:latin typeface="Times New Roman" panose="02020603050405020304" pitchFamily="18" charset="0"/>
              </a:rPr>
              <a:t>与系统为它提供服务的时间</a:t>
            </a:r>
            <a:r>
              <a:rPr lang="en-US" altLang="zh-CN" sz="2400" dirty="0">
                <a:solidFill>
                  <a:srgbClr val="000000"/>
                </a:solidFill>
                <a:latin typeface="Times New Roman" panose="02020603050405020304" pitchFamily="18" charset="0"/>
              </a:rPr>
              <a:t>(</a:t>
            </a:r>
            <a:r>
              <a:rPr lang="zh-CN" altLang="en-US" sz="2400" dirty="0">
                <a:solidFill>
                  <a:srgbClr val="000000"/>
                </a:solidFill>
                <a:latin typeface="Times New Roman" panose="02020603050405020304" pitchFamily="18" charset="0"/>
              </a:rPr>
              <a:t>运行时间</a:t>
            </a:r>
            <a:r>
              <a:rPr lang="en-US" altLang="zh-CN"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T</a:t>
            </a:r>
            <a:r>
              <a:rPr lang="en-US" altLang="zh-CN" sz="2400" baseline="-25000" dirty="0">
                <a:solidFill>
                  <a:srgbClr val="000000"/>
                </a:solidFill>
                <a:latin typeface="Times New Roman" panose="02020603050405020304" pitchFamily="18" charset="0"/>
              </a:rPr>
              <a:t>S</a:t>
            </a:r>
            <a:r>
              <a:rPr lang="zh-CN" altLang="en-US" sz="2400" dirty="0">
                <a:solidFill>
                  <a:srgbClr val="000000"/>
                </a:solidFill>
                <a:latin typeface="Times New Roman" panose="02020603050405020304" pitchFamily="18" charset="0"/>
              </a:rPr>
              <a:t>之比，即</a:t>
            </a:r>
            <a:r>
              <a:rPr lang="en-US" altLang="zh-CN" sz="2400" i="1" dirty="0">
                <a:solidFill>
                  <a:srgbClr val="000000"/>
                </a:solidFill>
                <a:latin typeface="Times New Roman" panose="02020603050405020304" pitchFamily="18" charset="0"/>
              </a:rPr>
              <a:t>W</a:t>
            </a:r>
            <a:r>
              <a:rPr lang="en-US" altLang="zh-CN"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T/T</a:t>
            </a:r>
            <a:r>
              <a:rPr lang="en-US" altLang="zh-CN" sz="2400" i="1" baseline="-25000" dirty="0">
                <a:solidFill>
                  <a:srgbClr val="000000"/>
                </a:solidFill>
                <a:latin typeface="Times New Roman" panose="02020603050405020304" pitchFamily="18" charset="0"/>
              </a:rPr>
              <a:t>S。</a:t>
            </a:r>
            <a:endParaRPr lang="zh-CN" altLang="en-US" sz="2400" i="1" baseline="-25000" dirty="0">
              <a:solidFill>
                <a:srgbClr val="000000"/>
              </a:solidFill>
              <a:latin typeface="Times New Roman" panose="02020603050405020304" pitchFamily="18" charset="0"/>
            </a:endParaRPr>
          </a:p>
        </p:txBody>
      </p:sp>
      <p:sp>
        <p:nvSpPr>
          <p:cNvPr id="15367" name="Rectangle 122"/>
          <p:cNvSpPr>
            <a:spLocks noChangeArrowheads="1"/>
          </p:cNvSpPr>
          <p:nvPr/>
        </p:nvSpPr>
        <p:spPr bwMode="auto">
          <a:xfrm>
            <a:off x="1063675" y="5422776"/>
            <a:ext cx="2941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平均带权周转时间：</a:t>
            </a:r>
            <a:endParaRPr lang="zh-CN" altLang="en-US" sz="2400">
              <a:solidFill>
                <a:srgbClr val="000000"/>
              </a:solidFill>
              <a:latin typeface="Times New Roman" panose="02020603050405020304" pitchFamily="18" charset="0"/>
            </a:endParaRPr>
          </a:p>
        </p:txBody>
      </p:sp>
      <p:graphicFrame>
        <p:nvGraphicFramePr>
          <p:cNvPr id="15368" name="Object 3"/>
          <p:cNvGraphicFramePr>
            <a:graphicFrameLocks noChangeAspect="1"/>
          </p:cNvGraphicFramePr>
          <p:nvPr/>
        </p:nvGraphicFramePr>
        <p:xfrm>
          <a:off x="4770488" y="5124326"/>
          <a:ext cx="2389187" cy="1212850"/>
        </p:xfrm>
        <a:graphic>
          <a:graphicData uri="http://schemas.openxmlformats.org/presentationml/2006/ole">
            <mc:AlternateContent xmlns:mc="http://schemas.openxmlformats.org/markup-compatibility/2006">
              <mc:Choice xmlns:v="urn:schemas-microsoft-com:vml" Requires="v">
                <p:oleObj spid="_x0000_s3" name="Equation" r:id="rId4" imgW="951865" imgH="482600" progId="Equation.3">
                  <p:embed/>
                </p:oleObj>
              </mc:Choice>
              <mc:Fallback>
                <p:oleObj name="Equation" r:id="rId4" imgW="951865" imgH="4826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0488" y="5124326"/>
                        <a:ext cx="2389187"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457200" y="685800"/>
            <a:ext cx="8458200" cy="5564188"/>
          </a:xfrm>
          <a:prstGeom prst="rect">
            <a:avLst/>
          </a:prstGeom>
          <a:solidFill>
            <a:srgbClr val="FFE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19459" name="Text Box 3"/>
          <p:cNvSpPr txBox="1">
            <a:spLocks noChangeArrowheads="1"/>
          </p:cNvSpPr>
          <p:nvPr/>
        </p:nvSpPr>
        <p:spPr bwMode="auto">
          <a:xfrm>
            <a:off x="457200" y="763588"/>
            <a:ext cx="642938"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900" b="0">
                <a:latin typeface="Times New Roman" panose="02020603050405020304" pitchFamily="18" charset="0"/>
              </a:rPr>
              <a:t>作业</a:t>
            </a:r>
            <a:endParaRPr lang="zh-CN" altLang="en-US" sz="1900" b="0">
              <a:latin typeface="Times New Roman" panose="02020603050405020304" pitchFamily="18" charset="0"/>
            </a:endParaRPr>
          </a:p>
        </p:txBody>
      </p:sp>
      <p:sp>
        <p:nvSpPr>
          <p:cNvPr id="19460" name="Text Box 4"/>
          <p:cNvSpPr txBox="1">
            <a:spLocks noChangeArrowheads="1"/>
          </p:cNvSpPr>
          <p:nvPr/>
        </p:nvSpPr>
        <p:spPr bwMode="auto">
          <a:xfrm>
            <a:off x="1295400" y="763588"/>
            <a:ext cx="11176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900" b="0">
                <a:latin typeface="Times New Roman" panose="02020603050405020304" pitchFamily="18" charset="0"/>
              </a:rPr>
              <a:t>提交时间</a:t>
            </a:r>
            <a:endParaRPr lang="zh-CN" altLang="en-US" sz="1900" b="0">
              <a:latin typeface="Times New Roman" panose="02020603050405020304" pitchFamily="18" charset="0"/>
            </a:endParaRPr>
          </a:p>
        </p:txBody>
      </p:sp>
      <p:sp>
        <p:nvSpPr>
          <p:cNvPr id="19461" name="Text Box 5"/>
          <p:cNvSpPr txBox="1">
            <a:spLocks noChangeArrowheads="1"/>
          </p:cNvSpPr>
          <p:nvPr/>
        </p:nvSpPr>
        <p:spPr bwMode="auto">
          <a:xfrm>
            <a:off x="2611438" y="763588"/>
            <a:ext cx="11176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900" b="0">
                <a:latin typeface="Times New Roman" panose="02020603050405020304" pitchFamily="18" charset="0"/>
              </a:rPr>
              <a:t>运行时间</a:t>
            </a:r>
            <a:endParaRPr lang="zh-CN" altLang="en-US" sz="1900" b="0">
              <a:latin typeface="Times New Roman" panose="02020603050405020304" pitchFamily="18" charset="0"/>
            </a:endParaRPr>
          </a:p>
        </p:txBody>
      </p:sp>
      <p:sp>
        <p:nvSpPr>
          <p:cNvPr id="19462" name="Text Box 6"/>
          <p:cNvSpPr txBox="1">
            <a:spLocks noChangeArrowheads="1"/>
          </p:cNvSpPr>
          <p:nvPr/>
        </p:nvSpPr>
        <p:spPr bwMode="auto">
          <a:xfrm>
            <a:off x="3924300" y="763588"/>
            <a:ext cx="11176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900" b="0">
                <a:latin typeface="Times New Roman" panose="02020603050405020304" pitchFamily="18" charset="0"/>
              </a:rPr>
              <a:t>开始时间</a:t>
            </a:r>
            <a:endParaRPr lang="zh-CN" altLang="en-US" sz="1900" b="0">
              <a:latin typeface="Times New Roman" panose="02020603050405020304" pitchFamily="18" charset="0"/>
            </a:endParaRPr>
          </a:p>
        </p:txBody>
      </p:sp>
      <p:sp>
        <p:nvSpPr>
          <p:cNvPr id="19463" name="Text Box 7"/>
          <p:cNvSpPr txBox="1">
            <a:spLocks noChangeArrowheads="1"/>
          </p:cNvSpPr>
          <p:nvPr/>
        </p:nvSpPr>
        <p:spPr bwMode="auto">
          <a:xfrm>
            <a:off x="5240338" y="763588"/>
            <a:ext cx="11176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900" b="0">
                <a:latin typeface="Times New Roman" panose="02020603050405020304" pitchFamily="18" charset="0"/>
              </a:rPr>
              <a:t>完成时间</a:t>
            </a:r>
            <a:endParaRPr lang="zh-CN" altLang="en-US" sz="1900" b="0">
              <a:latin typeface="Times New Roman" panose="02020603050405020304" pitchFamily="18" charset="0"/>
            </a:endParaRPr>
          </a:p>
        </p:txBody>
      </p:sp>
      <p:sp>
        <p:nvSpPr>
          <p:cNvPr id="232456" name="Text Box 8"/>
          <p:cNvSpPr txBox="1">
            <a:spLocks noChangeArrowheads="1"/>
          </p:cNvSpPr>
          <p:nvPr/>
        </p:nvSpPr>
        <p:spPr bwMode="auto">
          <a:xfrm>
            <a:off x="6553200" y="763588"/>
            <a:ext cx="11176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900" b="0">
                <a:latin typeface="Times New Roman" panose="02020603050405020304" pitchFamily="18" charset="0"/>
              </a:rPr>
              <a:t>周转时间</a:t>
            </a:r>
            <a:endParaRPr lang="zh-CN" altLang="en-US" sz="1900" b="0">
              <a:latin typeface="Times New Roman" panose="02020603050405020304" pitchFamily="18" charset="0"/>
            </a:endParaRPr>
          </a:p>
        </p:txBody>
      </p:sp>
      <p:sp>
        <p:nvSpPr>
          <p:cNvPr id="232457" name="Text Box 9"/>
          <p:cNvSpPr txBox="1">
            <a:spLocks noChangeArrowheads="1"/>
          </p:cNvSpPr>
          <p:nvPr/>
        </p:nvSpPr>
        <p:spPr bwMode="auto">
          <a:xfrm>
            <a:off x="7739063" y="763588"/>
            <a:ext cx="8810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900" b="0">
                <a:latin typeface="Times New Roman" panose="02020603050405020304" pitchFamily="18" charset="0"/>
              </a:rPr>
              <a:t>带权周</a:t>
            </a:r>
            <a:br>
              <a:rPr lang="zh-CN" altLang="en-US" sz="1900" b="0">
                <a:latin typeface="Times New Roman" panose="02020603050405020304" pitchFamily="18" charset="0"/>
              </a:rPr>
            </a:br>
            <a:r>
              <a:rPr lang="zh-CN" altLang="en-US" sz="1900" b="0">
                <a:latin typeface="Times New Roman" panose="02020603050405020304" pitchFamily="18" charset="0"/>
              </a:rPr>
              <a:t>转时间</a:t>
            </a:r>
            <a:endParaRPr lang="zh-CN" altLang="en-US" sz="1900" b="0">
              <a:latin typeface="Times New Roman" panose="02020603050405020304" pitchFamily="18" charset="0"/>
            </a:endParaRPr>
          </a:p>
        </p:txBody>
      </p:sp>
      <p:sp>
        <p:nvSpPr>
          <p:cNvPr id="19466" name="Text Box 10"/>
          <p:cNvSpPr txBox="1">
            <a:spLocks noChangeArrowheads="1"/>
          </p:cNvSpPr>
          <p:nvPr/>
        </p:nvSpPr>
        <p:spPr bwMode="auto">
          <a:xfrm>
            <a:off x="1435100" y="1619250"/>
            <a:ext cx="69373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900" b="0">
                <a:latin typeface="Times New Roman" panose="02020603050405020304" pitchFamily="18" charset="0"/>
              </a:rPr>
              <a:t>t</a:t>
            </a:r>
            <a:r>
              <a:rPr lang="en-US" altLang="zh-CN" sz="1900" b="0" baseline="-25000">
                <a:latin typeface="Times New Roman" panose="02020603050405020304" pitchFamily="18" charset="0"/>
              </a:rPr>
              <a:t>s</a:t>
            </a:r>
            <a:r>
              <a:rPr lang="en-US" altLang="zh-CN" sz="1900" b="0">
                <a:latin typeface="Times New Roman" panose="02020603050405020304" pitchFamily="18" charset="0"/>
              </a:rPr>
              <a:t>(</a:t>
            </a:r>
            <a:r>
              <a:rPr lang="zh-CN" altLang="zh-CN" sz="1900" b="0">
                <a:latin typeface="Times New Roman" panose="02020603050405020304" pitchFamily="18" charset="0"/>
              </a:rPr>
              <a:t>时</a:t>
            </a:r>
            <a:r>
              <a:rPr lang="en-US" altLang="zh-CN" sz="1900" b="0">
                <a:latin typeface="Times New Roman" panose="02020603050405020304" pitchFamily="18" charset="0"/>
              </a:rPr>
              <a:t>)</a:t>
            </a:r>
            <a:endParaRPr lang="en-US" altLang="zh-CN" sz="1900" b="0">
              <a:latin typeface="Times New Roman" panose="02020603050405020304" pitchFamily="18" charset="0"/>
            </a:endParaRPr>
          </a:p>
        </p:txBody>
      </p:sp>
      <p:sp>
        <p:nvSpPr>
          <p:cNvPr id="19467" name="Text Box 11"/>
          <p:cNvSpPr txBox="1">
            <a:spLocks noChangeArrowheads="1"/>
          </p:cNvSpPr>
          <p:nvPr/>
        </p:nvSpPr>
        <p:spPr bwMode="auto">
          <a:xfrm>
            <a:off x="2806700" y="1619250"/>
            <a:ext cx="7366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900" b="0">
                <a:latin typeface="Times New Roman" panose="02020603050405020304" pitchFamily="18" charset="0"/>
              </a:rPr>
              <a:t>t</a:t>
            </a:r>
            <a:r>
              <a:rPr lang="en-US" altLang="zh-CN" sz="1900" b="0" baseline="-25000">
                <a:latin typeface="Times New Roman" panose="02020603050405020304" pitchFamily="18" charset="0"/>
              </a:rPr>
              <a:t>R</a:t>
            </a:r>
            <a:r>
              <a:rPr lang="en-US" altLang="zh-CN" sz="1900" b="0">
                <a:latin typeface="Times New Roman" panose="02020603050405020304" pitchFamily="18" charset="0"/>
              </a:rPr>
              <a:t>(</a:t>
            </a:r>
            <a:r>
              <a:rPr lang="zh-CN" altLang="zh-CN" sz="1900" b="0">
                <a:latin typeface="Times New Roman" panose="02020603050405020304" pitchFamily="18" charset="0"/>
              </a:rPr>
              <a:t>时</a:t>
            </a:r>
            <a:r>
              <a:rPr lang="en-US" altLang="zh-CN" sz="1900" b="0">
                <a:latin typeface="Times New Roman" panose="02020603050405020304" pitchFamily="18" charset="0"/>
              </a:rPr>
              <a:t>)</a:t>
            </a:r>
            <a:endParaRPr lang="en-US" altLang="zh-CN" sz="1900" b="0">
              <a:latin typeface="Times New Roman" panose="02020603050405020304" pitchFamily="18" charset="0"/>
            </a:endParaRPr>
          </a:p>
        </p:txBody>
      </p:sp>
      <p:sp>
        <p:nvSpPr>
          <p:cNvPr id="19468" name="Text Box 12"/>
          <p:cNvSpPr txBox="1">
            <a:spLocks noChangeArrowheads="1"/>
          </p:cNvSpPr>
          <p:nvPr/>
        </p:nvSpPr>
        <p:spPr bwMode="auto">
          <a:xfrm>
            <a:off x="4090988" y="1619250"/>
            <a:ext cx="7366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900" b="0">
                <a:latin typeface="Times New Roman" panose="02020603050405020304" pitchFamily="18" charset="0"/>
              </a:rPr>
              <a:t>t</a:t>
            </a:r>
            <a:r>
              <a:rPr lang="en-US" altLang="zh-CN" sz="1900" b="0" baseline="-25000">
                <a:latin typeface="Times New Roman" panose="02020603050405020304" pitchFamily="18" charset="0"/>
              </a:rPr>
              <a:t>B</a:t>
            </a:r>
            <a:r>
              <a:rPr lang="en-US" altLang="zh-CN" sz="1900" b="0">
                <a:latin typeface="Times New Roman" panose="02020603050405020304" pitchFamily="18" charset="0"/>
              </a:rPr>
              <a:t>(</a:t>
            </a:r>
            <a:r>
              <a:rPr lang="zh-CN" altLang="zh-CN" sz="1900" b="0">
                <a:latin typeface="Times New Roman" panose="02020603050405020304" pitchFamily="18" charset="0"/>
              </a:rPr>
              <a:t>时</a:t>
            </a:r>
            <a:r>
              <a:rPr lang="en-US" altLang="zh-CN" sz="1900" b="0">
                <a:latin typeface="Times New Roman" panose="02020603050405020304" pitchFamily="18" charset="0"/>
              </a:rPr>
              <a:t>)</a:t>
            </a:r>
            <a:endParaRPr lang="en-US" altLang="zh-CN" sz="1900" b="0">
              <a:latin typeface="Times New Roman" panose="02020603050405020304" pitchFamily="18" charset="0"/>
            </a:endParaRPr>
          </a:p>
        </p:txBody>
      </p:sp>
      <p:sp>
        <p:nvSpPr>
          <p:cNvPr id="19469" name="Text Box 13"/>
          <p:cNvSpPr txBox="1">
            <a:spLocks noChangeArrowheads="1"/>
          </p:cNvSpPr>
          <p:nvPr/>
        </p:nvSpPr>
        <p:spPr bwMode="auto">
          <a:xfrm>
            <a:off x="5375275" y="1619250"/>
            <a:ext cx="735013"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900" b="0">
                <a:latin typeface="Times New Roman" panose="02020603050405020304" pitchFamily="18" charset="0"/>
              </a:rPr>
              <a:t>t</a:t>
            </a:r>
            <a:r>
              <a:rPr lang="en-US" altLang="zh-CN" sz="1900" b="0" baseline="-25000">
                <a:latin typeface="Times New Roman" panose="02020603050405020304" pitchFamily="18" charset="0"/>
              </a:rPr>
              <a:t>C</a:t>
            </a:r>
            <a:r>
              <a:rPr lang="en-US" altLang="zh-CN" sz="1900" b="0">
                <a:latin typeface="Times New Roman" panose="02020603050405020304" pitchFamily="18" charset="0"/>
              </a:rPr>
              <a:t>(</a:t>
            </a:r>
            <a:r>
              <a:rPr lang="zh-CN" altLang="zh-CN" sz="1900" b="0">
                <a:latin typeface="Times New Roman" panose="02020603050405020304" pitchFamily="18" charset="0"/>
              </a:rPr>
              <a:t>时</a:t>
            </a:r>
            <a:r>
              <a:rPr lang="en-US" altLang="zh-CN" sz="1900" b="0">
                <a:latin typeface="Times New Roman" panose="02020603050405020304" pitchFamily="18" charset="0"/>
              </a:rPr>
              <a:t>)</a:t>
            </a:r>
            <a:endParaRPr lang="en-US" altLang="zh-CN" sz="1900" b="0">
              <a:latin typeface="Times New Roman" panose="02020603050405020304" pitchFamily="18" charset="0"/>
            </a:endParaRPr>
          </a:p>
        </p:txBody>
      </p:sp>
      <p:sp>
        <p:nvSpPr>
          <p:cNvPr id="232462" name="Text Box 14"/>
          <p:cNvSpPr txBox="1">
            <a:spLocks noChangeArrowheads="1"/>
          </p:cNvSpPr>
          <p:nvPr/>
        </p:nvSpPr>
        <p:spPr bwMode="auto">
          <a:xfrm>
            <a:off x="6661150" y="1619250"/>
            <a:ext cx="67468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900" b="0">
                <a:latin typeface="Times New Roman" panose="02020603050405020304" pitchFamily="18" charset="0"/>
              </a:rPr>
              <a:t>t</a:t>
            </a:r>
            <a:r>
              <a:rPr lang="en-US" altLang="zh-CN" sz="1900" b="0" baseline="-25000">
                <a:latin typeface="Times New Roman" panose="02020603050405020304" pitchFamily="18" charset="0"/>
              </a:rPr>
              <a:t>i</a:t>
            </a:r>
            <a:r>
              <a:rPr lang="en-US" altLang="zh-CN" sz="1900" b="0">
                <a:latin typeface="Times New Roman" panose="02020603050405020304" pitchFamily="18" charset="0"/>
              </a:rPr>
              <a:t>(</a:t>
            </a:r>
            <a:r>
              <a:rPr lang="zh-CN" altLang="zh-CN" sz="1900" b="0">
                <a:latin typeface="Times New Roman" panose="02020603050405020304" pitchFamily="18" charset="0"/>
              </a:rPr>
              <a:t>时</a:t>
            </a:r>
            <a:r>
              <a:rPr lang="en-US" altLang="zh-CN" sz="1900" b="0">
                <a:latin typeface="Times New Roman" panose="02020603050405020304" pitchFamily="18" charset="0"/>
              </a:rPr>
              <a:t>)</a:t>
            </a:r>
            <a:endParaRPr lang="en-US" altLang="zh-CN" sz="1900" b="0">
              <a:latin typeface="Times New Roman" panose="02020603050405020304" pitchFamily="18" charset="0"/>
            </a:endParaRPr>
          </a:p>
        </p:txBody>
      </p:sp>
      <p:sp>
        <p:nvSpPr>
          <p:cNvPr id="232463" name="Text Box 15"/>
          <p:cNvSpPr txBox="1">
            <a:spLocks noChangeArrowheads="1"/>
          </p:cNvSpPr>
          <p:nvPr/>
        </p:nvSpPr>
        <p:spPr bwMode="auto">
          <a:xfrm>
            <a:off x="7772400" y="1619250"/>
            <a:ext cx="73977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900" b="0">
                <a:latin typeface="Times New Roman" panose="02020603050405020304" pitchFamily="18" charset="0"/>
              </a:rPr>
              <a:t>W</a:t>
            </a:r>
            <a:r>
              <a:rPr lang="en-US" altLang="zh-CN" sz="1900" b="0" baseline="-25000">
                <a:latin typeface="Times New Roman" panose="02020603050405020304" pitchFamily="18" charset="0"/>
              </a:rPr>
              <a:t>i</a:t>
            </a:r>
            <a:r>
              <a:rPr lang="en-US" altLang="zh-CN" sz="1900" b="0">
                <a:latin typeface="Times New Roman" panose="02020603050405020304" pitchFamily="18" charset="0"/>
              </a:rPr>
              <a:t>(Z)</a:t>
            </a:r>
            <a:endParaRPr lang="en-US" altLang="zh-CN" sz="1900" b="0">
              <a:latin typeface="Times New Roman" panose="02020603050405020304" pitchFamily="18" charset="0"/>
            </a:endParaRPr>
          </a:p>
        </p:txBody>
      </p:sp>
      <p:sp>
        <p:nvSpPr>
          <p:cNvPr id="19472" name="Text Box 16"/>
          <p:cNvSpPr txBox="1">
            <a:spLocks noChangeArrowheads="1"/>
          </p:cNvSpPr>
          <p:nvPr/>
        </p:nvSpPr>
        <p:spPr bwMode="auto">
          <a:xfrm>
            <a:off x="685800" y="2120900"/>
            <a:ext cx="288925"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220000"/>
              </a:lnSpc>
              <a:spcBef>
                <a:spcPct val="0"/>
              </a:spcBef>
              <a:buClrTx/>
              <a:buSzTx/>
              <a:buFontTx/>
              <a:buNone/>
            </a:pPr>
            <a:r>
              <a:rPr lang="en-US" altLang="zh-CN" sz="1900" b="0">
                <a:latin typeface="Times New Roman" panose="02020603050405020304" pitchFamily="18" charset="0"/>
              </a:rPr>
              <a:t>1</a:t>
            </a:r>
            <a:endParaRPr lang="en-US" altLang="zh-CN" sz="1900" b="0">
              <a:latin typeface="Times New Roman" panose="02020603050405020304" pitchFamily="18" charset="0"/>
            </a:endParaRPr>
          </a:p>
          <a:p>
            <a:pPr eaLnBrk="1" hangingPunct="1">
              <a:lnSpc>
                <a:spcPct val="220000"/>
              </a:lnSpc>
              <a:spcBef>
                <a:spcPct val="0"/>
              </a:spcBef>
              <a:buClrTx/>
              <a:buSzTx/>
              <a:buFontTx/>
              <a:buNone/>
            </a:pPr>
            <a:r>
              <a:rPr lang="en-US" altLang="zh-CN" sz="1900" b="0">
                <a:latin typeface="Times New Roman" panose="02020603050405020304" pitchFamily="18" charset="0"/>
              </a:rPr>
              <a:t>2</a:t>
            </a:r>
            <a:endParaRPr lang="en-US" altLang="zh-CN" sz="1900" b="0">
              <a:latin typeface="Times New Roman" panose="02020603050405020304" pitchFamily="18" charset="0"/>
            </a:endParaRPr>
          </a:p>
          <a:p>
            <a:pPr eaLnBrk="1" hangingPunct="1">
              <a:lnSpc>
                <a:spcPct val="220000"/>
              </a:lnSpc>
              <a:spcBef>
                <a:spcPct val="0"/>
              </a:spcBef>
              <a:buClrTx/>
              <a:buSzTx/>
              <a:buFontTx/>
              <a:buNone/>
            </a:pPr>
            <a:r>
              <a:rPr lang="en-US" altLang="zh-CN" sz="1900" b="0">
                <a:latin typeface="Times New Roman" panose="02020603050405020304" pitchFamily="18" charset="0"/>
              </a:rPr>
              <a:t>3</a:t>
            </a:r>
            <a:endParaRPr lang="en-US" altLang="zh-CN" sz="1900" b="0">
              <a:latin typeface="Times New Roman" panose="02020603050405020304" pitchFamily="18" charset="0"/>
            </a:endParaRPr>
          </a:p>
          <a:p>
            <a:pPr eaLnBrk="1" hangingPunct="1">
              <a:lnSpc>
                <a:spcPct val="220000"/>
              </a:lnSpc>
              <a:spcBef>
                <a:spcPct val="0"/>
              </a:spcBef>
              <a:buClrTx/>
              <a:buSzTx/>
              <a:buFontTx/>
              <a:buNone/>
            </a:pPr>
            <a:r>
              <a:rPr lang="en-US" altLang="zh-CN" sz="1900" b="0">
                <a:latin typeface="Times New Roman" panose="02020603050405020304" pitchFamily="18" charset="0"/>
              </a:rPr>
              <a:t>4</a:t>
            </a:r>
            <a:endParaRPr lang="en-US" altLang="zh-CN" sz="1900" b="0">
              <a:latin typeface="Times New Roman" panose="02020603050405020304" pitchFamily="18" charset="0"/>
            </a:endParaRPr>
          </a:p>
        </p:txBody>
      </p:sp>
      <p:sp>
        <p:nvSpPr>
          <p:cNvPr id="19473" name="Text Box 17"/>
          <p:cNvSpPr txBox="1">
            <a:spLocks noChangeArrowheads="1"/>
          </p:cNvSpPr>
          <p:nvPr/>
        </p:nvSpPr>
        <p:spPr bwMode="auto">
          <a:xfrm>
            <a:off x="1524000" y="2120900"/>
            <a:ext cx="584200"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220000"/>
              </a:lnSpc>
              <a:spcBef>
                <a:spcPct val="0"/>
              </a:spcBef>
              <a:buClrTx/>
              <a:buSzTx/>
              <a:buFontTx/>
              <a:buNone/>
            </a:pPr>
            <a:r>
              <a:rPr lang="en-US" altLang="zh-CN" sz="1900" b="0">
                <a:latin typeface="Times New Roman" panose="02020603050405020304" pitchFamily="18" charset="0"/>
              </a:rPr>
              <a:t>8.00</a:t>
            </a:r>
            <a:endParaRPr lang="en-US" altLang="zh-CN" sz="1900" b="0">
              <a:latin typeface="Times New Roman" panose="02020603050405020304" pitchFamily="18" charset="0"/>
            </a:endParaRPr>
          </a:p>
          <a:p>
            <a:pPr eaLnBrk="1" hangingPunct="1">
              <a:lnSpc>
                <a:spcPct val="220000"/>
              </a:lnSpc>
              <a:spcBef>
                <a:spcPct val="0"/>
              </a:spcBef>
              <a:buClrTx/>
              <a:buSzTx/>
              <a:buFontTx/>
              <a:buNone/>
            </a:pPr>
            <a:r>
              <a:rPr lang="en-US" altLang="zh-CN" sz="1900" b="0">
                <a:latin typeface="Times New Roman" panose="02020603050405020304" pitchFamily="18" charset="0"/>
              </a:rPr>
              <a:t>8.50</a:t>
            </a:r>
            <a:endParaRPr lang="en-US" altLang="zh-CN" sz="1900" b="0">
              <a:latin typeface="Times New Roman" panose="02020603050405020304" pitchFamily="18" charset="0"/>
            </a:endParaRPr>
          </a:p>
          <a:p>
            <a:pPr eaLnBrk="1" hangingPunct="1">
              <a:lnSpc>
                <a:spcPct val="220000"/>
              </a:lnSpc>
              <a:spcBef>
                <a:spcPct val="0"/>
              </a:spcBef>
              <a:buClrTx/>
              <a:buSzTx/>
              <a:buFontTx/>
              <a:buNone/>
            </a:pPr>
            <a:r>
              <a:rPr lang="en-US" altLang="zh-CN" sz="1900" b="0">
                <a:latin typeface="Times New Roman" panose="02020603050405020304" pitchFamily="18" charset="0"/>
              </a:rPr>
              <a:t>9.00</a:t>
            </a:r>
            <a:endParaRPr lang="en-US" altLang="zh-CN" sz="1900" b="0">
              <a:latin typeface="Times New Roman" panose="02020603050405020304" pitchFamily="18" charset="0"/>
            </a:endParaRPr>
          </a:p>
          <a:p>
            <a:pPr eaLnBrk="1" hangingPunct="1">
              <a:lnSpc>
                <a:spcPct val="220000"/>
              </a:lnSpc>
              <a:spcBef>
                <a:spcPct val="0"/>
              </a:spcBef>
              <a:buClrTx/>
              <a:buSzTx/>
              <a:buFontTx/>
              <a:buNone/>
            </a:pPr>
            <a:r>
              <a:rPr lang="en-US" altLang="zh-CN" sz="1900" b="0">
                <a:latin typeface="Times New Roman" panose="02020603050405020304" pitchFamily="18" charset="0"/>
              </a:rPr>
              <a:t>9.50</a:t>
            </a:r>
            <a:endParaRPr lang="en-US" altLang="zh-CN" sz="1900" b="0">
              <a:latin typeface="Times New Roman" panose="02020603050405020304" pitchFamily="18" charset="0"/>
            </a:endParaRPr>
          </a:p>
        </p:txBody>
      </p:sp>
      <p:sp>
        <p:nvSpPr>
          <p:cNvPr id="19474" name="Text Box 18"/>
          <p:cNvSpPr txBox="1">
            <a:spLocks noChangeArrowheads="1"/>
          </p:cNvSpPr>
          <p:nvPr/>
        </p:nvSpPr>
        <p:spPr bwMode="auto">
          <a:xfrm>
            <a:off x="2895600" y="2120900"/>
            <a:ext cx="584200"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220000"/>
              </a:lnSpc>
              <a:spcBef>
                <a:spcPct val="0"/>
              </a:spcBef>
              <a:buClrTx/>
              <a:buSzTx/>
              <a:buFontTx/>
              <a:buNone/>
            </a:pPr>
            <a:r>
              <a:rPr lang="en-US" altLang="zh-CN" sz="1900" b="0" dirty="0">
                <a:latin typeface="Times New Roman" panose="02020603050405020304" pitchFamily="18" charset="0"/>
              </a:rPr>
              <a:t>2.00</a:t>
            </a:r>
            <a:endParaRPr lang="en-US" altLang="zh-CN" sz="1900" b="0" dirty="0">
              <a:latin typeface="Times New Roman" panose="02020603050405020304" pitchFamily="18" charset="0"/>
            </a:endParaRPr>
          </a:p>
          <a:p>
            <a:pPr eaLnBrk="1" hangingPunct="1">
              <a:lnSpc>
                <a:spcPct val="220000"/>
              </a:lnSpc>
              <a:spcBef>
                <a:spcPct val="0"/>
              </a:spcBef>
              <a:buClrTx/>
              <a:buSzTx/>
              <a:buFontTx/>
              <a:buNone/>
            </a:pPr>
            <a:r>
              <a:rPr lang="en-US" altLang="zh-CN" sz="1900" b="0" dirty="0">
                <a:latin typeface="Times New Roman" panose="02020603050405020304" pitchFamily="18" charset="0"/>
              </a:rPr>
              <a:t>0.50</a:t>
            </a:r>
            <a:endParaRPr lang="en-US" altLang="zh-CN" sz="1900" b="0" dirty="0">
              <a:latin typeface="Times New Roman" panose="02020603050405020304" pitchFamily="18" charset="0"/>
            </a:endParaRPr>
          </a:p>
          <a:p>
            <a:pPr eaLnBrk="1" hangingPunct="1">
              <a:lnSpc>
                <a:spcPct val="220000"/>
              </a:lnSpc>
              <a:spcBef>
                <a:spcPct val="0"/>
              </a:spcBef>
              <a:buClrTx/>
              <a:buSzTx/>
              <a:buFontTx/>
              <a:buNone/>
            </a:pPr>
            <a:r>
              <a:rPr lang="en-US" altLang="zh-CN" sz="1900" b="0" dirty="0">
                <a:latin typeface="Times New Roman" panose="02020603050405020304" pitchFamily="18" charset="0"/>
              </a:rPr>
              <a:t>0.10</a:t>
            </a:r>
            <a:endParaRPr lang="en-US" altLang="zh-CN" sz="1900" b="0" dirty="0">
              <a:latin typeface="Times New Roman" panose="02020603050405020304" pitchFamily="18" charset="0"/>
            </a:endParaRPr>
          </a:p>
          <a:p>
            <a:pPr eaLnBrk="1" hangingPunct="1">
              <a:lnSpc>
                <a:spcPct val="220000"/>
              </a:lnSpc>
              <a:spcBef>
                <a:spcPct val="0"/>
              </a:spcBef>
              <a:buClrTx/>
              <a:buSzTx/>
              <a:buFontTx/>
              <a:buNone/>
            </a:pPr>
            <a:r>
              <a:rPr lang="en-US" altLang="zh-CN" sz="1900" b="0" dirty="0">
                <a:latin typeface="Times New Roman" panose="02020603050405020304" pitchFamily="18" charset="0"/>
              </a:rPr>
              <a:t>0.20</a:t>
            </a:r>
            <a:endParaRPr lang="en-US" altLang="zh-CN" sz="1900" b="0" dirty="0">
              <a:latin typeface="Times New Roman" panose="02020603050405020304" pitchFamily="18" charset="0"/>
            </a:endParaRPr>
          </a:p>
        </p:txBody>
      </p:sp>
      <p:sp>
        <p:nvSpPr>
          <p:cNvPr id="19475" name="Text Box 19"/>
          <p:cNvSpPr txBox="1">
            <a:spLocks noChangeArrowheads="1"/>
          </p:cNvSpPr>
          <p:nvPr/>
        </p:nvSpPr>
        <p:spPr bwMode="auto">
          <a:xfrm>
            <a:off x="4191000" y="2120900"/>
            <a:ext cx="701675"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220000"/>
              </a:lnSpc>
              <a:spcBef>
                <a:spcPct val="0"/>
              </a:spcBef>
              <a:buClrTx/>
              <a:buSzTx/>
              <a:buFontTx/>
              <a:buNone/>
            </a:pPr>
            <a:r>
              <a:rPr lang="en-US" altLang="zh-CN" sz="1900" b="0" dirty="0">
                <a:latin typeface="Times New Roman" panose="02020603050405020304" pitchFamily="18" charset="0"/>
              </a:rPr>
              <a:t>8.00</a:t>
            </a:r>
            <a:endParaRPr lang="en-US" altLang="zh-CN" sz="1900" b="0" dirty="0">
              <a:latin typeface="Times New Roman" panose="02020603050405020304" pitchFamily="18" charset="0"/>
            </a:endParaRPr>
          </a:p>
          <a:p>
            <a:pPr eaLnBrk="1" hangingPunct="1">
              <a:lnSpc>
                <a:spcPct val="220000"/>
              </a:lnSpc>
              <a:spcBef>
                <a:spcPct val="0"/>
              </a:spcBef>
              <a:buClrTx/>
              <a:buSzTx/>
              <a:buFontTx/>
              <a:buNone/>
            </a:pPr>
            <a:r>
              <a:rPr lang="en-US" altLang="zh-CN" sz="1900" b="0" dirty="0">
                <a:latin typeface="Times New Roman" panose="02020603050405020304" pitchFamily="18" charset="0"/>
              </a:rPr>
              <a:t>10.00</a:t>
            </a:r>
            <a:endParaRPr lang="en-US" altLang="zh-CN" sz="1900" b="0" dirty="0">
              <a:latin typeface="Times New Roman" panose="02020603050405020304" pitchFamily="18" charset="0"/>
            </a:endParaRPr>
          </a:p>
          <a:p>
            <a:pPr eaLnBrk="1" hangingPunct="1">
              <a:lnSpc>
                <a:spcPct val="220000"/>
              </a:lnSpc>
              <a:spcBef>
                <a:spcPct val="0"/>
              </a:spcBef>
              <a:buClrTx/>
              <a:buSzTx/>
              <a:buFontTx/>
              <a:buNone/>
            </a:pPr>
            <a:r>
              <a:rPr lang="en-US" altLang="zh-CN" sz="1900" b="0" dirty="0">
                <a:latin typeface="Times New Roman" panose="02020603050405020304" pitchFamily="18" charset="0"/>
              </a:rPr>
              <a:t>10.50</a:t>
            </a:r>
            <a:endParaRPr lang="en-US" altLang="zh-CN" sz="1900" b="0" dirty="0">
              <a:latin typeface="Times New Roman" panose="02020603050405020304" pitchFamily="18" charset="0"/>
            </a:endParaRPr>
          </a:p>
          <a:p>
            <a:pPr eaLnBrk="1" hangingPunct="1">
              <a:lnSpc>
                <a:spcPct val="220000"/>
              </a:lnSpc>
              <a:spcBef>
                <a:spcPct val="0"/>
              </a:spcBef>
              <a:buClrTx/>
              <a:buSzTx/>
              <a:buFontTx/>
              <a:buNone/>
            </a:pPr>
            <a:r>
              <a:rPr lang="en-US" altLang="zh-CN" sz="1900" b="0" dirty="0">
                <a:latin typeface="Times New Roman" panose="02020603050405020304" pitchFamily="18" charset="0"/>
              </a:rPr>
              <a:t>10.60</a:t>
            </a:r>
            <a:endParaRPr lang="en-US" altLang="zh-CN" sz="1900" b="0" dirty="0">
              <a:latin typeface="Times New Roman" panose="02020603050405020304" pitchFamily="18" charset="0"/>
            </a:endParaRPr>
          </a:p>
        </p:txBody>
      </p:sp>
      <p:sp>
        <p:nvSpPr>
          <p:cNvPr id="19476" name="Text Box 20"/>
          <p:cNvSpPr txBox="1">
            <a:spLocks noChangeArrowheads="1"/>
          </p:cNvSpPr>
          <p:nvPr/>
        </p:nvSpPr>
        <p:spPr bwMode="auto">
          <a:xfrm>
            <a:off x="5410200" y="2120900"/>
            <a:ext cx="701675"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220000"/>
              </a:lnSpc>
              <a:spcBef>
                <a:spcPct val="0"/>
              </a:spcBef>
              <a:buClrTx/>
              <a:buSzTx/>
              <a:buFontTx/>
              <a:buNone/>
            </a:pPr>
            <a:r>
              <a:rPr lang="en-US" altLang="zh-CN" sz="1900" b="0">
                <a:latin typeface="Times New Roman" panose="02020603050405020304" pitchFamily="18" charset="0"/>
              </a:rPr>
              <a:t>10.00</a:t>
            </a:r>
            <a:endParaRPr lang="en-US" altLang="zh-CN" sz="1900" b="0">
              <a:latin typeface="Times New Roman" panose="02020603050405020304" pitchFamily="18" charset="0"/>
            </a:endParaRPr>
          </a:p>
          <a:p>
            <a:pPr eaLnBrk="1" hangingPunct="1">
              <a:lnSpc>
                <a:spcPct val="220000"/>
              </a:lnSpc>
              <a:spcBef>
                <a:spcPct val="0"/>
              </a:spcBef>
              <a:buClrTx/>
              <a:buSzTx/>
              <a:buFontTx/>
              <a:buNone/>
            </a:pPr>
            <a:r>
              <a:rPr lang="en-US" altLang="zh-CN" sz="1900" b="0">
                <a:latin typeface="Times New Roman" panose="02020603050405020304" pitchFamily="18" charset="0"/>
              </a:rPr>
              <a:t>10.50</a:t>
            </a:r>
            <a:endParaRPr lang="en-US" altLang="zh-CN" sz="1900" b="0">
              <a:latin typeface="Times New Roman" panose="02020603050405020304" pitchFamily="18" charset="0"/>
            </a:endParaRPr>
          </a:p>
          <a:p>
            <a:pPr eaLnBrk="1" hangingPunct="1">
              <a:lnSpc>
                <a:spcPct val="220000"/>
              </a:lnSpc>
              <a:spcBef>
                <a:spcPct val="0"/>
              </a:spcBef>
              <a:buClrTx/>
              <a:buSzTx/>
              <a:buFontTx/>
              <a:buNone/>
            </a:pPr>
            <a:r>
              <a:rPr lang="en-US" altLang="zh-CN" sz="1900" b="0">
                <a:latin typeface="Times New Roman" panose="02020603050405020304" pitchFamily="18" charset="0"/>
              </a:rPr>
              <a:t>10.60</a:t>
            </a:r>
            <a:endParaRPr lang="en-US" altLang="zh-CN" sz="1900" b="0">
              <a:latin typeface="Times New Roman" panose="02020603050405020304" pitchFamily="18" charset="0"/>
            </a:endParaRPr>
          </a:p>
          <a:p>
            <a:pPr eaLnBrk="1" hangingPunct="1">
              <a:lnSpc>
                <a:spcPct val="220000"/>
              </a:lnSpc>
              <a:spcBef>
                <a:spcPct val="0"/>
              </a:spcBef>
              <a:buClrTx/>
              <a:buSzTx/>
              <a:buFontTx/>
              <a:buNone/>
            </a:pPr>
            <a:r>
              <a:rPr lang="en-US" altLang="zh-CN" sz="1900" b="0">
                <a:latin typeface="Times New Roman" panose="02020603050405020304" pitchFamily="18" charset="0"/>
              </a:rPr>
              <a:t>10.80</a:t>
            </a:r>
            <a:endParaRPr lang="en-US" altLang="zh-CN" sz="1900" b="0">
              <a:latin typeface="Times New Roman" panose="02020603050405020304" pitchFamily="18" charset="0"/>
            </a:endParaRPr>
          </a:p>
        </p:txBody>
      </p:sp>
      <p:sp>
        <p:nvSpPr>
          <p:cNvPr id="232469" name="Text Box 21"/>
          <p:cNvSpPr txBox="1">
            <a:spLocks noChangeArrowheads="1"/>
          </p:cNvSpPr>
          <p:nvPr/>
        </p:nvSpPr>
        <p:spPr bwMode="auto">
          <a:xfrm>
            <a:off x="6781800" y="2120900"/>
            <a:ext cx="5842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220000"/>
              </a:lnSpc>
              <a:spcBef>
                <a:spcPct val="0"/>
              </a:spcBef>
              <a:buClrTx/>
              <a:buSzTx/>
              <a:buFontTx/>
              <a:buNone/>
            </a:pPr>
            <a:r>
              <a:rPr lang="en-US" altLang="zh-CN" sz="1900" b="0">
                <a:latin typeface="Times New Roman" panose="02020603050405020304" pitchFamily="18" charset="0"/>
              </a:rPr>
              <a:t>2.00</a:t>
            </a:r>
            <a:endParaRPr lang="en-US" altLang="zh-CN" sz="1900" b="0">
              <a:latin typeface="Times New Roman" panose="02020603050405020304" pitchFamily="18" charset="0"/>
            </a:endParaRPr>
          </a:p>
          <a:p>
            <a:pPr eaLnBrk="1" hangingPunct="1">
              <a:lnSpc>
                <a:spcPct val="220000"/>
              </a:lnSpc>
              <a:spcBef>
                <a:spcPct val="0"/>
              </a:spcBef>
              <a:buClrTx/>
              <a:buSzTx/>
              <a:buFontTx/>
              <a:buNone/>
            </a:pPr>
            <a:r>
              <a:rPr lang="en-US" altLang="zh-CN" sz="1900" b="0">
                <a:latin typeface="Times New Roman" panose="02020603050405020304" pitchFamily="18" charset="0"/>
              </a:rPr>
              <a:t>2.00</a:t>
            </a:r>
            <a:endParaRPr lang="en-US" altLang="zh-CN" sz="1900" b="0">
              <a:latin typeface="Times New Roman" panose="02020603050405020304" pitchFamily="18" charset="0"/>
            </a:endParaRPr>
          </a:p>
          <a:p>
            <a:pPr eaLnBrk="1" hangingPunct="1">
              <a:lnSpc>
                <a:spcPct val="220000"/>
              </a:lnSpc>
              <a:spcBef>
                <a:spcPct val="0"/>
              </a:spcBef>
              <a:buClrTx/>
              <a:buSzTx/>
              <a:buFontTx/>
              <a:buNone/>
            </a:pPr>
            <a:r>
              <a:rPr lang="en-US" altLang="zh-CN" sz="1900" b="0">
                <a:latin typeface="Times New Roman" panose="02020603050405020304" pitchFamily="18" charset="0"/>
              </a:rPr>
              <a:t>1.60</a:t>
            </a:r>
            <a:endParaRPr lang="en-US" altLang="zh-CN" sz="1900" b="0">
              <a:latin typeface="Times New Roman" panose="02020603050405020304" pitchFamily="18" charset="0"/>
            </a:endParaRPr>
          </a:p>
          <a:p>
            <a:pPr eaLnBrk="1" hangingPunct="1">
              <a:lnSpc>
                <a:spcPct val="220000"/>
              </a:lnSpc>
              <a:spcBef>
                <a:spcPct val="0"/>
              </a:spcBef>
              <a:buClrTx/>
              <a:buSzTx/>
              <a:buFontTx/>
              <a:buNone/>
            </a:pPr>
            <a:r>
              <a:rPr lang="en-US" altLang="zh-CN" sz="1900" b="0">
                <a:latin typeface="Times New Roman" panose="02020603050405020304" pitchFamily="18" charset="0"/>
              </a:rPr>
              <a:t>1.30</a:t>
            </a:r>
            <a:endParaRPr lang="en-US" altLang="zh-CN" sz="1900" b="0">
              <a:latin typeface="Times New Roman" panose="02020603050405020304" pitchFamily="18" charset="0"/>
            </a:endParaRPr>
          </a:p>
          <a:p>
            <a:pPr eaLnBrk="1" hangingPunct="1">
              <a:lnSpc>
                <a:spcPct val="220000"/>
              </a:lnSpc>
              <a:spcBef>
                <a:spcPct val="0"/>
              </a:spcBef>
              <a:buClrTx/>
              <a:buSzTx/>
              <a:buFontTx/>
              <a:buNone/>
            </a:pPr>
            <a:r>
              <a:rPr lang="en-US" altLang="zh-CN" sz="1900" b="0">
                <a:latin typeface="Times New Roman" panose="02020603050405020304" pitchFamily="18" charset="0"/>
              </a:rPr>
              <a:t>6.90</a:t>
            </a:r>
            <a:endParaRPr lang="en-US" altLang="zh-CN" sz="1900" b="0">
              <a:latin typeface="Times New Roman" panose="02020603050405020304" pitchFamily="18" charset="0"/>
            </a:endParaRPr>
          </a:p>
        </p:txBody>
      </p:sp>
      <p:sp>
        <p:nvSpPr>
          <p:cNvPr id="232470" name="Text Box 22"/>
          <p:cNvSpPr txBox="1">
            <a:spLocks noChangeArrowheads="1"/>
          </p:cNvSpPr>
          <p:nvPr/>
        </p:nvSpPr>
        <p:spPr bwMode="auto">
          <a:xfrm>
            <a:off x="7831138" y="2120900"/>
            <a:ext cx="70167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220000"/>
              </a:lnSpc>
              <a:spcBef>
                <a:spcPct val="0"/>
              </a:spcBef>
              <a:buClrTx/>
              <a:buSzTx/>
              <a:buFontTx/>
              <a:buNone/>
            </a:pPr>
            <a:r>
              <a:rPr lang="en-US" altLang="zh-CN" sz="1900" b="0" dirty="0">
                <a:latin typeface="Times New Roman" panose="02020603050405020304" pitchFamily="18" charset="0"/>
              </a:rPr>
              <a:t>1.00</a:t>
            </a:r>
            <a:endParaRPr lang="en-US" altLang="zh-CN" sz="1900" b="0" dirty="0">
              <a:latin typeface="Times New Roman" panose="02020603050405020304" pitchFamily="18" charset="0"/>
            </a:endParaRPr>
          </a:p>
          <a:p>
            <a:pPr eaLnBrk="1" hangingPunct="1">
              <a:lnSpc>
                <a:spcPct val="220000"/>
              </a:lnSpc>
              <a:spcBef>
                <a:spcPct val="0"/>
              </a:spcBef>
              <a:buClrTx/>
              <a:buSzTx/>
              <a:buFontTx/>
              <a:buNone/>
            </a:pPr>
            <a:r>
              <a:rPr lang="en-US" altLang="zh-CN" sz="1900" b="0" dirty="0">
                <a:latin typeface="Times New Roman" panose="02020603050405020304" pitchFamily="18" charset="0"/>
              </a:rPr>
              <a:t>4.00</a:t>
            </a:r>
            <a:endParaRPr lang="en-US" altLang="zh-CN" sz="1900" b="0" dirty="0">
              <a:latin typeface="Times New Roman" panose="02020603050405020304" pitchFamily="18" charset="0"/>
            </a:endParaRPr>
          </a:p>
          <a:p>
            <a:pPr eaLnBrk="1" hangingPunct="1">
              <a:lnSpc>
                <a:spcPct val="220000"/>
              </a:lnSpc>
              <a:spcBef>
                <a:spcPct val="0"/>
              </a:spcBef>
              <a:buClrTx/>
              <a:buSzTx/>
              <a:buFontTx/>
              <a:buNone/>
            </a:pPr>
            <a:r>
              <a:rPr lang="en-US" altLang="zh-CN" sz="1900" b="0" dirty="0">
                <a:latin typeface="Times New Roman" panose="02020603050405020304" pitchFamily="18" charset="0"/>
              </a:rPr>
              <a:t>16.00</a:t>
            </a:r>
            <a:endParaRPr lang="en-US" altLang="zh-CN" sz="1900" b="0" dirty="0">
              <a:latin typeface="Times New Roman" panose="02020603050405020304" pitchFamily="18" charset="0"/>
            </a:endParaRPr>
          </a:p>
          <a:p>
            <a:pPr eaLnBrk="1" hangingPunct="1">
              <a:lnSpc>
                <a:spcPct val="220000"/>
              </a:lnSpc>
              <a:spcBef>
                <a:spcPct val="0"/>
              </a:spcBef>
              <a:buClrTx/>
              <a:buSzTx/>
              <a:buFontTx/>
              <a:buNone/>
            </a:pPr>
            <a:r>
              <a:rPr lang="en-US" altLang="zh-CN" sz="1900" b="0" dirty="0">
                <a:latin typeface="Times New Roman" panose="02020603050405020304" pitchFamily="18" charset="0"/>
              </a:rPr>
              <a:t>6.50</a:t>
            </a:r>
            <a:endParaRPr lang="en-US" altLang="zh-CN" sz="1900" b="0" dirty="0">
              <a:latin typeface="Times New Roman" panose="02020603050405020304" pitchFamily="18" charset="0"/>
            </a:endParaRPr>
          </a:p>
          <a:p>
            <a:pPr eaLnBrk="1" hangingPunct="1">
              <a:lnSpc>
                <a:spcPct val="220000"/>
              </a:lnSpc>
              <a:spcBef>
                <a:spcPct val="0"/>
              </a:spcBef>
              <a:buClrTx/>
              <a:buSzTx/>
              <a:buFontTx/>
              <a:buNone/>
            </a:pPr>
            <a:r>
              <a:rPr lang="en-US" altLang="zh-CN" sz="1900" b="0" dirty="0">
                <a:latin typeface="Times New Roman" panose="02020603050405020304" pitchFamily="18" charset="0"/>
              </a:rPr>
              <a:t>27.50</a:t>
            </a:r>
            <a:endParaRPr lang="en-US" altLang="zh-CN" sz="1900" b="0" dirty="0">
              <a:latin typeface="Times New Roman" panose="02020603050405020304" pitchFamily="18" charset="0"/>
            </a:endParaRPr>
          </a:p>
        </p:txBody>
      </p:sp>
      <p:sp>
        <p:nvSpPr>
          <p:cNvPr id="232471" name="Text Box 23"/>
          <p:cNvSpPr txBox="1">
            <a:spLocks noChangeArrowheads="1"/>
          </p:cNvSpPr>
          <p:nvPr/>
        </p:nvSpPr>
        <p:spPr bwMode="auto">
          <a:xfrm>
            <a:off x="927100" y="5029200"/>
            <a:ext cx="3830638"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60000"/>
              </a:lnSpc>
              <a:spcBef>
                <a:spcPct val="0"/>
              </a:spcBef>
              <a:buClrTx/>
              <a:buSzTx/>
              <a:buFontTx/>
              <a:buNone/>
            </a:pPr>
            <a:r>
              <a:rPr lang="zh-CN" altLang="en-US" sz="1900" b="0">
                <a:latin typeface="Times New Roman" panose="02020603050405020304" pitchFamily="18" charset="0"/>
              </a:rPr>
              <a:t>平均周转时间 </a:t>
            </a:r>
            <a:r>
              <a:rPr lang="en-US" altLang="zh-CN" sz="1900" b="0">
                <a:latin typeface="Times New Roman" panose="02020603050405020304" pitchFamily="18" charset="0"/>
              </a:rPr>
              <a:t>T=6.90/4=1.725(</a:t>
            </a:r>
            <a:r>
              <a:rPr lang="zh-CN" altLang="zh-CN" sz="1900" b="0">
                <a:latin typeface="Times New Roman" panose="02020603050405020304" pitchFamily="18" charset="0"/>
              </a:rPr>
              <a:t>小时</a:t>
            </a:r>
            <a:r>
              <a:rPr lang="en-US" altLang="zh-CN" sz="1900" b="0">
                <a:latin typeface="Times New Roman" panose="02020603050405020304" pitchFamily="18" charset="0"/>
              </a:rPr>
              <a:t>)</a:t>
            </a:r>
            <a:endParaRPr lang="en-US" altLang="zh-CN" sz="1900" b="0">
              <a:latin typeface="Times New Roman" panose="02020603050405020304" pitchFamily="18" charset="0"/>
            </a:endParaRPr>
          </a:p>
          <a:p>
            <a:pPr eaLnBrk="1" hangingPunct="1">
              <a:lnSpc>
                <a:spcPct val="160000"/>
              </a:lnSpc>
              <a:spcBef>
                <a:spcPct val="0"/>
              </a:spcBef>
              <a:buClrTx/>
              <a:buSzTx/>
              <a:buFontTx/>
              <a:buNone/>
            </a:pPr>
            <a:r>
              <a:rPr lang="zh-CN" altLang="en-US" sz="1900" b="0">
                <a:latin typeface="Times New Roman" panose="02020603050405020304" pitchFamily="18" charset="0"/>
              </a:rPr>
              <a:t>平均带权时间 </a:t>
            </a:r>
            <a:r>
              <a:rPr lang="en-US" altLang="zh-CN" sz="1900" b="0">
                <a:latin typeface="Times New Roman" panose="02020603050405020304" pitchFamily="18" charset="0"/>
              </a:rPr>
              <a:t>W=27.5/4=6.875</a:t>
            </a:r>
            <a:endParaRPr lang="en-US" altLang="zh-CN" sz="1900" b="0">
              <a:latin typeface="Times New Roman" panose="02020603050405020304" pitchFamily="18" charset="0"/>
            </a:endParaRPr>
          </a:p>
        </p:txBody>
      </p:sp>
      <p:sp>
        <p:nvSpPr>
          <p:cNvPr id="19480" name="Line 24"/>
          <p:cNvSpPr>
            <a:spLocks noChangeShapeType="1"/>
          </p:cNvSpPr>
          <p:nvPr/>
        </p:nvSpPr>
        <p:spPr bwMode="auto">
          <a:xfrm>
            <a:off x="6477000" y="685800"/>
            <a:ext cx="0" cy="5486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1" name="Line 25"/>
          <p:cNvSpPr>
            <a:spLocks noChangeShapeType="1"/>
          </p:cNvSpPr>
          <p:nvPr/>
        </p:nvSpPr>
        <p:spPr bwMode="auto">
          <a:xfrm>
            <a:off x="609600" y="4951413"/>
            <a:ext cx="8229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2" name="Line 26"/>
          <p:cNvSpPr>
            <a:spLocks noChangeShapeType="1"/>
          </p:cNvSpPr>
          <p:nvPr/>
        </p:nvSpPr>
        <p:spPr bwMode="auto">
          <a:xfrm>
            <a:off x="457200" y="6249988"/>
            <a:ext cx="8382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3" name="Line 27"/>
          <p:cNvSpPr>
            <a:spLocks noChangeShapeType="1"/>
          </p:cNvSpPr>
          <p:nvPr/>
        </p:nvSpPr>
        <p:spPr bwMode="auto">
          <a:xfrm>
            <a:off x="457200" y="685800"/>
            <a:ext cx="8382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2456"/>
                                        </p:tgtEl>
                                        <p:attrNameLst>
                                          <p:attrName>style.visibility</p:attrName>
                                        </p:attrNameLst>
                                      </p:cBhvr>
                                      <p:to>
                                        <p:strVal val="visible"/>
                                      </p:to>
                                    </p:set>
                                    <p:animEffect transition="in" filter="blinds(horizontal)">
                                      <p:cBhvr>
                                        <p:cTn id="7" dur="500"/>
                                        <p:tgtEl>
                                          <p:spTgt spid="2324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2457"/>
                                        </p:tgtEl>
                                        <p:attrNameLst>
                                          <p:attrName>style.visibility</p:attrName>
                                        </p:attrNameLst>
                                      </p:cBhvr>
                                      <p:to>
                                        <p:strVal val="visible"/>
                                      </p:to>
                                    </p:set>
                                    <p:animEffect transition="in" filter="blinds(horizontal)">
                                      <p:cBhvr>
                                        <p:cTn id="10" dur="500"/>
                                        <p:tgtEl>
                                          <p:spTgt spid="23245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2462"/>
                                        </p:tgtEl>
                                        <p:attrNameLst>
                                          <p:attrName>style.visibility</p:attrName>
                                        </p:attrNameLst>
                                      </p:cBhvr>
                                      <p:to>
                                        <p:strVal val="visible"/>
                                      </p:to>
                                    </p:set>
                                    <p:animEffect transition="in" filter="blinds(horizontal)">
                                      <p:cBhvr>
                                        <p:cTn id="13" dur="500"/>
                                        <p:tgtEl>
                                          <p:spTgt spid="23246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32463"/>
                                        </p:tgtEl>
                                        <p:attrNameLst>
                                          <p:attrName>style.visibility</p:attrName>
                                        </p:attrNameLst>
                                      </p:cBhvr>
                                      <p:to>
                                        <p:strVal val="visible"/>
                                      </p:to>
                                    </p:set>
                                    <p:animEffect transition="in" filter="blinds(horizontal)">
                                      <p:cBhvr>
                                        <p:cTn id="16" dur="500"/>
                                        <p:tgtEl>
                                          <p:spTgt spid="23246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32469"/>
                                        </p:tgtEl>
                                        <p:attrNameLst>
                                          <p:attrName>style.visibility</p:attrName>
                                        </p:attrNameLst>
                                      </p:cBhvr>
                                      <p:to>
                                        <p:strVal val="visible"/>
                                      </p:to>
                                    </p:set>
                                    <p:animEffect transition="in" filter="blinds(horizontal)">
                                      <p:cBhvr>
                                        <p:cTn id="19" dur="500"/>
                                        <p:tgtEl>
                                          <p:spTgt spid="23246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32470"/>
                                        </p:tgtEl>
                                        <p:attrNameLst>
                                          <p:attrName>style.visibility</p:attrName>
                                        </p:attrNameLst>
                                      </p:cBhvr>
                                      <p:to>
                                        <p:strVal val="visible"/>
                                      </p:to>
                                    </p:set>
                                    <p:animEffect transition="in" filter="blinds(horizontal)">
                                      <p:cBhvr>
                                        <p:cTn id="22" dur="500"/>
                                        <p:tgtEl>
                                          <p:spTgt spid="23247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2471"/>
                                        </p:tgtEl>
                                        <p:attrNameLst>
                                          <p:attrName>style.visibility</p:attrName>
                                        </p:attrNameLst>
                                      </p:cBhvr>
                                      <p:to>
                                        <p:strVal val="visible"/>
                                      </p:to>
                                    </p:set>
                                    <p:animEffect transition="in" filter="blinds(horizontal)">
                                      <p:cBhvr>
                                        <p:cTn id="27" dur="500"/>
                                        <p:tgtEl>
                                          <p:spTgt spid="232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6" grpId="0"/>
      <p:bldP spid="232457" grpId="0"/>
      <p:bldP spid="232462" grpId="0"/>
      <p:bldP spid="232463" grpId="0"/>
      <p:bldP spid="232469" grpId="0"/>
      <p:bldP spid="232470" grpId="0"/>
      <p:bldP spid="23247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295400" y="609600"/>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3.2  调度算法</a:t>
            </a:r>
            <a:endParaRPr lang="zh-CN" altLang="en-US" sz="4000">
              <a:solidFill>
                <a:srgbClr val="000000"/>
              </a:solidFill>
              <a:latin typeface="华文新魏" panose="02010800040101010101" pitchFamily="2" charset="-122"/>
              <a:ea typeface="华文新魏" panose="02010800040101010101" pitchFamily="2" charset="-122"/>
            </a:endParaRPr>
          </a:p>
        </p:txBody>
      </p:sp>
      <p:sp>
        <p:nvSpPr>
          <p:cNvPr id="30723" name="Rectangle 3"/>
          <p:cNvSpPr>
            <a:spLocks noChangeArrowheads="1"/>
          </p:cNvSpPr>
          <p:nvPr/>
        </p:nvSpPr>
        <p:spPr bwMode="auto">
          <a:xfrm>
            <a:off x="50800" y="1295400"/>
            <a:ext cx="8458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lvl="1" eaLnBrk="1" hangingPunct="1">
              <a:lnSpc>
                <a:spcPct val="115000"/>
              </a:lnSpc>
              <a:spcBef>
                <a:spcPct val="0"/>
              </a:spcBef>
              <a:buClr>
                <a:srgbClr val="0000CC"/>
              </a:buClr>
              <a:buSzTx/>
              <a:buFont typeface="Wingdings" panose="05000000000000000000" pitchFamily="2" charset="2"/>
              <a:buNone/>
            </a:pPr>
            <a:r>
              <a:rPr lang="en-US" altLang="zh-CN" sz="3200">
                <a:solidFill>
                  <a:srgbClr val="000000"/>
                </a:solidFill>
                <a:latin typeface="Times New Roman" panose="02020603050405020304" pitchFamily="18" charset="0"/>
              </a:rPr>
              <a:t>3.2.4 </a:t>
            </a:r>
            <a:r>
              <a:rPr lang="zh-CN" altLang="en-US" sz="3200">
                <a:solidFill>
                  <a:srgbClr val="000000"/>
                </a:solidFill>
                <a:latin typeface="Times New Roman" panose="02020603050405020304" pitchFamily="18" charset="0"/>
              </a:rPr>
              <a:t>高响应比优先调度算法</a:t>
            </a:r>
            <a:endParaRPr lang="zh-CN" altLang="en-US" sz="3200">
              <a:solidFill>
                <a:srgbClr val="000000"/>
              </a:solidFill>
              <a:latin typeface="Times New Roman" panose="02020603050405020304" pitchFamily="18" charset="0"/>
            </a:endParaRPr>
          </a:p>
        </p:txBody>
      </p:sp>
      <p:graphicFrame>
        <p:nvGraphicFramePr>
          <p:cNvPr id="30724" name="Object 2"/>
          <p:cNvGraphicFramePr>
            <a:graphicFrameLocks noChangeAspect="1"/>
          </p:cNvGraphicFramePr>
          <p:nvPr/>
        </p:nvGraphicFramePr>
        <p:xfrm>
          <a:off x="1692275" y="3060700"/>
          <a:ext cx="5029200" cy="906463"/>
        </p:xfrm>
        <a:graphic>
          <a:graphicData uri="http://schemas.openxmlformats.org/presentationml/2006/ole">
            <mc:AlternateContent xmlns:mc="http://schemas.openxmlformats.org/markup-compatibility/2006">
              <mc:Choice xmlns:v="urn:schemas-microsoft-com:vml" Requires="v">
                <p:oleObj spid="_x0000_s2" name="Equation" r:id="rId2" imgW="2324100" imgH="419100" progId="Equation.3">
                  <p:embed/>
                </p:oleObj>
              </mc:Choice>
              <mc:Fallback>
                <p:oleObj name="Equation" r:id="rId2" imgW="2324100" imgH="4191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3060700"/>
                        <a:ext cx="5029200"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5" name="Text Box 6"/>
          <p:cNvSpPr txBox="1">
            <a:spLocks noChangeArrowheads="1"/>
          </p:cNvSpPr>
          <p:nvPr/>
        </p:nvSpPr>
        <p:spPr bwMode="auto">
          <a:xfrm>
            <a:off x="1042988" y="1958975"/>
            <a:ext cx="69977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即考虑等待时间也考虑运行时间，引入动态优先级</a:t>
            </a:r>
            <a:endParaRPr lang="en-US" altLang="zh-CN" sz="2400">
              <a:solidFill>
                <a:srgbClr val="000000"/>
              </a:solidFill>
              <a:latin typeface="Times New Roman" panose="02020603050405020304" pitchFamily="18" charset="0"/>
            </a:endParaRPr>
          </a:p>
          <a:p>
            <a:pPr eaLnBrk="1" hangingPunct="1">
              <a:spcBef>
                <a:spcPct val="0"/>
              </a:spcBef>
              <a:buClrTx/>
              <a:buSzTx/>
              <a:buFontTx/>
              <a:buNone/>
            </a:pPr>
            <a:r>
              <a:rPr lang="zh-CN" altLang="en-US" sz="2400">
                <a:solidFill>
                  <a:srgbClr val="000000"/>
                </a:solidFill>
                <a:latin typeface="Times New Roman" panose="02020603050405020304" pitchFamily="18" charset="0"/>
              </a:rPr>
              <a:t>优先权的变化规律可描述为： </a:t>
            </a:r>
            <a:endParaRPr lang="zh-CN" altLang="en-US" sz="2400">
              <a:solidFill>
                <a:srgbClr val="000000"/>
              </a:solidFill>
              <a:latin typeface="Times New Roman" panose="02020603050405020304" pitchFamily="18" charset="0"/>
            </a:endParaRPr>
          </a:p>
        </p:txBody>
      </p:sp>
      <p:sp>
        <p:nvSpPr>
          <p:cNvPr id="30726" name="Text Box 7"/>
          <p:cNvSpPr txBox="1">
            <a:spLocks noChangeArrowheads="1"/>
          </p:cNvSpPr>
          <p:nvPr/>
        </p:nvSpPr>
        <p:spPr bwMode="auto">
          <a:xfrm>
            <a:off x="395288" y="4084638"/>
            <a:ext cx="7924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130000"/>
              </a:lnSpc>
              <a:spcBef>
                <a:spcPct val="50000"/>
              </a:spcBef>
              <a:buClrTx/>
              <a:buSzTx/>
              <a:buFontTx/>
              <a:buNone/>
            </a:pPr>
            <a:r>
              <a:rPr lang="zh-CN" altLang="en-US" sz="2400">
                <a:solidFill>
                  <a:srgbClr val="000000"/>
                </a:solidFill>
                <a:latin typeface="Times New Roman" panose="02020603050405020304" pitchFamily="18" charset="0"/>
              </a:rPr>
              <a:t>由于等待时间与服务时间之和，就是系统对该作业的响应时间，故该优先权又相当于响应比</a:t>
            </a:r>
            <a:r>
              <a:rPr lang="en-US" altLang="zh-CN" sz="2400" i="1">
                <a:solidFill>
                  <a:srgbClr val="000000"/>
                </a:solidFill>
                <a:latin typeface="Times New Roman" panose="02020603050405020304" pitchFamily="18" charset="0"/>
              </a:rPr>
              <a:t>R</a:t>
            </a:r>
            <a:r>
              <a:rPr lang="en-US" altLang="zh-CN" sz="2400" baseline="-25000">
                <a:solidFill>
                  <a:srgbClr val="000000"/>
                </a:solidFill>
                <a:latin typeface="Times New Roman" panose="02020603050405020304" pitchFamily="18" charset="0"/>
              </a:rPr>
              <a:t>P</a:t>
            </a:r>
            <a:r>
              <a:rPr lang="en-US" altLang="zh-CN" sz="2400">
                <a:solidFill>
                  <a:srgbClr val="000000"/>
                </a:solidFill>
                <a:latin typeface="Times New Roman" panose="02020603050405020304" pitchFamily="18" charset="0"/>
              </a:rPr>
              <a:t>。</a:t>
            </a:r>
            <a:r>
              <a:rPr lang="zh-CN" altLang="en-US" sz="2400">
                <a:solidFill>
                  <a:srgbClr val="000000"/>
                </a:solidFill>
                <a:latin typeface="Times New Roman" panose="02020603050405020304" pitchFamily="18" charset="0"/>
              </a:rPr>
              <a:t>据此，又可表示为： </a:t>
            </a:r>
            <a:endParaRPr lang="zh-CN" altLang="en-US" sz="2400">
              <a:solidFill>
                <a:srgbClr val="000000"/>
              </a:solidFill>
              <a:latin typeface="Times New Roman" panose="02020603050405020304" pitchFamily="18" charset="0"/>
            </a:endParaRPr>
          </a:p>
        </p:txBody>
      </p:sp>
      <p:graphicFrame>
        <p:nvGraphicFramePr>
          <p:cNvPr id="30727" name="Object 3"/>
          <p:cNvGraphicFramePr>
            <a:graphicFrameLocks noChangeAspect="1"/>
          </p:cNvGraphicFramePr>
          <p:nvPr/>
        </p:nvGraphicFramePr>
        <p:xfrm>
          <a:off x="674688" y="5259388"/>
          <a:ext cx="7366000" cy="906462"/>
        </p:xfrm>
        <a:graphic>
          <a:graphicData uri="http://schemas.openxmlformats.org/presentationml/2006/ole">
            <mc:AlternateContent xmlns:mc="http://schemas.openxmlformats.org/markup-compatibility/2006">
              <mc:Choice xmlns:v="urn:schemas-microsoft-com:vml" Requires="v">
                <p:oleObj spid="_x0000_s3" name="Microsoft 公式 3.0" r:id="rId4" imgW="3403600" imgH="419100" progId="Equation.3">
                  <p:embed/>
                </p:oleObj>
              </mc:Choice>
              <mc:Fallback>
                <p:oleObj name="Microsoft 公式 3.0" r:id="rId4" imgW="3403600" imgH="4191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688" y="5259388"/>
                        <a:ext cx="7366000"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文本框 3"/>
          <p:cNvSpPr txBox="1"/>
          <p:nvPr/>
        </p:nvSpPr>
        <p:spPr>
          <a:xfrm>
            <a:off x="5652135" y="1246505"/>
            <a:ext cx="3383280" cy="521970"/>
          </a:xfrm>
          <a:prstGeom prst="rect">
            <a:avLst/>
          </a:prstGeom>
          <a:noFill/>
        </p:spPr>
        <p:txBody>
          <a:bodyPr wrap="none" rtlCol="0">
            <a:spAutoFit/>
          </a:bodyPr>
          <a:p>
            <a:r>
              <a:rPr lang="zh-CN" altLang="en-US"/>
              <a:t>调度名称以及</a:t>
            </a:r>
            <a:r>
              <a:rPr lang="zh-CN" altLang="en-US"/>
              <a:t>优缺点</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295400" y="609600"/>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3.2  调度算法</a:t>
            </a:r>
            <a:endParaRPr lang="zh-CN" altLang="en-US" sz="4000">
              <a:solidFill>
                <a:srgbClr val="000000"/>
              </a:solidFill>
              <a:latin typeface="华文新魏" panose="02010800040101010101" pitchFamily="2" charset="-122"/>
              <a:ea typeface="华文新魏" panose="02010800040101010101" pitchFamily="2" charset="-122"/>
            </a:endParaRPr>
          </a:p>
        </p:txBody>
      </p:sp>
      <p:sp>
        <p:nvSpPr>
          <p:cNvPr id="31747" name="Rectangle 3"/>
          <p:cNvSpPr>
            <a:spLocks noChangeArrowheads="1"/>
          </p:cNvSpPr>
          <p:nvPr/>
        </p:nvSpPr>
        <p:spPr bwMode="auto">
          <a:xfrm>
            <a:off x="395288" y="1311275"/>
            <a:ext cx="8153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2057400" indent="-6858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15000"/>
              </a:lnSpc>
              <a:spcBef>
                <a:spcPct val="0"/>
              </a:spcBef>
              <a:buClr>
                <a:srgbClr val="0000CC"/>
              </a:buClr>
              <a:buSzTx/>
              <a:buFont typeface="Wingdings" panose="05000000000000000000" pitchFamily="2" charset="2"/>
              <a:buNone/>
            </a:pPr>
            <a:r>
              <a:rPr lang="en-US" altLang="zh-CN">
                <a:solidFill>
                  <a:srgbClr val="000000"/>
                </a:solidFill>
                <a:latin typeface="Times New Roman" panose="02020603050405020304" pitchFamily="18" charset="0"/>
              </a:rPr>
              <a:t>3.2.4 </a:t>
            </a:r>
            <a:r>
              <a:rPr lang="zh-CN" altLang="en-US">
                <a:solidFill>
                  <a:srgbClr val="000000"/>
                </a:solidFill>
                <a:latin typeface="Times New Roman" panose="02020603050405020304" pitchFamily="18" charset="0"/>
              </a:rPr>
              <a:t>高优先权优先调度算法</a:t>
            </a:r>
            <a:endParaRPr lang="zh-CN" altLang="en-US">
              <a:solidFill>
                <a:srgbClr val="000000"/>
              </a:solidFill>
              <a:latin typeface="Arial" panose="020B0604020202020204" pitchFamily="34" charset="0"/>
            </a:endParaRPr>
          </a:p>
          <a:p>
            <a:pPr lvl="2" eaLnBrk="1" hangingPunct="1">
              <a:lnSpc>
                <a:spcPct val="115000"/>
              </a:lnSpc>
              <a:spcBef>
                <a:spcPct val="0"/>
              </a:spcBef>
              <a:buClr>
                <a:srgbClr val="0000CC"/>
              </a:buClr>
              <a:buSzTx/>
              <a:buFont typeface="Wingdings" panose="05000000000000000000" pitchFamily="2" charset="2"/>
              <a:buChar char="Ø"/>
            </a:pPr>
            <a:r>
              <a:rPr lang="zh-CN" altLang="en-US" sz="2800">
                <a:solidFill>
                  <a:srgbClr val="000000"/>
                </a:solidFill>
                <a:latin typeface="Times New Roman" panose="02020603050405020304" pitchFamily="18" charset="0"/>
              </a:rPr>
              <a:t>高响应比优先调度算法</a:t>
            </a:r>
            <a:endParaRPr lang="zh-CN" altLang="en-US" sz="2800">
              <a:solidFill>
                <a:srgbClr val="000000"/>
              </a:solidFill>
              <a:latin typeface="Times New Roman" panose="02020603050405020304" pitchFamily="18" charset="0"/>
            </a:endParaRPr>
          </a:p>
          <a:p>
            <a:pPr lvl="3" algn="just" eaLnBrk="1" hangingPunct="1">
              <a:lnSpc>
                <a:spcPct val="115000"/>
              </a:lnSpc>
              <a:spcBef>
                <a:spcPct val="0"/>
              </a:spcBef>
              <a:buClr>
                <a:srgbClr val="0000CC"/>
              </a:buClr>
              <a:buSzTx/>
              <a:buFont typeface="Wingdings" panose="05000000000000000000" pitchFamily="2" charset="2"/>
              <a:buChar char="Ø"/>
            </a:pPr>
            <a:r>
              <a:rPr lang="zh-CN" altLang="en-US" sz="2800">
                <a:solidFill>
                  <a:srgbClr val="000000"/>
                </a:solidFill>
                <a:latin typeface="Times New Roman" panose="02020603050405020304" pitchFamily="18" charset="0"/>
              </a:rPr>
              <a:t>每当要进行调度时，系统计算每个作业的响应比，选择其中</a:t>
            </a:r>
            <a:r>
              <a:rPr lang="en-US" altLang="zh-CN" sz="2800">
                <a:solidFill>
                  <a:srgbClr val="000000"/>
                </a:solidFill>
                <a:latin typeface="Arial Narrow" panose="020B0606020202030204" pitchFamily="34" charset="0"/>
              </a:rPr>
              <a:t>R</a:t>
            </a:r>
            <a:r>
              <a:rPr lang="zh-CN" altLang="en-US" sz="2800">
                <a:solidFill>
                  <a:srgbClr val="000000"/>
                </a:solidFill>
                <a:latin typeface="Times New Roman" panose="02020603050405020304" pitchFamily="18" charset="0"/>
              </a:rPr>
              <a:t>最大者投入执行。</a:t>
            </a:r>
            <a:endParaRPr lang="zh-CN" altLang="en-US" sz="2800">
              <a:solidFill>
                <a:srgbClr val="000000"/>
              </a:solidFill>
              <a:latin typeface="Times New Roman" panose="02020603050405020304" pitchFamily="18" charset="0"/>
            </a:endParaRPr>
          </a:p>
          <a:p>
            <a:pPr lvl="3" algn="just" eaLnBrk="1" hangingPunct="1">
              <a:lnSpc>
                <a:spcPct val="115000"/>
              </a:lnSpc>
              <a:spcBef>
                <a:spcPct val="0"/>
              </a:spcBef>
              <a:buClr>
                <a:srgbClr val="0000CC"/>
              </a:buClr>
              <a:buSzTx/>
              <a:buFont typeface="Wingdings" panose="05000000000000000000" pitchFamily="2" charset="2"/>
              <a:buChar char="Ø"/>
            </a:pPr>
            <a:r>
              <a:rPr lang="zh-CN" altLang="en-US" sz="2800">
                <a:solidFill>
                  <a:srgbClr val="000000"/>
                </a:solidFill>
                <a:latin typeface="Times New Roman" panose="02020603050405020304" pitchFamily="18" charset="0"/>
              </a:rPr>
              <a:t>既照顾了短作业，又考虑了作业到达的先后顺序，还不会使长作业长期得不到服务。</a:t>
            </a:r>
            <a:endParaRPr lang="zh-CN" altLang="en-US" sz="2800">
              <a:solidFill>
                <a:srgbClr val="000000"/>
              </a:solidFill>
              <a:latin typeface="Times New Roman" panose="02020603050405020304" pitchFamily="18" charset="0"/>
            </a:endParaRPr>
          </a:p>
          <a:p>
            <a:pPr lvl="3" algn="just" eaLnBrk="1" hangingPunct="1">
              <a:lnSpc>
                <a:spcPct val="115000"/>
              </a:lnSpc>
              <a:spcBef>
                <a:spcPct val="0"/>
              </a:spcBef>
              <a:buClr>
                <a:srgbClr val="0000CC"/>
              </a:buClr>
              <a:buSzTx/>
              <a:buFont typeface="Wingdings" panose="05000000000000000000" pitchFamily="2" charset="2"/>
              <a:buChar char="Ø"/>
            </a:pPr>
            <a:r>
              <a:rPr lang="zh-CN" altLang="en-US" sz="2800">
                <a:solidFill>
                  <a:srgbClr val="000000"/>
                </a:solidFill>
                <a:latin typeface="Times New Roman" panose="02020603050405020304" pitchFamily="18" charset="0"/>
              </a:rPr>
              <a:t>该调度算法改进了</a:t>
            </a:r>
            <a:r>
              <a:rPr lang="en-US" altLang="zh-CN" sz="2800">
                <a:solidFill>
                  <a:srgbClr val="000000"/>
                </a:solidFill>
                <a:latin typeface="Times New Roman" panose="02020603050405020304" pitchFamily="18" charset="0"/>
              </a:rPr>
              <a:t>FCFS</a:t>
            </a:r>
            <a:r>
              <a:rPr lang="zh-CN" altLang="en-US" sz="2800">
                <a:solidFill>
                  <a:srgbClr val="000000"/>
                </a:solidFill>
                <a:latin typeface="Times New Roman" panose="02020603050405020304" pitchFamily="18" charset="0"/>
              </a:rPr>
              <a:t>和</a:t>
            </a:r>
            <a:r>
              <a:rPr lang="en-US" altLang="zh-CN" sz="2800">
                <a:solidFill>
                  <a:srgbClr val="000000"/>
                </a:solidFill>
                <a:latin typeface="Times New Roman" panose="02020603050405020304" pitchFamily="18" charset="0"/>
              </a:rPr>
              <a:t>SJF</a:t>
            </a:r>
            <a:r>
              <a:rPr lang="zh-CN" altLang="en-US" sz="2800">
                <a:solidFill>
                  <a:srgbClr val="000000"/>
                </a:solidFill>
                <a:latin typeface="Times New Roman" panose="02020603050405020304" pitchFamily="18" charset="0"/>
              </a:rPr>
              <a:t>算法的缺点。</a:t>
            </a:r>
            <a:endParaRPr lang="zh-CN" altLang="en-US" sz="2800">
              <a:solidFill>
                <a:srgbClr val="000000"/>
              </a:solidFill>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ChangeArrowheads="1"/>
          </p:cNvSpPr>
          <p:nvPr/>
        </p:nvSpPr>
        <p:spPr bwMode="auto">
          <a:xfrm>
            <a:off x="107950" y="947613"/>
            <a:ext cx="8928100" cy="5029200"/>
          </a:xfrm>
          <a:prstGeom prst="rect">
            <a:avLst/>
          </a:prstGeom>
          <a:noFill/>
          <a:ln>
            <a:noFill/>
          </a:ln>
        </p:spPr>
        <p:txBody>
          <a:bodyPr/>
          <a:lstStyle>
            <a:lvl1pPr marL="685800" indent="-685800">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1066800" indent="-6096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2057400" indent="-6858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indent="0" eaLnBrk="1" hangingPunct="1">
              <a:buClr>
                <a:srgbClr val="0000CC"/>
              </a:buClr>
              <a:buSzTx/>
              <a:buFont typeface="Wingdings" panose="05000000000000000000" pitchFamily="2" charset="2"/>
              <a:buNone/>
              <a:defRPr/>
            </a:pPr>
            <a:r>
              <a:rPr lang="en-US" altLang="zh-CN" dirty="0">
                <a:solidFill>
                  <a:srgbClr val="000000"/>
                </a:solidFill>
                <a:latin typeface="宋体" panose="02010600030101010101" pitchFamily="2" charset="-122"/>
              </a:rPr>
              <a:t>3. </a:t>
            </a:r>
            <a:r>
              <a:rPr lang="zh-CN" altLang="en-US" dirty="0">
                <a:solidFill>
                  <a:srgbClr val="000000"/>
                </a:solidFill>
                <a:latin typeface="宋体" panose="02010600030101010101" pitchFamily="2" charset="-122"/>
              </a:rPr>
              <a:t>进程调度的方式</a:t>
            </a:r>
            <a:r>
              <a:rPr lang="en-US" altLang="zh-CN" dirty="0">
                <a:solidFill>
                  <a:srgbClr val="000000"/>
                </a:solidFill>
                <a:latin typeface="宋体" panose="02010600030101010101" pitchFamily="2" charset="-122"/>
              </a:rPr>
              <a:t>    </a:t>
            </a:r>
            <a:r>
              <a:rPr lang="zh-CN" altLang="en-US"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什么是抢占</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非抢占）</a:t>
            </a:r>
            <a:endParaRPr lang="zh-CN" altLang="en-US" dirty="0">
              <a:solidFill>
                <a:srgbClr val="000000"/>
              </a:solidFill>
              <a:latin typeface="宋体" panose="02010600030101010101" pitchFamily="2" charset="-122"/>
            </a:endParaRPr>
          </a:p>
          <a:p>
            <a:pPr marL="457200" lvl="1" indent="0" eaLnBrk="1" hangingPunct="1">
              <a:buClr>
                <a:srgbClr val="0000CC"/>
              </a:buClr>
              <a:buSzTx/>
              <a:buFont typeface="Wingdings" panose="05000000000000000000" pitchFamily="2" charset="2"/>
              <a:buNone/>
              <a:defRPr/>
            </a:pPr>
            <a:r>
              <a:rPr lang="en-US" altLang="zh-CN" dirty="0">
                <a:solidFill>
                  <a:srgbClr val="000000"/>
                </a:solidFill>
                <a:latin typeface="隶书" panose="02010509060101010101" pitchFamily="49" charset="-122"/>
              </a:rPr>
              <a:t>1)</a:t>
            </a:r>
            <a:r>
              <a:rPr lang="zh-CN" altLang="en-US" dirty="0">
                <a:solidFill>
                  <a:srgbClr val="000000"/>
                </a:solidFill>
                <a:latin typeface="隶书" panose="02010509060101010101" pitchFamily="49" charset="-122"/>
              </a:rPr>
              <a:t>非抢占方式</a:t>
            </a:r>
            <a:endParaRPr lang="zh-CN" altLang="en-US" dirty="0">
              <a:solidFill>
                <a:srgbClr val="000000"/>
              </a:solidFill>
              <a:latin typeface="宋体" panose="02010600030101010101" pitchFamily="2" charset="-122"/>
            </a:endParaRPr>
          </a:p>
          <a:p>
            <a:pPr marL="914400" lvl="2" indent="0" eaLnBrk="1" hangingPunct="1">
              <a:lnSpc>
                <a:spcPct val="95000"/>
              </a:lnSpc>
              <a:buClr>
                <a:srgbClr val="0000CC"/>
              </a:buClr>
              <a:buSzTx/>
              <a:buFont typeface="Wingdings" panose="05000000000000000000" pitchFamily="2" charset="2"/>
              <a:buNone/>
              <a:defRPr/>
            </a:pPr>
            <a:r>
              <a:rPr lang="zh-CN" altLang="en-US" sz="2800" dirty="0">
                <a:solidFill>
                  <a:srgbClr val="000000"/>
                </a:solidFill>
                <a:latin typeface="宋体" panose="02010600030101010101" pitchFamily="2" charset="-122"/>
              </a:rPr>
              <a:t>原理</a:t>
            </a:r>
            <a:r>
              <a:rPr lang="en-US" altLang="zh-CN" sz="2800" dirty="0">
                <a:solidFill>
                  <a:srgbClr val="000000"/>
                </a:solidFill>
                <a:latin typeface="宋体" panose="02010600030101010101" pitchFamily="2" charset="-122"/>
              </a:rPr>
              <a:t>:</a:t>
            </a:r>
            <a:r>
              <a:rPr lang="zh-CN" altLang="en-US" sz="2800" dirty="0">
                <a:solidFill>
                  <a:srgbClr val="000000"/>
                </a:solidFill>
                <a:latin typeface="宋体" panose="02010600030101010101" pitchFamily="2" charset="-122"/>
              </a:rPr>
              <a:t>一旦把处理机分配给某个进程后，让该进程一直执行，直到该进程完成或者发生某事件而阻塞。</a:t>
            </a:r>
            <a:endParaRPr lang="zh-CN" altLang="en-US" sz="2800" dirty="0">
              <a:solidFill>
                <a:srgbClr val="000000"/>
              </a:solidFill>
              <a:latin typeface="宋体" panose="02010600030101010101" pitchFamily="2" charset="-122"/>
            </a:endParaRPr>
          </a:p>
          <a:p>
            <a:pPr lvl="2" eaLnBrk="1" hangingPunct="1">
              <a:lnSpc>
                <a:spcPct val="95000"/>
              </a:lnSpc>
              <a:buClr>
                <a:srgbClr val="0000CC"/>
              </a:buClr>
              <a:buSzTx/>
              <a:buFont typeface="Wingdings" panose="05000000000000000000" pitchFamily="2" charset="2"/>
              <a:buChar char="Ø"/>
              <a:defRPr/>
            </a:pPr>
            <a:r>
              <a:rPr lang="zh-CN" altLang="en-US" sz="2800" dirty="0">
                <a:solidFill>
                  <a:srgbClr val="000000"/>
                </a:solidFill>
                <a:latin typeface="宋体" panose="02010600030101010101" pitchFamily="2" charset="-122"/>
              </a:rPr>
              <a:t>	引起进程调度的因素：</a:t>
            </a:r>
            <a:endParaRPr lang="zh-CN" altLang="en-US" sz="2800" dirty="0">
              <a:solidFill>
                <a:srgbClr val="000000"/>
              </a:solidFill>
              <a:latin typeface="宋体" panose="02010600030101010101" pitchFamily="2" charset="-122"/>
            </a:endParaRPr>
          </a:p>
          <a:p>
            <a:pPr lvl="3" eaLnBrk="1" hangingPunct="1">
              <a:lnSpc>
                <a:spcPct val="95000"/>
              </a:lnSpc>
              <a:buClr>
                <a:srgbClr val="0000CC"/>
              </a:buClr>
              <a:buSzTx/>
              <a:buFont typeface="+mj-ea"/>
              <a:buAutoNum type="circleNumDbPlain"/>
              <a:defRPr/>
            </a:pPr>
            <a:r>
              <a:rPr lang="zh-CN" altLang="en-US" sz="2800" dirty="0">
                <a:solidFill>
                  <a:srgbClr val="000000"/>
                </a:solidFill>
                <a:latin typeface="宋体" panose="02010600030101010101" pitchFamily="2" charset="-122"/>
              </a:rPr>
              <a:t>正在执行的进程执行完毕</a:t>
            </a:r>
            <a:endParaRPr lang="zh-CN" altLang="en-US" sz="2800" dirty="0">
              <a:solidFill>
                <a:srgbClr val="000000"/>
              </a:solidFill>
              <a:latin typeface="宋体" panose="02010600030101010101" pitchFamily="2" charset="-122"/>
            </a:endParaRPr>
          </a:p>
          <a:p>
            <a:pPr lvl="3" eaLnBrk="1" hangingPunct="1">
              <a:lnSpc>
                <a:spcPct val="95000"/>
              </a:lnSpc>
              <a:buClr>
                <a:srgbClr val="0000CC"/>
              </a:buClr>
              <a:buSzTx/>
              <a:buFont typeface="+mj-ea"/>
              <a:buAutoNum type="circleNumDbPlain"/>
              <a:defRPr/>
            </a:pPr>
            <a:r>
              <a:rPr lang="zh-CN" altLang="en-US" sz="2800" dirty="0">
                <a:solidFill>
                  <a:srgbClr val="000000"/>
                </a:solidFill>
                <a:latin typeface="宋体" panose="02010600030101010101" pitchFamily="2" charset="-122"/>
              </a:rPr>
              <a:t>执行中的进程因为提出</a:t>
            </a:r>
            <a:r>
              <a:rPr lang="en-US" altLang="zh-CN" sz="2800" dirty="0">
                <a:solidFill>
                  <a:srgbClr val="000000"/>
                </a:solidFill>
                <a:latin typeface="宋体" panose="02010600030101010101" pitchFamily="2" charset="-122"/>
              </a:rPr>
              <a:t>I/O</a:t>
            </a:r>
            <a:r>
              <a:rPr lang="zh-CN" altLang="en-US" sz="2800" dirty="0">
                <a:solidFill>
                  <a:srgbClr val="000000"/>
                </a:solidFill>
                <a:latin typeface="宋体" panose="02010600030101010101" pitchFamily="2" charset="-122"/>
              </a:rPr>
              <a:t>请求而暂停执行</a:t>
            </a:r>
            <a:endParaRPr lang="zh-CN" altLang="en-US" sz="2800" dirty="0">
              <a:solidFill>
                <a:srgbClr val="000000"/>
              </a:solidFill>
              <a:latin typeface="宋体" panose="02010600030101010101" pitchFamily="2" charset="-122"/>
            </a:endParaRPr>
          </a:p>
          <a:p>
            <a:pPr lvl="3" eaLnBrk="1" hangingPunct="1">
              <a:lnSpc>
                <a:spcPct val="95000"/>
              </a:lnSpc>
              <a:buClr>
                <a:srgbClr val="0000CC"/>
              </a:buClr>
              <a:buSzTx/>
              <a:buFont typeface="+mj-ea"/>
              <a:buAutoNum type="circleNumDbPlain"/>
              <a:defRPr/>
            </a:pPr>
            <a:r>
              <a:rPr lang="zh-CN" altLang="en-US" sz="2800" dirty="0">
                <a:solidFill>
                  <a:srgbClr val="000000"/>
                </a:solidFill>
                <a:latin typeface="宋体" panose="02010600030101010101" pitchFamily="2" charset="-122"/>
              </a:rPr>
              <a:t>进程通信或同步过程中执行了原语操作</a:t>
            </a:r>
            <a:endParaRPr lang="zh-CN" altLang="en-US" sz="2800" dirty="0">
              <a:solidFill>
                <a:srgbClr val="000000"/>
              </a:solidFill>
              <a:latin typeface="宋体" panose="02010600030101010101" pitchFamily="2" charset="-122"/>
            </a:endParaRPr>
          </a:p>
        </p:txBody>
      </p:sp>
      <p:sp>
        <p:nvSpPr>
          <p:cNvPr id="43011" name="Text Box 2"/>
          <p:cNvSpPr txBox="1">
            <a:spLocks noChangeArrowheads="1"/>
          </p:cNvSpPr>
          <p:nvPr/>
        </p:nvSpPr>
        <p:spPr bwMode="auto">
          <a:xfrm>
            <a:off x="611560" y="228929"/>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dirty="0">
                <a:solidFill>
                  <a:srgbClr val="000000"/>
                </a:solidFill>
                <a:latin typeface="华文新魏" panose="02010800040101010101" pitchFamily="2" charset="-122"/>
                <a:ea typeface="华文新魏" panose="02010800040101010101" pitchFamily="2" charset="-122"/>
              </a:rPr>
              <a:t>3.</a:t>
            </a:r>
            <a:r>
              <a:rPr lang="en-US" altLang="zh-CN" sz="4000" dirty="0">
                <a:solidFill>
                  <a:srgbClr val="000000"/>
                </a:solidFill>
                <a:latin typeface="华文新魏" panose="02010800040101010101" pitchFamily="2" charset="-122"/>
                <a:ea typeface="华文新魏" panose="02010800040101010101" pitchFamily="2" charset="-122"/>
              </a:rPr>
              <a:t>3</a:t>
            </a:r>
            <a:r>
              <a:rPr lang="zh-CN" altLang="en-US" sz="4000" dirty="0">
                <a:solidFill>
                  <a:srgbClr val="000000"/>
                </a:solidFill>
                <a:latin typeface="华文新魏" panose="02010800040101010101" pitchFamily="2" charset="-122"/>
                <a:ea typeface="华文新魏" panose="02010800040101010101" pitchFamily="2" charset="-122"/>
              </a:rPr>
              <a:t>  进程调度</a:t>
            </a:r>
            <a:endParaRPr lang="zh-CN" altLang="en-US" sz="4000" dirty="0">
              <a:solidFill>
                <a:srgbClr val="0000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ChangeArrowheads="1"/>
          </p:cNvSpPr>
          <p:nvPr/>
        </p:nvSpPr>
        <p:spPr bwMode="auto">
          <a:xfrm>
            <a:off x="457200" y="1524000"/>
            <a:ext cx="8077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en-US" altLang="zh-CN">
                <a:solidFill>
                  <a:srgbClr val="000000"/>
                </a:solidFill>
                <a:latin typeface="宋体" panose="02010600030101010101" pitchFamily="2" charset="-122"/>
              </a:rPr>
              <a:t>3.</a:t>
            </a:r>
            <a:r>
              <a:rPr lang="zh-CN" altLang="en-US">
                <a:solidFill>
                  <a:srgbClr val="000000"/>
                </a:solidFill>
                <a:latin typeface="宋体" panose="02010600030101010101" pitchFamily="2" charset="-122"/>
              </a:rPr>
              <a:t>进程调度的方式</a:t>
            </a:r>
            <a:endParaRPr lang="zh-CN" altLang="en-US">
              <a:solidFill>
                <a:srgbClr val="000000"/>
              </a:solidFill>
              <a:latin typeface="宋体" panose="02010600030101010101" pitchFamily="2" charset="-122"/>
            </a:endParaRPr>
          </a:p>
          <a:p>
            <a:pPr lvl="1" eaLnBrk="1" hangingPunct="1">
              <a:buClr>
                <a:srgbClr val="0000CC"/>
              </a:buClr>
              <a:buSzTx/>
              <a:buFont typeface="Wingdings" panose="05000000000000000000" pitchFamily="2" charset="2"/>
              <a:buNone/>
            </a:pPr>
            <a:r>
              <a:rPr lang="en-US" altLang="zh-CN">
                <a:solidFill>
                  <a:srgbClr val="000000"/>
                </a:solidFill>
                <a:latin typeface="隶书" panose="02010509060101010101" pitchFamily="49" charset="-122"/>
              </a:rPr>
              <a:t>1)</a:t>
            </a:r>
            <a:r>
              <a:rPr lang="zh-CN" altLang="en-US">
                <a:solidFill>
                  <a:srgbClr val="000000"/>
                </a:solidFill>
                <a:latin typeface="隶书" panose="02010509060101010101" pitchFamily="49" charset="-122"/>
              </a:rPr>
              <a:t>非抢占方式</a:t>
            </a:r>
            <a:endParaRPr lang="zh-CN" altLang="en-US">
              <a:solidFill>
                <a:srgbClr val="000000"/>
              </a:solidFill>
              <a:latin typeface="宋体" panose="02010600030101010101" pitchFamily="2" charset="-122"/>
            </a:endParaRPr>
          </a:p>
          <a:p>
            <a:pPr lvl="2" eaLnBrk="1" hangingPunct="1">
              <a:lnSpc>
                <a:spcPct val="95000"/>
              </a:lnSpc>
              <a:buClr>
                <a:srgbClr val="0000CC"/>
              </a:buClr>
              <a:buSzTx/>
              <a:buFont typeface="Wingdings" panose="05000000000000000000" pitchFamily="2" charset="2"/>
              <a:buChar char="Ø"/>
            </a:pPr>
            <a:r>
              <a:rPr lang="zh-CN" altLang="en-US" sz="2800">
                <a:solidFill>
                  <a:srgbClr val="000000"/>
                </a:solidFill>
                <a:latin typeface="宋体" panose="02010600030101010101" pitchFamily="2" charset="-122"/>
              </a:rPr>
              <a:t>优点：</a:t>
            </a:r>
            <a:r>
              <a:rPr lang="zh-CN" altLang="en-US" sz="2800">
                <a:solidFill>
                  <a:srgbClr val="000000"/>
                </a:solidFill>
                <a:latin typeface="Times New Roman" panose="02020603050405020304" pitchFamily="18" charset="0"/>
              </a:rPr>
              <a:t>实现简单、系统开销小，适用于大多数的批处理系统环境。</a:t>
            </a:r>
            <a:endParaRPr lang="zh-CN" altLang="en-US" sz="2800">
              <a:solidFill>
                <a:srgbClr val="000000"/>
              </a:solidFill>
              <a:latin typeface="宋体" panose="02010600030101010101" pitchFamily="2" charset="-122"/>
            </a:endParaRPr>
          </a:p>
          <a:p>
            <a:pPr lvl="2" eaLnBrk="1" hangingPunct="1">
              <a:lnSpc>
                <a:spcPct val="95000"/>
              </a:lnSpc>
              <a:buClr>
                <a:srgbClr val="0000CC"/>
              </a:buClr>
              <a:buSzTx/>
              <a:buFont typeface="Wingdings" panose="05000000000000000000" pitchFamily="2" charset="2"/>
              <a:buChar char="Ø"/>
            </a:pPr>
            <a:r>
              <a:rPr lang="zh-CN" altLang="en-US" sz="2800">
                <a:solidFill>
                  <a:srgbClr val="000000"/>
                </a:solidFill>
                <a:latin typeface="宋体" panose="02010600030101010101" pitchFamily="2" charset="-122"/>
              </a:rPr>
              <a:t>缺点：</a:t>
            </a:r>
            <a:r>
              <a:rPr lang="zh-CN" altLang="en-US" sz="2800">
                <a:solidFill>
                  <a:srgbClr val="000000"/>
                </a:solidFill>
                <a:latin typeface="Times New Roman" panose="02020603050405020304" pitchFamily="18" charset="0"/>
              </a:rPr>
              <a:t>难以满足紧急任务的要求，不适宜要求比较严格的实时系统</a:t>
            </a:r>
            <a:endParaRPr lang="zh-CN" altLang="en-US" sz="2800">
              <a:solidFill>
                <a:srgbClr val="000000"/>
              </a:solidFill>
              <a:latin typeface="宋体" panose="02010600030101010101" pitchFamily="2" charset="-122"/>
            </a:endParaRPr>
          </a:p>
        </p:txBody>
      </p:sp>
      <p:sp>
        <p:nvSpPr>
          <p:cNvPr id="44035" name="Text Box 2"/>
          <p:cNvSpPr txBox="1">
            <a:spLocks noChangeArrowheads="1"/>
          </p:cNvSpPr>
          <p:nvPr/>
        </p:nvSpPr>
        <p:spPr bwMode="auto">
          <a:xfrm>
            <a:off x="1295400" y="609600"/>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3</a:t>
            </a:r>
            <a:r>
              <a:rPr lang="zh-CN" altLang="en-US" sz="4000">
                <a:solidFill>
                  <a:srgbClr val="000000"/>
                </a:solidFill>
                <a:latin typeface="华文新魏" panose="02010800040101010101" pitchFamily="2" charset="-122"/>
                <a:ea typeface="华文新魏" panose="02010800040101010101" pitchFamily="2" charset="-122"/>
              </a:rPr>
              <a:t>  进程调度</a:t>
            </a:r>
            <a:endParaRPr lang="zh-CN" altLang="en-US" sz="4000">
              <a:solidFill>
                <a:srgbClr val="0000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ChangeArrowheads="1"/>
          </p:cNvSpPr>
          <p:nvPr/>
        </p:nvSpPr>
        <p:spPr bwMode="auto">
          <a:xfrm>
            <a:off x="107504" y="978144"/>
            <a:ext cx="8458200" cy="5029200"/>
          </a:xfrm>
          <a:prstGeom prst="rect">
            <a:avLst/>
          </a:prstGeom>
          <a:noFill/>
          <a:ln>
            <a:noFill/>
          </a:ln>
        </p:spPr>
        <p:txBody>
          <a:bodyPr/>
          <a:lstStyle>
            <a:lvl1pPr marL="685800" indent="-685800">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1066800" indent="-6096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2057400" indent="-6858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indent="0" eaLnBrk="1" hangingPunct="1">
              <a:buClr>
                <a:srgbClr val="0000CC"/>
              </a:buClr>
              <a:buSzTx/>
              <a:buFont typeface="Wingdings" panose="05000000000000000000" pitchFamily="2" charset="2"/>
              <a:buNone/>
              <a:defRPr/>
            </a:pPr>
            <a:r>
              <a:rPr lang="en-US" altLang="zh-CN" dirty="0">
                <a:solidFill>
                  <a:srgbClr val="000000"/>
                </a:solidFill>
                <a:latin typeface="宋体" panose="02010600030101010101" pitchFamily="2" charset="-122"/>
              </a:rPr>
              <a:t>3.</a:t>
            </a:r>
            <a:r>
              <a:rPr lang="zh-CN" altLang="en-US" dirty="0">
                <a:solidFill>
                  <a:srgbClr val="000000"/>
                </a:solidFill>
                <a:latin typeface="宋体" panose="02010600030101010101" pitchFamily="2" charset="-122"/>
              </a:rPr>
              <a:t>进程调度的方式</a:t>
            </a:r>
            <a:endParaRPr lang="zh-CN" altLang="en-US" dirty="0">
              <a:solidFill>
                <a:srgbClr val="000000"/>
              </a:solidFill>
              <a:latin typeface="宋体" panose="02010600030101010101" pitchFamily="2" charset="-122"/>
            </a:endParaRPr>
          </a:p>
          <a:p>
            <a:pPr marL="457200" lvl="1" indent="0" eaLnBrk="1" hangingPunct="1">
              <a:buClr>
                <a:srgbClr val="0000CC"/>
              </a:buClr>
              <a:buSzTx/>
              <a:buFont typeface="Wingdings" panose="05000000000000000000" pitchFamily="2" charset="2"/>
              <a:buNone/>
              <a:defRPr/>
            </a:pPr>
            <a:r>
              <a:rPr lang="en-US" altLang="zh-CN" dirty="0">
                <a:solidFill>
                  <a:srgbClr val="000000"/>
                </a:solidFill>
                <a:latin typeface="隶书" panose="02010509060101010101" pitchFamily="49" charset="-122"/>
              </a:rPr>
              <a:t>2)</a:t>
            </a:r>
            <a:r>
              <a:rPr lang="zh-CN" altLang="en-US" dirty="0">
                <a:solidFill>
                  <a:srgbClr val="000000"/>
                </a:solidFill>
                <a:latin typeface="隶书" panose="02010509060101010101" pitchFamily="49" charset="-122"/>
              </a:rPr>
              <a:t>抢占方式</a:t>
            </a:r>
            <a:endParaRPr lang="zh-CN" altLang="en-US" dirty="0">
              <a:solidFill>
                <a:srgbClr val="000000"/>
              </a:solidFill>
              <a:latin typeface="宋体" panose="02010600030101010101" pitchFamily="2" charset="-122"/>
            </a:endParaRPr>
          </a:p>
          <a:p>
            <a:pPr marL="914400" lvl="2" indent="0" eaLnBrk="1" hangingPunct="1">
              <a:lnSpc>
                <a:spcPct val="95000"/>
              </a:lnSpc>
              <a:buClr>
                <a:srgbClr val="0000CC"/>
              </a:buClr>
              <a:buSzTx/>
              <a:buFont typeface="Wingdings" panose="05000000000000000000" pitchFamily="2" charset="2"/>
              <a:buNone/>
              <a:defRPr/>
            </a:pPr>
            <a:r>
              <a:rPr lang="zh-CN" altLang="en-US" sz="2800" dirty="0">
                <a:solidFill>
                  <a:srgbClr val="000000"/>
                </a:solidFill>
                <a:latin typeface="宋体" panose="02010600030101010101" pitchFamily="2" charset="-122"/>
              </a:rPr>
              <a:t>原理</a:t>
            </a:r>
            <a:r>
              <a:rPr lang="en-US" altLang="zh-CN" sz="2800" dirty="0">
                <a:solidFill>
                  <a:srgbClr val="000000"/>
                </a:solidFill>
                <a:latin typeface="宋体" panose="02010600030101010101" pitchFamily="2" charset="-122"/>
              </a:rPr>
              <a:t>:</a:t>
            </a:r>
            <a:r>
              <a:rPr lang="zh-CN" altLang="en-US" sz="2800" dirty="0">
                <a:solidFill>
                  <a:srgbClr val="000000"/>
                </a:solidFill>
                <a:latin typeface="宋体" panose="02010600030101010101" pitchFamily="2" charset="-122"/>
              </a:rPr>
              <a:t>允许调度程序根据某种原则，暂停正在执行的进程，将处理机重新分配给其他进程。</a:t>
            </a:r>
            <a:endParaRPr lang="zh-CN" altLang="en-US" sz="2800" dirty="0">
              <a:solidFill>
                <a:srgbClr val="000000"/>
              </a:solidFill>
              <a:latin typeface="宋体" panose="02010600030101010101" pitchFamily="2" charset="-122"/>
            </a:endParaRPr>
          </a:p>
          <a:p>
            <a:pPr lvl="2" eaLnBrk="1" hangingPunct="1">
              <a:lnSpc>
                <a:spcPct val="95000"/>
              </a:lnSpc>
              <a:buClr>
                <a:srgbClr val="0000CC"/>
              </a:buClr>
              <a:buSzTx/>
              <a:buFont typeface="Wingdings" panose="05000000000000000000" pitchFamily="2" charset="2"/>
              <a:buChar char="Ø"/>
              <a:defRPr/>
            </a:pPr>
            <a:r>
              <a:rPr lang="zh-CN" altLang="en-US" sz="2800" dirty="0">
                <a:solidFill>
                  <a:srgbClr val="000000"/>
                </a:solidFill>
                <a:latin typeface="隶书" panose="02010509060101010101" pitchFamily="49" charset="-122"/>
              </a:rPr>
              <a:t>抢占</a:t>
            </a:r>
            <a:r>
              <a:rPr lang="zh-CN" altLang="en-US" sz="2800" dirty="0">
                <a:solidFill>
                  <a:srgbClr val="000000"/>
                </a:solidFill>
                <a:latin typeface="宋体" panose="02010600030101010101" pitchFamily="2" charset="-122"/>
              </a:rPr>
              <a:t>原则：</a:t>
            </a:r>
            <a:endParaRPr lang="zh-CN" altLang="en-US" sz="2800" dirty="0">
              <a:solidFill>
                <a:srgbClr val="000000"/>
              </a:solidFill>
              <a:latin typeface="宋体" panose="02010600030101010101" pitchFamily="2" charset="-122"/>
            </a:endParaRPr>
          </a:p>
          <a:p>
            <a:pPr lvl="3" eaLnBrk="1" hangingPunct="1">
              <a:lnSpc>
                <a:spcPct val="95000"/>
              </a:lnSpc>
              <a:buClr>
                <a:srgbClr val="0000CC"/>
              </a:buClr>
              <a:buSzTx/>
              <a:buFont typeface="Wingdings" panose="05000000000000000000" pitchFamily="2" charset="2"/>
              <a:buChar char="Ø"/>
              <a:defRPr/>
            </a:pPr>
            <a:r>
              <a:rPr lang="zh-CN" altLang="en-US" sz="2800" dirty="0">
                <a:solidFill>
                  <a:srgbClr val="000000"/>
                </a:solidFill>
                <a:latin typeface="Times New Roman" panose="02020603050405020304" pitchFamily="18" charset="0"/>
              </a:rPr>
              <a:t>优先权原则：允许优先权高的新到进程抢占当前进程的处理机</a:t>
            </a:r>
            <a:endParaRPr lang="zh-CN" altLang="en-US" sz="2800" dirty="0">
              <a:solidFill>
                <a:srgbClr val="000000"/>
              </a:solidFill>
              <a:latin typeface="Times New Roman" panose="02020603050405020304" pitchFamily="18" charset="0"/>
            </a:endParaRPr>
          </a:p>
          <a:p>
            <a:pPr lvl="3" eaLnBrk="1" hangingPunct="1">
              <a:lnSpc>
                <a:spcPct val="95000"/>
              </a:lnSpc>
              <a:buClr>
                <a:srgbClr val="0000CC"/>
              </a:buClr>
              <a:buSzTx/>
              <a:buFont typeface="Wingdings" panose="05000000000000000000" pitchFamily="2" charset="2"/>
              <a:buChar char="Ø"/>
              <a:defRPr/>
            </a:pPr>
            <a:r>
              <a:rPr lang="zh-CN" altLang="en-US" sz="2800" dirty="0">
                <a:solidFill>
                  <a:srgbClr val="000000"/>
                </a:solidFill>
                <a:latin typeface="Times New Roman" panose="02020603050405020304" pitchFamily="18" charset="0"/>
              </a:rPr>
              <a:t>短进程优先原则</a:t>
            </a:r>
            <a:endParaRPr lang="zh-CN" altLang="en-US" sz="2800" dirty="0">
              <a:solidFill>
                <a:srgbClr val="000000"/>
              </a:solidFill>
              <a:latin typeface="Times New Roman" panose="02020603050405020304" pitchFamily="18" charset="0"/>
            </a:endParaRPr>
          </a:p>
          <a:p>
            <a:pPr lvl="3" eaLnBrk="1" hangingPunct="1">
              <a:lnSpc>
                <a:spcPct val="95000"/>
              </a:lnSpc>
              <a:buClr>
                <a:srgbClr val="0000CC"/>
              </a:buClr>
              <a:buSzTx/>
              <a:buFont typeface="Wingdings" panose="05000000000000000000" pitchFamily="2" charset="2"/>
              <a:buChar char="Ø"/>
              <a:defRPr/>
            </a:pPr>
            <a:r>
              <a:rPr lang="zh-CN" altLang="en-US" sz="2800" dirty="0">
                <a:solidFill>
                  <a:srgbClr val="000000"/>
                </a:solidFill>
                <a:latin typeface="Times New Roman" panose="02020603050405020304" pitchFamily="18" charset="0"/>
              </a:rPr>
              <a:t>时间片原则</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按时间片轮转使用处理机</a:t>
            </a:r>
            <a:endParaRPr lang="zh-CN" altLang="en-US" sz="2800" dirty="0">
              <a:solidFill>
                <a:srgbClr val="000000"/>
              </a:solidFill>
              <a:latin typeface="Times New Roman" panose="02020603050405020304" pitchFamily="18" charset="0"/>
            </a:endParaRPr>
          </a:p>
        </p:txBody>
      </p:sp>
      <p:sp>
        <p:nvSpPr>
          <p:cNvPr id="45059" name="Text Box 2"/>
          <p:cNvSpPr txBox="1">
            <a:spLocks noChangeArrowheads="1"/>
          </p:cNvSpPr>
          <p:nvPr/>
        </p:nvSpPr>
        <p:spPr bwMode="auto">
          <a:xfrm>
            <a:off x="395536" y="260648"/>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dirty="0">
                <a:solidFill>
                  <a:srgbClr val="000000"/>
                </a:solidFill>
                <a:latin typeface="华文新魏" panose="02010800040101010101" pitchFamily="2" charset="-122"/>
                <a:ea typeface="华文新魏" panose="02010800040101010101" pitchFamily="2" charset="-122"/>
              </a:rPr>
              <a:t>3.</a:t>
            </a:r>
            <a:r>
              <a:rPr lang="en-US" altLang="zh-CN" sz="4000" dirty="0">
                <a:solidFill>
                  <a:srgbClr val="000000"/>
                </a:solidFill>
                <a:latin typeface="华文新魏" panose="02010800040101010101" pitchFamily="2" charset="-122"/>
                <a:ea typeface="华文新魏" panose="02010800040101010101" pitchFamily="2" charset="-122"/>
              </a:rPr>
              <a:t>3</a:t>
            </a:r>
            <a:r>
              <a:rPr lang="zh-CN" altLang="en-US" sz="4000" dirty="0">
                <a:solidFill>
                  <a:srgbClr val="000000"/>
                </a:solidFill>
                <a:latin typeface="华文新魏" panose="02010800040101010101" pitchFamily="2" charset="-122"/>
                <a:ea typeface="华文新魏" panose="02010800040101010101" pitchFamily="2" charset="-122"/>
              </a:rPr>
              <a:t>  进程调度</a:t>
            </a:r>
            <a:endParaRPr lang="zh-CN" altLang="en-US" sz="4000" dirty="0">
              <a:solidFill>
                <a:srgbClr val="0000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ChangeArrowheads="1"/>
          </p:cNvSpPr>
          <p:nvPr/>
        </p:nvSpPr>
        <p:spPr bwMode="auto">
          <a:xfrm>
            <a:off x="107505" y="890587"/>
            <a:ext cx="8796784" cy="577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35877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en-US" altLang="zh-CN" dirty="0">
                <a:solidFill>
                  <a:srgbClr val="000000"/>
                </a:solidFill>
                <a:latin typeface="Times New Roman" panose="02020603050405020304" pitchFamily="18" charset="0"/>
              </a:rPr>
              <a:t>3.3.2 </a:t>
            </a:r>
            <a:r>
              <a:rPr lang="zh-CN" altLang="en-US" dirty="0">
                <a:solidFill>
                  <a:srgbClr val="000000"/>
                </a:solidFill>
                <a:latin typeface="Times New Roman" panose="02020603050405020304" pitchFamily="18" charset="0"/>
              </a:rPr>
              <a:t>轮转调度算法（大致</a:t>
            </a:r>
            <a:r>
              <a:rPr lang="zh-CN" altLang="en-US" dirty="0">
                <a:solidFill>
                  <a:srgbClr val="000000"/>
                </a:solidFill>
                <a:latin typeface="Times New Roman" panose="02020603050405020304" pitchFamily="18" charset="0"/>
              </a:rPr>
              <a:t>意思）</a:t>
            </a:r>
            <a:endParaRPr lang="zh-CN" altLang="en-US" dirty="0">
              <a:solidFill>
                <a:srgbClr val="000000"/>
              </a:solidFill>
              <a:latin typeface="Arial" panose="020B0604020202020204" pitchFamily="34" charset="0"/>
            </a:endParaRPr>
          </a:p>
          <a:p>
            <a:pPr lvl="3" eaLnBrk="1" hangingPunct="1">
              <a:lnSpc>
                <a:spcPct val="120000"/>
              </a:lnSpc>
              <a:spcBef>
                <a:spcPct val="0"/>
              </a:spcBef>
              <a:buClr>
                <a:schemeClr val="hlink"/>
              </a:buClr>
              <a:buSzTx/>
              <a:buFont typeface="Wingdings" panose="05000000000000000000" pitchFamily="2" charset="2"/>
              <a:buNone/>
            </a:pPr>
            <a:r>
              <a:rPr lang="en-US" altLang="zh-CN" sz="2800" dirty="0">
                <a:solidFill>
                  <a:srgbClr val="000000"/>
                </a:solidFill>
                <a:latin typeface="Times New Roman" panose="02020603050405020304" pitchFamily="18" charset="0"/>
              </a:rPr>
              <a:t>1.</a:t>
            </a:r>
            <a:r>
              <a:rPr lang="zh-CN" altLang="en-US" sz="2800" dirty="0">
                <a:solidFill>
                  <a:srgbClr val="000000"/>
                </a:solidFill>
                <a:latin typeface="Times New Roman" panose="02020603050405020304" pitchFamily="18" charset="0"/>
              </a:rPr>
              <a:t>原理</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将</a:t>
            </a:r>
            <a:r>
              <a:rPr lang="en-US" altLang="zh-CN" sz="2800" dirty="0">
                <a:solidFill>
                  <a:srgbClr val="000000"/>
                </a:solidFill>
                <a:latin typeface="Times New Roman" panose="02020603050405020304" pitchFamily="18" charset="0"/>
              </a:rPr>
              <a:t>CPU </a:t>
            </a:r>
            <a:r>
              <a:rPr lang="zh-CN" altLang="en-US" sz="2800" dirty="0">
                <a:solidFill>
                  <a:srgbClr val="000000"/>
                </a:solidFill>
                <a:latin typeface="Times New Roman" panose="02020603050405020304" pitchFamily="18" charset="0"/>
              </a:rPr>
              <a:t>的处理时间分成固定大小的时间片，系统将所有就绪进程按先来先服务的原则排成队列。调度时，把</a:t>
            </a:r>
            <a:r>
              <a:rPr lang="en-US" altLang="zh-CN" sz="2800" dirty="0">
                <a:solidFill>
                  <a:srgbClr val="000000"/>
                </a:solidFill>
                <a:latin typeface="Times New Roman" panose="02020603050405020304" pitchFamily="18" charset="0"/>
              </a:rPr>
              <a:t>CPU </a:t>
            </a:r>
            <a:r>
              <a:rPr lang="zh-CN" altLang="en-US" sz="2800" dirty="0">
                <a:solidFill>
                  <a:srgbClr val="000000"/>
                </a:solidFill>
                <a:latin typeface="Times New Roman" panose="02020603050405020304" pitchFamily="18" charset="0"/>
              </a:rPr>
              <a:t>分配给队首进程，令其执行一个时间片，时间片用完后，若进程未结束，则重新排入就绪队列尾部。</a:t>
            </a:r>
            <a:endParaRPr lang="en-US" altLang="zh-CN" sz="2800" dirty="0">
              <a:solidFill>
                <a:srgbClr val="000000"/>
              </a:solidFill>
              <a:latin typeface="Times New Roman" panose="02020603050405020304" pitchFamily="18" charset="0"/>
            </a:endParaRPr>
          </a:p>
          <a:p>
            <a:pPr lvl="3" eaLnBrk="1" hangingPunct="1">
              <a:lnSpc>
                <a:spcPct val="120000"/>
              </a:lnSpc>
              <a:spcBef>
                <a:spcPct val="0"/>
              </a:spcBef>
              <a:buClr>
                <a:schemeClr val="hlink"/>
              </a:buClr>
              <a:buSzTx/>
              <a:buFont typeface="Wingdings" panose="05000000000000000000" pitchFamily="2" charset="2"/>
              <a:buNone/>
            </a:pPr>
            <a:r>
              <a:rPr lang="en-US" altLang="zh-CN" sz="2800" dirty="0">
                <a:solidFill>
                  <a:srgbClr val="000000"/>
                </a:solidFill>
                <a:latin typeface="Times New Roman" panose="02020603050405020304" pitchFamily="18" charset="0"/>
              </a:rPr>
              <a:t>2. </a:t>
            </a:r>
            <a:r>
              <a:rPr lang="zh-CN" altLang="en-US" sz="2800" dirty="0">
                <a:solidFill>
                  <a:srgbClr val="000000"/>
                </a:solidFill>
                <a:latin typeface="Times New Roman" panose="02020603050405020304" pitchFamily="18" charset="0"/>
              </a:rPr>
              <a:t>进程切换时机</a:t>
            </a:r>
            <a:r>
              <a:rPr lang="en-US" altLang="zh-CN" sz="2800" dirty="0">
                <a:solidFill>
                  <a:srgbClr val="000000"/>
                </a:solidFill>
                <a:latin typeface="Times New Roman" panose="02020603050405020304" pitchFamily="18" charset="0"/>
              </a:rPr>
              <a:t>:1)</a:t>
            </a:r>
            <a:r>
              <a:rPr lang="zh-CN" altLang="en-US" sz="2800" dirty="0">
                <a:solidFill>
                  <a:srgbClr val="000000"/>
                </a:solidFill>
                <a:latin typeface="Times New Roman" panose="02020603050405020304" pitchFamily="18" charset="0"/>
              </a:rPr>
              <a:t>进程完成</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时间片尚未用完</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结束从就绪队列删除</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激活调度程序</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调入就绪队列队首进程</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启动新时间片</a:t>
            </a:r>
            <a:r>
              <a:rPr lang="en-US" altLang="zh-CN" sz="2800" dirty="0">
                <a:solidFill>
                  <a:srgbClr val="000000"/>
                </a:solidFill>
                <a:latin typeface="Times New Roman" panose="02020603050405020304" pitchFamily="18" charset="0"/>
              </a:rPr>
              <a:t>;2)</a:t>
            </a:r>
            <a:r>
              <a:rPr lang="zh-CN" altLang="en-US" sz="2800" dirty="0">
                <a:solidFill>
                  <a:srgbClr val="000000"/>
                </a:solidFill>
                <a:latin typeface="Times New Roman" panose="02020603050405020304" pitchFamily="18" charset="0"/>
              </a:rPr>
              <a:t>时间片用完</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进程尚未完成</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激活调度</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调入队首进程</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启动新时间片</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本进程送到就绪队列末尾</a:t>
            </a:r>
            <a:r>
              <a:rPr lang="en-US" altLang="zh-CN" sz="2800" dirty="0">
                <a:solidFill>
                  <a:srgbClr val="000000"/>
                </a:solidFill>
                <a:latin typeface="Times New Roman" panose="02020603050405020304" pitchFamily="18" charset="0"/>
              </a:rPr>
              <a:t>.</a:t>
            </a:r>
            <a:endParaRPr lang="en-US" altLang="zh-CN" sz="2800" dirty="0">
              <a:solidFill>
                <a:srgbClr val="000000"/>
              </a:solidFill>
              <a:latin typeface="Times New Roman" panose="02020603050405020304" pitchFamily="18" charset="0"/>
            </a:endParaRPr>
          </a:p>
        </p:txBody>
      </p:sp>
      <p:sp>
        <p:nvSpPr>
          <p:cNvPr id="46083" name="Text Box 2"/>
          <p:cNvSpPr txBox="1">
            <a:spLocks noChangeArrowheads="1"/>
          </p:cNvSpPr>
          <p:nvPr/>
        </p:nvSpPr>
        <p:spPr bwMode="auto">
          <a:xfrm>
            <a:off x="971550" y="188913"/>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3</a:t>
            </a:r>
            <a:r>
              <a:rPr lang="zh-CN" altLang="en-US" sz="4000">
                <a:solidFill>
                  <a:srgbClr val="000000"/>
                </a:solidFill>
                <a:latin typeface="华文新魏" panose="02010800040101010101" pitchFamily="2" charset="-122"/>
                <a:ea typeface="华文新魏" panose="02010800040101010101" pitchFamily="2" charset="-122"/>
              </a:rPr>
              <a:t>  进程调度</a:t>
            </a:r>
            <a:endParaRPr lang="zh-CN" altLang="en-US" sz="4000">
              <a:solidFill>
                <a:srgbClr val="0000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ChangeArrowheads="1"/>
          </p:cNvSpPr>
          <p:nvPr/>
        </p:nvSpPr>
        <p:spPr bwMode="auto">
          <a:xfrm>
            <a:off x="457200" y="1524000"/>
            <a:ext cx="8686800" cy="4800600"/>
          </a:xfrm>
          <a:prstGeom prst="rect">
            <a:avLst/>
          </a:prstGeom>
          <a:noFill/>
          <a:ln>
            <a:noFill/>
          </a:ln>
        </p:spPr>
        <p:txBody>
          <a:bodyPr/>
          <a:lstStyle>
            <a:lvl1pPr marL="685800" indent="-685800">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2057400" indent="-6858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indent="0" eaLnBrk="1" hangingPunct="1">
              <a:buClr>
                <a:srgbClr val="0000CC"/>
              </a:buClr>
              <a:buSzTx/>
              <a:buFont typeface="Wingdings" panose="05000000000000000000" pitchFamily="2" charset="2"/>
              <a:buNone/>
              <a:defRPr/>
            </a:pPr>
            <a:r>
              <a:rPr lang="en-US" altLang="zh-CN" dirty="0">
                <a:solidFill>
                  <a:srgbClr val="000000"/>
                </a:solidFill>
                <a:latin typeface="Times New Roman" panose="02020603050405020304" pitchFamily="18" charset="0"/>
              </a:rPr>
              <a:t>3.3.3 </a:t>
            </a:r>
            <a:r>
              <a:rPr lang="zh-CN" altLang="en-US" dirty="0">
                <a:solidFill>
                  <a:srgbClr val="000000"/>
                </a:solidFill>
                <a:latin typeface="Times New Roman" panose="02020603050405020304" pitchFamily="18" charset="0"/>
              </a:rPr>
              <a:t>优先级调度算法</a:t>
            </a:r>
            <a:endParaRPr lang="en-US" altLang="zh-CN" dirty="0">
              <a:solidFill>
                <a:srgbClr val="000000"/>
              </a:solidFill>
              <a:latin typeface="Times New Roman" panose="02020603050405020304" pitchFamily="18" charset="0"/>
            </a:endParaRPr>
          </a:p>
          <a:p>
            <a:pPr marL="0" indent="0" eaLnBrk="1" hangingPunct="1">
              <a:buClr>
                <a:srgbClr val="0000CC"/>
              </a:buClr>
              <a:buSzTx/>
              <a:buFont typeface="Wingdings" panose="05000000000000000000" pitchFamily="2" charset="2"/>
              <a:buNone/>
              <a:defRPr/>
            </a:pPr>
            <a:r>
              <a:rPr lang="zh-CN" altLang="en-US" sz="2800" dirty="0">
                <a:solidFill>
                  <a:srgbClr val="000000"/>
                </a:solidFill>
                <a:latin typeface="Times New Roman" panose="02020603050405020304" pitchFamily="18" charset="0"/>
              </a:rPr>
              <a:t>引入原因</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实践中进程的紧迫程度不同</a:t>
            </a:r>
            <a:endParaRPr lang="en-US" altLang="zh-CN" sz="2800" dirty="0">
              <a:solidFill>
                <a:srgbClr val="000000"/>
              </a:solidFill>
              <a:latin typeface="Times New Roman" panose="02020603050405020304" pitchFamily="18" charset="0"/>
            </a:endParaRPr>
          </a:p>
          <a:p>
            <a:pPr marL="0" indent="0" eaLnBrk="1" hangingPunct="1">
              <a:buClr>
                <a:srgbClr val="0000CC"/>
              </a:buClr>
              <a:buSzTx/>
              <a:buFont typeface="Wingdings" panose="05000000000000000000" pitchFamily="2" charset="2"/>
              <a:buNone/>
              <a:defRPr/>
            </a:pPr>
            <a:r>
              <a:rPr lang="zh-CN" altLang="en-US" sz="2800" dirty="0">
                <a:solidFill>
                  <a:srgbClr val="000000"/>
                </a:solidFill>
                <a:latin typeface="Times New Roman" panose="02020603050405020304" pitchFamily="18" charset="0"/>
              </a:rPr>
              <a:t>原理</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调度时</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将处理机分配给就绪队列中优先级最高的进程</a:t>
            </a:r>
            <a:r>
              <a:rPr lang="en-US" altLang="zh-CN" sz="2800" dirty="0">
                <a:solidFill>
                  <a:srgbClr val="000000"/>
                </a:solidFill>
                <a:latin typeface="Times New Roman" panose="02020603050405020304" pitchFamily="18" charset="0"/>
              </a:rPr>
              <a:t>.</a:t>
            </a:r>
            <a:endParaRPr lang="en-US" altLang="zh-CN" sz="2800" dirty="0">
              <a:solidFill>
                <a:srgbClr val="000000"/>
              </a:solidFill>
              <a:latin typeface="宋体" panose="02010600030101010101" pitchFamily="2" charset="-122"/>
            </a:endParaRPr>
          </a:p>
          <a:p>
            <a:pPr marL="0" indent="0" eaLnBrk="1" hangingPunct="1">
              <a:buClr>
                <a:srgbClr val="0000CC"/>
              </a:buClr>
              <a:buSzTx/>
              <a:buFont typeface="Wingdings" panose="05000000000000000000" pitchFamily="2" charset="2"/>
              <a:buNone/>
              <a:defRPr/>
            </a:pPr>
            <a:r>
              <a:rPr lang="en-US" altLang="zh-CN" sz="2800" dirty="0">
                <a:solidFill>
                  <a:srgbClr val="000000"/>
                </a:solidFill>
                <a:latin typeface="宋体" panose="02010600030101010101" pitchFamily="2" charset="-122"/>
              </a:rPr>
              <a:t>1.</a:t>
            </a:r>
            <a:r>
              <a:rPr lang="zh-CN" altLang="en-US" sz="2800" dirty="0">
                <a:solidFill>
                  <a:srgbClr val="000000"/>
                </a:solidFill>
                <a:latin typeface="宋体" panose="02010600030101010101" pitchFamily="2" charset="-122"/>
              </a:rPr>
              <a:t>优先级调度算法的类型</a:t>
            </a:r>
            <a:endParaRPr lang="en-US" altLang="zh-CN" sz="2800" dirty="0">
              <a:solidFill>
                <a:srgbClr val="000000"/>
              </a:solidFill>
              <a:latin typeface="宋体" panose="02010600030101010101" pitchFamily="2" charset="-122"/>
            </a:endParaRPr>
          </a:p>
          <a:p>
            <a:pPr marL="514350" indent="-514350" eaLnBrk="1" hangingPunct="1">
              <a:buClr>
                <a:srgbClr val="0000CC"/>
              </a:buClr>
              <a:buSzTx/>
              <a:buFont typeface="+mj-ea"/>
              <a:buAutoNum type="circleNumDbPlain"/>
              <a:defRPr/>
            </a:pPr>
            <a:r>
              <a:rPr lang="zh-CN" altLang="en-US" sz="2800" dirty="0">
                <a:solidFill>
                  <a:srgbClr val="000000"/>
                </a:solidFill>
                <a:latin typeface="Times New Roman" panose="02020603050405020304" pitchFamily="18" charset="0"/>
              </a:rPr>
              <a:t>非抢占式优先级调度算法</a:t>
            </a:r>
            <a:endParaRPr lang="en-US" altLang="zh-CN" sz="2800" dirty="0">
              <a:solidFill>
                <a:srgbClr val="000000"/>
              </a:solidFill>
              <a:latin typeface="Times New Roman" panose="02020603050405020304" pitchFamily="18" charset="0"/>
            </a:endParaRPr>
          </a:p>
          <a:p>
            <a:pPr marL="514350" indent="-514350" eaLnBrk="1" hangingPunct="1">
              <a:buClr>
                <a:srgbClr val="0000CC"/>
              </a:buClr>
              <a:buSzTx/>
              <a:buFont typeface="+mj-ea"/>
              <a:buAutoNum type="circleNumDbPlain"/>
              <a:defRPr/>
            </a:pPr>
            <a:r>
              <a:rPr lang="zh-CN" altLang="en-US" sz="2800" dirty="0">
                <a:solidFill>
                  <a:srgbClr val="000000"/>
                </a:solidFill>
                <a:latin typeface="Times New Roman" panose="02020603050405020304" pitchFamily="18" charset="0"/>
              </a:rPr>
              <a:t>抢占式优先级调度算法</a:t>
            </a:r>
            <a:endParaRPr lang="zh-CN" altLang="en-US" sz="2800" dirty="0">
              <a:solidFill>
                <a:srgbClr val="000000"/>
              </a:solidFill>
              <a:latin typeface="宋体" panose="02010600030101010101" pitchFamily="2" charset="-122"/>
            </a:endParaRPr>
          </a:p>
        </p:txBody>
      </p:sp>
      <p:sp>
        <p:nvSpPr>
          <p:cNvPr id="51203" name="Text Box 2"/>
          <p:cNvSpPr txBox="1">
            <a:spLocks noChangeArrowheads="1"/>
          </p:cNvSpPr>
          <p:nvPr/>
        </p:nvSpPr>
        <p:spPr bwMode="auto">
          <a:xfrm>
            <a:off x="1295400" y="609600"/>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3</a:t>
            </a:r>
            <a:r>
              <a:rPr lang="zh-CN" altLang="en-US" sz="4000">
                <a:solidFill>
                  <a:srgbClr val="000000"/>
                </a:solidFill>
                <a:latin typeface="华文新魏" panose="02010800040101010101" pitchFamily="2" charset="-122"/>
                <a:ea typeface="华文新魏" panose="02010800040101010101" pitchFamily="2" charset="-122"/>
              </a:rPr>
              <a:t>  进程调度</a:t>
            </a:r>
            <a:endParaRPr lang="zh-CN" altLang="en-US" sz="4000">
              <a:solidFill>
                <a:srgbClr val="0000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页脚占位符 4"/>
          <p:cNvSpPr>
            <a:spLocks noGrp="1"/>
          </p:cNvSpPr>
          <p:nvPr>
            <p:ph type="ftr" sz="quarter" idx="4294967295"/>
          </p:nvPr>
        </p:nvSpPr>
        <p:spPr bwMode="auto">
          <a:xfrm>
            <a:off x="0" y="1828800"/>
            <a:ext cx="533400" cy="3962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zh-CN" altLang="en-US" sz="2000" b="0">
                <a:solidFill>
                  <a:srgbClr val="9900CC"/>
                </a:solidFill>
                <a:latin typeface="隶书" panose="02010509060101010101" pitchFamily="49" charset="-122"/>
                <a:ea typeface="隶书" panose="02010509060101010101" pitchFamily="49" charset="-122"/>
              </a:rPr>
              <a:t>操作系统</a:t>
            </a:r>
            <a:r>
              <a:rPr kumimoji="0" lang="en-US" altLang="zh-CN" sz="2000" b="0">
                <a:solidFill>
                  <a:srgbClr val="9900CC"/>
                </a:solidFill>
                <a:latin typeface="隶书" panose="02010509060101010101" pitchFamily="49" charset="-122"/>
                <a:ea typeface="隶书" panose="02010509060101010101" pitchFamily="49" charset="-122"/>
              </a:rPr>
              <a:t>|</a:t>
            </a:r>
            <a:r>
              <a:rPr kumimoji="0" lang="zh-CN" altLang="en-US" sz="2000" b="0">
                <a:solidFill>
                  <a:srgbClr val="9900CC"/>
                </a:solidFill>
                <a:latin typeface="隶书" panose="02010509060101010101" pitchFamily="49" charset="-122"/>
                <a:ea typeface="隶书" panose="02010509060101010101" pitchFamily="49" charset="-122"/>
              </a:rPr>
              <a:t>调度与死锁</a:t>
            </a:r>
            <a:endParaRPr kumimoji="0" lang="zh-CN" altLang="en-US" sz="2000" b="0">
              <a:solidFill>
                <a:srgbClr val="9900CC"/>
              </a:solidFill>
              <a:latin typeface="隶书" panose="02010509060101010101" pitchFamily="49" charset="-122"/>
              <a:ea typeface="隶书" panose="02010509060101010101" pitchFamily="49" charset="-122"/>
            </a:endParaRPr>
          </a:p>
          <a:p>
            <a:pPr>
              <a:spcBef>
                <a:spcPct val="0"/>
              </a:spcBef>
              <a:buClrTx/>
              <a:buSzTx/>
              <a:buFontTx/>
              <a:buNone/>
            </a:pPr>
            <a:endParaRPr kumimoji="0" lang="zh-CN" altLang="en-US" sz="2000" b="0">
              <a:solidFill>
                <a:srgbClr val="9900CC"/>
              </a:solidFill>
              <a:latin typeface="隶书" panose="02010509060101010101" pitchFamily="49" charset="-122"/>
              <a:ea typeface="隶书" panose="02010509060101010101" pitchFamily="49" charset="-122"/>
            </a:endParaRPr>
          </a:p>
          <a:p>
            <a:pPr>
              <a:spcBef>
                <a:spcPct val="0"/>
              </a:spcBef>
              <a:buClrTx/>
              <a:buSzTx/>
              <a:buFontTx/>
              <a:buNone/>
            </a:pPr>
            <a:fld id="{85DEC6BE-69B3-4130-B968-EF87D921E285}" type="slidenum">
              <a:rPr kumimoji="0" lang="zh-CN" altLang="en-US" sz="2000" b="0">
                <a:solidFill>
                  <a:srgbClr val="9900CC"/>
                </a:solidFill>
                <a:latin typeface="隶书" panose="02010509060101010101" pitchFamily="49" charset="-122"/>
                <a:ea typeface="隶书" panose="02010509060101010101" pitchFamily="49" charset="-122"/>
              </a:rPr>
            </a:fld>
            <a:endParaRPr kumimoji="0" lang="en-US" altLang="zh-CN" sz="2000" b="0">
              <a:solidFill>
                <a:srgbClr val="9900CC"/>
              </a:solidFill>
              <a:latin typeface="隶书" panose="02010509060101010101" pitchFamily="49" charset="-122"/>
              <a:ea typeface="隶书" panose="02010509060101010101" pitchFamily="49" charset="-122"/>
            </a:endParaRPr>
          </a:p>
        </p:txBody>
      </p:sp>
      <p:sp>
        <p:nvSpPr>
          <p:cNvPr id="74755" name="Rectangle 2"/>
          <p:cNvSpPr>
            <a:spLocks noGrp="1" noChangeArrowheads="1"/>
          </p:cNvSpPr>
          <p:nvPr>
            <p:ph type="title"/>
          </p:nvPr>
        </p:nvSpPr>
        <p:spPr>
          <a:xfrm>
            <a:off x="674688" y="74613"/>
            <a:ext cx="7793037" cy="865187"/>
          </a:xfrm>
        </p:spPr>
        <p:txBody>
          <a:bodyPr/>
          <a:lstStyle/>
          <a:p>
            <a:pPr algn="ctr" eaLnBrk="1" hangingPunct="1"/>
            <a:r>
              <a:rPr lang="en-US" altLang="zh-CN" sz="3200" b="1" dirty="0">
                <a:latin typeface="Times New Roman" panose="02020603050405020304" pitchFamily="18" charset="0"/>
              </a:rPr>
              <a:t>3.4.5 </a:t>
            </a:r>
            <a:r>
              <a:rPr lang="zh-CN" altLang="en-US" sz="3200" b="1" dirty="0">
                <a:solidFill>
                  <a:srgbClr val="FF0000"/>
                </a:solidFill>
                <a:latin typeface="Times New Roman" panose="02020603050405020304" pitchFamily="18" charset="0"/>
              </a:rPr>
              <a:t>优先级倒置</a:t>
            </a:r>
            <a:endParaRPr lang="en-US" altLang="zh-CN" sz="3200" b="1" dirty="0">
              <a:solidFill>
                <a:srgbClr val="FF0000"/>
              </a:solidFill>
              <a:latin typeface="Times New Roman" panose="02020603050405020304" pitchFamily="18" charset="0"/>
            </a:endParaRPr>
          </a:p>
        </p:txBody>
      </p:sp>
      <p:sp>
        <p:nvSpPr>
          <p:cNvPr id="74756" name="Rectangle 4" descr="Rectangle: Click to edit Master text styles&#10;Second level&#10;Third level&#10;Fourth level&#10;Fifth level"/>
          <p:cNvSpPr>
            <a:spLocks noGrp="1" noChangeArrowheads="1"/>
          </p:cNvSpPr>
          <p:nvPr>
            <p:ph type="body" idx="1"/>
          </p:nvPr>
        </p:nvSpPr>
        <p:spPr>
          <a:xfrm>
            <a:off x="762000" y="952500"/>
            <a:ext cx="7620000" cy="5321300"/>
          </a:xfrm>
        </p:spPr>
        <p:txBody>
          <a:bodyPr/>
          <a:lstStyle/>
          <a:p>
            <a:pPr marL="0" indent="0" eaLnBrk="1" hangingPunct="1">
              <a:buFont typeface="Wingdings" panose="05000000000000000000" pitchFamily="2" charset="2"/>
              <a:buNone/>
            </a:pPr>
            <a:r>
              <a:rPr lang="zh-CN" altLang="en-US" sz="2800" b="1" dirty="0">
                <a:latin typeface="Times New Roman" panose="02020603050405020304" pitchFamily="18" charset="0"/>
              </a:rPr>
              <a:t>高优先级进程（线程）被低优先级进程（线程）延迟或阻塞</a:t>
            </a:r>
            <a:r>
              <a:rPr lang="en-US" altLang="zh-CN" sz="2800" b="1">
                <a:latin typeface="Times New Roman" panose="02020603050405020304" pitchFamily="18" charset="0"/>
              </a:rPr>
              <a:t>:</a:t>
            </a:r>
            <a:r>
              <a:rPr lang="zh-CN" altLang="en-US" sz="2800" b="1">
                <a:latin typeface="Times New Roman" panose="02020603050405020304" pitchFamily="18" charset="0"/>
              </a:rPr>
              <a:t>共享临界资源</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低优先级先进入临界区</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倒置高优先级阻塞</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3" name="文本框 2"/>
          <p:cNvSpPr txBox="1"/>
          <p:nvPr/>
        </p:nvSpPr>
        <p:spPr>
          <a:xfrm>
            <a:off x="762000" y="2564904"/>
            <a:ext cx="7920880" cy="3108543"/>
          </a:xfrm>
          <a:prstGeom prst="rect">
            <a:avLst/>
          </a:prstGeom>
          <a:noFill/>
        </p:spPr>
        <p:txBody>
          <a:bodyPr wrap="square">
            <a:spAutoFit/>
          </a:bodyPr>
          <a:lstStyle/>
          <a:p>
            <a:pPr>
              <a:defRPr/>
            </a:pPr>
            <a:r>
              <a:rPr lang="zh-CN" altLang="en-US" dirty="0"/>
              <a:t>解决方法</a:t>
            </a:r>
            <a:endParaRPr lang="en-US" altLang="zh-CN" dirty="0"/>
          </a:p>
          <a:p>
            <a:pPr marL="0" indent="0">
              <a:buFont typeface="Wingdings" panose="05000000000000000000" pitchFamily="2" charset="2"/>
              <a:buNone/>
              <a:defRPr/>
            </a:pPr>
            <a:r>
              <a:rPr lang="en-US" altLang="zh-CN" sz="2800" b="1" dirty="0"/>
              <a:t>1</a:t>
            </a:r>
            <a:r>
              <a:rPr lang="zh-CN" altLang="en-US" sz="2800" b="1" dirty="0"/>
              <a:t>、进入临界区的进程所占用的处理机不允许被抢占。</a:t>
            </a:r>
            <a:endParaRPr lang="en-US" altLang="zh-CN" sz="2800" b="1" dirty="0"/>
          </a:p>
          <a:p>
            <a:pPr marL="0" indent="0">
              <a:buFont typeface="Wingdings" panose="05000000000000000000" pitchFamily="2" charset="2"/>
              <a:buNone/>
              <a:defRPr/>
            </a:pPr>
            <a:r>
              <a:rPr lang="en-US" altLang="zh-CN" sz="2800" b="1" dirty="0"/>
              <a:t>2</a:t>
            </a:r>
            <a:r>
              <a:rPr lang="zh-CN" altLang="en-US" sz="2800" b="1" dirty="0"/>
              <a:t>、当高优先级进入临界区时，如果已有一个低优先级进程正在使用该资源，低优先级进程继承高优先级进程的优先级，并一直保持到其退出临界区。</a:t>
            </a:r>
            <a:endParaRPr lang="zh-CN" altLang="en-US"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295400" y="609600"/>
            <a:ext cx="731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CC"/>
              </a:buClr>
              <a:buFont typeface="Wingdings" panose="05000000000000000000" pitchFamily="2" charset="2"/>
              <a:buChar char="Ø"/>
              <a:defRPr kumimoji="1" sz="3200">
                <a:solidFill>
                  <a:srgbClr val="000000"/>
                </a:solidFill>
                <a:latin typeface="Tahoma" panose="020B0604030504040204" pitchFamily="34" charset="0"/>
                <a:ea typeface="宋体" panose="02010600030101010101" pitchFamily="2" charset="-122"/>
              </a:defRPr>
            </a:lvl1pPr>
            <a:lvl2pPr marL="742950" indent="-285750">
              <a:spcBef>
                <a:spcPct val="20000"/>
              </a:spcBef>
              <a:buClr>
                <a:srgbClr val="0000CC"/>
              </a:buClr>
              <a:buFont typeface="Wingdings" panose="05000000000000000000" pitchFamily="2" charset="2"/>
              <a:buChar char="Ø"/>
              <a:defRPr kumimoji="1" sz="2800">
                <a:solidFill>
                  <a:srgbClr val="000000"/>
                </a:solidFill>
                <a:latin typeface="Tahoma" panose="020B0604030504040204" pitchFamily="34" charset="0"/>
                <a:ea typeface="宋体" panose="02010600030101010101" pitchFamily="2" charset="-122"/>
              </a:defRPr>
            </a:lvl2pPr>
            <a:lvl3pPr marL="1143000" indent="-228600">
              <a:spcBef>
                <a:spcPct val="20000"/>
              </a:spcBef>
              <a:buClr>
                <a:srgbClr val="0000CC"/>
              </a:buClr>
              <a:buFont typeface="Wingdings" panose="05000000000000000000" pitchFamily="2" charset="2"/>
              <a:buChar char="Ø"/>
              <a:defRPr kumimoji="1" sz="2400">
                <a:solidFill>
                  <a:srgbClr val="000000"/>
                </a:solidFill>
                <a:latin typeface="Tahoma" panose="020B0604030504040204" pitchFamily="34" charset="0"/>
                <a:ea typeface="宋体" panose="02010600030101010101" pitchFamily="2" charset="-122"/>
              </a:defRPr>
            </a:lvl3pPr>
            <a:lvl4pPr marL="1600200" indent="-228600">
              <a:spcBef>
                <a:spcPct val="20000"/>
              </a:spcBef>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4pPr>
            <a:lvl5pPr marL="2057400" indent="-228600">
              <a:spcBef>
                <a:spcPct val="20000"/>
              </a:spcBef>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4000" dirty="0">
                <a:solidFill>
                  <a:schemeClr val="tx2"/>
                </a:solidFill>
                <a:latin typeface="华文新魏" panose="02010800040101010101" pitchFamily="2" charset="-122"/>
                <a:ea typeface="华文新魏" panose="02010800040101010101" pitchFamily="2" charset="-122"/>
              </a:rPr>
              <a:t>1.2  </a:t>
            </a:r>
            <a:r>
              <a:rPr kumimoji="0" lang="zh-CN" altLang="en-US" sz="4000" dirty="0">
                <a:solidFill>
                  <a:schemeClr val="tx2"/>
                </a:solidFill>
                <a:latin typeface="华文新魏" panose="02010800040101010101" pitchFamily="2" charset="-122"/>
                <a:ea typeface="华文新魏" panose="02010800040101010101" pitchFamily="2" charset="-122"/>
              </a:rPr>
              <a:t>操作系统的发展过程</a:t>
            </a:r>
            <a:endParaRPr kumimoji="0" lang="zh-CN" altLang="en-US" sz="4000" dirty="0">
              <a:solidFill>
                <a:schemeClr val="tx2"/>
              </a:solidFill>
              <a:latin typeface="华文新魏" panose="02010800040101010101" pitchFamily="2" charset="-122"/>
              <a:ea typeface="华文新魏" panose="02010800040101010101" pitchFamily="2" charset="-122"/>
            </a:endParaRPr>
          </a:p>
        </p:txBody>
      </p:sp>
      <p:sp>
        <p:nvSpPr>
          <p:cNvPr id="26627" name="Rectangle 3"/>
          <p:cNvSpPr>
            <a:spLocks noChangeArrowheads="1"/>
          </p:cNvSpPr>
          <p:nvPr/>
        </p:nvSpPr>
        <p:spPr bwMode="auto">
          <a:xfrm>
            <a:off x="179512" y="1196752"/>
            <a:ext cx="8655496" cy="6619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ahoma" panose="020B0604030504040204" pitchFamily="34" charset="0"/>
                <a:ea typeface="宋体" panose="02010600030101010101" pitchFamily="2" charset="-122"/>
              </a:defRPr>
            </a:lvl1pPr>
            <a:lvl2pPr marL="914400" indent="-457200">
              <a:defRPr kumimoji="1" sz="2400">
                <a:solidFill>
                  <a:schemeClr val="tx1"/>
                </a:solidFill>
                <a:latin typeface="Tahoma" panose="020B0604030504040204" pitchFamily="34" charset="0"/>
                <a:ea typeface="宋体" panose="02010600030101010101" pitchFamily="2" charset="-122"/>
              </a:defRPr>
            </a:lvl2pPr>
            <a:lvl3pPr marL="1371600" indent="-457200">
              <a:defRPr kumimoji="1" sz="2400">
                <a:solidFill>
                  <a:schemeClr val="tx1"/>
                </a:solidFill>
                <a:latin typeface="Tahoma" panose="020B0604030504040204" pitchFamily="34" charset="0"/>
                <a:ea typeface="宋体" panose="02010600030101010101" pitchFamily="2" charset="-122"/>
              </a:defRPr>
            </a:lvl3pPr>
            <a:lvl4pPr marL="1828800" indent="-457200">
              <a:defRPr kumimoji="1" sz="2400">
                <a:solidFill>
                  <a:schemeClr val="tx1"/>
                </a:solidFill>
                <a:latin typeface="Tahoma" panose="020B0604030504040204" pitchFamily="34" charset="0"/>
                <a:ea typeface="宋体" panose="02010600030101010101" pitchFamily="2" charset="-122"/>
              </a:defRPr>
            </a:lvl4pPr>
            <a:lvl5pPr marL="2286000" indent="-457200">
              <a:defRPr kumimoji="1" sz="2400">
                <a:solidFill>
                  <a:schemeClr val="tx1"/>
                </a:solidFill>
                <a:latin typeface="Tahoma" panose="020B0604030504040204" pitchFamily="34"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120000"/>
              </a:lnSpc>
            </a:pPr>
            <a:r>
              <a:rPr lang="zh-CN" altLang="en-US" sz="3200" b="1" dirty="0">
                <a:solidFill>
                  <a:schemeClr val="tx2"/>
                </a:solidFill>
                <a:latin typeface="宋体" panose="02010600030101010101" pitchFamily="2" charset="-122"/>
              </a:rPr>
              <a:t>1.2.2 </a:t>
            </a:r>
            <a:r>
              <a:rPr lang="zh-CN" altLang="en-US" sz="3200" b="1" dirty="0">
                <a:solidFill>
                  <a:srgbClr val="FF0000"/>
                </a:solidFill>
                <a:latin typeface="宋体" panose="02010600030101010101" pitchFamily="2" charset="-122"/>
              </a:rPr>
              <a:t>单</a:t>
            </a:r>
            <a:r>
              <a:rPr lang="zh-CN" altLang="en-US" sz="3200" b="1" dirty="0">
                <a:solidFill>
                  <a:schemeClr val="tx2"/>
                </a:solidFill>
                <a:latin typeface="宋体" panose="02010600030101010101" pitchFamily="2" charset="-122"/>
              </a:rPr>
              <a:t>道批处理系统</a:t>
            </a:r>
            <a:r>
              <a:rPr lang="zh-CN" altLang="en-US" sz="2800" b="1" dirty="0">
                <a:solidFill>
                  <a:schemeClr val="tx2"/>
                </a:solidFill>
                <a:latin typeface="宋体" panose="02010600030101010101" pitchFamily="2" charset="-122"/>
              </a:rPr>
              <a:t>  （名词解释批处理</a:t>
            </a:r>
            <a:r>
              <a:rPr lang="en-US" altLang="zh-CN" sz="2800" b="1" dirty="0">
                <a:solidFill>
                  <a:schemeClr val="tx2"/>
                </a:solidFill>
                <a:latin typeface="宋体" panose="02010600030101010101" pitchFamily="2" charset="-122"/>
              </a:rPr>
              <a:t>/</a:t>
            </a:r>
            <a:r>
              <a:rPr lang="zh-CN" altLang="en-US" sz="2800" b="1" dirty="0">
                <a:solidFill>
                  <a:schemeClr val="tx2"/>
                </a:solidFill>
                <a:latin typeface="宋体" panose="02010600030101010101" pitchFamily="2" charset="-122"/>
              </a:rPr>
              <a:t>分时</a:t>
            </a:r>
            <a:r>
              <a:rPr lang="en-US" altLang="zh-CN" sz="2800" b="1" dirty="0">
                <a:solidFill>
                  <a:schemeClr val="tx2"/>
                </a:solidFill>
                <a:latin typeface="宋体" panose="02010600030101010101" pitchFamily="2" charset="-122"/>
              </a:rPr>
              <a:t>/</a:t>
            </a:r>
            <a:r>
              <a:rPr lang="zh-CN" altLang="en-US" sz="2800" b="1" dirty="0">
                <a:solidFill>
                  <a:schemeClr val="tx2"/>
                </a:solidFill>
                <a:latin typeface="宋体" panose="02010600030101010101" pitchFamily="2" charset="-122"/>
              </a:rPr>
              <a:t>实时（软</a:t>
            </a:r>
            <a:r>
              <a:rPr lang="en-US" altLang="zh-CN" sz="2800" b="1" dirty="0">
                <a:solidFill>
                  <a:schemeClr val="tx2"/>
                </a:solidFill>
                <a:latin typeface="宋体" panose="02010600030101010101" pitchFamily="2" charset="-122"/>
              </a:rPr>
              <a:t>/</a:t>
            </a:r>
            <a:r>
              <a:rPr lang="zh-CN" altLang="en-US" sz="2800" b="1" dirty="0">
                <a:solidFill>
                  <a:schemeClr val="tx2"/>
                </a:solidFill>
                <a:latin typeface="宋体" panose="02010600030101010101" pitchFamily="2" charset="-122"/>
              </a:rPr>
              <a:t>硬），选择</a:t>
            </a:r>
            <a:r>
              <a:rPr lang="zh-CN" altLang="en-US" sz="2800" b="1" dirty="0">
                <a:solidFill>
                  <a:schemeClr val="tx2"/>
                </a:solidFill>
                <a:latin typeface="宋体" panose="02010600030101010101" pitchFamily="2" charset="-122"/>
              </a:rPr>
              <a:t>判断）</a:t>
            </a:r>
            <a:endParaRPr lang="zh-CN" altLang="en-US" sz="2800" b="1" dirty="0">
              <a:solidFill>
                <a:schemeClr val="tx2"/>
              </a:solidFill>
              <a:latin typeface="Times New Roman" panose="02020603050405020304" pitchFamily="18" charset="0"/>
            </a:endParaRPr>
          </a:p>
          <a:p>
            <a:pPr marL="0" indent="0" eaLnBrk="1" hangingPunct="1">
              <a:lnSpc>
                <a:spcPct val="90000"/>
              </a:lnSpc>
              <a:spcBef>
                <a:spcPct val="20000"/>
              </a:spcBef>
              <a:buClr>
                <a:srgbClr val="0000CC"/>
              </a:buClr>
              <a:buSzPct val="85000"/>
            </a:pPr>
            <a:r>
              <a:rPr lang="zh-CN" altLang="en-US" sz="2800" dirty="0">
                <a:latin typeface="Arial" panose="020B0604020202020204" pitchFamily="34" charset="0"/>
              </a:rPr>
              <a:t>在系统运行过程中，内存中</a:t>
            </a:r>
            <a:r>
              <a:rPr lang="zh-CN" altLang="en-US" sz="2800" dirty="0">
                <a:solidFill>
                  <a:srgbClr val="FF0000"/>
                </a:solidFill>
                <a:latin typeface="Arial" panose="020B0604020202020204" pitchFamily="34" charset="0"/>
              </a:rPr>
              <a:t>只有一个</a:t>
            </a:r>
            <a:r>
              <a:rPr lang="zh-CN" altLang="en-US" sz="2800" dirty="0">
                <a:latin typeface="Arial" panose="020B0604020202020204" pitchFamily="34" charset="0"/>
              </a:rPr>
              <a:t>用户作业存在；</a:t>
            </a:r>
            <a:endParaRPr lang="en-US" altLang="zh-CN" sz="2800" dirty="0">
              <a:latin typeface="Arial" panose="020B0604020202020204" pitchFamily="34" charset="0"/>
            </a:endParaRPr>
          </a:p>
          <a:p>
            <a:pPr marL="0" indent="0" eaLnBrk="1" hangingPunct="1">
              <a:lnSpc>
                <a:spcPct val="90000"/>
              </a:lnSpc>
              <a:spcBef>
                <a:spcPct val="20000"/>
              </a:spcBef>
              <a:buClr>
                <a:srgbClr val="0000CC"/>
              </a:buClr>
              <a:buSzPct val="85000"/>
            </a:pPr>
            <a:r>
              <a:rPr lang="zh-CN" altLang="en-US" sz="2800" b="1" dirty="0">
                <a:solidFill>
                  <a:schemeClr val="tx2"/>
                </a:solidFill>
                <a:latin typeface="宋体" panose="02010600030101010101" pitchFamily="2" charset="-122"/>
              </a:rPr>
              <a:t>1.2.3 </a:t>
            </a:r>
            <a:r>
              <a:rPr lang="zh-CN" altLang="en-US" sz="2800" b="1" dirty="0">
                <a:solidFill>
                  <a:srgbClr val="FF0000"/>
                </a:solidFill>
                <a:latin typeface="宋体" panose="02010600030101010101" pitchFamily="2" charset="-122"/>
              </a:rPr>
              <a:t>多</a:t>
            </a:r>
            <a:r>
              <a:rPr lang="zh-CN" altLang="en-US" sz="2800" b="1" dirty="0">
                <a:solidFill>
                  <a:schemeClr val="tx2"/>
                </a:solidFill>
                <a:latin typeface="宋体" panose="02010600030101010101" pitchFamily="2" charset="-122"/>
              </a:rPr>
              <a:t>道批处理系统</a:t>
            </a:r>
            <a:endParaRPr lang="en-US" altLang="zh-CN" sz="2800" b="1" dirty="0">
              <a:solidFill>
                <a:schemeClr val="tx2"/>
              </a:solidFill>
              <a:latin typeface="宋体" panose="02010600030101010101" pitchFamily="2" charset="-122"/>
            </a:endParaRPr>
          </a:p>
          <a:p>
            <a:pPr marL="0" indent="0" eaLnBrk="1" hangingPunct="1">
              <a:lnSpc>
                <a:spcPct val="90000"/>
              </a:lnSpc>
              <a:spcBef>
                <a:spcPct val="20000"/>
              </a:spcBef>
              <a:buClr>
                <a:srgbClr val="0000CC"/>
              </a:buClr>
              <a:buSzPct val="85000"/>
            </a:pPr>
            <a:r>
              <a:rPr lang="zh-CN" altLang="en-US" sz="2800" dirty="0">
                <a:latin typeface="Arial" panose="020B0604020202020204" pitchFamily="34" charset="0"/>
              </a:rPr>
              <a:t>内存中有</a:t>
            </a:r>
            <a:r>
              <a:rPr lang="zh-CN" altLang="en-US" sz="2800" dirty="0">
                <a:solidFill>
                  <a:srgbClr val="FF0000"/>
                </a:solidFill>
                <a:latin typeface="Arial" panose="020B0604020202020204" pitchFamily="34" charset="0"/>
              </a:rPr>
              <a:t>多个用户作业</a:t>
            </a:r>
            <a:r>
              <a:rPr lang="zh-CN" altLang="en-US" sz="2800" dirty="0">
                <a:latin typeface="Arial" panose="020B0604020202020204" pitchFamily="34" charset="0"/>
              </a:rPr>
              <a:t>存在，</a:t>
            </a:r>
            <a:r>
              <a:rPr lang="zh-CN" altLang="en-US" sz="2800" dirty="0">
                <a:solidFill>
                  <a:srgbClr val="0000CC"/>
                </a:solidFill>
                <a:latin typeface="宋体" panose="02010600030101010101" pitchFamily="2" charset="-122"/>
              </a:rPr>
              <a:t>共享</a:t>
            </a:r>
            <a:r>
              <a:rPr lang="en-US" altLang="zh-CN" sz="2800" dirty="0">
                <a:solidFill>
                  <a:schemeClr val="tx1"/>
                </a:solidFill>
                <a:latin typeface="宋体" panose="02010600030101010101" pitchFamily="2" charset="-122"/>
              </a:rPr>
              <a:t>CPU</a:t>
            </a:r>
            <a:r>
              <a:rPr lang="zh-CN" altLang="en-US" sz="2800" dirty="0">
                <a:solidFill>
                  <a:schemeClr val="tx1"/>
                </a:solidFill>
                <a:latin typeface="宋体" panose="02010600030101010101" pitchFamily="2" charset="-122"/>
              </a:rPr>
              <a:t>和系统中的各种资源，提高</a:t>
            </a:r>
            <a:r>
              <a:rPr lang="en-US" altLang="zh-CN" sz="2800" dirty="0">
                <a:solidFill>
                  <a:schemeClr val="tx1"/>
                </a:solidFill>
                <a:latin typeface="宋体" panose="02010600030101010101" pitchFamily="2" charset="-122"/>
              </a:rPr>
              <a:t>CPU</a:t>
            </a:r>
            <a:r>
              <a:rPr lang="zh-CN" altLang="en-US" sz="2800" dirty="0">
                <a:solidFill>
                  <a:schemeClr val="tx1"/>
                </a:solidFill>
                <a:latin typeface="宋体" panose="02010600030101010101" pitchFamily="2" charset="-122"/>
              </a:rPr>
              <a:t>和各种资源的利用率，减少等待时间。</a:t>
            </a:r>
            <a:endParaRPr lang="en-US" altLang="zh-CN" sz="2800" b="1" dirty="0">
              <a:solidFill>
                <a:schemeClr val="tx2"/>
              </a:solidFill>
              <a:latin typeface="宋体" panose="02010600030101010101" pitchFamily="2" charset="-122"/>
            </a:endParaRPr>
          </a:p>
          <a:p>
            <a:pPr marL="0" indent="0" eaLnBrk="1" hangingPunct="1">
              <a:lnSpc>
                <a:spcPct val="90000"/>
              </a:lnSpc>
              <a:spcBef>
                <a:spcPct val="20000"/>
              </a:spcBef>
              <a:buClr>
                <a:srgbClr val="0000CC"/>
              </a:buClr>
              <a:buSzPct val="85000"/>
            </a:pPr>
            <a:r>
              <a:rPr lang="zh-CN" altLang="en-US" sz="2800" b="1" dirty="0">
                <a:solidFill>
                  <a:schemeClr val="tx2"/>
                </a:solidFill>
                <a:latin typeface="宋体" panose="02010600030101010101" pitchFamily="2" charset="-122"/>
              </a:rPr>
              <a:t>1.2.4 分时系统</a:t>
            </a:r>
            <a:endParaRPr lang="en-US" altLang="zh-CN" sz="2800" b="1" dirty="0">
              <a:solidFill>
                <a:schemeClr val="tx2"/>
              </a:solidFill>
              <a:latin typeface="宋体" panose="02010600030101010101" pitchFamily="2" charset="-122"/>
            </a:endParaRPr>
          </a:p>
          <a:p>
            <a:pPr marL="0" indent="0" eaLnBrk="1" hangingPunct="1">
              <a:lnSpc>
                <a:spcPct val="90000"/>
              </a:lnSpc>
              <a:spcBef>
                <a:spcPct val="20000"/>
              </a:spcBef>
              <a:buClr>
                <a:srgbClr val="0000CC"/>
              </a:buClr>
              <a:buSzPct val="85000"/>
            </a:pPr>
            <a:r>
              <a:rPr kumimoji="0" lang="zh-CN" altLang="en-US" sz="2800" dirty="0">
                <a:latin typeface="宋体" panose="02010600030101010101" pitchFamily="2" charset="-122"/>
              </a:rPr>
              <a:t>采用时间片轮的方法，</a:t>
            </a:r>
            <a:r>
              <a:rPr lang="zh-CN" altLang="zh-CN" sz="2800" dirty="0"/>
              <a:t>有很强的交互性，可同时供多个用户使用</a:t>
            </a:r>
            <a:endParaRPr lang="en-US" altLang="zh-CN" sz="2800" dirty="0"/>
          </a:p>
          <a:p>
            <a:pPr marL="0" indent="0" eaLnBrk="1" hangingPunct="1">
              <a:lnSpc>
                <a:spcPct val="90000"/>
              </a:lnSpc>
              <a:spcBef>
                <a:spcPct val="20000"/>
              </a:spcBef>
              <a:buClr>
                <a:srgbClr val="0000CC"/>
              </a:buClr>
              <a:buSzPct val="85000"/>
            </a:pPr>
            <a:r>
              <a:rPr lang="zh-CN" altLang="en-US" sz="2800" b="1" dirty="0">
                <a:solidFill>
                  <a:schemeClr val="tx2"/>
                </a:solidFill>
                <a:latin typeface="宋体" panose="02010600030101010101" pitchFamily="2" charset="-122"/>
              </a:rPr>
              <a:t>1.2.5 实时系统</a:t>
            </a:r>
            <a:endParaRPr lang="zh-CN" altLang="en-US" sz="2800" b="1" dirty="0">
              <a:solidFill>
                <a:schemeClr val="tx2"/>
              </a:solidFill>
              <a:latin typeface="宋体" panose="02010600030101010101" pitchFamily="2" charset="-122"/>
            </a:endParaRPr>
          </a:p>
          <a:p>
            <a:pPr marL="0" indent="0" eaLnBrk="1" hangingPunct="1">
              <a:lnSpc>
                <a:spcPct val="90000"/>
              </a:lnSpc>
              <a:spcBef>
                <a:spcPct val="20000"/>
              </a:spcBef>
              <a:buClr>
                <a:srgbClr val="0000CC"/>
              </a:buClr>
              <a:buSzPct val="85000"/>
            </a:pPr>
            <a:r>
              <a:rPr kumimoji="0" lang="zh-CN" altLang="zh-CN" sz="2800" dirty="0">
                <a:latin typeface="宋体" panose="02010600030101010101" pitchFamily="2" charset="-122"/>
              </a:rPr>
              <a:t>在规定的时间内对外界的请求必须给予及时响应</a:t>
            </a:r>
            <a:endParaRPr kumimoji="0" lang="zh-CN" altLang="en-US" sz="2800" dirty="0">
              <a:latin typeface="宋体" panose="02010600030101010101" pitchFamily="2" charset="-122"/>
            </a:endParaRPr>
          </a:p>
          <a:p>
            <a:pPr marL="0" indent="0" eaLnBrk="1" hangingPunct="1">
              <a:lnSpc>
                <a:spcPct val="90000"/>
              </a:lnSpc>
              <a:spcBef>
                <a:spcPct val="20000"/>
              </a:spcBef>
              <a:buClr>
                <a:srgbClr val="0000CC"/>
              </a:buClr>
              <a:buSzPct val="85000"/>
            </a:pPr>
            <a:r>
              <a:rPr lang="zh-CN" altLang="en-US" sz="2800" b="1" dirty="0">
                <a:solidFill>
                  <a:schemeClr val="tx2"/>
                </a:solidFill>
                <a:latin typeface="宋体" panose="02010600030101010101" pitchFamily="2" charset="-122"/>
              </a:rPr>
              <a:t>（软实时，硬实时</a:t>
            </a:r>
            <a:r>
              <a:rPr lang="en-US" altLang="zh-CN" sz="2800" b="1" dirty="0">
                <a:solidFill>
                  <a:schemeClr val="tx2"/>
                </a:solidFill>
                <a:latin typeface="宋体" panose="02010600030101010101" pitchFamily="2" charset="-122"/>
              </a:rPr>
              <a:t>-</a:t>
            </a:r>
            <a:r>
              <a:rPr lang="zh-CN" altLang="zh-CN" sz="2800" dirty="0"/>
              <a:t>具有截止时间，不能满足会有严重后果的任务</a:t>
            </a:r>
            <a:r>
              <a:rPr lang="zh-CN" altLang="en-US" sz="2800" b="1" dirty="0">
                <a:solidFill>
                  <a:schemeClr val="tx2"/>
                </a:solidFill>
                <a:latin typeface="宋体" panose="02010600030101010101" pitchFamily="2" charset="-122"/>
              </a:rPr>
              <a:t>）</a:t>
            </a:r>
            <a:endParaRPr lang="zh-CN" altLang="en-US" sz="2800" b="1" dirty="0">
              <a:solidFill>
                <a:schemeClr val="tx2"/>
              </a:solidFill>
              <a:latin typeface="宋体" panose="02010600030101010101" pitchFamily="2" charset="-122"/>
            </a:endParaRPr>
          </a:p>
          <a:p>
            <a:pPr marL="0" indent="0" eaLnBrk="1" hangingPunct="1">
              <a:lnSpc>
                <a:spcPct val="90000"/>
              </a:lnSpc>
              <a:spcBef>
                <a:spcPct val="20000"/>
              </a:spcBef>
              <a:buClr>
                <a:srgbClr val="0000CC"/>
              </a:buClr>
              <a:buSzPct val="85000"/>
            </a:pPr>
            <a:endParaRPr lang="zh-CN" altLang="en-US" sz="2800" dirty="0">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4"/>
          <p:cNvSpPr>
            <a:spLocks noChangeArrowheads="1"/>
          </p:cNvSpPr>
          <p:nvPr/>
        </p:nvSpPr>
        <p:spPr bwMode="auto">
          <a:xfrm>
            <a:off x="342900" y="2133600"/>
            <a:ext cx="8458200"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1066800" indent="-6096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en-US" altLang="zh-CN" dirty="0">
                <a:solidFill>
                  <a:srgbClr val="0000CC"/>
                </a:solidFill>
                <a:latin typeface="宋体" panose="02010600030101010101" pitchFamily="2" charset="-122"/>
              </a:rPr>
              <a:t>1.</a:t>
            </a:r>
            <a:r>
              <a:rPr lang="zh-CN" altLang="en-US" dirty="0">
                <a:solidFill>
                  <a:srgbClr val="0000CC"/>
                </a:solidFill>
                <a:latin typeface="宋体" panose="02010600030101010101" pitchFamily="2" charset="-122"/>
              </a:rPr>
              <a:t>死锁的定义</a:t>
            </a:r>
            <a:endParaRPr lang="zh-CN" altLang="en-US" dirty="0">
              <a:solidFill>
                <a:srgbClr val="0000CC"/>
              </a:solidFill>
              <a:latin typeface="宋体" panose="02010600030101010101" pitchFamily="2" charset="-122"/>
            </a:endParaRPr>
          </a:p>
          <a:p>
            <a:pPr lvl="1" algn="just" eaLnBrk="1" hangingPunct="1">
              <a:buClr>
                <a:srgbClr val="0000CC"/>
              </a:buClr>
              <a:buSzTx/>
              <a:buFont typeface="Wingdings" panose="05000000000000000000" pitchFamily="2" charset="2"/>
              <a:buChar char="Ø"/>
            </a:pPr>
            <a:r>
              <a:rPr lang="zh-CN" altLang="en-US" dirty="0">
                <a:latin typeface="宋体" panose="02010600030101010101" pitchFamily="2" charset="-122"/>
              </a:rPr>
              <a:t>如果一组进程中的每一个进程都在等待仅由该组进程中的其他进程才能引发的事件，那么该组进程是死锁的（</a:t>
            </a:r>
            <a:r>
              <a:rPr lang="en-US" altLang="zh-CN" dirty="0">
                <a:latin typeface="宋体" panose="02010600030101010101" pitchFamily="2" charset="-122"/>
              </a:rPr>
              <a:t>deadlock</a:t>
            </a:r>
            <a:r>
              <a:rPr lang="zh-CN" altLang="en-US" dirty="0">
                <a:latin typeface="宋体" panose="02010600030101010101" pitchFamily="2" charset="-122"/>
              </a:rPr>
              <a:t>）。</a:t>
            </a:r>
            <a:endParaRPr lang="zh-CN" altLang="en-US" dirty="0">
              <a:latin typeface="宋体" panose="02010600030101010101" pitchFamily="2" charset="-122"/>
            </a:endParaRPr>
          </a:p>
        </p:txBody>
      </p:sp>
      <p:sp>
        <p:nvSpPr>
          <p:cNvPr id="88067" name="Text Box 2"/>
          <p:cNvSpPr txBox="1">
            <a:spLocks noChangeArrowheads="1"/>
          </p:cNvSpPr>
          <p:nvPr/>
        </p:nvSpPr>
        <p:spPr bwMode="auto">
          <a:xfrm>
            <a:off x="611188" y="476250"/>
            <a:ext cx="7467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3.5</a:t>
            </a:r>
            <a:r>
              <a:rPr lang="en-US" altLang="zh-CN" sz="4000">
                <a:solidFill>
                  <a:srgbClr val="000000"/>
                </a:solidFill>
                <a:latin typeface="华文新魏" panose="02010800040101010101" pitchFamily="2" charset="-122"/>
                <a:ea typeface="华文新魏" panose="02010800040101010101" pitchFamily="2" charset="-122"/>
              </a:rPr>
              <a:t>.3</a:t>
            </a:r>
            <a:r>
              <a:rPr lang="zh-CN" altLang="en-US" sz="4000">
                <a:solidFill>
                  <a:srgbClr val="000000"/>
                </a:solidFill>
                <a:latin typeface="华文新魏" panose="02010800040101010101" pitchFamily="2" charset="-122"/>
                <a:ea typeface="华文新魏" panose="02010800040101010101" pitchFamily="2" charset="-122"/>
              </a:rPr>
              <a:t> </a:t>
            </a:r>
            <a:r>
              <a:rPr lang="zh-CN" altLang="en-US" sz="4000">
                <a:solidFill>
                  <a:srgbClr val="000000"/>
                </a:solidFill>
                <a:latin typeface="Times New Roman" panose="02020603050405020304" pitchFamily="18" charset="0"/>
                <a:ea typeface="华文新魏" panose="02010800040101010101" pitchFamily="2" charset="-122"/>
              </a:rPr>
              <a:t>死锁的定义</a:t>
            </a:r>
            <a:r>
              <a:rPr lang="en-US" altLang="zh-CN" sz="4000">
                <a:solidFill>
                  <a:srgbClr val="000000"/>
                </a:solidFill>
                <a:latin typeface="Times New Roman" panose="02020603050405020304" pitchFamily="18" charset="0"/>
                <a:ea typeface="华文新魏" panose="02010800040101010101" pitchFamily="2" charset="-122"/>
              </a:rPr>
              <a:t>,</a:t>
            </a:r>
            <a:r>
              <a:rPr lang="zh-CN" altLang="en-US" sz="4000">
                <a:solidFill>
                  <a:srgbClr val="000000"/>
                </a:solidFill>
                <a:latin typeface="Times New Roman" panose="02020603050405020304" pitchFamily="18" charset="0"/>
                <a:ea typeface="华文新魏" panose="02010800040101010101" pitchFamily="2" charset="-122"/>
              </a:rPr>
              <a:t>必要条件</a:t>
            </a:r>
            <a:r>
              <a:rPr lang="en-US" altLang="zh-CN" sz="4000">
                <a:solidFill>
                  <a:srgbClr val="000000"/>
                </a:solidFill>
                <a:latin typeface="Times New Roman" panose="02020603050405020304" pitchFamily="18" charset="0"/>
                <a:ea typeface="华文新魏" panose="02010800040101010101" pitchFamily="2" charset="-122"/>
              </a:rPr>
              <a:t>,</a:t>
            </a:r>
            <a:r>
              <a:rPr lang="zh-CN" altLang="en-US" sz="4000">
                <a:solidFill>
                  <a:srgbClr val="000000"/>
                </a:solidFill>
                <a:latin typeface="Times New Roman" panose="02020603050405020304" pitchFamily="18" charset="0"/>
                <a:ea typeface="华文新魏" panose="02010800040101010101" pitchFamily="2" charset="-122"/>
              </a:rPr>
              <a:t>和处理方法</a:t>
            </a:r>
            <a:endParaRPr lang="zh-CN" altLang="en-US" sz="4000">
              <a:solidFill>
                <a:srgbClr val="000000"/>
              </a:solidFill>
              <a:latin typeface="Times New Roman" panose="02020603050405020304" pitchFamily="18" charset="0"/>
              <a:ea typeface="华文新魏" panose="0201080004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ChangeArrowheads="1"/>
          </p:cNvSpPr>
          <p:nvPr/>
        </p:nvSpPr>
        <p:spPr bwMode="auto">
          <a:xfrm>
            <a:off x="457200" y="1524000"/>
            <a:ext cx="8458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1066800" indent="-6096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en-US" altLang="zh-CN" dirty="0">
                <a:solidFill>
                  <a:srgbClr val="0000CC"/>
                </a:solidFill>
                <a:latin typeface="宋体" panose="02010600030101010101" pitchFamily="2" charset="-122"/>
              </a:rPr>
              <a:t>2.</a:t>
            </a:r>
            <a:r>
              <a:rPr lang="zh-CN" altLang="en-US" dirty="0">
                <a:solidFill>
                  <a:srgbClr val="0000CC"/>
                </a:solidFill>
                <a:latin typeface="宋体" panose="02010600030101010101" pitchFamily="2" charset="-122"/>
              </a:rPr>
              <a:t>产生死锁的必要条件</a:t>
            </a:r>
            <a:r>
              <a:rPr lang="en-US" altLang="zh-CN" dirty="0">
                <a:solidFill>
                  <a:srgbClr val="0000CC"/>
                </a:solidFill>
                <a:latin typeface="宋体" panose="02010600030101010101" pitchFamily="2" charset="-122"/>
              </a:rPr>
              <a:t>  </a:t>
            </a:r>
            <a:r>
              <a:rPr lang="zh-CN" altLang="en-US" dirty="0">
                <a:solidFill>
                  <a:srgbClr val="0000CC"/>
                </a:solidFill>
                <a:latin typeface="宋体" panose="02010600030101010101" pitchFamily="2" charset="-122"/>
              </a:rPr>
              <a:t>（填空</a:t>
            </a:r>
            <a:r>
              <a:rPr lang="en-US" altLang="zh-CN" dirty="0">
                <a:solidFill>
                  <a:srgbClr val="0000CC"/>
                </a:solidFill>
                <a:latin typeface="宋体" panose="02010600030101010101" pitchFamily="2" charset="-122"/>
              </a:rPr>
              <a:t>/</a:t>
            </a:r>
            <a:r>
              <a:rPr lang="zh-CN" altLang="en-US" dirty="0">
                <a:solidFill>
                  <a:srgbClr val="0000CC"/>
                </a:solidFill>
                <a:latin typeface="宋体" panose="02010600030101010101" pitchFamily="2" charset="-122"/>
              </a:rPr>
              <a:t>简答）</a:t>
            </a:r>
            <a:endParaRPr lang="zh-CN" altLang="en-US" dirty="0">
              <a:solidFill>
                <a:srgbClr val="0000CC"/>
              </a:solidFill>
              <a:latin typeface="宋体" panose="02010600030101010101" pitchFamily="2" charset="-122"/>
            </a:endParaRPr>
          </a:p>
          <a:p>
            <a:pPr lvl="1" algn="just" eaLnBrk="1" hangingPunct="1">
              <a:buClr>
                <a:srgbClr val="0000CC"/>
              </a:buClr>
              <a:buSzTx/>
              <a:buFont typeface="Wingdings" panose="05000000000000000000" pitchFamily="2" charset="2"/>
              <a:buChar char="Ø"/>
            </a:pPr>
            <a:r>
              <a:rPr lang="zh-CN" altLang="en-US" b="1" dirty="0">
                <a:solidFill>
                  <a:srgbClr val="000000"/>
                </a:solidFill>
                <a:latin typeface="宋体" panose="02010600030101010101" pitchFamily="2" charset="-122"/>
              </a:rPr>
              <a:t>互斥条件</a:t>
            </a:r>
            <a:r>
              <a:rPr lang="zh-CN" altLang="en-US" dirty="0">
                <a:latin typeface="宋体" panose="02010600030101010101" pitchFamily="2" charset="-122"/>
              </a:rPr>
              <a:t>：进程互斥使用资源</a:t>
            </a:r>
            <a:endParaRPr lang="zh-CN" altLang="en-US" dirty="0">
              <a:latin typeface="宋体" panose="02010600030101010101" pitchFamily="2" charset="-122"/>
            </a:endParaRPr>
          </a:p>
          <a:p>
            <a:pPr lvl="1" algn="just" eaLnBrk="1" hangingPunct="1">
              <a:buClr>
                <a:srgbClr val="0000CC"/>
              </a:buClr>
              <a:buSzTx/>
              <a:buFont typeface="Wingdings" panose="05000000000000000000" pitchFamily="2" charset="2"/>
              <a:buChar char="Ø"/>
            </a:pPr>
            <a:r>
              <a:rPr lang="zh-CN" altLang="en-US" b="1" dirty="0">
                <a:solidFill>
                  <a:srgbClr val="000000"/>
                </a:solidFill>
                <a:latin typeface="宋体" panose="02010600030101010101" pitchFamily="2" charset="-122"/>
              </a:rPr>
              <a:t>请求和保持条件</a:t>
            </a:r>
            <a:r>
              <a:rPr lang="zh-CN" altLang="en-US" dirty="0">
                <a:latin typeface="宋体" panose="02010600030101010101" pitchFamily="2" charset="-122"/>
              </a:rPr>
              <a:t>：申请新资源时不释放已占有资源</a:t>
            </a:r>
            <a:endParaRPr lang="zh-CN" altLang="en-US" dirty="0">
              <a:latin typeface="宋体" panose="02010600030101010101" pitchFamily="2" charset="-122"/>
            </a:endParaRPr>
          </a:p>
          <a:p>
            <a:pPr lvl="1" algn="just" eaLnBrk="1" hangingPunct="1">
              <a:buClr>
                <a:srgbClr val="0000CC"/>
              </a:buClr>
              <a:buSzTx/>
              <a:buFont typeface="Wingdings" panose="05000000000000000000" pitchFamily="2" charset="2"/>
              <a:buChar char="Ø"/>
            </a:pPr>
            <a:r>
              <a:rPr lang="zh-CN" altLang="en-US" b="1" dirty="0">
                <a:solidFill>
                  <a:srgbClr val="000000"/>
                </a:solidFill>
                <a:latin typeface="宋体" panose="02010600030101010101" pitchFamily="2" charset="-122"/>
              </a:rPr>
              <a:t>不剥夺条件</a:t>
            </a:r>
            <a:r>
              <a:rPr lang="zh-CN" altLang="en-US" dirty="0">
                <a:latin typeface="宋体" panose="02010600030101010101" pitchFamily="2" charset="-122"/>
              </a:rPr>
              <a:t>：一个进程不能抢夺其他进程占有的资源</a:t>
            </a:r>
            <a:endParaRPr lang="zh-CN" altLang="en-US" dirty="0">
              <a:latin typeface="宋体" panose="02010600030101010101" pitchFamily="2" charset="-122"/>
            </a:endParaRPr>
          </a:p>
          <a:p>
            <a:pPr lvl="1" algn="just" eaLnBrk="1" hangingPunct="1">
              <a:buClr>
                <a:srgbClr val="0000CC"/>
              </a:buClr>
              <a:buSzTx/>
              <a:buFont typeface="Wingdings" panose="05000000000000000000" pitchFamily="2" charset="2"/>
              <a:buChar char="Ø"/>
            </a:pPr>
            <a:r>
              <a:rPr lang="zh-CN" altLang="en-US" b="1" dirty="0">
                <a:solidFill>
                  <a:srgbClr val="000000"/>
                </a:solidFill>
                <a:latin typeface="宋体" panose="02010600030101010101" pitchFamily="2" charset="-122"/>
              </a:rPr>
              <a:t>环路等待条件</a:t>
            </a:r>
            <a:r>
              <a:rPr lang="zh-CN" altLang="en-US" b="1" dirty="0">
                <a:latin typeface="宋体" panose="02010600030101010101" pitchFamily="2" charset="-122"/>
              </a:rPr>
              <a:t>：</a:t>
            </a:r>
            <a:r>
              <a:rPr lang="zh-CN" altLang="en-US" dirty="0">
                <a:latin typeface="宋体" panose="02010600030101010101" pitchFamily="2" charset="-122"/>
              </a:rPr>
              <a:t>存在一组进程循环等待资源的环形链</a:t>
            </a:r>
            <a:endParaRPr lang="zh-CN" altLang="en-US" dirty="0">
              <a:latin typeface="宋体" panose="02010600030101010101" pitchFamily="2" charset="-122"/>
            </a:endParaRPr>
          </a:p>
        </p:txBody>
      </p:sp>
      <p:sp>
        <p:nvSpPr>
          <p:cNvPr id="89091" name="Text Box 2"/>
          <p:cNvSpPr txBox="1">
            <a:spLocks noChangeArrowheads="1"/>
          </p:cNvSpPr>
          <p:nvPr/>
        </p:nvSpPr>
        <p:spPr bwMode="auto">
          <a:xfrm>
            <a:off x="952500" y="200025"/>
            <a:ext cx="7467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dirty="0">
                <a:solidFill>
                  <a:srgbClr val="000000"/>
                </a:solidFill>
                <a:latin typeface="华文新魏" panose="02010800040101010101" pitchFamily="2" charset="-122"/>
                <a:ea typeface="华文新魏" panose="02010800040101010101" pitchFamily="2" charset="-122"/>
              </a:rPr>
              <a:t>3.5</a:t>
            </a:r>
            <a:r>
              <a:rPr lang="en-US" altLang="zh-CN" sz="4000" dirty="0">
                <a:solidFill>
                  <a:srgbClr val="000000"/>
                </a:solidFill>
                <a:latin typeface="华文新魏" panose="02010800040101010101" pitchFamily="2" charset="-122"/>
                <a:ea typeface="华文新魏" panose="02010800040101010101" pitchFamily="2" charset="-122"/>
              </a:rPr>
              <a:t>.3</a:t>
            </a:r>
            <a:r>
              <a:rPr lang="zh-CN" altLang="en-US" sz="4000" dirty="0">
                <a:solidFill>
                  <a:srgbClr val="000000"/>
                </a:solidFill>
                <a:latin typeface="华文新魏" panose="02010800040101010101" pitchFamily="2" charset="-122"/>
                <a:ea typeface="华文新魏" panose="02010800040101010101" pitchFamily="2" charset="-122"/>
              </a:rPr>
              <a:t> </a:t>
            </a:r>
            <a:r>
              <a:rPr lang="zh-CN" altLang="en-US" sz="4000" dirty="0">
                <a:solidFill>
                  <a:srgbClr val="FF0000"/>
                </a:solidFill>
                <a:latin typeface="Times New Roman" panose="02020603050405020304" pitchFamily="18" charset="0"/>
                <a:ea typeface="华文新魏" panose="02010800040101010101" pitchFamily="2" charset="-122"/>
              </a:rPr>
              <a:t>死锁的定义</a:t>
            </a:r>
            <a:r>
              <a:rPr lang="en-US" altLang="zh-CN" sz="4000" dirty="0">
                <a:solidFill>
                  <a:srgbClr val="FF0000"/>
                </a:solidFill>
                <a:latin typeface="Times New Roman" panose="02020603050405020304" pitchFamily="18" charset="0"/>
                <a:ea typeface="华文新魏" panose="02010800040101010101" pitchFamily="2" charset="-122"/>
              </a:rPr>
              <a:t>,</a:t>
            </a:r>
            <a:r>
              <a:rPr lang="zh-CN" altLang="en-US" sz="4000" dirty="0">
                <a:solidFill>
                  <a:srgbClr val="FF0000"/>
                </a:solidFill>
                <a:latin typeface="Times New Roman" panose="02020603050405020304" pitchFamily="18" charset="0"/>
                <a:ea typeface="华文新魏" panose="02010800040101010101" pitchFamily="2" charset="-122"/>
              </a:rPr>
              <a:t>必要条件</a:t>
            </a:r>
            <a:r>
              <a:rPr lang="en-US" altLang="zh-CN" sz="4000" dirty="0">
                <a:solidFill>
                  <a:srgbClr val="FF0000"/>
                </a:solidFill>
                <a:latin typeface="Times New Roman" panose="02020603050405020304" pitchFamily="18" charset="0"/>
                <a:ea typeface="华文新魏" panose="02010800040101010101" pitchFamily="2" charset="-122"/>
              </a:rPr>
              <a:t>,</a:t>
            </a:r>
            <a:r>
              <a:rPr lang="zh-CN" altLang="en-US" sz="4000" dirty="0">
                <a:solidFill>
                  <a:srgbClr val="FF0000"/>
                </a:solidFill>
                <a:latin typeface="Times New Roman" panose="02020603050405020304" pitchFamily="18" charset="0"/>
                <a:ea typeface="华文新魏" panose="02010800040101010101" pitchFamily="2" charset="-122"/>
              </a:rPr>
              <a:t>和处理方法</a:t>
            </a:r>
            <a:endParaRPr lang="zh-CN" altLang="en-US" sz="4000" dirty="0">
              <a:solidFill>
                <a:srgbClr val="FF0000"/>
              </a:solidFill>
              <a:latin typeface="Times New Roman" panose="02020603050405020304" pitchFamily="18" charset="0"/>
              <a:ea typeface="华文新魏" panose="0201080004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ChangeArrowheads="1"/>
          </p:cNvSpPr>
          <p:nvPr/>
        </p:nvSpPr>
        <p:spPr bwMode="auto">
          <a:xfrm>
            <a:off x="457200" y="1524000"/>
            <a:ext cx="8458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1066800" indent="-6096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buClr>
                <a:srgbClr val="0000CC"/>
              </a:buClr>
              <a:buSzTx/>
              <a:buFont typeface="Wingdings" panose="05000000000000000000" pitchFamily="2" charset="2"/>
              <a:buNone/>
            </a:pPr>
            <a:r>
              <a:rPr lang="en-US" altLang="zh-CN" dirty="0">
                <a:solidFill>
                  <a:srgbClr val="0000CC"/>
                </a:solidFill>
                <a:latin typeface="宋体" panose="02010600030101010101" pitchFamily="2" charset="-122"/>
              </a:rPr>
              <a:t>3. </a:t>
            </a:r>
            <a:r>
              <a:rPr lang="zh-CN" altLang="en-US" dirty="0">
                <a:solidFill>
                  <a:srgbClr val="0000CC"/>
                </a:solidFill>
                <a:latin typeface="宋体" panose="02010600030101010101" pitchFamily="2" charset="-122"/>
              </a:rPr>
              <a:t>处理死锁的基本方法</a:t>
            </a:r>
            <a:r>
              <a:rPr lang="en-US" altLang="zh-CN" dirty="0">
                <a:solidFill>
                  <a:srgbClr val="0000CC"/>
                </a:solidFill>
                <a:latin typeface="宋体" panose="02010600030101010101" pitchFamily="2" charset="-122"/>
              </a:rPr>
              <a:t>    </a:t>
            </a:r>
            <a:r>
              <a:rPr lang="zh-CN" altLang="en-US" dirty="0">
                <a:solidFill>
                  <a:srgbClr val="0000CC"/>
                </a:solidFill>
                <a:latin typeface="宋体" panose="02010600030101010101" pitchFamily="2" charset="-122"/>
              </a:rPr>
              <a:t>（填空</a:t>
            </a:r>
            <a:r>
              <a:rPr lang="en-US" altLang="zh-CN" dirty="0">
                <a:solidFill>
                  <a:srgbClr val="0000CC"/>
                </a:solidFill>
                <a:latin typeface="宋体" panose="02010600030101010101" pitchFamily="2" charset="-122"/>
              </a:rPr>
              <a:t>/</a:t>
            </a:r>
            <a:r>
              <a:rPr lang="zh-CN" altLang="en-US" dirty="0">
                <a:solidFill>
                  <a:srgbClr val="0000CC"/>
                </a:solidFill>
                <a:latin typeface="宋体" panose="02010600030101010101" pitchFamily="2" charset="-122"/>
              </a:rPr>
              <a:t>简答）</a:t>
            </a:r>
            <a:endParaRPr lang="zh-CN" altLang="en-US" dirty="0">
              <a:solidFill>
                <a:srgbClr val="0000CC"/>
              </a:solidFill>
              <a:latin typeface="宋体" panose="02010600030101010101" pitchFamily="2" charset="-122"/>
            </a:endParaRPr>
          </a:p>
          <a:p>
            <a:pPr lvl="1" eaLnBrk="1" hangingPunct="1">
              <a:lnSpc>
                <a:spcPct val="110000"/>
              </a:lnSpc>
              <a:buClr>
                <a:srgbClr val="0000CC"/>
              </a:buClr>
              <a:buSzTx/>
              <a:buFont typeface="Wingdings" panose="05000000000000000000" pitchFamily="2" charset="2"/>
              <a:buChar char="Ø"/>
            </a:pPr>
            <a:r>
              <a:rPr lang="zh-CN" altLang="en-US" b="1" dirty="0">
                <a:solidFill>
                  <a:srgbClr val="000000"/>
                </a:solidFill>
                <a:latin typeface="宋体" panose="02010600030101010101" pitchFamily="2" charset="-122"/>
              </a:rPr>
              <a:t>预防死锁</a:t>
            </a:r>
            <a:r>
              <a:rPr lang="zh-CN" altLang="en-US" sz="2400" dirty="0">
                <a:solidFill>
                  <a:srgbClr val="000000"/>
                </a:solidFill>
                <a:latin typeface="宋体" panose="02010600030101010101" pitchFamily="2" charset="-122"/>
              </a:rPr>
              <a:t>：</a:t>
            </a:r>
            <a:r>
              <a:rPr lang="zh-CN" altLang="en-US" sz="2400" dirty="0">
                <a:latin typeface="宋体" panose="02010600030101010101" pitchFamily="2" charset="-122"/>
              </a:rPr>
              <a:t>通过设置某些限制条件来破坏产生死锁的四个必要条件中的一个或几个，来预防发生死锁</a:t>
            </a:r>
            <a:endParaRPr lang="zh-CN" altLang="en-US" sz="2400" dirty="0">
              <a:latin typeface="宋体" panose="02010600030101010101" pitchFamily="2" charset="-122"/>
            </a:endParaRPr>
          </a:p>
          <a:p>
            <a:pPr lvl="1" eaLnBrk="1" hangingPunct="1">
              <a:lnSpc>
                <a:spcPct val="110000"/>
              </a:lnSpc>
              <a:buClr>
                <a:srgbClr val="0000CC"/>
              </a:buClr>
              <a:buSzTx/>
              <a:buFont typeface="Wingdings" panose="05000000000000000000" pitchFamily="2" charset="2"/>
              <a:buChar char="Ø"/>
            </a:pPr>
            <a:r>
              <a:rPr lang="zh-CN" altLang="en-US" b="1" dirty="0">
                <a:solidFill>
                  <a:srgbClr val="000000"/>
                </a:solidFill>
                <a:latin typeface="宋体" panose="02010600030101010101" pitchFamily="2" charset="-122"/>
              </a:rPr>
              <a:t>避免死锁</a:t>
            </a:r>
            <a:r>
              <a:rPr lang="zh-CN" altLang="en-US" sz="2400" dirty="0">
                <a:solidFill>
                  <a:srgbClr val="000000"/>
                </a:solidFill>
                <a:latin typeface="宋体" panose="02010600030101010101" pitchFamily="2" charset="-122"/>
              </a:rPr>
              <a:t>：</a:t>
            </a:r>
            <a:r>
              <a:rPr lang="zh-CN" altLang="en-US" sz="2400" dirty="0">
                <a:latin typeface="宋体" panose="02010600030101010101" pitchFamily="2" charset="-122"/>
              </a:rPr>
              <a:t>在动态分配资源的过程中，用某种方法防止系统进入不安全状态，从而避免发生死锁</a:t>
            </a:r>
            <a:endParaRPr lang="zh-CN" altLang="en-US" sz="2400" dirty="0">
              <a:latin typeface="宋体" panose="02010600030101010101" pitchFamily="2" charset="-122"/>
            </a:endParaRPr>
          </a:p>
          <a:p>
            <a:pPr lvl="1" eaLnBrk="1" hangingPunct="1">
              <a:lnSpc>
                <a:spcPct val="110000"/>
              </a:lnSpc>
              <a:buClr>
                <a:srgbClr val="0000CC"/>
              </a:buClr>
              <a:buSzTx/>
              <a:buFont typeface="Wingdings" panose="05000000000000000000" pitchFamily="2" charset="2"/>
              <a:buChar char="Ø"/>
            </a:pPr>
            <a:r>
              <a:rPr lang="zh-CN" altLang="en-US" b="1" dirty="0">
                <a:solidFill>
                  <a:srgbClr val="000000"/>
                </a:solidFill>
                <a:latin typeface="宋体" panose="02010600030101010101" pitchFamily="2" charset="-122"/>
              </a:rPr>
              <a:t>检测死锁</a:t>
            </a:r>
            <a:r>
              <a:rPr lang="zh-CN" altLang="en-US" sz="2400" dirty="0">
                <a:solidFill>
                  <a:srgbClr val="000000"/>
                </a:solidFill>
                <a:latin typeface="宋体" panose="02010600030101010101" pitchFamily="2" charset="-122"/>
              </a:rPr>
              <a:t>：</a:t>
            </a:r>
            <a:r>
              <a:rPr lang="zh-CN" altLang="en-US" sz="2400" dirty="0">
                <a:latin typeface="宋体" panose="02010600030101010101" pitchFamily="2" charset="-122"/>
              </a:rPr>
              <a:t>通过设置检测机制，及时检测出死锁的发生，确定有关的进程和资源</a:t>
            </a:r>
            <a:endParaRPr lang="zh-CN" altLang="en-US" sz="2400" dirty="0">
              <a:latin typeface="宋体" panose="02010600030101010101" pitchFamily="2" charset="-122"/>
            </a:endParaRPr>
          </a:p>
          <a:p>
            <a:pPr lvl="1" eaLnBrk="1" hangingPunct="1">
              <a:lnSpc>
                <a:spcPct val="110000"/>
              </a:lnSpc>
              <a:buClr>
                <a:srgbClr val="0000CC"/>
              </a:buClr>
              <a:buSzTx/>
              <a:buFont typeface="Wingdings" panose="05000000000000000000" pitchFamily="2" charset="2"/>
              <a:buChar char="Ø"/>
            </a:pPr>
            <a:r>
              <a:rPr lang="zh-CN" altLang="en-US" b="1" dirty="0">
                <a:solidFill>
                  <a:srgbClr val="000000"/>
                </a:solidFill>
                <a:latin typeface="宋体" panose="02010600030101010101" pitchFamily="2" charset="-122"/>
              </a:rPr>
              <a:t>解除死锁</a:t>
            </a:r>
            <a:r>
              <a:rPr lang="zh-CN" altLang="en-US" sz="2400" dirty="0">
                <a:solidFill>
                  <a:srgbClr val="000000"/>
                </a:solidFill>
                <a:latin typeface="宋体" panose="02010600030101010101" pitchFamily="2" charset="-122"/>
              </a:rPr>
              <a:t>：</a:t>
            </a:r>
            <a:r>
              <a:rPr lang="zh-CN" altLang="en-US" sz="2400" dirty="0">
                <a:latin typeface="宋体" panose="02010600030101010101" pitchFamily="2" charset="-122"/>
              </a:rPr>
              <a:t>与检测死锁配套使用，常用的方法是撤销或挂起一些进程，收回资源，分配给处于阻塞状态的进程，使之转为就绪状态，可以继续运行</a:t>
            </a:r>
            <a:endParaRPr lang="zh-CN" altLang="en-US" sz="2400" dirty="0">
              <a:latin typeface="宋体" panose="02010600030101010101" pitchFamily="2" charset="-122"/>
            </a:endParaRPr>
          </a:p>
        </p:txBody>
      </p:sp>
      <p:sp>
        <p:nvSpPr>
          <p:cNvPr id="90115" name="Text Box 2"/>
          <p:cNvSpPr txBox="1">
            <a:spLocks noChangeArrowheads="1"/>
          </p:cNvSpPr>
          <p:nvPr/>
        </p:nvSpPr>
        <p:spPr bwMode="auto">
          <a:xfrm>
            <a:off x="611188" y="44450"/>
            <a:ext cx="7467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3.5</a:t>
            </a:r>
            <a:r>
              <a:rPr lang="en-US" altLang="zh-CN" sz="4000">
                <a:solidFill>
                  <a:srgbClr val="000000"/>
                </a:solidFill>
                <a:latin typeface="华文新魏" panose="02010800040101010101" pitchFamily="2" charset="-122"/>
                <a:ea typeface="华文新魏" panose="02010800040101010101" pitchFamily="2" charset="-122"/>
              </a:rPr>
              <a:t>.3</a:t>
            </a:r>
            <a:r>
              <a:rPr lang="zh-CN" altLang="en-US" sz="4000">
                <a:solidFill>
                  <a:srgbClr val="000000"/>
                </a:solidFill>
                <a:latin typeface="华文新魏" panose="02010800040101010101" pitchFamily="2" charset="-122"/>
                <a:ea typeface="华文新魏" panose="02010800040101010101" pitchFamily="2" charset="-122"/>
              </a:rPr>
              <a:t> </a:t>
            </a:r>
            <a:r>
              <a:rPr lang="zh-CN" altLang="en-US" sz="4000">
                <a:solidFill>
                  <a:srgbClr val="000000"/>
                </a:solidFill>
                <a:latin typeface="Times New Roman" panose="02020603050405020304" pitchFamily="18" charset="0"/>
                <a:ea typeface="华文新魏" panose="02010800040101010101" pitchFamily="2" charset="-122"/>
              </a:rPr>
              <a:t>死锁的定义</a:t>
            </a:r>
            <a:r>
              <a:rPr lang="en-US" altLang="zh-CN" sz="4000">
                <a:solidFill>
                  <a:srgbClr val="000000"/>
                </a:solidFill>
                <a:latin typeface="Times New Roman" panose="02020603050405020304" pitchFamily="18" charset="0"/>
                <a:ea typeface="华文新魏" panose="02010800040101010101" pitchFamily="2" charset="-122"/>
              </a:rPr>
              <a:t>,</a:t>
            </a:r>
            <a:r>
              <a:rPr lang="zh-CN" altLang="en-US" sz="4000">
                <a:solidFill>
                  <a:srgbClr val="000000"/>
                </a:solidFill>
                <a:latin typeface="Times New Roman" panose="02020603050405020304" pitchFamily="18" charset="0"/>
                <a:ea typeface="华文新魏" panose="02010800040101010101" pitchFamily="2" charset="-122"/>
              </a:rPr>
              <a:t>必要条件</a:t>
            </a:r>
            <a:r>
              <a:rPr lang="en-US" altLang="zh-CN" sz="4000">
                <a:solidFill>
                  <a:srgbClr val="000000"/>
                </a:solidFill>
                <a:latin typeface="Times New Roman" panose="02020603050405020304" pitchFamily="18" charset="0"/>
                <a:ea typeface="华文新魏" panose="02010800040101010101" pitchFamily="2" charset="-122"/>
              </a:rPr>
              <a:t>,</a:t>
            </a:r>
            <a:r>
              <a:rPr lang="zh-CN" altLang="en-US" sz="4000">
                <a:solidFill>
                  <a:srgbClr val="000000"/>
                </a:solidFill>
                <a:latin typeface="Times New Roman" panose="02020603050405020304" pitchFamily="18" charset="0"/>
                <a:ea typeface="华文新魏" panose="02010800040101010101" pitchFamily="2" charset="-122"/>
              </a:rPr>
              <a:t>和处理方法</a:t>
            </a:r>
            <a:endParaRPr lang="zh-CN" altLang="en-US" sz="4000">
              <a:solidFill>
                <a:srgbClr val="000000"/>
              </a:solidFill>
              <a:latin typeface="Times New Roman" panose="02020603050405020304" pitchFamily="18" charset="0"/>
              <a:ea typeface="华文新魏" panose="0201080004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ChangeArrowheads="1"/>
          </p:cNvSpPr>
          <p:nvPr/>
        </p:nvSpPr>
        <p:spPr bwMode="auto">
          <a:xfrm>
            <a:off x="457200" y="1524000"/>
            <a:ext cx="8458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1143000" indent="-6858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en-US" altLang="zh-CN" sz="2800" dirty="0">
                <a:solidFill>
                  <a:srgbClr val="000000"/>
                </a:solidFill>
                <a:latin typeface="宋体" panose="02010600030101010101" pitchFamily="2" charset="-122"/>
              </a:rPr>
              <a:t>3.7.1</a:t>
            </a:r>
            <a:r>
              <a:rPr lang="zh-CN" altLang="en-US" sz="2800" dirty="0">
                <a:solidFill>
                  <a:srgbClr val="000000"/>
                </a:solidFill>
                <a:latin typeface="宋体" panose="02010600030101010101" pitchFamily="2" charset="-122"/>
              </a:rPr>
              <a:t>系统安全状态</a:t>
            </a:r>
            <a:r>
              <a:rPr lang="en-US" altLang="zh-CN" sz="2800" dirty="0">
                <a:solidFill>
                  <a:srgbClr val="000000"/>
                </a:solidFill>
                <a:latin typeface="宋体" panose="02010600030101010101" pitchFamily="2" charset="-122"/>
              </a:rPr>
              <a:t>  </a:t>
            </a:r>
            <a:r>
              <a:rPr lang="zh-CN" altLang="en-US" sz="2800" dirty="0">
                <a:solidFill>
                  <a:srgbClr val="000000"/>
                </a:solidFill>
                <a:latin typeface="宋体" panose="02010600030101010101" pitchFamily="2" charset="-122"/>
              </a:rPr>
              <a:t>（</a:t>
            </a:r>
            <a:r>
              <a:rPr lang="zh-CN" altLang="en-US" sz="2800" dirty="0">
                <a:solidFill>
                  <a:srgbClr val="000000"/>
                </a:solidFill>
                <a:latin typeface="宋体" panose="02010600030101010101" pitchFamily="2" charset="-122"/>
              </a:rPr>
              <a:t>名词）</a:t>
            </a:r>
            <a:endParaRPr lang="zh-CN" altLang="en-US" sz="2800" dirty="0">
              <a:solidFill>
                <a:srgbClr val="000000"/>
              </a:solidFill>
              <a:latin typeface="宋体" panose="02010600030101010101" pitchFamily="2" charset="-122"/>
            </a:endParaRPr>
          </a:p>
          <a:p>
            <a:pPr lvl="1" eaLnBrk="1" hangingPunct="1">
              <a:buClr>
                <a:srgbClr val="0000CC"/>
              </a:buClr>
              <a:buSzTx/>
              <a:buFont typeface="Wingdings" panose="05000000000000000000" pitchFamily="2" charset="2"/>
              <a:buChar char="Ø"/>
            </a:pPr>
            <a:r>
              <a:rPr lang="zh-CN" altLang="en-US" dirty="0">
                <a:latin typeface="宋体" panose="02010600030101010101" pitchFamily="2" charset="-122"/>
              </a:rPr>
              <a:t>并非所有的不安全状态都导致死锁，但当系统进入不安全状态后，便可能进而进入死锁状态。</a:t>
            </a:r>
            <a:endParaRPr lang="zh-CN" altLang="en-US" dirty="0">
              <a:latin typeface="宋体" panose="02010600030101010101" pitchFamily="2" charset="-122"/>
            </a:endParaRPr>
          </a:p>
          <a:p>
            <a:pPr lvl="1" eaLnBrk="1" hangingPunct="1">
              <a:lnSpc>
                <a:spcPct val="90000"/>
              </a:lnSpc>
              <a:buClr>
                <a:srgbClr val="0000CC"/>
              </a:buClr>
              <a:buSzTx/>
              <a:buFont typeface="Wingdings" panose="05000000000000000000" pitchFamily="2" charset="2"/>
              <a:buChar char="Ø"/>
            </a:pPr>
            <a:r>
              <a:rPr lang="zh-CN" altLang="en-US" dirty="0">
                <a:latin typeface="宋体" panose="02010600030101010101" pitchFamily="2" charset="-122"/>
              </a:rPr>
              <a:t>只要系统处于安全状态，便可避免进入死锁状态。</a:t>
            </a:r>
            <a:endParaRPr lang="zh-CN" altLang="en-US" dirty="0">
              <a:latin typeface="宋体" panose="02010600030101010101" pitchFamily="2" charset="-122"/>
            </a:endParaRPr>
          </a:p>
          <a:p>
            <a:pPr lvl="1" eaLnBrk="1" hangingPunct="1">
              <a:lnSpc>
                <a:spcPct val="90000"/>
              </a:lnSpc>
              <a:buClr>
                <a:srgbClr val="0000CC"/>
              </a:buClr>
              <a:buSzTx/>
              <a:buFont typeface="Wingdings" panose="05000000000000000000" pitchFamily="2" charset="2"/>
              <a:buChar char="Ø"/>
            </a:pPr>
            <a:r>
              <a:rPr lang="zh-CN" altLang="en-US" dirty="0">
                <a:solidFill>
                  <a:srgbClr val="FF0000"/>
                </a:solidFill>
                <a:latin typeface="宋体" panose="02010600030101010101" pitchFamily="2" charset="-122"/>
              </a:rPr>
              <a:t>避免死锁的本质在于：当进行资源分配时，如何避免进入不安全状态。</a:t>
            </a:r>
            <a:endParaRPr lang="zh-CN" altLang="en-US" dirty="0">
              <a:solidFill>
                <a:srgbClr val="FF0000"/>
              </a:solidFill>
              <a:latin typeface="宋体" panose="02010600030101010101" pitchFamily="2" charset="-122"/>
            </a:endParaRPr>
          </a:p>
          <a:p>
            <a:pPr lvl="2" eaLnBrk="1" hangingPunct="1">
              <a:lnSpc>
                <a:spcPct val="90000"/>
              </a:lnSpc>
              <a:buClrTx/>
              <a:buSzTx/>
              <a:buFontTx/>
              <a:buChar char="–"/>
            </a:pPr>
            <a:endParaRPr lang="zh-CN" altLang="en-US" dirty="0">
              <a:latin typeface="宋体" panose="02010600030101010101" pitchFamily="2" charset="-122"/>
            </a:endParaRPr>
          </a:p>
        </p:txBody>
      </p:sp>
      <p:sp>
        <p:nvSpPr>
          <p:cNvPr id="97283" name="Text Box 2"/>
          <p:cNvSpPr txBox="1">
            <a:spLocks noChangeArrowheads="1"/>
          </p:cNvSpPr>
          <p:nvPr/>
        </p:nvSpPr>
        <p:spPr bwMode="auto">
          <a:xfrm>
            <a:off x="1295400" y="609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7</a:t>
            </a:r>
            <a:r>
              <a:rPr lang="zh-CN" altLang="en-US" sz="4000">
                <a:solidFill>
                  <a:srgbClr val="000000"/>
                </a:solidFill>
                <a:latin typeface="华文新魏" panose="02010800040101010101" pitchFamily="2" charset="-122"/>
                <a:ea typeface="华文新魏" panose="02010800040101010101" pitchFamily="2" charset="-122"/>
              </a:rPr>
              <a:t> 避免</a:t>
            </a:r>
            <a:r>
              <a:rPr lang="zh-CN" altLang="en-US" sz="4000">
                <a:solidFill>
                  <a:srgbClr val="000000"/>
                </a:solidFill>
                <a:latin typeface="Times New Roman" panose="02020603050405020304" pitchFamily="18" charset="0"/>
                <a:ea typeface="华文新魏" panose="02010800040101010101" pitchFamily="2" charset="-122"/>
              </a:rPr>
              <a:t>死锁</a:t>
            </a:r>
            <a:endParaRPr lang="zh-CN" altLang="en-US" sz="4000">
              <a:solidFill>
                <a:srgbClr val="000000"/>
              </a:solidFill>
              <a:latin typeface="Times New Roman" panose="02020603050405020304" pitchFamily="18" charset="0"/>
              <a:ea typeface="华文新魏" panose="0201080004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3"/>
          <p:cNvSpPr txBox="1">
            <a:spLocks noChangeArrowheads="1"/>
          </p:cNvSpPr>
          <p:nvPr/>
        </p:nvSpPr>
        <p:spPr bwMode="auto">
          <a:xfrm>
            <a:off x="609600" y="685800"/>
            <a:ext cx="807720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50000"/>
              </a:spcBef>
              <a:buClrTx/>
              <a:buSzTx/>
              <a:buFontTx/>
              <a:buNone/>
            </a:pPr>
            <a:r>
              <a:rPr lang="zh-CN" altLang="en-US" sz="2400">
                <a:latin typeface="Times New Roman" panose="02020603050405020304" pitchFamily="18" charset="0"/>
              </a:rPr>
              <a:t>        </a:t>
            </a:r>
            <a:r>
              <a:rPr lang="zh-CN" altLang="en-US" sz="2800">
                <a:latin typeface="Times New Roman" panose="02020603050405020304" pitchFamily="18" charset="0"/>
              </a:rPr>
              <a:t>安全状态之例</a:t>
            </a:r>
            <a:r>
              <a:rPr lang="zh-CN" altLang="en-US" sz="2400">
                <a:latin typeface="Times New Roman" panose="02020603050405020304" pitchFamily="18" charset="0"/>
              </a:rPr>
              <a:t></a:t>
            </a:r>
            <a:endParaRPr lang="zh-CN" altLang="en-US" sz="2400">
              <a:latin typeface="Times New Roman" panose="02020603050405020304" pitchFamily="18" charset="0"/>
            </a:endParaRPr>
          </a:p>
          <a:p>
            <a:pPr algn="just" eaLnBrk="1" hangingPunct="1">
              <a:lnSpc>
                <a:spcPct val="110000"/>
              </a:lnSpc>
              <a:spcBef>
                <a:spcPct val="0"/>
              </a:spcBef>
              <a:buClrTx/>
              <a:buSzTx/>
              <a:buFontTx/>
              <a:buNone/>
            </a:pPr>
            <a:r>
              <a:rPr lang="zh-CN" altLang="en-US" sz="2400">
                <a:latin typeface="Times New Roman" panose="02020603050405020304" pitchFamily="18" charset="0"/>
              </a:rPr>
              <a:t>        假定系统中有三个进程</a:t>
            </a:r>
            <a:r>
              <a:rPr lang="en-US" altLang="zh-CN" sz="2400">
                <a:latin typeface="Times New Roman" panose="02020603050405020304" pitchFamily="18" charset="0"/>
              </a:rPr>
              <a:t>P</a:t>
            </a:r>
            <a:r>
              <a:rPr lang="en-US" altLang="zh-CN" sz="2400" baseline="-25000">
                <a:latin typeface="Times New Roman" panose="02020603050405020304" pitchFamily="18" charset="0"/>
              </a:rPr>
              <a:t>1</a:t>
            </a:r>
            <a:r>
              <a:rPr lang="en-US" altLang="zh-CN" sz="2400">
                <a:latin typeface="Times New Roman" panose="02020603050405020304" pitchFamily="18" charset="0"/>
              </a:rPr>
              <a:t>、P</a:t>
            </a:r>
            <a:r>
              <a:rPr lang="en-US" altLang="zh-CN" sz="2400" baseline="-25000">
                <a:latin typeface="Times New Roman" panose="02020603050405020304" pitchFamily="18" charset="0"/>
              </a:rPr>
              <a:t>2</a:t>
            </a:r>
            <a:r>
              <a:rPr lang="zh-CN" altLang="en-US" sz="2400">
                <a:latin typeface="Times New Roman" panose="02020603050405020304" pitchFamily="18" charset="0"/>
              </a:rPr>
              <a:t>和</a:t>
            </a:r>
            <a:r>
              <a:rPr lang="en-US" altLang="zh-CN" sz="2400">
                <a:latin typeface="Times New Roman" panose="02020603050405020304" pitchFamily="18" charset="0"/>
              </a:rPr>
              <a:t>P</a:t>
            </a:r>
            <a:r>
              <a:rPr lang="en-US" altLang="zh-CN" sz="2400" baseline="-25000">
                <a:latin typeface="Times New Roman" panose="02020603050405020304" pitchFamily="18" charset="0"/>
              </a:rPr>
              <a:t>3</a:t>
            </a:r>
            <a:r>
              <a:rPr lang="en-US" altLang="zh-CN" sz="2400">
                <a:latin typeface="Times New Roman" panose="02020603050405020304" pitchFamily="18" charset="0"/>
              </a:rPr>
              <a:t>，</a:t>
            </a:r>
            <a:r>
              <a:rPr lang="zh-CN" altLang="en-US" sz="2400">
                <a:latin typeface="Times New Roman" panose="02020603050405020304" pitchFamily="18" charset="0"/>
              </a:rPr>
              <a:t>共有12台磁带机。进程</a:t>
            </a:r>
            <a:r>
              <a:rPr lang="en-US" altLang="zh-CN" sz="2400">
                <a:latin typeface="Times New Roman" panose="02020603050405020304" pitchFamily="18" charset="0"/>
              </a:rPr>
              <a:t>P</a:t>
            </a:r>
            <a:r>
              <a:rPr lang="en-US" altLang="zh-CN" sz="2400" baseline="-25000">
                <a:latin typeface="Times New Roman" panose="02020603050405020304" pitchFamily="18" charset="0"/>
              </a:rPr>
              <a:t>1</a:t>
            </a:r>
            <a:r>
              <a:rPr lang="zh-CN" altLang="en-US" sz="2400">
                <a:latin typeface="Times New Roman" panose="02020603050405020304" pitchFamily="18" charset="0"/>
              </a:rPr>
              <a:t>总共要求10台磁带机，</a:t>
            </a:r>
            <a:r>
              <a:rPr lang="en-US" altLang="zh-CN" sz="2400">
                <a:latin typeface="Times New Roman" panose="02020603050405020304" pitchFamily="18" charset="0"/>
              </a:rPr>
              <a:t>P</a:t>
            </a:r>
            <a:r>
              <a:rPr lang="en-US" altLang="zh-CN" sz="2400" baseline="-25000">
                <a:latin typeface="Times New Roman" panose="02020603050405020304" pitchFamily="18" charset="0"/>
              </a:rPr>
              <a:t>2</a:t>
            </a:r>
            <a:r>
              <a:rPr lang="zh-CN" altLang="en-US" sz="2400">
                <a:latin typeface="Times New Roman" panose="02020603050405020304" pitchFamily="18" charset="0"/>
              </a:rPr>
              <a:t>和</a:t>
            </a:r>
            <a:r>
              <a:rPr lang="en-US" altLang="zh-CN" sz="2400">
                <a:latin typeface="Times New Roman" panose="02020603050405020304" pitchFamily="18" charset="0"/>
              </a:rPr>
              <a:t>P</a:t>
            </a:r>
            <a:r>
              <a:rPr lang="en-US" altLang="zh-CN" sz="2400" baseline="-25000">
                <a:latin typeface="Times New Roman" panose="02020603050405020304" pitchFamily="18" charset="0"/>
              </a:rPr>
              <a:t>3</a:t>
            </a:r>
            <a:r>
              <a:rPr lang="zh-CN" altLang="en-US" sz="2400">
                <a:latin typeface="Times New Roman" panose="02020603050405020304" pitchFamily="18" charset="0"/>
              </a:rPr>
              <a:t>分别要求4台和9台。假设在</a:t>
            </a:r>
            <a:r>
              <a:rPr lang="en-US" altLang="zh-CN" sz="2400" i="1">
                <a:latin typeface="Times New Roman" panose="02020603050405020304" pitchFamily="18" charset="0"/>
              </a:rPr>
              <a:t>T</a:t>
            </a:r>
            <a:r>
              <a:rPr lang="en-US" altLang="zh-CN" sz="2400" baseline="-25000">
                <a:latin typeface="Times New Roman" panose="02020603050405020304" pitchFamily="18" charset="0"/>
              </a:rPr>
              <a:t>0</a:t>
            </a:r>
            <a:r>
              <a:rPr lang="zh-CN" altLang="en-US" sz="2400">
                <a:latin typeface="Times New Roman" panose="02020603050405020304" pitchFamily="18" charset="0"/>
              </a:rPr>
              <a:t>时刻，进程</a:t>
            </a:r>
            <a:r>
              <a:rPr lang="en-US" altLang="zh-CN" sz="2400">
                <a:latin typeface="Times New Roman" panose="02020603050405020304" pitchFamily="18" charset="0"/>
              </a:rPr>
              <a:t>P</a:t>
            </a:r>
            <a:r>
              <a:rPr lang="en-US" altLang="zh-CN" sz="2400" baseline="-25000">
                <a:latin typeface="Times New Roman" panose="02020603050405020304" pitchFamily="18" charset="0"/>
              </a:rPr>
              <a:t>1</a:t>
            </a:r>
            <a:r>
              <a:rPr lang="en-US" altLang="zh-CN" sz="2400">
                <a:latin typeface="Times New Roman" panose="02020603050405020304" pitchFamily="18" charset="0"/>
              </a:rPr>
              <a:t>、P</a:t>
            </a:r>
            <a:r>
              <a:rPr lang="en-US" altLang="zh-CN" sz="2400" baseline="-25000">
                <a:latin typeface="Times New Roman" panose="02020603050405020304" pitchFamily="18" charset="0"/>
              </a:rPr>
              <a:t>2</a:t>
            </a:r>
            <a:r>
              <a:rPr lang="zh-CN" altLang="en-US" sz="2400">
                <a:latin typeface="Times New Roman" panose="02020603050405020304" pitchFamily="18" charset="0"/>
              </a:rPr>
              <a:t>和</a:t>
            </a:r>
            <a:r>
              <a:rPr lang="en-US" altLang="zh-CN" sz="2400">
                <a:latin typeface="Times New Roman" panose="02020603050405020304" pitchFamily="18" charset="0"/>
              </a:rPr>
              <a:t>P</a:t>
            </a:r>
            <a:r>
              <a:rPr lang="en-US" altLang="zh-CN" sz="2400" baseline="-25000">
                <a:latin typeface="Times New Roman" panose="02020603050405020304" pitchFamily="18" charset="0"/>
              </a:rPr>
              <a:t>3</a:t>
            </a:r>
            <a:r>
              <a:rPr lang="zh-CN" altLang="en-US" sz="2400">
                <a:latin typeface="Times New Roman" panose="02020603050405020304" pitchFamily="18" charset="0"/>
              </a:rPr>
              <a:t>已分别获得5台、2台和2台磁带机，尚有3台空闲未分配，如下表所示： </a:t>
            </a:r>
            <a:endParaRPr lang="zh-CN" altLang="en-US" sz="2400">
              <a:latin typeface="Times New Roman" panose="02020603050405020304" pitchFamily="18" charset="0"/>
            </a:endParaRPr>
          </a:p>
        </p:txBody>
      </p:sp>
      <p:graphicFrame>
        <p:nvGraphicFramePr>
          <p:cNvPr id="152616" name="Group 40"/>
          <p:cNvGraphicFramePr>
            <a:graphicFrameLocks noGrp="1"/>
          </p:cNvGraphicFramePr>
          <p:nvPr/>
        </p:nvGraphicFramePr>
        <p:xfrm>
          <a:off x="1371600" y="3276600"/>
          <a:ext cx="7010400" cy="1817688"/>
        </p:xfrm>
        <a:graphic>
          <a:graphicData uri="http://schemas.openxmlformats.org/drawingml/2006/table">
            <a:tbl>
              <a:tblPr/>
              <a:tblGrid>
                <a:gridCol w="1295400"/>
                <a:gridCol w="1905000"/>
                <a:gridCol w="1447800"/>
                <a:gridCol w="1143000"/>
                <a:gridCol w="1219200"/>
              </a:tblGrid>
              <a:tr h="482617">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进 程 </a:t>
                      </a:r>
                      <a:endPar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最 大 需 求 </a:t>
                      </a:r>
                      <a:endPar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已 分 配 </a:t>
                      </a:r>
                      <a:endPar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现需求</a:t>
                      </a:r>
                      <a:endPar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可 用 </a:t>
                      </a:r>
                      <a:endPar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35071">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P</a:t>
                      </a:r>
                      <a:r>
                        <a:rPr kumimoji="1" lang="en-US" altLang="zh-CN" sz="2400" b="1" i="0" u="none" strike="noStrike" cap="none" normalizeH="0" baseline="-25000">
                          <a:ln>
                            <a:noFill/>
                          </a:ln>
                          <a:solidFill>
                            <a:srgbClr val="000000"/>
                          </a:solidFill>
                          <a:effectLst/>
                          <a:latin typeface="Tahoma" panose="020B0604030504040204" pitchFamily="34" charset="0"/>
                          <a:ea typeface="宋体" panose="02010600030101010101" pitchFamily="2" charset="-122"/>
                        </a:rPr>
                        <a:t>1</a:t>
                      </a:r>
                      <a:endParaRPr kumimoji="1" lang="en-US" altLang="zh-CN" sz="2400" b="1" i="0" u="none" strike="noStrike" cap="none" normalizeH="0" baseline="-25000">
                        <a:ln>
                          <a:noFill/>
                        </a:ln>
                        <a:solidFill>
                          <a:srgbClr val="000000"/>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P</a:t>
                      </a:r>
                      <a:r>
                        <a:rPr kumimoji="1" lang="en-US" altLang="zh-CN" sz="2400" b="1" i="0" u="none" strike="noStrike" cap="none" normalizeH="0" baseline="-25000">
                          <a:ln>
                            <a:noFill/>
                          </a:ln>
                          <a:solidFill>
                            <a:srgbClr val="000000"/>
                          </a:solidFill>
                          <a:effectLst/>
                          <a:latin typeface="Tahoma" panose="020B0604030504040204" pitchFamily="34" charset="0"/>
                          <a:ea typeface="宋体" panose="02010600030101010101" pitchFamily="2" charset="-122"/>
                        </a:rPr>
                        <a:t>2</a:t>
                      </a:r>
                      <a:endParaRPr kumimoji="1" lang="en-US" altLang="zh-CN" sz="2400" b="1" i="0" u="none" strike="noStrike" cap="none" normalizeH="0" baseline="-25000">
                        <a:ln>
                          <a:noFill/>
                        </a:ln>
                        <a:solidFill>
                          <a:srgbClr val="000000"/>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P</a:t>
                      </a:r>
                      <a:r>
                        <a:rPr kumimoji="1" lang="en-US" altLang="zh-CN" sz="2400" b="1" i="0" u="none" strike="noStrike" cap="none" normalizeH="0" baseline="-25000">
                          <a:ln>
                            <a:noFill/>
                          </a:ln>
                          <a:solidFill>
                            <a:srgbClr val="000000"/>
                          </a:solidFill>
                          <a:effectLst/>
                          <a:latin typeface="Tahoma" panose="020B0604030504040204" pitchFamily="34" charset="0"/>
                          <a:ea typeface="宋体" panose="02010600030101010101" pitchFamily="2" charset="-122"/>
                        </a:rPr>
                        <a:t>3</a:t>
                      </a:r>
                      <a:endParaRPr kumimoji="1" lang="en-US" altLang="zh-CN" sz="2400" b="1" i="0" u="none" strike="noStrike" cap="none" normalizeH="0" baseline="-25000">
                        <a:ln>
                          <a:noFill/>
                        </a:ln>
                        <a:solidFill>
                          <a:srgbClr val="000000"/>
                        </a:solidFill>
                        <a:effectLst/>
                        <a:latin typeface="Tahoma" panose="020B0604030504040204" pitchFamily="34" charset="0"/>
                        <a:ea typeface="宋体" panose="02010600030101010101" pitchFamily="2" charset="-122"/>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10</a:t>
                      </a:r>
                      <a:endPar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4</a:t>
                      </a:r>
                      <a:endPar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9</a:t>
                      </a:r>
                      <a:endPar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5</a:t>
                      </a:r>
                      <a:endPar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2</a:t>
                      </a:r>
                      <a:endPar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2</a:t>
                      </a:r>
                      <a:endPar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5</a:t>
                      </a:r>
                      <a:endPar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2</a:t>
                      </a:r>
                      <a:endPar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7</a:t>
                      </a:r>
                      <a:endPar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3</a:t>
                      </a:r>
                      <a:endPar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8327" name="Text Box 21"/>
          <p:cNvSpPr txBox="1">
            <a:spLocks noChangeArrowheads="1"/>
          </p:cNvSpPr>
          <p:nvPr/>
        </p:nvSpPr>
        <p:spPr bwMode="auto">
          <a:xfrm>
            <a:off x="609600" y="5270500"/>
            <a:ext cx="80010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Tx/>
              <a:buSzTx/>
              <a:buFontTx/>
              <a:buNone/>
            </a:pPr>
            <a:r>
              <a:rPr lang="en-US" altLang="zh-CN" sz="2400">
                <a:latin typeface="宋体" panose="02010600030101010101" pitchFamily="2" charset="-122"/>
              </a:rPr>
              <a:t>T</a:t>
            </a:r>
            <a:r>
              <a:rPr lang="en-US" altLang="zh-CN" sz="2400" baseline="-25000">
                <a:latin typeface="宋体" panose="02010600030101010101" pitchFamily="2" charset="-122"/>
              </a:rPr>
              <a:t>0</a:t>
            </a:r>
            <a:r>
              <a:rPr lang="zh-CN" altLang="en-US" sz="2400">
                <a:latin typeface="宋体" panose="02010600030101010101" pitchFamily="2" charset="-122"/>
              </a:rPr>
              <a:t>时刻系统是安全的。这时存在一个安全序列&lt;</a:t>
            </a:r>
            <a:r>
              <a:rPr lang="en-US" altLang="zh-CN" sz="2400">
                <a:latin typeface="宋体" panose="02010600030101010101" pitchFamily="2" charset="-122"/>
              </a:rPr>
              <a:t>P</a:t>
            </a:r>
            <a:r>
              <a:rPr lang="en-US" altLang="zh-CN" sz="2400" baseline="-25000">
                <a:latin typeface="宋体" panose="02010600030101010101" pitchFamily="2" charset="-122"/>
              </a:rPr>
              <a:t>2</a:t>
            </a:r>
            <a:r>
              <a:rPr lang="en-US" altLang="zh-CN" sz="2400">
                <a:latin typeface="宋体" panose="02010600030101010101" pitchFamily="2" charset="-122"/>
              </a:rPr>
              <a:t>，P</a:t>
            </a:r>
            <a:r>
              <a:rPr lang="en-US" altLang="zh-CN" sz="2400" baseline="-25000">
                <a:latin typeface="宋体" panose="02010600030101010101" pitchFamily="2" charset="-122"/>
              </a:rPr>
              <a:t>1</a:t>
            </a:r>
            <a:r>
              <a:rPr lang="en-US" altLang="zh-CN" sz="2400">
                <a:latin typeface="宋体" panose="02010600030101010101" pitchFamily="2" charset="-122"/>
              </a:rPr>
              <a:t>，P</a:t>
            </a:r>
            <a:r>
              <a:rPr lang="en-US" altLang="zh-CN" sz="2400" baseline="-25000">
                <a:latin typeface="宋体" panose="02010600030101010101" pitchFamily="2" charset="-122"/>
              </a:rPr>
              <a:t>3</a:t>
            </a:r>
            <a:r>
              <a:rPr lang="en-US" altLang="zh-CN" sz="2400">
                <a:latin typeface="宋体" panose="02010600030101010101" pitchFamily="2" charset="-122"/>
              </a:rPr>
              <a:t>&gt;。</a:t>
            </a:r>
            <a:endParaRPr lang="zh-CN" altLang="en-US" sz="2400">
              <a:latin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609600" y="685800"/>
            <a:ext cx="807720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50000"/>
              </a:spcBef>
              <a:buClrTx/>
              <a:buSzTx/>
              <a:buFontTx/>
              <a:buNone/>
            </a:pPr>
            <a:r>
              <a:rPr lang="zh-CN" altLang="en-US" sz="2400">
                <a:latin typeface="Times New Roman" panose="02020603050405020304" pitchFamily="18" charset="0"/>
              </a:rPr>
              <a:t>        </a:t>
            </a:r>
            <a:r>
              <a:rPr lang="zh-CN" altLang="en-US" sz="2800">
                <a:solidFill>
                  <a:srgbClr val="FF0000"/>
                </a:solidFill>
                <a:latin typeface="Times New Roman" panose="02020603050405020304" pitchFamily="18" charset="0"/>
              </a:rPr>
              <a:t>不</a:t>
            </a:r>
            <a:r>
              <a:rPr lang="zh-CN" altLang="en-US" sz="2800">
                <a:latin typeface="Times New Roman" panose="02020603050405020304" pitchFamily="18" charset="0"/>
              </a:rPr>
              <a:t>安全状态之例</a:t>
            </a:r>
            <a:r>
              <a:rPr lang="zh-CN" altLang="en-US" sz="2400">
                <a:latin typeface="Times New Roman" panose="02020603050405020304" pitchFamily="18" charset="0"/>
              </a:rPr>
              <a:t></a:t>
            </a:r>
            <a:endParaRPr lang="zh-CN" altLang="en-US" sz="2400">
              <a:latin typeface="Times New Roman" panose="02020603050405020304" pitchFamily="18" charset="0"/>
            </a:endParaRPr>
          </a:p>
          <a:p>
            <a:pPr algn="just" eaLnBrk="1" hangingPunct="1">
              <a:lnSpc>
                <a:spcPct val="110000"/>
              </a:lnSpc>
              <a:spcBef>
                <a:spcPct val="0"/>
              </a:spcBef>
              <a:buClrTx/>
              <a:buSzTx/>
              <a:buFontTx/>
              <a:buNone/>
            </a:pPr>
            <a:r>
              <a:rPr lang="zh-CN" altLang="en-US" sz="2400">
                <a:latin typeface="Times New Roman" panose="02020603050405020304" pitchFamily="18" charset="0"/>
              </a:rPr>
              <a:t>        假定系统中有三个进程</a:t>
            </a:r>
            <a:r>
              <a:rPr lang="en-US" altLang="zh-CN" sz="2400">
                <a:latin typeface="Times New Roman" panose="02020603050405020304" pitchFamily="18" charset="0"/>
              </a:rPr>
              <a:t>P</a:t>
            </a:r>
            <a:r>
              <a:rPr lang="en-US" altLang="zh-CN" sz="2400" baseline="-25000">
                <a:latin typeface="Times New Roman" panose="02020603050405020304" pitchFamily="18" charset="0"/>
              </a:rPr>
              <a:t>1</a:t>
            </a:r>
            <a:r>
              <a:rPr lang="en-US" altLang="zh-CN" sz="2400">
                <a:latin typeface="Times New Roman" panose="02020603050405020304" pitchFamily="18" charset="0"/>
              </a:rPr>
              <a:t>、P</a:t>
            </a:r>
            <a:r>
              <a:rPr lang="en-US" altLang="zh-CN" sz="2400" baseline="-25000">
                <a:latin typeface="Times New Roman" panose="02020603050405020304" pitchFamily="18" charset="0"/>
              </a:rPr>
              <a:t>2</a:t>
            </a:r>
            <a:r>
              <a:rPr lang="zh-CN" altLang="en-US" sz="2400">
                <a:latin typeface="Times New Roman" panose="02020603050405020304" pitchFamily="18" charset="0"/>
              </a:rPr>
              <a:t>和</a:t>
            </a:r>
            <a:r>
              <a:rPr lang="en-US" altLang="zh-CN" sz="2400">
                <a:latin typeface="Times New Roman" panose="02020603050405020304" pitchFamily="18" charset="0"/>
              </a:rPr>
              <a:t>P</a:t>
            </a:r>
            <a:r>
              <a:rPr lang="en-US" altLang="zh-CN" sz="2400" baseline="-25000">
                <a:latin typeface="Times New Roman" panose="02020603050405020304" pitchFamily="18" charset="0"/>
              </a:rPr>
              <a:t>3</a:t>
            </a:r>
            <a:r>
              <a:rPr lang="en-US" altLang="zh-CN" sz="2400">
                <a:latin typeface="Times New Roman" panose="02020603050405020304" pitchFamily="18" charset="0"/>
              </a:rPr>
              <a:t>，</a:t>
            </a:r>
            <a:r>
              <a:rPr lang="zh-CN" altLang="en-US" sz="2400">
                <a:latin typeface="Times New Roman" panose="02020603050405020304" pitchFamily="18" charset="0"/>
              </a:rPr>
              <a:t>共有12台磁带机。进程</a:t>
            </a:r>
            <a:r>
              <a:rPr lang="en-US" altLang="zh-CN" sz="2400">
                <a:latin typeface="Times New Roman" panose="02020603050405020304" pitchFamily="18" charset="0"/>
              </a:rPr>
              <a:t>P</a:t>
            </a:r>
            <a:r>
              <a:rPr lang="en-US" altLang="zh-CN" sz="2400" baseline="-25000">
                <a:latin typeface="Times New Roman" panose="02020603050405020304" pitchFamily="18" charset="0"/>
              </a:rPr>
              <a:t>1</a:t>
            </a:r>
            <a:r>
              <a:rPr lang="zh-CN" altLang="en-US" sz="2400">
                <a:latin typeface="Times New Roman" panose="02020603050405020304" pitchFamily="18" charset="0"/>
              </a:rPr>
              <a:t>总共要求10台磁带机，</a:t>
            </a:r>
            <a:r>
              <a:rPr lang="en-US" altLang="zh-CN" sz="2400">
                <a:latin typeface="Times New Roman" panose="02020603050405020304" pitchFamily="18" charset="0"/>
              </a:rPr>
              <a:t>P</a:t>
            </a:r>
            <a:r>
              <a:rPr lang="en-US" altLang="zh-CN" sz="2400" baseline="-25000">
                <a:latin typeface="Times New Roman" panose="02020603050405020304" pitchFamily="18" charset="0"/>
              </a:rPr>
              <a:t>2</a:t>
            </a:r>
            <a:r>
              <a:rPr lang="zh-CN" altLang="en-US" sz="2400">
                <a:latin typeface="Times New Roman" panose="02020603050405020304" pitchFamily="18" charset="0"/>
              </a:rPr>
              <a:t>和</a:t>
            </a:r>
            <a:r>
              <a:rPr lang="en-US" altLang="zh-CN" sz="2400">
                <a:latin typeface="Times New Roman" panose="02020603050405020304" pitchFamily="18" charset="0"/>
              </a:rPr>
              <a:t>P</a:t>
            </a:r>
            <a:r>
              <a:rPr lang="en-US" altLang="zh-CN" sz="2400" baseline="-25000">
                <a:latin typeface="Times New Roman" panose="02020603050405020304" pitchFamily="18" charset="0"/>
              </a:rPr>
              <a:t>3</a:t>
            </a:r>
            <a:r>
              <a:rPr lang="zh-CN" altLang="en-US" sz="2400">
                <a:latin typeface="Times New Roman" panose="02020603050405020304" pitchFamily="18" charset="0"/>
              </a:rPr>
              <a:t>分别要求4台和9台。假设在</a:t>
            </a:r>
            <a:r>
              <a:rPr lang="en-US" altLang="zh-CN" sz="2400" i="1">
                <a:solidFill>
                  <a:srgbClr val="FF0000"/>
                </a:solidFill>
                <a:latin typeface="Times New Roman" panose="02020603050405020304" pitchFamily="18" charset="0"/>
              </a:rPr>
              <a:t>T</a:t>
            </a:r>
            <a:r>
              <a:rPr lang="en-US" altLang="zh-CN" sz="2400" baseline="-25000">
                <a:solidFill>
                  <a:srgbClr val="FF0000"/>
                </a:solidFill>
                <a:latin typeface="Times New Roman" panose="02020603050405020304" pitchFamily="18" charset="0"/>
              </a:rPr>
              <a:t>1</a:t>
            </a:r>
            <a:r>
              <a:rPr lang="zh-CN" altLang="en-US" sz="2400">
                <a:latin typeface="Times New Roman" panose="02020603050405020304" pitchFamily="18" charset="0"/>
              </a:rPr>
              <a:t>时刻，进程</a:t>
            </a:r>
            <a:r>
              <a:rPr lang="en-US" altLang="zh-CN" sz="2400">
                <a:latin typeface="Times New Roman" panose="02020603050405020304" pitchFamily="18" charset="0"/>
              </a:rPr>
              <a:t>P</a:t>
            </a:r>
            <a:r>
              <a:rPr lang="en-US" altLang="zh-CN" sz="2400" baseline="-25000">
                <a:latin typeface="Times New Roman" panose="02020603050405020304" pitchFamily="18" charset="0"/>
              </a:rPr>
              <a:t>1</a:t>
            </a:r>
            <a:r>
              <a:rPr lang="en-US" altLang="zh-CN" sz="2400">
                <a:latin typeface="Times New Roman" panose="02020603050405020304" pitchFamily="18" charset="0"/>
              </a:rPr>
              <a:t>、P</a:t>
            </a:r>
            <a:r>
              <a:rPr lang="en-US" altLang="zh-CN" sz="2400" baseline="-25000">
                <a:latin typeface="Times New Roman" panose="02020603050405020304" pitchFamily="18" charset="0"/>
              </a:rPr>
              <a:t>2</a:t>
            </a:r>
            <a:r>
              <a:rPr lang="zh-CN" altLang="en-US" sz="2400">
                <a:latin typeface="Times New Roman" panose="02020603050405020304" pitchFamily="18" charset="0"/>
              </a:rPr>
              <a:t>和</a:t>
            </a:r>
            <a:r>
              <a:rPr lang="en-US" altLang="zh-CN" sz="2400">
                <a:latin typeface="Times New Roman" panose="02020603050405020304" pitchFamily="18" charset="0"/>
              </a:rPr>
              <a:t>P</a:t>
            </a:r>
            <a:r>
              <a:rPr lang="en-US" altLang="zh-CN" sz="2400" baseline="-25000">
                <a:latin typeface="Times New Roman" panose="02020603050405020304" pitchFamily="18" charset="0"/>
              </a:rPr>
              <a:t>3</a:t>
            </a:r>
            <a:r>
              <a:rPr lang="zh-CN" altLang="en-US" sz="2400">
                <a:latin typeface="Times New Roman" panose="02020603050405020304" pitchFamily="18" charset="0"/>
              </a:rPr>
              <a:t>已分别获得5台、2台和</a:t>
            </a:r>
            <a:r>
              <a:rPr lang="zh-CN" altLang="en-US" sz="2400">
                <a:solidFill>
                  <a:srgbClr val="FF0000"/>
                </a:solidFill>
                <a:latin typeface="Times New Roman" panose="02020603050405020304" pitchFamily="18" charset="0"/>
              </a:rPr>
              <a:t>3</a:t>
            </a:r>
            <a:r>
              <a:rPr lang="zh-CN" altLang="en-US" sz="2400">
                <a:latin typeface="Times New Roman" panose="02020603050405020304" pitchFamily="18" charset="0"/>
              </a:rPr>
              <a:t>台磁带机，尚有</a:t>
            </a:r>
            <a:r>
              <a:rPr lang="zh-CN" altLang="en-US" sz="2400">
                <a:solidFill>
                  <a:srgbClr val="FF0000"/>
                </a:solidFill>
                <a:latin typeface="Times New Roman" panose="02020603050405020304" pitchFamily="18" charset="0"/>
              </a:rPr>
              <a:t>2</a:t>
            </a:r>
            <a:r>
              <a:rPr lang="zh-CN" altLang="en-US" sz="2400">
                <a:latin typeface="Times New Roman" panose="02020603050405020304" pitchFamily="18" charset="0"/>
              </a:rPr>
              <a:t>台空闲未分配，如下表所示： </a:t>
            </a:r>
            <a:endParaRPr lang="zh-CN" altLang="en-US" sz="2400">
              <a:latin typeface="Times New Roman" panose="02020603050405020304" pitchFamily="18" charset="0"/>
            </a:endParaRPr>
          </a:p>
        </p:txBody>
      </p:sp>
      <p:sp>
        <p:nvSpPr>
          <p:cNvPr id="99331" name="Text Box 20"/>
          <p:cNvSpPr txBox="1">
            <a:spLocks noChangeArrowheads="1"/>
          </p:cNvSpPr>
          <p:nvPr/>
        </p:nvSpPr>
        <p:spPr bwMode="auto">
          <a:xfrm>
            <a:off x="914400" y="5270500"/>
            <a:ext cx="7696200" cy="149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Tx/>
              <a:buSzTx/>
              <a:buFontTx/>
              <a:buNone/>
            </a:pPr>
            <a:r>
              <a:rPr lang="en-US" altLang="zh-CN" sz="2400" dirty="0">
                <a:latin typeface="宋体" panose="02010600030101010101" pitchFamily="2" charset="-122"/>
              </a:rPr>
              <a:t>T</a:t>
            </a:r>
            <a:r>
              <a:rPr lang="en-US" altLang="zh-CN" sz="2400" baseline="-25000" dirty="0">
                <a:latin typeface="宋体" panose="02010600030101010101" pitchFamily="2" charset="-122"/>
              </a:rPr>
              <a:t>1</a:t>
            </a:r>
            <a:r>
              <a:rPr lang="zh-CN" altLang="en-US" sz="2400" dirty="0">
                <a:latin typeface="宋体" panose="02010600030101010101" pitchFamily="2" charset="-122"/>
              </a:rPr>
              <a:t>时刻系统是</a:t>
            </a:r>
            <a:r>
              <a:rPr lang="zh-CN" altLang="en-US" sz="2400" dirty="0">
                <a:solidFill>
                  <a:srgbClr val="FF0000"/>
                </a:solidFill>
                <a:latin typeface="宋体" panose="02010600030101010101" pitchFamily="2" charset="-122"/>
              </a:rPr>
              <a:t>不</a:t>
            </a:r>
            <a:r>
              <a:rPr lang="zh-CN" altLang="en-US" sz="2400" dirty="0">
                <a:latin typeface="宋体" panose="02010600030101010101" pitchFamily="2" charset="-122"/>
              </a:rPr>
              <a:t>安全的。</a:t>
            </a:r>
            <a:r>
              <a:rPr lang="zh-CN" altLang="en-US" sz="2400" dirty="0">
                <a:solidFill>
                  <a:srgbClr val="FF0000"/>
                </a:solidFill>
                <a:latin typeface="宋体" panose="02010600030101010101" pitchFamily="2" charset="-122"/>
              </a:rPr>
              <a:t>无法找到一个安全序列。</a:t>
            </a:r>
            <a:endParaRPr lang="en-US" altLang="zh-CN" sz="2400" dirty="0">
              <a:solidFill>
                <a:srgbClr val="FF0000"/>
              </a:solidFill>
              <a:latin typeface="宋体" panose="02010600030101010101" pitchFamily="2" charset="-122"/>
            </a:endParaRPr>
          </a:p>
          <a:p>
            <a:pPr eaLnBrk="1" hangingPunct="1">
              <a:lnSpc>
                <a:spcPct val="90000"/>
              </a:lnSpc>
              <a:buClrTx/>
              <a:buSzTx/>
              <a:buFontTx/>
              <a:buNone/>
            </a:pPr>
            <a:r>
              <a:rPr lang="zh-CN" altLang="en-US" sz="2400" b="1" dirty="0">
                <a:solidFill>
                  <a:srgbClr val="FF0000"/>
                </a:solidFill>
                <a:latin typeface="宋体" panose="02010600030101010101" pitchFamily="2" charset="-122"/>
              </a:rPr>
              <a:t>不要死记硬背</a:t>
            </a:r>
            <a:r>
              <a:rPr lang="en-US" altLang="zh-CN" sz="2400" b="1" dirty="0">
                <a:solidFill>
                  <a:srgbClr val="FF0000"/>
                </a:solidFill>
                <a:latin typeface="宋体" panose="02010600030101010101" pitchFamily="2" charset="-122"/>
              </a:rPr>
              <a:t>,</a:t>
            </a:r>
            <a:r>
              <a:rPr lang="zh-CN" altLang="en-US" sz="2400" b="1" dirty="0">
                <a:solidFill>
                  <a:srgbClr val="FF0000"/>
                </a:solidFill>
                <a:latin typeface="宋体" panose="02010600030101010101" pitchFamily="2" charset="-122"/>
              </a:rPr>
              <a:t>要能判断一个状态是不是安全的</a:t>
            </a:r>
            <a:r>
              <a:rPr lang="en-US" altLang="zh-CN" sz="2400" b="1" dirty="0">
                <a:solidFill>
                  <a:srgbClr val="FF0000"/>
                </a:solidFill>
                <a:latin typeface="宋体" panose="02010600030101010101" pitchFamily="2" charset="-122"/>
              </a:rPr>
              <a:t>!!!</a:t>
            </a:r>
            <a:r>
              <a:rPr lang="zh-CN" altLang="en-US" sz="2400" b="1" dirty="0">
                <a:solidFill>
                  <a:srgbClr val="FF0000"/>
                </a:solidFill>
                <a:latin typeface="宋体" panose="02010600030101010101" pitchFamily="2" charset="-122"/>
              </a:rPr>
              <a:t>如果是安全的，一定要写出来一个安全序列！！！！安全序列不唯一！</a:t>
            </a:r>
            <a:endParaRPr lang="zh-CN" altLang="en-US" sz="2400" b="1" dirty="0">
              <a:solidFill>
                <a:srgbClr val="FF0000"/>
              </a:solidFill>
              <a:latin typeface="宋体" panose="02010600030101010101" pitchFamily="2" charset="-122"/>
            </a:endParaRPr>
          </a:p>
        </p:txBody>
      </p:sp>
      <p:graphicFrame>
        <p:nvGraphicFramePr>
          <p:cNvPr id="153621" name="Group 21"/>
          <p:cNvGraphicFramePr>
            <a:graphicFrameLocks noGrp="1"/>
          </p:cNvGraphicFramePr>
          <p:nvPr/>
        </p:nvGraphicFramePr>
        <p:xfrm>
          <a:off x="1371600" y="3276600"/>
          <a:ext cx="7010400" cy="1817688"/>
        </p:xfrm>
        <a:graphic>
          <a:graphicData uri="http://schemas.openxmlformats.org/drawingml/2006/table">
            <a:tbl>
              <a:tblPr/>
              <a:tblGrid>
                <a:gridCol w="1295400"/>
                <a:gridCol w="1905000"/>
                <a:gridCol w="1447800"/>
                <a:gridCol w="1143000"/>
                <a:gridCol w="1219200"/>
              </a:tblGrid>
              <a:tr h="482617">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进 程 </a:t>
                      </a:r>
                      <a:endPar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最 大 需 求 </a:t>
                      </a:r>
                      <a:endPar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已 分 配 </a:t>
                      </a:r>
                      <a:endPar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现需求</a:t>
                      </a:r>
                      <a:endPar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可 用 </a:t>
                      </a:r>
                      <a:endPar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35071">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P</a:t>
                      </a:r>
                      <a:r>
                        <a:rPr kumimoji="1" lang="en-US" altLang="zh-CN" sz="2400" b="1" i="0" u="none" strike="noStrike" cap="none" normalizeH="0" baseline="-25000">
                          <a:ln>
                            <a:noFill/>
                          </a:ln>
                          <a:solidFill>
                            <a:srgbClr val="000000"/>
                          </a:solidFill>
                          <a:effectLst/>
                          <a:latin typeface="Tahoma" panose="020B0604030504040204" pitchFamily="34" charset="0"/>
                          <a:ea typeface="宋体" panose="02010600030101010101" pitchFamily="2" charset="-122"/>
                        </a:rPr>
                        <a:t>1</a:t>
                      </a:r>
                      <a:endParaRPr kumimoji="1" lang="en-US" altLang="zh-CN" sz="2400" b="1" i="0" u="none" strike="noStrike" cap="none" normalizeH="0" baseline="-25000">
                        <a:ln>
                          <a:noFill/>
                        </a:ln>
                        <a:solidFill>
                          <a:srgbClr val="000000"/>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P</a:t>
                      </a:r>
                      <a:r>
                        <a:rPr kumimoji="1" lang="en-US" altLang="zh-CN" sz="2400" b="1" i="0" u="none" strike="noStrike" cap="none" normalizeH="0" baseline="-25000">
                          <a:ln>
                            <a:noFill/>
                          </a:ln>
                          <a:solidFill>
                            <a:srgbClr val="000000"/>
                          </a:solidFill>
                          <a:effectLst/>
                          <a:latin typeface="Tahoma" panose="020B0604030504040204" pitchFamily="34" charset="0"/>
                          <a:ea typeface="宋体" panose="02010600030101010101" pitchFamily="2" charset="-122"/>
                        </a:rPr>
                        <a:t>2</a:t>
                      </a:r>
                      <a:endParaRPr kumimoji="1" lang="en-US" altLang="zh-CN" sz="2400" b="1" i="0" u="none" strike="noStrike" cap="none" normalizeH="0" baseline="-25000">
                        <a:ln>
                          <a:noFill/>
                        </a:ln>
                        <a:solidFill>
                          <a:srgbClr val="000000"/>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P</a:t>
                      </a:r>
                      <a:r>
                        <a:rPr kumimoji="1" lang="en-US" altLang="zh-CN" sz="2400" b="1" i="0" u="none" strike="noStrike" cap="none" normalizeH="0" baseline="-25000">
                          <a:ln>
                            <a:noFill/>
                          </a:ln>
                          <a:solidFill>
                            <a:srgbClr val="000000"/>
                          </a:solidFill>
                          <a:effectLst/>
                          <a:latin typeface="Tahoma" panose="020B0604030504040204" pitchFamily="34" charset="0"/>
                          <a:ea typeface="宋体" panose="02010600030101010101" pitchFamily="2" charset="-122"/>
                        </a:rPr>
                        <a:t>3</a:t>
                      </a:r>
                      <a:endParaRPr kumimoji="1" lang="en-US" altLang="zh-CN" sz="2400" b="1" i="0" u="none" strike="noStrike" cap="none" normalizeH="0" baseline="-25000">
                        <a:ln>
                          <a:noFill/>
                        </a:ln>
                        <a:solidFill>
                          <a:srgbClr val="000000"/>
                        </a:solidFill>
                        <a:effectLst/>
                        <a:latin typeface="Tahoma" panose="020B0604030504040204" pitchFamily="34" charset="0"/>
                        <a:ea typeface="宋体" panose="02010600030101010101" pitchFamily="2" charset="-122"/>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10</a:t>
                      </a:r>
                      <a:endPar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4</a:t>
                      </a:r>
                      <a:endPar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9</a:t>
                      </a:r>
                      <a:endPar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5</a:t>
                      </a:r>
                      <a:endPar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2</a:t>
                      </a:r>
                      <a:endPar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FF0000"/>
                          </a:solidFill>
                          <a:effectLst/>
                          <a:latin typeface="Tahoma" panose="020B0604030504040204" pitchFamily="34" charset="0"/>
                          <a:ea typeface="宋体" panose="02010600030101010101" pitchFamily="2" charset="-122"/>
                        </a:rPr>
                        <a:t>3</a:t>
                      </a:r>
                      <a:endParaRPr kumimoji="1" lang="zh-CN" altLang="en-US" sz="2400" b="1"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5</a:t>
                      </a:r>
                      <a:endPar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2</a:t>
                      </a:r>
                      <a:endPar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FF0000"/>
                          </a:solidFill>
                          <a:effectLst/>
                          <a:latin typeface="Tahoma" panose="020B0604030504040204" pitchFamily="34" charset="0"/>
                          <a:ea typeface="宋体" panose="02010600030101010101" pitchFamily="2" charset="-122"/>
                        </a:rPr>
                        <a:t>6</a:t>
                      </a:r>
                      <a:endParaRPr kumimoji="1" lang="zh-CN" altLang="en-US" sz="2400" b="1"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FF0000"/>
                          </a:solidFill>
                          <a:effectLst/>
                          <a:latin typeface="Tahoma" panose="020B0604030504040204" pitchFamily="34" charset="0"/>
                          <a:ea typeface="宋体" panose="02010600030101010101" pitchFamily="2" charset="-122"/>
                        </a:rPr>
                        <a:t>2</a:t>
                      </a:r>
                      <a:endParaRPr kumimoji="1" lang="zh-CN" altLang="en-US" sz="2400" b="1"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539552" y="116632"/>
            <a:ext cx="7467600" cy="701675"/>
          </a:xfrm>
          <a:prstGeom prst="rect">
            <a:avLst/>
          </a:prstGeom>
          <a:noFill/>
          <a:ln w="9525">
            <a:noFill/>
            <a:miter lim="800000"/>
          </a:ln>
          <a:effectLst/>
        </p:spPr>
        <p:txBody>
          <a:bodyPr>
            <a:spAutoFit/>
          </a:bodyPr>
          <a:lstStyle/>
          <a:p>
            <a:pPr algn="ctr" eaLnBrk="0" hangingPunct="0">
              <a:spcBef>
                <a:spcPct val="50000"/>
              </a:spcBef>
            </a:pPr>
            <a:r>
              <a:rPr lang="en-US" altLang="zh-CN" sz="4000" b="1" baseline="0" dirty="0">
                <a:solidFill>
                  <a:srgbClr val="000000"/>
                </a:solidFill>
                <a:latin typeface="Times New Roman" panose="02020603050405020304" pitchFamily="18" charset="0"/>
                <a:ea typeface="华文新魏" panose="02010800040101010101" pitchFamily="2" charset="-122"/>
              </a:rPr>
              <a:t>4.2</a:t>
            </a:r>
            <a:r>
              <a:rPr lang="zh-CN" altLang="en-US" sz="4000" b="1" baseline="0" dirty="0">
                <a:solidFill>
                  <a:srgbClr val="000000"/>
                </a:solidFill>
                <a:latin typeface="Times New Roman" panose="02020603050405020304" pitchFamily="18" charset="0"/>
                <a:ea typeface="华文新魏" panose="02010800040101010101" pitchFamily="2" charset="-122"/>
              </a:rPr>
              <a:t>程序的装入和链接</a:t>
            </a:r>
            <a:r>
              <a:rPr lang="zh-CN" altLang="en-US" sz="3200" b="1" baseline="0" dirty="0">
                <a:solidFill>
                  <a:srgbClr val="000000"/>
                </a:solidFill>
                <a:latin typeface="Times New Roman" panose="02020603050405020304" pitchFamily="18" charset="0"/>
              </a:rPr>
              <a:t> </a:t>
            </a:r>
            <a:endParaRPr lang="zh-CN" altLang="en-US" sz="3200" b="1" baseline="0" dirty="0">
              <a:solidFill>
                <a:srgbClr val="000000"/>
              </a:solidFill>
              <a:latin typeface="Times New Roman" panose="02020603050405020304" pitchFamily="18" charset="0"/>
            </a:endParaRPr>
          </a:p>
        </p:txBody>
      </p:sp>
      <p:sp>
        <p:nvSpPr>
          <p:cNvPr id="65539" name="Rectangle 3"/>
          <p:cNvSpPr>
            <a:spLocks noChangeArrowheads="1"/>
          </p:cNvSpPr>
          <p:nvPr/>
        </p:nvSpPr>
        <p:spPr bwMode="auto">
          <a:xfrm>
            <a:off x="179512" y="818307"/>
            <a:ext cx="8610600" cy="5181600"/>
          </a:xfrm>
          <a:prstGeom prst="rect">
            <a:avLst/>
          </a:prstGeom>
          <a:noFill/>
          <a:ln w="9525">
            <a:noFill/>
            <a:miter lim="800000"/>
          </a:ln>
          <a:effectLst/>
        </p:spPr>
        <p:txBody>
          <a:bodyPr/>
          <a:lstStyle/>
          <a:p>
            <a:pPr algn="just">
              <a:spcBef>
                <a:spcPct val="20000"/>
              </a:spcBef>
              <a:buClr>
                <a:srgbClr val="0000CC"/>
              </a:buClr>
            </a:pPr>
            <a:r>
              <a:rPr lang="en-US" altLang="zh-CN" sz="3200" b="1" baseline="0" dirty="0">
                <a:solidFill>
                  <a:srgbClr val="FF0000"/>
                </a:solidFill>
                <a:latin typeface="Times New Roman" panose="02020603050405020304" pitchFamily="18" charset="0"/>
              </a:rPr>
              <a:t>4.2.1</a:t>
            </a:r>
            <a:r>
              <a:rPr lang="en-US" altLang="zh-CN" sz="3200" b="1" baseline="0" dirty="0">
                <a:solidFill>
                  <a:srgbClr val="0000CC"/>
                </a:solidFill>
                <a:latin typeface="Times New Roman" panose="02020603050405020304" pitchFamily="18" charset="0"/>
              </a:rPr>
              <a:t> </a:t>
            </a:r>
            <a:r>
              <a:rPr lang="zh-CN" altLang="en-US" sz="3200" b="1" baseline="0" dirty="0">
                <a:solidFill>
                  <a:srgbClr val="FF0000"/>
                </a:solidFill>
                <a:latin typeface="Times New Roman" panose="02020603050405020304" pitchFamily="18" charset="0"/>
              </a:rPr>
              <a:t>程序的装入</a:t>
            </a:r>
            <a:r>
              <a:rPr lang="en-US" altLang="zh-CN" sz="3200" b="1" baseline="0" dirty="0">
                <a:solidFill>
                  <a:srgbClr val="FF0000"/>
                </a:solidFill>
                <a:latin typeface="Times New Roman" panose="02020603050405020304" pitchFamily="18" charset="0"/>
              </a:rPr>
              <a:t>  </a:t>
            </a:r>
            <a:r>
              <a:rPr lang="zh-CN" altLang="en-US" sz="3200" b="1" baseline="0" dirty="0">
                <a:solidFill>
                  <a:srgbClr val="FF0000"/>
                </a:solidFill>
                <a:latin typeface="Times New Roman" panose="02020603050405020304" pitchFamily="18" charset="0"/>
              </a:rPr>
              <a:t>（填空），地址变换</a:t>
            </a:r>
            <a:r>
              <a:rPr lang="zh-CN" altLang="en-US" sz="3200" b="1" baseline="0" dirty="0">
                <a:solidFill>
                  <a:srgbClr val="FF0000"/>
                </a:solidFill>
                <a:latin typeface="Times New Roman" panose="02020603050405020304" pitchFamily="18" charset="0"/>
              </a:rPr>
              <a:t>时候</a:t>
            </a:r>
            <a:endParaRPr lang="zh-CN" altLang="en-US" sz="3200" b="1" baseline="0" dirty="0">
              <a:solidFill>
                <a:srgbClr val="FF0000"/>
              </a:solidFill>
              <a:latin typeface="Times New Roman" panose="02020603050405020304" pitchFamily="18" charset="0"/>
            </a:endParaRPr>
          </a:p>
          <a:p>
            <a:pPr marL="971550" lvl="1" indent="-514350" algn="just">
              <a:spcBef>
                <a:spcPct val="20000"/>
              </a:spcBef>
              <a:buClr>
                <a:srgbClr val="0000CC"/>
              </a:buClr>
              <a:buAutoNum type="arabicPeriod"/>
            </a:pPr>
            <a:r>
              <a:rPr lang="zh-CN" altLang="en-US" sz="2800" b="1" baseline="0" dirty="0">
                <a:solidFill>
                  <a:srgbClr val="000000"/>
                </a:solidFill>
                <a:latin typeface="Times New Roman" panose="02020603050405020304" pitchFamily="18" charset="0"/>
              </a:rPr>
              <a:t>绝对装入方式：</a:t>
            </a:r>
            <a:r>
              <a:rPr lang="zh-CN" altLang="en-US" sz="2800" b="1" baseline="0" dirty="0">
                <a:latin typeface="Times New Roman" panose="02020603050405020304" pitchFamily="18" charset="0"/>
              </a:rPr>
              <a:t>代码的逻辑地址和物理地址相同，只适用于单道程序环境</a:t>
            </a:r>
            <a:endParaRPr lang="en-US" altLang="zh-CN" b="1" dirty="0">
              <a:latin typeface="Times New Roman" panose="02020603050405020304" pitchFamily="18" charset="0"/>
            </a:endParaRPr>
          </a:p>
          <a:p>
            <a:pPr marL="971550" lvl="1" indent="-514350" algn="just">
              <a:spcBef>
                <a:spcPct val="20000"/>
              </a:spcBef>
              <a:buClr>
                <a:srgbClr val="0000CC"/>
              </a:buClr>
              <a:buAutoNum type="arabicPeriod"/>
            </a:pPr>
            <a:r>
              <a:rPr lang="zh-CN" altLang="zh-CN" b="1" dirty="0">
                <a:solidFill>
                  <a:srgbClr val="000000"/>
                </a:solidFill>
                <a:latin typeface="Times New Roman" panose="02020603050405020304" pitchFamily="18" charset="0"/>
              </a:rPr>
              <a:t>可重定位装入方式 装入模块的逻辑地址与装入后的内存地址不同</a:t>
            </a:r>
            <a:r>
              <a:rPr lang="en-US" altLang="zh-CN" b="1" dirty="0">
                <a:solidFill>
                  <a:srgbClr val="000000"/>
                </a:solidFill>
                <a:latin typeface="Times New Roman" panose="02020603050405020304" pitchFamily="18" charset="0"/>
              </a:rPr>
              <a:t>, </a:t>
            </a:r>
            <a:r>
              <a:rPr lang="zh-CN" altLang="zh-CN" b="1" dirty="0">
                <a:solidFill>
                  <a:srgbClr val="000000"/>
                </a:solidFill>
                <a:latin typeface="Times New Roman" panose="02020603050405020304" pitchFamily="18" charset="0"/>
              </a:rPr>
              <a:t>适用于多道程序环境</a:t>
            </a:r>
            <a:endParaRPr lang="en-US" altLang="zh-CN" b="1" dirty="0">
              <a:solidFill>
                <a:srgbClr val="000000"/>
              </a:solidFill>
              <a:latin typeface="Times New Roman" panose="02020603050405020304" pitchFamily="18" charset="0"/>
            </a:endParaRPr>
          </a:p>
          <a:p>
            <a:pPr marL="971550" lvl="1" indent="-514350" algn="just">
              <a:spcBef>
                <a:spcPct val="20000"/>
              </a:spcBef>
              <a:buClr>
                <a:srgbClr val="0000CC"/>
              </a:buClr>
              <a:buAutoNum type="arabicPeriod"/>
            </a:pPr>
            <a:r>
              <a:rPr lang="zh-CN" altLang="zh-CN" b="1" dirty="0">
                <a:solidFill>
                  <a:srgbClr val="000000"/>
                </a:solidFill>
                <a:latin typeface="Times New Roman" panose="02020603050405020304" pitchFamily="18" charset="0"/>
              </a:rPr>
              <a:t>动态运行时装入方式 所有地址都仍是相对地址</a:t>
            </a:r>
            <a:r>
              <a:rPr lang="en-US" altLang="zh-CN" b="1" dirty="0">
                <a:solidFill>
                  <a:srgbClr val="000000"/>
                </a:solidFill>
                <a:latin typeface="Times New Roman" panose="02020603050405020304" pitchFamily="18" charset="0"/>
              </a:rPr>
              <a:t>,</a:t>
            </a:r>
            <a:r>
              <a:rPr lang="zh-CN" altLang="zh-CN" b="1" dirty="0">
                <a:solidFill>
                  <a:srgbClr val="000000"/>
                </a:solidFill>
                <a:latin typeface="Times New Roman" panose="02020603050405020304" pitchFamily="18" charset="0"/>
              </a:rPr>
              <a:t>可对内存进行非连续分配；提供了实现虚存的基础；有利于程序段的共享。</a:t>
            </a:r>
            <a:endParaRPr lang="zh-CN" altLang="en-US" b="1" dirty="0">
              <a:solidFill>
                <a:srgbClr val="000000"/>
              </a:solidFill>
              <a:latin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251520" y="0"/>
            <a:ext cx="7467600" cy="701675"/>
          </a:xfrm>
          <a:prstGeom prst="rect">
            <a:avLst/>
          </a:prstGeom>
          <a:noFill/>
          <a:ln w="9525">
            <a:noFill/>
            <a:miter lim="800000"/>
          </a:ln>
          <a:effectLst/>
        </p:spPr>
        <p:txBody>
          <a:bodyPr>
            <a:spAutoFit/>
          </a:bodyPr>
          <a:lstStyle/>
          <a:p>
            <a:pPr algn="ctr" eaLnBrk="0" hangingPunct="0">
              <a:spcBef>
                <a:spcPct val="50000"/>
              </a:spcBef>
            </a:pPr>
            <a:r>
              <a:rPr lang="en-US" altLang="zh-CN" sz="4000" b="1" baseline="0" dirty="0">
                <a:solidFill>
                  <a:srgbClr val="000000"/>
                </a:solidFill>
                <a:latin typeface="华文新魏" panose="02010800040101010101" pitchFamily="2" charset="-122"/>
                <a:ea typeface="华文新魏" panose="02010800040101010101" pitchFamily="2" charset="-122"/>
              </a:rPr>
              <a:t>4.3</a:t>
            </a:r>
            <a:r>
              <a:rPr lang="zh-CN" altLang="en-US" sz="4000" b="1" baseline="0" dirty="0">
                <a:solidFill>
                  <a:srgbClr val="000000"/>
                </a:solidFill>
                <a:latin typeface="华文新魏" panose="02010800040101010101" pitchFamily="2" charset="-122"/>
                <a:ea typeface="华文新魏" panose="02010800040101010101" pitchFamily="2" charset="-122"/>
              </a:rPr>
              <a:t>连续分配存储管理方式</a:t>
            </a:r>
            <a:endParaRPr lang="zh-CN" altLang="en-US" sz="4000" b="1" baseline="0" dirty="0">
              <a:solidFill>
                <a:srgbClr val="000000"/>
              </a:solidFill>
              <a:latin typeface="华文新魏" panose="02010800040101010101" pitchFamily="2" charset="-122"/>
              <a:ea typeface="华文新魏" panose="02010800040101010101" pitchFamily="2" charset="-122"/>
            </a:endParaRPr>
          </a:p>
        </p:txBody>
      </p:sp>
      <p:sp>
        <p:nvSpPr>
          <p:cNvPr id="90115" name="Rectangle 3"/>
          <p:cNvSpPr>
            <a:spLocks noChangeArrowheads="1"/>
          </p:cNvSpPr>
          <p:nvPr/>
        </p:nvSpPr>
        <p:spPr bwMode="auto">
          <a:xfrm>
            <a:off x="-324544" y="686723"/>
            <a:ext cx="9361040" cy="5334000"/>
          </a:xfrm>
          <a:prstGeom prst="rect">
            <a:avLst/>
          </a:prstGeom>
          <a:noFill/>
          <a:ln w="9525">
            <a:noFill/>
            <a:miter lim="800000"/>
          </a:ln>
          <a:effectLst/>
        </p:spPr>
        <p:txBody>
          <a:bodyPr/>
          <a:lstStyle/>
          <a:p>
            <a:pPr lvl="1">
              <a:lnSpc>
                <a:spcPct val="110000"/>
              </a:lnSpc>
              <a:spcBef>
                <a:spcPct val="20000"/>
              </a:spcBef>
            </a:pPr>
            <a:r>
              <a:rPr lang="en-US" altLang="zh-CN" sz="2800" b="1" baseline="0" dirty="0">
                <a:solidFill>
                  <a:srgbClr val="000000"/>
                </a:solidFill>
                <a:latin typeface="宋体" panose="02010600030101010101" pitchFamily="2" charset="-122"/>
              </a:rPr>
              <a:t>4.3.4 </a:t>
            </a:r>
            <a:r>
              <a:rPr lang="zh-CN" altLang="en-US" sz="2800" b="1" baseline="0" dirty="0">
                <a:solidFill>
                  <a:srgbClr val="000000"/>
                </a:solidFill>
                <a:latin typeface="宋体" panose="02010600030101010101" pitchFamily="2" charset="-122"/>
              </a:rPr>
              <a:t>基于</a:t>
            </a:r>
            <a:r>
              <a:rPr lang="zh-CN" altLang="en-US" sz="2800" dirty="0">
                <a:solidFill>
                  <a:srgbClr val="000000"/>
                </a:solidFill>
                <a:latin typeface="宋体" panose="02010600030101010101" pitchFamily="2" charset="-122"/>
              </a:rPr>
              <a:t>顺序搜索的动态</a:t>
            </a:r>
            <a:r>
              <a:rPr lang="zh-CN" altLang="en-US" sz="2800" b="1" baseline="0" dirty="0">
                <a:solidFill>
                  <a:srgbClr val="000000"/>
                </a:solidFill>
                <a:latin typeface="宋体" panose="02010600030101010101" pitchFamily="2" charset="-122"/>
              </a:rPr>
              <a:t>分区分配算法</a:t>
            </a:r>
            <a:r>
              <a:rPr lang="en-US" altLang="zh-CN" sz="2800" b="1" baseline="0" dirty="0">
                <a:solidFill>
                  <a:srgbClr val="000000"/>
                </a:solidFill>
                <a:latin typeface="宋体" panose="02010600030101010101" pitchFamily="2" charset="-122"/>
              </a:rPr>
              <a:t>    </a:t>
            </a:r>
            <a:r>
              <a:rPr lang="zh-CN" altLang="en-US" sz="2800" b="1" baseline="0" dirty="0">
                <a:solidFill>
                  <a:srgbClr val="000000"/>
                </a:solidFill>
                <a:latin typeface="宋体" panose="02010600030101010101" pitchFamily="2" charset="-122"/>
              </a:rPr>
              <a:t>优缺点</a:t>
            </a:r>
            <a:endParaRPr lang="zh-CN" altLang="en-US" sz="2800" b="1" baseline="0" dirty="0">
              <a:solidFill>
                <a:srgbClr val="FF0000"/>
              </a:solidFill>
              <a:latin typeface="宋体" panose="02010600030101010101" pitchFamily="2" charset="-122"/>
            </a:endParaRPr>
          </a:p>
          <a:p>
            <a:pPr lvl="2">
              <a:lnSpc>
                <a:spcPct val="110000"/>
              </a:lnSpc>
              <a:spcBef>
                <a:spcPct val="20000"/>
              </a:spcBef>
            </a:pPr>
            <a:r>
              <a:rPr lang="en-US" altLang="zh-CN" sz="2800" b="1" baseline="0" dirty="0">
                <a:solidFill>
                  <a:srgbClr val="FF0000"/>
                </a:solidFill>
                <a:latin typeface="宋体" panose="02010600030101010101" pitchFamily="2" charset="-122"/>
              </a:rPr>
              <a:t>1. </a:t>
            </a:r>
            <a:r>
              <a:rPr lang="zh-CN" altLang="en-US" sz="2800" b="1" baseline="0" dirty="0">
                <a:solidFill>
                  <a:srgbClr val="FF0000"/>
                </a:solidFill>
                <a:latin typeface="宋体" panose="02010600030101010101" pitchFamily="2" charset="-122"/>
              </a:rPr>
              <a:t>首次适应算法（</a:t>
            </a:r>
            <a:r>
              <a:rPr lang="en-US" altLang="zh-CN" sz="2800" b="1" baseline="0" dirty="0">
                <a:solidFill>
                  <a:srgbClr val="FF0000"/>
                </a:solidFill>
                <a:latin typeface="宋体" panose="02010600030101010101" pitchFamily="2" charset="-122"/>
              </a:rPr>
              <a:t>First  Fit）  </a:t>
            </a:r>
            <a:r>
              <a:rPr lang="zh-CN" altLang="en-US" sz="2800" b="1" baseline="0" dirty="0">
                <a:solidFill>
                  <a:srgbClr val="FF0000"/>
                </a:solidFill>
                <a:latin typeface="宋体" panose="02010600030101010101" pitchFamily="2" charset="-122"/>
              </a:rPr>
              <a:t>名字、大致原理</a:t>
            </a:r>
            <a:endParaRPr lang="en-US" altLang="zh-CN" sz="2800" b="1" baseline="0" dirty="0">
              <a:solidFill>
                <a:srgbClr val="FF0000"/>
              </a:solidFill>
              <a:latin typeface="宋体" panose="02010600030101010101" pitchFamily="2" charset="-122"/>
            </a:endParaRPr>
          </a:p>
          <a:p>
            <a:pPr marL="1447800" lvl="2" indent="-533400">
              <a:lnSpc>
                <a:spcPct val="110000"/>
              </a:lnSpc>
              <a:spcBef>
                <a:spcPct val="20000"/>
              </a:spcBef>
              <a:buClr>
                <a:schemeClr val="tx1"/>
              </a:buClr>
              <a:buFont typeface="Wingdings" panose="05000000000000000000" pitchFamily="2" charset="2"/>
              <a:buChar char="§"/>
            </a:pPr>
            <a:r>
              <a:rPr lang="zh-CN" altLang="en-US" b="1" baseline="0" dirty="0">
                <a:latin typeface="宋体" panose="02010600030101010101" pitchFamily="2" charset="-122"/>
              </a:rPr>
              <a:t>把主存中所有空闲区按其物理地址递增的次序排列。在为作业分配存储空间时，从</a:t>
            </a:r>
            <a:r>
              <a:rPr lang="zh-CN" altLang="en-US" b="1" baseline="0" dirty="0">
                <a:solidFill>
                  <a:srgbClr val="FF0000"/>
                </a:solidFill>
                <a:latin typeface="宋体" panose="02010600030101010101" pitchFamily="2" charset="-122"/>
              </a:rPr>
              <a:t>低址</a:t>
            </a:r>
            <a:r>
              <a:rPr lang="zh-CN" altLang="en-US" b="1" baseline="0" dirty="0">
                <a:latin typeface="宋体" panose="02010600030101010101" pitchFamily="2" charset="-122"/>
              </a:rPr>
              <a:t>空闲区开始查找,直到找到</a:t>
            </a:r>
            <a:r>
              <a:rPr lang="zh-CN" altLang="en-US" b="1" baseline="0" dirty="0">
                <a:solidFill>
                  <a:srgbClr val="FF0000"/>
                </a:solidFill>
                <a:latin typeface="宋体" panose="02010600030101010101" pitchFamily="2" charset="-122"/>
              </a:rPr>
              <a:t>第一个</a:t>
            </a:r>
            <a:r>
              <a:rPr lang="zh-CN" altLang="en-US" b="1" baseline="0" dirty="0">
                <a:latin typeface="宋体" panose="02010600030101010101" pitchFamily="2" charset="-122"/>
              </a:rPr>
              <a:t>能满足要求的空闲区后，从中划出与请求的大小相等的存储空间分配给作业，余下的空闲区仍留在空闲链中；</a:t>
            </a:r>
            <a:endParaRPr lang="zh-CN" altLang="en-US" b="1" baseline="0" dirty="0">
              <a:latin typeface="宋体" panose="02010600030101010101" pitchFamily="2" charset="-122"/>
            </a:endParaRPr>
          </a:p>
          <a:p>
            <a:pPr marL="1447800" lvl="2" indent="-533400">
              <a:lnSpc>
                <a:spcPct val="110000"/>
              </a:lnSpc>
              <a:spcBef>
                <a:spcPct val="20000"/>
              </a:spcBef>
              <a:buClr>
                <a:schemeClr val="tx1"/>
              </a:buClr>
              <a:buFont typeface="Wingdings" panose="05000000000000000000" pitchFamily="2" charset="2"/>
              <a:buChar char="§"/>
            </a:pPr>
            <a:r>
              <a:rPr lang="zh-CN" altLang="en-US" b="1" baseline="0" dirty="0">
                <a:solidFill>
                  <a:srgbClr val="FF0000"/>
                </a:solidFill>
                <a:latin typeface="宋体" panose="02010600030101010101" pitchFamily="2" charset="-122"/>
              </a:rPr>
              <a:t>优先</a:t>
            </a:r>
            <a:r>
              <a:rPr lang="zh-CN" altLang="en-US" b="1" baseline="0" dirty="0">
                <a:latin typeface="宋体" panose="02010600030101010101" pitchFamily="2" charset="-122"/>
              </a:rPr>
              <a:t>利用内存中</a:t>
            </a:r>
            <a:r>
              <a:rPr lang="zh-CN" altLang="en-US" b="1" baseline="0" dirty="0">
                <a:solidFill>
                  <a:srgbClr val="FF0000"/>
                </a:solidFill>
                <a:latin typeface="宋体" panose="02010600030101010101" pitchFamily="2" charset="-122"/>
              </a:rPr>
              <a:t>低址部分</a:t>
            </a:r>
            <a:r>
              <a:rPr lang="zh-CN" altLang="en-US" b="1" baseline="0" dirty="0">
                <a:latin typeface="宋体" panose="02010600030101010101" pitchFamily="2" charset="-122"/>
              </a:rPr>
              <a:t>的空闲分区，保留了高址部分的大空闲区；</a:t>
            </a:r>
            <a:endParaRPr lang="en-US" altLang="zh-CN" b="1" baseline="0" dirty="0">
              <a:latin typeface="宋体" panose="02010600030101010101" pitchFamily="2" charset="-122"/>
            </a:endParaRPr>
          </a:p>
          <a:p>
            <a:pPr marL="1447800" lvl="2" indent="-533400">
              <a:lnSpc>
                <a:spcPct val="110000"/>
              </a:lnSpc>
              <a:spcBef>
                <a:spcPct val="20000"/>
              </a:spcBef>
              <a:buClr>
                <a:schemeClr val="tx1"/>
              </a:buClr>
              <a:buFont typeface="Wingdings" panose="05000000000000000000" pitchFamily="2" charset="2"/>
              <a:buChar char="§"/>
            </a:pPr>
            <a:r>
              <a:rPr lang="zh-CN" altLang="en-US" dirty="0">
                <a:latin typeface="宋体" panose="02010600030101010101" pitchFamily="2" charset="-122"/>
              </a:rPr>
              <a:t>缺点</a:t>
            </a:r>
            <a:r>
              <a:rPr lang="en-US" altLang="zh-CN" dirty="0">
                <a:latin typeface="宋体" panose="02010600030101010101" pitchFamily="2" charset="-122"/>
              </a:rPr>
              <a:t>:</a:t>
            </a:r>
            <a:r>
              <a:rPr lang="zh-CN" altLang="en-US" b="1" baseline="0" dirty="0">
                <a:latin typeface="宋体" panose="02010600030101010101" pitchFamily="2" charset="-122"/>
              </a:rPr>
              <a:t>低址部分不断被分割，形成很多难以利用的碎片。</a:t>
            </a:r>
            <a:endParaRPr lang="en-US" altLang="zh-CN" b="1" baseline="0" dirty="0">
              <a:latin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88842" y="262488"/>
            <a:ext cx="7467600" cy="701675"/>
          </a:xfrm>
          <a:prstGeom prst="rect">
            <a:avLst/>
          </a:prstGeom>
          <a:noFill/>
          <a:ln w="9525">
            <a:noFill/>
            <a:miter lim="800000"/>
          </a:ln>
          <a:effectLst/>
        </p:spPr>
        <p:txBody>
          <a:bodyPr>
            <a:spAutoFit/>
          </a:bodyPr>
          <a:lstStyle/>
          <a:p>
            <a:pPr algn="ctr" eaLnBrk="0" hangingPunct="0">
              <a:spcBef>
                <a:spcPct val="50000"/>
              </a:spcBef>
            </a:pPr>
            <a:r>
              <a:rPr lang="en-US" altLang="zh-CN" sz="4000" b="1" baseline="0" dirty="0">
                <a:solidFill>
                  <a:srgbClr val="000000"/>
                </a:solidFill>
                <a:latin typeface="华文新魏" panose="02010800040101010101" pitchFamily="2" charset="-122"/>
                <a:ea typeface="华文新魏" panose="02010800040101010101" pitchFamily="2" charset="-122"/>
              </a:rPr>
              <a:t>4.3</a:t>
            </a:r>
            <a:r>
              <a:rPr lang="zh-CN" altLang="en-US" sz="4000" b="1" baseline="0" dirty="0">
                <a:solidFill>
                  <a:srgbClr val="000000"/>
                </a:solidFill>
                <a:latin typeface="华文新魏" panose="02010800040101010101" pitchFamily="2" charset="-122"/>
                <a:ea typeface="华文新魏" panose="02010800040101010101" pitchFamily="2" charset="-122"/>
              </a:rPr>
              <a:t>连续分配存储管理方式</a:t>
            </a:r>
            <a:endParaRPr lang="zh-CN" altLang="en-US" sz="4000" b="1" baseline="0" dirty="0">
              <a:solidFill>
                <a:srgbClr val="000000"/>
              </a:solidFill>
              <a:latin typeface="华文新魏" panose="02010800040101010101" pitchFamily="2" charset="-122"/>
              <a:ea typeface="华文新魏" panose="02010800040101010101" pitchFamily="2" charset="-122"/>
            </a:endParaRPr>
          </a:p>
        </p:txBody>
      </p:sp>
      <p:sp>
        <p:nvSpPr>
          <p:cNvPr id="92163" name="Rectangle 3"/>
          <p:cNvSpPr>
            <a:spLocks noChangeArrowheads="1"/>
          </p:cNvSpPr>
          <p:nvPr/>
        </p:nvSpPr>
        <p:spPr bwMode="auto">
          <a:xfrm>
            <a:off x="-468560" y="964757"/>
            <a:ext cx="9110464" cy="5334000"/>
          </a:xfrm>
          <a:prstGeom prst="rect">
            <a:avLst/>
          </a:prstGeom>
          <a:noFill/>
          <a:ln w="9525">
            <a:noFill/>
            <a:miter lim="800000"/>
          </a:ln>
          <a:effectLst/>
        </p:spPr>
        <p:txBody>
          <a:bodyPr/>
          <a:lstStyle/>
          <a:p>
            <a:pPr lvl="1">
              <a:lnSpc>
                <a:spcPct val="110000"/>
              </a:lnSpc>
              <a:spcBef>
                <a:spcPct val="20000"/>
              </a:spcBef>
            </a:pPr>
            <a:r>
              <a:rPr lang="en-US" altLang="zh-CN" sz="3200" b="1" baseline="0" dirty="0">
                <a:solidFill>
                  <a:srgbClr val="000000"/>
                </a:solidFill>
                <a:latin typeface="宋体" panose="02010600030101010101" pitchFamily="2" charset="-122"/>
              </a:rPr>
              <a:t>4.3.4 </a:t>
            </a:r>
            <a:r>
              <a:rPr lang="zh-CN" altLang="en-US" sz="3200" b="1" baseline="0" dirty="0">
                <a:solidFill>
                  <a:srgbClr val="000000"/>
                </a:solidFill>
                <a:latin typeface="宋体" panose="02010600030101010101" pitchFamily="2" charset="-122"/>
              </a:rPr>
              <a:t>基于</a:t>
            </a:r>
            <a:r>
              <a:rPr lang="zh-CN" altLang="en-US" sz="3200" dirty="0">
                <a:solidFill>
                  <a:srgbClr val="000000"/>
                </a:solidFill>
                <a:latin typeface="宋体" panose="02010600030101010101" pitchFamily="2" charset="-122"/>
              </a:rPr>
              <a:t>顺序搜索的动态</a:t>
            </a:r>
            <a:r>
              <a:rPr lang="zh-CN" altLang="en-US" sz="3200" b="1" baseline="0" dirty="0">
                <a:solidFill>
                  <a:srgbClr val="000000"/>
                </a:solidFill>
                <a:latin typeface="宋体" panose="02010600030101010101" pitchFamily="2" charset="-122"/>
              </a:rPr>
              <a:t>分区分配算法</a:t>
            </a:r>
            <a:endParaRPr lang="zh-CN" altLang="en-US" sz="3200" b="1" baseline="0" dirty="0">
              <a:solidFill>
                <a:srgbClr val="000000"/>
              </a:solidFill>
              <a:latin typeface="宋体" panose="02010600030101010101" pitchFamily="2" charset="-122"/>
            </a:endParaRPr>
          </a:p>
          <a:p>
            <a:pPr lvl="2">
              <a:lnSpc>
                <a:spcPct val="90000"/>
              </a:lnSpc>
              <a:spcBef>
                <a:spcPct val="20000"/>
              </a:spcBef>
              <a:buClr>
                <a:srgbClr val="0000CC"/>
              </a:buClr>
            </a:pPr>
            <a:r>
              <a:rPr lang="en-US" altLang="zh-CN" sz="2800" b="1" baseline="0" dirty="0">
                <a:solidFill>
                  <a:srgbClr val="FF0000"/>
                </a:solidFill>
                <a:latin typeface="宋体" panose="02010600030101010101" pitchFamily="2" charset="-122"/>
              </a:rPr>
              <a:t>2. </a:t>
            </a:r>
            <a:r>
              <a:rPr lang="zh-CN" altLang="en-US" sz="2800" b="1" baseline="0" dirty="0">
                <a:solidFill>
                  <a:srgbClr val="FF0000"/>
                </a:solidFill>
                <a:latin typeface="宋体" panose="02010600030101010101" pitchFamily="2" charset="-122"/>
              </a:rPr>
              <a:t>循环首次适应算法</a:t>
            </a:r>
            <a:endParaRPr lang="zh-CN" altLang="en-US" sz="2800" b="1" baseline="0" dirty="0">
              <a:solidFill>
                <a:srgbClr val="FF0000"/>
              </a:solidFill>
              <a:latin typeface="宋体" panose="02010600030101010101" pitchFamily="2" charset="-122"/>
            </a:endParaRPr>
          </a:p>
          <a:p>
            <a:pPr marL="1447800" lvl="2" indent="-533400">
              <a:lnSpc>
                <a:spcPct val="90000"/>
              </a:lnSpc>
              <a:spcBef>
                <a:spcPct val="20000"/>
              </a:spcBef>
              <a:buClr>
                <a:schemeClr val="tx1"/>
              </a:buClr>
              <a:buFont typeface="Wingdings" panose="05000000000000000000" pitchFamily="2" charset="2"/>
              <a:buChar char="§"/>
            </a:pPr>
            <a:r>
              <a:rPr lang="zh-CN" altLang="en-US" sz="2800" b="1" baseline="0" dirty="0">
                <a:latin typeface="宋体" panose="02010600030101010101" pitchFamily="2" charset="-122"/>
              </a:rPr>
              <a:t>该算法是首次适应算法的变形，在为作业分配存储空间时，是从</a:t>
            </a:r>
            <a:r>
              <a:rPr lang="zh-CN" altLang="en-US" sz="2800" b="1" baseline="0" dirty="0">
                <a:solidFill>
                  <a:srgbClr val="FF0000"/>
                </a:solidFill>
                <a:latin typeface="宋体" panose="02010600030101010101" pitchFamily="2" charset="-122"/>
              </a:rPr>
              <a:t>上次</a:t>
            </a:r>
            <a:r>
              <a:rPr lang="zh-CN" altLang="en-US" sz="2800" b="1" baseline="0" dirty="0">
                <a:latin typeface="宋体" panose="02010600030101010101" pitchFamily="2" charset="-122"/>
              </a:rPr>
              <a:t>所分配的空闲区的</a:t>
            </a:r>
            <a:r>
              <a:rPr lang="zh-CN" altLang="en-US" sz="2800" b="1" baseline="0" dirty="0">
                <a:solidFill>
                  <a:srgbClr val="FF0000"/>
                </a:solidFill>
                <a:latin typeface="宋体" panose="02010600030101010101" pitchFamily="2" charset="-122"/>
              </a:rPr>
              <a:t>下一个空闲区</a:t>
            </a:r>
            <a:r>
              <a:rPr lang="zh-CN" altLang="en-US" sz="2800" b="1" baseline="0" dirty="0">
                <a:latin typeface="宋体" panose="02010600030101010101" pitchFamily="2" charset="-122"/>
              </a:rPr>
              <a:t>开始查找，直到找到第一个能满足要求的空闲区，从中划出一块与请求的大小相等的分配给作业。若到最后一个空闲区的大小仍不能满足要求时，应再从第一个空闲区开始查找；</a:t>
            </a:r>
            <a:endParaRPr lang="zh-CN" altLang="en-US" sz="2800" b="1" baseline="0" dirty="0">
              <a:latin typeface="宋体" panose="02010600030101010101" pitchFamily="2" charset="-122"/>
            </a:endParaRPr>
          </a:p>
          <a:p>
            <a:pPr marL="1447800" lvl="2" indent="-533400">
              <a:lnSpc>
                <a:spcPct val="90000"/>
              </a:lnSpc>
              <a:spcBef>
                <a:spcPct val="20000"/>
              </a:spcBef>
              <a:buClr>
                <a:schemeClr val="tx1"/>
              </a:buClr>
              <a:buFont typeface="Wingdings" panose="05000000000000000000" pitchFamily="2" charset="2"/>
              <a:buChar char="§"/>
            </a:pPr>
            <a:r>
              <a:rPr lang="zh-CN" altLang="en-US" sz="2800" b="1" baseline="0" dirty="0">
                <a:latin typeface="宋体" panose="02010600030101010101" pitchFamily="2" charset="-122"/>
              </a:rPr>
              <a:t>需设置查询指针；</a:t>
            </a:r>
            <a:endParaRPr lang="zh-CN" altLang="en-US" sz="2800" b="1" baseline="0" dirty="0">
              <a:latin typeface="宋体" panose="02010600030101010101" pitchFamily="2" charset="-122"/>
            </a:endParaRPr>
          </a:p>
          <a:p>
            <a:pPr marL="1447800" lvl="2" indent="-533400">
              <a:lnSpc>
                <a:spcPct val="90000"/>
              </a:lnSpc>
              <a:spcBef>
                <a:spcPct val="20000"/>
              </a:spcBef>
              <a:buClr>
                <a:schemeClr val="tx1"/>
              </a:buClr>
              <a:buFont typeface="Wingdings" panose="05000000000000000000" pitchFamily="2" charset="2"/>
              <a:buChar char="§"/>
            </a:pPr>
            <a:r>
              <a:rPr lang="zh-CN" altLang="en-US" sz="2800" b="1" baseline="0" dirty="0">
                <a:latin typeface="宋体" panose="02010600030101010101" pitchFamily="2" charset="-122"/>
              </a:rPr>
              <a:t>使空闲分区分布均匀，但是缺乏大的空闲区；</a:t>
            </a:r>
            <a:endParaRPr lang="en-US" altLang="zh-CN" sz="2800" b="1" baseline="0" dirty="0">
              <a:latin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179512" y="116632"/>
            <a:ext cx="7467600" cy="701675"/>
          </a:xfrm>
          <a:prstGeom prst="rect">
            <a:avLst/>
          </a:prstGeom>
          <a:noFill/>
          <a:ln w="9525">
            <a:noFill/>
            <a:miter lim="800000"/>
          </a:ln>
          <a:effectLst/>
        </p:spPr>
        <p:txBody>
          <a:bodyPr>
            <a:spAutoFit/>
          </a:bodyPr>
          <a:lstStyle/>
          <a:p>
            <a:pPr algn="ctr" eaLnBrk="0" hangingPunct="0">
              <a:spcBef>
                <a:spcPct val="50000"/>
              </a:spcBef>
            </a:pPr>
            <a:r>
              <a:rPr lang="en-US" altLang="zh-CN" sz="4000" b="1" baseline="0" dirty="0">
                <a:solidFill>
                  <a:srgbClr val="000000"/>
                </a:solidFill>
                <a:latin typeface="华文新魏" panose="02010800040101010101" pitchFamily="2" charset="-122"/>
                <a:ea typeface="华文新魏" panose="02010800040101010101" pitchFamily="2" charset="-122"/>
              </a:rPr>
              <a:t>4.3</a:t>
            </a:r>
            <a:r>
              <a:rPr lang="zh-CN" altLang="en-US" sz="4000" b="1" baseline="0" dirty="0">
                <a:solidFill>
                  <a:srgbClr val="000000"/>
                </a:solidFill>
                <a:latin typeface="华文新魏" panose="02010800040101010101" pitchFamily="2" charset="-122"/>
                <a:ea typeface="华文新魏" panose="02010800040101010101" pitchFamily="2" charset="-122"/>
              </a:rPr>
              <a:t>连续分配存储管理方式</a:t>
            </a:r>
            <a:endParaRPr lang="zh-CN" altLang="en-US" sz="4000" b="1" baseline="0" dirty="0">
              <a:solidFill>
                <a:srgbClr val="000000"/>
              </a:solidFill>
              <a:latin typeface="华文新魏" panose="02010800040101010101" pitchFamily="2" charset="-122"/>
              <a:ea typeface="华文新魏" panose="02010800040101010101" pitchFamily="2" charset="-122"/>
            </a:endParaRPr>
          </a:p>
        </p:txBody>
      </p:sp>
      <p:sp>
        <p:nvSpPr>
          <p:cNvPr id="93187" name="Rectangle 3"/>
          <p:cNvSpPr>
            <a:spLocks noChangeArrowheads="1"/>
          </p:cNvSpPr>
          <p:nvPr/>
        </p:nvSpPr>
        <p:spPr bwMode="auto">
          <a:xfrm>
            <a:off x="179512" y="818306"/>
            <a:ext cx="8964488" cy="5346997"/>
          </a:xfrm>
          <a:prstGeom prst="rect">
            <a:avLst/>
          </a:prstGeom>
          <a:noFill/>
          <a:ln w="9525">
            <a:noFill/>
            <a:miter lim="800000"/>
          </a:ln>
          <a:effectLst/>
        </p:spPr>
        <p:txBody>
          <a:bodyPr/>
          <a:lstStyle/>
          <a:p>
            <a:pPr lvl="1">
              <a:lnSpc>
                <a:spcPct val="110000"/>
              </a:lnSpc>
              <a:spcBef>
                <a:spcPct val="20000"/>
              </a:spcBef>
            </a:pPr>
            <a:r>
              <a:rPr lang="en-US" altLang="zh-CN" sz="3200" b="1" baseline="0" dirty="0">
                <a:solidFill>
                  <a:srgbClr val="000000"/>
                </a:solidFill>
                <a:latin typeface="宋体" panose="02010600030101010101" pitchFamily="2" charset="-122"/>
              </a:rPr>
              <a:t>4.3.4 </a:t>
            </a:r>
            <a:r>
              <a:rPr lang="zh-CN" altLang="en-US" sz="3200" b="1" baseline="0" dirty="0">
                <a:solidFill>
                  <a:srgbClr val="000000"/>
                </a:solidFill>
                <a:latin typeface="宋体" panose="02010600030101010101" pitchFamily="2" charset="-122"/>
              </a:rPr>
              <a:t>基于</a:t>
            </a:r>
            <a:r>
              <a:rPr lang="zh-CN" altLang="en-US" sz="3200" dirty="0">
                <a:solidFill>
                  <a:srgbClr val="000000"/>
                </a:solidFill>
                <a:latin typeface="宋体" panose="02010600030101010101" pitchFamily="2" charset="-122"/>
              </a:rPr>
              <a:t>顺序搜索的动态</a:t>
            </a:r>
            <a:r>
              <a:rPr lang="zh-CN" altLang="en-US" sz="3200" b="1" baseline="0" dirty="0">
                <a:solidFill>
                  <a:srgbClr val="000000"/>
                </a:solidFill>
                <a:latin typeface="宋体" panose="02010600030101010101" pitchFamily="2" charset="-122"/>
              </a:rPr>
              <a:t>分区分配算法</a:t>
            </a:r>
            <a:endParaRPr lang="zh-CN" altLang="en-US" sz="3200" b="1" baseline="0" dirty="0">
              <a:solidFill>
                <a:srgbClr val="000000"/>
              </a:solidFill>
              <a:latin typeface="宋体" panose="02010600030101010101" pitchFamily="2" charset="-122"/>
            </a:endParaRPr>
          </a:p>
          <a:p>
            <a:pPr lvl="2">
              <a:lnSpc>
                <a:spcPct val="90000"/>
              </a:lnSpc>
              <a:spcBef>
                <a:spcPct val="20000"/>
              </a:spcBef>
              <a:buClr>
                <a:srgbClr val="0000CC"/>
              </a:buClr>
            </a:pPr>
            <a:r>
              <a:rPr lang="en-US" altLang="zh-CN" sz="2800" b="1" baseline="0" dirty="0">
                <a:solidFill>
                  <a:srgbClr val="FF0000"/>
                </a:solidFill>
                <a:latin typeface="宋体" panose="02010600030101010101" pitchFamily="2" charset="-122"/>
              </a:rPr>
              <a:t>3. </a:t>
            </a:r>
            <a:r>
              <a:rPr lang="zh-CN" altLang="en-US" sz="2800" b="1" baseline="0" dirty="0">
                <a:solidFill>
                  <a:srgbClr val="FF0000"/>
                </a:solidFill>
                <a:latin typeface="宋体" panose="02010600030101010101" pitchFamily="2" charset="-122"/>
              </a:rPr>
              <a:t>最佳适应算法</a:t>
            </a:r>
            <a:endParaRPr lang="zh-CN" altLang="en-US" sz="2800" b="1" baseline="0" dirty="0">
              <a:solidFill>
                <a:srgbClr val="FF0000"/>
              </a:solidFill>
              <a:latin typeface="宋体" panose="02010600030101010101" pitchFamily="2" charset="-122"/>
            </a:endParaRPr>
          </a:p>
          <a:p>
            <a:pPr marL="1447800" lvl="2" indent="-533400">
              <a:spcBef>
                <a:spcPct val="20000"/>
              </a:spcBef>
              <a:buClr>
                <a:schemeClr val="tx1"/>
              </a:buClr>
              <a:buFont typeface="Wingdings" panose="05000000000000000000" pitchFamily="2" charset="2"/>
              <a:buChar char="§"/>
            </a:pPr>
            <a:r>
              <a:rPr lang="zh-CN" altLang="en-US" sz="2800" b="1" baseline="0" dirty="0">
                <a:latin typeface="Times New Roman" panose="02020603050405020304"/>
              </a:rPr>
              <a:t>“</a:t>
            </a:r>
            <a:r>
              <a:rPr lang="zh-CN" altLang="en-US" sz="2800" b="1" baseline="0" dirty="0">
                <a:latin typeface="宋体" panose="02010600030101010101" pitchFamily="2" charset="-122"/>
              </a:rPr>
              <a:t>最佳</a:t>
            </a:r>
            <a:r>
              <a:rPr lang="zh-CN" altLang="en-US" sz="2800" b="1" baseline="0" dirty="0">
                <a:latin typeface="Times New Roman" panose="02020603050405020304"/>
              </a:rPr>
              <a:t>”</a:t>
            </a:r>
            <a:r>
              <a:rPr lang="zh-CN" altLang="en-US" sz="2800" b="1" baseline="0" dirty="0">
                <a:latin typeface="宋体" panose="02010600030101010101" pitchFamily="2" charset="-122"/>
              </a:rPr>
              <a:t>的含义是指每次为作业分配主存时，总是把既能满足要求，又是最小的空闲区分配给作业，以免由于</a:t>
            </a:r>
            <a:r>
              <a:rPr lang="zh-CN" altLang="en-US" sz="2800" b="1" baseline="0" dirty="0">
                <a:latin typeface="Times New Roman" panose="02020603050405020304"/>
              </a:rPr>
              <a:t>“</a:t>
            </a:r>
            <a:r>
              <a:rPr lang="zh-CN" altLang="en-US" sz="2800" b="1" baseline="0" dirty="0">
                <a:latin typeface="宋体" panose="02010600030101010101" pitchFamily="2" charset="-122"/>
              </a:rPr>
              <a:t>大材小用</a:t>
            </a:r>
            <a:r>
              <a:rPr lang="zh-CN" altLang="en-US" sz="2800" b="1" baseline="0" dirty="0">
                <a:latin typeface="Times New Roman" panose="02020603050405020304"/>
              </a:rPr>
              <a:t>”</a:t>
            </a:r>
            <a:r>
              <a:rPr lang="zh-CN" altLang="en-US" sz="2800" b="1" baseline="0" dirty="0">
                <a:latin typeface="宋体" panose="02010600030101010101" pitchFamily="2" charset="-122"/>
              </a:rPr>
              <a:t>而浪费主存。为了</a:t>
            </a:r>
            <a:r>
              <a:rPr lang="zh-CN" altLang="en-US" sz="2800" b="1" baseline="0" dirty="0">
                <a:solidFill>
                  <a:srgbClr val="FF0000"/>
                </a:solidFill>
                <a:latin typeface="宋体" panose="02010600030101010101" pitchFamily="2" charset="-122"/>
              </a:rPr>
              <a:t>加速查找，该算法要求将所有的空闲区按其大小递增次序排列</a:t>
            </a:r>
            <a:r>
              <a:rPr lang="zh-CN" altLang="en-US" sz="2800" b="1" baseline="0" dirty="0">
                <a:latin typeface="宋体" panose="02010600030101010101" pitchFamily="2" charset="-122"/>
              </a:rPr>
              <a:t>；</a:t>
            </a:r>
            <a:endParaRPr lang="zh-CN" altLang="en-US" sz="2800" b="1" baseline="0" dirty="0">
              <a:latin typeface="宋体" panose="02010600030101010101" pitchFamily="2" charset="-122"/>
            </a:endParaRPr>
          </a:p>
          <a:p>
            <a:pPr marL="1447800" lvl="2" indent="-533400">
              <a:spcBef>
                <a:spcPct val="20000"/>
              </a:spcBef>
              <a:buClr>
                <a:schemeClr val="tx1"/>
              </a:buClr>
              <a:buFont typeface="Wingdings" panose="05000000000000000000" pitchFamily="2" charset="2"/>
              <a:buChar char="§"/>
            </a:pPr>
            <a:r>
              <a:rPr lang="zh-CN" altLang="en-US" sz="2800" b="1" baseline="0" dirty="0">
                <a:latin typeface="宋体" panose="02010600030101010101" pitchFamily="2" charset="-122"/>
              </a:rPr>
              <a:t>第一个找到能满足要求的空闲区一定使最佳的；每次分割的剩余部分都是最小的，</a:t>
            </a:r>
            <a:r>
              <a:rPr lang="zh-CN" altLang="en-US" sz="2800" b="1" baseline="0" dirty="0">
                <a:solidFill>
                  <a:srgbClr val="FF0000"/>
                </a:solidFill>
                <a:latin typeface="宋体" panose="02010600030101010101" pitchFamily="2" charset="-122"/>
              </a:rPr>
              <a:t>因此在存储器中会留下很多难以利用的小碎片</a:t>
            </a:r>
            <a:endParaRPr lang="en-US" altLang="zh-CN" sz="2800" b="1" baseline="0" dirty="0">
              <a:solidFill>
                <a:srgbClr val="FF0000"/>
              </a:solidFill>
              <a:latin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1295400" y="609600"/>
            <a:ext cx="731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CC"/>
              </a:buClr>
              <a:buFont typeface="Wingdings" panose="05000000000000000000" pitchFamily="2" charset="2"/>
              <a:buChar char="Ø"/>
              <a:defRPr kumimoji="1" sz="3200">
                <a:solidFill>
                  <a:srgbClr val="000000"/>
                </a:solidFill>
                <a:latin typeface="Tahoma" panose="020B0604030504040204" pitchFamily="34" charset="0"/>
                <a:ea typeface="宋体" panose="02010600030101010101" pitchFamily="2" charset="-122"/>
              </a:defRPr>
            </a:lvl1pPr>
            <a:lvl2pPr marL="742950" indent="-285750">
              <a:spcBef>
                <a:spcPct val="20000"/>
              </a:spcBef>
              <a:buClr>
                <a:srgbClr val="0000CC"/>
              </a:buClr>
              <a:buFont typeface="Wingdings" panose="05000000000000000000" pitchFamily="2" charset="2"/>
              <a:buChar char="Ø"/>
              <a:defRPr kumimoji="1" sz="2800">
                <a:solidFill>
                  <a:srgbClr val="000000"/>
                </a:solidFill>
                <a:latin typeface="Tahoma" panose="020B0604030504040204" pitchFamily="34" charset="0"/>
                <a:ea typeface="宋体" panose="02010600030101010101" pitchFamily="2" charset="-122"/>
              </a:defRPr>
            </a:lvl2pPr>
            <a:lvl3pPr marL="1143000" indent="-228600">
              <a:spcBef>
                <a:spcPct val="20000"/>
              </a:spcBef>
              <a:buClr>
                <a:srgbClr val="0000CC"/>
              </a:buClr>
              <a:buFont typeface="Wingdings" panose="05000000000000000000" pitchFamily="2" charset="2"/>
              <a:buChar char="Ø"/>
              <a:defRPr kumimoji="1" sz="2400">
                <a:solidFill>
                  <a:srgbClr val="000000"/>
                </a:solidFill>
                <a:latin typeface="Tahoma" panose="020B0604030504040204" pitchFamily="34" charset="0"/>
                <a:ea typeface="宋体" panose="02010600030101010101" pitchFamily="2" charset="-122"/>
              </a:defRPr>
            </a:lvl3pPr>
            <a:lvl4pPr marL="1600200" indent="-228600">
              <a:spcBef>
                <a:spcPct val="20000"/>
              </a:spcBef>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4pPr>
            <a:lvl5pPr marL="2057400" indent="-228600">
              <a:spcBef>
                <a:spcPct val="20000"/>
              </a:spcBef>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4000" dirty="0">
                <a:latin typeface="华文新魏" panose="02010800040101010101" pitchFamily="2" charset="-122"/>
                <a:ea typeface="华文新魏" panose="02010800040101010101" pitchFamily="2" charset="-122"/>
              </a:rPr>
              <a:t>1.3 操作系统的基本特性</a:t>
            </a:r>
            <a:r>
              <a:rPr lang="zh-CN" altLang="en-US" sz="4000" b="1" dirty="0">
                <a:latin typeface="Times New Roman" panose="02020603050405020304" pitchFamily="18" charset="0"/>
              </a:rPr>
              <a:t> </a:t>
            </a:r>
            <a:endParaRPr lang="zh-CN" altLang="en-US" sz="4000" b="1" dirty="0">
              <a:latin typeface="Times New Roman" panose="02020603050405020304" pitchFamily="18" charset="0"/>
            </a:endParaRPr>
          </a:p>
        </p:txBody>
      </p:sp>
      <p:sp>
        <p:nvSpPr>
          <p:cNvPr id="55299" name="Rectangle 3"/>
          <p:cNvSpPr>
            <a:spLocks noChangeArrowheads="1"/>
          </p:cNvSpPr>
          <p:nvPr/>
        </p:nvSpPr>
        <p:spPr bwMode="auto">
          <a:xfrm>
            <a:off x="914400" y="1447800"/>
            <a:ext cx="7848600" cy="604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ahoma" panose="020B0604030504040204" pitchFamily="34" charset="0"/>
                <a:ea typeface="宋体" panose="02010600030101010101" pitchFamily="2" charset="-122"/>
              </a:defRPr>
            </a:lvl1pPr>
            <a:lvl2pPr marL="914400" indent="-457200">
              <a:defRPr kumimoji="1" sz="2400">
                <a:solidFill>
                  <a:schemeClr val="tx1"/>
                </a:solidFill>
                <a:latin typeface="Tahoma" panose="020B0604030504040204" pitchFamily="34" charset="0"/>
                <a:ea typeface="宋体" panose="02010600030101010101" pitchFamily="2" charset="-122"/>
              </a:defRPr>
            </a:lvl2pPr>
            <a:lvl3pPr marL="1371600" indent="-457200">
              <a:defRPr kumimoji="1" sz="2400">
                <a:solidFill>
                  <a:schemeClr val="tx1"/>
                </a:solidFill>
                <a:latin typeface="Tahoma" panose="020B0604030504040204" pitchFamily="34" charset="0"/>
                <a:ea typeface="宋体" panose="02010600030101010101" pitchFamily="2" charset="-122"/>
              </a:defRPr>
            </a:lvl3pPr>
            <a:lvl4pPr marL="1828800" indent="-457200">
              <a:defRPr kumimoji="1" sz="2400">
                <a:solidFill>
                  <a:schemeClr val="tx1"/>
                </a:solidFill>
                <a:latin typeface="Tahoma" panose="020B0604030504040204" pitchFamily="34" charset="0"/>
                <a:ea typeface="宋体" panose="02010600030101010101" pitchFamily="2" charset="-122"/>
              </a:defRPr>
            </a:lvl4pPr>
            <a:lvl5pPr marL="2286000" indent="-457200">
              <a:defRPr kumimoji="1" sz="2400">
                <a:solidFill>
                  <a:schemeClr val="tx1"/>
                </a:solidFill>
                <a:latin typeface="Tahoma" panose="020B0604030504040204" pitchFamily="34"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120000"/>
              </a:lnSpc>
            </a:pPr>
            <a:r>
              <a:rPr kumimoji="0" lang="zh-CN" altLang="en-US" sz="3200" b="1" dirty="0">
                <a:solidFill>
                  <a:srgbClr val="000000"/>
                </a:solidFill>
                <a:latin typeface="宋体" panose="02010600030101010101" pitchFamily="2" charset="-122"/>
              </a:rPr>
              <a:t>操作系统的特征</a:t>
            </a:r>
            <a:endParaRPr kumimoji="0" lang="en-US" altLang="zh-CN" sz="3200" b="1" dirty="0">
              <a:solidFill>
                <a:srgbClr val="000000"/>
              </a:solidFill>
              <a:latin typeface="宋体" panose="02010600030101010101" pitchFamily="2" charset="-122"/>
            </a:endParaRPr>
          </a:p>
        </p:txBody>
      </p:sp>
      <p:sp>
        <p:nvSpPr>
          <p:cNvPr id="55300" name="Text Box 4"/>
          <p:cNvSpPr txBox="1">
            <a:spLocks noChangeArrowheads="1"/>
          </p:cNvSpPr>
          <p:nvPr/>
        </p:nvSpPr>
        <p:spPr bwMode="auto">
          <a:xfrm>
            <a:off x="755576" y="2054689"/>
            <a:ext cx="7467600" cy="5800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CC"/>
              </a:buClr>
              <a:buFont typeface="Wingdings" panose="05000000000000000000" pitchFamily="2" charset="2"/>
              <a:buChar char="Ø"/>
              <a:defRPr kumimoji="1" sz="3200">
                <a:solidFill>
                  <a:srgbClr val="000000"/>
                </a:solidFill>
                <a:latin typeface="Tahoma" panose="020B0604030504040204" pitchFamily="34" charset="0"/>
                <a:ea typeface="宋体" panose="02010600030101010101" pitchFamily="2" charset="-122"/>
              </a:defRPr>
            </a:lvl1pPr>
            <a:lvl2pPr marL="742950" indent="-285750">
              <a:spcBef>
                <a:spcPct val="20000"/>
              </a:spcBef>
              <a:buClr>
                <a:srgbClr val="0000CC"/>
              </a:buClr>
              <a:buFont typeface="Wingdings" panose="05000000000000000000" pitchFamily="2" charset="2"/>
              <a:buChar char="Ø"/>
              <a:defRPr kumimoji="1" sz="2800">
                <a:solidFill>
                  <a:srgbClr val="000000"/>
                </a:solidFill>
                <a:latin typeface="Tahoma" panose="020B0604030504040204" pitchFamily="34" charset="0"/>
                <a:ea typeface="宋体" panose="02010600030101010101" pitchFamily="2" charset="-122"/>
              </a:defRPr>
            </a:lvl2pPr>
            <a:lvl3pPr marL="1143000" indent="-228600">
              <a:spcBef>
                <a:spcPct val="20000"/>
              </a:spcBef>
              <a:buClr>
                <a:srgbClr val="0000CC"/>
              </a:buClr>
              <a:buFont typeface="Wingdings" panose="05000000000000000000" pitchFamily="2" charset="2"/>
              <a:buChar char="Ø"/>
              <a:defRPr kumimoji="1" sz="2400">
                <a:solidFill>
                  <a:srgbClr val="000000"/>
                </a:solidFill>
                <a:latin typeface="Tahoma" panose="020B0604030504040204" pitchFamily="34" charset="0"/>
                <a:ea typeface="宋体" panose="02010600030101010101" pitchFamily="2" charset="-122"/>
              </a:defRPr>
            </a:lvl3pPr>
            <a:lvl4pPr marL="1600200" indent="-228600">
              <a:spcBef>
                <a:spcPct val="20000"/>
              </a:spcBef>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4pPr>
            <a:lvl5pPr marL="2057400" indent="-228600">
              <a:spcBef>
                <a:spcPct val="20000"/>
              </a:spcBef>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9pPr>
          </a:lstStyle>
          <a:p>
            <a:pPr eaLnBrk="1" hangingPunct="1">
              <a:lnSpc>
                <a:spcPct val="155000"/>
              </a:lnSpc>
              <a:buNone/>
            </a:pPr>
            <a:r>
              <a:rPr kumimoji="0" lang="zh-CN" altLang="en-US" b="1" dirty="0">
                <a:latin typeface="宋体" panose="02010600030101010101" pitchFamily="2" charset="-122"/>
              </a:rPr>
              <a:t>并发性， 共享性， 虚拟性， 异步性（</a:t>
            </a:r>
            <a:r>
              <a:rPr kumimoji="0" lang="zh-CN" altLang="en-US" b="1" dirty="0">
                <a:latin typeface="宋体" panose="02010600030101010101" pitchFamily="2" charset="-122"/>
              </a:rPr>
              <a:t>填空）</a:t>
            </a:r>
            <a:endParaRPr kumimoji="0" lang="en-US" altLang="zh-CN" b="1" dirty="0">
              <a:latin typeface="宋体" panose="02010600030101010101" pitchFamily="2" charset="-122"/>
            </a:endParaRPr>
          </a:p>
          <a:p>
            <a:pPr eaLnBrk="1" hangingPunct="1">
              <a:lnSpc>
                <a:spcPct val="120000"/>
              </a:lnSpc>
            </a:pPr>
            <a:r>
              <a:rPr kumimoji="0" lang="zh-CN" altLang="en-US" dirty="0">
                <a:solidFill>
                  <a:schemeClr val="tx1"/>
                </a:solidFill>
                <a:latin typeface="宋体" panose="02010600030101010101" pitchFamily="2" charset="-122"/>
                <a:cs typeface="Times New Roman" panose="02020603050405020304" pitchFamily="18" charset="0"/>
              </a:rPr>
              <a:t> </a:t>
            </a:r>
            <a:r>
              <a:rPr kumimoji="0" lang="zh-CN" altLang="en-US" dirty="0">
                <a:solidFill>
                  <a:srgbClr val="0000CC"/>
                </a:solidFill>
                <a:latin typeface="宋体" panose="02010600030101010101" pitchFamily="2" charset="-122"/>
                <a:cs typeface="Times New Roman" panose="02020603050405020304" pitchFamily="18" charset="0"/>
              </a:rPr>
              <a:t>并行性</a:t>
            </a:r>
            <a:r>
              <a:rPr kumimoji="0" lang="zh-CN" altLang="en-US" dirty="0">
                <a:solidFill>
                  <a:schemeClr val="tx1"/>
                </a:solidFill>
                <a:latin typeface="宋体" panose="02010600030101010101" pitchFamily="2" charset="-122"/>
                <a:cs typeface="Times New Roman" panose="02020603050405020304" pitchFamily="18" charset="0"/>
              </a:rPr>
              <a:t>是指两个或多个事件在同一时间发生。 </a:t>
            </a:r>
            <a:endParaRPr kumimoji="0" lang="zh-CN" altLang="en-US" dirty="0">
              <a:solidFill>
                <a:schemeClr val="tx1"/>
              </a:solidFill>
              <a:latin typeface="宋体" panose="02010600030101010101" pitchFamily="2" charset="-122"/>
              <a:cs typeface="Times New Roman" panose="02020603050405020304" pitchFamily="18" charset="0"/>
            </a:endParaRPr>
          </a:p>
          <a:p>
            <a:pPr eaLnBrk="1" hangingPunct="1">
              <a:lnSpc>
                <a:spcPct val="120000"/>
              </a:lnSpc>
            </a:pPr>
            <a:r>
              <a:rPr kumimoji="0" lang="zh-CN" altLang="en-US" dirty="0">
                <a:solidFill>
                  <a:schemeClr val="tx1"/>
                </a:solidFill>
                <a:latin typeface="宋体" panose="02010600030101010101" pitchFamily="2" charset="-122"/>
              </a:rPr>
              <a:t> </a:t>
            </a:r>
            <a:r>
              <a:rPr kumimoji="0" lang="zh-CN" altLang="en-US" dirty="0">
                <a:solidFill>
                  <a:srgbClr val="0000CC"/>
                </a:solidFill>
                <a:latin typeface="宋体" panose="02010600030101010101" pitchFamily="2" charset="-122"/>
              </a:rPr>
              <a:t>并发性</a:t>
            </a:r>
            <a:r>
              <a:rPr kumimoji="0" lang="zh-CN" altLang="en-US" dirty="0">
                <a:solidFill>
                  <a:schemeClr val="tx1"/>
                </a:solidFill>
                <a:latin typeface="宋体" panose="02010600030101010101" pitchFamily="2" charset="-122"/>
              </a:rPr>
              <a:t>是指两个或多个事件在同一时间间隔内发生。</a:t>
            </a:r>
            <a:endParaRPr kumimoji="0" lang="zh-CN" altLang="en-US" dirty="0">
              <a:solidFill>
                <a:schemeClr val="tx1"/>
              </a:solidFill>
              <a:latin typeface="宋体" panose="02010600030101010101" pitchFamily="2" charset="-122"/>
            </a:endParaRPr>
          </a:p>
          <a:p>
            <a:pPr eaLnBrk="1" hangingPunct="1">
              <a:lnSpc>
                <a:spcPct val="155000"/>
              </a:lnSpc>
              <a:buNone/>
            </a:pPr>
            <a:r>
              <a:rPr kumimoji="0" lang="zh-CN" altLang="en-US" dirty="0">
                <a:latin typeface="宋体" panose="02010600030101010101" pitchFamily="2" charset="-122"/>
              </a:rPr>
              <a:t>（区别，</a:t>
            </a:r>
            <a:r>
              <a:rPr kumimoji="0" lang="zh-CN" altLang="en-US" dirty="0">
                <a:latin typeface="宋体" panose="02010600030101010101" pitchFamily="2" charset="-122"/>
              </a:rPr>
              <a:t>名词）</a:t>
            </a:r>
            <a:br>
              <a:rPr kumimoji="0" lang="zh-CN" altLang="en-US" dirty="0">
                <a:latin typeface="宋体" panose="02010600030101010101" pitchFamily="2" charset="-122"/>
              </a:rPr>
            </a:br>
            <a:endParaRPr kumimoji="0" lang="zh-CN" altLang="en-US" dirty="0">
              <a:latin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179512" y="116632"/>
            <a:ext cx="7467600" cy="701675"/>
          </a:xfrm>
          <a:prstGeom prst="rect">
            <a:avLst/>
          </a:prstGeom>
          <a:noFill/>
          <a:ln w="9525">
            <a:noFill/>
            <a:miter lim="800000"/>
          </a:ln>
          <a:effectLst/>
        </p:spPr>
        <p:txBody>
          <a:bodyPr>
            <a:spAutoFit/>
          </a:bodyPr>
          <a:lstStyle/>
          <a:p>
            <a:pPr algn="ctr" eaLnBrk="0" hangingPunct="0">
              <a:spcBef>
                <a:spcPct val="50000"/>
              </a:spcBef>
            </a:pPr>
            <a:r>
              <a:rPr lang="en-US" altLang="zh-CN" sz="4000" b="1" baseline="0" dirty="0">
                <a:solidFill>
                  <a:srgbClr val="000000"/>
                </a:solidFill>
                <a:latin typeface="华文新魏" panose="02010800040101010101" pitchFamily="2" charset="-122"/>
                <a:ea typeface="华文新魏" panose="02010800040101010101" pitchFamily="2" charset="-122"/>
              </a:rPr>
              <a:t>4.3</a:t>
            </a:r>
            <a:r>
              <a:rPr lang="zh-CN" altLang="en-US" sz="4000" b="1" baseline="0" dirty="0">
                <a:solidFill>
                  <a:srgbClr val="000000"/>
                </a:solidFill>
                <a:latin typeface="华文新魏" panose="02010800040101010101" pitchFamily="2" charset="-122"/>
                <a:ea typeface="华文新魏" panose="02010800040101010101" pitchFamily="2" charset="-122"/>
              </a:rPr>
              <a:t>连续分配存储管理方式</a:t>
            </a:r>
            <a:endParaRPr lang="zh-CN" altLang="en-US" sz="4000" b="1" baseline="0" dirty="0">
              <a:solidFill>
                <a:srgbClr val="000000"/>
              </a:solidFill>
              <a:latin typeface="华文新魏" panose="02010800040101010101" pitchFamily="2" charset="-122"/>
              <a:ea typeface="华文新魏" panose="02010800040101010101" pitchFamily="2" charset="-122"/>
            </a:endParaRPr>
          </a:p>
        </p:txBody>
      </p:sp>
      <p:sp>
        <p:nvSpPr>
          <p:cNvPr id="93187" name="Rectangle 3"/>
          <p:cNvSpPr>
            <a:spLocks noChangeArrowheads="1"/>
          </p:cNvSpPr>
          <p:nvPr/>
        </p:nvSpPr>
        <p:spPr bwMode="auto">
          <a:xfrm>
            <a:off x="179512" y="818306"/>
            <a:ext cx="8964488" cy="5346997"/>
          </a:xfrm>
          <a:prstGeom prst="rect">
            <a:avLst/>
          </a:prstGeom>
          <a:noFill/>
          <a:ln w="9525">
            <a:noFill/>
            <a:miter lim="800000"/>
          </a:ln>
          <a:effectLst/>
        </p:spPr>
        <p:txBody>
          <a:bodyPr/>
          <a:lstStyle/>
          <a:p>
            <a:pPr lvl="1">
              <a:lnSpc>
                <a:spcPct val="110000"/>
              </a:lnSpc>
              <a:spcBef>
                <a:spcPct val="20000"/>
              </a:spcBef>
            </a:pPr>
            <a:r>
              <a:rPr lang="en-US" altLang="zh-CN" sz="3200" b="1" baseline="0" dirty="0">
                <a:solidFill>
                  <a:srgbClr val="000000"/>
                </a:solidFill>
                <a:latin typeface="宋体" panose="02010600030101010101" pitchFamily="2" charset="-122"/>
              </a:rPr>
              <a:t>4.3.4 </a:t>
            </a:r>
            <a:r>
              <a:rPr lang="zh-CN" altLang="en-US" sz="3200" b="1" baseline="0" dirty="0">
                <a:solidFill>
                  <a:srgbClr val="000000"/>
                </a:solidFill>
                <a:latin typeface="宋体" panose="02010600030101010101" pitchFamily="2" charset="-122"/>
              </a:rPr>
              <a:t>基于</a:t>
            </a:r>
            <a:r>
              <a:rPr lang="zh-CN" altLang="en-US" sz="3200" dirty="0">
                <a:solidFill>
                  <a:srgbClr val="000000"/>
                </a:solidFill>
                <a:latin typeface="宋体" panose="02010600030101010101" pitchFamily="2" charset="-122"/>
              </a:rPr>
              <a:t>顺序搜索的动态</a:t>
            </a:r>
            <a:r>
              <a:rPr lang="zh-CN" altLang="en-US" sz="3200" b="1" baseline="0" dirty="0">
                <a:solidFill>
                  <a:srgbClr val="000000"/>
                </a:solidFill>
                <a:latin typeface="宋体" panose="02010600030101010101" pitchFamily="2" charset="-122"/>
              </a:rPr>
              <a:t>分区分配算法</a:t>
            </a:r>
            <a:endParaRPr lang="en-US" altLang="zh-CN" sz="3200" b="1" baseline="0" dirty="0">
              <a:solidFill>
                <a:srgbClr val="000000"/>
              </a:solidFill>
              <a:latin typeface="宋体" panose="02010600030101010101" pitchFamily="2" charset="-122"/>
            </a:endParaRPr>
          </a:p>
          <a:p>
            <a:pPr lvl="1">
              <a:lnSpc>
                <a:spcPct val="110000"/>
              </a:lnSpc>
              <a:spcBef>
                <a:spcPct val="20000"/>
              </a:spcBef>
            </a:pPr>
            <a:r>
              <a:rPr lang="en-US" altLang="zh-CN" sz="3200" b="1" baseline="0" dirty="0">
                <a:solidFill>
                  <a:srgbClr val="000000"/>
                </a:solidFill>
                <a:latin typeface="宋体" panose="02010600030101010101" pitchFamily="2" charset="-122"/>
              </a:rPr>
              <a:t>4.</a:t>
            </a:r>
            <a:r>
              <a:rPr lang="zh-CN" altLang="en-US" sz="3200" b="1" baseline="0" dirty="0">
                <a:solidFill>
                  <a:srgbClr val="000000"/>
                </a:solidFill>
                <a:latin typeface="宋体" panose="02010600030101010101" pitchFamily="2" charset="-122"/>
              </a:rPr>
              <a:t>最坏适应算法</a:t>
            </a:r>
            <a:endParaRPr lang="en-US" altLang="zh-CN" sz="3200" b="1" baseline="0" dirty="0">
              <a:solidFill>
                <a:srgbClr val="000000"/>
              </a:solidFill>
              <a:latin typeface="宋体" panose="02010600030101010101" pitchFamily="2" charset="-122"/>
            </a:endParaRPr>
          </a:p>
          <a:p>
            <a:pPr marL="914400" lvl="1" indent="-457200">
              <a:lnSpc>
                <a:spcPct val="110000"/>
              </a:lnSpc>
              <a:spcBef>
                <a:spcPct val="20000"/>
              </a:spcBef>
              <a:buFont typeface="Wingdings" panose="05000000000000000000" pitchFamily="2" charset="2"/>
              <a:buChar char="Ø"/>
            </a:pPr>
            <a:r>
              <a:rPr lang="zh-CN" altLang="en-US" sz="3200" dirty="0">
                <a:solidFill>
                  <a:srgbClr val="000000"/>
                </a:solidFill>
                <a:latin typeface="宋体" panose="02010600030101010101" pitchFamily="2" charset="-122"/>
              </a:rPr>
              <a:t>扫描整个空闲分区表时，选择最大的空闲分区，从中分割一份不给作业</a:t>
            </a:r>
            <a:endParaRPr lang="en-US" altLang="zh-CN" sz="3200" dirty="0">
              <a:solidFill>
                <a:srgbClr val="000000"/>
              </a:solidFill>
              <a:latin typeface="宋体" panose="02010600030101010101" pitchFamily="2" charset="-122"/>
            </a:endParaRPr>
          </a:p>
          <a:p>
            <a:pPr marL="914400" lvl="1" indent="-457200">
              <a:lnSpc>
                <a:spcPct val="110000"/>
              </a:lnSpc>
              <a:spcBef>
                <a:spcPct val="20000"/>
              </a:spcBef>
              <a:buFont typeface="Wingdings" panose="05000000000000000000" pitchFamily="2" charset="2"/>
              <a:buChar char="Ø"/>
            </a:pPr>
            <a:r>
              <a:rPr lang="zh-CN" altLang="en-US" sz="3200" b="1" baseline="0" dirty="0">
                <a:solidFill>
                  <a:srgbClr val="000000"/>
                </a:solidFill>
                <a:latin typeface="宋体" panose="02010600030101010101" pitchFamily="2" charset="-122"/>
              </a:rPr>
              <a:t>缺点：导致存储器中缺乏大的空闲分区</a:t>
            </a:r>
            <a:endParaRPr lang="en-US" altLang="zh-CN" sz="3200" b="1" baseline="0" dirty="0">
              <a:solidFill>
                <a:srgbClr val="000000"/>
              </a:solidFill>
              <a:latin typeface="宋体" panose="02010600030101010101" pitchFamily="2" charset="-122"/>
            </a:endParaRPr>
          </a:p>
          <a:p>
            <a:pPr marL="914400" lvl="1" indent="-457200">
              <a:lnSpc>
                <a:spcPct val="110000"/>
              </a:lnSpc>
              <a:spcBef>
                <a:spcPct val="20000"/>
              </a:spcBef>
              <a:buFont typeface="Wingdings" panose="05000000000000000000" pitchFamily="2" charset="2"/>
              <a:buChar char="Ø"/>
            </a:pPr>
            <a:r>
              <a:rPr lang="zh-CN" altLang="en-US" sz="3200" dirty="0">
                <a:solidFill>
                  <a:srgbClr val="000000"/>
                </a:solidFill>
                <a:latin typeface="宋体" panose="02010600030101010101" pitchFamily="2" charset="-122"/>
              </a:rPr>
              <a:t>优点：内存碎片少，查找效率高</a:t>
            </a:r>
            <a:endParaRPr lang="zh-CN" altLang="en-US" sz="3200" b="1" baseline="0" dirty="0">
              <a:solidFill>
                <a:srgbClr val="000000"/>
              </a:solidFill>
              <a:latin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0" y="228600"/>
            <a:ext cx="7467600" cy="701675"/>
          </a:xfrm>
          <a:prstGeom prst="rect">
            <a:avLst/>
          </a:prstGeom>
          <a:noFill/>
          <a:ln w="9525">
            <a:noFill/>
            <a:miter lim="800000"/>
          </a:ln>
          <a:effectLst/>
        </p:spPr>
        <p:txBody>
          <a:bodyPr>
            <a:spAutoFit/>
          </a:bodyPr>
          <a:lstStyle/>
          <a:p>
            <a:pPr algn="ctr" eaLnBrk="0" hangingPunct="0">
              <a:spcBef>
                <a:spcPct val="50000"/>
              </a:spcBef>
            </a:pPr>
            <a:r>
              <a:rPr lang="en-US" altLang="zh-CN" sz="4000" b="1" baseline="0" dirty="0">
                <a:solidFill>
                  <a:srgbClr val="000000"/>
                </a:solidFill>
                <a:latin typeface="华文新魏" panose="02010800040101010101" pitchFamily="2" charset="-122"/>
                <a:ea typeface="华文新魏" panose="02010800040101010101" pitchFamily="2" charset="-122"/>
              </a:rPr>
              <a:t>4.3</a:t>
            </a:r>
            <a:r>
              <a:rPr lang="zh-CN" altLang="en-US" sz="4000" b="1" baseline="0" dirty="0">
                <a:solidFill>
                  <a:srgbClr val="000000"/>
                </a:solidFill>
                <a:latin typeface="华文新魏" panose="02010800040101010101" pitchFamily="2" charset="-122"/>
                <a:ea typeface="华文新魏" panose="02010800040101010101" pitchFamily="2" charset="-122"/>
              </a:rPr>
              <a:t>连续分配存储管理方式</a:t>
            </a:r>
            <a:endParaRPr lang="zh-CN" altLang="en-US" sz="4000" b="1" baseline="0" dirty="0">
              <a:solidFill>
                <a:srgbClr val="000000"/>
              </a:solidFill>
              <a:latin typeface="华文新魏" panose="02010800040101010101" pitchFamily="2" charset="-122"/>
              <a:ea typeface="华文新魏" panose="02010800040101010101" pitchFamily="2" charset="-122"/>
            </a:endParaRPr>
          </a:p>
        </p:txBody>
      </p:sp>
      <p:sp>
        <p:nvSpPr>
          <p:cNvPr id="94211" name="Rectangle 3"/>
          <p:cNvSpPr>
            <a:spLocks noChangeArrowheads="1"/>
          </p:cNvSpPr>
          <p:nvPr/>
        </p:nvSpPr>
        <p:spPr bwMode="auto">
          <a:xfrm>
            <a:off x="467544" y="1052736"/>
            <a:ext cx="8534400" cy="5334000"/>
          </a:xfrm>
          <a:prstGeom prst="rect">
            <a:avLst/>
          </a:prstGeom>
          <a:noFill/>
          <a:ln w="9525">
            <a:noFill/>
            <a:miter lim="800000"/>
          </a:ln>
          <a:effectLst/>
        </p:spPr>
        <p:txBody>
          <a:bodyPr/>
          <a:lstStyle/>
          <a:p>
            <a:pPr algn="just">
              <a:spcBef>
                <a:spcPct val="20000"/>
              </a:spcBef>
              <a:buClr>
                <a:srgbClr val="0000CC"/>
              </a:buClr>
            </a:pPr>
            <a:r>
              <a:rPr lang="en-US" altLang="zh-CN" sz="3200" b="1" baseline="0" dirty="0">
                <a:solidFill>
                  <a:srgbClr val="0000CC"/>
                </a:solidFill>
                <a:latin typeface="Times New Roman" panose="02020603050405020304" pitchFamily="18" charset="0"/>
              </a:rPr>
              <a:t>4.3.6 </a:t>
            </a:r>
            <a:r>
              <a:rPr lang="zh-CN" altLang="en-US" sz="3200" b="1" baseline="0" dirty="0">
                <a:solidFill>
                  <a:srgbClr val="0000CC"/>
                </a:solidFill>
                <a:latin typeface="Times New Roman" panose="02020603050405020304" pitchFamily="18" charset="0"/>
              </a:rPr>
              <a:t>可重定位分区分配</a:t>
            </a:r>
            <a:endParaRPr lang="en-US" altLang="zh-CN" sz="3200" b="1" baseline="0" dirty="0">
              <a:solidFill>
                <a:srgbClr val="0000CC"/>
              </a:solidFill>
              <a:latin typeface="Times New Roman" panose="02020603050405020304" pitchFamily="18" charset="0"/>
            </a:endParaRPr>
          </a:p>
          <a:p>
            <a:pPr algn="just">
              <a:spcBef>
                <a:spcPct val="20000"/>
              </a:spcBef>
              <a:buClr>
                <a:srgbClr val="0000CC"/>
              </a:buClr>
            </a:pPr>
            <a:r>
              <a:rPr lang="en-US" altLang="zh-CN" sz="3200" b="1" baseline="0" dirty="0">
                <a:solidFill>
                  <a:srgbClr val="0000CC"/>
                </a:solidFill>
                <a:latin typeface="Times New Roman" panose="02020603050405020304" pitchFamily="18" charset="0"/>
              </a:rPr>
              <a:t>1.</a:t>
            </a:r>
            <a:r>
              <a:rPr lang="zh-CN" altLang="en-US" sz="3200" b="1" baseline="0" dirty="0">
                <a:solidFill>
                  <a:srgbClr val="0000CC"/>
                </a:solidFill>
                <a:latin typeface="Times New Roman" panose="02020603050405020304" pitchFamily="18" charset="0"/>
              </a:rPr>
              <a:t>紧凑（就是碎片整理）（</a:t>
            </a:r>
            <a:r>
              <a:rPr lang="zh-CN" altLang="en-US" sz="3200" b="1" baseline="0" dirty="0">
                <a:solidFill>
                  <a:srgbClr val="0000CC"/>
                </a:solidFill>
                <a:latin typeface="Times New Roman" panose="02020603050405020304" pitchFamily="18" charset="0"/>
              </a:rPr>
              <a:t>名词）</a:t>
            </a:r>
            <a:endParaRPr lang="zh-CN" altLang="en-US" sz="3200" b="1" baseline="0" dirty="0">
              <a:solidFill>
                <a:srgbClr val="0000CC"/>
              </a:solidFill>
              <a:latin typeface="Times New Roman" panose="02020603050405020304" pitchFamily="18" charset="0"/>
            </a:endParaRPr>
          </a:p>
          <a:p>
            <a:pPr marL="0" lvl="2" indent="-533400">
              <a:lnSpc>
                <a:spcPct val="110000"/>
              </a:lnSpc>
              <a:spcBef>
                <a:spcPct val="20000"/>
              </a:spcBef>
              <a:buClr>
                <a:srgbClr val="0000CC"/>
              </a:buClr>
              <a:buFont typeface="Wingdings" panose="05000000000000000000" pitchFamily="2" charset="2"/>
              <a:buChar char="Ø"/>
            </a:pPr>
            <a:r>
              <a:rPr kumimoji="0" lang="zh-CN" altLang="en-US" sz="2800" b="1" baseline="0" dirty="0">
                <a:solidFill>
                  <a:srgbClr val="FF0000"/>
                </a:solidFill>
                <a:latin typeface="宋体" panose="02010600030101010101" pitchFamily="2" charset="-122"/>
              </a:rPr>
              <a:t>碎片问题</a:t>
            </a:r>
            <a:endParaRPr kumimoji="0" lang="zh-CN" altLang="en-US" sz="2800" b="1" baseline="0" dirty="0">
              <a:solidFill>
                <a:srgbClr val="FF0000"/>
              </a:solidFill>
              <a:latin typeface="宋体" panose="02010600030101010101" pitchFamily="2" charset="-122"/>
            </a:endParaRPr>
          </a:p>
          <a:p>
            <a:pPr marL="0" lvl="2" indent="-533400">
              <a:lnSpc>
                <a:spcPct val="110000"/>
              </a:lnSpc>
              <a:spcBef>
                <a:spcPct val="20000"/>
              </a:spcBef>
              <a:buClr>
                <a:srgbClr val="0000CC"/>
              </a:buClr>
              <a:buFont typeface="Wingdings" panose="05000000000000000000" pitchFamily="2" charset="2"/>
              <a:buNone/>
            </a:pPr>
            <a:r>
              <a:rPr kumimoji="0" lang="zh-CN" altLang="en-US" sz="2800" baseline="0" dirty="0">
                <a:latin typeface="宋体" panose="02010600030101010101" pitchFamily="2" charset="-122"/>
              </a:rPr>
              <a:t>   </a:t>
            </a:r>
            <a:r>
              <a:rPr kumimoji="0" lang="zh-CN" altLang="en-US" sz="2800" b="1" baseline="0" dirty="0">
                <a:latin typeface="宋体" panose="02010600030101010101" pitchFamily="2" charset="-122"/>
              </a:rPr>
              <a:t>经过一段时间的分配回收后，内存中存在很多很小的空闲块。它们每一个都很小，不足以满足分配要求；但其总和满足分配要求。这些空闲块被称为</a:t>
            </a:r>
            <a:r>
              <a:rPr kumimoji="0" lang="zh-CN" altLang="en-US" sz="2800" b="1" baseline="0" dirty="0">
                <a:latin typeface="Times New Roman" panose="02020603050405020304"/>
              </a:rPr>
              <a:t>“</a:t>
            </a:r>
            <a:r>
              <a:rPr kumimoji="0" lang="zh-CN" altLang="en-US" sz="2800" b="1" baseline="0" dirty="0">
                <a:latin typeface="宋体" panose="02010600030101010101" pitchFamily="2" charset="-122"/>
              </a:rPr>
              <a:t>碎片</a:t>
            </a:r>
            <a:r>
              <a:rPr kumimoji="0" lang="zh-CN" altLang="en-US" sz="2800" b="1" baseline="0" dirty="0">
                <a:latin typeface="Times New Roman" panose="02020603050405020304"/>
              </a:rPr>
              <a:t>”</a:t>
            </a:r>
            <a:r>
              <a:rPr kumimoji="0" lang="zh-CN" altLang="en-US" sz="2800" b="1" baseline="0" dirty="0">
                <a:latin typeface="宋体" panose="02010600030101010101" pitchFamily="2" charset="-122"/>
              </a:rPr>
              <a:t>或</a:t>
            </a:r>
            <a:r>
              <a:rPr kumimoji="0" lang="zh-CN" altLang="en-US" sz="2800" b="1" baseline="0" dirty="0">
                <a:latin typeface="Times New Roman" panose="02020603050405020304"/>
              </a:rPr>
              <a:t>“</a:t>
            </a:r>
            <a:r>
              <a:rPr kumimoji="0" lang="zh-CN" altLang="en-US" sz="2800" b="1" baseline="0" dirty="0">
                <a:latin typeface="宋体" panose="02010600030101010101" pitchFamily="2" charset="-122"/>
              </a:rPr>
              <a:t>零头</a:t>
            </a:r>
            <a:r>
              <a:rPr kumimoji="0" lang="zh-CN" altLang="en-US" sz="2800" b="1" baseline="0" dirty="0">
                <a:latin typeface="Times New Roman" panose="02020603050405020304"/>
              </a:rPr>
              <a:t>”</a:t>
            </a:r>
            <a:r>
              <a:rPr kumimoji="0" lang="zh-CN" altLang="en-US" sz="2800" b="1" baseline="0" dirty="0">
                <a:latin typeface="宋体" panose="02010600030101010101" pitchFamily="2" charset="-122"/>
              </a:rPr>
              <a:t>。</a:t>
            </a:r>
            <a:endParaRPr kumimoji="0" lang="zh-CN" altLang="en-US" sz="2800" b="1" baseline="0" dirty="0">
              <a:latin typeface="宋体" panose="02010600030101010101" pitchFamily="2" charset="-122"/>
            </a:endParaRPr>
          </a:p>
          <a:p>
            <a:pPr marL="0" lvl="2" indent="-533400">
              <a:lnSpc>
                <a:spcPct val="110000"/>
              </a:lnSpc>
              <a:spcBef>
                <a:spcPct val="20000"/>
              </a:spcBef>
              <a:buClr>
                <a:srgbClr val="0000CC"/>
              </a:buClr>
              <a:buFont typeface="Wingdings" panose="05000000000000000000" pitchFamily="2" charset="2"/>
              <a:buChar char="Ø"/>
            </a:pPr>
            <a:r>
              <a:rPr kumimoji="0" lang="zh-CN" altLang="en-US" sz="2800" b="1" baseline="0" dirty="0">
                <a:solidFill>
                  <a:srgbClr val="FF0000"/>
                </a:solidFill>
                <a:latin typeface="宋体" panose="02010600030101010101" pitchFamily="2" charset="-122"/>
              </a:rPr>
              <a:t>碎片问题的解决</a:t>
            </a:r>
            <a:r>
              <a:rPr kumimoji="0" lang="zh-CN" altLang="en-US" sz="2800" b="1" baseline="0" dirty="0">
                <a:solidFill>
                  <a:srgbClr val="FF0000"/>
                </a:solidFill>
                <a:latin typeface="Times New Roman" panose="02020603050405020304"/>
              </a:rPr>
              <a:t>——“</a:t>
            </a:r>
            <a:r>
              <a:rPr kumimoji="0" lang="zh-CN" altLang="en-US" sz="2800" b="1" baseline="0" dirty="0">
                <a:solidFill>
                  <a:srgbClr val="FF0000"/>
                </a:solidFill>
                <a:latin typeface="宋体" panose="02010600030101010101" pitchFamily="2" charset="-122"/>
              </a:rPr>
              <a:t>拼接</a:t>
            </a:r>
            <a:r>
              <a:rPr kumimoji="0" lang="zh-CN" altLang="en-US" sz="2800" b="1" baseline="0" dirty="0">
                <a:solidFill>
                  <a:srgbClr val="FF0000"/>
                </a:solidFill>
                <a:latin typeface="Times New Roman" panose="02020603050405020304"/>
              </a:rPr>
              <a:t>”</a:t>
            </a:r>
            <a:r>
              <a:rPr kumimoji="0" lang="zh-CN" altLang="en-US" sz="2800" b="1" baseline="0" dirty="0">
                <a:solidFill>
                  <a:srgbClr val="FF0000"/>
                </a:solidFill>
                <a:latin typeface="宋体" panose="02010600030101010101" pitchFamily="2" charset="-122"/>
              </a:rPr>
              <a:t>或</a:t>
            </a:r>
            <a:r>
              <a:rPr kumimoji="0" lang="zh-CN" altLang="en-US" sz="2800" b="1" baseline="0" dirty="0">
                <a:solidFill>
                  <a:srgbClr val="FF0000"/>
                </a:solidFill>
                <a:latin typeface="Times New Roman" panose="02020603050405020304"/>
              </a:rPr>
              <a:t>“</a:t>
            </a:r>
            <a:r>
              <a:rPr kumimoji="0" lang="zh-CN" altLang="en-US" sz="2800" b="1" baseline="0" dirty="0">
                <a:solidFill>
                  <a:srgbClr val="FF0000"/>
                </a:solidFill>
                <a:latin typeface="宋体" panose="02010600030101010101" pitchFamily="2" charset="-122"/>
              </a:rPr>
              <a:t>紧凑</a:t>
            </a:r>
            <a:r>
              <a:rPr kumimoji="0" lang="zh-CN" altLang="en-US" sz="2800" b="1" baseline="0" dirty="0">
                <a:solidFill>
                  <a:srgbClr val="FF0000"/>
                </a:solidFill>
                <a:latin typeface="Times New Roman" panose="02020603050405020304"/>
              </a:rPr>
              <a:t>”（填空</a:t>
            </a:r>
            <a:endParaRPr kumimoji="0" lang="zh-CN" altLang="en-US" sz="2800" b="1" baseline="0" dirty="0">
              <a:solidFill>
                <a:srgbClr val="FF0000"/>
              </a:solidFill>
              <a:latin typeface="宋体" panose="02010600030101010101" pitchFamily="2" charset="-122"/>
            </a:endParaRPr>
          </a:p>
          <a:p>
            <a:pPr marL="0" lvl="2" indent="-533400">
              <a:lnSpc>
                <a:spcPct val="110000"/>
              </a:lnSpc>
              <a:spcBef>
                <a:spcPct val="20000"/>
              </a:spcBef>
              <a:buClr>
                <a:srgbClr val="0000CC"/>
              </a:buClr>
              <a:buFont typeface="Wingdings" panose="05000000000000000000" pitchFamily="2" charset="2"/>
              <a:buNone/>
            </a:pPr>
            <a:r>
              <a:rPr lang="zh-CN" altLang="en-US" sz="2800" b="1" baseline="0" dirty="0">
                <a:latin typeface="宋体" panose="02010600030101010101" pitchFamily="2" charset="-122"/>
              </a:rPr>
              <a:t>   移动内存中作业的位置，以把原来多个分散的小分区拼接成一个大分区。</a:t>
            </a:r>
            <a:endParaRPr lang="zh-CN" altLang="en-US" sz="2800" b="1" baseline="0" dirty="0">
              <a:latin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457200" y="260648"/>
            <a:ext cx="7467600" cy="701675"/>
          </a:xfrm>
          <a:prstGeom prst="rect">
            <a:avLst/>
          </a:prstGeom>
          <a:noFill/>
          <a:ln w="9525">
            <a:noFill/>
            <a:miter lim="800000"/>
          </a:ln>
          <a:effectLst/>
        </p:spPr>
        <p:txBody>
          <a:bodyPr>
            <a:spAutoFit/>
          </a:bodyPr>
          <a:lstStyle/>
          <a:p>
            <a:pPr algn="ctr" eaLnBrk="0" hangingPunct="0">
              <a:spcBef>
                <a:spcPct val="50000"/>
              </a:spcBef>
            </a:pPr>
            <a:r>
              <a:rPr lang="en-US" altLang="zh-CN" sz="4000" b="1" baseline="0" dirty="0">
                <a:solidFill>
                  <a:srgbClr val="000000"/>
                </a:solidFill>
                <a:latin typeface="华文新魏" panose="02010800040101010101" pitchFamily="2" charset="-122"/>
                <a:ea typeface="华文新魏" panose="02010800040101010101" pitchFamily="2" charset="-122"/>
              </a:rPr>
              <a:t>4.5 </a:t>
            </a:r>
            <a:r>
              <a:rPr lang="zh-CN" altLang="en-US" sz="4000" b="1" baseline="0" dirty="0">
                <a:solidFill>
                  <a:srgbClr val="000000"/>
                </a:solidFill>
                <a:latin typeface="华文新魏" panose="02010800040101010101" pitchFamily="2" charset="-122"/>
                <a:ea typeface="华文新魏" panose="02010800040101010101" pitchFamily="2" charset="-122"/>
              </a:rPr>
              <a:t>分页存储管理方式</a:t>
            </a:r>
            <a:endParaRPr lang="zh-CN" altLang="en-US" sz="4000" b="1" baseline="0" dirty="0">
              <a:solidFill>
                <a:srgbClr val="000000"/>
              </a:solidFill>
              <a:latin typeface="华文新魏" panose="02010800040101010101" pitchFamily="2" charset="-122"/>
              <a:ea typeface="华文新魏" panose="02010800040101010101" pitchFamily="2" charset="-122"/>
            </a:endParaRPr>
          </a:p>
        </p:txBody>
      </p:sp>
      <p:sp>
        <p:nvSpPr>
          <p:cNvPr id="105475" name="Rectangle 3"/>
          <p:cNvSpPr>
            <a:spLocks noChangeArrowheads="1"/>
          </p:cNvSpPr>
          <p:nvPr/>
        </p:nvSpPr>
        <p:spPr bwMode="auto">
          <a:xfrm>
            <a:off x="-381000" y="972924"/>
            <a:ext cx="9144000" cy="5346997"/>
          </a:xfrm>
          <a:prstGeom prst="rect">
            <a:avLst/>
          </a:prstGeom>
          <a:noFill/>
          <a:ln w="9525">
            <a:noFill/>
            <a:miter lim="800000"/>
          </a:ln>
          <a:effectLst/>
        </p:spPr>
        <p:txBody>
          <a:bodyPr/>
          <a:lstStyle/>
          <a:p>
            <a:pPr marL="1066800" lvl="1" indent="-609600" algn="just">
              <a:spcBef>
                <a:spcPct val="20000"/>
              </a:spcBef>
              <a:buClr>
                <a:srgbClr val="0000CC"/>
              </a:buClr>
              <a:buFont typeface="Wingdings" panose="05000000000000000000" pitchFamily="2" charset="2"/>
              <a:buChar char="Ø"/>
            </a:pPr>
            <a:r>
              <a:rPr lang="zh-CN" altLang="en-US" sz="2800" b="1" baseline="0" dirty="0">
                <a:solidFill>
                  <a:srgbClr val="000000"/>
                </a:solidFill>
                <a:latin typeface="宋体" panose="02010600030101010101" pitchFamily="2" charset="-122"/>
              </a:rPr>
              <a:t>连续分配方式</a:t>
            </a:r>
            <a:r>
              <a:rPr lang="zh-CN" altLang="en-US" sz="2800" b="1" baseline="0" dirty="0">
                <a:latin typeface="宋体" panose="02010600030101010101" pitchFamily="2" charset="-122"/>
              </a:rPr>
              <a:t>的</a:t>
            </a:r>
            <a:r>
              <a:rPr lang="zh-CN" altLang="en-US" sz="2800" b="1" baseline="0" dirty="0">
                <a:solidFill>
                  <a:srgbClr val="FF0000"/>
                </a:solidFill>
                <a:latin typeface="宋体" panose="02010600030101010101" pitchFamily="2" charset="-122"/>
              </a:rPr>
              <a:t>缺点</a:t>
            </a:r>
            <a:r>
              <a:rPr lang="zh-CN" altLang="en-US" sz="2800" b="1" baseline="0" dirty="0">
                <a:latin typeface="宋体" panose="02010600030101010101" pitchFamily="2" charset="-122"/>
              </a:rPr>
              <a:t>：形成许多</a:t>
            </a:r>
            <a:r>
              <a:rPr lang="zh-CN" altLang="en-US" sz="2800" b="1" baseline="0" dirty="0">
                <a:latin typeface="Times New Roman" panose="02020603050405020304"/>
              </a:rPr>
              <a:t>“</a:t>
            </a:r>
            <a:r>
              <a:rPr lang="zh-CN" altLang="en-US" sz="2800" b="1" baseline="0" dirty="0">
                <a:solidFill>
                  <a:srgbClr val="FF0000"/>
                </a:solidFill>
                <a:latin typeface="宋体" panose="02010600030101010101" pitchFamily="2" charset="-122"/>
              </a:rPr>
              <a:t>碎片</a:t>
            </a:r>
            <a:r>
              <a:rPr lang="zh-CN" altLang="en-US" sz="2800" b="1" baseline="0" dirty="0">
                <a:latin typeface="Times New Roman" panose="02020603050405020304"/>
              </a:rPr>
              <a:t>”</a:t>
            </a:r>
            <a:r>
              <a:rPr lang="zh-CN" altLang="en-US" sz="2800" b="1" baseline="0" dirty="0">
                <a:latin typeface="宋体" panose="02010600030101010101" pitchFamily="2" charset="-122"/>
              </a:rPr>
              <a:t>；</a:t>
            </a:r>
            <a:r>
              <a:rPr lang="zh-CN" altLang="en-US" sz="2800" b="1" baseline="0" dirty="0">
                <a:latin typeface="Times New Roman" panose="02020603050405020304"/>
              </a:rPr>
              <a:t>“</a:t>
            </a:r>
            <a:r>
              <a:rPr lang="zh-CN" altLang="en-US" sz="2800" b="1" baseline="0" dirty="0">
                <a:latin typeface="宋体" panose="02010600030101010101" pitchFamily="2" charset="-122"/>
              </a:rPr>
              <a:t>紧凑</a:t>
            </a:r>
            <a:r>
              <a:rPr lang="zh-CN" altLang="en-US" sz="2800" b="1" baseline="0" dirty="0">
                <a:latin typeface="Times New Roman" panose="02020603050405020304"/>
              </a:rPr>
              <a:t>”</a:t>
            </a:r>
            <a:r>
              <a:rPr lang="zh-CN" altLang="en-US" sz="2800" b="1" baseline="0" dirty="0">
                <a:solidFill>
                  <a:srgbClr val="FF0000"/>
                </a:solidFill>
                <a:latin typeface="宋体" panose="02010600030101010101" pitchFamily="2" charset="-122"/>
              </a:rPr>
              <a:t>开销大</a:t>
            </a:r>
            <a:r>
              <a:rPr lang="zh-CN" altLang="en-US" sz="2800" b="1" baseline="0" dirty="0">
                <a:latin typeface="宋体" panose="02010600030101010101" pitchFamily="2" charset="-122"/>
              </a:rPr>
              <a:t>。</a:t>
            </a:r>
            <a:endParaRPr lang="zh-CN" altLang="en-US" sz="2800" b="1" baseline="0" dirty="0">
              <a:latin typeface="宋体" panose="02010600030101010101" pitchFamily="2" charset="-122"/>
            </a:endParaRPr>
          </a:p>
          <a:p>
            <a:pPr marL="1066800" lvl="1" indent="-609600" algn="just">
              <a:spcBef>
                <a:spcPct val="20000"/>
              </a:spcBef>
              <a:buClr>
                <a:srgbClr val="0000CC"/>
              </a:buClr>
              <a:buFont typeface="Wingdings" panose="05000000000000000000" pitchFamily="2" charset="2"/>
              <a:buChar char="Ø"/>
            </a:pPr>
            <a:r>
              <a:rPr lang="zh-CN" altLang="en-US" sz="2800" b="1" baseline="0" dirty="0">
                <a:solidFill>
                  <a:srgbClr val="000000"/>
                </a:solidFill>
                <a:latin typeface="宋体" panose="02010600030101010101" pitchFamily="2" charset="-122"/>
              </a:rPr>
              <a:t>离散分配方式</a:t>
            </a:r>
            <a:r>
              <a:rPr lang="zh-CN" altLang="en-US" sz="2800" b="1" baseline="0" dirty="0">
                <a:latin typeface="宋体" panose="02010600030101010101" pitchFamily="2" charset="-122"/>
              </a:rPr>
              <a:t>：无须</a:t>
            </a:r>
            <a:r>
              <a:rPr lang="zh-CN" altLang="en-US" sz="2800" b="1" baseline="0" dirty="0">
                <a:latin typeface="Times New Roman" panose="02020603050405020304"/>
              </a:rPr>
              <a:t>“</a:t>
            </a:r>
            <a:r>
              <a:rPr lang="zh-CN" altLang="en-US" sz="2800" b="1" baseline="0" dirty="0">
                <a:latin typeface="宋体" panose="02010600030101010101" pitchFamily="2" charset="-122"/>
              </a:rPr>
              <a:t>紧凑</a:t>
            </a:r>
            <a:r>
              <a:rPr lang="zh-CN" altLang="en-US" sz="2800" b="1" baseline="0" dirty="0">
                <a:latin typeface="Times New Roman" panose="02020603050405020304"/>
              </a:rPr>
              <a:t>”</a:t>
            </a:r>
            <a:r>
              <a:rPr lang="zh-CN" altLang="en-US" sz="2800" b="1" baseline="0" dirty="0">
                <a:latin typeface="宋体" panose="02010600030101010101" pitchFamily="2" charset="-122"/>
              </a:rPr>
              <a:t>，将一个用户程序离散地分配到内存中的多个不相连接的区域中。</a:t>
            </a:r>
            <a:endParaRPr lang="zh-CN" altLang="en-US" sz="2800" b="1" baseline="0" dirty="0">
              <a:latin typeface="宋体" panose="02010600030101010101" pitchFamily="2" charset="-122"/>
            </a:endParaRPr>
          </a:p>
          <a:p>
            <a:pPr marL="1447800" lvl="2" indent="-533400">
              <a:spcBef>
                <a:spcPct val="20000"/>
              </a:spcBef>
              <a:buClr>
                <a:srgbClr val="0000CC"/>
              </a:buClr>
              <a:buFont typeface="Wingdings" panose="05000000000000000000" pitchFamily="2" charset="2"/>
              <a:buChar char="Ø"/>
            </a:pPr>
            <a:r>
              <a:rPr lang="zh-CN" altLang="en-US" sz="2800" b="1" baseline="0" dirty="0">
                <a:solidFill>
                  <a:srgbClr val="FF0000"/>
                </a:solidFill>
                <a:latin typeface="宋体" panose="02010600030101010101" pitchFamily="2" charset="-122"/>
              </a:rPr>
              <a:t>分页存储管理方式－离散的基本单位是</a:t>
            </a:r>
            <a:r>
              <a:rPr lang="zh-CN" altLang="en-US" sz="2800" b="1" baseline="0" dirty="0">
                <a:solidFill>
                  <a:srgbClr val="FF0000"/>
                </a:solidFill>
                <a:latin typeface="Times New Roman" panose="02020603050405020304"/>
              </a:rPr>
              <a:t>“</a:t>
            </a:r>
            <a:r>
              <a:rPr lang="zh-CN" altLang="en-US" sz="2800" b="1" baseline="0" dirty="0">
                <a:solidFill>
                  <a:srgbClr val="FF0000"/>
                </a:solidFill>
                <a:latin typeface="宋体" panose="02010600030101010101" pitchFamily="2" charset="-122"/>
              </a:rPr>
              <a:t>页</a:t>
            </a:r>
            <a:r>
              <a:rPr lang="zh-CN" altLang="en-US" sz="2800" b="1" baseline="0" dirty="0">
                <a:solidFill>
                  <a:srgbClr val="FF0000"/>
                </a:solidFill>
                <a:latin typeface="Times New Roman" panose="02020603050405020304"/>
              </a:rPr>
              <a:t>”</a:t>
            </a:r>
            <a:endParaRPr lang="zh-CN" altLang="en-US" sz="2800" b="1" baseline="0" dirty="0">
              <a:solidFill>
                <a:srgbClr val="FF0000"/>
              </a:solidFill>
              <a:latin typeface="宋体" panose="02010600030101010101" pitchFamily="2" charset="-122"/>
            </a:endParaRPr>
          </a:p>
          <a:p>
            <a:pPr marL="1447800" lvl="2" indent="-533400">
              <a:spcBef>
                <a:spcPct val="20000"/>
              </a:spcBef>
              <a:buClr>
                <a:srgbClr val="0000CC"/>
              </a:buClr>
              <a:buFont typeface="Wingdings" panose="05000000000000000000" pitchFamily="2" charset="2"/>
              <a:buChar char="Ø"/>
            </a:pPr>
            <a:r>
              <a:rPr lang="zh-CN" altLang="en-US" sz="2800" b="1" baseline="0" dirty="0">
                <a:solidFill>
                  <a:srgbClr val="FF0000"/>
                </a:solidFill>
                <a:latin typeface="宋体" panose="02010600030101010101" pitchFamily="2" charset="-122"/>
              </a:rPr>
              <a:t>分段存储管理方式－离散的基本单位是</a:t>
            </a:r>
            <a:r>
              <a:rPr lang="zh-CN" altLang="en-US" sz="2800" b="1" baseline="0" dirty="0">
                <a:solidFill>
                  <a:srgbClr val="FF0000"/>
                </a:solidFill>
                <a:latin typeface="Times New Roman" panose="02020603050405020304"/>
              </a:rPr>
              <a:t>“</a:t>
            </a:r>
            <a:r>
              <a:rPr lang="zh-CN" altLang="en-US" sz="2800" b="1" baseline="0" dirty="0">
                <a:solidFill>
                  <a:srgbClr val="FF0000"/>
                </a:solidFill>
                <a:latin typeface="宋体" panose="02010600030101010101" pitchFamily="2" charset="-122"/>
              </a:rPr>
              <a:t>段</a:t>
            </a:r>
            <a:r>
              <a:rPr lang="zh-CN" altLang="en-US" sz="2800" b="1" baseline="0" dirty="0">
                <a:solidFill>
                  <a:srgbClr val="FF0000"/>
                </a:solidFill>
                <a:latin typeface="Times New Roman" panose="02020603050405020304"/>
              </a:rPr>
              <a:t>”</a:t>
            </a:r>
            <a:endParaRPr lang="zh-CN" altLang="en-US" sz="2800" b="1" baseline="0" dirty="0">
              <a:solidFill>
                <a:srgbClr val="FF0000"/>
              </a:solidFill>
              <a:latin typeface="宋体" panose="02010600030101010101" pitchFamily="2" charset="-122"/>
            </a:endParaRPr>
          </a:p>
          <a:p>
            <a:pPr marL="1447800" lvl="2" indent="-533400">
              <a:spcBef>
                <a:spcPct val="20000"/>
              </a:spcBef>
              <a:buClr>
                <a:srgbClr val="0000CC"/>
              </a:buClr>
              <a:buFont typeface="Wingdings" panose="05000000000000000000" pitchFamily="2" charset="2"/>
              <a:buChar char="Ø"/>
            </a:pPr>
            <a:r>
              <a:rPr lang="zh-CN" altLang="en-US" sz="2800" b="1" baseline="0" dirty="0">
                <a:solidFill>
                  <a:srgbClr val="FF0000"/>
                </a:solidFill>
                <a:latin typeface="宋体" panose="02010600030101010101" pitchFamily="2" charset="-122"/>
              </a:rPr>
              <a:t>段页式存储管理方式</a:t>
            </a:r>
            <a:r>
              <a:rPr lang="en-US" altLang="zh-CN" sz="2800" b="1" baseline="0" dirty="0">
                <a:solidFill>
                  <a:srgbClr val="FF0000"/>
                </a:solidFill>
                <a:latin typeface="宋体" panose="02010600030101010101" pitchFamily="2" charset="-122"/>
              </a:rPr>
              <a:t>-</a:t>
            </a:r>
            <a:r>
              <a:rPr lang="zh-CN" altLang="en-US" sz="2800" b="1" baseline="0" dirty="0">
                <a:solidFill>
                  <a:srgbClr val="FF0000"/>
                </a:solidFill>
                <a:latin typeface="宋体" panose="02010600030101010101" pitchFamily="2" charset="-122"/>
              </a:rPr>
              <a:t>两种方法的综合</a:t>
            </a:r>
            <a:endParaRPr lang="zh-CN" altLang="en-US" sz="2800" b="1" baseline="0" dirty="0">
              <a:solidFill>
                <a:srgbClr val="FF0000"/>
              </a:solidFill>
              <a:latin typeface="宋体" panose="02010600030101010101" pitchFamily="2" charset="-122"/>
            </a:endParaRPr>
          </a:p>
          <a:p>
            <a:pPr marL="1066800" lvl="1" indent="-609600">
              <a:spcBef>
                <a:spcPct val="20000"/>
              </a:spcBef>
              <a:buClr>
                <a:srgbClr val="0000CC"/>
              </a:buClr>
              <a:buFont typeface="Wingdings" panose="05000000000000000000" pitchFamily="2" charset="2"/>
              <a:buChar char="Ø"/>
            </a:pPr>
            <a:r>
              <a:rPr lang="zh-CN" altLang="en-US" sz="2800" b="1" baseline="0" dirty="0">
                <a:latin typeface="隶书" panose="02010509060101010101" pitchFamily="49" charset="-122"/>
              </a:rPr>
              <a:t>在分页存储管理方式中，如果不具备页面对换功能，就是基本分页存储管理方式，即不支持</a:t>
            </a:r>
            <a:r>
              <a:rPr lang="zh-CN" altLang="en-US" sz="2800" b="1" baseline="0" dirty="0">
                <a:solidFill>
                  <a:srgbClr val="000000"/>
                </a:solidFill>
                <a:latin typeface="隶书" panose="02010509060101010101" pitchFamily="49" charset="-122"/>
              </a:rPr>
              <a:t>虚拟存储器</a:t>
            </a:r>
            <a:r>
              <a:rPr lang="zh-CN" altLang="en-US" sz="2800" b="1" baseline="0" dirty="0">
                <a:latin typeface="隶书" panose="02010509060101010101" pitchFamily="49" charset="-122"/>
              </a:rPr>
              <a:t>的功能</a:t>
            </a:r>
            <a:endParaRPr lang="zh-CN" altLang="en-US" sz="2800" b="1" baseline="0" dirty="0">
              <a:latin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683568" y="476672"/>
            <a:ext cx="7467600" cy="701675"/>
          </a:xfrm>
          <a:prstGeom prst="rect">
            <a:avLst/>
          </a:prstGeom>
          <a:noFill/>
          <a:ln w="9525">
            <a:noFill/>
            <a:miter lim="800000"/>
          </a:ln>
          <a:effectLst/>
        </p:spPr>
        <p:txBody>
          <a:bodyPr>
            <a:spAutoFit/>
          </a:bodyPr>
          <a:lstStyle/>
          <a:p>
            <a:pPr algn="ctr" eaLnBrk="0" hangingPunct="0">
              <a:spcBef>
                <a:spcPct val="50000"/>
              </a:spcBef>
            </a:pPr>
            <a:r>
              <a:rPr lang="en-US" altLang="zh-CN" sz="4000" b="1" baseline="0" dirty="0">
                <a:solidFill>
                  <a:srgbClr val="000000"/>
                </a:solidFill>
                <a:latin typeface="华文新魏" panose="02010800040101010101" pitchFamily="2" charset="-122"/>
                <a:ea typeface="华文新魏" panose="02010800040101010101" pitchFamily="2" charset="-122"/>
              </a:rPr>
              <a:t>4.5.1</a:t>
            </a:r>
            <a:r>
              <a:rPr lang="zh-CN" altLang="en-US" sz="4000" b="1" baseline="0" dirty="0">
                <a:solidFill>
                  <a:srgbClr val="000000"/>
                </a:solidFill>
                <a:latin typeface="华文新魏" panose="02010800040101010101" pitchFamily="2" charset="-122"/>
                <a:ea typeface="华文新魏" panose="02010800040101010101" pitchFamily="2" charset="-122"/>
              </a:rPr>
              <a:t>分页存储管理</a:t>
            </a:r>
            <a:endParaRPr lang="zh-CN" altLang="en-US" sz="4000" b="1" baseline="0" dirty="0">
              <a:solidFill>
                <a:srgbClr val="000000"/>
              </a:solidFill>
              <a:latin typeface="华文新魏" panose="02010800040101010101" pitchFamily="2" charset="-122"/>
              <a:ea typeface="华文新魏" panose="02010800040101010101" pitchFamily="2" charset="-122"/>
            </a:endParaRPr>
          </a:p>
        </p:txBody>
      </p:sp>
      <p:sp>
        <p:nvSpPr>
          <p:cNvPr id="53251" name="Rectangle 3"/>
          <p:cNvSpPr>
            <a:spLocks noChangeArrowheads="1"/>
          </p:cNvSpPr>
          <p:nvPr/>
        </p:nvSpPr>
        <p:spPr bwMode="auto">
          <a:xfrm>
            <a:off x="395536" y="1178347"/>
            <a:ext cx="8534400" cy="5334000"/>
          </a:xfrm>
          <a:prstGeom prst="rect">
            <a:avLst/>
          </a:prstGeom>
          <a:noFill/>
          <a:ln w="9525">
            <a:noFill/>
            <a:miter lim="800000"/>
          </a:ln>
          <a:effectLst/>
        </p:spPr>
        <p:txBody>
          <a:bodyPr/>
          <a:lstStyle/>
          <a:p>
            <a:pPr marL="0" lvl="2" indent="-533400">
              <a:lnSpc>
                <a:spcPct val="90000"/>
              </a:lnSpc>
              <a:spcBef>
                <a:spcPct val="20000"/>
              </a:spcBef>
              <a:buFont typeface="Wingdings" panose="05000000000000000000" pitchFamily="2" charset="2"/>
              <a:buNone/>
            </a:pPr>
            <a:r>
              <a:rPr lang="zh-CN" altLang="en-US" sz="2800" b="1" baseline="0" dirty="0">
                <a:solidFill>
                  <a:srgbClr val="000000"/>
                </a:solidFill>
                <a:latin typeface="宋体" panose="02010600030101010101" pitchFamily="2" charset="-122"/>
              </a:rPr>
              <a:t>	页（页面）</a:t>
            </a:r>
            <a:r>
              <a:rPr lang="zh-CN" altLang="en-US" sz="2800" b="1" baseline="0" dirty="0">
                <a:solidFill>
                  <a:srgbClr val="000000"/>
                </a:solidFill>
                <a:latin typeface="Times New Roman" panose="02020603050405020304"/>
              </a:rPr>
              <a:t>——</a:t>
            </a:r>
            <a:r>
              <a:rPr lang="zh-CN" altLang="en-US" sz="2800" b="1" baseline="0" dirty="0">
                <a:solidFill>
                  <a:srgbClr val="000000"/>
                </a:solidFill>
                <a:latin typeface="宋体" panose="02010600030101010101" pitchFamily="2" charset="-122"/>
              </a:rPr>
              <a:t>把每个作业(进程)逻辑地址空间划分成若干</a:t>
            </a:r>
            <a:r>
              <a:rPr lang="zh-CN" altLang="en-US" sz="2800" b="1" baseline="0" dirty="0">
                <a:solidFill>
                  <a:srgbClr val="FF0000"/>
                </a:solidFill>
                <a:latin typeface="宋体" panose="02010600030101010101" pitchFamily="2" charset="-122"/>
              </a:rPr>
              <a:t>大小相等</a:t>
            </a:r>
            <a:r>
              <a:rPr lang="zh-CN" altLang="en-US" sz="2800" b="1" baseline="0" dirty="0">
                <a:solidFill>
                  <a:srgbClr val="000000"/>
                </a:solidFill>
                <a:latin typeface="宋体" panose="02010600030101010101" pitchFamily="2" charset="-122"/>
              </a:rPr>
              <a:t>的片.第0页、第1页</a:t>
            </a:r>
            <a:endParaRPr lang="zh-CN" altLang="en-US" sz="2800" b="1" baseline="0" dirty="0">
              <a:solidFill>
                <a:srgbClr val="000000"/>
              </a:solidFill>
              <a:latin typeface="宋体" panose="02010600030101010101" pitchFamily="2" charset="-122"/>
            </a:endParaRPr>
          </a:p>
          <a:p>
            <a:pPr marL="0" lvl="2" indent="-533400">
              <a:lnSpc>
                <a:spcPct val="90000"/>
              </a:lnSpc>
              <a:spcBef>
                <a:spcPct val="20000"/>
              </a:spcBef>
              <a:buFont typeface="Wingdings" panose="05000000000000000000" pitchFamily="2" charset="2"/>
              <a:buNone/>
            </a:pPr>
            <a:r>
              <a:rPr lang="zh-CN" altLang="en-US" sz="2800" b="1" baseline="0" dirty="0">
                <a:solidFill>
                  <a:srgbClr val="000000"/>
                </a:solidFill>
                <a:latin typeface="宋体" panose="02010600030101010101" pitchFamily="2" charset="-122"/>
              </a:rPr>
              <a:t>   (物理)块或页框(</a:t>
            </a:r>
            <a:r>
              <a:rPr lang="en-US" altLang="zh-CN" sz="2800" b="1" baseline="0" dirty="0">
                <a:solidFill>
                  <a:srgbClr val="000000"/>
                </a:solidFill>
                <a:latin typeface="宋体" panose="02010600030101010101" pitchFamily="2" charset="-122"/>
              </a:rPr>
              <a:t>frame)</a:t>
            </a:r>
            <a:r>
              <a:rPr lang="en-US" altLang="zh-CN" sz="2800" b="1" baseline="0" dirty="0">
                <a:solidFill>
                  <a:srgbClr val="000000"/>
                </a:solidFill>
                <a:latin typeface="Courier New" panose="02070309020205020404"/>
              </a:rPr>
              <a:t>——</a:t>
            </a:r>
            <a:r>
              <a:rPr lang="zh-CN" altLang="en-US" sz="2800" b="1" baseline="0" dirty="0">
                <a:solidFill>
                  <a:srgbClr val="000000"/>
                </a:solidFill>
                <a:latin typeface="宋体" panose="02010600030101010101" pitchFamily="2" charset="-122"/>
              </a:rPr>
              <a:t>把内存空间分成与页面相同大小的若干个存储块。 0</a:t>
            </a:r>
            <a:r>
              <a:rPr lang="zh-CN" altLang="en-US" sz="2800" b="1" baseline="30000" dirty="0">
                <a:solidFill>
                  <a:srgbClr val="000000"/>
                </a:solidFill>
                <a:latin typeface="宋体" panose="02010600030101010101" pitchFamily="2" charset="-122"/>
              </a:rPr>
              <a:t>＃</a:t>
            </a:r>
            <a:r>
              <a:rPr lang="zh-CN" altLang="en-US" sz="2800" b="1" baseline="0" dirty="0">
                <a:solidFill>
                  <a:srgbClr val="000000"/>
                </a:solidFill>
                <a:latin typeface="宋体" panose="02010600030101010101" pitchFamily="2" charset="-122"/>
              </a:rPr>
              <a:t>块、1</a:t>
            </a:r>
            <a:r>
              <a:rPr lang="zh-CN" altLang="en-US" sz="2800" b="1" baseline="30000" dirty="0">
                <a:solidFill>
                  <a:srgbClr val="000000"/>
                </a:solidFill>
                <a:latin typeface="宋体" panose="02010600030101010101" pitchFamily="2" charset="-122"/>
              </a:rPr>
              <a:t>＃</a:t>
            </a:r>
            <a:r>
              <a:rPr lang="zh-CN" altLang="en-US" sz="2800" b="1" baseline="0" dirty="0">
                <a:solidFill>
                  <a:srgbClr val="000000"/>
                </a:solidFill>
                <a:latin typeface="宋体" panose="02010600030101010101" pitchFamily="2" charset="-122"/>
              </a:rPr>
              <a:t>块</a:t>
            </a:r>
            <a:endParaRPr lang="zh-CN" altLang="en-US" sz="2800" b="1" baseline="0" dirty="0">
              <a:solidFill>
                <a:srgbClr val="000000"/>
              </a:solidFill>
              <a:latin typeface="宋体" panose="02010600030101010101" pitchFamily="2" charset="-122"/>
            </a:endParaRPr>
          </a:p>
          <a:p>
            <a:pPr marL="0" lvl="2" indent="-533400">
              <a:lnSpc>
                <a:spcPct val="90000"/>
              </a:lnSpc>
              <a:spcBef>
                <a:spcPct val="20000"/>
              </a:spcBef>
            </a:pPr>
            <a:r>
              <a:rPr lang="zh-CN" altLang="en-US" b="1" dirty="0">
                <a:solidFill>
                  <a:srgbClr val="FF0000"/>
                </a:solidFill>
                <a:latin typeface="宋体" panose="02010600030101010101" pitchFamily="2" charset="-122"/>
              </a:rPr>
              <a:t>     较好解决了连续分配形成的碎片问题。</a:t>
            </a:r>
            <a:endParaRPr lang="zh-CN" altLang="en-US" b="1" dirty="0">
              <a:solidFill>
                <a:srgbClr val="FF0000"/>
              </a:solidFill>
              <a:latin typeface="宋体" panose="02010600030101010101" pitchFamily="2" charset="-122"/>
            </a:endParaRPr>
          </a:p>
          <a:p>
            <a:pPr marL="0" lvl="2" indent="-533400">
              <a:lnSpc>
                <a:spcPct val="90000"/>
              </a:lnSpc>
              <a:spcBef>
                <a:spcPct val="20000"/>
              </a:spcBef>
            </a:pPr>
            <a:r>
              <a:rPr lang="zh-CN" altLang="en-US" sz="2800" baseline="0" dirty="0">
                <a:solidFill>
                  <a:srgbClr val="FF0000"/>
                </a:solidFill>
                <a:latin typeface="宋体" panose="02010600030101010101" pitchFamily="2" charset="-122"/>
              </a:rPr>
              <a:t>页表的作用是实现</a:t>
            </a:r>
            <a:r>
              <a:rPr lang="zh-CN" altLang="en-US" sz="2800" u="sng" baseline="0" dirty="0">
                <a:solidFill>
                  <a:srgbClr val="FF0000"/>
                </a:solidFill>
                <a:latin typeface="宋体" panose="02010600030101010101" pitchFamily="2" charset="-122"/>
              </a:rPr>
              <a:t>从页号到物理块号的地址映射</a:t>
            </a:r>
            <a:endParaRPr lang="en-US" altLang="zh-CN" sz="2800" u="sng" baseline="0" dirty="0">
              <a:solidFill>
                <a:srgbClr val="FF0000"/>
              </a:solidFill>
              <a:latin typeface="宋体" panose="02010600030101010101" pitchFamily="2" charset="-122"/>
            </a:endParaRPr>
          </a:p>
          <a:p>
            <a:pPr marL="0" lvl="2" indent="-533400">
              <a:lnSpc>
                <a:spcPct val="90000"/>
              </a:lnSpc>
              <a:spcBef>
                <a:spcPct val="20000"/>
              </a:spcBef>
            </a:pPr>
            <a:r>
              <a:rPr lang="zh-CN" altLang="en-US" b="1" dirty="0">
                <a:solidFill>
                  <a:srgbClr val="000000"/>
                </a:solidFill>
                <a:latin typeface="宋体" panose="02010600030101010101" pitchFamily="2" charset="-122"/>
              </a:rPr>
              <a:t>快表：存放当前访问的若干个页表项，</a:t>
            </a:r>
            <a:r>
              <a:rPr lang="zh-CN" altLang="zh-CN" b="1" dirty="0">
                <a:solidFill>
                  <a:srgbClr val="000000"/>
                </a:solidFill>
                <a:latin typeface="宋体" panose="02010600030101010101" pitchFamily="2" charset="-122"/>
              </a:rPr>
              <a:t>加快逻辑页到物理块的映射转换；</a:t>
            </a:r>
            <a:endParaRPr lang="en-US" altLang="zh-CN" b="1" dirty="0">
              <a:solidFill>
                <a:srgbClr val="000000"/>
              </a:solidFill>
              <a:latin typeface="宋体" panose="02010600030101010101" pitchFamily="2" charset="-122"/>
            </a:endParaRPr>
          </a:p>
          <a:p>
            <a:pPr marL="0" lvl="2" indent="-533400">
              <a:lnSpc>
                <a:spcPct val="90000"/>
              </a:lnSpc>
              <a:spcBef>
                <a:spcPct val="20000"/>
              </a:spcBef>
            </a:pPr>
            <a:r>
              <a:rPr lang="zh-CN" altLang="zh-CN" b="1" dirty="0">
                <a:solidFill>
                  <a:srgbClr val="000000"/>
                </a:solidFill>
                <a:latin typeface="宋体" panose="02010600030101010101" pitchFamily="2" charset="-122"/>
              </a:rPr>
              <a:t>页表是记录完整的进程页表信息，而快表记录进程最近访问的页的信息</a:t>
            </a:r>
            <a:endParaRPr lang="en-US" altLang="zh-CN" b="1" dirty="0">
              <a:solidFill>
                <a:srgbClr val="000000"/>
              </a:solidFill>
              <a:latin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9"/>
          <p:cNvGrpSpPr/>
          <p:nvPr/>
        </p:nvGrpSpPr>
        <p:grpSpPr bwMode="auto">
          <a:xfrm>
            <a:off x="301625" y="876300"/>
            <a:ext cx="8432800" cy="4914900"/>
            <a:chOff x="190" y="917"/>
            <a:chExt cx="5312" cy="3096"/>
          </a:xfrm>
        </p:grpSpPr>
        <p:sp>
          <p:nvSpPr>
            <p:cNvPr id="108547" name="Rectangle 3"/>
            <p:cNvSpPr>
              <a:spLocks noChangeArrowheads="1"/>
            </p:cNvSpPr>
            <p:nvPr/>
          </p:nvSpPr>
          <p:spPr bwMode="auto">
            <a:xfrm>
              <a:off x="773" y="1310"/>
              <a:ext cx="885" cy="211"/>
            </a:xfrm>
            <a:prstGeom prst="rect">
              <a:avLst/>
            </a:prstGeom>
            <a:noFill/>
            <a:ln w="25400">
              <a:noFill/>
              <a:miter lim="800000"/>
            </a:ln>
          </p:spPr>
          <p:txBody>
            <a:bodyPr wrap="none" lIns="0" tIns="0" rIns="0" bIns="0">
              <a:spAutoFit/>
            </a:bodyPr>
            <a:lstStyle/>
            <a:p>
              <a:r>
                <a:rPr lang="zh-CN" altLang="en-US" sz="2200" b="1" baseline="0" dirty="0">
                  <a:solidFill>
                    <a:srgbClr val="000000"/>
                  </a:solidFill>
                  <a:latin typeface="宋体" panose="02010600030101010101" pitchFamily="2" charset="-122"/>
                </a:rPr>
                <a:t>页表寄存器</a:t>
              </a:r>
              <a:endParaRPr lang="zh-CN" altLang="en-US" b="1" baseline="0" dirty="0"/>
            </a:p>
          </p:txBody>
        </p:sp>
        <p:sp>
          <p:nvSpPr>
            <p:cNvPr id="108548" name="Rectangle 4"/>
            <p:cNvSpPr>
              <a:spLocks noChangeArrowheads="1"/>
            </p:cNvSpPr>
            <p:nvPr/>
          </p:nvSpPr>
          <p:spPr bwMode="auto">
            <a:xfrm>
              <a:off x="190" y="1594"/>
              <a:ext cx="1030" cy="257"/>
            </a:xfrm>
            <a:prstGeom prst="rect">
              <a:avLst/>
            </a:prstGeom>
            <a:noFill/>
            <a:ln w="25400">
              <a:solidFill>
                <a:srgbClr val="000000"/>
              </a:solidFill>
              <a:miter lim="800000"/>
            </a:ln>
          </p:spPr>
          <p:txBody>
            <a:bodyPr/>
            <a:lstStyle/>
            <a:p>
              <a:endParaRPr lang="zh-CN" altLang="en-US"/>
            </a:p>
          </p:txBody>
        </p:sp>
        <p:sp>
          <p:nvSpPr>
            <p:cNvPr id="108549" name="Rectangle 5"/>
            <p:cNvSpPr>
              <a:spLocks noChangeArrowheads="1"/>
            </p:cNvSpPr>
            <p:nvPr/>
          </p:nvSpPr>
          <p:spPr bwMode="auto">
            <a:xfrm>
              <a:off x="352" y="1621"/>
              <a:ext cx="708" cy="211"/>
            </a:xfrm>
            <a:prstGeom prst="rect">
              <a:avLst/>
            </a:prstGeom>
            <a:noFill/>
            <a:ln w="25400">
              <a:noFill/>
              <a:miter lim="800000"/>
            </a:ln>
          </p:spPr>
          <p:txBody>
            <a:bodyPr wrap="none" lIns="0" tIns="0" rIns="0" bIns="0">
              <a:spAutoFit/>
            </a:bodyPr>
            <a:lstStyle/>
            <a:p>
              <a:r>
                <a:rPr lang="zh-CN" altLang="en-US" sz="2200" b="1" baseline="0">
                  <a:solidFill>
                    <a:srgbClr val="000000"/>
                  </a:solidFill>
                  <a:latin typeface="宋体" panose="02010600030101010101" pitchFamily="2" charset="-122"/>
                </a:rPr>
                <a:t>页表始址</a:t>
              </a:r>
              <a:endParaRPr lang="zh-CN" altLang="en-US" b="1" baseline="0"/>
            </a:p>
          </p:txBody>
        </p:sp>
        <p:sp>
          <p:nvSpPr>
            <p:cNvPr id="108550" name="Rectangle 6"/>
            <p:cNvSpPr>
              <a:spLocks noChangeArrowheads="1"/>
            </p:cNvSpPr>
            <p:nvPr/>
          </p:nvSpPr>
          <p:spPr bwMode="auto">
            <a:xfrm>
              <a:off x="1220" y="1594"/>
              <a:ext cx="1016" cy="257"/>
            </a:xfrm>
            <a:prstGeom prst="rect">
              <a:avLst/>
            </a:prstGeom>
            <a:noFill/>
            <a:ln w="25400">
              <a:solidFill>
                <a:srgbClr val="000000"/>
              </a:solidFill>
              <a:miter lim="800000"/>
            </a:ln>
          </p:spPr>
          <p:txBody>
            <a:bodyPr/>
            <a:lstStyle/>
            <a:p>
              <a:endParaRPr lang="zh-CN" altLang="en-US"/>
            </a:p>
          </p:txBody>
        </p:sp>
        <p:sp>
          <p:nvSpPr>
            <p:cNvPr id="108551" name="Rectangle 7"/>
            <p:cNvSpPr>
              <a:spLocks noChangeArrowheads="1"/>
            </p:cNvSpPr>
            <p:nvPr/>
          </p:nvSpPr>
          <p:spPr bwMode="auto">
            <a:xfrm>
              <a:off x="1369" y="1621"/>
              <a:ext cx="708" cy="211"/>
            </a:xfrm>
            <a:prstGeom prst="rect">
              <a:avLst/>
            </a:prstGeom>
            <a:noFill/>
            <a:ln w="25400">
              <a:noFill/>
              <a:miter lim="800000"/>
            </a:ln>
          </p:spPr>
          <p:txBody>
            <a:bodyPr wrap="none" lIns="0" tIns="0" rIns="0" bIns="0">
              <a:spAutoFit/>
            </a:bodyPr>
            <a:lstStyle/>
            <a:p>
              <a:r>
                <a:rPr lang="zh-CN" altLang="en-US" sz="2200" b="1" baseline="0" dirty="0">
                  <a:solidFill>
                    <a:srgbClr val="000000"/>
                  </a:solidFill>
                  <a:latin typeface="宋体" panose="02010600030101010101" pitchFamily="2" charset="-122"/>
                </a:rPr>
                <a:t>页表长度</a:t>
              </a:r>
              <a:endParaRPr lang="zh-CN" altLang="en-US" b="1" baseline="0" dirty="0"/>
            </a:p>
          </p:txBody>
        </p:sp>
        <p:sp>
          <p:nvSpPr>
            <p:cNvPr id="108552" name="Freeform 8"/>
            <p:cNvSpPr/>
            <p:nvPr/>
          </p:nvSpPr>
          <p:spPr bwMode="auto">
            <a:xfrm>
              <a:off x="3077" y="1594"/>
              <a:ext cx="257" cy="244"/>
            </a:xfrm>
            <a:custGeom>
              <a:avLst/>
              <a:gdLst/>
              <a:ahLst/>
              <a:cxnLst>
                <a:cxn ang="0">
                  <a:pos x="0" y="122"/>
                </a:cxn>
                <a:cxn ang="0">
                  <a:pos x="13" y="54"/>
                </a:cxn>
                <a:cxn ang="0">
                  <a:pos x="81" y="0"/>
                </a:cxn>
                <a:cxn ang="0">
                  <a:pos x="162" y="0"/>
                </a:cxn>
                <a:cxn ang="0">
                  <a:pos x="230" y="54"/>
                </a:cxn>
                <a:cxn ang="0">
                  <a:pos x="257" y="122"/>
                </a:cxn>
                <a:cxn ang="0">
                  <a:pos x="230" y="203"/>
                </a:cxn>
                <a:cxn ang="0">
                  <a:pos x="162" y="244"/>
                </a:cxn>
                <a:cxn ang="0">
                  <a:pos x="81" y="244"/>
                </a:cxn>
                <a:cxn ang="0">
                  <a:pos x="13" y="203"/>
                </a:cxn>
                <a:cxn ang="0">
                  <a:pos x="0" y="122"/>
                </a:cxn>
              </a:cxnLst>
              <a:rect l="0" t="0" r="r" b="b"/>
              <a:pathLst>
                <a:path w="257" h="244">
                  <a:moveTo>
                    <a:pt x="0" y="122"/>
                  </a:moveTo>
                  <a:lnTo>
                    <a:pt x="13" y="54"/>
                  </a:lnTo>
                  <a:lnTo>
                    <a:pt x="81" y="0"/>
                  </a:lnTo>
                  <a:lnTo>
                    <a:pt x="162" y="0"/>
                  </a:lnTo>
                  <a:lnTo>
                    <a:pt x="230" y="54"/>
                  </a:lnTo>
                  <a:lnTo>
                    <a:pt x="257" y="122"/>
                  </a:lnTo>
                  <a:lnTo>
                    <a:pt x="230" y="203"/>
                  </a:lnTo>
                  <a:lnTo>
                    <a:pt x="162" y="244"/>
                  </a:lnTo>
                  <a:lnTo>
                    <a:pt x="81" y="244"/>
                  </a:lnTo>
                  <a:lnTo>
                    <a:pt x="13" y="203"/>
                  </a:lnTo>
                  <a:lnTo>
                    <a:pt x="0" y="122"/>
                  </a:lnTo>
                  <a:close/>
                </a:path>
              </a:pathLst>
            </a:custGeom>
            <a:solidFill>
              <a:srgbClr val="FFFFFF"/>
            </a:solidFill>
            <a:ln w="25400">
              <a:solidFill>
                <a:srgbClr val="000000"/>
              </a:solidFill>
              <a:prstDash val="solid"/>
              <a:round/>
            </a:ln>
          </p:spPr>
          <p:txBody>
            <a:bodyPr/>
            <a:lstStyle/>
            <a:p>
              <a:endParaRPr lang="zh-CN" altLang="en-US"/>
            </a:p>
          </p:txBody>
        </p:sp>
        <p:sp>
          <p:nvSpPr>
            <p:cNvPr id="108553" name="Rectangle 9"/>
            <p:cNvSpPr>
              <a:spLocks noChangeArrowheads="1"/>
            </p:cNvSpPr>
            <p:nvPr/>
          </p:nvSpPr>
          <p:spPr bwMode="auto">
            <a:xfrm>
              <a:off x="3104" y="1621"/>
              <a:ext cx="177" cy="211"/>
            </a:xfrm>
            <a:prstGeom prst="rect">
              <a:avLst/>
            </a:prstGeom>
            <a:noFill/>
            <a:ln w="25400">
              <a:noFill/>
              <a:miter lim="800000"/>
            </a:ln>
          </p:spPr>
          <p:txBody>
            <a:bodyPr wrap="none" lIns="0" tIns="0" rIns="0" bIns="0">
              <a:spAutoFit/>
            </a:bodyPr>
            <a:lstStyle/>
            <a:p>
              <a:r>
                <a:rPr lang="zh-CN" altLang="en-US" sz="2200" b="1" baseline="0">
                  <a:solidFill>
                    <a:srgbClr val="000000"/>
                  </a:solidFill>
                  <a:latin typeface="宋体" panose="02010600030101010101" pitchFamily="2" charset="-122"/>
                </a:rPr>
                <a:t>＞</a:t>
              </a:r>
              <a:endParaRPr lang="zh-CN" altLang="en-US" b="1" baseline="0"/>
            </a:p>
          </p:txBody>
        </p:sp>
        <p:sp>
          <p:nvSpPr>
            <p:cNvPr id="108554" name="Rectangle 10"/>
            <p:cNvSpPr>
              <a:spLocks noChangeArrowheads="1"/>
            </p:cNvSpPr>
            <p:nvPr/>
          </p:nvSpPr>
          <p:spPr bwMode="auto">
            <a:xfrm>
              <a:off x="3714" y="1594"/>
              <a:ext cx="894" cy="257"/>
            </a:xfrm>
            <a:prstGeom prst="rect">
              <a:avLst/>
            </a:prstGeom>
            <a:noFill/>
            <a:ln w="25400">
              <a:solidFill>
                <a:srgbClr val="000000"/>
              </a:solidFill>
              <a:miter lim="800000"/>
            </a:ln>
          </p:spPr>
          <p:txBody>
            <a:bodyPr/>
            <a:lstStyle/>
            <a:p>
              <a:endParaRPr lang="zh-CN" altLang="en-US"/>
            </a:p>
          </p:txBody>
        </p:sp>
        <p:sp>
          <p:nvSpPr>
            <p:cNvPr id="108555" name="Rectangle 11"/>
            <p:cNvSpPr>
              <a:spLocks noChangeArrowheads="1"/>
            </p:cNvSpPr>
            <p:nvPr/>
          </p:nvSpPr>
          <p:spPr bwMode="auto">
            <a:xfrm>
              <a:off x="3890" y="1621"/>
              <a:ext cx="354" cy="211"/>
            </a:xfrm>
            <a:prstGeom prst="rect">
              <a:avLst/>
            </a:prstGeom>
            <a:noFill/>
            <a:ln w="25400">
              <a:noFill/>
              <a:miter lim="800000"/>
            </a:ln>
          </p:spPr>
          <p:txBody>
            <a:bodyPr wrap="none" lIns="0" tIns="0" rIns="0" bIns="0">
              <a:spAutoFit/>
            </a:bodyPr>
            <a:lstStyle/>
            <a:p>
              <a:r>
                <a:rPr lang="zh-CN" altLang="en-US" sz="2200" b="1" baseline="0">
                  <a:solidFill>
                    <a:srgbClr val="000000"/>
                  </a:solidFill>
                  <a:latin typeface="宋体" panose="02010600030101010101" pitchFamily="2" charset="-122"/>
                </a:rPr>
                <a:t>页号</a:t>
              </a:r>
              <a:endParaRPr lang="zh-CN" altLang="en-US" b="1" baseline="0"/>
            </a:p>
          </p:txBody>
        </p:sp>
        <p:sp>
          <p:nvSpPr>
            <p:cNvPr id="108556" name="Rectangle 12"/>
            <p:cNvSpPr>
              <a:spLocks noChangeArrowheads="1"/>
            </p:cNvSpPr>
            <p:nvPr/>
          </p:nvSpPr>
          <p:spPr bwMode="auto">
            <a:xfrm>
              <a:off x="4242" y="1607"/>
              <a:ext cx="206" cy="211"/>
            </a:xfrm>
            <a:prstGeom prst="rect">
              <a:avLst/>
            </a:prstGeom>
            <a:noFill/>
            <a:ln w="25400">
              <a:noFill/>
              <a:miter lim="800000"/>
            </a:ln>
          </p:spPr>
          <p:txBody>
            <a:bodyPr wrap="none" lIns="0" tIns="0" rIns="0" bIns="0">
              <a:spAutoFit/>
            </a:bodyPr>
            <a:lstStyle/>
            <a:p>
              <a:r>
                <a:rPr lang="zh-CN" altLang="en-US" sz="2200" b="1" baseline="0">
                  <a:solidFill>
                    <a:srgbClr val="000000"/>
                  </a:solidFill>
                  <a:latin typeface="Times" panose="02020603050405020304" pitchFamily="18" charset="0"/>
                </a:rPr>
                <a:t>(3)</a:t>
              </a:r>
              <a:endParaRPr lang="zh-CN" altLang="en-US" b="1" baseline="0"/>
            </a:p>
          </p:txBody>
        </p:sp>
        <p:sp>
          <p:nvSpPr>
            <p:cNvPr id="108557" name="Rectangle 13"/>
            <p:cNvSpPr>
              <a:spLocks noChangeArrowheads="1"/>
            </p:cNvSpPr>
            <p:nvPr/>
          </p:nvSpPr>
          <p:spPr bwMode="auto">
            <a:xfrm>
              <a:off x="4608" y="1594"/>
              <a:ext cx="894" cy="257"/>
            </a:xfrm>
            <a:prstGeom prst="rect">
              <a:avLst/>
            </a:prstGeom>
            <a:noFill/>
            <a:ln w="25400">
              <a:solidFill>
                <a:srgbClr val="000000"/>
              </a:solidFill>
              <a:miter lim="800000"/>
            </a:ln>
          </p:spPr>
          <p:txBody>
            <a:bodyPr/>
            <a:lstStyle/>
            <a:p>
              <a:endParaRPr lang="zh-CN" altLang="en-US"/>
            </a:p>
          </p:txBody>
        </p:sp>
        <p:sp>
          <p:nvSpPr>
            <p:cNvPr id="108558" name="Rectangle 14"/>
            <p:cNvSpPr>
              <a:spLocks noChangeArrowheads="1"/>
            </p:cNvSpPr>
            <p:nvPr/>
          </p:nvSpPr>
          <p:spPr bwMode="auto">
            <a:xfrm>
              <a:off x="4784" y="1621"/>
              <a:ext cx="177" cy="211"/>
            </a:xfrm>
            <a:prstGeom prst="rect">
              <a:avLst/>
            </a:prstGeom>
            <a:noFill/>
            <a:ln w="25400">
              <a:noFill/>
              <a:miter lim="800000"/>
            </a:ln>
          </p:spPr>
          <p:txBody>
            <a:bodyPr wrap="none" lIns="0" tIns="0" rIns="0" bIns="0">
              <a:spAutoFit/>
            </a:bodyPr>
            <a:lstStyle/>
            <a:p>
              <a:r>
                <a:rPr lang="zh-CN" altLang="en-US" sz="2200" b="1" baseline="0">
                  <a:solidFill>
                    <a:srgbClr val="000000"/>
                  </a:solidFill>
                  <a:latin typeface="宋体" panose="02010600030101010101" pitchFamily="2" charset="-122"/>
                </a:rPr>
                <a:t>页</a:t>
              </a:r>
              <a:endParaRPr lang="zh-CN" altLang="en-US" b="1" baseline="0"/>
            </a:p>
          </p:txBody>
        </p:sp>
        <p:sp>
          <p:nvSpPr>
            <p:cNvPr id="108559" name="Rectangle 15"/>
            <p:cNvSpPr>
              <a:spLocks noChangeArrowheads="1"/>
            </p:cNvSpPr>
            <p:nvPr/>
          </p:nvSpPr>
          <p:spPr bwMode="auto">
            <a:xfrm>
              <a:off x="4960" y="1607"/>
              <a:ext cx="531" cy="211"/>
            </a:xfrm>
            <a:prstGeom prst="rect">
              <a:avLst/>
            </a:prstGeom>
            <a:noFill/>
            <a:ln w="25400">
              <a:noFill/>
              <a:miter lim="800000"/>
            </a:ln>
          </p:spPr>
          <p:txBody>
            <a:bodyPr wrap="none" lIns="0" tIns="0" rIns="0" bIns="0">
              <a:spAutoFit/>
            </a:bodyPr>
            <a:lstStyle/>
            <a:p>
              <a:r>
                <a:rPr lang="zh-CN" altLang="en-US" sz="2200" b="1" baseline="0">
                  <a:solidFill>
                    <a:srgbClr val="000000"/>
                  </a:solidFill>
                  <a:latin typeface="Times" panose="02020603050405020304" pitchFamily="18" charset="0"/>
                </a:rPr>
                <a:t>内地址</a:t>
              </a:r>
              <a:endParaRPr lang="zh-CN" altLang="en-US" b="1" baseline="0"/>
            </a:p>
          </p:txBody>
        </p:sp>
        <p:sp>
          <p:nvSpPr>
            <p:cNvPr id="108560" name="Freeform 16"/>
            <p:cNvSpPr/>
            <p:nvPr/>
          </p:nvSpPr>
          <p:spPr bwMode="auto">
            <a:xfrm>
              <a:off x="569" y="2109"/>
              <a:ext cx="258" cy="244"/>
            </a:xfrm>
            <a:custGeom>
              <a:avLst/>
              <a:gdLst/>
              <a:ahLst/>
              <a:cxnLst>
                <a:cxn ang="0">
                  <a:pos x="0" y="122"/>
                </a:cxn>
                <a:cxn ang="0">
                  <a:pos x="27" y="54"/>
                </a:cxn>
                <a:cxn ang="0">
                  <a:pos x="95" y="0"/>
                </a:cxn>
                <a:cxn ang="0">
                  <a:pos x="176" y="0"/>
                </a:cxn>
                <a:cxn ang="0">
                  <a:pos x="244" y="54"/>
                </a:cxn>
                <a:cxn ang="0">
                  <a:pos x="258" y="122"/>
                </a:cxn>
                <a:cxn ang="0">
                  <a:pos x="244" y="203"/>
                </a:cxn>
                <a:cxn ang="0">
                  <a:pos x="176" y="244"/>
                </a:cxn>
                <a:cxn ang="0">
                  <a:pos x="95" y="244"/>
                </a:cxn>
                <a:cxn ang="0">
                  <a:pos x="27" y="203"/>
                </a:cxn>
                <a:cxn ang="0">
                  <a:pos x="0" y="122"/>
                </a:cxn>
              </a:cxnLst>
              <a:rect l="0" t="0" r="r" b="b"/>
              <a:pathLst>
                <a:path w="258" h="244">
                  <a:moveTo>
                    <a:pt x="0" y="122"/>
                  </a:moveTo>
                  <a:lnTo>
                    <a:pt x="27" y="54"/>
                  </a:lnTo>
                  <a:lnTo>
                    <a:pt x="95" y="0"/>
                  </a:lnTo>
                  <a:lnTo>
                    <a:pt x="176" y="0"/>
                  </a:lnTo>
                  <a:lnTo>
                    <a:pt x="244" y="54"/>
                  </a:lnTo>
                  <a:lnTo>
                    <a:pt x="258" y="122"/>
                  </a:lnTo>
                  <a:lnTo>
                    <a:pt x="244" y="203"/>
                  </a:lnTo>
                  <a:lnTo>
                    <a:pt x="176" y="244"/>
                  </a:lnTo>
                  <a:lnTo>
                    <a:pt x="95" y="244"/>
                  </a:lnTo>
                  <a:lnTo>
                    <a:pt x="27" y="203"/>
                  </a:lnTo>
                  <a:lnTo>
                    <a:pt x="0" y="122"/>
                  </a:lnTo>
                  <a:close/>
                </a:path>
              </a:pathLst>
            </a:custGeom>
            <a:solidFill>
              <a:srgbClr val="FFFFFF"/>
            </a:solidFill>
            <a:ln w="25400">
              <a:solidFill>
                <a:srgbClr val="000000"/>
              </a:solidFill>
              <a:prstDash val="solid"/>
              <a:round/>
            </a:ln>
          </p:spPr>
          <p:txBody>
            <a:bodyPr/>
            <a:lstStyle/>
            <a:p>
              <a:endParaRPr lang="zh-CN" altLang="en-US"/>
            </a:p>
          </p:txBody>
        </p:sp>
        <p:sp>
          <p:nvSpPr>
            <p:cNvPr id="108561" name="Rectangle 17"/>
            <p:cNvSpPr>
              <a:spLocks noChangeArrowheads="1"/>
            </p:cNvSpPr>
            <p:nvPr/>
          </p:nvSpPr>
          <p:spPr bwMode="auto">
            <a:xfrm>
              <a:off x="610" y="2136"/>
              <a:ext cx="177" cy="211"/>
            </a:xfrm>
            <a:prstGeom prst="rect">
              <a:avLst/>
            </a:prstGeom>
            <a:noFill/>
            <a:ln w="25400">
              <a:noFill/>
              <a:miter lim="800000"/>
            </a:ln>
          </p:spPr>
          <p:txBody>
            <a:bodyPr wrap="none" lIns="0" tIns="0" rIns="0" bIns="0">
              <a:spAutoFit/>
            </a:bodyPr>
            <a:lstStyle/>
            <a:p>
              <a:r>
                <a:rPr lang="zh-CN" altLang="en-US" sz="2200" b="1" baseline="0">
                  <a:solidFill>
                    <a:srgbClr val="000000"/>
                  </a:solidFill>
                  <a:latin typeface="宋体" panose="02010600030101010101" pitchFamily="2" charset="-122"/>
                </a:rPr>
                <a:t>＋</a:t>
              </a:r>
              <a:endParaRPr lang="zh-CN" altLang="en-US" b="1" baseline="0"/>
            </a:p>
          </p:txBody>
        </p:sp>
        <p:sp>
          <p:nvSpPr>
            <p:cNvPr id="108562" name="Line 18"/>
            <p:cNvSpPr>
              <a:spLocks noChangeShapeType="1"/>
            </p:cNvSpPr>
            <p:nvPr/>
          </p:nvSpPr>
          <p:spPr bwMode="auto">
            <a:xfrm>
              <a:off x="705" y="1851"/>
              <a:ext cx="1" cy="258"/>
            </a:xfrm>
            <a:prstGeom prst="line">
              <a:avLst/>
            </a:prstGeom>
            <a:noFill/>
            <a:ln w="25400">
              <a:solidFill>
                <a:srgbClr val="000000"/>
              </a:solidFill>
              <a:round/>
            </a:ln>
          </p:spPr>
          <p:txBody>
            <a:bodyPr/>
            <a:lstStyle/>
            <a:p>
              <a:endParaRPr lang="zh-CN" altLang="en-US"/>
            </a:p>
          </p:txBody>
        </p:sp>
        <p:sp>
          <p:nvSpPr>
            <p:cNvPr id="108563" name="Freeform 19"/>
            <p:cNvSpPr/>
            <p:nvPr/>
          </p:nvSpPr>
          <p:spPr bwMode="auto">
            <a:xfrm>
              <a:off x="678" y="1933"/>
              <a:ext cx="54" cy="176"/>
            </a:xfrm>
            <a:custGeom>
              <a:avLst/>
              <a:gdLst/>
              <a:ahLst/>
              <a:cxnLst>
                <a:cxn ang="0">
                  <a:pos x="54" y="0"/>
                </a:cxn>
                <a:cxn ang="0">
                  <a:pos x="27" y="40"/>
                </a:cxn>
                <a:cxn ang="0">
                  <a:pos x="0" y="0"/>
                </a:cxn>
                <a:cxn ang="0">
                  <a:pos x="27" y="176"/>
                </a:cxn>
                <a:cxn ang="0">
                  <a:pos x="54" y="0"/>
                </a:cxn>
              </a:cxnLst>
              <a:rect l="0" t="0" r="r" b="b"/>
              <a:pathLst>
                <a:path w="54" h="176">
                  <a:moveTo>
                    <a:pt x="54" y="0"/>
                  </a:moveTo>
                  <a:lnTo>
                    <a:pt x="27" y="40"/>
                  </a:lnTo>
                  <a:lnTo>
                    <a:pt x="0" y="0"/>
                  </a:lnTo>
                  <a:lnTo>
                    <a:pt x="27" y="176"/>
                  </a:lnTo>
                  <a:lnTo>
                    <a:pt x="54" y="0"/>
                  </a:lnTo>
                  <a:close/>
                </a:path>
              </a:pathLst>
            </a:custGeom>
            <a:solidFill>
              <a:srgbClr val="000000"/>
            </a:solidFill>
            <a:ln w="25400">
              <a:solidFill>
                <a:srgbClr val="000000"/>
              </a:solidFill>
              <a:prstDash val="solid"/>
              <a:round/>
            </a:ln>
          </p:spPr>
          <p:txBody>
            <a:bodyPr/>
            <a:lstStyle/>
            <a:p>
              <a:endParaRPr lang="zh-CN" altLang="en-US"/>
            </a:p>
          </p:txBody>
        </p:sp>
        <p:sp>
          <p:nvSpPr>
            <p:cNvPr id="108564" name="Freeform 20"/>
            <p:cNvSpPr/>
            <p:nvPr/>
          </p:nvSpPr>
          <p:spPr bwMode="auto">
            <a:xfrm>
              <a:off x="827" y="1851"/>
              <a:ext cx="3334" cy="380"/>
            </a:xfrm>
            <a:custGeom>
              <a:avLst/>
              <a:gdLst/>
              <a:ahLst/>
              <a:cxnLst>
                <a:cxn ang="0">
                  <a:pos x="3334" y="0"/>
                </a:cxn>
                <a:cxn ang="0">
                  <a:pos x="3334" y="380"/>
                </a:cxn>
                <a:cxn ang="0">
                  <a:pos x="0" y="380"/>
                </a:cxn>
              </a:cxnLst>
              <a:rect l="0" t="0" r="r" b="b"/>
              <a:pathLst>
                <a:path w="3334" h="380">
                  <a:moveTo>
                    <a:pt x="3334" y="0"/>
                  </a:moveTo>
                  <a:lnTo>
                    <a:pt x="3334" y="380"/>
                  </a:lnTo>
                  <a:lnTo>
                    <a:pt x="0" y="380"/>
                  </a:lnTo>
                </a:path>
              </a:pathLst>
            </a:custGeom>
            <a:noFill/>
            <a:ln w="25400">
              <a:solidFill>
                <a:srgbClr val="000000"/>
              </a:solidFill>
              <a:prstDash val="solid"/>
              <a:round/>
            </a:ln>
          </p:spPr>
          <p:txBody>
            <a:bodyPr/>
            <a:lstStyle/>
            <a:p>
              <a:endParaRPr lang="zh-CN" altLang="en-US"/>
            </a:p>
          </p:txBody>
        </p:sp>
        <p:sp>
          <p:nvSpPr>
            <p:cNvPr id="108565" name="Freeform 21"/>
            <p:cNvSpPr/>
            <p:nvPr/>
          </p:nvSpPr>
          <p:spPr bwMode="auto">
            <a:xfrm>
              <a:off x="827" y="2204"/>
              <a:ext cx="176" cy="67"/>
            </a:xfrm>
            <a:custGeom>
              <a:avLst/>
              <a:gdLst/>
              <a:ahLst/>
              <a:cxnLst>
                <a:cxn ang="0">
                  <a:pos x="176" y="67"/>
                </a:cxn>
                <a:cxn ang="0">
                  <a:pos x="135" y="27"/>
                </a:cxn>
                <a:cxn ang="0">
                  <a:pos x="176" y="0"/>
                </a:cxn>
                <a:cxn ang="0">
                  <a:pos x="0" y="27"/>
                </a:cxn>
                <a:cxn ang="0">
                  <a:pos x="176" y="67"/>
                </a:cxn>
              </a:cxnLst>
              <a:rect l="0" t="0" r="r" b="b"/>
              <a:pathLst>
                <a:path w="176" h="67">
                  <a:moveTo>
                    <a:pt x="176" y="67"/>
                  </a:moveTo>
                  <a:lnTo>
                    <a:pt x="135" y="27"/>
                  </a:lnTo>
                  <a:lnTo>
                    <a:pt x="176" y="0"/>
                  </a:lnTo>
                  <a:lnTo>
                    <a:pt x="0" y="27"/>
                  </a:lnTo>
                  <a:lnTo>
                    <a:pt x="176" y="67"/>
                  </a:lnTo>
                  <a:close/>
                </a:path>
              </a:pathLst>
            </a:custGeom>
            <a:solidFill>
              <a:srgbClr val="000000"/>
            </a:solidFill>
            <a:ln w="25400">
              <a:solidFill>
                <a:srgbClr val="000000"/>
              </a:solidFill>
              <a:prstDash val="solid"/>
              <a:round/>
            </a:ln>
          </p:spPr>
          <p:txBody>
            <a:bodyPr/>
            <a:lstStyle/>
            <a:p>
              <a:endParaRPr lang="zh-CN" altLang="en-US"/>
            </a:p>
          </p:txBody>
        </p:sp>
        <p:sp>
          <p:nvSpPr>
            <p:cNvPr id="108566" name="Line 22"/>
            <p:cNvSpPr>
              <a:spLocks noChangeShapeType="1"/>
            </p:cNvSpPr>
            <p:nvPr/>
          </p:nvSpPr>
          <p:spPr bwMode="auto">
            <a:xfrm>
              <a:off x="3198" y="1851"/>
              <a:ext cx="1" cy="380"/>
            </a:xfrm>
            <a:prstGeom prst="line">
              <a:avLst/>
            </a:prstGeom>
            <a:noFill/>
            <a:ln w="25400">
              <a:solidFill>
                <a:srgbClr val="000000"/>
              </a:solidFill>
              <a:round/>
            </a:ln>
          </p:spPr>
          <p:txBody>
            <a:bodyPr/>
            <a:lstStyle/>
            <a:p>
              <a:endParaRPr lang="zh-CN" altLang="en-US"/>
            </a:p>
          </p:txBody>
        </p:sp>
        <p:sp>
          <p:nvSpPr>
            <p:cNvPr id="108567" name="Freeform 23"/>
            <p:cNvSpPr/>
            <p:nvPr/>
          </p:nvSpPr>
          <p:spPr bwMode="auto">
            <a:xfrm>
              <a:off x="3171" y="2204"/>
              <a:ext cx="55" cy="54"/>
            </a:xfrm>
            <a:custGeom>
              <a:avLst/>
              <a:gdLst/>
              <a:ahLst/>
              <a:cxnLst>
                <a:cxn ang="0">
                  <a:pos x="0" y="27"/>
                </a:cxn>
                <a:cxn ang="0">
                  <a:pos x="14" y="0"/>
                </a:cxn>
                <a:cxn ang="0">
                  <a:pos x="41" y="0"/>
                </a:cxn>
                <a:cxn ang="0">
                  <a:pos x="55" y="27"/>
                </a:cxn>
                <a:cxn ang="0">
                  <a:pos x="41" y="54"/>
                </a:cxn>
                <a:cxn ang="0">
                  <a:pos x="14" y="54"/>
                </a:cxn>
                <a:cxn ang="0">
                  <a:pos x="0" y="27"/>
                </a:cxn>
              </a:cxnLst>
              <a:rect l="0" t="0" r="r" b="b"/>
              <a:pathLst>
                <a:path w="55" h="54">
                  <a:moveTo>
                    <a:pt x="0" y="27"/>
                  </a:moveTo>
                  <a:lnTo>
                    <a:pt x="14" y="0"/>
                  </a:lnTo>
                  <a:lnTo>
                    <a:pt x="41" y="0"/>
                  </a:lnTo>
                  <a:lnTo>
                    <a:pt x="55" y="27"/>
                  </a:lnTo>
                  <a:lnTo>
                    <a:pt x="41" y="54"/>
                  </a:lnTo>
                  <a:lnTo>
                    <a:pt x="14" y="54"/>
                  </a:lnTo>
                  <a:lnTo>
                    <a:pt x="0" y="27"/>
                  </a:lnTo>
                  <a:close/>
                </a:path>
              </a:pathLst>
            </a:custGeom>
            <a:solidFill>
              <a:srgbClr val="000000"/>
            </a:solidFill>
            <a:ln w="25400">
              <a:solidFill>
                <a:srgbClr val="000000"/>
              </a:solidFill>
              <a:prstDash val="solid"/>
              <a:round/>
            </a:ln>
          </p:spPr>
          <p:txBody>
            <a:bodyPr/>
            <a:lstStyle/>
            <a:p>
              <a:endParaRPr lang="zh-CN" altLang="en-US"/>
            </a:p>
          </p:txBody>
        </p:sp>
        <p:sp>
          <p:nvSpPr>
            <p:cNvPr id="108568" name="Freeform 24"/>
            <p:cNvSpPr/>
            <p:nvPr/>
          </p:nvSpPr>
          <p:spPr bwMode="auto">
            <a:xfrm>
              <a:off x="3171" y="1851"/>
              <a:ext cx="55" cy="163"/>
            </a:xfrm>
            <a:custGeom>
              <a:avLst/>
              <a:gdLst/>
              <a:ahLst/>
              <a:cxnLst>
                <a:cxn ang="0">
                  <a:pos x="0" y="163"/>
                </a:cxn>
                <a:cxn ang="0">
                  <a:pos x="27" y="136"/>
                </a:cxn>
                <a:cxn ang="0">
                  <a:pos x="55" y="163"/>
                </a:cxn>
                <a:cxn ang="0">
                  <a:pos x="27" y="0"/>
                </a:cxn>
                <a:cxn ang="0">
                  <a:pos x="0" y="163"/>
                </a:cxn>
              </a:cxnLst>
              <a:rect l="0" t="0" r="r" b="b"/>
              <a:pathLst>
                <a:path w="55" h="163">
                  <a:moveTo>
                    <a:pt x="0" y="163"/>
                  </a:moveTo>
                  <a:lnTo>
                    <a:pt x="27" y="136"/>
                  </a:lnTo>
                  <a:lnTo>
                    <a:pt x="55" y="163"/>
                  </a:lnTo>
                  <a:lnTo>
                    <a:pt x="27" y="0"/>
                  </a:lnTo>
                  <a:lnTo>
                    <a:pt x="0" y="163"/>
                  </a:lnTo>
                  <a:close/>
                </a:path>
              </a:pathLst>
            </a:custGeom>
            <a:solidFill>
              <a:srgbClr val="000000"/>
            </a:solidFill>
            <a:ln w="25400">
              <a:solidFill>
                <a:srgbClr val="000000"/>
              </a:solidFill>
              <a:prstDash val="solid"/>
              <a:round/>
            </a:ln>
          </p:spPr>
          <p:txBody>
            <a:bodyPr/>
            <a:lstStyle/>
            <a:p>
              <a:endParaRPr lang="zh-CN" altLang="en-US"/>
            </a:p>
          </p:txBody>
        </p:sp>
        <p:sp>
          <p:nvSpPr>
            <p:cNvPr id="108569" name="Line 25"/>
            <p:cNvSpPr>
              <a:spLocks noChangeShapeType="1"/>
            </p:cNvSpPr>
            <p:nvPr/>
          </p:nvSpPr>
          <p:spPr bwMode="auto">
            <a:xfrm>
              <a:off x="3198" y="1215"/>
              <a:ext cx="1" cy="379"/>
            </a:xfrm>
            <a:prstGeom prst="line">
              <a:avLst/>
            </a:prstGeom>
            <a:noFill/>
            <a:ln w="25400">
              <a:solidFill>
                <a:srgbClr val="000000"/>
              </a:solidFill>
              <a:round/>
            </a:ln>
          </p:spPr>
          <p:txBody>
            <a:bodyPr/>
            <a:lstStyle/>
            <a:p>
              <a:endParaRPr lang="zh-CN" altLang="en-US"/>
            </a:p>
          </p:txBody>
        </p:sp>
        <p:sp>
          <p:nvSpPr>
            <p:cNvPr id="108570" name="Freeform 26"/>
            <p:cNvSpPr/>
            <p:nvPr/>
          </p:nvSpPr>
          <p:spPr bwMode="auto">
            <a:xfrm>
              <a:off x="3171" y="1215"/>
              <a:ext cx="55" cy="162"/>
            </a:xfrm>
            <a:custGeom>
              <a:avLst/>
              <a:gdLst/>
              <a:ahLst/>
              <a:cxnLst>
                <a:cxn ang="0">
                  <a:pos x="0" y="162"/>
                </a:cxn>
                <a:cxn ang="0">
                  <a:pos x="27" y="135"/>
                </a:cxn>
                <a:cxn ang="0">
                  <a:pos x="55" y="162"/>
                </a:cxn>
                <a:cxn ang="0">
                  <a:pos x="27" y="0"/>
                </a:cxn>
                <a:cxn ang="0">
                  <a:pos x="0" y="162"/>
                </a:cxn>
              </a:cxnLst>
              <a:rect l="0" t="0" r="r" b="b"/>
              <a:pathLst>
                <a:path w="55" h="162">
                  <a:moveTo>
                    <a:pt x="0" y="162"/>
                  </a:moveTo>
                  <a:lnTo>
                    <a:pt x="27" y="135"/>
                  </a:lnTo>
                  <a:lnTo>
                    <a:pt x="55" y="162"/>
                  </a:lnTo>
                  <a:lnTo>
                    <a:pt x="27" y="0"/>
                  </a:lnTo>
                  <a:lnTo>
                    <a:pt x="0" y="162"/>
                  </a:lnTo>
                  <a:close/>
                </a:path>
              </a:pathLst>
            </a:custGeom>
            <a:solidFill>
              <a:srgbClr val="000000"/>
            </a:solidFill>
            <a:ln w="25400">
              <a:solidFill>
                <a:srgbClr val="000000"/>
              </a:solidFill>
              <a:prstDash val="solid"/>
              <a:round/>
            </a:ln>
          </p:spPr>
          <p:txBody>
            <a:bodyPr/>
            <a:lstStyle/>
            <a:p>
              <a:endParaRPr lang="zh-CN" altLang="en-US"/>
            </a:p>
          </p:txBody>
        </p:sp>
        <p:sp>
          <p:nvSpPr>
            <p:cNvPr id="108571" name="Rectangle 27"/>
            <p:cNvSpPr>
              <a:spLocks noChangeArrowheads="1"/>
            </p:cNvSpPr>
            <p:nvPr/>
          </p:nvSpPr>
          <p:spPr bwMode="auto">
            <a:xfrm>
              <a:off x="4269" y="1310"/>
              <a:ext cx="797" cy="211"/>
            </a:xfrm>
            <a:prstGeom prst="rect">
              <a:avLst/>
            </a:prstGeom>
            <a:noFill/>
            <a:ln w="25400">
              <a:noFill/>
              <a:miter lim="800000"/>
            </a:ln>
          </p:spPr>
          <p:txBody>
            <a:bodyPr wrap="none" lIns="0" tIns="0" rIns="0" bIns="0">
              <a:spAutoFit/>
            </a:bodyPr>
            <a:lstStyle/>
            <a:p>
              <a:r>
                <a:rPr lang="zh-CN" altLang="en-US" sz="2200" b="1" baseline="0">
                  <a:solidFill>
                    <a:srgbClr val="000000"/>
                  </a:solidFill>
                  <a:latin typeface="宋体" panose="02010600030101010101" pitchFamily="2" charset="-122"/>
                </a:rPr>
                <a:t>逻辑地址</a:t>
              </a:r>
              <a:r>
                <a:rPr lang="en-US" altLang="zh-CN" sz="2200" b="1" baseline="0">
                  <a:solidFill>
                    <a:srgbClr val="000000"/>
                  </a:solidFill>
                  <a:latin typeface="宋体" panose="02010600030101010101" pitchFamily="2" charset="-122"/>
                </a:rPr>
                <a:t>L</a:t>
              </a:r>
              <a:endParaRPr lang="en-US" altLang="zh-CN" b="1" baseline="0"/>
            </a:p>
          </p:txBody>
        </p:sp>
        <p:sp>
          <p:nvSpPr>
            <p:cNvPr id="108572" name="Rectangle 28"/>
            <p:cNvSpPr>
              <a:spLocks noChangeArrowheads="1"/>
            </p:cNvSpPr>
            <p:nvPr/>
          </p:nvSpPr>
          <p:spPr bwMode="auto">
            <a:xfrm>
              <a:off x="2846" y="917"/>
              <a:ext cx="708" cy="211"/>
            </a:xfrm>
            <a:prstGeom prst="rect">
              <a:avLst/>
            </a:prstGeom>
            <a:noFill/>
            <a:ln w="25400">
              <a:noFill/>
              <a:miter lim="800000"/>
            </a:ln>
          </p:spPr>
          <p:txBody>
            <a:bodyPr wrap="none" lIns="0" tIns="0" rIns="0" bIns="0">
              <a:spAutoFit/>
            </a:bodyPr>
            <a:lstStyle/>
            <a:p>
              <a:r>
                <a:rPr lang="zh-CN" altLang="en-US" sz="2200" b="1" baseline="0">
                  <a:solidFill>
                    <a:srgbClr val="000000"/>
                  </a:solidFill>
                  <a:latin typeface="宋体" panose="02010600030101010101" pitchFamily="2" charset="-122"/>
                </a:rPr>
                <a:t>越界中断</a:t>
              </a:r>
              <a:endParaRPr lang="zh-CN" altLang="en-US" b="1" baseline="0"/>
            </a:p>
          </p:txBody>
        </p:sp>
        <p:sp>
          <p:nvSpPr>
            <p:cNvPr id="108573" name="Rectangle 29"/>
            <p:cNvSpPr>
              <a:spLocks noChangeArrowheads="1"/>
            </p:cNvSpPr>
            <p:nvPr/>
          </p:nvSpPr>
          <p:spPr bwMode="auto">
            <a:xfrm>
              <a:off x="2562" y="2488"/>
              <a:ext cx="1152" cy="257"/>
            </a:xfrm>
            <a:prstGeom prst="rect">
              <a:avLst/>
            </a:prstGeom>
            <a:noFill/>
            <a:ln w="25400">
              <a:solidFill>
                <a:srgbClr val="000000"/>
              </a:solidFill>
              <a:miter lim="800000"/>
            </a:ln>
          </p:spPr>
          <p:txBody>
            <a:bodyPr/>
            <a:lstStyle/>
            <a:p>
              <a:endParaRPr lang="zh-CN" altLang="en-US"/>
            </a:p>
          </p:txBody>
        </p:sp>
        <p:sp>
          <p:nvSpPr>
            <p:cNvPr id="108574" name="Rectangle 30"/>
            <p:cNvSpPr>
              <a:spLocks noChangeArrowheads="1"/>
            </p:cNvSpPr>
            <p:nvPr/>
          </p:nvSpPr>
          <p:spPr bwMode="auto">
            <a:xfrm>
              <a:off x="3090" y="2515"/>
              <a:ext cx="88" cy="211"/>
            </a:xfrm>
            <a:prstGeom prst="rect">
              <a:avLst/>
            </a:prstGeom>
            <a:noFill/>
            <a:ln w="25400">
              <a:noFill/>
              <a:miter lim="800000"/>
            </a:ln>
          </p:spPr>
          <p:txBody>
            <a:bodyPr wrap="none" lIns="0" tIns="0" rIns="0" bIns="0">
              <a:spAutoFit/>
            </a:bodyPr>
            <a:lstStyle/>
            <a:p>
              <a:r>
                <a:rPr lang="zh-CN" altLang="en-US" sz="2200" b="1" baseline="0">
                  <a:solidFill>
                    <a:srgbClr val="000000"/>
                  </a:solidFill>
                  <a:latin typeface="Times" panose="02020603050405020304" pitchFamily="18" charset="0"/>
                </a:rPr>
                <a:t>1</a:t>
              </a:r>
              <a:endParaRPr lang="zh-CN" altLang="en-US" b="1" baseline="0"/>
            </a:p>
          </p:txBody>
        </p:sp>
        <p:sp>
          <p:nvSpPr>
            <p:cNvPr id="108575" name="Rectangle 31"/>
            <p:cNvSpPr>
              <a:spLocks noChangeArrowheads="1"/>
            </p:cNvSpPr>
            <p:nvPr/>
          </p:nvSpPr>
          <p:spPr bwMode="auto">
            <a:xfrm>
              <a:off x="3022" y="2271"/>
              <a:ext cx="354" cy="211"/>
            </a:xfrm>
            <a:prstGeom prst="rect">
              <a:avLst/>
            </a:prstGeom>
            <a:noFill/>
            <a:ln w="25400">
              <a:noFill/>
              <a:miter lim="800000"/>
            </a:ln>
          </p:spPr>
          <p:txBody>
            <a:bodyPr wrap="none" lIns="0" tIns="0" rIns="0" bIns="0">
              <a:spAutoFit/>
            </a:bodyPr>
            <a:lstStyle/>
            <a:p>
              <a:r>
                <a:rPr lang="zh-CN" altLang="en-US" sz="2200" b="1" baseline="0">
                  <a:solidFill>
                    <a:srgbClr val="000000"/>
                  </a:solidFill>
                  <a:latin typeface="宋体" panose="02010600030101010101" pitchFamily="2" charset="-122"/>
                </a:rPr>
                <a:t>块号</a:t>
              </a:r>
              <a:endParaRPr lang="zh-CN" altLang="en-US" b="1" baseline="0"/>
            </a:p>
          </p:txBody>
        </p:sp>
        <p:sp>
          <p:nvSpPr>
            <p:cNvPr id="108576" name="Rectangle 32"/>
            <p:cNvSpPr>
              <a:spLocks noChangeArrowheads="1"/>
            </p:cNvSpPr>
            <p:nvPr/>
          </p:nvSpPr>
          <p:spPr bwMode="auto">
            <a:xfrm>
              <a:off x="2562" y="2745"/>
              <a:ext cx="1152" cy="258"/>
            </a:xfrm>
            <a:prstGeom prst="rect">
              <a:avLst/>
            </a:prstGeom>
            <a:noFill/>
            <a:ln w="25400">
              <a:solidFill>
                <a:srgbClr val="000000"/>
              </a:solidFill>
              <a:miter lim="800000"/>
            </a:ln>
          </p:spPr>
          <p:txBody>
            <a:bodyPr/>
            <a:lstStyle/>
            <a:p>
              <a:endParaRPr lang="zh-CN" altLang="en-US"/>
            </a:p>
          </p:txBody>
        </p:sp>
        <p:sp>
          <p:nvSpPr>
            <p:cNvPr id="108577" name="Rectangle 33"/>
            <p:cNvSpPr>
              <a:spLocks noChangeArrowheads="1"/>
            </p:cNvSpPr>
            <p:nvPr/>
          </p:nvSpPr>
          <p:spPr bwMode="auto">
            <a:xfrm>
              <a:off x="2562" y="3003"/>
              <a:ext cx="1152" cy="257"/>
            </a:xfrm>
            <a:prstGeom prst="rect">
              <a:avLst/>
            </a:prstGeom>
            <a:noFill/>
            <a:ln w="25400">
              <a:solidFill>
                <a:srgbClr val="000000"/>
              </a:solidFill>
              <a:miter lim="800000"/>
            </a:ln>
          </p:spPr>
          <p:txBody>
            <a:bodyPr/>
            <a:lstStyle/>
            <a:p>
              <a:endParaRPr lang="zh-CN" altLang="en-US"/>
            </a:p>
          </p:txBody>
        </p:sp>
        <p:sp>
          <p:nvSpPr>
            <p:cNvPr id="108578" name="Rectangle 34"/>
            <p:cNvSpPr>
              <a:spLocks noChangeArrowheads="1"/>
            </p:cNvSpPr>
            <p:nvPr/>
          </p:nvSpPr>
          <p:spPr bwMode="auto">
            <a:xfrm>
              <a:off x="2562" y="3260"/>
              <a:ext cx="1152" cy="257"/>
            </a:xfrm>
            <a:prstGeom prst="rect">
              <a:avLst/>
            </a:prstGeom>
            <a:noFill/>
            <a:ln w="25400">
              <a:solidFill>
                <a:srgbClr val="000000"/>
              </a:solidFill>
              <a:miter lim="800000"/>
            </a:ln>
          </p:spPr>
          <p:txBody>
            <a:bodyPr/>
            <a:lstStyle/>
            <a:p>
              <a:endParaRPr lang="zh-CN" altLang="en-US"/>
            </a:p>
          </p:txBody>
        </p:sp>
        <p:sp>
          <p:nvSpPr>
            <p:cNvPr id="108579" name="Rectangle 35"/>
            <p:cNvSpPr>
              <a:spLocks noChangeArrowheads="1"/>
            </p:cNvSpPr>
            <p:nvPr/>
          </p:nvSpPr>
          <p:spPr bwMode="auto">
            <a:xfrm>
              <a:off x="3090" y="3273"/>
              <a:ext cx="98" cy="211"/>
            </a:xfrm>
            <a:prstGeom prst="rect">
              <a:avLst/>
            </a:prstGeom>
            <a:noFill/>
            <a:ln w="25400">
              <a:noFill/>
              <a:miter lim="800000"/>
            </a:ln>
          </p:spPr>
          <p:txBody>
            <a:bodyPr wrap="none" lIns="0" tIns="0" rIns="0" bIns="0">
              <a:spAutoFit/>
            </a:bodyPr>
            <a:lstStyle/>
            <a:p>
              <a:r>
                <a:rPr lang="en-US" altLang="zh-CN" sz="2200" b="1" baseline="0">
                  <a:solidFill>
                    <a:srgbClr val="000000"/>
                  </a:solidFill>
                  <a:latin typeface="Times" panose="02020603050405020304" pitchFamily="18" charset="0"/>
                </a:rPr>
                <a:t>b</a:t>
              </a:r>
              <a:endParaRPr lang="en-US" altLang="zh-CN" b="1" baseline="0"/>
            </a:p>
          </p:txBody>
        </p:sp>
        <p:sp>
          <p:nvSpPr>
            <p:cNvPr id="108580" name="Rectangle 36"/>
            <p:cNvSpPr>
              <a:spLocks noChangeArrowheads="1"/>
            </p:cNvSpPr>
            <p:nvPr/>
          </p:nvSpPr>
          <p:spPr bwMode="auto">
            <a:xfrm>
              <a:off x="2562" y="3517"/>
              <a:ext cx="1152" cy="258"/>
            </a:xfrm>
            <a:prstGeom prst="rect">
              <a:avLst/>
            </a:prstGeom>
            <a:noFill/>
            <a:ln w="25400">
              <a:solidFill>
                <a:srgbClr val="000000"/>
              </a:solidFill>
              <a:miter lim="800000"/>
            </a:ln>
          </p:spPr>
          <p:txBody>
            <a:bodyPr/>
            <a:lstStyle/>
            <a:p>
              <a:endParaRPr lang="zh-CN" altLang="en-US"/>
            </a:p>
          </p:txBody>
        </p:sp>
        <p:sp>
          <p:nvSpPr>
            <p:cNvPr id="108581" name="Rectangle 37"/>
            <p:cNvSpPr>
              <a:spLocks noChangeArrowheads="1"/>
            </p:cNvSpPr>
            <p:nvPr/>
          </p:nvSpPr>
          <p:spPr bwMode="auto">
            <a:xfrm>
              <a:off x="2955" y="3802"/>
              <a:ext cx="354" cy="211"/>
            </a:xfrm>
            <a:prstGeom prst="rect">
              <a:avLst/>
            </a:prstGeom>
            <a:noFill/>
            <a:ln w="25400">
              <a:noFill/>
              <a:miter lim="800000"/>
            </a:ln>
          </p:spPr>
          <p:txBody>
            <a:bodyPr wrap="none" lIns="0" tIns="0" rIns="0" bIns="0">
              <a:spAutoFit/>
            </a:bodyPr>
            <a:lstStyle/>
            <a:p>
              <a:r>
                <a:rPr lang="zh-CN" altLang="en-US" sz="2200" b="1" baseline="0">
                  <a:solidFill>
                    <a:srgbClr val="000000"/>
                  </a:solidFill>
                  <a:latin typeface="宋体" panose="02010600030101010101" pitchFamily="2" charset="-122"/>
                </a:rPr>
                <a:t>页表</a:t>
              </a:r>
              <a:endParaRPr lang="zh-CN" altLang="en-US" b="1" baseline="0"/>
            </a:p>
          </p:txBody>
        </p:sp>
        <p:sp>
          <p:nvSpPr>
            <p:cNvPr id="108582" name="Line 38"/>
            <p:cNvSpPr>
              <a:spLocks noChangeShapeType="1"/>
            </p:cNvSpPr>
            <p:nvPr/>
          </p:nvSpPr>
          <p:spPr bwMode="auto">
            <a:xfrm>
              <a:off x="2562" y="2366"/>
              <a:ext cx="1" cy="122"/>
            </a:xfrm>
            <a:prstGeom prst="line">
              <a:avLst/>
            </a:prstGeom>
            <a:noFill/>
            <a:ln w="25400">
              <a:solidFill>
                <a:srgbClr val="000000"/>
              </a:solidFill>
              <a:round/>
            </a:ln>
          </p:spPr>
          <p:txBody>
            <a:bodyPr/>
            <a:lstStyle/>
            <a:p>
              <a:endParaRPr lang="zh-CN" altLang="en-US"/>
            </a:p>
          </p:txBody>
        </p:sp>
        <p:sp>
          <p:nvSpPr>
            <p:cNvPr id="108583" name="Line 39"/>
            <p:cNvSpPr>
              <a:spLocks noChangeShapeType="1"/>
            </p:cNvSpPr>
            <p:nvPr/>
          </p:nvSpPr>
          <p:spPr bwMode="auto">
            <a:xfrm>
              <a:off x="2182" y="2488"/>
              <a:ext cx="54" cy="1"/>
            </a:xfrm>
            <a:prstGeom prst="line">
              <a:avLst/>
            </a:prstGeom>
            <a:noFill/>
            <a:ln w="25400">
              <a:solidFill>
                <a:srgbClr val="000000"/>
              </a:solidFill>
              <a:round/>
            </a:ln>
          </p:spPr>
          <p:txBody>
            <a:bodyPr/>
            <a:lstStyle/>
            <a:p>
              <a:endParaRPr lang="zh-CN" altLang="en-US"/>
            </a:p>
          </p:txBody>
        </p:sp>
        <p:sp>
          <p:nvSpPr>
            <p:cNvPr id="108584" name="Line 40"/>
            <p:cNvSpPr>
              <a:spLocks noChangeShapeType="1"/>
            </p:cNvSpPr>
            <p:nvPr/>
          </p:nvSpPr>
          <p:spPr bwMode="auto">
            <a:xfrm>
              <a:off x="2290" y="2488"/>
              <a:ext cx="55" cy="1"/>
            </a:xfrm>
            <a:prstGeom prst="line">
              <a:avLst/>
            </a:prstGeom>
            <a:noFill/>
            <a:ln w="25400">
              <a:solidFill>
                <a:srgbClr val="000000"/>
              </a:solidFill>
              <a:round/>
            </a:ln>
          </p:spPr>
          <p:txBody>
            <a:bodyPr/>
            <a:lstStyle/>
            <a:p>
              <a:endParaRPr lang="zh-CN" altLang="en-US"/>
            </a:p>
          </p:txBody>
        </p:sp>
        <p:sp>
          <p:nvSpPr>
            <p:cNvPr id="108585" name="Line 41"/>
            <p:cNvSpPr>
              <a:spLocks noChangeShapeType="1"/>
            </p:cNvSpPr>
            <p:nvPr/>
          </p:nvSpPr>
          <p:spPr bwMode="auto">
            <a:xfrm>
              <a:off x="2399" y="2488"/>
              <a:ext cx="54" cy="1"/>
            </a:xfrm>
            <a:prstGeom prst="line">
              <a:avLst/>
            </a:prstGeom>
            <a:noFill/>
            <a:ln w="25400">
              <a:solidFill>
                <a:srgbClr val="000000"/>
              </a:solidFill>
              <a:round/>
            </a:ln>
          </p:spPr>
          <p:txBody>
            <a:bodyPr/>
            <a:lstStyle/>
            <a:p>
              <a:endParaRPr lang="zh-CN" altLang="en-US"/>
            </a:p>
          </p:txBody>
        </p:sp>
        <p:sp>
          <p:nvSpPr>
            <p:cNvPr id="108586" name="Line 42"/>
            <p:cNvSpPr>
              <a:spLocks noChangeShapeType="1"/>
            </p:cNvSpPr>
            <p:nvPr/>
          </p:nvSpPr>
          <p:spPr bwMode="auto">
            <a:xfrm>
              <a:off x="2507" y="2488"/>
              <a:ext cx="55" cy="1"/>
            </a:xfrm>
            <a:prstGeom prst="line">
              <a:avLst/>
            </a:prstGeom>
            <a:noFill/>
            <a:ln w="25400">
              <a:solidFill>
                <a:srgbClr val="000000"/>
              </a:solidFill>
              <a:round/>
            </a:ln>
          </p:spPr>
          <p:txBody>
            <a:bodyPr/>
            <a:lstStyle/>
            <a:p>
              <a:endParaRPr lang="zh-CN" altLang="en-US"/>
            </a:p>
          </p:txBody>
        </p:sp>
        <p:sp>
          <p:nvSpPr>
            <p:cNvPr id="108587" name="Rectangle 43"/>
            <p:cNvSpPr>
              <a:spLocks noChangeArrowheads="1"/>
            </p:cNvSpPr>
            <p:nvPr/>
          </p:nvSpPr>
          <p:spPr bwMode="auto">
            <a:xfrm>
              <a:off x="2060" y="2271"/>
              <a:ext cx="354" cy="211"/>
            </a:xfrm>
            <a:prstGeom prst="rect">
              <a:avLst/>
            </a:prstGeom>
            <a:noFill/>
            <a:ln w="25400">
              <a:noFill/>
              <a:miter lim="800000"/>
            </a:ln>
          </p:spPr>
          <p:txBody>
            <a:bodyPr wrap="none" lIns="0" tIns="0" rIns="0" bIns="0">
              <a:spAutoFit/>
            </a:bodyPr>
            <a:lstStyle/>
            <a:p>
              <a:r>
                <a:rPr lang="zh-CN" altLang="en-US" sz="2200" b="1" baseline="0">
                  <a:solidFill>
                    <a:srgbClr val="000000"/>
                  </a:solidFill>
                  <a:latin typeface="宋体" panose="02010600030101010101" pitchFamily="2" charset="-122"/>
                </a:rPr>
                <a:t>页号</a:t>
              </a:r>
              <a:endParaRPr lang="zh-CN" altLang="en-US" b="1" baseline="0"/>
            </a:p>
          </p:txBody>
        </p:sp>
        <p:sp>
          <p:nvSpPr>
            <p:cNvPr id="108588" name="Rectangle 44"/>
            <p:cNvSpPr>
              <a:spLocks noChangeArrowheads="1"/>
            </p:cNvSpPr>
            <p:nvPr/>
          </p:nvSpPr>
          <p:spPr bwMode="auto">
            <a:xfrm>
              <a:off x="2196" y="2515"/>
              <a:ext cx="88" cy="211"/>
            </a:xfrm>
            <a:prstGeom prst="rect">
              <a:avLst/>
            </a:prstGeom>
            <a:noFill/>
            <a:ln w="25400">
              <a:noFill/>
              <a:miter lim="800000"/>
            </a:ln>
          </p:spPr>
          <p:txBody>
            <a:bodyPr wrap="none" lIns="0" tIns="0" rIns="0" bIns="0">
              <a:spAutoFit/>
            </a:bodyPr>
            <a:lstStyle/>
            <a:p>
              <a:r>
                <a:rPr lang="zh-CN" altLang="en-US" sz="2200" b="1" baseline="0">
                  <a:solidFill>
                    <a:srgbClr val="000000"/>
                  </a:solidFill>
                  <a:latin typeface="Times" panose="02020603050405020304" pitchFamily="18" charset="0"/>
                </a:rPr>
                <a:t>0</a:t>
              </a:r>
              <a:endParaRPr lang="zh-CN" altLang="en-US" b="1" baseline="0"/>
            </a:p>
          </p:txBody>
        </p:sp>
        <p:sp>
          <p:nvSpPr>
            <p:cNvPr id="108589" name="Rectangle 45"/>
            <p:cNvSpPr>
              <a:spLocks noChangeArrowheads="1"/>
            </p:cNvSpPr>
            <p:nvPr/>
          </p:nvSpPr>
          <p:spPr bwMode="auto">
            <a:xfrm>
              <a:off x="2196" y="2758"/>
              <a:ext cx="88" cy="211"/>
            </a:xfrm>
            <a:prstGeom prst="rect">
              <a:avLst/>
            </a:prstGeom>
            <a:noFill/>
            <a:ln w="25400">
              <a:noFill/>
              <a:miter lim="800000"/>
            </a:ln>
          </p:spPr>
          <p:txBody>
            <a:bodyPr wrap="none" lIns="0" tIns="0" rIns="0" bIns="0">
              <a:spAutoFit/>
            </a:bodyPr>
            <a:lstStyle/>
            <a:p>
              <a:r>
                <a:rPr lang="zh-CN" altLang="en-US" sz="2200" b="1" baseline="0">
                  <a:solidFill>
                    <a:srgbClr val="000000"/>
                  </a:solidFill>
                  <a:latin typeface="Times" panose="02020603050405020304" pitchFamily="18" charset="0"/>
                </a:rPr>
                <a:t>1</a:t>
              </a:r>
              <a:endParaRPr lang="zh-CN" altLang="en-US" b="1" baseline="0"/>
            </a:p>
          </p:txBody>
        </p:sp>
        <p:sp>
          <p:nvSpPr>
            <p:cNvPr id="108590" name="Rectangle 46"/>
            <p:cNvSpPr>
              <a:spLocks noChangeArrowheads="1"/>
            </p:cNvSpPr>
            <p:nvPr/>
          </p:nvSpPr>
          <p:spPr bwMode="auto">
            <a:xfrm>
              <a:off x="2196" y="3016"/>
              <a:ext cx="88" cy="211"/>
            </a:xfrm>
            <a:prstGeom prst="rect">
              <a:avLst/>
            </a:prstGeom>
            <a:noFill/>
            <a:ln w="25400">
              <a:noFill/>
              <a:miter lim="800000"/>
            </a:ln>
          </p:spPr>
          <p:txBody>
            <a:bodyPr wrap="none" lIns="0" tIns="0" rIns="0" bIns="0">
              <a:spAutoFit/>
            </a:bodyPr>
            <a:lstStyle/>
            <a:p>
              <a:r>
                <a:rPr lang="zh-CN" altLang="en-US" sz="2200" b="1" baseline="0">
                  <a:solidFill>
                    <a:srgbClr val="000000"/>
                  </a:solidFill>
                  <a:latin typeface="Times" panose="02020603050405020304" pitchFamily="18" charset="0"/>
                </a:rPr>
                <a:t>2</a:t>
              </a:r>
              <a:endParaRPr lang="zh-CN" altLang="en-US" b="1" baseline="0"/>
            </a:p>
          </p:txBody>
        </p:sp>
        <p:sp>
          <p:nvSpPr>
            <p:cNvPr id="108591" name="Line 47"/>
            <p:cNvSpPr>
              <a:spLocks noChangeShapeType="1"/>
            </p:cNvSpPr>
            <p:nvPr/>
          </p:nvSpPr>
          <p:spPr bwMode="auto">
            <a:xfrm>
              <a:off x="705" y="3382"/>
              <a:ext cx="1857" cy="1"/>
            </a:xfrm>
            <a:prstGeom prst="line">
              <a:avLst/>
            </a:prstGeom>
            <a:noFill/>
            <a:ln w="25400">
              <a:solidFill>
                <a:srgbClr val="000000"/>
              </a:solidFill>
              <a:round/>
            </a:ln>
          </p:spPr>
          <p:txBody>
            <a:bodyPr/>
            <a:lstStyle/>
            <a:p>
              <a:endParaRPr lang="zh-CN" altLang="en-US"/>
            </a:p>
          </p:txBody>
        </p:sp>
        <p:sp>
          <p:nvSpPr>
            <p:cNvPr id="108592" name="Line 48"/>
            <p:cNvSpPr>
              <a:spLocks noChangeShapeType="1"/>
            </p:cNvSpPr>
            <p:nvPr/>
          </p:nvSpPr>
          <p:spPr bwMode="auto">
            <a:xfrm>
              <a:off x="705" y="2366"/>
              <a:ext cx="1" cy="1016"/>
            </a:xfrm>
            <a:prstGeom prst="line">
              <a:avLst/>
            </a:prstGeom>
            <a:noFill/>
            <a:ln w="25400">
              <a:solidFill>
                <a:srgbClr val="000000"/>
              </a:solidFill>
              <a:round/>
            </a:ln>
          </p:spPr>
          <p:txBody>
            <a:bodyPr/>
            <a:lstStyle/>
            <a:p>
              <a:endParaRPr lang="zh-CN" altLang="en-US"/>
            </a:p>
          </p:txBody>
        </p:sp>
        <p:sp>
          <p:nvSpPr>
            <p:cNvPr id="108593" name="Freeform 49"/>
            <p:cNvSpPr/>
            <p:nvPr/>
          </p:nvSpPr>
          <p:spPr bwMode="auto">
            <a:xfrm>
              <a:off x="2399" y="3355"/>
              <a:ext cx="163" cy="67"/>
            </a:xfrm>
            <a:custGeom>
              <a:avLst/>
              <a:gdLst/>
              <a:ahLst/>
              <a:cxnLst>
                <a:cxn ang="0">
                  <a:pos x="0" y="67"/>
                </a:cxn>
                <a:cxn ang="0">
                  <a:pos x="27" y="27"/>
                </a:cxn>
                <a:cxn ang="0">
                  <a:pos x="0" y="0"/>
                </a:cxn>
                <a:cxn ang="0">
                  <a:pos x="163" y="27"/>
                </a:cxn>
                <a:cxn ang="0">
                  <a:pos x="0" y="67"/>
                </a:cxn>
              </a:cxnLst>
              <a:rect l="0" t="0" r="r" b="b"/>
              <a:pathLst>
                <a:path w="163" h="67">
                  <a:moveTo>
                    <a:pt x="0" y="67"/>
                  </a:moveTo>
                  <a:lnTo>
                    <a:pt x="27" y="27"/>
                  </a:lnTo>
                  <a:lnTo>
                    <a:pt x="0" y="0"/>
                  </a:lnTo>
                  <a:lnTo>
                    <a:pt x="163" y="27"/>
                  </a:lnTo>
                  <a:lnTo>
                    <a:pt x="0" y="67"/>
                  </a:lnTo>
                  <a:close/>
                </a:path>
              </a:pathLst>
            </a:custGeom>
            <a:solidFill>
              <a:srgbClr val="000000"/>
            </a:solidFill>
            <a:ln w="25400">
              <a:solidFill>
                <a:srgbClr val="000000"/>
              </a:solidFill>
              <a:prstDash val="solid"/>
              <a:round/>
            </a:ln>
          </p:spPr>
          <p:txBody>
            <a:bodyPr/>
            <a:lstStyle/>
            <a:p>
              <a:endParaRPr lang="zh-CN" altLang="en-US"/>
            </a:p>
          </p:txBody>
        </p:sp>
        <p:sp>
          <p:nvSpPr>
            <p:cNvPr id="108594" name="Line 50"/>
            <p:cNvSpPr>
              <a:spLocks noChangeShapeType="1"/>
            </p:cNvSpPr>
            <p:nvPr/>
          </p:nvSpPr>
          <p:spPr bwMode="auto">
            <a:xfrm>
              <a:off x="3714" y="3382"/>
              <a:ext cx="636" cy="1"/>
            </a:xfrm>
            <a:prstGeom prst="line">
              <a:avLst/>
            </a:prstGeom>
            <a:noFill/>
            <a:ln w="25400">
              <a:solidFill>
                <a:srgbClr val="000000"/>
              </a:solidFill>
              <a:round/>
            </a:ln>
          </p:spPr>
          <p:txBody>
            <a:bodyPr/>
            <a:lstStyle/>
            <a:p>
              <a:endParaRPr lang="zh-CN" altLang="en-US"/>
            </a:p>
          </p:txBody>
        </p:sp>
        <p:sp>
          <p:nvSpPr>
            <p:cNvPr id="108595" name="Rectangle 51"/>
            <p:cNvSpPr>
              <a:spLocks noChangeArrowheads="1"/>
            </p:cNvSpPr>
            <p:nvPr/>
          </p:nvSpPr>
          <p:spPr bwMode="auto">
            <a:xfrm>
              <a:off x="4608" y="3260"/>
              <a:ext cx="894" cy="257"/>
            </a:xfrm>
            <a:prstGeom prst="rect">
              <a:avLst/>
            </a:prstGeom>
            <a:noFill/>
            <a:ln w="25400">
              <a:solidFill>
                <a:srgbClr val="000000"/>
              </a:solidFill>
              <a:miter lim="800000"/>
            </a:ln>
          </p:spPr>
          <p:txBody>
            <a:bodyPr/>
            <a:lstStyle/>
            <a:p>
              <a:endParaRPr lang="zh-CN" altLang="en-US"/>
            </a:p>
          </p:txBody>
        </p:sp>
        <p:sp>
          <p:nvSpPr>
            <p:cNvPr id="108596" name="Rectangle 52"/>
            <p:cNvSpPr>
              <a:spLocks noChangeArrowheads="1"/>
            </p:cNvSpPr>
            <p:nvPr/>
          </p:nvSpPr>
          <p:spPr bwMode="auto">
            <a:xfrm>
              <a:off x="4350" y="3260"/>
              <a:ext cx="258" cy="257"/>
            </a:xfrm>
            <a:prstGeom prst="rect">
              <a:avLst/>
            </a:prstGeom>
            <a:noFill/>
            <a:ln w="25400">
              <a:solidFill>
                <a:srgbClr val="000000"/>
              </a:solidFill>
              <a:miter lim="800000"/>
            </a:ln>
          </p:spPr>
          <p:txBody>
            <a:bodyPr/>
            <a:lstStyle/>
            <a:p>
              <a:endParaRPr lang="zh-CN" altLang="en-US"/>
            </a:p>
          </p:txBody>
        </p:sp>
        <p:sp>
          <p:nvSpPr>
            <p:cNvPr id="108597" name="Freeform 53"/>
            <p:cNvSpPr/>
            <p:nvPr/>
          </p:nvSpPr>
          <p:spPr bwMode="auto">
            <a:xfrm>
              <a:off x="4188" y="3355"/>
              <a:ext cx="162" cy="67"/>
            </a:xfrm>
            <a:custGeom>
              <a:avLst/>
              <a:gdLst/>
              <a:ahLst/>
              <a:cxnLst>
                <a:cxn ang="0">
                  <a:pos x="0" y="67"/>
                </a:cxn>
                <a:cxn ang="0">
                  <a:pos x="27" y="27"/>
                </a:cxn>
                <a:cxn ang="0">
                  <a:pos x="0" y="0"/>
                </a:cxn>
                <a:cxn ang="0">
                  <a:pos x="162" y="27"/>
                </a:cxn>
                <a:cxn ang="0">
                  <a:pos x="0" y="67"/>
                </a:cxn>
              </a:cxnLst>
              <a:rect l="0" t="0" r="r" b="b"/>
              <a:pathLst>
                <a:path w="162" h="67">
                  <a:moveTo>
                    <a:pt x="0" y="67"/>
                  </a:moveTo>
                  <a:lnTo>
                    <a:pt x="27" y="27"/>
                  </a:lnTo>
                  <a:lnTo>
                    <a:pt x="0" y="0"/>
                  </a:lnTo>
                  <a:lnTo>
                    <a:pt x="162" y="27"/>
                  </a:lnTo>
                  <a:lnTo>
                    <a:pt x="0" y="67"/>
                  </a:lnTo>
                  <a:close/>
                </a:path>
              </a:pathLst>
            </a:custGeom>
            <a:solidFill>
              <a:srgbClr val="000000"/>
            </a:solidFill>
            <a:ln w="25400">
              <a:solidFill>
                <a:srgbClr val="000000"/>
              </a:solidFill>
              <a:prstDash val="solid"/>
              <a:round/>
            </a:ln>
          </p:spPr>
          <p:txBody>
            <a:bodyPr/>
            <a:lstStyle/>
            <a:p>
              <a:endParaRPr lang="zh-CN" altLang="en-US"/>
            </a:p>
          </p:txBody>
        </p:sp>
        <p:sp>
          <p:nvSpPr>
            <p:cNvPr id="108598" name="Rectangle 54"/>
            <p:cNvSpPr>
              <a:spLocks noChangeArrowheads="1"/>
            </p:cNvSpPr>
            <p:nvPr/>
          </p:nvSpPr>
          <p:spPr bwMode="auto">
            <a:xfrm>
              <a:off x="4581" y="3544"/>
              <a:ext cx="708" cy="211"/>
            </a:xfrm>
            <a:prstGeom prst="rect">
              <a:avLst/>
            </a:prstGeom>
            <a:noFill/>
            <a:ln w="25400">
              <a:noFill/>
              <a:miter lim="800000"/>
            </a:ln>
          </p:spPr>
          <p:txBody>
            <a:bodyPr wrap="none" lIns="0" tIns="0" rIns="0" bIns="0">
              <a:spAutoFit/>
            </a:bodyPr>
            <a:lstStyle/>
            <a:p>
              <a:r>
                <a:rPr lang="zh-CN" altLang="en-US" sz="2200" b="1" baseline="0">
                  <a:solidFill>
                    <a:srgbClr val="000000"/>
                  </a:solidFill>
                  <a:latin typeface="宋体" panose="02010600030101010101" pitchFamily="2" charset="-122"/>
                </a:rPr>
                <a:t>物理地址</a:t>
              </a:r>
              <a:endParaRPr lang="zh-CN" altLang="en-US" b="1" baseline="0"/>
            </a:p>
          </p:txBody>
        </p:sp>
        <p:sp>
          <p:nvSpPr>
            <p:cNvPr id="108599" name="Line 55"/>
            <p:cNvSpPr>
              <a:spLocks noChangeShapeType="1"/>
            </p:cNvSpPr>
            <p:nvPr/>
          </p:nvSpPr>
          <p:spPr bwMode="auto">
            <a:xfrm>
              <a:off x="5055" y="1851"/>
              <a:ext cx="1" cy="1409"/>
            </a:xfrm>
            <a:prstGeom prst="line">
              <a:avLst/>
            </a:prstGeom>
            <a:noFill/>
            <a:ln w="25400">
              <a:solidFill>
                <a:srgbClr val="000000"/>
              </a:solidFill>
              <a:round/>
            </a:ln>
          </p:spPr>
          <p:txBody>
            <a:bodyPr/>
            <a:lstStyle/>
            <a:p>
              <a:endParaRPr lang="zh-CN" altLang="en-US"/>
            </a:p>
          </p:txBody>
        </p:sp>
        <p:sp>
          <p:nvSpPr>
            <p:cNvPr id="108600" name="Rectangle 56"/>
            <p:cNvSpPr>
              <a:spLocks noChangeArrowheads="1"/>
            </p:cNvSpPr>
            <p:nvPr/>
          </p:nvSpPr>
          <p:spPr bwMode="auto">
            <a:xfrm>
              <a:off x="2114" y="3260"/>
              <a:ext cx="258" cy="257"/>
            </a:xfrm>
            <a:prstGeom prst="rect">
              <a:avLst/>
            </a:prstGeom>
            <a:solidFill>
              <a:srgbClr val="FFFFFF"/>
            </a:solidFill>
            <a:ln w="25400">
              <a:noFill/>
              <a:miter lim="800000"/>
            </a:ln>
          </p:spPr>
          <p:txBody>
            <a:bodyPr/>
            <a:lstStyle/>
            <a:p>
              <a:endParaRPr lang="zh-CN" altLang="en-US"/>
            </a:p>
          </p:txBody>
        </p:sp>
        <p:sp>
          <p:nvSpPr>
            <p:cNvPr id="108601" name="Rectangle 57"/>
            <p:cNvSpPr>
              <a:spLocks noChangeArrowheads="1"/>
            </p:cNvSpPr>
            <p:nvPr/>
          </p:nvSpPr>
          <p:spPr bwMode="auto">
            <a:xfrm>
              <a:off x="2196" y="3273"/>
              <a:ext cx="88" cy="211"/>
            </a:xfrm>
            <a:prstGeom prst="rect">
              <a:avLst/>
            </a:prstGeom>
            <a:noFill/>
            <a:ln w="25400">
              <a:noFill/>
              <a:miter lim="800000"/>
            </a:ln>
          </p:spPr>
          <p:txBody>
            <a:bodyPr wrap="none" lIns="0" tIns="0" rIns="0" bIns="0">
              <a:spAutoFit/>
            </a:bodyPr>
            <a:lstStyle/>
            <a:p>
              <a:r>
                <a:rPr lang="zh-CN" altLang="en-US" sz="2200" b="1" baseline="0">
                  <a:solidFill>
                    <a:srgbClr val="000000"/>
                  </a:solidFill>
                  <a:latin typeface="Times" panose="02020603050405020304" pitchFamily="18" charset="0"/>
                </a:rPr>
                <a:t>3</a:t>
              </a:r>
              <a:endParaRPr lang="zh-CN" altLang="en-US" b="1" baseline="0"/>
            </a:p>
          </p:txBody>
        </p:sp>
        <p:sp>
          <p:nvSpPr>
            <p:cNvPr id="108602" name="Freeform 58"/>
            <p:cNvSpPr/>
            <p:nvPr/>
          </p:nvSpPr>
          <p:spPr bwMode="auto">
            <a:xfrm>
              <a:off x="5028" y="3097"/>
              <a:ext cx="54" cy="163"/>
            </a:xfrm>
            <a:custGeom>
              <a:avLst/>
              <a:gdLst/>
              <a:ahLst/>
              <a:cxnLst>
                <a:cxn ang="0">
                  <a:pos x="54" y="0"/>
                </a:cxn>
                <a:cxn ang="0">
                  <a:pos x="27" y="27"/>
                </a:cxn>
                <a:cxn ang="0">
                  <a:pos x="0" y="0"/>
                </a:cxn>
                <a:cxn ang="0">
                  <a:pos x="27" y="163"/>
                </a:cxn>
                <a:cxn ang="0">
                  <a:pos x="54" y="0"/>
                </a:cxn>
              </a:cxnLst>
              <a:rect l="0" t="0" r="r" b="b"/>
              <a:pathLst>
                <a:path w="54" h="163">
                  <a:moveTo>
                    <a:pt x="54" y="0"/>
                  </a:moveTo>
                  <a:lnTo>
                    <a:pt x="27" y="27"/>
                  </a:lnTo>
                  <a:lnTo>
                    <a:pt x="0" y="0"/>
                  </a:lnTo>
                  <a:lnTo>
                    <a:pt x="27" y="163"/>
                  </a:lnTo>
                  <a:lnTo>
                    <a:pt x="54" y="0"/>
                  </a:lnTo>
                  <a:close/>
                </a:path>
              </a:pathLst>
            </a:custGeom>
            <a:solidFill>
              <a:srgbClr val="000000"/>
            </a:solidFill>
            <a:ln w="25400">
              <a:solidFill>
                <a:srgbClr val="000000"/>
              </a:solidFill>
              <a:prstDash val="solid"/>
              <a:round/>
            </a:ln>
          </p:spPr>
          <p:txBody>
            <a:bodyPr/>
            <a:lstStyle/>
            <a:p>
              <a:endParaRPr lang="zh-CN" altLang="en-US"/>
            </a:p>
          </p:txBody>
        </p:sp>
      </p:grpSp>
      <p:sp>
        <p:nvSpPr>
          <p:cNvPr id="108607" name="Text Box 63"/>
          <p:cNvSpPr txBox="1">
            <a:spLocks noChangeArrowheads="1"/>
          </p:cNvSpPr>
          <p:nvPr/>
        </p:nvSpPr>
        <p:spPr bwMode="auto">
          <a:xfrm>
            <a:off x="2686050" y="6019800"/>
            <a:ext cx="3630613" cy="457200"/>
          </a:xfrm>
          <a:prstGeom prst="rect">
            <a:avLst/>
          </a:prstGeom>
          <a:noFill/>
          <a:ln w="9525">
            <a:noFill/>
            <a:miter lim="800000"/>
          </a:ln>
          <a:effectLst/>
        </p:spPr>
        <p:txBody>
          <a:bodyPr wrap="none">
            <a:spAutoFit/>
          </a:bodyPr>
          <a:lstStyle/>
          <a:p>
            <a:r>
              <a:rPr lang="zh-CN" altLang="en-US" b="1" baseline="0">
                <a:latin typeface="Times New Roman" panose="02020603050405020304" pitchFamily="18" charset="0"/>
              </a:rPr>
              <a:t>分页系统的地址变换机构 </a:t>
            </a:r>
            <a:endParaRPr lang="zh-CN" altLang="en-US" b="1" baseline="0">
              <a:latin typeface="Times New Roman" panose="02020603050405020304" pitchFamily="18" charset="0"/>
            </a:endParaRPr>
          </a:p>
        </p:txBody>
      </p:sp>
      <p:sp>
        <p:nvSpPr>
          <p:cNvPr id="3" name="文本框 2"/>
          <p:cNvSpPr txBox="1"/>
          <p:nvPr/>
        </p:nvSpPr>
        <p:spPr>
          <a:xfrm>
            <a:off x="968375" y="476672"/>
            <a:ext cx="7821372" cy="523220"/>
          </a:xfrm>
          <a:prstGeom prst="rect">
            <a:avLst/>
          </a:prstGeom>
          <a:noFill/>
        </p:spPr>
        <p:txBody>
          <a:bodyPr wrap="none" rtlCol="0">
            <a:spAutoFit/>
          </a:bodyPr>
          <a:lstStyle/>
          <a:p>
            <a:r>
              <a:rPr lang="zh-CN" altLang="en-US" b="1" dirty="0">
                <a:solidFill>
                  <a:srgbClr val="FF0000"/>
                </a:solidFill>
              </a:rPr>
              <a:t>不要背</a:t>
            </a:r>
            <a:r>
              <a:rPr lang="en-US" altLang="zh-CN" b="1" dirty="0">
                <a:solidFill>
                  <a:srgbClr val="FF0000"/>
                </a:solidFill>
              </a:rPr>
              <a:t>,</a:t>
            </a:r>
            <a:r>
              <a:rPr lang="zh-CN" altLang="en-US" b="1" dirty="0">
                <a:solidFill>
                  <a:srgbClr val="FF0000"/>
                </a:solidFill>
              </a:rPr>
              <a:t>给你页号对应的块号</a:t>
            </a:r>
            <a:r>
              <a:rPr lang="en-US" altLang="zh-CN" b="1" dirty="0">
                <a:solidFill>
                  <a:srgbClr val="FF0000"/>
                </a:solidFill>
              </a:rPr>
              <a:t>,</a:t>
            </a:r>
            <a:r>
              <a:rPr lang="zh-CN" altLang="en-US" b="1" dirty="0">
                <a:solidFill>
                  <a:srgbClr val="FF0000"/>
                </a:solidFill>
              </a:rPr>
              <a:t>能计算出物理地址</a:t>
            </a:r>
            <a:r>
              <a:rPr lang="en-US" altLang="zh-CN" b="1" dirty="0">
                <a:solidFill>
                  <a:srgbClr val="FF0000"/>
                </a:solidFill>
              </a:rPr>
              <a:t>!!</a:t>
            </a:r>
            <a:endParaRPr lang="zh-CN" altLang="en-US" b="1" dirty="0">
              <a:solidFill>
                <a:srgbClr val="FF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437821" y="342106"/>
            <a:ext cx="7467600" cy="701675"/>
          </a:xfrm>
          <a:prstGeom prst="rect">
            <a:avLst/>
          </a:prstGeom>
          <a:noFill/>
          <a:ln w="9525">
            <a:noFill/>
            <a:miter lim="800000"/>
          </a:ln>
          <a:effectLst/>
        </p:spPr>
        <p:txBody>
          <a:bodyPr>
            <a:spAutoFit/>
          </a:bodyPr>
          <a:lstStyle/>
          <a:p>
            <a:pPr algn="ctr" eaLnBrk="0" hangingPunct="0">
              <a:spcBef>
                <a:spcPct val="50000"/>
              </a:spcBef>
            </a:pPr>
            <a:r>
              <a:rPr lang="en-US" altLang="zh-CN" sz="4000" b="1" baseline="0" dirty="0">
                <a:solidFill>
                  <a:srgbClr val="000000"/>
                </a:solidFill>
                <a:latin typeface="华文新魏" panose="02010800040101010101" pitchFamily="2" charset="-122"/>
                <a:ea typeface="华文新魏" panose="02010800040101010101" pitchFamily="2" charset="-122"/>
              </a:rPr>
              <a:t>4.6</a:t>
            </a:r>
            <a:r>
              <a:rPr lang="zh-CN" altLang="en-US" sz="4000" b="1" baseline="0" dirty="0">
                <a:solidFill>
                  <a:srgbClr val="000000"/>
                </a:solidFill>
                <a:latin typeface="华文新魏" panose="02010800040101010101" pitchFamily="2" charset="-122"/>
                <a:ea typeface="华文新魏" panose="02010800040101010101" pitchFamily="2" charset="-122"/>
              </a:rPr>
              <a:t>分段存储管理方式</a:t>
            </a:r>
            <a:endParaRPr lang="zh-CN" altLang="en-US" sz="4000" b="1" baseline="0" dirty="0">
              <a:solidFill>
                <a:srgbClr val="000000"/>
              </a:solidFill>
              <a:latin typeface="华文新魏" panose="02010800040101010101" pitchFamily="2" charset="-122"/>
              <a:ea typeface="华文新魏" panose="02010800040101010101" pitchFamily="2" charset="-122"/>
            </a:endParaRPr>
          </a:p>
        </p:txBody>
      </p:sp>
      <p:sp>
        <p:nvSpPr>
          <p:cNvPr id="177155" name="Rectangle 3"/>
          <p:cNvSpPr>
            <a:spLocks noChangeArrowheads="1"/>
          </p:cNvSpPr>
          <p:nvPr/>
        </p:nvSpPr>
        <p:spPr bwMode="auto">
          <a:xfrm>
            <a:off x="179512" y="1067026"/>
            <a:ext cx="8534400" cy="3657600"/>
          </a:xfrm>
          <a:prstGeom prst="rect">
            <a:avLst/>
          </a:prstGeom>
          <a:noFill/>
          <a:ln w="9525">
            <a:noFill/>
            <a:miter lim="800000"/>
          </a:ln>
          <a:effectLst/>
        </p:spPr>
        <p:txBody>
          <a:bodyPr/>
          <a:lstStyle/>
          <a:p>
            <a:pPr algn="just">
              <a:spcBef>
                <a:spcPct val="20000"/>
              </a:spcBef>
              <a:buClr>
                <a:srgbClr val="0000CC"/>
              </a:buClr>
            </a:pPr>
            <a:r>
              <a:rPr lang="en-US" altLang="zh-CN" sz="3200" b="1" baseline="0" dirty="0">
                <a:solidFill>
                  <a:srgbClr val="0000CC"/>
                </a:solidFill>
                <a:latin typeface="Times New Roman" panose="02020603050405020304" pitchFamily="18" charset="0"/>
              </a:rPr>
              <a:t>4.6.2</a:t>
            </a:r>
            <a:r>
              <a:rPr lang="zh-CN" altLang="en-US" sz="3200" b="1" baseline="0" dirty="0">
                <a:solidFill>
                  <a:srgbClr val="0000CC"/>
                </a:solidFill>
                <a:latin typeface="Times New Roman" panose="02020603050405020304" pitchFamily="18" charset="0"/>
              </a:rPr>
              <a:t>分段系统的基本原理</a:t>
            </a:r>
            <a:endParaRPr lang="en-US" altLang="zh-CN" sz="3200" b="1" baseline="0" dirty="0">
              <a:solidFill>
                <a:srgbClr val="0000CC"/>
              </a:solidFill>
              <a:latin typeface="Times New Roman" panose="02020603050405020304" pitchFamily="18" charset="0"/>
            </a:endParaRPr>
          </a:p>
          <a:p>
            <a:pPr algn="just">
              <a:spcBef>
                <a:spcPct val="20000"/>
              </a:spcBef>
              <a:buClr>
                <a:srgbClr val="0000CC"/>
              </a:buClr>
            </a:pPr>
            <a:r>
              <a:rPr lang="en-US" altLang="zh-CN" sz="3200" b="1" baseline="0" dirty="0">
                <a:solidFill>
                  <a:srgbClr val="0000CC"/>
                </a:solidFill>
                <a:latin typeface="宋体" panose="02010600030101010101" pitchFamily="2" charset="-122"/>
              </a:rPr>
              <a:t>1.</a:t>
            </a:r>
            <a:r>
              <a:rPr lang="zh-CN" altLang="en-US" sz="3200" b="1" baseline="0" dirty="0">
                <a:solidFill>
                  <a:srgbClr val="0000CC"/>
                </a:solidFill>
                <a:latin typeface="宋体" panose="02010600030101010101" pitchFamily="2" charset="-122"/>
              </a:rPr>
              <a:t>分段</a:t>
            </a:r>
            <a:endParaRPr lang="zh-CN" altLang="en-US" sz="3200" b="1" baseline="0" dirty="0">
              <a:solidFill>
                <a:srgbClr val="0000CC"/>
              </a:solidFill>
              <a:latin typeface="宋体" panose="02010600030101010101" pitchFamily="2" charset="-122"/>
            </a:endParaRPr>
          </a:p>
          <a:p>
            <a:pPr marL="1066800" lvl="1" indent="-609600">
              <a:spcBef>
                <a:spcPct val="20000"/>
              </a:spcBef>
              <a:buClr>
                <a:srgbClr val="0000CC"/>
              </a:buClr>
              <a:buFont typeface="Wingdings" panose="05000000000000000000" pitchFamily="2" charset="2"/>
              <a:buChar char="Ø"/>
            </a:pPr>
            <a:r>
              <a:rPr lang="zh-CN" altLang="en-US" sz="2800" b="1" baseline="0" dirty="0">
                <a:latin typeface="黑体" panose="02010609060101010101" pitchFamily="49" charset="-122"/>
              </a:rPr>
              <a:t>每个段定义了一组逻辑信息，主程序段，子程序段，数据段等</a:t>
            </a:r>
            <a:endParaRPr lang="zh-CN" altLang="en-US" sz="2800" b="1" baseline="0" dirty="0">
              <a:latin typeface="黑体" panose="02010609060101010101" pitchFamily="49" charset="-122"/>
            </a:endParaRPr>
          </a:p>
          <a:p>
            <a:pPr marL="1066800" lvl="1" indent="-609600">
              <a:spcBef>
                <a:spcPct val="20000"/>
              </a:spcBef>
              <a:buClr>
                <a:srgbClr val="0000CC"/>
              </a:buClr>
              <a:buFont typeface="Wingdings" panose="05000000000000000000" pitchFamily="2" charset="2"/>
              <a:buChar char="Ø"/>
            </a:pPr>
            <a:r>
              <a:rPr lang="zh-CN" altLang="en-US" sz="2800" b="1" baseline="0" dirty="0">
                <a:latin typeface="黑体" panose="02010609060101010101" pitchFamily="49" charset="-122"/>
              </a:rPr>
              <a:t>用段号代替段名</a:t>
            </a:r>
            <a:endParaRPr lang="zh-CN" altLang="en-US" sz="2800" b="1" baseline="0" dirty="0">
              <a:latin typeface="黑体" panose="02010609060101010101" pitchFamily="49" charset="-122"/>
            </a:endParaRPr>
          </a:p>
          <a:p>
            <a:pPr marL="1066800" lvl="1" indent="-609600">
              <a:spcBef>
                <a:spcPct val="20000"/>
              </a:spcBef>
              <a:buClr>
                <a:srgbClr val="0000CC"/>
              </a:buClr>
              <a:buFont typeface="Wingdings" panose="05000000000000000000" pitchFamily="2" charset="2"/>
              <a:buChar char="Ø"/>
            </a:pPr>
            <a:r>
              <a:rPr lang="zh-CN" altLang="en-US" sz="2800" b="1" baseline="0" dirty="0">
                <a:latin typeface="黑体" panose="02010609060101010101" pitchFamily="49" charset="-122"/>
              </a:rPr>
              <a:t>两维逻辑地址：段号＋段内地址</a:t>
            </a:r>
            <a:endParaRPr lang="en-US" altLang="zh-CN" b="1" dirty="0">
              <a:latin typeface="黑体" panose="02010609060101010101" pitchFamily="49" charset="-122"/>
            </a:endParaRPr>
          </a:p>
          <a:p>
            <a:pPr lvl="1">
              <a:spcBef>
                <a:spcPct val="20000"/>
              </a:spcBef>
              <a:buClr>
                <a:srgbClr val="0000CC"/>
              </a:buClr>
            </a:pPr>
            <a:r>
              <a:rPr lang="zh-CN" altLang="en-US" sz="2800" b="1" baseline="0" dirty="0">
                <a:latin typeface="黑体" panose="02010609060101010101" pitchFamily="49" charset="-122"/>
              </a:rPr>
              <a:t>例如：逻辑地址（</a:t>
            </a:r>
            <a:r>
              <a:rPr lang="en-US" altLang="zh-CN" sz="2800" b="1" baseline="0" dirty="0">
                <a:latin typeface="黑体" panose="02010609060101010101" pitchFamily="49" charset="-122"/>
              </a:rPr>
              <a:t>3</a:t>
            </a:r>
            <a:r>
              <a:rPr lang="zh-CN" altLang="en-US" sz="2800" b="1" baseline="0" dirty="0">
                <a:latin typeface="黑体" panose="02010609060101010101" pitchFamily="49" charset="-122"/>
              </a:rPr>
              <a:t>，</a:t>
            </a:r>
            <a:r>
              <a:rPr lang="en-US" altLang="zh-CN" sz="2800" b="1" baseline="0" dirty="0">
                <a:latin typeface="黑体" panose="02010609060101010101" pitchFamily="49" charset="-122"/>
              </a:rPr>
              <a:t>12</a:t>
            </a:r>
            <a:r>
              <a:rPr lang="zh-CN" altLang="en-US" sz="2800" b="1" baseline="0" dirty="0">
                <a:latin typeface="黑体" panose="02010609060101010101" pitchFamily="49" charset="-122"/>
              </a:rPr>
              <a:t>）</a:t>
            </a:r>
            <a:endParaRPr lang="en-US" altLang="zh-CN" sz="2800" b="1" baseline="0" dirty="0">
              <a:latin typeface="黑体" panose="02010609060101010101" pitchFamily="49" charset="-122"/>
            </a:endParaRPr>
          </a:p>
        </p:txBody>
      </p:sp>
      <p:graphicFrame>
        <p:nvGraphicFramePr>
          <p:cNvPr id="177156" name="Group 4"/>
          <p:cNvGraphicFramePr>
            <a:graphicFrameLocks noGrp="1"/>
          </p:cNvGraphicFramePr>
          <p:nvPr/>
        </p:nvGraphicFramePr>
        <p:xfrm>
          <a:off x="3203575" y="5456238"/>
          <a:ext cx="4248150" cy="517525"/>
        </p:xfrm>
        <a:graphic>
          <a:graphicData uri="http://schemas.openxmlformats.org/drawingml/2006/table">
            <a:tbl>
              <a:tblPr/>
              <a:tblGrid>
                <a:gridCol w="1800225"/>
                <a:gridCol w="2447925"/>
              </a:tblGrid>
              <a:tr h="517525">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段号</a:t>
                      </a:r>
                      <a:endPar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段内地址</a:t>
                      </a:r>
                      <a:endPar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FFCC00"/>
                    </a:solidFill>
                  </a:tcPr>
                </a:tc>
              </a:tr>
            </a:tbl>
          </a:graphicData>
        </a:graphic>
      </p:graphicFrame>
      <p:sp>
        <p:nvSpPr>
          <p:cNvPr id="177164" name="Text Box 12"/>
          <p:cNvSpPr txBox="1">
            <a:spLocks noChangeArrowheads="1"/>
          </p:cNvSpPr>
          <p:nvPr/>
        </p:nvSpPr>
        <p:spPr bwMode="auto">
          <a:xfrm>
            <a:off x="1533525" y="5456238"/>
            <a:ext cx="1525588" cy="519112"/>
          </a:xfrm>
          <a:prstGeom prst="rect">
            <a:avLst/>
          </a:prstGeom>
          <a:noFill/>
          <a:ln w="9525">
            <a:noFill/>
            <a:miter lim="800000"/>
          </a:ln>
          <a:effectLst/>
        </p:spPr>
        <p:txBody>
          <a:bodyPr>
            <a:spAutoFit/>
          </a:bodyPr>
          <a:lstStyle/>
          <a:p>
            <a:pPr>
              <a:spcBef>
                <a:spcPct val="50000"/>
              </a:spcBef>
            </a:pPr>
            <a:r>
              <a:rPr lang="en-US" altLang="zh-CN" sz="2800" b="1" baseline="0">
                <a:latin typeface="隶书" panose="02010509060101010101" pitchFamily="49" charset="-122"/>
                <a:ea typeface="隶书" panose="02010509060101010101" pitchFamily="49" charset="-122"/>
              </a:rPr>
              <a:t>a:</a:t>
            </a:r>
            <a:r>
              <a:rPr lang="zh-CN" altLang="en-US" sz="2800" b="1" baseline="0">
                <a:latin typeface="隶书" panose="02010509060101010101" pitchFamily="49" charset="-122"/>
                <a:ea typeface="隶书" panose="02010509060101010101" pitchFamily="49" charset="-122"/>
              </a:rPr>
              <a:t>分段</a:t>
            </a:r>
            <a:endParaRPr lang="zh-CN" altLang="en-US" sz="2800" b="1" baseline="0">
              <a:latin typeface="隶书" panose="02010509060101010101" pitchFamily="49" charset="-122"/>
              <a:ea typeface="隶书" panose="02010509060101010101" pitchFamily="49" charset="-122"/>
            </a:endParaRPr>
          </a:p>
        </p:txBody>
      </p:sp>
      <p:sp>
        <p:nvSpPr>
          <p:cNvPr id="177165" name="Rectangle 13"/>
          <p:cNvSpPr>
            <a:spLocks noChangeArrowheads="1"/>
          </p:cNvSpPr>
          <p:nvPr/>
        </p:nvSpPr>
        <p:spPr bwMode="auto">
          <a:xfrm>
            <a:off x="2987675" y="6032500"/>
            <a:ext cx="4608513" cy="215900"/>
          </a:xfrm>
          <a:prstGeom prst="rect">
            <a:avLst/>
          </a:prstGeom>
          <a:noFill/>
          <a:ln w="9525">
            <a:noFill/>
            <a:miter lim="800000"/>
          </a:ln>
          <a:effectLst/>
        </p:spPr>
        <p:txBody>
          <a:bodyPr wrap="none" anchor="ctr"/>
          <a:lstStyle/>
          <a:p>
            <a:r>
              <a:rPr lang="zh-CN" altLang="en-US" sz="1800" b="1" baseline="0">
                <a:latin typeface="Arial" panose="020B0604020202020204" pitchFamily="34" charset="0"/>
                <a:ea typeface="隶书" panose="02010509060101010101" pitchFamily="49" charset="-122"/>
              </a:rPr>
              <a:t>31                    16    15                                0</a:t>
            </a:r>
            <a:endParaRPr lang="zh-CN" altLang="en-US" sz="1800" b="1" baseline="0">
              <a:latin typeface="Arial" panose="020B0604020202020204" pitchFamily="34"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77156"/>
                                        </p:tgtEl>
                                        <p:attrNameLst>
                                          <p:attrName>style.visibility</p:attrName>
                                        </p:attrNameLst>
                                      </p:cBhvr>
                                      <p:to>
                                        <p:strVal val="visible"/>
                                      </p:to>
                                    </p:set>
                                    <p:animEffect transition="in" filter="blinds(horizontal)">
                                      <p:cBhvr>
                                        <p:cTn id="7" dur="500"/>
                                        <p:tgtEl>
                                          <p:spTgt spid="17715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77164"/>
                                        </p:tgtEl>
                                        <p:attrNameLst>
                                          <p:attrName>style.visibility</p:attrName>
                                        </p:attrNameLst>
                                      </p:cBhvr>
                                      <p:to>
                                        <p:strVal val="visible"/>
                                      </p:to>
                                    </p:set>
                                    <p:animEffect transition="in" filter="blinds(horizontal)">
                                      <p:cBhvr>
                                        <p:cTn id="11" dur="500"/>
                                        <p:tgtEl>
                                          <p:spTgt spid="177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64"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p:cNvSpPr>
            <a:spLocks noChangeArrowheads="1"/>
          </p:cNvSpPr>
          <p:nvPr/>
        </p:nvSpPr>
        <p:spPr bwMode="auto">
          <a:xfrm>
            <a:off x="179512" y="962323"/>
            <a:ext cx="8534400" cy="2819400"/>
          </a:xfrm>
          <a:prstGeom prst="rect">
            <a:avLst/>
          </a:prstGeom>
          <a:noFill/>
          <a:ln w="9525">
            <a:noFill/>
            <a:miter lim="800000"/>
          </a:ln>
          <a:effectLst/>
        </p:spPr>
        <p:txBody>
          <a:bodyPr/>
          <a:lstStyle/>
          <a:p>
            <a:pPr lvl="1" algn="just">
              <a:spcBef>
                <a:spcPct val="20000"/>
              </a:spcBef>
              <a:buClr>
                <a:srgbClr val="0000CC"/>
              </a:buClr>
            </a:pPr>
            <a:r>
              <a:rPr lang="en-US" altLang="zh-CN" sz="2800" b="1" baseline="0" dirty="0">
                <a:solidFill>
                  <a:srgbClr val="0000CC"/>
                </a:solidFill>
                <a:latin typeface="Times New Roman" panose="02020603050405020304" pitchFamily="18" charset="0"/>
              </a:rPr>
              <a:t>1 . </a:t>
            </a:r>
            <a:r>
              <a:rPr lang="zh-CN" altLang="en-US" sz="2800" b="1" baseline="0" dirty="0">
                <a:solidFill>
                  <a:srgbClr val="0000CC"/>
                </a:solidFill>
                <a:latin typeface="Times New Roman" panose="02020603050405020304" pitchFamily="18" charset="0"/>
              </a:rPr>
              <a:t>基本原理</a:t>
            </a:r>
            <a:endParaRPr lang="zh-CN" altLang="en-US" sz="2800" b="1" baseline="0" dirty="0">
              <a:solidFill>
                <a:srgbClr val="0000CC"/>
              </a:solidFill>
              <a:latin typeface="Times New Roman" panose="02020603050405020304" pitchFamily="18" charset="0"/>
            </a:endParaRPr>
          </a:p>
          <a:p>
            <a:pPr marL="0" lvl="1" indent="-609600">
              <a:lnSpc>
                <a:spcPct val="120000"/>
              </a:lnSpc>
              <a:spcBef>
                <a:spcPct val="20000"/>
              </a:spcBef>
            </a:pPr>
            <a:r>
              <a:rPr lang="zh-CN" altLang="en-US" sz="2800" b="1" baseline="0" dirty="0">
                <a:latin typeface="隶书" panose="02010509060101010101" pitchFamily="49" charset="-122"/>
                <a:ea typeface="隶书" panose="02010509060101010101" pitchFamily="49" charset="-122"/>
              </a:rPr>
              <a:t>   </a:t>
            </a:r>
            <a:r>
              <a:rPr lang="zh-CN" altLang="en-US" sz="2800" b="1" baseline="0" dirty="0">
                <a:latin typeface="隶书" panose="02010509060101010101" pitchFamily="49" charset="-122"/>
              </a:rPr>
              <a:t>先将程序分成若干个段，再把</a:t>
            </a:r>
            <a:r>
              <a:rPr lang="zh-CN" altLang="en-US" sz="2800" b="1" baseline="0" dirty="0">
                <a:solidFill>
                  <a:srgbClr val="FF0000"/>
                </a:solidFill>
                <a:latin typeface="隶书" panose="02010509060101010101" pitchFamily="49" charset="-122"/>
              </a:rPr>
              <a:t>每个段分成若干个页</a:t>
            </a:r>
            <a:r>
              <a:rPr lang="zh-CN" altLang="en-US" sz="2800" b="1" baseline="0" dirty="0">
                <a:latin typeface="隶书" panose="02010509060101010101" pitchFamily="49" charset="-122"/>
              </a:rPr>
              <a:t>，并为每一个段赋予一个段名。</a:t>
            </a:r>
            <a:endParaRPr lang="zh-CN" altLang="en-US" sz="2800" b="1" baseline="0" dirty="0">
              <a:solidFill>
                <a:srgbClr val="0000CC"/>
              </a:solidFill>
              <a:latin typeface="宋体" panose="02010600030101010101" pitchFamily="2" charset="-122"/>
            </a:endParaRPr>
          </a:p>
        </p:txBody>
      </p:sp>
      <p:sp>
        <p:nvSpPr>
          <p:cNvPr id="2" name="Text Box 2"/>
          <p:cNvSpPr txBox="1">
            <a:spLocks noChangeArrowheads="1"/>
          </p:cNvSpPr>
          <p:nvPr/>
        </p:nvSpPr>
        <p:spPr bwMode="auto">
          <a:xfrm>
            <a:off x="838200" y="260648"/>
            <a:ext cx="7467600" cy="701675"/>
          </a:xfrm>
          <a:prstGeom prst="rect">
            <a:avLst/>
          </a:prstGeom>
          <a:noFill/>
          <a:ln w="9525">
            <a:noFill/>
            <a:miter lim="800000"/>
          </a:ln>
          <a:effectLst/>
        </p:spPr>
        <p:txBody>
          <a:bodyPr>
            <a:spAutoFit/>
          </a:bodyPr>
          <a:lstStyle/>
          <a:p>
            <a:pPr algn="just">
              <a:spcBef>
                <a:spcPct val="20000"/>
              </a:spcBef>
              <a:buClr>
                <a:srgbClr val="0000CC"/>
              </a:buClr>
            </a:pPr>
            <a:r>
              <a:rPr lang="en-US" altLang="zh-CN" sz="4000" b="1" baseline="0" dirty="0">
                <a:latin typeface="Times New Roman" panose="02020603050405020304" pitchFamily="18" charset="0"/>
              </a:rPr>
              <a:t>4.6.4 </a:t>
            </a:r>
            <a:r>
              <a:rPr lang="zh-CN" altLang="en-US" sz="4000" b="1" baseline="0" dirty="0">
                <a:latin typeface="Times New Roman" panose="02020603050405020304" pitchFamily="18" charset="0"/>
              </a:rPr>
              <a:t>段页式存储管理方式</a:t>
            </a:r>
            <a:endParaRPr lang="zh-CN" altLang="en-US" sz="4000" b="1" baseline="0" dirty="0">
              <a:latin typeface="Times New Roman" panose="02020603050405020304" pitchFamily="18" charset="0"/>
            </a:endParaRPr>
          </a:p>
        </p:txBody>
      </p:sp>
      <p:grpSp>
        <p:nvGrpSpPr>
          <p:cNvPr id="6" name="组合 5"/>
          <p:cNvGrpSpPr/>
          <p:nvPr/>
        </p:nvGrpSpPr>
        <p:grpSpPr>
          <a:xfrm>
            <a:off x="1835696" y="2539182"/>
            <a:ext cx="6768752" cy="3888432"/>
            <a:chOff x="411163" y="1509713"/>
            <a:chExt cx="7548562" cy="4458195"/>
          </a:xfrm>
        </p:grpSpPr>
        <p:sp>
          <p:nvSpPr>
            <p:cNvPr id="7" name="Rectangle 2"/>
            <p:cNvSpPr>
              <a:spLocks noChangeArrowheads="1"/>
            </p:cNvSpPr>
            <p:nvPr/>
          </p:nvSpPr>
          <p:spPr bwMode="auto">
            <a:xfrm>
              <a:off x="957263" y="1897063"/>
              <a:ext cx="1938337" cy="433387"/>
            </a:xfrm>
            <a:prstGeom prst="rect">
              <a:avLst/>
            </a:prstGeom>
            <a:solidFill>
              <a:srgbClr val="FFFFFF"/>
            </a:solidFill>
            <a:ln w="22225">
              <a:solidFill>
                <a:srgbClr val="000000"/>
              </a:solidFill>
              <a:miter lim="800000"/>
            </a:ln>
          </p:spPr>
          <p:txBody>
            <a:bodyPr/>
            <a:lstStyle/>
            <a:p>
              <a:endParaRPr lang="zh-CN" altLang="en-US"/>
            </a:p>
          </p:txBody>
        </p:sp>
        <p:sp>
          <p:nvSpPr>
            <p:cNvPr id="8" name="Rectangle 3"/>
            <p:cNvSpPr>
              <a:spLocks noChangeArrowheads="1"/>
            </p:cNvSpPr>
            <p:nvPr/>
          </p:nvSpPr>
          <p:spPr bwMode="auto">
            <a:xfrm>
              <a:off x="957263" y="2330450"/>
              <a:ext cx="1938337" cy="433388"/>
            </a:xfrm>
            <a:prstGeom prst="rect">
              <a:avLst/>
            </a:prstGeom>
            <a:solidFill>
              <a:srgbClr val="FFFFFF"/>
            </a:solidFill>
            <a:ln w="22225">
              <a:solidFill>
                <a:srgbClr val="000000"/>
              </a:solidFill>
              <a:miter lim="800000"/>
            </a:ln>
          </p:spPr>
          <p:txBody>
            <a:bodyPr/>
            <a:lstStyle/>
            <a:p>
              <a:endParaRPr lang="zh-CN" altLang="en-US"/>
            </a:p>
          </p:txBody>
        </p:sp>
        <p:sp>
          <p:nvSpPr>
            <p:cNvPr id="9" name="Rectangle 4"/>
            <p:cNvSpPr>
              <a:spLocks noChangeArrowheads="1"/>
            </p:cNvSpPr>
            <p:nvPr/>
          </p:nvSpPr>
          <p:spPr bwMode="auto">
            <a:xfrm>
              <a:off x="957263" y="2763838"/>
              <a:ext cx="1938337" cy="433387"/>
            </a:xfrm>
            <a:prstGeom prst="rect">
              <a:avLst/>
            </a:prstGeom>
            <a:solidFill>
              <a:srgbClr val="FFFFFF"/>
            </a:solidFill>
            <a:ln w="22225">
              <a:solidFill>
                <a:srgbClr val="000000"/>
              </a:solidFill>
              <a:miter lim="800000"/>
            </a:ln>
          </p:spPr>
          <p:txBody>
            <a:bodyPr/>
            <a:lstStyle/>
            <a:p>
              <a:endParaRPr lang="zh-CN" altLang="en-US"/>
            </a:p>
          </p:txBody>
        </p:sp>
        <p:sp>
          <p:nvSpPr>
            <p:cNvPr id="10" name="Rectangle 5"/>
            <p:cNvSpPr>
              <a:spLocks noChangeArrowheads="1"/>
            </p:cNvSpPr>
            <p:nvPr/>
          </p:nvSpPr>
          <p:spPr bwMode="auto">
            <a:xfrm>
              <a:off x="752475" y="1714500"/>
              <a:ext cx="146050" cy="350838"/>
            </a:xfrm>
            <a:prstGeom prst="rect">
              <a:avLst/>
            </a:prstGeom>
            <a:noFill/>
            <a:ln w="22225">
              <a:noFill/>
              <a:miter lim="800000"/>
            </a:ln>
          </p:spPr>
          <p:txBody>
            <a:bodyPr wrap="none" lIns="0" tIns="0" rIns="0" bIns="0">
              <a:spAutoFit/>
            </a:bodyPr>
            <a:lstStyle/>
            <a:p>
              <a:r>
                <a:rPr lang="zh-CN" altLang="en-US" sz="2300" b="1" baseline="0">
                  <a:solidFill>
                    <a:srgbClr val="000000"/>
                  </a:solidFill>
                  <a:latin typeface="Times" panose="02020603050405020304" pitchFamily="18" charset="0"/>
                </a:rPr>
                <a:t>0</a:t>
              </a:r>
              <a:endParaRPr lang="zh-CN" altLang="en-US" b="1"/>
            </a:p>
          </p:txBody>
        </p:sp>
        <p:sp>
          <p:nvSpPr>
            <p:cNvPr id="11" name="Rectangle 6"/>
            <p:cNvSpPr>
              <a:spLocks noChangeArrowheads="1"/>
            </p:cNvSpPr>
            <p:nvPr/>
          </p:nvSpPr>
          <p:spPr bwMode="auto">
            <a:xfrm>
              <a:off x="547688" y="2147888"/>
              <a:ext cx="373062" cy="350837"/>
            </a:xfrm>
            <a:prstGeom prst="rect">
              <a:avLst/>
            </a:prstGeom>
            <a:noFill/>
            <a:ln w="22225">
              <a:noFill/>
              <a:miter lim="800000"/>
            </a:ln>
          </p:spPr>
          <p:txBody>
            <a:bodyPr wrap="none" lIns="0" tIns="0" rIns="0" bIns="0">
              <a:spAutoFit/>
            </a:bodyPr>
            <a:lstStyle/>
            <a:p>
              <a:r>
                <a:rPr lang="zh-CN" altLang="en-US" sz="2300" b="1" baseline="0">
                  <a:solidFill>
                    <a:srgbClr val="000000"/>
                  </a:solidFill>
                  <a:latin typeface="Times" panose="02020603050405020304" pitchFamily="18" charset="0"/>
                </a:rPr>
                <a:t>4</a:t>
              </a:r>
              <a:r>
                <a:rPr lang="en-US" altLang="zh-CN" sz="2300" b="1" baseline="0">
                  <a:solidFill>
                    <a:srgbClr val="000000"/>
                  </a:solidFill>
                  <a:latin typeface="Times" panose="02020603050405020304" pitchFamily="18" charset="0"/>
                </a:rPr>
                <a:t>K</a:t>
              </a:r>
              <a:endParaRPr lang="en-US" altLang="zh-CN" b="1"/>
            </a:p>
          </p:txBody>
        </p:sp>
        <p:sp>
          <p:nvSpPr>
            <p:cNvPr id="12" name="Rectangle 7"/>
            <p:cNvSpPr>
              <a:spLocks noChangeArrowheads="1"/>
            </p:cNvSpPr>
            <p:nvPr/>
          </p:nvSpPr>
          <p:spPr bwMode="auto">
            <a:xfrm>
              <a:off x="547688" y="2581275"/>
              <a:ext cx="373062" cy="350838"/>
            </a:xfrm>
            <a:prstGeom prst="rect">
              <a:avLst/>
            </a:prstGeom>
            <a:noFill/>
            <a:ln w="22225">
              <a:noFill/>
              <a:miter lim="800000"/>
            </a:ln>
          </p:spPr>
          <p:txBody>
            <a:bodyPr wrap="none" lIns="0" tIns="0" rIns="0" bIns="0">
              <a:spAutoFit/>
            </a:bodyPr>
            <a:lstStyle/>
            <a:p>
              <a:r>
                <a:rPr lang="zh-CN" altLang="en-US" sz="2300" b="1" baseline="0">
                  <a:solidFill>
                    <a:srgbClr val="000000"/>
                  </a:solidFill>
                  <a:latin typeface="Times" panose="02020603050405020304" pitchFamily="18" charset="0"/>
                </a:rPr>
                <a:t>8</a:t>
              </a:r>
              <a:r>
                <a:rPr lang="en-US" altLang="zh-CN" sz="2300" b="1" baseline="0">
                  <a:solidFill>
                    <a:srgbClr val="000000"/>
                  </a:solidFill>
                  <a:latin typeface="Times" panose="02020603050405020304" pitchFamily="18" charset="0"/>
                </a:rPr>
                <a:t>K</a:t>
              </a:r>
              <a:endParaRPr lang="en-US" altLang="zh-CN" b="1"/>
            </a:p>
          </p:txBody>
        </p:sp>
        <p:sp>
          <p:nvSpPr>
            <p:cNvPr id="13" name="Rectangle 8"/>
            <p:cNvSpPr>
              <a:spLocks noChangeArrowheads="1"/>
            </p:cNvSpPr>
            <p:nvPr/>
          </p:nvSpPr>
          <p:spPr bwMode="auto">
            <a:xfrm>
              <a:off x="411163" y="3014663"/>
              <a:ext cx="519112" cy="350837"/>
            </a:xfrm>
            <a:prstGeom prst="rect">
              <a:avLst/>
            </a:prstGeom>
            <a:noFill/>
            <a:ln w="22225">
              <a:noFill/>
              <a:miter lim="800000"/>
            </a:ln>
          </p:spPr>
          <p:txBody>
            <a:bodyPr wrap="none" lIns="0" tIns="0" rIns="0" bIns="0">
              <a:spAutoFit/>
            </a:bodyPr>
            <a:lstStyle/>
            <a:p>
              <a:r>
                <a:rPr lang="zh-CN" altLang="en-US" sz="2300" b="1" baseline="0">
                  <a:solidFill>
                    <a:srgbClr val="000000"/>
                  </a:solidFill>
                  <a:latin typeface="Times" panose="02020603050405020304" pitchFamily="18" charset="0"/>
                </a:rPr>
                <a:t>12</a:t>
              </a:r>
              <a:r>
                <a:rPr lang="en-US" altLang="zh-CN" sz="2300" b="1" baseline="0">
                  <a:solidFill>
                    <a:srgbClr val="000000"/>
                  </a:solidFill>
                  <a:latin typeface="Times" panose="02020603050405020304" pitchFamily="18" charset="0"/>
                </a:rPr>
                <a:t>K</a:t>
              </a:r>
              <a:endParaRPr lang="en-US" altLang="zh-CN" b="1"/>
            </a:p>
          </p:txBody>
        </p:sp>
        <p:sp>
          <p:nvSpPr>
            <p:cNvPr id="14" name="Rectangle 9"/>
            <p:cNvSpPr>
              <a:spLocks noChangeArrowheads="1"/>
            </p:cNvSpPr>
            <p:nvPr/>
          </p:nvSpPr>
          <p:spPr bwMode="auto">
            <a:xfrm>
              <a:off x="957263" y="3197225"/>
              <a:ext cx="1938337" cy="523875"/>
            </a:xfrm>
            <a:prstGeom prst="rect">
              <a:avLst/>
            </a:prstGeom>
            <a:solidFill>
              <a:srgbClr val="FFFFFF"/>
            </a:solidFill>
            <a:ln w="22225">
              <a:solidFill>
                <a:srgbClr val="000000"/>
              </a:solidFill>
              <a:miter lim="800000"/>
            </a:ln>
          </p:spPr>
          <p:txBody>
            <a:bodyPr/>
            <a:lstStyle/>
            <a:p>
              <a:endParaRPr lang="zh-CN" altLang="en-US"/>
            </a:p>
          </p:txBody>
        </p:sp>
        <p:sp>
          <p:nvSpPr>
            <p:cNvPr id="15" name="Line 10"/>
            <p:cNvSpPr>
              <a:spLocks noChangeShapeType="1"/>
            </p:cNvSpPr>
            <p:nvPr/>
          </p:nvSpPr>
          <p:spPr bwMode="auto">
            <a:xfrm>
              <a:off x="957263" y="3630613"/>
              <a:ext cx="114300" cy="1587"/>
            </a:xfrm>
            <a:prstGeom prst="line">
              <a:avLst/>
            </a:prstGeom>
            <a:noFill/>
            <a:ln w="22225">
              <a:solidFill>
                <a:srgbClr val="000000"/>
              </a:solidFill>
              <a:round/>
            </a:ln>
          </p:spPr>
          <p:txBody>
            <a:bodyPr/>
            <a:lstStyle/>
            <a:p>
              <a:endParaRPr lang="zh-CN" altLang="en-US"/>
            </a:p>
          </p:txBody>
        </p:sp>
        <p:sp>
          <p:nvSpPr>
            <p:cNvPr id="16" name="Line 11"/>
            <p:cNvSpPr>
              <a:spLocks noChangeShapeType="1"/>
            </p:cNvSpPr>
            <p:nvPr/>
          </p:nvSpPr>
          <p:spPr bwMode="auto">
            <a:xfrm>
              <a:off x="1185863" y="3630613"/>
              <a:ext cx="114300" cy="1587"/>
            </a:xfrm>
            <a:prstGeom prst="line">
              <a:avLst/>
            </a:prstGeom>
            <a:noFill/>
            <a:ln w="22225">
              <a:solidFill>
                <a:srgbClr val="000000"/>
              </a:solidFill>
              <a:round/>
            </a:ln>
          </p:spPr>
          <p:txBody>
            <a:bodyPr/>
            <a:lstStyle/>
            <a:p>
              <a:endParaRPr lang="zh-CN" altLang="en-US"/>
            </a:p>
          </p:txBody>
        </p:sp>
        <p:sp>
          <p:nvSpPr>
            <p:cNvPr id="17" name="Line 12"/>
            <p:cNvSpPr>
              <a:spLocks noChangeShapeType="1"/>
            </p:cNvSpPr>
            <p:nvPr/>
          </p:nvSpPr>
          <p:spPr bwMode="auto">
            <a:xfrm>
              <a:off x="1414463" y="3630613"/>
              <a:ext cx="112712" cy="1587"/>
            </a:xfrm>
            <a:prstGeom prst="line">
              <a:avLst/>
            </a:prstGeom>
            <a:noFill/>
            <a:ln w="22225">
              <a:solidFill>
                <a:srgbClr val="000000"/>
              </a:solidFill>
              <a:round/>
            </a:ln>
          </p:spPr>
          <p:txBody>
            <a:bodyPr/>
            <a:lstStyle/>
            <a:p>
              <a:endParaRPr lang="zh-CN" altLang="en-US"/>
            </a:p>
          </p:txBody>
        </p:sp>
        <p:sp>
          <p:nvSpPr>
            <p:cNvPr id="18" name="Line 13"/>
            <p:cNvSpPr>
              <a:spLocks noChangeShapeType="1"/>
            </p:cNvSpPr>
            <p:nvPr/>
          </p:nvSpPr>
          <p:spPr bwMode="auto">
            <a:xfrm>
              <a:off x="1641475" y="3630613"/>
              <a:ext cx="114300" cy="1587"/>
            </a:xfrm>
            <a:prstGeom prst="line">
              <a:avLst/>
            </a:prstGeom>
            <a:noFill/>
            <a:ln w="22225">
              <a:solidFill>
                <a:srgbClr val="000000"/>
              </a:solidFill>
              <a:round/>
            </a:ln>
          </p:spPr>
          <p:txBody>
            <a:bodyPr/>
            <a:lstStyle/>
            <a:p>
              <a:endParaRPr lang="zh-CN" altLang="en-US"/>
            </a:p>
          </p:txBody>
        </p:sp>
        <p:sp>
          <p:nvSpPr>
            <p:cNvPr id="19" name="Line 14"/>
            <p:cNvSpPr>
              <a:spLocks noChangeShapeType="1"/>
            </p:cNvSpPr>
            <p:nvPr/>
          </p:nvSpPr>
          <p:spPr bwMode="auto">
            <a:xfrm>
              <a:off x="1870075" y="3630613"/>
              <a:ext cx="114300" cy="1587"/>
            </a:xfrm>
            <a:prstGeom prst="line">
              <a:avLst/>
            </a:prstGeom>
            <a:noFill/>
            <a:ln w="22225">
              <a:solidFill>
                <a:srgbClr val="000000"/>
              </a:solidFill>
              <a:round/>
            </a:ln>
          </p:spPr>
          <p:txBody>
            <a:bodyPr/>
            <a:lstStyle/>
            <a:p>
              <a:endParaRPr lang="zh-CN" altLang="en-US"/>
            </a:p>
          </p:txBody>
        </p:sp>
        <p:sp>
          <p:nvSpPr>
            <p:cNvPr id="20" name="Line 15"/>
            <p:cNvSpPr>
              <a:spLocks noChangeShapeType="1"/>
            </p:cNvSpPr>
            <p:nvPr/>
          </p:nvSpPr>
          <p:spPr bwMode="auto">
            <a:xfrm>
              <a:off x="2097088" y="3630613"/>
              <a:ext cx="114300" cy="1587"/>
            </a:xfrm>
            <a:prstGeom prst="line">
              <a:avLst/>
            </a:prstGeom>
            <a:noFill/>
            <a:ln w="22225">
              <a:solidFill>
                <a:srgbClr val="000000"/>
              </a:solidFill>
              <a:round/>
            </a:ln>
          </p:spPr>
          <p:txBody>
            <a:bodyPr/>
            <a:lstStyle/>
            <a:p>
              <a:endParaRPr lang="zh-CN" altLang="en-US"/>
            </a:p>
          </p:txBody>
        </p:sp>
        <p:sp>
          <p:nvSpPr>
            <p:cNvPr id="21" name="Line 16"/>
            <p:cNvSpPr>
              <a:spLocks noChangeShapeType="1"/>
            </p:cNvSpPr>
            <p:nvPr/>
          </p:nvSpPr>
          <p:spPr bwMode="auto">
            <a:xfrm>
              <a:off x="2325688" y="3630613"/>
              <a:ext cx="114300" cy="1587"/>
            </a:xfrm>
            <a:prstGeom prst="line">
              <a:avLst/>
            </a:prstGeom>
            <a:noFill/>
            <a:ln w="22225">
              <a:solidFill>
                <a:srgbClr val="000000"/>
              </a:solidFill>
              <a:round/>
            </a:ln>
          </p:spPr>
          <p:txBody>
            <a:bodyPr/>
            <a:lstStyle/>
            <a:p>
              <a:endParaRPr lang="zh-CN" altLang="en-US"/>
            </a:p>
          </p:txBody>
        </p:sp>
        <p:sp>
          <p:nvSpPr>
            <p:cNvPr id="22" name="Line 17"/>
            <p:cNvSpPr>
              <a:spLocks noChangeShapeType="1"/>
            </p:cNvSpPr>
            <p:nvPr/>
          </p:nvSpPr>
          <p:spPr bwMode="auto">
            <a:xfrm>
              <a:off x="2554288" y="3630613"/>
              <a:ext cx="114300" cy="1587"/>
            </a:xfrm>
            <a:prstGeom prst="line">
              <a:avLst/>
            </a:prstGeom>
            <a:noFill/>
            <a:ln w="22225">
              <a:solidFill>
                <a:srgbClr val="000000"/>
              </a:solidFill>
              <a:round/>
            </a:ln>
          </p:spPr>
          <p:txBody>
            <a:bodyPr/>
            <a:lstStyle/>
            <a:p>
              <a:endParaRPr lang="zh-CN" altLang="en-US"/>
            </a:p>
          </p:txBody>
        </p:sp>
        <p:sp>
          <p:nvSpPr>
            <p:cNvPr id="23" name="Line 18"/>
            <p:cNvSpPr>
              <a:spLocks noChangeShapeType="1"/>
            </p:cNvSpPr>
            <p:nvPr/>
          </p:nvSpPr>
          <p:spPr bwMode="auto">
            <a:xfrm>
              <a:off x="2781300" y="3630613"/>
              <a:ext cx="114300" cy="1587"/>
            </a:xfrm>
            <a:prstGeom prst="line">
              <a:avLst/>
            </a:prstGeom>
            <a:noFill/>
            <a:ln w="22225">
              <a:solidFill>
                <a:srgbClr val="000000"/>
              </a:solidFill>
              <a:round/>
            </a:ln>
          </p:spPr>
          <p:txBody>
            <a:bodyPr/>
            <a:lstStyle/>
            <a:p>
              <a:endParaRPr lang="zh-CN" altLang="en-US"/>
            </a:p>
          </p:txBody>
        </p:sp>
        <p:sp>
          <p:nvSpPr>
            <p:cNvPr id="24" name="Line 19"/>
            <p:cNvSpPr>
              <a:spLocks noChangeShapeType="1"/>
            </p:cNvSpPr>
            <p:nvPr/>
          </p:nvSpPr>
          <p:spPr bwMode="auto">
            <a:xfrm>
              <a:off x="2781300" y="3630613"/>
              <a:ext cx="114300" cy="1587"/>
            </a:xfrm>
            <a:prstGeom prst="line">
              <a:avLst/>
            </a:prstGeom>
            <a:noFill/>
            <a:ln w="22225">
              <a:solidFill>
                <a:srgbClr val="000000"/>
              </a:solidFill>
              <a:round/>
            </a:ln>
          </p:spPr>
          <p:txBody>
            <a:bodyPr/>
            <a:lstStyle/>
            <a:p>
              <a:endParaRPr lang="zh-CN" altLang="en-US"/>
            </a:p>
          </p:txBody>
        </p:sp>
        <p:sp>
          <p:nvSpPr>
            <p:cNvPr id="25" name="Rectangle 20"/>
            <p:cNvSpPr>
              <a:spLocks noChangeArrowheads="1"/>
            </p:cNvSpPr>
            <p:nvPr/>
          </p:nvSpPr>
          <p:spPr bwMode="auto">
            <a:xfrm>
              <a:off x="411163" y="3333750"/>
              <a:ext cx="519112" cy="350838"/>
            </a:xfrm>
            <a:prstGeom prst="rect">
              <a:avLst/>
            </a:prstGeom>
            <a:noFill/>
            <a:ln w="22225">
              <a:noFill/>
              <a:miter lim="800000"/>
            </a:ln>
          </p:spPr>
          <p:txBody>
            <a:bodyPr wrap="none" lIns="0" tIns="0" rIns="0" bIns="0">
              <a:spAutoFit/>
            </a:bodyPr>
            <a:lstStyle/>
            <a:p>
              <a:r>
                <a:rPr lang="zh-CN" altLang="en-US" sz="2300" b="1" baseline="0">
                  <a:solidFill>
                    <a:srgbClr val="000000"/>
                  </a:solidFill>
                  <a:latin typeface="Times" panose="02020603050405020304" pitchFamily="18" charset="0"/>
                </a:rPr>
                <a:t>15</a:t>
              </a:r>
              <a:r>
                <a:rPr lang="en-US" altLang="zh-CN" sz="2300" b="1" baseline="0">
                  <a:solidFill>
                    <a:srgbClr val="000000"/>
                  </a:solidFill>
                  <a:latin typeface="Times" panose="02020603050405020304" pitchFamily="18" charset="0"/>
                </a:rPr>
                <a:t>K</a:t>
              </a:r>
              <a:endParaRPr lang="en-US" altLang="zh-CN" b="1"/>
            </a:p>
          </p:txBody>
        </p:sp>
        <p:sp>
          <p:nvSpPr>
            <p:cNvPr id="26" name="Rectangle 21"/>
            <p:cNvSpPr>
              <a:spLocks noChangeArrowheads="1"/>
            </p:cNvSpPr>
            <p:nvPr/>
          </p:nvSpPr>
          <p:spPr bwMode="auto">
            <a:xfrm>
              <a:off x="411163" y="3654425"/>
              <a:ext cx="519112" cy="350838"/>
            </a:xfrm>
            <a:prstGeom prst="rect">
              <a:avLst/>
            </a:prstGeom>
            <a:noFill/>
            <a:ln w="22225">
              <a:noFill/>
              <a:miter lim="800000"/>
            </a:ln>
          </p:spPr>
          <p:txBody>
            <a:bodyPr wrap="none" lIns="0" tIns="0" rIns="0" bIns="0">
              <a:spAutoFit/>
            </a:bodyPr>
            <a:lstStyle/>
            <a:p>
              <a:r>
                <a:rPr lang="zh-CN" altLang="en-US" sz="2300" b="1" baseline="0">
                  <a:solidFill>
                    <a:srgbClr val="000000"/>
                  </a:solidFill>
                  <a:latin typeface="Times" panose="02020603050405020304" pitchFamily="18" charset="0"/>
                </a:rPr>
                <a:t>16</a:t>
              </a:r>
              <a:r>
                <a:rPr lang="en-US" altLang="zh-CN" sz="2300" b="1" baseline="0">
                  <a:solidFill>
                    <a:srgbClr val="000000"/>
                  </a:solidFill>
                  <a:latin typeface="Times" panose="02020603050405020304" pitchFamily="18" charset="0"/>
                </a:rPr>
                <a:t>K</a:t>
              </a:r>
              <a:endParaRPr lang="en-US" altLang="zh-CN" b="1"/>
            </a:p>
          </p:txBody>
        </p:sp>
        <p:sp>
          <p:nvSpPr>
            <p:cNvPr id="27" name="Rectangle 22"/>
            <p:cNvSpPr>
              <a:spLocks noChangeArrowheads="1"/>
            </p:cNvSpPr>
            <p:nvPr/>
          </p:nvSpPr>
          <p:spPr bwMode="auto">
            <a:xfrm>
              <a:off x="3967163" y="1897063"/>
              <a:ext cx="1504950" cy="433387"/>
            </a:xfrm>
            <a:prstGeom prst="rect">
              <a:avLst/>
            </a:prstGeom>
            <a:solidFill>
              <a:srgbClr val="FFFFFF"/>
            </a:solidFill>
            <a:ln w="22225">
              <a:solidFill>
                <a:srgbClr val="000000"/>
              </a:solidFill>
              <a:miter lim="800000"/>
            </a:ln>
          </p:spPr>
          <p:txBody>
            <a:bodyPr/>
            <a:lstStyle/>
            <a:p>
              <a:endParaRPr lang="zh-CN" altLang="en-US"/>
            </a:p>
          </p:txBody>
        </p:sp>
        <p:sp>
          <p:nvSpPr>
            <p:cNvPr id="28" name="Rectangle 23"/>
            <p:cNvSpPr>
              <a:spLocks noChangeArrowheads="1"/>
            </p:cNvSpPr>
            <p:nvPr/>
          </p:nvSpPr>
          <p:spPr bwMode="auto">
            <a:xfrm>
              <a:off x="4100513" y="1509713"/>
              <a:ext cx="1174750" cy="350837"/>
            </a:xfrm>
            <a:prstGeom prst="rect">
              <a:avLst/>
            </a:prstGeom>
            <a:noFill/>
            <a:ln w="22225">
              <a:noFill/>
              <a:miter lim="800000"/>
            </a:ln>
          </p:spPr>
          <p:txBody>
            <a:bodyPr wrap="none" lIns="0" tIns="0" rIns="0" bIns="0">
              <a:spAutoFit/>
            </a:bodyPr>
            <a:lstStyle/>
            <a:p>
              <a:r>
                <a:rPr lang="zh-CN" altLang="en-US" sz="2300" b="1" baseline="0">
                  <a:solidFill>
                    <a:srgbClr val="000000"/>
                  </a:solidFill>
                  <a:latin typeface="Times" panose="02020603050405020304" pitchFamily="18" charset="0"/>
                </a:rPr>
                <a:t>子程序段</a:t>
              </a:r>
              <a:endParaRPr lang="zh-CN" altLang="en-US" b="1"/>
            </a:p>
          </p:txBody>
        </p:sp>
        <p:sp>
          <p:nvSpPr>
            <p:cNvPr id="29" name="Rectangle 24"/>
            <p:cNvSpPr>
              <a:spLocks noChangeArrowheads="1"/>
            </p:cNvSpPr>
            <p:nvPr/>
          </p:nvSpPr>
          <p:spPr bwMode="auto">
            <a:xfrm>
              <a:off x="3762375" y="1714500"/>
              <a:ext cx="146050" cy="350838"/>
            </a:xfrm>
            <a:prstGeom prst="rect">
              <a:avLst/>
            </a:prstGeom>
            <a:noFill/>
            <a:ln w="22225">
              <a:noFill/>
              <a:miter lim="800000"/>
            </a:ln>
          </p:spPr>
          <p:txBody>
            <a:bodyPr wrap="none" lIns="0" tIns="0" rIns="0" bIns="0">
              <a:spAutoFit/>
            </a:bodyPr>
            <a:lstStyle/>
            <a:p>
              <a:r>
                <a:rPr lang="zh-CN" altLang="en-US" sz="2300" b="1" baseline="0">
                  <a:solidFill>
                    <a:srgbClr val="000000"/>
                  </a:solidFill>
                  <a:latin typeface="Times" panose="02020603050405020304" pitchFamily="18" charset="0"/>
                </a:rPr>
                <a:t>0</a:t>
              </a:r>
              <a:endParaRPr lang="zh-CN" altLang="en-US" b="1"/>
            </a:p>
          </p:txBody>
        </p:sp>
        <p:sp>
          <p:nvSpPr>
            <p:cNvPr id="30" name="Rectangle 25"/>
            <p:cNvSpPr>
              <a:spLocks noChangeArrowheads="1"/>
            </p:cNvSpPr>
            <p:nvPr/>
          </p:nvSpPr>
          <p:spPr bwMode="auto">
            <a:xfrm>
              <a:off x="3557588" y="2147888"/>
              <a:ext cx="373062" cy="350837"/>
            </a:xfrm>
            <a:prstGeom prst="rect">
              <a:avLst/>
            </a:prstGeom>
            <a:noFill/>
            <a:ln w="22225">
              <a:noFill/>
              <a:miter lim="800000"/>
            </a:ln>
          </p:spPr>
          <p:txBody>
            <a:bodyPr wrap="none" lIns="0" tIns="0" rIns="0" bIns="0">
              <a:spAutoFit/>
            </a:bodyPr>
            <a:lstStyle/>
            <a:p>
              <a:r>
                <a:rPr lang="zh-CN" altLang="en-US" sz="2300" b="1" baseline="0">
                  <a:solidFill>
                    <a:srgbClr val="000000"/>
                  </a:solidFill>
                  <a:latin typeface="Times" panose="02020603050405020304" pitchFamily="18" charset="0"/>
                </a:rPr>
                <a:t>4</a:t>
              </a:r>
              <a:r>
                <a:rPr lang="en-US" altLang="zh-CN" sz="2300" b="1" baseline="0">
                  <a:solidFill>
                    <a:srgbClr val="000000"/>
                  </a:solidFill>
                  <a:latin typeface="Times" panose="02020603050405020304" pitchFamily="18" charset="0"/>
                </a:rPr>
                <a:t>K</a:t>
              </a:r>
              <a:endParaRPr lang="en-US" altLang="zh-CN" b="1"/>
            </a:p>
          </p:txBody>
        </p:sp>
        <p:sp>
          <p:nvSpPr>
            <p:cNvPr id="31" name="Rectangle 26"/>
            <p:cNvSpPr>
              <a:spLocks noChangeArrowheads="1"/>
            </p:cNvSpPr>
            <p:nvPr/>
          </p:nvSpPr>
          <p:spPr bwMode="auto">
            <a:xfrm>
              <a:off x="3967163" y="2330450"/>
              <a:ext cx="1504950" cy="433388"/>
            </a:xfrm>
            <a:prstGeom prst="rect">
              <a:avLst/>
            </a:prstGeom>
            <a:solidFill>
              <a:srgbClr val="FFFFFF"/>
            </a:solidFill>
            <a:ln w="22225">
              <a:solidFill>
                <a:srgbClr val="000000"/>
              </a:solidFill>
              <a:miter lim="800000"/>
            </a:ln>
          </p:spPr>
          <p:txBody>
            <a:bodyPr/>
            <a:lstStyle/>
            <a:p>
              <a:endParaRPr lang="zh-CN" altLang="en-US"/>
            </a:p>
          </p:txBody>
        </p:sp>
        <p:sp>
          <p:nvSpPr>
            <p:cNvPr id="32" name="Rectangle 27"/>
            <p:cNvSpPr>
              <a:spLocks noChangeArrowheads="1"/>
            </p:cNvSpPr>
            <p:nvPr/>
          </p:nvSpPr>
          <p:spPr bwMode="auto">
            <a:xfrm>
              <a:off x="3557588" y="2581275"/>
              <a:ext cx="373062" cy="350838"/>
            </a:xfrm>
            <a:prstGeom prst="rect">
              <a:avLst/>
            </a:prstGeom>
            <a:noFill/>
            <a:ln w="22225">
              <a:noFill/>
              <a:miter lim="800000"/>
            </a:ln>
          </p:spPr>
          <p:txBody>
            <a:bodyPr wrap="none" lIns="0" tIns="0" rIns="0" bIns="0">
              <a:spAutoFit/>
            </a:bodyPr>
            <a:lstStyle/>
            <a:p>
              <a:r>
                <a:rPr lang="zh-CN" altLang="en-US" sz="2300" b="1" baseline="0">
                  <a:solidFill>
                    <a:srgbClr val="000000"/>
                  </a:solidFill>
                  <a:latin typeface="Times" panose="02020603050405020304" pitchFamily="18" charset="0"/>
                </a:rPr>
                <a:t>8</a:t>
              </a:r>
              <a:r>
                <a:rPr lang="en-US" altLang="zh-CN" sz="2300" b="1" baseline="0">
                  <a:solidFill>
                    <a:srgbClr val="000000"/>
                  </a:solidFill>
                  <a:latin typeface="Times" panose="02020603050405020304" pitchFamily="18" charset="0"/>
                </a:rPr>
                <a:t>K</a:t>
              </a:r>
              <a:endParaRPr lang="en-US" altLang="zh-CN" b="1"/>
            </a:p>
          </p:txBody>
        </p:sp>
        <p:sp>
          <p:nvSpPr>
            <p:cNvPr id="33" name="Rectangle 28"/>
            <p:cNvSpPr>
              <a:spLocks noChangeArrowheads="1"/>
            </p:cNvSpPr>
            <p:nvPr/>
          </p:nvSpPr>
          <p:spPr bwMode="auto">
            <a:xfrm>
              <a:off x="6677025" y="1509713"/>
              <a:ext cx="881063" cy="350837"/>
            </a:xfrm>
            <a:prstGeom prst="rect">
              <a:avLst/>
            </a:prstGeom>
            <a:noFill/>
            <a:ln w="22225">
              <a:noFill/>
              <a:miter lim="800000"/>
            </a:ln>
          </p:spPr>
          <p:txBody>
            <a:bodyPr wrap="none" lIns="0" tIns="0" rIns="0" bIns="0">
              <a:spAutoFit/>
            </a:bodyPr>
            <a:lstStyle/>
            <a:p>
              <a:r>
                <a:rPr lang="zh-CN" altLang="en-US" sz="2300" b="1" baseline="0">
                  <a:solidFill>
                    <a:srgbClr val="000000"/>
                  </a:solidFill>
                  <a:latin typeface="Times" panose="02020603050405020304" pitchFamily="18" charset="0"/>
                </a:rPr>
                <a:t>数据段</a:t>
              </a:r>
              <a:endParaRPr lang="zh-CN" altLang="en-US" b="1"/>
            </a:p>
          </p:txBody>
        </p:sp>
        <p:sp>
          <p:nvSpPr>
            <p:cNvPr id="34" name="Rectangle 29"/>
            <p:cNvSpPr>
              <a:spLocks noChangeArrowheads="1"/>
            </p:cNvSpPr>
            <p:nvPr/>
          </p:nvSpPr>
          <p:spPr bwMode="auto">
            <a:xfrm>
              <a:off x="6453188" y="1897063"/>
              <a:ext cx="1504950" cy="433387"/>
            </a:xfrm>
            <a:prstGeom prst="rect">
              <a:avLst/>
            </a:prstGeom>
            <a:solidFill>
              <a:srgbClr val="FFFFFF"/>
            </a:solidFill>
            <a:ln w="22225">
              <a:solidFill>
                <a:srgbClr val="000000"/>
              </a:solidFill>
              <a:miter lim="800000"/>
            </a:ln>
          </p:spPr>
          <p:txBody>
            <a:bodyPr/>
            <a:lstStyle/>
            <a:p>
              <a:endParaRPr lang="zh-CN" altLang="en-US"/>
            </a:p>
          </p:txBody>
        </p:sp>
        <p:sp>
          <p:nvSpPr>
            <p:cNvPr id="35" name="Rectangle 30"/>
            <p:cNvSpPr>
              <a:spLocks noChangeArrowheads="1"/>
            </p:cNvSpPr>
            <p:nvPr/>
          </p:nvSpPr>
          <p:spPr bwMode="auto">
            <a:xfrm>
              <a:off x="6453188" y="2330450"/>
              <a:ext cx="1504950" cy="433388"/>
            </a:xfrm>
            <a:prstGeom prst="rect">
              <a:avLst/>
            </a:prstGeom>
            <a:solidFill>
              <a:srgbClr val="FFFFFF"/>
            </a:solidFill>
            <a:ln w="22225">
              <a:solidFill>
                <a:srgbClr val="000000"/>
              </a:solidFill>
              <a:miter lim="800000"/>
            </a:ln>
          </p:spPr>
          <p:txBody>
            <a:bodyPr/>
            <a:lstStyle/>
            <a:p>
              <a:endParaRPr lang="zh-CN" altLang="en-US"/>
            </a:p>
          </p:txBody>
        </p:sp>
        <p:sp>
          <p:nvSpPr>
            <p:cNvPr id="36" name="Rectangle 31"/>
            <p:cNvSpPr>
              <a:spLocks noChangeArrowheads="1"/>
            </p:cNvSpPr>
            <p:nvPr/>
          </p:nvSpPr>
          <p:spPr bwMode="auto">
            <a:xfrm>
              <a:off x="6248400" y="1714500"/>
              <a:ext cx="146050" cy="350838"/>
            </a:xfrm>
            <a:prstGeom prst="rect">
              <a:avLst/>
            </a:prstGeom>
            <a:noFill/>
            <a:ln w="22225">
              <a:noFill/>
              <a:miter lim="800000"/>
            </a:ln>
          </p:spPr>
          <p:txBody>
            <a:bodyPr wrap="none" lIns="0" tIns="0" rIns="0" bIns="0">
              <a:spAutoFit/>
            </a:bodyPr>
            <a:lstStyle/>
            <a:p>
              <a:r>
                <a:rPr lang="zh-CN" altLang="en-US" sz="2300" b="1" baseline="0">
                  <a:solidFill>
                    <a:srgbClr val="000000"/>
                  </a:solidFill>
                  <a:latin typeface="Times" panose="02020603050405020304" pitchFamily="18" charset="0"/>
                </a:rPr>
                <a:t>0</a:t>
              </a:r>
              <a:endParaRPr lang="zh-CN" altLang="en-US" b="1"/>
            </a:p>
          </p:txBody>
        </p:sp>
        <p:sp>
          <p:nvSpPr>
            <p:cNvPr id="37" name="Rectangle 32"/>
            <p:cNvSpPr>
              <a:spLocks noChangeArrowheads="1"/>
            </p:cNvSpPr>
            <p:nvPr/>
          </p:nvSpPr>
          <p:spPr bwMode="auto">
            <a:xfrm>
              <a:off x="6042025" y="2147888"/>
              <a:ext cx="373063" cy="350837"/>
            </a:xfrm>
            <a:prstGeom prst="rect">
              <a:avLst/>
            </a:prstGeom>
            <a:noFill/>
            <a:ln w="22225">
              <a:noFill/>
              <a:miter lim="800000"/>
            </a:ln>
          </p:spPr>
          <p:txBody>
            <a:bodyPr wrap="none" lIns="0" tIns="0" rIns="0" bIns="0">
              <a:spAutoFit/>
            </a:bodyPr>
            <a:lstStyle/>
            <a:p>
              <a:r>
                <a:rPr lang="zh-CN" altLang="en-US" sz="2300" b="1" baseline="0">
                  <a:solidFill>
                    <a:srgbClr val="000000"/>
                  </a:solidFill>
                  <a:latin typeface="Times" panose="02020603050405020304" pitchFamily="18" charset="0"/>
                </a:rPr>
                <a:t>4</a:t>
              </a:r>
              <a:r>
                <a:rPr lang="en-US" altLang="zh-CN" sz="2300" b="1" baseline="0">
                  <a:solidFill>
                    <a:srgbClr val="000000"/>
                  </a:solidFill>
                  <a:latin typeface="Times" panose="02020603050405020304" pitchFamily="18" charset="0"/>
                </a:rPr>
                <a:t>K</a:t>
              </a:r>
              <a:endParaRPr lang="en-US" altLang="zh-CN" b="1"/>
            </a:p>
          </p:txBody>
        </p:sp>
        <p:sp>
          <p:nvSpPr>
            <p:cNvPr id="38" name="Line 33"/>
            <p:cNvSpPr>
              <a:spLocks noChangeShapeType="1"/>
            </p:cNvSpPr>
            <p:nvPr/>
          </p:nvSpPr>
          <p:spPr bwMode="auto">
            <a:xfrm>
              <a:off x="6453188" y="3197225"/>
              <a:ext cx="114300" cy="1588"/>
            </a:xfrm>
            <a:prstGeom prst="line">
              <a:avLst/>
            </a:prstGeom>
            <a:noFill/>
            <a:ln w="22225">
              <a:solidFill>
                <a:srgbClr val="000000"/>
              </a:solidFill>
              <a:round/>
            </a:ln>
          </p:spPr>
          <p:txBody>
            <a:bodyPr/>
            <a:lstStyle/>
            <a:p>
              <a:endParaRPr lang="zh-CN" altLang="en-US"/>
            </a:p>
          </p:txBody>
        </p:sp>
        <p:sp>
          <p:nvSpPr>
            <p:cNvPr id="39" name="Line 34"/>
            <p:cNvSpPr>
              <a:spLocks noChangeShapeType="1"/>
            </p:cNvSpPr>
            <p:nvPr/>
          </p:nvSpPr>
          <p:spPr bwMode="auto">
            <a:xfrm>
              <a:off x="6681788" y="3197225"/>
              <a:ext cx="112712" cy="1588"/>
            </a:xfrm>
            <a:prstGeom prst="line">
              <a:avLst/>
            </a:prstGeom>
            <a:noFill/>
            <a:ln w="22225">
              <a:solidFill>
                <a:srgbClr val="000000"/>
              </a:solidFill>
              <a:round/>
            </a:ln>
          </p:spPr>
          <p:txBody>
            <a:bodyPr/>
            <a:lstStyle/>
            <a:p>
              <a:endParaRPr lang="zh-CN" altLang="en-US"/>
            </a:p>
          </p:txBody>
        </p:sp>
        <p:sp>
          <p:nvSpPr>
            <p:cNvPr id="40" name="Line 35"/>
            <p:cNvSpPr>
              <a:spLocks noChangeShapeType="1"/>
            </p:cNvSpPr>
            <p:nvPr/>
          </p:nvSpPr>
          <p:spPr bwMode="auto">
            <a:xfrm>
              <a:off x="6908800" y="3197225"/>
              <a:ext cx="114300" cy="1588"/>
            </a:xfrm>
            <a:prstGeom prst="line">
              <a:avLst/>
            </a:prstGeom>
            <a:noFill/>
            <a:ln w="22225">
              <a:solidFill>
                <a:srgbClr val="000000"/>
              </a:solidFill>
              <a:round/>
            </a:ln>
          </p:spPr>
          <p:txBody>
            <a:bodyPr/>
            <a:lstStyle/>
            <a:p>
              <a:endParaRPr lang="zh-CN" altLang="en-US"/>
            </a:p>
          </p:txBody>
        </p:sp>
        <p:sp>
          <p:nvSpPr>
            <p:cNvPr id="41" name="Line 36"/>
            <p:cNvSpPr>
              <a:spLocks noChangeShapeType="1"/>
            </p:cNvSpPr>
            <p:nvPr/>
          </p:nvSpPr>
          <p:spPr bwMode="auto">
            <a:xfrm>
              <a:off x="7137400" y="3197225"/>
              <a:ext cx="114300" cy="1588"/>
            </a:xfrm>
            <a:prstGeom prst="line">
              <a:avLst/>
            </a:prstGeom>
            <a:noFill/>
            <a:ln w="22225">
              <a:solidFill>
                <a:srgbClr val="000000"/>
              </a:solidFill>
              <a:round/>
            </a:ln>
          </p:spPr>
          <p:txBody>
            <a:bodyPr/>
            <a:lstStyle/>
            <a:p>
              <a:endParaRPr lang="zh-CN" altLang="en-US"/>
            </a:p>
          </p:txBody>
        </p:sp>
        <p:sp>
          <p:nvSpPr>
            <p:cNvPr id="42" name="Line 37"/>
            <p:cNvSpPr>
              <a:spLocks noChangeShapeType="1"/>
            </p:cNvSpPr>
            <p:nvPr/>
          </p:nvSpPr>
          <p:spPr bwMode="auto">
            <a:xfrm>
              <a:off x="7366000" y="3197225"/>
              <a:ext cx="112713" cy="1588"/>
            </a:xfrm>
            <a:prstGeom prst="line">
              <a:avLst/>
            </a:prstGeom>
            <a:noFill/>
            <a:ln w="22225">
              <a:solidFill>
                <a:srgbClr val="000000"/>
              </a:solidFill>
              <a:round/>
            </a:ln>
          </p:spPr>
          <p:txBody>
            <a:bodyPr/>
            <a:lstStyle/>
            <a:p>
              <a:endParaRPr lang="zh-CN" altLang="en-US"/>
            </a:p>
          </p:txBody>
        </p:sp>
        <p:sp>
          <p:nvSpPr>
            <p:cNvPr id="43" name="Line 38"/>
            <p:cNvSpPr>
              <a:spLocks noChangeShapeType="1"/>
            </p:cNvSpPr>
            <p:nvPr/>
          </p:nvSpPr>
          <p:spPr bwMode="auto">
            <a:xfrm>
              <a:off x="7593013" y="3197225"/>
              <a:ext cx="114300" cy="1588"/>
            </a:xfrm>
            <a:prstGeom prst="line">
              <a:avLst/>
            </a:prstGeom>
            <a:noFill/>
            <a:ln w="22225">
              <a:solidFill>
                <a:srgbClr val="000000"/>
              </a:solidFill>
              <a:round/>
            </a:ln>
          </p:spPr>
          <p:txBody>
            <a:bodyPr/>
            <a:lstStyle/>
            <a:p>
              <a:endParaRPr lang="zh-CN" altLang="en-US"/>
            </a:p>
          </p:txBody>
        </p:sp>
        <p:sp>
          <p:nvSpPr>
            <p:cNvPr id="44" name="Line 39"/>
            <p:cNvSpPr>
              <a:spLocks noChangeShapeType="1"/>
            </p:cNvSpPr>
            <p:nvPr/>
          </p:nvSpPr>
          <p:spPr bwMode="auto">
            <a:xfrm>
              <a:off x="7821613" y="3197225"/>
              <a:ext cx="114300" cy="1588"/>
            </a:xfrm>
            <a:prstGeom prst="line">
              <a:avLst/>
            </a:prstGeom>
            <a:noFill/>
            <a:ln w="22225">
              <a:solidFill>
                <a:srgbClr val="000000"/>
              </a:solidFill>
              <a:round/>
            </a:ln>
          </p:spPr>
          <p:txBody>
            <a:bodyPr/>
            <a:lstStyle/>
            <a:p>
              <a:endParaRPr lang="zh-CN" altLang="en-US"/>
            </a:p>
          </p:txBody>
        </p:sp>
        <p:sp>
          <p:nvSpPr>
            <p:cNvPr id="45" name="Line 40"/>
            <p:cNvSpPr>
              <a:spLocks noChangeShapeType="1"/>
            </p:cNvSpPr>
            <p:nvPr/>
          </p:nvSpPr>
          <p:spPr bwMode="auto">
            <a:xfrm>
              <a:off x="6453188" y="2968625"/>
              <a:ext cx="1587" cy="228600"/>
            </a:xfrm>
            <a:prstGeom prst="line">
              <a:avLst/>
            </a:prstGeom>
            <a:noFill/>
            <a:ln w="22225">
              <a:solidFill>
                <a:srgbClr val="000000"/>
              </a:solidFill>
              <a:round/>
            </a:ln>
          </p:spPr>
          <p:txBody>
            <a:bodyPr/>
            <a:lstStyle/>
            <a:p>
              <a:endParaRPr lang="zh-CN" altLang="en-US"/>
            </a:p>
          </p:txBody>
        </p:sp>
        <p:sp>
          <p:nvSpPr>
            <p:cNvPr id="46" name="Rectangle 41"/>
            <p:cNvSpPr>
              <a:spLocks noChangeArrowheads="1"/>
            </p:cNvSpPr>
            <p:nvPr/>
          </p:nvSpPr>
          <p:spPr bwMode="auto">
            <a:xfrm>
              <a:off x="6453188" y="2763838"/>
              <a:ext cx="1504950" cy="204787"/>
            </a:xfrm>
            <a:prstGeom prst="rect">
              <a:avLst/>
            </a:prstGeom>
            <a:solidFill>
              <a:srgbClr val="FFFFFF"/>
            </a:solidFill>
            <a:ln w="22225">
              <a:solidFill>
                <a:srgbClr val="000000"/>
              </a:solidFill>
              <a:miter lim="800000"/>
            </a:ln>
          </p:spPr>
          <p:txBody>
            <a:bodyPr/>
            <a:lstStyle/>
            <a:p>
              <a:endParaRPr lang="zh-CN" altLang="en-US"/>
            </a:p>
          </p:txBody>
        </p:sp>
        <p:sp>
          <p:nvSpPr>
            <p:cNvPr id="47" name="Line 42"/>
            <p:cNvSpPr>
              <a:spLocks noChangeShapeType="1"/>
            </p:cNvSpPr>
            <p:nvPr/>
          </p:nvSpPr>
          <p:spPr bwMode="auto">
            <a:xfrm>
              <a:off x="7958138" y="2968625"/>
              <a:ext cx="1587" cy="228600"/>
            </a:xfrm>
            <a:prstGeom prst="line">
              <a:avLst/>
            </a:prstGeom>
            <a:noFill/>
            <a:ln w="22225">
              <a:solidFill>
                <a:srgbClr val="000000"/>
              </a:solidFill>
              <a:round/>
            </a:ln>
          </p:spPr>
          <p:txBody>
            <a:bodyPr/>
            <a:lstStyle/>
            <a:p>
              <a:endParaRPr lang="zh-CN" altLang="en-US"/>
            </a:p>
          </p:txBody>
        </p:sp>
        <p:sp>
          <p:nvSpPr>
            <p:cNvPr id="48" name="Rectangle 43"/>
            <p:cNvSpPr>
              <a:spLocks noChangeArrowheads="1"/>
            </p:cNvSpPr>
            <p:nvPr/>
          </p:nvSpPr>
          <p:spPr bwMode="auto">
            <a:xfrm>
              <a:off x="6042025" y="2581275"/>
              <a:ext cx="373063" cy="350838"/>
            </a:xfrm>
            <a:prstGeom prst="rect">
              <a:avLst/>
            </a:prstGeom>
            <a:noFill/>
            <a:ln w="22225">
              <a:noFill/>
              <a:miter lim="800000"/>
            </a:ln>
          </p:spPr>
          <p:txBody>
            <a:bodyPr wrap="none" lIns="0" tIns="0" rIns="0" bIns="0">
              <a:spAutoFit/>
            </a:bodyPr>
            <a:lstStyle/>
            <a:p>
              <a:r>
                <a:rPr lang="zh-CN" altLang="en-US" sz="2300" b="1" baseline="0">
                  <a:solidFill>
                    <a:srgbClr val="000000"/>
                  </a:solidFill>
                  <a:latin typeface="Times" panose="02020603050405020304" pitchFamily="18" charset="0"/>
                </a:rPr>
                <a:t>8</a:t>
              </a:r>
              <a:r>
                <a:rPr lang="en-US" altLang="zh-CN" sz="2300" b="1" baseline="0">
                  <a:solidFill>
                    <a:srgbClr val="000000"/>
                  </a:solidFill>
                  <a:latin typeface="Times" panose="02020603050405020304" pitchFamily="18" charset="0"/>
                </a:rPr>
                <a:t>K</a:t>
              </a:r>
              <a:endParaRPr lang="en-US" altLang="zh-CN" b="1"/>
            </a:p>
          </p:txBody>
        </p:sp>
        <p:sp>
          <p:nvSpPr>
            <p:cNvPr id="49" name="Rectangle 44"/>
            <p:cNvSpPr>
              <a:spLocks noChangeArrowheads="1"/>
            </p:cNvSpPr>
            <p:nvPr/>
          </p:nvSpPr>
          <p:spPr bwMode="auto">
            <a:xfrm>
              <a:off x="5905500" y="2855913"/>
              <a:ext cx="519113" cy="350837"/>
            </a:xfrm>
            <a:prstGeom prst="rect">
              <a:avLst/>
            </a:prstGeom>
            <a:noFill/>
            <a:ln w="22225">
              <a:noFill/>
              <a:miter lim="800000"/>
            </a:ln>
          </p:spPr>
          <p:txBody>
            <a:bodyPr wrap="none" lIns="0" tIns="0" rIns="0" bIns="0">
              <a:spAutoFit/>
            </a:bodyPr>
            <a:lstStyle/>
            <a:p>
              <a:r>
                <a:rPr lang="zh-CN" altLang="en-US" sz="2300" b="1" baseline="0">
                  <a:solidFill>
                    <a:srgbClr val="000000"/>
                  </a:solidFill>
                  <a:latin typeface="Times" panose="02020603050405020304" pitchFamily="18" charset="0"/>
                </a:rPr>
                <a:t>10</a:t>
              </a:r>
              <a:r>
                <a:rPr lang="en-US" altLang="zh-CN" sz="2300" b="1" baseline="0">
                  <a:solidFill>
                    <a:srgbClr val="000000"/>
                  </a:solidFill>
                  <a:latin typeface="Times" panose="02020603050405020304" pitchFamily="18" charset="0"/>
                </a:rPr>
                <a:t>K</a:t>
              </a:r>
              <a:endParaRPr lang="en-US" altLang="zh-CN" b="1"/>
            </a:p>
          </p:txBody>
        </p:sp>
        <p:sp>
          <p:nvSpPr>
            <p:cNvPr id="50" name="Rectangle 45"/>
            <p:cNvSpPr>
              <a:spLocks noChangeArrowheads="1"/>
            </p:cNvSpPr>
            <p:nvPr/>
          </p:nvSpPr>
          <p:spPr bwMode="auto">
            <a:xfrm>
              <a:off x="5905500" y="3128963"/>
              <a:ext cx="519113" cy="350837"/>
            </a:xfrm>
            <a:prstGeom prst="rect">
              <a:avLst/>
            </a:prstGeom>
            <a:noFill/>
            <a:ln w="22225">
              <a:noFill/>
              <a:miter lim="800000"/>
            </a:ln>
          </p:spPr>
          <p:txBody>
            <a:bodyPr wrap="none" lIns="0" tIns="0" rIns="0" bIns="0">
              <a:spAutoFit/>
            </a:bodyPr>
            <a:lstStyle/>
            <a:p>
              <a:r>
                <a:rPr lang="zh-CN" altLang="en-US" sz="2300" b="1" baseline="0">
                  <a:solidFill>
                    <a:srgbClr val="000000"/>
                  </a:solidFill>
                  <a:latin typeface="Times" panose="02020603050405020304" pitchFamily="18" charset="0"/>
                </a:rPr>
                <a:t>12</a:t>
              </a:r>
              <a:r>
                <a:rPr lang="en-US" altLang="zh-CN" sz="2300" b="1" baseline="0">
                  <a:solidFill>
                    <a:srgbClr val="000000"/>
                  </a:solidFill>
                  <a:latin typeface="Times" panose="02020603050405020304" pitchFamily="18" charset="0"/>
                </a:rPr>
                <a:t>K</a:t>
              </a:r>
              <a:endParaRPr lang="en-US" altLang="zh-CN" b="1"/>
            </a:p>
          </p:txBody>
        </p:sp>
        <p:sp>
          <p:nvSpPr>
            <p:cNvPr id="51" name="Rectangle 46"/>
            <p:cNvSpPr>
              <a:spLocks noChangeArrowheads="1"/>
            </p:cNvSpPr>
            <p:nvPr/>
          </p:nvSpPr>
          <p:spPr bwMode="auto">
            <a:xfrm>
              <a:off x="4332288" y="3881438"/>
              <a:ext cx="96837" cy="350837"/>
            </a:xfrm>
            <a:prstGeom prst="rect">
              <a:avLst/>
            </a:prstGeom>
            <a:noFill/>
            <a:ln w="22225">
              <a:noFill/>
              <a:miter lim="800000"/>
            </a:ln>
          </p:spPr>
          <p:txBody>
            <a:bodyPr wrap="none" lIns="0" tIns="0" rIns="0" bIns="0">
              <a:spAutoFit/>
            </a:bodyPr>
            <a:lstStyle/>
            <a:p>
              <a:r>
                <a:rPr lang="zh-CN" altLang="en-US" sz="2300" b="1" baseline="0">
                  <a:solidFill>
                    <a:srgbClr val="000000"/>
                  </a:solidFill>
                  <a:latin typeface="Times" panose="02020603050405020304" pitchFamily="18" charset="0"/>
                </a:rPr>
                <a:t>(</a:t>
              </a:r>
              <a:endParaRPr lang="zh-CN" altLang="en-US" b="1"/>
            </a:p>
          </p:txBody>
        </p:sp>
        <p:sp>
          <p:nvSpPr>
            <p:cNvPr id="52" name="Rectangle 47"/>
            <p:cNvSpPr>
              <a:spLocks noChangeArrowheads="1"/>
            </p:cNvSpPr>
            <p:nvPr/>
          </p:nvSpPr>
          <p:spPr bwMode="auto">
            <a:xfrm>
              <a:off x="4424363" y="3881438"/>
              <a:ext cx="146050" cy="350837"/>
            </a:xfrm>
            <a:prstGeom prst="rect">
              <a:avLst/>
            </a:prstGeom>
            <a:noFill/>
            <a:ln w="22225">
              <a:noFill/>
              <a:miter lim="800000"/>
            </a:ln>
          </p:spPr>
          <p:txBody>
            <a:bodyPr wrap="none" lIns="0" tIns="0" rIns="0" bIns="0">
              <a:spAutoFit/>
            </a:bodyPr>
            <a:lstStyle/>
            <a:p>
              <a:r>
                <a:rPr lang="en-US" altLang="zh-CN" sz="2300" b="1" i="1" baseline="0">
                  <a:solidFill>
                    <a:srgbClr val="000000"/>
                  </a:solidFill>
                  <a:latin typeface="Times" panose="02020603050405020304" pitchFamily="18" charset="0"/>
                </a:rPr>
                <a:t>a</a:t>
              </a:r>
              <a:endParaRPr lang="en-US" altLang="zh-CN" b="1"/>
            </a:p>
          </p:txBody>
        </p:sp>
        <p:sp>
          <p:nvSpPr>
            <p:cNvPr id="53" name="Rectangle 48"/>
            <p:cNvSpPr>
              <a:spLocks noChangeArrowheads="1"/>
            </p:cNvSpPr>
            <p:nvPr/>
          </p:nvSpPr>
          <p:spPr bwMode="auto">
            <a:xfrm>
              <a:off x="4583113" y="3881438"/>
              <a:ext cx="96837" cy="350837"/>
            </a:xfrm>
            <a:prstGeom prst="rect">
              <a:avLst/>
            </a:prstGeom>
            <a:noFill/>
            <a:ln w="22225">
              <a:noFill/>
              <a:miter lim="800000"/>
            </a:ln>
          </p:spPr>
          <p:txBody>
            <a:bodyPr wrap="none" lIns="0" tIns="0" rIns="0" bIns="0">
              <a:spAutoFit/>
            </a:bodyPr>
            <a:lstStyle/>
            <a:p>
              <a:r>
                <a:rPr lang="zh-CN" altLang="en-US" sz="2300" b="1" baseline="0">
                  <a:solidFill>
                    <a:srgbClr val="000000"/>
                  </a:solidFill>
                  <a:latin typeface="Times" panose="02020603050405020304" pitchFamily="18" charset="0"/>
                </a:rPr>
                <a:t>)</a:t>
              </a:r>
              <a:endParaRPr lang="zh-CN" altLang="en-US" b="1"/>
            </a:p>
          </p:txBody>
        </p:sp>
        <p:sp>
          <p:nvSpPr>
            <p:cNvPr id="54" name="Rectangle 49"/>
            <p:cNvSpPr>
              <a:spLocks noChangeArrowheads="1"/>
            </p:cNvSpPr>
            <p:nvPr/>
          </p:nvSpPr>
          <p:spPr bwMode="auto">
            <a:xfrm>
              <a:off x="1824038" y="4293096"/>
              <a:ext cx="1938337" cy="411162"/>
            </a:xfrm>
            <a:prstGeom prst="rect">
              <a:avLst/>
            </a:prstGeom>
            <a:noFill/>
            <a:ln w="22225">
              <a:solidFill>
                <a:srgbClr val="000000"/>
              </a:solidFill>
              <a:miter lim="800000"/>
            </a:ln>
          </p:spPr>
          <p:txBody>
            <a:bodyPr/>
            <a:lstStyle/>
            <a:p>
              <a:endParaRPr lang="zh-CN" altLang="en-US"/>
            </a:p>
          </p:txBody>
        </p:sp>
        <p:sp>
          <p:nvSpPr>
            <p:cNvPr id="55" name="Rectangle 50"/>
            <p:cNvSpPr>
              <a:spLocks noChangeArrowheads="1"/>
            </p:cNvSpPr>
            <p:nvPr/>
          </p:nvSpPr>
          <p:spPr bwMode="auto">
            <a:xfrm>
              <a:off x="2417763" y="4316908"/>
              <a:ext cx="942975" cy="350838"/>
            </a:xfrm>
            <a:prstGeom prst="rect">
              <a:avLst/>
            </a:prstGeom>
            <a:noFill/>
            <a:ln w="22225">
              <a:noFill/>
              <a:miter lim="800000"/>
            </a:ln>
          </p:spPr>
          <p:txBody>
            <a:bodyPr wrap="none" lIns="0" tIns="0" rIns="0" bIns="0">
              <a:spAutoFit/>
            </a:bodyPr>
            <a:lstStyle/>
            <a:p>
              <a:r>
                <a:rPr lang="zh-CN" altLang="en-US" sz="2300" b="1" baseline="0">
                  <a:solidFill>
                    <a:srgbClr val="000000"/>
                  </a:solidFill>
                  <a:latin typeface="Times" panose="02020603050405020304" pitchFamily="18" charset="0"/>
                </a:rPr>
                <a:t>段号(</a:t>
              </a:r>
              <a:r>
                <a:rPr lang="en-US" altLang="zh-CN" sz="2300" b="1" baseline="0">
                  <a:solidFill>
                    <a:srgbClr val="000000"/>
                  </a:solidFill>
                  <a:latin typeface="Times" panose="02020603050405020304" pitchFamily="18" charset="0"/>
                </a:rPr>
                <a:t>S)</a:t>
              </a:r>
              <a:endParaRPr lang="en-US" altLang="zh-CN" b="1"/>
            </a:p>
          </p:txBody>
        </p:sp>
        <p:sp>
          <p:nvSpPr>
            <p:cNvPr id="56" name="Rectangle 51"/>
            <p:cNvSpPr>
              <a:spLocks noChangeArrowheads="1"/>
            </p:cNvSpPr>
            <p:nvPr/>
          </p:nvSpPr>
          <p:spPr bwMode="auto">
            <a:xfrm>
              <a:off x="3762375" y="4293096"/>
              <a:ext cx="1938338" cy="411162"/>
            </a:xfrm>
            <a:prstGeom prst="rect">
              <a:avLst/>
            </a:prstGeom>
            <a:noFill/>
            <a:ln w="22225">
              <a:solidFill>
                <a:srgbClr val="000000"/>
              </a:solidFill>
              <a:miter lim="800000"/>
            </a:ln>
          </p:spPr>
          <p:txBody>
            <a:bodyPr/>
            <a:lstStyle/>
            <a:p>
              <a:endParaRPr lang="zh-CN" altLang="en-US"/>
            </a:p>
          </p:txBody>
        </p:sp>
        <p:sp>
          <p:nvSpPr>
            <p:cNvPr id="57" name="Rectangle 52"/>
            <p:cNvSpPr>
              <a:spLocks noChangeArrowheads="1"/>
            </p:cNvSpPr>
            <p:nvPr/>
          </p:nvSpPr>
          <p:spPr bwMode="auto">
            <a:xfrm>
              <a:off x="3962400" y="4316908"/>
              <a:ext cx="1546225" cy="350838"/>
            </a:xfrm>
            <a:prstGeom prst="rect">
              <a:avLst/>
            </a:prstGeom>
            <a:noFill/>
            <a:ln w="22225">
              <a:noFill/>
              <a:miter lim="800000"/>
            </a:ln>
          </p:spPr>
          <p:txBody>
            <a:bodyPr wrap="none" lIns="0" tIns="0" rIns="0" bIns="0">
              <a:spAutoFit/>
            </a:bodyPr>
            <a:lstStyle/>
            <a:p>
              <a:r>
                <a:rPr lang="zh-CN" altLang="en-US" sz="2300" b="1" baseline="0">
                  <a:solidFill>
                    <a:srgbClr val="000000"/>
                  </a:solidFill>
                  <a:latin typeface="Times" panose="02020603050405020304" pitchFamily="18" charset="0"/>
                </a:rPr>
                <a:t>段内页号(</a:t>
              </a:r>
              <a:r>
                <a:rPr lang="en-US" altLang="zh-CN" sz="2300" b="1" baseline="0">
                  <a:solidFill>
                    <a:srgbClr val="000000"/>
                  </a:solidFill>
                  <a:latin typeface="Times" panose="02020603050405020304" pitchFamily="18" charset="0"/>
                </a:rPr>
                <a:t>P)</a:t>
              </a:r>
              <a:endParaRPr lang="en-US" altLang="zh-CN" b="1"/>
            </a:p>
          </p:txBody>
        </p:sp>
        <p:sp>
          <p:nvSpPr>
            <p:cNvPr id="58" name="Rectangle 53"/>
            <p:cNvSpPr>
              <a:spLocks noChangeArrowheads="1"/>
            </p:cNvSpPr>
            <p:nvPr/>
          </p:nvSpPr>
          <p:spPr bwMode="auto">
            <a:xfrm>
              <a:off x="5700713" y="4293096"/>
              <a:ext cx="1938337" cy="411162"/>
            </a:xfrm>
            <a:prstGeom prst="rect">
              <a:avLst/>
            </a:prstGeom>
            <a:noFill/>
            <a:ln w="22225">
              <a:solidFill>
                <a:srgbClr val="000000"/>
              </a:solidFill>
              <a:miter lim="800000"/>
            </a:ln>
          </p:spPr>
          <p:txBody>
            <a:bodyPr/>
            <a:lstStyle/>
            <a:p>
              <a:endParaRPr lang="zh-CN" altLang="en-US"/>
            </a:p>
          </p:txBody>
        </p:sp>
        <p:sp>
          <p:nvSpPr>
            <p:cNvPr id="59" name="Rectangle 54"/>
            <p:cNvSpPr>
              <a:spLocks noChangeArrowheads="1"/>
            </p:cNvSpPr>
            <p:nvPr/>
          </p:nvSpPr>
          <p:spPr bwMode="auto">
            <a:xfrm>
              <a:off x="5832475" y="4316908"/>
              <a:ext cx="1660525" cy="350838"/>
            </a:xfrm>
            <a:prstGeom prst="rect">
              <a:avLst/>
            </a:prstGeom>
            <a:noFill/>
            <a:ln w="22225">
              <a:noFill/>
              <a:miter lim="800000"/>
            </a:ln>
          </p:spPr>
          <p:txBody>
            <a:bodyPr wrap="none" lIns="0" tIns="0" rIns="0" bIns="0">
              <a:spAutoFit/>
            </a:bodyPr>
            <a:lstStyle/>
            <a:p>
              <a:r>
                <a:rPr lang="zh-CN" altLang="en-US" sz="2300" b="1" baseline="0">
                  <a:solidFill>
                    <a:srgbClr val="000000"/>
                  </a:solidFill>
                  <a:latin typeface="Times" panose="02020603050405020304" pitchFamily="18" charset="0"/>
                </a:rPr>
                <a:t>段内地址(</a:t>
              </a:r>
              <a:r>
                <a:rPr lang="en-US" altLang="zh-CN" sz="2300" b="1" baseline="0">
                  <a:solidFill>
                    <a:srgbClr val="000000"/>
                  </a:solidFill>
                  <a:latin typeface="Times" panose="02020603050405020304" pitchFamily="18" charset="0"/>
                </a:rPr>
                <a:t>W)</a:t>
              </a:r>
              <a:endParaRPr lang="en-US" altLang="zh-CN" b="1"/>
            </a:p>
          </p:txBody>
        </p:sp>
        <p:sp>
          <p:nvSpPr>
            <p:cNvPr id="60" name="Rectangle 55"/>
            <p:cNvSpPr>
              <a:spLocks noChangeArrowheads="1"/>
            </p:cNvSpPr>
            <p:nvPr/>
          </p:nvSpPr>
          <p:spPr bwMode="auto">
            <a:xfrm>
              <a:off x="4332288" y="4955083"/>
              <a:ext cx="96837" cy="350838"/>
            </a:xfrm>
            <a:prstGeom prst="rect">
              <a:avLst/>
            </a:prstGeom>
            <a:noFill/>
            <a:ln w="22225">
              <a:noFill/>
              <a:miter lim="800000"/>
            </a:ln>
          </p:spPr>
          <p:txBody>
            <a:bodyPr wrap="none" lIns="0" tIns="0" rIns="0" bIns="0">
              <a:spAutoFit/>
            </a:bodyPr>
            <a:lstStyle/>
            <a:p>
              <a:r>
                <a:rPr lang="zh-CN" altLang="en-US" sz="2300" b="1" baseline="0">
                  <a:solidFill>
                    <a:srgbClr val="000000"/>
                  </a:solidFill>
                  <a:latin typeface="Times" panose="02020603050405020304" pitchFamily="18" charset="0"/>
                </a:rPr>
                <a:t>(</a:t>
              </a:r>
              <a:endParaRPr lang="zh-CN" altLang="en-US" b="1"/>
            </a:p>
          </p:txBody>
        </p:sp>
        <p:sp>
          <p:nvSpPr>
            <p:cNvPr id="61" name="Rectangle 56"/>
            <p:cNvSpPr>
              <a:spLocks noChangeArrowheads="1"/>
            </p:cNvSpPr>
            <p:nvPr/>
          </p:nvSpPr>
          <p:spPr bwMode="auto">
            <a:xfrm>
              <a:off x="4424363" y="4955083"/>
              <a:ext cx="146050" cy="350838"/>
            </a:xfrm>
            <a:prstGeom prst="rect">
              <a:avLst/>
            </a:prstGeom>
            <a:noFill/>
            <a:ln w="22225">
              <a:noFill/>
              <a:miter lim="800000"/>
            </a:ln>
          </p:spPr>
          <p:txBody>
            <a:bodyPr wrap="none" lIns="0" tIns="0" rIns="0" bIns="0">
              <a:spAutoFit/>
            </a:bodyPr>
            <a:lstStyle/>
            <a:p>
              <a:r>
                <a:rPr lang="en-US" altLang="zh-CN" sz="2300" b="1" i="1" baseline="0">
                  <a:solidFill>
                    <a:srgbClr val="000000"/>
                  </a:solidFill>
                  <a:latin typeface="Times" panose="02020603050405020304" pitchFamily="18" charset="0"/>
                </a:rPr>
                <a:t>b</a:t>
              </a:r>
              <a:endParaRPr lang="en-US" altLang="zh-CN" b="1"/>
            </a:p>
          </p:txBody>
        </p:sp>
        <p:sp>
          <p:nvSpPr>
            <p:cNvPr id="62" name="Rectangle 57"/>
            <p:cNvSpPr>
              <a:spLocks noChangeArrowheads="1"/>
            </p:cNvSpPr>
            <p:nvPr/>
          </p:nvSpPr>
          <p:spPr bwMode="auto">
            <a:xfrm>
              <a:off x="4583113" y="4955083"/>
              <a:ext cx="96837" cy="350838"/>
            </a:xfrm>
            <a:prstGeom prst="rect">
              <a:avLst/>
            </a:prstGeom>
            <a:noFill/>
            <a:ln w="22225">
              <a:noFill/>
              <a:miter lim="800000"/>
            </a:ln>
          </p:spPr>
          <p:txBody>
            <a:bodyPr wrap="none" lIns="0" tIns="0" rIns="0" bIns="0">
              <a:spAutoFit/>
            </a:bodyPr>
            <a:lstStyle/>
            <a:p>
              <a:r>
                <a:rPr lang="zh-CN" altLang="en-US" sz="2300" b="1" baseline="0">
                  <a:solidFill>
                    <a:srgbClr val="000000"/>
                  </a:solidFill>
                  <a:latin typeface="Times" panose="02020603050405020304" pitchFamily="18" charset="0"/>
                </a:rPr>
                <a:t>)</a:t>
              </a:r>
              <a:endParaRPr lang="zh-CN" altLang="en-US" b="1"/>
            </a:p>
          </p:txBody>
        </p:sp>
        <p:sp>
          <p:nvSpPr>
            <p:cNvPr id="63" name="Rectangle 58"/>
            <p:cNvSpPr>
              <a:spLocks noChangeArrowheads="1"/>
            </p:cNvSpPr>
            <p:nvPr/>
          </p:nvSpPr>
          <p:spPr bwMode="auto">
            <a:xfrm>
              <a:off x="1295400" y="1509713"/>
              <a:ext cx="1174750" cy="350837"/>
            </a:xfrm>
            <a:prstGeom prst="rect">
              <a:avLst/>
            </a:prstGeom>
            <a:noFill/>
            <a:ln w="22225">
              <a:noFill/>
              <a:miter lim="800000"/>
            </a:ln>
          </p:spPr>
          <p:txBody>
            <a:bodyPr wrap="none" lIns="0" tIns="0" rIns="0" bIns="0">
              <a:spAutoFit/>
            </a:bodyPr>
            <a:lstStyle/>
            <a:p>
              <a:r>
                <a:rPr lang="zh-CN" altLang="en-US" sz="2300" b="1" baseline="0">
                  <a:solidFill>
                    <a:srgbClr val="000000"/>
                  </a:solidFill>
                  <a:latin typeface="Times" panose="02020603050405020304" pitchFamily="18" charset="0"/>
                </a:rPr>
                <a:t>主程序段</a:t>
              </a:r>
              <a:endParaRPr lang="zh-CN" altLang="en-US" b="1"/>
            </a:p>
          </p:txBody>
        </p:sp>
        <p:sp>
          <p:nvSpPr>
            <p:cNvPr id="64" name="Text Box 59"/>
            <p:cNvSpPr txBox="1">
              <a:spLocks noChangeArrowheads="1"/>
            </p:cNvSpPr>
            <p:nvPr/>
          </p:nvSpPr>
          <p:spPr bwMode="auto">
            <a:xfrm>
              <a:off x="2743200" y="5510708"/>
              <a:ext cx="3630613" cy="457200"/>
            </a:xfrm>
            <a:prstGeom prst="rect">
              <a:avLst/>
            </a:prstGeom>
            <a:noFill/>
            <a:ln w="9525">
              <a:noFill/>
              <a:miter lim="800000"/>
            </a:ln>
            <a:effectLst/>
          </p:spPr>
          <p:txBody>
            <a:bodyPr wrap="none">
              <a:spAutoFit/>
            </a:bodyPr>
            <a:lstStyle/>
            <a:p>
              <a:r>
                <a:rPr lang="zh-CN" altLang="en-US" b="1" baseline="0">
                  <a:latin typeface="Times New Roman" panose="02020603050405020304" pitchFamily="18" charset="0"/>
                </a:rPr>
                <a:t>作业地址空间和地址结构 </a:t>
              </a:r>
              <a:endParaRPr lang="zh-CN" altLang="en-US" b="1" baseline="0">
                <a:latin typeface="Times New Roman" panose="02020603050405020304" pitchFamily="18" charset="0"/>
              </a:endParaRPr>
            </a:p>
          </p:txBody>
        </p:sp>
      </p:grpSp>
      <p:sp>
        <p:nvSpPr>
          <p:cNvPr id="3" name="文本框 2"/>
          <p:cNvSpPr txBox="1"/>
          <p:nvPr/>
        </p:nvSpPr>
        <p:spPr>
          <a:xfrm>
            <a:off x="355783" y="4985980"/>
            <a:ext cx="1803699" cy="830997"/>
          </a:xfrm>
          <a:prstGeom prst="rect">
            <a:avLst/>
          </a:prstGeom>
          <a:noFill/>
        </p:spPr>
        <p:txBody>
          <a:bodyPr wrap="none" rtlCol="0">
            <a:spAutoFit/>
          </a:bodyPr>
          <a:lstStyle/>
          <a:p>
            <a:r>
              <a:rPr lang="zh-CN" altLang="en-US" dirty="0">
                <a:solidFill>
                  <a:srgbClr val="FF0000"/>
                </a:solidFill>
              </a:rPr>
              <a:t>三个段</a:t>
            </a:r>
            <a:endParaRPr lang="en-US" altLang="zh-CN" dirty="0">
              <a:solidFill>
                <a:srgbClr val="FF0000"/>
              </a:solidFill>
            </a:endParaRPr>
          </a:p>
          <a:p>
            <a:r>
              <a:rPr lang="zh-CN" altLang="en-US" dirty="0">
                <a:solidFill>
                  <a:srgbClr val="FF0000"/>
                </a:solidFill>
              </a:rPr>
              <a:t>页面大小</a:t>
            </a:r>
            <a:r>
              <a:rPr lang="en-US" altLang="zh-CN" dirty="0">
                <a:solidFill>
                  <a:srgbClr val="FF0000"/>
                </a:solidFill>
              </a:rPr>
              <a:t>4k</a:t>
            </a:r>
            <a:endParaRPr lang="zh-CN" altLang="en-US" dirty="0">
              <a:solidFill>
                <a:srgbClr val="FF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21481" y="2276872"/>
            <a:ext cx="8301038" cy="4410075"/>
            <a:chOff x="323850" y="1281113"/>
            <a:chExt cx="8301038" cy="4410075"/>
          </a:xfrm>
        </p:grpSpPr>
        <p:grpSp>
          <p:nvGrpSpPr>
            <p:cNvPr id="2" name="Group 2"/>
            <p:cNvGrpSpPr/>
            <p:nvPr/>
          </p:nvGrpSpPr>
          <p:grpSpPr bwMode="auto">
            <a:xfrm>
              <a:off x="323850" y="1281113"/>
              <a:ext cx="8301038" cy="3902075"/>
              <a:chOff x="204" y="807"/>
              <a:chExt cx="5229" cy="2458"/>
            </a:xfrm>
          </p:grpSpPr>
          <p:sp>
            <p:nvSpPr>
              <p:cNvPr id="190467" name="Rectangle 3"/>
              <p:cNvSpPr>
                <a:spLocks noChangeArrowheads="1"/>
              </p:cNvSpPr>
              <p:nvPr/>
            </p:nvSpPr>
            <p:spPr bwMode="auto">
              <a:xfrm>
                <a:off x="224" y="1605"/>
                <a:ext cx="374" cy="177"/>
              </a:xfrm>
              <a:prstGeom prst="rect">
                <a:avLst/>
              </a:prstGeom>
              <a:solidFill>
                <a:srgbClr val="FFFFFF"/>
              </a:solidFill>
              <a:ln w="22225">
                <a:solidFill>
                  <a:srgbClr val="000000"/>
                </a:solidFill>
                <a:miter lim="800000"/>
              </a:ln>
            </p:spPr>
            <p:txBody>
              <a:bodyPr/>
              <a:lstStyle/>
              <a:p>
                <a:endParaRPr lang="zh-CN" altLang="en-US"/>
              </a:p>
            </p:txBody>
          </p:sp>
          <p:sp>
            <p:nvSpPr>
              <p:cNvPr id="190468" name="Rectangle 4"/>
              <p:cNvSpPr>
                <a:spLocks noChangeArrowheads="1"/>
              </p:cNvSpPr>
              <p:nvPr/>
            </p:nvSpPr>
            <p:spPr bwMode="auto">
              <a:xfrm>
                <a:off x="283" y="1624"/>
                <a:ext cx="258" cy="154"/>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宋体" panose="02010600030101010101" pitchFamily="2" charset="-122"/>
                  </a:rPr>
                  <a:t>段号</a:t>
                </a:r>
                <a:endParaRPr lang="zh-CN" altLang="en-US" b="1"/>
              </a:p>
            </p:txBody>
          </p:sp>
          <p:sp>
            <p:nvSpPr>
              <p:cNvPr id="190469" name="Rectangle 5"/>
              <p:cNvSpPr>
                <a:spLocks noChangeArrowheads="1"/>
              </p:cNvSpPr>
              <p:nvPr/>
            </p:nvSpPr>
            <p:spPr bwMode="auto">
              <a:xfrm>
                <a:off x="598" y="1605"/>
                <a:ext cx="364" cy="177"/>
              </a:xfrm>
              <a:prstGeom prst="rect">
                <a:avLst/>
              </a:prstGeom>
              <a:solidFill>
                <a:srgbClr val="FFFFFF"/>
              </a:solidFill>
              <a:ln w="22225">
                <a:solidFill>
                  <a:srgbClr val="000000"/>
                </a:solidFill>
                <a:miter lim="800000"/>
              </a:ln>
            </p:spPr>
            <p:txBody>
              <a:bodyPr/>
              <a:lstStyle/>
              <a:p>
                <a:endParaRPr lang="zh-CN" altLang="en-US"/>
              </a:p>
            </p:txBody>
          </p:sp>
          <p:sp>
            <p:nvSpPr>
              <p:cNvPr id="190470" name="Rectangle 6"/>
              <p:cNvSpPr>
                <a:spLocks noChangeArrowheads="1"/>
              </p:cNvSpPr>
              <p:nvPr/>
            </p:nvSpPr>
            <p:spPr bwMode="auto">
              <a:xfrm>
                <a:off x="647" y="1624"/>
                <a:ext cx="258" cy="154"/>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宋体" panose="02010600030101010101" pitchFamily="2" charset="-122"/>
                  </a:rPr>
                  <a:t>状态</a:t>
                </a:r>
                <a:endParaRPr lang="zh-CN" altLang="en-US" b="1"/>
              </a:p>
            </p:txBody>
          </p:sp>
          <p:sp>
            <p:nvSpPr>
              <p:cNvPr id="190471" name="Rectangle 7"/>
              <p:cNvSpPr>
                <a:spLocks noChangeArrowheads="1"/>
              </p:cNvSpPr>
              <p:nvPr/>
            </p:nvSpPr>
            <p:spPr bwMode="auto">
              <a:xfrm>
                <a:off x="962" y="1605"/>
                <a:ext cx="660" cy="177"/>
              </a:xfrm>
              <a:prstGeom prst="rect">
                <a:avLst/>
              </a:prstGeom>
              <a:solidFill>
                <a:srgbClr val="FFFFFF"/>
              </a:solidFill>
              <a:ln w="22225">
                <a:solidFill>
                  <a:srgbClr val="000000"/>
                </a:solidFill>
                <a:miter lim="800000"/>
              </a:ln>
            </p:spPr>
            <p:txBody>
              <a:bodyPr/>
              <a:lstStyle/>
              <a:p>
                <a:endParaRPr lang="zh-CN" altLang="en-US"/>
              </a:p>
            </p:txBody>
          </p:sp>
          <p:sp>
            <p:nvSpPr>
              <p:cNvPr id="190472" name="Rectangle 8"/>
              <p:cNvSpPr>
                <a:spLocks noChangeArrowheads="1"/>
              </p:cNvSpPr>
              <p:nvPr/>
            </p:nvSpPr>
            <p:spPr bwMode="auto">
              <a:xfrm>
                <a:off x="1031" y="1624"/>
                <a:ext cx="516" cy="154"/>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宋体" panose="02010600030101010101" pitchFamily="2" charset="-122"/>
                  </a:rPr>
                  <a:t>页表大小</a:t>
                </a:r>
                <a:endParaRPr lang="zh-CN" altLang="en-US" b="1"/>
              </a:p>
            </p:txBody>
          </p:sp>
          <p:sp>
            <p:nvSpPr>
              <p:cNvPr id="190473" name="Rectangle 9"/>
              <p:cNvSpPr>
                <a:spLocks noChangeArrowheads="1"/>
              </p:cNvSpPr>
              <p:nvPr/>
            </p:nvSpPr>
            <p:spPr bwMode="auto">
              <a:xfrm>
                <a:off x="1622" y="1605"/>
                <a:ext cx="650" cy="177"/>
              </a:xfrm>
              <a:prstGeom prst="rect">
                <a:avLst/>
              </a:prstGeom>
              <a:solidFill>
                <a:srgbClr val="FFFFFF"/>
              </a:solidFill>
              <a:ln w="22225">
                <a:solidFill>
                  <a:srgbClr val="000000"/>
                </a:solidFill>
                <a:miter lim="800000"/>
              </a:ln>
            </p:spPr>
            <p:txBody>
              <a:bodyPr/>
              <a:lstStyle/>
              <a:p>
                <a:endParaRPr lang="zh-CN" altLang="en-US"/>
              </a:p>
            </p:txBody>
          </p:sp>
          <p:sp>
            <p:nvSpPr>
              <p:cNvPr id="190474" name="Rectangle 10"/>
              <p:cNvSpPr>
                <a:spLocks noChangeArrowheads="1"/>
              </p:cNvSpPr>
              <p:nvPr/>
            </p:nvSpPr>
            <p:spPr bwMode="auto">
              <a:xfrm>
                <a:off x="1691" y="1624"/>
                <a:ext cx="516" cy="154"/>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宋体" panose="02010600030101010101" pitchFamily="2" charset="-122"/>
                  </a:rPr>
                  <a:t>页表始址</a:t>
                </a:r>
                <a:endParaRPr lang="zh-CN" altLang="en-US" b="1"/>
              </a:p>
            </p:txBody>
          </p:sp>
          <p:sp>
            <p:nvSpPr>
              <p:cNvPr id="190475" name="Rectangle 11"/>
              <p:cNvSpPr>
                <a:spLocks noChangeArrowheads="1"/>
              </p:cNvSpPr>
              <p:nvPr/>
            </p:nvSpPr>
            <p:spPr bwMode="auto">
              <a:xfrm>
                <a:off x="224" y="1782"/>
                <a:ext cx="374" cy="147"/>
              </a:xfrm>
              <a:prstGeom prst="rect">
                <a:avLst/>
              </a:prstGeom>
              <a:solidFill>
                <a:srgbClr val="FFFFFF"/>
              </a:solidFill>
              <a:ln w="22225">
                <a:solidFill>
                  <a:srgbClr val="000000"/>
                </a:solidFill>
                <a:miter lim="800000"/>
              </a:ln>
            </p:spPr>
            <p:txBody>
              <a:bodyPr/>
              <a:lstStyle/>
              <a:p>
                <a:endParaRPr lang="zh-CN" altLang="en-US"/>
              </a:p>
            </p:txBody>
          </p:sp>
          <p:sp>
            <p:nvSpPr>
              <p:cNvPr id="190476" name="Rectangle 12"/>
              <p:cNvSpPr>
                <a:spLocks noChangeArrowheads="1"/>
              </p:cNvSpPr>
              <p:nvPr/>
            </p:nvSpPr>
            <p:spPr bwMode="auto">
              <a:xfrm>
                <a:off x="382" y="1782"/>
                <a:ext cx="64" cy="154"/>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Times" panose="02020603050405020304" pitchFamily="18" charset="0"/>
                  </a:rPr>
                  <a:t>0</a:t>
                </a:r>
                <a:endParaRPr lang="zh-CN" altLang="en-US" b="1"/>
              </a:p>
            </p:txBody>
          </p:sp>
          <p:sp>
            <p:nvSpPr>
              <p:cNvPr id="190477" name="Rectangle 13"/>
              <p:cNvSpPr>
                <a:spLocks noChangeArrowheads="1"/>
              </p:cNvSpPr>
              <p:nvPr/>
            </p:nvSpPr>
            <p:spPr bwMode="auto">
              <a:xfrm>
                <a:off x="598" y="1782"/>
                <a:ext cx="364" cy="147"/>
              </a:xfrm>
              <a:prstGeom prst="rect">
                <a:avLst/>
              </a:prstGeom>
              <a:solidFill>
                <a:srgbClr val="FFFFFF"/>
              </a:solidFill>
              <a:ln w="22225">
                <a:solidFill>
                  <a:srgbClr val="000000"/>
                </a:solidFill>
                <a:miter lim="800000"/>
              </a:ln>
            </p:spPr>
            <p:txBody>
              <a:bodyPr/>
              <a:lstStyle/>
              <a:p>
                <a:endParaRPr lang="zh-CN" altLang="en-US"/>
              </a:p>
            </p:txBody>
          </p:sp>
          <p:sp>
            <p:nvSpPr>
              <p:cNvPr id="190478" name="Rectangle 14"/>
              <p:cNvSpPr>
                <a:spLocks noChangeArrowheads="1"/>
              </p:cNvSpPr>
              <p:nvPr/>
            </p:nvSpPr>
            <p:spPr bwMode="auto">
              <a:xfrm>
                <a:off x="746" y="1782"/>
                <a:ext cx="64" cy="154"/>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Times" panose="02020603050405020304" pitchFamily="18" charset="0"/>
                  </a:rPr>
                  <a:t>1</a:t>
                </a:r>
                <a:endParaRPr lang="zh-CN" altLang="en-US" b="1"/>
              </a:p>
            </p:txBody>
          </p:sp>
          <p:sp>
            <p:nvSpPr>
              <p:cNvPr id="190479" name="Rectangle 15"/>
              <p:cNvSpPr>
                <a:spLocks noChangeArrowheads="1"/>
              </p:cNvSpPr>
              <p:nvPr/>
            </p:nvSpPr>
            <p:spPr bwMode="auto">
              <a:xfrm>
                <a:off x="962" y="1782"/>
                <a:ext cx="660" cy="147"/>
              </a:xfrm>
              <a:prstGeom prst="rect">
                <a:avLst/>
              </a:prstGeom>
              <a:solidFill>
                <a:srgbClr val="FFFFFF"/>
              </a:solidFill>
              <a:ln w="22225">
                <a:solidFill>
                  <a:srgbClr val="000000"/>
                </a:solidFill>
                <a:miter lim="800000"/>
              </a:ln>
            </p:spPr>
            <p:txBody>
              <a:bodyPr/>
              <a:lstStyle/>
              <a:p>
                <a:endParaRPr lang="zh-CN" altLang="en-US"/>
              </a:p>
            </p:txBody>
          </p:sp>
          <p:sp>
            <p:nvSpPr>
              <p:cNvPr id="190480" name="Rectangle 16"/>
              <p:cNvSpPr>
                <a:spLocks noChangeArrowheads="1"/>
              </p:cNvSpPr>
              <p:nvPr/>
            </p:nvSpPr>
            <p:spPr bwMode="auto">
              <a:xfrm>
                <a:off x="1622" y="1782"/>
                <a:ext cx="650" cy="147"/>
              </a:xfrm>
              <a:prstGeom prst="rect">
                <a:avLst/>
              </a:prstGeom>
              <a:solidFill>
                <a:srgbClr val="FFFFFF"/>
              </a:solidFill>
              <a:ln w="22225">
                <a:solidFill>
                  <a:srgbClr val="000000"/>
                </a:solidFill>
                <a:miter lim="800000"/>
              </a:ln>
            </p:spPr>
            <p:txBody>
              <a:bodyPr/>
              <a:lstStyle/>
              <a:p>
                <a:endParaRPr lang="zh-CN" altLang="en-US"/>
              </a:p>
            </p:txBody>
          </p:sp>
          <p:sp>
            <p:nvSpPr>
              <p:cNvPr id="190481" name="Rectangle 17"/>
              <p:cNvSpPr>
                <a:spLocks noChangeArrowheads="1"/>
              </p:cNvSpPr>
              <p:nvPr/>
            </p:nvSpPr>
            <p:spPr bwMode="auto">
              <a:xfrm>
                <a:off x="224" y="1929"/>
                <a:ext cx="374" cy="138"/>
              </a:xfrm>
              <a:prstGeom prst="rect">
                <a:avLst/>
              </a:prstGeom>
              <a:solidFill>
                <a:srgbClr val="FFFFFF"/>
              </a:solidFill>
              <a:ln w="22225">
                <a:solidFill>
                  <a:srgbClr val="000000"/>
                </a:solidFill>
                <a:miter lim="800000"/>
              </a:ln>
            </p:spPr>
            <p:txBody>
              <a:bodyPr/>
              <a:lstStyle/>
              <a:p>
                <a:endParaRPr lang="zh-CN" altLang="en-US"/>
              </a:p>
            </p:txBody>
          </p:sp>
          <p:sp>
            <p:nvSpPr>
              <p:cNvPr id="190482" name="Rectangle 18"/>
              <p:cNvSpPr>
                <a:spLocks noChangeArrowheads="1"/>
              </p:cNvSpPr>
              <p:nvPr/>
            </p:nvSpPr>
            <p:spPr bwMode="auto">
              <a:xfrm>
                <a:off x="382" y="1920"/>
                <a:ext cx="64" cy="154"/>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Times" panose="02020603050405020304" pitchFamily="18" charset="0"/>
                  </a:rPr>
                  <a:t>1</a:t>
                </a:r>
                <a:endParaRPr lang="zh-CN" altLang="en-US" b="1"/>
              </a:p>
            </p:txBody>
          </p:sp>
          <p:sp>
            <p:nvSpPr>
              <p:cNvPr id="190483" name="Rectangle 19"/>
              <p:cNvSpPr>
                <a:spLocks noChangeArrowheads="1"/>
              </p:cNvSpPr>
              <p:nvPr/>
            </p:nvSpPr>
            <p:spPr bwMode="auto">
              <a:xfrm>
                <a:off x="598" y="1929"/>
                <a:ext cx="364" cy="138"/>
              </a:xfrm>
              <a:prstGeom prst="rect">
                <a:avLst/>
              </a:prstGeom>
              <a:solidFill>
                <a:srgbClr val="FFFFFF"/>
              </a:solidFill>
              <a:ln w="22225">
                <a:solidFill>
                  <a:srgbClr val="000000"/>
                </a:solidFill>
                <a:miter lim="800000"/>
              </a:ln>
            </p:spPr>
            <p:txBody>
              <a:bodyPr/>
              <a:lstStyle/>
              <a:p>
                <a:endParaRPr lang="zh-CN" altLang="en-US"/>
              </a:p>
            </p:txBody>
          </p:sp>
          <p:sp>
            <p:nvSpPr>
              <p:cNvPr id="190484" name="Rectangle 20"/>
              <p:cNvSpPr>
                <a:spLocks noChangeArrowheads="1"/>
              </p:cNvSpPr>
              <p:nvPr/>
            </p:nvSpPr>
            <p:spPr bwMode="auto">
              <a:xfrm>
                <a:off x="746" y="1920"/>
                <a:ext cx="64" cy="154"/>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Times" panose="02020603050405020304" pitchFamily="18" charset="0"/>
                  </a:rPr>
                  <a:t>1</a:t>
                </a:r>
                <a:endParaRPr lang="zh-CN" altLang="en-US" b="1"/>
              </a:p>
            </p:txBody>
          </p:sp>
          <p:sp>
            <p:nvSpPr>
              <p:cNvPr id="190485" name="Rectangle 21"/>
              <p:cNvSpPr>
                <a:spLocks noChangeArrowheads="1"/>
              </p:cNvSpPr>
              <p:nvPr/>
            </p:nvSpPr>
            <p:spPr bwMode="auto">
              <a:xfrm>
                <a:off x="962" y="1929"/>
                <a:ext cx="660" cy="138"/>
              </a:xfrm>
              <a:prstGeom prst="rect">
                <a:avLst/>
              </a:prstGeom>
              <a:solidFill>
                <a:srgbClr val="FFFFFF"/>
              </a:solidFill>
              <a:ln w="22225">
                <a:solidFill>
                  <a:srgbClr val="000000"/>
                </a:solidFill>
                <a:miter lim="800000"/>
              </a:ln>
            </p:spPr>
            <p:txBody>
              <a:bodyPr/>
              <a:lstStyle/>
              <a:p>
                <a:endParaRPr lang="zh-CN" altLang="en-US"/>
              </a:p>
            </p:txBody>
          </p:sp>
          <p:sp>
            <p:nvSpPr>
              <p:cNvPr id="190486" name="Rectangle 22"/>
              <p:cNvSpPr>
                <a:spLocks noChangeArrowheads="1"/>
              </p:cNvSpPr>
              <p:nvPr/>
            </p:nvSpPr>
            <p:spPr bwMode="auto">
              <a:xfrm>
                <a:off x="1622" y="1929"/>
                <a:ext cx="650" cy="138"/>
              </a:xfrm>
              <a:prstGeom prst="rect">
                <a:avLst/>
              </a:prstGeom>
              <a:solidFill>
                <a:srgbClr val="FFFFFF"/>
              </a:solidFill>
              <a:ln w="22225">
                <a:solidFill>
                  <a:srgbClr val="000000"/>
                </a:solidFill>
                <a:miter lim="800000"/>
              </a:ln>
            </p:spPr>
            <p:txBody>
              <a:bodyPr/>
              <a:lstStyle/>
              <a:p>
                <a:endParaRPr lang="zh-CN" altLang="en-US"/>
              </a:p>
            </p:txBody>
          </p:sp>
          <p:sp>
            <p:nvSpPr>
              <p:cNvPr id="190487" name="Rectangle 23"/>
              <p:cNvSpPr>
                <a:spLocks noChangeArrowheads="1"/>
              </p:cNvSpPr>
              <p:nvPr/>
            </p:nvSpPr>
            <p:spPr bwMode="auto">
              <a:xfrm>
                <a:off x="224" y="2067"/>
                <a:ext cx="374" cy="138"/>
              </a:xfrm>
              <a:prstGeom prst="rect">
                <a:avLst/>
              </a:prstGeom>
              <a:solidFill>
                <a:srgbClr val="FFFFFF"/>
              </a:solidFill>
              <a:ln w="22225">
                <a:solidFill>
                  <a:srgbClr val="000000"/>
                </a:solidFill>
                <a:miter lim="800000"/>
              </a:ln>
            </p:spPr>
            <p:txBody>
              <a:bodyPr/>
              <a:lstStyle/>
              <a:p>
                <a:endParaRPr lang="zh-CN" altLang="en-US"/>
              </a:p>
            </p:txBody>
          </p:sp>
          <p:sp>
            <p:nvSpPr>
              <p:cNvPr id="190488" name="Rectangle 24"/>
              <p:cNvSpPr>
                <a:spLocks noChangeArrowheads="1"/>
              </p:cNvSpPr>
              <p:nvPr/>
            </p:nvSpPr>
            <p:spPr bwMode="auto">
              <a:xfrm>
                <a:off x="382" y="2057"/>
                <a:ext cx="64" cy="154"/>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Times" panose="02020603050405020304" pitchFamily="18" charset="0"/>
                  </a:rPr>
                  <a:t>2</a:t>
                </a:r>
                <a:endParaRPr lang="zh-CN" altLang="en-US" b="1"/>
              </a:p>
            </p:txBody>
          </p:sp>
          <p:sp>
            <p:nvSpPr>
              <p:cNvPr id="190489" name="Rectangle 25"/>
              <p:cNvSpPr>
                <a:spLocks noChangeArrowheads="1"/>
              </p:cNvSpPr>
              <p:nvPr/>
            </p:nvSpPr>
            <p:spPr bwMode="auto">
              <a:xfrm>
                <a:off x="598" y="2067"/>
                <a:ext cx="364" cy="138"/>
              </a:xfrm>
              <a:prstGeom prst="rect">
                <a:avLst/>
              </a:prstGeom>
              <a:solidFill>
                <a:srgbClr val="FFFFFF"/>
              </a:solidFill>
              <a:ln w="22225">
                <a:solidFill>
                  <a:srgbClr val="000000"/>
                </a:solidFill>
                <a:miter lim="800000"/>
              </a:ln>
            </p:spPr>
            <p:txBody>
              <a:bodyPr/>
              <a:lstStyle/>
              <a:p>
                <a:endParaRPr lang="zh-CN" altLang="en-US"/>
              </a:p>
            </p:txBody>
          </p:sp>
          <p:sp>
            <p:nvSpPr>
              <p:cNvPr id="190490" name="Rectangle 26"/>
              <p:cNvSpPr>
                <a:spLocks noChangeArrowheads="1"/>
              </p:cNvSpPr>
              <p:nvPr/>
            </p:nvSpPr>
            <p:spPr bwMode="auto">
              <a:xfrm>
                <a:off x="746" y="2057"/>
                <a:ext cx="64" cy="154"/>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Times" panose="02020603050405020304" pitchFamily="18" charset="0"/>
                  </a:rPr>
                  <a:t>1</a:t>
                </a:r>
                <a:endParaRPr lang="zh-CN" altLang="en-US" b="1"/>
              </a:p>
            </p:txBody>
          </p:sp>
          <p:sp>
            <p:nvSpPr>
              <p:cNvPr id="190491" name="Rectangle 27"/>
              <p:cNvSpPr>
                <a:spLocks noChangeArrowheads="1"/>
              </p:cNvSpPr>
              <p:nvPr/>
            </p:nvSpPr>
            <p:spPr bwMode="auto">
              <a:xfrm>
                <a:off x="962" y="2067"/>
                <a:ext cx="660" cy="138"/>
              </a:xfrm>
              <a:prstGeom prst="rect">
                <a:avLst/>
              </a:prstGeom>
              <a:solidFill>
                <a:srgbClr val="FFFFFF"/>
              </a:solidFill>
              <a:ln w="22225">
                <a:solidFill>
                  <a:srgbClr val="000000"/>
                </a:solidFill>
                <a:miter lim="800000"/>
              </a:ln>
            </p:spPr>
            <p:txBody>
              <a:bodyPr/>
              <a:lstStyle/>
              <a:p>
                <a:endParaRPr lang="zh-CN" altLang="en-US"/>
              </a:p>
            </p:txBody>
          </p:sp>
          <p:sp>
            <p:nvSpPr>
              <p:cNvPr id="190492" name="Rectangle 28"/>
              <p:cNvSpPr>
                <a:spLocks noChangeArrowheads="1"/>
              </p:cNvSpPr>
              <p:nvPr/>
            </p:nvSpPr>
            <p:spPr bwMode="auto">
              <a:xfrm>
                <a:off x="1622" y="2067"/>
                <a:ext cx="650" cy="138"/>
              </a:xfrm>
              <a:prstGeom prst="rect">
                <a:avLst/>
              </a:prstGeom>
              <a:solidFill>
                <a:srgbClr val="FFFFFF"/>
              </a:solidFill>
              <a:ln w="22225">
                <a:solidFill>
                  <a:srgbClr val="000000"/>
                </a:solidFill>
                <a:miter lim="800000"/>
              </a:ln>
            </p:spPr>
            <p:txBody>
              <a:bodyPr/>
              <a:lstStyle/>
              <a:p>
                <a:endParaRPr lang="zh-CN" altLang="en-US"/>
              </a:p>
            </p:txBody>
          </p:sp>
          <p:sp>
            <p:nvSpPr>
              <p:cNvPr id="190493" name="Rectangle 29"/>
              <p:cNvSpPr>
                <a:spLocks noChangeArrowheads="1"/>
              </p:cNvSpPr>
              <p:nvPr/>
            </p:nvSpPr>
            <p:spPr bwMode="auto">
              <a:xfrm>
                <a:off x="224" y="2205"/>
                <a:ext cx="374" cy="138"/>
              </a:xfrm>
              <a:prstGeom prst="rect">
                <a:avLst/>
              </a:prstGeom>
              <a:solidFill>
                <a:srgbClr val="FFFFFF"/>
              </a:solidFill>
              <a:ln w="22225">
                <a:solidFill>
                  <a:srgbClr val="000000"/>
                </a:solidFill>
                <a:miter lim="800000"/>
              </a:ln>
            </p:spPr>
            <p:txBody>
              <a:bodyPr/>
              <a:lstStyle/>
              <a:p>
                <a:endParaRPr lang="zh-CN" altLang="en-US"/>
              </a:p>
            </p:txBody>
          </p:sp>
          <p:sp>
            <p:nvSpPr>
              <p:cNvPr id="190494" name="Rectangle 30"/>
              <p:cNvSpPr>
                <a:spLocks noChangeArrowheads="1"/>
              </p:cNvSpPr>
              <p:nvPr/>
            </p:nvSpPr>
            <p:spPr bwMode="auto">
              <a:xfrm>
                <a:off x="382" y="2195"/>
                <a:ext cx="64" cy="154"/>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Times" panose="02020603050405020304" pitchFamily="18" charset="0"/>
                  </a:rPr>
                  <a:t>3</a:t>
                </a:r>
                <a:endParaRPr lang="zh-CN" altLang="en-US" b="1"/>
              </a:p>
            </p:txBody>
          </p:sp>
          <p:sp>
            <p:nvSpPr>
              <p:cNvPr id="190495" name="Rectangle 31"/>
              <p:cNvSpPr>
                <a:spLocks noChangeArrowheads="1"/>
              </p:cNvSpPr>
              <p:nvPr/>
            </p:nvSpPr>
            <p:spPr bwMode="auto">
              <a:xfrm>
                <a:off x="598" y="2205"/>
                <a:ext cx="364" cy="138"/>
              </a:xfrm>
              <a:prstGeom prst="rect">
                <a:avLst/>
              </a:prstGeom>
              <a:solidFill>
                <a:srgbClr val="FFFFFF"/>
              </a:solidFill>
              <a:ln w="22225">
                <a:solidFill>
                  <a:srgbClr val="000000"/>
                </a:solidFill>
                <a:miter lim="800000"/>
              </a:ln>
            </p:spPr>
            <p:txBody>
              <a:bodyPr/>
              <a:lstStyle/>
              <a:p>
                <a:endParaRPr lang="zh-CN" altLang="en-US"/>
              </a:p>
            </p:txBody>
          </p:sp>
          <p:sp>
            <p:nvSpPr>
              <p:cNvPr id="190496" name="Rectangle 32"/>
              <p:cNvSpPr>
                <a:spLocks noChangeArrowheads="1"/>
              </p:cNvSpPr>
              <p:nvPr/>
            </p:nvSpPr>
            <p:spPr bwMode="auto">
              <a:xfrm>
                <a:off x="746" y="2195"/>
                <a:ext cx="64" cy="154"/>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Times" panose="02020603050405020304" pitchFamily="18" charset="0"/>
                  </a:rPr>
                  <a:t>0</a:t>
                </a:r>
                <a:endParaRPr lang="zh-CN" altLang="en-US" b="1"/>
              </a:p>
            </p:txBody>
          </p:sp>
          <p:sp>
            <p:nvSpPr>
              <p:cNvPr id="190497" name="Rectangle 33"/>
              <p:cNvSpPr>
                <a:spLocks noChangeArrowheads="1"/>
              </p:cNvSpPr>
              <p:nvPr/>
            </p:nvSpPr>
            <p:spPr bwMode="auto">
              <a:xfrm>
                <a:off x="962" y="2205"/>
                <a:ext cx="660" cy="138"/>
              </a:xfrm>
              <a:prstGeom prst="rect">
                <a:avLst/>
              </a:prstGeom>
              <a:solidFill>
                <a:srgbClr val="FFFFFF"/>
              </a:solidFill>
              <a:ln w="22225">
                <a:solidFill>
                  <a:srgbClr val="000000"/>
                </a:solidFill>
                <a:miter lim="800000"/>
              </a:ln>
            </p:spPr>
            <p:txBody>
              <a:bodyPr/>
              <a:lstStyle/>
              <a:p>
                <a:endParaRPr lang="zh-CN" altLang="en-US"/>
              </a:p>
            </p:txBody>
          </p:sp>
          <p:sp>
            <p:nvSpPr>
              <p:cNvPr id="190498" name="Rectangle 34"/>
              <p:cNvSpPr>
                <a:spLocks noChangeArrowheads="1"/>
              </p:cNvSpPr>
              <p:nvPr/>
            </p:nvSpPr>
            <p:spPr bwMode="auto">
              <a:xfrm>
                <a:off x="1622" y="2205"/>
                <a:ext cx="650" cy="138"/>
              </a:xfrm>
              <a:prstGeom prst="rect">
                <a:avLst/>
              </a:prstGeom>
              <a:solidFill>
                <a:srgbClr val="FFFFFF"/>
              </a:solidFill>
              <a:ln w="22225">
                <a:solidFill>
                  <a:srgbClr val="000000"/>
                </a:solidFill>
                <a:miter lim="800000"/>
              </a:ln>
            </p:spPr>
            <p:txBody>
              <a:bodyPr/>
              <a:lstStyle/>
              <a:p>
                <a:endParaRPr lang="zh-CN" altLang="en-US"/>
              </a:p>
            </p:txBody>
          </p:sp>
          <p:sp>
            <p:nvSpPr>
              <p:cNvPr id="190499" name="Rectangle 35"/>
              <p:cNvSpPr>
                <a:spLocks noChangeArrowheads="1"/>
              </p:cNvSpPr>
              <p:nvPr/>
            </p:nvSpPr>
            <p:spPr bwMode="auto">
              <a:xfrm>
                <a:off x="224" y="2343"/>
                <a:ext cx="374" cy="137"/>
              </a:xfrm>
              <a:prstGeom prst="rect">
                <a:avLst/>
              </a:prstGeom>
              <a:solidFill>
                <a:srgbClr val="FFFFFF"/>
              </a:solidFill>
              <a:ln w="22225">
                <a:solidFill>
                  <a:srgbClr val="000000"/>
                </a:solidFill>
                <a:miter lim="800000"/>
              </a:ln>
            </p:spPr>
            <p:txBody>
              <a:bodyPr/>
              <a:lstStyle/>
              <a:p>
                <a:endParaRPr lang="zh-CN" altLang="en-US"/>
              </a:p>
            </p:txBody>
          </p:sp>
          <p:sp>
            <p:nvSpPr>
              <p:cNvPr id="190500" name="Rectangle 36"/>
              <p:cNvSpPr>
                <a:spLocks noChangeArrowheads="1"/>
              </p:cNvSpPr>
              <p:nvPr/>
            </p:nvSpPr>
            <p:spPr bwMode="auto">
              <a:xfrm>
                <a:off x="382" y="2333"/>
                <a:ext cx="64" cy="154"/>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Times" panose="02020603050405020304" pitchFamily="18" charset="0"/>
                  </a:rPr>
                  <a:t>4</a:t>
                </a:r>
                <a:endParaRPr lang="zh-CN" altLang="en-US" b="1"/>
              </a:p>
            </p:txBody>
          </p:sp>
          <p:sp>
            <p:nvSpPr>
              <p:cNvPr id="190501" name="Rectangle 37"/>
              <p:cNvSpPr>
                <a:spLocks noChangeArrowheads="1"/>
              </p:cNvSpPr>
              <p:nvPr/>
            </p:nvSpPr>
            <p:spPr bwMode="auto">
              <a:xfrm>
                <a:off x="598" y="2343"/>
                <a:ext cx="364" cy="137"/>
              </a:xfrm>
              <a:prstGeom prst="rect">
                <a:avLst/>
              </a:prstGeom>
              <a:solidFill>
                <a:srgbClr val="FFFFFF"/>
              </a:solidFill>
              <a:ln w="22225">
                <a:solidFill>
                  <a:srgbClr val="000000"/>
                </a:solidFill>
                <a:miter lim="800000"/>
              </a:ln>
            </p:spPr>
            <p:txBody>
              <a:bodyPr/>
              <a:lstStyle/>
              <a:p>
                <a:endParaRPr lang="zh-CN" altLang="en-US"/>
              </a:p>
            </p:txBody>
          </p:sp>
          <p:sp>
            <p:nvSpPr>
              <p:cNvPr id="190502" name="Rectangle 38"/>
              <p:cNvSpPr>
                <a:spLocks noChangeArrowheads="1"/>
              </p:cNvSpPr>
              <p:nvPr/>
            </p:nvSpPr>
            <p:spPr bwMode="auto">
              <a:xfrm>
                <a:off x="746" y="2333"/>
                <a:ext cx="64" cy="154"/>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Times" panose="02020603050405020304" pitchFamily="18" charset="0"/>
                  </a:rPr>
                  <a:t>1</a:t>
                </a:r>
                <a:endParaRPr lang="zh-CN" altLang="en-US" b="1"/>
              </a:p>
            </p:txBody>
          </p:sp>
          <p:sp>
            <p:nvSpPr>
              <p:cNvPr id="190503" name="Rectangle 39"/>
              <p:cNvSpPr>
                <a:spLocks noChangeArrowheads="1"/>
              </p:cNvSpPr>
              <p:nvPr/>
            </p:nvSpPr>
            <p:spPr bwMode="auto">
              <a:xfrm>
                <a:off x="962" y="2343"/>
                <a:ext cx="660" cy="137"/>
              </a:xfrm>
              <a:prstGeom prst="rect">
                <a:avLst/>
              </a:prstGeom>
              <a:solidFill>
                <a:srgbClr val="FFFFFF"/>
              </a:solidFill>
              <a:ln w="22225">
                <a:solidFill>
                  <a:srgbClr val="000000"/>
                </a:solidFill>
                <a:miter lim="800000"/>
              </a:ln>
            </p:spPr>
            <p:txBody>
              <a:bodyPr/>
              <a:lstStyle/>
              <a:p>
                <a:endParaRPr lang="zh-CN" altLang="en-US"/>
              </a:p>
            </p:txBody>
          </p:sp>
          <p:sp>
            <p:nvSpPr>
              <p:cNvPr id="190504" name="Rectangle 40"/>
              <p:cNvSpPr>
                <a:spLocks noChangeArrowheads="1"/>
              </p:cNvSpPr>
              <p:nvPr/>
            </p:nvSpPr>
            <p:spPr bwMode="auto">
              <a:xfrm>
                <a:off x="1622" y="2343"/>
                <a:ext cx="650" cy="137"/>
              </a:xfrm>
              <a:prstGeom prst="rect">
                <a:avLst/>
              </a:prstGeom>
              <a:solidFill>
                <a:srgbClr val="FFFFFF"/>
              </a:solidFill>
              <a:ln w="22225">
                <a:solidFill>
                  <a:srgbClr val="000000"/>
                </a:solidFill>
                <a:miter lim="800000"/>
              </a:ln>
            </p:spPr>
            <p:txBody>
              <a:bodyPr/>
              <a:lstStyle/>
              <a:p>
                <a:endParaRPr lang="zh-CN" altLang="en-US"/>
              </a:p>
            </p:txBody>
          </p:sp>
          <p:sp>
            <p:nvSpPr>
              <p:cNvPr id="190505" name="Rectangle 41"/>
              <p:cNvSpPr>
                <a:spLocks noChangeArrowheads="1"/>
              </p:cNvSpPr>
              <p:nvPr/>
            </p:nvSpPr>
            <p:spPr bwMode="auto">
              <a:xfrm>
                <a:off x="2823" y="994"/>
                <a:ext cx="375" cy="187"/>
              </a:xfrm>
              <a:prstGeom prst="rect">
                <a:avLst/>
              </a:prstGeom>
              <a:solidFill>
                <a:srgbClr val="FFFFFF"/>
              </a:solidFill>
              <a:ln w="22225">
                <a:solidFill>
                  <a:srgbClr val="000000"/>
                </a:solidFill>
                <a:miter lim="800000"/>
              </a:ln>
            </p:spPr>
            <p:txBody>
              <a:bodyPr/>
              <a:lstStyle/>
              <a:p>
                <a:endParaRPr lang="zh-CN" altLang="en-US"/>
              </a:p>
            </p:txBody>
          </p:sp>
          <p:sp>
            <p:nvSpPr>
              <p:cNvPr id="190506" name="Rectangle 42"/>
              <p:cNvSpPr>
                <a:spLocks noChangeArrowheads="1"/>
              </p:cNvSpPr>
              <p:nvPr/>
            </p:nvSpPr>
            <p:spPr bwMode="auto">
              <a:xfrm>
                <a:off x="2882" y="1024"/>
                <a:ext cx="258" cy="154"/>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宋体" panose="02010600030101010101" pitchFamily="2" charset="-122"/>
                  </a:rPr>
                  <a:t>页号</a:t>
                </a:r>
                <a:endParaRPr lang="zh-CN" altLang="en-US" b="1"/>
              </a:p>
            </p:txBody>
          </p:sp>
          <p:sp>
            <p:nvSpPr>
              <p:cNvPr id="190507" name="Rectangle 43"/>
              <p:cNvSpPr>
                <a:spLocks noChangeArrowheads="1"/>
              </p:cNvSpPr>
              <p:nvPr/>
            </p:nvSpPr>
            <p:spPr bwMode="auto">
              <a:xfrm>
                <a:off x="3198" y="994"/>
                <a:ext cx="374" cy="187"/>
              </a:xfrm>
              <a:prstGeom prst="rect">
                <a:avLst/>
              </a:prstGeom>
              <a:solidFill>
                <a:srgbClr val="FFFFFF"/>
              </a:solidFill>
              <a:ln w="22225">
                <a:solidFill>
                  <a:srgbClr val="000000"/>
                </a:solidFill>
                <a:miter lim="800000"/>
              </a:ln>
            </p:spPr>
            <p:txBody>
              <a:bodyPr/>
              <a:lstStyle/>
              <a:p>
                <a:endParaRPr lang="zh-CN" altLang="en-US"/>
              </a:p>
            </p:txBody>
          </p:sp>
          <p:sp>
            <p:nvSpPr>
              <p:cNvPr id="190508" name="Rectangle 44"/>
              <p:cNvSpPr>
                <a:spLocks noChangeArrowheads="1"/>
              </p:cNvSpPr>
              <p:nvPr/>
            </p:nvSpPr>
            <p:spPr bwMode="auto">
              <a:xfrm>
                <a:off x="3257" y="1024"/>
                <a:ext cx="258" cy="154"/>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宋体" panose="02010600030101010101" pitchFamily="2" charset="-122"/>
                  </a:rPr>
                  <a:t>状态</a:t>
                </a:r>
                <a:endParaRPr lang="zh-CN" altLang="en-US" b="1"/>
              </a:p>
            </p:txBody>
          </p:sp>
          <p:sp>
            <p:nvSpPr>
              <p:cNvPr id="190509" name="Rectangle 45"/>
              <p:cNvSpPr>
                <a:spLocks noChangeArrowheads="1"/>
              </p:cNvSpPr>
              <p:nvPr/>
            </p:nvSpPr>
            <p:spPr bwMode="auto">
              <a:xfrm>
                <a:off x="3572" y="994"/>
                <a:ext cx="650" cy="187"/>
              </a:xfrm>
              <a:prstGeom prst="rect">
                <a:avLst/>
              </a:prstGeom>
              <a:solidFill>
                <a:srgbClr val="FFFFFF"/>
              </a:solidFill>
              <a:ln w="22225">
                <a:solidFill>
                  <a:srgbClr val="000000"/>
                </a:solidFill>
                <a:miter lim="800000"/>
              </a:ln>
            </p:spPr>
            <p:txBody>
              <a:bodyPr/>
              <a:lstStyle/>
              <a:p>
                <a:endParaRPr lang="zh-CN" altLang="en-US"/>
              </a:p>
            </p:txBody>
          </p:sp>
          <p:sp>
            <p:nvSpPr>
              <p:cNvPr id="190510" name="Rectangle 46"/>
              <p:cNvSpPr>
                <a:spLocks noChangeArrowheads="1"/>
              </p:cNvSpPr>
              <p:nvPr/>
            </p:nvSpPr>
            <p:spPr bwMode="auto">
              <a:xfrm>
                <a:off x="3670" y="1024"/>
                <a:ext cx="452" cy="154"/>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宋体" panose="02010600030101010101" pitchFamily="2" charset="-122"/>
                  </a:rPr>
                  <a:t>存储块#</a:t>
                </a:r>
                <a:endParaRPr lang="zh-CN" altLang="en-US" b="1"/>
              </a:p>
            </p:txBody>
          </p:sp>
          <p:sp>
            <p:nvSpPr>
              <p:cNvPr id="190511" name="Rectangle 47"/>
              <p:cNvSpPr>
                <a:spLocks noChangeArrowheads="1"/>
              </p:cNvSpPr>
              <p:nvPr/>
            </p:nvSpPr>
            <p:spPr bwMode="auto">
              <a:xfrm>
                <a:off x="2823" y="1181"/>
                <a:ext cx="375" cy="138"/>
              </a:xfrm>
              <a:prstGeom prst="rect">
                <a:avLst/>
              </a:prstGeom>
              <a:solidFill>
                <a:srgbClr val="FFFFFF"/>
              </a:solidFill>
              <a:ln w="22225">
                <a:solidFill>
                  <a:srgbClr val="000000"/>
                </a:solidFill>
                <a:miter lim="800000"/>
              </a:ln>
            </p:spPr>
            <p:txBody>
              <a:bodyPr/>
              <a:lstStyle/>
              <a:p>
                <a:endParaRPr lang="zh-CN" altLang="en-US"/>
              </a:p>
            </p:txBody>
          </p:sp>
          <p:sp>
            <p:nvSpPr>
              <p:cNvPr id="190512" name="Rectangle 48"/>
              <p:cNvSpPr>
                <a:spLocks noChangeArrowheads="1"/>
              </p:cNvSpPr>
              <p:nvPr/>
            </p:nvSpPr>
            <p:spPr bwMode="auto">
              <a:xfrm>
                <a:off x="2981" y="1172"/>
                <a:ext cx="64" cy="154"/>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Times" panose="02020603050405020304" pitchFamily="18" charset="0"/>
                  </a:rPr>
                  <a:t>0</a:t>
                </a:r>
                <a:endParaRPr lang="zh-CN" altLang="en-US" b="1"/>
              </a:p>
            </p:txBody>
          </p:sp>
          <p:sp>
            <p:nvSpPr>
              <p:cNvPr id="190513" name="Rectangle 49"/>
              <p:cNvSpPr>
                <a:spLocks noChangeArrowheads="1"/>
              </p:cNvSpPr>
              <p:nvPr/>
            </p:nvSpPr>
            <p:spPr bwMode="auto">
              <a:xfrm>
                <a:off x="3198" y="1181"/>
                <a:ext cx="374" cy="138"/>
              </a:xfrm>
              <a:prstGeom prst="rect">
                <a:avLst/>
              </a:prstGeom>
              <a:solidFill>
                <a:srgbClr val="FFFFFF"/>
              </a:solidFill>
              <a:ln w="22225">
                <a:solidFill>
                  <a:srgbClr val="000000"/>
                </a:solidFill>
                <a:miter lim="800000"/>
              </a:ln>
            </p:spPr>
            <p:txBody>
              <a:bodyPr/>
              <a:lstStyle/>
              <a:p>
                <a:endParaRPr lang="zh-CN" altLang="en-US"/>
              </a:p>
            </p:txBody>
          </p:sp>
          <p:sp>
            <p:nvSpPr>
              <p:cNvPr id="190514" name="Rectangle 50"/>
              <p:cNvSpPr>
                <a:spLocks noChangeArrowheads="1"/>
              </p:cNvSpPr>
              <p:nvPr/>
            </p:nvSpPr>
            <p:spPr bwMode="auto">
              <a:xfrm>
                <a:off x="3355" y="1172"/>
                <a:ext cx="64" cy="154"/>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Times" panose="02020603050405020304" pitchFamily="18" charset="0"/>
                  </a:rPr>
                  <a:t>1</a:t>
                </a:r>
                <a:endParaRPr lang="zh-CN" altLang="en-US" b="1"/>
              </a:p>
            </p:txBody>
          </p:sp>
          <p:sp>
            <p:nvSpPr>
              <p:cNvPr id="190515" name="Rectangle 51"/>
              <p:cNvSpPr>
                <a:spLocks noChangeArrowheads="1"/>
              </p:cNvSpPr>
              <p:nvPr/>
            </p:nvSpPr>
            <p:spPr bwMode="auto">
              <a:xfrm>
                <a:off x="3572" y="1181"/>
                <a:ext cx="650" cy="138"/>
              </a:xfrm>
              <a:prstGeom prst="rect">
                <a:avLst/>
              </a:prstGeom>
              <a:solidFill>
                <a:srgbClr val="FFFFFF"/>
              </a:solidFill>
              <a:ln w="22225">
                <a:solidFill>
                  <a:srgbClr val="000000"/>
                </a:solidFill>
                <a:miter lim="800000"/>
              </a:ln>
            </p:spPr>
            <p:txBody>
              <a:bodyPr/>
              <a:lstStyle/>
              <a:p>
                <a:endParaRPr lang="zh-CN" altLang="en-US"/>
              </a:p>
            </p:txBody>
          </p:sp>
          <p:sp>
            <p:nvSpPr>
              <p:cNvPr id="190516" name="Rectangle 52"/>
              <p:cNvSpPr>
                <a:spLocks noChangeArrowheads="1"/>
              </p:cNvSpPr>
              <p:nvPr/>
            </p:nvSpPr>
            <p:spPr bwMode="auto">
              <a:xfrm>
                <a:off x="2823" y="1319"/>
                <a:ext cx="375" cy="138"/>
              </a:xfrm>
              <a:prstGeom prst="rect">
                <a:avLst/>
              </a:prstGeom>
              <a:solidFill>
                <a:srgbClr val="FFFFFF"/>
              </a:solidFill>
              <a:ln w="22225">
                <a:solidFill>
                  <a:srgbClr val="000000"/>
                </a:solidFill>
                <a:miter lim="800000"/>
              </a:ln>
            </p:spPr>
            <p:txBody>
              <a:bodyPr/>
              <a:lstStyle/>
              <a:p>
                <a:endParaRPr lang="zh-CN" altLang="en-US"/>
              </a:p>
            </p:txBody>
          </p:sp>
          <p:sp>
            <p:nvSpPr>
              <p:cNvPr id="190517" name="Rectangle 53"/>
              <p:cNvSpPr>
                <a:spLocks noChangeArrowheads="1"/>
              </p:cNvSpPr>
              <p:nvPr/>
            </p:nvSpPr>
            <p:spPr bwMode="auto">
              <a:xfrm>
                <a:off x="2981" y="1309"/>
                <a:ext cx="64" cy="154"/>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Times" panose="02020603050405020304" pitchFamily="18" charset="0"/>
                  </a:rPr>
                  <a:t>1</a:t>
                </a:r>
                <a:endParaRPr lang="zh-CN" altLang="en-US" b="1"/>
              </a:p>
            </p:txBody>
          </p:sp>
          <p:sp>
            <p:nvSpPr>
              <p:cNvPr id="190518" name="Rectangle 54"/>
              <p:cNvSpPr>
                <a:spLocks noChangeArrowheads="1"/>
              </p:cNvSpPr>
              <p:nvPr/>
            </p:nvSpPr>
            <p:spPr bwMode="auto">
              <a:xfrm>
                <a:off x="3198" y="1319"/>
                <a:ext cx="374" cy="138"/>
              </a:xfrm>
              <a:prstGeom prst="rect">
                <a:avLst/>
              </a:prstGeom>
              <a:solidFill>
                <a:srgbClr val="FFFFFF"/>
              </a:solidFill>
              <a:ln w="22225">
                <a:solidFill>
                  <a:srgbClr val="000000"/>
                </a:solidFill>
                <a:miter lim="800000"/>
              </a:ln>
            </p:spPr>
            <p:txBody>
              <a:bodyPr/>
              <a:lstStyle/>
              <a:p>
                <a:endParaRPr lang="zh-CN" altLang="en-US"/>
              </a:p>
            </p:txBody>
          </p:sp>
          <p:sp>
            <p:nvSpPr>
              <p:cNvPr id="190519" name="Rectangle 55"/>
              <p:cNvSpPr>
                <a:spLocks noChangeArrowheads="1"/>
              </p:cNvSpPr>
              <p:nvPr/>
            </p:nvSpPr>
            <p:spPr bwMode="auto">
              <a:xfrm>
                <a:off x="3355" y="1309"/>
                <a:ext cx="64" cy="154"/>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Times" panose="02020603050405020304" pitchFamily="18" charset="0"/>
                  </a:rPr>
                  <a:t>1</a:t>
                </a:r>
                <a:endParaRPr lang="zh-CN" altLang="en-US" b="1"/>
              </a:p>
            </p:txBody>
          </p:sp>
          <p:sp>
            <p:nvSpPr>
              <p:cNvPr id="190520" name="Rectangle 56"/>
              <p:cNvSpPr>
                <a:spLocks noChangeArrowheads="1"/>
              </p:cNvSpPr>
              <p:nvPr/>
            </p:nvSpPr>
            <p:spPr bwMode="auto">
              <a:xfrm>
                <a:off x="3572" y="1319"/>
                <a:ext cx="650" cy="138"/>
              </a:xfrm>
              <a:prstGeom prst="rect">
                <a:avLst/>
              </a:prstGeom>
              <a:solidFill>
                <a:srgbClr val="FFFFFF"/>
              </a:solidFill>
              <a:ln w="22225">
                <a:solidFill>
                  <a:srgbClr val="000000"/>
                </a:solidFill>
                <a:miter lim="800000"/>
              </a:ln>
            </p:spPr>
            <p:txBody>
              <a:bodyPr/>
              <a:lstStyle/>
              <a:p>
                <a:endParaRPr lang="zh-CN" altLang="en-US"/>
              </a:p>
            </p:txBody>
          </p:sp>
          <p:sp>
            <p:nvSpPr>
              <p:cNvPr id="190521" name="Rectangle 57"/>
              <p:cNvSpPr>
                <a:spLocks noChangeArrowheads="1"/>
              </p:cNvSpPr>
              <p:nvPr/>
            </p:nvSpPr>
            <p:spPr bwMode="auto">
              <a:xfrm>
                <a:off x="2823" y="1457"/>
                <a:ext cx="375" cy="148"/>
              </a:xfrm>
              <a:prstGeom prst="rect">
                <a:avLst/>
              </a:prstGeom>
              <a:solidFill>
                <a:srgbClr val="FFFFFF"/>
              </a:solidFill>
              <a:ln w="22225">
                <a:solidFill>
                  <a:srgbClr val="000000"/>
                </a:solidFill>
                <a:miter lim="800000"/>
              </a:ln>
            </p:spPr>
            <p:txBody>
              <a:bodyPr/>
              <a:lstStyle/>
              <a:p>
                <a:endParaRPr lang="zh-CN" altLang="en-US"/>
              </a:p>
            </p:txBody>
          </p:sp>
          <p:sp>
            <p:nvSpPr>
              <p:cNvPr id="190522" name="Rectangle 58"/>
              <p:cNvSpPr>
                <a:spLocks noChangeArrowheads="1"/>
              </p:cNvSpPr>
              <p:nvPr/>
            </p:nvSpPr>
            <p:spPr bwMode="auto">
              <a:xfrm>
                <a:off x="2981" y="1457"/>
                <a:ext cx="64" cy="154"/>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Times" panose="02020603050405020304" pitchFamily="18" charset="0"/>
                  </a:rPr>
                  <a:t>2</a:t>
                </a:r>
                <a:endParaRPr lang="zh-CN" altLang="en-US" b="1"/>
              </a:p>
            </p:txBody>
          </p:sp>
          <p:sp>
            <p:nvSpPr>
              <p:cNvPr id="190523" name="Rectangle 59"/>
              <p:cNvSpPr>
                <a:spLocks noChangeArrowheads="1"/>
              </p:cNvSpPr>
              <p:nvPr/>
            </p:nvSpPr>
            <p:spPr bwMode="auto">
              <a:xfrm>
                <a:off x="3198" y="1457"/>
                <a:ext cx="374" cy="148"/>
              </a:xfrm>
              <a:prstGeom prst="rect">
                <a:avLst/>
              </a:prstGeom>
              <a:solidFill>
                <a:srgbClr val="FFFFFF"/>
              </a:solidFill>
              <a:ln w="22225">
                <a:solidFill>
                  <a:srgbClr val="000000"/>
                </a:solidFill>
                <a:miter lim="800000"/>
              </a:ln>
            </p:spPr>
            <p:txBody>
              <a:bodyPr/>
              <a:lstStyle/>
              <a:p>
                <a:endParaRPr lang="zh-CN" altLang="en-US"/>
              </a:p>
            </p:txBody>
          </p:sp>
          <p:sp>
            <p:nvSpPr>
              <p:cNvPr id="190524" name="Rectangle 60"/>
              <p:cNvSpPr>
                <a:spLocks noChangeArrowheads="1"/>
              </p:cNvSpPr>
              <p:nvPr/>
            </p:nvSpPr>
            <p:spPr bwMode="auto">
              <a:xfrm>
                <a:off x="3355" y="1457"/>
                <a:ext cx="64" cy="154"/>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Times" panose="02020603050405020304" pitchFamily="18" charset="0"/>
                  </a:rPr>
                  <a:t>1</a:t>
                </a:r>
                <a:endParaRPr lang="zh-CN" altLang="en-US" b="1"/>
              </a:p>
            </p:txBody>
          </p:sp>
          <p:sp>
            <p:nvSpPr>
              <p:cNvPr id="190525" name="Rectangle 61"/>
              <p:cNvSpPr>
                <a:spLocks noChangeArrowheads="1"/>
              </p:cNvSpPr>
              <p:nvPr/>
            </p:nvSpPr>
            <p:spPr bwMode="auto">
              <a:xfrm>
                <a:off x="3572" y="1457"/>
                <a:ext cx="650" cy="148"/>
              </a:xfrm>
              <a:prstGeom prst="rect">
                <a:avLst/>
              </a:prstGeom>
              <a:solidFill>
                <a:srgbClr val="FFFFFF"/>
              </a:solidFill>
              <a:ln w="22225">
                <a:solidFill>
                  <a:srgbClr val="000000"/>
                </a:solidFill>
                <a:miter lim="800000"/>
              </a:ln>
            </p:spPr>
            <p:txBody>
              <a:bodyPr/>
              <a:lstStyle/>
              <a:p>
                <a:endParaRPr lang="zh-CN" altLang="en-US"/>
              </a:p>
            </p:txBody>
          </p:sp>
          <p:sp>
            <p:nvSpPr>
              <p:cNvPr id="190526" name="Rectangle 62"/>
              <p:cNvSpPr>
                <a:spLocks noChangeArrowheads="1"/>
              </p:cNvSpPr>
              <p:nvPr/>
            </p:nvSpPr>
            <p:spPr bwMode="auto">
              <a:xfrm>
                <a:off x="2823" y="1605"/>
                <a:ext cx="375" cy="137"/>
              </a:xfrm>
              <a:prstGeom prst="rect">
                <a:avLst/>
              </a:prstGeom>
              <a:solidFill>
                <a:srgbClr val="FFFFFF"/>
              </a:solidFill>
              <a:ln w="22225">
                <a:solidFill>
                  <a:srgbClr val="000000"/>
                </a:solidFill>
                <a:miter lim="800000"/>
              </a:ln>
            </p:spPr>
            <p:txBody>
              <a:bodyPr/>
              <a:lstStyle/>
              <a:p>
                <a:endParaRPr lang="zh-CN" altLang="en-US"/>
              </a:p>
            </p:txBody>
          </p:sp>
          <p:sp>
            <p:nvSpPr>
              <p:cNvPr id="190527" name="Rectangle 63"/>
              <p:cNvSpPr>
                <a:spLocks noChangeArrowheads="1"/>
              </p:cNvSpPr>
              <p:nvPr/>
            </p:nvSpPr>
            <p:spPr bwMode="auto">
              <a:xfrm>
                <a:off x="2981" y="1595"/>
                <a:ext cx="64" cy="154"/>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Times" panose="02020603050405020304" pitchFamily="18" charset="0"/>
                  </a:rPr>
                  <a:t>3</a:t>
                </a:r>
                <a:endParaRPr lang="zh-CN" altLang="en-US" b="1"/>
              </a:p>
            </p:txBody>
          </p:sp>
          <p:sp>
            <p:nvSpPr>
              <p:cNvPr id="190528" name="Rectangle 64"/>
              <p:cNvSpPr>
                <a:spLocks noChangeArrowheads="1"/>
              </p:cNvSpPr>
              <p:nvPr/>
            </p:nvSpPr>
            <p:spPr bwMode="auto">
              <a:xfrm>
                <a:off x="3198" y="1605"/>
                <a:ext cx="374" cy="137"/>
              </a:xfrm>
              <a:prstGeom prst="rect">
                <a:avLst/>
              </a:prstGeom>
              <a:solidFill>
                <a:srgbClr val="FFFFFF"/>
              </a:solidFill>
              <a:ln w="22225">
                <a:solidFill>
                  <a:srgbClr val="000000"/>
                </a:solidFill>
                <a:miter lim="800000"/>
              </a:ln>
            </p:spPr>
            <p:txBody>
              <a:bodyPr/>
              <a:lstStyle/>
              <a:p>
                <a:endParaRPr lang="zh-CN" altLang="en-US"/>
              </a:p>
            </p:txBody>
          </p:sp>
          <p:sp>
            <p:nvSpPr>
              <p:cNvPr id="190529" name="Rectangle 65"/>
              <p:cNvSpPr>
                <a:spLocks noChangeArrowheads="1"/>
              </p:cNvSpPr>
              <p:nvPr/>
            </p:nvSpPr>
            <p:spPr bwMode="auto">
              <a:xfrm>
                <a:off x="3355" y="1595"/>
                <a:ext cx="64" cy="154"/>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Times" panose="02020603050405020304" pitchFamily="18" charset="0"/>
                  </a:rPr>
                  <a:t>0</a:t>
                </a:r>
                <a:endParaRPr lang="zh-CN" altLang="en-US" b="1"/>
              </a:p>
            </p:txBody>
          </p:sp>
          <p:sp>
            <p:nvSpPr>
              <p:cNvPr id="190530" name="Rectangle 66"/>
              <p:cNvSpPr>
                <a:spLocks noChangeArrowheads="1"/>
              </p:cNvSpPr>
              <p:nvPr/>
            </p:nvSpPr>
            <p:spPr bwMode="auto">
              <a:xfrm>
                <a:off x="3572" y="1605"/>
                <a:ext cx="650" cy="137"/>
              </a:xfrm>
              <a:prstGeom prst="rect">
                <a:avLst/>
              </a:prstGeom>
              <a:solidFill>
                <a:srgbClr val="FFFFFF"/>
              </a:solidFill>
              <a:ln w="22225">
                <a:solidFill>
                  <a:srgbClr val="000000"/>
                </a:solidFill>
                <a:miter lim="800000"/>
              </a:ln>
            </p:spPr>
            <p:txBody>
              <a:bodyPr/>
              <a:lstStyle/>
              <a:p>
                <a:endParaRPr lang="zh-CN" altLang="en-US"/>
              </a:p>
            </p:txBody>
          </p:sp>
          <p:sp>
            <p:nvSpPr>
              <p:cNvPr id="190531" name="Rectangle 67"/>
              <p:cNvSpPr>
                <a:spLocks noChangeArrowheads="1"/>
              </p:cNvSpPr>
              <p:nvPr/>
            </p:nvSpPr>
            <p:spPr bwMode="auto">
              <a:xfrm>
                <a:off x="2823" y="1742"/>
                <a:ext cx="375" cy="138"/>
              </a:xfrm>
              <a:prstGeom prst="rect">
                <a:avLst/>
              </a:prstGeom>
              <a:solidFill>
                <a:srgbClr val="FFFFFF"/>
              </a:solidFill>
              <a:ln w="22225">
                <a:solidFill>
                  <a:srgbClr val="000000"/>
                </a:solidFill>
                <a:miter lim="800000"/>
              </a:ln>
            </p:spPr>
            <p:txBody>
              <a:bodyPr/>
              <a:lstStyle/>
              <a:p>
                <a:endParaRPr lang="zh-CN" altLang="en-US"/>
              </a:p>
            </p:txBody>
          </p:sp>
          <p:sp>
            <p:nvSpPr>
              <p:cNvPr id="190532" name="Rectangle 68"/>
              <p:cNvSpPr>
                <a:spLocks noChangeArrowheads="1"/>
              </p:cNvSpPr>
              <p:nvPr/>
            </p:nvSpPr>
            <p:spPr bwMode="auto">
              <a:xfrm>
                <a:off x="2981" y="1733"/>
                <a:ext cx="64" cy="154"/>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Times" panose="02020603050405020304" pitchFamily="18" charset="0"/>
                  </a:rPr>
                  <a:t>4</a:t>
                </a:r>
                <a:endParaRPr lang="zh-CN" altLang="en-US" b="1"/>
              </a:p>
            </p:txBody>
          </p:sp>
          <p:sp>
            <p:nvSpPr>
              <p:cNvPr id="190533" name="Rectangle 69"/>
              <p:cNvSpPr>
                <a:spLocks noChangeArrowheads="1"/>
              </p:cNvSpPr>
              <p:nvPr/>
            </p:nvSpPr>
            <p:spPr bwMode="auto">
              <a:xfrm>
                <a:off x="3198" y="1742"/>
                <a:ext cx="374" cy="138"/>
              </a:xfrm>
              <a:prstGeom prst="rect">
                <a:avLst/>
              </a:prstGeom>
              <a:solidFill>
                <a:srgbClr val="FFFFFF"/>
              </a:solidFill>
              <a:ln w="22225">
                <a:solidFill>
                  <a:srgbClr val="000000"/>
                </a:solidFill>
                <a:miter lim="800000"/>
              </a:ln>
            </p:spPr>
            <p:txBody>
              <a:bodyPr/>
              <a:lstStyle/>
              <a:p>
                <a:endParaRPr lang="zh-CN" altLang="en-US"/>
              </a:p>
            </p:txBody>
          </p:sp>
          <p:sp>
            <p:nvSpPr>
              <p:cNvPr id="190534" name="Rectangle 70"/>
              <p:cNvSpPr>
                <a:spLocks noChangeArrowheads="1"/>
              </p:cNvSpPr>
              <p:nvPr/>
            </p:nvSpPr>
            <p:spPr bwMode="auto">
              <a:xfrm>
                <a:off x="3355" y="1733"/>
                <a:ext cx="64" cy="154"/>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Times" panose="02020603050405020304" pitchFamily="18" charset="0"/>
                  </a:rPr>
                  <a:t>1</a:t>
                </a:r>
                <a:endParaRPr lang="zh-CN" altLang="en-US" b="1"/>
              </a:p>
            </p:txBody>
          </p:sp>
          <p:sp>
            <p:nvSpPr>
              <p:cNvPr id="190535" name="Rectangle 71"/>
              <p:cNvSpPr>
                <a:spLocks noChangeArrowheads="1"/>
              </p:cNvSpPr>
              <p:nvPr/>
            </p:nvSpPr>
            <p:spPr bwMode="auto">
              <a:xfrm>
                <a:off x="3572" y="1742"/>
                <a:ext cx="650" cy="138"/>
              </a:xfrm>
              <a:prstGeom prst="rect">
                <a:avLst/>
              </a:prstGeom>
              <a:solidFill>
                <a:srgbClr val="FFFFFF"/>
              </a:solidFill>
              <a:ln w="22225">
                <a:solidFill>
                  <a:srgbClr val="000000"/>
                </a:solidFill>
                <a:miter lim="800000"/>
              </a:ln>
            </p:spPr>
            <p:txBody>
              <a:bodyPr/>
              <a:lstStyle/>
              <a:p>
                <a:endParaRPr lang="zh-CN" altLang="en-US"/>
              </a:p>
            </p:txBody>
          </p:sp>
          <p:sp>
            <p:nvSpPr>
              <p:cNvPr id="190536" name="Rectangle 72"/>
              <p:cNvSpPr>
                <a:spLocks noChangeArrowheads="1"/>
              </p:cNvSpPr>
              <p:nvPr/>
            </p:nvSpPr>
            <p:spPr bwMode="auto">
              <a:xfrm>
                <a:off x="2823" y="2254"/>
                <a:ext cx="375" cy="138"/>
              </a:xfrm>
              <a:prstGeom prst="rect">
                <a:avLst/>
              </a:prstGeom>
              <a:solidFill>
                <a:srgbClr val="FFFFFF"/>
              </a:solidFill>
              <a:ln w="22225">
                <a:solidFill>
                  <a:srgbClr val="000000"/>
                </a:solidFill>
                <a:miter lim="800000"/>
              </a:ln>
            </p:spPr>
            <p:txBody>
              <a:bodyPr/>
              <a:lstStyle/>
              <a:p>
                <a:endParaRPr lang="zh-CN" altLang="en-US"/>
              </a:p>
            </p:txBody>
          </p:sp>
          <p:sp>
            <p:nvSpPr>
              <p:cNvPr id="190537" name="Rectangle 73"/>
              <p:cNvSpPr>
                <a:spLocks noChangeArrowheads="1"/>
              </p:cNvSpPr>
              <p:nvPr/>
            </p:nvSpPr>
            <p:spPr bwMode="auto">
              <a:xfrm>
                <a:off x="3198" y="2254"/>
                <a:ext cx="374" cy="138"/>
              </a:xfrm>
              <a:prstGeom prst="rect">
                <a:avLst/>
              </a:prstGeom>
              <a:solidFill>
                <a:srgbClr val="FFFFFF"/>
              </a:solidFill>
              <a:ln w="22225">
                <a:solidFill>
                  <a:srgbClr val="000000"/>
                </a:solidFill>
                <a:miter lim="800000"/>
              </a:ln>
            </p:spPr>
            <p:txBody>
              <a:bodyPr/>
              <a:lstStyle/>
              <a:p>
                <a:endParaRPr lang="zh-CN" altLang="en-US"/>
              </a:p>
            </p:txBody>
          </p:sp>
          <p:sp>
            <p:nvSpPr>
              <p:cNvPr id="190538" name="Rectangle 74"/>
              <p:cNvSpPr>
                <a:spLocks noChangeArrowheads="1"/>
              </p:cNvSpPr>
              <p:nvPr/>
            </p:nvSpPr>
            <p:spPr bwMode="auto">
              <a:xfrm>
                <a:off x="3572" y="2254"/>
                <a:ext cx="650" cy="138"/>
              </a:xfrm>
              <a:prstGeom prst="rect">
                <a:avLst/>
              </a:prstGeom>
              <a:solidFill>
                <a:srgbClr val="FFFFFF"/>
              </a:solidFill>
              <a:ln w="22225">
                <a:solidFill>
                  <a:srgbClr val="000000"/>
                </a:solidFill>
                <a:miter lim="800000"/>
              </a:ln>
            </p:spPr>
            <p:txBody>
              <a:bodyPr/>
              <a:lstStyle/>
              <a:p>
                <a:endParaRPr lang="zh-CN" altLang="en-US"/>
              </a:p>
            </p:txBody>
          </p:sp>
          <p:sp>
            <p:nvSpPr>
              <p:cNvPr id="190539" name="Rectangle 75"/>
              <p:cNvSpPr>
                <a:spLocks noChangeArrowheads="1"/>
              </p:cNvSpPr>
              <p:nvPr/>
            </p:nvSpPr>
            <p:spPr bwMode="auto">
              <a:xfrm>
                <a:off x="4783" y="807"/>
                <a:ext cx="650" cy="187"/>
              </a:xfrm>
              <a:prstGeom prst="rect">
                <a:avLst/>
              </a:prstGeom>
              <a:solidFill>
                <a:srgbClr val="FFFFFF"/>
              </a:solidFill>
              <a:ln w="22225">
                <a:solidFill>
                  <a:srgbClr val="000000"/>
                </a:solidFill>
                <a:miter lim="800000"/>
              </a:ln>
            </p:spPr>
            <p:txBody>
              <a:bodyPr/>
              <a:lstStyle/>
              <a:p>
                <a:endParaRPr lang="zh-CN" altLang="en-US"/>
              </a:p>
            </p:txBody>
          </p:sp>
          <p:sp>
            <p:nvSpPr>
              <p:cNvPr id="190540" name="Rectangle 76"/>
              <p:cNvSpPr>
                <a:spLocks noChangeArrowheads="1"/>
              </p:cNvSpPr>
              <p:nvPr/>
            </p:nvSpPr>
            <p:spPr bwMode="auto">
              <a:xfrm>
                <a:off x="4852" y="837"/>
                <a:ext cx="516" cy="154"/>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宋体" panose="02010600030101010101" pitchFamily="2" charset="-122"/>
                  </a:rPr>
                  <a:t>操作系统</a:t>
                </a:r>
                <a:endParaRPr lang="zh-CN" altLang="en-US" b="1"/>
              </a:p>
            </p:txBody>
          </p:sp>
          <p:sp>
            <p:nvSpPr>
              <p:cNvPr id="190541" name="Rectangle 77"/>
              <p:cNvSpPr>
                <a:spLocks noChangeArrowheads="1"/>
              </p:cNvSpPr>
              <p:nvPr/>
            </p:nvSpPr>
            <p:spPr bwMode="auto">
              <a:xfrm>
                <a:off x="4783" y="994"/>
                <a:ext cx="650" cy="138"/>
              </a:xfrm>
              <a:prstGeom prst="rect">
                <a:avLst/>
              </a:prstGeom>
              <a:solidFill>
                <a:srgbClr val="FFFFFF"/>
              </a:solidFill>
              <a:ln w="22225">
                <a:solidFill>
                  <a:srgbClr val="000000"/>
                </a:solidFill>
                <a:miter lim="800000"/>
              </a:ln>
            </p:spPr>
            <p:txBody>
              <a:bodyPr/>
              <a:lstStyle/>
              <a:p>
                <a:endParaRPr lang="zh-CN" altLang="en-US"/>
              </a:p>
            </p:txBody>
          </p:sp>
          <p:sp>
            <p:nvSpPr>
              <p:cNvPr id="190542" name="Rectangle 78"/>
              <p:cNvSpPr>
                <a:spLocks noChangeArrowheads="1"/>
              </p:cNvSpPr>
              <p:nvPr/>
            </p:nvSpPr>
            <p:spPr bwMode="auto">
              <a:xfrm>
                <a:off x="4783" y="1132"/>
                <a:ext cx="650" cy="148"/>
              </a:xfrm>
              <a:prstGeom prst="rect">
                <a:avLst/>
              </a:prstGeom>
              <a:solidFill>
                <a:srgbClr val="FFFFFF"/>
              </a:solidFill>
              <a:ln w="22225">
                <a:solidFill>
                  <a:srgbClr val="000000"/>
                </a:solidFill>
                <a:miter lim="800000"/>
              </a:ln>
            </p:spPr>
            <p:txBody>
              <a:bodyPr/>
              <a:lstStyle/>
              <a:p>
                <a:endParaRPr lang="zh-CN" altLang="en-US"/>
              </a:p>
            </p:txBody>
          </p:sp>
          <p:sp>
            <p:nvSpPr>
              <p:cNvPr id="190543" name="Rectangle 79"/>
              <p:cNvSpPr>
                <a:spLocks noChangeArrowheads="1"/>
              </p:cNvSpPr>
              <p:nvPr/>
            </p:nvSpPr>
            <p:spPr bwMode="auto">
              <a:xfrm>
                <a:off x="4783" y="1280"/>
                <a:ext cx="650" cy="138"/>
              </a:xfrm>
              <a:prstGeom prst="rect">
                <a:avLst/>
              </a:prstGeom>
              <a:solidFill>
                <a:srgbClr val="FFFFFF"/>
              </a:solidFill>
              <a:ln w="22225">
                <a:solidFill>
                  <a:srgbClr val="000000"/>
                </a:solidFill>
                <a:miter lim="800000"/>
              </a:ln>
            </p:spPr>
            <p:txBody>
              <a:bodyPr/>
              <a:lstStyle/>
              <a:p>
                <a:endParaRPr lang="zh-CN" altLang="en-US"/>
              </a:p>
            </p:txBody>
          </p:sp>
          <p:sp>
            <p:nvSpPr>
              <p:cNvPr id="190544" name="Rectangle 80"/>
              <p:cNvSpPr>
                <a:spLocks noChangeArrowheads="1"/>
              </p:cNvSpPr>
              <p:nvPr/>
            </p:nvSpPr>
            <p:spPr bwMode="auto">
              <a:xfrm>
                <a:off x="4783" y="1418"/>
                <a:ext cx="650" cy="137"/>
              </a:xfrm>
              <a:prstGeom prst="rect">
                <a:avLst/>
              </a:prstGeom>
              <a:solidFill>
                <a:srgbClr val="FFFFFF"/>
              </a:solidFill>
              <a:ln w="22225">
                <a:solidFill>
                  <a:srgbClr val="000000"/>
                </a:solidFill>
                <a:miter lim="800000"/>
              </a:ln>
            </p:spPr>
            <p:txBody>
              <a:bodyPr/>
              <a:lstStyle/>
              <a:p>
                <a:endParaRPr lang="zh-CN" altLang="en-US"/>
              </a:p>
            </p:txBody>
          </p:sp>
          <p:sp>
            <p:nvSpPr>
              <p:cNvPr id="190545" name="Rectangle 81"/>
              <p:cNvSpPr>
                <a:spLocks noChangeArrowheads="1"/>
              </p:cNvSpPr>
              <p:nvPr/>
            </p:nvSpPr>
            <p:spPr bwMode="auto">
              <a:xfrm>
                <a:off x="4783" y="1555"/>
                <a:ext cx="650" cy="138"/>
              </a:xfrm>
              <a:prstGeom prst="rect">
                <a:avLst/>
              </a:prstGeom>
              <a:solidFill>
                <a:srgbClr val="FFFFFF"/>
              </a:solidFill>
              <a:ln w="22225">
                <a:solidFill>
                  <a:srgbClr val="000000"/>
                </a:solidFill>
                <a:miter lim="800000"/>
              </a:ln>
            </p:spPr>
            <p:txBody>
              <a:bodyPr/>
              <a:lstStyle/>
              <a:p>
                <a:endParaRPr lang="zh-CN" altLang="en-US"/>
              </a:p>
            </p:txBody>
          </p:sp>
          <p:sp>
            <p:nvSpPr>
              <p:cNvPr id="190546" name="Rectangle 82"/>
              <p:cNvSpPr>
                <a:spLocks noChangeArrowheads="1"/>
              </p:cNvSpPr>
              <p:nvPr/>
            </p:nvSpPr>
            <p:spPr bwMode="auto">
              <a:xfrm>
                <a:off x="4783" y="1693"/>
                <a:ext cx="650" cy="138"/>
              </a:xfrm>
              <a:prstGeom prst="rect">
                <a:avLst/>
              </a:prstGeom>
              <a:solidFill>
                <a:srgbClr val="FFFFFF"/>
              </a:solidFill>
              <a:ln w="22225">
                <a:solidFill>
                  <a:srgbClr val="000000"/>
                </a:solidFill>
                <a:miter lim="800000"/>
              </a:ln>
            </p:spPr>
            <p:txBody>
              <a:bodyPr/>
              <a:lstStyle/>
              <a:p>
                <a:endParaRPr lang="zh-CN" altLang="en-US"/>
              </a:p>
            </p:txBody>
          </p:sp>
          <p:sp>
            <p:nvSpPr>
              <p:cNvPr id="190547" name="Rectangle 83"/>
              <p:cNvSpPr>
                <a:spLocks noChangeArrowheads="1"/>
              </p:cNvSpPr>
              <p:nvPr/>
            </p:nvSpPr>
            <p:spPr bwMode="auto">
              <a:xfrm>
                <a:off x="4783" y="1831"/>
                <a:ext cx="650" cy="138"/>
              </a:xfrm>
              <a:prstGeom prst="rect">
                <a:avLst/>
              </a:prstGeom>
              <a:solidFill>
                <a:srgbClr val="FFFFFF"/>
              </a:solidFill>
              <a:ln w="22225">
                <a:solidFill>
                  <a:srgbClr val="000000"/>
                </a:solidFill>
                <a:miter lim="800000"/>
              </a:ln>
            </p:spPr>
            <p:txBody>
              <a:bodyPr/>
              <a:lstStyle/>
              <a:p>
                <a:endParaRPr lang="zh-CN" altLang="en-US"/>
              </a:p>
            </p:txBody>
          </p:sp>
          <p:sp>
            <p:nvSpPr>
              <p:cNvPr id="190548" name="Rectangle 84"/>
              <p:cNvSpPr>
                <a:spLocks noChangeArrowheads="1"/>
              </p:cNvSpPr>
              <p:nvPr/>
            </p:nvSpPr>
            <p:spPr bwMode="auto">
              <a:xfrm>
                <a:off x="4783" y="1969"/>
                <a:ext cx="650" cy="147"/>
              </a:xfrm>
              <a:prstGeom prst="rect">
                <a:avLst/>
              </a:prstGeom>
              <a:solidFill>
                <a:srgbClr val="FFFFFF"/>
              </a:solidFill>
              <a:ln w="22225">
                <a:solidFill>
                  <a:srgbClr val="000000"/>
                </a:solidFill>
                <a:miter lim="800000"/>
              </a:ln>
            </p:spPr>
            <p:txBody>
              <a:bodyPr/>
              <a:lstStyle/>
              <a:p>
                <a:endParaRPr lang="zh-CN" altLang="en-US"/>
              </a:p>
            </p:txBody>
          </p:sp>
          <p:sp>
            <p:nvSpPr>
              <p:cNvPr id="190549" name="Rectangle 85"/>
              <p:cNvSpPr>
                <a:spLocks noChangeArrowheads="1"/>
              </p:cNvSpPr>
              <p:nvPr/>
            </p:nvSpPr>
            <p:spPr bwMode="auto">
              <a:xfrm>
                <a:off x="4783" y="2116"/>
                <a:ext cx="650" cy="138"/>
              </a:xfrm>
              <a:prstGeom prst="rect">
                <a:avLst/>
              </a:prstGeom>
              <a:solidFill>
                <a:srgbClr val="FFFFFF"/>
              </a:solidFill>
              <a:ln w="22225">
                <a:solidFill>
                  <a:srgbClr val="000000"/>
                </a:solidFill>
                <a:miter lim="800000"/>
              </a:ln>
            </p:spPr>
            <p:txBody>
              <a:bodyPr/>
              <a:lstStyle/>
              <a:p>
                <a:endParaRPr lang="zh-CN" altLang="en-US"/>
              </a:p>
            </p:txBody>
          </p:sp>
          <p:sp>
            <p:nvSpPr>
              <p:cNvPr id="190550" name="Rectangle 86"/>
              <p:cNvSpPr>
                <a:spLocks noChangeArrowheads="1"/>
              </p:cNvSpPr>
              <p:nvPr/>
            </p:nvSpPr>
            <p:spPr bwMode="auto">
              <a:xfrm>
                <a:off x="4783" y="2254"/>
                <a:ext cx="650" cy="138"/>
              </a:xfrm>
              <a:prstGeom prst="rect">
                <a:avLst/>
              </a:prstGeom>
              <a:solidFill>
                <a:srgbClr val="FFFFFF"/>
              </a:solidFill>
              <a:ln w="22225">
                <a:solidFill>
                  <a:srgbClr val="000000"/>
                </a:solidFill>
                <a:miter lim="800000"/>
              </a:ln>
            </p:spPr>
            <p:txBody>
              <a:bodyPr/>
              <a:lstStyle/>
              <a:p>
                <a:endParaRPr lang="zh-CN" altLang="en-US"/>
              </a:p>
            </p:txBody>
          </p:sp>
          <p:sp>
            <p:nvSpPr>
              <p:cNvPr id="190551" name="Rectangle 87"/>
              <p:cNvSpPr>
                <a:spLocks noChangeArrowheads="1"/>
              </p:cNvSpPr>
              <p:nvPr/>
            </p:nvSpPr>
            <p:spPr bwMode="auto">
              <a:xfrm>
                <a:off x="4783" y="2392"/>
                <a:ext cx="650" cy="138"/>
              </a:xfrm>
              <a:prstGeom prst="rect">
                <a:avLst/>
              </a:prstGeom>
              <a:solidFill>
                <a:srgbClr val="FFFFFF"/>
              </a:solidFill>
              <a:ln w="22225">
                <a:solidFill>
                  <a:srgbClr val="000000"/>
                </a:solidFill>
                <a:miter lim="800000"/>
              </a:ln>
            </p:spPr>
            <p:txBody>
              <a:bodyPr/>
              <a:lstStyle/>
              <a:p>
                <a:endParaRPr lang="zh-CN" altLang="en-US"/>
              </a:p>
            </p:txBody>
          </p:sp>
          <p:sp>
            <p:nvSpPr>
              <p:cNvPr id="190552" name="Rectangle 88"/>
              <p:cNvSpPr>
                <a:spLocks noChangeArrowheads="1"/>
              </p:cNvSpPr>
              <p:nvPr/>
            </p:nvSpPr>
            <p:spPr bwMode="auto">
              <a:xfrm>
                <a:off x="4783" y="2530"/>
                <a:ext cx="650" cy="137"/>
              </a:xfrm>
              <a:prstGeom prst="rect">
                <a:avLst/>
              </a:prstGeom>
              <a:solidFill>
                <a:srgbClr val="FFFFFF"/>
              </a:solidFill>
              <a:ln w="22225">
                <a:solidFill>
                  <a:srgbClr val="000000"/>
                </a:solidFill>
                <a:miter lim="800000"/>
              </a:ln>
            </p:spPr>
            <p:txBody>
              <a:bodyPr/>
              <a:lstStyle/>
              <a:p>
                <a:endParaRPr lang="zh-CN" altLang="en-US"/>
              </a:p>
            </p:txBody>
          </p:sp>
          <p:sp>
            <p:nvSpPr>
              <p:cNvPr id="190553" name="Rectangle 89"/>
              <p:cNvSpPr>
                <a:spLocks noChangeArrowheads="1"/>
              </p:cNvSpPr>
              <p:nvPr/>
            </p:nvSpPr>
            <p:spPr bwMode="auto">
              <a:xfrm>
                <a:off x="4783" y="2667"/>
                <a:ext cx="650" cy="138"/>
              </a:xfrm>
              <a:prstGeom prst="rect">
                <a:avLst/>
              </a:prstGeom>
              <a:solidFill>
                <a:srgbClr val="FFFFFF"/>
              </a:solidFill>
              <a:ln w="22225">
                <a:solidFill>
                  <a:srgbClr val="000000"/>
                </a:solidFill>
                <a:miter lim="800000"/>
              </a:ln>
            </p:spPr>
            <p:txBody>
              <a:bodyPr/>
              <a:lstStyle/>
              <a:p>
                <a:endParaRPr lang="zh-CN" altLang="en-US"/>
              </a:p>
            </p:txBody>
          </p:sp>
          <p:sp>
            <p:nvSpPr>
              <p:cNvPr id="190554" name="Rectangle 90"/>
              <p:cNvSpPr>
                <a:spLocks noChangeArrowheads="1"/>
              </p:cNvSpPr>
              <p:nvPr/>
            </p:nvSpPr>
            <p:spPr bwMode="auto">
              <a:xfrm>
                <a:off x="4783" y="2805"/>
                <a:ext cx="650" cy="148"/>
              </a:xfrm>
              <a:prstGeom prst="rect">
                <a:avLst/>
              </a:prstGeom>
              <a:solidFill>
                <a:srgbClr val="FFFFFF"/>
              </a:solidFill>
              <a:ln w="22225">
                <a:solidFill>
                  <a:srgbClr val="000000"/>
                </a:solidFill>
                <a:miter lim="800000"/>
              </a:ln>
            </p:spPr>
            <p:txBody>
              <a:bodyPr/>
              <a:lstStyle/>
              <a:p>
                <a:endParaRPr lang="zh-CN" altLang="en-US"/>
              </a:p>
            </p:txBody>
          </p:sp>
          <p:sp>
            <p:nvSpPr>
              <p:cNvPr id="190555" name="Rectangle 91"/>
              <p:cNvSpPr>
                <a:spLocks noChangeArrowheads="1"/>
              </p:cNvSpPr>
              <p:nvPr/>
            </p:nvSpPr>
            <p:spPr bwMode="auto">
              <a:xfrm>
                <a:off x="4783" y="2953"/>
                <a:ext cx="650" cy="138"/>
              </a:xfrm>
              <a:prstGeom prst="rect">
                <a:avLst/>
              </a:prstGeom>
              <a:solidFill>
                <a:srgbClr val="FFFFFF"/>
              </a:solidFill>
              <a:ln w="22225">
                <a:solidFill>
                  <a:srgbClr val="000000"/>
                </a:solidFill>
                <a:miter lim="800000"/>
              </a:ln>
            </p:spPr>
            <p:txBody>
              <a:bodyPr/>
              <a:lstStyle/>
              <a:p>
                <a:endParaRPr lang="zh-CN" altLang="en-US"/>
              </a:p>
            </p:txBody>
          </p:sp>
          <p:sp>
            <p:nvSpPr>
              <p:cNvPr id="190556" name="Rectangle 92"/>
              <p:cNvSpPr>
                <a:spLocks noChangeArrowheads="1"/>
              </p:cNvSpPr>
              <p:nvPr/>
            </p:nvSpPr>
            <p:spPr bwMode="auto">
              <a:xfrm>
                <a:off x="2823" y="2392"/>
                <a:ext cx="375" cy="138"/>
              </a:xfrm>
              <a:prstGeom prst="rect">
                <a:avLst/>
              </a:prstGeom>
              <a:solidFill>
                <a:srgbClr val="FFFFFF"/>
              </a:solidFill>
              <a:ln w="22225">
                <a:solidFill>
                  <a:srgbClr val="000000"/>
                </a:solidFill>
                <a:miter lim="800000"/>
              </a:ln>
            </p:spPr>
            <p:txBody>
              <a:bodyPr/>
              <a:lstStyle/>
              <a:p>
                <a:endParaRPr lang="zh-CN" altLang="en-US"/>
              </a:p>
            </p:txBody>
          </p:sp>
          <p:sp>
            <p:nvSpPr>
              <p:cNvPr id="190557" name="Rectangle 93"/>
              <p:cNvSpPr>
                <a:spLocks noChangeArrowheads="1"/>
              </p:cNvSpPr>
              <p:nvPr/>
            </p:nvSpPr>
            <p:spPr bwMode="auto">
              <a:xfrm>
                <a:off x="2823" y="2530"/>
                <a:ext cx="375" cy="137"/>
              </a:xfrm>
              <a:prstGeom prst="rect">
                <a:avLst/>
              </a:prstGeom>
              <a:solidFill>
                <a:srgbClr val="FFFFFF"/>
              </a:solidFill>
              <a:ln w="22225">
                <a:solidFill>
                  <a:srgbClr val="000000"/>
                </a:solidFill>
                <a:miter lim="800000"/>
              </a:ln>
            </p:spPr>
            <p:txBody>
              <a:bodyPr/>
              <a:lstStyle/>
              <a:p>
                <a:endParaRPr lang="zh-CN" altLang="en-US"/>
              </a:p>
            </p:txBody>
          </p:sp>
          <p:sp>
            <p:nvSpPr>
              <p:cNvPr id="190558" name="Rectangle 94"/>
              <p:cNvSpPr>
                <a:spLocks noChangeArrowheads="1"/>
              </p:cNvSpPr>
              <p:nvPr/>
            </p:nvSpPr>
            <p:spPr bwMode="auto">
              <a:xfrm>
                <a:off x="2823" y="2667"/>
                <a:ext cx="375" cy="138"/>
              </a:xfrm>
              <a:prstGeom prst="rect">
                <a:avLst/>
              </a:prstGeom>
              <a:solidFill>
                <a:srgbClr val="FFFFFF"/>
              </a:solidFill>
              <a:ln w="22225">
                <a:solidFill>
                  <a:srgbClr val="000000"/>
                </a:solidFill>
                <a:miter lim="800000"/>
              </a:ln>
            </p:spPr>
            <p:txBody>
              <a:bodyPr/>
              <a:lstStyle/>
              <a:p>
                <a:endParaRPr lang="zh-CN" altLang="en-US"/>
              </a:p>
            </p:txBody>
          </p:sp>
          <p:sp>
            <p:nvSpPr>
              <p:cNvPr id="190559" name="Rectangle 95"/>
              <p:cNvSpPr>
                <a:spLocks noChangeArrowheads="1"/>
              </p:cNvSpPr>
              <p:nvPr/>
            </p:nvSpPr>
            <p:spPr bwMode="auto">
              <a:xfrm>
                <a:off x="2823" y="2805"/>
                <a:ext cx="375" cy="148"/>
              </a:xfrm>
              <a:prstGeom prst="rect">
                <a:avLst/>
              </a:prstGeom>
              <a:solidFill>
                <a:srgbClr val="FFFFFF"/>
              </a:solidFill>
              <a:ln w="22225">
                <a:solidFill>
                  <a:srgbClr val="000000"/>
                </a:solidFill>
                <a:miter lim="800000"/>
              </a:ln>
            </p:spPr>
            <p:txBody>
              <a:bodyPr/>
              <a:lstStyle/>
              <a:p>
                <a:endParaRPr lang="zh-CN" altLang="en-US"/>
              </a:p>
            </p:txBody>
          </p:sp>
          <p:sp>
            <p:nvSpPr>
              <p:cNvPr id="190560" name="Rectangle 96"/>
              <p:cNvSpPr>
                <a:spLocks noChangeArrowheads="1"/>
              </p:cNvSpPr>
              <p:nvPr/>
            </p:nvSpPr>
            <p:spPr bwMode="auto">
              <a:xfrm>
                <a:off x="3198" y="2392"/>
                <a:ext cx="374" cy="138"/>
              </a:xfrm>
              <a:prstGeom prst="rect">
                <a:avLst/>
              </a:prstGeom>
              <a:solidFill>
                <a:srgbClr val="FFFFFF"/>
              </a:solidFill>
              <a:ln w="22225">
                <a:solidFill>
                  <a:srgbClr val="000000"/>
                </a:solidFill>
                <a:miter lim="800000"/>
              </a:ln>
            </p:spPr>
            <p:txBody>
              <a:bodyPr/>
              <a:lstStyle/>
              <a:p>
                <a:endParaRPr lang="zh-CN" altLang="en-US"/>
              </a:p>
            </p:txBody>
          </p:sp>
          <p:sp>
            <p:nvSpPr>
              <p:cNvPr id="190561" name="Rectangle 97"/>
              <p:cNvSpPr>
                <a:spLocks noChangeArrowheads="1"/>
              </p:cNvSpPr>
              <p:nvPr/>
            </p:nvSpPr>
            <p:spPr bwMode="auto">
              <a:xfrm>
                <a:off x="3198" y="2530"/>
                <a:ext cx="374" cy="137"/>
              </a:xfrm>
              <a:prstGeom prst="rect">
                <a:avLst/>
              </a:prstGeom>
              <a:solidFill>
                <a:srgbClr val="FFFFFF"/>
              </a:solidFill>
              <a:ln w="22225">
                <a:solidFill>
                  <a:srgbClr val="000000"/>
                </a:solidFill>
                <a:miter lim="800000"/>
              </a:ln>
            </p:spPr>
            <p:txBody>
              <a:bodyPr/>
              <a:lstStyle/>
              <a:p>
                <a:endParaRPr lang="zh-CN" altLang="en-US"/>
              </a:p>
            </p:txBody>
          </p:sp>
          <p:sp>
            <p:nvSpPr>
              <p:cNvPr id="190562" name="Rectangle 98"/>
              <p:cNvSpPr>
                <a:spLocks noChangeArrowheads="1"/>
              </p:cNvSpPr>
              <p:nvPr/>
            </p:nvSpPr>
            <p:spPr bwMode="auto">
              <a:xfrm>
                <a:off x="3198" y="2667"/>
                <a:ext cx="374" cy="138"/>
              </a:xfrm>
              <a:prstGeom prst="rect">
                <a:avLst/>
              </a:prstGeom>
              <a:solidFill>
                <a:srgbClr val="FFFFFF"/>
              </a:solidFill>
              <a:ln w="22225">
                <a:solidFill>
                  <a:srgbClr val="000000"/>
                </a:solidFill>
                <a:miter lim="800000"/>
              </a:ln>
            </p:spPr>
            <p:txBody>
              <a:bodyPr/>
              <a:lstStyle/>
              <a:p>
                <a:endParaRPr lang="zh-CN" altLang="en-US"/>
              </a:p>
            </p:txBody>
          </p:sp>
          <p:sp>
            <p:nvSpPr>
              <p:cNvPr id="190563" name="Rectangle 99"/>
              <p:cNvSpPr>
                <a:spLocks noChangeArrowheads="1"/>
              </p:cNvSpPr>
              <p:nvPr/>
            </p:nvSpPr>
            <p:spPr bwMode="auto">
              <a:xfrm>
                <a:off x="3198" y="2805"/>
                <a:ext cx="374" cy="148"/>
              </a:xfrm>
              <a:prstGeom prst="rect">
                <a:avLst/>
              </a:prstGeom>
              <a:solidFill>
                <a:srgbClr val="FFFFFF"/>
              </a:solidFill>
              <a:ln w="22225">
                <a:solidFill>
                  <a:srgbClr val="000000"/>
                </a:solidFill>
                <a:miter lim="800000"/>
              </a:ln>
            </p:spPr>
            <p:txBody>
              <a:bodyPr/>
              <a:lstStyle/>
              <a:p>
                <a:endParaRPr lang="zh-CN" altLang="en-US"/>
              </a:p>
            </p:txBody>
          </p:sp>
          <p:sp>
            <p:nvSpPr>
              <p:cNvPr id="190564" name="Rectangle 100"/>
              <p:cNvSpPr>
                <a:spLocks noChangeArrowheads="1"/>
              </p:cNvSpPr>
              <p:nvPr/>
            </p:nvSpPr>
            <p:spPr bwMode="auto">
              <a:xfrm>
                <a:off x="3572" y="2392"/>
                <a:ext cx="650" cy="138"/>
              </a:xfrm>
              <a:prstGeom prst="rect">
                <a:avLst/>
              </a:prstGeom>
              <a:solidFill>
                <a:srgbClr val="FFFFFF"/>
              </a:solidFill>
              <a:ln w="22225">
                <a:solidFill>
                  <a:srgbClr val="000000"/>
                </a:solidFill>
                <a:miter lim="800000"/>
              </a:ln>
            </p:spPr>
            <p:txBody>
              <a:bodyPr/>
              <a:lstStyle/>
              <a:p>
                <a:endParaRPr lang="zh-CN" altLang="en-US"/>
              </a:p>
            </p:txBody>
          </p:sp>
          <p:sp>
            <p:nvSpPr>
              <p:cNvPr id="190565" name="Rectangle 101"/>
              <p:cNvSpPr>
                <a:spLocks noChangeArrowheads="1"/>
              </p:cNvSpPr>
              <p:nvPr/>
            </p:nvSpPr>
            <p:spPr bwMode="auto">
              <a:xfrm>
                <a:off x="3572" y="2530"/>
                <a:ext cx="650" cy="137"/>
              </a:xfrm>
              <a:prstGeom prst="rect">
                <a:avLst/>
              </a:prstGeom>
              <a:solidFill>
                <a:srgbClr val="FFFFFF"/>
              </a:solidFill>
              <a:ln w="22225">
                <a:solidFill>
                  <a:srgbClr val="000000"/>
                </a:solidFill>
                <a:miter lim="800000"/>
              </a:ln>
            </p:spPr>
            <p:txBody>
              <a:bodyPr/>
              <a:lstStyle/>
              <a:p>
                <a:endParaRPr lang="zh-CN" altLang="en-US"/>
              </a:p>
            </p:txBody>
          </p:sp>
          <p:sp>
            <p:nvSpPr>
              <p:cNvPr id="190566" name="Rectangle 102"/>
              <p:cNvSpPr>
                <a:spLocks noChangeArrowheads="1"/>
              </p:cNvSpPr>
              <p:nvPr/>
            </p:nvSpPr>
            <p:spPr bwMode="auto">
              <a:xfrm>
                <a:off x="3572" y="2667"/>
                <a:ext cx="650" cy="138"/>
              </a:xfrm>
              <a:prstGeom prst="rect">
                <a:avLst/>
              </a:prstGeom>
              <a:solidFill>
                <a:srgbClr val="FFFFFF"/>
              </a:solidFill>
              <a:ln w="22225">
                <a:solidFill>
                  <a:srgbClr val="000000"/>
                </a:solidFill>
                <a:miter lim="800000"/>
              </a:ln>
            </p:spPr>
            <p:txBody>
              <a:bodyPr/>
              <a:lstStyle/>
              <a:p>
                <a:endParaRPr lang="zh-CN" altLang="en-US"/>
              </a:p>
            </p:txBody>
          </p:sp>
          <p:sp>
            <p:nvSpPr>
              <p:cNvPr id="190567" name="Rectangle 103"/>
              <p:cNvSpPr>
                <a:spLocks noChangeArrowheads="1"/>
              </p:cNvSpPr>
              <p:nvPr/>
            </p:nvSpPr>
            <p:spPr bwMode="auto">
              <a:xfrm>
                <a:off x="3572" y="2805"/>
                <a:ext cx="650" cy="148"/>
              </a:xfrm>
              <a:prstGeom prst="rect">
                <a:avLst/>
              </a:prstGeom>
              <a:solidFill>
                <a:srgbClr val="FFFFFF"/>
              </a:solidFill>
              <a:ln w="22225">
                <a:solidFill>
                  <a:srgbClr val="000000"/>
                </a:solidFill>
                <a:miter lim="800000"/>
              </a:ln>
            </p:spPr>
            <p:txBody>
              <a:bodyPr/>
              <a:lstStyle/>
              <a:p>
                <a:endParaRPr lang="zh-CN" altLang="en-US"/>
              </a:p>
            </p:txBody>
          </p:sp>
          <p:sp>
            <p:nvSpPr>
              <p:cNvPr id="190568" name="Line 104"/>
              <p:cNvSpPr>
                <a:spLocks noChangeShapeType="1"/>
              </p:cNvSpPr>
              <p:nvPr/>
            </p:nvSpPr>
            <p:spPr bwMode="auto">
              <a:xfrm flipH="1">
                <a:off x="2203" y="994"/>
                <a:ext cx="620" cy="866"/>
              </a:xfrm>
              <a:prstGeom prst="line">
                <a:avLst/>
              </a:prstGeom>
              <a:noFill/>
              <a:ln w="22225">
                <a:solidFill>
                  <a:srgbClr val="000000"/>
                </a:solidFill>
                <a:round/>
              </a:ln>
            </p:spPr>
            <p:txBody>
              <a:bodyPr/>
              <a:lstStyle/>
              <a:p>
                <a:endParaRPr lang="zh-CN" altLang="en-US"/>
              </a:p>
            </p:txBody>
          </p:sp>
          <p:sp>
            <p:nvSpPr>
              <p:cNvPr id="190569" name="Line 105"/>
              <p:cNvSpPr>
                <a:spLocks noChangeShapeType="1"/>
              </p:cNvSpPr>
              <p:nvPr/>
            </p:nvSpPr>
            <p:spPr bwMode="auto">
              <a:xfrm flipH="1" flipV="1">
                <a:off x="2203" y="1969"/>
                <a:ext cx="620" cy="285"/>
              </a:xfrm>
              <a:prstGeom prst="line">
                <a:avLst/>
              </a:prstGeom>
              <a:noFill/>
              <a:ln w="22225">
                <a:solidFill>
                  <a:srgbClr val="000000"/>
                </a:solidFill>
                <a:round/>
              </a:ln>
            </p:spPr>
            <p:txBody>
              <a:bodyPr/>
              <a:lstStyle/>
              <a:p>
                <a:endParaRPr lang="zh-CN" altLang="en-US"/>
              </a:p>
            </p:txBody>
          </p:sp>
          <p:sp>
            <p:nvSpPr>
              <p:cNvPr id="190570" name="Freeform 106"/>
              <p:cNvSpPr/>
              <p:nvPr/>
            </p:nvSpPr>
            <p:spPr bwMode="auto">
              <a:xfrm>
                <a:off x="2735" y="994"/>
                <a:ext cx="88" cy="118"/>
              </a:xfrm>
              <a:custGeom>
                <a:avLst/>
                <a:gdLst/>
                <a:ahLst/>
                <a:cxnLst>
                  <a:cxn ang="0">
                    <a:pos x="0" y="89"/>
                  </a:cxn>
                  <a:cxn ang="0">
                    <a:pos x="39" y="79"/>
                  </a:cxn>
                  <a:cxn ang="0">
                    <a:pos x="39" y="118"/>
                  </a:cxn>
                  <a:cxn ang="0">
                    <a:pos x="88" y="0"/>
                  </a:cxn>
                  <a:cxn ang="0">
                    <a:pos x="0" y="89"/>
                  </a:cxn>
                </a:cxnLst>
                <a:rect l="0" t="0" r="r" b="b"/>
                <a:pathLst>
                  <a:path w="88" h="118">
                    <a:moveTo>
                      <a:pt x="0" y="89"/>
                    </a:moveTo>
                    <a:lnTo>
                      <a:pt x="39" y="79"/>
                    </a:lnTo>
                    <a:lnTo>
                      <a:pt x="39" y="118"/>
                    </a:lnTo>
                    <a:lnTo>
                      <a:pt x="88" y="0"/>
                    </a:lnTo>
                    <a:lnTo>
                      <a:pt x="0" y="89"/>
                    </a:lnTo>
                    <a:close/>
                  </a:path>
                </a:pathLst>
              </a:custGeom>
              <a:solidFill>
                <a:srgbClr val="000000"/>
              </a:solidFill>
              <a:ln w="22225">
                <a:solidFill>
                  <a:srgbClr val="000000"/>
                </a:solidFill>
                <a:prstDash val="solid"/>
                <a:round/>
              </a:ln>
            </p:spPr>
            <p:txBody>
              <a:bodyPr/>
              <a:lstStyle/>
              <a:p>
                <a:endParaRPr lang="zh-CN" altLang="en-US"/>
              </a:p>
            </p:txBody>
          </p:sp>
          <p:sp>
            <p:nvSpPr>
              <p:cNvPr id="190571" name="Freeform 107"/>
              <p:cNvSpPr/>
              <p:nvPr/>
            </p:nvSpPr>
            <p:spPr bwMode="auto">
              <a:xfrm>
                <a:off x="2705" y="2175"/>
                <a:ext cx="118" cy="79"/>
              </a:xfrm>
              <a:custGeom>
                <a:avLst/>
                <a:gdLst/>
                <a:ahLst/>
                <a:cxnLst>
                  <a:cxn ang="0">
                    <a:pos x="20" y="0"/>
                  </a:cxn>
                  <a:cxn ang="0">
                    <a:pos x="30" y="30"/>
                  </a:cxn>
                  <a:cxn ang="0">
                    <a:pos x="0" y="50"/>
                  </a:cxn>
                  <a:cxn ang="0">
                    <a:pos x="118" y="79"/>
                  </a:cxn>
                  <a:cxn ang="0">
                    <a:pos x="20" y="0"/>
                  </a:cxn>
                </a:cxnLst>
                <a:rect l="0" t="0" r="r" b="b"/>
                <a:pathLst>
                  <a:path w="118" h="79">
                    <a:moveTo>
                      <a:pt x="20" y="0"/>
                    </a:moveTo>
                    <a:lnTo>
                      <a:pt x="30" y="30"/>
                    </a:lnTo>
                    <a:lnTo>
                      <a:pt x="0" y="50"/>
                    </a:lnTo>
                    <a:lnTo>
                      <a:pt x="118" y="79"/>
                    </a:lnTo>
                    <a:lnTo>
                      <a:pt x="20" y="0"/>
                    </a:lnTo>
                    <a:close/>
                  </a:path>
                </a:pathLst>
              </a:custGeom>
              <a:solidFill>
                <a:srgbClr val="000000"/>
              </a:solidFill>
              <a:ln w="22225">
                <a:solidFill>
                  <a:srgbClr val="000000"/>
                </a:solidFill>
                <a:prstDash val="solid"/>
                <a:round/>
              </a:ln>
            </p:spPr>
            <p:txBody>
              <a:bodyPr/>
              <a:lstStyle/>
              <a:p>
                <a:endParaRPr lang="zh-CN" altLang="en-US"/>
              </a:p>
            </p:txBody>
          </p:sp>
          <p:sp>
            <p:nvSpPr>
              <p:cNvPr id="190572" name="Line 108"/>
              <p:cNvSpPr>
                <a:spLocks noChangeShapeType="1"/>
              </p:cNvSpPr>
              <p:nvPr/>
            </p:nvSpPr>
            <p:spPr bwMode="auto">
              <a:xfrm flipH="1">
                <a:off x="4743" y="1063"/>
                <a:ext cx="40" cy="10"/>
              </a:xfrm>
              <a:prstGeom prst="line">
                <a:avLst/>
              </a:prstGeom>
              <a:noFill/>
              <a:ln w="22225">
                <a:solidFill>
                  <a:srgbClr val="000000"/>
                </a:solidFill>
                <a:round/>
              </a:ln>
            </p:spPr>
            <p:txBody>
              <a:bodyPr/>
              <a:lstStyle/>
              <a:p>
                <a:endParaRPr lang="zh-CN" altLang="en-US"/>
              </a:p>
            </p:txBody>
          </p:sp>
          <p:sp>
            <p:nvSpPr>
              <p:cNvPr id="190573" name="Line 109"/>
              <p:cNvSpPr>
                <a:spLocks noChangeShapeType="1"/>
              </p:cNvSpPr>
              <p:nvPr/>
            </p:nvSpPr>
            <p:spPr bwMode="auto">
              <a:xfrm flipH="1">
                <a:off x="4665" y="1083"/>
                <a:ext cx="39" cy="10"/>
              </a:xfrm>
              <a:prstGeom prst="line">
                <a:avLst/>
              </a:prstGeom>
              <a:noFill/>
              <a:ln w="22225">
                <a:solidFill>
                  <a:srgbClr val="000000"/>
                </a:solidFill>
                <a:round/>
              </a:ln>
            </p:spPr>
            <p:txBody>
              <a:bodyPr/>
              <a:lstStyle/>
              <a:p>
                <a:endParaRPr lang="zh-CN" altLang="en-US"/>
              </a:p>
            </p:txBody>
          </p:sp>
          <p:sp>
            <p:nvSpPr>
              <p:cNvPr id="190574" name="Line 110"/>
              <p:cNvSpPr>
                <a:spLocks noChangeShapeType="1"/>
              </p:cNvSpPr>
              <p:nvPr/>
            </p:nvSpPr>
            <p:spPr bwMode="auto">
              <a:xfrm flipH="1">
                <a:off x="4586" y="1112"/>
                <a:ext cx="39" cy="10"/>
              </a:xfrm>
              <a:prstGeom prst="line">
                <a:avLst/>
              </a:prstGeom>
              <a:noFill/>
              <a:ln w="22225">
                <a:solidFill>
                  <a:srgbClr val="000000"/>
                </a:solidFill>
                <a:round/>
              </a:ln>
            </p:spPr>
            <p:txBody>
              <a:bodyPr/>
              <a:lstStyle/>
              <a:p>
                <a:endParaRPr lang="zh-CN" altLang="en-US"/>
              </a:p>
            </p:txBody>
          </p:sp>
          <p:sp>
            <p:nvSpPr>
              <p:cNvPr id="190575" name="Line 111"/>
              <p:cNvSpPr>
                <a:spLocks noChangeShapeType="1"/>
              </p:cNvSpPr>
              <p:nvPr/>
            </p:nvSpPr>
            <p:spPr bwMode="auto">
              <a:xfrm flipH="1">
                <a:off x="4507" y="1132"/>
                <a:ext cx="39" cy="10"/>
              </a:xfrm>
              <a:prstGeom prst="line">
                <a:avLst/>
              </a:prstGeom>
              <a:noFill/>
              <a:ln w="22225">
                <a:solidFill>
                  <a:srgbClr val="000000"/>
                </a:solidFill>
                <a:round/>
              </a:ln>
            </p:spPr>
            <p:txBody>
              <a:bodyPr/>
              <a:lstStyle/>
              <a:p>
                <a:endParaRPr lang="zh-CN" altLang="en-US"/>
              </a:p>
            </p:txBody>
          </p:sp>
          <p:sp>
            <p:nvSpPr>
              <p:cNvPr id="190576" name="Line 112"/>
              <p:cNvSpPr>
                <a:spLocks noChangeShapeType="1"/>
              </p:cNvSpPr>
              <p:nvPr/>
            </p:nvSpPr>
            <p:spPr bwMode="auto">
              <a:xfrm flipH="1">
                <a:off x="4428" y="1152"/>
                <a:ext cx="40" cy="20"/>
              </a:xfrm>
              <a:prstGeom prst="line">
                <a:avLst/>
              </a:prstGeom>
              <a:noFill/>
              <a:ln w="22225">
                <a:solidFill>
                  <a:srgbClr val="000000"/>
                </a:solidFill>
                <a:round/>
              </a:ln>
            </p:spPr>
            <p:txBody>
              <a:bodyPr/>
              <a:lstStyle/>
              <a:p>
                <a:endParaRPr lang="zh-CN" altLang="en-US"/>
              </a:p>
            </p:txBody>
          </p:sp>
          <p:sp>
            <p:nvSpPr>
              <p:cNvPr id="190577" name="Line 113"/>
              <p:cNvSpPr>
                <a:spLocks noChangeShapeType="1"/>
              </p:cNvSpPr>
              <p:nvPr/>
            </p:nvSpPr>
            <p:spPr bwMode="auto">
              <a:xfrm flipH="1">
                <a:off x="4350" y="1181"/>
                <a:ext cx="39" cy="10"/>
              </a:xfrm>
              <a:prstGeom prst="line">
                <a:avLst/>
              </a:prstGeom>
              <a:noFill/>
              <a:ln w="22225">
                <a:solidFill>
                  <a:srgbClr val="000000"/>
                </a:solidFill>
                <a:round/>
              </a:ln>
            </p:spPr>
            <p:txBody>
              <a:bodyPr/>
              <a:lstStyle/>
              <a:p>
                <a:endParaRPr lang="zh-CN" altLang="en-US"/>
              </a:p>
            </p:txBody>
          </p:sp>
          <p:sp>
            <p:nvSpPr>
              <p:cNvPr id="190578" name="Line 114"/>
              <p:cNvSpPr>
                <a:spLocks noChangeShapeType="1"/>
              </p:cNvSpPr>
              <p:nvPr/>
            </p:nvSpPr>
            <p:spPr bwMode="auto">
              <a:xfrm flipH="1">
                <a:off x="4271" y="1201"/>
                <a:ext cx="39" cy="10"/>
              </a:xfrm>
              <a:prstGeom prst="line">
                <a:avLst/>
              </a:prstGeom>
              <a:noFill/>
              <a:ln w="22225">
                <a:solidFill>
                  <a:srgbClr val="000000"/>
                </a:solidFill>
                <a:round/>
              </a:ln>
            </p:spPr>
            <p:txBody>
              <a:bodyPr/>
              <a:lstStyle/>
              <a:p>
                <a:endParaRPr lang="zh-CN" altLang="en-US"/>
              </a:p>
            </p:txBody>
          </p:sp>
          <p:sp>
            <p:nvSpPr>
              <p:cNvPr id="190579" name="Line 115"/>
              <p:cNvSpPr>
                <a:spLocks noChangeShapeType="1"/>
              </p:cNvSpPr>
              <p:nvPr/>
            </p:nvSpPr>
            <p:spPr bwMode="auto">
              <a:xfrm flipH="1">
                <a:off x="4192" y="1231"/>
                <a:ext cx="39" cy="9"/>
              </a:xfrm>
              <a:prstGeom prst="line">
                <a:avLst/>
              </a:prstGeom>
              <a:noFill/>
              <a:ln w="22225">
                <a:solidFill>
                  <a:srgbClr val="000000"/>
                </a:solidFill>
                <a:round/>
              </a:ln>
            </p:spPr>
            <p:txBody>
              <a:bodyPr/>
              <a:lstStyle/>
              <a:p>
                <a:endParaRPr lang="zh-CN" altLang="en-US"/>
              </a:p>
            </p:txBody>
          </p:sp>
          <p:sp>
            <p:nvSpPr>
              <p:cNvPr id="190580" name="Freeform 116"/>
              <p:cNvSpPr/>
              <p:nvPr/>
            </p:nvSpPr>
            <p:spPr bwMode="auto">
              <a:xfrm>
                <a:off x="4133" y="1231"/>
                <a:ext cx="39" cy="39"/>
              </a:xfrm>
              <a:custGeom>
                <a:avLst/>
                <a:gdLst/>
                <a:ahLst/>
                <a:cxnLst>
                  <a:cxn ang="0">
                    <a:pos x="0" y="19"/>
                  </a:cxn>
                  <a:cxn ang="0">
                    <a:pos x="10" y="0"/>
                  </a:cxn>
                  <a:cxn ang="0">
                    <a:pos x="29" y="0"/>
                  </a:cxn>
                  <a:cxn ang="0">
                    <a:pos x="39" y="19"/>
                  </a:cxn>
                  <a:cxn ang="0">
                    <a:pos x="29" y="39"/>
                  </a:cxn>
                  <a:cxn ang="0">
                    <a:pos x="10" y="39"/>
                  </a:cxn>
                  <a:cxn ang="0">
                    <a:pos x="0" y="19"/>
                  </a:cxn>
                </a:cxnLst>
                <a:rect l="0" t="0" r="r" b="b"/>
                <a:pathLst>
                  <a:path w="39" h="39">
                    <a:moveTo>
                      <a:pt x="0" y="19"/>
                    </a:moveTo>
                    <a:lnTo>
                      <a:pt x="10" y="0"/>
                    </a:lnTo>
                    <a:lnTo>
                      <a:pt x="29" y="0"/>
                    </a:lnTo>
                    <a:lnTo>
                      <a:pt x="39" y="19"/>
                    </a:lnTo>
                    <a:lnTo>
                      <a:pt x="29" y="39"/>
                    </a:lnTo>
                    <a:lnTo>
                      <a:pt x="10" y="39"/>
                    </a:lnTo>
                    <a:lnTo>
                      <a:pt x="0" y="19"/>
                    </a:lnTo>
                    <a:close/>
                  </a:path>
                </a:pathLst>
              </a:custGeom>
              <a:solidFill>
                <a:srgbClr val="000000"/>
              </a:solidFill>
              <a:ln w="22225">
                <a:solidFill>
                  <a:srgbClr val="000000"/>
                </a:solidFill>
                <a:prstDash val="solid"/>
                <a:round/>
              </a:ln>
            </p:spPr>
            <p:txBody>
              <a:bodyPr/>
              <a:lstStyle/>
              <a:p>
                <a:endParaRPr lang="zh-CN" altLang="en-US"/>
              </a:p>
            </p:txBody>
          </p:sp>
          <p:sp>
            <p:nvSpPr>
              <p:cNvPr id="190581" name="Freeform 117"/>
              <p:cNvSpPr/>
              <p:nvPr/>
            </p:nvSpPr>
            <p:spPr bwMode="auto">
              <a:xfrm>
                <a:off x="4133" y="1368"/>
                <a:ext cx="39" cy="40"/>
              </a:xfrm>
              <a:custGeom>
                <a:avLst/>
                <a:gdLst/>
                <a:ahLst/>
                <a:cxnLst>
                  <a:cxn ang="0">
                    <a:pos x="0" y="20"/>
                  </a:cxn>
                  <a:cxn ang="0">
                    <a:pos x="10" y="0"/>
                  </a:cxn>
                  <a:cxn ang="0">
                    <a:pos x="29" y="0"/>
                  </a:cxn>
                  <a:cxn ang="0">
                    <a:pos x="39" y="20"/>
                  </a:cxn>
                  <a:cxn ang="0">
                    <a:pos x="29" y="40"/>
                  </a:cxn>
                  <a:cxn ang="0">
                    <a:pos x="10" y="40"/>
                  </a:cxn>
                  <a:cxn ang="0">
                    <a:pos x="0" y="20"/>
                  </a:cxn>
                </a:cxnLst>
                <a:rect l="0" t="0" r="r" b="b"/>
                <a:pathLst>
                  <a:path w="39" h="40">
                    <a:moveTo>
                      <a:pt x="0" y="20"/>
                    </a:moveTo>
                    <a:lnTo>
                      <a:pt x="10" y="0"/>
                    </a:lnTo>
                    <a:lnTo>
                      <a:pt x="29" y="0"/>
                    </a:lnTo>
                    <a:lnTo>
                      <a:pt x="39" y="20"/>
                    </a:lnTo>
                    <a:lnTo>
                      <a:pt x="29" y="40"/>
                    </a:lnTo>
                    <a:lnTo>
                      <a:pt x="10" y="40"/>
                    </a:lnTo>
                    <a:lnTo>
                      <a:pt x="0" y="20"/>
                    </a:lnTo>
                    <a:close/>
                  </a:path>
                </a:pathLst>
              </a:custGeom>
              <a:solidFill>
                <a:srgbClr val="000000"/>
              </a:solidFill>
              <a:ln w="22225">
                <a:solidFill>
                  <a:srgbClr val="000000"/>
                </a:solidFill>
                <a:prstDash val="solid"/>
                <a:round/>
              </a:ln>
            </p:spPr>
            <p:txBody>
              <a:bodyPr/>
              <a:lstStyle/>
              <a:p>
                <a:endParaRPr lang="zh-CN" altLang="en-US"/>
              </a:p>
            </p:txBody>
          </p:sp>
          <p:sp>
            <p:nvSpPr>
              <p:cNvPr id="190582" name="Freeform 118"/>
              <p:cNvSpPr/>
              <p:nvPr/>
            </p:nvSpPr>
            <p:spPr bwMode="auto">
              <a:xfrm>
                <a:off x="4133" y="1506"/>
                <a:ext cx="39" cy="49"/>
              </a:xfrm>
              <a:custGeom>
                <a:avLst/>
                <a:gdLst/>
                <a:ahLst/>
                <a:cxnLst>
                  <a:cxn ang="0">
                    <a:pos x="0" y="30"/>
                  </a:cxn>
                  <a:cxn ang="0">
                    <a:pos x="10" y="0"/>
                  </a:cxn>
                  <a:cxn ang="0">
                    <a:pos x="29" y="0"/>
                  </a:cxn>
                  <a:cxn ang="0">
                    <a:pos x="39" y="30"/>
                  </a:cxn>
                  <a:cxn ang="0">
                    <a:pos x="29" y="49"/>
                  </a:cxn>
                  <a:cxn ang="0">
                    <a:pos x="10" y="49"/>
                  </a:cxn>
                  <a:cxn ang="0">
                    <a:pos x="0" y="30"/>
                  </a:cxn>
                </a:cxnLst>
                <a:rect l="0" t="0" r="r" b="b"/>
                <a:pathLst>
                  <a:path w="39" h="49">
                    <a:moveTo>
                      <a:pt x="0" y="30"/>
                    </a:moveTo>
                    <a:lnTo>
                      <a:pt x="10" y="0"/>
                    </a:lnTo>
                    <a:lnTo>
                      <a:pt x="29" y="0"/>
                    </a:lnTo>
                    <a:lnTo>
                      <a:pt x="39" y="30"/>
                    </a:lnTo>
                    <a:lnTo>
                      <a:pt x="29" y="49"/>
                    </a:lnTo>
                    <a:lnTo>
                      <a:pt x="10" y="49"/>
                    </a:lnTo>
                    <a:lnTo>
                      <a:pt x="0" y="30"/>
                    </a:lnTo>
                    <a:close/>
                  </a:path>
                </a:pathLst>
              </a:custGeom>
              <a:solidFill>
                <a:srgbClr val="000000"/>
              </a:solidFill>
              <a:ln w="22225">
                <a:solidFill>
                  <a:srgbClr val="000000"/>
                </a:solidFill>
                <a:prstDash val="solid"/>
                <a:round/>
              </a:ln>
            </p:spPr>
            <p:txBody>
              <a:bodyPr/>
              <a:lstStyle/>
              <a:p>
                <a:endParaRPr lang="zh-CN" altLang="en-US"/>
              </a:p>
            </p:txBody>
          </p:sp>
          <p:sp>
            <p:nvSpPr>
              <p:cNvPr id="190583" name="Freeform 119"/>
              <p:cNvSpPr/>
              <p:nvPr/>
            </p:nvSpPr>
            <p:spPr bwMode="auto">
              <a:xfrm>
                <a:off x="4133" y="1792"/>
                <a:ext cx="39" cy="39"/>
              </a:xfrm>
              <a:custGeom>
                <a:avLst/>
                <a:gdLst/>
                <a:ahLst/>
                <a:cxnLst>
                  <a:cxn ang="0">
                    <a:pos x="0" y="19"/>
                  </a:cxn>
                  <a:cxn ang="0">
                    <a:pos x="10" y="0"/>
                  </a:cxn>
                  <a:cxn ang="0">
                    <a:pos x="29" y="0"/>
                  </a:cxn>
                  <a:cxn ang="0">
                    <a:pos x="39" y="19"/>
                  </a:cxn>
                  <a:cxn ang="0">
                    <a:pos x="29" y="39"/>
                  </a:cxn>
                  <a:cxn ang="0">
                    <a:pos x="10" y="39"/>
                  </a:cxn>
                  <a:cxn ang="0">
                    <a:pos x="0" y="19"/>
                  </a:cxn>
                </a:cxnLst>
                <a:rect l="0" t="0" r="r" b="b"/>
                <a:pathLst>
                  <a:path w="39" h="39">
                    <a:moveTo>
                      <a:pt x="0" y="19"/>
                    </a:moveTo>
                    <a:lnTo>
                      <a:pt x="10" y="0"/>
                    </a:lnTo>
                    <a:lnTo>
                      <a:pt x="29" y="0"/>
                    </a:lnTo>
                    <a:lnTo>
                      <a:pt x="39" y="19"/>
                    </a:lnTo>
                    <a:lnTo>
                      <a:pt x="29" y="39"/>
                    </a:lnTo>
                    <a:lnTo>
                      <a:pt x="10" y="39"/>
                    </a:lnTo>
                    <a:lnTo>
                      <a:pt x="0" y="19"/>
                    </a:lnTo>
                    <a:close/>
                  </a:path>
                </a:pathLst>
              </a:custGeom>
              <a:solidFill>
                <a:srgbClr val="000000"/>
              </a:solidFill>
              <a:ln w="22225">
                <a:solidFill>
                  <a:srgbClr val="000000"/>
                </a:solidFill>
                <a:prstDash val="solid"/>
                <a:round/>
              </a:ln>
            </p:spPr>
            <p:txBody>
              <a:bodyPr/>
              <a:lstStyle/>
              <a:p>
                <a:endParaRPr lang="zh-CN" altLang="en-US"/>
              </a:p>
            </p:txBody>
          </p:sp>
          <p:sp>
            <p:nvSpPr>
              <p:cNvPr id="190584" name="Line 120"/>
              <p:cNvSpPr>
                <a:spLocks noChangeShapeType="1"/>
              </p:cNvSpPr>
              <p:nvPr/>
            </p:nvSpPr>
            <p:spPr bwMode="auto">
              <a:xfrm flipH="1">
                <a:off x="4743" y="1349"/>
                <a:ext cx="40" cy="1"/>
              </a:xfrm>
              <a:prstGeom prst="line">
                <a:avLst/>
              </a:prstGeom>
              <a:noFill/>
              <a:ln w="22225">
                <a:solidFill>
                  <a:srgbClr val="000000"/>
                </a:solidFill>
                <a:round/>
              </a:ln>
            </p:spPr>
            <p:txBody>
              <a:bodyPr/>
              <a:lstStyle/>
              <a:p>
                <a:endParaRPr lang="zh-CN" altLang="en-US"/>
              </a:p>
            </p:txBody>
          </p:sp>
          <p:sp>
            <p:nvSpPr>
              <p:cNvPr id="190585" name="Line 121"/>
              <p:cNvSpPr>
                <a:spLocks noChangeShapeType="1"/>
              </p:cNvSpPr>
              <p:nvPr/>
            </p:nvSpPr>
            <p:spPr bwMode="auto">
              <a:xfrm flipH="1">
                <a:off x="4665" y="1349"/>
                <a:ext cx="39" cy="10"/>
              </a:xfrm>
              <a:prstGeom prst="line">
                <a:avLst/>
              </a:prstGeom>
              <a:noFill/>
              <a:ln w="22225">
                <a:solidFill>
                  <a:srgbClr val="000000"/>
                </a:solidFill>
                <a:round/>
              </a:ln>
            </p:spPr>
            <p:txBody>
              <a:bodyPr/>
              <a:lstStyle/>
              <a:p>
                <a:endParaRPr lang="zh-CN" altLang="en-US"/>
              </a:p>
            </p:txBody>
          </p:sp>
          <p:sp>
            <p:nvSpPr>
              <p:cNvPr id="190586" name="Line 122"/>
              <p:cNvSpPr>
                <a:spLocks noChangeShapeType="1"/>
              </p:cNvSpPr>
              <p:nvPr/>
            </p:nvSpPr>
            <p:spPr bwMode="auto">
              <a:xfrm flipH="1">
                <a:off x="4586" y="1359"/>
                <a:ext cx="39" cy="1"/>
              </a:xfrm>
              <a:prstGeom prst="line">
                <a:avLst/>
              </a:prstGeom>
              <a:noFill/>
              <a:ln w="22225">
                <a:solidFill>
                  <a:srgbClr val="000000"/>
                </a:solidFill>
                <a:round/>
              </a:ln>
            </p:spPr>
            <p:txBody>
              <a:bodyPr/>
              <a:lstStyle/>
              <a:p>
                <a:endParaRPr lang="zh-CN" altLang="en-US"/>
              </a:p>
            </p:txBody>
          </p:sp>
          <p:sp>
            <p:nvSpPr>
              <p:cNvPr id="190587" name="Line 123"/>
              <p:cNvSpPr>
                <a:spLocks noChangeShapeType="1"/>
              </p:cNvSpPr>
              <p:nvPr/>
            </p:nvSpPr>
            <p:spPr bwMode="auto">
              <a:xfrm flipH="1">
                <a:off x="4507" y="1359"/>
                <a:ext cx="39" cy="9"/>
              </a:xfrm>
              <a:prstGeom prst="line">
                <a:avLst/>
              </a:prstGeom>
              <a:noFill/>
              <a:ln w="22225">
                <a:solidFill>
                  <a:srgbClr val="000000"/>
                </a:solidFill>
                <a:round/>
              </a:ln>
            </p:spPr>
            <p:txBody>
              <a:bodyPr/>
              <a:lstStyle/>
              <a:p>
                <a:endParaRPr lang="zh-CN" altLang="en-US"/>
              </a:p>
            </p:txBody>
          </p:sp>
          <p:sp>
            <p:nvSpPr>
              <p:cNvPr id="190588" name="Line 124"/>
              <p:cNvSpPr>
                <a:spLocks noChangeShapeType="1"/>
              </p:cNvSpPr>
              <p:nvPr/>
            </p:nvSpPr>
            <p:spPr bwMode="auto">
              <a:xfrm flipH="1">
                <a:off x="4428" y="1368"/>
                <a:ext cx="40" cy="1"/>
              </a:xfrm>
              <a:prstGeom prst="line">
                <a:avLst/>
              </a:prstGeom>
              <a:noFill/>
              <a:ln w="22225">
                <a:solidFill>
                  <a:srgbClr val="000000"/>
                </a:solidFill>
                <a:round/>
              </a:ln>
            </p:spPr>
            <p:txBody>
              <a:bodyPr/>
              <a:lstStyle/>
              <a:p>
                <a:endParaRPr lang="zh-CN" altLang="en-US"/>
              </a:p>
            </p:txBody>
          </p:sp>
          <p:sp>
            <p:nvSpPr>
              <p:cNvPr id="190589" name="Line 125"/>
              <p:cNvSpPr>
                <a:spLocks noChangeShapeType="1"/>
              </p:cNvSpPr>
              <p:nvPr/>
            </p:nvSpPr>
            <p:spPr bwMode="auto">
              <a:xfrm flipH="1">
                <a:off x="4350" y="1368"/>
                <a:ext cx="39" cy="10"/>
              </a:xfrm>
              <a:prstGeom prst="line">
                <a:avLst/>
              </a:prstGeom>
              <a:noFill/>
              <a:ln w="22225">
                <a:solidFill>
                  <a:srgbClr val="000000"/>
                </a:solidFill>
                <a:round/>
              </a:ln>
            </p:spPr>
            <p:txBody>
              <a:bodyPr/>
              <a:lstStyle/>
              <a:p>
                <a:endParaRPr lang="zh-CN" altLang="en-US"/>
              </a:p>
            </p:txBody>
          </p:sp>
          <p:sp>
            <p:nvSpPr>
              <p:cNvPr id="190590" name="Line 126"/>
              <p:cNvSpPr>
                <a:spLocks noChangeShapeType="1"/>
              </p:cNvSpPr>
              <p:nvPr/>
            </p:nvSpPr>
            <p:spPr bwMode="auto">
              <a:xfrm flipH="1">
                <a:off x="4271" y="1378"/>
                <a:ext cx="39" cy="1"/>
              </a:xfrm>
              <a:prstGeom prst="line">
                <a:avLst/>
              </a:prstGeom>
              <a:noFill/>
              <a:ln w="22225">
                <a:solidFill>
                  <a:srgbClr val="000000"/>
                </a:solidFill>
                <a:round/>
              </a:ln>
            </p:spPr>
            <p:txBody>
              <a:bodyPr/>
              <a:lstStyle/>
              <a:p>
                <a:endParaRPr lang="zh-CN" altLang="en-US"/>
              </a:p>
            </p:txBody>
          </p:sp>
          <p:sp>
            <p:nvSpPr>
              <p:cNvPr id="190591" name="Line 127"/>
              <p:cNvSpPr>
                <a:spLocks noChangeShapeType="1"/>
              </p:cNvSpPr>
              <p:nvPr/>
            </p:nvSpPr>
            <p:spPr bwMode="auto">
              <a:xfrm flipH="1">
                <a:off x="4192" y="1378"/>
                <a:ext cx="39" cy="10"/>
              </a:xfrm>
              <a:prstGeom prst="line">
                <a:avLst/>
              </a:prstGeom>
              <a:noFill/>
              <a:ln w="22225">
                <a:solidFill>
                  <a:srgbClr val="000000"/>
                </a:solidFill>
                <a:round/>
              </a:ln>
            </p:spPr>
            <p:txBody>
              <a:bodyPr/>
              <a:lstStyle/>
              <a:p>
                <a:endParaRPr lang="zh-CN" altLang="en-US"/>
              </a:p>
            </p:txBody>
          </p:sp>
          <p:sp>
            <p:nvSpPr>
              <p:cNvPr id="190592" name="Line 128"/>
              <p:cNvSpPr>
                <a:spLocks noChangeShapeType="1"/>
              </p:cNvSpPr>
              <p:nvPr/>
            </p:nvSpPr>
            <p:spPr bwMode="auto">
              <a:xfrm flipH="1">
                <a:off x="4743" y="1486"/>
                <a:ext cx="40" cy="1"/>
              </a:xfrm>
              <a:prstGeom prst="line">
                <a:avLst/>
              </a:prstGeom>
              <a:noFill/>
              <a:ln w="22225">
                <a:solidFill>
                  <a:srgbClr val="000000"/>
                </a:solidFill>
                <a:round/>
              </a:ln>
            </p:spPr>
            <p:txBody>
              <a:bodyPr/>
              <a:lstStyle/>
              <a:p>
                <a:endParaRPr lang="zh-CN" altLang="en-US"/>
              </a:p>
            </p:txBody>
          </p:sp>
          <p:sp>
            <p:nvSpPr>
              <p:cNvPr id="190593" name="Line 129"/>
              <p:cNvSpPr>
                <a:spLocks noChangeShapeType="1"/>
              </p:cNvSpPr>
              <p:nvPr/>
            </p:nvSpPr>
            <p:spPr bwMode="auto">
              <a:xfrm flipH="1">
                <a:off x="4665" y="1496"/>
                <a:ext cx="39" cy="1"/>
              </a:xfrm>
              <a:prstGeom prst="line">
                <a:avLst/>
              </a:prstGeom>
              <a:noFill/>
              <a:ln w="22225">
                <a:solidFill>
                  <a:srgbClr val="000000"/>
                </a:solidFill>
                <a:round/>
              </a:ln>
            </p:spPr>
            <p:txBody>
              <a:bodyPr/>
              <a:lstStyle/>
              <a:p>
                <a:endParaRPr lang="zh-CN" altLang="en-US"/>
              </a:p>
            </p:txBody>
          </p:sp>
          <p:sp>
            <p:nvSpPr>
              <p:cNvPr id="190594" name="Line 130"/>
              <p:cNvSpPr>
                <a:spLocks noChangeShapeType="1"/>
              </p:cNvSpPr>
              <p:nvPr/>
            </p:nvSpPr>
            <p:spPr bwMode="auto">
              <a:xfrm flipH="1">
                <a:off x="4586" y="1496"/>
                <a:ext cx="39" cy="10"/>
              </a:xfrm>
              <a:prstGeom prst="line">
                <a:avLst/>
              </a:prstGeom>
              <a:noFill/>
              <a:ln w="22225">
                <a:solidFill>
                  <a:srgbClr val="000000"/>
                </a:solidFill>
                <a:round/>
              </a:ln>
            </p:spPr>
            <p:txBody>
              <a:bodyPr/>
              <a:lstStyle/>
              <a:p>
                <a:endParaRPr lang="zh-CN" altLang="en-US"/>
              </a:p>
            </p:txBody>
          </p:sp>
          <p:sp>
            <p:nvSpPr>
              <p:cNvPr id="190595" name="Line 131"/>
              <p:cNvSpPr>
                <a:spLocks noChangeShapeType="1"/>
              </p:cNvSpPr>
              <p:nvPr/>
            </p:nvSpPr>
            <p:spPr bwMode="auto">
              <a:xfrm flipH="1">
                <a:off x="4507" y="1506"/>
                <a:ext cx="39" cy="1"/>
              </a:xfrm>
              <a:prstGeom prst="line">
                <a:avLst/>
              </a:prstGeom>
              <a:noFill/>
              <a:ln w="22225">
                <a:solidFill>
                  <a:srgbClr val="000000"/>
                </a:solidFill>
                <a:round/>
              </a:ln>
            </p:spPr>
            <p:txBody>
              <a:bodyPr/>
              <a:lstStyle/>
              <a:p>
                <a:endParaRPr lang="zh-CN" altLang="en-US"/>
              </a:p>
            </p:txBody>
          </p:sp>
          <p:sp>
            <p:nvSpPr>
              <p:cNvPr id="190596" name="Line 132"/>
              <p:cNvSpPr>
                <a:spLocks noChangeShapeType="1"/>
              </p:cNvSpPr>
              <p:nvPr/>
            </p:nvSpPr>
            <p:spPr bwMode="auto">
              <a:xfrm flipH="1">
                <a:off x="4428" y="1506"/>
                <a:ext cx="40" cy="10"/>
              </a:xfrm>
              <a:prstGeom prst="line">
                <a:avLst/>
              </a:prstGeom>
              <a:noFill/>
              <a:ln w="22225">
                <a:solidFill>
                  <a:srgbClr val="000000"/>
                </a:solidFill>
                <a:round/>
              </a:ln>
            </p:spPr>
            <p:txBody>
              <a:bodyPr/>
              <a:lstStyle/>
              <a:p>
                <a:endParaRPr lang="zh-CN" altLang="en-US"/>
              </a:p>
            </p:txBody>
          </p:sp>
          <p:sp>
            <p:nvSpPr>
              <p:cNvPr id="190597" name="Line 133"/>
              <p:cNvSpPr>
                <a:spLocks noChangeShapeType="1"/>
              </p:cNvSpPr>
              <p:nvPr/>
            </p:nvSpPr>
            <p:spPr bwMode="auto">
              <a:xfrm flipH="1">
                <a:off x="4350" y="1516"/>
                <a:ext cx="39" cy="1"/>
              </a:xfrm>
              <a:prstGeom prst="line">
                <a:avLst/>
              </a:prstGeom>
              <a:noFill/>
              <a:ln w="22225">
                <a:solidFill>
                  <a:srgbClr val="000000"/>
                </a:solidFill>
                <a:round/>
              </a:ln>
            </p:spPr>
            <p:txBody>
              <a:bodyPr/>
              <a:lstStyle/>
              <a:p>
                <a:endParaRPr lang="zh-CN" altLang="en-US"/>
              </a:p>
            </p:txBody>
          </p:sp>
          <p:sp>
            <p:nvSpPr>
              <p:cNvPr id="190598" name="Line 134"/>
              <p:cNvSpPr>
                <a:spLocks noChangeShapeType="1"/>
              </p:cNvSpPr>
              <p:nvPr/>
            </p:nvSpPr>
            <p:spPr bwMode="auto">
              <a:xfrm flipH="1">
                <a:off x="4271" y="1526"/>
                <a:ext cx="39" cy="1"/>
              </a:xfrm>
              <a:prstGeom prst="line">
                <a:avLst/>
              </a:prstGeom>
              <a:noFill/>
              <a:ln w="22225">
                <a:solidFill>
                  <a:srgbClr val="000000"/>
                </a:solidFill>
                <a:round/>
              </a:ln>
            </p:spPr>
            <p:txBody>
              <a:bodyPr/>
              <a:lstStyle/>
              <a:p>
                <a:endParaRPr lang="zh-CN" altLang="en-US"/>
              </a:p>
            </p:txBody>
          </p:sp>
          <p:sp>
            <p:nvSpPr>
              <p:cNvPr id="190599" name="Line 135"/>
              <p:cNvSpPr>
                <a:spLocks noChangeShapeType="1"/>
              </p:cNvSpPr>
              <p:nvPr/>
            </p:nvSpPr>
            <p:spPr bwMode="auto">
              <a:xfrm flipH="1">
                <a:off x="4192" y="1526"/>
                <a:ext cx="39" cy="10"/>
              </a:xfrm>
              <a:prstGeom prst="line">
                <a:avLst/>
              </a:prstGeom>
              <a:noFill/>
              <a:ln w="22225">
                <a:solidFill>
                  <a:srgbClr val="000000"/>
                </a:solidFill>
                <a:round/>
              </a:ln>
            </p:spPr>
            <p:txBody>
              <a:bodyPr/>
              <a:lstStyle/>
              <a:p>
                <a:endParaRPr lang="zh-CN" altLang="en-US"/>
              </a:p>
            </p:txBody>
          </p:sp>
          <p:sp>
            <p:nvSpPr>
              <p:cNvPr id="190600" name="Freeform 136"/>
              <p:cNvSpPr/>
              <p:nvPr/>
            </p:nvSpPr>
            <p:spPr bwMode="auto">
              <a:xfrm>
                <a:off x="4665" y="1063"/>
                <a:ext cx="118" cy="49"/>
              </a:xfrm>
              <a:custGeom>
                <a:avLst/>
                <a:gdLst/>
                <a:ahLst/>
                <a:cxnLst>
                  <a:cxn ang="0">
                    <a:pos x="0" y="10"/>
                  </a:cxn>
                  <a:cxn ang="0">
                    <a:pos x="19" y="30"/>
                  </a:cxn>
                  <a:cxn ang="0">
                    <a:pos x="9" y="49"/>
                  </a:cxn>
                  <a:cxn ang="0">
                    <a:pos x="118" y="0"/>
                  </a:cxn>
                  <a:cxn ang="0">
                    <a:pos x="0" y="10"/>
                  </a:cxn>
                </a:cxnLst>
                <a:rect l="0" t="0" r="r" b="b"/>
                <a:pathLst>
                  <a:path w="118" h="49">
                    <a:moveTo>
                      <a:pt x="0" y="10"/>
                    </a:moveTo>
                    <a:lnTo>
                      <a:pt x="19" y="30"/>
                    </a:lnTo>
                    <a:lnTo>
                      <a:pt x="9" y="49"/>
                    </a:lnTo>
                    <a:lnTo>
                      <a:pt x="118" y="0"/>
                    </a:lnTo>
                    <a:lnTo>
                      <a:pt x="0" y="10"/>
                    </a:lnTo>
                    <a:close/>
                  </a:path>
                </a:pathLst>
              </a:custGeom>
              <a:solidFill>
                <a:srgbClr val="000000"/>
              </a:solidFill>
              <a:ln w="22225">
                <a:solidFill>
                  <a:srgbClr val="000000"/>
                </a:solidFill>
                <a:prstDash val="solid"/>
                <a:round/>
              </a:ln>
            </p:spPr>
            <p:txBody>
              <a:bodyPr/>
              <a:lstStyle/>
              <a:p>
                <a:endParaRPr lang="zh-CN" altLang="en-US"/>
              </a:p>
            </p:txBody>
          </p:sp>
          <p:sp>
            <p:nvSpPr>
              <p:cNvPr id="190601" name="Freeform 137"/>
              <p:cNvSpPr/>
              <p:nvPr/>
            </p:nvSpPr>
            <p:spPr bwMode="auto">
              <a:xfrm>
                <a:off x="4655" y="1329"/>
                <a:ext cx="128" cy="49"/>
              </a:xfrm>
              <a:custGeom>
                <a:avLst/>
                <a:gdLst/>
                <a:ahLst/>
                <a:cxnLst>
                  <a:cxn ang="0">
                    <a:pos x="0" y="0"/>
                  </a:cxn>
                  <a:cxn ang="0">
                    <a:pos x="29" y="20"/>
                  </a:cxn>
                  <a:cxn ang="0">
                    <a:pos x="10" y="49"/>
                  </a:cxn>
                  <a:cxn ang="0">
                    <a:pos x="128" y="10"/>
                  </a:cxn>
                  <a:cxn ang="0">
                    <a:pos x="0" y="0"/>
                  </a:cxn>
                </a:cxnLst>
                <a:rect l="0" t="0" r="r" b="b"/>
                <a:pathLst>
                  <a:path w="128" h="49">
                    <a:moveTo>
                      <a:pt x="0" y="0"/>
                    </a:moveTo>
                    <a:lnTo>
                      <a:pt x="29" y="20"/>
                    </a:lnTo>
                    <a:lnTo>
                      <a:pt x="10" y="49"/>
                    </a:lnTo>
                    <a:lnTo>
                      <a:pt x="128" y="10"/>
                    </a:lnTo>
                    <a:lnTo>
                      <a:pt x="0" y="0"/>
                    </a:lnTo>
                    <a:close/>
                  </a:path>
                </a:pathLst>
              </a:custGeom>
              <a:solidFill>
                <a:srgbClr val="000000"/>
              </a:solidFill>
              <a:ln w="22225">
                <a:solidFill>
                  <a:srgbClr val="000000"/>
                </a:solidFill>
                <a:prstDash val="solid"/>
                <a:round/>
              </a:ln>
            </p:spPr>
            <p:txBody>
              <a:bodyPr/>
              <a:lstStyle/>
              <a:p>
                <a:endParaRPr lang="zh-CN" altLang="en-US"/>
              </a:p>
            </p:txBody>
          </p:sp>
          <p:sp>
            <p:nvSpPr>
              <p:cNvPr id="190602" name="Freeform 138"/>
              <p:cNvSpPr/>
              <p:nvPr/>
            </p:nvSpPr>
            <p:spPr bwMode="auto">
              <a:xfrm>
                <a:off x="4655" y="1467"/>
                <a:ext cx="118" cy="49"/>
              </a:xfrm>
              <a:custGeom>
                <a:avLst/>
                <a:gdLst/>
                <a:ahLst/>
                <a:cxnLst>
                  <a:cxn ang="0">
                    <a:pos x="0" y="0"/>
                  </a:cxn>
                  <a:cxn ang="0">
                    <a:pos x="19" y="29"/>
                  </a:cxn>
                  <a:cxn ang="0">
                    <a:pos x="0" y="49"/>
                  </a:cxn>
                  <a:cxn ang="0">
                    <a:pos x="118" y="19"/>
                  </a:cxn>
                  <a:cxn ang="0">
                    <a:pos x="0" y="0"/>
                  </a:cxn>
                </a:cxnLst>
                <a:rect l="0" t="0" r="r" b="b"/>
                <a:pathLst>
                  <a:path w="118" h="49">
                    <a:moveTo>
                      <a:pt x="0" y="0"/>
                    </a:moveTo>
                    <a:lnTo>
                      <a:pt x="19" y="29"/>
                    </a:lnTo>
                    <a:lnTo>
                      <a:pt x="0" y="49"/>
                    </a:lnTo>
                    <a:lnTo>
                      <a:pt x="118" y="19"/>
                    </a:lnTo>
                    <a:lnTo>
                      <a:pt x="0" y="0"/>
                    </a:lnTo>
                    <a:close/>
                  </a:path>
                </a:pathLst>
              </a:custGeom>
              <a:solidFill>
                <a:srgbClr val="000000"/>
              </a:solidFill>
              <a:ln w="22225">
                <a:solidFill>
                  <a:srgbClr val="000000"/>
                </a:solidFill>
                <a:prstDash val="solid"/>
                <a:round/>
              </a:ln>
            </p:spPr>
            <p:txBody>
              <a:bodyPr/>
              <a:lstStyle/>
              <a:p>
                <a:endParaRPr lang="zh-CN" altLang="en-US"/>
              </a:p>
            </p:txBody>
          </p:sp>
          <p:sp>
            <p:nvSpPr>
              <p:cNvPr id="190603" name="Line 139"/>
              <p:cNvSpPr>
                <a:spLocks noChangeShapeType="1"/>
              </p:cNvSpPr>
              <p:nvPr/>
            </p:nvSpPr>
            <p:spPr bwMode="auto">
              <a:xfrm flipH="1">
                <a:off x="4743" y="1762"/>
                <a:ext cx="40" cy="1"/>
              </a:xfrm>
              <a:prstGeom prst="line">
                <a:avLst/>
              </a:prstGeom>
              <a:noFill/>
              <a:ln w="22225">
                <a:solidFill>
                  <a:srgbClr val="000000"/>
                </a:solidFill>
                <a:round/>
              </a:ln>
            </p:spPr>
            <p:txBody>
              <a:bodyPr/>
              <a:lstStyle/>
              <a:p>
                <a:endParaRPr lang="zh-CN" altLang="en-US"/>
              </a:p>
            </p:txBody>
          </p:sp>
          <p:sp>
            <p:nvSpPr>
              <p:cNvPr id="190604" name="Line 140"/>
              <p:cNvSpPr>
                <a:spLocks noChangeShapeType="1"/>
              </p:cNvSpPr>
              <p:nvPr/>
            </p:nvSpPr>
            <p:spPr bwMode="auto">
              <a:xfrm flipH="1">
                <a:off x="4665" y="1772"/>
                <a:ext cx="39" cy="1"/>
              </a:xfrm>
              <a:prstGeom prst="line">
                <a:avLst/>
              </a:prstGeom>
              <a:noFill/>
              <a:ln w="22225">
                <a:solidFill>
                  <a:srgbClr val="000000"/>
                </a:solidFill>
                <a:round/>
              </a:ln>
            </p:spPr>
            <p:txBody>
              <a:bodyPr/>
              <a:lstStyle/>
              <a:p>
                <a:endParaRPr lang="zh-CN" altLang="en-US"/>
              </a:p>
            </p:txBody>
          </p:sp>
          <p:sp>
            <p:nvSpPr>
              <p:cNvPr id="190605" name="Line 141"/>
              <p:cNvSpPr>
                <a:spLocks noChangeShapeType="1"/>
              </p:cNvSpPr>
              <p:nvPr/>
            </p:nvSpPr>
            <p:spPr bwMode="auto">
              <a:xfrm flipH="1">
                <a:off x="4586" y="1772"/>
                <a:ext cx="39" cy="10"/>
              </a:xfrm>
              <a:prstGeom prst="line">
                <a:avLst/>
              </a:prstGeom>
              <a:noFill/>
              <a:ln w="22225">
                <a:solidFill>
                  <a:srgbClr val="000000"/>
                </a:solidFill>
                <a:round/>
              </a:ln>
            </p:spPr>
            <p:txBody>
              <a:bodyPr/>
              <a:lstStyle/>
              <a:p>
                <a:endParaRPr lang="zh-CN" altLang="en-US"/>
              </a:p>
            </p:txBody>
          </p:sp>
          <p:sp>
            <p:nvSpPr>
              <p:cNvPr id="190606" name="Line 142"/>
              <p:cNvSpPr>
                <a:spLocks noChangeShapeType="1"/>
              </p:cNvSpPr>
              <p:nvPr/>
            </p:nvSpPr>
            <p:spPr bwMode="auto">
              <a:xfrm flipH="1">
                <a:off x="4507" y="1782"/>
                <a:ext cx="39" cy="1"/>
              </a:xfrm>
              <a:prstGeom prst="line">
                <a:avLst/>
              </a:prstGeom>
              <a:noFill/>
              <a:ln w="22225">
                <a:solidFill>
                  <a:srgbClr val="000000"/>
                </a:solidFill>
                <a:round/>
              </a:ln>
            </p:spPr>
            <p:txBody>
              <a:bodyPr/>
              <a:lstStyle/>
              <a:p>
                <a:endParaRPr lang="zh-CN" altLang="en-US"/>
              </a:p>
            </p:txBody>
          </p:sp>
          <p:sp>
            <p:nvSpPr>
              <p:cNvPr id="190607" name="Line 143"/>
              <p:cNvSpPr>
                <a:spLocks noChangeShapeType="1"/>
              </p:cNvSpPr>
              <p:nvPr/>
            </p:nvSpPr>
            <p:spPr bwMode="auto">
              <a:xfrm flipH="1">
                <a:off x="4428" y="1782"/>
                <a:ext cx="40" cy="10"/>
              </a:xfrm>
              <a:prstGeom prst="line">
                <a:avLst/>
              </a:prstGeom>
              <a:noFill/>
              <a:ln w="22225">
                <a:solidFill>
                  <a:srgbClr val="000000"/>
                </a:solidFill>
                <a:round/>
              </a:ln>
            </p:spPr>
            <p:txBody>
              <a:bodyPr/>
              <a:lstStyle/>
              <a:p>
                <a:endParaRPr lang="zh-CN" altLang="en-US"/>
              </a:p>
            </p:txBody>
          </p:sp>
          <p:sp>
            <p:nvSpPr>
              <p:cNvPr id="190608" name="Line 144"/>
              <p:cNvSpPr>
                <a:spLocks noChangeShapeType="1"/>
              </p:cNvSpPr>
              <p:nvPr/>
            </p:nvSpPr>
            <p:spPr bwMode="auto">
              <a:xfrm flipH="1">
                <a:off x="4350" y="1792"/>
                <a:ext cx="39" cy="1"/>
              </a:xfrm>
              <a:prstGeom prst="line">
                <a:avLst/>
              </a:prstGeom>
              <a:noFill/>
              <a:ln w="22225">
                <a:solidFill>
                  <a:srgbClr val="000000"/>
                </a:solidFill>
                <a:round/>
              </a:ln>
            </p:spPr>
            <p:txBody>
              <a:bodyPr/>
              <a:lstStyle/>
              <a:p>
                <a:endParaRPr lang="zh-CN" altLang="en-US"/>
              </a:p>
            </p:txBody>
          </p:sp>
          <p:sp>
            <p:nvSpPr>
              <p:cNvPr id="190609" name="Line 145"/>
              <p:cNvSpPr>
                <a:spLocks noChangeShapeType="1"/>
              </p:cNvSpPr>
              <p:nvPr/>
            </p:nvSpPr>
            <p:spPr bwMode="auto">
              <a:xfrm flipH="1">
                <a:off x="4271" y="1801"/>
                <a:ext cx="39" cy="1"/>
              </a:xfrm>
              <a:prstGeom prst="line">
                <a:avLst/>
              </a:prstGeom>
              <a:noFill/>
              <a:ln w="22225">
                <a:solidFill>
                  <a:srgbClr val="000000"/>
                </a:solidFill>
                <a:round/>
              </a:ln>
            </p:spPr>
            <p:txBody>
              <a:bodyPr/>
              <a:lstStyle/>
              <a:p>
                <a:endParaRPr lang="zh-CN" altLang="en-US"/>
              </a:p>
            </p:txBody>
          </p:sp>
          <p:sp>
            <p:nvSpPr>
              <p:cNvPr id="190610" name="Line 146"/>
              <p:cNvSpPr>
                <a:spLocks noChangeShapeType="1"/>
              </p:cNvSpPr>
              <p:nvPr/>
            </p:nvSpPr>
            <p:spPr bwMode="auto">
              <a:xfrm flipH="1">
                <a:off x="4192" y="1801"/>
                <a:ext cx="39" cy="10"/>
              </a:xfrm>
              <a:prstGeom prst="line">
                <a:avLst/>
              </a:prstGeom>
              <a:noFill/>
              <a:ln w="22225">
                <a:solidFill>
                  <a:srgbClr val="000000"/>
                </a:solidFill>
                <a:round/>
              </a:ln>
            </p:spPr>
            <p:txBody>
              <a:bodyPr/>
              <a:lstStyle/>
              <a:p>
                <a:endParaRPr lang="zh-CN" altLang="en-US"/>
              </a:p>
            </p:txBody>
          </p:sp>
          <p:sp>
            <p:nvSpPr>
              <p:cNvPr id="190611" name="Freeform 147"/>
              <p:cNvSpPr/>
              <p:nvPr/>
            </p:nvSpPr>
            <p:spPr bwMode="auto">
              <a:xfrm>
                <a:off x="4655" y="1752"/>
                <a:ext cx="128" cy="40"/>
              </a:xfrm>
              <a:custGeom>
                <a:avLst/>
                <a:gdLst/>
                <a:ahLst/>
                <a:cxnLst>
                  <a:cxn ang="0">
                    <a:pos x="0" y="0"/>
                  </a:cxn>
                  <a:cxn ang="0">
                    <a:pos x="29" y="20"/>
                  </a:cxn>
                  <a:cxn ang="0">
                    <a:pos x="10" y="40"/>
                  </a:cxn>
                  <a:cxn ang="0">
                    <a:pos x="128" y="10"/>
                  </a:cxn>
                  <a:cxn ang="0">
                    <a:pos x="0" y="0"/>
                  </a:cxn>
                </a:cxnLst>
                <a:rect l="0" t="0" r="r" b="b"/>
                <a:pathLst>
                  <a:path w="128" h="40">
                    <a:moveTo>
                      <a:pt x="0" y="0"/>
                    </a:moveTo>
                    <a:lnTo>
                      <a:pt x="29" y="20"/>
                    </a:lnTo>
                    <a:lnTo>
                      <a:pt x="10" y="40"/>
                    </a:lnTo>
                    <a:lnTo>
                      <a:pt x="128" y="10"/>
                    </a:lnTo>
                    <a:lnTo>
                      <a:pt x="0" y="0"/>
                    </a:lnTo>
                    <a:close/>
                  </a:path>
                </a:pathLst>
              </a:custGeom>
              <a:solidFill>
                <a:srgbClr val="000000"/>
              </a:solidFill>
              <a:ln w="22225">
                <a:solidFill>
                  <a:srgbClr val="000000"/>
                </a:solidFill>
                <a:prstDash val="solid"/>
                <a:round/>
              </a:ln>
            </p:spPr>
            <p:txBody>
              <a:bodyPr/>
              <a:lstStyle/>
              <a:p>
                <a:endParaRPr lang="zh-CN" altLang="en-US"/>
              </a:p>
            </p:txBody>
          </p:sp>
          <p:sp>
            <p:nvSpPr>
              <p:cNvPr id="190612" name="Freeform 148"/>
              <p:cNvSpPr/>
              <p:nvPr/>
            </p:nvSpPr>
            <p:spPr bwMode="auto">
              <a:xfrm>
                <a:off x="4133" y="2441"/>
                <a:ext cx="39" cy="39"/>
              </a:xfrm>
              <a:custGeom>
                <a:avLst/>
                <a:gdLst/>
                <a:ahLst/>
                <a:cxnLst>
                  <a:cxn ang="0">
                    <a:pos x="0" y="20"/>
                  </a:cxn>
                  <a:cxn ang="0">
                    <a:pos x="10" y="0"/>
                  </a:cxn>
                  <a:cxn ang="0">
                    <a:pos x="29" y="0"/>
                  </a:cxn>
                  <a:cxn ang="0">
                    <a:pos x="39" y="20"/>
                  </a:cxn>
                  <a:cxn ang="0">
                    <a:pos x="29" y="39"/>
                  </a:cxn>
                  <a:cxn ang="0">
                    <a:pos x="10" y="39"/>
                  </a:cxn>
                  <a:cxn ang="0">
                    <a:pos x="0" y="20"/>
                  </a:cxn>
                </a:cxnLst>
                <a:rect l="0" t="0" r="r" b="b"/>
                <a:pathLst>
                  <a:path w="39" h="39">
                    <a:moveTo>
                      <a:pt x="0" y="20"/>
                    </a:moveTo>
                    <a:lnTo>
                      <a:pt x="10" y="0"/>
                    </a:lnTo>
                    <a:lnTo>
                      <a:pt x="29" y="0"/>
                    </a:lnTo>
                    <a:lnTo>
                      <a:pt x="39" y="20"/>
                    </a:lnTo>
                    <a:lnTo>
                      <a:pt x="29" y="39"/>
                    </a:lnTo>
                    <a:lnTo>
                      <a:pt x="10" y="39"/>
                    </a:lnTo>
                    <a:lnTo>
                      <a:pt x="0" y="20"/>
                    </a:lnTo>
                    <a:close/>
                  </a:path>
                </a:pathLst>
              </a:custGeom>
              <a:solidFill>
                <a:srgbClr val="000000"/>
              </a:solidFill>
              <a:ln w="22225">
                <a:solidFill>
                  <a:srgbClr val="000000"/>
                </a:solidFill>
                <a:prstDash val="solid"/>
                <a:round/>
              </a:ln>
            </p:spPr>
            <p:txBody>
              <a:bodyPr/>
              <a:lstStyle/>
              <a:p>
                <a:endParaRPr lang="zh-CN" altLang="en-US"/>
              </a:p>
            </p:txBody>
          </p:sp>
          <p:sp>
            <p:nvSpPr>
              <p:cNvPr id="190613" name="Freeform 149"/>
              <p:cNvSpPr/>
              <p:nvPr/>
            </p:nvSpPr>
            <p:spPr bwMode="auto">
              <a:xfrm>
                <a:off x="4133" y="2579"/>
                <a:ext cx="39" cy="39"/>
              </a:xfrm>
              <a:custGeom>
                <a:avLst/>
                <a:gdLst/>
                <a:ahLst/>
                <a:cxnLst>
                  <a:cxn ang="0">
                    <a:pos x="0" y="20"/>
                  </a:cxn>
                  <a:cxn ang="0">
                    <a:pos x="10" y="0"/>
                  </a:cxn>
                  <a:cxn ang="0">
                    <a:pos x="29" y="0"/>
                  </a:cxn>
                  <a:cxn ang="0">
                    <a:pos x="39" y="20"/>
                  </a:cxn>
                  <a:cxn ang="0">
                    <a:pos x="29" y="39"/>
                  </a:cxn>
                  <a:cxn ang="0">
                    <a:pos x="10" y="39"/>
                  </a:cxn>
                  <a:cxn ang="0">
                    <a:pos x="0" y="20"/>
                  </a:cxn>
                </a:cxnLst>
                <a:rect l="0" t="0" r="r" b="b"/>
                <a:pathLst>
                  <a:path w="39" h="39">
                    <a:moveTo>
                      <a:pt x="0" y="20"/>
                    </a:moveTo>
                    <a:lnTo>
                      <a:pt x="10" y="0"/>
                    </a:lnTo>
                    <a:lnTo>
                      <a:pt x="29" y="0"/>
                    </a:lnTo>
                    <a:lnTo>
                      <a:pt x="39" y="20"/>
                    </a:lnTo>
                    <a:lnTo>
                      <a:pt x="29" y="39"/>
                    </a:lnTo>
                    <a:lnTo>
                      <a:pt x="10" y="39"/>
                    </a:lnTo>
                    <a:lnTo>
                      <a:pt x="0" y="20"/>
                    </a:lnTo>
                    <a:close/>
                  </a:path>
                </a:pathLst>
              </a:custGeom>
              <a:solidFill>
                <a:srgbClr val="000000"/>
              </a:solidFill>
              <a:ln w="22225">
                <a:solidFill>
                  <a:srgbClr val="000000"/>
                </a:solidFill>
                <a:prstDash val="solid"/>
                <a:round/>
              </a:ln>
            </p:spPr>
            <p:txBody>
              <a:bodyPr/>
              <a:lstStyle/>
              <a:p>
                <a:endParaRPr lang="zh-CN" altLang="en-US"/>
              </a:p>
            </p:txBody>
          </p:sp>
          <p:sp>
            <p:nvSpPr>
              <p:cNvPr id="190614" name="Freeform 150"/>
              <p:cNvSpPr/>
              <p:nvPr/>
            </p:nvSpPr>
            <p:spPr bwMode="auto">
              <a:xfrm>
                <a:off x="4133" y="2717"/>
                <a:ext cx="39" cy="39"/>
              </a:xfrm>
              <a:custGeom>
                <a:avLst/>
                <a:gdLst/>
                <a:ahLst/>
                <a:cxnLst>
                  <a:cxn ang="0">
                    <a:pos x="0" y="19"/>
                  </a:cxn>
                  <a:cxn ang="0">
                    <a:pos x="10" y="0"/>
                  </a:cxn>
                  <a:cxn ang="0">
                    <a:pos x="29" y="0"/>
                  </a:cxn>
                  <a:cxn ang="0">
                    <a:pos x="39" y="19"/>
                  </a:cxn>
                  <a:cxn ang="0">
                    <a:pos x="29" y="39"/>
                  </a:cxn>
                  <a:cxn ang="0">
                    <a:pos x="10" y="39"/>
                  </a:cxn>
                  <a:cxn ang="0">
                    <a:pos x="0" y="19"/>
                  </a:cxn>
                </a:cxnLst>
                <a:rect l="0" t="0" r="r" b="b"/>
                <a:pathLst>
                  <a:path w="39" h="39">
                    <a:moveTo>
                      <a:pt x="0" y="19"/>
                    </a:moveTo>
                    <a:lnTo>
                      <a:pt x="10" y="0"/>
                    </a:lnTo>
                    <a:lnTo>
                      <a:pt x="29" y="0"/>
                    </a:lnTo>
                    <a:lnTo>
                      <a:pt x="39" y="19"/>
                    </a:lnTo>
                    <a:lnTo>
                      <a:pt x="29" y="39"/>
                    </a:lnTo>
                    <a:lnTo>
                      <a:pt x="10" y="39"/>
                    </a:lnTo>
                    <a:lnTo>
                      <a:pt x="0" y="19"/>
                    </a:lnTo>
                    <a:close/>
                  </a:path>
                </a:pathLst>
              </a:custGeom>
              <a:solidFill>
                <a:srgbClr val="000000"/>
              </a:solidFill>
              <a:ln w="22225">
                <a:solidFill>
                  <a:srgbClr val="000000"/>
                </a:solidFill>
                <a:prstDash val="solid"/>
                <a:round/>
              </a:ln>
            </p:spPr>
            <p:txBody>
              <a:bodyPr/>
              <a:lstStyle/>
              <a:p>
                <a:endParaRPr lang="zh-CN" altLang="en-US"/>
              </a:p>
            </p:txBody>
          </p:sp>
          <p:sp>
            <p:nvSpPr>
              <p:cNvPr id="190615" name="Freeform 151"/>
              <p:cNvSpPr/>
              <p:nvPr/>
            </p:nvSpPr>
            <p:spPr bwMode="auto">
              <a:xfrm>
                <a:off x="4133" y="2854"/>
                <a:ext cx="39" cy="50"/>
              </a:xfrm>
              <a:custGeom>
                <a:avLst/>
                <a:gdLst/>
                <a:ahLst/>
                <a:cxnLst>
                  <a:cxn ang="0">
                    <a:pos x="0" y="30"/>
                  </a:cxn>
                  <a:cxn ang="0">
                    <a:pos x="10" y="0"/>
                  </a:cxn>
                  <a:cxn ang="0">
                    <a:pos x="29" y="0"/>
                  </a:cxn>
                  <a:cxn ang="0">
                    <a:pos x="39" y="30"/>
                  </a:cxn>
                  <a:cxn ang="0">
                    <a:pos x="29" y="50"/>
                  </a:cxn>
                  <a:cxn ang="0">
                    <a:pos x="10" y="50"/>
                  </a:cxn>
                  <a:cxn ang="0">
                    <a:pos x="0" y="30"/>
                  </a:cxn>
                </a:cxnLst>
                <a:rect l="0" t="0" r="r" b="b"/>
                <a:pathLst>
                  <a:path w="39" h="50">
                    <a:moveTo>
                      <a:pt x="0" y="30"/>
                    </a:moveTo>
                    <a:lnTo>
                      <a:pt x="10" y="0"/>
                    </a:lnTo>
                    <a:lnTo>
                      <a:pt x="29" y="0"/>
                    </a:lnTo>
                    <a:lnTo>
                      <a:pt x="39" y="30"/>
                    </a:lnTo>
                    <a:lnTo>
                      <a:pt x="29" y="50"/>
                    </a:lnTo>
                    <a:lnTo>
                      <a:pt x="10" y="50"/>
                    </a:lnTo>
                    <a:lnTo>
                      <a:pt x="0" y="30"/>
                    </a:lnTo>
                    <a:close/>
                  </a:path>
                </a:pathLst>
              </a:custGeom>
              <a:solidFill>
                <a:srgbClr val="000000"/>
              </a:solidFill>
              <a:ln w="22225">
                <a:solidFill>
                  <a:srgbClr val="000000"/>
                </a:solidFill>
                <a:prstDash val="solid"/>
                <a:round/>
              </a:ln>
            </p:spPr>
            <p:txBody>
              <a:bodyPr/>
              <a:lstStyle/>
              <a:p>
                <a:endParaRPr lang="zh-CN" altLang="en-US"/>
              </a:p>
            </p:txBody>
          </p:sp>
          <p:sp>
            <p:nvSpPr>
              <p:cNvPr id="190616" name="Line 152"/>
              <p:cNvSpPr>
                <a:spLocks noChangeShapeType="1"/>
              </p:cNvSpPr>
              <p:nvPr/>
            </p:nvSpPr>
            <p:spPr bwMode="auto">
              <a:xfrm flipH="1" flipV="1">
                <a:off x="4743" y="2589"/>
                <a:ext cx="40" cy="10"/>
              </a:xfrm>
              <a:prstGeom prst="line">
                <a:avLst/>
              </a:prstGeom>
              <a:noFill/>
              <a:ln w="22225">
                <a:solidFill>
                  <a:srgbClr val="000000"/>
                </a:solidFill>
                <a:round/>
              </a:ln>
            </p:spPr>
            <p:txBody>
              <a:bodyPr/>
              <a:lstStyle/>
              <a:p>
                <a:endParaRPr lang="zh-CN" altLang="en-US"/>
              </a:p>
            </p:txBody>
          </p:sp>
          <p:sp>
            <p:nvSpPr>
              <p:cNvPr id="190617" name="Line 153"/>
              <p:cNvSpPr>
                <a:spLocks noChangeShapeType="1"/>
              </p:cNvSpPr>
              <p:nvPr/>
            </p:nvSpPr>
            <p:spPr bwMode="auto">
              <a:xfrm flipH="1" flipV="1">
                <a:off x="4665" y="2569"/>
                <a:ext cx="39" cy="10"/>
              </a:xfrm>
              <a:prstGeom prst="line">
                <a:avLst/>
              </a:prstGeom>
              <a:noFill/>
              <a:ln w="22225">
                <a:solidFill>
                  <a:srgbClr val="000000"/>
                </a:solidFill>
                <a:round/>
              </a:ln>
            </p:spPr>
            <p:txBody>
              <a:bodyPr/>
              <a:lstStyle/>
              <a:p>
                <a:endParaRPr lang="zh-CN" altLang="en-US"/>
              </a:p>
            </p:txBody>
          </p:sp>
          <p:sp>
            <p:nvSpPr>
              <p:cNvPr id="190618" name="Line 154"/>
              <p:cNvSpPr>
                <a:spLocks noChangeShapeType="1"/>
              </p:cNvSpPr>
              <p:nvPr/>
            </p:nvSpPr>
            <p:spPr bwMode="auto">
              <a:xfrm flipH="1" flipV="1">
                <a:off x="4586" y="2559"/>
                <a:ext cx="39" cy="10"/>
              </a:xfrm>
              <a:prstGeom prst="line">
                <a:avLst/>
              </a:prstGeom>
              <a:noFill/>
              <a:ln w="22225">
                <a:solidFill>
                  <a:srgbClr val="000000"/>
                </a:solidFill>
                <a:round/>
              </a:ln>
            </p:spPr>
            <p:txBody>
              <a:bodyPr/>
              <a:lstStyle/>
              <a:p>
                <a:endParaRPr lang="zh-CN" altLang="en-US"/>
              </a:p>
            </p:txBody>
          </p:sp>
          <p:sp>
            <p:nvSpPr>
              <p:cNvPr id="190619" name="Line 155"/>
              <p:cNvSpPr>
                <a:spLocks noChangeShapeType="1"/>
              </p:cNvSpPr>
              <p:nvPr/>
            </p:nvSpPr>
            <p:spPr bwMode="auto">
              <a:xfrm flipH="1" flipV="1">
                <a:off x="4507" y="2540"/>
                <a:ext cx="39" cy="9"/>
              </a:xfrm>
              <a:prstGeom prst="line">
                <a:avLst/>
              </a:prstGeom>
              <a:noFill/>
              <a:ln w="22225">
                <a:solidFill>
                  <a:srgbClr val="000000"/>
                </a:solidFill>
                <a:round/>
              </a:ln>
            </p:spPr>
            <p:txBody>
              <a:bodyPr/>
              <a:lstStyle/>
              <a:p>
                <a:endParaRPr lang="zh-CN" altLang="en-US"/>
              </a:p>
            </p:txBody>
          </p:sp>
          <p:sp>
            <p:nvSpPr>
              <p:cNvPr id="190620" name="Line 156"/>
              <p:cNvSpPr>
                <a:spLocks noChangeShapeType="1"/>
              </p:cNvSpPr>
              <p:nvPr/>
            </p:nvSpPr>
            <p:spPr bwMode="auto">
              <a:xfrm flipH="1" flipV="1">
                <a:off x="4428" y="2520"/>
                <a:ext cx="40" cy="10"/>
              </a:xfrm>
              <a:prstGeom prst="line">
                <a:avLst/>
              </a:prstGeom>
              <a:noFill/>
              <a:ln w="22225">
                <a:solidFill>
                  <a:srgbClr val="000000"/>
                </a:solidFill>
                <a:round/>
              </a:ln>
            </p:spPr>
            <p:txBody>
              <a:bodyPr/>
              <a:lstStyle/>
              <a:p>
                <a:endParaRPr lang="zh-CN" altLang="en-US"/>
              </a:p>
            </p:txBody>
          </p:sp>
          <p:sp>
            <p:nvSpPr>
              <p:cNvPr id="190621" name="Line 157"/>
              <p:cNvSpPr>
                <a:spLocks noChangeShapeType="1"/>
              </p:cNvSpPr>
              <p:nvPr/>
            </p:nvSpPr>
            <p:spPr bwMode="auto">
              <a:xfrm flipH="1" flipV="1">
                <a:off x="4350" y="2500"/>
                <a:ext cx="39" cy="10"/>
              </a:xfrm>
              <a:prstGeom prst="line">
                <a:avLst/>
              </a:prstGeom>
              <a:noFill/>
              <a:ln w="22225">
                <a:solidFill>
                  <a:srgbClr val="000000"/>
                </a:solidFill>
                <a:round/>
              </a:ln>
            </p:spPr>
            <p:txBody>
              <a:bodyPr/>
              <a:lstStyle/>
              <a:p>
                <a:endParaRPr lang="zh-CN" altLang="en-US"/>
              </a:p>
            </p:txBody>
          </p:sp>
          <p:sp>
            <p:nvSpPr>
              <p:cNvPr id="190622" name="Line 158"/>
              <p:cNvSpPr>
                <a:spLocks noChangeShapeType="1"/>
              </p:cNvSpPr>
              <p:nvPr/>
            </p:nvSpPr>
            <p:spPr bwMode="auto">
              <a:xfrm flipH="1" flipV="1">
                <a:off x="4271" y="2490"/>
                <a:ext cx="39" cy="10"/>
              </a:xfrm>
              <a:prstGeom prst="line">
                <a:avLst/>
              </a:prstGeom>
              <a:noFill/>
              <a:ln w="22225">
                <a:solidFill>
                  <a:srgbClr val="000000"/>
                </a:solidFill>
                <a:round/>
              </a:ln>
            </p:spPr>
            <p:txBody>
              <a:bodyPr/>
              <a:lstStyle/>
              <a:p>
                <a:endParaRPr lang="zh-CN" altLang="en-US"/>
              </a:p>
            </p:txBody>
          </p:sp>
          <p:sp>
            <p:nvSpPr>
              <p:cNvPr id="190623" name="Line 159"/>
              <p:cNvSpPr>
                <a:spLocks noChangeShapeType="1"/>
              </p:cNvSpPr>
              <p:nvPr/>
            </p:nvSpPr>
            <p:spPr bwMode="auto">
              <a:xfrm flipH="1" flipV="1">
                <a:off x="4192" y="2471"/>
                <a:ext cx="39" cy="9"/>
              </a:xfrm>
              <a:prstGeom prst="line">
                <a:avLst/>
              </a:prstGeom>
              <a:noFill/>
              <a:ln w="22225">
                <a:solidFill>
                  <a:srgbClr val="000000"/>
                </a:solidFill>
                <a:round/>
              </a:ln>
            </p:spPr>
            <p:txBody>
              <a:bodyPr/>
              <a:lstStyle/>
              <a:p>
                <a:endParaRPr lang="zh-CN" altLang="en-US"/>
              </a:p>
            </p:txBody>
          </p:sp>
          <p:sp>
            <p:nvSpPr>
              <p:cNvPr id="190624" name="Line 160"/>
              <p:cNvSpPr>
                <a:spLocks noChangeShapeType="1"/>
              </p:cNvSpPr>
              <p:nvPr/>
            </p:nvSpPr>
            <p:spPr bwMode="auto">
              <a:xfrm flipH="1">
                <a:off x="4743" y="2736"/>
                <a:ext cx="40" cy="1"/>
              </a:xfrm>
              <a:prstGeom prst="line">
                <a:avLst/>
              </a:prstGeom>
              <a:noFill/>
              <a:ln w="22225">
                <a:solidFill>
                  <a:srgbClr val="000000"/>
                </a:solidFill>
                <a:round/>
              </a:ln>
            </p:spPr>
            <p:txBody>
              <a:bodyPr/>
              <a:lstStyle/>
              <a:p>
                <a:endParaRPr lang="zh-CN" altLang="en-US"/>
              </a:p>
            </p:txBody>
          </p:sp>
          <p:sp>
            <p:nvSpPr>
              <p:cNvPr id="190625" name="Line 161"/>
              <p:cNvSpPr>
                <a:spLocks noChangeShapeType="1"/>
              </p:cNvSpPr>
              <p:nvPr/>
            </p:nvSpPr>
            <p:spPr bwMode="auto">
              <a:xfrm flipH="1">
                <a:off x="4665" y="2736"/>
                <a:ext cx="39" cy="1"/>
              </a:xfrm>
              <a:prstGeom prst="line">
                <a:avLst/>
              </a:prstGeom>
              <a:noFill/>
              <a:ln w="22225">
                <a:solidFill>
                  <a:srgbClr val="000000"/>
                </a:solidFill>
                <a:round/>
              </a:ln>
            </p:spPr>
            <p:txBody>
              <a:bodyPr/>
              <a:lstStyle/>
              <a:p>
                <a:endParaRPr lang="zh-CN" altLang="en-US"/>
              </a:p>
            </p:txBody>
          </p:sp>
          <p:sp>
            <p:nvSpPr>
              <p:cNvPr id="190626" name="Line 162"/>
              <p:cNvSpPr>
                <a:spLocks noChangeShapeType="1"/>
              </p:cNvSpPr>
              <p:nvPr/>
            </p:nvSpPr>
            <p:spPr bwMode="auto">
              <a:xfrm flipH="1">
                <a:off x="4586" y="2736"/>
                <a:ext cx="39" cy="1"/>
              </a:xfrm>
              <a:prstGeom prst="line">
                <a:avLst/>
              </a:prstGeom>
              <a:noFill/>
              <a:ln w="22225">
                <a:solidFill>
                  <a:srgbClr val="000000"/>
                </a:solidFill>
                <a:round/>
              </a:ln>
            </p:spPr>
            <p:txBody>
              <a:bodyPr/>
              <a:lstStyle/>
              <a:p>
                <a:endParaRPr lang="zh-CN" altLang="en-US"/>
              </a:p>
            </p:txBody>
          </p:sp>
          <p:sp>
            <p:nvSpPr>
              <p:cNvPr id="190627" name="Line 163"/>
              <p:cNvSpPr>
                <a:spLocks noChangeShapeType="1"/>
              </p:cNvSpPr>
              <p:nvPr/>
            </p:nvSpPr>
            <p:spPr bwMode="auto">
              <a:xfrm flipH="1">
                <a:off x="4507" y="2736"/>
                <a:ext cx="39" cy="1"/>
              </a:xfrm>
              <a:prstGeom prst="line">
                <a:avLst/>
              </a:prstGeom>
              <a:noFill/>
              <a:ln w="22225">
                <a:solidFill>
                  <a:srgbClr val="000000"/>
                </a:solidFill>
                <a:round/>
              </a:ln>
            </p:spPr>
            <p:txBody>
              <a:bodyPr/>
              <a:lstStyle/>
              <a:p>
                <a:endParaRPr lang="zh-CN" altLang="en-US"/>
              </a:p>
            </p:txBody>
          </p:sp>
          <p:sp>
            <p:nvSpPr>
              <p:cNvPr id="190628" name="Line 164"/>
              <p:cNvSpPr>
                <a:spLocks noChangeShapeType="1"/>
              </p:cNvSpPr>
              <p:nvPr/>
            </p:nvSpPr>
            <p:spPr bwMode="auto">
              <a:xfrm flipH="1">
                <a:off x="4428" y="2736"/>
                <a:ext cx="40" cy="1"/>
              </a:xfrm>
              <a:prstGeom prst="line">
                <a:avLst/>
              </a:prstGeom>
              <a:noFill/>
              <a:ln w="22225">
                <a:solidFill>
                  <a:srgbClr val="000000"/>
                </a:solidFill>
                <a:round/>
              </a:ln>
            </p:spPr>
            <p:txBody>
              <a:bodyPr/>
              <a:lstStyle/>
              <a:p>
                <a:endParaRPr lang="zh-CN" altLang="en-US"/>
              </a:p>
            </p:txBody>
          </p:sp>
          <p:sp>
            <p:nvSpPr>
              <p:cNvPr id="190629" name="Line 165"/>
              <p:cNvSpPr>
                <a:spLocks noChangeShapeType="1"/>
              </p:cNvSpPr>
              <p:nvPr/>
            </p:nvSpPr>
            <p:spPr bwMode="auto">
              <a:xfrm flipH="1">
                <a:off x="4350" y="2736"/>
                <a:ext cx="39" cy="1"/>
              </a:xfrm>
              <a:prstGeom prst="line">
                <a:avLst/>
              </a:prstGeom>
              <a:noFill/>
              <a:ln w="22225">
                <a:solidFill>
                  <a:srgbClr val="000000"/>
                </a:solidFill>
                <a:round/>
              </a:ln>
            </p:spPr>
            <p:txBody>
              <a:bodyPr/>
              <a:lstStyle/>
              <a:p>
                <a:endParaRPr lang="zh-CN" altLang="en-US"/>
              </a:p>
            </p:txBody>
          </p:sp>
          <p:sp>
            <p:nvSpPr>
              <p:cNvPr id="190630" name="Line 166"/>
              <p:cNvSpPr>
                <a:spLocks noChangeShapeType="1"/>
              </p:cNvSpPr>
              <p:nvPr/>
            </p:nvSpPr>
            <p:spPr bwMode="auto">
              <a:xfrm flipH="1">
                <a:off x="4271" y="2736"/>
                <a:ext cx="39" cy="1"/>
              </a:xfrm>
              <a:prstGeom prst="line">
                <a:avLst/>
              </a:prstGeom>
              <a:noFill/>
              <a:ln w="22225">
                <a:solidFill>
                  <a:srgbClr val="000000"/>
                </a:solidFill>
                <a:round/>
              </a:ln>
            </p:spPr>
            <p:txBody>
              <a:bodyPr/>
              <a:lstStyle/>
              <a:p>
                <a:endParaRPr lang="zh-CN" altLang="en-US"/>
              </a:p>
            </p:txBody>
          </p:sp>
          <p:sp>
            <p:nvSpPr>
              <p:cNvPr id="190631" name="Line 167"/>
              <p:cNvSpPr>
                <a:spLocks noChangeShapeType="1"/>
              </p:cNvSpPr>
              <p:nvPr/>
            </p:nvSpPr>
            <p:spPr bwMode="auto">
              <a:xfrm flipH="1">
                <a:off x="4192" y="2736"/>
                <a:ext cx="39" cy="1"/>
              </a:xfrm>
              <a:prstGeom prst="line">
                <a:avLst/>
              </a:prstGeom>
              <a:noFill/>
              <a:ln w="22225">
                <a:solidFill>
                  <a:srgbClr val="000000"/>
                </a:solidFill>
                <a:round/>
              </a:ln>
            </p:spPr>
            <p:txBody>
              <a:bodyPr/>
              <a:lstStyle/>
              <a:p>
                <a:endParaRPr lang="zh-CN" altLang="en-US"/>
              </a:p>
            </p:txBody>
          </p:sp>
          <p:sp>
            <p:nvSpPr>
              <p:cNvPr id="190632" name="Line 168"/>
              <p:cNvSpPr>
                <a:spLocks noChangeShapeType="1"/>
              </p:cNvSpPr>
              <p:nvPr/>
            </p:nvSpPr>
            <p:spPr bwMode="auto">
              <a:xfrm flipH="1">
                <a:off x="4743" y="2323"/>
                <a:ext cx="40" cy="20"/>
              </a:xfrm>
              <a:prstGeom prst="line">
                <a:avLst/>
              </a:prstGeom>
              <a:noFill/>
              <a:ln w="22225">
                <a:solidFill>
                  <a:srgbClr val="000000"/>
                </a:solidFill>
                <a:round/>
              </a:ln>
            </p:spPr>
            <p:txBody>
              <a:bodyPr/>
              <a:lstStyle/>
              <a:p>
                <a:endParaRPr lang="zh-CN" altLang="en-US"/>
              </a:p>
            </p:txBody>
          </p:sp>
          <p:sp>
            <p:nvSpPr>
              <p:cNvPr id="190633" name="Line 169"/>
              <p:cNvSpPr>
                <a:spLocks noChangeShapeType="1"/>
              </p:cNvSpPr>
              <p:nvPr/>
            </p:nvSpPr>
            <p:spPr bwMode="auto">
              <a:xfrm flipH="1">
                <a:off x="4674" y="2353"/>
                <a:ext cx="30" cy="19"/>
              </a:xfrm>
              <a:prstGeom prst="line">
                <a:avLst/>
              </a:prstGeom>
              <a:noFill/>
              <a:ln w="22225">
                <a:solidFill>
                  <a:srgbClr val="000000"/>
                </a:solidFill>
                <a:round/>
              </a:ln>
            </p:spPr>
            <p:txBody>
              <a:bodyPr/>
              <a:lstStyle/>
              <a:p>
                <a:endParaRPr lang="zh-CN" altLang="en-US"/>
              </a:p>
            </p:txBody>
          </p:sp>
          <p:sp>
            <p:nvSpPr>
              <p:cNvPr id="190634" name="Line 170"/>
              <p:cNvSpPr>
                <a:spLocks noChangeShapeType="1"/>
              </p:cNvSpPr>
              <p:nvPr/>
            </p:nvSpPr>
            <p:spPr bwMode="auto">
              <a:xfrm flipH="1">
                <a:off x="4606" y="2382"/>
                <a:ext cx="29" cy="20"/>
              </a:xfrm>
              <a:prstGeom prst="line">
                <a:avLst/>
              </a:prstGeom>
              <a:noFill/>
              <a:ln w="22225">
                <a:solidFill>
                  <a:srgbClr val="000000"/>
                </a:solidFill>
                <a:round/>
              </a:ln>
            </p:spPr>
            <p:txBody>
              <a:bodyPr/>
              <a:lstStyle/>
              <a:p>
                <a:endParaRPr lang="zh-CN" altLang="en-US"/>
              </a:p>
            </p:txBody>
          </p:sp>
          <p:sp>
            <p:nvSpPr>
              <p:cNvPr id="190635" name="Line 171"/>
              <p:cNvSpPr>
                <a:spLocks noChangeShapeType="1"/>
              </p:cNvSpPr>
              <p:nvPr/>
            </p:nvSpPr>
            <p:spPr bwMode="auto">
              <a:xfrm flipH="1">
                <a:off x="4537" y="2412"/>
                <a:ext cx="29" cy="19"/>
              </a:xfrm>
              <a:prstGeom prst="line">
                <a:avLst/>
              </a:prstGeom>
              <a:noFill/>
              <a:ln w="22225">
                <a:solidFill>
                  <a:srgbClr val="000000"/>
                </a:solidFill>
                <a:round/>
              </a:ln>
            </p:spPr>
            <p:txBody>
              <a:bodyPr/>
              <a:lstStyle/>
              <a:p>
                <a:endParaRPr lang="zh-CN" altLang="en-US"/>
              </a:p>
            </p:txBody>
          </p:sp>
          <p:sp>
            <p:nvSpPr>
              <p:cNvPr id="190636" name="Line 172"/>
              <p:cNvSpPr>
                <a:spLocks noChangeShapeType="1"/>
              </p:cNvSpPr>
              <p:nvPr/>
            </p:nvSpPr>
            <p:spPr bwMode="auto">
              <a:xfrm flipH="1">
                <a:off x="4458" y="2451"/>
                <a:ext cx="39" cy="10"/>
              </a:xfrm>
              <a:prstGeom prst="line">
                <a:avLst/>
              </a:prstGeom>
              <a:noFill/>
              <a:ln w="22225">
                <a:solidFill>
                  <a:srgbClr val="000000"/>
                </a:solidFill>
                <a:round/>
              </a:ln>
            </p:spPr>
            <p:txBody>
              <a:bodyPr/>
              <a:lstStyle/>
              <a:p>
                <a:endParaRPr lang="zh-CN" altLang="en-US"/>
              </a:p>
            </p:txBody>
          </p:sp>
          <p:sp>
            <p:nvSpPr>
              <p:cNvPr id="190637" name="Line 173"/>
              <p:cNvSpPr>
                <a:spLocks noChangeShapeType="1"/>
              </p:cNvSpPr>
              <p:nvPr/>
            </p:nvSpPr>
            <p:spPr bwMode="auto">
              <a:xfrm flipH="1">
                <a:off x="4379" y="2480"/>
                <a:ext cx="39" cy="20"/>
              </a:xfrm>
              <a:prstGeom prst="line">
                <a:avLst/>
              </a:prstGeom>
              <a:noFill/>
              <a:ln w="22225">
                <a:solidFill>
                  <a:srgbClr val="000000"/>
                </a:solidFill>
                <a:round/>
              </a:ln>
            </p:spPr>
            <p:txBody>
              <a:bodyPr/>
              <a:lstStyle/>
              <a:p>
                <a:endParaRPr lang="zh-CN" altLang="en-US"/>
              </a:p>
            </p:txBody>
          </p:sp>
          <p:sp>
            <p:nvSpPr>
              <p:cNvPr id="190638" name="Line 174"/>
              <p:cNvSpPr>
                <a:spLocks noChangeShapeType="1"/>
              </p:cNvSpPr>
              <p:nvPr/>
            </p:nvSpPr>
            <p:spPr bwMode="auto">
              <a:xfrm flipH="1">
                <a:off x="4300" y="2520"/>
                <a:ext cx="40" cy="10"/>
              </a:xfrm>
              <a:prstGeom prst="line">
                <a:avLst/>
              </a:prstGeom>
              <a:noFill/>
              <a:ln w="22225">
                <a:solidFill>
                  <a:srgbClr val="000000"/>
                </a:solidFill>
                <a:round/>
              </a:ln>
            </p:spPr>
            <p:txBody>
              <a:bodyPr/>
              <a:lstStyle/>
              <a:p>
                <a:endParaRPr lang="zh-CN" altLang="en-US"/>
              </a:p>
            </p:txBody>
          </p:sp>
          <p:sp>
            <p:nvSpPr>
              <p:cNvPr id="190639" name="Line 175"/>
              <p:cNvSpPr>
                <a:spLocks noChangeShapeType="1"/>
              </p:cNvSpPr>
              <p:nvPr/>
            </p:nvSpPr>
            <p:spPr bwMode="auto">
              <a:xfrm flipH="1">
                <a:off x="4231" y="2549"/>
                <a:ext cx="40" cy="10"/>
              </a:xfrm>
              <a:prstGeom prst="line">
                <a:avLst/>
              </a:prstGeom>
              <a:noFill/>
              <a:ln w="22225">
                <a:solidFill>
                  <a:srgbClr val="000000"/>
                </a:solidFill>
                <a:round/>
              </a:ln>
            </p:spPr>
            <p:txBody>
              <a:bodyPr/>
              <a:lstStyle/>
              <a:p>
                <a:endParaRPr lang="zh-CN" altLang="en-US"/>
              </a:p>
            </p:txBody>
          </p:sp>
          <p:sp>
            <p:nvSpPr>
              <p:cNvPr id="190640" name="Line 176"/>
              <p:cNvSpPr>
                <a:spLocks noChangeShapeType="1"/>
              </p:cNvSpPr>
              <p:nvPr/>
            </p:nvSpPr>
            <p:spPr bwMode="auto">
              <a:xfrm flipH="1">
                <a:off x="4162" y="2579"/>
                <a:ext cx="40" cy="10"/>
              </a:xfrm>
              <a:prstGeom prst="line">
                <a:avLst/>
              </a:prstGeom>
              <a:noFill/>
              <a:ln w="22225">
                <a:solidFill>
                  <a:srgbClr val="000000"/>
                </a:solidFill>
                <a:round/>
              </a:ln>
            </p:spPr>
            <p:txBody>
              <a:bodyPr/>
              <a:lstStyle/>
              <a:p>
                <a:endParaRPr lang="zh-CN" altLang="en-US"/>
              </a:p>
            </p:txBody>
          </p:sp>
          <p:sp>
            <p:nvSpPr>
              <p:cNvPr id="190641" name="Line 177"/>
              <p:cNvSpPr>
                <a:spLocks noChangeShapeType="1"/>
              </p:cNvSpPr>
              <p:nvPr/>
            </p:nvSpPr>
            <p:spPr bwMode="auto">
              <a:xfrm flipH="1">
                <a:off x="4753" y="2185"/>
                <a:ext cx="30" cy="30"/>
              </a:xfrm>
              <a:prstGeom prst="line">
                <a:avLst/>
              </a:prstGeom>
              <a:noFill/>
              <a:ln w="22225">
                <a:solidFill>
                  <a:srgbClr val="000000"/>
                </a:solidFill>
                <a:round/>
              </a:ln>
            </p:spPr>
            <p:txBody>
              <a:bodyPr/>
              <a:lstStyle/>
              <a:p>
                <a:endParaRPr lang="zh-CN" altLang="en-US"/>
              </a:p>
            </p:txBody>
          </p:sp>
          <p:sp>
            <p:nvSpPr>
              <p:cNvPr id="190642" name="Line 178"/>
              <p:cNvSpPr>
                <a:spLocks noChangeShapeType="1"/>
              </p:cNvSpPr>
              <p:nvPr/>
            </p:nvSpPr>
            <p:spPr bwMode="auto">
              <a:xfrm flipH="1">
                <a:off x="4704" y="2244"/>
                <a:ext cx="20" cy="30"/>
              </a:xfrm>
              <a:prstGeom prst="line">
                <a:avLst/>
              </a:prstGeom>
              <a:noFill/>
              <a:ln w="22225">
                <a:solidFill>
                  <a:srgbClr val="000000"/>
                </a:solidFill>
                <a:round/>
              </a:ln>
            </p:spPr>
            <p:txBody>
              <a:bodyPr/>
              <a:lstStyle/>
              <a:p>
                <a:endParaRPr lang="zh-CN" altLang="en-US"/>
              </a:p>
            </p:txBody>
          </p:sp>
          <p:sp>
            <p:nvSpPr>
              <p:cNvPr id="190643" name="Line 179"/>
              <p:cNvSpPr>
                <a:spLocks noChangeShapeType="1"/>
              </p:cNvSpPr>
              <p:nvPr/>
            </p:nvSpPr>
            <p:spPr bwMode="auto">
              <a:xfrm flipH="1">
                <a:off x="4645" y="2303"/>
                <a:ext cx="29" cy="30"/>
              </a:xfrm>
              <a:prstGeom prst="line">
                <a:avLst/>
              </a:prstGeom>
              <a:noFill/>
              <a:ln w="22225">
                <a:solidFill>
                  <a:srgbClr val="000000"/>
                </a:solidFill>
                <a:round/>
              </a:ln>
            </p:spPr>
            <p:txBody>
              <a:bodyPr/>
              <a:lstStyle/>
              <a:p>
                <a:endParaRPr lang="zh-CN" altLang="en-US"/>
              </a:p>
            </p:txBody>
          </p:sp>
          <p:sp>
            <p:nvSpPr>
              <p:cNvPr id="190644" name="Line 180"/>
              <p:cNvSpPr>
                <a:spLocks noChangeShapeType="1"/>
              </p:cNvSpPr>
              <p:nvPr/>
            </p:nvSpPr>
            <p:spPr bwMode="auto">
              <a:xfrm flipH="1">
                <a:off x="4596" y="2362"/>
                <a:ext cx="29" cy="30"/>
              </a:xfrm>
              <a:prstGeom prst="line">
                <a:avLst/>
              </a:prstGeom>
              <a:noFill/>
              <a:ln w="22225">
                <a:solidFill>
                  <a:srgbClr val="000000"/>
                </a:solidFill>
                <a:round/>
              </a:ln>
            </p:spPr>
            <p:txBody>
              <a:bodyPr/>
              <a:lstStyle/>
              <a:p>
                <a:endParaRPr lang="zh-CN" altLang="en-US"/>
              </a:p>
            </p:txBody>
          </p:sp>
          <p:sp>
            <p:nvSpPr>
              <p:cNvPr id="190645" name="Line 181"/>
              <p:cNvSpPr>
                <a:spLocks noChangeShapeType="1"/>
              </p:cNvSpPr>
              <p:nvPr/>
            </p:nvSpPr>
            <p:spPr bwMode="auto">
              <a:xfrm flipH="1">
                <a:off x="4546" y="2421"/>
                <a:ext cx="20" cy="30"/>
              </a:xfrm>
              <a:prstGeom prst="line">
                <a:avLst/>
              </a:prstGeom>
              <a:noFill/>
              <a:ln w="22225">
                <a:solidFill>
                  <a:srgbClr val="000000"/>
                </a:solidFill>
                <a:round/>
              </a:ln>
            </p:spPr>
            <p:txBody>
              <a:bodyPr/>
              <a:lstStyle/>
              <a:p>
                <a:endParaRPr lang="zh-CN" altLang="en-US"/>
              </a:p>
            </p:txBody>
          </p:sp>
          <p:sp>
            <p:nvSpPr>
              <p:cNvPr id="190646" name="Line 182"/>
              <p:cNvSpPr>
                <a:spLocks noChangeShapeType="1"/>
              </p:cNvSpPr>
              <p:nvPr/>
            </p:nvSpPr>
            <p:spPr bwMode="auto">
              <a:xfrm flipH="1">
                <a:off x="4487" y="2480"/>
                <a:ext cx="30" cy="30"/>
              </a:xfrm>
              <a:prstGeom prst="line">
                <a:avLst/>
              </a:prstGeom>
              <a:noFill/>
              <a:ln w="22225">
                <a:solidFill>
                  <a:srgbClr val="000000"/>
                </a:solidFill>
                <a:round/>
              </a:ln>
            </p:spPr>
            <p:txBody>
              <a:bodyPr/>
              <a:lstStyle/>
              <a:p>
                <a:endParaRPr lang="zh-CN" altLang="en-US"/>
              </a:p>
            </p:txBody>
          </p:sp>
          <p:sp>
            <p:nvSpPr>
              <p:cNvPr id="190647" name="Line 183"/>
              <p:cNvSpPr>
                <a:spLocks noChangeShapeType="1"/>
              </p:cNvSpPr>
              <p:nvPr/>
            </p:nvSpPr>
            <p:spPr bwMode="auto">
              <a:xfrm flipH="1">
                <a:off x="4438" y="2540"/>
                <a:ext cx="20" cy="29"/>
              </a:xfrm>
              <a:prstGeom prst="line">
                <a:avLst/>
              </a:prstGeom>
              <a:noFill/>
              <a:ln w="22225">
                <a:solidFill>
                  <a:srgbClr val="000000"/>
                </a:solidFill>
                <a:round/>
              </a:ln>
            </p:spPr>
            <p:txBody>
              <a:bodyPr/>
              <a:lstStyle/>
              <a:p>
                <a:endParaRPr lang="zh-CN" altLang="en-US"/>
              </a:p>
            </p:txBody>
          </p:sp>
          <p:sp>
            <p:nvSpPr>
              <p:cNvPr id="190648" name="Line 184"/>
              <p:cNvSpPr>
                <a:spLocks noChangeShapeType="1"/>
              </p:cNvSpPr>
              <p:nvPr/>
            </p:nvSpPr>
            <p:spPr bwMode="auto">
              <a:xfrm flipH="1">
                <a:off x="4379" y="2599"/>
                <a:ext cx="30" cy="29"/>
              </a:xfrm>
              <a:prstGeom prst="line">
                <a:avLst/>
              </a:prstGeom>
              <a:noFill/>
              <a:ln w="22225">
                <a:solidFill>
                  <a:srgbClr val="000000"/>
                </a:solidFill>
                <a:round/>
              </a:ln>
            </p:spPr>
            <p:txBody>
              <a:bodyPr/>
              <a:lstStyle/>
              <a:p>
                <a:endParaRPr lang="zh-CN" altLang="en-US"/>
              </a:p>
            </p:txBody>
          </p:sp>
          <p:sp>
            <p:nvSpPr>
              <p:cNvPr id="190649" name="Line 185"/>
              <p:cNvSpPr>
                <a:spLocks noChangeShapeType="1"/>
              </p:cNvSpPr>
              <p:nvPr/>
            </p:nvSpPr>
            <p:spPr bwMode="auto">
              <a:xfrm flipH="1">
                <a:off x="4330" y="2658"/>
                <a:ext cx="29" cy="29"/>
              </a:xfrm>
              <a:prstGeom prst="line">
                <a:avLst/>
              </a:prstGeom>
              <a:noFill/>
              <a:ln w="22225">
                <a:solidFill>
                  <a:srgbClr val="000000"/>
                </a:solidFill>
                <a:round/>
              </a:ln>
            </p:spPr>
            <p:txBody>
              <a:bodyPr/>
              <a:lstStyle/>
              <a:p>
                <a:endParaRPr lang="zh-CN" altLang="en-US"/>
              </a:p>
            </p:txBody>
          </p:sp>
          <p:sp>
            <p:nvSpPr>
              <p:cNvPr id="190650" name="Line 186"/>
              <p:cNvSpPr>
                <a:spLocks noChangeShapeType="1"/>
              </p:cNvSpPr>
              <p:nvPr/>
            </p:nvSpPr>
            <p:spPr bwMode="auto">
              <a:xfrm flipH="1">
                <a:off x="4281" y="2717"/>
                <a:ext cx="19" cy="29"/>
              </a:xfrm>
              <a:prstGeom prst="line">
                <a:avLst/>
              </a:prstGeom>
              <a:noFill/>
              <a:ln w="22225">
                <a:solidFill>
                  <a:srgbClr val="000000"/>
                </a:solidFill>
                <a:round/>
              </a:ln>
            </p:spPr>
            <p:txBody>
              <a:bodyPr/>
              <a:lstStyle/>
              <a:p>
                <a:endParaRPr lang="zh-CN" altLang="en-US"/>
              </a:p>
            </p:txBody>
          </p:sp>
          <p:sp>
            <p:nvSpPr>
              <p:cNvPr id="190651" name="Line 187"/>
              <p:cNvSpPr>
                <a:spLocks noChangeShapeType="1"/>
              </p:cNvSpPr>
              <p:nvPr/>
            </p:nvSpPr>
            <p:spPr bwMode="auto">
              <a:xfrm flipH="1">
                <a:off x="4222" y="2776"/>
                <a:ext cx="29" cy="29"/>
              </a:xfrm>
              <a:prstGeom prst="line">
                <a:avLst/>
              </a:prstGeom>
              <a:noFill/>
              <a:ln w="22225">
                <a:solidFill>
                  <a:srgbClr val="000000"/>
                </a:solidFill>
                <a:round/>
              </a:ln>
            </p:spPr>
            <p:txBody>
              <a:bodyPr/>
              <a:lstStyle/>
              <a:p>
                <a:endParaRPr lang="zh-CN" altLang="en-US"/>
              </a:p>
            </p:txBody>
          </p:sp>
          <p:sp>
            <p:nvSpPr>
              <p:cNvPr id="190652" name="Line 188"/>
              <p:cNvSpPr>
                <a:spLocks noChangeShapeType="1"/>
              </p:cNvSpPr>
              <p:nvPr/>
            </p:nvSpPr>
            <p:spPr bwMode="auto">
              <a:xfrm flipH="1">
                <a:off x="4172" y="2835"/>
                <a:ext cx="20" cy="29"/>
              </a:xfrm>
              <a:prstGeom prst="line">
                <a:avLst/>
              </a:prstGeom>
              <a:noFill/>
              <a:ln w="22225">
                <a:solidFill>
                  <a:srgbClr val="000000"/>
                </a:solidFill>
                <a:round/>
              </a:ln>
            </p:spPr>
            <p:txBody>
              <a:bodyPr/>
              <a:lstStyle/>
              <a:p>
                <a:endParaRPr lang="zh-CN" altLang="en-US"/>
              </a:p>
            </p:txBody>
          </p:sp>
          <p:sp>
            <p:nvSpPr>
              <p:cNvPr id="190653" name="Freeform 189"/>
              <p:cNvSpPr/>
              <p:nvPr/>
            </p:nvSpPr>
            <p:spPr bwMode="auto">
              <a:xfrm>
                <a:off x="4674" y="2185"/>
                <a:ext cx="99" cy="108"/>
              </a:xfrm>
              <a:custGeom>
                <a:avLst/>
                <a:gdLst/>
                <a:ahLst/>
                <a:cxnLst>
                  <a:cxn ang="0">
                    <a:pos x="0" y="69"/>
                  </a:cxn>
                  <a:cxn ang="0">
                    <a:pos x="30" y="69"/>
                  </a:cxn>
                  <a:cxn ang="0">
                    <a:pos x="30" y="108"/>
                  </a:cxn>
                  <a:cxn ang="0">
                    <a:pos x="99" y="0"/>
                  </a:cxn>
                  <a:cxn ang="0">
                    <a:pos x="0" y="69"/>
                  </a:cxn>
                </a:cxnLst>
                <a:rect l="0" t="0" r="r" b="b"/>
                <a:pathLst>
                  <a:path w="99" h="108">
                    <a:moveTo>
                      <a:pt x="0" y="69"/>
                    </a:moveTo>
                    <a:lnTo>
                      <a:pt x="30" y="69"/>
                    </a:lnTo>
                    <a:lnTo>
                      <a:pt x="30" y="108"/>
                    </a:lnTo>
                    <a:lnTo>
                      <a:pt x="99" y="0"/>
                    </a:lnTo>
                    <a:lnTo>
                      <a:pt x="0" y="69"/>
                    </a:lnTo>
                    <a:close/>
                  </a:path>
                </a:pathLst>
              </a:custGeom>
              <a:solidFill>
                <a:srgbClr val="000000"/>
              </a:solidFill>
              <a:ln w="22225">
                <a:solidFill>
                  <a:srgbClr val="000000"/>
                </a:solidFill>
                <a:prstDash val="solid"/>
                <a:round/>
              </a:ln>
            </p:spPr>
            <p:txBody>
              <a:bodyPr/>
              <a:lstStyle/>
              <a:p>
                <a:endParaRPr lang="zh-CN" altLang="en-US"/>
              </a:p>
            </p:txBody>
          </p:sp>
          <p:sp>
            <p:nvSpPr>
              <p:cNvPr id="190654" name="Freeform 190"/>
              <p:cNvSpPr/>
              <p:nvPr/>
            </p:nvSpPr>
            <p:spPr bwMode="auto">
              <a:xfrm>
                <a:off x="4665" y="2323"/>
                <a:ext cx="118" cy="79"/>
              </a:xfrm>
              <a:custGeom>
                <a:avLst/>
                <a:gdLst/>
                <a:ahLst/>
                <a:cxnLst>
                  <a:cxn ang="0">
                    <a:pos x="0" y="30"/>
                  </a:cxn>
                  <a:cxn ang="0">
                    <a:pos x="29" y="49"/>
                  </a:cxn>
                  <a:cxn ang="0">
                    <a:pos x="19" y="79"/>
                  </a:cxn>
                  <a:cxn ang="0">
                    <a:pos x="118" y="0"/>
                  </a:cxn>
                  <a:cxn ang="0">
                    <a:pos x="0" y="30"/>
                  </a:cxn>
                </a:cxnLst>
                <a:rect l="0" t="0" r="r" b="b"/>
                <a:pathLst>
                  <a:path w="118" h="79">
                    <a:moveTo>
                      <a:pt x="0" y="30"/>
                    </a:moveTo>
                    <a:lnTo>
                      <a:pt x="29" y="49"/>
                    </a:lnTo>
                    <a:lnTo>
                      <a:pt x="19" y="79"/>
                    </a:lnTo>
                    <a:lnTo>
                      <a:pt x="118" y="0"/>
                    </a:lnTo>
                    <a:lnTo>
                      <a:pt x="0" y="30"/>
                    </a:lnTo>
                    <a:close/>
                  </a:path>
                </a:pathLst>
              </a:custGeom>
              <a:solidFill>
                <a:srgbClr val="000000"/>
              </a:solidFill>
              <a:ln w="22225">
                <a:solidFill>
                  <a:srgbClr val="000000"/>
                </a:solidFill>
                <a:prstDash val="solid"/>
                <a:round/>
              </a:ln>
            </p:spPr>
            <p:txBody>
              <a:bodyPr/>
              <a:lstStyle/>
              <a:p>
                <a:endParaRPr lang="zh-CN" altLang="en-US"/>
              </a:p>
            </p:txBody>
          </p:sp>
          <p:sp>
            <p:nvSpPr>
              <p:cNvPr id="190655" name="Freeform 191"/>
              <p:cNvSpPr/>
              <p:nvPr/>
            </p:nvSpPr>
            <p:spPr bwMode="auto">
              <a:xfrm>
                <a:off x="4665" y="2549"/>
                <a:ext cx="118" cy="59"/>
              </a:xfrm>
              <a:custGeom>
                <a:avLst/>
                <a:gdLst/>
                <a:ahLst/>
                <a:cxnLst>
                  <a:cxn ang="0">
                    <a:pos x="9" y="0"/>
                  </a:cxn>
                  <a:cxn ang="0">
                    <a:pos x="29" y="30"/>
                  </a:cxn>
                  <a:cxn ang="0">
                    <a:pos x="0" y="50"/>
                  </a:cxn>
                  <a:cxn ang="0">
                    <a:pos x="118" y="59"/>
                  </a:cxn>
                  <a:cxn ang="0">
                    <a:pos x="9" y="0"/>
                  </a:cxn>
                </a:cxnLst>
                <a:rect l="0" t="0" r="r" b="b"/>
                <a:pathLst>
                  <a:path w="118" h="59">
                    <a:moveTo>
                      <a:pt x="9" y="0"/>
                    </a:moveTo>
                    <a:lnTo>
                      <a:pt x="29" y="30"/>
                    </a:lnTo>
                    <a:lnTo>
                      <a:pt x="0" y="50"/>
                    </a:lnTo>
                    <a:lnTo>
                      <a:pt x="118" y="59"/>
                    </a:lnTo>
                    <a:lnTo>
                      <a:pt x="9" y="0"/>
                    </a:lnTo>
                    <a:close/>
                  </a:path>
                </a:pathLst>
              </a:custGeom>
              <a:solidFill>
                <a:srgbClr val="000000"/>
              </a:solidFill>
              <a:ln w="22225">
                <a:solidFill>
                  <a:srgbClr val="000000"/>
                </a:solidFill>
                <a:prstDash val="solid"/>
                <a:round/>
              </a:ln>
            </p:spPr>
            <p:txBody>
              <a:bodyPr/>
              <a:lstStyle/>
              <a:p>
                <a:endParaRPr lang="zh-CN" altLang="en-US"/>
              </a:p>
            </p:txBody>
          </p:sp>
          <p:sp>
            <p:nvSpPr>
              <p:cNvPr id="190656" name="Freeform 192"/>
              <p:cNvSpPr/>
              <p:nvPr/>
            </p:nvSpPr>
            <p:spPr bwMode="auto">
              <a:xfrm>
                <a:off x="4655" y="2717"/>
                <a:ext cx="118" cy="49"/>
              </a:xfrm>
              <a:custGeom>
                <a:avLst/>
                <a:gdLst/>
                <a:ahLst/>
                <a:cxnLst>
                  <a:cxn ang="0">
                    <a:pos x="0" y="0"/>
                  </a:cxn>
                  <a:cxn ang="0">
                    <a:pos x="19" y="19"/>
                  </a:cxn>
                  <a:cxn ang="0">
                    <a:pos x="0" y="49"/>
                  </a:cxn>
                  <a:cxn ang="0">
                    <a:pos x="118" y="19"/>
                  </a:cxn>
                  <a:cxn ang="0">
                    <a:pos x="0" y="0"/>
                  </a:cxn>
                </a:cxnLst>
                <a:rect l="0" t="0" r="r" b="b"/>
                <a:pathLst>
                  <a:path w="118" h="49">
                    <a:moveTo>
                      <a:pt x="0" y="0"/>
                    </a:moveTo>
                    <a:lnTo>
                      <a:pt x="19" y="19"/>
                    </a:lnTo>
                    <a:lnTo>
                      <a:pt x="0" y="49"/>
                    </a:lnTo>
                    <a:lnTo>
                      <a:pt x="118" y="19"/>
                    </a:lnTo>
                    <a:lnTo>
                      <a:pt x="0" y="0"/>
                    </a:lnTo>
                    <a:close/>
                  </a:path>
                </a:pathLst>
              </a:custGeom>
              <a:solidFill>
                <a:srgbClr val="000000"/>
              </a:solidFill>
              <a:ln w="22225">
                <a:solidFill>
                  <a:srgbClr val="000000"/>
                </a:solidFill>
                <a:prstDash val="solid"/>
                <a:round/>
              </a:ln>
            </p:spPr>
            <p:txBody>
              <a:bodyPr/>
              <a:lstStyle/>
              <a:p>
                <a:endParaRPr lang="zh-CN" altLang="en-US"/>
              </a:p>
            </p:txBody>
          </p:sp>
          <p:sp>
            <p:nvSpPr>
              <p:cNvPr id="190657" name="Rectangle 193"/>
              <p:cNvSpPr>
                <a:spLocks noChangeArrowheads="1"/>
              </p:cNvSpPr>
              <p:nvPr/>
            </p:nvSpPr>
            <p:spPr bwMode="auto">
              <a:xfrm>
                <a:off x="4980" y="3111"/>
                <a:ext cx="258" cy="154"/>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宋体" panose="02010600030101010101" pitchFamily="2" charset="-122"/>
                  </a:rPr>
                  <a:t>主存</a:t>
                </a:r>
                <a:endParaRPr lang="zh-CN" altLang="en-US" b="1"/>
              </a:p>
            </p:txBody>
          </p:sp>
          <p:sp>
            <p:nvSpPr>
              <p:cNvPr id="190658" name="Rectangle 194"/>
              <p:cNvSpPr>
                <a:spLocks noChangeArrowheads="1"/>
              </p:cNvSpPr>
              <p:nvPr/>
            </p:nvSpPr>
            <p:spPr bwMode="auto">
              <a:xfrm>
                <a:off x="3306" y="2973"/>
                <a:ext cx="258" cy="154"/>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宋体" panose="02010600030101010101" pitchFamily="2" charset="-122"/>
                  </a:rPr>
                  <a:t>页表</a:t>
                </a:r>
                <a:endParaRPr lang="zh-CN" altLang="en-US" b="1"/>
              </a:p>
            </p:txBody>
          </p:sp>
          <p:sp>
            <p:nvSpPr>
              <p:cNvPr id="190659" name="Rectangle 195"/>
              <p:cNvSpPr>
                <a:spLocks noChangeArrowheads="1"/>
              </p:cNvSpPr>
              <p:nvPr/>
            </p:nvSpPr>
            <p:spPr bwMode="auto">
              <a:xfrm>
                <a:off x="1071" y="2697"/>
                <a:ext cx="258" cy="154"/>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宋体" panose="02010600030101010101" pitchFamily="2" charset="-122"/>
                  </a:rPr>
                  <a:t>段表</a:t>
                </a:r>
                <a:endParaRPr lang="zh-CN" altLang="en-US" b="1"/>
              </a:p>
            </p:txBody>
          </p:sp>
          <p:sp>
            <p:nvSpPr>
              <p:cNvPr id="190660" name="Rectangle 196"/>
              <p:cNvSpPr>
                <a:spLocks noChangeArrowheads="1"/>
              </p:cNvSpPr>
              <p:nvPr/>
            </p:nvSpPr>
            <p:spPr bwMode="auto">
              <a:xfrm>
                <a:off x="224" y="1044"/>
                <a:ext cx="650" cy="187"/>
              </a:xfrm>
              <a:prstGeom prst="rect">
                <a:avLst/>
              </a:prstGeom>
              <a:solidFill>
                <a:srgbClr val="FFFFFF"/>
              </a:solidFill>
              <a:ln w="22225">
                <a:solidFill>
                  <a:srgbClr val="000000"/>
                </a:solidFill>
                <a:miter lim="800000"/>
              </a:ln>
            </p:spPr>
            <p:txBody>
              <a:bodyPr/>
              <a:lstStyle/>
              <a:p>
                <a:endParaRPr lang="zh-CN" altLang="en-US"/>
              </a:p>
            </p:txBody>
          </p:sp>
          <p:sp>
            <p:nvSpPr>
              <p:cNvPr id="190661" name="Rectangle 197"/>
              <p:cNvSpPr>
                <a:spLocks noChangeArrowheads="1"/>
              </p:cNvSpPr>
              <p:nvPr/>
            </p:nvSpPr>
            <p:spPr bwMode="auto">
              <a:xfrm>
                <a:off x="293" y="1064"/>
                <a:ext cx="516" cy="154"/>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宋体" panose="02010600030101010101" pitchFamily="2" charset="-122"/>
                  </a:rPr>
                  <a:t>段表大小</a:t>
                </a:r>
                <a:endParaRPr lang="zh-CN" altLang="en-US" b="1"/>
              </a:p>
            </p:txBody>
          </p:sp>
          <p:sp>
            <p:nvSpPr>
              <p:cNvPr id="190662" name="Line 198"/>
              <p:cNvSpPr>
                <a:spLocks noChangeShapeType="1"/>
              </p:cNvSpPr>
              <p:nvPr/>
            </p:nvSpPr>
            <p:spPr bwMode="auto">
              <a:xfrm>
                <a:off x="224" y="1418"/>
                <a:ext cx="1" cy="187"/>
              </a:xfrm>
              <a:prstGeom prst="line">
                <a:avLst/>
              </a:prstGeom>
              <a:noFill/>
              <a:ln w="22225">
                <a:solidFill>
                  <a:srgbClr val="000000"/>
                </a:solidFill>
                <a:round/>
              </a:ln>
            </p:spPr>
            <p:txBody>
              <a:bodyPr/>
              <a:lstStyle/>
              <a:p>
                <a:endParaRPr lang="zh-CN" altLang="en-US"/>
              </a:p>
            </p:txBody>
          </p:sp>
          <p:sp>
            <p:nvSpPr>
              <p:cNvPr id="190663" name="Freeform 199"/>
              <p:cNvSpPr/>
              <p:nvPr/>
            </p:nvSpPr>
            <p:spPr bwMode="auto">
              <a:xfrm>
                <a:off x="204" y="1477"/>
                <a:ext cx="40" cy="128"/>
              </a:xfrm>
              <a:custGeom>
                <a:avLst/>
                <a:gdLst/>
                <a:ahLst/>
                <a:cxnLst>
                  <a:cxn ang="0">
                    <a:pos x="40" y="0"/>
                  </a:cxn>
                  <a:cxn ang="0">
                    <a:pos x="20" y="29"/>
                  </a:cxn>
                  <a:cxn ang="0">
                    <a:pos x="0" y="0"/>
                  </a:cxn>
                  <a:cxn ang="0">
                    <a:pos x="20" y="128"/>
                  </a:cxn>
                  <a:cxn ang="0">
                    <a:pos x="40" y="0"/>
                  </a:cxn>
                </a:cxnLst>
                <a:rect l="0" t="0" r="r" b="b"/>
                <a:pathLst>
                  <a:path w="40" h="128">
                    <a:moveTo>
                      <a:pt x="40" y="0"/>
                    </a:moveTo>
                    <a:lnTo>
                      <a:pt x="20" y="29"/>
                    </a:lnTo>
                    <a:lnTo>
                      <a:pt x="0" y="0"/>
                    </a:lnTo>
                    <a:lnTo>
                      <a:pt x="20" y="128"/>
                    </a:lnTo>
                    <a:lnTo>
                      <a:pt x="40" y="0"/>
                    </a:lnTo>
                    <a:close/>
                  </a:path>
                </a:pathLst>
              </a:custGeom>
              <a:solidFill>
                <a:srgbClr val="000000"/>
              </a:solidFill>
              <a:ln w="22225">
                <a:solidFill>
                  <a:srgbClr val="000000"/>
                </a:solidFill>
                <a:prstDash val="solid"/>
                <a:round/>
              </a:ln>
            </p:spPr>
            <p:txBody>
              <a:bodyPr/>
              <a:lstStyle/>
              <a:p>
                <a:endParaRPr lang="zh-CN" altLang="en-US"/>
              </a:p>
            </p:txBody>
          </p:sp>
          <p:sp>
            <p:nvSpPr>
              <p:cNvPr id="190664" name="Line 200"/>
              <p:cNvSpPr>
                <a:spLocks noChangeShapeType="1"/>
              </p:cNvSpPr>
              <p:nvPr/>
            </p:nvSpPr>
            <p:spPr bwMode="auto">
              <a:xfrm flipH="1">
                <a:off x="224" y="1418"/>
                <a:ext cx="1487" cy="1"/>
              </a:xfrm>
              <a:prstGeom prst="line">
                <a:avLst/>
              </a:prstGeom>
              <a:noFill/>
              <a:ln w="22225">
                <a:solidFill>
                  <a:srgbClr val="000000"/>
                </a:solidFill>
                <a:round/>
              </a:ln>
            </p:spPr>
            <p:txBody>
              <a:bodyPr/>
              <a:lstStyle/>
              <a:p>
                <a:endParaRPr lang="zh-CN" altLang="en-US"/>
              </a:p>
            </p:txBody>
          </p:sp>
          <p:sp>
            <p:nvSpPr>
              <p:cNvPr id="190665" name="Rectangle 201"/>
              <p:cNvSpPr>
                <a:spLocks noChangeArrowheads="1"/>
              </p:cNvSpPr>
              <p:nvPr/>
            </p:nvSpPr>
            <p:spPr bwMode="auto">
              <a:xfrm>
                <a:off x="874" y="1044"/>
                <a:ext cx="650" cy="187"/>
              </a:xfrm>
              <a:prstGeom prst="rect">
                <a:avLst/>
              </a:prstGeom>
              <a:solidFill>
                <a:srgbClr val="FFFFFF"/>
              </a:solidFill>
              <a:ln w="22225">
                <a:solidFill>
                  <a:srgbClr val="000000"/>
                </a:solidFill>
                <a:miter lim="800000"/>
              </a:ln>
            </p:spPr>
            <p:txBody>
              <a:bodyPr/>
              <a:lstStyle/>
              <a:p>
                <a:endParaRPr lang="zh-CN" altLang="en-US"/>
              </a:p>
            </p:txBody>
          </p:sp>
          <p:sp>
            <p:nvSpPr>
              <p:cNvPr id="190666" name="Rectangle 202"/>
              <p:cNvSpPr>
                <a:spLocks noChangeArrowheads="1"/>
              </p:cNvSpPr>
              <p:nvPr/>
            </p:nvSpPr>
            <p:spPr bwMode="auto">
              <a:xfrm>
                <a:off x="943" y="1064"/>
                <a:ext cx="516" cy="154"/>
              </a:xfrm>
              <a:prstGeom prst="rect">
                <a:avLst/>
              </a:prstGeom>
              <a:noFill/>
              <a:ln w="22225">
                <a:noFill/>
                <a:miter lim="800000"/>
              </a:ln>
            </p:spPr>
            <p:txBody>
              <a:bodyPr wrap="none" lIns="0" tIns="0" rIns="0" bIns="0">
                <a:spAutoFit/>
              </a:bodyPr>
              <a:lstStyle/>
              <a:p>
                <a:r>
                  <a:rPr lang="zh-CN" altLang="en-US" sz="1600" b="1" baseline="0" dirty="0">
                    <a:solidFill>
                      <a:srgbClr val="000000"/>
                    </a:solidFill>
                    <a:latin typeface="宋体" panose="02010600030101010101" pitchFamily="2" charset="-122"/>
                  </a:rPr>
                  <a:t>段表始址</a:t>
                </a:r>
                <a:endParaRPr lang="zh-CN" altLang="en-US" b="1" dirty="0"/>
              </a:p>
            </p:txBody>
          </p:sp>
        </p:grpSp>
        <p:sp>
          <p:nvSpPr>
            <p:cNvPr id="190667" name="Line 203"/>
            <p:cNvSpPr>
              <a:spLocks noChangeShapeType="1"/>
            </p:cNvSpPr>
            <p:nvPr/>
          </p:nvSpPr>
          <p:spPr bwMode="auto">
            <a:xfrm>
              <a:off x="2716213" y="1797050"/>
              <a:ext cx="1587" cy="454025"/>
            </a:xfrm>
            <a:prstGeom prst="line">
              <a:avLst/>
            </a:prstGeom>
            <a:noFill/>
            <a:ln w="22225">
              <a:solidFill>
                <a:srgbClr val="000000"/>
              </a:solidFill>
              <a:round/>
            </a:ln>
          </p:spPr>
          <p:txBody>
            <a:bodyPr/>
            <a:lstStyle/>
            <a:p>
              <a:endParaRPr lang="zh-CN" altLang="en-US"/>
            </a:p>
          </p:txBody>
        </p:sp>
        <p:sp>
          <p:nvSpPr>
            <p:cNvPr id="190668" name="Line 204"/>
            <p:cNvSpPr>
              <a:spLocks noChangeShapeType="1"/>
            </p:cNvSpPr>
            <p:nvPr/>
          </p:nvSpPr>
          <p:spPr bwMode="auto">
            <a:xfrm flipH="1">
              <a:off x="2419350" y="1797050"/>
              <a:ext cx="296863" cy="1588"/>
            </a:xfrm>
            <a:prstGeom prst="line">
              <a:avLst/>
            </a:prstGeom>
            <a:noFill/>
            <a:ln w="22225">
              <a:solidFill>
                <a:srgbClr val="000000"/>
              </a:solidFill>
              <a:round/>
            </a:ln>
          </p:spPr>
          <p:txBody>
            <a:bodyPr/>
            <a:lstStyle/>
            <a:p>
              <a:endParaRPr lang="zh-CN" altLang="en-US"/>
            </a:p>
          </p:txBody>
        </p:sp>
        <p:sp>
          <p:nvSpPr>
            <p:cNvPr id="190669" name="Freeform 205"/>
            <p:cNvSpPr/>
            <p:nvPr/>
          </p:nvSpPr>
          <p:spPr bwMode="auto">
            <a:xfrm>
              <a:off x="2419350" y="1765300"/>
              <a:ext cx="187325" cy="79375"/>
            </a:xfrm>
            <a:custGeom>
              <a:avLst/>
              <a:gdLst/>
              <a:ahLst/>
              <a:cxnLst>
                <a:cxn ang="0">
                  <a:pos x="118" y="50"/>
                </a:cxn>
                <a:cxn ang="0">
                  <a:pos x="98" y="20"/>
                </a:cxn>
                <a:cxn ang="0">
                  <a:pos x="118" y="0"/>
                </a:cxn>
                <a:cxn ang="0">
                  <a:pos x="0" y="20"/>
                </a:cxn>
                <a:cxn ang="0">
                  <a:pos x="118" y="50"/>
                </a:cxn>
              </a:cxnLst>
              <a:rect l="0" t="0" r="r" b="b"/>
              <a:pathLst>
                <a:path w="118" h="50">
                  <a:moveTo>
                    <a:pt x="118" y="50"/>
                  </a:moveTo>
                  <a:lnTo>
                    <a:pt x="98" y="20"/>
                  </a:lnTo>
                  <a:lnTo>
                    <a:pt x="118" y="0"/>
                  </a:lnTo>
                  <a:lnTo>
                    <a:pt x="0" y="20"/>
                  </a:lnTo>
                  <a:lnTo>
                    <a:pt x="118" y="50"/>
                  </a:lnTo>
                  <a:close/>
                </a:path>
              </a:pathLst>
            </a:custGeom>
            <a:solidFill>
              <a:srgbClr val="000000"/>
            </a:solidFill>
            <a:ln w="22225">
              <a:solidFill>
                <a:srgbClr val="000000"/>
              </a:solidFill>
              <a:prstDash val="solid"/>
              <a:round/>
            </a:ln>
          </p:spPr>
          <p:txBody>
            <a:bodyPr/>
            <a:lstStyle/>
            <a:p>
              <a:endParaRPr lang="zh-CN" altLang="en-US"/>
            </a:p>
          </p:txBody>
        </p:sp>
        <p:sp>
          <p:nvSpPr>
            <p:cNvPr id="190670" name="Rectangle 206"/>
            <p:cNvSpPr>
              <a:spLocks noChangeArrowheads="1"/>
            </p:cNvSpPr>
            <p:nvPr/>
          </p:nvSpPr>
          <p:spPr bwMode="auto">
            <a:xfrm>
              <a:off x="871538" y="1392238"/>
              <a:ext cx="1023937" cy="244475"/>
            </a:xfrm>
            <a:prstGeom prst="rect">
              <a:avLst/>
            </a:prstGeom>
            <a:noFill/>
            <a:ln w="22225">
              <a:noFill/>
              <a:miter lim="800000"/>
            </a:ln>
          </p:spPr>
          <p:txBody>
            <a:bodyPr wrap="none" lIns="0" tIns="0" rIns="0" bIns="0">
              <a:spAutoFit/>
            </a:bodyPr>
            <a:lstStyle/>
            <a:p>
              <a:r>
                <a:rPr lang="zh-CN" altLang="en-US" sz="1600" b="1" baseline="0">
                  <a:solidFill>
                    <a:srgbClr val="000000"/>
                  </a:solidFill>
                  <a:latin typeface="宋体" panose="02010600030101010101" pitchFamily="2" charset="-122"/>
                </a:rPr>
                <a:t>段表寄存器</a:t>
              </a:r>
              <a:endParaRPr lang="zh-CN" altLang="en-US" b="1"/>
            </a:p>
          </p:txBody>
        </p:sp>
        <p:sp>
          <p:nvSpPr>
            <p:cNvPr id="190671" name="Rectangle 207"/>
            <p:cNvSpPr>
              <a:spLocks noChangeArrowheads="1"/>
            </p:cNvSpPr>
            <p:nvPr/>
          </p:nvSpPr>
          <p:spPr bwMode="auto">
            <a:xfrm>
              <a:off x="355600" y="3937000"/>
              <a:ext cx="593725" cy="234950"/>
            </a:xfrm>
            <a:prstGeom prst="rect">
              <a:avLst/>
            </a:prstGeom>
            <a:solidFill>
              <a:srgbClr val="FFFFFF"/>
            </a:solidFill>
            <a:ln w="22225">
              <a:solidFill>
                <a:srgbClr val="000000"/>
              </a:solidFill>
              <a:miter lim="800000"/>
            </a:ln>
          </p:spPr>
          <p:txBody>
            <a:bodyPr/>
            <a:lstStyle/>
            <a:p>
              <a:endParaRPr lang="zh-CN" altLang="en-US"/>
            </a:p>
          </p:txBody>
        </p:sp>
        <p:sp>
          <p:nvSpPr>
            <p:cNvPr id="190672" name="Rectangle 208"/>
            <p:cNvSpPr>
              <a:spLocks noChangeArrowheads="1"/>
            </p:cNvSpPr>
            <p:nvPr/>
          </p:nvSpPr>
          <p:spPr bwMode="auto">
            <a:xfrm>
              <a:off x="949325" y="3937000"/>
              <a:ext cx="577850" cy="234950"/>
            </a:xfrm>
            <a:prstGeom prst="rect">
              <a:avLst/>
            </a:prstGeom>
            <a:solidFill>
              <a:srgbClr val="FFFFFF"/>
            </a:solidFill>
            <a:ln w="22225">
              <a:solidFill>
                <a:srgbClr val="000000"/>
              </a:solidFill>
              <a:miter lim="800000"/>
            </a:ln>
          </p:spPr>
          <p:txBody>
            <a:bodyPr/>
            <a:lstStyle/>
            <a:p>
              <a:endParaRPr lang="zh-CN" altLang="en-US"/>
            </a:p>
          </p:txBody>
        </p:sp>
        <p:sp>
          <p:nvSpPr>
            <p:cNvPr id="190673" name="Rectangle 209"/>
            <p:cNvSpPr>
              <a:spLocks noChangeArrowheads="1"/>
            </p:cNvSpPr>
            <p:nvPr/>
          </p:nvSpPr>
          <p:spPr bwMode="auto">
            <a:xfrm>
              <a:off x="1527175" y="3937000"/>
              <a:ext cx="1047750" cy="234950"/>
            </a:xfrm>
            <a:prstGeom prst="rect">
              <a:avLst/>
            </a:prstGeom>
            <a:solidFill>
              <a:srgbClr val="FFFFFF"/>
            </a:solidFill>
            <a:ln w="22225">
              <a:solidFill>
                <a:srgbClr val="000000"/>
              </a:solidFill>
              <a:miter lim="800000"/>
            </a:ln>
          </p:spPr>
          <p:txBody>
            <a:bodyPr/>
            <a:lstStyle/>
            <a:p>
              <a:endParaRPr lang="zh-CN" altLang="en-US"/>
            </a:p>
          </p:txBody>
        </p:sp>
        <p:sp>
          <p:nvSpPr>
            <p:cNvPr id="190674" name="Rectangle 210"/>
            <p:cNvSpPr>
              <a:spLocks noChangeArrowheads="1"/>
            </p:cNvSpPr>
            <p:nvPr/>
          </p:nvSpPr>
          <p:spPr bwMode="auto">
            <a:xfrm>
              <a:off x="2574925" y="3937000"/>
              <a:ext cx="1031875" cy="234950"/>
            </a:xfrm>
            <a:prstGeom prst="rect">
              <a:avLst/>
            </a:prstGeom>
            <a:solidFill>
              <a:srgbClr val="FFFFFF"/>
            </a:solidFill>
            <a:ln w="22225">
              <a:solidFill>
                <a:srgbClr val="000000"/>
              </a:solidFill>
              <a:miter lim="800000"/>
            </a:ln>
          </p:spPr>
          <p:txBody>
            <a:bodyPr/>
            <a:lstStyle/>
            <a:p>
              <a:endParaRPr lang="zh-CN" altLang="en-US"/>
            </a:p>
          </p:txBody>
        </p:sp>
        <p:sp>
          <p:nvSpPr>
            <p:cNvPr id="190675" name="Text Box 211"/>
            <p:cNvSpPr txBox="1">
              <a:spLocks noChangeArrowheads="1"/>
            </p:cNvSpPr>
            <p:nvPr/>
          </p:nvSpPr>
          <p:spPr bwMode="auto">
            <a:xfrm>
              <a:off x="2522628" y="5233988"/>
              <a:ext cx="4243388" cy="457200"/>
            </a:xfrm>
            <a:prstGeom prst="rect">
              <a:avLst/>
            </a:prstGeom>
            <a:noFill/>
            <a:ln w="9525">
              <a:noFill/>
              <a:miter lim="800000"/>
            </a:ln>
            <a:effectLst/>
          </p:spPr>
          <p:txBody>
            <a:bodyPr wrap="none">
              <a:spAutoFit/>
            </a:bodyPr>
            <a:lstStyle/>
            <a:p>
              <a:r>
                <a:rPr lang="zh-CN" altLang="en-US" b="1" baseline="0" dirty="0">
                  <a:latin typeface="Times New Roman" panose="02020603050405020304" pitchFamily="18" charset="0"/>
                </a:rPr>
                <a:t>利用段表和页表实现地址映射 </a:t>
              </a:r>
              <a:endParaRPr lang="zh-CN" altLang="en-US" b="1" baseline="0" dirty="0">
                <a:latin typeface="Times New Roman" panose="02020603050405020304" pitchFamily="18" charset="0"/>
              </a:endParaRPr>
            </a:p>
          </p:txBody>
        </p:sp>
      </p:grpSp>
      <p:sp>
        <p:nvSpPr>
          <p:cNvPr id="4" name="文本框 3"/>
          <p:cNvSpPr txBox="1"/>
          <p:nvPr/>
        </p:nvSpPr>
        <p:spPr>
          <a:xfrm>
            <a:off x="467544" y="908720"/>
            <a:ext cx="4261103" cy="830997"/>
          </a:xfrm>
          <a:prstGeom prst="rect">
            <a:avLst/>
          </a:prstGeom>
          <a:noFill/>
        </p:spPr>
        <p:txBody>
          <a:bodyPr wrap="none" rtlCol="0">
            <a:spAutoFit/>
          </a:bodyPr>
          <a:lstStyle/>
          <a:p>
            <a:r>
              <a:rPr lang="zh-CN" altLang="en-US" dirty="0"/>
              <a:t>系统同时</a:t>
            </a:r>
            <a:r>
              <a:rPr lang="zh-CN" altLang="en-US" dirty="0">
                <a:solidFill>
                  <a:srgbClr val="FF0000"/>
                </a:solidFill>
              </a:rPr>
              <a:t>配置段表和页表</a:t>
            </a:r>
            <a:endParaRPr lang="en-US" altLang="zh-CN" dirty="0">
              <a:solidFill>
                <a:srgbClr val="FF0000"/>
              </a:solidFill>
            </a:endParaRPr>
          </a:p>
          <a:p>
            <a:r>
              <a:rPr lang="zh-CN" altLang="en-US" dirty="0"/>
              <a:t>段表</a:t>
            </a:r>
            <a:r>
              <a:rPr lang="en-US" altLang="zh-CN" dirty="0"/>
              <a:t>:</a:t>
            </a:r>
            <a:r>
              <a:rPr lang="zh-CN" altLang="en-US" dirty="0"/>
              <a:t>页表开始地址</a:t>
            </a:r>
            <a:r>
              <a:rPr lang="en-US" altLang="zh-CN" dirty="0"/>
              <a:t>+</a:t>
            </a:r>
            <a:r>
              <a:rPr lang="zh-CN" altLang="en-US" dirty="0"/>
              <a:t>页表长度</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1520" y="1196752"/>
            <a:ext cx="8208912" cy="1815882"/>
          </a:xfrm>
          <a:prstGeom prst="rect">
            <a:avLst/>
          </a:prstGeom>
          <a:noFill/>
        </p:spPr>
        <p:txBody>
          <a:bodyPr wrap="square">
            <a:spAutoFit/>
          </a:bodyPr>
          <a:lstStyle/>
          <a:p>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采用段页式存储管理的系统中，若地址用</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32</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位表示，其中</a:t>
            </a:r>
            <a:r>
              <a:rPr lang="en-US" altLang="zh-CN" sz="2800" kern="100" dirty="0">
                <a:effectLst/>
                <a:latin typeface="Times New Roman" panose="02020603050405020304" pitchFamily="18" charset="0"/>
                <a:ea typeface="宋体" panose="02010600030101010101" pitchFamily="2" charset="-122"/>
              </a:rPr>
              <a:t>8</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位表示段号，则允许每段的最大长度是</a:t>
            </a: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a:latin typeface="Times New Roman" panose="02020603050405020304" pitchFamily="18" charset="0"/>
              <a:cs typeface="Times New Roman" panose="02020603050405020304" pitchFamily="18" charset="0"/>
            </a:endParaRPr>
          </a:p>
          <a:p>
            <a:r>
              <a:rPr lang="en-US" altLang="zh-CN" dirty="0"/>
              <a:t>2^24</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476672"/>
            <a:ext cx="8208912" cy="6124754"/>
          </a:xfrm>
          <a:prstGeom prst="rect">
            <a:avLst/>
          </a:prstGeom>
          <a:noFill/>
        </p:spPr>
        <p:txBody>
          <a:bodyPr wrap="square">
            <a:spAutoFit/>
          </a:bodyPr>
          <a:lstStyle/>
          <a:p>
            <a:r>
              <a:rPr lang="zh-CN" altLang="en-US"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例题：</a:t>
            </a:r>
            <a:r>
              <a:rPr lang="zh-CN"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某分页系统，主存容量为</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32</a:t>
            </a:r>
            <a:r>
              <a:rPr lang="en-US" altLang="zh-CN" sz="2800" kern="100" dirty="0">
                <a:solidFill>
                  <a:srgbClr val="000000"/>
                </a:solidFill>
                <a:effectLst/>
                <a:latin typeface="Times New Roman" panose="02020603050405020304" pitchFamily="18" charset="0"/>
                <a:ea typeface="宋体" panose="02010600030101010101" pitchFamily="2" charset="-122"/>
              </a:rPr>
              <a:t>KB</a:t>
            </a:r>
            <a:r>
              <a:rPr lang="zh-CN"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，分成</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32</a:t>
            </a:r>
            <a:r>
              <a:rPr lang="zh-CN"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块，对一个</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页大的作业，其</a:t>
            </a:r>
            <a:r>
              <a:rPr lang="en-US" altLang="zh-CN" sz="2800" kern="100" dirty="0">
                <a:solidFill>
                  <a:srgbClr val="000000"/>
                </a:solidFill>
                <a:effectLst/>
                <a:latin typeface="Times New Roman" panose="02020603050405020304" pitchFamily="18" charset="0"/>
                <a:ea typeface="宋体" panose="02010600030101010101" pitchFamily="2" charset="-122"/>
              </a:rPr>
              <a:t>0</a:t>
            </a:r>
            <a:r>
              <a:rPr lang="zh-CN"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solidFill>
                  <a:srgbClr val="000000"/>
                </a:solidFill>
                <a:effectLst/>
                <a:latin typeface="Times New Roman" panose="02020603050405020304" pitchFamily="18" charset="0"/>
                <a:ea typeface="宋体" panose="02010600030101010101" pitchFamily="2" charset="-122"/>
              </a:rPr>
              <a:t>1</a:t>
            </a:r>
            <a:r>
              <a:rPr lang="zh-CN"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页分别被分配到主存的</a:t>
            </a:r>
            <a:r>
              <a:rPr lang="en-US" altLang="zh-CN" sz="2800" kern="100" dirty="0">
                <a:solidFill>
                  <a:srgbClr val="000000"/>
                </a:solidFill>
                <a:effectLst/>
                <a:latin typeface="Times New Roman" panose="02020603050405020304" pitchFamily="18" charset="0"/>
                <a:ea typeface="宋体" panose="02010600030101010101" pitchFamily="2" charset="-122"/>
              </a:rPr>
              <a:t>2</a:t>
            </a:r>
            <a:r>
              <a:rPr lang="zh-CN"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solidFill>
                  <a:srgbClr val="000000"/>
                </a:solidFill>
                <a:effectLst/>
                <a:latin typeface="Times New Roman" panose="02020603050405020304" pitchFamily="18" charset="0"/>
                <a:ea typeface="宋体" panose="02010600030101010101" pitchFamily="2" charset="-122"/>
              </a:rPr>
              <a:t>4</a:t>
            </a:r>
            <a:r>
              <a:rPr lang="zh-CN"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块中。</a:t>
            </a:r>
            <a:endPar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该系统的分页大小为多少？</a:t>
            </a:r>
            <a:endPar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作业的总长度是多少？</a:t>
            </a:r>
            <a:endPar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r>
              <a:rPr lang="zh-CN" altLang="en-US"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将逻辑地址</a:t>
            </a:r>
            <a:r>
              <a:rPr lang="en-US" altLang="zh-CN" sz="2800" kern="100" dirty="0">
                <a:solidFill>
                  <a:srgbClr val="000000"/>
                </a:solidFill>
                <a:effectLst/>
                <a:latin typeface="Times New Roman" panose="02020603050405020304" pitchFamily="18" charset="0"/>
                <a:ea typeface="宋体" panose="02010600030101010101" pitchFamily="2" charset="-122"/>
              </a:rPr>
              <a:t>1020</a:t>
            </a:r>
            <a:r>
              <a:rPr lang="zh-CN"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转换成物理地址是多少？</a:t>
            </a:r>
            <a:endPar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kern="100" dirty="0">
                <a:solidFill>
                  <a:srgbClr val="000000"/>
                </a:solidFill>
                <a:latin typeface="Times New Roman" panose="02020603050405020304" pitchFamily="18" charset="0"/>
                <a:cs typeface="Times New Roman" panose="02020603050405020304" pitchFamily="18" charset="0"/>
              </a:rPr>
              <a:t>答：</a:t>
            </a:r>
            <a:endParaRPr lang="en-US" altLang="zh-CN" kern="100" dirty="0">
              <a:solidFill>
                <a:srgbClr val="000000"/>
              </a:solidFill>
              <a:latin typeface="Times New Roman" panose="02020603050405020304" pitchFamily="18" charset="0"/>
              <a:cs typeface="Times New Roman" panose="02020603050405020304" pitchFamily="18" charset="0"/>
            </a:endParaRPr>
          </a:p>
          <a:p>
            <a:r>
              <a:rPr lang="en-US" altLang="zh-CN" kern="100" dirty="0">
                <a:solidFill>
                  <a:srgbClr val="000000"/>
                </a:solidFill>
                <a:latin typeface="Times New Roman" panose="02020603050405020304" pitchFamily="18" charset="0"/>
                <a:cs typeface="Times New Roman" panose="02020603050405020304" pitchFamily="18" charset="0"/>
              </a:rPr>
              <a:t>1</a:t>
            </a:r>
            <a:r>
              <a:rPr lang="zh-CN" altLang="en-US" kern="100" dirty="0">
                <a:solidFill>
                  <a:srgbClr val="000000"/>
                </a:solidFill>
                <a:latin typeface="Times New Roman" panose="02020603050405020304" pitchFamily="18" charset="0"/>
                <a:cs typeface="Times New Roman" panose="02020603050405020304" pitchFamily="18" charset="0"/>
              </a:rPr>
              <a:t>）页面大小（块大小）</a:t>
            </a:r>
            <a:r>
              <a:rPr lang="en-US" altLang="zh-CN" kern="100" dirty="0">
                <a:solidFill>
                  <a:srgbClr val="000000"/>
                </a:solidFill>
                <a:latin typeface="Times New Roman" panose="02020603050405020304" pitchFamily="18" charset="0"/>
                <a:cs typeface="Times New Roman" panose="02020603050405020304" pitchFamily="18" charset="0"/>
              </a:rPr>
              <a:t>=</a:t>
            </a:r>
            <a:r>
              <a:rPr lang="zh-CN" altLang="en-US" kern="100" dirty="0">
                <a:solidFill>
                  <a:srgbClr val="000000"/>
                </a:solidFill>
                <a:latin typeface="Times New Roman" panose="02020603050405020304" pitchFamily="18" charset="0"/>
                <a:cs typeface="Times New Roman" panose="02020603050405020304" pitchFamily="18" charset="0"/>
              </a:rPr>
              <a:t>主存容量</a:t>
            </a:r>
            <a:r>
              <a:rPr lang="en-US" altLang="zh-CN" kern="100" dirty="0">
                <a:solidFill>
                  <a:srgbClr val="000000"/>
                </a:solidFill>
                <a:latin typeface="Times New Roman" panose="02020603050405020304" pitchFamily="18" charset="0"/>
                <a:cs typeface="Times New Roman" panose="02020603050405020304" pitchFamily="18" charset="0"/>
              </a:rPr>
              <a:t>/</a:t>
            </a:r>
            <a:r>
              <a:rPr lang="zh-CN" altLang="en-US" kern="100" dirty="0">
                <a:solidFill>
                  <a:srgbClr val="000000"/>
                </a:solidFill>
                <a:latin typeface="Times New Roman" panose="02020603050405020304" pitchFamily="18" charset="0"/>
                <a:cs typeface="Times New Roman" panose="02020603050405020304" pitchFamily="18" charset="0"/>
              </a:rPr>
              <a:t>块数</a:t>
            </a:r>
            <a:r>
              <a:rPr lang="en-US" altLang="zh-CN" kern="100" dirty="0">
                <a:solidFill>
                  <a:srgbClr val="000000"/>
                </a:solidFill>
                <a:latin typeface="Times New Roman" panose="02020603050405020304" pitchFamily="18" charset="0"/>
                <a:cs typeface="Times New Roman" panose="02020603050405020304" pitchFamily="18" charset="0"/>
              </a:rPr>
              <a:t>=32k/32=1k</a:t>
            </a:r>
            <a:endParaRPr lang="en-US" altLang="zh-CN" kern="100" dirty="0">
              <a:solidFill>
                <a:srgbClr val="000000"/>
              </a:solidFill>
              <a:latin typeface="Times New Roman" panose="02020603050405020304" pitchFamily="18" charset="0"/>
              <a:cs typeface="Times New Roman" panose="02020603050405020304" pitchFamily="18" charset="0"/>
            </a:endParaRPr>
          </a:p>
          <a:p>
            <a:r>
              <a:rPr lang="en-US" altLang="zh-CN" kern="100" dirty="0">
                <a:solidFill>
                  <a:srgbClr val="000000"/>
                </a:solidFill>
                <a:latin typeface="Times New Roman" panose="02020603050405020304" pitchFamily="18" charset="0"/>
                <a:cs typeface="Times New Roman" panose="02020603050405020304" pitchFamily="18" charset="0"/>
              </a:rPr>
              <a:t>2</a:t>
            </a:r>
            <a:r>
              <a:rPr lang="zh-CN" altLang="en-US" kern="100" dirty="0">
                <a:solidFill>
                  <a:srgbClr val="000000"/>
                </a:solidFill>
                <a:latin typeface="Times New Roman" panose="02020603050405020304" pitchFamily="18" charset="0"/>
                <a:cs typeface="Times New Roman" panose="02020603050405020304" pitchFamily="18" charset="0"/>
              </a:rPr>
              <a:t>）作业长度</a:t>
            </a:r>
            <a:r>
              <a:rPr lang="en-US" altLang="zh-CN" kern="100" dirty="0">
                <a:solidFill>
                  <a:srgbClr val="000000"/>
                </a:solidFill>
                <a:latin typeface="Times New Roman" panose="02020603050405020304" pitchFamily="18" charset="0"/>
                <a:cs typeface="Times New Roman" panose="02020603050405020304" pitchFamily="18" charset="0"/>
              </a:rPr>
              <a:t>=</a:t>
            </a:r>
            <a:r>
              <a:rPr lang="zh-CN" altLang="en-US" kern="100" dirty="0">
                <a:solidFill>
                  <a:srgbClr val="000000"/>
                </a:solidFill>
                <a:latin typeface="Times New Roman" panose="02020603050405020304" pitchFamily="18" charset="0"/>
                <a:cs typeface="Times New Roman" panose="02020603050405020304" pitchFamily="18" charset="0"/>
              </a:rPr>
              <a:t>页数</a:t>
            </a:r>
            <a:r>
              <a:rPr lang="en-US" altLang="zh-CN" kern="100" dirty="0">
                <a:solidFill>
                  <a:srgbClr val="000000"/>
                </a:solidFill>
                <a:latin typeface="Times New Roman" panose="02020603050405020304" pitchFamily="18" charset="0"/>
                <a:cs typeface="Times New Roman" panose="02020603050405020304" pitchFamily="18" charset="0"/>
              </a:rPr>
              <a:t>×</a:t>
            </a:r>
            <a:r>
              <a:rPr lang="zh-CN" altLang="en-US" kern="100" dirty="0">
                <a:solidFill>
                  <a:srgbClr val="000000"/>
                </a:solidFill>
                <a:latin typeface="Times New Roman" panose="02020603050405020304" pitchFamily="18" charset="0"/>
                <a:cs typeface="Times New Roman" panose="02020603050405020304" pitchFamily="18" charset="0"/>
              </a:rPr>
              <a:t>页面大小</a:t>
            </a:r>
            <a:r>
              <a:rPr lang="en-US" altLang="zh-CN" kern="100" dirty="0">
                <a:solidFill>
                  <a:srgbClr val="000000"/>
                </a:solidFill>
                <a:latin typeface="Times New Roman" panose="02020603050405020304" pitchFamily="18" charset="0"/>
                <a:cs typeface="Times New Roman" panose="02020603050405020304" pitchFamily="18" charset="0"/>
              </a:rPr>
              <a:t>=2×1k=2k</a:t>
            </a:r>
            <a:endParaRPr lang="en-US" altLang="zh-CN" kern="100" dirty="0">
              <a:solidFill>
                <a:srgbClr val="000000"/>
              </a:solidFill>
              <a:latin typeface="Times New Roman" panose="02020603050405020304" pitchFamily="18" charset="0"/>
              <a:cs typeface="Times New Roman" panose="02020603050405020304" pitchFamily="18" charset="0"/>
            </a:endParaRPr>
          </a:p>
          <a:p>
            <a:r>
              <a:rPr lang="en-US" altLang="zh-CN" kern="100" dirty="0">
                <a:solidFill>
                  <a:srgbClr val="000000"/>
                </a:solidFill>
                <a:latin typeface="Times New Roman" panose="02020603050405020304" pitchFamily="18" charset="0"/>
                <a:cs typeface="Times New Roman" panose="02020603050405020304" pitchFamily="18" charset="0"/>
              </a:rPr>
              <a:t>3</a:t>
            </a:r>
            <a:r>
              <a:rPr lang="zh-CN" altLang="en-US" kern="100" dirty="0">
                <a:solidFill>
                  <a:srgbClr val="000000"/>
                </a:solidFill>
                <a:latin typeface="Times New Roman" panose="02020603050405020304" pitchFamily="18" charset="0"/>
                <a:cs typeface="Times New Roman" panose="02020603050405020304" pitchFamily="18" charset="0"/>
              </a:rPr>
              <a:t>）首先计算在哪个逻辑页面：取整（逻辑地址</a:t>
            </a:r>
            <a:r>
              <a:rPr lang="en-US" altLang="zh-CN" kern="100" dirty="0">
                <a:solidFill>
                  <a:srgbClr val="000000"/>
                </a:solidFill>
                <a:latin typeface="Times New Roman" panose="02020603050405020304" pitchFamily="18" charset="0"/>
                <a:cs typeface="Times New Roman" panose="02020603050405020304" pitchFamily="18" charset="0"/>
              </a:rPr>
              <a:t>/</a:t>
            </a:r>
            <a:r>
              <a:rPr lang="zh-CN" altLang="en-US" kern="100" dirty="0">
                <a:solidFill>
                  <a:srgbClr val="000000"/>
                </a:solidFill>
                <a:latin typeface="Times New Roman" panose="02020603050405020304" pitchFamily="18" charset="0"/>
                <a:cs typeface="Times New Roman" panose="02020603050405020304" pitchFamily="18" charset="0"/>
              </a:rPr>
              <a:t>页面大小）</a:t>
            </a:r>
            <a:r>
              <a:rPr lang="en-US" altLang="zh-CN" kern="100" dirty="0">
                <a:solidFill>
                  <a:srgbClr val="000000"/>
                </a:solidFill>
                <a:latin typeface="Times New Roman" panose="02020603050405020304" pitchFamily="18" charset="0"/>
                <a:cs typeface="Times New Roman" panose="02020603050405020304" pitchFamily="18" charset="0"/>
              </a:rPr>
              <a:t>=1020/1024</a:t>
            </a:r>
            <a:r>
              <a:rPr lang="zh-CN" altLang="en-US"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cs typeface="Times New Roman" panose="02020603050405020304" pitchFamily="18" charset="0"/>
              </a:rPr>
              <a:t>1k</a:t>
            </a:r>
            <a:r>
              <a:rPr lang="zh-CN" altLang="en-US"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cs typeface="Times New Roman" panose="02020603050405020304" pitchFamily="18" charset="0"/>
              </a:rPr>
              <a:t>=0  </a:t>
            </a:r>
            <a:r>
              <a:rPr lang="zh-CN" altLang="en-US" kern="100" dirty="0">
                <a:solidFill>
                  <a:srgbClr val="000000"/>
                </a:solidFill>
                <a:latin typeface="Times New Roman" panose="02020603050405020304" pitchFamily="18" charset="0"/>
                <a:cs typeface="Times New Roman" panose="02020603050405020304" pitchFamily="18" charset="0"/>
              </a:rPr>
              <a:t>余 </a:t>
            </a:r>
            <a:r>
              <a:rPr lang="en-US" altLang="zh-CN" kern="100" dirty="0">
                <a:solidFill>
                  <a:srgbClr val="000000"/>
                </a:solidFill>
                <a:latin typeface="Times New Roman" panose="02020603050405020304" pitchFamily="18" charset="0"/>
                <a:cs typeface="Times New Roman" panose="02020603050405020304" pitchFamily="18" charset="0"/>
              </a:rPr>
              <a:t>1020</a:t>
            </a:r>
            <a:r>
              <a:rPr lang="zh-CN" altLang="en-US"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cs typeface="Times New Roman" panose="02020603050405020304" pitchFamily="18" charset="0"/>
              </a:rPr>
              <a:t>0</a:t>
            </a:r>
            <a:r>
              <a:rPr lang="zh-CN" altLang="en-US" kern="100" dirty="0">
                <a:solidFill>
                  <a:srgbClr val="000000"/>
                </a:solidFill>
                <a:latin typeface="Times New Roman" panose="02020603050405020304" pitchFamily="18" charset="0"/>
                <a:cs typeface="Times New Roman" panose="02020603050405020304" pitchFamily="18" charset="0"/>
              </a:rPr>
              <a:t>页，页内偏移</a:t>
            </a:r>
            <a:r>
              <a:rPr lang="en-US" altLang="zh-CN" kern="100" dirty="0">
                <a:solidFill>
                  <a:srgbClr val="000000"/>
                </a:solidFill>
                <a:latin typeface="Times New Roman" panose="02020603050405020304" pitchFamily="18" charset="0"/>
                <a:cs typeface="Times New Roman" panose="02020603050405020304" pitchFamily="18" charset="0"/>
              </a:rPr>
              <a:t>1020. </a:t>
            </a:r>
            <a:r>
              <a:rPr lang="zh-CN" altLang="en-US" kern="100" dirty="0">
                <a:solidFill>
                  <a:srgbClr val="000000"/>
                </a:solidFill>
                <a:latin typeface="Times New Roman" panose="02020603050405020304" pitchFamily="18" charset="0"/>
                <a:cs typeface="Times New Roman" panose="02020603050405020304" pitchFamily="18" charset="0"/>
              </a:rPr>
              <a:t>其次，逻辑页面转换为物理块序号：</a:t>
            </a:r>
            <a:r>
              <a:rPr lang="en-US" altLang="zh-CN" kern="100" dirty="0">
                <a:solidFill>
                  <a:srgbClr val="000000"/>
                </a:solidFill>
                <a:latin typeface="Times New Roman" panose="02020603050405020304" pitchFamily="18" charset="0"/>
                <a:cs typeface="Times New Roman" panose="02020603050405020304" pitchFamily="18" charset="0"/>
              </a:rPr>
              <a:t>0</a:t>
            </a:r>
            <a:r>
              <a:rPr lang="zh-CN" altLang="en-US" kern="100" dirty="0">
                <a:solidFill>
                  <a:srgbClr val="000000"/>
                </a:solidFill>
                <a:latin typeface="Times New Roman" panose="02020603050405020304" pitchFamily="18" charset="0"/>
                <a:cs typeface="Times New Roman" panose="02020603050405020304" pitchFamily="18" charset="0"/>
              </a:rPr>
              <a:t>页存储在</a:t>
            </a:r>
            <a:r>
              <a:rPr lang="en-US" altLang="zh-CN" kern="100" dirty="0">
                <a:solidFill>
                  <a:srgbClr val="000000"/>
                </a:solidFill>
                <a:latin typeface="Times New Roman" panose="02020603050405020304" pitchFamily="18" charset="0"/>
                <a:cs typeface="Times New Roman" panose="02020603050405020304" pitchFamily="18" charset="0"/>
              </a:rPr>
              <a:t>2</a:t>
            </a:r>
            <a:r>
              <a:rPr lang="zh-CN" altLang="en-US" kern="100" dirty="0">
                <a:solidFill>
                  <a:srgbClr val="000000"/>
                </a:solidFill>
                <a:latin typeface="Times New Roman" panose="02020603050405020304" pitchFamily="18" charset="0"/>
                <a:cs typeface="Times New Roman" panose="02020603050405020304" pitchFamily="18" charset="0"/>
              </a:rPr>
              <a:t>号盘块，则物理地址</a:t>
            </a:r>
            <a:r>
              <a:rPr lang="en-US" altLang="zh-CN" kern="100" dirty="0">
                <a:solidFill>
                  <a:srgbClr val="000000"/>
                </a:solidFill>
                <a:latin typeface="Times New Roman" panose="02020603050405020304" pitchFamily="18" charset="0"/>
                <a:cs typeface="Times New Roman" panose="02020603050405020304" pitchFamily="18" charset="0"/>
              </a:rPr>
              <a:t>=</a:t>
            </a:r>
            <a:r>
              <a:rPr lang="zh-CN" altLang="en-US" kern="100" dirty="0">
                <a:solidFill>
                  <a:srgbClr val="000000"/>
                </a:solidFill>
                <a:latin typeface="Times New Roman" panose="02020603050405020304" pitchFamily="18" charset="0"/>
                <a:cs typeface="Times New Roman" panose="02020603050405020304" pitchFamily="18" charset="0"/>
              </a:rPr>
              <a:t>盘块序号</a:t>
            </a:r>
            <a:r>
              <a:rPr lang="en-US" altLang="zh-CN" kern="100" dirty="0">
                <a:solidFill>
                  <a:srgbClr val="000000"/>
                </a:solidFill>
                <a:latin typeface="Times New Roman" panose="02020603050405020304" pitchFamily="18" charset="0"/>
                <a:cs typeface="Times New Roman" panose="02020603050405020304" pitchFamily="18" charset="0"/>
              </a:rPr>
              <a:t>×</a:t>
            </a:r>
            <a:r>
              <a:rPr lang="zh-CN" altLang="en-US" kern="100" dirty="0">
                <a:solidFill>
                  <a:srgbClr val="000000"/>
                </a:solidFill>
                <a:latin typeface="Times New Roman" panose="02020603050405020304" pitchFamily="18" charset="0"/>
                <a:cs typeface="Times New Roman" panose="02020603050405020304" pitchFamily="18" charset="0"/>
              </a:rPr>
              <a:t>块大小</a:t>
            </a:r>
            <a:r>
              <a:rPr lang="en-US" altLang="zh-CN" kern="100" dirty="0">
                <a:solidFill>
                  <a:srgbClr val="000000"/>
                </a:solidFill>
                <a:latin typeface="Times New Roman" panose="02020603050405020304" pitchFamily="18" charset="0"/>
                <a:cs typeface="Times New Roman" panose="02020603050405020304" pitchFamily="18" charset="0"/>
              </a:rPr>
              <a:t>+</a:t>
            </a:r>
            <a:r>
              <a:rPr lang="zh-CN" altLang="en-US" kern="100" dirty="0">
                <a:solidFill>
                  <a:srgbClr val="000000"/>
                </a:solidFill>
                <a:latin typeface="Times New Roman" panose="02020603050405020304" pitchFamily="18" charset="0"/>
                <a:cs typeface="Times New Roman" panose="02020603050405020304" pitchFamily="18" charset="0"/>
              </a:rPr>
              <a:t>偏移</a:t>
            </a:r>
            <a:r>
              <a:rPr lang="en-US" altLang="zh-CN" kern="100" dirty="0">
                <a:solidFill>
                  <a:srgbClr val="000000"/>
                </a:solidFill>
                <a:latin typeface="Times New Roman" panose="02020603050405020304" pitchFamily="18" charset="0"/>
                <a:cs typeface="Times New Roman" panose="02020603050405020304" pitchFamily="18" charset="0"/>
              </a:rPr>
              <a:t>=2×1024+1020=3068</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884238" y="185738"/>
            <a:ext cx="73152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CC"/>
              </a:buClr>
              <a:buFont typeface="Wingdings" panose="05000000000000000000" pitchFamily="2" charset="2"/>
              <a:buChar char="Ø"/>
              <a:defRPr kumimoji="1" sz="3200">
                <a:solidFill>
                  <a:srgbClr val="000000"/>
                </a:solidFill>
                <a:latin typeface="Tahoma" panose="020B0604030504040204" pitchFamily="34" charset="0"/>
                <a:ea typeface="宋体" panose="02010600030101010101" pitchFamily="2" charset="-122"/>
              </a:defRPr>
            </a:lvl1pPr>
            <a:lvl2pPr marL="742950" indent="-285750">
              <a:spcBef>
                <a:spcPct val="20000"/>
              </a:spcBef>
              <a:buClr>
                <a:srgbClr val="0000CC"/>
              </a:buClr>
              <a:buFont typeface="Wingdings" panose="05000000000000000000" pitchFamily="2" charset="2"/>
              <a:buChar char="Ø"/>
              <a:defRPr kumimoji="1" sz="2800">
                <a:solidFill>
                  <a:srgbClr val="000000"/>
                </a:solidFill>
                <a:latin typeface="Tahoma" panose="020B0604030504040204" pitchFamily="34" charset="0"/>
                <a:ea typeface="宋体" panose="02010600030101010101" pitchFamily="2" charset="-122"/>
              </a:defRPr>
            </a:lvl2pPr>
            <a:lvl3pPr marL="1143000" indent="-228600">
              <a:spcBef>
                <a:spcPct val="20000"/>
              </a:spcBef>
              <a:buClr>
                <a:srgbClr val="0000CC"/>
              </a:buClr>
              <a:buFont typeface="Wingdings" panose="05000000000000000000" pitchFamily="2" charset="2"/>
              <a:buChar char="Ø"/>
              <a:defRPr kumimoji="1" sz="2400">
                <a:solidFill>
                  <a:srgbClr val="000000"/>
                </a:solidFill>
                <a:latin typeface="Tahoma" panose="020B0604030504040204" pitchFamily="34" charset="0"/>
                <a:ea typeface="宋体" panose="02010600030101010101" pitchFamily="2" charset="-122"/>
              </a:defRPr>
            </a:lvl3pPr>
            <a:lvl4pPr marL="1600200" indent="-228600">
              <a:spcBef>
                <a:spcPct val="20000"/>
              </a:spcBef>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4pPr>
            <a:lvl5pPr marL="2057400" indent="-228600">
              <a:spcBef>
                <a:spcPct val="20000"/>
              </a:spcBef>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9pPr>
          </a:lstStyle>
          <a:p>
            <a:pPr>
              <a:lnSpc>
                <a:spcPct val="120000"/>
              </a:lnSpc>
              <a:buFont typeface="Wingdings" panose="05000000000000000000" pitchFamily="2" charset="2"/>
              <a:buNone/>
            </a:pPr>
            <a:r>
              <a:rPr lang="zh-CN" altLang="en-US" sz="4000" b="1">
                <a:solidFill>
                  <a:schemeClr val="tx2"/>
                </a:solidFill>
                <a:latin typeface="宋体" panose="02010600030101010101" pitchFamily="2" charset="-122"/>
              </a:rPr>
              <a:t>1.5.</a:t>
            </a:r>
            <a:r>
              <a:rPr lang="en-US" altLang="zh-CN" sz="4000" b="1">
                <a:solidFill>
                  <a:schemeClr val="tx2"/>
                </a:solidFill>
                <a:latin typeface="宋体" panose="02010600030101010101" pitchFamily="2" charset="-122"/>
              </a:rPr>
              <a:t>4 </a:t>
            </a:r>
            <a:r>
              <a:rPr kumimoji="0" lang="zh-CN" altLang="en-US" sz="4000">
                <a:solidFill>
                  <a:schemeClr val="tx2"/>
                </a:solidFill>
                <a:latin typeface="宋体" panose="02010600030101010101" pitchFamily="2" charset="-122"/>
              </a:rPr>
              <a:t>微内核</a:t>
            </a:r>
            <a:r>
              <a:rPr kumimoji="0" lang="en-US" altLang="zh-CN" sz="4000">
                <a:solidFill>
                  <a:schemeClr val="tx2"/>
                </a:solidFill>
                <a:latin typeface="宋体" panose="02010600030101010101" pitchFamily="2" charset="-122"/>
              </a:rPr>
              <a:t>OS</a:t>
            </a:r>
            <a:r>
              <a:rPr kumimoji="0" lang="zh-CN" altLang="en-US" sz="4000">
                <a:solidFill>
                  <a:schemeClr val="tx2"/>
                </a:solidFill>
                <a:latin typeface="宋体" panose="02010600030101010101" pitchFamily="2" charset="-122"/>
              </a:rPr>
              <a:t>结构</a:t>
            </a:r>
            <a:endParaRPr lang="zh-CN" altLang="en-US" sz="4000" b="1">
              <a:solidFill>
                <a:schemeClr val="tx2"/>
              </a:solidFill>
              <a:latin typeface="宋体" panose="02010600030101010101" pitchFamily="2" charset="-122"/>
            </a:endParaRPr>
          </a:p>
        </p:txBody>
      </p:sp>
      <p:sp>
        <p:nvSpPr>
          <p:cNvPr id="84995" name="Text Box 3"/>
          <p:cNvSpPr txBox="1">
            <a:spLocks noChangeArrowheads="1"/>
          </p:cNvSpPr>
          <p:nvPr/>
        </p:nvSpPr>
        <p:spPr bwMode="auto">
          <a:xfrm>
            <a:off x="475554" y="3710551"/>
            <a:ext cx="80010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CC"/>
              </a:buClr>
              <a:buFont typeface="Wingdings" panose="05000000000000000000" pitchFamily="2" charset="2"/>
              <a:buChar char="Ø"/>
              <a:defRPr kumimoji="1" sz="3200">
                <a:solidFill>
                  <a:srgbClr val="000000"/>
                </a:solidFill>
                <a:latin typeface="Tahoma" panose="020B0604030504040204" pitchFamily="34" charset="0"/>
                <a:ea typeface="宋体" panose="02010600030101010101" pitchFamily="2" charset="-122"/>
              </a:defRPr>
            </a:lvl1pPr>
            <a:lvl2pPr marL="742950" indent="-285750">
              <a:spcBef>
                <a:spcPct val="20000"/>
              </a:spcBef>
              <a:buClr>
                <a:srgbClr val="0000CC"/>
              </a:buClr>
              <a:buFont typeface="Wingdings" panose="05000000000000000000" pitchFamily="2" charset="2"/>
              <a:buChar char="Ø"/>
              <a:defRPr kumimoji="1" sz="2800">
                <a:solidFill>
                  <a:srgbClr val="000000"/>
                </a:solidFill>
                <a:latin typeface="Tahoma" panose="020B0604030504040204" pitchFamily="34" charset="0"/>
                <a:ea typeface="宋体" panose="02010600030101010101" pitchFamily="2" charset="-122"/>
              </a:defRPr>
            </a:lvl2pPr>
            <a:lvl3pPr marL="1143000" indent="-228600">
              <a:spcBef>
                <a:spcPct val="20000"/>
              </a:spcBef>
              <a:buClr>
                <a:srgbClr val="0000CC"/>
              </a:buClr>
              <a:buFont typeface="Wingdings" panose="05000000000000000000" pitchFamily="2" charset="2"/>
              <a:buChar char="Ø"/>
              <a:defRPr kumimoji="1" sz="2400">
                <a:solidFill>
                  <a:srgbClr val="000000"/>
                </a:solidFill>
                <a:latin typeface="Tahoma" panose="020B0604030504040204" pitchFamily="34" charset="0"/>
                <a:ea typeface="宋体" panose="02010600030101010101" pitchFamily="2" charset="-122"/>
              </a:defRPr>
            </a:lvl3pPr>
            <a:lvl4pPr marL="1600200" indent="-228600">
              <a:spcBef>
                <a:spcPct val="20000"/>
              </a:spcBef>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4pPr>
            <a:lvl5pPr marL="2057400" indent="-228600">
              <a:spcBef>
                <a:spcPct val="20000"/>
              </a:spcBef>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Tahoma" panose="020B0604030504040204" pitchFamily="34" charset="0"/>
                <a:ea typeface="宋体" panose="02010600030101010101" pitchFamily="2" charset="-122"/>
              </a:defRPr>
            </a:lvl9pPr>
          </a:lstStyle>
          <a:p>
            <a:pPr algn="just" eaLnBrk="1" hangingPunct="1">
              <a:lnSpc>
                <a:spcPct val="125000"/>
              </a:lnSpc>
              <a:spcBef>
                <a:spcPct val="0"/>
              </a:spcBef>
            </a:pPr>
            <a:r>
              <a:rPr lang="zh-CN" altLang="en-US" sz="2800" dirty="0">
                <a:solidFill>
                  <a:schemeClr val="tx1"/>
                </a:solidFill>
                <a:latin typeface="宋体" panose="02010600030101010101" pitchFamily="2" charset="-122"/>
              </a:rPr>
              <a:t>足够小的内核</a:t>
            </a:r>
            <a:endParaRPr lang="zh-CN" altLang="en-US" sz="2800" dirty="0">
              <a:solidFill>
                <a:schemeClr val="tx1"/>
              </a:solidFill>
              <a:latin typeface="宋体" panose="02010600030101010101" pitchFamily="2" charset="-122"/>
            </a:endParaRPr>
          </a:p>
          <a:p>
            <a:pPr algn="just" eaLnBrk="1" hangingPunct="1">
              <a:lnSpc>
                <a:spcPct val="125000"/>
              </a:lnSpc>
              <a:spcBef>
                <a:spcPct val="0"/>
              </a:spcBef>
            </a:pPr>
            <a:r>
              <a:rPr lang="zh-CN" altLang="en-US" sz="2800" dirty="0">
                <a:solidFill>
                  <a:schemeClr val="tx1"/>
                </a:solidFill>
                <a:latin typeface="宋体" panose="02010600030101010101" pitchFamily="2" charset="-122"/>
              </a:rPr>
              <a:t> 基于客户</a:t>
            </a:r>
            <a:r>
              <a:rPr lang="en-US" altLang="zh-CN" sz="2800" dirty="0">
                <a:solidFill>
                  <a:schemeClr val="tx1"/>
                </a:solidFill>
                <a:latin typeface="宋体" panose="02010600030101010101" pitchFamily="2" charset="-122"/>
              </a:rPr>
              <a:t>/</a:t>
            </a:r>
            <a:r>
              <a:rPr lang="zh-CN" altLang="en-US" sz="2800" dirty="0">
                <a:solidFill>
                  <a:schemeClr val="tx1"/>
                </a:solidFill>
                <a:latin typeface="宋体" panose="02010600030101010101" pitchFamily="2" charset="-122"/>
              </a:rPr>
              <a:t>服务器模式</a:t>
            </a:r>
            <a:endParaRPr lang="zh-CN" altLang="en-US" sz="2800" dirty="0">
              <a:solidFill>
                <a:schemeClr val="tx1"/>
              </a:solidFill>
              <a:latin typeface="宋体" panose="02010600030101010101" pitchFamily="2" charset="-122"/>
            </a:endParaRPr>
          </a:p>
          <a:p>
            <a:pPr algn="just" eaLnBrk="1" hangingPunct="1">
              <a:lnSpc>
                <a:spcPct val="125000"/>
              </a:lnSpc>
              <a:spcBef>
                <a:spcPct val="0"/>
              </a:spcBef>
            </a:pPr>
            <a:r>
              <a:rPr lang="zh-CN" altLang="en-US" sz="2800" dirty="0">
                <a:solidFill>
                  <a:schemeClr val="tx1"/>
                </a:solidFill>
                <a:latin typeface="宋体" panose="02010600030101010101" pitchFamily="2" charset="-122"/>
              </a:rPr>
              <a:t> 应用“机制与策略分离”原理</a:t>
            </a:r>
            <a:endParaRPr lang="zh-CN" altLang="en-US" sz="2800" dirty="0">
              <a:solidFill>
                <a:schemeClr val="tx1"/>
              </a:solidFill>
              <a:latin typeface="宋体" panose="02010600030101010101" pitchFamily="2" charset="-122"/>
            </a:endParaRPr>
          </a:p>
          <a:p>
            <a:pPr algn="just" eaLnBrk="1" hangingPunct="1">
              <a:lnSpc>
                <a:spcPct val="125000"/>
              </a:lnSpc>
              <a:spcBef>
                <a:spcPct val="0"/>
              </a:spcBef>
            </a:pPr>
            <a:r>
              <a:rPr lang="zh-CN" altLang="en-US" sz="2800" dirty="0">
                <a:solidFill>
                  <a:schemeClr val="tx1"/>
                </a:solidFill>
                <a:latin typeface="宋体" panose="02010600030101010101" pitchFamily="2" charset="-122"/>
              </a:rPr>
              <a:t> 采用面向对象技术</a:t>
            </a:r>
            <a:endParaRPr lang="zh-CN" altLang="en-US" sz="2800" dirty="0">
              <a:solidFill>
                <a:schemeClr val="tx1"/>
              </a:solidFill>
              <a:latin typeface="宋体" panose="02010600030101010101" pitchFamily="2" charset="-122"/>
            </a:endParaRPr>
          </a:p>
        </p:txBody>
      </p:sp>
      <p:sp>
        <p:nvSpPr>
          <p:cNvPr id="84996" name="Rectangle 4"/>
          <p:cNvSpPr>
            <a:spLocks noChangeArrowheads="1"/>
          </p:cNvSpPr>
          <p:nvPr/>
        </p:nvSpPr>
        <p:spPr bwMode="auto">
          <a:xfrm>
            <a:off x="347663" y="960438"/>
            <a:ext cx="7848600" cy="607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ahoma" panose="020B0604030504040204" pitchFamily="34" charset="0"/>
                <a:ea typeface="宋体" panose="02010600030101010101" pitchFamily="2" charset="-122"/>
              </a:defRPr>
            </a:lvl1pPr>
            <a:lvl2pPr marL="914400" indent="-457200">
              <a:defRPr kumimoji="1" sz="2400">
                <a:solidFill>
                  <a:schemeClr val="tx1"/>
                </a:solidFill>
                <a:latin typeface="Tahoma" panose="020B0604030504040204" pitchFamily="34" charset="0"/>
                <a:ea typeface="宋体" panose="02010600030101010101" pitchFamily="2" charset="-122"/>
              </a:defRPr>
            </a:lvl2pPr>
            <a:lvl3pPr marL="1371600" indent="-457200">
              <a:defRPr kumimoji="1" sz="2400">
                <a:solidFill>
                  <a:schemeClr val="tx1"/>
                </a:solidFill>
                <a:latin typeface="Tahoma" panose="020B0604030504040204" pitchFamily="34" charset="0"/>
                <a:ea typeface="宋体" panose="02010600030101010101" pitchFamily="2" charset="-122"/>
              </a:defRPr>
            </a:lvl3pPr>
            <a:lvl4pPr marL="1828800" indent="-457200">
              <a:defRPr kumimoji="1" sz="2400">
                <a:solidFill>
                  <a:schemeClr val="tx1"/>
                </a:solidFill>
                <a:latin typeface="Tahoma" panose="020B0604030504040204" pitchFamily="34" charset="0"/>
                <a:ea typeface="宋体" panose="02010600030101010101" pitchFamily="2" charset="-122"/>
              </a:defRPr>
            </a:lvl4pPr>
            <a:lvl5pPr marL="2286000" indent="-457200">
              <a:defRPr kumimoji="1" sz="2400">
                <a:solidFill>
                  <a:schemeClr val="tx1"/>
                </a:solidFill>
                <a:latin typeface="Tahoma" panose="020B0604030504040204" pitchFamily="34"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120000"/>
              </a:lnSpc>
            </a:pPr>
            <a:r>
              <a:rPr lang="en-US" altLang="zh-CN" sz="2800" b="1">
                <a:solidFill>
                  <a:schemeClr val="tx2"/>
                </a:solidFill>
                <a:latin typeface="宋体" panose="02010600030101010101" pitchFamily="2" charset="-122"/>
              </a:rPr>
              <a:t>1.</a:t>
            </a:r>
            <a:r>
              <a:rPr lang="zh-CN" altLang="en-US" sz="2800" b="1">
                <a:solidFill>
                  <a:schemeClr val="tx2"/>
                </a:solidFill>
                <a:latin typeface="宋体" panose="02010600030101010101" pitchFamily="2" charset="-122"/>
              </a:rPr>
              <a:t>微内核的基本概念（名词写上面</a:t>
            </a:r>
            <a:r>
              <a:rPr lang="en-US" altLang="zh-CN" sz="2800" b="1">
                <a:solidFill>
                  <a:schemeClr val="tx2"/>
                </a:solidFill>
                <a:latin typeface="宋体" panose="02010600030101010101" pitchFamily="2" charset="-122"/>
              </a:rPr>
              <a:t>/</a:t>
            </a:r>
            <a:r>
              <a:rPr lang="zh-CN" altLang="en-US" sz="2800" b="1">
                <a:solidFill>
                  <a:schemeClr val="tx2"/>
                </a:solidFill>
                <a:latin typeface="宋体" panose="02010600030101010101" pitchFamily="2" charset="-122"/>
              </a:rPr>
              <a:t>简答</a:t>
            </a:r>
            <a:r>
              <a:rPr lang="zh-CN" altLang="en-US" sz="2800" b="1">
                <a:solidFill>
                  <a:schemeClr val="tx2"/>
                </a:solidFill>
                <a:latin typeface="宋体" panose="02010600030101010101" pitchFamily="2" charset="-122"/>
              </a:rPr>
              <a:t>全写）</a:t>
            </a:r>
            <a:endParaRPr lang="en-US" altLang="zh-CN" sz="2800" b="1">
              <a:solidFill>
                <a:schemeClr val="tx2"/>
              </a:solidFill>
              <a:latin typeface="宋体" panose="02010600030101010101" pitchFamily="2" charset="-122"/>
            </a:endParaRPr>
          </a:p>
        </p:txBody>
      </p:sp>
      <p:sp>
        <p:nvSpPr>
          <p:cNvPr id="2" name="矩形 1"/>
          <p:cNvSpPr/>
          <p:nvPr/>
        </p:nvSpPr>
        <p:spPr>
          <a:xfrm>
            <a:off x="347662" y="1700808"/>
            <a:ext cx="8256785" cy="1815882"/>
          </a:xfrm>
          <a:prstGeom prst="rect">
            <a:avLst/>
          </a:prstGeom>
        </p:spPr>
        <p:txBody>
          <a:bodyPr wrap="square">
            <a:spAutoFit/>
          </a:bodyPr>
          <a:lstStyle/>
          <a:p>
            <a:r>
              <a:rPr lang="zh-CN" altLang="zh-CN" kern="100" dirty="0">
                <a:cs typeface="微软雅黑 Light" panose="020B0502040204020203" charset="-122"/>
              </a:rPr>
              <a:t>微内核把操作系统分成若干分别完成一组特定功能的服务进程，等待客户提出请求。而系统内核只实现操作系统的基本功能，将更多操作系统功能放在核心之外，作为独立的服务进程运行。</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57200" y="289749"/>
            <a:ext cx="7467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5.1.2 </a:t>
            </a:r>
            <a:r>
              <a:rPr lang="zh-CN" altLang="en-US" sz="4000" dirty="0">
                <a:solidFill>
                  <a:srgbClr val="000000"/>
                </a:solidFill>
                <a:latin typeface="华文新魏" panose="02010800040101010101" pitchFamily="2" charset="-122"/>
                <a:ea typeface="华文新魏" panose="02010800040101010101" pitchFamily="2" charset="-122"/>
              </a:rPr>
              <a:t>虚拟存储器的定义和特征</a:t>
            </a:r>
            <a:endParaRPr lang="zh-CN" altLang="en-US" sz="4000" dirty="0">
              <a:solidFill>
                <a:srgbClr val="000000"/>
              </a:solidFill>
              <a:latin typeface="华文新魏" panose="02010800040101010101" pitchFamily="2" charset="-122"/>
              <a:ea typeface="华文新魏" panose="02010800040101010101" pitchFamily="2" charset="-122"/>
            </a:endParaRPr>
          </a:p>
        </p:txBody>
      </p:sp>
      <p:sp>
        <p:nvSpPr>
          <p:cNvPr id="8195" name="Rectangle 3"/>
          <p:cNvSpPr>
            <a:spLocks noChangeArrowheads="1"/>
          </p:cNvSpPr>
          <p:nvPr/>
        </p:nvSpPr>
        <p:spPr bwMode="auto">
          <a:xfrm>
            <a:off x="457200" y="1028700"/>
            <a:ext cx="8229600" cy="528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447800" indent="-5334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360045" lvl="1" indent="-514350" algn="just">
              <a:spcBef>
                <a:spcPct val="20000"/>
              </a:spcBef>
              <a:buClr>
                <a:srgbClr val="0000CC"/>
              </a:buClr>
              <a:buAutoNum type="arabicPeriod"/>
            </a:pPr>
            <a:r>
              <a:rPr lang="zh-CN" altLang="en-US" sz="2800" dirty="0">
                <a:solidFill>
                  <a:srgbClr val="000000"/>
                </a:solidFill>
                <a:latin typeface="Times New Roman" panose="02020603050405020304" pitchFamily="18" charset="0"/>
              </a:rPr>
              <a:t>虚拟存储器定义</a:t>
            </a:r>
            <a:r>
              <a:rPr lang="en-US" altLang="zh-CN" sz="2800" dirty="0">
                <a:solidFill>
                  <a:srgbClr val="000000"/>
                </a:solidFill>
                <a:latin typeface="Times New Roman" panose="02020603050405020304" pitchFamily="18" charset="0"/>
              </a:rPr>
              <a:t>  (</a:t>
            </a:r>
            <a:r>
              <a:rPr lang="zh-CN" altLang="en-US" sz="2800" dirty="0">
                <a:solidFill>
                  <a:srgbClr val="000000"/>
                </a:solidFill>
                <a:latin typeface="Times New Roman" panose="02020603050405020304" pitchFamily="18" charset="0"/>
              </a:rPr>
              <a:t>选择判断</a:t>
            </a:r>
            <a:r>
              <a:rPr lang="en-US" altLang="zh-CN" sz="2800" dirty="0">
                <a:solidFill>
                  <a:srgbClr val="000000"/>
                </a:solidFill>
                <a:latin typeface="Times New Roman" panose="02020603050405020304" pitchFamily="18" charset="0"/>
              </a:rPr>
              <a:t>)</a:t>
            </a:r>
            <a:endParaRPr lang="en-US" altLang="zh-CN" sz="2800" dirty="0">
              <a:solidFill>
                <a:srgbClr val="000000"/>
              </a:solidFill>
              <a:latin typeface="Times New Roman" panose="02020603050405020304" pitchFamily="18" charset="0"/>
            </a:endParaRPr>
          </a:p>
          <a:p>
            <a:pPr marL="457200" lvl="1" indent="-457200" algn="just">
              <a:spcBef>
                <a:spcPct val="20000"/>
              </a:spcBef>
              <a:buClr>
                <a:srgbClr val="0000CC"/>
              </a:buClr>
              <a:buFont typeface="Wingdings" panose="05000000000000000000" pitchFamily="2" charset="2"/>
              <a:buChar char="Ø"/>
            </a:pPr>
            <a:r>
              <a:rPr lang="en-US" altLang="zh-CN" sz="2800" dirty="0">
                <a:solidFill>
                  <a:srgbClr val="000000"/>
                </a:solidFill>
                <a:latin typeface="Times New Roman" panose="02020603050405020304" pitchFamily="18" charset="0"/>
              </a:rPr>
              <a:t>  </a:t>
            </a:r>
            <a:r>
              <a:rPr lang="zh-CN" altLang="en-US" sz="2800" dirty="0">
                <a:latin typeface="Times New Roman" panose="02020603050405020304" pitchFamily="18" charset="0"/>
              </a:rPr>
              <a:t>所谓虚拟存储器， 是指具有请求调入功能和置换功能， 能从</a:t>
            </a:r>
            <a:r>
              <a:rPr lang="zh-CN" altLang="en-US" sz="2800" dirty="0">
                <a:solidFill>
                  <a:srgbClr val="FF0000"/>
                </a:solidFill>
                <a:latin typeface="Times New Roman" panose="02020603050405020304" pitchFamily="18" charset="0"/>
              </a:rPr>
              <a:t>逻辑上</a:t>
            </a:r>
            <a:r>
              <a:rPr lang="zh-CN" altLang="en-US" sz="2800" dirty="0">
                <a:latin typeface="Times New Roman" panose="02020603050405020304" pitchFamily="18" charset="0"/>
              </a:rPr>
              <a:t>对内存容量加以扩充的一种存储器系统。</a:t>
            </a:r>
            <a:endParaRPr lang="en-US" altLang="zh-CN" sz="2800" dirty="0">
              <a:latin typeface="Times New Roman" panose="02020603050405020304" pitchFamily="18" charset="0"/>
            </a:endParaRPr>
          </a:p>
          <a:p>
            <a:pPr marL="457200" lvl="1" indent="-457200" algn="just">
              <a:spcBef>
                <a:spcPct val="20000"/>
              </a:spcBef>
              <a:buClr>
                <a:srgbClr val="0000CC"/>
              </a:buClr>
              <a:buFont typeface="Wingdings" panose="05000000000000000000" pitchFamily="2" charset="2"/>
              <a:buChar char="Ø"/>
            </a:pPr>
            <a:r>
              <a:rPr lang="zh-CN" altLang="en-US" sz="2800" dirty="0">
                <a:latin typeface="Times New Roman" panose="02020603050405020304" pitchFamily="18" charset="0"/>
              </a:rPr>
              <a:t>其最大容量由</a:t>
            </a:r>
            <a:r>
              <a:rPr lang="zh-CN" altLang="zh-CN" sz="2800" dirty="0">
                <a:latin typeface="Times New Roman" panose="02020603050405020304" pitchFamily="18" charset="0"/>
              </a:rPr>
              <a:t>计算机系统的地址结构和</a:t>
            </a:r>
            <a:r>
              <a:rPr lang="zh-CN" altLang="zh-CN" sz="2800" dirty="0">
                <a:latin typeface="Times New Roman" panose="02020603050405020304" pitchFamily="18" charset="0"/>
              </a:rPr>
              <a:t>内外存空间</a:t>
            </a:r>
            <a:r>
              <a:rPr lang="zh-CN" altLang="en-US" sz="2800" dirty="0">
                <a:latin typeface="Times New Roman" panose="02020603050405020304" pitchFamily="18" charset="0"/>
              </a:rPr>
              <a:t>决定。（选择判断</a:t>
            </a:r>
            <a:endParaRPr lang="en-US" altLang="zh-CN" sz="2800" dirty="0">
              <a:latin typeface="Times New Roman" panose="02020603050405020304" pitchFamily="18" charset="0"/>
            </a:endParaRPr>
          </a:p>
          <a:p>
            <a:pPr marL="457200" lvl="1" indent="-457200" algn="just">
              <a:spcBef>
                <a:spcPct val="20000"/>
              </a:spcBef>
              <a:buClr>
                <a:srgbClr val="0000CC"/>
              </a:buClr>
              <a:buFont typeface="Wingdings" panose="05000000000000000000" pitchFamily="2" charset="2"/>
              <a:buChar char="Ø"/>
            </a:pPr>
            <a:r>
              <a:rPr lang="zh-CN" altLang="zh-CN" sz="2800" dirty="0"/>
              <a:t>虚拟存储器每位成本接近于</a:t>
            </a:r>
            <a:r>
              <a:rPr lang="zh-CN" altLang="en-US" sz="2800" dirty="0"/>
              <a:t>外存</a:t>
            </a:r>
            <a:r>
              <a:rPr lang="zh-CN" altLang="zh-CN" sz="2800" dirty="0"/>
              <a:t>。</a:t>
            </a:r>
            <a:endParaRPr lang="zh-CN" altLang="zh-CN" sz="2800" dirty="0"/>
          </a:p>
          <a:p>
            <a:pPr marL="457200" lvl="1" indent="-457200" algn="just">
              <a:spcBef>
                <a:spcPct val="20000"/>
              </a:spcBef>
              <a:buClr>
                <a:srgbClr val="0000CC"/>
              </a:buClr>
              <a:buFont typeface="Wingdings" panose="05000000000000000000" pitchFamily="2" charset="2"/>
              <a:buChar char="Ø"/>
            </a:pPr>
            <a:endParaRPr lang="en-US" altLang="zh-CN" sz="2800" dirty="0">
              <a:latin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487626" y="41116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5.1.2 </a:t>
            </a:r>
            <a:r>
              <a:rPr lang="zh-CN" altLang="en-US" sz="4000" dirty="0">
                <a:solidFill>
                  <a:srgbClr val="000000"/>
                </a:solidFill>
                <a:latin typeface="华文新魏" panose="02010800040101010101" pitchFamily="2" charset="-122"/>
                <a:ea typeface="华文新魏" panose="02010800040101010101" pitchFamily="2" charset="-122"/>
              </a:rPr>
              <a:t>虚拟续存的定义和特征</a:t>
            </a:r>
            <a:endParaRPr lang="zh-CN" altLang="en-US" sz="4000" dirty="0">
              <a:solidFill>
                <a:srgbClr val="000000"/>
              </a:solidFill>
              <a:latin typeface="华文新魏" panose="02010800040101010101" pitchFamily="2" charset="-122"/>
              <a:ea typeface="华文新魏" panose="02010800040101010101" pitchFamily="2" charset="-122"/>
            </a:endParaRPr>
          </a:p>
        </p:txBody>
      </p:sp>
      <p:sp>
        <p:nvSpPr>
          <p:cNvPr id="14339" name="Rectangle 3"/>
          <p:cNvSpPr>
            <a:spLocks noChangeArrowheads="1"/>
          </p:cNvSpPr>
          <p:nvPr/>
        </p:nvSpPr>
        <p:spPr bwMode="auto">
          <a:xfrm>
            <a:off x="457200" y="1295400"/>
            <a:ext cx="8305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spcBef>
                <a:spcPct val="20000"/>
              </a:spcBef>
              <a:buClr>
                <a:srgbClr val="0000CC"/>
              </a:buClr>
            </a:pPr>
            <a:r>
              <a:rPr lang="en-US" altLang="zh-CN" sz="3200" dirty="0">
                <a:solidFill>
                  <a:srgbClr val="0000CC"/>
                </a:solidFill>
                <a:latin typeface="Times New Roman" panose="02020603050405020304" pitchFamily="18" charset="0"/>
              </a:rPr>
              <a:t>2. </a:t>
            </a:r>
            <a:r>
              <a:rPr lang="zh-CN" altLang="en-US" sz="3200" dirty="0">
                <a:solidFill>
                  <a:srgbClr val="0000CC"/>
                </a:solidFill>
                <a:latin typeface="Times New Roman" panose="02020603050405020304" pitchFamily="18" charset="0"/>
              </a:rPr>
              <a:t>虚拟存储器的特征</a:t>
            </a:r>
            <a:endParaRPr lang="zh-CN" altLang="en-US" sz="3200" dirty="0">
              <a:solidFill>
                <a:srgbClr val="0000CC"/>
              </a:solidFill>
              <a:latin typeface="Times New Roman" panose="02020603050405020304" pitchFamily="18" charset="0"/>
            </a:endParaRPr>
          </a:p>
          <a:p>
            <a:pPr marL="0" lvl="1" algn="just">
              <a:spcBef>
                <a:spcPct val="20000"/>
              </a:spcBef>
              <a:buClr>
                <a:srgbClr val="0000CC"/>
              </a:buClr>
              <a:buFont typeface="+mj-ea"/>
              <a:buAutoNum type="circleNumDbPlain"/>
            </a:pPr>
            <a:r>
              <a:rPr lang="zh-CN" altLang="en-US" sz="2800" dirty="0">
                <a:solidFill>
                  <a:srgbClr val="000000"/>
                </a:solidFill>
                <a:latin typeface="Times New Roman" panose="02020603050405020304" pitchFamily="18" charset="0"/>
              </a:rPr>
              <a:t>多次性</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作业无需一次性装入</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可以分多次调入内存</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每次只需调入需要的程序和数据</a:t>
            </a:r>
            <a:r>
              <a:rPr lang="en-US" altLang="zh-CN" sz="2800" dirty="0">
                <a:solidFill>
                  <a:srgbClr val="000000"/>
                </a:solidFill>
                <a:latin typeface="Times New Roman" panose="02020603050405020304" pitchFamily="18" charset="0"/>
              </a:rPr>
              <a:t>.</a:t>
            </a:r>
            <a:endParaRPr lang="en-US" altLang="zh-CN" sz="2800" dirty="0">
              <a:solidFill>
                <a:srgbClr val="000000"/>
              </a:solidFill>
              <a:latin typeface="Times New Roman" panose="02020603050405020304" pitchFamily="18" charset="0"/>
            </a:endParaRPr>
          </a:p>
          <a:p>
            <a:pPr marL="0" lvl="1" algn="just">
              <a:spcBef>
                <a:spcPct val="20000"/>
              </a:spcBef>
              <a:buClr>
                <a:srgbClr val="0000CC"/>
              </a:buClr>
              <a:buFont typeface="+mj-ea"/>
              <a:buAutoNum type="circleNumDbPlain"/>
            </a:pPr>
            <a:endParaRPr lang="zh-CN" altLang="en-US" sz="2800" dirty="0">
              <a:solidFill>
                <a:srgbClr val="000000"/>
              </a:solidFill>
              <a:latin typeface="Times New Roman" panose="02020603050405020304" pitchFamily="18" charset="0"/>
            </a:endParaRPr>
          </a:p>
          <a:p>
            <a:pPr marL="0" lvl="1" algn="just">
              <a:spcBef>
                <a:spcPct val="20000"/>
              </a:spcBef>
              <a:buClr>
                <a:srgbClr val="0000CC"/>
              </a:buClr>
              <a:buFont typeface="+mj-ea"/>
              <a:buAutoNum type="circleNumDbPlain"/>
            </a:pPr>
            <a:r>
              <a:rPr lang="zh-CN" altLang="en-US" sz="2800" dirty="0">
                <a:solidFill>
                  <a:srgbClr val="000000"/>
                </a:solidFill>
                <a:latin typeface="Times New Roman" panose="02020603050405020304" pitchFamily="18" charset="0"/>
              </a:rPr>
              <a:t>对换性</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作业的程序和数据也无需常驻内存</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暂时不用的部分可以调出</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需要时候再调入</a:t>
            </a:r>
            <a:r>
              <a:rPr lang="en-US" altLang="zh-CN" sz="2800" dirty="0">
                <a:solidFill>
                  <a:srgbClr val="000000"/>
                </a:solidFill>
                <a:latin typeface="Times New Roman" panose="02020603050405020304" pitchFamily="18" charset="0"/>
              </a:rPr>
              <a:t>.</a:t>
            </a:r>
            <a:endParaRPr lang="zh-CN" altLang="en-US" sz="2800" dirty="0">
              <a:solidFill>
                <a:srgbClr val="000000"/>
              </a:solidFill>
              <a:latin typeface="Times New Roman" panose="02020603050405020304" pitchFamily="18" charset="0"/>
            </a:endParaRPr>
          </a:p>
          <a:p>
            <a:pPr marL="0" lvl="1" algn="just">
              <a:spcBef>
                <a:spcPct val="20000"/>
              </a:spcBef>
              <a:buClr>
                <a:srgbClr val="0000CC"/>
              </a:buClr>
              <a:buFont typeface="+mj-ea"/>
              <a:buAutoNum type="circleNumDbPlain"/>
            </a:pPr>
            <a:endParaRPr lang="zh-CN" altLang="en-US" sz="2800" dirty="0">
              <a:solidFill>
                <a:srgbClr val="000000"/>
              </a:solidFill>
              <a:latin typeface="Times New Roman" panose="02020603050405020304" pitchFamily="18" charset="0"/>
            </a:endParaRPr>
          </a:p>
          <a:p>
            <a:pPr marL="0" lvl="1" algn="just">
              <a:spcBef>
                <a:spcPct val="20000"/>
              </a:spcBef>
              <a:buClr>
                <a:srgbClr val="0000CC"/>
              </a:buClr>
              <a:buFont typeface="+mj-ea"/>
              <a:buAutoNum type="circleNumDbPlain"/>
            </a:pPr>
            <a:r>
              <a:rPr lang="zh-CN" altLang="en-US" sz="2800" dirty="0">
                <a:solidFill>
                  <a:srgbClr val="000000"/>
                </a:solidFill>
                <a:latin typeface="Times New Roman" panose="02020603050405020304" pitchFamily="18" charset="0"/>
              </a:rPr>
              <a:t>虚拟性</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逻辑上扩充内存</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从磁盘借用空间</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机械磁盘和</a:t>
            </a:r>
            <a:r>
              <a:rPr lang="en-US" altLang="zh-CN" sz="2800" dirty="0">
                <a:solidFill>
                  <a:srgbClr val="000000"/>
                </a:solidFill>
                <a:latin typeface="Times New Roman" panose="02020603050405020304" pitchFamily="18" charset="0"/>
              </a:rPr>
              <a:t>SSD!)</a:t>
            </a:r>
            <a:endParaRPr lang="zh-CN" altLang="en-US" sz="2800" dirty="0">
              <a:solidFill>
                <a:srgbClr val="000000"/>
              </a:solidFill>
              <a:latin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ChangeArrowheads="1"/>
          </p:cNvSpPr>
          <p:nvPr/>
        </p:nvSpPr>
        <p:spPr bwMode="auto">
          <a:xfrm>
            <a:off x="251520" y="836712"/>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spcBef>
                <a:spcPct val="20000"/>
              </a:spcBef>
              <a:buClr>
                <a:srgbClr val="0000CC"/>
              </a:buClr>
            </a:pPr>
            <a:r>
              <a:rPr lang="en-US" altLang="zh-CN" sz="3200" dirty="0">
                <a:solidFill>
                  <a:srgbClr val="0000CC"/>
                </a:solidFill>
                <a:latin typeface="Times New Roman" panose="02020603050405020304" pitchFamily="18" charset="0"/>
              </a:rPr>
              <a:t>4. </a:t>
            </a:r>
            <a:r>
              <a:rPr lang="zh-CN" altLang="en-US" sz="3200" dirty="0">
                <a:solidFill>
                  <a:srgbClr val="0000CC"/>
                </a:solidFill>
                <a:latin typeface="Times New Roman" panose="02020603050405020304" pitchFamily="18" charset="0"/>
              </a:rPr>
              <a:t>缺页率</a:t>
            </a:r>
            <a:r>
              <a:rPr lang="en-US" altLang="zh-CN" sz="3200" dirty="0">
                <a:solidFill>
                  <a:srgbClr val="0000CC"/>
                </a:solidFill>
                <a:latin typeface="Times New Roman" panose="02020603050405020304" pitchFamily="18" charset="0"/>
              </a:rPr>
              <a:t>   </a:t>
            </a:r>
            <a:r>
              <a:rPr lang="zh-CN" altLang="en-US" sz="3200" dirty="0">
                <a:solidFill>
                  <a:srgbClr val="0000CC"/>
                </a:solidFill>
                <a:latin typeface="Times New Roman" panose="02020603050405020304" pitchFamily="18" charset="0"/>
              </a:rPr>
              <a:t>（</a:t>
            </a:r>
            <a:r>
              <a:rPr lang="zh-CN" altLang="en-US" sz="3200" dirty="0">
                <a:solidFill>
                  <a:srgbClr val="0000CC"/>
                </a:solidFill>
                <a:latin typeface="Times New Roman" panose="02020603050405020304" pitchFamily="18" charset="0"/>
              </a:rPr>
              <a:t>定义）</a:t>
            </a:r>
            <a:endParaRPr lang="zh-CN" altLang="en-US" sz="3200" dirty="0">
              <a:solidFill>
                <a:srgbClr val="0000CC"/>
              </a:solidFill>
              <a:latin typeface="Times New Roman" panose="02020603050405020304" pitchFamily="18" charset="0"/>
            </a:endParaRPr>
          </a:p>
          <a:p>
            <a:pPr marL="0" lvl="1" indent="0" algn="just">
              <a:spcBef>
                <a:spcPct val="20000"/>
              </a:spcBef>
              <a:buClr>
                <a:srgbClr val="0000CC"/>
              </a:buClr>
            </a:pPr>
            <a:r>
              <a:rPr lang="zh-CN" altLang="en-US" sz="2800" dirty="0">
                <a:solidFill>
                  <a:srgbClr val="000000"/>
                </a:solidFill>
                <a:latin typeface="Times New Roman" panose="02020603050405020304" pitchFamily="18" charset="0"/>
              </a:rPr>
              <a:t>      访问页面成功</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即所访问页面在内存中</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的次数为</a:t>
            </a:r>
            <a:r>
              <a:rPr lang="en-US" altLang="zh-CN" sz="2800" dirty="0">
                <a:solidFill>
                  <a:srgbClr val="000000"/>
                </a:solidFill>
                <a:latin typeface="Times New Roman" panose="02020603050405020304" pitchFamily="18" charset="0"/>
              </a:rPr>
              <a:t>S</a:t>
            </a:r>
            <a:r>
              <a:rPr lang="zh-CN" altLang="en-US" sz="2800" dirty="0">
                <a:solidFill>
                  <a:srgbClr val="000000"/>
                </a:solidFill>
                <a:latin typeface="Times New Roman" panose="02020603050405020304" pitchFamily="18" charset="0"/>
              </a:rPr>
              <a:t>，访问页面失败</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即所访问页面不在内存中，需要从外存调入</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的次数为</a:t>
            </a:r>
            <a:r>
              <a:rPr lang="en-US" altLang="zh-CN" sz="2800" dirty="0">
                <a:solidFill>
                  <a:srgbClr val="000000"/>
                </a:solidFill>
                <a:latin typeface="Times New Roman" panose="02020603050405020304" pitchFamily="18" charset="0"/>
              </a:rPr>
              <a:t>F</a:t>
            </a:r>
            <a:r>
              <a:rPr lang="zh-CN" altLang="en-US" sz="2800" dirty="0">
                <a:solidFill>
                  <a:srgbClr val="000000"/>
                </a:solidFill>
                <a:latin typeface="Times New Roman" panose="02020603050405020304" pitchFamily="18" charset="0"/>
              </a:rPr>
              <a:t>，则该进程总的页面访问次数为</a:t>
            </a:r>
            <a:r>
              <a:rPr lang="en-US" altLang="zh-CN" sz="2800" dirty="0">
                <a:solidFill>
                  <a:srgbClr val="000000"/>
                </a:solidFill>
                <a:latin typeface="Times New Roman" panose="02020603050405020304" pitchFamily="18" charset="0"/>
              </a:rPr>
              <a:t>A = S + F</a:t>
            </a:r>
            <a:r>
              <a:rPr lang="zh-CN" altLang="en-US" sz="2800" dirty="0">
                <a:solidFill>
                  <a:srgbClr val="000000"/>
                </a:solidFill>
                <a:latin typeface="Times New Roman" panose="02020603050405020304" pitchFamily="18" charset="0"/>
              </a:rPr>
              <a:t>，那么该进程在其运行过程中的缺页率即为</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p:txBody>
      </p:sp>
      <p:graphicFrame>
        <p:nvGraphicFramePr>
          <p:cNvPr id="1026" name="Object 2"/>
          <p:cNvGraphicFramePr>
            <a:graphicFrameLocks noChangeAspect="1"/>
          </p:cNvGraphicFramePr>
          <p:nvPr/>
        </p:nvGraphicFramePr>
        <p:xfrm>
          <a:off x="3275856" y="3284984"/>
          <a:ext cx="1511300" cy="1435100"/>
        </p:xfrm>
        <a:graphic>
          <a:graphicData uri="http://schemas.openxmlformats.org/presentationml/2006/ole">
            <mc:AlternateContent xmlns:mc="http://schemas.openxmlformats.org/markup-compatibility/2006">
              <mc:Choice xmlns:v="urn:schemas-microsoft-com:vml" Requires="v">
                <p:oleObj spid="_x0000_s2" name="公式" r:id="rId1" imgW="368300" imgH="355600" progId="Equation.3">
                  <p:embed/>
                </p:oleObj>
              </mc:Choice>
              <mc:Fallback>
                <p:oleObj name="公式" r:id="rId1" imgW="368300" imgH="3556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284984"/>
                        <a:ext cx="1511300" cy="143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Box 2"/>
          <p:cNvSpPr txBox="1">
            <a:spLocks noChangeArrowheads="1"/>
          </p:cNvSpPr>
          <p:nvPr/>
        </p:nvSpPr>
        <p:spPr bwMode="auto">
          <a:xfrm>
            <a:off x="539552" y="52257"/>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5.2</a:t>
            </a:r>
            <a:r>
              <a:rPr lang="zh-CN" altLang="en-US" sz="4000" dirty="0">
                <a:solidFill>
                  <a:srgbClr val="000000"/>
                </a:solidFill>
                <a:latin typeface="华文新魏" panose="02010800040101010101" pitchFamily="2" charset="-122"/>
                <a:ea typeface="华文新魏" panose="02010800040101010101" pitchFamily="2" charset="-122"/>
              </a:rPr>
              <a:t>请求分页存储管理方式</a:t>
            </a:r>
            <a:endParaRPr lang="zh-CN" altLang="en-US" sz="4000" dirty="0">
              <a:solidFill>
                <a:srgbClr val="000000"/>
              </a:solidFill>
              <a:latin typeface="华文新魏" panose="02010800040101010101" pitchFamily="2" charset="-122"/>
              <a:ea typeface="华文新魏" panose="02010800040101010101" pitchFamily="2" charset="-122"/>
            </a:endParaRPr>
          </a:p>
        </p:txBody>
      </p:sp>
      <p:sp>
        <p:nvSpPr>
          <p:cNvPr id="4" name="文本框 3"/>
          <p:cNvSpPr txBox="1"/>
          <p:nvPr/>
        </p:nvSpPr>
        <p:spPr>
          <a:xfrm>
            <a:off x="395537" y="4806272"/>
            <a:ext cx="7611616" cy="953135"/>
          </a:xfrm>
          <a:prstGeom prst="rect">
            <a:avLst/>
          </a:prstGeom>
          <a:noFill/>
        </p:spPr>
        <p:txBody>
          <a:bodyPr wrap="square" rtlCol="0">
            <a:spAutoFit/>
          </a:bodyPr>
          <a:lstStyle/>
          <a:p>
            <a:r>
              <a:rPr lang="zh-CN" altLang="en-US" b="1" dirty="0">
                <a:solidFill>
                  <a:srgbClr val="000000"/>
                </a:solidFill>
              </a:rPr>
              <a:t>影响缺页率的因素</a:t>
            </a:r>
            <a:r>
              <a:rPr lang="en-US" altLang="zh-CN" b="1" dirty="0">
                <a:solidFill>
                  <a:srgbClr val="000000"/>
                </a:solidFill>
              </a:rPr>
              <a:t>:</a:t>
            </a:r>
            <a:r>
              <a:rPr lang="zh-CN" altLang="zh-CN" b="1" dirty="0">
                <a:solidFill>
                  <a:srgbClr val="000000"/>
                </a:solidFill>
              </a:rPr>
              <a:t>页面大小、物理块数、</a:t>
            </a:r>
            <a:endParaRPr lang="en-US" altLang="zh-CN" b="1" dirty="0">
              <a:solidFill>
                <a:srgbClr val="000000"/>
              </a:solidFill>
            </a:endParaRPr>
          </a:p>
          <a:p>
            <a:r>
              <a:rPr lang="zh-CN" altLang="zh-CN" b="1" dirty="0">
                <a:solidFill>
                  <a:srgbClr val="000000"/>
                </a:solidFill>
              </a:rPr>
              <a:t>置换算法、程序固有特性</a:t>
            </a:r>
            <a:r>
              <a:rPr lang="en-US" altLang="zh-CN" b="1" dirty="0">
                <a:solidFill>
                  <a:srgbClr val="000000"/>
                </a:solidFill>
              </a:rPr>
              <a:t>   </a:t>
            </a:r>
            <a:r>
              <a:rPr lang="zh-CN" altLang="en-US" b="1" dirty="0">
                <a:solidFill>
                  <a:srgbClr val="000000"/>
                </a:solidFill>
              </a:rPr>
              <a:t>（</a:t>
            </a:r>
            <a:r>
              <a:rPr lang="zh-CN" altLang="en-US" b="1" dirty="0">
                <a:solidFill>
                  <a:srgbClr val="000000"/>
                </a:solidFill>
              </a:rPr>
              <a:t>填空）</a:t>
            </a:r>
            <a:endParaRPr lang="zh-CN" altLang="en-US" b="1" dirty="0">
              <a:solidFill>
                <a:srgbClr val="00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838200" y="11663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endParaRPr lang="zh-CN" altLang="en-US" sz="4000" dirty="0">
              <a:solidFill>
                <a:srgbClr val="000000"/>
              </a:solidFill>
              <a:latin typeface="华文新魏" panose="02010800040101010101" pitchFamily="2" charset="-122"/>
              <a:ea typeface="华文新魏" panose="02010800040101010101" pitchFamily="2" charset="-122"/>
            </a:endParaRPr>
          </a:p>
        </p:txBody>
      </p:sp>
      <p:sp>
        <p:nvSpPr>
          <p:cNvPr id="24579" name="Rectangle 3"/>
          <p:cNvSpPr>
            <a:spLocks noChangeArrowheads="1"/>
          </p:cNvSpPr>
          <p:nvPr/>
        </p:nvSpPr>
        <p:spPr bwMode="auto">
          <a:xfrm>
            <a:off x="251520" y="827434"/>
            <a:ext cx="8839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spcBef>
                <a:spcPct val="20000"/>
              </a:spcBef>
              <a:buClr>
                <a:srgbClr val="0000CC"/>
              </a:buClr>
              <a:buFont typeface="Wingdings" panose="05000000000000000000" pitchFamily="2" charset="2"/>
              <a:buChar char="Ø"/>
            </a:pPr>
            <a:r>
              <a:rPr lang="zh-CN" altLang="en-US" sz="3200" dirty="0">
                <a:latin typeface="宋体" panose="02010600030101010101" pitchFamily="2" charset="-122"/>
              </a:rPr>
              <a:t>把选择换出页面的算法称为页面置换算法，应该把那些以后不再会访问的页面换出，或者把那些停留较长时间而不会再访问的页面调出，最终的目的是达到一个较低的页面更换频率。</a:t>
            </a:r>
            <a:endParaRPr lang="zh-CN" altLang="en-US" sz="3200" dirty="0">
              <a:latin typeface="宋体" panose="02010600030101010101" pitchFamily="2" charset="-122"/>
            </a:endParaRPr>
          </a:p>
          <a:p>
            <a:pPr>
              <a:spcBef>
                <a:spcPct val="20000"/>
              </a:spcBef>
              <a:buClr>
                <a:srgbClr val="0000CC"/>
              </a:buClr>
              <a:buFont typeface="Wingdings" panose="05000000000000000000" pitchFamily="2" charset="2"/>
              <a:buChar char="Ø"/>
            </a:pPr>
            <a:r>
              <a:rPr lang="zh-CN" altLang="en-US" sz="3200" dirty="0">
                <a:latin typeface="宋体" panose="02010600030101010101" pitchFamily="2" charset="-122"/>
              </a:rPr>
              <a:t>最佳置换算法</a:t>
            </a:r>
            <a:endParaRPr lang="zh-CN" altLang="en-US" sz="3200" dirty="0">
              <a:latin typeface="宋体" panose="02010600030101010101" pitchFamily="2" charset="-122"/>
            </a:endParaRPr>
          </a:p>
          <a:p>
            <a:pPr>
              <a:spcBef>
                <a:spcPct val="20000"/>
              </a:spcBef>
              <a:buClr>
                <a:srgbClr val="0000CC"/>
              </a:buClr>
              <a:buFont typeface="Wingdings" panose="05000000000000000000" pitchFamily="2" charset="2"/>
              <a:buChar char="Ø"/>
            </a:pPr>
            <a:r>
              <a:rPr lang="zh-CN" altLang="en-US" sz="3200" dirty="0">
                <a:latin typeface="宋体" panose="02010600030101010101" pitchFamily="2" charset="-122"/>
              </a:rPr>
              <a:t>先进先出置换算法</a:t>
            </a:r>
            <a:endParaRPr lang="zh-CN" altLang="en-US" sz="3200" dirty="0">
              <a:latin typeface="宋体" panose="02010600030101010101" pitchFamily="2" charset="-122"/>
            </a:endParaRPr>
          </a:p>
          <a:p>
            <a:pPr>
              <a:spcBef>
                <a:spcPct val="20000"/>
              </a:spcBef>
              <a:buClr>
                <a:srgbClr val="0000CC"/>
              </a:buClr>
              <a:buFont typeface="Wingdings" panose="05000000000000000000" pitchFamily="2" charset="2"/>
              <a:buChar char="Ø"/>
            </a:pPr>
            <a:r>
              <a:rPr lang="en-US" altLang="zh-CN" sz="3200" dirty="0">
                <a:latin typeface="宋体" panose="02010600030101010101" pitchFamily="2" charset="-122"/>
              </a:rPr>
              <a:t>LRU</a:t>
            </a:r>
            <a:r>
              <a:rPr lang="zh-CN" altLang="en-US" sz="3200" dirty="0">
                <a:latin typeface="宋体" panose="02010600030101010101" pitchFamily="2" charset="-122"/>
              </a:rPr>
              <a:t>最近最久未使用置换算法</a:t>
            </a:r>
            <a:r>
              <a:rPr lang="en-US" altLang="zh-CN" sz="3200" dirty="0">
                <a:latin typeface="宋体" panose="02010600030101010101" pitchFamily="2" charset="-122"/>
              </a:rPr>
              <a:t>.</a:t>
            </a:r>
            <a:r>
              <a:rPr lang="zh-CN" altLang="zh-CN" sz="3200" dirty="0">
                <a:latin typeface="宋体" panose="02010600030101010101" pitchFamily="2" charset="-122"/>
              </a:rPr>
              <a:t>置换时选择内存中离当前时间最久未被使用的页面换出</a:t>
            </a:r>
            <a:endParaRPr lang="zh-CN" altLang="en-US" sz="3200" dirty="0">
              <a:latin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008063" y="197454"/>
            <a:ext cx="74676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r>
              <a:rPr lang="zh-CN" altLang="en-US" sz="4000" dirty="0">
                <a:solidFill>
                  <a:srgbClr val="FF0000"/>
                </a:solidFill>
                <a:latin typeface="华文新魏" panose="02010800040101010101" pitchFamily="2" charset="-122"/>
                <a:ea typeface="华文新魏" panose="02010800040101010101" pitchFamily="2" charset="-122"/>
              </a:rPr>
              <a:t>（会算缺页率，写出过程，不要只给答案）</a:t>
            </a:r>
            <a:endParaRPr lang="zh-CN" altLang="en-US" sz="4000" dirty="0">
              <a:solidFill>
                <a:srgbClr val="FF0000"/>
              </a:solidFill>
              <a:latin typeface="华文新魏" panose="02010800040101010101" pitchFamily="2" charset="-122"/>
              <a:ea typeface="华文新魏" panose="02010800040101010101" pitchFamily="2" charset="-122"/>
            </a:endParaRPr>
          </a:p>
        </p:txBody>
      </p:sp>
      <p:sp>
        <p:nvSpPr>
          <p:cNvPr id="39939" name="Rectangle 3"/>
          <p:cNvSpPr>
            <a:spLocks noChangeArrowheads="1"/>
          </p:cNvSpPr>
          <p:nvPr/>
        </p:nvSpPr>
        <p:spPr bwMode="auto">
          <a:xfrm>
            <a:off x="360363" y="1797892"/>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spcBef>
                <a:spcPct val="20000"/>
              </a:spcBef>
              <a:buClr>
                <a:srgbClr val="0000CC"/>
              </a:buClr>
              <a:buFont typeface="Wingdings" panose="05000000000000000000" pitchFamily="2" charset="2"/>
              <a:buChar char="Ø"/>
            </a:pPr>
            <a:r>
              <a:rPr lang="zh-CN" altLang="en-US" sz="3200">
                <a:solidFill>
                  <a:srgbClr val="0000CC"/>
                </a:solidFill>
                <a:latin typeface="Times New Roman" panose="02020603050405020304" pitchFamily="18" charset="0"/>
              </a:rPr>
              <a:t>先进先出(</a:t>
            </a:r>
            <a:r>
              <a:rPr lang="en-US" altLang="zh-CN" sz="3200">
                <a:solidFill>
                  <a:srgbClr val="0000CC"/>
                </a:solidFill>
                <a:latin typeface="Times New Roman" panose="02020603050405020304" pitchFamily="18" charset="0"/>
              </a:rPr>
              <a:t>FIFO)</a:t>
            </a:r>
            <a:r>
              <a:rPr lang="zh-CN" altLang="en-US" sz="3200">
                <a:solidFill>
                  <a:srgbClr val="0000CC"/>
                </a:solidFill>
                <a:latin typeface="Times New Roman" panose="02020603050405020304" pitchFamily="18" charset="0"/>
              </a:rPr>
              <a:t>页面置换算法</a:t>
            </a:r>
            <a:endParaRPr lang="zh-CN" altLang="en-US" sz="2800">
              <a:latin typeface="宋体" panose="02010600030101010101" pitchFamily="2" charset="-122"/>
            </a:endParaRPr>
          </a:p>
        </p:txBody>
      </p:sp>
      <p:sp>
        <p:nvSpPr>
          <p:cNvPr id="39940" name="Rectangle 4"/>
          <p:cNvSpPr>
            <a:spLocks noChangeArrowheads="1"/>
          </p:cNvSpPr>
          <p:nvPr/>
        </p:nvSpPr>
        <p:spPr bwMode="auto">
          <a:xfrm>
            <a:off x="107950" y="2378075"/>
            <a:ext cx="9191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引用率</a:t>
            </a:r>
            <a:endParaRPr lang="zh-CN" altLang="en-US"/>
          </a:p>
        </p:txBody>
      </p:sp>
      <p:sp>
        <p:nvSpPr>
          <p:cNvPr id="39941" name="Rectangle 5"/>
          <p:cNvSpPr>
            <a:spLocks noChangeArrowheads="1"/>
          </p:cNvSpPr>
          <p:nvPr/>
        </p:nvSpPr>
        <p:spPr bwMode="auto">
          <a:xfrm>
            <a:off x="1698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9942" name="Rectangle 6"/>
          <p:cNvSpPr>
            <a:spLocks noChangeArrowheads="1"/>
          </p:cNvSpPr>
          <p:nvPr/>
        </p:nvSpPr>
        <p:spPr bwMode="auto">
          <a:xfrm>
            <a:off x="6000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9943" name="Rectangle 7"/>
          <p:cNvSpPr>
            <a:spLocks noChangeArrowheads="1"/>
          </p:cNvSpPr>
          <p:nvPr/>
        </p:nvSpPr>
        <p:spPr bwMode="auto">
          <a:xfrm>
            <a:off x="277813" y="3173413"/>
            <a:ext cx="292100" cy="430212"/>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44" name="Rectangle 8"/>
          <p:cNvSpPr>
            <a:spLocks noChangeArrowheads="1"/>
          </p:cNvSpPr>
          <p:nvPr/>
        </p:nvSpPr>
        <p:spPr bwMode="auto">
          <a:xfrm>
            <a:off x="384175"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solidFill>
                <a:srgbClr val="000000"/>
              </a:solidFill>
            </a:endParaRPr>
          </a:p>
        </p:txBody>
      </p:sp>
      <p:sp>
        <p:nvSpPr>
          <p:cNvPr id="39945" name="Rectangle 9"/>
          <p:cNvSpPr>
            <a:spLocks noChangeArrowheads="1"/>
          </p:cNvSpPr>
          <p:nvPr/>
        </p:nvSpPr>
        <p:spPr bwMode="auto">
          <a:xfrm>
            <a:off x="277813" y="3603625"/>
            <a:ext cx="292100" cy="44450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46" name="Rectangle 10"/>
          <p:cNvSpPr>
            <a:spLocks noChangeArrowheads="1"/>
          </p:cNvSpPr>
          <p:nvPr/>
        </p:nvSpPr>
        <p:spPr bwMode="auto">
          <a:xfrm>
            <a:off x="277813" y="4048125"/>
            <a:ext cx="292100" cy="43180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47" name="Rectangle 11"/>
          <p:cNvSpPr>
            <a:spLocks noChangeArrowheads="1"/>
          </p:cNvSpPr>
          <p:nvPr/>
        </p:nvSpPr>
        <p:spPr bwMode="auto">
          <a:xfrm>
            <a:off x="723900" y="3173413"/>
            <a:ext cx="292100" cy="430212"/>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48" name="Rectangle 12"/>
          <p:cNvSpPr>
            <a:spLocks noChangeArrowheads="1"/>
          </p:cNvSpPr>
          <p:nvPr/>
        </p:nvSpPr>
        <p:spPr bwMode="auto">
          <a:xfrm>
            <a:off x="815975"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solidFill>
                <a:srgbClr val="000000"/>
              </a:solidFill>
            </a:endParaRPr>
          </a:p>
        </p:txBody>
      </p:sp>
      <p:sp>
        <p:nvSpPr>
          <p:cNvPr id="39949" name="Rectangle 13"/>
          <p:cNvSpPr>
            <a:spLocks noChangeArrowheads="1"/>
          </p:cNvSpPr>
          <p:nvPr/>
        </p:nvSpPr>
        <p:spPr bwMode="auto">
          <a:xfrm>
            <a:off x="723900" y="3603625"/>
            <a:ext cx="292100" cy="44450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50" name="Rectangle 14"/>
          <p:cNvSpPr>
            <a:spLocks noChangeArrowheads="1"/>
          </p:cNvSpPr>
          <p:nvPr/>
        </p:nvSpPr>
        <p:spPr bwMode="auto">
          <a:xfrm>
            <a:off x="815975"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solidFill>
                <a:srgbClr val="000000"/>
              </a:solidFill>
            </a:endParaRPr>
          </a:p>
        </p:txBody>
      </p:sp>
      <p:sp>
        <p:nvSpPr>
          <p:cNvPr id="39951" name="Rectangle 15"/>
          <p:cNvSpPr>
            <a:spLocks noChangeArrowheads="1"/>
          </p:cNvSpPr>
          <p:nvPr/>
        </p:nvSpPr>
        <p:spPr bwMode="auto">
          <a:xfrm>
            <a:off x="723900" y="4048125"/>
            <a:ext cx="292100" cy="43180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52" name="Rectangle 16"/>
          <p:cNvSpPr>
            <a:spLocks noChangeArrowheads="1"/>
          </p:cNvSpPr>
          <p:nvPr/>
        </p:nvSpPr>
        <p:spPr bwMode="auto">
          <a:xfrm>
            <a:off x="10318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9953" name="Rectangle 17"/>
          <p:cNvSpPr>
            <a:spLocks noChangeArrowheads="1"/>
          </p:cNvSpPr>
          <p:nvPr/>
        </p:nvSpPr>
        <p:spPr bwMode="auto">
          <a:xfrm>
            <a:off x="1154113" y="3173413"/>
            <a:ext cx="293687" cy="430212"/>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54" name="Rectangle 18"/>
          <p:cNvSpPr>
            <a:spLocks noChangeArrowheads="1"/>
          </p:cNvSpPr>
          <p:nvPr/>
        </p:nvSpPr>
        <p:spPr bwMode="auto">
          <a:xfrm>
            <a:off x="1246188"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solidFill>
                <a:srgbClr val="000000"/>
              </a:solidFill>
            </a:endParaRPr>
          </a:p>
        </p:txBody>
      </p:sp>
      <p:sp>
        <p:nvSpPr>
          <p:cNvPr id="39955" name="Rectangle 19"/>
          <p:cNvSpPr>
            <a:spLocks noChangeArrowheads="1"/>
          </p:cNvSpPr>
          <p:nvPr/>
        </p:nvSpPr>
        <p:spPr bwMode="auto">
          <a:xfrm>
            <a:off x="1154113" y="3603625"/>
            <a:ext cx="293687" cy="44450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56" name="Rectangle 20"/>
          <p:cNvSpPr>
            <a:spLocks noChangeArrowheads="1"/>
          </p:cNvSpPr>
          <p:nvPr/>
        </p:nvSpPr>
        <p:spPr bwMode="auto">
          <a:xfrm>
            <a:off x="1246188"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solidFill>
                <a:srgbClr val="000000"/>
              </a:solidFill>
            </a:endParaRPr>
          </a:p>
        </p:txBody>
      </p:sp>
      <p:sp>
        <p:nvSpPr>
          <p:cNvPr id="39957" name="Rectangle 21"/>
          <p:cNvSpPr>
            <a:spLocks noChangeArrowheads="1"/>
          </p:cNvSpPr>
          <p:nvPr/>
        </p:nvSpPr>
        <p:spPr bwMode="auto">
          <a:xfrm>
            <a:off x="1154113" y="4048125"/>
            <a:ext cx="293687" cy="43180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58" name="Rectangle 22"/>
          <p:cNvSpPr>
            <a:spLocks noChangeArrowheads="1"/>
          </p:cNvSpPr>
          <p:nvPr/>
        </p:nvSpPr>
        <p:spPr bwMode="auto">
          <a:xfrm>
            <a:off x="1246188"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solidFill>
                <a:srgbClr val="000000"/>
              </a:solidFill>
            </a:endParaRPr>
          </a:p>
        </p:txBody>
      </p:sp>
      <p:sp>
        <p:nvSpPr>
          <p:cNvPr id="39959" name="Rectangle 23"/>
          <p:cNvSpPr>
            <a:spLocks noChangeArrowheads="1"/>
          </p:cNvSpPr>
          <p:nvPr/>
        </p:nvSpPr>
        <p:spPr bwMode="auto">
          <a:xfrm>
            <a:off x="14779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9960" name="Rectangle 24"/>
          <p:cNvSpPr>
            <a:spLocks noChangeArrowheads="1"/>
          </p:cNvSpPr>
          <p:nvPr/>
        </p:nvSpPr>
        <p:spPr bwMode="auto">
          <a:xfrm>
            <a:off x="1585913" y="3173413"/>
            <a:ext cx="292100" cy="430212"/>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61" name="Rectangle 25"/>
          <p:cNvSpPr>
            <a:spLocks noChangeArrowheads="1"/>
          </p:cNvSpPr>
          <p:nvPr/>
        </p:nvSpPr>
        <p:spPr bwMode="auto">
          <a:xfrm>
            <a:off x="1693863"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solidFill>
                <a:srgbClr val="000000"/>
              </a:solidFill>
            </a:endParaRPr>
          </a:p>
        </p:txBody>
      </p:sp>
      <p:sp>
        <p:nvSpPr>
          <p:cNvPr id="39962" name="Rectangle 26"/>
          <p:cNvSpPr>
            <a:spLocks noChangeArrowheads="1"/>
          </p:cNvSpPr>
          <p:nvPr/>
        </p:nvSpPr>
        <p:spPr bwMode="auto">
          <a:xfrm>
            <a:off x="1585913" y="3603625"/>
            <a:ext cx="292100" cy="44450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63" name="Rectangle 27"/>
          <p:cNvSpPr>
            <a:spLocks noChangeArrowheads="1"/>
          </p:cNvSpPr>
          <p:nvPr/>
        </p:nvSpPr>
        <p:spPr bwMode="auto">
          <a:xfrm>
            <a:off x="1693863"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solidFill>
                <a:srgbClr val="000000"/>
              </a:solidFill>
            </a:endParaRPr>
          </a:p>
        </p:txBody>
      </p:sp>
      <p:sp>
        <p:nvSpPr>
          <p:cNvPr id="39964" name="Rectangle 28"/>
          <p:cNvSpPr>
            <a:spLocks noChangeArrowheads="1"/>
          </p:cNvSpPr>
          <p:nvPr/>
        </p:nvSpPr>
        <p:spPr bwMode="auto">
          <a:xfrm>
            <a:off x="1585913" y="4048125"/>
            <a:ext cx="292100" cy="43180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65" name="Rectangle 29"/>
          <p:cNvSpPr>
            <a:spLocks noChangeArrowheads="1"/>
          </p:cNvSpPr>
          <p:nvPr/>
        </p:nvSpPr>
        <p:spPr bwMode="auto">
          <a:xfrm>
            <a:off x="1693863"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solidFill>
                <a:srgbClr val="000000"/>
              </a:solidFill>
            </a:endParaRPr>
          </a:p>
        </p:txBody>
      </p:sp>
      <p:sp>
        <p:nvSpPr>
          <p:cNvPr id="39966" name="Rectangle 30"/>
          <p:cNvSpPr>
            <a:spLocks noChangeArrowheads="1"/>
          </p:cNvSpPr>
          <p:nvPr/>
        </p:nvSpPr>
        <p:spPr bwMode="auto">
          <a:xfrm>
            <a:off x="19081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9967" name="Rectangle 31"/>
          <p:cNvSpPr>
            <a:spLocks noChangeArrowheads="1"/>
          </p:cNvSpPr>
          <p:nvPr/>
        </p:nvSpPr>
        <p:spPr bwMode="auto">
          <a:xfrm>
            <a:off x="23399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9968" name="Rectangle 32"/>
          <p:cNvSpPr>
            <a:spLocks noChangeArrowheads="1"/>
          </p:cNvSpPr>
          <p:nvPr/>
        </p:nvSpPr>
        <p:spPr bwMode="auto">
          <a:xfrm>
            <a:off x="2463800" y="3173413"/>
            <a:ext cx="292100" cy="430212"/>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69" name="Rectangle 33"/>
          <p:cNvSpPr>
            <a:spLocks noChangeArrowheads="1"/>
          </p:cNvSpPr>
          <p:nvPr/>
        </p:nvSpPr>
        <p:spPr bwMode="auto">
          <a:xfrm>
            <a:off x="2555875"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solidFill>
                <a:srgbClr val="000000"/>
              </a:solidFill>
            </a:endParaRPr>
          </a:p>
        </p:txBody>
      </p:sp>
      <p:sp>
        <p:nvSpPr>
          <p:cNvPr id="39970" name="Rectangle 34"/>
          <p:cNvSpPr>
            <a:spLocks noChangeArrowheads="1"/>
          </p:cNvSpPr>
          <p:nvPr/>
        </p:nvSpPr>
        <p:spPr bwMode="auto">
          <a:xfrm>
            <a:off x="2463800" y="3603625"/>
            <a:ext cx="292100" cy="44450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71" name="Rectangle 35"/>
          <p:cNvSpPr>
            <a:spLocks noChangeArrowheads="1"/>
          </p:cNvSpPr>
          <p:nvPr/>
        </p:nvSpPr>
        <p:spPr bwMode="auto">
          <a:xfrm>
            <a:off x="2555875"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solidFill>
                <a:srgbClr val="000000"/>
              </a:solidFill>
            </a:endParaRPr>
          </a:p>
        </p:txBody>
      </p:sp>
      <p:sp>
        <p:nvSpPr>
          <p:cNvPr id="39972" name="Rectangle 36"/>
          <p:cNvSpPr>
            <a:spLocks noChangeArrowheads="1"/>
          </p:cNvSpPr>
          <p:nvPr/>
        </p:nvSpPr>
        <p:spPr bwMode="auto">
          <a:xfrm>
            <a:off x="2463800" y="4048125"/>
            <a:ext cx="292100" cy="43180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73" name="Rectangle 37"/>
          <p:cNvSpPr>
            <a:spLocks noChangeArrowheads="1"/>
          </p:cNvSpPr>
          <p:nvPr/>
        </p:nvSpPr>
        <p:spPr bwMode="auto">
          <a:xfrm>
            <a:off x="2555875"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solidFill>
                <a:srgbClr val="000000"/>
              </a:solidFill>
            </a:endParaRPr>
          </a:p>
        </p:txBody>
      </p:sp>
      <p:sp>
        <p:nvSpPr>
          <p:cNvPr id="39974" name="Rectangle 38"/>
          <p:cNvSpPr>
            <a:spLocks noChangeArrowheads="1"/>
          </p:cNvSpPr>
          <p:nvPr/>
        </p:nvSpPr>
        <p:spPr bwMode="auto">
          <a:xfrm>
            <a:off x="27860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9975" name="Rectangle 39"/>
          <p:cNvSpPr>
            <a:spLocks noChangeArrowheads="1"/>
          </p:cNvSpPr>
          <p:nvPr/>
        </p:nvSpPr>
        <p:spPr bwMode="auto">
          <a:xfrm>
            <a:off x="32178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39976" name="Rectangle 40"/>
          <p:cNvSpPr>
            <a:spLocks noChangeArrowheads="1"/>
          </p:cNvSpPr>
          <p:nvPr/>
        </p:nvSpPr>
        <p:spPr bwMode="auto">
          <a:xfrm>
            <a:off x="3340100" y="3173413"/>
            <a:ext cx="292100" cy="430212"/>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77" name="Rectangle 41"/>
          <p:cNvSpPr>
            <a:spLocks noChangeArrowheads="1"/>
          </p:cNvSpPr>
          <p:nvPr/>
        </p:nvSpPr>
        <p:spPr bwMode="auto">
          <a:xfrm>
            <a:off x="3432175"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39978" name="Rectangle 42"/>
          <p:cNvSpPr>
            <a:spLocks noChangeArrowheads="1"/>
          </p:cNvSpPr>
          <p:nvPr/>
        </p:nvSpPr>
        <p:spPr bwMode="auto">
          <a:xfrm>
            <a:off x="3340100" y="3603625"/>
            <a:ext cx="292100" cy="44450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79" name="Rectangle 43"/>
          <p:cNvSpPr>
            <a:spLocks noChangeArrowheads="1"/>
          </p:cNvSpPr>
          <p:nvPr/>
        </p:nvSpPr>
        <p:spPr bwMode="auto">
          <a:xfrm>
            <a:off x="3432175"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9980" name="Rectangle 44"/>
          <p:cNvSpPr>
            <a:spLocks noChangeArrowheads="1"/>
          </p:cNvSpPr>
          <p:nvPr/>
        </p:nvSpPr>
        <p:spPr bwMode="auto">
          <a:xfrm>
            <a:off x="3340100" y="4048125"/>
            <a:ext cx="292100" cy="43180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81" name="Rectangle 45"/>
          <p:cNvSpPr>
            <a:spLocks noChangeArrowheads="1"/>
          </p:cNvSpPr>
          <p:nvPr/>
        </p:nvSpPr>
        <p:spPr bwMode="auto">
          <a:xfrm>
            <a:off x="3432175"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9982" name="Rectangle 46"/>
          <p:cNvSpPr>
            <a:spLocks noChangeArrowheads="1"/>
          </p:cNvSpPr>
          <p:nvPr/>
        </p:nvSpPr>
        <p:spPr bwMode="auto">
          <a:xfrm>
            <a:off x="36480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9983" name="Rectangle 47"/>
          <p:cNvSpPr>
            <a:spLocks noChangeArrowheads="1"/>
          </p:cNvSpPr>
          <p:nvPr/>
        </p:nvSpPr>
        <p:spPr bwMode="auto">
          <a:xfrm>
            <a:off x="40941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9984" name="Rectangle 48"/>
          <p:cNvSpPr>
            <a:spLocks noChangeArrowheads="1"/>
          </p:cNvSpPr>
          <p:nvPr/>
        </p:nvSpPr>
        <p:spPr bwMode="auto">
          <a:xfrm>
            <a:off x="45259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9985" name="Rectangle 49"/>
          <p:cNvSpPr>
            <a:spLocks noChangeArrowheads="1"/>
          </p:cNvSpPr>
          <p:nvPr/>
        </p:nvSpPr>
        <p:spPr bwMode="auto">
          <a:xfrm>
            <a:off x="49561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9986" name="Rectangle 50"/>
          <p:cNvSpPr>
            <a:spLocks noChangeArrowheads="1"/>
          </p:cNvSpPr>
          <p:nvPr/>
        </p:nvSpPr>
        <p:spPr bwMode="auto">
          <a:xfrm>
            <a:off x="5403850"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9987" name="Rectangle 51"/>
          <p:cNvSpPr>
            <a:spLocks noChangeArrowheads="1"/>
          </p:cNvSpPr>
          <p:nvPr/>
        </p:nvSpPr>
        <p:spPr bwMode="auto">
          <a:xfrm>
            <a:off x="58340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9988" name="Rectangle 52"/>
          <p:cNvSpPr>
            <a:spLocks noChangeArrowheads="1"/>
          </p:cNvSpPr>
          <p:nvPr/>
        </p:nvSpPr>
        <p:spPr bwMode="auto">
          <a:xfrm>
            <a:off x="5957888" y="3173413"/>
            <a:ext cx="292100" cy="430212"/>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89" name="Rectangle 53"/>
          <p:cNvSpPr>
            <a:spLocks noChangeArrowheads="1"/>
          </p:cNvSpPr>
          <p:nvPr/>
        </p:nvSpPr>
        <p:spPr bwMode="auto">
          <a:xfrm>
            <a:off x="6049963"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9990" name="Rectangle 54"/>
          <p:cNvSpPr>
            <a:spLocks noChangeArrowheads="1"/>
          </p:cNvSpPr>
          <p:nvPr/>
        </p:nvSpPr>
        <p:spPr bwMode="auto">
          <a:xfrm>
            <a:off x="5957888" y="3603625"/>
            <a:ext cx="292100" cy="44450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91" name="Rectangle 55"/>
          <p:cNvSpPr>
            <a:spLocks noChangeArrowheads="1"/>
          </p:cNvSpPr>
          <p:nvPr/>
        </p:nvSpPr>
        <p:spPr bwMode="auto">
          <a:xfrm>
            <a:off x="6049963"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9992" name="Rectangle 56"/>
          <p:cNvSpPr>
            <a:spLocks noChangeArrowheads="1"/>
          </p:cNvSpPr>
          <p:nvPr/>
        </p:nvSpPr>
        <p:spPr bwMode="auto">
          <a:xfrm>
            <a:off x="5957888" y="4048125"/>
            <a:ext cx="292100" cy="43180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93" name="Rectangle 57"/>
          <p:cNvSpPr>
            <a:spLocks noChangeArrowheads="1"/>
          </p:cNvSpPr>
          <p:nvPr/>
        </p:nvSpPr>
        <p:spPr bwMode="auto">
          <a:xfrm>
            <a:off x="6049963"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9994" name="Rectangle 58"/>
          <p:cNvSpPr>
            <a:spLocks noChangeArrowheads="1"/>
          </p:cNvSpPr>
          <p:nvPr/>
        </p:nvSpPr>
        <p:spPr bwMode="auto">
          <a:xfrm>
            <a:off x="62658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9995" name="Rectangle 59"/>
          <p:cNvSpPr>
            <a:spLocks noChangeArrowheads="1"/>
          </p:cNvSpPr>
          <p:nvPr/>
        </p:nvSpPr>
        <p:spPr bwMode="auto">
          <a:xfrm>
            <a:off x="6711950"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9996" name="Rectangle 60"/>
          <p:cNvSpPr>
            <a:spLocks noChangeArrowheads="1"/>
          </p:cNvSpPr>
          <p:nvPr/>
        </p:nvSpPr>
        <p:spPr bwMode="auto">
          <a:xfrm>
            <a:off x="7543800"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9997" name="Rectangle 61"/>
          <p:cNvSpPr>
            <a:spLocks noChangeArrowheads="1"/>
          </p:cNvSpPr>
          <p:nvPr/>
        </p:nvSpPr>
        <p:spPr bwMode="auto">
          <a:xfrm>
            <a:off x="8143875" y="3173413"/>
            <a:ext cx="292100" cy="430212"/>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98" name="Rectangle 62"/>
          <p:cNvSpPr>
            <a:spLocks noChangeArrowheads="1"/>
          </p:cNvSpPr>
          <p:nvPr/>
        </p:nvSpPr>
        <p:spPr bwMode="auto">
          <a:xfrm>
            <a:off x="8235950"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9999" name="Rectangle 63"/>
          <p:cNvSpPr>
            <a:spLocks noChangeArrowheads="1"/>
          </p:cNvSpPr>
          <p:nvPr/>
        </p:nvSpPr>
        <p:spPr bwMode="auto">
          <a:xfrm>
            <a:off x="8143875" y="3603625"/>
            <a:ext cx="292100" cy="44450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00" name="Rectangle 64"/>
          <p:cNvSpPr>
            <a:spLocks noChangeArrowheads="1"/>
          </p:cNvSpPr>
          <p:nvPr/>
        </p:nvSpPr>
        <p:spPr bwMode="auto">
          <a:xfrm>
            <a:off x="8235950"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0001" name="Rectangle 65"/>
          <p:cNvSpPr>
            <a:spLocks noChangeArrowheads="1"/>
          </p:cNvSpPr>
          <p:nvPr/>
        </p:nvSpPr>
        <p:spPr bwMode="auto">
          <a:xfrm>
            <a:off x="8143875" y="4048125"/>
            <a:ext cx="292100" cy="43180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02" name="Rectangle 66"/>
          <p:cNvSpPr>
            <a:spLocks noChangeArrowheads="1"/>
          </p:cNvSpPr>
          <p:nvPr/>
        </p:nvSpPr>
        <p:spPr bwMode="auto">
          <a:xfrm>
            <a:off x="8235950"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0003" name="Rectangle 67"/>
          <p:cNvSpPr>
            <a:spLocks noChangeArrowheads="1"/>
          </p:cNvSpPr>
          <p:nvPr/>
        </p:nvSpPr>
        <p:spPr bwMode="auto">
          <a:xfrm>
            <a:off x="7975600"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0004" name="Rectangle 68"/>
          <p:cNvSpPr>
            <a:spLocks noChangeArrowheads="1"/>
          </p:cNvSpPr>
          <p:nvPr/>
        </p:nvSpPr>
        <p:spPr bwMode="auto">
          <a:xfrm>
            <a:off x="840581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0005" name="Rectangle 69"/>
          <p:cNvSpPr>
            <a:spLocks noChangeArrowheads="1"/>
          </p:cNvSpPr>
          <p:nvPr/>
        </p:nvSpPr>
        <p:spPr bwMode="auto">
          <a:xfrm>
            <a:off x="107950" y="4664075"/>
            <a:ext cx="612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dirty="0">
                <a:solidFill>
                  <a:srgbClr val="000000"/>
                </a:solidFill>
                <a:latin typeface="宋体" panose="02010600030101010101" pitchFamily="2" charset="-122"/>
              </a:rPr>
              <a:t>页框</a:t>
            </a:r>
            <a:endParaRPr lang="zh-CN" altLang="en-US" dirty="0">
              <a:solidFill>
                <a:srgbClr val="000000"/>
              </a:solidFill>
            </a:endParaRPr>
          </a:p>
        </p:txBody>
      </p:sp>
      <p:sp>
        <p:nvSpPr>
          <p:cNvPr id="40006" name="Rectangle 70"/>
          <p:cNvSpPr>
            <a:spLocks noChangeArrowheads="1"/>
          </p:cNvSpPr>
          <p:nvPr/>
        </p:nvSpPr>
        <p:spPr bwMode="auto">
          <a:xfrm>
            <a:off x="2909888" y="3173413"/>
            <a:ext cx="276225" cy="430212"/>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07" name="Rectangle 71"/>
          <p:cNvSpPr>
            <a:spLocks noChangeArrowheads="1"/>
          </p:cNvSpPr>
          <p:nvPr/>
        </p:nvSpPr>
        <p:spPr bwMode="auto">
          <a:xfrm>
            <a:off x="3001963"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0008" name="Rectangle 72"/>
          <p:cNvSpPr>
            <a:spLocks noChangeArrowheads="1"/>
          </p:cNvSpPr>
          <p:nvPr/>
        </p:nvSpPr>
        <p:spPr bwMode="auto">
          <a:xfrm>
            <a:off x="2909888" y="3603625"/>
            <a:ext cx="276225" cy="44450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09" name="Rectangle 73"/>
          <p:cNvSpPr>
            <a:spLocks noChangeArrowheads="1"/>
          </p:cNvSpPr>
          <p:nvPr/>
        </p:nvSpPr>
        <p:spPr bwMode="auto">
          <a:xfrm>
            <a:off x="3001963"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40010" name="Rectangle 74"/>
          <p:cNvSpPr>
            <a:spLocks noChangeArrowheads="1"/>
          </p:cNvSpPr>
          <p:nvPr/>
        </p:nvSpPr>
        <p:spPr bwMode="auto">
          <a:xfrm>
            <a:off x="2909888" y="4048125"/>
            <a:ext cx="276225" cy="43180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11" name="Rectangle 75"/>
          <p:cNvSpPr>
            <a:spLocks noChangeArrowheads="1"/>
          </p:cNvSpPr>
          <p:nvPr/>
        </p:nvSpPr>
        <p:spPr bwMode="auto">
          <a:xfrm>
            <a:off x="3001963"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0012" name="Rectangle 76"/>
          <p:cNvSpPr>
            <a:spLocks noChangeArrowheads="1"/>
          </p:cNvSpPr>
          <p:nvPr/>
        </p:nvSpPr>
        <p:spPr bwMode="auto">
          <a:xfrm>
            <a:off x="3771900" y="3173413"/>
            <a:ext cx="292100" cy="430212"/>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13" name="Rectangle 77"/>
          <p:cNvSpPr>
            <a:spLocks noChangeArrowheads="1"/>
          </p:cNvSpPr>
          <p:nvPr/>
        </p:nvSpPr>
        <p:spPr bwMode="auto">
          <a:xfrm>
            <a:off x="3879850"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40014" name="Rectangle 78"/>
          <p:cNvSpPr>
            <a:spLocks noChangeArrowheads="1"/>
          </p:cNvSpPr>
          <p:nvPr/>
        </p:nvSpPr>
        <p:spPr bwMode="auto">
          <a:xfrm>
            <a:off x="3771900" y="3603625"/>
            <a:ext cx="292100" cy="44450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15" name="Rectangle 79"/>
          <p:cNvSpPr>
            <a:spLocks noChangeArrowheads="1"/>
          </p:cNvSpPr>
          <p:nvPr/>
        </p:nvSpPr>
        <p:spPr bwMode="auto">
          <a:xfrm>
            <a:off x="3879850"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0016" name="Rectangle 80"/>
          <p:cNvSpPr>
            <a:spLocks noChangeArrowheads="1"/>
          </p:cNvSpPr>
          <p:nvPr/>
        </p:nvSpPr>
        <p:spPr bwMode="auto">
          <a:xfrm>
            <a:off x="3771900" y="4048125"/>
            <a:ext cx="292100" cy="43180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17" name="Rectangle 81"/>
          <p:cNvSpPr>
            <a:spLocks noChangeArrowheads="1"/>
          </p:cNvSpPr>
          <p:nvPr/>
        </p:nvSpPr>
        <p:spPr bwMode="auto">
          <a:xfrm>
            <a:off x="3879850"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0018" name="Rectangle 82"/>
          <p:cNvSpPr>
            <a:spLocks noChangeArrowheads="1"/>
          </p:cNvSpPr>
          <p:nvPr/>
        </p:nvSpPr>
        <p:spPr bwMode="auto">
          <a:xfrm>
            <a:off x="4217988" y="3173413"/>
            <a:ext cx="277812" cy="430212"/>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19" name="Rectangle 83"/>
          <p:cNvSpPr>
            <a:spLocks noChangeArrowheads="1"/>
          </p:cNvSpPr>
          <p:nvPr/>
        </p:nvSpPr>
        <p:spPr bwMode="auto">
          <a:xfrm>
            <a:off x="4310063"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40020" name="Rectangle 84"/>
          <p:cNvSpPr>
            <a:spLocks noChangeArrowheads="1"/>
          </p:cNvSpPr>
          <p:nvPr/>
        </p:nvSpPr>
        <p:spPr bwMode="auto">
          <a:xfrm>
            <a:off x="4217988" y="3603625"/>
            <a:ext cx="277812" cy="44450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21" name="Rectangle 85"/>
          <p:cNvSpPr>
            <a:spLocks noChangeArrowheads="1"/>
          </p:cNvSpPr>
          <p:nvPr/>
        </p:nvSpPr>
        <p:spPr bwMode="auto">
          <a:xfrm>
            <a:off x="4310063"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0022" name="Rectangle 86"/>
          <p:cNvSpPr>
            <a:spLocks noChangeArrowheads="1"/>
          </p:cNvSpPr>
          <p:nvPr/>
        </p:nvSpPr>
        <p:spPr bwMode="auto">
          <a:xfrm>
            <a:off x="4217988" y="4048125"/>
            <a:ext cx="277812" cy="43180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23" name="Rectangle 87"/>
          <p:cNvSpPr>
            <a:spLocks noChangeArrowheads="1"/>
          </p:cNvSpPr>
          <p:nvPr/>
        </p:nvSpPr>
        <p:spPr bwMode="auto">
          <a:xfrm>
            <a:off x="4310063"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40024" name="Rectangle 88"/>
          <p:cNvSpPr>
            <a:spLocks noChangeArrowheads="1"/>
          </p:cNvSpPr>
          <p:nvPr/>
        </p:nvSpPr>
        <p:spPr bwMode="auto">
          <a:xfrm>
            <a:off x="4648200" y="3173413"/>
            <a:ext cx="293688" cy="430212"/>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25" name="Rectangle 89"/>
          <p:cNvSpPr>
            <a:spLocks noChangeArrowheads="1"/>
          </p:cNvSpPr>
          <p:nvPr/>
        </p:nvSpPr>
        <p:spPr bwMode="auto">
          <a:xfrm>
            <a:off x="4741863"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0026" name="Rectangle 90"/>
          <p:cNvSpPr>
            <a:spLocks noChangeArrowheads="1"/>
          </p:cNvSpPr>
          <p:nvPr/>
        </p:nvSpPr>
        <p:spPr bwMode="auto">
          <a:xfrm>
            <a:off x="4648200" y="3603625"/>
            <a:ext cx="293688" cy="44450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27" name="Rectangle 91"/>
          <p:cNvSpPr>
            <a:spLocks noChangeArrowheads="1"/>
          </p:cNvSpPr>
          <p:nvPr/>
        </p:nvSpPr>
        <p:spPr bwMode="auto">
          <a:xfrm>
            <a:off x="4741863"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0028" name="Rectangle 92"/>
          <p:cNvSpPr>
            <a:spLocks noChangeArrowheads="1"/>
          </p:cNvSpPr>
          <p:nvPr/>
        </p:nvSpPr>
        <p:spPr bwMode="auto">
          <a:xfrm>
            <a:off x="4648200" y="4048125"/>
            <a:ext cx="293688" cy="43180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29" name="Rectangle 93"/>
          <p:cNvSpPr>
            <a:spLocks noChangeArrowheads="1"/>
          </p:cNvSpPr>
          <p:nvPr/>
        </p:nvSpPr>
        <p:spPr bwMode="auto">
          <a:xfrm>
            <a:off x="4741863"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40030" name="Rectangle 94"/>
          <p:cNvSpPr>
            <a:spLocks noChangeArrowheads="1"/>
          </p:cNvSpPr>
          <p:nvPr/>
        </p:nvSpPr>
        <p:spPr bwMode="auto">
          <a:xfrm>
            <a:off x="6388100" y="3173413"/>
            <a:ext cx="292100" cy="430212"/>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31" name="Rectangle 95"/>
          <p:cNvSpPr>
            <a:spLocks noChangeArrowheads="1"/>
          </p:cNvSpPr>
          <p:nvPr/>
        </p:nvSpPr>
        <p:spPr bwMode="auto">
          <a:xfrm>
            <a:off x="6496050"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0032" name="Rectangle 96"/>
          <p:cNvSpPr>
            <a:spLocks noChangeArrowheads="1"/>
          </p:cNvSpPr>
          <p:nvPr/>
        </p:nvSpPr>
        <p:spPr bwMode="auto">
          <a:xfrm>
            <a:off x="6388100" y="3603625"/>
            <a:ext cx="292100" cy="44450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33" name="Rectangle 97"/>
          <p:cNvSpPr>
            <a:spLocks noChangeArrowheads="1"/>
          </p:cNvSpPr>
          <p:nvPr/>
        </p:nvSpPr>
        <p:spPr bwMode="auto">
          <a:xfrm>
            <a:off x="6496050"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0034" name="Rectangle 98"/>
          <p:cNvSpPr>
            <a:spLocks noChangeArrowheads="1"/>
          </p:cNvSpPr>
          <p:nvPr/>
        </p:nvSpPr>
        <p:spPr bwMode="auto">
          <a:xfrm>
            <a:off x="6388100" y="4048125"/>
            <a:ext cx="292100" cy="43180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35" name="Rectangle 99"/>
          <p:cNvSpPr>
            <a:spLocks noChangeArrowheads="1"/>
          </p:cNvSpPr>
          <p:nvPr/>
        </p:nvSpPr>
        <p:spPr bwMode="auto">
          <a:xfrm>
            <a:off x="6496050"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0036" name="Rectangle 100"/>
          <p:cNvSpPr>
            <a:spLocks noChangeArrowheads="1"/>
          </p:cNvSpPr>
          <p:nvPr/>
        </p:nvSpPr>
        <p:spPr bwMode="auto">
          <a:xfrm>
            <a:off x="7696200" y="3173413"/>
            <a:ext cx="293688" cy="430212"/>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37" name="Rectangle 101"/>
          <p:cNvSpPr>
            <a:spLocks noChangeArrowheads="1"/>
          </p:cNvSpPr>
          <p:nvPr/>
        </p:nvSpPr>
        <p:spPr bwMode="auto">
          <a:xfrm>
            <a:off x="7804150"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40038" name="Rectangle 102"/>
          <p:cNvSpPr>
            <a:spLocks noChangeArrowheads="1"/>
          </p:cNvSpPr>
          <p:nvPr/>
        </p:nvSpPr>
        <p:spPr bwMode="auto">
          <a:xfrm>
            <a:off x="7696200" y="3603625"/>
            <a:ext cx="293688" cy="44450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39" name="Rectangle 103"/>
          <p:cNvSpPr>
            <a:spLocks noChangeArrowheads="1"/>
          </p:cNvSpPr>
          <p:nvPr/>
        </p:nvSpPr>
        <p:spPr bwMode="auto">
          <a:xfrm>
            <a:off x="7804150"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0040" name="Rectangle 104"/>
          <p:cNvSpPr>
            <a:spLocks noChangeArrowheads="1"/>
          </p:cNvSpPr>
          <p:nvPr/>
        </p:nvSpPr>
        <p:spPr bwMode="auto">
          <a:xfrm>
            <a:off x="7696200" y="4048125"/>
            <a:ext cx="293688" cy="43180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41" name="Rectangle 105"/>
          <p:cNvSpPr>
            <a:spLocks noChangeArrowheads="1"/>
          </p:cNvSpPr>
          <p:nvPr/>
        </p:nvSpPr>
        <p:spPr bwMode="auto">
          <a:xfrm>
            <a:off x="7804150"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0042" name="Rectangle 106"/>
          <p:cNvSpPr>
            <a:spLocks noChangeArrowheads="1"/>
          </p:cNvSpPr>
          <p:nvPr/>
        </p:nvSpPr>
        <p:spPr bwMode="auto">
          <a:xfrm>
            <a:off x="8574088" y="3173413"/>
            <a:ext cx="292100" cy="430212"/>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43" name="Rectangle 107"/>
          <p:cNvSpPr>
            <a:spLocks noChangeArrowheads="1"/>
          </p:cNvSpPr>
          <p:nvPr/>
        </p:nvSpPr>
        <p:spPr bwMode="auto">
          <a:xfrm>
            <a:off x="8666163"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40044" name="Rectangle 108"/>
          <p:cNvSpPr>
            <a:spLocks noChangeArrowheads="1"/>
          </p:cNvSpPr>
          <p:nvPr/>
        </p:nvSpPr>
        <p:spPr bwMode="auto">
          <a:xfrm>
            <a:off x="8574088" y="3603625"/>
            <a:ext cx="292100" cy="44450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45" name="Rectangle 109"/>
          <p:cNvSpPr>
            <a:spLocks noChangeArrowheads="1"/>
          </p:cNvSpPr>
          <p:nvPr/>
        </p:nvSpPr>
        <p:spPr bwMode="auto">
          <a:xfrm>
            <a:off x="8666163"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0046" name="Rectangle 110"/>
          <p:cNvSpPr>
            <a:spLocks noChangeArrowheads="1"/>
          </p:cNvSpPr>
          <p:nvPr/>
        </p:nvSpPr>
        <p:spPr bwMode="auto">
          <a:xfrm>
            <a:off x="8574088" y="4048125"/>
            <a:ext cx="292100" cy="43180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47" name="Rectangle 111"/>
          <p:cNvSpPr>
            <a:spLocks noChangeArrowheads="1"/>
          </p:cNvSpPr>
          <p:nvPr/>
        </p:nvSpPr>
        <p:spPr bwMode="auto">
          <a:xfrm>
            <a:off x="8666163"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0048" name="Rectangle 112"/>
          <p:cNvSpPr>
            <a:spLocks noChangeArrowheads="1"/>
          </p:cNvSpPr>
          <p:nvPr/>
        </p:nvSpPr>
        <p:spPr bwMode="auto">
          <a:xfrm>
            <a:off x="71421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0049" name="Text Box 113"/>
          <p:cNvSpPr txBox="1">
            <a:spLocks noChangeArrowheads="1"/>
          </p:cNvSpPr>
          <p:nvPr/>
        </p:nvSpPr>
        <p:spPr bwMode="auto">
          <a:xfrm>
            <a:off x="-33338" y="5060108"/>
            <a:ext cx="9501882"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spcBef>
                <a:spcPct val="50000"/>
              </a:spcBef>
            </a:pPr>
            <a:r>
              <a:rPr lang="zh-CN" altLang="en-US" sz="2800" dirty="0"/>
              <a:t>页面缺页次数：</a:t>
            </a:r>
            <a:r>
              <a:rPr lang="en-US" altLang="zh-CN" sz="2800" dirty="0"/>
              <a:t>15</a:t>
            </a:r>
            <a:r>
              <a:rPr lang="zh-CN" altLang="en-US" sz="2800" dirty="0"/>
              <a:t>次       置换次数：12次 （</a:t>
            </a:r>
            <a:r>
              <a:rPr lang="en-US" altLang="zh-CN" sz="2800" dirty="0"/>
              <a:t>=</a:t>
            </a:r>
            <a:r>
              <a:rPr lang="zh-CN" altLang="en-US" sz="2800" dirty="0"/>
              <a:t>缺页次数</a:t>
            </a:r>
            <a:r>
              <a:rPr lang="en-US" altLang="zh-CN" sz="2800" dirty="0"/>
              <a:t>-</a:t>
            </a:r>
            <a:r>
              <a:rPr lang="zh-CN" altLang="en-US" sz="2800" dirty="0"/>
              <a:t>物理块数）   </a:t>
            </a:r>
            <a:endParaRPr lang="en-US" altLang="zh-CN" sz="2800" dirty="0"/>
          </a:p>
          <a:p>
            <a:pPr>
              <a:spcBef>
                <a:spcPct val="50000"/>
              </a:spcBef>
            </a:pPr>
            <a:r>
              <a:rPr lang="zh-CN" altLang="en-US" sz="2800" dirty="0"/>
              <a:t>实现简单，但是不合理：有很多数据经常被访问，不应该因为先进就被调出</a:t>
            </a:r>
            <a:endParaRPr lang="zh-CN" altLang="en-US" sz="28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490538" y="357188"/>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endParaRPr lang="zh-CN" altLang="en-US" sz="4000" dirty="0">
              <a:solidFill>
                <a:srgbClr val="000000"/>
              </a:solidFill>
              <a:latin typeface="华文新魏" panose="02010800040101010101" pitchFamily="2" charset="-122"/>
              <a:ea typeface="华文新魏" panose="02010800040101010101" pitchFamily="2" charset="-122"/>
            </a:endParaRPr>
          </a:p>
        </p:txBody>
      </p:sp>
      <p:sp>
        <p:nvSpPr>
          <p:cNvPr id="45059" name="Rectangle 3"/>
          <p:cNvSpPr>
            <a:spLocks noChangeArrowheads="1"/>
          </p:cNvSpPr>
          <p:nvPr/>
        </p:nvSpPr>
        <p:spPr bwMode="auto">
          <a:xfrm>
            <a:off x="288958" y="985693"/>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spcBef>
                <a:spcPct val="20000"/>
              </a:spcBef>
              <a:buClr>
                <a:srgbClr val="0000CC"/>
              </a:buClr>
              <a:buFont typeface="Wingdings" panose="05000000000000000000" pitchFamily="2" charset="2"/>
              <a:buChar char="Ø"/>
            </a:pPr>
            <a:r>
              <a:rPr lang="zh-CN" altLang="en-US" sz="3200" dirty="0">
                <a:solidFill>
                  <a:srgbClr val="0000CC"/>
                </a:solidFill>
                <a:latin typeface="宋体" panose="02010600030101010101" pitchFamily="2" charset="-122"/>
              </a:rPr>
              <a:t>最近最久未使用(</a:t>
            </a:r>
            <a:r>
              <a:rPr lang="en-US" altLang="zh-CN" sz="3200" dirty="0">
                <a:solidFill>
                  <a:srgbClr val="0000CC"/>
                </a:solidFill>
                <a:latin typeface="宋体" panose="02010600030101010101" pitchFamily="2" charset="-122"/>
              </a:rPr>
              <a:t>LRU)</a:t>
            </a:r>
            <a:r>
              <a:rPr lang="zh-CN" altLang="en-US" sz="3200" dirty="0">
                <a:solidFill>
                  <a:srgbClr val="0000CC"/>
                </a:solidFill>
                <a:latin typeface="宋体" panose="02010600030101010101" pitchFamily="2" charset="-122"/>
              </a:rPr>
              <a:t>置换算法</a:t>
            </a:r>
            <a:endParaRPr lang="zh-CN" altLang="en-US" sz="3200" dirty="0">
              <a:solidFill>
                <a:srgbClr val="0000CC"/>
              </a:solidFill>
              <a:latin typeface="宋体" panose="02010600030101010101" pitchFamily="2" charset="-122"/>
            </a:endParaRPr>
          </a:p>
        </p:txBody>
      </p:sp>
      <p:grpSp>
        <p:nvGrpSpPr>
          <p:cNvPr id="2" name="组合 1"/>
          <p:cNvGrpSpPr/>
          <p:nvPr/>
        </p:nvGrpSpPr>
        <p:grpSpPr>
          <a:xfrm>
            <a:off x="288958" y="1648573"/>
            <a:ext cx="8286131" cy="3384376"/>
            <a:chOff x="112713" y="2682875"/>
            <a:chExt cx="8909050" cy="3475038"/>
          </a:xfrm>
        </p:grpSpPr>
        <p:sp>
          <p:nvSpPr>
            <p:cNvPr id="45060" name="Rectangle 4"/>
            <p:cNvSpPr>
              <a:spLocks noChangeArrowheads="1"/>
            </p:cNvSpPr>
            <p:nvPr/>
          </p:nvSpPr>
          <p:spPr bwMode="auto">
            <a:xfrm>
              <a:off x="112713" y="2682875"/>
              <a:ext cx="9191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引用率</a:t>
              </a:r>
              <a:endParaRPr lang="zh-CN" altLang="en-US"/>
            </a:p>
          </p:txBody>
        </p:sp>
        <p:sp>
          <p:nvSpPr>
            <p:cNvPr id="45061" name="Rectangle 5"/>
            <p:cNvSpPr>
              <a:spLocks noChangeArrowheads="1"/>
            </p:cNvSpPr>
            <p:nvPr/>
          </p:nvSpPr>
          <p:spPr bwMode="auto">
            <a:xfrm>
              <a:off x="177800"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45062" name="Rectangle 6"/>
            <p:cNvSpPr>
              <a:spLocks noChangeArrowheads="1"/>
            </p:cNvSpPr>
            <p:nvPr/>
          </p:nvSpPr>
          <p:spPr bwMode="auto">
            <a:xfrm>
              <a:off x="630238"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5063" name="Rectangle 7"/>
            <p:cNvSpPr>
              <a:spLocks noChangeArrowheads="1"/>
            </p:cNvSpPr>
            <p:nvPr/>
          </p:nvSpPr>
          <p:spPr bwMode="auto">
            <a:xfrm>
              <a:off x="290513" y="3495675"/>
              <a:ext cx="307975" cy="45085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64" name="Rectangle 8"/>
            <p:cNvSpPr>
              <a:spLocks noChangeArrowheads="1"/>
            </p:cNvSpPr>
            <p:nvPr/>
          </p:nvSpPr>
          <p:spPr bwMode="auto">
            <a:xfrm>
              <a:off x="403225"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45065" name="Rectangle 9"/>
            <p:cNvSpPr>
              <a:spLocks noChangeArrowheads="1"/>
            </p:cNvSpPr>
            <p:nvPr/>
          </p:nvSpPr>
          <p:spPr bwMode="auto">
            <a:xfrm>
              <a:off x="290513" y="3946525"/>
              <a:ext cx="307975" cy="468313"/>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66" name="Rectangle 10"/>
            <p:cNvSpPr>
              <a:spLocks noChangeArrowheads="1"/>
            </p:cNvSpPr>
            <p:nvPr/>
          </p:nvSpPr>
          <p:spPr bwMode="auto">
            <a:xfrm>
              <a:off x="290513" y="4414838"/>
              <a:ext cx="307975" cy="452437"/>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67" name="Rectangle 11"/>
            <p:cNvSpPr>
              <a:spLocks noChangeArrowheads="1"/>
            </p:cNvSpPr>
            <p:nvPr/>
          </p:nvSpPr>
          <p:spPr bwMode="auto">
            <a:xfrm>
              <a:off x="758825" y="3495675"/>
              <a:ext cx="307975" cy="45085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68" name="Rectangle 12"/>
            <p:cNvSpPr>
              <a:spLocks noChangeArrowheads="1"/>
            </p:cNvSpPr>
            <p:nvPr/>
          </p:nvSpPr>
          <p:spPr bwMode="auto">
            <a:xfrm>
              <a:off x="855663"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45069" name="Rectangle 13"/>
            <p:cNvSpPr>
              <a:spLocks noChangeArrowheads="1"/>
            </p:cNvSpPr>
            <p:nvPr/>
          </p:nvSpPr>
          <p:spPr bwMode="auto">
            <a:xfrm>
              <a:off x="758825" y="3946525"/>
              <a:ext cx="307975" cy="468313"/>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70" name="Rectangle 14"/>
            <p:cNvSpPr>
              <a:spLocks noChangeArrowheads="1"/>
            </p:cNvSpPr>
            <p:nvPr/>
          </p:nvSpPr>
          <p:spPr bwMode="auto">
            <a:xfrm>
              <a:off x="855663" y="40592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5071" name="Rectangle 15"/>
            <p:cNvSpPr>
              <a:spLocks noChangeArrowheads="1"/>
            </p:cNvSpPr>
            <p:nvPr/>
          </p:nvSpPr>
          <p:spPr bwMode="auto">
            <a:xfrm>
              <a:off x="758825" y="4414838"/>
              <a:ext cx="307975" cy="452437"/>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72" name="Rectangle 16"/>
            <p:cNvSpPr>
              <a:spLocks noChangeArrowheads="1"/>
            </p:cNvSpPr>
            <p:nvPr/>
          </p:nvSpPr>
          <p:spPr bwMode="auto">
            <a:xfrm>
              <a:off x="1082675"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5073" name="Rectangle 17"/>
            <p:cNvSpPr>
              <a:spLocks noChangeArrowheads="1"/>
            </p:cNvSpPr>
            <p:nvPr/>
          </p:nvSpPr>
          <p:spPr bwMode="auto">
            <a:xfrm>
              <a:off x="1211263" y="3495675"/>
              <a:ext cx="307975" cy="45085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74" name="Rectangle 18"/>
            <p:cNvSpPr>
              <a:spLocks noChangeArrowheads="1"/>
            </p:cNvSpPr>
            <p:nvPr/>
          </p:nvSpPr>
          <p:spPr bwMode="auto">
            <a:xfrm>
              <a:off x="1308100"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45075" name="Rectangle 19"/>
            <p:cNvSpPr>
              <a:spLocks noChangeArrowheads="1"/>
            </p:cNvSpPr>
            <p:nvPr/>
          </p:nvSpPr>
          <p:spPr bwMode="auto">
            <a:xfrm>
              <a:off x="1211263" y="3946525"/>
              <a:ext cx="307975" cy="468313"/>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76" name="Rectangle 20"/>
            <p:cNvSpPr>
              <a:spLocks noChangeArrowheads="1"/>
            </p:cNvSpPr>
            <p:nvPr/>
          </p:nvSpPr>
          <p:spPr bwMode="auto">
            <a:xfrm>
              <a:off x="1308100" y="40592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5077" name="Rectangle 21"/>
            <p:cNvSpPr>
              <a:spLocks noChangeArrowheads="1"/>
            </p:cNvSpPr>
            <p:nvPr/>
          </p:nvSpPr>
          <p:spPr bwMode="auto">
            <a:xfrm>
              <a:off x="1211263" y="4414838"/>
              <a:ext cx="307975" cy="452437"/>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78" name="Rectangle 22"/>
            <p:cNvSpPr>
              <a:spLocks noChangeArrowheads="1"/>
            </p:cNvSpPr>
            <p:nvPr/>
          </p:nvSpPr>
          <p:spPr bwMode="auto">
            <a:xfrm>
              <a:off x="1308100" y="45116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5079" name="Rectangle 23"/>
            <p:cNvSpPr>
              <a:spLocks noChangeArrowheads="1"/>
            </p:cNvSpPr>
            <p:nvPr/>
          </p:nvSpPr>
          <p:spPr bwMode="auto">
            <a:xfrm>
              <a:off x="1550988"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5080" name="Rectangle 24"/>
            <p:cNvSpPr>
              <a:spLocks noChangeArrowheads="1"/>
            </p:cNvSpPr>
            <p:nvPr/>
          </p:nvSpPr>
          <p:spPr bwMode="auto">
            <a:xfrm>
              <a:off x="1663700" y="3495675"/>
              <a:ext cx="307975" cy="45085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81" name="Rectangle 25"/>
            <p:cNvSpPr>
              <a:spLocks noChangeArrowheads="1"/>
            </p:cNvSpPr>
            <p:nvPr/>
          </p:nvSpPr>
          <p:spPr bwMode="auto">
            <a:xfrm>
              <a:off x="1776413"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5082" name="Rectangle 26"/>
            <p:cNvSpPr>
              <a:spLocks noChangeArrowheads="1"/>
            </p:cNvSpPr>
            <p:nvPr/>
          </p:nvSpPr>
          <p:spPr bwMode="auto">
            <a:xfrm>
              <a:off x="1663700" y="3946525"/>
              <a:ext cx="307975" cy="468313"/>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83" name="Rectangle 27"/>
            <p:cNvSpPr>
              <a:spLocks noChangeArrowheads="1"/>
            </p:cNvSpPr>
            <p:nvPr/>
          </p:nvSpPr>
          <p:spPr bwMode="auto">
            <a:xfrm>
              <a:off x="1776413" y="40592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5084" name="Rectangle 28"/>
            <p:cNvSpPr>
              <a:spLocks noChangeArrowheads="1"/>
            </p:cNvSpPr>
            <p:nvPr/>
          </p:nvSpPr>
          <p:spPr bwMode="auto">
            <a:xfrm>
              <a:off x="1663700" y="4414838"/>
              <a:ext cx="307975" cy="452437"/>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85" name="Rectangle 29"/>
            <p:cNvSpPr>
              <a:spLocks noChangeArrowheads="1"/>
            </p:cNvSpPr>
            <p:nvPr/>
          </p:nvSpPr>
          <p:spPr bwMode="auto">
            <a:xfrm>
              <a:off x="1776413" y="45116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5086" name="Rectangle 30"/>
            <p:cNvSpPr>
              <a:spLocks noChangeArrowheads="1"/>
            </p:cNvSpPr>
            <p:nvPr/>
          </p:nvSpPr>
          <p:spPr bwMode="auto">
            <a:xfrm>
              <a:off x="2003425"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5087" name="Rectangle 31"/>
            <p:cNvSpPr>
              <a:spLocks noChangeArrowheads="1"/>
            </p:cNvSpPr>
            <p:nvPr/>
          </p:nvSpPr>
          <p:spPr bwMode="auto">
            <a:xfrm>
              <a:off x="2455863"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45088" name="Rectangle 32"/>
            <p:cNvSpPr>
              <a:spLocks noChangeArrowheads="1"/>
            </p:cNvSpPr>
            <p:nvPr/>
          </p:nvSpPr>
          <p:spPr bwMode="auto">
            <a:xfrm>
              <a:off x="2584450" y="3495675"/>
              <a:ext cx="307975" cy="45085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89" name="Rectangle 33"/>
            <p:cNvSpPr>
              <a:spLocks noChangeArrowheads="1"/>
            </p:cNvSpPr>
            <p:nvPr/>
          </p:nvSpPr>
          <p:spPr bwMode="auto">
            <a:xfrm>
              <a:off x="2681288"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5090" name="Rectangle 34"/>
            <p:cNvSpPr>
              <a:spLocks noChangeArrowheads="1"/>
            </p:cNvSpPr>
            <p:nvPr/>
          </p:nvSpPr>
          <p:spPr bwMode="auto">
            <a:xfrm>
              <a:off x="2584450" y="3946525"/>
              <a:ext cx="307975" cy="468313"/>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91" name="Rectangle 35"/>
            <p:cNvSpPr>
              <a:spLocks noChangeArrowheads="1"/>
            </p:cNvSpPr>
            <p:nvPr/>
          </p:nvSpPr>
          <p:spPr bwMode="auto">
            <a:xfrm>
              <a:off x="2681288" y="40592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5092" name="Rectangle 36"/>
            <p:cNvSpPr>
              <a:spLocks noChangeArrowheads="1"/>
            </p:cNvSpPr>
            <p:nvPr/>
          </p:nvSpPr>
          <p:spPr bwMode="auto">
            <a:xfrm>
              <a:off x="2584450" y="4414838"/>
              <a:ext cx="307975" cy="452437"/>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93" name="Rectangle 37"/>
            <p:cNvSpPr>
              <a:spLocks noChangeArrowheads="1"/>
            </p:cNvSpPr>
            <p:nvPr/>
          </p:nvSpPr>
          <p:spPr bwMode="auto">
            <a:xfrm>
              <a:off x="2681288" y="45116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45094" name="Rectangle 38"/>
            <p:cNvSpPr>
              <a:spLocks noChangeArrowheads="1"/>
            </p:cNvSpPr>
            <p:nvPr/>
          </p:nvSpPr>
          <p:spPr bwMode="auto">
            <a:xfrm>
              <a:off x="2924175"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5095" name="Rectangle 39"/>
            <p:cNvSpPr>
              <a:spLocks noChangeArrowheads="1"/>
            </p:cNvSpPr>
            <p:nvPr/>
          </p:nvSpPr>
          <p:spPr bwMode="auto">
            <a:xfrm>
              <a:off x="3376613"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45096" name="Rectangle 40"/>
            <p:cNvSpPr>
              <a:spLocks noChangeArrowheads="1"/>
            </p:cNvSpPr>
            <p:nvPr/>
          </p:nvSpPr>
          <p:spPr bwMode="auto">
            <a:xfrm>
              <a:off x="3505200" y="3495675"/>
              <a:ext cx="307975" cy="45085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97" name="Rectangle 41"/>
            <p:cNvSpPr>
              <a:spLocks noChangeArrowheads="1"/>
            </p:cNvSpPr>
            <p:nvPr/>
          </p:nvSpPr>
          <p:spPr bwMode="auto">
            <a:xfrm>
              <a:off x="3602038"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45098" name="Rectangle 42"/>
            <p:cNvSpPr>
              <a:spLocks noChangeArrowheads="1"/>
            </p:cNvSpPr>
            <p:nvPr/>
          </p:nvSpPr>
          <p:spPr bwMode="auto">
            <a:xfrm>
              <a:off x="3505200" y="3946525"/>
              <a:ext cx="307975" cy="468313"/>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99" name="Rectangle 43"/>
            <p:cNvSpPr>
              <a:spLocks noChangeArrowheads="1"/>
            </p:cNvSpPr>
            <p:nvPr/>
          </p:nvSpPr>
          <p:spPr bwMode="auto">
            <a:xfrm>
              <a:off x="3602038" y="40592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5100" name="Rectangle 44"/>
            <p:cNvSpPr>
              <a:spLocks noChangeArrowheads="1"/>
            </p:cNvSpPr>
            <p:nvPr/>
          </p:nvSpPr>
          <p:spPr bwMode="auto">
            <a:xfrm>
              <a:off x="3505200" y="4414838"/>
              <a:ext cx="307975" cy="452437"/>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01" name="Rectangle 45"/>
            <p:cNvSpPr>
              <a:spLocks noChangeArrowheads="1"/>
            </p:cNvSpPr>
            <p:nvPr/>
          </p:nvSpPr>
          <p:spPr bwMode="auto">
            <a:xfrm>
              <a:off x="3602038" y="45116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45102" name="Rectangle 46"/>
            <p:cNvSpPr>
              <a:spLocks noChangeArrowheads="1"/>
            </p:cNvSpPr>
            <p:nvPr/>
          </p:nvSpPr>
          <p:spPr bwMode="auto">
            <a:xfrm>
              <a:off x="3829050"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5103" name="Rectangle 47"/>
            <p:cNvSpPr>
              <a:spLocks noChangeArrowheads="1"/>
            </p:cNvSpPr>
            <p:nvPr/>
          </p:nvSpPr>
          <p:spPr bwMode="auto">
            <a:xfrm>
              <a:off x="4297363"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45104" name="Rectangle 48"/>
            <p:cNvSpPr>
              <a:spLocks noChangeArrowheads="1"/>
            </p:cNvSpPr>
            <p:nvPr/>
          </p:nvSpPr>
          <p:spPr bwMode="auto">
            <a:xfrm>
              <a:off x="4749800"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5105" name="Rectangle 49"/>
            <p:cNvSpPr>
              <a:spLocks noChangeArrowheads="1"/>
            </p:cNvSpPr>
            <p:nvPr/>
          </p:nvSpPr>
          <p:spPr bwMode="auto">
            <a:xfrm>
              <a:off x="5202238"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45106" name="Rectangle 50"/>
            <p:cNvSpPr>
              <a:spLocks noChangeArrowheads="1"/>
            </p:cNvSpPr>
            <p:nvPr/>
          </p:nvSpPr>
          <p:spPr bwMode="auto">
            <a:xfrm>
              <a:off x="5670550"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5107" name="Rectangle 51"/>
            <p:cNvSpPr>
              <a:spLocks noChangeArrowheads="1"/>
            </p:cNvSpPr>
            <p:nvPr/>
          </p:nvSpPr>
          <p:spPr bwMode="auto">
            <a:xfrm>
              <a:off x="6122988"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5108" name="Rectangle 52"/>
            <p:cNvSpPr>
              <a:spLocks noChangeArrowheads="1"/>
            </p:cNvSpPr>
            <p:nvPr/>
          </p:nvSpPr>
          <p:spPr bwMode="auto">
            <a:xfrm>
              <a:off x="6251575" y="3495675"/>
              <a:ext cx="307975" cy="45085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09" name="Rectangle 53"/>
            <p:cNvSpPr>
              <a:spLocks noChangeArrowheads="1"/>
            </p:cNvSpPr>
            <p:nvPr/>
          </p:nvSpPr>
          <p:spPr bwMode="auto">
            <a:xfrm>
              <a:off x="6348413"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5110" name="Rectangle 54"/>
            <p:cNvSpPr>
              <a:spLocks noChangeArrowheads="1"/>
            </p:cNvSpPr>
            <p:nvPr/>
          </p:nvSpPr>
          <p:spPr bwMode="auto">
            <a:xfrm>
              <a:off x="6251575" y="3946525"/>
              <a:ext cx="307975" cy="468313"/>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11" name="Rectangle 55"/>
            <p:cNvSpPr>
              <a:spLocks noChangeArrowheads="1"/>
            </p:cNvSpPr>
            <p:nvPr/>
          </p:nvSpPr>
          <p:spPr bwMode="auto">
            <a:xfrm>
              <a:off x="6348413" y="40592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45112" name="Rectangle 56"/>
            <p:cNvSpPr>
              <a:spLocks noChangeArrowheads="1"/>
            </p:cNvSpPr>
            <p:nvPr/>
          </p:nvSpPr>
          <p:spPr bwMode="auto">
            <a:xfrm>
              <a:off x="6251575" y="4414838"/>
              <a:ext cx="307975" cy="452437"/>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13" name="Rectangle 57"/>
            <p:cNvSpPr>
              <a:spLocks noChangeArrowheads="1"/>
            </p:cNvSpPr>
            <p:nvPr/>
          </p:nvSpPr>
          <p:spPr bwMode="auto">
            <a:xfrm>
              <a:off x="6348413" y="45116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5114" name="Rectangle 58"/>
            <p:cNvSpPr>
              <a:spLocks noChangeArrowheads="1"/>
            </p:cNvSpPr>
            <p:nvPr/>
          </p:nvSpPr>
          <p:spPr bwMode="auto">
            <a:xfrm>
              <a:off x="6575425"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5115" name="Rectangle 59"/>
            <p:cNvSpPr>
              <a:spLocks noChangeArrowheads="1"/>
            </p:cNvSpPr>
            <p:nvPr/>
          </p:nvSpPr>
          <p:spPr bwMode="auto">
            <a:xfrm>
              <a:off x="7043738"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5116" name="Rectangle 60"/>
            <p:cNvSpPr>
              <a:spLocks noChangeArrowheads="1"/>
            </p:cNvSpPr>
            <p:nvPr/>
          </p:nvSpPr>
          <p:spPr bwMode="auto">
            <a:xfrm>
              <a:off x="7496175"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5117" name="Rectangle 61"/>
            <p:cNvSpPr>
              <a:spLocks noChangeArrowheads="1"/>
            </p:cNvSpPr>
            <p:nvPr/>
          </p:nvSpPr>
          <p:spPr bwMode="auto">
            <a:xfrm>
              <a:off x="7948613"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45118" name="Rectangle 62"/>
            <p:cNvSpPr>
              <a:spLocks noChangeArrowheads="1"/>
            </p:cNvSpPr>
            <p:nvPr/>
          </p:nvSpPr>
          <p:spPr bwMode="auto">
            <a:xfrm>
              <a:off x="8077200" y="3495675"/>
              <a:ext cx="307975" cy="45085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19" name="Rectangle 63"/>
            <p:cNvSpPr>
              <a:spLocks noChangeArrowheads="1"/>
            </p:cNvSpPr>
            <p:nvPr/>
          </p:nvSpPr>
          <p:spPr bwMode="auto">
            <a:xfrm>
              <a:off x="8191500"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5120" name="Rectangle 64"/>
            <p:cNvSpPr>
              <a:spLocks noChangeArrowheads="1"/>
            </p:cNvSpPr>
            <p:nvPr/>
          </p:nvSpPr>
          <p:spPr bwMode="auto">
            <a:xfrm>
              <a:off x="8077200" y="3946525"/>
              <a:ext cx="307975" cy="468313"/>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21" name="Rectangle 65"/>
            <p:cNvSpPr>
              <a:spLocks noChangeArrowheads="1"/>
            </p:cNvSpPr>
            <p:nvPr/>
          </p:nvSpPr>
          <p:spPr bwMode="auto">
            <a:xfrm>
              <a:off x="8191500" y="40592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5122" name="Rectangle 66"/>
            <p:cNvSpPr>
              <a:spLocks noChangeArrowheads="1"/>
            </p:cNvSpPr>
            <p:nvPr/>
          </p:nvSpPr>
          <p:spPr bwMode="auto">
            <a:xfrm>
              <a:off x="8077200" y="4414838"/>
              <a:ext cx="307975" cy="452437"/>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23" name="Rectangle 67"/>
            <p:cNvSpPr>
              <a:spLocks noChangeArrowheads="1"/>
            </p:cNvSpPr>
            <p:nvPr/>
          </p:nvSpPr>
          <p:spPr bwMode="auto">
            <a:xfrm>
              <a:off x="8191500" y="45116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45124" name="Rectangle 68"/>
            <p:cNvSpPr>
              <a:spLocks noChangeArrowheads="1"/>
            </p:cNvSpPr>
            <p:nvPr/>
          </p:nvSpPr>
          <p:spPr bwMode="auto">
            <a:xfrm>
              <a:off x="8416925"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5125" name="Rectangle 69"/>
            <p:cNvSpPr>
              <a:spLocks noChangeArrowheads="1"/>
            </p:cNvSpPr>
            <p:nvPr/>
          </p:nvSpPr>
          <p:spPr bwMode="auto">
            <a:xfrm>
              <a:off x="8869363"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5126" name="Rectangle 70"/>
            <p:cNvSpPr>
              <a:spLocks noChangeArrowheads="1"/>
            </p:cNvSpPr>
            <p:nvPr/>
          </p:nvSpPr>
          <p:spPr bwMode="auto">
            <a:xfrm>
              <a:off x="112713" y="5121275"/>
              <a:ext cx="612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页框</a:t>
              </a:r>
              <a:endParaRPr lang="zh-CN" altLang="en-US"/>
            </a:p>
          </p:txBody>
        </p:sp>
        <p:sp>
          <p:nvSpPr>
            <p:cNvPr id="45127" name="Rectangle 71"/>
            <p:cNvSpPr>
              <a:spLocks noChangeArrowheads="1"/>
            </p:cNvSpPr>
            <p:nvPr/>
          </p:nvSpPr>
          <p:spPr bwMode="auto">
            <a:xfrm>
              <a:off x="3957638" y="3495675"/>
              <a:ext cx="307975" cy="45085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28" name="Rectangle 72"/>
            <p:cNvSpPr>
              <a:spLocks noChangeArrowheads="1"/>
            </p:cNvSpPr>
            <p:nvPr/>
          </p:nvSpPr>
          <p:spPr bwMode="auto">
            <a:xfrm>
              <a:off x="4071938"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45129" name="Rectangle 73"/>
            <p:cNvSpPr>
              <a:spLocks noChangeArrowheads="1"/>
            </p:cNvSpPr>
            <p:nvPr/>
          </p:nvSpPr>
          <p:spPr bwMode="auto">
            <a:xfrm>
              <a:off x="3957638" y="3946525"/>
              <a:ext cx="307975" cy="468313"/>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30" name="Rectangle 74"/>
            <p:cNvSpPr>
              <a:spLocks noChangeArrowheads="1"/>
            </p:cNvSpPr>
            <p:nvPr/>
          </p:nvSpPr>
          <p:spPr bwMode="auto">
            <a:xfrm>
              <a:off x="4071938" y="40592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5131" name="Rectangle 75"/>
            <p:cNvSpPr>
              <a:spLocks noChangeArrowheads="1"/>
            </p:cNvSpPr>
            <p:nvPr/>
          </p:nvSpPr>
          <p:spPr bwMode="auto">
            <a:xfrm>
              <a:off x="3957638" y="4414838"/>
              <a:ext cx="307975" cy="452437"/>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32" name="Rectangle 76"/>
            <p:cNvSpPr>
              <a:spLocks noChangeArrowheads="1"/>
            </p:cNvSpPr>
            <p:nvPr/>
          </p:nvSpPr>
          <p:spPr bwMode="auto">
            <a:xfrm>
              <a:off x="4071938" y="45116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5133" name="Rectangle 77"/>
            <p:cNvSpPr>
              <a:spLocks noChangeArrowheads="1"/>
            </p:cNvSpPr>
            <p:nvPr/>
          </p:nvSpPr>
          <p:spPr bwMode="auto">
            <a:xfrm>
              <a:off x="4425950" y="3495675"/>
              <a:ext cx="292100" cy="45085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34" name="Rectangle 78"/>
            <p:cNvSpPr>
              <a:spLocks noChangeArrowheads="1"/>
            </p:cNvSpPr>
            <p:nvPr/>
          </p:nvSpPr>
          <p:spPr bwMode="auto">
            <a:xfrm>
              <a:off x="4522788"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45135" name="Rectangle 79"/>
            <p:cNvSpPr>
              <a:spLocks noChangeArrowheads="1"/>
            </p:cNvSpPr>
            <p:nvPr/>
          </p:nvSpPr>
          <p:spPr bwMode="auto">
            <a:xfrm>
              <a:off x="4425950" y="3946525"/>
              <a:ext cx="292100" cy="468313"/>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36" name="Rectangle 80"/>
            <p:cNvSpPr>
              <a:spLocks noChangeArrowheads="1"/>
            </p:cNvSpPr>
            <p:nvPr/>
          </p:nvSpPr>
          <p:spPr bwMode="auto">
            <a:xfrm>
              <a:off x="4522788" y="40592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45137" name="Rectangle 81"/>
            <p:cNvSpPr>
              <a:spLocks noChangeArrowheads="1"/>
            </p:cNvSpPr>
            <p:nvPr/>
          </p:nvSpPr>
          <p:spPr bwMode="auto">
            <a:xfrm>
              <a:off x="4425950" y="4414838"/>
              <a:ext cx="292100" cy="452437"/>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38" name="Rectangle 82"/>
            <p:cNvSpPr>
              <a:spLocks noChangeArrowheads="1"/>
            </p:cNvSpPr>
            <p:nvPr/>
          </p:nvSpPr>
          <p:spPr bwMode="auto">
            <a:xfrm>
              <a:off x="4522788" y="45116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5139" name="Rectangle 83"/>
            <p:cNvSpPr>
              <a:spLocks noChangeArrowheads="1"/>
            </p:cNvSpPr>
            <p:nvPr/>
          </p:nvSpPr>
          <p:spPr bwMode="auto">
            <a:xfrm>
              <a:off x="4878388" y="3495675"/>
              <a:ext cx="307975" cy="45085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40" name="Rectangle 84"/>
            <p:cNvSpPr>
              <a:spLocks noChangeArrowheads="1"/>
            </p:cNvSpPr>
            <p:nvPr/>
          </p:nvSpPr>
          <p:spPr bwMode="auto">
            <a:xfrm>
              <a:off x="4975225"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5141" name="Rectangle 85"/>
            <p:cNvSpPr>
              <a:spLocks noChangeArrowheads="1"/>
            </p:cNvSpPr>
            <p:nvPr/>
          </p:nvSpPr>
          <p:spPr bwMode="auto">
            <a:xfrm>
              <a:off x="4878388" y="3946525"/>
              <a:ext cx="307975" cy="468313"/>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42" name="Rectangle 86"/>
            <p:cNvSpPr>
              <a:spLocks noChangeArrowheads="1"/>
            </p:cNvSpPr>
            <p:nvPr/>
          </p:nvSpPr>
          <p:spPr bwMode="auto">
            <a:xfrm>
              <a:off x="4975225" y="40592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45143" name="Rectangle 87"/>
            <p:cNvSpPr>
              <a:spLocks noChangeArrowheads="1"/>
            </p:cNvSpPr>
            <p:nvPr/>
          </p:nvSpPr>
          <p:spPr bwMode="auto">
            <a:xfrm>
              <a:off x="4878388" y="4414838"/>
              <a:ext cx="307975" cy="452437"/>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44" name="Rectangle 88"/>
            <p:cNvSpPr>
              <a:spLocks noChangeArrowheads="1"/>
            </p:cNvSpPr>
            <p:nvPr/>
          </p:nvSpPr>
          <p:spPr bwMode="auto">
            <a:xfrm>
              <a:off x="4975225" y="45116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5145" name="Rectangle 89"/>
            <p:cNvSpPr>
              <a:spLocks noChangeArrowheads="1"/>
            </p:cNvSpPr>
            <p:nvPr/>
          </p:nvSpPr>
          <p:spPr bwMode="auto">
            <a:xfrm>
              <a:off x="7172325" y="3495675"/>
              <a:ext cx="307975" cy="450850"/>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46" name="Rectangle 90"/>
            <p:cNvSpPr>
              <a:spLocks noChangeArrowheads="1"/>
            </p:cNvSpPr>
            <p:nvPr/>
          </p:nvSpPr>
          <p:spPr bwMode="auto">
            <a:xfrm>
              <a:off x="7270750"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5147" name="Rectangle 91"/>
            <p:cNvSpPr>
              <a:spLocks noChangeArrowheads="1"/>
            </p:cNvSpPr>
            <p:nvPr/>
          </p:nvSpPr>
          <p:spPr bwMode="auto">
            <a:xfrm>
              <a:off x="7172325" y="3946525"/>
              <a:ext cx="307975" cy="468313"/>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48" name="Rectangle 92"/>
            <p:cNvSpPr>
              <a:spLocks noChangeArrowheads="1"/>
            </p:cNvSpPr>
            <p:nvPr/>
          </p:nvSpPr>
          <p:spPr bwMode="auto">
            <a:xfrm>
              <a:off x="7270750" y="40592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5149" name="Rectangle 93"/>
            <p:cNvSpPr>
              <a:spLocks noChangeArrowheads="1"/>
            </p:cNvSpPr>
            <p:nvPr/>
          </p:nvSpPr>
          <p:spPr bwMode="auto">
            <a:xfrm>
              <a:off x="7172325" y="4414838"/>
              <a:ext cx="307975" cy="452437"/>
            </a:xfrm>
            <a:prstGeom prst="rect">
              <a:avLst/>
            </a:prstGeom>
            <a:noFill/>
            <a:ln w="222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50" name="Rectangle 94"/>
            <p:cNvSpPr>
              <a:spLocks noChangeArrowheads="1"/>
            </p:cNvSpPr>
            <p:nvPr/>
          </p:nvSpPr>
          <p:spPr bwMode="auto">
            <a:xfrm>
              <a:off x="7270750" y="45116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5151" name="Text Box 95"/>
            <p:cNvSpPr txBox="1">
              <a:spLocks noChangeArrowheads="1"/>
            </p:cNvSpPr>
            <p:nvPr/>
          </p:nvSpPr>
          <p:spPr bwMode="auto">
            <a:xfrm>
              <a:off x="1752600" y="5638800"/>
              <a:ext cx="5791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spcBef>
                  <a:spcPct val="50000"/>
                </a:spcBef>
              </a:pPr>
              <a:r>
                <a:rPr lang="zh-CN" altLang="en-US" sz="2800"/>
                <a:t>页面置换：9次</a:t>
              </a:r>
              <a:endParaRPr lang="zh-CN" altLang="en-US" sz="2800"/>
            </a:p>
          </p:txBody>
        </p:sp>
      </p:grpSp>
      <p:sp>
        <p:nvSpPr>
          <p:cNvPr id="3" name="文本框 2"/>
          <p:cNvSpPr txBox="1"/>
          <p:nvPr/>
        </p:nvSpPr>
        <p:spPr>
          <a:xfrm>
            <a:off x="1121705" y="5416377"/>
            <a:ext cx="7451079" cy="523220"/>
          </a:xfrm>
          <a:prstGeom prst="rect">
            <a:avLst/>
          </a:prstGeom>
          <a:noFill/>
        </p:spPr>
        <p:txBody>
          <a:bodyPr wrap="none" rtlCol="0">
            <a:spAutoFit/>
          </a:bodyPr>
          <a:lstStyle/>
          <a:p>
            <a:r>
              <a:rPr lang="zh-CN" altLang="en-US" b="1" dirty="0">
                <a:solidFill>
                  <a:srgbClr val="FF0000"/>
                </a:solidFill>
              </a:rPr>
              <a:t>不要背，会计算缺页</a:t>
            </a:r>
            <a:r>
              <a:rPr lang="en-US" altLang="zh-CN" b="1" dirty="0">
                <a:solidFill>
                  <a:srgbClr val="FF0000"/>
                </a:solidFill>
              </a:rPr>
              <a:t>/</a:t>
            </a:r>
            <a:r>
              <a:rPr lang="zh-CN" altLang="en-US" b="1" dirty="0">
                <a:solidFill>
                  <a:srgbClr val="FF0000"/>
                </a:solidFill>
              </a:rPr>
              <a:t>置换次数和缺页</a:t>
            </a:r>
            <a:r>
              <a:rPr lang="en-US" altLang="zh-CN" b="1" dirty="0">
                <a:solidFill>
                  <a:srgbClr val="FF0000"/>
                </a:solidFill>
              </a:rPr>
              <a:t>/</a:t>
            </a:r>
            <a:r>
              <a:rPr lang="zh-CN" altLang="en-US" b="1" dirty="0">
                <a:solidFill>
                  <a:srgbClr val="FF0000"/>
                </a:solidFill>
              </a:rPr>
              <a:t>置换率</a:t>
            </a:r>
            <a:endParaRPr lang="zh-CN" altLang="en-US" b="1" dirty="0">
              <a:solidFill>
                <a:srgbClr val="FF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683568" y="198437"/>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4000" dirty="0">
                <a:solidFill>
                  <a:srgbClr val="000000"/>
                </a:solidFill>
                <a:latin typeface="华文新魏" panose="02010800040101010101" pitchFamily="2" charset="-122"/>
                <a:ea typeface="华文新魏" panose="02010800040101010101" pitchFamily="2" charset="-122"/>
              </a:rPr>
              <a:t>5.4</a:t>
            </a:r>
            <a:r>
              <a:rPr lang="zh-CN" altLang="en-US" sz="4000" dirty="0">
                <a:solidFill>
                  <a:srgbClr val="000000"/>
                </a:solidFill>
                <a:latin typeface="华文新魏" panose="02010800040101010101" pitchFamily="2" charset="-122"/>
                <a:ea typeface="华文新魏" panose="02010800040101010101" pitchFamily="2" charset="-122"/>
              </a:rPr>
              <a:t>抖动与工作集</a:t>
            </a:r>
            <a:endParaRPr lang="zh-CN" altLang="en-US" sz="4000" dirty="0">
              <a:solidFill>
                <a:srgbClr val="000000"/>
              </a:solidFill>
              <a:latin typeface="华文新魏" panose="02010800040101010101" pitchFamily="2" charset="-122"/>
              <a:ea typeface="华文新魏" panose="02010800040101010101" pitchFamily="2" charset="-122"/>
            </a:endParaRPr>
          </a:p>
        </p:txBody>
      </p:sp>
      <p:sp>
        <p:nvSpPr>
          <p:cNvPr id="56323" name="Rectangle 3"/>
          <p:cNvSpPr>
            <a:spLocks noChangeArrowheads="1"/>
          </p:cNvSpPr>
          <p:nvPr/>
        </p:nvSpPr>
        <p:spPr bwMode="auto">
          <a:xfrm>
            <a:off x="143669" y="900112"/>
            <a:ext cx="8915400"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spcBef>
                <a:spcPct val="20000"/>
              </a:spcBef>
              <a:buClr>
                <a:srgbClr val="0000CC"/>
              </a:buClr>
            </a:pPr>
            <a:r>
              <a:rPr lang="en-US" altLang="zh-CN" sz="3200" dirty="0">
                <a:solidFill>
                  <a:srgbClr val="0000CC"/>
                </a:solidFill>
              </a:rPr>
              <a:t>5.4.1</a:t>
            </a:r>
            <a:r>
              <a:rPr lang="zh-CN" altLang="en-US" sz="3200" dirty="0">
                <a:solidFill>
                  <a:srgbClr val="0000CC"/>
                </a:solidFill>
              </a:rPr>
              <a:t>多道程序度与</a:t>
            </a:r>
            <a:r>
              <a:rPr lang="zh-CN" altLang="en-US" sz="3200" dirty="0">
                <a:solidFill>
                  <a:srgbClr val="FF0000"/>
                </a:solidFill>
              </a:rPr>
              <a:t>“抖动”（</a:t>
            </a:r>
            <a:r>
              <a:rPr lang="zh-CN" altLang="en-US" sz="3200" dirty="0">
                <a:solidFill>
                  <a:srgbClr val="FF0000"/>
                </a:solidFill>
              </a:rPr>
              <a:t>名词）</a:t>
            </a:r>
            <a:endParaRPr lang="zh-CN" altLang="en-US" sz="3200" dirty="0">
              <a:solidFill>
                <a:srgbClr val="FF0000"/>
              </a:solidFill>
            </a:endParaRPr>
          </a:p>
          <a:p>
            <a:pPr marL="457200" lvl="1" indent="0">
              <a:spcBef>
                <a:spcPct val="20000"/>
              </a:spcBef>
              <a:buClr>
                <a:srgbClr val="0000CC"/>
              </a:buClr>
            </a:pPr>
            <a:r>
              <a:rPr lang="en-US" altLang="zh-CN" sz="2800" dirty="0">
                <a:solidFill>
                  <a:srgbClr val="000000"/>
                </a:solidFill>
              </a:rPr>
              <a:t>1. </a:t>
            </a:r>
            <a:r>
              <a:rPr lang="zh-CN" altLang="en-US" sz="2800" dirty="0">
                <a:solidFill>
                  <a:srgbClr val="000000"/>
                </a:solidFill>
              </a:rPr>
              <a:t>多道程序度与处理机的利用率</a:t>
            </a:r>
            <a:endParaRPr lang="en-US" altLang="zh-CN" sz="2800" dirty="0">
              <a:solidFill>
                <a:srgbClr val="000000"/>
              </a:solidFill>
            </a:endParaRPr>
          </a:p>
          <a:p>
            <a:pPr lvl="1">
              <a:spcBef>
                <a:spcPct val="20000"/>
              </a:spcBef>
              <a:buClr>
                <a:srgbClr val="0000CC"/>
              </a:buClr>
              <a:buFont typeface="Wingdings" panose="05000000000000000000" pitchFamily="2" charset="2"/>
              <a:buChar char="Ø"/>
            </a:pPr>
            <a:endParaRPr lang="zh-CN" altLang="en-US" sz="2800" dirty="0">
              <a:solidFill>
                <a:srgbClr val="000000"/>
              </a:solidFill>
            </a:endParaRPr>
          </a:p>
        </p:txBody>
      </p:sp>
      <p:pic>
        <p:nvPicPr>
          <p:cNvPr id="5632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2349500"/>
            <a:ext cx="8593138"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755576" y="260648"/>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4000" dirty="0">
                <a:solidFill>
                  <a:srgbClr val="000000"/>
                </a:solidFill>
                <a:latin typeface="华文新魏" panose="02010800040101010101" pitchFamily="2" charset="-122"/>
                <a:ea typeface="华文新魏" panose="02010800040101010101" pitchFamily="2" charset="-122"/>
              </a:rPr>
              <a:t>5.4</a:t>
            </a:r>
            <a:r>
              <a:rPr lang="zh-CN" altLang="en-US" sz="4000" dirty="0">
                <a:solidFill>
                  <a:srgbClr val="000000"/>
                </a:solidFill>
                <a:latin typeface="华文新魏" panose="02010800040101010101" pitchFamily="2" charset="-122"/>
                <a:ea typeface="华文新魏" panose="02010800040101010101" pitchFamily="2" charset="-122"/>
              </a:rPr>
              <a:t>抖动与工作集</a:t>
            </a:r>
            <a:endParaRPr lang="zh-CN" altLang="en-US" sz="4000" dirty="0">
              <a:solidFill>
                <a:srgbClr val="000000"/>
              </a:solidFill>
              <a:latin typeface="华文新魏" panose="02010800040101010101" pitchFamily="2" charset="-122"/>
              <a:ea typeface="华文新魏" panose="02010800040101010101" pitchFamily="2" charset="-122"/>
            </a:endParaRPr>
          </a:p>
        </p:txBody>
      </p:sp>
      <p:sp>
        <p:nvSpPr>
          <p:cNvPr id="59395" name="Rectangle 3"/>
          <p:cNvSpPr>
            <a:spLocks noChangeArrowheads="1"/>
          </p:cNvSpPr>
          <p:nvPr/>
        </p:nvSpPr>
        <p:spPr bwMode="auto">
          <a:xfrm>
            <a:off x="228600" y="1295400"/>
            <a:ext cx="8915400"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524000" indent="-609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spcBef>
                <a:spcPct val="20000"/>
              </a:spcBef>
              <a:buClr>
                <a:srgbClr val="0000CC"/>
              </a:buClr>
            </a:pPr>
            <a:r>
              <a:rPr lang="en-US" altLang="zh-CN" sz="3200" dirty="0">
                <a:solidFill>
                  <a:srgbClr val="0000CC"/>
                </a:solidFill>
              </a:rPr>
              <a:t>5.4.2</a:t>
            </a:r>
            <a:r>
              <a:rPr lang="zh-CN" altLang="en-US" sz="3200" dirty="0">
                <a:solidFill>
                  <a:srgbClr val="0000CC"/>
                </a:solidFill>
              </a:rPr>
              <a:t>工作集</a:t>
            </a:r>
            <a:endParaRPr lang="zh-CN" altLang="en-US" sz="3200" dirty="0">
              <a:solidFill>
                <a:srgbClr val="0000CC"/>
              </a:solidFill>
            </a:endParaRPr>
          </a:p>
          <a:p>
            <a:pPr marL="457200" lvl="1" indent="0">
              <a:spcBef>
                <a:spcPct val="20000"/>
              </a:spcBef>
              <a:buClr>
                <a:srgbClr val="0000CC"/>
              </a:buClr>
            </a:pPr>
            <a:r>
              <a:rPr lang="en-US" altLang="zh-CN" sz="2800" dirty="0">
                <a:solidFill>
                  <a:srgbClr val="000000"/>
                </a:solidFill>
              </a:rPr>
              <a:t>2.</a:t>
            </a:r>
            <a:r>
              <a:rPr lang="zh-CN" altLang="en-US" sz="2800" dirty="0">
                <a:solidFill>
                  <a:srgbClr val="000000"/>
                </a:solidFill>
              </a:rPr>
              <a:t>工作集的定义</a:t>
            </a:r>
            <a:endParaRPr lang="en-US" altLang="zh-CN" sz="2800" dirty="0">
              <a:solidFill>
                <a:srgbClr val="000000"/>
              </a:solidFill>
            </a:endParaRPr>
          </a:p>
          <a:p>
            <a:pPr marL="0" lvl="2" indent="0">
              <a:spcBef>
                <a:spcPct val="20000"/>
              </a:spcBef>
              <a:buClr>
                <a:srgbClr val="0000CC"/>
              </a:buClr>
            </a:pPr>
            <a:r>
              <a:rPr lang="zh-CN" altLang="en-US" sz="2800" dirty="0">
                <a:solidFill>
                  <a:srgbClr val="000000"/>
                </a:solidFill>
              </a:rPr>
              <a:t>      所谓工作集，是指在某段时间间隔</a:t>
            </a:r>
            <a:r>
              <a:rPr lang="en-US" altLang="zh-CN" sz="2800" dirty="0">
                <a:solidFill>
                  <a:srgbClr val="000000"/>
                </a:solidFill>
              </a:rPr>
              <a:t>Δ</a:t>
            </a:r>
            <a:r>
              <a:rPr lang="zh-CN" altLang="en-US" sz="2800" dirty="0">
                <a:solidFill>
                  <a:srgbClr val="000000"/>
                </a:solidFill>
              </a:rPr>
              <a:t>里，</a:t>
            </a:r>
            <a:r>
              <a:rPr lang="zh-CN" altLang="en-US" sz="2800" dirty="0">
                <a:solidFill>
                  <a:srgbClr val="FF0000"/>
                </a:solidFill>
              </a:rPr>
              <a:t>进程实际所要访问页面的集合</a:t>
            </a:r>
            <a:r>
              <a:rPr lang="zh-CN" altLang="en-US" sz="2800" dirty="0">
                <a:solidFill>
                  <a:srgbClr val="000000"/>
                </a:solidFill>
              </a:rPr>
              <a:t>。</a:t>
            </a:r>
            <a:endParaRPr lang="en-US" altLang="zh-CN" sz="2800" dirty="0">
              <a:solidFill>
                <a:srgbClr val="00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971600" y="593725"/>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6.1  I/O</a:t>
            </a:r>
            <a:r>
              <a:rPr lang="zh-CN" altLang="en-US" sz="4000" b="1" dirty="0">
                <a:latin typeface="华文新魏" panose="02010800040101010101" pitchFamily="2" charset="-122"/>
                <a:ea typeface="华文新魏" panose="02010800040101010101" pitchFamily="2" charset="-122"/>
              </a:rPr>
              <a:t>系统的功能、模型和接口</a:t>
            </a:r>
            <a:endParaRPr lang="en-US" altLang="zh-CN" sz="4000" b="1" dirty="0">
              <a:latin typeface="华文新魏" panose="02010800040101010101" pitchFamily="2" charset="-122"/>
              <a:ea typeface="华文新魏" panose="02010800040101010101" pitchFamily="2" charset="-122"/>
            </a:endParaRPr>
          </a:p>
        </p:txBody>
      </p:sp>
      <p:sp>
        <p:nvSpPr>
          <p:cNvPr id="11267" name="Rectangle 3"/>
          <p:cNvSpPr>
            <a:spLocks noChangeArrowheads="1"/>
          </p:cNvSpPr>
          <p:nvPr/>
        </p:nvSpPr>
        <p:spPr bwMode="auto">
          <a:xfrm>
            <a:off x="304800" y="1295400"/>
            <a:ext cx="8458200" cy="5373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algn="just" eaLnBrk="1" hangingPunct="1">
              <a:spcBef>
                <a:spcPct val="20000"/>
              </a:spcBef>
              <a:buClr>
                <a:srgbClr val="0000CC"/>
              </a:buClr>
            </a:pPr>
            <a:r>
              <a:rPr lang="en-US" altLang="zh-CN" sz="3200" b="1" dirty="0">
                <a:solidFill>
                  <a:srgbClr val="0000CC"/>
                </a:solidFill>
                <a:latin typeface="宋体" panose="02010600030101010101" pitchFamily="2" charset="-122"/>
              </a:rPr>
              <a:t>6.1.1 I/O</a:t>
            </a:r>
            <a:r>
              <a:rPr lang="zh-CN" altLang="en-US" sz="3200" b="1" dirty="0">
                <a:solidFill>
                  <a:srgbClr val="0000CC"/>
                </a:solidFill>
                <a:latin typeface="宋体" panose="02010600030101010101" pitchFamily="2" charset="-122"/>
              </a:rPr>
              <a:t>系统的基本功能</a:t>
            </a:r>
            <a:r>
              <a:rPr lang="en-US" altLang="zh-CN" sz="3200" b="1" dirty="0">
                <a:solidFill>
                  <a:srgbClr val="0000CC"/>
                </a:solidFill>
                <a:latin typeface="宋体" panose="02010600030101010101" pitchFamily="2" charset="-122"/>
              </a:rPr>
              <a:t>(</a:t>
            </a:r>
            <a:r>
              <a:rPr lang="zh-CN" altLang="en-US" sz="3200" b="1" dirty="0">
                <a:solidFill>
                  <a:srgbClr val="0000CC"/>
                </a:solidFill>
                <a:latin typeface="宋体" panose="02010600030101010101" pitchFamily="2" charset="-122"/>
              </a:rPr>
              <a:t>简答</a:t>
            </a:r>
            <a:r>
              <a:rPr lang="en-US" altLang="zh-CN" sz="3200" b="1" dirty="0">
                <a:solidFill>
                  <a:srgbClr val="0000CC"/>
                </a:solidFill>
                <a:latin typeface="宋体" panose="02010600030101010101" pitchFamily="2" charset="-122"/>
              </a:rPr>
              <a:t>)</a:t>
            </a:r>
            <a:endParaRPr lang="zh-CN" altLang="en-US" sz="3200" b="1" dirty="0">
              <a:solidFill>
                <a:srgbClr val="0000CC"/>
              </a:solidFill>
              <a:latin typeface="宋体" panose="02010600030101010101" pitchFamily="2" charset="-122"/>
            </a:endParaRPr>
          </a:p>
          <a:p>
            <a:pPr lvl="1" algn="just" eaLnBrk="1" hangingPunct="1">
              <a:spcBef>
                <a:spcPct val="20000"/>
              </a:spcBef>
              <a:buClr>
                <a:srgbClr val="0000CC"/>
              </a:buClr>
              <a:buFont typeface="+mj-ea"/>
              <a:buAutoNum type="circleNumDbPlain"/>
            </a:pPr>
            <a:r>
              <a:rPr lang="zh-CN" altLang="en-US" sz="2800" b="1" dirty="0">
                <a:latin typeface="Times New Roman" panose="02020603050405020304" pitchFamily="18" charset="0"/>
              </a:rPr>
              <a:t>隐藏物理设备的细节</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仅向上层进程提供少量的、抽象的读</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写命令</a:t>
            </a:r>
            <a:r>
              <a:rPr lang="en-US" altLang="zh-CN" sz="2800" b="1" dirty="0">
                <a:latin typeface="Times New Roman" panose="02020603050405020304" pitchFamily="18" charset="0"/>
              </a:rPr>
              <a:t>(Unix</a:t>
            </a:r>
            <a:r>
              <a:rPr lang="zh-CN" altLang="en-US" sz="2800" b="1" dirty="0">
                <a:latin typeface="Times New Roman" panose="02020603050405020304" pitchFamily="18" charset="0"/>
              </a:rPr>
              <a:t>系统中文件和设备采用同样的抽象接口</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看不出区别</a:t>
            </a:r>
            <a:r>
              <a:rPr lang="en-US" altLang="zh-CN" sz="2800" b="1" dirty="0">
                <a:latin typeface="Times New Roman" panose="02020603050405020304" pitchFamily="18" charset="0"/>
              </a:rPr>
              <a:t>)</a:t>
            </a:r>
            <a:endParaRPr lang="zh-CN" altLang="en-US" sz="2800" b="1" dirty="0">
              <a:latin typeface="Times New Roman" panose="02020603050405020304" pitchFamily="18" charset="0"/>
            </a:endParaRPr>
          </a:p>
          <a:p>
            <a:pPr lvl="1" algn="just" eaLnBrk="1" hangingPunct="1">
              <a:spcBef>
                <a:spcPct val="20000"/>
              </a:spcBef>
              <a:buClr>
                <a:srgbClr val="0000CC"/>
              </a:buClr>
              <a:buFont typeface="+mj-ea"/>
              <a:buAutoNum type="circleNumDbPlain"/>
            </a:pPr>
            <a:r>
              <a:rPr lang="zh-CN" altLang="en-US" sz="2800" b="1" dirty="0">
                <a:latin typeface="Times New Roman" panose="02020603050405020304" pitchFamily="18" charset="0"/>
              </a:rPr>
              <a:t>与设备的无关性</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便于替换</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更改</a:t>
            </a:r>
            <a:endParaRPr lang="zh-CN" altLang="en-US" sz="2800" b="1" dirty="0">
              <a:latin typeface="Times New Roman" panose="02020603050405020304" pitchFamily="18" charset="0"/>
            </a:endParaRPr>
          </a:p>
          <a:p>
            <a:pPr lvl="1" algn="just" eaLnBrk="1" hangingPunct="1">
              <a:spcBef>
                <a:spcPct val="20000"/>
              </a:spcBef>
              <a:buClr>
                <a:srgbClr val="0000CC"/>
              </a:buClr>
              <a:buFont typeface="+mj-ea"/>
              <a:buAutoNum type="circleNumDbPlain"/>
            </a:pPr>
            <a:r>
              <a:rPr lang="zh-CN" altLang="en-US" sz="2800" b="1" dirty="0">
                <a:latin typeface="Times New Roman" panose="02020603050405020304" pitchFamily="18" charset="0"/>
              </a:rPr>
              <a:t>提高处理机和</a:t>
            </a:r>
            <a:r>
              <a:rPr lang="en-US" altLang="zh-CN" sz="2800" b="1" dirty="0">
                <a:latin typeface="Times New Roman" panose="02020603050405020304" pitchFamily="18" charset="0"/>
              </a:rPr>
              <a:t>I/O</a:t>
            </a:r>
            <a:r>
              <a:rPr lang="zh-CN" altLang="en-US" sz="2800" b="1" dirty="0">
                <a:latin typeface="Times New Roman" panose="02020603050405020304" pitchFamily="18" charset="0"/>
              </a:rPr>
              <a:t>设备的利用率</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并发</a:t>
            </a:r>
            <a:r>
              <a:rPr lang="en-US" altLang="zh-CN" sz="2800" b="1" dirty="0">
                <a:latin typeface="Times New Roman" panose="02020603050405020304" pitchFamily="18" charset="0"/>
              </a:rPr>
              <a:t>IO</a:t>
            </a:r>
            <a:r>
              <a:rPr lang="zh-CN" altLang="en-US" sz="2800" b="1" dirty="0">
                <a:latin typeface="Times New Roman" panose="02020603050405020304" pitchFamily="18" charset="0"/>
              </a:rPr>
              <a:t>       </a:t>
            </a:r>
            <a:endParaRPr lang="zh-CN" altLang="en-US" sz="2800" b="1" dirty="0">
              <a:latin typeface="Times New Roman" panose="02020603050405020304" pitchFamily="18" charset="0"/>
            </a:endParaRPr>
          </a:p>
          <a:p>
            <a:pPr lvl="1" algn="just" eaLnBrk="1" hangingPunct="1">
              <a:spcBef>
                <a:spcPct val="20000"/>
              </a:spcBef>
              <a:buClr>
                <a:srgbClr val="0000CC"/>
              </a:buClr>
              <a:buFont typeface="+mj-ea"/>
              <a:buAutoNum type="circleNumDbPlain"/>
            </a:pPr>
            <a:r>
              <a:rPr lang="zh-CN" altLang="en-US" sz="2800" b="1" dirty="0">
                <a:latin typeface="Times New Roman" panose="02020603050405020304" pitchFamily="18" charset="0"/>
              </a:rPr>
              <a:t>对</a:t>
            </a:r>
            <a:r>
              <a:rPr lang="en-US" altLang="zh-CN" sz="2800" b="1" dirty="0">
                <a:latin typeface="Times New Roman" panose="02020603050405020304" pitchFamily="18" charset="0"/>
              </a:rPr>
              <a:t>I/O</a:t>
            </a:r>
            <a:r>
              <a:rPr lang="zh-CN" altLang="en-US" sz="2800" b="1" dirty="0">
                <a:latin typeface="Times New Roman" panose="02020603050405020304" pitchFamily="18" charset="0"/>
              </a:rPr>
              <a:t>设备进行控制（填空</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判断</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选择</a:t>
            </a:r>
            <a:endParaRPr lang="zh-CN" altLang="en-US" sz="2800" b="1" dirty="0">
              <a:latin typeface="Times New Roman" panose="02020603050405020304" pitchFamily="18" charset="0"/>
            </a:endParaRPr>
          </a:p>
          <a:p>
            <a:pPr lvl="2" algn="just" eaLnBrk="1" hangingPunct="1">
              <a:spcBef>
                <a:spcPct val="20000"/>
              </a:spcBef>
              <a:buClr>
                <a:srgbClr val="0000CC"/>
              </a:buClr>
              <a:buFont typeface="Wingdings" panose="05000000000000000000" pitchFamily="2" charset="2"/>
              <a:buChar char="Ø"/>
            </a:pPr>
            <a:r>
              <a:rPr lang="zh-CN" altLang="en-US" b="1" dirty="0">
                <a:solidFill>
                  <a:srgbClr val="FF0000"/>
                </a:solidFill>
                <a:latin typeface="Times New Roman" panose="02020603050405020304" pitchFamily="18" charset="0"/>
              </a:rPr>
              <a:t>轮询可编程</a:t>
            </a:r>
            <a:r>
              <a:rPr lang="en-US" altLang="zh-CN" b="1" dirty="0">
                <a:solidFill>
                  <a:srgbClr val="FF0000"/>
                </a:solidFill>
                <a:latin typeface="Times New Roman" panose="02020603050405020304" pitchFamily="18" charset="0"/>
              </a:rPr>
              <a:t>IO</a:t>
            </a:r>
            <a:endParaRPr lang="en-US" altLang="zh-CN" b="1" dirty="0">
              <a:solidFill>
                <a:srgbClr val="FF0000"/>
              </a:solidFill>
              <a:latin typeface="Times New Roman" panose="02020603050405020304" pitchFamily="18" charset="0"/>
            </a:endParaRPr>
          </a:p>
          <a:p>
            <a:pPr lvl="2" algn="just" eaLnBrk="1" hangingPunct="1">
              <a:spcBef>
                <a:spcPct val="20000"/>
              </a:spcBef>
              <a:buClr>
                <a:srgbClr val="0000CC"/>
              </a:buClr>
              <a:buFont typeface="Wingdings" panose="05000000000000000000" pitchFamily="2" charset="2"/>
              <a:buChar char="Ø"/>
            </a:pPr>
            <a:r>
              <a:rPr lang="zh-CN" altLang="en-US" b="1" dirty="0">
                <a:solidFill>
                  <a:srgbClr val="FF0000"/>
                </a:solidFill>
                <a:latin typeface="Times New Roman" panose="02020603050405020304" pitchFamily="18" charset="0"/>
              </a:rPr>
              <a:t>中断可编程</a:t>
            </a:r>
            <a:r>
              <a:rPr lang="en-US" altLang="zh-CN" b="1" dirty="0">
                <a:solidFill>
                  <a:srgbClr val="FF0000"/>
                </a:solidFill>
                <a:latin typeface="Times New Roman" panose="02020603050405020304" pitchFamily="18" charset="0"/>
              </a:rPr>
              <a:t>IO:</a:t>
            </a:r>
            <a:r>
              <a:rPr lang="zh-CN" altLang="en-US" b="1" dirty="0">
                <a:solidFill>
                  <a:srgbClr val="FF0000"/>
                </a:solidFill>
                <a:latin typeface="Times New Roman" panose="02020603050405020304" pitchFamily="18" charset="0"/>
              </a:rPr>
              <a:t>打印机</a:t>
            </a:r>
            <a:r>
              <a:rPr lang="en-US" altLang="zh-CN" b="1" dirty="0">
                <a:solidFill>
                  <a:srgbClr val="FF0000"/>
                </a:solidFill>
                <a:latin typeface="Times New Roman" panose="02020603050405020304" pitchFamily="18" charset="0"/>
              </a:rPr>
              <a:t>\</a:t>
            </a:r>
            <a:r>
              <a:rPr lang="zh-CN" altLang="en-US" b="1" dirty="0">
                <a:solidFill>
                  <a:srgbClr val="FF0000"/>
                </a:solidFill>
                <a:latin typeface="Times New Roman" panose="02020603050405020304" pitchFamily="18" charset="0"/>
              </a:rPr>
              <a:t>键盘等低速设备</a:t>
            </a:r>
            <a:endParaRPr lang="en-US" altLang="zh-CN" b="1" dirty="0">
              <a:solidFill>
                <a:srgbClr val="FF0000"/>
              </a:solidFill>
              <a:latin typeface="Times New Roman" panose="02020603050405020304" pitchFamily="18" charset="0"/>
            </a:endParaRPr>
          </a:p>
          <a:p>
            <a:pPr lvl="2" algn="just" eaLnBrk="1" hangingPunct="1">
              <a:spcBef>
                <a:spcPct val="20000"/>
              </a:spcBef>
              <a:buClr>
                <a:srgbClr val="0000CC"/>
              </a:buClr>
              <a:buFont typeface="Wingdings" panose="05000000000000000000" pitchFamily="2" charset="2"/>
              <a:buChar char="Ø"/>
            </a:pPr>
            <a:r>
              <a:rPr lang="zh-CN" altLang="en-US" b="1" dirty="0">
                <a:solidFill>
                  <a:srgbClr val="FF0000"/>
                </a:solidFill>
                <a:latin typeface="Times New Roman" panose="02020603050405020304" pitchFamily="18" charset="0"/>
              </a:rPr>
              <a:t>直接存储器访问</a:t>
            </a:r>
            <a:r>
              <a:rPr lang="en-US" altLang="zh-CN" b="1" dirty="0">
                <a:solidFill>
                  <a:srgbClr val="FF0000"/>
                </a:solidFill>
                <a:latin typeface="Times New Roman" panose="02020603050405020304" pitchFamily="18" charset="0"/>
              </a:rPr>
              <a:t>:</a:t>
            </a:r>
            <a:r>
              <a:rPr lang="zh-CN" altLang="en-US" b="1" dirty="0">
                <a:solidFill>
                  <a:srgbClr val="FF0000"/>
                </a:solidFill>
                <a:latin typeface="Times New Roman" panose="02020603050405020304" pitchFamily="18" charset="0"/>
              </a:rPr>
              <a:t>磁盘</a:t>
            </a:r>
            <a:r>
              <a:rPr lang="en-US" altLang="zh-CN" b="1" dirty="0">
                <a:solidFill>
                  <a:srgbClr val="FF0000"/>
                </a:solidFill>
                <a:latin typeface="Times New Roman" panose="02020603050405020304" pitchFamily="18" charset="0"/>
              </a:rPr>
              <a:t>,</a:t>
            </a:r>
            <a:r>
              <a:rPr lang="zh-CN" altLang="en-US" b="1" dirty="0">
                <a:solidFill>
                  <a:srgbClr val="FF0000"/>
                </a:solidFill>
                <a:latin typeface="Times New Roman" panose="02020603050405020304" pitchFamily="18" charset="0"/>
              </a:rPr>
              <a:t>光驱等高速设备</a:t>
            </a:r>
            <a:endParaRPr lang="en-US" altLang="zh-CN" b="1" dirty="0">
              <a:solidFill>
                <a:srgbClr val="FF0000"/>
              </a:solidFill>
              <a:latin typeface="Times New Roman" panose="02020603050405020304" pitchFamily="18" charset="0"/>
            </a:endParaRPr>
          </a:p>
          <a:p>
            <a:pPr lvl="2" algn="just" eaLnBrk="1" hangingPunct="1">
              <a:spcBef>
                <a:spcPct val="20000"/>
              </a:spcBef>
              <a:buClr>
                <a:srgbClr val="0000CC"/>
              </a:buClr>
              <a:buFont typeface="Wingdings" panose="05000000000000000000" pitchFamily="2" charset="2"/>
              <a:buChar char="Ø"/>
            </a:pPr>
            <a:r>
              <a:rPr lang="en-US" altLang="zh-CN" b="1" dirty="0">
                <a:solidFill>
                  <a:srgbClr val="FF0000"/>
                </a:solidFill>
                <a:latin typeface="Times New Roman" panose="02020603050405020304" pitchFamily="18" charset="0"/>
              </a:rPr>
              <a:t>IO</a:t>
            </a:r>
            <a:r>
              <a:rPr lang="zh-CN" altLang="en-US" b="1" dirty="0">
                <a:solidFill>
                  <a:srgbClr val="FF0000"/>
                </a:solidFill>
                <a:latin typeface="Times New Roman" panose="02020603050405020304" pitchFamily="18" charset="0"/>
              </a:rPr>
              <a:t>通道</a:t>
            </a:r>
            <a:r>
              <a:rPr lang="en-US" altLang="zh-CN" b="1" dirty="0">
                <a:solidFill>
                  <a:srgbClr val="FF0000"/>
                </a:solidFill>
                <a:latin typeface="Times New Roman" panose="02020603050405020304" pitchFamily="18" charset="0"/>
              </a:rPr>
              <a:t>:</a:t>
            </a:r>
            <a:r>
              <a:rPr lang="zh-CN" altLang="zh-CN" b="1" dirty="0">
                <a:solidFill>
                  <a:srgbClr val="FF0000"/>
                </a:solidFill>
                <a:latin typeface="Times New Roman" panose="02020603050405020304" pitchFamily="18" charset="0"/>
              </a:rPr>
              <a:t>独立于</a:t>
            </a:r>
            <a:r>
              <a:rPr lang="en-US" altLang="zh-CN" b="1" dirty="0">
                <a:solidFill>
                  <a:srgbClr val="FF0000"/>
                </a:solidFill>
                <a:latin typeface="Times New Roman" panose="02020603050405020304" pitchFamily="18" charset="0"/>
              </a:rPr>
              <a:t>CPU</a:t>
            </a:r>
            <a:r>
              <a:rPr lang="zh-CN" altLang="zh-CN" b="1" dirty="0">
                <a:solidFill>
                  <a:srgbClr val="FF0000"/>
                </a:solidFill>
                <a:latin typeface="Times New Roman" panose="02020603050405020304" pitchFamily="18" charset="0"/>
              </a:rPr>
              <a:t>的专门负责数据输入</a:t>
            </a:r>
            <a:r>
              <a:rPr lang="en-US" altLang="zh-CN" b="1" dirty="0">
                <a:solidFill>
                  <a:srgbClr val="FF0000"/>
                </a:solidFill>
                <a:latin typeface="Times New Roman" panose="02020603050405020304" pitchFamily="18" charset="0"/>
              </a:rPr>
              <a:t>/</a:t>
            </a:r>
            <a:r>
              <a:rPr lang="zh-CN" altLang="zh-CN" b="1" dirty="0">
                <a:solidFill>
                  <a:srgbClr val="FF0000"/>
                </a:solidFill>
                <a:latin typeface="Times New Roman" panose="02020603050405020304" pitchFamily="18" charset="0"/>
              </a:rPr>
              <a:t>输出传输工作的处理机</a:t>
            </a:r>
            <a:endParaRPr lang="zh-CN" altLang="en-US" b="1" dirty="0">
              <a:solidFill>
                <a:srgbClr val="FF0000"/>
              </a:solidFill>
              <a:latin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971600" y="593725"/>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6.1  I/O</a:t>
            </a:r>
            <a:r>
              <a:rPr lang="zh-CN" altLang="en-US" sz="4000" b="1" dirty="0">
                <a:latin typeface="华文新魏" panose="02010800040101010101" pitchFamily="2" charset="-122"/>
                <a:ea typeface="华文新魏" panose="02010800040101010101" pitchFamily="2" charset="-122"/>
              </a:rPr>
              <a:t>系统的功能、模型和接口</a:t>
            </a:r>
            <a:endParaRPr lang="en-US" altLang="zh-CN" sz="4000" b="1" dirty="0">
              <a:latin typeface="华文新魏" panose="02010800040101010101" pitchFamily="2" charset="-122"/>
              <a:ea typeface="华文新魏" panose="02010800040101010101" pitchFamily="2" charset="-122"/>
            </a:endParaRPr>
          </a:p>
        </p:txBody>
      </p:sp>
      <p:sp>
        <p:nvSpPr>
          <p:cNvPr id="11267" name="Rectangle 3"/>
          <p:cNvSpPr>
            <a:spLocks noChangeArrowheads="1"/>
          </p:cNvSpPr>
          <p:nvPr/>
        </p:nvSpPr>
        <p:spPr bwMode="auto">
          <a:xfrm>
            <a:off x="304800" y="1295400"/>
            <a:ext cx="8458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algn="just" eaLnBrk="1" hangingPunct="1">
              <a:spcBef>
                <a:spcPct val="20000"/>
              </a:spcBef>
              <a:buClr>
                <a:srgbClr val="0000CC"/>
              </a:buClr>
            </a:pPr>
            <a:r>
              <a:rPr lang="en-US" altLang="zh-CN" sz="3200" b="1" dirty="0">
                <a:solidFill>
                  <a:srgbClr val="0000CC"/>
                </a:solidFill>
                <a:latin typeface="宋体" panose="02010600030101010101" pitchFamily="2" charset="-122"/>
              </a:rPr>
              <a:t>6.1.1 I/O</a:t>
            </a:r>
            <a:r>
              <a:rPr lang="zh-CN" altLang="en-US" sz="3200" b="1" dirty="0">
                <a:solidFill>
                  <a:srgbClr val="0000CC"/>
                </a:solidFill>
                <a:latin typeface="宋体" panose="02010600030101010101" pitchFamily="2" charset="-122"/>
              </a:rPr>
              <a:t>系统的基本功能</a:t>
            </a:r>
            <a:endParaRPr lang="zh-CN" altLang="en-US" sz="3200" b="1" dirty="0">
              <a:solidFill>
                <a:srgbClr val="0000CC"/>
              </a:solidFill>
              <a:latin typeface="宋体" panose="02010600030101010101" pitchFamily="2" charset="-122"/>
            </a:endParaRPr>
          </a:p>
          <a:p>
            <a:pPr lvl="1" algn="just" eaLnBrk="1" hangingPunct="1">
              <a:spcBef>
                <a:spcPct val="20000"/>
              </a:spcBef>
              <a:buClr>
                <a:srgbClr val="0000CC"/>
              </a:buClr>
              <a:buFont typeface="+mj-ea"/>
              <a:buAutoNum type="circleNumDbPlain" startAt="5"/>
            </a:pPr>
            <a:r>
              <a:rPr lang="zh-CN" altLang="en-US" sz="2800" b="1" dirty="0">
                <a:latin typeface="Times New Roman" panose="02020603050405020304" pitchFamily="18" charset="0"/>
              </a:rPr>
              <a:t>确保对设备的正确共享</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独占设备</a:t>
            </a:r>
            <a:r>
              <a:rPr lang="en-US" altLang="zh-CN" sz="2800" b="1" dirty="0">
                <a:latin typeface="Times New Roman" panose="02020603050405020304" pitchFamily="18" charset="0"/>
              </a:rPr>
              <a:t>vs.</a:t>
            </a:r>
            <a:r>
              <a:rPr lang="zh-CN" altLang="en-US" sz="2800" b="1" dirty="0">
                <a:latin typeface="Times New Roman" panose="02020603050405020304" pitchFamily="18" charset="0"/>
              </a:rPr>
              <a:t>共享设备 </a:t>
            </a:r>
            <a:endParaRPr lang="zh-CN" altLang="en-US" sz="2800" b="1" dirty="0">
              <a:latin typeface="Times New Roman" panose="02020603050405020304" pitchFamily="18" charset="0"/>
            </a:endParaRPr>
          </a:p>
          <a:p>
            <a:pPr lvl="1" algn="just" eaLnBrk="1" hangingPunct="1">
              <a:spcBef>
                <a:spcPct val="20000"/>
              </a:spcBef>
              <a:buClr>
                <a:srgbClr val="0000CC"/>
              </a:buClr>
              <a:buFont typeface="+mj-ea"/>
              <a:buAutoNum type="circleNumDbPlain" startAt="5"/>
            </a:pPr>
            <a:r>
              <a:rPr lang="zh-CN" altLang="en-US" sz="2800" b="1" dirty="0">
                <a:latin typeface="Times New Roman" panose="02020603050405020304" pitchFamily="18" charset="0"/>
              </a:rPr>
              <a:t>错误处理</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临时错误</a:t>
            </a:r>
            <a:r>
              <a:rPr lang="en-US" altLang="zh-CN" sz="2800" b="1" dirty="0">
                <a:latin typeface="Times New Roman" panose="02020603050405020304" pitchFamily="18" charset="0"/>
              </a:rPr>
              <a:t>vs.</a:t>
            </a:r>
            <a:r>
              <a:rPr lang="zh-CN" altLang="en-US" sz="2800" b="1" dirty="0">
                <a:latin typeface="Times New Roman" panose="02020603050405020304" pitchFamily="18" charset="0"/>
              </a:rPr>
              <a:t>永久错误</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只有</a:t>
            </a:r>
            <a:r>
              <a:rPr lang="zh-CN" altLang="en-US" sz="2800" b="1" dirty="0">
                <a:solidFill>
                  <a:srgbClr val="FF0000"/>
                </a:solidFill>
                <a:latin typeface="Times New Roman" panose="02020603050405020304" pitchFamily="18" charset="0"/>
              </a:rPr>
              <a:t>永久错误才上报</a:t>
            </a:r>
            <a:endParaRPr lang="zh-CN" altLang="en-US" sz="2800" b="1" dirty="0">
              <a:solidFill>
                <a:srgbClr val="FF0000"/>
              </a:solidFill>
              <a:latin typeface="Times New Roman" panose="02020603050405020304" pitchFamily="18" charset="0"/>
            </a:endParaRPr>
          </a:p>
          <a:p>
            <a:pPr lvl="1" algn="just" eaLnBrk="1" hangingPunct="1">
              <a:spcBef>
                <a:spcPct val="20000"/>
              </a:spcBef>
              <a:buClr>
                <a:srgbClr val="0000CC"/>
              </a:buClr>
              <a:buFont typeface="Wingdings" panose="05000000000000000000" pitchFamily="2" charset="2"/>
              <a:buNone/>
            </a:pPr>
            <a:r>
              <a:rPr lang="zh-CN" altLang="en-US" sz="2800" b="1" dirty="0">
                <a:latin typeface="Times New Roman" panose="02020603050405020304" pitchFamily="18" charset="0"/>
              </a:rPr>
              <a:t>       </a:t>
            </a:r>
            <a:endParaRPr lang="zh-CN" altLang="en-US" sz="2800" b="1" dirty="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914400" y="1219200"/>
            <a:ext cx="7848600" cy="1198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buClrTx/>
              <a:buSzTx/>
              <a:buFontTx/>
              <a:buNone/>
            </a:pPr>
            <a:r>
              <a:rPr lang="en-US" altLang="zh-CN">
                <a:latin typeface="宋体" panose="02010600030101010101" pitchFamily="2" charset="-122"/>
              </a:rPr>
              <a:t>2.1.2 </a:t>
            </a:r>
            <a:r>
              <a:rPr lang="zh-CN" altLang="en-US">
                <a:latin typeface="宋体" panose="02010600030101010101" pitchFamily="2" charset="-122"/>
              </a:rPr>
              <a:t>程序的顺序执行及其特征</a:t>
            </a:r>
            <a:endParaRPr lang="zh-CN" altLang="en-US">
              <a:latin typeface="宋体" panose="02010600030101010101" pitchFamily="2" charset="-122"/>
            </a:endParaRPr>
          </a:p>
          <a:p>
            <a:pPr>
              <a:lnSpc>
                <a:spcPct val="120000"/>
              </a:lnSpc>
              <a:spcBef>
                <a:spcPct val="0"/>
              </a:spcBef>
              <a:buClrTx/>
              <a:buSzTx/>
              <a:buFontTx/>
              <a:buNone/>
            </a:pPr>
            <a:r>
              <a:rPr lang="zh-CN" altLang="en-US" sz="2800">
                <a:latin typeface="宋体" panose="02010600030101010101" pitchFamily="2" charset="-122"/>
              </a:rPr>
              <a:t>  </a:t>
            </a:r>
            <a:r>
              <a:rPr lang="en-US" altLang="zh-CN" sz="2800">
                <a:latin typeface="宋体" panose="02010600030101010101" pitchFamily="2" charset="-122"/>
              </a:rPr>
              <a:t>2. </a:t>
            </a:r>
            <a:r>
              <a:rPr lang="zh-CN" altLang="en-US" sz="2800">
                <a:latin typeface="宋体" panose="02010600030101010101" pitchFamily="2" charset="-122"/>
              </a:rPr>
              <a:t>程序的顺序执行时的特征</a:t>
            </a:r>
            <a:r>
              <a:rPr lang="en-US" altLang="zh-CN" sz="2800">
                <a:latin typeface="宋体" panose="02010600030101010101" pitchFamily="2" charset="-122"/>
              </a:rPr>
              <a:t>   </a:t>
            </a:r>
            <a:r>
              <a:rPr lang="zh-CN" altLang="en-US" sz="2800">
                <a:latin typeface="宋体" panose="02010600030101010101" pitchFamily="2" charset="-122"/>
              </a:rPr>
              <a:t>（填</a:t>
            </a:r>
            <a:r>
              <a:rPr lang="en-US" altLang="zh-CN" sz="2800">
                <a:latin typeface="宋体" panose="02010600030101010101" pitchFamily="2" charset="-122"/>
              </a:rPr>
              <a:t>/</a:t>
            </a:r>
            <a:r>
              <a:rPr lang="zh-CN" altLang="en-US" sz="2800">
                <a:latin typeface="宋体" panose="02010600030101010101" pitchFamily="2" charset="-122"/>
              </a:rPr>
              <a:t>判）</a:t>
            </a:r>
            <a:endParaRPr lang="zh-CN" altLang="en-US" sz="2800">
              <a:latin typeface="宋体" panose="02010600030101010101" pitchFamily="2" charset="-122"/>
            </a:endParaRPr>
          </a:p>
        </p:txBody>
      </p:sp>
      <p:sp>
        <p:nvSpPr>
          <p:cNvPr id="15363" name="Text Box 4"/>
          <p:cNvSpPr txBox="1">
            <a:spLocks noChangeArrowheads="1"/>
          </p:cNvSpPr>
          <p:nvPr/>
        </p:nvSpPr>
        <p:spPr bwMode="auto">
          <a:xfrm>
            <a:off x="683578" y="2417445"/>
            <a:ext cx="8231187" cy="155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buClr>
                <a:srgbClr val="0000CC"/>
              </a:buClr>
              <a:buSzTx/>
              <a:buFont typeface="Wingdings" panose="05000000000000000000" pitchFamily="2" charset="2"/>
              <a:buChar char="Ø"/>
            </a:pPr>
            <a:r>
              <a:rPr kumimoji="0" lang="en-US" altLang="zh-CN" sz="2800" b="0" dirty="0">
                <a:latin typeface="宋体" panose="02010600030101010101" pitchFamily="2" charset="-122"/>
              </a:rPr>
              <a:t> </a:t>
            </a:r>
            <a:r>
              <a:rPr kumimoji="0" lang="zh-CN" altLang="en-US" sz="2800" dirty="0">
                <a:latin typeface="宋体" panose="02010600030101010101" pitchFamily="2" charset="-122"/>
              </a:rPr>
              <a:t>顺序性</a:t>
            </a:r>
            <a:endParaRPr kumimoji="0" lang="en-US" altLang="zh-CN" sz="2800" dirty="0">
              <a:latin typeface="宋体" panose="02010600030101010101" pitchFamily="2" charset="-122"/>
            </a:endParaRPr>
          </a:p>
          <a:p>
            <a:pPr algn="just" eaLnBrk="1" hangingPunct="1">
              <a:buClr>
                <a:srgbClr val="0000CC"/>
              </a:buClr>
              <a:buSzTx/>
              <a:buFont typeface="Wingdings" panose="05000000000000000000" pitchFamily="2" charset="2"/>
              <a:buChar char="Ø"/>
            </a:pPr>
            <a:r>
              <a:rPr kumimoji="0" lang="zh-CN" altLang="en-US" sz="2800" dirty="0">
                <a:latin typeface="宋体" panose="02010600030101010101" pitchFamily="2" charset="-122"/>
              </a:rPr>
              <a:t> 封闭性</a:t>
            </a:r>
            <a:endParaRPr kumimoji="0" lang="zh-CN" altLang="en-US" sz="2800" dirty="0">
              <a:latin typeface="宋体" panose="02010600030101010101" pitchFamily="2" charset="-122"/>
            </a:endParaRPr>
          </a:p>
          <a:p>
            <a:pPr algn="just" eaLnBrk="1" hangingPunct="1">
              <a:buClr>
                <a:srgbClr val="99CCFF"/>
              </a:buClr>
              <a:buSzTx/>
              <a:buFont typeface="Wingdings" panose="05000000000000000000" pitchFamily="2" charset="2"/>
              <a:buChar char="Ø"/>
            </a:pPr>
            <a:r>
              <a:rPr kumimoji="0" lang="zh-CN" altLang="en-US" sz="2800" dirty="0">
                <a:latin typeface="宋体" panose="02010600030101010101" pitchFamily="2" charset="-122"/>
              </a:rPr>
              <a:t> 可再现性</a:t>
            </a:r>
            <a:endParaRPr kumimoji="0" lang="zh-CN" altLang="en-US" sz="2800" dirty="0">
              <a:latin typeface="宋体" panose="02010600030101010101" pitchFamily="2" charset="-122"/>
            </a:endParaRPr>
          </a:p>
        </p:txBody>
      </p:sp>
      <p:sp>
        <p:nvSpPr>
          <p:cNvPr id="15364" name="Text Box 5"/>
          <p:cNvSpPr txBox="1">
            <a:spLocks noChangeArrowheads="1"/>
          </p:cNvSpPr>
          <p:nvPr/>
        </p:nvSpPr>
        <p:spPr bwMode="auto">
          <a:xfrm>
            <a:off x="1295400" y="609600"/>
            <a:ext cx="7315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4000">
                <a:latin typeface="华文新魏" panose="02010800040101010101" pitchFamily="2" charset="-122"/>
                <a:ea typeface="华文新魏" panose="02010800040101010101" pitchFamily="2" charset="-122"/>
              </a:rPr>
              <a:t>2.1 </a:t>
            </a:r>
            <a:r>
              <a:rPr lang="zh-CN" altLang="en-US" sz="4000">
                <a:latin typeface="华文新魏" panose="02010800040101010101" pitchFamily="2" charset="-122"/>
                <a:ea typeface="华文新魏" panose="02010800040101010101" pitchFamily="2" charset="-122"/>
              </a:rPr>
              <a:t>前驱图和程序的执行</a:t>
            </a:r>
            <a:endParaRPr lang="zh-CN" altLang="en-US" sz="4000">
              <a:latin typeface="华文新魏" panose="02010800040101010101" pitchFamily="2" charset="-122"/>
              <a:ea typeface="华文新魏" panose="02010800040101010101" pitchFamily="2" charset="-122"/>
            </a:endParaRPr>
          </a:p>
        </p:txBody>
      </p:sp>
      <p:sp>
        <p:nvSpPr>
          <p:cNvPr id="3" name="文本框 2"/>
          <p:cNvSpPr txBox="1"/>
          <p:nvPr/>
        </p:nvSpPr>
        <p:spPr>
          <a:xfrm>
            <a:off x="710866" y="4149080"/>
            <a:ext cx="6984776" cy="1877437"/>
          </a:xfrm>
          <a:prstGeom prst="rect">
            <a:avLst/>
          </a:prstGeom>
          <a:noFill/>
        </p:spPr>
        <p:txBody>
          <a:bodyPr wrap="square">
            <a:spAutoFit/>
          </a:bodyPr>
          <a:lstStyle/>
          <a:p>
            <a:pPr eaLnBrk="1" hangingPunct="1">
              <a:buSzTx/>
              <a:buFont typeface="Wingdings" panose="05000000000000000000" pitchFamily="2" charset="2"/>
              <a:buNone/>
            </a:pPr>
            <a:r>
              <a:rPr lang="en-US" altLang="zh-CN" sz="3200" b="1" dirty="0">
                <a:solidFill>
                  <a:schemeClr val="tx2"/>
                </a:solidFill>
                <a:latin typeface="宋体" panose="02010600030101010101" pitchFamily="2" charset="-122"/>
              </a:rPr>
              <a:t>4.</a:t>
            </a:r>
            <a:r>
              <a:rPr lang="zh-CN" altLang="en-US" sz="3200" b="1" dirty="0">
                <a:solidFill>
                  <a:schemeClr val="tx2"/>
                </a:solidFill>
                <a:latin typeface="Times New Roman" panose="02020603050405020304" pitchFamily="18" charset="0"/>
              </a:rPr>
              <a:t>程序的并发执行时的特征</a:t>
            </a:r>
            <a:endParaRPr lang="en-US" altLang="zh-CN" dirty="0">
              <a:solidFill>
                <a:schemeClr val="tx2"/>
              </a:solidFill>
              <a:latin typeface="宋体" panose="02010600030101010101" pitchFamily="2" charset="-122"/>
            </a:endParaRPr>
          </a:p>
          <a:p>
            <a:pPr eaLnBrk="1" hangingPunct="1">
              <a:buSzTx/>
              <a:buFont typeface="Wingdings" panose="05000000000000000000" pitchFamily="2" charset="2"/>
              <a:buNone/>
            </a:pPr>
            <a:r>
              <a:rPr lang="en-US" altLang="zh-CN" dirty="0">
                <a:solidFill>
                  <a:schemeClr val="tx2"/>
                </a:solidFill>
                <a:latin typeface="宋体" panose="02010600030101010101" pitchFamily="2" charset="-122"/>
              </a:rPr>
              <a:t>   1)</a:t>
            </a:r>
            <a:r>
              <a:rPr lang="zh-CN" altLang="en-US" dirty="0">
                <a:solidFill>
                  <a:schemeClr val="tx2"/>
                </a:solidFill>
                <a:latin typeface="宋体" panose="02010600030101010101" pitchFamily="2" charset="-122"/>
              </a:rPr>
              <a:t>间断性</a:t>
            </a:r>
            <a:endParaRPr lang="en-US" altLang="zh-CN" dirty="0">
              <a:solidFill>
                <a:schemeClr val="tx2"/>
              </a:solidFill>
              <a:latin typeface="宋体" panose="02010600030101010101" pitchFamily="2" charset="-122"/>
            </a:endParaRPr>
          </a:p>
          <a:p>
            <a:pPr eaLnBrk="1" hangingPunct="1">
              <a:buSzTx/>
              <a:buFont typeface="Wingdings" panose="05000000000000000000" pitchFamily="2" charset="2"/>
              <a:buNone/>
            </a:pPr>
            <a:r>
              <a:rPr lang="en-US" altLang="zh-CN" dirty="0">
                <a:solidFill>
                  <a:schemeClr val="tx2"/>
                </a:solidFill>
                <a:latin typeface="宋体" panose="02010600030101010101" pitchFamily="2" charset="-122"/>
              </a:rPr>
              <a:t>   2)</a:t>
            </a:r>
            <a:r>
              <a:rPr lang="zh-CN" altLang="en-US" dirty="0">
                <a:solidFill>
                  <a:schemeClr val="tx2"/>
                </a:solidFill>
                <a:latin typeface="宋体" panose="02010600030101010101" pitchFamily="2" charset="-122"/>
              </a:rPr>
              <a:t>失去封闭性</a:t>
            </a:r>
            <a:endParaRPr lang="zh-CN" altLang="en-US" dirty="0">
              <a:solidFill>
                <a:schemeClr val="tx2"/>
              </a:solidFill>
              <a:latin typeface="宋体" panose="02010600030101010101" pitchFamily="2" charset="-122"/>
            </a:endParaRPr>
          </a:p>
          <a:p>
            <a:pPr eaLnBrk="1" hangingPunct="1">
              <a:buClr>
                <a:schemeClr val="accent1"/>
              </a:buClr>
              <a:buSzTx/>
              <a:buFont typeface="Wingdings" panose="05000000000000000000" pitchFamily="2" charset="2"/>
              <a:buNone/>
            </a:pPr>
            <a:r>
              <a:rPr lang="en-US" altLang="zh-CN" dirty="0">
                <a:solidFill>
                  <a:schemeClr val="tx2"/>
                </a:solidFill>
                <a:latin typeface="宋体" panose="02010600030101010101" pitchFamily="2" charset="-122"/>
              </a:rPr>
              <a:t>   3)</a:t>
            </a:r>
            <a:r>
              <a:rPr lang="zh-CN" altLang="en-US" dirty="0">
                <a:solidFill>
                  <a:schemeClr val="tx2"/>
                </a:solidFill>
                <a:latin typeface="宋体" panose="02010600030101010101" pitchFamily="2" charset="-122"/>
              </a:rPr>
              <a:t>不可再现性</a:t>
            </a:r>
            <a:endParaRPr lang="zh-CN" altLang="en-US" dirty="0">
              <a:solidFill>
                <a:schemeClr val="tx2"/>
              </a:solidFill>
              <a:latin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990600" y="18891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6.1  I/O</a:t>
            </a:r>
            <a:r>
              <a:rPr lang="zh-CN" altLang="en-US" sz="4000" b="1" dirty="0">
                <a:latin typeface="华文新魏" panose="02010800040101010101" pitchFamily="2" charset="-122"/>
                <a:ea typeface="华文新魏" panose="02010800040101010101" pitchFamily="2" charset="-122"/>
              </a:rPr>
              <a:t>系统的功能、模型和接口</a:t>
            </a:r>
            <a:endParaRPr lang="en-US" altLang="zh-CN" sz="4000" b="1" dirty="0">
              <a:latin typeface="华文新魏" panose="02010800040101010101" pitchFamily="2" charset="-122"/>
              <a:ea typeface="华文新魏" panose="02010800040101010101" pitchFamily="2" charset="-122"/>
            </a:endParaRPr>
          </a:p>
        </p:txBody>
      </p:sp>
      <p:sp>
        <p:nvSpPr>
          <p:cNvPr id="15363" name="Rectangle 3"/>
          <p:cNvSpPr>
            <a:spLocks noChangeArrowheads="1"/>
          </p:cNvSpPr>
          <p:nvPr/>
        </p:nvSpPr>
        <p:spPr bwMode="auto">
          <a:xfrm>
            <a:off x="304800" y="1124744"/>
            <a:ext cx="8839200" cy="53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524000" indent="-609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algn="just" eaLnBrk="1" hangingPunct="1">
              <a:spcBef>
                <a:spcPct val="20000"/>
              </a:spcBef>
              <a:buClr>
                <a:srgbClr val="0000CC"/>
              </a:buClr>
            </a:pPr>
            <a:r>
              <a:rPr lang="en-US" altLang="zh-CN" sz="3200" b="1" dirty="0">
                <a:solidFill>
                  <a:srgbClr val="0000CC"/>
                </a:solidFill>
                <a:latin typeface="宋体" panose="02010600030101010101" pitchFamily="2" charset="-122"/>
              </a:rPr>
              <a:t>6.1.3 I/O</a:t>
            </a:r>
            <a:r>
              <a:rPr lang="zh-CN" altLang="en-US" sz="3200" b="1" dirty="0">
                <a:solidFill>
                  <a:srgbClr val="0000CC"/>
                </a:solidFill>
                <a:latin typeface="宋体" panose="02010600030101010101" pitchFamily="2" charset="-122"/>
              </a:rPr>
              <a:t>系统接口</a:t>
            </a:r>
            <a:endParaRPr lang="en-US" altLang="zh-CN" sz="3200" b="1" dirty="0">
              <a:solidFill>
                <a:srgbClr val="0000CC"/>
              </a:solidFill>
              <a:latin typeface="宋体" panose="02010600030101010101" pitchFamily="2" charset="-122"/>
            </a:endParaRPr>
          </a:p>
          <a:p>
            <a:pPr marL="0" indent="0" algn="just" eaLnBrk="1" hangingPunct="1">
              <a:spcBef>
                <a:spcPct val="20000"/>
              </a:spcBef>
              <a:buClr>
                <a:srgbClr val="0000CC"/>
              </a:buClr>
            </a:pPr>
            <a:r>
              <a:rPr lang="zh-CN" altLang="en-US" sz="2800" b="1" dirty="0">
                <a:latin typeface="宋体" panose="02010600030101010101" pitchFamily="2" charset="-122"/>
              </a:rPr>
              <a:t>根据设备类型不同</a:t>
            </a:r>
            <a:r>
              <a:rPr lang="en-US" altLang="zh-CN" sz="2800" b="1" dirty="0">
                <a:latin typeface="宋体" panose="02010600030101010101" pitchFamily="2" charset="-122"/>
              </a:rPr>
              <a:t>,</a:t>
            </a:r>
            <a:r>
              <a:rPr lang="zh-CN" altLang="en-US" sz="2800" b="1" dirty="0">
                <a:latin typeface="宋体" panose="02010600030101010101" pitchFamily="2" charset="-122"/>
              </a:rPr>
              <a:t>分为</a:t>
            </a:r>
            <a:r>
              <a:rPr lang="en-US" altLang="zh-CN" sz="2800" b="1" dirty="0">
                <a:latin typeface="宋体" panose="02010600030101010101" pitchFamily="2" charset="-122"/>
              </a:rPr>
              <a:t>:</a:t>
            </a:r>
            <a:endParaRPr lang="en-US" altLang="zh-CN" sz="2800" b="1" dirty="0">
              <a:latin typeface="宋体" panose="02010600030101010101" pitchFamily="2" charset="-122"/>
            </a:endParaRPr>
          </a:p>
          <a:p>
            <a:pPr lvl="1" algn="just" eaLnBrk="1" hangingPunct="1">
              <a:spcBef>
                <a:spcPct val="20000"/>
              </a:spcBef>
              <a:buClr>
                <a:srgbClr val="0000CC"/>
              </a:buClr>
              <a:buFont typeface="Wingdings" panose="05000000000000000000" pitchFamily="2" charset="2"/>
              <a:buChar char="Ø"/>
            </a:pPr>
            <a:r>
              <a:rPr lang="zh-CN" altLang="en-US" sz="2800" b="1" dirty="0">
                <a:latin typeface="Times New Roman" panose="02020603050405020304" pitchFamily="18" charset="0"/>
              </a:rPr>
              <a:t>块设备接口</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磁盘</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光盘</a:t>
            </a:r>
            <a:r>
              <a:rPr lang="en-US" altLang="zh-CN" sz="2800" b="1" dirty="0">
                <a:latin typeface="Times New Roman" panose="02020603050405020304" pitchFamily="18" charset="0"/>
              </a:rPr>
              <a:t>)</a:t>
            </a:r>
            <a:endParaRPr lang="zh-CN" altLang="en-US" sz="2800" b="1" dirty="0">
              <a:latin typeface="Times New Roman" panose="02020603050405020304" pitchFamily="18" charset="0"/>
            </a:endParaRPr>
          </a:p>
          <a:p>
            <a:pPr lvl="2" algn="just" eaLnBrk="1" hangingPunct="1">
              <a:spcBef>
                <a:spcPct val="20000"/>
              </a:spcBef>
              <a:buClr>
                <a:srgbClr val="0000CC"/>
              </a:buClr>
              <a:buFont typeface="Wingdings" panose="05000000000000000000" pitchFamily="2" charset="2"/>
              <a:buChar char="Ø"/>
            </a:pPr>
            <a:r>
              <a:rPr lang="en-US" altLang="zh-CN" b="1" dirty="0">
                <a:latin typeface="Times New Roman" panose="02020603050405020304" pitchFamily="18" charset="0"/>
              </a:rPr>
              <a:t>(1) </a:t>
            </a:r>
            <a:r>
              <a:rPr lang="zh-CN" altLang="en-US" b="1" dirty="0">
                <a:latin typeface="Times New Roman" panose="02020603050405020304" pitchFamily="18" charset="0"/>
              </a:rPr>
              <a:t>块设备</a:t>
            </a:r>
            <a:r>
              <a:rPr lang="en-US" altLang="zh-CN" b="1" dirty="0">
                <a:latin typeface="Times New Roman" panose="02020603050405020304" pitchFamily="18" charset="0"/>
              </a:rPr>
              <a:t>:</a:t>
            </a:r>
            <a:r>
              <a:rPr lang="zh-CN" altLang="en-US" b="1" dirty="0">
                <a:latin typeface="Times New Roman" panose="02020603050405020304" pitchFamily="18" charset="0"/>
              </a:rPr>
              <a:t>传输存取以数据块为单位的设备</a:t>
            </a:r>
            <a:endParaRPr lang="zh-CN" altLang="en-US" b="1" dirty="0">
              <a:latin typeface="Times New Roman" panose="02020603050405020304" pitchFamily="18" charset="0"/>
            </a:endParaRPr>
          </a:p>
          <a:p>
            <a:pPr lvl="2" algn="just" eaLnBrk="1" hangingPunct="1">
              <a:spcBef>
                <a:spcPct val="20000"/>
              </a:spcBef>
              <a:buClr>
                <a:srgbClr val="0000CC"/>
              </a:buClr>
              <a:buFont typeface="Wingdings" panose="05000000000000000000" pitchFamily="2" charset="2"/>
              <a:buChar char="Ø"/>
            </a:pPr>
            <a:r>
              <a:rPr lang="en-US" altLang="zh-CN" b="1" dirty="0">
                <a:latin typeface="Times New Roman" panose="02020603050405020304" pitchFamily="18" charset="0"/>
              </a:rPr>
              <a:t>(2) </a:t>
            </a:r>
            <a:r>
              <a:rPr lang="zh-CN" altLang="en-US" b="1" dirty="0">
                <a:latin typeface="Times New Roman" panose="02020603050405020304" pitchFamily="18" charset="0"/>
              </a:rPr>
              <a:t>隐藏了磁盘的二维结构</a:t>
            </a:r>
            <a:r>
              <a:rPr lang="en-US" altLang="zh-CN" b="1" dirty="0">
                <a:latin typeface="Times New Roman" panose="02020603050405020304" pitchFamily="18" charset="0"/>
              </a:rPr>
              <a:t>:</a:t>
            </a:r>
            <a:r>
              <a:rPr lang="zh-CN" altLang="en-US" b="1" dirty="0">
                <a:latin typeface="Times New Roman" panose="02020603050405020304" pitchFamily="18" charset="0"/>
              </a:rPr>
              <a:t>磁道</a:t>
            </a:r>
            <a:r>
              <a:rPr lang="en-US" altLang="zh-CN" b="1" dirty="0">
                <a:latin typeface="Times New Roman" panose="02020603050405020304" pitchFamily="18" charset="0"/>
              </a:rPr>
              <a:t>+</a:t>
            </a:r>
            <a:r>
              <a:rPr lang="zh-CN" altLang="en-US" b="1" dirty="0">
                <a:latin typeface="Times New Roman" panose="02020603050405020304" pitchFamily="18" charset="0"/>
              </a:rPr>
              <a:t>扇区</a:t>
            </a:r>
            <a:r>
              <a:rPr lang="en-US" altLang="zh-CN" b="1" dirty="0">
                <a:latin typeface="Times New Roman" panose="02020603050405020304" pitchFamily="18" charset="0"/>
              </a:rPr>
              <a:t>-&gt;</a:t>
            </a:r>
            <a:r>
              <a:rPr lang="zh-CN" altLang="en-US" b="1" dirty="0">
                <a:latin typeface="Times New Roman" panose="02020603050405020304" pitchFamily="18" charset="0"/>
              </a:rPr>
              <a:t>一维块号</a:t>
            </a:r>
            <a:endParaRPr lang="zh-CN" altLang="en-US" b="1" dirty="0">
              <a:latin typeface="Times New Roman" panose="02020603050405020304" pitchFamily="18" charset="0"/>
            </a:endParaRPr>
          </a:p>
          <a:p>
            <a:pPr lvl="2" algn="just" eaLnBrk="1" hangingPunct="1">
              <a:spcBef>
                <a:spcPct val="20000"/>
              </a:spcBef>
              <a:buClr>
                <a:srgbClr val="0000CC"/>
              </a:buClr>
              <a:buFont typeface="Wingdings" panose="05000000000000000000" pitchFamily="2" charset="2"/>
              <a:buChar char="Ø"/>
            </a:pPr>
            <a:r>
              <a:rPr lang="en-US" altLang="zh-CN" b="1" dirty="0">
                <a:latin typeface="Times New Roman" panose="02020603050405020304" pitchFamily="18" charset="0"/>
              </a:rPr>
              <a:t>(3) </a:t>
            </a:r>
            <a:r>
              <a:rPr lang="zh-CN" altLang="en-US" b="1" dirty="0">
                <a:latin typeface="Times New Roman" panose="02020603050405020304" pitchFamily="18" charset="0"/>
              </a:rPr>
              <a:t>将抽象命令映射为低层操作。</a:t>
            </a:r>
            <a:endParaRPr lang="zh-CN" altLang="en-US" b="1" dirty="0">
              <a:latin typeface="Times New Roman" panose="02020603050405020304" pitchFamily="18" charset="0"/>
            </a:endParaRPr>
          </a:p>
          <a:p>
            <a:pPr lvl="1" algn="just" eaLnBrk="1" hangingPunct="1">
              <a:spcBef>
                <a:spcPct val="20000"/>
              </a:spcBef>
              <a:buClr>
                <a:srgbClr val="0000CC"/>
              </a:buClr>
              <a:buFont typeface="Wingdings" panose="05000000000000000000" pitchFamily="2" charset="2"/>
              <a:buChar char="Ø"/>
            </a:pPr>
            <a:r>
              <a:rPr lang="zh-CN" altLang="en-US" sz="2800" b="1" dirty="0">
                <a:latin typeface="Times New Roman" panose="02020603050405020304" pitchFamily="18" charset="0"/>
              </a:rPr>
              <a:t>流设备接口：字符设备接口</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键盘</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打印机等</a:t>
            </a:r>
            <a:r>
              <a:rPr lang="en-US" altLang="zh-CN" sz="2800" b="1" dirty="0">
                <a:latin typeface="Times New Roman" panose="02020603050405020304" pitchFamily="18" charset="0"/>
              </a:rPr>
              <a:t>),</a:t>
            </a:r>
            <a:endParaRPr lang="zh-CN" altLang="en-US" sz="2800" b="1" dirty="0">
              <a:latin typeface="Times New Roman" panose="02020603050405020304" pitchFamily="18" charset="0"/>
            </a:endParaRPr>
          </a:p>
          <a:p>
            <a:pPr marL="457200" lvl="1" indent="0" algn="just" eaLnBrk="1" hangingPunct="1">
              <a:spcBef>
                <a:spcPct val="20000"/>
              </a:spcBef>
              <a:buClr>
                <a:srgbClr val="0000CC"/>
              </a:buClr>
            </a:pPr>
            <a:r>
              <a:rPr lang="zh-CN" altLang="en-US" sz="2800" b="1" dirty="0">
                <a:latin typeface="Times New Roman" panose="02020603050405020304" pitchFamily="18" charset="0"/>
              </a:rPr>
              <a:t>传输率低</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不可寻址</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独占</a:t>
            </a:r>
            <a:endParaRPr lang="zh-CN" altLang="en-US" sz="2800" b="1" dirty="0">
              <a:latin typeface="Times New Roman" panose="02020603050405020304" pitchFamily="18" charset="0"/>
            </a:endParaRPr>
          </a:p>
          <a:p>
            <a:pPr lvl="1" algn="just" eaLnBrk="1" hangingPunct="1">
              <a:spcBef>
                <a:spcPct val="20000"/>
              </a:spcBef>
              <a:buClr>
                <a:srgbClr val="0000CC"/>
              </a:buClr>
              <a:buFont typeface="Wingdings" panose="05000000000000000000" pitchFamily="2" charset="2"/>
              <a:buChar char="Ø"/>
            </a:pPr>
            <a:r>
              <a:rPr lang="zh-CN" altLang="en-US" sz="2800" b="1" dirty="0">
                <a:latin typeface="Times New Roman" panose="02020603050405020304" pitchFamily="18" charset="0"/>
              </a:rPr>
              <a:t>网络通信接口</a:t>
            </a:r>
            <a:endParaRPr lang="zh-CN" altLang="en-US" sz="2800" b="1" dirty="0">
              <a:latin typeface="Times New Roman" panose="02020603050405020304" pitchFamily="18" charset="0"/>
            </a:endParaRPr>
          </a:p>
          <a:p>
            <a:pPr lvl="1" algn="just" eaLnBrk="1" hangingPunct="1">
              <a:spcBef>
                <a:spcPct val="20000"/>
              </a:spcBef>
              <a:buClr>
                <a:srgbClr val="0000CC"/>
              </a:buClr>
              <a:buFont typeface="Wingdings" panose="05000000000000000000" pitchFamily="2" charset="2"/>
              <a:buNone/>
            </a:pPr>
            <a:r>
              <a:rPr lang="zh-CN" altLang="en-US" sz="2800" b="1" dirty="0">
                <a:latin typeface="Times New Roman" panose="02020603050405020304" pitchFamily="18" charset="0"/>
              </a:rPr>
              <a:t>       </a:t>
            </a:r>
            <a:endParaRPr lang="zh-CN" altLang="en-US" sz="2800" b="1" dirty="0">
              <a:latin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838200" y="18256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6.2  I/O</a:t>
            </a:r>
            <a:r>
              <a:rPr lang="zh-CN" altLang="en-US" sz="4000" b="1" dirty="0">
                <a:latin typeface="华文新魏" panose="02010800040101010101" pitchFamily="2" charset="-122"/>
                <a:ea typeface="华文新魏" panose="02010800040101010101" pitchFamily="2" charset="-122"/>
              </a:rPr>
              <a:t>设备和设备控制器</a:t>
            </a:r>
            <a:endParaRPr lang="zh-CN" altLang="en-US" sz="4000" b="1" dirty="0">
              <a:latin typeface="华文新魏" panose="02010800040101010101" pitchFamily="2" charset="-122"/>
              <a:ea typeface="华文新魏" panose="02010800040101010101" pitchFamily="2" charset="-122"/>
            </a:endParaRPr>
          </a:p>
        </p:txBody>
      </p:sp>
      <p:sp>
        <p:nvSpPr>
          <p:cNvPr id="16387" name="Rectangle 3"/>
          <p:cNvSpPr>
            <a:spLocks noChangeArrowheads="1"/>
          </p:cNvSpPr>
          <p:nvPr/>
        </p:nvSpPr>
        <p:spPr bwMode="auto">
          <a:xfrm>
            <a:off x="342900" y="1124744"/>
            <a:ext cx="8458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algn="just" eaLnBrk="1" hangingPunct="1">
              <a:spcBef>
                <a:spcPct val="20000"/>
              </a:spcBef>
              <a:buClr>
                <a:srgbClr val="0000CC"/>
              </a:buClr>
            </a:pPr>
            <a:r>
              <a:rPr lang="en-US" altLang="zh-CN" sz="3200" b="1" dirty="0">
                <a:solidFill>
                  <a:srgbClr val="0000CC"/>
                </a:solidFill>
                <a:latin typeface="宋体" panose="02010600030101010101" pitchFamily="2" charset="-122"/>
              </a:rPr>
              <a:t>6.2.1 I/O</a:t>
            </a:r>
            <a:r>
              <a:rPr lang="zh-CN" altLang="en-US" sz="3200" b="1" dirty="0">
                <a:solidFill>
                  <a:srgbClr val="0000CC"/>
                </a:solidFill>
                <a:latin typeface="宋体" panose="02010600030101010101" pitchFamily="2" charset="-122"/>
              </a:rPr>
              <a:t>设备的类型</a:t>
            </a:r>
            <a:endParaRPr lang="zh-CN" altLang="en-US" sz="3200" b="1" dirty="0">
              <a:solidFill>
                <a:srgbClr val="0000CC"/>
              </a:solidFill>
              <a:latin typeface="宋体" panose="02010600030101010101" pitchFamily="2" charset="-122"/>
            </a:endParaRPr>
          </a:p>
          <a:p>
            <a:pPr lvl="1" algn="just" eaLnBrk="1" hangingPunct="1">
              <a:spcBef>
                <a:spcPct val="20000"/>
              </a:spcBef>
              <a:buClr>
                <a:srgbClr val="0000CC"/>
              </a:buClr>
              <a:buFont typeface="Wingdings" panose="05000000000000000000" pitchFamily="2" charset="2"/>
              <a:buChar char="Ø"/>
            </a:pPr>
            <a:r>
              <a:rPr lang="zh-CN" altLang="en-US" sz="2800" b="1" dirty="0">
                <a:latin typeface="Times New Roman" panose="02020603050405020304" pitchFamily="18" charset="0"/>
              </a:rPr>
              <a:t>按传输速率分类：</a:t>
            </a:r>
            <a:endParaRPr lang="zh-CN" altLang="en-US" sz="2800" b="1" dirty="0">
              <a:latin typeface="Times New Roman" panose="02020603050405020304" pitchFamily="18" charset="0"/>
            </a:endParaRPr>
          </a:p>
          <a:p>
            <a:pPr lvl="1" algn="just" eaLnBrk="1" hangingPunct="1">
              <a:spcBef>
                <a:spcPct val="20000"/>
              </a:spcBef>
              <a:buClr>
                <a:srgbClr val="0000CC"/>
              </a:buClr>
              <a:buFont typeface="Wingdings" panose="05000000000000000000" pitchFamily="2" charset="2"/>
              <a:buNone/>
            </a:pPr>
            <a:r>
              <a:rPr lang="zh-CN" altLang="en-US" sz="2800" b="1" dirty="0">
                <a:latin typeface="Times New Roman" panose="02020603050405020304" pitchFamily="18" charset="0"/>
              </a:rPr>
              <a:t>       低速设备、中速设备、高速设备</a:t>
            </a:r>
            <a:endParaRPr lang="zh-CN" altLang="en-US" sz="2800" b="1" dirty="0">
              <a:latin typeface="Times New Roman" panose="02020603050405020304" pitchFamily="18" charset="0"/>
            </a:endParaRPr>
          </a:p>
          <a:p>
            <a:pPr lvl="1" algn="just" eaLnBrk="1" hangingPunct="1">
              <a:spcBef>
                <a:spcPct val="20000"/>
              </a:spcBef>
              <a:buClr>
                <a:srgbClr val="0000CC"/>
              </a:buClr>
              <a:buFont typeface="Wingdings" panose="05000000000000000000" pitchFamily="2" charset="2"/>
              <a:buChar char="Ø"/>
            </a:pPr>
            <a:r>
              <a:rPr lang="zh-CN" altLang="en-US" sz="2800" b="1" dirty="0">
                <a:latin typeface="Times New Roman" panose="02020603050405020304" pitchFamily="18" charset="0"/>
              </a:rPr>
              <a:t>按信息交换的单位分类：</a:t>
            </a:r>
            <a:endParaRPr lang="zh-CN" altLang="en-US" sz="2800" b="1" dirty="0">
              <a:latin typeface="Times New Roman" panose="02020603050405020304" pitchFamily="18" charset="0"/>
            </a:endParaRPr>
          </a:p>
          <a:p>
            <a:pPr lvl="1" algn="just" eaLnBrk="1" hangingPunct="1">
              <a:spcBef>
                <a:spcPct val="20000"/>
              </a:spcBef>
              <a:buClr>
                <a:srgbClr val="0000CC"/>
              </a:buClr>
              <a:buFont typeface="Wingdings" panose="05000000000000000000" pitchFamily="2" charset="2"/>
              <a:buNone/>
            </a:pPr>
            <a:r>
              <a:rPr lang="zh-CN" altLang="en-US" sz="2800" b="1" dirty="0">
                <a:latin typeface="Times New Roman" panose="02020603050405020304" pitchFamily="18" charset="0"/>
              </a:rPr>
              <a:t>       块设备、字符设备</a:t>
            </a:r>
            <a:endParaRPr lang="zh-CN" altLang="en-US" sz="2800" b="1" dirty="0">
              <a:latin typeface="Times New Roman" panose="02020603050405020304" pitchFamily="18" charset="0"/>
            </a:endParaRPr>
          </a:p>
          <a:p>
            <a:pPr lvl="1" algn="just" eaLnBrk="1" hangingPunct="1">
              <a:spcBef>
                <a:spcPct val="20000"/>
              </a:spcBef>
              <a:buClr>
                <a:srgbClr val="0000CC"/>
              </a:buClr>
              <a:buFont typeface="Wingdings" panose="05000000000000000000" pitchFamily="2" charset="2"/>
              <a:buChar char="Ø"/>
            </a:pPr>
            <a:r>
              <a:rPr lang="zh-CN" altLang="en-US" sz="2800" b="1" dirty="0">
                <a:latin typeface="Times New Roman" panose="02020603050405020304" pitchFamily="18" charset="0"/>
              </a:rPr>
              <a:t>按设备的共享属性分类：</a:t>
            </a:r>
            <a:endParaRPr lang="zh-CN" altLang="en-US" sz="2800" b="1" dirty="0">
              <a:latin typeface="Times New Roman" panose="02020603050405020304" pitchFamily="18" charset="0"/>
            </a:endParaRPr>
          </a:p>
          <a:p>
            <a:pPr lvl="1" algn="just" eaLnBrk="1" hangingPunct="1">
              <a:spcBef>
                <a:spcPct val="20000"/>
              </a:spcBef>
              <a:buClr>
                <a:srgbClr val="0000CC"/>
              </a:buClr>
              <a:buFont typeface="Wingdings" panose="05000000000000000000" pitchFamily="2" charset="2"/>
              <a:buNone/>
            </a:pPr>
            <a:r>
              <a:rPr lang="zh-CN" altLang="en-US" sz="2800" b="1" dirty="0">
                <a:latin typeface="Times New Roman" panose="02020603050405020304" pitchFamily="18" charset="0"/>
              </a:rPr>
              <a:t>       独占设备、共享设备、虚拟设备</a:t>
            </a:r>
            <a:endParaRPr lang="en-US" altLang="zh-CN" sz="2800" b="1" dirty="0">
              <a:latin typeface="Times New Roman" panose="02020603050405020304" pitchFamily="18" charset="0"/>
            </a:endParaRPr>
          </a:p>
          <a:p>
            <a:pPr lvl="1" algn="just" eaLnBrk="1" hangingPunct="1">
              <a:spcBef>
                <a:spcPct val="20000"/>
              </a:spcBef>
              <a:buClr>
                <a:srgbClr val="0000CC"/>
              </a:buClr>
            </a:pPr>
            <a:r>
              <a:rPr lang="zh-CN" altLang="en-US" sz="2800" b="1" kern="100" dirty="0">
                <a:solidFill>
                  <a:srgbClr val="FF0000"/>
                </a:solidFill>
                <a:latin typeface="Times New Roman" panose="02020603050405020304" pitchFamily="18" charset="0"/>
                <a:cs typeface="Times New Roman" panose="02020603050405020304" pitchFamily="18" charset="0"/>
              </a:rPr>
              <a:t>可剥夺，不可剥夺</a:t>
            </a:r>
            <a:endParaRPr lang="en-US" altLang="zh-CN" sz="2800" b="1" kern="100" dirty="0">
              <a:solidFill>
                <a:srgbClr val="FF0000"/>
              </a:solidFill>
              <a:latin typeface="Times New Roman" panose="02020603050405020304" pitchFamily="18" charset="0"/>
              <a:cs typeface="Times New Roman" panose="02020603050405020304" pitchFamily="18" charset="0"/>
            </a:endParaRPr>
          </a:p>
          <a:p>
            <a:r>
              <a:rPr lang="zh-CN" altLang="en-US" sz="2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常见设备：</a:t>
            </a:r>
            <a:r>
              <a:rPr lang="zh-CN" altLang="zh-CN" sz="2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打印机、</a:t>
            </a:r>
            <a:r>
              <a:rPr lang="en-US" altLang="zh-CN" sz="2800" b="1" kern="100" dirty="0">
                <a:solidFill>
                  <a:srgbClr val="FF0000"/>
                </a:solidFill>
                <a:effectLst/>
                <a:latin typeface="Times New Roman" panose="02020603050405020304" pitchFamily="18" charset="0"/>
                <a:ea typeface="宋体" panose="02010600030101010101" pitchFamily="2" charset="-122"/>
              </a:rPr>
              <a:t>CPU </a:t>
            </a:r>
            <a:r>
              <a:rPr lang="zh-CN" altLang="zh-CN" sz="2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、扫描仪、内存、磁盘</a:t>
            </a:r>
            <a:r>
              <a:rPr lang="zh-CN" altLang="en-US" sz="2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，鼠标，键盘</a:t>
            </a:r>
            <a:r>
              <a:rPr lang="zh-CN" altLang="en-US" sz="2800" b="1" kern="100" dirty="0">
                <a:solidFill>
                  <a:srgbClr val="FF0000"/>
                </a:solidFill>
                <a:latin typeface="Times New Roman" panose="02020603050405020304" pitchFamily="18" charset="0"/>
                <a:cs typeface="Times New Roman" panose="02020603050405020304" pitchFamily="18" charset="0"/>
              </a:rPr>
              <a:t>等，按以上分类怎么分</a:t>
            </a:r>
            <a:endParaRPr lang="en-US" altLang="zh-CN" sz="2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lvl="1" algn="just" eaLnBrk="1" hangingPunct="1">
              <a:spcBef>
                <a:spcPct val="20000"/>
              </a:spcBef>
              <a:buClr>
                <a:srgbClr val="0000CC"/>
              </a:buClr>
              <a:buFont typeface="Wingdings" panose="05000000000000000000" pitchFamily="2" charset="2"/>
              <a:buNone/>
            </a:pPr>
            <a:endParaRPr lang="zh-CN" altLang="en-US" sz="2800" b="1" dirty="0">
              <a:latin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42900" y="1124744"/>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447800" indent="-5334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457200" lvl="1" indent="0" algn="just" eaLnBrk="1" hangingPunct="1">
              <a:spcBef>
                <a:spcPct val="20000"/>
              </a:spcBef>
              <a:buClr>
                <a:srgbClr val="0000CC"/>
              </a:buClr>
            </a:pPr>
            <a:r>
              <a:rPr lang="en-US" altLang="zh-CN" sz="2800" b="1" dirty="0"/>
              <a:t>2. </a:t>
            </a:r>
            <a:r>
              <a:rPr lang="zh-CN" altLang="en-US" sz="2800" b="1" dirty="0"/>
              <a:t>中断向量表和优先级</a:t>
            </a:r>
            <a:r>
              <a:rPr lang="en-US" altLang="zh-CN" sz="2800" b="1" dirty="0"/>
              <a:t> </a:t>
            </a:r>
            <a:r>
              <a:rPr lang="zh-CN" altLang="en-US" sz="2800" b="1" dirty="0"/>
              <a:t>（填空</a:t>
            </a:r>
            <a:endParaRPr lang="en-US" altLang="zh-CN" sz="2800" b="1" dirty="0"/>
          </a:p>
          <a:p>
            <a:pPr marL="457200" lvl="1" indent="0" algn="just" eaLnBrk="1" hangingPunct="1">
              <a:spcBef>
                <a:spcPct val="20000"/>
              </a:spcBef>
              <a:buClr>
                <a:srgbClr val="0000CC"/>
              </a:buClr>
            </a:pPr>
            <a:r>
              <a:rPr lang="zh-CN" altLang="en-US" sz="2800" b="1" dirty="0"/>
              <a:t>每种设备有自己的</a:t>
            </a:r>
            <a:r>
              <a:rPr lang="zh-CN" altLang="en-US" sz="2800" b="1" dirty="0">
                <a:solidFill>
                  <a:srgbClr val="FF0000"/>
                </a:solidFill>
              </a:rPr>
              <a:t>中断处理程序</a:t>
            </a:r>
            <a:r>
              <a:rPr lang="en-US" altLang="zh-CN" sz="2800" b="1" dirty="0"/>
              <a:t>,</a:t>
            </a:r>
            <a:r>
              <a:rPr lang="zh-CN" altLang="en-US" sz="2800" b="1" dirty="0"/>
              <a:t>程序入口记录在</a:t>
            </a:r>
            <a:r>
              <a:rPr lang="zh-CN" altLang="en-US" sz="2800" b="1" dirty="0">
                <a:solidFill>
                  <a:srgbClr val="FF0000"/>
                </a:solidFill>
              </a:rPr>
              <a:t>中断向量表</a:t>
            </a:r>
            <a:r>
              <a:rPr lang="zh-CN" altLang="en-US" sz="2800" b="1" dirty="0"/>
              <a:t>中</a:t>
            </a:r>
            <a:r>
              <a:rPr lang="en-US" altLang="zh-CN" sz="2800" b="1" dirty="0"/>
              <a:t>,</a:t>
            </a:r>
            <a:r>
              <a:rPr lang="zh-CN" altLang="en-US" sz="2800" b="1" dirty="0"/>
              <a:t>并给予不同的中断号和优先级</a:t>
            </a:r>
            <a:endParaRPr lang="en-US" altLang="zh-CN" sz="2800" b="1" dirty="0"/>
          </a:p>
        </p:txBody>
      </p:sp>
      <p:sp>
        <p:nvSpPr>
          <p:cNvPr id="32771" name="Text Box 3"/>
          <p:cNvSpPr txBox="1">
            <a:spLocks noChangeArrowheads="1"/>
          </p:cNvSpPr>
          <p:nvPr/>
        </p:nvSpPr>
        <p:spPr bwMode="auto">
          <a:xfrm>
            <a:off x="683568" y="25876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6.3</a:t>
            </a:r>
            <a:r>
              <a:rPr lang="zh-CN" altLang="en-US" sz="4000" b="1" dirty="0">
                <a:latin typeface="华文新魏" panose="02010800040101010101" pitchFamily="2" charset="-122"/>
                <a:ea typeface="华文新魏" panose="02010800040101010101" pitchFamily="2" charset="-122"/>
              </a:rPr>
              <a:t>中断机构和中断处理程序</a:t>
            </a:r>
            <a:endParaRPr lang="zh-CN" altLang="en-US" sz="40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539552" y="204787"/>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6.5</a:t>
            </a:r>
            <a:r>
              <a:rPr lang="zh-CN" altLang="en-US" sz="4000" b="1" dirty="0">
                <a:latin typeface="华文新魏" panose="02010800040101010101" pitchFamily="2" charset="-122"/>
                <a:ea typeface="华文新魏" panose="02010800040101010101" pitchFamily="2" charset="-122"/>
              </a:rPr>
              <a:t>与设备无关的</a:t>
            </a:r>
            <a:r>
              <a:rPr lang="en-US" altLang="zh-CN" sz="4000" b="1" dirty="0">
                <a:latin typeface="华文新魏" panose="02010800040101010101" pitchFamily="2" charset="-122"/>
                <a:ea typeface="华文新魏" panose="02010800040101010101" pitchFamily="2" charset="-122"/>
              </a:rPr>
              <a:t>I/O</a:t>
            </a:r>
            <a:r>
              <a:rPr lang="zh-CN" altLang="en-US" sz="4000" b="1" dirty="0">
                <a:latin typeface="华文新魏" panose="02010800040101010101" pitchFamily="2" charset="-122"/>
                <a:ea typeface="华文新魏" panose="02010800040101010101" pitchFamily="2" charset="-122"/>
              </a:rPr>
              <a:t>软件</a:t>
            </a:r>
            <a:endParaRPr lang="zh-CN" altLang="en-US" sz="4000" b="1" dirty="0">
              <a:latin typeface="华文新魏" panose="02010800040101010101" pitchFamily="2" charset="-122"/>
              <a:ea typeface="华文新魏" panose="02010800040101010101" pitchFamily="2" charset="-122"/>
            </a:endParaRPr>
          </a:p>
        </p:txBody>
      </p:sp>
      <p:sp>
        <p:nvSpPr>
          <p:cNvPr id="56323" name="Rectangle 3"/>
          <p:cNvSpPr>
            <a:spLocks noChangeArrowheads="1"/>
          </p:cNvSpPr>
          <p:nvPr/>
        </p:nvSpPr>
        <p:spPr bwMode="auto">
          <a:xfrm>
            <a:off x="218256" y="906463"/>
            <a:ext cx="8458200" cy="701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lvl="1" indent="0" eaLnBrk="1" hangingPunct="1">
              <a:spcBef>
                <a:spcPct val="20000"/>
              </a:spcBef>
              <a:buClr>
                <a:srgbClr val="0000CC"/>
              </a:buClr>
            </a:pPr>
            <a:r>
              <a:rPr lang="en-US" altLang="zh-CN" sz="3200" b="1" dirty="0">
                <a:latin typeface="Times New Roman" panose="02020603050405020304" pitchFamily="18" charset="0"/>
              </a:rPr>
              <a:t>6.5.1 </a:t>
            </a:r>
            <a:r>
              <a:rPr lang="zh-CN" altLang="en-US" sz="3200" b="1" dirty="0">
                <a:latin typeface="Times New Roman" panose="02020603050405020304" pitchFamily="18" charset="0"/>
              </a:rPr>
              <a:t>设备独立性的概念</a:t>
            </a:r>
            <a:endParaRPr lang="en-US" altLang="zh-CN" sz="3200" b="1" dirty="0">
              <a:latin typeface="Times New Roman" panose="02020603050405020304" pitchFamily="18" charset="0"/>
            </a:endParaRPr>
          </a:p>
        </p:txBody>
      </p:sp>
      <p:sp>
        <p:nvSpPr>
          <p:cNvPr id="56324" name="Text Box 4"/>
          <p:cNvSpPr txBox="1">
            <a:spLocks noChangeArrowheads="1"/>
          </p:cNvSpPr>
          <p:nvPr/>
        </p:nvSpPr>
        <p:spPr bwMode="auto">
          <a:xfrm>
            <a:off x="218256" y="1621112"/>
            <a:ext cx="833355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b="1" dirty="0">
                <a:latin typeface="Times New Roman" panose="02020603050405020304" pitchFamily="18" charset="0"/>
              </a:rPr>
              <a:t>也称为设备无关性。 其基本含义是： 应用程序独立于具体使用的物理设备。</a:t>
            </a:r>
            <a:endParaRPr lang="zh-CN" altLang="en-US" b="1" dirty="0">
              <a:latin typeface="Times New Roman" panose="02020603050405020304" pitchFamily="18" charset="0"/>
            </a:endParaRPr>
          </a:p>
          <a:p>
            <a:pPr marL="342900" indent="-342900" eaLnBrk="1" hangingPunct="1">
              <a:spcBef>
                <a:spcPct val="50000"/>
              </a:spcBef>
              <a:buFont typeface="Wingdings" panose="05000000000000000000" pitchFamily="2" charset="2"/>
              <a:buChar char="Ø"/>
            </a:pPr>
            <a:r>
              <a:rPr lang="zh-CN" altLang="en-US" b="1" dirty="0">
                <a:latin typeface="Times New Roman" panose="02020603050405020304" pitchFamily="18" charset="0"/>
              </a:rPr>
              <a:t>引入了逻辑设备和物理设备这两个概念</a:t>
            </a:r>
            <a:endParaRPr lang="zh-CN" altLang="en-US" b="1" dirty="0">
              <a:latin typeface="Times New Roman" panose="02020603050405020304" pitchFamily="18" charset="0"/>
            </a:endParaRPr>
          </a:p>
          <a:p>
            <a:pPr marL="342900" indent="-342900" eaLnBrk="1" hangingPunct="1">
              <a:spcBef>
                <a:spcPct val="50000"/>
              </a:spcBef>
              <a:buFont typeface="Wingdings" panose="05000000000000000000" pitchFamily="2" charset="2"/>
              <a:buChar char="Ø"/>
            </a:pPr>
            <a:r>
              <a:rPr lang="zh-CN" altLang="en-US" b="1" dirty="0">
                <a:latin typeface="Times New Roman" panose="02020603050405020304" pitchFamily="18" charset="0"/>
              </a:rPr>
              <a:t>在应用程序中， 使用逻辑设备名称；系统在实际执行时， 使用物理设备名称。</a:t>
            </a:r>
            <a:endParaRPr lang="zh-CN" altLang="en-US" b="1" dirty="0">
              <a:latin typeface="Times New Roman" panose="02020603050405020304" pitchFamily="18" charset="0"/>
            </a:endParaRPr>
          </a:p>
        </p:txBody>
      </p:sp>
      <p:sp>
        <p:nvSpPr>
          <p:cNvPr id="2" name="文本框 1"/>
          <p:cNvSpPr txBox="1"/>
          <p:nvPr/>
        </p:nvSpPr>
        <p:spPr>
          <a:xfrm>
            <a:off x="4912360" y="1162685"/>
            <a:ext cx="2096770" cy="521970"/>
          </a:xfrm>
          <a:prstGeom prst="rect">
            <a:avLst/>
          </a:prstGeom>
          <a:noFill/>
        </p:spPr>
        <p:txBody>
          <a:bodyPr wrap="none" rtlCol="0">
            <a:spAutoFit/>
          </a:bodyPr>
          <a:p>
            <a:r>
              <a:rPr lang="zh-CN" altLang="en-US"/>
              <a:t>（填空</a:t>
            </a:r>
            <a:r>
              <a:rPr lang="en-US" altLang="zh-CN"/>
              <a:t>/</a:t>
            </a:r>
            <a:r>
              <a:rPr lang="zh-CN" altLang="en-US"/>
              <a:t>名词</a:t>
            </a:r>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683568" y="260648"/>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6.4.3 I/O</a:t>
            </a:r>
            <a:r>
              <a:rPr lang="zh-CN" altLang="en-US" sz="4000" b="1" dirty="0">
                <a:latin typeface="华文新魏" panose="02010800040101010101" pitchFamily="2" charset="-122"/>
                <a:ea typeface="华文新魏" panose="02010800040101010101" pitchFamily="2" charset="-122"/>
              </a:rPr>
              <a:t>设备的控制方式</a:t>
            </a:r>
            <a:endParaRPr lang="zh-CN" altLang="en-US" sz="4000" b="1" dirty="0">
              <a:latin typeface="华文新魏" panose="02010800040101010101" pitchFamily="2" charset="-122"/>
              <a:ea typeface="华文新魏" panose="02010800040101010101" pitchFamily="2" charset="-122"/>
            </a:endParaRPr>
          </a:p>
        </p:txBody>
      </p:sp>
      <p:sp>
        <p:nvSpPr>
          <p:cNvPr id="43011" name="Rectangle 3"/>
          <p:cNvSpPr>
            <a:spLocks noChangeArrowheads="1"/>
          </p:cNvSpPr>
          <p:nvPr/>
        </p:nvSpPr>
        <p:spPr bwMode="auto">
          <a:xfrm>
            <a:off x="89620" y="876300"/>
            <a:ext cx="8655496"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lvl="1" eaLnBrk="1" hangingPunct="1">
              <a:spcBef>
                <a:spcPct val="20000"/>
              </a:spcBef>
              <a:buClr>
                <a:srgbClr val="0000CC"/>
              </a:buClr>
              <a:buFont typeface="Wingdings" panose="05000000000000000000" pitchFamily="2" charset="2"/>
              <a:buChar char="Ø"/>
            </a:pPr>
            <a:r>
              <a:rPr lang="zh-CN" altLang="en-US" sz="2800" b="1" dirty="0"/>
              <a:t>按照</a:t>
            </a:r>
            <a:r>
              <a:rPr lang="en-US" altLang="zh-CN" sz="2800" b="1" dirty="0"/>
              <a:t>I/O</a:t>
            </a:r>
            <a:r>
              <a:rPr lang="zh-CN" altLang="en-US" sz="2800" b="1" dirty="0"/>
              <a:t>控制器功能的强弱，以及和</a:t>
            </a:r>
            <a:r>
              <a:rPr lang="en-US" altLang="zh-CN" sz="2800" b="1" dirty="0"/>
              <a:t>CPU</a:t>
            </a:r>
            <a:r>
              <a:rPr lang="zh-CN" altLang="en-US" sz="2800" b="1" dirty="0"/>
              <a:t>之间联系方式的不同，对</a:t>
            </a:r>
            <a:r>
              <a:rPr lang="en-US" altLang="zh-CN" sz="2800" b="1" dirty="0"/>
              <a:t>I/O</a:t>
            </a:r>
            <a:r>
              <a:rPr lang="zh-CN" altLang="en-US" sz="2800" b="1" dirty="0"/>
              <a:t>设备的控制方式分类，</a:t>
            </a:r>
            <a:endParaRPr lang="zh-CN" altLang="en-US" sz="2800" b="1" dirty="0"/>
          </a:p>
          <a:p>
            <a:pPr lvl="1" eaLnBrk="1" hangingPunct="1">
              <a:spcBef>
                <a:spcPct val="20000"/>
              </a:spcBef>
              <a:buClr>
                <a:srgbClr val="0000CC"/>
              </a:buClr>
              <a:buFont typeface="Wingdings" panose="05000000000000000000" pitchFamily="2" charset="2"/>
              <a:buChar char="Ø"/>
            </a:pPr>
            <a:r>
              <a:rPr lang="zh-CN" altLang="en-US" sz="2800" b="1" dirty="0"/>
              <a:t>主要差别在于：中央处理器和外围设备并行工作的方式不同，并行工作的程度不同</a:t>
            </a:r>
            <a:endParaRPr lang="en-US" altLang="zh-CN" sz="2800" b="1" dirty="0"/>
          </a:p>
          <a:p>
            <a:pPr lvl="1" eaLnBrk="1" hangingPunct="1">
              <a:spcBef>
                <a:spcPct val="20000"/>
              </a:spcBef>
              <a:buClr>
                <a:srgbClr val="0000CC"/>
              </a:buClr>
              <a:buFont typeface="Wingdings" panose="05000000000000000000" pitchFamily="2" charset="2"/>
              <a:buChar char="Ø"/>
            </a:pPr>
            <a:r>
              <a:rPr lang="zh-CN" altLang="en-US" sz="2800" b="1" dirty="0"/>
              <a:t>目的</a:t>
            </a:r>
            <a:r>
              <a:rPr lang="en-US" altLang="zh-CN" sz="2800" b="1" dirty="0"/>
              <a:t>:</a:t>
            </a:r>
            <a:r>
              <a:rPr lang="zh-CN" altLang="en-US" sz="2800" b="1" dirty="0"/>
              <a:t>减少处理机对</a:t>
            </a:r>
            <a:r>
              <a:rPr lang="en-US" altLang="zh-CN" sz="2800" b="1" dirty="0"/>
              <a:t>IO</a:t>
            </a:r>
            <a:r>
              <a:rPr lang="zh-CN" altLang="en-US" sz="2800" b="1" dirty="0"/>
              <a:t>控制的干预</a:t>
            </a:r>
            <a:r>
              <a:rPr lang="en-US" altLang="zh-CN" sz="2800" b="1" dirty="0"/>
              <a:t>,</a:t>
            </a:r>
            <a:r>
              <a:rPr lang="zh-CN" altLang="en-US" sz="2800" b="1" dirty="0"/>
              <a:t>提高处理机的效率</a:t>
            </a:r>
            <a:endParaRPr lang="en-US" altLang="zh-CN" sz="2800" b="1" dirty="0"/>
          </a:p>
          <a:p>
            <a:pPr marL="457200" lvl="1" indent="0" eaLnBrk="1" hangingPunct="1">
              <a:spcBef>
                <a:spcPct val="20000"/>
              </a:spcBef>
              <a:buClr>
                <a:srgbClr val="0000CC"/>
              </a:buClr>
            </a:pPr>
            <a:r>
              <a:rPr lang="zh-CN" altLang="en-US" sz="2800" b="1" dirty="0"/>
              <a:t>控制方式</a:t>
            </a:r>
            <a:r>
              <a:rPr lang="en-US" altLang="zh-CN" sz="2800" b="1" dirty="0"/>
              <a:t>:</a:t>
            </a:r>
            <a:endParaRPr lang="en-US" altLang="zh-CN" sz="2800" b="1" dirty="0"/>
          </a:p>
          <a:p>
            <a:pPr marL="457200" lvl="1" indent="0" eaLnBrk="1" hangingPunct="1">
              <a:spcBef>
                <a:spcPct val="20000"/>
              </a:spcBef>
              <a:buClr>
                <a:srgbClr val="0000CC"/>
              </a:buClr>
            </a:pPr>
            <a:r>
              <a:rPr lang="en-US" altLang="zh-CN" sz="2800" b="1" dirty="0">
                <a:solidFill>
                  <a:srgbClr val="FF0000"/>
                </a:solidFill>
              </a:rPr>
              <a:t>1 </a:t>
            </a:r>
            <a:r>
              <a:rPr lang="zh-CN" altLang="en-US" sz="2800" b="1" dirty="0">
                <a:solidFill>
                  <a:srgbClr val="FF0000"/>
                </a:solidFill>
              </a:rPr>
              <a:t>轮询</a:t>
            </a:r>
            <a:r>
              <a:rPr lang="en-US" altLang="zh-CN" sz="2800" b="1" dirty="0">
                <a:solidFill>
                  <a:srgbClr val="FF0000"/>
                </a:solidFill>
              </a:rPr>
              <a:t>(</a:t>
            </a:r>
            <a:r>
              <a:rPr lang="zh-CN" altLang="en-US" sz="2800" b="1" dirty="0">
                <a:solidFill>
                  <a:srgbClr val="FF0000"/>
                </a:solidFill>
              </a:rPr>
              <a:t>程序</a:t>
            </a:r>
            <a:r>
              <a:rPr lang="en-US" altLang="zh-CN" sz="2800" b="1" dirty="0">
                <a:solidFill>
                  <a:srgbClr val="FF0000"/>
                </a:solidFill>
              </a:rPr>
              <a:t>)I/O</a:t>
            </a:r>
            <a:r>
              <a:rPr lang="zh-CN" altLang="en-US" sz="2800" b="1" dirty="0">
                <a:solidFill>
                  <a:srgbClr val="FF0000"/>
                </a:solidFill>
              </a:rPr>
              <a:t>控制方式</a:t>
            </a:r>
            <a:endParaRPr lang="zh-CN" altLang="en-US" sz="2800" b="1" dirty="0">
              <a:solidFill>
                <a:srgbClr val="FF0000"/>
              </a:solidFill>
            </a:endParaRPr>
          </a:p>
          <a:p>
            <a:pPr marL="457200" lvl="1" indent="0" eaLnBrk="1" hangingPunct="1">
              <a:spcBef>
                <a:spcPct val="20000"/>
              </a:spcBef>
              <a:buClr>
                <a:srgbClr val="0000CC"/>
              </a:buClr>
            </a:pPr>
            <a:r>
              <a:rPr lang="en-US" altLang="zh-CN" sz="2800" b="1" dirty="0">
                <a:solidFill>
                  <a:srgbClr val="FF0000"/>
                </a:solidFill>
              </a:rPr>
              <a:t>2. </a:t>
            </a:r>
            <a:r>
              <a:rPr lang="zh-CN" altLang="en-US" sz="2800" b="1" dirty="0">
                <a:solidFill>
                  <a:srgbClr val="FF0000"/>
                </a:solidFill>
              </a:rPr>
              <a:t>中断</a:t>
            </a:r>
            <a:r>
              <a:rPr lang="en-US" altLang="zh-CN" sz="2800" b="1" dirty="0">
                <a:solidFill>
                  <a:srgbClr val="FF0000"/>
                </a:solidFill>
              </a:rPr>
              <a:t>I/O</a:t>
            </a:r>
            <a:r>
              <a:rPr lang="zh-CN" altLang="en-US" sz="2800" b="1" dirty="0">
                <a:solidFill>
                  <a:srgbClr val="FF0000"/>
                </a:solidFill>
              </a:rPr>
              <a:t>控制方式</a:t>
            </a:r>
            <a:endParaRPr lang="zh-CN" altLang="en-US" sz="2800" b="1" dirty="0">
              <a:solidFill>
                <a:srgbClr val="FF0000"/>
              </a:solidFill>
            </a:endParaRPr>
          </a:p>
          <a:p>
            <a:pPr marL="457200" lvl="1" indent="0" eaLnBrk="1" hangingPunct="1">
              <a:spcBef>
                <a:spcPct val="20000"/>
              </a:spcBef>
              <a:buClr>
                <a:srgbClr val="0000CC"/>
              </a:buClr>
            </a:pPr>
            <a:r>
              <a:rPr lang="en-US" altLang="zh-CN" sz="2800" b="1" dirty="0">
                <a:solidFill>
                  <a:srgbClr val="FF0000"/>
                </a:solidFill>
              </a:rPr>
              <a:t>3. DMA</a:t>
            </a:r>
            <a:r>
              <a:rPr lang="zh-CN" altLang="en-US" sz="2800" b="1" dirty="0">
                <a:solidFill>
                  <a:srgbClr val="FF0000"/>
                </a:solidFill>
              </a:rPr>
              <a:t>控制方式</a:t>
            </a:r>
            <a:r>
              <a:rPr lang="en-US" altLang="zh-CN" sz="2800" b="1" dirty="0">
                <a:solidFill>
                  <a:srgbClr val="FF0000"/>
                </a:solidFill>
              </a:rPr>
              <a:t>(</a:t>
            </a:r>
            <a:r>
              <a:rPr lang="zh-CN" altLang="en-US" sz="2800" b="1" dirty="0">
                <a:solidFill>
                  <a:srgbClr val="FF0000"/>
                </a:solidFill>
              </a:rPr>
              <a:t>直接存储器访问方式</a:t>
            </a:r>
            <a:r>
              <a:rPr lang="en-US" altLang="zh-CN" sz="2800" b="1" dirty="0">
                <a:solidFill>
                  <a:srgbClr val="FF0000"/>
                </a:solidFill>
              </a:rPr>
              <a:t>,</a:t>
            </a:r>
            <a:r>
              <a:rPr lang="zh-CN" altLang="en-US" sz="2800" b="1" dirty="0">
                <a:solidFill>
                  <a:srgbClr val="FF0000"/>
                </a:solidFill>
              </a:rPr>
              <a:t>数据传输的基本单位是数据块</a:t>
            </a:r>
            <a:r>
              <a:rPr lang="en-US" altLang="zh-CN" sz="2800" b="1" dirty="0">
                <a:solidFill>
                  <a:srgbClr val="FF0000"/>
                </a:solidFill>
              </a:rPr>
              <a:t>)</a:t>
            </a:r>
            <a:endParaRPr lang="en-US" altLang="zh-CN" sz="2800" b="1" dirty="0">
              <a:solidFill>
                <a:srgbClr val="FF0000"/>
              </a:solidFill>
            </a:endParaRPr>
          </a:p>
          <a:p>
            <a:pPr marL="457200" lvl="1" indent="0" eaLnBrk="1" hangingPunct="1">
              <a:spcBef>
                <a:spcPct val="20000"/>
              </a:spcBef>
              <a:buClr>
                <a:srgbClr val="0000CC"/>
              </a:buClr>
            </a:pPr>
            <a:r>
              <a:rPr lang="en-US" altLang="zh-CN" sz="2800" b="1" dirty="0">
                <a:solidFill>
                  <a:srgbClr val="FF0000"/>
                </a:solidFill>
              </a:rPr>
              <a:t>4. I/O</a:t>
            </a:r>
            <a:r>
              <a:rPr lang="zh-CN" altLang="en-US" sz="2800" b="1" dirty="0">
                <a:solidFill>
                  <a:srgbClr val="FF0000"/>
                </a:solidFill>
              </a:rPr>
              <a:t>通道控制方式</a:t>
            </a:r>
            <a:endParaRPr lang="zh-CN" altLang="en-US" sz="2800" b="1" dirty="0">
              <a:solidFill>
                <a:srgbClr val="FF0000"/>
              </a:solidFill>
            </a:endParaRPr>
          </a:p>
          <a:p>
            <a:pPr marL="457200" lvl="1" indent="0" eaLnBrk="1" hangingPunct="1">
              <a:spcBef>
                <a:spcPct val="20000"/>
              </a:spcBef>
              <a:buClr>
                <a:srgbClr val="0000CC"/>
              </a:buClr>
            </a:pPr>
            <a:endParaRPr lang="zh-CN" altLang="en-US" sz="28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539552" y="204787"/>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6.5</a:t>
            </a:r>
            <a:r>
              <a:rPr lang="zh-CN" altLang="en-US" sz="4000" b="1" dirty="0">
                <a:latin typeface="华文新魏" panose="02010800040101010101" pitchFamily="2" charset="-122"/>
                <a:ea typeface="华文新魏" panose="02010800040101010101" pitchFamily="2" charset="-122"/>
              </a:rPr>
              <a:t>与设备无关的</a:t>
            </a:r>
            <a:r>
              <a:rPr lang="en-US" altLang="zh-CN" sz="4000" b="1" dirty="0">
                <a:latin typeface="华文新魏" panose="02010800040101010101" pitchFamily="2" charset="-122"/>
                <a:ea typeface="华文新魏" panose="02010800040101010101" pitchFamily="2" charset="-122"/>
              </a:rPr>
              <a:t>I/O</a:t>
            </a:r>
            <a:r>
              <a:rPr lang="zh-CN" altLang="en-US" sz="4000" b="1" dirty="0">
                <a:latin typeface="华文新魏" panose="02010800040101010101" pitchFamily="2" charset="-122"/>
                <a:ea typeface="华文新魏" panose="02010800040101010101" pitchFamily="2" charset="-122"/>
              </a:rPr>
              <a:t>软件</a:t>
            </a:r>
            <a:endParaRPr lang="zh-CN" altLang="en-US" sz="4000" b="1" dirty="0">
              <a:latin typeface="华文新魏" panose="02010800040101010101" pitchFamily="2" charset="-122"/>
              <a:ea typeface="华文新魏" panose="02010800040101010101" pitchFamily="2" charset="-122"/>
            </a:endParaRPr>
          </a:p>
        </p:txBody>
      </p:sp>
      <p:sp>
        <p:nvSpPr>
          <p:cNvPr id="56323" name="Rectangle 3"/>
          <p:cNvSpPr>
            <a:spLocks noChangeArrowheads="1"/>
          </p:cNvSpPr>
          <p:nvPr/>
        </p:nvSpPr>
        <p:spPr bwMode="auto">
          <a:xfrm>
            <a:off x="218256" y="906463"/>
            <a:ext cx="8458200" cy="701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lvl="1" indent="0" eaLnBrk="1" hangingPunct="1">
              <a:spcBef>
                <a:spcPct val="20000"/>
              </a:spcBef>
              <a:buClr>
                <a:srgbClr val="0000CC"/>
              </a:buClr>
            </a:pPr>
            <a:r>
              <a:rPr lang="en-US" altLang="zh-CN" sz="3200" b="1" dirty="0">
                <a:latin typeface="Times New Roman" panose="02020603050405020304" pitchFamily="18" charset="0"/>
              </a:rPr>
              <a:t>6.5.1 </a:t>
            </a:r>
            <a:r>
              <a:rPr lang="zh-CN" altLang="en-US" sz="3200" b="1" dirty="0">
                <a:solidFill>
                  <a:srgbClr val="FF0000"/>
                </a:solidFill>
                <a:latin typeface="Times New Roman" panose="02020603050405020304" pitchFamily="18" charset="0"/>
              </a:rPr>
              <a:t>设备独立性的概念</a:t>
            </a:r>
            <a:endParaRPr lang="en-US" altLang="zh-CN" sz="3200" b="1" dirty="0">
              <a:solidFill>
                <a:srgbClr val="FF0000"/>
              </a:solidFill>
              <a:latin typeface="Times New Roman" panose="02020603050405020304" pitchFamily="18" charset="0"/>
            </a:endParaRPr>
          </a:p>
        </p:txBody>
      </p:sp>
      <p:sp>
        <p:nvSpPr>
          <p:cNvPr id="56324" name="Text Box 4"/>
          <p:cNvSpPr txBox="1">
            <a:spLocks noChangeArrowheads="1"/>
          </p:cNvSpPr>
          <p:nvPr/>
        </p:nvSpPr>
        <p:spPr bwMode="auto">
          <a:xfrm>
            <a:off x="218256" y="1621112"/>
            <a:ext cx="8333556"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b="1" dirty="0">
                <a:solidFill>
                  <a:srgbClr val="FF0000"/>
                </a:solidFill>
                <a:latin typeface="Times New Roman" panose="02020603050405020304" pitchFamily="18" charset="0"/>
              </a:rPr>
              <a:t>也称为设备无关性。 其基本含义是： 应用程序独立于具体使用的物理设备。</a:t>
            </a:r>
            <a:endParaRPr lang="zh-CN" altLang="en-US" b="1" dirty="0">
              <a:solidFill>
                <a:srgbClr val="FF0000"/>
              </a:solidFill>
              <a:latin typeface="Times New Roman" panose="02020603050405020304" pitchFamily="18" charset="0"/>
            </a:endParaRPr>
          </a:p>
          <a:p>
            <a:pPr marL="342900" indent="-342900" eaLnBrk="1" hangingPunct="1">
              <a:spcBef>
                <a:spcPct val="50000"/>
              </a:spcBef>
              <a:buFont typeface="Wingdings" panose="05000000000000000000" pitchFamily="2" charset="2"/>
              <a:buChar char="Ø"/>
            </a:pPr>
            <a:r>
              <a:rPr lang="zh-CN" altLang="en-US" b="1" dirty="0">
                <a:latin typeface="Times New Roman" panose="02020603050405020304" pitchFamily="18" charset="0"/>
              </a:rPr>
              <a:t>引入了逻辑设备和物理设备这两个概念</a:t>
            </a:r>
            <a:endParaRPr lang="zh-CN" altLang="en-US" b="1" dirty="0">
              <a:latin typeface="Times New Roman" panose="02020603050405020304" pitchFamily="18" charset="0"/>
            </a:endParaRPr>
          </a:p>
          <a:p>
            <a:pPr marL="342900" indent="-342900" eaLnBrk="1" hangingPunct="1">
              <a:spcBef>
                <a:spcPct val="50000"/>
              </a:spcBef>
              <a:buFont typeface="Wingdings" panose="05000000000000000000" pitchFamily="2" charset="2"/>
              <a:buChar char="Ø"/>
            </a:pPr>
            <a:r>
              <a:rPr lang="zh-CN" altLang="en-US" b="1" dirty="0">
                <a:solidFill>
                  <a:srgbClr val="FF0000"/>
                </a:solidFill>
                <a:latin typeface="Times New Roman" panose="02020603050405020304" pitchFamily="18" charset="0"/>
              </a:rPr>
              <a:t>在应用程序中， 使用逻辑设备名称；系统在实际执行时， 使用物理设备名称。</a:t>
            </a:r>
            <a:endParaRPr lang="zh-CN" altLang="en-US" b="1" dirty="0">
              <a:solidFill>
                <a:srgbClr val="FF0000"/>
              </a:solidFill>
              <a:latin typeface="Times New Roman" panose="02020603050405020304" pitchFamily="18" charset="0"/>
            </a:endParaRPr>
          </a:p>
          <a:p>
            <a:pPr marL="342900" indent="-342900" eaLnBrk="1" hangingPunct="1">
              <a:spcBef>
                <a:spcPct val="50000"/>
              </a:spcBef>
              <a:buFont typeface="Wingdings" panose="05000000000000000000" pitchFamily="2" charset="2"/>
              <a:buChar char="Ø"/>
            </a:pPr>
            <a:r>
              <a:rPr lang="zh-CN" altLang="en-US" b="1" dirty="0">
                <a:latin typeface="Times New Roman" panose="02020603050405020304" pitchFamily="18" charset="0"/>
              </a:rPr>
              <a:t>系统须具有将逻辑设备名称转换为某物理设备名称的功能</a:t>
            </a:r>
            <a:endParaRPr lang="zh-CN" altLang="en-US" b="1" dirty="0">
              <a:latin typeface="Times New Roman" panose="02020603050405020304"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800100" y="483736"/>
            <a:ext cx="7467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0000CC"/>
              </a:buClr>
            </a:pPr>
            <a:r>
              <a:rPr lang="en-US" altLang="zh-CN" sz="2800" b="1" dirty="0">
                <a:latin typeface="宋体" panose="02010600030101010101" pitchFamily="2" charset="-122"/>
              </a:rPr>
              <a:t>6.5.4 </a:t>
            </a:r>
            <a:r>
              <a:rPr lang="zh-CN" altLang="zh-CN" sz="2800" b="1" dirty="0">
                <a:latin typeface="宋体" panose="02010600030101010101" pitchFamily="2" charset="-122"/>
              </a:rPr>
              <a:t>逻辑设备名到物理设备名映射的实现</a:t>
            </a:r>
            <a:endParaRPr lang="en-US" altLang="zh-CN" sz="2800" b="1" dirty="0">
              <a:latin typeface="宋体" panose="02010600030101010101" pitchFamily="2" charset="-122"/>
            </a:endParaRPr>
          </a:p>
        </p:txBody>
      </p:sp>
      <p:sp>
        <p:nvSpPr>
          <p:cNvPr id="64515" name="Rectangle 3"/>
          <p:cNvSpPr>
            <a:spLocks noChangeArrowheads="1"/>
          </p:cNvSpPr>
          <p:nvPr/>
        </p:nvSpPr>
        <p:spPr bwMode="auto">
          <a:xfrm>
            <a:off x="83820" y="1188881"/>
            <a:ext cx="84582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lvl="1" indent="0" eaLnBrk="1" hangingPunct="1">
              <a:spcBef>
                <a:spcPct val="20000"/>
              </a:spcBef>
              <a:buClr>
                <a:srgbClr val="0000CC"/>
              </a:buClr>
            </a:pPr>
            <a:r>
              <a:rPr lang="zh-CN" altLang="en-US" b="1" dirty="0"/>
              <a:t>为了实现设备的独立性，系统必须设置一张</a:t>
            </a:r>
            <a:r>
              <a:rPr lang="zh-CN" altLang="en-US" b="1" dirty="0">
                <a:solidFill>
                  <a:srgbClr val="FF0000"/>
                </a:solidFill>
              </a:rPr>
              <a:t>逻辑设备表</a:t>
            </a:r>
            <a:r>
              <a:rPr lang="en-US" altLang="zh-CN" b="1" dirty="0">
                <a:solidFill>
                  <a:srgbClr val="FF0000"/>
                </a:solidFill>
              </a:rPr>
              <a:t>(LUT)</a:t>
            </a:r>
            <a:r>
              <a:rPr lang="zh-CN" altLang="en-US" b="1" dirty="0"/>
              <a:t>，用于将应用程序中所使用的逻辑设备名映射为物理设备名。</a:t>
            </a:r>
            <a:endParaRPr lang="zh-CN" altLang="en-US" b="1" dirty="0"/>
          </a:p>
        </p:txBody>
      </p:sp>
      <p:grpSp>
        <p:nvGrpSpPr>
          <p:cNvPr id="64516" name="Group 52"/>
          <p:cNvGrpSpPr/>
          <p:nvPr/>
        </p:nvGrpSpPr>
        <p:grpSpPr bwMode="auto">
          <a:xfrm>
            <a:off x="83820" y="2351881"/>
            <a:ext cx="8458200" cy="2532063"/>
            <a:chOff x="723" y="2106"/>
            <a:chExt cx="4995" cy="1498"/>
          </a:xfrm>
        </p:grpSpPr>
        <p:sp>
          <p:nvSpPr>
            <p:cNvPr id="64518" name="Rectangle 6"/>
            <p:cNvSpPr>
              <a:spLocks noChangeArrowheads="1"/>
            </p:cNvSpPr>
            <p:nvPr/>
          </p:nvSpPr>
          <p:spPr bwMode="auto">
            <a:xfrm>
              <a:off x="3622" y="3002"/>
              <a:ext cx="895" cy="253"/>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19" name="Rectangle 7"/>
            <p:cNvSpPr>
              <a:spLocks noChangeArrowheads="1"/>
            </p:cNvSpPr>
            <p:nvPr/>
          </p:nvSpPr>
          <p:spPr bwMode="auto">
            <a:xfrm>
              <a:off x="723" y="2106"/>
              <a:ext cx="895" cy="401"/>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20" name="Rectangle 8"/>
            <p:cNvSpPr>
              <a:spLocks noChangeArrowheads="1"/>
            </p:cNvSpPr>
            <p:nvPr/>
          </p:nvSpPr>
          <p:spPr bwMode="auto">
            <a:xfrm>
              <a:off x="828" y="2233"/>
              <a:ext cx="75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逻辑设备名</a:t>
              </a:r>
              <a:endParaRPr lang="zh-CN" altLang="en-US" sz="2000" b="1"/>
            </a:p>
          </p:txBody>
        </p:sp>
        <p:sp>
          <p:nvSpPr>
            <p:cNvPr id="64521" name="Rectangle 9"/>
            <p:cNvSpPr>
              <a:spLocks noChangeArrowheads="1"/>
            </p:cNvSpPr>
            <p:nvPr/>
          </p:nvSpPr>
          <p:spPr bwMode="auto">
            <a:xfrm>
              <a:off x="1618" y="2106"/>
              <a:ext cx="895" cy="401"/>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22" name="Rectangle 10"/>
            <p:cNvSpPr>
              <a:spLocks noChangeArrowheads="1"/>
            </p:cNvSpPr>
            <p:nvPr/>
          </p:nvSpPr>
          <p:spPr bwMode="auto">
            <a:xfrm>
              <a:off x="1723" y="2233"/>
              <a:ext cx="75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dirty="0">
                  <a:solidFill>
                    <a:srgbClr val="000000"/>
                  </a:solidFill>
                  <a:latin typeface="宋体" panose="02010600030101010101" pitchFamily="2" charset="-122"/>
                </a:rPr>
                <a:t>物理设备名</a:t>
              </a:r>
              <a:endParaRPr lang="zh-CN" altLang="en-US" sz="2000" b="1" dirty="0"/>
            </a:p>
          </p:txBody>
        </p:sp>
        <p:sp>
          <p:nvSpPr>
            <p:cNvPr id="64523" name="Rectangle 11"/>
            <p:cNvSpPr>
              <a:spLocks noChangeArrowheads="1"/>
            </p:cNvSpPr>
            <p:nvPr/>
          </p:nvSpPr>
          <p:spPr bwMode="auto">
            <a:xfrm>
              <a:off x="2513" y="2106"/>
              <a:ext cx="895" cy="401"/>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24" name="Rectangle 12"/>
            <p:cNvSpPr>
              <a:spLocks noChangeArrowheads="1"/>
            </p:cNvSpPr>
            <p:nvPr/>
          </p:nvSpPr>
          <p:spPr bwMode="auto">
            <a:xfrm>
              <a:off x="2692" y="2148"/>
              <a:ext cx="60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驱动程序</a:t>
              </a:r>
              <a:endParaRPr lang="zh-CN" altLang="en-US" sz="2000" b="1"/>
            </a:p>
          </p:txBody>
        </p:sp>
        <p:sp>
          <p:nvSpPr>
            <p:cNvPr id="64525" name="Rectangle 13"/>
            <p:cNvSpPr>
              <a:spLocks noChangeArrowheads="1"/>
            </p:cNvSpPr>
            <p:nvPr/>
          </p:nvSpPr>
          <p:spPr bwMode="auto">
            <a:xfrm>
              <a:off x="2692" y="2317"/>
              <a:ext cx="60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入口地址</a:t>
              </a:r>
              <a:endParaRPr lang="zh-CN" altLang="en-US" sz="2000" b="1"/>
            </a:p>
          </p:txBody>
        </p:sp>
        <p:sp>
          <p:nvSpPr>
            <p:cNvPr id="64526" name="Rectangle 14"/>
            <p:cNvSpPr>
              <a:spLocks noChangeArrowheads="1"/>
            </p:cNvSpPr>
            <p:nvPr/>
          </p:nvSpPr>
          <p:spPr bwMode="auto">
            <a:xfrm>
              <a:off x="723" y="2507"/>
              <a:ext cx="895" cy="253"/>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27" name="Rectangle 15"/>
            <p:cNvSpPr>
              <a:spLocks noChangeArrowheads="1"/>
            </p:cNvSpPr>
            <p:nvPr/>
          </p:nvSpPr>
          <p:spPr bwMode="auto">
            <a:xfrm>
              <a:off x="944" y="2549"/>
              <a:ext cx="482"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a:t>
              </a:r>
              <a:r>
                <a:rPr lang="en-US" altLang="zh-CN" sz="2000" b="1">
                  <a:solidFill>
                    <a:srgbClr val="000000"/>
                  </a:solidFill>
                  <a:latin typeface="Times" panose="02020603050405020304" pitchFamily="18" charset="0"/>
                </a:rPr>
                <a:t>dev/tty</a:t>
              </a:r>
              <a:endParaRPr lang="en-US" altLang="zh-CN" sz="2000" b="1"/>
            </a:p>
          </p:txBody>
        </p:sp>
        <p:sp>
          <p:nvSpPr>
            <p:cNvPr id="64528" name="Rectangle 16"/>
            <p:cNvSpPr>
              <a:spLocks noChangeArrowheads="1"/>
            </p:cNvSpPr>
            <p:nvPr/>
          </p:nvSpPr>
          <p:spPr bwMode="auto">
            <a:xfrm>
              <a:off x="723" y="2760"/>
              <a:ext cx="895" cy="242"/>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29" name="Rectangle 17"/>
            <p:cNvSpPr>
              <a:spLocks noChangeArrowheads="1"/>
            </p:cNvSpPr>
            <p:nvPr/>
          </p:nvSpPr>
          <p:spPr bwMode="auto">
            <a:xfrm>
              <a:off x="839" y="2802"/>
              <a:ext cx="76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a:t>
              </a:r>
              <a:r>
                <a:rPr lang="en-US" altLang="zh-CN" sz="2000" b="1">
                  <a:solidFill>
                    <a:srgbClr val="000000"/>
                  </a:solidFill>
                  <a:latin typeface="Times" panose="02020603050405020304" pitchFamily="18" charset="0"/>
                </a:rPr>
                <a:t>dev/printer</a:t>
              </a:r>
              <a:endParaRPr lang="en-US" altLang="zh-CN" sz="2000" b="1"/>
            </a:p>
          </p:txBody>
        </p:sp>
        <p:sp>
          <p:nvSpPr>
            <p:cNvPr id="64530" name="Rectangle 18"/>
            <p:cNvSpPr>
              <a:spLocks noChangeArrowheads="1"/>
            </p:cNvSpPr>
            <p:nvPr/>
          </p:nvSpPr>
          <p:spPr bwMode="auto">
            <a:xfrm>
              <a:off x="723" y="3002"/>
              <a:ext cx="895" cy="253"/>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31" name="Rectangle 19"/>
            <p:cNvSpPr>
              <a:spLocks noChangeArrowheads="1"/>
            </p:cNvSpPr>
            <p:nvPr/>
          </p:nvSpPr>
          <p:spPr bwMode="auto">
            <a:xfrm>
              <a:off x="1618" y="2507"/>
              <a:ext cx="895" cy="253"/>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32" name="Rectangle 20"/>
            <p:cNvSpPr>
              <a:spLocks noChangeArrowheads="1"/>
            </p:cNvSpPr>
            <p:nvPr/>
          </p:nvSpPr>
          <p:spPr bwMode="auto">
            <a:xfrm>
              <a:off x="2039" y="2549"/>
              <a:ext cx="7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3</a:t>
              </a:r>
              <a:endParaRPr lang="zh-CN" altLang="en-US" sz="2000" b="1"/>
            </a:p>
          </p:txBody>
        </p:sp>
        <p:sp>
          <p:nvSpPr>
            <p:cNvPr id="64533" name="Rectangle 21"/>
            <p:cNvSpPr>
              <a:spLocks noChangeArrowheads="1"/>
            </p:cNvSpPr>
            <p:nvPr/>
          </p:nvSpPr>
          <p:spPr bwMode="auto">
            <a:xfrm>
              <a:off x="1618" y="2760"/>
              <a:ext cx="895" cy="242"/>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34" name="Rectangle 22"/>
            <p:cNvSpPr>
              <a:spLocks noChangeArrowheads="1"/>
            </p:cNvSpPr>
            <p:nvPr/>
          </p:nvSpPr>
          <p:spPr bwMode="auto">
            <a:xfrm>
              <a:off x="2039" y="2802"/>
              <a:ext cx="7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5</a:t>
              </a:r>
              <a:endParaRPr lang="zh-CN" altLang="en-US" sz="2000" b="1"/>
            </a:p>
          </p:txBody>
        </p:sp>
        <p:sp>
          <p:nvSpPr>
            <p:cNvPr id="64535" name="Rectangle 23"/>
            <p:cNvSpPr>
              <a:spLocks noChangeArrowheads="1"/>
            </p:cNvSpPr>
            <p:nvPr/>
          </p:nvSpPr>
          <p:spPr bwMode="auto">
            <a:xfrm>
              <a:off x="2513" y="2507"/>
              <a:ext cx="895" cy="253"/>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36" name="Rectangle 24"/>
            <p:cNvSpPr>
              <a:spLocks noChangeArrowheads="1"/>
            </p:cNvSpPr>
            <p:nvPr/>
          </p:nvSpPr>
          <p:spPr bwMode="auto">
            <a:xfrm>
              <a:off x="2840" y="2549"/>
              <a:ext cx="30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1024</a:t>
              </a:r>
              <a:endParaRPr lang="zh-CN" altLang="en-US" sz="2000" b="1"/>
            </a:p>
          </p:txBody>
        </p:sp>
        <p:sp>
          <p:nvSpPr>
            <p:cNvPr id="64537" name="Rectangle 25"/>
            <p:cNvSpPr>
              <a:spLocks noChangeArrowheads="1"/>
            </p:cNvSpPr>
            <p:nvPr/>
          </p:nvSpPr>
          <p:spPr bwMode="auto">
            <a:xfrm>
              <a:off x="2513" y="2760"/>
              <a:ext cx="895" cy="242"/>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38" name="Rectangle 26"/>
            <p:cNvSpPr>
              <a:spLocks noChangeArrowheads="1"/>
            </p:cNvSpPr>
            <p:nvPr/>
          </p:nvSpPr>
          <p:spPr bwMode="auto">
            <a:xfrm>
              <a:off x="2840" y="2802"/>
              <a:ext cx="30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2046</a:t>
              </a:r>
              <a:endParaRPr lang="zh-CN" altLang="en-US" sz="2000" b="1"/>
            </a:p>
          </p:txBody>
        </p:sp>
        <p:sp>
          <p:nvSpPr>
            <p:cNvPr id="64539" name="Rectangle 27"/>
            <p:cNvSpPr>
              <a:spLocks noChangeArrowheads="1"/>
            </p:cNvSpPr>
            <p:nvPr/>
          </p:nvSpPr>
          <p:spPr bwMode="auto">
            <a:xfrm rot="5400000">
              <a:off x="1091" y="3038"/>
              <a:ext cx="15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New Roman" panose="02020603050405020304" pitchFamily="18" charset="0"/>
                </a:rPr>
                <a:t>…</a:t>
              </a:r>
              <a:endParaRPr lang="zh-CN" altLang="en-US" sz="2000" b="1"/>
            </a:p>
          </p:txBody>
        </p:sp>
        <p:sp>
          <p:nvSpPr>
            <p:cNvPr id="64540" name="Rectangle 28"/>
            <p:cNvSpPr>
              <a:spLocks noChangeArrowheads="1"/>
            </p:cNvSpPr>
            <p:nvPr/>
          </p:nvSpPr>
          <p:spPr bwMode="auto">
            <a:xfrm>
              <a:off x="1618" y="3002"/>
              <a:ext cx="895" cy="253"/>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41" name="Rectangle 29"/>
            <p:cNvSpPr>
              <a:spLocks noChangeArrowheads="1"/>
            </p:cNvSpPr>
            <p:nvPr/>
          </p:nvSpPr>
          <p:spPr bwMode="auto">
            <a:xfrm rot="5400000">
              <a:off x="1985" y="3038"/>
              <a:ext cx="15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New Roman" panose="02020603050405020304" pitchFamily="18" charset="0"/>
                </a:rPr>
                <a:t>…</a:t>
              </a:r>
              <a:endParaRPr lang="zh-CN" altLang="en-US" sz="2000" b="1"/>
            </a:p>
          </p:txBody>
        </p:sp>
        <p:sp>
          <p:nvSpPr>
            <p:cNvPr id="64542" name="Rectangle 30"/>
            <p:cNvSpPr>
              <a:spLocks noChangeArrowheads="1"/>
            </p:cNvSpPr>
            <p:nvPr/>
          </p:nvSpPr>
          <p:spPr bwMode="auto">
            <a:xfrm>
              <a:off x="2513" y="3002"/>
              <a:ext cx="895" cy="253"/>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43" name="Rectangle 31"/>
            <p:cNvSpPr>
              <a:spLocks noChangeArrowheads="1"/>
            </p:cNvSpPr>
            <p:nvPr/>
          </p:nvSpPr>
          <p:spPr bwMode="auto">
            <a:xfrm rot="5400000">
              <a:off x="2880" y="3038"/>
              <a:ext cx="15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New Roman" panose="02020603050405020304" pitchFamily="18" charset="0"/>
                </a:rPr>
                <a:t>…</a:t>
              </a:r>
              <a:endParaRPr lang="zh-CN" altLang="en-US" sz="2000" b="1"/>
            </a:p>
          </p:txBody>
        </p:sp>
        <p:sp>
          <p:nvSpPr>
            <p:cNvPr id="64544" name="Rectangle 32"/>
            <p:cNvSpPr>
              <a:spLocks noChangeArrowheads="1"/>
            </p:cNvSpPr>
            <p:nvPr/>
          </p:nvSpPr>
          <p:spPr bwMode="auto">
            <a:xfrm>
              <a:off x="3622" y="2106"/>
              <a:ext cx="895" cy="401"/>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45" name="Rectangle 33"/>
            <p:cNvSpPr>
              <a:spLocks noChangeArrowheads="1"/>
            </p:cNvSpPr>
            <p:nvPr/>
          </p:nvSpPr>
          <p:spPr bwMode="auto">
            <a:xfrm>
              <a:off x="3728" y="2233"/>
              <a:ext cx="75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逻辑设备名</a:t>
              </a:r>
              <a:endParaRPr lang="zh-CN" altLang="en-US" sz="2000" b="1"/>
            </a:p>
          </p:txBody>
        </p:sp>
        <p:sp>
          <p:nvSpPr>
            <p:cNvPr id="64546" name="Rectangle 34"/>
            <p:cNvSpPr>
              <a:spLocks noChangeArrowheads="1"/>
            </p:cNvSpPr>
            <p:nvPr/>
          </p:nvSpPr>
          <p:spPr bwMode="auto">
            <a:xfrm>
              <a:off x="3622" y="2507"/>
              <a:ext cx="895" cy="253"/>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47" name="Rectangle 35"/>
            <p:cNvSpPr>
              <a:spLocks noChangeArrowheads="1"/>
            </p:cNvSpPr>
            <p:nvPr/>
          </p:nvSpPr>
          <p:spPr bwMode="auto">
            <a:xfrm>
              <a:off x="3844" y="2549"/>
              <a:ext cx="482"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a:t>
              </a:r>
              <a:r>
                <a:rPr lang="en-US" altLang="zh-CN" sz="2000" b="1">
                  <a:solidFill>
                    <a:srgbClr val="000000"/>
                  </a:solidFill>
                  <a:latin typeface="Times" panose="02020603050405020304" pitchFamily="18" charset="0"/>
                </a:rPr>
                <a:t>dev/tty</a:t>
              </a:r>
              <a:endParaRPr lang="en-US" altLang="zh-CN" sz="2000" b="1"/>
            </a:p>
          </p:txBody>
        </p:sp>
        <p:sp>
          <p:nvSpPr>
            <p:cNvPr id="64548" name="Rectangle 36"/>
            <p:cNvSpPr>
              <a:spLocks noChangeArrowheads="1"/>
            </p:cNvSpPr>
            <p:nvPr/>
          </p:nvSpPr>
          <p:spPr bwMode="auto">
            <a:xfrm>
              <a:off x="3622" y="2760"/>
              <a:ext cx="895" cy="242"/>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49" name="Rectangle 37"/>
            <p:cNvSpPr>
              <a:spLocks noChangeArrowheads="1"/>
            </p:cNvSpPr>
            <p:nvPr/>
          </p:nvSpPr>
          <p:spPr bwMode="auto">
            <a:xfrm>
              <a:off x="3738" y="2802"/>
              <a:ext cx="76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a:t>
              </a:r>
              <a:r>
                <a:rPr lang="en-US" altLang="zh-CN" sz="2000" b="1">
                  <a:solidFill>
                    <a:srgbClr val="000000"/>
                  </a:solidFill>
                  <a:latin typeface="Times" panose="02020603050405020304" pitchFamily="18" charset="0"/>
                </a:rPr>
                <a:t>dev/printer</a:t>
              </a:r>
              <a:endParaRPr lang="en-US" altLang="zh-CN" sz="2000" b="1"/>
            </a:p>
          </p:txBody>
        </p:sp>
        <p:sp>
          <p:nvSpPr>
            <p:cNvPr id="64550" name="Rectangle 38"/>
            <p:cNvSpPr>
              <a:spLocks noChangeArrowheads="1"/>
            </p:cNvSpPr>
            <p:nvPr/>
          </p:nvSpPr>
          <p:spPr bwMode="auto">
            <a:xfrm rot="5400000">
              <a:off x="3989" y="3038"/>
              <a:ext cx="15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New Roman" panose="02020603050405020304" pitchFamily="18" charset="0"/>
                </a:rPr>
                <a:t>…</a:t>
              </a:r>
              <a:endParaRPr lang="zh-CN" altLang="en-US" sz="2000" b="1"/>
            </a:p>
          </p:txBody>
        </p:sp>
        <p:sp>
          <p:nvSpPr>
            <p:cNvPr id="64551" name="Rectangle 39"/>
            <p:cNvSpPr>
              <a:spLocks noChangeArrowheads="1"/>
            </p:cNvSpPr>
            <p:nvPr/>
          </p:nvSpPr>
          <p:spPr bwMode="auto">
            <a:xfrm>
              <a:off x="4517" y="2106"/>
              <a:ext cx="1201" cy="401"/>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52" name="Rectangle 40"/>
            <p:cNvSpPr>
              <a:spLocks noChangeArrowheads="1"/>
            </p:cNvSpPr>
            <p:nvPr/>
          </p:nvSpPr>
          <p:spPr bwMode="auto">
            <a:xfrm>
              <a:off x="4633" y="2233"/>
              <a:ext cx="1057"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系统设备表指针</a:t>
              </a:r>
              <a:endParaRPr lang="zh-CN" altLang="en-US" sz="2000" b="1"/>
            </a:p>
          </p:txBody>
        </p:sp>
        <p:sp>
          <p:nvSpPr>
            <p:cNvPr id="64553" name="Rectangle 41"/>
            <p:cNvSpPr>
              <a:spLocks noChangeArrowheads="1"/>
            </p:cNvSpPr>
            <p:nvPr/>
          </p:nvSpPr>
          <p:spPr bwMode="auto">
            <a:xfrm>
              <a:off x="4517" y="2507"/>
              <a:ext cx="1201" cy="253"/>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54" name="Rectangle 42"/>
            <p:cNvSpPr>
              <a:spLocks noChangeArrowheads="1"/>
            </p:cNvSpPr>
            <p:nvPr/>
          </p:nvSpPr>
          <p:spPr bwMode="auto">
            <a:xfrm>
              <a:off x="5086" y="2549"/>
              <a:ext cx="7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3</a:t>
              </a:r>
              <a:endParaRPr lang="zh-CN" altLang="en-US" sz="2000" b="1"/>
            </a:p>
          </p:txBody>
        </p:sp>
        <p:sp>
          <p:nvSpPr>
            <p:cNvPr id="64555" name="Rectangle 43"/>
            <p:cNvSpPr>
              <a:spLocks noChangeArrowheads="1"/>
            </p:cNvSpPr>
            <p:nvPr/>
          </p:nvSpPr>
          <p:spPr bwMode="auto">
            <a:xfrm>
              <a:off x="4517" y="2760"/>
              <a:ext cx="1201" cy="242"/>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56" name="Rectangle 44"/>
            <p:cNvSpPr>
              <a:spLocks noChangeArrowheads="1"/>
            </p:cNvSpPr>
            <p:nvPr/>
          </p:nvSpPr>
          <p:spPr bwMode="auto">
            <a:xfrm>
              <a:off x="5086" y="2802"/>
              <a:ext cx="7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5</a:t>
              </a:r>
              <a:endParaRPr lang="zh-CN" altLang="en-US" sz="2000" b="1"/>
            </a:p>
          </p:txBody>
        </p:sp>
        <p:sp>
          <p:nvSpPr>
            <p:cNvPr id="64557" name="Rectangle 45"/>
            <p:cNvSpPr>
              <a:spLocks noChangeArrowheads="1"/>
            </p:cNvSpPr>
            <p:nvPr/>
          </p:nvSpPr>
          <p:spPr bwMode="auto">
            <a:xfrm>
              <a:off x="4517" y="3002"/>
              <a:ext cx="1201" cy="253"/>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58" name="Rectangle 46"/>
            <p:cNvSpPr>
              <a:spLocks noChangeArrowheads="1"/>
            </p:cNvSpPr>
            <p:nvPr/>
          </p:nvSpPr>
          <p:spPr bwMode="auto">
            <a:xfrm>
              <a:off x="1987" y="3424"/>
              <a:ext cx="4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dirty="0">
                  <a:solidFill>
                    <a:srgbClr val="000000"/>
                  </a:solidFill>
                  <a:latin typeface="Times" panose="02020603050405020304" pitchFamily="18" charset="0"/>
                </a:rPr>
                <a:t>(</a:t>
              </a:r>
              <a:endParaRPr lang="zh-CN" altLang="en-US" sz="2000" b="1" dirty="0"/>
            </a:p>
          </p:txBody>
        </p:sp>
        <p:sp>
          <p:nvSpPr>
            <p:cNvPr id="64559" name="Rectangle 47"/>
            <p:cNvSpPr>
              <a:spLocks noChangeArrowheads="1"/>
            </p:cNvSpPr>
            <p:nvPr/>
          </p:nvSpPr>
          <p:spPr bwMode="auto">
            <a:xfrm>
              <a:off x="2029" y="3424"/>
              <a:ext cx="7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i="1">
                  <a:solidFill>
                    <a:srgbClr val="000000"/>
                  </a:solidFill>
                  <a:latin typeface="Times" panose="02020603050405020304" pitchFamily="18" charset="0"/>
                </a:rPr>
                <a:t>a</a:t>
              </a:r>
              <a:endParaRPr lang="en-US" altLang="zh-CN" sz="2000" b="1"/>
            </a:p>
          </p:txBody>
        </p:sp>
        <p:sp>
          <p:nvSpPr>
            <p:cNvPr id="64560" name="Rectangle 48"/>
            <p:cNvSpPr>
              <a:spLocks noChangeArrowheads="1"/>
            </p:cNvSpPr>
            <p:nvPr/>
          </p:nvSpPr>
          <p:spPr bwMode="auto">
            <a:xfrm>
              <a:off x="2103" y="3424"/>
              <a:ext cx="5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dirty="0">
                  <a:solidFill>
                    <a:srgbClr val="000000"/>
                  </a:solidFill>
                  <a:latin typeface="Times" panose="02020603050405020304" pitchFamily="18" charset="0"/>
                </a:rPr>
                <a:t>)</a:t>
              </a:r>
              <a:endParaRPr lang="zh-CN" altLang="en-US" sz="2000" b="1" dirty="0"/>
            </a:p>
          </p:txBody>
        </p:sp>
        <p:sp>
          <p:nvSpPr>
            <p:cNvPr id="64561" name="Rectangle 49"/>
            <p:cNvSpPr>
              <a:spLocks noChangeArrowheads="1"/>
            </p:cNvSpPr>
            <p:nvPr/>
          </p:nvSpPr>
          <p:spPr bwMode="auto">
            <a:xfrm>
              <a:off x="4496" y="3424"/>
              <a:ext cx="5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a:t>
              </a:r>
              <a:endParaRPr lang="zh-CN" altLang="en-US" sz="2000" b="1"/>
            </a:p>
          </p:txBody>
        </p:sp>
        <p:sp>
          <p:nvSpPr>
            <p:cNvPr id="64562" name="Rectangle 50"/>
            <p:cNvSpPr>
              <a:spLocks noChangeArrowheads="1"/>
            </p:cNvSpPr>
            <p:nvPr/>
          </p:nvSpPr>
          <p:spPr bwMode="auto">
            <a:xfrm>
              <a:off x="4539" y="3424"/>
              <a:ext cx="7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i="1">
                  <a:solidFill>
                    <a:srgbClr val="000000"/>
                  </a:solidFill>
                  <a:latin typeface="Times" panose="02020603050405020304" pitchFamily="18" charset="0"/>
                </a:rPr>
                <a:t>b</a:t>
              </a:r>
              <a:endParaRPr lang="en-US" altLang="zh-CN" sz="2000" b="1"/>
            </a:p>
          </p:txBody>
        </p:sp>
        <p:sp>
          <p:nvSpPr>
            <p:cNvPr id="64563" name="Rectangle 51"/>
            <p:cNvSpPr>
              <a:spLocks noChangeArrowheads="1"/>
            </p:cNvSpPr>
            <p:nvPr/>
          </p:nvSpPr>
          <p:spPr bwMode="auto">
            <a:xfrm>
              <a:off x="4612" y="3424"/>
              <a:ext cx="4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000000"/>
                  </a:solidFill>
                  <a:latin typeface="Times" panose="02020603050405020304" pitchFamily="18" charset="0"/>
                </a:rPr>
                <a:t>)</a:t>
              </a:r>
              <a:endParaRPr lang="zh-CN" altLang="en-US" sz="2000" b="1"/>
            </a:p>
          </p:txBody>
        </p:sp>
      </p:grpSp>
      <p:sp>
        <p:nvSpPr>
          <p:cNvPr id="64517" name="Text Box 53"/>
          <p:cNvSpPr txBox="1">
            <a:spLocks noChangeArrowheads="1"/>
          </p:cNvSpPr>
          <p:nvPr/>
        </p:nvSpPr>
        <p:spPr bwMode="auto">
          <a:xfrm>
            <a:off x="3548856" y="5130727"/>
            <a:ext cx="1970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逻辑设备表</a:t>
            </a:r>
            <a:endParaRPr lang="zh-CN" altLang="en-US" sz="2800" b="1" dirty="0">
              <a:latin typeface="Times New Roman" panose="02020603050405020304" pitchFamily="18" charset="0"/>
            </a:endParaRPr>
          </a:p>
        </p:txBody>
      </p:sp>
      <p:sp>
        <p:nvSpPr>
          <p:cNvPr id="2" name="文本框 1"/>
          <p:cNvSpPr txBox="1"/>
          <p:nvPr/>
        </p:nvSpPr>
        <p:spPr>
          <a:xfrm>
            <a:off x="500644" y="4567232"/>
            <a:ext cx="1723549" cy="461665"/>
          </a:xfrm>
          <a:prstGeom prst="rect">
            <a:avLst/>
          </a:prstGeom>
          <a:noFill/>
        </p:spPr>
        <p:txBody>
          <a:bodyPr wrap="none" rtlCol="0">
            <a:spAutoFit/>
          </a:bodyPr>
          <a:lstStyle/>
          <a:p>
            <a:r>
              <a:rPr lang="zh-CN" altLang="en-US" dirty="0"/>
              <a:t>全系统一张</a:t>
            </a:r>
            <a:endParaRPr lang="zh-CN" altLang="en-US" dirty="0"/>
          </a:p>
        </p:txBody>
      </p:sp>
      <p:sp>
        <p:nvSpPr>
          <p:cNvPr id="3" name="文本框 2"/>
          <p:cNvSpPr txBox="1"/>
          <p:nvPr/>
        </p:nvSpPr>
        <p:spPr>
          <a:xfrm>
            <a:off x="4434669" y="4513880"/>
            <a:ext cx="2031325" cy="461665"/>
          </a:xfrm>
          <a:prstGeom prst="rect">
            <a:avLst/>
          </a:prstGeom>
          <a:noFill/>
        </p:spPr>
        <p:txBody>
          <a:bodyPr wrap="none" rtlCol="0">
            <a:spAutoFit/>
          </a:bodyPr>
          <a:lstStyle/>
          <a:p>
            <a:r>
              <a:rPr lang="zh-CN" altLang="en-US" dirty="0"/>
              <a:t>每个用户一张</a:t>
            </a:r>
            <a:endParaRPr lang="zh-CN" altLang="en-US" dirty="0"/>
          </a:p>
        </p:txBody>
      </p:sp>
      <p:sp>
        <p:nvSpPr>
          <p:cNvPr id="4" name="文本框 3"/>
          <p:cNvSpPr txBox="1"/>
          <p:nvPr/>
        </p:nvSpPr>
        <p:spPr>
          <a:xfrm>
            <a:off x="876300" y="5593080"/>
            <a:ext cx="894080" cy="521970"/>
          </a:xfrm>
          <a:prstGeom prst="rect">
            <a:avLst/>
          </a:prstGeom>
          <a:noFill/>
        </p:spPr>
        <p:txBody>
          <a:bodyPr wrap="none" rtlCol="0">
            <a:spAutoFit/>
          </a:bodyPr>
          <a:p>
            <a:r>
              <a:rPr lang="zh-CN" altLang="en-US"/>
              <a:t>判断</a:t>
            </a:r>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347663" y="183356"/>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6.8</a:t>
            </a:r>
            <a:r>
              <a:rPr lang="zh-CN" altLang="en-US" sz="4000" b="1" dirty="0">
                <a:latin typeface="华文新魏" panose="02010800040101010101" pitchFamily="2" charset="-122"/>
                <a:ea typeface="华文新魏" panose="02010800040101010101" pitchFamily="2" charset="-122"/>
              </a:rPr>
              <a:t>磁盘存储器管理</a:t>
            </a:r>
            <a:endParaRPr lang="zh-CN" altLang="en-US" sz="4000" b="1" dirty="0">
              <a:latin typeface="华文新魏" panose="02010800040101010101" pitchFamily="2" charset="-122"/>
              <a:ea typeface="华文新魏" panose="02010800040101010101" pitchFamily="2" charset="-122"/>
            </a:endParaRPr>
          </a:p>
        </p:txBody>
      </p:sp>
      <p:sp>
        <p:nvSpPr>
          <p:cNvPr id="81923" name="Rectangle 3"/>
          <p:cNvSpPr>
            <a:spLocks noChangeArrowheads="1"/>
          </p:cNvSpPr>
          <p:nvPr/>
        </p:nvSpPr>
        <p:spPr bwMode="auto">
          <a:xfrm>
            <a:off x="-25400" y="954088"/>
            <a:ext cx="8458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buClr>
                <a:srgbClr val="0000CC"/>
              </a:buClr>
            </a:pPr>
            <a:r>
              <a:rPr lang="en-US" altLang="zh-CN" sz="3200" b="1" dirty="0">
                <a:solidFill>
                  <a:srgbClr val="0000CC"/>
                </a:solidFill>
                <a:latin typeface="Times New Roman" panose="02020603050405020304" pitchFamily="18" charset="0"/>
              </a:rPr>
              <a:t>6.8.1 </a:t>
            </a:r>
            <a:r>
              <a:rPr lang="zh-CN" altLang="en-US" sz="3200" b="1" dirty="0">
                <a:solidFill>
                  <a:srgbClr val="0000CC"/>
                </a:solidFill>
                <a:latin typeface="Times New Roman" panose="02020603050405020304" pitchFamily="18" charset="0"/>
              </a:rPr>
              <a:t>磁盘性能简述</a:t>
            </a:r>
            <a:endParaRPr lang="en-US" altLang="zh-CN" sz="3200" b="1" dirty="0">
              <a:solidFill>
                <a:srgbClr val="0000CC"/>
              </a:solidFill>
              <a:latin typeface="Times New Roman" panose="02020603050405020304" pitchFamily="18" charset="0"/>
            </a:endParaRPr>
          </a:p>
        </p:txBody>
      </p:sp>
      <p:sp>
        <p:nvSpPr>
          <p:cNvPr id="2" name="AutoShape 2" descr="https://timgsa.baidu.com/timg?image&amp;quality=80&amp;size=b9999_10000&amp;sec=1605174852783&amp;di=404143ce8ffaa25304095a2142df1288&amp;imgtype=0&amp;src=http%3A%2F%2Fftp.chinafix.com%2Fportal%2F201708%2F29%2F142250ndgssgtvnyq7jlzw.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5575" y="1678781"/>
            <a:ext cx="3647619" cy="2933333"/>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1739356"/>
            <a:ext cx="5828571" cy="3542857"/>
          </a:xfrm>
          <a:prstGeom prst="rect">
            <a:avLst/>
          </a:prstGeom>
        </p:spPr>
      </p:pic>
      <p:sp>
        <p:nvSpPr>
          <p:cNvPr id="7" name="文本框 6"/>
          <p:cNvSpPr txBox="1"/>
          <p:nvPr/>
        </p:nvSpPr>
        <p:spPr>
          <a:xfrm>
            <a:off x="347663" y="5356140"/>
            <a:ext cx="9021360" cy="527580"/>
          </a:xfrm>
          <a:prstGeom prst="rect">
            <a:avLst/>
          </a:prstGeom>
          <a:noFill/>
        </p:spPr>
        <p:txBody>
          <a:bodyPr wrap="square">
            <a:spAutoFit/>
          </a:bodyPr>
          <a:lstStyle/>
          <a:p>
            <a:pPr marL="457200" lvl="1" indent="0" eaLnBrk="1" hangingPunct="1">
              <a:lnSpc>
                <a:spcPct val="110000"/>
              </a:lnSpc>
              <a:spcBef>
                <a:spcPct val="40000"/>
              </a:spcBef>
              <a:buClr>
                <a:srgbClr val="0000CC"/>
              </a:buClr>
            </a:pPr>
            <a:r>
              <a:rPr lang="zh-CN"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磁盘的访问</a:t>
            </a:r>
            <a:r>
              <a:rPr lang="zh-CN" altLang="en-US" sz="2800" b="1" kern="100" dirty="0">
                <a:effectLst/>
                <a:latin typeface="Times New Roman" panose="02020603050405020304" pitchFamily="18" charset="0"/>
                <a:ea typeface="宋体" panose="02010600030101010101" pitchFamily="2" charset="-122"/>
                <a:cs typeface="Times New Roman" panose="02020603050405020304" pitchFamily="18" charset="0"/>
              </a:rPr>
              <a:t>需要经过</a:t>
            </a:r>
            <a:r>
              <a:rPr lang="en-US"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kern="100" dirty="0">
                <a:effectLst/>
                <a:latin typeface="Times New Roman" panose="02020603050405020304" pitchFamily="18" charset="0"/>
                <a:ea typeface="宋体" panose="02010600030101010101" pitchFamily="2" charset="-122"/>
                <a:cs typeface="Times New Roman" panose="02020603050405020304" pitchFamily="18" charset="0"/>
              </a:rPr>
              <a:t>寻道</a:t>
            </a:r>
            <a:r>
              <a:rPr lang="en-US"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kern="100" dirty="0">
                <a:effectLst/>
                <a:latin typeface="Times New Roman" panose="02020603050405020304" pitchFamily="18" charset="0"/>
                <a:ea typeface="宋体" panose="02010600030101010101" pitchFamily="2" charset="-122"/>
                <a:cs typeface="Times New Roman" panose="02020603050405020304" pitchFamily="18" charset="0"/>
              </a:rPr>
              <a:t>旋转</a:t>
            </a:r>
            <a:r>
              <a:rPr lang="en-US"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kern="100" dirty="0">
                <a:effectLst/>
                <a:latin typeface="Times New Roman" panose="02020603050405020304" pitchFamily="18" charset="0"/>
                <a:ea typeface="宋体" panose="02010600030101010101" pitchFamily="2" charset="-122"/>
                <a:cs typeface="Times New Roman" panose="02020603050405020304" pitchFamily="18" charset="0"/>
              </a:rPr>
              <a:t>传输</a:t>
            </a:r>
            <a:endParaRPr lang="en-US" altLang="zh-CN" sz="40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179512" y="11663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b="1" dirty="0">
                <a:latin typeface="华文新魏" panose="02010800040101010101" pitchFamily="2" charset="-122"/>
                <a:ea typeface="华文新魏" panose="02010800040101010101" pitchFamily="2" charset="-122"/>
              </a:rPr>
              <a:t>6.8</a:t>
            </a:r>
            <a:r>
              <a:rPr lang="zh-CN" altLang="en-US" sz="4000" b="1" dirty="0">
                <a:latin typeface="华文新魏" panose="02010800040101010101" pitchFamily="2" charset="-122"/>
                <a:ea typeface="华文新魏" panose="02010800040101010101" pitchFamily="2" charset="-122"/>
              </a:rPr>
              <a:t>磁盘存储器管理</a:t>
            </a:r>
            <a:endParaRPr lang="zh-CN" altLang="en-US" sz="4000" b="1" dirty="0">
              <a:latin typeface="华文新魏" panose="02010800040101010101" pitchFamily="2" charset="-122"/>
              <a:ea typeface="华文新魏" panose="02010800040101010101" pitchFamily="2" charset="-122"/>
            </a:endParaRPr>
          </a:p>
        </p:txBody>
      </p:sp>
      <p:sp>
        <p:nvSpPr>
          <p:cNvPr id="83971" name="Rectangle 3"/>
          <p:cNvSpPr>
            <a:spLocks noChangeArrowheads="1"/>
          </p:cNvSpPr>
          <p:nvPr/>
        </p:nvSpPr>
        <p:spPr bwMode="auto">
          <a:xfrm>
            <a:off x="152500" y="764704"/>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4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0000CC"/>
              </a:buClr>
              <a:buFont typeface="Wingdings" panose="05000000000000000000" pitchFamily="2" charset="2"/>
              <a:buChar char="Ø"/>
            </a:pPr>
            <a:r>
              <a:rPr lang="en-US" altLang="zh-CN" sz="3200" b="1" dirty="0">
                <a:solidFill>
                  <a:srgbClr val="0000CC"/>
                </a:solidFill>
                <a:latin typeface="Times" panose="02020603050405020304" pitchFamily="18" charset="0"/>
                <a:cs typeface="Times" panose="02020603050405020304" pitchFamily="18" charset="0"/>
              </a:rPr>
              <a:t>6.8.2</a:t>
            </a:r>
            <a:r>
              <a:rPr lang="zh-CN" altLang="en-US" sz="3200" b="1" dirty="0">
                <a:solidFill>
                  <a:srgbClr val="0000CC"/>
                </a:solidFill>
                <a:latin typeface="Times" panose="02020603050405020304" pitchFamily="18" charset="0"/>
                <a:cs typeface="Times" panose="02020603050405020304" pitchFamily="18" charset="0"/>
              </a:rPr>
              <a:t>磁盘调度</a:t>
            </a:r>
            <a:endParaRPr lang="zh-CN" altLang="en-US" sz="3200" b="1" dirty="0">
              <a:solidFill>
                <a:srgbClr val="0000CC"/>
              </a:solidFill>
              <a:latin typeface="Times" panose="02020603050405020304" pitchFamily="18" charset="0"/>
              <a:cs typeface="Times" panose="02020603050405020304" pitchFamily="18" charset="0"/>
            </a:endParaRPr>
          </a:p>
          <a:p>
            <a:pPr marL="457200" lvl="1" indent="0" eaLnBrk="1" hangingPunct="1">
              <a:lnSpc>
                <a:spcPct val="110000"/>
              </a:lnSpc>
              <a:spcBef>
                <a:spcPct val="40000"/>
              </a:spcBef>
              <a:buClr>
                <a:srgbClr val="0000CC"/>
              </a:buClr>
            </a:pPr>
            <a:r>
              <a:rPr lang="zh-CN" altLang="en-US" sz="2800" b="1" dirty="0">
                <a:latin typeface="Times" panose="02020603050405020304" pitchFamily="18" charset="0"/>
                <a:cs typeface="Times" panose="02020603050405020304" pitchFamily="18" charset="0"/>
              </a:rPr>
              <a:t>目标</a:t>
            </a:r>
            <a:r>
              <a:rPr lang="en-US" altLang="zh-CN" sz="2800" b="1" dirty="0">
                <a:latin typeface="Times" panose="02020603050405020304" pitchFamily="18" charset="0"/>
                <a:cs typeface="Times" panose="02020603050405020304" pitchFamily="18" charset="0"/>
              </a:rPr>
              <a:t>:</a:t>
            </a:r>
            <a:r>
              <a:rPr lang="zh-CN" altLang="en-US" sz="2800" b="1" dirty="0">
                <a:latin typeface="Times" panose="02020603050405020304" pitchFamily="18" charset="0"/>
                <a:cs typeface="Times" panose="02020603050405020304" pitchFamily="18" charset="0"/>
              </a:rPr>
              <a:t> 使磁盘的平均</a:t>
            </a:r>
            <a:r>
              <a:rPr lang="zh-CN" altLang="en-US" sz="2800" b="1" dirty="0">
                <a:solidFill>
                  <a:srgbClr val="FF0000"/>
                </a:solidFill>
                <a:latin typeface="Times" panose="02020603050405020304" pitchFamily="18" charset="0"/>
                <a:cs typeface="Times" panose="02020603050405020304" pitchFamily="18" charset="0"/>
              </a:rPr>
              <a:t>寻道时间最少</a:t>
            </a:r>
            <a:r>
              <a:rPr lang="en-US" altLang="zh-CN" sz="2800" b="1" dirty="0">
                <a:solidFill>
                  <a:srgbClr val="FF0000"/>
                </a:solidFill>
                <a:latin typeface="Times" panose="02020603050405020304" pitchFamily="18" charset="0"/>
                <a:cs typeface="Times" panose="02020603050405020304" pitchFamily="18" charset="0"/>
              </a:rPr>
              <a:t> </a:t>
            </a:r>
            <a:r>
              <a:rPr lang="zh-CN" altLang="en-US" sz="2800" b="1" dirty="0">
                <a:solidFill>
                  <a:srgbClr val="FF0000"/>
                </a:solidFill>
                <a:latin typeface="Times" panose="02020603050405020304" pitchFamily="18" charset="0"/>
                <a:cs typeface="Times" panose="02020603050405020304" pitchFamily="18" charset="0"/>
              </a:rPr>
              <a:t>（</a:t>
            </a:r>
            <a:r>
              <a:rPr lang="zh-CN" altLang="en-US" sz="2800" b="1" dirty="0">
                <a:solidFill>
                  <a:srgbClr val="FF0000"/>
                </a:solidFill>
                <a:latin typeface="Times" panose="02020603050405020304" pitchFamily="18" charset="0"/>
                <a:cs typeface="Times" panose="02020603050405020304" pitchFamily="18" charset="0"/>
              </a:rPr>
              <a:t>填空</a:t>
            </a:r>
            <a:endParaRPr lang="zh-CN" altLang="en-US" sz="2800" b="1" dirty="0">
              <a:solidFill>
                <a:srgbClr val="FF0000"/>
              </a:solidFill>
              <a:latin typeface="Times" panose="02020603050405020304" pitchFamily="18" charset="0"/>
              <a:cs typeface="Times" panose="02020603050405020304" pitchFamily="18" charset="0"/>
            </a:endParaRPr>
          </a:p>
          <a:p>
            <a:pPr lvl="1" eaLnBrk="1" hangingPunct="1">
              <a:lnSpc>
                <a:spcPct val="110000"/>
              </a:lnSpc>
              <a:spcBef>
                <a:spcPct val="20000"/>
              </a:spcBef>
              <a:buClr>
                <a:srgbClr val="0000CC"/>
              </a:buClr>
              <a:buFont typeface="+mj-ea"/>
              <a:buAutoNum type="circleNumDbPlain"/>
            </a:pPr>
            <a:r>
              <a:rPr lang="zh-CN" altLang="en-US" sz="2800" b="1" dirty="0">
                <a:latin typeface="Times" panose="02020603050405020304" pitchFamily="18" charset="0"/>
                <a:cs typeface="Times" panose="02020603050405020304" pitchFamily="18" charset="0"/>
              </a:rPr>
              <a:t>先来先服务</a:t>
            </a:r>
            <a:r>
              <a:rPr lang="en-US" altLang="zh-CN" sz="2800" b="1" dirty="0">
                <a:latin typeface="Times" panose="02020603050405020304" pitchFamily="18" charset="0"/>
                <a:cs typeface="Times" panose="02020603050405020304" pitchFamily="18" charset="0"/>
              </a:rPr>
              <a:t>FCFS(First-Come, First Served</a:t>
            </a:r>
            <a:endParaRPr lang="en-US" altLang="zh-CN" sz="2800" b="1" dirty="0">
              <a:latin typeface="Times" panose="02020603050405020304" pitchFamily="18" charset="0"/>
              <a:cs typeface="Times" panose="02020603050405020304" pitchFamily="18" charset="0"/>
            </a:endParaRPr>
          </a:p>
          <a:p>
            <a:pPr lvl="1" eaLnBrk="1" hangingPunct="1">
              <a:lnSpc>
                <a:spcPct val="110000"/>
              </a:lnSpc>
              <a:spcBef>
                <a:spcPct val="20000"/>
              </a:spcBef>
              <a:buClr>
                <a:srgbClr val="0000CC"/>
              </a:buClr>
              <a:buFont typeface="+mj-ea"/>
              <a:buAutoNum type="circleNumDbPlain"/>
            </a:pPr>
            <a:r>
              <a:rPr lang="zh-CN" altLang="en-US" sz="2800" b="1" dirty="0">
                <a:latin typeface="Times" panose="02020603050405020304" pitchFamily="18" charset="0"/>
                <a:cs typeface="Times" panose="02020603050405020304" pitchFamily="18" charset="0"/>
              </a:rPr>
              <a:t>最短寻道时间优先</a:t>
            </a:r>
            <a:r>
              <a:rPr lang="en-US" altLang="zh-CN" sz="2800" b="1" dirty="0">
                <a:latin typeface="Times" panose="02020603050405020304" pitchFamily="18" charset="0"/>
                <a:cs typeface="Times" panose="02020603050405020304" pitchFamily="18" charset="0"/>
              </a:rPr>
              <a:t>SSTF(Shortest Seek Time First)</a:t>
            </a:r>
            <a:endParaRPr lang="en-US" altLang="zh-CN" sz="2800" b="1" dirty="0">
              <a:latin typeface="Times" panose="02020603050405020304" pitchFamily="18" charset="0"/>
              <a:cs typeface="Times" panose="02020603050405020304" pitchFamily="18" charset="0"/>
            </a:endParaRPr>
          </a:p>
          <a:p>
            <a:pPr lvl="1" eaLnBrk="1" hangingPunct="1">
              <a:lnSpc>
                <a:spcPct val="110000"/>
              </a:lnSpc>
              <a:spcBef>
                <a:spcPct val="20000"/>
              </a:spcBef>
              <a:buClr>
                <a:srgbClr val="0000CC"/>
              </a:buClr>
              <a:buFont typeface="+mj-ea"/>
              <a:buAutoNum type="circleNumDbPlain"/>
            </a:pPr>
            <a:r>
              <a:rPr lang="zh-CN" altLang="en-US" sz="2800" b="1" dirty="0">
                <a:latin typeface="Times" panose="02020603050405020304" pitchFamily="18" charset="0"/>
                <a:cs typeface="Times" panose="02020603050405020304" pitchFamily="18" charset="0"/>
              </a:rPr>
              <a:t>扫描(</a:t>
            </a:r>
            <a:r>
              <a:rPr lang="en-US" altLang="zh-CN" sz="2800" b="1" dirty="0">
                <a:latin typeface="Times" panose="02020603050405020304" pitchFamily="18" charset="0"/>
                <a:cs typeface="Times" panose="02020603050405020304" pitchFamily="18" charset="0"/>
              </a:rPr>
              <a:t>SCAN)</a:t>
            </a:r>
            <a:r>
              <a:rPr lang="zh-CN" altLang="en-US" sz="2800" b="1" dirty="0">
                <a:latin typeface="Times" panose="02020603050405020304" pitchFamily="18" charset="0"/>
                <a:cs typeface="Times" panose="02020603050405020304" pitchFamily="18" charset="0"/>
              </a:rPr>
              <a:t>（电梯调度）算法</a:t>
            </a:r>
            <a:endParaRPr lang="zh-CN" altLang="en-US" sz="2800" b="1" dirty="0">
              <a:latin typeface="Times" panose="02020603050405020304" pitchFamily="18" charset="0"/>
              <a:cs typeface="Times" panose="02020603050405020304" pitchFamily="18" charset="0"/>
            </a:endParaRPr>
          </a:p>
          <a:p>
            <a:pPr lvl="1" eaLnBrk="1" hangingPunct="1">
              <a:lnSpc>
                <a:spcPct val="110000"/>
              </a:lnSpc>
              <a:spcBef>
                <a:spcPct val="20000"/>
              </a:spcBef>
              <a:buClr>
                <a:srgbClr val="0000CC"/>
              </a:buClr>
              <a:buFont typeface="+mj-ea"/>
              <a:buAutoNum type="circleNumDbPlain"/>
            </a:pPr>
            <a:r>
              <a:rPr lang="zh-CN" altLang="en-US" sz="2800" b="1" dirty="0">
                <a:latin typeface="Times" panose="02020603050405020304" pitchFamily="18" charset="0"/>
                <a:cs typeface="Times" panose="02020603050405020304" pitchFamily="18" charset="0"/>
              </a:rPr>
              <a:t>循环扫描(</a:t>
            </a:r>
            <a:r>
              <a:rPr lang="en-US" altLang="zh-CN" sz="2800" b="1" dirty="0">
                <a:latin typeface="Times" panose="02020603050405020304" pitchFamily="18" charset="0"/>
                <a:cs typeface="Times" panose="02020603050405020304" pitchFamily="18" charset="0"/>
              </a:rPr>
              <a:t>CSCAN)</a:t>
            </a:r>
            <a:r>
              <a:rPr lang="zh-CN" altLang="en-US" sz="2800" b="1" dirty="0">
                <a:latin typeface="Times" panose="02020603050405020304" pitchFamily="18" charset="0"/>
                <a:cs typeface="Times" panose="02020603050405020304" pitchFamily="18" charset="0"/>
              </a:rPr>
              <a:t>算法</a:t>
            </a:r>
            <a:endParaRPr lang="zh-CN" altLang="en-US" sz="2800" b="1" dirty="0">
              <a:latin typeface="Times" panose="02020603050405020304" pitchFamily="18" charset="0"/>
              <a:cs typeface="Times" panose="02020603050405020304"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1143000" y="76200"/>
            <a:ext cx="286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先来先服务</a:t>
            </a:r>
            <a:r>
              <a:rPr lang="en-US" altLang="zh-CN" sz="2800" b="1">
                <a:latin typeface="Times New Roman" panose="02020603050405020304" pitchFamily="18" charset="0"/>
              </a:rPr>
              <a:t>FCFS</a:t>
            </a:r>
            <a:endParaRPr lang="en-US" altLang="zh-CN" sz="2800" b="1">
              <a:latin typeface="Times New Roman" panose="02020603050405020304" pitchFamily="18" charset="0"/>
            </a:endParaRPr>
          </a:p>
        </p:txBody>
      </p:sp>
      <p:pic>
        <p:nvPicPr>
          <p:cNvPr id="86019" name="Picture 3" descr="未标题-1 拷贝"/>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609600"/>
            <a:ext cx="4987925"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0" name="Text Box 4"/>
          <p:cNvSpPr txBox="1">
            <a:spLocks noChangeArrowheads="1"/>
          </p:cNvSpPr>
          <p:nvPr/>
        </p:nvSpPr>
        <p:spPr bwMode="auto">
          <a:xfrm>
            <a:off x="5486400" y="3886200"/>
            <a:ext cx="3124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800" b="1"/>
              <a:t>优点：公平、简单、不会出现饥饿现象</a:t>
            </a:r>
            <a:endParaRPr lang="zh-CN" altLang="en-US" sz="2800" b="1"/>
          </a:p>
        </p:txBody>
      </p:sp>
      <p:sp>
        <p:nvSpPr>
          <p:cNvPr id="86021" name="Text Box 5"/>
          <p:cNvSpPr txBox="1">
            <a:spLocks noChangeArrowheads="1"/>
          </p:cNvSpPr>
          <p:nvPr/>
        </p:nvSpPr>
        <p:spPr bwMode="auto">
          <a:xfrm>
            <a:off x="5562600" y="5410200"/>
            <a:ext cx="3124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800" b="1"/>
              <a:t>缺点：平均寻道时间可能较长</a:t>
            </a:r>
            <a:endParaRPr lang="zh-CN" altLang="en-US" sz="2800" b="1"/>
          </a:p>
        </p:txBody>
      </p:sp>
      <p:sp>
        <p:nvSpPr>
          <p:cNvPr id="7" name="文本框 6"/>
          <p:cNvSpPr txBox="1"/>
          <p:nvPr/>
        </p:nvSpPr>
        <p:spPr>
          <a:xfrm>
            <a:off x="5292080" y="764704"/>
            <a:ext cx="2952328" cy="1200329"/>
          </a:xfrm>
          <a:prstGeom prst="rect">
            <a:avLst/>
          </a:prstGeom>
          <a:noFill/>
        </p:spPr>
        <p:txBody>
          <a:bodyPr wrap="square">
            <a:spAutoFit/>
          </a:bodyPr>
          <a:lstStyle/>
          <a:p>
            <a:r>
              <a:rPr lang="zh-CN" altLang="en-US" sz="2400" b="1" dirty="0">
                <a:latin typeface="Times New Roman" panose="02020603050405020304" pitchFamily="18" charset="0"/>
              </a:rPr>
              <a:t>原理</a:t>
            </a:r>
            <a:r>
              <a:rPr lang="zh-CN" altLang="en-US" sz="2400" dirty="0">
                <a:latin typeface="Times New Roman" panose="02020603050405020304" pitchFamily="18" charset="0"/>
              </a:rPr>
              <a:t>：</a:t>
            </a:r>
            <a:r>
              <a:rPr lang="zh-CN" altLang="en-US" sz="2400" b="1" dirty="0">
                <a:latin typeface="Times New Roman" panose="02020603050405020304" pitchFamily="18" charset="0"/>
              </a:rPr>
              <a:t>根据进程请求访问磁盘的先后次序进行调度</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5"/>
          <p:cNvSpPr>
            <a:spLocks noChangeArrowheads="1"/>
          </p:cNvSpPr>
          <p:nvPr/>
        </p:nvSpPr>
        <p:spPr bwMode="auto">
          <a:xfrm>
            <a:off x="914400" y="1219200"/>
            <a:ext cx="7848600" cy="1198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buClrTx/>
              <a:buSzTx/>
              <a:buFontTx/>
              <a:buNone/>
            </a:pPr>
            <a:r>
              <a:rPr lang="en-US" altLang="zh-CN" dirty="0">
                <a:latin typeface="宋体" panose="02010600030101010101" pitchFamily="2" charset="-122"/>
              </a:rPr>
              <a:t>2.2.2 </a:t>
            </a:r>
            <a:r>
              <a:rPr lang="zh-CN" altLang="en-US" dirty="0">
                <a:latin typeface="Times New Roman" panose="02020603050405020304" pitchFamily="18" charset="0"/>
              </a:rPr>
              <a:t>进程的基本状态及转换</a:t>
            </a:r>
            <a:endParaRPr lang="zh-CN" altLang="en-US" dirty="0">
              <a:latin typeface="宋体" panose="02010600030101010101" pitchFamily="2" charset="-122"/>
            </a:endParaRPr>
          </a:p>
          <a:p>
            <a:pPr>
              <a:lnSpc>
                <a:spcPct val="120000"/>
              </a:lnSpc>
              <a:spcBef>
                <a:spcPct val="0"/>
              </a:spcBef>
              <a:buClrTx/>
              <a:buSzTx/>
              <a:buFontTx/>
              <a:buNone/>
            </a:pPr>
            <a:r>
              <a:rPr lang="zh-CN" altLang="en-US" sz="2800" dirty="0">
                <a:latin typeface="宋体" panose="02010600030101010101" pitchFamily="2" charset="-122"/>
              </a:rPr>
              <a:t>  </a:t>
            </a:r>
            <a:r>
              <a:rPr lang="en-US" altLang="zh-CN" sz="2800" dirty="0">
                <a:latin typeface="宋体" panose="02010600030101010101" pitchFamily="2" charset="-122"/>
              </a:rPr>
              <a:t>1.</a:t>
            </a:r>
            <a:r>
              <a:rPr lang="zh-CN" altLang="en-US" sz="2800" b="1" dirty="0">
                <a:solidFill>
                  <a:srgbClr val="FF0000"/>
                </a:solidFill>
                <a:latin typeface="Times New Roman" panose="02020603050405020304" pitchFamily="18" charset="0"/>
              </a:rPr>
              <a:t>进程的基本状态和状态转换</a:t>
            </a:r>
            <a:endParaRPr lang="zh-CN" altLang="en-US" sz="2800" b="1" dirty="0">
              <a:solidFill>
                <a:srgbClr val="FF0000"/>
              </a:solidFill>
              <a:latin typeface="Times New Roman" panose="02020603050405020304" pitchFamily="18" charset="0"/>
            </a:endParaRPr>
          </a:p>
        </p:txBody>
      </p:sp>
      <p:sp>
        <p:nvSpPr>
          <p:cNvPr id="30723" name="Text Box 36"/>
          <p:cNvSpPr txBox="1">
            <a:spLocks noChangeArrowheads="1"/>
          </p:cNvSpPr>
          <p:nvPr/>
        </p:nvSpPr>
        <p:spPr bwMode="auto">
          <a:xfrm>
            <a:off x="1295400" y="609600"/>
            <a:ext cx="7315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4000" dirty="0">
                <a:latin typeface="华文新魏" panose="02010800040101010101" pitchFamily="2" charset="-122"/>
                <a:ea typeface="华文新魏" panose="02010800040101010101" pitchFamily="2" charset="-122"/>
              </a:rPr>
              <a:t>2.2 </a:t>
            </a:r>
            <a:r>
              <a:rPr lang="zh-CN" altLang="en-US" sz="4000" dirty="0">
                <a:latin typeface="华文新魏" panose="02010800040101010101" pitchFamily="2" charset="-122"/>
                <a:ea typeface="华文新魏" panose="02010800040101010101" pitchFamily="2" charset="-122"/>
              </a:rPr>
              <a:t>进程的描述</a:t>
            </a:r>
            <a:endParaRPr lang="zh-CN" altLang="en-US" sz="4000" dirty="0">
              <a:latin typeface="华文新魏" panose="02010800040101010101" pitchFamily="2" charset="-122"/>
              <a:ea typeface="华文新魏" panose="02010800040101010101" pitchFamily="2" charset="-122"/>
            </a:endParaRPr>
          </a:p>
        </p:txBody>
      </p:sp>
      <p:sp>
        <p:nvSpPr>
          <p:cNvPr id="8" name="Oval 1028"/>
          <p:cNvSpPr>
            <a:spLocks noChangeArrowheads="1"/>
          </p:cNvSpPr>
          <p:nvPr/>
        </p:nvSpPr>
        <p:spPr bwMode="auto">
          <a:xfrm>
            <a:off x="1752600" y="4460875"/>
            <a:ext cx="838200" cy="838200"/>
          </a:xfrm>
          <a:prstGeom prst="ellipse">
            <a:avLst/>
          </a:prstGeom>
          <a:solidFill>
            <a:schemeClr val="accent2"/>
          </a:solidFill>
          <a:ln w="9525">
            <a:solidFill>
              <a:schemeClr val="tx1"/>
            </a:solidFill>
            <a:round/>
          </a:ln>
        </p:spPr>
        <p:txBody>
          <a:bodyPr wrap="none" anchor="ct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70C0"/>
                </a:solidFill>
                <a:latin typeface="Times New Roman" panose="02020603050405020304" pitchFamily="18" charset="0"/>
                <a:ea typeface="仿宋_GB2312" pitchFamily="49" charset="-122"/>
              </a:rPr>
              <a:t> </a:t>
            </a:r>
            <a:r>
              <a:rPr lang="zh-CN" altLang="en-US" sz="2000">
                <a:solidFill>
                  <a:srgbClr val="0070C0"/>
                </a:solidFill>
                <a:latin typeface="Times New Roman" panose="02020603050405020304" pitchFamily="18" charset="0"/>
                <a:ea typeface="仿宋_GB2312" pitchFamily="49" charset="-122"/>
              </a:rPr>
              <a:t>阻塞</a:t>
            </a:r>
            <a:endParaRPr lang="zh-CN" altLang="en-US" sz="2000">
              <a:solidFill>
                <a:srgbClr val="0070C0"/>
              </a:solidFill>
              <a:latin typeface="Times New Roman" panose="02020603050405020304" pitchFamily="18" charset="0"/>
              <a:ea typeface="仿宋_GB2312" pitchFamily="49" charset="-122"/>
            </a:endParaRPr>
          </a:p>
        </p:txBody>
      </p:sp>
      <p:sp>
        <p:nvSpPr>
          <p:cNvPr id="9" name="Oval 1029"/>
          <p:cNvSpPr>
            <a:spLocks noChangeArrowheads="1"/>
          </p:cNvSpPr>
          <p:nvPr/>
        </p:nvSpPr>
        <p:spPr bwMode="auto">
          <a:xfrm>
            <a:off x="5562600" y="4460875"/>
            <a:ext cx="838200" cy="838200"/>
          </a:xfrm>
          <a:prstGeom prst="ellipse">
            <a:avLst/>
          </a:prstGeom>
          <a:solidFill>
            <a:srgbClr val="006600"/>
          </a:solidFill>
          <a:ln w="9525">
            <a:solidFill>
              <a:schemeClr val="tx1"/>
            </a:solidFill>
            <a:round/>
          </a:ln>
        </p:spPr>
        <p:txBody>
          <a:bodyPr wrap="none" anchor="ct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0">
                <a:solidFill>
                  <a:schemeClr val="bg1"/>
                </a:solidFill>
                <a:latin typeface="Times New Roman" panose="02020603050405020304" pitchFamily="18" charset="0"/>
                <a:ea typeface="仿宋_GB2312" pitchFamily="49" charset="-122"/>
              </a:rPr>
              <a:t>就绪</a:t>
            </a:r>
            <a:endParaRPr lang="zh-CN" altLang="en-US" sz="2000" b="0">
              <a:solidFill>
                <a:schemeClr val="bg1"/>
              </a:solidFill>
              <a:latin typeface="Times New Roman" panose="02020603050405020304" pitchFamily="18" charset="0"/>
              <a:ea typeface="仿宋_GB2312" pitchFamily="49" charset="-122"/>
            </a:endParaRPr>
          </a:p>
        </p:txBody>
      </p:sp>
      <p:grpSp>
        <p:nvGrpSpPr>
          <p:cNvPr id="10" name="Group 1030"/>
          <p:cNvGrpSpPr/>
          <p:nvPr/>
        </p:nvGrpSpPr>
        <p:grpSpPr bwMode="auto">
          <a:xfrm>
            <a:off x="3581400" y="2632075"/>
            <a:ext cx="1039813" cy="838200"/>
            <a:chOff x="2256" y="960"/>
            <a:chExt cx="564" cy="528"/>
          </a:xfrm>
        </p:grpSpPr>
        <p:sp>
          <p:nvSpPr>
            <p:cNvPr id="30746" name="Oval 1031"/>
            <p:cNvSpPr>
              <a:spLocks noChangeArrowheads="1"/>
            </p:cNvSpPr>
            <p:nvPr/>
          </p:nvSpPr>
          <p:spPr bwMode="auto">
            <a:xfrm>
              <a:off x="2256" y="960"/>
              <a:ext cx="528" cy="528"/>
            </a:xfrm>
            <a:prstGeom prst="ellipse">
              <a:avLst/>
            </a:prstGeom>
            <a:solidFill>
              <a:srgbClr val="FF0066"/>
            </a:solidFill>
            <a:ln w="9525">
              <a:solidFill>
                <a:schemeClr val="bg1"/>
              </a:solidFill>
              <a:round/>
            </a:ln>
          </p:spPr>
          <p:txBody>
            <a:bodyPr wrap="none" anchor="ct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chemeClr val="bg1"/>
                  </a:solidFill>
                  <a:latin typeface="Times New Roman" panose="02020603050405020304" pitchFamily="18" charset="0"/>
                  <a:ea typeface="仿宋_GB2312" pitchFamily="49" charset="-122"/>
                </a:rPr>
                <a:t> </a:t>
              </a:r>
              <a:endParaRPr lang="en-US" altLang="zh-CN" sz="2000" b="0">
                <a:solidFill>
                  <a:schemeClr val="bg1"/>
                </a:solidFill>
                <a:latin typeface="Times New Roman" panose="02020603050405020304" pitchFamily="18" charset="0"/>
                <a:ea typeface="仿宋_GB2312" pitchFamily="49" charset="-122"/>
              </a:endParaRPr>
            </a:p>
          </p:txBody>
        </p:sp>
        <p:sp>
          <p:nvSpPr>
            <p:cNvPr id="30747" name="Rectangle 1032"/>
            <p:cNvSpPr>
              <a:spLocks noChangeArrowheads="1"/>
            </p:cNvSpPr>
            <p:nvPr/>
          </p:nvSpPr>
          <p:spPr bwMode="auto">
            <a:xfrm>
              <a:off x="2268" y="1084"/>
              <a:ext cx="5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0" dirty="0">
                  <a:solidFill>
                    <a:schemeClr val="bg1"/>
                  </a:solidFill>
                  <a:latin typeface="Times New Roman" panose="02020603050405020304" pitchFamily="18" charset="0"/>
                  <a:ea typeface="仿宋_GB2312" pitchFamily="49" charset="-122"/>
                </a:rPr>
                <a:t>执行</a:t>
              </a:r>
              <a:endParaRPr lang="zh-CN" altLang="en-US" sz="2000" b="0" dirty="0">
                <a:solidFill>
                  <a:schemeClr val="bg1"/>
                </a:solidFill>
                <a:latin typeface="Times New Roman" panose="02020603050405020304" pitchFamily="18" charset="0"/>
                <a:ea typeface="仿宋_GB2312" pitchFamily="49" charset="-122"/>
              </a:endParaRPr>
            </a:p>
          </p:txBody>
        </p:sp>
      </p:grpSp>
      <p:sp>
        <p:nvSpPr>
          <p:cNvPr id="14" name="Line 1034"/>
          <p:cNvSpPr>
            <a:spLocks noChangeShapeType="1"/>
          </p:cNvSpPr>
          <p:nvPr/>
        </p:nvSpPr>
        <p:spPr bwMode="auto">
          <a:xfrm flipH="1" flipV="1">
            <a:off x="4495800" y="3286125"/>
            <a:ext cx="1219200" cy="125095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035"/>
          <p:cNvSpPr>
            <a:spLocks noChangeShapeType="1"/>
          </p:cNvSpPr>
          <p:nvPr/>
        </p:nvSpPr>
        <p:spPr bwMode="auto">
          <a:xfrm flipH="1">
            <a:off x="2362200" y="3241675"/>
            <a:ext cx="1295400" cy="12954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036"/>
          <p:cNvSpPr>
            <a:spLocks noChangeShapeType="1"/>
          </p:cNvSpPr>
          <p:nvPr/>
        </p:nvSpPr>
        <p:spPr bwMode="auto">
          <a:xfrm>
            <a:off x="2590800" y="4918075"/>
            <a:ext cx="297180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Text Box 1037"/>
          <p:cNvSpPr txBox="1">
            <a:spLocks noChangeArrowheads="1"/>
          </p:cNvSpPr>
          <p:nvPr/>
        </p:nvSpPr>
        <p:spPr bwMode="auto">
          <a:xfrm>
            <a:off x="5105400" y="3494088"/>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0">
                <a:latin typeface="Times New Roman" panose="02020603050405020304" pitchFamily="18" charset="0"/>
                <a:ea typeface="仿宋_GB2312" pitchFamily="49" charset="-122"/>
              </a:rPr>
              <a:t>调度</a:t>
            </a:r>
            <a:endParaRPr lang="zh-CN" altLang="en-US" sz="2000" b="0">
              <a:latin typeface="Times New Roman" panose="02020603050405020304" pitchFamily="18" charset="0"/>
              <a:ea typeface="仿宋_GB2312" pitchFamily="49" charset="-122"/>
            </a:endParaRPr>
          </a:p>
        </p:txBody>
      </p:sp>
      <p:sp>
        <p:nvSpPr>
          <p:cNvPr id="18" name="Text Box 1038"/>
          <p:cNvSpPr txBox="1">
            <a:spLocks noChangeArrowheads="1"/>
          </p:cNvSpPr>
          <p:nvPr/>
        </p:nvSpPr>
        <p:spPr bwMode="auto">
          <a:xfrm>
            <a:off x="1981200" y="3344863"/>
            <a:ext cx="1236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ea typeface="仿宋_GB2312" pitchFamily="49" charset="-122"/>
              </a:rPr>
              <a:t>I/O</a:t>
            </a:r>
            <a:r>
              <a:rPr lang="zh-CN" altLang="en-US" sz="2000" b="0">
                <a:latin typeface="Times New Roman" panose="02020603050405020304" pitchFamily="18" charset="0"/>
                <a:ea typeface="仿宋_GB2312" pitchFamily="49" charset="-122"/>
              </a:rPr>
              <a:t>请求</a:t>
            </a:r>
            <a:endParaRPr lang="zh-CN" altLang="en-US" sz="2000" b="0">
              <a:latin typeface="Times New Roman" panose="02020603050405020304" pitchFamily="18" charset="0"/>
              <a:ea typeface="仿宋_GB2312" pitchFamily="49" charset="-122"/>
            </a:endParaRPr>
          </a:p>
        </p:txBody>
      </p:sp>
      <p:sp>
        <p:nvSpPr>
          <p:cNvPr id="19" name="Text Box 1039"/>
          <p:cNvSpPr txBox="1">
            <a:spLocks noChangeArrowheads="1"/>
          </p:cNvSpPr>
          <p:nvPr/>
        </p:nvSpPr>
        <p:spPr bwMode="auto">
          <a:xfrm>
            <a:off x="5105400" y="3189288"/>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0">
                <a:latin typeface="Times New Roman" panose="02020603050405020304" pitchFamily="18" charset="0"/>
                <a:ea typeface="仿宋_GB2312" pitchFamily="49" charset="-122"/>
              </a:rPr>
              <a:t>进程</a:t>
            </a:r>
            <a:endParaRPr lang="zh-CN" altLang="en-US" sz="2000" b="0">
              <a:latin typeface="Times New Roman" panose="02020603050405020304" pitchFamily="18" charset="0"/>
              <a:ea typeface="仿宋_GB2312" pitchFamily="49" charset="-122"/>
            </a:endParaRPr>
          </a:p>
        </p:txBody>
      </p:sp>
      <p:sp>
        <p:nvSpPr>
          <p:cNvPr id="20" name="Text Box 1040"/>
          <p:cNvSpPr txBox="1">
            <a:spLocks noChangeArrowheads="1"/>
          </p:cNvSpPr>
          <p:nvPr/>
        </p:nvSpPr>
        <p:spPr bwMode="auto">
          <a:xfrm>
            <a:off x="3733800" y="501808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0">
                <a:latin typeface="Times New Roman" panose="02020603050405020304" pitchFamily="18" charset="0"/>
                <a:ea typeface="仿宋_GB2312" pitchFamily="49" charset="-122"/>
              </a:rPr>
              <a:t>唤醒</a:t>
            </a:r>
            <a:endParaRPr lang="zh-CN" altLang="en-US" sz="2000" b="0">
              <a:latin typeface="Times New Roman" panose="02020603050405020304" pitchFamily="18" charset="0"/>
              <a:ea typeface="仿宋_GB2312" pitchFamily="49" charset="-122"/>
            </a:endParaRPr>
          </a:p>
        </p:txBody>
      </p:sp>
      <p:sp>
        <p:nvSpPr>
          <p:cNvPr id="21" name="Line 1041"/>
          <p:cNvSpPr>
            <a:spLocks noChangeShapeType="1"/>
          </p:cNvSpPr>
          <p:nvPr/>
        </p:nvSpPr>
        <p:spPr bwMode="auto">
          <a:xfrm>
            <a:off x="4114800" y="3470275"/>
            <a:ext cx="152400" cy="2286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042"/>
          <p:cNvSpPr>
            <a:spLocks noChangeShapeType="1"/>
          </p:cNvSpPr>
          <p:nvPr/>
        </p:nvSpPr>
        <p:spPr bwMode="auto">
          <a:xfrm>
            <a:off x="4572000" y="4079875"/>
            <a:ext cx="228600" cy="2286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043"/>
          <p:cNvSpPr>
            <a:spLocks noChangeShapeType="1"/>
          </p:cNvSpPr>
          <p:nvPr/>
        </p:nvSpPr>
        <p:spPr bwMode="auto">
          <a:xfrm>
            <a:off x="4876800" y="4384675"/>
            <a:ext cx="228600" cy="1524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1044"/>
          <p:cNvSpPr>
            <a:spLocks noChangeShapeType="1"/>
          </p:cNvSpPr>
          <p:nvPr/>
        </p:nvSpPr>
        <p:spPr bwMode="auto">
          <a:xfrm>
            <a:off x="5181600" y="4613275"/>
            <a:ext cx="381000" cy="15240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045"/>
          <p:cNvSpPr>
            <a:spLocks noChangeShapeType="1"/>
          </p:cNvSpPr>
          <p:nvPr/>
        </p:nvSpPr>
        <p:spPr bwMode="auto">
          <a:xfrm>
            <a:off x="4419600" y="3927475"/>
            <a:ext cx="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046"/>
          <p:cNvSpPr>
            <a:spLocks noChangeShapeType="1"/>
          </p:cNvSpPr>
          <p:nvPr/>
        </p:nvSpPr>
        <p:spPr bwMode="auto">
          <a:xfrm>
            <a:off x="4343400" y="3851275"/>
            <a:ext cx="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1047"/>
          <p:cNvSpPr>
            <a:spLocks noChangeShapeType="1"/>
          </p:cNvSpPr>
          <p:nvPr/>
        </p:nvSpPr>
        <p:spPr bwMode="auto">
          <a:xfrm>
            <a:off x="4343400" y="3775075"/>
            <a:ext cx="152400" cy="2286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Text Box 1048"/>
          <p:cNvSpPr txBox="1">
            <a:spLocks noChangeArrowheads="1"/>
          </p:cNvSpPr>
          <p:nvPr/>
        </p:nvSpPr>
        <p:spPr bwMode="auto">
          <a:xfrm>
            <a:off x="3790950" y="3889375"/>
            <a:ext cx="695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0">
                <a:latin typeface="Times New Roman" panose="02020603050405020304" pitchFamily="18" charset="0"/>
                <a:ea typeface="仿宋_GB2312" pitchFamily="49" charset="-122"/>
              </a:rPr>
              <a:t>时间</a:t>
            </a:r>
            <a:endParaRPr lang="zh-CN" altLang="en-US" sz="2000" b="0">
              <a:latin typeface="Times New Roman" panose="02020603050405020304" pitchFamily="18" charset="0"/>
              <a:ea typeface="仿宋_GB2312" pitchFamily="49" charset="-122"/>
            </a:endParaRPr>
          </a:p>
          <a:p>
            <a:pPr algn="ctr" eaLnBrk="1" hangingPunct="1">
              <a:spcBef>
                <a:spcPct val="0"/>
              </a:spcBef>
              <a:buClrTx/>
              <a:buSzTx/>
              <a:buFontTx/>
              <a:buNone/>
            </a:pPr>
            <a:r>
              <a:rPr lang="zh-CN" altLang="en-US" sz="2000" b="0">
                <a:latin typeface="Times New Roman" panose="02020603050405020304" pitchFamily="18" charset="0"/>
                <a:ea typeface="仿宋_GB2312" pitchFamily="49" charset="-122"/>
              </a:rPr>
              <a:t>片到</a:t>
            </a:r>
            <a:endParaRPr lang="zh-CN" altLang="en-US" sz="2000" b="0">
              <a:latin typeface="Times New Roman" panose="02020603050405020304" pitchFamily="18" charset="0"/>
              <a:ea typeface="仿宋_GB2312" pitchFamily="49" charset="-122"/>
            </a:endParaRPr>
          </a:p>
        </p:txBody>
      </p:sp>
      <p:sp>
        <p:nvSpPr>
          <p:cNvPr id="30742" name="Rectangle 1062">
            <a:hlinkClick r:id="" action="ppaction://hlinkshowjump?jump=previousslide"/>
          </p:cNvPr>
          <p:cNvSpPr>
            <a:spLocks noChangeArrowheads="1"/>
          </p:cNvSpPr>
          <p:nvPr/>
        </p:nvSpPr>
        <p:spPr bwMode="auto">
          <a:xfrm>
            <a:off x="6534150" y="7394575"/>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000" b="0"/>
          </a:p>
        </p:txBody>
      </p:sp>
      <p:sp>
        <p:nvSpPr>
          <p:cNvPr id="30743" name="Rectangle 1063">
            <a:hlinkClick r:id="" action="ppaction://hlinkshowjump?jump=nextslide"/>
          </p:cNvPr>
          <p:cNvSpPr>
            <a:spLocks noChangeArrowheads="1"/>
          </p:cNvSpPr>
          <p:nvPr/>
        </p:nvSpPr>
        <p:spPr bwMode="auto">
          <a:xfrm>
            <a:off x="7124700" y="7375525"/>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000" b="0"/>
          </a:p>
        </p:txBody>
      </p:sp>
      <p:sp>
        <p:nvSpPr>
          <p:cNvPr id="45" name="Line 1036"/>
          <p:cNvSpPr>
            <a:spLocks noChangeShapeType="1"/>
          </p:cNvSpPr>
          <p:nvPr/>
        </p:nvSpPr>
        <p:spPr bwMode="auto">
          <a:xfrm>
            <a:off x="6421438" y="4859338"/>
            <a:ext cx="1822450" cy="9525"/>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Text Box 1040"/>
          <p:cNvSpPr txBox="1">
            <a:spLocks noChangeArrowheads="1"/>
          </p:cNvSpPr>
          <p:nvPr/>
        </p:nvSpPr>
        <p:spPr bwMode="auto">
          <a:xfrm>
            <a:off x="6983413" y="5070475"/>
            <a:ext cx="698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0">
                <a:latin typeface="Times New Roman" panose="02020603050405020304" pitchFamily="18" charset="0"/>
                <a:ea typeface="仿宋_GB2312" pitchFamily="49" charset="-122"/>
              </a:rPr>
              <a:t>终止</a:t>
            </a:r>
            <a:endParaRPr lang="zh-CN" altLang="en-US" sz="2000" b="0">
              <a:latin typeface="Times New Roman" panose="02020603050405020304" pitchFamily="18" charset="0"/>
              <a:ea typeface="仿宋_GB2312" pitchFamily="49" charset="-122"/>
            </a:endParaRPr>
          </a:p>
        </p:txBody>
      </p:sp>
      <p:sp>
        <p:nvSpPr>
          <p:cNvPr id="2" name="文本框 1"/>
          <p:cNvSpPr txBox="1"/>
          <p:nvPr/>
        </p:nvSpPr>
        <p:spPr>
          <a:xfrm>
            <a:off x="1254125" y="5980430"/>
            <a:ext cx="7346950" cy="521970"/>
          </a:xfrm>
          <a:prstGeom prst="rect">
            <a:avLst/>
          </a:prstGeom>
          <a:noFill/>
        </p:spPr>
        <p:txBody>
          <a:bodyPr wrap="none" rtlCol="0">
            <a:spAutoFit/>
          </a:bodyPr>
          <a:p>
            <a:r>
              <a:rPr lang="zh-CN" altLang="en-US"/>
              <a:t>基本状态哪几个，转换条件</a:t>
            </a:r>
            <a:r>
              <a:rPr lang="en-US" altLang="zh-CN"/>
              <a:t>/</a:t>
            </a:r>
            <a:r>
              <a:rPr lang="zh-CN" altLang="en-US"/>
              <a:t>事件（填</a:t>
            </a:r>
            <a:r>
              <a:rPr lang="en-US" altLang="zh-CN"/>
              <a:t>/</a:t>
            </a:r>
            <a:r>
              <a:rPr lang="zh-CN" altLang="en-US"/>
              <a:t>选</a:t>
            </a:r>
            <a:r>
              <a:rPr lang="en-US" altLang="zh-CN"/>
              <a:t>/</a:t>
            </a:r>
            <a:r>
              <a:rPr lang="zh-CN" altLang="en-US"/>
              <a:t>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7"/>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up)">
                                      <p:cBhvr>
                                        <p:cTn id="28" dur="500"/>
                                        <p:tgtEl>
                                          <p:spTgt spid="15"/>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1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499"/>
                                          </p:stCondLst>
                                        </p:cTn>
                                        <p:tgtEl>
                                          <p:spTgt spid="20"/>
                                        </p:tgtEl>
                                        <p:attrNameLst>
                                          <p:attrName>style.visibility</p:attrName>
                                        </p:attrNameLst>
                                      </p:cBhvr>
                                      <p:to>
                                        <p:strVal val="visible"/>
                                      </p:to>
                                    </p:set>
                                  </p:childTnLst>
                                </p:cTn>
                              </p:par>
                            </p:childTnLst>
                          </p:cTn>
                        </p:par>
                        <p:par>
                          <p:cTn id="40" fill="hold">
                            <p:stCondLst>
                              <p:cond delay="1000"/>
                            </p:stCondLst>
                            <p:childTnLst>
                              <p:par>
                                <p:cTn id="41" presetID="22" presetClass="entr" presetSubtype="1" fill="hold" nodeType="afterEffect">
                                  <p:stCondLst>
                                    <p:cond delay="100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childTnLst>
                          </p:cTn>
                        </p:par>
                        <p:par>
                          <p:cTn id="44" fill="hold">
                            <p:stCondLst>
                              <p:cond delay="2500"/>
                            </p:stCondLst>
                            <p:childTnLst>
                              <p:par>
                                <p:cTn id="45" presetID="1" presetClass="entr" presetSubtype="0" fill="hold" nodeType="afterEffect">
                                  <p:stCondLst>
                                    <p:cond delay="0"/>
                                  </p:stCondLst>
                                  <p:childTnLst>
                                    <p:set>
                                      <p:cBhvr>
                                        <p:cTn id="46" dur="1" fill="hold">
                                          <p:stCondLst>
                                            <p:cond delay="499"/>
                                          </p:stCondLst>
                                        </p:cTn>
                                        <p:tgtEl>
                                          <p:spTgt spid="26"/>
                                        </p:tgtEl>
                                        <p:attrNameLst>
                                          <p:attrName>style.visibility</p:attrName>
                                        </p:attrNameLst>
                                      </p:cBhvr>
                                      <p:to>
                                        <p:strVal val="visible"/>
                                      </p:to>
                                    </p:set>
                                  </p:childTnLst>
                                </p:cTn>
                              </p:par>
                            </p:childTnLst>
                          </p:cTn>
                        </p:par>
                        <p:par>
                          <p:cTn id="47" fill="hold">
                            <p:stCondLst>
                              <p:cond delay="3000"/>
                            </p:stCondLst>
                            <p:childTnLst>
                              <p:par>
                                <p:cTn id="48" presetID="1" presetClass="entr" presetSubtype="0" fill="hold" nodeType="afterEffect">
                                  <p:stCondLst>
                                    <p:cond delay="0"/>
                                  </p:stCondLst>
                                  <p:childTnLst>
                                    <p:set>
                                      <p:cBhvr>
                                        <p:cTn id="49" dur="1" fill="hold">
                                          <p:stCondLst>
                                            <p:cond delay="499"/>
                                          </p:stCondLst>
                                        </p:cTn>
                                        <p:tgtEl>
                                          <p:spTgt spid="25"/>
                                        </p:tgtEl>
                                        <p:attrNameLst>
                                          <p:attrName>style.visibility</p:attrName>
                                        </p:attrNameLst>
                                      </p:cBhvr>
                                      <p:to>
                                        <p:strVal val="visible"/>
                                      </p:to>
                                    </p:set>
                                  </p:childTnLst>
                                </p:cTn>
                              </p:par>
                            </p:childTnLst>
                          </p:cTn>
                        </p:par>
                        <p:par>
                          <p:cTn id="50" fill="hold">
                            <p:stCondLst>
                              <p:cond delay="3500"/>
                            </p:stCondLst>
                            <p:childTnLst>
                              <p:par>
                                <p:cTn id="51" presetID="22" presetClass="entr" presetSubtype="1" fill="hold"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up)">
                                      <p:cBhvr>
                                        <p:cTn id="53" dur="500"/>
                                        <p:tgtEl>
                                          <p:spTgt spid="27"/>
                                        </p:tgtEl>
                                      </p:cBhvr>
                                    </p:animEffect>
                                  </p:childTnLst>
                                </p:cTn>
                              </p:par>
                            </p:childTnLst>
                          </p:cTn>
                        </p:par>
                        <p:par>
                          <p:cTn id="54" fill="hold">
                            <p:stCondLst>
                              <p:cond delay="4000"/>
                            </p:stCondLst>
                            <p:childTnLst>
                              <p:par>
                                <p:cTn id="55" presetID="22" presetClass="entr" presetSubtype="1" fill="hold"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up)">
                                      <p:cBhvr>
                                        <p:cTn id="57" dur="500"/>
                                        <p:tgtEl>
                                          <p:spTgt spid="22"/>
                                        </p:tgtEl>
                                      </p:cBhvr>
                                    </p:animEffect>
                                  </p:childTnLst>
                                </p:cTn>
                              </p:par>
                            </p:childTnLst>
                          </p:cTn>
                        </p:par>
                        <p:par>
                          <p:cTn id="58" fill="hold">
                            <p:stCondLst>
                              <p:cond delay="4500"/>
                            </p:stCondLst>
                            <p:childTnLst>
                              <p:par>
                                <p:cTn id="59" presetID="22" presetClass="entr" presetSubtype="1" fill="hold"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up)">
                                      <p:cBhvr>
                                        <p:cTn id="61" dur="500"/>
                                        <p:tgtEl>
                                          <p:spTgt spid="23"/>
                                        </p:tgtEl>
                                      </p:cBhvr>
                                    </p:animEffect>
                                  </p:childTnLst>
                                </p:cTn>
                              </p:par>
                            </p:childTnLst>
                          </p:cTn>
                        </p:par>
                        <p:par>
                          <p:cTn id="62" fill="hold">
                            <p:stCondLst>
                              <p:cond delay="5000"/>
                            </p:stCondLst>
                            <p:childTnLst>
                              <p:par>
                                <p:cTn id="63" presetID="22" presetClass="entr" presetSubtype="1" fill="hold" nodeType="after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up)">
                                      <p:cBhvr>
                                        <p:cTn id="65" dur="500"/>
                                        <p:tgtEl>
                                          <p:spTgt spid="24"/>
                                        </p:tgtEl>
                                      </p:cBhvr>
                                    </p:animEffect>
                                  </p:childTnLst>
                                </p:cTn>
                              </p:par>
                            </p:childTnLst>
                          </p:cTn>
                        </p:par>
                        <p:par>
                          <p:cTn id="66" fill="hold">
                            <p:stCondLst>
                              <p:cond delay="5500"/>
                            </p:stCondLst>
                            <p:childTnLst>
                              <p:par>
                                <p:cTn id="67" presetID="1" presetClass="entr" presetSubtype="0" fill="hold" grpId="0" nodeType="afterEffect">
                                  <p:stCondLst>
                                    <p:cond delay="0"/>
                                  </p:stCondLst>
                                  <p:childTnLst>
                                    <p:set>
                                      <p:cBhvr>
                                        <p:cTn id="68" dur="1" fill="hold">
                                          <p:stCondLst>
                                            <p:cond delay="499"/>
                                          </p:stCondLst>
                                        </p:cTn>
                                        <p:tgtEl>
                                          <p:spTgt spid="2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wipe(left)">
                                      <p:cBhvr>
                                        <p:cTn id="73" dur="500"/>
                                        <p:tgtEl>
                                          <p:spTgt spid="45"/>
                                        </p:tgtEl>
                                      </p:cBhvr>
                                    </p:animEffec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499"/>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autoUpdateAnimBg="0"/>
      <p:bldP spid="17" grpId="0" autoUpdateAnimBg="0"/>
      <p:bldP spid="18" grpId="0" autoUpdateAnimBg="0"/>
      <p:bldP spid="19" grpId="0" autoUpdateAnimBg="0"/>
      <p:bldP spid="20" grpId="0" autoUpdateAnimBg="0"/>
      <p:bldP spid="28" grpId="0" autoUpdateAnimBg="0"/>
      <p:bldP spid="47"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1143000" y="76200"/>
            <a:ext cx="3892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最短寻道时间优先</a:t>
            </a:r>
            <a:r>
              <a:rPr lang="en-US" altLang="zh-CN" sz="2800" b="1" dirty="0">
                <a:latin typeface="Times New Roman" panose="02020603050405020304" pitchFamily="18" charset="0"/>
              </a:rPr>
              <a:t>SSTF</a:t>
            </a:r>
            <a:endParaRPr lang="en-US" altLang="zh-CN" sz="2800" b="1" dirty="0">
              <a:latin typeface="Times New Roman" panose="02020603050405020304" pitchFamily="18" charset="0"/>
            </a:endParaRPr>
          </a:p>
        </p:txBody>
      </p:sp>
      <p:pic>
        <p:nvPicPr>
          <p:cNvPr id="88067" name="Picture 3" descr="未标题-1 拷贝"/>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914400"/>
            <a:ext cx="4860925"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8" name="Text Box 4"/>
          <p:cNvSpPr txBox="1">
            <a:spLocks noChangeArrowheads="1"/>
          </p:cNvSpPr>
          <p:nvPr/>
        </p:nvSpPr>
        <p:spPr bwMode="auto">
          <a:xfrm>
            <a:off x="5220072" y="2482850"/>
            <a:ext cx="3124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800" b="1" dirty="0"/>
              <a:t>优点：比</a:t>
            </a:r>
            <a:r>
              <a:rPr lang="en-US" altLang="zh-CN" sz="2800" b="1" dirty="0"/>
              <a:t>FCFS</a:t>
            </a:r>
            <a:r>
              <a:rPr lang="zh-CN" altLang="en-US" sz="2800" b="1" dirty="0"/>
              <a:t>有更好的寻道性能</a:t>
            </a:r>
            <a:endParaRPr lang="zh-CN" altLang="en-US" sz="2800" b="1" dirty="0"/>
          </a:p>
        </p:txBody>
      </p:sp>
      <p:sp>
        <p:nvSpPr>
          <p:cNvPr id="88069" name="Text Box 5"/>
          <p:cNvSpPr txBox="1">
            <a:spLocks noChangeArrowheads="1"/>
          </p:cNvSpPr>
          <p:nvPr/>
        </p:nvSpPr>
        <p:spPr bwMode="auto">
          <a:xfrm>
            <a:off x="5229572" y="3717032"/>
            <a:ext cx="31242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800" b="1" dirty="0"/>
              <a:t>缺点：可能导致某个进程发生饥饿现象</a:t>
            </a:r>
            <a:endParaRPr lang="zh-CN" altLang="en-US" sz="2800" b="1" dirty="0"/>
          </a:p>
        </p:txBody>
      </p:sp>
      <p:sp>
        <p:nvSpPr>
          <p:cNvPr id="7" name="文本框 6"/>
          <p:cNvSpPr txBox="1"/>
          <p:nvPr/>
        </p:nvSpPr>
        <p:spPr>
          <a:xfrm>
            <a:off x="5220072" y="914400"/>
            <a:ext cx="2952328" cy="1200329"/>
          </a:xfrm>
          <a:prstGeom prst="rect">
            <a:avLst/>
          </a:prstGeom>
          <a:noFill/>
        </p:spPr>
        <p:txBody>
          <a:bodyPr wrap="square">
            <a:spAutoFit/>
          </a:bodyPr>
          <a:lstStyle/>
          <a:p>
            <a:pPr eaLnBrk="1" hangingPunct="1">
              <a:spcBef>
                <a:spcPct val="50000"/>
              </a:spcBef>
            </a:pPr>
            <a:r>
              <a:rPr lang="zh-CN" altLang="en-US" sz="2400" b="1" dirty="0">
                <a:latin typeface="Times New Roman" panose="02020603050405020304" pitchFamily="18" charset="0"/>
              </a:rPr>
              <a:t>原理：选择距当前磁头所在磁道最近的访问磁道的进程。</a:t>
            </a:r>
            <a:endParaRPr lang="zh-CN" altLang="en-US" sz="2400" b="1" dirty="0">
              <a:latin typeface="Times New Roman" panose="02020603050405020304" pitchFamily="18" charset="0"/>
            </a:endParaRPr>
          </a:p>
        </p:txBody>
      </p:sp>
      <p:sp>
        <p:nvSpPr>
          <p:cNvPr id="3" name="文本框 2"/>
          <p:cNvSpPr txBox="1"/>
          <p:nvPr/>
        </p:nvSpPr>
        <p:spPr>
          <a:xfrm>
            <a:off x="5148064" y="5380508"/>
            <a:ext cx="3877985" cy="830997"/>
          </a:xfrm>
          <a:prstGeom prst="rect">
            <a:avLst/>
          </a:prstGeom>
          <a:noFill/>
        </p:spPr>
        <p:txBody>
          <a:bodyPr wrap="none" rtlCol="0">
            <a:spAutoFit/>
          </a:bodyPr>
          <a:lstStyle/>
          <a:p>
            <a:r>
              <a:rPr lang="zh-CN" altLang="en-US" b="1" dirty="0"/>
              <a:t>这两个都是比较早期的算法</a:t>
            </a:r>
            <a:endParaRPr lang="en-US" altLang="zh-CN" b="1" dirty="0"/>
          </a:p>
          <a:p>
            <a:r>
              <a:rPr lang="zh-CN" altLang="en-US" b="1" dirty="0"/>
              <a:t>效率不佳</a:t>
            </a:r>
            <a:endParaRPr lang="zh-CN" altLang="en-US" b="1"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755576" y="692696"/>
            <a:ext cx="582884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3200" b="1" dirty="0">
                <a:latin typeface="Times New Roman" panose="02020603050405020304" pitchFamily="18" charset="0"/>
              </a:rPr>
              <a:t>6.8.3 </a:t>
            </a:r>
            <a:r>
              <a:rPr lang="zh-CN" altLang="en-US" sz="3200" b="1" dirty="0">
                <a:latin typeface="Times New Roman" panose="02020603050405020304" pitchFamily="18" charset="0"/>
              </a:rPr>
              <a:t>基于扫描的磁盘调度算法</a:t>
            </a:r>
            <a:endParaRPr lang="en-US" altLang="zh-CN" sz="3200" b="1" dirty="0">
              <a:latin typeface="Times New Roman" panose="02020603050405020304" pitchFamily="18" charset="0"/>
            </a:endParaRPr>
          </a:p>
          <a:p>
            <a:pPr eaLnBrk="1" hangingPunct="1"/>
            <a:r>
              <a:rPr lang="en-US" altLang="zh-CN" sz="3200" b="1" dirty="0">
                <a:latin typeface="Times New Roman" panose="02020603050405020304" pitchFamily="18" charset="0"/>
              </a:rPr>
              <a:t>1. SCAN</a:t>
            </a:r>
            <a:r>
              <a:rPr lang="zh-CN" altLang="en-US" sz="3200" b="1" dirty="0">
                <a:latin typeface="Times New Roman" panose="02020603050405020304" pitchFamily="18" charset="0"/>
              </a:rPr>
              <a:t>算法——电梯调度算法</a:t>
            </a:r>
            <a:endParaRPr lang="en-US" altLang="zh-CN" sz="3200" b="1" dirty="0">
              <a:latin typeface="Times New Roman" panose="02020603050405020304" pitchFamily="18" charset="0"/>
            </a:endParaRPr>
          </a:p>
        </p:txBody>
      </p:sp>
      <p:sp>
        <p:nvSpPr>
          <p:cNvPr id="89091" name="Text Box 6"/>
          <p:cNvSpPr txBox="1">
            <a:spLocks noChangeArrowheads="1"/>
          </p:cNvSpPr>
          <p:nvPr/>
        </p:nvSpPr>
        <p:spPr bwMode="auto">
          <a:xfrm>
            <a:off x="914400" y="2126382"/>
            <a:ext cx="73152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800" b="1" dirty="0">
                <a:latin typeface="Times New Roman" panose="02020603050405020304" pitchFamily="18" charset="0"/>
              </a:rPr>
              <a:t>原理：选择与当前磁头移动方向一致且距离最近的进程。一个方向数据读完再掉头</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避免了进程饥饿</a:t>
            </a:r>
            <a:endParaRPr lang="zh-CN" altLang="en-US" sz="2800" b="1" dirty="0">
              <a:latin typeface="Times New Roman" panose="020206030504050203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1143000" y="76200"/>
            <a:ext cx="472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a:latin typeface="Times New Roman" panose="02020603050405020304" pitchFamily="18" charset="0"/>
              </a:rPr>
              <a:t>SCAN</a:t>
            </a:r>
            <a:r>
              <a:rPr lang="zh-CN" altLang="en-US" sz="2800" b="1">
                <a:latin typeface="Times New Roman" panose="02020603050405020304" pitchFamily="18" charset="0"/>
              </a:rPr>
              <a:t>算法——电梯调度算法</a:t>
            </a:r>
            <a:endParaRPr lang="en-US" altLang="zh-CN" sz="2800" b="1">
              <a:latin typeface="Times New Roman" panose="02020603050405020304" pitchFamily="18" charset="0"/>
            </a:endParaRPr>
          </a:p>
        </p:txBody>
      </p:sp>
      <p:sp>
        <p:nvSpPr>
          <p:cNvPr id="90115" name="Text Box 3"/>
          <p:cNvSpPr txBox="1">
            <a:spLocks noChangeArrowheads="1"/>
          </p:cNvSpPr>
          <p:nvPr/>
        </p:nvSpPr>
        <p:spPr bwMode="auto">
          <a:xfrm>
            <a:off x="5148064" y="908720"/>
            <a:ext cx="3124200"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800" b="1" dirty="0"/>
              <a:t>优点：</a:t>
            </a:r>
            <a:r>
              <a:rPr lang="zh-CN" altLang="en-US" sz="2800" b="1" dirty="0">
                <a:latin typeface="Times New Roman" panose="02020603050405020304" pitchFamily="18" charset="0"/>
              </a:rPr>
              <a:t>寻道性能较好</a:t>
            </a:r>
            <a:r>
              <a:rPr lang="zh-CN" altLang="en-US" sz="2800" b="1" dirty="0"/>
              <a:t>避免出现</a:t>
            </a:r>
            <a:r>
              <a:rPr lang="zh-CN" altLang="en-US" sz="2800" b="1" dirty="0">
                <a:latin typeface="Times New Roman" panose="02020603050405020304" pitchFamily="18" charset="0"/>
              </a:rPr>
              <a:t>“</a:t>
            </a:r>
            <a:r>
              <a:rPr lang="zh-CN" altLang="en-US" sz="2800" b="1" dirty="0"/>
              <a:t>饥饿</a:t>
            </a:r>
            <a:r>
              <a:rPr lang="zh-CN" altLang="en-US" sz="2800" b="1" dirty="0">
                <a:latin typeface="Times New Roman" panose="02020603050405020304" pitchFamily="18" charset="0"/>
              </a:rPr>
              <a:t>”</a:t>
            </a:r>
            <a:r>
              <a:rPr lang="zh-CN" altLang="en-US" sz="2800" b="1" dirty="0"/>
              <a:t>现象</a:t>
            </a:r>
            <a:endParaRPr lang="en-US" altLang="zh-CN" sz="2800" b="1" dirty="0"/>
          </a:p>
          <a:p>
            <a:pPr eaLnBrk="1" hangingPunct="1">
              <a:spcBef>
                <a:spcPct val="50000"/>
              </a:spcBef>
            </a:pPr>
            <a:r>
              <a:rPr lang="zh-CN" altLang="en-US" sz="2800" b="1" dirty="0"/>
              <a:t>问题：当磁头移动时，刚好跨过的某一磁道，被一进程请求，则该进程会被迫等待较长时间，产生饥饿。</a:t>
            </a:r>
            <a:endParaRPr lang="en-US" altLang="zh-CN" sz="2800" b="1" dirty="0"/>
          </a:p>
        </p:txBody>
      </p:sp>
      <p:pic>
        <p:nvPicPr>
          <p:cNvPr id="90116" name="Picture 4" descr="未标题-1 拷贝"/>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338" y="533400"/>
            <a:ext cx="4691062"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683568" y="134799"/>
            <a:ext cx="49600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dirty="0">
                <a:latin typeface="Times New Roman" panose="02020603050405020304" pitchFamily="18" charset="0"/>
              </a:rPr>
              <a:t>6.8.3 </a:t>
            </a:r>
            <a:r>
              <a:rPr lang="zh-CN" altLang="en-US" sz="2800" b="1" dirty="0">
                <a:latin typeface="Times New Roman" panose="02020603050405020304" pitchFamily="18" charset="0"/>
              </a:rPr>
              <a:t>基于扫描的磁盘调度算法</a:t>
            </a:r>
            <a:endParaRPr lang="en-US" altLang="zh-CN" sz="2800" b="1" dirty="0">
              <a:latin typeface="Times New Roman" panose="02020603050405020304" pitchFamily="18" charset="0"/>
            </a:endParaRPr>
          </a:p>
        </p:txBody>
      </p:sp>
      <p:graphicFrame>
        <p:nvGraphicFramePr>
          <p:cNvPr id="7170" name="Object 2"/>
          <p:cNvGraphicFramePr>
            <a:graphicFrameLocks noChangeAspect="1"/>
          </p:cNvGraphicFramePr>
          <p:nvPr/>
        </p:nvGraphicFramePr>
        <p:xfrm>
          <a:off x="4139952" y="658019"/>
          <a:ext cx="4603750" cy="6172200"/>
        </p:xfrm>
        <a:graphic>
          <a:graphicData uri="http://schemas.openxmlformats.org/presentationml/2006/ole">
            <mc:AlternateContent xmlns:mc="http://schemas.openxmlformats.org/markup-compatibility/2006">
              <mc:Choice xmlns:v="urn:schemas-microsoft-com:vml" Requires="v">
                <p:oleObj spid="_x0000_s2" name="位图图像" r:id="rId1" imgW="3800475" imgH="5095875" progId="Paint.Picture">
                  <p:embed/>
                </p:oleObj>
              </mc:Choice>
              <mc:Fallback>
                <p:oleObj name="位图图像" r:id="rId1" imgW="3800475" imgH="5095875" progId="Paint.Picture">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658019"/>
                        <a:ext cx="460375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 Box 2"/>
          <p:cNvSpPr txBox="1">
            <a:spLocks noChangeArrowheads="1"/>
          </p:cNvSpPr>
          <p:nvPr/>
        </p:nvSpPr>
        <p:spPr bwMode="auto">
          <a:xfrm>
            <a:off x="400298" y="891520"/>
            <a:ext cx="36166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dirty="0">
                <a:solidFill>
                  <a:srgbClr val="0000CC"/>
                </a:solidFill>
                <a:latin typeface="Times New Roman" panose="02020603050405020304" pitchFamily="18" charset="0"/>
              </a:rPr>
              <a:t>2. </a:t>
            </a:r>
            <a:r>
              <a:rPr lang="zh-CN" altLang="en-US" b="1" dirty="0">
                <a:solidFill>
                  <a:srgbClr val="0000CC"/>
                </a:solidFill>
                <a:latin typeface="Times New Roman" panose="02020603050405020304" pitchFamily="18" charset="0"/>
              </a:rPr>
              <a:t>循环扫描(</a:t>
            </a:r>
            <a:r>
              <a:rPr lang="en-US" altLang="zh-CN" b="1" dirty="0">
                <a:solidFill>
                  <a:srgbClr val="0000CC"/>
                </a:solidFill>
                <a:latin typeface="Times New Roman" panose="02020603050405020304" pitchFamily="18" charset="0"/>
              </a:rPr>
              <a:t>CSCAN)</a:t>
            </a:r>
            <a:r>
              <a:rPr lang="zh-CN" altLang="en-US" b="1" dirty="0">
                <a:solidFill>
                  <a:srgbClr val="0000CC"/>
                </a:solidFill>
                <a:latin typeface="Times New Roman" panose="02020603050405020304" pitchFamily="18" charset="0"/>
              </a:rPr>
              <a:t>算法</a:t>
            </a:r>
            <a:endParaRPr lang="en-US" altLang="zh-CN" b="1" dirty="0">
              <a:solidFill>
                <a:srgbClr val="0000CC"/>
              </a:solidFill>
              <a:latin typeface="Times New Roman" panose="02020603050405020304" pitchFamily="18" charset="0"/>
            </a:endParaRPr>
          </a:p>
        </p:txBody>
      </p:sp>
      <p:sp>
        <p:nvSpPr>
          <p:cNvPr id="7" name="文本框 6"/>
          <p:cNvSpPr txBox="1"/>
          <p:nvPr/>
        </p:nvSpPr>
        <p:spPr>
          <a:xfrm>
            <a:off x="539552" y="1645572"/>
            <a:ext cx="2736304" cy="461665"/>
          </a:xfrm>
          <a:prstGeom prst="rect">
            <a:avLst/>
          </a:prstGeom>
          <a:noFill/>
        </p:spPr>
        <p:txBody>
          <a:bodyPr wrap="square">
            <a:spAutoFit/>
          </a:bodyPr>
          <a:lstStyle/>
          <a:p>
            <a:r>
              <a:rPr lang="zh-CN" altLang="en-US" sz="2400" b="1" dirty="0">
                <a:latin typeface="Times New Roman" panose="02020603050405020304" pitchFamily="18" charset="0"/>
              </a:rPr>
              <a:t>磁头单向移动</a:t>
            </a: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835696" y="260648"/>
            <a:ext cx="4068688" cy="731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4000" b="1" dirty="0">
                <a:latin typeface="华文新魏" panose="02010800040101010101" pitchFamily="2" charset="-122"/>
                <a:ea typeface="华文新魏" panose="02010800040101010101" pitchFamily="2" charset="-122"/>
              </a:rPr>
              <a:t>7.3  </a:t>
            </a:r>
            <a:r>
              <a:rPr lang="zh-CN" altLang="en-US" sz="4000" b="1" dirty="0">
                <a:latin typeface="华文新魏" panose="02010800040101010101" pitchFamily="2" charset="-122"/>
                <a:ea typeface="华文新魏" panose="02010800040101010101" pitchFamily="2" charset="-122"/>
              </a:rPr>
              <a:t>文 件目 录 </a:t>
            </a:r>
            <a:endParaRPr lang="zh-CN" altLang="en-US" sz="4000" b="1" dirty="0">
              <a:latin typeface="华文新魏" panose="02010800040101010101" pitchFamily="2" charset="-122"/>
              <a:ea typeface="华文新魏" panose="02010800040101010101" pitchFamily="2" charset="-122"/>
            </a:endParaRPr>
          </a:p>
        </p:txBody>
      </p:sp>
      <p:sp>
        <p:nvSpPr>
          <p:cNvPr id="29699" name="Text Box 7"/>
          <p:cNvSpPr txBox="1">
            <a:spLocks noChangeArrowheads="1"/>
          </p:cNvSpPr>
          <p:nvPr/>
        </p:nvSpPr>
        <p:spPr bwMode="auto">
          <a:xfrm>
            <a:off x="539552" y="1124744"/>
            <a:ext cx="8064896" cy="5015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200000"/>
              </a:lnSpc>
            </a:pPr>
            <a:r>
              <a:rPr lang="zh-CN" altLang="en-US" sz="3200" b="1" dirty="0">
                <a:latin typeface="Times New Roman" panose="02020603050405020304" pitchFamily="18" charset="0"/>
              </a:rPr>
              <a:t>对目录管理的要求如下：（</a:t>
            </a:r>
            <a:r>
              <a:rPr lang="zh-CN" altLang="en-US" sz="3200" b="1" dirty="0">
                <a:latin typeface="Times New Roman" panose="02020603050405020304" pitchFamily="18" charset="0"/>
              </a:rPr>
              <a:t>选择</a:t>
            </a:r>
            <a:endParaRPr lang="zh-CN" altLang="en-US" sz="3200" b="1" dirty="0">
              <a:latin typeface="Times New Roman" panose="02020603050405020304" pitchFamily="18" charset="0"/>
            </a:endParaRPr>
          </a:p>
          <a:p>
            <a:pPr eaLnBrk="1" hangingPunct="1">
              <a:lnSpc>
                <a:spcPct val="200000"/>
              </a:lnSpc>
              <a:buFontTx/>
              <a:buAutoNum type="arabicParenBoth"/>
            </a:pPr>
            <a:r>
              <a:rPr lang="zh-CN" altLang="en-US" sz="3200" b="1" dirty="0">
                <a:latin typeface="Times New Roman" panose="02020603050405020304" pitchFamily="18" charset="0"/>
              </a:rPr>
              <a:t>实现“按名存取”。 （</a:t>
            </a:r>
            <a:r>
              <a:rPr lang="zh-CN" altLang="en-US" sz="3200" b="1" dirty="0">
                <a:latin typeface="Times New Roman" panose="02020603050405020304" pitchFamily="18" charset="0"/>
              </a:rPr>
              <a:t>最重要</a:t>
            </a:r>
            <a:endParaRPr lang="zh-CN" altLang="en-US" sz="3200" b="1" dirty="0">
              <a:latin typeface="Times New Roman" panose="02020603050405020304" pitchFamily="18" charset="0"/>
            </a:endParaRPr>
          </a:p>
          <a:p>
            <a:pPr eaLnBrk="1" hangingPunct="1">
              <a:lnSpc>
                <a:spcPct val="200000"/>
              </a:lnSpc>
            </a:pPr>
            <a:r>
              <a:rPr lang="zh-CN" altLang="en-US" sz="3200" b="1" dirty="0">
                <a:latin typeface="Times New Roman" panose="02020603050405020304" pitchFamily="18" charset="0"/>
              </a:rPr>
              <a:t>(2) 提高对目录的检索速度。 </a:t>
            </a:r>
            <a:endParaRPr lang="zh-CN" altLang="en-US" sz="3200" b="1" dirty="0">
              <a:latin typeface="Times New Roman" panose="02020603050405020304" pitchFamily="18" charset="0"/>
            </a:endParaRPr>
          </a:p>
          <a:p>
            <a:pPr eaLnBrk="1" hangingPunct="1">
              <a:lnSpc>
                <a:spcPct val="200000"/>
              </a:lnSpc>
            </a:pPr>
            <a:r>
              <a:rPr lang="zh-CN" altLang="en-US" sz="3200" b="1" dirty="0">
                <a:latin typeface="Times New Roman" panose="02020603050405020304" pitchFamily="18" charset="0"/>
              </a:rPr>
              <a:t>(3) 文件共享。 </a:t>
            </a:r>
            <a:endParaRPr lang="zh-CN" altLang="en-US" sz="3200" b="1" dirty="0">
              <a:latin typeface="Times New Roman" panose="02020603050405020304" pitchFamily="18" charset="0"/>
            </a:endParaRPr>
          </a:p>
          <a:p>
            <a:pPr eaLnBrk="1" hangingPunct="1">
              <a:lnSpc>
                <a:spcPct val="200000"/>
              </a:lnSpc>
            </a:pPr>
            <a:r>
              <a:rPr lang="zh-CN" altLang="en-US" sz="3200" b="1" dirty="0">
                <a:latin typeface="Times New Roman" panose="02020603050405020304" pitchFamily="18" charset="0"/>
              </a:rPr>
              <a:t>(4) 允许文件重名。 </a:t>
            </a:r>
            <a:endParaRPr lang="zh-CN" altLang="en-US" sz="3200" b="1" dirty="0">
              <a:latin typeface="Times New Roman" panose="02020603050405020304"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95536" y="1124744"/>
            <a:ext cx="8424936" cy="4536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457200" lvl="1" indent="0" eaLnBrk="1" hangingPunct="1">
              <a:spcBef>
                <a:spcPct val="50000"/>
              </a:spcBef>
              <a:buClr>
                <a:srgbClr val="0000CC"/>
              </a:buClr>
            </a:pPr>
            <a:r>
              <a:rPr lang="en-US" altLang="zh-CN" b="1" dirty="0">
                <a:solidFill>
                  <a:srgbClr val="000000"/>
                </a:solidFill>
              </a:rPr>
              <a:t>2. </a:t>
            </a:r>
            <a:r>
              <a:rPr lang="zh-CN" altLang="en-US" b="1" dirty="0">
                <a:solidFill>
                  <a:srgbClr val="000000"/>
                </a:solidFill>
              </a:rPr>
              <a:t>文件类型</a:t>
            </a:r>
            <a:endParaRPr lang="zh-CN" altLang="en-US" b="1" dirty="0">
              <a:solidFill>
                <a:srgbClr val="000000"/>
              </a:solidFill>
            </a:endParaRPr>
          </a:p>
          <a:p>
            <a:pPr marL="0" lvl="2" eaLnBrk="1" hangingPunct="1">
              <a:spcBef>
                <a:spcPct val="15000"/>
              </a:spcBef>
              <a:buClr>
                <a:srgbClr val="0000CC"/>
              </a:buClr>
              <a:buFont typeface="Wingdings" panose="05000000000000000000" pitchFamily="2" charset="2"/>
              <a:buChar char="Ø"/>
            </a:pPr>
            <a:r>
              <a:rPr lang="zh-CN" altLang="en-US" b="1" dirty="0">
                <a:solidFill>
                  <a:srgbClr val="000000"/>
                </a:solidFill>
              </a:rPr>
              <a:t>按文件的性质和用途分为：系统文件，库文件，用户文件</a:t>
            </a:r>
            <a:endParaRPr lang="zh-CN" altLang="en-US" b="1" dirty="0">
              <a:solidFill>
                <a:srgbClr val="000000"/>
              </a:solidFill>
            </a:endParaRPr>
          </a:p>
          <a:p>
            <a:pPr marL="0" lvl="2" eaLnBrk="1" hangingPunct="1">
              <a:spcBef>
                <a:spcPct val="15000"/>
              </a:spcBef>
              <a:buClr>
                <a:srgbClr val="0000CC"/>
              </a:buClr>
              <a:buFont typeface="Wingdings" panose="05000000000000000000" pitchFamily="2" charset="2"/>
              <a:buChar char="Ø"/>
            </a:pPr>
            <a:r>
              <a:rPr lang="zh-CN" altLang="en-US" b="1" dirty="0">
                <a:solidFill>
                  <a:srgbClr val="000000"/>
                </a:solidFill>
              </a:rPr>
              <a:t>按文件中数据的形式分类 ：源文件，目标文件，可执行文件</a:t>
            </a:r>
            <a:endParaRPr lang="zh-CN" altLang="en-US" b="1" dirty="0">
              <a:solidFill>
                <a:srgbClr val="000000"/>
              </a:solidFill>
            </a:endParaRPr>
          </a:p>
          <a:p>
            <a:pPr marL="0" lvl="2" eaLnBrk="1" hangingPunct="1">
              <a:spcBef>
                <a:spcPct val="15000"/>
              </a:spcBef>
              <a:buClr>
                <a:srgbClr val="0000CC"/>
              </a:buClr>
              <a:buFont typeface="Wingdings" panose="05000000000000000000" pitchFamily="2" charset="2"/>
              <a:buChar char="Ø"/>
            </a:pPr>
            <a:r>
              <a:rPr lang="zh-CN" altLang="en-US" b="1" dirty="0">
                <a:solidFill>
                  <a:srgbClr val="000000"/>
                </a:solidFill>
              </a:rPr>
              <a:t>按存取控制属性分类：只执行文件，只读文件，读写文件。</a:t>
            </a:r>
            <a:endParaRPr lang="zh-CN" altLang="en-US" b="1" dirty="0">
              <a:solidFill>
                <a:srgbClr val="000000"/>
              </a:solidFill>
            </a:endParaRPr>
          </a:p>
          <a:p>
            <a:pPr marL="0" lvl="2" eaLnBrk="1" hangingPunct="1">
              <a:spcBef>
                <a:spcPct val="15000"/>
              </a:spcBef>
              <a:buClr>
                <a:srgbClr val="0000CC"/>
              </a:buClr>
              <a:buFont typeface="Wingdings" panose="05000000000000000000" pitchFamily="2" charset="2"/>
              <a:buChar char="Ø"/>
            </a:pPr>
            <a:r>
              <a:rPr lang="zh-CN" altLang="en-US" b="1" dirty="0">
                <a:solidFill>
                  <a:srgbClr val="000000"/>
                </a:solidFill>
              </a:rPr>
              <a:t>按组织形式和处理方式：普通文件，目录文件，特殊文件</a:t>
            </a:r>
            <a:endParaRPr lang="zh-CN" altLang="en-US" b="1" dirty="0"/>
          </a:p>
        </p:txBody>
      </p:sp>
      <p:sp>
        <p:nvSpPr>
          <p:cNvPr id="2" name="Text Box 2"/>
          <p:cNvSpPr txBox="1">
            <a:spLocks noChangeArrowheads="1"/>
          </p:cNvSpPr>
          <p:nvPr/>
        </p:nvSpPr>
        <p:spPr bwMode="auto">
          <a:xfrm>
            <a:off x="1699880" y="116632"/>
            <a:ext cx="7467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
                <a:srgbClr val="0000CC"/>
              </a:buClr>
            </a:pPr>
            <a:r>
              <a:rPr lang="en-US" altLang="zh-CN" sz="3600" b="1" dirty="0">
                <a:solidFill>
                  <a:srgbClr val="000000"/>
                </a:solidFill>
              </a:rPr>
              <a:t>7.1.2</a:t>
            </a:r>
            <a:r>
              <a:rPr lang="zh-CN" altLang="en-US" sz="3600" b="1" dirty="0">
                <a:solidFill>
                  <a:srgbClr val="000000"/>
                </a:solidFill>
              </a:rPr>
              <a:t>文件名和类型</a:t>
            </a:r>
            <a:endParaRPr lang="en-US" altLang="zh-CN" sz="3600" b="1" dirty="0">
              <a:solidFill>
                <a:srgbClr val="00000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152275" y="332656"/>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4000" b="1" dirty="0">
                <a:solidFill>
                  <a:srgbClr val="000000"/>
                </a:solidFill>
                <a:ea typeface="华文新魏" panose="02010800040101010101" pitchFamily="2" charset="-122"/>
              </a:rPr>
              <a:t>7.2</a:t>
            </a:r>
            <a:r>
              <a:rPr lang="zh-CN" altLang="en-US" sz="4000" b="1" dirty="0">
                <a:solidFill>
                  <a:srgbClr val="000000"/>
                </a:solidFill>
                <a:ea typeface="华文新魏" panose="02010800040101010101" pitchFamily="2" charset="-122"/>
              </a:rPr>
              <a:t>文件的逻辑结构</a:t>
            </a:r>
            <a:endParaRPr lang="zh-CN" altLang="en-US" sz="4000" b="1" dirty="0">
              <a:solidFill>
                <a:srgbClr val="000000"/>
              </a:solidFill>
              <a:ea typeface="华文新魏" panose="02010800040101010101" pitchFamily="2" charset="-122"/>
            </a:endParaRPr>
          </a:p>
        </p:txBody>
      </p:sp>
      <p:sp>
        <p:nvSpPr>
          <p:cNvPr id="23555" name="Rectangle 3"/>
          <p:cNvSpPr>
            <a:spLocks noChangeArrowheads="1"/>
          </p:cNvSpPr>
          <p:nvPr/>
        </p:nvSpPr>
        <p:spPr bwMode="auto">
          <a:xfrm>
            <a:off x="323528" y="1371600"/>
            <a:ext cx="7916416"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
                <a:srgbClr val="0000CC"/>
              </a:buClr>
              <a:buFont typeface="Wingdings" panose="05000000000000000000" pitchFamily="2" charset="2"/>
              <a:buChar char="Ø"/>
            </a:pPr>
            <a:r>
              <a:rPr lang="zh-CN" altLang="en-US" sz="3200" b="1" dirty="0">
                <a:solidFill>
                  <a:srgbClr val="000000"/>
                </a:solidFill>
              </a:rPr>
              <a:t> 文件的逻辑结构（文件的组织）：从用户角度看到的文件的全貌，也就是它的记录结构。</a:t>
            </a:r>
            <a:endParaRPr lang="zh-CN" altLang="en-US" sz="3200" b="1" dirty="0">
              <a:solidFill>
                <a:srgbClr val="000000"/>
              </a:solidFill>
            </a:endParaRPr>
          </a:p>
          <a:p>
            <a:pPr eaLnBrk="1" hangingPunct="1">
              <a:spcBef>
                <a:spcPct val="50000"/>
              </a:spcBef>
              <a:buClr>
                <a:srgbClr val="0000CC"/>
              </a:buClr>
              <a:buFont typeface="Wingdings" panose="05000000000000000000" pitchFamily="2" charset="2"/>
              <a:buChar char="Ø"/>
            </a:pPr>
            <a:r>
              <a:rPr lang="zh-CN" altLang="en-US" sz="3200" b="1" dirty="0">
                <a:solidFill>
                  <a:srgbClr val="000000"/>
                </a:solidFill>
              </a:rPr>
              <a:t>文件的物理结构（文件的存储结构）：文件在外存上的存储组织形式。</a:t>
            </a:r>
            <a:endParaRPr lang="zh-CN" altLang="en-US" sz="3200" b="1" dirty="0">
              <a:solidFill>
                <a:srgbClr val="00000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3"/>
          <p:cNvSpPr txBox="1">
            <a:spLocks noChangeArrowheads="1"/>
          </p:cNvSpPr>
          <p:nvPr/>
        </p:nvSpPr>
        <p:spPr bwMode="auto">
          <a:xfrm>
            <a:off x="179512" y="906979"/>
            <a:ext cx="8712968" cy="4399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371600" indent="-457200" eaLnBrk="0" hangingPunct="0">
              <a:defRPr kumimoji="1" sz="2400">
                <a:solidFill>
                  <a:schemeClr val="tx1"/>
                </a:solidFill>
                <a:latin typeface="Tahoma" panose="020B0604030504040204" pitchFamily="34" charset="0"/>
                <a:ea typeface="宋体" panose="02010600030101010101" pitchFamily="2" charset="-122"/>
              </a:defRPr>
            </a:lvl3pPr>
            <a:lvl4pPr marL="1828800" indent="-4572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lnSpc>
                <a:spcPct val="175000"/>
              </a:lnSpc>
              <a:buClr>
                <a:srgbClr val="0000CC"/>
              </a:buClr>
            </a:pPr>
            <a:r>
              <a:rPr lang="en-US" altLang="zh-CN" sz="3200" b="1" dirty="0">
                <a:latin typeface="Times New Roman" panose="02020603050405020304" pitchFamily="18" charset="0"/>
              </a:rPr>
              <a:t>1.</a:t>
            </a:r>
            <a:r>
              <a:rPr lang="zh-CN" altLang="en-US" sz="3200" b="1" dirty="0">
                <a:latin typeface="Times New Roman" panose="02020603050405020304" pitchFamily="18" charset="0"/>
              </a:rPr>
              <a:t>文件控制块 </a:t>
            </a:r>
            <a:r>
              <a:rPr lang="en-US" altLang="zh-CN" sz="2800" b="1" dirty="0">
                <a:latin typeface="Times New Roman" panose="02020603050405020304" pitchFamily="18" charset="0"/>
              </a:rPr>
              <a:t>(FCB)</a:t>
            </a:r>
            <a:endParaRPr lang="zh-CN" altLang="en-US" sz="2800" b="1" dirty="0">
              <a:latin typeface="Times New Roman" panose="02020603050405020304" pitchFamily="18" charset="0"/>
            </a:endParaRPr>
          </a:p>
          <a:p>
            <a:pPr marL="0" indent="0" eaLnBrk="1" hangingPunct="1">
              <a:lnSpc>
                <a:spcPct val="175000"/>
              </a:lnSpc>
              <a:buClr>
                <a:srgbClr val="0000CC"/>
              </a:buClr>
            </a:pPr>
            <a:r>
              <a:rPr lang="en-US" altLang="zh-CN" sz="3200" b="1" dirty="0">
                <a:latin typeface="Times New Roman" panose="02020603050405020304" pitchFamily="18" charset="0"/>
              </a:rPr>
              <a:t>2. </a:t>
            </a:r>
            <a:r>
              <a:rPr lang="zh-CN" altLang="en-US" sz="3200" b="1" dirty="0">
                <a:latin typeface="Times New Roman" panose="02020603050405020304" pitchFamily="18" charset="0"/>
              </a:rPr>
              <a:t>索引结点</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a:t>
            </a:r>
            <a:r>
              <a:rPr lang="zh-CN" altLang="en-US" sz="3200" b="1" dirty="0">
                <a:latin typeface="Times New Roman" panose="02020603050405020304" pitchFamily="18" charset="0"/>
              </a:rPr>
              <a:t>判断</a:t>
            </a:r>
            <a:endParaRPr lang="zh-CN" altLang="en-US" sz="3200" b="1" dirty="0">
              <a:latin typeface="Times New Roman" panose="02020603050405020304" pitchFamily="18" charset="0"/>
            </a:endParaRPr>
          </a:p>
          <a:p>
            <a:pPr marL="0" lvl="2" eaLnBrk="1" hangingPunct="1">
              <a:spcBef>
                <a:spcPct val="50000"/>
              </a:spcBef>
              <a:buClr>
                <a:srgbClr val="0000CC"/>
              </a:buClr>
              <a:buFont typeface="Wingdings" panose="05000000000000000000" pitchFamily="2" charset="2"/>
              <a:buChar char="Ø"/>
            </a:pPr>
            <a:r>
              <a:rPr lang="zh-CN" altLang="en-US" b="1" dirty="0"/>
              <a:t>文件目录的缺陷</a:t>
            </a:r>
            <a:r>
              <a:rPr lang="en-US" altLang="zh-CN" b="1" dirty="0"/>
              <a:t>:</a:t>
            </a:r>
            <a:r>
              <a:rPr lang="zh-CN" altLang="en-US" b="1" dirty="0"/>
              <a:t>查找文件需要读入整个目录表</a:t>
            </a:r>
            <a:r>
              <a:rPr lang="en-US" altLang="zh-CN" b="1" dirty="0"/>
              <a:t>(</a:t>
            </a:r>
            <a:r>
              <a:rPr lang="zh-CN" altLang="en-US" b="1" dirty="0"/>
              <a:t>很大</a:t>
            </a:r>
            <a:r>
              <a:rPr lang="en-US" altLang="zh-CN" b="1" dirty="0"/>
              <a:t>),</a:t>
            </a:r>
            <a:r>
              <a:rPr lang="zh-CN" altLang="en-US" b="1" dirty="0"/>
              <a:t>实际只使用了文件名</a:t>
            </a:r>
            <a:endParaRPr lang="zh-CN" altLang="en-US" b="1" dirty="0"/>
          </a:p>
          <a:p>
            <a:pPr marL="0" lvl="2" eaLnBrk="1" hangingPunct="1">
              <a:spcBef>
                <a:spcPct val="50000"/>
              </a:spcBef>
              <a:buClr>
                <a:srgbClr val="0000CC"/>
              </a:buClr>
              <a:buFont typeface="Wingdings" panose="05000000000000000000" pitchFamily="2" charset="2"/>
              <a:buChar char="Ø"/>
            </a:pPr>
            <a:r>
              <a:rPr lang="zh-CN" altLang="en-US" b="1" dirty="0"/>
              <a:t>索引结点的引入</a:t>
            </a:r>
            <a:r>
              <a:rPr lang="en-US" altLang="zh-CN" b="1" dirty="0"/>
              <a:t>:</a:t>
            </a:r>
            <a:r>
              <a:rPr lang="zh-CN" altLang="en-US" b="1" dirty="0"/>
              <a:t>文件名与文件信息分开</a:t>
            </a:r>
            <a:endParaRPr lang="zh-CN" altLang="en-US" b="1" dirty="0"/>
          </a:p>
          <a:p>
            <a:pPr marL="702945" lvl="4" indent="-342900" eaLnBrk="1" hangingPunct="1">
              <a:spcBef>
                <a:spcPct val="50000"/>
              </a:spcBef>
              <a:buClr>
                <a:srgbClr val="0000CC"/>
              </a:buClr>
              <a:buFont typeface="Wingdings" panose="05000000000000000000" pitchFamily="2" charset="2"/>
              <a:buChar char="l"/>
            </a:pPr>
            <a:r>
              <a:rPr lang="zh-CN" altLang="en-US" b="1" dirty="0"/>
              <a:t>目录：文件名和指向</a:t>
            </a:r>
            <a:r>
              <a:rPr lang="en-US" altLang="zh-CN" b="1" dirty="0"/>
              <a:t>I</a:t>
            </a:r>
            <a:r>
              <a:rPr lang="zh-CN" altLang="en-US" b="1" dirty="0"/>
              <a:t>结点的指针</a:t>
            </a:r>
            <a:endParaRPr lang="zh-CN" altLang="en-US" b="1" dirty="0"/>
          </a:p>
          <a:p>
            <a:pPr marL="702945" lvl="4" indent="-342900" eaLnBrk="1" hangingPunct="1">
              <a:spcBef>
                <a:spcPct val="50000"/>
              </a:spcBef>
              <a:buClr>
                <a:srgbClr val="0000CC"/>
              </a:buClr>
              <a:buFont typeface="Wingdings" panose="05000000000000000000" pitchFamily="2" charset="2"/>
              <a:buChar char="l"/>
            </a:pPr>
            <a:r>
              <a:rPr lang="en-US" altLang="zh-CN" b="1" dirty="0" err="1"/>
              <a:t>i</a:t>
            </a:r>
            <a:r>
              <a:rPr lang="en-US" altLang="zh-CN" b="1" dirty="0"/>
              <a:t> </a:t>
            </a:r>
            <a:r>
              <a:rPr lang="zh-CN" altLang="en-US" b="1" dirty="0"/>
              <a:t>结点：文件描述信息。</a:t>
            </a:r>
            <a:endParaRPr lang="zh-CN" altLang="en-US" b="1" dirty="0"/>
          </a:p>
        </p:txBody>
      </p:sp>
      <p:sp>
        <p:nvSpPr>
          <p:cNvPr id="31747" name="Text Box 6"/>
          <p:cNvSpPr txBox="1">
            <a:spLocks noChangeArrowheads="1"/>
          </p:cNvSpPr>
          <p:nvPr/>
        </p:nvSpPr>
        <p:spPr bwMode="auto">
          <a:xfrm>
            <a:off x="827584" y="260648"/>
            <a:ext cx="58560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3600" b="1" dirty="0">
                <a:latin typeface="Times New Roman" panose="02020603050405020304" pitchFamily="18" charset="0"/>
              </a:rPr>
              <a:t>7.3.1</a:t>
            </a:r>
            <a:r>
              <a:rPr lang="zh-CN" altLang="en-US" sz="3600" b="1" dirty="0">
                <a:latin typeface="Times New Roman" panose="02020603050405020304" pitchFamily="18" charset="0"/>
              </a:rPr>
              <a:t>文件控制块和索引结点 </a:t>
            </a:r>
            <a:endParaRPr lang="zh-CN" altLang="en-US" sz="3600" b="1" dirty="0">
              <a:latin typeface="Times New Roman" panose="02020603050405020304" pitchFamily="18" charset="0"/>
            </a:endParaRPr>
          </a:p>
        </p:txBody>
      </p:sp>
      <p:graphicFrame>
        <p:nvGraphicFramePr>
          <p:cNvPr id="2" name="Group 3"/>
          <p:cNvGraphicFramePr>
            <a:graphicFrameLocks noGrp="1"/>
          </p:cNvGraphicFramePr>
          <p:nvPr/>
        </p:nvGraphicFramePr>
        <p:xfrm>
          <a:off x="4211960" y="4065488"/>
          <a:ext cx="4428490" cy="2531745"/>
        </p:xfrm>
        <a:graphic>
          <a:graphicData uri="http://schemas.openxmlformats.org/drawingml/2006/table">
            <a:tbl>
              <a:tblPr/>
              <a:tblGrid>
                <a:gridCol w="2214245"/>
                <a:gridCol w="2214364"/>
              </a:tblGrid>
              <a:tr h="505854">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pPr>
                      <a:r>
                        <a:rPr kumimoji="1" lang="zh-CN" altLang="en-US" sz="20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文件名</a:t>
                      </a:r>
                      <a:endParaRPr kumimoji="1" lang="zh-CN" altLang="en-US" sz="20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pPr>
                      <a:r>
                        <a:rPr kumimoji="1" lang="zh-CN" altLang="en-US" sz="2000" b="0" i="0" u="none" strike="noStrike" cap="none" normalizeH="0" baseline="0">
                          <a:ln>
                            <a:noFill/>
                          </a:ln>
                          <a:solidFill>
                            <a:srgbClr val="000000"/>
                          </a:solidFill>
                          <a:effectLst/>
                          <a:latin typeface="Tahoma" panose="020B0604030504040204" pitchFamily="34" charset="0"/>
                          <a:ea typeface="宋体" panose="02010600030101010101" pitchFamily="2" charset="-122"/>
                        </a:rPr>
                        <a:t>索引结点编号</a:t>
                      </a:r>
                      <a:endParaRPr kumimoji="1" lang="zh-CN" altLang="en-US" sz="2000" b="0"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7151">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pPr>
                      <a:r>
                        <a:rPr kumimoji="1" lang="zh-CN" altLang="en-US" sz="2000" b="0" i="0" u="none" strike="noStrike" cap="none" normalizeH="0" baseline="0">
                          <a:ln>
                            <a:noFill/>
                          </a:ln>
                          <a:solidFill>
                            <a:srgbClr val="000000"/>
                          </a:solidFill>
                          <a:effectLst/>
                          <a:latin typeface="Tahoma" panose="020B0604030504040204" pitchFamily="34" charset="0"/>
                          <a:ea typeface="宋体" panose="02010600030101010101" pitchFamily="2" charset="-122"/>
                        </a:rPr>
                        <a:t>文件名1</a:t>
                      </a:r>
                      <a:endParaRPr kumimoji="1" lang="zh-CN" altLang="en-US" sz="2000" b="0"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pPr>
                      <a:endParaRPr kumimoji="1" lang="zh-CN" altLang="en-US" sz="2000" b="0"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5854">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pPr>
                      <a:r>
                        <a:rPr kumimoji="1" lang="zh-CN" altLang="en-US" sz="2000" b="0" i="0" u="none" strike="noStrike" cap="none" normalizeH="0" baseline="0">
                          <a:ln>
                            <a:noFill/>
                          </a:ln>
                          <a:solidFill>
                            <a:srgbClr val="000000"/>
                          </a:solidFill>
                          <a:effectLst/>
                          <a:latin typeface="Tahoma" panose="020B0604030504040204" pitchFamily="34" charset="0"/>
                          <a:ea typeface="宋体" panose="02010600030101010101" pitchFamily="2" charset="-122"/>
                        </a:rPr>
                        <a:t>文件名2</a:t>
                      </a:r>
                      <a:endParaRPr kumimoji="1" lang="zh-CN" altLang="en-US" sz="2000" b="0"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pPr>
                      <a:endParaRPr kumimoji="1" lang="zh-CN" altLang="en-US" sz="2000" b="0"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7151">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pPr>
                      <a:endParaRPr kumimoji="1" lang="zh-CN" altLang="en-US" sz="2000" b="0"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pPr>
                      <a:endParaRPr kumimoji="1" lang="zh-CN" altLang="en-US" sz="2000" b="0"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5854">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pPr>
                      <a:endParaRPr kumimoji="1" lang="zh-CN" altLang="en-US" sz="2000" b="0"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pPr>
                      <a:endParaRPr kumimoji="1" lang="zh-CN" altLang="en-US" sz="20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Text Box 2"/>
          <p:cNvSpPr txBox="1">
            <a:spLocks noChangeArrowheads="1"/>
          </p:cNvSpPr>
          <p:nvPr/>
        </p:nvSpPr>
        <p:spPr bwMode="auto">
          <a:xfrm>
            <a:off x="1412230" y="5722421"/>
            <a:ext cx="2547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dirty="0">
                <a:latin typeface="Times New Roman" panose="02020603050405020304" pitchFamily="18" charset="0"/>
              </a:rPr>
              <a:t>UNIX</a:t>
            </a:r>
            <a:r>
              <a:rPr lang="zh-CN" altLang="en-US" dirty="0">
                <a:latin typeface="Times New Roman" panose="02020603050405020304" pitchFamily="18" charset="0"/>
              </a:rPr>
              <a:t>的文件目录 </a:t>
            </a:r>
            <a:endParaRPr lang="zh-CN" altLang="en-US" dirty="0">
              <a:latin typeface="Times New Roman" panose="02020603050405020304"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587375" y="853282"/>
            <a:ext cx="366204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3200" b="1" dirty="0">
                <a:latin typeface="Times New Roman" panose="02020603050405020304" pitchFamily="18" charset="0"/>
              </a:rPr>
              <a:t>2. </a:t>
            </a:r>
            <a:r>
              <a:rPr lang="zh-CN" altLang="en-US" sz="3200" b="1" dirty="0">
                <a:latin typeface="Times New Roman" panose="02020603050405020304" pitchFamily="18" charset="0"/>
              </a:rPr>
              <a:t>两级目录（选</a:t>
            </a:r>
            <a:r>
              <a:rPr lang="en-US" altLang="zh-CN" sz="3200" b="1" dirty="0">
                <a:latin typeface="Times New Roman" panose="02020603050405020304" pitchFamily="18" charset="0"/>
              </a:rPr>
              <a:t>/</a:t>
            </a:r>
            <a:r>
              <a:rPr lang="zh-CN" altLang="en-US" sz="3200" b="1" dirty="0">
                <a:latin typeface="Times New Roman" panose="02020603050405020304" pitchFamily="18" charset="0"/>
              </a:rPr>
              <a:t>判 </a:t>
            </a:r>
            <a:endParaRPr lang="zh-CN" altLang="en-US" sz="3200" b="1" dirty="0">
              <a:latin typeface="Times New Roman" panose="02020603050405020304" pitchFamily="18" charset="0"/>
            </a:endParaRPr>
          </a:p>
        </p:txBody>
      </p:sp>
      <p:sp>
        <p:nvSpPr>
          <p:cNvPr id="37891" name="Text Box 3"/>
          <p:cNvSpPr txBox="1">
            <a:spLocks noChangeArrowheads="1"/>
          </p:cNvSpPr>
          <p:nvPr/>
        </p:nvSpPr>
        <p:spPr bwMode="auto">
          <a:xfrm>
            <a:off x="3200400" y="6019800"/>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a:latin typeface="Times New Roman" panose="02020603050405020304" pitchFamily="18" charset="0"/>
              </a:rPr>
              <a:t>两级目录结构 </a:t>
            </a:r>
            <a:endParaRPr lang="zh-CN" altLang="en-US">
              <a:latin typeface="Times New Roman" panose="02020603050405020304" pitchFamily="18" charset="0"/>
            </a:endParaRPr>
          </a:p>
        </p:txBody>
      </p:sp>
      <p:grpSp>
        <p:nvGrpSpPr>
          <p:cNvPr id="37892" name="Group 83"/>
          <p:cNvGrpSpPr/>
          <p:nvPr/>
        </p:nvGrpSpPr>
        <p:grpSpPr bwMode="auto">
          <a:xfrm>
            <a:off x="69850" y="1208088"/>
            <a:ext cx="8904288" cy="4505325"/>
            <a:chOff x="44" y="761"/>
            <a:chExt cx="5609" cy="2838"/>
          </a:xfrm>
        </p:grpSpPr>
        <p:sp>
          <p:nvSpPr>
            <p:cNvPr id="37893" name="Rectangle 5"/>
            <p:cNvSpPr>
              <a:spLocks noChangeArrowheads="1"/>
            </p:cNvSpPr>
            <p:nvPr/>
          </p:nvSpPr>
          <p:spPr bwMode="auto">
            <a:xfrm>
              <a:off x="44" y="982"/>
              <a:ext cx="733" cy="266"/>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7894" name="Rectangle 6"/>
            <p:cNvSpPr>
              <a:spLocks noChangeArrowheads="1"/>
            </p:cNvSpPr>
            <p:nvPr/>
          </p:nvSpPr>
          <p:spPr bwMode="auto">
            <a:xfrm>
              <a:off x="255" y="1038"/>
              <a:ext cx="4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用户名</a:t>
              </a:r>
              <a:endParaRPr lang="zh-CN" altLang="en-US" b="1"/>
            </a:p>
          </p:txBody>
        </p:sp>
        <p:sp>
          <p:nvSpPr>
            <p:cNvPr id="37895" name="Rectangle 7"/>
            <p:cNvSpPr>
              <a:spLocks noChangeArrowheads="1"/>
            </p:cNvSpPr>
            <p:nvPr/>
          </p:nvSpPr>
          <p:spPr bwMode="auto">
            <a:xfrm>
              <a:off x="44" y="1248"/>
              <a:ext cx="733" cy="255"/>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7896" name="Rectangle 8"/>
            <p:cNvSpPr>
              <a:spLocks noChangeArrowheads="1"/>
            </p:cNvSpPr>
            <p:nvPr/>
          </p:nvSpPr>
          <p:spPr bwMode="auto">
            <a:xfrm>
              <a:off x="260" y="1282"/>
              <a:ext cx="3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Wang</a:t>
              </a:r>
              <a:endParaRPr lang="en-US" altLang="zh-CN" b="1"/>
            </a:p>
          </p:txBody>
        </p:sp>
        <p:sp>
          <p:nvSpPr>
            <p:cNvPr id="37897" name="Rectangle 9"/>
            <p:cNvSpPr>
              <a:spLocks noChangeArrowheads="1"/>
            </p:cNvSpPr>
            <p:nvPr/>
          </p:nvSpPr>
          <p:spPr bwMode="auto">
            <a:xfrm>
              <a:off x="44" y="1503"/>
              <a:ext cx="733" cy="266"/>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7898" name="Rectangle 10"/>
            <p:cNvSpPr>
              <a:spLocks noChangeArrowheads="1"/>
            </p:cNvSpPr>
            <p:nvPr/>
          </p:nvSpPr>
          <p:spPr bwMode="auto">
            <a:xfrm>
              <a:off x="244" y="1548"/>
              <a:ext cx="4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Zhang</a:t>
              </a:r>
              <a:endParaRPr lang="en-US" altLang="zh-CN" b="1"/>
            </a:p>
          </p:txBody>
        </p:sp>
        <p:sp>
          <p:nvSpPr>
            <p:cNvPr id="37899" name="Rectangle 11"/>
            <p:cNvSpPr>
              <a:spLocks noChangeArrowheads="1"/>
            </p:cNvSpPr>
            <p:nvPr/>
          </p:nvSpPr>
          <p:spPr bwMode="auto">
            <a:xfrm>
              <a:off x="44" y="1769"/>
              <a:ext cx="733" cy="255"/>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7900" name="Rectangle 12"/>
            <p:cNvSpPr>
              <a:spLocks noChangeArrowheads="1"/>
            </p:cNvSpPr>
            <p:nvPr/>
          </p:nvSpPr>
          <p:spPr bwMode="auto">
            <a:xfrm>
              <a:off x="316" y="1814"/>
              <a:ext cx="2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Gao</a:t>
              </a:r>
              <a:endParaRPr lang="en-US" altLang="zh-CN" b="1"/>
            </a:p>
          </p:txBody>
        </p:sp>
        <p:sp>
          <p:nvSpPr>
            <p:cNvPr id="37901" name="Rectangle 13"/>
            <p:cNvSpPr>
              <a:spLocks noChangeArrowheads="1"/>
            </p:cNvSpPr>
            <p:nvPr/>
          </p:nvSpPr>
          <p:spPr bwMode="auto">
            <a:xfrm>
              <a:off x="44" y="2024"/>
              <a:ext cx="733" cy="533"/>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7902" name="Rectangle 14"/>
            <p:cNvSpPr>
              <a:spLocks noChangeArrowheads="1"/>
            </p:cNvSpPr>
            <p:nvPr/>
          </p:nvSpPr>
          <p:spPr bwMode="auto">
            <a:xfrm>
              <a:off x="777" y="982"/>
              <a:ext cx="1265" cy="266"/>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7903" name="Rectangle 15"/>
            <p:cNvSpPr>
              <a:spLocks noChangeArrowheads="1"/>
            </p:cNvSpPr>
            <p:nvPr/>
          </p:nvSpPr>
          <p:spPr bwMode="auto">
            <a:xfrm>
              <a:off x="974" y="1038"/>
              <a:ext cx="101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solidFill>
                    <a:srgbClr val="000000"/>
                  </a:solidFill>
                  <a:latin typeface="宋体" panose="02010600030101010101" pitchFamily="2" charset="-122"/>
                </a:rPr>
                <a:t>指向子目录指针</a:t>
              </a:r>
              <a:endParaRPr lang="zh-CN" altLang="en-US" b="1"/>
            </a:p>
          </p:txBody>
        </p:sp>
        <p:sp>
          <p:nvSpPr>
            <p:cNvPr id="37904" name="Rectangle 16"/>
            <p:cNvSpPr>
              <a:spLocks noChangeArrowheads="1"/>
            </p:cNvSpPr>
            <p:nvPr/>
          </p:nvSpPr>
          <p:spPr bwMode="auto">
            <a:xfrm>
              <a:off x="777" y="1248"/>
              <a:ext cx="1265" cy="255"/>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7905" name="Rectangle 17"/>
            <p:cNvSpPr>
              <a:spLocks noChangeArrowheads="1"/>
            </p:cNvSpPr>
            <p:nvPr/>
          </p:nvSpPr>
          <p:spPr bwMode="auto">
            <a:xfrm>
              <a:off x="777" y="1503"/>
              <a:ext cx="1265" cy="266"/>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7906" name="Rectangle 18"/>
            <p:cNvSpPr>
              <a:spLocks noChangeArrowheads="1"/>
            </p:cNvSpPr>
            <p:nvPr/>
          </p:nvSpPr>
          <p:spPr bwMode="auto">
            <a:xfrm>
              <a:off x="777" y="1769"/>
              <a:ext cx="1265" cy="255"/>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7907" name="Rectangle 19"/>
            <p:cNvSpPr>
              <a:spLocks noChangeArrowheads="1"/>
            </p:cNvSpPr>
            <p:nvPr/>
          </p:nvSpPr>
          <p:spPr bwMode="auto">
            <a:xfrm>
              <a:off x="777" y="2024"/>
              <a:ext cx="1265" cy="533"/>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7908" name="Rectangle 20"/>
            <p:cNvSpPr>
              <a:spLocks noChangeArrowheads="1"/>
            </p:cNvSpPr>
            <p:nvPr/>
          </p:nvSpPr>
          <p:spPr bwMode="auto">
            <a:xfrm>
              <a:off x="3033" y="761"/>
              <a:ext cx="9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Wang</a:t>
              </a:r>
              <a:r>
                <a:rPr lang="zh-CN" altLang="en-US" sz="1800" b="1">
                  <a:solidFill>
                    <a:srgbClr val="000000"/>
                  </a:solidFill>
                  <a:latin typeface="Times" panose="02020603050405020304" pitchFamily="18" charset="0"/>
                </a:rPr>
                <a:t>用户目录</a:t>
              </a:r>
              <a:endParaRPr lang="zh-CN" altLang="en-US" b="1"/>
            </a:p>
          </p:txBody>
        </p:sp>
        <p:sp>
          <p:nvSpPr>
            <p:cNvPr id="37909" name="Rectangle 21"/>
            <p:cNvSpPr>
              <a:spLocks noChangeArrowheads="1"/>
            </p:cNvSpPr>
            <p:nvPr/>
          </p:nvSpPr>
          <p:spPr bwMode="auto">
            <a:xfrm>
              <a:off x="2775" y="982"/>
              <a:ext cx="943" cy="211"/>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7910" name="Rectangle 22"/>
            <p:cNvSpPr>
              <a:spLocks noChangeArrowheads="1"/>
            </p:cNvSpPr>
            <p:nvPr/>
          </p:nvSpPr>
          <p:spPr bwMode="auto">
            <a:xfrm>
              <a:off x="3086" y="994"/>
              <a:ext cx="3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Alpha</a:t>
              </a:r>
              <a:endParaRPr lang="en-US" altLang="zh-CN" b="1"/>
            </a:p>
          </p:txBody>
        </p:sp>
        <p:sp>
          <p:nvSpPr>
            <p:cNvPr id="37911" name="Rectangle 23"/>
            <p:cNvSpPr>
              <a:spLocks noChangeArrowheads="1"/>
            </p:cNvSpPr>
            <p:nvPr/>
          </p:nvSpPr>
          <p:spPr bwMode="auto">
            <a:xfrm>
              <a:off x="2775" y="1193"/>
              <a:ext cx="943" cy="211"/>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7912" name="Rectangle 24"/>
            <p:cNvSpPr>
              <a:spLocks noChangeArrowheads="1"/>
            </p:cNvSpPr>
            <p:nvPr/>
          </p:nvSpPr>
          <p:spPr bwMode="auto">
            <a:xfrm>
              <a:off x="3137" y="1204"/>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Test</a:t>
              </a:r>
              <a:endParaRPr lang="en-US" altLang="zh-CN" b="1"/>
            </a:p>
          </p:txBody>
        </p:sp>
        <p:sp>
          <p:nvSpPr>
            <p:cNvPr id="37913" name="Rectangle 25"/>
            <p:cNvSpPr>
              <a:spLocks noChangeArrowheads="1"/>
            </p:cNvSpPr>
            <p:nvPr/>
          </p:nvSpPr>
          <p:spPr bwMode="auto">
            <a:xfrm>
              <a:off x="2775" y="1404"/>
              <a:ext cx="943" cy="210"/>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7914" name="Rectangle 26"/>
            <p:cNvSpPr>
              <a:spLocks noChangeArrowheads="1"/>
            </p:cNvSpPr>
            <p:nvPr/>
          </p:nvSpPr>
          <p:spPr bwMode="auto">
            <a:xfrm>
              <a:off x="3718" y="982"/>
              <a:ext cx="422" cy="211"/>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7915" name="Freeform 27"/>
            <p:cNvSpPr/>
            <p:nvPr/>
          </p:nvSpPr>
          <p:spPr bwMode="auto">
            <a:xfrm>
              <a:off x="4006" y="1060"/>
              <a:ext cx="56" cy="44"/>
            </a:xfrm>
            <a:custGeom>
              <a:avLst/>
              <a:gdLst>
                <a:gd name="T0" fmla="*/ 0 w 56"/>
                <a:gd name="T1" fmla="*/ 22 h 44"/>
                <a:gd name="T2" fmla="*/ 12 w 56"/>
                <a:gd name="T3" fmla="*/ 0 h 44"/>
                <a:gd name="T4" fmla="*/ 45 w 56"/>
                <a:gd name="T5" fmla="*/ 0 h 44"/>
                <a:gd name="T6" fmla="*/ 56 w 56"/>
                <a:gd name="T7" fmla="*/ 22 h 44"/>
                <a:gd name="T8" fmla="*/ 45 w 56"/>
                <a:gd name="T9" fmla="*/ 44 h 44"/>
                <a:gd name="T10" fmla="*/ 12 w 56"/>
                <a:gd name="T11" fmla="*/ 44 h 44"/>
                <a:gd name="T12" fmla="*/ 0 w 56"/>
                <a:gd name="T13" fmla="*/ 22 h 44"/>
                <a:gd name="T14" fmla="*/ 0 60000 65536"/>
                <a:gd name="T15" fmla="*/ 0 60000 65536"/>
                <a:gd name="T16" fmla="*/ 0 60000 65536"/>
                <a:gd name="T17" fmla="*/ 0 60000 65536"/>
                <a:gd name="T18" fmla="*/ 0 60000 65536"/>
                <a:gd name="T19" fmla="*/ 0 60000 65536"/>
                <a:gd name="T20" fmla="*/ 0 60000 65536"/>
                <a:gd name="T21" fmla="*/ 0 w 56"/>
                <a:gd name="T22" fmla="*/ 0 h 44"/>
                <a:gd name="T23" fmla="*/ 56 w 56"/>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44">
                  <a:moveTo>
                    <a:pt x="0" y="22"/>
                  </a:moveTo>
                  <a:lnTo>
                    <a:pt x="12" y="0"/>
                  </a:lnTo>
                  <a:lnTo>
                    <a:pt x="45" y="0"/>
                  </a:lnTo>
                  <a:lnTo>
                    <a:pt x="56" y="22"/>
                  </a:lnTo>
                  <a:lnTo>
                    <a:pt x="45" y="44"/>
                  </a:lnTo>
                  <a:lnTo>
                    <a:pt x="12" y="44"/>
                  </a:lnTo>
                  <a:lnTo>
                    <a:pt x="0" y="22"/>
                  </a:lnTo>
                  <a:close/>
                </a:path>
              </a:pathLst>
            </a:custGeom>
            <a:solidFill>
              <a:srgbClr val="000000"/>
            </a:solidFill>
            <a:ln w="22225">
              <a:solidFill>
                <a:srgbClr val="000000"/>
              </a:solidFill>
              <a:prstDash val="solid"/>
              <a:round/>
            </a:ln>
          </p:spPr>
          <p:txBody>
            <a:bodyPr/>
            <a:lstStyle/>
            <a:p>
              <a:endParaRPr lang="zh-CN" altLang="en-US"/>
            </a:p>
          </p:txBody>
        </p:sp>
        <p:sp>
          <p:nvSpPr>
            <p:cNvPr id="37916" name="Rectangle 28"/>
            <p:cNvSpPr>
              <a:spLocks noChangeArrowheads="1"/>
            </p:cNvSpPr>
            <p:nvPr/>
          </p:nvSpPr>
          <p:spPr bwMode="auto">
            <a:xfrm>
              <a:off x="3718" y="1193"/>
              <a:ext cx="422" cy="211"/>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7917" name="Rectangle 29"/>
            <p:cNvSpPr>
              <a:spLocks noChangeArrowheads="1"/>
            </p:cNvSpPr>
            <p:nvPr/>
          </p:nvSpPr>
          <p:spPr bwMode="auto">
            <a:xfrm>
              <a:off x="3718" y="1404"/>
              <a:ext cx="422" cy="210"/>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7918" name="Freeform 30"/>
            <p:cNvSpPr/>
            <p:nvPr/>
          </p:nvSpPr>
          <p:spPr bwMode="auto">
            <a:xfrm>
              <a:off x="4006" y="1271"/>
              <a:ext cx="56" cy="44"/>
            </a:xfrm>
            <a:custGeom>
              <a:avLst/>
              <a:gdLst>
                <a:gd name="T0" fmla="*/ 0 w 56"/>
                <a:gd name="T1" fmla="*/ 22 h 44"/>
                <a:gd name="T2" fmla="*/ 12 w 56"/>
                <a:gd name="T3" fmla="*/ 0 h 44"/>
                <a:gd name="T4" fmla="*/ 45 w 56"/>
                <a:gd name="T5" fmla="*/ 0 h 44"/>
                <a:gd name="T6" fmla="*/ 56 w 56"/>
                <a:gd name="T7" fmla="*/ 22 h 44"/>
                <a:gd name="T8" fmla="*/ 45 w 56"/>
                <a:gd name="T9" fmla="*/ 44 h 44"/>
                <a:gd name="T10" fmla="*/ 12 w 56"/>
                <a:gd name="T11" fmla="*/ 44 h 44"/>
                <a:gd name="T12" fmla="*/ 0 w 56"/>
                <a:gd name="T13" fmla="*/ 22 h 44"/>
                <a:gd name="T14" fmla="*/ 0 60000 65536"/>
                <a:gd name="T15" fmla="*/ 0 60000 65536"/>
                <a:gd name="T16" fmla="*/ 0 60000 65536"/>
                <a:gd name="T17" fmla="*/ 0 60000 65536"/>
                <a:gd name="T18" fmla="*/ 0 60000 65536"/>
                <a:gd name="T19" fmla="*/ 0 60000 65536"/>
                <a:gd name="T20" fmla="*/ 0 60000 65536"/>
                <a:gd name="T21" fmla="*/ 0 w 56"/>
                <a:gd name="T22" fmla="*/ 0 h 44"/>
                <a:gd name="T23" fmla="*/ 56 w 56"/>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44">
                  <a:moveTo>
                    <a:pt x="0" y="22"/>
                  </a:moveTo>
                  <a:lnTo>
                    <a:pt x="12" y="0"/>
                  </a:lnTo>
                  <a:lnTo>
                    <a:pt x="45" y="0"/>
                  </a:lnTo>
                  <a:lnTo>
                    <a:pt x="56" y="22"/>
                  </a:lnTo>
                  <a:lnTo>
                    <a:pt x="45" y="44"/>
                  </a:lnTo>
                  <a:lnTo>
                    <a:pt x="12" y="44"/>
                  </a:lnTo>
                  <a:lnTo>
                    <a:pt x="0" y="22"/>
                  </a:lnTo>
                  <a:close/>
                </a:path>
              </a:pathLst>
            </a:custGeom>
            <a:solidFill>
              <a:srgbClr val="000000"/>
            </a:solidFill>
            <a:ln w="22225">
              <a:solidFill>
                <a:srgbClr val="000000"/>
              </a:solidFill>
              <a:prstDash val="solid"/>
              <a:round/>
            </a:ln>
          </p:spPr>
          <p:txBody>
            <a:bodyPr/>
            <a:lstStyle/>
            <a:p>
              <a:endParaRPr lang="zh-CN" altLang="en-US"/>
            </a:p>
          </p:txBody>
        </p:sp>
        <p:sp>
          <p:nvSpPr>
            <p:cNvPr id="37919" name="Freeform 31"/>
            <p:cNvSpPr/>
            <p:nvPr/>
          </p:nvSpPr>
          <p:spPr bwMode="auto">
            <a:xfrm>
              <a:off x="4006" y="1481"/>
              <a:ext cx="56" cy="45"/>
            </a:xfrm>
            <a:custGeom>
              <a:avLst/>
              <a:gdLst>
                <a:gd name="T0" fmla="*/ 0 w 56"/>
                <a:gd name="T1" fmla="*/ 22 h 45"/>
                <a:gd name="T2" fmla="*/ 12 w 56"/>
                <a:gd name="T3" fmla="*/ 0 h 45"/>
                <a:gd name="T4" fmla="*/ 45 w 56"/>
                <a:gd name="T5" fmla="*/ 0 h 45"/>
                <a:gd name="T6" fmla="*/ 56 w 56"/>
                <a:gd name="T7" fmla="*/ 22 h 45"/>
                <a:gd name="T8" fmla="*/ 45 w 56"/>
                <a:gd name="T9" fmla="*/ 45 h 45"/>
                <a:gd name="T10" fmla="*/ 12 w 56"/>
                <a:gd name="T11" fmla="*/ 45 h 45"/>
                <a:gd name="T12" fmla="*/ 0 w 56"/>
                <a:gd name="T13" fmla="*/ 22 h 45"/>
                <a:gd name="T14" fmla="*/ 0 60000 65536"/>
                <a:gd name="T15" fmla="*/ 0 60000 65536"/>
                <a:gd name="T16" fmla="*/ 0 60000 65536"/>
                <a:gd name="T17" fmla="*/ 0 60000 65536"/>
                <a:gd name="T18" fmla="*/ 0 60000 65536"/>
                <a:gd name="T19" fmla="*/ 0 60000 65536"/>
                <a:gd name="T20" fmla="*/ 0 60000 65536"/>
                <a:gd name="T21" fmla="*/ 0 w 56"/>
                <a:gd name="T22" fmla="*/ 0 h 45"/>
                <a:gd name="T23" fmla="*/ 56 w 56"/>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45">
                  <a:moveTo>
                    <a:pt x="0" y="22"/>
                  </a:moveTo>
                  <a:lnTo>
                    <a:pt x="12" y="0"/>
                  </a:lnTo>
                  <a:lnTo>
                    <a:pt x="45" y="0"/>
                  </a:lnTo>
                  <a:lnTo>
                    <a:pt x="56" y="22"/>
                  </a:lnTo>
                  <a:lnTo>
                    <a:pt x="45" y="45"/>
                  </a:lnTo>
                  <a:lnTo>
                    <a:pt x="12" y="45"/>
                  </a:lnTo>
                  <a:lnTo>
                    <a:pt x="0" y="22"/>
                  </a:lnTo>
                  <a:close/>
                </a:path>
              </a:pathLst>
            </a:custGeom>
            <a:solidFill>
              <a:srgbClr val="000000"/>
            </a:solidFill>
            <a:ln w="22225">
              <a:solidFill>
                <a:srgbClr val="000000"/>
              </a:solidFill>
              <a:prstDash val="solid"/>
              <a:round/>
            </a:ln>
          </p:spPr>
          <p:txBody>
            <a:bodyPr/>
            <a:lstStyle/>
            <a:p>
              <a:endParaRPr lang="zh-CN" altLang="en-US"/>
            </a:p>
          </p:txBody>
        </p:sp>
        <p:sp>
          <p:nvSpPr>
            <p:cNvPr id="37920" name="Line 32"/>
            <p:cNvSpPr>
              <a:spLocks noChangeShapeType="1"/>
            </p:cNvSpPr>
            <p:nvPr/>
          </p:nvSpPr>
          <p:spPr bwMode="auto">
            <a:xfrm>
              <a:off x="4029" y="1082"/>
              <a:ext cx="532" cy="1"/>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21" name="Freeform 33"/>
            <p:cNvSpPr/>
            <p:nvPr/>
          </p:nvSpPr>
          <p:spPr bwMode="auto">
            <a:xfrm>
              <a:off x="4561" y="1016"/>
              <a:ext cx="156" cy="144"/>
            </a:xfrm>
            <a:custGeom>
              <a:avLst/>
              <a:gdLst>
                <a:gd name="T0" fmla="*/ 0 w 156"/>
                <a:gd name="T1" fmla="*/ 66 h 144"/>
                <a:gd name="T2" fmla="*/ 11 w 156"/>
                <a:gd name="T3" fmla="*/ 22 h 144"/>
                <a:gd name="T4" fmla="*/ 45 w 156"/>
                <a:gd name="T5" fmla="*/ 0 h 144"/>
                <a:gd name="T6" fmla="*/ 100 w 156"/>
                <a:gd name="T7" fmla="*/ 0 h 144"/>
                <a:gd name="T8" fmla="*/ 134 w 156"/>
                <a:gd name="T9" fmla="*/ 22 h 144"/>
                <a:gd name="T10" fmla="*/ 156 w 156"/>
                <a:gd name="T11" fmla="*/ 66 h 144"/>
                <a:gd name="T12" fmla="*/ 134 w 156"/>
                <a:gd name="T13" fmla="*/ 122 h 144"/>
                <a:gd name="T14" fmla="*/ 100 w 156"/>
                <a:gd name="T15" fmla="*/ 144 h 144"/>
                <a:gd name="T16" fmla="*/ 45 w 156"/>
                <a:gd name="T17" fmla="*/ 144 h 144"/>
                <a:gd name="T18" fmla="*/ 11 w 156"/>
                <a:gd name="T19" fmla="*/ 122 h 144"/>
                <a:gd name="T20" fmla="*/ 0 w 156"/>
                <a:gd name="T21" fmla="*/ 66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6"/>
                <a:gd name="T34" fmla="*/ 0 h 144"/>
                <a:gd name="T35" fmla="*/ 156 w 156"/>
                <a:gd name="T36" fmla="*/ 144 h 1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6" h="144">
                  <a:moveTo>
                    <a:pt x="0" y="66"/>
                  </a:moveTo>
                  <a:lnTo>
                    <a:pt x="11" y="22"/>
                  </a:lnTo>
                  <a:lnTo>
                    <a:pt x="45" y="0"/>
                  </a:lnTo>
                  <a:lnTo>
                    <a:pt x="100" y="0"/>
                  </a:lnTo>
                  <a:lnTo>
                    <a:pt x="134" y="22"/>
                  </a:lnTo>
                  <a:lnTo>
                    <a:pt x="156" y="66"/>
                  </a:lnTo>
                  <a:lnTo>
                    <a:pt x="134" y="122"/>
                  </a:lnTo>
                  <a:lnTo>
                    <a:pt x="100" y="144"/>
                  </a:lnTo>
                  <a:lnTo>
                    <a:pt x="45" y="144"/>
                  </a:lnTo>
                  <a:lnTo>
                    <a:pt x="11" y="122"/>
                  </a:lnTo>
                  <a:lnTo>
                    <a:pt x="0" y="66"/>
                  </a:lnTo>
                  <a:close/>
                </a:path>
              </a:pathLst>
            </a:custGeom>
            <a:solidFill>
              <a:srgbClr val="FFFFFF"/>
            </a:solidFill>
            <a:ln w="22225">
              <a:solidFill>
                <a:srgbClr val="000000"/>
              </a:solidFill>
              <a:prstDash val="solid"/>
              <a:round/>
            </a:ln>
          </p:spPr>
          <p:txBody>
            <a:bodyPr/>
            <a:lstStyle/>
            <a:p>
              <a:endParaRPr lang="zh-CN" altLang="en-US"/>
            </a:p>
          </p:txBody>
        </p:sp>
        <p:sp>
          <p:nvSpPr>
            <p:cNvPr id="37922" name="Line 34"/>
            <p:cNvSpPr>
              <a:spLocks noChangeShapeType="1"/>
            </p:cNvSpPr>
            <p:nvPr/>
          </p:nvSpPr>
          <p:spPr bwMode="auto">
            <a:xfrm>
              <a:off x="4029" y="1293"/>
              <a:ext cx="943" cy="1"/>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23" name="Freeform 35"/>
            <p:cNvSpPr/>
            <p:nvPr/>
          </p:nvSpPr>
          <p:spPr bwMode="auto">
            <a:xfrm>
              <a:off x="4972" y="1226"/>
              <a:ext cx="166" cy="144"/>
            </a:xfrm>
            <a:custGeom>
              <a:avLst/>
              <a:gdLst>
                <a:gd name="T0" fmla="*/ 0 w 166"/>
                <a:gd name="T1" fmla="*/ 67 h 144"/>
                <a:gd name="T2" fmla="*/ 22 w 166"/>
                <a:gd name="T3" fmla="*/ 22 h 144"/>
                <a:gd name="T4" fmla="*/ 56 w 166"/>
                <a:gd name="T5" fmla="*/ 0 h 144"/>
                <a:gd name="T6" fmla="*/ 111 w 166"/>
                <a:gd name="T7" fmla="*/ 0 h 144"/>
                <a:gd name="T8" fmla="*/ 144 w 166"/>
                <a:gd name="T9" fmla="*/ 22 h 144"/>
                <a:gd name="T10" fmla="*/ 166 w 166"/>
                <a:gd name="T11" fmla="*/ 67 h 144"/>
                <a:gd name="T12" fmla="*/ 144 w 166"/>
                <a:gd name="T13" fmla="*/ 111 h 144"/>
                <a:gd name="T14" fmla="*/ 111 w 166"/>
                <a:gd name="T15" fmla="*/ 144 h 144"/>
                <a:gd name="T16" fmla="*/ 56 w 166"/>
                <a:gd name="T17" fmla="*/ 144 h 144"/>
                <a:gd name="T18" fmla="*/ 22 w 166"/>
                <a:gd name="T19" fmla="*/ 111 h 144"/>
                <a:gd name="T20" fmla="*/ 0 w 166"/>
                <a:gd name="T21" fmla="*/ 67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6"/>
                <a:gd name="T34" fmla="*/ 0 h 144"/>
                <a:gd name="T35" fmla="*/ 166 w 166"/>
                <a:gd name="T36" fmla="*/ 144 h 1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6" h="144">
                  <a:moveTo>
                    <a:pt x="0" y="67"/>
                  </a:moveTo>
                  <a:lnTo>
                    <a:pt x="22" y="22"/>
                  </a:lnTo>
                  <a:lnTo>
                    <a:pt x="56" y="0"/>
                  </a:lnTo>
                  <a:lnTo>
                    <a:pt x="111" y="0"/>
                  </a:lnTo>
                  <a:lnTo>
                    <a:pt x="144" y="22"/>
                  </a:lnTo>
                  <a:lnTo>
                    <a:pt x="166" y="67"/>
                  </a:lnTo>
                  <a:lnTo>
                    <a:pt x="144" y="111"/>
                  </a:lnTo>
                  <a:lnTo>
                    <a:pt x="111" y="144"/>
                  </a:lnTo>
                  <a:lnTo>
                    <a:pt x="56" y="144"/>
                  </a:lnTo>
                  <a:lnTo>
                    <a:pt x="22" y="111"/>
                  </a:lnTo>
                  <a:lnTo>
                    <a:pt x="0" y="67"/>
                  </a:lnTo>
                  <a:close/>
                </a:path>
              </a:pathLst>
            </a:custGeom>
            <a:solidFill>
              <a:srgbClr val="FFFFFF"/>
            </a:solidFill>
            <a:ln w="22225">
              <a:solidFill>
                <a:srgbClr val="000000"/>
              </a:solidFill>
              <a:prstDash val="solid"/>
              <a:round/>
            </a:ln>
          </p:spPr>
          <p:txBody>
            <a:bodyPr/>
            <a:lstStyle/>
            <a:p>
              <a:endParaRPr lang="zh-CN" altLang="en-US"/>
            </a:p>
          </p:txBody>
        </p:sp>
        <p:sp>
          <p:nvSpPr>
            <p:cNvPr id="37924" name="Line 36"/>
            <p:cNvSpPr>
              <a:spLocks noChangeShapeType="1"/>
            </p:cNvSpPr>
            <p:nvPr/>
          </p:nvSpPr>
          <p:spPr bwMode="auto">
            <a:xfrm>
              <a:off x="4029" y="1503"/>
              <a:ext cx="532" cy="1"/>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25" name="Freeform 37"/>
            <p:cNvSpPr/>
            <p:nvPr/>
          </p:nvSpPr>
          <p:spPr bwMode="auto">
            <a:xfrm>
              <a:off x="4561" y="1426"/>
              <a:ext cx="156" cy="155"/>
            </a:xfrm>
            <a:custGeom>
              <a:avLst/>
              <a:gdLst>
                <a:gd name="T0" fmla="*/ 0 w 156"/>
                <a:gd name="T1" fmla="*/ 77 h 155"/>
                <a:gd name="T2" fmla="*/ 11 w 156"/>
                <a:gd name="T3" fmla="*/ 33 h 155"/>
                <a:gd name="T4" fmla="*/ 45 w 156"/>
                <a:gd name="T5" fmla="*/ 0 h 155"/>
                <a:gd name="T6" fmla="*/ 100 w 156"/>
                <a:gd name="T7" fmla="*/ 0 h 155"/>
                <a:gd name="T8" fmla="*/ 134 w 156"/>
                <a:gd name="T9" fmla="*/ 33 h 155"/>
                <a:gd name="T10" fmla="*/ 156 w 156"/>
                <a:gd name="T11" fmla="*/ 77 h 155"/>
                <a:gd name="T12" fmla="*/ 134 w 156"/>
                <a:gd name="T13" fmla="*/ 122 h 155"/>
                <a:gd name="T14" fmla="*/ 100 w 156"/>
                <a:gd name="T15" fmla="*/ 155 h 155"/>
                <a:gd name="T16" fmla="*/ 45 w 156"/>
                <a:gd name="T17" fmla="*/ 155 h 155"/>
                <a:gd name="T18" fmla="*/ 11 w 156"/>
                <a:gd name="T19" fmla="*/ 122 h 155"/>
                <a:gd name="T20" fmla="*/ 0 w 156"/>
                <a:gd name="T21" fmla="*/ 77 h 1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6"/>
                <a:gd name="T34" fmla="*/ 0 h 155"/>
                <a:gd name="T35" fmla="*/ 156 w 156"/>
                <a:gd name="T36" fmla="*/ 155 h 1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6" h="155">
                  <a:moveTo>
                    <a:pt x="0" y="77"/>
                  </a:moveTo>
                  <a:lnTo>
                    <a:pt x="11" y="33"/>
                  </a:lnTo>
                  <a:lnTo>
                    <a:pt x="45" y="0"/>
                  </a:lnTo>
                  <a:lnTo>
                    <a:pt x="100" y="0"/>
                  </a:lnTo>
                  <a:lnTo>
                    <a:pt x="134" y="33"/>
                  </a:lnTo>
                  <a:lnTo>
                    <a:pt x="156" y="77"/>
                  </a:lnTo>
                  <a:lnTo>
                    <a:pt x="134" y="122"/>
                  </a:lnTo>
                  <a:lnTo>
                    <a:pt x="100" y="155"/>
                  </a:lnTo>
                  <a:lnTo>
                    <a:pt x="45" y="155"/>
                  </a:lnTo>
                  <a:lnTo>
                    <a:pt x="11" y="122"/>
                  </a:lnTo>
                  <a:lnTo>
                    <a:pt x="0" y="77"/>
                  </a:lnTo>
                  <a:close/>
                </a:path>
              </a:pathLst>
            </a:custGeom>
            <a:solidFill>
              <a:srgbClr val="FFFFFF"/>
            </a:solidFill>
            <a:ln w="22225">
              <a:solidFill>
                <a:srgbClr val="000000"/>
              </a:solidFill>
              <a:prstDash val="solid"/>
              <a:round/>
            </a:ln>
          </p:spPr>
          <p:txBody>
            <a:bodyPr/>
            <a:lstStyle/>
            <a:p>
              <a:endParaRPr lang="zh-CN" altLang="en-US"/>
            </a:p>
          </p:txBody>
        </p:sp>
        <p:sp>
          <p:nvSpPr>
            <p:cNvPr id="37926" name="Rectangle 38"/>
            <p:cNvSpPr>
              <a:spLocks noChangeArrowheads="1"/>
            </p:cNvSpPr>
            <p:nvPr/>
          </p:nvSpPr>
          <p:spPr bwMode="auto">
            <a:xfrm>
              <a:off x="4529" y="816"/>
              <a:ext cx="3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Alpha</a:t>
              </a:r>
              <a:endParaRPr lang="en-US" altLang="zh-CN" b="1"/>
            </a:p>
          </p:txBody>
        </p:sp>
        <p:sp>
          <p:nvSpPr>
            <p:cNvPr id="37927" name="Rectangle 39"/>
            <p:cNvSpPr>
              <a:spLocks noChangeArrowheads="1"/>
            </p:cNvSpPr>
            <p:nvPr/>
          </p:nvSpPr>
          <p:spPr bwMode="auto">
            <a:xfrm>
              <a:off x="5190" y="1204"/>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Test</a:t>
              </a:r>
              <a:endParaRPr lang="en-US" altLang="zh-CN" b="1"/>
            </a:p>
          </p:txBody>
        </p:sp>
        <p:sp>
          <p:nvSpPr>
            <p:cNvPr id="37928" name="Rectangle 40"/>
            <p:cNvSpPr>
              <a:spLocks noChangeArrowheads="1"/>
            </p:cNvSpPr>
            <p:nvPr/>
          </p:nvSpPr>
          <p:spPr bwMode="auto">
            <a:xfrm>
              <a:off x="2775" y="2024"/>
              <a:ext cx="943" cy="211"/>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7929" name="Rectangle 41"/>
            <p:cNvSpPr>
              <a:spLocks noChangeArrowheads="1"/>
            </p:cNvSpPr>
            <p:nvPr/>
          </p:nvSpPr>
          <p:spPr bwMode="auto">
            <a:xfrm>
              <a:off x="3052" y="2047"/>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Report</a:t>
              </a:r>
              <a:endParaRPr lang="en-US" altLang="zh-CN" b="1"/>
            </a:p>
          </p:txBody>
        </p:sp>
        <p:sp>
          <p:nvSpPr>
            <p:cNvPr id="37930" name="Rectangle 42"/>
            <p:cNvSpPr>
              <a:spLocks noChangeArrowheads="1"/>
            </p:cNvSpPr>
            <p:nvPr/>
          </p:nvSpPr>
          <p:spPr bwMode="auto">
            <a:xfrm>
              <a:off x="2775" y="2235"/>
              <a:ext cx="943" cy="211"/>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7931" name="Rectangle 43"/>
            <p:cNvSpPr>
              <a:spLocks noChangeArrowheads="1"/>
            </p:cNvSpPr>
            <p:nvPr/>
          </p:nvSpPr>
          <p:spPr bwMode="auto">
            <a:xfrm>
              <a:off x="3137" y="2257"/>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Test</a:t>
              </a:r>
              <a:endParaRPr lang="en-US" altLang="zh-CN" b="1"/>
            </a:p>
          </p:txBody>
        </p:sp>
        <p:sp>
          <p:nvSpPr>
            <p:cNvPr id="37932" name="Rectangle 44"/>
            <p:cNvSpPr>
              <a:spLocks noChangeArrowheads="1"/>
            </p:cNvSpPr>
            <p:nvPr/>
          </p:nvSpPr>
          <p:spPr bwMode="auto">
            <a:xfrm>
              <a:off x="3718" y="2024"/>
              <a:ext cx="422" cy="211"/>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7933" name="Freeform 45"/>
            <p:cNvSpPr/>
            <p:nvPr/>
          </p:nvSpPr>
          <p:spPr bwMode="auto">
            <a:xfrm>
              <a:off x="4006" y="2113"/>
              <a:ext cx="56" cy="44"/>
            </a:xfrm>
            <a:custGeom>
              <a:avLst/>
              <a:gdLst>
                <a:gd name="T0" fmla="*/ 0 w 56"/>
                <a:gd name="T1" fmla="*/ 22 h 44"/>
                <a:gd name="T2" fmla="*/ 12 w 56"/>
                <a:gd name="T3" fmla="*/ 0 h 44"/>
                <a:gd name="T4" fmla="*/ 45 w 56"/>
                <a:gd name="T5" fmla="*/ 0 h 44"/>
                <a:gd name="T6" fmla="*/ 56 w 56"/>
                <a:gd name="T7" fmla="*/ 22 h 44"/>
                <a:gd name="T8" fmla="*/ 45 w 56"/>
                <a:gd name="T9" fmla="*/ 44 h 44"/>
                <a:gd name="T10" fmla="*/ 12 w 56"/>
                <a:gd name="T11" fmla="*/ 44 h 44"/>
                <a:gd name="T12" fmla="*/ 0 w 56"/>
                <a:gd name="T13" fmla="*/ 22 h 44"/>
                <a:gd name="T14" fmla="*/ 0 60000 65536"/>
                <a:gd name="T15" fmla="*/ 0 60000 65536"/>
                <a:gd name="T16" fmla="*/ 0 60000 65536"/>
                <a:gd name="T17" fmla="*/ 0 60000 65536"/>
                <a:gd name="T18" fmla="*/ 0 60000 65536"/>
                <a:gd name="T19" fmla="*/ 0 60000 65536"/>
                <a:gd name="T20" fmla="*/ 0 60000 65536"/>
                <a:gd name="T21" fmla="*/ 0 w 56"/>
                <a:gd name="T22" fmla="*/ 0 h 44"/>
                <a:gd name="T23" fmla="*/ 56 w 56"/>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44">
                  <a:moveTo>
                    <a:pt x="0" y="22"/>
                  </a:moveTo>
                  <a:lnTo>
                    <a:pt x="12" y="0"/>
                  </a:lnTo>
                  <a:lnTo>
                    <a:pt x="45" y="0"/>
                  </a:lnTo>
                  <a:lnTo>
                    <a:pt x="56" y="22"/>
                  </a:lnTo>
                  <a:lnTo>
                    <a:pt x="45" y="44"/>
                  </a:lnTo>
                  <a:lnTo>
                    <a:pt x="12" y="44"/>
                  </a:lnTo>
                  <a:lnTo>
                    <a:pt x="0" y="22"/>
                  </a:lnTo>
                  <a:close/>
                </a:path>
              </a:pathLst>
            </a:custGeom>
            <a:solidFill>
              <a:srgbClr val="000000"/>
            </a:solidFill>
            <a:ln w="22225">
              <a:solidFill>
                <a:srgbClr val="000000"/>
              </a:solidFill>
              <a:prstDash val="solid"/>
              <a:round/>
            </a:ln>
          </p:spPr>
          <p:txBody>
            <a:bodyPr/>
            <a:lstStyle/>
            <a:p>
              <a:endParaRPr lang="zh-CN" altLang="en-US"/>
            </a:p>
          </p:txBody>
        </p:sp>
        <p:sp>
          <p:nvSpPr>
            <p:cNvPr id="37934" name="Rectangle 46"/>
            <p:cNvSpPr>
              <a:spLocks noChangeArrowheads="1"/>
            </p:cNvSpPr>
            <p:nvPr/>
          </p:nvSpPr>
          <p:spPr bwMode="auto">
            <a:xfrm>
              <a:off x="3718" y="2235"/>
              <a:ext cx="422" cy="211"/>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7935" name="Freeform 47"/>
            <p:cNvSpPr/>
            <p:nvPr/>
          </p:nvSpPr>
          <p:spPr bwMode="auto">
            <a:xfrm>
              <a:off x="4006" y="2324"/>
              <a:ext cx="56" cy="44"/>
            </a:xfrm>
            <a:custGeom>
              <a:avLst/>
              <a:gdLst>
                <a:gd name="T0" fmla="*/ 0 w 56"/>
                <a:gd name="T1" fmla="*/ 22 h 44"/>
                <a:gd name="T2" fmla="*/ 12 w 56"/>
                <a:gd name="T3" fmla="*/ 0 h 44"/>
                <a:gd name="T4" fmla="*/ 45 w 56"/>
                <a:gd name="T5" fmla="*/ 0 h 44"/>
                <a:gd name="T6" fmla="*/ 56 w 56"/>
                <a:gd name="T7" fmla="*/ 22 h 44"/>
                <a:gd name="T8" fmla="*/ 45 w 56"/>
                <a:gd name="T9" fmla="*/ 44 h 44"/>
                <a:gd name="T10" fmla="*/ 12 w 56"/>
                <a:gd name="T11" fmla="*/ 44 h 44"/>
                <a:gd name="T12" fmla="*/ 0 w 56"/>
                <a:gd name="T13" fmla="*/ 22 h 44"/>
                <a:gd name="T14" fmla="*/ 0 60000 65536"/>
                <a:gd name="T15" fmla="*/ 0 60000 65536"/>
                <a:gd name="T16" fmla="*/ 0 60000 65536"/>
                <a:gd name="T17" fmla="*/ 0 60000 65536"/>
                <a:gd name="T18" fmla="*/ 0 60000 65536"/>
                <a:gd name="T19" fmla="*/ 0 60000 65536"/>
                <a:gd name="T20" fmla="*/ 0 60000 65536"/>
                <a:gd name="T21" fmla="*/ 0 w 56"/>
                <a:gd name="T22" fmla="*/ 0 h 44"/>
                <a:gd name="T23" fmla="*/ 56 w 56"/>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44">
                  <a:moveTo>
                    <a:pt x="0" y="22"/>
                  </a:moveTo>
                  <a:lnTo>
                    <a:pt x="12" y="0"/>
                  </a:lnTo>
                  <a:lnTo>
                    <a:pt x="45" y="0"/>
                  </a:lnTo>
                  <a:lnTo>
                    <a:pt x="56" y="22"/>
                  </a:lnTo>
                  <a:lnTo>
                    <a:pt x="45" y="44"/>
                  </a:lnTo>
                  <a:lnTo>
                    <a:pt x="12" y="44"/>
                  </a:lnTo>
                  <a:lnTo>
                    <a:pt x="0" y="22"/>
                  </a:lnTo>
                  <a:close/>
                </a:path>
              </a:pathLst>
            </a:custGeom>
            <a:solidFill>
              <a:srgbClr val="000000"/>
            </a:solidFill>
            <a:ln w="22225">
              <a:solidFill>
                <a:srgbClr val="000000"/>
              </a:solidFill>
              <a:prstDash val="solid"/>
              <a:round/>
            </a:ln>
          </p:spPr>
          <p:txBody>
            <a:bodyPr/>
            <a:lstStyle/>
            <a:p>
              <a:endParaRPr lang="zh-CN" altLang="en-US"/>
            </a:p>
          </p:txBody>
        </p:sp>
        <p:sp>
          <p:nvSpPr>
            <p:cNvPr id="37936" name="Rectangle 48"/>
            <p:cNvSpPr>
              <a:spLocks noChangeArrowheads="1"/>
            </p:cNvSpPr>
            <p:nvPr/>
          </p:nvSpPr>
          <p:spPr bwMode="auto">
            <a:xfrm>
              <a:off x="3017" y="1814"/>
              <a:ext cx="9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Zhang</a:t>
              </a:r>
              <a:r>
                <a:rPr lang="zh-CN" altLang="en-US" sz="1800" b="1">
                  <a:solidFill>
                    <a:srgbClr val="000000"/>
                  </a:solidFill>
                  <a:latin typeface="Times" panose="02020603050405020304" pitchFamily="18" charset="0"/>
                </a:rPr>
                <a:t>用户目录</a:t>
              </a:r>
              <a:endParaRPr lang="zh-CN" altLang="en-US" b="1"/>
            </a:p>
          </p:txBody>
        </p:sp>
        <p:sp>
          <p:nvSpPr>
            <p:cNvPr id="37937" name="Line 49"/>
            <p:cNvSpPr>
              <a:spLocks noChangeShapeType="1"/>
            </p:cNvSpPr>
            <p:nvPr/>
          </p:nvSpPr>
          <p:spPr bwMode="auto">
            <a:xfrm>
              <a:off x="4029" y="2135"/>
              <a:ext cx="532" cy="1"/>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38" name="Freeform 50"/>
            <p:cNvSpPr/>
            <p:nvPr/>
          </p:nvSpPr>
          <p:spPr bwMode="auto">
            <a:xfrm>
              <a:off x="4561" y="2058"/>
              <a:ext cx="156" cy="155"/>
            </a:xfrm>
            <a:custGeom>
              <a:avLst/>
              <a:gdLst>
                <a:gd name="T0" fmla="*/ 0 w 156"/>
                <a:gd name="T1" fmla="*/ 77 h 155"/>
                <a:gd name="T2" fmla="*/ 11 w 156"/>
                <a:gd name="T3" fmla="*/ 33 h 155"/>
                <a:gd name="T4" fmla="*/ 45 w 156"/>
                <a:gd name="T5" fmla="*/ 0 h 155"/>
                <a:gd name="T6" fmla="*/ 100 w 156"/>
                <a:gd name="T7" fmla="*/ 0 h 155"/>
                <a:gd name="T8" fmla="*/ 134 w 156"/>
                <a:gd name="T9" fmla="*/ 33 h 155"/>
                <a:gd name="T10" fmla="*/ 156 w 156"/>
                <a:gd name="T11" fmla="*/ 77 h 155"/>
                <a:gd name="T12" fmla="*/ 134 w 156"/>
                <a:gd name="T13" fmla="*/ 122 h 155"/>
                <a:gd name="T14" fmla="*/ 100 w 156"/>
                <a:gd name="T15" fmla="*/ 155 h 155"/>
                <a:gd name="T16" fmla="*/ 45 w 156"/>
                <a:gd name="T17" fmla="*/ 155 h 155"/>
                <a:gd name="T18" fmla="*/ 11 w 156"/>
                <a:gd name="T19" fmla="*/ 122 h 155"/>
                <a:gd name="T20" fmla="*/ 0 w 156"/>
                <a:gd name="T21" fmla="*/ 77 h 1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6"/>
                <a:gd name="T34" fmla="*/ 0 h 155"/>
                <a:gd name="T35" fmla="*/ 156 w 156"/>
                <a:gd name="T36" fmla="*/ 155 h 1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6" h="155">
                  <a:moveTo>
                    <a:pt x="0" y="77"/>
                  </a:moveTo>
                  <a:lnTo>
                    <a:pt x="11" y="33"/>
                  </a:lnTo>
                  <a:lnTo>
                    <a:pt x="45" y="0"/>
                  </a:lnTo>
                  <a:lnTo>
                    <a:pt x="100" y="0"/>
                  </a:lnTo>
                  <a:lnTo>
                    <a:pt x="134" y="33"/>
                  </a:lnTo>
                  <a:lnTo>
                    <a:pt x="156" y="77"/>
                  </a:lnTo>
                  <a:lnTo>
                    <a:pt x="134" y="122"/>
                  </a:lnTo>
                  <a:lnTo>
                    <a:pt x="100" y="155"/>
                  </a:lnTo>
                  <a:lnTo>
                    <a:pt x="45" y="155"/>
                  </a:lnTo>
                  <a:lnTo>
                    <a:pt x="11" y="122"/>
                  </a:lnTo>
                  <a:lnTo>
                    <a:pt x="0" y="77"/>
                  </a:lnTo>
                  <a:close/>
                </a:path>
              </a:pathLst>
            </a:custGeom>
            <a:solidFill>
              <a:srgbClr val="FFFFFF"/>
            </a:solidFill>
            <a:ln w="22225">
              <a:solidFill>
                <a:srgbClr val="000000"/>
              </a:solidFill>
              <a:prstDash val="solid"/>
              <a:round/>
            </a:ln>
          </p:spPr>
          <p:txBody>
            <a:bodyPr/>
            <a:lstStyle/>
            <a:p>
              <a:endParaRPr lang="zh-CN" altLang="en-US"/>
            </a:p>
          </p:txBody>
        </p:sp>
        <p:sp>
          <p:nvSpPr>
            <p:cNvPr id="37939" name="Rectangle 51"/>
            <p:cNvSpPr>
              <a:spLocks noChangeArrowheads="1"/>
            </p:cNvSpPr>
            <p:nvPr/>
          </p:nvSpPr>
          <p:spPr bwMode="auto">
            <a:xfrm>
              <a:off x="4783" y="2047"/>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Report</a:t>
              </a:r>
              <a:endParaRPr lang="en-US" altLang="zh-CN" b="1"/>
            </a:p>
          </p:txBody>
        </p:sp>
        <p:sp>
          <p:nvSpPr>
            <p:cNvPr id="37940" name="Line 52"/>
            <p:cNvSpPr>
              <a:spLocks noChangeShapeType="1"/>
            </p:cNvSpPr>
            <p:nvPr/>
          </p:nvSpPr>
          <p:spPr bwMode="auto">
            <a:xfrm>
              <a:off x="4029" y="2346"/>
              <a:ext cx="943" cy="1"/>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41" name="Freeform 53"/>
            <p:cNvSpPr/>
            <p:nvPr/>
          </p:nvSpPr>
          <p:spPr bwMode="auto">
            <a:xfrm>
              <a:off x="4972" y="2268"/>
              <a:ext cx="166" cy="144"/>
            </a:xfrm>
            <a:custGeom>
              <a:avLst/>
              <a:gdLst>
                <a:gd name="T0" fmla="*/ 0 w 166"/>
                <a:gd name="T1" fmla="*/ 78 h 144"/>
                <a:gd name="T2" fmla="*/ 22 w 166"/>
                <a:gd name="T3" fmla="*/ 34 h 144"/>
                <a:gd name="T4" fmla="*/ 56 w 166"/>
                <a:gd name="T5" fmla="*/ 0 h 144"/>
                <a:gd name="T6" fmla="*/ 111 w 166"/>
                <a:gd name="T7" fmla="*/ 0 h 144"/>
                <a:gd name="T8" fmla="*/ 144 w 166"/>
                <a:gd name="T9" fmla="*/ 34 h 144"/>
                <a:gd name="T10" fmla="*/ 166 w 166"/>
                <a:gd name="T11" fmla="*/ 78 h 144"/>
                <a:gd name="T12" fmla="*/ 144 w 166"/>
                <a:gd name="T13" fmla="*/ 122 h 144"/>
                <a:gd name="T14" fmla="*/ 111 w 166"/>
                <a:gd name="T15" fmla="*/ 144 h 144"/>
                <a:gd name="T16" fmla="*/ 56 w 166"/>
                <a:gd name="T17" fmla="*/ 144 h 144"/>
                <a:gd name="T18" fmla="*/ 22 w 166"/>
                <a:gd name="T19" fmla="*/ 122 h 144"/>
                <a:gd name="T20" fmla="*/ 0 w 166"/>
                <a:gd name="T21" fmla="*/ 78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6"/>
                <a:gd name="T34" fmla="*/ 0 h 144"/>
                <a:gd name="T35" fmla="*/ 166 w 166"/>
                <a:gd name="T36" fmla="*/ 144 h 1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6" h="144">
                  <a:moveTo>
                    <a:pt x="0" y="78"/>
                  </a:moveTo>
                  <a:lnTo>
                    <a:pt x="22" y="34"/>
                  </a:lnTo>
                  <a:lnTo>
                    <a:pt x="56" y="0"/>
                  </a:lnTo>
                  <a:lnTo>
                    <a:pt x="111" y="0"/>
                  </a:lnTo>
                  <a:lnTo>
                    <a:pt x="144" y="34"/>
                  </a:lnTo>
                  <a:lnTo>
                    <a:pt x="166" y="78"/>
                  </a:lnTo>
                  <a:lnTo>
                    <a:pt x="144" y="122"/>
                  </a:lnTo>
                  <a:lnTo>
                    <a:pt x="111" y="144"/>
                  </a:lnTo>
                  <a:lnTo>
                    <a:pt x="56" y="144"/>
                  </a:lnTo>
                  <a:lnTo>
                    <a:pt x="22" y="122"/>
                  </a:lnTo>
                  <a:lnTo>
                    <a:pt x="0" y="78"/>
                  </a:lnTo>
                  <a:close/>
                </a:path>
              </a:pathLst>
            </a:custGeom>
            <a:solidFill>
              <a:srgbClr val="FFFFFF"/>
            </a:solidFill>
            <a:ln w="22225">
              <a:solidFill>
                <a:srgbClr val="000000"/>
              </a:solidFill>
              <a:prstDash val="solid"/>
              <a:round/>
            </a:ln>
          </p:spPr>
          <p:txBody>
            <a:bodyPr/>
            <a:lstStyle/>
            <a:p>
              <a:endParaRPr lang="zh-CN" altLang="en-US"/>
            </a:p>
          </p:txBody>
        </p:sp>
        <p:sp>
          <p:nvSpPr>
            <p:cNvPr id="37942" name="Rectangle 54"/>
            <p:cNvSpPr>
              <a:spLocks noChangeArrowheads="1"/>
            </p:cNvSpPr>
            <p:nvPr/>
          </p:nvSpPr>
          <p:spPr bwMode="auto">
            <a:xfrm>
              <a:off x="5190" y="2257"/>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Test</a:t>
              </a:r>
              <a:endParaRPr lang="en-US" altLang="zh-CN" b="1"/>
            </a:p>
          </p:txBody>
        </p:sp>
        <p:sp>
          <p:nvSpPr>
            <p:cNvPr id="37943" name="Rectangle 55"/>
            <p:cNvSpPr>
              <a:spLocks noChangeArrowheads="1"/>
            </p:cNvSpPr>
            <p:nvPr/>
          </p:nvSpPr>
          <p:spPr bwMode="auto">
            <a:xfrm>
              <a:off x="3089" y="2756"/>
              <a:ext cx="8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Gao</a:t>
              </a:r>
              <a:r>
                <a:rPr lang="zh-CN" altLang="en-US" sz="1800" b="1">
                  <a:solidFill>
                    <a:srgbClr val="000000"/>
                  </a:solidFill>
                  <a:latin typeface="Times" panose="02020603050405020304" pitchFamily="18" charset="0"/>
                </a:rPr>
                <a:t>用户目录</a:t>
              </a:r>
              <a:endParaRPr lang="zh-CN" altLang="en-US" b="1"/>
            </a:p>
          </p:txBody>
        </p:sp>
        <p:sp>
          <p:nvSpPr>
            <p:cNvPr id="37944" name="Rectangle 56"/>
            <p:cNvSpPr>
              <a:spLocks noChangeArrowheads="1"/>
            </p:cNvSpPr>
            <p:nvPr/>
          </p:nvSpPr>
          <p:spPr bwMode="auto">
            <a:xfrm>
              <a:off x="2775" y="2967"/>
              <a:ext cx="943" cy="210"/>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7945" name="Rectangle 57"/>
            <p:cNvSpPr>
              <a:spLocks noChangeArrowheads="1"/>
            </p:cNvSpPr>
            <p:nvPr/>
          </p:nvSpPr>
          <p:spPr bwMode="auto">
            <a:xfrm>
              <a:off x="3129" y="2989"/>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Beta</a:t>
              </a:r>
              <a:endParaRPr lang="en-US" altLang="zh-CN" b="1"/>
            </a:p>
          </p:txBody>
        </p:sp>
        <p:sp>
          <p:nvSpPr>
            <p:cNvPr id="37946" name="Rectangle 58"/>
            <p:cNvSpPr>
              <a:spLocks noChangeArrowheads="1"/>
            </p:cNvSpPr>
            <p:nvPr/>
          </p:nvSpPr>
          <p:spPr bwMode="auto">
            <a:xfrm>
              <a:off x="2775" y="3177"/>
              <a:ext cx="943" cy="211"/>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7947" name="Rectangle 59"/>
            <p:cNvSpPr>
              <a:spLocks noChangeArrowheads="1"/>
            </p:cNvSpPr>
            <p:nvPr/>
          </p:nvSpPr>
          <p:spPr bwMode="auto">
            <a:xfrm>
              <a:off x="3070" y="3200"/>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Device</a:t>
              </a:r>
              <a:endParaRPr lang="en-US" altLang="zh-CN" b="1"/>
            </a:p>
          </p:txBody>
        </p:sp>
        <p:sp>
          <p:nvSpPr>
            <p:cNvPr id="37948" name="Rectangle 60"/>
            <p:cNvSpPr>
              <a:spLocks noChangeArrowheads="1"/>
            </p:cNvSpPr>
            <p:nvPr/>
          </p:nvSpPr>
          <p:spPr bwMode="auto">
            <a:xfrm>
              <a:off x="2775" y="3388"/>
              <a:ext cx="943" cy="211"/>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7949" name="Rectangle 61"/>
            <p:cNvSpPr>
              <a:spLocks noChangeArrowheads="1"/>
            </p:cNvSpPr>
            <p:nvPr/>
          </p:nvSpPr>
          <p:spPr bwMode="auto">
            <a:xfrm>
              <a:off x="3116" y="3410"/>
              <a:ext cx="3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Misx</a:t>
              </a:r>
              <a:endParaRPr lang="en-US" altLang="zh-CN" b="1"/>
            </a:p>
          </p:txBody>
        </p:sp>
        <p:sp>
          <p:nvSpPr>
            <p:cNvPr id="37950" name="Rectangle 62"/>
            <p:cNvSpPr>
              <a:spLocks noChangeArrowheads="1"/>
            </p:cNvSpPr>
            <p:nvPr/>
          </p:nvSpPr>
          <p:spPr bwMode="auto">
            <a:xfrm>
              <a:off x="3718" y="2967"/>
              <a:ext cx="422" cy="210"/>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7951" name="Freeform 63"/>
            <p:cNvSpPr/>
            <p:nvPr/>
          </p:nvSpPr>
          <p:spPr bwMode="auto">
            <a:xfrm>
              <a:off x="4006" y="3055"/>
              <a:ext cx="56" cy="45"/>
            </a:xfrm>
            <a:custGeom>
              <a:avLst/>
              <a:gdLst>
                <a:gd name="T0" fmla="*/ 0 w 56"/>
                <a:gd name="T1" fmla="*/ 23 h 45"/>
                <a:gd name="T2" fmla="*/ 12 w 56"/>
                <a:gd name="T3" fmla="*/ 0 h 45"/>
                <a:gd name="T4" fmla="*/ 45 w 56"/>
                <a:gd name="T5" fmla="*/ 0 h 45"/>
                <a:gd name="T6" fmla="*/ 56 w 56"/>
                <a:gd name="T7" fmla="*/ 23 h 45"/>
                <a:gd name="T8" fmla="*/ 45 w 56"/>
                <a:gd name="T9" fmla="*/ 45 h 45"/>
                <a:gd name="T10" fmla="*/ 12 w 56"/>
                <a:gd name="T11" fmla="*/ 45 h 45"/>
                <a:gd name="T12" fmla="*/ 0 w 56"/>
                <a:gd name="T13" fmla="*/ 23 h 45"/>
                <a:gd name="T14" fmla="*/ 0 60000 65536"/>
                <a:gd name="T15" fmla="*/ 0 60000 65536"/>
                <a:gd name="T16" fmla="*/ 0 60000 65536"/>
                <a:gd name="T17" fmla="*/ 0 60000 65536"/>
                <a:gd name="T18" fmla="*/ 0 60000 65536"/>
                <a:gd name="T19" fmla="*/ 0 60000 65536"/>
                <a:gd name="T20" fmla="*/ 0 60000 65536"/>
                <a:gd name="T21" fmla="*/ 0 w 56"/>
                <a:gd name="T22" fmla="*/ 0 h 45"/>
                <a:gd name="T23" fmla="*/ 56 w 56"/>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45">
                  <a:moveTo>
                    <a:pt x="0" y="23"/>
                  </a:moveTo>
                  <a:lnTo>
                    <a:pt x="12" y="0"/>
                  </a:lnTo>
                  <a:lnTo>
                    <a:pt x="45" y="0"/>
                  </a:lnTo>
                  <a:lnTo>
                    <a:pt x="56" y="23"/>
                  </a:lnTo>
                  <a:lnTo>
                    <a:pt x="45" y="45"/>
                  </a:lnTo>
                  <a:lnTo>
                    <a:pt x="12" y="45"/>
                  </a:lnTo>
                  <a:lnTo>
                    <a:pt x="0" y="23"/>
                  </a:lnTo>
                  <a:close/>
                </a:path>
              </a:pathLst>
            </a:custGeom>
            <a:solidFill>
              <a:srgbClr val="000000"/>
            </a:solidFill>
            <a:ln w="22225">
              <a:solidFill>
                <a:srgbClr val="000000"/>
              </a:solidFill>
              <a:prstDash val="solid"/>
              <a:round/>
            </a:ln>
          </p:spPr>
          <p:txBody>
            <a:bodyPr/>
            <a:lstStyle/>
            <a:p>
              <a:endParaRPr lang="zh-CN" altLang="en-US"/>
            </a:p>
          </p:txBody>
        </p:sp>
        <p:sp>
          <p:nvSpPr>
            <p:cNvPr id="37952" name="Rectangle 64"/>
            <p:cNvSpPr>
              <a:spLocks noChangeArrowheads="1"/>
            </p:cNvSpPr>
            <p:nvPr/>
          </p:nvSpPr>
          <p:spPr bwMode="auto">
            <a:xfrm>
              <a:off x="3718" y="3177"/>
              <a:ext cx="422" cy="211"/>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7953" name="Rectangle 65"/>
            <p:cNvSpPr>
              <a:spLocks noChangeArrowheads="1"/>
            </p:cNvSpPr>
            <p:nvPr/>
          </p:nvSpPr>
          <p:spPr bwMode="auto">
            <a:xfrm>
              <a:off x="3718" y="3388"/>
              <a:ext cx="422" cy="211"/>
            </a:xfrm>
            <a:prstGeom prst="rect">
              <a:avLst/>
            </a:prstGeom>
            <a:solidFill>
              <a:srgbClr val="FFFFFF"/>
            </a:solidFill>
            <a:ln w="222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7954" name="Freeform 66"/>
            <p:cNvSpPr/>
            <p:nvPr/>
          </p:nvSpPr>
          <p:spPr bwMode="auto">
            <a:xfrm>
              <a:off x="4006" y="3266"/>
              <a:ext cx="56" cy="44"/>
            </a:xfrm>
            <a:custGeom>
              <a:avLst/>
              <a:gdLst>
                <a:gd name="T0" fmla="*/ 0 w 56"/>
                <a:gd name="T1" fmla="*/ 22 h 44"/>
                <a:gd name="T2" fmla="*/ 12 w 56"/>
                <a:gd name="T3" fmla="*/ 0 h 44"/>
                <a:gd name="T4" fmla="*/ 45 w 56"/>
                <a:gd name="T5" fmla="*/ 0 h 44"/>
                <a:gd name="T6" fmla="*/ 56 w 56"/>
                <a:gd name="T7" fmla="*/ 22 h 44"/>
                <a:gd name="T8" fmla="*/ 45 w 56"/>
                <a:gd name="T9" fmla="*/ 44 h 44"/>
                <a:gd name="T10" fmla="*/ 12 w 56"/>
                <a:gd name="T11" fmla="*/ 44 h 44"/>
                <a:gd name="T12" fmla="*/ 0 w 56"/>
                <a:gd name="T13" fmla="*/ 22 h 44"/>
                <a:gd name="T14" fmla="*/ 0 60000 65536"/>
                <a:gd name="T15" fmla="*/ 0 60000 65536"/>
                <a:gd name="T16" fmla="*/ 0 60000 65536"/>
                <a:gd name="T17" fmla="*/ 0 60000 65536"/>
                <a:gd name="T18" fmla="*/ 0 60000 65536"/>
                <a:gd name="T19" fmla="*/ 0 60000 65536"/>
                <a:gd name="T20" fmla="*/ 0 60000 65536"/>
                <a:gd name="T21" fmla="*/ 0 w 56"/>
                <a:gd name="T22" fmla="*/ 0 h 44"/>
                <a:gd name="T23" fmla="*/ 56 w 56"/>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44">
                  <a:moveTo>
                    <a:pt x="0" y="22"/>
                  </a:moveTo>
                  <a:lnTo>
                    <a:pt x="12" y="0"/>
                  </a:lnTo>
                  <a:lnTo>
                    <a:pt x="45" y="0"/>
                  </a:lnTo>
                  <a:lnTo>
                    <a:pt x="56" y="22"/>
                  </a:lnTo>
                  <a:lnTo>
                    <a:pt x="45" y="44"/>
                  </a:lnTo>
                  <a:lnTo>
                    <a:pt x="12" y="44"/>
                  </a:lnTo>
                  <a:lnTo>
                    <a:pt x="0" y="22"/>
                  </a:lnTo>
                  <a:close/>
                </a:path>
              </a:pathLst>
            </a:custGeom>
            <a:solidFill>
              <a:srgbClr val="000000"/>
            </a:solidFill>
            <a:ln w="22225">
              <a:solidFill>
                <a:srgbClr val="000000"/>
              </a:solidFill>
              <a:prstDash val="solid"/>
              <a:round/>
            </a:ln>
          </p:spPr>
          <p:txBody>
            <a:bodyPr/>
            <a:lstStyle/>
            <a:p>
              <a:endParaRPr lang="zh-CN" altLang="en-US"/>
            </a:p>
          </p:txBody>
        </p:sp>
        <p:sp>
          <p:nvSpPr>
            <p:cNvPr id="37955" name="Freeform 67"/>
            <p:cNvSpPr/>
            <p:nvPr/>
          </p:nvSpPr>
          <p:spPr bwMode="auto">
            <a:xfrm>
              <a:off x="4006" y="3477"/>
              <a:ext cx="56" cy="44"/>
            </a:xfrm>
            <a:custGeom>
              <a:avLst/>
              <a:gdLst>
                <a:gd name="T0" fmla="*/ 0 w 56"/>
                <a:gd name="T1" fmla="*/ 22 h 44"/>
                <a:gd name="T2" fmla="*/ 12 w 56"/>
                <a:gd name="T3" fmla="*/ 0 h 44"/>
                <a:gd name="T4" fmla="*/ 45 w 56"/>
                <a:gd name="T5" fmla="*/ 0 h 44"/>
                <a:gd name="T6" fmla="*/ 56 w 56"/>
                <a:gd name="T7" fmla="*/ 22 h 44"/>
                <a:gd name="T8" fmla="*/ 45 w 56"/>
                <a:gd name="T9" fmla="*/ 44 h 44"/>
                <a:gd name="T10" fmla="*/ 12 w 56"/>
                <a:gd name="T11" fmla="*/ 44 h 44"/>
                <a:gd name="T12" fmla="*/ 0 w 56"/>
                <a:gd name="T13" fmla="*/ 22 h 44"/>
                <a:gd name="T14" fmla="*/ 0 60000 65536"/>
                <a:gd name="T15" fmla="*/ 0 60000 65536"/>
                <a:gd name="T16" fmla="*/ 0 60000 65536"/>
                <a:gd name="T17" fmla="*/ 0 60000 65536"/>
                <a:gd name="T18" fmla="*/ 0 60000 65536"/>
                <a:gd name="T19" fmla="*/ 0 60000 65536"/>
                <a:gd name="T20" fmla="*/ 0 60000 65536"/>
                <a:gd name="T21" fmla="*/ 0 w 56"/>
                <a:gd name="T22" fmla="*/ 0 h 44"/>
                <a:gd name="T23" fmla="*/ 56 w 56"/>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44">
                  <a:moveTo>
                    <a:pt x="0" y="22"/>
                  </a:moveTo>
                  <a:lnTo>
                    <a:pt x="12" y="0"/>
                  </a:lnTo>
                  <a:lnTo>
                    <a:pt x="45" y="0"/>
                  </a:lnTo>
                  <a:lnTo>
                    <a:pt x="56" y="22"/>
                  </a:lnTo>
                  <a:lnTo>
                    <a:pt x="45" y="44"/>
                  </a:lnTo>
                  <a:lnTo>
                    <a:pt x="12" y="44"/>
                  </a:lnTo>
                  <a:lnTo>
                    <a:pt x="0" y="22"/>
                  </a:lnTo>
                  <a:close/>
                </a:path>
              </a:pathLst>
            </a:custGeom>
            <a:solidFill>
              <a:srgbClr val="000000"/>
            </a:solidFill>
            <a:ln w="22225">
              <a:solidFill>
                <a:srgbClr val="000000"/>
              </a:solidFill>
              <a:prstDash val="solid"/>
              <a:round/>
            </a:ln>
          </p:spPr>
          <p:txBody>
            <a:bodyPr/>
            <a:lstStyle/>
            <a:p>
              <a:endParaRPr lang="zh-CN" altLang="en-US"/>
            </a:p>
          </p:txBody>
        </p:sp>
        <p:sp>
          <p:nvSpPr>
            <p:cNvPr id="37956" name="Line 68"/>
            <p:cNvSpPr>
              <a:spLocks noChangeShapeType="1"/>
            </p:cNvSpPr>
            <p:nvPr/>
          </p:nvSpPr>
          <p:spPr bwMode="auto">
            <a:xfrm>
              <a:off x="4029" y="3078"/>
              <a:ext cx="532" cy="1"/>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57" name="Freeform 69"/>
            <p:cNvSpPr/>
            <p:nvPr/>
          </p:nvSpPr>
          <p:spPr bwMode="auto">
            <a:xfrm>
              <a:off x="4561" y="3000"/>
              <a:ext cx="156" cy="155"/>
            </a:xfrm>
            <a:custGeom>
              <a:avLst/>
              <a:gdLst>
                <a:gd name="T0" fmla="*/ 0 w 156"/>
                <a:gd name="T1" fmla="*/ 78 h 155"/>
                <a:gd name="T2" fmla="*/ 11 w 156"/>
                <a:gd name="T3" fmla="*/ 33 h 155"/>
                <a:gd name="T4" fmla="*/ 45 w 156"/>
                <a:gd name="T5" fmla="*/ 0 h 155"/>
                <a:gd name="T6" fmla="*/ 100 w 156"/>
                <a:gd name="T7" fmla="*/ 0 h 155"/>
                <a:gd name="T8" fmla="*/ 134 w 156"/>
                <a:gd name="T9" fmla="*/ 33 h 155"/>
                <a:gd name="T10" fmla="*/ 156 w 156"/>
                <a:gd name="T11" fmla="*/ 78 h 155"/>
                <a:gd name="T12" fmla="*/ 134 w 156"/>
                <a:gd name="T13" fmla="*/ 122 h 155"/>
                <a:gd name="T14" fmla="*/ 100 w 156"/>
                <a:gd name="T15" fmla="*/ 155 h 155"/>
                <a:gd name="T16" fmla="*/ 45 w 156"/>
                <a:gd name="T17" fmla="*/ 155 h 155"/>
                <a:gd name="T18" fmla="*/ 11 w 156"/>
                <a:gd name="T19" fmla="*/ 122 h 155"/>
                <a:gd name="T20" fmla="*/ 0 w 156"/>
                <a:gd name="T21" fmla="*/ 78 h 1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6"/>
                <a:gd name="T34" fmla="*/ 0 h 155"/>
                <a:gd name="T35" fmla="*/ 156 w 156"/>
                <a:gd name="T36" fmla="*/ 155 h 1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6" h="155">
                  <a:moveTo>
                    <a:pt x="0" y="78"/>
                  </a:moveTo>
                  <a:lnTo>
                    <a:pt x="11" y="33"/>
                  </a:lnTo>
                  <a:lnTo>
                    <a:pt x="45" y="0"/>
                  </a:lnTo>
                  <a:lnTo>
                    <a:pt x="100" y="0"/>
                  </a:lnTo>
                  <a:lnTo>
                    <a:pt x="134" y="33"/>
                  </a:lnTo>
                  <a:lnTo>
                    <a:pt x="156" y="78"/>
                  </a:lnTo>
                  <a:lnTo>
                    <a:pt x="134" y="122"/>
                  </a:lnTo>
                  <a:lnTo>
                    <a:pt x="100" y="155"/>
                  </a:lnTo>
                  <a:lnTo>
                    <a:pt x="45" y="155"/>
                  </a:lnTo>
                  <a:lnTo>
                    <a:pt x="11" y="122"/>
                  </a:lnTo>
                  <a:lnTo>
                    <a:pt x="0" y="78"/>
                  </a:lnTo>
                  <a:close/>
                </a:path>
              </a:pathLst>
            </a:custGeom>
            <a:solidFill>
              <a:srgbClr val="FFFFFF"/>
            </a:solidFill>
            <a:ln w="22225">
              <a:solidFill>
                <a:srgbClr val="000000"/>
              </a:solidFill>
              <a:prstDash val="solid"/>
              <a:round/>
            </a:ln>
          </p:spPr>
          <p:txBody>
            <a:bodyPr/>
            <a:lstStyle/>
            <a:p>
              <a:endParaRPr lang="zh-CN" altLang="en-US"/>
            </a:p>
          </p:txBody>
        </p:sp>
        <p:sp>
          <p:nvSpPr>
            <p:cNvPr id="37958" name="Line 70"/>
            <p:cNvSpPr>
              <a:spLocks noChangeShapeType="1"/>
            </p:cNvSpPr>
            <p:nvPr/>
          </p:nvSpPr>
          <p:spPr bwMode="auto">
            <a:xfrm>
              <a:off x="4029" y="3288"/>
              <a:ext cx="943" cy="1"/>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59" name="Freeform 71"/>
            <p:cNvSpPr/>
            <p:nvPr/>
          </p:nvSpPr>
          <p:spPr bwMode="auto">
            <a:xfrm>
              <a:off x="4972" y="3211"/>
              <a:ext cx="166" cy="155"/>
            </a:xfrm>
            <a:custGeom>
              <a:avLst/>
              <a:gdLst>
                <a:gd name="T0" fmla="*/ 0 w 166"/>
                <a:gd name="T1" fmla="*/ 77 h 155"/>
                <a:gd name="T2" fmla="*/ 22 w 166"/>
                <a:gd name="T3" fmla="*/ 33 h 155"/>
                <a:gd name="T4" fmla="*/ 56 w 166"/>
                <a:gd name="T5" fmla="*/ 0 h 155"/>
                <a:gd name="T6" fmla="*/ 111 w 166"/>
                <a:gd name="T7" fmla="*/ 0 h 155"/>
                <a:gd name="T8" fmla="*/ 144 w 166"/>
                <a:gd name="T9" fmla="*/ 33 h 155"/>
                <a:gd name="T10" fmla="*/ 166 w 166"/>
                <a:gd name="T11" fmla="*/ 77 h 155"/>
                <a:gd name="T12" fmla="*/ 144 w 166"/>
                <a:gd name="T13" fmla="*/ 122 h 155"/>
                <a:gd name="T14" fmla="*/ 111 w 166"/>
                <a:gd name="T15" fmla="*/ 155 h 155"/>
                <a:gd name="T16" fmla="*/ 56 w 166"/>
                <a:gd name="T17" fmla="*/ 155 h 155"/>
                <a:gd name="T18" fmla="*/ 22 w 166"/>
                <a:gd name="T19" fmla="*/ 122 h 155"/>
                <a:gd name="T20" fmla="*/ 0 w 166"/>
                <a:gd name="T21" fmla="*/ 77 h 1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6"/>
                <a:gd name="T34" fmla="*/ 0 h 155"/>
                <a:gd name="T35" fmla="*/ 166 w 166"/>
                <a:gd name="T36" fmla="*/ 155 h 1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6" h="155">
                  <a:moveTo>
                    <a:pt x="0" y="77"/>
                  </a:moveTo>
                  <a:lnTo>
                    <a:pt x="22" y="33"/>
                  </a:lnTo>
                  <a:lnTo>
                    <a:pt x="56" y="0"/>
                  </a:lnTo>
                  <a:lnTo>
                    <a:pt x="111" y="0"/>
                  </a:lnTo>
                  <a:lnTo>
                    <a:pt x="144" y="33"/>
                  </a:lnTo>
                  <a:lnTo>
                    <a:pt x="166" y="77"/>
                  </a:lnTo>
                  <a:lnTo>
                    <a:pt x="144" y="122"/>
                  </a:lnTo>
                  <a:lnTo>
                    <a:pt x="111" y="155"/>
                  </a:lnTo>
                  <a:lnTo>
                    <a:pt x="56" y="155"/>
                  </a:lnTo>
                  <a:lnTo>
                    <a:pt x="22" y="122"/>
                  </a:lnTo>
                  <a:lnTo>
                    <a:pt x="0" y="77"/>
                  </a:lnTo>
                  <a:close/>
                </a:path>
              </a:pathLst>
            </a:custGeom>
            <a:solidFill>
              <a:srgbClr val="FFFFFF"/>
            </a:solidFill>
            <a:ln w="22225">
              <a:solidFill>
                <a:srgbClr val="000000"/>
              </a:solidFill>
              <a:prstDash val="solid"/>
              <a:round/>
            </a:ln>
          </p:spPr>
          <p:txBody>
            <a:bodyPr/>
            <a:lstStyle/>
            <a:p>
              <a:endParaRPr lang="zh-CN" altLang="en-US"/>
            </a:p>
          </p:txBody>
        </p:sp>
        <p:sp>
          <p:nvSpPr>
            <p:cNvPr id="37960" name="Line 72"/>
            <p:cNvSpPr>
              <a:spLocks noChangeShapeType="1"/>
            </p:cNvSpPr>
            <p:nvPr/>
          </p:nvSpPr>
          <p:spPr bwMode="auto">
            <a:xfrm>
              <a:off x="4029" y="3499"/>
              <a:ext cx="532" cy="1"/>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61" name="Freeform 73"/>
            <p:cNvSpPr/>
            <p:nvPr/>
          </p:nvSpPr>
          <p:spPr bwMode="auto">
            <a:xfrm>
              <a:off x="4561" y="3421"/>
              <a:ext cx="156" cy="144"/>
            </a:xfrm>
            <a:custGeom>
              <a:avLst/>
              <a:gdLst>
                <a:gd name="T0" fmla="*/ 0 w 156"/>
                <a:gd name="T1" fmla="*/ 78 h 144"/>
                <a:gd name="T2" fmla="*/ 11 w 156"/>
                <a:gd name="T3" fmla="*/ 33 h 144"/>
                <a:gd name="T4" fmla="*/ 45 w 156"/>
                <a:gd name="T5" fmla="*/ 0 h 144"/>
                <a:gd name="T6" fmla="*/ 100 w 156"/>
                <a:gd name="T7" fmla="*/ 0 h 144"/>
                <a:gd name="T8" fmla="*/ 134 w 156"/>
                <a:gd name="T9" fmla="*/ 33 h 144"/>
                <a:gd name="T10" fmla="*/ 156 w 156"/>
                <a:gd name="T11" fmla="*/ 78 h 144"/>
                <a:gd name="T12" fmla="*/ 134 w 156"/>
                <a:gd name="T13" fmla="*/ 122 h 144"/>
                <a:gd name="T14" fmla="*/ 100 w 156"/>
                <a:gd name="T15" fmla="*/ 144 h 144"/>
                <a:gd name="T16" fmla="*/ 45 w 156"/>
                <a:gd name="T17" fmla="*/ 144 h 144"/>
                <a:gd name="T18" fmla="*/ 11 w 156"/>
                <a:gd name="T19" fmla="*/ 122 h 144"/>
                <a:gd name="T20" fmla="*/ 0 w 156"/>
                <a:gd name="T21" fmla="*/ 78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6"/>
                <a:gd name="T34" fmla="*/ 0 h 144"/>
                <a:gd name="T35" fmla="*/ 156 w 156"/>
                <a:gd name="T36" fmla="*/ 144 h 1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6" h="144">
                  <a:moveTo>
                    <a:pt x="0" y="78"/>
                  </a:moveTo>
                  <a:lnTo>
                    <a:pt x="11" y="33"/>
                  </a:lnTo>
                  <a:lnTo>
                    <a:pt x="45" y="0"/>
                  </a:lnTo>
                  <a:lnTo>
                    <a:pt x="100" y="0"/>
                  </a:lnTo>
                  <a:lnTo>
                    <a:pt x="134" y="33"/>
                  </a:lnTo>
                  <a:lnTo>
                    <a:pt x="156" y="78"/>
                  </a:lnTo>
                  <a:lnTo>
                    <a:pt x="134" y="122"/>
                  </a:lnTo>
                  <a:lnTo>
                    <a:pt x="100" y="144"/>
                  </a:lnTo>
                  <a:lnTo>
                    <a:pt x="45" y="144"/>
                  </a:lnTo>
                  <a:lnTo>
                    <a:pt x="11" y="122"/>
                  </a:lnTo>
                  <a:lnTo>
                    <a:pt x="0" y="78"/>
                  </a:lnTo>
                  <a:close/>
                </a:path>
              </a:pathLst>
            </a:custGeom>
            <a:solidFill>
              <a:srgbClr val="FFFFFF"/>
            </a:solidFill>
            <a:ln w="22225">
              <a:solidFill>
                <a:srgbClr val="000000"/>
              </a:solidFill>
              <a:prstDash val="solid"/>
              <a:round/>
            </a:ln>
          </p:spPr>
          <p:txBody>
            <a:bodyPr/>
            <a:lstStyle/>
            <a:p>
              <a:endParaRPr lang="zh-CN" altLang="en-US"/>
            </a:p>
          </p:txBody>
        </p:sp>
        <p:sp>
          <p:nvSpPr>
            <p:cNvPr id="37962" name="Rectangle 74"/>
            <p:cNvSpPr>
              <a:spLocks noChangeArrowheads="1"/>
            </p:cNvSpPr>
            <p:nvPr/>
          </p:nvSpPr>
          <p:spPr bwMode="auto">
            <a:xfrm>
              <a:off x="4804" y="2989"/>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Beta</a:t>
              </a:r>
              <a:endParaRPr lang="en-US" altLang="zh-CN" b="1"/>
            </a:p>
          </p:txBody>
        </p:sp>
        <p:sp>
          <p:nvSpPr>
            <p:cNvPr id="37963" name="Rectangle 75"/>
            <p:cNvSpPr>
              <a:spLocks noChangeArrowheads="1"/>
            </p:cNvSpPr>
            <p:nvPr/>
          </p:nvSpPr>
          <p:spPr bwMode="auto">
            <a:xfrm>
              <a:off x="5245" y="3244"/>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Device</a:t>
              </a:r>
              <a:endParaRPr lang="en-US" altLang="zh-CN" b="1"/>
            </a:p>
          </p:txBody>
        </p:sp>
        <p:sp>
          <p:nvSpPr>
            <p:cNvPr id="37964" name="Rectangle 76"/>
            <p:cNvSpPr>
              <a:spLocks noChangeArrowheads="1"/>
            </p:cNvSpPr>
            <p:nvPr/>
          </p:nvSpPr>
          <p:spPr bwMode="auto">
            <a:xfrm>
              <a:off x="4881" y="3410"/>
              <a:ext cx="3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b="1">
                  <a:solidFill>
                    <a:srgbClr val="000000"/>
                  </a:solidFill>
                  <a:latin typeface="Times" panose="02020603050405020304" pitchFamily="18" charset="0"/>
                </a:rPr>
                <a:t>Misx</a:t>
              </a:r>
              <a:endParaRPr lang="en-US" altLang="zh-CN" b="1"/>
            </a:p>
          </p:txBody>
        </p:sp>
        <p:sp>
          <p:nvSpPr>
            <p:cNvPr id="37965" name="Line 77"/>
            <p:cNvSpPr>
              <a:spLocks noChangeShapeType="1"/>
            </p:cNvSpPr>
            <p:nvPr/>
          </p:nvSpPr>
          <p:spPr bwMode="auto">
            <a:xfrm flipV="1">
              <a:off x="1931" y="982"/>
              <a:ext cx="844" cy="422"/>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66" name="Line 78"/>
            <p:cNvSpPr>
              <a:spLocks noChangeShapeType="1"/>
            </p:cNvSpPr>
            <p:nvPr/>
          </p:nvSpPr>
          <p:spPr bwMode="auto">
            <a:xfrm>
              <a:off x="1931" y="1659"/>
              <a:ext cx="844" cy="365"/>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67" name="Line 79"/>
            <p:cNvSpPr>
              <a:spLocks noChangeShapeType="1"/>
            </p:cNvSpPr>
            <p:nvPr/>
          </p:nvSpPr>
          <p:spPr bwMode="auto">
            <a:xfrm>
              <a:off x="1931" y="1869"/>
              <a:ext cx="844" cy="1098"/>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68" name="Freeform 80"/>
            <p:cNvSpPr/>
            <p:nvPr/>
          </p:nvSpPr>
          <p:spPr bwMode="auto">
            <a:xfrm>
              <a:off x="2630" y="982"/>
              <a:ext cx="133" cy="78"/>
            </a:xfrm>
            <a:custGeom>
              <a:avLst/>
              <a:gdLst>
                <a:gd name="T0" fmla="*/ 0 w 133"/>
                <a:gd name="T1" fmla="*/ 34 h 78"/>
                <a:gd name="T2" fmla="*/ 34 w 133"/>
                <a:gd name="T3" fmla="*/ 45 h 78"/>
                <a:gd name="T4" fmla="*/ 22 w 133"/>
                <a:gd name="T5" fmla="*/ 78 h 78"/>
                <a:gd name="T6" fmla="*/ 133 w 133"/>
                <a:gd name="T7" fmla="*/ 0 h 78"/>
                <a:gd name="T8" fmla="*/ 0 w 133"/>
                <a:gd name="T9" fmla="*/ 34 h 78"/>
                <a:gd name="T10" fmla="*/ 0 60000 65536"/>
                <a:gd name="T11" fmla="*/ 0 60000 65536"/>
                <a:gd name="T12" fmla="*/ 0 60000 65536"/>
                <a:gd name="T13" fmla="*/ 0 60000 65536"/>
                <a:gd name="T14" fmla="*/ 0 60000 65536"/>
                <a:gd name="T15" fmla="*/ 0 w 133"/>
                <a:gd name="T16" fmla="*/ 0 h 78"/>
                <a:gd name="T17" fmla="*/ 133 w 133"/>
                <a:gd name="T18" fmla="*/ 78 h 78"/>
              </a:gdLst>
              <a:ahLst/>
              <a:cxnLst>
                <a:cxn ang="T10">
                  <a:pos x="T0" y="T1"/>
                </a:cxn>
                <a:cxn ang="T11">
                  <a:pos x="T2" y="T3"/>
                </a:cxn>
                <a:cxn ang="T12">
                  <a:pos x="T4" y="T5"/>
                </a:cxn>
                <a:cxn ang="T13">
                  <a:pos x="T6" y="T7"/>
                </a:cxn>
                <a:cxn ang="T14">
                  <a:pos x="T8" y="T9"/>
                </a:cxn>
              </a:cxnLst>
              <a:rect l="T15" t="T16" r="T17" b="T18"/>
              <a:pathLst>
                <a:path w="133" h="78">
                  <a:moveTo>
                    <a:pt x="0" y="34"/>
                  </a:moveTo>
                  <a:lnTo>
                    <a:pt x="34" y="45"/>
                  </a:lnTo>
                  <a:lnTo>
                    <a:pt x="22" y="78"/>
                  </a:lnTo>
                  <a:lnTo>
                    <a:pt x="133" y="0"/>
                  </a:lnTo>
                  <a:lnTo>
                    <a:pt x="0" y="34"/>
                  </a:lnTo>
                  <a:close/>
                </a:path>
              </a:pathLst>
            </a:custGeom>
            <a:solidFill>
              <a:srgbClr val="000000"/>
            </a:solidFill>
            <a:ln w="22225">
              <a:solidFill>
                <a:srgbClr val="000000"/>
              </a:solidFill>
              <a:prstDash val="solid"/>
              <a:round/>
            </a:ln>
          </p:spPr>
          <p:txBody>
            <a:bodyPr/>
            <a:lstStyle/>
            <a:p>
              <a:endParaRPr lang="zh-CN" altLang="en-US"/>
            </a:p>
          </p:txBody>
        </p:sp>
        <p:sp>
          <p:nvSpPr>
            <p:cNvPr id="37969" name="Freeform 81"/>
            <p:cNvSpPr/>
            <p:nvPr/>
          </p:nvSpPr>
          <p:spPr bwMode="auto">
            <a:xfrm>
              <a:off x="2652" y="1958"/>
              <a:ext cx="134" cy="66"/>
            </a:xfrm>
            <a:custGeom>
              <a:avLst/>
              <a:gdLst>
                <a:gd name="T0" fmla="*/ 12 w 134"/>
                <a:gd name="T1" fmla="*/ 0 h 66"/>
                <a:gd name="T2" fmla="*/ 23 w 134"/>
                <a:gd name="T3" fmla="*/ 33 h 66"/>
                <a:gd name="T4" fmla="*/ 0 w 134"/>
                <a:gd name="T5" fmla="*/ 44 h 66"/>
                <a:gd name="T6" fmla="*/ 134 w 134"/>
                <a:gd name="T7" fmla="*/ 66 h 66"/>
                <a:gd name="T8" fmla="*/ 12 w 134"/>
                <a:gd name="T9" fmla="*/ 0 h 66"/>
                <a:gd name="T10" fmla="*/ 0 60000 65536"/>
                <a:gd name="T11" fmla="*/ 0 60000 65536"/>
                <a:gd name="T12" fmla="*/ 0 60000 65536"/>
                <a:gd name="T13" fmla="*/ 0 60000 65536"/>
                <a:gd name="T14" fmla="*/ 0 60000 65536"/>
                <a:gd name="T15" fmla="*/ 0 w 134"/>
                <a:gd name="T16" fmla="*/ 0 h 66"/>
                <a:gd name="T17" fmla="*/ 134 w 134"/>
                <a:gd name="T18" fmla="*/ 66 h 66"/>
              </a:gdLst>
              <a:ahLst/>
              <a:cxnLst>
                <a:cxn ang="T10">
                  <a:pos x="T0" y="T1"/>
                </a:cxn>
                <a:cxn ang="T11">
                  <a:pos x="T2" y="T3"/>
                </a:cxn>
                <a:cxn ang="T12">
                  <a:pos x="T4" y="T5"/>
                </a:cxn>
                <a:cxn ang="T13">
                  <a:pos x="T6" y="T7"/>
                </a:cxn>
                <a:cxn ang="T14">
                  <a:pos x="T8" y="T9"/>
                </a:cxn>
              </a:cxnLst>
              <a:rect l="T15" t="T16" r="T17" b="T18"/>
              <a:pathLst>
                <a:path w="134" h="66">
                  <a:moveTo>
                    <a:pt x="12" y="0"/>
                  </a:moveTo>
                  <a:lnTo>
                    <a:pt x="23" y="33"/>
                  </a:lnTo>
                  <a:lnTo>
                    <a:pt x="0" y="44"/>
                  </a:lnTo>
                  <a:lnTo>
                    <a:pt x="134" y="66"/>
                  </a:lnTo>
                  <a:lnTo>
                    <a:pt x="12" y="0"/>
                  </a:lnTo>
                  <a:close/>
                </a:path>
              </a:pathLst>
            </a:custGeom>
            <a:solidFill>
              <a:srgbClr val="000000"/>
            </a:solidFill>
            <a:ln w="22225">
              <a:solidFill>
                <a:srgbClr val="000000"/>
              </a:solidFill>
              <a:prstDash val="solid"/>
              <a:round/>
            </a:ln>
          </p:spPr>
          <p:txBody>
            <a:bodyPr/>
            <a:lstStyle/>
            <a:p>
              <a:endParaRPr lang="zh-CN" altLang="en-US"/>
            </a:p>
          </p:txBody>
        </p:sp>
        <p:sp>
          <p:nvSpPr>
            <p:cNvPr id="37970" name="Freeform 82"/>
            <p:cNvSpPr/>
            <p:nvPr/>
          </p:nvSpPr>
          <p:spPr bwMode="auto">
            <a:xfrm>
              <a:off x="2664" y="2845"/>
              <a:ext cx="111" cy="122"/>
            </a:xfrm>
            <a:custGeom>
              <a:avLst/>
              <a:gdLst>
                <a:gd name="T0" fmla="*/ 44 w 111"/>
                <a:gd name="T1" fmla="*/ 0 h 122"/>
                <a:gd name="T2" fmla="*/ 44 w 111"/>
                <a:gd name="T3" fmla="*/ 44 h 122"/>
                <a:gd name="T4" fmla="*/ 0 w 111"/>
                <a:gd name="T5" fmla="*/ 44 h 122"/>
                <a:gd name="T6" fmla="*/ 111 w 111"/>
                <a:gd name="T7" fmla="*/ 122 h 122"/>
                <a:gd name="T8" fmla="*/ 44 w 111"/>
                <a:gd name="T9" fmla="*/ 0 h 122"/>
                <a:gd name="T10" fmla="*/ 0 60000 65536"/>
                <a:gd name="T11" fmla="*/ 0 60000 65536"/>
                <a:gd name="T12" fmla="*/ 0 60000 65536"/>
                <a:gd name="T13" fmla="*/ 0 60000 65536"/>
                <a:gd name="T14" fmla="*/ 0 60000 65536"/>
                <a:gd name="T15" fmla="*/ 0 w 111"/>
                <a:gd name="T16" fmla="*/ 0 h 122"/>
                <a:gd name="T17" fmla="*/ 111 w 111"/>
                <a:gd name="T18" fmla="*/ 122 h 122"/>
              </a:gdLst>
              <a:ahLst/>
              <a:cxnLst>
                <a:cxn ang="T10">
                  <a:pos x="T0" y="T1"/>
                </a:cxn>
                <a:cxn ang="T11">
                  <a:pos x="T2" y="T3"/>
                </a:cxn>
                <a:cxn ang="T12">
                  <a:pos x="T4" y="T5"/>
                </a:cxn>
                <a:cxn ang="T13">
                  <a:pos x="T6" y="T7"/>
                </a:cxn>
                <a:cxn ang="T14">
                  <a:pos x="T8" y="T9"/>
                </a:cxn>
              </a:cxnLst>
              <a:rect l="T15" t="T16" r="T17" b="T18"/>
              <a:pathLst>
                <a:path w="111" h="122">
                  <a:moveTo>
                    <a:pt x="44" y="0"/>
                  </a:moveTo>
                  <a:lnTo>
                    <a:pt x="44" y="44"/>
                  </a:lnTo>
                  <a:lnTo>
                    <a:pt x="0" y="44"/>
                  </a:lnTo>
                  <a:lnTo>
                    <a:pt x="111" y="122"/>
                  </a:lnTo>
                  <a:lnTo>
                    <a:pt x="44" y="0"/>
                  </a:lnTo>
                  <a:close/>
                </a:path>
              </a:pathLst>
            </a:custGeom>
            <a:solidFill>
              <a:srgbClr val="000000"/>
            </a:solidFill>
            <a:ln w="22225">
              <a:solidFill>
                <a:srgbClr val="000000"/>
              </a:solidFill>
              <a:prstDash val="solid"/>
              <a:round/>
            </a:ln>
          </p:spPr>
          <p:txBody>
            <a:bodyPr/>
            <a:lstStyle/>
            <a:p>
              <a:endParaRPr lang="zh-CN" altLang="en-US"/>
            </a:p>
          </p:txBody>
        </p:sp>
      </p:grpSp>
      <p:sp>
        <p:nvSpPr>
          <p:cNvPr id="2" name="Text Box 2"/>
          <p:cNvSpPr txBox="1">
            <a:spLocks noChangeArrowheads="1"/>
          </p:cNvSpPr>
          <p:nvPr/>
        </p:nvSpPr>
        <p:spPr bwMode="auto">
          <a:xfrm>
            <a:off x="1048950" y="18864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4000" b="1" dirty="0">
                <a:latin typeface="华文新魏" panose="02010800040101010101" pitchFamily="2" charset="-122"/>
                <a:ea typeface="华文新魏" panose="02010800040101010101" pitchFamily="2" charset="-122"/>
              </a:rPr>
              <a:t>7.3.2 </a:t>
            </a:r>
            <a:r>
              <a:rPr lang="zh-CN" altLang="en-US" sz="4000" b="1" dirty="0">
                <a:latin typeface="华文新魏" panose="02010800040101010101" pitchFamily="2" charset="-122"/>
                <a:ea typeface="华文新魏" panose="02010800040101010101" pitchFamily="2" charset="-122"/>
              </a:rPr>
              <a:t>简单的文件目录</a:t>
            </a:r>
            <a:endParaRPr lang="zh-CN" altLang="en-US" sz="4000" b="1" dirty="0">
              <a:latin typeface="华文新魏" panose="02010800040101010101" pitchFamily="2" charset="-122"/>
              <a:ea typeface="华文新魏" panose="02010800040101010101" pitchFamily="2" charset="-122"/>
            </a:endParaRPr>
          </a:p>
        </p:txBody>
      </p:sp>
      <p:sp>
        <p:nvSpPr>
          <p:cNvPr id="3" name="文本框 2"/>
          <p:cNvSpPr txBox="1"/>
          <p:nvPr/>
        </p:nvSpPr>
        <p:spPr>
          <a:xfrm>
            <a:off x="96458" y="4435386"/>
            <a:ext cx="3857146" cy="1569660"/>
          </a:xfrm>
          <a:prstGeom prst="rect">
            <a:avLst/>
          </a:prstGeom>
          <a:noFill/>
        </p:spPr>
        <p:txBody>
          <a:bodyPr wrap="none" rtlCol="0">
            <a:spAutoFit/>
          </a:bodyPr>
          <a:lstStyle/>
          <a:p>
            <a:r>
              <a:rPr lang="en-US" altLang="zh-CN" dirty="0"/>
              <a:t>1)</a:t>
            </a:r>
            <a:r>
              <a:rPr lang="zh-CN" altLang="en-US" dirty="0"/>
              <a:t>为每个用户建立一个单独</a:t>
            </a:r>
            <a:endParaRPr lang="en-US" altLang="zh-CN" dirty="0"/>
          </a:p>
          <a:p>
            <a:r>
              <a:rPr lang="zh-CN" altLang="en-US" dirty="0"/>
              <a:t>的用户文件目录</a:t>
            </a:r>
            <a:endParaRPr lang="en-US" altLang="zh-CN" dirty="0"/>
          </a:p>
          <a:p>
            <a:r>
              <a:rPr lang="en-US" altLang="zh-CN" dirty="0"/>
              <a:t>2)</a:t>
            </a:r>
            <a:r>
              <a:rPr lang="zh-CN" altLang="en-US" dirty="0"/>
              <a:t>系统的主文件目录</a:t>
            </a:r>
            <a:r>
              <a:rPr lang="en-US" altLang="zh-CN" dirty="0"/>
              <a:t>:</a:t>
            </a:r>
            <a:endParaRPr lang="en-US" altLang="zh-CN" dirty="0"/>
          </a:p>
          <a:p>
            <a:r>
              <a:rPr lang="zh-CN" altLang="en-US" dirty="0"/>
              <a:t>记录每个用户文件目录</a:t>
            </a:r>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79512" y="926014"/>
            <a:ext cx="7864475" cy="5150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200000"/>
              </a:lnSpc>
            </a:pPr>
            <a:r>
              <a:rPr lang="en-US" altLang="zh-CN" sz="2400" b="1" dirty="0">
                <a:latin typeface="Times New Roman" panose="02020603050405020304" pitchFamily="18" charset="0"/>
              </a:rPr>
              <a:t>2. </a:t>
            </a:r>
            <a:r>
              <a:rPr lang="zh-CN" altLang="en-US" sz="2400" b="1" dirty="0">
                <a:latin typeface="Times New Roman" panose="02020603050405020304" pitchFamily="18" charset="0"/>
              </a:rPr>
              <a:t>两级目录 </a:t>
            </a:r>
            <a:endParaRPr lang="zh-CN" altLang="en-US" sz="2400" b="1" dirty="0">
              <a:latin typeface="Times New Roman" panose="02020603050405020304" pitchFamily="18" charset="0"/>
            </a:endParaRPr>
          </a:p>
          <a:p>
            <a:pPr eaLnBrk="1" hangingPunct="1">
              <a:lnSpc>
                <a:spcPct val="200000"/>
              </a:lnSpc>
            </a:pPr>
            <a:r>
              <a:rPr lang="zh-CN" altLang="en-US" b="1" dirty="0">
                <a:latin typeface="Times New Roman" panose="02020603050405020304" pitchFamily="18" charset="0"/>
              </a:rPr>
              <a:t>具有以下优点：</a:t>
            </a:r>
            <a:endParaRPr lang="zh-CN" altLang="en-US" b="1" dirty="0">
              <a:latin typeface="Times New Roman" panose="02020603050405020304" pitchFamily="18" charset="0"/>
            </a:endParaRPr>
          </a:p>
          <a:p>
            <a:pPr eaLnBrk="1" hangingPunct="1">
              <a:lnSpc>
                <a:spcPct val="200000"/>
              </a:lnSpc>
              <a:buFontTx/>
              <a:buAutoNum type="arabicParenBoth"/>
            </a:pPr>
            <a:r>
              <a:rPr lang="zh-CN" altLang="en-US" b="1" dirty="0">
                <a:latin typeface="Times New Roman" panose="02020603050405020304" pitchFamily="18" charset="0"/>
              </a:rPr>
              <a:t>提高了检索目录的速度 </a:t>
            </a:r>
            <a:endParaRPr lang="zh-CN" altLang="en-US" b="1" dirty="0">
              <a:latin typeface="Times New Roman" panose="02020603050405020304" pitchFamily="18" charset="0"/>
            </a:endParaRPr>
          </a:p>
          <a:p>
            <a:pPr eaLnBrk="1" hangingPunct="1">
              <a:lnSpc>
                <a:spcPct val="200000"/>
              </a:lnSpc>
            </a:pPr>
            <a:r>
              <a:rPr lang="zh-CN" altLang="en-US" b="1" dirty="0">
                <a:latin typeface="Times New Roman" panose="02020603050405020304" pitchFamily="18" charset="0"/>
              </a:rPr>
              <a:t>(2) 在不同的用户目录中， 可以使用相同的文件名。 </a:t>
            </a:r>
            <a:endParaRPr lang="zh-CN" altLang="en-US" b="1" dirty="0">
              <a:latin typeface="Times New Roman" panose="02020603050405020304" pitchFamily="18" charset="0"/>
            </a:endParaRPr>
          </a:p>
          <a:p>
            <a:pPr eaLnBrk="1" hangingPunct="1">
              <a:lnSpc>
                <a:spcPct val="200000"/>
              </a:lnSpc>
            </a:pPr>
            <a:r>
              <a:rPr lang="zh-CN" altLang="en-US" b="1" dirty="0">
                <a:latin typeface="Times New Roman" panose="02020603050405020304" pitchFamily="18" charset="0"/>
              </a:rPr>
              <a:t>(3) 不同用户还可使用不同的文件名来访问系统中的同一个共享文件 </a:t>
            </a:r>
            <a:endParaRPr lang="en-US" altLang="zh-CN" b="1" dirty="0">
              <a:latin typeface="Times New Roman" panose="02020603050405020304" pitchFamily="18" charset="0"/>
            </a:endParaRPr>
          </a:p>
          <a:p>
            <a:pPr eaLnBrk="1" hangingPunct="1">
              <a:lnSpc>
                <a:spcPct val="200000"/>
              </a:lnSpc>
            </a:pPr>
            <a:r>
              <a:rPr lang="zh-CN" altLang="en-US" b="1" dirty="0">
                <a:latin typeface="Times New Roman" panose="02020603050405020304" pitchFamily="18" charset="0"/>
              </a:rPr>
              <a:t>但是不同用户文件之间的共享成为问题</a:t>
            </a:r>
            <a:r>
              <a:rPr lang="en-US" altLang="zh-CN" b="1" dirty="0">
                <a:latin typeface="Times New Roman" panose="02020603050405020304" pitchFamily="18" charset="0"/>
              </a:rPr>
              <a:t>.</a:t>
            </a:r>
            <a:endParaRPr lang="zh-CN" altLang="en-US" b="1" dirty="0">
              <a:latin typeface="Times New Roman" panose="02020603050405020304" pitchFamily="18" charset="0"/>
            </a:endParaRPr>
          </a:p>
        </p:txBody>
      </p:sp>
      <p:sp>
        <p:nvSpPr>
          <p:cNvPr id="2" name="Text Box 2"/>
          <p:cNvSpPr txBox="1">
            <a:spLocks noChangeArrowheads="1"/>
          </p:cNvSpPr>
          <p:nvPr/>
        </p:nvSpPr>
        <p:spPr bwMode="auto">
          <a:xfrm>
            <a:off x="1048950" y="18864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4000" b="1" dirty="0">
                <a:latin typeface="华文新魏" panose="02010800040101010101" pitchFamily="2" charset="-122"/>
                <a:ea typeface="华文新魏" panose="02010800040101010101" pitchFamily="2" charset="-122"/>
              </a:rPr>
              <a:t>7.3.2 </a:t>
            </a:r>
            <a:r>
              <a:rPr lang="zh-CN" altLang="en-US" sz="4000" b="1" dirty="0">
                <a:latin typeface="华文新魏" panose="02010800040101010101" pitchFamily="2" charset="-122"/>
                <a:ea typeface="华文新魏" panose="02010800040101010101" pitchFamily="2" charset="-122"/>
              </a:rPr>
              <a:t>简单的文件目录</a:t>
            </a:r>
            <a:endParaRPr lang="zh-CN" altLang="en-US" sz="40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79512" y="620688"/>
            <a:ext cx="7848600" cy="1198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buClrTx/>
              <a:buSzTx/>
              <a:buFontTx/>
              <a:buNone/>
            </a:pPr>
            <a:r>
              <a:rPr lang="en-US" altLang="zh-CN" dirty="0">
                <a:latin typeface="宋体" panose="02010600030101010101" pitchFamily="2" charset="-122"/>
              </a:rPr>
              <a:t>2.2.1 </a:t>
            </a:r>
            <a:r>
              <a:rPr lang="zh-CN" altLang="en-US" dirty="0">
                <a:latin typeface="Times New Roman" panose="02020603050405020304" pitchFamily="18" charset="0"/>
              </a:rPr>
              <a:t>进程的定义和特征</a:t>
            </a:r>
            <a:endParaRPr lang="zh-CN" altLang="en-US" dirty="0">
              <a:latin typeface="宋体" panose="02010600030101010101" pitchFamily="2" charset="-122"/>
            </a:endParaRPr>
          </a:p>
          <a:p>
            <a:pPr>
              <a:lnSpc>
                <a:spcPct val="120000"/>
              </a:lnSpc>
              <a:spcBef>
                <a:spcPct val="0"/>
              </a:spcBef>
              <a:buClrTx/>
              <a:buSzTx/>
              <a:buFontTx/>
              <a:buNone/>
            </a:pPr>
            <a:r>
              <a:rPr lang="zh-CN" altLang="en-US" sz="2800" dirty="0">
                <a:latin typeface="宋体" panose="02010600030101010101" pitchFamily="2" charset="-122"/>
              </a:rPr>
              <a:t> </a:t>
            </a:r>
            <a:r>
              <a:rPr lang="zh-CN" altLang="en-US" sz="2800" dirty="0">
                <a:solidFill>
                  <a:schemeClr val="tx2"/>
                </a:solidFill>
                <a:latin typeface="宋体" panose="02010600030101010101" pitchFamily="2" charset="-122"/>
              </a:rPr>
              <a:t> </a:t>
            </a:r>
            <a:r>
              <a:rPr lang="en-US" altLang="zh-CN" sz="2800" dirty="0">
                <a:solidFill>
                  <a:schemeClr val="tx2"/>
                </a:solidFill>
                <a:latin typeface="宋体" panose="02010600030101010101" pitchFamily="2" charset="-122"/>
              </a:rPr>
              <a:t>1.</a:t>
            </a:r>
            <a:r>
              <a:rPr lang="zh-CN" altLang="en-US" sz="2800" b="1" dirty="0">
                <a:solidFill>
                  <a:schemeClr val="tx2"/>
                </a:solidFill>
                <a:latin typeface="Times New Roman" panose="02020603050405020304" pitchFamily="18" charset="0"/>
              </a:rPr>
              <a:t>进程的定义（</a:t>
            </a:r>
            <a:r>
              <a:rPr lang="zh-CN" altLang="en-US" sz="2800" b="1" dirty="0">
                <a:solidFill>
                  <a:schemeClr val="tx2"/>
                </a:solidFill>
                <a:latin typeface="Times New Roman" panose="02020603050405020304" pitchFamily="18" charset="0"/>
              </a:rPr>
              <a:t>名词）</a:t>
            </a:r>
            <a:endParaRPr lang="zh-CN" altLang="en-US" sz="2800" b="1" dirty="0">
              <a:solidFill>
                <a:schemeClr val="tx2"/>
              </a:solidFill>
              <a:latin typeface="Times New Roman" panose="02020603050405020304" pitchFamily="18" charset="0"/>
            </a:endParaRPr>
          </a:p>
        </p:txBody>
      </p:sp>
      <p:sp>
        <p:nvSpPr>
          <p:cNvPr id="25603" name="Text Box 3"/>
          <p:cNvSpPr txBox="1">
            <a:spLocks noChangeArrowheads="1"/>
          </p:cNvSpPr>
          <p:nvPr/>
        </p:nvSpPr>
        <p:spPr bwMode="auto">
          <a:xfrm>
            <a:off x="571500" y="132850"/>
            <a:ext cx="7315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4000" dirty="0">
                <a:latin typeface="华文新魏" panose="02010800040101010101" pitchFamily="2" charset="-122"/>
                <a:ea typeface="华文新魏" panose="02010800040101010101" pitchFamily="2" charset="-122"/>
              </a:rPr>
              <a:t>2.2 </a:t>
            </a:r>
            <a:r>
              <a:rPr lang="zh-CN" altLang="en-US" sz="4000" dirty="0">
                <a:latin typeface="华文新魏" panose="02010800040101010101" pitchFamily="2" charset="-122"/>
                <a:ea typeface="华文新魏" panose="02010800040101010101" pitchFamily="2" charset="-122"/>
              </a:rPr>
              <a:t>进程的描述</a:t>
            </a:r>
            <a:endParaRPr lang="zh-CN" altLang="en-US" sz="4000" dirty="0">
              <a:latin typeface="华文新魏" panose="02010800040101010101" pitchFamily="2" charset="-122"/>
              <a:ea typeface="华文新魏" panose="02010800040101010101" pitchFamily="2" charset="-122"/>
            </a:endParaRPr>
          </a:p>
        </p:txBody>
      </p:sp>
      <p:sp>
        <p:nvSpPr>
          <p:cNvPr id="25604" name="Rectangle 4"/>
          <p:cNvSpPr>
            <a:spLocks noChangeArrowheads="1"/>
          </p:cNvSpPr>
          <p:nvPr/>
        </p:nvSpPr>
        <p:spPr bwMode="auto">
          <a:xfrm>
            <a:off x="467544" y="1809869"/>
            <a:ext cx="8001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110000"/>
              <a:buFont typeface="Wingdings" panose="05000000000000000000" pitchFamily="2" charset="2"/>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SzTx/>
              <a:buFont typeface="Wingdings" panose="05000000000000000000" pitchFamily="2" charset="2"/>
              <a:buChar char="Ø"/>
            </a:pPr>
            <a:r>
              <a:rPr lang="zh-CN" altLang="en-US" sz="2800" dirty="0">
                <a:solidFill>
                  <a:srgbClr val="FF0000"/>
                </a:solidFill>
                <a:latin typeface="Times New Roman" panose="02020603050405020304" pitchFamily="18" charset="0"/>
              </a:rPr>
              <a:t>为了每个程序能独立地运行</a:t>
            </a:r>
            <a:r>
              <a:rPr lang="en-US" altLang="zh-CN" sz="2800" dirty="0">
                <a:solidFill>
                  <a:srgbClr val="FF0000"/>
                </a:solidFill>
                <a:latin typeface="Times New Roman" panose="02020603050405020304" pitchFamily="18" charset="0"/>
              </a:rPr>
              <a:t>,OS</a:t>
            </a:r>
            <a:r>
              <a:rPr lang="zh-CN" altLang="en-US" sz="2800" dirty="0">
                <a:solidFill>
                  <a:srgbClr val="FF0000"/>
                </a:solidFill>
                <a:latin typeface="Times New Roman" panose="02020603050405020304" pitchFamily="18" charset="0"/>
              </a:rPr>
              <a:t>为其配置了一个专门的数据结构</a:t>
            </a:r>
            <a:r>
              <a:rPr lang="en-US" altLang="zh-CN" sz="2800" dirty="0">
                <a:solidFill>
                  <a:srgbClr val="FF0000"/>
                </a:solidFill>
                <a:latin typeface="Times New Roman" panose="02020603050405020304" pitchFamily="18" charset="0"/>
              </a:rPr>
              <a:t>,</a:t>
            </a:r>
            <a:r>
              <a:rPr lang="zh-CN" altLang="en-US" sz="2800" dirty="0">
                <a:solidFill>
                  <a:srgbClr val="FF0000"/>
                </a:solidFill>
                <a:latin typeface="Times New Roman" panose="02020603050405020304" pitchFamily="18" charset="0"/>
              </a:rPr>
              <a:t>称为</a:t>
            </a:r>
            <a:r>
              <a:rPr lang="zh-CN" altLang="en-US" sz="2800" b="1" dirty="0">
                <a:solidFill>
                  <a:srgbClr val="FF0000"/>
                </a:solidFill>
                <a:latin typeface="Times New Roman" panose="02020603050405020304" pitchFamily="18" charset="0"/>
              </a:rPr>
              <a:t>进程控制块</a:t>
            </a:r>
            <a:r>
              <a:rPr lang="en-US" altLang="zh-CN" sz="2800" b="1" dirty="0">
                <a:solidFill>
                  <a:srgbClr val="FF0000"/>
                </a:solidFill>
                <a:latin typeface="Times New Roman" panose="02020603050405020304" pitchFamily="18" charset="0"/>
              </a:rPr>
              <a:t>(PCB),</a:t>
            </a:r>
            <a:r>
              <a:rPr lang="zh-CN" altLang="zh-CN" sz="2800" dirty="0">
                <a:solidFill>
                  <a:srgbClr val="FF0000"/>
                </a:solidFill>
                <a:latin typeface="Times New Roman" panose="02020603050405020304" pitchFamily="18" charset="0"/>
              </a:rPr>
              <a:t>是进程存在的唯一标识</a:t>
            </a:r>
            <a:r>
              <a:rPr lang="zh-CN" altLang="en-US" sz="2800" dirty="0">
                <a:solidFill>
                  <a:srgbClr val="FF0000"/>
                </a:solidFill>
                <a:latin typeface="Times New Roman" panose="02020603050405020304" pitchFamily="18" charset="0"/>
              </a:rPr>
              <a:t>，</a:t>
            </a:r>
            <a:r>
              <a:rPr lang="zh-CN" altLang="zh-CN" sz="2800" dirty="0">
                <a:solidFill>
                  <a:srgbClr val="FF0000"/>
                </a:solidFill>
                <a:latin typeface="Times New Roman" panose="02020603050405020304" pitchFamily="18" charset="0"/>
              </a:rPr>
              <a:t>是进程存在的标志</a:t>
            </a:r>
            <a:r>
              <a:rPr lang="en-US" altLang="zh-CN" sz="2800" dirty="0">
                <a:solidFill>
                  <a:srgbClr val="FF0000"/>
                </a:solidFill>
                <a:latin typeface="Times New Roman" panose="02020603050405020304" pitchFamily="18" charset="0"/>
              </a:rPr>
              <a:t>.</a:t>
            </a:r>
            <a:r>
              <a:rPr lang="zh-CN" altLang="en-US" sz="2800" dirty="0">
                <a:solidFill>
                  <a:srgbClr val="FF0000"/>
                </a:solidFill>
                <a:latin typeface="Times New Roman" panose="02020603050405020304" pitchFamily="18" charset="0"/>
              </a:rPr>
              <a:t>（</a:t>
            </a:r>
            <a:r>
              <a:rPr lang="en-US" altLang="zh-CN" sz="2800" dirty="0">
                <a:solidFill>
                  <a:srgbClr val="FF0000"/>
                </a:solidFill>
                <a:latin typeface="Times New Roman" panose="02020603050405020304" pitchFamily="18" charset="0"/>
              </a:rPr>
              <a:t>pcb</a:t>
            </a:r>
            <a:r>
              <a:rPr lang="zh-CN" altLang="en-US" sz="2800" dirty="0">
                <a:solidFill>
                  <a:srgbClr val="FF0000"/>
                </a:solidFill>
                <a:latin typeface="Times New Roman" panose="02020603050405020304" pitchFamily="18" charset="0"/>
              </a:rPr>
              <a:t>名词）</a:t>
            </a:r>
            <a:endParaRPr lang="en-US" altLang="zh-CN" sz="2800" dirty="0">
              <a:solidFill>
                <a:srgbClr val="FF0000"/>
              </a:solidFill>
              <a:latin typeface="Times New Roman" panose="02020603050405020304" pitchFamily="18" charset="0"/>
            </a:endParaRPr>
          </a:p>
          <a:p>
            <a:pPr eaLnBrk="1" hangingPunct="1">
              <a:buSzTx/>
              <a:buFont typeface="Wingdings" panose="05000000000000000000" pitchFamily="2" charset="2"/>
              <a:buChar char="Ø"/>
            </a:pPr>
            <a:r>
              <a:rPr lang="zh-CN" altLang="en-US" sz="2800" dirty="0">
                <a:latin typeface="Times New Roman" panose="02020603050405020304" pitchFamily="18" charset="0"/>
              </a:rPr>
              <a:t>系统用</a:t>
            </a:r>
            <a:r>
              <a:rPr lang="en-US" altLang="zh-CN" sz="2800" dirty="0">
                <a:latin typeface="Times New Roman" panose="02020603050405020304" pitchFamily="18" charset="0"/>
              </a:rPr>
              <a:t>PCB</a:t>
            </a:r>
            <a:r>
              <a:rPr lang="zh-CN" altLang="en-US" sz="2800" dirty="0">
                <a:latin typeface="Times New Roman" panose="02020603050405020304" pitchFamily="18" charset="0"/>
              </a:rPr>
              <a:t>描述进程的基本情况和活动过程</a:t>
            </a:r>
            <a:r>
              <a:rPr lang="en-US" altLang="zh-CN" sz="2800" dirty="0">
                <a:latin typeface="Times New Roman" panose="02020603050405020304" pitchFamily="18" charset="0"/>
              </a:rPr>
              <a:t>,</a:t>
            </a:r>
            <a:r>
              <a:rPr lang="zh-CN" altLang="en-US" sz="2800" dirty="0">
                <a:latin typeface="Times New Roman" panose="02020603050405020304" pitchFamily="18" charset="0"/>
              </a:rPr>
              <a:t>进而控制和管理进程</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eaLnBrk="1" hangingPunct="1">
              <a:buSzTx/>
              <a:buFont typeface="Wingdings" panose="05000000000000000000" pitchFamily="2" charset="2"/>
              <a:buChar char="Ø"/>
            </a:pPr>
            <a:r>
              <a:rPr lang="zh-CN" altLang="en-US" sz="2800" dirty="0">
                <a:latin typeface="Times New Roman" panose="02020603050405020304" pitchFamily="18" charset="0"/>
              </a:rPr>
              <a:t>由</a:t>
            </a:r>
            <a:r>
              <a:rPr lang="zh-CN" altLang="en-US" sz="2800" b="1" dirty="0">
                <a:solidFill>
                  <a:srgbClr val="FF0000"/>
                </a:solidFill>
                <a:latin typeface="Times New Roman" panose="02020603050405020304" pitchFamily="18" charset="0"/>
              </a:rPr>
              <a:t>程序段</a:t>
            </a:r>
            <a:r>
              <a:rPr lang="en-US" altLang="zh-CN" sz="2800" b="1" dirty="0">
                <a:solidFill>
                  <a:srgbClr val="FF0000"/>
                </a:solidFill>
                <a:latin typeface="Times New Roman" panose="02020603050405020304" pitchFamily="18" charset="0"/>
              </a:rPr>
              <a:t>,</a:t>
            </a:r>
            <a:r>
              <a:rPr lang="zh-CN" altLang="en-US" sz="2800" b="1" dirty="0">
                <a:solidFill>
                  <a:srgbClr val="FF0000"/>
                </a:solidFill>
                <a:latin typeface="Times New Roman" panose="02020603050405020304" pitchFamily="18" charset="0"/>
              </a:rPr>
              <a:t>数据段和</a:t>
            </a:r>
            <a:r>
              <a:rPr lang="en-US" altLang="zh-CN" sz="2800" b="1" dirty="0">
                <a:solidFill>
                  <a:srgbClr val="FF0000"/>
                </a:solidFill>
                <a:latin typeface="Times New Roman" panose="02020603050405020304" pitchFamily="18" charset="0"/>
              </a:rPr>
              <a:t>PCB</a:t>
            </a:r>
            <a:r>
              <a:rPr lang="zh-CN" altLang="en-US" sz="2800" dirty="0">
                <a:latin typeface="Times New Roman" panose="02020603050405020304" pitchFamily="18" charset="0"/>
              </a:rPr>
              <a:t>三部分构成的进程实体</a:t>
            </a:r>
            <a:r>
              <a:rPr lang="en-US" altLang="zh-CN" sz="2800" dirty="0">
                <a:latin typeface="Times New Roman" panose="02020603050405020304" pitchFamily="18" charset="0"/>
              </a:rPr>
              <a:t>,</a:t>
            </a:r>
            <a:r>
              <a:rPr lang="zh-CN" altLang="en-US" sz="2800" dirty="0">
                <a:latin typeface="Times New Roman" panose="02020603050405020304" pitchFamily="18" charset="0"/>
              </a:rPr>
              <a:t>简称为进程</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eaLnBrk="1" hangingPunct="1">
              <a:buSzTx/>
              <a:buFont typeface="Wingdings" panose="05000000000000000000" pitchFamily="2" charset="2"/>
              <a:buChar char="Ø"/>
            </a:pPr>
            <a:r>
              <a:rPr lang="zh-CN" altLang="en-US" sz="2800" b="1" dirty="0">
                <a:solidFill>
                  <a:schemeClr val="tx2"/>
                </a:solidFill>
                <a:latin typeface="Times New Roman" panose="02020603050405020304" pitchFamily="18" charset="0"/>
              </a:rPr>
              <a:t>创建进程</a:t>
            </a:r>
            <a:r>
              <a:rPr lang="en-US" altLang="zh-CN" sz="2800" b="1"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创建</a:t>
            </a:r>
            <a:r>
              <a:rPr lang="en-US" altLang="zh-CN" sz="2800" b="1" dirty="0">
                <a:solidFill>
                  <a:schemeClr val="tx2"/>
                </a:solidFill>
                <a:latin typeface="Times New Roman" panose="02020603050405020304" pitchFamily="18" charset="0"/>
              </a:rPr>
              <a:t>PCB,</a:t>
            </a:r>
            <a:r>
              <a:rPr lang="zh-CN" altLang="en-US" sz="2800" b="1" dirty="0">
                <a:solidFill>
                  <a:schemeClr val="tx2"/>
                </a:solidFill>
                <a:latin typeface="Times New Roman" panose="02020603050405020304" pitchFamily="18" charset="0"/>
              </a:rPr>
              <a:t>撤销进程</a:t>
            </a:r>
            <a:r>
              <a:rPr lang="en-US" altLang="zh-CN" sz="2800" b="1"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撤销</a:t>
            </a:r>
            <a:r>
              <a:rPr lang="en-US" altLang="zh-CN" sz="2800" b="1" dirty="0">
                <a:solidFill>
                  <a:schemeClr val="tx2"/>
                </a:solidFill>
                <a:latin typeface="Times New Roman" panose="02020603050405020304" pitchFamily="18" charset="0"/>
              </a:rPr>
              <a:t>PCB</a:t>
            </a:r>
            <a:endParaRPr lang="en-US" altLang="zh-CN" sz="2800" b="1" dirty="0">
              <a:solidFill>
                <a:schemeClr val="tx2"/>
              </a:solidFill>
              <a:latin typeface="Times New Roman" panose="02020603050405020304" pitchFamily="18" charset="0"/>
            </a:endParaRPr>
          </a:p>
          <a:p>
            <a:pPr eaLnBrk="1" hangingPunct="1">
              <a:buSzTx/>
              <a:buFont typeface="Wingdings" panose="05000000000000000000" pitchFamily="2" charset="2"/>
              <a:buChar char="Ø"/>
            </a:pPr>
            <a:r>
              <a:rPr lang="zh-CN" altLang="en-US" sz="2800" dirty="0">
                <a:latin typeface="Times New Roman" panose="02020603050405020304" pitchFamily="18" charset="0"/>
              </a:rPr>
              <a:t>操作系统进程是进程实体的运行过程</a:t>
            </a:r>
            <a:r>
              <a:rPr lang="en-US" altLang="zh-CN" sz="2800" dirty="0">
                <a:latin typeface="Times New Roman" panose="02020603050405020304" pitchFamily="18" charset="0"/>
              </a:rPr>
              <a:t>,</a:t>
            </a:r>
            <a:r>
              <a:rPr lang="zh-CN" altLang="en-US" sz="2800" dirty="0">
                <a:latin typeface="Times New Roman" panose="02020603050405020304" pitchFamily="18" charset="0"/>
              </a:rPr>
              <a:t>是系统进行资源分配和调度的一个独立单位</a:t>
            </a:r>
            <a:endParaRPr lang="zh-CN" altLang="en-US" sz="2800" dirty="0">
              <a:latin typeface="Times New Roman" panose="02020603050405020304"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23850" y="1295400"/>
            <a:ext cx="843915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8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marL="0" indent="0" algn="l" eaLnBrk="1" hangingPunct="1">
              <a:spcBef>
                <a:spcPct val="20000"/>
              </a:spcBef>
              <a:buClr>
                <a:srgbClr val="0000CC"/>
              </a:buClr>
            </a:pPr>
            <a:r>
              <a:rPr lang="en-US" altLang="zh-CN" sz="3200" b="1" dirty="0">
                <a:solidFill>
                  <a:srgbClr val="0000CC"/>
                </a:solidFill>
                <a:latin typeface="Times New Roman" panose="02020603050405020304" pitchFamily="18" charset="0"/>
              </a:rPr>
              <a:t>2. </a:t>
            </a:r>
            <a:r>
              <a:rPr lang="zh-CN" altLang="en-US" sz="3200" b="1" dirty="0">
                <a:solidFill>
                  <a:srgbClr val="0000CC"/>
                </a:solidFill>
                <a:latin typeface="Times New Roman" panose="02020603050405020304" pitchFamily="18" charset="0"/>
              </a:rPr>
              <a:t>保护域</a:t>
            </a:r>
            <a:endParaRPr lang="zh-CN" altLang="en-US" sz="3200" b="1" dirty="0">
              <a:solidFill>
                <a:srgbClr val="0000CC"/>
              </a:solidFill>
              <a:latin typeface="Times New Roman" panose="02020603050405020304" pitchFamily="18" charset="0"/>
            </a:endParaRPr>
          </a:p>
          <a:p>
            <a:pPr lvl="1" algn="l" eaLnBrk="1" hangingPunct="1">
              <a:spcBef>
                <a:spcPct val="20000"/>
              </a:spcBef>
              <a:buClr>
                <a:srgbClr val="0000CC"/>
              </a:buClr>
              <a:buFont typeface="Wingdings" panose="05000000000000000000" pitchFamily="2" charset="2"/>
              <a:buChar char="Ø"/>
            </a:pPr>
            <a:r>
              <a:rPr lang="zh-CN" altLang="en-US" b="1" dirty="0"/>
              <a:t>保护域：进程对</a:t>
            </a:r>
            <a:r>
              <a:rPr lang="zh-CN" altLang="en-US" b="1" dirty="0">
                <a:solidFill>
                  <a:srgbClr val="FF0000"/>
                </a:solidFill>
              </a:rPr>
              <a:t>一组对象访问权的集合</a:t>
            </a:r>
            <a:r>
              <a:rPr lang="zh-CN" altLang="en-US" b="1" dirty="0"/>
              <a:t>，进程只能在指定域内执行操作。规定了进程所能访问的对象和能执行的操作。</a:t>
            </a:r>
            <a:endParaRPr lang="zh-CN" altLang="en-US" b="1" dirty="0"/>
          </a:p>
          <a:p>
            <a:pPr lvl="1" algn="l" eaLnBrk="1" hangingPunct="1">
              <a:spcBef>
                <a:spcPct val="20000"/>
              </a:spcBef>
              <a:buClr>
                <a:srgbClr val="0000CC"/>
              </a:buClr>
              <a:buFont typeface="Wingdings" panose="05000000000000000000" pitchFamily="2" charset="2"/>
              <a:buNone/>
            </a:pPr>
            <a:r>
              <a:rPr lang="zh-CN" altLang="en-US" b="1" dirty="0"/>
              <a:t>      </a:t>
            </a:r>
            <a:endParaRPr lang="zh-CN" altLang="en-US" b="1" dirty="0"/>
          </a:p>
        </p:txBody>
      </p:sp>
      <p:sp>
        <p:nvSpPr>
          <p:cNvPr id="2" name="Text Box 3"/>
          <p:cNvSpPr txBox="1">
            <a:spLocks noChangeArrowheads="1"/>
          </p:cNvSpPr>
          <p:nvPr/>
        </p:nvSpPr>
        <p:spPr bwMode="auto">
          <a:xfrm>
            <a:off x="1043608" y="332656"/>
            <a:ext cx="396044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4000" b="1" dirty="0">
                <a:latin typeface="华文新魏" panose="02010800040101010101" pitchFamily="2" charset="-122"/>
                <a:ea typeface="华文新魏" panose="02010800040101010101" pitchFamily="2" charset="-122"/>
              </a:rPr>
              <a:t>7.5.1</a:t>
            </a:r>
            <a:r>
              <a:rPr lang="zh-CN" altLang="en-US" sz="4000" b="1" dirty="0">
                <a:latin typeface="华文新魏" panose="02010800040101010101" pitchFamily="2" charset="-122"/>
                <a:ea typeface="华文新魏" panose="02010800040101010101" pitchFamily="2" charset="-122"/>
              </a:rPr>
              <a:t> 保护域</a:t>
            </a:r>
            <a:endParaRPr lang="zh-CN" altLang="en-US" sz="40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755576" y="243795"/>
            <a:ext cx="5904656"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3200" b="1" dirty="0">
                <a:solidFill>
                  <a:schemeClr val="accent6">
                    <a:lumMod val="50000"/>
                  </a:schemeClr>
                </a:solidFill>
                <a:latin typeface="Times New Roman" panose="02020603050405020304" pitchFamily="18" charset="0"/>
              </a:rPr>
              <a:t>8.1</a:t>
            </a:r>
            <a:r>
              <a:rPr lang="zh-CN" altLang="en-US" sz="3200" b="1" dirty="0">
                <a:solidFill>
                  <a:schemeClr val="accent6">
                    <a:lumMod val="50000"/>
                  </a:schemeClr>
                </a:solidFill>
                <a:latin typeface="Times New Roman" panose="02020603050405020304" pitchFamily="18" charset="0"/>
              </a:rPr>
              <a:t>外存的组织方式</a:t>
            </a:r>
            <a:r>
              <a:rPr lang="en-US" altLang="zh-CN" sz="3200" b="1" dirty="0">
                <a:solidFill>
                  <a:schemeClr val="accent6">
                    <a:lumMod val="50000"/>
                  </a:schemeClr>
                </a:solidFill>
                <a:latin typeface="Times New Roman" panose="02020603050405020304" pitchFamily="18" charset="0"/>
              </a:rPr>
              <a:t>  </a:t>
            </a:r>
            <a:r>
              <a:rPr lang="zh-CN" altLang="en-US" sz="3200" b="1" dirty="0">
                <a:solidFill>
                  <a:schemeClr val="accent6">
                    <a:lumMod val="50000"/>
                  </a:schemeClr>
                </a:solidFill>
                <a:latin typeface="Times New Roman" panose="02020603050405020304" pitchFamily="18" charset="0"/>
              </a:rPr>
              <a:t>（</a:t>
            </a:r>
            <a:r>
              <a:rPr lang="zh-CN" altLang="en-US" sz="3200" b="1" dirty="0">
                <a:solidFill>
                  <a:schemeClr val="accent6">
                    <a:lumMod val="50000"/>
                  </a:schemeClr>
                </a:solidFill>
                <a:latin typeface="Times New Roman" panose="02020603050405020304" pitchFamily="18" charset="0"/>
              </a:rPr>
              <a:t>填空</a:t>
            </a:r>
            <a:endParaRPr lang="zh-CN" altLang="en-US" sz="3200" b="1" dirty="0">
              <a:solidFill>
                <a:schemeClr val="accent6">
                  <a:lumMod val="50000"/>
                </a:schemeClr>
              </a:solidFill>
              <a:latin typeface="Times New Roman" panose="02020603050405020304" pitchFamily="18" charset="0"/>
            </a:endParaRPr>
          </a:p>
        </p:txBody>
      </p:sp>
      <p:sp>
        <p:nvSpPr>
          <p:cNvPr id="1028" name="Rectangle 3"/>
          <p:cNvSpPr>
            <a:spLocks noChangeArrowheads="1"/>
          </p:cNvSpPr>
          <p:nvPr/>
        </p:nvSpPr>
        <p:spPr bwMode="auto">
          <a:xfrm>
            <a:off x="304800" y="1295400"/>
            <a:ext cx="8458200" cy="292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spcBef>
                <a:spcPct val="20000"/>
              </a:spcBef>
              <a:buClr>
                <a:srgbClr val="0000CC"/>
              </a:buClr>
              <a:buFont typeface="Wingdings" panose="05000000000000000000" pitchFamily="2" charset="2"/>
              <a:buChar char="Ø"/>
            </a:pPr>
            <a:r>
              <a:rPr lang="zh-CN" altLang="en-US" b="1" dirty="0">
                <a:solidFill>
                  <a:schemeClr val="accent6">
                    <a:lumMod val="50000"/>
                  </a:schemeClr>
                </a:solidFill>
                <a:latin typeface="Times New Roman" panose="02020603050405020304" pitchFamily="18" charset="0"/>
              </a:rPr>
              <a:t>连续组织方式：为每个文件分配连续的磁盘空间（基本不可能）</a:t>
            </a:r>
            <a:endParaRPr lang="en-US" altLang="zh-CN" b="1" dirty="0">
              <a:solidFill>
                <a:schemeClr val="accent6">
                  <a:lumMod val="50000"/>
                </a:schemeClr>
              </a:solidFill>
              <a:latin typeface="Times New Roman" panose="02020603050405020304" pitchFamily="18" charset="0"/>
            </a:endParaRPr>
          </a:p>
          <a:p>
            <a:pPr algn="l" eaLnBrk="1" hangingPunct="1">
              <a:spcBef>
                <a:spcPct val="20000"/>
              </a:spcBef>
              <a:buClr>
                <a:srgbClr val="0000CC"/>
              </a:buClr>
              <a:buFont typeface="Wingdings" panose="05000000000000000000" pitchFamily="2" charset="2"/>
              <a:buChar char="Ø"/>
            </a:pPr>
            <a:r>
              <a:rPr lang="zh-CN" altLang="en-US" b="1" dirty="0">
                <a:solidFill>
                  <a:schemeClr val="accent6">
                    <a:lumMod val="50000"/>
                  </a:schemeClr>
                </a:solidFill>
                <a:latin typeface="Times New Roman" panose="02020603050405020304" pitchFamily="18" charset="0"/>
              </a:rPr>
              <a:t>链接组织方式：为文件分配不连续磁盘空间，通过链接指针将文件多有盘块链接在一起</a:t>
            </a:r>
            <a:endParaRPr lang="en-US" altLang="zh-CN" b="1" dirty="0">
              <a:solidFill>
                <a:schemeClr val="accent6">
                  <a:lumMod val="50000"/>
                </a:schemeClr>
              </a:solidFill>
              <a:latin typeface="Times New Roman" panose="02020603050405020304" pitchFamily="18" charset="0"/>
            </a:endParaRPr>
          </a:p>
          <a:p>
            <a:pPr algn="l" eaLnBrk="1" hangingPunct="1">
              <a:spcBef>
                <a:spcPct val="20000"/>
              </a:spcBef>
              <a:buClr>
                <a:srgbClr val="0000CC"/>
              </a:buClr>
              <a:buFont typeface="Wingdings" panose="05000000000000000000" pitchFamily="2" charset="2"/>
              <a:buChar char="Ø"/>
            </a:pPr>
            <a:r>
              <a:rPr lang="zh-CN" altLang="en-US" b="1" dirty="0">
                <a:solidFill>
                  <a:schemeClr val="accent6">
                    <a:lumMod val="50000"/>
                  </a:schemeClr>
                </a:solidFill>
                <a:latin typeface="Times New Roman" panose="02020603050405020304" pitchFamily="18" charset="0"/>
              </a:rPr>
              <a:t>索引组织方式：为文件分配不连续磁盘空间，盘块记录采用索引式组织方式</a:t>
            </a:r>
            <a:endParaRPr lang="zh-CN" altLang="en-US" b="1" dirty="0">
              <a:solidFill>
                <a:schemeClr val="accent6">
                  <a:lumMod val="50000"/>
                </a:schemeClr>
              </a:solidFill>
              <a:latin typeface="Times New Roman" panose="02020603050405020304" pitchFamily="18"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143000" y="815975"/>
            <a:ext cx="651065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3200" b="1" dirty="0">
                <a:latin typeface="Times New Roman" panose="02020603050405020304" pitchFamily="18" charset="0"/>
              </a:rPr>
              <a:t>连续组织方式的主要优缺点 </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a:t>
            </a:r>
            <a:r>
              <a:rPr lang="zh-CN" altLang="en-US" sz="3200" b="1" dirty="0">
                <a:latin typeface="Times New Roman" panose="02020603050405020304" pitchFamily="18" charset="0"/>
              </a:rPr>
              <a:t>判断</a:t>
            </a:r>
            <a:endParaRPr lang="zh-CN" altLang="en-US" sz="3200" b="1" dirty="0">
              <a:latin typeface="Times New Roman" panose="02020603050405020304" pitchFamily="18" charset="0"/>
            </a:endParaRPr>
          </a:p>
        </p:txBody>
      </p:sp>
      <p:sp>
        <p:nvSpPr>
          <p:cNvPr id="14339" name="Text Box 3"/>
          <p:cNvSpPr txBox="1">
            <a:spLocks noChangeArrowheads="1"/>
          </p:cNvSpPr>
          <p:nvPr/>
        </p:nvSpPr>
        <p:spPr bwMode="auto">
          <a:xfrm>
            <a:off x="1116013" y="1268413"/>
            <a:ext cx="36353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lnSpc>
                <a:spcPct val="150000"/>
              </a:lnSpc>
            </a:pPr>
            <a:r>
              <a:rPr lang="zh-CN" altLang="en-US" b="1">
                <a:latin typeface="Times New Roman" panose="02020603050405020304" pitchFamily="18" charset="0"/>
              </a:rPr>
              <a:t>主要优点如下：</a:t>
            </a:r>
            <a:endParaRPr lang="zh-CN" altLang="en-US" b="1">
              <a:latin typeface="Times New Roman" panose="02020603050405020304" pitchFamily="18" charset="0"/>
            </a:endParaRPr>
          </a:p>
          <a:p>
            <a:pPr algn="l" eaLnBrk="1" hangingPunct="1">
              <a:lnSpc>
                <a:spcPct val="150000"/>
              </a:lnSpc>
              <a:buFontTx/>
              <a:buAutoNum type="arabicParenBoth"/>
            </a:pPr>
            <a:r>
              <a:rPr lang="zh-CN" altLang="en-US" b="1">
                <a:latin typeface="Times New Roman" panose="02020603050405020304" pitchFamily="18" charset="0"/>
              </a:rPr>
              <a:t>顺序访问容易。 </a:t>
            </a:r>
            <a:endParaRPr lang="zh-CN" altLang="en-US" b="1">
              <a:latin typeface="Times New Roman" panose="02020603050405020304" pitchFamily="18" charset="0"/>
            </a:endParaRPr>
          </a:p>
          <a:p>
            <a:pPr algn="l" eaLnBrk="1" hangingPunct="1">
              <a:lnSpc>
                <a:spcPct val="150000"/>
              </a:lnSpc>
            </a:pPr>
            <a:r>
              <a:rPr lang="zh-CN" altLang="en-US" b="1">
                <a:latin typeface="Times New Roman" panose="02020603050405020304" pitchFamily="18" charset="0"/>
              </a:rPr>
              <a:t>(2) 顺序访问速度快。 </a:t>
            </a:r>
            <a:endParaRPr lang="zh-CN" altLang="en-US" b="1">
              <a:latin typeface="Times New Roman" panose="02020603050405020304" pitchFamily="18" charset="0"/>
            </a:endParaRPr>
          </a:p>
        </p:txBody>
      </p:sp>
      <p:sp>
        <p:nvSpPr>
          <p:cNvPr id="14340" name="Text Box 4"/>
          <p:cNvSpPr txBox="1">
            <a:spLocks noChangeArrowheads="1"/>
          </p:cNvSpPr>
          <p:nvPr/>
        </p:nvSpPr>
        <p:spPr bwMode="auto">
          <a:xfrm>
            <a:off x="3779838" y="2924175"/>
            <a:ext cx="5332412"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lnSpc>
                <a:spcPct val="150000"/>
              </a:lnSpc>
            </a:pPr>
            <a:r>
              <a:rPr lang="zh-CN" altLang="en-US" b="1" dirty="0">
                <a:latin typeface="Times New Roman" panose="02020603050405020304" pitchFamily="18" charset="0"/>
              </a:rPr>
              <a:t>主要缺点如下：</a:t>
            </a:r>
            <a:endParaRPr lang="zh-CN" altLang="en-US" b="1" dirty="0">
              <a:latin typeface="Times New Roman" panose="02020603050405020304" pitchFamily="18" charset="0"/>
            </a:endParaRPr>
          </a:p>
          <a:p>
            <a:pPr algn="l" eaLnBrk="1" hangingPunct="1">
              <a:lnSpc>
                <a:spcPct val="150000"/>
              </a:lnSpc>
              <a:buFontTx/>
              <a:buAutoNum type="arabicParenBoth"/>
            </a:pPr>
            <a:r>
              <a:rPr lang="zh-CN" altLang="en-US" b="1" dirty="0">
                <a:latin typeface="Times New Roman" panose="02020603050405020304" pitchFamily="18" charset="0"/>
              </a:rPr>
              <a:t>要求有连续的存储空间。 </a:t>
            </a:r>
            <a:endParaRPr lang="zh-CN" altLang="en-US" b="1" dirty="0">
              <a:latin typeface="Times New Roman" panose="02020603050405020304" pitchFamily="18" charset="0"/>
            </a:endParaRPr>
          </a:p>
          <a:p>
            <a:pPr algn="l" eaLnBrk="1" hangingPunct="1">
              <a:lnSpc>
                <a:spcPct val="150000"/>
              </a:lnSpc>
            </a:pPr>
            <a:r>
              <a:rPr lang="zh-CN" altLang="en-US" b="1" dirty="0">
                <a:latin typeface="Times New Roman" panose="02020603050405020304" pitchFamily="18" charset="0"/>
              </a:rPr>
              <a:t>(2) 必须事先知道文件的长度。</a:t>
            </a:r>
            <a:endParaRPr lang="zh-CN" altLang="en-US" b="1" dirty="0">
              <a:latin typeface="Times New Roman" panose="02020603050405020304" pitchFamily="18" charset="0"/>
            </a:endParaRPr>
          </a:p>
          <a:p>
            <a:pPr algn="l" eaLnBrk="1" hangingPunct="1">
              <a:lnSpc>
                <a:spcPct val="150000"/>
              </a:lnSpc>
            </a:pPr>
            <a:r>
              <a:rPr lang="en-US" altLang="zh-CN" b="1" dirty="0">
                <a:latin typeface="Times New Roman" panose="02020603050405020304" pitchFamily="18" charset="0"/>
              </a:rPr>
              <a:t>(3) </a:t>
            </a:r>
            <a:r>
              <a:rPr lang="zh-CN" altLang="en-US" b="1" dirty="0">
                <a:latin typeface="Times New Roman" panose="02020603050405020304" pitchFamily="18" charset="0"/>
              </a:rPr>
              <a:t>不能灵活地删除和插入记录。</a:t>
            </a:r>
            <a:endParaRPr lang="zh-CN" altLang="en-US" b="1" dirty="0">
              <a:latin typeface="Times New Roman" panose="02020603050405020304" pitchFamily="18" charset="0"/>
            </a:endParaRPr>
          </a:p>
          <a:p>
            <a:pPr algn="l" eaLnBrk="1" hangingPunct="1">
              <a:lnSpc>
                <a:spcPct val="150000"/>
              </a:lnSpc>
            </a:pPr>
            <a:r>
              <a:rPr lang="en-US" altLang="zh-CN" b="1" dirty="0">
                <a:latin typeface="Times New Roman" panose="02020603050405020304" pitchFamily="18" charset="0"/>
              </a:rPr>
              <a:t>(4) </a:t>
            </a:r>
            <a:r>
              <a:rPr lang="zh-CN" altLang="en-US" b="1" dirty="0">
                <a:latin typeface="Times New Roman" panose="02020603050405020304" pitchFamily="18" charset="0"/>
              </a:rPr>
              <a:t>不便于动态增长的文件。</a:t>
            </a:r>
            <a:endParaRPr lang="zh-CN" altLang="en-US" b="1" dirty="0">
              <a:latin typeface="Times New Roman" panose="02020603050405020304" pitchFamily="18"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6"/>
          <p:cNvSpPr txBox="1">
            <a:spLocks noChangeArrowheads="1"/>
          </p:cNvSpPr>
          <p:nvPr/>
        </p:nvSpPr>
        <p:spPr bwMode="auto">
          <a:xfrm>
            <a:off x="251520" y="854868"/>
            <a:ext cx="8280920" cy="243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zh-CN" altLang="en-US" b="1" dirty="0">
                <a:latin typeface="Times New Roman" panose="02020603050405020304" pitchFamily="18" charset="0"/>
              </a:rPr>
              <a:t>2. 显式链接</a:t>
            </a:r>
            <a:r>
              <a:rPr lang="en-US" altLang="zh-CN" b="1" dirty="0">
                <a:latin typeface="Times New Roman" panose="02020603050405020304" pitchFamily="18" charset="0"/>
              </a:rPr>
              <a:t>     </a:t>
            </a:r>
            <a:r>
              <a:rPr lang="zh-CN" altLang="en-US" b="1" dirty="0">
                <a:latin typeface="Times New Roman" panose="02020603050405020304" pitchFamily="18" charset="0"/>
              </a:rPr>
              <a:t>（</a:t>
            </a:r>
            <a:r>
              <a:rPr lang="en-US" altLang="zh-CN" b="1" dirty="0">
                <a:latin typeface="Times New Roman" panose="02020603050405020304" pitchFamily="18" charset="0"/>
              </a:rPr>
              <a:t>FAT</a:t>
            </a:r>
            <a:r>
              <a:rPr lang="zh-CN" altLang="en-US" b="1" dirty="0">
                <a:latin typeface="Times New Roman" panose="02020603050405020304" pitchFamily="18" charset="0"/>
              </a:rPr>
              <a:t>名词解释，</a:t>
            </a:r>
            <a:r>
              <a:rPr lang="zh-CN" altLang="en-US" b="1" dirty="0">
                <a:latin typeface="Times New Roman" panose="02020603050405020304" pitchFamily="18" charset="0"/>
              </a:rPr>
              <a:t>详细）</a:t>
            </a:r>
            <a:endParaRPr lang="en-US" altLang="zh-CN" b="1" dirty="0">
              <a:latin typeface="Times New Roman" panose="02020603050405020304" pitchFamily="18" charset="0"/>
            </a:endParaRPr>
          </a:p>
          <a:p>
            <a:pPr marL="457200" indent="-457200" algn="l" eaLnBrk="1" hangingPunct="1">
              <a:buFont typeface="Wingdings" panose="05000000000000000000" pitchFamily="2" charset="2"/>
              <a:buChar char="Ø"/>
            </a:pPr>
            <a:r>
              <a:rPr lang="zh-CN" altLang="en-US" sz="2400" b="1" dirty="0">
                <a:solidFill>
                  <a:schemeClr val="accent6">
                    <a:lumMod val="50000"/>
                  </a:schemeClr>
                </a:solidFill>
                <a:latin typeface="Times New Roman" panose="02020603050405020304" pitchFamily="18" charset="0"/>
              </a:rPr>
              <a:t>构建一</a:t>
            </a:r>
            <a:r>
              <a:rPr lang="zh-CN" altLang="en-US" sz="2400" b="1" dirty="0">
                <a:solidFill>
                  <a:srgbClr val="FF0000"/>
                </a:solidFill>
                <a:latin typeface="Times New Roman" panose="02020603050405020304" pitchFamily="18" charset="0"/>
              </a:rPr>
              <a:t>张链接表，把文件各物理块的指针显示存放</a:t>
            </a:r>
            <a:r>
              <a:rPr lang="zh-CN" altLang="en-US" sz="2400" b="1" dirty="0">
                <a:solidFill>
                  <a:schemeClr val="accent6">
                    <a:lumMod val="50000"/>
                  </a:schemeClr>
                </a:solidFill>
                <a:latin typeface="Times New Roman" panose="02020603050405020304" pitchFamily="18" charset="0"/>
              </a:rPr>
              <a:t>，</a:t>
            </a:r>
            <a:endParaRPr lang="en-US" altLang="zh-CN" sz="2400" b="1" dirty="0">
              <a:solidFill>
                <a:schemeClr val="accent6">
                  <a:lumMod val="50000"/>
                </a:schemeClr>
              </a:solidFill>
              <a:latin typeface="Times New Roman" panose="02020603050405020304" pitchFamily="18" charset="0"/>
            </a:endParaRPr>
          </a:p>
          <a:p>
            <a:pPr marL="457200" indent="-457200" algn="l" eaLnBrk="1" hangingPunct="1">
              <a:buFont typeface="Wingdings" panose="05000000000000000000" pitchFamily="2" charset="2"/>
              <a:buChar char="Ø"/>
            </a:pPr>
            <a:r>
              <a:rPr lang="zh-CN" altLang="en-US" sz="2400" b="1" dirty="0">
                <a:solidFill>
                  <a:srgbClr val="FF0000"/>
                </a:solidFill>
                <a:latin typeface="Times New Roman" panose="02020603050405020304" pitchFamily="18" charset="0"/>
              </a:rPr>
              <a:t>该表在整个磁盘中仅仅有一张，就是文件分配表</a:t>
            </a:r>
            <a:r>
              <a:rPr lang="en-US" altLang="zh-CN" sz="2400" b="1" dirty="0">
                <a:solidFill>
                  <a:srgbClr val="FF0000"/>
                </a:solidFill>
                <a:latin typeface="Times New Roman" panose="02020603050405020304" pitchFamily="18" charset="0"/>
              </a:rPr>
              <a:t>FAT</a:t>
            </a:r>
            <a:endParaRPr lang="en-US" altLang="zh-CN" sz="2400" b="1" dirty="0">
              <a:solidFill>
                <a:srgbClr val="FF0000"/>
              </a:solidFill>
              <a:latin typeface="Times New Roman" panose="02020603050405020304" pitchFamily="18" charset="0"/>
            </a:endParaRPr>
          </a:p>
          <a:p>
            <a:pPr marL="457200" indent="-457200" algn="l" eaLnBrk="1" hangingPunct="1">
              <a:buFont typeface="Wingdings" panose="05000000000000000000" pitchFamily="2" charset="2"/>
              <a:buChar char="Ø"/>
            </a:pPr>
            <a:r>
              <a:rPr lang="zh-CN" altLang="en-US" sz="2400" b="1" dirty="0">
                <a:solidFill>
                  <a:schemeClr val="accent6">
                    <a:lumMod val="50000"/>
                  </a:schemeClr>
                </a:solidFill>
                <a:latin typeface="Times New Roman" panose="02020603050405020304" pitchFamily="18" charset="0"/>
              </a:rPr>
              <a:t>链首指针对应的盘块号，作为</a:t>
            </a:r>
            <a:r>
              <a:rPr lang="zh-CN" altLang="en-US" sz="2400" b="1" dirty="0">
                <a:solidFill>
                  <a:srgbClr val="FF0000"/>
                </a:solidFill>
                <a:latin typeface="Times New Roman" panose="02020603050405020304" pitchFamily="18" charset="0"/>
              </a:rPr>
              <a:t>文件地址填入</a:t>
            </a:r>
            <a:r>
              <a:rPr lang="en-US" altLang="zh-CN" sz="2400" b="1" dirty="0">
                <a:solidFill>
                  <a:srgbClr val="FF0000"/>
                </a:solidFill>
                <a:latin typeface="Times New Roman" panose="02020603050405020304" pitchFamily="18" charset="0"/>
              </a:rPr>
              <a:t>FCB</a:t>
            </a:r>
            <a:r>
              <a:rPr lang="zh-CN" altLang="en-US" sz="2400" b="1" dirty="0">
                <a:solidFill>
                  <a:schemeClr val="accent6">
                    <a:lumMod val="50000"/>
                  </a:schemeClr>
                </a:solidFill>
                <a:latin typeface="Times New Roman" panose="02020603050405020304" pitchFamily="18" charset="0"/>
              </a:rPr>
              <a:t>的物理地址字段中</a:t>
            </a:r>
            <a:endParaRPr lang="en-US" altLang="zh-CN" sz="2400" b="1" dirty="0">
              <a:solidFill>
                <a:schemeClr val="accent6">
                  <a:lumMod val="50000"/>
                </a:schemeClr>
              </a:solidFill>
              <a:latin typeface="Times New Roman" panose="02020603050405020304" pitchFamily="18" charset="0"/>
            </a:endParaRPr>
          </a:p>
          <a:p>
            <a:pPr algn="l" eaLnBrk="1" hangingPunct="1"/>
            <a:r>
              <a:rPr lang="zh-CN" altLang="en-US" b="1" dirty="0">
                <a:latin typeface="Times New Roman" panose="02020603050405020304" pitchFamily="18" charset="0"/>
              </a:rPr>
              <a:t> </a:t>
            </a:r>
            <a:endParaRPr lang="zh-CN" altLang="en-US" b="1" dirty="0">
              <a:latin typeface="Times New Roman" panose="02020603050405020304" pitchFamily="18" charset="0"/>
            </a:endParaRPr>
          </a:p>
        </p:txBody>
      </p:sp>
      <p:sp>
        <p:nvSpPr>
          <p:cNvPr id="3076" name="Text Box 7"/>
          <p:cNvSpPr txBox="1">
            <a:spLocks noChangeArrowheads="1"/>
          </p:cNvSpPr>
          <p:nvPr/>
        </p:nvSpPr>
        <p:spPr bwMode="auto">
          <a:xfrm>
            <a:off x="2897505" y="5774532"/>
            <a:ext cx="224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2400" dirty="0">
                <a:latin typeface="Times New Roman" panose="02020603050405020304" pitchFamily="18" charset="0"/>
              </a:rPr>
              <a:t>  显式链接结构 </a:t>
            </a:r>
            <a:endParaRPr lang="zh-CN" altLang="en-US" sz="2400" dirty="0">
              <a:latin typeface="Times New Roman" panose="02020603050405020304" pitchFamily="18" charset="0"/>
            </a:endParaRPr>
          </a:p>
        </p:txBody>
      </p:sp>
      <p:graphicFrame>
        <p:nvGraphicFramePr>
          <p:cNvPr id="3074" name="Object 8"/>
          <p:cNvGraphicFramePr>
            <a:graphicFrameLocks noChangeAspect="1"/>
          </p:cNvGraphicFramePr>
          <p:nvPr/>
        </p:nvGraphicFramePr>
        <p:xfrm>
          <a:off x="1763688" y="2852936"/>
          <a:ext cx="5044536" cy="2638425"/>
        </p:xfrm>
        <a:graphic>
          <a:graphicData uri="http://schemas.openxmlformats.org/presentationml/2006/ole">
            <mc:AlternateContent xmlns:mc="http://schemas.openxmlformats.org/markup-compatibility/2006">
              <mc:Choice xmlns:v="urn:schemas-microsoft-com:vml" Requires="v">
                <p:oleObj spid="_x0000_s2" name="VISIO" r:id="rId1" imgW="2506980" imgH="1310640" progId="Visio.Drawing.4">
                  <p:embed/>
                </p:oleObj>
              </mc:Choice>
              <mc:Fallback>
                <p:oleObj name="VISIO" r:id="rId1" imgW="2506980" imgH="1310640" progId="Visio.Drawing.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852936"/>
                        <a:ext cx="5044536" cy="2638425"/>
                      </a:xfrm>
                      <a:prstGeom prst="rect">
                        <a:avLst/>
                      </a:prstGeom>
                      <a:noFill/>
                      <a:ln>
                        <a:noFill/>
                      </a:ln>
                      <a:effectLst/>
                    </p:spPr>
                  </p:pic>
                </p:oleObj>
              </mc:Fallback>
            </mc:AlternateContent>
          </a:graphicData>
        </a:graphic>
      </p:graphicFrame>
      <p:sp>
        <p:nvSpPr>
          <p:cNvPr id="3" name="Text Box 2"/>
          <p:cNvSpPr txBox="1">
            <a:spLocks noChangeArrowheads="1"/>
          </p:cNvSpPr>
          <p:nvPr/>
        </p:nvSpPr>
        <p:spPr bwMode="auto">
          <a:xfrm>
            <a:off x="1661821" y="157669"/>
            <a:ext cx="347723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3200" b="1" dirty="0">
                <a:solidFill>
                  <a:schemeClr val="accent6">
                    <a:lumMod val="50000"/>
                  </a:schemeClr>
                </a:solidFill>
                <a:latin typeface="Times New Roman" panose="02020603050405020304" pitchFamily="18" charset="0"/>
              </a:rPr>
              <a:t>8.1.2</a:t>
            </a:r>
            <a:r>
              <a:rPr lang="zh-CN" altLang="en-US" sz="3200" b="1" dirty="0">
                <a:solidFill>
                  <a:schemeClr val="accent6">
                    <a:lumMod val="50000"/>
                  </a:schemeClr>
                </a:solidFill>
                <a:latin typeface="Times New Roman" panose="02020603050405020304" pitchFamily="18" charset="0"/>
              </a:rPr>
              <a:t>链接组织方式</a:t>
            </a:r>
            <a:endParaRPr lang="zh-CN" altLang="en-US" sz="3200" b="1" dirty="0">
              <a:solidFill>
                <a:schemeClr val="accent6">
                  <a:lumMod val="50000"/>
                </a:schemeClr>
              </a:solidFill>
              <a:latin typeface="Times New Roman" panose="02020603050405020304" pitchFamily="18"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1619672" y="334191"/>
            <a:ext cx="27943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3200" b="1" dirty="0">
                <a:solidFill>
                  <a:srgbClr val="000000"/>
                </a:solidFill>
                <a:latin typeface="Times New Roman" panose="02020603050405020304" pitchFamily="18" charset="0"/>
              </a:rPr>
              <a:t>8.1.3  FAT</a:t>
            </a:r>
            <a:r>
              <a:rPr lang="zh-CN" altLang="en-US" sz="3200" b="1" dirty="0">
                <a:solidFill>
                  <a:srgbClr val="000000"/>
                </a:solidFill>
                <a:latin typeface="Times New Roman" panose="02020603050405020304" pitchFamily="18" charset="0"/>
              </a:rPr>
              <a:t>技术</a:t>
            </a:r>
            <a:endParaRPr lang="zh-CN" altLang="en-US" sz="3200" b="1" dirty="0">
              <a:solidFill>
                <a:srgbClr val="000000"/>
              </a:solidFill>
              <a:latin typeface="Times New Roman" panose="02020603050405020304" pitchFamily="18" charset="0"/>
            </a:endParaRPr>
          </a:p>
        </p:txBody>
      </p:sp>
      <p:sp>
        <p:nvSpPr>
          <p:cNvPr id="15363" name="TextBox 3"/>
          <p:cNvSpPr txBox="1">
            <a:spLocks noChangeArrowheads="1"/>
          </p:cNvSpPr>
          <p:nvPr/>
        </p:nvSpPr>
        <p:spPr bwMode="auto">
          <a:xfrm>
            <a:off x="197644" y="1052736"/>
            <a:ext cx="8748712"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marL="457200" indent="-457200" algn="just" eaLnBrk="1" hangingPunct="1">
              <a:buFont typeface="Wingdings" panose="05000000000000000000" pitchFamily="2" charset="2"/>
              <a:buChar char="Ø"/>
            </a:pPr>
            <a:r>
              <a:rPr lang="zh-CN" altLang="en-US" b="1" dirty="0">
                <a:solidFill>
                  <a:srgbClr val="000000"/>
                </a:solidFill>
                <a:latin typeface="+mn-ea"/>
                <a:ea typeface="+mn-ea"/>
              </a:rPr>
              <a:t>在</a:t>
            </a:r>
            <a:r>
              <a:rPr lang="en-US" altLang="zh-CN" b="1" dirty="0">
                <a:solidFill>
                  <a:srgbClr val="000000"/>
                </a:solidFill>
                <a:latin typeface="+mn-ea"/>
                <a:ea typeface="+mn-ea"/>
              </a:rPr>
              <a:t>FAT</a:t>
            </a:r>
            <a:r>
              <a:rPr lang="zh-CN" altLang="en-US" b="1" dirty="0">
                <a:solidFill>
                  <a:srgbClr val="000000"/>
                </a:solidFill>
                <a:latin typeface="+mn-ea"/>
                <a:ea typeface="+mn-ea"/>
              </a:rPr>
              <a:t>中引入</a:t>
            </a:r>
            <a:r>
              <a:rPr lang="zh-CN" altLang="en-US" b="1" dirty="0">
                <a:solidFill>
                  <a:srgbClr val="FF0000"/>
                </a:solidFill>
                <a:latin typeface="+mn-ea"/>
                <a:ea typeface="+mn-ea"/>
              </a:rPr>
              <a:t>“卷”的概念，支持将物理磁盘分为四个逻辑磁盘，每个逻辑磁盘就是一个卷，也叫分区</a:t>
            </a:r>
            <a:r>
              <a:rPr lang="zh-CN" altLang="en-US" b="1" dirty="0">
                <a:solidFill>
                  <a:srgbClr val="000000"/>
                </a:solidFill>
                <a:latin typeface="+mn-ea"/>
                <a:ea typeface="+mn-ea"/>
              </a:rPr>
              <a:t>。</a:t>
            </a:r>
            <a:endParaRPr lang="en-US" altLang="zh-CN" b="1" dirty="0">
              <a:solidFill>
                <a:srgbClr val="000000"/>
              </a:solidFill>
              <a:latin typeface="+mn-ea"/>
              <a:ea typeface="+mn-ea"/>
            </a:endParaRPr>
          </a:p>
          <a:p>
            <a:pPr marL="457200" indent="-457200" algn="just" eaLnBrk="1" hangingPunct="1">
              <a:buFont typeface="Wingdings" panose="05000000000000000000" pitchFamily="2" charset="2"/>
              <a:buChar char="Ø"/>
            </a:pPr>
            <a:r>
              <a:rPr lang="zh-CN" altLang="en-US" b="1" dirty="0">
                <a:solidFill>
                  <a:srgbClr val="000000"/>
                </a:solidFill>
                <a:latin typeface="+mn-ea"/>
                <a:ea typeface="+mn-ea"/>
              </a:rPr>
              <a:t>每个卷都是能被单独格式化和使用的逻辑单元</a:t>
            </a:r>
            <a:endParaRPr lang="en-US" altLang="zh-CN" b="1" dirty="0">
              <a:solidFill>
                <a:srgbClr val="000000"/>
              </a:solidFill>
              <a:latin typeface="+mn-ea"/>
              <a:ea typeface="+mn-ea"/>
            </a:endParaRPr>
          </a:p>
          <a:p>
            <a:pPr marL="457200" indent="-457200" algn="just" eaLnBrk="1" hangingPunct="1">
              <a:buFont typeface="Wingdings" panose="05000000000000000000" pitchFamily="2" charset="2"/>
              <a:buChar char="Ø"/>
            </a:pPr>
            <a:r>
              <a:rPr lang="zh-CN" altLang="en-US" b="1" dirty="0">
                <a:solidFill>
                  <a:srgbClr val="000000"/>
                </a:solidFill>
                <a:latin typeface="+mn-ea"/>
                <a:ea typeface="+mn-ea"/>
              </a:rPr>
              <a:t>卷中包含了文件系统信息、一组文件以及空闲空间</a:t>
            </a:r>
            <a:endParaRPr lang="en-US" altLang="zh-CN" b="1" dirty="0">
              <a:solidFill>
                <a:srgbClr val="000000"/>
              </a:solidFill>
              <a:latin typeface="+mn-ea"/>
              <a:ea typeface="+mn-ea"/>
            </a:endParaRPr>
          </a:p>
          <a:p>
            <a:pPr marL="457200" indent="-457200" algn="just" eaLnBrk="1" hangingPunct="1">
              <a:buFont typeface="Wingdings" panose="05000000000000000000" pitchFamily="2" charset="2"/>
              <a:buChar char="Ø"/>
            </a:pPr>
            <a:r>
              <a:rPr lang="zh-CN" altLang="en-US" b="1" dirty="0">
                <a:solidFill>
                  <a:srgbClr val="000000"/>
                </a:solidFill>
                <a:latin typeface="+mn-ea"/>
                <a:ea typeface="+mn-ea"/>
              </a:rPr>
              <a:t>每个卷都有专门区域存放</a:t>
            </a:r>
            <a:r>
              <a:rPr lang="en-US" altLang="zh-CN" b="1" dirty="0">
                <a:solidFill>
                  <a:srgbClr val="000000"/>
                </a:solidFill>
                <a:latin typeface="+mn-ea"/>
                <a:ea typeface="+mn-ea"/>
              </a:rPr>
              <a:t>FAT</a:t>
            </a:r>
            <a:r>
              <a:rPr lang="zh-CN" altLang="en-US" b="1" dirty="0">
                <a:solidFill>
                  <a:srgbClr val="000000"/>
                </a:solidFill>
                <a:latin typeface="+mn-ea"/>
                <a:ea typeface="+mn-ea"/>
              </a:rPr>
              <a:t>表和文件目录表，以及自己的逻辑驱动器字母</a:t>
            </a:r>
            <a:endParaRPr lang="en-US" altLang="zh-CN" b="1" dirty="0">
              <a:solidFill>
                <a:srgbClr val="000000"/>
              </a:solidFill>
              <a:latin typeface="+mn-ea"/>
              <a:ea typeface="+mn-ea"/>
            </a:endParaRPr>
          </a:p>
          <a:p>
            <a:pPr marL="457200" indent="-457200" algn="just" eaLnBrk="1" hangingPunct="1">
              <a:buFont typeface="Wingdings" panose="05000000000000000000" pitchFamily="2" charset="2"/>
              <a:buChar char="Ø"/>
            </a:pPr>
            <a:r>
              <a:rPr lang="zh-CN" altLang="en-US" b="1" dirty="0">
                <a:solidFill>
                  <a:srgbClr val="FF0000"/>
                </a:solidFill>
                <a:latin typeface="+mn-ea"/>
                <a:ea typeface="+mn-ea"/>
              </a:rPr>
              <a:t>一个物理磁盘可以分为多个逻辑卷，一个逻辑卷也可以由多个物理磁盘组成</a:t>
            </a:r>
            <a:endParaRPr lang="en-US" altLang="zh-CN" b="1" dirty="0">
              <a:solidFill>
                <a:srgbClr val="FF0000"/>
              </a:solidFill>
              <a:latin typeface="+mn-ea"/>
              <a:ea typeface="+mn-ea"/>
            </a:endParaRPr>
          </a:p>
          <a:p>
            <a:pPr algn="just" eaLnBrk="1" hangingPunct="1"/>
            <a:endParaRPr lang="zh-CN" altLang="en-US" dirty="0">
              <a:solidFill>
                <a:srgbClr val="000000"/>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Box 3"/>
          <p:cNvSpPr txBox="1">
            <a:spLocks noChangeArrowheads="1"/>
          </p:cNvSpPr>
          <p:nvPr/>
        </p:nvSpPr>
        <p:spPr bwMode="auto">
          <a:xfrm>
            <a:off x="395536" y="1124744"/>
            <a:ext cx="7777163"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dirty="0"/>
              <a:t>FAT12</a:t>
            </a:r>
            <a:endParaRPr lang="en-US" altLang="zh-CN" dirty="0"/>
          </a:p>
          <a:p>
            <a:pPr algn="just" eaLnBrk="1" hangingPunct="1"/>
            <a:r>
              <a:rPr lang="zh-CN" altLang="en-US" dirty="0"/>
              <a:t>对于</a:t>
            </a:r>
            <a:r>
              <a:rPr lang="en-US" altLang="zh-CN" dirty="0"/>
              <a:t>1.2 MB</a:t>
            </a:r>
            <a:r>
              <a:rPr lang="zh-CN" altLang="en-US" dirty="0"/>
              <a:t>的软盘，每个盘块的大小为</a:t>
            </a:r>
            <a:r>
              <a:rPr lang="en-US" altLang="zh-CN" dirty="0"/>
              <a:t>512 B</a:t>
            </a:r>
            <a:r>
              <a:rPr lang="zh-CN" altLang="en-US" dirty="0"/>
              <a:t>，在每个</a:t>
            </a:r>
            <a:r>
              <a:rPr lang="en-US" altLang="zh-CN" dirty="0"/>
              <a:t>FAT</a:t>
            </a:r>
            <a:r>
              <a:rPr lang="zh-CN" altLang="en-US" dirty="0"/>
              <a:t>中共含有</a:t>
            </a:r>
            <a:r>
              <a:rPr lang="en-US" altLang="zh-CN" dirty="0"/>
              <a:t>2.4 K </a:t>
            </a:r>
            <a:r>
              <a:rPr lang="zh-CN" altLang="en-US" dirty="0"/>
              <a:t>个表项，由于每个</a:t>
            </a:r>
            <a:r>
              <a:rPr lang="en-US" altLang="zh-CN" dirty="0"/>
              <a:t>FAT </a:t>
            </a:r>
            <a:r>
              <a:rPr lang="zh-CN" altLang="en-US" b="1" dirty="0">
                <a:solidFill>
                  <a:srgbClr val="FF0000"/>
                </a:solidFill>
              </a:rPr>
              <a:t>表项占</a:t>
            </a:r>
            <a:r>
              <a:rPr lang="en-US" altLang="zh-CN" b="1" dirty="0">
                <a:solidFill>
                  <a:srgbClr val="FF0000"/>
                </a:solidFill>
              </a:rPr>
              <a:t>12 </a:t>
            </a:r>
            <a:r>
              <a:rPr lang="zh-CN" altLang="en-US" b="1" dirty="0">
                <a:solidFill>
                  <a:srgbClr val="FF0000"/>
                </a:solidFill>
              </a:rPr>
              <a:t>位</a:t>
            </a:r>
            <a:r>
              <a:rPr lang="en-US" altLang="zh-CN" b="1" dirty="0">
                <a:solidFill>
                  <a:srgbClr val="FF0000"/>
                </a:solidFill>
              </a:rPr>
              <a:t>(1.5</a:t>
            </a:r>
            <a:r>
              <a:rPr lang="zh-CN" altLang="en-US" b="1" dirty="0">
                <a:solidFill>
                  <a:srgbClr val="FF0000"/>
                </a:solidFill>
              </a:rPr>
              <a:t>个</a:t>
            </a:r>
            <a:r>
              <a:rPr lang="en-US" altLang="zh-CN" b="1" dirty="0">
                <a:solidFill>
                  <a:srgbClr val="FF0000"/>
                </a:solidFill>
              </a:rPr>
              <a:t>B)</a:t>
            </a:r>
            <a:r>
              <a:rPr lang="zh-CN" altLang="en-US" dirty="0"/>
              <a:t>，故</a:t>
            </a:r>
            <a:r>
              <a:rPr lang="en-US" altLang="zh-CN" dirty="0"/>
              <a:t>FAT</a:t>
            </a:r>
            <a:r>
              <a:rPr lang="zh-CN" altLang="en-US" dirty="0"/>
              <a:t>表占用</a:t>
            </a:r>
            <a:r>
              <a:rPr lang="en-US" altLang="zh-CN" dirty="0"/>
              <a:t>3.6 KB</a:t>
            </a:r>
            <a:r>
              <a:rPr lang="zh-CN" altLang="en-US" dirty="0"/>
              <a:t>的存储空间。</a:t>
            </a:r>
            <a:endParaRPr lang="en-US" altLang="zh-CN" dirty="0"/>
          </a:p>
          <a:p>
            <a:pPr algn="just" eaLnBrk="1" hangingPunct="1"/>
            <a:endParaRPr lang="en-US" altLang="zh-CN" dirty="0"/>
          </a:p>
          <a:p>
            <a:pPr algn="just" eaLnBrk="1" hangingPunct="1"/>
            <a:r>
              <a:rPr lang="en-US" altLang="zh-CN" dirty="0"/>
              <a:t>1.2MB/512B=2.4k</a:t>
            </a:r>
            <a:r>
              <a:rPr lang="zh-CN" altLang="en-US" dirty="0"/>
              <a:t>个盘块</a:t>
            </a:r>
            <a:endParaRPr lang="en-US" altLang="zh-CN" dirty="0"/>
          </a:p>
          <a:p>
            <a:pPr algn="just" eaLnBrk="1" hangingPunct="1"/>
            <a:r>
              <a:rPr lang="en-US" altLang="zh-CN" dirty="0"/>
              <a:t>2.4K*1.5=3.6KB</a:t>
            </a:r>
            <a:endParaRPr lang="en-US" altLang="zh-CN" dirty="0"/>
          </a:p>
          <a:p>
            <a:pPr algn="just" eaLnBrk="1" hangingPunct="1"/>
            <a:endParaRPr lang="en-US" altLang="zh-CN" dirty="0"/>
          </a:p>
          <a:p>
            <a:pPr algn="just" eaLnBrk="1" hangingPunct="1"/>
            <a:r>
              <a:rPr lang="zh-CN" altLang="zh-CN" dirty="0"/>
              <a:t>假定盘块的大小为</a:t>
            </a:r>
            <a:r>
              <a:rPr lang="en-US" altLang="zh-CN" dirty="0"/>
              <a:t>1K</a:t>
            </a:r>
            <a:r>
              <a:rPr lang="zh-CN" altLang="zh-CN" dirty="0"/>
              <a:t>，对于</a:t>
            </a:r>
            <a:r>
              <a:rPr lang="en-US" altLang="zh-CN" dirty="0"/>
              <a:t>1.2MB</a:t>
            </a:r>
            <a:r>
              <a:rPr lang="zh-CN" altLang="zh-CN" dirty="0"/>
              <a:t>的软盘，在</a:t>
            </a:r>
            <a:r>
              <a:rPr lang="en-US" altLang="zh-CN" dirty="0"/>
              <a:t>FAT12</a:t>
            </a:r>
            <a:r>
              <a:rPr lang="zh-CN" altLang="zh-CN" dirty="0"/>
              <a:t>文件系统下，</a:t>
            </a:r>
            <a:r>
              <a:rPr lang="en-US" altLang="zh-CN" dirty="0"/>
              <a:t> FAT</a:t>
            </a:r>
            <a:r>
              <a:rPr lang="zh-CN" altLang="zh-CN" dirty="0"/>
              <a:t>表需占用</a:t>
            </a:r>
            <a:r>
              <a:rPr lang="en-US" altLang="zh-CN" dirty="0"/>
              <a:t>(    )</a:t>
            </a:r>
            <a:r>
              <a:rPr lang="zh-CN" altLang="zh-CN" dirty="0"/>
              <a:t>的存储空间。</a:t>
            </a:r>
            <a:endParaRPr lang="zh-CN" altLang="zh-CN" dirty="0"/>
          </a:p>
          <a:p>
            <a:pPr algn="just" eaLnBrk="1" hangingPunct="1"/>
            <a:endParaRPr lang="zh-CN" altLang="en-US" dirty="0"/>
          </a:p>
        </p:txBody>
      </p:sp>
      <p:sp>
        <p:nvSpPr>
          <p:cNvPr id="2" name="Text Box 3"/>
          <p:cNvSpPr txBox="1">
            <a:spLocks noChangeArrowheads="1"/>
          </p:cNvSpPr>
          <p:nvPr/>
        </p:nvSpPr>
        <p:spPr bwMode="auto">
          <a:xfrm>
            <a:off x="1619672" y="334191"/>
            <a:ext cx="27943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3200" b="1" dirty="0">
                <a:solidFill>
                  <a:srgbClr val="000000"/>
                </a:solidFill>
                <a:latin typeface="Times New Roman" panose="02020603050405020304" pitchFamily="18" charset="0"/>
              </a:rPr>
              <a:t>8.1.3  FAT</a:t>
            </a:r>
            <a:r>
              <a:rPr lang="zh-CN" altLang="en-US" sz="3200" b="1" dirty="0">
                <a:solidFill>
                  <a:srgbClr val="000000"/>
                </a:solidFill>
                <a:latin typeface="Times New Roman" panose="02020603050405020304" pitchFamily="18" charset="0"/>
              </a:rPr>
              <a:t>技术</a:t>
            </a:r>
            <a:endParaRPr lang="zh-CN" altLang="en-US" sz="3200" b="1" dirty="0">
              <a:solidFill>
                <a:srgbClr val="000000"/>
              </a:solidFill>
              <a:latin typeface="Times New Roman" panose="02020603050405020304"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59024" y="1052736"/>
            <a:ext cx="8784976" cy="3108543"/>
          </a:xfrm>
          <a:prstGeom prst="rect">
            <a:avLst/>
          </a:prstGeom>
          <a:noFill/>
        </p:spPr>
        <p:txBody>
          <a:bodyPr wrap="square">
            <a:spAutoFit/>
          </a:bodyPr>
          <a:lstStyle/>
          <a:p>
            <a:pPr algn="just" eaLnBrk="1" hangingPunct="1"/>
            <a:r>
              <a:rPr lang="en-US" altLang="zh-CN" b="1" dirty="0">
                <a:solidFill>
                  <a:srgbClr val="000000"/>
                </a:solidFill>
              </a:rPr>
              <a:t>2</a:t>
            </a:r>
            <a:r>
              <a:rPr lang="zh-CN" altLang="en-US" b="1" dirty="0">
                <a:solidFill>
                  <a:srgbClr val="000000"/>
                </a:solidFill>
              </a:rPr>
              <a:t>、磁盘组织</a:t>
            </a:r>
            <a:endParaRPr lang="en-US" altLang="zh-CN" b="1" dirty="0">
              <a:solidFill>
                <a:srgbClr val="000000"/>
              </a:solidFill>
            </a:endParaRPr>
          </a:p>
          <a:p>
            <a:pPr marL="457200" indent="-457200" algn="just" eaLnBrk="1" hangingPunct="1">
              <a:buFont typeface="Wingdings" panose="05000000000000000000" pitchFamily="2" charset="2"/>
              <a:buChar char="Ø"/>
            </a:pPr>
            <a:r>
              <a:rPr lang="zh-CN" altLang="en-US" dirty="0">
                <a:solidFill>
                  <a:srgbClr val="000000"/>
                </a:solidFill>
              </a:rPr>
              <a:t>分区称为卷</a:t>
            </a:r>
            <a:r>
              <a:rPr lang="en-US" altLang="zh-CN" dirty="0">
                <a:solidFill>
                  <a:srgbClr val="000000"/>
                </a:solidFill>
              </a:rPr>
              <a:t>  </a:t>
            </a:r>
            <a:endParaRPr lang="en-US" altLang="zh-CN" dirty="0">
              <a:solidFill>
                <a:srgbClr val="000000"/>
              </a:solidFill>
            </a:endParaRPr>
          </a:p>
          <a:p>
            <a:pPr marL="457200" indent="-457200" algn="just" eaLnBrk="1" hangingPunct="1">
              <a:buFont typeface="Wingdings" panose="05000000000000000000" pitchFamily="2" charset="2"/>
              <a:buChar char="Ø"/>
            </a:pPr>
            <a:r>
              <a:rPr lang="en-US" altLang="zh-CN" dirty="0">
                <a:solidFill>
                  <a:srgbClr val="FF0000"/>
                </a:solidFill>
              </a:rPr>
              <a:t>NTFS</a:t>
            </a:r>
            <a:r>
              <a:rPr lang="zh-CN" altLang="en-US" dirty="0">
                <a:solidFill>
                  <a:srgbClr val="FF0000"/>
                </a:solidFill>
              </a:rPr>
              <a:t>以簇为磁盘空间分配和回收的基本单位，又称为卷因子</a:t>
            </a:r>
            <a:r>
              <a:rPr lang="zh-CN" altLang="en-US" dirty="0">
                <a:solidFill>
                  <a:srgbClr val="000000"/>
                </a:solidFill>
              </a:rPr>
              <a:t>。</a:t>
            </a:r>
            <a:endParaRPr lang="en-US" altLang="zh-CN" dirty="0">
              <a:solidFill>
                <a:srgbClr val="000000"/>
              </a:solidFill>
            </a:endParaRPr>
          </a:p>
          <a:p>
            <a:pPr marL="457200" indent="-457200" algn="just" eaLnBrk="1" hangingPunct="1">
              <a:buFont typeface="Wingdings" panose="05000000000000000000" pitchFamily="2" charset="2"/>
              <a:buChar char="Ø"/>
            </a:pPr>
            <a:r>
              <a:rPr lang="zh-CN" altLang="en-US" dirty="0">
                <a:solidFill>
                  <a:srgbClr val="000000"/>
                </a:solidFill>
              </a:rPr>
              <a:t>卷因子是物理磁盘扇区的整数倍</a:t>
            </a:r>
            <a:r>
              <a:rPr lang="en-US" altLang="zh-CN" dirty="0">
                <a:solidFill>
                  <a:srgbClr val="000000"/>
                </a:solidFill>
              </a:rPr>
              <a:t>,</a:t>
            </a:r>
            <a:r>
              <a:rPr lang="zh-CN" altLang="en-US" dirty="0">
                <a:solidFill>
                  <a:srgbClr val="000000"/>
                </a:solidFill>
              </a:rPr>
              <a:t>是格式化命令时候确定的</a:t>
            </a:r>
            <a:endParaRPr lang="en-US" altLang="zh-CN" dirty="0">
              <a:solidFill>
                <a:srgbClr val="000000"/>
              </a:solidFill>
            </a:endParaRPr>
          </a:p>
          <a:p>
            <a:pPr marL="457200" indent="-457200" algn="just" eaLnBrk="1" hangingPunct="1">
              <a:buFont typeface="Wingdings" panose="05000000000000000000" pitchFamily="2" charset="2"/>
              <a:buChar char="Ø"/>
            </a:pPr>
            <a:endParaRPr lang="en-US" altLang="zh-CN" dirty="0">
              <a:solidFill>
                <a:srgbClr val="000000"/>
              </a:solidFill>
            </a:endParaRPr>
          </a:p>
        </p:txBody>
      </p:sp>
      <p:sp>
        <p:nvSpPr>
          <p:cNvPr id="4" name="Text Box 3"/>
          <p:cNvSpPr txBox="1">
            <a:spLocks noChangeArrowheads="1"/>
          </p:cNvSpPr>
          <p:nvPr/>
        </p:nvSpPr>
        <p:spPr bwMode="auto">
          <a:xfrm>
            <a:off x="1259632" y="116632"/>
            <a:ext cx="46281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3200" b="1" dirty="0">
                <a:solidFill>
                  <a:srgbClr val="000000"/>
                </a:solidFill>
                <a:latin typeface="Times New Roman" panose="02020603050405020304" pitchFamily="18" charset="0"/>
              </a:rPr>
              <a:t>8.1.4 NTFS</a:t>
            </a:r>
            <a:r>
              <a:rPr lang="zh-CN" altLang="en-US" sz="3200" b="1" dirty="0">
                <a:solidFill>
                  <a:srgbClr val="000000"/>
                </a:solidFill>
                <a:latin typeface="Times New Roman" panose="02020603050405020304" pitchFamily="18" charset="0"/>
              </a:rPr>
              <a:t>文件组织方式</a:t>
            </a:r>
            <a:endParaRPr lang="zh-CN" altLang="en-US" sz="3200" b="1" dirty="0">
              <a:solidFill>
                <a:srgbClr val="000000"/>
              </a:solidFill>
              <a:latin typeface="Times New Roman" panose="02020603050405020304" pitchFamily="18"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542195" y="977557"/>
            <a:ext cx="85915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zh-CN" altLang="en-US" b="1" dirty="0">
                <a:solidFill>
                  <a:srgbClr val="FF0000"/>
                </a:solidFill>
                <a:latin typeface="Times New Roman" panose="02020603050405020304" pitchFamily="18" charset="0"/>
              </a:rPr>
              <a:t>2. 盘块的分配</a:t>
            </a:r>
            <a:r>
              <a:rPr lang="zh-CN" altLang="en-US" b="1" dirty="0">
                <a:solidFill>
                  <a:schemeClr val="tx1"/>
                </a:solidFill>
                <a:latin typeface="Times New Roman" panose="02020603050405020304" pitchFamily="18" charset="0"/>
              </a:rPr>
              <a:t>（计算</a:t>
            </a:r>
            <a:r>
              <a:rPr lang="en-US" altLang="zh-CN" b="1" dirty="0">
                <a:solidFill>
                  <a:schemeClr val="tx1"/>
                </a:solidFill>
                <a:latin typeface="Times New Roman" panose="02020603050405020304" pitchFamily="18" charset="0"/>
              </a:rPr>
              <a:t>/</a:t>
            </a:r>
            <a:r>
              <a:rPr lang="zh-CN" altLang="en-US" b="1" dirty="0">
                <a:solidFill>
                  <a:schemeClr val="tx1"/>
                </a:solidFill>
                <a:latin typeface="Times New Roman" panose="02020603050405020304" pitchFamily="18" charset="0"/>
              </a:rPr>
              <a:t>简答基于位示图盘块分配和回收 </a:t>
            </a:r>
            <a:endParaRPr lang="zh-CN" altLang="en-US" b="1" dirty="0">
              <a:solidFill>
                <a:schemeClr val="tx1"/>
              </a:solidFill>
              <a:latin typeface="Times New Roman" panose="02020603050405020304" pitchFamily="18" charset="0"/>
            </a:endParaRPr>
          </a:p>
        </p:txBody>
      </p:sp>
      <p:sp>
        <p:nvSpPr>
          <p:cNvPr id="26627" name="Text Box 3"/>
          <p:cNvSpPr txBox="1">
            <a:spLocks noChangeArrowheads="1"/>
          </p:cNvSpPr>
          <p:nvPr/>
        </p:nvSpPr>
        <p:spPr bwMode="auto">
          <a:xfrm>
            <a:off x="107504" y="1628775"/>
            <a:ext cx="8426896" cy="4080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135000"/>
              </a:lnSpc>
              <a:spcBef>
                <a:spcPct val="50000"/>
              </a:spcBef>
            </a:pPr>
            <a:r>
              <a:rPr lang="zh-CN" altLang="en-US" sz="2400" b="1" dirty="0">
                <a:solidFill>
                  <a:srgbClr val="000000"/>
                </a:solidFill>
                <a:latin typeface="Times New Roman" panose="02020603050405020304" pitchFamily="18" charset="0"/>
              </a:rPr>
              <a:t>       (1) 顺序扫描位示图，从中找出一个或一组其值为</a:t>
            </a:r>
            <a:r>
              <a:rPr lang="zh-CN" altLang="en-US" sz="2400" b="1" dirty="0">
                <a:solidFill>
                  <a:srgbClr val="000000"/>
                </a:solidFill>
                <a:latin typeface="Courier New" panose="02070309020205020404" pitchFamily="49" charset="0"/>
              </a:rPr>
              <a:t>“</a:t>
            </a:r>
            <a:r>
              <a:rPr lang="zh-CN" altLang="en-US" sz="2400" b="1" dirty="0">
                <a:solidFill>
                  <a:srgbClr val="000000"/>
                </a:solidFill>
                <a:latin typeface="Times New Roman" panose="02020603050405020304" pitchFamily="18" charset="0"/>
              </a:rPr>
              <a:t>0</a:t>
            </a:r>
            <a:r>
              <a:rPr lang="zh-CN" altLang="en-US" sz="2400" b="1" dirty="0">
                <a:solidFill>
                  <a:srgbClr val="000000"/>
                </a:solidFill>
                <a:latin typeface="Courier New" panose="02070309020205020404" pitchFamily="49" charset="0"/>
              </a:rPr>
              <a:t>”</a:t>
            </a:r>
            <a:r>
              <a:rPr lang="zh-CN" altLang="en-US" sz="2400" b="1" dirty="0">
                <a:solidFill>
                  <a:srgbClr val="000000"/>
                </a:solidFill>
                <a:latin typeface="Times New Roman" panose="02020603050405020304" pitchFamily="18" charset="0"/>
              </a:rPr>
              <a:t>的二进制位(</a:t>
            </a:r>
            <a:r>
              <a:rPr lang="zh-CN" altLang="en-US" sz="2400" b="1" dirty="0">
                <a:solidFill>
                  <a:srgbClr val="000000"/>
                </a:solidFill>
                <a:latin typeface="Courier New" panose="02070309020205020404" pitchFamily="49" charset="0"/>
              </a:rPr>
              <a:t>“</a:t>
            </a:r>
            <a:r>
              <a:rPr lang="zh-CN" altLang="en-US" sz="2400" b="1" dirty="0">
                <a:solidFill>
                  <a:srgbClr val="000000"/>
                </a:solidFill>
                <a:latin typeface="Times New Roman" panose="02020603050405020304" pitchFamily="18" charset="0"/>
              </a:rPr>
              <a:t>0</a:t>
            </a:r>
            <a:r>
              <a:rPr lang="zh-CN" altLang="en-US" sz="2400" b="1" dirty="0">
                <a:solidFill>
                  <a:srgbClr val="000000"/>
                </a:solidFill>
                <a:latin typeface="Courier New" panose="02070309020205020404" pitchFamily="49" charset="0"/>
              </a:rPr>
              <a:t>”</a:t>
            </a:r>
            <a:r>
              <a:rPr lang="zh-CN" altLang="en-US" sz="2400" b="1" dirty="0">
                <a:solidFill>
                  <a:srgbClr val="000000"/>
                </a:solidFill>
                <a:latin typeface="Times New Roman" panose="02020603050405020304" pitchFamily="18" charset="0"/>
              </a:rPr>
              <a:t>表示空闲时)。</a:t>
            </a:r>
            <a:endParaRPr lang="zh-CN" altLang="en-US" sz="2400" b="1" dirty="0">
              <a:solidFill>
                <a:srgbClr val="000000"/>
              </a:solidFill>
              <a:latin typeface="Times New Roman" panose="02020603050405020304" pitchFamily="18" charset="0"/>
            </a:endParaRPr>
          </a:p>
          <a:p>
            <a:pPr eaLnBrk="1" hangingPunct="1">
              <a:lnSpc>
                <a:spcPct val="135000"/>
              </a:lnSpc>
              <a:spcBef>
                <a:spcPct val="50000"/>
              </a:spcBef>
            </a:pPr>
            <a:r>
              <a:rPr lang="zh-CN" altLang="en-US" sz="2400" b="1" dirty="0">
                <a:solidFill>
                  <a:srgbClr val="000000"/>
                </a:solidFill>
                <a:latin typeface="Times New Roman" panose="02020603050405020304" pitchFamily="18" charset="0"/>
              </a:rPr>
              <a:t>       (2) 将所找到的一个或一组二进制位， 转换成与之相应的盘块号。假定找到的其值为</a:t>
            </a:r>
            <a:r>
              <a:rPr lang="zh-CN" altLang="en-US" sz="2400" b="1" dirty="0">
                <a:solidFill>
                  <a:srgbClr val="000000"/>
                </a:solidFill>
                <a:latin typeface="Courier New" panose="02070309020205020404" pitchFamily="49" charset="0"/>
              </a:rPr>
              <a:t>“</a:t>
            </a:r>
            <a:r>
              <a:rPr lang="zh-CN" altLang="en-US" sz="2400" b="1" dirty="0">
                <a:solidFill>
                  <a:srgbClr val="000000"/>
                </a:solidFill>
                <a:latin typeface="Times New Roman" panose="02020603050405020304" pitchFamily="18" charset="0"/>
              </a:rPr>
              <a:t>0</a:t>
            </a:r>
            <a:r>
              <a:rPr lang="zh-CN" altLang="en-US" sz="2400" b="1" dirty="0">
                <a:solidFill>
                  <a:srgbClr val="000000"/>
                </a:solidFill>
                <a:latin typeface="Courier New" panose="02070309020205020404" pitchFamily="49" charset="0"/>
              </a:rPr>
              <a:t>”</a:t>
            </a:r>
            <a:r>
              <a:rPr lang="zh-CN" altLang="en-US" sz="2400" b="1" dirty="0">
                <a:solidFill>
                  <a:srgbClr val="000000"/>
                </a:solidFill>
                <a:latin typeface="Times New Roman" panose="02020603050405020304" pitchFamily="18" charset="0"/>
              </a:rPr>
              <a:t>的二进制位，位于位示的第</a:t>
            </a:r>
            <a:r>
              <a:rPr lang="en-US" altLang="zh-CN" sz="2400" b="1" dirty="0" err="1">
                <a:solidFill>
                  <a:srgbClr val="000000"/>
                </a:solidFill>
                <a:latin typeface="Times New Roman" panose="02020603050405020304" pitchFamily="18" charset="0"/>
              </a:rPr>
              <a:t>i</a:t>
            </a:r>
            <a:r>
              <a:rPr lang="zh-CN" altLang="en-US" sz="2400" b="1" dirty="0">
                <a:solidFill>
                  <a:srgbClr val="000000"/>
                </a:solidFill>
                <a:latin typeface="Times New Roman" panose="02020603050405020304" pitchFamily="18" charset="0"/>
              </a:rPr>
              <a:t>行、第</a:t>
            </a:r>
            <a:r>
              <a:rPr lang="en-US" altLang="zh-CN" sz="2400" b="1" dirty="0">
                <a:solidFill>
                  <a:srgbClr val="000000"/>
                </a:solidFill>
                <a:latin typeface="Times New Roman" panose="02020603050405020304" pitchFamily="18" charset="0"/>
              </a:rPr>
              <a:t>j</a:t>
            </a:r>
            <a:r>
              <a:rPr lang="zh-CN" altLang="en-US" sz="2400" b="1" dirty="0">
                <a:solidFill>
                  <a:srgbClr val="000000"/>
                </a:solidFill>
                <a:latin typeface="Times New Roman" panose="02020603050405020304" pitchFamily="18" charset="0"/>
              </a:rPr>
              <a:t>列，则其相应的盘块号应按下式计算：  </a:t>
            </a:r>
            <a:endParaRPr lang="zh-CN" altLang="en-US" sz="2400" b="1" dirty="0">
              <a:solidFill>
                <a:srgbClr val="000000"/>
              </a:solidFill>
              <a:latin typeface="Times New Roman" panose="02020603050405020304" pitchFamily="18" charset="0"/>
            </a:endParaRPr>
          </a:p>
          <a:p>
            <a:pPr eaLnBrk="1" hangingPunct="1">
              <a:lnSpc>
                <a:spcPct val="135000"/>
              </a:lnSpc>
              <a:spcBef>
                <a:spcPct val="50000"/>
              </a:spcBef>
            </a:pPr>
            <a:r>
              <a:rPr lang="en-US" altLang="zh-CN" sz="2400" b="1" dirty="0">
                <a:solidFill>
                  <a:srgbClr val="000000"/>
                </a:solidFill>
                <a:latin typeface="Times New Roman" panose="02020603050405020304" pitchFamily="18" charset="0"/>
              </a:rPr>
              <a:t>                       b=n(i-1)+j</a:t>
            </a:r>
            <a:r>
              <a:rPr lang="zh-CN" altLang="en-US" sz="2400" b="1" dirty="0">
                <a:solidFill>
                  <a:srgbClr val="000000"/>
                </a:solidFill>
                <a:latin typeface="Times New Roman" panose="02020603050405020304" pitchFamily="18" charset="0"/>
              </a:rPr>
              <a:t>式中， </a:t>
            </a:r>
            <a:r>
              <a:rPr lang="en-US" altLang="zh-CN" sz="2400" b="1" dirty="0">
                <a:solidFill>
                  <a:srgbClr val="000000"/>
                </a:solidFill>
                <a:latin typeface="Times New Roman" panose="02020603050405020304" pitchFamily="18" charset="0"/>
              </a:rPr>
              <a:t>n</a:t>
            </a:r>
            <a:r>
              <a:rPr lang="zh-CN" altLang="en-US" sz="2400" b="1" dirty="0">
                <a:solidFill>
                  <a:srgbClr val="000000"/>
                </a:solidFill>
                <a:latin typeface="Times New Roman" panose="02020603050405020304" pitchFamily="18" charset="0"/>
              </a:rPr>
              <a:t>代表每行的位数。</a:t>
            </a:r>
            <a:endParaRPr lang="zh-CN" altLang="en-US" sz="2400" b="1" dirty="0">
              <a:solidFill>
                <a:srgbClr val="000000"/>
              </a:solidFill>
              <a:latin typeface="Times New Roman" panose="02020603050405020304" pitchFamily="18" charset="0"/>
            </a:endParaRPr>
          </a:p>
          <a:p>
            <a:pPr algn="l" eaLnBrk="1" hangingPunct="1">
              <a:lnSpc>
                <a:spcPct val="135000"/>
              </a:lnSpc>
              <a:spcBef>
                <a:spcPct val="50000"/>
              </a:spcBef>
            </a:pPr>
            <a:r>
              <a:rPr lang="zh-CN" altLang="en-US" sz="2400" b="1" dirty="0">
                <a:solidFill>
                  <a:srgbClr val="000000"/>
                </a:solidFill>
                <a:latin typeface="Times New Roman" panose="02020603050405020304" pitchFamily="18" charset="0"/>
              </a:rPr>
              <a:t>       (3) 修改位示图， 令</a:t>
            </a:r>
            <a:r>
              <a:rPr lang="en-US" altLang="zh-CN" sz="2400" b="1" dirty="0" err="1">
                <a:solidFill>
                  <a:srgbClr val="000000"/>
                </a:solidFill>
                <a:latin typeface="Times New Roman" panose="02020603050405020304" pitchFamily="18" charset="0"/>
              </a:rPr>
              <a:t>map［i,j</a:t>
            </a:r>
            <a:r>
              <a:rPr lang="en-US" altLang="zh-CN" sz="2400" b="1" dirty="0">
                <a:solidFill>
                  <a:srgbClr val="000000"/>
                </a:solidFill>
                <a:latin typeface="Times New Roman" panose="02020603050405020304" pitchFamily="18" charset="0"/>
              </a:rPr>
              <a:t>］=1。 </a:t>
            </a:r>
            <a:endParaRPr lang="en-US" altLang="zh-CN" sz="2400" b="1" dirty="0">
              <a:solidFill>
                <a:srgbClr val="000000"/>
              </a:solidFill>
              <a:latin typeface="Times New Roman" panose="02020603050405020304" pitchFamily="18" charset="0"/>
            </a:endParaRPr>
          </a:p>
        </p:txBody>
      </p:sp>
      <p:sp>
        <p:nvSpPr>
          <p:cNvPr id="2" name="Text Box 2"/>
          <p:cNvSpPr txBox="1">
            <a:spLocks noChangeArrowheads="1"/>
          </p:cNvSpPr>
          <p:nvPr/>
        </p:nvSpPr>
        <p:spPr bwMode="auto">
          <a:xfrm>
            <a:off x="323528" y="199122"/>
            <a:ext cx="7467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3600" b="1" dirty="0">
                <a:solidFill>
                  <a:schemeClr val="accent6">
                    <a:lumMod val="50000"/>
                  </a:schemeClr>
                </a:solidFill>
                <a:latin typeface="华文新魏" panose="02010800040101010101" pitchFamily="2" charset="-122"/>
                <a:ea typeface="华文新魏" panose="02010800040101010101" pitchFamily="2" charset="-122"/>
              </a:rPr>
              <a:t>8.2.2</a:t>
            </a:r>
            <a:r>
              <a:rPr lang="zh-CN" altLang="en-US" sz="3600" b="1" dirty="0">
                <a:solidFill>
                  <a:schemeClr val="accent6">
                    <a:lumMod val="50000"/>
                  </a:schemeClr>
                </a:solidFill>
                <a:latin typeface="Times New Roman" panose="02020603050405020304" pitchFamily="18" charset="0"/>
              </a:rPr>
              <a:t>位示图法</a:t>
            </a:r>
            <a:r>
              <a:rPr lang="en-US" altLang="zh-CN" sz="3600" b="1" dirty="0">
                <a:solidFill>
                  <a:schemeClr val="accent6">
                    <a:lumMod val="50000"/>
                  </a:schemeClr>
                </a:solidFill>
                <a:latin typeface="华文新魏" panose="02010800040101010101" pitchFamily="2" charset="-122"/>
                <a:ea typeface="华文新魏" panose="02010800040101010101" pitchFamily="2" charset="-122"/>
              </a:rPr>
              <a:t> </a:t>
            </a:r>
            <a:endParaRPr lang="zh-CN" altLang="en-US" sz="3600" b="1" dirty="0">
              <a:solidFill>
                <a:schemeClr val="accent6">
                  <a:lumMod val="50000"/>
                </a:schemeClr>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23528" y="1038617"/>
            <a:ext cx="2414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zh-CN" altLang="en-US" b="1" dirty="0">
                <a:solidFill>
                  <a:srgbClr val="FF0000"/>
                </a:solidFill>
                <a:latin typeface="Times New Roman" panose="02020603050405020304" pitchFamily="18" charset="0"/>
              </a:rPr>
              <a:t>3. 盘块的回收 </a:t>
            </a:r>
            <a:endParaRPr lang="zh-CN" altLang="en-US" b="1" dirty="0">
              <a:solidFill>
                <a:srgbClr val="FF0000"/>
              </a:solidFill>
              <a:latin typeface="Times New Roman" panose="02020603050405020304" pitchFamily="18" charset="0"/>
            </a:endParaRPr>
          </a:p>
        </p:txBody>
      </p:sp>
      <p:sp>
        <p:nvSpPr>
          <p:cNvPr id="27651" name="Text Box 3"/>
          <p:cNvSpPr txBox="1">
            <a:spLocks noChangeArrowheads="1"/>
          </p:cNvSpPr>
          <p:nvPr/>
        </p:nvSpPr>
        <p:spPr bwMode="auto">
          <a:xfrm>
            <a:off x="357941" y="1557730"/>
            <a:ext cx="7848600" cy="419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155000"/>
              </a:lnSpc>
              <a:spcBef>
                <a:spcPct val="50000"/>
              </a:spcBef>
            </a:pPr>
            <a:r>
              <a:rPr lang="zh-CN" altLang="en-US" sz="2400" b="1" dirty="0">
                <a:solidFill>
                  <a:srgbClr val="000000"/>
                </a:solidFill>
                <a:latin typeface="Times New Roman" panose="02020603050405020304" pitchFamily="18" charset="0"/>
              </a:rPr>
              <a:t>        (1) 将回收盘块的盘块号</a:t>
            </a:r>
            <a:r>
              <a:rPr lang="en-US" altLang="zh-CN" sz="2400" b="1" dirty="0">
                <a:solidFill>
                  <a:srgbClr val="000000"/>
                </a:solidFill>
                <a:latin typeface="Times New Roman" panose="02020603050405020304" pitchFamily="18" charset="0"/>
              </a:rPr>
              <a:t>b</a:t>
            </a:r>
            <a:r>
              <a:rPr lang="zh-CN" altLang="en-US" sz="2400" b="1" dirty="0">
                <a:solidFill>
                  <a:srgbClr val="000000"/>
                </a:solidFill>
                <a:latin typeface="Times New Roman" panose="02020603050405020304" pitchFamily="18" charset="0"/>
              </a:rPr>
              <a:t>转换成位示图中的行号和列号。 转换公式为：</a:t>
            </a:r>
            <a:endParaRPr lang="zh-CN" altLang="en-US" sz="2400" b="1" dirty="0">
              <a:solidFill>
                <a:srgbClr val="000000"/>
              </a:solidFill>
              <a:latin typeface="Times New Roman" panose="02020603050405020304" pitchFamily="18" charset="0"/>
            </a:endParaRPr>
          </a:p>
          <a:p>
            <a:pPr lvl="2" algn="just" eaLnBrk="1" hangingPunct="1">
              <a:lnSpc>
                <a:spcPct val="155000"/>
              </a:lnSpc>
              <a:spcBef>
                <a:spcPct val="50000"/>
              </a:spcBef>
            </a:pPr>
            <a:r>
              <a:rPr lang="zh-CN" altLang="en-US" sz="2400" b="1" dirty="0">
                <a:solidFill>
                  <a:srgbClr val="000000"/>
                </a:solidFill>
                <a:latin typeface="Times New Roman" panose="02020603050405020304" pitchFamily="18" charset="0"/>
              </a:rPr>
              <a:t>  </a:t>
            </a:r>
            <a:r>
              <a:rPr lang="en-US" altLang="zh-CN" sz="2400" b="1" dirty="0" err="1">
                <a:solidFill>
                  <a:srgbClr val="000000"/>
                </a:solidFill>
                <a:latin typeface="Times New Roman" panose="02020603050405020304" pitchFamily="18" charset="0"/>
              </a:rPr>
              <a:t>i</a:t>
            </a:r>
            <a:r>
              <a:rPr lang="en-US" altLang="zh-CN" sz="2400" b="1" dirty="0">
                <a:solidFill>
                  <a:srgbClr val="000000"/>
                </a:solidFill>
                <a:latin typeface="Times New Roman" panose="02020603050405020304" pitchFamily="18" charset="0"/>
              </a:rPr>
              <a:t>=(b-1)DIV n+1(</a:t>
            </a:r>
            <a:r>
              <a:rPr lang="zh-CN" altLang="en-US" sz="2400" b="1" dirty="0">
                <a:solidFill>
                  <a:srgbClr val="000000"/>
                </a:solidFill>
                <a:latin typeface="Times New Roman" panose="02020603050405020304" pitchFamily="18" charset="0"/>
              </a:rPr>
              <a:t>行</a:t>
            </a:r>
            <a:r>
              <a:rPr lang="en-US" altLang="zh-CN" sz="2400" b="1" dirty="0">
                <a:solidFill>
                  <a:srgbClr val="000000"/>
                </a:solidFill>
                <a:latin typeface="Times New Roman" panose="02020603050405020304" pitchFamily="18" charset="0"/>
              </a:rPr>
              <a:t>,</a:t>
            </a:r>
            <a:r>
              <a:rPr lang="zh-CN" altLang="en-US" sz="2400" b="1" dirty="0">
                <a:solidFill>
                  <a:srgbClr val="000000"/>
                </a:solidFill>
                <a:latin typeface="Times New Roman" panose="02020603050405020304" pitchFamily="18" charset="0"/>
              </a:rPr>
              <a:t>整除</a:t>
            </a:r>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a:p>
            <a:pPr lvl="2" algn="just" eaLnBrk="1" hangingPunct="1">
              <a:lnSpc>
                <a:spcPct val="155000"/>
              </a:lnSpc>
              <a:spcBef>
                <a:spcPct val="50000"/>
              </a:spcBef>
            </a:pPr>
            <a:r>
              <a:rPr lang="en-US" altLang="zh-CN" sz="2400" b="1" dirty="0">
                <a:solidFill>
                  <a:srgbClr val="000000"/>
                </a:solidFill>
                <a:latin typeface="Times New Roman" panose="02020603050405020304" pitchFamily="18" charset="0"/>
              </a:rPr>
              <a:t>  j=(b-1)MOD n+1 (</a:t>
            </a:r>
            <a:r>
              <a:rPr lang="zh-CN" altLang="en-US" sz="2400" b="1" dirty="0">
                <a:solidFill>
                  <a:srgbClr val="000000"/>
                </a:solidFill>
                <a:latin typeface="Times New Roman" panose="02020603050405020304" pitchFamily="18" charset="0"/>
              </a:rPr>
              <a:t>列</a:t>
            </a:r>
            <a:r>
              <a:rPr lang="en-US" altLang="zh-CN" sz="2400" b="1" dirty="0">
                <a:solidFill>
                  <a:srgbClr val="000000"/>
                </a:solidFill>
                <a:latin typeface="Times New Roman" panose="02020603050405020304" pitchFamily="18" charset="0"/>
              </a:rPr>
              <a:t>,</a:t>
            </a:r>
            <a:r>
              <a:rPr lang="zh-CN" altLang="en-US" sz="2400" b="1" dirty="0">
                <a:solidFill>
                  <a:srgbClr val="000000"/>
                </a:solidFill>
                <a:latin typeface="Times New Roman" panose="02020603050405020304" pitchFamily="18" charset="0"/>
              </a:rPr>
              <a:t>余数</a:t>
            </a:r>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a:p>
            <a:pPr algn="l" eaLnBrk="1" hangingPunct="1">
              <a:lnSpc>
                <a:spcPct val="155000"/>
              </a:lnSpc>
              <a:spcBef>
                <a:spcPct val="50000"/>
              </a:spcBef>
            </a:pPr>
            <a:r>
              <a:rPr lang="en-US" altLang="zh-CN" sz="2400" b="1" dirty="0">
                <a:solidFill>
                  <a:srgbClr val="000000"/>
                </a:solidFill>
                <a:latin typeface="Times New Roman" panose="02020603050405020304" pitchFamily="18" charset="0"/>
              </a:rPr>
              <a:t>        (2) </a:t>
            </a:r>
            <a:r>
              <a:rPr lang="zh-CN" altLang="en-US" sz="2400" b="1" dirty="0">
                <a:solidFill>
                  <a:srgbClr val="000000"/>
                </a:solidFill>
                <a:latin typeface="Times New Roman" panose="02020603050405020304" pitchFamily="18" charset="0"/>
              </a:rPr>
              <a:t>修改位示图。 令</a:t>
            </a:r>
            <a:r>
              <a:rPr lang="en-US" altLang="zh-CN" sz="2400" b="1" dirty="0">
                <a:solidFill>
                  <a:srgbClr val="000000"/>
                </a:solidFill>
                <a:latin typeface="Times New Roman" panose="02020603050405020304" pitchFamily="18" charset="0"/>
              </a:rPr>
              <a:t>map ［</a:t>
            </a:r>
            <a:r>
              <a:rPr lang="en-US" altLang="zh-CN" sz="2400" b="1" dirty="0" err="1">
                <a:solidFill>
                  <a:srgbClr val="000000"/>
                </a:solidFill>
                <a:latin typeface="Times New Roman" panose="02020603050405020304" pitchFamily="18" charset="0"/>
              </a:rPr>
              <a:t>i,j</a:t>
            </a:r>
            <a:r>
              <a:rPr lang="en-US" altLang="zh-CN" sz="2400" b="1" dirty="0">
                <a:solidFill>
                  <a:srgbClr val="000000"/>
                </a:solidFill>
                <a:latin typeface="Times New Roman" panose="02020603050405020304" pitchFamily="18" charset="0"/>
              </a:rPr>
              <a:t>］=0。</a:t>
            </a:r>
            <a:endParaRPr lang="en-US" altLang="zh-CN" sz="2400" b="1" dirty="0">
              <a:solidFill>
                <a:srgbClr val="000000"/>
              </a:solidFill>
              <a:latin typeface="Times New Roman" panose="02020603050405020304" pitchFamily="18" charset="0"/>
            </a:endParaRPr>
          </a:p>
          <a:p>
            <a:pPr algn="l" eaLnBrk="1" hangingPunct="1">
              <a:lnSpc>
                <a:spcPct val="155000"/>
              </a:lnSpc>
              <a:spcBef>
                <a:spcPct val="50000"/>
              </a:spcBef>
            </a:pPr>
            <a:endParaRPr lang="en-US" altLang="zh-CN" sz="2400" b="1" dirty="0">
              <a:solidFill>
                <a:srgbClr val="000000"/>
              </a:solidFill>
              <a:latin typeface="Times New Roman" panose="02020603050405020304" pitchFamily="18" charset="0"/>
            </a:endParaRPr>
          </a:p>
        </p:txBody>
      </p:sp>
      <p:sp>
        <p:nvSpPr>
          <p:cNvPr id="2" name="Text Box 2"/>
          <p:cNvSpPr txBox="1">
            <a:spLocks noChangeArrowheads="1"/>
          </p:cNvSpPr>
          <p:nvPr/>
        </p:nvSpPr>
        <p:spPr bwMode="auto">
          <a:xfrm>
            <a:off x="323528" y="199122"/>
            <a:ext cx="7467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3600" b="1" dirty="0">
                <a:solidFill>
                  <a:schemeClr val="accent6">
                    <a:lumMod val="50000"/>
                  </a:schemeClr>
                </a:solidFill>
                <a:latin typeface="华文新魏" panose="02010800040101010101" pitchFamily="2" charset="-122"/>
                <a:ea typeface="华文新魏" panose="02010800040101010101" pitchFamily="2" charset="-122"/>
              </a:rPr>
              <a:t>8.2.2</a:t>
            </a:r>
            <a:r>
              <a:rPr lang="zh-CN" altLang="en-US" sz="3600" b="1" dirty="0">
                <a:solidFill>
                  <a:schemeClr val="accent6">
                    <a:lumMod val="50000"/>
                  </a:schemeClr>
                </a:solidFill>
                <a:latin typeface="Times New Roman" panose="02020603050405020304" pitchFamily="18" charset="0"/>
              </a:rPr>
              <a:t>位示图法</a:t>
            </a:r>
            <a:r>
              <a:rPr lang="en-US" altLang="zh-CN" sz="3600" b="1" dirty="0">
                <a:solidFill>
                  <a:schemeClr val="accent6">
                    <a:lumMod val="50000"/>
                  </a:schemeClr>
                </a:solidFill>
                <a:latin typeface="华文新魏" panose="02010800040101010101" pitchFamily="2" charset="-122"/>
                <a:ea typeface="华文新魏" panose="02010800040101010101" pitchFamily="2" charset="-122"/>
              </a:rPr>
              <a:t> </a:t>
            </a:r>
            <a:endParaRPr lang="zh-CN" altLang="en-US" sz="3600" b="1" dirty="0">
              <a:solidFill>
                <a:schemeClr val="accent6">
                  <a:lumMod val="50000"/>
                </a:schemeClr>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0" y="1052736"/>
            <a:ext cx="8534072"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marL="457200" indent="-457200" eaLnBrk="1" hangingPunct="1">
              <a:spcBef>
                <a:spcPts val="600"/>
              </a:spcBef>
              <a:buFont typeface="Wingdings" panose="05000000000000000000" pitchFamily="2" charset="2"/>
              <a:buChar char="Ø"/>
            </a:pPr>
            <a:r>
              <a:rPr lang="zh-CN" altLang="en-US" b="1" dirty="0">
                <a:solidFill>
                  <a:srgbClr val="000000"/>
                </a:solidFill>
              </a:rPr>
              <a:t>位图只适合</a:t>
            </a:r>
            <a:r>
              <a:rPr lang="zh-CN" altLang="en-US" b="1" dirty="0">
                <a:solidFill>
                  <a:srgbClr val="FF0000"/>
                </a:solidFill>
              </a:rPr>
              <a:t>小型</a:t>
            </a:r>
            <a:r>
              <a:rPr lang="zh-CN" altLang="en-US" b="1" dirty="0">
                <a:solidFill>
                  <a:srgbClr val="000000"/>
                </a:solidFill>
              </a:rPr>
              <a:t>系统</a:t>
            </a:r>
            <a:r>
              <a:rPr lang="en-US" altLang="zh-CN" b="1" dirty="0">
                <a:solidFill>
                  <a:srgbClr val="000000"/>
                </a:solidFill>
              </a:rPr>
              <a:t>.</a:t>
            </a:r>
            <a:r>
              <a:rPr lang="zh-CN" altLang="en-US" b="1" dirty="0">
                <a:solidFill>
                  <a:srgbClr val="000000"/>
                </a:solidFill>
              </a:rPr>
              <a:t>大型文件以上方法都不适合</a:t>
            </a:r>
            <a:r>
              <a:rPr lang="en-US" altLang="zh-CN" b="1" dirty="0">
                <a:solidFill>
                  <a:srgbClr val="000000"/>
                </a:solidFill>
              </a:rPr>
              <a:t>.</a:t>
            </a:r>
            <a:endParaRPr lang="en-US" altLang="zh-CN" b="1" dirty="0">
              <a:solidFill>
                <a:srgbClr val="000000"/>
              </a:solidFill>
            </a:endParaRPr>
          </a:p>
          <a:p>
            <a:pPr marL="457200" indent="-457200" algn="l" eaLnBrk="1" hangingPunct="1">
              <a:spcBef>
                <a:spcPts val="600"/>
              </a:spcBef>
              <a:buFont typeface="Wingdings" panose="05000000000000000000" pitchFamily="2" charset="2"/>
              <a:buChar char="Ø"/>
            </a:pPr>
            <a:r>
              <a:rPr lang="zh-CN" altLang="en-US" b="1" dirty="0">
                <a:solidFill>
                  <a:srgbClr val="FF0000"/>
                </a:solidFill>
              </a:rPr>
              <a:t>成组链接法</a:t>
            </a:r>
            <a:r>
              <a:rPr lang="en-US" altLang="zh-CN" b="1" dirty="0">
                <a:solidFill>
                  <a:srgbClr val="FF0000"/>
                </a:solidFill>
              </a:rPr>
              <a:t>:</a:t>
            </a:r>
            <a:r>
              <a:rPr lang="zh-CN" altLang="en-US" b="1" dirty="0">
                <a:solidFill>
                  <a:srgbClr val="FF0000"/>
                </a:solidFill>
              </a:rPr>
              <a:t>针对大型文件系统</a:t>
            </a:r>
            <a:r>
              <a:rPr lang="en-US" altLang="zh-CN" b="1" dirty="0">
                <a:solidFill>
                  <a:srgbClr val="FF0000"/>
                </a:solidFill>
              </a:rPr>
              <a:t>,</a:t>
            </a:r>
            <a:r>
              <a:rPr lang="zh-CN" altLang="en-US" b="1" dirty="0">
                <a:solidFill>
                  <a:srgbClr val="FF0000"/>
                </a:solidFill>
              </a:rPr>
              <a:t>进行</a:t>
            </a:r>
            <a:r>
              <a:rPr lang="zh-CN" altLang="zh-CN" b="1" dirty="0">
                <a:solidFill>
                  <a:srgbClr val="FF0000"/>
                </a:solidFill>
              </a:rPr>
              <a:t>文件存储空间的管理</a:t>
            </a:r>
            <a:r>
              <a:rPr lang="zh-CN" altLang="en-US" b="1" dirty="0">
                <a:solidFill>
                  <a:srgbClr val="FF0000"/>
                </a:solidFill>
              </a:rPr>
              <a:t>，实现</a:t>
            </a:r>
            <a:r>
              <a:rPr lang="zh-CN" altLang="zh-CN" b="1" dirty="0">
                <a:solidFill>
                  <a:srgbClr val="FF0000"/>
                </a:solidFill>
              </a:rPr>
              <a:t>磁盘空间的分配和回收</a:t>
            </a:r>
            <a:endParaRPr lang="en-US" altLang="zh-CN" b="1" dirty="0">
              <a:solidFill>
                <a:srgbClr val="FF0000"/>
              </a:solidFill>
            </a:endParaRPr>
          </a:p>
          <a:p>
            <a:pPr marL="457200" indent="-457200" algn="l" eaLnBrk="1" hangingPunct="1">
              <a:spcBef>
                <a:spcPts val="600"/>
              </a:spcBef>
              <a:buFont typeface="Wingdings" panose="05000000000000000000" pitchFamily="2" charset="2"/>
              <a:buChar char="Ø"/>
            </a:pPr>
            <a:endParaRPr lang="en-US" altLang="zh-CN" b="1" dirty="0">
              <a:solidFill>
                <a:srgbClr val="000000"/>
              </a:solidFill>
            </a:endParaRPr>
          </a:p>
          <a:p>
            <a:pPr marL="457200" indent="-457200" algn="l" eaLnBrk="1" hangingPunct="1">
              <a:spcBef>
                <a:spcPts val="600"/>
              </a:spcBef>
              <a:buFont typeface="Wingdings" panose="05000000000000000000" pitchFamily="2" charset="2"/>
              <a:buChar char="Ø"/>
            </a:pPr>
            <a:endParaRPr lang="zh-CN" altLang="en-US" b="1" dirty="0">
              <a:solidFill>
                <a:srgbClr val="000000"/>
              </a:solidFill>
            </a:endParaRPr>
          </a:p>
        </p:txBody>
      </p:sp>
      <p:sp>
        <p:nvSpPr>
          <p:cNvPr id="2" name="Text Box 2"/>
          <p:cNvSpPr txBox="1">
            <a:spLocks noChangeArrowheads="1"/>
          </p:cNvSpPr>
          <p:nvPr/>
        </p:nvSpPr>
        <p:spPr bwMode="auto">
          <a:xfrm>
            <a:off x="323528" y="199122"/>
            <a:ext cx="7467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3600" b="1" dirty="0">
                <a:solidFill>
                  <a:schemeClr val="accent6">
                    <a:lumMod val="50000"/>
                  </a:schemeClr>
                </a:solidFill>
                <a:latin typeface="华文新魏" panose="02010800040101010101" pitchFamily="2" charset="-122"/>
                <a:ea typeface="华文新魏" panose="02010800040101010101" pitchFamily="2" charset="-122"/>
              </a:rPr>
              <a:t>8.2.3 </a:t>
            </a:r>
            <a:r>
              <a:rPr lang="zh-CN" altLang="en-US" sz="3600" b="1" dirty="0">
                <a:solidFill>
                  <a:schemeClr val="accent6">
                    <a:lumMod val="50000"/>
                  </a:schemeClr>
                </a:solidFill>
                <a:latin typeface="华文新魏" panose="02010800040101010101" pitchFamily="2" charset="-122"/>
                <a:ea typeface="华文新魏" panose="02010800040101010101" pitchFamily="2" charset="-122"/>
              </a:rPr>
              <a:t>成组链接法</a:t>
            </a:r>
            <a:r>
              <a:rPr lang="en-US" altLang="zh-CN" sz="3600" b="1" dirty="0">
                <a:solidFill>
                  <a:schemeClr val="accent6">
                    <a:lumMod val="50000"/>
                  </a:schemeClr>
                </a:solidFill>
                <a:latin typeface="华文新魏" panose="02010800040101010101" pitchFamily="2" charset="-122"/>
                <a:ea typeface="华文新魏" panose="02010800040101010101" pitchFamily="2" charset="-122"/>
              </a:rPr>
              <a:t> </a:t>
            </a:r>
            <a:endParaRPr lang="zh-CN" altLang="en-US" sz="3600" b="1" dirty="0">
              <a:solidFill>
                <a:schemeClr val="accent6">
                  <a:lumMod val="50000"/>
                </a:schemeClr>
              </a:solidFill>
              <a:latin typeface="华文新魏" panose="02010800040101010101" pitchFamily="2" charset="-122"/>
              <a:ea typeface="华文新魏" panose="02010800040101010101" pitchFamily="2" charset="-122"/>
            </a:endParaRPr>
          </a:p>
        </p:txBody>
      </p:sp>
    </p:spTree>
  </p:cSld>
  <p:clrMapOvr>
    <a:masterClrMapping/>
  </p:clrMapOvr>
</p:sld>
</file>

<file path=ppt/tags/tag1.xml><?xml version="1.0" encoding="utf-8"?>
<p:tagLst xmlns:p="http://schemas.openxmlformats.org/presentationml/2006/main">
  <p:tag name="KSO_WPP_MARK_KEY" val="0ddca764-d849-4797-85a1-efd896a0a7c7"/>
  <p:tag name="COMMONDATA" val="eyJoZGlkIjoiMzcyODMxYTE0ZTc0ZGU3Y2QwODc3MzYzN2Q1YmNiM2EifQ=="/>
</p:tagLst>
</file>

<file path=ppt/theme/theme1.xml><?xml version="1.0" encoding="utf-8"?>
<a:theme xmlns:a="http://schemas.openxmlformats.org/drawingml/2006/main" name="CUIT2">
  <a:themeElements>
    <a:clrScheme name="CUIT2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CUIT2">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CUIT2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CUIT2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CUIT2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CUIT2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CUIT2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CUIT2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CUIT2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CUIT2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Files\CUIT2.pot</Template>
  <TotalTime>0</TotalTime>
  <Words>14608</Words>
  <Application>WPS 演示</Application>
  <PresentationFormat>全屏显示(4:3)</PresentationFormat>
  <Paragraphs>1586</Paragraphs>
  <Slides>102</Slides>
  <Notes>7</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9</vt:i4>
      </vt:variant>
      <vt:variant>
        <vt:lpstr>幻灯片标题</vt:lpstr>
      </vt:variant>
      <vt:variant>
        <vt:i4>102</vt:i4>
      </vt:variant>
    </vt:vector>
  </HeadingPairs>
  <TitlesOfParts>
    <vt:vector size="134" baseType="lpstr">
      <vt:lpstr>Arial</vt:lpstr>
      <vt:lpstr>宋体</vt:lpstr>
      <vt:lpstr>Wingdings</vt:lpstr>
      <vt:lpstr>Tahoma</vt:lpstr>
      <vt:lpstr>华文行楷</vt:lpstr>
      <vt:lpstr>华文楷体</vt:lpstr>
      <vt:lpstr>Times New Roman</vt:lpstr>
      <vt:lpstr>华文新魏</vt:lpstr>
      <vt:lpstr>微软雅黑 Light</vt:lpstr>
      <vt:lpstr>仿宋_GB2312</vt:lpstr>
      <vt:lpstr>仿宋</vt:lpstr>
      <vt:lpstr>微软雅黑</vt:lpstr>
      <vt:lpstr>Arial Unicode MS</vt:lpstr>
      <vt:lpstr>等线</vt:lpstr>
      <vt:lpstr>Times</vt:lpstr>
      <vt:lpstr>隶书</vt:lpstr>
      <vt:lpstr>Wingdings 2</vt:lpstr>
      <vt:lpstr>Arial Narrow</vt:lpstr>
      <vt:lpstr>Times New Roman</vt:lpstr>
      <vt:lpstr>Courier New</vt:lpstr>
      <vt:lpstr>黑体</vt:lpstr>
      <vt:lpstr>Courier New</vt:lpstr>
      <vt:lpstr>CUIT2</vt:lpstr>
      <vt:lpstr>Paint.Picture</vt:lpstr>
      <vt:lpstr>Visio.Drawing.4</vt:lpstr>
      <vt:lpstr>Equation.3</vt:lpstr>
      <vt:lpstr>Equation.3</vt:lpstr>
      <vt:lpstr>Equation.3</vt:lpstr>
      <vt:lpstr>Equation.3</vt:lpstr>
      <vt:lpstr>Equation.3</vt:lpstr>
      <vt:lpstr>Paint.Picture</vt:lpstr>
      <vt:lpstr>Visio.Drawing.4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3.4.5 优先级倒置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8.3.3 RAID-冗余磁盘阵列  （名词</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 wang</dc:creator>
  <cp:lastModifiedBy>穆意</cp:lastModifiedBy>
  <cp:revision>383</cp:revision>
  <dcterms:created xsi:type="dcterms:W3CDTF">2113-01-01T00:00:00Z</dcterms:created>
  <dcterms:modified xsi:type="dcterms:W3CDTF">2024-12-11T15:22:20Z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B654B93ADCB84BA09FB71C9B7C984340</vt:lpwstr>
  </property>
  <property fmtid="{D5CDD505-2E9C-101B-9397-08002B2CF9AE}" pid="3" name="KSOProductBuildVer">
    <vt:lpwstr>2052-11.1.0.12165</vt:lpwstr>
  </property>
</Properties>
</file>