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5"/>
  </p:notesMasterIdLst>
  <p:sldIdLst>
    <p:sldId id="688" r:id="rId2"/>
    <p:sldId id="544" r:id="rId3"/>
    <p:sldId id="689" r:id="rId4"/>
    <p:sldId id="508" r:id="rId5"/>
    <p:sldId id="507" r:id="rId6"/>
    <p:sldId id="522" r:id="rId7"/>
    <p:sldId id="523" r:id="rId8"/>
    <p:sldId id="576" r:id="rId9"/>
    <p:sldId id="690" r:id="rId10"/>
    <p:sldId id="524" r:id="rId11"/>
    <p:sldId id="577" r:id="rId12"/>
    <p:sldId id="579" r:id="rId13"/>
    <p:sldId id="580" r:id="rId14"/>
    <p:sldId id="581" r:id="rId15"/>
    <p:sldId id="700" r:id="rId16"/>
    <p:sldId id="582" r:id="rId17"/>
    <p:sldId id="691" r:id="rId18"/>
    <p:sldId id="525" r:id="rId19"/>
    <p:sldId id="692" r:id="rId20"/>
    <p:sldId id="526" r:id="rId21"/>
    <p:sldId id="693" r:id="rId22"/>
    <p:sldId id="527" r:id="rId23"/>
    <p:sldId id="528" r:id="rId24"/>
    <p:sldId id="694" r:id="rId25"/>
    <p:sldId id="506" r:id="rId26"/>
    <p:sldId id="695" r:id="rId27"/>
    <p:sldId id="529" r:id="rId28"/>
    <p:sldId id="530" r:id="rId29"/>
    <p:sldId id="531" r:id="rId30"/>
    <p:sldId id="532" r:id="rId31"/>
    <p:sldId id="533" r:id="rId32"/>
    <p:sldId id="696" r:id="rId33"/>
    <p:sldId id="534" r:id="rId34"/>
    <p:sldId id="536" r:id="rId35"/>
    <p:sldId id="701" r:id="rId36"/>
    <p:sldId id="704" r:id="rId37"/>
    <p:sldId id="703" r:id="rId38"/>
    <p:sldId id="705" r:id="rId39"/>
    <p:sldId id="707" r:id="rId40"/>
    <p:sldId id="708" r:id="rId41"/>
    <p:sldId id="709" r:id="rId42"/>
    <p:sldId id="545" r:id="rId43"/>
    <p:sldId id="546" r:id="rId44"/>
    <p:sldId id="697" r:id="rId45"/>
    <p:sldId id="547" r:id="rId46"/>
    <p:sldId id="710" r:id="rId47"/>
    <p:sldId id="711" r:id="rId48"/>
    <p:sldId id="712" r:id="rId49"/>
    <p:sldId id="714" r:id="rId50"/>
    <p:sldId id="715" r:id="rId51"/>
    <p:sldId id="716" r:id="rId52"/>
    <p:sldId id="718" r:id="rId53"/>
    <p:sldId id="719" r:id="rId54"/>
    <p:sldId id="720" r:id="rId55"/>
    <p:sldId id="721" r:id="rId56"/>
    <p:sldId id="540" r:id="rId57"/>
    <p:sldId id="562" r:id="rId58"/>
    <p:sldId id="541" r:id="rId59"/>
    <p:sldId id="542" r:id="rId60"/>
    <p:sldId id="563" r:id="rId61"/>
    <p:sldId id="564" r:id="rId62"/>
    <p:sldId id="565" r:id="rId63"/>
    <p:sldId id="566" r:id="rId64"/>
    <p:sldId id="567" r:id="rId65"/>
    <p:sldId id="568" r:id="rId66"/>
    <p:sldId id="569" r:id="rId67"/>
    <p:sldId id="570" r:id="rId68"/>
    <p:sldId id="571" r:id="rId69"/>
    <p:sldId id="572" r:id="rId70"/>
    <p:sldId id="573" r:id="rId71"/>
    <p:sldId id="574" r:id="rId72"/>
    <p:sldId id="575" r:id="rId73"/>
    <p:sldId id="698" r:id="rId74"/>
  </p:sldIdLst>
  <p:sldSz cx="9144000" cy="6858000" type="screen4x3"/>
  <p:notesSz cx="6858000" cy="9144000"/>
  <p:defaultTextStyle>
    <a:defPPr>
      <a:defRPr lang="en-US"/>
    </a:defPPr>
    <a:lvl1pPr algn="ctr" rtl="0" fontAlgn="base">
      <a:spcBef>
        <a:spcPct val="0"/>
      </a:spcBef>
      <a:spcAft>
        <a:spcPct val="0"/>
      </a:spcAft>
      <a:defRPr kumimoji="1" sz="28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kumimoji="1" sz="28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kumimoji="1" sz="28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kumimoji="1" sz="28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kumimoji="1" sz="28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339966"/>
    <a:srgbClr val="3366FF"/>
    <a:srgbClr val="DDDDDD"/>
    <a:srgbClr val="000099"/>
    <a:srgbClr val="FFFF00"/>
    <a:srgbClr val="FF00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27" autoAdjust="0"/>
    <p:restoredTop sz="95617" autoAdjust="0"/>
  </p:normalViewPr>
  <p:slideViewPr>
    <p:cSldViewPr>
      <p:cViewPr varScale="1">
        <p:scale>
          <a:sx n="93" d="100"/>
          <a:sy n="93" d="100"/>
        </p:scale>
        <p:origin x="998"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87DA90-68A9-4B89-A255-132E79D10516}" type="datetimeFigureOut">
              <a:rPr lang="zh-CN" altLang="en-US" smtClean="0"/>
              <a:t>2023/11/21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FE90B9-646D-413B-BEFF-F5A2DB3FF307}" type="slidenum">
              <a:rPr lang="zh-CN" altLang="en-US" smtClean="0"/>
              <a:t>‹#›</a:t>
            </a:fld>
            <a:endParaRPr lang="zh-CN" altLang="en-US"/>
          </a:p>
        </p:txBody>
      </p:sp>
    </p:spTree>
    <p:extLst>
      <p:ext uri="{BB962C8B-B14F-4D97-AF65-F5344CB8AC3E}">
        <p14:creationId xmlns:p14="http://schemas.microsoft.com/office/powerpoint/2010/main" val="1019500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FCB</a:t>
            </a:r>
            <a:r>
              <a:rPr lang="zh-CN" altLang="en-US" dirty="0"/>
              <a:t>指向文件的第一个物理块号所在项，剩余是</a:t>
            </a:r>
            <a:r>
              <a:rPr lang="en-US" altLang="zh-CN" dirty="0"/>
              <a:t>FAT</a:t>
            </a:r>
            <a:r>
              <a:rPr lang="zh-CN" altLang="en-US" dirty="0"/>
              <a:t>中每项，指示下一个物理块是谁。直到文件末尾结束</a:t>
            </a:r>
          </a:p>
        </p:txBody>
      </p:sp>
      <p:sp>
        <p:nvSpPr>
          <p:cNvPr id="4" name="灯片编号占位符 3"/>
          <p:cNvSpPr>
            <a:spLocks noGrp="1"/>
          </p:cNvSpPr>
          <p:nvPr>
            <p:ph type="sldNum" sz="quarter" idx="5"/>
          </p:nvPr>
        </p:nvSpPr>
        <p:spPr/>
        <p:txBody>
          <a:bodyPr/>
          <a:lstStyle/>
          <a:p>
            <a:fld id="{CFFE90B9-646D-413B-BEFF-F5A2DB3FF307}" type="slidenum">
              <a:rPr lang="zh-CN" altLang="en-US" smtClean="0"/>
              <a:t>7</a:t>
            </a:fld>
            <a:endParaRPr lang="zh-CN" altLang="en-US"/>
          </a:p>
        </p:txBody>
      </p:sp>
    </p:spTree>
    <p:extLst>
      <p:ext uri="{BB962C8B-B14F-4D97-AF65-F5344CB8AC3E}">
        <p14:creationId xmlns:p14="http://schemas.microsoft.com/office/powerpoint/2010/main" val="5765485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FFE90B9-646D-413B-BEFF-F5A2DB3FF307}" type="slidenum">
              <a:rPr lang="zh-CN" altLang="en-US" smtClean="0"/>
              <a:t>40</a:t>
            </a:fld>
            <a:endParaRPr lang="zh-CN" altLang="en-US"/>
          </a:p>
        </p:txBody>
      </p:sp>
    </p:spTree>
    <p:extLst>
      <p:ext uri="{BB962C8B-B14F-4D97-AF65-F5344CB8AC3E}">
        <p14:creationId xmlns:p14="http://schemas.microsoft.com/office/powerpoint/2010/main" val="1521570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FFE90B9-646D-413B-BEFF-F5A2DB3FF307}" type="slidenum">
              <a:rPr lang="zh-CN" altLang="en-US" smtClean="0"/>
              <a:t>41</a:t>
            </a:fld>
            <a:endParaRPr lang="zh-CN" altLang="en-US"/>
          </a:p>
        </p:txBody>
      </p:sp>
    </p:spTree>
    <p:extLst>
      <p:ext uri="{BB962C8B-B14F-4D97-AF65-F5344CB8AC3E}">
        <p14:creationId xmlns:p14="http://schemas.microsoft.com/office/powerpoint/2010/main" val="1349785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p:sp>
      <p:sp>
        <p:nvSpPr>
          <p:cNvPr id="47107"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pPr>
            <a:r>
              <a:rPr lang="en-US" altLang="zh-CN" sz="1400"/>
              <a:t>RAID0</a:t>
            </a:r>
            <a:r>
              <a:rPr lang="zh-CN" altLang="en-US" sz="1400"/>
              <a:t>也称为条带化（</a:t>
            </a:r>
            <a:r>
              <a:rPr lang="en-US" altLang="zh-CN" sz="1400"/>
              <a:t>stripe</a:t>
            </a:r>
            <a:r>
              <a:rPr lang="zh-CN" altLang="en-US" sz="1400"/>
              <a:t>），将数据分成一定的大小顺序的写道阵列的磁盘里，</a:t>
            </a:r>
            <a:r>
              <a:rPr lang="en-US" altLang="zh-CN" sz="1400"/>
              <a:t>RAID0</a:t>
            </a:r>
            <a:r>
              <a:rPr lang="zh-CN" altLang="en-US" sz="1400"/>
              <a:t>可以并行的执行读写操作，可以充分利用总线的带宽，理论上讲，一个由</a:t>
            </a:r>
            <a:r>
              <a:rPr lang="en-US" altLang="zh-CN" sz="1400"/>
              <a:t>N</a:t>
            </a:r>
            <a:r>
              <a:rPr lang="zh-CN" altLang="en-US" sz="1400"/>
              <a:t>个磁盘组成的</a:t>
            </a:r>
            <a:r>
              <a:rPr lang="en-US" altLang="zh-CN" sz="1400"/>
              <a:t>RAID0</a:t>
            </a:r>
            <a:r>
              <a:rPr lang="zh-CN" altLang="en-US" sz="1400"/>
              <a:t>系统，它的读写性能将是单个磁盘读取性能的</a:t>
            </a:r>
            <a:r>
              <a:rPr lang="en-US" altLang="zh-CN" sz="1400"/>
              <a:t>N</a:t>
            </a:r>
            <a:r>
              <a:rPr lang="zh-CN" altLang="en-US" sz="1400"/>
              <a:t>倍。 </a:t>
            </a:r>
          </a:p>
        </p:txBody>
      </p:sp>
    </p:spTree>
    <p:extLst>
      <p:ext uri="{BB962C8B-B14F-4D97-AF65-F5344CB8AC3E}">
        <p14:creationId xmlns:p14="http://schemas.microsoft.com/office/powerpoint/2010/main" val="4007519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p:sp>
      <p:sp>
        <p:nvSpPr>
          <p:cNvPr id="48131"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pPr>
            <a:r>
              <a:rPr lang="en-US" altLang="zh-CN" sz="1400"/>
              <a:t>RAID1</a:t>
            </a:r>
            <a:r>
              <a:rPr lang="zh-CN" altLang="en-US" sz="1400"/>
              <a:t>也称为镜像（</a:t>
            </a:r>
            <a:r>
              <a:rPr lang="en-US" altLang="zh-CN" sz="1400"/>
              <a:t>mirror</a:t>
            </a:r>
            <a:r>
              <a:rPr lang="zh-CN" altLang="en-US" sz="1400"/>
              <a:t>），它将数据完全一致的分别写到工作磁盘和镜像磁盘，因此它的磁盘空间利用率为</a:t>
            </a:r>
            <a:r>
              <a:rPr lang="en-US" altLang="zh-CN" sz="1400"/>
              <a:t>50</a:t>
            </a:r>
            <a:r>
              <a:rPr lang="zh-CN" altLang="en-US" sz="1400"/>
              <a:t>％。</a:t>
            </a:r>
          </a:p>
          <a:p>
            <a:pPr eaLnBrk="1" hangingPunct="1">
              <a:lnSpc>
                <a:spcPct val="150000"/>
              </a:lnSpc>
            </a:pPr>
            <a:r>
              <a:rPr lang="en-US" altLang="zh-CN" sz="1400"/>
              <a:t>RAID1</a:t>
            </a:r>
            <a:r>
              <a:rPr lang="zh-CN" altLang="en-US" sz="1400"/>
              <a:t>提供了最佳的数据保护，一旦工作磁盘发生故障，系统自动从镜像磁盘读取数据，不会影响用户工作。 </a:t>
            </a:r>
          </a:p>
          <a:p>
            <a:pPr eaLnBrk="1" hangingPunct="1">
              <a:lnSpc>
                <a:spcPct val="150000"/>
              </a:lnSpc>
            </a:pPr>
            <a:endParaRPr lang="zh-CN" altLang="en-US" sz="1400"/>
          </a:p>
        </p:txBody>
      </p:sp>
    </p:spTree>
    <p:extLst>
      <p:ext uri="{BB962C8B-B14F-4D97-AF65-F5344CB8AC3E}">
        <p14:creationId xmlns:p14="http://schemas.microsoft.com/office/powerpoint/2010/main" val="74884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29B400B-57BC-4485-8632-D935B5C4B91A}" type="slidenum">
              <a:rPr lang="en-US" altLang="zh-CN"/>
              <a:pPr eaLnBrk="1" hangingPunct="1"/>
              <a:t>50</a:t>
            </a:fld>
            <a:endParaRPr lang="en-US" altLang="zh-CN"/>
          </a:p>
        </p:txBody>
      </p:sp>
      <p:sp>
        <p:nvSpPr>
          <p:cNvPr id="49155" name="Rectangle 2"/>
          <p:cNvSpPr>
            <a:spLocks noGrp="1" noRot="1" noChangeAspect="1" noChangeArrowheads="1" noTextEdit="1"/>
          </p:cNvSpPr>
          <p:nvPr>
            <p:ph type="sldImg"/>
          </p:nvPr>
        </p:nvSpPr>
        <p:spPr/>
      </p:sp>
      <p:sp>
        <p:nvSpPr>
          <p:cNvPr id="49156"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 ECC:Error Code Correction</a:t>
            </a:r>
          </a:p>
          <a:p>
            <a:pPr eaLnBrk="1" hangingPunct="1"/>
            <a:r>
              <a:rPr lang="en-US" altLang="zh-CN"/>
              <a:t> </a:t>
            </a:r>
            <a:r>
              <a:rPr lang="zh-CN" altLang="en-US"/>
              <a:t>内存的</a:t>
            </a:r>
            <a:r>
              <a:rPr lang="en-US" altLang="zh-CN"/>
              <a:t>ECC</a:t>
            </a:r>
            <a:r>
              <a:rPr lang="zh-CN" altLang="en-US"/>
              <a:t>校验是</a:t>
            </a:r>
            <a:r>
              <a:rPr lang="en-US" altLang="zh-CN"/>
              <a:t>hamming</a:t>
            </a:r>
            <a:r>
              <a:rPr lang="zh-CN" altLang="en-US"/>
              <a:t>应用的一个例子</a:t>
            </a:r>
            <a:endParaRPr lang="en-US" altLang="zh-CN"/>
          </a:p>
          <a:p>
            <a:pPr eaLnBrk="1" hangingPunct="1"/>
            <a:r>
              <a:rPr lang="en-US" altLang="zh-CN"/>
              <a:t> CRC(Cyclic Redundancy Check)</a:t>
            </a:r>
            <a:r>
              <a:rPr lang="zh-CN" altLang="en-US"/>
              <a:t>是另外一种校验码</a:t>
            </a:r>
            <a:endParaRPr lang="en-US" altLang="zh-CN"/>
          </a:p>
        </p:txBody>
      </p:sp>
    </p:spTree>
    <p:extLst>
      <p:ext uri="{BB962C8B-B14F-4D97-AF65-F5344CB8AC3E}">
        <p14:creationId xmlns:p14="http://schemas.microsoft.com/office/powerpoint/2010/main" val="25119885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p:sp>
      <p:sp>
        <p:nvSpPr>
          <p:cNvPr id="50179"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pPr>
            <a:r>
              <a:rPr lang="en-US" altLang="zh-CN" sz="1400"/>
              <a:t>RAID3</a:t>
            </a:r>
            <a:r>
              <a:rPr lang="zh-CN" altLang="en-US" sz="1400"/>
              <a:t>采用一个硬盘作为校验盘，其余磁盘作为数据盘，数据按位或字节的方式交叉的存取到各个数据盘中。不同磁盘上同一带区的数据做异或校验，并把校验值写入到校验盘中。 </a:t>
            </a:r>
            <a:r>
              <a:rPr lang="en-US" altLang="zh-CN" sz="1400"/>
              <a:t>A</a:t>
            </a:r>
            <a:r>
              <a:rPr lang="zh-CN" altLang="en-US" sz="1400"/>
              <a:t>校验码</a:t>
            </a:r>
            <a:r>
              <a:rPr lang="en-US" altLang="zh-CN" sz="1400"/>
              <a:t>=A0⊕ A1 ⊕ A2 ⊕ A3</a:t>
            </a:r>
          </a:p>
          <a:p>
            <a:pPr eaLnBrk="1" hangingPunct="1">
              <a:lnSpc>
                <a:spcPct val="150000"/>
              </a:lnSpc>
            </a:pPr>
            <a:endParaRPr lang="zh-CN" altLang="en-US" sz="1400"/>
          </a:p>
        </p:txBody>
      </p:sp>
    </p:spTree>
    <p:extLst>
      <p:ext uri="{BB962C8B-B14F-4D97-AF65-F5344CB8AC3E}">
        <p14:creationId xmlns:p14="http://schemas.microsoft.com/office/powerpoint/2010/main" val="562306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p:sp>
      <p:sp>
        <p:nvSpPr>
          <p:cNvPr id="51203"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pPr>
            <a:r>
              <a:rPr lang="zh-CN" altLang="en-US" sz="1400"/>
              <a:t> </a:t>
            </a:r>
            <a:r>
              <a:rPr lang="en-US" altLang="zh-CN" sz="1400"/>
              <a:t>RAID5</a:t>
            </a:r>
            <a:r>
              <a:rPr lang="zh-CN" altLang="en-US" sz="1400"/>
              <a:t>与</a:t>
            </a:r>
            <a:r>
              <a:rPr lang="en-US" altLang="zh-CN" sz="1400"/>
              <a:t>RAID3</a:t>
            </a:r>
            <a:r>
              <a:rPr lang="zh-CN" altLang="en-US" sz="1400"/>
              <a:t>的机制相似，但是数据校验的信息被均匀的分散到的阵列的各个磁盘上，这样就不存在并发写操作时的校验盘性能瓶颈。</a:t>
            </a:r>
          </a:p>
          <a:p>
            <a:pPr eaLnBrk="1" hangingPunct="1">
              <a:lnSpc>
                <a:spcPct val="150000"/>
              </a:lnSpc>
            </a:pPr>
            <a:r>
              <a:rPr lang="zh-CN" altLang="en-US" sz="1400"/>
              <a:t>。</a:t>
            </a:r>
          </a:p>
          <a:p>
            <a:pPr eaLnBrk="1" hangingPunct="1">
              <a:lnSpc>
                <a:spcPct val="150000"/>
              </a:lnSpc>
            </a:pPr>
            <a:endParaRPr lang="zh-CN" altLang="en-US" sz="1400"/>
          </a:p>
        </p:txBody>
      </p:sp>
    </p:spTree>
    <p:extLst>
      <p:ext uri="{BB962C8B-B14F-4D97-AF65-F5344CB8AC3E}">
        <p14:creationId xmlns:p14="http://schemas.microsoft.com/office/powerpoint/2010/main" val="15608948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p:sp>
      <p:sp>
        <p:nvSpPr>
          <p:cNvPr id="52227"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pPr>
            <a:r>
              <a:rPr lang="en-US" altLang="zh-CN" sz="1400"/>
              <a:t>RAID 6</a:t>
            </a:r>
            <a:r>
              <a:rPr lang="zh-CN" altLang="en-US" sz="1400"/>
              <a:t>提供两级冗余，即阵列中的两个硬盘掉出时，阵列仍然能够继续工作。</a:t>
            </a:r>
          </a:p>
          <a:p>
            <a:pPr eaLnBrk="1" hangingPunct="1">
              <a:lnSpc>
                <a:spcPct val="150000"/>
              </a:lnSpc>
            </a:pPr>
            <a:r>
              <a:rPr lang="zh-CN" altLang="en-US" sz="1400"/>
              <a:t>阵列的安全性高。</a:t>
            </a:r>
          </a:p>
          <a:p>
            <a:pPr eaLnBrk="1" hangingPunct="1">
              <a:lnSpc>
                <a:spcPct val="150000"/>
              </a:lnSpc>
            </a:pPr>
            <a:r>
              <a:rPr lang="zh-CN" altLang="en-US" sz="1400"/>
              <a:t>校验运算位写两个</a:t>
            </a:r>
            <a:r>
              <a:rPr lang="en-US" altLang="zh-CN" sz="1400"/>
              <a:t>,</a:t>
            </a:r>
            <a:r>
              <a:rPr lang="zh-CN" altLang="en-US" sz="1400"/>
              <a:t>对写性能影响比</a:t>
            </a:r>
            <a:r>
              <a:rPr lang="en-US" altLang="zh-CN" sz="1400"/>
              <a:t>RAID5</a:t>
            </a:r>
            <a:r>
              <a:rPr lang="zh-CN" altLang="en-US" sz="1400"/>
              <a:t>大。</a:t>
            </a:r>
          </a:p>
          <a:p>
            <a:pPr eaLnBrk="1" hangingPunct="1">
              <a:lnSpc>
                <a:spcPct val="150000"/>
              </a:lnSpc>
            </a:pPr>
            <a:endParaRPr lang="zh-CN" altLang="en-US" sz="1400"/>
          </a:p>
        </p:txBody>
      </p:sp>
    </p:spTree>
    <p:extLst>
      <p:ext uri="{BB962C8B-B14F-4D97-AF65-F5344CB8AC3E}">
        <p14:creationId xmlns:p14="http://schemas.microsoft.com/office/powerpoint/2010/main" val="171551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p:sp>
      <p:sp>
        <p:nvSpPr>
          <p:cNvPr id="53251"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pPr>
            <a:endParaRPr lang="zh-CN" altLang="en-US" sz="1400"/>
          </a:p>
        </p:txBody>
      </p:sp>
    </p:spTree>
    <p:extLst>
      <p:ext uri="{BB962C8B-B14F-4D97-AF65-F5344CB8AC3E}">
        <p14:creationId xmlns:p14="http://schemas.microsoft.com/office/powerpoint/2010/main" val="25262372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p:sp>
      <p:sp>
        <p:nvSpPr>
          <p:cNvPr id="54275"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pPr>
            <a:r>
              <a:rPr lang="zh-CN" altLang="en-US" sz="1400"/>
              <a:t>当前应用最多的是</a:t>
            </a:r>
            <a:r>
              <a:rPr lang="en-US" altLang="zh-CN" sz="1400"/>
              <a:t>RAID5,</a:t>
            </a:r>
            <a:r>
              <a:rPr lang="zh-CN" altLang="en-US" sz="1400"/>
              <a:t>应为其性价比最好。</a:t>
            </a:r>
          </a:p>
          <a:p>
            <a:pPr eaLnBrk="1" hangingPunct="1">
              <a:lnSpc>
                <a:spcPct val="150000"/>
              </a:lnSpc>
            </a:pPr>
            <a:r>
              <a:rPr lang="zh-CN" altLang="en-US" sz="1400"/>
              <a:t>高安全数据要求的应用中</a:t>
            </a:r>
            <a:r>
              <a:rPr lang="en-US" altLang="zh-CN" sz="1400"/>
              <a:t>,RAID6</a:t>
            </a:r>
            <a:r>
              <a:rPr lang="zh-CN" altLang="en-US" sz="1400"/>
              <a:t>应用是不错的选择。</a:t>
            </a:r>
          </a:p>
          <a:p>
            <a:pPr eaLnBrk="1" hangingPunct="1">
              <a:lnSpc>
                <a:spcPct val="150000"/>
              </a:lnSpc>
            </a:pPr>
            <a:r>
              <a:rPr lang="en-US" altLang="zh-CN" sz="1400"/>
              <a:t>RAID0</a:t>
            </a:r>
            <a:r>
              <a:rPr lang="zh-CN" altLang="en-US" sz="1400"/>
              <a:t>在临时性质的测试中</a:t>
            </a:r>
            <a:r>
              <a:rPr lang="en-US" altLang="zh-CN" sz="1400"/>
              <a:t>,</a:t>
            </a:r>
            <a:r>
              <a:rPr lang="zh-CN" altLang="en-US" sz="1400"/>
              <a:t>可以提供很好的读写性能表现。</a:t>
            </a:r>
          </a:p>
          <a:p>
            <a:pPr eaLnBrk="1" hangingPunct="1">
              <a:lnSpc>
                <a:spcPct val="180000"/>
              </a:lnSpc>
            </a:pPr>
            <a:r>
              <a:rPr lang="en-US" altLang="zh-CN"/>
              <a:t>RAID3  </a:t>
            </a:r>
            <a:r>
              <a:rPr lang="zh-CN" altLang="en-US"/>
              <a:t>在对于读性能要求高的领域还有需求，比如播出系统，但基本都被</a:t>
            </a:r>
            <a:r>
              <a:rPr lang="en-US" altLang="zh-CN"/>
              <a:t>RAID5</a:t>
            </a:r>
            <a:r>
              <a:rPr lang="zh-CN" altLang="en-US"/>
              <a:t>替代了。</a:t>
            </a:r>
          </a:p>
          <a:p>
            <a:pPr eaLnBrk="1" hangingPunct="1">
              <a:lnSpc>
                <a:spcPct val="150000"/>
              </a:lnSpc>
            </a:pPr>
            <a:endParaRPr lang="zh-CN" altLang="en-US" sz="1400"/>
          </a:p>
          <a:p>
            <a:pPr eaLnBrk="1" hangingPunct="1">
              <a:lnSpc>
                <a:spcPct val="150000"/>
              </a:lnSpc>
            </a:pPr>
            <a:endParaRPr lang="zh-CN" altLang="en-US" sz="1400"/>
          </a:p>
        </p:txBody>
      </p:sp>
    </p:spTree>
    <p:extLst>
      <p:ext uri="{BB962C8B-B14F-4D97-AF65-F5344CB8AC3E}">
        <p14:creationId xmlns:p14="http://schemas.microsoft.com/office/powerpoint/2010/main" val="3824870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1.2MB/1K=1.2K  1.2K*1.5=1.8K</a:t>
            </a:r>
            <a:endParaRPr lang="zh-CN" altLang="en-US" dirty="0"/>
          </a:p>
        </p:txBody>
      </p:sp>
      <p:sp>
        <p:nvSpPr>
          <p:cNvPr id="4" name="灯片编号占位符 3"/>
          <p:cNvSpPr>
            <a:spLocks noGrp="1"/>
          </p:cNvSpPr>
          <p:nvPr>
            <p:ph type="sldNum" sz="quarter" idx="5"/>
          </p:nvPr>
        </p:nvSpPr>
        <p:spPr/>
        <p:txBody>
          <a:bodyPr/>
          <a:lstStyle/>
          <a:p>
            <a:fld id="{CFFE90B9-646D-413B-BEFF-F5A2DB3FF307}" type="slidenum">
              <a:rPr lang="zh-CN" altLang="en-US" smtClean="0"/>
              <a:t>11</a:t>
            </a:fld>
            <a:endParaRPr lang="zh-CN" altLang="en-US"/>
          </a:p>
        </p:txBody>
      </p:sp>
    </p:spTree>
    <p:extLst>
      <p:ext uri="{BB962C8B-B14F-4D97-AF65-F5344CB8AC3E}">
        <p14:creationId xmlns:p14="http://schemas.microsoft.com/office/powerpoint/2010/main" val="299074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簇</a:t>
            </a:r>
            <a:r>
              <a:rPr lang="en-US" altLang="zh-CN" dirty="0"/>
              <a:t>=</a:t>
            </a:r>
            <a:r>
              <a:rPr lang="zh-CN" altLang="en-US" dirty="0"/>
              <a:t>文件系统的单位</a:t>
            </a:r>
            <a:r>
              <a:rPr lang="en-US" altLang="zh-CN" dirty="0"/>
              <a:t>=</a:t>
            </a:r>
            <a:r>
              <a:rPr lang="zh-CN" altLang="en-US" dirty="0"/>
              <a:t>多个盘块</a:t>
            </a:r>
            <a:r>
              <a:rPr lang="en-US" altLang="zh-CN" dirty="0"/>
              <a:t>(</a:t>
            </a:r>
            <a:r>
              <a:rPr lang="zh-CN" altLang="en-US" dirty="0"/>
              <a:t>扇区</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CFFE90B9-646D-413B-BEFF-F5A2DB3FF307}" type="slidenum">
              <a:rPr lang="zh-CN" altLang="en-US" smtClean="0"/>
              <a:t>12</a:t>
            </a:fld>
            <a:endParaRPr lang="zh-CN" altLang="en-US"/>
          </a:p>
        </p:txBody>
      </p:sp>
    </p:spTree>
    <p:extLst>
      <p:ext uri="{BB962C8B-B14F-4D97-AF65-F5344CB8AC3E}">
        <p14:creationId xmlns:p14="http://schemas.microsoft.com/office/powerpoint/2010/main" val="4231258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FFE90B9-646D-413B-BEFF-F5A2DB3FF307}" type="slidenum">
              <a:rPr lang="zh-CN" altLang="en-US" smtClean="0"/>
              <a:t>34</a:t>
            </a:fld>
            <a:endParaRPr lang="zh-CN" altLang="en-US"/>
          </a:p>
        </p:txBody>
      </p:sp>
    </p:spTree>
    <p:extLst>
      <p:ext uri="{BB962C8B-B14F-4D97-AF65-F5344CB8AC3E}">
        <p14:creationId xmlns:p14="http://schemas.microsoft.com/office/powerpoint/2010/main" val="2896132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FFE90B9-646D-413B-BEFF-F5A2DB3FF307}" type="slidenum">
              <a:rPr lang="zh-CN" altLang="en-US" smtClean="0"/>
              <a:t>35</a:t>
            </a:fld>
            <a:endParaRPr lang="zh-CN" altLang="en-US"/>
          </a:p>
        </p:txBody>
      </p:sp>
    </p:spTree>
    <p:extLst>
      <p:ext uri="{BB962C8B-B14F-4D97-AF65-F5344CB8AC3E}">
        <p14:creationId xmlns:p14="http://schemas.microsoft.com/office/powerpoint/2010/main" val="520421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FFE90B9-646D-413B-BEFF-F5A2DB3FF307}" type="slidenum">
              <a:rPr lang="zh-CN" altLang="en-US" smtClean="0"/>
              <a:t>36</a:t>
            </a:fld>
            <a:endParaRPr lang="zh-CN" altLang="en-US"/>
          </a:p>
        </p:txBody>
      </p:sp>
    </p:spTree>
    <p:extLst>
      <p:ext uri="{BB962C8B-B14F-4D97-AF65-F5344CB8AC3E}">
        <p14:creationId xmlns:p14="http://schemas.microsoft.com/office/powerpoint/2010/main" val="1687069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FFE90B9-646D-413B-BEFF-F5A2DB3FF307}" type="slidenum">
              <a:rPr lang="zh-CN" altLang="en-US" smtClean="0"/>
              <a:t>37</a:t>
            </a:fld>
            <a:endParaRPr lang="zh-CN" altLang="en-US"/>
          </a:p>
        </p:txBody>
      </p:sp>
    </p:spTree>
    <p:extLst>
      <p:ext uri="{BB962C8B-B14F-4D97-AF65-F5344CB8AC3E}">
        <p14:creationId xmlns:p14="http://schemas.microsoft.com/office/powerpoint/2010/main" val="1445896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FFE90B9-646D-413B-BEFF-F5A2DB3FF307}" type="slidenum">
              <a:rPr lang="zh-CN" altLang="en-US" smtClean="0"/>
              <a:t>38</a:t>
            </a:fld>
            <a:endParaRPr lang="zh-CN" altLang="en-US"/>
          </a:p>
        </p:txBody>
      </p:sp>
    </p:spTree>
    <p:extLst>
      <p:ext uri="{BB962C8B-B14F-4D97-AF65-F5344CB8AC3E}">
        <p14:creationId xmlns:p14="http://schemas.microsoft.com/office/powerpoint/2010/main" val="409152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FFE90B9-646D-413B-BEFF-F5A2DB3FF307}" type="slidenum">
              <a:rPr lang="zh-CN" altLang="en-US" smtClean="0"/>
              <a:t>39</a:t>
            </a:fld>
            <a:endParaRPr lang="zh-CN" altLang="en-US"/>
          </a:p>
        </p:txBody>
      </p:sp>
    </p:spTree>
    <p:extLst>
      <p:ext uri="{BB962C8B-B14F-4D97-AF65-F5344CB8AC3E}">
        <p14:creationId xmlns:p14="http://schemas.microsoft.com/office/powerpoint/2010/main" val="3548929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7AD8B491-2A58-47AB-9085-B1D96B4AE159}"/>
              </a:ext>
            </a:extLst>
          </p:cNvPr>
          <p:cNvGrpSpPr>
            <a:grpSpLocks/>
          </p:cNvGrpSpPr>
          <p:nvPr/>
        </p:nvGrpSpPr>
        <p:grpSpPr bwMode="auto">
          <a:xfrm>
            <a:off x="0" y="0"/>
            <a:ext cx="9144000" cy="6858000"/>
            <a:chOff x="0" y="0"/>
            <a:chExt cx="5760" cy="4320"/>
          </a:xfrm>
        </p:grpSpPr>
        <p:grpSp>
          <p:nvGrpSpPr>
            <p:cNvPr id="5" name="Group 3">
              <a:extLst>
                <a:ext uri="{FF2B5EF4-FFF2-40B4-BE49-F238E27FC236}">
                  <a16:creationId xmlns:a16="http://schemas.microsoft.com/office/drawing/2014/main" id="{A598C336-2D52-4052-BB44-EED72FE8F676}"/>
                </a:ext>
              </a:extLst>
            </p:cNvPr>
            <p:cNvGrpSpPr>
              <a:grpSpLocks/>
            </p:cNvGrpSpPr>
            <p:nvPr/>
          </p:nvGrpSpPr>
          <p:grpSpPr bwMode="auto">
            <a:xfrm>
              <a:off x="0" y="0"/>
              <a:ext cx="5760" cy="4320"/>
              <a:chOff x="0" y="0"/>
              <a:chExt cx="5760" cy="4320"/>
            </a:xfrm>
          </p:grpSpPr>
          <p:sp>
            <p:nvSpPr>
              <p:cNvPr id="15" name="Rectangle 4">
                <a:extLst>
                  <a:ext uri="{FF2B5EF4-FFF2-40B4-BE49-F238E27FC236}">
                    <a16:creationId xmlns:a16="http://schemas.microsoft.com/office/drawing/2014/main" id="{E5CF9CEF-8F22-469F-A765-8AFC3235B232}"/>
                  </a:ext>
                </a:extLst>
              </p:cNvPr>
              <p:cNvSpPr>
                <a:spLocks noChangeArrowheads="1"/>
              </p:cNvSpPr>
              <p:nvPr/>
            </p:nvSpPr>
            <p:spPr bwMode="ltGray">
              <a:xfrm>
                <a:off x="2112" y="0"/>
                <a:ext cx="3648" cy="96"/>
              </a:xfrm>
              <a:prstGeom prst="rect">
                <a:avLst/>
              </a:prstGeom>
              <a:solidFill>
                <a:schemeClr val="folHlink"/>
              </a:solidFill>
              <a:ln w="9525">
                <a:noFill/>
                <a:miter lim="800000"/>
                <a:headEnd/>
                <a:tailEnd/>
              </a:ln>
              <a:effectLst/>
            </p:spPr>
            <p:txBody>
              <a:bodyPr wrap="none" anchor="ctr"/>
              <a:lstStyle/>
              <a:p>
                <a:pPr>
                  <a:defRPr/>
                </a:pPr>
                <a:endParaRPr lang="zh-CN" altLang="en-US"/>
              </a:p>
            </p:txBody>
          </p:sp>
          <p:grpSp>
            <p:nvGrpSpPr>
              <p:cNvPr id="16" name="Group 5">
                <a:extLst>
                  <a:ext uri="{FF2B5EF4-FFF2-40B4-BE49-F238E27FC236}">
                    <a16:creationId xmlns:a16="http://schemas.microsoft.com/office/drawing/2014/main" id="{8C1D5BA2-D23D-4C63-8BC7-F784B8753DA1}"/>
                  </a:ext>
                </a:extLst>
              </p:cNvPr>
              <p:cNvGrpSpPr>
                <a:grpSpLocks/>
              </p:cNvGrpSpPr>
              <p:nvPr userDrawn="1"/>
            </p:nvGrpSpPr>
            <p:grpSpPr bwMode="auto">
              <a:xfrm>
                <a:off x="0" y="0"/>
                <a:ext cx="5760" cy="4320"/>
                <a:chOff x="0" y="0"/>
                <a:chExt cx="5760" cy="4320"/>
              </a:xfrm>
            </p:grpSpPr>
            <p:sp>
              <p:nvSpPr>
                <p:cNvPr id="18" name="Line 6">
                  <a:extLst>
                    <a:ext uri="{FF2B5EF4-FFF2-40B4-BE49-F238E27FC236}">
                      <a16:creationId xmlns:a16="http://schemas.microsoft.com/office/drawing/2014/main" id="{18D0258C-9B7A-42D2-B94C-639D314140F8}"/>
                    </a:ext>
                  </a:extLst>
                </p:cNvPr>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9" name="Line 7">
                  <a:extLst>
                    <a:ext uri="{FF2B5EF4-FFF2-40B4-BE49-F238E27FC236}">
                      <a16:creationId xmlns:a16="http://schemas.microsoft.com/office/drawing/2014/main" id="{A4D61166-8E06-423E-8BF0-32B80138091F}"/>
                    </a:ext>
                  </a:extLst>
                </p:cNvPr>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0" name="Line 8">
                  <a:extLst>
                    <a:ext uri="{FF2B5EF4-FFF2-40B4-BE49-F238E27FC236}">
                      <a16:creationId xmlns:a16="http://schemas.microsoft.com/office/drawing/2014/main" id="{26877AE8-F497-4309-AD2D-623FCE56168F}"/>
                    </a:ext>
                  </a:extLst>
                </p:cNvPr>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1" name="Line 9">
                  <a:extLst>
                    <a:ext uri="{FF2B5EF4-FFF2-40B4-BE49-F238E27FC236}">
                      <a16:creationId xmlns:a16="http://schemas.microsoft.com/office/drawing/2014/main" id="{36CC36C1-A6A1-4CDE-AEA1-FEDD0E850F0D}"/>
                    </a:ext>
                  </a:extLst>
                </p:cNvPr>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2" name="Line 10">
                  <a:extLst>
                    <a:ext uri="{FF2B5EF4-FFF2-40B4-BE49-F238E27FC236}">
                      <a16:creationId xmlns:a16="http://schemas.microsoft.com/office/drawing/2014/main" id="{66F7C182-BBB3-475B-AC62-1A35A9F0C4C9}"/>
                    </a:ext>
                  </a:extLst>
                </p:cNvPr>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3" name="Line 11">
                  <a:extLst>
                    <a:ext uri="{FF2B5EF4-FFF2-40B4-BE49-F238E27FC236}">
                      <a16:creationId xmlns:a16="http://schemas.microsoft.com/office/drawing/2014/main" id="{5D0F407E-455C-4E30-8140-C88753E4CF8F}"/>
                    </a:ext>
                  </a:extLst>
                </p:cNvPr>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4" name="Line 12">
                  <a:extLst>
                    <a:ext uri="{FF2B5EF4-FFF2-40B4-BE49-F238E27FC236}">
                      <a16:creationId xmlns:a16="http://schemas.microsoft.com/office/drawing/2014/main" id="{46E9E73F-4388-4303-8169-5E29C3648D66}"/>
                    </a:ext>
                  </a:extLst>
                </p:cNvPr>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5" name="Line 13">
                  <a:extLst>
                    <a:ext uri="{FF2B5EF4-FFF2-40B4-BE49-F238E27FC236}">
                      <a16:creationId xmlns:a16="http://schemas.microsoft.com/office/drawing/2014/main" id="{B04B1239-F2AC-4FA8-A0BA-3BE6D94327FE}"/>
                    </a:ext>
                  </a:extLst>
                </p:cNvPr>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6" name="Line 14">
                  <a:extLst>
                    <a:ext uri="{FF2B5EF4-FFF2-40B4-BE49-F238E27FC236}">
                      <a16:creationId xmlns:a16="http://schemas.microsoft.com/office/drawing/2014/main" id="{93E1BB8A-8DE6-4D18-81F0-7C1C05CEC111}"/>
                    </a:ext>
                  </a:extLst>
                </p:cNvPr>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7" name="Line 15">
                  <a:extLst>
                    <a:ext uri="{FF2B5EF4-FFF2-40B4-BE49-F238E27FC236}">
                      <a16:creationId xmlns:a16="http://schemas.microsoft.com/office/drawing/2014/main" id="{BF7D0BD5-39A4-4D4F-9332-BB6F095ABEA2}"/>
                    </a:ext>
                  </a:extLst>
                </p:cNvPr>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8" name="Line 16">
                  <a:extLst>
                    <a:ext uri="{FF2B5EF4-FFF2-40B4-BE49-F238E27FC236}">
                      <a16:creationId xmlns:a16="http://schemas.microsoft.com/office/drawing/2014/main" id="{80D47075-8BFF-4BFC-8BC9-5CE6E93E899F}"/>
                    </a:ext>
                  </a:extLst>
                </p:cNvPr>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9" name="Line 17">
                  <a:extLst>
                    <a:ext uri="{FF2B5EF4-FFF2-40B4-BE49-F238E27FC236}">
                      <a16:creationId xmlns:a16="http://schemas.microsoft.com/office/drawing/2014/main" id="{1F2CC918-8A79-498E-A551-78E5086A9E27}"/>
                    </a:ext>
                  </a:extLst>
                </p:cNvPr>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 name="Line 18">
                  <a:extLst>
                    <a:ext uri="{FF2B5EF4-FFF2-40B4-BE49-F238E27FC236}">
                      <a16:creationId xmlns:a16="http://schemas.microsoft.com/office/drawing/2014/main" id="{020D3732-DC02-40E5-A7E1-BE4C4820688F}"/>
                    </a:ext>
                  </a:extLst>
                </p:cNvPr>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 name="Line 19">
                  <a:extLst>
                    <a:ext uri="{FF2B5EF4-FFF2-40B4-BE49-F238E27FC236}">
                      <a16:creationId xmlns:a16="http://schemas.microsoft.com/office/drawing/2014/main" id="{9352E55F-6BAB-45C5-B0C0-713911541EDC}"/>
                    </a:ext>
                  </a:extLst>
                </p:cNvPr>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2" name="Line 20">
                  <a:extLst>
                    <a:ext uri="{FF2B5EF4-FFF2-40B4-BE49-F238E27FC236}">
                      <a16:creationId xmlns:a16="http://schemas.microsoft.com/office/drawing/2014/main" id="{E56580D6-5C2A-40CF-BAD1-2275217F094E}"/>
                    </a:ext>
                  </a:extLst>
                </p:cNvPr>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3" name="Line 21">
                  <a:extLst>
                    <a:ext uri="{FF2B5EF4-FFF2-40B4-BE49-F238E27FC236}">
                      <a16:creationId xmlns:a16="http://schemas.microsoft.com/office/drawing/2014/main" id="{F8D0DD15-5A65-48C3-9041-299DFAC07C1F}"/>
                    </a:ext>
                  </a:extLst>
                </p:cNvPr>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4" name="Line 22">
                  <a:extLst>
                    <a:ext uri="{FF2B5EF4-FFF2-40B4-BE49-F238E27FC236}">
                      <a16:creationId xmlns:a16="http://schemas.microsoft.com/office/drawing/2014/main" id="{60C4997D-42D6-4B36-BA50-BAF1F4761793}"/>
                    </a:ext>
                  </a:extLst>
                </p:cNvPr>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5" name="Line 23">
                  <a:extLst>
                    <a:ext uri="{FF2B5EF4-FFF2-40B4-BE49-F238E27FC236}">
                      <a16:creationId xmlns:a16="http://schemas.microsoft.com/office/drawing/2014/main" id="{0654F276-5656-447D-93C6-789D069BCDB0}"/>
                    </a:ext>
                  </a:extLst>
                </p:cNvPr>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6" name="Line 24">
                  <a:extLst>
                    <a:ext uri="{FF2B5EF4-FFF2-40B4-BE49-F238E27FC236}">
                      <a16:creationId xmlns:a16="http://schemas.microsoft.com/office/drawing/2014/main" id="{D6B39A89-9E6A-41CF-A02E-B88BD2D42295}"/>
                    </a:ext>
                  </a:extLst>
                </p:cNvPr>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7" name="Line 25">
                  <a:extLst>
                    <a:ext uri="{FF2B5EF4-FFF2-40B4-BE49-F238E27FC236}">
                      <a16:creationId xmlns:a16="http://schemas.microsoft.com/office/drawing/2014/main" id="{A0665BB3-F0C7-416D-A2BA-2CC76F9279A4}"/>
                    </a:ext>
                  </a:extLst>
                </p:cNvPr>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8" name="Line 26">
                  <a:extLst>
                    <a:ext uri="{FF2B5EF4-FFF2-40B4-BE49-F238E27FC236}">
                      <a16:creationId xmlns:a16="http://schemas.microsoft.com/office/drawing/2014/main" id="{A86C5C20-54FF-4227-A0D1-5C9216F8A2D7}"/>
                    </a:ext>
                  </a:extLst>
                </p:cNvPr>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9" name="Line 27">
                  <a:extLst>
                    <a:ext uri="{FF2B5EF4-FFF2-40B4-BE49-F238E27FC236}">
                      <a16:creationId xmlns:a16="http://schemas.microsoft.com/office/drawing/2014/main" id="{0A304A24-EA62-479D-BD30-9EDB627C80A6}"/>
                    </a:ext>
                  </a:extLst>
                </p:cNvPr>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0" name="Line 28">
                  <a:extLst>
                    <a:ext uri="{FF2B5EF4-FFF2-40B4-BE49-F238E27FC236}">
                      <a16:creationId xmlns:a16="http://schemas.microsoft.com/office/drawing/2014/main" id="{35C5047D-881E-48C4-9C47-3057818D3714}"/>
                    </a:ext>
                  </a:extLst>
                </p:cNvPr>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1" name="Line 29">
                  <a:extLst>
                    <a:ext uri="{FF2B5EF4-FFF2-40B4-BE49-F238E27FC236}">
                      <a16:creationId xmlns:a16="http://schemas.microsoft.com/office/drawing/2014/main" id="{4AE29187-1220-4543-BFA6-CB92EDA2C078}"/>
                    </a:ext>
                  </a:extLst>
                </p:cNvPr>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2" name="Line 30">
                  <a:extLst>
                    <a:ext uri="{FF2B5EF4-FFF2-40B4-BE49-F238E27FC236}">
                      <a16:creationId xmlns:a16="http://schemas.microsoft.com/office/drawing/2014/main" id="{DB214AF0-AF34-422A-A616-B9ACC923F516}"/>
                    </a:ext>
                  </a:extLst>
                </p:cNvPr>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3" name="Line 31">
                  <a:extLst>
                    <a:ext uri="{FF2B5EF4-FFF2-40B4-BE49-F238E27FC236}">
                      <a16:creationId xmlns:a16="http://schemas.microsoft.com/office/drawing/2014/main" id="{BB8A44E7-12EB-4581-91CB-BBEE18A219BD}"/>
                    </a:ext>
                  </a:extLst>
                </p:cNvPr>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4" name="Line 32">
                  <a:extLst>
                    <a:ext uri="{FF2B5EF4-FFF2-40B4-BE49-F238E27FC236}">
                      <a16:creationId xmlns:a16="http://schemas.microsoft.com/office/drawing/2014/main" id="{71BD12C1-8273-4704-9AE3-554EE3602865}"/>
                    </a:ext>
                  </a:extLst>
                </p:cNvPr>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5" name="Line 33">
                  <a:extLst>
                    <a:ext uri="{FF2B5EF4-FFF2-40B4-BE49-F238E27FC236}">
                      <a16:creationId xmlns:a16="http://schemas.microsoft.com/office/drawing/2014/main" id="{DE17C9DD-0F49-4762-8412-33FD190DEF28}"/>
                    </a:ext>
                  </a:extLst>
                </p:cNvPr>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6" name="Line 34">
                  <a:extLst>
                    <a:ext uri="{FF2B5EF4-FFF2-40B4-BE49-F238E27FC236}">
                      <a16:creationId xmlns:a16="http://schemas.microsoft.com/office/drawing/2014/main" id="{B9563CB9-8102-4B9D-984A-B9685446E8DD}"/>
                    </a:ext>
                  </a:extLst>
                </p:cNvPr>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7" name="Line 35">
                  <a:extLst>
                    <a:ext uri="{FF2B5EF4-FFF2-40B4-BE49-F238E27FC236}">
                      <a16:creationId xmlns:a16="http://schemas.microsoft.com/office/drawing/2014/main" id="{0C7526A9-539E-4652-BBE0-5E5734B26E57}"/>
                    </a:ext>
                  </a:extLst>
                </p:cNvPr>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8" name="Line 36">
                  <a:extLst>
                    <a:ext uri="{FF2B5EF4-FFF2-40B4-BE49-F238E27FC236}">
                      <a16:creationId xmlns:a16="http://schemas.microsoft.com/office/drawing/2014/main" id="{A7DB5D80-FFAD-47A6-BFDA-6B0D0F584918}"/>
                    </a:ext>
                  </a:extLst>
                </p:cNvPr>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9" name="Line 37">
                  <a:extLst>
                    <a:ext uri="{FF2B5EF4-FFF2-40B4-BE49-F238E27FC236}">
                      <a16:creationId xmlns:a16="http://schemas.microsoft.com/office/drawing/2014/main" id="{00058032-F798-4221-8904-53292771FDD0}"/>
                    </a:ext>
                  </a:extLst>
                </p:cNvPr>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0" name="Line 38">
                  <a:extLst>
                    <a:ext uri="{FF2B5EF4-FFF2-40B4-BE49-F238E27FC236}">
                      <a16:creationId xmlns:a16="http://schemas.microsoft.com/office/drawing/2014/main" id="{DE1361D8-984C-4AFD-866B-797EECDA9E5D}"/>
                    </a:ext>
                  </a:extLst>
                </p:cNvPr>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1" name="Line 39">
                  <a:extLst>
                    <a:ext uri="{FF2B5EF4-FFF2-40B4-BE49-F238E27FC236}">
                      <a16:creationId xmlns:a16="http://schemas.microsoft.com/office/drawing/2014/main" id="{61019316-0645-444E-89D2-3ED69BF24D58}"/>
                    </a:ext>
                  </a:extLst>
                </p:cNvPr>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2" name="Line 40">
                  <a:extLst>
                    <a:ext uri="{FF2B5EF4-FFF2-40B4-BE49-F238E27FC236}">
                      <a16:creationId xmlns:a16="http://schemas.microsoft.com/office/drawing/2014/main" id="{396C4F9F-2345-4A48-89E7-490C16B5E28E}"/>
                    </a:ext>
                  </a:extLst>
                </p:cNvPr>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3" name="Line 41">
                  <a:extLst>
                    <a:ext uri="{FF2B5EF4-FFF2-40B4-BE49-F238E27FC236}">
                      <a16:creationId xmlns:a16="http://schemas.microsoft.com/office/drawing/2014/main" id="{76A83E21-66D0-473D-8DED-7D1BD158D8A7}"/>
                    </a:ext>
                  </a:extLst>
                </p:cNvPr>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4" name="Line 42">
                  <a:extLst>
                    <a:ext uri="{FF2B5EF4-FFF2-40B4-BE49-F238E27FC236}">
                      <a16:creationId xmlns:a16="http://schemas.microsoft.com/office/drawing/2014/main" id="{4D049D81-F008-4C2D-8DE9-0AC2C3CD0A23}"/>
                    </a:ext>
                  </a:extLst>
                </p:cNvPr>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5" name="Line 43">
                  <a:extLst>
                    <a:ext uri="{FF2B5EF4-FFF2-40B4-BE49-F238E27FC236}">
                      <a16:creationId xmlns:a16="http://schemas.microsoft.com/office/drawing/2014/main" id="{61A276C0-EF1E-412C-A964-22F1880760F0}"/>
                    </a:ext>
                  </a:extLst>
                </p:cNvPr>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6" name="Line 44">
                  <a:extLst>
                    <a:ext uri="{FF2B5EF4-FFF2-40B4-BE49-F238E27FC236}">
                      <a16:creationId xmlns:a16="http://schemas.microsoft.com/office/drawing/2014/main" id="{E646D0E6-E113-45EA-8D0D-539C83CC667B}"/>
                    </a:ext>
                  </a:extLst>
                </p:cNvPr>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7" name="Line 45">
                  <a:extLst>
                    <a:ext uri="{FF2B5EF4-FFF2-40B4-BE49-F238E27FC236}">
                      <a16:creationId xmlns:a16="http://schemas.microsoft.com/office/drawing/2014/main" id="{03060DE7-AADC-44CF-BC06-6996E13DD043}"/>
                    </a:ext>
                  </a:extLst>
                </p:cNvPr>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8" name="Line 46">
                  <a:extLst>
                    <a:ext uri="{FF2B5EF4-FFF2-40B4-BE49-F238E27FC236}">
                      <a16:creationId xmlns:a16="http://schemas.microsoft.com/office/drawing/2014/main" id="{674B2563-3015-4787-920C-4F125DC06077}"/>
                    </a:ext>
                  </a:extLst>
                </p:cNvPr>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9" name="Line 47">
                  <a:extLst>
                    <a:ext uri="{FF2B5EF4-FFF2-40B4-BE49-F238E27FC236}">
                      <a16:creationId xmlns:a16="http://schemas.microsoft.com/office/drawing/2014/main" id="{F8F791BA-58AA-4145-9EA8-D2B8A537F42F}"/>
                    </a:ext>
                  </a:extLst>
                </p:cNvPr>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0" name="Line 48">
                  <a:extLst>
                    <a:ext uri="{FF2B5EF4-FFF2-40B4-BE49-F238E27FC236}">
                      <a16:creationId xmlns:a16="http://schemas.microsoft.com/office/drawing/2014/main" id="{CB423D1E-EAE8-443F-B2E0-B9EB94DD78FE}"/>
                    </a:ext>
                  </a:extLst>
                </p:cNvPr>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1" name="Line 49">
                  <a:extLst>
                    <a:ext uri="{FF2B5EF4-FFF2-40B4-BE49-F238E27FC236}">
                      <a16:creationId xmlns:a16="http://schemas.microsoft.com/office/drawing/2014/main" id="{73013C1E-379B-4FDC-87D0-D4459150743A}"/>
                    </a:ext>
                  </a:extLst>
                </p:cNvPr>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2" name="Line 50">
                  <a:extLst>
                    <a:ext uri="{FF2B5EF4-FFF2-40B4-BE49-F238E27FC236}">
                      <a16:creationId xmlns:a16="http://schemas.microsoft.com/office/drawing/2014/main" id="{5C662820-C9FB-4AA1-B1EC-C41DA20899B8}"/>
                    </a:ext>
                  </a:extLst>
                </p:cNvPr>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3" name="Line 51">
                  <a:extLst>
                    <a:ext uri="{FF2B5EF4-FFF2-40B4-BE49-F238E27FC236}">
                      <a16:creationId xmlns:a16="http://schemas.microsoft.com/office/drawing/2014/main" id="{39A18BA8-7DCA-4C1D-970B-1707D9F8C445}"/>
                    </a:ext>
                  </a:extLst>
                </p:cNvPr>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4" name="Line 52">
                  <a:extLst>
                    <a:ext uri="{FF2B5EF4-FFF2-40B4-BE49-F238E27FC236}">
                      <a16:creationId xmlns:a16="http://schemas.microsoft.com/office/drawing/2014/main" id="{8EEBFB73-0453-4DA3-8728-D6753A010E73}"/>
                    </a:ext>
                  </a:extLst>
                </p:cNvPr>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5" name="Line 53">
                  <a:extLst>
                    <a:ext uri="{FF2B5EF4-FFF2-40B4-BE49-F238E27FC236}">
                      <a16:creationId xmlns:a16="http://schemas.microsoft.com/office/drawing/2014/main" id="{120C4422-2213-4BBA-BE3C-4B5999EA47A4}"/>
                    </a:ext>
                  </a:extLst>
                </p:cNvPr>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6" name="Line 54">
                  <a:extLst>
                    <a:ext uri="{FF2B5EF4-FFF2-40B4-BE49-F238E27FC236}">
                      <a16:creationId xmlns:a16="http://schemas.microsoft.com/office/drawing/2014/main" id="{E6AFB938-BAF0-4C81-A62F-2D8AF7482F12}"/>
                    </a:ext>
                  </a:extLst>
                </p:cNvPr>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7" name="Line 55">
                  <a:extLst>
                    <a:ext uri="{FF2B5EF4-FFF2-40B4-BE49-F238E27FC236}">
                      <a16:creationId xmlns:a16="http://schemas.microsoft.com/office/drawing/2014/main" id="{A8A311C3-2C9B-465F-A563-2FDFE6F00FA5}"/>
                    </a:ext>
                  </a:extLst>
                </p:cNvPr>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8" name="Line 56">
                  <a:extLst>
                    <a:ext uri="{FF2B5EF4-FFF2-40B4-BE49-F238E27FC236}">
                      <a16:creationId xmlns:a16="http://schemas.microsoft.com/office/drawing/2014/main" id="{4934F132-73F1-4C69-A0CD-6084A6DC56D9}"/>
                    </a:ext>
                  </a:extLst>
                </p:cNvPr>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grpSp>
          <p:sp>
            <p:nvSpPr>
              <p:cNvPr id="17" name="Line 57">
                <a:extLst>
                  <a:ext uri="{FF2B5EF4-FFF2-40B4-BE49-F238E27FC236}">
                    <a16:creationId xmlns:a16="http://schemas.microsoft.com/office/drawing/2014/main" id="{7DE066DD-3335-4CFE-98A4-17634202C5B3}"/>
                  </a:ext>
                </a:extLst>
              </p:cNvPr>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zh-CN" altLang="en-US"/>
              </a:p>
            </p:txBody>
          </p:sp>
        </p:grpSp>
        <p:grpSp>
          <p:nvGrpSpPr>
            <p:cNvPr id="6" name="Group 58">
              <a:extLst>
                <a:ext uri="{FF2B5EF4-FFF2-40B4-BE49-F238E27FC236}">
                  <a16:creationId xmlns:a16="http://schemas.microsoft.com/office/drawing/2014/main" id="{A3BE9431-C050-45E2-8B5C-DD83BC26DDA7}"/>
                </a:ext>
              </a:extLst>
            </p:cNvPr>
            <p:cNvGrpSpPr>
              <a:grpSpLocks/>
            </p:cNvGrpSpPr>
            <p:nvPr userDrawn="1"/>
          </p:nvGrpSpPr>
          <p:grpSpPr bwMode="auto">
            <a:xfrm>
              <a:off x="3" y="559"/>
              <a:ext cx="4192" cy="1796"/>
              <a:chOff x="3" y="559"/>
              <a:chExt cx="4192" cy="1796"/>
            </a:xfrm>
          </p:grpSpPr>
          <p:sp>
            <p:nvSpPr>
              <p:cNvPr id="11" name="Line 59">
                <a:extLst>
                  <a:ext uri="{FF2B5EF4-FFF2-40B4-BE49-F238E27FC236}">
                    <a16:creationId xmlns:a16="http://schemas.microsoft.com/office/drawing/2014/main" id="{AD44E45A-7776-44C7-A7C4-B6BF0B3BDB83}"/>
                  </a:ext>
                </a:extLst>
              </p:cNvPr>
              <p:cNvSpPr>
                <a:spLocks noChangeShapeType="1"/>
              </p:cNvSpPr>
              <p:nvPr/>
            </p:nvSpPr>
            <p:spPr bwMode="ltGray">
              <a:xfrm>
                <a:off x="506" y="559"/>
                <a:ext cx="0" cy="1796"/>
              </a:xfrm>
              <a:prstGeom prst="line">
                <a:avLst/>
              </a:prstGeom>
              <a:noFill/>
              <a:ln w="9525">
                <a:solidFill>
                  <a:schemeClr val="hlink"/>
                </a:solidFill>
                <a:round/>
                <a:headEnd/>
                <a:tailEnd/>
              </a:ln>
              <a:effectLst/>
            </p:spPr>
            <p:txBody>
              <a:bodyPr wrap="none" anchor="ctr"/>
              <a:lstStyle/>
              <a:p>
                <a:pPr>
                  <a:defRPr/>
                </a:pPr>
                <a:endParaRPr lang="zh-CN" altLang="en-US"/>
              </a:p>
            </p:txBody>
          </p:sp>
          <p:sp>
            <p:nvSpPr>
              <p:cNvPr id="12" name="Line 60">
                <a:extLst>
                  <a:ext uri="{FF2B5EF4-FFF2-40B4-BE49-F238E27FC236}">
                    <a16:creationId xmlns:a16="http://schemas.microsoft.com/office/drawing/2014/main" id="{ADDE25A8-AE1A-4319-874E-5B7D50E4919C}"/>
                  </a:ext>
                </a:extLst>
              </p:cNvPr>
              <p:cNvSpPr>
                <a:spLocks noChangeShapeType="1"/>
              </p:cNvSpPr>
              <p:nvPr/>
            </p:nvSpPr>
            <p:spPr bwMode="ltGray">
              <a:xfrm flipH="1" flipV="1">
                <a:off x="3" y="1924"/>
                <a:ext cx="3211" cy="1"/>
              </a:xfrm>
              <a:prstGeom prst="line">
                <a:avLst/>
              </a:prstGeom>
              <a:noFill/>
              <a:ln w="9525">
                <a:solidFill>
                  <a:schemeClr val="hlink"/>
                </a:solidFill>
                <a:round/>
                <a:headEnd/>
                <a:tailEnd/>
              </a:ln>
              <a:effectLst/>
            </p:spPr>
            <p:txBody>
              <a:bodyPr wrap="none" anchor="ctr"/>
              <a:lstStyle/>
              <a:p>
                <a:pPr>
                  <a:defRPr/>
                </a:pPr>
                <a:endParaRPr lang="zh-CN" altLang="en-US"/>
              </a:p>
            </p:txBody>
          </p:sp>
          <p:sp>
            <p:nvSpPr>
              <p:cNvPr id="13" name="Line 61">
                <a:extLst>
                  <a:ext uri="{FF2B5EF4-FFF2-40B4-BE49-F238E27FC236}">
                    <a16:creationId xmlns:a16="http://schemas.microsoft.com/office/drawing/2014/main" id="{B4860F92-113E-4290-8D1A-A92C5E2B04C0}"/>
                  </a:ext>
                </a:extLst>
              </p:cNvPr>
              <p:cNvSpPr>
                <a:spLocks noChangeShapeType="1"/>
              </p:cNvSpPr>
              <p:nvPr/>
            </p:nvSpPr>
            <p:spPr bwMode="ltGray">
              <a:xfrm flipH="1" flipV="1">
                <a:off x="384" y="938"/>
                <a:ext cx="3811" cy="1"/>
              </a:xfrm>
              <a:prstGeom prst="line">
                <a:avLst/>
              </a:prstGeom>
              <a:noFill/>
              <a:ln w="9525">
                <a:solidFill>
                  <a:schemeClr val="hlink"/>
                </a:solidFill>
                <a:round/>
                <a:headEnd/>
                <a:tailEnd/>
              </a:ln>
              <a:effectLst/>
            </p:spPr>
            <p:txBody>
              <a:bodyPr wrap="none" anchor="ctr"/>
              <a:lstStyle/>
              <a:p>
                <a:pPr>
                  <a:defRPr/>
                </a:pPr>
                <a:endParaRPr lang="zh-CN" altLang="en-US"/>
              </a:p>
            </p:txBody>
          </p:sp>
          <p:sp>
            <p:nvSpPr>
              <p:cNvPr id="14" name="Arc 62">
                <a:extLst>
                  <a:ext uri="{FF2B5EF4-FFF2-40B4-BE49-F238E27FC236}">
                    <a16:creationId xmlns:a16="http://schemas.microsoft.com/office/drawing/2014/main" id="{C79B1439-AD5C-4FD5-B3A6-5B468B650D05}"/>
                  </a:ext>
                </a:extLst>
              </p:cNvPr>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zh-CN" altLang="en-US"/>
              </a:p>
            </p:txBody>
          </p:sp>
        </p:grpSp>
        <p:grpSp>
          <p:nvGrpSpPr>
            <p:cNvPr id="7" name="Group 63">
              <a:extLst>
                <a:ext uri="{FF2B5EF4-FFF2-40B4-BE49-F238E27FC236}">
                  <a16:creationId xmlns:a16="http://schemas.microsoft.com/office/drawing/2014/main" id="{B559DC2E-2B91-4E91-BCD6-B8C131FC2BE5}"/>
                </a:ext>
              </a:extLst>
            </p:cNvPr>
            <p:cNvGrpSpPr>
              <a:grpSpLocks/>
            </p:cNvGrpSpPr>
            <p:nvPr userDrawn="1"/>
          </p:nvGrpSpPr>
          <p:grpSpPr bwMode="auto">
            <a:xfrm>
              <a:off x="1480" y="1952"/>
              <a:ext cx="3808" cy="1812"/>
              <a:chOff x="1480" y="1952"/>
              <a:chExt cx="3808" cy="1812"/>
            </a:xfrm>
          </p:grpSpPr>
          <p:sp>
            <p:nvSpPr>
              <p:cNvPr id="8" name="Line 64">
                <a:extLst>
                  <a:ext uri="{FF2B5EF4-FFF2-40B4-BE49-F238E27FC236}">
                    <a16:creationId xmlns:a16="http://schemas.microsoft.com/office/drawing/2014/main" id="{1E44F8FC-BCB7-436D-975A-487AEBC9E80A}"/>
                  </a:ext>
                </a:extLst>
              </p:cNvPr>
              <p:cNvSpPr>
                <a:spLocks noChangeShapeType="1"/>
              </p:cNvSpPr>
              <p:nvPr/>
            </p:nvSpPr>
            <p:spPr bwMode="ltGray">
              <a:xfrm flipV="1">
                <a:off x="1480" y="3442"/>
                <a:ext cx="3808" cy="0"/>
              </a:xfrm>
              <a:prstGeom prst="line">
                <a:avLst/>
              </a:prstGeom>
              <a:noFill/>
              <a:ln w="9525">
                <a:solidFill>
                  <a:schemeClr val="hlink"/>
                </a:solidFill>
                <a:round/>
                <a:headEnd/>
                <a:tailEnd/>
              </a:ln>
              <a:effectLst/>
            </p:spPr>
            <p:txBody>
              <a:bodyPr wrap="none" anchor="ctr"/>
              <a:lstStyle/>
              <a:p>
                <a:pPr>
                  <a:defRPr/>
                </a:pPr>
                <a:endParaRPr lang="zh-CN" altLang="en-US"/>
              </a:p>
            </p:txBody>
          </p:sp>
          <p:sp>
            <p:nvSpPr>
              <p:cNvPr id="9" name="Line 65">
                <a:extLst>
                  <a:ext uri="{FF2B5EF4-FFF2-40B4-BE49-F238E27FC236}">
                    <a16:creationId xmlns:a16="http://schemas.microsoft.com/office/drawing/2014/main" id="{44C60A73-5C15-4751-AAE0-87D0BD5E8248}"/>
                  </a:ext>
                </a:extLst>
              </p:cNvPr>
              <p:cNvSpPr>
                <a:spLocks noChangeShapeType="1"/>
              </p:cNvSpPr>
              <p:nvPr/>
            </p:nvSpPr>
            <p:spPr bwMode="ltGray">
              <a:xfrm flipH="1">
                <a:off x="5172" y="1952"/>
                <a:ext cx="0" cy="1812"/>
              </a:xfrm>
              <a:prstGeom prst="line">
                <a:avLst/>
              </a:prstGeom>
              <a:noFill/>
              <a:ln w="9525">
                <a:solidFill>
                  <a:schemeClr val="hlink"/>
                </a:solidFill>
                <a:round/>
                <a:headEnd/>
                <a:tailEnd/>
              </a:ln>
              <a:effectLst/>
            </p:spPr>
            <p:txBody>
              <a:bodyPr wrap="none" anchor="ctr"/>
              <a:lstStyle/>
              <a:p>
                <a:pPr>
                  <a:defRPr/>
                </a:pPr>
                <a:endParaRPr lang="zh-CN" altLang="en-US"/>
              </a:p>
            </p:txBody>
          </p:sp>
          <p:sp>
            <p:nvSpPr>
              <p:cNvPr id="10" name="Arc 66">
                <a:extLst>
                  <a:ext uri="{FF2B5EF4-FFF2-40B4-BE49-F238E27FC236}">
                    <a16:creationId xmlns:a16="http://schemas.microsoft.com/office/drawing/2014/main" id="{760BD4BD-545C-4026-81FF-CB4BF5C9245D}"/>
                  </a:ext>
                </a:extLst>
              </p:cNvPr>
              <p:cNvSpPr>
                <a:spLocks/>
              </p:cNvSpPr>
              <p:nvPr/>
            </p:nvSpPr>
            <p:spPr bwMode="ltGray">
              <a:xfrm rot="5400000">
                <a:off x="5097" y="3347"/>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zh-CN" altLang="en-US"/>
              </a:p>
            </p:txBody>
          </p:sp>
        </p:grpSp>
      </p:grpSp>
      <p:sp>
        <p:nvSpPr>
          <p:cNvPr id="7235" name="Rectangle 67"/>
          <p:cNvSpPr>
            <a:spLocks noGrp="1" noChangeArrowheads="1"/>
          </p:cNvSpPr>
          <p:nvPr>
            <p:ph type="ctrTitle"/>
          </p:nvPr>
        </p:nvSpPr>
        <p:spPr>
          <a:xfrm>
            <a:off x="990600" y="1752600"/>
            <a:ext cx="7772400" cy="1143000"/>
          </a:xfrm>
        </p:spPr>
        <p:txBody>
          <a:bodyPr/>
          <a:lstStyle>
            <a:lvl1pPr>
              <a:defRPr/>
            </a:lvl1pPr>
          </a:lstStyle>
          <a:p>
            <a:r>
              <a:rPr lang="zh-CN" altLang="en-US"/>
              <a:t>单击此处编辑母版标题样式</a:t>
            </a:r>
          </a:p>
        </p:txBody>
      </p:sp>
      <p:sp>
        <p:nvSpPr>
          <p:cNvPr id="7236"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zh-CN" altLang="en-US"/>
              <a:t>单击此处编辑母版副标题样式</a:t>
            </a:r>
          </a:p>
        </p:txBody>
      </p:sp>
      <p:sp>
        <p:nvSpPr>
          <p:cNvPr id="69" name="Rectangle 69">
            <a:extLst>
              <a:ext uri="{FF2B5EF4-FFF2-40B4-BE49-F238E27FC236}">
                <a16:creationId xmlns:a16="http://schemas.microsoft.com/office/drawing/2014/main" id="{78B9FD39-E1C6-40FD-A2FC-919728727AC3}"/>
              </a:ext>
            </a:extLst>
          </p:cNvPr>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l">
              <a:defRPr kumimoji="0" sz="1400"/>
            </a:lvl1pPr>
          </a:lstStyle>
          <a:p>
            <a:pPr>
              <a:defRPr/>
            </a:pPr>
            <a:endParaRPr lang="en-US" altLang="zh-CN"/>
          </a:p>
        </p:txBody>
      </p:sp>
      <p:sp>
        <p:nvSpPr>
          <p:cNvPr id="70" name="Rectangle 70">
            <a:extLst>
              <a:ext uri="{FF2B5EF4-FFF2-40B4-BE49-F238E27FC236}">
                <a16:creationId xmlns:a16="http://schemas.microsoft.com/office/drawing/2014/main" id="{53BEE4E2-DD7E-4B3F-8541-FEC9B9F3B193}"/>
              </a:ext>
            </a:extLst>
          </p:cNvPr>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kumimoji="0" sz="1400"/>
            </a:lvl1pPr>
          </a:lstStyle>
          <a:p>
            <a:pPr>
              <a:defRPr/>
            </a:pPr>
            <a:endParaRPr lang="en-US" altLang="zh-CN"/>
          </a:p>
        </p:txBody>
      </p:sp>
      <p:sp>
        <p:nvSpPr>
          <p:cNvPr id="71" name="Rectangle 71">
            <a:extLst>
              <a:ext uri="{FF2B5EF4-FFF2-40B4-BE49-F238E27FC236}">
                <a16:creationId xmlns:a16="http://schemas.microsoft.com/office/drawing/2014/main" id="{D38A7F3E-E62E-459F-9CBD-26DE05CB090D}"/>
              </a:ext>
            </a:extLst>
          </p:cNvPr>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kumimoji="0" sz="1400"/>
            </a:lvl1pPr>
          </a:lstStyle>
          <a:p>
            <a:fld id="{E95C1108-17CB-4151-9088-95A090E5FF97}" type="slidenum">
              <a:rPr lang="zh-CN" altLang="en-US"/>
              <a:pPr/>
              <a:t>‹#›</a:t>
            </a:fld>
            <a:endParaRPr lang="en-US" altLang="zh-CN"/>
          </a:p>
        </p:txBody>
      </p:sp>
    </p:spTree>
    <p:extLst>
      <p:ext uri="{BB962C8B-B14F-4D97-AF65-F5344CB8AC3E}">
        <p14:creationId xmlns:p14="http://schemas.microsoft.com/office/powerpoint/2010/main" val="3781348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52883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5334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5334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89865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91533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529519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71477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60026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026417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1916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305814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47188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266" name="Group 2">
            <a:extLst>
              <a:ext uri="{FF2B5EF4-FFF2-40B4-BE49-F238E27FC236}">
                <a16:creationId xmlns:a16="http://schemas.microsoft.com/office/drawing/2014/main" id="{BC38A41E-D4C7-4C65-82E2-ABE00CE4AA0B}"/>
              </a:ext>
            </a:extLst>
          </p:cNvPr>
          <p:cNvGrpSpPr>
            <a:grpSpLocks/>
          </p:cNvGrpSpPr>
          <p:nvPr/>
        </p:nvGrpSpPr>
        <p:grpSpPr bwMode="auto">
          <a:xfrm>
            <a:off x="0" y="0"/>
            <a:ext cx="9144000" cy="6858000"/>
            <a:chOff x="0" y="0"/>
            <a:chExt cx="5760" cy="4320"/>
          </a:xfrm>
        </p:grpSpPr>
        <p:grpSp>
          <p:nvGrpSpPr>
            <p:cNvPr id="11272" name="Group 3">
              <a:extLst>
                <a:ext uri="{FF2B5EF4-FFF2-40B4-BE49-F238E27FC236}">
                  <a16:creationId xmlns:a16="http://schemas.microsoft.com/office/drawing/2014/main" id="{AA4F1068-B34C-49D7-8185-FBCBE962979B}"/>
                </a:ext>
              </a:extLst>
            </p:cNvPr>
            <p:cNvGrpSpPr>
              <a:grpSpLocks/>
            </p:cNvGrpSpPr>
            <p:nvPr/>
          </p:nvGrpSpPr>
          <p:grpSpPr bwMode="auto">
            <a:xfrm>
              <a:off x="0" y="192"/>
              <a:ext cx="5760" cy="4032"/>
              <a:chOff x="0" y="192"/>
              <a:chExt cx="5760" cy="4032"/>
            </a:xfrm>
          </p:grpSpPr>
          <p:sp>
            <p:nvSpPr>
              <p:cNvPr id="6148" name="Line 4">
                <a:extLst>
                  <a:ext uri="{FF2B5EF4-FFF2-40B4-BE49-F238E27FC236}">
                    <a16:creationId xmlns:a16="http://schemas.microsoft.com/office/drawing/2014/main" id="{1C0EC444-F186-4747-97E7-F64BAF548B38}"/>
                  </a:ext>
                </a:extLst>
              </p:cNvPr>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149" name="Line 5">
                <a:extLst>
                  <a:ext uri="{FF2B5EF4-FFF2-40B4-BE49-F238E27FC236}">
                    <a16:creationId xmlns:a16="http://schemas.microsoft.com/office/drawing/2014/main" id="{1DAC873D-94AD-4E96-B91A-41B1C784E1BE}"/>
                  </a:ext>
                </a:extLst>
              </p:cNvPr>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150" name="Line 6">
                <a:extLst>
                  <a:ext uri="{FF2B5EF4-FFF2-40B4-BE49-F238E27FC236}">
                    <a16:creationId xmlns:a16="http://schemas.microsoft.com/office/drawing/2014/main" id="{ECBDFE82-E16B-4A3C-A897-49E54ACE4E85}"/>
                  </a:ext>
                </a:extLst>
              </p:cNvPr>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151" name="Line 7">
                <a:extLst>
                  <a:ext uri="{FF2B5EF4-FFF2-40B4-BE49-F238E27FC236}">
                    <a16:creationId xmlns:a16="http://schemas.microsoft.com/office/drawing/2014/main" id="{2F17E3CB-1057-4F6B-8F68-9B8B63C8BC04}"/>
                  </a:ext>
                </a:extLst>
              </p:cNvPr>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152" name="Line 8">
                <a:extLst>
                  <a:ext uri="{FF2B5EF4-FFF2-40B4-BE49-F238E27FC236}">
                    <a16:creationId xmlns:a16="http://schemas.microsoft.com/office/drawing/2014/main" id="{FEA43C63-DD9D-4DE5-ABD6-F5B9C10F25F2}"/>
                  </a:ext>
                </a:extLst>
              </p:cNvPr>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153" name="Line 9">
                <a:extLst>
                  <a:ext uri="{FF2B5EF4-FFF2-40B4-BE49-F238E27FC236}">
                    <a16:creationId xmlns:a16="http://schemas.microsoft.com/office/drawing/2014/main" id="{1E9E5810-5D18-4CD0-86A0-133A1EFB9BA5}"/>
                  </a:ext>
                </a:extLst>
              </p:cNvPr>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154" name="Line 10">
                <a:extLst>
                  <a:ext uri="{FF2B5EF4-FFF2-40B4-BE49-F238E27FC236}">
                    <a16:creationId xmlns:a16="http://schemas.microsoft.com/office/drawing/2014/main" id="{E80C2E68-6C03-4150-A12D-9FF36E3F7541}"/>
                  </a:ext>
                </a:extLst>
              </p:cNvPr>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155" name="Line 11">
                <a:extLst>
                  <a:ext uri="{FF2B5EF4-FFF2-40B4-BE49-F238E27FC236}">
                    <a16:creationId xmlns:a16="http://schemas.microsoft.com/office/drawing/2014/main" id="{97783C54-1674-45D3-9A58-AB3861FA8722}"/>
                  </a:ext>
                </a:extLst>
              </p:cNvPr>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156" name="Line 12">
                <a:extLst>
                  <a:ext uri="{FF2B5EF4-FFF2-40B4-BE49-F238E27FC236}">
                    <a16:creationId xmlns:a16="http://schemas.microsoft.com/office/drawing/2014/main" id="{7F88539E-2A4E-4921-9AB9-0B63D00D3DC6}"/>
                  </a:ext>
                </a:extLst>
              </p:cNvPr>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157" name="Line 13">
                <a:extLst>
                  <a:ext uri="{FF2B5EF4-FFF2-40B4-BE49-F238E27FC236}">
                    <a16:creationId xmlns:a16="http://schemas.microsoft.com/office/drawing/2014/main" id="{4F46D5EB-8988-46FD-AB7F-4A0FF196BEB7}"/>
                  </a:ext>
                </a:extLst>
              </p:cNvPr>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158" name="Line 14">
                <a:extLst>
                  <a:ext uri="{FF2B5EF4-FFF2-40B4-BE49-F238E27FC236}">
                    <a16:creationId xmlns:a16="http://schemas.microsoft.com/office/drawing/2014/main" id="{D0D9AB1A-9BEE-42DD-8D74-773823C76393}"/>
                  </a:ext>
                </a:extLst>
              </p:cNvPr>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159" name="Line 15">
                <a:extLst>
                  <a:ext uri="{FF2B5EF4-FFF2-40B4-BE49-F238E27FC236}">
                    <a16:creationId xmlns:a16="http://schemas.microsoft.com/office/drawing/2014/main" id="{835492C3-6533-48A9-9321-15C2688BCFCF}"/>
                  </a:ext>
                </a:extLst>
              </p:cNvPr>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160" name="Line 16">
                <a:extLst>
                  <a:ext uri="{FF2B5EF4-FFF2-40B4-BE49-F238E27FC236}">
                    <a16:creationId xmlns:a16="http://schemas.microsoft.com/office/drawing/2014/main" id="{2ADA0A21-469D-409C-B956-74FB35CCA31B}"/>
                  </a:ext>
                </a:extLst>
              </p:cNvPr>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161" name="Line 17">
                <a:extLst>
                  <a:ext uri="{FF2B5EF4-FFF2-40B4-BE49-F238E27FC236}">
                    <a16:creationId xmlns:a16="http://schemas.microsoft.com/office/drawing/2014/main" id="{23D04C2E-FE67-4ABF-A6B7-473267CE7FAE}"/>
                  </a:ext>
                </a:extLst>
              </p:cNvPr>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162" name="Line 18">
                <a:extLst>
                  <a:ext uri="{FF2B5EF4-FFF2-40B4-BE49-F238E27FC236}">
                    <a16:creationId xmlns:a16="http://schemas.microsoft.com/office/drawing/2014/main" id="{3A877F29-2798-4FE2-BB89-D98237184FD0}"/>
                  </a:ext>
                </a:extLst>
              </p:cNvPr>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163" name="Line 19">
                <a:extLst>
                  <a:ext uri="{FF2B5EF4-FFF2-40B4-BE49-F238E27FC236}">
                    <a16:creationId xmlns:a16="http://schemas.microsoft.com/office/drawing/2014/main" id="{DF299802-0218-4DCD-B974-999B2F926ADE}"/>
                  </a:ext>
                </a:extLst>
              </p:cNvPr>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164" name="Line 20">
                <a:extLst>
                  <a:ext uri="{FF2B5EF4-FFF2-40B4-BE49-F238E27FC236}">
                    <a16:creationId xmlns:a16="http://schemas.microsoft.com/office/drawing/2014/main" id="{70A70B8E-680B-4B37-9408-6ECD1F607066}"/>
                  </a:ext>
                </a:extLst>
              </p:cNvPr>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165" name="Line 21">
                <a:extLst>
                  <a:ext uri="{FF2B5EF4-FFF2-40B4-BE49-F238E27FC236}">
                    <a16:creationId xmlns:a16="http://schemas.microsoft.com/office/drawing/2014/main" id="{B6C92FE7-1EF9-4F2B-B2C4-1F6F891ACB67}"/>
                  </a:ext>
                </a:extLst>
              </p:cNvPr>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166" name="Line 22">
                <a:extLst>
                  <a:ext uri="{FF2B5EF4-FFF2-40B4-BE49-F238E27FC236}">
                    <a16:creationId xmlns:a16="http://schemas.microsoft.com/office/drawing/2014/main" id="{34CBB087-E587-457D-9972-0634B90211F3}"/>
                  </a:ext>
                </a:extLst>
              </p:cNvPr>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167" name="Line 23">
                <a:extLst>
                  <a:ext uri="{FF2B5EF4-FFF2-40B4-BE49-F238E27FC236}">
                    <a16:creationId xmlns:a16="http://schemas.microsoft.com/office/drawing/2014/main" id="{8DCA3B64-5B53-498F-A789-FD7D428B3B57}"/>
                  </a:ext>
                </a:extLst>
              </p:cNvPr>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168" name="Line 24">
                <a:extLst>
                  <a:ext uri="{FF2B5EF4-FFF2-40B4-BE49-F238E27FC236}">
                    <a16:creationId xmlns:a16="http://schemas.microsoft.com/office/drawing/2014/main" id="{524A3199-C475-4F13-B18B-3B1FA8B39D62}"/>
                  </a:ext>
                </a:extLst>
              </p:cNvPr>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169" name="Line 25">
                <a:extLst>
                  <a:ext uri="{FF2B5EF4-FFF2-40B4-BE49-F238E27FC236}">
                    <a16:creationId xmlns:a16="http://schemas.microsoft.com/office/drawing/2014/main" id="{20F1310C-8911-44A2-8E0F-D81C53080153}"/>
                  </a:ext>
                </a:extLst>
              </p:cNvPr>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grpSp>
        <p:grpSp>
          <p:nvGrpSpPr>
            <p:cNvPr id="11273" name="Group 26">
              <a:extLst>
                <a:ext uri="{FF2B5EF4-FFF2-40B4-BE49-F238E27FC236}">
                  <a16:creationId xmlns:a16="http://schemas.microsoft.com/office/drawing/2014/main" id="{1E74AD9F-0A79-4B15-B859-807CD87EF91A}"/>
                </a:ext>
              </a:extLst>
            </p:cNvPr>
            <p:cNvGrpSpPr>
              <a:grpSpLocks/>
            </p:cNvGrpSpPr>
            <p:nvPr/>
          </p:nvGrpSpPr>
          <p:grpSpPr bwMode="auto">
            <a:xfrm>
              <a:off x="192" y="0"/>
              <a:ext cx="5376" cy="4320"/>
              <a:chOff x="192" y="0"/>
              <a:chExt cx="5376" cy="4320"/>
            </a:xfrm>
          </p:grpSpPr>
          <p:sp>
            <p:nvSpPr>
              <p:cNvPr id="6171" name="Line 27">
                <a:extLst>
                  <a:ext uri="{FF2B5EF4-FFF2-40B4-BE49-F238E27FC236}">
                    <a16:creationId xmlns:a16="http://schemas.microsoft.com/office/drawing/2014/main" id="{DA3887BB-169A-4A56-8DBA-3D7CC6605245}"/>
                  </a:ext>
                </a:extLst>
              </p:cNvPr>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172" name="Line 28">
                <a:extLst>
                  <a:ext uri="{FF2B5EF4-FFF2-40B4-BE49-F238E27FC236}">
                    <a16:creationId xmlns:a16="http://schemas.microsoft.com/office/drawing/2014/main" id="{17331DF5-444E-4283-B7AD-0F101474A870}"/>
                  </a:ext>
                </a:extLst>
              </p:cNvPr>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173" name="Line 29">
                <a:extLst>
                  <a:ext uri="{FF2B5EF4-FFF2-40B4-BE49-F238E27FC236}">
                    <a16:creationId xmlns:a16="http://schemas.microsoft.com/office/drawing/2014/main" id="{2F242E5A-227F-4143-9689-49CD3105BCD8}"/>
                  </a:ext>
                </a:extLst>
              </p:cNvPr>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174" name="Line 30">
                <a:extLst>
                  <a:ext uri="{FF2B5EF4-FFF2-40B4-BE49-F238E27FC236}">
                    <a16:creationId xmlns:a16="http://schemas.microsoft.com/office/drawing/2014/main" id="{25282D09-A49C-487A-B0B8-563E85097670}"/>
                  </a:ext>
                </a:extLst>
              </p:cNvPr>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175" name="Line 31">
                <a:extLst>
                  <a:ext uri="{FF2B5EF4-FFF2-40B4-BE49-F238E27FC236}">
                    <a16:creationId xmlns:a16="http://schemas.microsoft.com/office/drawing/2014/main" id="{D6E65473-75EA-45CF-8F54-C88E6B2EA62B}"/>
                  </a:ext>
                </a:extLst>
              </p:cNvPr>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176" name="Line 32">
                <a:extLst>
                  <a:ext uri="{FF2B5EF4-FFF2-40B4-BE49-F238E27FC236}">
                    <a16:creationId xmlns:a16="http://schemas.microsoft.com/office/drawing/2014/main" id="{137D543F-A2CC-45C7-8141-F1A32B12AE07}"/>
                  </a:ext>
                </a:extLst>
              </p:cNvPr>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177" name="Line 33">
                <a:extLst>
                  <a:ext uri="{FF2B5EF4-FFF2-40B4-BE49-F238E27FC236}">
                    <a16:creationId xmlns:a16="http://schemas.microsoft.com/office/drawing/2014/main" id="{77121578-7A2F-45AD-B28D-E11E7A6B603B}"/>
                  </a:ext>
                </a:extLst>
              </p:cNvPr>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178" name="Line 34">
                <a:extLst>
                  <a:ext uri="{FF2B5EF4-FFF2-40B4-BE49-F238E27FC236}">
                    <a16:creationId xmlns:a16="http://schemas.microsoft.com/office/drawing/2014/main" id="{4DD6C051-DCD9-4701-8A75-D56EBA6E2FC8}"/>
                  </a:ext>
                </a:extLst>
              </p:cNvPr>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179" name="Line 35">
                <a:extLst>
                  <a:ext uri="{FF2B5EF4-FFF2-40B4-BE49-F238E27FC236}">
                    <a16:creationId xmlns:a16="http://schemas.microsoft.com/office/drawing/2014/main" id="{D2EE03DC-09E0-4750-9EFF-C7A31A694224}"/>
                  </a:ext>
                </a:extLst>
              </p:cNvPr>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180" name="Line 36">
                <a:extLst>
                  <a:ext uri="{FF2B5EF4-FFF2-40B4-BE49-F238E27FC236}">
                    <a16:creationId xmlns:a16="http://schemas.microsoft.com/office/drawing/2014/main" id="{797D1C30-5210-484B-93E1-4DAA19E2E692}"/>
                  </a:ext>
                </a:extLst>
              </p:cNvPr>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181" name="Line 37">
                <a:extLst>
                  <a:ext uri="{FF2B5EF4-FFF2-40B4-BE49-F238E27FC236}">
                    <a16:creationId xmlns:a16="http://schemas.microsoft.com/office/drawing/2014/main" id="{2E334B14-4E21-471F-B7CC-FC063392B59F}"/>
                  </a:ext>
                </a:extLst>
              </p:cNvPr>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182" name="Line 38">
                <a:extLst>
                  <a:ext uri="{FF2B5EF4-FFF2-40B4-BE49-F238E27FC236}">
                    <a16:creationId xmlns:a16="http://schemas.microsoft.com/office/drawing/2014/main" id="{E8E826C9-6807-42A0-8002-4EB2AC16B761}"/>
                  </a:ext>
                </a:extLst>
              </p:cNvPr>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183" name="Line 39">
                <a:extLst>
                  <a:ext uri="{FF2B5EF4-FFF2-40B4-BE49-F238E27FC236}">
                    <a16:creationId xmlns:a16="http://schemas.microsoft.com/office/drawing/2014/main" id="{03EB88A9-CA9E-44E7-AC47-2CDE824DEC50}"/>
                  </a:ext>
                </a:extLst>
              </p:cNvPr>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184" name="Line 40">
                <a:extLst>
                  <a:ext uri="{FF2B5EF4-FFF2-40B4-BE49-F238E27FC236}">
                    <a16:creationId xmlns:a16="http://schemas.microsoft.com/office/drawing/2014/main" id="{C35D7E61-6F63-4089-8EFF-0A7B238A59C9}"/>
                  </a:ext>
                </a:extLst>
              </p:cNvPr>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185" name="Line 41">
                <a:extLst>
                  <a:ext uri="{FF2B5EF4-FFF2-40B4-BE49-F238E27FC236}">
                    <a16:creationId xmlns:a16="http://schemas.microsoft.com/office/drawing/2014/main" id="{7C85B0EF-9191-4221-870C-A2FC22A750E6}"/>
                  </a:ext>
                </a:extLst>
              </p:cNvPr>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186" name="Line 42">
                <a:extLst>
                  <a:ext uri="{FF2B5EF4-FFF2-40B4-BE49-F238E27FC236}">
                    <a16:creationId xmlns:a16="http://schemas.microsoft.com/office/drawing/2014/main" id="{FEE8826C-0FC7-430A-8154-49DD8683C883}"/>
                  </a:ext>
                </a:extLst>
              </p:cNvPr>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187" name="Line 43">
                <a:extLst>
                  <a:ext uri="{FF2B5EF4-FFF2-40B4-BE49-F238E27FC236}">
                    <a16:creationId xmlns:a16="http://schemas.microsoft.com/office/drawing/2014/main" id="{8C0EB2EB-E351-4E62-8055-2B9B6845EE52}"/>
                  </a:ext>
                </a:extLst>
              </p:cNvPr>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188" name="Line 44">
                <a:extLst>
                  <a:ext uri="{FF2B5EF4-FFF2-40B4-BE49-F238E27FC236}">
                    <a16:creationId xmlns:a16="http://schemas.microsoft.com/office/drawing/2014/main" id="{A05BB0E2-F653-4C48-A29A-16B61C19FF25}"/>
                  </a:ext>
                </a:extLst>
              </p:cNvPr>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189" name="Line 45">
                <a:extLst>
                  <a:ext uri="{FF2B5EF4-FFF2-40B4-BE49-F238E27FC236}">
                    <a16:creationId xmlns:a16="http://schemas.microsoft.com/office/drawing/2014/main" id="{140EA180-75C2-4AF7-8E5A-6C8C59DA5DBC}"/>
                  </a:ext>
                </a:extLst>
              </p:cNvPr>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190" name="Line 46">
                <a:extLst>
                  <a:ext uri="{FF2B5EF4-FFF2-40B4-BE49-F238E27FC236}">
                    <a16:creationId xmlns:a16="http://schemas.microsoft.com/office/drawing/2014/main" id="{0BC67723-1BCA-4621-9ED2-A40C6BF8E4E1}"/>
                  </a:ext>
                </a:extLst>
              </p:cNvPr>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191" name="Line 47">
                <a:extLst>
                  <a:ext uri="{FF2B5EF4-FFF2-40B4-BE49-F238E27FC236}">
                    <a16:creationId xmlns:a16="http://schemas.microsoft.com/office/drawing/2014/main" id="{79B9F59D-CE3B-4D06-9FD3-A9B3E52469E9}"/>
                  </a:ext>
                </a:extLst>
              </p:cNvPr>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192" name="Line 48">
                <a:extLst>
                  <a:ext uri="{FF2B5EF4-FFF2-40B4-BE49-F238E27FC236}">
                    <a16:creationId xmlns:a16="http://schemas.microsoft.com/office/drawing/2014/main" id="{AE815D7C-79A8-47DE-A41E-F039C6CA5EA2}"/>
                  </a:ext>
                </a:extLst>
              </p:cNvPr>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193" name="Line 49">
                <a:extLst>
                  <a:ext uri="{FF2B5EF4-FFF2-40B4-BE49-F238E27FC236}">
                    <a16:creationId xmlns:a16="http://schemas.microsoft.com/office/drawing/2014/main" id="{0556D40E-4291-4DA0-86C6-642C82043306}"/>
                  </a:ext>
                </a:extLst>
              </p:cNvPr>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194" name="Line 50">
                <a:extLst>
                  <a:ext uri="{FF2B5EF4-FFF2-40B4-BE49-F238E27FC236}">
                    <a16:creationId xmlns:a16="http://schemas.microsoft.com/office/drawing/2014/main" id="{A99074F3-3087-49BB-A220-7D1896A7386B}"/>
                  </a:ext>
                </a:extLst>
              </p:cNvPr>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195" name="Line 51">
                <a:extLst>
                  <a:ext uri="{FF2B5EF4-FFF2-40B4-BE49-F238E27FC236}">
                    <a16:creationId xmlns:a16="http://schemas.microsoft.com/office/drawing/2014/main" id="{FDC8D60C-2F14-46E1-9758-71361602DF33}"/>
                  </a:ext>
                </a:extLst>
              </p:cNvPr>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196" name="Line 52">
                <a:extLst>
                  <a:ext uri="{FF2B5EF4-FFF2-40B4-BE49-F238E27FC236}">
                    <a16:creationId xmlns:a16="http://schemas.microsoft.com/office/drawing/2014/main" id="{C06AF0E1-4974-426A-8E75-CFB133A02E87}"/>
                  </a:ext>
                </a:extLst>
              </p:cNvPr>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197" name="Line 53">
                <a:extLst>
                  <a:ext uri="{FF2B5EF4-FFF2-40B4-BE49-F238E27FC236}">
                    <a16:creationId xmlns:a16="http://schemas.microsoft.com/office/drawing/2014/main" id="{62AF7788-1FB6-4C2E-9A1D-BDFB7553D2BC}"/>
                  </a:ext>
                </a:extLst>
              </p:cNvPr>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198" name="Line 54">
                <a:extLst>
                  <a:ext uri="{FF2B5EF4-FFF2-40B4-BE49-F238E27FC236}">
                    <a16:creationId xmlns:a16="http://schemas.microsoft.com/office/drawing/2014/main" id="{F680DD6D-F486-441B-99DC-0A4C47E0651C}"/>
                  </a:ext>
                </a:extLst>
              </p:cNvPr>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199" name="Line 55">
                <a:extLst>
                  <a:ext uri="{FF2B5EF4-FFF2-40B4-BE49-F238E27FC236}">
                    <a16:creationId xmlns:a16="http://schemas.microsoft.com/office/drawing/2014/main" id="{7B016817-E382-4717-BFA5-396758850475}"/>
                  </a:ext>
                </a:extLst>
              </p:cNvPr>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grpSp>
      </p:grpSp>
      <p:sp>
        <p:nvSpPr>
          <p:cNvPr id="11267" name="Rectangle 56">
            <a:extLst>
              <a:ext uri="{FF2B5EF4-FFF2-40B4-BE49-F238E27FC236}">
                <a16:creationId xmlns:a16="http://schemas.microsoft.com/office/drawing/2014/main" id="{B4F25F91-2A1F-42F1-B51F-2D1CB91D7B6B}"/>
              </a:ext>
            </a:extLst>
          </p:cNvPr>
          <p:cNvSpPr>
            <a:spLocks noGrp="1" noChangeArrowheads="1"/>
          </p:cNvSpPr>
          <p:nvPr>
            <p:ph type="title"/>
          </p:nvPr>
        </p:nvSpPr>
        <p:spPr bwMode="auto">
          <a:xfrm>
            <a:off x="1447800" y="533400"/>
            <a:ext cx="678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单击此辑母版标题样式</a:t>
            </a:r>
          </a:p>
        </p:txBody>
      </p:sp>
      <p:sp>
        <p:nvSpPr>
          <p:cNvPr id="11268" name="Rectangle 57" descr="Rectangle: Click to edit Master text styles&#10;Second level&#10;Third level&#10;Fourth level&#10;Fifth level">
            <a:extLst>
              <a:ext uri="{FF2B5EF4-FFF2-40B4-BE49-F238E27FC236}">
                <a16:creationId xmlns:a16="http://schemas.microsoft.com/office/drawing/2014/main" id="{358E3C93-6A82-4CA1-9234-C7107A4BEBBF}"/>
              </a:ext>
            </a:extLst>
          </p:cNvPr>
          <p:cNvSpPr>
            <a:spLocks noGrp="1" noChangeArrowheads="1"/>
          </p:cNvSpPr>
          <p:nvPr>
            <p:ph type="body" idx="1"/>
          </p:nvPr>
        </p:nvSpPr>
        <p:spPr bwMode="auto">
          <a:xfrm>
            <a:off x="838200" y="19050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2" name="Picture 61">
            <a:extLst>
              <a:ext uri="{FF2B5EF4-FFF2-40B4-BE49-F238E27FC236}">
                <a16:creationId xmlns:a16="http://schemas.microsoft.com/office/drawing/2014/main" id="{D06190F1-567B-4731-ABE6-735F46AF1955}"/>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7715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62">
            <a:extLst>
              <a:ext uri="{FF2B5EF4-FFF2-40B4-BE49-F238E27FC236}">
                <a16:creationId xmlns:a16="http://schemas.microsoft.com/office/drawing/2014/main" id="{0CA922BC-16FD-42AC-A40C-65B5E11B841F}"/>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276975" y="0"/>
            <a:ext cx="28670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0" fontAlgn="base" hangingPunct="0">
        <a:spcBef>
          <a:spcPct val="0"/>
        </a:spcBef>
        <a:spcAft>
          <a:spcPct val="0"/>
        </a:spcAft>
        <a:defRPr kumimoji="1" sz="4400">
          <a:solidFill>
            <a:srgbClr val="000000"/>
          </a:solidFill>
          <a:latin typeface="+mj-lt"/>
          <a:ea typeface="+mj-ea"/>
          <a:cs typeface="+mj-cs"/>
        </a:defRPr>
      </a:lvl1pPr>
      <a:lvl2pPr algn="l" rtl="0" eaLnBrk="0" fontAlgn="base" hangingPunct="0">
        <a:spcBef>
          <a:spcPct val="0"/>
        </a:spcBef>
        <a:spcAft>
          <a:spcPct val="0"/>
        </a:spcAft>
        <a:defRPr kumimoji="1" sz="4400">
          <a:solidFill>
            <a:srgbClr val="000000"/>
          </a:solidFill>
          <a:latin typeface="Tahoma" pitchFamily="34" charset="0"/>
          <a:ea typeface="宋体" pitchFamily="2" charset="-122"/>
        </a:defRPr>
      </a:lvl2pPr>
      <a:lvl3pPr algn="l" rtl="0" eaLnBrk="0" fontAlgn="base" hangingPunct="0">
        <a:spcBef>
          <a:spcPct val="0"/>
        </a:spcBef>
        <a:spcAft>
          <a:spcPct val="0"/>
        </a:spcAft>
        <a:defRPr kumimoji="1" sz="4400">
          <a:solidFill>
            <a:srgbClr val="000000"/>
          </a:solidFill>
          <a:latin typeface="Tahoma" pitchFamily="34" charset="0"/>
          <a:ea typeface="宋体" pitchFamily="2" charset="-122"/>
        </a:defRPr>
      </a:lvl3pPr>
      <a:lvl4pPr algn="l" rtl="0" eaLnBrk="0" fontAlgn="base" hangingPunct="0">
        <a:spcBef>
          <a:spcPct val="0"/>
        </a:spcBef>
        <a:spcAft>
          <a:spcPct val="0"/>
        </a:spcAft>
        <a:defRPr kumimoji="1" sz="4400">
          <a:solidFill>
            <a:srgbClr val="000000"/>
          </a:solidFill>
          <a:latin typeface="Tahoma" pitchFamily="34" charset="0"/>
          <a:ea typeface="宋体" pitchFamily="2" charset="-122"/>
        </a:defRPr>
      </a:lvl4pPr>
      <a:lvl5pPr algn="l" rtl="0" eaLnBrk="0" fontAlgn="base" hangingPunct="0">
        <a:spcBef>
          <a:spcPct val="0"/>
        </a:spcBef>
        <a:spcAft>
          <a:spcPct val="0"/>
        </a:spcAft>
        <a:defRPr kumimoji="1" sz="4400">
          <a:solidFill>
            <a:srgbClr val="000000"/>
          </a:solidFill>
          <a:latin typeface="Tahoma" pitchFamily="34" charset="0"/>
          <a:ea typeface="宋体" pitchFamily="2" charset="-122"/>
        </a:defRPr>
      </a:lvl5pPr>
      <a:lvl6pPr marL="457200" algn="l" rtl="0" fontAlgn="base">
        <a:spcBef>
          <a:spcPct val="0"/>
        </a:spcBef>
        <a:spcAft>
          <a:spcPct val="0"/>
        </a:spcAft>
        <a:defRPr kumimoji="1" sz="4400">
          <a:solidFill>
            <a:srgbClr val="000000"/>
          </a:solidFill>
          <a:latin typeface="Tahoma" pitchFamily="34" charset="0"/>
          <a:ea typeface="宋体" pitchFamily="2" charset="-122"/>
        </a:defRPr>
      </a:lvl6pPr>
      <a:lvl7pPr marL="914400" algn="l" rtl="0" fontAlgn="base">
        <a:spcBef>
          <a:spcPct val="0"/>
        </a:spcBef>
        <a:spcAft>
          <a:spcPct val="0"/>
        </a:spcAft>
        <a:defRPr kumimoji="1" sz="4400">
          <a:solidFill>
            <a:srgbClr val="000000"/>
          </a:solidFill>
          <a:latin typeface="Tahoma" pitchFamily="34" charset="0"/>
          <a:ea typeface="宋体" pitchFamily="2" charset="-122"/>
        </a:defRPr>
      </a:lvl7pPr>
      <a:lvl8pPr marL="1371600" algn="l" rtl="0" fontAlgn="base">
        <a:spcBef>
          <a:spcPct val="0"/>
        </a:spcBef>
        <a:spcAft>
          <a:spcPct val="0"/>
        </a:spcAft>
        <a:defRPr kumimoji="1" sz="4400">
          <a:solidFill>
            <a:srgbClr val="000000"/>
          </a:solidFill>
          <a:latin typeface="Tahoma" pitchFamily="34" charset="0"/>
          <a:ea typeface="宋体" pitchFamily="2" charset="-122"/>
        </a:defRPr>
      </a:lvl8pPr>
      <a:lvl9pPr marL="1828800" algn="l" rtl="0" fontAlgn="base">
        <a:spcBef>
          <a:spcPct val="0"/>
        </a:spcBef>
        <a:spcAft>
          <a:spcPct val="0"/>
        </a:spcAft>
        <a:defRPr kumimoji="1" sz="4400">
          <a:solidFill>
            <a:srgbClr val="000000"/>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rgbClr val="0000CC"/>
        </a:buClr>
        <a:buFont typeface="Wingdings" panose="05000000000000000000" pitchFamily="2" charset="2"/>
        <a:buChar char="Ø"/>
        <a:defRPr kumimoji="1" sz="3200">
          <a:solidFill>
            <a:srgbClr val="000000"/>
          </a:solidFill>
          <a:latin typeface="+mn-lt"/>
          <a:ea typeface="+mn-ea"/>
          <a:cs typeface="+mn-cs"/>
        </a:defRPr>
      </a:lvl1pPr>
      <a:lvl2pPr marL="742950" indent="-285750" algn="l" rtl="0" eaLnBrk="0" fontAlgn="base" hangingPunct="0">
        <a:spcBef>
          <a:spcPct val="20000"/>
        </a:spcBef>
        <a:spcAft>
          <a:spcPct val="0"/>
        </a:spcAft>
        <a:buClr>
          <a:srgbClr val="0000CC"/>
        </a:buClr>
        <a:buFont typeface="Wingdings" panose="05000000000000000000" pitchFamily="2" charset="2"/>
        <a:buChar char="Ø"/>
        <a:defRPr kumimoji="1" sz="2800">
          <a:solidFill>
            <a:srgbClr val="000000"/>
          </a:solidFill>
          <a:latin typeface="+mn-lt"/>
          <a:ea typeface="+mn-ea"/>
        </a:defRPr>
      </a:lvl2pPr>
      <a:lvl3pPr marL="1143000" indent="-228600" algn="l" rtl="0" eaLnBrk="0" fontAlgn="base" hangingPunct="0">
        <a:spcBef>
          <a:spcPct val="20000"/>
        </a:spcBef>
        <a:spcAft>
          <a:spcPct val="0"/>
        </a:spcAft>
        <a:buClr>
          <a:srgbClr val="0000CC"/>
        </a:buClr>
        <a:buFont typeface="Wingdings" panose="05000000000000000000" pitchFamily="2" charset="2"/>
        <a:buChar char="Ø"/>
        <a:defRPr kumimoji="1" sz="2400">
          <a:solidFill>
            <a:srgbClr val="000000"/>
          </a:solidFill>
          <a:latin typeface="+mn-lt"/>
          <a:ea typeface="+mn-ea"/>
        </a:defRPr>
      </a:lvl3pPr>
      <a:lvl4pPr marL="1600200" indent="-228600" algn="l" rtl="0" eaLnBrk="0" fontAlgn="base" hangingPunct="0">
        <a:spcBef>
          <a:spcPct val="20000"/>
        </a:spcBef>
        <a:spcAft>
          <a:spcPct val="0"/>
        </a:spcAft>
        <a:buClr>
          <a:srgbClr val="0000CC"/>
        </a:buClr>
        <a:buFont typeface="Wingdings" panose="05000000000000000000" pitchFamily="2" charset="2"/>
        <a:buChar char="Ø"/>
        <a:defRPr kumimoji="1" sz="2000">
          <a:solidFill>
            <a:srgbClr val="000000"/>
          </a:solidFill>
          <a:latin typeface="+mn-lt"/>
          <a:ea typeface="+mn-ea"/>
        </a:defRPr>
      </a:lvl4pPr>
      <a:lvl5pPr marL="2057400" indent="-228600" algn="l" rtl="0" eaLnBrk="0" fontAlgn="base" hangingPunct="0">
        <a:spcBef>
          <a:spcPct val="20000"/>
        </a:spcBef>
        <a:spcAft>
          <a:spcPct val="0"/>
        </a:spcAft>
        <a:buClr>
          <a:srgbClr val="0000CC"/>
        </a:buClr>
        <a:buFont typeface="Wingdings" panose="05000000000000000000" pitchFamily="2" charset="2"/>
        <a:buChar char="Ø"/>
        <a:defRPr kumimoji="1" sz="2000">
          <a:solidFill>
            <a:srgbClr val="000000"/>
          </a:solidFill>
          <a:latin typeface="+mn-lt"/>
          <a:ea typeface="+mn-ea"/>
        </a:defRPr>
      </a:lvl5pPr>
      <a:lvl6pPr marL="2514600" indent="-228600" algn="l" rtl="0" fontAlgn="base">
        <a:spcBef>
          <a:spcPct val="20000"/>
        </a:spcBef>
        <a:spcAft>
          <a:spcPct val="0"/>
        </a:spcAft>
        <a:buClr>
          <a:srgbClr val="0000CC"/>
        </a:buClr>
        <a:buFont typeface="Wingdings" pitchFamily="2" charset="2"/>
        <a:buChar char="Ø"/>
        <a:defRPr kumimoji="1" sz="2000">
          <a:solidFill>
            <a:srgbClr val="000000"/>
          </a:solidFill>
          <a:latin typeface="+mn-lt"/>
          <a:ea typeface="+mn-ea"/>
        </a:defRPr>
      </a:lvl6pPr>
      <a:lvl7pPr marL="2971800" indent="-228600" algn="l" rtl="0" fontAlgn="base">
        <a:spcBef>
          <a:spcPct val="20000"/>
        </a:spcBef>
        <a:spcAft>
          <a:spcPct val="0"/>
        </a:spcAft>
        <a:buClr>
          <a:srgbClr val="0000CC"/>
        </a:buClr>
        <a:buFont typeface="Wingdings" pitchFamily="2" charset="2"/>
        <a:buChar char="Ø"/>
        <a:defRPr kumimoji="1" sz="2000">
          <a:solidFill>
            <a:srgbClr val="000000"/>
          </a:solidFill>
          <a:latin typeface="+mn-lt"/>
          <a:ea typeface="+mn-ea"/>
        </a:defRPr>
      </a:lvl7pPr>
      <a:lvl8pPr marL="3429000" indent="-228600" algn="l" rtl="0" fontAlgn="base">
        <a:spcBef>
          <a:spcPct val="20000"/>
        </a:spcBef>
        <a:spcAft>
          <a:spcPct val="0"/>
        </a:spcAft>
        <a:buClr>
          <a:srgbClr val="0000CC"/>
        </a:buClr>
        <a:buFont typeface="Wingdings" pitchFamily="2" charset="2"/>
        <a:buChar char="Ø"/>
        <a:defRPr kumimoji="1" sz="2000">
          <a:solidFill>
            <a:srgbClr val="000000"/>
          </a:solidFill>
          <a:latin typeface="+mn-lt"/>
          <a:ea typeface="+mn-ea"/>
        </a:defRPr>
      </a:lvl8pPr>
      <a:lvl9pPr marL="3886200" indent="-228600" algn="l" rtl="0" fontAlgn="base">
        <a:spcBef>
          <a:spcPct val="20000"/>
        </a:spcBef>
        <a:spcAft>
          <a:spcPct val="0"/>
        </a:spcAft>
        <a:buClr>
          <a:srgbClr val="0000CC"/>
        </a:buClr>
        <a:buFont typeface="Wingdings" pitchFamily="2" charset="2"/>
        <a:buChar char="Ø"/>
        <a:defRPr kumimoji="1" sz="20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4.bin"/><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5.bin"/><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6.bin"/><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7.bin"/><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8.bin"/><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9.bin"/><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a:extLst>
              <a:ext uri="{FF2B5EF4-FFF2-40B4-BE49-F238E27FC236}">
                <a16:creationId xmlns:a16="http://schemas.microsoft.com/office/drawing/2014/main" id="{A81F2221-5D03-4043-A81A-65BB254BF614}"/>
              </a:ext>
            </a:extLst>
          </p:cNvPr>
          <p:cNvSpPr>
            <a:spLocks noChangeArrowheads="1"/>
          </p:cNvSpPr>
          <p:nvPr/>
        </p:nvSpPr>
        <p:spPr bwMode="auto">
          <a:xfrm>
            <a:off x="468313" y="1341438"/>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6000">
                <a:solidFill>
                  <a:srgbClr val="000000"/>
                </a:solidFill>
                <a:latin typeface="华文行楷" panose="02010800040101010101" pitchFamily="2" charset="-122"/>
                <a:ea typeface="华文行楷" panose="02010800040101010101" pitchFamily="2" charset="-122"/>
              </a:rPr>
              <a:t>操 作 系 统原理</a:t>
            </a:r>
          </a:p>
        </p:txBody>
      </p:sp>
      <p:sp>
        <p:nvSpPr>
          <p:cNvPr id="4099" name="Rectangle 4">
            <a:extLst>
              <a:ext uri="{FF2B5EF4-FFF2-40B4-BE49-F238E27FC236}">
                <a16:creationId xmlns:a16="http://schemas.microsoft.com/office/drawing/2014/main" id="{767C6631-8072-4BD0-A5F0-3D2BF2B9075F}"/>
              </a:ext>
            </a:extLst>
          </p:cNvPr>
          <p:cNvSpPr>
            <a:spLocks noChangeArrowheads="1"/>
          </p:cNvSpPr>
          <p:nvPr/>
        </p:nvSpPr>
        <p:spPr bwMode="auto">
          <a:xfrm>
            <a:off x="1104900" y="3429000"/>
            <a:ext cx="6934200" cy="159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kumimoji="0" lang="zh-CN" altLang="en-US" sz="4000" dirty="0">
                <a:solidFill>
                  <a:srgbClr val="000000"/>
                </a:solidFill>
                <a:latin typeface="华文行楷" panose="02010800040101010101" pitchFamily="2" charset="-122"/>
                <a:ea typeface="华文行楷" panose="02010800040101010101" pitchFamily="2" charset="-122"/>
              </a:rPr>
              <a:t>主讲教师：王娟</a:t>
            </a:r>
            <a:r>
              <a:rPr kumimoji="0" lang="en-US" altLang="zh-CN" sz="4000" dirty="0">
                <a:solidFill>
                  <a:srgbClr val="000000"/>
                </a:solidFill>
                <a:latin typeface="华文行楷" panose="02010800040101010101" pitchFamily="2" charset="-122"/>
                <a:ea typeface="华文行楷" panose="02010800040101010101" pitchFamily="2" charset="-122"/>
              </a:rPr>
              <a:t>(</a:t>
            </a:r>
            <a:r>
              <a:rPr kumimoji="0" lang="zh-CN" altLang="en-US" sz="4000" dirty="0">
                <a:solidFill>
                  <a:srgbClr val="000000"/>
                </a:solidFill>
                <a:latin typeface="华文行楷" panose="02010800040101010101" pitchFamily="2" charset="-122"/>
                <a:ea typeface="华文行楷" panose="02010800040101010101" pitchFamily="2" charset="-122"/>
              </a:rPr>
              <a:t>博士</a:t>
            </a:r>
            <a:r>
              <a:rPr kumimoji="0" lang="en-US" altLang="zh-CN" sz="4000">
                <a:solidFill>
                  <a:srgbClr val="000000"/>
                </a:solidFill>
                <a:latin typeface="华文行楷" panose="02010800040101010101" pitchFamily="2" charset="-122"/>
                <a:ea typeface="华文行楷" panose="02010800040101010101" pitchFamily="2" charset="-122"/>
              </a:rPr>
              <a:t>,</a:t>
            </a:r>
            <a:r>
              <a:rPr kumimoji="0" lang="zh-CN" altLang="en-US" sz="4000">
                <a:solidFill>
                  <a:srgbClr val="000000"/>
                </a:solidFill>
                <a:latin typeface="华文行楷" panose="02010800040101010101" pitchFamily="2" charset="-122"/>
                <a:ea typeface="华文行楷" panose="02010800040101010101" pitchFamily="2" charset="-122"/>
              </a:rPr>
              <a:t>教授</a:t>
            </a:r>
            <a:r>
              <a:rPr kumimoji="0" lang="en-US" altLang="zh-CN" sz="4000" dirty="0">
                <a:solidFill>
                  <a:srgbClr val="000000"/>
                </a:solidFill>
                <a:latin typeface="华文行楷" panose="02010800040101010101" pitchFamily="2" charset="-122"/>
                <a:ea typeface="华文行楷" panose="02010800040101010101" pitchFamily="2" charset="-122"/>
              </a:rPr>
              <a:t>)</a:t>
            </a:r>
            <a:endParaRPr kumimoji="0" lang="zh-CN" altLang="en-US" sz="4000" dirty="0">
              <a:solidFill>
                <a:srgbClr val="000000"/>
              </a:solidFill>
              <a:latin typeface="华文行楷" panose="02010800040101010101" pitchFamily="2" charset="-122"/>
              <a:ea typeface="华文行楷" panose="02010800040101010101" pitchFamily="2" charset="-122"/>
            </a:endParaRPr>
          </a:p>
          <a:p>
            <a:pPr eaLnBrk="1" hangingPunct="1">
              <a:buClrTx/>
              <a:buSzTx/>
              <a:buFontTx/>
              <a:buNone/>
            </a:pPr>
            <a:r>
              <a:rPr kumimoji="0" lang="zh-CN" altLang="en-US" sz="4000" dirty="0">
                <a:solidFill>
                  <a:srgbClr val="000000"/>
                </a:solidFill>
                <a:latin typeface="华文行楷" panose="02010800040101010101" pitchFamily="2" charset="-122"/>
                <a:ea typeface="华文行楷" panose="02010800040101010101" pitchFamily="2" charset="-122"/>
              </a:rPr>
              <a:t>邮箱：</a:t>
            </a:r>
            <a:r>
              <a:rPr kumimoji="0" lang="en-US" altLang="zh-CN" sz="4000" dirty="0">
                <a:solidFill>
                  <a:srgbClr val="000000"/>
                </a:solidFill>
                <a:latin typeface="Times New Roman" panose="02020603050405020304" pitchFamily="18" charset="0"/>
                <a:ea typeface="华文行楷" panose="02010800040101010101" pitchFamily="2" charset="-122"/>
                <a:cs typeface="Times New Roman" panose="02020603050405020304" pitchFamily="18" charset="0"/>
              </a:rPr>
              <a:t>jjmao2009@163.com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a:extLst>
              <a:ext uri="{FF2B5EF4-FFF2-40B4-BE49-F238E27FC236}">
                <a16:creationId xmlns:a16="http://schemas.microsoft.com/office/drawing/2014/main" id="{FF5C9D9D-2E87-4363-B005-79F05184AA04}"/>
              </a:ext>
            </a:extLst>
          </p:cNvPr>
          <p:cNvGraphicFramePr>
            <a:graphicFrameLocks noChangeAspect="1"/>
          </p:cNvGraphicFramePr>
          <p:nvPr/>
        </p:nvGraphicFramePr>
        <p:xfrm>
          <a:off x="1676400" y="533400"/>
          <a:ext cx="6477000" cy="6169025"/>
        </p:xfrm>
        <a:graphic>
          <a:graphicData uri="http://schemas.openxmlformats.org/presentationml/2006/ole">
            <mc:AlternateContent xmlns:mc="http://schemas.openxmlformats.org/markup-compatibility/2006">
              <mc:Choice xmlns:v="urn:schemas-microsoft-com:vml" Requires="v">
                <p:oleObj name="VISIO" r:id="rId2" imgW="2300040" imgH="2190240" progId="Visio.Drawing.4">
                  <p:embed/>
                </p:oleObj>
              </mc:Choice>
              <mc:Fallback>
                <p:oleObj name="VISIO" r:id="rId2" imgW="2300040" imgH="2190240" progId="Visio.Drawing.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533400"/>
                        <a:ext cx="6477000" cy="616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ext Box 3">
            <a:extLst>
              <a:ext uri="{FF2B5EF4-FFF2-40B4-BE49-F238E27FC236}">
                <a16:creationId xmlns:a16="http://schemas.microsoft.com/office/drawing/2014/main" id="{A2DF2EDC-E0B9-4115-8338-C2704015C088}"/>
              </a:ext>
            </a:extLst>
          </p:cNvPr>
          <p:cNvSpPr txBox="1">
            <a:spLocks noChangeArrowheads="1"/>
          </p:cNvSpPr>
          <p:nvPr/>
        </p:nvSpPr>
        <p:spPr bwMode="auto">
          <a:xfrm>
            <a:off x="1676400" y="155575"/>
            <a:ext cx="27943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3200" b="1" dirty="0">
                <a:solidFill>
                  <a:srgbClr val="000000"/>
                </a:solidFill>
                <a:latin typeface="Times New Roman" panose="02020603050405020304" pitchFamily="18" charset="0"/>
              </a:rPr>
              <a:t>8.1.3  FAT</a:t>
            </a:r>
            <a:r>
              <a:rPr lang="zh-CN" altLang="en-US" sz="3200" b="1" dirty="0">
                <a:solidFill>
                  <a:srgbClr val="000000"/>
                </a:solidFill>
                <a:latin typeface="Times New Roman" panose="02020603050405020304" pitchFamily="18" charset="0"/>
              </a:rPr>
              <a:t>技术</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Box 3">
            <a:extLst>
              <a:ext uri="{FF2B5EF4-FFF2-40B4-BE49-F238E27FC236}">
                <a16:creationId xmlns:a16="http://schemas.microsoft.com/office/drawing/2014/main" id="{6DA0770D-1C77-43F0-B2BA-EDE6328A30A1}"/>
              </a:ext>
            </a:extLst>
          </p:cNvPr>
          <p:cNvSpPr txBox="1">
            <a:spLocks noChangeArrowheads="1"/>
          </p:cNvSpPr>
          <p:nvPr/>
        </p:nvSpPr>
        <p:spPr bwMode="auto">
          <a:xfrm>
            <a:off x="395536" y="1124744"/>
            <a:ext cx="7777163"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r>
              <a:rPr lang="en-US" altLang="zh-CN" dirty="0"/>
              <a:t>FAT12</a:t>
            </a:r>
          </a:p>
          <a:p>
            <a:pPr algn="just" eaLnBrk="1" hangingPunct="1"/>
            <a:r>
              <a:rPr lang="zh-CN" altLang="en-US" dirty="0"/>
              <a:t>对于</a:t>
            </a:r>
            <a:r>
              <a:rPr lang="en-US" altLang="zh-CN" dirty="0"/>
              <a:t>1.2 MB</a:t>
            </a:r>
            <a:r>
              <a:rPr lang="zh-CN" altLang="en-US" dirty="0"/>
              <a:t>的软盘，每个盘块的大小为</a:t>
            </a:r>
            <a:r>
              <a:rPr lang="en-US" altLang="zh-CN" dirty="0"/>
              <a:t>512 B</a:t>
            </a:r>
            <a:r>
              <a:rPr lang="zh-CN" altLang="en-US" dirty="0"/>
              <a:t>，在每个</a:t>
            </a:r>
            <a:r>
              <a:rPr lang="en-US" altLang="zh-CN" dirty="0"/>
              <a:t>FAT</a:t>
            </a:r>
            <a:r>
              <a:rPr lang="zh-CN" altLang="en-US" dirty="0"/>
              <a:t>中共含有</a:t>
            </a:r>
            <a:r>
              <a:rPr lang="en-US" altLang="zh-CN" dirty="0"/>
              <a:t>2.4 K </a:t>
            </a:r>
            <a:r>
              <a:rPr lang="zh-CN" altLang="en-US" dirty="0"/>
              <a:t>个表项，由于每个</a:t>
            </a:r>
            <a:r>
              <a:rPr lang="en-US" altLang="zh-CN" dirty="0"/>
              <a:t>FAT </a:t>
            </a:r>
            <a:r>
              <a:rPr lang="zh-CN" altLang="en-US" b="1" dirty="0">
                <a:solidFill>
                  <a:srgbClr val="FF0000"/>
                </a:solidFill>
              </a:rPr>
              <a:t>表项占</a:t>
            </a:r>
            <a:r>
              <a:rPr lang="en-US" altLang="zh-CN" b="1" dirty="0">
                <a:solidFill>
                  <a:srgbClr val="FF0000"/>
                </a:solidFill>
              </a:rPr>
              <a:t>12 </a:t>
            </a:r>
            <a:r>
              <a:rPr lang="zh-CN" altLang="en-US" b="1" dirty="0">
                <a:solidFill>
                  <a:srgbClr val="FF0000"/>
                </a:solidFill>
              </a:rPr>
              <a:t>位</a:t>
            </a:r>
            <a:r>
              <a:rPr lang="en-US" altLang="zh-CN" b="1" dirty="0">
                <a:solidFill>
                  <a:srgbClr val="FF0000"/>
                </a:solidFill>
              </a:rPr>
              <a:t>(1.5</a:t>
            </a:r>
            <a:r>
              <a:rPr lang="zh-CN" altLang="en-US" b="1" dirty="0">
                <a:solidFill>
                  <a:srgbClr val="FF0000"/>
                </a:solidFill>
              </a:rPr>
              <a:t>个</a:t>
            </a:r>
            <a:r>
              <a:rPr lang="en-US" altLang="zh-CN" b="1" dirty="0">
                <a:solidFill>
                  <a:srgbClr val="FF0000"/>
                </a:solidFill>
              </a:rPr>
              <a:t>B)</a:t>
            </a:r>
            <a:r>
              <a:rPr lang="zh-CN" altLang="en-US" dirty="0"/>
              <a:t>，故</a:t>
            </a:r>
            <a:r>
              <a:rPr lang="en-US" altLang="zh-CN" dirty="0"/>
              <a:t>FAT</a:t>
            </a:r>
            <a:r>
              <a:rPr lang="zh-CN" altLang="en-US" dirty="0"/>
              <a:t>表占用</a:t>
            </a:r>
            <a:r>
              <a:rPr lang="en-US" altLang="zh-CN" dirty="0"/>
              <a:t>3.6 KB</a:t>
            </a:r>
            <a:r>
              <a:rPr lang="zh-CN" altLang="en-US" dirty="0"/>
              <a:t>的存储空间。</a:t>
            </a:r>
            <a:endParaRPr lang="en-US" altLang="zh-CN" dirty="0"/>
          </a:p>
          <a:p>
            <a:pPr algn="just" eaLnBrk="1" hangingPunct="1"/>
            <a:endParaRPr lang="en-US" altLang="zh-CN" dirty="0"/>
          </a:p>
          <a:p>
            <a:pPr algn="just" eaLnBrk="1" hangingPunct="1"/>
            <a:r>
              <a:rPr lang="en-US" altLang="zh-CN" dirty="0"/>
              <a:t>1.2MB/512B=2.4k</a:t>
            </a:r>
            <a:r>
              <a:rPr lang="zh-CN" altLang="en-US" dirty="0"/>
              <a:t>个盘块</a:t>
            </a:r>
            <a:endParaRPr lang="en-US" altLang="zh-CN" dirty="0"/>
          </a:p>
          <a:p>
            <a:pPr algn="just" eaLnBrk="1" hangingPunct="1"/>
            <a:r>
              <a:rPr lang="en-US" altLang="zh-CN" dirty="0"/>
              <a:t>2.4K*1.5=3.6KB</a:t>
            </a:r>
          </a:p>
          <a:p>
            <a:pPr algn="just" eaLnBrk="1" hangingPunct="1"/>
            <a:endParaRPr lang="en-US" altLang="zh-CN" dirty="0"/>
          </a:p>
          <a:p>
            <a:pPr algn="just" eaLnBrk="1" hangingPunct="1"/>
            <a:r>
              <a:rPr lang="zh-CN" altLang="zh-CN" dirty="0"/>
              <a:t>假定盘块的大小为</a:t>
            </a:r>
            <a:r>
              <a:rPr lang="en-US" altLang="zh-CN" dirty="0"/>
              <a:t>1K</a:t>
            </a:r>
            <a:r>
              <a:rPr lang="zh-CN" altLang="zh-CN" dirty="0"/>
              <a:t>，对于</a:t>
            </a:r>
            <a:r>
              <a:rPr lang="en-US" altLang="zh-CN" dirty="0"/>
              <a:t>1.2MB</a:t>
            </a:r>
            <a:r>
              <a:rPr lang="zh-CN" altLang="zh-CN" dirty="0"/>
              <a:t>的软盘，在</a:t>
            </a:r>
            <a:r>
              <a:rPr lang="en-US" altLang="zh-CN" dirty="0"/>
              <a:t>FAT12</a:t>
            </a:r>
            <a:r>
              <a:rPr lang="zh-CN" altLang="zh-CN" dirty="0"/>
              <a:t>文件系统下，</a:t>
            </a:r>
            <a:r>
              <a:rPr lang="en-US" altLang="zh-CN" dirty="0"/>
              <a:t> FAT</a:t>
            </a:r>
            <a:r>
              <a:rPr lang="zh-CN" altLang="zh-CN" dirty="0"/>
              <a:t>表需占用</a:t>
            </a:r>
            <a:r>
              <a:rPr lang="en-US" altLang="zh-CN" dirty="0"/>
              <a:t>(    )</a:t>
            </a:r>
            <a:r>
              <a:rPr lang="zh-CN" altLang="zh-CN" dirty="0"/>
              <a:t>的存储空间。</a:t>
            </a:r>
          </a:p>
          <a:p>
            <a:pPr algn="just" eaLnBrk="1" hangingPunct="1"/>
            <a:endParaRPr lang="zh-CN" altLang="en-US" dirty="0"/>
          </a:p>
        </p:txBody>
      </p:sp>
      <p:sp>
        <p:nvSpPr>
          <p:cNvPr id="2" name="Text Box 3">
            <a:extLst>
              <a:ext uri="{FF2B5EF4-FFF2-40B4-BE49-F238E27FC236}">
                <a16:creationId xmlns:a16="http://schemas.microsoft.com/office/drawing/2014/main" id="{68B7BB22-C76C-402F-9B40-562DFE86EA2C}"/>
              </a:ext>
            </a:extLst>
          </p:cNvPr>
          <p:cNvSpPr txBox="1">
            <a:spLocks noChangeArrowheads="1"/>
          </p:cNvSpPr>
          <p:nvPr/>
        </p:nvSpPr>
        <p:spPr bwMode="auto">
          <a:xfrm>
            <a:off x="1619672" y="334191"/>
            <a:ext cx="27943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3200" b="1" dirty="0">
                <a:solidFill>
                  <a:srgbClr val="000000"/>
                </a:solidFill>
                <a:latin typeface="Times New Roman" panose="02020603050405020304" pitchFamily="18" charset="0"/>
              </a:rPr>
              <a:t>8.1.3  FAT</a:t>
            </a:r>
            <a:r>
              <a:rPr lang="zh-CN" altLang="en-US" sz="3200" b="1" dirty="0">
                <a:solidFill>
                  <a:srgbClr val="000000"/>
                </a:solidFill>
                <a:latin typeface="Times New Roman" panose="02020603050405020304" pitchFamily="18" charset="0"/>
              </a:rPr>
              <a:t>技术</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Box 3">
            <a:extLst>
              <a:ext uri="{FF2B5EF4-FFF2-40B4-BE49-F238E27FC236}">
                <a16:creationId xmlns:a16="http://schemas.microsoft.com/office/drawing/2014/main" id="{462DF70A-7264-43D5-BB5D-F7477F3CD65C}"/>
              </a:ext>
            </a:extLst>
          </p:cNvPr>
          <p:cNvSpPr txBox="1">
            <a:spLocks noChangeArrowheads="1"/>
          </p:cNvSpPr>
          <p:nvPr/>
        </p:nvSpPr>
        <p:spPr bwMode="auto">
          <a:xfrm>
            <a:off x="323528" y="918966"/>
            <a:ext cx="7777163" cy="6124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r>
              <a:rPr lang="en-US" altLang="zh-CN" dirty="0"/>
              <a:t>FAT12</a:t>
            </a:r>
          </a:p>
          <a:p>
            <a:pPr algn="just" eaLnBrk="1" hangingPunct="1"/>
            <a:r>
              <a:rPr lang="zh-CN" altLang="en-US" dirty="0"/>
              <a:t>每个</a:t>
            </a:r>
            <a:r>
              <a:rPr lang="en-US" altLang="zh-CN" dirty="0"/>
              <a:t>FAT</a:t>
            </a:r>
            <a:r>
              <a:rPr lang="zh-CN" altLang="en-US" dirty="0"/>
              <a:t>表项为</a:t>
            </a:r>
            <a:r>
              <a:rPr lang="en-US" altLang="zh-CN" dirty="0"/>
              <a:t>12</a:t>
            </a:r>
            <a:r>
              <a:rPr lang="zh-CN" altLang="en-US" dirty="0"/>
              <a:t>位，所以</a:t>
            </a:r>
            <a:r>
              <a:rPr lang="en-US" altLang="zh-CN" dirty="0"/>
              <a:t>FAT</a:t>
            </a:r>
            <a:r>
              <a:rPr lang="zh-CN" altLang="en-US" dirty="0"/>
              <a:t>表中最多允许</a:t>
            </a:r>
            <a:r>
              <a:rPr lang="en-US" altLang="zh-CN" dirty="0"/>
              <a:t>4K</a:t>
            </a:r>
            <a:r>
              <a:rPr lang="zh-CN" altLang="en-US" dirty="0"/>
              <a:t>表项，盘块（扇区）</a:t>
            </a:r>
            <a:r>
              <a:rPr lang="en-US" altLang="zh-CN" dirty="0"/>
              <a:t>512B</a:t>
            </a:r>
            <a:r>
              <a:rPr lang="zh-CN" altLang="en-US" dirty="0"/>
              <a:t>，每一个磁盘分区的容量为：</a:t>
            </a:r>
            <a:r>
              <a:rPr lang="en-US" altLang="zh-CN" dirty="0"/>
              <a:t>4K</a:t>
            </a:r>
            <a:r>
              <a:rPr lang="zh-CN" altLang="en-US" dirty="0"/>
              <a:t>*</a:t>
            </a:r>
            <a:r>
              <a:rPr lang="en-US" altLang="zh-CN" dirty="0"/>
              <a:t>512B=2MB</a:t>
            </a:r>
          </a:p>
          <a:p>
            <a:pPr algn="just" eaLnBrk="1" hangingPunct="1"/>
            <a:endParaRPr lang="en-US" altLang="zh-CN" dirty="0"/>
          </a:p>
          <a:p>
            <a:pPr algn="just" eaLnBrk="1" hangingPunct="1"/>
            <a:r>
              <a:rPr lang="zh-CN" altLang="en-US" dirty="0"/>
              <a:t>一个物理磁盘能支持</a:t>
            </a:r>
            <a:r>
              <a:rPr lang="en-US" altLang="zh-CN" dirty="0"/>
              <a:t>4</a:t>
            </a:r>
            <a:r>
              <a:rPr lang="zh-CN" altLang="en-US" dirty="0"/>
              <a:t>个逻辑磁盘分区，所以磁盘最大容量为</a:t>
            </a:r>
            <a:r>
              <a:rPr lang="en-US" altLang="zh-CN" dirty="0"/>
              <a:t>8MB</a:t>
            </a:r>
          </a:p>
          <a:p>
            <a:pPr algn="just" eaLnBrk="1" hangingPunct="1"/>
            <a:endParaRPr lang="en-US" altLang="zh-CN" dirty="0"/>
          </a:p>
          <a:p>
            <a:pPr algn="just" eaLnBrk="1" hangingPunct="1"/>
            <a:r>
              <a:rPr lang="zh-CN" altLang="en-US" dirty="0"/>
              <a:t>为了增加容量，引入簇的概念：一组相邻的扇区（盘块），作为分配的基本单位，</a:t>
            </a:r>
            <a:r>
              <a:rPr lang="en-US" altLang="zh-CN" dirty="0"/>
              <a:t>FAT</a:t>
            </a:r>
            <a:r>
              <a:rPr lang="zh-CN" altLang="en-US" dirty="0"/>
              <a:t>里面记录的就是簇的地址；一个簇可以是</a:t>
            </a:r>
            <a:r>
              <a:rPr lang="en-US" altLang="zh-CN" dirty="0"/>
              <a:t>512B</a:t>
            </a:r>
            <a:r>
              <a:rPr lang="zh-CN" altLang="en-US" dirty="0"/>
              <a:t>、</a:t>
            </a:r>
            <a:r>
              <a:rPr lang="en-US" altLang="zh-CN" dirty="0"/>
              <a:t>1KB </a:t>
            </a:r>
            <a:r>
              <a:rPr lang="zh-CN" altLang="en-US" dirty="0"/>
              <a:t>、</a:t>
            </a:r>
            <a:r>
              <a:rPr lang="en-US" altLang="zh-CN" dirty="0"/>
              <a:t>2KB</a:t>
            </a:r>
            <a:r>
              <a:rPr lang="zh-CN" altLang="en-US" dirty="0"/>
              <a:t>、</a:t>
            </a:r>
            <a:r>
              <a:rPr lang="en-US" altLang="zh-CN" dirty="0"/>
              <a:t>4KB…2n</a:t>
            </a:r>
            <a:r>
              <a:rPr lang="zh-CN" altLang="en-US" dirty="0"/>
              <a:t>个盘块</a:t>
            </a:r>
            <a:endParaRPr lang="en-US" altLang="zh-CN" dirty="0"/>
          </a:p>
          <a:p>
            <a:pPr algn="just" eaLnBrk="1" hangingPunct="1"/>
            <a:r>
              <a:rPr lang="zh-CN" altLang="en-US" dirty="0"/>
              <a:t>问题：簇内碎片增加。</a:t>
            </a:r>
            <a:endParaRPr lang="zh-CN" altLang="zh-CN" dirty="0"/>
          </a:p>
          <a:p>
            <a:pPr algn="just" eaLnBrk="1" hangingPunct="1"/>
            <a:endParaRPr lang="zh-CN" altLang="en-US" dirty="0"/>
          </a:p>
        </p:txBody>
      </p:sp>
      <p:sp>
        <p:nvSpPr>
          <p:cNvPr id="2" name="Text Box 3">
            <a:extLst>
              <a:ext uri="{FF2B5EF4-FFF2-40B4-BE49-F238E27FC236}">
                <a16:creationId xmlns:a16="http://schemas.microsoft.com/office/drawing/2014/main" id="{B236D742-5891-42D7-9981-1A27E0FEC4D6}"/>
              </a:ext>
            </a:extLst>
          </p:cNvPr>
          <p:cNvSpPr txBox="1">
            <a:spLocks noChangeArrowheads="1"/>
          </p:cNvSpPr>
          <p:nvPr/>
        </p:nvSpPr>
        <p:spPr bwMode="auto">
          <a:xfrm>
            <a:off x="1619672" y="334191"/>
            <a:ext cx="27943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3200" b="1" dirty="0">
                <a:solidFill>
                  <a:srgbClr val="000000"/>
                </a:solidFill>
                <a:latin typeface="Times New Roman" panose="02020603050405020304" pitchFamily="18" charset="0"/>
              </a:rPr>
              <a:t>8.1.3  FAT</a:t>
            </a:r>
            <a:r>
              <a:rPr lang="zh-CN" altLang="en-US" sz="3200" b="1" dirty="0">
                <a:solidFill>
                  <a:srgbClr val="000000"/>
                </a:solidFill>
                <a:latin typeface="Times New Roman" panose="02020603050405020304" pitchFamily="18" charset="0"/>
              </a:rPr>
              <a:t>技术</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Box 3">
            <a:extLst>
              <a:ext uri="{FF2B5EF4-FFF2-40B4-BE49-F238E27FC236}">
                <a16:creationId xmlns:a16="http://schemas.microsoft.com/office/drawing/2014/main" id="{CBEEF24A-7169-4D62-9FD0-6305A6D77262}"/>
              </a:ext>
            </a:extLst>
          </p:cNvPr>
          <p:cNvSpPr txBox="1">
            <a:spLocks noChangeArrowheads="1"/>
          </p:cNvSpPr>
          <p:nvPr/>
        </p:nvSpPr>
        <p:spPr bwMode="auto">
          <a:xfrm>
            <a:off x="467544" y="1124744"/>
            <a:ext cx="8424167"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r>
              <a:rPr lang="en-US" altLang="zh-CN" dirty="0"/>
              <a:t>FAT16</a:t>
            </a:r>
          </a:p>
          <a:p>
            <a:pPr algn="just" eaLnBrk="1" hangingPunct="1"/>
            <a:r>
              <a:rPr lang="en-US" altLang="zh-CN" dirty="0"/>
              <a:t>FAT</a:t>
            </a:r>
            <a:r>
              <a:rPr lang="zh-CN" altLang="en-US" dirty="0"/>
              <a:t>表的宽度增加到</a:t>
            </a:r>
            <a:r>
              <a:rPr lang="en-US" altLang="zh-CN" dirty="0"/>
              <a:t>16</a:t>
            </a:r>
            <a:r>
              <a:rPr lang="zh-CN" altLang="en-US" dirty="0"/>
              <a:t>位，长度增加到</a:t>
            </a:r>
            <a:r>
              <a:rPr lang="en-US" altLang="zh-CN" dirty="0"/>
              <a:t>2</a:t>
            </a:r>
            <a:r>
              <a:rPr lang="en-US" altLang="zh-CN" baseline="30000" dirty="0"/>
              <a:t>16</a:t>
            </a:r>
            <a:endParaRPr lang="zh-CN" altLang="zh-CN" dirty="0"/>
          </a:p>
          <a:p>
            <a:pPr algn="just" eaLnBrk="1" hangingPunct="1"/>
            <a:r>
              <a:rPr lang="zh-CN" altLang="en-US" dirty="0"/>
              <a:t>如果簇为</a:t>
            </a:r>
            <a:r>
              <a:rPr lang="en-US" altLang="zh-CN" dirty="0"/>
              <a:t>4KB</a:t>
            </a:r>
            <a:r>
              <a:rPr lang="zh-CN" altLang="en-US" dirty="0"/>
              <a:t>，分区容量为：</a:t>
            </a:r>
            <a:r>
              <a:rPr lang="en-US" altLang="zh-CN" dirty="0"/>
              <a:t> 2</a:t>
            </a:r>
            <a:r>
              <a:rPr lang="en-US" altLang="zh-CN" baseline="30000" dirty="0"/>
              <a:t>16 </a:t>
            </a:r>
            <a:r>
              <a:rPr lang="zh-CN" altLang="en-US" dirty="0"/>
              <a:t>*</a:t>
            </a:r>
            <a:r>
              <a:rPr lang="en-US" altLang="zh-CN" dirty="0"/>
              <a:t>4KB=256M</a:t>
            </a:r>
          </a:p>
          <a:p>
            <a:pPr algn="just" eaLnBrk="1" hangingPunct="1"/>
            <a:r>
              <a:rPr lang="zh-CN" altLang="en-US" dirty="0"/>
              <a:t>规定最大为</a:t>
            </a:r>
            <a:r>
              <a:rPr lang="en-US" altLang="zh-CN" dirty="0"/>
              <a:t>2G</a:t>
            </a:r>
          </a:p>
          <a:p>
            <a:pPr algn="just" eaLnBrk="1" hangingPunct="1"/>
            <a:r>
              <a:rPr lang="en-US" altLang="zh-CN" b="1" dirty="0">
                <a:solidFill>
                  <a:srgbClr val="FF0000"/>
                </a:solidFill>
              </a:rPr>
              <a:t>FAT32</a:t>
            </a:r>
          </a:p>
          <a:p>
            <a:pPr algn="just" eaLnBrk="1" hangingPunct="1"/>
            <a:r>
              <a:rPr lang="en-US" altLang="zh-CN" dirty="0"/>
              <a:t>FAT</a:t>
            </a:r>
            <a:r>
              <a:rPr lang="zh-CN" altLang="en-US" dirty="0"/>
              <a:t>表的宽度增加到</a:t>
            </a:r>
            <a:r>
              <a:rPr lang="en-US" altLang="zh-CN" dirty="0"/>
              <a:t>32</a:t>
            </a:r>
            <a:r>
              <a:rPr lang="zh-CN" altLang="en-US" dirty="0"/>
              <a:t>位，长度增加到</a:t>
            </a:r>
            <a:r>
              <a:rPr lang="en-US" altLang="zh-CN" dirty="0"/>
              <a:t>2</a:t>
            </a:r>
            <a:r>
              <a:rPr lang="en-US" altLang="zh-CN" baseline="30000" dirty="0"/>
              <a:t>32</a:t>
            </a:r>
            <a:endParaRPr lang="zh-CN" altLang="zh-CN" dirty="0"/>
          </a:p>
          <a:p>
            <a:pPr algn="just" eaLnBrk="1" hangingPunct="1"/>
            <a:r>
              <a:rPr lang="zh-CN" altLang="en-US" dirty="0"/>
              <a:t>如果簇为</a:t>
            </a:r>
            <a:r>
              <a:rPr lang="en-US" altLang="zh-CN" dirty="0"/>
              <a:t>4KB</a:t>
            </a:r>
            <a:r>
              <a:rPr lang="zh-CN" altLang="en-US" dirty="0"/>
              <a:t>，分区容量为：</a:t>
            </a:r>
            <a:r>
              <a:rPr lang="en-US" altLang="zh-CN" dirty="0"/>
              <a:t> 2</a:t>
            </a:r>
            <a:r>
              <a:rPr lang="en-US" altLang="zh-CN" baseline="30000" dirty="0"/>
              <a:t>32 </a:t>
            </a:r>
            <a:r>
              <a:rPr lang="zh-CN" altLang="en-US" dirty="0"/>
              <a:t>*</a:t>
            </a:r>
            <a:r>
              <a:rPr lang="en-US" altLang="zh-CN" dirty="0"/>
              <a:t>4KB=16TB</a:t>
            </a:r>
          </a:p>
          <a:p>
            <a:pPr algn="just" eaLnBrk="1" hangingPunct="1"/>
            <a:r>
              <a:rPr lang="en-US" altLang="zh-CN" dirty="0"/>
              <a:t>2TB</a:t>
            </a:r>
            <a:r>
              <a:rPr lang="zh-CN" altLang="en-US" dirty="0"/>
              <a:t>个簇</a:t>
            </a:r>
            <a:endParaRPr lang="en-US" altLang="zh-CN" dirty="0"/>
          </a:p>
          <a:p>
            <a:pPr algn="just" eaLnBrk="1" hangingPunct="1"/>
            <a:r>
              <a:rPr lang="zh-CN" altLang="en-US" dirty="0"/>
              <a:t>缺点：</a:t>
            </a:r>
            <a:endParaRPr lang="en-US" altLang="zh-CN" dirty="0"/>
          </a:p>
          <a:p>
            <a:pPr algn="just" eaLnBrk="1" hangingPunct="1"/>
            <a:r>
              <a:rPr lang="zh-CN" altLang="en-US" dirty="0"/>
              <a:t>文件分配表大，运行速度慢；不支持容量小于</a:t>
            </a:r>
            <a:r>
              <a:rPr lang="en-US" altLang="zh-CN" dirty="0"/>
              <a:t>512MB</a:t>
            </a:r>
            <a:r>
              <a:rPr lang="zh-CN" altLang="en-US" dirty="0"/>
              <a:t>的分区（仍然需使用</a:t>
            </a:r>
            <a:r>
              <a:rPr lang="en-US" altLang="zh-CN" dirty="0"/>
              <a:t>FAT16</a:t>
            </a:r>
            <a:r>
              <a:rPr lang="zh-CN" altLang="en-US" dirty="0"/>
              <a:t>）</a:t>
            </a:r>
            <a:r>
              <a:rPr lang="en-US" altLang="zh-CN" dirty="0"/>
              <a:t>;</a:t>
            </a:r>
            <a:r>
              <a:rPr lang="zh-CN" altLang="en-US" dirty="0"/>
              <a:t>单个文件不能大于</a:t>
            </a:r>
            <a:r>
              <a:rPr lang="en-US" altLang="zh-CN" dirty="0"/>
              <a:t>4GB</a:t>
            </a:r>
            <a:r>
              <a:rPr lang="zh-CN" altLang="en-US" dirty="0"/>
              <a:t>；不保持向下兼容。</a:t>
            </a:r>
          </a:p>
        </p:txBody>
      </p:sp>
      <p:sp>
        <p:nvSpPr>
          <p:cNvPr id="2" name="Text Box 3">
            <a:extLst>
              <a:ext uri="{FF2B5EF4-FFF2-40B4-BE49-F238E27FC236}">
                <a16:creationId xmlns:a16="http://schemas.microsoft.com/office/drawing/2014/main" id="{148BDD2B-D11A-46F0-9AF2-A2BE543A993A}"/>
              </a:ext>
            </a:extLst>
          </p:cNvPr>
          <p:cNvSpPr txBox="1">
            <a:spLocks noChangeArrowheads="1"/>
          </p:cNvSpPr>
          <p:nvPr/>
        </p:nvSpPr>
        <p:spPr bwMode="auto">
          <a:xfrm>
            <a:off x="1619672" y="334191"/>
            <a:ext cx="27943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3200" b="1" dirty="0">
                <a:solidFill>
                  <a:srgbClr val="000000"/>
                </a:solidFill>
                <a:latin typeface="Times New Roman" panose="02020603050405020304" pitchFamily="18" charset="0"/>
              </a:rPr>
              <a:t>8.1.3  FAT</a:t>
            </a:r>
            <a:r>
              <a:rPr lang="zh-CN" altLang="en-US" sz="3200" b="1" dirty="0">
                <a:solidFill>
                  <a:srgbClr val="000000"/>
                </a:solidFill>
                <a:latin typeface="Times New Roman" panose="02020603050405020304" pitchFamily="18" charset="0"/>
              </a:rPr>
              <a:t>技术</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3">
            <a:extLst>
              <a:ext uri="{FF2B5EF4-FFF2-40B4-BE49-F238E27FC236}">
                <a16:creationId xmlns:a16="http://schemas.microsoft.com/office/drawing/2014/main" id="{422021CF-949B-4B3A-B995-978ADD9ACFC2}"/>
              </a:ext>
            </a:extLst>
          </p:cNvPr>
          <p:cNvSpPr txBox="1">
            <a:spLocks noChangeArrowheads="1"/>
          </p:cNvSpPr>
          <p:nvPr/>
        </p:nvSpPr>
        <p:spPr bwMode="auto">
          <a:xfrm>
            <a:off x="1259632" y="116632"/>
            <a:ext cx="46281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3200" b="1" dirty="0">
                <a:solidFill>
                  <a:srgbClr val="000000"/>
                </a:solidFill>
                <a:latin typeface="Times New Roman" panose="02020603050405020304" pitchFamily="18" charset="0"/>
              </a:rPr>
              <a:t>8.1.4 NTFS</a:t>
            </a:r>
            <a:r>
              <a:rPr lang="zh-CN" altLang="en-US" sz="3200" b="1" dirty="0">
                <a:solidFill>
                  <a:srgbClr val="000000"/>
                </a:solidFill>
                <a:latin typeface="Times New Roman" panose="02020603050405020304" pitchFamily="18" charset="0"/>
              </a:rPr>
              <a:t>文件组织方式</a:t>
            </a:r>
          </a:p>
        </p:txBody>
      </p:sp>
      <p:sp>
        <p:nvSpPr>
          <p:cNvPr id="20483" name="TextBox 3">
            <a:extLst>
              <a:ext uri="{FF2B5EF4-FFF2-40B4-BE49-F238E27FC236}">
                <a16:creationId xmlns:a16="http://schemas.microsoft.com/office/drawing/2014/main" id="{70DFBFF4-66B1-4828-8B38-2381D20A7F0F}"/>
              </a:ext>
            </a:extLst>
          </p:cNvPr>
          <p:cNvSpPr txBox="1">
            <a:spLocks noChangeArrowheads="1"/>
          </p:cNvSpPr>
          <p:nvPr/>
        </p:nvSpPr>
        <p:spPr bwMode="auto">
          <a:xfrm>
            <a:off x="251520" y="715182"/>
            <a:ext cx="8784207" cy="5139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r>
              <a:rPr lang="en-US" altLang="zh-CN" b="1" dirty="0">
                <a:solidFill>
                  <a:srgbClr val="000000"/>
                </a:solidFill>
              </a:rPr>
              <a:t>1</a:t>
            </a:r>
            <a:r>
              <a:rPr lang="zh-CN" altLang="en-US" b="1" dirty="0">
                <a:solidFill>
                  <a:srgbClr val="000000"/>
                </a:solidFill>
              </a:rPr>
              <a:t>、</a:t>
            </a:r>
            <a:r>
              <a:rPr lang="en-US" altLang="zh-CN" b="1" dirty="0">
                <a:solidFill>
                  <a:srgbClr val="000000"/>
                </a:solidFill>
              </a:rPr>
              <a:t>NTFS</a:t>
            </a:r>
            <a:r>
              <a:rPr lang="zh-CN" altLang="en-US" b="1" dirty="0">
                <a:solidFill>
                  <a:srgbClr val="000000"/>
                </a:solidFill>
              </a:rPr>
              <a:t>新特征</a:t>
            </a:r>
            <a:endParaRPr lang="en-US" altLang="zh-CN" b="1" dirty="0">
              <a:solidFill>
                <a:srgbClr val="000000"/>
              </a:solidFill>
            </a:endParaRPr>
          </a:p>
          <a:p>
            <a:pPr marL="457200" indent="-457200" algn="just" eaLnBrk="1" hangingPunct="1">
              <a:buFont typeface="Wingdings" panose="05000000000000000000" pitchFamily="2" charset="2"/>
              <a:buChar char="Ø"/>
            </a:pPr>
            <a:r>
              <a:rPr lang="en-US" altLang="zh-CN" dirty="0">
                <a:solidFill>
                  <a:srgbClr val="FF0000"/>
                </a:solidFill>
              </a:rPr>
              <a:t>64</a:t>
            </a:r>
            <a:r>
              <a:rPr lang="zh-CN" altLang="en-US" dirty="0">
                <a:solidFill>
                  <a:srgbClr val="FF0000"/>
                </a:solidFill>
              </a:rPr>
              <a:t>位地址</a:t>
            </a:r>
            <a:endParaRPr lang="en-US" altLang="zh-CN" dirty="0">
              <a:solidFill>
                <a:srgbClr val="FF0000"/>
              </a:solidFill>
            </a:endParaRPr>
          </a:p>
          <a:p>
            <a:pPr marL="457200" indent="-457200" algn="just" eaLnBrk="1" hangingPunct="1">
              <a:buFont typeface="Wingdings" panose="05000000000000000000" pitchFamily="2" charset="2"/>
              <a:buChar char="Ø"/>
            </a:pPr>
            <a:r>
              <a:rPr lang="zh-CN" altLang="en-US" dirty="0">
                <a:solidFill>
                  <a:srgbClr val="000000"/>
                </a:solidFill>
              </a:rPr>
              <a:t>可以很好地支持长文件名</a:t>
            </a:r>
            <a:r>
              <a:rPr lang="en-US" altLang="zh-CN" dirty="0">
                <a:solidFill>
                  <a:srgbClr val="000000"/>
                </a:solidFill>
              </a:rPr>
              <a:t>,</a:t>
            </a:r>
            <a:r>
              <a:rPr lang="zh-CN" altLang="en-US" dirty="0">
                <a:solidFill>
                  <a:srgbClr val="000000"/>
                </a:solidFill>
              </a:rPr>
              <a:t>单文件名</a:t>
            </a:r>
            <a:r>
              <a:rPr lang="en-US" altLang="zh-CN" dirty="0">
                <a:solidFill>
                  <a:srgbClr val="000000"/>
                </a:solidFill>
              </a:rPr>
              <a:t>255</a:t>
            </a:r>
            <a:r>
              <a:rPr lang="zh-CN" altLang="en-US" dirty="0">
                <a:solidFill>
                  <a:srgbClr val="000000"/>
                </a:solidFill>
              </a:rPr>
              <a:t>个字符以内</a:t>
            </a:r>
            <a:endParaRPr lang="en-US" altLang="zh-CN" dirty="0">
              <a:solidFill>
                <a:srgbClr val="000000"/>
              </a:solidFill>
            </a:endParaRPr>
          </a:p>
          <a:p>
            <a:pPr marL="457200" indent="-457200" algn="just" eaLnBrk="1" hangingPunct="1">
              <a:buFont typeface="Wingdings" panose="05000000000000000000" pitchFamily="2" charset="2"/>
              <a:buChar char="Ø"/>
            </a:pPr>
            <a:r>
              <a:rPr lang="zh-CN" altLang="en-US" dirty="0">
                <a:solidFill>
                  <a:srgbClr val="000000"/>
                </a:solidFill>
              </a:rPr>
              <a:t>具有容错功能能保证系统中的数据一致性</a:t>
            </a:r>
            <a:r>
              <a:rPr lang="en-US" altLang="zh-CN" dirty="0">
                <a:solidFill>
                  <a:srgbClr val="000000"/>
                </a:solidFill>
              </a:rPr>
              <a:t>:</a:t>
            </a:r>
          </a:p>
          <a:p>
            <a:pPr marL="1257300" lvl="1" indent="-514350" algn="just" eaLnBrk="1" hangingPunct="1">
              <a:buFont typeface="Wingdings" panose="05000000000000000000" pitchFamily="2" charset="2"/>
              <a:buChar char="ü"/>
            </a:pPr>
            <a:r>
              <a:rPr lang="zh-CN" altLang="en-US" sz="2400" b="1" dirty="0"/>
              <a:t>向</a:t>
            </a:r>
            <a:r>
              <a:rPr lang="en-US" altLang="zh-CN" sz="2400" b="1" dirty="0"/>
              <a:t>NTFS</a:t>
            </a:r>
            <a:r>
              <a:rPr lang="zh-CN" altLang="en-US" sz="2400" b="1" dirty="0"/>
              <a:t>分区中写入文件时，会在内存中保留文件的一份拷贝</a:t>
            </a:r>
            <a:endParaRPr lang="en-US" altLang="zh-CN" sz="2400" b="1" dirty="0"/>
          </a:p>
          <a:p>
            <a:pPr marL="1257300" lvl="1" indent="-514350" algn="just" eaLnBrk="1" hangingPunct="1">
              <a:buFont typeface="Wingdings" panose="05000000000000000000" pitchFamily="2" charset="2"/>
              <a:buChar char="ü"/>
            </a:pPr>
            <a:r>
              <a:rPr lang="zh-CN" altLang="en-US" sz="2400" b="1" dirty="0"/>
              <a:t>然后检查，磁盘中写入的文件与内存中保留的拷贝是否一致</a:t>
            </a:r>
            <a:endParaRPr lang="en-US" altLang="zh-CN" sz="2400" b="1" dirty="0"/>
          </a:p>
          <a:p>
            <a:pPr marL="1257300" lvl="1" indent="-514350" algn="just" eaLnBrk="1" hangingPunct="1">
              <a:buFont typeface="Wingdings" panose="05000000000000000000" pitchFamily="2" charset="2"/>
              <a:buChar char="ü"/>
            </a:pPr>
            <a:r>
              <a:rPr lang="zh-CN" altLang="en-US" sz="2400" b="1" dirty="0"/>
              <a:t>如果两者不一致，</a:t>
            </a:r>
            <a:r>
              <a:rPr lang="en-US" altLang="zh-CN" sz="2400" b="1" dirty="0"/>
              <a:t>Windows</a:t>
            </a:r>
            <a:r>
              <a:rPr lang="zh-CN" altLang="en-US" sz="2400" b="1" dirty="0"/>
              <a:t>就把相应的扇区标为坏扇区而不再使用它（即簇重映射），然后，用内存中保留的文件拷贝重新向磁盘上写文件</a:t>
            </a:r>
            <a:endParaRPr lang="en-US" altLang="zh-CN" sz="2400" b="1" dirty="0"/>
          </a:p>
          <a:p>
            <a:pPr marL="1257300" lvl="1" indent="-514350" algn="just" eaLnBrk="1" hangingPunct="1">
              <a:buFont typeface="Wingdings" panose="05000000000000000000" pitchFamily="2" charset="2"/>
              <a:buChar char="ü"/>
            </a:pPr>
            <a:r>
              <a:rPr lang="zh-CN" altLang="en-US" sz="2400" b="1" dirty="0"/>
              <a:t>如果在读文件时出现错误，</a:t>
            </a:r>
            <a:r>
              <a:rPr lang="en-US" altLang="zh-CN" sz="2400" b="1" dirty="0"/>
              <a:t>NTFS</a:t>
            </a:r>
            <a:r>
              <a:rPr lang="zh-CN" altLang="en-US" sz="2400" b="1" dirty="0"/>
              <a:t>返回一个读错误信息，并告知相应的应用程序数据 已经丢失</a:t>
            </a:r>
            <a:endParaRPr lang="zh-CN" altLang="en-US" sz="2400" b="1" dirty="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3B16FF-9E39-47B1-8348-CE3F3DE6E68A}"/>
              </a:ext>
            </a:extLst>
          </p:cNvPr>
          <p:cNvSpPr txBox="1"/>
          <p:nvPr/>
        </p:nvSpPr>
        <p:spPr>
          <a:xfrm>
            <a:off x="359024" y="1052736"/>
            <a:ext cx="8784976" cy="3970318"/>
          </a:xfrm>
          <a:prstGeom prst="rect">
            <a:avLst/>
          </a:prstGeom>
          <a:noFill/>
        </p:spPr>
        <p:txBody>
          <a:bodyPr wrap="square">
            <a:spAutoFit/>
          </a:bodyPr>
          <a:lstStyle/>
          <a:p>
            <a:pPr algn="just" eaLnBrk="1" hangingPunct="1"/>
            <a:r>
              <a:rPr lang="en-US" altLang="zh-CN" b="1" dirty="0">
                <a:solidFill>
                  <a:srgbClr val="000000"/>
                </a:solidFill>
              </a:rPr>
              <a:t>2</a:t>
            </a:r>
            <a:r>
              <a:rPr lang="zh-CN" altLang="en-US" b="1" dirty="0">
                <a:solidFill>
                  <a:srgbClr val="000000"/>
                </a:solidFill>
              </a:rPr>
              <a:t>、磁盘组织</a:t>
            </a:r>
            <a:endParaRPr lang="en-US" altLang="zh-CN" b="1" dirty="0">
              <a:solidFill>
                <a:srgbClr val="000000"/>
              </a:solidFill>
            </a:endParaRPr>
          </a:p>
          <a:p>
            <a:pPr marL="457200" indent="-457200" algn="just" eaLnBrk="1" hangingPunct="1">
              <a:buFont typeface="Wingdings" panose="05000000000000000000" pitchFamily="2" charset="2"/>
              <a:buChar char="Ø"/>
            </a:pPr>
            <a:r>
              <a:rPr lang="zh-CN" altLang="en-US" dirty="0">
                <a:solidFill>
                  <a:srgbClr val="000000"/>
                </a:solidFill>
              </a:rPr>
              <a:t>分区称为卷</a:t>
            </a:r>
            <a:r>
              <a:rPr lang="en-US" altLang="zh-CN" dirty="0">
                <a:solidFill>
                  <a:srgbClr val="000000"/>
                </a:solidFill>
              </a:rPr>
              <a:t>  </a:t>
            </a:r>
          </a:p>
          <a:p>
            <a:pPr marL="457200" indent="-457200" algn="just" eaLnBrk="1" hangingPunct="1">
              <a:buFont typeface="Wingdings" panose="05000000000000000000" pitchFamily="2" charset="2"/>
              <a:buChar char="Ø"/>
            </a:pPr>
            <a:r>
              <a:rPr lang="en-US" altLang="zh-CN" dirty="0">
                <a:solidFill>
                  <a:srgbClr val="FF0000"/>
                </a:solidFill>
              </a:rPr>
              <a:t>NTFS</a:t>
            </a:r>
            <a:r>
              <a:rPr lang="zh-CN" altLang="en-US">
                <a:solidFill>
                  <a:srgbClr val="FF0000"/>
                </a:solidFill>
              </a:rPr>
              <a:t>以簇为</a:t>
            </a:r>
            <a:r>
              <a:rPr lang="zh-CN" altLang="en-US" dirty="0">
                <a:solidFill>
                  <a:srgbClr val="FF0000"/>
                </a:solidFill>
              </a:rPr>
              <a:t>磁盘空间分配和回收的基本单位，又称为卷因子</a:t>
            </a:r>
            <a:r>
              <a:rPr lang="zh-CN" altLang="en-US" dirty="0">
                <a:solidFill>
                  <a:srgbClr val="000000"/>
                </a:solidFill>
              </a:rPr>
              <a:t>。</a:t>
            </a:r>
            <a:endParaRPr lang="en-US" altLang="zh-CN" dirty="0">
              <a:solidFill>
                <a:srgbClr val="000000"/>
              </a:solidFill>
            </a:endParaRPr>
          </a:p>
          <a:p>
            <a:pPr marL="457200" indent="-457200" algn="just" eaLnBrk="1" hangingPunct="1">
              <a:buFont typeface="Wingdings" panose="05000000000000000000" pitchFamily="2" charset="2"/>
              <a:buChar char="Ø"/>
            </a:pPr>
            <a:r>
              <a:rPr lang="zh-CN" altLang="en-US" dirty="0">
                <a:solidFill>
                  <a:srgbClr val="000000"/>
                </a:solidFill>
              </a:rPr>
              <a:t>卷因子是物理磁盘扇区的整数倍</a:t>
            </a:r>
            <a:r>
              <a:rPr lang="en-US" altLang="zh-CN" dirty="0">
                <a:solidFill>
                  <a:srgbClr val="000000"/>
                </a:solidFill>
              </a:rPr>
              <a:t>,</a:t>
            </a:r>
            <a:r>
              <a:rPr lang="zh-CN" altLang="en-US" dirty="0">
                <a:solidFill>
                  <a:srgbClr val="000000"/>
                </a:solidFill>
              </a:rPr>
              <a:t>是格式化命令时候确定的</a:t>
            </a:r>
            <a:endParaRPr lang="en-US" altLang="zh-CN" dirty="0">
              <a:solidFill>
                <a:srgbClr val="000000"/>
              </a:solidFill>
            </a:endParaRPr>
          </a:p>
          <a:p>
            <a:pPr marL="457200" indent="-457200" algn="just" eaLnBrk="1" hangingPunct="1">
              <a:buFont typeface="Wingdings" panose="05000000000000000000" pitchFamily="2" charset="2"/>
              <a:buChar char="Ø"/>
            </a:pPr>
            <a:r>
              <a:rPr lang="zh-CN" altLang="en-US" dirty="0">
                <a:solidFill>
                  <a:srgbClr val="000000"/>
                </a:solidFill>
              </a:rPr>
              <a:t>通过卷因子</a:t>
            </a:r>
            <a:r>
              <a:rPr lang="en-US" altLang="zh-CN" dirty="0">
                <a:solidFill>
                  <a:srgbClr val="000000"/>
                </a:solidFill>
              </a:rPr>
              <a:t>(</a:t>
            </a:r>
            <a:r>
              <a:rPr lang="zh-CN" altLang="en-US" dirty="0">
                <a:solidFill>
                  <a:srgbClr val="000000"/>
                </a:solidFill>
              </a:rPr>
              <a:t>簇</a:t>
            </a:r>
            <a:r>
              <a:rPr lang="en-US" altLang="zh-CN" dirty="0">
                <a:solidFill>
                  <a:srgbClr val="000000"/>
                </a:solidFill>
              </a:rPr>
              <a:t>)</a:t>
            </a:r>
            <a:r>
              <a:rPr lang="zh-CN" altLang="en-US" dirty="0">
                <a:solidFill>
                  <a:srgbClr val="000000"/>
                </a:solidFill>
              </a:rPr>
              <a:t>与逻辑簇号</a:t>
            </a:r>
            <a:r>
              <a:rPr lang="en-US" altLang="zh-CN" dirty="0">
                <a:solidFill>
                  <a:srgbClr val="000000"/>
                </a:solidFill>
              </a:rPr>
              <a:t>(</a:t>
            </a:r>
            <a:r>
              <a:rPr lang="zh-CN" altLang="en-US" dirty="0">
                <a:solidFill>
                  <a:srgbClr val="000000"/>
                </a:solidFill>
              </a:rPr>
              <a:t>卷中所有簇按顺序的编号</a:t>
            </a:r>
            <a:r>
              <a:rPr lang="en-US" altLang="zh-CN" dirty="0">
                <a:solidFill>
                  <a:srgbClr val="000000"/>
                </a:solidFill>
              </a:rPr>
              <a:t>)</a:t>
            </a:r>
            <a:r>
              <a:rPr lang="zh-CN" altLang="en-US" dirty="0">
                <a:solidFill>
                  <a:srgbClr val="000000"/>
                </a:solidFill>
              </a:rPr>
              <a:t>的乘积定位数据的物理地址</a:t>
            </a:r>
            <a:endParaRPr lang="en-US" altLang="zh-CN" dirty="0">
              <a:solidFill>
                <a:srgbClr val="000000"/>
              </a:solidFill>
            </a:endParaRPr>
          </a:p>
          <a:p>
            <a:pPr marL="457200" indent="-457200" algn="just" eaLnBrk="1" hangingPunct="1">
              <a:buFont typeface="Wingdings" panose="05000000000000000000" pitchFamily="2" charset="2"/>
              <a:buChar char="Ø"/>
            </a:pPr>
            <a:endParaRPr lang="en-US" altLang="zh-CN" dirty="0">
              <a:solidFill>
                <a:srgbClr val="000000"/>
              </a:solidFill>
            </a:endParaRPr>
          </a:p>
        </p:txBody>
      </p:sp>
      <p:sp>
        <p:nvSpPr>
          <p:cNvPr id="4" name="Text Box 3">
            <a:extLst>
              <a:ext uri="{FF2B5EF4-FFF2-40B4-BE49-F238E27FC236}">
                <a16:creationId xmlns:a16="http://schemas.microsoft.com/office/drawing/2014/main" id="{86749D45-9D33-453C-88C7-5FF0A16DFBE6}"/>
              </a:ext>
            </a:extLst>
          </p:cNvPr>
          <p:cNvSpPr txBox="1">
            <a:spLocks noChangeArrowheads="1"/>
          </p:cNvSpPr>
          <p:nvPr/>
        </p:nvSpPr>
        <p:spPr bwMode="auto">
          <a:xfrm>
            <a:off x="1259632" y="116632"/>
            <a:ext cx="46281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3200" b="1" dirty="0">
                <a:solidFill>
                  <a:srgbClr val="000000"/>
                </a:solidFill>
                <a:latin typeface="Times New Roman" panose="02020603050405020304" pitchFamily="18" charset="0"/>
              </a:rPr>
              <a:t>8.1.4 NTFS</a:t>
            </a:r>
            <a:r>
              <a:rPr lang="zh-CN" altLang="en-US" sz="3200" b="1" dirty="0">
                <a:solidFill>
                  <a:srgbClr val="000000"/>
                </a:solidFill>
                <a:latin typeface="Times New Roman" panose="02020603050405020304" pitchFamily="18" charset="0"/>
              </a:rPr>
              <a:t>文件组织方式</a:t>
            </a:r>
          </a:p>
        </p:txBody>
      </p:sp>
    </p:spTree>
    <p:extLst>
      <p:ext uri="{BB962C8B-B14F-4D97-AF65-F5344CB8AC3E}">
        <p14:creationId xmlns:p14="http://schemas.microsoft.com/office/powerpoint/2010/main" val="1303055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Box 3">
            <a:extLst>
              <a:ext uri="{FF2B5EF4-FFF2-40B4-BE49-F238E27FC236}">
                <a16:creationId xmlns:a16="http://schemas.microsoft.com/office/drawing/2014/main" id="{BBB77AAF-BB6F-4B83-87FE-C4150FCA9CEF}"/>
              </a:ext>
            </a:extLst>
          </p:cNvPr>
          <p:cNvSpPr txBox="1">
            <a:spLocks noChangeArrowheads="1"/>
          </p:cNvSpPr>
          <p:nvPr/>
        </p:nvSpPr>
        <p:spPr bwMode="auto">
          <a:xfrm>
            <a:off x="179512" y="1196752"/>
            <a:ext cx="7777162"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r>
              <a:rPr lang="en-US" altLang="zh-CN" b="1" dirty="0"/>
              <a:t>3</a:t>
            </a:r>
            <a:r>
              <a:rPr lang="zh-CN" altLang="en-US" b="1" dirty="0"/>
              <a:t>、文件的组织</a:t>
            </a:r>
            <a:endParaRPr lang="en-US" altLang="zh-CN" b="1" dirty="0"/>
          </a:p>
          <a:p>
            <a:pPr marL="457200" indent="-457200" algn="just" eaLnBrk="1" hangingPunct="1">
              <a:buFont typeface="Wingdings" panose="05000000000000000000" pitchFamily="2" charset="2"/>
              <a:buChar char="Ø"/>
            </a:pPr>
            <a:r>
              <a:rPr lang="zh-CN" altLang="en-US" b="1" dirty="0">
                <a:solidFill>
                  <a:schemeClr val="accent5">
                    <a:lumMod val="10000"/>
                  </a:schemeClr>
                </a:solidFill>
              </a:rPr>
              <a:t>以卷为单位，将一个卷中所有文件信息、目录信息以及可用的未分配空间信息，都以文件记录的方式记录在一张主控文件表</a:t>
            </a:r>
            <a:r>
              <a:rPr lang="en-US" altLang="zh-CN" b="1" dirty="0">
                <a:solidFill>
                  <a:schemeClr val="accent5">
                    <a:lumMod val="10000"/>
                  </a:schemeClr>
                </a:solidFill>
              </a:rPr>
              <a:t>MFT</a:t>
            </a:r>
            <a:r>
              <a:rPr lang="zh-CN" altLang="en-US" b="1" dirty="0">
                <a:solidFill>
                  <a:schemeClr val="accent5">
                    <a:lumMod val="10000"/>
                  </a:schemeClr>
                </a:solidFill>
              </a:rPr>
              <a:t>（</a:t>
            </a:r>
            <a:r>
              <a:rPr lang="en-US" altLang="zh-CN" b="1" dirty="0">
                <a:solidFill>
                  <a:schemeClr val="accent5">
                    <a:lumMod val="10000"/>
                  </a:schemeClr>
                </a:solidFill>
              </a:rPr>
              <a:t>Master File Table</a:t>
            </a:r>
            <a:r>
              <a:rPr lang="zh-CN" altLang="en-US" b="1" dirty="0">
                <a:solidFill>
                  <a:schemeClr val="accent5">
                    <a:lumMod val="10000"/>
                  </a:schemeClr>
                </a:solidFill>
              </a:rPr>
              <a:t>）中</a:t>
            </a:r>
            <a:endParaRPr lang="en-US" altLang="zh-CN" b="1" dirty="0">
              <a:solidFill>
                <a:schemeClr val="accent5">
                  <a:lumMod val="10000"/>
                </a:schemeClr>
              </a:solidFill>
            </a:endParaRPr>
          </a:p>
          <a:p>
            <a:pPr marL="457200" indent="-457200" algn="just" eaLnBrk="1" hangingPunct="1">
              <a:buFont typeface="Wingdings" panose="05000000000000000000" pitchFamily="2" charset="2"/>
              <a:buChar char="Ø"/>
            </a:pPr>
            <a:r>
              <a:rPr lang="zh-CN" altLang="en-US" b="1" dirty="0">
                <a:solidFill>
                  <a:schemeClr val="accent5">
                    <a:lumMod val="10000"/>
                  </a:schemeClr>
                </a:solidFill>
              </a:rPr>
              <a:t>一个文件对应一条记录（一行，大小固定为</a:t>
            </a:r>
            <a:r>
              <a:rPr lang="en-US" altLang="zh-CN" b="1" dirty="0">
                <a:solidFill>
                  <a:schemeClr val="accent5">
                    <a:lumMod val="10000"/>
                  </a:schemeClr>
                </a:solidFill>
              </a:rPr>
              <a:t>1KB</a:t>
            </a:r>
            <a:r>
              <a:rPr lang="zh-CN" altLang="en-US" b="1" dirty="0">
                <a:solidFill>
                  <a:schemeClr val="accent5">
                    <a:lumMod val="10000"/>
                  </a:schemeClr>
                </a:solidFill>
              </a:rPr>
              <a:t>），称为对应文件的元数据，也称为文件控制字。</a:t>
            </a:r>
            <a:endParaRPr lang="en-US" altLang="zh-CN" b="1" dirty="0">
              <a:solidFill>
                <a:schemeClr val="accent5">
                  <a:lumMod val="10000"/>
                </a:schemeClr>
              </a:solidFill>
            </a:endParaRPr>
          </a:p>
          <a:p>
            <a:pPr marL="457200" indent="-457200" algn="just" eaLnBrk="1" hangingPunct="1">
              <a:buFont typeface="Wingdings" panose="05000000000000000000" pitchFamily="2" charset="2"/>
              <a:buChar char="Ø"/>
            </a:pPr>
            <a:r>
              <a:rPr lang="zh-CN" altLang="en-US" b="1" dirty="0">
                <a:solidFill>
                  <a:schemeClr val="accent5">
                    <a:lumMod val="10000"/>
                  </a:schemeClr>
                </a:solidFill>
              </a:rPr>
              <a:t>文件属性不多时</a:t>
            </a:r>
            <a:r>
              <a:rPr lang="en-US" altLang="zh-CN" b="1" dirty="0">
                <a:solidFill>
                  <a:schemeClr val="accent5">
                    <a:lumMod val="10000"/>
                  </a:schemeClr>
                </a:solidFill>
              </a:rPr>
              <a:t>,</a:t>
            </a:r>
            <a:r>
              <a:rPr lang="zh-CN" altLang="en-US" b="1" dirty="0">
                <a:solidFill>
                  <a:schemeClr val="accent5">
                    <a:lumMod val="10000"/>
                  </a:schemeClr>
                </a:solidFill>
              </a:rPr>
              <a:t>就放在文件控制字中</a:t>
            </a:r>
            <a:r>
              <a:rPr lang="en-US" altLang="zh-CN" b="1" dirty="0">
                <a:solidFill>
                  <a:schemeClr val="accent5">
                    <a:lumMod val="10000"/>
                  </a:schemeClr>
                </a:solidFill>
              </a:rPr>
              <a:t>;</a:t>
            </a:r>
            <a:r>
              <a:rPr lang="zh-CN" altLang="en-US" b="1" dirty="0">
                <a:solidFill>
                  <a:schemeClr val="accent5">
                    <a:lumMod val="10000"/>
                  </a:schemeClr>
                </a:solidFill>
              </a:rPr>
              <a:t>如果属性过多</a:t>
            </a:r>
            <a:r>
              <a:rPr lang="en-US" altLang="zh-CN" b="1" dirty="0">
                <a:solidFill>
                  <a:schemeClr val="accent5">
                    <a:lumMod val="10000"/>
                  </a:schemeClr>
                </a:solidFill>
              </a:rPr>
              <a:t>,</a:t>
            </a:r>
            <a:r>
              <a:rPr lang="zh-CN" altLang="en-US" b="1" dirty="0">
                <a:solidFill>
                  <a:schemeClr val="accent5">
                    <a:lumMod val="10000"/>
                  </a:schemeClr>
                </a:solidFill>
              </a:rPr>
              <a:t>元数据装不下</a:t>
            </a:r>
            <a:r>
              <a:rPr lang="en-US" altLang="zh-CN" b="1" dirty="0">
                <a:solidFill>
                  <a:schemeClr val="accent5">
                    <a:lumMod val="10000"/>
                  </a:schemeClr>
                </a:solidFill>
              </a:rPr>
              <a:t>,</a:t>
            </a:r>
            <a:r>
              <a:rPr lang="zh-CN" altLang="en-US" b="1" dirty="0">
                <a:solidFill>
                  <a:schemeClr val="accent5">
                    <a:lumMod val="10000"/>
                  </a:schemeClr>
                </a:solidFill>
              </a:rPr>
              <a:t>就需要放在文件数据簇中</a:t>
            </a:r>
            <a:r>
              <a:rPr lang="en-US" altLang="zh-CN" b="1" dirty="0">
                <a:solidFill>
                  <a:schemeClr val="accent5">
                    <a:lumMod val="10000"/>
                  </a:schemeClr>
                </a:solidFill>
              </a:rPr>
              <a:t>(</a:t>
            </a:r>
            <a:r>
              <a:rPr lang="zh-CN" altLang="en-US" b="1" dirty="0">
                <a:solidFill>
                  <a:schemeClr val="accent5">
                    <a:lumMod val="10000"/>
                  </a:schemeClr>
                </a:solidFill>
              </a:rPr>
              <a:t>元数据中保留指针</a:t>
            </a:r>
            <a:r>
              <a:rPr lang="en-US" altLang="zh-CN" b="1" dirty="0">
                <a:solidFill>
                  <a:schemeClr val="accent5">
                    <a:lumMod val="10000"/>
                  </a:schemeClr>
                </a:solidFill>
              </a:rPr>
              <a:t>).</a:t>
            </a:r>
          </a:p>
          <a:p>
            <a:pPr algn="just" eaLnBrk="1" hangingPunct="1"/>
            <a:endParaRPr lang="zh-CN" altLang="en-US" dirty="0"/>
          </a:p>
        </p:txBody>
      </p:sp>
      <p:sp>
        <p:nvSpPr>
          <p:cNvPr id="2" name="Text Box 3">
            <a:extLst>
              <a:ext uri="{FF2B5EF4-FFF2-40B4-BE49-F238E27FC236}">
                <a16:creationId xmlns:a16="http://schemas.microsoft.com/office/drawing/2014/main" id="{9DAAE21F-6F80-4B17-85ED-B153AF35FA80}"/>
              </a:ext>
            </a:extLst>
          </p:cNvPr>
          <p:cNvSpPr txBox="1">
            <a:spLocks noChangeArrowheads="1"/>
          </p:cNvSpPr>
          <p:nvPr/>
        </p:nvSpPr>
        <p:spPr bwMode="auto">
          <a:xfrm>
            <a:off x="1187624" y="332656"/>
            <a:ext cx="46281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3200" b="1" dirty="0">
                <a:solidFill>
                  <a:srgbClr val="000000"/>
                </a:solidFill>
                <a:latin typeface="Times New Roman" panose="02020603050405020304" pitchFamily="18" charset="0"/>
              </a:rPr>
              <a:t>8.1.4 NTFS</a:t>
            </a:r>
            <a:r>
              <a:rPr lang="zh-CN" altLang="en-US" sz="3200" b="1" dirty="0">
                <a:solidFill>
                  <a:srgbClr val="000000"/>
                </a:solidFill>
                <a:latin typeface="Times New Roman" panose="02020603050405020304" pitchFamily="18" charset="0"/>
              </a:rPr>
              <a:t>文件组织方式</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Box 3">
            <a:extLst>
              <a:ext uri="{FF2B5EF4-FFF2-40B4-BE49-F238E27FC236}">
                <a16:creationId xmlns:a16="http://schemas.microsoft.com/office/drawing/2014/main" id="{BBB77AAF-BB6F-4B83-87FE-C4150FCA9CEF}"/>
              </a:ext>
            </a:extLst>
          </p:cNvPr>
          <p:cNvSpPr txBox="1">
            <a:spLocks noChangeArrowheads="1"/>
          </p:cNvSpPr>
          <p:nvPr/>
        </p:nvSpPr>
        <p:spPr bwMode="auto">
          <a:xfrm>
            <a:off x="179512" y="1196752"/>
            <a:ext cx="7777162"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r>
              <a:rPr lang="en-US" altLang="zh-CN" b="1" dirty="0">
                <a:solidFill>
                  <a:schemeClr val="accent5">
                    <a:lumMod val="10000"/>
                  </a:schemeClr>
                </a:solidFill>
              </a:rPr>
              <a:t>NTFS</a:t>
            </a:r>
            <a:r>
              <a:rPr lang="zh-CN" altLang="en-US" b="1" dirty="0">
                <a:solidFill>
                  <a:schemeClr val="accent5">
                    <a:lumMod val="10000"/>
                  </a:schemeClr>
                </a:solidFill>
              </a:rPr>
              <a:t>的缺点</a:t>
            </a:r>
            <a:r>
              <a:rPr lang="en-US" altLang="zh-CN" b="1" dirty="0">
                <a:solidFill>
                  <a:schemeClr val="accent5">
                    <a:lumMod val="10000"/>
                  </a:schemeClr>
                </a:solidFill>
              </a:rPr>
              <a:t>:</a:t>
            </a:r>
          </a:p>
          <a:p>
            <a:pPr algn="just" eaLnBrk="1" hangingPunct="1"/>
            <a:r>
              <a:rPr lang="en-US" altLang="zh-CN" b="1" dirty="0">
                <a:solidFill>
                  <a:schemeClr val="accent5">
                    <a:lumMod val="10000"/>
                  </a:schemeClr>
                </a:solidFill>
              </a:rPr>
              <a:t>NTFS</a:t>
            </a:r>
            <a:r>
              <a:rPr lang="zh-CN" altLang="en-US" b="1" dirty="0">
                <a:solidFill>
                  <a:schemeClr val="accent5">
                    <a:lumMod val="10000"/>
                  </a:schemeClr>
                </a:solidFill>
              </a:rPr>
              <a:t>可以存取</a:t>
            </a:r>
            <a:r>
              <a:rPr lang="en-US" altLang="zh-CN" b="1" dirty="0">
                <a:solidFill>
                  <a:schemeClr val="accent5">
                    <a:lumMod val="10000"/>
                  </a:schemeClr>
                </a:solidFill>
              </a:rPr>
              <a:t>FAT</a:t>
            </a:r>
            <a:r>
              <a:rPr lang="zh-CN" altLang="en-US" b="1" dirty="0">
                <a:solidFill>
                  <a:schemeClr val="accent5">
                    <a:lumMod val="10000"/>
                  </a:schemeClr>
                </a:solidFill>
              </a:rPr>
              <a:t>等文件系统的文件</a:t>
            </a:r>
            <a:r>
              <a:rPr lang="en-US" altLang="zh-CN" b="1" dirty="0">
                <a:solidFill>
                  <a:schemeClr val="accent5">
                    <a:lumMod val="10000"/>
                  </a:schemeClr>
                </a:solidFill>
              </a:rPr>
              <a:t>,</a:t>
            </a:r>
            <a:r>
              <a:rPr lang="zh-CN" altLang="en-US" b="1" dirty="0">
                <a:solidFill>
                  <a:schemeClr val="accent5">
                    <a:lumMod val="10000"/>
                  </a:schemeClr>
                </a:solidFill>
              </a:rPr>
              <a:t>但是反之不行</a:t>
            </a:r>
            <a:r>
              <a:rPr lang="en-US" altLang="zh-CN" b="1" dirty="0">
                <a:solidFill>
                  <a:schemeClr val="accent5">
                    <a:lumMod val="10000"/>
                  </a:schemeClr>
                </a:solidFill>
              </a:rPr>
              <a:t>,</a:t>
            </a:r>
            <a:r>
              <a:rPr lang="zh-CN" altLang="en-US" b="1" dirty="0">
                <a:solidFill>
                  <a:schemeClr val="accent5">
                    <a:lumMod val="10000"/>
                  </a:schemeClr>
                </a:solidFill>
              </a:rPr>
              <a:t>缺乏兼容性</a:t>
            </a:r>
            <a:r>
              <a:rPr lang="en-US" altLang="zh-CN" b="1" dirty="0">
                <a:solidFill>
                  <a:schemeClr val="accent5">
                    <a:lumMod val="10000"/>
                  </a:schemeClr>
                </a:solidFill>
              </a:rPr>
              <a:t>.</a:t>
            </a:r>
          </a:p>
          <a:p>
            <a:pPr algn="just" eaLnBrk="1" hangingPunct="1"/>
            <a:r>
              <a:rPr lang="zh-CN" altLang="en-US" b="1" dirty="0">
                <a:solidFill>
                  <a:schemeClr val="accent5">
                    <a:lumMod val="10000"/>
                  </a:schemeClr>
                </a:solidFill>
              </a:rPr>
              <a:t>因此建议</a:t>
            </a:r>
            <a:r>
              <a:rPr lang="en-US" altLang="zh-CN" b="1" dirty="0">
                <a:solidFill>
                  <a:schemeClr val="accent5">
                    <a:lumMod val="10000"/>
                  </a:schemeClr>
                </a:solidFill>
              </a:rPr>
              <a:t>,</a:t>
            </a:r>
            <a:r>
              <a:rPr lang="zh-CN" altLang="en-US" b="1" dirty="0">
                <a:solidFill>
                  <a:schemeClr val="accent5">
                    <a:lumMod val="10000"/>
                  </a:schemeClr>
                </a:solidFill>
              </a:rPr>
              <a:t>为了兼容格式化尽量还是选择</a:t>
            </a:r>
            <a:r>
              <a:rPr lang="en-US" altLang="zh-CN" b="1" dirty="0">
                <a:solidFill>
                  <a:schemeClr val="accent5">
                    <a:lumMod val="10000"/>
                  </a:schemeClr>
                </a:solidFill>
              </a:rPr>
              <a:t>FAT32</a:t>
            </a:r>
            <a:r>
              <a:rPr lang="zh-CN" altLang="en-US" b="1" dirty="0">
                <a:solidFill>
                  <a:schemeClr val="accent5">
                    <a:lumMod val="10000"/>
                  </a:schemeClr>
                </a:solidFill>
              </a:rPr>
              <a:t>格式</a:t>
            </a:r>
            <a:endParaRPr lang="zh-CN" altLang="en-US" dirty="0">
              <a:solidFill>
                <a:schemeClr val="accent5">
                  <a:lumMod val="10000"/>
                </a:schemeClr>
              </a:solidFill>
            </a:endParaRPr>
          </a:p>
        </p:txBody>
      </p:sp>
      <p:sp>
        <p:nvSpPr>
          <p:cNvPr id="2" name="Text Box 3">
            <a:extLst>
              <a:ext uri="{FF2B5EF4-FFF2-40B4-BE49-F238E27FC236}">
                <a16:creationId xmlns:a16="http://schemas.microsoft.com/office/drawing/2014/main" id="{9DAAE21F-6F80-4B17-85ED-B153AF35FA80}"/>
              </a:ext>
            </a:extLst>
          </p:cNvPr>
          <p:cNvSpPr txBox="1">
            <a:spLocks noChangeArrowheads="1"/>
          </p:cNvSpPr>
          <p:nvPr/>
        </p:nvSpPr>
        <p:spPr bwMode="auto">
          <a:xfrm>
            <a:off x="1187624" y="332656"/>
            <a:ext cx="46281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3200" b="1" dirty="0">
                <a:solidFill>
                  <a:srgbClr val="000000"/>
                </a:solidFill>
                <a:latin typeface="Times New Roman" panose="02020603050405020304" pitchFamily="18" charset="0"/>
              </a:rPr>
              <a:t>8.1.4 NTFS</a:t>
            </a:r>
            <a:r>
              <a:rPr lang="zh-CN" altLang="en-US" sz="3200" b="1" dirty="0">
                <a:solidFill>
                  <a:srgbClr val="000000"/>
                </a:solidFill>
                <a:latin typeface="Times New Roman" panose="02020603050405020304" pitchFamily="18" charset="0"/>
              </a:rPr>
              <a:t>文件组织方式</a:t>
            </a:r>
          </a:p>
        </p:txBody>
      </p:sp>
    </p:spTree>
    <p:extLst>
      <p:ext uri="{BB962C8B-B14F-4D97-AF65-F5344CB8AC3E}">
        <p14:creationId xmlns:p14="http://schemas.microsoft.com/office/powerpoint/2010/main" val="3483809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a:extLst>
              <a:ext uri="{FF2B5EF4-FFF2-40B4-BE49-F238E27FC236}">
                <a16:creationId xmlns:a16="http://schemas.microsoft.com/office/drawing/2014/main" id="{4A32AE91-5B07-4823-8F53-9C5537785110}"/>
              </a:ext>
            </a:extLst>
          </p:cNvPr>
          <p:cNvSpPr txBox="1">
            <a:spLocks noChangeArrowheads="1"/>
          </p:cNvSpPr>
          <p:nvPr/>
        </p:nvSpPr>
        <p:spPr bwMode="auto">
          <a:xfrm>
            <a:off x="730250" y="1124744"/>
            <a:ext cx="43656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r>
              <a:rPr lang="zh-CN" altLang="en-US" sz="3200" b="1" dirty="0">
                <a:solidFill>
                  <a:schemeClr val="accent5">
                    <a:lumMod val="10000"/>
                  </a:schemeClr>
                </a:solidFill>
                <a:latin typeface="Times New Roman" panose="02020603050405020304" pitchFamily="18" charset="0"/>
              </a:rPr>
              <a:t>链接分配的主要优缺点 </a:t>
            </a:r>
          </a:p>
        </p:txBody>
      </p:sp>
      <p:sp>
        <p:nvSpPr>
          <p:cNvPr id="22531" name="Text Box 3">
            <a:extLst>
              <a:ext uri="{FF2B5EF4-FFF2-40B4-BE49-F238E27FC236}">
                <a16:creationId xmlns:a16="http://schemas.microsoft.com/office/drawing/2014/main" id="{91998E73-6CC6-4E75-8B58-022C345995B4}"/>
              </a:ext>
            </a:extLst>
          </p:cNvPr>
          <p:cNvSpPr txBox="1">
            <a:spLocks noChangeArrowheads="1"/>
          </p:cNvSpPr>
          <p:nvPr/>
        </p:nvSpPr>
        <p:spPr bwMode="auto">
          <a:xfrm>
            <a:off x="1066800" y="1601788"/>
            <a:ext cx="805815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lnSpc>
                <a:spcPct val="150000"/>
              </a:lnSpc>
            </a:pPr>
            <a:r>
              <a:rPr lang="zh-CN" altLang="en-US" b="1" dirty="0">
                <a:solidFill>
                  <a:schemeClr val="accent5">
                    <a:lumMod val="10000"/>
                  </a:schemeClr>
                </a:solidFill>
                <a:latin typeface="Times New Roman" panose="02020603050405020304" pitchFamily="18" charset="0"/>
              </a:rPr>
              <a:t>链接分配的主要优点如下：</a:t>
            </a:r>
          </a:p>
          <a:p>
            <a:pPr algn="l" eaLnBrk="1" hangingPunct="1">
              <a:lnSpc>
                <a:spcPct val="150000"/>
              </a:lnSpc>
              <a:buFontTx/>
              <a:buAutoNum type="arabicParenBoth"/>
            </a:pPr>
            <a:r>
              <a:rPr lang="zh-CN" altLang="en-US" sz="2400" b="1" dirty="0">
                <a:solidFill>
                  <a:schemeClr val="accent5">
                    <a:lumMod val="10000"/>
                  </a:schemeClr>
                </a:solidFill>
                <a:latin typeface="Times New Roman" panose="02020603050405020304" pitchFamily="18" charset="0"/>
              </a:rPr>
              <a:t>采用离散分配,消除了外部碎片,提高了外存利用率。</a:t>
            </a:r>
            <a:r>
              <a:rPr lang="zh-CN" altLang="en-US" b="1" dirty="0">
                <a:solidFill>
                  <a:schemeClr val="accent5">
                    <a:lumMod val="10000"/>
                  </a:schemeClr>
                </a:solidFill>
                <a:latin typeface="Times New Roman" panose="02020603050405020304" pitchFamily="18" charset="0"/>
              </a:rPr>
              <a:t> </a:t>
            </a:r>
          </a:p>
          <a:p>
            <a:pPr algn="l" eaLnBrk="1" hangingPunct="1">
              <a:lnSpc>
                <a:spcPct val="150000"/>
              </a:lnSpc>
            </a:pPr>
            <a:r>
              <a:rPr lang="zh-CN" altLang="en-US" sz="2400" b="1" dirty="0">
                <a:solidFill>
                  <a:schemeClr val="accent5">
                    <a:lumMod val="10000"/>
                  </a:schemeClr>
                </a:solidFill>
                <a:latin typeface="Times New Roman" panose="02020603050405020304" pitchFamily="18" charset="0"/>
              </a:rPr>
              <a:t>(2)</a:t>
            </a:r>
            <a:r>
              <a:rPr lang="zh-CN" altLang="en-US" b="1" dirty="0">
                <a:solidFill>
                  <a:schemeClr val="accent5">
                    <a:lumMod val="10000"/>
                  </a:schemeClr>
                </a:solidFill>
                <a:latin typeface="Times New Roman" panose="02020603050405020304" pitchFamily="18" charset="0"/>
              </a:rPr>
              <a:t> </a:t>
            </a:r>
            <a:r>
              <a:rPr lang="zh-CN" altLang="en-US" sz="2400" b="1" dirty="0">
                <a:solidFill>
                  <a:schemeClr val="accent5">
                    <a:lumMod val="10000"/>
                  </a:schemeClr>
                </a:solidFill>
                <a:latin typeface="Times New Roman" panose="02020603050405020304" pitchFamily="18" charset="0"/>
              </a:rPr>
              <a:t>容易实现文件的动态增长，对文件的增、删、改容易。 </a:t>
            </a:r>
          </a:p>
        </p:txBody>
      </p:sp>
      <p:sp>
        <p:nvSpPr>
          <p:cNvPr id="22532" name="Text Box 4">
            <a:extLst>
              <a:ext uri="{FF2B5EF4-FFF2-40B4-BE49-F238E27FC236}">
                <a16:creationId xmlns:a16="http://schemas.microsoft.com/office/drawing/2014/main" id="{4644BB4E-530B-4000-BE22-B5369105D0EE}"/>
              </a:ext>
            </a:extLst>
          </p:cNvPr>
          <p:cNvSpPr txBox="1">
            <a:spLocks noChangeArrowheads="1"/>
          </p:cNvSpPr>
          <p:nvPr/>
        </p:nvSpPr>
        <p:spPr bwMode="auto">
          <a:xfrm>
            <a:off x="1066800" y="3782677"/>
            <a:ext cx="4470400" cy="192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lnSpc>
                <a:spcPct val="150000"/>
              </a:lnSpc>
            </a:pPr>
            <a:r>
              <a:rPr lang="zh-CN" altLang="en-US" b="1" dirty="0">
                <a:solidFill>
                  <a:schemeClr val="accent5">
                    <a:lumMod val="10000"/>
                  </a:schemeClr>
                </a:solidFill>
                <a:latin typeface="Times New Roman" panose="02020603050405020304" pitchFamily="18" charset="0"/>
              </a:rPr>
              <a:t>链接分配的主要缺点如下：</a:t>
            </a:r>
          </a:p>
          <a:p>
            <a:pPr algn="l" eaLnBrk="1" hangingPunct="1">
              <a:lnSpc>
                <a:spcPct val="150000"/>
              </a:lnSpc>
              <a:buFontTx/>
              <a:buAutoNum type="arabicParenBoth"/>
            </a:pPr>
            <a:r>
              <a:rPr lang="zh-CN" altLang="en-US" sz="2400" b="1" dirty="0">
                <a:solidFill>
                  <a:schemeClr val="accent5">
                    <a:lumMod val="10000"/>
                  </a:schemeClr>
                </a:solidFill>
                <a:latin typeface="Times New Roman" panose="02020603050405020304" pitchFamily="18" charset="0"/>
              </a:rPr>
              <a:t>不能支持高效的直接存取。 </a:t>
            </a:r>
          </a:p>
          <a:p>
            <a:pPr algn="l" eaLnBrk="1" hangingPunct="1">
              <a:lnSpc>
                <a:spcPct val="150000"/>
              </a:lnSpc>
            </a:pPr>
            <a:r>
              <a:rPr lang="zh-CN" altLang="en-US" sz="2400" b="1" dirty="0">
                <a:solidFill>
                  <a:schemeClr val="accent5">
                    <a:lumMod val="10000"/>
                  </a:schemeClr>
                </a:solidFill>
                <a:latin typeface="Times New Roman" panose="02020603050405020304" pitchFamily="18" charset="0"/>
              </a:rPr>
              <a:t>(2) </a:t>
            </a:r>
            <a:r>
              <a:rPr lang="en-US" altLang="zh-CN" sz="2400" b="1" dirty="0">
                <a:solidFill>
                  <a:schemeClr val="accent5">
                    <a:lumMod val="10000"/>
                  </a:schemeClr>
                </a:solidFill>
                <a:latin typeface="Times New Roman" panose="02020603050405020304" pitchFamily="18" charset="0"/>
              </a:rPr>
              <a:t>FAT</a:t>
            </a:r>
            <a:r>
              <a:rPr lang="zh-CN" altLang="en-US" sz="2400" b="1" dirty="0">
                <a:solidFill>
                  <a:schemeClr val="accent5">
                    <a:lumMod val="10000"/>
                  </a:schemeClr>
                </a:solidFill>
                <a:latin typeface="Times New Roman" panose="02020603050405020304" pitchFamily="18" charset="0"/>
              </a:rPr>
              <a:t>占用较大的内存空间。</a:t>
            </a:r>
            <a:r>
              <a:rPr lang="zh-CN" altLang="en-US" b="1" dirty="0">
                <a:solidFill>
                  <a:schemeClr val="accent5">
                    <a:lumMod val="10000"/>
                  </a:schemeClr>
                </a:solidFill>
                <a:latin typeface="Times New Roman" panose="02020603050405020304" pitchFamily="18" charset="0"/>
              </a:rPr>
              <a:t> </a:t>
            </a:r>
          </a:p>
        </p:txBody>
      </p:sp>
      <p:sp>
        <p:nvSpPr>
          <p:cNvPr id="2" name="Text Box 3">
            <a:extLst>
              <a:ext uri="{FF2B5EF4-FFF2-40B4-BE49-F238E27FC236}">
                <a16:creationId xmlns:a16="http://schemas.microsoft.com/office/drawing/2014/main" id="{157766DB-153B-4FC0-8B11-8522220FEA69}"/>
              </a:ext>
            </a:extLst>
          </p:cNvPr>
          <p:cNvSpPr txBox="1">
            <a:spLocks noChangeArrowheads="1"/>
          </p:cNvSpPr>
          <p:nvPr/>
        </p:nvSpPr>
        <p:spPr bwMode="auto">
          <a:xfrm>
            <a:off x="899592" y="226944"/>
            <a:ext cx="368241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3200" b="1" dirty="0">
                <a:solidFill>
                  <a:srgbClr val="000000"/>
                </a:solidFill>
                <a:latin typeface="Times New Roman" panose="02020603050405020304" pitchFamily="18" charset="0"/>
              </a:rPr>
              <a:t>8.1.5  </a:t>
            </a:r>
            <a:r>
              <a:rPr lang="zh-CN" altLang="en-US" sz="3200" b="1" dirty="0">
                <a:solidFill>
                  <a:srgbClr val="000000"/>
                </a:solidFill>
                <a:latin typeface="Times New Roman" panose="02020603050405020304" pitchFamily="18" charset="0"/>
              </a:rPr>
              <a:t>索引组织方式</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3">
            <a:extLst>
              <a:ext uri="{FF2B5EF4-FFF2-40B4-BE49-F238E27FC236}">
                <a16:creationId xmlns:a16="http://schemas.microsoft.com/office/drawing/2014/main" id="{91998E73-6CC6-4E75-8B58-022C345995B4}"/>
              </a:ext>
            </a:extLst>
          </p:cNvPr>
          <p:cNvSpPr txBox="1">
            <a:spLocks noChangeArrowheads="1"/>
          </p:cNvSpPr>
          <p:nvPr/>
        </p:nvSpPr>
        <p:spPr bwMode="auto">
          <a:xfrm>
            <a:off x="395536" y="827510"/>
            <a:ext cx="7691473"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lnSpc>
                <a:spcPct val="150000"/>
              </a:lnSpc>
            </a:pPr>
            <a:r>
              <a:rPr lang="zh-CN" altLang="en-US" b="1" dirty="0">
                <a:solidFill>
                  <a:schemeClr val="accent5">
                    <a:lumMod val="10000"/>
                  </a:schemeClr>
                </a:solidFill>
                <a:latin typeface="Times New Roman" panose="02020603050405020304" pitchFamily="18" charset="0"/>
              </a:rPr>
              <a:t>索引分配</a:t>
            </a:r>
            <a:r>
              <a:rPr lang="en-US" altLang="zh-CN" b="1" dirty="0">
                <a:solidFill>
                  <a:schemeClr val="accent5">
                    <a:lumMod val="10000"/>
                  </a:schemeClr>
                </a:solidFill>
                <a:latin typeface="Times New Roman" panose="02020603050405020304" pitchFamily="18" charset="0"/>
              </a:rPr>
              <a:t>:</a:t>
            </a:r>
          </a:p>
          <a:p>
            <a:pPr algn="l" eaLnBrk="1" hangingPunct="1">
              <a:lnSpc>
                <a:spcPct val="150000"/>
              </a:lnSpc>
              <a:buFont typeface="Wingdings" panose="05000000000000000000" pitchFamily="2" charset="2"/>
              <a:buChar char="Ø"/>
            </a:pPr>
            <a:r>
              <a:rPr lang="zh-CN" altLang="en-US" sz="2400" b="1" dirty="0">
                <a:solidFill>
                  <a:schemeClr val="accent5">
                    <a:lumMod val="10000"/>
                  </a:schemeClr>
                </a:solidFill>
                <a:latin typeface="Times New Roman" panose="02020603050405020304" pitchFamily="18" charset="0"/>
              </a:rPr>
              <a:t>打开文件时</a:t>
            </a:r>
            <a:r>
              <a:rPr lang="en-US" altLang="zh-CN" sz="2400" b="1" dirty="0">
                <a:solidFill>
                  <a:schemeClr val="accent5">
                    <a:lumMod val="10000"/>
                  </a:schemeClr>
                </a:solidFill>
                <a:latin typeface="Times New Roman" panose="02020603050405020304" pitchFamily="18" charset="0"/>
              </a:rPr>
              <a:t>,</a:t>
            </a:r>
            <a:r>
              <a:rPr lang="zh-CN" altLang="en-US" sz="2400" b="1" dirty="0">
                <a:solidFill>
                  <a:schemeClr val="accent5">
                    <a:lumMod val="10000"/>
                  </a:schemeClr>
                </a:solidFill>
                <a:latin typeface="Times New Roman" panose="02020603050405020304" pitchFamily="18" charset="0"/>
              </a:rPr>
              <a:t>只需把该文件占用的盘块编号调入内存</a:t>
            </a:r>
            <a:r>
              <a:rPr lang="en-US" altLang="zh-CN" sz="2400" b="1" dirty="0">
                <a:solidFill>
                  <a:schemeClr val="accent5">
                    <a:lumMod val="10000"/>
                  </a:schemeClr>
                </a:solidFill>
                <a:latin typeface="Times New Roman" panose="02020603050405020304" pitchFamily="18" charset="0"/>
              </a:rPr>
              <a:t>,</a:t>
            </a:r>
            <a:r>
              <a:rPr lang="zh-CN" altLang="en-US" sz="2400" b="1" dirty="0">
                <a:solidFill>
                  <a:schemeClr val="accent5">
                    <a:lumMod val="10000"/>
                  </a:schemeClr>
                </a:solidFill>
                <a:latin typeface="Times New Roman" panose="02020603050405020304" pitchFamily="18" charset="0"/>
              </a:rPr>
              <a:t>没有必要把整个</a:t>
            </a:r>
            <a:r>
              <a:rPr lang="en-US" altLang="zh-CN" sz="2400" b="1" dirty="0">
                <a:solidFill>
                  <a:schemeClr val="accent5">
                    <a:lumMod val="10000"/>
                  </a:schemeClr>
                </a:solidFill>
                <a:latin typeface="Times New Roman" panose="02020603050405020304" pitchFamily="18" charset="0"/>
              </a:rPr>
              <a:t>FAT</a:t>
            </a:r>
            <a:r>
              <a:rPr lang="zh-CN" altLang="en-US" sz="2400" b="1" dirty="0">
                <a:solidFill>
                  <a:schemeClr val="accent5">
                    <a:lumMod val="10000"/>
                  </a:schemeClr>
                </a:solidFill>
                <a:latin typeface="Times New Roman" panose="02020603050405020304" pitchFamily="18" charset="0"/>
              </a:rPr>
              <a:t>调入内存</a:t>
            </a:r>
            <a:r>
              <a:rPr lang="en-US" altLang="zh-CN" sz="2400" b="1" dirty="0">
                <a:solidFill>
                  <a:schemeClr val="accent5">
                    <a:lumMod val="10000"/>
                  </a:schemeClr>
                </a:solidFill>
                <a:latin typeface="Times New Roman" panose="02020603050405020304" pitchFamily="18" charset="0"/>
              </a:rPr>
              <a:t>.</a:t>
            </a:r>
          </a:p>
          <a:p>
            <a:pPr algn="l" eaLnBrk="1" hangingPunct="1">
              <a:lnSpc>
                <a:spcPct val="150000"/>
              </a:lnSpc>
              <a:buFont typeface="Wingdings" panose="05000000000000000000" pitchFamily="2" charset="2"/>
              <a:buChar char="Ø"/>
            </a:pPr>
            <a:r>
              <a:rPr lang="zh-CN" altLang="en-US" sz="2400" b="1" dirty="0">
                <a:solidFill>
                  <a:schemeClr val="accent5">
                    <a:lumMod val="10000"/>
                  </a:schemeClr>
                </a:solidFill>
                <a:latin typeface="Times New Roman" panose="02020603050405020304" pitchFamily="18" charset="0"/>
              </a:rPr>
              <a:t>可以将文件和对应的盘块号集中放在一起</a:t>
            </a:r>
            <a:r>
              <a:rPr lang="en-US" altLang="zh-CN" sz="2400" b="1" dirty="0">
                <a:solidFill>
                  <a:schemeClr val="accent5">
                    <a:lumMod val="10000"/>
                  </a:schemeClr>
                </a:solidFill>
                <a:latin typeface="Times New Roman" panose="02020603050405020304" pitchFamily="18" charset="0"/>
              </a:rPr>
              <a:t>,</a:t>
            </a:r>
            <a:r>
              <a:rPr lang="zh-CN" altLang="en-US" sz="2400" b="1" dirty="0">
                <a:solidFill>
                  <a:schemeClr val="accent5">
                    <a:lumMod val="10000"/>
                  </a:schemeClr>
                </a:solidFill>
                <a:latin typeface="Times New Roman" panose="02020603050405020304" pitchFamily="18" charset="0"/>
              </a:rPr>
              <a:t>访问文件时将该文件说对应的盘块号一起调入内存</a:t>
            </a:r>
            <a:r>
              <a:rPr lang="en-US" altLang="zh-CN" sz="2400" b="1" dirty="0">
                <a:solidFill>
                  <a:schemeClr val="accent5">
                    <a:lumMod val="10000"/>
                  </a:schemeClr>
                </a:solidFill>
                <a:latin typeface="Times New Roman" panose="02020603050405020304" pitchFamily="18" charset="0"/>
              </a:rPr>
              <a:t>,</a:t>
            </a:r>
            <a:r>
              <a:rPr lang="zh-CN" altLang="en-US" sz="2400" b="1" dirty="0">
                <a:solidFill>
                  <a:schemeClr val="accent5">
                    <a:lumMod val="10000"/>
                  </a:schemeClr>
                </a:solidFill>
                <a:latin typeface="Times New Roman" panose="02020603050405020304" pitchFamily="18" charset="0"/>
              </a:rPr>
              <a:t>这就是索引分配的思想</a:t>
            </a:r>
            <a:r>
              <a:rPr lang="en-US" altLang="zh-CN" sz="2400" b="1" dirty="0">
                <a:solidFill>
                  <a:schemeClr val="accent5">
                    <a:lumMod val="10000"/>
                  </a:schemeClr>
                </a:solidFill>
                <a:latin typeface="Times New Roman" panose="02020603050405020304" pitchFamily="18" charset="0"/>
              </a:rPr>
              <a:t>.</a:t>
            </a:r>
          </a:p>
          <a:p>
            <a:pPr algn="l" eaLnBrk="1" hangingPunct="1">
              <a:lnSpc>
                <a:spcPct val="150000"/>
              </a:lnSpc>
              <a:buFont typeface="Wingdings" panose="05000000000000000000" pitchFamily="2" charset="2"/>
              <a:buChar char="Ø"/>
            </a:pPr>
            <a:r>
              <a:rPr lang="zh-CN" altLang="en-US" sz="2400" b="1" dirty="0">
                <a:solidFill>
                  <a:schemeClr val="accent5">
                    <a:lumMod val="10000"/>
                  </a:schemeClr>
                </a:solidFill>
                <a:latin typeface="Times New Roman" panose="02020603050405020304" pitchFamily="18" charset="0"/>
              </a:rPr>
              <a:t>在索引分配中</a:t>
            </a:r>
            <a:r>
              <a:rPr lang="en-US" altLang="zh-CN" sz="2400" b="1" dirty="0">
                <a:solidFill>
                  <a:schemeClr val="accent5">
                    <a:lumMod val="10000"/>
                  </a:schemeClr>
                </a:solidFill>
                <a:latin typeface="Times New Roman" panose="02020603050405020304" pitchFamily="18" charset="0"/>
              </a:rPr>
              <a:t>,</a:t>
            </a:r>
            <a:r>
              <a:rPr lang="zh-CN" altLang="en-US" sz="2400" b="1" dirty="0">
                <a:solidFill>
                  <a:schemeClr val="accent5">
                    <a:lumMod val="10000"/>
                  </a:schemeClr>
                </a:solidFill>
                <a:latin typeface="Times New Roman" panose="02020603050405020304" pitchFamily="18" charset="0"/>
              </a:rPr>
              <a:t>为每个文件分配一个索引块</a:t>
            </a:r>
            <a:r>
              <a:rPr lang="en-US" altLang="zh-CN" sz="2400" b="1" dirty="0">
                <a:solidFill>
                  <a:schemeClr val="accent5">
                    <a:lumMod val="10000"/>
                  </a:schemeClr>
                </a:solidFill>
                <a:latin typeface="Times New Roman" panose="02020603050405020304" pitchFamily="18" charset="0"/>
              </a:rPr>
              <a:t>(</a:t>
            </a:r>
            <a:r>
              <a:rPr lang="zh-CN" altLang="en-US" sz="2400" b="1" dirty="0">
                <a:solidFill>
                  <a:schemeClr val="accent5">
                    <a:lumMod val="10000"/>
                  </a:schemeClr>
                </a:solidFill>
                <a:latin typeface="Times New Roman" panose="02020603050405020304" pitchFamily="18" charset="0"/>
              </a:rPr>
              <a:t>表</a:t>
            </a:r>
            <a:r>
              <a:rPr lang="en-US" altLang="zh-CN" sz="2400" b="1" dirty="0">
                <a:solidFill>
                  <a:schemeClr val="accent5">
                    <a:lumMod val="10000"/>
                  </a:schemeClr>
                </a:solidFill>
                <a:latin typeface="Times New Roman" panose="02020603050405020304" pitchFamily="18" charset="0"/>
              </a:rPr>
              <a:t>),</a:t>
            </a:r>
            <a:r>
              <a:rPr lang="zh-CN" altLang="en-US" sz="2400" b="1" dirty="0">
                <a:solidFill>
                  <a:schemeClr val="accent5">
                    <a:lumMod val="10000"/>
                  </a:schemeClr>
                </a:solidFill>
                <a:latin typeface="Times New Roman" panose="02020603050405020304" pitchFamily="18" charset="0"/>
              </a:rPr>
              <a:t>文件盘块号都在该索引表中</a:t>
            </a:r>
            <a:r>
              <a:rPr lang="en-US" altLang="zh-CN" sz="2400" b="1" dirty="0">
                <a:solidFill>
                  <a:schemeClr val="accent5">
                    <a:lumMod val="10000"/>
                  </a:schemeClr>
                </a:solidFill>
                <a:latin typeface="Times New Roman" panose="02020603050405020304" pitchFamily="18" charset="0"/>
              </a:rPr>
              <a:t>.</a:t>
            </a:r>
            <a:r>
              <a:rPr lang="zh-CN" altLang="en-US" sz="2400" b="1" dirty="0">
                <a:solidFill>
                  <a:schemeClr val="accent5">
                    <a:lumMod val="10000"/>
                  </a:schemeClr>
                </a:solidFill>
                <a:latin typeface="Times New Roman" panose="02020603050405020304" pitchFamily="18" charset="0"/>
              </a:rPr>
              <a:t>建立文件时</a:t>
            </a:r>
            <a:r>
              <a:rPr lang="en-US" altLang="zh-CN" sz="2400" b="1" dirty="0">
                <a:solidFill>
                  <a:schemeClr val="accent5">
                    <a:lumMod val="10000"/>
                  </a:schemeClr>
                </a:solidFill>
                <a:latin typeface="Times New Roman" panose="02020603050405020304" pitchFamily="18" charset="0"/>
              </a:rPr>
              <a:t>,</a:t>
            </a:r>
            <a:r>
              <a:rPr lang="zh-CN" altLang="en-US" sz="2400" b="1" dirty="0">
                <a:solidFill>
                  <a:schemeClr val="accent5">
                    <a:lumMod val="10000"/>
                  </a:schemeClr>
                </a:solidFill>
                <a:latin typeface="Times New Roman" panose="02020603050405020304" pitchFamily="18" charset="0"/>
              </a:rPr>
              <a:t>只需要在建立的目录项中填上指向索引表达指针即可</a:t>
            </a:r>
            <a:endParaRPr lang="en-US" altLang="zh-CN" sz="2400" b="1" dirty="0">
              <a:solidFill>
                <a:schemeClr val="accent5">
                  <a:lumMod val="10000"/>
                </a:schemeClr>
              </a:solidFill>
              <a:latin typeface="Times New Roman" panose="02020603050405020304" pitchFamily="18" charset="0"/>
            </a:endParaRPr>
          </a:p>
        </p:txBody>
      </p:sp>
      <p:sp>
        <p:nvSpPr>
          <p:cNvPr id="2" name="Text Box 3">
            <a:extLst>
              <a:ext uri="{FF2B5EF4-FFF2-40B4-BE49-F238E27FC236}">
                <a16:creationId xmlns:a16="http://schemas.microsoft.com/office/drawing/2014/main" id="{157766DB-153B-4FC0-8B11-8522220FEA69}"/>
              </a:ext>
            </a:extLst>
          </p:cNvPr>
          <p:cNvSpPr txBox="1">
            <a:spLocks noChangeArrowheads="1"/>
          </p:cNvSpPr>
          <p:nvPr/>
        </p:nvSpPr>
        <p:spPr bwMode="auto">
          <a:xfrm>
            <a:off x="899592" y="226944"/>
            <a:ext cx="368241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3200" b="1" dirty="0">
                <a:solidFill>
                  <a:srgbClr val="000000"/>
                </a:solidFill>
                <a:latin typeface="Times New Roman" panose="02020603050405020304" pitchFamily="18" charset="0"/>
              </a:rPr>
              <a:t>8.1.5  </a:t>
            </a:r>
            <a:r>
              <a:rPr lang="zh-CN" altLang="en-US" sz="3200" b="1" dirty="0">
                <a:solidFill>
                  <a:srgbClr val="000000"/>
                </a:solidFill>
                <a:latin typeface="Times New Roman" panose="02020603050405020304" pitchFamily="18" charset="0"/>
              </a:rPr>
              <a:t>索引组织方式</a:t>
            </a:r>
          </a:p>
        </p:txBody>
      </p:sp>
    </p:spTree>
    <p:extLst>
      <p:ext uri="{BB962C8B-B14F-4D97-AF65-F5344CB8AC3E}">
        <p14:creationId xmlns:p14="http://schemas.microsoft.com/office/powerpoint/2010/main" val="2341637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a:extLst>
              <a:ext uri="{FF2B5EF4-FFF2-40B4-BE49-F238E27FC236}">
                <a16:creationId xmlns:a16="http://schemas.microsoft.com/office/drawing/2014/main" id="{C6461EE7-D0C7-4FE9-B2B5-35E0C8A094E7}"/>
              </a:ext>
            </a:extLst>
          </p:cNvPr>
          <p:cNvSpPr txBox="1">
            <a:spLocks noChangeArrowheads="1"/>
          </p:cNvSpPr>
          <p:nvPr/>
        </p:nvSpPr>
        <p:spPr bwMode="auto">
          <a:xfrm>
            <a:off x="1295400" y="609600"/>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spcBef>
                <a:spcPct val="50000"/>
              </a:spcBef>
            </a:pPr>
            <a:r>
              <a:rPr lang="zh-CN" altLang="en-US" sz="4000" b="1" dirty="0">
                <a:latin typeface="华文新魏" panose="02010800040101010101" pitchFamily="2" charset="-122"/>
                <a:ea typeface="华文新魏" panose="02010800040101010101" pitchFamily="2" charset="-122"/>
              </a:rPr>
              <a:t>第八章 磁盘存储器的管理</a:t>
            </a:r>
          </a:p>
        </p:txBody>
      </p:sp>
      <p:sp>
        <p:nvSpPr>
          <p:cNvPr id="13315" name="Rectangle 4">
            <a:extLst>
              <a:ext uri="{FF2B5EF4-FFF2-40B4-BE49-F238E27FC236}">
                <a16:creationId xmlns:a16="http://schemas.microsoft.com/office/drawing/2014/main" id="{BD0C0C1B-621D-4707-B991-44C5623C1FB6}"/>
              </a:ext>
            </a:extLst>
          </p:cNvPr>
          <p:cNvSpPr>
            <a:spLocks noChangeArrowheads="1"/>
          </p:cNvSpPr>
          <p:nvPr/>
        </p:nvSpPr>
        <p:spPr bwMode="auto">
          <a:xfrm>
            <a:off x="304800" y="1295400"/>
            <a:ext cx="8458200"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8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spcBef>
                <a:spcPct val="20000"/>
              </a:spcBef>
              <a:buClr>
                <a:srgbClr val="0000CC"/>
              </a:buClr>
              <a:buFont typeface="Wingdings" panose="05000000000000000000" pitchFamily="2" charset="2"/>
              <a:buChar char="Ø"/>
            </a:pPr>
            <a:r>
              <a:rPr lang="zh-CN" altLang="en-US" sz="3600" b="1">
                <a:solidFill>
                  <a:srgbClr val="000000"/>
                </a:solidFill>
                <a:latin typeface="Times New Roman" panose="02020603050405020304" pitchFamily="18" charset="0"/>
              </a:rPr>
              <a:t>主要任务和要求</a:t>
            </a:r>
          </a:p>
          <a:p>
            <a:pPr lvl="1" algn="l" eaLnBrk="1" hangingPunct="1">
              <a:spcBef>
                <a:spcPct val="20000"/>
              </a:spcBef>
              <a:buClr>
                <a:srgbClr val="0000CC"/>
              </a:buClr>
              <a:buFont typeface="Wingdings" panose="05000000000000000000" pitchFamily="2" charset="2"/>
              <a:buChar char="Ø"/>
            </a:pPr>
            <a:r>
              <a:rPr lang="zh-CN" altLang="en-US" b="1">
                <a:latin typeface="Times New Roman" panose="02020603050405020304" pitchFamily="18" charset="0"/>
              </a:rPr>
              <a:t>有效地利用存储空间</a:t>
            </a:r>
          </a:p>
          <a:p>
            <a:pPr lvl="1" algn="l" eaLnBrk="1" hangingPunct="1">
              <a:spcBef>
                <a:spcPct val="20000"/>
              </a:spcBef>
              <a:buClr>
                <a:srgbClr val="0000CC"/>
              </a:buClr>
              <a:buFont typeface="Wingdings" panose="05000000000000000000" pitchFamily="2" charset="2"/>
              <a:buChar char="Ø"/>
            </a:pPr>
            <a:r>
              <a:rPr lang="zh-CN" altLang="en-US" b="1">
                <a:latin typeface="Times New Roman" panose="02020603050405020304" pitchFamily="18" charset="0"/>
              </a:rPr>
              <a:t>提高磁盘的</a:t>
            </a:r>
            <a:r>
              <a:rPr lang="en-US" altLang="zh-CN" b="1">
                <a:latin typeface="Times New Roman" panose="02020603050405020304" pitchFamily="18" charset="0"/>
              </a:rPr>
              <a:t>I/O</a:t>
            </a:r>
            <a:r>
              <a:rPr lang="zh-CN" altLang="en-US" b="1">
                <a:latin typeface="Times New Roman" panose="02020603050405020304" pitchFamily="18" charset="0"/>
              </a:rPr>
              <a:t>速度</a:t>
            </a:r>
          </a:p>
          <a:p>
            <a:pPr lvl="1" algn="l" eaLnBrk="1" hangingPunct="1">
              <a:spcBef>
                <a:spcPct val="20000"/>
              </a:spcBef>
              <a:buClr>
                <a:srgbClr val="0000CC"/>
              </a:buClr>
              <a:buFont typeface="Wingdings" panose="05000000000000000000" pitchFamily="2" charset="2"/>
              <a:buChar char="Ø"/>
            </a:pPr>
            <a:r>
              <a:rPr lang="zh-CN" altLang="en-US" b="1">
                <a:latin typeface="Times New Roman" panose="02020603050405020304" pitchFamily="18" charset="0"/>
              </a:rPr>
              <a:t>提高磁盘系统的可靠性</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a:extLst>
              <a:ext uri="{FF2B5EF4-FFF2-40B4-BE49-F238E27FC236}">
                <a16:creationId xmlns:a16="http://schemas.microsoft.com/office/drawing/2014/main" id="{84C3BC49-B95F-488A-9A46-CE9FC2E417A9}"/>
              </a:ext>
            </a:extLst>
          </p:cNvPr>
          <p:cNvSpPr>
            <a:spLocks noChangeArrowheads="1"/>
          </p:cNvSpPr>
          <p:nvPr/>
        </p:nvSpPr>
        <p:spPr bwMode="auto">
          <a:xfrm>
            <a:off x="123825" y="1233488"/>
            <a:ext cx="2771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r>
              <a:rPr lang="zh-CN" altLang="en-US" b="1">
                <a:latin typeface="Times New Roman" panose="02020603050405020304" pitchFamily="18" charset="0"/>
              </a:rPr>
              <a:t> 1. 单级索引分配</a:t>
            </a:r>
          </a:p>
        </p:txBody>
      </p:sp>
      <p:graphicFrame>
        <p:nvGraphicFramePr>
          <p:cNvPr id="5122" name="Object 4">
            <a:extLst>
              <a:ext uri="{FF2B5EF4-FFF2-40B4-BE49-F238E27FC236}">
                <a16:creationId xmlns:a16="http://schemas.microsoft.com/office/drawing/2014/main" id="{436AAAC9-5DBE-4484-AB82-221C974EE892}"/>
              </a:ext>
            </a:extLst>
          </p:cNvPr>
          <p:cNvGraphicFramePr>
            <a:graphicFrameLocks noChangeAspect="1"/>
          </p:cNvGraphicFramePr>
          <p:nvPr/>
        </p:nvGraphicFramePr>
        <p:xfrm>
          <a:off x="1676400" y="1235075"/>
          <a:ext cx="7467600" cy="5622925"/>
        </p:xfrm>
        <a:graphic>
          <a:graphicData uri="http://schemas.openxmlformats.org/presentationml/2006/ole">
            <mc:AlternateContent xmlns:mc="http://schemas.openxmlformats.org/markup-compatibility/2006">
              <mc:Choice xmlns:v="urn:schemas-microsoft-com:vml" Requires="v">
                <p:oleObj name="VISIO" r:id="rId2" imgW="3288960" imgH="2477160" progId="Visio.Drawing.4">
                  <p:embed/>
                </p:oleObj>
              </mc:Choice>
              <mc:Fallback>
                <p:oleObj name="VISIO" r:id="rId2" imgW="3288960" imgH="2477160" progId="Visio.Drawing.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235075"/>
                        <a:ext cx="7467600" cy="562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ext Box 3">
            <a:extLst>
              <a:ext uri="{FF2B5EF4-FFF2-40B4-BE49-F238E27FC236}">
                <a16:creationId xmlns:a16="http://schemas.microsoft.com/office/drawing/2014/main" id="{02B573BA-5EDC-4CEA-8ED2-2822BC5A6A1A}"/>
              </a:ext>
            </a:extLst>
          </p:cNvPr>
          <p:cNvSpPr txBox="1">
            <a:spLocks noChangeArrowheads="1"/>
          </p:cNvSpPr>
          <p:nvPr/>
        </p:nvSpPr>
        <p:spPr bwMode="auto">
          <a:xfrm>
            <a:off x="899592" y="226944"/>
            <a:ext cx="368241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3200" b="1" dirty="0">
                <a:solidFill>
                  <a:srgbClr val="000000"/>
                </a:solidFill>
                <a:latin typeface="Times New Roman" panose="02020603050405020304" pitchFamily="18" charset="0"/>
              </a:rPr>
              <a:t>8.1.5  </a:t>
            </a:r>
            <a:r>
              <a:rPr lang="zh-CN" altLang="en-US" sz="3200" b="1" dirty="0">
                <a:solidFill>
                  <a:srgbClr val="000000"/>
                </a:solidFill>
                <a:latin typeface="Times New Roman" panose="02020603050405020304" pitchFamily="18" charset="0"/>
              </a:rPr>
              <a:t>索引组织方式</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a:extLst>
              <a:ext uri="{FF2B5EF4-FFF2-40B4-BE49-F238E27FC236}">
                <a16:creationId xmlns:a16="http://schemas.microsoft.com/office/drawing/2014/main" id="{84C3BC49-B95F-488A-9A46-CE9FC2E417A9}"/>
              </a:ext>
            </a:extLst>
          </p:cNvPr>
          <p:cNvSpPr>
            <a:spLocks noChangeArrowheads="1"/>
          </p:cNvSpPr>
          <p:nvPr/>
        </p:nvSpPr>
        <p:spPr bwMode="auto">
          <a:xfrm>
            <a:off x="287524" y="833323"/>
            <a:ext cx="8568951"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r>
              <a:rPr lang="zh-CN" altLang="en-US" b="1" dirty="0">
                <a:solidFill>
                  <a:schemeClr val="accent5">
                    <a:lumMod val="10000"/>
                  </a:schemeClr>
                </a:solidFill>
                <a:latin typeface="Times New Roman" panose="02020603050405020304" pitchFamily="18" charset="0"/>
              </a:rPr>
              <a:t> 1. 单级索引分配</a:t>
            </a:r>
            <a:endParaRPr lang="en-US" altLang="zh-CN" b="1" dirty="0">
              <a:solidFill>
                <a:schemeClr val="accent5">
                  <a:lumMod val="10000"/>
                </a:schemeClr>
              </a:solidFill>
              <a:latin typeface="Times New Roman" panose="02020603050405020304" pitchFamily="18" charset="0"/>
            </a:endParaRPr>
          </a:p>
          <a:p>
            <a:pPr marL="457200" indent="-457200" algn="l" eaLnBrk="1" hangingPunct="1">
              <a:buFont typeface="Wingdings" panose="05000000000000000000" pitchFamily="2" charset="2"/>
              <a:buChar char="Ø"/>
            </a:pPr>
            <a:r>
              <a:rPr lang="zh-CN" altLang="en-US" b="1" dirty="0">
                <a:solidFill>
                  <a:schemeClr val="accent5">
                    <a:lumMod val="10000"/>
                  </a:schemeClr>
                </a:solidFill>
                <a:latin typeface="Times New Roman" panose="02020603050405020304" pitchFamily="18" charset="0"/>
              </a:rPr>
              <a:t>优点</a:t>
            </a:r>
            <a:r>
              <a:rPr lang="en-US" altLang="zh-CN" b="1" dirty="0">
                <a:solidFill>
                  <a:schemeClr val="accent5">
                    <a:lumMod val="10000"/>
                  </a:schemeClr>
                </a:solidFill>
                <a:latin typeface="Times New Roman" panose="02020603050405020304" pitchFamily="18" charset="0"/>
              </a:rPr>
              <a:t>:</a:t>
            </a:r>
            <a:r>
              <a:rPr lang="zh-CN" altLang="en-US" b="1" dirty="0">
                <a:solidFill>
                  <a:schemeClr val="accent5">
                    <a:lumMod val="10000"/>
                  </a:schemeClr>
                </a:solidFill>
                <a:latin typeface="Times New Roman" panose="02020603050405020304" pitchFamily="18" charset="0"/>
              </a:rPr>
              <a:t>支持直接访问</a:t>
            </a:r>
            <a:r>
              <a:rPr lang="en-US" altLang="zh-CN" b="1" dirty="0">
                <a:solidFill>
                  <a:schemeClr val="accent5">
                    <a:lumMod val="10000"/>
                  </a:schemeClr>
                </a:solidFill>
                <a:latin typeface="Times New Roman" panose="02020603050405020304" pitchFamily="18" charset="0"/>
              </a:rPr>
              <a:t>;</a:t>
            </a:r>
            <a:r>
              <a:rPr lang="zh-CN" altLang="en-US" b="1" dirty="0">
                <a:solidFill>
                  <a:schemeClr val="accent5">
                    <a:lumMod val="10000"/>
                  </a:schemeClr>
                </a:solidFill>
                <a:latin typeface="Times New Roman" panose="02020603050405020304" pitchFamily="18" charset="0"/>
              </a:rPr>
              <a:t>不会产生外部碎片</a:t>
            </a:r>
            <a:r>
              <a:rPr lang="en-US" altLang="zh-CN" b="1" dirty="0">
                <a:solidFill>
                  <a:schemeClr val="accent5">
                    <a:lumMod val="10000"/>
                  </a:schemeClr>
                </a:solidFill>
                <a:latin typeface="Times New Roman" panose="02020603050405020304" pitchFamily="18" charset="0"/>
              </a:rPr>
              <a:t>.</a:t>
            </a:r>
            <a:r>
              <a:rPr lang="zh-CN" altLang="en-US" b="1" dirty="0">
                <a:solidFill>
                  <a:schemeClr val="accent5">
                    <a:lumMod val="10000"/>
                  </a:schemeClr>
                </a:solidFill>
                <a:latin typeface="Times New Roman" panose="02020603050405020304" pitchFamily="18" charset="0"/>
              </a:rPr>
              <a:t>当文件较大时</a:t>
            </a:r>
            <a:r>
              <a:rPr lang="en-US" altLang="zh-CN" b="1" dirty="0">
                <a:solidFill>
                  <a:schemeClr val="accent5">
                    <a:lumMod val="10000"/>
                  </a:schemeClr>
                </a:solidFill>
                <a:latin typeface="Times New Roman" panose="02020603050405020304" pitchFamily="18" charset="0"/>
              </a:rPr>
              <a:t>,</a:t>
            </a:r>
            <a:r>
              <a:rPr lang="zh-CN" altLang="en-US" b="1" dirty="0">
                <a:solidFill>
                  <a:schemeClr val="accent5">
                    <a:lumMod val="10000"/>
                  </a:schemeClr>
                </a:solidFill>
                <a:latin typeface="Times New Roman" panose="02020603050405020304" pitchFamily="18" charset="0"/>
              </a:rPr>
              <a:t>索引方式要优于链式分配方式</a:t>
            </a:r>
            <a:r>
              <a:rPr lang="en-US" altLang="zh-CN" b="1" dirty="0">
                <a:solidFill>
                  <a:schemeClr val="accent5">
                    <a:lumMod val="10000"/>
                  </a:schemeClr>
                </a:solidFill>
                <a:latin typeface="Times New Roman" panose="02020603050405020304" pitchFamily="18" charset="0"/>
              </a:rPr>
              <a:t>.</a:t>
            </a:r>
          </a:p>
          <a:p>
            <a:pPr marL="457200" indent="-457200" algn="l" eaLnBrk="1" hangingPunct="1">
              <a:buFont typeface="Wingdings" panose="05000000000000000000" pitchFamily="2" charset="2"/>
              <a:buChar char="Ø"/>
            </a:pPr>
            <a:r>
              <a:rPr lang="zh-CN" altLang="en-US" b="1" dirty="0">
                <a:solidFill>
                  <a:schemeClr val="accent5">
                    <a:lumMod val="10000"/>
                  </a:schemeClr>
                </a:solidFill>
                <a:latin typeface="Times New Roman" panose="02020603050405020304" pitchFamily="18" charset="0"/>
              </a:rPr>
              <a:t>缺点</a:t>
            </a:r>
            <a:r>
              <a:rPr lang="en-US" altLang="zh-CN" b="1" dirty="0">
                <a:solidFill>
                  <a:schemeClr val="accent5">
                    <a:lumMod val="10000"/>
                  </a:schemeClr>
                </a:solidFill>
                <a:latin typeface="Times New Roman" panose="02020603050405020304" pitchFamily="18" charset="0"/>
              </a:rPr>
              <a:t>:</a:t>
            </a:r>
            <a:r>
              <a:rPr lang="zh-CN" altLang="en-US" b="1" dirty="0">
                <a:solidFill>
                  <a:schemeClr val="accent5">
                    <a:lumMod val="10000"/>
                  </a:schemeClr>
                </a:solidFill>
                <a:latin typeface="Times New Roman" panose="02020603050405020304" pitchFamily="18" charset="0"/>
              </a:rPr>
              <a:t>每一个文件都需要一个索引表</a:t>
            </a:r>
            <a:r>
              <a:rPr lang="en-US" altLang="zh-CN" b="1" dirty="0">
                <a:solidFill>
                  <a:schemeClr val="accent5">
                    <a:lumMod val="10000"/>
                  </a:schemeClr>
                </a:solidFill>
                <a:latin typeface="Times New Roman" panose="02020603050405020304" pitchFamily="18" charset="0"/>
              </a:rPr>
              <a:t>.</a:t>
            </a:r>
            <a:r>
              <a:rPr lang="zh-CN" altLang="en-US" b="1" dirty="0">
                <a:solidFill>
                  <a:schemeClr val="accent5">
                    <a:lumMod val="10000"/>
                  </a:schemeClr>
                </a:solidFill>
                <a:latin typeface="Times New Roman" panose="02020603050405020304" pitchFamily="18" charset="0"/>
              </a:rPr>
              <a:t>对于小文件来说</a:t>
            </a:r>
            <a:r>
              <a:rPr lang="en-US" altLang="zh-CN" b="1" dirty="0">
                <a:solidFill>
                  <a:schemeClr val="accent5">
                    <a:lumMod val="10000"/>
                  </a:schemeClr>
                </a:solidFill>
                <a:latin typeface="Times New Roman" panose="02020603050405020304" pitchFamily="18" charset="0"/>
              </a:rPr>
              <a:t>,</a:t>
            </a:r>
            <a:r>
              <a:rPr lang="zh-CN" altLang="en-US" b="1" dirty="0">
                <a:solidFill>
                  <a:schemeClr val="accent5">
                    <a:lumMod val="10000"/>
                  </a:schemeClr>
                </a:solidFill>
                <a:latin typeface="Times New Roman" panose="02020603050405020304" pitchFamily="18" charset="0"/>
              </a:rPr>
              <a:t>索引分配利用率低</a:t>
            </a:r>
            <a:r>
              <a:rPr lang="en-US" altLang="zh-CN" b="1" dirty="0">
                <a:solidFill>
                  <a:schemeClr val="accent5">
                    <a:lumMod val="10000"/>
                  </a:schemeClr>
                </a:solidFill>
                <a:latin typeface="Times New Roman" panose="02020603050405020304" pitchFamily="18" charset="0"/>
              </a:rPr>
              <a:t>,</a:t>
            </a:r>
            <a:r>
              <a:rPr lang="zh-CN" altLang="en-US" b="1" dirty="0">
                <a:solidFill>
                  <a:schemeClr val="accent5">
                    <a:lumMod val="10000"/>
                  </a:schemeClr>
                </a:solidFill>
                <a:latin typeface="Times New Roman" panose="02020603050405020304" pitchFamily="18" charset="0"/>
              </a:rPr>
              <a:t>浪费空间建立索引</a:t>
            </a:r>
            <a:r>
              <a:rPr lang="en-US" altLang="zh-CN" b="1" dirty="0">
                <a:solidFill>
                  <a:schemeClr val="accent5">
                    <a:lumMod val="10000"/>
                  </a:schemeClr>
                </a:solidFill>
                <a:latin typeface="Times New Roman" panose="02020603050405020304" pitchFamily="18" charset="0"/>
              </a:rPr>
              <a:t>.</a:t>
            </a:r>
          </a:p>
          <a:p>
            <a:pPr algn="l" eaLnBrk="1" hangingPunct="1"/>
            <a:endParaRPr lang="en-US" altLang="zh-CN" b="1" dirty="0">
              <a:solidFill>
                <a:schemeClr val="accent5">
                  <a:lumMod val="10000"/>
                </a:schemeClr>
              </a:solidFill>
              <a:latin typeface="Times New Roman" panose="02020603050405020304" pitchFamily="18" charset="0"/>
            </a:endParaRPr>
          </a:p>
          <a:p>
            <a:pPr algn="l" eaLnBrk="1" hangingPunct="1"/>
            <a:r>
              <a:rPr lang="en-US" altLang="zh-CN" b="1" dirty="0">
                <a:solidFill>
                  <a:schemeClr val="accent5">
                    <a:lumMod val="10000"/>
                  </a:schemeClr>
                </a:solidFill>
                <a:latin typeface="Times New Roman" panose="02020603050405020304" pitchFamily="18" charset="0"/>
              </a:rPr>
              <a:t>2. </a:t>
            </a:r>
            <a:r>
              <a:rPr lang="zh-CN" altLang="en-US" b="1" dirty="0">
                <a:solidFill>
                  <a:schemeClr val="accent5">
                    <a:lumMod val="10000"/>
                  </a:schemeClr>
                </a:solidFill>
                <a:latin typeface="Times New Roman" panose="02020603050405020304" pitchFamily="18" charset="0"/>
              </a:rPr>
              <a:t>多级索引组织方式</a:t>
            </a:r>
            <a:endParaRPr lang="en-US" altLang="zh-CN" b="1" dirty="0">
              <a:solidFill>
                <a:schemeClr val="accent5">
                  <a:lumMod val="10000"/>
                </a:schemeClr>
              </a:solidFill>
              <a:latin typeface="Times New Roman" panose="02020603050405020304" pitchFamily="18" charset="0"/>
            </a:endParaRPr>
          </a:p>
          <a:p>
            <a:pPr marL="457200" indent="-457200" algn="l" eaLnBrk="1" hangingPunct="1">
              <a:buFont typeface="Wingdings" panose="05000000000000000000" pitchFamily="2" charset="2"/>
              <a:buChar char="Ø"/>
            </a:pPr>
            <a:r>
              <a:rPr lang="zh-CN" altLang="en-US" b="1" dirty="0">
                <a:solidFill>
                  <a:schemeClr val="accent5">
                    <a:lumMod val="10000"/>
                  </a:schemeClr>
                </a:solidFill>
                <a:latin typeface="Times New Roman" panose="02020603050405020304" pitchFamily="18" charset="0"/>
              </a:rPr>
              <a:t>当文件大到</a:t>
            </a:r>
            <a:r>
              <a:rPr lang="en-US" altLang="zh-CN" b="1" dirty="0">
                <a:solidFill>
                  <a:schemeClr val="accent5">
                    <a:lumMod val="10000"/>
                  </a:schemeClr>
                </a:solidFill>
                <a:latin typeface="Times New Roman" panose="02020603050405020304" pitchFamily="18" charset="0"/>
              </a:rPr>
              <a:t>,</a:t>
            </a:r>
            <a:r>
              <a:rPr lang="zh-CN" altLang="en-US" b="1" dirty="0">
                <a:solidFill>
                  <a:schemeClr val="accent5">
                    <a:lumMod val="10000"/>
                  </a:schemeClr>
                </a:solidFill>
                <a:latin typeface="Times New Roman" panose="02020603050405020304" pitchFamily="18" charset="0"/>
              </a:rPr>
              <a:t>所占盘号一个索引块都装不下时</a:t>
            </a:r>
            <a:r>
              <a:rPr lang="en-US" altLang="zh-CN" b="1" dirty="0">
                <a:solidFill>
                  <a:schemeClr val="accent5">
                    <a:lumMod val="10000"/>
                  </a:schemeClr>
                </a:solidFill>
                <a:latin typeface="Times New Roman" panose="02020603050405020304" pitchFamily="18" charset="0"/>
              </a:rPr>
              <a:t>,OS</a:t>
            </a:r>
            <a:r>
              <a:rPr lang="zh-CN" altLang="en-US" b="1" dirty="0">
                <a:solidFill>
                  <a:schemeClr val="accent5">
                    <a:lumMod val="10000"/>
                  </a:schemeClr>
                </a:solidFill>
                <a:latin typeface="Times New Roman" panose="02020603050405020304" pitchFamily="18" charset="0"/>
              </a:rPr>
              <a:t>须在为该文件分配另一个索引块</a:t>
            </a:r>
            <a:r>
              <a:rPr lang="en-US" altLang="zh-CN" b="1" dirty="0">
                <a:solidFill>
                  <a:schemeClr val="accent5">
                    <a:lumMod val="10000"/>
                  </a:schemeClr>
                </a:solidFill>
                <a:latin typeface="Times New Roman" panose="02020603050405020304" pitchFamily="18" charset="0"/>
              </a:rPr>
              <a:t>.</a:t>
            </a:r>
            <a:r>
              <a:rPr lang="zh-CN" altLang="en-US" b="1" dirty="0">
                <a:solidFill>
                  <a:schemeClr val="accent5">
                    <a:lumMod val="10000"/>
                  </a:schemeClr>
                </a:solidFill>
                <a:latin typeface="Times New Roman" panose="02020603050405020304" pitchFamily="18" charset="0"/>
              </a:rPr>
              <a:t>以此类推</a:t>
            </a:r>
            <a:r>
              <a:rPr lang="en-US" altLang="zh-CN" b="1" dirty="0">
                <a:solidFill>
                  <a:schemeClr val="accent5">
                    <a:lumMod val="10000"/>
                  </a:schemeClr>
                </a:solidFill>
                <a:latin typeface="Times New Roman" panose="02020603050405020304" pitchFamily="18" charset="0"/>
              </a:rPr>
              <a:t>,</a:t>
            </a:r>
            <a:r>
              <a:rPr lang="zh-CN" altLang="en-US" b="1" dirty="0">
                <a:solidFill>
                  <a:schemeClr val="accent5">
                    <a:lumMod val="10000"/>
                  </a:schemeClr>
                </a:solidFill>
                <a:latin typeface="Times New Roman" panose="02020603050405020304" pitchFamily="18" charset="0"/>
              </a:rPr>
              <a:t>文件可能有多个索引块</a:t>
            </a:r>
            <a:r>
              <a:rPr lang="en-US" altLang="zh-CN" b="1" dirty="0">
                <a:solidFill>
                  <a:schemeClr val="accent5">
                    <a:lumMod val="10000"/>
                  </a:schemeClr>
                </a:solidFill>
                <a:latin typeface="Times New Roman" panose="02020603050405020304" pitchFamily="18" charset="0"/>
              </a:rPr>
              <a:t>.</a:t>
            </a:r>
          </a:p>
          <a:p>
            <a:pPr marL="457200" indent="-457200" algn="l" eaLnBrk="1" hangingPunct="1">
              <a:buFont typeface="Wingdings" panose="05000000000000000000" pitchFamily="2" charset="2"/>
              <a:buChar char="Ø"/>
            </a:pPr>
            <a:r>
              <a:rPr lang="zh-CN" altLang="en-US" b="1" dirty="0">
                <a:solidFill>
                  <a:schemeClr val="accent5">
                    <a:lumMod val="10000"/>
                  </a:schemeClr>
                </a:solidFill>
                <a:latin typeface="Times New Roman" panose="02020603050405020304" pitchFamily="18" charset="0"/>
              </a:rPr>
              <a:t>再为这些索引块建立一级索引</a:t>
            </a:r>
            <a:r>
              <a:rPr lang="en-US" altLang="zh-CN" b="1" dirty="0">
                <a:solidFill>
                  <a:schemeClr val="accent5">
                    <a:lumMod val="10000"/>
                  </a:schemeClr>
                </a:solidFill>
                <a:latin typeface="Times New Roman" panose="02020603050405020304" pitchFamily="18" charset="0"/>
              </a:rPr>
              <a:t>,</a:t>
            </a:r>
            <a:r>
              <a:rPr lang="zh-CN" altLang="en-US" b="1" dirty="0">
                <a:solidFill>
                  <a:schemeClr val="accent5">
                    <a:lumMod val="10000"/>
                  </a:schemeClr>
                </a:solidFill>
                <a:latin typeface="Times New Roman" panose="02020603050405020304" pitchFamily="18" charset="0"/>
              </a:rPr>
              <a:t>记录索引块地址</a:t>
            </a:r>
            <a:endParaRPr lang="en-US" altLang="zh-CN" b="1" dirty="0">
              <a:solidFill>
                <a:schemeClr val="accent5">
                  <a:lumMod val="10000"/>
                </a:schemeClr>
              </a:solidFill>
              <a:latin typeface="Times New Roman" panose="02020603050405020304" pitchFamily="18" charset="0"/>
            </a:endParaRPr>
          </a:p>
          <a:p>
            <a:pPr marL="457200" indent="-457200" algn="l" eaLnBrk="1" hangingPunct="1">
              <a:buFont typeface="Wingdings" panose="05000000000000000000" pitchFamily="2" charset="2"/>
              <a:buChar char="Ø"/>
            </a:pPr>
            <a:r>
              <a:rPr lang="zh-CN" altLang="en-US" b="1" dirty="0">
                <a:solidFill>
                  <a:schemeClr val="accent5">
                    <a:lumMod val="10000"/>
                  </a:schemeClr>
                </a:solidFill>
                <a:latin typeface="Times New Roman" panose="02020603050405020304" pitchFamily="18" charset="0"/>
              </a:rPr>
              <a:t>如果文件特别大</a:t>
            </a:r>
            <a:r>
              <a:rPr lang="en-US" altLang="zh-CN" b="1" dirty="0">
                <a:solidFill>
                  <a:schemeClr val="accent5">
                    <a:lumMod val="10000"/>
                  </a:schemeClr>
                </a:solidFill>
                <a:latin typeface="Times New Roman" panose="02020603050405020304" pitchFamily="18" charset="0"/>
              </a:rPr>
              <a:t>,</a:t>
            </a:r>
            <a:r>
              <a:rPr lang="zh-CN" altLang="en-US" b="1" dirty="0">
                <a:solidFill>
                  <a:schemeClr val="accent5">
                    <a:lumMod val="10000"/>
                  </a:schemeClr>
                </a:solidFill>
                <a:latin typeface="Times New Roman" panose="02020603050405020304" pitchFamily="18" charset="0"/>
              </a:rPr>
              <a:t>还可以有三</a:t>
            </a:r>
            <a:r>
              <a:rPr lang="en-US" altLang="zh-CN" b="1" dirty="0">
                <a:solidFill>
                  <a:schemeClr val="accent5">
                    <a:lumMod val="10000"/>
                  </a:schemeClr>
                </a:solidFill>
                <a:latin typeface="Times New Roman" panose="02020603050405020304" pitchFamily="18" charset="0"/>
              </a:rPr>
              <a:t>\</a:t>
            </a:r>
            <a:r>
              <a:rPr lang="zh-CN" altLang="en-US" b="1" dirty="0">
                <a:solidFill>
                  <a:schemeClr val="accent5">
                    <a:lumMod val="10000"/>
                  </a:schemeClr>
                </a:solidFill>
                <a:latin typeface="Times New Roman" panose="02020603050405020304" pitchFamily="18" charset="0"/>
              </a:rPr>
              <a:t>四</a:t>
            </a:r>
            <a:r>
              <a:rPr lang="en-US" altLang="zh-CN" b="1" dirty="0">
                <a:solidFill>
                  <a:schemeClr val="accent5">
                    <a:lumMod val="10000"/>
                  </a:schemeClr>
                </a:solidFill>
                <a:latin typeface="Times New Roman" panose="02020603050405020304" pitchFamily="18" charset="0"/>
              </a:rPr>
              <a:t>\</a:t>
            </a:r>
            <a:r>
              <a:rPr lang="zh-CN" altLang="en-US" b="1" dirty="0">
                <a:solidFill>
                  <a:schemeClr val="accent5">
                    <a:lumMod val="10000"/>
                  </a:schemeClr>
                </a:solidFill>
                <a:latin typeface="Times New Roman" panose="02020603050405020304" pitchFamily="18" charset="0"/>
              </a:rPr>
              <a:t>多级索引</a:t>
            </a:r>
            <a:endParaRPr lang="en-US" altLang="zh-CN" b="1" dirty="0">
              <a:solidFill>
                <a:schemeClr val="accent5">
                  <a:lumMod val="10000"/>
                </a:schemeClr>
              </a:solidFill>
              <a:latin typeface="Times New Roman" panose="02020603050405020304" pitchFamily="18" charset="0"/>
            </a:endParaRPr>
          </a:p>
          <a:p>
            <a:pPr eaLnBrk="1" hangingPunct="1"/>
            <a:endParaRPr lang="zh-CN" altLang="en-US" b="1" dirty="0">
              <a:solidFill>
                <a:schemeClr val="accent5">
                  <a:lumMod val="10000"/>
                </a:schemeClr>
              </a:solidFill>
              <a:latin typeface="Times New Roman" panose="02020603050405020304" pitchFamily="18" charset="0"/>
            </a:endParaRPr>
          </a:p>
        </p:txBody>
      </p:sp>
      <p:sp>
        <p:nvSpPr>
          <p:cNvPr id="2" name="Text Box 3">
            <a:extLst>
              <a:ext uri="{FF2B5EF4-FFF2-40B4-BE49-F238E27FC236}">
                <a16:creationId xmlns:a16="http://schemas.microsoft.com/office/drawing/2014/main" id="{02B573BA-5EDC-4CEA-8ED2-2822BC5A6A1A}"/>
              </a:ext>
            </a:extLst>
          </p:cNvPr>
          <p:cNvSpPr txBox="1">
            <a:spLocks noChangeArrowheads="1"/>
          </p:cNvSpPr>
          <p:nvPr/>
        </p:nvSpPr>
        <p:spPr bwMode="auto">
          <a:xfrm>
            <a:off x="899592" y="226944"/>
            <a:ext cx="368241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3200" b="1" dirty="0">
                <a:solidFill>
                  <a:srgbClr val="000000"/>
                </a:solidFill>
                <a:latin typeface="Times New Roman" panose="02020603050405020304" pitchFamily="18" charset="0"/>
              </a:rPr>
              <a:t>8.1.5  </a:t>
            </a:r>
            <a:r>
              <a:rPr lang="zh-CN" altLang="en-US" sz="3200" b="1" dirty="0">
                <a:solidFill>
                  <a:srgbClr val="000000"/>
                </a:solidFill>
                <a:latin typeface="Times New Roman" panose="02020603050405020304" pitchFamily="18" charset="0"/>
              </a:rPr>
              <a:t>索引组织方式</a:t>
            </a:r>
          </a:p>
        </p:txBody>
      </p:sp>
    </p:spTree>
    <p:extLst>
      <p:ext uri="{BB962C8B-B14F-4D97-AF65-F5344CB8AC3E}">
        <p14:creationId xmlns:p14="http://schemas.microsoft.com/office/powerpoint/2010/main" val="858896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2">
            <a:extLst>
              <a:ext uri="{FF2B5EF4-FFF2-40B4-BE49-F238E27FC236}">
                <a16:creationId xmlns:a16="http://schemas.microsoft.com/office/drawing/2014/main" id="{51D84C5F-D1C5-458A-B732-80449490F56E}"/>
              </a:ext>
            </a:extLst>
          </p:cNvPr>
          <p:cNvSpPr txBox="1">
            <a:spLocks noChangeArrowheads="1"/>
          </p:cNvSpPr>
          <p:nvPr/>
        </p:nvSpPr>
        <p:spPr bwMode="auto">
          <a:xfrm>
            <a:off x="204746" y="775001"/>
            <a:ext cx="2682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r>
              <a:rPr lang="zh-CN" altLang="en-US" b="1" dirty="0">
                <a:latin typeface="Times New Roman" panose="02020603050405020304" pitchFamily="18" charset="0"/>
              </a:rPr>
              <a:t>2. 多级索引分配</a:t>
            </a:r>
          </a:p>
        </p:txBody>
      </p:sp>
      <p:graphicFrame>
        <p:nvGraphicFramePr>
          <p:cNvPr id="6146" name="Object 3">
            <a:extLst>
              <a:ext uri="{FF2B5EF4-FFF2-40B4-BE49-F238E27FC236}">
                <a16:creationId xmlns:a16="http://schemas.microsoft.com/office/drawing/2014/main" id="{48586B92-AB29-469C-A0CA-1F2C714371B0}"/>
              </a:ext>
            </a:extLst>
          </p:cNvPr>
          <p:cNvGraphicFramePr>
            <a:graphicFrameLocks noChangeAspect="1"/>
          </p:cNvGraphicFramePr>
          <p:nvPr>
            <p:extLst>
              <p:ext uri="{D42A27DB-BD31-4B8C-83A1-F6EECF244321}">
                <p14:modId xmlns:p14="http://schemas.microsoft.com/office/powerpoint/2010/main" val="1182778394"/>
              </p:ext>
            </p:extLst>
          </p:nvPr>
        </p:nvGraphicFramePr>
        <p:xfrm>
          <a:off x="2919454" y="775001"/>
          <a:ext cx="6019800" cy="6019800"/>
        </p:xfrm>
        <a:graphic>
          <a:graphicData uri="http://schemas.openxmlformats.org/presentationml/2006/ole">
            <mc:AlternateContent xmlns:mc="http://schemas.openxmlformats.org/markup-compatibility/2006">
              <mc:Choice xmlns:v="urn:schemas-microsoft-com:vml" Requires="v">
                <p:oleObj name="VISIO" r:id="rId2" imgW="3377160" imgH="3377160" progId="Visio.Drawing.4">
                  <p:embed/>
                </p:oleObj>
              </mc:Choice>
              <mc:Fallback>
                <p:oleObj name="VISIO" r:id="rId2" imgW="3377160" imgH="3377160" progId="Visio.Drawing.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9454" y="775001"/>
                        <a:ext cx="60198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ext Box 3">
            <a:extLst>
              <a:ext uri="{FF2B5EF4-FFF2-40B4-BE49-F238E27FC236}">
                <a16:creationId xmlns:a16="http://schemas.microsoft.com/office/drawing/2014/main" id="{4C51B4F8-9B65-421F-A342-803710AA9C47}"/>
              </a:ext>
            </a:extLst>
          </p:cNvPr>
          <p:cNvSpPr txBox="1">
            <a:spLocks noChangeArrowheads="1"/>
          </p:cNvSpPr>
          <p:nvPr/>
        </p:nvSpPr>
        <p:spPr bwMode="auto">
          <a:xfrm>
            <a:off x="1066800" y="101056"/>
            <a:ext cx="368241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3200" b="1" dirty="0">
                <a:solidFill>
                  <a:srgbClr val="000000"/>
                </a:solidFill>
                <a:latin typeface="Times New Roman" panose="02020603050405020304" pitchFamily="18" charset="0"/>
              </a:rPr>
              <a:t>8.1.5  </a:t>
            </a:r>
            <a:r>
              <a:rPr lang="zh-CN" altLang="en-US" sz="3200" b="1" dirty="0">
                <a:solidFill>
                  <a:srgbClr val="000000"/>
                </a:solidFill>
                <a:latin typeface="Times New Roman" panose="02020603050405020304" pitchFamily="18" charset="0"/>
              </a:rPr>
              <a:t>索引组织方式</a:t>
            </a:r>
          </a:p>
        </p:txBody>
      </p:sp>
      <p:sp>
        <p:nvSpPr>
          <p:cNvPr id="5" name="文本框 4">
            <a:extLst>
              <a:ext uri="{FF2B5EF4-FFF2-40B4-BE49-F238E27FC236}">
                <a16:creationId xmlns:a16="http://schemas.microsoft.com/office/drawing/2014/main" id="{303A4723-8A4A-43E6-AAD5-51AF3CE4ADD2}"/>
              </a:ext>
            </a:extLst>
          </p:cNvPr>
          <p:cNvSpPr txBox="1"/>
          <p:nvPr/>
        </p:nvSpPr>
        <p:spPr>
          <a:xfrm>
            <a:off x="204746" y="1484784"/>
            <a:ext cx="2587755" cy="3416320"/>
          </a:xfrm>
          <a:prstGeom prst="rect">
            <a:avLst/>
          </a:prstGeom>
          <a:noFill/>
        </p:spPr>
        <p:txBody>
          <a:bodyPr wrap="square" rtlCol="0">
            <a:spAutoFit/>
          </a:bodyPr>
          <a:lstStyle/>
          <a:p>
            <a:pPr algn="l"/>
            <a:r>
              <a:rPr lang="zh-CN" altLang="en-US" sz="2400" b="1" dirty="0">
                <a:solidFill>
                  <a:schemeClr val="accent5">
                    <a:lumMod val="10000"/>
                  </a:schemeClr>
                </a:solidFill>
              </a:rPr>
              <a:t>优点</a:t>
            </a:r>
            <a:r>
              <a:rPr lang="en-US" altLang="zh-CN" sz="2400" b="1" dirty="0">
                <a:solidFill>
                  <a:schemeClr val="accent5">
                    <a:lumMod val="10000"/>
                  </a:schemeClr>
                </a:solidFill>
              </a:rPr>
              <a:t>:</a:t>
            </a:r>
            <a:r>
              <a:rPr lang="zh-CN" altLang="en-US" sz="2400" b="1" dirty="0">
                <a:solidFill>
                  <a:schemeClr val="accent5">
                    <a:lumMod val="10000"/>
                  </a:schemeClr>
                </a:solidFill>
              </a:rPr>
              <a:t>对大型文件查找迅速</a:t>
            </a:r>
            <a:endParaRPr lang="en-US" altLang="zh-CN" sz="2400" b="1" dirty="0">
              <a:solidFill>
                <a:schemeClr val="accent5">
                  <a:lumMod val="10000"/>
                </a:schemeClr>
              </a:solidFill>
            </a:endParaRPr>
          </a:p>
          <a:p>
            <a:pPr algn="l"/>
            <a:r>
              <a:rPr lang="zh-CN" altLang="en-US" sz="2400" b="1" dirty="0">
                <a:solidFill>
                  <a:schemeClr val="accent5">
                    <a:lumMod val="10000"/>
                  </a:schemeClr>
                </a:solidFill>
              </a:rPr>
              <a:t>缺点</a:t>
            </a:r>
            <a:r>
              <a:rPr lang="en-US" altLang="zh-CN" sz="2400" b="1" dirty="0">
                <a:solidFill>
                  <a:schemeClr val="accent5">
                    <a:lumMod val="10000"/>
                  </a:schemeClr>
                </a:solidFill>
              </a:rPr>
              <a:t>:</a:t>
            </a:r>
            <a:r>
              <a:rPr lang="zh-CN" altLang="en-US" sz="2400" b="1" dirty="0">
                <a:solidFill>
                  <a:schemeClr val="accent5">
                    <a:lumMod val="10000"/>
                  </a:schemeClr>
                </a:solidFill>
              </a:rPr>
              <a:t>随着索引级数增多</a:t>
            </a:r>
            <a:r>
              <a:rPr lang="en-US" altLang="zh-CN" sz="2400" b="1" dirty="0">
                <a:solidFill>
                  <a:schemeClr val="accent5">
                    <a:lumMod val="10000"/>
                  </a:schemeClr>
                </a:solidFill>
              </a:rPr>
              <a:t>,</a:t>
            </a:r>
            <a:r>
              <a:rPr lang="zh-CN" altLang="en-US" sz="2400" b="1" dirty="0">
                <a:solidFill>
                  <a:schemeClr val="accent5">
                    <a:lumMod val="10000"/>
                  </a:schemeClr>
                </a:solidFill>
              </a:rPr>
              <a:t>所需启动磁盘的次数增加爱</a:t>
            </a:r>
            <a:r>
              <a:rPr lang="en-US" altLang="zh-CN" sz="2400" b="1" dirty="0">
                <a:solidFill>
                  <a:schemeClr val="accent5">
                    <a:lumMod val="10000"/>
                  </a:schemeClr>
                </a:solidFill>
              </a:rPr>
              <a:t>.</a:t>
            </a:r>
            <a:r>
              <a:rPr lang="zh-CN" altLang="en-US" sz="2400" b="1" dirty="0">
                <a:solidFill>
                  <a:schemeClr val="accent5">
                    <a:lumMod val="10000"/>
                  </a:schemeClr>
                </a:solidFill>
              </a:rPr>
              <a:t>对小文件来说浪费资源</a:t>
            </a:r>
            <a:r>
              <a:rPr lang="en-US" altLang="zh-CN" sz="2400" b="1" dirty="0">
                <a:solidFill>
                  <a:schemeClr val="accent5">
                    <a:lumMod val="10000"/>
                  </a:schemeClr>
                </a:solidFill>
              </a:rPr>
              <a:t>.</a:t>
            </a:r>
            <a:r>
              <a:rPr lang="zh-CN" altLang="en-US" sz="2400" b="1" dirty="0">
                <a:solidFill>
                  <a:schemeClr val="accent5">
                    <a:lumMod val="10000"/>
                  </a:schemeClr>
                </a:solidFill>
              </a:rPr>
              <a:t>只适合大型文件</a:t>
            </a:r>
            <a:r>
              <a:rPr lang="en-US" altLang="zh-CN" sz="2400" b="1" dirty="0">
                <a:solidFill>
                  <a:schemeClr val="accent5">
                    <a:lumMod val="10000"/>
                  </a:schemeClr>
                </a:solidFill>
              </a:rPr>
              <a:t>.</a:t>
            </a:r>
          </a:p>
          <a:p>
            <a:pPr algn="l"/>
            <a:endParaRPr lang="en-US" altLang="zh-CN" sz="2400" b="1" dirty="0">
              <a:solidFill>
                <a:schemeClr val="accent5">
                  <a:lumMod val="10000"/>
                </a:schemeClr>
              </a:solidFill>
            </a:endParaRPr>
          </a:p>
        </p:txBody>
      </p:sp>
      <p:sp>
        <p:nvSpPr>
          <p:cNvPr id="7" name="文本框 6">
            <a:extLst>
              <a:ext uri="{FF2B5EF4-FFF2-40B4-BE49-F238E27FC236}">
                <a16:creationId xmlns:a16="http://schemas.microsoft.com/office/drawing/2014/main" id="{F1723F96-B2DD-43A5-BF51-53CC6D363AA0}"/>
              </a:ext>
            </a:extLst>
          </p:cNvPr>
          <p:cNvSpPr txBox="1"/>
          <p:nvPr/>
        </p:nvSpPr>
        <p:spPr>
          <a:xfrm>
            <a:off x="204746" y="5082208"/>
            <a:ext cx="4576118" cy="1384995"/>
          </a:xfrm>
          <a:prstGeom prst="rect">
            <a:avLst/>
          </a:prstGeom>
          <a:noFill/>
        </p:spPr>
        <p:txBody>
          <a:bodyPr wrap="square">
            <a:spAutoFit/>
          </a:bodyPr>
          <a:lstStyle/>
          <a:p>
            <a:pPr algn="l"/>
            <a:r>
              <a:rPr lang="zh-CN" altLang="en-US" sz="2800" b="1" dirty="0">
                <a:solidFill>
                  <a:schemeClr val="accent5">
                    <a:lumMod val="10000"/>
                  </a:schemeClr>
                </a:solidFill>
              </a:rPr>
              <a:t>系统如果只用一种索引方式</a:t>
            </a:r>
            <a:r>
              <a:rPr lang="en-US" altLang="zh-CN" sz="2800" b="1" dirty="0">
                <a:solidFill>
                  <a:schemeClr val="accent5">
                    <a:lumMod val="10000"/>
                  </a:schemeClr>
                </a:solidFill>
              </a:rPr>
              <a:t>,</a:t>
            </a:r>
            <a:r>
              <a:rPr lang="zh-CN" altLang="en-US" sz="2800" b="1" dirty="0">
                <a:solidFill>
                  <a:schemeClr val="accent5">
                    <a:lumMod val="10000"/>
                  </a:schemeClr>
                </a:solidFill>
              </a:rPr>
              <a:t>效率都不理想</a:t>
            </a:r>
            <a:r>
              <a:rPr lang="en-US" altLang="zh-CN" sz="2800" b="1" dirty="0">
                <a:solidFill>
                  <a:schemeClr val="accent5">
                    <a:lumMod val="10000"/>
                  </a:schemeClr>
                </a:solidFill>
              </a:rPr>
              <a:t>.</a:t>
            </a:r>
            <a:r>
              <a:rPr lang="zh-CN" altLang="en-US" sz="2800" b="1" dirty="0">
                <a:solidFill>
                  <a:schemeClr val="accent5">
                    <a:lumMod val="10000"/>
                  </a:schemeClr>
                </a:solidFill>
              </a:rPr>
              <a:t>不能适合既有大文件也有小文件的实际</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3">
            <a:extLst>
              <a:ext uri="{FF2B5EF4-FFF2-40B4-BE49-F238E27FC236}">
                <a16:creationId xmlns:a16="http://schemas.microsoft.com/office/drawing/2014/main" id="{9C401DAF-CAF3-4AE2-8329-60543948281F}"/>
              </a:ext>
            </a:extLst>
          </p:cNvPr>
          <p:cNvSpPr txBox="1">
            <a:spLocks noChangeArrowheads="1"/>
          </p:cNvSpPr>
          <p:nvPr/>
        </p:nvSpPr>
        <p:spPr bwMode="auto">
          <a:xfrm>
            <a:off x="251520" y="980728"/>
            <a:ext cx="8496944"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dirty="0">
                <a:solidFill>
                  <a:schemeClr val="accent5">
                    <a:lumMod val="10000"/>
                  </a:schemeClr>
                </a:solidFill>
              </a:rPr>
              <a:t>3.</a:t>
            </a:r>
            <a:r>
              <a:rPr lang="zh-CN" altLang="en-US" b="1" dirty="0">
                <a:solidFill>
                  <a:schemeClr val="accent5">
                    <a:lumMod val="10000"/>
                  </a:schemeClr>
                </a:solidFill>
                <a:latin typeface="Times New Roman" panose="02020603050405020304" pitchFamily="18" charset="0"/>
              </a:rPr>
              <a:t>增量式索引组织方式</a:t>
            </a:r>
            <a:r>
              <a:rPr lang="en-US" altLang="zh-CN" b="1" dirty="0">
                <a:solidFill>
                  <a:schemeClr val="accent5">
                    <a:lumMod val="10000"/>
                  </a:schemeClr>
                </a:solidFill>
                <a:latin typeface="Times New Roman" panose="02020603050405020304" pitchFamily="18" charset="0"/>
              </a:rPr>
              <a:t>(</a:t>
            </a:r>
            <a:r>
              <a:rPr lang="zh-CN" altLang="en-US" b="1" dirty="0">
                <a:solidFill>
                  <a:schemeClr val="accent5">
                    <a:lumMod val="10000"/>
                  </a:schemeClr>
                </a:solidFill>
                <a:latin typeface="Times New Roman" panose="02020603050405020304" pitchFamily="18" charset="0"/>
              </a:rPr>
              <a:t>混合方式</a:t>
            </a:r>
            <a:r>
              <a:rPr lang="en-US" altLang="zh-CN" b="1" dirty="0">
                <a:solidFill>
                  <a:schemeClr val="accent5">
                    <a:lumMod val="10000"/>
                  </a:schemeClr>
                </a:solidFill>
                <a:latin typeface="Times New Roman" panose="02020603050405020304" pitchFamily="18" charset="0"/>
              </a:rPr>
              <a:t>)</a:t>
            </a:r>
          </a:p>
          <a:p>
            <a:pPr algn="l" eaLnBrk="1" hangingPunct="1"/>
            <a:r>
              <a:rPr lang="zh-CN" altLang="en-US" b="1" dirty="0">
                <a:solidFill>
                  <a:schemeClr val="accent5">
                    <a:lumMod val="10000"/>
                  </a:schemeClr>
                </a:solidFill>
                <a:latin typeface="Times New Roman" panose="02020603050405020304" pitchFamily="18" charset="0"/>
              </a:rPr>
              <a:t>全面考虑小</a:t>
            </a:r>
            <a:r>
              <a:rPr lang="en-US" altLang="zh-CN" b="1" dirty="0">
                <a:solidFill>
                  <a:schemeClr val="accent5">
                    <a:lumMod val="10000"/>
                  </a:schemeClr>
                </a:solidFill>
                <a:latin typeface="Times New Roman" panose="02020603050405020304" pitchFamily="18" charset="0"/>
              </a:rPr>
              <a:t>,</a:t>
            </a:r>
            <a:r>
              <a:rPr lang="zh-CN" altLang="en-US" b="1" dirty="0">
                <a:solidFill>
                  <a:schemeClr val="accent5">
                    <a:lumMod val="10000"/>
                  </a:schemeClr>
                </a:solidFill>
                <a:latin typeface="Times New Roman" panose="02020603050405020304" pitchFamily="18" charset="0"/>
              </a:rPr>
              <a:t>中</a:t>
            </a:r>
            <a:r>
              <a:rPr lang="en-US" altLang="zh-CN" b="1" dirty="0">
                <a:solidFill>
                  <a:schemeClr val="accent5">
                    <a:lumMod val="10000"/>
                  </a:schemeClr>
                </a:solidFill>
                <a:latin typeface="Times New Roman" panose="02020603050405020304" pitchFamily="18" charset="0"/>
              </a:rPr>
              <a:t>,</a:t>
            </a:r>
            <a:r>
              <a:rPr lang="zh-CN" altLang="en-US" b="1" dirty="0">
                <a:solidFill>
                  <a:schemeClr val="accent5">
                    <a:lumMod val="10000"/>
                  </a:schemeClr>
                </a:solidFill>
                <a:latin typeface="Times New Roman" panose="02020603050405020304" pitchFamily="18" charset="0"/>
              </a:rPr>
              <a:t>大及特大型文件</a:t>
            </a:r>
            <a:r>
              <a:rPr lang="en-US" altLang="zh-CN" b="1" dirty="0">
                <a:solidFill>
                  <a:schemeClr val="accent5">
                    <a:lumMod val="10000"/>
                  </a:schemeClr>
                </a:solidFill>
                <a:latin typeface="Times New Roman" panose="02020603050405020304" pitchFamily="18" charset="0"/>
              </a:rPr>
              <a:t>,</a:t>
            </a:r>
            <a:r>
              <a:rPr lang="zh-CN" altLang="en-US" b="1" dirty="0">
                <a:solidFill>
                  <a:schemeClr val="accent5">
                    <a:lumMod val="10000"/>
                  </a:schemeClr>
                </a:solidFill>
                <a:latin typeface="Times New Roman" panose="02020603050405020304" pitchFamily="18" charset="0"/>
              </a:rPr>
              <a:t>采取多种组织方式构成文件物理结构</a:t>
            </a:r>
            <a:r>
              <a:rPr lang="en-US" altLang="zh-CN" b="1" dirty="0">
                <a:solidFill>
                  <a:schemeClr val="accent5">
                    <a:lumMod val="10000"/>
                  </a:schemeClr>
                </a:solidFill>
                <a:latin typeface="Times New Roman" panose="02020603050405020304" pitchFamily="18" charset="0"/>
              </a:rPr>
              <a:t>.</a:t>
            </a:r>
          </a:p>
          <a:p>
            <a:pPr marL="457200" indent="-457200" algn="l" eaLnBrk="1" hangingPunct="1">
              <a:buFont typeface="Wingdings" panose="05000000000000000000" pitchFamily="2" charset="2"/>
              <a:buChar char="Ø"/>
            </a:pPr>
            <a:r>
              <a:rPr lang="zh-CN" altLang="en-US" b="1" dirty="0">
                <a:solidFill>
                  <a:schemeClr val="accent5">
                    <a:lumMod val="10000"/>
                  </a:schemeClr>
                </a:solidFill>
                <a:latin typeface="Times New Roman" panose="02020603050405020304" pitchFamily="18" charset="0"/>
              </a:rPr>
              <a:t>小文件</a:t>
            </a:r>
            <a:r>
              <a:rPr lang="en-US" altLang="zh-CN" b="1" dirty="0">
                <a:solidFill>
                  <a:schemeClr val="accent5">
                    <a:lumMod val="10000"/>
                  </a:schemeClr>
                </a:solidFill>
                <a:latin typeface="Times New Roman" panose="02020603050405020304" pitchFamily="18" charset="0"/>
              </a:rPr>
              <a:t>KB</a:t>
            </a:r>
            <a:r>
              <a:rPr lang="zh-CN" altLang="en-US" b="1" dirty="0">
                <a:solidFill>
                  <a:schemeClr val="accent5">
                    <a:lumMod val="10000"/>
                  </a:schemeClr>
                </a:solidFill>
                <a:latin typeface="Times New Roman" panose="02020603050405020304" pitchFamily="18" charset="0"/>
              </a:rPr>
              <a:t>级</a:t>
            </a:r>
            <a:r>
              <a:rPr lang="en-US" altLang="zh-CN" b="1" dirty="0">
                <a:solidFill>
                  <a:schemeClr val="accent5">
                    <a:lumMod val="10000"/>
                  </a:schemeClr>
                </a:solidFill>
                <a:latin typeface="Times New Roman" panose="02020603050405020304" pitchFamily="18" charset="0"/>
              </a:rPr>
              <a:t>:FCB</a:t>
            </a:r>
            <a:r>
              <a:rPr lang="zh-CN" altLang="en-US" b="1" dirty="0">
                <a:solidFill>
                  <a:schemeClr val="accent5">
                    <a:lumMod val="10000"/>
                  </a:schemeClr>
                </a:solidFill>
                <a:latin typeface="Times New Roman" panose="02020603050405020304" pitchFamily="18" charset="0"/>
              </a:rPr>
              <a:t>记录每一个盘块地址即直接寻址</a:t>
            </a:r>
            <a:endParaRPr lang="en-US" altLang="zh-CN" b="1" dirty="0">
              <a:solidFill>
                <a:schemeClr val="accent5">
                  <a:lumMod val="10000"/>
                </a:schemeClr>
              </a:solidFill>
              <a:latin typeface="Times New Roman" panose="02020603050405020304" pitchFamily="18" charset="0"/>
            </a:endParaRPr>
          </a:p>
          <a:p>
            <a:pPr marL="457200" indent="-457200" algn="l" eaLnBrk="1" hangingPunct="1">
              <a:buFont typeface="Wingdings" panose="05000000000000000000" pitchFamily="2" charset="2"/>
              <a:buChar char="Ø"/>
            </a:pPr>
            <a:r>
              <a:rPr lang="zh-CN" altLang="en-US" b="1" dirty="0">
                <a:solidFill>
                  <a:schemeClr val="accent5">
                    <a:lumMod val="10000"/>
                  </a:schemeClr>
                </a:solidFill>
                <a:latin typeface="Times New Roman" panose="02020603050405020304" pitchFamily="18" charset="0"/>
              </a:rPr>
              <a:t>中等文件</a:t>
            </a:r>
            <a:r>
              <a:rPr lang="en-US" altLang="zh-CN" b="1" dirty="0">
                <a:solidFill>
                  <a:schemeClr val="accent5">
                    <a:lumMod val="10000"/>
                  </a:schemeClr>
                </a:solidFill>
                <a:latin typeface="Times New Roman" panose="02020603050405020304" pitchFamily="18" charset="0"/>
              </a:rPr>
              <a:t>MB</a:t>
            </a:r>
            <a:r>
              <a:rPr lang="zh-CN" altLang="en-US" b="1" dirty="0">
                <a:solidFill>
                  <a:schemeClr val="accent5">
                    <a:lumMod val="10000"/>
                  </a:schemeClr>
                </a:solidFill>
                <a:latin typeface="Times New Roman" panose="02020603050405020304" pitchFamily="18" charset="0"/>
              </a:rPr>
              <a:t>级</a:t>
            </a:r>
            <a:r>
              <a:rPr lang="en-US" altLang="zh-CN" b="1" dirty="0">
                <a:solidFill>
                  <a:schemeClr val="accent5">
                    <a:lumMod val="10000"/>
                  </a:schemeClr>
                </a:solidFill>
                <a:latin typeface="Times New Roman" panose="02020603050405020304" pitchFamily="18" charset="0"/>
              </a:rPr>
              <a:t>:</a:t>
            </a:r>
            <a:r>
              <a:rPr lang="zh-CN" altLang="en-US" b="1" dirty="0">
                <a:solidFill>
                  <a:schemeClr val="accent5">
                    <a:lumMod val="10000"/>
                  </a:schemeClr>
                </a:solidFill>
                <a:latin typeface="Times New Roman" panose="02020603050405020304" pitchFamily="18" charset="0"/>
              </a:rPr>
              <a:t>单级索引</a:t>
            </a:r>
            <a:r>
              <a:rPr lang="en-US" altLang="zh-CN" b="1" dirty="0">
                <a:solidFill>
                  <a:schemeClr val="accent5">
                    <a:lumMod val="10000"/>
                  </a:schemeClr>
                </a:solidFill>
                <a:latin typeface="Times New Roman" panose="02020603050405020304" pitchFamily="18" charset="0"/>
              </a:rPr>
              <a:t>-FCB-</a:t>
            </a:r>
            <a:r>
              <a:rPr lang="zh-CN" altLang="en-US" b="1" dirty="0">
                <a:solidFill>
                  <a:schemeClr val="accent5">
                    <a:lumMod val="10000"/>
                  </a:schemeClr>
                </a:solidFill>
                <a:latin typeface="Times New Roman" panose="02020603050405020304" pitchFamily="18" charset="0"/>
              </a:rPr>
              <a:t>索引</a:t>
            </a:r>
            <a:r>
              <a:rPr lang="en-US" altLang="zh-CN" b="1" dirty="0">
                <a:solidFill>
                  <a:schemeClr val="accent5">
                    <a:lumMod val="10000"/>
                  </a:schemeClr>
                </a:solidFill>
                <a:latin typeface="Times New Roman" panose="02020603050405020304" pitchFamily="18" charset="0"/>
              </a:rPr>
              <a:t>-</a:t>
            </a:r>
            <a:r>
              <a:rPr lang="zh-CN" altLang="en-US" b="1" dirty="0">
                <a:solidFill>
                  <a:schemeClr val="accent5">
                    <a:lumMod val="10000"/>
                  </a:schemeClr>
                </a:solidFill>
                <a:latin typeface="Times New Roman" panose="02020603050405020304" pitchFamily="18" charset="0"/>
              </a:rPr>
              <a:t>盘块</a:t>
            </a:r>
            <a:r>
              <a:rPr lang="en-US" altLang="zh-CN" b="1" dirty="0">
                <a:solidFill>
                  <a:schemeClr val="accent5">
                    <a:lumMod val="10000"/>
                  </a:schemeClr>
                </a:solidFill>
                <a:latin typeface="Times New Roman" panose="02020603050405020304" pitchFamily="18" charset="0"/>
              </a:rPr>
              <a:t>,</a:t>
            </a:r>
            <a:r>
              <a:rPr lang="zh-CN" altLang="en-US" b="1" dirty="0">
                <a:solidFill>
                  <a:schemeClr val="accent5">
                    <a:lumMod val="10000"/>
                  </a:schemeClr>
                </a:solidFill>
                <a:latin typeface="Times New Roman" panose="02020603050405020304" pitchFamily="18" charset="0"/>
              </a:rPr>
              <a:t>一次间接寻址</a:t>
            </a:r>
            <a:endParaRPr lang="en-US" altLang="zh-CN" b="1" dirty="0">
              <a:solidFill>
                <a:schemeClr val="accent5">
                  <a:lumMod val="10000"/>
                </a:schemeClr>
              </a:solidFill>
              <a:latin typeface="Times New Roman" panose="02020603050405020304" pitchFamily="18" charset="0"/>
            </a:endParaRPr>
          </a:p>
          <a:p>
            <a:pPr marL="457200" indent="-457200" algn="l" eaLnBrk="1" hangingPunct="1">
              <a:buFont typeface="Wingdings" panose="05000000000000000000" pitchFamily="2" charset="2"/>
              <a:buChar char="Ø"/>
            </a:pPr>
            <a:r>
              <a:rPr lang="zh-CN" altLang="en-US" b="1" dirty="0">
                <a:solidFill>
                  <a:schemeClr val="accent5">
                    <a:lumMod val="10000"/>
                  </a:schemeClr>
                </a:solidFill>
                <a:latin typeface="Times New Roman" panose="02020603050405020304" pitchFamily="18" charset="0"/>
              </a:rPr>
              <a:t>大文件</a:t>
            </a:r>
            <a:r>
              <a:rPr lang="en-US" altLang="zh-CN" b="1" dirty="0">
                <a:solidFill>
                  <a:schemeClr val="accent5">
                    <a:lumMod val="10000"/>
                  </a:schemeClr>
                </a:solidFill>
                <a:latin typeface="Times New Roman" panose="02020603050405020304" pitchFamily="18" charset="0"/>
              </a:rPr>
              <a:t>,</a:t>
            </a:r>
            <a:r>
              <a:rPr lang="zh-CN" altLang="en-US" b="1" dirty="0">
                <a:solidFill>
                  <a:schemeClr val="accent5">
                    <a:lumMod val="10000"/>
                  </a:schemeClr>
                </a:solidFill>
                <a:latin typeface="Times New Roman" panose="02020603050405020304" pitchFamily="18" charset="0"/>
              </a:rPr>
              <a:t>特大文件</a:t>
            </a:r>
            <a:r>
              <a:rPr lang="en-US" altLang="zh-CN" b="1" dirty="0">
                <a:solidFill>
                  <a:schemeClr val="accent5">
                    <a:lumMod val="10000"/>
                  </a:schemeClr>
                </a:solidFill>
                <a:latin typeface="Times New Roman" panose="02020603050405020304" pitchFamily="18" charset="0"/>
              </a:rPr>
              <a:t>(</a:t>
            </a:r>
            <a:r>
              <a:rPr lang="zh-CN" altLang="en-US" b="1" dirty="0">
                <a:solidFill>
                  <a:schemeClr val="accent5">
                    <a:lumMod val="10000"/>
                  </a:schemeClr>
                </a:solidFill>
                <a:latin typeface="Times New Roman" panose="02020603050405020304" pitchFamily="18" charset="0"/>
              </a:rPr>
              <a:t>几百</a:t>
            </a:r>
            <a:r>
              <a:rPr lang="en-US" altLang="zh-CN" b="1" dirty="0">
                <a:solidFill>
                  <a:schemeClr val="accent5">
                    <a:lumMod val="10000"/>
                  </a:schemeClr>
                </a:solidFill>
                <a:latin typeface="Times New Roman" panose="02020603050405020304" pitchFamily="18" charset="0"/>
              </a:rPr>
              <a:t>MB</a:t>
            </a:r>
            <a:r>
              <a:rPr lang="zh-CN" altLang="en-US" b="1" dirty="0">
                <a:solidFill>
                  <a:schemeClr val="accent5">
                    <a:lumMod val="10000"/>
                  </a:schemeClr>
                </a:solidFill>
                <a:latin typeface="Times New Roman" panose="02020603050405020304" pitchFamily="18" charset="0"/>
              </a:rPr>
              <a:t>以上</a:t>
            </a:r>
            <a:r>
              <a:rPr lang="en-US" altLang="zh-CN" b="1" dirty="0">
                <a:solidFill>
                  <a:schemeClr val="accent5">
                    <a:lumMod val="10000"/>
                  </a:schemeClr>
                </a:solidFill>
                <a:latin typeface="Times New Roman" panose="02020603050405020304" pitchFamily="18" charset="0"/>
              </a:rPr>
              <a:t>):</a:t>
            </a:r>
            <a:r>
              <a:rPr lang="zh-CN" altLang="en-US" b="1" dirty="0">
                <a:solidFill>
                  <a:schemeClr val="accent5">
                    <a:lumMod val="10000"/>
                  </a:schemeClr>
                </a:solidFill>
                <a:latin typeface="Times New Roman" panose="02020603050405020304" pitchFamily="18" charset="0"/>
              </a:rPr>
              <a:t>多级索引</a:t>
            </a:r>
            <a:endParaRPr lang="en-US" altLang="zh-CN" b="1" dirty="0">
              <a:solidFill>
                <a:schemeClr val="accent5">
                  <a:lumMod val="10000"/>
                </a:schemeClr>
              </a:solidFill>
              <a:latin typeface="Times New Roman" panose="02020603050405020304" pitchFamily="18" charset="0"/>
            </a:endParaRPr>
          </a:p>
          <a:p>
            <a:pPr marL="457200" indent="-457200" algn="l" eaLnBrk="1" hangingPunct="1">
              <a:buFont typeface="Wingdings" panose="05000000000000000000" pitchFamily="2" charset="2"/>
              <a:buChar char="Ø"/>
            </a:pPr>
            <a:r>
              <a:rPr lang="zh-CN" altLang="en-US" b="1" dirty="0">
                <a:solidFill>
                  <a:schemeClr val="accent5">
                    <a:lumMod val="10000"/>
                  </a:schemeClr>
                </a:solidFill>
                <a:latin typeface="Times New Roman" panose="02020603050405020304" pitchFamily="18" charset="0"/>
              </a:rPr>
              <a:t>以上方式混合使用即混合组织方式</a:t>
            </a:r>
            <a:endParaRPr lang="en-US" altLang="zh-CN" b="1" dirty="0">
              <a:solidFill>
                <a:schemeClr val="accent5">
                  <a:lumMod val="10000"/>
                </a:schemeClr>
              </a:solidFill>
              <a:latin typeface="Times New Roman" panose="02020603050405020304" pitchFamily="18" charset="0"/>
            </a:endParaRPr>
          </a:p>
          <a:p>
            <a:pPr algn="l" eaLnBrk="1" hangingPunct="1"/>
            <a:endParaRPr lang="zh-CN" altLang="en-US" b="1" dirty="0">
              <a:solidFill>
                <a:schemeClr val="accent5">
                  <a:lumMod val="10000"/>
                </a:schemeClr>
              </a:solidFill>
              <a:latin typeface="Times New Roman" panose="02020603050405020304" pitchFamily="18" charset="0"/>
            </a:endParaRPr>
          </a:p>
        </p:txBody>
      </p:sp>
      <p:sp>
        <p:nvSpPr>
          <p:cNvPr id="2" name="Text Box 3">
            <a:extLst>
              <a:ext uri="{FF2B5EF4-FFF2-40B4-BE49-F238E27FC236}">
                <a16:creationId xmlns:a16="http://schemas.microsoft.com/office/drawing/2014/main" id="{A0E83DE9-DAE2-45E0-9680-D84FBD9C3C63}"/>
              </a:ext>
            </a:extLst>
          </p:cNvPr>
          <p:cNvSpPr txBox="1">
            <a:spLocks noChangeArrowheads="1"/>
          </p:cNvSpPr>
          <p:nvPr/>
        </p:nvSpPr>
        <p:spPr bwMode="auto">
          <a:xfrm>
            <a:off x="1066800" y="101056"/>
            <a:ext cx="368241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3200" b="1" dirty="0">
                <a:solidFill>
                  <a:srgbClr val="000000"/>
                </a:solidFill>
                <a:latin typeface="Times New Roman" panose="02020603050405020304" pitchFamily="18" charset="0"/>
              </a:rPr>
              <a:t>8.1.5  </a:t>
            </a:r>
            <a:r>
              <a:rPr lang="zh-CN" altLang="en-US" sz="3200" b="1" dirty="0">
                <a:solidFill>
                  <a:srgbClr val="000000"/>
                </a:solidFill>
                <a:latin typeface="Times New Roman" panose="02020603050405020304" pitchFamily="18" charset="0"/>
              </a:rPr>
              <a:t>索引组织方式</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2">
            <a:extLst>
              <a:ext uri="{FF2B5EF4-FFF2-40B4-BE49-F238E27FC236}">
                <a16:creationId xmlns:a16="http://schemas.microsoft.com/office/drawing/2014/main" id="{D6ACDD6F-60BB-4A9C-84CA-86A5AEE9FA67}"/>
              </a:ext>
            </a:extLst>
          </p:cNvPr>
          <p:cNvGraphicFramePr>
            <a:graphicFrameLocks noChangeAspect="1"/>
          </p:cNvGraphicFramePr>
          <p:nvPr>
            <p:extLst>
              <p:ext uri="{D42A27DB-BD31-4B8C-83A1-F6EECF244321}">
                <p14:modId xmlns:p14="http://schemas.microsoft.com/office/powerpoint/2010/main" val="3519347186"/>
              </p:ext>
            </p:extLst>
          </p:nvPr>
        </p:nvGraphicFramePr>
        <p:xfrm>
          <a:off x="0" y="980728"/>
          <a:ext cx="9144000" cy="5680075"/>
        </p:xfrm>
        <a:graphic>
          <a:graphicData uri="http://schemas.openxmlformats.org/presentationml/2006/ole">
            <mc:AlternateContent xmlns:mc="http://schemas.openxmlformats.org/markup-compatibility/2006">
              <mc:Choice xmlns:v="urn:schemas-microsoft-com:vml" Requires="v">
                <p:oleObj name="VISIO" r:id="rId2" imgW="3701160" imgH="2298240" progId="Visio.Drawing.4">
                  <p:embed/>
                </p:oleObj>
              </mc:Choice>
              <mc:Fallback>
                <p:oleObj name="VISIO" r:id="rId2" imgW="3701160" imgH="2298240" progId="Visio.Drawing.4">
                  <p:embed/>
                  <p:pic>
                    <p:nvPicPr>
                      <p:cNvPr id="7170" name="Object 2">
                        <a:extLst>
                          <a:ext uri="{FF2B5EF4-FFF2-40B4-BE49-F238E27FC236}">
                            <a16:creationId xmlns:a16="http://schemas.microsoft.com/office/drawing/2014/main" id="{D6ACDD6F-60BB-4A9C-84CA-86A5AEE9FA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80728"/>
                        <a:ext cx="9144000" cy="568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1" name="Text Box 3">
            <a:extLst>
              <a:ext uri="{FF2B5EF4-FFF2-40B4-BE49-F238E27FC236}">
                <a16:creationId xmlns:a16="http://schemas.microsoft.com/office/drawing/2014/main" id="{9C401DAF-CAF3-4AE2-8329-60543948281F}"/>
              </a:ext>
            </a:extLst>
          </p:cNvPr>
          <p:cNvSpPr txBox="1">
            <a:spLocks noChangeArrowheads="1"/>
          </p:cNvSpPr>
          <p:nvPr/>
        </p:nvSpPr>
        <p:spPr bwMode="auto">
          <a:xfrm>
            <a:off x="1043608" y="260648"/>
            <a:ext cx="27543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dirty="0"/>
              <a:t>3.</a:t>
            </a:r>
            <a:r>
              <a:rPr lang="zh-CN" altLang="en-US" b="1" dirty="0">
                <a:latin typeface="Times New Roman" panose="02020603050405020304" pitchFamily="18" charset="0"/>
              </a:rPr>
              <a:t>混合索引方式 </a:t>
            </a:r>
          </a:p>
        </p:txBody>
      </p:sp>
    </p:spTree>
    <p:extLst>
      <p:ext uri="{BB962C8B-B14F-4D97-AF65-F5344CB8AC3E}">
        <p14:creationId xmlns:p14="http://schemas.microsoft.com/office/powerpoint/2010/main" val="1281012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a:extLst>
              <a:ext uri="{FF2B5EF4-FFF2-40B4-BE49-F238E27FC236}">
                <a16:creationId xmlns:a16="http://schemas.microsoft.com/office/drawing/2014/main" id="{7D9314BC-7F2D-43CE-B3CF-F3660C7FDA22}"/>
              </a:ext>
            </a:extLst>
          </p:cNvPr>
          <p:cNvSpPr txBox="1">
            <a:spLocks noChangeArrowheads="1"/>
          </p:cNvSpPr>
          <p:nvPr/>
        </p:nvSpPr>
        <p:spPr bwMode="auto">
          <a:xfrm>
            <a:off x="665878" y="487362"/>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spcBef>
                <a:spcPct val="50000"/>
              </a:spcBef>
            </a:pPr>
            <a:r>
              <a:rPr lang="en-US" altLang="zh-CN" sz="4000" b="1" dirty="0">
                <a:solidFill>
                  <a:schemeClr val="accent6">
                    <a:lumMod val="50000"/>
                  </a:schemeClr>
                </a:solidFill>
                <a:latin typeface="华文新魏" panose="02010800040101010101" pitchFamily="2" charset="-122"/>
                <a:ea typeface="华文新魏" panose="02010800040101010101" pitchFamily="2" charset="-122"/>
              </a:rPr>
              <a:t>8.2</a:t>
            </a:r>
            <a:r>
              <a:rPr lang="zh-CN" altLang="en-US" sz="4000" b="1" dirty="0">
                <a:solidFill>
                  <a:schemeClr val="accent6">
                    <a:lumMod val="50000"/>
                  </a:schemeClr>
                </a:solidFill>
                <a:latin typeface="华文新魏" panose="02010800040101010101" pitchFamily="2" charset="-122"/>
                <a:ea typeface="华文新魏" panose="02010800040101010101" pitchFamily="2" charset="-122"/>
              </a:rPr>
              <a:t>文件存储空间的管理</a:t>
            </a:r>
          </a:p>
        </p:txBody>
      </p:sp>
      <p:sp>
        <p:nvSpPr>
          <p:cNvPr id="23555" name="Rectangle 3">
            <a:extLst>
              <a:ext uri="{FF2B5EF4-FFF2-40B4-BE49-F238E27FC236}">
                <a16:creationId xmlns:a16="http://schemas.microsoft.com/office/drawing/2014/main" id="{85E5641B-711D-45DB-B471-7B242201079B}"/>
              </a:ext>
            </a:extLst>
          </p:cNvPr>
          <p:cNvSpPr>
            <a:spLocks noChangeArrowheads="1"/>
          </p:cNvSpPr>
          <p:nvPr/>
        </p:nvSpPr>
        <p:spPr bwMode="auto">
          <a:xfrm>
            <a:off x="304800" y="1295400"/>
            <a:ext cx="8458200" cy="3861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marL="457200" indent="-457200" algn="l" eaLnBrk="1" hangingPunct="1">
              <a:spcBef>
                <a:spcPct val="20000"/>
              </a:spcBef>
              <a:buClr>
                <a:srgbClr val="0000CC"/>
              </a:buClr>
              <a:buFont typeface="Wingdings" panose="05000000000000000000" pitchFamily="2" charset="2"/>
              <a:buChar char="Ø"/>
            </a:pPr>
            <a:r>
              <a:rPr lang="zh-CN" altLang="en-US" b="1" dirty="0">
                <a:solidFill>
                  <a:schemeClr val="accent6">
                    <a:lumMod val="50000"/>
                  </a:schemeClr>
                </a:solidFill>
                <a:latin typeface="Times New Roman" panose="02020603050405020304" pitchFamily="18" charset="0"/>
              </a:rPr>
              <a:t>前面都是文件的组织方式</a:t>
            </a:r>
            <a:r>
              <a:rPr lang="en-US" altLang="zh-CN" b="1" dirty="0">
                <a:solidFill>
                  <a:schemeClr val="accent6">
                    <a:lumMod val="50000"/>
                  </a:schemeClr>
                </a:solidFill>
                <a:latin typeface="Times New Roman" panose="02020603050405020304" pitchFamily="18" charset="0"/>
              </a:rPr>
              <a:t>.</a:t>
            </a:r>
            <a:r>
              <a:rPr lang="zh-CN" altLang="en-US" b="1" dirty="0">
                <a:solidFill>
                  <a:schemeClr val="accent6">
                    <a:lumMod val="50000"/>
                  </a:schemeClr>
                </a:solidFill>
                <a:latin typeface="Times New Roman" panose="02020603050405020304" pitchFamily="18" charset="0"/>
              </a:rPr>
              <a:t>存储文件的磁盘空间其实也需要适合的组织方式</a:t>
            </a:r>
            <a:r>
              <a:rPr lang="en-US" altLang="zh-CN" b="1" dirty="0">
                <a:solidFill>
                  <a:schemeClr val="accent6">
                    <a:lumMod val="50000"/>
                  </a:schemeClr>
                </a:solidFill>
                <a:latin typeface="Times New Roman" panose="02020603050405020304" pitchFamily="18" charset="0"/>
              </a:rPr>
              <a:t>,</a:t>
            </a:r>
            <a:r>
              <a:rPr lang="zh-CN" altLang="en-US" b="1" dirty="0">
                <a:solidFill>
                  <a:schemeClr val="accent6">
                    <a:lumMod val="50000"/>
                  </a:schemeClr>
                </a:solidFill>
                <a:latin typeface="Times New Roman" panose="02020603050405020304" pitchFamily="18" charset="0"/>
              </a:rPr>
              <a:t>以便快捷发现空闲盘块</a:t>
            </a:r>
            <a:r>
              <a:rPr lang="en-US" altLang="zh-CN" b="1" dirty="0">
                <a:solidFill>
                  <a:schemeClr val="accent6">
                    <a:lumMod val="50000"/>
                  </a:schemeClr>
                </a:solidFill>
                <a:latin typeface="Times New Roman" panose="02020603050405020304" pitchFamily="18" charset="0"/>
              </a:rPr>
              <a:t>.</a:t>
            </a:r>
          </a:p>
          <a:p>
            <a:pPr marL="457200" indent="-457200" algn="l" eaLnBrk="1" hangingPunct="1">
              <a:spcBef>
                <a:spcPct val="20000"/>
              </a:spcBef>
              <a:buClr>
                <a:srgbClr val="0000CC"/>
              </a:buClr>
              <a:buFont typeface="Wingdings" panose="05000000000000000000" pitchFamily="2" charset="2"/>
              <a:buChar char="Ø"/>
            </a:pPr>
            <a:r>
              <a:rPr lang="zh-CN" altLang="en-US" b="1" dirty="0">
                <a:solidFill>
                  <a:schemeClr val="accent6">
                    <a:lumMod val="50000"/>
                  </a:schemeClr>
                </a:solidFill>
                <a:latin typeface="Times New Roman" panose="02020603050405020304" pitchFamily="18" charset="0"/>
              </a:rPr>
              <a:t>合理管理可分配空间的数据结构</a:t>
            </a:r>
            <a:r>
              <a:rPr lang="en-US" altLang="zh-CN" b="1" dirty="0">
                <a:solidFill>
                  <a:schemeClr val="accent6">
                    <a:lumMod val="50000"/>
                  </a:schemeClr>
                </a:solidFill>
                <a:latin typeface="Times New Roman" panose="02020603050405020304" pitchFamily="18" charset="0"/>
              </a:rPr>
              <a:t>:</a:t>
            </a:r>
            <a:r>
              <a:rPr lang="zh-CN" altLang="en-US" b="1" dirty="0">
                <a:solidFill>
                  <a:schemeClr val="accent6">
                    <a:lumMod val="50000"/>
                  </a:schemeClr>
                </a:solidFill>
                <a:latin typeface="Times New Roman" panose="02020603050405020304" pitchFamily="18" charset="0"/>
              </a:rPr>
              <a:t>磁盘分配表</a:t>
            </a:r>
            <a:r>
              <a:rPr lang="en-US" altLang="zh-CN" b="1" dirty="0">
                <a:solidFill>
                  <a:schemeClr val="accent6">
                    <a:lumMod val="50000"/>
                  </a:schemeClr>
                </a:solidFill>
                <a:latin typeface="Times New Roman" panose="02020603050405020304" pitchFamily="18" charset="0"/>
              </a:rPr>
              <a:t>DAT</a:t>
            </a:r>
          </a:p>
          <a:p>
            <a:pPr marL="457200" indent="-457200" algn="l" eaLnBrk="1" hangingPunct="1">
              <a:spcBef>
                <a:spcPct val="20000"/>
              </a:spcBef>
              <a:buClr>
                <a:srgbClr val="0000CC"/>
              </a:buClr>
              <a:buFont typeface="Wingdings" panose="05000000000000000000" pitchFamily="2" charset="2"/>
              <a:buChar char="Ø"/>
            </a:pPr>
            <a:r>
              <a:rPr lang="zh-CN" altLang="en-US" b="1" dirty="0">
                <a:solidFill>
                  <a:schemeClr val="accent6">
                    <a:lumMod val="50000"/>
                  </a:schemeClr>
                </a:solidFill>
                <a:latin typeface="Times New Roman" panose="02020603050405020304" pitchFamily="18" charset="0"/>
              </a:rPr>
              <a:t>盘块分配和回收的机制</a:t>
            </a:r>
            <a:endParaRPr lang="en-US" altLang="zh-CN" b="1" dirty="0">
              <a:solidFill>
                <a:schemeClr val="accent6">
                  <a:lumMod val="50000"/>
                </a:schemeClr>
              </a:solidFill>
              <a:latin typeface="Times New Roman" panose="02020603050405020304" pitchFamily="18" charset="0"/>
            </a:endParaRPr>
          </a:p>
          <a:p>
            <a:pPr marL="457200" indent="-457200" algn="l" eaLnBrk="1" hangingPunct="1">
              <a:spcBef>
                <a:spcPct val="20000"/>
              </a:spcBef>
              <a:buClr>
                <a:srgbClr val="0000CC"/>
              </a:buClr>
              <a:buFont typeface="Wingdings" panose="05000000000000000000" pitchFamily="2" charset="2"/>
              <a:buChar char="Ø"/>
            </a:pPr>
            <a:r>
              <a:rPr lang="zh-CN" altLang="en-US" b="1" dirty="0">
                <a:solidFill>
                  <a:schemeClr val="accent6">
                    <a:lumMod val="50000"/>
                  </a:schemeClr>
                </a:solidFill>
                <a:latin typeface="Times New Roman" panose="02020603050405020304" pitchFamily="18" charset="0"/>
              </a:rPr>
              <a:t>注意</a:t>
            </a:r>
            <a:r>
              <a:rPr lang="en-US" altLang="zh-CN" b="1" dirty="0">
                <a:solidFill>
                  <a:schemeClr val="accent6">
                    <a:lumMod val="50000"/>
                  </a:schemeClr>
                </a:solidFill>
                <a:latin typeface="Times New Roman" panose="02020603050405020304" pitchFamily="18" charset="0"/>
              </a:rPr>
              <a:t>:</a:t>
            </a:r>
            <a:r>
              <a:rPr lang="zh-CN" altLang="en-US" b="1" dirty="0">
                <a:solidFill>
                  <a:schemeClr val="accent6">
                    <a:lumMod val="50000"/>
                  </a:schemeClr>
                </a:solidFill>
                <a:latin typeface="Times New Roman" panose="02020603050405020304" pitchFamily="18" charset="0"/>
              </a:rPr>
              <a:t>存储空间分配和回收的基本单位都是盘块</a:t>
            </a:r>
            <a:r>
              <a:rPr lang="en-US" altLang="zh-CN" b="1" dirty="0">
                <a:solidFill>
                  <a:schemeClr val="accent6">
                    <a:lumMod val="50000"/>
                  </a:schemeClr>
                </a:solidFill>
                <a:latin typeface="Times New Roman" panose="02020603050405020304" pitchFamily="18" charset="0"/>
              </a:rPr>
              <a:t>,</a:t>
            </a:r>
            <a:r>
              <a:rPr lang="zh-CN" altLang="en-US" b="1" dirty="0">
                <a:solidFill>
                  <a:schemeClr val="accent6">
                    <a:lumMod val="50000"/>
                  </a:schemeClr>
                </a:solidFill>
                <a:latin typeface="Times New Roman" panose="02020603050405020304" pitchFamily="18" charset="0"/>
              </a:rPr>
              <a:t>不是字节</a:t>
            </a:r>
            <a:r>
              <a:rPr lang="en-US" altLang="zh-CN" b="1" dirty="0">
                <a:solidFill>
                  <a:schemeClr val="accent6">
                    <a:lumMod val="50000"/>
                  </a:schemeClr>
                </a:solidFill>
                <a:latin typeface="Times New Roman" panose="02020603050405020304" pitchFamily="18" charset="0"/>
              </a:rPr>
              <a:t>,bit.</a:t>
            </a:r>
          </a:p>
          <a:p>
            <a:pPr marL="0" indent="0" algn="l" eaLnBrk="1" hangingPunct="1">
              <a:spcBef>
                <a:spcPct val="20000"/>
              </a:spcBef>
              <a:buClr>
                <a:srgbClr val="0000CC"/>
              </a:buClr>
            </a:pPr>
            <a:endParaRPr lang="en-US" altLang="zh-CN" b="1" dirty="0">
              <a:solidFill>
                <a:schemeClr val="accent6">
                  <a:lumMod val="50000"/>
                </a:schemeClr>
              </a:solidFill>
              <a:latin typeface="Times New Roman" panose="02020603050405020304" pitchFamily="18" charset="0"/>
            </a:endParaRPr>
          </a:p>
        </p:txBody>
      </p:sp>
      <p:sp>
        <p:nvSpPr>
          <p:cNvPr id="23556" name="Text Box 6">
            <a:extLst>
              <a:ext uri="{FF2B5EF4-FFF2-40B4-BE49-F238E27FC236}">
                <a16:creationId xmlns:a16="http://schemas.microsoft.com/office/drawing/2014/main" id="{590F3589-870A-4503-A370-ED6D352664D2}"/>
              </a:ext>
            </a:extLst>
          </p:cNvPr>
          <p:cNvSpPr txBox="1">
            <a:spLocks noChangeArrowheads="1"/>
          </p:cNvSpPr>
          <p:nvPr/>
        </p:nvSpPr>
        <p:spPr bwMode="auto">
          <a:xfrm>
            <a:off x="685800" y="1828800"/>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endParaRPr lang="zh-CN" altLang="en-US" sz="2400" b="1" dirty="0">
              <a:latin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a:extLst>
              <a:ext uri="{FF2B5EF4-FFF2-40B4-BE49-F238E27FC236}">
                <a16:creationId xmlns:a16="http://schemas.microsoft.com/office/drawing/2014/main" id="{7D9314BC-7F2D-43CE-B3CF-F3660C7FDA22}"/>
              </a:ext>
            </a:extLst>
          </p:cNvPr>
          <p:cNvSpPr txBox="1">
            <a:spLocks noChangeArrowheads="1"/>
          </p:cNvSpPr>
          <p:nvPr/>
        </p:nvSpPr>
        <p:spPr bwMode="auto">
          <a:xfrm>
            <a:off x="665878" y="487362"/>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spcBef>
                <a:spcPct val="50000"/>
              </a:spcBef>
            </a:pPr>
            <a:r>
              <a:rPr lang="en-US" altLang="zh-CN" sz="4000" b="1" dirty="0">
                <a:solidFill>
                  <a:schemeClr val="accent6">
                    <a:lumMod val="50000"/>
                  </a:schemeClr>
                </a:solidFill>
                <a:latin typeface="华文新魏" panose="02010800040101010101" pitchFamily="2" charset="-122"/>
                <a:ea typeface="华文新魏" panose="02010800040101010101" pitchFamily="2" charset="-122"/>
              </a:rPr>
              <a:t>8.2</a:t>
            </a:r>
            <a:r>
              <a:rPr lang="zh-CN" altLang="en-US" sz="4000" b="1" dirty="0">
                <a:solidFill>
                  <a:schemeClr val="accent6">
                    <a:lumMod val="50000"/>
                  </a:schemeClr>
                </a:solidFill>
                <a:latin typeface="华文新魏" panose="02010800040101010101" pitchFamily="2" charset="-122"/>
                <a:ea typeface="华文新魏" panose="02010800040101010101" pitchFamily="2" charset="-122"/>
              </a:rPr>
              <a:t>文件存储空间的管理</a:t>
            </a:r>
          </a:p>
        </p:txBody>
      </p:sp>
      <p:sp>
        <p:nvSpPr>
          <p:cNvPr id="23555" name="Rectangle 3">
            <a:extLst>
              <a:ext uri="{FF2B5EF4-FFF2-40B4-BE49-F238E27FC236}">
                <a16:creationId xmlns:a16="http://schemas.microsoft.com/office/drawing/2014/main" id="{85E5641B-711D-45DB-B471-7B242201079B}"/>
              </a:ext>
            </a:extLst>
          </p:cNvPr>
          <p:cNvSpPr>
            <a:spLocks noChangeArrowheads="1"/>
          </p:cNvSpPr>
          <p:nvPr/>
        </p:nvSpPr>
        <p:spPr bwMode="auto">
          <a:xfrm>
            <a:off x="306896" y="1179984"/>
            <a:ext cx="8458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marL="0" indent="0" algn="l" eaLnBrk="1" hangingPunct="1">
              <a:spcBef>
                <a:spcPct val="20000"/>
              </a:spcBef>
              <a:buClr>
                <a:srgbClr val="0000CC"/>
              </a:buClr>
            </a:pPr>
            <a:r>
              <a:rPr lang="en-US" altLang="zh-CN" b="1" dirty="0">
                <a:latin typeface="Times New Roman" panose="02020603050405020304" pitchFamily="18" charset="0"/>
              </a:rPr>
              <a:t>8.2.1 </a:t>
            </a:r>
            <a:r>
              <a:rPr lang="zh-CN" altLang="en-US" b="1" dirty="0">
                <a:latin typeface="Times New Roman" panose="02020603050405020304" pitchFamily="18" charset="0"/>
              </a:rPr>
              <a:t>空闲表法和空闲链表法</a:t>
            </a:r>
          </a:p>
        </p:txBody>
      </p:sp>
      <p:sp>
        <p:nvSpPr>
          <p:cNvPr id="23556" name="Text Box 6">
            <a:extLst>
              <a:ext uri="{FF2B5EF4-FFF2-40B4-BE49-F238E27FC236}">
                <a16:creationId xmlns:a16="http://schemas.microsoft.com/office/drawing/2014/main" id="{590F3589-870A-4503-A370-ED6D352664D2}"/>
              </a:ext>
            </a:extLst>
          </p:cNvPr>
          <p:cNvSpPr txBox="1">
            <a:spLocks noChangeArrowheads="1"/>
          </p:cNvSpPr>
          <p:nvPr/>
        </p:nvSpPr>
        <p:spPr bwMode="auto">
          <a:xfrm>
            <a:off x="107504" y="1780530"/>
            <a:ext cx="885698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marL="457200" indent="-457200" algn="l" eaLnBrk="1" hangingPunct="1">
              <a:buAutoNum type="arabicPeriod"/>
            </a:pPr>
            <a:r>
              <a:rPr lang="zh-CN" altLang="en-US" sz="2400" b="1" dirty="0">
                <a:latin typeface="Times New Roman" panose="02020603050405020304" pitchFamily="18" charset="0"/>
              </a:rPr>
              <a:t>空闲表法</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连续分配方式</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为每个文件分配一块连续的存储空间</a:t>
            </a:r>
            <a:r>
              <a:rPr lang="en-US" altLang="zh-CN" sz="2400" b="1" dirty="0">
                <a:latin typeface="Times New Roman" panose="02020603050405020304" pitchFamily="18" charset="0"/>
              </a:rPr>
              <a:t>.</a:t>
            </a:r>
          </a:p>
          <a:p>
            <a:pPr marL="457200" indent="-457200" algn="l" eaLnBrk="1" hangingPunct="1">
              <a:buAutoNum type="arabicPeriod"/>
            </a:pPr>
            <a:r>
              <a:rPr lang="zh-CN" altLang="en-US" sz="2400" b="1" dirty="0">
                <a:latin typeface="Times New Roman" panose="02020603050405020304" pitchFamily="18" charset="0"/>
              </a:rPr>
              <a:t>系统为磁盘上所有空闲区建立一张空闲表</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每项记录一个空闲区</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如下图 </a:t>
            </a:r>
          </a:p>
        </p:txBody>
      </p:sp>
      <p:sp>
        <p:nvSpPr>
          <p:cNvPr id="23557" name="Text Box 7">
            <a:extLst>
              <a:ext uri="{FF2B5EF4-FFF2-40B4-BE49-F238E27FC236}">
                <a16:creationId xmlns:a16="http://schemas.microsoft.com/office/drawing/2014/main" id="{3503EADE-CC09-47A1-A09C-3674EBB35E7F}"/>
              </a:ext>
            </a:extLst>
          </p:cNvPr>
          <p:cNvSpPr txBox="1">
            <a:spLocks noChangeArrowheads="1"/>
          </p:cNvSpPr>
          <p:nvPr/>
        </p:nvSpPr>
        <p:spPr bwMode="auto">
          <a:xfrm>
            <a:off x="3276600" y="6356176"/>
            <a:ext cx="1784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r>
              <a:rPr lang="zh-CN" altLang="en-US" sz="2400">
                <a:latin typeface="Times New Roman" panose="02020603050405020304" pitchFamily="18" charset="0"/>
              </a:rPr>
              <a:t>空闲盘块表 </a:t>
            </a:r>
          </a:p>
        </p:txBody>
      </p:sp>
      <p:graphicFrame>
        <p:nvGraphicFramePr>
          <p:cNvPr id="293896" name="Group 8">
            <a:extLst>
              <a:ext uri="{FF2B5EF4-FFF2-40B4-BE49-F238E27FC236}">
                <a16:creationId xmlns:a16="http://schemas.microsoft.com/office/drawing/2014/main" id="{237AC935-C7BD-44C6-B49E-1BC832CC7228}"/>
              </a:ext>
            </a:extLst>
          </p:cNvPr>
          <p:cNvGraphicFramePr>
            <a:graphicFrameLocks noGrp="1"/>
          </p:cNvGraphicFramePr>
          <p:nvPr>
            <p:extLst>
              <p:ext uri="{D42A27DB-BD31-4B8C-83A1-F6EECF244321}">
                <p14:modId xmlns:p14="http://schemas.microsoft.com/office/powerpoint/2010/main" val="2929442549"/>
              </p:ext>
            </p:extLst>
          </p:nvPr>
        </p:nvGraphicFramePr>
        <p:xfrm>
          <a:off x="609600" y="3384376"/>
          <a:ext cx="8077200" cy="2514602"/>
        </p:xfrm>
        <a:graphic>
          <a:graphicData uri="http://schemas.openxmlformats.org/drawingml/2006/table">
            <a:tbl>
              <a:tblPr/>
              <a:tblGrid>
                <a:gridCol w="2692400">
                  <a:extLst>
                    <a:ext uri="{9D8B030D-6E8A-4147-A177-3AD203B41FA5}">
                      <a16:colId xmlns:a16="http://schemas.microsoft.com/office/drawing/2014/main" val="2209499786"/>
                    </a:ext>
                  </a:extLst>
                </a:gridCol>
                <a:gridCol w="2692400">
                  <a:extLst>
                    <a:ext uri="{9D8B030D-6E8A-4147-A177-3AD203B41FA5}">
                      <a16:colId xmlns:a16="http://schemas.microsoft.com/office/drawing/2014/main" val="1061248941"/>
                    </a:ext>
                  </a:extLst>
                </a:gridCol>
                <a:gridCol w="2692400">
                  <a:extLst>
                    <a:ext uri="{9D8B030D-6E8A-4147-A177-3AD203B41FA5}">
                      <a16:colId xmlns:a16="http://schemas.microsoft.com/office/drawing/2014/main" val="544149404"/>
                    </a:ext>
                  </a:extLst>
                </a:gridCol>
              </a:tblGrid>
              <a:tr h="503238">
                <a:tc>
                  <a:txBody>
                    <a:bodyPr/>
                    <a:lstStyle>
                      <a:lvl1pPr algn="l" eaLnBrk="0" hangingPunct="0">
                        <a:spcBef>
                          <a:spcPct val="20000"/>
                        </a:spcBef>
                        <a:buClr>
                          <a:srgbClr val="0000CC"/>
                        </a:buClr>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1pPr>
                      <a:lvl2pPr marL="742950" indent="-285750" algn="l" eaLnBrk="0" hangingPunct="0">
                        <a:spcBef>
                          <a:spcPct val="20000"/>
                        </a:spcBef>
                        <a:buClr>
                          <a:srgbClr val="0000CC"/>
                        </a:buClr>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2pPr>
                      <a:lvl3pPr marL="1143000" indent="-228600" algn="l" eaLnBrk="0" hangingPunct="0">
                        <a:spcBef>
                          <a:spcPct val="20000"/>
                        </a:spcBef>
                        <a:buClr>
                          <a:srgbClr val="0000CC"/>
                        </a:buClr>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3pPr>
                      <a:lvl4pPr marL="1600200" indent="-228600" algn="l"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4pPr>
                      <a:lvl5pPr marL="2057400" indent="-228600" algn="l"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tabLst/>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序号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0000CC"/>
                        </a:buClr>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1pPr>
                      <a:lvl2pPr marL="742950" indent="-285750" algn="l" eaLnBrk="0" hangingPunct="0">
                        <a:spcBef>
                          <a:spcPct val="20000"/>
                        </a:spcBef>
                        <a:buClr>
                          <a:srgbClr val="0000CC"/>
                        </a:buClr>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2pPr>
                      <a:lvl3pPr marL="1143000" indent="-228600" algn="l" eaLnBrk="0" hangingPunct="0">
                        <a:spcBef>
                          <a:spcPct val="20000"/>
                        </a:spcBef>
                        <a:buClr>
                          <a:srgbClr val="0000CC"/>
                        </a:buClr>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3pPr>
                      <a:lvl4pPr marL="1600200" indent="-228600" algn="l"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4pPr>
                      <a:lvl5pPr marL="2057400" indent="-228600" algn="l"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tabLst/>
                      </a:pPr>
                      <a:r>
                        <a:rPr kumimoji="1" lang="zh-CN" altLang="en-US" sz="2400" b="1" i="0" u="none" strike="noStrike" cap="none" normalizeH="0" baseline="0" dirty="0">
                          <a:ln>
                            <a:noFill/>
                          </a:ln>
                          <a:solidFill>
                            <a:srgbClr val="000000"/>
                          </a:solidFill>
                          <a:effectLst/>
                          <a:latin typeface="Tahoma" panose="020B0604030504040204" pitchFamily="34" charset="0"/>
                          <a:ea typeface="宋体" panose="02010600030101010101" pitchFamily="2" charset="-122"/>
                        </a:rPr>
                        <a:t>第一空闲盘块号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0000CC"/>
                        </a:buClr>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1pPr>
                      <a:lvl2pPr marL="742950" indent="-285750" algn="l" eaLnBrk="0" hangingPunct="0">
                        <a:spcBef>
                          <a:spcPct val="20000"/>
                        </a:spcBef>
                        <a:buClr>
                          <a:srgbClr val="0000CC"/>
                        </a:buClr>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2pPr>
                      <a:lvl3pPr marL="1143000" indent="-228600" algn="l" eaLnBrk="0" hangingPunct="0">
                        <a:spcBef>
                          <a:spcPct val="20000"/>
                        </a:spcBef>
                        <a:buClr>
                          <a:srgbClr val="0000CC"/>
                        </a:buClr>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3pPr>
                      <a:lvl4pPr marL="1600200" indent="-228600" algn="l"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4pPr>
                      <a:lvl5pPr marL="2057400" indent="-228600" algn="l"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tabLst/>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空闲盘块数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79433667"/>
                  </a:ext>
                </a:extLst>
              </a:tr>
              <a:tr h="503238">
                <a:tc>
                  <a:txBody>
                    <a:bodyPr/>
                    <a:lstStyle>
                      <a:lvl1pPr algn="l" eaLnBrk="0" hangingPunct="0">
                        <a:spcBef>
                          <a:spcPct val="20000"/>
                        </a:spcBef>
                        <a:buClr>
                          <a:srgbClr val="0000CC"/>
                        </a:buClr>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1pPr>
                      <a:lvl2pPr marL="742950" indent="-285750" algn="l" eaLnBrk="0" hangingPunct="0">
                        <a:spcBef>
                          <a:spcPct val="20000"/>
                        </a:spcBef>
                        <a:buClr>
                          <a:srgbClr val="0000CC"/>
                        </a:buClr>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2pPr>
                      <a:lvl3pPr marL="1143000" indent="-228600" algn="l" eaLnBrk="0" hangingPunct="0">
                        <a:spcBef>
                          <a:spcPct val="20000"/>
                        </a:spcBef>
                        <a:buClr>
                          <a:srgbClr val="0000CC"/>
                        </a:buClr>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3pPr>
                      <a:lvl4pPr marL="1600200" indent="-228600" algn="l"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4pPr>
                      <a:lvl5pPr marL="2057400" indent="-228600" algn="l"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tabLst/>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0000CC"/>
                        </a:buClr>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1pPr>
                      <a:lvl2pPr marL="742950" indent="-285750" algn="l" eaLnBrk="0" hangingPunct="0">
                        <a:spcBef>
                          <a:spcPct val="20000"/>
                        </a:spcBef>
                        <a:buClr>
                          <a:srgbClr val="0000CC"/>
                        </a:buClr>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2pPr>
                      <a:lvl3pPr marL="1143000" indent="-228600" algn="l" eaLnBrk="0" hangingPunct="0">
                        <a:spcBef>
                          <a:spcPct val="20000"/>
                        </a:spcBef>
                        <a:buClr>
                          <a:srgbClr val="0000CC"/>
                        </a:buClr>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3pPr>
                      <a:lvl4pPr marL="1600200" indent="-228600" algn="l"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4pPr>
                      <a:lvl5pPr marL="2057400" indent="-228600" algn="l"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tabLst/>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0000CC"/>
                        </a:buClr>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1pPr>
                      <a:lvl2pPr marL="742950" indent="-285750" algn="l" eaLnBrk="0" hangingPunct="0">
                        <a:spcBef>
                          <a:spcPct val="20000"/>
                        </a:spcBef>
                        <a:buClr>
                          <a:srgbClr val="0000CC"/>
                        </a:buClr>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2pPr>
                      <a:lvl3pPr marL="1143000" indent="-228600" algn="l" eaLnBrk="0" hangingPunct="0">
                        <a:spcBef>
                          <a:spcPct val="20000"/>
                        </a:spcBef>
                        <a:buClr>
                          <a:srgbClr val="0000CC"/>
                        </a:buClr>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3pPr>
                      <a:lvl4pPr marL="1600200" indent="-228600" algn="l"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4pPr>
                      <a:lvl5pPr marL="2057400" indent="-228600" algn="l"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tabLst/>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22328477"/>
                  </a:ext>
                </a:extLst>
              </a:tr>
              <a:tr h="501650">
                <a:tc>
                  <a:txBody>
                    <a:bodyPr/>
                    <a:lstStyle>
                      <a:lvl1pPr algn="l" eaLnBrk="0" hangingPunct="0">
                        <a:spcBef>
                          <a:spcPct val="20000"/>
                        </a:spcBef>
                        <a:buClr>
                          <a:srgbClr val="0000CC"/>
                        </a:buClr>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1pPr>
                      <a:lvl2pPr marL="742950" indent="-285750" algn="l" eaLnBrk="0" hangingPunct="0">
                        <a:spcBef>
                          <a:spcPct val="20000"/>
                        </a:spcBef>
                        <a:buClr>
                          <a:srgbClr val="0000CC"/>
                        </a:buClr>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2pPr>
                      <a:lvl3pPr marL="1143000" indent="-228600" algn="l" eaLnBrk="0" hangingPunct="0">
                        <a:spcBef>
                          <a:spcPct val="20000"/>
                        </a:spcBef>
                        <a:buClr>
                          <a:srgbClr val="0000CC"/>
                        </a:buClr>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3pPr>
                      <a:lvl4pPr marL="1600200" indent="-228600" algn="l"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4pPr>
                      <a:lvl5pPr marL="2057400" indent="-228600" algn="l"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tabLst/>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0000CC"/>
                        </a:buClr>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1pPr>
                      <a:lvl2pPr marL="742950" indent="-285750" algn="l" eaLnBrk="0" hangingPunct="0">
                        <a:spcBef>
                          <a:spcPct val="20000"/>
                        </a:spcBef>
                        <a:buClr>
                          <a:srgbClr val="0000CC"/>
                        </a:buClr>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2pPr>
                      <a:lvl3pPr marL="1143000" indent="-228600" algn="l" eaLnBrk="0" hangingPunct="0">
                        <a:spcBef>
                          <a:spcPct val="20000"/>
                        </a:spcBef>
                        <a:buClr>
                          <a:srgbClr val="0000CC"/>
                        </a:buClr>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3pPr>
                      <a:lvl4pPr marL="1600200" indent="-228600" algn="l"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4pPr>
                      <a:lvl5pPr marL="2057400" indent="-228600" algn="l"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tabLst/>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0000CC"/>
                        </a:buClr>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1pPr>
                      <a:lvl2pPr marL="742950" indent="-285750" algn="l" eaLnBrk="0" hangingPunct="0">
                        <a:spcBef>
                          <a:spcPct val="20000"/>
                        </a:spcBef>
                        <a:buClr>
                          <a:srgbClr val="0000CC"/>
                        </a:buClr>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2pPr>
                      <a:lvl3pPr marL="1143000" indent="-228600" algn="l" eaLnBrk="0" hangingPunct="0">
                        <a:spcBef>
                          <a:spcPct val="20000"/>
                        </a:spcBef>
                        <a:buClr>
                          <a:srgbClr val="0000CC"/>
                        </a:buClr>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3pPr>
                      <a:lvl4pPr marL="1600200" indent="-228600" algn="l"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4pPr>
                      <a:lvl5pPr marL="2057400" indent="-228600" algn="l"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tabLst/>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93686700"/>
                  </a:ext>
                </a:extLst>
              </a:tr>
              <a:tr h="503238">
                <a:tc>
                  <a:txBody>
                    <a:bodyPr/>
                    <a:lstStyle>
                      <a:lvl1pPr algn="l" eaLnBrk="0" hangingPunct="0">
                        <a:spcBef>
                          <a:spcPct val="20000"/>
                        </a:spcBef>
                        <a:buClr>
                          <a:srgbClr val="0000CC"/>
                        </a:buClr>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1pPr>
                      <a:lvl2pPr marL="742950" indent="-285750" algn="l" eaLnBrk="0" hangingPunct="0">
                        <a:spcBef>
                          <a:spcPct val="20000"/>
                        </a:spcBef>
                        <a:buClr>
                          <a:srgbClr val="0000CC"/>
                        </a:buClr>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2pPr>
                      <a:lvl3pPr marL="1143000" indent="-228600" algn="l" eaLnBrk="0" hangingPunct="0">
                        <a:spcBef>
                          <a:spcPct val="20000"/>
                        </a:spcBef>
                        <a:buClr>
                          <a:srgbClr val="0000CC"/>
                        </a:buClr>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3pPr>
                      <a:lvl4pPr marL="1600200" indent="-228600" algn="l"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4pPr>
                      <a:lvl5pPr marL="2057400" indent="-228600" algn="l"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tabLst/>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0000CC"/>
                        </a:buClr>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1pPr>
                      <a:lvl2pPr marL="742950" indent="-285750" algn="l" eaLnBrk="0" hangingPunct="0">
                        <a:spcBef>
                          <a:spcPct val="20000"/>
                        </a:spcBef>
                        <a:buClr>
                          <a:srgbClr val="0000CC"/>
                        </a:buClr>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2pPr>
                      <a:lvl3pPr marL="1143000" indent="-228600" algn="l" eaLnBrk="0" hangingPunct="0">
                        <a:spcBef>
                          <a:spcPct val="20000"/>
                        </a:spcBef>
                        <a:buClr>
                          <a:srgbClr val="0000CC"/>
                        </a:buClr>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3pPr>
                      <a:lvl4pPr marL="1600200" indent="-228600" algn="l"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4pPr>
                      <a:lvl5pPr marL="2057400" indent="-228600" algn="l"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tabLst/>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0000CC"/>
                        </a:buClr>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1pPr>
                      <a:lvl2pPr marL="742950" indent="-285750" algn="l" eaLnBrk="0" hangingPunct="0">
                        <a:spcBef>
                          <a:spcPct val="20000"/>
                        </a:spcBef>
                        <a:buClr>
                          <a:srgbClr val="0000CC"/>
                        </a:buClr>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2pPr>
                      <a:lvl3pPr marL="1143000" indent="-228600" algn="l" eaLnBrk="0" hangingPunct="0">
                        <a:spcBef>
                          <a:spcPct val="20000"/>
                        </a:spcBef>
                        <a:buClr>
                          <a:srgbClr val="0000CC"/>
                        </a:buClr>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3pPr>
                      <a:lvl4pPr marL="1600200" indent="-228600" algn="l"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4pPr>
                      <a:lvl5pPr marL="2057400" indent="-228600" algn="l"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tabLst/>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2281775"/>
                  </a:ext>
                </a:extLst>
              </a:tr>
              <a:tr h="503238">
                <a:tc>
                  <a:txBody>
                    <a:bodyPr/>
                    <a:lstStyle>
                      <a:lvl1pPr algn="l" eaLnBrk="0" hangingPunct="0">
                        <a:spcBef>
                          <a:spcPct val="20000"/>
                        </a:spcBef>
                        <a:buClr>
                          <a:srgbClr val="0000CC"/>
                        </a:buClr>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1pPr>
                      <a:lvl2pPr marL="742950" indent="-285750" algn="l" eaLnBrk="0" hangingPunct="0">
                        <a:spcBef>
                          <a:spcPct val="20000"/>
                        </a:spcBef>
                        <a:buClr>
                          <a:srgbClr val="0000CC"/>
                        </a:buClr>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2pPr>
                      <a:lvl3pPr marL="1143000" indent="-228600" algn="l" eaLnBrk="0" hangingPunct="0">
                        <a:spcBef>
                          <a:spcPct val="20000"/>
                        </a:spcBef>
                        <a:buClr>
                          <a:srgbClr val="0000CC"/>
                        </a:buClr>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3pPr>
                      <a:lvl4pPr marL="1600200" indent="-228600" algn="l"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4pPr>
                      <a:lvl5pPr marL="2057400" indent="-228600" algn="l"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tabLst/>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0000CC"/>
                        </a:buClr>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1pPr>
                      <a:lvl2pPr marL="742950" indent="-285750" algn="l" eaLnBrk="0" hangingPunct="0">
                        <a:spcBef>
                          <a:spcPct val="20000"/>
                        </a:spcBef>
                        <a:buClr>
                          <a:srgbClr val="0000CC"/>
                        </a:buClr>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2pPr>
                      <a:lvl3pPr marL="1143000" indent="-228600" algn="l" eaLnBrk="0" hangingPunct="0">
                        <a:spcBef>
                          <a:spcPct val="20000"/>
                        </a:spcBef>
                        <a:buClr>
                          <a:srgbClr val="0000CC"/>
                        </a:buClr>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3pPr>
                      <a:lvl4pPr marL="1600200" indent="-228600" algn="l"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4pPr>
                      <a:lvl5pPr marL="2057400" indent="-228600" algn="l"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tabLst/>
                      </a:pPr>
                      <a:r>
                        <a:rPr kumimoji="1" lang="zh-CN" altLang="en-US" sz="2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a:t>
                      </a:r>
                      <a:endPar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0000CC"/>
                        </a:buClr>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1pPr>
                      <a:lvl2pPr marL="742950" indent="-285750" algn="l" eaLnBrk="0" hangingPunct="0">
                        <a:spcBef>
                          <a:spcPct val="20000"/>
                        </a:spcBef>
                        <a:buClr>
                          <a:srgbClr val="0000CC"/>
                        </a:buClr>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2pPr>
                      <a:lvl3pPr marL="1143000" indent="-228600" algn="l" eaLnBrk="0" hangingPunct="0">
                        <a:spcBef>
                          <a:spcPct val="20000"/>
                        </a:spcBef>
                        <a:buClr>
                          <a:srgbClr val="0000CC"/>
                        </a:buClr>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3pPr>
                      <a:lvl4pPr marL="1600200" indent="-228600" algn="l"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4pPr>
                      <a:lvl5pPr marL="2057400" indent="-228600" algn="l" eaLnBrk="0" hangingPunct="0">
                        <a:spcBef>
                          <a:spcPct val="20000"/>
                        </a:spcBef>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0000CC"/>
                        </a:buClr>
                        <a:buFont typeface="Wingdings" panose="05000000000000000000" pitchFamily="2" charset="2"/>
                        <a:defRPr kumimoji="1">
                          <a:solidFill>
                            <a:srgbClr val="000000"/>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tabLst/>
                      </a:pPr>
                      <a:r>
                        <a:rPr kumimoji="1" lang="zh-CN" altLang="en-US"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a:t>
                      </a:r>
                      <a:endParaRPr kumimoji="1" lang="zh-CN" altLang="en-US" sz="2400" b="1"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74259419"/>
                  </a:ext>
                </a:extLst>
              </a:tr>
            </a:tbl>
          </a:graphicData>
        </a:graphic>
      </p:graphicFrame>
    </p:spTree>
    <p:extLst>
      <p:ext uri="{BB962C8B-B14F-4D97-AF65-F5344CB8AC3E}">
        <p14:creationId xmlns:p14="http://schemas.microsoft.com/office/powerpoint/2010/main" val="22910048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a:extLst>
              <a:ext uri="{FF2B5EF4-FFF2-40B4-BE49-F238E27FC236}">
                <a16:creationId xmlns:a16="http://schemas.microsoft.com/office/drawing/2014/main" id="{D38A17D3-09AD-4728-8391-CEEBCB36571F}"/>
              </a:ext>
            </a:extLst>
          </p:cNvPr>
          <p:cNvSpPr txBox="1">
            <a:spLocks noChangeArrowheads="1"/>
          </p:cNvSpPr>
          <p:nvPr/>
        </p:nvSpPr>
        <p:spPr bwMode="auto">
          <a:xfrm>
            <a:off x="611560" y="322262"/>
            <a:ext cx="7467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spcBef>
                <a:spcPct val="20000"/>
              </a:spcBef>
              <a:buClr>
                <a:srgbClr val="0000CC"/>
              </a:buClr>
            </a:pPr>
            <a:r>
              <a:rPr lang="en-US" altLang="zh-CN" sz="3200" b="1" dirty="0">
                <a:solidFill>
                  <a:schemeClr val="accent6">
                    <a:lumMod val="50000"/>
                  </a:schemeClr>
                </a:solidFill>
                <a:latin typeface="Times New Roman" panose="02020603050405020304" pitchFamily="18" charset="0"/>
              </a:rPr>
              <a:t>8.2.1</a:t>
            </a:r>
            <a:r>
              <a:rPr lang="zh-CN" altLang="en-US" sz="3200" b="1" dirty="0">
                <a:solidFill>
                  <a:schemeClr val="accent6">
                    <a:lumMod val="50000"/>
                  </a:schemeClr>
                </a:solidFill>
                <a:latin typeface="Times New Roman" panose="02020603050405020304" pitchFamily="18" charset="0"/>
              </a:rPr>
              <a:t>空闲表法和空闲链表法</a:t>
            </a:r>
          </a:p>
        </p:txBody>
      </p:sp>
      <p:sp>
        <p:nvSpPr>
          <p:cNvPr id="24579" name="Rectangle 3">
            <a:extLst>
              <a:ext uri="{FF2B5EF4-FFF2-40B4-BE49-F238E27FC236}">
                <a16:creationId xmlns:a16="http://schemas.microsoft.com/office/drawing/2014/main" id="{4B185340-CFB4-4BF9-BC46-77755BF06CC6}"/>
              </a:ext>
            </a:extLst>
          </p:cNvPr>
          <p:cNvSpPr>
            <a:spLocks noChangeArrowheads="1"/>
          </p:cNvSpPr>
          <p:nvPr/>
        </p:nvSpPr>
        <p:spPr bwMode="auto">
          <a:xfrm>
            <a:off x="304800" y="1295400"/>
            <a:ext cx="8458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spcBef>
                <a:spcPct val="20000"/>
              </a:spcBef>
              <a:buClr>
                <a:srgbClr val="0000CC"/>
              </a:buClr>
              <a:buFont typeface="Wingdings" panose="05000000000000000000" pitchFamily="2" charset="2"/>
              <a:buChar char="Ø"/>
            </a:pPr>
            <a:endParaRPr lang="zh-CN" altLang="en-US" b="1" dirty="0">
              <a:latin typeface="Times New Roman" panose="02020603050405020304" pitchFamily="18" charset="0"/>
            </a:endParaRPr>
          </a:p>
        </p:txBody>
      </p:sp>
      <p:sp>
        <p:nvSpPr>
          <p:cNvPr id="24580" name="Text Box 33">
            <a:extLst>
              <a:ext uri="{FF2B5EF4-FFF2-40B4-BE49-F238E27FC236}">
                <a16:creationId xmlns:a16="http://schemas.microsoft.com/office/drawing/2014/main" id="{A890A741-3E8C-4BFC-ACAE-DF295E1E3A5A}"/>
              </a:ext>
            </a:extLst>
          </p:cNvPr>
          <p:cNvSpPr txBox="1">
            <a:spLocks noChangeArrowheads="1"/>
          </p:cNvSpPr>
          <p:nvPr/>
        </p:nvSpPr>
        <p:spPr bwMode="auto">
          <a:xfrm>
            <a:off x="469106" y="1035843"/>
            <a:ext cx="2414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r>
              <a:rPr lang="zh-CN" altLang="en-US" b="1" dirty="0">
                <a:solidFill>
                  <a:schemeClr val="accent6">
                    <a:lumMod val="50000"/>
                  </a:schemeClr>
                </a:solidFill>
                <a:latin typeface="Times New Roman" panose="02020603050405020304" pitchFamily="18" charset="0"/>
              </a:rPr>
              <a:t>2. 空闲链表法 </a:t>
            </a:r>
          </a:p>
        </p:txBody>
      </p:sp>
      <p:sp>
        <p:nvSpPr>
          <p:cNvPr id="24581" name="Text Box 34">
            <a:extLst>
              <a:ext uri="{FF2B5EF4-FFF2-40B4-BE49-F238E27FC236}">
                <a16:creationId xmlns:a16="http://schemas.microsoft.com/office/drawing/2014/main" id="{F0708CAE-3144-46F0-B9DE-039EB4138942}"/>
              </a:ext>
            </a:extLst>
          </p:cNvPr>
          <p:cNvSpPr txBox="1">
            <a:spLocks noChangeArrowheads="1"/>
          </p:cNvSpPr>
          <p:nvPr/>
        </p:nvSpPr>
        <p:spPr bwMode="auto">
          <a:xfrm>
            <a:off x="179512" y="1600200"/>
            <a:ext cx="8784976"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buFontTx/>
              <a:buAutoNum type="arabicParenBoth"/>
            </a:pPr>
            <a:r>
              <a:rPr lang="zh-CN" altLang="en-US" b="1" dirty="0">
                <a:solidFill>
                  <a:schemeClr val="accent6">
                    <a:lumMod val="50000"/>
                  </a:schemeClr>
                </a:solidFill>
                <a:latin typeface="Times New Roman" panose="02020603050405020304" pitchFamily="18" charset="0"/>
              </a:rPr>
              <a:t>空闲盘块链</a:t>
            </a:r>
            <a:r>
              <a:rPr lang="en-US" altLang="zh-CN" b="1" dirty="0">
                <a:solidFill>
                  <a:schemeClr val="accent6">
                    <a:lumMod val="50000"/>
                  </a:schemeClr>
                </a:solidFill>
                <a:latin typeface="Times New Roman" panose="02020603050405020304" pitchFamily="18" charset="0"/>
              </a:rPr>
              <a:t>:</a:t>
            </a:r>
            <a:r>
              <a:rPr lang="zh-CN" altLang="en-US" b="1" dirty="0">
                <a:solidFill>
                  <a:schemeClr val="accent6">
                    <a:lumMod val="50000"/>
                  </a:schemeClr>
                </a:solidFill>
                <a:latin typeface="Times New Roman" panose="02020603050405020304" pitchFamily="18" charset="0"/>
              </a:rPr>
              <a:t>将磁盘上所有空闲盘块组成一个链</a:t>
            </a:r>
            <a:r>
              <a:rPr lang="en-US" altLang="zh-CN" b="1" dirty="0">
                <a:solidFill>
                  <a:schemeClr val="accent6">
                    <a:lumMod val="50000"/>
                  </a:schemeClr>
                </a:solidFill>
                <a:latin typeface="Times New Roman" panose="02020603050405020304" pitchFamily="18" charset="0"/>
              </a:rPr>
              <a:t>,</a:t>
            </a:r>
            <a:r>
              <a:rPr lang="zh-CN" altLang="en-US" b="1" dirty="0">
                <a:solidFill>
                  <a:schemeClr val="accent6">
                    <a:lumMod val="50000"/>
                  </a:schemeClr>
                </a:solidFill>
                <a:latin typeface="Times New Roman" panose="02020603050405020304" pitchFamily="18" charset="0"/>
              </a:rPr>
              <a:t>每个盘块都有指向后继盘块的指针</a:t>
            </a:r>
            <a:r>
              <a:rPr lang="en-US" altLang="zh-CN" b="1" dirty="0">
                <a:solidFill>
                  <a:schemeClr val="accent6">
                    <a:lumMod val="50000"/>
                  </a:schemeClr>
                </a:solidFill>
                <a:latin typeface="Times New Roman" panose="02020603050405020304" pitchFamily="18" charset="0"/>
              </a:rPr>
              <a:t>.</a:t>
            </a:r>
            <a:r>
              <a:rPr lang="zh-CN" altLang="en-US" b="1" dirty="0">
                <a:solidFill>
                  <a:schemeClr val="accent6">
                    <a:lumMod val="50000"/>
                  </a:schemeClr>
                </a:solidFill>
                <a:latin typeface="Times New Roman" panose="02020603050405020304" pitchFamily="18" charset="0"/>
              </a:rPr>
              <a:t>分配时</a:t>
            </a:r>
            <a:r>
              <a:rPr lang="en-US" altLang="zh-CN" b="1" dirty="0">
                <a:solidFill>
                  <a:schemeClr val="accent6">
                    <a:lumMod val="50000"/>
                  </a:schemeClr>
                </a:solidFill>
                <a:latin typeface="Times New Roman" panose="02020603050405020304" pitchFamily="18" charset="0"/>
              </a:rPr>
              <a:t>,</a:t>
            </a:r>
            <a:r>
              <a:rPr lang="zh-CN" altLang="en-US" b="1" dirty="0">
                <a:solidFill>
                  <a:schemeClr val="accent6">
                    <a:lumMod val="50000"/>
                  </a:schemeClr>
                </a:solidFill>
                <a:latin typeface="Times New Roman" panose="02020603050405020304" pitchFamily="18" charset="0"/>
              </a:rPr>
              <a:t>顺链摘取适当数目盘块给用户</a:t>
            </a:r>
            <a:r>
              <a:rPr lang="en-US" altLang="zh-CN" b="1" dirty="0">
                <a:solidFill>
                  <a:schemeClr val="accent6">
                    <a:lumMod val="50000"/>
                  </a:schemeClr>
                </a:solidFill>
                <a:latin typeface="Times New Roman" panose="02020603050405020304" pitchFamily="18" charset="0"/>
              </a:rPr>
              <a:t>;</a:t>
            </a:r>
            <a:r>
              <a:rPr lang="zh-CN" altLang="en-US" b="1" dirty="0">
                <a:solidFill>
                  <a:schemeClr val="accent6">
                    <a:lumMod val="50000"/>
                  </a:schemeClr>
                </a:solidFill>
                <a:latin typeface="Times New Roman" panose="02020603050405020304" pitchFamily="18" charset="0"/>
              </a:rPr>
              <a:t>回收时盘块依次挂在空闲盘块链的末尾</a:t>
            </a:r>
            <a:r>
              <a:rPr lang="en-US" altLang="zh-CN" b="1" dirty="0">
                <a:solidFill>
                  <a:schemeClr val="accent6">
                    <a:lumMod val="50000"/>
                  </a:schemeClr>
                </a:solidFill>
                <a:latin typeface="Times New Roman" panose="02020603050405020304" pitchFamily="18" charset="0"/>
              </a:rPr>
              <a:t>.</a:t>
            </a:r>
          </a:p>
          <a:p>
            <a:pPr marL="0" indent="0" algn="l" eaLnBrk="1" hangingPunct="1"/>
            <a:r>
              <a:rPr lang="en-US" altLang="zh-CN" b="1" dirty="0">
                <a:solidFill>
                  <a:schemeClr val="accent6">
                    <a:lumMod val="50000"/>
                  </a:schemeClr>
                </a:solidFill>
                <a:latin typeface="Times New Roman" panose="02020603050405020304" pitchFamily="18" charset="0"/>
              </a:rPr>
              <a:t>      </a:t>
            </a:r>
            <a:r>
              <a:rPr lang="zh-CN" altLang="en-US" b="1" dirty="0">
                <a:solidFill>
                  <a:schemeClr val="accent6">
                    <a:lumMod val="50000"/>
                  </a:schemeClr>
                </a:solidFill>
                <a:latin typeface="Times New Roman" panose="02020603050405020304" pitchFamily="18" charset="0"/>
              </a:rPr>
              <a:t>分配重复操作多</a:t>
            </a:r>
            <a:r>
              <a:rPr lang="en-US" altLang="zh-CN" b="1" dirty="0">
                <a:solidFill>
                  <a:schemeClr val="accent6">
                    <a:lumMod val="50000"/>
                  </a:schemeClr>
                </a:solidFill>
                <a:latin typeface="Times New Roman" panose="02020603050405020304" pitchFamily="18" charset="0"/>
              </a:rPr>
              <a:t>,</a:t>
            </a:r>
            <a:r>
              <a:rPr lang="zh-CN" altLang="en-US" b="1" dirty="0">
                <a:solidFill>
                  <a:schemeClr val="accent6">
                    <a:lumMod val="50000"/>
                  </a:schemeClr>
                </a:solidFill>
                <a:latin typeface="Times New Roman" panose="02020603050405020304" pitchFamily="18" charset="0"/>
              </a:rPr>
              <a:t>效率低</a:t>
            </a:r>
            <a:r>
              <a:rPr lang="en-US" altLang="zh-CN" b="1" dirty="0">
                <a:solidFill>
                  <a:schemeClr val="accent6">
                    <a:lumMod val="50000"/>
                  </a:schemeClr>
                </a:solidFill>
                <a:latin typeface="Times New Roman" panose="02020603050405020304" pitchFamily="18" charset="0"/>
              </a:rPr>
              <a:t>;</a:t>
            </a:r>
            <a:r>
              <a:rPr lang="zh-CN" altLang="en-US" b="1" dirty="0">
                <a:solidFill>
                  <a:schemeClr val="accent6">
                    <a:lumMod val="50000"/>
                  </a:schemeClr>
                </a:solidFill>
                <a:latin typeface="Times New Roman" panose="02020603050405020304" pitchFamily="18" charset="0"/>
              </a:rPr>
              <a:t>回收简单</a:t>
            </a:r>
            <a:r>
              <a:rPr lang="en-US" altLang="zh-CN" b="1" dirty="0">
                <a:solidFill>
                  <a:schemeClr val="accent6">
                    <a:lumMod val="50000"/>
                  </a:schemeClr>
                </a:solidFill>
                <a:latin typeface="Times New Roman" panose="02020603050405020304" pitchFamily="18" charset="0"/>
              </a:rPr>
              <a:t>.</a:t>
            </a:r>
            <a:endParaRPr lang="zh-CN" altLang="en-US" b="1" dirty="0">
              <a:solidFill>
                <a:schemeClr val="accent6">
                  <a:lumMod val="50000"/>
                </a:schemeClr>
              </a:solidFill>
              <a:latin typeface="Times New Roman" panose="02020603050405020304" pitchFamily="18" charset="0"/>
            </a:endParaRPr>
          </a:p>
          <a:p>
            <a:pPr algn="l" eaLnBrk="1" hangingPunct="1"/>
            <a:r>
              <a:rPr lang="zh-CN" altLang="en-US" b="1" dirty="0">
                <a:solidFill>
                  <a:schemeClr val="accent6">
                    <a:lumMod val="50000"/>
                  </a:schemeClr>
                </a:solidFill>
                <a:latin typeface="Times New Roman" panose="02020603050405020304" pitchFamily="18" charset="0"/>
              </a:rPr>
              <a:t> (2) 空闲盘区链 </a:t>
            </a:r>
            <a:r>
              <a:rPr lang="en-US" altLang="zh-CN" b="1" dirty="0">
                <a:solidFill>
                  <a:schemeClr val="accent6">
                    <a:lumMod val="50000"/>
                  </a:schemeClr>
                </a:solidFill>
                <a:latin typeface="Times New Roman" panose="02020603050405020304" pitchFamily="18" charset="0"/>
              </a:rPr>
              <a:t>:</a:t>
            </a:r>
            <a:r>
              <a:rPr lang="zh-CN" altLang="en-US" b="1" dirty="0">
                <a:solidFill>
                  <a:schemeClr val="accent6">
                    <a:lumMod val="50000"/>
                  </a:schemeClr>
                </a:solidFill>
                <a:latin typeface="Times New Roman" panose="02020603050405020304" pitchFamily="18" charset="0"/>
              </a:rPr>
              <a:t>空闲盘块构成空闲盘区</a:t>
            </a:r>
            <a:r>
              <a:rPr lang="en-US" altLang="zh-CN" b="1" dirty="0">
                <a:solidFill>
                  <a:schemeClr val="accent6">
                    <a:lumMod val="50000"/>
                  </a:schemeClr>
                </a:solidFill>
                <a:latin typeface="Times New Roman" panose="02020603050405020304" pitchFamily="18" charset="0"/>
              </a:rPr>
              <a:t>,</a:t>
            </a:r>
            <a:r>
              <a:rPr lang="zh-CN" altLang="en-US" b="1" dirty="0">
                <a:solidFill>
                  <a:schemeClr val="accent6">
                    <a:lumMod val="50000"/>
                  </a:schemeClr>
                </a:solidFill>
                <a:latin typeface="Times New Roman" panose="02020603050405020304" pitchFamily="18" charset="0"/>
              </a:rPr>
              <a:t>将空闲盘区组成链表</a:t>
            </a:r>
            <a:r>
              <a:rPr lang="en-US" altLang="zh-CN" b="1" dirty="0">
                <a:solidFill>
                  <a:schemeClr val="accent6">
                    <a:lumMod val="50000"/>
                  </a:schemeClr>
                </a:solidFill>
                <a:latin typeface="Times New Roman" panose="02020603050405020304" pitchFamily="18" charset="0"/>
              </a:rPr>
              <a:t>,</a:t>
            </a:r>
            <a:r>
              <a:rPr lang="zh-CN" altLang="en-US" b="1" dirty="0">
                <a:solidFill>
                  <a:schemeClr val="accent6">
                    <a:lumMod val="50000"/>
                  </a:schemeClr>
                </a:solidFill>
                <a:latin typeface="Times New Roman" panose="02020603050405020304" pitchFamily="18" charset="0"/>
              </a:rPr>
              <a:t>每个盘区有指向后面盘区的指针和本区盘块数</a:t>
            </a:r>
            <a:r>
              <a:rPr lang="en-US" altLang="zh-CN" b="1" dirty="0">
                <a:solidFill>
                  <a:schemeClr val="accent6">
                    <a:lumMod val="50000"/>
                  </a:schemeClr>
                </a:solidFill>
                <a:latin typeface="Times New Roman" panose="02020603050405020304" pitchFamily="18" charset="0"/>
              </a:rPr>
              <a:t>.</a:t>
            </a:r>
            <a:r>
              <a:rPr lang="zh-CN" altLang="en-US" b="1" dirty="0">
                <a:solidFill>
                  <a:schemeClr val="accent6">
                    <a:lumMod val="50000"/>
                  </a:schemeClr>
                </a:solidFill>
                <a:latin typeface="Times New Roman" panose="02020603050405020304" pitchFamily="18" charset="0"/>
              </a:rPr>
              <a:t>分配时找合适的区分配</a:t>
            </a:r>
            <a:r>
              <a:rPr lang="en-US" altLang="zh-CN" b="1" dirty="0">
                <a:solidFill>
                  <a:schemeClr val="accent6">
                    <a:lumMod val="50000"/>
                  </a:schemeClr>
                </a:solidFill>
                <a:latin typeface="Times New Roman" panose="02020603050405020304" pitchFamily="18" charset="0"/>
              </a:rPr>
              <a:t>.</a:t>
            </a:r>
            <a:r>
              <a:rPr lang="zh-CN" altLang="en-US" b="1" dirty="0">
                <a:solidFill>
                  <a:schemeClr val="accent6">
                    <a:lumMod val="50000"/>
                  </a:schemeClr>
                </a:solidFill>
                <a:latin typeface="Times New Roman" panose="02020603050405020304" pitchFamily="18" charset="0"/>
              </a:rPr>
              <a:t>回收时自动合并分区</a:t>
            </a:r>
            <a:r>
              <a:rPr lang="en-US" altLang="zh-CN" b="1" dirty="0">
                <a:solidFill>
                  <a:schemeClr val="accent6">
                    <a:lumMod val="50000"/>
                  </a:schemeClr>
                </a:solidFill>
                <a:latin typeface="Times New Roman" panose="02020603050405020304" pitchFamily="18" charset="0"/>
              </a:rPr>
              <a:t>.</a:t>
            </a:r>
          </a:p>
          <a:p>
            <a:pPr algn="l" eaLnBrk="1" hangingPunct="1"/>
            <a:r>
              <a:rPr lang="en-US" altLang="zh-CN" b="1" dirty="0">
                <a:solidFill>
                  <a:schemeClr val="accent6">
                    <a:lumMod val="50000"/>
                  </a:schemeClr>
                </a:solidFill>
                <a:latin typeface="Times New Roman" panose="02020603050405020304" pitchFamily="18" charset="0"/>
              </a:rPr>
              <a:t>       </a:t>
            </a:r>
            <a:r>
              <a:rPr lang="zh-CN" altLang="en-US" b="1" dirty="0">
                <a:solidFill>
                  <a:schemeClr val="accent6">
                    <a:lumMod val="50000"/>
                  </a:schemeClr>
                </a:solidFill>
                <a:latin typeface="Times New Roman" panose="02020603050405020304" pitchFamily="18" charset="0"/>
              </a:rPr>
              <a:t>跟上面相反</a:t>
            </a:r>
            <a:r>
              <a:rPr lang="en-US" altLang="zh-CN" b="1" dirty="0">
                <a:solidFill>
                  <a:schemeClr val="accent6">
                    <a:lumMod val="50000"/>
                  </a:schemeClr>
                </a:solidFill>
                <a:latin typeface="Times New Roman" panose="02020603050405020304" pitchFamily="18" charset="0"/>
              </a:rPr>
              <a:t>,</a:t>
            </a:r>
            <a:r>
              <a:rPr lang="zh-CN" altLang="en-US" b="1" dirty="0">
                <a:solidFill>
                  <a:schemeClr val="accent6">
                    <a:lumMod val="50000"/>
                  </a:schemeClr>
                </a:solidFill>
                <a:latin typeface="Times New Roman" panose="02020603050405020304" pitchFamily="18" charset="0"/>
              </a:rPr>
              <a:t>分配简单</a:t>
            </a:r>
            <a:r>
              <a:rPr lang="en-US" altLang="zh-CN" b="1" dirty="0">
                <a:solidFill>
                  <a:schemeClr val="accent6">
                    <a:lumMod val="50000"/>
                  </a:schemeClr>
                </a:solidFill>
                <a:latin typeface="Times New Roman" panose="02020603050405020304" pitchFamily="18" charset="0"/>
              </a:rPr>
              <a:t>,</a:t>
            </a:r>
            <a:r>
              <a:rPr lang="zh-CN" altLang="en-US" b="1" dirty="0">
                <a:solidFill>
                  <a:schemeClr val="accent6">
                    <a:lumMod val="50000"/>
                  </a:schemeClr>
                </a:solidFill>
                <a:latin typeface="Times New Roman" panose="02020603050405020304" pitchFamily="18" charset="0"/>
              </a:rPr>
              <a:t>回收效率低</a:t>
            </a:r>
          </a:p>
          <a:p>
            <a:pPr algn="l" eaLnBrk="1" hangingPunct="1"/>
            <a:endParaRPr lang="en-US" altLang="zh-CN" b="1" dirty="0">
              <a:solidFill>
                <a:schemeClr val="accent6">
                  <a:lumMod val="50000"/>
                </a:schemeClr>
              </a:solidFill>
              <a:latin typeface="Times New Roman" panose="02020603050405020304" pitchFamily="18" charset="0"/>
            </a:endParaRPr>
          </a:p>
          <a:p>
            <a:pPr algn="l" eaLnBrk="1" hangingPunct="1"/>
            <a:r>
              <a:rPr lang="zh-CN" altLang="en-US" b="1" dirty="0">
                <a:solidFill>
                  <a:schemeClr val="accent6">
                    <a:lumMod val="50000"/>
                  </a:schemeClr>
                </a:solidFill>
                <a:latin typeface="Times New Roman" panose="02020603050405020304" pitchFamily="18" charset="0"/>
              </a:rPr>
              <a:t>实际中以上两方式效率都不令人满意</a:t>
            </a:r>
            <a:r>
              <a:rPr lang="en-US" altLang="zh-CN" b="1" dirty="0">
                <a:solidFill>
                  <a:schemeClr val="accent6">
                    <a:lumMod val="50000"/>
                  </a:schemeClr>
                </a:solidFill>
                <a:latin typeface="Times New Roman" panose="02020603050405020304" pitchFamily="18" charset="0"/>
              </a:rPr>
              <a:t>,</a:t>
            </a:r>
            <a:r>
              <a:rPr lang="zh-CN" altLang="en-US" b="1" dirty="0">
                <a:solidFill>
                  <a:schemeClr val="accent6">
                    <a:lumMod val="50000"/>
                  </a:schemeClr>
                </a:solidFill>
                <a:latin typeface="Times New Roman" panose="02020603050405020304" pitchFamily="18" charset="0"/>
              </a:rPr>
              <a:t>不能用于大型文件系统</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a:extLst>
              <a:ext uri="{FF2B5EF4-FFF2-40B4-BE49-F238E27FC236}">
                <a16:creationId xmlns:a16="http://schemas.microsoft.com/office/drawing/2014/main" id="{3B8996B1-8E29-44E4-8337-A398EBC4D9DC}"/>
              </a:ext>
            </a:extLst>
          </p:cNvPr>
          <p:cNvSpPr txBox="1">
            <a:spLocks noChangeArrowheads="1"/>
          </p:cNvSpPr>
          <p:nvPr/>
        </p:nvSpPr>
        <p:spPr bwMode="auto">
          <a:xfrm>
            <a:off x="290575" y="282714"/>
            <a:ext cx="7467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spcBef>
                <a:spcPct val="50000"/>
              </a:spcBef>
            </a:pPr>
            <a:r>
              <a:rPr lang="en-US" altLang="zh-CN" sz="3600" b="1" dirty="0">
                <a:solidFill>
                  <a:schemeClr val="accent6">
                    <a:lumMod val="50000"/>
                  </a:schemeClr>
                </a:solidFill>
                <a:latin typeface="华文新魏" panose="02010800040101010101" pitchFamily="2" charset="-122"/>
                <a:ea typeface="华文新魏" panose="02010800040101010101" pitchFamily="2" charset="-122"/>
              </a:rPr>
              <a:t>8.2.2</a:t>
            </a:r>
            <a:r>
              <a:rPr lang="zh-CN" altLang="en-US" sz="3600" b="1" dirty="0">
                <a:solidFill>
                  <a:schemeClr val="accent6">
                    <a:lumMod val="50000"/>
                  </a:schemeClr>
                </a:solidFill>
                <a:latin typeface="Times New Roman" panose="02020603050405020304" pitchFamily="18" charset="0"/>
              </a:rPr>
              <a:t>位示图法</a:t>
            </a:r>
            <a:r>
              <a:rPr lang="en-US" altLang="zh-CN" sz="3600" b="1" dirty="0">
                <a:solidFill>
                  <a:schemeClr val="accent6">
                    <a:lumMod val="50000"/>
                  </a:schemeClr>
                </a:solidFill>
                <a:latin typeface="华文新魏" panose="02010800040101010101" pitchFamily="2" charset="-122"/>
                <a:ea typeface="华文新魏" panose="02010800040101010101" pitchFamily="2" charset="-122"/>
              </a:rPr>
              <a:t> </a:t>
            </a:r>
            <a:endParaRPr lang="zh-CN" altLang="en-US" sz="3600" b="1" dirty="0">
              <a:solidFill>
                <a:schemeClr val="accent6">
                  <a:lumMod val="50000"/>
                </a:schemeClr>
              </a:solidFill>
              <a:latin typeface="华文新魏" panose="02010800040101010101" pitchFamily="2" charset="-122"/>
              <a:ea typeface="华文新魏" panose="02010800040101010101" pitchFamily="2" charset="-122"/>
            </a:endParaRPr>
          </a:p>
        </p:txBody>
      </p:sp>
      <p:sp>
        <p:nvSpPr>
          <p:cNvPr id="25603" name="Rectangle 3">
            <a:extLst>
              <a:ext uri="{FF2B5EF4-FFF2-40B4-BE49-F238E27FC236}">
                <a16:creationId xmlns:a16="http://schemas.microsoft.com/office/drawing/2014/main" id="{5CC98AAD-ED86-4C91-B7FB-F89222A0DC44}"/>
              </a:ext>
            </a:extLst>
          </p:cNvPr>
          <p:cNvSpPr>
            <a:spLocks noChangeArrowheads="1"/>
          </p:cNvSpPr>
          <p:nvPr/>
        </p:nvSpPr>
        <p:spPr bwMode="auto">
          <a:xfrm>
            <a:off x="304800" y="1295400"/>
            <a:ext cx="8458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spcBef>
                <a:spcPct val="20000"/>
              </a:spcBef>
              <a:buClr>
                <a:srgbClr val="0000CC"/>
              </a:buClr>
              <a:buFont typeface="Wingdings" panose="05000000000000000000" pitchFamily="2" charset="2"/>
              <a:buChar char="Ø"/>
            </a:pPr>
            <a:endParaRPr lang="zh-CN" altLang="en-US" b="1" dirty="0">
              <a:latin typeface="Times New Roman" panose="02020603050405020304" pitchFamily="18" charset="0"/>
            </a:endParaRPr>
          </a:p>
        </p:txBody>
      </p:sp>
      <p:sp>
        <p:nvSpPr>
          <p:cNvPr id="25604" name="Text Box 6">
            <a:extLst>
              <a:ext uri="{FF2B5EF4-FFF2-40B4-BE49-F238E27FC236}">
                <a16:creationId xmlns:a16="http://schemas.microsoft.com/office/drawing/2014/main" id="{E6FAA645-2400-4C6B-A05E-45914118BE02}"/>
              </a:ext>
            </a:extLst>
          </p:cNvPr>
          <p:cNvSpPr txBox="1">
            <a:spLocks noChangeArrowheads="1"/>
          </p:cNvSpPr>
          <p:nvPr/>
        </p:nvSpPr>
        <p:spPr bwMode="auto">
          <a:xfrm>
            <a:off x="381000" y="890919"/>
            <a:ext cx="833112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r>
              <a:rPr lang="zh-CN" altLang="en-US" sz="2400" b="1" dirty="0">
                <a:latin typeface="Times New Roman" panose="02020603050405020304" pitchFamily="18" charset="0"/>
              </a:rPr>
              <a:t>位示图</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用二进制的一位来表示磁盘中的一个盘块的使用情况</a:t>
            </a:r>
            <a:endParaRPr lang="en-US" altLang="zh-CN" sz="2400" b="1" dirty="0">
              <a:latin typeface="Times New Roman" panose="02020603050405020304" pitchFamily="18" charset="0"/>
            </a:endParaRPr>
          </a:p>
          <a:p>
            <a:pPr algn="l" eaLnBrk="1" hangingPunct="1"/>
            <a:r>
              <a:rPr lang="en-US" altLang="zh-CN" sz="2400" b="1" dirty="0">
                <a:latin typeface="Times New Roman" panose="02020603050405020304" pitchFamily="18" charset="0"/>
              </a:rPr>
              <a:t>0:</a:t>
            </a:r>
            <a:r>
              <a:rPr lang="zh-CN" altLang="en-US" sz="2400" b="1" dirty="0">
                <a:latin typeface="Times New Roman" panose="02020603050405020304" pitchFamily="18" charset="0"/>
              </a:rPr>
              <a:t>空闲</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占用</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也有相反</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看系统定义</a:t>
            </a:r>
            <a:r>
              <a:rPr lang="en-US" altLang="zh-CN" sz="2400" b="1" dirty="0">
                <a:latin typeface="Times New Roman" panose="02020603050405020304" pitchFamily="18" charset="0"/>
              </a:rPr>
              <a:t>)</a:t>
            </a:r>
          </a:p>
          <a:p>
            <a:pPr algn="l" eaLnBrk="1" hangingPunct="1"/>
            <a:r>
              <a:rPr lang="zh-CN" altLang="en-US" sz="2400" b="1" dirty="0">
                <a:latin typeface="Times New Roman" panose="02020603050405020304" pitchFamily="18" charset="0"/>
              </a:rPr>
              <a:t>所有盘块对应位构成位示图</a:t>
            </a:r>
          </a:p>
        </p:txBody>
      </p:sp>
      <p:sp>
        <p:nvSpPr>
          <p:cNvPr id="25605" name="Text Box 7">
            <a:extLst>
              <a:ext uri="{FF2B5EF4-FFF2-40B4-BE49-F238E27FC236}">
                <a16:creationId xmlns:a16="http://schemas.microsoft.com/office/drawing/2014/main" id="{AF270A2A-4682-4EBE-A211-122729232F8A}"/>
              </a:ext>
            </a:extLst>
          </p:cNvPr>
          <p:cNvSpPr txBox="1">
            <a:spLocks noChangeArrowheads="1"/>
          </p:cNvSpPr>
          <p:nvPr/>
        </p:nvSpPr>
        <p:spPr bwMode="auto">
          <a:xfrm>
            <a:off x="3733800" y="6324600"/>
            <a:ext cx="117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r>
              <a:rPr lang="zh-CN" altLang="en-US" sz="2400">
                <a:latin typeface="Times New Roman" panose="02020603050405020304" pitchFamily="18" charset="0"/>
              </a:rPr>
              <a:t>位示图 </a:t>
            </a:r>
          </a:p>
        </p:txBody>
      </p:sp>
      <p:pic>
        <p:nvPicPr>
          <p:cNvPr id="25606" name="Picture 8" descr="未标题-1 拷贝">
            <a:extLst>
              <a:ext uri="{FF2B5EF4-FFF2-40B4-BE49-F238E27FC236}">
                <a16:creationId xmlns:a16="http://schemas.microsoft.com/office/drawing/2014/main" id="{C3E9831F-5933-43F4-9271-72B7841C08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734" y="2074115"/>
            <a:ext cx="6825281" cy="2861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a:extLst>
              <a:ext uri="{FF2B5EF4-FFF2-40B4-BE49-F238E27FC236}">
                <a16:creationId xmlns:a16="http://schemas.microsoft.com/office/drawing/2014/main" id="{E950901B-E629-4483-B3D3-CA5EAB4C1E65}"/>
              </a:ext>
            </a:extLst>
          </p:cNvPr>
          <p:cNvSpPr txBox="1">
            <a:spLocks noChangeArrowheads="1"/>
          </p:cNvSpPr>
          <p:nvPr/>
        </p:nvSpPr>
        <p:spPr bwMode="auto">
          <a:xfrm>
            <a:off x="542195" y="977557"/>
            <a:ext cx="2414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r>
              <a:rPr lang="zh-CN" altLang="en-US" b="1" dirty="0">
                <a:solidFill>
                  <a:srgbClr val="000000"/>
                </a:solidFill>
                <a:latin typeface="Times New Roman" panose="02020603050405020304" pitchFamily="18" charset="0"/>
              </a:rPr>
              <a:t>2. 盘块的分配 </a:t>
            </a:r>
          </a:p>
        </p:txBody>
      </p:sp>
      <p:sp>
        <p:nvSpPr>
          <p:cNvPr id="26627" name="Text Box 3">
            <a:extLst>
              <a:ext uri="{FF2B5EF4-FFF2-40B4-BE49-F238E27FC236}">
                <a16:creationId xmlns:a16="http://schemas.microsoft.com/office/drawing/2014/main" id="{DF9DC73E-8892-43A0-994F-108217220515}"/>
              </a:ext>
            </a:extLst>
          </p:cNvPr>
          <p:cNvSpPr txBox="1">
            <a:spLocks noChangeArrowheads="1"/>
          </p:cNvSpPr>
          <p:nvPr/>
        </p:nvSpPr>
        <p:spPr bwMode="auto">
          <a:xfrm>
            <a:off x="107504" y="1628775"/>
            <a:ext cx="8426896" cy="47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lnSpc>
                <a:spcPct val="135000"/>
              </a:lnSpc>
              <a:spcBef>
                <a:spcPct val="50000"/>
              </a:spcBef>
            </a:pPr>
            <a:r>
              <a:rPr lang="zh-CN" altLang="en-US" sz="2400" b="1" dirty="0">
                <a:solidFill>
                  <a:srgbClr val="000000"/>
                </a:solidFill>
                <a:latin typeface="Times New Roman" panose="02020603050405020304" pitchFamily="18" charset="0"/>
              </a:rPr>
              <a:t>       (1) 顺序扫描位示图，从中找出一个或一组其值为</a:t>
            </a:r>
            <a:r>
              <a:rPr lang="zh-CN" altLang="en-US" sz="2400" b="1" dirty="0">
                <a:solidFill>
                  <a:srgbClr val="000000"/>
                </a:solidFill>
                <a:latin typeface="Courier New" panose="02070309020205020404" pitchFamily="49" charset="0"/>
              </a:rPr>
              <a:t>“</a:t>
            </a:r>
            <a:r>
              <a:rPr lang="zh-CN" altLang="en-US" sz="2400" b="1" dirty="0">
                <a:solidFill>
                  <a:srgbClr val="000000"/>
                </a:solidFill>
                <a:latin typeface="Times New Roman" panose="02020603050405020304" pitchFamily="18" charset="0"/>
              </a:rPr>
              <a:t>0</a:t>
            </a:r>
            <a:r>
              <a:rPr lang="zh-CN" altLang="en-US" sz="2400" b="1" dirty="0">
                <a:solidFill>
                  <a:srgbClr val="000000"/>
                </a:solidFill>
                <a:latin typeface="Courier New" panose="02070309020205020404" pitchFamily="49" charset="0"/>
              </a:rPr>
              <a:t>”</a:t>
            </a:r>
            <a:r>
              <a:rPr lang="zh-CN" altLang="en-US" sz="2400" b="1" dirty="0">
                <a:solidFill>
                  <a:srgbClr val="000000"/>
                </a:solidFill>
                <a:latin typeface="Times New Roman" panose="02020603050405020304" pitchFamily="18" charset="0"/>
              </a:rPr>
              <a:t>的二进制位(</a:t>
            </a:r>
            <a:r>
              <a:rPr lang="zh-CN" altLang="en-US" sz="2400" b="1" dirty="0">
                <a:solidFill>
                  <a:srgbClr val="000000"/>
                </a:solidFill>
                <a:latin typeface="Courier New" panose="02070309020205020404" pitchFamily="49" charset="0"/>
              </a:rPr>
              <a:t>“</a:t>
            </a:r>
            <a:r>
              <a:rPr lang="zh-CN" altLang="en-US" sz="2400" b="1" dirty="0">
                <a:solidFill>
                  <a:srgbClr val="000000"/>
                </a:solidFill>
                <a:latin typeface="Times New Roman" panose="02020603050405020304" pitchFamily="18" charset="0"/>
              </a:rPr>
              <a:t>0</a:t>
            </a:r>
            <a:r>
              <a:rPr lang="zh-CN" altLang="en-US" sz="2400" b="1" dirty="0">
                <a:solidFill>
                  <a:srgbClr val="000000"/>
                </a:solidFill>
                <a:latin typeface="Courier New" panose="02070309020205020404" pitchFamily="49" charset="0"/>
              </a:rPr>
              <a:t>”</a:t>
            </a:r>
            <a:r>
              <a:rPr lang="zh-CN" altLang="en-US" sz="2400" b="1" dirty="0">
                <a:solidFill>
                  <a:srgbClr val="000000"/>
                </a:solidFill>
                <a:latin typeface="Times New Roman" panose="02020603050405020304" pitchFamily="18" charset="0"/>
              </a:rPr>
              <a:t>表示空闲时)。</a:t>
            </a:r>
          </a:p>
          <a:p>
            <a:pPr eaLnBrk="1" hangingPunct="1">
              <a:lnSpc>
                <a:spcPct val="135000"/>
              </a:lnSpc>
              <a:spcBef>
                <a:spcPct val="50000"/>
              </a:spcBef>
            </a:pPr>
            <a:r>
              <a:rPr lang="zh-CN" altLang="en-US" sz="2400" b="1" dirty="0">
                <a:solidFill>
                  <a:srgbClr val="000000"/>
                </a:solidFill>
                <a:latin typeface="Times New Roman" panose="02020603050405020304" pitchFamily="18" charset="0"/>
              </a:rPr>
              <a:t>       (2) 将所找到的一个或一组二进制位， 转换成与之相应的盘块号。假定找到的其值为</a:t>
            </a:r>
            <a:r>
              <a:rPr lang="zh-CN" altLang="en-US" sz="2400" b="1" dirty="0">
                <a:solidFill>
                  <a:srgbClr val="000000"/>
                </a:solidFill>
                <a:latin typeface="Courier New" panose="02070309020205020404" pitchFamily="49" charset="0"/>
              </a:rPr>
              <a:t>“</a:t>
            </a:r>
            <a:r>
              <a:rPr lang="zh-CN" altLang="en-US" sz="2400" b="1" dirty="0">
                <a:solidFill>
                  <a:srgbClr val="000000"/>
                </a:solidFill>
                <a:latin typeface="Times New Roman" panose="02020603050405020304" pitchFamily="18" charset="0"/>
              </a:rPr>
              <a:t>0</a:t>
            </a:r>
            <a:r>
              <a:rPr lang="zh-CN" altLang="en-US" sz="2400" b="1" dirty="0">
                <a:solidFill>
                  <a:srgbClr val="000000"/>
                </a:solidFill>
                <a:latin typeface="Courier New" panose="02070309020205020404" pitchFamily="49" charset="0"/>
              </a:rPr>
              <a:t>”</a:t>
            </a:r>
            <a:r>
              <a:rPr lang="zh-CN" altLang="en-US" sz="2400" b="1" dirty="0">
                <a:solidFill>
                  <a:srgbClr val="000000"/>
                </a:solidFill>
                <a:latin typeface="Times New Roman" panose="02020603050405020304" pitchFamily="18" charset="0"/>
              </a:rPr>
              <a:t>的二进制位，位于位示的第</a:t>
            </a:r>
            <a:r>
              <a:rPr lang="en-US" altLang="zh-CN" sz="2400" b="1" dirty="0" err="1">
                <a:solidFill>
                  <a:srgbClr val="000000"/>
                </a:solidFill>
                <a:latin typeface="Times New Roman" panose="02020603050405020304" pitchFamily="18" charset="0"/>
              </a:rPr>
              <a:t>i</a:t>
            </a:r>
            <a:r>
              <a:rPr lang="zh-CN" altLang="en-US" sz="2400" b="1" dirty="0">
                <a:solidFill>
                  <a:srgbClr val="000000"/>
                </a:solidFill>
                <a:latin typeface="Times New Roman" panose="02020603050405020304" pitchFamily="18" charset="0"/>
              </a:rPr>
              <a:t>行、第</a:t>
            </a:r>
            <a:r>
              <a:rPr lang="en-US" altLang="zh-CN" sz="2400" b="1" dirty="0">
                <a:solidFill>
                  <a:srgbClr val="000000"/>
                </a:solidFill>
                <a:latin typeface="Times New Roman" panose="02020603050405020304" pitchFamily="18" charset="0"/>
              </a:rPr>
              <a:t>j</a:t>
            </a:r>
            <a:r>
              <a:rPr lang="zh-CN" altLang="en-US" sz="2400" b="1" dirty="0">
                <a:solidFill>
                  <a:srgbClr val="000000"/>
                </a:solidFill>
                <a:latin typeface="Times New Roman" panose="02020603050405020304" pitchFamily="18" charset="0"/>
              </a:rPr>
              <a:t>列，则其相应的盘块号应按下式计算：  </a:t>
            </a:r>
          </a:p>
          <a:p>
            <a:pPr eaLnBrk="1" hangingPunct="1">
              <a:lnSpc>
                <a:spcPct val="135000"/>
              </a:lnSpc>
              <a:spcBef>
                <a:spcPct val="50000"/>
              </a:spcBef>
            </a:pPr>
            <a:r>
              <a:rPr lang="en-US" altLang="zh-CN" sz="2400" b="1" dirty="0">
                <a:solidFill>
                  <a:srgbClr val="000000"/>
                </a:solidFill>
                <a:latin typeface="Times New Roman" panose="02020603050405020304" pitchFamily="18" charset="0"/>
              </a:rPr>
              <a:t>b=n(i-1)+j</a:t>
            </a:r>
          </a:p>
          <a:p>
            <a:pPr algn="just" eaLnBrk="1" hangingPunct="1">
              <a:lnSpc>
                <a:spcPct val="135000"/>
              </a:lnSpc>
              <a:spcBef>
                <a:spcPct val="50000"/>
              </a:spcBef>
            </a:pPr>
            <a:r>
              <a:rPr lang="zh-CN" altLang="en-US" sz="2400" b="1" dirty="0">
                <a:solidFill>
                  <a:srgbClr val="000000"/>
                </a:solidFill>
                <a:latin typeface="Times New Roman" panose="02020603050405020304" pitchFamily="18" charset="0"/>
              </a:rPr>
              <a:t>式中， </a:t>
            </a:r>
            <a:r>
              <a:rPr lang="en-US" altLang="zh-CN" sz="2400" b="1" dirty="0">
                <a:solidFill>
                  <a:srgbClr val="000000"/>
                </a:solidFill>
                <a:latin typeface="Times New Roman" panose="02020603050405020304" pitchFamily="18" charset="0"/>
              </a:rPr>
              <a:t>n</a:t>
            </a:r>
            <a:r>
              <a:rPr lang="zh-CN" altLang="en-US" sz="2400" b="1" dirty="0">
                <a:solidFill>
                  <a:srgbClr val="000000"/>
                </a:solidFill>
                <a:latin typeface="Times New Roman" panose="02020603050405020304" pitchFamily="18" charset="0"/>
              </a:rPr>
              <a:t>代表每行的位数。</a:t>
            </a:r>
          </a:p>
          <a:p>
            <a:pPr algn="l" eaLnBrk="1" hangingPunct="1">
              <a:lnSpc>
                <a:spcPct val="135000"/>
              </a:lnSpc>
              <a:spcBef>
                <a:spcPct val="50000"/>
              </a:spcBef>
            </a:pPr>
            <a:r>
              <a:rPr lang="zh-CN" altLang="en-US" sz="2400" b="1" dirty="0">
                <a:solidFill>
                  <a:srgbClr val="000000"/>
                </a:solidFill>
                <a:latin typeface="Times New Roman" panose="02020603050405020304" pitchFamily="18" charset="0"/>
              </a:rPr>
              <a:t>       (3) 修改位示图， 令</a:t>
            </a:r>
            <a:r>
              <a:rPr lang="en-US" altLang="zh-CN" sz="2400" b="1" dirty="0" err="1">
                <a:solidFill>
                  <a:srgbClr val="000000"/>
                </a:solidFill>
                <a:latin typeface="Times New Roman" panose="02020603050405020304" pitchFamily="18" charset="0"/>
              </a:rPr>
              <a:t>map［i,j</a:t>
            </a:r>
            <a:r>
              <a:rPr lang="en-US" altLang="zh-CN" sz="2400" b="1" dirty="0">
                <a:solidFill>
                  <a:srgbClr val="000000"/>
                </a:solidFill>
                <a:latin typeface="Times New Roman" panose="02020603050405020304" pitchFamily="18" charset="0"/>
              </a:rPr>
              <a:t>］=1。 </a:t>
            </a:r>
          </a:p>
        </p:txBody>
      </p:sp>
      <p:sp>
        <p:nvSpPr>
          <p:cNvPr id="2" name="Text Box 2">
            <a:extLst>
              <a:ext uri="{FF2B5EF4-FFF2-40B4-BE49-F238E27FC236}">
                <a16:creationId xmlns:a16="http://schemas.microsoft.com/office/drawing/2014/main" id="{FED6FF04-0443-41D2-8BA6-32E544D20FA1}"/>
              </a:ext>
            </a:extLst>
          </p:cNvPr>
          <p:cNvSpPr txBox="1">
            <a:spLocks noChangeArrowheads="1"/>
          </p:cNvSpPr>
          <p:nvPr/>
        </p:nvSpPr>
        <p:spPr bwMode="auto">
          <a:xfrm>
            <a:off x="323528" y="199122"/>
            <a:ext cx="7467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spcBef>
                <a:spcPct val="50000"/>
              </a:spcBef>
            </a:pPr>
            <a:r>
              <a:rPr lang="en-US" altLang="zh-CN" sz="3600" b="1" dirty="0">
                <a:solidFill>
                  <a:schemeClr val="accent6">
                    <a:lumMod val="50000"/>
                  </a:schemeClr>
                </a:solidFill>
                <a:latin typeface="华文新魏" panose="02010800040101010101" pitchFamily="2" charset="-122"/>
                <a:ea typeface="华文新魏" panose="02010800040101010101" pitchFamily="2" charset="-122"/>
              </a:rPr>
              <a:t>8.2.2</a:t>
            </a:r>
            <a:r>
              <a:rPr lang="zh-CN" altLang="en-US" sz="3600" b="1" dirty="0">
                <a:solidFill>
                  <a:schemeClr val="accent6">
                    <a:lumMod val="50000"/>
                  </a:schemeClr>
                </a:solidFill>
                <a:latin typeface="Times New Roman" panose="02020603050405020304" pitchFamily="18" charset="0"/>
              </a:rPr>
              <a:t>位示图法</a:t>
            </a:r>
            <a:r>
              <a:rPr lang="en-US" altLang="zh-CN" sz="3600" b="1" dirty="0">
                <a:solidFill>
                  <a:schemeClr val="accent6">
                    <a:lumMod val="50000"/>
                  </a:schemeClr>
                </a:solidFill>
                <a:latin typeface="华文新魏" panose="02010800040101010101" pitchFamily="2" charset="-122"/>
                <a:ea typeface="华文新魏" panose="02010800040101010101" pitchFamily="2" charset="-122"/>
              </a:rPr>
              <a:t> </a:t>
            </a:r>
            <a:endParaRPr lang="zh-CN" altLang="en-US" sz="3600" b="1" dirty="0">
              <a:solidFill>
                <a:schemeClr val="accent6">
                  <a:lumMod val="50000"/>
                </a:schemeClr>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2">
            <a:extLst>
              <a:ext uri="{FF2B5EF4-FFF2-40B4-BE49-F238E27FC236}">
                <a16:creationId xmlns:a16="http://schemas.microsoft.com/office/drawing/2014/main" id="{92E32071-B644-4486-B4F3-D05F7039D3B8}"/>
              </a:ext>
            </a:extLst>
          </p:cNvPr>
          <p:cNvSpPr txBox="1">
            <a:spLocks noChangeArrowheads="1"/>
          </p:cNvSpPr>
          <p:nvPr/>
        </p:nvSpPr>
        <p:spPr bwMode="auto">
          <a:xfrm>
            <a:off x="755576" y="243795"/>
            <a:ext cx="5904656"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spcBef>
                <a:spcPct val="50000"/>
              </a:spcBef>
            </a:pPr>
            <a:r>
              <a:rPr lang="en-US" altLang="zh-CN" sz="3200" b="1" dirty="0">
                <a:solidFill>
                  <a:schemeClr val="accent6">
                    <a:lumMod val="50000"/>
                  </a:schemeClr>
                </a:solidFill>
                <a:latin typeface="Times New Roman" panose="02020603050405020304" pitchFamily="18" charset="0"/>
              </a:rPr>
              <a:t>8.1</a:t>
            </a:r>
            <a:r>
              <a:rPr lang="zh-CN" altLang="en-US" sz="3200" b="1" dirty="0">
                <a:solidFill>
                  <a:schemeClr val="accent6">
                    <a:lumMod val="50000"/>
                  </a:schemeClr>
                </a:solidFill>
                <a:latin typeface="Times New Roman" panose="02020603050405020304" pitchFamily="18" charset="0"/>
              </a:rPr>
              <a:t>外存的组织方式</a:t>
            </a:r>
          </a:p>
        </p:txBody>
      </p:sp>
      <p:sp>
        <p:nvSpPr>
          <p:cNvPr id="1028" name="Rectangle 3">
            <a:extLst>
              <a:ext uri="{FF2B5EF4-FFF2-40B4-BE49-F238E27FC236}">
                <a16:creationId xmlns:a16="http://schemas.microsoft.com/office/drawing/2014/main" id="{06D64F04-098B-45EE-AAC0-5CDF77C45573}"/>
              </a:ext>
            </a:extLst>
          </p:cNvPr>
          <p:cNvSpPr>
            <a:spLocks noChangeArrowheads="1"/>
          </p:cNvSpPr>
          <p:nvPr/>
        </p:nvSpPr>
        <p:spPr bwMode="auto">
          <a:xfrm>
            <a:off x="304800" y="1295400"/>
            <a:ext cx="8458200" cy="292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spcBef>
                <a:spcPct val="20000"/>
              </a:spcBef>
              <a:buClr>
                <a:srgbClr val="0000CC"/>
              </a:buClr>
              <a:buFont typeface="Wingdings" panose="05000000000000000000" pitchFamily="2" charset="2"/>
              <a:buChar char="Ø"/>
            </a:pPr>
            <a:r>
              <a:rPr lang="zh-CN" altLang="en-US" b="1" dirty="0">
                <a:solidFill>
                  <a:schemeClr val="accent6">
                    <a:lumMod val="50000"/>
                  </a:schemeClr>
                </a:solidFill>
                <a:latin typeface="Times New Roman" panose="02020603050405020304" pitchFamily="18" charset="0"/>
              </a:rPr>
              <a:t>连续组织方式：为每个文件分配连续的磁盘空间（基本不可能）</a:t>
            </a:r>
            <a:endParaRPr lang="en-US" altLang="zh-CN" b="1" dirty="0">
              <a:solidFill>
                <a:schemeClr val="accent6">
                  <a:lumMod val="50000"/>
                </a:schemeClr>
              </a:solidFill>
              <a:latin typeface="Times New Roman" panose="02020603050405020304" pitchFamily="18" charset="0"/>
            </a:endParaRPr>
          </a:p>
          <a:p>
            <a:pPr algn="l" eaLnBrk="1" hangingPunct="1">
              <a:spcBef>
                <a:spcPct val="20000"/>
              </a:spcBef>
              <a:buClr>
                <a:srgbClr val="0000CC"/>
              </a:buClr>
              <a:buFont typeface="Wingdings" panose="05000000000000000000" pitchFamily="2" charset="2"/>
              <a:buChar char="Ø"/>
            </a:pPr>
            <a:r>
              <a:rPr lang="zh-CN" altLang="en-US" b="1" dirty="0">
                <a:solidFill>
                  <a:schemeClr val="accent6">
                    <a:lumMod val="50000"/>
                  </a:schemeClr>
                </a:solidFill>
                <a:latin typeface="Times New Roman" panose="02020603050405020304" pitchFamily="18" charset="0"/>
              </a:rPr>
              <a:t>链接组织方式：为文件分配不连续磁盘空间，通过链接指针将文件多有盘块链接在一起</a:t>
            </a:r>
            <a:endParaRPr lang="en-US" altLang="zh-CN" b="1" dirty="0">
              <a:solidFill>
                <a:schemeClr val="accent6">
                  <a:lumMod val="50000"/>
                </a:schemeClr>
              </a:solidFill>
              <a:latin typeface="Times New Roman" panose="02020603050405020304" pitchFamily="18" charset="0"/>
            </a:endParaRPr>
          </a:p>
          <a:p>
            <a:pPr algn="l" eaLnBrk="1" hangingPunct="1">
              <a:spcBef>
                <a:spcPct val="20000"/>
              </a:spcBef>
              <a:buClr>
                <a:srgbClr val="0000CC"/>
              </a:buClr>
              <a:buFont typeface="Wingdings" panose="05000000000000000000" pitchFamily="2" charset="2"/>
              <a:buChar char="Ø"/>
            </a:pPr>
            <a:r>
              <a:rPr lang="zh-CN" altLang="en-US" b="1" dirty="0">
                <a:solidFill>
                  <a:schemeClr val="accent6">
                    <a:lumMod val="50000"/>
                  </a:schemeClr>
                </a:solidFill>
                <a:latin typeface="Times New Roman" panose="02020603050405020304" pitchFamily="18" charset="0"/>
              </a:rPr>
              <a:t>索引组织方式：为文件分配不连续磁盘空间，盘块记录采用索引式组织方式</a:t>
            </a:r>
          </a:p>
        </p:txBody>
      </p:sp>
    </p:spTree>
    <p:extLst>
      <p:ext uri="{BB962C8B-B14F-4D97-AF65-F5344CB8AC3E}">
        <p14:creationId xmlns:p14="http://schemas.microsoft.com/office/powerpoint/2010/main" val="36203830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a:extLst>
              <a:ext uri="{FF2B5EF4-FFF2-40B4-BE49-F238E27FC236}">
                <a16:creationId xmlns:a16="http://schemas.microsoft.com/office/drawing/2014/main" id="{A606BD2A-F08B-4D16-825A-6ECCC4E84936}"/>
              </a:ext>
            </a:extLst>
          </p:cNvPr>
          <p:cNvSpPr txBox="1">
            <a:spLocks noChangeArrowheads="1"/>
          </p:cNvSpPr>
          <p:nvPr/>
        </p:nvSpPr>
        <p:spPr bwMode="auto">
          <a:xfrm>
            <a:off x="323528" y="1038617"/>
            <a:ext cx="2414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r>
              <a:rPr lang="zh-CN" altLang="en-US" b="1" dirty="0">
                <a:solidFill>
                  <a:srgbClr val="000000"/>
                </a:solidFill>
                <a:latin typeface="Times New Roman" panose="02020603050405020304" pitchFamily="18" charset="0"/>
              </a:rPr>
              <a:t>3. 盘块的回收 </a:t>
            </a:r>
          </a:p>
        </p:txBody>
      </p:sp>
      <p:sp>
        <p:nvSpPr>
          <p:cNvPr id="27651" name="Text Box 3">
            <a:extLst>
              <a:ext uri="{FF2B5EF4-FFF2-40B4-BE49-F238E27FC236}">
                <a16:creationId xmlns:a16="http://schemas.microsoft.com/office/drawing/2014/main" id="{E9620C1B-0D85-479C-B18B-9D40357A0DB2}"/>
              </a:ext>
            </a:extLst>
          </p:cNvPr>
          <p:cNvSpPr txBox="1">
            <a:spLocks noChangeArrowheads="1"/>
          </p:cNvSpPr>
          <p:nvPr/>
        </p:nvSpPr>
        <p:spPr bwMode="auto">
          <a:xfrm>
            <a:off x="357941" y="1557730"/>
            <a:ext cx="7848600" cy="548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lnSpc>
                <a:spcPct val="155000"/>
              </a:lnSpc>
              <a:spcBef>
                <a:spcPct val="50000"/>
              </a:spcBef>
            </a:pPr>
            <a:r>
              <a:rPr lang="zh-CN" altLang="en-US" sz="2400" b="1" dirty="0">
                <a:solidFill>
                  <a:srgbClr val="000000"/>
                </a:solidFill>
                <a:latin typeface="Times New Roman" panose="02020603050405020304" pitchFamily="18" charset="0"/>
              </a:rPr>
              <a:t>        (1) 将回收盘块的盘块号</a:t>
            </a:r>
            <a:r>
              <a:rPr lang="en-US" altLang="zh-CN" sz="2400" b="1" dirty="0">
                <a:solidFill>
                  <a:srgbClr val="000000"/>
                </a:solidFill>
                <a:latin typeface="Times New Roman" panose="02020603050405020304" pitchFamily="18" charset="0"/>
              </a:rPr>
              <a:t>b</a:t>
            </a:r>
            <a:r>
              <a:rPr lang="zh-CN" altLang="en-US" sz="2400" b="1" dirty="0">
                <a:solidFill>
                  <a:srgbClr val="000000"/>
                </a:solidFill>
                <a:latin typeface="Times New Roman" panose="02020603050405020304" pitchFamily="18" charset="0"/>
              </a:rPr>
              <a:t>转换成位示图中的行号和列号。 转换公式为：</a:t>
            </a:r>
          </a:p>
          <a:p>
            <a:pPr lvl="2" algn="just" eaLnBrk="1" hangingPunct="1">
              <a:lnSpc>
                <a:spcPct val="155000"/>
              </a:lnSpc>
              <a:spcBef>
                <a:spcPct val="50000"/>
              </a:spcBef>
            </a:pPr>
            <a:r>
              <a:rPr lang="zh-CN" altLang="en-US" sz="2400" b="1" dirty="0">
                <a:solidFill>
                  <a:srgbClr val="000000"/>
                </a:solidFill>
                <a:latin typeface="Times New Roman" panose="02020603050405020304" pitchFamily="18" charset="0"/>
              </a:rPr>
              <a:t>  </a:t>
            </a:r>
            <a:r>
              <a:rPr lang="en-US" altLang="zh-CN" sz="2400" b="1" dirty="0" err="1">
                <a:solidFill>
                  <a:srgbClr val="000000"/>
                </a:solidFill>
                <a:latin typeface="Times New Roman" panose="02020603050405020304" pitchFamily="18" charset="0"/>
              </a:rPr>
              <a:t>i</a:t>
            </a:r>
            <a:r>
              <a:rPr lang="en-US" altLang="zh-CN" sz="2400" b="1" dirty="0">
                <a:solidFill>
                  <a:srgbClr val="000000"/>
                </a:solidFill>
                <a:latin typeface="Times New Roman" panose="02020603050405020304" pitchFamily="18" charset="0"/>
              </a:rPr>
              <a:t>=(b-1)DIV n+1(</a:t>
            </a:r>
            <a:r>
              <a:rPr lang="zh-CN" altLang="en-US" sz="2400" b="1" dirty="0">
                <a:solidFill>
                  <a:srgbClr val="000000"/>
                </a:solidFill>
                <a:latin typeface="Times New Roman" panose="02020603050405020304" pitchFamily="18" charset="0"/>
              </a:rPr>
              <a:t>行</a:t>
            </a:r>
            <a:r>
              <a:rPr lang="en-US" altLang="zh-CN" sz="2400" b="1" dirty="0">
                <a:solidFill>
                  <a:srgbClr val="000000"/>
                </a:solidFill>
                <a:latin typeface="Times New Roman" panose="02020603050405020304" pitchFamily="18" charset="0"/>
              </a:rPr>
              <a:t>,</a:t>
            </a:r>
            <a:r>
              <a:rPr lang="zh-CN" altLang="en-US" sz="2400" b="1" dirty="0">
                <a:solidFill>
                  <a:srgbClr val="000000"/>
                </a:solidFill>
                <a:latin typeface="Times New Roman" panose="02020603050405020304" pitchFamily="18" charset="0"/>
              </a:rPr>
              <a:t>整除</a:t>
            </a:r>
            <a:r>
              <a:rPr lang="en-US" altLang="zh-CN" sz="2400" b="1" dirty="0">
                <a:solidFill>
                  <a:srgbClr val="000000"/>
                </a:solidFill>
                <a:latin typeface="Times New Roman" panose="02020603050405020304" pitchFamily="18" charset="0"/>
              </a:rPr>
              <a:t>)</a:t>
            </a:r>
          </a:p>
          <a:p>
            <a:pPr lvl="2" algn="just" eaLnBrk="1" hangingPunct="1">
              <a:lnSpc>
                <a:spcPct val="155000"/>
              </a:lnSpc>
              <a:spcBef>
                <a:spcPct val="50000"/>
              </a:spcBef>
            </a:pPr>
            <a:r>
              <a:rPr lang="en-US" altLang="zh-CN" sz="2400" b="1" dirty="0">
                <a:solidFill>
                  <a:srgbClr val="000000"/>
                </a:solidFill>
                <a:latin typeface="Times New Roman" panose="02020603050405020304" pitchFamily="18" charset="0"/>
              </a:rPr>
              <a:t>  j=(b-1)MOD n+1 (</a:t>
            </a:r>
            <a:r>
              <a:rPr lang="zh-CN" altLang="en-US" sz="2400" b="1" dirty="0">
                <a:solidFill>
                  <a:srgbClr val="000000"/>
                </a:solidFill>
                <a:latin typeface="Times New Roman" panose="02020603050405020304" pitchFamily="18" charset="0"/>
              </a:rPr>
              <a:t>列</a:t>
            </a:r>
            <a:r>
              <a:rPr lang="en-US" altLang="zh-CN" sz="2400" b="1" dirty="0">
                <a:solidFill>
                  <a:srgbClr val="000000"/>
                </a:solidFill>
                <a:latin typeface="Times New Roman" panose="02020603050405020304" pitchFamily="18" charset="0"/>
              </a:rPr>
              <a:t>,</a:t>
            </a:r>
            <a:r>
              <a:rPr lang="zh-CN" altLang="en-US" sz="2400" b="1" dirty="0">
                <a:solidFill>
                  <a:srgbClr val="000000"/>
                </a:solidFill>
                <a:latin typeface="Times New Roman" panose="02020603050405020304" pitchFamily="18" charset="0"/>
              </a:rPr>
              <a:t>余数</a:t>
            </a:r>
            <a:r>
              <a:rPr lang="en-US" altLang="zh-CN" sz="2400" b="1" dirty="0">
                <a:solidFill>
                  <a:srgbClr val="000000"/>
                </a:solidFill>
                <a:latin typeface="Times New Roman" panose="02020603050405020304" pitchFamily="18" charset="0"/>
              </a:rPr>
              <a:t>)</a:t>
            </a:r>
          </a:p>
          <a:p>
            <a:pPr algn="l" eaLnBrk="1" hangingPunct="1">
              <a:lnSpc>
                <a:spcPct val="155000"/>
              </a:lnSpc>
              <a:spcBef>
                <a:spcPct val="50000"/>
              </a:spcBef>
            </a:pPr>
            <a:r>
              <a:rPr lang="en-US" altLang="zh-CN" sz="2400" b="1" dirty="0">
                <a:solidFill>
                  <a:srgbClr val="000000"/>
                </a:solidFill>
                <a:latin typeface="Times New Roman" panose="02020603050405020304" pitchFamily="18" charset="0"/>
              </a:rPr>
              <a:t>        (2) </a:t>
            </a:r>
            <a:r>
              <a:rPr lang="zh-CN" altLang="en-US" sz="2400" b="1" dirty="0">
                <a:solidFill>
                  <a:srgbClr val="000000"/>
                </a:solidFill>
                <a:latin typeface="Times New Roman" panose="02020603050405020304" pitchFamily="18" charset="0"/>
              </a:rPr>
              <a:t>修改位示图。 令</a:t>
            </a:r>
            <a:r>
              <a:rPr lang="en-US" altLang="zh-CN" sz="2400" b="1" dirty="0">
                <a:solidFill>
                  <a:srgbClr val="000000"/>
                </a:solidFill>
                <a:latin typeface="Times New Roman" panose="02020603050405020304" pitchFamily="18" charset="0"/>
              </a:rPr>
              <a:t>map ［</a:t>
            </a:r>
            <a:r>
              <a:rPr lang="en-US" altLang="zh-CN" sz="2400" b="1" dirty="0" err="1">
                <a:solidFill>
                  <a:srgbClr val="000000"/>
                </a:solidFill>
                <a:latin typeface="Times New Roman" panose="02020603050405020304" pitchFamily="18" charset="0"/>
              </a:rPr>
              <a:t>i,j</a:t>
            </a:r>
            <a:r>
              <a:rPr lang="en-US" altLang="zh-CN" sz="2400" b="1" dirty="0">
                <a:solidFill>
                  <a:srgbClr val="000000"/>
                </a:solidFill>
                <a:latin typeface="Times New Roman" panose="02020603050405020304" pitchFamily="18" charset="0"/>
              </a:rPr>
              <a:t>］=0。</a:t>
            </a:r>
          </a:p>
          <a:p>
            <a:pPr algn="l" eaLnBrk="1" hangingPunct="1">
              <a:spcBef>
                <a:spcPct val="50000"/>
              </a:spcBef>
            </a:pPr>
            <a:r>
              <a:rPr lang="en-US" altLang="zh-CN" sz="2400" b="1" dirty="0">
                <a:solidFill>
                  <a:srgbClr val="000000"/>
                </a:solidFill>
                <a:latin typeface="Times New Roman" panose="02020603050405020304" pitchFamily="18" charset="0"/>
              </a:rPr>
              <a:t> </a:t>
            </a:r>
            <a:r>
              <a:rPr lang="zh-CN" altLang="en-US" sz="2400" b="1" dirty="0">
                <a:solidFill>
                  <a:srgbClr val="000000"/>
                </a:solidFill>
                <a:latin typeface="Times New Roman" panose="02020603050405020304" pitchFamily="18" charset="0"/>
              </a:rPr>
              <a:t>方法优点</a:t>
            </a:r>
            <a:r>
              <a:rPr lang="en-US" altLang="zh-CN" sz="2400" b="1" dirty="0">
                <a:solidFill>
                  <a:srgbClr val="000000"/>
                </a:solidFill>
                <a:latin typeface="Times New Roman" panose="02020603050405020304" pitchFamily="18" charset="0"/>
              </a:rPr>
              <a:t>:</a:t>
            </a:r>
            <a:r>
              <a:rPr lang="zh-CN" altLang="en-US" sz="2400" b="1" dirty="0">
                <a:solidFill>
                  <a:srgbClr val="000000"/>
                </a:solidFill>
                <a:latin typeface="Times New Roman" panose="02020603050405020304" pitchFamily="18" charset="0"/>
              </a:rPr>
              <a:t>非常容易找到适合的空闲盘块</a:t>
            </a:r>
            <a:r>
              <a:rPr lang="en-US" altLang="zh-CN" sz="2400" b="1" dirty="0">
                <a:solidFill>
                  <a:srgbClr val="000000"/>
                </a:solidFill>
                <a:latin typeface="Times New Roman" panose="02020603050405020304" pitchFamily="18" charset="0"/>
              </a:rPr>
              <a:t>.</a:t>
            </a:r>
            <a:r>
              <a:rPr lang="zh-CN" altLang="en-US" sz="2400" b="1" dirty="0">
                <a:solidFill>
                  <a:srgbClr val="000000"/>
                </a:solidFill>
                <a:latin typeface="Times New Roman" panose="02020603050405020304" pitchFamily="18" charset="0"/>
              </a:rPr>
              <a:t>位图较小</a:t>
            </a:r>
            <a:r>
              <a:rPr lang="en-US" altLang="zh-CN" sz="2400" b="1" dirty="0">
                <a:solidFill>
                  <a:srgbClr val="000000"/>
                </a:solidFill>
                <a:latin typeface="Times New Roman" panose="02020603050405020304" pitchFamily="18" charset="0"/>
              </a:rPr>
              <a:t>,</a:t>
            </a:r>
            <a:r>
              <a:rPr lang="zh-CN" altLang="en-US" sz="2400" b="1" dirty="0">
                <a:solidFill>
                  <a:srgbClr val="000000"/>
                </a:solidFill>
                <a:latin typeface="Times New Roman" panose="02020603050405020304" pitchFamily="18" charset="0"/>
              </a:rPr>
              <a:t>占用空间小可以整体驻留内存</a:t>
            </a:r>
            <a:r>
              <a:rPr lang="en-US" altLang="zh-CN" sz="2400" b="1" dirty="0">
                <a:solidFill>
                  <a:srgbClr val="000000"/>
                </a:solidFill>
                <a:latin typeface="Times New Roman" panose="02020603050405020304" pitchFamily="18" charset="0"/>
              </a:rPr>
              <a:t>,</a:t>
            </a:r>
            <a:r>
              <a:rPr lang="zh-CN" altLang="en-US" sz="2400" b="1" dirty="0">
                <a:solidFill>
                  <a:srgbClr val="000000"/>
                </a:solidFill>
                <a:latin typeface="Times New Roman" panose="02020603050405020304" pitchFamily="18" charset="0"/>
              </a:rPr>
              <a:t>无需读入盘区分配表</a:t>
            </a:r>
            <a:r>
              <a:rPr lang="en-US" altLang="zh-CN" sz="2400" b="1" dirty="0">
                <a:solidFill>
                  <a:srgbClr val="000000"/>
                </a:solidFill>
                <a:latin typeface="Times New Roman" panose="02020603050405020304" pitchFamily="18" charset="0"/>
              </a:rPr>
              <a:t>.</a:t>
            </a:r>
            <a:r>
              <a:rPr lang="zh-CN" altLang="en-US" sz="2400" b="1" dirty="0">
                <a:solidFill>
                  <a:srgbClr val="000000"/>
                </a:solidFill>
                <a:latin typeface="Times New Roman" panose="02020603050405020304" pitchFamily="18" charset="0"/>
              </a:rPr>
              <a:t>常用于微型</a:t>
            </a:r>
            <a:r>
              <a:rPr lang="en-US" altLang="zh-CN" sz="2400" b="1" dirty="0">
                <a:solidFill>
                  <a:srgbClr val="000000"/>
                </a:solidFill>
                <a:latin typeface="Times New Roman" panose="02020603050405020304" pitchFamily="18" charset="0"/>
              </a:rPr>
              <a:t>,</a:t>
            </a:r>
            <a:r>
              <a:rPr lang="zh-CN" altLang="en-US" sz="2400" b="1" dirty="0">
                <a:solidFill>
                  <a:srgbClr val="000000"/>
                </a:solidFill>
                <a:latin typeface="Times New Roman" panose="02020603050405020304" pitchFamily="18" charset="0"/>
              </a:rPr>
              <a:t>小型系统</a:t>
            </a:r>
            <a:endParaRPr lang="en-US" altLang="zh-CN" sz="2400" b="1" dirty="0">
              <a:solidFill>
                <a:srgbClr val="000000"/>
              </a:solidFill>
              <a:latin typeface="Times New Roman" panose="02020603050405020304" pitchFamily="18" charset="0"/>
            </a:endParaRPr>
          </a:p>
          <a:p>
            <a:pPr algn="l" eaLnBrk="1" hangingPunct="1">
              <a:lnSpc>
                <a:spcPct val="155000"/>
              </a:lnSpc>
              <a:spcBef>
                <a:spcPct val="50000"/>
              </a:spcBef>
            </a:pPr>
            <a:endParaRPr lang="en-US" altLang="zh-CN" sz="2400" b="1" dirty="0">
              <a:solidFill>
                <a:srgbClr val="000000"/>
              </a:solidFill>
              <a:latin typeface="Times New Roman" panose="02020603050405020304" pitchFamily="18" charset="0"/>
            </a:endParaRPr>
          </a:p>
        </p:txBody>
      </p:sp>
      <p:sp>
        <p:nvSpPr>
          <p:cNvPr id="2" name="Text Box 2">
            <a:extLst>
              <a:ext uri="{FF2B5EF4-FFF2-40B4-BE49-F238E27FC236}">
                <a16:creationId xmlns:a16="http://schemas.microsoft.com/office/drawing/2014/main" id="{5E54B377-9D8E-4EF8-9A6B-8C65E850C50F}"/>
              </a:ext>
            </a:extLst>
          </p:cNvPr>
          <p:cNvSpPr txBox="1">
            <a:spLocks noChangeArrowheads="1"/>
          </p:cNvSpPr>
          <p:nvPr/>
        </p:nvSpPr>
        <p:spPr bwMode="auto">
          <a:xfrm>
            <a:off x="323528" y="199122"/>
            <a:ext cx="7467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spcBef>
                <a:spcPct val="50000"/>
              </a:spcBef>
            </a:pPr>
            <a:r>
              <a:rPr lang="en-US" altLang="zh-CN" sz="3600" b="1" dirty="0">
                <a:solidFill>
                  <a:schemeClr val="accent6">
                    <a:lumMod val="50000"/>
                  </a:schemeClr>
                </a:solidFill>
                <a:latin typeface="华文新魏" panose="02010800040101010101" pitchFamily="2" charset="-122"/>
                <a:ea typeface="华文新魏" panose="02010800040101010101" pitchFamily="2" charset="-122"/>
              </a:rPr>
              <a:t>8.2.2</a:t>
            </a:r>
            <a:r>
              <a:rPr lang="zh-CN" altLang="en-US" sz="3600" b="1" dirty="0">
                <a:solidFill>
                  <a:schemeClr val="accent6">
                    <a:lumMod val="50000"/>
                  </a:schemeClr>
                </a:solidFill>
                <a:latin typeface="Times New Roman" panose="02020603050405020304" pitchFamily="18" charset="0"/>
              </a:rPr>
              <a:t>位示图法</a:t>
            </a:r>
            <a:r>
              <a:rPr lang="en-US" altLang="zh-CN" sz="3600" b="1" dirty="0">
                <a:solidFill>
                  <a:schemeClr val="accent6">
                    <a:lumMod val="50000"/>
                  </a:schemeClr>
                </a:solidFill>
                <a:latin typeface="华文新魏" panose="02010800040101010101" pitchFamily="2" charset="-122"/>
                <a:ea typeface="华文新魏" panose="02010800040101010101" pitchFamily="2" charset="-122"/>
              </a:rPr>
              <a:t> </a:t>
            </a:r>
            <a:endParaRPr lang="zh-CN" altLang="en-US" sz="3600" b="1" dirty="0">
              <a:solidFill>
                <a:schemeClr val="accent6">
                  <a:lumMod val="50000"/>
                </a:schemeClr>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3">
            <a:extLst>
              <a:ext uri="{FF2B5EF4-FFF2-40B4-BE49-F238E27FC236}">
                <a16:creationId xmlns:a16="http://schemas.microsoft.com/office/drawing/2014/main" id="{C9CCE66A-E590-415B-9809-B512FFDA99D6}"/>
              </a:ext>
            </a:extLst>
          </p:cNvPr>
          <p:cNvSpPr txBox="1">
            <a:spLocks noChangeArrowheads="1"/>
          </p:cNvSpPr>
          <p:nvPr/>
        </p:nvSpPr>
        <p:spPr bwMode="auto">
          <a:xfrm>
            <a:off x="685800" y="1524000"/>
            <a:ext cx="8001000" cy="41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lnSpc>
                <a:spcPct val="140000"/>
              </a:lnSpc>
              <a:spcBef>
                <a:spcPct val="50000"/>
              </a:spcBef>
            </a:pPr>
            <a:r>
              <a:rPr lang="zh-CN" altLang="en-US" b="1">
                <a:latin typeface="宋体" panose="02010600030101010101" pitchFamily="2" charset="-122"/>
              </a:rPr>
              <a:t>例：如果利用20行，30列的位示图来标志空闲盘块的状态，在进行盘盘块分配时，当第一次找到的空闲盘块（即该位置为0）处于第11行，第18列，则相应的盘块号为_____。</a:t>
            </a:r>
            <a:endParaRPr lang="zh-CN" altLang="en-US"/>
          </a:p>
          <a:p>
            <a:pPr algn="just" eaLnBrk="1" hangingPunct="1">
              <a:lnSpc>
                <a:spcPct val="140000"/>
              </a:lnSpc>
              <a:spcBef>
                <a:spcPct val="50000"/>
              </a:spcBef>
            </a:pPr>
            <a:r>
              <a:rPr lang="en-US" altLang="zh-CN" b="1">
                <a:solidFill>
                  <a:srgbClr val="DDDDDD"/>
                </a:solidFill>
                <a:latin typeface="宋体" panose="02010600030101010101" pitchFamily="2" charset="-122"/>
              </a:rPr>
              <a:t>b=n(i-1)+j=30(11-1)+18=318</a:t>
            </a:r>
            <a:endParaRPr lang="en-US" altLang="zh-CN">
              <a:solidFill>
                <a:srgbClr val="DDDDDD"/>
              </a:solidFill>
            </a:endParaRPr>
          </a:p>
          <a:p>
            <a:pPr eaLnBrk="1" hangingPunct="1">
              <a:lnSpc>
                <a:spcPct val="140000"/>
              </a:lnSpc>
              <a:spcBef>
                <a:spcPct val="50000"/>
              </a:spcBef>
            </a:pPr>
            <a:endParaRPr lang="zh-CN" altLang="en-US"/>
          </a:p>
        </p:txBody>
      </p:sp>
      <p:sp>
        <p:nvSpPr>
          <p:cNvPr id="2" name="Text Box 2">
            <a:extLst>
              <a:ext uri="{FF2B5EF4-FFF2-40B4-BE49-F238E27FC236}">
                <a16:creationId xmlns:a16="http://schemas.microsoft.com/office/drawing/2014/main" id="{987C62DD-7196-4647-8A3F-619B5AE44F80}"/>
              </a:ext>
            </a:extLst>
          </p:cNvPr>
          <p:cNvSpPr txBox="1">
            <a:spLocks noChangeArrowheads="1"/>
          </p:cNvSpPr>
          <p:nvPr/>
        </p:nvSpPr>
        <p:spPr bwMode="auto">
          <a:xfrm>
            <a:off x="323528" y="262389"/>
            <a:ext cx="7467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spcBef>
                <a:spcPct val="50000"/>
              </a:spcBef>
            </a:pPr>
            <a:r>
              <a:rPr lang="en-US" altLang="zh-CN" sz="3600" b="1" dirty="0">
                <a:solidFill>
                  <a:schemeClr val="accent6">
                    <a:lumMod val="50000"/>
                  </a:schemeClr>
                </a:solidFill>
                <a:latin typeface="华文新魏" panose="02010800040101010101" pitchFamily="2" charset="-122"/>
                <a:ea typeface="华文新魏" panose="02010800040101010101" pitchFamily="2" charset="-122"/>
              </a:rPr>
              <a:t>8.2.2</a:t>
            </a:r>
            <a:r>
              <a:rPr lang="zh-CN" altLang="en-US" sz="3600" b="1" dirty="0">
                <a:solidFill>
                  <a:schemeClr val="accent6">
                    <a:lumMod val="50000"/>
                  </a:schemeClr>
                </a:solidFill>
                <a:latin typeface="Times New Roman" panose="02020603050405020304" pitchFamily="18" charset="0"/>
              </a:rPr>
              <a:t>位示图法</a:t>
            </a:r>
            <a:r>
              <a:rPr lang="en-US" altLang="zh-CN" sz="3600" b="1" dirty="0">
                <a:solidFill>
                  <a:schemeClr val="accent6">
                    <a:lumMod val="50000"/>
                  </a:schemeClr>
                </a:solidFill>
                <a:latin typeface="华文新魏" panose="02010800040101010101" pitchFamily="2" charset="-122"/>
                <a:ea typeface="华文新魏" panose="02010800040101010101" pitchFamily="2" charset="-122"/>
              </a:rPr>
              <a:t> </a:t>
            </a:r>
            <a:endParaRPr lang="zh-CN" altLang="en-US" sz="3600" b="1" dirty="0">
              <a:solidFill>
                <a:schemeClr val="accent6">
                  <a:lumMod val="50000"/>
                </a:schemeClr>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a:extLst>
              <a:ext uri="{FF2B5EF4-FFF2-40B4-BE49-F238E27FC236}">
                <a16:creationId xmlns:a16="http://schemas.microsoft.com/office/drawing/2014/main" id="{B131B751-5539-46D1-9EB2-C26F5884A47A}"/>
              </a:ext>
            </a:extLst>
          </p:cNvPr>
          <p:cNvSpPr txBox="1">
            <a:spLocks noChangeArrowheads="1"/>
          </p:cNvSpPr>
          <p:nvPr/>
        </p:nvSpPr>
        <p:spPr bwMode="auto">
          <a:xfrm>
            <a:off x="685800" y="1524000"/>
            <a:ext cx="8001000" cy="41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lnSpc>
                <a:spcPct val="140000"/>
              </a:lnSpc>
              <a:spcBef>
                <a:spcPct val="50000"/>
              </a:spcBef>
            </a:pPr>
            <a:r>
              <a:rPr lang="zh-CN" altLang="en-US" b="1">
                <a:latin typeface="宋体" panose="02010600030101010101" pitchFamily="2" charset="-122"/>
              </a:rPr>
              <a:t>例：如果利用20行，30列的位示图来标志空闲盘块的状态，在进行盘盘块分配时，当第一次找到的空闲盘块（即该位置为0）处于第11行，第18列，则相应的盘块号为_____。</a:t>
            </a:r>
            <a:endParaRPr lang="zh-CN" altLang="en-US"/>
          </a:p>
          <a:p>
            <a:pPr algn="just" eaLnBrk="1" hangingPunct="1">
              <a:lnSpc>
                <a:spcPct val="140000"/>
              </a:lnSpc>
              <a:spcBef>
                <a:spcPct val="50000"/>
              </a:spcBef>
            </a:pPr>
            <a:r>
              <a:rPr lang="en-US" altLang="zh-CN" b="1">
                <a:latin typeface="宋体" panose="02010600030101010101" pitchFamily="2" charset="-122"/>
              </a:rPr>
              <a:t>b=n(i-1)+j=30(11-1)+18=318</a:t>
            </a:r>
            <a:endParaRPr lang="en-US" altLang="zh-CN"/>
          </a:p>
          <a:p>
            <a:pPr eaLnBrk="1" hangingPunct="1">
              <a:lnSpc>
                <a:spcPct val="140000"/>
              </a:lnSpc>
              <a:spcBef>
                <a:spcPct val="50000"/>
              </a:spcBef>
            </a:pPr>
            <a:endParaRPr lang="zh-CN" altLang="en-US">
              <a:solidFill>
                <a:srgbClr val="DDDDDD"/>
              </a:solidFill>
            </a:endParaRPr>
          </a:p>
        </p:txBody>
      </p:sp>
      <p:sp>
        <p:nvSpPr>
          <p:cNvPr id="2" name="Text Box 2">
            <a:extLst>
              <a:ext uri="{FF2B5EF4-FFF2-40B4-BE49-F238E27FC236}">
                <a16:creationId xmlns:a16="http://schemas.microsoft.com/office/drawing/2014/main" id="{C63E8144-3576-4AB7-B0EA-D4A65A1A10DE}"/>
              </a:ext>
            </a:extLst>
          </p:cNvPr>
          <p:cNvSpPr txBox="1">
            <a:spLocks noChangeArrowheads="1"/>
          </p:cNvSpPr>
          <p:nvPr/>
        </p:nvSpPr>
        <p:spPr bwMode="auto">
          <a:xfrm>
            <a:off x="323528" y="199122"/>
            <a:ext cx="7467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spcBef>
                <a:spcPct val="50000"/>
              </a:spcBef>
            </a:pPr>
            <a:r>
              <a:rPr lang="en-US" altLang="zh-CN" sz="3600" b="1" dirty="0">
                <a:solidFill>
                  <a:schemeClr val="accent6">
                    <a:lumMod val="50000"/>
                  </a:schemeClr>
                </a:solidFill>
                <a:latin typeface="华文新魏" panose="02010800040101010101" pitchFamily="2" charset="-122"/>
                <a:ea typeface="华文新魏" panose="02010800040101010101" pitchFamily="2" charset="-122"/>
              </a:rPr>
              <a:t>8.2.2</a:t>
            </a:r>
            <a:r>
              <a:rPr lang="zh-CN" altLang="en-US" sz="3600" b="1" dirty="0">
                <a:solidFill>
                  <a:schemeClr val="accent6">
                    <a:lumMod val="50000"/>
                  </a:schemeClr>
                </a:solidFill>
                <a:latin typeface="Times New Roman" panose="02020603050405020304" pitchFamily="18" charset="0"/>
              </a:rPr>
              <a:t>位示图法</a:t>
            </a:r>
            <a:r>
              <a:rPr lang="en-US" altLang="zh-CN" sz="3600" b="1" dirty="0">
                <a:solidFill>
                  <a:schemeClr val="accent6">
                    <a:lumMod val="50000"/>
                  </a:schemeClr>
                </a:solidFill>
                <a:latin typeface="华文新魏" panose="02010800040101010101" pitchFamily="2" charset="-122"/>
                <a:ea typeface="华文新魏" panose="02010800040101010101" pitchFamily="2" charset="-122"/>
              </a:rPr>
              <a:t> </a:t>
            </a:r>
            <a:endParaRPr lang="zh-CN" altLang="en-US" sz="3600" b="1" dirty="0">
              <a:solidFill>
                <a:schemeClr val="accent6">
                  <a:lumMod val="50000"/>
                </a:scheme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1785950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a:extLst>
              <a:ext uri="{FF2B5EF4-FFF2-40B4-BE49-F238E27FC236}">
                <a16:creationId xmlns:a16="http://schemas.microsoft.com/office/drawing/2014/main" id="{B131B751-5539-46D1-9EB2-C26F5884A47A}"/>
              </a:ext>
            </a:extLst>
          </p:cNvPr>
          <p:cNvSpPr txBox="1">
            <a:spLocks noChangeArrowheads="1"/>
          </p:cNvSpPr>
          <p:nvPr/>
        </p:nvSpPr>
        <p:spPr bwMode="auto">
          <a:xfrm>
            <a:off x="0" y="1052736"/>
            <a:ext cx="8534072" cy="5740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marL="457200" indent="-457200" eaLnBrk="1" hangingPunct="1">
              <a:spcBef>
                <a:spcPts val="600"/>
              </a:spcBef>
              <a:buFont typeface="Wingdings" panose="05000000000000000000" pitchFamily="2" charset="2"/>
              <a:buChar char="Ø"/>
            </a:pPr>
            <a:r>
              <a:rPr lang="zh-CN" altLang="en-US" b="1" dirty="0">
                <a:solidFill>
                  <a:srgbClr val="000000"/>
                </a:solidFill>
              </a:rPr>
              <a:t>位图只适合小型系统</a:t>
            </a:r>
            <a:r>
              <a:rPr lang="en-US" altLang="zh-CN" b="1" dirty="0">
                <a:solidFill>
                  <a:srgbClr val="000000"/>
                </a:solidFill>
              </a:rPr>
              <a:t>.</a:t>
            </a:r>
            <a:r>
              <a:rPr lang="zh-CN" altLang="en-US" b="1" dirty="0">
                <a:solidFill>
                  <a:srgbClr val="000000"/>
                </a:solidFill>
              </a:rPr>
              <a:t>大型文件以上方法都不适合</a:t>
            </a:r>
            <a:r>
              <a:rPr lang="en-US" altLang="zh-CN" b="1" dirty="0">
                <a:solidFill>
                  <a:srgbClr val="000000"/>
                </a:solidFill>
              </a:rPr>
              <a:t>.</a:t>
            </a:r>
          </a:p>
          <a:p>
            <a:pPr marL="457200" indent="-457200" algn="l" eaLnBrk="1" hangingPunct="1">
              <a:spcBef>
                <a:spcPts val="600"/>
              </a:spcBef>
              <a:buFont typeface="Wingdings" panose="05000000000000000000" pitchFamily="2" charset="2"/>
              <a:buChar char="Ø"/>
            </a:pPr>
            <a:r>
              <a:rPr lang="zh-CN" altLang="en-US" b="1" dirty="0">
                <a:solidFill>
                  <a:srgbClr val="000000"/>
                </a:solidFill>
              </a:rPr>
              <a:t>成组链接法</a:t>
            </a:r>
            <a:r>
              <a:rPr lang="en-US" altLang="zh-CN" b="1" dirty="0">
                <a:solidFill>
                  <a:srgbClr val="000000"/>
                </a:solidFill>
              </a:rPr>
              <a:t>:</a:t>
            </a:r>
            <a:r>
              <a:rPr lang="zh-CN" altLang="en-US" b="1" dirty="0">
                <a:solidFill>
                  <a:srgbClr val="000000"/>
                </a:solidFill>
              </a:rPr>
              <a:t>针对大型文件系统</a:t>
            </a:r>
            <a:r>
              <a:rPr lang="en-US" altLang="zh-CN" b="1" dirty="0">
                <a:solidFill>
                  <a:srgbClr val="000000"/>
                </a:solidFill>
              </a:rPr>
              <a:t>,</a:t>
            </a:r>
            <a:r>
              <a:rPr lang="zh-CN" altLang="en-US" b="1" dirty="0">
                <a:solidFill>
                  <a:srgbClr val="000000"/>
                </a:solidFill>
              </a:rPr>
              <a:t>空闲表与空闲链表法的结合</a:t>
            </a:r>
            <a:endParaRPr lang="en-US" altLang="zh-CN" b="1" dirty="0">
              <a:solidFill>
                <a:srgbClr val="000000"/>
              </a:solidFill>
            </a:endParaRPr>
          </a:p>
          <a:p>
            <a:pPr algn="l" eaLnBrk="1" hangingPunct="1">
              <a:spcBef>
                <a:spcPts val="600"/>
              </a:spcBef>
            </a:pPr>
            <a:r>
              <a:rPr lang="en-US" altLang="zh-CN" b="1" dirty="0">
                <a:solidFill>
                  <a:srgbClr val="000000"/>
                </a:solidFill>
              </a:rPr>
              <a:t>(1)</a:t>
            </a:r>
            <a:r>
              <a:rPr lang="zh-CN" altLang="en-US" sz="2400" b="1" dirty="0">
                <a:solidFill>
                  <a:srgbClr val="000000"/>
                </a:solidFill>
              </a:rPr>
              <a:t>空闲盘块栈</a:t>
            </a:r>
            <a:r>
              <a:rPr lang="en-US" altLang="zh-CN" sz="2400" b="1" dirty="0">
                <a:solidFill>
                  <a:srgbClr val="000000"/>
                </a:solidFill>
              </a:rPr>
              <a:t>:</a:t>
            </a:r>
            <a:r>
              <a:rPr lang="zh-CN" altLang="en-US" sz="2400" b="1" dirty="0">
                <a:solidFill>
                  <a:srgbClr val="000000"/>
                </a:solidFill>
              </a:rPr>
              <a:t>存放一组空闲盘块的盘块号</a:t>
            </a:r>
            <a:r>
              <a:rPr lang="en-US" altLang="zh-CN" sz="2400" b="1" dirty="0">
                <a:solidFill>
                  <a:srgbClr val="000000"/>
                </a:solidFill>
              </a:rPr>
              <a:t>(</a:t>
            </a:r>
            <a:r>
              <a:rPr lang="zh-CN" altLang="en-US" sz="2400" b="1" dirty="0">
                <a:solidFill>
                  <a:srgbClr val="000000"/>
                </a:solidFill>
              </a:rPr>
              <a:t>最多</a:t>
            </a:r>
            <a:r>
              <a:rPr lang="en-US" altLang="zh-CN" sz="2400" b="1" dirty="0">
                <a:solidFill>
                  <a:srgbClr val="000000"/>
                </a:solidFill>
              </a:rPr>
              <a:t>100</a:t>
            </a:r>
            <a:r>
              <a:rPr lang="zh-CN" altLang="en-US" sz="2400" b="1" dirty="0">
                <a:solidFill>
                  <a:srgbClr val="000000"/>
                </a:solidFill>
              </a:rPr>
              <a:t>个</a:t>
            </a:r>
            <a:r>
              <a:rPr lang="en-US" altLang="zh-CN" sz="2400" b="1" dirty="0">
                <a:solidFill>
                  <a:srgbClr val="000000"/>
                </a:solidFill>
              </a:rPr>
              <a:t>),</a:t>
            </a:r>
            <a:r>
              <a:rPr lang="zh-CN" altLang="en-US" sz="2400" b="1" dirty="0">
                <a:solidFill>
                  <a:srgbClr val="000000"/>
                </a:solidFill>
              </a:rPr>
              <a:t>以及栈中尚有的空闲盘数</a:t>
            </a:r>
            <a:r>
              <a:rPr lang="en-US" altLang="zh-CN" sz="2400" b="1" dirty="0">
                <a:solidFill>
                  <a:srgbClr val="000000"/>
                </a:solidFill>
              </a:rPr>
              <a:t>N</a:t>
            </a:r>
          </a:p>
          <a:p>
            <a:pPr algn="l" eaLnBrk="1" hangingPunct="1">
              <a:spcBef>
                <a:spcPts val="600"/>
              </a:spcBef>
            </a:pPr>
            <a:r>
              <a:rPr lang="en-US" altLang="zh-CN" sz="2400" b="1" dirty="0">
                <a:solidFill>
                  <a:srgbClr val="000000"/>
                </a:solidFill>
              </a:rPr>
              <a:t>(2)</a:t>
            </a:r>
            <a:r>
              <a:rPr lang="zh-CN" altLang="en-US" sz="2400" b="1" dirty="0">
                <a:solidFill>
                  <a:srgbClr val="000000"/>
                </a:solidFill>
              </a:rPr>
              <a:t>文件区中所有空闲盘块被分成若干组</a:t>
            </a:r>
            <a:endParaRPr lang="en-US" altLang="zh-CN" sz="2400" b="1" dirty="0">
              <a:solidFill>
                <a:srgbClr val="000000"/>
              </a:solidFill>
            </a:endParaRPr>
          </a:p>
          <a:p>
            <a:pPr algn="l" eaLnBrk="1" hangingPunct="1">
              <a:spcBef>
                <a:spcPts val="600"/>
              </a:spcBef>
            </a:pPr>
            <a:r>
              <a:rPr lang="en-US" altLang="zh-CN" sz="2400" b="1" dirty="0">
                <a:solidFill>
                  <a:srgbClr val="000000"/>
                </a:solidFill>
              </a:rPr>
              <a:t>(3)</a:t>
            </a:r>
            <a:r>
              <a:rPr lang="zh-CN" altLang="en-US" sz="2400" b="1" dirty="0">
                <a:solidFill>
                  <a:srgbClr val="000000"/>
                </a:solidFill>
              </a:rPr>
              <a:t>每一组含有的盘块数</a:t>
            </a:r>
            <a:r>
              <a:rPr lang="en-US" altLang="zh-CN" sz="2400" b="1" dirty="0">
                <a:solidFill>
                  <a:srgbClr val="000000"/>
                </a:solidFill>
              </a:rPr>
              <a:t>N</a:t>
            </a:r>
            <a:r>
              <a:rPr lang="zh-CN" altLang="en-US" sz="2400" b="1" dirty="0">
                <a:solidFill>
                  <a:srgbClr val="000000"/>
                </a:solidFill>
              </a:rPr>
              <a:t>和所有该组的盘块号计入前一组第一个盘块栈中</a:t>
            </a:r>
            <a:r>
              <a:rPr lang="en-US" altLang="zh-CN" sz="2400" b="1" dirty="0">
                <a:solidFill>
                  <a:srgbClr val="000000"/>
                </a:solidFill>
              </a:rPr>
              <a:t>. </a:t>
            </a:r>
            <a:r>
              <a:rPr lang="zh-CN" altLang="en-US" sz="2400" b="1" dirty="0">
                <a:solidFill>
                  <a:srgbClr val="000000"/>
                </a:solidFill>
              </a:rPr>
              <a:t>各组第一个盘块组成链</a:t>
            </a:r>
            <a:r>
              <a:rPr lang="en-US" altLang="zh-CN" sz="2400" b="1" dirty="0">
                <a:solidFill>
                  <a:srgbClr val="000000"/>
                </a:solidFill>
              </a:rPr>
              <a:t>.</a:t>
            </a:r>
            <a:r>
              <a:rPr lang="zh-CN" altLang="en-US" sz="2400" b="1" dirty="0">
                <a:solidFill>
                  <a:srgbClr val="000000"/>
                </a:solidFill>
              </a:rPr>
              <a:t>每组都有一个空闲盘块栈</a:t>
            </a:r>
            <a:endParaRPr lang="en-US" altLang="zh-CN" sz="2400" b="1" dirty="0">
              <a:solidFill>
                <a:srgbClr val="000000"/>
              </a:solidFill>
            </a:endParaRPr>
          </a:p>
          <a:p>
            <a:pPr algn="l" eaLnBrk="1" hangingPunct="1">
              <a:spcBef>
                <a:spcPts val="600"/>
              </a:spcBef>
            </a:pPr>
            <a:r>
              <a:rPr lang="en-US" altLang="zh-CN" sz="2400" b="1" dirty="0">
                <a:solidFill>
                  <a:srgbClr val="000000"/>
                </a:solidFill>
              </a:rPr>
              <a:t>(4)</a:t>
            </a:r>
            <a:r>
              <a:rPr lang="zh-CN" altLang="en-US" sz="2400" b="1" dirty="0">
                <a:solidFill>
                  <a:srgbClr val="000000"/>
                </a:solidFill>
              </a:rPr>
              <a:t>将第一组的盘块总数和所有的盘块号计入空闲盘块号栈中</a:t>
            </a:r>
            <a:r>
              <a:rPr lang="en-US" altLang="zh-CN" sz="2400" b="1" dirty="0">
                <a:solidFill>
                  <a:srgbClr val="000000"/>
                </a:solidFill>
              </a:rPr>
              <a:t>.</a:t>
            </a:r>
          </a:p>
          <a:p>
            <a:pPr algn="l" eaLnBrk="1" hangingPunct="1">
              <a:spcBef>
                <a:spcPts val="600"/>
              </a:spcBef>
            </a:pPr>
            <a:r>
              <a:rPr lang="en-US" altLang="zh-CN" sz="2400" b="1" dirty="0">
                <a:solidFill>
                  <a:srgbClr val="000000"/>
                </a:solidFill>
              </a:rPr>
              <a:t>(5)</a:t>
            </a:r>
            <a:r>
              <a:rPr lang="zh-CN" altLang="en-US" sz="2400" b="1" dirty="0">
                <a:solidFill>
                  <a:srgbClr val="000000"/>
                </a:solidFill>
              </a:rPr>
              <a:t>最后一组只有</a:t>
            </a:r>
            <a:r>
              <a:rPr lang="en-US" altLang="zh-CN" sz="2400" b="1" dirty="0">
                <a:solidFill>
                  <a:srgbClr val="000000"/>
                </a:solidFill>
              </a:rPr>
              <a:t>99</a:t>
            </a:r>
            <a:r>
              <a:rPr lang="zh-CN" altLang="en-US" sz="2400" b="1" dirty="0">
                <a:solidFill>
                  <a:srgbClr val="000000"/>
                </a:solidFill>
              </a:rPr>
              <a:t>个可用盘块</a:t>
            </a:r>
            <a:r>
              <a:rPr lang="en-US" altLang="zh-CN" sz="2400" b="1" dirty="0">
                <a:solidFill>
                  <a:srgbClr val="000000"/>
                </a:solidFill>
              </a:rPr>
              <a:t>,</a:t>
            </a:r>
            <a:r>
              <a:rPr lang="en-US" altLang="zh-CN" sz="2400" b="1" dirty="0" err="1">
                <a:solidFill>
                  <a:srgbClr val="000000"/>
                </a:solidFill>
              </a:rPr>
              <a:t>S.free</a:t>
            </a:r>
            <a:r>
              <a:rPr lang="en-US" altLang="zh-CN" sz="2400" b="1" dirty="0">
                <a:solidFill>
                  <a:srgbClr val="000000"/>
                </a:solidFill>
              </a:rPr>
              <a:t>(0)=0</a:t>
            </a:r>
            <a:r>
              <a:rPr lang="zh-CN" altLang="en-US" sz="2400" b="1" dirty="0">
                <a:solidFill>
                  <a:srgbClr val="000000"/>
                </a:solidFill>
              </a:rPr>
              <a:t>作为链的结束标志</a:t>
            </a:r>
            <a:endParaRPr lang="en-US" altLang="zh-CN" sz="2400" b="1" dirty="0">
              <a:solidFill>
                <a:srgbClr val="000000"/>
              </a:solidFill>
            </a:endParaRPr>
          </a:p>
          <a:p>
            <a:pPr marL="457200" indent="-457200" algn="l" eaLnBrk="1" hangingPunct="1">
              <a:spcBef>
                <a:spcPts val="600"/>
              </a:spcBef>
              <a:buFont typeface="Wingdings" panose="05000000000000000000" pitchFamily="2" charset="2"/>
              <a:buChar char="Ø"/>
            </a:pPr>
            <a:endParaRPr lang="zh-CN" altLang="en-US" b="1" dirty="0">
              <a:solidFill>
                <a:srgbClr val="000000"/>
              </a:solidFill>
            </a:endParaRPr>
          </a:p>
        </p:txBody>
      </p:sp>
      <p:sp>
        <p:nvSpPr>
          <p:cNvPr id="2" name="Text Box 2">
            <a:extLst>
              <a:ext uri="{FF2B5EF4-FFF2-40B4-BE49-F238E27FC236}">
                <a16:creationId xmlns:a16="http://schemas.microsoft.com/office/drawing/2014/main" id="{C63E8144-3576-4AB7-B0EA-D4A65A1A10DE}"/>
              </a:ext>
            </a:extLst>
          </p:cNvPr>
          <p:cNvSpPr txBox="1">
            <a:spLocks noChangeArrowheads="1"/>
          </p:cNvSpPr>
          <p:nvPr/>
        </p:nvSpPr>
        <p:spPr bwMode="auto">
          <a:xfrm>
            <a:off x="323528" y="199122"/>
            <a:ext cx="7467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spcBef>
                <a:spcPct val="50000"/>
              </a:spcBef>
            </a:pPr>
            <a:r>
              <a:rPr lang="en-US" altLang="zh-CN" sz="3600" b="1" dirty="0">
                <a:solidFill>
                  <a:schemeClr val="accent6">
                    <a:lumMod val="50000"/>
                  </a:schemeClr>
                </a:solidFill>
                <a:latin typeface="华文新魏" panose="02010800040101010101" pitchFamily="2" charset="-122"/>
                <a:ea typeface="华文新魏" panose="02010800040101010101" pitchFamily="2" charset="-122"/>
              </a:rPr>
              <a:t>8.2.3 </a:t>
            </a:r>
            <a:r>
              <a:rPr lang="zh-CN" altLang="en-US" sz="3600" b="1" dirty="0">
                <a:solidFill>
                  <a:schemeClr val="accent6">
                    <a:lumMod val="50000"/>
                  </a:schemeClr>
                </a:solidFill>
                <a:latin typeface="华文新魏" panose="02010800040101010101" pitchFamily="2" charset="-122"/>
                <a:ea typeface="华文新魏" panose="02010800040101010101" pitchFamily="2" charset="-122"/>
              </a:rPr>
              <a:t>成组链接法</a:t>
            </a:r>
            <a:r>
              <a:rPr lang="en-US" altLang="zh-CN" sz="3600" b="1" dirty="0">
                <a:solidFill>
                  <a:schemeClr val="accent6">
                    <a:lumMod val="50000"/>
                  </a:schemeClr>
                </a:solidFill>
                <a:latin typeface="华文新魏" panose="02010800040101010101" pitchFamily="2" charset="-122"/>
                <a:ea typeface="华文新魏" panose="02010800040101010101" pitchFamily="2" charset="-122"/>
              </a:rPr>
              <a:t> </a:t>
            </a:r>
            <a:endParaRPr lang="zh-CN" altLang="en-US" sz="3600" b="1" dirty="0">
              <a:solidFill>
                <a:schemeClr val="accent6">
                  <a:lumMod val="50000"/>
                </a:schemeClr>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2">
            <a:extLst>
              <a:ext uri="{FF2B5EF4-FFF2-40B4-BE49-F238E27FC236}">
                <a16:creationId xmlns:a16="http://schemas.microsoft.com/office/drawing/2014/main" id="{F83E47D9-59BC-4517-991A-7E7F86AE7967}"/>
              </a:ext>
            </a:extLst>
          </p:cNvPr>
          <p:cNvSpPr txBox="1">
            <a:spLocks noChangeArrowheads="1"/>
          </p:cNvSpPr>
          <p:nvPr/>
        </p:nvSpPr>
        <p:spPr bwMode="auto">
          <a:xfrm>
            <a:off x="971600" y="260648"/>
            <a:ext cx="27959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dirty="0">
                <a:solidFill>
                  <a:srgbClr val="000000"/>
                </a:solidFill>
                <a:latin typeface="Times New Roman" panose="02020603050405020304" pitchFamily="18" charset="0"/>
              </a:rPr>
              <a:t>8.2.3</a:t>
            </a:r>
            <a:r>
              <a:rPr lang="zh-CN" altLang="en-US" b="1" dirty="0">
                <a:solidFill>
                  <a:srgbClr val="000000"/>
                </a:solidFill>
                <a:latin typeface="Times New Roman" panose="02020603050405020304" pitchFamily="18" charset="0"/>
              </a:rPr>
              <a:t>成组链接法 </a:t>
            </a:r>
          </a:p>
        </p:txBody>
      </p:sp>
      <p:pic>
        <p:nvPicPr>
          <p:cNvPr id="5" name="图片 4">
            <a:extLst>
              <a:ext uri="{FF2B5EF4-FFF2-40B4-BE49-F238E27FC236}">
                <a16:creationId xmlns:a16="http://schemas.microsoft.com/office/drawing/2014/main" id="{25D3A53E-E6EA-4D01-B8D9-2AC9F1F4A3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220" y="1556792"/>
            <a:ext cx="6919560" cy="4480948"/>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2">
            <a:extLst>
              <a:ext uri="{FF2B5EF4-FFF2-40B4-BE49-F238E27FC236}">
                <a16:creationId xmlns:a16="http://schemas.microsoft.com/office/drawing/2014/main" id="{F83E47D9-59BC-4517-991A-7E7F86AE7967}"/>
              </a:ext>
            </a:extLst>
          </p:cNvPr>
          <p:cNvSpPr txBox="1">
            <a:spLocks noChangeArrowheads="1"/>
          </p:cNvSpPr>
          <p:nvPr/>
        </p:nvSpPr>
        <p:spPr bwMode="auto">
          <a:xfrm>
            <a:off x="971600" y="260648"/>
            <a:ext cx="270619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dirty="0">
                <a:solidFill>
                  <a:srgbClr val="000000"/>
                </a:solidFill>
                <a:latin typeface="Times New Roman" panose="02020603050405020304" pitchFamily="18" charset="0"/>
              </a:rPr>
              <a:t>8.2.3</a:t>
            </a:r>
            <a:r>
              <a:rPr lang="zh-CN" altLang="en-US" b="1" dirty="0">
                <a:solidFill>
                  <a:srgbClr val="000000"/>
                </a:solidFill>
                <a:latin typeface="Times New Roman" panose="02020603050405020304" pitchFamily="18" charset="0"/>
              </a:rPr>
              <a:t>成组链接法</a:t>
            </a:r>
            <a:endParaRPr lang="en-US" altLang="zh-CN" b="1" dirty="0">
              <a:solidFill>
                <a:srgbClr val="000000"/>
              </a:solidFill>
              <a:latin typeface="Times New Roman" panose="02020603050405020304" pitchFamily="18" charset="0"/>
            </a:endParaRPr>
          </a:p>
        </p:txBody>
      </p:sp>
      <p:pic>
        <p:nvPicPr>
          <p:cNvPr id="3" name="图片 2">
            <a:extLst>
              <a:ext uri="{FF2B5EF4-FFF2-40B4-BE49-F238E27FC236}">
                <a16:creationId xmlns:a16="http://schemas.microsoft.com/office/drawing/2014/main" id="{F958E82F-404B-4431-90CA-C27E324488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1301374"/>
            <a:ext cx="6106189" cy="4255251"/>
          </a:xfrm>
          <a:prstGeom prst="rect">
            <a:avLst/>
          </a:prstGeom>
        </p:spPr>
      </p:pic>
      <p:sp>
        <p:nvSpPr>
          <p:cNvPr id="4" name="文本框 3">
            <a:extLst>
              <a:ext uri="{FF2B5EF4-FFF2-40B4-BE49-F238E27FC236}">
                <a16:creationId xmlns:a16="http://schemas.microsoft.com/office/drawing/2014/main" id="{280DE479-9D01-4BE1-9CE8-1DA515E3170F}"/>
              </a:ext>
            </a:extLst>
          </p:cNvPr>
          <p:cNvSpPr txBox="1"/>
          <p:nvPr/>
        </p:nvSpPr>
        <p:spPr>
          <a:xfrm>
            <a:off x="323528" y="848289"/>
            <a:ext cx="4985660" cy="523220"/>
          </a:xfrm>
          <a:prstGeom prst="rect">
            <a:avLst/>
          </a:prstGeom>
          <a:noFill/>
        </p:spPr>
        <p:txBody>
          <a:bodyPr wrap="none" rtlCol="0">
            <a:spAutoFit/>
          </a:bodyPr>
          <a:lstStyle/>
          <a:p>
            <a:r>
              <a:rPr lang="zh-CN" altLang="en-US" dirty="0"/>
              <a:t>问题</a:t>
            </a:r>
            <a:r>
              <a:rPr lang="en-US" altLang="zh-CN" dirty="0"/>
              <a:t>1:</a:t>
            </a:r>
            <a:r>
              <a:rPr lang="zh-CN" altLang="en-US" dirty="0"/>
              <a:t>当前有多少个空闲盘块</a:t>
            </a:r>
            <a:r>
              <a:rPr lang="en-US" altLang="zh-CN" dirty="0"/>
              <a:t>?</a:t>
            </a:r>
            <a:endParaRPr lang="zh-CN" altLang="en-US" dirty="0"/>
          </a:p>
        </p:txBody>
      </p:sp>
      <p:pic>
        <p:nvPicPr>
          <p:cNvPr id="7" name="图片 6">
            <a:extLst>
              <a:ext uri="{FF2B5EF4-FFF2-40B4-BE49-F238E27FC236}">
                <a16:creationId xmlns:a16="http://schemas.microsoft.com/office/drawing/2014/main" id="{84641AEF-ABCF-49C5-BC91-C8AEDDCAB1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8" y="5312420"/>
            <a:ext cx="7849280" cy="1394581"/>
          </a:xfrm>
          <a:prstGeom prst="rect">
            <a:avLst/>
          </a:prstGeom>
        </p:spPr>
      </p:pic>
    </p:spTree>
    <p:extLst>
      <p:ext uri="{BB962C8B-B14F-4D97-AF65-F5344CB8AC3E}">
        <p14:creationId xmlns:p14="http://schemas.microsoft.com/office/powerpoint/2010/main" val="913123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2">
            <a:extLst>
              <a:ext uri="{FF2B5EF4-FFF2-40B4-BE49-F238E27FC236}">
                <a16:creationId xmlns:a16="http://schemas.microsoft.com/office/drawing/2014/main" id="{F83E47D9-59BC-4517-991A-7E7F86AE7967}"/>
              </a:ext>
            </a:extLst>
          </p:cNvPr>
          <p:cNvSpPr txBox="1">
            <a:spLocks noChangeArrowheads="1"/>
          </p:cNvSpPr>
          <p:nvPr/>
        </p:nvSpPr>
        <p:spPr bwMode="auto">
          <a:xfrm>
            <a:off x="971600" y="260648"/>
            <a:ext cx="270619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dirty="0">
                <a:solidFill>
                  <a:srgbClr val="000000"/>
                </a:solidFill>
                <a:latin typeface="Times New Roman" panose="02020603050405020304" pitchFamily="18" charset="0"/>
              </a:rPr>
              <a:t>8.2.3</a:t>
            </a:r>
            <a:r>
              <a:rPr lang="zh-CN" altLang="en-US" b="1" dirty="0">
                <a:solidFill>
                  <a:srgbClr val="000000"/>
                </a:solidFill>
                <a:latin typeface="Times New Roman" panose="02020603050405020304" pitchFamily="18" charset="0"/>
              </a:rPr>
              <a:t>成组链接法</a:t>
            </a:r>
            <a:endParaRPr lang="en-US" altLang="zh-CN" b="1" dirty="0">
              <a:solidFill>
                <a:srgbClr val="000000"/>
              </a:solidFill>
              <a:latin typeface="Times New Roman" panose="02020603050405020304" pitchFamily="18" charset="0"/>
            </a:endParaRPr>
          </a:p>
        </p:txBody>
      </p:sp>
      <p:pic>
        <p:nvPicPr>
          <p:cNvPr id="8" name="图片 7">
            <a:extLst>
              <a:ext uri="{FF2B5EF4-FFF2-40B4-BE49-F238E27FC236}">
                <a16:creationId xmlns:a16="http://schemas.microsoft.com/office/drawing/2014/main" id="{3480EAA8-3BDA-440C-AF53-3D69B7DB7B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980727"/>
            <a:ext cx="7560840" cy="607425"/>
          </a:xfrm>
          <a:prstGeom prst="rect">
            <a:avLst/>
          </a:prstGeom>
        </p:spPr>
      </p:pic>
      <p:pic>
        <p:nvPicPr>
          <p:cNvPr id="10" name="图片 9">
            <a:extLst>
              <a:ext uri="{FF2B5EF4-FFF2-40B4-BE49-F238E27FC236}">
                <a16:creationId xmlns:a16="http://schemas.microsoft.com/office/drawing/2014/main" id="{1FA882B9-E24E-421F-BE0C-178869CA1C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3648" y="1588152"/>
            <a:ext cx="6509695" cy="4812325"/>
          </a:xfrm>
          <a:prstGeom prst="rect">
            <a:avLst/>
          </a:prstGeom>
        </p:spPr>
      </p:pic>
    </p:spTree>
    <p:extLst>
      <p:ext uri="{BB962C8B-B14F-4D97-AF65-F5344CB8AC3E}">
        <p14:creationId xmlns:p14="http://schemas.microsoft.com/office/powerpoint/2010/main" val="875070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2">
            <a:extLst>
              <a:ext uri="{FF2B5EF4-FFF2-40B4-BE49-F238E27FC236}">
                <a16:creationId xmlns:a16="http://schemas.microsoft.com/office/drawing/2014/main" id="{F83E47D9-59BC-4517-991A-7E7F86AE7967}"/>
              </a:ext>
            </a:extLst>
          </p:cNvPr>
          <p:cNvSpPr txBox="1">
            <a:spLocks noChangeArrowheads="1"/>
          </p:cNvSpPr>
          <p:nvPr/>
        </p:nvSpPr>
        <p:spPr bwMode="auto">
          <a:xfrm>
            <a:off x="971600" y="260648"/>
            <a:ext cx="270619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dirty="0">
                <a:solidFill>
                  <a:srgbClr val="000000"/>
                </a:solidFill>
                <a:latin typeface="Times New Roman" panose="02020603050405020304" pitchFamily="18" charset="0"/>
              </a:rPr>
              <a:t>8.2.3</a:t>
            </a:r>
            <a:r>
              <a:rPr lang="zh-CN" altLang="en-US" b="1" dirty="0">
                <a:solidFill>
                  <a:srgbClr val="000000"/>
                </a:solidFill>
                <a:latin typeface="Times New Roman" panose="02020603050405020304" pitchFamily="18" charset="0"/>
              </a:rPr>
              <a:t>成组链接法</a:t>
            </a:r>
            <a:endParaRPr lang="en-US" altLang="zh-CN" b="1" dirty="0">
              <a:solidFill>
                <a:srgbClr val="000000"/>
              </a:solidFill>
              <a:latin typeface="Times New Roman" panose="02020603050405020304" pitchFamily="18" charset="0"/>
            </a:endParaRPr>
          </a:p>
        </p:txBody>
      </p:sp>
      <p:pic>
        <p:nvPicPr>
          <p:cNvPr id="5" name="图片 4">
            <a:extLst>
              <a:ext uri="{FF2B5EF4-FFF2-40B4-BE49-F238E27FC236}">
                <a16:creationId xmlns:a16="http://schemas.microsoft.com/office/drawing/2014/main" id="{DFC99934-661E-44B2-BCF2-2FFD90A41C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908720"/>
            <a:ext cx="8496944" cy="1041267"/>
          </a:xfrm>
          <a:prstGeom prst="rect">
            <a:avLst/>
          </a:prstGeom>
        </p:spPr>
      </p:pic>
      <p:pic>
        <p:nvPicPr>
          <p:cNvPr id="8" name="图片 7">
            <a:extLst>
              <a:ext uri="{FF2B5EF4-FFF2-40B4-BE49-F238E27FC236}">
                <a16:creationId xmlns:a16="http://schemas.microsoft.com/office/drawing/2014/main" id="{5968BAFE-1FAD-4EB8-A438-88B6E9B64D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1064" y="1973265"/>
            <a:ext cx="6681872" cy="4625912"/>
          </a:xfrm>
          <a:prstGeom prst="rect">
            <a:avLst/>
          </a:prstGeom>
        </p:spPr>
      </p:pic>
    </p:spTree>
    <p:extLst>
      <p:ext uri="{BB962C8B-B14F-4D97-AF65-F5344CB8AC3E}">
        <p14:creationId xmlns:p14="http://schemas.microsoft.com/office/powerpoint/2010/main" val="2433904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2">
            <a:extLst>
              <a:ext uri="{FF2B5EF4-FFF2-40B4-BE49-F238E27FC236}">
                <a16:creationId xmlns:a16="http://schemas.microsoft.com/office/drawing/2014/main" id="{F83E47D9-59BC-4517-991A-7E7F86AE7967}"/>
              </a:ext>
            </a:extLst>
          </p:cNvPr>
          <p:cNvSpPr txBox="1">
            <a:spLocks noChangeArrowheads="1"/>
          </p:cNvSpPr>
          <p:nvPr/>
        </p:nvSpPr>
        <p:spPr bwMode="auto">
          <a:xfrm>
            <a:off x="971600" y="260648"/>
            <a:ext cx="270619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dirty="0">
                <a:solidFill>
                  <a:srgbClr val="000000"/>
                </a:solidFill>
                <a:latin typeface="Times New Roman" panose="02020603050405020304" pitchFamily="18" charset="0"/>
              </a:rPr>
              <a:t>8.2.3</a:t>
            </a:r>
            <a:r>
              <a:rPr lang="zh-CN" altLang="en-US" b="1" dirty="0">
                <a:solidFill>
                  <a:srgbClr val="000000"/>
                </a:solidFill>
                <a:latin typeface="Times New Roman" panose="02020603050405020304" pitchFamily="18" charset="0"/>
              </a:rPr>
              <a:t>成组链接法</a:t>
            </a:r>
            <a:endParaRPr lang="en-US" altLang="zh-CN" b="1" dirty="0">
              <a:solidFill>
                <a:srgbClr val="000000"/>
              </a:solidFill>
              <a:latin typeface="Times New Roman" panose="02020603050405020304" pitchFamily="18" charset="0"/>
            </a:endParaRPr>
          </a:p>
        </p:txBody>
      </p:sp>
      <p:pic>
        <p:nvPicPr>
          <p:cNvPr id="3" name="图片 2">
            <a:extLst>
              <a:ext uri="{FF2B5EF4-FFF2-40B4-BE49-F238E27FC236}">
                <a16:creationId xmlns:a16="http://schemas.microsoft.com/office/drawing/2014/main" id="{A966CAA9-A146-413A-B041-8650C4B3E8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565" y="929423"/>
            <a:ext cx="7254869" cy="4999153"/>
          </a:xfrm>
          <a:prstGeom prst="rect">
            <a:avLst/>
          </a:prstGeom>
        </p:spPr>
      </p:pic>
    </p:spTree>
    <p:extLst>
      <p:ext uri="{BB962C8B-B14F-4D97-AF65-F5344CB8AC3E}">
        <p14:creationId xmlns:p14="http://schemas.microsoft.com/office/powerpoint/2010/main" val="9387285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2">
            <a:extLst>
              <a:ext uri="{FF2B5EF4-FFF2-40B4-BE49-F238E27FC236}">
                <a16:creationId xmlns:a16="http://schemas.microsoft.com/office/drawing/2014/main" id="{F83E47D9-59BC-4517-991A-7E7F86AE7967}"/>
              </a:ext>
            </a:extLst>
          </p:cNvPr>
          <p:cNvSpPr txBox="1">
            <a:spLocks noChangeArrowheads="1"/>
          </p:cNvSpPr>
          <p:nvPr/>
        </p:nvSpPr>
        <p:spPr bwMode="auto">
          <a:xfrm>
            <a:off x="971600" y="260648"/>
            <a:ext cx="270619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dirty="0">
                <a:solidFill>
                  <a:srgbClr val="000000"/>
                </a:solidFill>
                <a:latin typeface="Times New Roman" panose="02020603050405020304" pitchFamily="18" charset="0"/>
              </a:rPr>
              <a:t>8.2.3</a:t>
            </a:r>
            <a:r>
              <a:rPr lang="zh-CN" altLang="en-US" b="1" dirty="0">
                <a:solidFill>
                  <a:srgbClr val="000000"/>
                </a:solidFill>
                <a:latin typeface="Times New Roman" panose="02020603050405020304" pitchFamily="18" charset="0"/>
              </a:rPr>
              <a:t>成组链接法</a:t>
            </a:r>
            <a:endParaRPr lang="en-US" altLang="zh-CN" b="1" dirty="0">
              <a:solidFill>
                <a:srgbClr val="000000"/>
              </a:solidFill>
              <a:latin typeface="Times New Roman" panose="02020603050405020304" pitchFamily="18" charset="0"/>
            </a:endParaRPr>
          </a:p>
        </p:txBody>
      </p:sp>
      <p:pic>
        <p:nvPicPr>
          <p:cNvPr id="3" name="图片 2">
            <a:extLst>
              <a:ext uri="{FF2B5EF4-FFF2-40B4-BE49-F238E27FC236}">
                <a16:creationId xmlns:a16="http://schemas.microsoft.com/office/drawing/2014/main" id="{89BD1969-8268-41D9-88AC-D64876FF3A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836712"/>
            <a:ext cx="8810274" cy="648072"/>
          </a:xfrm>
          <a:prstGeom prst="rect">
            <a:avLst/>
          </a:prstGeom>
        </p:spPr>
      </p:pic>
      <p:pic>
        <p:nvPicPr>
          <p:cNvPr id="5" name="图片 4">
            <a:extLst>
              <a:ext uri="{FF2B5EF4-FFF2-40B4-BE49-F238E27FC236}">
                <a16:creationId xmlns:a16="http://schemas.microsoft.com/office/drawing/2014/main" id="{B0A09585-3973-4EE6-A8EC-F0FB6FC687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076" y="1502837"/>
            <a:ext cx="2606266" cy="281964"/>
          </a:xfrm>
          <a:prstGeom prst="rect">
            <a:avLst/>
          </a:prstGeom>
        </p:spPr>
      </p:pic>
      <p:pic>
        <p:nvPicPr>
          <p:cNvPr id="7" name="图片 6">
            <a:extLst>
              <a:ext uri="{FF2B5EF4-FFF2-40B4-BE49-F238E27FC236}">
                <a16:creationId xmlns:a16="http://schemas.microsoft.com/office/drawing/2014/main" id="{627FE0A9-6220-45C6-88D6-5ECE7AC14F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560" y="1988840"/>
            <a:ext cx="7331075" cy="4557155"/>
          </a:xfrm>
          <a:prstGeom prst="rect">
            <a:avLst/>
          </a:prstGeom>
        </p:spPr>
      </p:pic>
    </p:spTree>
    <p:extLst>
      <p:ext uri="{BB962C8B-B14F-4D97-AF65-F5344CB8AC3E}">
        <p14:creationId xmlns:p14="http://schemas.microsoft.com/office/powerpoint/2010/main" val="3737093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2">
            <a:extLst>
              <a:ext uri="{FF2B5EF4-FFF2-40B4-BE49-F238E27FC236}">
                <a16:creationId xmlns:a16="http://schemas.microsoft.com/office/drawing/2014/main" id="{92E32071-B644-4486-B4F3-D05F7039D3B8}"/>
              </a:ext>
            </a:extLst>
          </p:cNvPr>
          <p:cNvSpPr txBox="1">
            <a:spLocks noChangeArrowheads="1"/>
          </p:cNvSpPr>
          <p:nvPr/>
        </p:nvSpPr>
        <p:spPr bwMode="auto">
          <a:xfrm>
            <a:off x="755576" y="243795"/>
            <a:ext cx="5904656"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spcBef>
                <a:spcPct val="50000"/>
              </a:spcBef>
            </a:pPr>
            <a:r>
              <a:rPr lang="en-US" altLang="zh-CN" sz="3200" b="1" dirty="0">
                <a:latin typeface="Times New Roman" panose="02020603050405020304" pitchFamily="18" charset="0"/>
              </a:rPr>
              <a:t>8.1</a:t>
            </a:r>
            <a:r>
              <a:rPr lang="zh-CN" altLang="en-US" sz="3200" b="1" dirty="0">
                <a:latin typeface="Times New Roman" panose="02020603050405020304" pitchFamily="18" charset="0"/>
              </a:rPr>
              <a:t>外存的组织方式</a:t>
            </a:r>
          </a:p>
        </p:txBody>
      </p:sp>
      <p:sp>
        <p:nvSpPr>
          <p:cNvPr id="1028" name="Rectangle 3">
            <a:extLst>
              <a:ext uri="{FF2B5EF4-FFF2-40B4-BE49-F238E27FC236}">
                <a16:creationId xmlns:a16="http://schemas.microsoft.com/office/drawing/2014/main" id="{06D64F04-098B-45EE-AAC0-5CDF77C45573}"/>
              </a:ext>
            </a:extLst>
          </p:cNvPr>
          <p:cNvSpPr>
            <a:spLocks noChangeArrowheads="1"/>
          </p:cNvSpPr>
          <p:nvPr/>
        </p:nvSpPr>
        <p:spPr bwMode="auto">
          <a:xfrm>
            <a:off x="304800" y="1295400"/>
            <a:ext cx="8458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spcBef>
                <a:spcPct val="20000"/>
              </a:spcBef>
              <a:buClr>
                <a:srgbClr val="0000CC"/>
              </a:buClr>
              <a:buFont typeface="Wingdings" panose="05000000000000000000" pitchFamily="2" charset="2"/>
              <a:buChar char="Ø"/>
            </a:pPr>
            <a:r>
              <a:rPr lang="zh-CN" altLang="en-US" b="1">
                <a:latin typeface="Times New Roman" panose="02020603050405020304" pitchFamily="18" charset="0"/>
              </a:rPr>
              <a:t>连续组织方式</a:t>
            </a:r>
          </a:p>
        </p:txBody>
      </p:sp>
      <p:graphicFrame>
        <p:nvGraphicFramePr>
          <p:cNvPr id="1026" name="Object 4">
            <a:extLst>
              <a:ext uri="{FF2B5EF4-FFF2-40B4-BE49-F238E27FC236}">
                <a16:creationId xmlns:a16="http://schemas.microsoft.com/office/drawing/2014/main" id="{77A19D31-CB6C-4801-878A-F7BE89213142}"/>
              </a:ext>
            </a:extLst>
          </p:cNvPr>
          <p:cNvGraphicFramePr>
            <a:graphicFrameLocks noChangeAspect="1"/>
          </p:cNvGraphicFramePr>
          <p:nvPr/>
        </p:nvGraphicFramePr>
        <p:xfrm>
          <a:off x="1752600" y="1749425"/>
          <a:ext cx="6858000" cy="5108575"/>
        </p:xfrm>
        <a:graphic>
          <a:graphicData uri="http://schemas.openxmlformats.org/presentationml/2006/ole">
            <mc:AlternateContent xmlns:mc="http://schemas.openxmlformats.org/markup-compatibility/2006">
              <mc:Choice xmlns:v="urn:schemas-microsoft-com:vml" Requires="v">
                <p:oleObj name="VISIO" r:id="rId2" imgW="3108960" imgH="2315160" progId="Visio.Drawing.4">
                  <p:embed/>
                </p:oleObj>
              </mc:Choice>
              <mc:Fallback>
                <p:oleObj name="VISIO" r:id="rId2" imgW="3108960" imgH="2315160" progId="Visio.Drawing.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749425"/>
                        <a:ext cx="6858000" cy="510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2">
            <a:extLst>
              <a:ext uri="{FF2B5EF4-FFF2-40B4-BE49-F238E27FC236}">
                <a16:creationId xmlns:a16="http://schemas.microsoft.com/office/drawing/2014/main" id="{F83E47D9-59BC-4517-991A-7E7F86AE7967}"/>
              </a:ext>
            </a:extLst>
          </p:cNvPr>
          <p:cNvSpPr txBox="1">
            <a:spLocks noChangeArrowheads="1"/>
          </p:cNvSpPr>
          <p:nvPr/>
        </p:nvSpPr>
        <p:spPr bwMode="auto">
          <a:xfrm>
            <a:off x="971600" y="260648"/>
            <a:ext cx="270619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dirty="0">
                <a:solidFill>
                  <a:srgbClr val="000000"/>
                </a:solidFill>
                <a:latin typeface="Times New Roman" panose="02020603050405020304" pitchFamily="18" charset="0"/>
              </a:rPr>
              <a:t>8.2.3</a:t>
            </a:r>
            <a:r>
              <a:rPr lang="zh-CN" altLang="en-US" b="1" dirty="0">
                <a:solidFill>
                  <a:srgbClr val="000000"/>
                </a:solidFill>
                <a:latin typeface="Times New Roman" panose="02020603050405020304" pitchFamily="18" charset="0"/>
              </a:rPr>
              <a:t>成组链接法</a:t>
            </a:r>
            <a:endParaRPr lang="en-US" altLang="zh-CN" b="1" dirty="0">
              <a:solidFill>
                <a:srgbClr val="000000"/>
              </a:solidFill>
              <a:latin typeface="Times New Roman" panose="02020603050405020304" pitchFamily="18" charset="0"/>
            </a:endParaRPr>
          </a:p>
        </p:txBody>
      </p:sp>
      <p:pic>
        <p:nvPicPr>
          <p:cNvPr id="3" name="图片 2">
            <a:extLst>
              <a:ext uri="{FF2B5EF4-FFF2-40B4-BE49-F238E27FC236}">
                <a16:creationId xmlns:a16="http://schemas.microsoft.com/office/drawing/2014/main" id="{DC140531-5E1C-4371-ADC6-F970C6F53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792" y="836711"/>
            <a:ext cx="8406680" cy="5619825"/>
          </a:xfrm>
          <a:prstGeom prst="rect">
            <a:avLst/>
          </a:prstGeom>
        </p:spPr>
      </p:pic>
    </p:spTree>
    <p:extLst>
      <p:ext uri="{BB962C8B-B14F-4D97-AF65-F5344CB8AC3E}">
        <p14:creationId xmlns:p14="http://schemas.microsoft.com/office/powerpoint/2010/main" val="16220795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2">
            <a:extLst>
              <a:ext uri="{FF2B5EF4-FFF2-40B4-BE49-F238E27FC236}">
                <a16:creationId xmlns:a16="http://schemas.microsoft.com/office/drawing/2014/main" id="{F83E47D9-59BC-4517-991A-7E7F86AE7967}"/>
              </a:ext>
            </a:extLst>
          </p:cNvPr>
          <p:cNvSpPr txBox="1">
            <a:spLocks noChangeArrowheads="1"/>
          </p:cNvSpPr>
          <p:nvPr/>
        </p:nvSpPr>
        <p:spPr bwMode="auto">
          <a:xfrm>
            <a:off x="971600" y="260648"/>
            <a:ext cx="270619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dirty="0">
                <a:solidFill>
                  <a:srgbClr val="000000"/>
                </a:solidFill>
                <a:latin typeface="Times New Roman" panose="02020603050405020304" pitchFamily="18" charset="0"/>
              </a:rPr>
              <a:t>8.2.3</a:t>
            </a:r>
            <a:r>
              <a:rPr lang="zh-CN" altLang="en-US" b="1" dirty="0">
                <a:solidFill>
                  <a:srgbClr val="000000"/>
                </a:solidFill>
                <a:latin typeface="Times New Roman" panose="02020603050405020304" pitchFamily="18" charset="0"/>
              </a:rPr>
              <a:t>成组链接法</a:t>
            </a:r>
            <a:endParaRPr lang="en-US" altLang="zh-CN" b="1" dirty="0">
              <a:solidFill>
                <a:srgbClr val="000000"/>
              </a:solidFill>
              <a:latin typeface="Times New Roman" panose="02020603050405020304" pitchFamily="18" charset="0"/>
            </a:endParaRPr>
          </a:p>
        </p:txBody>
      </p:sp>
      <p:pic>
        <p:nvPicPr>
          <p:cNvPr id="3" name="图片 2">
            <a:extLst>
              <a:ext uri="{FF2B5EF4-FFF2-40B4-BE49-F238E27FC236}">
                <a16:creationId xmlns:a16="http://schemas.microsoft.com/office/drawing/2014/main" id="{97F54656-8C0B-4AA7-B31D-D5321882F1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773444"/>
            <a:ext cx="8532440" cy="5721174"/>
          </a:xfrm>
          <a:prstGeom prst="rect">
            <a:avLst/>
          </a:prstGeom>
        </p:spPr>
      </p:pic>
    </p:spTree>
    <p:extLst>
      <p:ext uri="{BB962C8B-B14F-4D97-AF65-F5344CB8AC3E}">
        <p14:creationId xmlns:p14="http://schemas.microsoft.com/office/powerpoint/2010/main" val="38327191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a:extLst>
              <a:ext uri="{FF2B5EF4-FFF2-40B4-BE49-F238E27FC236}">
                <a16:creationId xmlns:a16="http://schemas.microsoft.com/office/drawing/2014/main" id="{7E153190-85E1-46C7-98EE-F49DF1941581}"/>
              </a:ext>
            </a:extLst>
          </p:cNvPr>
          <p:cNvSpPr txBox="1">
            <a:spLocks noChangeArrowheads="1"/>
          </p:cNvSpPr>
          <p:nvPr/>
        </p:nvSpPr>
        <p:spPr bwMode="auto">
          <a:xfrm>
            <a:off x="539552" y="332101"/>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spcBef>
                <a:spcPct val="50000"/>
              </a:spcBef>
            </a:pPr>
            <a:r>
              <a:rPr lang="en-US" altLang="zh-CN" sz="4000" b="1" dirty="0">
                <a:latin typeface="华文新魏" panose="02010800040101010101" pitchFamily="2" charset="-122"/>
                <a:ea typeface="华文新魏" panose="02010800040101010101" pitchFamily="2" charset="-122"/>
              </a:rPr>
              <a:t>8.3</a:t>
            </a:r>
            <a:r>
              <a:rPr lang="zh-CN" altLang="en-US" sz="4000" b="1" dirty="0">
                <a:latin typeface="华文新魏" panose="02010800040101010101" pitchFamily="2" charset="-122"/>
                <a:ea typeface="华文新魏" panose="02010800040101010101" pitchFamily="2" charset="-122"/>
              </a:rPr>
              <a:t>提高磁盘</a:t>
            </a:r>
            <a:r>
              <a:rPr lang="en-US" altLang="zh-CN" sz="4000" b="1" dirty="0">
                <a:latin typeface="华文新魏" panose="02010800040101010101" pitchFamily="2" charset="-122"/>
                <a:ea typeface="华文新魏" panose="02010800040101010101" pitchFamily="2" charset="-122"/>
              </a:rPr>
              <a:t>I/O</a:t>
            </a:r>
            <a:r>
              <a:rPr lang="zh-CN" altLang="en-US" sz="4000" b="1" dirty="0">
                <a:latin typeface="华文新魏" panose="02010800040101010101" pitchFamily="2" charset="-122"/>
                <a:ea typeface="华文新魏" panose="02010800040101010101" pitchFamily="2" charset="-122"/>
              </a:rPr>
              <a:t>速度的途径</a:t>
            </a:r>
          </a:p>
        </p:txBody>
      </p:sp>
      <p:sp>
        <p:nvSpPr>
          <p:cNvPr id="30723" name="Rectangle 3">
            <a:extLst>
              <a:ext uri="{FF2B5EF4-FFF2-40B4-BE49-F238E27FC236}">
                <a16:creationId xmlns:a16="http://schemas.microsoft.com/office/drawing/2014/main" id="{DA398F8B-1E63-4CF3-AF08-AE6F7CA739BE}"/>
              </a:ext>
            </a:extLst>
          </p:cNvPr>
          <p:cNvSpPr>
            <a:spLocks noChangeArrowheads="1"/>
          </p:cNvSpPr>
          <p:nvPr/>
        </p:nvSpPr>
        <p:spPr bwMode="auto">
          <a:xfrm>
            <a:off x="342900" y="1051582"/>
            <a:ext cx="8458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8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marL="0" indent="0" algn="l" eaLnBrk="1" hangingPunct="1">
              <a:spcBef>
                <a:spcPct val="20000"/>
              </a:spcBef>
              <a:buClr>
                <a:srgbClr val="0000CC"/>
              </a:buClr>
            </a:pPr>
            <a:r>
              <a:rPr lang="en-US" altLang="zh-CN" sz="3200" b="1" dirty="0">
                <a:solidFill>
                  <a:srgbClr val="0000CC"/>
                </a:solidFill>
                <a:latin typeface="Times New Roman" panose="02020603050405020304" pitchFamily="18" charset="0"/>
              </a:rPr>
              <a:t>8.3.1</a:t>
            </a:r>
            <a:r>
              <a:rPr lang="zh-CN" altLang="en-US" sz="3200" b="1" dirty="0">
                <a:solidFill>
                  <a:srgbClr val="0000CC"/>
                </a:solidFill>
                <a:latin typeface="Times New Roman" panose="02020603050405020304" pitchFamily="18" charset="0"/>
              </a:rPr>
              <a:t>磁盘高速缓存(</a:t>
            </a:r>
            <a:r>
              <a:rPr lang="en-US" altLang="zh-CN" sz="3200" b="1" dirty="0">
                <a:solidFill>
                  <a:srgbClr val="0000CC"/>
                </a:solidFill>
                <a:latin typeface="Times New Roman" panose="02020603050405020304" pitchFamily="18" charset="0"/>
              </a:rPr>
              <a:t>Disk Cache)</a:t>
            </a:r>
            <a:endParaRPr lang="zh-CN" altLang="en-US" sz="3200" b="1" dirty="0">
              <a:solidFill>
                <a:srgbClr val="0000CC"/>
              </a:solidFill>
              <a:latin typeface="宋体" panose="02010600030101010101" pitchFamily="2" charset="-122"/>
            </a:endParaRPr>
          </a:p>
          <a:p>
            <a:pPr lvl="1" algn="l" eaLnBrk="1" hangingPunct="1">
              <a:lnSpc>
                <a:spcPct val="110000"/>
              </a:lnSpc>
              <a:spcBef>
                <a:spcPct val="40000"/>
              </a:spcBef>
              <a:buClr>
                <a:srgbClr val="0000CC"/>
              </a:buClr>
              <a:buFont typeface="Wingdings" panose="05000000000000000000" pitchFamily="2" charset="2"/>
              <a:buChar char="Ø"/>
            </a:pPr>
            <a:r>
              <a:rPr lang="zh-CN" altLang="en-US" b="1" dirty="0">
                <a:latin typeface="Times New Roman" panose="02020603050405020304" pitchFamily="18" charset="0"/>
              </a:rPr>
              <a:t>磁盘高速缓存的形式</a:t>
            </a:r>
          </a:p>
          <a:p>
            <a:pPr marL="0" lvl="1" algn="l" eaLnBrk="1" hangingPunct="1">
              <a:lnSpc>
                <a:spcPct val="110000"/>
              </a:lnSpc>
              <a:spcBef>
                <a:spcPct val="40000"/>
              </a:spcBef>
              <a:buClr>
                <a:srgbClr val="0000CC"/>
              </a:buClr>
              <a:buFont typeface="Wingdings" panose="05000000000000000000" pitchFamily="2" charset="2"/>
              <a:buNone/>
            </a:pPr>
            <a:r>
              <a:rPr lang="zh-CN" altLang="en-US" b="1" dirty="0">
                <a:latin typeface="Times New Roman" panose="02020603050405020304" pitchFamily="18" charset="0"/>
              </a:rPr>
              <a:t>      </a:t>
            </a:r>
            <a:r>
              <a:rPr lang="zh-CN" altLang="en-US" b="1" dirty="0">
                <a:latin typeface="宋体" panose="02010600030101010101" pitchFamily="2" charset="-122"/>
              </a:rPr>
              <a:t>(1) 在</a:t>
            </a:r>
            <a:r>
              <a:rPr lang="zh-CN" altLang="en-US" b="1" dirty="0">
                <a:solidFill>
                  <a:srgbClr val="FF0000"/>
                </a:solidFill>
                <a:latin typeface="宋体" panose="02010600030101010101" pitchFamily="2" charset="-122"/>
              </a:rPr>
              <a:t>内存</a:t>
            </a:r>
            <a:r>
              <a:rPr lang="zh-CN" altLang="en-US" b="1" dirty="0">
                <a:latin typeface="宋体" panose="02010600030101010101" pitchFamily="2" charset="-122"/>
              </a:rPr>
              <a:t>中开辟一个单独</a:t>
            </a:r>
            <a:r>
              <a:rPr lang="zh-CN" altLang="en-US" b="1" dirty="0">
                <a:solidFill>
                  <a:srgbClr val="FF0000"/>
                </a:solidFill>
                <a:latin typeface="宋体" panose="02010600030101010101" pitchFamily="2" charset="-122"/>
              </a:rPr>
              <a:t>的存储空间来作为磁盘高速缓存</a:t>
            </a:r>
            <a:r>
              <a:rPr lang="zh-CN" altLang="en-US" b="1" dirty="0">
                <a:latin typeface="宋体" panose="02010600030101010101" pitchFamily="2" charset="-122"/>
              </a:rPr>
              <a:t>，其</a:t>
            </a:r>
            <a:r>
              <a:rPr lang="zh-CN" altLang="en-US" b="1" dirty="0">
                <a:solidFill>
                  <a:srgbClr val="FF0000"/>
                </a:solidFill>
                <a:latin typeface="宋体" panose="02010600030101010101" pitchFamily="2" charset="-122"/>
              </a:rPr>
              <a:t>大小是固定</a:t>
            </a:r>
            <a:r>
              <a:rPr lang="zh-CN" altLang="en-US" b="1" dirty="0">
                <a:latin typeface="宋体" panose="02010600030101010101" pitchFamily="2" charset="-122"/>
              </a:rPr>
              <a:t>的，不会受应用程序多少的影响；只有缓存没有的数据才启动磁盘</a:t>
            </a:r>
            <a:r>
              <a:rPr lang="en-US" altLang="zh-CN" b="1" dirty="0">
                <a:latin typeface="宋体" panose="02010600030101010101" pitchFamily="2" charset="-122"/>
              </a:rPr>
              <a:t>IO,</a:t>
            </a:r>
            <a:r>
              <a:rPr lang="zh-CN" altLang="en-US" b="1" dirty="0">
                <a:latin typeface="宋体" panose="02010600030101010101" pitchFamily="2" charset="-122"/>
              </a:rPr>
              <a:t>大大减少</a:t>
            </a:r>
            <a:r>
              <a:rPr lang="en-US" altLang="zh-CN" b="1" dirty="0">
                <a:latin typeface="宋体" panose="02010600030101010101" pitchFamily="2" charset="-122"/>
              </a:rPr>
              <a:t>IO</a:t>
            </a:r>
            <a:r>
              <a:rPr lang="zh-CN" altLang="en-US" b="1" dirty="0">
                <a:latin typeface="宋体" panose="02010600030101010101" pitchFamily="2" charset="-122"/>
              </a:rPr>
              <a:t>次数</a:t>
            </a:r>
            <a:r>
              <a:rPr lang="en-US" altLang="zh-CN" b="1" dirty="0">
                <a:latin typeface="宋体" panose="02010600030101010101" pitchFamily="2" charset="-122"/>
              </a:rPr>
              <a:t>.</a:t>
            </a:r>
          </a:p>
          <a:p>
            <a:pPr marL="0" lvl="1" algn="l" eaLnBrk="1" hangingPunct="1">
              <a:lnSpc>
                <a:spcPct val="110000"/>
              </a:lnSpc>
              <a:spcBef>
                <a:spcPct val="40000"/>
              </a:spcBef>
              <a:buClr>
                <a:srgbClr val="0000CC"/>
              </a:buClr>
              <a:buFont typeface="Wingdings" panose="05000000000000000000" pitchFamily="2" charset="2"/>
              <a:buNone/>
            </a:pPr>
            <a:r>
              <a:rPr lang="zh-CN" altLang="en-US" b="1" dirty="0">
                <a:latin typeface="宋体" panose="02010600030101010101" pitchFamily="2" charset="-122"/>
              </a:rPr>
              <a:t>   (2) 把所有未利用的内存空间变为一个缓冲池，供请求分页系统和磁盘</a:t>
            </a:r>
            <a:r>
              <a:rPr lang="en-US" altLang="zh-CN" b="1" dirty="0">
                <a:latin typeface="宋体" panose="02010600030101010101" pitchFamily="2" charset="-122"/>
              </a:rPr>
              <a:t>I/O</a:t>
            </a:r>
            <a:r>
              <a:rPr lang="zh-CN" altLang="en-US" b="1" dirty="0">
                <a:latin typeface="宋体" panose="02010600030101010101" pitchFamily="2" charset="-122"/>
              </a:rPr>
              <a:t>时(作为磁盘高速缓存)共享。</a:t>
            </a:r>
            <a:endParaRPr lang="en-US" altLang="zh-CN" b="1" dirty="0">
              <a:latin typeface="宋体" panose="02010600030101010101" pitchFamily="2" charset="-122"/>
            </a:endParaRPr>
          </a:p>
          <a:p>
            <a:pPr marL="0" lvl="1" algn="l" eaLnBrk="1" hangingPunct="1">
              <a:lnSpc>
                <a:spcPct val="110000"/>
              </a:lnSpc>
              <a:spcBef>
                <a:spcPct val="40000"/>
              </a:spcBef>
              <a:buClr>
                <a:srgbClr val="0000CC"/>
              </a:buClr>
              <a:buFont typeface="Wingdings" panose="05000000000000000000" pitchFamily="2" charset="2"/>
              <a:buNone/>
            </a:pPr>
            <a:endParaRPr lang="zh-CN" altLang="en-US" b="1" dirty="0">
              <a:latin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7F09BD68-DCEC-42C1-B0DF-39393EBE8EEA}"/>
              </a:ext>
            </a:extLst>
          </p:cNvPr>
          <p:cNvSpPr>
            <a:spLocks noChangeArrowheads="1"/>
          </p:cNvSpPr>
          <p:nvPr/>
        </p:nvSpPr>
        <p:spPr bwMode="auto">
          <a:xfrm>
            <a:off x="304217" y="1124744"/>
            <a:ext cx="8458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8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marL="0" indent="0" algn="l" eaLnBrk="1" hangingPunct="1">
              <a:spcBef>
                <a:spcPct val="20000"/>
              </a:spcBef>
              <a:buClr>
                <a:srgbClr val="0000CC"/>
              </a:buClr>
            </a:pPr>
            <a:r>
              <a:rPr lang="en-US" altLang="zh-CN" sz="3200" b="1" dirty="0">
                <a:solidFill>
                  <a:srgbClr val="0000CC"/>
                </a:solidFill>
                <a:latin typeface="Times New Roman" panose="02020603050405020304" pitchFamily="18" charset="0"/>
              </a:rPr>
              <a:t>8.3.1</a:t>
            </a:r>
            <a:r>
              <a:rPr lang="zh-CN" altLang="en-US" sz="3200" b="1" dirty="0">
                <a:solidFill>
                  <a:srgbClr val="0000CC"/>
                </a:solidFill>
                <a:latin typeface="Times New Roman" panose="02020603050405020304" pitchFamily="18" charset="0"/>
              </a:rPr>
              <a:t>磁盘高速缓存(</a:t>
            </a:r>
            <a:r>
              <a:rPr lang="en-US" altLang="zh-CN" sz="3200" b="1" dirty="0">
                <a:solidFill>
                  <a:srgbClr val="0000CC"/>
                </a:solidFill>
                <a:latin typeface="Times New Roman" panose="02020603050405020304" pitchFamily="18" charset="0"/>
              </a:rPr>
              <a:t>Disk Cache)</a:t>
            </a:r>
            <a:endParaRPr lang="zh-CN" altLang="en-US" sz="3200" b="1" dirty="0">
              <a:solidFill>
                <a:srgbClr val="0000CC"/>
              </a:solidFill>
              <a:latin typeface="宋体" panose="02010600030101010101" pitchFamily="2" charset="-122"/>
            </a:endParaRPr>
          </a:p>
          <a:p>
            <a:pPr marL="457200" lvl="1" indent="0" algn="l" eaLnBrk="1" hangingPunct="1">
              <a:lnSpc>
                <a:spcPct val="110000"/>
              </a:lnSpc>
              <a:spcBef>
                <a:spcPct val="40000"/>
              </a:spcBef>
              <a:buClr>
                <a:srgbClr val="0000CC"/>
              </a:buClr>
            </a:pPr>
            <a:r>
              <a:rPr lang="en-US" altLang="zh-CN" b="1" dirty="0">
                <a:latin typeface="Times New Roman" panose="02020603050405020304" pitchFamily="18" charset="0"/>
              </a:rPr>
              <a:t>1. </a:t>
            </a:r>
            <a:r>
              <a:rPr lang="zh-CN" altLang="en-US" b="1" dirty="0">
                <a:latin typeface="Times New Roman" panose="02020603050405020304" pitchFamily="18" charset="0"/>
              </a:rPr>
              <a:t>数据交付方式</a:t>
            </a:r>
          </a:p>
          <a:p>
            <a:pPr marL="0" lvl="1" algn="just" eaLnBrk="1" hangingPunct="1">
              <a:lnSpc>
                <a:spcPct val="110000"/>
              </a:lnSpc>
              <a:spcBef>
                <a:spcPct val="40000"/>
              </a:spcBef>
            </a:pPr>
            <a:r>
              <a:rPr lang="zh-CN" altLang="en-US" b="1" dirty="0">
                <a:latin typeface="Times New Roman" panose="02020603050405020304" pitchFamily="18" charset="0"/>
              </a:rPr>
              <a:t>       如果所需数据缓存里面有</a:t>
            </a:r>
            <a:r>
              <a:rPr lang="en-US" altLang="zh-CN" b="1" dirty="0">
                <a:latin typeface="Times New Roman" panose="02020603050405020304" pitchFamily="18" charset="0"/>
              </a:rPr>
              <a:t>,</a:t>
            </a:r>
            <a:r>
              <a:rPr lang="zh-CN" altLang="en-US" b="1" dirty="0">
                <a:latin typeface="Times New Roman" panose="02020603050405020304" pitchFamily="18" charset="0"/>
              </a:rPr>
              <a:t>就把数据交付给请求进程</a:t>
            </a:r>
            <a:r>
              <a:rPr lang="en-US" altLang="zh-CN" b="1" dirty="0">
                <a:latin typeface="Times New Roman" panose="02020603050405020304" pitchFamily="18" charset="0"/>
              </a:rPr>
              <a:t>,</a:t>
            </a:r>
            <a:r>
              <a:rPr lang="zh-CN" altLang="en-US" b="1" dirty="0">
                <a:latin typeface="Times New Roman" panose="02020603050405020304" pitchFamily="18" charset="0"/>
              </a:rPr>
              <a:t>方式有</a:t>
            </a:r>
            <a:r>
              <a:rPr lang="en-US" altLang="zh-CN" b="1" dirty="0">
                <a:latin typeface="Times New Roman" panose="02020603050405020304" pitchFamily="18" charset="0"/>
              </a:rPr>
              <a:t>:</a:t>
            </a:r>
          </a:p>
          <a:p>
            <a:pPr marL="0" lvl="1" algn="just" eaLnBrk="1" hangingPunct="1">
              <a:lnSpc>
                <a:spcPct val="110000"/>
              </a:lnSpc>
              <a:spcBef>
                <a:spcPct val="40000"/>
              </a:spcBef>
            </a:pPr>
            <a:r>
              <a:rPr lang="zh-CN" altLang="en-US" b="1" dirty="0">
                <a:latin typeface="Times New Roman" panose="02020603050405020304" pitchFamily="18" charset="0"/>
              </a:rPr>
              <a:t>       (1) 数据交付。这是直接将高速缓存中的数据， 传送到请求者进程的内存工作区中。</a:t>
            </a:r>
          </a:p>
          <a:p>
            <a:pPr marL="0" lvl="1" algn="just" eaLnBrk="1" hangingPunct="1">
              <a:lnSpc>
                <a:spcPct val="110000"/>
              </a:lnSpc>
              <a:spcBef>
                <a:spcPct val="40000"/>
              </a:spcBef>
            </a:pPr>
            <a:r>
              <a:rPr lang="zh-CN" altLang="en-US" b="1" dirty="0">
                <a:latin typeface="Times New Roman" panose="02020603050405020304" pitchFamily="18" charset="0"/>
              </a:rPr>
              <a:t>       (2) 指针交付。只将指向高速缓存中某区域的指针， 交付给请求者进程。</a:t>
            </a:r>
            <a:r>
              <a:rPr lang="en-US" altLang="zh-CN" b="1" dirty="0">
                <a:latin typeface="Times New Roman" panose="02020603050405020304" pitchFamily="18" charset="0"/>
              </a:rPr>
              <a:t>(</a:t>
            </a:r>
            <a:r>
              <a:rPr lang="zh-CN" altLang="en-US" b="1" dirty="0">
                <a:latin typeface="Times New Roman" panose="02020603050405020304" pitchFamily="18" charset="0"/>
              </a:rPr>
              <a:t>因为缓存实际也在内存</a:t>
            </a:r>
            <a:r>
              <a:rPr lang="en-US" altLang="zh-CN" b="1" dirty="0">
                <a:latin typeface="Times New Roman" panose="02020603050405020304" pitchFamily="18" charset="0"/>
              </a:rPr>
              <a:t>,</a:t>
            </a:r>
            <a:r>
              <a:rPr lang="zh-CN" altLang="en-US" b="1" dirty="0">
                <a:latin typeface="Times New Roman" panose="02020603050405020304" pitchFamily="18" charset="0"/>
              </a:rPr>
              <a:t>节省了从缓存拷贝到用户进程区的时间</a:t>
            </a:r>
            <a:r>
              <a:rPr lang="en-US" altLang="zh-CN" b="1" dirty="0">
                <a:latin typeface="Times New Roman" panose="02020603050405020304" pitchFamily="18" charset="0"/>
              </a:rPr>
              <a:t>)</a:t>
            </a:r>
            <a:r>
              <a:rPr lang="zh-CN" altLang="en-US" b="1" dirty="0">
                <a:latin typeface="Times New Roman" panose="02020603050405020304" pitchFamily="18" charset="0"/>
              </a:rPr>
              <a:t></a:t>
            </a:r>
          </a:p>
        </p:txBody>
      </p:sp>
      <p:sp>
        <p:nvSpPr>
          <p:cNvPr id="31747" name="Text Box 4">
            <a:extLst>
              <a:ext uri="{FF2B5EF4-FFF2-40B4-BE49-F238E27FC236}">
                <a16:creationId xmlns:a16="http://schemas.microsoft.com/office/drawing/2014/main" id="{4272DF43-3A39-4D8B-9DB0-EA83B14D9828}"/>
              </a:ext>
            </a:extLst>
          </p:cNvPr>
          <p:cNvSpPr txBox="1">
            <a:spLocks noChangeArrowheads="1"/>
          </p:cNvSpPr>
          <p:nvPr/>
        </p:nvSpPr>
        <p:spPr bwMode="auto">
          <a:xfrm>
            <a:off x="304217" y="304800"/>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spcBef>
                <a:spcPct val="50000"/>
              </a:spcBef>
            </a:pPr>
            <a:r>
              <a:rPr lang="en-US" altLang="zh-CN" sz="4000" b="1" dirty="0">
                <a:latin typeface="华文新魏" panose="02010800040101010101" pitchFamily="2" charset="-122"/>
                <a:ea typeface="华文新魏" panose="02010800040101010101" pitchFamily="2" charset="-122"/>
              </a:rPr>
              <a:t>8.3</a:t>
            </a:r>
            <a:r>
              <a:rPr lang="zh-CN" altLang="en-US" sz="4000" b="1" dirty="0">
                <a:latin typeface="华文新魏" panose="02010800040101010101" pitchFamily="2" charset="-122"/>
                <a:ea typeface="华文新魏" panose="02010800040101010101" pitchFamily="2" charset="-122"/>
              </a:rPr>
              <a:t>提高磁盘</a:t>
            </a:r>
            <a:r>
              <a:rPr lang="en-US" altLang="zh-CN" sz="4000" b="1" dirty="0">
                <a:latin typeface="华文新魏" panose="02010800040101010101" pitchFamily="2" charset="-122"/>
                <a:ea typeface="华文新魏" panose="02010800040101010101" pitchFamily="2" charset="-122"/>
              </a:rPr>
              <a:t>I/O</a:t>
            </a:r>
            <a:r>
              <a:rPr lang="zh-CN" altLang="en-US" sz="4000" b="1" dirty="0">
                <a:latin typeface="华文新魏" panose="02010800040101010101" pitchFamily="2" charset="-122"/>
                <a:ea typeface="华文新魏" panose="02010800040101010101" pitchFamily="2" charset="-122"/>
              </a:rPr>
              <a:t>速度的途径</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7F09BD68-DCEC-42C1-B0DF-39393EBE8EEA}"/>
              </a:ext>
            </a:extLst>
          </p:cNvPr>
          <p:cNvSpPr>
            <a:spLocks noChangeArrowheads="1"/>
          </p:cNvSpPr>
          <p:nvPr/>
        </p:nvSpPr>
        <p:spPr bwMode="auto">
          <a:xfrm>
            <a:off x="179512" y="800100"/>
            <a:ext cx="8458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8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marL="0" indent="0" algn="l" eaLnBrk="1" hangingPunct="1">
              <a:spcBef>
                <a:spcPct val="20000"/>
              </a:spcBef>
              <a:buClr>
                <a:srgbClr val="0000CC"/>
              </a:buClr>
            </a:pPr>
            <a:r>
              <a:rPr lang="en-US" altLang="zh-CN" sz="3200" b="1" dirty="0">
                <a:solidFill>
                  <a:srgbClr val="0000CC"/>
                </a:solidFill>
                <a:latin typeface="Times New Roman" panose="02020603050405020304" pitchFamily="18" charset="0"/>
              </a:rPr>
              <a:t>8.3.1</a:t>
            </a:r>
            <a:r>
              <a:rPr lang="zh-CN" altLang="en-US" sz="3200" b="1" dirty="0">
                <a:solidFill>
                  <a:srgbClr val="0000CC"/>
                </a:solidFill>
                <a:latin typeface="Times New Roman" panose="02020603050405020304" pitchFamily="18" charset="0"/>
              </a:rPr>
              <a:t>磁盘高速缓存(</a:t>
            </a:r>
            <a:r>
              <a:rPr lang="en-US" altLang="zh-CN" sz="3200" b="1" dirty="0">
                <a:solidFill>
                  <a:srgbClr val="0000CC"/>
                </a:solidFill>
                <a:latin typeface="Times New Roman" panose="02020603050405020304" pitchFamily="18" charset="0"/>
              </a:rPr>
              <a:t>Disk Cache)</a:t>
            </a:r>
            <a:endParaRPr lang="zh-CN" altLang="en-US" sz="3200" b="1" dirty="0">
              <a:solidFill>
                <a:srgbClr val="0000CC"/>
              </a:solidFill>
              <a:latin typeface="宋体" panose="02010600030101010101" pitchFamily="2" charset="-122"/>
            </a:endParaRPr>
          </a:p>
          <a:p>
            <a:pPr marL="457200" lvl="1" indent="0" algn="l" eaLnBrk="1" hangingPunct="1">
              <a:lnSpc>
                <a:spcPct val="110000"/>
              </a:lnSpc>
              <a:spcBef>
                <a:spcPct val="40000"/>
              </a:spcBef>
              <a:buClr>
                <a:srgbClr val="0000CC"/>
              </a:buClr>
            </a:pPr>
            <a:r>
              <a:rPr lang="en-US" altLang="zh-CN" b="1" dirty="0">
                <a:latin typeface="Times New Roman" panose="02020603050405020304" pitchFamily="18" charset="0"/>
              </a:rPr>
              <a:t>2. </a:t>
            </a:r>
            <a:r>
              <a:rPr lang="zh-CN" altLang="en-US" b="1" dirty="0">
                <a:latin typeface="Times New Roman" panose="02020603050405020304" pitchFamily="18" charset="0"/>
              </a:rPr>
              <a:t>置换算法</a:t>
            </a:r>
          </a:p>
          <a:p>
            <a:pPr marL="0" lvl="1" algn="just" eaLnBrk="1" hangingPunct="1">
              <a:lnSpc>
                <a:spcPct val="110000"/>
              </a:lnSpc>
              <a:spcBef>
                <a:spcPct val="40000"/>
              </a:spcBef>
            </a:pPr>
            <a:r>
              <a:rPr lang="zh-CN" altLang="en-US" b="1" dirty="0">
                <a:latin typeface="Times New Roman" panose="02020603050405020304" pitchFamily="18" charset="0"/>
              </a:rPr>
              <a:t>       缓存也存在满的问题</a:t>
            </a:r>
            <a:r>
              <a:rPr lang="en-US" altLang="zh-CN" b="1" dirty="0">
                <a:latin typeface="Times New Roman" panose="02020603050405020304" pitchFamily="18" charset="0"/>
              </a:rPr>
              <a:t>,</a:t>
            </a:r>
            <a:r>
              <a:rPr lang="zh-CN" altLang="en-US" b="1" dirty="0">
                <a:latin typeface="Times New Roman" panose="02020603050405020304" pitchFamily="18" charset="0"/>
              </a:rPr>
              <a:t>跟内存一样需要有置换算法</a:t>
            </a:r>
            <a:r>
              <a:rPr lang="en-US" altLang="zh-CN" b="1" dirty="0">
                <a:latin typeface="Times New Roman" panose="02020603050405020304" pitchFamily="18" charset="0"/>
              </a:rPr>
              <a:t>.</a:t>
            </a:r>
            <a:r>
              <a:rPr lang="zh-CN" altLang="en-US" b="1" dirty="0">
                <a:latin typeface="Times New Roman" panose="02020603050405020304" pitchFamily="18" charset="0"/>
              </a:rPr>
              <a:t>大致跟内存置换算法类似</a:t>
            </a:r>
            <a:r>
              <a:rPr lang="en-US" altLang="zh-CN" b="1" dirty="0">
                <a:latin typeface="Times New Roman" panose="02020603050405020304" pitchFamily="18" charset="0"/>
              </a:rPr>
              <a:t>.</a:t>
            </a:r>
            <a:r>
              <a:rPr lang="zh-CN" altLang="en-US" b="1" dirty="0">
                <a:latin typeface="Times New Roman" panose="02020603050405020304" pitchFamily="18" charset="0"/>
              </a:rPr>
              <a:t>另外还需考虑以下因素</a:t>
            </a:r>
            <a:r>
              <a:rPr lang="en-US" altLang="zh-CN" b="1" dirty="0">
                <a:latin typeface="Times New Roman" panose="02020603050405020304" pitchFamily="18" charset="0"/>
              </a:rPr>
              <a:t>:</a:t>
            </a:r>
          </a:p>
          <a:p>
            <a:pPr marL="0" lvl="1" algn="just" eaLnBrk="1" hangingPunct="1">
              <a:lnSpc>
                <a:spcPct val="110000"/>
              </a:lnSpc>
              <a:spcBef>
                <a:spcPct val="40000"/>
              </a:spcBef>
              <a:buFont typeface="+mj-ea"/>
              <a:buAutoNum type="circleNumDbPlain"/>
            </a:pPr>
            <a:r>
              <a:rPr lang="zh-CN" altLang="en-US" b="1" dirty="0">
                <a:latin typeface="Times New Roman" panose="02020603050405020304" pitchFamily="18" charset="0"/>
              </a:rPr>
              <a:t>访问频率</a:t>
            </a:r>
            <a:endParaRPr lang="en-US" altLang="zh-CN" b="1" dirty="0">
              <a:latin typeface="Times New Roman" panose="02020603050405020304" pitchFamily="18" charset="0"/>
            </a:endParaRPr>
          </a:p>
          <a:p>
            <a:pPr marL="0" lvl="1" algn="just" eaLnBrk="1" hangingPunct="1">
              <a:lnSpc>
                <a:spcPct val="110000"/>
              </a:lnSpc>
              <a:spcBef>
                <a:spcPct val="40000"/>
              </a:spcBef>
              <a:buFont typeface="+mj-ea"/>
              <a:buAutoNum type="circleNumDbPlain"/>
            </a:pPr>
            <a:r>
              <a:rPr lang="zh-CN" altLang="en-US" b="1" dirty="0">
                <a:latin typeface="Times New Roman" panose="02020603050405020304" pitchFamily="18" charset="0"/>
              </a:rPr>
              <a:t>可预见性</a:t>
            </a:r>
            <a:endParaRPr lang="en-US" altLang="zh-CN" b="1" dirty="0">
              <a:latin typeface="Times New Roman" panose="02020603050405020304" pitchFamily="18" charset="0"/>
            </a:endParaRPr>
          </a:p>
          <a:p>
            <a:pPr marL="0" lvl="1" algn="just" eaLnBrk="1" hangingPunct="1">
              <a:lnSpc>
                <a:spcPct val="110000"/>
              </a:lnSpc>
              <a:spcBef>
                <a:spcPct val="40000"/>
              </a:spcBef>
              <a:buFont typeface="+mj-ea"/>
              <a:buAutoNum type="circleNumDbPlain"/>
            </a:pPr>
            <a:r>
              <a:rPr lang="zh-CN" altLang="en-US" b="1" dirty="0">
                <a:latin typeface="Times New Roman" panose="02020603050405020304" pitchFamily="18" charset="0"/>
              </a:rPr>
              <a:t>数据一致性</a:t>
            </a:r>
            <a:endParaRPr lang="en-US" altLang="zh-CN" b="1" dirty="0">
              <a:latin typeface="Times New Roman" panose="02020603050405020304" pitchFamily="18" charset="0"/>
            </a:endParaRPr>
          </a:p>
          <a:p>
            <a:pPr marL="0" lvl="1" indent="0" algn="just" eaLnBrk="1" hangingPunct="1">
              <a:lnSpc>
                <a:spcPct val="110000"/>
              </a:lnSpc>
              <a:spcBef>
                <a:spcPct val="40000"/>
              </a:spcBef>
            </a:pPr>
            <a:r>
              <a:rPr lang="en-US" altLang="zh-CN" b="1" dirty="0">
                <a:latin typeface="Times New Roman" panose="02020603050405020304" pitchFamily="18" charset="0"/>
              </a:rPr>
              <a:t>     3. </a:t>
            </a:r>
            <a:r>
              <a:rPr lang="zh-CN" altLang="en-US" b="1" dirty="0">
                <a:latin typeface="Times New Roman" panose="02020603050405020304" pitchFamily="18" charset="0"/>
              </a:rPr>
              <a:t>周期性回写</a:t>
            </a:r>
            <a:endParaRPr lang="en-US" altLang="zh-CN" b="1" dirty="0">
              <a:latin typeface="Times New Roman" panose="02020603050405020304" pitchFamily="18" charset="0"/>
            </a:endParaRPr>
          </a:p>
          <a:p>
            <a:pPr marL="0" lvl="1" indent="0" algn="just" eaLnBrk="1" hangingPunct="1">
              <a:lnSpc>
                <a:spcPct val="110000"/>
              </a:lnSpc>
              <a:spcBef>
                <a:spcPct val="40000"/>
              </a:spcBef>
            </a:pPr>
            <a:r>
              <a:rPr lang="zh-CN" altLang="en-US" b="1" dirty="0">
                <a:latin typeface="Times New Roman" panose="02020603050405020304" pitchFamily="18" charset="0"/>
              </a:rPr>
              <a:t>为保证一致性</a:t>
            </a:r>
            <a:r>
              <a:rPr lang="en-US" altLang="zh-CN" b="1" dirty="0">
                <a:latin typeface="Times New Roman" panose="02020603050405020304" pitchFamily="18" charset="0"/>
              </a:rPr>
              <a:t>,</a:t>
            </a:r>
            <a:r>
              <a:rPr lang="zh-CN" altLang="en-US" b="1" dirty="0">
                <a:latin typeface="Times New Roman" panose="02020603050405020304" pitchFamily="18" charset="0"/>
              </a:rPr>
              <a:t>对那些一直在高速缓存中</a:t>
            </a:r>
            <a:r>
              <a:rPr lang="en-US" altLang="zh-CN" b="1" dirty="0">
                <a:latin typeface="Times New Roman" panose="02020603050405020304" pitchFamily="18" charset="0"/>
              </a:rPr>
              <a:t>,</a:t>
            </a:r>
            <a:r>
              <a:rPr lang="zh-CN" altLang="en-US" b="1" dirty="0">
                <a:latin typeface="Times New Roman" panose="02020603050405020304" pitchFamily="18" charset="0"/>
              </a:rPr>
              <a:t>可能被改动的数据周期性回写到磁盘</a:t>
            </a:r>
          </a:p>
        </p:txBody>
      </p:sp>
      <p:sp>
        <p:nvSpPr>
          <p:cNvPr id="31747" name="Text Box 4">
            <a:extLst>
              <a:ext uri="{FF2B5EF4-FFF2-40B4-BE49-F238E27FC236}">
                <a16:creationId xmlns:a16="http://schemas.microsoft.com/office/drawing/2014/main" id="{4272DF43-3A39-4D8B-9DB0-EA83B14D9828}"/>
              </a:ext>
            </a:extLst>
          </p:cNvPr>
          <p:cNvSpPr txBox="1">
            <a:spLocks noChangeArrowheads="1"/>
          </p:cNvSpPr>
          <p:nvPr/>
        </p:nvSpPr>
        <p:spPr bwMode="auto">
          <a:xfrm>
            <a:off x="304217" y="304800"/>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spcBef>
                <a:spcPct val="50000"/>
              </a:spcBef>
            </a:pPr>
            <a:r>
              <a:rPr lang="en-US" altLang="zh-CN" sz="4000" b="1" dirty="0">
                <a:latin typeface="华文新魏" panose="02010800040101010101" pitchFamily="2" charset="-122"/>
                <a:ea typeface="华文新魏" panose="02010800040101010101" pitchFamily="2" charset="-122"/>
              </a:rPr>
              <a:t>8.3</a:t>
            </a:r>
            <a:r>
              <a:rPr lang="zh-CN" altLang="en-US" sz="4000" b="1" dirty="0">
                <a:latin typeface="华文新魏" panose="02010800040101010101" pitchFamily="2" charset="-122"/>
                <a:ea typeface="华文新魏" panose="02010800040101010101" pitchFamily="2" charset="-122"/>
              </a:rPr>
              <a:t>提高磁盘</a:t>
            </a:r>
            <a:r>
              <a:rPr lang="en-US" altLang="zh-CN" sz="4000" b="1" dirty="0">
                <a:latin typeface="华文新魏" panose="02010800040101010101" pitchFamily="2" charset="-122"/>
                <a:ea typeface="华文新魏" panose="02010800040101010101" pitchFamily="2" charset="-122"/>
              </a:rPr>
              <a:t>I/O</a:t>
            </a:r>
            <a:r>
              <a:rPr lang="zh-CN" altLang="en-US" sz="4000" b="1" dirty="0">
                <a:latin typeface="华文新魏" panose="02010800040101010101" pitchFamily="2" charset="-122"/>
                <a:ea typeface="华文新魏" panose="02010800040101010101" pitchFamily="2" charset="-122"/>
              </a:rPr>
              <a:t>速度的途径</a:t>
            </a:r>
          </a:p>
        </p:txBody>
      </p:sp>
    </p:spTree>
    <p:extLst>
      <p:ext uri="{BB962C8B-B14F-4D97-AF65-F5344CB8AC3E}">
        <p14:creationId xmlns:p14="http://schemas.microsoft.com/office/powerpoint/2010/main" val="23572284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a:extLst>
              <a:ext uri="{FF2B5EF4-FFF2-40B4-BE49-F238E27FC236}">
                <a16:creationId xmlns:a16="http://schemas.microsoft.com/office/drawing/2014/main" id="{603100FF-67D8-4C37-951C-0CB7EEDDCF1A}"/>
              </a:ext>
            </a:extLst>
          </p:cNvPr>
          <p:cNvSpPr>
            <a:spLocks noChangeArrowheads="1"/>
          </p:cNvSpPr>
          <p:nvPr/>
        </p:nvSpPr>
        <p:spPr bwMode="auto">
          <a:xfrm>
            <a:off x="304800" y="1295400"/>
            <a:ext cx="8458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spcBef>
                <a:spcPct val="20000"/>
              </a:spcBef>
              <a:buClr>
                <a:srgbClr val="0000CC"/>
              </a:buClr>
              <a:buFont typeface="Wingdings" panose="05000000000000000000" pitchFamily="2" charset="2"/>
              <a:buChar char="Ø"/>
            </a:pPr>
            <a:endParaRPr lang="zh-CN" altLang="en-US" sz="3200" b="1" dirty="0">
              <a:solidFill>
                <a:srgbClr val="0000CC"/>
              </a:solidFill>
              <a:latin typeface="宋体" panose="02010600030101010101" pitchFamily="2" charset="-122"/>
            </a:endParaRPr>
          </a:p>
        </p:txBody>
      </p:sp>
      <p:sp>
        <p:nvSpPr>
          <p:cNvPr id="32771" name="Text Box 4">
            <a:extLst>
              <a:ext uri="{FF2B5EF4-FFF2-40B4-BE49-F238E27FC236}">
                <a16:creationId xmlns:a16="http://schemas.microsoft.com/office/drawing/2014/main" id="{2540C856-294A-4557-9C8E-0F960D6DCDC3}"/>
              </a:ext>
            </a:extLst>
          </p:cNvPr>
          <p:cNvSpPr txBox="1">
            <a:spLocks noChangeArrowheads="1"/>
          </p:cNvSpPr>
          <p:nvPr/>
        </p:nvSpPr>
        <p:spPr bwMode="auto">
          <a:xfrm>
            <a:off x="539552" y="1008359"/>
            <a:ext cx="8064896"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lnSpc>
                <a:spcPct val="200000"/>
              </a:lnSpc>
            </a:pPr>
            <a:r>
              <a:rPr lang="zh-CN" altLang="en-US" b="1" dirty="0">
                <a:latin typeface="Times New Roman" panose="02020603050405020304" pitchFamily="18" charset="0"/>
              </a:rPr>
              <a:t>1. 提前读(</a:t>
            </a:r>
            <a:r>
              <a:rPr lang="en-US" altLang="zh-CN" b="1" dirty="0">
                <a:latin typeface="Times New Roman" panose="02020603050405020304" pitchFamily="18" charset="0"/>
              </a:rPr>
              <a:t>Read-Ahead) </a:t>
            </a:r>
          </a:p>
          <a:p>
            <a:pPr algn="l" eaLnBrk="1" hangingPunct="1">
              <a:lnSpc>
                <a:spcPct val="200000"/>
              </a:lnSpc>
            </a:pPr>
            <a:r>
              <a:rPr lang="en-US" altLang="zh-CN" b="1" dirty="0">
                <a:latin typeface="Times New Roman" panose="02020603050405020304" pitchFamily="18" charset="0"/>
              </a:rPr>
              <a:t>2. </a:t>
            </a:r>
            <a:r>
              <a:rPr lang="zh-CN" altLang="en-US" b="1" dirty="0">
                <a:latin typeface="Times New Roman" panose="02020603050405020304" pitchFamily="18" charset="0"/>
              </a:rPr>
              <a:t>延迟写 </a:t>
            </a:r>
          </a:p>
          <a:p>
            <a:pPr algn="l" eaLnBrk="1" hangingPunct="1">
              <a:lnSpc>
                <a:spcPct val="200000"/>
              </a:lnSpc>
            </a:pPr>
            <a:r>
              <a:rPr lang="zh-CN" altLang="en-US" b="1" dirty="0">
                <a:latin typeface="Times New Roman" panose="02020603050405020304" pitchFamily="18" charset="0"/>
              </a:rPr>
              <a:t>3. 优化物理块的分布 </a:t>
            </a:r>
          </a:p>
          <a:p>
            <a:pPr algn="l" eaLnBrk="1" hangingPunct="1">
              <a:lnSpc>
                <a:spcPct val="200000"/>
              </a:lnSpc>
            </a:pPr>
            <a:r>
              <a:rPr lang="zh-CN" altLang="en-US" b="1" dirty="0">
                <a:latin typeface="Times New Roman" panose="02020603050405020304" pitchFamily="18" charset="0"/>
              </a:rPr>
              <a:t>4. 虚拟盘 </a:t>
            </a:r>
          </a:p>
        </p:txBody>
      </p:sp>
      <p:sp>
        <p:nvSpPr>
          <p:cNvPr id="32772" name="Text Box 5">
            <a:extLst>
              <a:ext uri="{FF2B5EF4-FFF2-40B4-BE49-F238E27FC236}">
                <a16:creationId xmlns:a16="http://schemas.microsoft.com/office/drawing/2014/main" id="{A31D77D9-408E-4426-B345-8DD8CC4AD35E}"/>
              </a:ext>
            </a:extLst>
          </p:cNvPr>
          <p:cNvSpPr txBox="1">
            <a:spLocks noChangeArrowheads="1"/>
          </p:cNvSpPr>
          <p:nvPr/>
        </p:nvSpPr>
        <p:spPr bwMode="auto">
          <a:xfrm>
            <a:off x="386580" y="346640"/>
            <a:ext cx="74676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spcBef>
                <a:spcPct val="50000"/>
              </a:spcBef>
            </a:pPr>
            <a:r>
              <a:rPr lang="en-US" altLang="zh-CN" sz="3200" b="1" dirty="0">
                <a:solidFill>
                  <a:srgbClr val="002060"/>
                </a:solidFill>
                <a:latin typeface="华文新魏" panose="02010800040101010101" pitchFamily="2" charset="-122"/>
                <a:ea typeface="华文新魏" panose="02010800040101010101" pitchFamily="2" charset="-122"/>
              </a:rPr>
              <a:t>8.3.2</a:t>
            </a:r>
            <a:r>
              <a:rPr lang="zh-CN" altLang="en-US" sz="3200" b="1" dirty="0">
                <a:solidFill>
                  <a:srgbClr val="002060"/>
                </a:solidFill>
                <a:latin typeface="Times New Roman" panose="02020603050405020304" pitchFamily="18" charset="0"/>
              </a:rPr>
              <a:t>提高磁盘</a:t>
            </a:r>
            <a:r>
              <a:rPr lang="en-US" altLang="zh-CN" sz="3200" b="1" dirty="0">
                <a:solidFill>
                  <a:srgbClr val="002060"/>
                </a:solidFill>
                <a:latin typeface="Times New Roman" panose="02020603050405020304" pitchFamily="18" charset="0"/>
              </a:rPr>
              <a:t>I/O</a:t>
            </a:r>
            <a:r>
              <a:rPr lang="zh-CN" altLang="en-US" sz="3200" b="1" dirty="0">
                <a:solidFill>
                  <a:srgbClr val="002060"/>
                </a:solidFill>
                <a:latin typeface="Times New Roman" panose="02020603050405020304" pitchFamily="18" charset="0"/>
              </a:rPr>
              <a:t>速度的其它方法</a:t>
            </a:r>
            <a:endParaRPr lang="zh-CN" altLang="en-US" sz="3200" b="1" dirty="0">
              <a:solidFill>
                <a:srgbClr val="002060"/>
              </a:solidFill>
              <a:latin typeface="宋体" panose="02010600030101010101" pitchFamily="2" charset="-122"/>
            </a:endParaRPr>
          </a:p>
          <a:p>
            <a:pPr>
              <a:spcBef>
                <a:spcPct val="50000"/>
              </a:spcBef>
            </a:pPr>
            <a:endParaRPr lang="zh-CN" altLang="en-US" sz="3200" b="1" dirty="0">
              <a:solidFill>
                <a:srgbClr val="002060"/>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a:t>8.3.3</a:t>
            </a:r>
            <a:r>
              <a:rPr lang="zh-CN" altLang="en-US" dirty="0"/>
              <a:t>磁盘阵列（</a:t>
            </a:r>
            <a:r>
              <a:rPr lang="en-US" altLang="zh-CN" dirty="0"/>
              <a:t>RAID</a:t>
            </a:r>
            <a:r>
              <a:rPr lang="zh-CN" altLang="en-US" dirty="0"/>
              <a:t>）</a:t>
            </a:r>
          </a:p>
        </p:txBody>
      </p:sp>
      <p:sp>
        <p:nvSpPr>
          <p:cNvPr id="4099" name="Rectangle 3"/>
          <p:cNvSpPr>
            <a:spLocks noGrp="1" noChangeArrowheads="1"/>
          </p:cNvSpPr>
          <p:nvPr>
            <p:ph type="body" idx="1"/>
          </p:nvPr>
        </p:nvSpPr>
        <p:spPr>
          <a:xfrm>
            <a:off x="685800" y="2114550"/>
            <a:ext cx="7696200" cy="3143250"/>
          </a:xfrm>
        </p:spPr>
        <p:txBody>
          <a:bodyPr/>
          <a:lstStyle/>
          <a:p>
            <a:pPr eaLnBrk="1" hangingPunct="1">
              <a:buFont typeface="Arial" charset="0"/>
              <a:buChar char="•"/>
              <a:defRPr/>
            </a:pPr>
            <a:r>
              <a:rPr lang="en-US" altLang="zh-CN" sz="2400" dirty="0"/>
              <a:t>RAID</a:t>
            </a:r>
            <a:r>
              <a:rPr lang="zh-CN" altLang="en-US" sz="2400" dirty="0"/>
              <a:t>（</a:t>
            </a:r>
            <a:r>
              <a:rPr lang="en-US" altLang="zh-CN" sz="2400" dirty="0"/>
              <a:t>Redundant Array of Independent/Inexpensive Disks</a:t>
            </a:r>
            <a:r>
              <a:rPr lang="zh-CN" altLang="en-US" sz="2400" dirty="0"/>
              <a:t>）</a:t>
            </a:r>
          </a:p>
          <a:p>
            <a:pPr lvl="1" eaLnBrk="1" hangingPunct="1">
              <a:buFont typeface="Arial" charset="0"/>
              <a:buChar char="–"/>
              <a:defRPr/>
            </a:pPr>
            <a:r>
              <a:rPr lang="en-US" altLang="zh-CN" sz="2000" dirty="0"/>
              <a:t>1987</a:t>
            </a:r>
            <a:r>
              <a:rPr lang="zh-CN" altLang="en-US" sz="2000" dirty="0"/>
              <a:t>年，加州大学发表了名为</a:t>
            </a:r>
            <a:r>
              <a:rPr lang="zh-CN" altLang="en-US" sz="2000" dirty="0">
                <a:latin typeface="Arial" charset="0"/>
              </a:rPr>
              <a:t>“</a:t>
            </a:r>
            <a:r>
              <a:rPr lang="zh-CN" altLang="en-US" sz="2000" dirty="0"/>
              <a:t>磁盘阵列研究的文章</a:t>
            </a:r>
            <a:r>
              <a:rPr lang="zh-CN" altLang="en-US" sz="2000" dirty="0">
                <a:latin typeface="Arial" charset="0"/>
              </a:rPr>
              <a:t>”</a:t>
            </a:r>
            <a:endParaRPr lang="en-US" altLang="zh-CN" sz="2000" dirty="0">
              <a:latin typeface="Arial" charset="0"/>
            </a:endParaRPr>
          </a:p>
          <a:p>
            <a:pPr eaLnBrk="1" hangingPunct="1">
              <a:buFont typeface="Arial" charset="0"/>
              <a:buChar char="•"/>
              <a:defRPr/>
            </a:pPr>
            <a:r>
              <a:rPr lang="zh-CN" altLang="en-US" sz="2400" dirty="0"/>
              <a:t>特点</a:t>
            </a:r>
            <a:endParaRPr lang="en-US" altLang="zh-CN" sz="2400" dirty="0"/>
          </a:p>
          <a:p>
            <a:pPr lvl="1" eaLnBrk="1" hangingPunct="1">
              <a:buFont typeface="Arial" charset="0"/>
              <a:buChar char="–"/>
              <a:defRPr/>
            </a:pPr>
            <a:r>
              <a:rPr lang="zh-CN" altLang="en-US" sz="2000" dirty="0"/>
              <a:t>容量、数据传输率、价格与数据可靠性</a:t>
            </a:r>
          </a:p>
          <a:p>
            <a:pPr eaLnBrk="1" hangingPunct="1">
              <a:buFont typeface="Arial" charset="0"/>
              <a:buChar char="•"/>
              <a:defRPr/>
            </a:pPr>
            <a:r>
              <a:rPr lang="zh-CN" altLang="en-US" sz="2400" dirty="0"/>
              <a:t>分类</a:t>
            </a:r>
            <a:endParaRPr lang="en-US" altLang="zh-CN" sz="2400" dirty="0"/>
          </a:p>
          <a:p>
            <a:pPr lvl="1" eaLnBrk="1" hangingPunct="1">
              <a:buFont typeface="Arial" charset="0"/>
              <a:buChar char="–"/>
              <a:defRPr/>
            </a:pPr>
            <a:r>
              <a:rPr lang="zh-CN" altLang="en-US" sz="2000" dirty="0"/>
              <a:t>基于硬件（内置与外置）与基于软件</a:t>
            </a:r>
          </a:p>
          <a:p>
            <a:pPr eaLnBrk="1" hangingPunct="1">
              <a:buFont typeface="Arial" charset="0"/>
              <a:buChar char="•"/>
              <a:defRPr/>
            </a:pPr>
            <a:endParaRPr lang="en-US" altLang="zh-CN" sz="2400" dirty="0"/>
          </a:p>
        </p:txBody>
      </p:sp>
    </p:spTree>
    <p:extLst>
      <p:ext uri="{BB962C8B-B14F-4D97-AF65-F5344CB8AC3E}">
        <p14:creationId xmlns:p14="http://schemas.microsoft.com/office/powerpoint/2010/main" val="903286500"/>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bwMode="auto">
          <a:xfrm>
            <a:off x="393700" y="1052513"/>
            <a:ext cx="82296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4000" i="1" u="sng"/>
              <a:t>RAID</a:t>
            </a:r>
            <a:r>
              <a:rPr lang="en-US" altLang="zh-CN" sz="4000"/>
              <a:t> </a:t>
            </a:r>
            <a:endParaRPr lang="zh-CN" altLang="en-US" sz="4000"/>
          </a:p>
        </p:txBody>
      </p:sp>
      <p:sp>
        <p:nvSpPr>
          <p:cNvPr id="35843" name="Rectangle 3"/>
          <p:cNvSpPr>
            <a:spLocks noGrp="1"/>
          </p:cNvSpPr>
          <p:nvPr>
            <p:ph type="body" idx="1"/>
          </p:nvPr>
        </p:nvSpPr>
        <p:spPr>
          <a:xfrm>
            <a:off x="393700" y="1844675"/>
            <a:ext cx="8229600" cy="2832100"/>
          </a:xfrm>
        </p:spPr>
        <p:txBody>
          <a:bodyPr/>
          <a:lstStyle/>
          <a:p>
            <a:pPr>
              <a:lnSpc>
                <a:spcPct val="90000"/>
              </a:lnSpc>
              <a:buFont typeface="Arial" charset="0"/>
              <a:buChar char="•"/>
              <a:defRPr/>
            </a:pPr>
            <a:r>
              <a:rPr lang="zh-CN" altLang="en-US" sz="2400" dirty="0"/>
              <a:t>磁盘阵列是由很多便宜、容量较小、稳定性较高、速度较慢磁盘，组合成一个大型的磁盘组，利用个别磁盘提供数据所产生加成效果提升整个磁盘系统效能。</a:t>
            </a:r>
          </a:p>
          <a:p>
            <a:pPr>
              <a:lnSpc>
                <a:spcPct val="90000"/>
              </a:lnSpc>
              <a:buFont typeface="Arial" charset="0"/>
              <a:buChar char="•"/>
              <a:defRPr/>
            </a:pPr>
            <a:r>
              <a:rPr lang="zh-CN" altLang="en-US" sz="2400" dirty="0"/>
              <a:t>同时，将数据切割成许多区段，分别存放在各个硬盘上。磁盘阵列还能利用同位检查（</a:t>
            </a:r>
            <a:r>
              <a:rPr lang="en-US" altLang="zh-CN" sz="2400" dirty="0"/>
              <a:t>Parity Check</a:t>
            </a:r>
            <a:r>
              <a:rPr lang="zh-CN" altLang="en-US" sz="2400" dirty="0"/>
              <a:t>）的观念，在数组中任一颗硬盘故障时，仍可读出数据，在数据重构时，将数据经计算后重新置入新硬盘中。</a:t>
            </a:r>
            <a:endParaRPr lang="en-US" altLang="zh-CN" sz="2400" dirty="0"/>
          </a:p>
          <a:p>
            <a:pPr>
              <a:lnSpc>
                <a:spcPct val="90000"/>
              </a:lnSpc>
              <a:buFont typeface="Arial" charset="0"/>
              <a:buChar char="•"/>
              <a:defRPr/>
            </a:pPr>
            <a:r>
              <a:rPr lang="zh-CN" altLang="en-US" sz="2400" dirty="0"/>
              <a:t> </a:t>
            </a:r>
          </a:p>
        </p:txBody>
      </p:sp>
    </p:spTree>
    <p:extLst>
      <p:ext uri="{BB962C8B-B14F-4D97-AF65-F5344CB8AC3E}">
        <p14:creationId xmlns:p14="http://schemas.microsoft.com/office/powerpoint/2010/main" val="26490952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1116014" y="1214439"/>
            <a:ext cx="6048375" cy="593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a:ea typeface="黑体" panose="02010609060101010101" pitchFamily="49" charset="-122"/>
              </a:rPr>
              <a:t>RAID 0</a:t>
            </a:r>
          </a:p>
        </p:txBody>
      </p:sp>
      <p:sp>
        <p:nvSpPr>
          <p:cNvPr id="36867" name="Rectangle 3"/>
          <p:cNvSpPr>
            <a:spLocks noGrp="1" noChangeArrowheads="1"/>
          </p:cNvSpPr>
          <p:nvPr>
            <p:ph type="body" idx="1"/>
          </p:nvPr>
        </p:nvSpPr>
        <p:spPr>
          <a:xfrm>
            <a:off x="755650" y="2025651"/>
            <a:ext cx="3441700" cy="1287463"/>
          </a:xfrm>
        </p:spPr>
        <p:txBody>
          <a:bodyPr/>
          <a:lstStyle/>
          <a:p>
            <a:pPr lvl="1">
              <a:buFontTx/>
              <a:buChar char="•"/>
              <a:defRPr/>
            </a:pPr>
            <a:r>
              <a:rPr lang="zh-CN" altLang="en-US" sz="2000"/>
              <a:t>并行读写，速度快</a:t>
            </a:r>
          </a:p>
          <a:p>
            <a:pPr lvl="1">
              <a:buFontTx/>
              <a:buChar char="•"/>
              <a:defRPr/>
            </a:pPr>
            <a:r>
              <a:rPr lang="zh-CN" altLang="en-US" sz="2000"/>
              <a:t>最大数据容量</a:t>
            </a:r>
          </a:p>
          <a:p>
            <a:pPr lvl="1">
              <a:buFontTx/>
              <a:buChar char="•"/>
              <a:defRPr/>
            </a:pPr>
            <a:r>
              <a:rPr lang="zh-CN" altLang="en-US" sz="2000"/>
              <a:t>没有冗余</a:t>
            </a:r>
          </a:p>
          <a:p>
            <a:pPr lvl="1">
              <a:buFontTx/>
              <a:buChar char="•"/>
              <a:defRPr/>
            </a:pPr>
            <a:r>
              <a:rPr lang="zh-CN" altLang="en-US" sz="2000"/>
              <a:t>低可靠性</a:t>
            </a:r>
          </a:p>
        </p:txBody>
      </p:sp>
      <p:pic>
        <p:nvPicPr>
          <p:cNvPr id="8196" name="Picture 4" descr="raid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3338" y="3468689"/>
            <a:ext cx="660400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5"/>
          <p:cNvGrpSpPr>
            <a:grpSpLocks/>
          </p:cNvGrpSpPr>
          <p:nvPr/>
        </p:nvGrpSpPr>
        <p:grpSpPr bwMode="auto">
          <a:xfrm>
            <a:off x="4629150" y="3895725"/>
            <a:ext cx="622300" cy="1181100"/>
            <a:chOff x="3152" y="2552"/>
            <a:chExt cx="392" cy="992"/>
          </a:xfrm>
        </p:grpSpPr>
        <p:sp>
          <p:nvSpPr>
            <p:cNvPr id="8200" name="Line 6"/>
            <p:cNvSpPr>
              <a:spLocks noChangeShapeType="1"/>
            </p:cNvSpPr>
            <p:nvPr/>
          </p:nvSpPr>
          <p:spPr bwMode="auto">
            <a:xfrm>
              <a:off x="3152" y="2560"/>
              <a:ext cx="392" cy="97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8201" name="Line 7"/>
            <p:cNvSpPr>
              <a:spLocks noChangeShapeType="1"/>
            </p:cNvSpPr>
            <p:nvPr/>
          </p:nvSpPr>
          <p:spPr bwMode="auto">
            <a:xfrm flipH="1">
              <a:off x="3168" y="2552"/>
              <a:ext cx="360" cy="99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sp>
        <p:nvSpPr>
          <p:cNvPr id="133128" name="Text Box 8"/>
          <p:cNvSpPr txBox="1">
            <a:spLocks noChangeArrowheads="1"/>
          </p:cNvSpPr>
          <p:nvPr/>
        </p:nvSpPr>
        <p:spPr bwMode="auto">
          <a:xfrm>
            <a:off x="2468563" y="5227639"/>
            <a:ext cx="396875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rgbClr val="00407A"/>
                </a:solidFill>
                <a:latin typeface="Times New Roman" panose="02020603050405020304" pitchFamily="18" charset="0"/>
              </a:rPr>
              <a:t>一个磁盘坏，数据丢失</a:t>
            </a:r>
          </a:p>
        </p:txBody>
      </p:sp>
      <p:sp>
        <p:nvSpPr>
          <p:cNvPr id="10" name="云形 9"/>
          <p:cNvSpPr/>
          <p:nvPr/>
        </p:nvSpPr>
        <p:spPr>
          <a:xfrm>
            <a:off x="250826" y="836713"/>
            <a:ext cx="7705725" cy="383371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400" b="1" dirty="0">
                <a:solidFill>
                  <a:schemeClr val="tx2"/>
                </a:solidFill>
              </a:rPr>
              <a:t>RAID0</a:t>
            </a:r>
            <a:r>
              <a:rPr lang="zh-CN" altLang="en-US" sz="2400" b="1" dirty="0">
                <a:solidFill>
                  <a:schemeClr val="tx2"/>
                </a:solidFill>
              </a:rPr>
              <a:t>也称为条带化（</a:t>
            </a:r>
            <a:r>
              <a:rPr lang="en-US" altLang="zh-CN" sz="2400" b="1" dirty="0">
                <a:solidFill>
                  <a:schemeClr val="tx2"/>
                </a:solidFill>
              </a:rPr>
              <a:t>stripe</a:t>
            </a:r>
            <a:r>
              <a:rPr lang="zh-CN" altLang="en-US" sz="2400" b="1" dirty="0">
                <a:solidFill>
                  <a:schemeClr val="tx2"/>
                </a:solidFill>
              </a:rPr>
              <a:t>），将数据分成一定的大小顺序的写道阵列的磁盘里，</a:t>
            </a:r>
            <a:r>
              <a:rPr lang="en-US" altLang="zh-CN" sz="2400" b="1" dirty="0">
                <a:solidFill>
                  <a:schemeClr val="tx2"/>
                </a:solidFill>
              </a:rPr>
              <a:t>RAID0</a:t>
            </a:r>
            <a:r>
              <a:rPr lang="zh-CN" altLang="en-US" sz="2400" b="1" dirty="0">
                <a:solidFill>
                  <a:schemeClr val="tx2"/>
                </a:solidFill>
              </a:rPr>
              <a:t>可以并行的执行读写操作，可以充分利用总线的带宽，理论上讲，一个由</a:t>
            </a:r>
            <a:r>
              <a:rPr lang="en-US" altLang="zh-CN" sz="2400" b="1" dirty="0">
                <a:solidFill>
                  <a:schemeClr val="tx2"/>
                </a:solidFill>
              </a:rPr>
              <a:t>N</a:t>
            </a:r>
            <a:r>
              <a:rPr lang="zh-CN" altLang="en-US" sz="2400" b="1" dirty="0">
                <a:solidFill>
                  <a:schemeClr val="tx2"/>
                </a:solidFill>
              </a:rPr>
              <a:t>个磁盘组成的</a:t>
            </a:r>
            <a:r>
              <a:rPr lang="en-US" altLang="zh-CN" sz="2400" b="1" dirty="0">
                <a:solidFill>
                  <a:schemeClr val="tx2"/>
                </a:solidFill>
              </a:rPr>
              <a:t>RAID0</a:t>
            </a:r>
            <a:r>
              <a:rPr lang="zh-CN" altLang="en-US" sz="2400" b="1" dirty="0">
                <a:solidFill>
                  <a:schemeClr val="tx2"/>
                </a:solidFill>
              </a:rPr>
              <a:t>系统，它的读写性能将是单个磁盘读取性能的</a:t>
            </a:r>
            <a:r>
              <a:rPr lang="en-US" altLang="zh-CN" sz="2400" b="1" dirty="0">
                <a:solidFill>
                  <a:schemeClr val="tx2"/>
                </a:solidFill>
              </a:rPr>
              <a:t>N</a:t>
            </a:r>
            <a:r>
              <a:rPr lang="zh-CN" altLang="en-US" sz="2400" b="1" dirty="0">
                <a:solidFill>
                  <a:schemeClr val="tx2"/>
                </a:solidFill>
              </a:rPr>
              <a:t>倍。 </a:t>
            </a:r>
          </a:p>
          <a:p>
            <a:pPr algn="ctr">
              <a:defRPr/>
            </a:pPr>
            <a:endParaRPr lang="zh-CN" altLang="en-US" dirty="0">
              <a:solidFill>
                <a:schemeClr val="tx2"/>
              </a:solidFill>
            </a:endParaRPr>
          </a:p>
        </p:txBody>
      </p:sp>
    </p:spTree>
    <p:extLst>
      <p:ext uri="{BB962C8B-B14F-4D97-AF65-F5344CB8AC3E}">
        <p14:creationId xmlns:p14="http://schemas.microsoft.com/office/powerpoint/2010/main" val="15118257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grpId="1" nodeType="clickEffect">
                                  <p:stCondLst>
                                    <p:cond delay="0"/>
                                  </p:stCondLst>
                                  <p:childTnLst>
                                    <p:animEffect transition="out" filter="blinds(horizontal)">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3128"/>
                                        </p:tgtEl>
                                        <p:attrNameLst>
                                          <p:attrName>style.visibility</p:attrName>
                                        </p:attrNameLst>
                                      </p:cBhvr>
                                      <p:to>
                                        <p:strVal val="visible"/>
                                      </p:to>
                                    </p:set>
                                    <p:animEffect transition="in" filter="blinds(horizontal)">
                                      <p:cBhvr>
                                        <p:cTn id="22" dur="500"/>
                                        <p:tgtEl>
                                          <p:spTgt spid="133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8" grpId="0"/>
      <p:bldP spid="10" grpId="0" animBg="1"/>
      <p:bldP spid="10"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1116014" y="1214438"/>
            <a:ext cx="8027987" cy="539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3200">
                <a:ea typeface="黑体" panose="02010609060101010101" pitchFamily="49" charset="-122"/>
              </a:rPr>
              <a:t>RAID 1-</a:t>
            </a:r>
            <a:r>
              <a:rPr lang="en-US" altLang="zh-CN" sz="3200"/>
              <a:t>Mirroing and Duplexing</a:t>
            </a:r>
            <a:br>
              <a:rPr lang="zh-CN" altLang="en-US" sz="3200"/>
            </a:br>
            <a:endParaRPr lang="en-US" altLang="zh-CN" sz="3200">
              <a:ea typeface="黑体" panose="02010609060101010101" pitchFamily="49" charset="-122"/>
            </a:endParaRPr>
          </a:p>
        </p:txBody>
      </p:sp>
      <p:sp>
        <p:nvSpPr>
          <p:cNvPr id="37891" name="Rectangle 3"/>
          <p:cNvSpPr>
            <a:spLocks noGrp="1" noChangeArrowheads="1"/>
          </p:cNvSpPr>
          <p:nvPr>
            <p:ph type="body" idx="1"/>
          </p:nvPr>
        </p:nvSpPr>
        <p:spPr>
          <a:xfrm>
            <a:off x="931864" y="2025651"/>
            <a:ext cx="5545137" cy="1287463"/>
          </a:xfrm>
        </p:spPr>
        <p:txBody>
          <a:bodyPr/>
          <a:lstStyle/>
          <a:p>
            <a:pPr lvl="1">
              <a:buFontTx/>
              <a:buChar char="•"/>
              <a:defRPr/>
            </a:pPr>
            <a:r>
              <a:rPr lang="zh-CN" altLang="en-US" sz="2000"/>
              <a:t>镜像，同样的数据有</a:t>
            </a:r>
            <a:r>
              <a:rPr lang="en-US" altLang="zh-CN" sz="2000"/>
              <a:t>2</a:t>
            </a:r>
            <a:r>
              <a:rPr lang="zh-CN" altLang="en-US" sz="2000"/>
              <a:t>个拷贝</a:t>
            </a:r>
          </a:p>
          <a:p>
            <a:pPr lvl="1">
              <a:buFontTx/>
              <a:buChar char="•"/>
              <a:defRPr/>
            </a:pPr>
            <a:r>
              <a:rPr lang="zh-CN" altLang="en-US" sz="2000"/>
              <a:t>容量损失，浪费一半空间</a:t>
            </a:r>
          </a:p>
          <a:p>
            <a:pPr lvl="1">
              <a:buFontTx/>
              <a:buChar char="•"/>
              <a:defRPr/>
            </a:pPr>
            <a:r>
              <a:rPr lang="zh-CN" altLang="en-US" sz="2000"/>
              <a:t>成本高</a:t>
            </a:r>
          </a:p>
          <a:p>
            <a:pPr lvl="1">
              <a:buFontTx/>
              <a:buChar char="•"/>
              <a:defRPr/>
            </a:pPr>
            <a:r>
              <a:rPr lang="zh-CN" altLang="en-US" sz="2000"/>
              <a:t>可靠性高</a:t>
            </a:r>
          </a:p>
        </p:txBody>
      </p:sp>
      <p:sp>
        <p:nvSpPr>
          <p:cNvPr id="135172" name="Text Box 4"/>
          <p:cNvSpPr txBox="1">
            <a:spLocks noChangeArrowheads="1"/>
          </p:cNvSpPr>
          <p:nvPr/>
        </p:nvSpPr>
        <p:spPr bwMode="auto">
          <a:xfrm>
            <a:off x="2514600" y="5184775"/>
            <a:ext cx="396875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rgbClr val="002060"/>
                </a:solidFill>
              </a:rPr>
              <a:t>一半的磁盘坏，数据不丢</a:t>
            </a:r>
          </a:p>
        </p:txBody>
      </p:sp>
      <p:pic>
        <p:nvPicPr>
          <p:cNvPr id="10245" name="Picture 5" descr="RAI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276" y="3627439"/>
            <a:ext cx="1508125" cy="140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9"/>
          <p:cNvGrpSpPr>
            <a:grpSpLocks/>
          </p:cNvGrpSpPr>
          <p:nvPr/>
        </p:nvGrpSpPr>
        <p:grpSpPr bwMode="auto">
          <a:xfrm>
            <a:off x="4621213" y="3841750"/>
            <a:ext cx="622300" cy="1181100"/>
            <a:chOff x="3152" y="2552"/>
            <a:chExt cx="392" cy="992"/>
          </a:xfrm>
        </p:grpSpPr>
        <p:sp>
          <p:nvSpPr>
            <p:cNvPr id="10247" name="Line 10"/>
            <p:cNvSpPr>
              <a:spLocks noChangeShapeType="1"/>
            </p:cNvSpPr>
            <p:nvPr/>
          </p:nvSpPr>
          <p:spPr bwMode="auto">
            <a:xfrm>
              <a:off x="3152" y="2560"/>
              <a:ext cx="392" cy="97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0248" name="Line 11"/>
            <p:cNvSpPr>
              <a:spLocks noChangeShapeType="1"/>
            </p:cNvSpPr>
            <p:nvPr/>
          </p:nvSpPr>
          <p:spPr bwMode="auto">
            <a:xfrm flipH="1">
              <a:off x="3168" y="2552"/>
              <a:ext cx="360" cy="99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spTree>
    <p:extLst>
      <p:ext uri="{BB962C8B-B14F-4D97-AF65-F5344CB8AC3E}">
        <p14:creationId xmlns:p14="http://schemas.microsoft.com/office/powerpoint/2010/main" val="15407357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5172"/>
                                        </p:tgtEl>
                                        <p:attrNameLst>
                                          <p:attrName>style.visibility</p:attrName>
                                        </p:attrNameLst>
                                      </p:cBhvr>
                                      <p:to>
                                        <p:strVal val="visible"/>
                                      </p:to>
                                    </p:set>
                                    <p:animEffect transition="in" filter="blinds(horizontal)">
                                      <p:cBhvr>
                                        <p:cTn id="12" dur="500"/>
                                        <p:tgtEl>
                                          <p:spTgt spid="135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a:extLst>
              <a:ext uri="{FF2B5EF4-FFF2-40B4-BE49-F238E27FC236}">
                <a16:creationId xmlns:a16="http://schemas.microsoft.com/office/drawing/2014/main" id="{76DD994A-6F0D-440A-85FE-21373FB3BB18}"/>
              </a:ext>
            </a:extLst>
          </p:cNvPr>
          <p:cNvSpPr txBox="1">
            <a:spLocks noChangeArrowheads="1"/>
          </p:cNvSpPr>
          <p:nvPr/>
        </p:nvSpPr>
        <p:spPr bwMode="auto">
          <a:xfrm>
            <a:off x="1264444" y="548680"/>
            <a:ext cx="5181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r>
              <a:rPr lang="zh-CN" altLang="en-US" sz="3200" b="1" dirty="0">
                <a:latin typeface="Times New Roman" panose="02020603050405020304" pitchFamily="18" charset="0"/>
              </a:rPr>
              <a:t>连续组织方式的主要优缺点 </a:t>
            </a:r>
          </a:p>
        </p:txBody>
      </p:sp>
      <p:sp>
        <p:nvSpPr>
          <p:cNvPr id="14339" name="Text Box 3">
            <a:extLst>
              <a:ext uri="{FF2B5EF4-FFF2-40B4-BE49-F238E27FC236}">
                <a16:creationId xmlns:a16="http://schemas.microsoft.com/office/drawing/2014/main" id="{9BCB44C3-85F9-46E7-8D1B-44F60528CA5B}"/>
              </a:ext>
            </a:extLst>
          </p:cNvPr>
          <p:cNvSpPr txBox="1">
            <a:spLocks noChangeArrowheads="1"/>
          </p:cNvSpPr>
          <p:nvPr/>
        </p:nvSpPr>
        <p:spPr bwMode="auto">
          <a:xfrm>
            <a:off x="1116013" y="1268413"/>
            <a:ext cx="363537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lnSpc>
                <a:spcPct val="150000"/>
              </a:lnSpc>
            </a:pPr>
            <a:r>
              <a:rPr lang="zh-CN" altLang="en-US" b="1">
                <a:latin typeface="Times New Roman" panose="02020603050405020304" pitchFamily="18" charset="0"/>
              </a:rPr>
              <a:t>主要优点如下：</a:t>
            </a:r>
          </a:p>
          <a:p>
            <a:pPr algn="l" eaLnBrk="1" hangingPunct="1">
              <a:lnSpc>
                <a:spcPct val="150000"/>
              </a:lnSpc>
              <a:buFontTx/>
              <a:buAutoNum type="arabicParenBoth"/>
            </a:pPr>
            <a:r>
              <a:rPr lang="zh-CN" altLang="en-US" b="1">
                <a:latin typeface="Times New Roman" panose="02020603050405020304" pitchFamily="18" charset="0"/>
              </a:rPr>
              <a:t>顺序访问容易。 </a:t>
            </a:r>
          </a:p>
          <a:p>
            <a:pPr algn="l" eaLnBrk="1" hangingPunct="1">
              <a:lnSpc>
                <a:spcPct val="150000"/>
              </a:lnSpc>
            </a:pPr>
            <a:r>
              <a:rPr lang="zh-CN" altLang="en-US" b="1">
                <a:latin typeface="Times New Roman" panose="02020603050405020304" pitchFamily="18" charset="0"/>
              </a:rPr>
              <a:t>(2) 顺序访问速度快。 </a:t>
            </a:r>
          </a:p>
        </p:txBody>
      </p:sp>
      <p:sp>
        <p:nvSpPr>
          <p:cNvPr id="14340" name="Text Box 4">
            <a:extLst>
              <a:ext uri="{FF2B5EF4-FFF2-40B4-BE49-F238E27FC236}">
                <a16:creationId xmlns:a16="http://schemas.microsoft.com/office/drawing/2014/main" id="{CBC13551-05FF-4B9A-AF02-3ABD8D6D07BC}"/>
              </a:ext>
            </a:extLst>
          </p:cNvPr>
          <p:cNvSpPr txBox="1">
            <a:spLocks noChangeArrowheads="1"/>
          </p:cNvSpPr>
          <p:nvPr/>
        </p:nvSpPr>
        <p:spPr bwMode="auto">
          <a:xfrm>
            <a:off x="3779838" y="2924175"/>
            <a:ext cx="5332412" cy="329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lnSpc>
                <a:spcPct val="150000"/>
              </a:lnSpc>
            </a:pPr>
            <a:r>
              <a:rPr lang="zh-CN" altLang="en-US" b="1" dirty="0">
                <a:latin typeface="Times New Roman" panose="02020603050405020304" pitchFamily="18" charset="0"/>
              </a:rPr>
              <a:t>主要缺点如下：</a:t>
            </a:r>
          </a:p>
          <a:p>
            <a:pPr algn="l" eaLnBrk="1" hangingPunct="1">
              <a:lnSpc>
                <a:spcPct val="150000"/>
              </a:lnSpc>
              <a:buFontTx/>
              <a:buAutoNum type="arabicParenBoth"/>
            </a:pPr>
            <a:r>
              <a:rPr lang="zh-CN" altLang="en-US" b="1" dirty="0">
                <a:latin typeface="Times New Roman" panose="02020603050405020304" pitchFamily="18" charset="0"/>
              </a:rPr>
              <a:t>要求有连续的存储空间。 </a:t>
            </a:r>
          </a:p>
          <a:p>
            <a:pPr algn="l" eaLnBrk="1" hangingPunct="1">
              <a:lnSpc>
                <a:spcPct val="150000"/>
              </a:lnSpc>
            </a:pPr>
            <a:r>
              <a:rPr lang="zh-CN" altLang="en-US" b="1" dirty="0">
                <a:latin typeface="Times New Roman" panose="02020603050405020304" pitchFamily="18" charset="0"/>
              </a:rPr>
              <a:t>(2) 必须事先知道文件的长度。</a:t>
            </a:r>
          </a:p>
          <a:p>
            <a:pPr algn="l" eaLnBrk="1" hangingPunct="1">
              <a:lnSpc>
                <a:spcPct val="150000"/>
              </a:lnSpc>
            </a:pPr>
            <a:r>
              <a:rPr lang="en-US" altLang="zh-CN" b="1" dirty="0">
                <a:latin typeface="Times New Roman" panose="02020603050405020304" pitchFamily="18" charset="0"/>
              </a:rPr>
              <a:t>(3) </a:t>
            </a:r>
            <a:r>
              <a:rPr lang="zh-CN" altLang="en-US" b="1" dirty="0">
                <a:latin typeface="Times New Roman" panose="02020603050405020304" pitchFamily="18" charset="0"/>
              </a:rPr>
              <a:t>不能灵活地删除和插入记录。</a:t>
            </a:r>
          </a:p>
          <a:p>
            <a:pPr algn="l" eaLnBrk="1" hangingPunct="1">
              <a:lnSpc>
                <a:spcPct val="150000"/>
              </a:lnSpc>
            </a:pPr>
            <a:r>
              <a:rPr lang="en-US" altLang="zh-CN" b="1" dirty="0">
                <a:latin typeface="Times New Roman" panose="02020603050405020304" pitchFamily="18" charset="0"/>
              </a:rPr>
              <a:t>(4) </a:t>
            </a:r>
            <a:r>
              <a:rPr lang="zh-CN" altLang="en-US" b="1" dirty="0">
                <a:latin typeface="Times New Roman" panose="02020603050405020304" pitchFamily="18" charset="0"/>
              </a:rPr>
              <a:t>不便于动态增长的文件。</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a:t>RAID2</a:t>
            </a:r>
          </a:p>
        </p:txBody>
      </p:sp>
      <p:sp>
        <p:nvSpPr>
          <p:cNvPr id="9219" name="Rectangle 3"/>
          <p:cNvSpPr>
            <a:spLocks noGrp="1" noChangeArrowheads="1"/>
          </p:cNvSpPr>
          <p:nvPr>
            <p:ph type="body" idx="1"/>
          </p:nvPr>
        </p:nvSpPr>
        <p:spPr/>
        <p:txBody>
          <a:bodyPr/>
          <a:lstStyle/>
          <a:p>
            <a:pPr eaLnBrk="1" hangingPunct="1">
              <a:lnSpc>
                <a:spcPct val="90000"/>
              </a:lnSpc>
              <a:buFont typeface="Arial" charset="0"/>
              <a:buChar char="•"/>
              <a:defRPr/>
            </a:pPr>
            <a:r>
              <a:rPr lang="zh-CN" altLang="en-US" sz="2800" dirty="0"/>
              <a:t>数据条块化单位：位或字节</a:t>
            </a:r>
          </a:p>
          <a:p>
            <a:pPr eaLnBrk="1" hangingPunct="1">
              <a:lnSpc>
                <a:spcPct val="90000"/>
              </a:lnSpc>
              <a:buFontTx/>
              <a:buNone/>
              <a:defRPr/>
            </a:pPr>
            <a:endParaRPr lang="zh-CN" altLang="en-US" sz="2800" dirty="0"/>
          </a:p>
          <a:p>
            <a:pPr eaLnBrk="1" hangingPunct="1">
              <a:lnSpc>
                <a:spcPct val="90000"/>
              </a:lnSpc>
              <a:buFont typeface="Arial" charset="0"/>
              <a:buChar char="•"/>
              <a:defRPr/>
            </a:pPr>
            <a:r>
              <a:rPr lang="zh-CN" altLang="en-US" sz="2800" dirty="0"/>
              <a:t>加重平均纠错码（</a:t>
            </a:r>
            <a:r>
              <a:rPr lang="en-US" altLang="zh-CN" sz="2800" dirty="0"/>
              <a:t>Hamming</a:t>
            </a:r>
            <a:r>
              <a:rPr lang="zh-CN" altLang="en-US" sz="2800" dirty="0"/>
              <a:t>）</a:t>
            </a:r>
          </a:p>
          <a:p>
            <a:pPr lvl="1" eaLnBrk="1" hangingPunct="1">
              <a:lnSpc>
                <a:spcPct val="90000"/>
              </a:lnSpc>
              <a:buFont typeface="Arial" charset="0"/>
              <a:buChar char="–"/>
              <a:defRPr/>
            </a:pPr>
            <a:r>
              <a:rPr lang="zh-CN" altLang="en-US" sz="2400" dirty="0"/>
              <a:t>海明码</a:t>
            </a:r>
            <a:r>
              <a:rPr lang="en-US" altLang="zh-CN" sz="2400" dirty="0"/>
              <a:t>/</a:t>
            </a:r>
            <a:r>
              <a:rPr lang="zh-CN" altLang="en-US" sz="2400" dirty="0"/>
              <a:t>汉明码</a:t>
            </a:r>
          </a:p>
          <a:p>
            <a:pPr lvl="1" eaLnBrk="1" hangingPunct="1">
              <a:lnSpc>
                <a:spcPct val="90000"/>
              </a:lnSpc>
              <a:buFontTx/>
              <a:buNone/>
              <a:defRPr/>
            </a:pPr>
            <a:endParaRPr lang="zh-CN" altLang="en-US" sz="2400" dirty="0"/>
          </a:p>
          <a:p>
            <a:pPr eaLnBrk="1" hangingPunct="1">
              <a:lnSpc>
                <a:spcPct val="90000"/>
              </a:lnSpc>
              <a:buFont typeface="Arial" charset="0"/>
              <a:buChar char="•"/>
              <a:defRPr/>
            </a:pPr>
            <a:r>
              <a:rPr lang="zh-CN" altLang="en-US" sz="2800" dirty="0"/>
              <a:t>因为需要多个硬盘存放校验信息，且读取效率不高，已被淘汰</a:t>
            </a:r>
          </a:p>
        </p:txBody>
      </p:sp>
    </p:spTree>
    <p:extLst>
      <p:ext uri="{BB962C8B-B14F-4D97-AF65-F5344CB8AC3E}">
        <p14:creationId xmlns:p14="http://schemas.microsoft.com/office/powerpoint/2010/main" val="1863623584"/>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322264" y="1214439"/>
            <a:ext cx="8428037" cy="593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2800">
                <a:ea typeface="黑体" panose="02010609060101010101" pitchFamily="49" charset="-122"/>
              </a:rPr>
              <a:t>RAID 3-</a:t>
            </a:r>
            <a:r>
              <a:rPr lang="en-US" altLang="zh-CN" sz="2800"/>
              <a:t>Parallel Transfer with Parity</a:t>
            </a:r>
            <a:br>
              <a:rPr lang="en-US" altLang="zh-CN" sz="2800"/>
            </a:br>
            <a:endParaRPr lang="en-US" altLang="zh-CN" sz="2800">
              <a:ea typeface="黑体" panose="02010609060101010101" pitchFamily="49" charset="-122"/>
            </a:endParaRPr>
          </a:p>
        </p:txBody>
      </p:sp>
      <p:sp>
        <p:nvSpPr>
          <p:cNvPr id="12291" name="Rectangle 3"/>
          <p:cNvSpPr>
            <a:spLocks noGrp="1" noChangeArrowheads="1"/>
          </p:cNvSpPr>
          <p:nvPr>
            <p:ph type="body" idx="1"/>
          </p:nvPr>
        </p:nvSpPr>
        <p:spPr bwMode="auto">
          <a:xfrm>
            <a:off x="755576" y="1918004"/>
            <a:ext cx="4648248" cy="118079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buFontTx/>
              <a:buChar char="•"/>
            </a:pPr>
            <a:r>
              <a:rPr lang="zh-CN" altLang="en-US" sz="2000" b="1" dirty="0">
                <a:solidFill>
                  <a:schemeClr val="accent4"/>
                </a:solidFill>
              </a:rPr>
              <a:t>并行读写</a:t>
            </a:r>
            <a:r>
              <a:rPr lang="en-US" altLang="zh-CN" sz="2000" b="1" dirty="0">
                <a:solidFill>
                  <a:schemeClr val="accent4"/>
                </a:solidFill>
              </a:rPr>
              <a:t>, </a:t>
            </a:r>
            <a:r>
              <a:rPr lang="zh-CN" altLang="en-US" sz="2000" b="1" dirty="0">
                <a:solidFill>
                  <a:schemeClr val="accent4"/>
                </a:solidFill>
              </a:rPr>
              <a:t>速度快</a:t>
            </a:r>
          </a:p>
          <a:p>
            <a:pPr lvl="1">
              <a:buFontTx/>
              <a:buChar char="•"/>
            </a:pPr>
            <a:r>
              <a:rPr lang="zh-CN" altLang="en-US" sz="2000" b="1" dirty="0">
                <a:solidFill>
                  <a:schemeClr val="accent4"/>
                </a:solidFill>
              </a:rPr>
              <a:t>容量 “损失” </a:t>
            </a:r>
            <a:r>
              <a:rPr lang="en-US" altLang="zh-CN" sz="2000" b="1" dirty="0">
                <a:solidFill>
                  <a:schemeClr val="accent4"/>
                </a:solidFill>
              </a:rPr>
              <a:t>= 1/n</a:t>
            </a:r>
          </a:p>
          <a:p>
            <a:pPr lvl="1">
              <a:buFontTx/>
              <a:buChar char="•"/>
            </a:pPr>
            <a:r>
              <a:rPr lang="zh-CN" altLang="en-US" sz="2000" b="1" dirty="0">
                <a:solidFill>
                  <a:schemeClr val="accent4"/>
                </a:solidFill>
              </a:rPr>
              <a:t>可用容量 </a:t>
            </a:r>
            <a:r>
              <a:rPr lang="en-US" altLang="zh-CN" sz="2000" b="1" dirty="0">
                <a:solidFill>
                  <a:schemeClr val="accent4"/>
                </a:solidFill>
              </a:rPr>
              <a:t>= n-1</a:t>
            </a:r>
          </a:p>
        </p:txBody>
      </p:sp>
      <p:sp>
        <p:nvSpPr>
          <p:cNvPr id="12292" name="Rectangle 4"/>
          <p:cNvSpPr>
            <a:spLocks noChangeArrowheads="1"/>
          </p:cNvSpPr>
          <p:nvPr/>
        </p:nvSpPr>
        <p:spPr bwMode="auto">
          <a:xfrm>
            <a:off x="4284664" y="2132014"/>
            <a:ext cx="3711575"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spcBef>
                <a:spcPct val="20000"/>
              </a:spcBef>
              <a:buFontTx/>
              <a:buChar char="•"/>
            </a:pPr>
            <a:r>
              <a:rPr lang="zh-CN" altLang="en-US" sz="2000" b="1">
                <a:solidFill>
                  <a:schemeClr val="bg1"/>
                </a:solidFill>
                <a:latin typeface="Calibri" panose="020F0502020204030204" pitchFamily="34" charset="0"/>
              </a:rPr>
              <a:t>单独的盘作为冗余盘</a:t>
            </a:r>
          </a:p>
          <a:p>
            <a:pPr lvl="1">
              <a:spcBef>
                <a:spcPct val="20000"/>
              </a:spcBef>
              <a:buFontTx/>
              <a:buChar char="•"/>
            </a:pPr>
            <a:r>
              <a:rPr lang="zh-CN" altLang="en-US" sz="2000" b="1">
                <a:solidFill>
                  <a:schemeClr val="bg1"/>
                </a:solidFill>
                <a:latin typeface="Calibri" panose="020F0502020204030204" pitchFamily="34" charset="0"/>
              </a:rPr>
              <a:t>一个磁盘坏，数据不丢</a:t>
            </a:r>
          </a:p>
          <a:p>
            <a:pPr lvl="1">
              <a:spcBef>
                <a:spcPct val="20000"/>
              </a:spcBef>
              <a:buFontTx/>
              <a:buChar char="•"/>
            </a:pPr>
            <a:r>
              <a:rPr lang="zh-CN" altLang="en-US" sz="2000" b="1">
                <a:solidFill>
                  <a:schemeClr val="bg1"/>
                </a:solidFill>
                <a:latin typeface="Calibri" panose="020F0502020204030204" pitchFamily="34" charset="0"/>
              </a:rPr>
              <a:t>可靠性高</a:t>
            </a:r>
          </a:p>
        </p:txBody>
      </p:sp>
      <p:sp>
        <p:nvSpPr>
          <p:cNvPr id="137221" name="Text Box 5"/>
          <p:cNvSpPr txBox="1">
            <a:spLocks noChangeArrowheads="1"/>
          </p:cNvSpPr>
          <p:nvPr/>
        </p:nvSpPr>
        <p:spPr bwMode="auto">
          <a:xfrm>
            <a:off x="2482850" y="5446714"/>
            <a:ext cx="396875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chemeClr val="bg1"/>
                </a:solidFill>
              </a:rPr>
              <a:t>一个磁盘坏，数据不丢</a:t>
            </a:r>
          </a:p>
        </p:txBody>
      </p:sp>
      <p:pic>
        <p:nvPicPr>
          <p:cNvPr id="12294" name="Picture 6" descr="RAID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1764" y="3500439"/>
            <a:ext cx="6624637" cy="184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5" name="Line 7"/>
          <p:cNvSpPr>
            <a:spLocks noChangeShapeType="1"/>
          </p:cNvSpPr>
          <p:nvPr/>
        </p:nvSpPr>
        <p:spPr bwMode="auto">
          <a:xfrm>
            <a:off x="3563939" y="3698876"/>
            <a:ext cx="720725" cy="1243013"/>
          </a:xfrm>
          <a:prstGeom prst="line">
            <a:avLst/>
          </a:prstGeom>
          <a:noFill/>
          <a:ln w="3238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6" name="Line 8"/>
          <p:cNvSpPr>
            <a:spLocks noChangeShapeType="1"/>
          </p:cNvSpPr>
          <p:nvPr/>
        </p:nvSpPr>
        <p:spPr bwMode="auto">
          <a:xfrm flipH="1">
            <a:off x="3492500" y="3644900"/>
            <a:ext cx="719138" cy="1276350"/>
          </a:xfrm>
          <a:prstGeom prst="line">
            <a:avLst/>
          </a:prstGeom>
          <a:noFill/>
          <a:ln w="3238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圆角矩形标注 8"/>
          <p:cNvSpPr/>
          <p:nvPr/>
        </p:nvSpPr>
        <p:spPr>
          <a:xfrm>
            <a:off x="506821" y="390307"/>
            <a:ext cx="7920807" cy="2394993"/>
          </a:xfrm>
          <a:prstGeom prst="wedgeRoundRectCallout">
            <a:avLst>
              <a:gd name="adj1" fmla="val 26264"/>
              <a:gd name="adj2" fmla="val 12750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defRPr/>
            </a:pPr>
            <a:r>
              <a:rPr lang="zh-CN" altLang="en-US" b="1" dirty="0">
                <a:solidFill>
                  <a:srgbClr val="002060"/>
                </a:solidFill>
              </a:rPr>
              <a:t> 写性能：比</a:t>
            </a:r>
            <a:r>
              <a:rPr lang="en-US" altLang="zh-CN" b="1" dirty="0">
                <a:solidFill>
                  <a:srgbClr val="002060"/>
                </a:solidFill>
              </a:rPr>
              <a:t>RAID0</a:t>
            </a:r>
            <a:r>
              <a:rPr lang="zh-CN" altLang="en-US" b="1" dirty="0">
                <a:solidFill>
                  <a:srgbClr val="002060"/>
                </a:solidFill>
              </a:rPr>
              <a:t>写性能下降。一个写操作包含了写入数据块，读取同一带区的数据块，计算校验值，写入校验值等操作。 </a:t>
            </a:r>
          </a:p>
          <a:p>
            <a:pPr algn="l">
              <a:lnSpc>
                <a:spcPct val="150000"/>
              </a:lnSpc>
              <a:defRPr/>
            </a:pPr>
            <a:r>
              <a:rPr lang="zh-CN" altLang="en-US" b="1" dirty="0">
                <a:solidFill>
                  <a:srgbClr val="002060"/>
                </a:solidFill>
              </a:rPr>
              <a:t> 读性能：和</a:t>
            </a:r>
            <a:r>
              <a:rPr lang="en-US" altLang="zh-CN" b="1" dirty="0">
                <a:solidFill>
                  <a:srgbClr val="002060"/>
                </a:solidFill>
              </a:rPr>
              <a:t>RAID0</a:t>
            </a:r>
            <a:r>
              <a:rPr lang="zh-CN" altLang="en-US" b="1" dirty="0">
                <a:solidFill>
                  <a:srgbClr val="002060"/>
                </a:solidFill>
              </a:rPr>
              <a:t>一样，大大提高。</a:t>
            </a:r>
          </a:p>
        </p:txBody>
      </p:sp>
    </p:spTree>
    <p:extLst>
      <p:ext uri="{BB962C8B-B14F-4D97-AF65-F5344CB8AC3E}">
        <p14:creationId xmlns:p14="http://schemas.microsoft.com/office/powerpoint/2010/main" val="16980008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221"/>
                                        </p:tgtEl>
                                        <p:attrNameLst>
                                          <p:attrName>style.visibility</p:attrName>
                                        </p:attrNameLst>
                                      </p:cBhvr>
                                      <p:to>
                                        <p:strVal val="visible"/>
                                      </p:to>
                                    </p:set>
                                    <p:animEffect transition="in" filter="blinds(horizontal)">
                                      <p:cBhvr>
                                        <p:cTn id="7" dur="500"/>
                                        <p:tgtEl>
                                          <p:spTgt spid="1372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1" grpId="0"/>
      <p:bldP spid="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755576" y="475394"/>
            <a:ext cx="6048375" cy="593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dirty="0">
                <a:ea typeface="黑体" panose="02010609060101010101" pitchFamily="49" charset="-122"/>
              </a:rPr>
              <a:t>RAID 5</a:t>
            </a:r>
          </a:p>
        </p:txBody>
      </p:sp>
      <p:sp>
        <p:nvSpPr>
          <p:cNvPr id="14339" name="Rectangle 3"/>
          <p:cNvSpPr>
            <a:spLocks noGrp="1" noChangeArrowheads="1"/>
          </p:cNvSpPr>
          <p:nvPr>
            <p:ph type="body" idx="1"/>
          </p:nvPr>
        </p:nvSpPr>
        <p:spPr bwMode="auto">
          <a:xfrm>
            <a:off x="323528" y="1165224"/>
            <a:ext cx="6480423" cy="1457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lnSpc>
                <a:spcPct val="90000"/>
              </a:lnSpc>
              <a:buFontTx/>
              <a:buChar char="•"/>
            </a:pPr>
            <a:r>
              <a:rPr lang="zh-CN" altLang="en-US" sz="2000" b="1" dirty="0">
                <a:solidFill>
                  <a:schemeClr val="accent4"/>
                </a:solidFill>
              </a:rPr>
              <a:t>并行读写</a:t>
            </a:r>
            <a:r>
              <a:rPr lang="en-US" altLang="zh-CN" sz="2000" b="1" dirty="0">
                <a:solidFill>
                  <a:schemeClr val="accent4"/>
                </a:solidFill>
              </a:rPr>
              <a:t>, </a:t>
            </a:r>
            <a:r>
              <a:rPr lang="zh-CN" altLang="en-US" sz="2000" b="1" dirty="0">
                <a:solidFill>
                  <a:schemeClr val="accent4"/>
                </a:solidFill>
              </a:rPr>
              <a:t>速度快</a:t>
            </a:r>
          </a:p>
          <a:p>
            <a:pPr lvl="1">
              <a:lnSpc>
                <a:spcPct val="90000"/>
              </a:lnSpc>
              <a:buFontTx/>
              <a:buChar char="•"/>
            </a:pPr>
            <a:r>
              <a:rPr lang="zh-CN" altLang="en-US" sz="2000" b="1" dirty="0">
                <a:solidFill>
                  <a:schemeClr val="accent4"/>
                </a:solidFill>
              </a:rPr>
              <a:t>容量 “损失” </a:t>
            </a:r>
            <a:r>
              <a:rPr lang="en-US" altLang="zh-CN" sz="2000" b="1" dirty="0">
                <a:solidFill>
                  <a:schemeClr val="accent4"/>
                </a:solidFill>
              </a:rPr>
              <a:t>= 1/n</a:t>
            </a:r>
          </a:p>
          <a:p>
            <a:pPr lvl="1">
              <a:lnSpc>
                <a:spcPct val="90000"/>
              </a:lnSpc>
              <a:buFontTx/>
              <a:buChar char="•"/>
            </a:pPr>
            <a:r>
              <a:rPr lang="zh-CN" altLang="en-US" sz="2000" b="1" dirty="0">
                <a:solidFill>
                  <a:schemeClr val="accent4"/>
                </a:solidFill>
              </a:rPr>
              <a:t>可用容量 </a:t>
            </a:r>
            <a:r>
              <a:rPr lang="en-US" altLang="zh-CN" sz="2000" b="1" dirty="0">
                <a:solidFill>
                  <a:schemeClr val="accent4"/>
                </a:solidFill>
              </a:rPr>
              <a:t>= n-1</a:t>
            </a:r>
          </a:p>
          <a:p>
            <a:pPr lvl="1">
              <a:lnSpc>
                <a:spcPct val="90000"/>
              </a:lnSpc>
              <a:buFontTx/>
              <a:buChar char="•"/>
            </a:pPr>
            <a:r>
              <a:rPr lang="zh-CN" altLang="en-US" sz="2000" b="1" dirty="0">
                <a:solidFill>
                  <a:schemeClr val="accent4"/>
                </a:solidFill>
              </a:rPr>
              <a:t>一个磁盘坏，数据不丢</a:t>
            </a:r>
          </a:p>
          <a:p>
            <a:pPr lvl="1">
              <a:lnSpc>
                <a:spcPct val="90000"/>
              </a:lnSpc>
              <a:buFontTx/>
              <a:buChar char="•"/>
            </a:pPr>
            <a:r>
              <a:rPr lang="zh-CN" altLang="en-US" sz="2000" b="1" dirty="0">
                <a:solidFill>
                  <a:schemeClr val="accent4"/>
                </a:solidFill>
              </a:rPr>
              <a:t>可靠性高</a:t>
            </a:r>
          </a:p>
        </p:txBody>
      </p:sp>
      <p:pic>
        <p:nvPicPr>
          <p:cNvPr id="14340" name="Picture 4" descr="raid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6" y="3494088"/>
            <a:ext cx="6049963"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5"/>
          <p:cNvGrpSpPr>
            <a:grpSpLocks/>
          </p:cNvGrpSpPr>
          <p:nvPr/>
        </p:nvGrpSpPr>
        <p:grpSpPr bwMode="auto">
          <a:xfrm>
            <a:off x="5624513" y="3860800"/>
            <a:ext cx="622300" cy="1181100"/>
            <a:chOff x="3152" y="2552"/>
            <a:chExt cx="392" cy="992"/>
          </a:xfrm>
        </p:grpSpPr>
        <p:sp>
          <p:nvSpPr>
            <p:cNvPr id="14344" name="Line 6"/>
            <p:cNvSpPr>
              <a:spLocks noChangeShapeType="1"/>
            </p:cNvSpPr>
            <p:nvPr/>
          </p:nvSpPr>
          <p:spPr bwMode="auto">
            <a:xfrm>
              <a:off x="3152" y="2560"/>
              <a:ext cx="392" cy="97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4345" name="Line 7"/>
            <p:cNvSpPr>
              <a:spLocks noChangeShapeType="1"/>
            </p:cNvSpPr>
            <p:nvPr/>
          </p:nvSpPr>
          <p:spPr bwMode="auto">
            <a:xfrm flipH="1">
              <a:off x="3168" y="2552"/>
              <a:ext cx="360" cy="99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sp>
        <p:nvSpPr>
          <p:cNvPr id="139272" name="Text Box 8"/>
          <p:cNvSpPr txBox="1">
            <a:spLocks noChangeArrowheads="1"/>
          </p:cNvSpPr>
          <p:nvPr/>
        </p:nvSpPr>
        <p:spPr bwMode="auto">
          <a:xfrm>
            <a:off x="2339975" y="5291139"/>
            <a:ext cx="396875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chemeClr val="bg1"/>
                </a:solidFill>
              </a:rPr>
              <a:t>一个磁盘坏，数据不丢</a:t>
            </a:r>
          </a:p>
        </p:txBody>
      </p:sp>
      <p:sp>
        <p:nvSpPr>
          <p:cNvPr id="9" name="云形 8"/>
          <p:cNvSpPr/>
          <p:nvPr/>
        </p:nvSpPr>
        <p:spPr>
          <a:xfrm>
            <a:off x="467544" y="1296986"/>
            <a:ext cx="7419975" cy="3403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lang="zh-CN" altLang="en-US" dirty="0">
                <a:solidFill>
                  <a:srgbClr val="002060"/>
                </a:solidFill>
              </a:rPr>
              <a:t> </a:t>
            </a:r>
            <a:r>
              <a:rPr lang="zh-CN" altLang="en-US" sz="2000" b="1" dirty="0">
                <a:solidFill>
                  <a:srgbClr val="002060"/>
                </a:solidFill>
              </a:rPr>
              <a:t>写性能：比</a:t>
            </a:r>
            <a:r>
              <a:rPr lang="en-US" altLang="zh-CN" sz="2000" b="1" dirty="0">
                <a:solidFill>
                  <a:srgbClr val="002060"/>
                </a:solidFill>
              </a:rPr>
              <a:t>RAID0</a:t>
            </a:r>
            <a:r>
              <a:rPr lang="zh-CN" altLang="en-US" sz="2000" b="1" dirty="0">
                <a:solidFill>
                  <a:srgbClr val="002060"/>
                </a:solidFill>
              </a:rPr>
              <a:t>写性能下降。一个写操作包含了写入数据块，读取同一带区的数据块，计算校验值，写入校验值等操作。 </a:t>
            </a:r>
          </a:p>
          <a:p>
            <a:pPr>
              <a:lnSpc>
                <a:spcPct val="150000"/>
              </a:lnSpc>
              <a:defRPr/>
            </a:pPr>
            <a:r>
              <a:rPr lang="zh-CN" altLang="en-US" sz="2000" b="1" dirty="0">
                <a:solidFill>
                  <a:srgbClr val="002060"/>
                </a:solidFill>
              </a:rPr>
              <a:t>读性能：和</a:t>
            </a:r>
            <a:r>
              <a:rPr lang="en-US" altLang="zh-CN" sz="2000" b="1" dirty="0">
                <a:solidFill>
                  <a:srgbClr val="002060"/>
                </a:solidFill>
              </a:rPr>
              <a:t>RAID0</a:t>
            </a:r>
            <a:r>
              <a:rPr lang="zh-CN" altLang="en-US" sz="2000" b="1" dirty="0">
                <a:solidFill>
                  <a:srgbClr val="002060"/>
                </a:solidFill>
              </a:rPr>
              <a:t>一样，大大提高</a:t>
            </a:r>
          </a:p>
        </p:txBody>
      </p:sp>
    </p:spTree>
    <p:extLst>
      <p:ext uri="{BB962C8B-B14F-4D97-AF65-F5344CB8AC3E}">
        <p14:creationId xmlns:p14="http://schemas.microsoft.com/office/powerpoint/2010/main" val="8241330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9272"/>
                                        </p:tgtEl>
                                        <p:attrNameLst>
                                          <p:attrName>style.visibility</p:attrName>
                                        </p:attrNameLst>
                                      </p:cBhvr>
                                      <p:to>
                                        <p:strVal val="visible"/>
                                      </p:to>
                                    </p:set>
                                    <p:animEffect transition="in" filter="blinds(horizontal)">
                                      <p:cBhvr>
                                        <p:cTn id="12" dur="500"/>
                                        <p:tgtEl>
                                          <p:spTgt spid="1392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2" grpId="0"/>
      <p:bldP spid="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684214" y="944564"/>
            <a:ext cx="6048375" cy="593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a:ea typeface="黑体" panose="02010609060101010101" pitchFamily="49" charset="-122"/>
              </a:rPr>
              <a:t>RAID 6</a:t>
            </a:r>
          </a:p>
        </p:txBody>
      </p:sp>
      <p:sp>
        <p:nvSpPr>
          <p:cNvPr id="15363" name="Rectangle 3"/>
          <p:cNvSpPr>
            <a:spLocks noGrp="1" noChangeArrowheads="1"/>
          </p:cNvSpPr>
          <p:nvPr>
            <p:ph type="body" idx="1"/>
          </p:nvPr>
        </p:nvSpPr>
        <p:spPr bwMode="auto">
          <a:xfrm>
            <a:off x="467544" y="1772816"/>
            <a:ext cx="3711575" cy="10255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lnSpc>
                <a:spcPct val="110000"/>
              </a:lnSpc>
              <a:buFontTx/>
              <a:buChar char="•"/>
            </a:pPr>
            <a:r>
              <a:rPr lang="zh-CN" altLang="en-US" sz="2000" dirty="0">
                <a:solidFill>
                  <a:srgbClr val="002060"/>
                </a:solidFill>
              </a:rPr>
              <a:t>可以同时坏</a:t>
            </a:r>
            <a:r>
              <a:rPr lang="en-US" altLang="zh-CN" sz="2000" dirty="0">
                <a:solidFill>
                  <a:srgbClr val="002060"/>
                </a:solidFill>
              </a:rPr>
              <a:t>2</a:t>
            </a:r>
            <a:r>
              <a:rPr lang="zh-CN" altLang="en-US" sz="2000" dirty="0">
                <a:solidFill>
                  <a:srgbClr val="002060"/>
                </a:solidFill>
              </a:rPr>
              <a:t>个硬盘</a:t>
            </a:r>
          </a:p>
          <a:p>
            <a:pPr lvl="1">
              <a:lnSpc>
                <a:spcPct val="110000"/>
              </a:lnSpc>
              <a:buFontTx/>
              <a:buChar char="•"/>
            </a:pPr>
            <a:r>
              <a:rPr lang="zh-CN" altLang="en-US" sz="2000" dirty="0">
                <a:solidFill>
                  <a:srgbClr val="002060"/>
                </a:solidFill>
              </a:rPr>
              <a:t>冗余性能好</a:t>
            </a:r>
          </a:p>
          <a:p>
            <a:pPr lvl="1">
              <a:lnSpc>
                <a:spcPct val="110000"/>
              </a:lnSpc>
              <a:buFontTx/>
              <a:buChar char="•"/>
            </a:pPr>
            <a:r>
              <a:rPr lang="zh-CN" altLang="en-US" sz="2000" dirty="0">
                <a:solidFill>
                  <a:srgbClr val="002060"/>
                </a:solidFill>
              </a:rPr>
              <a:t>容量 “损失” </a:t>
            </a:r>
            <a:r>
              <a:rPr lang="en-US" altLang="zh-CN" sz="2000" dirty="0">
                <a:solidFill>
                  <a:srgbClr val="002060"/>
                </a:solidFill>
              </a:rPr>
              <a:t>= 2/n</a:t>
            </a:r>
          </a:p>
        </p:txBody>
      </p:sp>
      <p:sp>
        <p:nvSpPr>
          <p:cNvPr id="15364" name="Rectangle 4"/>
          <p:cNvSpPr>
            <a:spLocks noChangeArrowheads="1"/>
          </p:cNvSpPr>
          <p:nvPr/>
        </p:nvSpPr>
        <p:spPr bwMode="auto">
          <a:xfrm>
            <a:off x="3821113" y="2089150"/>
            <a:ext cx="4608512"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nSpc>
                <a:spcPct val="110000"/>
              </a:lnSpc>
              <a:spcBef>
                <a:spcPct val="20000"/>
              </a:spcBef>
              <a:buFontTx/>
              <a:buChar char="•"/>
            </a:pPr>
            <a:r>
              <a:rPr lang="zh-CN" altLang="en-US" sz="2000" b="1" dirty="0">
                <a:solidFill>
                  <a:schemeClr val="accent4"/>
                </a:solidFill>
                <a:latin typeface="Calibri" panose="020F0502020204030204" pitchFamily="34" charset="0"/>
              </a:rPr>
              <a:t>可用容量 </a:t>
            </a:r>
            <a:r>
              <a:rPr lang="en-US" altLang="zh-CN" sz="2000" b="1" dirty="0">
                <a:solidFill>
                  <a:schemeClr val="accent4"/>
                </a:solidFill>
                <a:latin typeface="Calibri" panose="020F0502020204030204" pitchFamily="34" charset="0"/>
              </a:rPr>
              <a:t>= n-2</a:t>
            </a:r>
          </a:p>
          <a:p>
            <a:pPr lvl="1">
              <a:lnSpc>
                <a:spcPct val="110000"/>
              </a:lnSpc>
              <a:spcBef>
                <a:spcPct val="20000"/>
              </a:spcBef>
              <a:buFontTx/>
              <a:buChar char="•"/>
            </a:pPr>
            <a:r>
              <a:rPr lang="zh-CN" altLang="en-US" sz="2000" b="1" dirty="0">
                <a:solidFill>
                  <a:schemeClr val="accent4"/>
                </a:solidFill>
                <a:latin typeface="Calibri" panose="020F0502020204030204" pitchFamily="34" charset="0"/>
              </a:rPr>
              <a:t>极大的提高了数据存储的可靠性</a:t>
            </a:r>
          </a:p>
          <a:p>
            <a:pPr lvl="1">
              <a:lnSpc>
                <a:spcPct val="110000"/>
              </a:lnSpc>
              <a:spcBef>
                <a:spcPct val="20000"/>
              </a:spcBef>
              <a:buFontTx/>
              <a:buChar char="•"/>
            </a:pPr>
            <a:r>
              <a:rPr lang="zh-CN" altLang="en-US" sz="2000" b="1" dirty="0">
                <a:solidFill>
                  <a:schemeClr val="accent4"/>
                </a:solidFill>
                <a:latin typeface="Calibri" panose="020F0502020204030204" pitchFamily="34" charset="0"/>
              </a:rPr>
              <a:t>速度比</a:t>
            </a:r>
            <a:r>
              <a:rPr lang="en-US" altLang="zh-CN" sz="2000" b="1" dirty="0">
                <a:solidFill>
                  <a:schemeClr val="accent4"/>
                </a:solidFill>
                <a:latin typeface="Calibri" panose="020F0502020204030204" pitchFamily="34" charset="0"/>
              </a:rPr>
              <a:t>RAID 5</a:t>
            </a:r>
            <a:r>
              <a:rPr lang="zh-CN" altLang="en-US" sz="2000" b="1" dirty="0">
                <a:solidFill>
                  <a:schemeClr val="accent4"/>
                </a:solidFill>
                <a:latin typeface="Calibri" panose="020F0502020204030204" pitchFamily="34" charset="0"/>
              </a:rPr>
              <a:t>慢</a:t>
            </a:r>
          </a:p>
        </p:txBody>
      </p:sp>
      <p:pic>
        <p:nvPicPr>
          <p:cNvPr id="15365" name="Picture 5" descr="raid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9700" y="3236914"/>
            <a:ext cx="6115050" cy="174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6"/>
          <p:cNvGrpSpPr>
            <a:grpSpLocks/>
          </p:cNvGrpSpPr>
          <p:nvPr/>
        </p:nvGrpSpPr>
        <p:grpSpPr bwMode="auto">
          <a:xfrm>
            <a:off x="5099050" y="3649663"/>
            <a:ext cx="622300" cy="1181100"/>
            <a:chOff x="3152" y="2552"/>
            <a:chExt cx="392" cy="992"/>
          </a:xfrm>
        </p:grpSpPr>
        <p:sp>
          <p:nvSpPr>
            <p:cNvPr id="15371" name="Line 7"/>
            <p:cNvSpPr>
              <a:spLocks noChangeShapeType="1"/>
            </p:cNvSpPr>
            <p:nvPr/>
          </p:nvSpPr>
          <p:spPr bwMode="auto">
            <a:xfrm>
              <a:off x="3152" y="2560"/>
              <a:ext cx="392" cy="97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5372" name="Line 8"/>
            <p:cNvSpPr>
              <a:spLocks noChangeShapeType="1"/>
            </p:cNvSpPr>
            <p:nvPr/>
          </p:nvSpPr>
          <p:spPr bwMode="auto">
            <a:xfrm flipH="1">
              <a:off x="3168" y="2552"/>
              <a:ext cx="360" cy="99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grpSp>
        <p:nvGrpSpPr>
          <p:cNvPr id="3" name="Group 9"/>
          <p:cNvGrpSpPr>
            <a:grpSpLocks/>
          </p:cNvGrpSpPr>
          <p:nvPr/>
        </p:nvGrpSpPr>
        <p:grpSpPr bwMode="auto">
          <a:xfrm>
            <a:off x="6000750" y="3649663"/>
            <a:ext cx="622300" cy="1181100"/>
            <a:chOff x="3152" y="2552"/>
            <a:chExt cx="392" cy="992"/>
          </a:xfrm>
        </p:grpSpPr>
        <p:sp>
          <p:nvSpPr>
            <p:cNvPr id="15369" name="Line 10"/>
            <p:cNvSpPr>
              <a:spLocks noChangeShapeType="1"/>
            </p:cNvSpPr>
            <p:nvPr/>
          </p:nvSpPr>
          <p:spPr bwMode="auto">
            <a:xfrm>
              <a:off x="3152" y="2560"/>
              <a:ext cx="392" cy="97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5370" name="Line 11"/>
            <p:cNvSpPr>
              <a:spLocks noChangeShapeType="1"/>
            </p:cNvSpPr>
            <p:nvPr/>
          </p:nvSpPr>
          <p:spPr bwMode="auto">
            <a:xfrm flipH="1">
              <a:off x="3168" y="2552"/>
              <a:ext cx="360" cy="99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sp>
        <p:nvSpPr>
          <p:cNvPr id="141324" name="Text Box 12"/>
          <p:cNvSpPr txBox="1">
            <a:spLocks noChangeArrowheads="1"/>
          </p:cNvSpPr>
          <p:nvPr/>
        </p:nvSpPr>
        <p:spPr bwMode="auto">
          <a:xfrm>
            <a:off x="2443163" y="5048250"/>
            <a:ext cx="396875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chemeClr val="bg1"/>
                </a:solidFill>
              </a:rPr>
              <a:t>二个磁盘坏，数据不丢</a:t>
            </a:r>
          </a:p>
        </p:txBody>
      </p:sp>
    </p:spTree>
    <p:extLst>
      <p:ext uri="{BB962C8B-B14F-4D97-AF65-F5344CB8AC3E}">
        <p14:creationId xmlns:p14="http://schemas.microsoft.com/office/powerpoint/2010/main" val="9835521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1324"/>
                                        </p:tgtEl>
                                        <p:attrNameLst>
                                          <p:attrName>style.visibility</p:attrName>
                                        </p:attrNameLst>
                                      </p:cBhvr>
                                      <p:to>
                                        <p:strVal val="visible"/>
                                      </p:to>
                                    </p:set>
                                    <p:animEffect transition="in" filter="blinds(horizontal)">
                                      <p:cBhvr>
                                        <p:cTn id="17" dur="500"/>
                                        <p:tgtEl>
                                          <p:spTgt spid="141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2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RAID1"/>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bwMode="auto">
          <a:xfrm>
            <a:off x="2303463" y="3702050"/>
            <a:ext cx="1619250" cy="151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387" name="Group 3"/>
          <p:cNvGrpSpPr>
            <a:grpSpLocks/>
          </p:cNvGrpSpPr>
          <p:nvPr/>
        </p:nvGrpSpPr>
        <p:grpSpPr bwMode="auto">
          <a:xfrm>
            <a:off x="4608513" y="3702051"/>
            <a:ext cx="1619250" cy="1484313"/>
            <a:chOff x="2744" y="2614"/>
            <a:chExt cx="1020" cy="1247"/>
          </a:xfrm>
        </p:grpSpPr>
        <p:pic>
          <p:nvPicPr>
            <p:cNvPr id="16395" name="Picture 4" descr="RAI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4" y="2614"/>
              <a:ext cx="1020" cy="1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6" name="Text Box 5"/>
            <p:cNvSpPr txBox="1">
              <a:spLocks noChangeArrowheads="1"/>
            </p:cNvSpPr>
            <p:nvPr/>
          </p:nvSpPr>
          <p:spPr bwMode="auto">
            <a:xfrm>
              <a:off x="2983" y="3065"/>
              <a:ext cx="15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900" b="1">
                  <a:solidFill>
                    <a:schemeClr val="bg1"/>
                  </a:solidFill>
                  <a:ea typeface="黑体" panose="02010609060101010101" pitchFamily="49" charset="-122"/>
                </a:rPr>
                <a:t>1</a:t>
              </a:r>
            </a:p>
          </p:txBody>
        </p:sp>
        <p:sp>
          <p:nvSpPr>
            <p:cNvPr id="16397" name="Text Box 6"/>
            <p:cNvSpPr txBox="1">
              <a:spLocks noChangeArrowheads="1"/>
            </p:cNvSpPr>
            <p:nvPr/>
          </p:nvSpPr>
          <p:spPr bwMode="auto">
            <a:xfrm>
              <a:off x="2983" y="3208"/>
              <a:ext cx="15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900" b="1">
                  <a:solidFill>
                    <a:schemeClr val="bg1"/>
                  </a:solidFill>
                  <a:ea typeface="黑体" panose="02010609060101010101" pitchFamily="49" charset="-122"/>
                </a:rPr>
                <a:t>1</a:t>
              </a:r>
            </a:p>
          </p:txBody>
        </p:sp>
        <p:sp>
          <p:nvSpPr>
            <p:cNvPr id="16398" name="Text Box 7"/>
            <p:cNvSpPr txBox="1">
              <a:spLocks noChangeArrowheads="1"/>
            </p:cNvSpPr>
            <p:nvPr/>
          </p:nvSpPr>
          <p:spPr bwMode="auto">
            <a:xfrm>
              <a:off x="2983" y="3394"/>
              <a:ext cx="15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900" b="1">
                  <a:solidFill>
                    <a:schemeClr val="bg1"/>
                  </a:solidFill>
                  <a:ea typeface="黑体" panose="02010609060101010101" pitchFamily="49" charset="-122"/>
                </a:rPr>
                <a:t>1</a:t>
              </a:r>
            </a:p>
          </p:txBody>
        </p:sp>
        <p:sp>
          <p:nvSpPr>
            <p:cNvPr id="16399" name="Text Box 8"/>
            <p:cNvSpPr txBox="1">
              <a:spLocks noChangeArrowheads="1"/>
            </p:cNvSpPr>
            <p:nvPr/>
          </p:nvSpPr>
          <p:spPr bwMode="auto">
            <a:xfrm>
              <a:off x="2983" y="3592"/>
              <a:ext cx="15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900" b="1">
                  <a:solidFill>
                    <a:schemeClr val="bg1"/>
                  </a:solidFill>
                  <a:ea typeface="黑体" panose="02010609060101010101" pitchFamily="49" charset="-122"/>
                </a:rPr>
                <a:t>1</a:t>
              </a:r>
            </a:p>
          </p:txBody>
        </p:sp>
        <p:sp>
          <p:nvSpPr>
            <p:cNvPr id="16400" name="Text Box 9"/>
            <p:cNvSpPr txBox="1">
              <a:spLocks noChangeArrowheads="1"/>
            </p:cNvSpPr>
            <p:nvPr/>
          </p:nvSpPr>
          <p:spPr bwMode="auto">
            <a:xfrm>
              <a:off x="3489" y="3076"/>
              <a:ext cx="15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900" b="1">
                  <a:solidFill>
                    <a:schemeClr val="bg1"/>
                  </a:solidFill>
                  <a:ea typeface="黑体" panose="02010609060101010101" pitchFamily="49" charset="-122"/>
                </a:rPr>
                <a:t>1</a:t>
              </a:r>
            </a:p>
          </p:txBody>
        </p:sp>
        <p:sp>
          <p:nvSpPr>
            <p:cNvPr id="16401" name="Text Box 10"/>
            <p:cNvSpPr txBox="1">
              <a:spLocks noChangeArrowheads="1"/>
            </p:cNvSpPr>
            <p:nvPr/>
          </p:nvSpPr>
          <p:spPr bwMode="auto">
            <a:xfrm>
              <a:off x="3489" y="3208"/>
              <a:ext cx="15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900" b="1">
                  <a:solidFill>
                    <a:schemeClr val="bg1"/>
                  </a:solidFill>
                  <a:ea typeface="黑体" panose="02010609060101010101" pitchFamily="49" charset="-122"/>
                </a:rPr>
                <a:t>1</a:t>
              </a:r>
            </a:p>
          </p:txBody>
        </p:sp>
        <p:sp>
          <p:nvSpPr>
            <p:cNvPr id="16402" name="Text Box 11"/>
            <p:cNvSpPr txBox="1">
              <a:spLocks noChangeArrowheads="1"/>
            </p:cNvSpPr>
            <p:nvPr/>
          </p:nvSpPr>
          <p:spPr bwMode="auto">
            <a:xfrm>
              <a:off x="3489" y="3394"/>
              <a:ext cx="15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900" b="1">
                  <a:solidFill>
                    <a:schemeClr val="bg1"/>
                  </a:solidFill>
                  <a:ea typeface="黑体" panose="02010609060101010101" pitchFamily="49" charset="-122"/>
                </a:rPr>
                <a:t>1</a:t>
              </a:r>
            </a:p>
          </p:txBody>
        </p:sp>
        <p:sp>
          <p:nvSpPr>
            <p:cNvPr id="16403" name="Text Box 12"/>
            <p:cNvSpPr txBox="1">
              <a:spLocks noChangeArrowheads="1"/>
            </p:cNvSpPr>
            <p:nvPr/>
          </p:nvSpPr>
          <p:spPr bwMode="auto">
            <a:xfrm>
              <a:off x="3489" y="3592"/>
              <a:ext cx="15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900" b="1">
                  <a:solidFill>
                    <a:schemeClr val="bg1"/>
                  </a:solidFill>
                  <a:ea typeface="黑体" panose="02010609060101010101" pitchFamily="49" charset="-122"/>
                </a:rPr>
                <a:t>1</a:t>
              </a:r>
            </a:p>
          </p:txBody>
        </p:sp>
      </p:grpSp>
      <p:sp>
        <p:nvSpPr>
          <p:cNvPr id="16388" name="Line 13"/>
          <p:cNvSpPr>
            <a:spLocks noChangeShapeType="1"/>
          </p:cNvSpPr>
          <p:nvPr/>
        </p:nvSpPr>
        <p:spPr bwMode="auto">
          <a:xfrm>
            <a:off x="3094039" y="3482976"/>
            <a:ext cx="1587" cy="269875"/>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9" name="Line 14"/>
          <p:cNvSpPr>
            <a:spLocks noChangeShapeType="1"/>
          </p:cNvSpPr>
          <p:nvPr/>
        </p:nvSpPr>
        <p:spPr bwMode="auto">
          <a:xfrm>
            <a:off x="5329239" y="3482976"/>
            <a:ext cx="1587" cy="269875"/>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0" name="Line 15"/>
          <p:cNvSpPr>
            <a:spLocks noChangeShapeType="1"/>
          </p:cNvSpPr>
          <p:nvPr/>
        </p:nvSpPr>
        <p:spPr bwMode="auto">
          <a:xfrm>
            <a:off x="3095626" y="3481389"/>
            <a:ext cx="2233613" cy="1587"/>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1" name="Rectangle 16"/>
          <p:cNvSpPr>
            <a:spLocks noChangeArrowheads="1"/>
          </p:cNvSpPr>
          <p:nvPr/>
        </p:nvSpPr>
        <p:spPr bwMode="auto">
          <a:xfrm>
            <a:off x="1476375" y="3321051"/>
            <a:ext cx="5759450" cy="17827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bg1"/>
              </a:solidFill>
            </a:endParaRPr>
          </a:p>
        </p:txBody>
      </p:sp>
      <p:sp>
        <p:nvSpPr>
          <p:cNvPr id="16392" name="Rectangle 17"/>
          <p:cNvSpPr>
            <a:spLocks noChangeArrowheads="1"/>
          </p:cNvSpPr>
          <p:nvPr/>
        </p:nvSpPr>
        <p:spPr bwMode="auto">
          <a:xfrm>
            <a:off x="2951164" y="5222875"/>
            <a:ext cx="26939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chemeClr val="bg1"/>
                </a:solidFill>
                <a:ea typeface="黑体" panose="02010609060101010101" pitchFamily="49" charset="-122"/>
              </a:rPr>
              <a:t>N</a:t>
            </a:r>
            <a:r>
              <a:rPr lang="zh-CN" altLang="en-US" sz="2000" b="1">
                <a:solidFill>
                  <a:schemeClr val="bg1"/>
                </a:solidFill>
                <a:ea typeface="黑体" panose="02010609060101010101" pitchFamily="49" charset="-122"/>
              </a:rPr>
              <a:t>个磁盘坏，数据不丢</a:t>
            </a:r>
          </a:p>
        </p:txBody>
      </p:sp>
      <p:sp>
        <p:nvSpPr>
          <p:cNvPr id="16393" name="Rectangle 18"/>
          <p:cNvSpPr>
            <a:spLocks noChangeArrowheads="1"/>
          </p:cNvSpPr>
          <p:nvPr/>
        </p:nvSpPr>
        <p:spPr bwMode="auto">
          <a:xfrm>
            <a:off x="539552" y="1645094"/>
            <a:ext cx="7777162"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gn="l">
              <a:lnSpc>
                <a:spcPct val="110000"/>
              </a:lnSpc>
              <a:spcBef>
                <a:spcPct val="20000"/>
              </a:spcBef>
              <a:buFontTx/>
              <a:buChar char="•"/>
            </a:pPr>
            <a:r>
              <a:rPr lang="en-US" altLang="zh-CN" sz="2000" b="1" dirty="0">
                <a:solidFill>
                  <a:srgbClr val="002060"/>
                </a:solidFill>
              </a:rPr>
              <a:t>RAID10</a:t>
            </a:r>
            <a:r>
              <a:rPr lang="zh-CN" altLang="en-US" sz="2000" b="1" dirty="0">
                <a:solidFill>
                  <a:srgbClr val="002060"/>
                </a:solidFill>
              </a:rPr>
              <a:t>是</a:t>
            </a:r>
            <a:r>
              <a:rPr lang="en-US" altLang="zh-CN" sz="2000" b="1" dirty="0">
                <a:solidFill>
                  <a:srgbClr val="002060"/>
                </a:solidFill>
              </a:rPr>
              <a:t>RAID1</a:t>
            </a:r>
            <a:r>
              <a:rPr lang="zh-CN" altLang="en-US" sz="2000" b="1" dirty="0">
                <a:solidFill>
                  <a:srgbClr val="002060"/>
                </a:solidFill>
              </a:rPr>
              <a:t>和</a:t>
            </a:r>
            <a:r>
              <a:rPr lang="en-US" altLang="zh-CN" sz="2000" b="1" dirty="0">
                <a:solidFill>
                  <a:srgbClr val="002060"/>
                </a:solidFill>
              </a:rPr>
              <a:t>RAID0</a:t>
            </a:r>
            <a:r>
              <a:rPr lang="zh-CN" altLang="en-US" sz="2000" b="1" dirty="0">
                <a:solidFill>
                  <a:srgbClr val="002060"/>
                </a:solidFill>
              </a:rPr>
              <a:t>的结合，先做镜像然后做条带化，既提高了系统的读写性能，又提供了数据冗余保护</a:t>
            </a:r>
            <a:r>
              <a:rPr lang="zh-CN" altLang="en-US" sz="2000" dirty="0">
                <a:solidFill>
                  <a:srgbClr val="002060"/>
                </a:solidFill>
              </a:rPr>
              <a:t>。</a:t>
            </a:r>
          </a:p>
          <a:p>
            <a:pPr lvl="1" algn="l">
              <a:lnSpc>
                <a:spcPct val="110000"/>
              </a:lnSpc>
              <a:spcBef>
                <a:spcPct val="20000"/>
              </a:spcBef>
              <a:buFontTx/>
              <a:buChar char="•"/>
            </a:pPr>
            <a:r>
              <a:rPr lang="zh-CN" altLang="en-US" sz="2000" b="1" dirty="0">
                <a:solidFill>
                  <a:srgbClr val="002060"/>
                </a:solidFill>
                <a:latin typeface="Calibri" panose="020F0502020204030204" pitchFamily="34" charset="0"/>
              </a:rPr>
              <a:t>并行读写</a:t>
            </a:r>
            <a:r>
              <a:rPr lang="en-US" altLang="zh-CN" sz="2000" b="1" dirty="0">
                <a:solidFill>
                  <a:srgbClr val="002060"/>
                </a:solidFill>
                <a:latin typeface="Calibri" panose="020F0502020204030204" pitchFamily="34" charset="0"/>
              </a:rPr>
              <a:t>, </a:t>
            </a:r>
            <a:r>
              <a:rPr lang="zh-CN" altLang="en-US" sz="2000" b="1" dirty="0">
                <a:solidFill>
                  <a:srgbClr val="002060"/>
                </a:solidFill>
                <a:latin typeface="Calibri" panose="020F0502020204030204" pitchFamily="34" charset="0"/>
              </a:rPr>
              <a:t>速度快</a:t>
            </a:r>
          </a:p>
          <a:p>
            <a:pPr lvl="1" algn="l">
              <a:lnSpc>
                <a:spcPct val="110000"/>
              </a:lnSpc>
              <a:spcBef>
                <a:spcPct val="20000"/>
              </a:spcBef>
              <a:buFontTx/>
              <a:buChar char="•"/>
            </a:pPr>
            <a:r>
              <a:rPr lang="zh-CN" altLang="en-US" sz="2000" b="1" dirty="0">
                <a:solidFill>
                  <a:srgbClr val="002060"/>
                </a:solidFill>
                <a:latin typeface="Calibri" panose="020F0502020204030204" pitchFamily="34" charset="0"/>
              </a:rPr>
              <a:t>容量损失，浪费一半空间</a:t>
            </a:r>
          </a:p>
          <a:p>
            <a:pPr lvl="1" algn="l">
              <a:lnSpc>
                <a:spcPct val="110000"/>
              </a:lnSpc>
              <a:spcBef>
                <a:spcPct val="20000"/>
              </a:spcBef>
              <a:buFontTx/>
              <a:buChar char="•"/>
            </a:pPr>
            <a:r>
              <a:rPr lang="zh-CN" altLang="en-US" sz="2000" b="1" dirty="0">
                <a:solidFill>
                  <a:srgbClr val="002060"/>
                </a:solidFill>
                <a:latin typeface="Calibri" panose="020F0502020204030204" pitchFamily="34" charset="0"/>
              </a:rPr>
              <a:t>组合型</a:t>
            </a:r>
            <a:r>
              <a:rPr lang="en-US" altLang="zh-CN" sz="2000" b="1" dirty="0">
                <a:solidFill>
                  <a:srgbClr val="002060"/>
                </a:solidFill>
                <a:latin typeface="Calibri" panose="020F0502020204030204" pitchFamily="34" charset="0"/>
              </a:rPr>
              <a:t>RAID</a:t>
            </a:r>
          </a:p>
        </p:txBody>
      </p:sp>
      <p:sp>
        <p:nvSpPr>
          <p:cNvPr id="16394" name="Rectangle 19"/>
          <p:cNvSpPr>
            <a:spLocks noGrp="1" noChangeArrowheads="1"/>
          </p:cNvSpPr>
          <p:nvPr>
            <p:ph type="title"/>
          </p:nvPr>
        </p:nvSpPr>
        <p:spPr bwMode="auto">
          <a:xfrm>
            <a:off x="684214" y="944564"/>
            <a:ext cx="6048375" cy="593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a:t>RAID 10</a:t>
            </a:r>
          </a:p>
        </p:txBody>
      </p:sp>
    </p:spTree>
    <p:extLst>
      <p:ext uri="{BB962C8B-B14F-4D97-AF65-F5344CB8AC3E}">
        <p14:creationId xmlns:p14="http://schemas.microsoft.com/office/powerpoint/2010/main" val="41147397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xfrm>
            <a:off x="611560" y="764704"/>
            <a:ext cx="6048375" cy="5953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dirty="0">
                <a:ea typeface="黑体" panose="02010609060101010101" pitchFamily="49" charset="-122"/>
              </a:rPr>
              <a:t>RAID </a:t>
            </a:r>
            <a:r>
              <a:rPr lang="zh-CN" altLang="en-US" sz="3200" dirty="0">
                <a:ea typeface="黑体" panose="02010609060101010101" pitchFamily="49" charset="-122"/>
              </a:rPr>
              <a:t>小结</a:t>
            </a:r>
          </a:p>
        </p:txBody>
      </p:sp>
      <p:sp>
        <p:nvSpPr>
          <p:cNvPr id="43011" name="Rectangle 3"/>
          <p:cNvSpPr>
            <a:spLocks noGrp="1" noChangeArrowheads="1"/>
          </p:cNvSpPr>
          <p:nvPr>
            <p:ph type="body" idx="1"/>
          </p:nvPr>
        </p:nvSpPr>
        <p:spPr>
          <a:xfrm>
            <a:off x="395536" y="1556792"/>
            <a:ext cx="8928100" cy="3294063"/>
          </a:xfrm>
        </p:spPr>
        <p:txBody>
          <a:bodyPr/>
          <a:lstStyle/>
          <a:p>
            <a:pPr>
              <a:buFont typeface="Arial" charset="0"/>
              <a:buChar char="•"/>
              <a:defRPr/>
            </a:pPr>
            <a:r>
              <a:rPr lang="zh-CN" altLang="en-US" sz="2000" dirty="0"/>
              <a:t>写性能：</a:t>
            </a:r>
            <a:r>
              <a:rPr lang="en-US" altLang="zh-CN" sz="2000" dirty="0"/>
              <a:t>RAID 0 &gt; RAID 10 &gt; RAID 5 &gt; RAID 6</a:t>
            </a:r>
          </a:p>
          <a:p>
            <a:pPr>
              <a:buFont typeface="Arial" charset="0"/>
              <a:buChar char="•"/>
              <a:defRPr/>
            </a:pPr>
            <a:r>
              <a:rPr lang="zh-CN" altLang="en-US" sz="2000" dirty="0"/>
              <a:t>存储代价</a:t>
            </a:r>
            <a:r>
              <a:rPr lang="en-US" altLang="zh-CN" sz="2000" dirty="0"/>
              <a:t>(</a:t>
            </a:r>
            <a:r>
              <a:rPr lang="zh-CN" altLang="en-US" sz="2000" dirty="0"/>
              <a:t>需要冗余掉的磁盘数目</a:t>
            </a:r>
            <a:r>
              <a:rPr lang="en-US" altLang="zh-CN" sz="2000" dirty="0"/>
              <a:t>)</a:t>
            </a:r>
            <a:r>
              <a:rPr lang="zh-CN" altLang="en-US" sz="2000" dirty="0"/>
              <a:t>：</a:t>
            </a:r>
            <a:r>
              <a:rPr lang="en-US" altLang="zh-CN" sz="2000" dirty="0"/>
              <a:t>RAID 1 &gt; RAID 6 &gt; RAID 5 &gt; RAID 0</a:t>
            </a:r>
          </a:p>
          <a:p>
            <a:pPr>
              <a:spcBef>
                <a:spcPct val="100000"/>
              </a:spcBef>
              <a:buFont typeface="Arial" charset="0"/>
              <a:buChar char="•"/>
              <a:defRPr/>
            </a:pPr>
            <a:r>
              <a:rPr lang="en-US" altLang="zh-CN" sz="2000" dirty="0"/>
              <a:t>RAID0 </a:t>
            </a:r>
            <a:r>
              <a:rPr lang="zh-CN" altLang="en-US" sz="2000" dirty="0"/>
              <a:t>适用于对性能要求高，对数据安全性不敏感的领域</a:t>
            </a:r>
          </a:p>
          <a:p>
            <a:pPr>
              <a:buFont typeface="Arial" charset="0"/>
              <a:buChar char="•"/>
              <a:defRPr/>
            </a:pPr>
            <a:r>
              <a:rPr lang="en-US" altLang="zh-CN" sz="2000" dirty="0"/>
              <a:t>RAID5 </a:t>
            </a:r>
            <a:r>
              <a:rPr lang="zh-CN" altLang="en-US" sz="2000" dirty="0"/>
              <a:t>比较适合数据量大有冗余性要求的应用</a:t>
            </a:r>
          </a:p>
          <a:p>
            <a:pPr>
              <a:buFont typeface="Arial" charset="0"/>
              <a:buChar char="•"/>
              <a:defRPr/>
            </a:pPr>
            <a:r>
              <a:rPr lang="en-US" altLang="zh-CN" sz="2000" dirty="0"/>
              <a:t>RAID1 </a:t>
            </a:r>
            <a:r>
              <a:rPr lang="zh-CN" altLang="en-US" sz="2000" dirty="0"/>
              <a:t>适合对磁盘容量要求不高，要求高可靠的应用</a:t>
            </a:r>
          </a:p>
          <a:p>
            <a:pPr>
              <a:buFont typeface="Arial" charset="0"/>
              <a:buChar char="•"/>
              <a:defRPr/>
            </a:pPr>
            <a:r>
              <a:rPr lang="en-US" altLang="zh-CN" sz="2000" dirty="0"/>
              <a:t>RAID6 </a:t>
            </a:r>
            <a:r>
              <a:rPr lang="zh-CN" altLang="en-US" sz="2000" dirty="0"/>
              <a:t>适合应用在数据可靠性要求高的领域</a:t>
            </a:r>
            <a:endParaRPr lang="en-US" altLang="zh-CN" sz="2000" dirty="0"/>
          </a:p>
          <a:p>
            <a:pPr>
              <a:buFont typeface="Arial" charset="0"/>
              <a:buChar char="•"/>
              <a:defRPr/>
            </a:pPr>
            <a:endParaRPr lang="en-US" altLang="zh-CN" sz="2000" dirty="0"/>
          </a:p>
          <a:p>
            <a:pPr marL="0" indent="0">
              <a:buNone/>
              <a:defRPr/>
            </a:pPr>
            <a:r>
              <a:rPr lang="zh-CN" altLang="en-US" sz="2000" dirty="0"/>
              <a:t>总体上</a:t>
            </a:r>
            <a:r>
              <a:rPr lang="en-US" altLang="zh-CN" sz="2000" dirty="0"/>
              <a:t>:</a:t>
            </a:r>
          </a:p>
          <a:p>
            <a:pPr>
              <a:defRPr/>
            </a:pPr>
            <a:r>
              <a:rPr lang="zh-CN" altLang="en-US" sz="2000" dirty="0"/>
              <a:t>可靠性高</a:t>
            </a:r>
            <a:endParaRPr lang="en-US" altLang="zh-CN" sz="2000" dirty="0"/>
          </a:p>
          <a:p>
            <a:pPr>
              <a:defRPr/>
            </a:pPr>
            <a:r>
              <a:rPr lang="zh-CN" altLang="en-US" sz="2000" dirty="0"/>
              <a:t>磁盘</a:t>
            </a:r>
            <a:r>
              <a:rPr lang="en-US" altLang="zh-CN" sz="2000" dirty="0"/>
              <a:t>IO</a:t>
            </a:r>
            <a:r>
              <a:rPr lang="zh-CN" altLang="en-US" sz="2000" dirty="0"/>
              <a:t>速度高</a:t>
            </a:r>
            <a:endParaRPr lang="en-US" altLang="zh-CN" sz="2000" dirty="0"/>
          </a:p>
          <a:p>
            <a:pPr>
              <a:defRPr/>
            </a:pPr>
            <a:r>
              <a:rPr lang="zh-CN" altLang="en-US" sz="2000" dirty="0"/>
              <a:t>性价比高</a:t>
            </a:r>
          </a:p>
        </p:txBody>
      </p:sp>
    </p:spTree>
    <p:extLst>
      <p:ext uri="{BB962C8B-B14F-4D97-AF65-F5344CB8AC3E}">
        <p14:creationId xmlns:p14="http://schemas.microsoft.com/office/powerpoint/2010/main" val="4316030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a:extLst>
              <a:ext uri="{FF2B5EF4-FFF2-40B4-BE49-F238E27FC236}">
                <a16:creationId xmlns:a16="http://schemas.microsoft.com/office/drawing/2014/main" id="{3752C58A-3C10-40D9-8433-5032578D2D7A}"/>
              </a:ext>
            </a:extLst>
          </p:cNvPr>
          <p:cNvSpPr txBox="1">
            <a:spLocks noChangeArrowheads="1"/>
          </p:cNvSpPr>
          <p:nvPr/>
        </p:nvSpPr>
        <p:spPr bwMode="auto">
          <a:xfrm>
            <a:off x="1295400" y="609600"/>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spcBef>
                <a:spcPct val="50000"/>
              </a:spcBef>
            </a:pPr>
            <a:r>
              <a:rPr lang="zh-CN" altLang="en-US" sz="4000" b="1">
                <a:latin typeface="华文新魏" panose="02010800040101010101" pitchFamily="2" charset="-122"/>
                <a:ea typeface="华文新魏" panose="02010800040101010101" pitchFamily="2" charset="-122"/>
              </a:rPr>
              <a:t>提高磁盘可靠性的技术</a:t>
            </a:r>
          </a:p>
        </p:txBody>
      </p:sp>
      <p:sp>
        <p:nvSpPr>
          <p:cNvPr id="48131" name="Text Box 3">
            <a:extLst>
              <a:ext uri="{FF2B5EF4-FFF2-40B4-BE49-F238E27FC236}">
                <a16:creationId xmlns:a16="http://schemas.microsoft.com/office/drawing/2014/main" id="{61B79A48-88E7-42E0-9F6C-82F0FFB77C04}"/>
              </a:ext>
            </a:extLst>
          </p:cNvPr>
          <p:cNvSpPr txBox="1">
            <a:spLocks noChangeArrowheads="1"/>
          </p:cNvSpPr>
          <p:nvPr/>
        </p:nvSpPr>
        <p:spPr bwMode="auto">
          <a:xfrm>
            <a:off x="609600" y="1371600"/>
            <a:ext cx="6915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spcBef>
                <a:spcPct val="50000"/>
              </a:spcBef>
            </a:pPr>
            <a:r>
              <a:rPr lang="zh-CN" altLang="en-US" sz="3200" b="1">
                <a:latin typeface="Times New Roman" panose="02020603050405020304" pitchFamily="18" charset="0"/>
              </a:rPr>
              <a:t>磁盘容错技术（系统容错技术</a:t>
            </a:r>
            <a:r>
              <a:rPr lang="en-US" altLang="zh-CN" sz="3200" b="1">
                <a:latin typeface="Times New Roman" panose="02020603050405020304" pitchFamily="18" charset="0"/>
              </a:rPr>
              <a:t>SFT</a:t>
            </a:r>
            <a:r>
              <a:rPr lang="zh-CN" altLang="en-US" sz="3200" b="1">
                <a:latin typeface="Times New Roman" panose="02020603050405020304" pitchFamily="18" charset="0"/>
              </a:rPr>
              <a:t>）</a:t>
            </a:r>
          </a:p>
        </p:txBody>
      </p:sp>
      <p:sp>
        <p:nvSpPr>
          <p:cNvPr id="48132" name="Text Box 5">
            <a:extLst>
              <a:ext uri="{FF2B5EF4-FFF2-40B4-BE49-F238E27FC236}">
                <a16:creationId xmlns:a16="http://schemas.microsoft.com/office/drawing/2014/main" id="{D8215791-9D72-4479-A3C6-9E0697CB6DBA}"/>
              </a:ext>
            </a:extLst>
          </p:cNvPr>
          <p:cNvSpPr txBox="1">
            <a:spLocks noChangeArrowheads="1"/>
          </p:cNvSpPr>
          <p:nvPr/>
        </p:nvSpPr>
        <p:spPr bwMode="auto">
          <a:xfrm>
            <a:off x="1066800" y="1876425"/>
            <a:ext cx="6229350"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lnSpc>
                <a:spcPct val="150000"/>
              </a:lnSpc>
            </a:pPr>
            <a:r>
              <a:rPr lang="zh-CN" altLang="en-US" b="1">
                <a:latin typeface="Times New Roman" panose="02020603050405020304" pitchFamily="18" charset="0"/>
              </a:rPr>
              <a:t>增加冗余的磁盘来提高磁盘系统可靠性</a:t>
            </a:r>
          </a:p>
          <a:p>
            <a:pPr algn="l" eaLnBrk="1" hangingPunct="1">
              <a:lnSpc>
                <a:spcPct val="150000"/>
              </a:lnSpc>
              <a:buFontTx/>
              <a:buAutoNum type="arabicParenR"/>
            </a:pPr>
            <a:r>
              <a:rPr lang="zh-CN" altLang="en-US" b="1">
                <a:latin typeface="Times New Roman" panose="02020603050405020304" pitchFamily="18" charset="0"/>
              </a:rPr>
              <a:t>第一级容错技术</a:t>
            </a:r>
            <a:r>
              <a:rPr lang="en-US" altLang="zh-CN" b="1">
                <a:latin typeface="Times New Roman" panose="02020603050405020304" pitchFamily="18" charset="0"/>
              </a:rPr>
              <a:t>SFT-I</a:t>
            </a:r>
          </a:p>
          <a:p>
            <a:pPr algn="l" eaLnBrk="1" hangingPunct="1">
              <a:lnSpc>
                <a:spcPct val="150000"/>
              </a:lnSpc>
            </a:pPr>
            <a:r>
              <a:rPr lang="zh-CN" altLang="en-US" b="1">
                <a:latin typeface="Times New Roman" panose="02020603050405020304" pitchFamily="18" charset="0"/>
              </a:rPr>
              <a:t>2) 第二级容错技术</a:t>
            </a:r>
            <a:r>
              <a:rPr lang="en-US" altLang="zh-CN" b="1">
                <a:latin typeface="Times New Roman" panose="02020603050405020304" pitchFamily="18" charset="0"/>
              </a:rPr>
              <a:t>SFT-II</a:t>
            </a:r>
          </a:p>
          <a:p>
            <a:pPr algn="l" eaLnBrk="1" hangingPunct="1">
              <a:lnSpc>
                <a:spcPct val="150000"/>
              </a:lnSpc>
            </a:pPr>
            <a:r>
              <a:rPr lang="en-US" altLang="zh-CN" b="1">
                <a:latin typeface="Times New Roman" panose="02020603050405020304" pitchFamily="18" charset="0"/>
              </a:rPr>
              <a:t>3) </a:t>
            </a:r>
            <a:r>
              <a:rPr lang="zh-CN" altLang="en-US" b="1">
                <a:latin typeface="Times New Roman" panose="02020603050405020304" pitchFamily="18" charset="0"/>
              </a:rPr>
              <a:t>基于集群技术的容错</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a:extLst>
              <a:ext uri="{FF2B5EF4-FFF2-40B4-BE49-F238E27FC236}">
                <a16:creationId xmlns:a16="http://schemas.microsoft.com/office/drawing/2014/main" id="{100E8D44-84EE-4E27-B09B-6C9AC9B7A9A4}"/>
              </a:ext>
            </a:extLst>
          </p:cNvPr>
          <p:cNvSpPr txBox="1">
            <a:spLocks noChangeArrowheads="1"/>
          </p:cNvSpPr>
          <p:nvPr/>
        </p:nvSpPr>
        <p:spPr bwMode="auto">
          <a:xfrm>
            <a:off x="838200" y="562917"/>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spcBef>
                <a:spcPct val="50000"/>
              </a:spcBef>
            </a:pPr>
            <a:r>
              <a:rPr lang="en-US" altLang="zh-CN" sz="4000" b="1" dirty="0">
                <a:latin typeface="华文新魏" panose="02010800040101010101" pitchFamily="2" charset="-122"/>
                <a:ea typeface="华文新魏" panose="02010800040101010101" pitchFamily="2" charset="-122"/>
              </a:rPr>
              <a:t>8.4</a:t>
            </a:r>
            <a:r>
              <a:rPr lang="zh-CN" altLang="en-US" sz="4000" b="1" dirty="0">
                <a:latin typeface="华文新魏" panose="02010800040101010101" pitchFamily="2" charset="-122"/>
                <a:ea typeface="华文新魏" panose="02010800040101010101" pitchFamily="2" charset="-122"/>
              </a:rPr>
              <a:t>提高磁盘可靠性的技术</a:t>
            </a:r>
          </a:p>
        </p:txBody>
      </p:sp>
      <p:sp>
        <p:nvSpPr>
          <p:cNvPr id="49155" name="Text Box 3">
            <a:extLst>
              <a:ext uri="{FF2B5EF4-FFF2-40B4-BE49-F238E27FC236}">
                <a16:creationId xmlns:a16="http://schemas.microsoft.com/office/drawing/2014/main" id="{311BE41A-8A04-4CF9-AF3C-E3642AF3C1D9}"/>
              </a:ext>
            </a:extLst>
          </p:cNvPr>
          <p:cNvSpPr txBox="1">
            <a:spLocks noChangeArrowheads="1"/>
          </p:cNvSpPr>
          <p:nvPr/>
        </p:nvSpPr>
        <p:spPr bwMode="auto">
          <a:xfrm>
            <a:off x="505755" y="1324988"/>
            <a:ext cx="7562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spcBef>
                <a:spcPct val="50000"/>
              </a:spcBef>
            </a:pPr>
            <a:r>
              <a:rPr lang="en-US" altLang="zh-CN" sz="3200" b="1" dirty="0">
                <a:latin typeface="Times New Roman" panose="02020603050405020304" pitchFamily="18" charset="0"/>
              </a:rPr>
              <a:t>8.4.1</a:t>
            </a:r>
            <a:r>
              <a:rPr lang="zh-CN" altLang="en-US" sz="3200" b="1" dirty="0">
                <a:latin typeface="Times New Roman" panose="02020603050405020304" pitchFamily="18" charset="0"/>
              </a:rPr>
              <a:t>第一级容错技术</a:t>
            </a:r>
            <a:r>
              <a:rPr lang="en-US" altLang="zh-CN" sz="3200" b="1" dirty="0">
                <a:latin typeface="Times New Roman" panose="02020603050405020304" pitchFamily="18" charset="0"/>
              </a:rPr>
              <a:t>SFT-Ⅰ</a:t>
            </a:r>
          </a:p>
        </p:txBody>
      </p:sp>
      <p:sp>
        <p:nvSpPr>
          <p:cNvPr id="49156" name="Text Box 4">
            <a:extLst>
              <a:ext uri="{FF2B5EF4-FFF2-40B4-BE49-F238E27FC236}">
                <a16:creationId xmlns:a16="http://schemas.microsoft.com/office/drawing/2014/main" id="{B566450E-2433-415C-91F0-CC2377510433}"/>
              </a:ext>
            </a:extLst>
          </p:cNvPr>
          <p:cNvSpPr txBox="1">
            <a:spLocks noChangeArrowheads="1"/>
          </p:cNvSpPr>
          <p:nvPr/>
        </p:nvSpPr>
        <p:spPr bwMode="auto">
          <a:xfrm>
            <a:off x="395536" y="1951815"/>
            <a:ext cx="7772400" cy="1949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marL="0" indent="0" algn="l" eaLnBrk="1" hangingPunct="1">
              <a:lnSpc>
                <a:spcPct val="150000"/>
              </a:lnSpc>
            </a:pPr>
            <a:r>
              <a:rPr lang="zh-CN" altLang="en-US" b="1" dirty="0">
                <a:latin typeface="Times New Roman" panose="02020603050405020304" pitchFamily="18" charset="0"/>
              </a:rPr>
              <a:t>防止因磁盘表面缺陷所造成的数据丢失</a:t>
            </a:r>
            <a:endParaRPr lang="en-US" altLang="zh-CN" b="1" dirty="0">
              <a:latin typeface="Times New Roman" panose="02020603050405020304" pitchFamily="18" charset="0"/>
            </a:endParaRPr>
          </a:p>
          <a:p>
            <a:pPr algn="l" eaLnBrk="1" hangingPunct="1">
              <a:lnSpc>
                <a:spcPct val="150000"/>
              </a:lnSpc>
              <a:buFontTx/>
              <a:buAutoNum type="arabicParenR"/>
            </a:pPr>
            <a:r>
              <a:rPr lang="zh-CN" altLang="en-US" b="1" dirty="0">
                <a:latin typeface="Times New Roman" panose="02020603050405020304" pitchFamily="18" charset="0"/>
              </a:rPr>
              <a:t>双份目录和双份文件分配表</a:t>
            </a:r>
          </a:p>
          <a:p>
            <a:pPr algn="l" eaLnBrk="1" hangingPunct="1">
              <a:lnSpc>
                <a:spcPct val="150000"/>
              </a:lnSpc>
            </a:pPr>
            <a:r>
              <a:rPr lang="zh-CN" altLang="en-US" b="1" dirty="0">
                <a:latin typeface="Times New Roman" panose="02020603050405020304" pitchFamily="18" charset="0"/>
              </a:rPr>
              <a:t>2) 热修复重定向和写后读校验</a:t>
            </a:r>
            <a:endParaRPr lang="en-US" altLang="zh-CN" b="1" dirty="0">
              <a:latin typeface="Times New Roman" panose="02020603050405020304" pitchFamily="18" charset="0"/>
            </a:endParaRPr>
          </a:p>
        </p:txBody>
      </p:sp>
      <p:sp>
        <p:nvSpPr>
          <p:cNvPr id="49157" name="Text Box 5">
            <a:extLst>
              <a:ext uri="{FF2B5EF4-FFF2-40B4-BE49-F238E27FC236}">
                <a16:creationId xmlns:a16="http://schemas.microsoft.com/office/drawing/2014/main" id="{B52A70CB-563D-4D0E-B77B-E73638342572}"/>
              </a:ext>
            </a:extLst>
          </p:cNvPr>
          <p:cNvSpPr txBox="1">
            <a:spLocks noChangeArrowheads="1"/>
          </p:cNvSpPr>
          <p:nvPr/>
        </p:nvSpPr>
        <p:spPr bwMode="auto">
          <a:xfrm>
            <a:off x="395536" y="3956118"/>
            <a:ext cx="77724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buFontTx/>
              <a:buAutoNum type="arabicParenBoth"/>
            </a:pPr>
            <a:r>
              <a:rPr lang="zh-CN" altLang="en-US" sz="2400" b="1" dirty="0">
                <a:latin typeface="Times New Roman" panose="02020603050405020304" pitchFamily="18" charset="0"/>
              </a:rPr>
              <a:t>热修复重定向(</a:t>
            </a:r>
            <a:r>
              <a:rPr lang="en-US" altLang="zh-CN" sz="2400" b="1" dirty="0">
                <a:latin typeface="Times New Roman" panose="02020603050405020304" pitchFamily="18" charset="0"/>
              </a:rPr>
              <a:t>Hot-Redirection)。 </a:t>
            </a:r>
          </a:p>
          <a:p>
            <a:pPr algn="l" eaLnBrk="1" hangingPunct="1"/>
            <a:r>
              <a:rPr lang="zh-CN" altLang="en-US" sz="2400" b="1" dirty="0">
                <a:latin typeface="Times New Roman" panose="02020603050405020304" pitchFamily="18" charset="0"/>
              </a:rPr>
              <a:t>      系统将磁盘容量的很小一部分作为热修复重定向区，用于存放当发现磁盘有缺陷时的待写数据</a:t>
            </a:r>
          </a:p>
          <a:p>
            <a:pPr algn="l" eaLnBrk="1" hangingPunct="1"/>
            <a:r>
              <a:rPr lang="en-US" altLang="zh-CN" sz="2400" b="1" dirty="0">
                <a:latin typeface="Times New Roman" panose="02020603050405020304" pitchFamily="18" charset="0"/>
              </a:rPr>
              <a:t>(2) </a:t>
            </a:r>
            <a:r>
              <a:rPr lang="zh-CN" altLang="en-US" sz="2400" b="1" dirty="0">
                <a:latin typeface="Times New Roman" panose="02020603050405020304" pitchFamily="18" charset="0"/>
              </a:rPr>
              <a:t>写后读校验(</a:t>
            </a:r>
            <a:r>
              <a:rPr lang="en-US" altLang="zh-CN" sz="2400" b="1" dirty="0">
                <a:latin typeface="Times New Roman" panose="02020603050405020304" pitchFamily="18" charset="0"/>
              </a:rPr>
              <a:t>Read after write Verification)</a:t>
            </a:r>
            <a:r>
              <a:rPr lang="zh-CN" altLang="en-US" sz="2400" b="1" dirty="0">
                <a:latin typeface="Times New Roman" panose="02020603050405020304" pitchFamily="18" charset="0"/>
              </a:rPr>
              <a:t>方式。</a:t>
            </a:r>
            <a:endParaRPr lang="en-US" altLang="zh-CN" sz="2400" b="1" dirty="0">
              <a:latin typeface="Times New Roman" panose="02020603050405020304" pitchFamily="18" charset="0"/>
            </a:endParaRPr>
          </a:p>
          <a:p>
            <a:pPr algn="l" eaLnBrk="1" hangingPunct="1"/>
            <a:r>
              <a:rPr lang="zh-CN" altLang="en-US" sz="2400" b="1" dirty="0">
                <a:latin typeface="Times New Roman" panose="02020603050405020304" pitchFamily="18" charset="0"/>
              </a:rPr>
              <a:t>思想是逻辑上规避坏磁道</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ext Box 4">
            <a:extLst>
              <a:ext uri="{FF2B5EF4-FFF2-40B4-BE49-F238E27FC236}">
                <a16:creationId xmlns:a16="http://schemas.microsoft.com/office/drawing/2014/main" id="{43D78C0E-F91E-4BA4-9BBB-6ECB772C6D59}"/>
              </a:ext>
            </a:extLst>
          </p:cNvPr>
          <p:cNvSpPr txBox="1">
            <a:spLocks noChangeArrowheads="1"/>
          </p:cNvSpPr>
          <p:nvPr/>
        </p:nvSpPr>
        <p:spPr bwMode="auto">
          <a:xfrm>
            <a:off x="542770" y="842962"/>
            <a:ext cx="7982260" cy="2595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lnSpc>
                <a:spcPct val="150000"/>
              </a:lnSpc>
            </a:pPr>
            <a:r>
              <a:rPr lang="zh-CN" altLang="en-US" b="1" dirty="0">
                <a:latin typeface="Times New Roman" panose="02020603050405020304" pitchFamily="18" charset="0"/>
              </a:rPr>
              <a:t>防止磁盘驱动器</a:t>
            </a:r>
            <a:r>
              <a:rPr lang="en-US" altLang="zh-CN" b="1" dirty="0">
                <a:latin typeface="Times New Roman" panose="02020603050405020304" pitchFamily="18" charset="0"/>
              </a:rPr>
              <a:t>\</a:t>
            </a:r>
            <a:r>
              <a:rPr lang="zh-CN" altLang="en-US" b="1" dirty="0">
                <a:latin typeface="Times New Roman" panose="02020603050405020304" pitchFamily="18" charset="0"/>
              </a:rPr>
              <a:t>控制器的机械故障</a:t>
            </a:r>
            <a:endParaRPr lang="en-US" altLang="zh-CN" b="1" dirty="0">
              <a:latin typeface="Times New Roman" panose="02020603050405020304" pitchFamily="18" charset="0"/>
            </a:endParaRPr>
          </a:p>
          <a:p>
            <a:pPr marL="514350" indent="-514350" algn="l" eaLnBrk="1" hangingPunct="1">
              <a:lnSpc>
                <a:spcPct val="150000"/>
              </a:lnSpc>
              <a:buAutoNum type="arabicParenBoth"/>
            </a:pPr>
            <a:r>
              <a:rPr lang="zh-CN" altLang="en-US" b="1" dirty="0">
                <a:latin typeface="Times New Roman" panose="02020603050405020304" pitchFamily="18" charset="0"/>
              </a:rPr>
              <a:t>磁盘镜像(</a:t>
            </a:r>
            <a:r>
              <a:rPr lang="en-US" altLang="zh-CN" b="1" dirty="0">
                <a:latin typeface="Times New Roman" panose="02020603050405020304" pitchFamily="18" charset="0"/>
              </a:rPr>
              <a:t>Disk Mirroring)。</a:t>
            </a:r>
          </a:p>
          <a:p>
            <a:pPr marL="0" indent="0" algn="l" eaLnBrk="1" hangingPunct="1">
              <a:lnSpc>
                <a:spcPct val="150000"/>
              </a:lnSpc>
            </a:pPr>
            <a:r>
              <a:rPr lang="zh-CN" altLang="en-US" b="1" dirty="0">
                <a:latin typeface="Times New Roman" panose="02020603050405020304" pitchFamily="18" charset="0"/>
              </a:rPr>
              <a:t>每次向主磁盘写入数据后</a:t>
            </a:r>
            <a:r>
              <a:rPr lang="en-US" altLang="zh-CN" b="1" dirty="0">
                <a:latin typeface="Times New Roman" panose="02020603050405020304" pitchFamily="18" charset="0"/>
              </a:rPr>
              <a:t>,</a:t>
            </a:r>
            <a:r>
              <a:rPr lang="zh-CN" altLang="en-US" b="1" dirty="0">
                <a:latin typeface="Times New Roman" panose="02020603050405020304" pitchFamily="18" charset="0"/>
              </a:rPr>
              <a:t>都将数据中备份磁盘上原样备份一份</a:t>
            </a:r>
            <a:endParaRPr lang="en-US" altLang="zh-CN" b="1" dirty="0">
              <a:latin typeface="Times New Roman" panose="02020603050405020304" pitchFamily="18" charset="0"/>
            </a:endParaRPr>
          </a:p>
        </p:txBody>
      </p:sp>
      <p:graphicFrame>
        <p:nvGraphicFramePr>
          <p:cNvPr id="9218" name="Object 6">
            <a:extLst>
              <a:ext uri="{FF2B5EF4-FFF2-40B4-BE49-F238E27FC236}">
                <a16:creationId xmlns:a16="http://schemas.microsoft.com/office/drawing/2014/main" id="{F788129B-CD38-4273-A59E-09FD7515BB8E}"/>
              </a:ext>
            </a:extLst>
          </p:cNvPr>
          <p:cNvGraphicFramePr>
            <a:graphicFrameLocks noChangeAspect="1"/>
          </p:cNvGraphicFramePr>
          <p:nvPr/>
        </p:nvGraphicFramePr>
        <p:xfrm>
          <a:off x="1524000" y="3429000"/>
          <a:ext cx="6019800" cy="2586038"/>
        </p:xfrm>
        <a:graphic>
          <a:graphicData uri="http://schemas.openxmlformats.org/presentationml/2006/ole">
            <mc:AlternateContent xmlns:mc="http://schemas.openxmlformats.org/markup-compatibility/2006">
              <mc:Choice xmlns:v="urn:schemas-microsoft-com:vml" Requires="v">
                <p:oleObj name="VISIO" r:id="rId2" imgW="1829160" imgH="785160" progId="Visio.Drawing.4">
                  <p:embed/>
                </p:oleObj>
              </mc:Choice>
              <mc:Fallback>
                <p:oleObj name="VISIO" r:id="rId2" imgW="1829160" imgH="785160" progId="Visio.Drawing.4">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429000"/>
                        <a:ext cx="6019800" cy="258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1" name="Text Box 7">
            <a:extLst>
              <a:ext uri="{FF2B5EF4-FFF2-40B4-BE49-F238E27FC236}">
                <a16:creationId xmlns:a16="http://schemas.microsoft.com/office/drawing/2014/main" id="{09CA62DA-0E6D-4E4A-B090-2D479A1AE187}"/>
              </a:ext>
            </a:extLst>
          </p:cNvPr>
          <p:cNvSpPr txBox="1">
            <a:spLocks noChangeArrowheads="1"/>
          </p:cNvSpPr>
          <p:nvPr/>
        </p:nvSpPr>
        <p:spPr bwMode="auto">
          <a:xfrm>
            <a:off x="2971800" y="6324600"/>
            <a:ext cx="2098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r>
              <a:rPr lang="zh-CN" altLang="en-US" sz="2400" b="1">
                <a:latin typeface="Times New Roman" panose="02020603050405020304" pitchFamily="18" charset="0"/>
              </a:rPr>
              <a:t>磁盘镜像示意 </a:t>
            </a:r>
          </a:p>
        </p:txBody>
      </p:sp>
      <p:sp>
        <p:nvSpPr>
          <p:cNvPr id="9222" name="Text Box 8">
            <a:extLst>
              <a:ext uri="{FF2B5EF4-FFF2-40B4-BE49-F238E27FC236}">
                <a16:creationId xmlns:a16="http://schemas.microsoft.com/office/drawing/2014/main" id="{A0782F41-2BD1-48D4-A6DB-3096B9A66E9E}"/>
              </a:ext>
            </a:extLst>
          </p:cNvPr>
          <p:cNvSpPr txBox="1">
            <a:spLocks noChangeArrowheads="1"/>
          </p:cNvSpPr>
          <p:nvPr/>
        </p:nvSpPr>
        <p:spPr bwMode="auto">
          <a:xfrm>
            <a:off x="-120502" y="294074"/>
            <a:ext cx="7467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spcBef>
                <a:spcPct val="50000"/>
              </a:spcBef>
            </a:pPr>
            <a:r>
              <a:rPr lang="en-US" altLang="zh-CN" sz="3600" b="1" dirty="0">
                <a:latin typeface="Times New Roman" panose="02020603050405020304" pitchFamily="18" charset="0"/>
              </a:rPr>
              <a:t>8.4.2</a:t>
            </a:r>
            <a:r>
              <a:rPr lang="zh-CN" altLang="en-US" sz="3600" b="1" dirty="0">
                <a:latin typeface="Times New Roman" panose="02020603050405020304" pitchFamily="18" charset="0"/>
              </a:rPr>
              <a:t>第二级容错技术</a:t>
            </a:r>
            <a:r>
              <a:rPr lang="en-US" altLang="zh-CN" sz="3600" b="1" dirty="0">
                <a:latin typeface="Times New Roman" panose="02020603050405020304" pitchFamily="18" charset="0"/>
              </a:rPr>
              <a:t>SFT-Ⅱ</a:t>
            </a:r>
            <a:endParaRPr lang="zh-CN" altLang="en-US" sz="3600" b="1" dirty="0">
              <a:latin typeface="华文新魏" panose="02010800040101010101" pitchFamily="2" charset="-122"/>
              <a:ea typeface="华文新魏" panose="0201080004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2">
            <a:extLst>
              <a:ext uri="{FF2B5EF4-FFF2-40B4-BE49-F238E27FC236}">
                <a16:creationId xmlns:a16="http://schemas.microsoft.com/office/drawing/2014/main" id="{E066991E-D39C-4CD9-8DA2-F2BE32E8EF61}"/>
              </a:ext>
            </a:extLst>
          </p:cNvPr>
          <p:cNvSpPr txBox="1">
            <a:spLocks noChangeArrowheads="1"/>
          </p:cNvSpPr>
          <p:nvPr/>
        </p:nvSpPr>
        <p:spPr bwMode="auto">
          <a:xfrm>
            <a:off x="611560" y="894099"/>
            <a:ext cx="532859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r>
              <a:rPr lang="zh-CN" altLang="en-US" sz="2400" b="1" dirty="0">
                <a:latin typeface="Times New Roman" panose="02020603050405020304" pitchFamily="18" charset="0"/>
              </a:rPr>
              <a:t>(2) 磁盘双工(</a:t>
            </a:r>
            <a:r>
              <a:rPr lang="en-US" altLang="zh-CN" sz="2400" b="1" dirty="0">
                <a:latin typeface="Times New Roman" panose="02020603050405020304" pitchFamily="18" charset="0"/>
              </a:rPr>
              <a:t>Disk Duplexing)</a:t>
            </a:r>
          </a:p>
          <a:p>
            <a:pPr algn="l" eaLnBrk="1" hangingPunct="1"/>
            <a:r>
              <a:rPr lang="zh-CN" altLang="en-US" sz="2400" b="1" dirty="0">
                <a:latin typeface="Times New Roman" panose="02020603050405020304" pitchFamily="18" charset="0"/>
              </a:rPr>
              <a:t>比上个办法增加了通道</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控制器</a:t>
            </a:r>
            <a:r>
              <a:rPr lang="en-US" altLang="zh-CN" sz="2400" b="1" dirty="0">
                <a:latin typeface="Times New Roman" panose="02020603050405020304" pitchFamily="18" charset="0"/>
              </a:rPr>
              <a:t> </a:t>
            </a:r>
          </a:p>
        </p:txBody>
      </p:sp>
      <p:sp>
        <p:nvSpPr>
          <p:cNvPr id="10244" name="Text Box 3">
            <a:extLst>
              <a:ext uri="{FF2B5EF4-FFF2-40B4-BE49-F238E27FC236}">
                <a16:creationId xmlns:a16="http://schemas.microsoft.com/office/drawing/2014/main" id="{36B8B26B-9086-4216-91D6-57104BC66DDF}"/>
              </a:ext>
            </a:extLst>
          </p:cNvPr>
          <p:cNvSpPr txBox="1">
            <a:spLocks noChangeArrowheads="1"/>
          </p:cNvSpPr>
          <p:nvPr/>
        </p:nvSpPr>
        <p:spPr bwMode="auto">
          <a:xfrm>
            <a:off x="3522662" y="6165304"/>
            <a:ext cx="2098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r>
              <a:rPr lang="zh-CN" altLang="en-US" sz="2400" b="1" dirty="0">
                <a:latin typeface="Times New Roman" panose="02020603050405020304" pitchFamily="18" charset="0"/>
              </a:rPr>
              <a:t>磁盘双工示意 </a:t>
            </a:r>
          </a:p>
        </p:txBody>
      </p:sp>
      <p:graphicFrame>
        <p:nvGraphicFramePr>
          <p:cNvPr id="10242" name="Object 4">
            <a:extLst>
              <a:ext uri="{FF2B5EF4-FFF2-40B4-BE49-F238E27FC236}">
                <a16:creationId xmlns:a16="http://schemas.microsoft.com/office/drawing/2014/main" id="{069365F3-3FC0-4B5B-8792-D38358F9B6C9}"/>
              </a:ext>
            </a:extLst>
          </p:cNvPr>
          <p:cNvGraphicFramePr>
            <a:graphicFrameLocks noChangeAspect="1"/>
          </p:cNvGraphicFramePr>
          <p:nvPr>
            <p:extLst>
              <p:ext uri="{D42A27DB-BD31-4B8C-83A1-F6EECF244321}">
                <p14:modId xmlns:p14="http://schemas.microsoft.com/office/powerpoint/2010/main" val="3116322389"/>
              </p:ext>
            </p:extLst>
          </p:nvPr>
        </p:nvGraphicFramePr>
        <p:xfrm>
          <a:off x="1475656" y="2175032"/>
          <a:ext cx="5328592" cy="3543745"/>
        </p:xfrm>
        <a:graphic>
          <a:graphicData uri="http://schemas.openxmlformats.org/presentationml/2006/ole">
            <mc:AlternateContent xmlns:mc="http://schemas.openxmlformats.org/markup-compatibility/2006">
              <mc:Choice xmlns:v="urn:schemas-microsoft-com:vml" Requires="v">
                <p:oleObj name="VISIO" r:id="rId2" imgW="1721160" imgH="1145160" progId="Visio.Drawing.4">
                  <p:embed/>
                </p:oleObj>
              </mc:Choice>
              <mc:Fallback>
                <p:oleObj name="VISIO" r:id="rId2" imgW="1721160" imgH="1145160" progId="Visio.Drawing.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2175032"/>
                        <a:ext cx="5328592" cy="3543745"/>
                      </a:xfrm>
                      <a:prstGeom prst="rect">
                        <a:avLst/>
                      </a:prstGeom>
                      <a:noFill/>
                      <a:ln>
                        <a:noFill/>
                      </a:ln>
                      <a:effectLst/>
                    </p:spPr>
                  </p:pic>
                </p:oleObj>
              </mc:Fallback>
            </mc:AlternateContent>
          </a:graphicData>
        </a:graphic>
      </p:graphicFrame>
      <p:sp>
        <p:nvSpPr>
          <p:cNvPr id="2" name="Text Box 8">
            <a:extLst>
              <a:ext uri="{FF2B5EF4-FFF2-40B4-BE49-F238E27FC236}">
                <a16:creationId xmlns:a16="http://schemas.microsoft.com/office/drawing/2014/main" id="{EECF244D-9E8E-40D6-83A1-C08D27808AC5}"/>
              </a:ext>
            </a:extLst>
          </p:cNvPr>
          <p:cNvSpPr txBox="1">
            <a:spLocks noChangeArrowheads="1"/>
          </p:cNvSpPr>
          <p:nvPr/>
        </p:nvSpPr>
        <p:spPr bwMode="auto">
          <a:xfrm>
            <a:off x="-120502" y="294074"/>
            <a:ext cx="7467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spcBef>
                <a:spcPct val="50000"/>
              </a:spcBef>
            </a:pPr>
            <a:r>
              <a:rPr lang="en-US" altLang="zh-CN" sz="3600" b="1" dirty="0">
                <a:latin typeface="Times New Roman" panose="02020603050405020304" pitchFamily="18" charset="0"/>
              </a:rPr>
              <a:t>8.4.2</a:t>
            </a:r>
            <a:r>
              <a:rPr lang="zh-CN" altLang="en-US" sz="3600" b="1" dirty="0">
                <a:latin typeface="Times New Roman" panose="02020603050405020304" pitchFamily="18" charset="0"/>
              </a:rPr>
              <a:t>第二级容错技术</a:t>
            </a:r>
            <a:r>
              <a:rPr lang="en-US" altLang="zh-CN" sz="3600" b="1" dirty="0">
                <a:latin typeface="Times New Roman" panose="02020603050405020304" pitchFamily="18" charset="0"/>
              </a:rPr>
              <a:t>SFT-Ⅱ</a:t>
            </a:r>
            <a:endParaRPr lang="zh-CN" altLang="en-US" sz="3600" b="1" dirty="0">
              <a:latin typeface="华文新魏" panose="02010800040101010101" pitchFamily="2" charset="-122"/>
              <a:ea typeface="华文新魏" panose="0201080004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a:extLst>
              <a:ext uri="{FF2B5EF4-FFF2-40B4-BE49-F238E27FC236}">
                <a16:creationId xmlns:a16="http://schemas.microsoft.com/office/drawing/2014/main" id="{F2B8D4F2-35AA-4234-83C2-95FC6426EAAC}"/>
              </a:ext>
            </a:extLst>
          </p:cNvPr>
          <p:cNvSpPr txBox="1">
            <a:spLocks noChangeArrowheads="1"/>
          </p:cNvSpPr>
          <p:nvPr/>
        </p:nvSpPr>
        <p:spPr bwMode="auto">
          <a:xfrm>
            <a:off x="1295400" y="328613"/>
            <a:ext cx="347723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3200" b="1" dirty="0">
                <a:solidFill>
                  <a:schemeClr val="accent6">
                    <a:lumMod val="50000"/>
                  </a:schemeClr>
                </a:solidFill>
                <a:latin typeface="Times New Roman" panose="02020603050405020304" pitchFamily="18" charset="0"/>
              </a:rPr>
              <a:t>8.1.2</a:t>
            </a:r>
            <a:r>
              <a:rPr lang="zh-CN" altLang="en-US" sz="3200" b="1" dirty="0">
                <a:solidFill>
                  <a:schemeClr val="accent6">
                    <a:lumMod val="50000"/>
                  </a:schemeClr>
                </a:solidFill>
                <a:latin typeface="Times New Roman" panose="02020603050405020304" pitchFamily="18" charset="0"/>
              </a:rPr>
              <a:t>链接组织方式</a:t>
            </a:r>
          </a:p>
        </p:txBody>
      </p:sp>
      <p:sp>
        <p:nvSpPr>
          <p:cNvPr id="2052" name="Text Box 3">
            <a:extLst>
              <a:ext uri="{FF2B5EF4-FFF2-40B4-BE49-F238E27FC236}">
                <a16:creationId xmlns:a16="http://schemas.microsoft.com/office/drawing/2014/main" id="{A8BC31D9-C877-434F-A03E-9CEF1A2F6389}"/>
              </a:ext>
            </a:extLst>
          </p:cNvPr>
          <p:cNvSpPr txBox="1">
            <a:spLocks noChangeArrowheads="1"/>
          </p:cNvSpPr>
          <p:nvPr/>
        </p:nvSpPr>
        <p:spPr bwMode="auto">
          <a:xfrm>
            <a:off x="0" y="1219200"/>
            <a:ext cx="3477234" cy="4216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marL="514350" indent="-514350" algn="l" eaLnBrk="1" hangingPunct="1">
              <a:buAutoNum type="arabicPeriod"/>
            </a:pPr>
            <a:r>
              <a:rPr lang="zh-CN" altLang="en-US" b="1" dirty="0">
                <a:solidFill>
                  <a:schemeClr val="accent6">
                    <a:lumMod val="50000"/>
                  </a:schemeClr>
                </a:solidFill>
                <a:latin typeface="Times New Roman" panose="02020603050405020304" pitchFamily="18" charset="0"/>
              </a:rPr>
              <a:t>隐式链接</a:t>
            </a:r>
            <a:endParaRPr lang="en-US" altLang="zh-CN" b="1" dirty="0">
              <a:solidFill>
                <a:schemeClr val="accent6">
                  <a:lumMod val="50000"/>
                </a:schemeClr>
              </a:solidFill>
              <a:latin typeface="Times New Roman" panose="02020603050405020304" pitchFamily="18" charset="0"/>
            </a:endParaRPr>
          </a:p>
          <a:p>
            <a:pPr algn="l" eaLnBrk="1" hangingPunct="1"/>
            <a:r>
              <a:rPr lang="zh-CN" altLang="en-US" sz="2400" b="1" dirty="0">
                <a:solidFill>
                  <a:schemeClr val="accent6">
                    <a:lumMod val="50000"/>
                  </a:schemeClr>
                </a:solidFill>
                <a:latin typeface="Times New Roman" panose="02020603050405020304" pitchFamily="18" charset="0"/>
              </a:rPr>
              <a:t>每个目录项含有指向文件第一个和最后一个块的指针。</a:t>
            </a:r>
            <a:endParaRPr lang="en-US" altLang="zh-CN" sz="2400" b="1" dirty="0">
              <a:solidFill>
                <a:schemeClr val="accent6">
                  <a:lumMod val="50000"/>
                </a:schemeClr>
              </a:solidFill>
              <a:latin typeface="Times New Roman" panose="02020603050405020304" pitchFamily="18" charset="0"/>
            </a:endParaRPr>
          </a:p>
          <a:p>
            <a:pPr algn="l" eaLnBrk="1" hangingPunct="1"/>
            <a:r>
              <a:rPr lang="zh-CN" altLang="en-US" sz="2400" b="1" dirty="0">
                <a:solidFill>
                  <a:srgbClr val="FF0000"/>
                </a:solidFill>
                <a:latin typeface="Times New Roman" panose="02020603050405020304" pitchFamily="18" charset="0"/>
              </a:rPr>
              <a:t>每个盘块中含有指向下一个 盘块的指针</a:t>
            </a:r>
            <a:endParaRPr lang="en-US" altLang="zh-CN" sz="2400" b="1" dirty="0">
              <a:solidFill>
                <a:srgbClr val="FF0000"/>
              </a:solidFill>
              <a:latin typeface="Times New Roman" panose="02020603050405020304" pitchFamily="18" charset="0"/>
            </a:endParaRPr>
          </a:p>
          <a:p>
            <a:pPr algn="l" eaLnBrk="1" hangingPunct="1"/>
            <a:r>
              <a:rPr lang="zh-CN" altLang="en-US" sz="2400" b="1" dirty="0">
                <a:solidFill>
                  <a:schemeClr val="accent6">
                    <a:lumMod val="50000"/>
                  </a:schemeClr>
                </a:solidFill>
                <a:latin typeface="Times New Roman" panose="02020603050405020304" pitchFamily="18" charset="0"/>
              </a:rPr>
              <a:t>问题：只能顺序访问，随机访问效率极低</a:t>
            </a:r>
            <a:endParaRPr lang="en-US" altLang="zh-CN" sz="2400" b="1" dirty="0">
              <a:solidFill>
                <a:schemeClr val="accent6">
                  <a:lumMod val="50000"/>
                </a:schemeClr>
              </a:solidFill>
              <a:latin typeface="Times New Roman" panose="02020603050405020304" pitchFamily="18" charset="0"/>
            </a:endParaRPr>
          </a:p>
          <a:p>
            <a:pPr algn="l" eaLnBrk="1" hangingPunct="1"/>
            <a:r>
              <a:rPr lang="zh-CN" altLang="en-US" sz="2400" b="1" dirty="0">
                <a:solidFill>
                  <a:schemeClr val="accent6">
                    <a:lumMod val="50000"/>
                  </a:schemeClr>
                </a:solidFill>
                <a:latin typeface="Times New Roman" panose="02020603050405020304" pitchFamily="18" charset="0"/>
              </a:rPr>
              <a:t>也很不安全，中间链接断开，后面全部都找不到了</a:t>
            </a:r>
          </a:p>
        </p:txBody>
      </p:sp>
      <p:sp>
        <p:nvSpPr>
          <p:cNvPr id="2053" name="Text Box 4">
            <a:extLst>
              <a:ext uri="{FF2B5EF4-FFF2-40B4-BE49-F238E27FC236}">
                <a16:creationId xmlns:a16="http://schemas.microsoft.com/office/drawing/2014/main" id="{9D7CE326-EA85-4A32-A7FF-B52A1EED7C5A}"/>
              </a:ext>
            </a:extLst>
          </p:cNvPr>
          <p:cNvSpPr txBox="1">
            <a:spLocks noChangeArrowheads="1"/>
          </p:cNvSpPr>
          <p:nvPr/>
        </p:nvSpPr>
        <p:spPr bwMode="auto">
          <a:xfrm>
            <a:off x="3810000" y="6096000"/>
            <a:ext cx="3460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r>
              <a:rPr lang="zh-CN" altLang="en-US" sz="2400">
                <a:latin typeface="Times New Roman" panose="02020603050405020304" pitchFamily="18" charset="0"/>
              </a:rPr>
              <a:t>  磁盘空间的链接式分配 </a:t>
            </a:r>
          </a:p>
        </p:txBody>
      </p:sp>
      <p:graphicFrame>
        <p:nvGraphicFramePr>
          <p:cNvPr id="2050" name="Object 5">
            <a:extLst>
              <a:ext uri="{FF2B5EF4-FFF2-40B4-BE49-F238E27FC236}">
                <a16:creationId xmlns:a16="http://schemas.microsoft.com/office/drawing/2014/main" id="{F8121B4C-ABA2-4B5C-BF65-D8C960EAA60F}"/>
              </a:ext>
            </a:extLst>
          </p:cNvPr>
          <p:cNvGraphicFramePr>
            <a:graphicFrameLocks noChangeAspect="1"/>
          </p:cNvGraphicFramePr>
          <p:nvPr>
            <p:extLst>
              <p:ext uri="{D42A27DB-BD31-4B8C-83A1-F6EECF244321}">
                <p14:modId xmlns:p14="http://schemas.microsoft.com/office/powerpoint/2010/main" val="3573706823"/>
              </p:ext>
            </p:extLst>
          </p:nvPr>
        </p:nvGraphicFramePr>
        <p:xfrm>
          <a:off x="3350496" y="1066800"/>
          <a:ext cx="5793504" cy="4378424"/>
        </p:xfrm>
        <a:graphic>
          <a:graphicData uri="http://schemas.openxmlformats.org/presentationml/2006/ole">
            <mc:AlternateContent xmlns:mc="http://schemas.openxmlformats.org/markup-compatibility/2006">
              <mc:Choice xmlns:v="urn:schemas-microsoft-com:vml" Requires="v">
                <p:oleObj name="VISIO" r:id="rId2" imgW="3039480" imgH="2297160" progId="Visio.Drawing.4">
                  <p:embed/>
                </p:oleObj>
              </mc:Choice>
              <mc:Fallback>
                <p:oleObj name="VISIO" r:id="rId2" imgW="3039480" imgH="2297160" progId="Visio.Drawing.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0496" y="1066800"/>
                        <a:ext cx="5793504" cy="4378424"/>
                      </a:xfrm>
                      <a:prstGeom prst="rect">
                        <a:avLst/>
                      </a:prstGeom>
                      <a:noFill/>
                      <a:ln>
                        <a:noFill/>
                      </a:ln>
                      <a:effectLst/>
                    </p:spPr>
                  </p:pic>
                </p:oleObj>
              </mc:Fallback>
            </mc:AlternateContent>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3">
            <a:extLst>
              <a:ext uri="{FF2B5EF4-FFF2-40B4-BE49-F238E27FC236}">
                <a16:creationId xmlns:a16="http://schemas.microsoft.com/office/drawing/2014/main" id="{5418CF45-2AFF-4EEE-B2CC-A5CC5B8DC0A3}"/>
              </a:ext>
            </a:extLst>
          </p:cNvPr>
          <p:cNvSpPr txBox="1">
            <a:spLocks noChangeArrowheads="1"/>
          </p:cNvSpPr>
          <p:nvPr/>
        </p:nvSpPr>
        <p:spPr bwMode="auto">
          <a:xfrm>
            <a:off x="849467" y="1117762"/>
            <a:ext cx="818702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marL="0" algn="l" eaLnBrk="1" hangingPunct="1"/>
            <a:r>
              <a:rPr lang="en-US" altLang="zh-CN" b="1" dirty="0">
                <a:latin typeface="Times New Roman" panose="02020603050405020304" pitchFamily="18" charset="0"/>
              </a:rPr>
              <a:t>1 </a:t>
            </a:r>
            <a:r>
              <a:rPr lang="zh-CN" altLang="en-US" b="1" dirty="0">
                <a:latin typeface="Times New Roman" panose="02020603050405020304" pitchFamily="18" charset="0"/>
              </a:rPr>
              <a:t>双机热备份模式</a:t>
            </a:r>
            <a:endParaRPr lang="en-US" altLang="zh-CN" b="1" dirty="0">
              <a:latin typeface="Times New Roman" panose="02020603050405020304" pitchFamily="18" charset="0"/>
            </a:endParaRPr>
          </a:p>
          <a:p>
            <a:pPr marL="0" algn="l" eaLnBrk="1" hangingPunct="1"/>
            <a:r>
              <a:rPr lang="zh-CN" altLang="en-US" b="1" dirty="0">
                <a:latin typeface="Times New Roman" panose="02020603050405020304" pitchFamily="18" charset="0"/>
              </a:rPr>
              <a:t>比上述方法更进一步</a:t>
            </a:r>
            <a:r>
              <a:rPr lang="en-US" altLang="zh-CN" b="1" dirty="0">
                <a:latin typeface="Times New Roman" panose="02020603050405020304" pitchFamily="18" charset="0"/>
              </a:rPr>
              <a:t>,</a:t>
            </a:r>
            <a:r>
              <a:rPr lang="zh-CN" altLang="en-US" b="1" dirty="0">
                <a:latin typeface="Times New Roman" panose="02020603050405020304" pitchFamily="18" charset="0"/>
              </a:rPr>
              <a:t>不仅保证数据安全</a:t>
            </a:r>
            <a:r>
              <a:rPr lang="en-US" altLang="zh-CN" b="1" dirty="0">
                <a:latin typeface="Times New Roman" panose="02020603050405020304" pitchFamily="18" charset="0"/>
              </a:rPr>
              <a:t>,</a:t>
            </a:r>
            <a:r>
              <a:rPr lang="zh-CN" altLang="en-US" b="1" dirty="0">
                <a:latin typeface="Times New Roman" panose="02020603050405020304" pitchFamily="18" charset="0"/>
              </a:rPr>
              <a:t>还用于提高系统的可用性</a:t>
            </a:r>
            <a:r>
              <a:rPr lang="en-US" altLang="zh-CN" b="1" dirty="0">
                <a:latin typeface="Times New Roman" panose="02020603050405020304" pitchFamily="18" charset="0"/>
              </a:rPr>
              <a:t>,</a:t>
            </a:r>
            <a:r>
              <a:rPr lang="zh-CN" altLang="en-US" b="1" dirty="0">
                <a:latin typeface="Times New Roman" panose="02020603050405020304" pitchFamily="18" charset="0"/>
              </a:rPr>
              <a:t>使得服务不宕机</a:t>
            </a:r>
            <a:r>
              <a:rPr lang="en-US" altLang="zh-CN" b="1" dirty="0">
                <a:latin typeface="Times New Roman" panose="02020603050405020304" pitchFamily="18" charset="0"/>
              </a:rPr>
              <a:t>.</a:t>
            </a:r>
          </a:p>
        </p:txBody>
      </p:sp>
      <p:sp>
        <p:nvSpPr>
          <p:cNvPr id="50180" name="Text Box 6">
            <a:extLst>
              <a:ext uri="{FF2B5EF4-FFF2-40B4-BE49-F238E27FC236}">
                <a16:creationId xmlns:a16="http://schemas.microsoft.com/office/drawing/2014/main" id="{1E2134DF-58BA-4675-8AA6-5BB8E24A0AAD}"/>
              </a:ext>
            </a:extLst>
          </p:cNvPr>
          <p:cNvSpPr txBox="1">
            <a:spLocks noChangeArrowheads="1"/>
          </p:cNvSpPr>
          <p:nvPr/>
        </p:nvSpPr>
        <p:spPr bwMode="auto">
          <a:xfrm>
            <a:off x="681831" y="307404"/>
            <a:ext cx="59070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spcBef>
                <a:spcPct val="50000"/>
              </a:spcBef>
            </a:pPr>
            <a:r>
              <a:rPr lang="en-US" altLang="zh-CN" sz="3200" b="1" dirty="0">
                <a:latin typeface="Times New Roman" panose="02020603050405020304" pitchFamily="18" charset="0"/>
              </a:rPr>
              <a:t>8.4.3</a:t>
            </a:r>
            <a:r>
              <a:rPr lang="zh-CN" altLang="en-US" sz="3200" b="1" dirty="0">
                <a:latin typeface="Times New Roman" panose="02020603050405020304" pitchFamily="18" charset="0"/>
              </a:rPr>
              <a:t>基于集群技术的容错功能</a:t>
            </a:r>
            <a:endParaRPr lang="zh-CN" altLang="en-US" sz="3200" b="1" dirty="0">
              <a:latin typeface="华文新魏" panose="02010800040101010101" pitchFamily="2" charset="-122"/>
              <a:ea typeface="华文新魏" panose="02010800040101010101" pitchFamily="2" charset="-122"/>
            </a:endParaRPr>
          </a:p>
        </p:txBody>
      </p:sp>
      <p:sp>
        <p:nvSpPr>
          <p:cNvPr id="50181" name="Line 7">
            <a:extLst>
              <a:ext uri="{FF2B5EF4-FFF2-40B4-BE49-F238E27FC236}">
                <a16:creationId xmlns:a16="http://schemas.microsoft.com/office/drawing/2014/main" id="{DD8C5EEE-7B99-4F5D-BC39-AB37C837EE6A}"/>
              </a:ext>
            </a:extLst>
          </p:cNvPr>
          <p:cNvSpPr>
            <a:spLocks noChangeShapeType="1"/>
          </p:cNvSpPr>
          <p:nvPr/>
        </p:nvSpPr>
        <p:spPr bwMode="auto">
          <a:xfrm>
            <a:off x="1187450" y="5589588"/>
            <a:ext cx="6121400"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182" name="Rectangle 8">
            <a:extLst>
              <a:ext uri="{FF2B5EF4-FFF2-40B4-BE49-F238E27FC236}">
                <a16:creationId xmlns:a16="http://schemas.microsoft.com/office/drawing/2014/main" id="{2BBE21C8-F3CF-4800-B467-1F36E768A6A2}"/>
              </a:ext>
            </a:extLst>
          </p:cNvPr>
          <p:cNvSpPr>
            <a:spLocks noChangeArrowheads="1"/>
          </p:cNvSpPr>
          <p:nvPr/>
        </p:nvSpPr>
        <p:spPr bwMode="auto">
          <a:xfrm>
            <a:off x="1403350" y="3500438"/>
            <a:ext cx="2376488" cy="1079500"/>
          </a:xfrm>
          <a:prstGeom prst="rect">
            <a:avLst/>
          </a:prstGeom>
          <a:solidFill>
            <a:srgbClr val="FFFFFF"/>
          </a:solidFill>
          <a:ln w="9525" algn="ctr">
            <a:solidFill>
              <a:schemeClr val="tx1"/>
            </a:solidFill>
            <a:miter lim="800000"/>
            <a:headEnd/>
            <a:tailEnd/>
          </a:ln>
        </p:spPr>
        <p:txBody>
          <a:bodyPr wrap="none" anchor="ct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r>
              <a:rPr lang="zh-CN" altLang="en-US"/>
              <a:t>主服务器</a:t>
            </a:r>
          </a:p>
        </p:txBody>
      </p:sp>
      <p:sp>
        <p:nvSpPr>
          <p:cNvPr id="50183" name="Rectangle 9">
            <a:extLst>
              <a:ext uri="{FF2B5EF4-FFF2-40B4-BE49-F238E27FC236}">
                <a16:creationId xmlns:a16="http://schemas.microsoft.com/office/drawing/2014/main" id="{3413E346-FB82-499D-B008-4A76C70579A4}"/>
              </a:ext>
            </a:extLst>
          </p:cNvPr>
          <p:cNvSpPr>
            <a:spLocks noChangeArrowheads="1"/>
          </p:cNvSpPr>
          <p:nvPr/>
        </p:nvSpPr>
        <p:spPr bwMode="auto">
          <a:xfrm>
            <a:off x="3276600" y="3716338"/>
            <a:ext cx="358775" cy="649287"/>
          </a:xfrm>
          <a:prstGeom prst="rect">
            <a:avLst/>
          </a:prstGeom>
          <a:solidFill>
            <a:srgbClr val="FFFFFF"/>
          </a:solidFill>
          <a:ln w="9525" algn="ctr">
            <a:solidFill>
              <a:schemeClr val="tx1"/>
            </a:solidFill>
            <a:miter lim="800000"/>
            <a:headEnd/>
            <a:tailEnd/>
          </a:ln>
        </p:spPr>
        <p:txBody>
          <a:bodyPr wrap="none" anchor="ct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0184" name="Rectangle 10">
            <a:extLst>
              <a:ext uri="{FF2B5EF4-FFF2-40B4-BE49-F238E27FC236}">
                <a16:creationId xmlns:a16="http://schemas.microsoft.com/office/drawing/2014/main" id="{C120AB94-B335-4051-85C9-6FEEC86992BB}"/>
              </a:ext>
            </a:extLst>
          </p:cNvPr>
          <p:cNvSpPr>
            <a:spLocks noChangeArrowheads="1"/>
          </p:cNvSpPr>
          <p:nvPr/>
        </p:nvSpPr>
        <p:spPr bwMode="auto">
          <a:xfrm>
            <a:off x="5364163" y="3500438"/>
            <a:ext cx="2376487" cy="1079500"/>
          </a:xfrm>
          <a:prstGeom prst="rect">
            <a:avLst/>
          </a:prstGeom>
          <a:solidFill>
            <a:srgbClr val="FFFFFF"/>
          </a:solidFill>
          <a:ln w="9525" algn="ctr">
            <a:solidFill>
              <a:schemeClr val="tx1"/>
            </a:solidFill>
            <a:miter lim="800000"/>
            <a:headEnd/>
            <a:tailEnd/>
          </a:ln>
        </p:spPr>
        <p:txBody>
          <a:bodyPr wrap="none" anchor="ct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r>
              <a:rPr lang="zh-CN" altLang="en-US"/>
              <a:t>    备份服务器</a:t>
            </a:r>
          </a:p>
        </p:txBody>
      </p:sp>
      <p:sp>
        <p:nvSpPr>
          <p:cNvPr id="50185" name="Rectangle 11">
            <a:extLst>
              <a:ext uri="{FF2B5EF4-FFF2-40B4-BE49-F238E27FC236}">
                <a16:creationId xmlns:a16="http://schemas.microsoft.com/office/drawing/2014/main" id="{80BBEDEB-8A54-470B-A97A-A7386CBBA7CD}"/>
              </a:ext>
            </a:extLst>
          </p:cNvPr>
          <p:cNvSpPr>
            <a:spLocks noChangeArrowheads="1"/>
          </p:cNvSpPr>
          <p:nvPr/>
        </p:nvSpPr>
        <p:spPr bwMode="auto">
          <a:xfrm>
            <a:off x="5435600" y="3716338"/>
            <a:ext cx="358775" cy="649287"/>
          </a:xfrm>
          <a:prstGeom prst="rect">
            <a:avLst/>
          </a:prstGeom>
          <a:solidFill>
            <a:srgbClr val="FFFFFF"/>
          </a:solidFill>
          <a:ln w="9525" algn="ctr">
            <a:solidFill>
              <a:schemeClr val="tx1"/>
            </a:solidFill>
            <a:miter lim="800000"/>
            <a:headEnd/>
            <a:tailEnd/>
          </a:ln>
        </p:spPr>
        <p:txBody>
          <a:bodyPr wrap="none" anchor="ct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0186" name="Line 12">
            <a:extLst>
              <a:ext uri="{FF2B5EF4-FFF2-40B4-BE49-F238E27FC236}">
                <a16:creationId xmlns:a16="http://schemas.microsoft.com/office/drawing/2014/main" id="{3648BC5A-C6A5-4EFC-BD72-4DCBDB7AC132}"/>
              </a:ext>
            </a:extLst>
          </p:cNvPr>
          <p:cNvSpPr>
            <a:spLocks noChangeShapeType="1"/>
          </p:cNvSpPr>
          <p:nvPr/>
        </p:nvSpPr>
        <p:spPr bwMode="auto">
          <a:xfrm>
            <a:off x="3635375" y="4005263"/>
            <a:ext cx="18002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187" name="Text Box 13">
            <a:extLst>
              <a:ext uri="{FF2B5EF4-FFF2-40B4-BE49-F238E27FC236}">
                <a16:creationId xmlns:a16="http://schemas.microsoft.com/office/drawing/2014/main" id="{0DF28BC7-E987-4BB9-9E04-860863FCC572}"/>
              </a:ext>
            </a:extLst>
          </p:cNvPr>
          <p:cNvSpPr txBox="1">
            <a:spLocks noChangeArrowheads="1"/>
          </p:cNvSpPr>
          <p:nvPr/>
        </p:nvSpPr>
        <p:spPr bwMode="auto">
          <a:xfrm>
            <a:off x="3995738" y="3573463"/>
            <a:ext cx="108108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000"/>
              <a:t>镜像服务器链路</a:t>
            </a:r>
          </a:p>
        </p:txBody>
      </p:sp>
      <p:sp>
        <p:nvSpPr>
          <p:cNvPr id="50188" name="Line 14">
            <a:extLst>
              <a:ext uri="{FF2B5EF4-FFF2-40B4-BE49-F238E27FC236}">
                <a16:creationId xmlns:a16="http://schemas.microsoft.com/office/drawing/2014/main" id="{5B86A39D-4EAE-42FB-B00E-E7C50E7AFE58}"/>
              </a:ext>
            </a:extLst>
          </p:cNvPr>
          <p:cNvSpPr>
            <a:spLocks noChangeShapeType="1"/>
          </p:cNvSpPr>
          <p:nvPr/>
        </p:nvSpPr>
        <p:spPr bwMode="auto">
          <a:xfrm>
            <a:off x="2555875" y="4581525"/>
            <a:ext cx="0" cy="10080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189" name="Line 15">
            <a:extLst>
              <a:ext uri="{FF2B5EF4-FFF2-40B4-BE49-F238E27FC236}">
                <a16:creationId xmlns:a16="http://schemas.microsoft.com/office/drawing/2014/main" id="{A37D975A-6572-4EAE-B6D7-18262C6F19B7}"/>
              </a:ext>
            </a:extLst>
          </p:cNvPr>
          <p:cNvSpPr>
            <a:spLocks noChangeShapeType="1"/>
          </p:cNvSpPr>
          <p:nvPr/>
        </p:nvSpPr>
        <p:spPr bwMode="auto">
          <a:xfrm>
            <a:off x="6516688" y="4581525"/>
            <a:ext cx="0" cy="10080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3">
            <a:extLst>
              <a:ext uri="{FF2B5EF4-FFF2-40B4-BE49-F238E27FC236}">
                <a16:creationId xmlns:a16="http://schemas.microsoft.com/office/drawing/2014/main" id="{F9D245D9-507A-497A-8B12-5C753D248989}"/>
              </a:ext>
            </a:extLst>
          </p:cNvPr>
          <p:cNvSpPr txBox="1">
            <a:spLocks noChangeArrowheads="1"/>
          </p:cNvSpPr>
          <p:nvPr/>
        </p:nvSpPr>
        <p:spPr bwMode="auto">
          <a:xfrm>
            <a:off x="191387" y="731688"/>
            <a:ext cx="783699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marL="0" algn="l" eaLnBrk="1" hangingPunct="1"/>
            <a:r>
              <a:rPr lang="zh-CN" altLang="en-US" b="1" dirty="0">
                <a:latin typeface="Times New Roman" panose="02020603050405020304" pitchFamily="18" charset="0"/>
              </a:rPr>
              <a:t>(</a:t>
            </a:r>
            <a:r>
              <a:rPr lang="en-US" altLang="zh-CN" b="1" dirty="0">
                <a:latin typeface="Times New Roman" panose="02020603050405020304" pitchFamily="18" charset="0"/>
              </a:rPr>
              <a:t>2)</a:t>
            </a:r>
            <a:r>
              <a:rPr lang="zh-CN" altLang="en-US" b="1" dirty="0">
                <a:latin typeface="Times New Roman" panose="02020603050405020304" pitchFamily="18" charset="0"/>
              </a:rPr>
              <a:t>双机互为备份模式</a:t>
            </a:r>
            <a:endParaRPr lang="en-US" altLang="zh-CN" b="1" dirty="0">
              <a:latin typeface="Times New Roman" panose="02020603050405020304" pitchFamily="18" charset="0"/>
            </a:endParaRPr>
          </a:p>
          <a:p>
            <a:pPr marL="0" algn="l" eaLnBrk="1" hangingPunct="1"/>
            <a:r>
              <a:rPr lang="zh-CN" altLang="en-US" b="1" dirty="0">
                <a:latin typeface="Times New Roman" panose="02020603050405020304" pitchFamily="18" charset="0"/>
              </a:rPr>
              <a:t>两台服务器都在工作</a:t>
            </a:r>
            <a:r>
              <a:rPr lang="en-US" altLang="zh-CN" b="1" dirty="0">
                <a:latin typeface="Times New Roman" panose="02020603050405020304" pitchFamily="18" charset="0"/>
              </a:rPr>
              <a:t>,</a:t>
            </a:r>
            <a:r>
              <a:rPr lang="zh-CN" altLang="en-US" b="1" dirty="0">
                <a:latin typeface="Times New Roman" panose="02020603050405020304" pitchFamily="18" charset="0"/>
              </a:rPr>
              <a:t>不像上个办法</a:t>
            </a:r>
            <a:r>
              <a:rPr lang="en-US" altLang="zh-CN" b="1" dirty="0">
                <a:latin typeface="Times New Roman" panose="02020603050405020304" pitchFamily="18" charset="0"/>
              </a:rPr>
              <a:t>,</a:t>
            </a:r>
            <a:r>
              <a:rPr lang="zh-CN" altLang="en-US" b="1" dirty="0">
                <a:latin typeface="Times New Roman" panose="02020603050405020304" pitchFamily="18" charset="0"/>
              </a:rPr>
              <a:t>有个服务器没有提供服务</a:t>
            </a:r>
            <a:endParaRPr lang="en-US" altLang="zh-CN" b="1" dirty="0">
              <a:latin typeface="Times New Roman" panose="02020603050405020304" pitchFamily="18" charset="0"/>
            </a:endParaRPr>
          </a:p>
        </p:txBody>
      </p:sp>
      <p:grpSp>
        <p:nvGrpSpPr>
          <p:cNvPr id="2" name="组合 1">
            <a:extLst>
              <a:ext uri="{FF2B5EF4-FFF2-40B4-BE49-F238E27FC236}">
                <a16:creationId xmlns:a16="http://schemas.microsoft.com/office/drawing/2014/main" id="{1BB16266-96B2-402D-9A13-17D69B99D51C}"/>
              </a:ext>
            </a:extLst>
          </p:cNvPr>
          <p:cNvGrpSpPr/>
          <p:nvPr/>
        </p:nvGrpSpPr>
        <p:grpSpPr>
          <a:xfrm>
            <a:off x="1115617" y="2420888"/>
            <a:ext cx="5688632" cy="3644972"/>
            <a:chOff x="539750" y="1412875"/>
            <a:chExt cx="8208963" cy="5096520"/>
          </a:xfrm>
        </p:grpSpPr>
        <p:sp>
          <p:nvSpPr>
            <p:cNvPr id="51203" name="Rectangle 6">
              <a:extLst>
                <a:ext uri="{FF2B5EF4-FFF2-40B4-BE49-F238E27FC236}">
                  <a16:creationId xmlns:a16="http://schemas.microsoft.com/office/drawing/2014/main" id="{3374636F-EE31-4032-9ECE-C32534503E1E}"/>
                </a:ext>
              </a:extLst>
            </p:cNvPr>
            <p:cNvSpPr>
              <a:spLocks noChangeArrowheads="1"/>
            </p:cNvSpPr>
            <p:nvPr/>
          </p:nvSpPr>
          <p:spPr bwMode="auto">
            <a:xfrm>
              <a:off x="539750" y="1557338"/>
              <a:ext cx="2376488" cy="1079500"/>
            </a:xfrm>
            <a:prstGeom prst="rect">
              <a:avLst/>
            </a:prstGeom>
            <a:solidFill>
              <a:srgbClr val="FFFFFF"/>
            </a:solidFill>
            <a:ln w="9525" algn="ctr">
              <a:solidFill>
                <a:schemeClr val="tx1"/>
              </a:solidFill>
              <a:miter lim="800000"/>
              <a:headEnd/>
              <a:tailEnd/>
            </a:ln>
          </p:spPr>
          <p:txBody>
            <a:bodyPr wrap="none" anchor="ct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r>
                <a:rPr lang="zh-CN" altLang="en-US" sz="2000" b="1" dirty="0"/>
                <a:t>数据库服务器</a:t>
              </a:r>
            </a:p>
          </p:txBody>
        </p:sp>
        <p:sp>
          <p:nvSpPr>
            <p:cNvPr id="51204" name="Rectangle 8">
              <a:extLst>
                <a:ext uri="{FF2B5EF4-FFF2-40B4-BE49-F238E27FC236}">
                  <a16:creationId xmlns:a16="http://schemas.microsoft.com/office/drawing/2014/main" id="{0BCA81DE-C990-458D-8E05-DAEAAB8098EF}"/>
                </a:ext>
              </a:extLst>
            </p:cNvPr>
            <p:cNvSpPr>
              <a:spLocks noChangeArrowheads="1"/>
            </p:cNvSpPr>
            <p:nvPr/>
          </p:nvSpPr>
          <p:spPr bwMode="auto">
            <a:xfrm>
              <a:off x="6011863" y="1557338"/>
              <a:ext cx="2736850" cy="1079500"/>
            </a:xfrm>
            <a:prstGeom prst="rect">
              <a:avLst/>
            </a:prstGeom>
            <a:solidFill>
              <a:srgbClr val="FFFFFF"/>
            </a:solidFill>
            <a:ln w="9525" algn="ctr">
              <a:solidFill>
                <a:schemeClr val="tx1"/>
              </a:solidFill>
              <a:miter lim="800000"/>
              <a:headEnd/>
              <a:tailEnd/>
            </a:ln>
          </p:spPr>
          <p:txBody>
            <a:bodyPr wrap="none" anchor="ct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r>
                <a:rPr lang="zh-CN" altLang="en-US" sz="2000" b="1"/>
                <a:t>电子邮件服务器</a:t>
              </a:r>
            </a:p>
          </p:txBody>
        </p:sp>
        <p:sp>
          <p:nvSpPr>
            <p:cNvPr id="51205" name="Line 10">
              <a:extLst>
                <a:ext uri="{FF2B5EF4-FFF2-40B4-BE49-F238E27FC236}">
                  <a16:creationId xmlns:a16="http://schemas.microsoft.com/office/drawing/2014/main" id="{EF96BD35-94F4-450F-B8BC-AA47473EFD95}"/>
                </a:ext>
              </a:extLst>
            </p:cNvPr>
            <p:cNvSpPr>
              <a:spLocks noChangeShapeType="1"/>
            </p:cNvSpPr>
            <p:nvPr/>
          </p:nvSpPr>
          <p:spPr bwMode="auto">
            <a:xfrm>
              <a:off x="2916238" y="1989138"/>
              <a:ext cx="3095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b="1"/>
            </a:p>
          </p:txBody>
        </p:sp>
        <p:sp>
          <p:nvSpPr>
            <p:cNvPr id="51206" name="Text Box 11">
              <a:extLst>
                <a:ext uri="{FF2B5EF4-FFF2-40B4-BE49-F238E27FC236}">
                  <a16:creationId xmlns:a16="http://schemas.microsoft.com/office/drawing/2014/main" id="{909CB071-7471-4E0F-8076-8F52D5FEA47F}"/>
                </a:ext>
              </a:extLst>
            </p:cNvPr>
            <p:cNvSpPr txBox="1">
              <a:spLocks noChangeArrowheads="1"/>
            </p:cNvSpPr>
            <p:nvPr/>
          </p:nvSpPr>
          <p:spPr bwMode="auto">
            <a:xfrm>
              <a:off x="3203576" y="1412875"/>
              <a:ext cx="2160588" cy="559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000" b="1"/>
                <a:t>光纤</a:t>
              </a:r>
            </a:p>
          </p:txBody>
        </p:sp>
        <p:sp>
          <p:nvSpPr>
            <p:cNvPr id="51207" name="Oval 14">
              <a:extLst>
                <a:ext uri="{FF2B5EF4-FFF2-40B4-BE49-F238E27FC236}">
                  <a16:creationId xmlns:a16="http://schemas.microsoft.com/office/drawing/2014/main" id="{84FFBC45-C2A7-4364-92F7-80D452260866}"/>
                </a:ext>
              </a:extLst>
            </p:cNvPr>
            <p:cNvSpPr>
              <a:spLocks noChangeArrowheads="1"/>
            </p:cNvSpPr>
            <p:nvPr/>
          </p:nvSpPr>
          <p:spPr bwMode="auto">
            <a:xfrm>
              <a:off x="3419475" y="3860800"/>
              <a:ext cx="1728788" cy="1512888"/>
            </a:xfrm>
            <a:prstGeom prst="ellipse">
              <a:avLst/>
            </a:prstGeom>
            <a:solidFill>
              <a:srgbClr val="FFFFFF"/>
            </a:solidFill>
            <a:ln w="9525" algn="ctr">
              <a:solidFill>
                <a:schemeClr val="tx1"/>
              </a:solidFill>
              <a:round/>
              <a:headEnd/>
              <a:tailEnd/>
            </a:ln>
          </p:spPr>
          <p:txBody>
            <a:bodyPr wrap="none" anchor="ct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r>
                <a:rPr lang="zh-CN" altLang="en-US" b="1"/>
                <a:t>路由器</a:t>
              </a:r>
            </a:p>
          </p:txBody>
        </p:sp>
        <p:sp>
          <p:nvSpPr>
            <p:cNvPr id="51208" name="Rectangle 15">
              <a:extLst>
                <a:ext uri="{FF2B5EF4-FFF2-40B4-BE49-F238E27FC236}">
                  <a16:creationId xmlns:a16="http://schemas.microsoft.com/office/drawing/2014/main" id="{4B91A312-A596-488B-A1D3-BC8C3C12E36E}"/>
                </a:ext>
              </a:extLst>
            </p:cNvPr>
            <p:cNvSpPr>
              <a:spLocks noChangeArrowheads="1"/>
            </p:cNvSpPr>
            <p:nvPr/>
          </p:nvSpPr>
          <p:spPr bwMode="auto">
            <a:xfrm>
              <a:off x="6156325" y="3789363"/>
              <a:ext cx="647700" cy="1657350"/>
            </a:xfrm>
            <a:prstGeom prst="rect">
              <a:avLst/>
            </a:prstGeom>
            <a:solidFill>
              <a:srgbClr val="FFFFFF"/>
            </a:solidFill>
            <a:ln w="9525" algn="ctr">
              <a:solidFill>
                <a:schemeClr val="tx1"/>
              </a:solidFill>
              <a:miter lim="800000"/>
              <a:headEnd/>
              <a:tailEnd/>
            </a:ln>
          </p:spPr>
          <p:txBody>
            <a:bodyPr wrap="none" anchor="ct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b="1"/>
            </a:p>
          </p:txBody>
        </p:sp>
        <p:sp>
          <p:nvSpPr>
            <p:cNvPr id="51209" name="Text Box 16">
              <a:extLst>
                <a:ext uri="{FF2B5EF4-FFF2-40B4-BE49-F238E27FC236}">
                  <a16:creationId xmlns:a16="http://schemas.microsoft.com/office/drawing/2014/main" id="{13B862EC-D84C-4F69-8F9C-1A3D8C41C722}"/>
                </a:ext>
              </a:extLst>
            </p:cNvPr>
            <p:cNvSpPr txBox="1">
              <a:spLocks noChangeArrowheads="1"/>
            </p:cNvSpPr>
            <p:nvPr/>
          </p:nvSpPr>
          <p:spPr bwMode="auto">
            <a:xfrm>
              <a:off x="6004579" y="3862388"/>
              <a:ext cx="799445"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400" b="1" dirty="0"/>
                <a:t>交换机</a:t>
              </a:r>
            </a:p>
          </p:txBody>
        </p:sp>
        <p:sp>
          <p:nvSpPr>
            <p:cNvPr id="51210" name="Line 17">
              <a:extLst>
                <a:ext uri="{FF2B5EF4-FFF2-40B4-BE49-F238E27FC236}">
                  <a16:creationId xmlns:a16="http://schemas.microsoft.com/office/drawing/2014/main" id="{DCB17550-1F69-46B5-B7C6-51622EEF889C}"/>
                </a:ext>
              </a:extLst>
            </p:cNvPr>
            <p:cNvSpPr>
              <a:spLocks noChangeShapeType="1"/>
            </p:cNvSpPr>
            <p:nvPr/>
          </p:nvSpPr>
          <p:spPr bwMode="auto">
            <a:xfrm>
              <a:off x="1692275" y="2636838"/>
              <a:ext cx="2087563" cy="13684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b="1"/>
            </a:p>
          </p:txBody>
        </p:sp>
        <p:sp>
          <p:nvSpPr>
            <p:cNvPr id="51211" name="Line 18">
              <a:extLst>
                <a:ext uri="{FF2B5EF4-FFF2-40B4-BE49-F238E27FC236}">
                  <a16:creationId xmlns:a16="http://schemas.microsoft.com/office/drawing/2014/main" id="{D27A2E72-0500-42FA-BE55-EF1B8EBCEB3E}"/>
                </a:ext>
              </a:extLst>
            </p:cNvPr>
            <p:cNvSpPr>
              <a:spLocks noChangeShapeType="1"/>
            </p:cNvSpPr>
            <p:nvPr/>
          </p:nvSpPr>
          <p:spPr bwMode="auto">
            <a:xfrm flipH="1">
              <a:off x="4859338" y="2636838"/>
              <a:ext cx="2449512" cy="13684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b="1"/>
            </a:p>
          </p:txBody>
        </p:sp>
        <p:sp>
          <p:nvSpPr>
            <p:cNvPr id="51212" name="Line 19">
              <a:extLst>
                <a:ext uri="{FF2B5EF4-FFF2-40B4-BE49-F238E27FC236}">
                  <a16:creationId xmlns:a16="http://schemas.microsoft.com/office/drawing/2014/main" id="{00B71DA5-DE04-4AC0-8F24-0D68A3011BD1}"/>
                </a:ext>
              </a:extLst>
            </p:cNvPr>
            <p:cNvSpPr>
              <a:spLocks noChangeShapeType="1"/>
            </p:cNvSpPr>
            <p:nvPr/>
          </p:nvSpPr>
          <p:spPr bwMode="auto">
            <a:xfrm>
              <a:off x="5148263" y="4581525"/>
              <a:ext cx="10080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b="1"/>
            </a:p>
          </p:txBody>
        </p:sp>
        <p:sp>
          <p:nvSpPr>
            <p:cNvPr id="51213" name="Line 20">
              <a:extLst>
                <a:ext uri="{FF2B5EF4-FFF2-40B4-BE49-F238E27FC236}">
                  <a16:creationId xmlns:a16="http://schemas.microsoft.com/office/drawing/2014/main" id="{6DD0E9D8-3175-458E-9849-6C9A6942DCDB}"/>
                </a:ext>
              </a:extLst>
            </p:cNvPr>
            <p:cNvSpPr>
              <a:spLocks noChangeShapeType="1"/>
            </p:cNvSpPr>
            <p:nvPr/>
          </p:nvSpPr>
          <p:spPr bwMode="auto">
            <a:xfrm flipH="1">
              <a:off x="6804025" y="4005263"/>
              <a:ext cx="720725" cy="2873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b="1"/>
            </a:p>
          </p:txBody>
        </p:sp>
        <p:sp>
          <p:nvSpPr>
            <p:cNvPr id="51214" name="Line 21">
              <a:extLst>
                <a:ext uri="{FF2B5EF4-FFF2-40B4-BE49-F238E27FC236}">
                  <a16:creationId xmlns:a16="http://schemas.microsoft.com/office/drawing/2014/main" id="{B141F357-EBC6-4780-ABB9-4D4BCFB55232}"/>
                </a:ext>
              </a:extLst>
            </p:cNvPr>
            <p:cNvSpPr>
              <a:spLocks noChangeShapeType="1"/>
            </p:cNvSpPr>
            <p:nvPr/>
          </p:nvSpPr>
          <p:spPr bwMode="auto">
            <a:xfrm>
              <a:off x="6804025" y="4581525"/>
              <a:ext cx="720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b="1"/>
            </a:p>
          </p:txBody>
        </p:sp>
        <p:sp>
          <p:nvSpPr>
            <p:cNvPr id="51215" name="Line 22">
              <a:extLst>
                <a:ext uri="{FF2B5EF4-FFF2-40B4-BE49-F238E27FC236}">
                  <a16:creationId xmlns:a16="http://schemas.microsoft.com/office/drawing/2014/main" id="{2E729873-39D0-4ECB-8D12-34871138ACEE}"/>
                </a:ext>
              </a:extLst>
            </p:cNvPr>
            <p:cNvSpPr>
              <a:spLocks noChangeShapeType="1"/>
            </p:cNvSpPr>
            <p:nvPr/>
          </p:nvSpPr>
          <p:spPr bwMode="auto">
            <a:xfrm>
              <a:off x="6804025" y="4941888"/>
              <a:ext cx="720725" cy="714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b="1"/>
            </a:p>
          </p:txBody>
        </p:sp>
        <p:sp>
          <p:nvSpPr>
            <p:cNvPr id="51216" name="Line 23">
              <a:extLst>
                <a:ext uri="{FF2B5EF4-FFF2-40B4-BE49-F238E27FC236}">
                  <a16:creationId xmlns:a16="http://schemas.microsoft.com/office/drawing/2014/main" id="{B6885D93-49C7-4D44-B814-09479EBE4109}"/>
                </a:ext>
              </a:extLst>
            </p:cNvPr>
            <p:cNvSpPr>
              <a:spLocks noChangeShapeType="1"/>
            </p:cNvSpPr>
            <p:nvPr/>
          </p:nvSpPr>
          <p:spPr bwMode="auto">
            <a:xfrm>
              <a:off x="4284663" y="5373688"/>
              <a:ext cx="0" cy="5762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b="1"/>
            </a:p>
          </p:txBody>
        </p:sp>
        <p:sp>
          <p:nvSpPr>
            <p:cNvPr id="51217" name="Text Box 24">
              <a:extLst>
                <a:ext uri="{FF2B5EF4-FFF2-40B4-BE49-F238E27FC236}">
                  <a16:creationId xmlns:a16="http://schemas.microsoft.com/office/drawing/2014/main" id="{7A87EE47-81FF-4FEA-8C23-DFB28F6DD814}"/>
                </a:ext>
              </a:extLst>
            </p:cNvPr>
            <p:cNvSpPr txBox="1">
              <a:spLocks noChangeArrowheads="1"/>
            </p:cNvSpPr>
            <p:nvPr/>
          </p:nvSpPr>
          <p:spPr bwMode="auto">
            <a:xfrm>
              <a:off x="3563938" y="5949948"/>
              <a:ext cx="1728786" cy="559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000" b="1" dirty="0"/>
                <a:t>互联网</a:t>
              </a:r>
            </a:p>
          </p:txBody>
        </p:sp>
      </p:grpSp>
      <p:sp>
        <p:nvSpPr>
          <p:cNvPr id="3" name="Text Box 6">
            <a:extLst>
              <a:ext uri="{FF2B5EF4-FFF2-40B4-BE49-F238E27FC236}">
                <a16:creationId xmlns:a16="http://schemas.microsoft.com/office/drawing/2014/main" id="{039C701F-29B3-419F-94F3-C08777D14FF4}"/>
              </a:ext>
            </a:extLst>
          </p:cNvPr>
          <p:cNvSpPr txBox="1">
            <a:spLocks noChangeArrowheads="1"/>
          </p:cNvSpPr>
          <p:nvPr/>
        </p:nvSpPr>
        <p:spPr bwMode="auto">
          <a:xfrm>
            <a:off x="681831" y="307404"/>
            <a:ext cx="59070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spcBef>
                <a:spcPct val="50000"/>
              </a:spcBef>
            </a:pPr>
            <a:r>
              <a:rPr lang="en-US" altLang="zh-CN" sz="3200" b="1" dirty="0">
                <a:latin typeface="Times New Roman" panose="02020603050405020304" pitchFamily="18" charset="0"/>
              </a:rPr>
              <a:t>8.4.3</a:t>
            </a:r>
            <a:r>
              <a:rPr lang="zh-CN" altLang="en-US" sz="3200" b="1" dirty="0">
                <a:latin typeface="Times New Roman" panose="02020603050405020304" pitchFamily="18" charset="0"/>
              </a:rPr>
              <a:t>基于集群技术的容错功能</a:t>
            </a:r>
            <a:endParaRPr lang="zh-CN" altLang="en-US" sz="3200" b="1" dirty="0">
              <a:latin typeface="华文新魏" panose="02010800040101010101" pitchFamily="2" charset="-122"/>
              <a:ea typeface="华文新魏" panose="02010800040101010101"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a:extLst>
              <a:ext uri="{FF2B5EF4-FFF2-40B4-BE49-F238E27FC236}">
                <a16:creationId xmlns:a16="http://schemas.microsoft.com/office/drawing/2014/main" id="{124E5FBF-A50C-4E23-8638-A706A43A9221}"/>
              </a:ext>
            </a:extLst>
          </p:cNvPr>
          <p:cNvSpPr txBox="1">
            <a:spLocks noChangeArrowheads="1"/>
          </p:cNvSpPr>
          <p:nvPr/>
        </p:nvSpPr>
        <p:spPr bwMode="auto">
          <a:xfrm>
            <a:off x="611560" y="1268760"/>
            <a:ext cx="5486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spcBef>
                <a:spcPct val="50000"/>
              </a:spcBef>
            </a:pPr>
            <a:r>
              <a:rPr lang="zh-CN" altLang="en-US" sz="3200" b="1" dirty="0">
                <a:latin typeface="Times New Roman" panose="02020603050405020304" pitchFamily="18" charset="0"/>
              </a:rPr>
              <a:t>数据一致性</a:t>
            </a:r>
          </a:p>
        </p:txBody>
      </p:sp>
      <p:sp>
        <p:nvSpPr>
          <p:cNvPr id="52227" name="Text Box 4">
            <a:extLst>
              <a:ext uri="{FF2B5EF4-FFF2-40B4-BE49-F238E27FC236}">
                <a16:creationId xmlns:a16="http://schemas.microsoft.com/office/drawing/2014/main" id="{82E1B035-71BE-4321-B1A9-26C3C5E74181}"/>
              </a:ext>
            </a:extLst>
          </p:cNvPr>
          <p:cNvSpPr txBox="1">
            <a:spLocks noChangeArrowheads="1"/>
          </p:cNvSpPr>
          <p:nvPr/>
        </p:nvSpPr>
        <p:spPr bwMode="auto">
          <a:xfrm>
            <a:off x="395536" y="259853"/>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spcBef>
                <a:spcPct val="50000"/>
              </a:spcBef>
            </a:pPr>
            <a:r>
              <a:rPr lang="en-US" altLang="zh-CN" sz="4000" b="1" dirty="0">
                <a:latin typeface="华文新魏" panose="02010800040101010101" pitchFamily="2" charset="-122"/>
                <a:ea typeface="华文新魏" panose="02010800040101010101" pitchFamily="2" charset="-122"/>
              </a:rPr>
              <a:t>8.5</a:t>
            </a:r>
            <a:r>
              <a:rPr lang="zh-CN" altLang="en-US" sz="4000" b="1" dirty="0">
                <a:latin typeface="华文新魏" panose="02010800040101010101" pitchFamily="2" charset="-122"/>
                <a:ea typeface="华文新魏" panose="02010800040101010101" pitchFamily="2" charset="-122"/>
              </a:rPr>
              <a:t>数据一致性控制</a:t>
            </a:r>
          </a:p>
        </p:txBody>
      </p:sp>
      <p:sp>
        <p:nvSpPr>
          <p:cNvPr id="52228" name="Text Box 14">
            <a:extLst>
              <a:ext uri="{FF2B5EF4-FFF2-40B4-BE49-F238E27FC236}">
                <a16:creationId xmlns:a16="http://schemas.microsoft.com/office/drawing/2014/main" id="{5F56412B-9701-4744-A5D3-3BFED9947C32}"/>
              </a:ext>
            </a:extLst>
          </p:cNvPr>
          <p:cNvSpPr txBox="1">
            <a:spLocks noChangeArrowheads="1"/>
          </p:cNvSpPr>
          <p:nvPr/>
        </p:nvSpPr>
        <p:spPr bwMode="auto">
          <a:xfrm>
            <a:off x="672554" y="2060848"/>
            <a:ext cx="69135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spcBef>
                <a:spcPct val="50000"/>
              </a:spcBef>
            </a:pPr>
            <a:r>
              <a:rPr lang="zh-CN" altLang="en-US" dirty="0"/>
              <a:t>保存在多个文件中的同一数据，在任何情况下都必需能保证相同。</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E42120C4-AD99-40DC-86DD-51EFAB07DA7C}"/>
              </a:ext>
            </a:extLst>
          </p:cNvPr>
          <p:cNvSpPr>
            <a:spLocks noChangeArrowheads="1"/>
          </p:cNvSpPr>
          <p:nvPr/>
        </p:nvSpPr>
        <p:spPr bwMode="auto">
          <a:xfrm>
            <a:off x="179512" y="1030287"/>
            <a:ext cx="8784976" cy="479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8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800">
                <a:solidFill>
                  <a:schemeClr val="tx1"/>
                </a:solidFill>
                <a:latin typeface="Tahoma" panose="020B0604030504040204" pitchFamily="34" charset="0"/>
                <a:ea typeface="宋体" panose="02010600030101010101" pitchFamily="2" charset="-122"/>
              </a:defRPr>
            </a:lvl2pPr>
            <a:lvl3pPr marL="1447800" indent="-5334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marL="0" lvl="1" indent="0" algn="l" eaLnBrk="1" hangingPunct="1">
              <a:spcBef>
                <a:spcPct val="20000"/>
              </a:spcBef>
              <a:buClr>
                <a:srgbClr val="0000CC"/>
              </a:buClr>
            </a:pPr>
            <a:r>
              <a:rPr lang="en-US" altLang="zh-CN" b="1" dirty="0"/>
              <a:t>1. </a:t>
            </a:r>
            <a:r>
              <a:rPr lang="zh-CN" altLang="en-US" b="1" dirty="0"/>
              <a:t>事务的定义</a:t>
            </a:r>
          </a:p>
          <a:p>
            <a:pPr marL="0" lvl="2" algn="l" eaLnBrk="1" hangingPunct="1">
              <a:spcBef>
                <a:spcPct val="20000"/>
              </a:spcBef>
              <a:buClr>
                <a:srgbClr val="000099"/>
              </a:buClr>
              <a:buSzPct val="80000"/>
              <a:buFontTx/>
              <a:buChar char="•"/>
            </a:pPr>
            <a:r>
              <a:rPr lang="zh-CN" altLang="en-US" b="1" dirty="0"/>
              <a:t>事务是用于访问和修改各种数据项的一个</a:t>
            </a:r>
            <a:r>
              <a:rPr lang="zh-CN" altLang="en-US" b="1" dirty="0">
                <a:solidFill>
                  <a:srgbClr val="FF0000"/>
                </a:solidFill>
              </a:rPr>
              <a:t>程序单位</a:t>
            </a:r>
          </a:p>
          <a:p>
            <a:pPr marL="0" lvl="2" algn="l" eaLnBrk="1" hangingPunct="1">
              <a:spcBef>
                <a:spcPct val="20000"/>
              </a:spcBef>
              <a:buClr>
                <a:srgbClr val="000099"/>
              </a:buClr>
              <a:buSzPct val="80000"/>
              <a:buFontTx/>
              <a:buChar char="•"/>
            </a:pPr>
            <a:r>
              <a:rPr lang="zh-CN" altLang="en-US" b="1" dirty="0"/>
              <a:t>事务也可以被看做是一系列相关</a:t>
            </a:r>
            <a:r>
              <a:rPr lang="zh-CN" altLang="en-US" b="1" dirty="0">
                <a:solidFill>
                  <a:srgbClr val="FF0000"/>
                </a:solidFill>
              </a:rPr>
              <a:t>读和写操作</a:t>
            </a:r>
          </a:p>
          <a:p>
            <a:pPr marL="0" lvl="2" algn="l" eaLnBrk="1" hangingPunct="1">
              <a:spcBef>
                <a:spcPct val="20000"/>
              </a:spcBef>
              <a:buClr>
                <a:srgbClr val="000099"/>
              </a:buClr>
              <a:buSzPct val="80000"/>
              <a:buFontTx/>
              <a:buChar char="•"/>
            </a:pPr>
            <a:r>
              <a:rPr lang="zh-CN" altLang="en-US" b="1" dirty="0"/>
              <a:t>只有对分布在不同位置的同一数据所进行的读和写</a:t>
            </a:r>
            <a:r>
              <a:rPr lang="en-US" altLang="zh-CN" b="1" dirty="0"/>
              <a:t>(</a:t>
            </a:r>
            <a:r>
              <a:rPr lang="zh-CN" altLang="en-US" b="1" dirty="0"/>
              <a:t>含修改</a:t>
            </a:r>
            <a:r>
              <a:rPr lang="en-US" altLang="zh-CN" b="1" dirty="0"/>
              <a:t>)</a:t>
            </a:r>
            <a:r>
              <a:rPr lang="zh-CN" altLang="en-US" b="1" dirty="0"/>
              <a:t>操作全部完成时，才能以托付操作</a:t>
            </a:r>
            <a:r>
              <a:rPr lang="en-US" altLang="zh-CN" b="1" dirty="0"/>
              <a:t>(Commit Operation)</a:t>
            </a:r>
            <a:r>
              <a:rPr lang="zh-CN" altLang="en-US" b="1" dirty="0"/>
              <a:t>（提交操作）来终止事务。只要有一个读、写或修改操作失败，便须执行</a:t>
            </a:r>
            <a:r>
              <a:rPr lang="zh-CN" altLang="en-US" b="1" dirty="0">
                <a:solidFill>
                  <a:srgbClr val="FF0000"/>
                </a:solidFill>
              </a:rPr>
              <a:t>夭折操作</a:t>
            </a:r>
            <a:r>
              <a:rPr lang="en-US" altLang="zh-CN" b="1" dirty="0">
                <a:solidFill>
                  <a:srgbClr val="FF0000"/>
                </a:solidFill>
              </a:rPr>
              <a:t>(Abort </a:t>
            </a:r>
            <a:r>
              <a:rPr lang="en-US" altLang="zh-CN" b="1" dirty="0" err="1">
                <a:solidFill>
                  <a:srgbClr val="FF0000"/>
                </a:solidFill>
              </a:rPr>
              <a:t>peration</a:t>
            </a:r>
            <a:r>
              <a:rPr lang="en-US" altLang="zh-CN" b="1" dirty="0">
                <a:solidFill>
                  <a:srgbClr val="FF0000"/>
                </a:solidFill>
              </a:rPr>
              <a:t>)</a:t>
            </a:r>
            <a:r>
              <a:rPr lang="zh-CN" altLang="en-US" b="1" dirty="0">
                <a:solidFill>
                  <a:srgbClr val="FF0000"/>
                </a:solidFill>
              </a:rPr>
              <a:t>，也称回滚操作或取消操作</a:t>
            </a:r>
            <a:r>
              <a:rPr lang="zh-CN" altLang="en-US" b="1" dirty="0"/>
              <a:t>。</a:t>
            </a:r>
            <a:endParaRPr lang="en-US" altLang="zh-CN" b="1" dirty="0"/>
          </a:p>
          <a:p>
            <a:pPr marL="0" lvl="2" algn="l" eaLnBrk="1" hangingPunct="1">
              <a:spcBef>
                <a:spcPct val="20000"/>
              </a:spcBef>
              <a:buClr>
                <a:srgbClr val="000099"/>
              </a:buClr>
              <a:buSzPct val="80000"/>
              <a:buFontTx/>
              <a:buChar char="•"/>
            </a:pPr>
            <a:endParaRPr lang="en-US" altLang="zh-CN" b="1" dirty="0"/>
          </a:p>
          <a:p>
            <a:pPr marL="0" lvl="2" algn="l" eaLnBrk="1" hangingPunct="1">
              <a:spcBef>
                <a:spcPct val="20000"/>
              </a:spcBef>
              <a:buClr>
                <a:srgbClr val="000099"/>
              </a:buClr>
              <a:buSzPct val="80000"/>
              <a:buFontTx/>
              <a:buChar char="•"/>
            </a:pPr>
            <a:r>
              <a:rPr lang="zh-CN" altLang="en-US" b="1" dirty="0"/>
              <a:t>事物要么做成功</a:t>
            </a:r>
            <a:r>
              <a:rPr lang="en-US" altLang="zh-CN" b="1" dirty="0"/>
              <a:t>,</a:t>
            </a:r>
            <a:r>
              <a:rPr lang="zh-CN" altLang="en-US" b="1" dirty="0"/>
              <a:t>要么不做回滚</a:t>
            </a:r>
            <a:r>
              <a:rPr lang="en-US" altLang="zh-CN" b="1" dirty="0"/>
              <a:t>,</a:t>
            </a:r>
            <a:r>
              <a:rPr lang="zh-CN" altLang="en-US" b="1" dirty="0"/>
              <a:t>不允许做部分</a:t>
            </a:r>
            <a:r>
              <a:rPr lang="en-US" altLang="zh-CN" b="1" dirty="0"/>
              <a:t>.</a:t>
            </a:r>
            <a:r>
              <a:rPr lang="zh-CN" altLang="en-US" b="1" dirty="0"/>
              <a:t>以保证数据的修改可控与数据一致</a:t>
            </a:r>
            <a:endParaRPr lang="en-US" altLang="zh-CN" b="1" dirty="0"/>
          </a:p>
        </p:txBody>
      </p:sp>
      <p:sp>
        <p:nvSpPr>
          <p:cNvPr id="53251" name="Text Box 4">
            <a:extLst>
              <a:ext uri="{FF2B5EF4-FFF2-40B4-BE49-F238E27FC236}">
                <a16:creationId xmlns:a16="http://schemas.microsoft.com/office/drawing/2014/main" id="{D9D0D1BD-5345-469C-88B9-5DC308F0691C}"/>
              </a:ext>
            </a:extLst>
          </p:cNvPr>
          <p:cNvSpPr txBox="1">
            <a:spLocks noChangeArrowheads="1"/>
          </p:cNvSpPr>
          <p:nvPr/>
        </p:nvSpPr>
        <p:spPr bwMode="auto">
          <a:xfrm>
            <a:off x="611560" y="414337"/>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spcBef>
                <a:spcPct val="50000"/>
              </a:spcBef>
            </a:pPr>
            <a:r>
              <a:rPr lang="en-US" altLang="zh-CN" sz="4000" b="1" dirty="0">
                <a:latin typeface="华文新魏" panose="02010800040101010101" pitchFamily="2" charset="-122"/>
                <a:ea typeface="华文新魏" panose="02010800040101010101" pitchFamily="2" charset="-122"/>
              </a:rPr>
              <a:t>8.5.1 </a:t>
            </a:r>
            <a:r>
              <a:rPr lang="zh-CN" altLang="en-US" sz="4000" b="1" dirty="0">
                <a:latin typeface="华文新魏" panose="02010800040101010101" pitchFamily="2" charset="-122"/>
                <a:ea typeface="华文新魏" panose="02010800040101010101" pitchFamily="2" charset="-122"/>
              </a:rPr>
              <a:t>事物</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B7CAF5B6-7F4A-4C59-B963-8A17F1EFB92C}"/>
              </a:ext>
            </a:extLst>
          </p:cNvPr>
          <p:cNvSpPr>
            <a:spLocks noChangeArrowheads="1"/>
          </p:cNvSpPr>
          <p:nvPr/>
        </p:nvSpPr>
        <p:spPr bwMode="auto">
          <a:xfrm>
            <a:off x="323850" y="1295400"/>
            <a:ext cx="8569325" cy="479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8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800">
                <a:solidFill>
                  <a:schemeClr val="tx1"/>
                </a:solidFill>
                <a:latin typeface="Tahoma" panose="020B0604030504040204" pitchFamily="34" charset="0"/>
                <a:ea typeface="宋体" panose="02010600030101010101" pitchFamily="2" charset="-122"/>
              </a:defRPr>
            </a:lvl2pPr>
            <a:lvl3pPr marL="1447800" indent="-533400" eaLnBrk="0" hangingPunct="0">
              <a:defRPr kumimoji="1" sz="2800">
                <a:solidFill>
                  <a:schemeClr val="tx1"/>
                </a:solidFill>
                <a:latin typeface="Tahoma" panose="020B0604030504040204" pitchFamily="34" charset="0"/>
                <a:ea typeface="宋体" panose="02010600030101010101" pitchFamily="2" charset="-122"/>
              </a:defRPr>
            </a:lvl3pPr>
            <a:lvl4pPr marL="2057400" indent="-6858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lvl="1" algn="l" eaLnBrk="1" hangingPunct="1">
              <a:spcBef>
                <a:spcPct val="20000"/>
              </a:spcBef>
              <a:buClr>
                <a:srgbClr val="0000CC"/>
              </a:buClr>
              <a:buFont typeface="Wingdings" panose="05000000000000000000" pitchFamily="2" charset="2"/>
              <a:buChar char="Ø"/>
            </a:pPr>
            <a:r>
              <a:rPr lang="zh-CN" altLang="en-US" b="1" dirty="0"/>
              <a:t>事务必需满足四个属性，</a:t>
            </a:r>
            <a:r>
              <a:rPr lang="en-US" altLang="zh-CN" b="1" dirty="0"/>
              <a:t>ACID</a:t>
            </a:r>
          </a:p>
          <a:p>
            <a:pPr lvl="2" algn="l" eaLnBrk="1" hangingPunct="1">
              <a:spcBef>
                <a:spcPct val="20000"/>
              </a:spcBef>
              <a:buClr>
                <a:srgbClr val="000099"/>
              </a:buClr>
              <a:buSzPct val="80000"/>
              <a:buFontTx/>
              <a:buChar char="•"/>
            </a:pPr>
            <a:r>
              <a:rPr lang="zh-CN" altLang="en-US" b="1" dirty="0"/>
              <a:t>原子性（</a:t>
            </a:r>
            <a:r>
              <a:rPr lang="en-US" altLang="zh-CN" b="1" dirty="0"/>
              <a:t>Atomic</a:t>
            </a:r>
            <a:r>
              <a:rPr lang="zh-CN" altLang="en-US" b="1" dirty="0"/>
              <a:t>）</a:t>
            </a:r>
          </a:p>
          <a:p>
            <a:pPr lvl="2" algn="l" eaLnBrk="1" hangingPunct="1">
              <a:spcBef>
                <a:spcPct val="20000"/>
              </a:spcBef>
              <a:buClr>
                <a:srgbClr val="000099"/>
              </a:buClr>
              <a:buSzPct val="80000"/>
              <a:buFontTx/>
              <a:buChar char="•"/>
            </a:pPr>
            <a:r>
              <a:rPr lang="zh-CN" altLang="en-US" b="1" dirty="0"/>
              <a:t>一致性（</a:t>
            </a:r>
            <a:r>
              <a:rPr lang="en-US" altLang="zh-CN" b="1" dirty="0"/>
              <a:t>Consistent</a:t>
            </a:r>
            <a:r>
              <a:rPr lang="zh-CN" altLang="en-US" b="1" dirty="0"/>
              <a:t>）</a:t>
            </a:r>
          </a:p>
          <a:p>
            <a:pPr lvl="3" algn="l" eaLnBrk="1" hangingPunct="1">
              <a:spcBef>
                <a:spcPct val="20000"/>
              </a:spcBef>
              <a:buClr>
                <a:srgbClr val="000099"/>
              </a:buClr>
              <a:buSzPct val="80000"/>
            </a:pPr>
            <a:r>
              <a:rPr lang="zh-CN" altLang="en-US" sz="2400" b="1" dirty="0"/>
              <a:t>事务完成时，必须使所有的数据保持一致状态。</a:t>
            </a:r>
            <a:endParaRPr lang="en-US" altLang="zh-CN" sz="2400" b="1" dirty="0"/>
          </a:p>
          <a:p>
            <a:pPr lvl="2" algn="l" eaLnBrk="1" hangingPunct="1">
              <a:spcBef>
                <a:spcPct val="20000"/>
              </a:spcBef>
              <a:buClr>
                <a:srgbClr val="000099"/>
              </a:buClr>
              <a:buSzPct val="80000"/>
              <a:buFontTx/>
              <a:buChar char="•"/>
            </a:pPr>
            <a:r>
              <a:rPr lang="zh-CN" altLang="en-US" b="1" dirty="0"/>
              <a:t>隔离性（</a:t>
            </a:r>
            <a:r>
              <a:rPr lang="en-US" altLang="zh-CN" b="1" dirty="0"/>
              <a:t>Isolated</a:t>
            </a:r>
            <a:r>
              <a:rPr lang="zh-CN" altLang="en-US" b="1" dirty="0"/>
              <a:t>）</a:t>
            </a:r>
          </a:p>
          <a:p>
            <a:pPr lvl="2" algn="l" eaLnBrk="1" hangingPunct="1">
              <a:spcBef>
                <a:spcPct val="20000"/>
              </a:spcBef>
              <a:buClr>
                <a:srgbClr val="000099"/>
              </a:buClr>
              <a:buSzPct val="80000"/>
            </a:pPr>
            <a:r>
              <a:rPr lang="zh-CN" altLang="en-US" sz="2400" b="1" dirty="0"/>
              <a:t>      一个事务只能看到另一个事务对数据修改前或者修改后的状态，不能是中间状态。</a:t>
            </a:r>
          </a:p>
          <a:p>
            <a:pPr lvl="2" algn="l" eaLnBrk="1" hangingPunct="1">
              <a:spcBef>
                <a:spcPct val="20000"/>
              </a:spcBef>
              <a:buClr>
                <a:srgbClr val="000099"/>
              </a:buClr>
              <a:buSzPct val="80000"/>
              <a:buFontTx/>
              <a:buChar char="•"/>
            </a:pPr>
            <a:r>
              <a:rPr lang="zh-CN" altLang="en-US" b="1" dirty="0"/>
              <a:t>持久性（</a:t>
            </a:r>
            <a:r>
              <a:rPr lang="en-US" altLang="zh-CN" b="1" dirty="0"/>
              <a:t>Durable</a:t>
            </a:r>
            <a:r>
              <a:rPr lang="zh-CN" altLang="en-US" b="1" dirty="0"/>
              <a:t>）</a:t>
            </a:r>
          </a:p>
          <a:p>
            <a:pPr lvl="2" algn="l" eaLnBrk="1" hangingPunct="1">
              <a:spcBef>
                <a:spcPct val="20000"/>
              </a:spcBef>
              <a:buClr>
                <a:srgbClr val="000099"/>
              </a:buClr>
              <a:buSzPct val="80000"/>
            </a:pPr>
            <a:r>
              <a:rPr lang="zh-CN" altLang="en-US" sz="2400" b="1" dirty="0"/>
              <a:t>      事务完成后，它对系统的影响是永久性的</a:t>
            </a:r>
          </a:p>
        </p:txBody>
      </p:sp>
      <p:sp>
        <p:nvSpPr>
          <p:cNvPr id="2" name="Text Box 4">
            <a:extLst>
              <a:ext uri="{FF2B5EF4-FFF2-40B4-BE49-F238E27FC236}">
                <a16:creationId xmlns:a16="http://schemas.microsoft.com/office/drawing/2014/main" id="{436515E1-EE1D-4886-816D-9BBEBFCF15F5}"/>
              </a:ext>
            </a:extLst>
          </p:cNvPr>
          <p:cNvSpPr txBox="1">
            <a:spLocks noChangeArrowheads="1"/>
          </p:cNvSpPr>
          <p:nvPr/>
        </p:nvSpPr>
        <p:spPr bwMode="auto">
          <a:xfrm>
            <a:off x="611560" y="414337"/>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spcBef>
                <a:spcPct val="50000"/>
              </a:spcBef>
            </a:pPr>
            <a:r>
              <a:rPr lang="en-US" altLang="zh-CN" sz="4000" b="1" dirty="0">
                <a:latin typeface="华文新魏" panose="02010800040101010101" pitchFamily="2" charset="-122"/>
                <a:ea typeface="华文新魏" panose="02010800040101010101" pitchFamily="2" charset="-122"/>
              </a:rPr>
              <a:t>8.5.1 </a:t>
            </a:r>
            <a:r>
              <a:rPr lang="zh-CN" altLang="en-US" sz="4000" b="1" dirty="0">
                <a:latin typeface="华文新魏" panose="02010800040101010101" pitchFamily="2" charset="-122"/>
                <a:ea typeface="华文新魏" panose="02010800040101010101" pitchFamily="2" charset="-122"/>
              </a:rPr>
              <a:t>事物</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15F91C1B-DE0B-44CF-9583-12307089F723}"/>
              </a:ext>
            </a:extLst>
          </p:cNvPr>
          <p:cNvSpPr>
            <a:spLocks noChangeArrowheads="1"/>
          </p:cNvSpPr>
          <p:nvPr/>
        </p:nvSpPr>
        <p:spPr bwMode="auto">
          <a:xfrm>
            <a:off x="323850" y="1295400"/>
            <a:ext cx="8640763" cy="530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8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800">
                <a:solidFill>
                  <a:schemeClr val="tx1"/>
                </a:solidFill>
                <a:latin typeface="Tahoma" panose="020B0604030504040204" pitchFamily="34" charset="0"/>
                <a:ea typeface="宋体" panose="02010600030101010101" pitchFamily="2" charset="-122"/>
              </a:defRPr>
            </a:lvl2pPr>
            <a:lvl3pPr marL="1447800" indent="-533400" eaLnBrk="0" hangingPunct="0">
              <a:defRPr kumimoji="1" sz="2800">
                <a:solidFill>
                  <a:schemeClr val="tx1"/>
                </a:solidFill>
                <a:latin typeface="Tahoma" panose="020B0604030504040204" pitchFamily="34" charset="0"/>
                <a:ea typeface="宋体" panose="02010600030101010101" pitchFamily="2" charset="-122"/>
              </a:defRPr>
            </a:lvl3pPr>
            <a:lvl4pPr marL="2057400" indent="-6858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marL="0" lvl="1" indent="0" algn="l" eaLnBrk="1" hangingPunct="1">
              <a:spcBef>
                <a:spcPct val="20000"/>
              </a:spcBef>
              <a:buClr>
                <a:srgbClr val="0000CC"/>
              </a:buClr>
            </a:pPr>
            <a:r>
              <a:rPr lang="en-US" altLang="zh-CN" b="1" dirty="0"/>
              <a:t>2. </a:t>
            </a:r>
            <a:r>
              <a:rPr lang="zh-CN" altLang="en-US" b="1" dirty="0"/>
              <a:t>事务记录</a:t>
            </a:r>
            <a:endParaRPr lang="en-US" altLang="zh-CN" b="1" dirty="0"/>
          </a:p>
          <a:p>
            <a:pPr marL="360000" lvl="2" algn="l" eaLnBrk="1" hangingPunct="1">
              <a:spcBef>
                <a:spcPct val="20000"/>
              </a:spcBef>
              <a:buClr>
                <a:srgbClr val="000099"/>
              </a:buClr>
              <a:buSzPct val="80000"/>
              <a:buFontTx/>
              <a:buChar char="•"/>
            </a:pPr>
            <a:r>
              <a:rPr lang="zh-CN" altLang="en-US" b="1" dirty="0"/>
              <a:t>用于实现事务原子性的数据结构</a:t>
            </a:r>
          </a:p>
          <a:p>
            <a:pPr marL="360000" lvl="2" algn="l" eaLnBrk="1" hangingPunct="1">
              <a:spcBef>
                <a:spcPct val="20000"/>
              </a:spcBef>
              <a:buClr>
                <a:srgbClr val="000099"/>
              </a:buClr>
              <a:buSzPct val="80000"/>
              <a:buFontTx/>
              <a:buChar char="•"/>
            </a:pPr>
            <a:r>
              <a:rPr lang="zh-CN" altLang="en-US" b="1" dirty="0"/>
              <a:t>被放在稳定存储器中，用来记录在事务运行时数据项修改的全部信息，故又称为运行记录</a:t>
            </a:r>
            <a:r>
              <a:rPr lang="en-US" altLang="zh-CN" b="1" dirty="0"/>
              <a:t>(Log)</a:t>
            </a:r>
          </a:p>
          <a:p>
            <a:pPr marL="360000" lvl="2" algn="l" eaLnBrk="1" hangingPunct="1">
              <a:spcBef>
                <a:spcPct val="20000"/>
              </a:spcBef>
              <a:buClr>
                <a:srgbClr val="000099"/>
              </a:buClr>
              <a:buSzPct val="80000"/>
              <a:buFontTx/>
              <a:buChar char="•"/>
            </a:pPr>
            <a:r>
              <a:rPr lang="zh-CN" altLang="en-US" b="1" dirty="0"/>
              <a:t>包括下列字段</a:t>
            </a:r>
            <a:r>
              <a:rPr lang="en-US" altLang="zh-CN" b="1" dirty="0"/>
              <a:t>:</a:t>
            </a:r>
          </a:p>
          <a:p>
            <a:pPr marL="540000" lvl="4" algn="l" eaLnBrk="1" hangingPunct="1">
              <a:spcBef>
                <a:spcPct val="20000"/>
              </a:spcBef>
              <a:buClr>
                <a:srgbClr val="000099"/>
              </a:buClr>
              <a:buSzPct val="80000"/>
              <a:buFontTx/>
              <a:buChar char="•"/>
            </a:pPr>
            <a:r>
              <a:rPr lang="zh-CN" altLang="en-US" sz="2400" b="1" dirty="0"/>
              <a:t>事务名：用于标识该事务的惟一名字；</a:t>
            </a:r>
          </a:p>
          <a:p>
            <a:pPr marL="540000" lvl="4" algn="l" eaLnBrk="1" hangingPunct="1">
              <a:spcBef>
                <a:spcPct val="20000"/>
              </a:spcBef>
              <a:buClr>
                <a:srgbClr val="000099"/>
              </a:buClr>
              <a:buSzPct val="80000"/>
              <a:buFontTx/>
              <a:buChar char="•"/>
            </a:pPr>
            <a:r>
              <a:rPr lang="zh-CN" altLang="en-US" sz="2400" b="1" dirty="0"/>
              <a:t>数据项名：指被修改数据项的惟一名字；</a:t>
            </a:r>
          </a:p>
          <a:p>
            <a:pPr marL="540000" lvl="4" algn="l" eaLnBrk="1" hangingPunct="1">
              <a:spcBef>
                <a:spcPct val="20000"/>
              </a:spcBef>
              <a:buClr>
                <a:srgbClr val="000099"/>
              </a:buClr>
              <a:buSzPct val="80000"/>
              <a:buFontTx/>
              <a:buChar char="•"/>
            </a:pPr>
            <a:r>
              <a:rPr lang="zh-CN" altLang="en-US" sz="2400" b="1" dirty="0"/>
              <a:t>旧值：修改前数据项的值；</a:t>
            </a:r>
          </a:p>
          <a:p>
            <a:pPr marL="540000" lvl="4" algn="l" eaLnBrk="1" hangingPunct="1">
              <a:spcBef>
                <a:spcPct val="20000"/>
              </a:spcBef>
              <a:buClr>
                <a:srgbClr val="000099"/>
              </a:buClr>
              <a:buSzPct val="80000"/>
              <a:buFontTx/>
              <a:buChar char="•"/>
            </a:pPr>
            <a:r>
              <a:rPr lang="zh-CN" altLang="en-US" sz="2400" b="1" dirty="0"/>
              <a:t>新值：修改后数据项将具有的值。</a:t>
            </a:r>
            <a:endParaRPr lang="en-US" altLang="zh-CN" sz="2400" b="1" dirty="0"/>
          </a:p>
        </p:txBody>
      </p:sp>
      <p:sp>
        <p:nvSpPr>
          <p:cNvPr id="2" name="Text Box 4">
            <a:extLst>
              <a:ext uri="{FF2B5EF4-FFF2-40B4-BE49-F238E27FC236}">
                <a16:creationId xmlns:a16="http://schemas.microsoft.com/office/drawing/2014/main" id="{3318DD08-1945-4397-B025-8B0D36A01EE0}"/>
              </a:ext>
            </a:extLst>
          </p:cNvPr>
          <p:cNvSpPr txBox="1">
            <a:spLocks noChangeArrowheads="1"/>
          </p:cNvSpPr>
          <p:nvPr/>
        </p:nvSpPr>
        <p:spPr bwMode="auto">
          <a:xfrm>
            <a:off x="611560" y="414337"/>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spcBef>
                <a:spcPct val="50000"/>
              </a:spcBef>
            </a:pPr>
            <a:r>
              <a:rPr lang="en-US" altLang="zh-CN" sz="4000" b="1" dirty="0">
                <a:latin typeface="华文新魏" panose="02010800040101010101" pitchFamily="2" charset="-122"/>
                <a:ea typeface="华文新魏" panose="02010800040101010101" pitchFamily="2" charset="-122"/>
              </a:rPr>
              <a:t>8.5.1 </a:t>
            </a:r>
            <a:r>
              <a:rPr lang="zh-CN" altLang="en-US" sz="4000" b="1" dirty="0">
                <a:latin typeface="华文新魏" panose="02010800040101010101" pitchFamily="2" charset="-122"/>
                <a:ea typeface="华文新魏" panose="02010800040101010101" pitchFamily="2" charset="-122"/>
              </a:rPr>
              <a:t>事物</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DF5795DC-ECF4-477C-A463-FC7E489F3B4E}"/>
              </a:ext>
            </a:extLst>
          </p:cNvPr>
          <p:cNvSpPr>
            <a:spLocks noChangeArrowheads="1"/>
          </p:cNvSpPr>
          <p:nvPr/>
        </p:nvSpPr>
        <p:spPr bwMode="auto">
          <a:xfrm>
            <a:off x="323850" y="1295400"/>
            <a:ext cx="8640763" cy="530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8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800">
                <a:solidFill>
                  <a:schemeClr val="tx1"/>
                </a:solidFill>
                <a:latin typeface="Tahoma" panose="020B0604030504040204" pitchFamily="34" charset="0"/>
                <a:ea typeface="宋体" panose="02010600030101010101" pitchFamily="2" charset="-122"/>
              </a:defRPr>
            </a:lvl2pPr>
            <a:lvl3pPr marL="1447800" indent="-5334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marL="0" lvl="1" indent="0" algn="l" eaLnBrk="1" hangingPunct="1">
              <a:spcBef>
                <a:spcPct val="20000"/>
              </a:spcBef>
              <a:buClr>
                <a:srgbClr val="0000CC"/>
              </a:buClr>
            </a:pPr>
            <a:r>
              <a:rPr lang="en-US" altLang="zh-CN" b="1" dirty="0"/>
              <a:t>3. </a:t>
            </a:r>
            <a:r>
              <a:rPr lang="zh-CN" altLang="zh-CN" b="1" dirty="0"/>
              <a:t>恢复算法</a:t>
            </a:r>
            <a:endParaRPr lang="en-US" altLang="zh-CN" b="1" dirty="0"/>
          </a:p>
          <a:p>
            <a:pPr marL="0" lvl="2" indent="0" algn="l" eaLnBrk="1" hangingPunct="1">
              <a:spcBef>
                <a:spcPct val="20000"/>
              </a:spcBef>
              <a:buClr>
                <a:srgbClr val="000099"/>
              </a:buClr>
              <a:buSzPct val="80000"/>
            </a:pPr>
            <a:r>
              <a:rPr lang="en-US" altLang="zh-CN" b="1" dirty="0"/>
              <a:t>(1) </a:t>
            </a:r>
            <a:r>
              <a:rPr lang="en-US" altLang="zh-CN" b="1" dirty="0" err="1"/>
              <a:t>undo〈Ti</a:t>
            </a:r>
            <a:r>
              <a:rPr lang="en-US" altLang="zh-CN" b="1" dirty="0"/>
              <a:t>〉</a:t>
            </a:r>
            <a:r>
              <a:rPr lang="zh-CN" altLang="en-US" b="1" dirty="0"/>
              <a:t>。该过程把所有被事务</a:t>
            </a:r>
            <a:r>
              <a:rPr lang="en-US" altLang="zh-CN" b="1" dirty="0" err="1"/>
              <a:t>Ti</a:t>
            </a:r>
            <a:r>
              <a:rPr lang="zh-CN" altLang="en-US" b="1" dirty="0"/>
              <a:t>修改过的数据恢复为修改前的值</a:t>
            </a:r>
          </a:p>
          <a:p>
            <a:pPr marL="0" lvl="2" indent="0" algn="l" eaLnBrk="1" hangingPunct="1">
              <a:spcBef>
                <a:spcPct val="20000"/>
              </a:spcBef>
              <a:buClr>
                <a:srgbClr val="000099"/>
              </a:buClr>
              <a:buSzPct val="80000"/>
            </a:pPr>
            <a:r>
              <a:rPr lang="en-US" altLang="zh-CN" b="1" dirty="0"/>
              <a:t>(2) </a:t>
            </a:r>
            <a:r>
              <a:rPr lang="en-US" altLang="zh-CN" b="1" dirty="0" err="1"/>
              <a:t>redo〈Ti</a:t>
            </a:r>
            <a:r>
              <a:rPr lang="en-US" altLang="zh-CN" b="1" dirty="0"/>
              <a:t>〉</a:t>
            </a:r>
            <a:r>
              <a:rPr lang="zh-CN" altLang="en-US" b="1" dirty="0"/>
              <a:t>。该过程把所有被事务</a:t>
            </a:r>
            <a:r>
              <a:rPr lang="en-US" altLang="zh-CN" b="1" dirty="0" err="1"/>
              <a:t>Ti</a:t>
            </a:r>
            <a:r>
              <a:rPr lang="zh-CN" altLang="en-US" b="1" dirty="0"/>
              <a:t>修改过的数据设置为新值。</a:t>
            </a:r>
          </a:p>
        </p:txBody>
      </p:sp>
      <p:sp>
        <p:nvSpPr>
          <p:cNvPr id="2" name="Text Box 4">
            <a:extLst>
              <a:ext uri="{FF2B5EF4-FFF2-40B4-BE49-F238E27FC236}">
                <a16:creationId xmlns:a16="http://schemas.microsoft.com/office/drawing/2014/main" id="{6A55B0F1-A5EC-45A0-931F-3AC3C3991A98}"/>
              </a:ext>
            </a:extLst>
          </p:cNvPr>
          <p:cNvSpPr txBox="1">
            <a:spLocks noChangeArrowheads="1"/>
          </p:cNvSpPr>
          <p:nvPr/>
        </p:nvSpPr>
        <p:spPr bwMode="auto">
          <a:xfrm>
            <a:off x="611560" y="414337"/>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spcBef>
                <a:spcPct val="50000"/>
              </a:spcBef>
            </a:pPr>
            <a:r>
              <a:rPr lang="en-US" altLang="zh-CN" sz="4000" b="1" dirty="0">
                <a:latin typeface="华文新魏" panose="02010800040101010101" pitchFamily="2" charset="-122"/>
                <a:ea typeface="华文新魏" panose="02010800040101010101" pitchFamily="2" charset="-122"/>
              </a:rPr>
              <a:t>8.5.1 </a:t>
            </a:r>
            <a:r>
              <a:rPr lang="zh-CN" altLang="en-US" sz="4000" b="1" dirty="0">
                <a:latin typeface="华文新魏" panose="02010800040101010101" pitchFamily="2" charset="-122"/>
                <a:ea typeface="华文新魏" panose="02010800040101010101" pitchFamily="2" charset="-122"/>
              </a:rPr>
              <a:t>事物</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814B53ED-5C43-4821-A77E-72D6CC6D6203}"/>
              </a:ext>
            </a:extLst>
          </p:cNvPr>
          <p:cNvSpPr>
            <a:spLocks noChangeArrowheads="1"/>
          </p:cNvSpPr>
          <p:nvPr/>
        </p:nvSpPr>
        <p:spPr bwMode="auto">
          <a:xfrm>
            <a:off x="323850" y="1295400"/>
            <a:ext cx="8640763" cy="530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8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800">
                <a:solidFill>
                  <a:schemeClr val="tx1"/>
                </a:solidFill>
                <a:latin typeface="Tahoma" panose="020B0604030504040204" pitchFamily="34" charset="0"/>
                <a:ea typeface="宋体" panose="02010600030101010101" pitchFamily="2" charset="-122"/>
              </a:defRPr>
            </a:lvl2pPr>
            <a:lvl3pPr marL="1447800" indent="-5334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marL="0" lvl="1" indent="0" algn="l" eaLnBrk="1" hangingPunct="1">
              <a:spcBef>
                <a:spcPct val="20000"/>
              </a:spcBef>
              <a:buClr>
                <a:srgbClr val="0000CC"/>
              </a:buClr>
            </a:pPr>
            <a:r>
              <a:rPr lang="en-US" altLang="zh-CN" b="1" dirty="0"/>
              <a:t>3.</a:t>
            </a:r>
            <a:r>
              <a:rPr lang="zh-CN" altLang="zh-CN" b="1" dirty="0"/>
              <a:t>恢复算法</a:t>
            </a:r>
            <a:endParaRPr lang="en-US" altLang="zh-CN" b="1" dirty="0"/>
          </a:p>
          <a:p>
            <a:pPr marL="360000" lvl="2" algn="l" eaLnBrk="1" hangingPunct="1">
              <a:spcBef>
                <a:spcPct val="20000"/>
              </a:spcBef>
              <a:buClr>
                <a:srgbClr val="000099"/>
              </a:buClr>
              <a:buSzPct val="80000"/>
              <a:buFontTx/>
              <a:buChar char="•"/>
            </a:pPr>
            <a:r>
              <a:rPr lang="en-US" altLang="zh-CN" b="1" dirty="0" err="1"/>
              <a:t>系统发生故障，通过查找事务记录表，把尚未清理的事务分成两类</a:t>
            </a:r>
            <a:r>
              <a:rPr lang="zh-CN" altLang="en-US" b="1" dirty="0"/>
              <a:t>：</a:t>
            </a:r>
          </a:p>
          <a:p>
            <a:pPr marL="360000" lvl="2" algn="l" eaLnBrk="1" hangingPunct="1">
              <a:spcBef>
                <a:spcPct val="20000"/>
              </a:spcBef>
              <a:buClr>
                <a:srgbClr val="000099"/>
              </a:buClr>
              <a:buSzPct val="80000"/>
            </a:pPr>
            <a:r>
              <a:rPr lang="zh-CN" altLang="en-US" b="1" dirty="0"/>
              <a:t>一类是其所包含的各类操作都已完成的事务：利用</a:t>
            </a:r>
            <a:r>
              <a:rPr lang="en-US" altLang="zh-CN" b="1" dirty="0" err="1"/>
              <a:t>redo〈Ti</a:t>
            </a:r>
            <a:r>
              <a:rPr lang="en-US" altLang="zh-CN" b="1" dirty="0"/>
              <a:t>〉</a:t>
            </a:r>
            <a:r>
              <a:rPr lang="zh-CN" altLang="en-US" b="1" dirty="0"/>
              <a:t>过程，把所有已被修改的数据设置成新值。</a:t>
            </a:r>
          </a:p>
          <a:p>
            <a:pPr marL="360000" lvl="2" algn="l" eaLnBrk="1" hangingPunct="1">
              <a:spcBef>
                <a:spcPct val="20000"/>
              </a:spcBef>
              <a:buClr>
                <a:srgbClr val="000099"/>
              </a:buClr>
              <a:buSzPct val="80000"/>
            </a:pPr>
            <a:r>
              <a:rPr lang="zh-CN" altLang="en-US" b="1" dirty="0"/>
              <a:t>另一类是其所包含的各个操作并未全部完成的事务：利用</a:t>
            </a:r>
            <a:r>
              <a:rPr lang="en-US" altLang="zh-CN" b="1" dirty="0" err="1"/>
              <a:t>undo〈Ti</a:t>
            </a:r>
            <a:r>
              <a:rPr lang="en-US" altLang="zh-CN" b="1" dirty="0"/>
              <a:t>〉</a:t>
            </a:r>
            <a:r>
              <a:rPr lang="zh-CN" altLang="en-US" b="1" dirty="0"/>
              <a:t>过程，将所有已被修改的数据，恢复为修改前的值。</a:t>
            </a:r>
          </a:p>
        </p:txBody>
      </p:sp>
      <p:sp>
        <p:nvSpPr>
          <p:cNvPr id="2" name="Text Box 4">
            <a:extLst>
              <a:ext uri="{FF2B5EF4-FFF2-40B4-BE49-F238E27FC236}">
                <a16:creationId xmlns:a16="http://schemas.microsoft.com/office/drawing/2014/main" id="{48456762-6ACE-434D-B0CC-CDA504E62386}"/>
              </a:ext>
            </a:extLst>
          </p:cNvPr>
          <p:cNvSpPr txBox="1">
            <a:spLocks noChangeArrowheads="1"/>
          </p:cNvSpPr>
          <p:nvPr/>
        </p:nvSpPr>
        <p:spPr bwMode="auto">
          <a:xfrm>
            <a:off x="611560" y="414337"/>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spcBef>
                <a:spcPct val="50000"/>
              </a:spcBef>
            </a:pPr>
            <a:r>
              <a:rPr lang="en-US" altLang="zh-CN" sz="4000" b="1" dirty="0">
                <a:latin typeface="华文新魏" panose="02010800040101010101" pitchFamily="2" charset="-122"/>
                <a:ea typeface="华文新魏" panose="02010800040101010101" pitchFamily="2" charset="-122"/>
              </a:rPr>
              <a:t>8.5.1 </a:t>
            </a:r>
            <a:r>
              <a:rPr lang="zh-CN" altLang="en-US" sz="4000" b="1" dirty="0">
                <a:latin typeface="华文新魏" panose="02010800040101010101" pitchFamily="2" charset="-122"/>
                <a:ea typeface="华文新魏" panose="02010800040101010101" pitchFamily="2" charset="-122"/>
              </a:rPr>
              <a:t>事物</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04400BB8-D2A9-4003-B8EB-BBF679A2B9AB}"/>
              </a:ext>
            </a:extLst>
          </p:cNvPr>
          <p:cNvSpPr>
            <a:spLocks noChangeArrowheads="1"/>
          </p:cNvSpPr>
          <p:nvPr/>
        </p:nvSpPr>
        <p:spPr bwMode="auto">
          <a:xfrm>
            <a:off x="323850" y="1295400"/>
            <a:ext cx="8640763" cy="530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8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800">
                <a:solidFill>
                  <a:schemeClr val="tx1"/>
                </a:solidFill>
                <a:latin typeface="Tahoma" panose="020B0604030504040204" pitchFamily="34" charset="0"/>
                <a:ea typeface="宋体" panose="02010600030101010101" pitchFamily="2" charset="-122"/>
              </a:defRPr>
            </a:lvl2pPr>
            <a:lvl3pPr marL="1447800" indent="-5334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marL="457200" lvl="1" indent="0" algn="l" eaLnBrk="1" hangingPunct="1">
              <a:spcBef>
                <a:spcPct val="20000"/>
              </a:spcBef>
              <a:buClr>
                <a:srgbClr val="0000CC"/>
              </a:buClr>
            </a:pPr>
            <a:r>
              <a:rPr lang="en-US" altLang="zh-CN" b="1" dirty="0"/>
              <a:t>1. </a:t>
            </a:r>
            <a:r>
              <a:rPr lang="zh-CN" altLang="en-US" b="1" dirty="0"/>
              <a:t>检查点的作用</a:t>
            </a:r>
            <a:endParaRPr lang="en-US" altLang="zh-CN" b="1" dirty="0"/>
          </a:p>
          <a:p>
            <a:pPr marL="0" lvl="2" algn="l" eaLnBrk="1" hangingPunct="1">
              <a:spcBef>
                <a:spcPct val="20000"/>
              </a:spcBef>
              <a:buClr>
                <a:srgbClr val="000099"/>
              </a:buClr>
              <a:buSzPct val="80000"/>
              <a:buFontTx/>
              <a:buChar char="•"/>
            </a:pPr>
            <a:r>
              <a:rPr lang="en-US" altLang="zh-CN" b="1" dirty="0" err="1"/>
              <a:t>可能存在着许多并发执行的事务，事务记录表中就会有许多记录</a:t>
            </a:r>
            <a:r>
              <a:rPr lang="en-US" altLang="zh-CN" b="1" dirty="0"/>
              <a:t>。</a:t>
            </a:r>
            <a:r>
              <a:rPr lang="zh-CN" altLang="en-US" b="1" dirty="0"/>
              <a:t>时间一长，一旦系统发生故障，在事务记录表中的记录清理起来就非常费时。</a:t>
            </a:r>
          </a:p>
          <a:p>
            <a:pPr marL="0" lvl="2" algn="l" eaLnBrk="1" hangingPunct="1">
              <a:spcBef>
                <a:spcPct val="20000"/>
              </a:spcBef>
              <a:buClr>
                <a:srgbClr val="000099"/>
              </a:buClr>
              <a:buSzPct val="80000"/>
              <a:buFontTx/>
              <a:buChar char="•"/>
            </a:pPr>
            <a:r>
              <a:rPr lang="zh-CN" altLang="en-US" b="1" dirty="0"/>
              <a:t>引入检查点的主要目的，是使对事务记录表中事务记录的清理工作</a:t>
            </a:r>
            <a:r>
              <a:rPr lang="zh-CN" altLang="en-US" b="1" dirty="0">
                <a:solidFill>
                  <a:srgbClr val="FF0000"/>
                </a:solidFill>
              </a:rPr>
              <a:t>经常化</a:t>
            </a:r>
          </a:p>
          <a:p>
            <a:pPr marL="0" lvl="2" algn="l" eaLnBrk="1" hangingPunct="1">
              <a:spcBef>
                <a:spcPct val="20000"/>
              </a:spcBef>
              <a:buClr>
                <a:srgbClr val="000099"/>
              </a:buClr>
              <a:buSzPct val="80000"/>
              <a:buFontTx/>
              <a:buChar char="•"/>
            </a:pPr>
            <a:r>
              <a:rPr lang="zh-CN" altLang="en-US" b="1" dirty="0">
                <a:solidFill>
                  <a:srgbClr val="FF0000"/>
                </a:solidFill>
              </a:rPr>
              <a:t>只需对最后一个检查点之后的事务记录进行处理。</a:t>
            </a:r>
          </a:p>
        </p:txBody>
      </p:sp>
      <p:sp>
        <p:nvSpPr>
          <p:cNvPr id="2" name="Text Box 4">
            <a:extLst>
              <a:ext uri="{FF2B5EF4-FFF2-40B4-BE49-F238E27FC236}">
                <a16:creationId xmlns:a16="http://schemas.microsoft.com/office/drawing/2014/main" id="{3B36C460-4537-47A7-8A19-E7EEA6D89DBB}"/>
              </a:ext>
            </a:extLst>
          </p:cNvPr>
          <p:cNvSpPr txBox="1">
            <a:spLocks noChangeArrowheads="1"/>
          </p:cNvSpPr>
          <p:nvPr/>
        </p:nvSpPr>
        <p:spPr bwMode="auto">
          <a:xfrm>
            <a:off x="611560" y="414337"/>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spcBef>
                <a:spcPct val="50000"/>
              </a:spcBef>
            </a:pPr>
            <a:r>
              <a:rPr lang="en-US" altLang="zh-CN" sz="4000" b="1" dirty="0">
                <a:latin typeface="华文新魏" panose="02010800040101010101" pitchFamily="2" charset="-122"/>
                <a:ea typeface="华文新魏" panose="02010800040101010101" pitchFamily="2" charset="-122"/>
              </a:rPr>
              <a:t>8.5.2 </a:t>
            </a:r>
            <a:r>
              <a:rPr lang="zh-CN" altLang="en-US" sz="4000" b="1" dirty="0">
                <a:latin typeface="华文新魏" panose="02010800040101010101" pitchFamily="2" charset="-122"/>
                <a:ea typeface="华文新魏" panose="02010800040101010101" pitchFamily="2" charset="-122"/>
              </a:rPr>
              <a:t>检查点</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78923847-0E6C-4F18-B457-9284DBC8A868}"/>
              </a:ext>
            </a:extLst>
          </p:cNvPr>
          <p:cNvSpPr>
            <a:spLocks noChangeArrowheads="1"/>
          </p:cNvSpPr>
          <p:nvPr/>
        </p:nvSpPr>
        <p:spPr bwMode="auto">
          <a:xfrm>
            <a:off x="323850" y="1295400"/>
            <a:ext cx="8640763" cy="530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8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marL="0" lvl="1" algn="l" eaLnBrk="1" hangingPunct="1">
              <a:spcBef>
                <a:spcPct val="20000"/>
              </a:spcBef>
              <a:buClr>
                <a:srgbClr val="0000CC"/>
              </a:buClr>
              <a:buFont typeface="Wingdings" panose="05000000000000000000" pitchFamily="2" charset="2"/>
              <a:buChar char="Ø"/>
            </a:pPr>
            <a:r>
              <a:rPr lang="zh-CN" altLang="en-US" b="1" dirty="0"/>
              <a:t>事务顺序性：事务就是为了保证数据的一致性而设立的</a:t>
            </a:r>
            <a:r>
              <a:rPr lang="en-US" altLang="zh-CN" b="1" dirty="0"/>
              <a:t>,</a:t>
            </a:r>
            <a:r>
              <a:rPr lang="zh-CN" altLang="en-US" b="1" dirty="0"/>
              <a:t>必然要求</a:t>
            </a:r>
            <a:r>
              <a:rPr lang="zh-CN" altLang="zh-CN" b="1" dirty="0"/>
              <a:t>各事务对数据项的修改是互斥的</a:t>
            </a:r>
            <a:r>
              <a:rPr lang="zh-CN" altLang="en-US" b="1" dirty="0"/>
              <a:t>，必须按次序依次进行，一个执行完后才允许另一个执行</a:t>
            </a:r>
          </a:p>
          <a:p>
            <a:pPr marL="0" lvl="1" algn="l" eaLnBrk="1" hangingPunct="1">
              <a:spcBef>
                <a:spcPct val="20000"/>
              </a:spcBef>
              <a:buClr>
                <a:srgbClr val="0000CC"/>
              </a:buClr>
              <a:buFont typeface="Wingdings" panose="05000000000000000000" pitchFamily="2" charset="2"/>
              <a:buChar char="Ø"/>
            </a:pPr>
            <a:r>
              <a:rPr lang="zh-CN" altLang="en-US" b="1" dirty="0"/>
              <a:t>把用于实现事务顺序性的技术称为并发控制</a:t>
            </a:r>
          </a:p>
        </p:txBody>
      </p:sp>
      <p:sp>
        <p:nvSpPr>
          <p:cNvPr id="59395" name="Text Box 3">
            <a:extLst>
              <a:ext uri="{FF2B5EF4-FFF2-40B4-BE49-F238E27FC236}">
                <a16:creationId xmlns:a16="http://schemas.microsoft.com/office/drawing/2014/main" id="{461C0BD7-8D99-4B1B-9B81-78E105BC1931}"/>
              </a:ext>
            </a:extLst>
          </p:cNvPr>
          <p:cNvSpPr txBox="1">
            <a:spLocks noChangeArrowheads="1"/>
          </p:cNvSpPr>
          <p:nvPr/>
        </p:nvSpPr>
        <p:spPr bwMode="auto">
          <a:xfrm>
            <a:off x="200508" y="268195"/>
            <a:ext cx="7467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spcBef>
                <a:spcPct val="50000"/>
              </a:spcBef>
            </a:pPr>
            <a:r>
              <a:rPr lang="en-US" altLang="zh-CN" sz="4000" b="1" dirty="0">
                <a:latin typeface="华文新魏" panose="02010800040101010101" pitchFamily="2" charset="-122"/>
                <a:ea typeface="华文新魏" panose="02010800040101010101" pitchFamily="2" charset="-122"/>
              </a:rPr>
              <a:t>8.5.3</a:t>
            </a:r>
            <a:r>
              <a:rPr lang="zh-CN" altLang="en-US" sz="4000" b="1" dirty="0"/>
              <a:t>并发控制</a:t>
            </a:r>
            <a:endParaRPr lang="zh-CN" altLang="en-US" sz="4000" b="1" dirty="0">
              <a:latin typeface="华文新魏" panose="02010800040101010101" pitchFamily="2" charset="-122"/>
              <a:ea typeface="华文新魏" panose="0201080004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6">
            <a:extLst>
              <a:ext uri="{FF2B5EF4-FFF2-40B4-BE49-F238E27FC236}">
                <a16:creationId xmlns:a16="http://schemas.microsoft.com/office/drawing/2014/main" id="{1B2023E2-FA15-4578-BB0F-9DF0951B151C}"/>
              </a:ext>
            </a:extLst>
          </p:cNvPr>
          <p:cNvSpPr txBox="1">
            <a:spLocks noChangeArrowheads="1"/>
          </p:cNvSpPr>
          <p:nvPr/>
        </p:nvSpPr>
        <p:spPr bwMode="auto">
          <a:xfrm>
            <a:off x="251520" y="854868"/>
            <a:ext cx="8280920"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r>
              <a:rPr lang="zh-CN" altLang="en-US" b="1" dirty="0">
                <a:latin typeface="Times New Roman" panose="02020603050405020304" pitchFamily="18" charset="0"/>
              </a:rPr>
              <a:t>2. 显式链接</a:t>
            </a:r>
            <a:endParaRPr lang="en-US" altLang="zh-CN" b="1" dirty="0">
              <a:latin typeface="Times New Roman" panose="02020603050405020304" pitchFamily="18" charset="0"/>
            </a:endParaRPr>
          </a:p>
          <a:p>
            <a:pPr marL="457200" indent="-457200" algn="l" eaLnBrk="1" hangingPunct="1">
              <a:buFont typeface="Wingdings" panose="05000000000000000000" pitchFamily="2" charset="2"/>
              <a:buChar char="Ø"/>
            </a:pPr>
            <a:r>
              <a:rPr lang="zh-CN" altLang="en-US" sz="2400" b="1" dirty="0">
                <a:solidFill>
                  <a:schemeClr val="accent6">
                    <a:lumMod val="50000"/>
                  </a:schemeClr>
                </a:solidFill>
                <a:latin typeface="Times New Roman" panose="02020603050405020304" pitchFamily="18" charset="0"/>
              </a:rPr>
              <a:t>构建一</a:t>
            </a:r>
            <a:r>
              <a:rPr lang="zh-CN" altLang="en-US" sz="2400" b="1" dirty="0">
                <a:solidFill>
                  <a:srgbClr val="FF0000"/>
                </a:solidFill>
                <a:latin typeface="Times New Roman" panose="02020603050405020304" pitchFamily="18" charset="0"/>
              </a:rPr>
              <a:t>张链接表，把文件各物理块的指针显示存放</a:t>
            </a:r>
            <a:r>
              <a:rPr lang="zh-CN" altLang="en-US" sz="2400" b="1" dirty="0">
                <a:solidFill>
                  <a:schemeClr val="accent6">
                    <a:lumMod val="50000"/>
                  </a:schemeClr>
                </a:solidFill>
                <a:latin typeface="Times New Roman" panose="02020603050405020304" pitchFamily="18" charset="0"/>
              </a:rPr>
              <a:t>，</a:t>
            </a:r>
            <a:endParaRPr lang="en-US" altLang="zh-CN" sz="2400" b="1" dirty="0">
              <a:solidFill>
                <a:schemeClr val="accent6">
                  <a:lumMod val="50000"/>
                </a:schemeClr>
              </a:solidFill>
              <a:latin typeface="Times New Roman" panose="02020603050405020304" pitchFamily="18" charset="0"/>
            </a:endParaRPr>
          </a:p>
          <a:p>
            <a:pPr marL="457200" indent="-457200" algn="l" eaLnBrk="1" hangingPunct="1">
              <a:buFont typeface="Wingdings" panose="05000000000000000000" pitchFamily="2" charset="2"/>
              <a:buChar char="Ø"/>
            </a:pPr>
            <a:r>
              <a:rPr lang="zh-CN" altLang="en-US" sz="2400" b="1" dirty="0">
                <a:solidFill>
                  <a:srgbClr val="FF0000"/>
                </a:solidFill>
                <a:latin typeface="Times New Roman" panose="02020603050405020304" pitchFamily="18" charset="0"/>
              </a:rPr>
              <a:t>该表在整个磁盘中仅仅有一张，就是文件分配表</a:t>
            </a:r>
            <a:r>
              <a:rPr lang="en-US" altLang="zh-CN" sz="2400" b="1" dirty="0">
                <a:solidFill>
                  <a:srgbClr val="FF0000"/>
                </a:solidFill>
                <a:latin typeface="Times New Roman" panose="02020603050405020304" pitchFamily="18" charset="0"/>
              </a:rPr>
              <a:t>FAT</a:t>
            </a:r>
          </a:p>
          <a:p>
            <a:pPr marL="457200" indent="-457200" algn="l" eaLnBrk="1" hangingPunct="1">
              <a:buFont typeface="Wingdings" panose="05000000000000000000" pitchFamily="2" charset="2"/>
              <a:buChar char="Ø"/>
            </a:pPr>
            <a:r>
              <a:rPr lang="zh-CN" altLang="en-US" sz="2400" b="1" dirty="0">
                <a:solidFill>
                  <a:schemeClr val="accent6">
                    <a:lumMod val="50000"/>
                  </a:schemeClr>
                </a:solidFill>
                <a:latin typeface="Times New Roman" panose="02020603050405020304" pitchFamily="18" charset="0"/>
              </a:rPr>
              <a:t>链首指针对应的盘块号，作为</a:t>
            </a:r>
            <a:r>
              <a:rPr lang="zh-CN" altLang="en-US" sz="2400" b="1" dirty="0">
                <a:solidFill>
                  <a:srgbClr val="FF0000"/>
                </a:solidFill>
                <a:latin typeface="Times New Roman" panose="02020603050405020304" pitchFamily="18" charset="0"/>
              </a:rPr>
              <a:t>文件地址填入</a:t>
            </a:r>
            <a:r>
              <a:rPr lang="en-US" altLang="zh-CN" sz="2400" b="1" dirty="0">
                <a:solidFill>
                  <a:srgbClr val="FF0000"/>
                </a:solidFill>
                <a:latin typeface="Times New Roman" panose="02020603050405020304" pitchFamily="18" charset="0"/>
              </a:rPr>
              <a:t>FCB</a:t>
            </a:r>
            <a:r>
              <a:rPr lang="zh-CN" altLang="en-US" sz="2400" b="1" dirty="0">
                <a:solidFill>
                  <a:schemeClr val="accent6">
                    <a:lumMod val="50000"/>
                  </a:schemeClr>
                </a:solidFill>
                <a:latin typeface="Times New Roman" panose="02020603050405020304" pitchFamily="18" charset="0"/>
              </a:rPr>
              <a:t>的物理地址字段中</a:t>
            </a:r>
            <a:endParaRPr lang="en-US" altLang="zh-CN" sz="2400" b="1" dirty="0">
              <a:solidFill>
                <a:schemeClr val="accent6">
                  <a:lumMod val="50000"/>
                </a:schemeClr>
              </a:solidFill>
              <a:latin typeface="Times New Roman" panose="02020603050405020304" pitchFamily="18" charset="0"/>
            </a:endParaRPr>
          </a:p>
          <a:p>
            <a:pPr algn="l" eaLnBrk="1" hangingPunct="1"/>
            <a:r>
              <a:rPr lang="zh-CN" altLang="en-US" b="1" dirty="0">
                <a:latin typeface="Times New Roman" panose="02020603050405020304" pitchFamily="18" charset="0"/>
              </a:rPr>
              <a:t> </a:t>
            </a:r>
          </a:p>
        </p:txBody>
      </p:sp>
      <p:sp>
        <p:nvSpPr>
          <p:cNvPr id="3076" name="Text Box 7">
            <a:extLst>
              <a:ext uri="{FF2B5EF4-FFF2-40B4-BE49-F238E27FC236}">
                <a16:creationId xmlns:a16="http://schemas.microsoft.com/office/drawing/2014/main" id="{3145EBA5-B602-43BB-8CBF-9EFDB91F9D12}"/>
              </a:ext>
            </a:extLst>
          </p:cNvPr>
          <p:cNvSpPr txBox="1">
            <a:spLocks noChangeArrowheads="1"/>
          </p:cNvSpPr>
          <p:nvPr/>
        </p:nvSpPr>
        <p:spPr bwMode="auto">
          <a:xfrm>
            <a:off x="2897505" y="5774532"/>
            <a:ext cx="2241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r>
              <a:rPr lang="zh-CN" altLang="en-US" sz="2400" dirty="0">
                <a:latin typeface="Times New Roman" panose="02020603050405020304" pitchFamily="18" charset="0"/>
              </a:rPr>
              <a:t>  显式链接结构 </a:t>
            </a:r>
          </a:p>
        </p:txBody>
      </p:sp>
      <p:graphicFrame>
        <p:nvGraphicFramePr>
          <p:cNvPr id="3074" name="Object 8">
            <a:extLst>
              <a:ext uri="{FF2B5EF4-FFF2-40B4-BE49-F238E27FC236}">
                <a16:creationId xmlns:a16="http://schemas.microsoft.com/office/drawing/2014/main" id="{5FE96A82-B6DC-4BB0-825D-1355264A543B}"/>
              </a:ext>
            </a:extLst>
          </p:cNvPr>
          <p:cNvGraphicFramePr>
            <a:graphicFrameLocks noChangeAspect="1"/>
          </p:cNvGraphicFramePr>
          <p:nvPr>
            <p:extLst>
              <p:ext uri="{D42A27DB-BD31-4B8C-83A1-F6EECF244321}">
                <p14:modId xmlns:p14="http://schemas.microsoft.com/office/powerpoint/2010/main" val="4037764007"/>
              </p:ext>
            </p:extLst>
          </p:nvPr>
        </p:nvGraphicFramePr>
        <p:xfrm>
          <a:off x="1763688" y="2852936"/>
          <a:ext cx="5044536" cy="2638425"/>
        </p:xfrm>
        <a:graphic>
          <a:graphicData uri="http://schemas.openxmlformats.org/presentationml/2006/ole">
            <mc:AlternateContent xmlns:mc="http://schemas.openxmlformats.org/markup-compatibility/2006">
              <mc:Choice xmlns:v="urn:schemas-microsoft-com:vml" Requires="v">
                <p:oleObj name="VISIO" r:id="rId3" imgW="2507400" imgH="1310760" progId="Visio.Drawing.4">
                  <p:embed/>
                </p:oleObj>
              </mc:Choice>
              <mc:Fallback>
                <p:oleObj name="VISIO" r:id="rId3" imgW="2507400" imgH="1310760" progId="Visio.Drawing.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2852936"/>
                        <a:ext cx="5044536" cy="2638425"/>
                      </a:xfrm>
                      <a:prstGeom prst="rect">
                        <a:avLst/>
                      </a:prstGeom>
                      <a:noFill/>
                      <a:ln>
                        <a:noFill/>
                      </a:ln>
                      <a:effectLst/>
                    </p:spPr>
                  </p:pic>
                </p:oleObj>
              </mc:Fallback>
            </mc:AlternateContent>
          </a:graphicData>
        </a:graphic>
      </p:graphicFrame>
      <p:sp>
        <p:nvSpPr>
          <p:cNvPr id="2" name="Text Box 2">
            <a:extLst>
              <a:ext uri="{FF2B5EF4-FFF2-40B4-BE49-F238E27FC236}">
                <a16:creationId xmlns:a16="http://schemas.microsoft.com/office/drawing/2014/main" id="{4FF65133-900D-4308-8983-D28FB941E4E0}"/>
              </a:ext>
            </a:extLst>
          </p:cNvPr>
          <p:cNvSpPr txBox="1">
            <a:spLocks noChangeArrowheads="1"/>
          </p:cNvSpPr>
          <p:nvPr/>
        </p:nvSpPr>
        <p:spPr bwMode="auto">
          <a:xfrm>
            <a:off x="1661821" y="157669"/>
            <a:ext cx="347723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3200" b="1" dirty="0">
                <a:solidFill>
                  <a:schemeClr val="accent6">
                    <a:lumMod val="50000"/>
                  </a:schemeClr>
                </a:solidFill>
                <a:latin typeface="Times New Roman" panose="02020603050405020304" pitchFamily="18" charset="0"/>
              </a:rPr>
              <a:t>8.1.2</a:t>
            </a:r>
            <a:r>
              <a:rPr lang="zh-CN" altLang="en-US" sz="3200" b="1" dirty="0">
                <a:solidFill>
                  <a:schemeClr val="accent6">
                    <a:lumMod val="50000"/>
                  </a:schemeClr>
                </a:solidFill>
                <a:latin typeface="Times New Roman" panose="02020603050405020304" pitchFamily="18" charset="0"/>
              </a:rPr>
              <a:t>链接组织方式</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A710B94E-A0ED-4028-95B3-5C1660CA79C6}"/>
              </a:ext>
            </a:extLst>
          </p:cNvPr>
          <p:cNvSpPr>
            <a:spLocks noChangeArrowheads="1"/>
          </p:cNvSpPr>
          <p:nvPr/>
        </p:nvSpPr>
        <p:spPr bwMode="auto">
          <a:xfrm>
            <a:off x="323850" y="1295400"/>
            <a:ext cx="8640763" cy="530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8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800">
                <a:solidFill>
                  <a:schemeClr val="tx1"/>
                </a:solidFill>
                <a:latin typeface="Tahoma" panose="020B0604030504040204" pitchFamily="34" charset="0"/>
                <a:ea typeface="宋体" panose="02010600030101010101" pitchFamily="2" charset="-122"/>
              </a:defRPr>
            </a:lvl2pPr>
            <a:lvl3pPr marL="1447800" indent="-533400" eaLnBrk="0" hangingPunct="0">
              <a:defRPr kumimoji="1" sz="2800">
                <a:solidFill>
                  <a:schemeClr val="tx1"/>
                </a:solidFill>
                <a:latin typeface="Tahoma" panose="020B0604030504040204" pitchFamily="34" charset="0"/>
                <a:ea typeface="宋体" panose="02010600030101010101" pitchFamily="2" charset="-122"/>
              </a:defRPr>
            </a:lvl3pPr>
            <a:lvl4pPr marL="2057400" indent="-6858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marL="0" lvl="1" algn="l" eaLnBrk="1" hangingPunct="1">
              <a:spcBef>
                <a:spcPct val="20000"/>
              </a:spcBef>
              <a:buClr>
                <a:srgbClr val="0000CC"/>
              </a:buClr>
              <a:buFont typeface="Wingdings" panose="05000000000000000000" pitchFamily="2" charset="2"/>
              <a:buChar char="Ø"/>
            </a:pPr>
            <a:r>
              <a:rPr lang="zh-CN" altLang="en-US" b="1" dirty="0"/>
              <a:t>并发控制机制</a:t>
            </a:r>
          </a:p>
          <a:p>
            <a:pPr lvl="2" algn="l" eaLnBrk="1" hangingPunct="1">
              <a:spcBef>
                <a:spcPct val="20000"/>
              </a:spcBef>
              <a:buClr>
                <a:srgbClr val="0000CC"/>
              </a:buClr>
              <a:buFont typeface="Wingdings" panose="05000000000000000000" pitchFamily="2" charset="2"/>
              <a:buChar char="Ø"/>
            </a:pPr>
            <a:r>
              <a:rPr lang="zh-CN" altLang="en-US" b="1" dirty="0"/>
              <a:t>利用信号量机制</a:t>
            </a:r>
          </a:p>
          <a:p>
            <a:pPr lvl="2" algn="l" eaLnBrk="1" hangingPunct="1">
              <a:spcBef>
                <a:spcPct val="20000"/>
              </a:spcBef>
              <a:buClr>
                <a:srgbClr val="0000CC"/>
              </a:buClr>
              <a:buFont typeface="Wingdings" panose="05000000000000000000" pitchFamily="2" charset="2"/>
              <a:buChar char="Ø"/>
            </a:pPr>
            <a:r>
              <a:rPr lang="zh-CN" altLang="en-US" b="1" dirty="0"/>
              <a:t>利用互斥锁实现</a:t>
            </a:r>
            <a:r>
              <a:rPr lang="zh-CN" altLang="en-US" b="1" dirty="0">
                <a:latin typeface="Times New Roman" panose="02020603050405020304" pitchFamily="18" charset="0"/>
              </a:rPr>
              <a:t>“</a:t>
            </a:r>
            <a:r>
              <a:rPr lang="zh-CN" altLang="en-US" b="1" dirty="0"/>
              <a:t>顺序性</a:t>
            </a:r>
            <a:r>
              <a:rPr lang="zh-CN" altLang="en-US" b="1" dirty="0">
                <a:latin typeface="Times New Roman" panose="02020603050405020304" pitchFamily="18" charset="0"/>
              </a:rPr>
              <a:t>”</a:t>
            </a:r>
            <a:endParaRPr lang="zh-CN" altLang="en-US" b="1" dirty="0"/>
          </a:p>
          <a:p>
            <a:pPr lvl="3" algn="l" eaLnBrk="1" hangingPunct="1">
              <a:spcBef>
                <a:spcPct val="20000"/>
              </a:spcBef>
              <a:buClr>
                <a:srgbClr val="0000CC"/>
              </a:buClr>
              <a:buFont typeface="Wingdings" panose="05000000000000000000" pitchFamily="2" charset="2"/>
              <a:buChar char="Ø"/>
            </a:pPr>
            <a:r>
              <a:rPr lang="zh-CN" altLang="en-US" sz="2400" b="1" dirty="0"/>
              <a:t>为共享对象设置一把互斥锁</a:t>
            </a:r>
          </a:p>
          <a:p>
            <a:pPr lvl="2" algn="l" eaLnBrk="1" hangingPunct="1">
              <a:spcBef>
                <a:spcPct val="20000"/>
              </a:spcBef>
              <a:buClr>
                <a:srgbClr val="0000CC"/>
              </a:buClr>
              <a:buFont typeface="Wingdings" panose="05000000000000000000" pitchFamily="2" charset="2"/>
              <a:buChar char="Ø"/>
            </a:pPr>
            <a:r>
              <a:rPr lang="zh-CN" altLang="en-US" b="1" dirty="0"/>
              <a:t>利用互斥锁和共享锁实现顺序性</a:t>
            </a:r>
          </a:p>
          <a:p>
            <a:pPr lvl="3" algn="l" eaLnBrk="1" hangingPunct="1">
              <a:spcBef>
                <a:spcPct val="20000"/>
              </a:spcBef>
              <a:buClr>
                <a:srgbClr val="0000CC"/>
              </a:buClr>
              <a:buFont typeface="Wingdings" panose="05000000000000000000" pitchFamily="2" charset="2"/>
              <a:buChar char="Ø"/>
            </a:pPr>
            <a:r>
              <a:rPr lang="zh-CN" altLang="en-US" sz="2400" b="1" dirty="0"/>
              <a:t>互斥锁仅允许一个事务对对象执行读或写操作，共享锁则允许多个事务对相应对象执行读操作，不允许其中任何一个事务对对象执行写操作。</a:t>
            </a:r>
          </a:p>
        </p:txBody>
      </p:sp>
      <p:sp>
        <p:nvSpPr>
          <p:cNvPr id="2" name="Text Box 3">
            <a:extLst>
              <a:ext uri="{FF2B5EF4-FFF2-40B4-BE49-F238E27FC236}">
                <a16:creationId xmlns:a16="http://schemas.microsoft.com/office/drawing/2014/main" id="{F77382F7-04A8-4023-A7A0-AD57F7D04C60}"/>
              </a:ext>
            </a:extLst>
          </p:cNvPr>
          <p:cNvSpPr txBox="1">
            <a:spLocks noChangeArrowheads="1"/>
          </p:cNvSpPr>
          <p:nvPr/>
        </p:nvSpPr>
        <p:spPr bwMode="auto">
          <a:xfrm>
            <a:off x="200508" y="268195"/>
            <a:ext cx="7467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spcBef>
                <a:spcPct val="50000"/>
              </a:spcBef>
            </a:pPr>
            <a:r>
              <a:rPr lang="en-US" altLang="zh-CN" sz="4000" b="1" dirty="0">
                <a:latin typeface="华文新魏" panose="02010800040101010101" pitchFamily="2" charset="-122"/>
                <a:ea typeface="华文新魏" panose="02010800040101010101" pitchFamily="2" charset="-122"/>
              </a:rPr>
              <a:t>8.5.3</a:t>
            </a:r>
            <a:r>
              <a:rPr lang="zh-CN" altLang="en-US" sz="4000" b="1" dirty="0"/>
              <a:t>并发控制</a:t>
            </a:r>
            <a:endParaRPr lang="zh-CN" altLang="en-US" sz="4000" b="1" dirty="0">
              <a:latin typeface="华文新魏" panose="02010800040101010101" pitchFamily="2" charset="-122"/>
              <a:ea typeface="华文新魏" panose="02010800040101010101"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7DBF3CA2-91E3-4245-9E89-28C9E82D41C1}"/>
              </a:ext>
            </a:extLst>
          </p:cNvPr>
          <p:cNvSpPr>
            <a:spLocks noChangeArrowheads="1"/>
          </p:cNvSpPr>
          <p:nvPr/>
        </p:nvSpPr>
        <p:spPr bwMode="auto">
          <a:xfrm>
            <a:off x="107504" y="1151086"/>
            <a:ext cx="8640763" cy="530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8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800">
                <a:solidFill>
                  <a:schemeClr val="tx1"/>
                </a:solidFill>
                <a:latin typeface="Tahoma" panose="020B0604030504040204" pitchFamily="34" charset="0"/>
                <a:ea typeface="宋体" panose="02010600030101010101" pitchFamily="2" charset="-122"/>
              </a:defRPr>
            </a:lvl2pPr>
            <a:lvl3pPr marL="1447800" indent="-5334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marL="457200" lvl="1" indent="0" algn="l" eaLnBrk="1" hangingPunct="1">
              <a:spcBef>
                <a:spcPct val="20000"/>
              </a:spcBef>
              <a:buClr>
                <a:srgbClr val="0000CC"/>
              </a:buClr>
            </a:pPr>
            <a:r>
              <a:rPr lang="en-US" altLang="zh-CN" b="1" dirty="0"/>
              <a:t>1. </a:t>
            </a:r>
            <a:r>
              <a:rPr lang="zh-CN" altLang="en-US" b="1" dirty="0"/>
              <a:t>重复文件的一致性</a:t>
            </a:r>
          </a:p>
          <a:p>
            <a:pPr lvl="2" algn="l" eaLnBrk="1" hangingPunct="1">
              <a:spcBef>
                <a:spcPct val="20000"/>
              </a:spcBef>
              <a:buClr>
                <a:srgbClr val="0000CC"/>
              </a:buClr>
              <a:buFont typeface="Wingdings" panose="05000000000000000000" pitchFamily="2" charset="2"/>
              <a:buChar char="Ø"/>
            </a:pPr>
            <a:r>
              <a:rPr lang="zh-CN" altLang="en-US" b="1" dirty="0"/>
              <a:t>第一种方法是当一个文件被修改后，可查找文件目录，以得到其它几个拷贝的索引结点号，再从这些索引结点中找到各拷贝的物理位置，然后对这些拷贝做同样的修改；</a:t>
            </a:r>
          </a:p>
          <a:p>
            <a:pPr lvl="2" algn="l" eaLnBrk="1" hangingPunct="1">
              <a:spcBef>
                <a:spcPct val="20000"/>
              </a:spcBef>
              <a:buClr>
                <a:srgbClr val="0000CC"/>
              </a:buClr>
              <a:buFont typeface="Wingdings" panose="05000000000000000000" pitchFamily="2" charset="2"/>
              <a:buChar char="Ø"/>
            </a:pPr>
            <a:r>
              <a:rPr lang="zh-CN" altLang="en-US" b="1" dirty="0"/>
              <a:t>第二种方法是为新修改的文件建立几个拷贝，并用新拷贝去取代原来的文件拷贝。</a:t>
            </a:r>
          </a:p>
          <a:p>
            <a:pPr lvl="2" algn="l" eaLnBrk="1" hangingPunct="1">
              <a:spcBef>
                <a:spcPct val="20000"/>
              </a:spcBef>
              <a:buClr>
                <a:srgbClr val="0000CC"/>
              </a:buClr>
              <a:buFont typeface="Wingdings" panose="05000000000000000000" pitchFamily="2" charset="2"/>
              <a:buChar char="Ø"/>
            </a:pPr>
            <a:endParaRPr lang="zh-CN" altLang="en-US" sz="2400" b="1" dirty="0"/>
          </a:p>
        </p:txBody>
      </p:sp>
      <p:sp>
        <p:nvSpPr>
          <p:cNvPr id="61443" name="Text Box 3">
            <a:extLst>
              <a:ext uri="{FF2B5EF4-FFF2-40B4-BE49-F238E27FC236}">
                <a16:creationId xmlns:a16="http://schemas.microsoft.com/office/drawing/2014/main" id="{9E53F02E-DEBB-4FB3-B0E7-82CC7AC0C7B2}"/>
              </a:ext>
            </a:extLst>
          </p:cNvPr>
          <p:cNvSpPr txBox="1">
            <a:spLocks noChangeArrowheads="1"/>
          </p:cNvSpPr>
          <p:nvPr/>
        </p:nvSpPr>
        <p:spPr bwMode="auto">
          <a:xfrm>
            <a:off x="395536" y="404664"/>
            <a:ext cx="7467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spcBef>
                <a:spcPct val="50000"/>
              </a:spcBef>
            </a:pPr>
            <a:r>
              <a:rPr lang="en-US" altLang="zh-CN" sz="3200" b="1" dirty="0">
                <a:latin typeface="华文新魏" panose="02010800040101010101" pitchFamily="2" charset="-122"/>
                <a:ea typeface="华文新魏" panose="02010800040101010101" pitchFamily="2" charset="-122"/>
              </a:rPr>
              <a:t>8.5.4</a:t>
            </a:r>
            <a:r>
              <a:rPr lang="zh-CN" altLang="en-US" sz="3200" b="1" dirty="0"/>
              <a:t>重复数据的数据一致性问题</a:t>
            </a:r>
            <a:endParaRPr lang="zh-CN" altLang="en-US" sz="3200" b="1" dirty="0">
              <a:solidFill>
                <a:srgbClr val="0000CC"/>
              </a:solidFill>
              <a:latin typeface="Times New Roman" panose="02020603050405020304"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26470345-56F3-4458-AB13-3DC90064A2C7}"/>
              </a:ext>
            </a:extLst>
          </p:cNvPr>
          <p:cNvSpPr>
            <a:spLocks noChangeArrowheads="1"/>
          </p:cNvSpPr>
          <p:nvPr/>
        </p:nvSpPr>
        <p:spPr bwMode="auto">
          <a:xfrm>
            <a:off x="323850" y="1295400"/>
            <a:ext cx="8640763" cy="530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eaLnBrk="0" hangingPunct="0">
              <a:defRPr kumimoji="1" sz="2800">
                <a:solidFill>
                  <a:schemeClr val="tx1"/>
                </a:solidFill>
                <a:latin typeface="Tahoma" panose="020B0604030504040204" pitchFamily="34" charset="0"/>
                <a:ea typeface="宋体" panose="02010600030101010101" pitchFamily="2" charset="-122"/>
              </a:defRPr>
            </a:lvl1pPr>
            <a:lvl2pPr marL="1066800" indent="-609600" eaLnBrk="0" hangingPunct="0">
              <a:defRPr kumimoji="1" sz="2800">
                <a:solidFill>
                  <a:schemeClr val="tx1"/>
                </a:solidFill>
                <a:latin typeface="Tahoma" panose="020B0604030504040204" pitchFamily="34" charset="0"/>
                <a:ea typeface="宋体" panose="02010600030101010101" pitchFamily="2" charset="-122"/>
              </a:defRPr>
            </a:lvl2pPr>
            <a:lvl3pPr marL="1447800" indent="-5334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marL="457200" lvl="1" indent="0" algn="l" eaLnBrk="1" hangingPunct="1">
              <a:spcBef>
                <a:spcPct val="20000"/>
              </a:spcBef>
              <a:buClr>
                <a:srgbClr val="0000CC"/>
              </a:buClr>
            </a:pPr>
            <a:r>
              <a:rPr lang="en-US" altLang="zh-CN" b="1" dirty="0"/>
              <a:t>2. </a:t>
            </a:r>
            <a:r>
              <a:rPr lang="zh-CN" altLang="en-US" b="1" dirty="0"/>
              <a:t>链接数一致性检查</a:t>
            </a:r>
          </a:p>
          <a:p>
            <a:pPr marL="457200" lvl="2" indent="-457200" algn="l" eaLnBrk="1" hangingPunct="1">
              <a:spcBef>
                <a:spcPct val="20000"/>
              </a:spcBef>
              <a:buClr>
                <a:srgbClr val="0000CC"/>
              </a:buClr>
              <a:buFont typeface="Wingdings" panose="05000000000000000000" pitchFamily="2" charset="2"/>
              <a:buChar char="Ø"/>
            </a:pPr>
            <a:r>
              <a:rPr lang="zh-CN" altLang="en-US" b="1" dirty="0"/>
              <a:t>对于一个共享文件，其索引结点号会在目录中出现多次。</a:t>
            </a:r>
            <a:endParaRPr lang="en-US" altLang="zh-CN" b="1" dirty="0"/>
          </a:p>
          <a:p>
            <a:pPr marL="457200" lvl="2" indent="-457200" algn="l" eaLnBrk="1" hangingPunct="1">
              <a:spcBef>
                <a:spcPct val="20000"/>
              </a:spcBef>
              <a:buClr>
                <a:srgbClr val="0000CC"/>
              </a:buClr>
              <a:buFont typeface="Wingdings" panose="05000000000000000000" pitchFamily="2" charset="2"/>
              <a:buChar char="Ø"/>
            </a:pPr>
            <a:r>
              <a:rPr lang="zh-CN" altLang="en-US" b="1" dirty="0"/>
              <a:t>在该共享文件的索引结点中有一个链接计数</a:t>
            </a:r>
            <a:r>
              <a:rPr lang="en-US" altLang="zh-CN" b="1" dirty="0"/>
              <a:t>count</a:t>
            </a:r>
            <a:r>
              <a:rPr lang="zh-CN" altLang="en-US" b="1" dirty="0"/>
              <a:t>，用来指出共享本文件的用户</a:t>
            </a:r>
            <a:r>
              <a:rPr lang="en-US" altLang="zh-CN" b="1" dirty="0"/>
              <a:t>(</a:t>
            </a:r>
            <a:r>
              <a:rPr lang="zh-CN" altLang="en-US" b="1" dirty="0"/>
              <a:t>进程</a:t>
            </a:r>
            <a:r>
              <a:rPr lang="en-US" altLang="zh-CN" b="1" dirty="0"/>
              <a:t>)</a:t>
            </a:r>
            <a:r>
              <a:rPr lang="zh-CN" altLang="en-US" b="1" dirty="0"/>
              <a:t>数。</a:t>
            </a:r>
            <a:endParaRPr lang="en-US" altLang="zh-CN" b="1" dirty="0"/>
          </a:p>
          <a:p>
            <a:pPr marL="457200" lvl="2" indent="-457200" algn="l" eaLnBrk="1" hangingPunct="1">
              <a:spcBef>
                <a:spcPct val="20000"/>
              </a:spcBef>
              <a:buClr>
                <a:srgbClr val="0000CC"/>
              </a:buClr>
              <a:buFont typeface="Wingdings" panose="05000000000000000000" pitchFamily="2" charset="2"/>
              <a:buChar char="Ø"/>
            </a:pPr>
            <a:r>
              <a:rPr lang="zh-CN" altLang="en-US" b="1" dirty="0"/>
              <a:t>在正常情况下这两个数据应该一致，否则就会出现数据不一致性差错。</a:t>
            </a:r>
            <a:endParaRPr lang="en-US" altLang="zh-CN" b="1" dirty="0"/>
          </a:p>
          <a:p>
            <a:pPr marL="457200" lvl="2" indent="-457200" algn="l" eaLnBrk="1" hangingPunct="1">
              <a:spcBef>
                <a:spcPct val="20000"/>
              </a:spcBef>
              <a:buClr>
                <a:srgbClr val="0000CC"/>
              </a:buClr>
              <a:buFont typeface="Wingdings" panose="05000000000000000000" pitchFamily="2" charset="2"/>
              <a:buChar char="Ø"/>
            </a:pPr>
            <a:r>
              <a:rPr lang="zh-CN" altLang="en-US" b="1" dirty="0"/>
              <a:t>检测方法</a:t>
            </a:r>
            <a:r>
              <a:rPr lang="en-US" altLang="zh-CN" b="1" dirty="0"/>
              <a:t>:</a:t>
            </a:r>
            <a:r>
              <a:rPr lang="zh-CN" altLang="en-US" b="1" dirty="0"/>
              <a:t>检测时也设立一个计数器</a:t>
            </a:r>
            <a:r>
              <a:rPr lang="en-US" altLang="zh-CN" b="1" dirty="0"/>
              <a:t>,</a:t>
            </a:r>
            <a:r>
              <a:rPr lang="zh-CN" altLang="en-US" b="1" dirty="0"/>
              <a:t>按链接寻找索引节点</a:t>
            </a:r>
            <a:r>
              <a:rPr lang="en-US" altLang="zh-CN" b="1" dirty="0"/>
              <a:t>,</a:t>
            </a:r>
            <a:r>
              <a:rPr lang="zh-CN" altLang="en-US" b="1" dirty="0"/>
              <a:t>找到一个就</a:t>
            </a:r>
            <a:r>
              <a:rPr lang="en-US" altLang="zh-CN" b="1" dirty="0"/>
              <a:t>+1,</a:t>
            </a:r>
            <a:r>
              <a:rPr lang="zh-CN" altLang="en-US" b="1" dirty="0"/>
              <a:t>直到链接结尾</a:t>
            </a:r>
            <a:r>
              <a:rPr lang="en-US" altLang="zh-CN" b="1" dirty="0"/>
              <a:t>,</a:t>
            </a:r>
            <a:r>
              <a:rPr lang="zh-CN" altLang="en-US" b="1" dirty="0"/>
              <a:t>对比检测计数器和</a:t>
            </a:r>
            <a:r>
              <a:rPr lang="en-US" altLang="zh-CN" b="1" dirty="0"/>
              <a:t>count</a:t>
            </a:r>
            <a:r>
              <a:rPr lang="zh-CN" altLang="en-US" b="1" dirty="0"/>
              <a:t>的值</a:t>
            </a:r>
            <a:r>
              <a:rPr lang="en-US" altLang="zh-CN" b="1" dirty="0"/>
              <a:t>.</a:t>
            </a:r>
            <a:r>
              <a:rPr lang="zh-CN" altLang="en-US" b="1" dirty="0"/>
              <a:t>一致就正确</a:t>
            </a:r>
            <a:r>
              <a:rPr lang="en-US" altLang="zh-CN" b="1" dirty="0"/>
              <a:t>,</a:t>
            </a:r>
            <a:r>
              <a:rPr lang="zh-CN" altLang="en-US" b="1"/>
              <a:t>否则出现链接一致性错误</a:t>
            </a:r>
            <a:endParaRPr lang="zh-CN" altLang="en-US" b="1" dirty="0"/>
          </a:p>
          <a:p>
            <a:pPr lvl="2" algn="l" eaLnBrk="1" hangingPunct="1">
              <a:spcBef>
                <a:spcPct val="20000"/>
              </a:spcBef>
              <a:buClr>
                <a:srgbClr val="0000CC"/>
              </a:buClr>
              <a:buFont typeface="Wingdings" panose="05000000000000000000" pitchFamily="2" charset="2"/>
              <a:buChar char="Ø"/>
            </a:pPr>
            <a:endParaRPr lang="zh-CN" altLang="en-US" sz="2400" b="1" dirty="0"/>
          </a:p>
        </p:txBody>
      </p:sp>
      <p:sp>
        <p:nvSpPr>
          <p:cNvPr id="2" name="Text Box 3">
            <a:extLst>
              <a:ext uri="{FF2B5EF4-FFF2-40B4-BE49-F238E27FC236}">
                <a16:creationId xmlns:a16="http://schemas.microsoft.com/office/drawing/2014/main" id="{CA840BE1-9052-4152-82F9-D00F8F481A81}"/>
              </a:ext>
            </a:extLst>
          </p:cNvPr>
          <p:cNvSpPr txBox="1">
            <a:spLocks noChangeArrowheads="1"/>
          </p:cNvSpPr>
          <p:nvPr/>
        </p:nvSpPr>
        <p:spPr bwMode="auto">
          <a:xfrm>
            <a:off x="395536" y="404664"/>
            <a:ext cx="7467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spcBef>
                <a:spcPct val="50000"/>
              </a:spcBef>
            </a:pPr>
            <a:r>
              <a:rPr lang="en-US" altLang="zh-CN" sz="3200" b="1" dirty="0">
                <a:latin typeface="华文新魏" panose="02010800040101010101" pitchFamily="2" charset="-122"/>
                <a:ea typeface="华文新魏" panose="02010800040101010101" pitchFamily="2" charset="-122"/>
              </a:rPr>
              <a:t>8.5.4</a:t>
            </a:r>
            <a:r>
              <a:rPr lang="zh-CN" altLang="en-US" sz="3200" b="1" dirty="0"/>
              <a:t>重复数据的数据一致性问题</a:t>
            </a:r>
            <a:endParaRPr lang="zh-CN" altLang="en-US" sz="3200" b="1" dirty="0">
              <a:solidFill>
                <a:srgbClr val="0000CC"/>
              </a:solidFill>
              <a:latin typeface="Times New Roman" panose="02020603050405020304"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2AD363F-DA55-4710-9A45-688902282AE2}"/>
              </a:ext>
            </a:extLst>
          </p:cNvPr>
          <p:cNvSpPr/>
          <p:nvPr/>
        </p:nvSpPr>
        <p:spPr>
          <a:xfrm>
            <a:off x="3094672" y="2967335"/>
            <a:ext cx="2954656" cy="923330"/>
          </a:xfrm>
          <a:prstGeom prst="rect">
            <a:avLst/>
          </a:prstGeom>
          <a:noFill/>
        </p:spPr>
        <p:txBody>
          <a:bodyPr wrap="non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rPr>
              <a:t>本章结束</a:t>
            </a:r>
          </a:p>
        </p:txBody>
      </p:sp>
    </p:spTree>
    <p:extLst>
      <p:ext uri="{BB962C8B-B14F-4D97-AF65-F5344CB8AC3E}">
        <p14:creationId xmlns:p14="http://schemas.microsoft.com/office/powerpoint/2010/main" val="2163339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3">
            <a:extLst>
              <a:ext uri="{FF2B5EF4-FFF2-40B4-BE49-F238E27FC236}">
                <a16:creationId xmlns:a16="http://schemas.microsoft.com/office/drawing/2014/main" id="{A77940F7-F67E-4B78-BB6B-EF27CA5E6D65}"/>
              </a:ext>
            </a:extLst>
          </p:cNvPr>
          <p:cNvSpPr txBox="1">
            <a:spLocks noChangeArrowheads="1"/>
          </p:cNvSpPr>
          <p:nvPr/>
        </p:nvSpPr>
        <p:spPr bwMode="auto">
          <a:xfrm>
            <a:off x="1619672" y="334191"/>
            <a:ext cx="27943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3200" b="1" dirty="0">
                <a:solidFill>
                  <a:schemeClr val="accent6">
                    <a:lumMod val="50000"/>
                  </a:schemeClr>
                </a:solidFill>
                <a:latin typeface="Times New Roman" panose="02020603050405020304" pitchFamily="18" charset="0"/>
              </a:rPr>
              <a:t>8.1.3  FAT</a:t>
            </a:r>
            <a:r>
              <a:rPr lang="zh-CN" altLang="en-US" sz="3200" b="1" dirty="0">
                <a:solidFill>
                  <a:schemeClr val="accent6">
                    <a:lumMod val="50000"/>
                  </a:schemeClr>
                </a:solidFill>
                <a:latin typeface="Times New Roman" panose="02020603050405020304" pitchFamily="18" charset="0"/>
              </a:rPr>
              <a:t>技术</a:t>
            </a:r>
          </a:p>
        </p:txBody>
      </p:sp>
      <p:sp>
        <p:nvSpPr>
          <p:cNvPr id="15363" name="TextBox 3">
            <a:extLst>
              <a:ext uri="{FF2B5EF4-FFF2-40B4-BE49-F238E27FC236}">
                <a16:creationId xmlns:a16="http://schemas.microsoft.com/office/drawing/2014/main" id="{A8964062-C4FA-4101-8DCE-29C4F9FC98EC}"/>
              </a:ext>
            </a:extLst>
          </p:cNvPr>
          <p:cNvSpPr txBox="1">
            <a:spLocks noChangeArrowheads="1"/>
          </p:cNvSpPr>
          <p:nvPr/>
        </p:nvSpPr>
        <p:spPr bwMode="auto">
          <a:xfrm>
            <a:off x="323528" y="1228725"/>
            <a:ext cx="8748712"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r>
              <a:rPr lang="zh-CN" altLang="en-US" dirty="0">
                <a:solidFill>
                  <a:schemeClr val="accent6">
                    <a:lumMod val="50000"/>
                  </a:schemeClr>
                </a:solidFill>
              </a:rPr>
              <a:t>在微软公司的早期</a:t>
            </a:r>
            <a:r>
              <a:rPr lang="en-US" altLang="zh-CN" dirty="0">
                <a:solidFill>
                  <a:schemeClr val="accent6">
                    <a:lumMod val="50000"/>
                  </a:schemeClr>
                </a:solidFill>
              </a:rPr>
              <a:t>MS-DOS</a:t>
            </a:r>
            <a:r>
              <a:rPr lang="zh-CN" altLang="en-US" dirty="0">
                <a:solidFill>
                  <a:schemeClr val="accent6">
                    <a:lumMod val="50000"/>
                  </a:schemeClr>
                </a:solidFill>
              </a:rPr>
              <a:t>中，所使用的是</a:t>
            </a:r>
            <a:r>
              <a:rPr lang="en-US" altLang="zh-CN" dirty="0">
                <a:solidFill>
                  <a:schemeClr val="accent6">
                    <a:lumMod val="50000"/>
                  </a:schemeClr>
                </a:solidFill>
              </a:rPr>
              <a:t>12 </a:t>
            </a:r>
            <a:r>
              <a:rPr lang="zh-CN" altLang="en-US" dirty="0">
                <a:solidFill>
                  <a:schemeClr val="accent6">
                    <a:lumMod val="50000"/>
                  </a:schemeClr>
                </a:solidFill>
              </a:rPr>
              <a:t>位的</a:t>
            </a:r>
            <a:r>
              <a:rPr lang="en-US" altLang="zh-CN" dirty="0">
                <a:solidFill>
                  <a:schemeClr val="accent6">
                    <a:lumMod val="50000"/>
                  </a:schemeClr>
                </a:solidFill>
              </a:rPr>
              <a:t>FAT12 </a:t>
            </a:r>
            <a:r>
              <a:rPr lang="zh-CN" altLang="en-US" dirty="0">
                <a:solidFill>
                  <a:schemeClr val="accent6">
                    <a:lumMod val="50000"/>
                  </a:schemeClr>
                </a:solidFill>
              </a:rPr>
              <a:t>文件系统，后来为</a:t>
            </a:r>
            <a:r>
              <a:rPr lang="en-US" altLang="zh-CN" dirty="0">
                <a:solidFill>
                  <a:schemeClr val="accent6">
                    <a:lumMod val="50000"/>
                  </a:schemeClr>
                </a:solidFill>
              </a:rPr>
              <a:t>16 </a:t>
            </a:r>
            <a:r>
              <a:rPr lang="zh-CN" altLang="en-US" dirty="0">
                <a:solidFill>
                  <a:schemeClr val="accent6">
                    <a:lumMod val="50000"/>
                  </a:schemeClr>
                </a:solidFill>
              </a:rPr>
              <a:t>位的</a:t>
            </a:r>
            <a:r>
              <a:rPr lang="en-US" altLang="zh-CN" dirty="0">
                <a:solidFill>
                  <a:schemeClr val="accent6">
                    <a:lumMod val="50000"/>
                  </a:schemeClr>
                </a:solidFill>
              </a:rPr>
              <a:t>FAT16</a:t>
            </a:r>
            <a:r>
              <a:rPr lang="zh-CN" altLang="en-US" dirty="0">
                <a:solidFill>
                  <a:schemeClr val="accent6">
                    <a:lumMod val="50000"/>
                  </a:schemeClr>
                </a:solidFill>
              </a:rPr>
              <a:t>文件系统；</a:t>
            </a:r>
            <a:endParaRPr lang="en-US" altLang="zh-CN" dirty="0">
              <a:solidFill>
                <a:schemeClr val="accent6">
                  <a:lumMod val="50000"/>
                </a:schemeClr>
              </a:solidFill>
            </a:endParaRPr>
          </a:p>
          <a:p>
            <a:pPr algn="just" eaLnBrk="1" hangingPunct="1"/>
            <a:r>
              <a:rPr lang="zh-CN" altLang="en-US" dirty="0">
                <a:solidFill>
                  <a:schemeClr val="accent6">
                    <a:lumMod val="50000"/>
                  </a:schemeClr>
                </a:solidFill>
              </a:rPr>
              <a:t>在</a:t>
            </a:r>
            <a:r>
              <a:rPr lang="en-US" altLang="zh-CN" dirty="0">
                <a:solidFill>
                  <a:schemeClr val="accent6">
                    <a:lumMod val="50000"/>
                  </a:schemeClr>
                </a:solidFill>
              </a:rPr>
              <a:t>Windows 95</a:t>
            </a:r>
            <a:r>
              <a:rPr lang="zh-CN" altLang="en-US" dirty="0">
                <a:solidFill>
                  <a:schemeClr val="accent6">
                    <a:lumMod val="50000"/>
                  </a:schemeClr>
                </a:solidFill>
              </a:rPr>
              <a:t>和</a:t>
            </a:r>
            <a:r>
              <a:rPr lang="en-US" altLang="zh-CN" dirty="0">
                <a:solidFill>
                  <a:schemeClr val="accent6">
                    <a:lumMod val="50000"/>
                  </a:schemeClr>
                </a:solidFill>
              </a:rPr>
              <a:t>Windows 98</a:t>
            </a:r>
            <a:r>
              <a:rPr lang="zh-CN" altLang="en-US" dirty="0">
                <a:solidFill>
                  <a:schemeClr val="accent6">
                    <a:lumMod val="50000"/>
                  </a:schemeClr>
                </a:solidFill>
              </a:rPr>
              <a:t>操作系统中则升级为</a:t>
            </a:r>
            <a:r>
              <a:rPr lang="en-US" altLang="zh-CN" dirty="0">
                <a:solidFill>
                  <a:schemeClr val="accent6">
                    <a:lumMod val="50000"/>
                  </a:schemeClr>
                </a:solidFill>
              </a:rPr>
              <a:t>32</a:t>
            </a:r>
            <a:r>
              <a:rPr lang="zh-CN" altLang="en-US" dirty="0">
                <a:solidFill>
                  <a:schemeClr val="accent6">
                    <a:lumMod val="50000"/>
                  </a:schemeClr>
                </a:solidFill>
              </a:rPr>
              <a:t>位的</a:t>
            </a:r>
            <a:r>
              <a:rPr lang="en-US" altLang="zh-CN" dirty="0">
                <a:solidFill>
                  <a:schemeClr val="accent6">
                    <a:lumMod val="50000"/>
                  </a:schemeClr>
                </a:solidFill>
              </a:rPr>
              <a:t>FAT32</a:t>
            </a:r>
            <a:r>
              <a:rPr lang="zh-CN" altLang="en-US" dirty="0">
                <a:solidFill>
                  <a:schemeClr val="accent6">
                    <a:lumMod val="50000"/>
                  </a:schemeClr>
                </a:solidFill>
              </a:rPr>
              <a:t>；</a:t>
            </a:r>
            <a:endParaRPr lang="en-US" altLang="zh-CN" dirty="0">
              <a:solidFill>
                <a:schemeClr val="accent6">
                  <a:lumMod val="50000"/>
                </a:schemeClr>
              </a:solidFill>
            </a:endParaRPr>
          </a:p>
          <a:p>
            <a:pPr algn="just" eaLnBrk="1" hangingPunct="1"/>
            <a:r>
              <a:rPr lang="en-US" altLang="zh-CN" dirty="0">
                <a:solidFill>
                  <a:schemeClr val="accent6">
                    <a:lumMod val="50000"/>
                  </a:schemeClr>
                </a:solidFill>
              </a:rPr>
              <a:t>Windows NT</a:t>
            </a:r>
            <a:r>
              <a:rPr lang="zh-CN" altLang="en-US" dirty="0">
                <a:solidFill>
                  <a:schemeClr val="accent6">
                    <a:lumMod val="50000"/>
                  </a:schemeClr>
                </a:solidFill>
              </a:rPr>
              <a:t>、</a:t>
            </a:r>
            <a:r>
              <a:rPr lang="en-US" altLang="zh-CN" dirty="0">
                <a:solidFill>
                  <a:schemeClr val="accent6">
                    <a:lumMod val="50000"/>
                  </a:schemeClr>
                </a:solidFill>
              </a:rPr>
              <a:t>Windows 2000 </a:t>
            </a:r>
            <a:r>
              <a:rPr lang="zh-CN" altLang="en-US" dirty="0">
                <a:solidFill>
                  <a:schemeClr val="accent6">
                    <a:lumMod val="50000"/>
                  </a:schemeClr>
                </a:solidFill>
              </a:rPr>
              <a:t>和</a:t>
            </a:r>
            <a:r>
              <a:rPr lang="en-US" altLang="zh-CN" dirty="0">
                <a:solidFill>
                  <a:schemeClr val="accent6">
                    <a:lumMod val="50000"/>
                  </a:schemeClr>
                </a:solidFill>
              </a:rPr>
              <a:t>Windows XP </a:t>
            </a:r>
            <a:r>
              <a:rPr lang="zh-CN" altLang="en-US" dirty="0">
                <a:solidFill>
                  <a:schemeClr val="accent6">
                    <a:lumMod val="50000"/>
                  </a:schemeClr>
                </a:solidFill>
              </a:rPr>
              <a:t>操作系统又进一步发展为新技术文件系统</a:t>
            </a:r>
            <a:r>
              <a:rPr lang="en-US" altLang="zh-CN" dirty="0">
                <a:solidFill>
                  <a:schemeClr val="accent6">
                    <a:lumMod val="50000"/>
                  </a:schemeClr>
                </a:solidFill>
              </a:rPr>
              <a:t>NTFS(New </a:t>
            </a:r>
          </a:p>
          <a:p>
            <a:pPr algn="just" eaLnBrk="1" hangingPunct="1"/>
            <a:r>
              <a:rPr lang="en-US" altLang="zh-CN" dirty="0">
                <a:solidFill>
                  <a:schemeClr val="accent6">
                    <a:lumMod val="50000"/>
                  </a:schemeClr>
                </a:solidFill>
              </a:rPr>
              <a:t>Technology File System)</a:t>
            </a:r>
            <a:r>
              <a:rPr lang="zh-CN" altLang="en-US" dirty="0">
                <a:solidFill>
                  <a:schemeClr val="accent6">
                    <a:lumMod val="50000"/>
                  </a:schemeClr>
                </a:solidFill>
              </a:rPr>
              <a:t>。</a:t>
            </a:r>
            <a:endParaRPr lang="en-US" altLang="zh-CN" dirty="0">
              <a:solidFill>
                <a:schemeClr val="accent6">
                  <a:lumMod val="50000"/>
                </a:schemeClr>
              </a:solidFill>
            </a:endParaRPr>
          </a:p>
          <a:p>
            <a:pPr algn="just" eaLnBrk="1" hangingPunct="1"/>
            <a:r>
              <a:rPr lang="zh-CN" altLang="en-US" dirty="0">
                <a:solidFill>
                  <a:schemeClr val="accent6">
                    <a:lumMod val="50000"/>
                  </a:schemeClr>
                </a:solidFill>
              </a:rPr>
              <a:t>上述的几种文件系统所采用的文件分配方式基本上都是类似于前一节所介绍的显式链接方法。</a:t>
            </a:r>
          </a:p>
          <a:p>
            <a:pPr algn="just" eaLnBrk="1" hangingPunct="1"/>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3">
            <a:extLst>
              <a:ext uri="{FF2B5EF4-FFF2-40B4-BE49-F238E27FC236}">
                <a16:creationId xmlns:a16="http://schemas.microsoft.com/office/drawing/2014/main" id="{A77940F7-F67E-4B78-BB6B-EF27CA5E6D65}"/>
              </a:ext>
            </a:extLst>
          </p:cNvPr>
          <p:cNvSpPr txBox="1">
            <a:spLocks noChangeArrowheads="1"/>
          </p:cNvSpPr>
          <p:nvPr/>
        </p:nvSpPr>
        <p:spPr bwMode="auto">
          <a:xfrm>
            <a:off x="1619672" y="334191"/>
            <a:ext cx="27943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3200" b="1" dirty="0">
                <a:solidFill>
                  <a:srgbClr val="000000"/>
                </a:solidFill>
                <a:latin typeface="Times New Roman" panose="02020603050405020304" pitchFamily="18" charset="0"/>
              </a:rPr>
              <a:t>8.1.3  FAT</a:t>
            </a:r>
            <a:r>
              <a:rPr lang="zh-CN" altLang="en-US" sz="3200" b="1" dirty="0">
                <a:solidFill>
                  <a:srgbClr val="000000"/>
                </a:solidFill>
                <a:latin typeface="Times New Roman" panose="02020603050405020304" pitchFamily="18" charset="0"/>
              </a:rPr>
              <a:t>技术</a:t>
            </a:r>
          </a:p>
        </p:txBody>
      </p:sp>
      <p:sp>
        <p:nvSpPr>
          <p:cNvPr id="15363" name="TextBox 3">
            <a:extLst>
              <a:ext uri="{FF2B5EF4-FFF2-40B4-BE49-F238E27FC236}">
                <a16:creationId xmlns:a16="http://schemas.microsoft.com/office/drawing/2014/main" id="{A8964062-C4FA-4101-8DCE-29C4F9FC98EC}"/>
              </a:ext>
            </a:extLst>
          </p:cNvPr>
          <p:cNvSpPr txBox="1">
            <a:spLocks noChangeArrowheads="1"/>
          </p:cNvSpPr>
          <p:nvPr/>
        </p:nvSpPr>
        <p:spPr bwMode="auto">
          <a:xfrm>
            <a:off x="197644" y="1052736"/>
            <a:ext cx="8748712"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marL="457200" indent="-457200" algn="just" eaLnBrk="1" hangingPunct="1">
              <a:buFont typeface="Wingdings" panose="05000000000000000000" pitchFamily="2" charset="2"/>
              <a:buChar char="Ø"/>
            </a:pPr>
            <a:r>
              <a:rPr lang="zh-CN" altLang="en-US" b="1" dirty="0">
                <a:solidFill>
                  <a:srgbClr val="000000"/>
                </a:solidFill>
                <a:latin typeface="+mn-ea"/>
                <a:ea typeface="+mn-ea"/>
              </a:rPr>
              <a:t>在</a:t>
            </a:r>
            <a:r>
              <a:rPr lang="en-US" altLang="zh-CN" b="1" dirty="0">
                <a:solidFill>
                  <a:srgbClr val="000000"/>
                </a:solidFill>
                <a:latin typeface="+mn-ea"/>
                <a:ea typeface="+mn-ea"/>
              </a:rPr>
              <a:t>FAT</a:t>
            </a:r>
            <a:r>
              <a:rPr lang="zh-CN" altLang="en-US" b="1" dirty="0">
                <a:solidFill>
                  <a:srgbClr val="000000"/>
                </a:solidFill>
                <a:latin typeface="+mn-ea"/>
                <a:ea typeface="+mn-ea"/>
              </a:rPr>
              <a:t>中引入</a:t>
            </a:r>
            <a:r>
              <a:rPr lang="zh-CN" altLang="en-US" b="1" dirty="0">
                <a:solidFill>
                  <a:srgbClr val="FF0000"/>
                </a:solidFill>
                <a:latin typeface="+mn-ea"/>
                <a:ea typeface="+mn-ea"/>
              </a:rPr>
              <a:t>“卷”的概念，叫分区</a:t>
            </a:r>
            <a:r>
              <a:rPr lang="zh-CN" altLang="en-US" b="1" dirty="0">
                <a:solidFill>
                  <a:srgbClr val="000000"/>
                </a:solidFill>
                <a:latin typeface="+mn-ea"/>
                <a:ea typeface="+mn-ea"/>
              </a:rPr>
              <a:t>。</a:t>
            </a:r>
            <a:endParaRPr lang="en-US" altLang="zh-CN" b="1" dirty="0">
              <a:solidFill>
                <a:srgbClr val="000000"/>
              </a:solidFill>
              <a:latin typeface="+mn-ea"/>
              <a:ea typeface="+mn-ea"/>
            </a:endParaRPr>
          </a:p>
          <a:p>
            <a:pPr marL="457200" indent="-457200" algn="just" eaLnBrk="1" hangingPunct="1">
              <a:buFont typeface="Wingdings" panose="05000000000000000000" pitchFamily="2" charset="2"/>
              <a:buChar char="Ø"/>
            </a:pPr>
            <a:r>
              <a:rPr lang="zh-CN" altLang="en-US" b="1" dirty="0">
                <a:solidFill>
                  <a:srgbClr val="000000"/>
                </a:solidFill>
                <a:latin typeface="+mn-ea"/>
                <a:ea typeface="+mn-ea"/>
              </a:rPr>
              <a:t>每个卷都是能被单独格式化和使用的</a:t>
            </a:r>
            <a:r>
              <a:rPr lang="zh-CN" altLang="en-US" b="1" dirty="0">
                <a:solidFill>
                  <a:srgbClr val="FF0000"/>
                </a:solidFill>
                <a:latin typeface="+mn-ea"/>
                <a:ea typeface="+mn-ea"/>
              </a:rPr>
              <a:t>支持将物理磁盘分为四个逻辑磁盘，每个逻辑磁盘就是一个卷，也</a:t>
            </a:r>
            <a:r>
              <a:rPr lang="zh-CN" altLang="en-US" b="1" dirty="0">
                <a:solidFill>
                  <a:srgbClr val="000000"/>
                </a:solidFill>
                <a:latin typeface="+mn-ea"/>
                <a:ea typeface="+mn-ea"/>
              </a:rPr>
              <a:t>逻辑单元</a:t>
            </a:r>
            <a:endParaRPr lang="en-US" altLang="zh-CN" b="1" dirty="0">
              <a:solidFill>
                <a:srgbClr val="000000"/>
              </a:solidFill>
              <a:latin typeface="+mn-ea"/>
              <a:ea typeface="+mn-ea"/>
            </a:endParaRPr>
          </a:p>
          <a:p>
            <a:pPr marL="457200" indent="-457200" algn="just" eaLnBrk="1" hangingPunct="1">
              <a:buFont typeface="Wingdings" panose="05000000000000000000" pitchFamily="2" charset="2"/>
              <a:buChar char="Ø"/>
            </a:pPr>
            <a:r>
              <a:rPr lang="zh-CN" altLang="en-US" b="1" dirty="0">
                <a:solidFill>
                  <a:srgbClr val="000000"/>
                </a:solidFill>
                <a:latin typeface="+mn-ea"/>
                <a:ea typeface="+mn-ea"/>
              </a:rPr>
              <a:t>卷中包含了文件系统信息、一组文件以及空闲空间</a:t>
            </a:r>
            <a:endParaRPr lang="en-US" altLang="zh-CN" b="1" dirty="0">
              <a:solidFill>
                <a:srgbClr val="000000"/>
              </a:solidFill>
              <a:latin typeface="+mn-ea"/>
              <a:ea typeface="+mn-ea"/>
            </a:endParaRPr>
          </a:p>
          <a:p>
            <a:pPr marL="457200" indent="-457200" algn="just" eaLnBrk="1" hangingPunct="1">
              <a:buFont typeface="Wingdings" panose="05000000000000000000" pitchFamily="2" charset="2"/>
              <a:buChar char="Ø"/>
            </a:pPr>
            <a:r>
              <a:rPr lang="zh-CN" altLang="en-US" b="1" dirty="0">
                <a:solidFill>
                  <a:srgbClr val="000000"/>
                </a:solidFill>
                <a:latin typeface="+mn-ea"/>
                <a:ea typeface="+mn-ea"/>
              </a:rPr>
              <a:t>每个卷都有专门区域存放</a:t>
            </a:r>
            <a:r>
              <a:rPr lang="en-US" altLang="zh-CN" b="1" dirty="0">
                <a:solidFill>
                  <a:srgbClr val="000000"/>
                </a:solidFill>
                <a:latin typeface="+mn-ea"/>
                <a:ea typeface="+mn-ea"/>
              </a:rPr>
              <a:t>FAT</a:t>
            </a:r>
            <a:r>
              <a:rPr lang="zh-CN" altLang="en-US" b="1" dirty="0">
                <a:solidFill>
                  <a:srgbClr val="000000"/>
                </a:solidFill>
                <a:latin typeface="+mn-ea"/>
                <a:ea typeface="+mn-ea"/>
              </a:rPr>
              <a:t>表和文件目录表，以及自己的逻辑驱动器字母</a:t>
            </a:r>
            <a:endParaRPr lang="en-US" altLang="zh-CN" b="1" dirty="0">
              <a:solidFill>
                <a:srgbClr val="000000"/>
              </a:solidFill>
              <a:latin typeface="+mn-ea"/>
              <a:ea typeface="+mn-ea"/>
            </a:endParaRPr>
          </a:p>
          <a:p>
            <a:pPr marL="457200" indent="-457200" algn="just" eaLnBrk="1" hangingPunct="1">
              <a:buFont typeface="Wingdings" panose="05000000000000000000" pitchFamily="2" charset="2"/>
              <a:buChar char="Ø"/>
            </a:pPr>
            <a:r>
              <a:rPr lang="zh-CN" altLang="en-US" b="1" dirty="0">
                <a:solidFill>
                  <a:srgbClr val="000000"/>
                </a:solidFill>
                <a:latin typeface="+mn-ea"/>
                <a:ea typeface="+mn-ea"/>
              </a:rPr>
              <a:t>一个物理磁盘可以分为多个逻辑卷，一个逻辑卷也可以由多个物理磁盘组成</a:t>
            </a:r>
            <a:endParaRPr lang="en-US" altLang="zh-CN" b="1" dirty="0">
              <a:solidFill>
                <a:srgbClr val="000000"/>
              </a:solidFill>
              <a:latin typeface="+mn-ea"/>
              <a:ea typeface="+mn-ea"/>
            </a:endParaRPr>
          </a:p>
          <a:p>
            <a:pPr algn="just" eaLnBrk="1" hangingPunct="1"/>
            <a:endParaRPr lang="zh-CN" altLang="en-US" dirty="0">
              <a:solidFill>
                <a:srgbClr val="000000"/>
              </a:solidFill>
            </a:endParaRPr>
          </a:p>
        </p:txBody>
      </p:sp>
    </p:spTree>
    <p:extLst>
      <p:ext uri="{BB962C8B-B14F-4D97-AF65-F5344CB8AC3E}">
        <p14:creationId xmlns:p14="http://schemas.microsoft.com/office/powerpoint/2010/main" val="1111313480"/>
      </p:ext>
    </p:extLst>
  </p:cSld>
  <p:clrMapOvr>
    <a:masterClrMapping/>
  </p:clrMapOvr>
</p:sld>
</file>

<file path=ppt/theme/theme1.xml><?xml version="1.0" encoding="utf-8"?>
<a:theme xmlns:a="http://schemas.openxmlformats.org/drawingml/2006/main" name="CUIT2">
  <a:themeElements>
    <a:clrScheme name="CUIT2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CUIT2">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en-US" sz="28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en-US" sz="28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CUIT2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CUIT2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CUIT2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CUIT2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CUIT2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CUIT2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CUIT2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CUIT2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D:\Program Files\CUIT2.pot</Template>
  <TotalTime>6315</TotalTime>
  <Words>5229</Words>
  <Application>Microsoft Office PowerPoint</Application>
  <PresentationFormat>全屏显示(4:3)</PresentationFormat>
  <Paragraphs>455</Paragraphs>
  <Slides>73</Slides>
  <Notes>19</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73</vt:i4>
      </vt:variant>
    </vt:vector>
  </HeadingPairs>
  <TitlesOfParts>
    <vt:vector size="85" baseType="lpstr">
      <vt:lpstr>等线</vt:lpstr>
      <vt:lpstr>华文新魏</vt:lpstr>
      <vt:lpstr>华文行楷</vt:lpstr>
      <vt:lpstr>宋体</vt:lpstr>
      <vt:lpstr>Arial</vt:lpstr>
      <vt:lpstr>Calibri</vt:lpstr>
      <vt:lpstr>Courier New</vt:lpstr>
      <vt:lpstr>Tahoma</vt:lpstr>
      <vt:lpstr>Times New Roman</vt:lpstr>
      <vt:lpstr>Wingdings</vt:lpstr>
      <vt:lpstr>CUIT2</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8.3.3磁盘阵列（RAID）</vt:lpstr>
      <vt:lpstr>RAID </vt:lpstr>
      <vt:lpstr>RAID 0</vt:lpstr>
      <vt:lpstr>RAID 1-Mirroing and Duplexing </vt:lpstr>
      <vt:lpstr>RAID2</vt:lpstr>
      <vt:lpstr>RAID 3-Parallel Transfer with Parity </vt:lpstr>
      <vt:lpstr>RAID 5</vt:lpstr>
      <vt:lpstr>RAID 6</vt:lpstr>
      <vt:lpstr>RAID 10</vt:lpstr>
      <vt:lpstr>RAID 小结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juan wang</dc:creator>
  <cp:lastModifiedBy>juan wang</cp:lastModifiedBy>
  <cp:revision>325</cp:revision>
  <dcterms:created xsi:type="dcterms:W3CDTF">1601-01-01T00:00:00Z</dcterms:created>
  <dcterms:modified xsi:type="dcterms:W3CDTF">2023-11-21T14:56:35Z</dcterms:modified>
</cp:coreProperties>
</file>