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0" r:id="rId1"/>
  </p:sldMasterIdLst>
  <p:notesMasterIdLst>
    <p:notesMasterId r:id="rId94"/>
  </p:notesMasterIdLst>
  <p:sldIdLst>
    <p:sldId id="688" r:id="rId2"/>
    <p:sldId id="257" r:id="rId3"/>
    <p:sldId id="258" r:id="rId4"/>
    <p:sldId id="690" r:id="rId5"/>
    <p:sldId id="259" r:id="rId6"/>
    <p:sldId id="260" r:id="rId7"/>
    <p:sldId id="344" r:id="rId8"/>
    <p:sldId id="261" r:id="rId9"/>
    <p:sldId id="262" r:id="rId10"/>
    <p:sldId id="263" r:id="rId11"/>
    <p:sldId id="264" r:id="rId12"/>
    <p:sldId id="265" r:id="rId13"/>
    <p:sldId id="266" r:id="rId14"/>
    <p:sldId id="691" r:id="rId15"/>
    <p:sldId id="692" r:id="rId16"/>
    <p:sldId id="267" r:id="rId17"/>
    <p:sldId id="268" r:id="rId18"/>
    <p:sldId id="269" r:id="rId19"/>
    <p:sldId id="270" r:id="rId20"/>
    <p:sldId id="272" r:id="rId21"/>
    <p:sldId id="273" r:id="rId22"/>
    <p:sldId id="274" r:id="rId23"/>
    <p:sldId id="276" r:id="rId24"/>
    <p:sldId id="277" r:id="rId25"/>
    <p:sldId id="278" r:id="rId26"/>
    <p:sldId id="693" r:id="rId27"/>
    <p:sldId id="279"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694" r:id="rId44"/>
    <p:sldId id="296" r:id="rId45"/>
    <p:sldId id="297" r:id="rId46"/>
    <p:sldId id="298" r:id="rId47"/>
    <p:sldId id="299" r:id="rId48"/>
    <p:sldId id="300" r:id="rId49"/>
    <p:sldId id="699" r:id="rId50"/>
    <p:sldId id="301" r:id="rId51"/>
    <p:sldId id="302" r:id="rId52"/>
    <p:sldId id="303" r:id="rId53"/>
    <p:sldId id="304" r:id="rId54"/>
    <p:sldId id="305" r:id="rId55"/>
    <p:sldId id="306" r:id="rId56"/>
    <p:sldId id="308" r:id="rId57"/>
    <p:sldId id="309" r:id="rId58"/>
    <p:sldId id="310" r:id="rId59"/>
    <p:sldId id="311" r:id="rId60"/>
    <p:sldId id="312" r:id="rId61"/>
    <p:sldId id="313" r:id="rId62"/>
    <p:sldId id="314" r:id="rId63"/>
    <p:sldId id="697" r:id="rId64"/>
    <p:sldId id="315" r:id="rId65"/>
    <p:sldId id="316" r:id="rId66"/>
    <p:sldId id="317" r:id="rId67"/>
    <p:sldId id="695" r:id="rId68"/>
    <p:sldId id="318"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698" r:id="rId82"/>
    <p:sldId id="696" r:id="rId83"/>
    <p:sldId id="332" r:id="rId84"/>
    <p:sldId id="333" r:id="rId85"/>
    <p:sldId id="334" r:id="rId86"/>
    <p:sldId id="336" r:id="rId87"/>
    <p:sldId id="338" r:id="rId88"/>
    <p:sldId id="339" r:id="rId89"/>
    <p:sldId id="340" r:id="rId90"/>
    <p:sldId id="342" r:id="rId91"/>
    <p:sldId id="343" r:id="rId92"/>
    <p:sldId id="689" r:id="rId93"/>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6699"/>
    <a:srgbClr val="333399"/>
    <a:srgbClr val="000000"/>
    <a:srgbClr val="3399FF"/>
    <a:srgbClr val="3366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5617" autoAdjust="0"/>
  </p:normalViewPr>
  <p:slideViewPr>
    <p:cSldViewPr>
      <p:cViewPr varScale="1">
        <p:scale>
          <a:sx n="124" d="100"/>
          <a:sy n="124" d="100"/>
        </p:scale>
        <p:origin x="102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81EDF-6283-40A9-A9C3-403DF7BC1A78}" type="datetimeFigureOut">
              <a:rPr lang="zh-CN" altLang="en-US" smtClean="0"/>
              <a:t>2024/10/22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8E63F-396A-465F-8178-ED763295056A}" type="slidenum">
              <a:rPr lang="zh-CN" altLang="en-US" smtClean="0"/>
              <a:t>‹#›</a:t>
            </a:fld>
            <a:endParaRPr lang="zh-CN" altLang="en-US"/>
          </a:p>
        </p:txBody>
      </p:sp>
    </p:spTree>
    <p:extLst>
      <p:ext uri="{BB962C8B-B14F-4D97-AF65-F5344CB8AC3E}">
        <p14:creationId xmlns:p14="http://schemas.microsoft.com/office/powerpoint/2010/main" val="287327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解放</a:t>
            </a:r>
            <a:r>
              <a:rPr lang="en-US" altLang="zh-CN" dirty="0"/>
              <a:t>CPU</a:t>
            </a:r>
            <a:endParaRPr lang="zh-CN" altLang="en-US" dirty="0"/>
          </a:p>
        </p:txBody>
      </p:sp>
      <p:sp>
        <p:nvSpPr>
          <p:cNvPr id="4" name="灯片编号占位符 3"/>
          <p:cNvSpPr>
            <a:spLocks noGrp="1"/>
          </p:cNvSpPr>
          <p:nvPr>
            <p:ph type="sldNum" sz="quarter" idx="5"/>
          </p:nvPr>
        </p:nvSpPr>
        <p:spPr/>
        <p:txBody>
          <a:bodyPr/>
          <a:lstStyle/>
          <a:p>
            <a:fld id="{3DB8E63F-396A-465F-8178-ED763295056A}" type="slidenum">
              <a:rPr lang="zh-CN" altLang="en-US" smtClean="0"/>
              <a:t>16</a:t>
            </a:fld>
            <a:endParaRPr lang="zh-CN" altLang="en-US"/>
          </a:p>
        </p:txBody>
      </p:sp>
    </p:spTree>
    <p:extLst>
      <p:ext uri="{BB962C8B-B14F-4D97-AF65-F5344CB8AC3E}">
        <p14:creationId xmlns:p14="http://schemas.microsoft.com/office/powerpoint/2010/main" val="2449705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B8E63F-396A-465F-8178-ED763295056A}" type="slidenum">
              <a:rPr lang="zh-CN" altLang="en-US" smtClean="0"/>
              <a:t>22</a:t>
            </a:fld>
            <a:endParaRPr lang="zh-CN" altLang="en-US"/>
          </a:p>
        </p:txBody>
      </p:sp>
    </p:spTree>
    <p:extLst>
      <p:ext uri="{BB962C8B-B14F-4D97-AF65-F5344CB8AC3E}">
        <p14:creationId xmlns:p14="http://schemas.microsoft.com/office/powerpoint/2010/main" val="390866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B8E63F-396A-465F-8178-ED763295056A}" type="slidenum">
              <a:rPr lang="zh-CN" altLang="en-US" smtClean="0"/>
              <a:t>23</a:t>
            </a:fld>
            <a:endParaRPr lang="zh-CN" altLang="en-US"/>
          </a:p>
        </p:txBody>
      </p:sp>
    </p:spTree>
    <p:extLst>
      <p:ext uri="{BB962C8B-B14F-4D97-AF65-F5344CB8AC3E}">
        <p14:creationId xmlns:p14="http://schemas.microsoft.com/office/powerpoint/2010/main" val="23170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a:t>
            </a:r>
            <a:r>
              <a:rPr lang="en-US" altLang="zh-CN" dirty="0"/>
              <a:t>:</a:t>
            </a:r>
            <a:r>
              <a:rPr lang="zh-CN" altLang="en-US" dirty="0"/>
              <a:t>类型</a:t>
            </a:r>
            <a:r>
              <a:rPr lang="en-US" altLang="zh-CN" dirty="0"/>
              <a:t>:</a:t>
            </a:r>
            <a:r>
              <a:rPr lang="zh-CN" altLang="en-US" dirty="0"/>
              <a:t>磁盘</a:t>
            </a:r>
            <a:r>
              <a:rPr lang="en-US" altLang="zh-CN" dirty="0"/>
              <a:t>,  </a:t>
            </a:r>
            <a:r>
              <a:rPr lang="zh-CN" altLang="en-US" dirty="0"/>
              <a:t>磁盘可以有多个</a:t>
            </a:r>
            <a:r>
              <a:rPr lang="en-US" altLang="zh-CN" dirty="0"/>
              <a:t>,</a:t>
            </a:r>
            <a:r>
              <a:rPr lang="zh-CN" altLang="en-US" dirty="0"/>
              <a:t>磁盘</a:t>
            </a:r>
            <a:r>
              <a:rPr lang="en-US" altLang="zh-CN" dirty="0"/>
              <a:t>1,2(</a:t>
            </a:r>
            <a:r>
              <a:rPr lang="zh-CN" altLang="en-US" dirty="0"/>
              <a:t>不是分区</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3DB8E63F-396A-465F-8178-ED763295056A}" type="slidenum">
              <a:rPr lang="zh-CN" altLang="en-US" smtClean="0"/>
              <a:t>53</a:t>
            </a:fld>
            <a:endParaRPr lang="zh-CN" altLang="en-US"/>
          </a:p>
        </p:txBody>
      </p:sp>
    </p:spTree>
    <p:extLst>
      <p:ext uri="{BB962C8B-B14F-4D97-AF65-F5344CB8AC3E}">
        <p14:creationId xmlns:p14="http://schemas.microsoft.com/office/powerpoint/2010/main" val="114374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862FE14-0541-4FAB-ADA3-C30D9A6200F5}"/>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19F7CD6B-22EE-4811-8E66-890343138314}"/>
                </a:ext>
              </a:extLst>
            </p:cNvPr>
            <p:cNvGrpSpPr>
              <a:grpSpLocks/>
            </p:cNvGrpSpPr>
            <p:nvPr/>
          </p:nvGrpSpPr>
          <p:grpSpPr bwMode="auto">
            <a:xfrm>
              <a:off x="0" y="0"/>
              <a:ext cx="5760" cy="4320"/>
              <a:chOff x="0" y="0"/>
              <a:chExt cx="5760" cy="4320"/>
            </a:xfrm>
          </p:grpSpPr>
          <p:sp>
            <p:nvSpPr>
              <p:cNvPr id="15" name="Rectangle 4">
                <a:extLst>
                  <a:ext uri="{FF2B5EF4-FFF2-40B4-BE49-F238E27FC236}">
                    <a16:creationId xmlns:a16="http://schemas.microsoft.com/office/drawing/2014/main" id="{5AE39291-DD38-4323-A73E-8EA483FE6306}"/>
                  </a:ext>
                </a:extLst>
              </p:cNvPr>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zh-CN" altLang="en-US"/>
              </a:p>
            </p:txBody>
          </p:sp>
          <p:grpSp>
            <p:nvGrpSpPr>
              <p:cNvPr id="16" name="Group 5">
                <a:extLst>
                  <a:ext uri="{FF2B5EF4-FFF2-40B4-BE49-F238E27FC236}">
                    <a16:creationId xmlns:a16="http://schemas.microsoft.com/office/drawing/2014/main" id="{B50EF31E-B4BB-43AC-B080-74F3B9978651}"/>
                  </a:ext>
                </a:extLst>
              </p:cNvPr>
              <p:cNvGrpSpPr>
                <a:grpSpLocks/>
              </p:cNvGrpSpPr>
              <p:nvPr userDrawn="1"/>
            </p:nvGrpSpPr>
            <p:grpSpPr bwMode="auto">
              <a:xfrm>
                <a:off x="0" y="0"/>
                <a:ext cx="5760" cy="4320"/>
                <a:chOff x="0" y="0"/>
                <a:chExt cx="5760" cy="4320"/>
              </a:xfrm>
            </p:grpSpPr>
            <p:sp>
              <p:nvSpPr>
                <p:cNvPr id="18" name="Line 6">
                  <a:extLst>
                    <a:ext uri="{FF2B5EF4-FFF2-40B4-BE49-F238E27FC236}">
                      <a16:creationId xmlns:a16="http://schemas.microsoft.com/office/drawing/2014/main" id="{9C092F3F-FDC3-4BCD-9966-7B83145BB62B}"/>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9" name="Line 7">
                  <a:extLst>
                    <a:ext uri="{FF2B5EF4-FFF2-40B4-BE49-F238E27FC236}">
                      <a16:creationId xmlns:a16="http://schemas.microsoft.com/office/drawing/2014/main" id="{9853BFB0-83FD-4565-A290-5C2661038B1C}"/>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0" name="Line 8">
                  <a:extLst>
                    <a:ext uri="{FF2B5EF4-FFF2-40B4-BE49-F238E27FC236}">
                      <a16:creationId xmlns:a16="http://schemas.microsoft.com/office/drawing/2014/main" id="{94BD1986-5430-4B19-80F1-5271A14A0755}"/>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1" name="Line 9">
                  <a:extLst>
                    <a:ext uri="{FF2B5EF4-FFF2-40B4-BE49-F238E27FC236}">
                      <a16:creationId xmlns:a16="http://schemas.microsoft.com/office/drawing/2014/main" id="{F6E711B0-A25D-4325-BFD7-24D1D457C34C}"/>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2" name="Line 10">
                  <a:extLst>
                    <a:ext uri="{FF2B5EF4-FFF2-40B4-BE49-F238E27FC236}">
                      <a16:creationId xmlns:a16="http://schemas.microsoft.com/office/drawing/2014/main" id="{7D6284FD-472D-432C-B5E9-4A46D22664D1}"/>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3" name="Line 11">
                  <a:extLst>
                    <a:ext uri="{FF2B5EF4-FFF2-40B4-BE49-F238E27FC236}">
                      <a16:creationId xmlns:a16="http://schemas.microsoft.com/office/drawing/2014/main" id="{EEE627A5-E320-45A1-A46F-4BD623EC1863}"/>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4" name="Line 12">
                  <a:extLst>
                    <a:ext uri="{FF2B5EF4-FFF2-40B4-BE49-F238E27FC236}">
                      <a16:creationId xmlns:a16="http://schemas.microsoft.com/office/drawing/2014/main" id="{2E473C36-D058-4EF2-A977-47F2C15F92C2}"/>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5" name="Line 13">
                  <a:extLst>
                    <a:ext uri="{FF2B5EF4-FFF2-40B4-BE49-F238E27FC236}">
                      <a16:creationId xmlns:a16="http://schemas.microsoft.com/office/drawing/2014/main" id="{D5F1D51E-1C61-48D6-A249-CCCD125D86A8}"/>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6" name="Line 14">
                  <a:extLst>
                    <a:ext uri="{FF2B5EF4-FFF2-40B4-BE49-F238E27FC236}">
                      <a16:creationId xmlns:a16="http://schemas.microsoft.com/office/drawing/2014/main" id="{14D2AE00-4FE9-4C0E-826C-93080F2B9444}"/>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7" name="Line 15">
                  <a:extLst>
                    <a:ext uri="{FF2B5EF4-FFF2-40B4-BE49-F238E27FC236}">
                      <a16:creationId xmlns:a16="http://schemas.microsoft.com/office/drawing/2014/main" id="{38723570-5612-4DA6-BFC3-9E23452DB6D2}"/>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8" name="Line 16">
                  <a:extLst>
                    <a:ext uri="{FF2B5EF4-FFF2-40B4-BE49-F238E27FC236}">
                      <a16:creationId xmlns:a16="http://schemas.microsoft.com/office/drawing/2014/main" id="{467E5BD1-0CD9-40F1-AD4A-648E9B02F935}"/>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9" name="Line 17">
                  <a:extLst>
                    <a:ext uri="{FF2B5EF4-FFF2-40B4-BE49-F238E27FC236}">
                      <a16:creationId xmlns:a16="http://schemas.microsoft.com/office/drawing/2014/main" id="{01E822E3-9445-458D-9769-CFAB693FD1EE}"/>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 name="Line 18">
                  <a:extLst>
                    <a:ext uri="{FF2B5EF4-FFF2-40B4-BE49-F238E27FC236}">
                      <a16:creationId xmlns:a16="http://schemas.microsoft.com/office/drawing/2014/main" id="{0ADC2168-7E99-4DEA-947C-C556823B14F4}"/>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 name="Line 19">
                  <a:extLst>
                    <a:ext uri="{FF2B5EF4-FFF2-40B4-BE49-F238E27FC236}">
                      <a16:creationId xmlns:a16="http://schemas.microsoft.com/office/drawing/2014/main" id="{8154EE5A-157D-47D7-B716-81F212FD5B11}"/>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2" name="Line 20">
                  <a:extLst>
                    <a:ext uri="{FF2B5EF4-FFF2-40B4-BE49-F238E27FC236}">
                      <a16:creationId xmlns:a16="http://schemas.microsoft.com/office/drawing/2014/main" id="{2EB60CF2-DE84-4F90-B083-4A528A084EC4}"/>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3" name="Line 21">
                  <a:extLst>
                    <a:ext uri="{FF2B5EF4-FFF2-40B4-BE49-F238E27FC236}">
                      <a16:creationId xmlns:a16="http://schemas.microsoft.com/office/drawing/2014/main" id="{748AF9C1-6DB5-469E-A72B-50754E89374C}"/>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4" name="Line 22">
                  <a:extLst>
                    <a:ext uri="{FF2B5EF4-FFF2-40B4-BE49-F238E27FC236}">
                      <a16:creationId xmlns:a16="http://schemas.microsoft.com/office/drawing/2014/main" id="{DCBD6C4D-C8BA-4F51-A1A1-157B894451B8}"/>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5" name="Line 23">
                  <a:extLst>
                    <a:ext uri="{FF2B5EF4-FFF2-40B4-BE49-F238E27FC236}">
                      <a16:creationId xmlns:a16="http://schemas.microsoft.com/office/drawing/2014/main" id="{32F05212-780D-456B-9388-D3F13212BEC1}"/>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6" name="Line 24">
                  <a:extLst>
                    <a:ext uri="{FF2B5EF4-FFF2-40B4-BE49-F238E27FC236}">
                      <a16:creationId xmlns:a16="http://schemas.microsoft.com/office/drawing/2014/main" id="{8D244754-7F25-4368-A3D9-5EF7EB18CBDC}"/>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7" name="Line 25">
                  <a:extLst>
                    <a:ext uri="{FF2B5EF4-FFF2-40B4-BE49-F238E27FC236}">
                      <a16:creationId xmlns:a16="http://schemas.microsoft.com/office/drawing/2014/main" id="{055C2471-488C-494B-A666-C65C234B3A55}"/>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8" name="Line 26">
                  <a:extLst>
                    <a:ext uri="{FF2B5EF4-FFF2-40B4-BE49-F238E27FC236}">
                      <a16:creationId xmlns:a16="http://schemas.microsoft.com/office/drawing/2014/main" id="{9613236A-63CA-417E-9F11-E7AE503720D3}"/>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9" name="Line 27">
                  <a:extLst>
                    <a:ext uri="{FF2B5EF4-FFF2-40B4-BE49-F238E27FC236}">
                      <a16:creationId xmlns:a16="http://schemas.microsoft.com/office/drawing/2014/main" id="{52C15AD8-B1B4-4132-B8FE-27DE20E7E85D}"/>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0" name="Line 28">
                  <a:extLst>
                    <a:ext uri="{FF2B5EF4-FFF2-40B4-BE49-F238E27FC236}">
                      <a16:creationId xmlns:a16="http://schemas.microsoft.com/office/drawing/2014/main" id="{067E1ADA-0178-4845-9EA7-48BEF8AC93E7}"/>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1" name="Line 29">
                  <a:extLst>
                    <a:ext uri="{FF2B5EF4-FFF2-40B4-BE49-F238E27FC236}">
                      <a16:creationId xmlns:a16="http://schemas.microsoft.com/office/drawing/2014/main" id="{861CE177-FECC-4DD6-A057-624F4205CC1B}"/>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2" name="Line 30">
                  <a:extLst>
                    <a:ext uri="{FF2B5EF4-FFF2-40B4-BE49-F238E27FC236}">
                      <a16:creationId xmlns:a16="http://schemas.microsoft.com/office/drawing/2014/main" id="{9DC86A4A-CC82-4293-8287-68E4BD95CB93}"/>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3" name="Line 31">
                  <a:extLst>
                    <a:ext uri="{FF2B5EF4-FFF2-40B4-BE49-F238E27FC236}">
                      <a16:creationId xmlns:a16="http://schemas.microsoft.com/office/drawing/2014/main" id="{A8CAD725-E92E-40A9-B3D2-4485BBE83405}"/>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4" name="Line 32">
                  <a:extLst>
                    <a:ext uri="{FF2B5EF4-FFF2-40B4-BE49-F238E27FC236}">
                      <a16:creationId xmlns:a16="http://schemas.microsoft.com/office/drawing/2014/main" id="{A6A068C1-5A78-4961-B6EA-E75A5AD1068C}"/>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5" name="Line 33">
                  <a:extLst>
                    <a:ext uri="{FF2B5EF4-FFF2-40B4-BE49-F238E27FC236}">
                      <a16:creationId xmlns:a16="http://schemas.microsoft.com/office/drawing/2014/main" id="{2A4061A3-8395-4303-B3CB-3FBF87FDE6C6}"/>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6" name="Line 34">
                  <a:extLst>
                    <a:ext uri="{FF2B5EF4-FFF2-40B4-BE49-F238E27FC236}">
                      <a16:creationId xmlns:a16="http://schemas.microsoft.com/office/drawing/2014/main" id="{692093A1-CA3A-4022-B472-035C6128CC90}"/>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7" name="Line 35">
                  <a:extLst>
                    <a:ext uri="{FF2B5EF4-FFF2-40B4-BE49-F238E27FC236}">
                      <a16:creationId xmlns:a16="http://schemas.microsoft.com/office/drawing/2014/main" id="{75968BEB-723B-491D-A8EA-E04870BCA6CD}"/>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8" name="Line 36">
                  <a:extLst>
                    <a:ext uri="{FF2B5EF4-FFF2-40B4-BE49-F238E27FC236}">
                      <a16:creationId xmlns:a16="http://schemas.microsoft.com/office/drawing/2014/main" id="{6E6A0464-5BBB-4B55-AF9C-05D3BECBF2B9}"/>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9" name="Line 37">
                  <a:extLst>
                    <a:ext uri="{FF2B5EF4-FFF2-40B4-BE49-F238E27FC236}">
                      <a16:creationId xmlns:a16="http://schemas.microsoft.com/office/drawing/2014/main" id="{A4F66F84-5E5D-4A33-B131-288FEC926D31}"/>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0" name="Line 38">
                  <a:extLst>
                    <a:ext uri="{FF2B5EF4-FFF2-40B4-BE49-F238E27FC236}">
                      <a16:creationId xmlns:a16="http://schemas.microsoft.com/office/drawing/2014/main" id="{5FDE7E87-829B-4CF5-A932-816E91E36643}"/>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1" name="Line 39">
                  <a:extLst>
                    <a:ext uri="{FF2B5EF4-FFF2-40B4-BE49-F238E27FC236}">
                      <a16:creationId xmlns:a16="http://schemas.microsoft.com/office/drawing/2014/main" id="{B15B6AA7-9096-4B60-B3F8-F5E68568DC24}"/>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2" name="Line 40">
                  <a:extLst>
                    <a:ext uri="{FF2B5EF4-FFF2-40B4-BE49-F238E27FC236}">
                      <a16:creationId xmlns:a16="http://schemas.microsoft.com/office/drawing/2014/main" id="{D7F436DF-12D1-40AE-8145-3225FE6D5789}"/>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3" name="Line 41">
                  <a:extLst>
                    <a:ext uri="{FF2B5EF4-FFF2-40B4-BE49-F238E27FC236}">
                      <a16:creationId xmlns:a16="http://schemas.microsoft.com/office/drawing/2014/main" id="{9F2BD5CE-ADE8-4F2B-964D-2FA53B5C6522}"/>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4" name="Line 42">
                  <a:extLst>
                    <a:ext uri="{FF2B5EF4-FFF2-40B4-BE49-F238E27FC236}">
                      <a16:creationId xmlns:a16="http://schemas.microsoft.com/office/drawing/2014/main" id="{57F70311-A6ED-4736-943C-A923C7A9B1D2}"/>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5" name="Line 43">
                  <a:extLst>
                    <a:ext uri="{FF2B5EF4-FFF2-40B4-BE49-F238E27FC236}">
                      <a16:creationId xmlns:a16="http://schemas.microsoft.com/office/drawing/2014/main" id="{EE03A70B-D523-42EC-A4CB-DE0C32C7C068}"/>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6" name="Line 44">
                  <a:extLst>
                    <a:ext uri="{FF2B5EF4-FFF2-40B4-BE49-F238E27FC236}">
                      <a16:creationId xmlns:a16="http://schemas.microsoft.com/office/drawing/2014/main" id="{AD42F62D-3CB3-4A47-8E07-083CFE62911E}"/>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7" name="Line 45">
                  <a:extLst>
                    <a:ext uri="{FF2B5EF4-FFF2-40B4-BE49-F238E27FC236}">
                      <a16:creationId xmlns:a16="http://schemas.microsoft.com/office/drawing/2014/main" id="{09EA305F-09C9-4374-AA9E-8096F2803810}"/>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8" name="Line 46">
                  <a:extLst>
                    <a:ext uri="{FF2B5EF4-FFF2-40B4-BE49-F238E27FC236}">
                      <a16:creationId xmlns:a16="http://schemas.microsoft.com/office/drawing/2014/main" id="{9FD36FEB-14AE-4405-8FBC-EE15B1326631}"/>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9" name="Line 47">
                  <a:extLst>
                    <a:ext uri="{FF2B5EF4-FFF2-40B4-BE49-F238E27FC236}">
                      <a16:creationId xmlns:a16="http://schemas.microsoft.com/office/drawing/2014/main" id="{A7184847-5A42-4EF2-88C4-751D45B795CC}"/>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0" name="Line 48">
                  <a:extLst>
                    <a:ext uri="{FF2B5EF4-FFF2-40B4-BE49-F238E27FC236}">
                      <a16:creationId xmlns:a16="http://schemas.microsoft.com/office/drawing/2014/main" id="{AD4B1B0D-76CA-4B39-9259-0B4B59589DD4}"/>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 name="Line 49">
                  <a:extLst>
                    <a:ext uri="{FF2B5EF4-FFF2-40B4-BE49-F238E27FC236}">
                      <a16:creationId xmlns:a16="http://schemas.microsoft.com/office/drawing/2014/main" id="{5642CD1A-E717-4348-A03D-8CFFEAB37981}"/>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2" name="Line 50">
                  <a:extLst>
                    <a:ext uri="{FF2B5EF4-FFF2-40B4-BE49-F238E27FC236}">
                      <a16:creationId xmlns:a16="http://schemas.microsoft.com/office/drawing/2014/main" id="{F0EDC1DA-F9D2-40B5-BE74-007DA18D6183}"/>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3" name="Line 51">
                  <a:extLst>
                    <a:ext uri="{FF2B5EF4-FFF2-40B4-BE49-F238E27FC236}">
                      <a16:creationId xmlns:a16="http://schemas.microsoft.com/office/drawing/2014/main" id="{F969337F-FB9F-4E8E-B86D-62BBC7D8B1A7}"/>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4" name="Line 52">
                  <a:extLst>
                    <a:ext uri="{FF2B5EF4-FFF2-40B4-BE49-F238E27FC236}">
                      <a16:creationId xmlns:a16="http://schemas.microsoft.com/office/drawing/2014/main" id="{684D7817-C227-4C4C-B60D-2C9D81121BDB}"/>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5" name="Line 53">
                  <a:extLst>
                    <a:ext uri="{FF2B5EF4-FFF2-40B4-BE49-F238E27FC236}">
                      <a16:creationId xmlns:a16="http://schemas.microsoft.com/office/drawing/2014/main" id="{25D25AD3-15F5-46A0-8302-A291610CE60D}"/>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6" name="Line 54">
                  <a:extLst>
                    <a:ext uri="{FF2B5EF4-FFF2-40B4-BE49-F238E27FC236}">
                      <a16:creationId xmlns:a16="http://schemas.microsoft.com/office/drawing/2014/main" id="{B587692C-7F09-40E1-B84D-77B5588DD059}"/>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7" name="Line 55">
                  <a:extLst>
                    <a:ext uri="{FF2B5EF4-FFF2-40B4-BE49-F238E27FC236}">
                      <a16:creationId xmlns:a16="http://schemas.microsoft.com/office/drawing/2014/main" id="{8C8DE3F3-3382-47AA-BC9A-B5A98E3E9C84}"/>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8" name="Line 56">
                  <a:extLst>
                    <a:ext uri="{FF2B5EF4-FFF2-40B4-BE49-F238E27FC236}">
                      <a16:creationId xmlns:a16="http://schemas.microsoft.com/office/drawing/2014/main" id="{3ED1E90D-BAB4-4A46-9D06-0FF7FD4FEFB7}"/>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sp>
            <p:nvSpPr>
              <p:cNvPr id="17" name="Line 57">
                <a:extLst>
                  <a:ext uri="{FF2B5EF4-FFF2-40B4-BE49-F238E27FC236}">
                    <a16:creationId xmlns:a16="http://schemas.microsoft.com/office/drawing/2014/main" id="{EAE79D38-E9DF-472C-BE91-F9A7EE3654F4}"/>
                  </a:ext>
                </a:extLst>
              </p:cNvPr>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zh-CN" altLang="en-US"/>
              </a:p>
            </p:txBody>
          </p:sp>
        </p:grpSp>
        <p:grpSp>
          <p:nvGrpSpPr>
            <p:cNvPr id="6" name="Group 58">
              <a:extLst>
                <a:ext uri="{FF2B5EF4-FFF2-40B4-BE49-F238E27FC236}">
                  <a16:creationId xmlns:a16="http://schemas.microsoft.com/office/drawing/2014/main" id="{C3B41B0C-6E63-4413-8B9C-F4F544255E14}"/>
                </a:ext>
              </a:extLst>
            </p:cNvPr>
            <p:cNvGrpSpPr>
              <a:grpSpLocks/>
            </p:cNvGrpSpPr>
            <p:nvPr userDrawn="1"/>
          </p:nvGrpSpPr>
          <p:grpSpPr bwMode="auto">
            <a:xfrm>
              <a:off x="3" y="559"/>
              <a:ext cx="4192" cy="1796"/>
              <a:chOff x="3" y="559"/>
              <a:chExt cx="4192" cy="1796"/>
            </a:xfrm>
          </p:grpSpPr>
          <p:sp>
            <p:nvSpPr>
              <p:cNvPr id="11" name="Line 59">
                <a:extLst>
                  <a:ext uri="{FF2B5EF4-FFF2-40B4-BE49-F238E27FC236}">
                    <a16:creationId xmlns:a16="http://schemas.microsoft.com/office/drawing/2014/main" id="{7BF34DB9-5C8F-498D-AB09-D3A5B5BE318C}"/>
                  </a:ext>
                </a:extLst>
              </p:cNvPr>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2" name="Line 60">
                <a:extLst>
                  <a:ext uri="{FF2B5EF4-FFF2-40B4-BE49-F238E27FC236}">
                    <a16:creationId xmlns:a16="http://schemas.microsoft.com/office/drawing/2014/main" id="{E8FA4D85-FE9C-40A0-9099-3BBBABDE02E8}"/>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3" name="Line 61">
                <a:extLst>
                  <a:ext uri="{FF2B5EF4-FFF2-40B4-BE49-F238E27FC236}">
                    <a16:creationId xmlns:a16="http://schemas.microsoft.com/office/drawing/2014/main" id="{906368F8-2CC0-425E-87D3-D30D38D137E8}"/>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4" name="Arc 62">
                <a:extLst>
                  <a:ext uri="{FF2B5EF4-FFF2-40B4-BE49-F238E27FC236}">
                    <a16:creationId xmlns:a16="http://schemas.microsoft.com/office/drawing/2014/main" id="{8CEDFA9C-C437-4B6D-B3F3-5E092AD06BD7}"/>
                  </a:ext>
                </a:extLst>
              </p:cNvPr>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nvGrpSpPr>
            <p:cNvPr id="7" name="Group 63">
              <a:extLst>
                <a:ext uri="{FF2B5EF4-FFF2-40B4-BE49-F238E27FC236}">
                  <a16:creationId xmlns:a16="http://schemas.microsoft.com/office/drawing/2014/main" id="{74C72943-1708-4ECF-B097-CC69A98DB281}"/>
                </a:ext>
              </a:extLst>
            </p:cNvPr>
            <p:cNvGrpSpPr>
              <a:grpSpLocks/>
            </p:cNvGrpSpPr>
            <p:nvPr userDrawn="1"/>
          </p:nvGrpSpPr>
          <p:grpSpPr bwMode="auto">
            <a:xfrm>
              <a:off x="1480" y="1952"/>
              <a:ext cx="3808" cy="1812"/>
              <a:chOff x="1480" y="1952"/>
              <a:chExt cx="3808" cy="1812"/>
            </a:xfrm>
          </p:grpSpPr>
          <p:sp>
            <p:nvSpPr>
              <p:cNvPr id="8" name="Line 64">
                <a:extLst>
                  <a:ext uri="{FF2B5EF4-FFF2-40B4-BE49-F238E27FC236}">
                    <a16:creationId xmlns:a16="http://schemas.microsoft.com/office/drawing/2014/main" id="{A477C050-C110-4BBA-8A60-D094C17A1472}"/>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9" name="Line 65">
                <a:extLst>
                  <a:ext uri="{FF2B5EF4-FFF2-40B4-BE49-F238E27FC236}">
                    <a16:creationId xmlns:a16="http://schemas.microsoft.com/office/drawing/2014/main" id="{805CE3A8-0CE4-43E2-A414-363FD0F4F736}"/>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0" name="Arc 66">
                <a:extLst>
                  <a:ext uri="{FF2B5EF4-FFF2-40B4-BE49-F238E27FC236}">
                    <a16:creationId xmlns:a16="http://schemas.microsoft.com/office/drawing/2014/main" id="{4AB9651F-29E1-44E7-AD91-1ABF47740E51}"/>
                  </a:ext>
                </a:extLst>
              </p:cNvPr>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sp>
        <p:nvSpPr>
          <p:cNvPr id="8259" name="Rectangle 67"/>
          <p:cNvSpPr>
            <a:spLocks noGrp="1" noChangeArrowheads="1"/>
          </p:cNvSpPr>
          <p:nvPr>
            <p:ph type="ctrTitle"/>
          </p:nvPr>
        </p:nvSpPr>
        <p:spPr>
          <a:xfrm>
            <a:off x="990600" y="1752600"/>
            <a:ext cx="7772400" cy="1143000"/>
          </a:xfrm>
        </p:spPr>
        <p:txBody>
          <a:bodyPr/>
          <a:lstStyle>
            <a:lvl1pPr>
              <a:defRPr/>
            </a:lvl1pPr>
          </a:lstStyle>
          <a:p>
            <a:r>
              <a:rPr lang="zh-CN" altLang="en-US"/>
              <a:t>单击此处编辑母版标题样式</a:t>
            </a:r>
          </a:p>
        </p:txBody>
      </p:sp>
      <p:sp>
        <p:nvSpPr>
          <p:cNvPr id="8260"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69" name="Rectangle 69">
            <a:extLst>
              <a:ext uri="{FF2B5EF4-FFF2-40B4-BE49-F238E27FC236}">
                <a16:creationId xmlns:a16="http://schemas.microsoft.com/office/drawing/2014/main" id="{7A10D86E-EA67-49AB-9ABC-15E605729FEB}"/>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zh-CN"/>
          </a:p>
        </p:txBody>
      </p:sp>
      <p:sp>
        <p:nvSpPr>
          <p:cNvPr id="70" name="Rectangle 70">
            <a:extLst>
              <a:ext uri="{FF2B5EF4-FFF2-40B4-BE49-F238E27FC236}">
                <a16:creationId xmlns:a16="http://schemas.microsoft.com/office/drawing/2014/main" id="{7DF4A1DA-3B7B-4DCC-B84D-C10622F7A429}"/>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kumimoji="0" sz="1400"/>
            </a:lvl1pPr>
          </a:lstStyle>
          <a:p>
            <a:pPr>
              <a:defRPr/>
            </a:pPr>
            <a:endParaRPr lang="en-US" altLang="zh-CN"/>
          </a:p>
        </p:txBody>
      </p:sp>
      <p:sp>
        <p:nvSpPr>
          <p:cNvPr id="71" name="Rectangle 71">
            <a:extLst>
              <a:ext uri="{FF2B5EF4-FFF2-40B4-BE49-F238E27FC236}">
                <a16:creationId xmlns:a16="http://schemas.microsoft.com/office/drawing/2014/main" id="{606B9DA7-8516-44C0-A1A2-A55CBE00344F}"/>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kumimoji="0" sz="1400"/>
            </a:lvl1pPr>
          </a:lstStyle>
          <a:p>
            <a:fld id="{A7BD0B0A-84C8-4FB4-9424-FE7F9B426AAC}" type="slidenum">
              <a:rPr lang="zh-CN" altLang="en-US"/>
              <a:pPr/>
              <a:t>‹#›</a:t>
            </a:fld>
            <a:endParaRPr lang="en-US" altLang="zh-CN"/>
          </a:p>
        </p:txBody>
      </p:sp>
    </p:spTree>
    <p:extLst>
      <p:ext uri="{BB962C8B-B14F-4D97-AF65-F5344CB8AC3E}">
        <p14:creationId xmlns:p14="http://schemas.microsoft.com/office/powerpoint/2010/main" val="235229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3308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5334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5334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9589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5334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316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8904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97897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906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6514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1524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462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9646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6570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4" name="Group 2">
            <a:extLst>
              <a:ext uri="{FF2B5EF4-FFF2-40B4-BE49-F238E27FC236}">
                <a16:creationId xmlns:a16="http://schemas.microsoft.com/office/drawing/2014/main" id="{406809E3-04F8-4CBD-A630-6650D26D6C35}"/>
              </a:ext>
            </a:extLst>
          </p:cNvPr>
          <p:cNvGrpSpPr>
            <a:grpSpLocks/>
          </p:cNvGrpSpPr>
          <p:nvPr/>
        </p:nvGrpSpPr>
        <p:grpSpPr bwMode="auto">
          <a:xfrm>
            <a:off x="0" y="0"/>
            <a:ext cx="9144000" cy="6858000"/>
            <a:chOff x="0" y="0"/>
            <a:chExt cx="5760" cy="4320"/>
          </a:xfrm>
        </p:grpSpPr>
        <p:grpSp>
          <p:nvGrpSpPr>
            <p:cNvPr id="8200" name="Group 3">
              <a:extLst>
                <a:ext uri="{FF2B5EF4-FFF2-40B4-BE49-F238E27FC236}">
                  <a16:creationId xmlns:a16="http://schemas.microsoft.com/office/drawing/2014/main" id="{6A013A28-8E08-4457-9BE6-665B38B07BFF}"/>
                </a:ext>
              </a:extLst>
            </p:cNvPr>
            <p:cNvGrpSpPr>
              <a:grpSpLocks/>
            </p:cNvGrpSpPr>
            <p:nvPr/>
          </p:nvGrpSpPr>
          <p:grpSpPr bwMode="auto">
            <a:xfrm>
              <a:off x="0" y="192"/>
              <a:ext cx="5760" cy="4032"/>
              <a:chOff x="0" y="192"/>
              <a:chExt cx="5760" cy="4032"/>
            </a:xfrm>
          </p:grpSpPr>
          <p:sp>
            <p:nvSpPr>
              <p:cNvPr id="1028" name="Line 4">
                <a:extLst>
                  <a:ext uri="{FF2B5EF4-FFF2-40B4-BE49-F238E27FC236}">
                    <a16:creationId xmlns:a16="http://schemas.microsoft.com/office/drawing/2014/main" id="{7E2CE76D-0157-4FCE-9F46-D077AB25D900}"/>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29" name="Line 5">
                <a:extLst>
                  <a:ext uri="{FF2B5EF4-FFF2-40B4-BE49-F238E27FC236}">
                    <a16:creationId xmlns:a16="http://schemas.microsoft.com/office/drawing/2014/main" id="{8AB1D341-EE2A-4BE9-A7C8-EB629E64C867}"/>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0" name="Line 6">
                <a:extLst>
                  <a:ext uri="{FF2B5EF4-FFF2-40B4-BE49-F238E27FC236}">
                    <a16:creationId xmlns:a16="http://schemas.microsoft.com/office/drawing/2014/main" id="{0CCC9318-9065-4E28-AB54-3012906F1BF0}"/>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1" name="Line 7">
                <a:extLst>
                  <a:ext uri="{FF2B5EF4-FFF2-40B4-BE49-F238E27FC236}">
                    <a16:creationId xmlns:a16="http://schemas.microsoft.com/office/drawing/2014/main" id="{DD492921-D613-481A-9EF4-1A8383060318}"/>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2" name="Line 8">
                <a:extLst>
                  <a:ext uri="{FF2B5EF4-FFF2-40B4-BE49-F238E27FC236}">
                    <a16:creationId xmlns:a16="http://schemas.microsoft.com/office/drawing/2014/main" id="{D5A8D99F-82E5-4676-B143-CBF9FF81B265}"/>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3" name="Line 9">
                <a:extLst>
                  <a:ext uri="{FF2B5EF4-FFF2-40B4-BE49-F238E27FC236}">
                    <a16:creationId xmlns:a16="http://schemas.microsoft.com/office/drawing/2014/main" id="{B79C09D8-5E9B-4B6E-9A01-124DC0B07C47}"/>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4" name="Line 10">
                <a:extLst>
                  <a:ext uri="{FF2B5EF4-FFF2-40B4-BE49-F238E27FC236}">
                    <a16:creationId xmlns:a16="http://schemas.microsoft.com/office/drawing/2014/main" id="{B1C91E1B-DE30-4588-B801-64745C88B867}"/>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5" name="Line 11">
                <a:extLst>
                  <a:ext uri="{FF2B5EF4-FFF2-40B4-BE49-F238E27FC236}">
                    <a16:creationId xmlns:a16="http://schemas.microsoft.com/office/drawing/2014/main" id="{C7AC4404-0CC1-4CF7-A086-AEEB595A6085}"/>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6" name="Line 12">
                <a:extLst>
                  <a:ext uri="{FF2B5EF4-FFF2-40B4-BE49-F238E27FC236}">
                    <a16:creationId xmlns:a16="http://schemas.microsoft.com/office/drawing/2014/main" id="{5A349AFA-2A16-4524-BD40-AFB223391E9C}"/>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7" name="Line 13">
                <a:extLst>
                  <a:ext uri="{FF2B5EF4-FFF2-40B4-BE49-F238E27FC236}">
                    <a16:creationId xmlns:a16="http://schemas.microsoft.com/office/drawing/2014/main" id="{544785D0-40E4-40F5-BF2F-D7552DF476B9}"/>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8" name="Line 14">
                <a:extLst>
                  <a:ext uri="{FF2B5EF4-FFF2-40B4-BE49-F238E27FC236}">
                    <a16:creationId xmlns:a16="http://schemas.microsoft.com/office/drawing/2014/main" id="{C9C9AB19-061C-49F4-BDE4-EAD5AE2C67B9}"/>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9" name="Line 15">
                <a:extLst>
                  <a:ext uri="{FF2B5EF4-FFF2-40B4-BE49-F238E27FC236}">
                    <a16:creationId xmlns:a16="http://schemas.microsoft.com/office/drawing/2014/main" id="{A3317256-5ACE-4ADE-8867-A031291C74CE}"/>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0" name="Line 16">
                <a:extLst>
                  <a:ext uri="{FF2B5EF4-FFF2-40B4-BE49-F238E27FC236}">
                    <a16:creationId xmlns:a16="http://schemas.microsoft.com/office/drawing/2014/main" id="{92D1EE30-9109-4464-B5EF-5DF8007802B6}"/>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1" name="Line 17">
                <a:extLst>
                  <a:ext uri="{FF2B5EF4-FFF2-40B4-BE49-F238E27FC236}">
                    <a16:creationId xmlns:a16="http://schemas.microsoft.com/office/drawing/2014/main" id="{296F8028-3AC2-4373-B77B-877E33DE4889}"/>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2" name="Line 18">
                <a:extLst>
                  <a:ext uri="{FF2B5EF4-FFF2-40B4-BE49-F238E27FC236}">
                    <a16:creationId xmlns:a16="http://schemas.microsoft.com/office/drawing/2014/main" id="{43AAA993-D4AD-4727-BE2C-DAB3F0905B2D}"/>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3" name="Line 19">
                <a:extLst>
                  <a:ext uri="{FF2B5EF4-FFF2-40B4-BE49-F238E27FC236}">
                    <a16:creationId xmlns:a16="http://schemas.microsoft.com/office/drawing/2014/main" id="{3BFCFA95-0AC8-4A79-AD5E-3C6C03F55D32}"/>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 name="Line 20">
                <a:extLst>
                  <a:ext uri="{FF2B5EF4-FFF2-40B4-BE49-F238E27FC236}">
                    <a16:creationId xmlns:a16="http://schemas.microsoft.com/office/drawing/2014/main" id="{B32603AE-A00E-4DD6-9FCE-A9509081CFEF}"/>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5" name="Line 21">
                <a:extLst>
                  <a:ext uri="{FF2B5EF4-FFF2-40B4-BE49-F238E27FC236}">
                    <a16:creationId xmlns:a16="http://schemas.microsoft.com/office/drawing/2014/main" id="{B6526C83-BABB-4020-B82B-72B14C75B0B7}"/>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6" name="Line 22">
                <a:extLst>
                  <a:ext uri="{FF2B5EF4-FFF2-40B4-BE49-F238E27FC236}">
                    <a16:creationId xmlns:a16="http://schemas.microsoft.com/office/drawing/2014/main" id="{855E1EE1-1FF6-4EA1-8106-C9444CCEA55F}"/>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7" name="Line 23">
                <a:extLst>
                  <a:ext uri="{FF2B5EF4-FFF2-40B4-BE49-F238E27FC236}">
                    <a16:creationId xmlns:a16="http://schemas.microsoft.com/office/drawing/2014/main" id="{491C90AA-7448-4378-AE47-0FE57CFE60AE}"/>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8" name="Line 24">
                <a:extLst>
                  <a:ext uri="{FF2B5EF4-FFF2-40B4-BE49-F238E27FC236}">
                    <a16:creationId xmlns:a16="http://schemas.microsoft.com/office/drawing/2014/main" id="{A9E5D863-E33D-4874-856A-953FB1009A3B}"/>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9" name="Line 25">
                <a:extLst>
                  <a:ext uri="{FF2B5EF4-FFF2-40B4-BE49-F238E27FC236}">
                    <a16:creationId xmlns:a16="http://schemas.microsoft.com/office/drawing/2014/main" id="{5865CC86-AFFF-4DDF-9A6B-20315606046D}"/>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nvGrpSpPr>
            <p:cNvPr id="8201" name="Group 26">
              <a:extLst>
                <a:ext uri="{FF2B5EF4-FFF2-40B4-BE49-F238E27FC236}">
                  <a16:creationId xmlns:a16="http://schemas.microsoft.com/office/drawing/2014/main" id="{13C2647F-9F11-4CF3-861D-1F3ABDADD3B3}"/>
                </a:ext>
              </a:extLst>
            </p:cNvPr>
            <p:cNvGrpSpPr>
              <a:grpSpLocks/>
            </p:cNvGrpSpPr>
            <p:nvPr/>
          </p:nvGrpSpPr>
          <p:grpSpPr bwMode="auto">
            <a:xfrm>
              <a:off x="192" y="0"/>
              <a:ext cx="5376" cy="4320"/>
              <a:chOff x="192" y="0"/>
              <a:chExt cx="5376" cy="4320"/>
            </a:xfrm>
          </p:grpSpPr>
          <p:sp>
            <p:nvSpPr>
              <p:cNvPr id="1051" name="Line 27">
                <a:extLst>
                  <a:ext uri="{FF2B5EF4-FFF2-40B4-BE49-F238E27FC236}">
                    <a16:creationId xmlns:a16="http://schemas.microsoft.com/office/drawing/2014/main" id="{B5DA18F4-230E-4FD4-992F-1E0151F0F4B3}"/>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2" name="Line 28">
                <a:extLst>
                  <a:ext uri="{FF2B5EF4-FFF2-40B4-BE49-F238E27FC236}">
                    <a16:creationId xmlns:a16="http://schemas.microsoft.com/office/drawing/2014/main" id="{2BE1DE37-B6C0-42CF-8605-5F711FB62E15}"/>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3" name="Line 29">
                <a:extLst>
                  <a:ext uri="{FF2B5EF4-FFF2-40B4-BE49-F238E27FC236}">
                    <a16:creationId xmlns:a16="http://schemas.microsoft.com/office/drawing/2014/main" id="{3F382AB3-2368-48AC-B820-6422B8EB68EA}"/>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4" name="Line 30">
                <a:extLst>
                  <a:ext uri="{FF2B5EF4-FFF2-40B4-BE49-F238E27FC236}">
                    <a16:creationId xmlns:a16="http://schemas.microsoft.com/office/drawing/2014/main" id="{089D5272-9B49-4F1E-9B36-C07017E6C649}"/>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5" name="Line 31">
                <a:extLst>
                  <a:ext uri="{FF2B5EF4-FFF2-40B4-BE49-F238E27FC236}">
                    <a16:creationId xmlns:a16="http://schemas.microsoft.com/office/drawing/2014/main" id="{294B0A17-9810-4EC8-9C69-6C3B55A98A9A}"/>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6" name="Line 32">
                <a:extLst>
                  <a:ext uri="{FF2B5EF4-FFF2-40B4-BE49-F238E27FC236}">
                    <a16:creationId xmlns:a16="http://schemas.microsoft.com/office/drawing/2014/main" id="{F65AD8E4-C038-4721-BAA1-106E00FADDD2}"/>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7" name="Line 33">
                <a:extLst>
                  <a:ext uri="{FF2B5EF4-FFF2-40B4-BE49-F238E27FC236}">
                    <a16:creationId xmlns:a16="http://schemas.microsoft.com/office/drawing/2014/main" id="{1BF38E93-E754-42AA-A07D-117F3CC14625}"/>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8" name="Line 34">
                <a:extLst>
                  <a:ext uri="{FF2B5EF4-FFF2-40B4-BE49-F238E27FC236}">
                    <a16:creationId xmlns:a16="http://schemas.microsoft.com/office/drawing/2014/main" id="{11F0EB84-2B42-4F8E-B578-964173C254C4}"/>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9" name="Line 35">
                <a:extLst>
                  <a:ext uri="{FF2B5EF4-FFF2-40B4-BE49-F238E27FC236}">
                    <a16:creationId xmlns:a16="http://schemas.microsoft.com/office/drawing/2014/main" id="{640D4956-0DC9-4A13-9B36-97C9D6F86A33}"/>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0" name="Line 36">
                <a:extLst>
                  <a:ext uri="{FF2B5EF4-FFF2-40B4-BE49-F238E27FC236}">
                    <a16:creationId xmlns:a16="http://schemas.microsoft.com/office/drawing/2014/main" id="{50F43A7D-3CB8-452F-8DC2-6AFC11BD64F3}"/>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1" name="Line 37">
                <a:extLst>
                  <a:ext uri="{FF2B5EF4-FFF2-40B4-BE49-F238E27FC236}">
                    <a16:creationId xmlns:a16="http://schemas.microsoft.com/office/drawing/2014/main" id="{C5EA5A0D-A0DD-42FF-97CC-20BBC2DA540F}"/>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2" name="Line 38">
                <a:extLst>
                  <a:ext uri="{FF2B5EF4-FFF2-40B4-BE49-F238E27FC236}">
                    <a16:creationId xmlns:a16="http://schemas.microsoft.com/office/drawing/2014/main" id="{7C6D6D46-7518-450C-B2B0-53082A9D794C}"/>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3" name="Line 39">
                <a:extLst>
                  <a:ext uri="{FF2B5EF4-FFF2-40B4-BE49-F238E27FC236}">
                    <a16:creationId xmlns:a16="http://schemas.microsoft.com/office/drawing/2014/main" id="{370A2454-764E-4FA4-B457-7DEBD3EA2B53}"/>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4" name="Line 40">
                <a:extLst>
                  <a:ext uri="{FF2B5EF4-FFF2-40B4-BE49-F238E27FC236}">
                    <a16:creationId xmlns:a16="http://schemas.microsoft.com/office/drawing/2014/main" id="{A07A683D-9E1B-4AFF-AACF-D06573E318C1}"/>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5" name="Line 41">
                <a:extLst>
                  <a:ext uri="{FF2B5EF4-FFF2-40B4-BE49-F238E27FC236}">
                    <a16:creationId xmlns:a16="http://schemas.microsoft.com/office/drawing/2014/main" id="{2293E338-FB72-4A65-8436-D13E0E3B48AD}"/>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6" name="Line 42">
                <a:extLst>
                  <a:ext uri="{FF2B5EF4-FFF2-40B4-BE49-F238E27FC236}">
                    <a16:creationId xmlns:a16="http://schemas.microsoft.com/office/drawing/2014/main" id="{5B1800EF-88A1-43B6-BB41-9A78D136986F}"/>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7" name="Line 43">
                <a:extLst>
                  <a:ext uri="{FF2B5EF4-FFF2-40B4-BE49-F238E27FC236}">
                    <a16:creationId xmlns:a16="http://schemas.microsoft.com/office/drawing/2014/main" id="{116FF81F-AE72-4E52-9560-F71AF2BE8409}"/>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8" name="Line 44">
                <a:extLst>
                  <a:ext uri="{FF2B5EF4-FFF2-40B4-BE49-F238E27FC236}">
                    <a16:creationId xmlns:a16="http://schemas.microsoft.com/office/drawing/2014/main" id="{AFD1853F-E2DB-4A55-A380-B6FA2039F9DE}"/>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9" name="Line 45">
                <a:extLst>
                  <a:ext uri="{FF2B5EF4-FFF2-40B4-BE49-F238E27FC236}">
                    <a16:creationId xmlns:a16="http://schemas.microsoft.com/office/drawing/2014/main" id="{2CC52405-989B-4771-9B0A-D2987704B416}"/>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0" name="Line 46">
                <a:extLst>
                  <a:ext uri="{FF2B5EF4-FFF2-40B4-BE49-F238E27FC236}">
                    <a16:creationId xmlns:a16="http://schemas.microsoft.com/office/drawing/2014/main" id="{4500EDE8-2F53-4D5E-8069-587EEA678C66}"/>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1" name="Line 47">
                <a:extLst>
                  <a:ext uri="{FF2B5EF4-FFF2-40B4-BE49-F238E27FC236}">
                    <a16:creationId xmlns:a16="http://schemas.microsoft.com/office/drawing/2014/main" id="{88FB44A3-16D0-4B1C-8E3E-F29EE9054105}"/>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2" name="Line 48">
                <a:extLst>
                  <a:ext uri="{FF2B5EF4-FFF2-40B4-BE49-F238E27FC236}">
                    <a16:creationId xmlns:a16="http://schemas.microsoft.com/office/drawing/2014/main" id="{B5F1EDD3-5CF3-4C3C-9701-5B6900735110}"/>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3" name="Line 49">
                <a:extLst>
                  <a:ext uri="{FF2B5EF4-FFF2-40B4-BE49-F238E27FC236}">
                    <a16:creationId xmlns:a16="http://schemas.microsoft.com/office/drawing/2014/main" id="{4FCB784D-88C9-4E7E-91BE-BC09289CF6EC}"/>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4" name="Line 50">
                <a:extLst>
                  <a:ext uri="{FF2B5EF4-FFF2-40B4-BE49-F238E27FC236}">
                    <a16:creationId xmlns:a16="http://schemas.microsoft.com/office/drawing/2014/main" id="{1B65E65F-784B-4C3E-97E4-D5A24F4073C2}"/>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5" name="Line 51">
                <a:extLst>
                  <a:ext uri="{FF2B5EF4-FFF2-40B4-BE49-F238E27FC236}">
                    <a16:creationId xmlns:a16="http://schemas.microsoft.com/office/drawing/2014/main" id="{34CF7F85-68C9-4F05-A800-173A0BC701A0}"/>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6" name="Line 52">
                <a:extLst>
                  <a:ext uri="{FF2B5EF4-FFF2-40B4-BE49-F238E27FC236}">
                    <a16:creationId xmlns:a16="http://schemas.microsoft.com/office/drawing/2014/main" id="{A6705778-2F9E-4543-8C55-E5A1954CE8E1}"/>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7" name="Line 53">
                <a:extLst>
                  <a:ext uri="{FF2B5EF4-FFF2-40B4-BE49-F238E27FC236}">
                    <a16:creationId xmlns:a16="http://schemas.microsoft.com/office/drawing/2014/main" id="{0B834DA3-FB15-4822-9930-73A983524270}"/>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8" name="Line 54">
                <a:extLst>
                  <a:ext uri="{FF2B5EF4-FFF2-40B4-BE49-F238E27FC236}">
                    <a16:creationId xmlns:a16="http://schemas.microsoft.com/office/drawing/2014/main" id="{C2A43A30-B99C-443F-BD93-7F9B5FC14CD6}"/>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9" name="Line 55">
                <a:extLst>
                  <a:ext uri="{FF2B5EF4-FFF2-40B4-BE49-F238E27FC236}">
                    <a16:creationId xmlns:a16="http://schemas.microsoft.com/office/drawing/2014/main" id="{5A187C4D-BA97-4B47-8CCA-9A6D4B8871AF}"/>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sp>
        <p:nvSpPr>
          <p:cNvPr id="8195" name="Rectangle 56">
            <a:extLst>
              <a:ext uri="{FF2B5EF4-FFF2-40B4-BE49-F238E27FC236}">
                <a16:creationId xmlns:a16="http://schemas.microsoft.com/office/drawing/2014/main" id="{0759AC94-10A8-4950-8AA6-E5B2B8556D97}"/>
              </a:ext>
            </a:extLst>
          </p:cNvPr>
          <p:cNvSpPr>
            <a:spLocks noGrp="1" noChangeArrowheads="1"/>
          </p:cNvSpPr>
          <p:nvPr>
            <p:ph type="title"/>
          </p:nvPr>
        </p:nvSpPr>
        <p:spPr bwMode="auto">
          <a:xfrm>
            <a:off x="1447800" y="533400"/>
            <a:ext cx="678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单击此辑母版标题样式</a:t>
            </a:r>
          </a:p>
        </p:txBody>
      </p:sp>
      <p:sp>
        <p:nvSpPr>
          <p:cNvPr id="8196" name="Rectangle 57" descr="Rectangle: Click to edit Master text styles&#10;Second level&#10;Third level&#10;Fourth level&#10;Fifth level">
            <a:extLst>
              <a:ext uri="{FF2B5EF4-FFF2-40B4-BE49-F238E27FC236}">
                <a16:creationId xmlns:a16="http://schemas.microsoft.com/office/drawing/2014/main" id="{28690B9E-337E-4998-9A7B-F659343F5F47}"/>
              </a:ext>
            </a:extLst>
          </p:cNvPr>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8198" name="Picture 61">
            <a:extLst>
              <a:ext uri="{FF2B5EF4-FFF2-40B4-BE49-F238E27FC236}">
                <a16:creationId xmlns:a16="http://schemas.microsoft.com/office/drawing/2014/main" id="{4D8CE51D-8862-41BF-A100-26CB1881CA0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7715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62">
            <a:extLst>
              <a:ext uri="{FF2B5EF4-FFF2-40B4-BE49-F238E27FC236}">
                <a16:creationId xmlns:a16="http://schemas.microsoft.com/office/drawing/2014/main" id="{7A2D9C70-70AF-4BE7-8EFE-4AFAF307B5A5}"/>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276975" y="0"/>
            <a:ext cx="28670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8"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rtl="0" eaLnBrk="0" fontAlgn="base" hangingPunct="0">
        <a:spcBef>
          <a:spcPct val="0"/>
        </a:spcBef>
        <a:spcAft>
          <a:spcPct val="0"/>
        </a:spcAft>
        <a:defRPr kumimoji="1" sz="4400">
          <a:solidFill>
            <a:srgbClr val="000000"/>
          </a:solidFill>
          <a:latin typeface="+mj-lt"/>
          <a:ea typeface="+mj-ea"/>
          <a:cs typeface="+mj-cs"/>
        </a:defRPr>
      </a:lvl1pPr>
      <a:lvl2pPr algn="l" rtl="0" eaLnBrk="0" fontAlgn="base" hangingPunct="0">
        <a:spcBef>
          <a:spcPct val="0"/>
        </a:spcBef>
        <a:spcAft>
          <a:spcPct val="0"/>
        </a:spcAft>
        <a:defRPr kumimoji="1" sz="4400">
          <a:solidFill>
            <a:srgbClr val="000000"/>
          </a:solidFill>
          <a:latin typeface="Tahoma" pitchFamily="34" charset="0"/>
          <a:ea typeface="宋体" pitchFamily="2" charset="-122"/>
        </a:defRPr>
      </a:lvl2pPr>
      <a:lvl3pPr algn="l" rtl="0" eaLnBrk="0" fontAlgn="base" hangingPunct="0">
        <a:spcBef>
          <a:spcPct val="0"/>
        </a:spcBef>
        <a:spcAft>
          <a:spcPct val="0"/>
        </a:spcAft>
        <a:defRPr kumimoji="1" sz="4400">
          <a:solidFill>
            <a:srgbClr val="000000"/>
          </a:solidFill>
          <a:latin typeface="Tahoma" pitchFamily="34" charset="0"/>
          <a:ea typeface="宋体" pitchFamily="2" charset="-122"/>
        </a:defRPr>
      </a:lvl3pPr>
      <a:lvl4pPr algn="l" rtl="0" eaLnBrk="0" fontAlgn="base" hangingPunct="0">
        <a:spcBef>
          <a:spcPct val="0"/>
        </a:spcBef>
        <a:spcAft>
          <a:spcPct val="0"/>
        </a:spcAft>
        <a:defRPr kumimoji="1" sz="4400">
          <a:solidFill>
            <a:srgbClr val="000000"/>
          </a:solidFill>
          <a:latin typeface="Tahoma" pitchFamily="34" charset="0"/>
          <a:ea typeface="宋体" pitchFamily="2" charset="-122"/>
        </a:defRPr>
      </a:lvl4pPr>
      <a:lvl5pPr algn="l" rtl="0" eaLnBrk="0" fontAlgn="base" hangingPunct="0">
        <a:spcBef>
          <a:spcPct val="0"/>
        </a:spcBef>
        <a:spcAft>
          <a:spcPct val="0"/>
        </a:spcAft>
        <a:defRPr kumimoji="1" sz="4400">
          <a:solidFill>
            <a:srgbClr val="000000"/>
          </a:solidFill>
          <a:latin typeface="Tahoma" pitchFamily="34" charset="0"/>
          <a:ea typeface="宋体" pitchFamily="2" charset="-122"/>
        </a:defRPr>
      </a:lvl5pPr>
      <a:lvl6pPr marL="457200" algn="l" rtl="0" fontAlgn="base">
        <a:spcBef>
          <a:spcPct val="0"/>
        </a:spcBef>
        <a:spcAft>
          <a:spcPct val="0"/>
        </a:spcAft>
        <a:defRPr kumimoji="1" sz="4400">
          <a:solidFill>
            <a:srgbClr val="000000"/>
          </a:solidFill>
          <a:latin typeface="Tahoma" pitchFamily="34" charset="0"/>
          <a:ea typeface="宋体" pitchFamily="2" charset="-122"/>
        </a:defRPr>
      </a:lvl6pPr>
      <a:lvl7pPr marL="914400" algn="l" rtl="0" fontAlgn="base">
        <a:spcBef>
          <a:spcPct val="0"/>
        </a:spcBef>
        <a:spcAft>
          <a:spcPct val="0"/>
        </a:spcAft>
        <a:defRPr kumimoji="1" sz="4400">
          <a:solidFill>
            <a:srgbClr val="000000"/>
          </a:solidFill>
          <a:latin typeface="Tahoma" pitchFamily="34" charset="0"/>
          <a:ea typeface="宋体" pitchFamily="2" charset="-122"/>
        </a:defRPr>
      </a:lvl7pPr>
      <a:lvl8pPr marL="1371600" algn="l" rtl="0" fontAlgn="base">
        <a:spcBef>
          <a:spcPct val="0"/>
        </a:spcBef>
        <a:spcAft>
          <a:spcPct val="0"/>
        </a:spcAft>
        <a:defRPr kumimoji="1" sz="4400">
          <a:solidFill>
            <a:srgbClr val="000000"/>
          </a:solidFill>
          <a:latin typeface="Tahoma" pitchFamily="34" charset="0"/>
          <a:ea typeface="宋体" pitchFamily="2" charset="-122"/>
        </a:defRPr>
      </a:lvl8pPr>
      <a:lvl9pPr marL="1828800" algn="l" rtl="0" fontAlgn="base">
        <a:spcBef>
          <a:spcPct val="0"/>
        </a:spcBef>
        <a:spcAft>
          <a:spcPct val="0"/>
        </a:spcAft>
        <a:defRPr kumimoji="1" sz="4400">
          <a:solidFill>
            <a:srgbClr val="000000"/>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rgbClr val="0000CC"/>
        </a:buClr>
        <a:buFont typeface="Wingdings" panose="05000000000000000000" pitchFamily="2" charset="2"/>
        <a:buChar char="Ø"/>
        <a:defRPr kumimoji="1" sz="3200">
          <a:solidFill>
            <a:srgbClr val="000000"/>
          </a:solidFill>
          <a:latin typeface="+mn-lt"/>
          <a:ea typeface="+mn-ea"/>
          <a:cs typeface="+mn-cs"/>
        </a:defRPr>
      </a:lvl1pPr>
      <a:lvl2pPr marL="742950" indent="-285750" algn="l" rtl="0" eaLnBrk="0" fontAlgn="base" hangingPunct="0">
        <a:spcBef>
          <a:spcPct val="20000"/>
        </a:spcBef>
        <a:spcAft>
          <a:spcPct val="0"/>
        </a:spcAft>
        <a:buClr>
          <a:srgbClr val="0000CC"/>
        </a:buClr>
        <a:buFont typeface="Wingdings" panose="05000000000000000000" pitchFamily="2" charset="2"/>
        <a:buChar char="Ø"/>
        <a:defRPr kumimoji="1" sz="2800">
          <a:solidFill>
            <a:srgbClr val="000000"/>
          </a:solidFill>
          <a:latin typeface="+mn-lt"/>
          <a:ea typeface="+mn-ea"/>
        </a:defRPr>
      </a:lvl2pPr>
      <a:lvl3pPr marL="1143000" indent="-228600" algn="l" rtl="0" eaLnBrk="0" fontAlgn="base" hangingPunct="0">
        <a:spcBef>
          <a:spcPct val="20000"/>
        </a:spcBef>
        <a:spcAft>
          <a:spcPct val="0"/>
        </a:spcAft>
        <a:buClr>
          <a:srgbClr val="0000CC"/>
        </a:buClr>
        <a:buFont typeface="Wingdings" panose="05000000000000000000" pitchFamily="2" charset="2"/>
        <a:buChar char="Ø"/>
        <a:defRPr kumimoji="1" sz="2400">
          <a:solidFill>
            <a:srgbClr val="000000"/>
          </a:solidFill>
          <a:latin typeface="+mn-lt"/>
          <a:ea typeface="+mn-ea"/>
        </a:defRPr>
      </a:lvl3pPr>
      <a:lvl4pPr marL="1600200" indent="-228600" algn="l" rtl="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mn-lt"/>
          <a:ea typeface="+mn-ea"/>
        </a:defRPr>
      </a:lvl4pPr>
      <a:lvl5pPr marL="2057400" indent="-228600" algn="l" rtl="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mn-lt"/>
          <a:ea typeface="+mn-ea"/>
        </a:defRPr>
      </a:lvl5pPr>
      <a:lvl6pPr marL="2514600" indent="-228600" algn="l" rtl="0" fontAlgn="base">
        <a:spcBef>
          <a:spcPct val="20000"/>
        </a:spcBef>
        <a:spcAft>
          <a:spcPct val="0"/>
        </a:spcAft>
        <a:buClr>
          <a:srgbClr val="0000CC"/>
        </a:buClr>
        <a:buFont typeface="Wingdings" pitchFamily="2" charset="2"/>
        <a:buChar char="Ø"/>
        <a:defRPr kumimoji="1" sz="2000">
          <a:solidFill>
            <a:srgbClr val="000000"/>
          </a:solidFill>
          <a:latin typeface="+mn-lt"/>
          <a:ea typeface="+mn-ea"/>
        </a:defRPr>
      </a:lvl6pPr>
      <a:lvl7pPr marL="2971800" indent="-228600" algn="l" rtl="0" fontAlgn="base">
        <a:spcBef>
          <a:spcPct val="20000"/>
        </a:spcBef>
        <a:spcAft>
          <a:spcPct val="0"/>
        </a:spcAft>
        <a:buClr>
          <a:srgbClr val="0000CC"/>
        </a:buClr>
        <a:buFont typeface="Wingdings" pitchFamily="2" charset="2"/>
        <a:buChar char="Ø"/>
        <a:defRPr kumimoji="1" sz="2000">
          <a:solidFill>
            <a:srgbClr val="000000"/>
          </a:solidFill>
          <a:latin typeface="+mn-lt"/>
          <a:ea typeface="+mn-ea"/>
        </a:defRPr>
      </a:lvl7pPr>
      <a:lvl8pPr marL="3429000" indent="-228600" algn="l" rtl="0" fontAlgn="base">
        <a:spcBef>
          <a:spcPct val="20000"/>
        </a:spcBef>
        <a:spcAft>
          <a:spcPct val="0"/>
        </a:spcAft>
        <a:buClr>
          <a:srgbClr val="0000CC"/>
        </a:buClr>
        <a:buFont typeface="Wingdings" pitchFamily="2" charset="2"/>
        <a:buChar char="Ø"/>
        <a:defRPr kumimoji="1" sz="2000">
          <a:solidFill>
            <a:srgbClr val="000000"/>
          </a:solidFill>
          <a:latin typeface="+mn-lt"/>
          <a:ea typeface="+mn-ea"/>
        </a:defRPr>
      </a:lvl8pPr>
      <a:lvl9pPr marL="3886200" indent="-228600" algn="l" rtl="0" fontAlgn="base">
        <a:spcBef>
          <a:spcPct val="20000"/>
        </a:spcBef>
        <a:spcAft>
          <a:spcPct val="0"/>
        </a:spcAft>
        <a:buClr>
          <a:srgbClr val="0000CC"/>
        </a:buClr>
        <a:buFont typeface="Wingdings" pitchFamily="2" charset="2"/>
        <a:buChar char="Ø"/>
        <a:defRPr kumimoji="1"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5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A81F2221-5D03-4043-A81A-65BB254BF614}"/>
              </a:ext>
            </a:extLst>
          </p:cNvPr>
          <p:cNvSpPr>
            <a:spLocks noChangeArrowheads="1"/>
          </p:cNvSpPr>
          <p:nvPr/>
        </p:nvSpPr>
        <p:spPr bwMode="auto">
          <a:xfrm>
            <a:off x="468313" y="13414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6000">
                <a:solidFill>
                  <a:srgbClr val="000000"/>
                </a:solidFill>
                <a:latin typeface="华文行楷" panose="02010800040101010101" pitchFamily="2" charset="-122"/>
                <a:ea typeface="华文行楷" panose="02010800040101010101" pitchFamily="2" charset="-122"/>
              </a:rPr>
              <a:t>操 作 系 统原理</a:t>
            </a:r>
          </a:p>
        </p:txBody>
      </p:sp>
      <p:sp>
        <p:nvSpPr>
          <p:cNvPr id="4099" name="Rectangle 4">
            <a:extLst>
              <a:ext uri="{FF2B5EF4-FFF2-40B4-BE49-F238E27FC236}">
                <a16:creationId xmlns:a16="http://schemas.microsoft.com/office/drawing/2014/main" id="{767C6631-8072-4BD0-A5F0-3D2BF2B9075F}"/>
              </a:ext>
            </a:extLst>
          </p:cNvPr>
          <p:cNvSpPr>
            <a:spLocks noChangeArrowheads="1"/>
          </p:cNvSpPr>
          <p:nvPr/>
        </p:nvSpPr>
        <p:spPr bwMode="auto">
          <a:xfrm>
            <a:off x="1104900" y="3429000"/>
            <a:ext cx="6934200"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0" lang="zh-CN" altLang="en-US" sz="4000" dirty="0">
                <a:solidFill>
                  <a:srgbClr val="000000"/>
                </a:solidFill>
                <a:latin typeface="华文行楷" panose="02010800040101010101" pitchFamily="2" charset="-122"/>
                <a:ea typeface="华文行楷" panose="02010800040101010101" pitchFamily="2" charset="-122"/>
              </a:rPr>
              <a:t>主讲教师：王娟</a:t>
            </a:r>
            <a:r>
              <a:rPr kumimoji="0" lang="en-US" altLang="zh-CN" sz="4000" dirty="0">
                <a:solidFill>
                  <a:srgbClr val="000000"/>
                </a:solidFill>
                <a:latin typeface="华文行楷" panose="02010800040101010101" pitchFamily="2" charset="-122"/>
                <a:ea typeface="华文行楷" panose="02010800040101010101" pitchFamily="2" charset="-122"/>
              </a:rPr>
              <a:t>(</a:t>
            </a:r>
            <a:r>
              <a:rPr kumimoji="0" lang="zh-CN" altLang="en-US" sz="4000" dirty="0">
                <a:solidFill>
                  <a:srgbClr val="000000"/>
                </a:solidFill>
                <a:latin typeface="华文行楷" panose="02010800040101010101" pitchFamily="2" charset="-122"/>
                <a:ea typeface="华文行楷" panose="02010800040101010101" pitchFamily="2" charset="-122"/>
              </a:rPr>
              <a:t>博士</a:t>
            </a:r>
            <a:r>
              <a:rPr kumimoji="0" lang="en-US" altLang="zh-CN" sz="4000" dirty="0">
                <a:solidFill>
                  <a:srgbClr val="000000"/>
                </a:solidFill>
                <a:latin typeface="华文行楷" panose="02010800040101010101" pitchFamily="2" charset="-122"/>
                <a:ea typeface="华文行楷" panose="02010800040101010101" pitchFamily="2" charset="-122"/>
              </a:rPr>
              <a:t>,</a:t>
            </a:r>
            <a:r>
              <a:rPr kumimoji="0" lang="zh-CN" altLang="en-US" sz="4000" dirty="0">
                <a:solidFill>
                  <a:srgbClr val="000000"/>
                </a:solidFill>
                <a:latin typeface="华文行楷" panose="02010800040101010101" pitchFamily="2" charset="-122"/>
                <a:ea typeface="华文行楷" panose="02010800040101010101" pitchFamily="2" charset="-122"/>
              </a:rPr>
              <a:t>教授</a:t>
            </a:r>
            <a:r>
              <a:rPr kumimoji="0" lang="en-US" altLang="zh-CN" sz="4000" dirty="0">
                <a:solidFill>
                  <a:srgbClr val="000000"/>
                </a:solidFill>
                <a:latin typeface="华文行楷" panose="02010800040101010101" pitchFamily="2" charset="-122"/>
                <a:ea typeface="华文行楷" panose="02010800040101010101" pitchFamily="2" charset="-122"/>
              </a:rPr>
              <a:t>)</a:t>
            </a:r>
            <a:endParaRPr kumimoji="0" lang="zh-CN" altLang="en-US" sz="4000" dirty="0">
              <a:solidFill>
                <a:srgbClr val="000000"/>
              </a:solidFill>
              <a:latin typeface="华文行楷" panose="02010800040101010101" pitchFamily="2" charset="-122"/>
              <a:ea typeface="华文行楷" panose="02010800040101010101" pitchFamily="2" charset="-122"/>
            </a:endParaRPr>
          </a:p>
          <a:p>
            <a:pPr eaLnBrk="1" hangingPunct="1">
              <a:buClrTx/>
              <a:buSzTx/>
              <a:buFontTx/>
              <a:buNone/>
            </a:pPr>
            <a:r>
              <a:rPr kumimoji="0" lang="zh-CN" altLang="en-US" sz="4000" dirty="0">
                <a:solidFill>
                  <a:srgbClr val="000000"/>
                </a:solidFill>
                <a:latin typeface="华文行楷" panose="02010800040101010101" pitchFamily="2" charset="-122"/>
                <a:ea typeface="华文行楷" panose="02010800040101010101" pitchFamily="2" charset="-122"/>
              </a:rPr>
              <a:t>邮箱：</a:t>
            </a:r>
            <a:r>
              <a:rPr kumimoji="0" lang="en-US" altLang="zh-CN" sz="4000" dirty="0">
                <a:solidFill>
                  <a:srgbClr val="000000"/>
                </a:solidFill>
                <a:latin typeface="Times New Roman" panose="02020603050405020304" pitchFamily="18" charset="0"/>
                <a:ea typeface="华文行楷" panose="02010800040101010101" pitchFamily="2" charset="-122"/>
                <a:cs typeface="Times New Roman" panose="02020603050405020304" pitchFamily="18" charset="0"/>
              </a:rPr>
              <a:t>jjmao2009@163.com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11EC31DC-1150-4963-A32E-A104DB159D9E}"/>
              </a:ext>
            </a:extLst>
          </p:cNvPr>
          <p:cNvSpPr>
            <a:spLocks noChangeArrowheads="1"/>
          </p:cNvSpPr>
          <p:nvPr/>
        </p:nvSpPr>
        <p:spPr bwMode="auto">
          <a:xfrm>
            <a:off x="245269" y="1007368"/>
            <a:ext cx="8458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Times New Roman" panose="02020603050405020304" pitchFamily="18" charset="0"/>
              </a:rPr>
              <a:t>2 .</a:t>
            </a:r>
            <a:r>
              <a:rPr lang="zh-CN" altLang="en-US" sz="3200" b="1" dirty="0">
                <a:solidFill>
                  <a:srgbClr val="0000CC"/>
                </a:solidFill>
                <a:latin typeface="Times New Roman" panose="02020603050405020304" pitchFamily="18" charset="0"/>
              </a:rPr>
              <a:t>设备与控制器之间的接口</a:t>
            </a:r>
            <a:endParaRPr lang="en-US" altLang="zh-CN" sz="3200" b="1" dirty="0">
              <a:solidFill>
                <a:srgbClr val="0000CC"/>
              </a:solidFill>
              <a:latin typeface="Times New Roman" panose="02020603050405020304" pitchFamily="18" charset="0"/>
            </a:endParaRPr>
          </a:p>
          <a:p>
            <a:pPr marL="0" indent="0" algn="just" eaLnBrk="1" hangingPunct="1">
              <a:spcBef>
                <a:spcPct val="20000"/>
              </a:spcBef>
              <a:buClr>
                <a:srgbClr val="0000CC"/>
              </a:buClr>
            </a:pPr>
            <a:r>
              <a:rPr lang="en-US" altLang="zh-CN" sz="3200" b="1" dirty="0">
                <a:solidFill>
                  <a:srgbClr val="0000CC"/>
                </a:solidFill>
                <a:latin typeface="Times New Roman" panose="02020603050405020304" pitchFamily="18" charset="0"/>
              </a:rPr>
              <a:t>CPU-IO-</a:t>
            </a:r>
            <a:r>
              <a:rPr lang="zh-CN" altLang="en-US" sz="3200" b="1" dirty="0">
                <a:solidFill>
                  <a:srgbClr val="0000CC"/>
                </a:solidFill>
                <a:latin typeface="Times New Roman" panose="02020603050405020304" pitchFamily="18" charset="0"/>
              </a:rPr>
              <a:t>设备控制器</a:t>
            </a:r>
            <a:r>
              <a:rPr lang="en-US" altLang="zh-CN" sz="3200" b="1" dirty="0">
                <a:solidFill>
                  <a:srgbClr val="0000CC"/>
                </a:solidFill>
                <a:latin typeface="Times New Roman" panose="02020603050405020304" pitchFamily="18" charset="0"/>
              </a:rPr>
              <a:t>-</a:t>
            </a:r>
            <a:r>
              <a:rPr lang="zh-CN" altLang="en-US" sz="3200" b="1" dirty="0">
                <a:solidFill>
                  <a:srgbClr val="0000CC"/>
                </a:solidFill>
                <a:latin typeface="Times New Roman" panose="02020603050405020304" pitchFamily="18" charset="0"/>
              </a:rPr>
              <a:t>设备</a:t>
            </a:r>
            <a:endParaRPr lang="en-US" altLang="zh-CN" sz="3200" b="1" dirty="0">
              <a:solidFill>
                <a:srgbClr val="0000CC"/>
              </a:solidFill>
              <a:latin typeface="Times New Roman" panose="02020603050405020304" pitchFamily="18" charset="0"/>
            </a:endParaRPr>
          </a:p>
          <a:p>
            <a:pPr lvl="1" algn="just" eaLnBrk="1" hangingPunct="1">
              <a:spcBef>
                <a:spcPct val="20000"/>
              </a:spcBef>
              <a:buClr>
                <a:srgbClr val="0000CC"/>
              </a:buClr>
              <a:buFont typeface="Wingdings" panose="05000000000000000000" pitchFamily="2" charset="2"/>
              <a:buChar char="Ø"/>
            </a:pPr>
            <a:endParaRPr lang="zh-CN" altLang="en-US" sz="3200" b="1" dirty="0">
              <a:latin typeface="宋体" panose="02010600030101010101" pitchFamily="2" charset="-122"/>
            </a:endParaRPr>
          </a:p>
        </p:txBody>
      </p:sp>
      <p:grpSp>
        <p:nvGrpSpPr>
          <p:cNvPr id="2" name="组合 1">
            <a:extLst>
              <a:ext uri="{FF2B5EF4-FFF2-40B4-BE49-F238E27FC236}">
                <a16:creationId xmlns:a16="http://schemas.microsoft.com/office/drawing/2014/main" id="{A374E1F1-33F8-4D60-AB88-D863D370778E}"/>
              </a:ext>
            </a:extLst>
          </p:cNvPr>
          <p:cNvGrpSpPr/>
          <p:nvPr/>
        </p:nvGrpSpPr>
        <p:grpSpPr>
          <a:xfrm>
            <a:off x="3175" y="2564904"/>
            <a:ext cx="8509000" cy="2532063"/>
            <a:chOff x="261938" y="2047875"/>
            <a:chExt cx="8509000" cy="2532063"/>
          </a:xfrm>
        </p:grpSpPr>
        <p:sp>
          <p:nvSpPr>
            <p:cNvPr id="17411" name="Rectangle 5">
              <a:extLst>
                <a:ext uri="{FF2B5EF4-FFF2-40B4-BE49-F238E27FC236}">
                  <a16:creationId xmlns:a16="http://schemas.microsoft.com/office/drawing/2014/main" id="{7D7B36B4-512C-4B9F-A155-B6A4D8ABCA25}"/>
                </a:ext>
              </a:extLst>
            </p:cNvPr>
            <p:cNvSpPr>
              <a:spLocks noChangeArrowheads="1"/>
            </p:cNvSpPr>
            <p:nvPr/>
          </p:nvSpPr>
          <p:spPr bwMode="auto">
            <a:xfrm>
              <a:off x="3935413" y="2693988"/>
              <a:ext cx="1358900" cy="549275"/>
            </a:xfrm>
            <a:prstGeom prst="rect">
              <a:avLst/>
            </a:prstGeom>
            <a:solidFill>
              <a:srgbClr val="FFFFFF"/>
            </a:solidFill>
            <a:ln w="23813">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412" name="Rectangle 6">
              <a:extLst>
                <a:ext uri="{FF2B5EF4-FFF2-40B4-BE49-F238E27FC236}">
                  <a16:creationId xmlns:a16="http://schemas.microsoft.com/office/drawing/2014/main" id="{101E8DCA-387D-4FC5-8CDA-0F02377A558A}"/>
                </a:ext>
              </a:extLst>
            </p:cNvPr>
            <p:cNvSpPr>
              <a:spLocks noChangeArrowheads="1"/>
            </p:cNvSpPr>
            <p:nvPr/>
          </p:nvSpPr>
          <p:spPr bwMode="auto">
            <a:xfrm>
              <a:off x="4292600" y="2789238"/>
              <a:ext cx="638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a:solidFill>
                    <a:srgbClr val="000000"/>
                  </a:solidFill>
                  <a:latin typeface="宋体" panose="02010600030101010101" pitchFamily="2" charset="-122"/>
                </a:rPr>
                <a:t>缓冲</a:t>
              </a:r>
              <a:endParaRPr lang="zh-CN" altLang="en-US" b="1" baseline="-25000"/>
            </a:p>
          </p:txBody>
        </p:sp>
        <p:sp>
          <p:nvSpPr>
            <p:cNvPr id="17413" name="Rectangle 7">
              <a:extLst>
                <a:ext uri="{FF2B5EF4-FFF2-40B4-BE49-F238E27FC236}">
                  <a16:creationId xmlns:a16="http://schemas.microsoft.com/office/drawing/2014/main" id="{D82DAEEE-5FD9-4639-99A2-1F9FB2AC044C}"/>
                </a:ext>
              </a:extLst>
            </p:cNvPr>
            <p:cNvSpPr>
              <a:spLocks noChangeArrowheads="1"/>
            </p:cNvSpPr>
            <p:nvPr/>
          </p:nvSpPr>
          <p:spPr bwMode="auto">
            <a:xfrm>
              <a:off x="5294313" y="2693988"/>
              <a:ext cx="1336675" cy="549275"/>
            </a:xfrm>
            <a:prstGeom prst="rect">
              <a:avLst/>
            </a:prstGeom>
            <a:solidFill>
              <a:srgbClr val="FFFFFF"/>
            </a:solidFill>
            <a:ln w="23813">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414" name="Rectangle 8">
              <a:extLst>
                <a:ext uri="{FF2B5EF4-FFF2-40B4-BE49-F238E27FC236}">
                  <a16:creationId xmlns:a16="http://schemas.microsoft.com/office/drawing/2014/main" id="{20BA8FF3-537E-4084-8717-AA7BEF52FA53}"/>
                </a:ext>
              </a:extLst>
            </p:cNvPr>
            <p:cNvSpPr>
              <a:spLocks noChangeArrowheads="1"/>
            </p:cNvSpPr>
            <p:nvPr/>
          </p:nvSpPr>
          <p:spPr bwMode="auto">
            <a:xfrm>
              <a:off x="5484813" y="2789238"/>
              <a:ext cx="9572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a:solidFill>
                    <a:srgbClr val="000000"/>
                  </a:solidFill>
                  <a:latin typeface="宋体" panose="02010600030101010101" pitchFamily="2" charset="-122"/>
                </a:rPr>
                <a:t>转换器</a:t>
              </a:r>
              <a:endParaRPr lang="zh-CN" altLang="en-US" b="1" baseline="-25000"/>
            </a:p>
          </p:txBody>
        </p:sp>
        <p:sp>
          <p:nvSpPr>
            <p:cNvPr id="17415" name="Rectangle 9">
              <a:extLst>
                <a:ext uri="{FF2B5EF4-FFF2-40B4-BE49-F238E27FC236}">
                  <a16:creationId xmlns:a16="http://schemas.microsoft.com/office/drawing/2014/main" id="{EE62B716-855D-47DE-A167-C887C964697D}"/>
                </a:ext>
              </a:extLst>
            </p:cNvPr>
            <p:cNvSpPr>
              <a:spLocks noChangeArrowheads="1"/>
            </p:cNvSpPr>
            <p:nvPr/>
          </p:nvSpPr>
          <p:spPr bwMode="auto">
            <a:xfrm>
              <a:off x="3935413" y="3697288"/>
              <a:ext cx="2695575" cy="574675"/>
            </a:xfrm>
            <a:prstGeom prst="rect">
              <a:avLst/>
            </a:prstGeom>
            <a:solidFill>
              <a:srgbClr val="FFFFFF"/>
            </a:solidFill>
            <a:ln w="23813">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416" name="Rectangle 10">
              <a:extLst>
                <a:ext uri="{FF2B5EF4-FFF2-40B4-BE49-F238E27FC236}">
                  <a16:creationId xmlns:a16="http://schemas.microsoft.com/office/drawing/2014/main" id="{17CAA96B-365F-4166-B3FF-3CDD6026EFCD}"/>
                </a:ext>
              </a:extLst>
            </p:cNvPr>
            <p:cNvSpPr>
              <a:spLocks noChangeArrowheads="1"/>
            </p:cNvSpPr>
            <p:nvPr/>
          </p:nvSpPr>
          <p:spPr bwMode="auto">
            <a:xfrm>
              <a:off x="4651375" y="3816350"/>
              <a:ext cx="12763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a:solidFill>
                    <a:srgbClr val="000000"/>
                  </a:solidFill>
                  <a:latin typeface="宋体" panose="02010600030101010101" pitchFamily="2" charset="-122"/>
                </a:rPr>
                <a:t>控制逻辑</a:t>
              </a:r>
              <a:endParaRPr lang="zh-CN" altLang="en-US" b="1" baseline="-25000"/>
            </a:p>
          </p:txBody>
        </p:sp>
        <p:sp>
          <p:nvSpPr>
            <p:cNvPr id="17417" name="Rectangle 11">
              <a:extLst>
                <a:ext uri="{FF2B5EF4-FFF2-40B4-BE49-F238E27FC236}">
                  <a16:creationId xmlns:a16="http://schemas.microsoft.com/office/drawing/2014/main" id="{62644A78-4BCD-47C0-90A9-8EC1906F79CE}"/>
                </a:ext>
              </a:extLst>
            </p:cNvPr>
            <p:cNvSpPr>
              <a:spLocks noChangeArrowheads="1"/>
            </p:cNvSpPr>
            <p:nvPr/>
          </p:nvSpPr>
          <p:spPr bwMode="auto">
            <a:xfrm>
              <a:off x="3481388" y="2454275"/>
              <a:ext cx="3602037" cy="203200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418" name="Line 12">
              <a:extLst>
                <a:ext uri="{FF2B5EF4-FFF2-40B4-BE49-F238E27FC236}">
                  <a16:creationId xmlns:a16="http://schemas.microsoft.com/office/drawing/2014/main" id="{480BA10E-B281-457B-95A2-A3A869C6EB20}"/>
                </a:ext>
              </a:extLst>
            </p:cNvPr>
            <p:cNvSpPr>
              <a:spLocks noChangeShapeType="1"/>
            </p:cNvSpPr>
            <p:nvPr/>
          </p:nvSpPr>
          <p:spPr bwMode="auto">
            <a:xfrm>
              <a:off x="6630988" y="2957513"/>
              <a:ext cx="1358900" cy="158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9" name="Freeform 13">
              <a:extLst>
                <a:ext uri="{FF2B5EF4-FFF2-40B4-BE49-F238E27FC236}">
                  <a16:creationId xmlns:a16="http://schemas.microsoft.com/office/drawing/2014/main" id="{17058ECA-E041-405B-BA2C-1F76C4CF672E}"/>
                </a:ext>
              </a:extLst>
            </p:cNvPr>
            <p:cNvSpPr>
              <a:spLocks/>
            </p:cNvSpPr>
            <p:nvPr/>
          </p:nvSpPr>
          <p:spPr bwMode="auto">
            <a:xfrm>
              <a:off x="7704138" y="2909888"/>
              <a:ext cx="285750" cy="119062"/>
            </a:xfrm>
            <a:custGeom>
              <a:avLst/>
              <a:gdLst>
                <a:gd name="T0" fmla="*/ 0 w 180"/>
                <a:gd name="T1" fmla="*/ 0 h 75"/>
                <a:gd name="T2" fmla="*/ 47625 w 180"/>
                <a:gd name="T3" fmla="*/ 47625 h 75"/>
                <a:gd name="T4" fmla="*/ 0 w 180"/>
                <a:gd name="T5" fmla="*/ 119062 h 75"/>
                <a:gd name="T6" fmla="*/ 285750 w 180"/>
                <a:gd name="T7" fmla="*/ 47625 h 75"/>
                <a:gd name="T8" fmla="*/ 0 w 180"/>
                <a:gd name="T9" fmla="*/ 0 h 75"/>
                <a:gd name="T10" fmla="*/ 0 60000 65536"/>
                <a:gd name="T11" fmla="*/ 0 60000 65536"/>
                <a:gd name="T12" fmla="*/ 0 60000 65536"/>
                <a:gd name="T13" fmla="*/ 0 60000 65536"/>
                <a:gd name="T14" fmla="*/ 0 60000 65536"/>
                <a:gd name="T15" fmla="*/ 0 w 180"/>
                <a:gd name="T16" fmla="*/ 0 h 75"/>
                <a:gd name="T17" fmla="*/ 180 w 180"/>
                <a:gd name="T18" fmla="*/ 75 h 75"/>
              </a:gdLst>
              <a:ahLst/>
              <a:cxnLst>
                <a:cxn ang="T10">
                  <a:pos x="T0" y="T1"/>
                </a:cxn>
                <a:cxn ang="T11">
                  <a:pos x="T2" y="T3"/>
                </a:cxn>
                <a:cxn ang="T12">
                  <a:pos x="T4" y="T5"/>
                </a:cxn>
                <a:cxn ang="T13">
                  <a:pos x="T6" y="T7"/>
                </a:cxn>
                <a:cxn ang="T14">
                  <a:pos x="T8" y="T9"/>
                </a:cxn>
              </a:cxnLst>
              <a:rect l="T15" t="T16" r="T17" b="T18"/>
              <a:pathLst>
                <a:path w="180" h="75">
                  <a:moveTo>
                    <a:pt x="0" y="0"/>
                  </a:moveTo>
                  <a:lnTo>
                    <a:pt x="30" y="30"/>
                  </a:lnTo>
                  <a:lnTo>
                    <a:pt x="0" y="75"/>
                  </a:lnTo>
                  <a:lnTo>
                    <a:pt x="180" y="30"/>
                  </a:lnTo>
                  <a:lnTo>
                    <a:pt x="0" y="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17420" name="Freeform 14">
              <a:extLst>
                <a:ext uri="{FF2B5EF4-FFF2-40B4-BE49-F238E27FC236}">
                  <a16:creationId xmlns:a16="http://schemas.microsoft.com/office/drawing/2014/main" id="{3BE5489E-2E9A-408A-AF61-8335BD1ED689}"/>
                </a:ext>
              </a:extLst>
            </p:cNvPr>
            <p:cNvSpPr>
              <a:spLocks/>
            </p:cNvSpPr>
            <p:nvPr/>
          </p:nvSpPr>
          <p:spPr bwMode="auto">
            <a:xfrm>
              <a:off x="6630988" y="2909888"/>
              <a:ext cx="309562" cy="119062"/>
            </a:xfrm>
            <a:custGeom>
              <a:avLst/>
              <a:gdLst>
                <a:gd name="T0" fmla="*/ 309562 w 195"/>
                <a:gd name="T1" fmla="*/ 0 h 75"/>
                <a:gd name="T2" fmla="*/ 238125 w 195"/>
                <a:gd name="T3" fmla="*/ 47625 h 75"/>
                <a:gd name="T4" fmla="*/ 309562 w 195"/>
                <a:gd name="T5" fmla="*/ 119062 h 75"/>
                <a:gd name="T6" fmla="*/ 0 w 195"/>
                <a:gd name="T7" fmla="*/ 47625 h 75"/>
                <a:gd name="T8" fmla="*/ 309562 w 195"/>
                <a:gd name="T9" fmla="*/ 0 h 75"/>
                <a:gd name="T10" fmla="*/ 0 60000 65536"/>
                <a:gd name="T11" fmla="*/ 0 60000 65536"/>
                <a:gd name="T12" fmla="*/ 0 60000 65536"/>
                <a:gd name="T13" fmla="*/ 0 60000 65536"/>
                <a:gd name="T14" fmla="*/ 0 60000 65536"/>
                <a:gd name="T15" fmla="*/ 0 w 195"/>
                <a:gd name="T16" fmla="*/ 0 h 75"/>
                <a:gd name="T17" fmla="*/ 195 w 195"/>
                <a:gd name="T18" fmla="*/ 75 h 75"/>
              </a:gdLst>
              <a:ahLst/>
              <a:cxnLst>
                <a:cxn ang="T10">
                  <a:pos x="T0" y="T1"/>
                </a:cxn>
                <a:cxn ang="T11">
                  <a:pos x="T2" y="T3"/>
                </a:cxn>
                <a:cxn ang="T12">
                  <a:pos x="T4" y="T5"/>
                </a:cxn>
                <a:cxn ang="T13">
                  <a:pos x="T6" y="T7"/>
                </a:cxn>
                <a:cxn ang="T14">
                  <a:pos x="T8" y="T9"/>
                </a:cxn>
              </a:cxnLst>
              <a:rect l="T15" t="T16" r="T17" b="T18"/>
              <a:pathLst>
                <a:path w="195" h="75">
                  <a:moveTo>
                    <a:pt x="195" y="0"/>
                  </a:moveTo>
                  <a:lnTo>
                    <a:pt x="150" y="30"/>
                  </a:lnTo>
                  <a:lnTo>
                    <a:pt x="195" y="75"/>
                  </a:lnTo>
                  <a:lnTo>
                    <a:pt x="0" y="30"/>
                  </a:lnTo>
                  <a:lnTo>
                    <a:pt x="195" y="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17421" name="Rectangle 15">
              <a:extLst>
                <a:ext uri="{FF2B5EF4-FFF2-40B4-BE49-F238E27FC236}">
                  <a16:creationId xmlns:a16="http://schemas.microsoft.com/office/drawing/2014/main" id="{2E94D453-DAAC-4481-8A5B-921FE0B17A1E}"/>
                </a:ext>
              </a:extLst>
            </p:cNvPr>
            <p:cNvSpPr>
              <a:spLocks noChangeArrowheads="1"/>
            </p:cNvSpPr>
            <p:nvPr/>
          </p:nvSpPr>
          <p:spPr bwMode="auto">
            <a:xfrm>
              <a:off x="8132763" y="2549525"/>
              <a:ext cx="638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a:solidFill>
                    <a:srgbClr val="000000"/>
                  </a:solidFill>
                  <a:latin typeface="宋体" panose="02010600030101010101" pitchFamily="2" charset="-122"/>
                </a:rPr>
                <a:t>信号</a:t>
              </a:r>
              <a:endParaRPr lang="zh-CN" altLang="en-US" b="1" baseline="-25000"/>
            </a:p>
          </p:txBody>
        </p:sp>
        <p:sp>
          <p:nvSpPr>
            <p:cNvPr id="17422" name="Rectangle 16">
              <a:extLst>
                <a:ext uri="{FF2B5EF4-FFF2-40B4-BE49-F238E27FC236}">
                  <a16:creationId xmlns:a16="http://schemas.microsoft.com/office/drawing/2014/main" id="{8ECE2200-9EDC-4078-A8D2-EB2ED7A74B07}"/>
                </a:ext>
              </a:extLst>
            </p:cNvPr>
            <p:cNvSpPr>
              <a:spLocks noChangeArrowheads="1"/>
            </p:cNvSpPr>
            <p:nvPr/>
          </p:nvSpPr>
          <p:spPr bwMode="auto">
            <a:xfrm>
              <a:off x="8132763" y="2932113"/>
              <a:ext cx="638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a:solidFill>
                    <a:srgbClr val="000000"/>
                  </a:solidFill>
                  <a:latin typeface="宋体" panose="02010600030101010101" pitchFamily="2" charset="-122"/>
                </a:rPr>
                <a:t>数据</a:t>
              </a:r>
              <a:endParaRPr lang="zh-CN" altLang="en-US" b="1" baseline="-25000"/>
            </a:p>
          </p:txBody>
        </p:sp>
        <p:sp>
          <p:nvSpPr>
            <p:cNvPr id="17423" name="Line 17">
              <a:extLst>
                <a:ext uri="{FF2B5EF4-FFF2-40B4-BE49-F238E27FC236}">
                  <a16:creationId xmlns:a16="http://schemas.microsoft.com/office/drawing/2014/main" id="{222B9688-946D-48DA-8C34-EFCB5FF82098}"/>
                </a:ext>
              </a:extLst>
            </p:cNvPr>
            <p:cNvSpPr>
              <a:spLocks noChangeShapeType="1"/>
            </p:cNvSpPr>
            <p:nvPr/>
          </p:nvSpPr>
          <p:spPr bwMode="auto">
            <a:xfrm>
              <a:off x="1574800" y="2957513"/>
              <a:ext cx="2360613" cy="158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4" name="Freeform 18">
              <a:extLst>
                <a:ext uri="{FF2B5EF4-FFF2-40B4-BE49-F238E27FC236}">
                  <a16:creationId xmlns:a16="http://schemas.microsoft.com/office/drawing/2014/main" id="{FE32E29B-B894-4B1C-98CC-AA39A08B2651}"/>
                </a:ext>
              </a:extLst>
            </p:cNvPr>
            <p:cNvSpPr>
              <a:spLocks/>
            </p:cNvSpPr>
            <p:nvPr/>
          </p:nvSpPr>
          <p:spPr bwMode="auto">
            <a:xfrm>
              <a:off x="1335088" y="2909888"/>
              <a:ext cx="311150" cy="119062"/>
            </a:xfrm>
            <a:custGeom>
              <a:avLst/>
              <a:gdLst>
                <a:gd name="T0" fmla="*/ 311150 w 196"/>
                <a:gd name="T1" fmla="*/ 0 h 75"/>
                <a:gd name="T2" fmla="*/ 239713 w 196"/>
                <a:gd name="T3" fmla="*/ 47625 h 75"/>
                <a:gd name="T4" fmla="*/ 311150 w 196"/>
                <a:gd name="T5" fmla="*/ 119062 h 75"/>
                <a:gd name="T6" fmla="*/ 0 w 196"/>
                <a:gd name="T7" fmla="*/ 47625 h 75"/>
                <a:gd name="T8" fmla="*/ 311150 w 196"/>
                <a:gd name="T9" fmla="*/ 0 h 75"/>
                <a:gd name="T10" fmla="*/ 0 60000 65536"/>
                <a:gd name="T11" fmla="*/ 0 60000 65536"/>
                <a:gd name="T12" fmla="*/ 0 60000 65536"/>
                <a:gd name="T13" fmla="*/ 0 60000 65536"/>
                <a:gd name="T14" fmla="*/ 0 60000 65536"/>
                <a:gd name="T15" fmla="*/ 0 w 196"/>
                <a:gd name="T16" fmla="*/ 0 h 75"/>
                <a:gd name="T17" fmla="*/ 196 w 196"/>
                <a:gd name="T18" fmla="*/ 75 h 75"/>
              </a:gdLst>
              <a:ahLst/>
              <a:cxnLst>
                <a:cxn ang="T10">
                  <a:pos x="T0" y="T1"/>
                </a:cxn>
                <a:cxn ang="T11">
                  <a:pos x="T2" y="T3"/>
                </a:cxn>
                <a:cxn ang="T12">
                  <a:pos x="T4" y="T5"/>
                </a:cxn>
                <a:cxn ang="T13">
                  <a:pos x="T6" y="T7"/>
                </a:cxn>
                <a:cxn ang="T14">
                  <a:pos x="T8" y="T9"/>
                </a:cxn>
              </a:cxnLst>
              <a:rect l="T15" t="T16" r="T17" b="T18"/>
              <a:pathLst>
                <a:path w="196" h="75">
                  <a:moveTo>
                    <a:pt x="196" y="0"/>
                  </a:moveTo>
                  <a:lnTo>
                    <a:pt x="151" y="30"/>
                  </a:lnTo>
                  <a:lnTo>
                    <a:pt x="196" y="75"/>
                  </a:lnTo>
                  <a:lnTo>
                    <a:pt x="0" y="30"/>
                  </a:lnTo>
                  <a:lnTo>
                    <a:pt x="196" y="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17425" name="Rectangle 19">
              <a:extLst>
                <a:ext uri="{FF2B5EF4-FFF2-40B4-BE49-F238E27FC236}">
                  <a16:creationId xmlns:a16="http://schemas.microsoft.com/office/drawing/2014/main" id="{B7B25D9A-D86D-424F-9FD7-3CF6C6A23E3C}"/>
                </a:ext>
              </a:extLst>
            </p:cNvPr>
            <p:cNvSpPr>
              <a:spLocks noChangeArrowheads="1"/>
            </p:cNvSpPr>
            <p:nvPr/>
          </p:nvSpPr>
          <p:spPr bwMode="auto">
            <a:xfrm>
              <a:off x="1741488" y="2525713"/>
              <a:ext cx="15954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a:solidFill>
                    <a:srgbClr val="000000"/>
                  </a:solidFill>
                  <a:latin typeface="宋体" panose="02010600030101010101" pitchFamily="2" charset="-122"/>
                </a:rPr>
                <a:t>数据信号线</a:t>
              </a:r>
              <a:endParaRPr lang="zh-CN" altLang="en-US" b="1" baseline="-25000"/>
            </a:p>
          </p:txBody>
        </p:sp>
        <p:sp>
          <p:nvSpPr>
            <p:cNvPr id="17426" name="Line 20">
              <a:extLst>
                <a:ext uri="{FF2B5EF4-FFF2-40B4-BE49-F238E27FC236}">
                  <a16:creationId xmlns:a16="http://schemas.microsoft.com/office/drawing/2014/main" id="{0CACD8F3-F93D-47F6-B46E-5F89BB9D13E6}"/>
                </a:ext>
              </a:extLst>
            </p:cNvPr>
            <p:cNvSpPr>
              <a:spLocks noChangeShapeType="1"/>
            </p:cNvSpPr>
            <p:nvPr/>
          </p:nvSpPr>
          <p:spPr bwMode="auto">
            <a:xfrm>
              <a:off x="1454150" y="3817938"/>
              <a:ext cx="2481263" cy="158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Line 21">
              <a:extLst>
                <a:ext uri="{FF2B5EF4-FFF2-40B4-BE49-F238E27FC236}">
                  <a16:creationId xmlns:a16="http://schemas.microsoft.com/office/drawing/2014/main" id="{C2A83481-93CD-47CE-B696-BE128F60C345}"/>
                </a:ext>
              </a:extLst>
            </p:cNvPr>
            <p:cNvSpPr>
              <a:spLocks noChangeShapeType="1"/>
            </p:cNvSpPr>
            <p:nvPr/>
          </p:nvSpPr>
          <p:spPr bwMode="auto">
            <a:xfrm>
              <a:off x="1335088" y="4152900"/>
              <a:ext cx="2600325"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Freeform 22">
              <a:extLst>
                <a:ext uri="{FF2B5EF4-FFF2-40B4-BE49-F238E27FC236}">
                  <a16:creationId xmlns:a16="http://schemas.microsoft.com/office/drawing/2014/main" id="{3057519F-5900-4F04-BF64-91A9353D8DEE}"/>
                </a:ext>
              </a:extLst>
            </p:cNvPr>
            <p:cNvSpPr>
              <a:spLocks/>
            </p:cNvSpPr>
            <p:nvPr/>
          </p:nvSpPr>
          <p:spPr bwMode="auto">
            <a:xfrm>
              <a:off x="1335088" y="3770313"/>
              <a:ext cx="311150" cy="95250"/>
            </a:xfrm>
            <a:custGeom>
              <a:avLst/>
              <a:gdLst>
                <a:gd name="T0" fmla="*/ 311150 w 196"/>
                <a:gd name="T1" fmla="*/ 0 h 60"/>
                <a:gd name="T2" fmla="*/ 239713 w 196"/>
                <a:gd name="T3" fmla="*/ 47625 h 60"/>
                <a:gd name="T4" fmla="*/ 311150 w 196"/>
                <a:gd name="T5" fmla="*/ 95250 h 60"/>
                <a:gd name="T6" fmla="*/ 0 w 196"/>
                <a:gd name="T7" fmla="*/ 47625 h 60"/>
                <a:gd name="T8" fmla="*/ 311150 w 196"/>
                <a:gd name="T9" fmla="*/ 0 h 60"/>
                <a:gd name="T10" fmla="*/ 0 60000 65536"/>
                <a:gd name="T11" fmla="*/ 0 60000 65536"/>
                <a:gd name="T12" fmla="*/ 0 60000 65536"/>
                <a:gd name="T13" fmla="*/ 0 60000 65536"/>
                <a:gd name="T14" fmla="*/ 0 60000 65536"/>
                <a:gd name="T15" fmla="*/ 0 w 196"/>
                <a:gd name="T16" fmla="*/ 0 h 60"/>
                <a:gd name="T17" fmla="*/ 196 w 196"/>
                <a:gd name="T18" fmla="*/ 60 h 60"/>
              </a:gdLst>
              <a:ahLst/>
              <a:cxnLst>
                <a:cxn ang="T10">
                  <a:pos x="T0" y="T1"/>
                </a:cxn>
                <a:cxn ang="T11">
                  <a:pos x="T2" y="T3"/>
                </a:cxn>
                <a:cxn ang="T12">
                  <a:pos x="T4" y="T5"/>
                </a:cxn>
                <a:cxn ang="T13">
                  <a:pos x="T6" y="T7"/>
                </a:cxn>
                <a:cxn ang="T14">
                  <a:pos x="T8" y="T9"/>
                </a:cxn>
              </a:cxnLst>
              <a:rect l="T15" t="T16" r="T17" b="T18"/>
              <a:pathLst>
                <a:path w="196" h="60">
                  <a:moveTo>
                    <a:pt x="196" y="0"/>
                  </a:moveTo>
                  <a:lnTo>
                    <a:pt x="151" y="30"/>
                  </a:lnTo>
                  <a:lnTo>
                    <a:pt x="196" y="60"/>
                  </a:lnTo>
                  <a:lnTo>
                    <a:pt x="0" y="30"/>
                  </a:lnTo>
                  <a:lnTo>
                    <a:pt x="196" y="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17429" name="Rectangle 23">
              <a:extLst>
                <a:ext uri="{FF2B5EF4-FFF2-40B4-BE49-F238E27FC236}">
                  <a16:creationId xmlns:a16="http://schemas.microsoft.com/office/drawing/2014/main" id="{93D45966-CFCB-4A64-BF76-23B11AA439CF}"/>
                </a:ext>
              </a:extLst>
            </p:cNvPr>
            <p:cNvSpPr>
              <a:spLocks noChangeArrowheads="1"/>
            </p:cNvSpPr>
            <p:nvPr/>
          </p:nvSpPr>
          <p:spPr bwMode="auto">
            <a:xfrm>
              <a:off x="1741488" y="3409950"/>
              <a:ext cx="15954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dirty="0">
                  <a:solidFill>
                    <a:srgbClr val="000000"/>
                  </a:solidFill>
                  <a:latin typeface="宋体" panose="02010600030101010101" pitchFamily="2" charset="-122"/>
                </a:rPr>
                <a:t>状态信号线</a:t>
              </a:r>
              <a:endParaRPr lang="zh-CN" altLang="en-US" b="1" baseline="-25000" dirty="0"/>
            </a:p>
          </p:txBody>
        </p:sp>
        <p:sp>
          <p:nvSpPr>
            <p:cNvPr id="17430" name="Freeform 24">
              <a:extLst>
                <a:ext uri="{FF2B5EF4-FFF2-40B4-BE49-F238E27FC236}">
                  <a16:creationId xmlns:a16="http://schemas.microsoft.com/office/drawing/2014/main" id="{AC93D0A9-A05C-456A-BE3D-A8AA2D63DB63}"/>
                </a:ext>
              </a:extLst>
            </p:cNvPr>
            <p:cNvSpPr>
              <a:spLocks/>
            </p:cNvSpPr>
            <p:nvPr/>
          </p:nvSpPr>
          <p:spPr bwMode="auto">
            <a:xfrm>
              <a:off x="3649663" y="4105275"/>
              <a:ext cx="285750" cy="95250"/>
            </a:xfrm>
            <a:custGeom>
              <a:avLst/>
              <a:gdLst>
                <a:gd name="T0" fmla="*/ 0 w 180"/>
                <a:gd name="T1" fmla="*/ 0 h 60"/>
                <a:gd name="T2" fmla="*/ 47625 w 180"/>
                <a:gd name="T3" fmla="*/ 47625 h 60"/>
                <a:gd name="T4" fmla="*/ 0 w 180"/>
                <a:gd name="T5" fmla="*/ 95250 h 60"/>
                <a:gd name="T6" fmla="*/ 285750 w 180"/>
                <a:gd name="T7" fmla="*/ 47625 h 60"/>
                <a:gd name="T8" fmla="*/ 0 w 180"/>
                <a:gd name="T9" fmla="*/ 0 h 60"/>
                <a:gd name="T10" fmla="*/ 0 60000 65536"/>
                <a:gd name="T11" fmla="*/ 0 60000 65536"/>
                <a:gd name="T12" fmla="*/ 0 60000 65536"/>
                <a:gd name="T13" fmla="*/ 0 60000 65536"/>
                <a:gd name="T14" fmla="*/ 0 60000 65536"/>
                <a:gd name="T15" fmla="*/ 0 w 180"/>
                <a:gd name="T16" fmla="*/ 0 h 60"/>
                <a:gd name="T17" fmla="*/ 180 w 180"/>
                <a:gd name="T18" fmla="*/ 60 h 60"/>
              </a:gdLst>
              <a:ahLst/>
              <a:cxnLst>
                <a:cxn ang="T10">
                  <a:pos x="T0" y="T1"/>
                </a:cxn>
                <a:cxn ang="T11">
                  <a:pos x="T2" y="T3"/>
                </a:cxn>
                <a:cxn ang="T12">
                  <a:pos x="T4" y="T5"/>
                </a:cxn>
                <a:cxn ang="T13">
                  <a:pos x="T6" y="T7"/>
                </a:cxn>
                <a:cxn ang="T14">
                  <a:pos x="T8" y="T9"/>
                </a:cxn>
              </a:cxnLst>
              <a:rect l="T15" t="T16" r="T17" b="T18"/>
              <a:pathLst>
                <a:path w="180" h="60">
                  <a:moveTo>
                    <a:pt x="0" y="0"/>
                  </a:moveTo>
                  <a:lnTo>
                    <a:pt x="30" y="30"/>
                  </a:lnTo>
                  <a:lnTo>
                    <a:pt x="0" y="60"/>
                  </a:lnTo>
                  <a:lnTo>
                    <a:pt x="180" y="30"/>
                  </a:lnTo>
                  <a:lnTo>
                    <a:pt x="0" y="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17431" name="Rectangle 25">
              <a:extLst>
                <a:ext uri="{FF2B5EF4-FFF2-40B4-BE49-F238E27FC236}">
                  <a16:creationId xmlns:a16="http://schemas.microsoft.com/office/drawing/2014/main" id="{E8CA4971-9D56-4D43-A02D-CD0BC4D00188}"/>
                </a:ext>
              </a:extLst>
            </p:cNvPr>
            <p:cNvSpPr>
              <a:spLocks noChangeArrowheads="1"/>
            </p:cNvSpPr>
            <p:nvPr/>
          </p:nvSpPr>
          <p:spPr bwMode="auto">
            <a:xfrm>
              <a:off x="1741488" y="4198938"/>
              <a:ext cx="15954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a:solidFill>
                    <a:srgbClr val="000000"/>
                  </a:solidFill>
                  <a:latin typeface="宋体" panose="02010600030101010101" pitchFamily="2" charset="-122"/>
                </a:rPr>
                <a:t>控制信号线</a:t>
              </a:r>
              <a:endParaRPr lang="zh-CN" altLang="en-US" b="1" baseline="-25000"/>
            </a:p>
          </p:txBody>
        </p:sp>
        <p:sp>
          <p:nvSpPr>
            <p:cNvPr id="17432" name="Rectangle 26">
              <a:extLst>
                <a:ext uri="{FF2B5EF4-FFF2-40B4-BE49-F238E27FC236}">
                  <a16:creationId xmlns:a16="http://schemas.microsoft.com/office/drawing/2014/main" id="{410D3B82-3A64-436A-AE6C-B3B557F50515}"/>
                </a:ext>
              </a:extLst>
            </p:cNvPr>
            <p:cNvSpPr>
              <a:spLocks noChangeArrowheads="1"/>
            </p:cNvSpPr>
            <p:nvPr/>
          </p:nvSpPr>
          <p:spPr bwMode="auto">
            <a:xfrm>
              <a:off x="261938" y="2670175"/>
              <a:ext cx="9572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a:solidFill>
                    <a:srgbClr val="000000"/>
                  </a:solidFill>
                  <a:latin typeface="宋体" panose="02010600030101010101" pitchFamily="2" charset="-122"/>
                </a:rPr>
                <a:t>至设备</a:t>
              </a:r>
              <a:endParaRPr lang="zh-CN" altLang="en-US" b="1" baseline="-25000"/>
            </a:p>
          </p:txBody>
        </p:sp>
        <p:sp>
          <p:nvSpPr>
            <p:cNvPr id="17433" name="Rectangle 27">
              <a:extLst>
                <a:ext uri="{FF2B5EF4-FFF2-40B4-BE49-F238E27FC236}">
                  <a16:creationId xmlns:a16="http://schemas.microsoft.com/office/drawing/2014/main" id="{8943E07B-B340-4349-AC5E-CF8B998A3DED}"/>
                </a:ext>
              </a:extLst>
            </p:cNvPr>
            <p:cNvSpPr>
              <a:spLocks noChangeArrowheads="1"/>
            </p:cNvSpPr>
            <p:nvPr/>
          </p:nvSpPr>
          <p:spPr bwMode="auto">
            <a:xfrm>
              <a:off x="261938" y="3052763"/>
              <a:ext cx="9572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a:solidFill>
                    <a:srgbClr val="000000"/>
                  </a:solidFill>
                  <a:latin typeface="宋体" panose="02010600030101010101" pitchFamily="2" charset="-122"/>
                </a:rPr>
                <a:t>控制器</a:t>
              </a:r>
              <a:endParaRPr lang="zh-CN" altLang="en-US" b="1" baseline="-25000"/>
            </a:p>
          </p:txBody>
        </p:sp>
        <p:sp>
          <p:nvSpPr>
            <p:cNvPr id="17434" name="Rectangle 28">
              <a:extLst>
                <a:ext uri="{FF2B5EF4-FFF2-40B4-BE49-F238E27FC236}">
                  <a16:creationId xmlns:a16="http://schemas.microsoft.com/office/drawing/2014/main" id="{51B61A36-D48F-4FAE-905E-BB7A21155026}"/>
                </a:ext>
              </a:extLst>
            </p:cNvPr>
            <p:cNvSpPr>
              <a:spLocks noChangeArrowheads="1"/>
            </p:cNvSpPr>
            <p:nvPr/>
          </p:nvSpPr>
          <p:spPr bwMode="auto">
            <a:xfrm>
              <a:off x="5151438" y="2047875"/>
              <a:ext cx="460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500" b="1" dirty="0">
                  <a:solidFill>
                    <a:srgbClr val="000000"/>
                  </a:solidFill>
                  <a:latin typeface="Times" panose="02020603050405020304" pitchFamily="18" charset="0"/>
                </a:rPr>
                <a:t>I/O</a:t>
              </a:r>
              <a:endParaRPr lang="en-US" altLang="zh-CN" b="1" baseline="-25000" dirty="0"/>
            </a:p>
          </p:txBody>
        </p:sp>
        <p:sp>
          <p:nvSpPr>
            <p:cNvPr id="17435" name="Rectangle 29">
              <a:extLst>
                <a:ext uri="{FF2B5EF4-FFF2-40B4-BE49-F238E27FC236}">
                  <a16:creationId xmlns:a16="http://schemas.microsoft.com/office/drawing/2014/main" id="{F75A15DA-F3D9-4992-AE16-33EB62B8B519}"/>
                </a:ext>
              </a:extLst>
            </p:cNvPr>
            <p:cNvSpPr>
              <a:spLocks noChangeArrowheads="1"/>
            </p:cNvSpPr>
            <p:nvPr/>
          </p:nvSpPr>
          <p:spPr bwMode="auto">
            <a:xfrm>
              <a:off x="5557838" y="2071688"/>
              <a:ext cx="638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a:solidFill>
                    <a:srgbClr val="000000"/>
                  </a:solidFill>
                  <a:latin typeface="宋体" panose="02010600030101010101" pitchFamily="2" charset="-122"/>
                </a:rPr>
                <a:t>设备</a:t>
              </a:r>
              <a:endParaRPr lang="zh-CN" altLang="en-US" b="1" baseline="-25000"/>
            </a:p>
          </p:txBody>
        </p:sp>
      </p:grpSp>
      <p:sp>
        <p:nvSpPr>
          <p:cNvPr id="17436" name="Text Box 30">
            <a:extLst>
              <a:ext uri="{FF2B5EF4-FFF2-40B4-BE49-F238E27FC236}">
                <a16:creationId xmlns:a16="http://schemas.microsoft.com/office/drawing/2014/main" id="{AB2AFA64-9F0F-4B0C-A650-53AE185AA992}"/>
              </a:ext>
            </a:extLst>
          </p:cNvPr>
          <p:cNvSpPr txBox="1">
            <a:spLocks noChangeArrowheads="1"/>
          </p:cNvSpPr>
          <p:nvPr/>
        </p:nvSpPr>
        <p:spPr bwMode="auto">
          <a:xfrm>
            <a:off x="740569" y="20955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6.2  I/O</a:t>
            </a:r>
            <a:r>
              <a:rPr lang="zh-CN" altLang="en-US" sz="4000" b="1" dirty="0">
                <a:latin typeface="华文新魏" panose="02010800040101010101" pitchFamily="2" charset="-122"/>
                <a:ea typeface="华文新魏" panose="02010800040101010101" pitchFamily="2" charset="-122"/>
              </a:rPr>
              <a:t>设备和设备控制器</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4656CC34-14EB-400C-A645-26D4BB40BDB9}"/>
              </a:ext>
            </a:extLst>
          </p:cNvPr>
          <p:cNvSpPr>
            <a:spLocks noChangeArrowheads="1"/>
          </p:cNvSpPr>
          <p:nvPr/>
        </p:nvSpPr>
        <p:spPr bwMode="auto">
          <a:xfrm>
            <a:off x="251520" y="884237"/>
            <a:ext cx="8458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Times New Roman" panose="02020603050405020304" pitchFamily="18" charset="0"/>
              </a:rPr>
              <a:t>6.2.2 </a:t>
            </a:r>
            <a:r>
              <a:rPr lang="zh-CN" altLang="en-US" sz="3200" b="1" dirty="0">
                <a:solidFill>
                  <a:srgbClr val="0000CC"/>
                </a:solidFill>
                <a:latin typeface="Times New Roman" panose="02020603050405020304" pitchFamily="18" charset="0"/>
              </a:rPr>
              <a:t>设备控制器</a:t>
            </a:r>
          </a:p>
          <a:p>
            <a:pPr marL="0" lvl="1" algn="just" eaLnBrk="1" hangingPunct="1">
              <a:spcBef>
                <a:spcPct val="20000"/>
              </a:spcBef>
              <a:buClr>
                <a:srgbClr val="0000CC"/>
              </a:buClr>
              <a:buFont typeface="Wingdings" panose="05000000000000000000" pitchFamily="2" charset="2"/>
              <a:buChar char="Ø"/>
            </a:pPr>
            <a:r>
              <a:rPr lang="zh-CN" altLang="en-US" sz="2800" b="1" dirty="0">
                <a:latin typeface="宋体" panose="02010600030101010101" pitchFamily="2" charset="-122"/>
              </a:rPr>
              <a:t>设备控制器是</a:t>
            </a:r>
            <a:r>
              <a:rPr lang="en-US" altLang="zh-CN" sz="2800" b="1" dirty="0">
                <a:latin typeface="宋体" panose="02010600030101010101" pitchFamily="2" charset="-122"/>
              </a:rPr>
              <a:t>CPU</a:t>
            </a:r>
            <a:r>
              <a:rPr lang="zh-CN" altLang="en-US" sz="2800" b="1" dirty="0">
                <a:latin typeface="宋体" panose="02010600030101010101" pitchFamily="2" charset="-122"/>
              </a:rPr>
              <a:t>和设备之间的一个接口,它接收从</a:t>
            </a:r>
            <a:r>
              <a:rPr lang="en-US" altLang="zh-CN" sz="2800" b="1" dirty="0">
                <a:solidFill>
                  <a:srgbClr val="FF0000"/>
                </a:solidFill>
                <a:latin typeface="宋体" panose="02010600030101010101" pitchFamily="2" charset="-122"/>
              </a:rPr>
              <a:t>CPU</a:t>
            </a:r>
            <a:r>
              <a:rPr lang="zh-CN" altLang="en-US" sz="2800" b="1" dirty="0">
                <a:solidFill>
                  <a:srgbClr val="FF0000"/>
                </a:solidFill>
                <a:latin typeface="宋体" panose="02010600030101010101" pitchFamily="2" charset="-122"/>
              </a:rPr>
              <a:t>发来的命令</a:t>
            </a:r>
            <a:r>
              <a:rPr lang="zh-CN" altLang="en-US" sz="2800" b="1" dirty="0">
                <a:latin typeface="宋体" panose="02010600030101010101" pitchFamily="2" charset="-122"/>
              </a:rPr>
              <a:t>,控制</a:t>
            </a:r>
            <a:r>
              <a:rPr lang="en-US" altLang="zh-CN" sz="2800" b="1" dirty="0">
                <a:latin typeface="宋体" panose="02010600030101010101" pitchFamily="2" charset="-122"/>
              </a:rPr>
              <a:t>I/O</a:t>
            </a:r>
            <a:r>
              <a:rPr lang="zh-CN" altLang="en-US" sz="2800" b="1" dirty="0">
                <a:latin typeface="宋体" panose="02010600030101010101" pitchFamily="2" charset="-122"/>
              </a:rPr>
              <a:t>设备操作,实现</a:t>
            </a:r>
            <a:r>
              <a:rPr lang="zh-CN" altLang="en-US" sz="2800" b="1" dirty="0">
                <a:solidFill>
                  <a:srgbClr val="FF0000"/>
                </a:solidFill>
                <a:latin typeface="宋体" panose="02010600030101010101" pitchFamily="2" charset="-122"/>
              </a:rPr>
              <a:t>主存和设备之间的数据传输</a:t>
            </a:r>
            <a:r>
              <a:rPr lang="zh-CN" altLang="en-US" sz="2800" b="1" dirty="0">
                <a:latin typeface="宋体" panose="02010600030101010101" pitchFamily="2" charset="-122"/>
              </a:rPr>
              <a:t>。</a:t>
            </a:r>
          </a:p>
          <a:p>
            <a:pPr marL="0" lvl="1" algn="just" eaLnBrk="1" hangingPunct="1">
              <a:spcBef>
                <a:spcPct val="20000"/>
              </a:spcBef>
              <a:buClr>
                <a:srgbClr val="0000CC"/>
              </a:buClr>
              <a:buFont typeface="Wingdings" panose="05000000000000000000" pitchFamily="2" charset="2"/>
              <a:buChar char="Ø"/>
            </a:pPr>
            <a:r>
              <a:rPr lang="zh-CN" altLang="en-US" sz="2800" b="1" dirty="0">
                <a:latin typeface="宋体" panose="02010600030101010101" pitchFamily="2" charset="-122"/>
              </a:rPr>
              <a:t>控制器接受一条命令后，</a:t>
            </a:r>
            <a:r>
              <a:rPr lang="en-US" altLang="zh-CN" sz="2800" b="1" dirty="0">
                <a:latin typeface="宋体" panose="02010600030101010101" pitchFamily="2" charset="-122"/>
              </a:rPr>
              <a:t>CPU</a:t>
            </a:r>
            <a:r>
              <a:rPr lang="zh-CN" altLang="en-US" sz="2800" b="1" dirty="0">
                <a:latin typeface="宋体" panose="02010600030101010101" pitchFamily="2" charset="-122"/>
              </a:rPr>
              <a:t>可以转向其它工作，而设备控制器自行完成具体的</a:t>
            </a:r>
            <a:r>
              <a:rPr lang="en-US" altLang="zh-CN" sz="2800" b="1" dirty="0">
                <a:latin typeface="宋体" panose="02010600030101010101" pitchFamily="2" charset="-122"/>
              </a:rPr>
              <a:t>I/O</a:t>
            </a:r>
            <a:r>
              <a:rPr lang="zh-CN" altLang="en-US" sz="2800" b="1" dirty="0">
                <a:latin typeface="宋体" panose="02010600030101010101" pitchFamily="2" charset="-122"/>
              </a:rPr>
              <a:t>操作；当命令执行完毕后，控制器发出一个中断信号，以便</a:t>
            </a:r>
            <a:r>
              <a:rPr lang="en-US" altLang="zh-CN" sz="2800" b="1" dirty="0">
                <a:latin typeface="宋体" panose="02010600030101010101" pitchFamily="2" charset="-122"/>
              </a:rPr>
              <a:t>OS</a:t>
            </a:r>
            <a:r>
              <a:rPr lang="zh-CN" altLang="en-US" sz="2800" b="1" dirty="0">
                <a:latin typeface="宋体" panose="02010600030101010101" pitchFamily="2" charset="-122"/>
              </a:rPr>
              <a:t>重新获得</a:t>
            </a:r>
            <a:r>
              <a:rPr lang="en-US" altLang="zh-CN" sz="2800" b="1" dirty="0">
                <a:latin typeface="宋体" panose="02010600030101010101" pitchFamily="2" charset="-122"/>
              </a:rPr>
              <a:t>CPU</a:t>
            </a:r>
            <a:r>
              <a:rPr lang="zh-CN" altLang="en-US" sz="2800" b="1" dirty="0">
                <a:latin typeface="宋体" panose="02010600030101010101" pitchFamily="2" charset="-122"/>
              </a:rPr>
              <a:t>的控制权并检查执行结果</a:t>
            </a:r>
          </a:p>
          <a:p>
            <a:pPr marL="0" lvl="1" algn="just" eaLnBrk="1" hangingPunct="1">
              <a:spcBef>
                <a:spcPct val="20000"/>
              </a:spcBef>
              <a:buClr>
                <a:srgbClr val="0000CC"/>
              </a:buClr>
              <a:buFont typeface="Wingdings" panose="05000000000000000000" pitchFamily="2" charset="2"/>
              <a:buChar char="Ø"/>
            </a:pPr>
            <a:r>
              <a:rPr lang="zh-CN" altLang="en-US" sz="2800" b="1" dirty="0">
                <a:latin typeface="宋体" panose="02010600030101010101" pitchFamily="2" charset="-122"/>
              </a:rPr>
              <a:t>设备控制器是一个可编址设备,当它连接多台设备时,则应具有多个设备地址</a:t>
            </a:r>
          </a:p>
        </p:txBody>
      </p:sp>
      <p:sp>
        <p:nvSpPr>
          <p:cNvPr id="18435" name="Text Box 4">
            <a:extLst>
              <a:ext uri="{FF2B5EF4-FFF2-40B4-BE49-F238E27FC236}">
                <a16:creationId xmlns:a16="http://schemas.microsoft.com/office/drawing/2014/main" id="{DC58139C-C4EE-4E71-BBBC-06D3BDE049A3}"/>
              </a:ext>
            </a:extLst>
          </p:cNvPr>
          <p:cNvSpPr txBox="1">
            <a:spLocks noChangeArrowheads="1"/>
          </p:cNvSpPr>
          <p:nvPr/>
        </p:nvSpPr>
        <p:spPr bwMode="auto">
          <a:xfrm>
            <a:off x="539552" y="1825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6.2  I/O</a:t>
            </a:r>
            <a:r>
              <a:rPr lang="zh-CN" altLang="en-US" sz="4000" b="1" dirty="0">
                <a:latin typeface="华文新魏" panose="02010800040101010101" pitchFamily="2" charset="-122"/>
                <a:ea typeface="华文新魏" panose="02010800040101010101" pitchFamily="2" charset="-122"/>
              </a:rPr>
              <a:t>设备和设备控制器</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CBE22C50-FA05-45FB-8FB2-E30D8C82755E}"/>
              </a:ext>
            </a:extLst>
          </p:cNvPr>
          <p:cNvSpPr>
            <a:spLocks noChangeArrowheads="1"/>
          </p:cNvSpPr>
          <p:nvPr/>
        </p:nvSpPr>
        <p:spPr bwMode="auto">
          <a:xfrm>
            <a:off x="188268" y="884237"/>
            <a:ext cx="8458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Times New Roman" panose="02020603050405020304" pitchFamily="18" charset="0"/>
              </a:rPr>
              <a:t>6.2.2 </a:t>
            </a:r>
            <a:r>
              <a:rPr lang="zh-CN" altLang="en-US" sz="3200" b="1" dirty="0">
                <a:solidFill>
                  <a:srgbClr val="0000CC"/>
                </a:solidFill>
                <a:latin typeface="Times New Roman" panose="02020603050405020304" pitchFamily="18" charset="0"/>
              </a:rPr>
              <a:t>设备控制器</a:t>
            </a:r>
          </a:p>
          <a:p>
            <a:pPr marL="0" indent="0" algn="just" eaLnBrk="1" hangingPunct="1">
              <a:spcBef>
                <a:spcPct val="20000"/>
              </a:spcBef>
              <a:buClr>
                <a:srgbClr val="0000CC"/>
              </a:buClr>
            </a:pPr>
            <a:r>
              <a:rPr lang="en-US" altLang="zh-CN" sz="3200" b="1" dirty="0">
                <a:solidFill>
                  <a:srgbClr val="0000CC"/>
                </a:solidFill>
                <a:latin typeface="Times New Roman" panose="02020603050405020304" pitchFamily="18" charset="0"/>
              </a:rPr>
              <a:t>1. </a:t>
            </a:r>
            <a:r>
              <a:rPr lang="zh-CN" altLang="en-US" sz="3200" b="1" dirty="0">
                <a:solidFill>
                  <a:srgbClr val="0000CC"/>
                </a:solidFill>
                <a:latin typeface="Times New Roman" panose="02020603050405020304" pitchFamily="18" charset="0"/>
              </a:rPr>
              <a:t>设备控制器的基本功能</a:t>
            </a:r>
          </a:p>
          <a:p>
            <a:pPr lvl="1" eaLnBrk="1" hangingPunct="1">
              <a:spcBef>
                <a:spcPct val="20000"/>
              </a:spcBef>
              <a:buClr>
                <a:srgbClr val="0000CC"/>
              </a:buClr>
              <a:buFont typeface="Wingdings" panose="05000000000000000000" pitchFamily="2" charset="2"/>
              <a:buChar char="Ø"/>
            </a:pPr>
            <a:r>
              <a:rPr lang="zh-CN" altLang="en-US" sz="2800" b="1" dirty="0"/>
              <a:t>接收和识别命令 </a:t>
            </a:r>
          </a:p>
          <a:p>
            <a:pPr lvl="1" eaLnBrk="1" hangingPunct="1">
              <a:spcBef>
                <a:spcPct val="20000"/>
              </a:spcBef>
              <a:buClr>
                <a:srgbClr val="0000CC"/>
              </a:buClr>
              <a:buFont typeface="Wingdings" panose="05000000000000000000" pitchFamily="2" charset="2"/>
              <a:buChar char="Ø"/>
            </a:pPr>
            <a:r>
              <a:rPr lang="zh-CN" altLang="en-US" sz="2800" b="1" dirty="0"/>
              <a:t>标识和报告设备的状态 </a:t>
            </a:r>
          </a:p>
          <a:p>
            <a:pPr lvl="1" eaLnBrk="1" hangingPunct="1">
              <a:spcBef>
                <a:spcPct val="20000"/>
              </a:spcBef>
              <a:buClr>
                <a:srgbClr val="0000CC"/>
              </a:buClr>
              <a:buFont typeface="Wingdings" panose="05000000000000000000" pitchFamily="2" charset="2"/>
              <a:buChar char="Ø"/>
            </a:pPr>
            <a:r>
              <a:rPr lang="zh-CN" altLang="en-US" sz="2800" b="1" dirty="0"/>
              <a:t>地址识别</a:t>
            </a:r>
            <a:endParaRPr lang="en-US" altLang="zh-CN" sz="2800" b="1" dirty="0"/>
          </a:p>
          <a:p>
            <a:pPr lvl="1" eaLnBrk="1" hangingPunct="1">
              <a:spcBef>
                <a:spcPct val="20000"/>
              </a:spcBef>
              <a:buClr>
                <a:srgbClr val="0000CC"/>
              </a:buClr>
              <a:buFont typeface="Wingdings" panose="05000000000000000000" pitchFamily="2" charset="2"/>
              <a:buChar char="Ø"/>
            </a:pPr>
            <a:r>
              <a:rPr lang="zh-CN" altLang="en-US" sz="2800" b="1" dirty="0"/>
              <a:t>数据交换 </a:t>
            </a:r>
            <a:endParaRPr lang="en-US" altLang="zh-CN" sz="2800" b="1" dirty="0"/>
          </a:p>
          <a:p>
            <a:pPr lvl="1" eaLnBrk="1" hangingPunct="1">
              <a:spcBef>
                <a:spcPct val="20000"/>
              </a:spcBef>
              <a:buClr>
                <a:srgbClr val="0000CC"/>
              </a:buClr>
              <a:buFont typeface="Wingdings" panose="05000000000000000000" pitchFamily="2" charset="2"/>
              <a:buChar char="Ø"/>
            </a:pPr>
            <a:r>
              <a:rPr lang="zh-CN" altLang="en-US" sz="2800" b="1" dirty="0"/>
              <a:t>数据缓冲 </a:t>
            </a:r>
          </a:p>
          <a:p>
            <a:pPr lvl="1" eaLnBrk="1" hangingPunct="1">
              <a:spcBef>
                <a:spcPct val="20000"/>
              </a:spcBef>
              <a:buClr>
                <a:srgbClr val="0000CC"/>
              </a:buClr>
              <a:buFont typeface="Wingdings" panose="05000000000000000000" pitchFamily="2" charset="2"/>
              <a:buChar char="Ø"/>
            </a:pPr>
            <a:r>
              <a:rPr lang="zh-CN" altLang="en-US" sz="2800" b="1" dirty="0"/>
              <a:t>差错控制 </a:t>
            </a:r>
          </a:p>
          <a:p>
            <a:pPr eaLnBrk="1" hangingPunct="1">
              <a:lnSpc>
                <a:spcPct val="170000"/>
              </a:lnSpc>
            </a:pPr>
            <a:endParaRPr lang="zh-CN" altLang="en-US" sz="2800" b="1" dirty="0">
              <a:latin typeface="宋体" panose="02010600030101010101" pitchFamily="2" charset="-122"/>
            </a:endParaRPr>
          </a:p>
        </p:txBody>
      </p:sp>
      <p:sp>
        <p:nvSpPr>
          <p:cNvPr id="19459" name="Text Box 4">
            <a:extLst>
              <a:ext uri="{FF2B5EF4-FFF2-40B4-BE49-F238E27FC236}">
                <a16:creationId xmlns:a16="http://schemas.microsoft.com/office/drawing/2014/main" id="{1FD2FBD5-243D-4228-8DAC-5DAE6CE8F259}"/>
              </a:ext>
            </a:extLst>
          </p:cNvPr>
          <p:cNvSpPr txBox="1">
            <a:spLocks noChangeArrowheads="1"/>
          </p:cNvSpPr>
          <p:nvPr/>
        </p:nvSpPr>
        <p:spPr bwMode="auto">
          <a:xfrm>
            <a:off x="683568" y="1825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6.2  I/O</a:t>
            </a:r>
            <a:r>
              <a:rPr lang="zh-CN" altLang="en-US" sz="4000" b="1" dirty="0">
                <a:latin typeface="华文新魏" panose="02010800040101010101" pitchFamily="2" charset="-122"/>
                <a:ea typeface="华文新魏" panose="02010800040101010101" pitchFamily="2" charset="-122"/>
              </a:rPr>
              <a:t>设备和设备控制器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0F4B88B8-8682-4BAA-83DF-62CDBD4E0274}"/>
              </a:ext>
            </a:extLst>
          </p:cNvPr>
          <p:cNvSpPr>
            <a:spLocks noChangeArrowheads="1"/>
          </p:cNvSpPr>
          <p:nvPr/>
        </p:nvSpPr>
        <p:spPr bwMode="auto">
          <a:xfrm>
            <a:off x="342900" y="744537"/>
            <a:ext cx="845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Times New Roman" panose="02020603050405020304" pitchFamily="18" charset="0"/>
              </a:rPr>
              <a:t>6.2.2 </a:t>
            </a:r>
            <a:r>
              <a:rPr lang="zh-CN" altLang="en-US" sz="3200" b="1" dirty="0">
                <a:solidFill>
                  <a:srgbClr val="0000CC"/>
                </a:solidFill>
                <a:latin typeface="Times New Roman" panose="02020603050405020304" pitchFamily="18" charset="0"/>
              </a:rPr>
              <a:t>设备控制器</a:t>
            </a:r>
          </a:p>
          <a:p>
            <a:pPr marL="0" indent="0" algn="just" eaLnBrk="1" hangingPunct="1">
              <a:spcBef>
                <a:spcPct val="20000"/>
              </a:spcBef>
              <a:buClr>
                <a:srgbClr val="0000CC"/>
              </a:buClr>
            </a:pPr>
            <a:r>
              <a:rPr lang="en-US" altLang="zh-CN" sz="3200" b="1" dirty="0">
                <a:solidFill>
                  <a:srgbClr val="0000CC"/>
                </a:solidFill>
                <a:latin typeface="Times New Roman" panose="02020603050405020304" pitchFamily="18" charset="0"/>
              </a:rPr>
              <a:t>2. </a:t>
            </a:r>
            <a:r>
              <a:rPr lang="zh-CN" altLang="en-US" sz="3200" b="1" dirty="0">
                <a:solidFill>
                  <a:srgbClr val="0000CC"/>
                </a:solidFill>
                <a:latin typeface="Times New Roman" panose="02020603050405020304" pitchFamily="18" charset="0"/>
              </a:rPr>
              <a:t>设备控制器的组成</a:t>
            </a:r>
            <a:endParaRPr lang="en-US" altLang="zh-CN" sz="3200" b="1" dirty="0">
              <a:solidFill>
                <a:srgbClr val="0000CC"/>
              </a:solidFill>
              <a:latin typeface="Times New Roman" panose="02020603050405020304" pitchFamily="18" charset="0"/>
            </a:endParaRPr>
          </a:p>
          <a:p>
            <a:pPr marL="457200" indent="-457200"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设备控制器与</a:t>
            </a:r>
            <a:r>
              <a:rPr lang="zh-CN" altLang="en-US" sz="2800" b="1" dirty="0">
                <a:solidFill>
                  <a:srgbClr val="FF0000"/>
                </a:solidFill>
                <a:latin typeface="Times New Roman" panose="02020603050405020304" pitchFamily="18" charset="0"/>
              </a:rPr>
              <a:t>处理机</a:t>
            </a:r>
            <a:r>
              <a:rPr lang="zh-CN" altLang="en-US" sz="2800" b="1" dirty="0">
                <a:latin typeface="Times New Roman" panose="02020603050405020304" pitchFamily="18" charset="0"/>
              </a:rPr>
              <a:t>的接口</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数据线</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控制线</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状态线</a:t>
            </a:r>
            <a:endParaRPr lang="en-US" altLang="zh-CN" sz="2800" b="1" dirty="0">
              <a:latin typeface="Times New Roman" panose="02020603050405020304" pitchFamily="18" charset="0"/>
            </a:endParaRPr>
          </a:p>
          <a:p>
            <a:pPr marL="457200" indent="-457200"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设备控制器与</a:t>
            </a:r>
            <a:r>
              <a:rPr lang="zh-CN" altLang="en-US" sz="2800" b="1" dirty="0">
                <a:solidFill>
                  <a:srgbClr val="FF0000"/>
                </a:solidFill>
                <a:latin typeface="Times New Roman" panose="02020603050405020304" pitchFamily="18" charset="0"/>
              </a:rPr>
              <a:t>设备</a:t>
            </a:r>
            <a:r>
              <a:rPr lang="zh-CN" altLang="en-US" sz="2800" b="1" dirty="0">
                <a:latin typeface="Times New Roman" panose="02020603050405020304" pitchFamily="18" charset="0"/>
              </a:rPr>
              <a:t>的接口</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数据</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状态</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控制</a:t>
            </a:r>
            <a:endParaRPr lang="en-US" altLang="zh-CN" sz="2800" b="1" dirty="0">
              <a:latin typeface="Times New Roman" panose="02020603050405020304" pitchFamily="18" charset="0"/>
            </a:endParaRPr>
          </a:p>
          <a:p>
            <a:pPr marL="457200" indent="-457200" algn="just" eaLnBrk="1" hangingPunct="1">
              <a:spcBef>
                <a:spcPct val="20000"/>
              </a:spcBef>
              <a:buClr>
                <a:srgbClr val="0000CC"/>
              </a:buClr>
              <a:buFont typeface="Wingdings" panose="05000000000000000000" pitchFamily="2" charset="2"/>
              <a:buChar char="Ø"/>
            </a:pPr>
            <a:r>
              <a:rPr lang="en-US" altLang="zh-CN" sz="2800" b="1" dirty="0">
                <a:latin typeface="Times New Roman" panose="02020603050405020304" pitchFamily="18" charset="0"/>
              </a:rPr>
              <a:t>IO</a:t>
            </a:r>
            <a:r>
              <a:rPr lang="zh-CN" altLang="en-US" sz="2800" b="1" dirty="0">
                <a:latin typeface="Times New Roman" panose="02020603050405020304" pitchFamily="18" charset="0"/>
              </a:rPr>
              <a:t>逻辑</a:t>
            </a:r>
            <a:endParaRPr lang="en-US" altLang="zh-CN" sz="2800" b="1" dirty="0">
              <a:latin typeface="Times New Roman" panose="02020603050405020304" pitchFamily="18" charset="0"/>
            </a:endParaRPr>
          </a:p>
          <a:p>
            <a:pPr marL="914400" lvl="2" indent="-457200"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实现对设备的控制</a:t>
            </a:r>
            <a:endParaRPr lang="en-US" altLang="zh-CN" sz="2800" b="1" dirty="0">
              <a:latin typeface="Times New Roman" panose="02020603050405020304" pitchFamily="18" charset="0"/>
            </a:endParaRPr>
          </a:p>
          <a:p>
            <a:pPr marL="914400" lvl="2" indent="-457200"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通过一组线跟</a:t>
            </a:r>
            <a:r>
              <a:rPr lang="en-US" altLang="zh-CN" sz="2800" b="1" dirty="0" err="1">
                <a:latin typeface="Times New Roman" panose="02020603050405020304" pitchFamily="18" charset="0"/>
              </a:rPr>
              <a:t>cpu</a:t>
            </a:r>
            <a:r>
              <a:rPr lang="zh-CN" altLang="en-US" sz="2800" b="1" dirty="0">
                <a:latin typeface="Times New Roman" panose="02020603050405020304" pitchFamily="18" charset="0"/>
              </a:rPr>
              <a:t>交互</a:t>
            </a:r>
            <a:endParaRPr lang="en-US" altLang="zh-CN" sz="2800" b="1" dirty="0">
              <a:latin typeface="Times New Roman" panose="02020603050405020304" pitchFamily="18" charset="0"/>
            </a:endParaRPr>
          </a:p>
          <a:p>
            <a:pPr marL="914400" lvl="2" indent="-457200" algn="just" eaLnBrk="1" hangingPunct="1">
              <a:spcBef>
                <a:spcPct val="20000"/>
              </a:spcBef>
              <a:buClr>
                <a:srgbClr val="0000CC"/>
              </a:buClr>
              <a:buFont typeface="Wingdings" panose="05000000000000000000" pitchFamily="2" charset="2"/>
              <a:buChar char="Ø"/>
            </a:pPr>
            <a:r>
              <a:rPr lang="en-US" altLang="zh-CN" sz="2800" b="1" dirty="0" err="1">
                <a:latin typeface="Times New Roman" panose="02020603050405020304" pitchFamily="18" charset="0"/>
              </a:rPr>
              <a:t>Cpu</a:t>
            </a:r>
            <a:r>
              <a:rPr lang="zh-CN" altLang="en-US" sz="2800" b="1" dirty="0">
                <a:latin typeface="Times New Roman" panose="02020603050405020304" pitchFamily="18" charset="0"/>
              </a:rPr>
              <a:t>通过该逻辑向控制器发送</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命令</a:t>
            </a:r>
            <a:endParaRPr lang="zh-CN" altLang="en-US" b="1" dirty="0">
              <a:latin typeface="宋体" panose="02010600030101010101" pitchFamily="2" charset="-122"/>
            </a:endParaRPr>
          </a:p>
        </p:txBody>
      </p:sp>
      <p:sp>
        <p:nvSpPr>
          <p:cNvPr id="20484" name="Text Box 87">
            <a:extLst>
              <a:ext uri="{FF2B5EF4-FFF2-40B4-BE49-F238E27FC236}">
                <a16:creationId xmlns:a16="http://schemas.microsoft.com/office/drawing/2014/main" id="{708A66E8-E3D2-4655-8D0C-7258134E7B5A}"/>
              </a:ext>
            </a:extLst>
          </p:cNvPr>
          <p:cNvSpPr txBox="1">
            <a:spLocks noChangeArrowheads="1"/>
          </p:cNvSpPr>
          <p:nvPr/>
        </p:nvSpPr>
        <p:spPr bwMode="auto">
          <a:xfrm>
            <a:off x="741364" y="84113"/>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6.2  I/O</a:t>
            </a:r>
            <a:r>
              <a:rPr lang="zh-CN" altLang="en-US" sz="4000" b="1" dirty="0">
                <a:latin typeface="华文新魏" panose="02010800040101010101" pitchFamily="2" charset="-122"/>
                <a:ea typeface="华文新魏" panose="02010800040101010101" pitchFamily="2" charset="-122"/>
              </a:rPr>
              <a:t>设备和设备控制器</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0F4B88B8-8682-4BAA-83DF-62CDBD4E0274}"/>
              </a:ext>
            </a:extLst>
          </p:cNvPr>
          <p:cNvSpPr>
            <a:spLocks noChangeArrowheads="1"/>
          </p:cNvSpPr>
          <p:nvPr/>
        </p:nvSpPr>
        <p:spPr bwMode="auto">
          <a:xfrm>
            <a:off x="342900" y="744537"/>
            <a:ext cx="845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Times New Roman" panose="02020603050405020304" pitchFamily="18" charset="0"/>
              </a:rPr>
              <a:t>6.2.2 </a:t>
            </a:r>
            <a:r>
              <a:rPr lang="zh-CN" altLang="en-US" sz="3200" b="1" dirty="0">
                <a:solidFill>
                  <a:srgbClr val="0000CC"/>
                </a:solidFill>
                <a:latin typeface="Times New Roman" panose="02020603050405020304" pitchFamily="18" charset="0"/>
              </a:rPr>
              <a:t>设备控制器</a:t>
            </a:r>
          </a:p>
          <a:p>
            <a:pPr marL="0" indent="0" algn="just" eaLnBrk="1" hangingPunct="1">
              <a:spcBef>
                <a:spcPct val="20000"/>
              </a:spcBef>
              <a:buClr>
                <a:srgbClr val="0000CC"/>
              </a:buClr>
            </a:pPr>
            <a:r>
              <a:rPr lang="en-US" altLang="zh-CN" sz="3200" b="1" dirty="0">
                <a:solidFill>
                  <a:srgbClr val="0000CC"/>
                </a:solidFill>
                <a:latin typeface="Times New Roman" panose="02020603050405020304" pitchFamily="18" charset="0"/>
              </a:rPr>
              <a:t>2. </a:t>
            </a:r>
            <a:r>
              <a:rPr lang="zh-CN" altLang="en-US" sz="3200" b="1" dirty="0">
                <a:solidFill>
                  <a:srgbClr val="0000CC"/>
                </a:solidFill>
                <a:latin typeface="Times New Roman" panose="02020603050405020304" pitchFamily="18" charset="0"/>
              </a:rPr>
              <a:t>设备控制器的组成</a:t>
            </a:r>
            <a:endParaRPr lang="zh-CN" altLang="en-US" sz="2800" b="1" dirty="0">
              <a:solidFill>
                <a:srgbClr val="0000CC"/>
              </a:solidFill>
              <a:latin typeface="宋体" panose="02010600030101010101" pitchFamily="2" charset="-122"/>
            </a:endParaRPr>
          </a:p>
        </p:txBody>
      </p:sp>
      <p:grpSp>
        <p:nvGrpSpPr>
          <p:cNvPr id="20483" name="Group 86">
            <a:extLst>
              <a:ext uri="{FF2B5EF4-FFF2-40B4-BE49-F238E27FC236}">
                <a16:creationId xmlns:a16="http://schemas.microsoft.com/office/drawing/2014/main" id="{1E605C88-C521-48BB-8BAE-A3739D6CDF4A}"/>
              </a:ext>
            </a:extLst>
          </p:cNvPr>
          <p:cNvGrpSpPr>
            <a:grpSpLocks/>
          </p:cNvGrpSpPr>
          <p:nvPr/>
        </p:nvGrpSpPr>
        <p:grpSpPr bwMode="auto">
          <a:xfrm>
            <a:off x="160338" y="1943100"/>
            <a:ext cx="8804275" cy="3935413"/>
            <a:chOff x="101" y="1224"/>
            <a:chExt cx="5546" cy="2479"/>
          </a:xfrm>
        </p:grpSpPr>
        <p:sp>
          <p:nvSpPr>
            <p:cNvPr id="20485" name="Rectangle 6">
              <a:extLst>
                <a:ext uri="{FF2B5EF4-FFF2-40B4-BE49-F238E27FC236}">
                  <a16:creationId xmlns:a16="http://schemas.microsoft.com/office/drawing/2014/main" id="{5B6FD91C-3986-4027-BB45-595F532DC4E1}"/>
                </a:ext>
              </a:extLst>
            </p:cNvPr>
            <p:cNvSpPr>
              <a:spLocks noChangeArrowheads="1"/>
            </p:cNvSpPr>
            <p:nvPr/>
          </p:nvSpPr>
          <p:spPr bwMode="auto">
            <a:xfrm>
              <a:off x="1165" y="1796"/>
              <a:ext cx="953" cy="31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486" name="Rectangle 7">
              <a:extLst>
                <a:ext uri="{FF2B5EF4-FFF2-40B4-BE49-F238E27FC236}">
                  <a16:creationId xmlns:a16="http://schemas.microsoft.com/office/drawing/2014/main" id="{CFBF8881-9C35-4969-B9E7-EDE0FA07BFF4}"/>
                </a:ext>
              </a:extLst>
            </p:cNvPr>
            <p:cNvSpPr>
              <a:spLocks noChangeArrowheads="1"/>
            </p:cNvSpPr>
            <p:nvPr/>
          </p:nvSpPr>
          <p:spPr bwMode="auto">
            <a:xfrm>
              <a:off x="1278" y="1875"/>
              <a:ext cx="7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数据寄存器</a:t>
              </a:r>
              <a:endParaRPr lang="zh-CN" altLang="en-US" b="1"/>
            </a:p>
          </p:txBody>
        </p:sp>
        <p:sp>
          <p:nvSpPr>
            <p:cNvPr id="20487" name="Rectangle 8">
              <a:extLst>
                <a:ext uri="{FF2B5EF4-FFF2-40B4-BE49-F238E27FC236}">
                  <a16:creationId xmlns:a16="http://schemas.microsoft.com/office/drawing/2014/main" id="{2F6A96EB-9F6C-4BBC-8538-C11FAA3F9A7B}"/>
                </a:ext>
              </a:extLst>
            </p:cNvPr>
            <p:cNvSpPr>
              <a:spLocks noChangeArrowheads="1"/>
            </p:cNvSpPr>
            <p:nvPr/>
          </p:nvSpPr>
          <p:spPr bwMode="auto">
            <a:xfrm>
              <a:off x="1165" y="2222"/>
              <a:ext cx="953" cy="42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488" name="Rectangle 9">
              <a:extLst>
                <a:ext uri="{FF2B5EF4-FFF2-40B4-BE49-F238E27FC236}">
                  <a16:creationId xmlns:a16="http://schemas.microsoft.com/office/drawing/2014/main" id="{440F4FA5-2FE8-4F02-AB32-FBB9B4227925}"/>
                </a:ext>
              </a:extLst>
            </p:cNvPr>
            <p:cNvSpPr>
              <a:spLocks noChangeArrowheads="1"/>
            </p:cNvSpPr>
            <p:nvPr/>
          </p:nvSpPr>
          <p:spPr bwMode="auto">
            <a:xfrm>
              <a:off x="1311" y="2268"/>
              <a:ext cx="6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dirty="0">
                  <a:solidFill>
                    <a:srgbClr val="000000"/>
                  </a:solidFill>
                  <a:latin typeface="宋体" panose="02010600030101010101" pitchFamily="2" charset="-122"/>
                </a:rPr>
                <a:t>控制/状态</a:t>
              </a:r>
              <a:endParaRPr lang="zh-CN" altLang="en-US" b="1" dirty="0"/>
            </a:p>
          </p:txBody>
        </p:sp>
        <p:sp>
          <p:nvSpPr>
            <p:cNvPr id="20489" name="Rectangle 10">
              <a:extLst>
                <a:ext uri="{FF2B5EF4-FFF2-40B4-BE49-F238E27FC236}">
                  <a16:creationId xmlns:a16="http://schemas.microsoft.com/office/drawing/2014/main" id="{7CA02BDB-3DE1-467A-A123-16908E2AD247}"/>
                </a:ext>
              </a:extLst>
            </p:cNvPr>
            <p:cNvSpPr>
              <a:spLocks noChangeArrowheads="1"/>
            </p:cNvSpPr>
            <p:nvPr/>
          </p:nvSpPr>
          <p:spPr bwMode="auto">
            <a:xfrm>
              <a:off x="1423" y="2447"/>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寄存器</a:t>
              </a:r>
              <a:endParaRPr lang="zh-CN" altLang="en-US" b="1"/>
            </a:p>
          </p:txBody>
        </p:sp>
        <p:sp>
          <p:nvSpPr>
            <p:cNvPr id="20490" name="Rectangle 11">
              <a:extLst>
                <a:ext uri="{FF2B5EF4-FFF2-40B4-BE49-F238E27FC236}">
                  <a16:creationId xmlns:a16="http://schemas.microsoft.com/office/drawing/2014/main" id="{D30EABEF-9A65-4738-A8BB-41A3A6304495}"/>
                </a:ext>
              </a:extLst>
            </p:cNvPr>
            <p:cNvSpPr>
              <a:spLocks noChangeArrowheads="1"/>
            </p:cNvSpPr>
            <p:nvPr/>
          </p:nvSpPr>
          <p:spPr bwMode="auto">
            <a:xfrm>
              <a:off x="1053" y="1695"/>
              <a:ext cx="1166" cy="190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491" name="Line 12">
              <a:extLst>
                <a:ext uri="{FF2B5EF4-FFF2-40B4-BE49-F238E27FC236}">
                  <a16:creationId xmlns:a16="http://schemas.microsoft.com/office/drawing/2014/main" id="{F3217E30-394D-4C79-BD72-3595B8311820}"/>
                </a:ext>
              </a:extLst>
            </p:cNvPr>
            <p:cNvSpPr>
              <a:spLocks noChangeShapeType="1"/>
            </p:cNvSpPr>
            <p:nvPr/>
          </p:nvSpPr>
          <p:spPr bwMode="auto">
            <a:xfrm>
              <a:off x="101" y="1953"/>
              <a:ext cx="106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2" name="Rectangle 13">
              <a:extLst>
                <a:ext uri="{FF2B5EF4-FFF2-40B4-BE49-F238E27FC236}">
                  <a16:creationId xmlns:a16="http://schemas.microsoft.com/office/drawing/2014/main" id="{E173B844-50A0-46EA-BDE3-8680A28BED16}"/>
                </a:ext>
              </a:extLst>
            </p:cNvPr>
            <p:cNvSpPr>
              <a:spLocks noChangeArrowheads="1"/>
            </p:cNvSpPr>
            <p:nvPr/>
          </p:nvSpPr>
          <p:spPr bwMode="auto">
            <a:xfrm>
              <a:off x="303" y="1774"/>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数据线</a:t>
              </a:r>
              <a:endParaRPr lang="zh-CN" altLang="en-US" b="1"/>
            </a:p>
          </p:txBody>
        </p:sp>
        <p:sp>
          <p:nvSpPr>
            <p:cNvPr id="20493" name="Line 14">
              <a:extLst>
                <a:ext uri="{FF2B5EF4-FFF2-40B4-BE49-F238E27FC236}">
                  <a16:creationId xmlns:a16="http://schemas.microsoft.com/office/drawing/2014/main" id="{8E8362B5-62BE-412F-8AE5-FC08FF84B226}"/>
                </a:ext>
              </a:extLst>
            </p:cNvPr>
            <p:cNvSpPr>
              <a:spLocks noChangeShapeType="1"/>
            </p:cNvSpPr>
            <p:nvPr/>
          </p:nvSpPr>
          <p:spPr bwMode="auto">
            <a:xfrm>
              <a:off x="2118" y="1953"/>
              <a:ext cx="116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4" name="Freeform 15">
              <a:extLst>
                <a:ext uri="{FF2B5EF4-FFF2-40B4-BE49-F238E27FC236}">
                  <a16:creationId xmlns:a16="http://schemas.microsoft.com/office/drawing/2014/main" id="{BA781B57-C0E2-4AA1-B9DE-FBA4FEA45A30}"/>
                </a:ext>
              </a:extLst>
            </p:cNvPr>
            <p:cNvSpPr>
              <a:spLocks/>
            </p:cNvSpPr>
            <p:nvPr/>
          </p:nvSpPr>
          <p:spPr bwMode="auto">
            <a:xfrm>
              <a:off x="2118" y="1931"/>
              <a:ext cx="134" cy="56"/>
            </a:xfrm>
            <a:custGeom>
              <a:avLst/>
              <a:gdLst>
                <a:gd name="T0" fmla="*/ 134 w 134"/>
                <a:gd name="T1" fmla="*/ 0 h 56"/>
                <a:gd name="T2" fmla="*/ 112 w 134"/>
                <a:gd name="T3" fmla="*/ 22 h 56"/>
                <a:gd name="T4" fmla="*/ 134 w 134"/>
                <a:gd name="T5" fmla="*/ 56 h 56"/>
                <a:gd name="T6" fmla="*/ 0 w 134"/>
                <a:gd name="T7" fmla="*/ 22 h 56"/>
                <a:gd name="T8" fmla="*/ 134 w 134"/>
                <a:gd name="T9" fmla="*/ 0 h 56"/>
                <a:gd name="T10" fmla="*/ 0 60000 65536"/>
                <a:gd name="T11" fmla="*/ 0 60000 65536"/>
                <a:gd name="T12" fmla="*/ 0 60000 65536"/>
                <a:gd name="T13" fmla="*/ 0 60000 65536"/>
                <a:gd name="T14" fmla="*/ 0 60000 65536"/>
                <a:gd name="T15" fmla="*/ 0 w 134"/>
                <a:gd name="T16" fmla="*/ 0 h 56"/>
                <a:gd name="T17" fmla="*/ 134 w 134"/>
                <a:gd name="T18" fmla="*/ 56 h 56"/>
              </a:gdLst>
              <a:ahLst/>
              <a:cxnLst>
                <a:cxn ang="T10">
                  <a:pos x="T0" y="T1"/>
                </a:cxn>
                <a:cxn ang="T11">
                  <a:pos x="T2" y="T3"/>
                </a:cxn>
                <a:cxn ang="T12">
                  <a:pos x="T4" y="T5"/>
                </a:cxn>
                <a:cxn ang="T13">
                  <a:pos x="T6" y="T7"/>
                </a:cxn>
                <a:cxn ang="T14">
                  <a:pos x="T8" y="T9"/>
                </a:cxn>
              </a:cxnLst>
              <a:rect l="T15" t="T16" r="T17" b="T18"/>
              <a:pathLst>
                <a:path w="134" h="56">
                  <a:moveTo>
                    <a:pt x="134" y="0"/>
                  </a:moveTo>
                  <a:lnTo>
                    <a:pt x="112" y="22"/>
                  </a:lnTo>
                  <a:lnTo>
                    <a:pt x="134" y="56"/>
                  </a:lnTo>
                  <a:lnTo>
                    <a:pt x="0" y="22"/>
                  </a:lnTo>
                  <a:lnTo>
                    <a:pt x="134"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495" name="Line 16">
              <a:extLst>
                <a:ext uri="{FF2B5EF4-FFF2-40B4-BE49-F238E27FC236}">
                  <a16:creationId xmlns:a16="http://schemas.microsoft.com/office/drawing/2014/main" id="{542F32FB-FECA-4EE7-92C8-959122186076}"/>
                </a:ext>
              </a:extLst>
            </p:cNvPr>
            <p:cNvSpPr>
              <a:spLocks noChangeShapeType="1"/>
            </p:cNvSpPr>
            <p:nvPr/>
          </p:nvSpPr>
          <p:spPr bwMode="auto">
            <a:xfrm>
              <a:off x="2118" y="2436"/>
              <a:ext cx="74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Freeform 17">
              <a:extLst>
                <a:ext uri="{FF2B5EF4-FFF2-40B4-BE49-F238E27FC236}">
                  <a16:creationId xmlns:a16="http://schemas.microsoft.com/office/drawing/2014/main" id="{E26F0193-BECD-410B-8107-DD7EF855F6BB}"/>
                </a:ext>
              </a:extLst>
            </p:cNvPr>
            <p:cNvSpPr>
              <a:spLocks/>
            </p:cNvSpPr>
            <p:nvPr/>
          </p:nvSpPr>
          <p:spPr bwMode="auto">
            <a:xfrm>
              <a:off x="2118" y="2402"/>
              <a:ext cx="134" cy="56"/>
            </a:xfrm>
            <a:custGeom>
              <a:avLst/>
              <a:gdLst>
                <a:gd name="T0" fmla="*/ 134 w 134"/>
                <a:gd name="T1" fmla="*/ 0 h 56"/>
                <a:gd name="T2" fmla="*/ 112 w 134"/>
                <a:gd name="T3" fmla="*/ 34 h 56"/>
                <a:gd name="T4" fmla="*/ 134 w 134"/>
                <a:gd name="T5" fmla="*/ 56 h 56"/>
                <a:gd name="T6" fmla="*/ 0 w 134"/>
                <a:gd name="T7" fmla="*/ 34 h 56"/>
                <a:gd name="T8" fmla="*/ 134 w 134"/>
                <a:gd name="T9" fmla="*/ 0 h 56"/>
                <a:gd name="T10" fmla="*/ 0 60000 65536"/>
                <a:gd name="T11" fmla="*/ 0 60000 65536"/>
                <a:gd name="T12" fmla="*/ 0 60000 65536"/>
                <a:gd name="T13" fmla="*/ 0 60000 65536"/>
                <a:gd name="T14" fmla="*/ 0 60000 65536"/>
                <a:gd name="T15" fmla="*/ 0 w 134"/>
                <a:gd name="T16" fmla="*/ 0 h 56"/>
                <a:gd name="T17" fmla="*/ 134 w 134"/>
                <a:gd name="T18" fmla="*/ 56 h 56"/>
              </a:gdLst>
              <a:ahLst/>
              <a:cxnLst>
                <a:cxn ang="T10">
                  <a:pos x="T0" y="T1"/>
                </a:cxn>
                <a:cxn ang="T11">
                  <a:pos x="T2" y="T3"/>
                </a:cxn>
                <a:cxn ang="T12">
                  <a:pos x="T4" y="T5"/>
                </a:cxn>
                <a:cxn ang="T13">
                  <a:pos x="T6" y="T7"/>
                </a:cxn>
                <a:cxn ang="T14">
                  <a:pos x="T8" y="T9"/>
                </a:cxn>
              </a:cxnLst>
              <a:rect l="T15" t="T16" r="T17" b="T18"/>
              <a:pathLst>
                <a:path w="134" h="56">
                  <a:moveTo>
                    <a:pt x="134" y="0"/>
                  </a:moveTo>
                  <a:lnTo>
                    <a:pt x="112" y="34"/>
                  </a:lnTo>
                  <a:lnTo>
                    <a:pt x="134" y="56"/>
                  </a:lnTo>
                  <a:lnTo>
                    <a:pt x="0" y="34"/>
                  </a:lnTo>
                  <a:lnTo>
                    <a:pt x="134"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497" name="Rectangle 18">
              <a:extLst>
                <a:ext uri="{FF2B5EF4-FFF2-40B4-BE49-F238E27FC236}">
                  <a16:creationId xmlns:a16="http://schemas.microsoft.com/office/drawing/2014/main" id="{A8A08D80-5E58-4081-9EB9-758FFCB733B1}"/>
                </a:ext>
              </a:extLst>
            </p:cNvPr>
            <p:cNvSpPr>
              <a:spLocks noChangeArrowheads="1"/>
            </p:cNvSpPr>
            <p:nvPr/>
          </p:nvSpPr>
          <p:spPr bwMode="auto">
            <a:xfrm>
              <a:off x="2757" y="2750"/>
              <a:ext cx="627" cy="74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498" name="Rectangle 19">
              <a:extLst>
                <a:ext uri="{FF2B5EF4-FFF2-40B4-BE49-F238E27FC236}">
                  <a16:creationId xmlns:a16="http://schemas.microsoft.com/office/drawing/2014/main" id="{27638030-842C-4F90-8B70-1A337095CB2A}"/>
                </a:ext>
              </a:extLst>
            </p:cNvPr>
            <p:cNvSpPr>
              <a:spLocks noChangeArrowheads="1"/>
            </p:cNvSpPr>
            <p:nvPr/>
          </p:nvSpPr>
          <p:spPr bwMode="auto">
            <a:xfrm>
              <a:off x="2824" y="3030"/>
              <a:ext cx="2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I/O</a:t>
              </a:r>
              <a:endParaRPr lang="en-US" altLang="zh-CN" b="1"/>
            </a:p>
          </p:txBody>
        </p:sp>
        <p:sp>
          <p:nvSpPr>
            <p:cNvPr id="20499" name="Rectangle 20">
              <a:extLst>
                <a:ext uri="{FF2B5EF4-FFF2-40B4-BE49-F238E27FC236}">
                  <a16:creationId xmlns:a16="http://schemas.microsoft.com/office/drawing/2014/main" id="{2FF57B10-8FE0-4966-B1C5-ECEAA52C5837}"/>
                </a:ext>
              </a:extLst>
            </p:cNvPr>
            <p:cNvSpPr>
              <a:spLocks noChangeArrowheads="1"/>
            </p:cNvSpPr>
            <p:nvPr/>
          </p:nvSpPr>
          <p:spPr bwMode="auto">
            <a:xfrm>
              <a:off x="3014" y="3042"/>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逻辑</a:t>
              </a:r>
              <a:endParaRPr lang="zh-CN" altLang="en-US" b="1"/>
            </a:p>
          </p:txBody>
        </p:sp>
        <p:sp>
          <p:nvSpPr>
            <p:cNvPr id="20500" name="Line 21">
              <a:extLst>
                <a:ext uri="{FF2B5EF4-FFF2-40B4-BE49-F238E27FC236}">
                  <a16:creationId xmlns:a16="http://schemas.microsoft.com/office/drawing/2014/main" id="{82115149-7E30-4211-ACFC-2F2C515FB46D}"/>
                </a:ext>
              </a:extLst>
            </p:cNvPr>
            <p:cNvSpPr>
              <a:spLocks noChangeShapeType="1"/>
            </p:cNvSpPr>
            <p:nvPr/>
          </p:nvSpPr>
          <p:spPr bwMode="auto">
            <a:xfrm flipV="1">
              <a:off x="2858" y="2436"/>
              <a:ext cx="1" cy="31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Line 22">
              <a:extLst>
                <a:ext uri="{FF2B5EF4-FFF2-40B4-BE49-F238E27FC236}">
                  <a16:creationId xmlns:a16="http://schemas.microsoft.com/office/drawing/2014/main" id="{AD7D0B54-3BB3-4E65-A33B-3570E9944DE5}"/>
                </a:ext>
              </a:extLst>
            </p:cNvPr>
            <p:cNvSpPr>
              <a:spLocks noChangeShapeType="1"/>
            </p:cNvSpPr>
            <p:nvPr/>
          </p:nvSpPr>
          <p:spPr bwMode="auto">
            <a:xfrm flipV="1">
              <a:off x="3283" y="1953"/>
              <a:ext cx="1" cy="79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Line 23">
              <a:extLst>
                <a:ext uri="{FF2B5EF4-FFF2-40B4-BE49-F238E27FC236}">
                  <a16:creationId xmlns:a16="http://schemas.microsoft.com/office/drawing/2014/main" id="{D7AD3C8B-59A9-4FA7-A844-4836919E474D}"/>
                </a:ext>
              </a:extLst>
            </p:cNvPr>
            <p:cNvSpPr>
              <a:spLocks noChangeShapeType="1"/>
            </p:cNvSpPr>
            <p:nvPr/>
          </p:nvSpPr>
          <p:spPr bwMode="auto">
            <a:xfrm>
              <a:off x="2219" y="2851"/>
              <a:ext cx="53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3" name="Freeform 24">
              <a:extLst>
                <a:ext uri="{FF2B5EF4-FFF2-40B4-BE49-F238E27FC236}">
                  <a16:creationId xmlns:a16="http://schemas.microsoft.com/office/drawing/2014/main" id="{4DBC9AC0-60FE-4BAF-A8F9-DB08B62458D5}"/>
                </a:ext>
              </a:extLst>
            </p:cNvPr>
            <p:cNvSpPr>
              <a:spLocks/>
            </p:cNvSpPr>
            <p:nvPr/>
          </p:nvSpPr>
          <p:spPr bwMode="auto">
            <a:xfrm>
              <a:off x="2600" y="2828"/>
              <a:ext cx="146" cy="56"/>
            </a:xfrm>
            <a:custGeom>
              <a:avLst/>
              <a:gdLst>
                <a:gd name="T0" fmla="*/ 0 w 146"/>
                <a:gd name="T1" fmla="*/ 0 h 56"/>
                <a:gd name="T2" fmla="*/ 33 w 146"/>
                <a:gd name="T3" fmla="*/ 23 h 56"/>
                <a:gd name="T4" fmla="*/ 0 w 146"/>
                <a:gd name="T5" fmla="*/ 56 h 56"/>
                <a:gd name="T6" fmla="*/ 146 w 146"/>
                <a:gd name="T7" fmla="*/ 23 h 56"/>
                <a:gd name="T8" fmla="*/ 0 w 146"/>
                <a:gd name="T9" fmla="*/ 0 h 56"/>
                <a:gd name="T10" fmla="*/ 0 60000 65536"/>
                <a:gd name="T11" fmla="*/ 0 60000 65536"/>
                <a:gd name="T12" fmla="*/ 0 60000 65536"/>
                <a:gd name="T13" fmla="*/ 0 60000 65536"/>
                <a:gd name="T14" fmla="*/ 0 60000 65536"/>
                <a:gd name="T15" fmla="*/ 0 w 146"/>
                <a:gd name="T16" fmla="*/ 0 h 56"/>
                <a:gd name="T17" fmla="*/ 146 w 146"/>
                <a:gd name="T18" fmla="*/ 56 h 56"/>
              </a:gdLst>
              <a:ahLst/>
              <a:cxnLst>
                <a:cxn ang="T10">
                  <a:pos x="T0" y="T1"/>
                </a:cxn>
                <a:cxn ang="T11">
                  <a:pos x="T2" y="T3"/>
                </a:cxn>
                <a:cxn ang="T12">
                  <a:pos x="T4" y="T5"/>
                </a:cxn>
                <a:cxn ang="T13">
                  <a:pos x="T6" y="T7"/>
                </a:cxn>
                <a:cxn ang="T14">
                  <a:pos x="T8" y="T9"/>
                </a:cxn>
              </a:cxnLst>
              <a:rect l="T15" t="T16" r="T17" b="T18"/>
              <a:pathLst>
                <a:path w="146" h="56">
                  <a:moveTo>
                    <a:pt x="0" y="0"/>
                  </a:moveTo>
                  <a:lnTo>
                    <a:pt x="33" y="23"/>
                  </a:lnTo>
                  <a:lnTo>
                    <a:pt x="0" y="56"/>
                  </a:lnTo>
                  <a:lnTo>
                    <a:pt x="146" y="23"/>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504" name="Line 25">
              <a:extLst>
                <a:ext uri="{FF2B5EF4-FFF2-40B4-BE49-F238E27FC236}">
                  <a16:creationId xmlns:a16="http://schemas.microsoft.com/office/drawing/2014/main" id="{A136BC41-7FDE-47EA-AEAF-17690EF7F813}"/>
                </a:ext>
              </a:extLst>
            </p:cNvPr>
            <p:cNvSpPr>
              <a:spLocks noChangeShapeType="1"/>
            </p:cNvSpPr>
            <p:nvPr/>
          </p:nvSpPr>
          <p:spPr bwMode="auto">
            <a:xfrm>
              <a:off x="1053" y="2851"/>
              <a:ext cx="4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5" name="Line 26">
              <a:extLst>
                <a:ext uri="{FF2B5EF4-FFF2-40B4-BE49-F238E27FC236}">
                  <a16:creationId xmlns:a16="http://schemas.microsoft.com/office/drawing/2014/main" id="{E53D152B-B4C4-46B2-BD91-B7C18324523F}"/>
                </a:ext>
              </a:extLst>
            </p:cNvPr>
            <p:cNvSpPr>
              <a:spLocks noChangeShapeType="1"/>
            </p:cNvSpPr>
            <p:nvPr/>
          </p:nvSpPr>
          <p:spPr bwMode="auto">
            <a:xfrm>
              <a:off x="1143" y="2851"/>
              <a:ext cx="4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6" name="Line 27">
              <a:extLst>
                <a:ext uri="{FF2B5EF4-FFF2-40B4-BE49-F238E27FC236}">
                  <a16:creationId xmlns:a16="http://schemas.microsoft.com/office/drawing/2014/main" id="{61002512-41FE-4DD4-8DFD-3F20D6DAD0AC}"/>
                </a:ext>
              </a:extLst>
            </p:cNvPr>
            <p:cNvSpPr>
              <a:spLocks noChangeShapeType="1"/>
            </p:cNvSpPr>
            <p:nvPr/>
          </p:nvSpPr>
          <p:spPr bwMode="auto">
            <a:xfrm>
              <a:off x="1233" y="2851"/>
              <a:ext cx="4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7" name="Line 28">
              <a:extLst>
                <a:ext uri="{FF2B5EF4-FFF2-40B4-BE49-F238E27FC236}">
                  <a16:creationId xmlns:a16="http://schemas.microsoft.com/office/drawing/2014/main" id="{DA937084-5B68-4390-9176-FCEC0058413F}"/>
                </a:ext>
              </a:extLst>
            </p:cNvPr>
            <p:cNvSpPr>
              <a:spLocks noChangeShapeType="1"/>
            </p:cNvSpPr>
            <p:nvPr/>
          </p:nvSpPr>
          <p:spPr bwMode="auto">
            <a:xfrm>
              <a:off x="1322" y="2851"/>
              <a:ext cx="4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Line 29">
              <a:extLst>
                <a:ext uri="{FF2B5EF4-FFF2-40B4-BE49-F238E27FC236}">
                  <a16:creationId xmlns:a16="http://schemas.microsoft.com/office/drawing/2014/main" id="{2BC7D2F1-C381-43CF-B09E-F14680DFF326}"/>
                </a:ext>
              </a:extLst>
            </p:cNvPr>
            <p:cNvSpPr>
              <a:spLocks noChangeShapeType="1"/>
            </p:cNvSpPr>
            <p:nvPr/>
          </p:nvSpPr>
          <p:spPr bwMode="auto">
            <a:xfrm>
              <a:off x="1412" y="2851"/>
              <a:ext cx="4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Line 30">
              <a:extLst>
                <a:ext uri="{FF2B5EF4-FFF2-40B4-BE49-F238E27FC236}">
                  <a16:creationId xmlns:a16="http://schemas.microsoft.com/office/drawing/2014/main" id="{C8E4F2D4-BF39-4308-9386-359DF18C4E92}"/>
                </a:ext>
              </a:extLst>
            </p:cNvPr>
            <p:cNvSpPr>
              <a:spLocks noChangeShapeType="1"/>
            </p:cNvSpPr>
            <p:nvPr/>
          </p:nvSpPr>
          <p:spPr bwMode="auto">
            <a:xfrm>
              <a:off x="1502" y="2851"/>
              <a:ext cx="4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0" name="Line 31">
              <a:extLst>
                <a:ext uri="{FF2B5EF4-FFF2-40B4-BE49-F238E27FC236}">
                  <a16:creationId xmlns:a16="http://schemas.microsoft.com/office/drawing/2014/main" id="{AE3475BE-A99B-4DA8-B76C-6C46E4959F89}"/>
                </a:ext>
              </a:extLst>
            </p:cNvPr>
            <p:cNvSpPr>
              <a:spLocks noChangeShapeType="1"/>
            </p:cNvSpPr>
            <p:nvPr/>
          </p:nvSpPr>
          <p:spPr bwMode="auto">
            <a:xfrm>
              <a:off x="1591" y="2851"/>
              <a:ext cx="4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1" name="Line 32">
              <a:extLst>
                <a:ext uri="{FF2B5EF4-FFF2-40B4-BE49-F238E27FC236}">
                  <a16:creationId xmlns:a16="http://schemas.microsoft.com/office/drawing/2014/main" id="{F31A8FA1-7B38-4F91-B885-230D62F1B1F0}"/>
                </a:ext>
              </a:extLst>
            </p:cNvPr>
            <p:cNvSpPr>
              <a:spLocks noChangeShapeType="1"/>
            </p:cNvSpPr>
            <p:nvPr/>
          </p:nvSpPr>
          <p:spPr bwMode="auto">
            <a:xfrm>
              <a:off x="1681" y="2851"/>
              <a:ext cx="4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Line 33">
              <a:extLst>
                <a:ext uri="{FF2B5EF4-FFF2-40B4-BE49-F238E27FC236}">
                  <a16:creationId xmlns:a16="http://schemas.microsoft.com/office/drawing/2014/main" id="{331FF640-837F-4E35-9F90-FD97C40086ED}"/>
                </a:ext>
              </a:extLst>
            </p:cNvPr>
            <p:cNvSpPr>
              <a:spLocks noChangeShapeType="1"/>
            </p:cNvSpPr>
            <p:nvPr/>
          </p:nvSpPr>
          <p:spPr bwMode="auto">
            <a:xfrm>
              <a:off x="1771" y="2851"/>
              <a:ext cx="4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3" name="Line 34">
              <a:extLst>
                <a:ext uri="{FF2B5EF4-FFF2-40B4-BE49-F238E27FC236}">
                  <a16:creationId xmlns:a16="http://schemas.microsoft.com/office/drawing/2014/main" id="{6E38FD00-F447-4BCE-8828-1E5B585FFE31}"/>
                </a:ext>
              </a:extLst>
            </p:cNvPr>
            <p:cNvSpPr>
              <a:spLocks noChangeShapeType="1"/>
            </p:cNvSpPr>
            <p:nvPr/>
          </p:nvSpPr>
          <p:spPr bwMode="auto">
            <a:xfrm>
              <a:off x="1860" y="2851"/>
              <a:ext cx="4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4" name="Line 35">
              <a:extLst>
                <a:ext uri="{FF2B5EF4-FFF2-40B4-BE49-F238E27FC236}">
                  <a16:creationId xmlns:a16="http://schemas.microsoft.com/office/drawing/2014/main" id="{FA4A023D-1B36-4561-8F48-6871DC4AE6D4}"/>
                </a:ext>
              </a:extLst>
            </p:cNvPr>
            <p:cNvSpPr>
              <a:spLocks noChangeShapeType="1"/>
            </p:cNvSpPr>
            <p:nvPr/>
          </p:nvSpPr>
          <p:spPr bwMode="auto">
            <a:xfrm>
              <a:off x="1950" y="2851"/>
              <a:ext cx="4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Line 36">
              <a:extLst>
                <a:ext uri="{FF2B5EF4-FFF2-40B4-BE49-F238E27FC236}">
                  <a16:creationId xmlns:a16="http://schemas.microsoft.com/office/drawing/2014/main" id="{B663DC18-7440-4763-ADB7-687C5AEC8C45}"/>
                </a:ext>
              </a:extLst>
            </p:cNvPr>
            <p:cNvSpPr>
              <a:spLocks noChangeShapeType="1"/>
            </p:cNvSpPr>
            <p:nvPr/>
          </p:nvSpPr>
          <p:spPr bwMode="auto">
            <a:xfrm>
              <a:off x="2040" y="2851"/>
              <a:ext cx="4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Line 37">
              <a:extLst>
                <a:ext uri="{FF2B5EF4-FFF2-40B4-BE49-F238E27FC236}">
                  <a16:creationId xmlns:a16="http://schemas.microsoft.com/office/drawing/2014/main" id="{2D3EB771-C22E-424D-BF65-D1C465E40CEB}"/>
                </a:ext>
              </a:extLst>
            </p:cNvPr>
            <p:cNvSpPr>
              <a:spLocks noChangeShapeType="1"/>
            </p:cNvSpPr>
            <p:nvPr/>
          </p:nvSpPr>
          <p:spPr bwMode="auto">
            <a:xfrm>
              <a:off x="2129" y="2851"/>
              <a:ext cx="4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7" name="Line 38">
              <a:extLst>
                <a:ext uri="{FF2B5EF4-FFF2-40B4-BE49-F238E27FC236}">
                  <a16:creationId xmlns:a16="http://schemas.microsoft.com/office/drawing/2014/main" id="{B211B8CD-A693-4827-B4D4-7B4851591395}"/>
                </a:ext>
              </a:extLst>
            </p:cNvPr>
            <p:cNvSpPr>
              <a:spLocks noChangeShapeType="1"/>
            </p:cNvSpPr>
            <p:nvPr/>
          </p:nvSpPr>
          <p:spPr bwMode="auto">
            <a:xfrm>
              <a:off x="101" y="2851"/>
              <a:ext cx="95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8" name="Freeform 39">
              <a:extLst>
                <a:ext uri="{FF2B5EF4-FFF2-40B4-BE49-F238E27FC236}">
                  <a16:creationId xmlns:a16="http://schemas.microsoft.com/office/drawing/2014/main" id="{50546457-D734-4E93-9428-22CFC4E7A005}"/>
                </a:ext>
              </a:extLst>
            </p:cNvPr>
            <p:cNvSpPr>
              <a:spLocks/>
            </p:cNvSpPr>
            <p:nvPr/>
          </p:nvSpPr>
          <p:spPr bwMode="auto">
            <a:xfrm>
              <a:off x="919" y="2828"/>
              <a:ext cx="134" cy="56"/>
            </a:xfrm>
            <a:custGeom>
              <a:avLst/>
              <a:gdLst>
                <a:gd name="T0" fmla="*/ 0 w 134"/>
                <a:gd name="T1" fmla="*/ 0 h 56"/>
                <a:gd name="T2" fmla="*/ 22 w 134"/>
                <a:gd name="T3" fmla="*/ 23 h 56"/>
                <a:gd name="T4" fmla="*/ 0 w 134"/>
                <a:gd name="T5" fmla="*/ 56 h 56"/>
                <a:gd name="T6" fmla="*/ 134 w 134"/>
                <a:gd name="T7" fmla="*/ 23 h 56"/>
                <a:gd name="T8" fmla="*/ 0 w 134"/>
                <a:gd name="T9" fmla="*/ 0 h 56"/>
                <a:gd name="T10" fmla="*/ 0 60000 65536"/>
                <a:gd name="T11" fmla="*/ 0 60000 65536"/>
                <a:gd name="T12" fmla="*/ 0 60000 65536"/>
                <a:gd name="T13" fmla="*/ 0 60000 65536"/>
                <a:gd name="T14" fmla="*/ 0 60000 65536"/>
                <a:gd name="T15" fmla="*/ 0 w 134"/>
                <a:gd name="T16" fmla="*/ 0 h 56"/>
                <a:gd name="T17" fmla="*/ 134 w 134"/>
                <a:gd name="T18" fmla="*/ 56 h 56"/>
              </a:gdLst>
              <a:ahLst/>
              <a:cxnLst>
                <a:cxn ang="T10">
                  <a:pos x="T0" y="T1"/>
                </a:cxn>
                <a:cxn ang="T11">
                  <a:pos x="T2" y="T3"/>
                </a:cxn>
                <a:cxn ang="T12">
                  <a:pos x="T4" y="T5"/>
                </a:cxn>
                <a:cxn ang="T13">
                  <a:pos x="T6" y="T7"/>
                </a:cxn>
                <a:cxn ang="T14">
                  <a:pos x="T8" y="T9"/>
                </a:cxn>
              </a:cxnLst>
              <a:rect l="T15" t="T16" r="T17" b="T18"/>
              <a:pathLst>
                <a:path w="134" h="56">
                  <a:moveTo>
                    <a:pt x="0" y="0"/>
                  </a:moveTo>
                  <a:lnTo>
                    <a:pt x="22" y="23"/>
                  </a:lnTo>
                  <a:lnTo>
                    <a:pt x="0" y="56"/>
                  </a:lnTo>
                  <a:lnTo>
                    <a:pt x="134" y="23"/>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519" name="Line 40">
              <a:extLst>
                <a:ext uri="{FF2B5EF4-FFF2-40B4-BE49-F238E27FC236}">
                  <a16:creationId xmlns:a16="http://schemas.microsoft.com/office/drawing/2014/main" id="{BD721D67-B094-4808-B2B5-07FD4D2E8551}"/>
                </a:ext>
              </a:extLst>
            </p:cNvPr>
            <p:cNvSpPr>
              <a:spLocks noChangeShapeType="1"/>
            </p:cNvSpPr>
            <p:nvPr/>
          </p:nvSpPr>
          <p:spPr bwMode="auto">
            <a:xfrm>
              <a:off x="101" y="3389"/>
              <a:ext cx="265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0" name="Freeform 41">
              <a:extLst>
                <a:ext uri="{FF2B5EF4-FFF2-40B4-BE49-F238E27FC236}">
                  <a16:creationId xmlns:a16="http://schemas.microsoft.com/office/drawing/2014/main" id="{81CC6A30-595A-4A42-998F-FFBAD808D4D7}"/>
                </a:ext>
              </a:extLst>
            </p:cNvPr>
            <p:cNvSpPr>
              <a:spLocks/>
            </p:cNvSpPr>
            <p:nvPr/>
          </p:nvSpPr>
          <p:spPr bwMode="auto">
            <a:xfrm>
              <a:off x="2611" y="3355"/>
              <a:ext cx="146" cy="56"/>
            </a:xfrm>
            <a:custGeom>
              <a:avLst/>
              <a:gdLst>
                <a:gd name="T0" fmla="*/ 0 w 146"/>
                <a:gd name="T1" fmla="*/ 0 h 56"/>
                <a:gd name="T2" fmla="*/ 34 w 146"/>
                <a:gd name="T3" fmla="*/ 34 h 56"/>
                <a:gd name="T4" fmla="*/ 0 w 146"/>
                <a:gd name="T5" fmla="*/ 56 h 56"/>
                <a:gd name="T6" fmla="*/ 146 w 146"/>
                <a:gd name="T7" fmla="*/ 34 h 56"/>
                <a:gd name="T8" fmla="*/ 0 w 146"/>
                <a:gd name="T9" fmla="*/ 0 h 56"/>
                <a:gd name="T10" fmla="*/ 0 60000 65536"/>
                <a:gd name="T11" fmla="*/ 0 60000 65536"/>
                <a:gd name="T12" fmla="*/ 0 60000 65536"/>
                <a:gd name="T13" fmla="*/ 0 60000 65536"/>
                <a:gd name="T14" fmla="*/ 0 60000 65536"/>
                <a:gd name="T15" fmla="*/ 0 w 146"/>
                <a:gd name="T16" fmla="*/ 0 h 56"/>
                <a:gd name="T17" fmla="*/ 146 w 146"/>
                <a:gd name="T18" fmla="*/ 56 h 56"/>
              </a:gdLst>
              <a:ahLst/>
              <a:cxnLst>
                <a:cxn ang="T10">
                  <a:pos x="T0" y="T1"/>
                </a:cxn>
                <a:cxn ang="T11">
                  <a:pos x="T2" y="T3"/>
                </a:cxn>
                <a:cxn ang="T12">
                  <a:pos x="T4" y="T5"/>
                </a:cxn>
                <a:cxn ang="T13">
                  <a:pos x="T6" y="T7"/>
                </a:cxn>
                <a:cxn ang="T14">
                  <a:pos x="T8" y="T9"/>
                </a:cxn>
              </a:cxnLst>
              <a:rect l="T15" t="T16" r="T17" b="T18"/>
              <a:pathLst>
                <a:path w="146" h="56">
                  <a:moveTo>
                    <a:pt x="0" y="0"/>
                  </a:moveTo>
                  <a:lnTo>
                    <a:pt x="34" y="34"/>
                  </a:lnTo>
                  <a:lnTo>
                    <a:pt x="0" y="56"/>
                  </a:lnTo>
                  <a:lnTo>
                    <a:pt x="146" y="34"/>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521" name="Line 42">
              <a:extLst>
                <a:ext uri="{FF2B5EF4-FFF2-40B4-BE49-F238E27FC236}">
                  <a16:creationId xmlns:a16="http://schemas.microsoft.com/office/drawing/2014/main" id="{1C7E9EE5-6CA8-4E72-85CF-59BAAA5A24DD}"/>
                </a:ext>
              </a:extLst>
            </p:cNvPr>
            <p:cNvSpPr>
              <a:spLocks noChangeShapeType="1"/>
            </p:cNvSpPr>
            <p:nvPr/>
          </p:nvSpPr>
          <p:spPr bwMode="auto">
            <a:xfrm>
              <a:off x="3384" y="2851"/>
              <a:ext cx="32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2" name="Freeform 43">
              <a:extLst>
                <a:ext uri="{FF2B5EF4-FFF2-40B4-BE49-F238E27FC236}">
                  <a16:creationId xmlns:a16="http://schemas.microsoft.com/office/drawing/2014/main" id="{2DFCB3F6-717A-415C-B2FC-4D6F517C676C}"/>
                </a:ext>
              </a:extLst>
            </p:cNvPr>
            <p:cNvSpPr>
              <a:spLocks/>
            </p:cNvSpPr>
            <p:nvPr/>
          </p:nvSpPr>
          <p:spPr bwMode="auto">
            <a:xfrm>
              <a:off x="3384" y="2828"/>
              <a:ext cx="146" cy="56"/>
            </a:xfrm>
            <a:custGeom>
              <a:avLst/>
              <a:gdLst>
                <a:gd name="T0" fmla="*/ 146 w 146"/>
                <a:gd name="T1" fmla="*/ 0 h 56"/>
                <a:gd name="T2" fmla="*/ 112 w 146"/>
                <a:gd name="T3" fmla="*/ 23 h 56"/>
                <a:gd name="T4" fmla="*/ 146 w 146"/>
                <a:gd name="T5" fmla="*/ 56 h 56"/>
                <a:gd name="T6" fmla="*/ 0 w 146"/>
                <a:gd name="T7" fmla="*/ 23 h 56"/>
                <a:gd name="T8" fmla="*/ 146 w 146"/>
                <a:gd name="T9" fmla="*/ 0 h 56"/>
                <a:gd name="T10" fmla="*/ 0 60000 65536"/>
                <a:gd name="T11" fmla="*/ 0 60000 65536"/>
                <a:gd name="T12" fmla="*/ 0 60000 65536"/>
                <a:gd name="T13" fmla="*/ 0 60000 65536"/>
                <a:gd name="T14" fmla="*/ 0 60000 65536"/>
                <a:gd name="T15" fmla="*/ 0 w 146"/>
                <a:gd name="T16" fmla="*/ 0 h 56"/>
                <a:gd name="T17" fmla="*/ 146 w 146"/>
                <a:gd name="T18" fmla="*/ 56 h 56"/>
              </a:gdLst>
              <a:ahLst/>
              <a:cxnLst>
                <a:cxn ang="T10">
                  <a:pos x="T0" y="T1"/>
                </a:cxn>
                <a:cxn ang="T11">
                  <a:pos x="T2" y="T3"/>
                </a:cxn>
                <a:cxn ang="T12">
                  <a:pos x="T4" y="T5"/>
                </a:cxn>
                <a:cxn ang="T13">
                  <a:pos x="T6" y="T7"/>
                </a:cxn>
                <a:cxn ang="T14">
                  <a:pos x="T8" y="T9"/>
                </a:cxn>
              </a:cxnLst>
              <a:rect l="T15" t="T16" r="T17" b="T18"/>
              <a:pathLst>
                <a:path w="146" h="56">
                  <a:moveTo>
                    <a:pt x="146" y="0"/>
                  </a:moveTo>
                  <a:lnTo>
                    <a:pt x="112" y="23"/>
                  </a:lnTo>
                  <a:lnTo>
                    <a:pt x="146" y="56"/>
                  </a:lnTo>
                  <a:lnTo>
                    <a:pt x="0" y="23"/>
                  </a:lnTo>
                  <a:lnTo>
                    <a:pt x="14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523" name="Rectangle 44">
              <a:extLst>
                <a:ext uri="{FF2B5EF4-FFF2-40B4-BE49-F238E27FC236}">
                  <a16:creationId xmlns:a16="http://schemas.microsoft.com/office/drawing/2014/main" id="{9C9928C1-62B2-4936-AB70-252694622E7C}"/>
                </a:ext>
              </a:extLst>
            </p:cNvPr>
            <p:cNvSpPr>
              <a:spLocks noChangeArrowheads="1"/>
            </p:cNvSpPr>
            <p:nvPr/>
          </p:nvSpPr>
          <p:spPr bwMode="auto">
            <a:xfrm rot="5400000">
              <a:off x="3470" y="3025"/>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Times New Roman" panose="02020603050405020304" pitchFamily="18" charset="0"/>
                </a:rPr>
                <a:t>…</a:t>
              </a:r>
              <a:endParaRPr lang="zh-CN" altLang="en-US" b="1"/>
            </a:p>
          </p:txBody>
        </p:sp>
        <p:sp>
          <p:nvSpPr>
            <p:cNvPr id="20524" name="Line 45">
              <a:extLst>
                <a:ext uri="{FF2B5EF4-FFF2-40B4-BE49-F238E27FC236}">
                  <a16:creationId xmlns:a16="http://schemas.microsoft.com/office/drawing/2014/main" id="{AC3C7032-1209-4343-A2E6-8DDAE2650660}"/>
                </a:ext>
              </a:extLst>
            </p:cNvPr>
            <p:cNvSpPr>
              <a:spLocks noChangeShapeType="1"/>
            </p:cNvSpPr>
            <p:nvPr/>
          </p:nvSpPr>
          <p:spPr bwMode="auto">
            <a:xfrm>
              <a:off x="3384" y="3389"/>
              <a:ext cx="63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5" name="Freeform 46">
              <a:extLst>
                <a:ext uri="{FF2B5EF4-FFF2-40B4-BE49-F238E27FC236}">
                  <a16:creationId xmlns:a16="http://schemas.microsoft.com/office/drawing/2014/main" id="{E5246533-8F21-44A3-ADB9-7FF46093C199}"/>
                </a:ext>
              </a:extLst>
            </p:cNvPr>
            <p:cNvSpPr>
              <a:spLocks/>
            </p:cNvSpPr>
            <p:nvPr/>
          </p:nvSpPr>
          <p:spPr bwMode="auto">
            <a:xfrm>
              <a:off x="3384" y="3355"/>
              <a:ext cx="146" cy="56"/>
            </a:xfrm>
            <a:custGeom>
              <a:avLst/>
              <a:gdLst>
                <a:gd name="T0" fmla="*/ 146 w 146"/>
                <a:gd name="T1" fmla="*/ 0 h 56"/>
                <a:gd name="T2" fmla="*/ 112 w 146"/>
                <a:gd name="T3" fmla="*/ 34 h 56"/>
                <a:gd name="T4" fmla="*/ 146 w 146"/>
                <a:gd name="T5" fmla="*/ 56 h 56"/>
                <a:gd name="T6" fmla="*/ 0 w 146"/>
                <a:gd name="T7" fmla="*/ 34 h 56"/>
                <a:gd name="T8" fmla="*/ 146 w 146"/>
                <a:gd name="T9" fmla="*/ 0 h 56"/>
                <a:gd name="T10" fmla="*/ 0 60000 65536"/>
                <a:gd name="T11" fmla="*/ 0 60000 65536"/>
                <a:gd name="T12" fmla="*/ 0 60000 65536"/>
                <a:gd name="T13" fmla="*/ 0 60000 65536"/>
                <a:gd name="T14" fmla="*/ 0 60000 65536"/>
                <a:gd name="T15" fmla="*/ 0 w 146"/>
                <a:gd name="T16" fmla="*/ 0 h 56"/>
                <a:gd name="T17" fmla="*/ 146 w 146"/>
                <a:gd name="T18" fmla="*/ 56 h 56"/>
              </a:gdLst>
              <a:ahLst/>
              <a:cxnLst>
                <a:cxn ang="T10">
                  <a:pos x="T0" y="T1"/>
                </a:cxn>
                <a:cxn ang="T11">
                  <a:pos x="T2" y="T3"/>
                </a:cxn>
                <a:cxn ang="T12">
                  <a:pos x="T4" y="T5"/>
                </a:cxn>
                <a:cxn ang="T13">
                  <a:pos x="T6" y="T7"/>
                </a:cxn>
                <a:cxn ang="T14">
                  <a:pos x="T8" y="T9"/>
                </a:cxn>
              </a:cxnLst>
              <a:rect l="T15" t="T16" r="T17" b="T18"/>
              <a:pathLst>
                <a:path w="146" h="56">
                  <a:moveTo>
                    <a:pt x="146" y="0"/>
                  </a:moveTo>
                  <a:lnTo>
                    <a:pt x="112" y="34"/>
                  </a:lnTo>
                  <a:lnTo>
                    <a:pt x="146" y="56"/>
                  </a:lnTo>
                  <a:lnTo>
                    <a:pt x="0" y="34"/>
                  </a:lnTo>
                  <a:lnTo>
                    <a:pt x="14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526" name="Line 47">
              <a:extLst>
                <a:ext uri="{FF2B5EF4-FFF2-40B4-BE49-F238E27FC236}">
                  <a16:creationId xmlns:a16="http://schemas.microsoft.com/office/drawing/2014/main" id="{241E7F82-D2F3-47CF-8C64-6AFE2BBC7B83}"/>
                </a:ext>
              </a:extLst>
            </p:cNvPr>
            <p:cNvSpPr>
              <a:spLocks noChangeShapeType="1"/>
            </p:cNvSpPr>
            <p:nvPr/>
          </p:nvSpPr>
          <p:spPr bwMode="auto">
            <a:xfrm flipV="1">
              <a:off x="3709" y="2009"/>
              <a:ext cx="1" cy="84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7" name="Line 48">
              <a:extLst>
                <a:ext uri="{FF2B5EF4-FFF2-40B4-BE49-F238E27FC236}">
                  <a16:creationId xmlns:a16="http://schemas.microsoft.com/office/drawing/2014/main" id="{2DD7B2DE-83A5-468E-BD0B-D44B050E96D6}"/>
                </a:ext>
              </a:extLst>
            </p:cNvPr>
            <p:cNvSpPr>
              <a:spLocks noChangeShapeType="1"/>
            </p:cNvSpPr>
            <p:nvPr/>
          </p:nvSpPr>
          <p:spPr bwMode="auto">
            <a:xfrm>
              <a:off x="3709" y="2009"/>
              <a:ext cx="31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8" name="Freeform 49">
              <a:extLst>
                <a:ext uri="{FF2B5EF4-FFF2-40B4-BE49-F238E27FC236}">
                  <a16:creationId xmlns:a16="http://schemas.microsoft.com/office/drawing/2014/main" id="{D7999E73-9437-4F32-9A43-12A77D0C691B}"/>
                </a:ext>
              </a:extLst>
            </p:cNvPr>
            <p:cNvSpPr>
              <a:spLocks/>
            </p:cNvSpPr>
            <p:nvPr/>
          </p:nvSpPr>
          <p:spPr bwMode="auto">
            <a:xfrm>
              <a:off x="3889" y="1987"/>
              <a:ext cx="134" cy="45"/>
            </a:xfrm>
            <a:custGeom>
              <a:avLst/>
              <a:gdLst>
                <a:gd name="T0" fmla="*/ 0 w 134"/>
                <a:gd name="T1" fmla="*/ 0 h 45"/>
                <a:gd name="T2" fmla="*/ 22 w 134"/>
                <a:gd name="T3" fmla="*/ 22 h 45"/>
                <a:gd name="T4" fmla="*/ 0 w 134"/>
                <a:gd name="T5" fmla="*/ 45 h 45"/>
                <a:gd name="T6" fmla="*/ 134 w 134"/>
                <a:gd name="T7" fmla="*/ 22 h 45"/>
                <a:gd name="T8" fmla="*/ 0 w 134"/>
                <a:gd name="T9" fmla="*/ 0 h 45"/>
                <a:gd name="T10" fmla="*/ 0 60000 65536"/>
                <a:gd name="T11" fmla="*/ 0 60000 65536"/>
                <a:gd name="T12" fmla="*/ 0 60000 65536"/>
                <a:gd name="T13" fmla="*/ 0 60000 65536"/>
                <a:gd name="T14" fmla="*/ 0 60000 65536"/>
                <a:gd name="T15" fmla="*/ 0 w 134"/>
                <a:gd name="T16" fmla="*/ 0 h 45"/>
                <a:gd name="T17" fmla="*/ 134 w 134"/>
                <a:gd name="T18" fmla="*/ 45 h 45"/>
              </a:gdLst>
              <a:ahLst/>
              <a:cxnLst>
                <a:cxn ang="T10">
                  <a:pos x="T0" y="T1"/>
                </a:cxn>
                <a:cxn ang="T11">
                  <a:pos x="T2" y="T3"/>
                </a:cxn>
                <a:cxn ang="T12">
                  <a:pos x="T4" y="T5"/>
                </a:cxn>
                <a:cxn ang="T13">
                  <a:pos x="T6" y="T7"/>
                </a:cxn>
                <a:cxn ang="T14">
                  <a:pos x="T8" y="T9"/>
                </a:cxn>
              </a:cxnLst>
              <a:rect l="T15" t="T16" r="T17" b="T18"/>
              <a:pathLst>
                <a:path w="134" h="45">
                  <a:moveTo>
                    <a:pt x="0" y="0"/>
                  </a:moveTo>
                  <a:lnTo>
                    <a:pt x="22" y="22"/>
                  </a:lnTo>
                  <a:lnTo>
                    <a:pt x="0" y="45"/>
                  </a:lnTo>
                  <a:lnTo>
                    <a:pt x="134" y="22"/>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529" name="Rectangle 50">
              <a:extLst>
                <a:ext uri="{FF2B5EF4-FFF2-40B4-BE49-F238E27FC236}">
                  <a16:creationId xmlns:a16="http://schemas.microsoft.com/office/drawing/2014/main" id="{5C6DE3F3-BEE8-402B-A3EE-42FC324545D1}"/>
                </a:ext>
              </a:extLst>
            </p:cNvPr>
            <p:cNvSpPr>
              <a:spLocks noChangeArrowheads="1"/>
            </p:cNvSpPr>
            <p:nvPr/>
          </p:nvSpPr>
          <p:spPr bwMode="auto">
            <a:xfrm>
              <a:off x="4023" y="1695"/>
              <a:ext cx="639" cy="62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530" name="Rectangle 51">
              <a:extLst>
                <a:ext uri="{FF2B5EF4-FFF2-40B4-BE49-F238E27FC236}">
                  <a16:creationId xmlns:a16="http://schemas.microsoft.com/office/drawing/2014/main" id="{F0C189C5-6F8A-4158-BA2A-FA0604814ABA}"/>
                </a:ext>
              </a:extLst>
            </p:cNvPr>
            <p:cNvSpPr>
              <a:spLocks noChangeArrowheads="1"/>
            </p:cNvSpPr>
            <p:nvPr/>
          </p:nvSpPr>
          <p:spPr bwMode="auto">
            <a:xfrm>
              <a:off x="4124" y="1752"/>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控制器</a:t>
              </a:r>
              <a:endParaRPr lang="zh-CN" altLang="en-US" b="1"/>
            </a:p>
          </p:txBody>
        </p:sp>
        <p:sp>
          <p:nvSpPr>
            <p:cNvPr id="20531" name="Rectangle 52">
              <a:extLst>
                <a:ext uri="{FF2B5EF4-FFF2-40B4-BE49-F238E27FC236}">
                  <a16:creationId xmlns:a16="http://schemas.microsoft.com/office/drawing/2014/main" id="{0BB06D88-A1D5-4961-B3F4-7DB9C805712C}"/>
                </a:ext>
              </a:extLst>
            </p:cNvPr>
            <p:cNvSpPr>
              <a:spLocks noChangeArrowheads="1"/>
            </p:cNvSpPr>
            <p:nvPr/>
          </p:nvSpPr>
          <p:spPr bwMode="auto">
            <a:xfrm>
              <a:off x="4124" y="1931"/>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与设备</a:t>
              </a:r>
              <a:endParaRPr lang="zh-CN" altLang="en-US" b="1"/>
            </a:p>
          </p:txBody>
        </p:sp>
        <p:sp>
          <p:nvSpPr>
            <p:cNvPr id="20532" name="Rectangle 53">
              <a:extLst>
                <a:ext uri="{FF2B5EF4-FFF2-40B4-BE49-F238E27FC236}">
                  <a16:creationId xmlns:a16="http://schemas.microsoft.com/office/drawing/2014/main" id="{F9E8C387-1863-4DF5-82A4-AC13BDE79EE8}"/>
                </a:ext>
              </a:extLst>
            </p:cNvPr>
            <p:cNvSpPr>
              <a:spLocks noChangeArrowheads="1"/>
            </p:cNvSpPr>
            <p:nvPr/>
          </p:nvSpPr>
          <p:spPr bwMode="auto">
            <a:xfrm>
              <a:off x="4158" y="2111"/>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接口1</a:t>
              </a:r>
              <a:endParaRPr lang="zh-CN" altLang="en-US" b="1"/>
            </a:p>
          </p:txBody>
        </p:sp>
        <p:sp>
          <p:nvSpPr>
            <p:cNvPr id="20533" name="Line 54">
              <a:extLst>
                <a:ext uri="{FF2B5EF4-FFF2-40B4-BE49-F238E27FC236}">
                  <a16:creationId xmlns:a16="http://schemas.microsoft.com/office/drawing/2014/main" id="{2C7B0B74-286D-4731-AC96-286A4E20099D}"/>
                </a:ext>
              </a:extLst>
            </p:cNvPr>
            <p:cNvSpPr>
              <a:spLocks noChangeShapeType="1"/>
            </p:cNvSpPr>
            <p:nvPr/>
          </p:nvSpPr>
          <p:spPr bwMode="auto">
            <a:xfrm>
              <a:off x="4662" y="1796"/>
              <a:ext cx="62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4" name="Freeform 55">
              <a:extLst>
                <a:ext uri="{FF2B5EF4-FFF2-40B4-BE49-F238E27FC236}">
                  <a16:creationId xmlns:a16="http://schemas.microsoft.com/office/drawing/2014/main" id="{6D31F8F6-BC0A-4EAF-A3BF-EAD7EB4AE3EC}"/>
                </a:ext>
              </a:extLst>
            </p:cNvPr>
            <p:cNvSpPr>
              <a:spLocks/>
            </p:cNvSpPr>
            <p:nvPr/>
          </p:nvSpPr>
          <p:spPr bwMode="auto">
            <a:xfrm>
              <a:off x="4662" y="1774"/>
              <a:ext cx="134" cy="45"/>
            </a:xfrm>
            <a:custGeom>
              <a:avLst/>
              <a:gdLst>
                <a:gd name="T0" fmla="*/ 134 w 134"/>
                <a:gd name="T1" fmla="*/ 45 h 45"/>
                <a:gd name="T2" fmla="*/ 112 w 134"/>
                <a:gd name="T3" fmla="*/ 22 h 45"/>
                <a:gd name="T4" fmla="*/ 134 w 134"/>
                <a:gd name="T5" fmla="*/ 0 h 45"/>
                <a:gd name="T6" fmla="*/ 0 w 134"/>
                <a:gd name="T7" fmla="*/ 22 h 45"/>
                <a:gd name="T8" fmla="*/ 134 w 134"/>
                <a:gd name="T9" fmla="*/ 45 h 45"/>
                <a:gd name="T10" fmla="*/ 0 60000 65536"/>
                <a:gd name="T11" fmla="*/ 0 60000 65536"/>
                <a:gd name="T12" fmla="*/ 0 60000 65536"/>
                <a:gd name="T13" fmla="*/ 0 60000 65536"/>
                <a:gd name="T14" fmla="*/ 0 60000 65536"/>
                <a:gd name="T15" fmla="*/ 0 w 134"/>
                <a:gd name="T16" fmla="*/ 0 h 45"/>
                <a:gd name="T17" fmla="*/ 134 w 134"/>
                <a:gd name="T18" fmla="*/ 45 h 45"/>
              </a:gdLst>
              <a:ahLst/>
              <a:cxnLst>
                <a:cxn ang="T10">
                  <a:pos x="T0" y="T1"/>
                </a:cxn>
                <a:cxn ang="T11">
                  <a:pos x="T2" y="T3"/>
                </a:cxn>
                <a:cxn ang="T12">
                  <a:pos x="T4" y="T5"/>
                </a:cxn>
                <a:cxn ang="T13">
                  <a:pos x="T6" y="T7"/>
                </a:cxn>
                <a:cxn ang="T14">
                  <a:pos x="T8" y="T9"/>
                </a:cxn>
              </a:cxnLst>
              <a:rect l="T15" t="T16" r="T17" b="T18"/>
              <a:pathLst>
                <a:path w="134" h="45">
                  <a:moveTo>
                    <a:pt x="134" y="45"/>
                  </a:moveTo>
                  <a:lnTo>
                    <a:pt x="112" y="22"/>
                  </a:lnTo>
                  <a:lnTo>
                    <a:pt x="134" y="0"/>
                  </a:lnTo>
                  <a:lnTo>
                    <a:pt x="0" y="22"/>
                  </a:lnTo>
                  <a:lnTo>
                    <a:pt x="134" y="4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535" name="Line 56">
              <a:extLst>
                <a:ext uri="{FF2B5EF4-FFF2-40B4-BE49-F238E27FC236}">
                  <a16:creationId xmlns:a16="http://schemas.microsoft.com/office/drawing/2014/main" id="{AA449053-D1EA-44C7-B83A-B4AB41D3A29B}"/>
                </a:ext>
              </a:extLst>
            </p:cNvPr>
            <p:cNvSpPr>
              <a:spLocks noChangeShapeType="1"/>
            </p:cNvSpPr>
            <p:nvPr/>
          </p:nvSpPr>
          <p:spPr bwMode="auto">
            <a:xfrm>
              <a:off x="4662" y="2009"/>
              <a:ext cx="62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6" name="Freeform 57">
              <a:extLst>
                <a:ext uri="{FF2B5EF4-FFF2-40B4-BE49-F238E27FC236}">
                  <a16:creationId xmlns:a16="http://schemas.microsoft.com/office/drawing/2014/main" id="{EC2F01D9-AC1E-4D98-9531-E7EBCFE4DAFF}"/>
                </a:ext>
              </a:extLst>
            </p:cNvPr>
            <p:cNvSpPr>
              <a:spLocks/>
            </p:cNvSpPr>
            <p:nvPr/>
          </p:nvSpPr>
          <p:spPr bwMode="auto">
            <a:xfrm>
              <a:off x="4662" y="1987"/>
              <a:ext cx="134" cy="45"/>
            </a:xfrm>
            <a:custGeom>
              <a:avLst/>
              <a:gdLst>
                <a:gd name="T0" fmla="*/ 134 w 134"/>
                <a:gd name="T1" fmla="*/ 45 h 45"/>
                <a:gd name="T2" fmla="*/ 112 w 134"/>
                <a:gd name="T3" fmla="*/ 22 h 45"/>
                <a:gd name="T4" fmla="*/ 134 w 134"/>
                <a:gd name="T5" fmla="*/ 0 h 45"/>
                <a:gd name="T6" fmla="*/ 0 w 134"/>
                <a:gd name="T7" fmla="*/ 22 h 45"/>
                <a:gd name="T8" fmla="*/ 134 w 134"/>
                <a:gd name="T9" fmla="*/ 45 h 45"/>
                <a:gd name="T10" fmla="*/ 0 60000 65536"/>
                <a:gd name="T11" fmla="*/ 0 60000 65536"/>
                <a:gd name="T12" fmla="*/ 0 60000 65536"/>
                <a:gd name="T13" fmla="*/ 0 60000 65536"/>
                <a:gd name="T14" fmla="*/ 0 60000 65536"/>
                <a:gd name="T15" fmla="*/ 0 w 134"/>
                <a:gd name="T16" fmla="*/ 0 h 45"/>
                <a:gd name="T17" fmla="*/ 134 w 134"/>
                <a:gd name="T18" fmla="*/ 45 h 45"/>
              </a:gdLst>
              <a:ahLst/>
              <a:cxnLst>
                <a:cxn ang="T10">
                  <a:pos x="T0" y="T1"/>
                </a:cxn>
                <a:cxn ang="T11">
                  <a:pos x="T2" y="T3"/>
                </a:cxn>
                <a:cxn ang="T12">
                  <a:pos x="T4" y="T5"/>
                </a:cxn>
                <a:cxn ang="T13">
                  <a:pos x="T6" y="T7"/>
                </a:cxn>
                <a:cxn ang="T14">
                  <a:pos x="T8" y="T9"/>
                </a:cxn>
              </a:cxnLst>
              <a:rect l="T15" t="T16" r="T17" b="T18"/>
              <a:pathLst>
                <a:path w="134" h="45">
                  <a:moveTo>
                    <a:pt x="134" y="45"/>
                  </a:moveTo>
                  <a:lnTo>
                    <a:pt x="112" y="22"/>
                  </a:lnTo>
                  <a:lnTo>
                    <a:pt x="134" y="0"/>
                  </a:lnTo>
                  <a:lnTo>
                    <a:pt x="0" y="22"/>
                  </a:lnTo>
                  <a:lnTo>
                    <a:pt x="134" y="4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537" name="Line 58">
              <a:extLst>
                <a:ext uri="{FF2B5EF4-FFF2-40B4-BE49-F238E27FC236}">
                  <a16:creationId xmlns:a16="http://schemas.microsoft.com/office/drawing/2014/main" id="{C657665A-CCE6-4606-87BA-36CFDD83E082}"/>
                </a:ext>
              </a:extLst>
            </p:cNvPr>
            <p:cNvSpPr>
              <a:spLocks noChangeShapeType="1"/>
            </p:cNvSpPr>
            <p:nvPr/>
          </p:nvSpPr>
          <p:spPr bwMode="auto">
            <a:xfrm>
              <a:off x="4662" y="2222"/>
              <a:ext cx="62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8" name="Freeform 59">
              <a:extLst>
                <a:ext uri="{FF2B5EF4-FFF2-40B4-BE49-F238E27FC236}">
                  <a16:creationId xmlns:a16="http://schemas.microsoft.com/office/drawing/2014/main" id="{F72AADC3-BB8A-4638-B391-FED096BC8BF1}"/>
                </a:ext>
              </a:extLst>
            </p:cNvPr>
            <p:cNvSpPr>
              <a:spLocks/>
            </p:cNvSpPr>
            <p:nvPr/>
          </p:nvSpPr>
          <p:spPr bwMode="auto">
            <a:xfrm>
              <a:off x="5155" y="2189"/>
              <a:ext cx="134" cy="56"/>
            </a:xfrm>
            <a:custGeom>
              <a:avLst/>
              <a:gdLst>
                <a:gd name="T0" fmla="*/ 0 w 134"/>
                <a:gd name="T1" fmla="*/ 56 h 56"/>
                <a:gd name="T2" fmla="*/ 22 w 134"/>
                <a:gd name="T3" fmla="*/ 33 h 56"/>
                <a:gd name="T4" fmla="*/ 0 w 134"/>
                <a:gd name="T5" fmla="*/ 0 h 56"/>
                <a:gd name="T6" fmla="*/ 134 w 134"/>
                <a:gd name="T7" fmla="*/ 33 h 56"/>
                <a:gd name="T8" fmla="*/ 0 w 134"/>
                <a:gd name="T9" fmla="*/ 56 h 56"/>
                <a:gd name="T10" fmla="*/ 0 60000 65536"/>
                <a:gd name="T11" fmla="*/ 0 60000 65536"/>
                <a:gd name="T12" fmla="*/ 0 60000 65536"/>
                <a:gd name="T13" fmla="*/ 0 60000 65536"/>
                <a:gd name="T14" fmla="*/ 0 60000 65536"/>
                <a:gd name="T15" fmla="*/ 0 w 134"/>
                <a:gd name="T16" fmla="*/ 0 h 56"/>
                <a:gd name="T17" fmla="*/ 134 w 134"/>
                <a:gd name="T18" fmla="*/ 56 h 56"/>
              </a:gdLst>
              <a:ahLst/>
              <a:cxnLst>
                <a:cxn ang="T10">
                  <a:pos x="T0" y="T1"/>
                </a:cxn>
                <a:cxn ang="T11">
                  <a:pos x="T2" y="T3"/>
                </a:cxn>
                <a:cxn ang="T12">
                  <a:pos x="T4" y="T5"/>
                </a:cxn>
                <a:cxn ang="T13">
                  <a:pos x="T6" y="T7"/>
                </a:cxn>
                <a:cxn ang="T14">
                  <a:pos x="T8" y="T9"/>
                </a:cxn>
              </a:cxnLst>
              <a:rect l="T15" t="T16" r="T17" b="T18"/>
              <a:pathLst>
                <a:path w="134" h="56">
                  <a:moveTo>
                    <a:pt x="0" y="56"/>
                  </a:moveTo>
                  <a:lnTo>
                    <a:pt x="22" y="33"/>
                  </a:lnTo>
                  <a:lnTo>
                    <a:pt x="0" y="0"/>
                  </a:lnTo>
                  <a:lnTo>
                    <a:pt x="134" y="33"/>
                  </a:lnTo>
                  <a:lnTo>
                    <a:pt x="0" y="5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539" name="Rectangle 60">
              <a:extLst>
                <a:ext uri="{FF2B5EF4-FFF2-40B4-BE49-F238E27FC236}">
                  <a16:creationId xmlns:a16="http://schemas.microsoft.com/office/drawing/2014/main" id="{4A56BF11-C943-40F3-8AFA-869440D81F1F}"/>
                </a:ext>
              </a:extLst>
            </p:cNvPr>
            <p:cNvSpPr>
              <a:spLocks noChangeArrowheads="1"/>
            </p:cNvSpPr>
            <p:nvPr/>
          </p:nvSpPr>
          <p:spPr bwMode="auto">
            <a:xfrm>
              <a:off x="4023" y="2851"/>
              <a:ext cx="639" cy="63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540" name="Rectangle 61">
              <a:extLst>
                <a:ext uri="{FF2B5EF4-FFF2-40B4-BE49-F238E27FC236}">
                  <a16:creationId xmlns:a16="http://schemas.microsoft.com/office/drawing/2014/main" id="{B46068DF-D65B-41E8-9927-23D30290C994}"/>
                </a:ext>
              </a:extLst>
            </p:cNvPr>
            <p:cNvSpPr>
              <a:spLocks noChangeArrowheads="1"/>
            </p:cNvSpPr>
            <p:nvPr/>
          </p:nvSpPr>
          <p:spPr bwMode="auto">
            <a:xfrm>
              <a:off x="4124" y="2918"/>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控制器</a:t>
              </a:r>
              <a:endParaRPr lang="zh-CN" altLang="en-US" b="1"/>
            </a:p>
          </p:txBody>
        </p:sp>
        <p:sp>
          <p:nvSpPr>
            <p:cNvPr id="20541" name="Rectangle 62">
              <a:extLst>
                <a:ext uri="{FF2B5EF4-FFF2-40B4-BE49-F238E27FC236}">
                  <a16:creationId xmlns:a16="http://schemas.microsoft.com/office/drawing/2014/main" id="{B5540B09-1FCE-4784-8F11-4A3C76FC17E2}"/>
                </a:ext>
              </a:extLst>
            </p:cNvPr>
            <p:cNvSpPr>
              <a:spLocks noChangeArrowheads="1"/>
            </p:cNvSpPr>
            <p:nvPr/>
          </p:nvSpPr>
          <p:spPr bwMode="auto">
            <a:xfrm>
              <a:off x="4124" y="3098"/>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与设备</a:t>
              </a:r>
              <a:endParaRPr lang="zh-CN" altLang="en-US" b="1"/>
            </a:p>
          </p:txBody>
        </p:sp>
        <p:sp>
          <p:nvSpPr>
            <p:cNvPr id="20542" name="Rectangle 63">
              <a:extLst>
                <a:ext uri="{FF2B5EF4-FFF2-40B4-BE49-F238E27FC236}">
                  <a16:creationId xmlns:a16="http://schemas.microsoft.com/office/drawing/2014/main" id="{7B47E1EB-8786-4C9F-B2A6-937A6E82552C}"/>
                </a:ext>
              </a:extLst>
            </p:cNvPr>
            <p:cNvSpPr>
              <a:spLocks noChangeArrowheads="1"/>
            </p:cNvSpPr>
            <p:nvPr/>
          </p:nvSpPr>
          <p:spPr bwMode="auto">
            <a:xfrm>
              <a:off x="4180" y="3277"/>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接口</a:t>
              </a:r>
              <a:endParaRPr lang="zh-CN" altLang="en-US" b="1"/>
            </a:p>
          </p:txBody>
        </p:sp>
        <p:sp>
          <p:nvSpPr>
            <p:cNvPr id="20543" name="Rectangle 64">
              <a:extLst>
                <a:ext uri="{FF2B5EF4-FFF2-40B4-BE49-F238E27FC236}">
                  <a16:creationId xmlns:a16="http://schemas.microsoft.com/office/drawing/2014/main" id="{C59A0B99-F1EC-403A-9EA8-0D9A0F367C8D}"/>
                </a:ext>
              </a:extLst>
            </p:cNvPr>
            <p:cNvSpPr>
              <a:spLocks noChangeArrowheads="1"/>
            </p:cNvSpPr>
            <p:nvPr/>
          </p:nvSpPr>
          <p:spPr bwMode="auto">
            <a:xfrm>
              <a:off x="4471" y="3265"/>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i</a:t>
              </a:r>
              <a:endParaRPr lang="en-US" altLang="zh-CN" b="1"/>
            </a:p>
          </p:txBody>
        </p:sp>
        <p:sp>
          <p:nvSpPr>
            <p:cNvPr id="20544" name="Line 65">
              <a:extLst>
                <a:ext uri="{FF2B5EF4-FFF2-40B4-BE49-F238E27FC236}">
                  <a16:creationId xmlns:a16="http://schemas.microsoft.com/office/drawing/2014/main" id="{349926DD-86A3-41FC-AE2E-F6D1319D8FE8}"/>
                </a:ext>
              </a:extLst>
            </p:cNvPr>
            <p:cNvSpPr>
              <a:spLocks noChangeShapeType="1"/>
            </p:cNvSpPr>
            <p:nvPr/>
          </p:nvSpPr>
          <p:spPr bwMode="auto">
            <a:xfrm>
              <a:off x="4662" y="2963"/>
              <a:ext cx="62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5" name="Freeform 66">
              <a:extLst>
                <a:ext uri="{FF2B5EF4-FFF2-40B4-BE49-F238E27FC236}">
                  <a16:creationId xmlns:a16="http://schemas.microsoft.com/office/drawing/2014/main" id="{0C6DE48D-5CFD-40F1-86D0-78CB46DFB54B}"/>
                </a:ext>
              </a:extLst>
            </p:cNvPr>
            <p:cNvSpPr>
              <a:spLocks/>
            </p:cNvSpPr>
            <p:nvPr/>
          </p:nvSpPr>
          <p:spPr bwMode="auto">
            <a:xfrm>
              <a:off x="4662" y="2940"/>
              <a:ext cx="134" cy="45"/>
            </a:xfrm>
            <a:custGeom>
              <a:avLst/>
              <a:gdLst>
                <a:gd name="T0" fmla="*/ 134 w 134"/>
                <a:gd name="T1" fmla="*/ 45 h 45"/>
                <a:gd name="T2" fmla="*/ 112 w 134"/>
                <a:gd name="T3" fmla="*/ 23 h 45"/>
                <a:gd name="T4" fmla="*/ 134 w 134"/>
                <a:gd name="T5" fmla="*/ 0 h 45"/>
                <a:gd name="T6" fmla="*/ 0 w 134"/>
                <a:gd name="T7" fmla="*/ 23 h 45"/>
                <a:gd name="T8" fmla="*/ 134 w 134"/>
                <a:gd name="T9" fmla="*/ 45 h 45"/>
                <a:gd name="T10" fmla="*/ 0 60000 65536"/>
                <a:gd name="T11" fmla="*/ 0 60000 65536"/>
                <a:gd name="T12" fmla="*/ 0 60000 65536"/>
                <a:gd name="T13" fmla="*/ 0 60000 65536"/>
                <a:gd name="T14" fmla="*/ 0 60000 65536"/>
                <a:gd name="T15" fmla="*/ 0 w 134"/>
                <a:gd name="T16" fmla="*/ 0 h 45"/>
                <a:gd name="T17" fmla="*/ 134 w 134"/>
                <a:gd name="T18" fmla="*/ 45 h 45"/>
              </a:gdLst>
              <a:ahLst/>
              <a:cxnLst>
                <a:cxn ang="T10">
                  <a:pos x="T0" y="T1"/>
                </a:cxn>
                <a:cxn ang="T11">
                  <a:pos x="T2" y="T3"/>
                </a:cxn>
                <a:cxn ang="T12">
                  <a:pos x="T4" y="T5"/>
                </a:cxn>
                <a:cxn ang="T13">
                  <a:pos x="T6" y="T7"/>
                </a:cxn>
                <a:cxn ang="T14">
                  <a:pos x="T8" y="T9"/>
                </a:cxn>
              </a:cxnLst>
              <a:rect l="T15" t="T16" r="T17" b="T18"/>
              <a:pathLst>
                <a:path w="134" h="45">
                  <a:moveTo>
                    <a:pt x="134" y="45"/>
                  </a:moveTo>
                  <a:lnTo>
                    <a:pt x="112" y="23"/>
                  </a:lnTo>
                  <a:lnTo>
                    <a:pt x="134" y="0"/>
                  </a:lnTo>
                  <a:lnTo>
                    <a:pt x="0" y="23"/>
                  </a:lnTo>
                  <a:lnTo>
                    <a:pt x="134" y="4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546" name="Line 67">
              <a:extLst>
                <a:ext uri="{FF2B5EF4-FFF2-40B4-BE49-F238E27FC236}">
                  <a16:creationId xmlns:a16="http://schemas.microsoft.com/office/drawing/2014/main" id="{BF16CC54-EE0D-4BB4-824C-9471D891F255}"/>
                </a:ext>
              </a:extLst>
            </p:cNvPr>
            <p:cNvSpPr>
              <a:spLocks noChangeShapeType="1"/>
            </p:cNvSpPr>
            <p:nvPr/>
          </p:nvSpPr>
          <p:spPr bwMode="auto">
            <a:xfrm>
              <a:off x="4662" y="3176"/>
              <a:ext cx="62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7" name="Freeform 68">
              <a:extLst>
                <a:ext uri="{FF2B5EF4-FFF2-40B4-BE49-F238E27FC236}">
                  <a16:creationId xmlns:a16="http://schemas.microsoft.com/office/drawing/2014/main" id="{4A81AC82-EA3A-4EEA-8C43-B18BB7B6E61A}"/>
                </a:ext>
              </a:extLst>
            </p:cNvPr>
            <p:cNvSpPr>
              <a:spLocks/>
            </p:cNvSpPr>
            <p:nvPr/>
          </p:nvSpPr>
          <p:spPr bwMode="auto">
            <a:xfrm>
              <a:off x="4662" y="3142"/>
              <a:ext cx="134" cy="56"/>
            </a:xfrm>
            <a:custGeom>
              <a:avLst/>
              <a:gdLst>
                <a:gd name="T0" fmla="*/ 134 w 134"/>
                <a:gd name="T1" fmla="*/ 56 h 56"/>
                <a:gd name="T2" fmla="*/ 112 w 134"/>
                <a:gd name="T3" fmla="*/ 34 h 56"/>
                <a:gd name="T4" fmla="*/ 134 w 134"/>
                <a:gd name="T5" fmla="*/ 0 h 56"/>
                <a:gd name="T6" fmla="*/ 0 w 134"/>
                <a:gd name="T7" fmla="*/ 34 h 56"/>
                <a:gd name="T8" fmla="*/ 134 w 134"/>
                <a:gd name="T9" fmla="*/ 56 h 56"/>
                <a:gd name="T10" fmla="*/ 0 60000 65536"/>
                <a:gd name="T11" fmla="*/ 0 60000 65536"/>
                <a:gd name="T12" fmla="*/ 0 60000 65536"/>
                <a:gd name="T13" fmla="*/ 0 60000 65536"/>
                <a:gd name="T14" fmla="*/ 0 60000 65536"/>
                <a:gd name="T15" fmla="*/ 0 w 134"/>
                <a:gd name="T16" fmla="*/ 0 h 56"/>
                <a:gd name="T17" fmla="*/ 134 w 134"/>
                <a:gd name="T18" fmla="*/ 56 h 56"/>
              </a:gdLst>
              <a:ahLst/>
              <a:cxnLst>
                <a:cxn ang="T10">
                  <a:pos x="T0" y="T1"/>
                </a:cxn>
                <a:cxn ang="T11">
                  <a:pos x="T2" y="T3"/>
                </a:cxn>
                <a:cxn ang="T12">
                  <a:pos x="T4" y="T5"/>
                </a:cxn>
                <a:cxn ang="T13">
                  <a:pos x="T6" y="T7"/>
                </a:cxn>
                <a:cxn ang="T14">
                  <a:pos x="T8" y="T9"/>
                </a:cxn>
              </a:cxnLst>
              <a:rect l="T15" t="T16" r="T17" b="T18"/>
              <a:pathLst>
                <a:path w="134" h="56">
                  <a:moveTo>
                    <a:pt x="134" y="56"/>
                  </a:moveTo>
                  <a:lnTo>
                    <a:pt x="112" y="34"/>
                  </a:lnTo>
                  <a:lnTo>
                    <a:pt x="134" y="0"/>
                  </a:lnTo>
                  <a:lnTo>
                    <a:pt x="0" y="34"/>
                  </a:lnTo>
                  <a:lnTo>
                    <a:pt x="134" y="5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548" name="Line 69">
              <a:extLst>
                <a:ext uri="{FF2B5EF4-FFF2-40B4-BE49-F238E27FC236}">
                  <a16:creationId xmlns:a16="http://schemas.microsoft.com/office/drawing/2014/main" id="{3F358584-3602-4E4A-87C5-0EE1B2748E3D}"/>
                </a:ext>
              </a:extLst>
            </p:cNvPr>
            <p:cNvSpPr>
              <a:spLocks noChangeShapeType="1"/>
            </p:cNvSpPr>
            <p:nvPr/>
          </p:nvSpPr>
          <p:spPr bwMode="auto">
            <a:xfrm>
              <a:off x="4662" y="3389"/>
              <a:ext cx="62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9" name="Freeform 70">
              <a:extLst>
                <a:ext uri="{FF2B5EF4-FFF2-40B4-BE49-F238E27FC236}">
                  <a16:creationId xmlns:a16="http://schemas.microsoft.com/office/drawing/2014/main" id="{CC09BD30-4C47-4526-BEAE-304BB634BE01}"/>
                </a:ext>
              </a:extLst>
            </p:cNvPr>
            <p:cNvSpPr>
              <a:spLocks/>
            </p:cNvSpPr>
            <p:nvPr/>
          </p:nvSpPr>
          <p:spPr bwMode="auto">
            <a:xfrm>
              <a:off x="5155" y="3355"/>
              <a:ext cx="134" cy="56"/>
            </a:xfrm>
            <a:custGeom>
              <a:avLst/>
              <a:gdLst>
                <a:gd name="T0" fmla="*/ 0 w 134"/>
                <a:gd name="T1" fmla="*/ 56 h 56"/>
                <a:gd name="T2" fmla="*/ 22 w 134"/>
                <a:gd name="T3" fmla="*/ 34 h 56"/>
                <a:gd name="T4" fmla="*/ 0 w 134"/>
                <a:gd name="T5" fmla="*/ 0 h 56"/>
                <a:gd name="T6" fmla="*/ 134 w 134"/>
                <a:gd name="T7" fmla="*/ 34 h 56"/>
                <a:gd name="T8" fmla="*/ 0 w 134"/>
                <a:gd name="T9" fmla="*/ 56 h 56"/>
                <a:gd name="T10" fmla="*/ 0 60000 65536"/>
                <a:gd name="T11" fmla="*/ 0 60000 65536"/>
                <a:gd name="T12" fmla="*/ 0 60000 65536"/>
                <a:gd name="T13" fmla="*/ 0 60000 65536"/>
                <a:gd name="T14" fmla="*/ 0 60000 65536"/>
                <a:gd name="T15" fmla="*/ 0 w 134"/>
                <a:gd name="T16" fmla="*/ 0 h 56"/>
                <a:gd name="T17" fmla="*/ 134 w 134"/>
                <a:gd name="T18" fmla="*/ 56 h 56"/>
              </a:gdLst>
              <a:ahLst/>
              <a:cxnLst>
                <a:cxn ang="T10">
                  <a:pos x="T0" y="T1"/>
                </a:cxn>
                <a:cxn ang="T11">
                  <a:pos x="T2" y="T3"/>
                </a:cxn>
                <a:cxn ang="T12">
                  <a:pos x="T4" y="T5"/>
                </a:cxn>
                <a:cxn ang="T13">
                  <a:pos x="T6" y="T7"/>
                </a:cxn>
                <a:cxn ang="T14">
                  <a:pos x="T8" y="T9"/>
                </a:cxn>
              </a:cxnLst>
              <a:rect l="T15" t="T16" r="T17" b="T18"/>
              <a:pathLst>
                <a:path w="134" h="56">
                  <a:moveTo>
                    <a:pt x="0" y="56"/>
                  </a:moveTo>
                  <a:lnTo>
                    <a:pt x="22" y="34"/>
                  </a:lnTo>
                  <a:lnTo>
                    <a:pt x="0" y="0"/>
                  </a:lnTo>
                  <a:lnTo>
                    <a:pt x="134" y="34"/>
                  </a:lnTo>
                  <a:lnTo>
                    <a:pt x="0" y="5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0550" name="Rectangle 71">
              <a:extLst>
                <a:ext uri="{FF2B5EF4-FFF2-40B4-BE49-F238E27FC236}">
                  <a16:creationId xmlns:a16="http://schemas.microsoft.com/office/drawing/2014/main" id="{26412901-6429-4368-908F-7942CBEC9480}"/>
                </a:ext>
              </a:extLst>
            </p:cNvPr>
            <p:cNvSpPr>
              <a:spLocks noChangeArrowheads="1"/>
            </p:cNvSpPr>
            <p:nvPr/>
          </p:nvSpPr>
          <p:spPr bwMode="auto">
            <a:xfrm>
              <a:off x="5357" y="2885"/>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数据</a:t>
              </a:r>
              <a:endParaRPr lang="zh-CN" altLang="en-US" b="1"/>
            </a:p>
          </p:txBody>
        </p:sp>
        <p:sp>
          <p:nvSpPr>
            <p:cNvPr id="20551" name="Rectangle 72">
              <a:extLst>
                <a:ext uri="{FF2B5EF4-FFF2-40B4-BE49-F238E27FC236}">
                  <a16:creationId xmlns:a16="http://schemas.microsoft.com/office/drawing/2014/main" id="{8429A4DA-8EE3-4FFE-B705-3E77494A90C0}"/>
                </a:ext>
              </a:extLst>
            </p:cNvPr>
            <p:cNvSpPr>
              <a:spLocks noChangeArrowheads="1"/>
            </p:cNvSpPr>
            <p:nvPr/>
          </p:nvSpPr>
          <p:spPr bwMode="auto">
            <a:xfrm>
              <a:off x="5357" y="3098"/>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状态</a:t>
              </a:r>
              <a:endParaRPr lang="zh-CN" altLang="en-US" b="1"/>
            </a:p>
          </p:txBody>
        </p:sp>
        <p:sp>
          <p:nvSpPr>
            <p:cNvPr id="20552" name="Rectangle 73">
              <a:extLst>
                <a:ext uri="{FF2B5EF4-FFF2-40B4-BE49-F238E27FC236}">
                  <a16:creationId xmlns:a16="http://schemas.microsoft.com/office/drawing/2014/main" id="{17C772BB-D319-4687-9EA4-F66896A7A154}"/>
                </a:ext>
              </a:extLst>
            </p:cNvPr>
            <p:cNvSpPr>
              <a:spLocks noChangeArrowheads="1"/>
            </p:cNvSpPr>
            <p:nvPr/>
          </p:nvSpPr>
          <p:spPr bwMode="auto">
            <a:xfrm>
              <a:off x="5357" y="3311"/>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控制</a:t>
              </a:r>
              <a:endParaRPr lang="zh-CN" altLang="en-US" b="1"/>
            </a:p>
          </p:txBody>
        </p:sp>
        <p:sp>
          <p:nvSpPr>
            <p:cNvPr id="20553" name="Rectangle 74">
              <a:extLst>
                <a:ext uri="{FF2B5EF4-FFF2-40B4-BE49-F238E27FC236}">
                  <a16:creationId xmlns:a16="http://schemas.microsoft.com/office/drawing/2014/main" id="{E01E7F9A-C095-4D94-8B37-BCD638886575}"/>
                </a:ext>
              </a:extLst>
            </p:cNvPr>
            <p:cNvSpPr>
              <a:spLocks noChangeArrowheads="1"/>
            </p:cNvSpPr>
            <p:nvPr/>
          </p:nvSpPr>
          <p:spPr bwMode="auto">
            <a:xfrm>
              <a:off x="5357" y="1718"/>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数据</a:t>
              </a:r>
              <a:endParaRPr lang="zh-CN" altLang="en-US" b="1"/>
            </a:p>
          </p:txBody>
        </p:sp>
        <p:sp>
          <p:nvSpPr>
            <p:cNvPr id="20554" name="Rectangle 75">
              <a:extLst>
                <a:ext uri="{FF2B5EF4-FFF2-40B4-BE49-F238E27FC236}">
                  <a16:creationId xmlns:a16="http://schemas.microsoft.com/office/drawing/2014/main" id="{0C78FE90-E175-4D4E-98BE-E5612E67532F}"/>
                </a:ext>
              </a:extLst>
            </p:cNvPr>
            <p:cNvSpPr>
              <a:spLocks noChangeArrowheads="1"/>
            </p:cNvSpPr>
            <p:nvPr/>
          </p:nvSpPr>
          <p:spPr bwMode="auto">
            <a:xfrm>
              <a:off x="5357" y="1931"/>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状态</a:t>
              </a:r>
              <a:endParaRPr lang="zh-CN" altLang="en-US" b="1"/>
            </a:p>
          </p:txBody>
        </p:sp>
        <p:sp>
          <p:nvSpPr>
            <p:cNvPr id="20555" name="Rectangle 76">
              <a:extLst>
                <a:ext uri="{FF2B5EF4-FFF2-40B4-BE49-F238E27FC236}">
                  <a16:creationId xmlns:a16="http://schemas.microsoft.com/office/drawing/2014/main" id="{C6481F93-89ED-40F3-8B96-007A76DDF8E3}"/>
                </a:ext>
              </a:extLst>
            </p:cNvPr>
            <p:cNvSpPr>
              <a:spLocks noChangeArrowheads="1"/>
            </p:cNvSpPr>
            <p:nvPr/>
          </p:nvSpPr>
          <p:spPr bwMode="auto">
            <a:xfrm>
              <a:off x="5357" y="2144"/>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控制</a:t>
              </a:r>
              <a:endParaRPr lang="zh-CN" altLang="en-US" b="1"/>
            </a:p>
          </p:txBody>
        </p:sp>
        <p:sp>
          <p:nvSpPr>
            <p:cNvPr id="20556" name="Rectangle 77">
              <a:extLst>
                <a:ext uri="{FF2B5EF4-FFF2-40B4-BE49-F238E27FC236}">
                  <a16:creationId xmlns:a16="http://schemas.microsoft.com/office/drawing/2014/main" id="{4D977F70-B0DD-4FF3-A1C2-1A40AFE10EE6}"/>
                </a:ext>
              </a:extLst>
            </p:cNvPr>
            <p:cNvSpPr>
              <a:spLocks noChangeArrowheads="1"/>
            </p:cNvSpPr>
            <p:nvPr/>
          </p:nvSpPr>
          <p:spPr bwMode="auto">
            <a:xfrm>
              <a:off x="840" y="1583"/>
              <a:ext cx="4236" cy="212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557" name="Rectangle 78">
              <a:extLst>
                <a:ext uri="{FF2B5EF4-FFF2-40B4-BE49-F238E27FC236}">
                  <a16:creationId xmlns:a16="http://schemas.microsoft.com/office/drawing/2014/main" id="{3E546C29-AC8B-4AB1-BD69-72E8C50FEA33}"/>
                </a:ext>
              </a:extLst>
            </p:cNvPr>
            <p:cNvSpPr>
              <a:spLocks noChangeArrowheads="1"/>
            </p:cNvSpPr>
            <p:nvPr/>
          </p:nvSpPr>
          <p:spPr bwMode="auto">
            <a:xfrm rot="5400000">
              <a:off x="4266" y="2498"/>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Times New Roman" panose="02020603050405020304" pitchFamily="18" charset="0"/>
                </a:rPr>
                <a:t>…</a:t>
              </a:r>
              <a:endParaRPr lang="zh-CN" altLang="en-US" b="1"/>
            </a:p>
          </p:txBody>
        </p:sp>
        <p:sp>
          <p:nvSpPr>
            <p:cNvPr id="20558" name="Rectangle 79">
              <a:extLst>
                <a:ext uri="{FF2B5EF4-FFF2-40B4-BE49-F238E27FC236}">
                  <a16:creationId xmlns:a16="http://schemas.microsoft.com/office/drawing/2014/main" id="{DA503751-6294-42E8-AA68-CB69CBB9201F}"/>
                </a:ext>
              </a:extLst>
            </p:cNvPr>
            <p:cNvSpPr>
              <a:spLocks noChangeArrowheads="1"/>
            </p:cNvSpPr>
            <p:nvPr/>
          </p:nvSpPr>
          <p:spPr bwMode="auto">
            <a:xfrm>
              <a:off x="303" y="2672"/>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地址线</a:t>
              </a:r>
              <a:endParaRPr lang="zh-CN" altLang="en-US" b="1"/>
            </a:p>
          </p:txBody>
        </p:sp>
        <p:sp>
          <p:nvSpPr>
            <p:cNvPr id="20559" name="Rectangle 80">
              <a:extLst>
                <a:ext uri="{FF2B5EF4-FFF2-40B4-BE49-F238E27FC236}">
                  <a16:creationId xmlns:a16="http://schemas.microsoft.com/office/drawing/2014/main" id="{D459F341-90F1-4DED-BA25-3160795BE326}"/>
                </a:ext>
              </a:extLst>
            </p:cNvPr>
            <p:cNvSpPr>
              <a:spLocks noChangeArrowheads="1"/>
            </p:cNvSpPr>
            <p:nvPr/>
          </p:nvSpPr>
          <p:spPr bwMode="auto">
            <a:xfrm>
              <a:off x="303" y="3199"/>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控制线</a:t>
              </a:r>
              <a:endParaRPr lang="zh-CN" altLang="en-US" b="1"/>
            </a:p>
          </p:txBody>
        </p:sp>
        <p:sp>
          <p:nvSpPr>
            <p:cNvPr id="20560" name="Rectangle 81">
              <a:extLst>
                <a:ext uri="{FF2B5EF4-FFF2-40B4-BE49-F238E27FC236}">
                  <a16:creationId xmlns:a16="http://schemas.microsoft.com/office/drawing/2014/main" id="{201D941B-2DCE-4A05-9D0F-A632E2F09DDE}"/>
                </a:ext>
              </a:extLst>
            </p:cNvPr>
            <p:cNvSpPr>
              <a:spLocks noChangeArrowheads="1"/>
            </p:cNvSpPr>
            <p:nvPr/>
          </p:nvSpPr>
          <p:spPr bwMode="auto">
            <a:xfrm>
              <a:off x="964" y="1224"/>
              <a:ext cx="2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CPU</a:t>
              </a:r>
              <a:endParaRPr lang="en-US" altLang="zh-CN" b="1"/>
            </a:p>
          </p:txBody>
        </p:sp>
        <p:sp>
          <p:nvSpPr>
            <p:cNvPr id="20561" name="Rectangle 82">
              <a:extLst>
                <a:ext uri="{FF2B5EF4-FFF2-40B4-BE49-F238E27FC236}">
                  <a16:creationId xmlns:a16="http://schemas.microsoft.com/office/drawing/2014/main" id="{AA5B3B03-2C80-4381-8C2E-B5E37CF2F9B3}"/>
                </a:ext>
              </a:extLst>
            </p:cNvPr>
            <p:cNvSpPr>
              <a:spLocks noChangeArrowheads="1"/>
            </p:cNvSpPr>
            <p:nvPr/>
          </p:nvSpPr>
          <p:spPr bwMode="auto">
            <a:xfrm>
              <a:off x="1233" y="1236"/>
              <a:ext cx="8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与控制器接口</a:t>
              </a:r>
              <a:endParaRPr lang="zh-CN" altLang="en-US" b="1"/>
            </a:p>
          </p:txBody>
        </p:sp>
        <p:sp>
          <p:nvSpPr>
            <p:cNvPr id="20562" name="Rectangle 83">
              <a:extLst>
                <a:ext uri="{FF2B5EF4-FFF2-40B4-BE49-F238E27FC236}">
                  <a16:creationId xmlns:a16="http://schemas.microsoft.com/office/drawing/2014/main" id="{363FFA46-093A-4E84-9C46-C0C287FE3AAE}"/>
                </a:ext>
              </a:extLst>
            </p:cNvPr>
            <p:cNvSpPr>
              <a:spLocks noChangeArrowheads="1"/>
            </p:cNvSpPr>
            <p:nvPr/>
          </p:nvSpPr>
          <p:spPr bwMode="auto">
            <a:xfrm>
              <a:off x="3989" y="1224"/>
              <a:ext cx="1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Times" panose="02020603050405020304" pitchFamily="18" charset="0"/>
                </a:rPr>
                <a:t>控制器与设备接口</a:t>
              </a:r>
              <a:endParaRPr lang="zh-CN" altLang="en-US" b="1"/>
            </a:p>
          </p:txBody>
        </p:sp>
        <p:sp>
          <p:nvSpPr>
            <p:cNvPr id="20563" name="Freeform 84">
              <a:extLst>
                <a:ext uri="{FF2B5EF4-FFF2-40B4-BE49-F238E27FC236}">
                  <a16:creationId xmlns:a16="http://schemas.microsoft.com/office/drawing/2014/main" id="{05AAA020-58AE-4D26-9220-25234E57FC9B}"/>
                </a:ext>
              </a:extLst>
            </p:cNvPr>
            <p:cNvSpPr>
              <a:spLocks/>
            </p:cNvSpPr>
            <p:nvPr/>
          </p:nvSpPr>
          <p:spPr bwMode="auto">
            <a:xfrm>
              <a:off x="1031" y="1931"/>
              <a:ext cx="134" cy="56"/>
            </a:xfrm>
            <a:custGeom>
              <a:avLst/>
              <a:gdLst>
                <a:gd name="T0" fmla="*/ 0 w 134"/>
                <a:gd name="T1" fmla="*/ 0 h 56"/>
                <a:gd name="T2" fmla="*/ 22 w 134"/>
                <a:gd name="T3" fmla="*/ 22 h 56"/>
                <a:gd name="T4" fmla="*/ 0 w 134"/>
                <a:gd name="T5" fmla="*/ 56 h 56"/>
                <a:gd name="T6" fmla="*/ 134 w 134"/>
                <a:gd name="T7" fmla="*/ 22 h 56"/>
                <a:gd name="T8" fmla="*/ 0 w 134"/>
                <a:gd name="T9" fmla="*/ 0 h 56"/>
                <a:gd name="T10" fmla="*/ 0 60000 65536"/>
                <a:gd name="T11" fmla="*/ 0 60000 65536"/>
                <a:gd name="T12" fmla="*/ 0 60000 65536"/>
                <a:gd name="T13" fmla="*/ 0 60000 65536"/>
                <a:gd name="T14" fmla="*/ 0 60000 65536"/>
                <a:gd name="T15" fmla="*/ 0 w 134"/>
                <a:gd name="T16" fmla="*/ 0 h 56"/>
                <a:gd name="T17" fmla="*/ 134 w 134"/>
                <a:gd name="T18" fmla="*/ 56 h 56"/>
              </a:gdLst>
              <a:ahLst/>
              <a:cxnLst>
                <a:cxn ang="T10">
                  <a:pos x="T0" y="T1"/>
                </a:cxn>
                <a:cxn ang="T11">
                  <a:pos x="T2" y="T3"/>
                </a:cxn>
                <a:cxn ang="T12">
                  <a:pos x="T4" y="T5"/>
                </a:cxn>
                <a:cxn ang="T13">
                  <a:pos x="T6" y="T7"/>
                </a:cxn>
                <a:cxn ang="T14">
                  <a:pos x="T8" y="T9"/>
                </a:cxn>
              </a:cxnLst>
              <a:rect l="T15" t="T16" r="T17" b="T18"/>
              <a:pathLst>
                <a:path w="134" h="56">
                  <a:moveTo>
                    <a:pt x="0" y="0"/>
                  </a:moveTo>
                  <a:lnTo>
                    <a:pt x="22" y="22"/>
                  </a:lnTo>
                  <a:lnTo>
                    <a:pt x="0" y="56"/>
                  </a:lnTo>
                  <a:lnTo>
                    <a:pt x="134" y="22"/>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
        <p:nvSpPr>
          <p:cNvPr id="20484" name="Text Box 87">
            <a:extLst>
              <a:ext uri="{FF2B5EF4-FFF2-40B4-BE49-F238E27FC236}">
                <a16:creationId xmlns:a16="http://schemas.microsoft.com/office/drawing/2014/main" id="{708A66E8-E3D2-4655-8D0C-7258134E7B5A}"/>
              </a:ext>
            </a:extLst>
          </p:cNvPr>
          <p:cNvSpPr txBox="1">
            <a:spLocks noChangeArrowheads="1"/>
          </p:cNvSpPr>
          <p:nvPr/>
        </p:nvSpPr>
        <p:spPr bwMode="auto">
          <a:xfrm>
            <a:off x="741364" y="84113"/>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6.2  I/O</a:t>
            </a:r>
            <a:r>
              <a:rPr lang="zh-CN" altLang="en-US" sz="4000" b="1" dirty="0">
                <a:latin typeface="华文新魏" panose="02010800040101010101" pitchFamily="2" charset="-122"/>
                <a:ea typeface="华文新魏" panose="02010800040101010101" pitchFamily="2" charset="-122"/>
              </a:rPr>
              <a:t>设备和设备控制器</a:t>
            </a:r>
          </a:p>
        </p:txBody>
      </p:sp>
    </p:spTree>
    <p:extLst>
      <p:ext uri="{BB962C8B-B14F-4D97-AF65-F5344CB8AC3E}">
        <p14:creationId xmlns:p14="http://schemas.microsoft.com/office/powerpoint/2010/main" val="44281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0F4B88B8-8682-4BAA-83DF-62CDBD4E0274}"/>
              </a:ext>
            </a:extLst>
          </p:cNvPr>
          <p:cNvSpPr>
            <a:spLocks noChangeArrowheads="1"/>
          </p:cNvSpPr>
          <p:nvPr/>
        </p:nvSpPr>
        <p:spPr bwMode="auto">
          <a:xfrm>
            <a:off x="366567" y="1484784"/>
            <a:ext cx="845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Times New Roman" panose="02020603050405020304" pitchFamily="18" charset="0"/>
              </a:rPr>
              <a:t>6.2.3 </a:t>
            </a:r>
            <a:r>
              <a:rPr lang="zh-CN" altLang="en-US" sz="3200" b="1" dirty="0">
                <a:solidFill>
                  <a:srgbClr val="0000CC"/>
                </a:solidFill>
                <a:latin typeface="Times New Roman" panose="02020603050405020304" pitchFamily="18" charset="0"/>
              </a:rPr>
              <a:t>内存映像</a:t>
            </a:r>
            <a:r>
              <a:rPr lang="en-US" altLang="zh-CN" sz="3200" b="1" dirty="0">
                <a:solidFill>
                  <a:srgbClr val="0000CC"/>
                </a:solidFill>
                <a:latin typeface="Times New Roman" panose="02020603050405020304" pitchFamily="18" charset="0"/>
              </a:rPr>
              <a:t>I/O</a:t>
            </a:r>
            <a:endParaRPr lang="zh-CN" altLang="en-US" sz="3200" b="1" dirty="0">
              <a:solidFill>
                <a:srgbClr val="0000CC"/>
              </a:solidFill>
              <a:latin typeface="Times New Roman" panose="02020603050405020304" pitchFamily="18" charset="0"/>
            </a:endParaRPr>
          </a:p>
        </p:txBody>
      </p:sp>
      <p:sp>
        <p:nvSpPr>
          <p:cNvPr id="20484" name="Text Box 87">
            <a:extLst>
              <a:ext uri="{FF2B5EF4-FFF2-40B4-BE49-F238E27FC236}">
                <a16:creationId xmlns:a16="http://schemas.microsoft.com/office/drawing/2014/main" id="{708A66E8-E3D2-4655-8D0C-7258134E7B5A}"/>
              </a:ext>
            </a:extLst>
          </p:cNvPr>
          <p:cNvSpPr txBox="1">
            <a:spLocks noChangeArrowheads="1"/>
          </p:cNvSpPr>
          <p:nvPr/>
        </p:nvSpPr>
        <p:spPr bwMode="auto">
          <a:xfrm>
            <a:off x="251520" y="62569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6.2  I/O</a:t>
            </a:r>
            <a:r>
              <a:rPr lang="zh-CN" altLang="en-US" sz="4000" b="1" dirty="0">
                <a:latin typeface="华文新魏" panose="02010800040101010101" pitchFamily="2" charset="-122"/>
                <a:ea typeface="华文新魏" panose="02010800040101010101" pitchFamily="2" charset="-122"/>
              </a:rPr>
              <a:t>设备和设备控制器</a:t>
            </a:r>
          </a:p>
        </p:txBody>
      </p:sp>
      <p:sp>
        <p:nvSpPr>
          <p:cNvPr id="2" name="文本框 1">
            <a:extLst>
              <a:ext uri="{FF2B5EF4-FFF2-40B4-BE49-F238E27FC236}">
                <a16:creationId xmlns:a16="http://schemas.microsoft.com/office/drawing/2014/main" id="{0CDA3B47-1D2A-411A-8B1A-DE67C6BE820E}"/>
              </a:ext>
            </a:extLst>
          </p:cNvPr>
          <p:cNvSpPr txBox="1"/>
          <p:nvPr/>
        </p:nvSpPr>
        <p:spPr>
          <a:xfrm>
            <a:off x="342900" y="2348880"/>
            <a:ext cx="8420895" cy="2677656"/>
          </a:xfrm>
          <a:prstGeom prst="rect">
            <a:avLst/>
          </a:prstGeom>
          <a:noFill/>
        </p:spPr>
        <p:txBody>
          <a:bodyPr wrap="none" rtlCol="0">
            <a:spAutoFit/>
          </a:bodyPr>
          <a:lstStyle/>
          <a:p>
            <a:pPr marL="457200" indent="-457200">
              <a:buFont typeface="Wingdings" panose="05000000000000000000" pitchFamily="2" charset="2"/>
              <a:buChar char="Ø"/>
            </a:pPr>
            <a:r>
              <a:rPr lang="zh-CN" altLang="en-US" sz="2800" b="1" dirty="0"/>
              <a:t>驱动将抽象的</a:t>
            </a:r>
            <a:r>
              <a:rPr lang="en-US" altLang="zh-CN" sz="2800" b="1" dirty="0"/>
              <a:t>IO</a:t>
            </a:r>
            <a:r>
              <a:rPr lang="zh-CN" altLang="en-US" sz="2800" b="1" dirty="0"/>
              <a:t>命令转换为一些具体命令</a:t>
            </a:r>
            <a:r>
              <a:rPr lang="en-US" altLang="zh-CN" sz="2800" b="1" dirty="0"/>
              <a:t>\</a:t>
            </a:r>
            <a:r>
              <a:rPr lang="zh-CN" altLang="en-US" sz="2800" b="1" dirty="0"/>
              <a:t>参数</a:t>
            </a:r>
            <a:endParaRPr lang="en-US" altLang="zh-CN" sz="2800" b="1" dirty="0"/>
          </a:p>
          <a:p>
            <a:r>
              <a:rPr lang="zh-CN" altLang="en-US" sz="2800" b="1" dirty="0"/>
              <a:t>等装入设备控制器的相应寄存器</a:t>
            </a:r>
            <a:r>
              <a:rPr lang="en-US" altLang="zh-CN" sz="2800" b="1" dirty="0"/>
              <a:t>,</a:t>
            </a:r>
            <a:r>
              <a:rPr lang="zh-CN" altLang="en-US" sz="2800" b="1" dirty="0"/>
              <a:t>又控制器来执行</a:t>
            </a:r>
            <a:r>
              <a:rPr lang="en-US" altLang="zh-CN" sz="2800" b="1" dirty="0"/>
              <a:t>;</a:t>
            </a:r>
          </a:p>
          <a:p>
            <a:pPr marL="457200" indent="-457200">
              <a:buFont typeface="Wingdings" panose="05000000000000000000" pitchFamily="2" charset="2"/>
              <a:buChar char="Ø"/>
            </a:pPr>
            <a:r>
              <a:rPr lang="zh-CN" altLang="en-US" sz="2800" b="1" dirty="0"/>
              <a:t>内存映像</a:t>
            </a:r>
            <a:r>
              <a:rPr lang="en-US" altLang="zh-CN" sz="2800" b="1" dirty="0"/>
              <a:t>IO</a:t>
            </a:r>
            <a:r>
              <a:rPr lang="zh-CN" altLang="en-US" sz="2800" b="1" dirty="0"/>
              <a:t>统一对内存和控制器的访问方法</a:t>
            </a:r>
            <a:r>
              <a:rPr lang="en-US" altLang="zh-CN" sz="2800" b="1" dirty="0"/>
              <a:t>,</a:t>
            </a:r>
            <a:r>
              <a:rPr lang="zh-CN" altLang="en-US" sz="2800" b="1" dirty="0">
                <a:solidFill>
                  <a:srgbClr val="FF0000"/>
                </a:solidFill>
              </a:rPr>
              <a:t>进行</a:t>
            </a:r>
            <a:endParaRPr lang="en-US" altLang="zh-CN" sz="2800" b="1" dirty="0">
              <a:solidFill>
                <a:srgbClr val="FF0000"/>
              </a:solidFill>
            </a:endParaRPr>
          </a:p>
          <a:p>
            <a:r>
              <a:rPr lang="zh-CN" altLang="en-US" sz="2800" b="1" dirty="0">
                <a:solidFill>
                  <a:srgbClr val="FF0000"/>
                </a:solidFill>
              </a:rPr>
              <a:t>统一编址</a:t>
            </a:r>
            <a:r>
              <a:rPr lang="en-US" altLang="zh-CN" sz="2800" b="1" dirty="0"/>
              <a:t>.</a:t>
            </a:r>
            <a:r>
              <a:rPr lang="zh-CN" altLang="en-US" sz="2800" b="1" dirty="0"/>
              <a:t>例如</a:t>
            </a:r>
            <a:endParaRPr lang="en-US" altLang="zh-CN" sz="2800" b="1" dirty="0"/>
          </a:p>
          <a:p>
            <a:pPr marL="514350" indent="-514350">
              <a:buFont typeface="Wingdings" panose="05000000000000000000" pitchFamily="2" charset="2"/>
              <a:buChar char="Ø"/>
            </a:pPr>
            <a:r>
              <a:rPr lang="en-US" altLang="zh-CN" sz="2800" b="1" dirty="0">
                <a:solidFill>
                  <a:srgbClr val="FF0000"/>
                </a:solidFill>
              </a:rPr>
              <a:t>0-n-1</a:t>
            </a:r>
            <a:r>
              <a:rPr lang="zh-CN" altLang="en-US" sz="2800" b="1" dirty="0">
                <a:solidFill>
                  <a:srgbClr val="FF0000"/>
                </a:solidFill>
              </a:rPr>
              <a:t>是内存地址</a:t>
            </a:r>
            <a:r>
              <a:rPr lang="en-US" altLang="zh-CN" sz="2800" b="1" dirty="0">
                <a:solidFill>
                  <a:srgbClr val="FF0000"/>
                </a:solidFill>
              </a:rPr>
              <a:t>,n</a:t>
            </a:r>
            <a:r>
              <a:rPr lang="zh-CN" altLang="en-US" sz="2800" b="1" dirty="0">
                <a:solidFill>
                  <a:srgbClr val="FF0000"/>
                </a:solidFill>
              </a:rPr>
              <a:t>之后是某个寄存器地址</a:t>
            </a:r>
            <a:endParaRPr lang="en-US" altLang="zh-CN" sz="2800" b="1" dirty="0">
              <a:solidFill>
                <a:srgbClr val="FF0000"/>
              </a:solidFill>
            </a:endParaRPr>
          </a:p>
          <a:p>
            <a:r>
              <a:rPr lang="en-US" altLang="zh-CN" sz="2800" dirty="0"/>
              <a:t>   </a:t>
            </a:r>
            <a:endParaRPr lang="zh-CN" altLang="en-US" sz="2800" dirty="0"/>
          </a:p>
        </p:txBody>
      </p:sp>
    </p:spTree>
    <p:extLst>
      <p:ext uri="{BB962C8B-B14F-4D97-AF65-F5344CB8AC3E}">
        <p14:creationId xmlns:p14="http://schemas.microsoft.com/office/powerpoint/2010/main" val="2560590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4173DBE6-26F5-4965-B419-2679310EF13A}"/>
              </a:ext>
            </a:extLst>
          </p:cNvPr>
          <p:cNvSpPr>
            <a:spLocks noChangeArrowheads="1"/>
          </p:cNvSpPr>
          <p:nvPr/>
        </p:nvSpPr>
        <p:spPr bwMode="auto">
          <a:xfrm>
            <a:off x="342900" y="8763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lvl="1" indent="0" eaLnBrk="1" hangingPunct="1">
              <a:spcBef>
                <a:spcPct val="20000"/>
              </a:spcBef>
              <a:buClr>
                <a:srgbClr val="0000CC"/>
              </a:buClr>
            </a:pPr>
            <a:r>
              <a:rPr lang="en-US" altLang="zh-CN" sz="2800" b="1" dirty="0"/>
              <a:t>1. IO</a:t>
            </a:r>
            <a:r>
              <a:rPr lang="zh-CN" altLang="en-US" sz="2800" b="1" dirty="0"/>
              <a:t>通道设备的引入</a:t>
            </a:r>
            <a:endParaRPr lang="en-US" altLang="zh-CN" sz="2800" b="1" dirty="0"/>
          </a:p>
          <a:p>
            <a:pPr marL="0" lvl="1" eaLnBrk="1" hangingPunct="1">
              <a:spcBef>
                <a:spcPct val="20000"/>
              </a:spcBef>
              <a:buClr>
                <a:srgbClr val="0000CC"/>
              </a:buClr>
              <a:buFont typeface="Wingdings" panose="05000000000000000000" pitchFamily="2" charset="2"/>
              <a:buChar char="Ø"/>
            </a:pPr>
            <a:r>
              <a:rPr lang="zh-CN" altLang="en-US" sz="2800" b="1" dirty="0"/>
              <a:t>定义：通道是独立于</a:t>
            </a:r>
            <a:r>
              <a:rPr lang="en-US" altLang="zh-CN" sz="2800" b="1" dirty="0"/>
              <a:t>CPU</a:t>
            </a:r>
            <a:r>
              <a:rPr lang="zh-CN" altLang="en-US" sz="2800" b="1" dirty="0"/>
              <a:t>的专门负责数据输入</a:t>
            </a:r>
            <a:r>
              <a:rPr lang="en-US" altLang="zh-CN" sz="2800" b="1" dirty="0"/>
              <a:t>/</a:t>
            </a:r>
            <a:r>
              <a:rPr lang="zh-CN" altLang="en-US" sz="2800" b="1" dirty="0"/>
              <a:t>输出传输工作的处理机，对外部设备实现统一管理，代替</a:t>
            </a:r>
            <a:r>
              <a:rPr lang="en-US" altLang="zh-CN" sz="2800" b="1" dirty="0"/>
              <a:t>CPU</a:t>
            </a:r>
            <a:r>
              <a:rPr lang="zh-CN" altLang="en-US" sz="2800" b="1" dirty="0"/>
              <a:t>对输入</a:t>
            </a:r>
            <a:r>
              <a:rPr lang="en-US" altLang="zh-CN" sz="2800" b="1" dirty="0"/>
              <a:t>/</a:t>
            </a:r>
            <a:r>
              <a:rPr lang="zh-CN" altLang="en-US" sz="2800" b="1" dirty="0"/>
              <a:t>输出操作进行控制，从而使输入，输出操作可与</a:t>
            </a:r>
            <a:r>
              <a:rPr lang="en-US" altLang="zh-CN" sz="2800" b="1" dirty="0"/>
              <a:t>CPU</a:t>
            </a:r>
            <a:r>
              <a:rPr lang="zh-CN" altLang="en-US" sz="2800" b="1" dirty="0"/>
              <a:t>并行操作。</a:t>
            </a:r>
          </a:p>
          <a:p>
            <a:pPr marL="0" lvl="1" eaLnBrk="1" hangingPunct="1">
              <a:spcBef>
                <a:spcPct val="20000"/>
              </a:spcBef>
              <a:buClr>
                <a:srgbClr val="0000CC"/>
              </a:buClr>
              <a:buFont typeface="Wingdings" panose="05000000000000000000" pitchFamily="2" charset="2"/>
              <a:buChar char="Ø"/>
            </a:pPr>
            <a:r>
              <a:rPr lang="zh-CN" altLang="en-US" sz="2800" b="1" dirty="0"/>
              <a:t>引入通道的目的：为了使</a:t>
            </a:r>
            <a:r>
              <a:rPr lang="en-US" altLang="zh-CN" sz="2800" b="1" dirty="0"/>
              <a:t>CPU</a:t>
            </a:r>
            <a:r>
              <a:rPr lang="zh-CN" altLang="en-US" sz="2800" b="1" dirty="0"/>
              <a:t>从</a:t>
            </a:r>
            <a:r>
              <a:rPr lang="en-US" altLang="zh-CN" sz="2800" b="1" dirty="0"/>
              <a:t>I/O</a:t>
            </a:r>
            <a:r>
              <a:rPr lang="zh-CN" altLang="en-US" sz="2800" b="1" dirty="0"/>
              <a:t>事务中解脱出来，同时为了提高</a:t>
            </a:r>
            <a:r>
              <a:rPr lang="en-US" altLang="zh-CN" sz="2800" b="1" dirty="0"/>
              <a:t>CPU</a:t>
            </a:r>
            <a:r>
              <a:rPr lang="zh-CN" altLang="en-US" sz="2800" b="1" dirty="0"/>
              <a:t>与设备，设备与设备之间的并行工作能力</a:t>
            </a:r>
          </a:p>
          <a:p>
            <a:pPr marL="0" lvl="1" eaLnBrk="1" hangingPunct="1">
              <a:spcBef>
                <a:spcPct val="20000"/>
              </a:spcBef>
              <a:buClr>
                <a:srgbClr val="0000CC"/>
              </a:buClr>
              <a:buFont typeface="Wingdings" panose="05000000000000000000" pitchFamily="2" charset="2"/>
              <a:buChar char="Ø"/>
            </a:pPr>
            <a:r>
              <a:rPr lang="zh-CN" altLang="en-US" sz="2800" b="1" dirty="0"/>
              <a:t>通过执行通道程序来控制</a:t>
            </a:r>
            <a:r>
              <a:rPr lang="en-US" altLang="zh-CN" sz="2800" b="1" dirty="0"/>
              <a:t>I/O</a:t>
            </a:r>
            <a:r>
              <a:rPr lang="zh-CN" altLang="en-US" sz="2800" b="1" dirty="0"/>
              <a:t>操作</a:t>
            </a:r>
          </a:p>
          <a:p>
            <a:pPr marL="0" lvl="1" eaLnBrk="1" hangingPunct="1">
              <a:spcBef>
                <a:spcPct val="20000"/>
              </a:spcBef>
              <a:buClr>
                <a:srgbClr val="0000CC"/>
              </a:buClr>
              <a:buFont typeface="Wingdings" panose="05000000000000000000" pitchFamily="2" charset="2"/>
              <a:buChar char="Ø"/>
            </a:pPr>
            <a:r>
              <a:rPr lang="zh-CN" altLang="en-US" sz="2800" b="1" dirty="0"/>
              <a:t>指令类型单一，与</a:t>
            </a:r>
            <a:r>
              <a:rPr lang="en-US" altLang="zh-CN" sz="2800" b="1" dirty="0"/>
              <a:t>CPU</a:t>
            </a:r>
            <a:r>
              <a:rPr lang="zh-CN" altLang="en-US" sz="2800" b="1" dirty="0"/>
              <a:t>共享内存</a:t>
            </a:r>
          </a:p>
        </p:txBody>
      </p:sp>
      <p:sp>
        <p:nvSpPr>
          <p:cNvPr id="5" name="文本框 4">
            <a:extLst>
              <a:ext uri="{FF2B5EF4-FFF2-40B4-BE49-F238E27FC236}">
                <a16:creationId xmlns:a16="http://schemas.microsoft.com/office/drawing/2014/main" id="{50EFBDD5-139F-40E7-997E-DFBAB002BAFF}"/>
              </a:ext>
            </a:extLst>
          </p:cNvPr>
          <p:cNvSpPr txBox="1"/>
          <p:nvPr/>
        </p:nvSpPr>
        <p:spPr>
          <a:xfrm>
            <a:off x="1907704" y="164812"/>
            <a:ext cx="4576762" cy="584775"/>
          </a:xfrm>
          <a:prstGeom prst="rect">
            <a:avLst/>
          </a:prstGeom>
          <a:noFill/>
        </p:spPr>
        <p:txBody>
          <a:bodyPr wrap="square">
            <a:spAutoFit/>
          </a:bodyPr>
          <a:lstStyle/>
          <a:p>
            <a:pPr algn="just" eaLnBrk="1" hangingPunct="1">
              <a:spcBef>
                <a:spcPct val="20000"/>
              </a:spcBef>
              <a:buClr>
                <a:srgbClr val="0000CC"/>
              </a:buClr>
            </a:pPr>
            <a:r>
              <a:rPr lang="en-US" altLang="zh-CN" sz="3200" b="1" dirty="0"/>
              <a:t>6.2.4   I/O</a:t>
            </a:r>
            <a:r>
              <a:rPr lang="zh-CN" altLang="en-US" sz="3200" b="1" dirty="0"/>
              <a:t>通道</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34EA4813-F5A0-4DD6-91A5-F037A6E2FA6D}"/>
              </a:ext>
            </a:extLst>
          </p:cNvPr>
          <p:cNvSpPr>
            <a:spLocks noChangeArrowheads="1"/>
          </p:cNvSpPr>
          <p:nvPr/>
        </p:nvSpPr>
        <p:spPr bwMode="auto">
          <a:xfrm>
            <a:off x="251520" y="8001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rPr>
              <a:t>2. </a:t>
            </a:r>
            <a:r>
              <a:rPr lang="zh-CN" altLang="en-US" sz="3200" b="1" dirty="0">
                <a:solidFill>
                  <a:srgbClr val="0000CC"/>
                </a:solidFill>
              </a:rPr>
              <a:t>通道类型</a:t>
            </a:r>
          </a:p>
          <a:p>
            <a:pPr marL="457200" lvl="1" indent="0" eaLnBrk="1" hangingPunct="1">
              <a:spcBef>
                <a:spcPct val="20000"/>
              </a:spcBef>
              <a:buClr>
                <a:srgbClr val="0000CC"/>
              </a:buClr>
            </a:pPr>
            <a:r>
              <a:rPr lang="en-US" altLang="zh-CN" sz="2800" b="1" dirty="0">
                <a:solidFill>
                  <a:srgbClr val="000000"/>
                </a:solidFill>
              </a:rPr>
              <a:t>1)</a:t>
            </a:r>
            <a:r>
              <a:rPr lang="zh-CN" altLang="en-US" sz="2800" b="1" dirty="0">
                <a:solidFill>
                  <a:srgbClr val="000000"/>
                </a:solidFill>
              </a:rPr>
              <a:t>字节多路通道</a:t>
            </a:r>
            <a:r>
              <a:rPr lang="zh-CN" altLang="en-US" sz="2800" b="1" dirty="0"/>
              <a:t>（</a:t>
            </a:r>
            <a:r>
              <a:rPr lang="en-US" altLang="zh-CN" sz="2800" b="1" dirty="0"/>
              <a:t>Byte Multiplexor Channel</a:t>
            </a:r>
            <a:r>
              <a:rPr lang="zh-CN" altLang="en-US" sz="2800" b="1" dirty="0"/>
              <a:t>）</a:t>
            </a:r>
          </a:p>
          <a:p>
            <a:pPr marL="0" lvl="2" eaLnBrk="1" hangingPunct="1">
              <a:spcBef>
                <a:spcPct val="20000"/>
              </a:spcBef>
              <a:buClr>
                <a:srgbClr val="0000CC"/>
              </a:buClr>
              <a:buFont typeface="Wingdings" panose="05000000000000000000" pitchFamily="2" charset="2"/>
              <a:buChar char="Ø"/>
            </a:pPr>
            <a:r>
              <a:rPr lang="zh-CN" altLang="en-US" sz="2800" b="1" dirty="0"/>
              <a:t>每个之通道连接一台</a:t>
            </a:r>
            <a:r>
              <a:rPr lang="en-US" altLang="zh-CN" sz="2800" b="1" dirty="0"/>
              <a:t>IO</a:t>
            </a:r>
            <a:r>
              <a:rPr lang="zh-CN" altLang="en-US" sz="2800" b="1" dirty="0"/>
              <a:t>设备</a:t>
            </a:r>
            <a:r>
              <a:rPr lang="en-US" altLang="zh-CN" sz="2800" b="1" dirty="0"/>
              <a:t>,</a:t>
            </a:r>
            <a:r>
              <a:rPr lang="zh-CN" altLang="en-US" sz="2800" b="1" dirty="0"/>
              <a:t>按时间片轮转方式共享主通道</a:t>
            </a:r>
            <a:r>
              <a:rPr lang="en-US" altLang="zh-CN" sz="2800" b="1" dirty="0"/>
              <a:t>;</a:t>
            </a:r>
          </a:p>
          <a:p>
            <a:pPr marL="0" lvl="2" eaLnBrk="1" hangingPunct="1">
              <a:spcBef>
                <a:spcPct val="20000"/>
              </a:spcBef>
              <a:buClr>
                <a:srgbClr val="0000CC"/>
              </a:buClr>
              <a:buFont typeface="Wingdings" panose="05000000000000000000" pitchFamily="2" charset="2"/>
              <a:buChar char="Ø"/>
            </a:pPr>
            <a:r>
              <a:rPr lang="zh-CN" altLang="en-US" sz="2800" b="1" dirty="0"/>
              <a:t>字节多路通道以字节为单位传输信息</a:t>
            </a:r>
            <a:endParaRPr lang="en-US" altLang="zh-CN" sz="2800" b="1" dirty="0"/>
          </a:p>
          <a:p>
            <a:pPr marL="0" lvl="2" eaLnBrk="1" hangingPunct="1">
              <a:spcBef>
                <a:spcPct val="20000"/>
              </a:spcBef>
              <a:buClr>
                <a:srgbClr val="0000CC"/>
              </a:buClr>
              <a:buFont typeface="Wingdings" panose="05000000000000000000" pitchFamily="2" charset="2"/>
              <a:buChar char="Ø"/>
            </a:pPr>
            <a:r>
              <a:rPr lang="zh-CN" altLang="en-US" sz="2800" b="1" dirty="0"/>
              <a:t>主要连接以字节为单位的低速</a:t>
            </a:r>
            <a:r>
              <a:rPr lang="en-US" altLang="zh-CN" sz="2800" b="1" dirty="0"/>
              <a:t>I/O</a:t>
            </a:r>
            <a:r>
              <a:rPr lang="zh-CN" altLang="en-US" sz="2800" b="1" dirty="0"/>
              <a:t>设备。如打印机，终端。</a:t>
            </a:r>
          </a:p>
          <a:p>
            <a:pPr marL="0" lvl="2" eaLnBrk="1" hangingPunct="1">
              <a:spcBef>
                <a:spcPct val="20000"/>
              </a:spcBef>
              <a:buClr>
                <a:srgbClr val="0000CC"/>
              </a:buClr>
              <a:buFont typeface="Wingdings" panose="05000000000000000000" pitchFamily="2" charset="2"/>
              <a:buChar char="Ø"/>
            </a:pPr>
            <a:r>
              <a:rPr lang="zh-CN" altLang="en-US" sz="2800" b="1" dirty="0"/>
              <a:t>以字节为单位</a:t>
            </a:r>
            <a:r>
              <a:rPr lang="zh-CN" altLang="en-US" sz="2800" b="1" dirty="0">
                <a:solidFill>
                  <a:srgbClr val="FF0000"/>
                </a:solidFill>
              </a:rPr>
              <a:t>交叉传输</a:t>
            </a:r>
            <a:r>
              <a:rPr lang="zh-CN" altLang="en-US" sz="2800" b="1" dirty="0"/>
              <a:t>，当一台传送一个字节后，立即转去为另一台传送字节</a:t>
            </a:r>
          </a:p>
        </p:txBody>
      </p:sp>
      <p:sp>
        <p:nvSpPr>
          <p:cNvPr id="2" name="文本框 1">
            <a:extLst>
              <a:ext uri="{FF2B5EF4-FFF2-40B4-BE49-F238E27FC236}">
                <a16:creationId xmlns:a16="http://schemas.microsoft.com/office/drawing/2014/main" id="{2D080B30-83F4-4721-96DF-0502F8B427D2}"/>
              </a:ext>
            </a:extLst>
          </p:cNvPr>
          <p:cNvSpPr txBox="1"/>
          <p:nvPr/>
        </p:nvSpPr>
        <p:spPr>
          <a:xfrm>
            <a:off x="1907704" y="164812"/>
            <a:ext cx="4576762" cy="584775"/>
          </a:xfrm>
          <a:prstGeom prst="rect">
            <a:avLst/>
          </a:prstGeom>
          <a:noFill/>
        </p:spPr>
        <p:txBody>
          <a:bodyPr wrap="square">
            <a:spAutoFit/>
          </a:bodyPr>
          <a:lstStyle/>
          <a:p>
            <a:pPr algn="just" eaLnBrk="1" hangingPunct="1">
              <a:spcBef>
                <a:spcPct val="20000"/>
              </a:spcBef>
              <a:buClr>
                <a:srgbClr val="0000CC"/>
              </a:buClr>
            </a:pPr>
            <a:r>
              <a:rPr lang="en-US" altLang="zh-CN" sz="3200" b="1" dirty="0"/>
              <a:t>6.2.4   I/O</a:t>
            </a:r>
            <a:r>
              <a:rPr lang="zh-CN" altLang="en-US" sz="3200" b="1" dirty="0"/>
              <a:t>通道</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0">
            <a:extLst>
              <a:ext uri="{FF2B5EF4-FFF2-40B4-BE49-F238E27FC236}">
                <a16:creationId xmlns:a16="http://schemas.microsoft.com/office/drawing/2014/main" id="{DB60F9E7-2993-42E5-9887-4949AFB40521}"/>
              </a:ext>
            </a:extLst>
          </p:cNvPr>
          <p:cNvSpPr>
            <a:spLocks noChangeArrowheads="1"/>
          </p:cNvSpPr>
          <p:nvPr/>
        </p:nvSpPr>
        <p:spPr bwMode="auto">
          <a:xfrm>
            <a:off x="23813" y="375285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A</a:t>
            </a:r>
            <a:endParaRPr lang="en-US" altLang="zh-CN" sz="2000" b="1"/>
          </a:p>
        </p:txBody>
      </p:sp>
      <p:grpSp>
        <p:nvGrpSpPr>
          <p:cNvPr id="23555" name="Group 97">
            <a:extLst>
              <a:ext uri="{FF2B5EF4-FFF2-40B4-BE49-F238E27FC236}">
                <a16:creationId xmlns:a16="http://schemas.microsoft.com/office/drawing/2014/main" id="{280256CE-61B7-4559-AD03-9AC72FE0E64D}"/>
              </a:ext>
            </a:extLst>
          </p:cNvPr>
          <p:cNvGrpSpPr>
            <a:grpSpLocks/>
          </p:cNvGrpSpPr>
          <p:nvPr/>
        </p:nvGrpSpPr>
        <p:grpSpPr bwMode="auto">
          <a:xfrm>
            <a:off x="198438" y="2381250"/>
            <a:ext cx="8870950" cy="3257550"/>
            <a:chOff x="125" y="1500"/>
            <a:chExt cx="5588" cy="2052"/>
          </a:xfrm>
        </p:grpSpPr>
        <p:sp>
          <p:nvSpPr>
            <p:cNvPr id="23556" name="Line 6">
              <a:extLst>
                <a:ext uri="{FF2B5EF4-FFF2-40B4-BE49-F238E27FC236}">
                  <a16:creationId xmlns:a16="http://schemas.microsoft.com/office/drawing/2014/main" id="{4AC577A7-434E-4CDF-B553-586B1D8EEA56}"/>
                </a:ext>
              </a:extLst>
            </p:cNvPr>
            <p:cNvSpPr>
              <a:spLocks noChangeShapeType="1"/>
            </p:cNvSpPr>
            <p:nvPr/>
          </p:nvSpPr>
          <p:spPr bwMode="auto">
            <a:xfrm flipH="1">
              <a:off x="1372" y="1835"/>
              <a:ext cx="619" cy="76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7" name="Rectangle 7">
              <a:extLst>
                <a:ext uri="{FF2B5EF4-FFF2-40B4-BE49-F238E27FC236}">
                  <a16:creationId xmlns:a16="http://schemas.microsoft.com/office/drawing/2014/main" id="{E7158CC2-9203-4295-A828-EBA27E38497B}"/>
                </a:ext>
              </a:extLst>
            </p:cNvPr>
            <p:cNvSpPr>
              <a:spLocks noChangeArrowheads="1"/>
            </p:cNvSpPr>
            <p:nvPr/>
          </p:nvSpPr>
          <p:spPr bwMode="auto">
            <a:xfrm>
              <a:off x="4233" y="1697"/>
              <a:ext cx="739" cy="27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58" name="Rectangle 8">
              <a:extLst>
                <a:ext uri="{FF2B5EF4-FFF2-40B4-BE49-F238E27FC236}">
                  <a16:creationId xmlns:a16="http://schemas.microsoft.com/office/drawing/2014/main" id="{2EE95342-C74E-4A7B-BFD1-01041C1AB153}"/>
                </a:ext>
              </a:extLst>
            </p:cNvPr>
            <p:cNvSpPr>
              <a:spLocks noChangeArrowheads="1"/>
            </p:cNvSpPr>
            <p:nvPr/>
          </p:nvSpPr>
          <p:spPr bwMode="auto">
            <a:xfrm>
              <a:off x="4332" y="1754"/>
              <a:ext cx="4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控制器</a:t>
              </a:r>
              <a:endParaRPr lang="zh-CN" altLang="en-US" sz="2000" b="1"/>
            </a:p>
          </p:txBody>
        </p:sp>
        <p:sp>
          <p:nvSpPr>
            <p:cNvPr id="23559" name="Rectangle 9">
              <a:extLst>
                <a:ext uri="{FF2B5EF4-FFF2-40B4-BE49-F238E27FC236}">
                  <a16:creationId xmlns:a16="http://schemas.microsoft.com/office/drawing/2014/main" id="{3A0A51B8-B96C-4E6F-823E-10B8828E04E2}"/>
                </a:ext>
              </a:extLst>
            </p:cNvPr>
            <p:cNvSpPr>
              <a:spLocks noChangeArrowheads="1"/>
            </p:cNvSpPr>
            <p:nvPr/>
          </p:nvSpPr>
          <p:spPr bwMode="auto">
            <a:xfrm>
              <a:off x="4835" y="1742"/>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A</a:t>
              </a:r>
              <a:endParaRPr lang="en-US" altLang="zh-CN" sz="2000" b="1"/>
            </a:p>
          </p:txBody>
        </p:sp>
        <p:sp>
          <p:nvSpPr>
            <p:cNvPr id="23560" name="Rectangle 10">
              <a:extLst>
                <a:ext uri="{FF2B5EF4-FFF2-40B4-BE49-F238E27FC236}">
                  <a16:creationId xmlns:a16="http://schemas.microsoft.com/office/drawing/2014/main" id="{63BA169C-4787-4BB7-8891-D5CDAAB94564}"/>
                </a:ext>
              </a:extLst>
            </p:cNvPr>
            <p:cNvSpPr>
              <a:spLocks noChangeArrowheads="1"/>
            </p:cNvSpPr>
            <p:nvPr/>
          </p:nvSpPr>
          <p:spPr bwMode="auto">
            <a:xfrm>
              <a:off x="4233" y="2076"/>
              <a:ext cx="739" cy="27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61" name="Rectangle 11">
              <a:extLst>
                <a:ext uri="{FF2B5EF4-FFF2-40B4-BE49-F238E27FC236}">
                  <a16:creationId xmlns:a16="http://schemas.microsoft.com/office/drawing/2014/main" id="{D19194CF-B9AF-4ECC-8FDD-CDA25DDA1839}"/>
                </a:ext>
              </a:extLst>
            </p:cNvPr>
            <p:cNvSpPr>
              <a:spLocks noChangeArrowheads="1"/>
            </p:cNvSpPr>
            <p:nvPr/>
          </p:nvSpPr>
          <p:spPr bwMode="auto">
            <a:xfrm>
              <a:off x="4343" y="2134"/>
              <a:ext cx="48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控制器</a:t>
              </a:r>
              <a:endParaRPr lang="zh-CN" altLang="en-US" sz="2000" b="1"/>
            </a:p>
          </p:txBody>
        </p:sp>
        <p:sp>
          <p:nvSpPr>
            <p:cNvPr id="23562" name="Rectangle 12">
              <a:extLst>
                <a:ext uri="{FF2B5EF4-FFF2-40B4-BE49-F238E27FC236}">
                  <a16:creationId xmlns:a16="http://schemas.microsoft.com/office/drawing/2014/main" id="{B5630987-E5B3-4030-B877-A76B4134278F}"/>
                </a:ext>
              </a:extLst>
            </p:cNvPr>
            <p:cNvSpPr>
              <a:spLocks noChangeArrowheads="1"/>
            </p:cNvSpPr>
            <p:nvPr/>
          </p:nvSpPr>
          <p:spPr bwMode="auto">
            <a:xfrm>
              <a:off x="4836" y="2123"/>
              <a:ext cx="1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B</a:t>
              </a:r>
              <a:endParaRPr lang="en-US" altLang="zh-CN" sz="2000" b="1"/>
            </a:p>
          </p:txBody>
        </p:sp>
        <p:sp>
          <p:nvSpPr>
            <p:cNvPr id="23563" name="Rectangle 13">
              <a:extLst>
                <a:ext uri="{FF2B5EF4-FFF2-40B4-BE49-F238E27FC236}">
                  <a16:creationId xmlns:a16="http://schemas.microsoft.com/office/drawing/2014/main" id="{A481580A-2C0B-48D7-8554-E8A2C4334191}"/>
                </a:ext>
              </a:extLst>
            </p:cNvPr>
            <p:cNvSpPr>
              <a:spLocks noChangeArrowheads="1"/>
            </p:cNvSpPr>
            <p:nvPr/>
          </p:nvSpPr>
          <p:spPr bwMode="auto">
            <a:xfrm>
              <a:off x="4233" y="2457"/>
              <a:ext cx="739" cy="27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64" name="Rectangle 14">
              <a:extLst>
                <a:ext uri="{FF2B5EF4-FFF2-40B4-BE49-F238E27FC236}">
                  <a16:creationId xmlns:a16="http://schemas.microsoft.com/office/drawing/2014/main" id="{359E7937-29C1-43BD-B8C4-583041FEA735}"/>
                </a:ext>
              </a:extLst>
            </p:cNvPr>
            <p:cNvSpPr>
              <a:spLocks noChangeArrowheads="1"/>
            </p:cNvSpPr>
            <p:nvPr/>
          </p:nvSpPr>
          <p:spPr bwMode="auto">
            <a:xfrm>
              <a:off x="4343" y="2514"/>
              <a:ext cx="4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控制器</a:t>
              </a:r>
              <a:endParaRPr lang="zh-CN" altLang="en-US" sz="2000" b="1"/>
            </a:p>
          </p:txBody>
        </p:sp>
        <p:sp>
          <p:nvSpPr>
            <p:cNvPr id="23565" name="Rectangle 15">
              <a:extLst>
                <a:ext uri="{FF2B5EF4-FFF2-40B4-BE49-F238E27FC236}">
                  <a16:creationId xmlns:a16="http://schemas.microsoft.com/office/drawing/2014/main" id="{47A7A3B4-C0A5-4EA7-90DD-6C07E9350AC7}"/>
                </a:ext>
              </a:extLst>
            </p:cNvPr>
            <p:cNvSpPr>
              <a:spLocks noChangeArrowheads="1"/>
            </p:cNvSpPr>
            <p:nvPr/>
          </p:nvSpPr>
          <p:spPr bwMode="auto">
            <a:xfrm>
              <a:off x="4836" y="2503"/>
              <a:ext cx="1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C</a:t>
              </a:r>
              <a:endParaRPr lang="en-US" altLang="zh-CN" sz="2000" b="1"/>
            </a:p>
          </p:txBody>
        </p:sp>
        <p:sp>
          <p:nvSpPr>
            <p:cNvPr id="23566" name="Rectangle 16">
              <a:extLst>
                <a:ext uri="{FF2B5EF4-FFF2-40B4-BE49-F238E27FC236}">
                  <a16:creationId xmlns:a16="http://schemas.microsoft.com/office/drawing/2014/main" id="{48F68530-D0F6-4C6E-B855-E22E8B4C317C}"/>
                </a:ext>
              </a:extLst>
            </p:cNvPr>
            <p:cNvSpPr>
              <a:spLocks noChangeArrowheads="1"/>
            </p:cNvSpPr>
            <p:nvPr/>
          </p:nvSpPr>
          <p:spPr bwMode="auto">
            <a:xfrm>
              <a:off x="4233" y="2838"/>
              <a:ext cx="739" cy="27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67" name="Rectangle 17">
              <a:extLst>
                <a:ext uri="{FF2B5EF4-FFF2-40B4-BE49-F238E27FC236}">
                  <a16:creationId xmlns:a16="http://schemas.microsoft.com/office/drawing/2014/main" id="{FB45B26A-4ED8-48E6-9209-6BD6B6F45696}"/>
                </a:ext>
              </a:extLst>
            </p:cNvPr>
            <p:cNvSpPr>
              <a:spLocks noChangeArrowheads="1"/>
            </p:cNvSpPr>
            <p:nvPr/>
          </p:nvSpPr>
          <p:spPr bwMode="auto">
            <a:xfrm>
              <a:off x="4332" y="2895"/>
              <a:ext cx="4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控制器</a:t>
              </a:r>
              <a:endParaRPr lang="zh-CN" altLang="en-US" sz="2000" b="1"/>
            </a:p>
          </p:txBody>
        </p:sp>
        <p:sp>
          <p:nvSpPr>
            <p:cNvPr id="23568" name="Rectangle 18">
              <a:extLst>
                <a:ext uri="{FF2B5EF4-FFF2-40B4-BE49-F238E27FC236}">
                  <a16:creationId xmlns:a16="http://schemas.microsoft.com/office/drawing/2014/main" id="{9AA056F7-4023-424D-B06D-EC181E92A1A8}"/>
                </a:ext>
              </a:extLst>
            </p:cNvPr>
            <p:cNvSpPr>
              <a:spLocks noChangeArrowheads="1"/>
            </p:cNvSpPr>
            <p:nvPr/>
          </p:nvSpPr>
          <p:spPr bwMode="auto">
            <a:xfrm>
              <a:off x="4826" y="2883"/>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D</a:t>
              </a:r>
              <a:endParaRPr lang="en-US" altLang="zh-CN" sz="2000" b="1"/>
            </a:p>
          </p:txBody>
        </p:sp>
        <p:sp>
          <p:nvSpPr>
            <p:cNvPr id="23569" name="Rectangle 19">
              <a:extLst>
                <a:ext uri="{FF2B5EF4-FFF2-40B4-BE49-F238E27FC236}">
                  <a16:creationId xmlns:a16="http://schemas.microsoft.com/office/drawing/2014/main" id="{7977046D-8E85-4FC2-B5C4-2CAE915ECAC0}"/>
                </a:ext>
              </a:extLst>
            </p:cNvPr>
            <p:cNvSpPr>
              <a:spLocks noChangeArrowheads="1"/>
            </p:cNvSpPr>
            <p:nvPr/>
          </p:nvSpPr>
          <p:spPr bwMode="auto">
            <a:xfrm>
              <a:off x="4233" y="3217"/>
              <a:ext cx="739" cy="27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70" name="Rectangle 20">
              <a:extLst>
                <a:ext uri="{FF2B5EF4-FFF2-40B4-BE49-F238E27FC236}">
                  <a16:creationId xmlns:a16="http://schemas.microsoft.com/office/drawing/2014/main" id="{91A2ED9C-90E8-4BF0-84D9-027B62B59DBC}"/>
                </a:ext>
              </a:extLst>
            </p:cNvPr>
            <p:cNvSpPr>
              <a:spLocks noChangeArrowheads="1"/>
            </p:cNvSpPr>
            <p:nvPr/>
          </p:nvSpPr>
          <p:spPr bwMode="auto">
            <a:xfrm>
              <a:off x="4332" y="3275"/>
              <a:ext cx="4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控制器</a:t>
              </a:r>
              <a:endParaRPr lang="zh-CN" altLang="en-US" sz="2000" b="1"/>
            </a:p>
          </p:txBody>
        </p:sp>
        <p:sp>
          <p:nvSpPr>
            <p:cNvPr id="23571" name="Rectangle 21">
              <a:extLst>
                <a:ext uri="{FF2B5EF4-FFF2-40B4-BE49-F238E27FC236}">
                  <a16:creationId xmlns:a16="http://schemas.microsoft.com/office/drawing/2014/main" id="{2FD5ACEB-46DE-49E0-ADB5-4F14A27446C2}"/>
                </a:ext>
              </a:extLst>
            </p:cNvPr>
            <p:cNvSpPr>
              <a:spLocks noChangeArrowheads="1"/>
            </p:cNvSpPr>
            <p:nvPr/>
          </p:nvSpPr>
          <p:spPr bwMode="auto">
            <a:xfrm>
              <a:off x="4835" y="326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N</a:t>
              </a:r>
              <a:endParaRPr lang="en-US" altLang="zh-CN" sz="2000" b="1"/>
            </a:p>
          </p:txBody>
        </p:sp>
        <p:sp>
          <p:nvSpPr>
            <p:cNvPr id="23572" name="Line 22">
              <a:extLst>
                <a:ext uri="{FF2B5EF4-FFF2-40B4-BE49-F238E27FC236}">
                  <a16:creationId xmlns:a16="http://schemas.microsoft.com/office/drawing/2014/main" id="{A2B3E055-CF48-4AC7-8089-B775106133F9}"/>
                </a:ext>
              </a:extLst>
            </p:cNvPr>
            <p:cNvSpPr>
              <a:spLocks noChangeShapeType="1"/>
            </p:cNvSpPr>
            <p:nvPr/>
          </p:nvSpPr>
          <p:spPr bwMode="auto">
            <a:xfrm flipH="1">
              <a:off x="4972" y="1835"/>
              <a:ext cx="40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23">
              <a:extLst>
                <a:ext uri="{FF2B5EF4-FFF2-40B4-BE49-F238E27FC236}">
                  <a16:creationId xmlns:a16="http://schemas.microsoft.com/office/drawing/2014/main" id="{956D60FC-808A-4D68-8441-AD37F6081854}"/>
                </a:ext>
              </a:extLst>
            </p:cNvPr>
            <p:cNvSpPr>
              <a:spLocks noChangeShapeType="1"/>
            </p:cNvSpPr>
            <p:nvPr/>
          </p:nvSpPr>
          <p:spPr bwMode="auto">
            <a:xfrm flipH="1">
              <a:off x="4972" y="2214"/>
              <a:ext cx="409" cy="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24">
              <a:extLst>
                <a:ext uri="{FF2B5EF4-FFF2-40B4-BE49-F238E27FC236}">
                  <a16:creationId xmlns:a16="http://schemas.microsoft.com/office/drawing/2014/main" id="{DB52D5C8-1D58-45C8-AB93-131001D7E6DA}"/>
                </a:ext>
              </a:extLst>
            </p:cNvPr>
            <p:cNvSpPr>
              <a:spLocks noChangeShapeType="1"/>
            </p:cNvSpPr>
            <p:nvPr/>
          </p:nvSpPr>
          <p:spPr bwMode="auto">
            <a:xfrm flipH="1">
              <a:off x="4972" y="2595"/>
              <a:ext cx="40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Line 25">
              <a:extLst>
                <a:ext uri="{FF2B5EF4-FFF2-40B4-BE49-F238E27FC236}">
                  <a16:creationId xmlns:a16="http://schemas.microsoft.com/office/drawing/2014/main" id="{DB1CCFF0-D5E1-44D8-B694-F814BF1F4F9A}"/>
                </a:ext>
              </a:extLst>
            </p:cNvPr>
            <p:cNvSpPr>
              <a:spLocks noChangeShapeType="1"/>
            </p:cNvSpPr>
            <p:nvPr/>
          </p:nvSpPr>
          <p:spPr bwMode="auto">
            <a:xfrm flipH="1">
              <a:off x="4972" y="2976"/>
              <a:ext cx="40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Line 26">
              <a:extLst>
                <a:ext uri="{FF2B5EF4-FFF2-40B4-BE49-F238E27FC236}">
                  <a16:creationId xmlns:a16="http://schemas.microsoft.com/office/drawing/2014/main" id="{3C942E8D-FBAE-46E2-92F1-A270CDE8886B}"/>
                </a:ext>
              </a:extLst>
            </p:cNvPr>
            <p:cNvSpPr>
              <a:spLocks noChangeShapeType="1"/>
            </p:cNvSpPr>
            <p:nvPr/>
          </p:nvSpPr>
          <p:spPr bwMode="auto">
            <a:xfrm flipH="1">
              <a:off x="4972" y="3355"/>
              <a:ext cx="409" cy="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7" name="Freeform 27">
              <a:extLst>
                <a:ext uri="{FF2B5EF4-FFF2-40B4-BE49-F238E27FC236}">
                  <a16:creationId xmlns:a16="http://schemas.microsoft.com/office/drawing/2014/main" id="{4E1127B0-636F-455F-91E1-91BA232167B4}"/>
                </a:ext>
              </a:extLst>
            </p:cNvPr>
            <p:cNvSpPr>
              <a:spLocks/>
            </p:cNvSpPr>
            <p:nvPr/>
          </p:nvSpPr>
          <p:spPr bwMode="auto">
            <a:xfrm>
              <a:off x="5381" y="1731"/>
              <a:ext cx="209" cy="208"/>
            </a:xfrm>
            <a:custGeom>
              <a:avLst/>
              <a:gdLst>
                <a:gd name="T0" fmla="*/ 0 w 191"/>
                <a:gd name="T1" fmla="*/ 104 h 182"/>
                <a:gd name="T2" fmla="*/ 22 w 191"/>
                <a:gd name="T3" fmla="*/ 34 h 182"/>
                <a:gd name="T4" fmla="*/ 77 w 191"/>
                <a:gd name="T5" fmla="*/ 0 h 182"/>
                <a:gd name="T6" fmla="*/ 143 w 191"/>
                <a:gd name="T7" fmla="*/ 0 h 182"/>
                <a:gd name="T8" fmla="*/ 187 w 191"/>
                <a:gd name="T9" fmla="*/ 34 h 182"/>
                <a:gd name="T10" fmla="*/ 209 w 191"/>
                <a:gd name="T11" fmla="*/ 104 h 182"/>
                <a:gd name="T12" fmla="*/ 187 w 191"/>
                <a:gd name="T13" fmla="*/ 173 h 182"/>
                <a:gd name="T14" fmla="*/ 143 w 191"/>
                <a:gd name="T15" fmla="*/ 208 h 182"/>
                <a:gd name="T16" fmla="*/ 77 w 191"/>
                <a:gd name="T17" fmla="*/ 208 h 182"/>
                <a:gd name="T18" fmla="*/ 22 w 191"/>
                <a:gd name="T19" fmla="*/ 173 h 182"/>
                <a:gd name="T20" fmla="*/ 0 w 191"/>
                <a:gd name="T21" fmla="*/ 104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1"/>
                <a:gd name="T34" fmla="*/ 0 h 182"/>
                <a:gd name="T35" fmla="*/ 191 w 191"/>
                <a:gd name="T36" fmla="*/ 182 h 1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1" h="182">
                  <a:moveTo>
                    <a:pt x="0" y="91"/>
                  </a:moveTo>
                  <a:lnTo>
                    <a:pt x="20" y="30"/>
                  </a:lnTo>
                  <a:lnTo>
                    <a:pt x="70" y="0"/>
                  </a:lnTo>
                  <a:lnTo>
                    <a:pt x="131" y="0"/>
                  </a:lnTo>
                  <a:lnTo>
                    <a:pt x="171" y="30"/>
                  </a:lnTo>
                  <a:lnTo>
                    <a:pt x="191" y="91"/>
                  </a:lnTo>
                  <a:lnTo>
                    <a:pt x="171" y="151"/>
                  </a:lnTo>
                  <a:lnTo>
                    <a:pt x="131" y="182"/>
                  </a:lnTo>
                  <a:lnTo>
                    <a:pt x="70" y="182"/>
                  </a:lnTo>
                  <a:lnTo>
                    <a:pt x="20" y="151"/>
                  </a:lnTo>
                  <a:lnTo>
                    <a:pt x="0" y="9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23578" name="Freeform 28">
              <a:extLst>
                <a:ext uri="{FF2B5EF4-FFF2-40B4-BE49-F238E27FC236}">
                  <a16:creationId xmlns:a16="http://schemas.microsoft.com/office/drawing/2014/main" id="{716800EC-4F9A-4253-8D78-98282CC2B841}"/>
                </a:ext>
              </a:extLst>
            </p:cNvPr>
            <p:cNvSpPr>
              <a:spLocks/>
            </p:cNvSpPr>
            <p:nvPr/>
          </p:nvSpPr>
          <p:spPr bwMode="auto">
            <a:xfrm>
              <a:off x="5381" y="2112"/>
              <a:ext cx="209" cy="207"/>
            </a:xfrm>
            <a:custGeom>
              <a:avLst/>
              <a:gdLst>
                <a:gd name="T0" fmla="*/ 0 w 191"/>
                <a:gd name="T1" fmla="*/ 103 h 181"/>
                <a:gd name="T2" fmla="*/ 22 w 191"/>
                <a:gd name="T3" fmla="*/ 46 h 181"/>
                <a:gd name="T4" fmla="*/ 77 w 191"/>
                <a:gd name="T5" fmla="*/ 0 h 181"/>
                <a:gd name="T6" fmla="*/ 143 w 191"/>
                <a:gd name="T7" fmla="*/ 0 h 181"/>
                <a:gd name="T8" fmla="*/ 187 w 191"/>
                <a:gd name="T9" fmla="*/ 46 h 181"/>
                <a:gd name="T10" fmla="*/ 209 w 191"/>
                <a:gd name="T11" fmla="*/ 103 h 181"/>
                <a:gd name="T12" fmla="*/ 187 w 191"/>
                <a:gd name="T13" fmla="*/ 173 h 181"/>
                <a:gd name="T14" fmla="*/ 143 w 191"/>
                <a:gd name="T15" fmla="*/ 207 h 181"/>
                <a:gd name="T16" fmla="*/ 77 w 191"/>
                <a:gd name="T17" fmla="*/ 207 h 181"/>
                <a:gd name="T18" fmla="*/ 22 w 191"/>
                <a:gd name="T19" fmla="*/ 173 h 181"/>
                <a:gd name="T20" fmla="*/ 0 w 191"/>
                <a:gd name="T21" fmla="*/ 103 h 1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1"/>
                <a:gd name="T34" fmla="*/ 0 h 181"/>
                <a:gd name="T35" fmla="*/ 191 w 191"/>
                <a:gd name="T36" fmla="*/ 181 h 1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1" h="181">
                  <a:moveTo>
                    <a:pt x="0" y="90"/>
                  </a:moveTo>
                  <a:lnTo>
                    <a:pt x="20" y="40"/>
                  </a:lnTo>
                  <a:lnTo>
                    <a:pt x="70" y="0"/>
                  </a:lnTo>
                  <a:lnTo>
                    <a:pt x="131" y="0"/>
                  </a:lnTo>
                  <a:lnTo>
                    <a:pt x="171" y="40"/>
                  </a:lnTo>
                  <a:lnTo>
                    <a:pt x="191" y="90"/>
                  </a:lnTo>
                  <a:lnTo>
                    <a:pt x="171" y="151"/>
                  </a:lnTo>
                  <a:lnTo>
                    <a:pt x="131" y="181"/>
                  </a:lnTo>
                  <a:lnTo>
                    <a:pt x="70" y="181"/>
                  </a:lnTo>
                  <a:lnTo>
                    <a:pt x="20" y="151"/>
                  </a:lnTo>
                  <a:lnTo>
                    <a:pt x="0" y="9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23579" name="Freeform 29">
              <a:extLst>
                <a:ext uri="{FF2B5EF4-FFF2-40B4-BE49-F238E27FC236}">
                  <a16:creationId xmlns:a16="http://schemas.microsoft.com/office/drawing/2014/main" id="{D034BCE3-6AB7-4560-BB76-0B9F0F626F45}"/>
                </a:ext>
              </a:extLst>
            </p:cNvPr>
            <p:cNvSpPr>
              <a:spLocks/>
            </p:cNvSpPr>
            <p:nvPr/>
          </p:nvSpPr>
          <p:spPr bwMode="auto">
            <a:xfrm>
              <a:off x="5381" y="2491"/>
              <a:ext cx="209" cy="208"/>
            </a:xfrm>
            <a:custGeom>
              <a:avLst/>
              <a:gdLst>
                <a:gd name="T0" fmla="*/ 0 w 191"/>
                <a:gd name="T1" fmla="*/ 104 h 182"/>
                <a:gd name="T2" fmla="*/ 22 w 191"/>
                <a:gd name="T3" fmla="*/ 47 h 182"/>
                <a:gd name="T4" fmla="*/ 77 w 191"/>
                <a:gd name="T5" fmla="*/ 0 h 182"/>
                <a:gd name="T6" fmla="*/ 143 w 191"/>
                <a:gd name="T7" fmla="*/ 0 h 182"/>
                <a:gd name="T8" fmla="*/ 187 w 191"/>
                <a:gd name="T9" fmla="*/ 47 h 182"/>
                <a:gd name="T10" fmla="*/ 209 w 191"/>
                <a:gd name="T11" fmla="*/ 104 h 182"/>
                <a:gd name="T12" fmla="*/ 187 w 191"/>
                <a:gd name="T13" fmla="*/ 174 h 182"/>
                <a:gd name="T14" fmla="*/ 143 w 191"/>
                <a:gd name="T15" fmla="*/ 208 h 182"/>
                <a:gd name="T16" fmla="*/ 77 w 191"/>
                <a:gd name="T17" fmla="*/ 208 h 182"/>
                <a:gd name="T18" fmla="*/ 22 w 191"/>
                <a:gd name="T19" fmla="*/ 174 h 182"/>
                <a:gd name="T20" fmla="*/ 0 w 191"/>
                <a:gd name="T21" fmla="*/ 104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1"/>
                <a:gd name="T34" fmla="*/ 0 h 182"/>
                <a:gd name="T35" fmla="*/ 191 w 191"/>
                <a:gd name="T36" fmla="*/ 182 h 1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1" h="182">
                  <a:moveTo>
                    <a:pt x="0" y="91"/>
                  </a:moveTo>
                  <a:lnTo>
                    <a:pt x="20" y="41"/>
                  </a:lnTo>
                  <a:lnTo>
                    <a:pt x="70" y="0"/>
                  </a:lnTo>
                  <a:lnTo>
                    <a:pt x="131" y="0"/>
                  </a:lnTo>
                  <a:lnTo>
                    <a:pt x="171" y="41"/>
                  </a:lnTo>
                  <a:lnTo>
                    <a:pt x="191" y="91"/>
                  </a:lnTo>
                  <a:lnTo>
                    <a:pt x="171" y="152"/>
                  </a:lnTo>
                  <a:lnTo>
                    <a:pt x="131" y="182"/>
                  </a:lnTo>
                  <a:lnTo>
                    <a:pt x="70" y="182"/>
                  </a:lnTo>
                  <a:lnTo>
                    <a:pt x="20" y="152"/>
                  </a:lnTo>
                  <a:lnTo>
                    <a:pt x="0" y="9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23580" name="Freeform 30">
              <a:extLst>
                <a:ext uri="{FF2B5EF4-FFF2-40B4-BE49-F238E27FC236}">
                  <a16:creationId xmlns:a16="http://schemas.microsoft.com/office/drawing/2014/main" id="{A95C682F-9C59-40AC-9140-FAA2BDC74646}"/>
                </a:ext>
              </a:extLst>
            </p:cNvPr>
            <p:cNvSpPr>
              <a:spLocks/>
            </p:cNvSpPr>
            <p:nvPr/>
          </p:nvSpPr>
          <p:spPr bwMode="auto">
            <a:xfrm>
              <a:off x="5381" y="2872"/>
              <a:ext cx="209" cy="207"/>
            </a:xfrm>
            <a:custGeom>
              <a:avLst/>
              <a:gdLst>
                <a:gd name="T0" fmla="*/ 0 w 191"/>
                <a:gd name="T1" fmla="*/ 104 h 181"/>
                <a:gd name="T2" fmla="*/ 22 w 191"/>
                <a:gd name="T3" fmla="*/ 46 h 181"/>
                <a:gd name="T4" fmla="*/ 77 w 191"/>
                <a:gd name="T5" fmla="*/ 0 h 181"/>
                <a:gd name="T6" fmla="*/ 143 w 191"/>
                <a:gd name="T7" fmla="*/ 0 h 181"/>
                <a:gd name="T8" fmla="*/ 187 w 191"/>
                <a:gd name="T9" fmla="*/ 46 h 181"/>
                <a:gd name="T10" fmla="*/ 209 w 191"/>
                <a:gd name="T11" fmla="*/ 104 h 181"/>
                <a:gd name="T12" fmla="*/ 187 w 191"/>
                <a:gd name="T13" fmla="*/ 173 h 181"/>
                <a:gd name="T14" fmla="*/ 143 w 191"/>
                <a:gd name="T15" fmla="*/ 207 h 181"/>
                <a:gd name="T16" fmla="*/ 77 w 191"/>
                <a:gd name="T17" fmla="*/ 207 h 181"/>
                <a:gd name="T18" fmla="*/ 22 w 191"/>
                <a:gd name="T19" fmla="*/ 173 h 181"/>
                <a:gd name="T20" fmla="*/ 0 w 191"/>
                <a:gd name="T21" fmla="*/ 104 h 1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1"/>
                <a:gd name="T34" fmla="*/ 0 h 181"/>
                <a:gd name="T35" fmla="*/ 191 w 191"/>
                <a:gd name="T36" fmla="*/ 181 h 1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1" h="181">
                  <a:moveTo>
                    <a:pt x="0" y="91"/>
                  </a:moveTo>
                  <a:lnTo>
                    <a:pt x="20" y="40"/>
                  </a:lnTo>
                  <a:lnTo>
                    <a:pt x="70" y="0"/>
                  </a:lnTo>
                  <a:lnTo>
                    <a:pt x="131" y="0"/>
                  </a:lnTo>
                  <a:lnTo>
                    <a:pt x="171" y="40"/>
                  </a:lnTo>
                  <a:lnTo>
                    <a:pt x="191" y="91"/>
                  </a:lnTo>
                  <a:lnTo>
                    <a:pt x="171" y="151"/>
                  </a:lnTo>
                  <a:lnTo>
                    <a:pt x="131" y="181"/>
                  </a:lnTo>
                  <a:lnTo>
                    <a:pt x="70" y="181"/>
                  </a:lnTo>
                  <a:lnTo>
                    <a:pt x="20" y="151"/>
                  </a:lnTo>
                  <a:lnTo>
                    <a:pt x="0" y="9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23581" name="Freeform 31">
              <a:extLst>
                <a:ext uri="{FF2B5EF4-FFF2-40B4-BE49-F238E27FC236}">
                  <a16:creationId xmlns:a16="http://schemas.microsoft.com/office/drawing/2014/main" id="{276A45DF-E0C3-4E50-B7DB-75545AC270A1}"/>
                </a:ext>
              </a:extLst>
            </p:cNvPr>
            <p:cNvSpPr>
              <a:spLocks/>
            </p:cNvSpPr>
            <p:nvPr/>
          </p:nvSpPr>
          <p:spPr bwMode="auto">
            <a:xfrm>
              <a:off x="5381" y="3252"/>
              <a:ext cx="209" cy="207"/>
            </a:xfrm>
            <a:custGeom>
              <a:avLst/>
              <a:gdLst>
                <a:gd name="T0" fmla="*/ 0 w 191"/>
                <a:gd name="T1" fmla="*/ 103 h 181"/>
                <a:gd name="T2" fmla="*/ 22 w 191"/>
                <a:gd name="T3" fmla="*/ 46 h 181"/>
                <a:gd name="T4" fmla="*/ 77 w 191"/>
                <a:gd name="T5" fmla="*/ 0 h 181"/>
                <a:gd name="T6" fmla="*/ 143 w 191"/>
                <a:gd name="T7" fmla="*/ 0 h 181"/>
                <a:gd name="T8" fmla="*/ 187 w 191"/>
                <a:gd name="T9" fmla="*/ 46 h 181"/>
                <a:gd name="T10" fmla="*/ 209 w 191"/>
                <a:gd name="T11" fmla="*/ 103 h 181"/>
                <a:gd name="T12" fmla="*/ 187 w 191"/>
                <a:gd name="T13" fmla="*/ 173 h 181"/>
                <a:gd name="T14" fmla="*/ 143 w 191"/>
                <a:gd name="T15" fmla="*/ 207 h 181"/>
                <a:gd name="T16" fmla="*/ 77 w 191"/>
                <a:gd name="T17" fmla="*/ 207 h 181"/>
                <a:gd name="T18" fmla="*/ 22 w 191"/>
                <a:gd name="T19" fmla="*/ 173 h 181"/>
                <a:gd name="T20" fmla="*/ 0 w 191"/>
                <a:gd name="T21" fmla="*/ 103 h 1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1"/>
                <a:gd name="T34" fmla="*/ 0 h 181"/>
                <a:gd name="T35" fmla="*/ 191 w 191"/>
                <a:gd name="T36" fmla="*/ 181 h 1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1" h="181">
                  <a:moveTo>
                    <a:pt x="0" y="90"/>
                  </a:moveTo>
                  <a:lnTo>
                    <a:pt x="20" y="40"/>
                  </a:lnTo>
                  <a:lnTo>
                    <a:pt x="70" y="0"/>
                  </a:lnTo>
                  <a:lnTo>
                    <a:pt x="131" y="0"/>
                  </a:lnTo>
                  <a:lnTo>
                    <a:pt x="171" y="40"/>
                  </a:lnTo>
                  <a:lnTo>
                    <a:pt x="191" y="90"/>
                  </a:lnTo>
                  <a:lnTo>
                    <a:pt x="171" y="151"/>
                  </a:lnTo>
                  <a:lnTo>
                    <a:pt x="131" y="181"/>
                  </a:lnTo>
                  <a:lnTo>
                    <a:pt x="70" y="181"/>
                  </a:lnTo>
                  <a:lnTo>
                    <a:pt x="20" y="151"/>
                  </a:lnTo>
                  <a:lnTo>
                    <a:pt x="0" y="9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23582" name="Line 32">
              <a:extLst>
                <a:ext uri="{FF2B5EF4-FFF2-40B4-BE49-F238E27FC236}">
                  <a16:creationId xmlns:a16="http://schemas.microsoft.com/office/drawing/2014/main" id="{530C56E9-92E9-4776-BA74-4277725FD404}"/>
                </a:ext>
              </a:extLst>
            </p:cNvPr>
            <p:cNvSpPr>
              <a:spLocks noChangeShapeType="1"/>
            </p:cNvSpPr>
            <p:nvPr/>
          </p:nvSpPr>
          <p:spPr bwMode="auto">
            <a:xfrm flipH="1">
              <a:off x="2046" y="1835"/>
              <a:ext cx="218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3" name="Line 33">
              <a:extLst>
                <a:ext uri="{FF2B5EF4-FFF2-40B4-BE49-F238E27FC236}">
                  <a16:creationId xmlns:a16="http://schemas.microsoft.com/office/drawing/2014/main" id="{2959649A-3A16-4D99-9A22-D020AF8CCC3F}"/>
                </a:ext>
              </a:extLst>
            </p:cNvPr>
            <p:cNvSpPr>
              <a:spLocks noChangeShapeType="1"/>
            </p:cNvSpPr>
            <p:nvPr/>
          </p:nvSpPr>
          <p:spPr bwMode="auto">
            <a:xfrm flipH="1">
              <a:off x="2356" y="2214"/>
              <a:ext cx="1877" cy="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4" name="Line 34">
              <a:extLst>
                <a:ext uri="{FF2B5EF4-FFF2-40B4-BE49-F238E27FC236}">
                  <a16:creationId xmlns:a16="http://schemas.microsoft.com/office/drawing/2014/main" id="{F5772CDF-2059-4EAD-AADD-F24EAD353520}"/>
                </a:ext>
              </a:extLst>
            </p:cNvPr>
            <p:cNvSpPr>
              <a:spLocks noChangeShapeType="1"/>
            </p:cNvSpPr>
            <p:nvPr/>
          </p:nvSpPr>
          <p:spPr bwMode="auto">
            <a:xfrm flipH="1">
              <a:off x="2466" y="2595"/>
              <a:ext cx="176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5" name="Line 35">
              <a:extLst>
                <a:ext uri="{FF2B5EF4-FFF2-40B4-BE49-F238E27FC236}">
                  <a16:creationId xmlns:a16="http://schemas.microsoft.com/office/drawing/2014/main" id="{A96889A1-AD60-4928-96C0-397645872E3C}"/>
                </a:ext>
              </a:extLst>
            </p:cNvPr>
            <p:cNvSpPr>
              <a:spLocks noChangeShapeType="1"/>
            </p:cNvSpPr>
            <p:nvPr/>
          </p:nvSpPr>
          <p:spPr bwMode="auto">
            <a:xfrm flipH="1">
              <a:off x="2356" y="2976"/>
              <a:ext cx="187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6" name="Line 36">
              <a:extLst>
                <a:ext uri="{FF2B5EF4-FFF2-40B4-BE49-F238E27FC236}">
                  <a16:creationId xmlns:a16="http://schemas.microsoft.com/office/drawing/2014/main" id="{8C96E4F5-5B4E-4EC1-B4F0-790BAF4313D4}"/>
                </a:ext>
              </a:extLst>
            </p:cNvPr>
            <p:cNvSpPr>
              <a:spLocks noChangeShapeType="1"/>
            </p:cNvSpPr>
            <p:nvPr/>
          </p:nvSpPr>
          <p:spPr bwMode="auto">
            <a:xfrm flipH="1">
              <a:off x="2046" y="3355"/>
              <a:ext cx="2187" cy="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7" name="Freeform 37">
              <a:extLst>
                <a:ext uri="{FF2B5EF4-FFF2-40B4-BE49-F238E27FC236}">
                  <a16:creationId xmlns:a16="http://schemas.microsoft.com/office/drawing/2014/main" id="{19890CF2-A66D-4454-9A56-4B7F853B0BCC}"/>
                </a:ext>
              </a:extLst>
            </p:cNvPr>
            <p:cNvSpPr>
              <a:spLocks/>
            </p:cNvSpPr>
            <p:nvPr/>
          </p:nvSpPr>
          <p:spPr bwMode="auto">
            <a:xfrm>
              <a:off x="1947" y="1777"/>
              <a:ext cx="99" cy="115"/>
            </a:xfrm>
            <a:custGeom>
              <a:avLst/>
              <a:gdLst>
                <a:gd name="T0" fmla="*/ 0 w 90"/>
                <a:gd name="T1" fmla="*/ 58 h 101"/>
                <a:gd name="T2" fmla="*/ 11 w 90"/>
                <a:gd name="T3" fmla="*/ 24 h 101"/>
                <a:gd name="T4" fmla="*/ 44 w 90"/>
                <a:gd name="T5" fmla="*/ 0 h 101"/>
                <a:gd name="T6" fmla="*/ 88 w 90"/>
                <a:gd name="T7" fmla="*/ 24 h 101"/>
                <a:gd name="T8" fmla="*/ 99 w 90"/>
                <a:gd name="T9" fmla="*/ 58 h 101"/>
                <a:gd name="T10" fmla="*/ 88 w 90"/>
                <a:gd name="T11" fmla="*/ 92 h 101"/>
                <a:gd name="T12" fmla="*/ 44 w 90"/>
                <a:gd name="T13" fmla="*/ 115 h 101"/>
                <a:gd name="T14" fmla="*/ 11 w 90"/>
                <a:gd name="T15" fmla="*/ 92 h 101"/>
                <a:gd name="T16" fmla="*/ 0 w 90"/>
                <a:gd name="T17" fmla="*/ 58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101"/>
                <a:gd name="T29" fmla="*/ 90 w 90"/>
                <a:gd name="T30" fmla="*/ 101 h 1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101">
                  <a:moveTo>
                    <a:pt x="0" y="51"/>
                  </a:moveTo>
                  <a:lnTo>
                    <a:pt x="10" y="21"/>
                  </a:lnTo>
                  <a:lnTo>
                    <a:pt x="40" y="0"/>
                  </a:lnTo>
                  <a:lnTo>
                    <a:pt x="80" y="21"/>
                  </a:lnTo>
                  <a:lnTo>
                    <a:pt x="90" y="51"/>
                  </a:lnTo>
                  <a:lnTo>
                    <a:pt x="80" y="81"/>
                  </a:lnTo>
                  <a:lnTo>
                    <a:pt x="40" y="101"/>
                  </a:lnTo>
                  <a:lnTo>
                    <a:pt x="10" y="81"/>
                  </a:lnTo>
                  <a:lnTo>
                    <a:pt x="0" y="5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23588" name="Freeform 38">
              <a:extLst>
                <a:ext uri="{FF2B5EF4-FFF2-40B4-BE49-F238E27FC236}">
                  <a16:creationId xmlns:a16="http://schemas.microsoft.com/office/drawing/2014/main" id="{0AF88F00-A527-4BF5-999C-84D202A40B33}"/>
                </a:ext>
              </a:extLst>
            </p:cNvPr>
            <p:cNvSpPr>
              <a:spLocks/>
            </p:cNvSpPr>
            <p:nvPr/>
          </p:nvSpPr>
          <p:spPr bwMode="auto">
            <a:xfrm>
              <a:off x="2256" y="2157"/>
              <a:ext cx="100" cy="116"/>
            </a:xfrm>
            <a:custGeom>
              <a:avLst/>
              <a:gdLst>
                <a:gd name="T0" fmla="*/ 0 w 91"/>
                <a:gd name="T1" fmla="*/ 57 h 101"/>
                <a:gd name="T2" fmla="*/ 11 w 91"/>
                <a:gd name="T3" fmla="*/ 23 h 101"/>
                <a:gd name="T4" fmla="*/ 55 w 91"/>
                <a:gd name="T5" fmla="*/ 0 h 101"/>
                <a:gd name="T6" fmla="*/ 89 w 91"/>
                <a:gd name="T7" fmla="*/ 23 h 101"/>
                <a:gd name="T8" fmla="*/ 100 w 91"/>
                <a:gd name="T9" fmla="*/ 57 h 101"/>
                <a:gd name="T10" fmla="*/ 89 w 91"/>
                <a:gd name="T11" fmla="*/ 93 h 101"/>
                <a:gd name="T12" fmla="*/ 55 w 91"/>
                <a:gd name="T13" fmla="*/ 116 h 101"/>
                <a:gd name="T14" fmla="*/ 11 w 91"/>
                <a:gd name="T15" fmla="*/ 93 h 101"/>
                <a:gd name="T16" fmla="*/ 0 w 91"/>
                <a:gd name="T17" fmla="*/ 57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
                <a:gd name="T28" fmla="*/ 0 h 101"/>
                <a:gd name="T29" fmla="*/ 91 w 91"/>
                <a:gd name="T30" fmla="*/ 101 h 1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 h="101">
                  <a:moveTo>
                    <a:pt x="0" y="50"/>
                  </a:moveTo>
                  <a:lnTo>
                    <a:pt x="10" y="20"/>
                  </a:lnTo>
                  <a:lnTo>
                    <a:pt x="50" y="0"/>
                  </a:lnTo>
                  <a:lnTo>
                    <a:pt x="81" y="20"/>
                  </a:lnTo>
                  <a:lnTo>
                    <a:pt x="91" y="50"/>
                  </a:lnTo>
                  <a:lnTo>
                    <a:pt x="81" y="81"/>
                  </a:lnTo>
                  <a:lnTo>
                    <a:pt x="50" y="101"/>
                  </a:lnTo>
                  <a:lnTo>
                    <a:pt x="10" y="81"/>
                  </a:lnTo>
                  <a:lnTo>
                    <a:pt x="0" y="5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23589" name="Freeform 39">
              <a:extLst>
                <a:ext uri="{FF2B5EF4-FFF2-40B4-BE49-F238E27FC236}">
                  <a16:creationId xmlns:a16="http://schemas.microsoft.com/office/drawing/2014/main" id="{132352F5-728F-43CD-BC32-CB29F6B7BD63}"/>
                </a:ext>
              </a:extLst>
            </p:cNvPr>
            <p:cNvSpPr>
              <a:spLocks/>
            </p:cNvSpPr>
            <p:nvPr/>
          </p:nvSpPr>
          <p:spPr bwMode="auto">
            <a:xfrm>
              <a:off x="2356" y="2538"/>
              <a:ext cx="110" cy="114"/>
            </a:xfrm>
            <a:custGeom>
              <a:avLst/>
              <a:gdLst>
                <a:gd name="T0" fmla="*/ 0 w 101"/>
                <a:gd name="T1" fmla="*/ 57 h 100"/>
                <a:gd name="T2" fmla="*/ 22 w 101"/>
                <a:gd name="T3" fmla="*/ 23 h 100"/>
                <a:gd name="T4" fmla="*/ 54 w 101"/>
                <a:gd name="T5" fmla="*/ 0 h 100"/>
                <a:gd name="T6" fmla="*/ 87 w 101"/>
                <a:gd name="T7" fmla="*/ 23 h 100"/>
                <a:gd name="T8" fmla="*/ 110 w 101"/>
                <a:gd name="T9" fmla="*/ 57 h 100"/>
                <a:gd name="T10" fmla="*/ 87 w 101"/>
                <a:gd name="T11" fmla="*/ 91 h 100"/>
                <a:gd name="T12" fmla="*/ 54 w 101"/>
                <a:gd name="T13" fmla="*/ 114 h 100"/>
                <a:gd name="T14" fmla="*/ 22 w 101"/>
                <a:gd name="T15" fmla="*/ 91 h 100"/>
                <a:gd name="T16" fmla="*/ 0 w 101"/>
                <a:gd name="T17" fmla="*/ 57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100"/>
                <a:gd name="T29" fmla="*/ 101 w 101"/>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100">
                  <a:moveTo>
                    <a:pt x="0" y="50"/>
                  </a:moveTo>
                  <a:lnTo>
                    <a:pt x="20" y="20"/>
                  </a:lnTo>
                  <a:lnTo>
                    <a:pt x="50" y="0"/>
                  </a:lnTo>
                  <a:lnTo>
                    <a:pt x="80" y="20"/>
                  </a:lnTo>
                  <a:lnTo>
                    <a:pt x="101" y="50"/>
                  </a:lnTo>
                  <a:lnTo>
                    <a:pt x="80" y="80"/>
                  </a:lnTo>
                  <a:lnTo>
                    <a:pt x="50" y="100"/>
                  </a:lnTo>
                  <a:lnTo>
                    <a:pt x="20" y="80"/>
                  </a:lnTo>
                  <a:lnTo>
                    <a:pt x="0" y="5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23590" name="Freeform 40">
              <a:extLst>
                <a:ext uri="{FF2B5EF4-FFF2-40B4-BE49-F238E27FC236}">
                  <a16:creationId xmlns:a16="http://schemas.microsoft.com/office/drawing/2014/main" id="{0FAD6BB3-F95C-4A4F-AC86-70D3418A1183}"/>
                </a:ext>
              </a:extLst>
            </p:cNvPr>
            <p:cNvSpPr>
              <a:spLocks/>
            </p:cNvSpPr>
            <p:nvPr/>
          </p:nvSpPr>
          <p:spPr bwMode="auto">
            <a:xfrm>
              <a:off x="2256" y="2918"/>
              <a:ext cx="100" cy="115"/>
            </a:xfrm>
            <a:custGeom>
              <a:avLst/>
              <a:gdLst>
                <a:gd name="T0" fmla="*/ 0 w 91"/>
                <a:gd name="T1" fmla="*/ 58 h 101"/>
                <a:gd name="T2" fmla="*/ 11 w 91"/>
                <a:gd name="T3" fmla="*/ 23 h 101"/>
                <a:gd name="T4" fmla="*/ 55 w 91"/>
                <a:gd name="T5" fmla="*/ 0 h 101"/>
                <a:gd name="T6" fmla="*/ 89 w 91"/>
                <a:gd name="T7" fmla="*/ 23 h 101"/>
                <a:gd name="T8" fmla="*/ 100 w 91"/>
                <a:gd name="T9" fmla="*/ 58 h 101"/>
                <a:gd name="T10" fmla="*/ 89 w 91"/>
                <a:gd name="T11" fmla="*/ 104 h 101"/>
                <a:gd name="T12" fmla="*/ 55 w 91"/>
                <a:gd name="T13" fmla="*/ 115 h 101"/>
                <a:gd name="T14" fmla="*/ 11 w 91"/>
                <a:gd name="T15" fmla="*/ 104 h 101"/>
                <a:gd name="T16" fmla="*/ 0 w 91"/>
                <a:gd name="T17" fmla="*/ 58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
                <a:gd name="T28" fmla="*/ 0 h 101"/>
                <a:gd name="T29" fmla="*/ 91 w 91"/>
                <a:gd name="T30" fmla="*/ 101 h 1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 h="101">
                  <a:moveTo>
                    <a:pt x="0" y="51"/>
                  </a:moveTo>
                  <a:lnTo>
                    <a:pt x="10" y="20"/>
                  </a:lnTo>
                  <a:lnTo>
                    <a:pt x="50" y="0"/>
                  </a:lnTo>
                  <a:lnTo>
                    <a:pt x="81" y="20"/>
                  </a:lnTo>
                  <a:lnTo>
                    <a:pt x="91" y="51"/>
                  </a:lnTo>
                  <a:lnTo>
                    <a:pt x="81" y="91"/>
                  </a:lnTo>
                  <a:lnTo>
                    <a:pt x="50" y="101"/>
                  </a:lnTo>
                  <a:lnTo>
                    <a:pt x="10" y="91"/>
                  </a:lnTo>
                  <a:lnTo>
                    <a:pt x="0" y="5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23591" name="Freeform 41">
              <a:extLst>
                <a:ext uri="{FF2B5EF4-FFF2-40B4-BE49-F238E27FC236}">
                  <a16:creationId xmlns:a16="http://schemas.microsoft.com/office/drawing/2014/main" id="{EC6E40E9-0344-4995-99FD-E8EEA0E3A134}"/>
                </a:ext>
              </a:extLst>
            </p:cNvPr>
            <p:cNvSpPr>
              <a:spLocks/>
            </p:cNvSpPr>
            <p:nvPr/>
          </p:nvSpPr>
          <p:spPr bwMode="auto">
            <a:xfrm>
              <a:off x="1947" y="3310"/>
              <a:ext cx="99" cy="104"/>
            </a:xfrm>
            <a:custGeom>
              <a:avLst/>
              <a:gdLst>
                <a:gd name="T0" fmla="*/ 0 w 90"/>
                <a:gd name="T1" fmla="*/ 46 h 91"/>
                <a:gd name="T2" fmla="*/ 11 w 90"/>
                <a:gd name="T3" fmla="*/ 11 h 91"/>
                <a:gd name="T4" fmla="*/ 44 w 90"/>
                <a:gd name="T5" fmla="*/ 0 h 91"/>
                <a:gd name="T6" fmla="*/ 88 w 90"/>
                <a:gd name="T7" fmla="*/ 11 h 91"/>
                <a:gd name="T8" fmla="*/ 99 w 90"/>
                <a:gd name="T9" fmla="*/ 46 h 91"/>
                <a:gd name="T10" fmla="*/ 88 w 90"/>
                <a:gd name="T11" fmla="*/ 93 h 91"/>
                <a:gd name="T12" fmla="*/ 44 w 90"/>
                <a:gd name="T13" fmla="*/ 104 h 91"/>
                <a:gd name="T14" fmla="*/ 11 w 90"/>
                <a:gd name="T15" fmla="*/ 93 h 91"/>
                <a:gd name="T16" fmla="*/ 0 w 90"/>
                <a:gd name="T17" fmla="*/ 46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91"/>
                <a:gd name="T29" fmla="*/ 90 w 90"/>
                <a:gd name="T30" fmla="*/ 91 h 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91">
                  <a:moveTo>
                    <a:pt x="0" y="40"/>
                  </a:moveTo>
                  <a:lnTo>
                    <a:pt x="10" y="10"/>
                  </a:lnTo>
                  <a:lnTo>
                    <a:pt x="40" y="0"/>
                  </a:lnTo>
                  <a:lnTo>
                    <a:pt x="80" y="10"/>
                  </a:lnTo>
                  <a:lnTo>
                    <a:pt x="90" y="40"/>
                  </a:lnTo>
                  <a:lnTo>
                    <a:pt x="80" y="81"/>
                  </a:lnTo>
                  <a:lnTo>
                    <a:pt x="40" y="91"/>
                  </a:lnTo>
                  <a:lnTo>
                    <a:pt x="10" y="81"/>
                  </a:lnTo>
                  <a:lnTo>
                    <a:pt x="0" y="4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23592" name="Rectangle 42">
              <a:extLst>
                <a:ext uri="{FF2B5EF4-FFF2-40B4-BE49-F238E27FC236}">
                  <a16:creationId xmlns:a16="http://schemas.microsoft.com/office/drawing/2014/main" id="{C1BDB1EF-10AF-4F72-85A1-1E833C4E3530}"/>
                </a:ext>
              </a:extLst>
            </p:cNvPr>
            <p:cNvSpPr>
              <a:spLocks noChangeArrowheads="1"/>
            </p:cNvSpPr>
            <p:nvPr/>
          </p:nvSpPr>
          <p:spPr bwMode="auto">
            <a:xfrm>
              <a:off x="898" y="1593"/>
              <a:ext cx="1777" cy="195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93" name="Line 43">
              <a:extLst>
                <a:ext uri="{FF2B5EF4-FFF2-40B4-BE49-F238E27FC236}">
                  <a16:creationId xmlns:a16="http://schemas.microsoft.com/office/drawing/2014/main" id="{AD1C5E87-D9F6-485F-90B0-58A2F0E97DF1}"/>
                </a:ext>
              </a:extLst>
            </p:cNvPr>
            <p:cNvSpPr>
              <a:spLocks noChangeShapeType="1"/>
            </p:cNvSpPr>
            <p:nvPr/>
          </p:nvSpPr>
          <p:spPr bwMode="auto">
            <a:xfrm flipH="1">
              <a:off x="269" y="2595"/>
              <a:ext cx="104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4" name="Freeform 44">
              <a:extLst>
                <a:ext uri="{FF2B5EF4-FFF2-40B4-BE49-F238E27FC236}">
                  <a16:creationId xmlns:a16="http://schemas.microsoft.com/office/drawing/2014/main" id="{DFDE4457-7855-440D-BD87-ED87A53FB472}"/>
                </a:ext>
              </a:extLst>
            </p:cNvPr>
            <p:cNvSpPr>
              <a:spLocks/>
            </p:cNvSpPr>
            <p:nvPr/>
          </p:nvSpPr>
          <p:spPr bwMode="auto">
            <a:xfrm>
              <a:off x="1318" y="2538"/>
              <a:ext cx="99" cy="114"/>
            </a:xfrm>
            <a:custGeom>
              <a:avLst/>
              <a:gdLst>
                <a:gd name="T0" fmla="*/ 0 w 91"/>
                <a:gd name="T1" fmla="*/ 57 h 100"/>
                <a:gd name="T2" fmla="*/ 11 w 91"/>
                <a:gd name="T3" fmla="*/ 23 h 100"/>
                <a:gd name="T4" fmla="*/ 54 w 91"/>
                <a:gd name="T5" fmla="*/ 0 h 100"/>
                <a:gd name="T6" fmla="*/ 88 w 91"/>
                <a:gd name="T7" fmla="*/ 23 h 100"/>
                <a:gd name="T8" fmla="*/ 99 w 91"/>
                <a:gd name="T9" fmla="*/ 57 h 100"/>
                <a:gd name="T10" fmla="*/ 88 w 91"/>
                <a:gd name="T11" fmla="*/ 91 h 100"/>
                <a:gd name="T12" fmla="*/ 54 w 91"/>
                <a:gd name="T13" fmla="*/ 114 h 100"/>
                <a:gd name="T14" fmla="*/ 11 w 91"/>
                <a:gd name="T15" fmla="*/ 91 h 100"/>
                <a:gd name="T16" fmla="*/ 0 w 91"/>
                <a:gd name="T17" fmla="*/ 57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
                <a:gd name="T28" fmla="*/ 0 h 100"/>
                <a:gd name="T29" fmla="*/ 91 w 91"/>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 h="100">
                  <a:moveTo>
                    <a:pt x="0" y="50"/>
                  </a:moveTo>
                  <a:lnTo>
                    <a:pt x="10" y="20"/>
                  </a:lnTo>
                  <a:lnTo>
                    <a:pt x="50" y="0"/>
                  </a:lnTo>
                  <a:lnTo>
                    <a:pt x="81" y="20"/>
                  </a:lnTo>
                  <a:lnTo>
                    <a:pt x="91" y="50"/>
                  </a:lnTo>
                  <a:lnTo>
                    <a:pt x="81" y="80"/>
                  </a:lnTo>
                  <a:lnTo>
                    <a:pt x="50" y="100"/>
                  </a:lnTo>
                  <a:lnTo>
                    <a:pt x="10" y="80"/>
                  </a:lnTo>
                  <a:lnTo>
                    <a:pt x="0" y="5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23595" name="Freeform 45">
              <a:extLst>
                <a:ext uri="{FF2B5EF4-FFF2-40B4-BE49-F238E27FC236}">
                  <a16:creationId xmlns:a16="http://schemas.microsoft.com/office/drawing/2014/main" id="{DE1FDAD9-3422-4B97-9B62-7B7DD82CC151}"/>
                </a:ext>
              </a:extLst>
            </p:cNvPr>
            <p:cNvSpPr>
              <a:spLocks/>
            </p:cNvSpPr>
            <p:nvPr/>
          </p:nvSpPr>
          <p:spPr bwMode="auto">
            <a:xfrm>
              <a:off x="1848" y="1881"/>
              <a:ext cx="110" cy="115"/>
            </a:xfrm>
            <a:custGeom>
              <a:avLst/>
              <a:gdLst>
                <a:gd name="T0" fmla="*/ 0 w 101"/>
                <a:gd name="T1" fmla="*/ 81 h 101"/>
                <a:gd name="T2" fmla="*/ 33 w 101"/>
                <a:gd name="T3" fmla="*/ 81 h 101"/>
                <a:gd name="T4" fmla="*/ 44 w 101"/>
                <a:gd name="T5" fmla="*/ 115 h 101"/>
                <a:gd name="T6" fmla="*/ 110 w 101"/>
                <a:gd name="T7" fmla="*/ 0 h 101"/>
                <a:gd name="T8" fmla="*/ 0 w 101"/>
                <a:gd name="T9" fmla="*/ 81 h 101"/>
                <a:gd name="T10" fmla="*/ 0 60000 65536"/>
                <a:gd name="T11" fmla="*/ 0 60000 65536"/>
                <a:gd name="T12" fmla="*/ 0 60000 65536"/>
                <a:gd name="T13" fmla="*/ 0 60000 65536"/>
                <a:gd name="T14" fmla="*/ 0 60000 65536"/>
                <a:gd name="T15" fmla="*/ 0 w 101"/>
                <a:gd name="T16" fmla="*/ 0 h 101"/>
                <a:gd name="T17" fmla="*/ 101 w 101"/>
                <a:gd name="T18" fmla="*/ 101 h 101"/>
              </a:gdLst>
              <a:ahLst/>
              <a:cxnLst>
                <a:cxn ang="T10">
                  <a:pos x="T0" y="T1"/>
                </a:cxn>
                <a:cxn ang="T11">
                  <a:pos x="T2" y="T3"/>
                </a:cxn>
                <a:cxn ang="T12">
                  <a:pos x="T4" y="T5"/>
                </a:cxn>
                <a:cxn ang="T13">
                  <a:pos x="T6" y="T7"/>
                </a:cxn>
                <a:cxn ang="T14">
                  <a:pos x="T8" y="T9"/>
                </a:cxn>
              </a:cxnLst>
              <a:rect l="T15" t="T16" r="T17" b="T18"/>
              <a:pathLst>
                <a:path w="101" h="101">
                  <a:moveTo>
                    <a:pt x="0" y="71"/>
                  </a:moveTo>
                  <a:lnTo>
                    <a:pt x="30" y="71"/>
                  </a:lnTo>
                  <a:lnTo>
                    <a:pt x="40" y="101"/>
                  </a:lnTo>
                  <a:lnTo>
                    <a:pt x="101" y="0"/>
                  </a:lnTo>
                  <a:lnTo>
                    <a:pt x="0" y="7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3596" name="Rectangle 46">
              <a:extLst>
                <a:ext uri="{FF2B5EF4-FFF2-40B4-BE49-F238E27FC236}">
                  <a16:creationId xmlns:a16="http://schemas.microsoft.com/office/drawing/2014/main" id="{1E51215C-9357-4600-A9E5-C569B1365257}"/>
                </a:ext>
              </a:extLst>
            </p:cNvPr>
            <p:cNvSpPr>
              <a:spLocks noChangeArrowheads="1"/>
            </p:cNvSpPr>
            <p:nvPr/>
          </p:nvSpPr>
          <p:spPr bwMode="auto">
            <a:xfrm rot="-2700000">
              <a:off x="2082" y="3076"/>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endParaRPr lang="zh-CN" altLang="en-US" sz="2000" b="1"/>
            </a:p>
          </p:txBody>
        </p:sp>
        <p:sp>
          <p:nvSpPr>
            <p:cNvPr id="23597" name="Rectangle 47">
              <a:extLst>
                <a:ext uri="{FF2B5EF4-FFF2-40B4-BE49-F238E27FC236}">
                  <a16:creationId xmlns:a16="http://schemas.microsoft.com/office/drawing/2014/main" id="{DEE95B91-FCCF-450E-B786-051E6D941489}"/>
                </a:ext>
              </a:extLst>
            </p:cNvPr>
            <p:cNvSpPr>
              <a:spLocks noChangeArrowheads="1"/>
            </p:cNvSpPr>
            <p:nvPr/>
          </p:nvSpPr>
          <p:spPr bwMode="auto">
            <a:xfrm>
              <a:off x="2919" y="160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A</a:t>
              </a:r>
              <a:endParaRPr lang="en-US" altLang="zh-CN" sz="2000" b="1"/>
            </a:p>
          </p:txBody>
        </p:sp>
        <p:sp>
          <p:nvSpPr>
            <p:cNvPr id="23598" name="Rectangle 48">
              <a:extLst>
                <a:ext uri="{FF2B5EF4-FFF2-40B4-BE49-F238E27FC236}">
                  <a16:creationId xmlns:a16="http://schemas.microsoft.com/office/drawing/2014/main" id="{8B7CBECD-C96D-4EC9-98F7-FAA17B792DBD}"/>
                </a:ext>
              </a:extLst>
            </p:cNvPr>
            <p:cNvSpPr>
              <a:spLocks noChangeArrowheads="1"/>
            </p:cNvSpPr>
            <p:nvPr/>
          </p:nvSpPr>
          <p:spPr bwMode="auto">
            <a:xfrm>
              <a:off x="3029" y="168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1</a:t>
              </a:r>
              <a:endParaRPr lang="zh-CN" altLang="en-US" sz="2000" b="1"/>
            </a:p>
          </p:txBody>
        </p:sp>
        <p:sp>
          <p:nvSpPr>
            <p:cNvPr id="23599" name="Rectangle 49">
              <a:extLst>
                <a:ext uri="{FF2B5EF4-FFF2-40B4-BE49-F238E27FC236}">
                  <a16:creationId xmlns:a16="http://schemas.microsoft.com/office/drawing/2014/main" id="{1B2389E3-C952-436D-A847-58A33A3950AC}"/>
                </a:ext>
              </a:extLst>
            </p:cNvPr>
            <p:cNvSpPr>
              <a:spLocks noChangeArrowheads="1"/>
            </p:cNvSpPr>
            <p:nvPr/>
          </p:nvSpPr>
          <p:spPr bwMode="auto">
            <a:xfrm>
              <a:off x="3084" y="160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A</a:t>
              </a:r>
              <a:endParaRPr lang="en-US" altLang="zh-CN" sz="2000" b="1"/>
            </a:p>
          </p:txBody>
        </p:sp>
        <p:sp>
          <p:nvSpPr>
            <p:cNvPr id="23600" name="Rectangle 50">
              <a:extLst>
                <a:ext uri="{FF2B5EF4-FFF2-40B4-BE49-F238E27FC236}">
                  <a16:creationId xmlns:a16="http://schemas.microsoft.com/office/drawing/2014/main" id="{E6740405-1374-4CD3-83DE-A68332D46CF5}"/>
                </a:ext>
              </a:extLst>
            </p:cNvPr>
            <p:cNvSpPr>
              <a:spLocks noChangeArrowheads="1"/>
            </p:cNvSpPr>
            <p:nvPr/>
          </p:nvSpPr>
          <p:spPr bwMode="auto">
            <a:xfrm>
              <a:off x="3194" y="168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2</a:t>
              </a:r>
              <a:endParaRPr lang="zh-CN" altLang="en-US" sz="2000" b="1"/>
            </a:p>
          </p:txBody>
        </p:sp>
        <p:sp>
          <p:nvSpPr>
            <p:cNvPr id="23601" name="Rectangle 51">
              <a:extLst>
                <a:ext uri="{FF2B5EF4-FFF2-40B4-BE49-F238E27FC236}">
                  <a16:creationId xmlns:a16="http://schemas.microsoft.com/office/drawing/2014/main" id="{EA51A903-D53C-4738-BF48-40D6325455AD}"/>
                </a:ext>
              </a:extLst>
            </p:cNvPr>
            <p:cNvSpPr>
              <a:spLocks noChangeArrowheads="1"/>
            </p:cNvSpPr>
            <p:nvPr/>
          </p:nvSpPr>
          <p:spPr bwMode="auto">
            <a:xfrm>
              <a:off x="3249" y="160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A</a:t>
              </a:r>
              <a:endParaRPr lang="en-US" altLang="zh-CN" sz="2000" b="1"/>
            </a:p>
          </p:txBody>
        </p:sp>
        <p:sp>
          <p:nvSpPr>
            <p:cNvPr id="23602" name="Rectangle 52">
              <a:extLst>
                <a:ext uri="{FF2B5EF4-FFF2-40B4-BE49-F238E27FC236}">
                  <a16:creationId xmlns:a16="http://schemas.microsoft.com/office/drawing/2014/main" id="{1CFFAEA9-0E8E-43AD-A25E-4B6CBADEDC4A}"/>
                </a:ext>
              </a:extLst>
            </p:cNvPr>
            <p:cNvSpPr>
              <a:spLocks noChangeArrowheads="1"/>
            </p:cNvSpPr>
            <p:nvPr/>
          </p:nvSpPr>
          <p:spPr bwMode="auto">
            <a:xfrm>
              <a:off x="3360" y="168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3</a:t>
              </a:r>
              <a:endParaRPr lang="zh-CN" altLang="en-US" sz="2000" b="1"/>
            </a:p>
          </p:txBody>
        </p:sp>
        <p:sp>
          <p:nvSpPr>
            <p:cNvPr id="23603" name="Rectangle 53">
              <a:extLst>
                <a:ext uri="{FF2B5EF4-FFF2-40B4-BE49-F238E27FC236}">
                  <a16:creationId xmlns:a16="http://schemas.microsoft.com/office/drawing/2014/main" id="{F0531EC9-695A-4430-9E73-87D2F280D306}"/>
                </a:ext>
              </a:extLst>
            </p:cNvPr>
            <p:cNvSpPr>
              <a:spLocks noChangeArrowheads="1"/>
            </p:cNvSpPr>
            <p:nvPr/>
          </p:nvSpPr>
          <p:spPr bwMode="auto">
            <a:xfrm>
              <a:off x="3416" y="1615"/>
              <a:ext cx="64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r>
                <a:rPr lang="zh-CN" altLang="en-US" sz="2000" b="1">
                  <a:solidFill>
                    <a:srgbClr val="000000"/>
                  </a:solidFill>
                  <a:latin typeface="宋体" panose="02010600030101010101" pitchFamily="2" charset="-122"/>
                </a:rPr>
                <a:t>子通道</a:t>
              </a:r>
              <a:endParaRPr lang="zh-CN" altLang="en-US" sz="2000" b="1"/>
            </a:p>
          </p:txBody>
        </p:sp>
        <p:sp>
          <p:nvSpPr>
            <p:cNvPr id="23604" name="Rectangle 54">
              <a:extLst>
                <a:ext uri="{FF2B5EF4-FFF2-40B4-BE49-F238E27FC236}">
                  <a16:creationId xmlns:a16="http://schemas.microsoft.com/office/drawing/2014/main" id="{967368AB-3424-45CB-99F9-922DEEFE1AD8}"/>
                </a:ext>
              </a:extLst>
            </p:cNvPr>
            <p:cNvSpPr>
              <a:spLocks noChangeArrowheads="1"/>
            </p:cNvSpPr>
            <p:nvPr/>
          </p:nvSpPr>
          <p:spPr bwMode="auto">
            <a:xfrm>
              <a:off x="4080" y="1593"/>
              <a:ext cx="1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A</a:t>
              </a:r>
              <a:endParaRPr lang="en-US" altLang="zh-CN" sz="2000" b="1"/>
            </a:p>
          </p:txBody>
        </p:sp>
        <p:sp>
          <p:nvSpPr>
            <p:cNvPr id="23605" name="Rectangle 55">
              <a:extLst>
                <a:ext uri="{FF2B5EF4-FFF2-40B4-BE49-F238E27FC236}">
                  <a16:creationId xmlns:a16="http://schemas.microsoft.com/office/drawing/2014/main" id="{A787A41D-7B27-4704-933B-8F4DDB8C2C8A}"/>
                </a:ext>
              </a:extLst>
            </p:cNvPr>
            <p:cNvSpPr>
              <a:spLocks noChangeArrowheads="1"/>
            </p:cNvSpPr>
            <p:nvPr/>
          </p:nvSpPr>
          <p:spPr bwMode="auto">
            <a:xfrm>
              <a:off x="2962" y="1985"/>
              <a:ext cx="1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B</a:t>
              </a:r>
              <a:endParaRPr lang="en-US" altLang="zh-CN" sz="2000" b="1"/>
            </a:p>
          </p:txBody>
        </p:sp>
        <p:sp>
          <p:nvSpPr>
            <p:cNvPr id="23606" name="Rectangle 56">
              <a:extLst>
                <a:ext uri="{FF2B5EF4-FFF2-40B4-BE49-F238E27FC236}">
                  <a16:creationId xmlns:a16="http://schemas.microsoft.com/office/drawing/2014/main" id="{F552CAAE-B480-4646-BF5C-77656919632C}"/>
                </a:ext>
              </a:extLst>
            </p:cNvPr>
            <p:cNvSpPr>
              <a:spLocks noChangeArrowheads="1"/>
            </p:cNvSpPr>
            <p:nvPr/>
          </p:nvSpPr>
          <p:spPr bwMode="auto">
            <a:xfrm>
              <a:off x="3051" y="206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1</a:t>
              </a:r>
              <a:endParaRPr lang="zh-CN" altLang="en-US" sz="2000" b="1"/>
            </a:p>
          </p:txBody>
        </p:sp>
        <p:sp>
          <p:nvSpPr>
            <p:cNvPr id="23607" name="Rectangle 57">
              <a:extLst>
                <a:ext uri="{FF2B5EF4-FFF2-40B4-BE49-F238E27FC236}">
                  <a16:creationId xmlns:a16="http://schemas.microsoft.com/office/drawing/2014/main" id="{250EA4AA-4C6A-4E30-8436-C9A2446B314D}"/>
                </a:ext>
              </a:extLst>
            </p:cNvPr>
            <p:cNvSpPr>
              <a:spLocks noChangeArrowheads="1"/>
            </p:cNvSpPr>
            <p:nvPr/>
          </p:nvSpPr>
          <p:spPr bwMode="auto">
            <a:xfrm>
              <a:off x="3106" y="1985"/>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B</a:t>
              </a:r>
              <a:endParaRPr lang="en-US" altLang="zh-CN" sz="2000" b="1"/>
            </a:p>
          </p:txBody>
        </p:sp>
        <p:sp>
          <p:nvSpPr>
            <p:cNvPr id="23608" name="Rectangle 58">
              <a:extLst>
                <a:ext uri="{FF2B5EF4-FFF2-40B4-BE49-F238E27FC236}">
                  <a16:creationId xmlns:a16="http://schemas.microsoft.com/office/drawing/2014/main" id="{7F6041CE-D85F-4D8B-A80B-B194E0F7DF8A}"/>
                </a:ext>
              </a:extLst>
            </p:cNvPr>
            <p:cNvSpPr>
              <a:spLocks noChangeArrowheads="1"/>
            </p:cNvSpPr>
            <p:nvPr/>
          </p:nvSpPr>
          <p:spPr bwMode="auto">
            <a:xfrm>
              <a:off x="3194" y="206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2</a:t>
              </a:r>
              <a:endParaRPr lang="zh-CN" altLang="en-US" sz="2000" b="1"/>
            </a:p>
          </p:txBody>
        </p:sp>
        <p:sp>
          <p:nvSpPr>
            <p:cNvPr id="23609" name="Rectangle 59">
              <a:extLst>
                <a:ext uri="{FF2B5EF4-FFF2-40B4-BE49-F238E27FC236}">
                  <a16:creationId xmlns:a16="http://schemas.microsoft.com/office/drawing/2014/main" id="{968A0790-3341-49F6-82B2-67C77182AC0D}"/>
                </a:ext>
              </a:extLst>
            </p:cNvPr>
            <p:cNvSpPr>
              <a:spLocks noChangeArrowheads="1"/>
            </p:cNvSpPr>
            <p:nvPr/>
          </p:nvSpPr>
          <p:spPr bwMode="auto">
            <a:xfrm>
              <a:off x="3249" y="1985"/>
              <a:ext cx="1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B</a:t>
              </a:r>
              <a:endParaRPr lang="en-US" altLang="zh-CN" sz="2000" b="1"/>
            </a:p>
          </p:txBody>
        </p:sp>
        <p:sp>
          <p:nvSpPr>
            <p:cNvPr id="23610" name="Rectangle 60">
              <a:extLst>
                <a:ext uri="{FF2B5EF4-FFF2-40B4-BE49-F238E27FC236}">
                  <a16:creationId xmlns:a16="http://schemas.microsoft.com/office/drawing/2014/main" id="{5C639EF2-18BE-4C44-A7F2-4E88C72CD67A}"/>
                </a:ext>
              </a:extLst>
            </p:cNvPr>
            <p:cNvSpPr>
              <a:spLocks noChangeArrowheads="1"/>
            </p:cNvSpPr>
            <p:nvPr/>
          </p:nvSpPr>
          <p:spPr bwMode="auto">
            <a:xfrm>
              <a:off x="3338" y="206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3</a:t>
              </a:r>
              <a:endParaRPr lang="zh-CN" altLang="en-US" sz="2000" b="1"/>
            </a:p>
          </p:txBody>
        </p:sp>
        <p:sp>
          <p:nvSpPr>
            <p:cNvPr id="23611" name="Rectangle 61">
              <a:extLst>
                <a:ext uri="{FF2B5EF4-FFF2-40B4-BE49-F238E27FC236}">
                  <a16:creationId xmlns:a16="http://schemas.microsoft.com/office/drawing/2014/main" id="{30ACF819-3DC7-4E16-AE57-30D92099FEA4}"/>
                </a:ext>
              </a:extLst>
            </p:cNvPr>
            <p:cNvSpPr>
              <a:spLocks noChangeArrowheads="1"/>
            </p:cNvSpPr>
            <p:nvPr/>
          </p:nvSpPr>
          <p:spPr bwMode="auto">
            <a:xfrm>
              <a:off x="3394" y="1996"/>
              <a:ext cx="6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r>
                <a:rPr lang="zh-CN" altLang="en-US" sz="2000" b="1">
                  <a:solidFill>
                    <a:srgbClr val="000000"/>
                  </a:solidFill>
                  <a:latin typeface="宋体" panose="02010600030101010101" pitchFamily="2" charset="-122"/>
                </a:rPr>
                <a:t>子通道</a:t>
              </a:r>
              <a:endParaRPr lang="zh-CN" altLang="en-US" sz="2000" b="1"/>
            </a:p>
          </p:txBody>
        </p:sp>
        <p:sp>
          <p:nvSpPr>
            <p:cNvPr id="23612" name="Rectangle 62">
              <a:extLst>
                <a:ext uri="{FF2B5EF4-FFF2-40B4-BE49-F238E27FC236}">
                  <a16:creationId xmlns:a16="http://schemas.microsoft.com/office/drawing/2014/main" id="{424EAE1E-0838-4FB4-81D5-F021C30F48BB}"/>
                </a:ext>
              </a:extLst>
            </p:cNvPr>
            <p:cNvSpPr>
              <a:spLocks noChangeArrowheads="1"/>
            </p:cNvSpPr>
            <p:nvPr/>
          </p:nvSpPr>
          <p:spPr bwMode="auto">
            <a:xfrm>
              <a:off x="4058" y="1985"/>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B</a:t>
              </a:r>
              <a:endParaRPr lang="en-US" altLang="zh-CN" sz="2000" b="1"/>
            </a:p>
          </p:txBody>
        </p:sp>
        <p:sp>
          <p:nvSpPr>
            <p:cNvPr id="23613" name="Rectangle 63">
              <a:extLst>
                <a:ext uri="{FF2B5EF4-FFF2-40B4-BE49-F238E27FC236}">
                  <a16:creationId xmlns:a16="http://schemas.microsoft.com/office/drawing/2014/main" id="{23E13A5A-176B-4CDC-B170-DFC30A23EC60}"/>
                </a:ext>
              </a:extLst>
            </p:cNvPr>
            <p:cNvSpPr>
              <a:spLocks noChangeArrowheads="1"/>
            </p:cNvSpPr>
            <p:nvPr/>
          </p:nvSpPr>
          <p:spPr bwMode="auto">
            <a:xfrm>
              <a:off x="2962" y="236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C</a:t>
              </a:r>
              <a:endParaRPr lang="en-US" altLang="zh-CN" sz="2000" b="1"/>
            </a:p>
          </p:txBody>
        </p:sp>
        <p:sp>
          <p:nvSpPr>
            <p:cNvPr id="23614" name="Rectangle 64">
              <a:extLst>
                <a:ext uri="{FF2B5EF4-FFF2-40B4-BE49-F238E27FC236}">
                  <a16:creationId xmlns:a16="http://schemas.microsoft.com/office/drawing/2014/main" id="{EEE8597B-018B-45A9-903C-EE52AEF1DB36}"/>
                </a:ext>
              </a:extLst>
            </p:cNvPr>
            <p:cNvSpPr>
              <a:spLocks noChangeArrowheads="1"/>
            </p:cNvSpPr>
            <p:nvPr/>
          </p:nvSpPr>
          <p:spPr bwMode="auto">
            <a:xfrm>
              <a:off x="3051" y="244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1</a:t>
              </a:r>
              <a:endParaRPr lang="zh-CN" altLang="en-US" sz="2000" b="1"/>
            </a:p>
          </p:txBody>
        </p:sp>
        <p:sp>
          <p:nvSpPr>
            <p:cNvPr id="23615" name="Rectangle 65">
              <a:extLst>
                <a:ext uri="{FF2B5EF4-FFF2-40B4-BE49-F238E27FC236}">
                  <a16:creationId xmlns:a16="http://schemas.microsoft.com/office/drawing/2014/main" id="{EA1C27A9-B929-4EE0-851E-3785E0185C54}"/>
                </a:ext>
              </a:extLst>
            </p:cNvPr>
            <p:cNvSpPr>
              <a:spLocks noChangeArrowheads="1"/>
            </p:cNvSpPr>
            <p:nvPr/>
          </p:nvSpPr>
          <p:spPr bwMode="auto">
            <a:xfrm>
              <a:off x="3106" y="236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C</a:t>
              </a:r>
              <a:endParaRPr lang="en-US" altLang="zh-CN" sz="2000" b="1"/>
            </a:p>
          </p:txBody>
        </p:sp>
        <p:sp>
          <p:nvSpPr>
            <p:cNvPr id="23616" name="Rectangle 66">
              <a:extLst>
                <a:ext uri="{FF2B5EF4-FFF2-40B4-BE49-F238E27FC236}">
                  <a16:creationId xmlns:a16="http://schemas.microsoft.com/office/drawing/2014/main" id="{DFB49046-9733-468F-AF33-E33C1499950F}"/>
                </a:ext>
              </a:extLst>
            </p:cNvPr>
            <p:cNvSpPr>
              <a:spLocks noChangeArrowheads="1"/>
            </p:cNvSpPr>
            <p:nvPr/>
          </p:nvSpPr>
          <p:spPr bwMode="auto">
            <a:xfrm>
              <a:off x="3194" y="244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2</a:t>
              </a:r>
              <a:endParaRPr lang="zh-CN" altLang="en-US" sz="2000" b="1"/>
            </a:p>
          </p:txBody>
        </p:sp>
        <p:sp>
          <p:nvSpPr>
            <p:cNvPr id="23617" name="Rectangle 67">
              <a:extLst>
                <a:ext uri="{FF2B5EF4-FFF2-40B4-BE49-F238E27FC236}">
                  <a16:creationId xmlns:a16="http://schemas.microsoft.com/office/drawing/2014/main" id="{F6427D35-618C-4EFA-B567-1FFA82F328D6}"/>
                </a:ext>
              </a:extLst>
            </p:cNvPr>
            <p:cNvSpPr>
              <a:spLocks noChangeArrowheads="1"/>
            </p:cNvSpPr>
            <p:nvPr/>
          </p:nvSpPr>
          <p:spPr bwMode="auto">
            <a:xfrm>
              <a:off x="3249" y="236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C</a:t>
              </a:r>
              <a:endParaRPr lang="en-US" altLang="zh-CN" sz="2000" b="1"/>
            </a:p>
          </p:txBody>
        </p:sp>
        <p:sp>
          <p:nvSpPr>
            <p:cNvPr id="23618" name="Rectangle 68">
              <a:extLst>
                <a:ext uri="{FF2B5EF4-FFF2-40B4-BE49-F238E27FC236}">
                  <a16:creationId xmlns:a16="http://schemas.microsoft.com/office/drawing/2014/main" id="{4BA19CAA-EF02-4EFA-82F5-1912BBD41AC1}"/>
                </a:ext>
              </a:extLst>
            </p:cNvPr>
            <p:cNvSpPr>
              <a:spLocks noChangeArrowheads="1"/>
            </p:cNvSpPr>
            <p:nvPr/>
          </p:nvSpPr>
          <p:spPr bwMode="auto">
            <a:xfrm>
              <a:off x="3338" y="244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3</a:t>
              </a:r>
              <a:endParaRPr lang="zh-CN" altLang="en-US" sz="2000" b="1"/>
            </a:p>
          </p:txBody>
        </p:sp>
        <p:sp>
          <p:nvSpPr>
            <p:cNvPr id="23619" name="Rectangle 69">
              <a:extLst>
                <a:ext uri="{FF2B5EF4-FFF2-40B4-BE49-F238E27FC236}">
                  <a16:creationId xmlns:a16="http://schemas.microsoft.com/office/drawing/2014/main" id="{3D014D4A-BE60-4B20-AC6E-491FA28A69B5}"/>
                </a:ext>
              </a:extLst>
            </p:cNvPr>
            <p:cNvSpPr>
              <a:spLocks noChangeArrowheads="1"/>
            </p:cNvSpPr>
            <p:nvPr/>
          </p:nvSpPr>
          <p:spPr bwMode="auto">
            <a:xfrm>
              <a:off x="3394" y="2376"/>
              <a:ext cx="6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r>
                <a:rPr lang="zh-CN" altLang="en-US" sz="2000" b="1">
                  <a:solidFill>
                    <a:srgbClr val="000000"/>
                  </a:solidFill>
                  <a:latin typeface="宋体" panose="02010600030101010101" pitchFamily="2" charset="-122"/>
                </a:rPr>
                <a:t>子通道</a:t>
              </a:r>
              <a:endParaRPr lang="zh-CN" altLang="en-US" sz="2000" b="1"/>
            </a:p>
          </p:txBody>
        </p:sp>
        <p:sp>
          <p:nvSpPr>
            <p:cNvPr id="23620" name="Rectangle 70">
              <a:extLst>
                <a:ext uri="{FF2B5EF4-FFF2-40B4-BE49-F238E27FC236}">
                  <a16:creationId xmlns:a16="http://schemas.microsoft.com/office/drawing/2014/main" id="{DE235510-008B-425F-B716-5CC5E1489C75}"/>
                </a:ext>
              </a:extLst>
            </p:cNvPr>
            <p:cNvSpPr>
              <a:spLocks noChangeArrowheads="1"/>
            </p:cNvSpPr>
            <p:nvPr/>
          </p:nvSpPr>
          <p:spPr bwMode="auto">
            <a:xfrm>
              <a:off x="4040" y="236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C</a:t>
              </a:r>
              <a:endParaRPr lang="en-US" altLang="zh-CN" sz="2000" b="1"/>
            </a:p>
          </p:txBody>
        </p:sp>
        <p:sp>
          <p:nvSpPr>
            <p:cNvPr id="23621" name="Rectangle 71">
              <a:extLst>
                <a:ext uri="{FF2B5EF4-FFF2-40B4-BE49-F238E27FC236}">
                  <a16:creationId xmlns:a16="http://schemas.microsoft.com/office/drawing/2014/main" id="{449D7FFD-7C28-43FF-90A6-71E8BB4FC0CF}"/>
                </a:ext>
              </a:extLst>
            </p:cNvPr>
            <p:cNvSpPr>
              <a:spLocks noChangeArrowheads="1"/>
            </p:cNvSpPr>
            <p:nvPr/>
          </p:nvSpPr>
          <p:spPr bwMode="auto">
            <a:xfrm>
              <a:off x="2940" y="3126"/>
              <a:ext cx="1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N</a:t>
              </a:r>
              <a:endParaRPr lang="en-US" altLang="zh-CN" sz="2000" b="1"/>
            </a:p>
          </p:txBody>
        </p:sp>
        <p:sp>
          <p:nvSpPr>
            <p:cNvPr id="23622" name="Rectangle 72">
              <a:extLst>
                <a:ext uri="{FF2B5EF4-FFF2-40B4-BE49-F238E27FC236}">
                  <a16:creationId xmlns:a16="http://schemas.microsoft.com/office/drawing/2014/main" id="{D3B304EE-FD85-4DF5-ACF0-B55C245DB3DA}"/>
                </a:ext>
              </a:extLst>
            </p:cNvPr>
            <p:cNvSpPr>
              <a:spLocks noChangeArrowheads="1"/>
            </p:cNvSpPr>
            <p:nvPr/>
          </p:nvSpPr>
          <p:spPr bwMode="auto">
            <a:xfrm>
              <a:off x="3040" y="320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1</a:t>
              </a:r>
              <a:endParaRPr lang="zh-CN" altLang="en-US" sz="2000" b="1"/>
            </a:p>
          </p:txBody>
        </p:sp>
        <p:sp>
          <p:nvSpPr>
            <p:cNvPr id="23623" name="Rectangle 73">
              <a:extLst>
                <a:ext uri="{FF2B5EF4-FFF2-40B4-BE49-F238E27FC236}">
                  <a16:creationId xmlns:a16="http://schemas.microsoft.com/office/drawing/2014/main" id="{F00AEFD5-C2C4-43A6-A082-98214CCB38C7}"/>
                </a:ext>
              </a:extLst>
            </p:cNvPr>
            <p:cNvSpPr>
              <a:spLocks noChangeArrowheads="1"/>
            </p:cNvSpPr>
            <p:nvPr/>
          </p:nvSpPr>
          <p:spPr bwMode="auto">
            <a:xfrm>
              <a:off x="3095" y="312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N</a:t>
              </a:r>
              <a:endParaRPr lang="en-US" altLang="zh-CN" sz="2000" b="1"/>
            </a:p>
          </p:txBody>
        </p:sp>
        <p:sp>
          <p:nvSpPr>
            <p:cNvPr id="23624" name="Rectangle 74">
              <a:extLst>
                <a:ext uri="{FF2B5EF4-FFF2-40B4-BE49-F238E27FC236}">
                  <a16:creationId xmlns:a16="http://schemas.microsoft.com/office/drawing/2014/main" id="{4F562EAA-2BF3-4B54-BDD9-D0B1D7C1A0D2}"/>
                </a:ext>
              </a:extLst>
            </p:cNvPr>
            <p:cNvSpPr>
              <a:spLocks noChangeArrowheads="1"/>
            </p:cNvSpPr>
            <p:nvPr/>
          </p:nvSpPr>
          <p:spPr bwMode="auto">
            <a:xfrm>
              <a:off x="3194" y="320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2</a:t>
              </a:r>
              <a:endParaRPr lang="zh-CN" altLang="en-US" sz="2000" b="1"/>
            </a:p>
          </p:txBody>
        </p:sp>
        <p:sp>
          <p:nvSpPr>
            <p:cNvPr id="23625" name="Rectangle 75">
              <a:extLst>
                <a:ext uri="{FF2B5EF4-FFF2-40B4-BE49-F238E27FC236}">
                  <a16:creationId xmlns:a16="http://schemas.microsoft.com/office/drawing/2014/main" id="{9954D2F0-98D8-4D9D-9977-F5CA5EDD25AA}"/>
                </a:ext>
              </a:extLst>
            </p:cNvPr>
            <p:cNvSpPr>
              <a:spLocks noChangeArrowheads="1"/>
            </p:cNvSpPr>
            <p:nvPr/>
          </p:nvSpPr>
          <p:spPr bwMode="auto">
            <a:xfrm>
              <a:off x="3249" y="312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N</a:t>
              </a:r>
              <a:endParaRPr lang="en-US" altLang="zh-CN" sz="2000" b="1"/>
            </a:p>
          </p:txBody>
        </p:sp>
        <p:sp>
          <p:nvSpPr>
            <p:cNvPr id="23626" name="Rectangle 76">
              <a:extLst>
                <a:ext uri="{FF2B5EF4-FFF2-40B4-BE49-F238E27FC236}">
                  <a16:creationId xmlns:a16="http://schemas.microsoft.com/office/drawing/2014/main" id="{93580AA3-30A9-4FAC-8C6F-2D9DFE5B1E9E}"/>
                </a:ext>
              </a:extLst>
            </p:cNvPr>
            <p:cNvSpPr>
              <a:spLocks noChangeArrowheads="1"/>
            </p:cNvSpPr>
            <p:nvPr/>
          </p:nvSpPr>
          <p:spPr bwMode="auto">
            <a:xfrm>
              <a:off x="3349" y="320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3</a:t>
              </a:r>
              <a:endParaRPr lang="zh-CN" altLang="en-US" sz="2000" b="1"/>
            </a:p>
          </p:txBody>
        </p:sp>
        <p:sp>
          <p:nvSpPr>
            <p:cNvPr id="23627" name="Rectangle 77">
              <a:extLst>
                <a:ext uri="{FF2B5EF4-FFF2-40B4-BE49-F238E27FC236}">
                  <a16:creationId xmlns:a16="http://schemas.microsoft.com/office/drawing/2014/main" id="{A1D301E9-A882-479B-8C14-18EB05D2688A}"/>
                </a:ext>
              </a:extLst>
            </p:cNvPr>
            <p:cNvSpPr>
              <a:spLocks noChangeArrowheads="1"/>
            </p:cNvSpPr>
            <p:nvPr/>
          </p:nvSpPr>
          <p:spPr bwMode="auto">
            <a:xfrm>
              <a:off x="3405" y="3137"/>
              <a:ext cx="6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r>
                <a:rPr lang="zh-CN" altLang="en-US" sz="2000" b="1">
                  <a:solidFill>
                    <a:srgbClr val="000000"/>
                  </a:solidFill>
                  <a:latin typeface="宋体" panose="02010600030101010101" pitchFamily="2" charset="-122"/>
                </a:rPr>
                <a:t>子通道</a:t>
              </a:r>
              <a:endParaRPr lang="zh-CN" altLang="en-US" sz="2000" b="1"/>
            </a:p>
          </p:txBody>
        </p:sp>
        <p:sp>
          <p:nvSpPr>
            <p:cNvPr id="23628" name="Rectangle 78">
              <a:extLst>
                <a:ext uri="{FF2B5EF4-FFF2-40B4-BE49-F238E27FC236}">
                  <a16:creationId xmlns:a16="http://schemas.microsoft.com/office/drawing/2014/main" id="{2534AB77-36DC-4E74-A030-1B8941836618}"/>
                </a:ext>
              </a:extLst>
            </p:cNvPr>
            <p:cNvSpPr>
              <a:spLocks noChangeArrowheads="1"/>
            </p:cNvSpPr>
            <p:nvPr/>
          </p:nvSpPr>
          <p:spPr bwMode="auto">
            <a:xfrm>
              <a:off x="4060" y="312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N</a:t>
              </a:r>
              <a:endParaRPr lang="en-US" altLang="zh-CN" sz="2000" b="1"/>
            </a:p>
          </p:txBody>
        </p:sp>
        <p:sp>
          <p:nvSpPr>
            <p:cNvPr id="23629" name="Rectangle 81">
              <a:extLst>
                <a:ext uri="{FF2B5EF4-FFF2-40B4-BE49-F238E27FC236}">
                  <a16:creationId xmlns:a16="http://schemas.microsoft.com/office/drawing/2014/main" id="{D0624099-8E2B-4C12-98A3-3DA4C533E745}"/>
                </a:ext>
              </a:extLst>
            </p:cNvPr>
            <p:cNvSpPr>
              <a:spLocks noChangeArrowheads="1"/>
            </p:cNvSpPr>
            <p:nvPr/>
          </p:nvSpPr>
          <p:spPr bwMode="auto">
            <a:xfrm>
              <a:off x="125" y="244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1</a:t>
              </a:r>
              <a:endParaRPr lang="zh-CN" altLang="en-US" sz="2000" b="1"/>
            </a:p>
          </p:txBody>
        </p:sp>
        <p:sp>
          <p:nvSpPr>
            <p:cNvPr id="23630" name="Rectangle 82">
              <a:extLst>
                <a:ext uri="{FF2B5EF4-FFF2-40B4-BE49-F238E27FC236}">
                  <a16:creationId xmlns:a16="http://schemas.microsoft.com/office/drawing/2014/main" id="{89BDCB89-D294-4AB4-8384-762414FAD884}"/>
                </a:ext>
              </a:extLst>
            </p:cNvPr>
            <p:cNvSpPr>
              <a:spLocks noChangeArrowheads="1"/>
            </p:cNvSpPr>
            <p:nvPr/>
          </p:nvSpPr>
          <p:spPr bwMode="auto">
            <a:xfrm>
              <a:off x="180" y="2364"/>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B</a:t>
              </a:r>
              <a:endParaRPr lang="en-US" altLang="zh-CN" sz="2000" b="1"/>
            </a:p>
          </p:txBody>
        </p:sp>
        <p:sp>
          <p:nvSpPr>
            <p:cNvPr id="23631" name="Rectangle 83">
              <a:extLst>
                <a:ext uri="{FF2B5EF4-FFF2-40B4-BE49-F238E27FC236}">
                  <a16:creationId xmlns:a16="http://schemas.microsoft.com/office/drawing/2014/main" id="{5818A2B1-C603-4F9F-85E7-C3E6665B9E25}"/>
                </a:ext>
              </a:extLst>
            </p:cNvPr>
            <p:cNvSpPr>
              <a:spLocks noChangeArrowheads="1"/>
            </p:cNvSpPr>
            <p:nvPr/>
          </p:nvSpPr>
          <p:spPr bwMode="auto">
            <a:xfrm>
              <a:off x="269" y="244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1</a:t>
              </a:r>
              <a:endParaRPr lang="zh-CN" altLang="en-US" sz="2000" b="1"/>
            </a:p>
          </p:txBody>
        </p:sp>
        <p:sp>
          <p:nvSpPr>
            <p:cNvPr id="23632" name="Rectangle 84">
              <a:extLst>
                <a:ext uri="{FF2B5EF4-FFF2-40B4-BE49-F238E27FC236}">
                  <a16:creationId xmlns:a16="http://schemas.microsoft.com/office/drawing/2014/main" id="{3736A574-2A94-41CE-A826-23D88DC43C5D}"/>
                </a:ext>
              </a:extLst>
            </p:cNvPr>
            <p:cNvSpPr>
              <a:spLocks noChangeArrowheads="1"/>
            </p:cNvSpPr>
            <p:nvPr/>
          </p:nvSpPr>
          <p:spPr bwMode="auto">
            <a:xfrm>
              <a:off x="323" y="236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C</a:t>
              </a:r>
              <a:endParaRPr lang="en-US" altLang="zh-CN" sz="2000" b="1"/>
            </a:p>
          </p:txBody>
        </p:sp>
        <p:sp>
          <p:nvSpPr>
            <p:cNvPr id="23633" name="Rectangle 85">
              <a:extLst>
                <a:ext uri="{FF2B5EF4-FFF2-40B4-BE49-F238E27FC236}">
                  <a16:creationId xmlns:a16="http://schemas.microsoft.com/office/drawing/2014/main" id="{4EAE1EC2-F85E-4DEB-973F-5CC93F9E36FB}"/>
                </a:ext>
              </a:extLst>
            </p:cNvPr>
            <p:cNvSpPr>
              <a:spLocks noChangeArrowheads="1"/>
            </p:cNvSpPr>
            <p:nvPr/>
          </p:nvSpPr>
          <p:spPr bwMode="auto">
            <a:xfrm>
              <a:off x="412" y="244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1</a:t>
              </a:r>
              <a:endParaRPr lang="zh-CN" altLang="en-US" sz="2000" b="1"/>
            </a:p>
          </p:txBody>
        </p:sp>
        <p:sp>
          <p:nvSpPr>
            <p:cNvPr id="23634" name="Rectangle 86">
              <a:extLst>
                <a:ext uri="{FF2B5EF4-FFF2-40B4-BE49-F238E27FC236}">
                  <a16:creationId xmlns:a16="http://schemas.microsoft.com/office/drawing/2014/main" id="{AC4B0AF6-2AFF-4D56-8C53-16234FF1B93F}"/>
                </a:ext>
              </a:extLst>
            </p:cNvPr>
            <p:cNvSpPr>
              <a:spLocks noChangeArrowheads="1"/>
            </p:cNvSpPr>
            <p:nvPr/>
          </p:nvSpPr>
          <p:spPr bwMode="auto">
            <a:xfrm>
              <a:off x="468" y="2376"/>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endParaRPr lang="zh-CN" altLang="en-US" sz="2000" b="1"/>
            </a:p>
          </p:txBody>
        </p:sp>
        <p:sp>
          <p:nvSpPr>
            <p:cNvPr id="23635" name="Rectangle 87">
              <a:extLst>
                <a:ext uri="{FF2B5EF4-FFF2-40B4-BE49-F238E27FC236}">
                  <a16:creationId xmlns:a16="http://schemas.microsoft.com/office/drawing/2014/main" id="{6BBB86BB-B8FF-48F0-B269-99B42EE22CF3}"/>
                </a:ext>
              </a:extLst>
            </p:cNvPr>
            <p:cNvSpPr>
              <a:spLocks noChangeArrowheads="1"/>
            </p:cNvSpPr>
            <p:nvPr/>
          </p:nvSpPr>
          <p:spPr bwMode="auto">
            <a:xfrm>
              <a:off x="611" y="236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A</a:t>
              </a:r>
              <a:endParaRPr lang="en-US" altLang="zh-CN" sz="2000" b="1"/>
            </a:p>
          </p:txBody>
        </p:sp>
        <p:sp>
          <p:nvSpPr>
            <p:cNvPr id="23636" name="Rectangle 88">
              <a:extLst>
                <a:ext uri="{FF2B5EF4-FFF2-40B4-BE49-F238E27FC236}">
                  <a16:creationId xmlns:a16="http://schemas.microsoft.com/office/drawing/2014/main" id="{5E2F37FD-64C9-4CA2-AC47-C2D9D37F6522}"/>
                </a:ext>
              </a:extLst>
            </p:cNvPr>
            <p:cNvSpPr>
              <a:spLocks noChangeArrowheads="1"/>
            </p:cNvSpPr>
            <p:nvPr/>
          </p:nvSpPr>
          <p:spPr bwMode="auto">
            <a:xfrm>
              <a:off x="721" y="244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2</a:t>
              </a:r>
              <a:endParaRPr lang="zh-CN" altLang="en-US" sz="2000" b="1"/>
            </a:p>
          </p:txBody>
        </p:sp>
        <p:sp>
          <p:nvSpPr>
            <p:cNvPr id="23637" name="Rectangle 89">
              <a:extLst>
                <a:ext uri="{FF2B5EF4-FFF2-40B4-BE49-F238E27FC236}">
                  <a16:creationId xmlns:a16="http://schemas.microsoft.com/office/drawing/2014/main" id="{32747B14-4E04-4B50-A75D-7AEB72FF2816}"/>
                </a:ext>
              </a:extLst>
            </p:cNvPr>
            <p:cNvSpPr>
              <a:spLocks noChangeArrowheads="1"/>
            </p:cNvSpPr>
            <p:nvPr/>
          </p:nvSpPr>
          <p:spPr bwMode="auto">
            <a:xfrm>
              <a:off x="777" y="2364"/>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B</a:t>
              </a:r>
              <a:endParaRPr lang="en-US" altLang="zh-CN" sz="2000" b="1"/>
            </a:p>
          </p:txBody>
        </p:sp>
        <p:sp>
          <p:nvSpPr>
            <p:cNvPr id="23638" name="Rectangle 90">
              <a:extLst>
                <a:ext uri="{FF2B5EF4-FFF2-40B4-BE49-F238E27FC236}">
                  <a16:creationId xmlns:a16="http://schemas.microsoft.com/office/drawing/2014/main" id="{AD906CD3-14E6-4AB2-8A7C-90D7A74CD324}"/>
                </a:ext>
              </a:extLst>
            </p:cNvPr>
            <p:cNvSpPr>
              <a:spLocks noChangeArrowheads="1"/>
            </p:cNvSpPr>
            <p:nvPr/>
          </p:nvSpPr>
          <p:spPr bwMode="auto">
            <a:xfrm>
              <a:off x="865" y="244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2</a:t>
              </a:r>
              <a:endParaRPr lang="zh-CN" altLang="en-US" sz="2000" b="1"/>
            </a:p>
          </p:txBody>
        </p:sp>
        <p:sp>
          <p:nvSpPr>
            <p:cNvPr id="23639" name="Rectangle 91">
              <a:extLst>
                <a:ext uri="{FF2B5EF4-FFF2-40B4-BE49-F238E27FC236}">
                  <a16:creationId xmlns:a16="http://schemas.microsoft.com/office/drawing/2014/main" id="{872CE8CA-73EA-4588-92AA-73394DFE8C24}"/>
                </a:ext>
              </a:extLst>
            </p:cNvPr>
            <p:cNvSpPr>
              <a:spLocks noChangeArrowheads="1"/>
            </p:cNvSpPr>
            <p:nvPr/>
          </p:nvSpPr>
          <p:spPr bwMode="auto">
            <a:xfrm>
              <a:off x="920" y="236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C</a:t>
              </a:r>
              <a:endParaRPr lang="en-US" altLang="zh-CN" sz="2000" b="1"/>
            </a:p>
          </p:txBody>
        </p:sp>
        <p:sp>
          <p:nvSpPr>
            <p:cNvPr id="23640" name="Rectangle 92">
              <a:extLst>
                <a:ext uri="{FF2B5EF4-FFF2-40B4-BE49-F238E27FC236}">
                  <a16:creationId xmlns:a16="http://schemas.microsoft.com/office/drawing/2014/main" id="{B7B62FA8-6CBA-46FE-801B-9C886BB27E47}"/>
                </a:ext>
              </a:extLst>
            </p:cNvPr>
            <p:cNvSpPr>
              <a:spLocks noChangeArrowheads="1"/>
            </p:cNvSpPr>
            <p:nvPr/>
          </p:nvSpPr>
          <p:spPr bwMode="auto">
            <a:xfrm>
              <a:off x="1009" y="244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2</a:t>
              </a:r>
              <a:endParaRPr lang="zh-CN" altLang="en-US" sz="2000" b="1"/>
            </a:p>
          </p:txBody>
        </p:sp>
        <p:sp>
          <p:nvSpPr>
            <p:cNvPr id="23641" name="Rectangle 93">
              <a:extLst>
                <a:ext uri="{FF2B5EF4-FFF2-40B4-BE49-F238E27FC236}">
                  <a16:creationId xmlns:a16="http://schemas.microsoft.com/office/drawing/2014/main" id="{DF7F1407-977D-4DBB-945C-5DB51934AEC4}"/>
                </a:ext>
              </a:extLst>
            </p:cNvPr>
            <p:cNvSpPr>
              <a:spLocks noChangeArrowheads="1"/>
            </p:cNvSpPr>
            <p:nvPr/>
          </p:nvSpPr>
          <p:spPr bwMode="auto">
            <a:xfrm>
              <a:off x="1064" y="2364"/>
              <a:ext cx="1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a:t>
              </a:r>
              <a:endParaRPr lang="zh-CN" altLang="en-US" sz="2000" b="1"/>
            </a:p>
          </p:txBody>
        </p:sp>
        <p:sp>
          <p:nvSpPr>
            <p:cNvPr id="23642" name="Rectangle 94">
              <a:extLst>
                <a:ext uri="{FF2B5EF4-FFF2-40B4-BE49-F238E27FC236}">
                  <a16:creationId xmlns:a16="http://schemas.microsoft.com/office/drawing/2014/main" id="{705EE211-6722-47AB-9DE7-384F10895A23}"/>
                </a:ext>
              </a:extLst>
            </p:cNvPr>
            <p:cNvSpPr>
              <a:spLocks noChangeArrowheads="1"/>
            </p:cNvSpPr>
            <p:nvPr/>
          </p:nvSpPr>
          <p:spPr bwMode="auto">
            <a:xfrm>
              <a:off x="5391" y="1500"/>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设备</a:t>
              </a:r>
              <a:endParaRPr lang="zh-CN" altLang="en-US" sz="2000" b="1"/>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B3FA9956-3CC7-48E5-AFC1-E2E507FD5A64}"/>
              </a:ext>
            </a:extLst>
          </p:cNvPr>
          <p:cNvSpPr>
            <a:spLocks noChangeArrowheads="1"/>
          </p:cNvSpPr>
          <p:nvPr/>
        </p:nvSpPr>
        <p:spPr bwMode="auto">
          <a:xfrm>
            <a:off x="179512" y="715962"/>
            <a:ext cx="8405564"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rPr>
              <a:t>2.</a:t>
            </a:r>
            <a:r>
              <a:rPr lang="zh-CN" altLang="en-US" sz="3200" b="1" dirty="0">
                <a:solidFill>
                  <a:srgbClr val="0000CC"/>
                </a:solidFill>
              </a:rPr>
              <a:t>通道类型</a:t>
            </a:r>
          </a:p>
          <a:p>
            <a:pPr marL="457200" lvl="1" indent="0" eaLnBrk="1" hangingPunct="1">
              <a:spcBef>
                <a:spcPct val="20000"/>
              </a:spcBef>
              <a:buClr>
                <a:srgbClr val="0000CC"/>
              </a:buClr>
            </a:pPr>
            <a:r>
              <a:rPr lang="en-US" altLang="zh-CN" sz="2800" b="1" dirty="0">
                <a:solidFill>
                  <a:srgbClr val="000000"/>
                </a:solidFill>
              </a:rPr>
              <a:t>2)</a:t>
            </a:r>
            <a:r>
              <a:rPr lang="zh-CN" altLang="en-US" sz="2800" b="1" dirty="0">
                <a:solidFill>
                  <a:srgbClr val="000000"/>
                </a:solidFill>
              </a:rPr>
              <a:t>数组选择通道</a:t>
            </a:r>
            <a:r>
              <a:rPr lang="zh-CN" altLang="en-US" b="1" dirty="0"/>
              <a:t>（</a:t>
            </a:r>
            <a:r>
              <a:rPr lang="en-US" altLang="zh-CN" b="1" dirty="0">
                <a:solidFill>
                  <a:srgbClr val="FF0000"/>
                </a:solidFill>
              </a:rPr>
              <a:t>Block</a:t>
            </a:r>
            <a:r>
              <a:rPr lang="en-US" altLang="zh-CN" b="1" dirty="0"/>
              <a:t> Selector Channel</a:t>
            </a:r>
            <a:r>
              <a:rPr lang="zh-CN" altLang="en-US" b="1" dirty="0"/>
              <a:t>）</a:t>
            </a:r>
          </a:p>
          <a:p>
            <a:pPr marL="0" lvl="2" eaLnBrk="1" hangingPunct="1">
              <a:spcBef>
                <a:spcPct val="20000"/>
              </a:spcBef>
              <a:buClr>
                <a:srgbClr val="0000CC"/>
              </a:buClr>
              <a:buFont typeface="Wingdings" panose="05000000000000000000" pitchFamily="2" charset="2"/>
              <a:buChar char="Ø"/>
            </a:pPr>
            <a:r>
              <a:rPr lang="zh-CN" altLang="en-US" sz="2800" b="1" dirty="0"/>
              <a:t>针对连接磁盘，磁带等高速</a:t>
            </a:r>
            <a:r>
              <a:rPr lang="en-US" altLang="zh-CN" sz="2800" b="1" dirty="0"/>
              <a:t>I/O</a:t>
            </a:r>
            <a:r>
              <a:rPr lang="zh-CN" altLang="en-US" sz="2800" b="1" dirty="0"/>
              <a:t>设备</a:t>
            </a:r>
            <a:endParaRPr lang="en-US" altLang="zh-CN" sz="2800" b="1" dirty="0"/>
          </a:p>
          <a:p>
            <a:pPr marL="0" lvl="2" eaLnBrk="1" hangingPunct="1">
              <a:spcBef>
                <a:spcPct val="20000"/>
              </a:spcBef>
              <a:buClr>
                <a:srgbClr val="0000CC"/>
              </a:buClr>
              <a:buFont typeface="Wingdings" panose="05000000000000000000" pitchFamily="2" charset="2"/>
              <a:buChar char="Ø"/>
            </a:pPr>
            <a:r>
              <a:rPr lang="zh-CN" altLang="en-US" sz="2800" b="1" dirty="0"/>
              <a:t>选择通道是以成组方式工作的，即</a:t>
            </a:r>
            <a:r>
              <a:rPr lang="zh-CN" altLang="en-US" sz="2800" b="1" dirty="0">
                <a:solidFill>
                  <a:srgbClr val="FF0000"/>
                </a:solidFill>
              </a:rPr>
              <a:t>每次传送一批数据</a:t>
            </a:r>
            <a:r>
              <a:rPr lang="zh-CN" altLang="en-US" sz="2800" b="1" dirty="0"/>
              <a:t>，故传送速度很高。选择通道在一段时间内只能执行一个通道程序，只允许一台设备进行数据传输</a:t>
            </a:r>
          </a:p>
          <a:p>
            <a:pPr marL="0" lvl="2" eaLnBrk="1" hangingPunct="1">
              <a:spcBef>
                <a:spcPct val="20000"/>
              </a:spcBef>
              <a:buClr>
                <a:srgbClr val="0000CC"/>
              </a:buClr>
              <a:buFont typeface="Wingdings" panose="05000000000000000000" pitchFamily="2" charset="2"/>
              <a:buChar char="Ø"/>
            </a:pPr>
            <a:r>
              <a:rPr lang="zh-CN" altLang="en-US" sz="2800" b="1" dirty="0"/>
              <a:t>当这台设备数据传输完成后，再选择与通道连接的另一台设备，执行它的相应的通道程序</a:t>
            </a:r>
            <a:endParaRPr lang="en-US" altLang="zh-CN" sz="2800" b="1" dirty="0"/>
          </a:p>
          <a:p>
            <a:pPr marL="0" lvl="2" eaLnBrk="1" hangingPunct="1">
              <a:spcBef>
                <a:spcPct val="20000"/>
              </a:spcBef>
              <a:buClr>
                <a:srgbClr val="0000CC"/>
              </a:buClr>
              <a:buFont typeface="Wingdings" panose="05000000000000000000" pitchFamily="2" charset="2"/>
              <a:buChar char="Ø"/>
            </a:pPr>
            <a:r>
              <a:rPr lang="zh-CN" altLang="en-US" sz="2800" b="1" dirty="0"/>
              <a:t>缺点</a:t>
            </a:r>
            <a:r>
              <a:rPr lang="en-US" altLang="zh-CN" sz="2800" b="1" dirty="0"/>
              <a:t>:</a:t>
            </a:r>
            <a:r>
              <a:rPr lang="zh-CN" altLang="en-US" sz="2800" b="1" dirty="0"/>
              <a:t>分的时间片没有数据仍然占用</a:t>
            </a:r>
          </a:p>
          <a:p>
            <a:pPr marL="0" lvl="2" eaLnBrk="1" hangingPunct="1">
              <a:spcBef>
                <a:spcPct val="20000"/>
              </a:spcBef>
              <a:buClr>
                <a:srgbClr val="0000CC"/>
              </a:buClr>
              <a:buFont typeface="Wingdings" panose="05000000000000000000" pitchFamily="2" charset="2"/>
              <a:buChar char="Ø"/>
            </a:pPr>
            <a:endParaRPr lang="zh-CN" altLang="en-US" b="1" dirty="0"/>
          </a:p>
        </p:txBody>
      </p:sp>
      <p:sp>
        <p:nvSpPr>
          <p:cNvPr id="2" name="文本框 1">
            <a:extLst>
              <a:ext uri="{FF2B5EF4-FFF2-40B4-BE49-F238E27FC236}">
                <a16:creationId xmlns:a16="http://schemas.microsoft.com/office/drawing/2014/main" id="{56B10705-F617-40C9-A807-CB7CD61244F0}"/>
              </a:ext>
            </a:extLst>
          </p:cNvPr>
          <p:cNvSpPr txBox="1"/>
          <p:nvPr/>
        </p:nvSpPr>
        <p:spPr>
          <a:xfrm>
            <a:off x="1907704" y="164812"/>
            <a:ext cx="4576762" cy="584775"/>
          </a:xfrm>
          <a:prstGeom prst="rect">
            <a:avLst/>
          </a:prstGeom>
          <a:noFill/>
        </p:spPr>
        <p:txBody>
          <a:bodyPr wrap="square">
            <a:spAutoFit/>
          </a:bodyPr>
          <a:lstStyle/>
          <a:p>
            <a:pPr algn="just" eaLnBrk="1" hangingPunct="1">
              <a:spcBef>
                <a:spcPct val="20000"/>
              </a:spcBef>
              <a:buClr>
                <a:srgbClr val="0000CC"/>
              </a:buClr>
            </a:pPr>
            <a:r>
              <a:rPr lang="en-US" altLang="zh-CN" sz="3200" b="1" dirty="0"/>
              <a:t>6.2.4   I/O</a:t>
            </a:r>
            <a:r>
              <a:rPr lang="zh-CN" altLang="en-US" sz="3200" b="1" dirty="0"/>
              <a:t>通道</a:t>
            </a:r>
          </a:p>
        </p:txBody>
      </p:sp>
      <p:grpSp>
        <p:nvGrpSpPr>
          <p:cNvPr id="6" name="组合 5">
            <a:extLst>
              <a:ext uri="{FF2B5EF4-FFF2-40B4-BE49-F238E27FC236}">
                <a16:creationId xmlns:a16="http://schemas.microsoft.com/office/drawing/2014/main" id="{53BC57A4-86DE-4A87-BC9C-B2D9883E4510}"/>
              </a:ext>
            </a:extLst>
          </p:cNvPr>
          <p:cNvGrpSpPr/>
          <p:nvPr/>
        </p:nvGrpSpPr>
        <p:grpSpPr>
          <a:xfrm>
            <a:off x="4196085" y="4267200"/>
            <a:ext cx="4114800" cy="2590800"/>
            <a:chOff x="2057400" y="1981200"/>
            <a:chExt cx="4114800" cy="2590800"/>
          </a:xfrm>
        </p:grpSpPr>
        <p:sp>
          <p:nvSpPr>
            <p:cNvPr id="7" name="AutoShape 2">
              <a:extLst>
                <a:ext uri="{FF2B5EF4-FFF2-40B4-BE49-F238E27FC236}">
                  <a16:creationId xmlns:a16="http://schemas.microsoft.com/office/drawing/2014/main" id="{BDFB8B48-FD4D-4E19-8D15-6F5D30AD7336}"/>
                </a:ext>
              </a:extLst>
            </p:cNvPr>
            <p:cNvSpPr>
              <a:spLocks noChangeArrowheads="1"/>
            </p:cNvSpPr>
            <p:nvPr/>
          </p:nvSpPr>
          <p:spPr bwMode="auto">
            <a:xfrm>
              <a:off x="5257800" y="1981200"/>
              <a:ext cx="914400" cy="609600"/>
            </a:xfrm>
            <a:prstGeom prst="flowChartMagneticDisk">
              <a:avLst/>
            </a:prstGeom>
            <a:solidFill>
              <a:srgbClr val="FF9900"/>
            </a:solidFill>
            <a:ln w="38100">
              <a:solidFill>
                <a:srgbClr val="FF0066"/>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AutoShape 3">
              <a:extLst>
                <a:ext uri="{FF2B5EF4-FFF2-40B4-BE49-F238E27FC236}">
                  <a16:creationId xmlns:a16="http://schemas.microsoft.com/office/drawing/2014/main" id="{9273134F-1539-4FBC-980B-AE7CEE06DC08}"/>
                </a:ext>
              </a:extLst>
            </p:cNvPr>
            <p:cNvSpPr>
              <a:spLocks noChangeArrowheads="1"/>
            </p:cNvSpPr>
            <p:nvPr/>
          </p:nvSpPr>
          <p:spPr bwMode="auto">
            <a:xfrm>
              <a:off x="5257800" y="2971800"/>
              <a:ext cx="914400" cy="609600"/>
            </a:xfrm>
            <a:prstGeom prst="flowChartMagneticDisk">
              <a:avLst/>
            </a:prstGeom>
            <a:solidFill>
              <a:srgbClr val="FF9900"/>
            </a:solidFill>
            <a:ln w="38100">
              <a:solidFill>
                <a:srgbClr val="FF0066"/>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AutoShape 4">
              <a:extLst>
                <a:ext uri="{FF2B5EF4-FFF2-40B4-BE49-F238E27FC236}">
                  <a16:creationId xmlns:a16="http://schemas.microsoft.com/office/drawing/2014/main" id="{70CF4F2A-DDE6-421E-88D9-07023FC54E50}"/>
                </a:ext>
              </a:extLst>
            </p:cNvPr>
            <p:cNvSpPr>
              <a:spLocks noChangeArrowheads="1"/>
            </p:cNvSpPr>
            <p:nvPr/>
          </p:nvSpPr>
          <p:spPr bwMode="auto">
            <a:xfrm>
              <a:off x="5257800" y="3962400"/>
              <a:ext cx="914400" cy="609600"/>
            </a:xfrm>
            <a:prstGeom prst="flowChartMagneticDisk">
              <a:avLst/>
            </a:prstGeom>
            <a:solidFill>
              <a:srgbClr val="FF9900"/>
            </a:solidFill>
            <a:ln w="38100">
              <a:solidFill>
                <a:srgbClr val="FF0066"/>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Text Box 5">
              <a:extLst>
                <a:ext uri="{FF2B5EF4-FFF2-40B4-BE49-F238E27FC236}">
                  <a16:creationId xmlns:a16="http://schemas.microsoft.com/office/drawing/2014/main" id="{FEF15A9D-8FA3-4266-9ACC-BA0BDCEF02D0}"/>
                </a:ext>
              </a:extLst>
            </p:cNvPr>
            <p:cNvSpPr txBox="1">
              <a:spLocks noChangeArrowheads="1"/>
            </p:cNvSpPr>
            <p:nvPr/>
          </p:nvSpPr>
          <p:spPr bwMode="auto">
            <a:xfrm>
              <a:off x="2057400" y="2871788"/>
              <a:ext cx="1651000" cy="557212"/>
            </a:xfrm>
            <a:prstGeom prst="rect">
              <a:avLst/>
            </a:prstGeom>
            <a:solidFill>
              <a:srgbClr val="FF9900"/>
            </a:solidFill>
            <a:ln w="38100">
              <a:solidFill>
                <a:srgbClr val="FF0066"/>
              </a:solidFill>
              <a:miter lim="800000"/>
              <a:headEnd/>
              <a:tailEnd/>
            </a:ln>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选择通道</a:t>
              </a:r>
            </a:p>
          </p:txBody>
        </p:sp>
        <p:sp>
          <p:nvSpPr>
            <p:cNvPr id="11" name="AutoShape 6">
              <a:extLst>
                <a:ext uri="{FF2B5EF4-FFF2-40B4-BE49-F238E27FC236}">
                  <a16:creationId xmlns:a16="http://schemas.microsoft.com/office/drawing/2014/main" id="{779B31E1-88A7-4137-B2FD-14CD98250D98}"/>
                </a:ext>
              </a:extLst>
            </p:cNvPr>
            <p:cNvSpPr>
              <a:spLocks noChangeArrowheads="1"/>
            </p:cNvSpPr>
            <p:nvPr/>
          </p:nvSpPr>
          <p:spPr bwMode="auto">
            <a:xfrm>
              <a:off x="4419600" y="2362200"/>
              <a:ext cx="228600" cy="228600"/>
            </a:xfrm>
            <a:prstGeom prst="flowChartConnector">
              <a:avLst/>
            </a:prstGeom>
            <a:solidFill>
              <a:srgbClr val="FF9900"/>
            </a:solidFill>
            <a:ln w="9525">
              <a:solidFill>
                <a:srgbClr val="FF0066"/>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AutoShape 7">
              <a:extLst>
                <a:ext uri="{FF2B5EF4-FFF2-40B4-BE49-F238E27FC236}">
                  <a16:creationId xmlns:a16="http://schemas.microsoft.com/office/drawing/2014/main" id="{29F81882-D235-4B96-B840-03BD90A0D279}"/>
                </a:ext>
              </a:extLst>
            </p:cNvPr>
            <p:cNvSpPr>
              <a:spLocks noChangeArrowheads="1"/>
            </p:cNvSpPr>
            <p:nvPr/>
          </p:nvSpPr>
          <p:spPr bwMode="auto">
            <a:xfrm>
              <a:off x="4419600" y="3124200"/>
              <a:ext cx="228600" cy="228600"/>
            </a:xfrm>
            <a:prstGeom prst="flowChartConnector">
              <a:avLst/>
            </a:prstGeom>
            <a:solidFill>
              <a:srgbClr val="FF9900"/>
            </a:solidFill>
            <a:ln w="9525">
              <a:solidFill>
                <a:srgbClr val="FF0066"/>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AutoShape 8">
              <a:extLst>
                <a:ext uri="{FF2B5EF4-FFF2-40B4-BE49-F238E27FC236}">
                  <a16:creationId xmlns:a16="http://schemas.microsoft.com/office/drawing/2014/main" id="{737D0A00-6A1C-4546-8541-7ED86D414079}"/>
                </a:ext>
              </a:extLst>
            </p:cNvPr>
            <p:cNvSpPr>
              <a:spLocks noChangeArrowheads="1"/>
            </p:cNvSpPr>
            <p:nvPr/>
          </p:nvSpPr>
          <p:spPr bwMode="auto">
            <a:xfrm>
              <a:off x="4419600" y="3810000"/>
              <a:ext cx="228600" cy="228600"/>
            </a:xfrm>
            <a:prstGeom prst="flowChartConnector">
              <a:avLst/>
            </a:prstGeom>
            <a:solidFill>
              <a:srgbClr val="FF9900"/>
            </a:solidFill>
            <a:ln w="9525">
              <a:solidFill>
                <a:srgbClr val="FF0066"/>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 name="Line 9">
              <a:extLst>
                <a:ext uri="{FF2B5EF4-FFF2-40B4-BE49-F238E27FC236}">
                  <a16:creationId xmlns:a16="http://schemas.microsoft.com/office/drawing/2014/main" id="{727C5731-818A-4E23-91A8-74DFD0EDAB85}"/>
                </a:ext>
              </a:extLst>
            </p:cNvPr>
            <p:cNvSpPr>
              <a:spLocks noChangeShapeType="1"/>
            </p:cNvSpPr>
            <p:nvPr/>
          </p:nvSpPr>
          <p:spPr bwMode="auto">
            <a:xfrm flipV="1">
              <a:off x="4648200" y="2286000"/>
              <a:ext cx="609600" cy="152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0">
              <a:extLst>
                <a:ext uri="{FF2B5EF4-FFF2-40B4-BE49-F238E27FC236}">
                  <a16:creationId xmlns:a16="http://schemas.microsoft.com/office/drawing/2014/main" id="{9F45E212-BDC3-4E5E-8B49-FBCDE12B7CBF}"/>
                </a:ext>
              </a:extLst>
            </p:cNvPr>
            <p:cNvSpPr>
              <a:spLocks noChangeShapeType="1"/>
            </p:cNvSpPr>
            <p:nvPr/>
          </p:nvSpPr>
          <p:spPr bwMode="auto">
            <a:xfrm>
              <a:off x="4648200" y="32766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1">
              <a:extLst>
                <a:ext uri="{FF2B5EF4-FFF2-40B4-BE49-F238E27FC236}">
                  <a16:creationId xmlns:a16="http://schemas.microsoft.com/office/drawing/2014/main" id="{2D01EB9F-A71B-4599-AD7E-DC4AC1000A57}"/>
                </a:ext>
              </a:extLst>
            </p:cNvPr>
            <p:cNvSpPr>
              <a:spLocks noChangeShapeType="1"/>
            </p:cNvSpPr>
            <p:nvPr/>
          </p:nvSpPr>
          <p:spPr bwMode="auto">
            <a:xfrm>
              <a:off x="4648200" y="3962400"/>
              <a:ext cx="6096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2">
              <a:extLst>
                <a:ext uri="{FF2B5EF4-FFF2-40B4-BE49-F238E27FC236}">
                  <a16:creationId xmlns:a16="http://schemas.microsoft.com/office/drawing/2014/main" id="{63B75B85-55AD-48E0-82E5-2019AD79B235}"/>
                </a:ext>
              </a:extLst>
            </p:cNvPr>
            <p:cNvSpPr>
              <a:spLocks noChangeShapeType="1"/>
            </p:cNvSpPr>
            <p:nvPr/>
          </p:nvSpPr>
          <p:spPr bwMode="auto">
            <a:xfrm flipV="1">
              <a:off x="3733800" y="2590800"/>
              <a:ext cx="68580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5FD68A86-BDEC-48CA-8500-84483C16EFFA}"/>
              </a:ext>
            </a:extLst>
          </p:cNvPr>
          <p:cNvSpPr txBox="1">
            <a:spLocks noChangeArrowheads="1"/>
          </p:cNvSpPr>
          <p:nvPr/>
        </p:nvSpPr>
        <p:spPr bwMode="auto">
          <a:xfrm>
            <a:off x="1295400" y="609600"/>
            <a:ext cx="7467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4400" b="1">
                <a:latin typeface="华文新魏" panose="02010800040101010101" pitchFamily="2" charset="-122"/>
                <a:ea typeface="华文新魏" panose="02010800040101010101" pitchFamily="2" charset="-122"/>
              </a:rPr>
              <a:t>第六章  输入输出系统</a:t>
            </a:r>
          </a:p>
        </p:txBody>
      </p:sp>
      <p:sp>
        <p:nvSpPr>
          <p:cNvPr id="10243" name="Text Box 95">
            <a:extLst>
              <a:ext uri="{FF2B5EF4-FFF2-40B4-BE49-F238E27FC236}">
                <a16:creationId xmlns:a16="http://schemas.microsoft.com/office/drawing/2014/main" id="{7673F2AB-065A-408E-8B31-9250CC83B8B7}"/>
              </a:ext>
            </a:extLst>
          </p:cNvPr>
          <p:cNvSpPr txBox="1">
            <a:spLocks noChangeArrowheads="1"/>
          </p:cNvSpPr>
          <p:nvPr/>
        </p:nvSpPr>
        <p:spPr bwMode="auto">
          <a:xfrm>
            <a:off x="1115616" y="1378990"/>
            <a:ext cx="6696075"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514350" indent="-514350" eaLnBrk="1" hangingPunct="1">
              <a:lnSpc>
                <a:spcPct val="120000"/>
              </a:lnSpc>
              <a:buFont typeface="+mj-lt"/>
              <a:buAutoNum type="arabicPeriod"/>
            </a:pPr>
            <a:r>
              <a:rPr lang="en-US" altLang="zh-CN" sz="3200" b="1" dirty="0">
                <a:latin typeface="宋体" panose="02010600030101010101" pitchFamily="2" charset="-122"/>
              </a:rPr>
              <a:t>I/O</a:t>
            </a:r>
            <a:r>
              <a:rPr lang="zh-CN" altLang="en-US" sz="3200" b="1" dirty="0">
                <a:latin typeface="宋体" panose="02010600030101010101" pitchFamily="2" charset="-122"/>
              </a:rPr>
              <a:t>系统的功能、模型和接口 </a:t>
            </a:r>
          </a:p>
          <a:p>
            <a:pPr marL="514350" indent="-514350" eaLnBrk="1" hangingPunct="1">
              <a:lnSpc>
                <a:spcPct val="120000"/>
              </a:lnSpc>
              <a:buFont typeface="+mj-lt"/>
              <a:buAutoNum type="arabicPeriod"/>
            </a:pPr>
            <a:r>
              <a:rPr lang="en-US" altLang="zh-CN" sz="3200" b="1" dirty="0">
                <a:latin typeface="宋体" panose="02010600030101010101" pitchFamily="2" charset="-122"/>
              </a:rPr>
              <a:t>I/O</a:t>
            </a:r>
            <a:r>
              <a:rPr lang="zh-CN" altLang="en-US" sz="3200" b="1" dirty="0">
                <a:latin typeface="宋体" panose="02010600030101010101" pitchFamily="2" charset="-122"/>
              </a:rPr>
              <a:t>设备和设备控制器 </a:t>
            </a:r>
          </a:p>
          <a:p>
            <a:pPr marL="514350" indent="-514350" eaLnBrk="1" hangingPunct="1">
              <a:lnSpc>
                <a:spcPct val="120000"/>
              </a:lnSpc>
              <a:buFont typeface="+mj-lt"/>
              <a:buAutoNum type="arabicPeriod"/>
            </a:pPr>
            <a:r>
              <a:rPr lang="zh-CN" altLang="en-US" sz="3200" b="1" dirty="0">
                <a:latin typeface="宋体" panose="02010600030101010101" pitchFamily="2" charset="-122"/>
              </a:rPr>
              <a:t>中断机构和中断处理程序 </a:t>
            </a:r>
          </a:p>
          <a:p>
            <a:pPr marL="514350" indent="-514350" eaLnBrk="1" hangingPunct="1">
              <a:lnSpc>
                <a:spcPct val="120000"/>
              </a:lnSpc>
              <a:buFont typeface="+mj-lt"/>
              <a:buAutoNum type="arabicPeriod"/>
            </a:pPr>
            <a:r>
              <a:rPr lang="zh-CN" altLang="en-US" sz="3200" b="1" dirty="0">
                <a:latin typeface="宋体" panose="02010600030101010101" pitchFamily="2" charset="-122"/>
              </a:rPr>
              <a:t>设备驱动程序 </a:t>
            </a:r>
          </a:p>
          <a:p>
            <a:pPr marL="514350" indent="-514350" eaLnBrk="1" hangingPunct="1">
              <a:lnSpc>
                <a:spcPct val="120000"/>
              </a:lnSpc>
              <a:buFont typeface="+mj-lt"/>
              <a:buAutoNum type="arabicPeriod"/>
            </a:pPr>
            <a:r>
              <a:rPr lang="zh-CN" altLang="en-US" sz="3200" b="1" dirty="0">
                <a:latin typeface="宋体" panose="02010600030101010101" pitchFamily="2" charset="-122"/>
              </a:rPr>
              <a:t>与设备无关的</a:t>
            </a:r>
            <a:r>
              <a:rPr lang="en-US" altLang="zh-CN" sz="3200" b="1" dirty="0">
                <a:latin typeface="宋体" panose="02010600030101010101" pitchFamily="2" charset="-122"/>
              </a:rPr>
              <a:t>I/O</a:t>
            </a:r>
            <a:r>
              <a:rPr lang="zh-CN" altLang="en-US" sz="3200" b="1" dirty="0">
                <a:latin typeface="宋体" panose="02010600030101010101" pitchFamily="2" charset="-122"/>
              </a:rPr>
              <a:t>软件 </a:t>
            </a:r>
          </a:p>
          <a:p>
            <a:pPr marL="514350" indent="-514350" eaLnBrk="1" hangingPunct="1">
              <a:lnSpc>
                <a:spcPct val="120000"/>
              </a:lnSpc>
              <a:buFont typeface="+mj-lt"/>
              <a:buAutoNum type="arabicPeriod"/>
            </a:pPr>
            <a:r>
              <a:rPr lang="zh-CN" altLang="en-US" sz="3200" b="1" dirty="0">
                <a:latin typeface="宋体" panose="02010600030101010101" pitchFamily="2" charset="-122"/>
              </a:rPr>
              <a:t>用户层的</a:t>
            </a:r>
            <a:r>
              <a:rPr lang="en-US" altLang="zh-CN" sz="3200" b="1" dirty="0">
                <a:latin typeface="宋体" panose="02010600030101010101" pitchFamily="2" charset="-122"/>
              </a:rPr>
              <a:t>I/O</a:t>
            </a:r>
            <a:r>
              <a:rPr lang="zh-CN" altLang="en-US" sz="3200" b="1" dirty="0">
                <a:latin typeface="宋体" panose="02010600030101010101" pitchFamily="2" charset="-122"/>
              </a:rPr>
              <a:t>软件</a:t>
            </a:r>
          </a:p>
          <a:p>
            <a:pPr marL="514350" indent="-514350" eaLnBrk="1" hangingPunct="1">
              <a:lnSpc>
                <a:spcPct val="120000"/>
              </a:lnSpc>
              <a:buFont typeface="+mj-lt"/>
              <a:buAutoNum type="arabicPeriod"/>
            </a:pPr>
            <a:r>
              <a:rPr lang="zh-CN" altLang="en-US" sz="3200" b="1" dirty="0">
                <a:latin typeface="宋体" panose="02010600030101010101" pitchFamily="2" charset="-122"/>
              </a:rPr>
              <a:t>缓冲区管理</a:t>
            </a:r>
          </a:p>
          <a:p>
            <a:pPr marL="514350" indent="-514350" eaLnBrk="1" hangingPunct="1">
              <a:lnSpc>
                <a:spcPct val="120000"/>
              </a:lnSpc>
              <a:buFont typeface="+mj-lt"/>
              <a:buAutoNum type="arabicPeriod"/>
            </a:pPr>
            <a:r>
              <a:rPr lang="zh-CN" altLang="en-US" sz="3200" b="1" dirty="0">
                <a:latin typeface="宋体" panose="02010600030101010101" pitchFamily="2" charset="-122"/>
              </a:rPr>
              <a:t>磁盘存储器的性能和调度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89D57963-6FDB-4C87-BBE9-76077D966DD5}"/>
              </a:ext>
            </a:extLst>
          </p:cNvPr>
          <p:cNvSpPr>
            <a:spLocks noChangeArrowheads="1"/>
          </p:cNvSpPr>
          <p:nvPr/>
        </p:nvSpPr>
        <p:spPr bwMode="auto">
          <a:xfrm>
            <a:off x="251520" y="7620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rPr>
              <a:t>2 .</a:t>
            </a:r>
            <a:r>
              <a:rPr lang="zh-CN" altLang="en-US" sz="3200" b="1" dirty="0">
                <a:solidFill>
                  <a:srgbClr val="0000CC"/>
                </a:solidFill>
              </a:rPr>
              <a:t>通道类型</a:t>
            </a:r>
          </a:p>
          <a:p>
            <a:pPr marL="457200" lvl="1" indent="0" eaLnBrk="1" hangingPunct="1">
              <a:buClr>
                <a:srgbClr val="0000CC"/>
              </a:buClr>
            </a:pPr>
            <a:r>
              <a:rPr lang="en-US" altLang="zh-CN" sz="2800" b="1" dirty="0">
                <a:solidFill>
                  <a:srgbClr val="000000"/>
                </a:solidFill>
              </a:rPr>
              <a:t>3)</a:t>
            </a:r>
            <a:r>
              <a:rPr lang="zh-CN" altLang="en-US" sz="2800" b="1" dirty="0">
                <a:solidFill>
                  <a:srgbClr val="000000"/>
                </a:solidFill>
              </a:rPr>
              <a:t>数组多路通道</a:t>
            </a:r>
            <a:r>
              <a:rPr lang="zh-CN" altLang="en-US" b="1" dirty="0"/>
              <a:t>（</a:t>
            </a:r>
            <a:r>
              <a:rPr lang="en-US" altLang="zh-CN" b="1" dirty="0"/>
              <a:t>Block Multiplexor Channel</a:t>
            </a:r>
            <a:r>
              <a:rPr lang="zh-CN" altLang="en-US" b="1" dirty="0"/>
              <a:t>）</a:t>
            </a:r>
          </a:p>
          <a:p>
            <a:pPr marL="0" lvl="2" eaLnBrk="1" hangingPunct="1">
              <a:buClr>
                <a:srgbClr val="0000CC"/>
              </a:buClr>
              <a:buFont typeface="Wingdings" panose="05000000000000000000" pitchFamily="2" charset="2"/>
              <a:buChar char="Ø"/>
            </a:pPr>
            <a:r>
              <a:rPr lang="zh-CN" altLang="en-US" sz="2800" b="1" dirty="0"/>
              <a:t>主要连接高速设备</a:t>
            </a:r>
            <a:endParaRPr lang="en-US" altLang="zh-CN" sz="2800" b="1" dirty="0"/>
          </a:p>
          <a:p>
            <a:pPr marL="0" lvl="2" eaLnBrk="1" hangingPunct="1">
              <a:buClr>
                <a:srgbClr val="0000CC"/>
              </a:buClr>
              <a:buFont typeface="Wingdings" panose="05000000000000000000" pitchFamily="2" charset="2"/>
              <a:buChar char="Ø"/>
            </a:pPr>
            <a:r>
              <a:rPr lang="zh-CN" altLang="en-US" sz="2800" b="1" dirty="0"/>
              <a:t>结合了选择通道传送速度高和字节多路通道能进行分时并行操作的优点。它先为一台设备执行一条通道指令，然后自动转接，为另一台设备执行一条通道指令；</a:t>
            </a:r>
          </a:p>
          <a:p>
            <a:pPr marL="0" lvl="2" algn="just" eaLnBrk="1" hangingPunct="1">
              <a:spcBef>
                <a:spcPct val="20000"/>
              </a:spcBef>
              <a:buClr>
                <a:srgbClr val="0000CC"/>
              </a:buClr>
              <a:buFont typeface="Wingdings" panose="05000000000000000000" pitchFamily="2" charset="2"/>
              <a:buChar char="Ø"/>
            </a:pPr>
            <a:r>
              <a:rPr lang="zh-CN" altLang="en-US" sz="2800" b="1" dirty="0"/>
              <a:t>对于连接多台磁盘机的数组多路通道，它可以启动它们同时执行移臂定位操作，然后，</a:t>
            </a:r>
            <a:r>
              <a:rPr lang="zh-CN" altLang="en-US" sz="2800" b="1" dirty="0">
                <a:solidFill>
                  <a:srgbClr val="FF0000"/>
                </a:solidFill>
              </a:rPr>
              <a:t>按序交叉地传输一批批数据。</a:t>
            </a:r>
            <a:endParaRPr lang="en-US" altLang="zh-CN" sz="2800" b="1" dirty="0">
              <a:solidFill>
                <a:srgbClr val="FF0000"/>
              </a:solidFill>
            </a:endParaRPr>
          </a:p>
          <a:p>
            <a:pPr marL="0" lvl="2" algn="just" eaLnBrk="1" hangingPunct="1">
              <a:spcBef>
                <a:spcPct val="20000"/>
              </a:spcBef>
              <a:buClr>
                <a:srgbClr val="0000CC"/>
              </a:buClr>
              <a:buFont typeface="Wingdings" panose="05000000000000000000" pitchFamily="2" charset="2"/>
              <a:buChar char="Ø"/>
            </a:pPr>
            <a:r>
              <a:rPr lang="zh-CN" altLang="en-US" sz="2800" b="1" dirty="0"/>
              <a:t>数据多路通道实际上是对通道程序采用多道程序设计的</a:t>
            </a:r>
            <a:r>
              <a:rPr lang="zh-CN" altLang="en-US" sz="2800" b="1" dirty="0">
                <a:solidFill>
                  <a:srgbClr val="FF0000"/>
                </a:solidFill>
              </a:rPr>
              <a:t>硬件实现</a:t>
            </a:r>
          </a:p>
        </p:txBody>
      </p:sp>
      <p:sp>
        <p:nvSpPr>
          <p:cNvPr id="2" name="文本框 1">
            <a:extLst>
              <a:ext uri="{FF2B5EF4-FFF2-40B4-BE49-F238E27FC236}">
                <a16:creationId xmlns:a16="http://schemas.microsoft.com/office/drawing/2014/main" id="{27D8073B-A5B8-4A1C-9A0D-ADB840222913}"/>
              </a:ext>
            </a:extLst>
          </p:cNvPr>
          <p:cNvSpPr txBox="1"/>
          <p:nvPr/>
        </p:nvSpPr>
        <p:spPr>
          <a:xfrm>
            <a:off x="1907704" y="164812"/>
            <a:ext cx="4576762" cy="584775"/>
          </a:xfrm>
          <a:prstGeom prst="rect">
            <a:avLst/>
          </a:prstGeom>
          <a:noFill/>
        </p:spPr>
        <p:txBody>
          <a:bodyPr wrap="square">
            <a:spAutoFit/>
          </a:bodyPr>
          <a:lstStyle/>
          <a:p>
            <a:pPr algn="just" eaLnBrk="1" hangingPunct="1">
              <a:spcBef>
                <a:spcPct val="20000"/>
              </a:spcBef>
              <a:buClr>
                <a:srgbClr val="0000CC"/>
              </a:buClr>
            </a:pPr>
            <a:r>
              <a:rPr lang="en-US" altLang="zh-CN" sz="3200" b="1" dirty="0"/>
              <a:t>6.2.4   I/O</a:t>
            </a:r>
            <a:r>
              <a:rPr lang="zh-CN" altLang="en-US" sz="3200" b="1" dirty="0"/>
              <a:t>通道</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17CFACC2-51A1-4672-9B61-669D485110D4}"/>
              </a:ext>
            </a:extLst>
          </p:cNvPr>
          <p:cNvSpPr>
            <a:spLocks noChangeArrowheads="1"/>
          </p:cNvSpPr>
          <p:nvPr/>
        </p:nvSpPr>
        <p:spPr bwMode="auto">
          <a:xfrm>
            <a:off x="294110" y="855662"/>
            <a:ext cx="84582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Times New Roman" panose="02020603050405020304" pitchFamily="18" charset="0"/>
              </a:rPr>
              <a:t>3. “</a:t>
            </a:r>
            <a:r>
              <a:rPr lang="zh-CN" altLang="en-US" sz="3200" b="1" dirty="0">
                <a:solidFill>
                  <a:srgbClr val="0000CC"/>
                </a:solidFill>
              </a:rPr>
              <a:t>瓶颈</a:t>
            </a:r>
            <a:r>
              <a:rPr lang="zh-CN" altLang="en-US" sz="3200" b="1" dirty="0">
                <a:solidFill>
                  <a:srgbClr val="0000CC"/>
                </a:solidFill>
                <a:latin typeface="Times New Roman" panose="02020603050405020304" pitchFamily="18" charset="0"/>
              </a:rPr>
              <a:t>”</a:t>
            </a:r>
            <a:r>
              <a:rPr lang="zh-CN" altLang="en-US" sz="3200" b="1" dirty="0">
                <a:solidFill>
                  <a:srgbClr val="0000CC"/>
                </a:solidFill>
              </a:rPr>
              <a:t>问题</a:t>
            </a:r>
            <a:endParaRPr lang="en-US" altLang="zh-CN" sz="3200" b="1" dirty="0">
              <a:solidFill>
                <a:srgbClr val="0000CC"/>
              </a:solidFill>
            </a:endParaRPr>
          </a:p>
          <a:p>
            <a:pPr marL="0" indent="0" algn="just" eaLnBrk="1" hangingPunct="1">
              <a:spcBef>
                <a:spcPct val="20000"/>
              </a:spcBef>
              <a:buClr>
                <a:srgbClr val="0000CC"/>
              </a:buClr>
            </a:pPr>
            <a:r>
              <a:rPr lang="zh-CN" altLang="en-US" sz="2800" b="1" dirty="0">
                <a:latin typeface="+mn-ea"/>
                <a:ea typeface="+mn-ea"/>
              </a:rPr>
              <a:t>通道本身价格高昂</a:t>
            </a:r>
            <a:r>
              <a:rPr lang="en-US" altLang="zh-CN" sz="2800" b="1" dirty="0">
                <a:latin typeface="+mn-ea"/>
                <a:ea typeface="+mn-ea"/>
              </a:rPr>
              <a:t>,</a:t>
            </a:r>
            <a:r>
              <a:rPr lang="zh-CN" altLang="en-US" sz="2800" b="1" dirty="0">
                <a:latin typeface="+mn-ea"/>
                <a:ea typeface="+mn-ea"/>
              </a:rPr>
              <a:t>数量不可能多</a:t>
            </a:r>
            <a:r>
              <a:rPr lang="en-US" altLang="zh-CN" sz="2800" b="1" dirty="0">
                <a:latin typeface="+mn-ea"/>
                <a:ea typeface="+mn-ea"/>
              </a:rPr>
              <a:t>,</a:t>
            </a:r>
            <a:r>
              <a:rPr lang="zh-CN" altLang="en-US" sz="2800" b="1" dirty="0">
                <a:latin typeface="+mn-ea"/>
                <a:ea typeface="+mn-ea"/>
              </a:rPr>
              <a:t>使得它自己成为</a:t>
            </a:r>
            <a:r>
              <a:rPr lang="en-US" altLang="zh-CN" sz="2800" b="1" dirty="0">
                <a:latin typeface="+mn-ea"/>
                <a:ea typeface="+mn-ea"/>
              </a:rPr>
              <a:t>IO</a:t>
            </a:r>
            <a:r>
              <a:rPr lang="zh-CN" altLang="en-US" sz="2800" b="1" dirty="0">
                <a:latin typeface="+mn-ea"/>
                <a:ea typeface="+mn-ea"/>
              </a:rPr>
              <a:t>瓶颈</a:t>
            </a:r>
          </a:p>
          <a:p>
            <a:pPr eaLnBrk="1" hangingPunct="1"/>
            <a:endParaRPr lang="zh-CN" altLang="en-US" b="1" dirty="0"/>
          </a:p>
        </p:txBody>
      </p:sp>
      <p:grpSp>
        <p:nvGrpSpPr>
          <p:cNvPr id="27651" name="Group 60">
            <a:extLst>
              <a:ext uri="{FF2B5EF4-FFF2-40B4-BE49-F238E27FC236}">
                <a16:creationId xmlns:a16="http://schemas.microsoft.com/office/drawing/2014/main" id="{5FE4FFDC-310F-4A3E-9E0C-B584A4B2AC41}"/>
              </a:ext>
            </a:extLst>
          </p:cNvPr>
          <p:cNvGrpSpPr>
            <a:grpSpLocks/>
          </p:cNvGrpSpPr>
          <p:nvPr/>
        </p:nvGrpSpPr>
        <p:grpSpPr bwMode="auto">
          <a:xfrm>
            <a:off x="322761" y="2028539"/>
            <a:ext cx="8225928" cy="3973799"/>
            <a:chOff x="57" y="1017"/>
            <a:chExt cx="5646" cy="2681"/>
          </a:xfrm>
        </p:grpSpPr>
        <p:sp>
          <p:nvSpPr>
            <p:cNvPr id="27654" name="Rectangle 6">
              <a:extLst>
                <a:ext uri="{FF2B5EF4-FFF2-40B4-BE49-F238E27FC236}">
                  <a16:creationId xmlns:a16="http://schemas.microsoft.com/office/drawing/2014/main" id="{9AA0D351-498D-404A-9DCB-596C865526CA}"/>
                </a:ext>
              </a:extLst>
            </p:cNvPr>
            <p:cNvSpPr>
              <a:spLocks noChangeArrowheads="1"/>
            </p:cNvSpPr>
            <p:nvPr/>
          </p:nvSpPr>
          <p:spPr bwMode="auto">
            <a:xfrm>
              <a:off x="4892" y="1017"/>
              <a:ext cx="811" cy="269"/>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55" name="Rectangle 7">
              <a:extLst>
                <a:ext uri="{FF2B5EF4-FFF2-40B4-BE49-F238E27FC236}">
                  <a16:creationId xmlns:a16="http://schemas.microsoft.com/office/drawing/2014/main" id="{CB57F808-94DC-469B-84DA-00E94FDE2740}"/>
                </a:ext>
              </a:extLst>
            </p:cNvPr>
            <p:cNvSpPr>
              <a:spLocks noChangeArrowheads="1"/>
            </p:cNvSpPr>
            <p:nvPr/>
          </p:nvSpPr>
          <p:spPr bwMode="auto">
            <a:xfrm>
              <a:off x="5077" y="1059"/>
              <a:ext cx="3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设备</a:t>
              </a:r>
              <a:endParaRPr lang="zh-CN" altLang="en-US" b="1"/>
            </a:p>
          </p:txBody>
        </p:sp>
        <p:sp>
          <p:nvSpPr>
            <p:cNvPr id="27656" name="Rectangle 8">
              <a:extLst>
                <a:ext uri="{FF2B5EF4-FFF2-40B4-BE49-F238E27FC236}">
                  <a16:creationId xmlns:a16="http://schemas.microsoft.com/office/drawing/2014/main" id="{DFD02C43-33A7-4C15-8F09-768AC560B4A1}"/>
                </a:ext>
              </a:extLst>
            </p:cNvPr>
            <p:cNvSpPr>
              <a:spLocks noChangeArrowheads="1"/>
            </p:cNvSpPr>
            <p:nvPr/>
          </p:nvSpPr>
          <p:spPr bwMode="auto">
            <a:xfrm>
              <a:off x="5447" y="1045"/>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1</a:t>
              </a:r>
              <a:endParaRPr lang="zh-CN" altLang="en-US" b="1"/>
            </a:p>
          </p:txBody>
        </p:sp>
        <p:sp>
          <p:nvSpPr>
            <p:cNvPr id="27657" name="Rectangle 9">
              <a:extLst>
                <a:ext uri="{FF2B5EF4-FFF2-40B4-BE49-F238E27FC236}">
                  <a16:creationId xmlns:a16="http://schemas.microsoft.com/office/drawing/2014/main" id="{F9687D7D-C022-4E85-B443-1310BCF06799}"/>
                </a:ext>
              </a:extLst>
            </p:cNvPr>
            <p:cNvSpPr>
              <a:spLocks noChangeArrowheads="1"/>
            </p:cNvSpPr>
            <p:nvPr/>
          </p:nvSpPr>
          <p:spPr bwMode="auto">
            <a:xfrm>
              <a:off x="4892" y="1428"/>
              <a:ext cx="811" cy="27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58" name="Rectangle 10">
              <a:extLst>
                <a:ext uri="{FF2B5EF4-FFF2-40B4-BE49-F238E27FC236}">
                  <a16:creationId xmlns:a16="http://schemas.microsoft.com/office/drawing/2014/main" id="{6490BDC5-B59F-40B4-BA50-4945CB839D57}"/>
                </a:ext>
              </a:extLst>
            </p:cNvPr>
            <p:cNvSpPr>
              <a:spLocks noChangeArrowheads="1"/>
            </p:cNvSpPr>
            <p:nvPr/>
          </p:nvSpPr>
          <p:spPr bwMode="auto">
            <a:xfrm>
              <a:off x="5077" y="1457"/>
              <a:ext cx="3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设备</a:t>
              </a:r>
              <a:endParaRPr lang="zh-CN" altLang="en-US" b="1"/>
            </a:p>
          </p:txBody>
        </p:sp>
        <p:sp>
          <p:nvSpPr>
            <p:cNvPr id="27659" name="Rectangle 11">
              <a:extLst>
                <a:ext uri="{FF2B5EF4-FFF2-40B4-BE49-F238E27FC236}">
                  <a16:creationId xmlns:a16="http://schemas.microsoft.com/office/drawing/2014/main" id="{450D42BE-AACE-4D0B-BD48-52723CCBB3F2}"/>
                </a:ext>
              </a:extLst>
            </p:cNvPr>
            <p:cNvSpPr>
              <a:spLocks noChangeArrowheads="1"/>
            </p:cNvSpPr>
            <p:nvPr/>
          </p:nvSpPr>
          <p:spPr bwMode="auto">
            <a:xfrm>
              <a:off x="5447" y="1443"/>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2</a:t>
              </a:r>
              <a:endParaRPr lang="zh-CN" altLang="en-US" b="1"/>
            </a:p>
          </p:txBody>
        </p:sp>
        <p:sp>
          <p:nvSpPr>
            <p:cNvPr id="27660" name="Rectangle 12">
              <a:extLst>
                <a:ext uri="{FF2B5EF4-FFF2-40B4-BE49-F238E27FC236}">
                  <a16:creationId xmlns:a16="http://schemas.microsoft.com/office/drawing/2014/main" id="{3F85566D-A81C-4DA1-99CA-932EA0A9FA50}"/>
                </a:ext>
              </a:extLst>
            </p:cNvPr>
            <p:cNvSpPr>
              <a:spLocks noChangeArrowheads="1"/>
            </p:cNvSpPr>
            <p:nvPr/>
          </p:nvSpPr>
          <p:spPr bwMode="auto">
            <a:xfrm>
              <a:off x="4892" y="1825"/>
              <a:ext cx="811" cy="27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61" name="Rectangle 13">
              <a:extLst>
                <a:ext uri="{FF2B5EF4-FFF2-40B4-BE49-F238E27FC236}">
                  <a16:creationId xmlns:a16="http://schemas.microsoft.com/office/drawing/2014/main" id="{D7428EFF-FCC1-47FF-85F3-D16C681396A0}"/>
                </a:ext>
              </a:extLst>
            </p:cNvPr>
            <p:cNvSpPr>
              <a:spLocks noChangeArrowheads="1"/>
            </p:cNvSpPr>
            <p:nvPr/>
          </p:nvSpPr>
          <p:spPr bwMode="auto">
            <a:xfrm>
              <a:off x="5077" y="1854"/>
              <a:ext cx="3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设备</a:t>
              </a:r>
              <a:endParaRPr lang="zh-CN" altLang="en-US" b="1"/>
            </a:p>
          </p:txBody>
        </p:sp>
        <p:sp>
          <p:nvSpPr>
            <p:cNvPr id="27662" name="Rectangle 14">
              <a:extLst>
                <a:ext uri="{FF2B5EF4-FFF2-40B4-BE49-F238E27FC236}">
                  <a16:creationId xmlns:a16="http://schemas.microsoft.com/office/drawing/2014/main" id="{A071CF43-F7FC-4674-9C6A-E7E539436FFA}"/>
                </a:ext>
              </a:extLst>
            </p:cNvPr>
            <p:cNvSpPr>
              <a:spLocks noChangeArrowheads="1"/>
            </p:cNvSpPr>
            <p:nvPr/>
          </p:nvSpPr>
          <p:spPr bwMode="auto">
            <a:xfrm>
              <a:off x="5447" y="1840"/>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3</a:t>
              </a:r>
              <a:endParaRPr lang="zh-CN" altLang="en-US" b="1"/>
            </a:p>
          </p:txBody>
        </p:sp>
        <p:sp>
          <p:nvSpPr>
            <p:cNvPr id="27663" name="Rectangle 15">
              <a:extLst>
                <a:ext uri="{FF2B5EF4-FFF2-40B4-BE49-F238E27FC236}">
                  <a16:creationId xmlns:a16="http://schemas.microsoft.com/office/drawing/2014/main" id="{069F9E1C-A387-483D-80BD-85DE5892614A}"/>
                </a:ext>
              </a:extLst>
            </p:cNvPr>
            <p:cNvSpPr>
              <a:spLocks noChangeArrowheads="1"/>
            </p:cNvSpPr>
            <p:nvPr/>
          </p:nvSpPr>
          <p:spPr bwMode="auto">
            <a:xfrm>
              <a:off x="4892" y="2223"/>
              <a:ext cx="811" cy="269"/>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64" name="Rectangle 16">
              <a:extLst>
                <a:ext uri="{FF2B5EF4-FFF2-40B4-BE49-F238E27FC236}">
                  <a16:creationId xmlns:a16="http://schemas.microsoft.com/office/drawing/2014/main" id="{26211E31-BF05-4340-A6C8-6F87542AF6B2}"/>
                </a:ext>
              </a:extLst>
            </p:cNvPr>
            <p:cNvSpPr>
              <a:spLocks noChangeArrowheads="1"/>
            </p:cNvSpPr>
            <p:nvPr/>
          </p:nvSpPr>
          <p:spPr bwMode="auto">
            <a:xfrm>
              <a:off x="5077" y="2265"/>
              <a:ext cx="3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设备</a:t>
              </a:r>
              <a:endParaRPr lang="zh-CN" altLang="en-US" b="1"/>
            </a:p>
          </p:txBody>
        </p:sp>
        <p:sp>
          <p:nvSpPr>
            <p:cNvPr id="27665" name="Rectangle 17">
              <a:extLst>
                <a:ext uri="{FF2B5EF4-FFF2-40B4-BE49-F238E27FC236}">
                  <a16:creationId xmlns:a16="http://schemas.microsoft.com/office/drawing/2014/main" id="{8165B79A-AA4A-44DE-A6BB-15DD74F5A215}"/>
                </a:ext>
              </a:extLst>
            </p:cNvPr>
            <p:cNvSpPr>
              <a:spLocks noChangeArrowheads="1"/>
            </p:cNvSpPr>
            <p:nvPr/>
          </p:nvSpPr>
          <p:spPr bwMode="auto">
            <a:xfrm>
              <a:off x="5447" y="225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4</a:t>
              </a:r>
              <a:endParaRPr lang="zh-CN" altLang="en-US" b="1"/>
            </a:p>
          </p:txBody>
        </p:sp>
        <p:sp>
          <p:nvSpPr>
            <p:cNvPr id="27666" name="Rectangle 18">
              <a:extLst>
                <a:ext uri="{FF2B5EF4-FFF2-40B4-BE49-F238E27FC236}">
                  <a16:creationId xmlns:a16="http://schemas.microsoft.com/office/drawing/2014/main" id="{6154AFED-6FAA-4F3B-A779-7AE96A4E5362}"/>
                </a:ext>
              </a:extLst>
            </p:cNvPr>
            <p:cNvSpPr>
              <a:spLocks noChangeArrowheads="1"/>
            </p:cNvSpPr>
            <p:nvPr/>
          </p:nvSpPr>
          <p:spPr bwMode="auto">
            <a:xfrm>
              <a:off x="4892" y="2634"/>
              <a:ext cx="811" cy="27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67" name="Rectangle 19">
              <a:extLst>
                <a:ext uri="{FF2B5EF4-FFF2-40B4-BE49-F238E27FC236}">
                  <a16:creationId xmlns:a16="http://schemas.microsoft.com/office/drawing/2014/main" id="{64B88586-3D46-4106-B703-C8BFE723B63C}"/>
                </a:ext>
              </a:extLst>
            </p:cNvPr>
            <p:cNvSpPr>
              <a:spLocks noChangeArrowheads="1"/>
            </p:cNvSpPr>
            <p:nvPr/>
          </p:nvSpPr>
          <p:spPr bwMode="auto">
            <a:xfrm>
              <a:off x="5077" y="2662"/>
              <a:ext cx="3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设备</a:t>
              </a:r>
              <a:endParaRPr lang="zh-CN" altLang="en-US" b="1"/>
            </a:p>
          </p:txBody>
        </p:sp>
        <p:sp>
          <p:nvSpPr>
            <p:cNvPr id="27668" name="Rectangle 20">
              <a:extLst>
                <a:ext uri="{FF2B5EF4-FFF2-40B4-BE49-F238E27FC236}">
                  <a16:creationId xmlns:a16="http://schemas.microsoft.com/office/drawing/2014/main" id="{4F25DC8B-E03F-4427-8934-7E552CB7FB31}"/>
                </a:ext>
              </a:extLst>
            </p:cNvPr>
            <p:cNvSpPr>
              <a:spLocks noChangeArrowheads="1"/>
            </p:cNvSpPr>
            <p:nvPr/>
          </p:nvSpPr>
          <p:spPr bwMode="auto">
            <a:xfrm>
              <a:off x="5447" y="2648"/>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5</a:t>
              </a:r>
              <a:endParaRPr lang="zh-CN" altLang="en-US" b="1"/>
            </a:p>
          </p:txBody>
        </p:sp>
        <p:sp>
          <p:nvSpPr>
            <p:cNvPr id="27669" name="Rectangle 21">
              <a:extLst>
                <a:ext uri="{FF2B5EF4-FFF2-40B4-BE49-F238E27FC236}">
                  <a16:creationId xmlns:a16="http://schemas.microsoft.com/office/drawing/2014/main" id="{88B27A86-5D12-408B-9F46-7835D754C591}"/>
                </a:ext>
              </a:extLst>
            </p:cNvPr>
            <p:cNvSpPr>
              <a:spLocks noChangeArrowheads="1"/>
            </p:cNvSpPr>
            <p:nvPr/>
          </p:nvSpPr>
          <p:spPr bwMode="auto">
            <a:xfrm>
              <a:off x="4892" y="3031"/>
              <a:ext cx="811" cy="27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70" name="Rectangle 22">
              <a:extLst>
                <a:ext uri="{FF2B5EF4-FFF2-40B4-BE49-F238E27FC236}">
                  <a16:creationId xmlns:a16="http://schemas.microsoft.com/office/drawing/2014/main" id="{E200A5FE-3D37-46C4-A47F-703A3E9D5EEF}"/>
                </a:ext>
              </a:extLst>
            </p:cNvPr>
            <p:cNvSpPr>
              <a:spLocks noChangeArrowheads="1"/>
            </p:cNvSpPr>
            <p:nvPr/>
          </p:nvSpPr>
          <p:spPr bwMode="auto">
            <a:xfrm>
              <a:off x="5077" y="3060"/>
              <a:ext cx="3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设备</a:t>
              </a:r>
              <a:endParaRPr lang="zh-CN" altLang="en-US" b="1"/>
            </a:p>
          </p:txBody>
        </p:sp>
        <p:sp>
          <p:nvSpPr>
            <p:cNvPr id="27671" name="Rectangle 23">
              <a:extLst>
                <a:ext uri="{FF2B5EF4-FFF2-40B4-BE49-F238E27FC236}">
                  <a16:creationId xmlns:a16="http://schemas.microsoft.com/office/drawing/2014/main" id="{C5756C89-4110-4D74-BE6A-FFCEC4EFD592}"/>
                </a:ext>
              </a:extLst>
            </p:cNvPr>
            <p:cNvSpPr>
              <a:spLocks noChangeArrowheads="1"/>
            </p:cNvSpPr>
            <p:nvPr/>
          </p:nvSpPr>
          <p:spPr bwMode="auto">
            <a:xfrm>
              <a:off x="5447" y="3046"/>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6</a:t>
              </a:r>
              <a:endParaRPr lang="zh-CN" altLang="en-US" b="1"/>
            </a:p>
          </p:txBody>
        </p:sp>
        <p:sp>
          <p:nvSpPr>
            <p:cNvPr id="27672" name="Rectangle 24">
              <a:extLst>
                <a:ext uri="{FF2B5EF4-FFF2-40B4-BE49-F238E27FC236}">
                  <a16:creationId xmlns:a16="http://schemas.microsoft.com/office/drawing/2014/main" id="{3A0F1255-9D94-44B6-A16B-742CC42041F4}"/>
                </a:ext>
              </a:extLst>
            </p:cNvPr>
            <p:cNvSpPr>
              <a:spLocks noChangeArrowheads="1"/>
            </p:cNvSpPr>
            <p:nvPr/>
          </p:nvSpPr>
          <p:spPr bwMode="auto">
            <a:xfrm>
              <a:off x="4892" y="3429"/>
              <a:ext cx="811" cy="269"/>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73" name="Rectangle 25">
              <a:extLst>
                <a:ext uri="{FF2B5EF4-FFF2-40B4-BE49-F238E27FC236}">
                  <a16:creationId xmlns:a16="http://schemas.microsoft.com/office/drawing/2014/main" id="{725216BE-E5E4-49CB-935C-E661733623E3}"/>
                </a:ext>
              </a:extLst>
            </p:cNvPr>
            <p:cNvSpPr>
              <a:spLocks noChangeArrowheads="1"/>
            </p:cNvSpPr>
            <p:nvPr/>
          </p:nvSpPr>
          <p:spPr bwMode="auto">
            <a:xfrm>
              <a:off x="5077" y="3471"/>
              <a:ext cx="3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设备</a:t>
              </a:r>
              <a:endParaRPr lang="zh-CN" altLang="en-US" b="1"/>
            </a:p>
          </p:txBody>
        </p:sp>
        <p:sp>
          <p:nvSpPr>
            <p:cNvPr id="27674" name="Rectangle 26">
              <a:extLst>
                <a:ext uri="{FF2B5EF4-FFF2-40B4-BE49-F238E27FC236}">
                  <a16:creationId xmlns:a16="http://schemas.microsoft.com/office/drawing/2014/main" id="{BEFF5D79-60C1-4FF6-934A-9FAF21F003A2}"/>
                </a:ext>
              </a:extLst>
            </p:cNvPr>
            <p:cNvSpPr>
              <a:spLocks noChangeArrowheads="1"/>
            </p:cNvSpPr>
            <p:nvPr/>
          </p:nvSpPr>
          <p:spPr bwMode="auto">
            <a:xfrm>
              <a:off x="5447" y="3457"/>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7</a:t>
              </a:r>
              <a:endParaRPr lang="zh-CN" altLang="en-US" b="1"/>
            </a:p>
          </p:txBody>
        </p:sp>
        <p:sp>
          <p:nvSpPr>
            <p:cNvPr id="27675" name="Freeform 27">
              <a:extLst>
                <a:ext uri="{FF2B5EF4-FFF2-40B4-BE49-F238E27FC236}">
                  <a16:creationId xmlns:a16="http://schemas.microsoft.com/office/drawing/2014/main" id="{8AF54271-83FA-4018-B276-DECCF97F80F2}"/>
                </a:ext>
              </a:extLst>
            </p:cNvPr>
            <p:cNvSpPr>
              <a:spLocks/>
            </p:cNvSpPr>
            <p:nvPr/>
          </p:nvSpPr>
          <p:spPr bwMode="auto">
            <a:xfrm>
              <a:off x="3954" y="1159"/>
              <a:ext cx="938" cy="127"/>
            </a:xfrm>
            <a:custGeom>
              <a:avLst/>
              <a:gdLst>
                <a:gd name="T0" fmla="*/ 0 w 938"/>
                <a:gd name="T1" fmla="*/ 127 h 127"/>
                <a:gd name="T2" fmla="*/ 469 w 938"/>
                <a:gd name="T3" fmla="*/ 127 h 127"/>
                <a:gd name="T4" fmla="*/ 469 w 938"/>
                <a:gd name="T5" fmla="*/ 0 h 127"/>
                <a:gd name="T6" fmla="*/ 938 w 938"/>
                <a:gd name="T7" fmla="*/ 0 h 127"/>
                <a:gd name="T8" fmla="*/ 0 60000 65536"/>
                <a:gd name="T9" fmla="*/ 0 60000 65536"/>
                <a:gd name="T10" fmla="*/ 0 60000 65536"/>
                <a:gd name="T11" fmla="*/ 0 60000 65536"/>
                <a:gd name="T12" fmla="*/ 0 w 938"/>
                <a:gd name="T13" fmla="*/ 0 h 127"/>
                <a:gd name="T14" fmla="*/ 938 w 938"/>
                <a:gd name="T15" fmla="*/ 127 h 127"/>
              </a:gdLst>
              <a:ahLst/>
              <a:cxnLst>
                <a:cxn ang="T8">
                  <a:pos x="T0" y="T1"/>
                </a:cxn>
                <a:cxn ang="T9">
                  <a:pos x="T2" y="T3"/>
                </a:cxn>
                <a:cxn ang="T10">
                  <a:pos x="T4" y="T5"/>
                </a:cxn>
                <a:cxn ang="T11">
                  <a:pos x="T6" y="T7"/>
                </a:cxn>
              </a:cxnLst>
              <a:rect l="T12" t="T13" r="T14" b="T15"/>
              <a:pathLst>
                <a:path w="938" h="127">
                  <a:moveTo>
                    <a:pt x="0" y="127"/>
                  </a:moveTo>
                  <a:lnTo>
                    <a:pt x="469" y="127"/>
                  </a:lnTo>
                  <a:lnTo>
                    <a:pt x="469" y="0"/>
                  </a:lnTo>
                  <a:lnTo>
                    <a:pt x="93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6" name="Freeform 28">
              <a:extLst>
                <a:ext uri="{FF2B5EF4-FFF2-40B4-BE49-F238E27FC236}">
                  <a16:creationId xmlns:a16="http://schemas.microsoft.com/office/drawing/2014/main" id="{11FBB7B7-6F85-4287-800F-A20D7CECFBB6}"/>
                </a:ext>
              </a:extLst>
            </p:cNvPr>
            <p:cNvSpPr>
              <a:spLocks/>
            </p:cNvSpPr>
            <p:nvPr/>
          </p:nvSpPr>
          <p:spPr bwMode="auto">
            <a:xfrm>
              <a:off x="3954" y="1428"/>
              <a:ext cx="938" cy="128"/>
            </a:xfrm>
            <a:custGeom>
              <a:avLst/>
              <a:gdLst>
                <a:gd name="T0" fmla="*/ 0 w 938"/>
                <a:gd name="T1" fmla="*/ 0 h 128"/>
                <a:gd name="T2" fmla="*/ 469 w 938"/>
                <a:gd name="T3" fmla="*/ 0 h 128"/>
                <a:gd name="T4" fmla="*/ 469 w 938"/>
                <a:gd name="T5" fmla="*/ 128 h 128"/>
                <a:gd name="T6" fmla="*/ 938 w 938"/>
                <a:gd name="T7" fmla="*/ 128 h 128"/>
                <a:gd name="T8" fmla="*/ 0 60000 65536"/>
                <a:gd name="T9" fmla="*/ 0 60000 65536"/>
                <a:gd name="T10" fmla="*/ 0 60000 65536"/>
                <a:gd name="T11" fmla="*/ 0 60000 65536"/>
                <a:gd name="T12" fmla="*/ 0 w 938"/>
                <a:gd name="T13" fmla="*/ 0 h 128"/>
                <a:gd name="T14" fmla="*/ 938 w 938"/>
                <a:gd name="T15" fmla="*/ 128 h 128"/>
              </a:gdLst>
              <a:ahLst/>
              <a:cxnLst>
                <a:cxn ang="T8">
                  <a:pos x="T0" y="T1"/>
                </a:cxn>
                <a:cxn ang="T9">
                  <a:pos x="T2" y="T3"/>
                </a:cxn>
                <a:cxn ang="T10">
                  <a:pos x="T4" y="T5"/>
                </a:cxn>
                <a:cxn ang="T11">
                  <a:pos x="T6" y="T7"/>
                </a:cxn>
              </a:cxnLst>
              <a:rect l="T12" t="T13" r="T14" b="T15"/>
              <a:pathLst>
                <a:path w="938" h="128">
                  <a:moveTo>
                    <a:pt x="0" y="0"/>
                  </a:moveTo>
                  <a:lnTo>
                    <a:pt x="469" y="0"/>
                  </a:lnTo>
                  <a:lnTo>
                    <a:pt x="469" y="128"/>
                  </a:lnTo>
                  <a:lnTo>
                    <a:pt x="938" y="12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7" name="Freeform 29">
              <a:extLst>
                <a:ext uri="{FF2B5EF4-FFF2-40B4-BE49-F238E27FC236}">
                  <a16:creationId xmlns:a16="http://schemas.microsoft.com/office/drawing/2014/main" id="{F44AFAC0-138D-471A-B5D0-0ECCC0475CC2}"/>
                </a:ext>
              </a:extLst>
            </p:cNvPr>
            <p:cNvSpPr>
              <a:spLocks/>
            </p:cNvSpPr>
            <p:nvPr/>
          </p:nvSpPr>
          <p:spPr bwMode="auto">
            <a:xfrm>
              <a:off x="3954" y="1754"/>
              <a:ext cx="938" cy="199"/>
            </a:xfrm>
            <a:custGeom>
              <a:avLst/>
              <a:gdLst>
                <a:gd name="T0" fmla="*/ 0 w 938"/>
                <a:gd name="T1" fmla="*/ 0 h 199"/>
                <a:gd name="T2" fmla="*/ 469 w 938"/>
                <a:gd name="T3" fmla="*/ 0 h 199"/>
                <a:gd name="T4" fmla="*/ 469 w 938"/>
                <a:gd name="T5" fmla="*/ 199 h 199"/>
                <a:gd name="T6" fmla="*/ 938 w 938"/>
                <a:gd name="T7" fmla="*/ 199 h 199"/>
                <a:gd name="T8" fmla="*/ 0 60000 65536"/>
                <a:gd name="T9" fmla="*/ 0 60000 65536"/>
                <a:gd name="T10" fmla="*/ 0 60000 65536"/>
                <a:gd name="T11" fmla="*/ 0 60000 65536"/>
                <a:gd name="T12" fmla="*/ 0 w 938"/>
                <a:gd name="T13" fmla="*/ 0 h 199"/>
                <a:gd name="T14" fmla="*/ 938 w 938"/>
                <a:gd name="T15" fmla="*/ 199 h 199"/>
              </a:gdLst>
              <a:ahLst/>
              <a:cxnLst>
                <a:cxn ang="T8">
                  <a:pos x="T0" y="T1"/>
                </a:cxn>
                <a:cxn ang="T9">
                  <a:pos x="T2" y="T3"/>
                </a:cxn>
                <a:cxn ang="T10">
                  <a:pos x="T4" y="T5"/>
                </a:cxn>
                <a:cxn ang="T11">
                  <a:pos x="T6" y="T7"/>
                </a:cxn>
              </a:cxnLst>
              <a:rect l="T12" t="T13" r="T14" b="T15"/>
              <a:pathLst>
                <a:path w="938" h="199">
                  <a:moveTo>
                    <a:pt x="0" y="0"/>
                  </a:moveTo>
                  <a:lnTo>
                    <a:pt x="469" y="0"/>
                  </a:lnTo>
                  <a:lnTo>
                    <a:pt x="469" y="199"/>
                  </a:lnTo>
                  <a:lnTo>
                    <a:pt x="938" y="19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8" name="Freeform 30">
              <a:extLst>
                <a:ext uri="{FF2B5EF4-FFF2-40B4-BE49-F238E27FC236}">
                  <a16:creationId xmlns:a16="http://schemas.microsoft.com/office/drawing/2014/main" id="{7166E8F9-45B5-45E5-BD4A-BEF6176BE36D}"/>
                </a:ext>
              </a:extLst>
            </p:cNvPr>
            <p:cNvSpPr>
              <a:spLocks/>
            </p:cNvSpPr>
            <p:nvPr/>
          </p:nvSpPr>
          <p:spPr bwMode="auto">
            <a:xfrm>
              <a:off x="3954" y="1896"/>
              <a:ext cx="938" cy="469"/>
            </a:xfrm>
            <a:custGeom>
              <a:avLst/>
              <a:gdLst>
                <a:gd name="T0" fmla="*/ 0 w 938"/>
                <a:gd name="T1" fmla="*/ 0 h 469"/>
                <a:gd name="T2" fmla="*/ 270 w 938"/>
                <a:gd name="T3" fmla="*/ 0 h 469"/>
                <a:gd name="T4" fmla="*/ 270 w 938"/>
                <a:gd name="T5" fmla="*/ 469 h 469"/>
                <a:gd name="T6" fmla="*/ 938 w 938"/>
                <a:gd name="T7" fmla="*/ 469 h 469"/>
                <a:gd name="T8" fmla="*/ 0 60000 65536"/>
                <a:gd name="T9" fmla="*/ 0 60000 65536"/>
                <a:gd name="T10" fmla="*/ 0 60000 65536"/>
                <a:gd name="T11" fmla="*/ 0 60000 65536"/>
                <a:gd name="T12" fmla="*/ 0 w 938"/>
                <a:gd name="T13" fmla="*/ 0 h 469"/>
                <a:gd name="T14" fmla="*/ 938 w 938"/>
                <a:gd name="T15" fmla="*/ 469 h 469"/>
              </a:gdLst>
              <a:ahLst/>
              <a:cxnLst>
                <a:cxn ang="T8">
                  <a:pos x="T0" y="T1"/>
                </a:cxn>
                <a:cxn ang="T9">
                  <a:pos x="T2" y="T3"/>
                </a:cxn>
                <a:cxn ang="T10">
                  <a:pos x="T4" y="T5"/>
                </a:cxn>
                <a:cxn ang="T11">
                  <a:pos x="T6" y="T7"/>
                </a:cxn>
              </a:cxnLst>
              <a:rect l="T12" t="T13" r="T14" b="T15"/>
              <a:pathLst>
                <a:path w="938" h="469">
                  <a:moveTo>
                    <a:pt x="0" y="0"/>
                  </a:moveTo>
                  <a:lnTo>
                    <a:pt x="270" y="0"/>
                  </a:lnTo>
                  <a:lnTo>
                    <a:pt x="270" y="469"/>
                  </a:lnTo>
                  <a:lnTo>
                    <a:pt x="938" y="46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9" name="Line 31">
              <a:extLst>
                <a:ext uri="{FF2B5EF4-FFF2-40B4-BE49-F238E27FC236}">
                  <a16:creationId xmlns:a16="http://schemas.microsoft.com/office/drawing/2014/main" id="{EBA1BFF5-45A5-4BB0-A7E9-CFE479654B5F}"/>
                </a:ext>
              </a:extLst>
            </p:cNvPr>
            <p:cNvSpPr>
              <a:spLocks noChangeShapeType="1"/>
            </p:cNvSpPr>
            <p:nvPr/>
          </p:nvSpPr>
          <p:spPr bwMode="auto">
            <a:xfrm>
              <a:off x="3954" y="2762"/>
              <a:ext cx="93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Freeform 32">
              <a:extLst>
                <a:ext uri="{FF2B5EF4-FFF2-40B4-BE49-F238E27FC236}">
                  <a16:creationId xmlns:a16="http://schemas.microsoft.com/office/drawing/2014/main" id="{86127C85-65A1-4483-88CB-2DEDF8BA0C93}"/>
                </a:ext>
              </a:extLst>
            </p:cNvPr>
            <p:cNvSpPr>
              <a:spLocks/>
            </p:cNvSpPr>
            <p:nvPr/>
          </p:nvSpPr>
          <p:spPr bwMode="auto">
            <a:xfrm>
              <a:off x="3954" y="2904"/>
              <a:ext cx="938" cy="255"/>
            </a:xfrm>
            <a:custGeom>
              <a:avLst/>
              <a:gdLst>
                <a:gd name="T0" fmla="*/ 0 w 938"/>
                <a:gd name="T1" fmla="*/ 0 h 255"/>
                <a:gd name="T2" fmla="*/ 270 w 938"/>
                <a:gd name="T3" fmla="*/ 0 h 255"/>
                <a:gd name="T4" fmla="*/ 270 w 938"/>
                <a:gd name="T5" fmla="*/ 255 h 255"/>
                <a:gd name="T6" fmla="*/ 938 w 938"/>
                <a:gd name="T7" fmla="*/ 255 h 255"/>
                <a:gd name="T8" fmla="*/ 0 60000 65536"/>
                <a:gd name="T9" fmla="*/ 0 60000 65536"/>
                <a:gd name="T10" fmla="*/ 0 60000 65536"/>
                <a:gd name="T11" fmla="*/ 0 60000 65536"/>
                <a:gd name="T12" fmla="*/ 0 w 938"/>
                <a:gd name="T13" fmla="*/ 0 h 255"/>
                <a:gd name="T14" fmla="*/ 938 w 938"/>
                <a:gd name="T15" fmla="*/ 255 h 255"/>
              </a:gdLst>
              <a:ahLst/>
              <a:cxnLst>
                <a:cxn ang="T8">
                  <a:pos x="T0" y="T1"/>
                </a:cxn>
                <a:cxn ang="T9">
                  <a:pos x="T2" y="T3"/>
                </a:cxn>
                <a:cxn ang="T10">
                  <a:pos x="T4" y="T5"/>
                </a:cxn>
                <a:cxn ang="T11">
                  <a:pos x="T6" y="T7"/>
                </a:cxn>
              </a:cxnLst>
              <a:rect l="T12" t="T13" r="T14" b="T15"/>
              <a:pathLst>
                <a:path w="938" h="255">
                  <a:moveTo>
                    <a:pt x="0" y="0"/>
                  </a:moveTo>
                  <a:lnTo>
                    <a:pt x="270" y="0"/>
                  </a:lnTo>
                  <a:lnTo>
                    <a:pt x="270" y="255"/>
                  </a:lnTo>
                  <a:lnTo>
                    <a:pt x="938" y="25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1" name="Line 33">
              <a:extLst>
                <a:ext uri="{FF2B5EF4-FFF2-40B4-BE49-F238E27FC236}">
                  <a16:creationId xmlns:a16="http://schemas.microsoft.com/office/drawing/2014/main" id="{93559373-45E1-4864-B836-5F9EDA0AC7C7}"/>
                </a:ext>
              </a:extLst>
            </p:cNvPr>
            <p:cNvSpPr>
              <a:spLocks noChangeShapeType="1"/>
            </p:cNvSpPr>
            <p:nvPr/>
          </p:nvSpPr>
          <p:spPr bwMode="auto">
            <a:xfrm>
              <a:off x="3954" y="3570"/>
              <a:ext cx="93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2" name="Rectangle 34">
              <a:extLst>
                <a:ext uri="{FF2B5EF4-FFF2-40B4-BE49-F238E27FC236}">
                  <a16:creationId xmlns:a16="http://schemas.microsoft.com/office/drawing/2014/main" id="{45B441AF-A5D6-4ADB-BA47-93B5418BF6E2}"/>
                </a:ext>
              </a:extLst>
            </p:cNvPr>
            <p:cNvSpPr>
              <a:spLocks noChangeArrowheads="1"/>
            </p:cNvSpPr>
            <p:nvPr/>
          </p:nvSpPr>
          <p:spPr bwMode="auto">
            <a:xfrm>
              <a:off x="3157" y="1215"/>
              <a:ext cx="797" cy="27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83" name="Rectangle 35">
              <a:extLst>
                <a:ext uri="{FF2B5EF4-FFF2-40B4-BE49-F238E27FC236}">
                  <a16:creationId xmlns:a16="http://schemas.microsoft.com/office/drawing/2014/main" id="{CD52B218-C325-4875-B153-E0562E823011}"/>
                </a:ext>
              </a:extLst>
            </p:cNvPr>
            <p:cNvSpPr>
              <a:spLocks noChangeArrowheads="1"/>
            </p:cNvSpPr>
            <p:nvPr/>
          </p:nvSpPr>
          <p:spPr bwMode="auto">
            <a:xfrm>
              <a:off x="3228" y="1258"/>
              <a:ext cx="55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控制器</a:t>
              </a:r>
              <a:endParaRPr lang="zh-CN" altLang="en-US" b="1"/>
            </a:p>
          </p:txBody>
        </p:sp>
        <p:sp>
          <p:nvSpPr>
            <p:cNvPr id="27684" name="Rectangle 36">
              <a:extLst>
                <a:ext uri="{FF2B5EF4-FFF2-40B4-BE49-F238E27FC236}">
                  <a16:creationId xmlns:a16="http://schemas.microsoft.com/office/drawing/2014/main" id="{76C47E84-6863-4FF9-8A61-B7D807A9E040}"/>
                </a:ext>
              </a:extLst>
            </p:cNvPr>
            <p:cNvSpPr>
              <a:spLocks noChangeArrowheads="1"/>
            </p:cNvSpPr>
            <p:nvPr/>
          </p:nvSpPr>
          <p:spPr bwMode="auto">
            <a:xfrm>
              <a:off x="3783" y="1244"/>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1</a:t>
              </a:r>
              <a:endParaRPr lang="zh-CN" altLang="en-US" b="1"/>
            </a:p>
          </p:txBody>
        </p:sp>
        <p:sp>
          <p:nvSpPr>
            <p:cNvPr id="27685" name="Rectangle 37">
              <a:extLst>
                <a:ext uri="{FF2B5EF4-FFF2-40B4-BE49-F238E27FC236}">
                  <a16:creationId xmlns:a16="http://schemas.microsoft.com/office/drawing/2014/main" id="{0A40BBF7-5A28-4EBF-8918-5C469C4D05CB}"/>
                </a:ext>
              </a:extLst>
            </p:cNvPr>
            <p:cNvSpPr>
              <a:spLocks noChangeArrowheads="1"/>
            </p:cNvSpPr>
            <p:nvPr/>
          </p:nvSpPr>
          <p:spPr bwMode="auto">
            <a:xfrm>
              <a:off x="3157" y="1698"/>
              <a:ext cx="797" cy="25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86" name="Rectangle 38">
              <a:extLst>
                <a:ext uri="{FF2B5EF4-FFF2-40B4-BE49-F238E27FC236}">
                  <a16:creationId xmlns:a16="http://schemas.microsoft.com/office/drawing/2014/main" id="{2B7CCC5A-1366-4A40-9B74-811555E244BC}"/>
                </a:ext>
              </a:extLst>
            </p:cNvPr>
            <p:cNvSpPr>
              <a:spLocks noChangeArrowheads="1"/>
            </p:cNvSpPr>
            <p:nvPr/>
          </p:nvSpPr>
          <p:spPr bwMode="auto">
            <a:xfrm>
              <a:off x="3228" y="1726"/>
              <a:ext cx="55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控制器</a:t>
              </a:r>
              <a:endParaRPr lang="zh-CN" altLang="en-US" b="1"/>
            </a:p>
          </p:txBody>
        </p:sp>
        <p:sp>
          <p:nvSpPr>
            <p:cNvPr id="27687" name="Rectangle 39">
              <a:extLst>
                <a:ext uri="{FF2B5EF4-FFF2-40B4-BE49-F238E27FC236}">
                  <a16:creationId xmlns:a16="http://schemas.microsoft.com/office/drawing/2014/main" id="{7F4A6996-48AE-4061-9258-B0B23A6BE655}"/>
                </a:ext>
              </a:extLst>
            </p:cNvPr>
            <p:cNvSpPr>
              <a:spLocks noChangeArrowheads="1"/>
            </p:cNvSpPr>
            <p:nvPr/>
          </p:nvSpPr>
          <p:spPr bwMode="auto">
            <a:xfrm>
              <a:off x="3783" y="1712"/>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2</a:t>
              </a:r>
              <a:endParaRPr lang="zh-CN" altLang="en-US" b="1"/>
            </a:p>
          </p:txBody>
        </p:sp>
        <p:sp>
          <p:nvSpPr>
            <p:cNvPr id="27688" name="Rectangle 40">
              <a:extLst>
                <a:ext uri="{FF2B5EF4-FFF2-40B4-BE49-F238E27FC236}">
                  <a16:creationId xmlns:a16="http://schemas.microsoft.com/office/drawing/2014/main" id="{EAA0332C-0B2D-47F9-884F-393E771ECB56}"/>
                </a:ext>
              </a:extLst>
            </p:cNvPr>
            <p:cNvSpPr>
              <a:spLocks noChangeArrowheads="1"/>
            </p:cNvSpPr>
            <p:nvPr/>
          </p:nvSpPr>
          <p:spPr bwMode="auto">
            <a:xfrm>
              <a:off x="3157" y="2691"/>
              <a:ext cx="797" cy="269"/>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89" name="Rectangle 41">
              <a:extLst>
                <a:ext uri="{FF2B5EF4-FFF2-40B4-BE49-F238E27FC236}">
                  <a16:creationId xmlns:a16="http://schemas.microsoft.com/office/drawing/2014/main" id="{E9D03460-F787-45A7-A50A-D08B00A60907}"/>
                </a:ext>
              </a:extLst>
            </p:cNvPr>
            <p:cNvSpPr>
              <a:spLocks noChangeArrowheads="1"/>
            </p:cNvSpPr>
            <p:nvPr/>
          </p:nvSpPr>
          <p:spPr bwMode="auto">
            <a:xfrm>
              <a:off x="3228" y="2733"/>
              <a:ext cx="55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控制器</a:t>
              </a:r>
              <a:endParaRPr lang="zh-CN" altLang="en-US" b="1"/>
            </a:p>
          </p:txBody>
        </p:sp>
        <p:sp>
          <p:nvSpPr>
            <p:cNvPr id="27690" name="Rectangle 42">
              <a:extLst>
                <a:ext uri="{FF2B5EF4-FFF2-40B4-BE49-F238E27FC236}">
                  <a16:creationId xmlns:a16="http://schemas.microsoft.com/office/drawing/2014/main" id="{D143A8B9-520C-44EB-8AAC-34EC4D87905C}"/>
                </a:ext>
              </a:extLst>
            </p:cNvPr>
            <p:cNvSpPr>
              <a:spLocks noChangeArrowheads="1"/>
            </p:cNvSpPr>
            <p:nvPr/>
          </p:nvSpPr>
          <p:spPr bwMode="auto">
            <a:xfrm>
              <a:off x="3783" y="2719"/>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3</a:t>
              </a:r>
              <a:endParaRPr lang="zh-CN" altLang="en-US" b="1"/>
            </a:p>
          </p:txBody>
        </p:sp>
        <p:sp>
          <p:nvSpPr>
            <p:cNvPr id="27691" name="Rectangle 43">
              <a:extLst>
                <a:ext uri="{FF2B5EF4-FFF2-40B4-BE49-F238E27FC236}">
                  <a16:creationId xmlns:a16="http://schemas.microsoft.com/office/drawing/2014/main" id="{5314936F-07D8-4965-8C37-FD6B93AADDCE}"/>
                </a:ext>
              </a:extLst>
            </p:cNvPr>
            <p:cNvSpPr>
              <a:spLocks noChangeArrowheads="1"/>
            </p:cNvSpPr>
            <p:nvPr/>
          </p:nvSpPr>
          <p:spPr bwMode="auto">
            <a:xfrm>
              <a:off x="3157" y="3429"/>
              <a:ext cx="797" cy="269"/>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92" name="Rectangle 44">
              <a:extLst>
                <a:ext uri="{FF2B5EF4-FFF2-40B4-BE49-F238E27FC236}">
                  <a16:creationId xmlns:a16="http://schemas.microsoft.com/office/drawing/2014/main" id="{8A7E7272-1994-4A81-B2F1-A44E02409B28}"/>
                </a:ext>
              </a:extLst>
            </p:cNvPr>
            <p:cNvSpPr>
              <a:spLocks noChangeArrowheads="1"/>
            </p:cNvSpPr>
            <p:nvPr/>
          </p:nvSpPr>
          <p:spPr bwMode="auto">
            <a:xfrm>
              <a:off x="3228" y="3471"/>
              <a:ext cx="55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控制器</a:t>
              </a:r>
              <a:endParaRPr lang="zh-CN" altLang="en-US" b="1"/>
            </a:p>
          </p:txBody>
        </p:sp>
        <p:sp>
          <p:nvSpPr>
            <p:cNvPr id="27693" name="Rectangle 45">
              <a:extLst>
                <a:ext uri="{FF2B5EF4-FFF2-40B4-BE49-F238E27FC236}">
                  <a16:creationId xmlns:a16="http://schemas.microsoft.com/office/drawing/2014/main" id="{71A5E089-F2A7-434A-8015-052BD4C02FDA}"/>
                </a:ext>
              </a:extLst>
            </p:cNvPr>
            <p:cNvSpPr>
              <a:spLocks noChangeArrowheads="1"/>
            </p:cNvSpPr>
            <p:nvPr/>
          </p:nvSpPr>
          <p:spPr bwMode="auto">
            <a:xfrm>
              <a:off x="3783" y="3457"/>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4</a:t>
              </a:r>
              <a:endParaRPr lang="zh-CN" altLang="en-US" b="1"/>
            </a:p>
          </p:txBody>
        </p:sp>
        <p:sp>
          <p:nvSpPr>
            <p:cNvPr id="27694" name="Freeform 46">
              <a:extLst>
                <a:ext uri="{FF2B5EF4-FFF2-40B4-BE49-F238E27FC236}">
                  <a16:creationId xmlns:a16="http://schemas.microsoft.com/office/drawing/2014/main" id="{8B38C2A2-F9BA-45EF-9E02-700C97E0BE67}"/>
                </a:ext>
              </a:extLst>
            </p:cNvPr>
            <p:cNvSpPr>
              <a:spLocks/>
            </p:cNvSpPr>
            <p:nvPr/>
          </p:nvSpPr>
          <p:spPr bwMode="auto">
            <a:xfrm>
              <a:off x="2347" y="1357"/>
              <a:ext cx="810" cy="128"/>
            </a:xfrm>
            <a:custGeom>
              <a:avLst/>
              <a:gdLst>
                <a:gd name="T0" fmla="*/ 0 w 810"/>
                <a:gd name="T1" fmla="*/ 128 h 128"/>
                <a:gd name="T2" fmla="*/ 398 w 810"/>
                <a:gd name="T3" fmla="*/ 128 h 128"/>
                <a:gd name="T4" fmla="*/ 398 w 810"/>
                <a:gd name="T5" fmla="*/ 0 h 128"/>
                <a:gd name="T6" fmla="*/ 810 w 810"/>
                <a:gd name="T7" fmla="*/ 0 h 128"/>
                <a:gd name="T8" fmla="*/ 0 60000 65536"/>
                <a:gd name="T9" fmla="*/ 0 60000 65536"/>
                <a:gd name="T10" fmla="*/ 0 60000 65536"/>
                <a:gd name="T11" fmla="*/ 0 60000 65536"/>
                <a:gd name="T12" fmla="*/ 0 w 810"/>
                <a:gd name="T13" fmla="*/ 0 h 128"/>
                <a:gd name="T14" fmla="*/ 810 w 810"/>
                <a:gd name="T15" fmla="*/ 128 h 128"/>
              </a:gdLst>
              <a:ahLst/>
              <a:cxnLst>
                <a:cxn ang="T8">
                  <a:pos x="T0" y="T1"/>
                </a:cxn>
                <a:cxn ang="T9">
                  <a:pos x="T2" y="T3"/>
                </a:cxn>
                <a:cxn ang="T10">
                  <a:pos x="T4" y="T5"/>
                </a:cxn>
                <a:cxn ang="T11">
                  <a:pos x="T6" y="T7"/>
                </a:cxn>
              </a:cxnLst>
              <a:rect l="T12" t="T13" r="T14" b="T15"/>
              <a:pathLst>
                <a:path w="810" h="128">
                  <a:moveTo>
                    <a:pt x="0" y="128"/>
                  </a:moveTo>
                  <a:lnTo>
                    <a:pt x="398" y="128"/>
                  </a:lnTo>
                  <a:lnTo>
                    <a:pt x="398" y="0"/>
                  </a:lnTo>
                  <a:lnTo>
                    <a:pt x="81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95" name="Freeform 47">
              <a:extLst>
                <a:ext uri="{FF2B5EF4-FFF2-40B4-BE49-F238E27FC236}">
                  <a16:creationId xmlns:a16="http://schemas.microsoft.com/office/drawing/2014/main" id="{20363B40-C53D-4010-BAF6-6FD66A8F27EC}"/>
                </a:ext>
              </a:extLst>
            </p:cNvPr>
            <p:cNvSpPr>
              <a:spLocks/>
            </p:cNvSpPr>
            <p:nvPr/>
          </p:nvSpPr>
          <p:spPr bwMode="auto">
            <a:xfrm>
              <a:off x="2347" y="1627"/>
              <a:ext cx="810" cy="198"/>
            </a:xfrm>
            <a:custGeom>
              <a:avLst/>
              <a:gdLst>
                <a:gd name="T0" fmla="*/ 0 w 810"/>
                <a:gd name="T1" fmla="*/ 0 h 198"/>
                <a:gd name="T2" fmla="*/ 398 w 810"/>
                <a:gd name="T3" fmla="*/ 0 h 198"/>
                <a:gd name="T4" fmla="*/ 398 w 810"/>
                <a:gd name="T5" fmla="*/ 198 h 198"/>
                <a:gd name="T6" fmla="*/ 810 w 810"/>
                <a:gd name="T7" fmla="*/ 198 h 198"/>
                <a:gd name="T8" fmla="*/ 0 60000 65536"/>
                <a:gd name="T9" fmla="*/ 0 60000 65536"/>
                <a:gd name="T10" fmla="*/ 0 60000 65536"/>
                <a:gd name="T11" fmla="*/ 0 60000 65536"/>
                <a:gd name="T12" fmla="*/ 0 w 810"/>
                <a:gd name="T13" fmla="*/ 0 h 198"/>
                <a:gd name="T14" fmla="*/ 810 w 810"/>
                <a:gd name="T15" fmla="*/ 198 h 198"/>
              </a:gdLst>
              <a:ahLst/>
              <a:cxnLst>
                <a:cxn ang="T8">
                  <a:pos x="T0" y="T1"/>
                </a:cxn>
                <a:cxn ang="T9">
                  <a:pos x="T2" y="T3"/>
                </a:cxn>
                <a:cxn ang="T10">
                  <a:pos x="T4" y="T5"/>
                </a:cxn>
                <a:cxn ang="T11">
                  <a:pos x="T6" y="T7"/>
                </a:cxn>
              </a:cxnLst>
              <a:rect l="T12" t="T13" r="T14" b="T15"/>
              <a:pathLst>
                <a:path w="810" h="198">
                  <a:moveTo>
                    <a:pt x="0" y="0"/>
                  </a:moveTo>
                  <a:lnTo>
                    <a:pt x="398" y="0"/>
                  </a:lnTo>
                  <a:lnTo>
                    <a:pt x="398" y="198"/>
                  </a:lnTo>
                  <a:lnTo>
                    <a:pt x="810" y="19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96" name="Rectangle 48">
              <a:extLst>
                <a:ext uri="{FF2B5EF4-FFF2-40B4-BE49-F238E27FC236}">
                  <a16:creationId xmlns:a16="http://schemas.microsoft.com/office/drawing/2014/main" id="{36F4D9B9-2E55-454A-A7EA-0C9EBAF00043}"/>
                </a:ext>
              </a:extLst>
            </p:cNvPr>
            <p:cNvSpPr>
              <a:spLocks noChangeArrowheads="1"/>
            </p:cNvSpPr>
            <p:nvPr/>
          </p:nvSpPr>
          <p:spPr bwMode="auto">
            <a:xfrm>
              <a:off x="1536" y="1428"/>
              <a:ext cx="811" cy="27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97" name="Rectangle 49">
              <a:extLst>
                <a:ext uri="{FF2B5EF4-FFF2-40B4-BE49-F238E27FC236}">
                  <a16:creationId xmlns:a16="http://schemas.microsoft.com/office/drawing/2014/main" id="{5779AB35-7AC8-4BBE-880E-63ED1A9BAE96}"/>
                </a:ext>
              </a:extLst>
            </p:cNvPr>
            <p:cNvSpPr>
              <a:spLocks noChangeArrowheads="1"/>
            </p:cNvSpPr>
            <p:nvPr/>
          </p:nvSpPr>
          <p:spPr bwMode="auto">
            <a:xfrm>
              <a:off x="1707" y="1457"/>
              <a:ext cx="3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通道</a:t>
              </a:r>
              <a:endParaRPr lang="zh-CN" altLang="en-US" b="1"/>
            </a:p>
          </p:txBody>
        </p:sp>
        <p:sp>
          <p:nvSpPr>
            <p:cNvPr id="27698" name="Rectangle 50">
              <a:extLst>
                <a:ext uri="{FF2B5EF4-FFF2-40B4-BE49-F238E27FC236}">
                  <a16:creationId xmlns:a16="http://schemas.microsoft.com/office/drawing/2014/main" id="{657C5DC0-3781-4568-8F0D-64D9707D7FA4}"/>
                </a:ext>
              </a:extLst>
            </p:cNvPr>
            <p:cNvSpPr>
              <a:spLocks noChangeArrowheads="1"/>
            </p:cNvSpPr>
            <p:nvPr/>
          </p:nvSpPr>
          <p:spPr bwMode="auto">
            <a:xfrm>
              <a:off x="2076" y="1443"/>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1</a:t>
              </a:r>
              <a:endParaRPr lang="zh-CN" altLang="en-US" b="1"/>
            </a:p>
          </p:txBody>
        </p:sp>
        <p:sp>
          <p:nvSpPr>
            <p:cNvPr id="27699" name="Freeform 51">
              <a:extLst>
                <a:ext uri="{FF2B5EF4-FFF2-40B4-BE49-F238E27FC236}">
                  <a16:creationId xmlns:a16="http://schemas.microsoft.com/office/drawing/2014/main" id="{1AA89696-5CDB-4B94-B073-68ED19DEF77C}"/>
                </a:ext>
              </a:extLst>
            </p:cNvPr>
            <p:cNvSpPr>
              <a:spLocks/>
            </p:cNvSpPr>
            <p:nvPr/>
          </p:nvSpPr>
          <p:spPr bwMode="auto">
            <a:xfrm>
              <a:off x="2347" y="2833"/>
              <a:ext cx="810" cy="269"/>
            </a:xfrm>
            <a:custGeom>
              <a:avLst/>
              <a:gdLst>
                <a:gd name="T0" fmla="*/ 0 w 810"/>
                <a:gd name="T1" fmla="*/ 269 h 269"/>
                <a:gd name="T2" fmla="*/ 398 w 810"/>
                <a:gd name="T3" fmla="*/ 269 h 269"/>
                <a:gd name="T4" fmla="*/ 398 w 810"/>
                <a:gd name="T5" fmla="*/ 0 h 269"/>
                <a:gd name="T6" fmla="*/ 810 w 810"/>
                <a:gd name="T7" fmla="*/ 0 h 269"/>
                <a:gd name="T8" fmla="*/ 0 60000 65536"/>
                <a:gd name="T9" fmla="*/ 0 60000 65536"/>
                <a:gd name="T10" fmla="*/ 0 60000 65536"/>
                <a:gd name="T11" fmla="*/ 0 60000 65536"/>
                <a:gd name="T12" fmla="*/ 0 w 810"/>
                <a:gd name="T13" fmla="*/ 0 h 269"/>
                <a:gd name="T14" fmla="*/ 810 w 810"/>
                <a:gd name="T15" fmla="*/ 269 h 269"/>
              </a:gdLst>
              <a:ahLst/>
              <a:cxnLst>
                <a:cxn ang="T8">
                  <a:pos x="T0" y="T1"/>
                </a:cxn>
                <a:cxn ang="T9">
                  <a:pos x="T2" y="T3"/>
                </a:cxn>
                <a:cxn ang="T10">
                  <a:pos x="T4" y="T5"/>
                </a:cxn>
                <a:cxn ang="T11">
                  <a:pos x="T6" y="T7"/>
                </a:cxn>
              </a:cxnLst>
              <a:rect l="T12" t="T13" r="T14" b="T15"/>
              <a:pathLst>
                <a:path w="810" h="269">
                  <a:moveTo>
                    <a:pt x="0" y="269"/>
                  </a:moveTo>
                  <a:lnTo>
                    <a:pt x="398" y="269"/>
                  </a:lnTo>
                  <a:lnTo>
                    <a:pt x="398" y="0"/>
                  </a:lnTo>
                  <a:lnTo>
                    <a:pt x="81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0" name="Freeform 52">
              <a:extLst>
                <a:ext uri="{FF2B5EF4-FFF2-40B4-BE49-F238E27FC236}">
                  <a16:creationId xmlns:a16="http://schemas.microsoft.com/office/drawing/2014/main" id="{8C078AE4-A707-4AD2-9C01-F7FB71C311DD}"/>
                </a:ext>
              </a:extLst>
            </p:cNvPr>
            <p:cNvSpPr>
              <a:spLocks/>
            </p:cNvSpPr>
            <p:nvPr/>
          </p:nvSpPr>
          <p:spPr bwMode="auto">
            <a:xfrm>
              <a:off x="2347" y="3230"/>
              <a:ext cx="810" cy="340"/>
            </a:xfrm>
            <a:custGeom>
              <a:avLst/>
              <a:gdLst>
                <a:gd name="T0" fmla="*/ 0 w 810"/>
                <a:gd name="T1" fmla="*/ 0 h 340"/>
                <a:gd name="T2" fmla="*/ 398 w 810"/>
                <a:gd name="T3" fmla="*/ 0 h 340"/>
                <a:gd name="T4" fmla="*/ 398 w 810"/>
                <a:gd name="T5" fmla="*/ 340 h 340"/>
                <a:gd name="T6" fmla="*/ 810 w 810"/>
                <a:gd name="T7" fmla="*/ 340 h 340"/>
                <a:gd name="T8" fmla="*/ 0 60000 65536"/>
                <a:gd name="T9" fmla="*/ 0 60000 65536"/>
                <a:gd name="T10" fmla="*/ 0 60000 65536"/>
                <a:gd name="T11" fmla="*/ 0 60000 65536"/>
                <a:gd name="T12" fmla="*/ 0 w 810"/>
                <a:gd name="T13" fmla="*/ 0 h 340"/>
                <a:gd name="T14" fmla="*/ 810 w 810"/>
                <a:gd name="T15" fmla="*/ 340 h 340"/>
              </a:gdLst>
              <a:ahLst/>
              <a:cxnLst>
                <a:cxn ang="T8">
                  <a:pos x="T0" y="T1"/>
                </a:cxn>
                <a:cxn ang="T9">
                  <a:pos x="T2" y="T3"/>
                </a:cxn>
                <a:cxn ang="T10">
                  <a:pos x="T4" y="T5"/>
                </a:cxn>
                <a:cxn ang="T11">
                  <a:pos x="T6" y="T7"/>
                </a:cxn>
              </a:cxnLst>
              <a:rect l="T12" t="T13" r="T14" b="T15"/>
              <a:pathLst>
                <a:path w="810" h="340">
                  <a:moveTo>
                    <a:pt x="0" y="0"/>
                  </a:moveTo>
                  <a:lnTo>
                    <a:pt x="398" y="0"/>
                  </a:lnTo>
                  <a:lnTo>
                    <a:pt x="398" y="340"/>
                  </a:lnTo>
                  <a:lnTo>
                    <a:pt x="810" y="34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1" name="Rectangle 53">
              <a:extLst>
                <a:ext uri="{FF2B5EF4-FFF2-40B4-BE49-F238E27FC236}">
                  <a16:creationId xmlns:a16="http://schemas.microsoft.com/office/drawing/2014/main" id="{1B7A5EBF-AB8F-4CB7-9A32-8E3ADE014896}"/>
                </a:ext>
              </a:extLst>
            </p:cNvPr>
            <p:cNvSpPr>
              <a:spLocks noChangeArrowheads="1"/>
            </p:cNvSpPr>
            <p:nvPr/>
          </p:nvSpPr>
          <p:spPr bwMode="auto">
            <a:xfrm>
              <a:off x="1536" y="3031"/>
              <a:ext cx="811" cy="27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702" name="Rectangle 54">
              <a:extLst>
                <a:ext uri="{FF2B5EF4-FFF2-40B4-BE49-F238E27FC236}">
                  <a16:creationId xmlns:a16="http://schemas.microsoft.com/office/drawing/2014/main" id="{87499AE5-8D01-43B2-9ECE-0D578F7AA989}"/>
                </a:ext>
              </a:extLst>
            </p:cNvPr>
            <p:cNvSpPr>
              <a:spLocks noChangeArrowheads="1"/>
            </p:cNvSpPr>
            <p:nvPr/>
          </p:nvSpPr>
          <p:spPr bwMode="auto">
            <a:xfrm>
              <a:off x="1707" y="3060"/>
              <a:ext cx="3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通道</a:t>
              </a:r>
              <a:endParaRPr lang="zh-CN" altLang="en-US" b="1"/>
            </a:p>
          </p:txBody>
        </p:sp>
        <p:sp>
          <p:nvSpPr>
            <p:cNvPr id="27703" name="Rectangle 55">
              <a:extLst>
                <a:ext uri="{FF2B5EF4-FFF2-40B4-BE49-F238E27FC236}">
                  <a16:creationId xmlns:a16="http://schemas.microsoft.com/office/drawing/2014/main" id="{EDEFA0D5-EFA8-421E-8FA3-2C55887A2A4A}"/>
                </a:ext>
              </a:extLst>
            </p:cNvPr>
            <p:cNvSpPr>
              <a:spLocks noChangeArrowheads="1"/>
            </p:cNvSpPr>
            <p:nvPr/>
          </p:nvSpPr>
          <p:spPr bwMode="auto">
            <a:xfrm>
              <a:off x="2076" y="3046"/>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2</a:t>
              </a:r>
              <a:endParaRPr lang="zh-CN" altLang="en-US" b="1"/>
            </a:p>
          </p:txBody>
        </p:sp>
        <p:sp>
          <p:nvSpPr>
            <p:cNvPr id="27704" name="Freeform 56">
              <a:extLst>
                <a:ext uri="{FF2B5EF4-FFF2-40B4-BE49-F238E27FC236}">
                  <a16:creationId xmlns:a16="http://schemas.microsoft.com/office/drawing/2014/main" id="{12595C4E-E1B0-40DB-8694-C07B9C7DC11B}"/>
                </a:ext>
              </a:extLst>
            </p:cNvPr>
            <p:cNvSpPr>
              <a:spLocks/>
            </p:cNvSpPr>
            <p:nvPr/>
          </p:nvSpPr>
          <p:spPr bwMode="auto">
            <a:xfrm>
              <a:off x="868" y="1556"/>
              <a:ext cx="668" cy="667"/>
            </a:xfrm>
            <a:custGeom>
              <a:avLst/>
              <a:gdLst>
                <a:gd name="T0" fmla="*/ 0 w 668"/>
                <a:gd name="T1" fmla="*/ 667 h 667"/>
                <a:gd name="T2" fmla="*/ 398 w 668"/>
                <a:gd name="T3" fmla="*/ 667 h 667"/>
                <a:gd name="T4" fmla="*/ 398 w 668"/>
                <a:gd name="T5" fmla="*/ 0 h 667"/>
                <a:gd name="T6" fmla="*/ 668 w 668"/>
                <a:gd name="T7" fmla="*/ 0 h 667"/>
                <a:gd name="T8" fmla="*/ 0 60000 65536"/>
                <a:gd name="T9" fmla="*/ 0 60000 65536"/>
                <a:gd name="T10" fmla="*/ 0 60000 65536"/>
                <a:gd name="T11" fmla="*/ 0 60000 65536"/>
                <a:gd name="T12" fmla="*/ 0 w 668"/>
                <a:gd name="T13" fmla="*/ 0 h 667"/>
                <a:gd name="T14" fmla="*/ 668 w 668"/>
                <a:gd name="T15" fmla="*/ 667 h 667"/>
              </a:gdLst>
              <a:ahLst/>
              <a:cxnLst>
                <a:cxn ang="T8">
                  <a:pos x="T0" y="T1"/>
                </a:cxn>
                <a:cxn ang="T9">
                  <a:pos x="T2" y="T3"/>
                </a:cxn>
                <a:cxn ang="T10">
                  <a:pos x="T4" y="T5"/>
                </a:cxn>
                <a:cxn ang="T11">
                  <a:pos x="T6" y="T7"/>
                </a:cxn>
              </a:cxnLst>
              <a:rect l="T12" t="T13" r="T14" b="T15"/>
              <a:pathLst>
                <a:path w="668" h="667">
                  <a:moveTo>
                    <a:pt x="0" y="667"/>
                  </a:moveTo>
                  <a:lnTo>
                    <a:pt x="398" y="667"/>
                  </a:lnTo>
                  <a:lnTo>
                    <a:pt x="398" y="0"/>
                  </a:lnTo>
                  <a:lnTo>
                    <a:pt x="66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5" name="Freeform 57">
              <a:extLst>
                <a:ext uri="{FF2B5EF4-FFF2-40B4-BE49-F238E27FC236}">
                  <a16:creationId xmlns:a16="http://schemas.microsoft.com/office/drawing/2014/main" id="{1D90CCEC-9F48-468D-9048-E1D73B278300}"/>
                </a:ext>
              </a:extLst>
            </p:cNvPr>
            <p:cNvSpPr>
              <a:spLocks/>
            </p:cNvSpPr>
            <p:nvPr/>
          </p:nvSpPr>
          <p:spPr bwMode="auto">
            <a:xfrm>
              <a:off x="868" y="2365"/>
              <a:ext cx="668" cy="794"/>
            </a:xfrm>
            <a:custGeom>
              <a:avLst/>
              <a:gdLst>
                <a:gd name="T0" fmla="*/ 0 w 668"/>
                <a:gd name="T1" fmla="*/ 0 h 794"/>
                <a:gd name="T2" fmla="*/ 398 w 668"/>
                <a:gd name="T3" fmla="*/ 0 h 794"/>
                <a:gd name="T4" fmla="*/ 398 w 668"/>
                <a:gd name="T5" fmla="*/ 794 h 794"/>
                <a:gd name="T6" fmla="*/ 668 w 668"/>
                <a:gd name="T7" fmla="*/ 794 h 794"/>
                <a:gd name="T8" fmla="*/ 0 60000 65536"/>
                <a:gd name="T9" fmla="*/ 0 60000 65536"/>
                <a:gd name="T10" fmla="*/ 0 60000 65536"/>
                <a:gd name="T11" fmla="*/ 0 60000 65536"/>
                <a:gd name="T12" fmla="*/ 0 w 668"/>
                <a:gd name="T13" fmla="*/ 0 h 794"/>
                <a:gd name="T14" fmla="*/ 668 w 668"/>
                <a:gd name="T15" fmla="*/ 794 h 794"/>
              </a:gdLst>
              <a:ahLst/>
              <a:cxnLst>
                <a:cxn ang="T8">
                  <a:pos x="T0" y="T1"/>
                </a:cxn>
                <a:cxn ang="T9">
                  <a:pos x="T2" y="T3"/>
                </a:cxn>
                <a:cxn ang="T10">
                  <a:pos x="T4" y="T5"/>
                </a:cxn>
                <a:cxn ang="T11">
                  <a:pos x="T6" y="T7"/>
                </a:cxn>
              </a:cxnLst>
              <a:rect l="T12" t="T13" r="T14" b="T15"/>
              <a:pathLst>
                <a:path w="668" h="794">
                  <a:moveTo>
                    <a:pt x="0" y="0"/>
                  </a:moveTo>
                  <a:lnTo>
                    <a:pt x="398" y="0"/>
                  </a:lnTo>
                  <a:lnTo>
                    <a:pt x="398" y="794"/>
                  </a:lnTo>
                  <a:lnTo>
                    <a:pt x="668" y="794"/>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6" name="Rectangle 58">
              <a:extLst>
                <a:ext uri="{FF2B5EF4-FFF2-40B4-BE49-F238E27FC236}">
                  <a16:creationId xmlns:a16="http://schemas.microsoft.com/office/drawing/2014/main" id="{45739DB3-80C9-474D-9A23-FB1E57A3FFBC}"/>
                </a:ext>
              </a:extLst>
            </p:cNvPr>
            <p:cNvSpPr>
              <a:spLocks noChangeArrowheads="1"/>
            </p:cNvSpPr>
            <p:nvPr/>
          </p:nvSpPr>
          <p:spPr bwMode="auto">
            <a:xfrm>
              <a:off x="57" y="2166"/>
              <a:ext cx="811" cy="25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707" name="Rectangle 59">
              <a:extLst>
                <a:ext uri="{FF2B5EF4-FFF2-40B4-BE49-F238E27FC236}">
                  <a16:creationId xmlns:a16="http://schemas.microsoft.com/office/drawing/2014/main" id="{40F8BF58-2F75-4D2F-A6A2-802572FB37AA}"/>
                </a:ext>
              </a:extLst>
            </p:cNvPr>
            <p:cNvSpPr>
              <a:spLocks noChangeArrowheads="1"/>
            </p:cNvSpPr>
            <p:nvPr/>
          </p:nvSpPr>
          <p:spPr bwMode="auto">
            <a:xfrm>
              <a:off x="185" y="2194"/>
              <a:ext cx="55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存储器</a:t>
              </a:r>
              <a:endParaRPr lang="zh-CN" altLang="en-US" b="1"/>
            </a:p>
          </p:txBody>
        </p:sp>
      </p:grpSp>
      <p:sp>
        <p:nvSpPr>
          <p:cNvPr id="27652" name="Text Box 5">
            <a:extLst>
              <a:ext uri="{FF2B5EF4-FFF2-40B4-BE49-F238E27FC236}">
                <a16:creationId xmlns:a16="http://schemas.microsoft.com/office/drawing/2014/main" id="{E33E357B-EE90-45D3-A2F6-42CA2D6AD0B3}"/>
              </a:ext>
            </a:extLst>
          </p:cNvPr>
          <p:cNvSpPr txBox="1">
            <a:spLocks noChangeArrowheads="1"/>
          </p:cNvSpPr>
          <p:nvPr/>
        </p:nvSpPr>
        <p:spPr bwMode="auto">
          <a:xfrm>
            <a:off x="3406775" y="617220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Times New Roman" panose="02020603050405020304" pitchFamily="18" charset="0"/>
              </a:rPr>
              <a:t>单通路</a:t>
            </a:r>
            <a:r>
              <a:rPr lang="en-US" altLang="zh-CN" b="1">
                <a:latin typeface="Times New Roman" panose="02020603050405020304" pitchFamily="18" charset="0"/>
              </a:rPr>
              <a:t>I/O</a:t>
            </a:r>
            <a:r>
              <a:rPr lang="zh-CN" altLang="en-US" b="1">
                <a:latin typeface="Times New Roman" panose="02020603050405020304" pitchFamily="18" charset="0"/>
              </a:rPr>
              <a:t>系统 </a:t>
            </a:r>
          </a:p>
        </p:txBody>
      </p:sp>
      <p:sp>
        <p:nvSpPr>
          <p:cNvPr id="2" name="文本框 1">
            <a:extLst>
              <a:ext uri="{FF2B5EF4-FFF2-40B4-BE49-F238E27FC236}">
                <a16:creationId xmlns:a16="http://schemas.microsoft.com/office/drawing/2014/main" id="{6A7E7DCD-B746-4007-A43D-709034BA2FB2}"/>
              </a:ext>
            </a:extLst>
          </p:cNvPr>
          <p:cNvSpPr txBox="1"/>
          <p:nvPr/>
        </p:nvSpPr>
        <p:spPr>
          <a:xfrm>
            <a:off x="1907704" y="164812"/>
            <a:ext cx="4576762" cy="584775"/>
          </a:xfrm>
          <a:prstGeom prst="rect">
            <a:avLst/>
          </a:prstGeom>
          <a:noFill/>
        </p:spPr>
        <p:txBody>
          <a:bodyPr wrap="square">
            <a:spAutoFit/>
          </a:bodyPr>
          <a:lstStyle/>
          <a:p>
            <a:pPr algn="just" eaLnBrk="1" hangingPunct="1">
              <a:spcBef>
                <a:spcPct val="20000"/>
              </a:spcBef>
              <a:buClr>
                <a:srgbClr val="0000CC"/>
              </a:buClr>
            </a:pPr>
            <a:r>
              <a:rPr lang="en-US" altLang="zh-CN" sz="3200" b="1" dirty="0"/>
              <a:t>6.2.4   I/O</a:t>
            </a:r>
            <a:r>
              <a:rPr lang="zh-CN" altLang="en-US" sz="3200" b="1" dirty="0"/>
              <a:t>通道</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728A361A-2B84-49A0-933B-83C12A809526}"/>
              </a:ext>
            </a:extLst>
          </p:cNvPr>
          <p:cNvSpPr>
            <a:spLocks noChangeArrowheads="1"/>
          </p:cNvSpPr>
          <p:nvPr/>
        </p:nvSpPr>
        <p:spPr bwMode="auto">
          <a:xfrm>
            <a:off x="153987" y="809625"/>
            <a:ext cx="84582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Times New Roman" panose="02020603050405020304" pitchFamily="18" charset="0"/>
              </a:rPr>
              <a:t>3. “</a:t>
            </a:r>
            <a:r>
              <a:rPr lang="zh-CN" altLang="en-US" sz="3200" b="1" dirty="0">
                <a:solidFill>
                  <a:srgbClr val="0000CC"/>
                </a:solidFill>
              </a:rPr>
              <a:t>瓶颈</a:t>
            </a:r>
            <a:r>
              <a:rPr lang="zh-CN" altLang="en-US" sz="3200" b="1" dirty="0">
                <a:solidFill>
                  <a:srgbClr val="0000CC"/>
                </a:solidFill>
                <a:latin typeface="Times New Roman" panose="02020603050405020304" pitchFamily="18" charset="0"/>
              </a:rPr>
              <a:t>”</a:t>
            </a:r>
            <a:r>
              <a:rPr lang="zh-CN" altLang="en-US" sz="3200" b="1" dirty="0">
                <a:solidFill>
                  <a:srgbClr val="0000CC"/>
                </a:solidFill>
              </a:rPr>
              <a:t>问题</a:t>
            </a:r>
            <a:endParaRPr lang="en-US" altLang="zh-CN" sz="3200" b="1" dirty="0">
              <a:solidFill>
                <a:srgbClr val="0000CC"/>
              </a:solidFill>
            </a:endParaRPr>
          </a:p>
          <a:p>
            <a:pPr marL="0" indent="0" algn="just" eaLnBrk="1" hangingPunct="1">
              <a:spcBef>
                <a:spcPct val="20000"/>
              </a:spcBef>
              <a:buClr>
                <a:srgbClr val="0000CC"/>
              </a:buClr>
            </a:pPr>
            <a:r>
              <a:rPr lang="zh-CN" altLang="en-US" sz="2800" b="1" dirty="0">
                <a:latin typeface="+mn-ea"/>
                <a:ea typeface="+mn-ea"/>
              </a:rPr>
              <a:t>解决方案</a:t>
            </a:r>
            <a:r>
              <a:rPr lang="en-US" altLang="zh-CN" sz="2800" b="1" dirty="0">
                <a:latin typeface="+mn-ea"/>
                <a:ea typeface="+mn-ea"/>
              </a:rPr>
              <a:t>:</a:t>
            </a:r>
            <a:r>
              <a:rPr lang="zh-CN" altLang="en-US" sz="2800" b="1" dirty="0">
                <a:solidFill>
                  <a:srgbClr val="FF0000"/>
                </a:solidFill>
                <a:latin typeface="+mn-ea"/>
                <a:ea typeface="+mn-ea"/>
              </a:rPr>
              <a:t>增加通路</a:t>
            </a:r>
            <a:r>
              <a:rPr lang="en-US" altLang="zh-CN" sz="2800" b="1" dirty="0">
                <a:solidFill>
                  <a:srgbClr val="FF0000"/>
                </a:solidFill>
                <a:latin typeface="+mn-ea"/>
                <a:ea typeface="+mn-ea"/>
              </a:rPr>
              <a:t>,</a:t>
            </a:r>
            <a:r>
              <a:rPr lang="zh-CN" altLang="en-US" sz="2800" b="1" dirty="0">
                <a:solidFill>
                  <a:srgbClr val="FF0000"/>
                </a:solidFill>
                <a:latin typeface="+mn-ea"/>
                <a:ea typeface="+mn-ea"/>
              </a:rPr>
              <a:t>而不是增加通道</a:t>
            </a:r>
          </a:p>
        </p:txBody>
      </p:sp>
      <p:sp>
        <p:nvSpPr>
          <p:cNvPr id="28675" name="Rectangle 7">
            <a:extLst>
              <a:ext uri="{FF2B5EF4-FFF2-40B4-BE49-F238E27FC236}">
                <a16:creationId xmlns:a16="http://schemas.microsoft.com/office/drawing/2014/main" id="{B0D6E501-B0AC-4117-8BD4-B952FC78D648}"/>
              </a:ext>
            </a:extLst>
          </p:cNvPr>
          <p:cNvSpPr>
            <a:spLocks noChangeArrowheads="1"/>
          </p:cNvSpPr>
          <p:nvPr/>
        </p:nvSpPr>
        <p:spPr bwMode="auto">
          <a:xfrm>
            <a:off x="7783513" y="1863725"/>
            <a:ext cx="1271587" cy="51276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676" name="Rectangle 8">
            <a:extLst>
              <a:ext uri="{FF2B5EF4-FFF2-40B4-BE49-F238E27FC236}">
                <a16:creationId xmlns:a16="http://schemas.microsoft.com/office/drawing/2014/main" id="{E359C314-934F-4B74-B1BE-0928567AD18A}"/>
              </a:ext>
            </a:extLst>
          </p:cNvPr>
          <p:cNvSpPr>
            <a:spLocks noChangeArrowheads="1"/>
          </p:cNvSpPr>
          <p:nvPr/>
        </p:nvSpPr>
        <p:spPr bwMode="auto">
          <a:xfrm>
            <a:off x="7939088" y="1931988"/>
            <a:ext cx="4222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300" b="1">
                <a:solidFill>
                  <a:srgbClr val="000000"/>
                </a:solidFill>
                <a:latin typeface="Times" panose="02020603050405020304" pitchFamily="18" charset="0"/>
              </a:rPr>
              <a:t>I/O</a:t>
            </a:r>
            <a:endParaRPr lang="en-US" altLang="zh-CN" b="1"/>
          </a:p>
        </p:txBody>
      </p:sp>
      <p:sp>
        <p:nvSpPr>
          <p:cNvPr id="28677" name="Rectangle 9">
            <a:extLst>
              <a:ext uri="{FF2B5EF4-FFF2-40B4-BE49-F238E27FC236}">
                <a16:creationId xmlns:a16="http://schemas.microsoft.com/office/drawing/2014/main" id="{E78981D0-DC3C-4547-A5F8-2F060AE8967C}"/>
              </a:ext>
            </a:extLst>
          </p:cNvPr>
          <p:cNvSpPr>
            <a:spLocks noChangeArrowheads="1"/>
          </p:cNvSpPr>
          <p:nvPr/>
        </p:nvSpPr>
        <p:spPr bwMode="auto">
          <a:xfrm>
            <a:off x="8318500" y="1954213"/>
            <a:ext cx="5873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设备</a:t>
            </a:r>
            <a:endParaRPr lang="zh-CN" altLang="en-US" b="1"/>
          </a:p>
        </p:txBody>
      </p:sp>
      <p:sp>
        <p:nvSpPr>
          <p:cNvPr id="28678" name="Rectangle 10">
            <a:extLst>
              <a:ext uri="{FF2B5EF4-FFF2-40B4-BE49-F238E27FC236}">
                <a16:creationId xmlns:a16="http://schemas.microsoft.com/office/drawing/2014/main" id="{F04A98A2-D362-42F6-B90C-C92C135D3B0C}"/>
              </a:ext>
            </a:extLst>
          </p:cNvPr>
          <p:cNvSpPr>
            <a:spLocks noChangeArrowheads="1"/>
          </p:cNvSpPr>
          <p:nvPr/>
        </p:nvSpPr>
        <p:spPr bwMode="auto">
          <a:xfrm>
            <a:off x="4951413" y="2287588"/>
            <a:ext cx="1360487" cy="51117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679" name="Rectangle 11">
            <a:extLst>
              <a:ext uri="{FF2B5EF4-FFF2-40B4-BE49-F238E27FC236}">
                <a16:creationId xmlns:a16="http://schemas.microsoft.com/office/drawing/2014/main" id="{AEAE11B1-E02C-4016-A04F-8084B4FC0C92}"/>
              </a:ext>
            </a:extLst>
          </p:cNvPr>
          <p:cNvSpPr>
            <a:spLocks noChangeArrowheads="1"/>
          </p:cNvSpPr>
          <p:nvPr/>
        </p:nvSpPr>
        <p:spPr bwMode="auto">
          <a:xfrm>
            <a:off x="5129213" y="2376488"/>
            <a:ext cx="88106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控制器</a:t>
            </a:r>
            <a:endParaRPr lang="zh-CN" altLang="en-US" b="1"/>
          </a:p>
        </p:txBody>
      </p:sp>
      <p:sp>
        <p:nvSpPr>
          <p:cNvPr id="28680" name="Rectangle 12">
            <a:extLst>
              <a:ext uri="{FF2B5EF4-FFF2-40B4-BE49-F238E27FC236}">
                <a16:creationId xmlns:a16="http://schemas.microsoft.com/office/drawing/2014/main" id="{8B3A2984-3534-46E6-B468-8A99B028997F}"/>
              </a:ext>
            </a:extLst>
          </p:cNvPr>
          <p:cNvSpPr>
            <a:spLocks noChangeArrowheads="1"/>
          </p:cNvSpPr>
          <p:nvPr/>
        </p:nvSpPr>
        <p:spPr bwMode="auto">
          <a:xfrm>
            <a:off x="5999163" y="2354263"/>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1</a:t>
            </a:r>
            <a:endParaRPr lang="zh-CN" altLang="en-US" b="1"/>
          </a:p>
        </p:txBody>
      </p:sp>
      <p:sp>
        <p:nvSpPr>
          <p:cNvPr id="28681" name="Rectangle 13">
            <a:extLst>
              <a:ext uri="{FF2B5EF4-FFF2-40B4-BE49-F238E27FC236}">
                <a16:creationId xmlns:a16="http://schemas.microsoft.com/office/drawing/2014/main" id="{D79A8E17-CACF-4802-A19F-0B48538A0F6A}"/>
              </a:ext>
            </a:extLst>
          </p:cNvPr>
          <p:cNvSpPr>
            <a:spLocks noChangeArrowheads="1"/>
          </p:cNvSpPr>
          <p:nvPr/>
        </p:nvSpPr>
        <p:spPr bwMode="auto">
          <a:xfrm>
            <a:off x="4951413" y="3957638"/>
            <a:ext cx="1360487" cy="53340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682" name="Rectangle 14">
            <a:extLst>
              <a:ext uri="{FF2B5EF4-FFF2-40B4-BE49-F238E27FC236}">
                <a16:creationId xmlns:a16="http://schemas.microsoft.com/office/drawing/2014/main" id="{F3817C83-3C65-423B-9616-A3C7B2B0ECFC}"/>
              </a:ext>
            </a:extLst>
          </p:cNvPr>
          <p:cNvSpPr>
            <a:spLocks noChangeArrowheads="1"/>
          </p:cNvSpPr>
          <p:nvPr/>
        </p:nvSpPr>
        <p:spPr bwMode="auto">
          <a:xfrm>
            <a:off x="5129213" y="4068763"/>
            <a:ext cx="88106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控制器</a:t>
            </a:r>
            <a:endParaRPr lang="zh-CN" altLang="en-US" b="1"/>
          </a:p>
        </p:txBody>
      </p:sp>
      <p:sp>
        <p:nvSpPr>
          <p:cNvPr id="28683" name="Rectangle 15">
            <a:extLst>
              <a:ext uri="{FF2B5EF4-FFF2-40B4-BE49-F238E27FC236}">
                <a16:creationId xmlns:a16="http://schemas.microsoft.com/office/drawing/2014/main" id="{5948C9BE-2333-4E1E-834F-13D91592D189}"/>
              </a:ext>
            </a:extLst>
          </p:cNvPr>
          <p:cNvSpPr>
            <a:spLocks noChangeArrowheads="1"/>
          </p:cNvSpPr>
          <p:nvPr/>
        </p:nvSpPr>
        <p:spPr bwMode="auto">
          <a:xfrm>
            <a:off x="5999163" y="4046538"/>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2</a:t>
            </a:r>
            <a:endParaRPr lang="zh-CN" altLang="en-US" b="1"/>
          </a:p>
        </p:txBody>
      </p:sp>
      <p:sp>
        <p:nvSpPr>
          <p:cNvPr id="28684" name="Rectangle 16">
            <a:extLst>
              <a:ext uri="{FF2B5EF4-FFF2-40B4-BE49-F238E27FC236}">
                <a16:creationId xmlns:a16="http://schemas.microsoft.com/office/drawing/2014/main" id="{C990488E-9200-4F9E-9EA0-EABF89781538}"/>
              </a:ext>
            </a:extLst>
          </p:cNvPr>
          <p:cNvSpPr>
            <a:spLocks noChangeArrowheads="1"/>
          </p:cNvSpPr>
          <p:nvPr/>
        </p:nvSpPr>
        <p:spPr bwMode="auto">
          <a:xfrm>
            <a:off x="2297113" y="2287588"/>
            <a:ext cx="1493837" cy="51117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685" name="Rectangle 17">
            <a:extLst>
              <a:ext uri="{FF2B5EF4-FFF2-40B4-BE49-F238E27FC236}">
                <a16:creationId xmlns:a16="http://schemas.microsoft.com/office/drawing/2014/main" id="{2EBF7C43-D2D1-4867-B700-F10976944817}"/>
              </a:ext>
            </a:extLst>
          </p:cNvPr>
          <p:cNvSpPr>
            <a:spLocks noChangeArrowheads="1"/>
          </p:cNvSpPr>
          <p:nvPr/>
        </p:nvSpPr>
        <p:spPr bwMode="auto">
          <a:xfrm>
            <a:off x="2676525" y="2376488"/>
            <a:ext cx="5873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通道</a:t>
            </a:r>
            <a:endParaRPr lang="zh-CN" altLang="en-US" b="1"/>
          </a:p>
        </p:txBody>
      </p:sp>
      <p:sp>
        <p:nvSpPr>
          <p:cNvPr id="28686" name="Rectangle 18">
            <a:extLst>
              <a:ext uri="{FF2B5EF4-FFF2-40B4-BE49-F238E27FC236}">
                <a16:creationId xmlns:a16="http://schemas.microsoft.com/office/drawing/2014/main" id="{CA8C2E55-CD3C-4472-894A-9B6C6C1E62B5}"/>
              </a:ext>
            </a:extLst>
          </p:cNvPr>
          <p:cNvSpPr>
            <a:spLocks noChangeArrowheads="1"/>
          </p:cNvSpPr>
          <p:nvPr/>
        </p:nvSpPr>
        <p:spPr bwMode="auto">
          <a:xfrm>
            <a:off x="3255963" y="2354263"/>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1</a:t>
            </a:r>
            <a:endParaRPr lang="zh-CN" altLang="en-US" b="1"/>
          </a:p>
        </p:txBody>
      </p:sp>
      <p:sp>
        <p:nvSpPr>
          <p:cNvPr id="28687" name="Rectangle 19">
            <a:extLst>
              <a:ext uri="{FF2B5EF4-FFF2-40B4-BE49-F238E27FC236}">
                <a16:creationId xmlns:a16="http://schemas.microsoft.com/office/drawing/2014/main" id="{1B25AD31-A443-4A02-B17D-4C815F7EB204}"/>
              </a:ext>
            </a:extLst>
          </p:cNvPr>
          <p:cNvSpPr>
            <a:spLocks noChangeArrowheads="1"/>
          </p:cNvSpPr>
          <p:nvPr/>
        </p:nvSpPr>
        <p:spPr bwMode="auto">
          <a:xfrm>
            <a:off x="2297113" y="3957638"/>
            <a:ext cx="1493837" cy="53340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688" name="Rectangle 20">
            <a:extLst>
              <a:ext uri="{FF2B5EF4-FFF2-40B4-BE49-F238E27FC236}">
                <a16:creationId xmlns:a16="http://schemas.microsoft.com/office/drawing/2014/main" id="{D2843A53-7191-4968-833C-EF8F70308C81}"/>
              </a:ext>
            </a:extLst>
          </p:cNvPr>
          <p:cNvSpPr>
            <a:spLocks noChangeArrowheads="1"/>
          </p:cNvSpPr>
          <p:nvPr/>
        </p:nvSpPr>
        <p:spPr bwMode="auto">
          <a:xfrm>
            <a:off x="2676525" y="4068763"/>
            <a:ext cx="5873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通道</a:t>
            </a:r>
            <a:endParaRPr lang="zh-CN" altLang="en-US" b="1"/>
          </a:p>
        </p:txBody>
      </p:sp>
      <p:sp>
        <p:nvSpPr>
          <p:cNvPr id="28689" name="Rectangle 21">
            <a:extLst>
              <a:ext uri="{FF2B5EF4-FFF2-40B4-BE49-F238E27FC236}">
                <a16:creationId xmlns:a16="http://schemas.microsoft.com/office/drawing/2014/main" id="{9006494E-B357-436E-BD6D-1F1C3DC032CB}"/>
              </a:ext>
            </a:extLst>
          </p:cNvPr>
          <p:cNvSpPr>
            <a:spLocks noChangeArrowheads="1"/>
          </p:cNvSpPr>
          <p:nvPr/>
        </p:nvSpPr>
        <p:spPr bwMode="auto">
          <a:xfrm>
            <a:off x="3255963" y="4046538"/>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Times" panose="02020603050405020304" pitchFamily="18" charset="0"/>
              </a:rPr>
              <a:t>2</a:t>
            </a:r>
            <a:endParaRPr lang="zh-CN" altLang="en-US" b="1"/>
          </a:p>
        </p:txBody>
      </p:sp>
      <p:sp>
        <p:nvSpPr>
          <p:cNvPr id="28690" name="Freeform 22">
            <a:extLst>
              <a:ext uri="{FF2B5EF4-FFF2-40B4-BE49-F238E27FC236}">
                <a16:creationId xmlns:a16="http://schemas.microsoft.com/office/drawing/2014/main" id="{1EBA19C5-700F-4882-BAA5-C2C70B0E5414}"/>
              </a:ext>
            </a:extLst>
          </p:cNvPr>
          <p:cNvSpPr>
            <a:spLocks/>
          </p:cNvSpPr>
          <p:nvPr/>
        </p:nvSpPr>
        <p:spPr bwMode="auto">
          <a:xfrm>
            <a:off x="1560513" y="2532063"/>
            <a:ext cx="736600" cy="690562"/>
          </a:xfrm>
          <a:custGeom>
            <a:avLst/>
            <a:gdLst>
              <a:gd name="T0" fmla="*/ 0 w 464"/>
              <a:gd name="T1" fmla="*/ 690562 h 435"/>
              <a:gd name="T2" fmla="*/ 423863 w 464"/>
              <a:gd name="T3" fmla="*/ 690562 h 435"/>
              <a:gd name="T4" fmla="*/ 423863 w 464"/>
              <a:gd name="T5" fmla="*/ 0 h 435"/>
              <a:gd name="T6" fmla="*/ 736600 w 464"/>
              <a:gd name="T7" fmla="*/ 0 h 435"/>
              <a:gd name="T8" fmla="*/ 0 60000 65536"/>
              <a:gd name="T9" fmla="*/ 0 60000 65536"/>
              <a:gd name="T10" fmla="*/ 0 60000 65536"/>
              <a:gd name="T11" fmla="*/ 0 60000 65536"/>
              <a:gd name="T12" fmla="*/ 0 w 464"/>
              <a:gd name="T13" fmla="*/ 0 h 435"/>
              <a:gd name="T14" fmla="*/ 464 w 464"/>
              <a:gd name="T15" fmla="*/ 435 h 435"/>
            </a:gdLst>
            <a:ahLst/>
            <a:cxnLst>
              <a:cxn ang="T8">
                <a:pos x="T0" y="T1"/>
              </a:cxn>
              <a:cxn ang="T9">
                <a:pos x="T2" y="T3"/>
              </a:cxn>
              <a:cxn ang="T10">
                <a:pos x="T4" y="T5"/>
              </a:cxn>
              <a:cxn ang="T11">
                <a:pos x="T6" y="T7"/>
              </a:cxn>
            </a:cxnLst>
            <a:rect l="T12" t="T13" r="T14" b="T15"/>
            <a:pathLst>
              <a:path w="464" h="435">
                <a:moveTo>
                  <a:pt x="0" y="435"/>
                </a:moveTo>
                <a:lnTo>
                  <a:pt x="267" y="435"/>
                </a:lnTo>
                <a:lnTo>
                  <a:pt x="267" y="0"/>
                </a:lnTo>
                <a:lnTo>
                  <a:pt x="46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1" name="Freeform 23">
            <a:extLst>
              <a:ext uri="{FF2B5EF4-FFF2-40B4-BE49-F238E27FC236}">
                <a16:creationId xmlns:a16="http://schemas.microsoft.com/office/drawing/2014/main" id="{36B5E258-F9AA-4C24-A598-8D858D086955}"/>
              </a:ext>
            </a:extLst>
          </p:cNvPr>
          <p:cNvSpPr>
            <a:spLocks/>
          </p:cNvSpPr>
          <p:nvPr/>
        </p:nvSpPr>
        <p:spPr bwMode="auto">
          <a:xfrm>
            <a:off x="1560513" y="3533775"/>
            <a:ext cx="736600" cy="690563"/>
          </a:xfrm>
          <a:custGeom>
            <a:avLst/>
            <a:gdLst>
              <a:gd name="T0" fmla="*/ 0 w 464"/>
              <a:gd name="T1" fmla="*/ 0 h 435"/>
              <a:gd name="T2" fmla="*/ 423863 w 464"/>
              <a:gd name="T3" fmla="*/ 0 h 435"/>
              <a:gd name="T4" fmla="*/ 423863 w 464"/>
              <a:gd name="T5" fmla="*/ 690563 h 435"/>
              <a:gd name="T6" fmla="*/ 736600 w 464"/>
              <a:gd name="T7" fmla="*/ 690563 h 435"/>
              <a:gd name="T8" fmla="*/ 0 60000 65536"/>
              <a:gd name="T9" fmla="*/ 0 60000 65536"/>
              <a:gd name="T10" fmla="*/ 0 60000 65536"/>
              <a:gd name="T11" fmla="*/ 0 60000 65536"/>
              <a:gd name="T12" fmla="*/ 0 w 464"/>
              <a:gd name="T13" fmla="*/ 0 h 435"/>
              <a:gd name="T14" fmla="*/ 464 w 464"/>
              <a:gd name="T15" fmla="*/ 435 h 435"/>
            </a:gdLst>
            <a:ahLst/>
            <a:cxnLst>
              <a:cxn ang="T8">
                <a:pos x="T0" y="T1"/>
              </a:cxn>
              <a:cxn ang="T9">
                <a:pos x="T2" y="T3"/>
              </a:cxn>
              <a:cxn ang="T10">
                <a:pos x="T4" y="T5"/>
              </a:cxn>
              <a:cxn ang="T11">
                <a:pos x="T6" y="T7"/>
              </a:cxn>
            </a:cxnLst>
            <a:rect l="T12" t="T13" r="T14" b="T15"/>
            <a:pathLst>
              <a:path w="464" h="435">
                <a:moveTo>
                  <a:pt x="0" y="0"/>
                </a:moveTo>
                <a:lnTo>
                  <a:pt x="267" y="0"/>
                </a:lnTo>
                <a:lnTo>
                  <a:pt x="267" y="435"/>
                </a:lnTo>
                <a:lnTo>
                  <a:pt x="464" y="43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2" name="Rectangle 24">
            <a:extLst>
              <a:ext uri="{FF2B5EF4-FFF2-40B4-BE49-F238E27FC236}">
                <a16:creationId xmlns:a16="http://schemas.microsoft.com/office/drawing/2014/main" id="{2AD80FE5-095D-494C-91F5-0A301E58DAA1}"/>
              </a:ext>
            </a:extLst>
          </p:cNvPr>
          <p:cNvSpPr>
            <a:spLocks noChangeArrowheads="1"/>
          </p:cNvSpPr>
          <p:nvPr/>
        </p:nvSpPr>
        <p:spPr bwMode="auto">
          <a:xfrm>
            <a:off x="88900" y="3111500"/>
            <a:ext cx="1471613" cy="53340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693" name="Rectangle 25">
            <a:extLst>
              <a:ext uri="{FF2B5EF4-FFF2-40B4-BE49-F238E27FC236}">
                <a16:creationId xmlns:a16="http://schemas.microsoft.com/office/drawing/2014/main" id="{19375F62-C195-495F-B337-E9625B7AD541}"/>
              </a:ext>
            </a:extLst>
          </p:cNvPr>
          <p:cNvSpPr>
            <a:spLocks noChangeArrowheads="1"/>
          </p:cNvSpPr>
          <p:nvPr/>
        </p:nvSpPr>
        <p:spPr bwMode="auto">
          <a:xfrm>
            <a:off x="401638" y="3222625"/>
            <a:ext cx="881062"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存储器</a:t>
            </a:r>
            <a:endParaRPr lang="zh-CN" altLang="en-US" b="1"/>
          </a:p>
        </p:txBody>
      </p:sp>
      <p:sp>
        <p:nvSpPr>
          <p:cNvPr id="28694" name="Rectangle 26">
            <a:extLst>
              <a:ext uri="{FF2B5EF4-FFF2-40B4-BE49-F238E27FC236}">
                <a16:creationId xmlns:a16="http://schemas.microsoft.com/office/drawing/2014/main" id="{43B58ED3-E621-44A2-B8DA-C3B89FBAD22D}"/>
              </a:ext>
            </a:extLst>
          </p:cNvPr>
          <p:cNvSpPr>
            <a:spLocks noChangeArrowheads="1"/>
          </p:cNvSpPr>
          <p:nvPr/>
        </p:nvSpPr>
        <p:spPr bwMode="auto">
          <a:xfrm>
            <a:off x="7783513" y="2687638"/>
            <a:ext cx="1271587" cy="534987"/>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695" name="Rectangle 27">
            <a:extLst>
              <a:ext uri="{FF2B5EF4-FFF2-40B4-BE49-F238E27FC236}">
                <a16:creationId xmlns:a16="http://schemas.microsoft.com/office/drawing/2014/main" id="{099B8B84-0735-4D3C-A4AE-129186155CDD}"/>
              </a:ext>
            </a:extLst>
          </p:cNvPr>
          <p:cNvSpPr>
            <a:spLocks noChangeArrowheads="1"/>
          </p:cNvSpPr>
          <p:nvPr/>
        </p:nvSpPr>
        <p:spPr bwMode="auto">
          <a:xfrm>
            <a:off x="7939088" y="2778125"/>
            <a:ext cx="4222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300" b="1">
                <a:solidFill>
                  <a:srgbClr val="000000"/>
                </a:solidFill>
                <a:latin typeface="Times" panose="02020603050405020304" pitchFamily="18" charset="0"/>
              </a:rPr>
              <a:t>I/O</a:t>
            </a:r>
            <a:endParaRPr lang="en-US" altLang="zh-CN" b="1"/>
          </a:p>
        </p:txBody>
      </p:sp>
      <p:sp>
        <p:nvSpPr>
          <p:cNvPr id="28696" name="Rectangle 28">
            <a:extLst>
              <a:ext uri="{FF2B5EF4-FFF2-40B4-BE49-F238E27FC236}">
                <a16:creationId xmlns:a16="http://schemas.microsoft.com/office/drawing/2014/main" id="{58C60B78-22ED-42A2-A91F-A211B5218DD6}"/>
              </a:ext>
            </a:extLst>
          </p:cNvPr>
          <p:cNvSpPr>
            <a:spLocks noChangeArrowheads="1"/>
          </p:cNvSpPr>
          <p:nvPr/>
        </p:nvSpPr>
        <p:spPr bwMode="auto">
          <a:xfrm>
            <a:off x="8318500" y="2800350"/>
            <a:ext cx="587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设备</a:t>
            </a:r>
            <a:endParaRPr lang="zh-CN" altLang="en-US" b="1"/>
          </a:p>
        </p:txBody>
      </p:sp>
      <p:sp>
        <p:nvSpPr>
          <p:cNvPr id="28697" name="Rectangle 29">
            <a:extLst>
              <a:ext uri="{FF2B5EF4-FFF2-40B4-BE49-F238E27FC236}">
                <a16:creationId xmlns:a16="http://schemas.microsoft.com/office/drawing/2014/main" id="{35C4B14C-060B-4B98-9DFF-E2735BCB5B84}"/>
              </a:ext>
            </a:extLst>
          </p:cNvPr>
          <p:cNvSpPr>
            <a:spLocks noChangeArrowheads="1"/>
          </p:cNvSpPr>
          <p:nvPr/>
        </p:nvSpPr>
        <p:spPr bwMode="auto">
          <a:xfrm>
            <a:off x="7783513" y="3533775"/>
            <a:ext cx="1271587" cy="534988"/>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698" name="Rectangle 30">
            <a:extLst>
              <a:ext uri="{FF2B5EF4-FFF2-40B4-BE49-F238E27FC236}">
                <a16:creationId xmlns:a16="http://schemas.microsoft.com/office/drawing/2014/main" id="{18111BC2-CD1E-4A69-98DA-1A46E53F397C}"/>
              </a:ext>
            </a:extLst>
          </p:cNvPr>
          <p:cNvSpPr>
            <a:spLocks noChangeArrowheads="1"/>
          </p:cNvSpPr>
          <p:nvPr/>
        </p:nvSpPr>
        <p:spPr bwMode="auto">
          <a:xfrm>
            <a:off x="7939088" y="3624263"/>
            <a:ext cx="4222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300" b="1">
                <a:solidFill>
                  <a:srgbClr val="000000"/>
                </a:solidFill>
                <a:latin typeface="Times" panose="02020603050405020304" pitchFamily="18" charset="0"/>
              </a:rPr>
              <a:t>I/O</a:t>
            </a:r>
            <a:endParaRPr lang="en-US" altLang="zh-CN" b="1"/>
          </a:p>
        </p:txBody>
      </p:sp>
      <p:sp>
        <p:nvSpPr>
          <p:cNvPr id="28699" name="Rectangle 31">
            <a:extLst>
              <a:ext uri="{FF2B5EF4-FFF2-40B4-BE49-F238E27FC236}">
                <a16:creationId xmlns:a16="http://schemas.microsoft.com/office/drawing/2014/main" id="{EABA7C33-5299-461F-81BC-383C4C950607}"/>
              </a:ext>
            </a:extLst>
          </p:cNvPr>
          <p:cNvSpPr>
            <a:spLocks noChangeArrowheads="1"/>
          </p:cNvSpPr>
          <p:nvPr/>
        </p:nvSpPr>
        <p:spPr bwMode="auto">
          <a:xfrm>
            <a:off x="8318500" y="3646488"/>
            <a:ext cx="5873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设备</a:t>
            </a:r>
            <a:endParaRPr lang="zh-CN" altLang="en-US" b="1"/>
          </a:p>
        </p:txBody>
      </p:sp>
      <p:sp>
        <p:nvSpPr>
          <p:cNvPr id="28700" name="Rectangle 32">
            <a:extLst>
              <a:ext uri="{FF2B5EF4-FFF2-40B4-BE49-F238E27FC236}">
                <a16:creationId xmlns:a16="http://schemas.microsoft.com/office/drawing/2014/main" id="{F5B4DEC3-BFA6-4926-ACD5-643F0DF57F52}"/>
              </a:ext>
            </a:extLst>
          </p:cNvPr>
          <p:cNvSpPr>
            <a:spLocks noChangeArrowheads="1"/>
          </p:cNvSpPr>
          <p:nvPr/>
        </p:nvSpPr>
        <p:spPr bwMode="auto">
          <a:xfrm>
            <a:off x="7783513" y="4379913"/>
            <a:ext cx="1271587" cy="534987"/>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701" name="Rectangle 33">
            <a:extLst>
              <a:ext uri="{FF2B5EF4-FFF2-40B4-BE49-F238E27FC236}">
                <a16:creationId xmlns:a16="http://schemas.microsoft.com/office/drawing/2014/main" id="{D61A6B07-53D6-4401-B421-A8FFE0C861E6}"/>
              </a:ext>
            </a:extLst>
          </p:cNvPr>
          <p:cNvSpPr>
            <a:spLocks noChangeArrowheads="1"/>
          </p:cNvSpPr>
          <p:nvPr/>
        </p:nvSpPr>
        <p:spPr bwMode="auto">
          <a:xfrm>
            <a:off x="7939088" y="4470400"/>
            <a:ext cx="4222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300" b="1">
                <a:solidFill>
                  <a:srgbClr val="000000"/>
                </a:solidFill>
                <a:latin typeface="Times" panose="02020603050405020304" pitchFamily="18" charset="0"/>
              </a:rPr>
              <a:t>I/O</a:t>
            </a:r>
            <a:endParaRPr lang="en-US" altLang="zh-CN" b="1"/>
          </a:p>
        </p:txBody>
      </p:sp>
      <p:sp>
        <p:nvSpPr>
          <p:cNvPr id="28702" name="Rectangle 34">
            <a:extLst>
              <a:ext uri="{FF2B5EF4-FFF2-40B4-BE49-F238E27FC236}">
                <a16:creationId xmlns:a16="http://schemas.microsoft.com/office/drawing/2014/main" id="{782AA787-C245-4419-BF70-87B1B2C26A8D}"/>
              </a:ext>
            </a:extLst>
          </p:cNvPr>
          <p:cNvSpPr>
            <a:spLocks noChangeArrowheads="1"/>
          </p:cNvSpPr>
          <p:nvPr/>
        </p:nvSpPr>
        <p:spPr bwMode="auto">
          <a:xfrm>
            <a:off x="8318500" y="4492625"/>
            <a:ext cx="587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设备</a:t>
            </a:r>
            <a:endParaRPr lang="zh-CN" altLang="en-US" b="1"/>
          </a:p>
        </p:txBody>
      </p:sp>
      <p:sp>
        <p:nvSpPr>
          <p:cNvPr id="28703" name="Rectangle 35">
            <a:extLst>
              <a:ext uri="{FF2B5EF4-FFF2-40B4-BE49-F238E27FC236}">
                <a16:creationId xmlns:a16="http://schemas.microsoft.com/office/drawing/2014/main" id="{D631BBC7-223C-4CD6-94CE-5BED182A081E}"/>
              </a:ext>
            </a:extLst>
          </p:cNvPr>
          <p:cNvSpPr>
            <a:spLocks noChangeArrowheads="1"/>
          </p:cNvSpPr>
          <p:nvPr/>
        </p:nvSpPr>
        <p:spPr bwMode="auto">
          <a:xfrm>
            <a:off x="7359650" y="2287588"/>
            <a:ext cx="423863" cy="251618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704" name="Rectangle 36">
            <a:extLst>
              <a:ext uri="{FF2B5EF4-FFF2-40B4-BE49-F238E27FC236}">
                <a16:creationId xmlns:a16="http://schemas.microsoft.com/office/drawing/2014/main" id="{3D877A93-6D44-45E7-A981-D00F027E36C6}"/>
              </a:ext>
            </a:extLst>
          </p:cNvPr>
          <p:cNvSpPr>
            <a:spLocks noChangeArrowheads="1"/>
          </p:cNvSpPr>
          <p:nvPr/>
        </p:nvSpPr>
        <p:spPr bwMode="auto">
          <a:xfrm>
            <a:off x="6935788" y="1952625"/>
            <a:ext cx="847725" cy="25384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705" name="Line 37">
            <a:extLst>
              <a:ext uri="{FF2B5EF4-FFF2-40B4-BE49-F238E27FC236}">
                <a16:creationId xmlns:a16="http://schemas.microsoft.com/office/drawing/2014/main" id="{BCC689F4-9924-4EE2-8D35-54099BA57EAD}"/>
              </a:ext>
            </a:extLst>
          </p:cNvPr>
          <p:cNvSpPr>
            <a:spLocks noChangeShapeType="1"/>
          </p:cNvSpPr>
          <p:nvPr/>
        </p:nvSpPr>
        <p:spPr bwMode="auto">
          <a:xfrm>
            <a:off x="6935788" y="2798763"/>
            <a:ext cx="84772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6" name="Line 38">
            <a:extLst>
              <a:ext uri="{FF2B5EF4-FFF2-40B4-BE49-F238E27FC236}">
                <a16:creationId xmlns:a16="http://schemas.microsoft.com/office/drawing/2014/main" id="{DC181531-62DA-41C8-B62C-AC4D32679656}"/>
              </a:ext>
            </a:extLst>
          </p:cNvPr>
          <p:cNvSpPr>
            <a:spLocks noChangeShapeType="1"/>
          </p:cNvSpPr>
          <p:nvPr/>
        </p:nvSpPr>
        <p:spPr bwMode="auto">
          <a:xfrm>
            <a:off x="7359650" y="3111500"/>
            <a:ext cx="423863"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7" name="Line 39">
            <a:extLst>
              <a:ext uri="{FF2B5EF4-FFF2-40B4-BE49-F238E27FC236}">
                <a16:creationId xmlns:a16="http://schemas.microsoft.com/office/drawing/2014/main" id="{140B8722-1B34-447A-A906-70560669CF6D}"/>
              </a:ext>
            </a:extLst>
          </p:cNvPr>
          <p:cNvSpPr>
            <a:spLocks noChangeShapeType="1"/>
          </p:cNvSpPr>
          <p:nvPr/>
        </p:nvSpPr>
        <p:spPr bwMode="auto">
          <a:xfrm>
            <a:off x="6935788" y="3644900"/>
            <a:ext cx="847725"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8" name="Line 40">
            <a:extLst>
              <a:ext uri="{FF2B5EF4-FFF2-40B4-BE49-F238E27FC236}">
                <a16:creationId xmlns:a16="http://schemas.microsoft.com/office/drawing/2014/main" id="{AB96BC6C-BA12-4C5B-9184-739C6E078588}"/>
              </a:ext>
            </a:extLst>
          </p:cNvPr>
          <p:cNvSpPr>
            <a:spLocks noChangeShapeType="1"/>
          </p:cNvSpPr>
          <p:nvPr/>
        </p:nvSpPr>
        <p:spPr bwMode="auto">
          <a:xfrm>
            <a:off x="7359650" y="3957638"/>
            <a:ext cx="423863"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9" name="Freeform 41">
            <a:extLst>
              <a:ext uri="{FF2B5EF4-FFF2-40B4-BE49-F238E27FC236}">
                <a16:creationId xmlns:a16="http://schemas.microsoft.com/office/drawing/2014/main" id="{A2E24B79-8E8E-4A5F-A511-1C6D30EE54A9}"/>
              </a:ext>
            </a:extLst>
          </p:cNvPr>
          <p:cNvSpPr>
            <a:spLocks/>
          </p:cNvSpPr>
          <p:nvPr/>
        </p:nvSpPr>
        <p:spPr bwMode="auto">
          <a:xfrm>
            <a:off x="6891338" y="2754313"/>
            <a:ext cx="111125" cy="88900"/>
          </a:xfrm>
          <a:custGeom>
            <a:avLst/>
            <a:gdLst>
              <a:gd name="T0" fmla="*/ 0 w 70"/>
              <a:gd name="T1" fmla="*/ 44450 h 56"/>
              <a:gd name="T2" fmla="*/ 22225 w 70"/>
              <a:gd name="T3" fmla="*/ 0 h 56"/>
              <a:gd name="T4" fmla="*/ 88900 w 70"/>
              <a:gd name="T5" fmla="*/ 0 h 56"/>
              <a:gd name="T6" fmla="*/ 111125 w 70"/>
              <a:gd name="T7" fmla="*/ 44450 h 56"/>
              <a:gd name="T8" fmla="*/ 88900 w 70"/>
              <a:gd name="T9" fmla="*/ 88900 h 56"/>
              <a:gd name="T10" fmla="*/ 22225 w 70"/>
              <a:gd name="T11" fmla="*/ 88900 h 56"/>
              <a:gd name="T12" fmla="*/ 0 w 70"/>
              <a:gd name="T13" fmla="*/ 44450 h 56"/>
              <a:gd name="T14" fmla="*/ 0 60000 65536"/>
              <a:gd name="T15" fmla="*/ 0 60000 65536"/>
              <a:gd name="T16" fmla="*/ 0 60000 65536"/>
              <a:gd name="T17" fmla="*/ 0 60000 65536"/>
              <a:gd name="T18" fmla="*/ 0 60000 65536"/>
              <a:gd name="T19" fmla="*/ 0 60000 65536"/>
              <a:gd name="T20" fmla="*/ 0 60000 65536"/>
              <a:gd name="T21" fmla="*/ 0 w 70"/>
              <a:gd name="T22" fmla="*/ 0 h 56"/>
              <a:gd name="T23" fmla="*/ 70 w 7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56">
                <a:moveTo>
                  <a:pt x="0" y="28"/>
                </a:moveTo>
                <a:lnTo>
                  <a:pt x="14" y="0"/>
                </a:lnTo>
                <a:lnTo>
                  <a:pt x="56" y="0"/>
                </a:lnTo>
                <a:lnTo>
                  <a:pt x="70" y="28"/>
                </a:lnTo>
                <a:lnTo>
                  <a:pt x="56" y="56"/>
                </a:lnTo>
                <a:lnTo>
                  <a:pt x="14" y="56"/>
                </a:lnTo>
                <a:lnTo>
                  <a:pt x="0" y="2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8710" name="Freeform 42">
            <a:extLst>
              <a:ext uri="{FF2B5EF4-FFF2-40B4-BE49-F238E27FC236}">
                <a16:creationId xmlns:a16="http://schemas.microsoft.com/office/drawing/2014/main" id="{5F92784F-DA0B-4B74-812F-B6A2504DDA2E}"/>
              </a:ext>
            </a:extLst>
          </p:cNvPr>
          <p:cNvSpPr>
            <a:spLocks/>
          </p:cNvSpPr>
          <p:nvPr/>
        </p:nvSpPr>
        <p:spPr bwMode="auto">
          <a:xfrm>
            <a:off x="7315200" y="3067050"/>
            <a:ext cx="111125" cy="88900"/>
          </a:xfrm>
          <a:custGeom>
            <a:avLst/>
            <a:gdLst>
              <a:gd name="T0" fmla="*/ 0 w 70"/>
              <a:gd name="T1" fmla="*/ 44450 h 56"/>
              <a:gd name="T2" fmla="*/ 22225 w 70"/>
              <a:gd name="T3" fmla="*/ 0 h 56"/>
              <a:gd name="T4" fmla="*/ 66675 w 70"/>
              <a:gd name="T5" fmla="*/ 0 h 56"/>
              <a:gd name="T6" fmla="*/ 111125 w 70"/>
              <a:gd name="T7" fmla="*/ 44450 h 56"/>
              <a:gd name="T8" fmla="*/ 66675 w 70"/>
              <a:gd name="T9" fmla="*/ 88900 h 56"/>
              <a:gd name="T10" fmla="*/ 22225 w 70"/>
              <a:gd name="T11" fmla="*/ 88900 h 56"/>
              <a:gd name="T12" fmla="*/ 0 w 70"/>
              <a:gd name="T13" fmla="*/ 44450 h 56"/>
              <a:gd name="T14" fmla="*/ 0 60000 65536"/>
              <a:gd name="T15" fmla="*/ 0 60000 65536"/>
              <a:gd name="T16" fmla="*/ 0 60000 65536"/>
              <a:gd name="T17" fmla="*/ 0 60000 65536"/>
              <a:gd name="T18" fmla="*/ 0 60000 65536"/>
              <a:gd name="T19" fmla="*/ 0 60000 65536"/>
              <a:gd name="T20" fmla="*/ 0 60000 65536"/>
              <a:gd name="T21" fmla="*/ 0 w 70"/>
              <a:gd name="T22" fmla="*/ 0 h 56"/>
              <a:gd name="T23" fmla="*/ 70 w 7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56">
                <a:moveTo>
                  <a:pt x="0" y="28"/>
                </a:moveTo>
                <a:lnTo>
                  <a:pt x="14" y="0"/>
                </a:lnTo>
                <a:lnTo>
                  <a:pt x="42" y="0"/>
                </a:lnTo>
                <a:lnTo>
                  <a:pt x="70" y="28"/>
                </a:lnTo>
                <a:lnTo>
                  <a:pt x="42" y="56"/>
                </a:lnTo>
                <a:lnTo>
                  <a:pt x="14" y="56"/>
                </a:lnTo>
                <a:lnTo>
                  <a:pt x="0" y="2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8711" name="Freeform 43">
            <a:extLst>
              <a:ext uri="{FF2B5EF4-FFF2-40B4-BE49-F238E27FC236}">
                <a16:creationId xmlns:a16="http://schemas.microsoft.com/office/drawing/2014/main" id="{E184DEC1-34EE-480E-A084-16993FFE6D0E}"/>
              </a:ext>
            </a:extLst>
          </p:cNvPr>
          <p:cNvSpPr>
            <a:spLocks/>
          </p:cNvSpPr>
          <p:nvPr/>
        </p:nvSpPr>
        <p:spPr bwMode="auto">
          <a:xfrm>
            <a:off x="6891338" y="3600450"/>
            <a:ext cx="111125" cy="88900"/>
          </a:xfrm>
          <a:custGeom>
            <a:avLst/>
            <a:gdLst>
              <a:gd name="T0" fmla="*/ 0 w 70"/>
              <a:gd name="T1" fmla="*/ 44450 h 56"/>
              <a:gd name="T2" fmla="*/ 22225 w 70"/>
              <a:gd name="T3" fmla="*/ 0 h 56"/>
              <a:gd name="T4" fmla="*/ 88900 w 70"/>
              <a:gd name="T5" fmla="*/ 0 h 56"/>
              <a:gd name="T6" fmla="*/ 111125 w 70"/>
              <a:gd name="T7" fmla="*/ 44450 h 56"/>
              <a:gd name="T8" fmla="*/ 88900 w 70"/>
              <a:gd name="T9" fmla="*/ 88900 h 56"/>
              <a:gd name="T10" fmla="*/ 22225 w 70"/>
              <a:gd name="T11" fmla="*/ 88900 h 56"/>
              <a:gd name="T12" fmla="*/ 0 w 70"/>
              <a:gd name="T13" fmla="*/ 44450 h 56"/>
              <a:gd name="T14" fmla="*/ 0 60000 65536"/>
              <a:gd name="T15" fmla="*/ 0 60000 65536"/>
              <a:gd name="T16" fmla="*/ 0 60000 65536"/>
              <a:gd name="T17" fmla="*/ 0 60000 65536"/>
              <a:gd name="T18" fmla="*/ 0 60000 65536"/>
              <a:gd name="T19" fmla="*/ 0 60000 65536"/>
              <a:gd name="T20" fmla="*/ 0 60000 65536"/>
              <a:gd name="T21" fmla="*/ 0 w 70"/>
              <a:gd name="T22" fmla="*/ 0 h 56"/>
              <a:gd name="T23" fmla="*/ 70 w 7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56">
                <a:moveTo>
                  <a:pt x="0" y="28"/>
                </a:moveTo>
                <a:lnTo>
                  <a:pt x="14" y="0"/>
                </a:lnTo>
                <a:lnTo>
                  <a:pt x="56" y="0"/>
                </a:lnTo>
                <a:lnTo>
                  <a:pt x="70" y="28"/>
                </a:lnTo>
                <a:lnTo>
                  <a:pt x="56" y="56"/>
                </a:lnTo>
                <a:lnTo>
                  <a:pt x="14" y="56"/>
                </a:lnTo>
                <a:lnTo>
                  <a:pt x="0" y="2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8712" name="Freeform 44">
            <a:extLst>
              <a:ext uri="{FF2B5EF4-FFF2-40B4-BE49-F238E27FC236}">
                <a16:creationId xmlns:a16="http://schemas.microsoft.com/office/drawing/2014/main" id="{31B72DE4-00E9-4CCA-9FD9-966DB938443E}"/>
              </a:ext>
            </a:extLst>
          </p:cNvPr>
          <p:cNvSpPr>
            <a:spLocks/>
          </p:cNvSpPr>
          <p:nvPr/>
        </p:nvSpPr>
        <p:spPr bwMode="auto">
          <a:xfrm>
            <a:off x="7315200" y="3913188"/>
            <a:ext cx="111125" cy="88900"/>
          </a:xfrm>
          <a:custGeom>
            <a:avLst/>
            <a:gdLst>
              <a:gd name="T0" fmla="*/ 0 w 70"/>
              <a:gd name="T1" fmla="*/ 44450 h 56"/>
              <a:gd name="T2" fmla="*/ 22225 w 70"/>
              <a:gd name="T3" fmla="*/ 0 h 56"/>
              <a:gd name="T4" fmla="*/ 66675 w 70"/>
              <a:gd name="T5" fmla="*/ 0 h 56"/>
              <a:gd name="T6" fmla="*/ 111125 w 70"/>
              <a:gd name="T7" fmla="*/ 44450 h 56"/>
              <a:gd name="T8" fmla="*/ 66675 w 70"/>
              <a:gd name="T9" fmla="*/ 88900 h 56"/>
              <a:gd name="T10" fmla="*/ 22225 w 70"/>
              <a:gd name="T11" fmla="*/ 88900 h 56"/>
              <a:gd name="T12" fmla="*/ 0 w 70"/>
              <a:gd name="T13" fmla="*/ 44450 h 56"/>
              <a:gd name="T14" fmla="*/ 0 60000 65536"/>
              <a:gd name="T15" fmla="*/ 0 60000 65536"/>
              <a:gd name="T16" fmla="*/ 0 60000 65536"/>
              <a:gd name="T17" fmla="*/ 0 60000 65536"/>
              <a:gd name="T18" fmla="*/ 0 60000 65536"/>
              <a:gd name="T19" fmla="*/ 0 60000 65536"/>
              <a:gd name="T20" fmla="*/ 0 60000 65536"/>
              <a:gd name="T21" fmla="*/ 0 w 70"/>
              <a:gd name="T22" fmla="*/ 0 h 56"/>
              <a:gd name="T23" fmla="*/ 70 w 7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56">
                <a:moveTo>
                  <a:pt x="0" y="28"/>
                </a:moveTo>
                <a:lnTo>
                  <a:pt x="14" y="0"/>
                </a:lnTo>
                <a:lnTo>
                  <a:pt x="42" y="0"/>
                </a:lnTo>
                <a:lnTo>
                  <a:pt x="70" y="28"/>
                </a:lnTo>
                <a:lnTo>
                  <a:pt x="42" y="56"/>
                </a:lnTo>
                <a:lnTo>
                  <a:pt x="14" y="56"/>
                </a:lnTo>
                <a:lnTo>
                  <a:pt x="0" y="2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8713" name="Line 45">
            <a:extLst>
              <a:ext uri="{FF2B5EF4-FFF2-40B4-BE49-F238E27FC236}">
                <a16:creationId xmlns:a16="http://schemas.microsoft.com/office/drawing/2014/main" id="{DABB45BB-11BD-4727-85C1-29EC05951998}"/>
              </a:ext>
            </a:extLst>
          </p:cNvPr>
          <p:cNvSpPr>
            <a:spLocks noChangeShapeType="1"/>
          </p:cNvSpPr>
          <p:nvPr/>
        </p:nvSpPr>
        <p:spPr bwMode="auto">
          <a:xfrm>
            <a:off x="6311900" y="2532063"/>
            <a:ext cx="623888"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4" name="Freeform 46">
            <a:extLst>
              <a:ext uri="{FF2B5EF4-FFF2-40B4-BE49-F238E27FC236}">
                <a16:creationId xmlns:a16="http://schemas.microsoft.com/office/drawing/2014/main" id="{D51EE0C6-E47C-4EF8-837E-636B030C5DBE}"/>
              </a:ext>
            </a:extLst>
          </p:cNvPr>
          <p:cNvSpPr>
            <a:spLocks/>
          </p:cNvSpPr>
          <p:nvPr/>
        </p:nvSpPr>
        <p:spPr bwMode="auto">
          <a:xfrm>
            <a:off x="6891338" y="2487613"/>
            <a:ext cx="111125" cy="88900"/>
          </a:xfrm>
          <a:custGeom>
            <a:avLst/>
            <a:gdLst>
              <a:gd name="T0" fmla="*/ 0 w 70"/>
              <a:gd name="T1" fmla="*/ 44450 h 56"/>
              <a:gd name="T2" fmla="*/ 22225 w 70"/>
              <a:gd name="T3" fmla="*/ 0 h 56"/>
              <a:gd name="T4" fmla="*/ 88900 w 70"/>
              <a:gd name="T5" fmla="*/ 0 h 56"/>
              <a:gd name="T6" fmla="*/ 111125 w 70"/>
              <a:gd name="T7" fmla="*/ 44450 h 56"/>
              <a:gd name="T8" fmla="*/ 88900 w 70"/>
              <a:gd name="T9" fmla="*/ 88900 h 56"/>
              <a:gd name="T10" fmla="*/ 22225 w 70"/>
              <a:gd name="T11" fmla="*/ 88900 h 56"/>
              <a:gd name="T12" fmla="*/ 0 w 70"/>
              <a:gd name="T13" fmla="*/ 44450 h 56"/>
              <a:gd name="T14" fmla="*/ 0 60000 65536"/>
              <a:gd name="T15" fmla="*/ 0 60000 65536"/>
              <a:gd name="T16" fmla="*/ 0 60000 65536"/>
              <a:gd name="T17" fmla="*/ 0 60000 65536"/>
              <a:gd name="T18" fmla="*/ 0 60000 65536"/>
              <a:gd name="T19" fmla="*/ 0 60000 65536"/>
              <a:gd name="T20" fmla="*/ 0 60000 65536"/>
              <a:gd name="T21" fmla="*/ 0 w 70"/>
              <a:gd name="T22" fmla="*/ 0 h 56"/>
              <a:gd name="T23" fmla="*/ 70 w 7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56">
                <a:moveTo>
                  <a:pt x="0" y="28"/>
                </a:moveTo>
                <a:lnTo>
                  <a:pt x="14" y="0"/>
                </a:lnTo>
                <a:lnTo>
                  <a:pt x="56" y="0"/>
                </a:lnTo>
                <a:lnTo>
                  <a:pt x="70" y="28"/>
                </a:lnTo>
                <a:lnTo>
                  <a:pt x="56" y="56"/>
                </a:lnTo>
                <a:lnTo>
                  <a:pt x="14" y="56"/>
                </a:lnTo>
                <a:lnTo>
                  <a:pt x="0" y="2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8715" name="Line 47">
            <a:extLst>
              <a:ext uri="{FF2B5EF4-FFF2-40B4-BE49-F238E27FC236}">
                <a16:creationId xmlns:a16="http://schemas.microsoft.com/office/drawing/2014/main" id="{1BC036C4-5091-4160-AC14-0AC146754A4B}"/>
              </a:ext>
            </a:extLst>
          </p:cNvPr>
          <p:cNvSpPr>
            <a:spLocks noChangeShapeType="1"/>
          </p:cNvSpPr>
          <p:nvPr/>
        </p:nvSpPr>
        <p:spPr bwMode="auto">
          <a:xfrm>
            <a:off x="6311900" y="4224338"/>
            <a:ext cx="10477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6" name="Freeform 48">
            <a:extLst>
              <a:ext uri="{FF2B5EF4-FFF2-40B4-BE49-F238E27FC236}">
                <a16:creationId xmlns:a16="http://schemas.microsoft.com/office/drawing/2014/main" id="{B32BD487-60C9-4C8A-977B-8297A2B13C30}"/>
              </a:ext>
            </a:extLst>
          </p:cNvPr>
          <p:cNvSpPr>
            <a:spLocks/>
          </p:cNvSpPr>
          <p:nvPr/>
        </p:nvSpPr>
        <p:spPr bwMode="auto">
          <a:xfrm>
            <a:off x="7315200" y="4179888"/>
            <a:ext cx="111125" cy="88900"/>
          </a:xfrm>
          <a:custGeom>
            <a:avLst/>
            <a:gdLst>
              <a:gd name="T0" fmla="*/ 0 w 70"/>
              <a:gd name="T1" fmla="*/ 44450 h 56"/>
              <a:gd name="T2" fmla="*/ 22225 w 70"/>
              <a:gd name="T3" fmla="*/ 0 h 56"/>
              <a:gd name="T4" fmla="*/ 66675 w 70"/>
              <a:gd name="T5" fmla="*/ 0 h 56"/>
              <a:gd name="T6" fmla="*/ 111125 w 70"/>
              <a:gd name="T7" fmla="*/ 44450 h 56"/>
              <a:gd name="T8" fmla="*/ 66675 w 70"/>
              <a:gd name="T9" fmla="*/ 88900 h 56"/>
              <a:gd name="T10" fmla="*/ 22225 w 70"/>
              <a:gd name="T11" fmla="*/ 88900 h 56"/>
              <a:gd name="T12" fmla="*/ 0 w 70"/>
              <a:gd name="T13" fmla="*/ 44450 h 56"/>
              <a:gd name="T14" fmla="*/ 0 60000 65536"/>
              <a:gd name="T15" fmla="*/ 0 60000 65536"/>
              <a:gd name="T16" fmla="*/ 0 60000 65536"/>
              <a:gd name="T17" fmla="*/ 0 60000 65536"/>
              <a:gd name="T18" fmla="*/ 0 60000 65536"/>
              <a:gd name="T19" fmla="*/ 0 60000 65536"/>
              <a:gd name="T20" fmla="*/ 0 60000 65536"/>
              <a:gd name="T21" fmla="*/ 0 w 70"/>
              <a:gd name="T22" fmla="*/ 0 h 56"/>
              <a:gd name="T23" fmla="*/ 70 w 7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56">
                <a:moveTo>
                  <a:pt x="0" y="28"/>
                </a:moveTo>
                <a:lnTo>
                  <a:pt x="14" y="0"/>
                </a:lnTo>
                <a:lnTo>
                  <a:pt x="42" y="0"/>
                </a:lnTo>
                <a:lnTo>
                  <a:pt x="70" y="28"/>
                </a:lnTo>
                <a:lnTo>
                  <a:pt x="42" y="56"/>
                </a:lnTo>
                <a:lnTo>
                  <a:pt x="14" y="56"/>
                </a:lnTo>
                <a:lnTo>
                  <a:pt x="0" y="2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8717" name="Line 49">
            <a:extLst>
              <a:ext uri="{FF2B5EF4-FFF2-40B4-BE49-F238E27FC236}">
                <a16:creationId xmlns:a16="http://schemas.microsoft.com/office/drawing/2014/main" id="{7143DF42-C455-4805-8BA7-E8DE8C20AAE1}"/>
              </a:ext>
            </a:extLst>
          </p:cNvPr>
          <p:cNvSpPr>
            <a:spLocks noChangeShapeType="1"/>
          </p:cNvSpPr>
          <p:nvPr/>
        </p:nvSpPr>
        <p:spPr bwMode="auto">
          <a:xfrm>
            <a:off x="3790950" y="2376488"/>
            <a:ext cx="1160463"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8" name="Line 50">
            <a:extLst>
              <a:ext uri="{FF2B5EF4-FFF2-40B4-BE49-F238E27FC236}">
                <a16:creationId xmlns:a16="http://schemas.microsoft.com/office/drawing/2014/main" id="{BDC837B5-5A65-446A-93E4-64B1F72C996B}"/>
              </a:ext>
            </a:extLst>
          </p:cNvPr>
          <p:cNvSpPr>
            <a:spLocks noChangeShapeType="1"/>
          </p:cNvSpPr>
          <p:nvPr/>
        </p:nvSpPr>
        <p:spPr bwMode="auto">
          <a:xfrm>
            <a:off x="3790950" y="4068763"/>
            <a:ext cx="1160463"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9" name="Freeform 51">
            <a:extLst>
              <a:ext uri="{FF2B5EF4-FFF2-40B4-BE49-F238E27FC236}">
                <a16:creationId xmlns:a16="http://schemas.microsoft.com/office/drawing/2014/main" id="{DAE7638D-B3B0-461F-BE95-8CC1C2F8BB15}"/>
              </a:ext>
            </a:extLst>
          </p:cNvPr>
          <p:cNvSpPr>
            <a:spLocks/>
          </p:cNvSpPr>
          <p:nvPr/>
        </p:nvSpPr>
        <p:spPr bwMode="auto">
          <a:xfrm>
            <a:off x="4616450" y="2687638"/>
            <a:ext cx="334963" cy="1381125"/>
          </a:xfrm>
          <a:custGeom>
            <a:avLst/>
            <a:gdLst>
              <a:gd name="T0" fmla="*/ 334963 w 211"/>
              <a:gd name="T1" fmla="*/ 0 h 870"/>
              <a:gd name="T2" fmla="*/ 0 w 211"/>
              <a:gd name="T3" fmla="*/ 0 h 870"/>
              <a:gd name="T4" fmla="*/ 0 w 211"/>
              <a:gd name="T5" fmla="*/ 1381125 h 870"/>
              <a:gd name="T6" fmla="*/ 0 60000 65536"/>
              <a:gd name="T7" fmla="*/ 0 60000 65536"/>
              <a:gd name="T8" fmla="*/ 0 60000 65536"/>
              <a:gd name="T9" fmla="*/ 0 w 211"/>
              <a:gd name="T10" fmla="*/ 0 h 870"/>
              <a:gd name="T11" fmla="*/ 211 w 211"/>
              <a:gd name="T12" fmla="*/ 870 h 870"/>
            </a:gdLst>
            <a:ahLst/>
            <a:cxnLst>
              <a:cxn ang="T6">
                <a:pos x="T0" y="T1"/>
              </a:cxn>
              <a:cxn ang="T7">
                <a:pos x="T2" y="T3"/>
              </a:cxn>
              <a:cxn ang="T8">
                <a:pos x="T4" y="T5"/>
              </a:cxn>
            </a:cxnLst>
            <a:rect l="T9" t="T10" r="T11" b="T12"/>
            <a:pathLst>
              <a:path w="211" h="870">
                <a:moveTo>
                  <a:pt x="211" y="0"/>
                </a:moveTo>
                <a:lnTo>
                  <a:pt x="0" y="0"/>
                </a:lnTo>
                <a:lnTo>
                  <a:pt x="0" y="87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0" name="Freeform 52">
            <a:extLst>
              <a:ext uri="{FF2B5EF4-FFF2-40B4-BE49-F238E27FC236}">
                <a16:creationId xmlns:a16="http://schemas.microsoft.com/office/drawing/2014/main" id="{1B2A90CE-C51F-43A8-990F-C5B1CA11E5EF}"/>
              </a:ext>
            </a:extLst>
          </p:cNvPr>
          <p:cNvSpPr>
            <a:spLocks/>
          </p:cNvSpPr>
          <p:nvPr/>
        </p:nvSpPr>
        <p:spPr bwMode="auto">
          <a:xfrm>
            <a:off x="4214813" y="2376488"/>
            <a:ext cx="736600" cy="2003425"/>
          </a:xfrm>
          <a:custGeom>
            <a:avLst/>
            <a:gdLst>
              <a:gd name="T0" fmla="*/ 0 w 464"/>
              <a:gd name="T1" fmla="*/ 0 h 1262"/>
              <a:gd name="T2" fmla="*/ 0 w 464"/>
              <a:gd name="T3" fmla="*/ 2003425 h 1262"/>
              <a:gd name="T4" fmla="*/ 736600 w 464"/>
              <a:gd name="T5" fmla="*/ 2003425 h 1262"/>
              <a:gd name="T6" fmla="*/ 0 60000 65536"/>
              <a:gd name="T7" fmla="*/ 0 60000 65536"/>
              <a:gd name="T8" fmla="*/ 0 60000 65536"/>
              <a:gd name="T9" fmla="*/ 0 w 464"/>
              <a:gd name="T10" fmla="*/ 0 h 1262"/>
              <a:gd name="T11" fmla="*/ 464 w 464"/>
              <a:gd name="T12" fmla="*/ 1262 h 1262"/>
            </a:gdLst>
            <a:ahLst/>
            <a:cxnLst>
              <a:cxn ang="T6">
                <a:pos x="T0" y="T1"/>
              </a:cxn>
              <a:cxn ang="T7">
                <a:pos x="T2" y="T3"/>
              </a:cxn>
              <a:cxn ang="T8">
                <a:pos x="T4" y="T5"/>
              </a:cxn>
            </a:cxnLst>
            <a:rect l="T9" t="T10" r="T11" b="T12"/>
            <a:pathLst>
              <a:path w="464" h="1262">
                <a:moveTo>
                  <a:pt x="0" y="0"/>
                </a:moveTo>
                <a:lnTo>
                  <a:pt x="0" y="1262"/>
                </a:lnTo>
                <a:lnTo>
                  <a:pt x="464" y="126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1" name="Freeform 53">
            <a:extLst>
              <a:ext uri="{FF2B5EF4-FFF2-40B4-BE49-F238E27FC236}">
                <a16:creationId xmlns:a16="http://schemas.microsoft.com/office/drawing/2014/main" id="{2CDDDC01-7251-4B2A-B852-EF6F7134DFE1}"/>
              </a:ext>
            </a:extLst>
          </p:cNvPr>
          <p:cNvSpPr>
            <a:spLocks/>
          </p:cNvSpPr>
          <p:nvPr/>
        </p:nvSpPr>
        <p:spPr bwMode="auto">
          <a:xfrm>
            <a:off x="4572000" y="4024313"/>
            <a:ext cx="111125" cy="88900"/>
          </a:xfrm>
          <a:custGeom>
            <a:avLst/>
            <a:gdLst>
              <a:gd name="T0" fmla="*/ 0 w 70"/>
              <a:gd name="T1" fmla="*/ 44450 h 56"/>
              <a:gd name="T2" fmla="*/ 22225 w 70"/>
              <a:gd name="T3" fmla="*/ 0 h 56"/>
              <a:gd name="T4" fmla="*/ 88900 w 70"/>
              <a:gd name="T5" fmla="*/ 0 h 56"/>
              <a:gd name="T6" fmla="*/ 111125 w 70"/>
              <a:gd name="T7" fmla="*/ 44450 h 56"/>
              <a:gd name="T8" fmla="*/ 88900 w 70"/>
              <a:gd name="T9" fmla="*/ 88900 h 56"/>
              <a:gd name="T10" fmla="*/ 22225 w 70"/>
              <a:gd name="T11" fmla="*/ 88900 h 56"/>
              <a:gd name="T12" fmla="*/ 0 w 70"/>
              <a:gd name="T13" fmla="*/ 44450 h 56"/>
              <a:gd name="T14" fmla="*/ 0 60000 65536"/>
              <a:gd name="T15" fmla="*/ 0 60000 65536"/>
              <a:gd name="T16" fmla="*/ 0 60000 65536"/>
              <a:gd name="T17" fmla="*/ 0 60000 65536"/>
              <a:gd name="T18" fmla="*/ 0 60000 65536"/>
              <a:gd name="T19" fmla="*/ 0 60000 65536"/>
              <a:gd name="T20" fmla="*/ 0 60000 65536"/>
              <a:gd name="T21" fmla="*/ 0 w 70"/>
              <a:gd name="T22" fmla="*/ 0 h 56"/>
              <a:gd name="T23" fmla="*/ 70 w 7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56">
                <a:moveTo>
                  <a:pt x="0" y="28"/>
                </a:moveTo>
                <a:lnTo>
                  <a:pt x="14" y="0"/>
                </a:lnTo>
                <a:lnTo>
                  <a:pt x="56" y="0"/>
                </a:lnTo>
                <a:lnTo>
                  <a:pt x="70" y="28"/>
                </a:lnTo>
                <a:lnTo>
                  <a:pt x="56" y="56"/>
                </a:lnTo>
                <a:lnTo>
                  <a:pt x="14" y="56"/>
                </a:lnTo>
                <a:lnTo>
                  <a:pt x="0" y="2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8722" name="Freeform 54">
            <a:extLst>
              <a:ext uri="{FF2B5EF4-FFF2-40B4-BE49-F238E27FC236}">
                <a16:creationId xmlns:a16="http://schemas.microsoft.com/office/drawing/2014/main" id="{B28B5F03-5A1F-4768-9A21-0B39724DA150}"/>
              </a:ext>
            </a:extLst>
          </p:cNvPr>
          <p:cNvSpPr>
            <a:spLocks/>
          </p:cNvSpPr>
          <p:nvPr/>
        </p:nvSpPr>
        <p:spPr bwMode="auto">
          <a:xfrm>
            <a:off x="4148138" y="2332038"/>
            <a:ext cx="111125" cy="88900"/>
          </a:xfrm>
          <a:custGeom>
            <a:avLst/>
            <a:gdLst>
              <a:gd name="T0" fmla="*/ 0 w 70"/>
              <a:gd name="T1" fmla="*/ 44450 h 56"/>
              <a:gd name="T2" fmla="*/ 22225 w 70"/>
              <a:gd name="T3" fmla="*/ 0 h 56"/>
              <a:gd name="T4" fmla="*/ 88900 w 70"/>
              <a:gd name="T5" fmla="*/ 0 h 56"/>
              <a:gd name="T6" fmla="*/ 111125 w 70"/>
              <a:gd name="T7" fmla="*/ 44450 h 56"/>
              <a:gd name="T8" fmla="*/ 88900 w 70"/>
              <a:gd name="T9" fmla="*/ 88900 h 56"/>
              <a:gd name="T10" fmla="*/ 22225 w 70"/>
              <a:gd name="T11" fmla="*/ 88900 h 56"/>
              <a:gd name="T12" fmla="*/ 0 w 70"/>
              <a:gd name="T13" fmla="*/ 44450 h 56"/>
              <a:gd name="T14" fmla="*/ 0 60000 65536"/>
              <a:gd name="T15" fmla="*/ 0 60000 65536"/>
              <a:gd name="T16" fmla="*/ 0 60000 65536"/>
              <a:gd name="T17" fmla="*/ 0 60000 65536"/>
              <a:gd name="T18" fmla="*/ 0 60000 65536"/>
              <a:gd name="T19" fmla="*/ 0 60000 65536"/>
              <a:gd name="T20" fmla="*/ 0 60000 65536"/>
              <a:gd name="T21" fmla="*/ 0 w 70"/>
              <a:gd name="T22" fmla="*/ 0 h 56"/>
              <a:gd name="T23" fmla="*/ 70 w 7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56">
                <a:moveTo>
                  <a:pt x="0" y="28"/>
                </a:moveTo>
                <a:lnTo>
                  <a:pt x="14" y="0"/>
                </a:lnTo>
                <a:lnTo>
                  <a:pt x="56" y="0"/>
                </a:lnTo>
                <a:lnTo>
                  <a:pt x="70" y="28"/>
                </a:lnTo>
                <a:lnTo>
                  <a:pt x="56" y="56"/>
                </a:lnTo>
                <a:lnTo>
                  <a:pt x="14" y="56"/>
                </a:lnTo>
                <a:lnTo>
                  <a:pt x="0" y="2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8723" name="Text Box 6">
            <a:extLst>
              <a:ext uri="{FF2B5EF4-FFF2-40B4-BE49-F238E27FC236}">
                <a16:creationId xmlns:a16="http://schemas.microsoft.com/office/drawing/2014/main" id="{C5D8AB48-B44F-4C8A-ADB5-E1CFFF894003}"/>
              </a:ext>
            </a:extLst>
          </p:cNvPr>
          <p:cNvSpPr txBox="1">
            <a:spLocks noChangeArrowheads="1"/>
          </p:cNvSpPr>
          <p:nvPr/>
        </p:nvSpPr>
        <p:spPr bwMode="auto">
          <a:xfrm>
            <a:off x="3767138" y="4681359"/>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dirty="0">
                <a:latin typeface="Times New Roman" panose="02020603050405020304" pitchFamily="18" charset="0"/>
              </a:rPr>
              <a:t>多通路</a:t>
            </a:r>
            <a:r>
              <a:rPr lang="en-US" altLang="zh-CN" b="1" dirty="0">
                <a:latin typeface="Times New Roman" panose="02020603050405020304" pitchFamily="18" charset="0"/>
              </a:rPr>
              <a:t>I/O</a:t>
            </a:r>
            <a:r>
              <a:rPr lang="zh-CN" altLang="en-US" b="1" dirty="0">
                <a:latin typeface="Times New Roman" panose="02020603050405020304" pitchFamily="18" charset="0"/>
              </a:rPr>
              <a:t>系统 </a:t>
            </a:r>
          </a:p>
        </p:txBody>
      </p:sp>
      <p:sp>
        <p:nvSpPr>
          <p:cNvPr id="2" name="文本框 1">
            <a:extLst>
              <a:ext uri="{FF2B5EF4-FFF2-40B4-BE49-F238E27FC236}">
                <a16:creationId xmlns:a16="http://schemas.microsoft.com/office/drawing/2014/main" id="{6E6B1652-1075-48C4-9174-929091E71E76}"/>
              </a:ext>
            </a:extLst>
          </p:cNvPr>
          <p:cNvSpPr txBox="1"/>
          <p:nvPr/>
        </p:nvSpPr>
        <p:spPr>
          <a:xfrm>
            <a:off x="1907704" y="164812"/>
            <a:ext cx="4576762" cy="584775"/>
          </a:xfrm>
          <a:prstGeom prst="rect">
            <a:avLst/>
          </a:prstGeom>
          <a:noFill/>
        </p:spPr>
        <p:txBody>
          <a:bodyPr wrap="square">
            <a:spAutoFit/>
          </a:bodyPr>
          <a:lstStyle/>
          <a:p>
            <a:pPr algn="just" eaLnBrk="1" hangingPunct="1">
              <a:spcBef>
                <a:spcPct val="20000"/>
              </a:spcBef>
              <a:buClr>
                <a:srgbClr val="0000CC"/>
              </a:buClr>
            </a:pPr>
            <a:r>
              <a:rPr lang="en-US" altLang="zh-CN" sz="3200" b="1" dirty="0"/>
              <a:t>6.2.4   I/O</a:t>
            </a:r>
            <a:r>
              <a:rPr lang="zh-CN" altLang="en-US" sz="3200" b="1" dirty="0"/>
              <a:t>通道</a:t>
            </a:r>
          </a:p>
        </p:txBody>
      </p:sp>
      <p:sp>
        <p:nvSpPr>
          <p:cNvPr id="56" name="文本框 55">
            <a:extLst>
              <a:ext uri="{FF2B5EF4-FFF2-40B4-BE49-F238E27FC236}">
                <a16:creationId xmlns:a16="http://schemas.microsoft.com/office/drawing/2014/main" id="{34E362E7-3F34-456C-A9D0-C01C5F54DE00}"/>
              </a:ext>
            </a:extLst>
          </p:cNvPr>
          <p:cNvSpPr txBox="1"/>
          <p:nvPr/>
        </p:nvSpPr>
        <p:spPr>
          <a:xfrm>
            <a:off x="502146" y="5398353"/>
            <a:ext cx="7636669" cy="830997"/>
          </a:xfrm>
          <a:prstGeom prst="rect">
            <a:avLst/>
          </a:prstGeom>
          <a:noFill/>
        </p:spPr>
        <p:txBody>
          <a:bodyPr wrap="square">
            <a:spAutoFit/>
          </a:bodyPr>
          <a:lstStyle/>
          <a:p>
            <a:r>
              <a:rPr lang="zh-CN" altLang="en-US" sz="2400" b="1" dirty="0"/>
              <a:t>把一个设备连接到多个控制器上，一个控制器连接到多个通道上</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C306AC26-48E4-4E3D-8498-1CCCED07CE3D}"/>
              </a:ext>
            </a:extLst>
          </p:cNvPr>
          <p:cNvSpPr>
            <a:spLocks noChangeArrowheads="1"/>
          </p:cNvSpPr>
          <p:nvPr/>
        </p:nvSpPr>
        <p:spPr bwMode="auto">
          <a:xfrm>
            <a:off x="304800" y="1295400"/>
            <a:ext cx="845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zh-CN" altLang="en-US" sz="3200" b="1" dirty="0">
                <a:solidFill>
                  <a:srgbClr val="0000CC"/>
                </a:solidFill>
              </a:rPr>
              <a:t>补充</a:t>
            </a:r>
            <a:r>
              <a:rPr lang="en-US" altLang="zh-CN" sz="3200" b="1" dirty="0">
                <a:solidFill>
                  <a:srgbClr val="0000CC"/>
                </a:solidFill>
              </a:rPr>
              <a:t>:</a:t>
            </a:r>
            <a:r>
              <a:rPr lang="zh-CN" altLang="en-US" sz="3200" b="1" dirty="0">
                <a:solidFill>
                  <a:srgbClr val="0000CC"/>
                </a:solidFill>
              </a:rPr>
              <a:t>总线系统</a:t>
            </a:r>
          </a:p>
        </p:txBody>
      </p:sp>
      <p:sp>
        <p:nvSpPr>
          <p:cNvPr id="30723" name="Rectangle 7">
            <a:extLst>
              <a:ext uri="{FF2B5EF4-FFF2-40B4-BE49-F238E27FC236}">
                <a16:creationId xmlns:a16="http://schemas.microsoft.com/office/drawing/2014/main" id="{9E9A750A-5234-4B87-867C-AAF58F37FD41}"/>
              </a:ext>
            </a:extLst>
          </p:cNvPr>
          <p:cNvSpPr>
            <a:spLocks noChangeArrowheads="1"/>
          </p:cNvSpPr>
          <p:nvPr/>
        </p:nvSpPr>
        <p:spPr bwMode="auto">
          <a:xfrm>
            <a:off x="439738" y="3630613"/>
            <a:ext cx="1025525" cy="69532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24" name="Rectangle 8">
            <a:extLst>
              <a:ext uri="{FF2B5EF4-FFF2-40B4-BE49-F238E27FC236}">
                <a16:creationId xmlns:a16="http://schemas.microsoft.com/office/drawing/2014/main" id="{23C817AF-FCC9-4188-B1FB-9C56D1E7E414}"/>
              </a:ext>
            </a:extLst>
          </p:cNvPr>
          <p:cNvSpPr>
            <a:spLocks noChangeArrowheads="1"/>
          </p:cNvSpPr>
          <p:nvPr/>
        </p:nvSpPr>
        <p:spPr bwMode="auto">
          <a:xfrm>
            <a:off x="733425" y="3832225"/>
            <a:ext cx="4968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900" b="1">
                <a:solidFill>
                  <a:srgbClr val="000000"/>
                </a:solidFill>
                <a:latin typeface="Times" panose="02020603050405020304" pitchFamily="18" charset="0"/>
              </a:rPr>
              <a:t>CPU</a:t>
            </a:r>
            <a:endParaRPr lang="en-US" altLang="zh-CN" b="1"/>
          </a:p>
        </p:txBody>
      </p:sp>
      <p:sp>
        <p:nvSpPr>
          <p:cNvPr id="30725" name="Rectangle 9">
            <a:extLst>
              <a:ext uri="{FF2B5EF4-FFF2-40B4-BE49-F238E27FC236}">
                <a16:creationId xmlns:a16="http://schemas.microsoft.com/office/drawing/2014/main" id="{03610FFC-427F-489F-B3B3-2E3EA6892100}"/>
              </a:ext>
            </a:extLst>
          </p:cNvPr>
          <p:cNvSpPr>
            <a:spLocks noChangeArrowheads="1"/>
          </p:cNvSpPr>
          <p:nvPr/>
        </p:nvSpPr>
        <p:spPr bwMode="auto">
          <a:xfrm>
            <a:off x="1997075" y="3630613"/>
            <a:ext cx="1027113" cy="69532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26" name="Rectangle 10">
            <a:extLst>
              <a:ext uri="{FF2B5EF4-FFF2-40B4-BE49-F238E27FC236}">
                <a16:creationId xmlns:a16="http://schemas.microsoft.com/office/drawing/2014/main" id="{F9032D80-AD95-4AB1-B7AB-4F238D07513B}"/>
              </a:ext>
            </a:extLst>
          </p:cNvPr>
          <p:cNvSpPr>
            <a:spLocks noChangeArrowheads="1"/>
          </p:cNvSpPr>
          <p:nvPr/>
        </p:nvSpPr>
        <p:spPr bwMode="auto">
          <a:xfrm>
            <a:off x="2144713" y="3849688"/>
            <a:ext cx="7286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存储器</a:t>
            </a:r>
            <a:endParaRPr lang="zh-CN" altLang="en-US" b="1"/>
          </a:p>
        </p:txBody>
      </p:sp>
      <p:sp>
        <p:nvSpPr>
          <p:cNvPr id="30727" name="Rectangle 11">
            <a:extLst>
              <a:ext uri="{FF2B5EF4-FFF2-40B4-BE49-F238E27FC236}">
                <a16:creationId xmlns:a16="http://schemas.microsoft.com/office/drawing/2014/main" id="{FBE4A489-89F7-439A-8DAE-9AE4863BFC0E}"/>
              </a:ext>
            </a:extLst>
          </p:cNvPr>
          <p:cNvSpPr>
            <a:spLocks noChangeArrowheads="1"/>
          </p:cNvSpPr>
          <p:nvPr/>
        </p:nvSpPr>
        <p:spPr bwMode="auto">
          <a:xfrm>
            <a:off x="3554413" y="3630613"/>
            <a:ext cx="1027112" cy="69532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28" name="Rectangle 12">
            <a:extLst>
              <a:ext uri="{FF2B5EF4-FFF2-40B4-BE49-F238E27FC236}">
                <a16:creationId xmlns:a16="http://schemas.microsoft.com/office/drawing/2014/main" id="{FC0F115B-70A0-4D41-9AF6-E9CD8EE88D59}"/>
              </a:ext>
            </a:extLst>
          </p:cNvPr>
          <p:cNvSpPr>
            <a:spLocks noChangeArrowheads="1"/>
          </p:cNvSpPr>
          <p:nvPr/>
        </p:nvSpPr>
        <p:spPr bwMode="auto">
          <a:xfrm>
            <a:off x="3830638" y="3703638"/>
            <a:ext cx="485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磁盘</a:t>
            </a:r>
            <a:endParaRPr lang="zh-CN" altLang="en-US" b="1"/>
          </a:p>
        </p:txBody>
      </p:sp>
      <p:sp>
        <p:nvSpPr>
          <p:cNvPr id="30729" name="Rectangle 13">
            <a:extLst>
              <a:ext uri="{FF2B5EF4-FFF2-40B4-BE49-F238E27FC236}">
                <a16:creationId xmlns:a16="http://schemas.microsoft.com/office/drawing/2014/main" id="{790634C2-E9D9-424E-BA85-4257CCCB301D}"/>
              </a:ext>
            </a:extLst>
          </p:cNvPr>
          <p:cNvSpPr>
            <a:spLocks noChangeArrowheads="1"/>
          </p:cNvSpPr>
          <p:nvPr/>
        </p:nvSpPr>
        <p:spPr bwMode="auto">
          <a:xfrm>
            <a:off x="3702050" y="3995738"/>
            <a:ext cx="7286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控制器</a:t>
            </a:r>
            <a:endParaRPr lang="zh-CN" altLang="en-US" b="1"/>
          </a:p>
        </p:txBody>
      </p:sp>
      <p:sp>
        <p:nvSpPr>
          <p:cNvPr id="30730" name="Rectangle 14">
            <a:extLst>
              <a:ext uri="{FF2B5EF4-FFF2-40B4-BE49-F238E27FC236}">
                <a16:creationId xmlns:a16="http://schemas.microsoft.com/office/drawing/2014/main" id="{37EBE842-DD9B-45EF-9A18-3C54BF77933B}"/>
              </a:ext>
            </a:extLst>
          </p:cNvPr>
          <p:cNvSpPr>
            <a:spLocks noChangeArrowheads="1"/>
          </p:cNvSpPr>
          <p:nvPr/>
        </p:nvSpPr>
        <p:spPr bwMode="auto">
          <a:xfrm>
            <a:off x="5113338" y="3630613"/>
            <a:ext cx="1025525" cy="69532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31" name="Rectangle 15">
            <a:extLst>
              <a:ext uri="{FF2B5EF4-FFF2-40B4-BE49-F238E27FC236}">
                <a16:creationId xmlns:a16="http://schemas.microsoft.com/office/drawing/2014/main" id="{1F5F4E7B-F4AF-4628-B25B-E69448E3A176}"/>
              </a:ext>
            </a:extLst>
          </p:cNvPr>
          <p:cNvSpPr>
            <a:spLocks noChangeArrowheads="1"/>
          </p:cNvSpPr>
          <p:nvPr/>
        </p:nvSpPr>
        <p:spPr bwMode="auto">
          <a:xfrm>
            <a:off x="5259388" y="3703638"/>
            <a:ext cx="7286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打印机</a:t>
            </a:r>
            <a:endParaRPr lang="zh-CN" altLang="en-US" b="1"/>
          </a:p>
        </p:txBody>
      </p:sp>
      <p:sp>
        <p:nvSpPr>
          <p:cNvPr id="30732" name="Rectangle 16">
            <a:extLst>
              <a:ext uri="{FF2B5EF4-FFF2-40B4-BE49-F238E27FC236}">
                <a16:creationId xmlns:a16="http://schemas.microsoft.com/office/drawing/2014/main" id="{36EB2365-AC89-4FB4-AFC8-598D75915DDB}"/>
              </a:ext>
            </a:extLst>
          </p:cNvPr>
          <p:cNvSpPr>
            <a:spLocks noChangeArrowheads="1"/>
          </p:cNvSpPr>
          <p:nvPr/>
        </p:nvSpPr>
        <p:spPr bwMode="auto">
          <a:xfrm>
            <a:off x="5259388" y="3995738"/>
            <a:ext cx="7286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控制器</a:t>
            </a:r>
            <a:endParaRPr lang="zh-CN" altLang="en-US" b="1"/>
          </a:p>
        </p:txBody>
      </p:sp>
      <p:sp>
        <p:nvSpPr>
          <p:cNvPr id="30733" name="Rectangle 17">
            <a:extLst>
              <a:ext uri="{FF2B5EF4-FFF2-40B4-BE49-F238E27FC236}">
                <a16:creationId xmlns:a16="http://schemas.microsoft.com/office/drawing/2014/main" id="{720B6878-6EA1-4AC8-BB04-E66DC045D5A5}"/>
              </a:ext>
            </a:extLst>
          </p:cNvPr>
          <p:cNvSpPr>
            <a:spLocks noChangeArrowheads="1"/>
          </p:cNvSpPr>
          <p:nvPr/>
        </p:nvSpPr>
        <p:spPr bwMode="auto">
          <a:xfrm>
            <a:off x="6376988" y="3849688"/>
            <a:ext cx="241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Times New Roman" panose="02020603050405020304" pitchFamily="18" charset="0"/>
              </a:rPr>
              <a:t>…</a:t>
            </a:r>
            <a:endParaRPr lang="zh-CN" altLang="en-US" b="1"/>
          </a:p>
        </p:txBody>
      </p:sp>
      <p:sp>
        <p:nvSpPr>
          <p:cNvPr id="30734" name="Rectangle 18">
            <a:extLst>
              <a:ext uri="{FF2B5EF4-FFF2-40B4-BE49-F238E27FC236}">
                <a16:creationId xmlns:a16="http://schemas.microsoft.com/office/drawing/2014/main" id="{6024477F-1BA3-4CDA-ABE6-17692D9ECDD2}"/>
              </a:ext>
            </a:extLst>
          </p:cNvPr>
          <p:cNvSpPr>
            <a:spLocks noChangeArrowheads="1"/>
          </p:cNvSpPr>
          <p:nvPr/>
        </p:nvSpPr>
        <p:spPr bwMode="auto">
          <a:xfrm>
            <a:off x="6835775" y="3630613"/>
            <a:ext cx="1044575" cy="69532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35" name="Rectangle 19">
            <a:extLst>
              <a:ext uri="{FF2B5EF4-FFF2-40B4-BE49-F238E27FC236}">
                <a16:creationId xmlns:a16="http://schemas.microsoft.com/office/drawing/2014/main" id="{4DC08CAA-636F-43AF-90BA-195E58CCFBE0}"/>
              </a:ext>
            </a:extLst>
          </p:cNvPr>
          <p:cNvSpPr>
            <a:spLocks noChangeArrowheads="1"/>
          </p:cNvSpPr>
          <p:nvPr/>
        </p:nvSpPr>
        <p:spPr bwMode="auto">
          <a:xfrm>
            <a:off x="7110413" y="3703638"/>
            <a:ext cx="485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其它</a:t>
            </a:r>
            <a:endParaRPr lang="zh-CN" altLang="en-US" b="1"/>
          </a:p>
        </p:txBody>
      </p:sp>
      <p:sp>
        <p:nvSpPr>
          <p:cNvPr id="30736" name="Rectangle 20">
            <a:extLst>
              <a:ext uri="{FF2B5EF4-FFF2-40B4-BE49-F238E27FC236}">
                <a16:creationId xmlns:a16="http://schemas.microsoft.com/office/drawing/2014/main" id="{FD32A23C-F028-4BA9-BAE9-0722139608BE}"/>
              </a:ext>
            </a:extLst>
          </p:cNvPr>
          <p:cNvSpPr>
            <a:spLocks noChangeArrowheads="1"/>
          </p:cNvSpPr>
          <p:nvPr/>
        </p:nvSpPr>
        <p:spPr bwMode="auto">
          <a:xfrm>
            <a:off x="6999288" y="3995738"/>
            <a:ext cx="7286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控制器</a:t>
            </a:r>
            <a:endParaRPr lang="zh-CN" altLang="en-US" b="1"/>
          </a:p>
        </p:txBody>
      </p:sp>
      <p:sp>
        <p:nvSpPr>
          <p:cNvPr id="30737" name="Freeform 21">
            <a:extLst>
              <a:ext uri="{FF2B5EF4-FFF2-40B4-BE49-F238E27FC236}">
                <a16:creationId xmlns:a16="http://schemas.microsoft.com/office/drawing/2014/main" id="{7B6730A4-E85A-4271-A2B6-5A6DB30DC35E}"/>
              </a:ext>
            </a:extLst>
          </p:cNvPr>
          <p:cNvSpPr>
            <a:spLocks/>
          </p:cNvSpPr>
          <p:nvPr/>
        </p:nvSpPr>
        <p:spPr bwMode="auto">
          <a:xfrm>
            <a:off x="3554413" y="2954338"/>
            <a:ext cx="257175" cy="236537"/>
          </a:xfrm>
          <a:custGeom>
            <a:avLst/>
            <a:gdLst>
              <a:gd name="T0" fmla="*/ 0 w 162"/>
              <a:gd name="T1" fmla="*/ 109537 h 149"/>
              <a:gd name="T2" fmla="*/ 19050 w 162"/>
              <a:gd name="T3" fmla="*/ 36512 h 149"/>
              <a:gd name="T4" fmla="*/ 92075 w 162"/>
              <a:gd name="T5" fmla="*/ 0 h 149"/>
              <a:gd name="T6" fmla="*/ 165100 w 162"/>
              <a:gd name="T7" fmla="*/ 0 h 149"/>
              <a:gd name="T8" fmla="*/ 220663 w 162"/>
              <a:gd name="T9" fmla="*/ 36512 h 149"/>
              <a:gd name="T10" fmla="*/ 257175 w 162"/>
              <a:gd name="T11" fmla="*/ 109537 h 149"/>
              <a:gd name="T12" fmla="*/ 220663 w 162"/>
              <a:gd name="T13" fmla="*/ 182562 h 149"/>
              <a:gd name="T14" fmla="*/ 165100 w 162"/>
              <a:gd name="T15" fmla="*/ 236537 h 149"/>
              <a:gd name="T16" fmla="*/ 92075 w 162"/>
              <a:gd name="T17" fmla="*/ 236537 h 149"/>
              <a:gd name="T18" fmla="*/ 19050 w 162"/>
              <a:gd name="T19" fmla="*/ 182562 h 149"/>
              <a:gd name="T20" fmla="*/ 0 w 162"/>
              <a:gd name="T21" fmla="*/ 109537 h 1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2"/>
              <a:gd name="T34" fmla="*/ 0 h 149"/>
              <a:gd name="T35" fmla="*/ 162 w 162"/>
              <a:gd name="T36" fmla="*/ 149 h 1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2" h="149">
                <a:moveTo>
                  <a:pt x="0" y="69"/>
                </a:moveTo>
                <a:lnTo>
                  <a:pt x="12" y="23"/>
                </a:lnTo>
                <a:lnTo>
                  <a:pt x="58" y="0"/>
                </a:lnTo>
                <a:lnTo>
                  <a:pt x="104" y="0"/>
                </a:lnTo>
                <a:lnTo>
                  <a:pt x="139" y="23"/>
                </a:lnTo>
                <a:lnTo>
                  <a:pt x="162" y="69"/>
                </a:lnTo>
                <a:lnTo>
                  <a:pt x="139" y="115"/>
                </a:lnTo>
                <a:lnTo>
                  <a:pt x="104" y="149"/>
                </a:lnTo>
                <a:lnTo>
                  <a:pt x="58" y="149"/>
                </a:lnTo>
                <a:lnTo>
                  <a:pt x="12" y="115"/>
                </a:lnTo>
                <a:lnTo>
                  <a:pt x="0" y="69"/>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738" name="Freeform 22">
            <a:extLst>
              <a:ext uri="{FF2B5EF4-FFF2-40B4-BE49-F238E27FC236}">
                <a16:creationId xmlns:a16="http://schemas.microsoft.com/office/drawing/2014/main" id="{03909008-E45E-4847-96AE-0403D57FB121}"/>
              </a:ext>
            </a:extLst>
          </p:cNvPr>
          <p:cNvSpPr>
            <a:spLocks/>
          </p:cNvSpPr>
          <p:nvPr/>
        </p:nvSpPr>
        <p:spPr bwMode="auto">
          <a:xfrm>
            <a:off x="4324350" y="2954338"/>
            <a:ext cx="257175" cy="236537"/>
          </a:xfrm>
          <a:custGeom>
            <a:avLst/>
            <a:gdLst>
              <a:gd name="T0" fmla="*/ 0 w 162"/>
              <a:gd name="T1" fmla="*/ 109537 h 149"/>
              <a:gd name="T2" fmla="*/ 19050 w 162"/>
              <a:gd name="T3" fmla="*/ 36512 h 149"/>
              <a:gd name="T4" fmla="*/ 92075 w 162"/>
              <a:gd name="T5" fmla="*/ 0 h 149"/>
              <a:gd name="T6" fmla="*/ 165100 w 162"/>
              <a:gd name="T7" fmla="*/ 0 h 149"/>
              <a:gd name="T8" fmla="*/ 238125 w 162"/>
              <a:gd name="T9" fmla="*/ 36512 h 149"/>
              <a:gd name="T10" fmla="*/ 257175 w 162"/>
              <a:gd name="T11" fmla="*/ 109537 h 149"/>
              <a:gd name="T12" fmla="*/ 238125 w 162"/>
              <a:gd name="T13" fmla="*/ 182562 h 149"/>
              <a:gd name="T14" fmla="*/ 165100 w 162"/>
              <a:gd name="T15" fmla="*/ 236537 h 149"/>
              <a:gd name="T16" fmla="*/ 92075 w 162"/>
              <a:gd name="T17" fmla="*/ 236537 h 149"/>
              <a:gd name="T18" fmla="*/ 19050 w 162"/>
              <a:gd name="T19" fmla="*/ 182562 h 149"/>
              <a:gd name="T20" fmla="*/ 0 w 162"/>
              <a:gd name="T21" fmla="*/ 109537 h 1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2"/>
              <a:gd name="T34" fmla="*/ 0 h 149"/>
              <a:gd name="T35" fmla="*/ 162 w 162"/>
              <a:gd name="T36" fmla="*/ 149 h 1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2" h="149">
                <a:moveTo>
                  <a:pt x="0" y="69"/>
                </a:moveTo>
                <a:lnTo>
                  <a:pt x="12" y="23"/>
                </a:lnTo>
                <a:lnTo>
                  <a:pt x="58" y="0"/>
                </a:lnTo>
                <a:lnTo>
                  <a:pt x="104" y="0"/>
                </a:lnTo>
                <a:lnTo>
                  <a:pt x="150" y="23"/>
                </a:lnTo>
                <a:lnTo>
                  <a:pt x="162" y="69"/>
                </a:lnTo>
                <a:lnTo>
                  <a:pt x="150" y="115"/>
                </a:lnTo>
                <a:lnTo>
                  <a:pt x="104" y="149"/>
                </a:lnTo>
                <a:lnTo>
                  <a:pt x="58" y="149"/>
                </a:lnTo>
                <a:lnTo>
                  <a:pt x="12" y="115"/>
                </a:lnTo>
                <a:lnTo>
                  <a:pt x="0" y="69"/>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739" name="Line 23">
            <a:extLst>
              <a:ext uri="{FF2B5EF4-FFF2-40B4-BE49-F238E27FC236}">
                <a16:creationId xmlns:a16="http://schemas.microsoft.com/office/drawing/2014/main" id="{9E65C808-540E-402C-B0A9-CDE31FC244A1}"/>
              </a:ext>
            </a:extLst>
          </p:cNvPr>
          <p:cNvSpPr>
            <a:spLocks noChangeShapeType="1"/>
          </p:cNvSpPr>
          <p:nvPr/>
        </p:nvSpPr>
        <p:spPr bwMode="auto">
          <a:xfrm>
            <a:off x="3683000" y="3190875"/>
            <a:ext cx="293688" cy="4397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0" name="Line 24">
            <a:extLst>
              <a:ext uri="{FF2B5EF4-FFF2-40B4-BE49-F238E27FC236}">
                <a16:creationId xmlns:a16="http://schemas.microsoft.com/office/drawing/2014/main" id="{00EB3357-0BAA-4567-8C24-CF483F5CBE37}"/>
              </a:ext>
            </a:extLst>
          </p:cNvPr>
          <p:cNvSpPr>
            <a:spLocks noChangeShapeType="1"/>
          </p:cNvSpPr>
          <p:nvPr/>
        </p:nvSpPr>
        <p:spPr bwMode="auto">
          <a:xfrm flipH="1">
            <a:off x="4159250" y="3190875"/>
            <a:ext cx="293688" cy="4397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1" name="Rectangle 25">
            <a:extLst>
              <a:ext uri="{FF2B5EF4-FFF2-40B4-BE49-F238E27FC236}">
                <a16:creationId xmlns:a16="http://schemas.microsoft.com/office/drawing/2014/main" id="{2B7DADCF-61DD-4533-8EB0-CC74E0C11216}"/>
              </a:ext>
            </a:extLst>
          </p:cNvPr>
          <p:cNvSpPr>
            <a:spLocks noChangeArrowheads="1"/>
          </p:cNvSpPr>
          <p:nvPr/>
        </p:nvSpPr>
        <p:spPr bwMode="auto">
          <a:xfrm>
            <a:off x="3554413" y="2641600"/>
            <a:ext cx="1214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磁盘驱动器</a:t>
            </a:r>
            <a:endParaRPr lang="zh-CN" altLang="en-US" b="1"/>
          </a:p>
        </p:txBody>
      </p:sp>
      <p:sp>
        <p:nvSpPr>
          <p:cNvPr id="30742" name="Line 26">
            <a:extLst>
              <a:ext uri="{FF2B5EF4-FFF2-40B4-BE49-F238E27FC236}">
                <a16:creationId xmlns:a16="http://schemas.microsoft.com/office/drawing/2014/main" id="{1177DE3E-937F-4E2E-806C-A2EE20B0626B}"/>
              </a:ext>
            </a:extLst>
          </p:cNvPr>
          <p:cNvSpPr>
            <a:spLocks noChangeShapeType="1"/>
          </p:cNvSpPr>
          <p:nvPr/>
        </p:nvSpPr>
        <p:spPr bwMode="auto">
          <a:xfrm>
            <a:off x="5626100" y="3282950"/>
            <a:ext cx="1588" cy="34766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3" name="Rectangle 27">
            <a:extLst>
              <a:ext uri="{FF2B5EF4-FFF2-40B4-BE49-F238E27FC236}">
                <a16:creationId xmlns:a16="http://schemas.microsoft.com/office/drawing/2014/main" id="{A6FBCF96-319A-4BED-ADA6-5FA9DCB74B41}"/>
              </a:ext>
            </a:extLst>
          </p:cNvPr>
          <p:cNvSpPr>
            <a:spLocks noChangeArrowheads="1"/>
          </p:cNvSpPr>
          <p:nvPr/>
        </p:nvSpPr>
        <p:spPr bwMode="auto">
          <a:xfrm>
            <a:off x="5461000" y="2935288"/>
            <a:ext cx="330200" cy="347662"/>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44" name="Rectangle 28">
            <a:extLst>
              <a:ext uri="{FF2B5EF4-FFF2-40B4-BE49-F238E27FC236}">
                <a16:creationId xmlns:a16="http://schemas.microsoft.com/office/drawing/2014/main" id="{EAB03626-62C7-4584-BFF0-0DB0274DD606}"/>
              </a:ext>
            </a:extLst>
          </p:cNvPr>
          <p:cNvSpPr>
            <a:spLocks noChangeArrowheads="1"/>
          </p:cNvSpPr>
          <p:nvPr/>
        </p:nvSpPr>
        <p:spPr bwMode="auto">
          <a:xfrm>
            <a:off x="5864225" y="2989263"/>
            <a:ext cx="7286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打印机</a:t>
            </a:r>
            <a:endParaRPr lang="zh-CN" altLang="en-US" b="1"/>
          </a:p>
        </p:txBody>
      </p:sp>
      <p:sp>
        <p:nvSpPr>
          <p:cNvPr id="30745" name="Line 29">
            <a:extLst>
              <a:ext uri="{FF2B5EF4-FFF2-40B4-BE49-F238E27FC236}">
                <a16:creationId xmlns:a16="http://schemas.microsoft.com/office/drawing/2014/main" id="{3031AAB4-3657-417A-BEE2-9FDDE35AD72F}"/>
              </a:ext>
            </a:extLst>
          </p:cNvPr>
          <p:cNvSpPr>
            <a:spLocks noChangeShapeType="1"/>
          </p:cNvSpPr>
          <p:nvPr/>
        </p:nvSpPr>
        <p:spPr bwMode="auto">
          <a:xfrm>
            <a:off x="952500" y="4325938"/>
            <a:ext cx="1588" cy="34766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6" name="Line 30">
            <a:extLst>
              <a:ext uri="{FF2B5EF4-FFF2-40B4-BE49-F238E27FC236}">
                <a16:creationId xmlns:a16="http://schemas.microsoft.com/office/drawing/2014/main" id="{B5806DB4-985E-4B5A-BD1D-F00E81B97DD0}"/>
              </a:ext>
            </a:extLst>
          </p:cNvPr>
          <p:cNvSpPr>
            <a:spLocks noChangeShapeType="1"/>
          </p:cNvSpPr>
          <p:nvPr/>
        </p:nvSpPr>
        <p:spPr bwMode="auto">
          <a:xfrm>
            <a:off x="2509838" y="4325938"/>
            <a:ext cx="1587" cy="34766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7" name="Line 31">
            <a:extLst>
              <a:ext uri="{FF2B5EF4-FFF2-40B4-BE49-F238E27FC236}">
                <a16:creationId xmlns:a16="http://schemas.microsoft.com/office/drawing/2014/main" id="{81958D86-CDAD-458B-B00D-652A0A393EE9}"/>
              </a:ext>
            </a:extLst>
          </p:cNvPr>
          <p:cNvSpPr>
            <a:spLocks noChangeShapeType="1"/>
          </p:cNvSpPr>
          <p:nvPr/>
        </p:nvSpPr>
        <p:spPr bwMode="auto">
          <a:xfrm>
            <a:off x="4068763" y="4325938"/>
            <a:ext cx="1587" cy="34766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8" name="Line 32">
            <a:extLst>
              <a:ext uri="{FF2B5EF4-FFF2-40B4-BE49-F238E27FC236}">
                <a16:creationId xmlns:a16="http://schemas.microsoft.com/office/drawing/2014/main" id="{9921FBF6-49BF-4A40-AAB7-F2EDBBEA5E54}"/>
              </a:ext>
            </a:extLst>
          </p:cNvPr>
          <p:cNvSpPr>
            <a:spLocks noChangeShapeType="1"/>
          </p:cNvSpPr>
          <p:nvPr/>
        </p:nvSpPr>
        <p:spPr bwMode="auto">
          <a:xfrm>
            <a:off x="5626100" y="4325938"/>
            <a:ext cx="1588" cy="34766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9" name="Line 33">
            <a:extLst>
              <a:ext uri="{FF2B5EF4-FFF2-40B4-BE49-F238E27FC236}">
                <a16:creationId xmlns:a16="http://schemas.microsoft.com/office/drawing/2014/main" id="{E0A64AC7-A47B-4BC8-BF60-3FC9D831264B}"/>
              </a:ext>
            </a:extLst>
          </p:cNvPr>
          <p:cNvSpPr>
            <a:spLocks noChangeShapeType="1"/>
          </p:cNvSpPr>
          <p:nvPr/>
        </p:nvSpPr>
        <p:spPr bwMode="auto">
          <a:xfrm>
            <a:off x="7348538" y="4325938"/>
            <a:ext cx="1587" cy="34766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0" name="Line 34">
            <a:extLst>
              <a:ext uri="{FF2B5EF4-FFF2-40B4-BE49-F238E27FC236}">
                <a16:creationId xmlns:a16="http://schemas.microsoft.com/office/drawing/2014/main" id="{7CC6A7AD-3037-4B56-B864-30C28597F385}"/>
              </a:ext>
            </a:extLst>
          </p:cNvPr>
          <p:cNvSpPr>
            <a:spLocks noChangeShapeType="1"/>
          </p:cNvSpPr>
          <p:nvPr/>
        </p:nvSpPr>
        <p:spPr bwMode="auto">
          <a:xfrm>
            <a:off x="952500" y="4673600"/>
            <a:ext cx="8135938"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1" name="Freeform 35">
            <a:extLst>
              <a:ext uri="{FF2B5EF4-FFF2-40B4-BE49-F238E27FC236}">
                <a16:creationId xmlns:a16="http://schemas.microsoft.com/office/drawing/2014/main" id="{379F7B09-D5D8-4DE6-8516-3B92D76A8CD4}"/>
              </a:ext>
            </a:extLst>
          </p:cNvPr>
          <p:cNvSpPr>
            <a:spLocks/>
          </p:cNvSpPr>
          <p:nvPr/>
        </p:nvSpPr>
        <p:spPr bwMode="auto">
          <a:xfrm>
            <a:off x="2473325" y="4637088"/>
            <a:ext cx="73025" cy="73025"/>
          </a:xfrm>
          <a:custGeom>
            <a:avLst/>
            <a:gdLst>
              <a:gd name="T0" fmla="*/ 0 w 46"/>
              <a:gd name="T1" fmla="*/ 36513 h 46"/>
              <a:gd name="T2" fmla="*/ 19050 w 46"/>
              <a:gd name="T3" fmla="*/ 0 h 46"/>
              <a:gd name="T4" fmla="*/ 55563 w 46"/>
              <a:gd name="T5" fmla="*/ 0 h 46"/>
              <a:gd name="T6" fmla="*/ 73025 w 46"/>
              <a:gd name="T7" fmla="*/ 36513 h 46"/>
              <a:gd name="T8" fmla="*/ 55563 w 46"/>
              <a:gd name="T9" fmla="*/ 73025 h 46"/>
              <a:gd name="T10" fmla="*/ 19050 w 46"/>
              <a:gd name="T11" fmla="*/ 73025 h 46"/>
              <a:gd name="T12" fmla="*/ 0 w 46"/>
              <a:gd name="T13" fmla="*/ 36513 h 46"/>
              <a:gd name="T14" fmla="*/ 0 60000 65536"/>
              <a:gd name="T15" fmla="*/ 0 60000 65536"/>
              <a:gd name="T16" fmla="*/ 0 60000 65536"/>
              <a:gd name="T17" fmla="*/ 0 60000 65536"/>
              <a:gd name="T18" fmla="*/ 0 60000 65536"/>
              <a:gd name="T19" fmla="*/ 0 60000 65536"/>
              <a:gd name="T20" fmla="*/ 0 60000 65536"/>
              <a:gd name="T21" fmla="*/ 0 w 46"/>
              <a:gd name="T22" fmla="*/ 0 h 46"/>
              <a:gd name="T23" fmla="*/ 46 w 46"/>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46">
                <a:moveTo>
                  <a:pt x="0" y="23"/>
                </a:moveTo>
                <a:lnTo>
                  <a:pt x="12" y="0"/>
                </a:lnTo>
                <a:lnTo>
                  <a:pt x="35" y="0"/>
                </a:lnTo>
                <a:lnTo>
                  <a:pt x="46" y="23"/>
                </a:lnTo>
                <a:lnTo>
                  <a:pt x="35" y="46"/>
                </a:lnTo>
                <a:lnTo>
                  <a:pt x="12" y="46"/>
                </a:lnTo>
                <a:lnTo>
                  <a:pt x="0" y="2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0752" name="Freeform 36">
            <a:extLst>
              <a:ext uri="{FF2B5EF4-FFF2-40B4-BE49-F238E27FC236}">
                <a16:creationId xmlns:a16="http://schemas.microsoft.com/office/drawing/2014/main" id="{C32C35FD-B270-4E27-8469-F589E8BDD782}"/>
              </a:ext>
            </a:extLst>
          </p:cNvPr>
          <p:cNvSpPr>
            <a:spLocks/>
          </p:cNvSpPr>
          <p:nvPr/>
        </p:nvSpPr>
        <p:spPr bwMode="auto">
          <a:xfrm>
            <a:off x="4030663" y="4637088"/>
            <a:ext cx="74612" cy="73025"/>
          </a:xfrm>
          <a:custGeom>
            <a:avLst/>
            <a:gdLst>
              <a:gd name="T0" fmla="*/ 0 w 47"/>
              <a:gd name="T1" fmla="*/ 36513 h 46"/>
              <a:gd name="T2" fmla="*/ 19050 w 47"/>
              <a:gd name="T3" fmla="*/ 0 h 46"/>
              <a:gd name="T4" fmla="*/ 55562 w 47"/>
              <a:gd name="T5" fmla="*/ 0 h 46"/>
              <a:gd name="T6" fmla="*/ 74612 w 47"/>
              <a:gd name="T7" fmla="*/ 36513 h 46"/>
              <a:gd name="T8" fmla="*/ 55562 w 47"/>
              <a:gd name="T9" fmla="*/ 73025 h 46"/>
              <a:gd name="T10" fmla="*/ 19050 w 47"/>
              <a:gd name="T11" fmla="*/ 73025 h 46"/>
              <a:gd name="T12" fmla="*/ 0 w 47"/>
              <a:gd name="T13" fmla="*/ 36513 h 46"/>
              <a:gd name="T14" fmla="*/ 0 60000 65536"/>
              <a:gd name="T15" fmla="*/ 0 60000 65536"/>
              <a:gd name="T16" fmla="*/ 0 60000 65536"/>
              <a:gd name="T17" fmla="*/ 0 60000 65536"/>
              <a:gd name="T18" fmla="*/ 0 60000 65536"/>
              <a:gd name="T19" fmla="*/ 0 60000 65536"/>
              <a:gd name="T20" fmla="*/ 0 60000 65536"/>
              <a:gd name="T21" fmla="*/ 0 w 47"/>
              <a:gd name="T22" fmla="*/ 0 h 46"/>
              <a:gd name="T23" fmla="*/ 47 w 47"/>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46">
                <a:moveTo>
                  <a:pt x="0" y="23"/>
                </a:moveTo>
                <a:lnTo>
                  <a:pt x="12" y="0"/>
                </a:lnTo>
                <a:lnTo>
                  <a:pt x="35" y="0"/>
                </a:lnTo>
                <a:lnTo>
                  <a:pt x="47" y="23"/>
                </a:lnTo>
                <a:lnTo>
                  <a:pt x="35" y="46"/>
                </a:lnTo>
                <a:lnTo>
                  <a:pt x="12" y="46"/>
                </a:lnTo>
                <a:lnTo>
                  <a:pt x="0" y="2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0753" name="Freeform 37">
            <a:extLst>
              <a:ext uri="{FF2B5EF4-FFF2-40B4-BE49-F238E27FC236}">
                <a16:creationId xmlns:a16="http://schemas.microsoft.com/office/drawing/2014/main" id="{52561C8E-9590-4168-8044-1000CDCE1427}"/>
              </a:ext>
            </a:extLst>
          </p:cNvPr>
          <p:cNvSpPr>
            <a:spLocks/>
          </p:cNvSpPr>
          <p:nvPr/>
        </p:nvSpPr>
        <p:spPr bwMode="auto">
          <a:xfrm>
            <a:off x="5589588" y="4637088"/>
            <a:ext cx="73025" cy="73025"/>
          </a:xfrm>
          <a:custGeom>
            <a:avLst/>
            <a:gdLst>
              <a:gd name="T0" fmla="*/ 0 w 46"/>
              <a:gd name="T1" fmla="*/ 36513 h 46"/>
              <a:gd name="T2" fmla="*/ 17463 w 46"/>
              <a:gd name="T3" fmla="*/ 0 h 46"/>
              <a:gd name="T4" fmla="*/ 53975 w 46"/>
              <a:gd name="T5" fmla="*/ 0 h 46"/>
              <a:gd name="T6" fmla="*/ 73025 w 46"/>
              <a:gd name="T7" fmla="*/ 36513 h 46"/>
              <a:gd name="T8" fmla="*/ 53975 w 46"/>
              <a:gd name="T9" fmla="*/ 73025 h 46"/>
              <a:gd name="T10" fmla="*/ 17463 w 46"/>
              <a:gd name="T11" fmla="*/ 73025 h 46"/>
              <a:gd name="T12" fmla="*/ 0 w 46"/>
              <a:gd name="T13" fmla="*/ 36513 h 46"/>
              <a:gd name="T14" fmla="*/ 0 60000 65536"/>
              <a:gd name="T15" fmla="*/ 0 60000 65536"/>
              <a:gd name="T16" fmla="*/ 0 60000 65536"/>
              <a:gd name="T17" fmla="*/ 0 60000 65536"/>
              <a:gd name="T18" fmla="*/ 0 60000 65536"/>
              <a:gd name="T19" fmla="*/ 0 60000 65536"/>
              <a:gd name="T20" fmla="*/ 0 60000 65536"/>
              <a:gd name="T21" fmla="*/ 0 w 46"/>
              <a:gd name="T22" fmla="*/ 0 h 46"/>
              <a:gd name="T23" fmla="*/ 46 w 46"/>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46">
                <a:moveTo>
                  <a:pt x="0" y="23"/>
                </a:moveTo>
                <a:lnTo>
                  <a:pt x="11" y="0"/>
                </a:lnTo>
                <a:lnTo>
                  <a:pt x="34" y="0"/>
                </a:lnTo>
                <a:lnTo>
                  <a:pt x="46" y="23"/>
                </a:lnTo>
                <a:lnTo>
                  <a:pt x="34" y="46"/>
                </a:lnTo>
                <a:lnTo>
                  <a:pt x="11" y="46"/>
                </a:lnTo>
                <a:lnTo>
                  <a:pt x="0" y="2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0754" name="Rectangle 38">
            <a:extLst>
              <a:ext uri="{FF2B5EF4-FFF2-40B4-BE49-F238E27FC236}">
                <a16:creationId xmlns:a16="http://schemas.microsoft.com/office/drawing/2014/main" id="{6FA0E37C-B800-4735-85A8-DE19C0AE4DE0}"/>
              </a:ext>
            </a:extLst>
          </p:cNvPr>
          <p:cNvSpPr>
            <a:spLocks noChangeArrowheads="1"/>
          </p:cNvSpPr>
          <p:nvPr/>
        </p:nvSpPr>
        <p:spPr bwMode="auto">
          <a:xfrm>
            <a:off x="6046788" y="4710113"/>
            <a:ext cx="971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系统总线</a:t>
            </a:r>
            <a:endParaRPr lang="zh-CN" altLang="en-US" b="1"/>
          </a:p>
        </p:txBody>
      </p:sp>
      <p:sp>
        <p:nvSpPr>
          <p:cNvPr id="30755" name="Freeform 39">
            <a:extLst>
              <a:ext uri="{FF2B5EF4-FFF2-40B4-BE49-F238E27FC236}">
                <a16:creationId xmlns:a16="http://schemas.microsoft.com/office/drawing/2014/main" id="{8B4B3207-86EC-43C7-BA36-705EFCA345C7}"/>
              </a:ext>
            </a:extLst>
          </p:cNvPr>
          <p:cNvSpPr>
            <a:spLocks/>
          </p:cNvSpPr>
          <p:nvPr/>
        </p:nvSpPr>
        <p:spPr bwMode="auto">
          <a:xfrm>
            <a:off x="7312025" y="4637088"/>
            <a:ext cx="90488" cy="73025"/>
          </a:xfrm>
          <a:custGeom>
            <a:avLst/>
            <a:gdLst>
              <a:gd name="T0" fmla="*/ 0 w 57"/>
              <a:gd name="T1" fmla="*/ 36513 h 46"/>
              <a:gd name="T2" fmla="*/ 17463 w 57"/>
              <a:gd name="T3" fmla="*/ 0 h 46"/>
              <a:gd name="T4" fmla="*/ 73025 w 57"/>
              <a:gd name="T5" fmla="*/ 0 h 46"/>
              <a:gd name="T6" fmla="*/ 90488 w 57"/>
              <a:gd name="T7" fmla="*/ 36513 h 46"/>
              <a:gd name="T8" fmla="*/ 73025 w 57"/>
              <a:gd name="T9" fmla="*/ 73025 h 46"/>
              <a:gd name="T10" fmla="*/ 17463 w 57"/>
              <a:gd name="T11" fmla="*/ 73025 h 46"/>
              <a:gd name="T12" fmla="*/ 0 w 57"/>
              <a:gd name="T13" fmla="*/ 36513 h 46"/>
              <a:gd name="T14" fmla="*/ 0 60000 65536"/>
              <a:gd name="T15" fmla="*/ 0 60000 65536"/>
              <a:gd name="T16" fmla="*/ 0 60000 65536"/>
              <a:gd name="T17" fmla="*/ 0 60000 65536"/>
              <a:gd name="T18" fmla="*/ 0 60000 65536"/>
              <a:gd name="T19" fmla="*/ 0 60000 65536"/>
              <a:gd name="T20" fmla="*/ 0 60000 65536"/>
              <a:gd name="T21" fmla="*/ 0 w 57"/>
              <a:gd name="T22" fmla="*/ 0 h 46"/>
              <a:gd name="T23" fmla="*/ 57 w 57"/>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46">
                <a:moveTo>
                  <a:pt x="0" y="23"/>
                </a:moveTo>
                <a:lnTo>
                  <a:pt x="11" y="0"/>
                </a:lnTo>
                <a:lnTo>
                  <a:pt x="46" y="0"/>
                </a:lnTo>
                <a:lnTo>
                  <a:pt x="57" y="23"/>
                </a:lnTo>
                <a:lnTo>
                  <a:pt x="46" y="46"/>
                </a:lnTo>
                <a:lnTo>
                  <a:pt x="11" y="46"/>
                </a:lnTo>
                <a:lnTo>
                  <a:pt x="0" y="2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0756" name="Text Box 6">
            <a:extLst>
              <a:ext uri="{FF2B5EF4-FFF2-40B4-BE49-F238E27FC236}">
                <a16:creationId xmlns:a16="http://schemas.microsoft.com/office/drawing/2014/main" id="{C986767B-0936-4A88-A464-80FDA285EDAD}"/>
              </a:ext>
            </a:extLst>
          </p:cNvPr>
          <p:cNvSpPr txBox="1">
            <a:spLocks noChangeArrowheads="1"/>
          </p:cNvSpPr>
          <p:nvPr/>
        </p:nvSpPr>
        <p:spPr bwMode="auto">
          <a:xfrm>
            <a:off x="3295650" y="5867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Times New Roman" panose="02020603050405020304" pitchFamily="18" charset="0"/>
              </a:rPr>
              <a:t>总线型</a:t>
            </a:r>
            <a:r>
              <a:rPr lang="en-US" altLang="zh-CN" b="1">
                <a:latin typeface="Times New Roman" panose="02020603050405020304" pitchFamily="18" charset="0"/>
              </a:rPr>
              <a:t>I/O</a:t>
            </a:r>
            <a:r>
              <a:rPr lang="zh-CN" altLang="en-US" b="1">
                <a:latin typeface="Times New Roman" panose="02020603050405020304" pitchFamily="18" charset="0"/>
              </a:rPr>
              <a:t>系统结构 </a:t>
            </a:r>
          </a:p>
        </p:txBody>
      </p:sp>
      <p:sp>
        <p:nvSpPr>
          <p:cNvPr id="2" name="文本框 1">
            <a:extLst>
              <a:ext uri="{FF2B5EF4-FFF2-40B4-BE49-F238E27FC236}">
                <a16:creationId xmlns:a16="http://schemas.microsoft.com/office/drawing/2014/main" id="{D7BC9955-16D9-4D79-8230-01167C054657}"/>
              </a:ext>
            </a:extLst>
          </p:cNvPr>
          <p:cNvSpPr txBox="1"/>
          <p:nvPr/>
        </p:nvSpPr>
        <p:spPr>
          <a:xfrm>
            <a:off x="1541463" y="450275"/>
            <a:ext cx="4576762" cy="584775"/>
          </a:xfrm>
          <a:prstGeom prst="rect">
            <a:avLst/>
          </a:prstGeom>
          <a:noFill/>
        </p:spPr>
        <p:txBody>
          <a:bodyPr wrap="square">
            <a:spAutoFit/>
          </a:bodyPr>
          <a:lstStyle/>
          <a:p>
            <a:pPr algn="just" eaLnBrk="1" hangingPunct="1">
              <a:spcBef>
                <a:spcPct val="20000"/>
              </a:spcBef>
              <a:buClr>
                <a:srgbClr val="0000CC"/>
              </a:buClr>
            </a:pPr>
            <a:r>
              <a:rPr lang="en-US" altLang="zh-CN" sz="3200" b="1" dirty="0"/>
              <a:t>6.2.4   I/O</a:t>
            </a:r>
            <a:r>
              <a:rPr lang="zh-CN" altLang="en-US" sz="3200" b="1" dirty="0"/>
              <a:t>通道</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7CBD0046-5211-4EA1-A954-709E2B807CF8}"/>
              </a:ext>
            </a:extLst>
          </p:cNvPr>
          <p:cNvSpPr>
            <a:spLocks noChangeArrowheads="1"/>
          </p:cNvSpPr>
          <p:nvPr/>
        </p:nvSpPr>
        <p:spPr bwMode="auto">
          <a:xfrm>
            <a:off x="304800" y="12954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eaLnBrk="1" hangingPunct="1">
              <a:spcBef>
                <a:spcPct val="20000"/>
              </a:spcBef>
              <a:buClr>
                <a:srgbClr val="0000CC"/>
              </a:buClr>
              <a:buFont typeface="Wingdings" panose="05000000000000000000" pitchFamily="2" charset="2"/>
              <a:buChar char="Ø"/>
            </a:pPr>
            <a:r>
              <a:rPr lang="zh-CN" altLang="en-US" sz="3200" b="1">
                <a:solidFill>
                  <a:srgbClr val="0000CC"/>
                </a:solidFill>
              </a:rPr>
              <a:t>总线系统</a:t>
            </a:r>
          </a:p>
          <a:p>
            <a:pPr lvl="1" algn="just" eaLnBrk="1" hangingPunct="1">
              <a:spcBef>
                <a:spcPct val="20000"/>
              </a:spcBef>
              <a:buClr>
                <a:srgbClr val="0000CC"/>
              </a:buClr>
              <a:buFont typeface="Wingdings" panose="05000000000000000000" pitchFamily="2" charset="2"/>
              <a:buChar char="Ø"/>
            </a:pPr>
            <a:r>
              <a:rPr lang="en-US" altLang="zh-CN" sz="2800" b="1"/>
              <a:t>ISA(Industry Standard Architecture)</a:t>
            </a:r>
            <a:r>
              <a:rPr lang="zh-CN" altLang="en-US" sz="2800" b="1"/>
              <a:t>总线</a:t>
            </a:r>
          </a:p>
          <a:p>
            <a:pPr lvl="1" algn="just" eaLnBrk="1" hangingPunct="1">
              <a:spcBef>
                <a:spcPct val="20000"/>
              </a:spcBef>
              <a:buClr>
                <a:srgbClr val="0000CC"/>
              </a:buClr>
              <a:buFont typeface="Wingdings" panose="05000000000000000000" pitchFamily="2" charset="2"/>
              <a:buChar char="Ø"/>
            </a:pPr>
            <a:r>
              <a:rPr lang="en-US" altLang="zh-CN" sz="2800" b="1"/>
              <a:t>EISA(Extended ISA)</a:t>
            </a:r>
            <a:r>
              <a:rPr lang="zh-CN" altLang="en-US" sz="2800" b="1"/>
              <a:t>总线</a:t>
            </a:r>
          </a:p>
          <a:p>
            <a:pPr lvl="1" eaLnBrk="1" hangingPunct="1">
              <a:spcBef>
                <a:spcPct val="20000"/>
              </a:spcBef>
              <a:buClr>
                <a:srgbClr val="0000CC"/>
              </a:buClr>
              <a:buFont typeface="Wingdings" panose="05000000000000000000" pitchFamily="2" charset="2"/>
              <a:buChar char="Ø"/>
            </a:pPr>
            <a:r>
              <a:rPr lang="en-US" altLang="zh-CN" sz="2800" b="1"/>
              <a:t>VESA(Video Electronic Standard Association)</a:t>
            </a:r>
            <a:r>
              <a:rPr lang="zh-CN" altLang="en-US" sz="2800" b="1"/>
              <a:t>总线 </a:t>
            </a:r>
          </a:p>
          <a:p>
            <a:pPr lvl="1" eaLnBrk="1" hangingPunct="1">
              <a:spcBef>
                <a:spcPct val="20000"/>
              </a:spcBef>
              <a:buClr>
                <a:srgbClr val="0000CC"/>
              </a:buClr>
              <a:buFont typeface="Wingdings" panose="05000000000000000000" pitchFamily="2" charset="2"/>
              <a:buChar char="Ø"/>
            </a:pPr>
            <a:r>
              <a:rPr lang="en-US" altLang="zh-CN" sz="2800" b="1"/>
              <a:t>PCI(Peripheral Component Interface)</a:t>
            </a:r>
            <a:r>
              <a:rPr lang="zh-CN" altLang="en-US" sz="2800" b="1"/>
              <a:t>总线</a:t>
            </a:r>
            <a:r>
              <a:rPr lang="zh-CN" altLang="en-US"/>
              <a:t></a:t>
            </a:r>
          </a:p>
        </p:txBody>
      </p:sp>
      <p:sp>
        <p:nvSpPr>
          <p:cNvPr id="2" name="文本框 1">
            <a:extLst>
              <a:ext uri="{FF2B5EF4-FFF2-40B4-BE49-F238E27FC236}">
                <a16:creationId xmlns:a16="http://schemas.microsoft.com/office/drawing/2014/main" id="{4809D56D-83C4-45AE-B3AC-B8DBE51B2F78}"/>
              </a:ext>
            </a:extLst>
          </p:cNvPr>
          <p:cNvSpPr txBox="1"/>
          <p:nvPr/>
        </p:nvSpPr>
        <p:spPr>
          <a:xfrm>
            <a:off x="1541463" y="450275"/>
            <a:ext cx="4576762" cy="584775"/>
          </a:xfrm>
          <a:prstGeom prst="rect">
            <a:avLst/>
          </a:prstGeom>
          <a:noFill/>
        </p:spPr>
        <p:txBody>
          <a:bodyPr wrap="square">
            <a:spAutoFit/>
          </a:bodyPr>
          <a:lstStyle/>
          <a:p>
            <a:pPr algn="just" eaLnBrk="1" hangingPunct="1">
              <a:spcBef>
                <a:spcPct val="20000"/>
              </a:spcBef>
              <a:buClr>
                <a:srgbClr val="0000CC"/>
              </a:buClr>
            </a:pPr>
            <a:r>
              <a:rPr lang="en-US" altLang="zh-CN" sz="3200" b="1" dirty="0"/>
              <a:t>6.2.4   I/O</a:t>
            </a:r>
            <a:r>
              <a:rPr lang="zh-CN" altLang="en-US" sz="3200" b="1" dirty="0"/>
              <a:t>通道</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50E1BDE-788B-432F-9F47-A21AEC713954}"/>
              </a:ext>
            </a:extLst>
          </p:cNvPr>
          <p:cNvSpPr>
            <a:spLocks noChangeArrowheads="1"/>
          </p:cNvSpPr>
          <p:nvPr/>
        </p:nvSpPr>
        <p:spPr bwMode="auto">
          <a:xfrm>
            <a:off x="342900" y="1124744"/>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rPr>
              <a:t>6.3.1</a:t>
            </a:r>
            <a:r>
              <a:rPr lang="zh-CN" altLang="en-US" sz="3200" b="1" dirty="0">
                <a:solidFill>
                  <a:srgbClr val="0000CC"/>
                </a:solidFill>
              </a:rPr>
              <a:t>中断简介</a:t>
            </a:r>
          </a:p>
          <a:p>
            <a:pPr marL="457200" lvl="1" indent="0" algn="just" eaLnBrk="1" hangingPunct="1">
              <a:spcBef>
                <a:spcPct val="20000"/>
              </a:spcBef>
              <a:buClr>
                <a:srgbClr val="0000CC"/>
              </a:buClr>
            </a:pPr>
            <a:r>
              <a:rPr lang="en-US" altLang="zh-CN" sz="2800" b="1" dirty="0"/>
              <a:t>1. </a:t>
            </a:r>
            <a:r>
              <a:rPr lang="zh-CN" altLang="en-US" sz="2800" b="1" dirty="0"/>
              <a:t>中断和陷入：</a:t>
            </a:r>
          </a:p>
          <a:p>
            <a:pPr marL="0" lvl="2" algn="just" eaLnBrk="1" hangingPunct="1">
              <a:spcBef>
                <a:spcPct val="20000"/>
              </a:spcBef>
              <a:buClr>
                <a:srgbClr val="0000CC"/>
              </a:buClr>
              <a:buFont typeface="Wingdings" panose="05000000000000000000" pitchFamily="2" charset="2"/>
              <a:buChar char="Ø"/>
            </a:pPr>
            <a:r>
              <a:rPr lang="zh-CN" altLang="en-US" sz="2800" b="1" dirty="0"/>
              <a:t>中断：外部设备引起</a:t>
            </a:r>
            <a:r>
              <a:rPr lang="en-US" altLang="zh-CN" sz="2800" b="1" dirty="0"/>
              <a:t>.</a:t>
            </a:r>
            <a:r>
              <a:rPr lang="zh-CN" altLang="en-US" sz="2800" b="1" dirty="0"/>
              <a:t>是</a:t>
            </a:r>
            <a:r>
              <a:rPr lang="en-US" altLang="zh-CN" sz="2800" b="1" dirty="0"/>
              <a:t>CPU</a:t>
            </a:r>
            <a:r>
              <a:rPr lang="zh-CN" altLang="en-US" sz="2800" b="1" dirty="0"/>
              <a:t>对外部</a:t>
            </a:r>
            <a:r>
              <a:rPr lang="en-US" altLang="zh-CN" sz="2800" b="1" dirty="0"/>
              <a:t>IO</a:t>
            </a:r>
            <a:r>
              <a:rPr lang="zh-CN" altLang="en-US" sz="2800" b="1" dirty="0"/>
              <a:t>引起信号中断的一种响应</a:t>
            </a:r>
            <a:r>
              <a:rPr lang="en-US" altLang="zh-CN" sz="2800" b="1" dirty="0"/>
              <a:t>.CPU</a:t>
            </a:r>
            <a:r>
              <a:rPr lang="zh-CN" altLang="en-US" sz="2800" b="1" dirty="0"/>
              <a:t>暂停工作</a:t>
            </a:r>
            <a:r>
              <a:rPr lang="en-US" altLang="zh-CN" sz="2800" b="1" dirty="0"/>
              <a:t>,</a:t>
            </a:r>
            <a:r>
              <a:rPr lang="zh-CN" altLang="en-US" sz="2800" b="1" dirty="0"/>
              <a:t>保留环境</a:t>
            </a:r>
            <a:r>
              <a:rPr lang="en-US" altLang="zh-CN" sz="2800" b="1" dirty="0"/>
              <a:t>,</a:t>
            </a:r>
            <a:r>
              <a:rPr lang="zh-CN" altLang="en-US" sz="2800" b="1" dirty="0"/>
              <a:t>处理中断</a:t>
            </a:r>
            <a:r>
              <a:rPr lang="en-US" altLang="zh-CN" sz="2800" b="1" dirty="0"/>
              <a:t>.</a:t>
            </a:r>
            <a:r>
              <a:rPr lang="zh-CN" altLang="en-US" sz="2800" b="1" dirty="0"/>
              <a:t>频繁中断会严重影响</a:t>
            </a:r>
            <a:r>
              <a:rPr lang="en-US" altLang="zh-CN" sz="2800" b="1" dirty="0"/>
              <a:t>CPU</a:t>
            </a:r>
            <a:r>
              <a:rPr lang="zh-CN" altLang="en-US" sz="2800" b="1" dirty="0"/>
              <a:t>效率</a:t>
            </a:r>
          </a:p>
          <a:p>
            <a:pPr marL="0" lvl="2" algn="just" eaLnBrk="1" hangingPunct="1">
              <a:spcBef>
                <a:spcPct val="20000"/>
              </a:spcBef>
              <a:buClr>
                <a:srgbClr val="0000CC"/>
              </a:buClr>
              <a:buFont typeface="Wingdings" panose="05000000000000000000" pitchFamily="2" charset="2"/>
              <a:buChar char="Ø"/>
            </a:pPr>
            <a:r>
              <a:rPr lang="zh-CN" altLang="en-US" sz="2800" b="1" dirty="0"/>
              <a:t>陷入：</a:t>
            </a:r>
            <a:r>
              <a:rPr lang="en-US" altLang="zh-CN" sz="2800" b="1" dirty="0"/>
              <a:t>CPU</a:t>
            </a:r>
            <a:r>
              <a:rPr lang="zh-CN" altLang="en-US" sz="2800" b="1" dirty="0"/>
              <a:t>内部事件引起</a:t>
            </a:r>
            <a:r>
              <a:rPr lang="en-US" altLang="zh-CN" sz="2800" b="1" dirty="0"/>
              <a:t>;</a:t>
            </a:r>
            <a:r>
              <a:rPr lang="zh-CN" altLang="en-US" sz="2800" b="1" dirty="0"/>
              <a:t>处理机制与中断类似</a:t>
            </a:r>
          </a:p>
          <a:p>
            <a:pPr marL="457200" lvl="1" indent="0" algn="just" eaLnBrk="1" hangingPunct="1">
              <a:spcBef>
                <a:spcPct val="20000"/>
              </a:spcBef>
              <a:buClr>
                <a:srgbClr val="0000CC"/>
              </a:buClr>
            </a:pPr>
            <a:r>
              <a:rPr lang="en-US" altLang="zh-CN" sz="2800" b="1" dirty="0"/>
              <a:t>2. </a:t>
            </a:r>
            <a:r>
              <a:rPr lang="zh-CN" altLang="en-US" sz="2800" b="1" dirty="0"/>
              <a:t>中断向量表和优先级</a:t>
            </a:r>
            <a:endParaRPr lang="en-US" altLang="zh-CN" sz="2800" b="1" dirty="0"/>
          </a:p>
          <a:p>
            <a:pPr marL="457200" lvl="1" indent="0" algn="just" eaLnBrk="1" hangingPunct="1">
              <a:spcBef>
                <a:spcPct val="20000"/>
              </a:spcBef>
              <a:buClr>
                <a:srgbClr val="0000CC"/>
              </a:buClr>
            </a:pPr>
            <a:r>
              <a:rPr lang="zh-CN" altLang="en-US" sz="2800" b="1" dirty="0"/>
              <a:t>每种设备有自己的</a:t>
            </a:r>
            <a:r>
              <a:rPr lang="zh-CN" altLang="en-US" sz="2800" b="1" dirty="0">
                <a:solidFill>
                  <a:srgbClr val="FF0000"/>
                </a:solidFill>
              </a:rPr>
              <a:t>中断处理程序</a:t>
            </a:r>
            <a:r>
              <a:rPr lang="en-US" altLang="zh-CN" sz="2800" b="1" dirty="0"/>
              <a:t>,</a:t>
            </a:r>
            <a:r>
              <a:rPr lang="zh-CN" altLang="en-US" sz="2800" b="1" dirty="0"/>
              <a:t>程序入口记录在</a:t>
            </a:r>
            <a:r>
              <a:rPr lang="zh-CN" altLang="en-US" sz="2800" b="1" dirty="0">
                <a:solidFill>
                  <a:srgbClr val="FF0000"/>
                </a:solidFill>
              </a:rPr>
              <a:t>中断向量表</a:t>
            </a:r>
            <a:r>
              <a:rPr lang="zh-CN" altLang="en-US" sz="2800" b="1" dirty="0"/>
              <a:t>中</a:t>
            </a:r>
            <a:r>
              <a:rPr lang="en-US" altLang="zh-CN" sz="2800" b="1" dirty="0"/>
              <a:t>,</a:t>
            </a:r>
            <a:r>
              <a:rPr lang="zh-CN" altLang="en-US" sz="2800" b="1" dirty="0"/>
              <a:t>并给予不同的中断号和优先级</a:t>
            </a:r>
            <a:endParaRPr lang="en-US" altLang="zh-CN" sz="2800" b="1" dirty="0"/>
          </a:p>
        </p:txBody>
      </p:sp>
      <p:sp>
        <p:nvSpPr>
          <p:cNvPr id="32771" name="Text Box 3">
            <a:extLst>
              <a:ext uri="{FF2B5EF4-FFF2-40B4-BE49-F238E27FC236}">
                <a16:creationId xmlns:a16="http://schemas.microsoft.com/office/drawing/2014/main" id="{995E44D2-23E9-46B8-AC9E-D3F6CDFCAB9D}"/>
              </a:ext>
            </a:extLst>
          </p:cNvPr>
          <p:cNvSpPr txBox="1">
            <a:spLocks noChangeArrowheads="1"/>
          </p:cNvSpPr>
          <p:nvPr/>
        </p:nvSpPr>
        <p:spPr bwMode="auto">
          <a:xfrm>
            <a:off x="683568" y="2587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6.3</a:t>
            </a:r>
            <a:r>
              <a:rPr lang="zh-CN" altLang="en-US" sz="4000" b="1" dirty="0">
                <a:latin typeface="华文新魏" panose="02010800040101010101" pitchFamily="2" charset="-122"/>
                <a:ea typeface="华文新魏" panose="02010800040101010101" pitchFamily="2" charset="-122"/>
              </a:rPr>
              <a:t>中断机构和中断处理程序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50E1BDE-788B-432F-9F47-A21AEC713954}"/>
              </a:ext>
            </a:extLst>
          </p:cNvPr>
          <p:cNvSpPr>
            <a:spLocks noChangeArrowheads="1"/>
          </p:cNvSpPr>
          <p:nvPr/>
        </p:nvSpPr>
        <p:spPr bwMode="auto">
          <a:xfrm>
            <a:off x="188268" y="1052736"/>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rPr>
              <a:t>6.3.1</a:t>
            </a:r>
            <a:r>
              <a:rPr lang="zh-CN" altLang="en-US" sz="3200" b="1" dirty="0">
                <a:solidFill>
                  <a:srgbClr val="0000CC"/>
                </a:solidFill>
              </a:rPr>
              <a:t>中断简介</a:t>
            </a:r>
          </a:p>
          <a:p>
            <a:pPr marL="457200" lvl="1" indent="0" eaLnBrk="1" hangingPunct="1">
              <a:spcBef>
                <a:spcPct val="20000"/>
              </a:spcBef>
              <a:buClr>
                <a:srgbClr val="0000CC"/>
              </a:buClr>
            </a:pPr>
            <a:r>
              <a:rPr lang="en-US" altLang="zh-CN" sz="2800" b="1" dirty="0"/>
              <a:t>3.  </a:t>
            </a:r>
            <a:r>
              <a:rPr lang="zh-CN" altLang="en-US" sz="2800" b="1" dirty="0"/>
              <a:t>对多中断源的处理方式</a:t>
            </a:r>
          </a:p>
          <a:p>
            <a:pPr lvl="2" eaLnBrk="1" hangingPunct="1">
              <a:spcBef>
                <a:spcPct val="20000"/>
              </a:spcBef>
              <a:buClr>
                <a:srgbClr val="0000CC"/>
              </a:buClr>
              <a:buFont typeface="Wingdings" panose="05000000000000000000" pitchFamily="2" charset="2"/>
              <a:buChar char="Ø"/>
            </a:pPr>
            <a:r>
              <a:rPr lang="zh-CN" altLang="en-US" sz="2800" b="1" dirty="0"/>
              <a:t>屏蔽（禁止）中断</a:t>
            </a:r>
            <a:r>
              <a:rPr lang="en-US" altLang="zh-CN" sz="2800" b="1" dirty="0"/>
              <a:t>:</a:t>
            </a:r>
            <a:r>
              <a:rPr lang="zh-CN" altLang="en-US" sz="2800" b="1" dirty="0"/>
              <a:t>简单</a:t>
            </a:r>
            <a:r>
              <a:rPr lang="en-US" altLang="zh-CN" sz="2800" b="1" dirty="0"/>
              <a:t>,</a:t>
            </a:r>
            <a:r>
              <a:rPr lang="zh-CN" altLang="en-US" sz="2800" b="1" dirty="0"/>
              <a:t>但是高优先级中断无法处理</a:t>
            </a:r>
          </a:p>
          <a:p>
            <a:pPr lvl="2" eaLnBrk="1" hangingPunct="1">
              <a:spcBef>
                <a:spcPct val="20000"/>
              </a:spcBef>
              <a:buClr>
                <a:srgbClr val="0000CC"/>
              </a:buClr>
              <a:buFont typeface="Wingdings" panose="05000000000000000000" pitchFamily="2" charset="2"/>
              <a:buChar char="Ø"/>
            </a:pPr>
            <a:r>
              <a:rPr lang="zh-CN" altLang="en-US" sz="2800" b="1" dirty="0"/>
              <a:t>嵌套中断</a:t>
            </a:r>
            <a:endParaRPr lang="en-US" altLang="zh-CN" sz="2800" b="1" dirty="0"/>
          </a:p>
          <a:p>
            <a:pPr lvl="3" eaLnBrk="1" hangingPunct="1">
              <a:spcBef>
                <a:spcPct val="20000"/>
              </a:spcBef>
              <a:buClr>
                <a:srgbClr val="0000CC"/>
              </a:buClr>
              <a:buFont typeface="Wingdings" panose="05000000000000000000" pitchFamily="2" charset="2"/>
              <a:buChar char="Ø"/>
            </a:pPr>
            <a:r>
              <a:rPr lang="zh-CN" altLang="en-US" b="1" dirty="0"/>
              <a:t>同时多个设备请中断时</a:t>
            </a:r>
            <a:r>
              <a:rPr lang="en-US" altLang="zh-CN" b="1" dirty="0"/>
              <a:t>,</a:t>
            </a:r>
            <a:r>
              <a:rPr lang="zh-CN" altLang="en-US" b="1" dirty="0"/>
              <a:t>按优先级高低选择</a:t>
            </a:r>
            <a:endParaRPr lang="en-US" altLang="zh-CN" b="1" dirty="0"/>
          </a:p>
          <a:p>
            <a:pPr lvl="3" eaLnBrk="1" hangingPunct="1">
              <a:spcBef>
                <a:spcPct val="20000"/>
              </a:spcBef>
              <a:buClr>
                <a:srgbClr val="0000CC"/>
              </a:buClr>
              <a:buFont typeface="Wingdings" panose="05000000000000000000" pitchFamily="2" charset="2"/>
              <a:buChar char="Ø"/>
            </a:pPr>
            <a:r>
              <a:rPr lang="zh-CN" altLang="en-US" b="1" dirty="0"/>
              <a:t>低优先级中断处理时</a:t>
            </a:r>
            <a:r>
              <a:rPr lang="en-US" altLang="zh-CN" b="1" dirty="0"/>
              <a:t>,</a:t>
            </a:r>
            <a:r>
              <a:rPr lang="zh-CN" altLang="en-US" b="1" dirty="0"/>
              <a:t>高优先级可以抢占</a:t>
            </a:r>
            <a:endParaRPr lang="zh-CN" altLang="en-US" dirty="0"/>
          </a:p>
        </p:txBody>
      </p:sp>
      <p:sp>
        <p:nvSpPr>
          <p:cNvPr id="32771" name="Text Box 3">
            <a:extLst>
              <a:ext uri="{FF2B5EF4-FFF2-40B4-BE49-F238E27FC236}">
                <a16:creationId xmlns:a16="http://schemas.microsoft.com/office/drawing/2014/main" id="{995E44D2-23E9-46B8-AC9E-D3F6CDFCAB9D}"/>
              </a:ext>
            </a:extLst>
          </p:cNvPr>
          <p:cNvSpPr txBox="1">
            <a:spLocks noChangeArrowheads="1"/>
          </p:cNvSpPr>
          <p:nvPr/>
        </p:nvSpPr>
        <p:spPr bwMode="auto">
          <a:xfrm>
            <a:off x="683568" y="2587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6.3</a:t>
            </a:r>
            <a:r>
              <a:rPr lang="zh-CN" altLang="en-US" sz="4000" b="1" dirty="0">
                <a:latin typeface="华文新魏" panose="02010800040101010101" pitchFamily="2" charset="-122"/>
                <a:ea typeface="华文新魏" panose="02010800040101010101" pitchFamily="2" charset="-122"/>
              </a:rPr>
              <a:t>中断机构和中断处理程序</a:t>
            </a:r>
          </a:p>
        </p:txBody>
      </p:sp>
    </p:spTree>
    <p:extLst>
      <p:ext uri="{BB962C8B-B14F-4D97-AF65-F5344CB8AC3E}">
        <p14:creationId xmlns:p14="http://schemas.microsoft.com/office/powerpoint/2010/main" val="2208348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E9C9649-8814-4A3C-8390-1D6E11272CF6}"/>
              </a:ext>
            </a:extLst>
          </p:cNvPr>
          <p:cNvSpPr>
            <a:spLocks noChangeArrowheads="1"/>
          </p:cNvSpPr>
          <p:nvPr/>
        </p:nvSpPr>
        <p:spPr bwMode="auto">
          <a:xfrm>
            <a:off x="342900" y="9525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rPr>
              <a:t>6.3.2</a:t>
            </a:r>
            <a:r>
              <a:rPr lang="zh-CN" altLang="en-US" sz="3200" b="1" dirty="0">
                <a:solidFill>
                  <a:srgbClr val="0000CC"/>
                </a:solidFill>
              </a:rPr>
              <a:t>中断处理程序</a:t>
            </a:r>
          </a:p>
          <a:p>
            <a:pPr lvl="1" algn="just" eaLnBrk="1" hangingPunct="1">
              <a:spcBef>
                <a:spcPct val="20000"/>
              </a:spcBef>
              <a:buClr>
                <a:srgbClr val="0000CC"/>
              </a:buClr>
              <a:buFont typeface="+mj-ea"/>
              <a:buAutoNum type="circleNumDbPlain"/>
            </a:pPr>
            <a:r>
              <a:rPr lang="zh-CN" altLang="en-US" sz="2800" b="1" dirty="0"/>
              <a:t>测定是否有未响应的中断信号</a:t>
            </a:r>
            <a:r>
              <a:rPr lang="en-US" altLang="zh-CN" sz="2800" b="1" dirty="0"/>
              <a:t>:</a:t>
            </a:r>
            <a:r>
              <a:rPr lang="zh-CN" altLang="en-US" sz="2800" b="1" dirty="0"/>
              <a:t>每当执行完当前指令处理机都要检测是否有中断信号</a:t>
            </a:r>
          </a:p>
          <a:p>
            <a:pPr lvl="1" algn="just" eaLnBrk="1" hangingPunct="1">
              <a:spcBef>
                <a:spcPct val="20000"/>
              </a:spcBef>
              <a:buClr>
                <a:srgbClr val="0000CC"/>
              </a:buClr>
              <a:buFont typeface="+mj-ea"/>
              <a:buAutoNum type="circleNumDbPlain"/>
            </a:pPr>
            <a:r>
              <a:rPr lang="zh-CN" altLang="en-US" sz="2800" b="1" dirty="0"/>
              <a:t>保护被中断进程的</a:t>
            </a:r>
            <a:r>
              <a:rPr lang="en-US" altLang="zh-CN" sz="2800" b="1" dirty="0"/>
              <a:t>CPU</a:t>
            </a:r>
            <a:r>
              <a:rPr lang="zh-CN" altLang="en-US" sz="2800" b="1" dirty="0"/>
              <a:t>环境</a:t>
            </a:r>
            <a:r>
              <a:rPr lang="en-US" altLang="zh-CN" sz="2800" b="1" dirty="0"/>
              <a:t>:CPU</a:t>
            </a:r>
            <a:r>
              <a:rPr lang="zh-CN" altLang="en-US" sz="2800" b="1" dirty="0"/>
              <a:t>状态</a:t>
            </a:r>
            <a:r>
              <a:rPr lang="en-US" altLang="zh-CN" sz="2800" b="1" dirty="0"/>
              <a:t>,</a:t>
            </a:r>
            <a:r>
              <a:rPr lang="zh-CN" altLang="en-US" sz="2800" b="1" dirty="0"/>
              <a:t>所有寄存器信息</a:t>
            </a:r>
            <a:r>
              <a:rPr lang="en-US" altLang="zh-CN" sz="2800" b="1" dirty="0"/>
              <a:t>-&gt;</a:t>
            </a:r>
            <a:r>
              <a:rPr lang="zh-CN" altLang="en-US" sz="2800" b="1" dirty="0"/>
              <a:t>中断栈</a:t>
            </a:r>
            <a:endParaRPr lang="en-US" altLang="zh-CN" sz="2800" b="1" dirty="0"/>
          </a:p>
          <a:p>
            <a:pPr lvl="1" algn="just" eaLnBrk="1" hangingPunct="1">
              <a:spcBef>
                <a:spcPct val="20000"/>
              </a:spcBef>
              <a:buClr>
                <a:srgbClr val="0000CC"/>
              </a:buClr>
              <a:buFont typeface="+mj-ea"/>
              <a:buAutoNum type="circleNumDbPlain"/>
            </a:pPr>
            <a:r>
              <a:rPr lang="zh-CN" altLang="en-US" sz="2800" b="1" dirty="0"/>
              <a:t>转入相应的设备处理程序</a:t>
            </a:r>
            <a:r>
              <a:rPr lang="en-US" altLang="zh-CN" sz="2800" b="1" dirty="0"/>
              <a:t>:</a:t>
            </a:r>
            <a:r>
              <a:rPr lang="zh-CN" altLang="en-US" sz="2800" b="1" dirty="0"/>
              <a:t>中断对应设备的中断处理程序地址装入程序计数器</a:t>
            </a:r>
          </a:p>
          <a:p>
            <a:pPr lvl="1" algn="just" eaLnBrk="1" hangingPunct="1">
              <a:spcBef>
                <a:spcPct val="20000"/>
              </a:spcBef>
              <a:buClr>
                <a:srgbClr val="0000CC"/>
              </a:buClr>
              <a:buFont typeface="+mj-ea"/>
              <a:buAutoNum type="circleNumDbPlain"/>
            </a:pPr>
            <a:r>
              <a:rPr lang="zh-CN" altLang="en-US" sz="2800" b="1" dirty="0"/>
              <a:t>中断处理</a:t>
            </a:r>
          </a:p>
          <a:p>
            <a:pPr lvl="1" algn="just" eaLnBrk="1" hangingPunct="1">
              <a:spcBef>
                <a:spcPct val="20000"/>
              </a:spcBef>
              <a:buClr>
                <a:srgbClr val="0000CC"/>
              </a:buClr>
              <a:buFont typeface="+mj-ea"/>
              <a:buAutoNum type="circleNumDbPlain"/>
            </a:pPr>
            <a:r>
              <a:rPr lang="zh-CN" altLang="en-US" sz="2800" b="1" dirty="0"/>
              <a:t>恢复</a:t>
            </a:r>
            <a:r>
              <a:rPr lang="en-US" altLang="zh-CN" sz="2800" b="1" dirty="0"/>
              <a:t>CPU</a:t>
            </a:r>
            <a:r>
              <a:rPr lang="zh-CN" altLang="en-US" sz="2800" b="1" dirty="0"/>
              <a:t>的现场并退出中断</a:t>
            </a:r>
            <a:r>
              <a:rPr lang="en-US" altLang="zh-CN" sz="2800" b="1" dirty="0"/>
              <a:t>:</a:t>
            </a:r>
            <a:r>
              <a:rPr lang="zh-CN" altLang="en-US" sz="2800" b="1" dirty="0"/>
              <a:t>判断中断的类型</a:t>
            </a:r>
            <a:r>
              <a:rPr lang="en-US" altLang="zh-CN" sz="2800" b="1" dirty="0"/>
              <a:t>,</a:t>
            </a:r>
            <a:r>
              <a:rPr lang="zh-CN" altLang="en-US" sz="2800" b="1" dirty="0"/>
              <a:t>以决定返回处理机还是其他低级中断</a:t>
            </a:r>
          </a:p>
          <a:p>
            <a:pPr lvl="1" algn="just" eaLnBrk="1" hangingPunct="1">
              <a:spcBef>
                <a:spcPct val="20000"/>
              </a:spcBef>
              <a:buClr>
                <a:srgbClr val="0000CC"/>
              </a:buClr>
              <a:buFont typeface="Wingdings" panose="05000000000000000000" pitchFamily="2" charset="2"/>
              <a:buChar char="Ø"/>
            </a:pPr>
            <a:endParaRPr lang="zh-CN" altLang="en-US" sz="2800" b="1" dirty="0"/>
          </a:p>
          <a:p>
            <a:pPr lvl="1" algn="just" eaLnBrk="1" hangingPunct="1">
              <a:spcBef>
                <a:spcPct val="20000"/>
              </a:spcBef>
              <a:buClr>
                <a:srgbClr val="0000CC"/>
              </a:buClr>
              <a:buFont typeface="Wingdings" panose="05000000000000000000" pitchFamily="2" charset="2"/>
              <a:buChar char="Ø"/>
            </a:pPr>
            <a:endParaRPr lang="zh-CN" altLang="en-US" sz="2800" b="1" dirty="0"/>
          </a:p>
          <a:p>
            <a:pPr lvl="2" algn="just" eaLnBrk="1" hangingPunct="1">
              <a:spcBef>
                <a:spcPct val="20000"/>
              </a:spcBef>
              <a:buClr>
                <a:srgbClr val="0000CC"/>
              </a:buClr>
              <a:buFont typeface="Wingdings" panose="05000000000000000000" pitchFamily="2" charset="2"/>
              <a:buChar char="Ø"/>
            </a:pPr>
            <a:endParaRPr lang="zh-CN" altLang="en-US" dirty="0"/>
          </a:p>
        </p:txBody>
      </p:sp>
      <p:sp>
        <p:nvSpPr>
          <p:cNvPr id="33795" name="Text Box 3">
            <a:extLst>
              <a:ext uri="{FF2B5EF4-FFF2-40B4-BE49-F238E27FC236}">
                <a16:creationId xmlns:a16="http://schemas.microsoft.com/office/drawing/2014/main" id="{66D5884F-565D-4C4F-BF67-49027F93F107}"/>
              </a:ext>
            </a:extLst>
          </p:cNvPr>
          <p:cNvSpPr txBox="1">
            <a:spLocks noChangeArrowheads="1"/>
          </p:cNvSpPr>
          <p:nvPr/>
        </p:nvSpPr>
        <p:spPr bwMode="auto">
          <a:xfrm>
            <a:off x="611560" y="18864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6.3</a:t>
            </a:r>
            <a:r>
              <a:rPr lang="zh-CN" altLang="en-US" sz="4000" b="1" dirty="0">
                <a:latin typeface="华文新魏" panose="02010800040101010101" pitchFamily="2" charset="-122"/>
                <a:ea typeface="华文新魏" panose="02010800040101010101" pitchFamily="2" charset="-122"/>
              </a:rPr>
              <a:t>中断机构和中断处理程序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5B77165-271C-4561-A071-EFD53C64BAEF}"/>
              </a:ext>
            </a:extLst>
          </p:cNvPr>
          <p:cNvSpPr>
            <a:spLocks noChangeArrowheads="1"/>
          </p:cNvSpPr>
          <p:nvPr/>
        </p:nvSpPr>
        <p:spPr bwMode="auto">
          <a:xfrm>
            <a:off x="251520" y="824601"/>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rPr>
              <a:t>6.3.2</a:t>
            </a:r>
            <a:r>
              <a:rPr lang="zh-CN" altLang="en-US" sz="3200" b="1" dirty="0">
                <a:solidFill>
                  <a:srgbClr val="0000CC"/>
                </a:solidFill>
              </a:rPr>
              <a:t>中断处理程序</a:t>
            </a:r>
          </a:p>
          <a:p>
            <a:pPr lvl="2" algn="just" eaLnBrk="1" hangingPunct="1">
              <a:spcBef>
                <a:spcPct val="20000"/>
              </a:spcBef>
              <a:buClr>
                <a:srgbClr val="0000CC"/>
              </a:buClr>
              <a:buFont typeface="Wingdings" panose="05000000000000000000" pitchFamily="2" charset="2"/>
              <a:buChar char="Ø"/>
            </a:pPr>
            <a:endParaRPr lang="zh-CN" altLang="en-US" dirty="0"/>
          </a:p>
        </p:txBody>
      </p:sp>
      <p:sp>
        <p:nvSpPr>
          <p:cNvPr id="35843" name="Text Box 3">
            <a:extLst>
              <a:ext uri="{FF2B5EF4-FFF2-40B4-BE49-F238E27FC236}">
                <a16:creationId xmlns:a16="http://schemas.microsoft.com/office/drawing/2014/main" id="{8AA6A646-DEFE-462D-AF7E-D828937F6D1D}"/>
              </a:ext>
            </a:extLst>
          </p:cNvPr>
          <p:cNvSpPr txBox="1">
            <a:spLocks noChangeArrowheads="1"/>
          </p:cNvSpPr>
          <p:nvPr/>
        </p:nvSpPr>
        <p:spPr bwMode="auto">
          <a:xfrm>
            <a:off x="1043608" y="101941"/>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6.3 </a:t>
            </a:r>
            <a:r>
              <a:rPr lang="zh-CN" altLang="en-US" sz="4000" b="1" dirty="0">
                <a:latin typeface="华文新魏" panose="02010800040101010101" pitchFamily="2" charset="-122"/>
                <a:ea typeface="华文新魏" panose="02010800040101010101" pitchFamily="2" charset="-122"/>
              </a:rPr>
              <a:t>中断机构和中断处理程序</a:t>
            </a:r>
          </a:p>
        </p:txBody>
      </p:sp>
      <p:pic>
        <p:nvPicPr>
          <p:cNvPr id="2" name="Picture 4">
            <a:extLst>
              <a:ext uri="{FF2B5EF4-FFF2-40B4-BE49-F238E27FC236}">
                <a16:creationId xmlns:a16="http://schemas.microsoft.com/office/drawing/2014/main" id="{33F24758-54C2-4249-8DD8-21CD7793C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97056"/>
            <a:ext cx="6300192" cy="446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FE1A5B8-2AA2-456B-BC46-426BDE775016}"/>
              </a:ext>
            </a:extLst>
          </p:cNvPr>
          <p:cNvSpPr>
            <a:spLocks noChangeArrowheads="1"/>
          </p:cNvSpPr>
          <p:nvPr/>
        </p:nvSpPr>
        <p:spPr bwMode="auto">
          <a:xfrm>
            <a:off x="1549400" y="584200"/>
            <a:ext cx="2497138" cy="674688"/>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867" name="Rectangle 3">
            <a:extLst>
              <a:ext uri="{FF2B5EF4-FFF2-40B4-BE49-F238E27FC236}">
                <a16:creationId xmlns:a16="http://schemas.microsoft.com/office/drawing/2014/main" id="{8C96C5E6-2BFA-4DB5-A29B-F517AF22B650}"/>
              </a:ext>
            </a:extLst>
          </p:cNvPr>
          <p:cNvSpPr>
            <a:spLocks noChangeArrowheads="1"/>
          </p:cNvSpPr>
          <p:nvPr/>
        </p:nvSpPr>
        <p:spPr bwMode="auto">
          <a:xfrm>
            <a:off x="2098675" y="655638"/>
            <a:ext cx="1381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唤醒被阻塞的</a:t>
            </a:r>
            <a:endParaRPr lang="zh-CN" altLang="en-US" b="1"/>
          </a:p>
        </p:txBody>
      </p:sp>
      <p:sp>
        <p:nvSpPr>
          <p:cNvPr id="36868" name="Rectangle 4">
            <a:extLst>
              <a:ext uri="{FF2B5EF4-FFF2-40B4-BE49-F238E27FC236}">
                <a16:creationId xmlns:a16="http://schemas.microsoft.com/office/drawing/2014/main" id="{B661D678-4B44-4F52-AE33-7B41CF6924EC}"/>
              </a:ext>
            </a:extLst>
          </p:cNvPr>
          <p:cNvSpPr>
            <a:spLocks noChangeArrowheads="1"/>
          </p:cNvSpPr>
          <p:nvPr/>
        </p:nvSpPr>
        <p:spPr bwMode="auto">
          <a:xfrm>
            <a:off x="2098675" y="938213"/>
            <a:ext cx="1381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驱动程序进程</a:t>
            </a:r>
            <a:endParaRPr lang="zh-CN" altLang="en-US" b="1"/>
          </a:p>
        </p:txBody>
      </p:sp>
      <p:sp>
        <p:nvSpPr>
          <p:cNvPr id="36869" name="Rectangle 5">
            <a:extLst>
              <a:ext uri="{FF2B5EF4-FFF2-40B4-BE49-F238E27FC236}">
                <a16:creationId xmlns:a16="http://schemas.microsoft.com/office/drawing/2014/main" id="{D2B199E7-EF1C-459F-BEB3-4F516635D6D8}"/>
              </a:ext>
            </a:extLst>
          </p:cNvPr>
          <p:cNvSpPr>
            <a:spLocks noChangeArrowheads="1"/>
          </p:cNvSpPr>
          <p:nvPr/>
        </p:nvSpPr>
        <p:spPr bwMode="auto">
          <a:xfrm>
            <a:off x="1549400" y="1576388"/>
            <a:ext cx="2497138" cy="674687"/>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870" name="Rectangle 6">
            <a:extLst>
              <a:ext uri="{FF2B5EF4-FFF2-40B4-BE49-F238E27FC236}">
                <a16:creationId xmlns:a16="http://schemas.microsoft.com/office/drawing/2014/main" id="{AF1F1717-240A-4942-B1B4-73CECA3B573D}"/>
              </a:ext>
            </a:extLst>
          </p:cNvPr>
          <p:cNvSpPr>
            <a:spLocks noChangeArrowheads="1"/>
          </p:cNvSpPr>
          <p:nvPr/>
        </p:nvSpPr>
        <p:spPr bwMode="auto">
          <a:xfrm>
            <a:off x="1992313" y="1647825"/>
            <a:ext cx="1611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对被中断进程的</a:t>
            </a:r>
            <a:endParaRPr lang="zh-CN" altLang="en-US" b="1"/>
          </a:p>
        </p:txBody>
      </p:sp>
      <p:sp>
        <p:nvSpPr>
          <p:cNvPr id="36871" name="Rectangle 7">
            <a:extLst>
              <a:ext uri="{FF2B5EF4-FFF2-40B4-BE49-F238E27FC236}">
                <a16:creationId xmlns:a16="http://schemas.microsoft.com/office/drawing/2014/main" id="{38B59C2F-4E03-4E61-B698-26242AD7425A}"/>
              </a:ext>
            </a:extLst>
          </p:cNvPr>
          <p:cNvSpPr>
            <a:spLocks noChangeArrowheads="1"/>
          </p:cNvSpPr>
          <p:nvPr/>
        </p:nvSpPr>
        <p:spPr bwMode="auto">
          <a:xfrm>
            <a:off x="1885950" y="1914525"/>
            <a:ext cx="469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CPU</a:t>
            </a:r>
            <a:endParaRPr lang="en-US" altLang="zh-CN" b="1"/>
          </a:p>
        </p:txBody>
      </p:sp>
      <p:sp>
        <p:nvSpPr>
          <p:cNvPr id="36872" name="Rectangle 8">
            <a:extLst>
              <a:ext uri="{FF2B5EF4-FFF2-40B4-BE49-F238E27FC236}">
                <a16:creationId xmlns:a16="http://schemas.microsoft.com/office/drawing/2014/main" id="{5FF0DEEB-FE95-4EB7-B0C2-EB16A02867F7}"/>
              </a:ext>
            </a:extLst>
          </p:cNvPr>
          <p:cNvSpPr>
            <a:spLocks noChangeArrowheads="1"/>
          </p:cNvSpPr>
          <p:nvPr/>
        </p:nvSpPr>
        <p:spPr bwMode="auto">
          <a:xfrm>
            <a:off x="2311400" y="1931988"/>
            <a:ext cx="1381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环境进行保护</a:t>
            </a:r>
            <a:endParaRPr lang="zh-CN" altLang="en-US" b="1"/>
          </a:p>
        </p:txBody>
      </p:sp>
      <p:sp>
        <p:nvSpPr>
          <p:cNvPr id="36873" name="Freeform 9">
            <a:extLst>
              <a:ext uri="{FF2B5EF4-FFF2-40B4-BE49-F238E27FC236}">
                <a16:creationId xmlns:a16="http://schemas.microsoft.com/office/drawing/2014/main" id="{B68139DB-B602-47A4-BE2D-AF6716AA4215}"/>
              </a:ext>
            </a:extLst>
          </p:cNvPr>
          <p:cNvSpPr>
            <a:spLocks/>
          </p:cNvSpPr>
          <p:nvPr/>
        </p:nvSpPr>
        <p:spPr bwMode="auto">
          <a:xfrm>
            <a:off x="965200" y="2587625"/>
            <a:ext cx="3665538" cy="831850"/>
          </a:xfrm>
          <a:custGeom>
            <a:avLst/>
            <a:gdLst>
              <a:gd name="T0" fmla="*/ 531813 w 2309"/>
              <a:gd name="T1" fmla="*/ 831850 h 524"/>
              <a:gd name="T2" fmla="*/ 3135312 w 2309"/>
              <a:gd name="T3" fmla="*/ 831850 h 524"/>
              <a:gd name="T4" fmla="*/ 3665538 w 2309"/>
              <a:gd name="T5" fmla="*/ 425450 h 524"/>
              <a:gd name="T6" fmla="*/ 3135312 w 2309"/>
              <a:gd name="T7" fmla="*/ 0 h 524"/>
              <a:gd name="T8" fmla="*/ 531813 w 2309"/>
              <a:gd name="T9" fmla="*/ 0 h 524"/>
              <a:gd name="T10" fmla="*/ 0 w 2309"/>
              <a:gd name="T11" fmla="*/ 425450 h 524"/>
              <a:gd name="T12" fmla="*/ 531813 w 2309"/>
              <a:gd name="T13" fmla="*/ 831850 h 524"/>
              <a:gd name="T14" fmla="*/ 0 60000 65536"/>
              <a:gd name="T15" fmla="*/ 0 60000 65536"/>
              <a:gd name="T16" fmla="*/ 0 60000 65536"/>
              <a:gd name="T17" fmla="*/ 0 60000 65536"/>
              <a:gd name="T18" fmla="*/ 0 60000 65536"/>
              <a:gd name="T19" fmla="*/ 0 60000 65536"/>
              <a:gd name="T20" fmla="*/ 0 60000 65536"/>
              <a:gd name="T21" fmla="*/ 0 w 2309"/>
              <a:gd name="T22" fmla="*/ 0 h 524"/>
              <a:gd name="T23" fmla="*/ 2309 w 2309"/>
              <a:gd name="T24" fmla="*/ 524 h 5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9" h="524">
                <a:moveTo>
                  <a:pt x="335" y="524"/>
                </a:moveTo>
                <a:lnTo>
                  <a:pt x="1975" y="524"/>
                </a:lnTo>
                <a:lnTo>
                  <a:pt x="2309" y="268"/>
                </a:lnTo>
                <a:lnTo>
                  <a:pt x="1975" y="0"/>
                </a:lnTo>
                <a:lnTo>
                  <a:pt x="335" y="0"/>
                </a:lnTo>
                <a:lnTo>
                  <a:pt x="0" y="268"/>
                </a:lnTo>
                <a:lnTo>
                  <a:pt x="335" y="524"/>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6874" name="Rectangle 10">
            <a:extLst>
              <a:ext uri="{FF2B5EF4-FFF2-40B4-BE49-F238E27FC236}">
                <a16:creationId xmlns:a16="http://schemas.microsoft.com/office/drawing/2014/main" id="{2C1F595F-24D1-495D-9D10-FA29A743DB7C}"/>
              </a:ext>
            </a:extLst>
          </p:cNvPr>
          <p:cNvSpPr>
            <a:spLocks noChangeArrowheads="1"/>
          </p:cNvSpPr>
          <p:nvPr/>
        </p:nvSpPr>
        <p:spPr bwMode="auto">
          <a:xfrm>
            <a:off x="1762125" y="2746375"/>
            <a:ext cx="2071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分析中断原因，转入</a:t>
            </a:r>
            <a:endParaRPr lang="zh-CN" altLang="en-US" b="1"/>
          </a:p>
        </p:txBody>
      </p:sp>
      <p:sp>
        <p:nvSpPr>
          <p:cNvPr id="36875" name="Rectangle 11">
            <a:extLst>
              <a:ext uri="{FF2B5EF4-FFF2-40B4-BE49-F238E27FC236}">
                <a16:creationId xmlns:a16="http://schemas.microsoft.com/office/drawing/2014/main" id="{83EEAB10-2B25-48E5-9991-AA1069384244}"/>
              </a:ext>
            </a:extLst>
          </p:cNvPr>
          <p:cNvSpPr>
            <a:spLocks noChangeArrowheads="1"/>
          </p:cNvSpPr>
          <p:nvPr/>
        </p:nvSpPr>
        <p:spPr bwMode="auto">
          <a:xfrm>
            <a:off x="1762125" y="3030538"/>
            <a:ext cx="20716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相应的中断处理程序</a:t>
            </a:r>
            <a:endParaRPr lang="zh-CN" altLang="en-US" b="1"/>
          </a:p>
        </p:txBody>
      </p:sp>
      <p:sp>
        <p:nvSpPr>
          <p:cNvPr id="36876" name="Freeform 12">
            <a:extLst>
              <a:ext uri="{FF2B5EF4-FFF2-40B4-BE49-F238E27FC236}">
                <a16:creationId xmlns:a16="http://schemas.microsoft.com/office/drawing/2014/main" id="{56B9EF3F-00F3-4269-B44E-43E47622E443}"/>
              </a:ext>
            </a:extLst>
          </p:cNvPr>
          <p:cNvSpPr>
            <a:spLocks/>
          </p:cNvSpPr>
          <p:nvPr/>
        </p:nvSpPr>
        <p:spPr bwMode="auto">
          <a:xfrm>
            <a:off x="2754313" y="1365250"/>
            <a:ext cx="88900" cy="211138"/>
          </a:xfrm>
          <a:custGeom>
            <a:avLst/>
            <a:gdLst>
              <a:gd name="T0" fmla="*/ 88900 w 56"/>
              <a:gd name="T1" fmla="*/ 0 h 133"/>
              <a:gd name="T2" fmla="*/ 52388 w 56"/>
              <a:gd name="T3" fmla="*/ 34925 h 133"/>
              <a:gd name="T4" fmla="*/ 0 w 56"/>
              <a:gd name="T5" fmla="*/ 0 h 133"/>
              <a:gd name="T6" fmla="*/ 52388 w 56"/>
              <a:gd name="T7" fmla="*/ 211138 h 133"/>
              <a:gd name="T8" fmla="*/ 88900 w 56"/>
              <a:gd name="T9" fmla="*/ 0 h 133"/>
              <a:gd name="T10" fmla="*/ 0 60000 65536"/>
              <a:gd name="T11" fmla="*/ 0 60000 65536"/>
              <a:gd name="T12" fmla="*/ 0 60000 65536"/>
              <a:gd name="T13" fmla="*/ 0 60000 65536"/>
              <a:gd name="T14" fmla="*/ 0 60000 65536"/>
              <a:gd name="T15" fmla="*/ 0 w 56"/>
              <a:gd name="T16" fmla="*/ 0 h 133"/>
              <a:gd name="T17" fmla="*/ 56 w 56"/>
              <a:gd name="T18" fmla="*/ 133 h 133"/>
            </a:gdLst>
            <a:ahLst/>
            <a:cxnLst>
              <a:cxn ang="T10">
                <a:pos x="T0" y="T1"/>
              </a:cxn>
              <a:cxn ang="T11">
                <a:pos x="T2" y="T3"/>
              </a:cxn>
              <a:cxn ang="T12">
                <a:pos x="T4" y="T5"/>
              </a:cxn>
              <a:cxn ang="T13">
                <a:pos x="T6" y="T7"/>
              </a:cxn>
              <a:cxn ang="T14">
                <a:pos x="T8" y="T9"/>
              </a:cxn>
            </a:cxnLst>
            <a:rect l="T15" t="T16" r="T17" b="T18"/>
            <a:pathLst>
              <a:path w="56" h="133">
                <a:moveTo>
                  <a:pt x="56" y="0"/>
                </a:moveTo>
                <a:lnTo>
                  <a:pt x="33" y="22"/>
                </a:lnTo>
                <a:lnTo>
                  <a:pt x="0" y="0"/>
                </a:lnTo>
                <a:lnTo>
                  <a:pt x="33" y="133"/>
                </a:lnTo>
                <a:lnTo>
                  <a:pt x="5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6877" name="Freeform 13">
            <a:extLst>
              <a:ext uri="{FF2B5EF4-FFF2-40B4-BE49-F238E27FC236}">
                <a16:creationId xmlns:a16="http://schemas.microsoft.com/office/drawing/2014/main" id="{8589262D-3CDA-450B-B6F0-110390882605}"/>
              </a:ext>
            </a:extLst>
          </p:cNvPr>
          <p:cNvSpPr>
            <a:spLocks/>
          </p:cNvSpPr>
          <p:nvPr/>
        </p:nvSpPr>
        <p:spPr bwMode="auto">
          <a:xfrm>
            <a:off x="2754313" y="2374900"/>
            <a:ext cx="88900" cy="212725"/>
          </a:xfrm>
          <a:custGeom>
            <a:avLst/>
            <a:gdLst>
              <a:gd name="T0" fmla="*/ 88900 w 56"/>
              <a:gd name="T1" fmla="*/ 0 h 134"/>
              <a:gd name="T2" fmla="*/ 52388 w 56"/>
              <a:gd name="T3" fmla="*/ 34925 h 134"/>
              <a:gd name="T4" fmla="*/ 0 w 56"/>
              <a:gd name="T5" fmla="*/ 0 h 134"/>
              <a:gd name="T6" fmla="*/ 52388 w 56"/>
              <a:gd name="T7" fmla="*/ 212725 h 134"/>
              <a:gd name="T8" fmla="*/ 88900 w 56"/>
              <a:gd name="T9" fmla="*/ 0 h 134"/>
              <a:gd name="T10" fmla="*/ 0 60000 65536"/>
              <a:gd name="T11" fmla="*/ 0 60000 65536"/>
              <a:gd name="T12" fmla="*/ 0 60000 65536"/>
              <a:gd name="T13" fmla="*/ 0 60000 65536"/>
              <a:gd name="T14" fmla="*/ 0 60000 65536"/>
              <a:gd name="T15" fmla="*/ 0 w 56"/>
              <a:gd name="T16" fmla="*/ 0 h 134"/>
              <a:gd name="T17" fmla="*/ 56 w 56"/>
              <a:gd name="T18" fmla="*/ 134 h 134"/>
            </a:gdLst>
            <a:ahLst/>
            <a:cxnLst>
              <a:cxn ang="T10">
                <a:pos x="T0" y="T1"/>
              </a:cxn>
              <a:cxn ang="T11">
                <a:pos x="T2" y="T3"/>
              </a:cxn>
              <a:cxn ang="T12">
                <a:pos x="T4" y="T5"/>
              </a:cxn>
              <a:cxn ang="T13">
                <a:pos x="T6" y="T7"/>
              </a:cxn>
              <a:cxn ang="T14">
                <a:pos x="T8" y="T9"/>
              </a:cxn>
            </a:cxnLst>
            <a:rect l="T15" t="T16" r="T17" b="T18"/>
            <a:pathLst>
              <a:path w="56" h="134">
                <a:moveTo>
                  <a:pt x="56" y="0"/>
                </a:moveTo>
                <a:lnTo>
                  <a:pt x="33" y="22"/>
                </a:lnTo>
                <a:lnTo>
                  <a:pt x="0" y="0"/>
                </a:lnTo>
                <a:lnTo>
                  <a:pt x="33" y="134"/>
                </a:lnTo>
                <a:lnTo>
                  <a:pt x="5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6878" name="Rectangle 14">
            <a:extLst>
              <a:ext uri="{FF2B5EF4-FFF2-40B4-BE49-F238E27FC236}">
                <a16:creationId xmlns:a16="http://schemas.microsoft.com/office/drawing/2014/main" id="{F707A5FA-6645-40FE-AB90-4408551F6476}"/>
              </a:ext>
            </a:extLst>
          </p:cNvPr>
          <p:cNvSpPr>
            <a:spLocks noChangeArrowheads="1"/>
          </p:cNvSpPr>
          <p:nvPr/>
        </p:nvSpPr>
        <p:spPr bwMode="auto">
          <a:xfrm>
            <a:off x="452438" y="3933825"/>
            <a:ext cx="1168400" cy="67310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879" name="Rectangle 15">
            <a:extLst>
              <a:ext uri="{FF2B5EF4-FFF2-40B4-BE49-F238E27FC236}">
                <a16:creationId xmlns:a16="http://schemas.microsoft.com/office/drawing/2014/main" id="{61DB10D1-DFBE-4815-BE4D-4C1BA09C6CB8}"/>
              </a:ext>
            </a:extLst>
          </p:cNvPr>
          <p:cNvSpPr>
            <a:spLocks noChangeArrowheads="1"/>
          </p:cNvSpPr>
          <p:nvPr/>
        </p:nvSpPr>
        <p:spPr bwMode="auto">
          <a:xfrm>
            <a:off x="576263" y="4005263"/>
            <a:ext cx="920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终端中断</a:t>
            </a:r>
            <a:endParaRPr lang="zh-CN" altLang="en-US" b="1"/>
          </a:p>
        </p:txBody>
      </p:sp>
      <p:sp>
        <p:nvSpPr>
          <p:cNvPr id="36880" name="Rectangle 16">
            <a:extLst>
              <a:ext uri="{FF2B5EF4-FFF2-40B4-BE49-F238E27FC236}">
                <a16:creationId xmlns:a16="http://schemas.microsoft.com/office/drawing/2014/main" id="{13E558A6-A0CC-4EC2-A71C-969741F2A8C5}"/>
              </a:ext>
            </a:extLst>
          </p:cNvPr>
          <p:cNvSpPr>
            <a:spLocks noChangeArrowheads="1"/>
          </p:cNvSpPr>
          <p:nvPr/>
        </p:nvSpPr>
        <p:spPr bwMode="auto">
          <a:xfrm>
            <a:off x="576263" y="4287838"/>
            <a:ext cx="920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处理程序</a:t>
            </a:r>
            <a:endParaRPr lang="zh-CN" altLang="en-US" b="1"/>
          </a:p>
        </p:txBody>
      </p:sp>
      <p:sp>
        <p:nvSpPr>
          <p:cNvPr id="36881" name="Rectangle 17">
            <a:extLst>
              <a:ext uri="{FF2B5EF4-FFF2-40B4-BE49-F238E27FC236}">
                <a16:creationId xmlns:a16="http://schemas.microsoft.com/office/drawing/2014/main" id="{EE06B4FC-5658-4008-BCCE-B4DDC07902D5}"/>
              </a:ext>
            </a:extLst>
          </p:cNvPr>
          <p:cNvSpPr>
            <a:spLocks noChangeArrowheads="1"/>
          </p:cNvSpPr>
          <p:nvPr/>
        </p:nvSpPr>
        <p:spPr bwMode="auto">
          <a:xfrm>
            <a:off x="2133600" y="3933825"/>
            <a:ext cx="1328738" cy="67310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882" name="Rectangle 18">
            <a:extLst>
              <a:ext uri="{FF2B5EF4-FFF2-40B4-BE49-F238E27FC236}">
                <a16:creationId xmlns:a16="http://schemas.microsoft.com/office/drawing/2014/main" id="{81DE2EA0-64ED-4FCA-A354-57B0F2C6E6D6}"/>
              </a:ext>
            </a:extLst>
          </p:cNvPr>
          <p:cNvSpPr>
            <a:spLocks noChangeArrowheads="1"/>
          </p:cNvSpPr>
          <p:nvPr/>
        </p:nvSpPr>
        <p:spPr bwMode="auto">
          <a:xfrm>
            <a:off x="2222500" y="4005263"/>
            <a:ext cx="11509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打印机中断</a:t>
            </a:r>
            <a:endParaRPr lang="zh-CN" altLang="en-US" b="1"/>
          </a:p>
        </p:txBody>
      </p:sp>
      <p:sp>
        <p:nvSpPr>
          <p:cNvPr id="36883" name="Rectangle 19">
            <a:extLst>
              <a:ext uri="{FF2B5EF4-FFF2-40B4-BE49-F238E27FC236}">
                <a16:creationId xmlns:a16="http://schemas.microsoft.com/office/drawing/2014/main" id="{1C1FA611-86A1-4142-934B-96916474E9B7}"/>
              </a:ext>
            </a:extLst>
          </p:cNvPr>
          <p:cNvSpPr>
            <a:spLocks noChangeArrowheads="1"/>
          </p:cNvSpPr>
          <p:nvPr/>
        </p:nvSpPr>
        <p:spPr bwMode="auto">
          <a:xfrm>
            <a:off x="2328863" y="4287838"/>
            <a:ext cx="920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处理程序</a:t>
            </a:r>
            <a:endParaRPr lang="zh-CN" altLang="en-US" b="1"/>
          </a:p>
        </p:txBody>
      </p:sp>
      <p:sp>
        <p:nvSpPr>
          <p:cNvPr id="36884" name="Rectangle 20">
            <a:extLst>
              <a:ext uri="{FF2B5EF4-FFF2-40B4-BE49-F238E27FC236}">
                <a16:creationId xmlns:a16="http://schemas.microsoft.com/office/drawing/2014/main" id="{754BB75D-DC05-4F90-8E84-E4ED4B147944}"/>
              </a:ext>
            </a:extLst>
          </p:cNvPr>
          <p:cNvSpPr>
            <a:spLocks noChangeArrowheads="1"/>
          </p:cNvSpPr>
          <p:nvPr/>
        </p:nvSpPr>
        <p:spPr bwMode="auto">
          <a:xfrm>
            <a:off x="3975100" y="3933825"/>
            <a:ext cx="1169988" cy="67310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885" name="Rectangle 21">
            <a:extLst>
              <a:ext uri="{FF2B5EF4-FFF2-40B4-BE49-F238E27FC236}">
                <a16:creationId xmlns:a16="http://schemas.microsoft.com/office/drawing/2014/main" id="{BD47DE30-761E-4E7E-BC35-7300A2FCE1D0}"/>
              </a:ext>
            </a:extLst>
          </p:cNvPr>
          <p:cNvSpPr>
            <a:spLocks noChangeArrowheads="1"/>
          </p:cNvSpPr>
          <p:nvPr/>
        </p:nvSpPr>
        <p:spPr bwMode="auto">
          <a:xfrm>
            <a:off x="4100513" y="4005263"/>
            <a:ext cx="920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磁盘中断</a:t>
            </a:r>
            <a:endParaRPr lang="zh-CN" altLang="en-US" b="1"/>
          </a:p>
        </p:txBody>
      </p:sp>
      <p:sp>
        <p:nvSpPr>
          <p:cNvPr id="36886" name="Rectangle 22">
            <a:extLst>
              <a:ext uri="{FF2B5EF4-FFF2-40B4-BE49-F238E27FC236}">
                <a16:creationId xmlns:a16="http://schemas.microsoft.com/office/drawing/2014/main" id="{C28200BD-CB55-42FF-A854-7FEC44BBCCD1}"/>
              </a:ext>
            </a:extLst>
          </p:cNvPr>
          <p:cNvSpPr>
            <a:spLocks noChangeArrowheads="1"/>
          </p:cNvSpPr>
          <p:nvPr/>
        </p:nvSpPr>
        <p:spPr bwMode="auto">
          <a:xfrm>
            <a:off x="4100513" y="4287838"/>
            <a:ext cx="920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处理程序</a:t>
            </a:r>
            <a:endParaRPr lang="zh-CN" altLang="en-US" b="1"/>
          </a:p>
        </p:txBody>
      </p:sp>
      <p:sp>
        <p:nvSpPr>
          <p:cNvPr id="36887" name="Rectangle 23">
            <a:extLst>
              <a:ext uri="{FF2B5EF4-FFF2-40B4-BE49-F238E27FC236}">
                <a16:creationId xmlns:a16="http://schemas.microsoft.com/office/drawing/2014/main" id="{1D6F473C-E50D-4CCC-A4C7-F8530295BE20}"/>
              </a:ext>
            </a:extLst>
          </p:cNvPr>
          <p:cNvSpPr>
            <a:spLocks noChangeArrowheads="1"/>
          </p:cNvSpPr>
          <p:nvPr/>
        </p:nvSpPr>
        <p:spPr bwMode="auto">
          <a:xfrm>
            <a:off x="3603625" y="414655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Times New Roman" panose="02020603050405020304" pitchFamily="18" charset="0"/>
              </a:rPr>
              <a:t>…</a:t>
            </a:r>
            <a:endParaRPr lang="zh-CN" altLang="en-US" b="1"/>
          </a:p>
        </p:txBody>
      </p:sp>
      <p:sp>
        <p:nvSpPr>
          <p:cNvPr id="36888" name="Line 24">
            <a:extLst>
              <a:ext uri="{FF2B5EF4-FFF2-40B4-BE49-F238E27FC236}">
                <a16:creationId xmlns:a16="http://schemas.microsoft.com/office/drawing/2014/main" id="{0B8E4107-1C2D-4496-9D44-B1E93C99817B}"/>
              </a:ext>
            </a:extLst>
          </p:cNvPr>
          <p:cNvSpPr>
            <a:spLocks noChangeShapeType="1"/>
          </p:cNvSpPr>
          <p:nvPr/>
        </p:nvSpPr>
        <p:spPr bwMode="auto">
          <a:xfrm>
            <a:off x="2806700" y="158750"/>
            <a:ext cx="1588" cy="4254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Freeform 25">
            <a:extLst>
              <a:ext uri="{FF2B5EF4-FFF2-40B4-BE49-F238E27FC236}">
                <a16:creationId xmlns:a16="http://schemas.microsoft.com/office/drawing/2014/main" id="{D5FD9C6A-EC5B-43BD-93C5-55E453D18E1F}"/>
              </a:ext>
            </a:extLst>
          </p:cNvPr>
          <p:cNvSpPr>
            <a:spLocks/>
          </p:cNvSpPr>
          <p:nvPr/>
        </p:nvSpPr>
        <p:spPr bwMode="auto">
          <a:xfrm>
            <a:off x="2754313" y="354013"/>
            <a:ext cx="88900" cy="230187"/>
          </a:xfrm>
          <a:custGeom>
            <a:avLst/>
            <a:gdLst>
              <a:gd name="T0" fmla="*/ 88900 w 56"/>
              <a:gd name="T1" fmla="*/ 0 h 145"/>
              <a:gd name="T2" fmla="*/ 52388 w 56"/>
              <a:gd name="T3" fmla="*/ 53975 h 145"/>
              <a:gd name="T4" fmla="*/ 0 w 56"/>
              <a:gd name="T5" fmla="*/ 0 h 145"/>
              <a:gd name="T6" fmla="*/ 52388 w 56"/>
              <a:gd name="T7" fmla="*/ 230187 h 145"/>
              <a:gd name="T8" fmla="*/ 88900 w 56"/>
              <a:gd name="T9" fmla="*/ 0 h 145"/>
              <a:gd name="T10" fmla="*/ 0 60000 65536"/>
              <a:gd name="T11" fmla="*/ 0 60000 65536"/>
              <a:gd name="T12" fmla="*/ 0 60000 65536"/>
              <a:gd name="T13" fmla="*/ 0 60000 65536"/>
              <a:gd name="T14" fmla="*/ 0 60000 65536"/>
              <a:gd name="T15" fmla="*/ 0 w 56"/>
              <a:gd name="T16" fmla="*/ 0 h 145"/>
              <a:gd name="T17" fmla="*/ 56 w 56"/>
              <a:gd name="T18" fmla="*/ 145 h 145"/>
            </a:gdLst>
            <a:ahLst/>
            <a:cxnLst>
              <a:cxn ang="T10">
                <a:pos x="T0" y="T1"/>
              </a:cxn>
              <a:cxn ang="T11">
                <a:pos x="T2" y="T3"/>
              </a:cxn>
              <a:cxn ang="T12">
                <a:pos x="T4" y="T5"/>
              </a:cxn>
              <a:cxn ang="T13">
                <a:pos x="T6" y="T7"/>
              </a:cxn>
              <a:cxn ang="T14">
                <a:pos x="T8" y="T9"/>
              </a:cxn>
            </a:cxnLst>
            <a:rect l="T15" t="T16" r="T17" b="T18"/>
            <a:pathLst>
              <a:path w="56" h="145">
                <a:moveTo>
                  <a:pt x="56" y="0"/>
                </a:moveTo>
                <a:lnTo>
                  <a:pt x="33" y="34"/>
                </a:lnTo>
                <a:lnTo>
                  <a:pt x="0" y="0"/>
                </a:lnTo>
                <a:lnTo>
                  <a:pt x="33" y="145"/>
                </a:lnTo>
                <a:lnTo>
                  <a:pt x="5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6890" name="Line 26">
            <a:extLst>
              <a:ext uri="{FF2B5EF4-FFF2-40B4-BE49-F238E27FC236}">
                <a16:creationId xmlns:a16="http://schemas.microsoft.com/office/drawing/2014/main" id="{348BE66A-2768-4D52-A97E-567CF238E4B6}"/>
              </a:ext>
            </a:extLst>
          </p:cNvPr>
          <p:cNvSpPr>
            <a:spLocks noChangeShapeType="1"/>
          </p:cNvSpPr>
          <p:nvPr/>
        </p:nvSpPr>
        <p:spPr bwMode="auto">
          <a:xfrm>
            <a:off x="2806700" y="1258888"/>
            <a:ext cx="1588" cy="31750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1" name="Line 27">
            <a:extLst>
              <a:ext uri="{FF2B5EF4-FFF2-40B4-BE49-F238E27FC236}">
                <a16:creationId xmlns:a16="http://schemas.microsoft.com/office/drawing/2014/main" id="{B49A8EB6-E8E5-4944-B7AF-8169A83A9A9D}"/>
              </a:ext>
            </a:extLst>
          </p:cNvPr>
          <p:cNvSpPr>
            <a:spLocks noChangeShapeType="1"/>
          </p:cNvSpPr>
          <p:nvPr/>
        </p:nvSpPr>
        <p:spPr bwMode="auto">
          <a:xfrm>
            <a:off x="2806700" y="2251075"/>
            <a:ext cx="1588" cy="2476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2" name="Line 28">
            <a:extLst>
              <a:ext uri="{FF2B5EF4-FFF2-40B4-BE49-F238E27FC236}">
                <a16:creationId xmlns:a16="http://schemas.microsoft.com/office/drawing/2014/main" id="{C9F3D7B5-7FEE-43F6-BF43-90B0C97D4B1D}"/>
              </a:ext>
            </a:extLst>
          </p:cNvPr>
          <p:cNvSpPr>
            <a:spLocks noChangeShapeType="1"/>
          </p:cNvSpPr>
          <p:nvPr/>
        </p:nvSpPr>
        <p:spPr bwMode="auto">
          <a:xfrm>
            <a:off x="2806700" y="3419475"/>
            <a:ext cx="1588" cy="5143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3" name="Freeform 29">
            <a:extLst>
              <a:ext uri="{FF2B5EF4-FFF2-40B4-BE49-F238E27FC236}">
                <a16:creationId xmlns:a16="http://schemas.microsoft.com/office/drawing/2014/main" id="{50D5181A-0068-4CEE-BE8E-7E60D6D18FFC}"/>
              </a:ext>
            </a:extLst>
          </p:cNvPr>
          <p:cNvSpPr>
            <a:spLocks/>
          </p:cNvSpPr>
          <p:nvPr/>
        </p:nvSpPr>
        <p:spPr bwMode="auto">
          <a:xfrm>
            <a:off x="2754313" y="3703638"/>
            <a:ext cx="88900" cy="230187"/>
          </a:xfrm>
          <a:custGeom>
            <a:avLst/>
            <a:gdLst>
              <a:gd name="T0" fmla="*/ 88900 w 56"/>
              <a:gd name="T1" fmla="*/ 0 h 145"/>
              <a:gd name="T2" fmla="*/ 52388 w 56"/>
              <a:gd name="T3" fmla="*/ 53975 h 145"/>
              <a:gd name="T4" fmla="*/ 0 w 56"/>
              <a:gd name="T5" fmla="*/ 0 h 145"/>
              <a:gd name="T6" fmla="*/ 52388 w 56"/>
              <a:gd name="T7" fmla="*/ 230187 h 145"/>
              <a:gd name="T8" fmla="*/ 88900 w 56"/>
              <a:gd name="T9" fmla="*/ 0 h 145"/>
              <a:gd name="T10" fmla="*/ 0 60000 65536"/>
              <a:gd name="T11" fmla="*/ 0 60000 65536"/>
              <a:gd name="T12" fmla="*/ 0 60000 65536"/>
              <a:gd name="T13" fmla="*/ 0 60000 65536"/>
              <a:gd name="T14" fmla="*/ 0 60000 65536"/>
              <a:gd name="T15" fmla="*/ 0 w 56"/>
              <a:gd name="T16" fmla="*/ 0 h 145"/>
              <a:gd name="T17" fmla="*/ 56 w 56"/>
              <a:gd name="T18" fmla="*/ 145 h 145"/>
            </a:gdLst>
            <a:ahLst/>
            <a:cxnLst>
              <a:cxn ang="T10">
                <a:pos x="T0" y="T1"/>
              </a:cxn>
              <a:cxn ang="T11">
                <a:pos x="T2" y="T3"/>
              </a:cxn>
              <a:cxn ang="T12">
                <a:pos x="T4" y="T5"/>
              </a:cxn>
              <a:cxn ang="T13">
                <a:pos x="T6" y="T7"/>
              </a:cxn>
              <a:cxn ang="T14">
                <a:pos x="T8" y="T9"/>
              </a:cxn>
            </a:cxnLst>
            <a:rect l="T15" t="T16" r="T17" b="T18"/>
            <a:pathLst>
              <a:path w="56" h="145">
                <a:moveTo>
                  <a:pt x="56" y="0"/>
                </a:moveTo>
                <a:lnTo>
                  <a:pt x="33" y="34"/>
                </a:lnTo>
                <a:lnTo>
                  <a:pt x="0" y="0"/>
                </a:lnTo>
                <a:lnTo>
                  <a:pt x="33" y="145"/>
                </a:lnTo>
                <a:lnTo>
                  <a:pt x="5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6894" name="Line 30">
            <a:extLst>
              <a:ext uri="{FF2B5EF4-FFF2-40B4-BE49-F238E27FC236}">
                <a16:creationId xmlns:a16="http://schemas.microsoft.com/office/drawing/2014/main" id="{5E95AA34-6984-43A7-BE14-F61A7B170A53}"/>
              </a:ext>
            </a:extLst>
          </p:cNvPr>
          <p:cNvSpPr>
            <a:spLocks noChangeShapeType="1"/>
          </p:cNvSpPr>
          <p:nvPr/>
        </p:nvSpPr>
        <p:spPr bwMode="auto">
          <a:xfrm flipH="1">
            <a:off x="1036638" y="3419475"/>
            <a:ext cx="1346200" cy="5143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5" name="Line 31">
            <a:extLst>
              <a:ext uri="{FF2B5EF4-FFF2-40B4-BE49-F238E27FC236}">
                <a16:creationId xmlns:a16="http://schemas.microsoft.com/office/drawing/2014/main" id="{533D8459-D37B-4451-BC0C-4C604EA7CD2F}"/>
              </a:ext>
            </a:extLst>
          </p:cNvPr>
          <p:cNvSpPr>
            <a:spLocks noChangeShapeType="1"/>
          </p:cNvSpPr>
          <p:nvPr/>
        </p:nvSpPr>
        <p:spPr bwMode="auto">
          <a:xfrm>
            <a:off x="3125788" y="3419475"/>
            <a:ext cx="1435100" cy="5143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6" name="Freeform 32">
            <a:extLst>
              <a:ext uri="{FF2B5EF4-FFF2-40B4-BE49-F238E27FC236}">
                <a16:creationId xmlns:a16="http://schemas.microsoft.com/office/drawing/2014/main" id="{703074B3-0649-4F39-A434-81D483463FB8}"/>
              </a:ext>
            </a:extLst>
          </p:cNvPr>
          <p:cNvSpPr>
            <a:spLocks/>
          </p:cNvSpPr>
          <p:nvPr/>
        </p:nvSpPr>
        <p:spPr bwMode="auto">
          <a:xfrm>
            <a:off x="1036638" y="3810000"/>
            <a:ext cx="230187" cy="123825"/>
          </a:xfrm>
          <a:custGeom>
            <a:avLst/>
            <a:gdLst>
              <a:gd name="T0" fmla="*/ 230187 w 145"/>
              <a:gd name="T1" fmla="*/ 88900 h 78"/>
              <a:gd name="T2" fmla="*/ 176212 w 145"/>
              <a:gd name="T3" fmla="*/ 52388 h 78"/>
              <a:gd name="T4" fmla="*/ 193675 w 145"/>
              <a:gd name="T5" fmla="*/ 0 h 78"/>
              <a:gd name="T6" fmla="*/ 0 w 145"/>
              <a:gd name="T7" fmla="*/ 123825 h 78"/>
              <a:gd name="T8" fmla="*/ 230187 w 145"/>
              <a:gd name="T9" fmla="*/ 88900 h 78"/>
              <a:gd name="T10" fmla="*/ 0 60000 65536"/>
              <a:gd name="T11" fmla="*/ 0 60000 65536"/>
              <a:gd name="T12" fmla="*/ 0 60000 65536"/>
              <a:gd name="T13" fmla="*/ 0 60000 65536"/>
              <a:gd name="T14" fmla="*/ 0 60000 65536"/>
              <a:gd name="T15" fmla="*/ 0 w 145"/>
              <a:gd name="T16" fmla="*/ 0 h 78"/>
              <a:gd name="T17" fmla="*/ 145 w 145"/>
              <a:gd name="T18" fmla="*/ 78 h 78"/>
            </a:gdLst>
            <a:ahLst/>
            <a:cxnLst>
              <a:cxn ang="T10">
                <a:pos x="T0" y="T1"/>
              </a:cxn>
              <a:cxn ang="T11">
                <a:pos x="T2" y="T3"/>
              </a:cxn>
              <a:cxn ang="T12">
                <a:pos x="T4" y="T5"/>
              </a:cxn>
              <a:cxn ang="T13">
                <a:pos x="T6" y="T7"/>
              </a:cxn>
              <a:cxn ang="T14">
                <a:pos x="T8" y="T9"/>
              </a:cxn>
            </a:cxnLst>
            <a:rect l="T15" t="T16" r="T17" b="T18"/>
            <a:pathLst>
              <a:path w="145" h="78">
                <a:moveTo>
                  <a:pt x="145" y="56"/>
                </a:moveTo>
                <a:lnTo>
                  <a:pt x="111" y="33"/>
                </a:lnTo>
                <a:lnTo>
                  <a:pt x="122" y="0"/>
                </a:lnTo>
                <a:lnTo>
                  <a:pt x="0" y="78"/>
                </a:lnTo>
                <a:lnTo>
                  <a:pt x="145" y="5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6897" name="Freeform 33">
            <a:extLst>
              <a:ext uri="{FF2B5EF4-FFF2-40B4-BE49-F238E27FC236}">
                <a16:creationId xmlns:a16="http://schemas.microsoft.com/office/drawing/2014/main" id="{93FB7B40-EB5F-4C25-9E29-E590335B8BA9}"/>
              </a:ext>
            </a:extLst>
          </p:cNvPr>
          <p:cNvSpPr>
            <a:spLocks/>
          </p:cNvSpPr>
          <p:nvPr/>
        </p:nvSpPr>
        <p:spPr bwMode="auto">
          <a:xfrm>
            <a:off x="4348163" y="3827463"/>
            <a:ext cx="212725" cy="106362"/>
          </a:xfrm>
          <a:custGeom>
            <a:avLst/>
            <a:gdLst>
              <a:gd name="T0" fmla="*/ 17462 w 134"/>
              <a:gd name="T1" fmla="*/ 0 h 67"/>
              <a:gd name="T2" fmla="*/ 52388 w 134"/>
              <a:gd name="T3" fmla="*/ 53975 h 67"/>
              <a:gd name="T4" fmla="*/ 0 w 134"/>
              <a:gd name="T5" fmla="*/ 71437 h 67"/>
              <a:gd name="T6" fmla="*/ 212725 w 134"/>
              <a:gd name="T7" fmla="*/ 106362 h 67"/>
              <a:gd name="T8" fmla="*/ 17462 w 134"/>
              <a:gd name="T9" fmla="*/ 0 h 67"/>
              <a:gd name="T10" fmla="*/ 0 60000 65536"/>
              <a:gd name="T11" fmla="*/ 0 60000 65536"/>
              <a:gd name="T12" fmla="*/ 0 60000 65536"/>
              <a:gd name="T13" fmla="*/ 0 60000 65536"/>
              <a:gd name="T14" fmla="*/ 0 60000 65536"/>
              <a:gd name="T15" fmla="*/ 0 w 134"/>
              <a:gd name="T16" fmla="*/ 0 h 67"/>
              <a:gd name="T17" fmla="*/ 134 w 134"/>
              <a:gd name="T18" fmla="*/ 67 h 67"/>
            </a:gdLst>
            <a:ahLst/>
            <a:cxnLst>
              <a:cxn ang="T10">
                <a:pos x="T0" y="T1"/>
              </a:cxn>
              <a:cxn ang="T11">
                <a:pos x="T2" y="T3"/>
              </a:cxn>
              <a:cxn ang="T12">
                <a:pos x="T4" y="T5"/>
              </a:cxn>
              <a:cxn ang="T13">
                <a:pos x="T6" y="T7"/>
              </a:cxn>
              <a:cxn ang="T14">
                <a:pos x="T8" y="T9"/>
              </a:cxn>
            </a:cxnLst>
            <a:rect l="T15" t="T16" r="T17" b="T18"/>
            <a:pathLst>
              <a:path w="134" h="67">
                <a:moveTo>
                  <a:pt x="11" y="0"/>
                </a:moveTo>
                <a:lnTo>
                  <a:pt x="33" y="34"/>
                </a:lnTo>
                <a:lnTo>
                  <a:pt x="0" y="45"/>
                </a:lnTo>
                <a:lnTo>
                  <a:pt x="134" y="67"/>
                </a:lnTo>
                <a:lnTo>
                  <a:pt x="1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6898" name="Line 34">
            <a:extLst>
              <a:ext uri="{FF2B5EF4-FFF2-40B4-BE49-F238E27FC236}">
                <a16:creationId xmlns:a16="http://schemas.microsoft.com/office/drawing/2014/main" id="{B67510A6-AFAF-46A2-A903-70FAA77A13D9}"/>
              </a:ext>
            </a:extLst>
          </p:cNvPr>
          <p:cNvSpPr>
            <a:spLocks noChangeShapeType="1"/>
          </p:cNvSpPr>
          <p:nvPr/>
        </p:nvSpPr>
        <p:spPr bwMode="auto">
          <a:xfrm>
            <a:off x="2806700" y="4606925"/>
            <a:ext cx="1588" cy="4968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9" name="Rectangle 35">
            <a:extLst>
              <a:ext uri="{FF2B5EF4-FFF2-40B4-BE49-F238E27FC236}">
                <a16:creationId xmlns:a16="http://schemas.microsoft.com/office/drawing/2014/main" id="{D37AAD2C-D052-4327-9520-6E201592F60E}"/>
              </a:ext>
            </a:extLst>
          </p:cNvPr>
          <p:cNvSpPr>
            <a:spLocks noChangeArrowheads="1"/>
          </p:cNvSpPr>
          <p:nvPr/>
        </p:nvSpPr>
        <p:spPr bwMode="auto">
          <a:xfrm>
            <a:off x="1797050" y="5103813"/>
            <a:ext cx="2001838" cy="67310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900" name="Rectangle 36">
            <a:extLst>
              <a:ext uri="{FF2B5EF4-FFF2-40B4-BE49-F238E27FC236}">
                <a16:creationId xmlns:a16="http://schemas.microsoft.com/office/drawing/2014/main" id="{5A229FAE-BF36-432D-99A0-4D114A531B72}"/>
              </a:ext>
            </a:extLst>
          </p:cNvPr>
          <p:cNvSpPr>
            <a:spLocks noChangeArrowheads="1"/>
          </p:cNvSpPr>
          <p:nvPr/>
        </p:nvSpPr>
        <p:spPr bwMode="auto">
          <a:xfrm>
            <a:off x="2098675" y="5173663"/>
            <a:ext cx="1381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恢复被中断进</a:t>
            </a:r>
            <a:endParaRPr lang="zh-CN" altLang="en-US" b="1"/>
          </a:p>
        </p:txBody>
      </p:sp>
      <p:sp>
        <p:nvSpPr>
          <p:cNvPr id="36901" name="Rectangle 37">
            <a:extLst>
              <a:ext uri="{FF2B5EF4-FFF2-40B4-BE49-F238E27FC236}">
                <a16:creationId xmlns:a16="http://schemas.microsoft.com/office/drawing/2014/main" id="{557935D2-52F5-474D-AA95-C595B79DA6C5}"/>
              </a:ext>
            </a:extLst>
          </p:cNvPr>
          <p:cNvSpPr>
            <a:spLocks noChangeArrowheads="1"/>
          </p:cNvSpPr>
          <p:nvPr/>
        </p:nvSpPr>
        <p:spPr bwMode="auto">
          <a:xfrm>
            <a:off x="2116138" y="5457825"/>
            <a:ext cx="460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程的</a:t>
            </a:r>
            <a:endParaRPr lang="zh-CN" altLang="en-US" b="1"/>
          </a:p>
        </p:txBody>
      </p:sp>
      <p:sp>
        <p:nvSpPr>
          <p:cNvPr id="36902" name="Rectangle 38">
            <a:extLst>
              <a:ext uri="{FF2B5EF4-FFF2-40B4-BE49-F238E27FC236}">
                <a16:creationId xmlns:a16="http://schemas.microsoft.com/office/drawing/2014/main" id="{DC6E2A5A-A174-41AA-ADED-A573818D0FCA}"/>
              </a:ext>
            </a:extLst>
          </p:cNvPr>
          <p:cNvSpPr>
            <a:spLocks noChangeArrowheads="1"/>
          </p:cNvSpPr>
          <p:nvPr/>
        </p:nvSpPr>
        <p:spPr bwMode="auto">
          <a:xfrm>
            <a:off x="2576513" y="5440363"/>
            <a:ext cx="469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CPU</a:t>
            </a:r>
            <a:endParaRPr lang="en-US" altLang="zh-CN" b="1"/>
          </a:p>
        </p:txBody>
      </p:sp>
      <p:sp>
        <p:nvSpPr>
          <p:cNvPr id="36903" name="Rectangle 39">
            <a:extLst>
              <a:ext uri="{FF2B5EF4-FFF2-40B4-BE49-F238E27FC236}">
                <a16:creationId xmlns:a16="http://schemas.microsoft.com/office/drawing/2014/main" id="{395E564B-0E0B-4696-9A4B-70762B700383}"/>
              </a:ext>
            </a:extLst>
          </p:cNvPr>
          <p:cNvSpPr>
            <a:spLocks noChangeArrowheads="1"/>
          </p:cNvSpPr>
          <p:nvPr/>
        </p:nvSpPr>
        <p:spPr bwMode="auto">
          <a:xfrm>
            <a:off x="3001963" y="5457825"/>
            <a:ext cx="460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现场</a:t>
            </a:r>
            <a:endParaRPr lang="zh-CN" altLang="en-US" b="1"/>
          </a:p>
        </p:txBody>
      </p:sp>
      <p:sp>
        <p:nvSpPr>
          <p:cNvPr id="36904" name="Freeform 40">
            <a:extLst>
              <a:ext uri="{FF2B5EF4-FFF2-40B4-BE49-F238E27FC236}">
                <a16:creationId xmlns:a16="http://schemas.microsoft.com/office/drawing/2014/main" id="{C88C1E02-FE19-494D-86CB-DC5A5108D631}"/>
              </a:ext>
            </a:extLst>
          </p:cNvPr>
          <p:cNvSpPr>
            <a:spLocks/>
          </p:cNvSpPr>
          <p:nvPr/>
        </p:nvSpPr>
        <p:spPr bwMode="auto">
          <a:xfrm>
            <a:off x="2754313" y="4891088"/>
            <a:ext cx="88900" cy="212725"/>
          </a:xfrm>
          <a:custGeom>
            <a:avLst/>
            <a:gdLst>
              <a:gd name="T0" fmla="*/ 88900 w 56"/>
              <a:gd name="T1" fmla="*/ 0 h 134"/>
              <a:gd name="T2" fmla="*/ 52388 w 56"/>
              <a:gd name="T3" fmla="*/ 34925 h 134"/>
              <a:gd name="T4" fmla="*/ 0 w 56"/>
              <a:gd name="T5" fmla="*/ 0 h 134"/>
              <a:gd name="T6" fmla="*/ 52388 w 56"/>
              <a:gd name="T7" fmla="*/ 212725 h 134"/>
              <a:gd name="T8" fmla="*/ 88900 w 56"/>
              <a:gd name="T9" fmla="*/ 0 h 134"/>
              <a:gd name="T10" fmla="*/ 0 60000 65536"/>
              <a:gd name="T11" fmla="*/ 0 60000 65536"/>
              <a:gd name="T12" fmla="*/ 0 60000 65536"/>
              <a:gd name="T13" fmla="*/ 0 60000 65536"/>
              <a:gd name="T14" fmla="*/ 0 60000 65536"/>
              <a:gd name="T15" fmla="*/ 0 w 56"/>
              <a:gd name="T16" fmla="*/ 0 h 134"/>
              <a:gd name="T17" fmla="*/ 56 w 56"/>
              <a:gd name="T18" fmla="*/ 134 h 134"/>
            </a:gdLst>
            <a:ahLst/>
            <a:cxnLst>
              <a:cxn ang="T10">
                <a:pos x="T0" y="T1"/>
              </a:cxn>
              <a:cxn ang="T11">
                <a:pos x="T2" y="T3"/>
              </a:cxn>
              <a:cxn ang="T12">
                <a:pos x="T4" y="T5"/>
              </a:cxn>
              <a:cxn ang="T13">
                <a:pos x="T6" y="T7"/>
              </a:cxn>
              <a:cxn ang="T14">
                <a:pos x="T8" y="T9"/>
              </a:cxn>
            </a:cxnLst>
            <a:rect l="T15" t="T16" r="T17" b="T18"/>
            <a:pathLst>
              <a:path w="56" h="134">
                <a:moveTo>
                  <a:pt x="56" y="0"/>
                </a:moveTo>
                <a:lnTo>
                  <a:pt x="33" y="22"/>
                </a:lnTo>
                <a:lnTo>
                  <a:pt x="0" y="0"/>
                </a:lnTo>
                <a:lnTo>
                  <a:pt x="33" y="134"/>
                </a:lnTo>
                <a:lnTo>
                  <a:pt x="5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6905" name="Rectangle 41">
            <a:extLst>
              <a:ext uri="{FF2B5EF4-FFF2-40B4-BE49-F238E27FC236}">
                <a16:creationId xmlns:a16="http://schemas.microsoft.com/office/drawing/2014/main" id="{817B7329-038B-45DB-8252-0F2663D1FC05}"/>
              </a:ext>
            </a:extLst>
          </p:cNvPr>
          <p:cNvSpPr>
            <a:spLocks noChangeArrowheads="1"/>
          </p:cNvSpPr>
          <p:nvPr/>
        </p:nvSpPr>
        <p:spPr bwMode="auto">
          <a:xfrm>
            <a:off x="2930525" y="473075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Times New Roman" panose="02020603050405020304" pitchFamily="18" charset="0"/>
              </a:rPr>
              <a:t>…</a:t>
            </a:r>
            <a:endParaRPr lang="zh-CN" altLang="en-US" b="1"/>
          </a:p>
        </p:txBody>
      </p:sp>
      <p:sp>
        <p:nvSpPr>
          <p:cNvPr id="36906" name="Line 42">
            <a:extLst>
              <a:ext uri="{FF2B5EF4-FFF2-40B4-BE49-F238E27FC236}">
                <a16:creationId xmlns:a16="http://schemas.microsoft.com/office/drawing/2014/main" id="{E42A4FF8-63B9-4211-B227-6ED04119ED62}"/>
              </a:ext>
            </a:extLst>
          </p:cNvPr>
          <p:cNvSpPr>
            <a:spLocks noChangeShapeType="1"/>
          </p:cNvSpPr>
          <p:nvPr/>
        </p:nvSpPr>
        <p:spPr bwMode="auto">
          <a:xfrm flipV="1">
            <a:off x="3125788" y="4606925"/>
            <a:ext cx="1435100" cy="4968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7" name="Freeform 43">
            <a:extLst>
              <a:ext uri="{FF2B5EF4-FFF2-40B4-BE49-F238E27FC236}">
                <a16:creationId xmlns:a16="http://schemas.microsoft.com/office/drawing/2014/main" id="{CF1291DF-F42D-4B05-90C2-8AB3F0C59412}"/>
              </a:ext>
            </a:extLst>
          </p:cNvPr>
          <p:cNvSpPr>
            <a:spLocks/>
          </p:cNvSpPr>
          <p:nvPr/>
        </p:nvSpPr>
        <p:spPr bwMode="auto">
          <a:xfrm>
            <a:off x="3143250" y="4979988"/>
            <a:ext cx="230188" cy="123825"/>
          </a:xfrm>
          <a:custGeom>
            <a:avLst/>
            <a:gdLst>
              <a:gd name="T0" fmla="*/ 230188 w 145"/>
              <a:gd name="T1" fmla="*/ 88900 h 78"/>
              <a:gd name="T2" fmla="*/ 177800 w 145"/>
              <a:gd name="T3" fmla="*/ 52388 h 78"/>
              <a:gd name="T4" fmla="*/ 195263 w 145"/>
              <a:gd name="T5" fmla="*/ 0 h 78"/>
              <a:gd name="T6" fmla="*/ 0 w 145"/>
              <a:gd name="T7" fmla="*/ 123825 h 78"/>
              <a:gd name="T8" fmla="*/ 230188 w 145"/>
              <a:gd name="T9" fmla="*/ 88900 h 78"/>
              <a:gd name="T10" fmla="*/ 0 60000 65536"/>
              <a:gd name="T11" fmla="*/ 0 60000 65536"/>
              <a:gd name="T12" fmla="*/ 0 60000 65536"/>
              <a:gd name="T13" fmla="*/ 0 60000 65536"/>
              <a:gd name="T14" fmla="*/ 0 60000 65536"/>
              <a:gd name="T15" fmla="*/ 0 w 145"/>
              <a:gd name="T16" fmla="*/ 0 h 78"/>
              <a:gd name="T17" fmla="*/ 145 w 145"/>
              <a:gd name="T18" fmla="*/ 78 h 78"/>
            </a:gdLst>
            <a:ahLst/>
            <a:cxnLst>
              <a:cxn ang="T10">
                <a:pos x="T0" y="T1"/>
              </a:cxn>
              <a:cxn ang="T11">
                <a:pos x="T2" y="T3"/>
              </a:cxn>
              <a:cxn ang="T12">
                <a:pos x="T4" y="T5"/>
              </a:cxn>
              <a:cxn ang="T13">
                <a:pos x="T6" y="T7"/>
              </a:cxn>
              <a:cxn ang="T14">
                <a:pos x="T8" y="T9"/>
              </a:cxn>
            </a:cxnLst>
            <a:rect l="T15" t="T16" r="T17" b="T18"/>
            <a:pathLst>
              <a:path w="145" h="78">
                <a:moveTo>
                  <a:pt x="145" y="56"/>
                </a:moveTo>
                <a:lnTo>
                  <a:pt x="112" y="33"/>
                </a:lnTo>
                <a:lnTo>
                  <a:pt x="123" y="0"/>
                </a:lnTo>
                <a:lnTo>
                  <a:pt x="0" y="78"/>
                </a:lnTo>
                <a:lnTo>
                  <a:pt x="145" y="5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6908" name="Line 44">
            <a:extLst>
              <a:ext uri="{FF2B5EF4-FFF2-40B4-BE49-F238E27FC236}">
                <a16:creationId xmlns:a16="http://schemas.microsoft.com/office/drawing/2014/main" id="{2CD3B421-F94E-48EC-94CA-03DE941F8E0A}"/>
              </a:ext>
            </a:extLst>
          </p:cNvPr>
          <p:cNvSpPr>
            <a:spLocks noChangeShapeType="1"/>
          </p:cNvSpPr>
          <p:nvPr/>
        </p:nvSpPr>
        <p:spPr bwMode="auto">
          <a:xfrm>
            <a:off x="1036638" y="4606925"/>
            <a:ext cx="1346200" cy="4968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9" name="Freeform 45">
            <a:extLst>
              <a:ext uri="{FF2B5EF4-FFF2-40B4-BE49-F238E27FC236}">
                <a16:creationId xmlns:a16="http://schemas.microsoft.com/office/drawing/2014/main" id="{3253A4FD-D4C9-45E5-BBBE-A2F9F695DC97}"/>
              </a:ext>
            </a:extLst>
          </p:cNvPr>
          <p:cNvSpPr>
            <a:spLocks/>
          </p:cNvSpPr>
          <p:nvPr/>
        </p:nvSpPr>
        <p:spPr bwMode="auto">
          <a:xfrm>
            <a:off x="2170113" y="4979988"/>
            <a:ext cx="212725" cy="123825"/>
          </a:xfrm>
          <a:custGeom>
            <a:avLst/>
            <a:gdLst>
              <a:gd name="T0" fmla="*/ 17462 w 134"/>
              <a:gd name="T1" fmla="*/ 0 h 78"/>
              <a:gd name="T2" fmla="*/ 34925 w 134"/>
              <a:gd name="T3" fmla="*/ 52388 h 78"/>
              <a:gd name="T4" fmla="*/ 0 w 134"/>
              <a:gd name="T5" fmla="*/ 88900 h 78"/>
              <a:gd name="T6" fmla="*/ 212725 w 134"/>
              <a:gd name="T7" fmla="*/ 123825 h 78"/>
              <a:gd name="T8" fmla="*/ 17462 w 134"/>
              <a:gd name="T9" fmla="*/ 0 h 78"/>
              <a:gd name="T10" fmla="*/ 0 60000 65536"/>
              <a:gd name="T11" fmla="*/ 0 60000 65536"/>
              <a:gd name="T12" fmla="*/ 0 60000 65536"/>
              <a:gd name="T13" fmla="*/ 0 60000 65536"/>
              <a:gd name="T14" fmla="*/ 0 60000 65536"/>
              <a:gd name="T15" fmla="*/ 0 w 134"/>
              <a:gd name="T16" fmla="*/ 0 h 78"/>
              <a:gd name="T17" fmla="*/ 134 w 134"/>
              <a:gd name="T18" fmla="*/ 78 h 78"/>
            </a:gdLst>
            <a:ahLst/>
            <a:cxnLst>
              <a:cxn ang="T10">
                <a:pos x="T0" y="T1"/>
              </a:cxn>
              <a:cxn ang="T11">
                <a:pos x="T2" y="T3"/>
              </a:cxn>
              <a:cxn ang="T12">
                <a:pos x="T4" y="T5"/>
              </a:cxn>
              <a:cxn ang="T13">
                <a:pos x="T6" y="T7"/>
              </a:cxn>
              <a:cxn ang="T14">
                <a:pos x="T8" y="T9"/>
              </a:cxn>
            </a:cxnLst>
            <a:rect l="T15" t="T16" r="T17" b="T18"/>
            <a:pathLst>
              <a:path w="134" h="78">
                <a:moveTo>
                  <a:pt x="11" y="0"/>
                </a:moveTo>
                <a:lnTo>
                  <a:pt x="22" y="33"/>
                </a:lnTo>
                <a:lnTo>
                  <a:pt x="0" y="56"/>
                </a:lnTo>
                <a:lnTo>
                  <a:pt x="134" y="78"/>
                </a:lnTo>
                <a:lnTo>
                  <a:pt x="1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6910" name="Line 46">
            <a:extLst>
              <a:ext uri="{FF2B5EF4-FFF2-40B4-BE49-F238E27FC236}">
                <a16:creationId xmlns:a16="http://schemas.microsoft.com/office/drawing/2014/main" id="{277D2C39-2125-4422-A6F3-5F9DACEDD470}"/>
              </a:ext>
            </a:extLst>
          </p:cNvPr>
          <p:cNvSpPr>
            <a:spLocks noChangeShapeType="1"/>
          </p:cNvSpPr>
          <p:nvPr/>
        </p:nvSpPr>
        <p:spPr bwMode="auto">
          <a:xfrm>
            <a:off x="2806700" y="5776913"/>
            <a:ext cx="1588" cy="2476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1" name="Freeform 47">
            <a:extLst>
              <a:ext uri="{FF2B5EF4-FFF2-40B4-BE49-F238E27FC236}">
                <a16:creationId xmlns:a16="http://schemas.microsoft.com/office/drawing/2014/main" id="{4389C92D-F647-4CCD-8E97-5BD7B27E1208}"/>
              </a:ext>
            </a:extLst>
          </p:cNvPr>
          <p:cNvSpPr>
            <a:spLocks/>
          </p:cNvSpPr>
          <p:nvPr/>
        </p:nvSpPr>
        <p:spPr bwMode="auto">
          <a:xfrm>
            <a:off x="2754313" y="5883275"/>
            <a:ext cx="88900" cy="230188"/>
          </a:xfrm>
          <a:custGeom>
            <a:avLst/>
            <a:gdLst>
              <a:gd name="T0" fmla="*/ 88900 w 56"/>
              <a:gd name="T1" fmla="*/ 0 h 145"/>
              <a:gd name="T2" fmla="*/ 52388 w 56"/>
              <a:gd name="T3" fmla="*/ 53975 h 145"/>
              <a:gd name="T4" fmla="*/ 0 w 56"/>
              <a:gd name="T5" fmla="*/ 0 h 145"/>
              <a:gd name="T6" fmla="*/ 52388 w 56"/>
              <a:gd name="T7" fmla="*/ 230188 h 145"/>
              <a:gd name="T8" fmla="*/ 88900 w 56"/>
              <a:gd name="T9" fmla="*/ 0 h 145"/>
              <a:gd name="T10" fmla="*/ 0 60000 65536"/>
              <a:gd name="T11" fmla="*/ 0 60000 65536"/>
              <a:gd name="T12" fmla="*/ 0 60000 65536"/>
              <a:gd name="T13" fmla="*/ 0 60000 65536"/>
              <a:gd name="T14" fmla="*/ 0 60000 65536"/>
              <a:gd name="T15" fmla="*/ 0 w 56"/>
              <a:gd name="T16" fmla="*/ 0 h 145"/>
              <a:gd name="T17" fmla="*/ 56 w 56"/>
              <a:gd name="T18" fmla="*/ 145 h 145"/>
            </a:gdLst>
            <a:ahLst/>
            <a:cxnLst>
              <a:cxn ang="T10">
                <a:pos x="T0" y="T1"/>
              </a:cxn>
              <a:cxn ang="T11">
                <a:pos x="T2" y="T3"/>
              </a:cxn>
              <a:cxn ang="T12">
                <a:pos x="T4" y="T5"/>
              </a:cxn>
              <a:cxn ang="T13">
                <a:pos x="T6" y="T7"/>
              </a:cxn>
              <a:cxn ang="T14">
                <a:pos x="T8" y="T9"/>
              </a:cxn>
            </a:cxnLst>
            <a:rect l="T15" t="T16" r="T17" b="T18"/>
            <a:pathLst>
              <a:path w="56" h="145">
                <a:moveTo>
                  <a:pt x="56" y="0"/>
                </a:moveTo>
                <a:lnTo>
                  <a:pt x="33" y="34"/>
                </a:lnTo>
                <a:lnTo>
                  <a:pt x="0" y="0"/>
                </a:lnTo>
                <a:lnTo>
                  <a:pt x="33" y="145"/>
                </a:lnTo>
                <a:lnTo>
                  <a:pt x="5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6912" name="Freeform 48">
            <a:extLst>
              <a:ext uri="{FF2B5EF4-FFF2-40B4-BE49-F238E27FC236}">
                <a16:creationId xmlns:a16="http://schemas.microsoft.com/office/drawing/2014/main" id="{C009CBED-0356-4125-8B56-00CC356D3AB8}"/>
              </a:ext>
            </a:extLst>
          </p:cNvPr>
          <p:cNvSpPr>
            <a:spLocks/>
          </p:cNvSpPr>
          <p:nvPr/>
        </p:nvSpPr>
        <p:spPr bwMode="auto">
          <a:xfrm>
            <a:off x="1797050" y="6113463"/>
            <a:ext cx="2001838" cy="655637"/>
          </a:xfrm>
          <a:custGeom>
            <a:avLst/>
            <a:gdLst>
              <a:gd name="T0" fmla="*/ 212725 w 1261"/>
              <a:gd name="T1" fmla="*/ 655637 h 413"/>
              <a:gd name="T2" fmla="*/ 1789113 w 1261"/>
              <a:gd name="T3" fmla="*/ 655637 h 413"/>
              <a:gd name="T4" fmla="*/ 1895476 w 1261"/>
              <a:gd name="T5" fmla="*/ 638175 h 413"/>
              <a:gd name="T6" fmla="*/ 1984376 w 1261"/>
              <a:gd name="T7" fmla="*/ 549275 h 413"/>
              <a:gd name="T8" fmla="*/ 2001838 w 1261"/>
              <a:gd name="T9" fmla="*/ 460375 h 413"/>
              <a:gd name="T10" fmla="*/ 2001838 w 1261"/>
              <a:gd name="T11" fmla="*/ 195262 h 413"/>
              <a:gd name="T12" fmla="*/ 1984376 w 1261"/>
              <a:gd name="T13" fmla="*/ 88900 h 413"/>
              <a:gd name="T14" fmla="*/ 1895476 w 1261"/>
              <a:gd name="T15" fmla="*/ 17462 h 413"/>
              <a:gd name="T16" fmla="*/ 1789113 w 1261"/>
              <a:gd name="T17" fmla="*/ 0 h 413"/>
              <a:gd name="T18" fmla="*/ 212725 w 1261"/>
              <a:gd name="T19" fmla="*/ 0 h 413"/>
              <a:gd name="T20" fmla="*/ 106363 w 1261"/>
              <a:gd name="T21" fmla="*/ 17462 h 413"/>
              <a:gd name="T22" fmla="*/ 19050 w 1261"/>
              <a:gd name="T23" fmla="*/ 88900 h 413"/>
              <a:gd name="T24" fmla="*/ 0 w 1261"/>
              <a:gd name="T25" fmla="*/ 195262 h 413"/>
              <a:gd name="T26" fmla="*/ 0 w 1261"/>
              <a:gd name="T27" fmla="*/ 460375 h 413"/>
              <a:gd name="T28" fmla="*/ 19050 w 1261"/>
              <a:gd name="T29" fmla="*/ 549275 h 413"/>
              <a:gd name="T30" fmla="*/ 106363 w 1261"/>
              <a:gd name="T31" fmla="*/ 638175 h 413"/>
              <a:gd name="T32" fmla="*/ 212725 w 1261"/>
              <a:gd name="T33" fmla="*/ 655637 h 4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1"/>
              <a:gd name="T52" fmla="*/ 0 h 413"/>
              <a:gd name="T53" fmla="*/ 1261 w 1261"/>
              <a:gd name="T54" fmla="*/ 413 h 4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1" h="413">
                <a:moveTo>
                  <a:pt x="134" y="413"/>
                </a:moveTo>
                <a:lnTo>
                  <a:pt x="1127" y="413"/>
                </a:lnTo>
                <a:lnTo>
                  <a:pt x="1194" y="402"/>
                </a:lnTo>
                <a:lnTo>
                  <a:pt x="1250" y="346"/>
                </a:lnTo>
                <a:lnTo>
                  <a:pt x="1261" y="290"/>
                </a:lnTo>
                <a:lnTo>
                  <a:pt x="1261" y="123"/>
                </a:lnTo>
                <a:lnTo>
                  <a:pt x="1250" y="56"/>
                </a:lnTo>
                <a:lnTo>
                  <a:pt x="1194" y="11"/>
                </a:lnTo>
                <a:lnTo>
                  <a:pt x="1127" y="0"/>
                </a:lnTo>
                <a:lnTo>
                  <a:pt x="134" y="0"/>
                </a:lnTo>
                <a:lnTo>
                  <a:pt x="67" y="11"/>
                </a:lnTo>
                <a:lnTo>
                  <a:pt x="12" y="56"/>
                </a:lnTo>
                <a:lnTo>
                  <a:pt x="0" y="123"/>
                </a:lnTo>
                <a:lnTo>
                  <a:pt x="0" y="290"/>
                </a:lnTo>
                <a:lnTo>
                  <a:pt x="12" y="346"/>
                </a:lnTo>
                <a:lnTo>
                  <a:pt x="67" y="402"/>
                </a:lnTo>
                <a:lnTo>
                  <a:pt x="134" y="41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6913" name="Rectangle 49">
            <a:extLst>
              <a:ext uri="{FF2B5EF4-FFF2-40B4-BE49-F238E27FC236}">
                <a16:creationId xmlns:a16="http://schemas.microsoft.com/office/drawing/2014/main" id="{541F8D2F-8347-4814-8E5B-E37FECE7F1B7}"/>
              </a:ext>
            </a:extLst>
          </p:cNvPr>
          <p:cNvSpPr>
            <a:spLocks noChangeArrowheads="1"/>
          </p:cNvSpPr>
          <p:nvPr/>
        </p:nvSpPr>
        <p:spPr bwMode="auto">
          <a:xfrm>
            <a:off x="1992313" y="6165850"/>
            <a:ext cx="1611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返回被中断的进</a:t>
            </a:r>
            <a:endParaRPr lang="zh-CN" altLang="en-US" b="1"/>
          </a:p>
        </p:txBody>
      </p:sp>
      <p:sp>
        <p:nvSpPr>
          <p:cNvPr id="36914" name="Rectangle 50">
            <a:extLst>
              <a:ext uri="{FF2B5EF4-FFF2-40B4-BE49-F238E27FC236}">
                <a16:creationId xmlns:a16="http://schemas.microsoft.com/office/drawing/2014/main" id="{F543646D-7FB4-4C58-BC87-0BAB6487A76C}"/>
              </a:ext>
            </a:extLst>
          </p:cNvPr>
          <p:cNvSpPr>
            <a:spLocks noChangeArrowheads="1"/>
          </p:cNvSpPr>
          <p:nvPr/>
        </p:nvSpPr>
        <p:spPr bwMode="auto">
          <a:xfrm>
            <a:off x="2098675" y="6450013"/>
            <a:ext cx="1381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程，继续执行</a:t>
            </a:r>
            <a:endParaRPr lang="zh-CN" altLang="en-US" b="1"/>
          </a:p>
        </p:txBody>
      </p:sp>
      <p:sp>
        <p:nvSpPr>
          <p:cNvPr id="36915" name="Freeform 51">
            <a:extLst>
              <a:ext uri="{FF2B5EF4-FFF2-40B4-BE49-F238E27FC236}">
                <a16:creationId xmlns:a16="http://schemas.microsoft.com/office/drawing/2014/main" id="{B96D1A4F-C535-4E29-8A2A-E515CB8B48A2}"/>
              </a:ext>
            </a:extLst>
          </p:cNvPr>
          <p:cNvSpPr>
            <a:spLocks/>
          </p:cNvSpPr>
          <p:nvPr/>
        </p:nvSpPr>
        <p:spPr bwMode="auto">
          <a:xfrm>
            <a:off x="3497263" y="212725"/>
            <a:ext cx="230187" cy="71438"/>
          </a:xfrm>
          <a:custGeom>
            <a:avLst/>
            <a:gdLst>
              <a:gd name="T0" fmla="*/ 230187 w 145"/>
              <a:gd name="T1" fmla="*/ 71438 h 45"/>
              <a:gd name="T2" fmla="*/ 177800 w 145"/>
              <a:gd name="T3" fmla="*/ 34925 h 45"/>
              <a:gd name="T4" fmla="*/ 230187 w 145"/>
              <a:gd name="T5" fmla="*/ 0 h 45"/>
              <a:gd name="T6" fmla="*/ 0 w 145"/>
              <a:gd name="T7" fmla="*/ 34925 h 45"/>
              <a:gd name="T8" fmla="*/ 230187 w 145"/>
              <a:gd name="T9" fmla="*/ 71438 h 45"/>
              <a:gd name="T10" fmla="*/ 0 60000 65536"/>
              <a:gd name="T11" fmla="*/ 0 60000 65536"/>
              <a:gd name="T12" fmla="*/ 0 60000 65536"/>
              <a:gd name="T13" fmla="*/ 0 60000 65536"/>
              <a:gd name="T14" fmla="*/ 0 60000 65536"/>
              <a:gd name="T15" fmla="*/ 0 w 145"/>
              <a:gd name="T16" fmla="*/ 0 h 45"/>
              <a:gd name="T17" fmla="*/ 145 w 145"/>
              <a:gd name="T18" fmla="*/ 45 h 45"/>
            </a:gdLst>
            <a:ahLst/>
            <a:cxnLst>
              <a:cxn ang="T10">
                <a:pos x="T0" y="T1"/>
              </a:cxn>
              <a:cxn ang="T11">
                <a:pos x="T2" y="T3"/>
              </a:cxn>
              <a:cxn ang="T12">
                <a:pos x="T4" y="T5"/>
              </a:cxn>
              <a:cxn ang="T13">
                <a:pos x="T6" y="T7"/>
              </a:cxn>
              <a:cxn ang="T14">
                <a:pos x="T8" y="T9"/>
              </a:cxn>
            </a:cxnLst>
            <a:rect l="T15" t="T16" r="T17" b="T18"/>
            <a:pathLst>
              <a:path w="145" h="45">
                <a:moveTo>
                  <a:pt x="145" y="45"/>
                </a:moveTo>
                <a:lnTo>
                  <a:pt x="112" y="22"/>
                </a:lnTo>
                <a:lnTo>
                  <a:pt x="145" y="0"/>
                </a:lnTo>
                <a:lnTo>
                  <a:pt x="0" y="22"/>
                </a:lnTo>
                <a:lnTo>
                  <a:pt x="145" y="4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6916" name="Line 52">
            <a:extLst>
              <a:ext uri="{FF2B5EF4-FFF2-40B4-BE49-F238E27FC236}">
                <a16:creationId xmlns:a16="http://schemas.microsoft.com/office/drawing/2014/main" id="{F22C5E62-1001-422E-BE01-77032748EB32}"/>
              </a:ext>
            </a:extLst>
          </p:cNvPr>
          <p:cNvSpPr>
            <a:spLocks noChangeShapeType="1"/>
          </p:cNvSpPr>
          <p:nvPr/>
        </p:nvSpPr>
        <p:spPr bwMode="auto">
          <a:xfrm flipH="1">
            <a:off x="3551238" y="247650"/>
            <a:ext cx="67310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7" name="Rectangle 53">
            <a:extLst>
              <a:ext uri="{FF2B5EF4-FFF2-40B4-BE49-F238E27FC236}">
                <a16:creationId xmlns:a16="http://schemas.microsoft.com/office/drawing/2014/main" id="{306A8DD3-20D1-4562-A741-C4F193076C06}"/>
              </a:ext>
            </a:extLst>
          </p:cNvPr>
          <p:cNvSpPr>
            <a:spLocks noChangeArrowheads="1"/>
          </p:cNvSpPr>
          <p:nvPr/>
        </p:nvSpPr>
        <p:spPr bwMode="auto">
          <a:xfrm>
            <a:off x="4365625" y="123825"/>
            <a:ext cx="1381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中断请求信号</a:t>
            </a:r>
            <a:endParaRPr lang="zh-CN" altLang="en-US" b="1"/>
          </a:p>
        </p:txBody>
      </p:sp>
      <p:sp>
        <p:nvSpPr>
          <p:cNvPr id="36918" name="Text Box 54">
            <a:extLst>
              <a:ext uri="{FF2B5EF4-FFF2-40B4-BE49-F238E27FC236}">
                <a16:creationId xmlns:a16="http://schemas.microsoft.com/office/drawing/2014/main" id="{A76C94E7-9876-48F5-BA01-AAA685A99F58}"/>
              </a:ext>
            </a:extLst>
          </p:cNvPr>
          <p:cNvSpPr txBox="1">
            <a:spLocks noChangeArrowheads="1"/>
          </p:cNvSpPr>
          <p:nvPr/>
        </p:nvSpPr>
        <p:spPr bwMode="auto">
          <a:xfrm>
            <a:off x="7239000" y="1066800"/>
            <a:ext cx="67151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0000CC"/>
                </a:solidFill>
                <a:latin typeface="Times New Roman" panose="02020603050405020304" pitchFamily="18" charset="0"/>
              </a:rPr>
              <a:t>中断处理程序的处理过程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4076A290-C0FB-4444-966C-E1299FDF89F3}"/>
              </a:ext>
            </a:extLst>
          </p:cNvPr>
          <p:cNvSpPr txBox="1">
            <a:spLocks noChangeArrowheads="1"/>
          </p:cNvSpPr>
          <p:nvPr/>
        </p:nvSpPr>
        <p:spPr bwMode="auto">
          <a:xfrm>
            <a:off x="971600" y="593725"/>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6.1  I/O</a:t>
            </a:r>
            <a:r>
              <a:rPr lang="zh-CN" altLang="en-US" sz="4000" b="1" dirty="0">
                <a:latin typeface="华文新魏" panose="02010800040101010101" pitchFamily="2" charset="-122"/>
                <a:ea typeface="华文新魏" panose="02010800040101010101" pitchFamily="2" charset="-122"/>
              </a:rPr>
              <a:t>系统的功能、模型和接口</a:t>
            </a:r>
            <a:endParaRPr lang="en-US" altLang="zh-CN" sz="4000" b="1" dirty="0">
              <a:latin typeface="华文新魏" panose="02010800040101010101" pitchFamily="2" charset="-122"/>
              <a:ea typeface="华文新魏" panose="02010800040101010101" pitchFamily="2" charset="-122"/>
            </a:endParaRPr>
          </a:p>
        </p:txBody>
      </p:sp>
      <p:sp>
        <p:nvSpPr>
          <p:cNvPr id="11267" name="Rectangle 3">
            <a:extLst>
              <a:ext uri="{FF2B5EF4-FFF2-40B4-BE49-F238E27FC236}">
                <a16:creationId xmlns:a16="http://schemas.microsoft.com/office/drawing/2014/main" id="{53209FF2-08A3-495C-8BA6-894D9D533C00}"/>
              </a:ext>
            </a:extLst>
          </p:cNvPr>
          <p:cNvSpPr>
            <a:spLocks noChangeArrowheads="1"/>
          </p:cNvSpPr>
          <p:nvPr/>
        </p:nvSpPr>
        <p:spPr bwMode="auto">
          <a:xfrm>
            <a:off x="304800" y="1295400"/>
            <a:ext cx="8458200" cy="537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宋体" panose="02010600030101010101" pitchFamily="2" charset="-122"/>
              </a:rPr>
              <a:t>6.1.1 I/O</a:t>
            </a:r>
            <a:r>
              <a:rPr lang="zh-CN" altLang="en-US" sz="3200" b="1" dirty="0">
                <a:solidFill>
                  <a:srgbClr val="0000CC"/>
                </a:solidFill>
                <a:latin typeface="宋体" panose="02010600030101010101" pitchFamily="2" charset="-122"/>
              </a:rPr>
              <a:t>系统的基本功能</a:t>
            </a:r>
          </a:p>
          <a:p>
            <a:pPr lvl="1" algn="just" eaLnBrk="1" hangingPunct="1">
              <a:spcBef>
                <a:spcPct val="20000"/>
              </a:spcBef>
              <a:buClr>
                <a:srgbClr val="0000CC"/>
              </a:buClr>
              <a:buFont typeface="+mj-ea"/>
              <a:buAutoNum type="circleNumDbPlain"/>
            </a:pPr>
            <a:r>
              <a:rPr lang="zh-CN" altLang="en-US" sz="2800" b="1" dirty="0">
                <a:latin typeface="Times New Roman" panose="02020603050405020304" pitchFamily="18" charset="0"/>
              </a:rPr>
              <a:t>隐藏物理设备的细节</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仅向上层进程提供少量的、抽象的读</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写命令</a:t>
            </a:r>
            <a:r>
              <a:rPr lang="en-US" altLang="zh-CN" sz="2800" b="1" dirty="0">
                <a:latin typeface="Times New Roman" panose="02020603050405020304" pitchFamily="18" charset="0"/>
              </a:rPr>
              <a:t>(Unix</a:t>
            </a:r>
            <a:r>
              <a:rPr lang="zh-CN" altLang="en-US" sz="2800" b="1" dirty="0">
                <a:latin typeface="Times New Roman" panose="02020603050405020304" pitchFamily="18" charset="0"/>
              </a:rPr>
              <a:t>系统中文件和设备采用同样的抽象接口</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看不出区别</a:t>
            </a:r>
            <a:r>
              <a:rPr lang="en-US" altLang="zh-CN" sz="2800" b="1" dirty="0">
                <a:latin typeface="Times New Roman" panose="02020603050405020304" pitchFamily="18" charset="0"/>
              </a:rPr>
              <a:t>)</a:t>
            </a:r>
            <a:endParaRPr lang="zh-CN" altLang="en-US" sz="2800" b="1" dirty="0">
              <a:latin typeface="Times New Roman" panose="02020603050405020304" pitchFamily="18" charset="0"/>
            </a:endParaRPr>
          </a:p>
          <a:p>
            <a:pPr lvl="1" algn="just" eaLnBrk="1" hangingPunct="1">
              <a:spcBef>
                <a:spcPct val="20000"/>
              </a:spcBef>
              <a:buClr>
                <a:srgbClr val="0000CC"/>
              </a:buClr>
              <a:buFont typeface="+mj-ea"/>
              <a:buAutoNum type="circleNumDbPlain"/>
            </a:pPr>
            <a:r>
              <a:rPr lang="zh-CN" altLang="en-US" sz="2800" b="1" dirty="0">
                <a:latin typeface="Times New Roman" panose="02020603050405020304" pitchFamily="18" charset="0"/>
              </a:rPr>
              <a:t>与设备的无关性</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便于替换</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更改</a:t>
            </a:r>
          </a:p>
          <a:p>
            <a:pPr lvl="1" algn="just" eaLnBrk="1" hangingPunct="1">
              <a:spcBef>
                <a:spcPct val="20000"/>
              </a:spcBef>
              <a:buClr>
                <a:srgbClr val="0000CC"/>
              </a:buClr>
              <a:buFont typeface="+mj-ea"/>
              <a:buAutoNum type="circleNumDbPlain"/>
            </a:pPr>
            <a:r>
              <a:rPr lang="zh-CN" altLang="en-US" sz="2800" b="1" dirty="0">
                <a:latin typeface="Times New Roman" panose="02020603050405020304" pitchFamily="18" charset="0"/>
              </a:rPr>
              <a:t>提高处理机和</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设备的利用率</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并发</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       </a:t>
            </a:r>
          </a:p>
          <a:p>
            <a:pPr lvl="1" algn="just" eaLnBrk="1" hangingPunct="1">
              <a:spcBef>
                <a:spcPct val="20000"/>
              </a:spcBef>
              <a:buClr>
                <a:srgbClr val="0000CC"/>
              </a:buClr>
              <a:buFont typeface="+mj-ea"/>
              <a:buAutoNum type="circleNumDbPlain"/>
            </a:pPr>
            <a:r>
              <a:rPr lang="zh-CN" altLang="en-US" sz="2800" b="1" dirty="0">
                <a:latin typeface="Times New Roman" panose="02020603050405020304" pitchFamily="18" charset="0"/>
              </a:rPr>
              <a:t>对</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设备进行控制</a:t>
            </a:r>
          </a:p>
          <a:p>
            <a:pPr lvl="2" algn="just" eaLnBrk="1" hangingPunct="1">
              <a:spcBef>
                <a:spcPct val="20000"/>
              </a:spcBef>
              <a:buClr>
                <a:srgbClr val="0000CC"/>
              </a:buClr>
              <a:buFont typeface="Wingdings" panose="05000000000000000000" pitchFamily="2" charset="2"/>
              <a:buChar char="Ø"/>
            </a:pPr>
            <a:r>
              <a:rPr lang="zh-CN" altLang="en-US" b="1" dirty="0">
                <a:solidFill>
                  <a:srgbClr val="FF0000"/>
                </a:solidFill>
                <a:latin typeface="Times New Roman" panose="02020603050405020304" pitchFamily="18" charset="0"/>
              </a:rPr>
              <a:t>轮询可编程</a:t>
            </a:r>
            <a:r>
              <a:rPr lang="en-US" altLang="zh-CN" b="1" dirty="0">
                <a:solidFill>
                  <a:srgbClr val="FF0000"/>
                </a:solidFill>
                <a:latin typeface="Times New Roman" panose="02020603050405020304" pitchFamily="18" charset="0"/>
              </a:rPr>
              <a:t>IO</a:t>
            </a:r>
          </a:p>
          <a:p>
            <a:pPr lvl="2" algn="just" eaLnBrk="1" hangingPunct="1">
              <a:spcBef>
                <a:spcPct val="20000"/>
              </a:spcBef>
              <a:buClr>
                <a:srgbClr val="0000CC"/>
              </a:buClr>
              <a:buFont typeface="Wingdings" panose="05000000000000000000" pitchFamily="2" charset="2"/>
              <a:buChar char="Ø"/>
            </a:pPr>
            <a:r>
              <a:rPr lang="zh-CN" altLang="en-US" b="1" dirty="0">
                <a:solidFill>
                  <a:srgbClr val="FF0000"/>
                </a:solidFill>
                <a:latin typeface="Times New Roman" panose="02020603050405020304" pitchFamily="18" charset="0"/>
              </a:rPr>
              <a:t>中断可编程</a:t>
            </a:r>
            <a:r>
              <a:rPr lang="en-US" altLang="zh-CN" b="1" dirty="0">
                <a:solidFill>
                  <a:srgbClr val="FF0000"/>
                </a:solidFill>
                <a:latin typeface="Times New Roman" panose="02020603050405020304" pitchFamily="18" charset="0"/>
              </a:rPr>
              <a:t>IO:</a:t>
            </a:r>
            <a:r>
              <a:rPr lang="zh-CN" altLang="en-US" b="1" dirty="0">
                <a:solidFill>
                  <a:srgbClr val="FF0000"/>
                </a:solidFill>
                <a:latin typeface="Times New Roman" panose="02020603050405020304" pitchFamily="18" charset="0"/>
              </a:rPr>
              <a:t>打印机</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键盘等低速设备</a:t>
            </a:r>
            <a:endParaRPr lang="en-US" altLang="zh-CN" b="1" dirty="0">
              <a:solidFill>
                <a:srgbClr val="FF0000"/>
              </a:solidFill>
              <a:latin typeface="Times New Roman" panose="02020603050405020304" pitchFamily="18" charset="0"/>
            </a:endParaRPr>
          </a:p>
          <a:p>
            <a:pPr lvl="2" algn="just" eaLnBrk="1" hangingPunct="1">
              <a:spcBef>
                <a:spcPct val="20000"/>
              </a:spcBef>
              <a:buClr>
                <a:srgbClr val="0000CC"/>
              </a:buClr>
              <a:buFont typeface="Wingdings" panose="05000000000000000000" pitchFamily="2" charset="2"/>
              <a:buChar char="Ø"/>
            </a:pPr>
            <a:r>
              <a:rPr lang="zh-CN" altLang="en-US" b="1" dirty="0">
                <a:solidFill>
                  <a:srgbClr val="FF0000"/>
                </a:solidFill>
                <a:latin typeface="Times New Roman" panose="02020603050405020304" pitchFamily="18" charset="0"/>
              </a:rPr>
              <a:t>直接存储器访问</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磁盘</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光驱等高速设备</a:t>
            </a:r>
            <a:endParaRPr lang="en-US" altLang="zh-CN" b="1" dirty="0">
              <a:solidFill>
                <a:srgbClr val="FF0000"/>
              </a:solidFill>
              <a:latin typeface="Times New Roman" panose="02020603050405020304" pitchFamily="18" charset="0"/>
            </a:endParaRPr>
          </a:p>
          <a:p>
            <a:pPr lvl="2" algn="just" eaLnBrk="1" hangingPunct="1">
              <a:spcBef>
                <a:spcPct val="20000"/>
              </a:spcBef>
              <a:buClr>
                <a:srgbClr val="0000CC"/>
              </a:buClr>
              <a:buFont typeface="Wingdings" panose="05000000000000000000" pitchFamily="2" charset="2"/>
              <a:buChar char="Ø"/>
            </a:pPr>
            <a:r>
              <a:rPr lang="en-US" altLang="zh-CN" b="1" dirty="0">
                <a:solidFill>
                  <a:srgbClr val="FF0000"/>
                </a:solidFill>
                <a:latin typeface="Times New Roman" panose="02020603050405020304" pitchFamily="18" charset="0"/>
              </a:rPr>
              <a:t>IO</a:t>
            </a:r>
            <a:r>
              <a:rPr lang="zh-CN" altLang="en-US" b="1" dirty="0">
                <a:solidFill>
                  <a:srgbClr val="FF0000"/>
                </a:solidFill>
                <a:latin typeface="Times New Roman" panose="02020603050405020304" pitchFamily="18" charset="0"/>
              </a:rPr>
              <a:t>通道</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解放</a:t>
            </a:r>
            <a:r>
              <a:rPr lang="en-US" altLang="zh-CN" b="1" dirty="0">
                <a:solidFill>
                  <a:srgbClr val="FF0000"/>
                </a:solidFill>
                <a:latin typeface="Times New Roman" panose="02020603050405020304" pitchFamily="18" charset="0"/>
              </a:rPr>
              <a:t>CPU,</a:t>
            </a:r>
            <a:r>
              <a:rPr lang="zh-CN" altLang="en-US" b="1" dirty="0">
                <a:solidFill>
                  <a:srgbClr val="FF0000"/>
                </a:solidFill>
                <a:latin typeface="Times New Roman" panose="02020603050405020304" pitchFamily="18" charset="0"/>
              </a:rPr>
              <a:t>专用于</a:t>
            </a:r>
            <a:r>
              <a:rPr lang="en-US" altLang="zh-CN" b="1" dirty="0">
                <a:solidFill>
                  <a:srgbClr val="FF0000"/>
                </a:solidFill>
                <a:latin typeface="Times New Roman" panose="02020603050405020304" pitchFamily="18" charset="0"/>
              </a:rPr>
              <a:t>IO</a:t>
            </a:r>
            <a:r>
              <a:rPr lang="zh-CN" altLang="en-US" b="1" dirty="0">
                <a:solidFill>
                  <a:srgbClr val="FF0000"/>
                </a:solidFill>
                <a:latin typeface="Times New Roman" panose="02020603050405020304" pitchFamily="18"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9329D5D9-9D20-4DC8-BC82-9B5D211942DD}"/>
              </a:ext>
            </a:extLst>
          </p:cNvPr>
          <p:cNvSpPr txBox="1">
            <a:spLocks noChangeArrowheads="1"/>
          </p:cNvSpPr>
          <p:nvPr/>
        </p:nvSpPr>
        <p:spPr bwMode="auto">
          <a:xfrm>
            <a:off x="179512" y="11663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a:t>
            </a:r>
            <a:r>
              <a:rPr lang="zh-CN" altLang="en-US" sz="4000" b="1" dirty="0">
                <a:latin typeface="华文新魏" panose="02010800040101010101" pitchFamily="2" charset="-122"/>
                <a:ea typeface="华文新魏" panose="02010800040101010101" pitchFamily="2" charset="-122"/>
              </a:rPr>
              <a:t>设备驱动程序</a:t>
            </a:r>
            <a:endParaRPr lang="en-US" altLang="zh-CN" sz="4000" b="1" dirty="0">
              <a:latin typeface="华文新魏" panose="02010800040101010101" pitchFamily="2" charset="-122"/>
              <a:ea typeface="华文新魏" panose="02010800040101010101" pitchFamily="2" charset="-122"/>
            </a:endParaRPr>
          </a:p>
        </p:txBody>
      </p:sp>
      <p:sp>
        <p:nvSpPr>
          <p:cNvPr id="37891" name="Rectangle 3">
            <a:extLst>
              <a:ext uri="{FF2B5EF4-FFF2-40B4-BE49-F238E27FC236}">
                <a16:creationId xmlns:a16="http://schemas.microsoft.com/office/drawing/2014/main" id="{830A0999-B2BC-462B-BA8C-FB845E5AE6F5}"/>
              </a:ext>
            </a:extLst>
          </p:cNvPr>
          <p:cNvSpPr>
            <a:spLocks noChangeArrowheads="1"/>
          </p:cNvSpPr>
          <p:nvPr/>
        </p:nvSpPr>
        <p:spPr bwMode="auto">
          <a:xfrm>
            <a:off x="342900" y="818306"/>
            <a:ext cx="8458200" cy="577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lvl="1" indent="0" eaLnBrk="1" hangingPunct="1">
              <a:spcBef>
                <a:spcPct val="40000"/>
              </a:spcBef>
              <a:buClr>
                <a:srgbClr val="0000CC"/>
              </a:buClr>
            </a:pPr>
            <a:r>
              <a:rPr lang="en-US" altLang="zh-CN" sz="3200" b="1" dirty="0">
                <a:latin typeface="宋体" panose="02010600030101010101" pitchFamily="2" charset="-122"/>
              </a:rPr>
              <a:t>6.4.1</a:t>
            </a:r>
            <a:r>
              <a:rPr lang="zh-CN" altLang="en-US" sz="3200" b="1" dirty="0">
                <a:latin typeface="宋体" panose="02010600030101010101" pitchFamily="2" charset="-122"/>
              </a:rPr>
              <a:t>设备驱动程序概述</a:t>
            </a:r>
            <a:endParaRPr lang="en-US" altLang="zh-CN" sz="3200" b="1" dirty="0">
              <a:latin typeface="宋体" panose="02010600030101010101" pitchFamily="2" charset="-122"/>
            </a:endParaRPr>
          </a:p>
          <a:p>
            <a:pPr marL="0" lvl="1" eaLnBrk="1" hangingPunct="1">
              <a:spcBef>
                <a:spcPct val="40000"/>
              </a:spcBef>
              <a:buClr>
                <a:srgbClr val="0000CC"/>
              </a:buClr>
              <a:buFont typeface="Wingdings" panose="05000000000000000000" pitchFamily="2" charset="2"/>
              <a:buChar char="Ø"/>
            </a:pPr>
            <a:r>
              <a:rPr lang="zh-CN" altLang="en-US" sz="2800" b="1" dirty="0">
                <a:latin typeface="宋体" panose="02010600030101010101" pitchFamily="2" charset="-122"/>
              </a:rPr>
              <a:t>设备驱动程序:是</a:t>
            </a:r>
            <a:r>
              <a:rPr lang="en-US" altLang="zh-CN" sz="2800" b="1" dirty="0">
                <a:latin typeface="宋体" panose="02010600030101010101" pitchFamily="2" charset="-122"/>
              </a:rPr>
              <a:t>I/O</a:t>
            </a:r>
            <a:r>
              <a:rPr lang="zh-CN" altLang="en-US" sz="2800" b="1" dirty="0">
                <a:latin typeface="宋体" panose="02010600030101010101" pitchFamily="2" charset="-122"/>
              </a:rPr>
              <a:t>进程与设备控制器之间的通信程序</a:t>
            </a:r>
          </a:p>
          <a:p>
            <a:pPr marL="0" lvl="1" algn="just" eaLnBrk="1" hangingPunct="1">
              <a:spcBef>
                <a:spcPct val="40000"/>
              </a:spcBef>
              <a:buClr>
                <a:srgbClr val="0000CC"/>
              </a:buClr>
              <a:buFont typeface="Wingdings" panose="05000000000000000000" pitchFamily="2" charset="2"/>
              <a:buChar char="Ø"/>
            </a:pPr>
            <a:r>
              <a:rPr lang="zh-CN" altLang="en-US" sz="2800" b="1" dirty="0">
                <a:latin typeface="宋体" panose="02010600030101010101" pitchFamily="2" charset="-122"/>
              </a:rPr>
              <a:t>设备驱动程序包括与设备相关的代码，它的工作是：把用户提交的逻辑</a:t>
            </a:r>
            <a:r>
              <a:rPr lang="en-US" altLang="zh-CN" sz="2800" b="1" dirty="0">
                <a:latin typeface="宋体" panose="02010600030101010101" pitchFamily="2" charset="-122"/>
              </a:rPr>
              <a:t>I/O</a:t>
            </a:r>
            <a:r>
              <a:rPr lang="zh-CN" altLang="en-US" sz="2800" b="1" dirty="0">
                <a:latin typeface="宋体" panose="02010600030101010101" pitchFamily="2" charset="-122"/>
              </a:rPr>
              <a:t>请求转化为物理</a:t>
            </a:r>
            <a:r>
              <a:rPr lang="en-US" altLang="zh-CN" sz="2800" b="1" dirty="0">
                <a:latin typeface="宋体" panose="02010600030101010101" pitchFamily="2" charset="-122"/>
              </a:rPr>
              <a:t>I/O</a:t>
            </a:r>
            <a:r>
              <a:rPr lang="zh-CN" altLang="en-US" sz="2800" b="1" dirty="0">
                <a:latin typeface="宋体" panose="02010600030101010101" pitchFamily="2" charset="-122"/>
              </a:rPr>
              <a:t>操作的启动和执行，如设备名转化为端口地址、逻辑记录转化为物理记录、逻辑操作转化为物理操作等</a:t>
            </a:r>
            <a:endParaRPr lang="en-US" altLang="zh-CN" sz="2800" b="1" dirty="0">
              <a:latin typeface="宋体" panose="02010600030101010101" pitchFamily="2" charset="-122"/>
            </a:endParaRPr>
          </a:p>
          <a:p>
            <a:pPr marL="0" lvl="1" algn="just" eaLnBrk="1" hangingPunct="1">
              <a:spcBef>
                <a:spcPct val="40000"/>
              </a:spcBef>
              <a:buClr>
                <a:srgbClr val="0000CC"/>
              </a:buClr>
              <a:buFont typeface="Wingdings" panose="05000000000000000000" pitchFamily="2" charset="2"/>
              <a:buChar char="Ø"/>
            </a:pPr>
            <a:r>
              <a:rPr lang="zh-CN" altLang="en-US" sz="2800" b="1" dirty="0">
                <a:latin typeface="宋体" panose="02010600030101010101" pitchFamily="2" charset="-122"/>
              </a:rPr>
              <a:t>驱动程序与硬件密切相关</a:t>
            </a:r>
            <a:r>
              <a:rPr lang="en-US" altLang="zh-CN" sz="2800" b="1" dirty="0">
                <a:latin typeface="宋体" panose="02010600030101010101" pitchFamily="2" charset="-122"/>
              </a:rPr>
              <a:t>,</a:t>
            </a:r>
            <a:r>
              <a:rPr lang="zh-CN" altLang="en-US" sz="2800" b="1" dirty="0">
                <a:latin typeface="宋体" panose="02010600030101010101" pitchFamily="2" charset="-122"/>
              </a:rPr>
              <a:t>每类设备都有自己的驱动程序</a:t>
            </a:r>
            <a:r>
              <a:rPr lang="en-US" altLang="zh-CN" sz="2800" b="1" dirty="0">
                <a:latin typeface="宋体" panose="02010600030101010101" pitchFamily="2" charset="-122"/>
              </a:rPr>
              <a:t>,</a:t>
            </a:r>
            <a:r>
              <a:rPr lang="zh-CN" altLang="en-US" sz="2800" b="1" dirty="0">
                <a:latin typeface="宋体" panose="02010600030101010101" pitchFamily="2" charset="-122"/>
              </a:rPr>
              <a:t>由制造厂商提供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5136309-DB82-4CA2-AC6F-2FDCECAA5516}"/>
              </a:ext>
            </a:extLst>
          </p:cNvPr>
          <p:cNvSpPr>
            <a:spLocks noChangeArrowheads="1"/>
          </p:cNvSpPr>
          <p:nvPr/>
        </p:nvSpPr>
        <p:spPr bwMode="auto">
          <a:xfrm>
            <a:off x="342900" y="85415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1.</a:t>
            </a:r>
            <a:r>
              <a:rPr lang="zh-CN" altLang="en-US" sz="3200" b="1" dirty="0">
                <a:solidFill>
                  <a:srgbClr val="0000CC"/>
                </a:solidFill>
                <a:latin typeface="Times New Roman" panose="02020603050405020304" pitchFamily="18" charset="0"/>
              </a:rPr>
              <a:t>设备驱动程序的功能</a:t>
            </a:r>
            <a:endParaRPr lang="zh-CN" altLang="en-US" sz="3200" b="1" dirty="0">
              <a:solidFill>
                <a:srgbClr val="0000CC"/>
              </a:solidFill>
              <a:latin typeface="宋体" panose="02010600030101010101" pitchFamily="2" charset="-122"/>
            </a:endParaRPr>
          </a:p>
          <a:p>
            <a:pPr marL="0" lvl="1" algn="just" eaLnBrk="1" hangingPunct="1">
              <a:spcBef>
                <a:spcPct val="20000"/>
              </a:spcBef>
              <a:buClr>
                <a:srgbClr val="0000CC"/>
              </a:buClr>
              <a:buFont typeface="+mj-ea"/>
              <a:buAutoNum type="circleNumDbPlain"/>
            </a:pPr>
            <a:r>
              <a:rPr lang="zh-CN" altLang="en-US" sz="2800" b="1" dirty="0">
                <a:latin typeface="宋体" panose="02010600030101010101" pitchFamily="2" charset="-122"/>
              </a:rPr>
              <a:t>将接收到的</a:t>
            </a:r>
            <a:r>
              <a:rPr lang="zh-CN" altLang="en-US" sz="2800" b="1" dirty="0">
                <a:solidFill>
                  <a:srgbClr val="FF0000"/>
                </a:solidFill>
                <a:latin typeface="宋体" panose="02010600030101010101" pitchFamily="2" charset="-122"/>
              </a:rPr>
              <a:t>抽象要求转换为具体操作；</a:t>
            </a:r>
          </a:p>
          <a:p>
            <a:pPr marL="0" lvl="1" algn="just" eaLnBrk="1" hangingPunct="1">
              <a:spcBef>
                <a:spcPct val="20000"/>
              </a:spcBef>
              <a:buClr>
                <a:srgbClr val="0000CC"/>
              </a:buClr>
              <a:buFont typeface="+mj-ea"/>
              <a:buAutoNum type="circleNumDbPlain"/>
            </a:pPr>
            <a:r>
              <a:rPr lang="zh-CN" altLang="en-US" sz="2800" b="1" dirty="0">
                <a:latin typeface="宋体" panose="02010600030101010101" pitchFamily="2" charset="-122"/>
              </a:rPr>
              <a:t>检查用户</a:t>
            </a:r>
            <a:r>
              <a:rPr lang="en-US" altLang="zh-CN" sz="2800" b="1" dirty="0">
                <a:latin typeface="宋体" panose="02010600030101010101" pitchFamily="2" charset="-122"/>
              </a:rPr>
              <a:t>I/O</a:t>
            </a:r>
            <a:r>
              <a:rPr lang="zh-CN" altLang="en-US" sz="2800" b="1" dirty="0">
                <a:latin typeface="宋体" panose="02010600030101010101" pitchFamily="2" charset="-122"/>
              </a:rPr>
              <a:t>请求的</a:t>
            </a:r>
            <a:r>
              <a:rPr lang="zh-CN" altLang="en-US" sz="2800" b="1" dirty="0">
                <a:solidFill>
                  <a:srgbClr val="FF0000"/>
                </a:solidFill>
                <a:latin typeface="宋体" panose="02010600030101010101" pitchFamily="2" charset="-122"/>
              </a:rPr>
              <a:t>合法性</a:t>
            </a:r>
            <a:r>
              <a:rPr lang="zh-CN" altLang="en-US" sz="2800" b="1" dirty="0">
                <a:latin typeface="宋体" panose="02010600030101010101" pitchFamily="2" charset="-122"/>
              </a:rPr>
              <a:t>，了解</a:t>
            </a:r>
            <a:r>
              <a:rPr lang="en-US" altLang="zh-CN" sz="2800" b="1" dirty="0">
                <a:latin typeface="宋体" panose="02010600030101010101" pitchFamily="2" charset="-122"/>
              </a:rPr>
              <a:t>I/O</a:t>
            </a:r>
            <a:r>
              <a:rPr lang="zh-CN" altLang="en-US" sz="2800" b="1" dirty="0">
                <a:latin typeface="宋体" panose="02010600030101010101" pitchFamily="2" charset="-122"/>
              </a:rPr>
              <a:t>设备的状态，传递有关参数，设置设备的工作方式；</a:t>
            </a:r>
          </a:p>
          <a:p>
            <a:pPr marL="0" lvl="1" algn="just" eaLnBrk="1" hangingPunct="1">
              <a:spcBef>
                <a:spcPct val="20000"/>
              </a:spcBef>
              <a:buClr>
                <a:srgbClr val="0000CC"/>
              </a:buClr>
              <a:buFont typeface="+mj-ea"/>
              <a:buAutoNum type="circleNumDbPlain"/>
            </a:pPr>
            <a:r>
              <a:rPr lang="zh-CN" altLang="en-US" sz="2800" b="1" dirty="0">
                <a:latin typeface="宋体" panose="02010600030101010101" pitchFamily="2" charset="-122"/>
              </a:rPr>
              <a:t>发出</a:t>
            </a:r>
            <a:r>
              <a:rPr lang="en-US" altLang="zh-CN" sz="2800" b="1" dirty="0">
                <a:latin typeface="宋体" panose="02010600030101010101" pitchFamily="2" charset="-122"/>
              </a:rPr>
              <a:t>I/O</a:t>
            </a:r>
            <a:r>
              <a:rPr lang="zh-CN" altLang="en-US" sz="2800" b="1" dirty="0">
                <a:latin typeface="宋体" panose="02010600030101010101" pitchFamily="2" charset="-122"/>
              </a:rPr>
              <a:t>命令，启动分配到的</a:t>
            </a:r>
            <a:r>
              <a:rPr lang="en-US" altLang="zh-CN" sz="2800" b="1" dirty="0">
                <a:latin typeface="宋体" panose="02010600030101010101" pitchFamily="2" charset="-122"/>
              </a:rPr>
              <a:t>I／O</a:t>
            </a:r>
            <a:r>
              <a:rPr lang="zh-CN" altLang="en-US" sz="2800" b="1" dirty="0">
                <a:latin typeface="宋体" panose="02010600030101010101" pitchFamily="2" charset="-122"/>
              </a:rPr>
              <a:t>设备，</a:t>
            </a:r>
            <a:r>
              <a:rPr lang="zh-CN" altLang="en-US" sz="2800" b="1" dirty="0">
                <a:solidFill>
                  <a:srgbClr val="FF0000"/>
                </a:solidFill>
                <a:latin typeface="宋体" panose="02010600030101010101" pitchFamily="2" charset="-122"/>
              </a:rPr>
              <a:t>完成指定的</a:t>
            </a:r>
            <a:r>
              <a:rPr lang="en-US" altLang="zh-CN" sz="2800" b="1" dirty="0">
                <a:solidFill>
                  <a:srgbClr val="FF0000"/>
                </a:solidFill>
                <a:latin typeface="宋体" panose="02010600030101010101" pitchFamily="2" charset="-122"/>
              </a:rPr>
              <a:t>I／O</a:t>
            </a:r>
            <a:r>
              <a:rPr lang="zh-CN" altLang="en-US" sz="2800" b="1" dirty="0">
                <a:solidFill>
                  <a:srgbClr val="FF0000"/>
                </a:solidFill>
                <a:latin typeface="宋体" panose="02010600030101010101" pitchFamily="2" charset="-122"/>
              </a:rPr>
              <a:t>操作</a:t>
            </a:r>
            <a:r>
              <a:rPr lang="zh-CN" altLang="en-US" sz="2800" b="1" dirty="0">
                <a:latin typeface="宋体" panose="02010600030101010101" pitchFamily="2" charset="-122"/>
              </a:rPr>
              <a:t>；</a:t>
            </a:r>
          </a:p>
          <a:p>
            <a:pPr marL="0" lvl="1" algn="just" eaLnBrk="1" hangingPunct="1">
              <a:spcBef>
                <a:spcPct val="20000"/>
              </a:spcBef>
              <a:buClr>
                <a:srgbClr val="0000CC"/>
              </a:buClr>
              <a:buFont typeface="+mj-ea"/>
              <a:buAutoNum type="circleNumDbPlain"/>
            </a:pPr>
            <a:r>
              <a:rPr lang="zh-CN" altLang="en-US" sz="2800" b="1" dirty="0">
                <a:latin typeface="宋体" panose="02010600030101010101" pitchFamily="2" charset="-122"/>
              </a:rPr>
              <a:t>及时</a:t>
            </a:r>
            <a:r>
              <a:rPr lang="zh-CN" altLang="en-US" sz="2800" b="1" dirty="0">
                <a:solidFill>
                  <a:srgbClr val="FF0000"/>
                </a:solidFill>
                <a:latin typeface="宋体" panose="02010600030101010101" pitchFamily="2" charset="-122"/>
              </a:rPr>
              <a:t>响应</a:t>
            </a:r>
            <a:r>
              <a:rPr lang="zh-CN" altLang="en-US" sz="2800" b="1" dirty="0">
                <a:latin typeface="宋体" panose="02010600030101010101" pitchFamily="2" charset="-122"/>
              </a:rPr>
              <a:t>由控制器或通道发来的</a:t>
            </a:r>
            <a:r>
              <a:rPr lang="zh-CN" altLang="en-US" sz="2800" b="1" dirty="0">
                <a:solidFill>
                  <a:srgbClr val="FF0000"/>
                </a:solidFill>
                <a:latin typeface="宋体" panose="02010600030101010101" pitchFamily="2" charset="-122"/>
              </a:rPr>
              <a:t>中断</a:t>
            </a:r>
            <a:r>
              <a:rPr lang="zh-CN" altLang="en-US" sz="2800" b="1" dirty="0">
                <a:latin typeface="宋体" panose="02010600030101010101" pitchFamily="2" charset="-122"/>
              </a:rPr>
              <a:t>请求，并根据其中断类型调用相应的中断处理程序进行处理；</a:t>
            </a:r>
          </a:p>
          <a:p>
            <a:pPr marL="0" lvl="1" algn="just" eaLnBrk="1" hangingPunct="1">
              <a:spcBef>
                <a:spcPct val="20000"/>
              </a:spcBef>
              <a:buClr>
                <a:srgbClr val="0000CC"/>
              </a:buClr>
              <a:buFont typeface="+mj-ea"/>
              <a:buAutoNum type="circleNumDbPlain"/>
            </a:pPr>
            <a:r>
              <a:rPr lang="zh-CN" altLang="en-US" sz="2800" b="1" dirty="0">
                <a:latin typeface="宋体" panose="02010600030101010101" pitchFamily="2" charset="-122"/>
              </a:rPr>
              <a:t>对于设置有通道的计算机系统，驱动程序还应能够根据用户的</a:t>
            </a:r>
            <a:r>
              <a:rPr lang="en-US" altLang="zh-CN" sz="2800" b="1" dirty="0">
                <a:latin typeface="宋体" panose="02010600030101010101" pitchFamily="2" charset="-122"/>
              </a:rPr>
              <a:t>I/O</a:t>
            </a:r>
            <a:r>
              <a:rPr lang="zh-CN" altLang="en-US" sz="2800" b="1" dirty="0">
                <a:latin typeface="宋体" panose="02010600030101010101" pitchFamily="2" charset="-122"/>
              </a:rPr>
              <a:t>请求，自动地构成通道程序</a:t>
            </a:r>
          </a:p>
        </p:txBody>
      </p:sp>
      <p:sp>
        <p:nvSpPr>
          <p:cNvPr id="38915" name="Text Box 3">
            <a:extLst>
              <a:ext uri="{FF2B5EF4-FFF2-40B4-BE49-F238E27FC236}">
                <a16:creationId xmlns:a16="http://schemas.microsoft.com/office/drawing/2014/main" id="{67697628-E83A-44C7-AB48-19E4B72234E3}"/>
              </a:ext>
            </a:extLst>
          </p:cNvPr>
          <p:cNvSpPr txBox="1">
            <a:spLocks noChangeArrowheads="1"/>
          </p:cNvSpPr>
          <p:nvPr/>
        </p:nvSpPr>
        <p:spPr bwMode="auto">
          <a:xfrm>
            <a:off x="179512" y="152475"/>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6.4.1 </a:t>
            </a:r>
            <a:r>
              <a:rPr lang="zh-CN" altLang="en-US" sz="4000" b="1" dirty="0">
                <a:latin typeface="华文新魏" panose="02010800040101010101" pitchFamily="2" charset="-122"/>
                <a:ea typeface="华文新魏" panose="02010800040101010101" pitchFamily="2" charset="-122"/>
              </a:rPr>
              <a:t>设备驱动程序概述</a:t>
            </a:r>
            <a:endParaRPr lang="en-US" altLang="zh-CN" sz="4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F873449-A4F3-4209-8A03-33A62C021B84}"/>
              </a:ext>
            </a:extLst>
          </p:cNvPr>
          <p:cNvSpPr>
            <a:spLocks noChangeArrowheads="1"/>
          </p:cNvSpPr>
          <p:nvPr/>
        </p:nvSpPr>
        <p:spPr bwMode="auto">
          <a:xfrm>
            <a:off x="214610" y="1052736"/>
            <a:ext cx="8749877"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2. </a:t>
            </a:r>
            <a:r>
              <a:rPr lang="zh-CN" altLang="en-US" sz="3200" b="1" dirty="0">
                <a:solidFill>
                  <a:srgbClr val="0000CC"/>
                </a:solidFill>
                <a:latin typeface="Times New Roman" panose="02020603050405020304" pitchFamily="18" charset="0"/>
              </a:rPr>
              <a:t>设备驱动程序的特点</a:t>
            </a:r>
            <a:r>
              <a:rPr lang="zh-CN" altLang="en-US" b="1" dirty="0">
                <a:latin typeface="Times New Roman" panose="02020603050405020304" pitchFamily="18" charset="0"/>
              </a:rPr>
              <a:t> </a:t>
            </a:r>
            <a:endParaRPr lang="zh-CN" altLang="en-US" sz="3200" b="1" dirty="0">
              <a:solidFill>
                <a:srgbClr val="0000CC"/>
              </a:solidFill>
              <a:latin typeface="宋体" panose="02010600030101010101" pitchFamily="2" charset="-122"/>
            </a:endParaRPr>
          </a:p>
          <a:p>
            <a:pPr marL="0" lvl="1" eaLnBrk="1" hangingPunct="1">
              <a:lnSpc>
                <a:spcPct val="110000"/>
              </a:lnSpc>
              <a:spcBef>
                <a:spcPct val="40000"/>
              </a:spcBef>
              <a:buClr>
                <a:srgbClr val="0000CC"/>
              </a:buClr>
              <a:buFont typeface="+mj-ea"/>
              <a:buAutoNum type="circleNumDbPlain"/>
            </a:pPr>
            <a:r>
              <a:rPr lang="zh-CN" altLang="en-US" sz="2800" b="1" dirty="0">
                <a:latin typeface="Times New Roman" panose="02020603050405020304" pitchFamily="18" charset="0"/>
              </a:rPr>
              <a:t>驱动程序主要是指在请求</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的进程与设备控制器之间的一个通信和转换程序。 </a:t>
            </a:r>
          </a:p>
          <a:p>
            <a:pPr marL="0" lvl="1" algn="just" eaLnBrk="1" hangingPunct="1">
              <a:lnSpc>
                <a:spcPct val="110000"/>
              </a:lnSpc>
              <a:spcBef>
                <a:spcPct val="40000"/>
              </a:spcBef>
              <a:buClr>
                <a:srgbClr val="0000CC"/>
              </a:buClr>
              <a:buFont typeface="+mj-ea"/>
              <a:buAutoNum type="circleNumDbPlain"/>
            </a:pPr>
            <a:r>
              <a:rPr lang="zh-CN" altLang="en-US" sz="2800" b="1" dirty="0">
                <a:latin typeface="Times New Roman" panose="02020603050405020304" pitchFamily="18" charset="0"/>
              </a:rPr>
              <a:t>驱动程序与设备控制器和</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设备的</a:t>
            </a:r>
            <a:r>
              <a:rPr lang="zh-CN" altLang="en-US" sz="2800" b="1" dirty="0">
                <a:solidFill>
                  <a:srgbClr val="FF0000"/>
                </a:solidFill>
                <a:latin typeface="Times New Roman" panose="02020603050405020304" pitchFamily="18" charset="0"/>
              </a:rPr>
              <a:t>硬件特性紧密相关</a:t>
            </a:r>
            <a:r>
              <a:rPr lang="en-US" altLang="zh-CN" sz="2800" b="1">
                <a:solidFill>
                  <a:srgbClr val="FF0000"/>
                </a:solidFill>
                <a:latin typeface="Times New Roman" panose="02020603050405020304" pitchFamily="18" charset="0"/>
              </a:rPr>
              <a:t>,</a:t>
            </a:r>
            <a:r>
              <a:rPr lang="zh-CN" altLang="en-US" sz="2800" b="1">
                <a:latin typeface="Times New Roman" panose="02020603050405020304" pitchFamily="18" charset="0"/>
              </a:rPr>
              <a:t>因而</a:t>
            </a:r>
            <a:r>
              <a:rPr lang="zh-CN" altLang="en-US" sz="2800" b="1" dirty="0">
                <a:latin typeface="Times New Roman" panose="02020603050405020304" pitchFamily="18" charset="0"/>
              </a:rPr>
              <a:t>对</a:t>
            </a:r>
            <a:r>
              <a:rPr lang="zh-CN" altLang="en-US" sz="2800" b="1" dirty="0">
                <a:solidFill>
                  <a:srgbClr val="FF0000"/>
                </a:solidFill>
                <a:latin typeface="Times New Roman" panose="02020603050405020304" pitchFamily="18" charset="0"/>
              </a:rPr>
              <a:t>不同类型的设备应配置不同的驱动程序</a:t>
            </a:r>
            <a:r>
              <a:rPr lang="zh-CN" altLang="en-US" sz="2800" b="1" dirty="0">
                <a:latin typeface="Times New Roman" panose="02020603050405020304" pitchFamily="18" charset="0"/>
              </a:rPr>
              <a:t>。 </a:t>
            </a:r>
          </a:p>
          <a:p>
            <a:pPr marL="0" lvl="1" algn="just" eaLnBrk="1" hangingPunct="1">
              <a:lnSpc>
                <a:spcPct val="110000"/>
              </a:lnSpc>
              <a:spcBef>
                <a:spcPct val="40000"/>
              </a:spcBef>
              <a:buClr>
                <a:srgbClr val="0000CC"/>
              </a:buClr>
              <a:buFont typeface="+mj-ea"/>
              <a:buAutoNum type="circleNumDbPlain"/>
            </a:pPr>
            <a:r>
              <a:rPr lang="zh-CN" altLang="en-US" sz="2800" b="1" dirty="0">
                <a:latin typeface="Times New Roman" panose="02020603050405020304" pitchFamily="18" charset="0"/>
              </a:rPr>
              <a:t>驱动程序与</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设备所采用的</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控制方式紧密相关。由于驱动程序与硬件紧密相关， 因而其中的一部分</a:t>
            </a:r>
            <a:r>
              <a:rPr lang="zh-CN" altLang="en-US" sz="2800" b="1" dirty="0">
                <a:solidFill>
                  <a:srgbClr val="FF0000"/>
                </a:solidFill>
                <a:latin typeface="Times New Roman" panose="02020603050405020304" pitchFamily="18" charset="0"/>
              </a:rPr>
              <a:t>必须用汇编语言书写</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marL="0" lvl="1" algn="just" eaLnBrk="1" hangingPunct="1">
              <a:lnSpc>
                <a:spcPct val="110000"/>
              </a:lnSpc>
              <a:spcBef>
                <a:spcPct val="40000"/>
              </a:spcBef>
              <a:buClr>
                <a:srgbClr val="0000CC"/>
              </a:buClr>
              <a:buFont typeface="+mj-ea"/>
              <a:buAutoNum type="circleNumDbPlain"/>
            </a:pPr>
            <a:r>
              <a:rPr lang="zh-CN" altLang="en-US" sz="2800" b="1" dirty="0">
                <a:latin typeface="Times New Roman" panose="02020603050405020304" pitchFamily="18" charset="0"/>
              </a:rPr>
              <a:t>驱动允许重入</a:t>
            </a:r>
          </a:p>
        </p:txBody>
      </p:sp>
      <p:sp>
        <p:nvSpPr>
          <p:cNvPr id="2" name="Text Box 3">
            <a:extLst>
              <a:ext uri="{FF2B5EF4-FFF2-40B4-BE49-F238E27FC236}">
                <a16:creationId xmlns:a16="http://schemas.microsoft.com/office/drawing/2014/main" id="{8463629E-CE7A-4D8B-B1C2-70E7EA18C8BC}"/>
              </a:ext>
            </a:extLst>
          </p:cNvPr>
          <p:cNvSpPr txBox="1">
            <a:spLocks noChangeArrowheads="1"/>
          </p:cNvSpPr>
          <p:nvPr/>
        </p:nvSpPr>
        <p:spPr bwMode="auto">
          <a:xfrm>
            <a:off x="179512" y="152475"/>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6.4.1 </a:t>
            </a:r>
            <a:r>
              <a:rPr lang="zh-CN" altLang="en-US" sz="4000" b="1" dirty="0">
                <a:latin typeface="华文新魏" panose="02010800040101010101" pitchFamily="2" charset="-122"/>
                <a:ea typeface="华文新魏" panose="02010800040101010101" pitchFamily="2" charset="-122"/>
              </a:rPr>
              <a:t>设备驱动程序概述</a:t>
            </a:r>
            <a:endParaRPr lang="en-US" altLang="zh-CN" sz="4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750CEDF-30A3-492B-ADC1-D851CDB86C26}"/>
              </a:ext>
            </a:extLst>
          </p:cNvPr>
          <p:cNvSpPr>
            <a:spLocks noChangeArrowheads="1"/>
          </p:cNvSpPr>
          <p:nvPr/>
        </p:nvSpPr>
        <p:spPr bwMode="auto">
          <a:xfrm>
            <a:off x="198984" y="980728"/>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3.</a:t>
            </a:r>
            <a:r>
              <a:rPr lang="zh-CN" altLang="en-US" sz="3200" b="1" dirty="0">
                <a:solidFill>
                  <a:srgbClr val="0000CC"/>
                </a:solidFill>
                <a:latin typeface="Times New Roman" panose="02020603050405020304" pitchFamily="18" charset="0"/>
              </a:rPr>
              <a:t>设备处理方式（系统角度）</a:t>
            </a:r>
            <a:endParaRPr lang="zh-CN" altLang="en-US" sz="3200" b="1" dirty="0">
              <a:solidFill>
                <a:srgbClr val="0000CC"/>
              </a:solidFill>
              <a:latin typeface="宋体" panose="02010600030101010101" pitchFamily="2" charset="-122"/>
            </a:endParaRPr>
          </a:p>
          <a:p>
            <a:pPr lvl="1" eaLnBrk="1" hangingPunct="1">
              <a:lnSpc>
                <a:spcPct val="110000"/>
              </a:lnSpc>
              <a:spcBef>
                <a:spcPct val="40000"/>
              </a:spcBef>
              <a:buClr>
                <a:srgbClr val="0000CC"/>
              </a:buClr>
              <a:buFont typeface="+mj-ea"/>
              <a:buAutoNum type="circleNumDbPlain"/>
            </a:pPr>
            <a:r>
              <a:rPr lang="zh-CN" altLang="en-US" sz="2800" b="1" dirty="0">
                <a:latin typeface="Times New Roman" panose="02020603050405020304" pitchFamily="18" charset="0"/>
              </a:rPr>
              <a:t>为每一类设备设置一个进程，专门用于执行这类设备的</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操作 .</a:t>
            </a:r>
          </a:p>
          <a:p>
            <a:pPr lvl="1" eaLnBrk="1" hangingPunct="1">
              <a:lnSpc>
                <a:spcPct val="110000"/>
              </a:lnSpc>
              <a:spcBef>
                <a:spcPct val="40000"/>
              </a:spcBef>
              <a:buClr>
                <a:srgbClr val="0000CC"/>
              </a:buClr>
              <a:buFont typeface="+mj-ea"/>
              <a:buAutoNum type="circleNumDbPlain"/>
            </a:pPr>
            <a:r>
              <a:rPr lang="zh-CN" altLang="en-US" sz="2800" b="1" dirty="0">
                <a:latin typeface="Times New Roman" panose="02020603050405020304" pitchFamily="18" charset="0"/>
              </a:rPr>
              <a:t> 在整个系统中设置一个</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进程，专门用于执行系统中所有各类设备的</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操作。 </a:t>
            </a:r>
          </a:p>
          <a:p>
            <a:pPr lvl="1" algn="just" eaLnBrk="1" hangingPunct="1">
              <a:lnSpc>
                <a:spcPct val="110000"/>
              </a:lnSpc>
              <a:spcBef>
                <a:spcPct val="40000"/>
              </a:spcBef>
              <a:buClr>
                <a:srgbClr val="0000CC"/>
              </a:buClr>
              <a:buFont typeface="+mj-ea"/>
              <a:buAutoNum type="circleNumDbPlain"/>
            </a:pPr>
            <a:r>
              <a:rPr lang="zh-CN" altLang="en-US" sz="2800" b="1" dirty="0">
                <a:latin typeface="Times New Roman" panose="02020603050405020304" pitchFamily="18" charset="0"/>
              </a:rPr>
              <a:t>不设置专门的设备处理进程，而只为各类设备设置相应的设备处理程序(模块)， 供用户进程或系统进程调用。 （这种目前较多，因为厂商的驱动程序已经做了很多事，</a:t>
            </a:r>
            <a:r>
              <a:rPr lang="en-US" altLang="zh-CN" sz="2800" b="1" dirty="0">
                <a:latin typeface="Times New Roman" panose="02020603050405020304" pitchFamily="18" charset="0"/>
              </a:rPr>
              <a:t>OS</a:t>
            </a:r>
            <a:r>
              <a:rPr lang="zh-CN" altLang="en-US" sz="2800" b="1" dirty="0">
                <a:latin typeface="Times New Roman" panose="02020603050405020304" pitchFamily="18" charset="0"/>
              </a:rPr>
              <a:t>只提供通用功能即可）</a:t>
            </a:r>
          </a:p>
        </p:txBody>
      </p:sp>
      <p:sp>
        <p:nvSpPr>
          <p:cNvPr id="2" name="Text Box 3">
            <a:extLst>
              <a:ext uri="{FF2B5EF4-FFF2-40B4-BE49-F238E27FC236}">
                <a16:creationId xmlns:a16="http://schemas.microsoft.com/office/drawing/2014/main" id="{C652877B-E76E-4BD0-A529-092FB50A49BF}"/>
              </a:ext>
            </a:extLst>
          </p:cNvPr>
          <p:cNvSpPr txBox="1">
            <a:spLocks noChangeArrowheads="1"/>
          </p:cNvSpPr>
          <p:nvPr/>
        </p:nvSpPr>
        <p:spPr bwMode="auto">
          <a:xfrm>
            <a:off x="179512" y="152475"/>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6.4.1 </a:t>
            </a:r>
            <a:r>
              <a:rPr lang="zh-CN" altLang="en-US" sz="4000" b="1" dirty="0">
                <a:latin typeface="华文新魏" panose="02010800040101010101" pitchFamily="2" charset="-122"/>
                <a:ea typeface="华文新魏" panose="02010800040101010101" pitchFamily="2" charset="-122"/>
              </a:rPr>
              <a:t>设备驱动程序概述</a:t>
            </a:r>
            <a:endParaRPr lang="en-US" altLang="zh-CN" sz="4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DBC5DC4-13F1-4142-9C46-3514438067E7}"/>
              </a:ext>
            </a:extLst>
          </p:cNvPr>
          <p:cNvSpPr>
            <a:spLocks noChangeArrowheads="1"/>
          </p:cNvSpPr>
          <p:nvPr/>
        </p:nvSpPr>
        <p:spPr bwMode="auto">
          <a:xfrm>
            <a:off x="251520" y="1052736"/>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lvl="1" eaLnBrk="1" hangingPunct="1">
              <a:lnSpc>
                <a:spcPct val="110000"/>
              </a:lnSpc>
              <a:spcBef>
                <a:spcPct val="40000"/>
              </a:spcBef>
              <a:buClr>
                <a:srgbClr val="0000CC"/>
              </a:buClr>
              <a:buFont typeface="+mj-lt"/>
              <a:buAutoNum type="arabicPeriod"/>
            </a:pPr>
            <a:r>
              <a:rPr lang="zh-CN" altLang="en-US" sz="2800" b="1" dirty="0">
                <a:latin typeface="Times New Roman" panose="02020603050405020304" pitchFamily="18" charset="0"/>
              </a:rPr>
              <a:t>将抽象要求转换为具体要求</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抽象命令转换为具体的命令</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参数</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数据</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装入设备的寄存器 </a:t>
            </a:r>
          </a:p>
          <a:p>
            <a:pPr lvl="1" eaLnBrk="1" hangingPunct="1">
              <a:lnSpc>
                <a:spcPct val="110000"/>
              </a:lnSpc>
              <a:spcBef>
                <a:spcPct val="40000"/>
              </a:spcBef>
              <a:buClr>
                <a:srgbClr val="0000CC"/>
              </a:buClr>
              <a:buFont typeface="+mj-lt"/>
              <a:buAutoNum type="arabicPeriod"/>
            </a:pPr>
            <a:r>
              <a:rPr lang="zh-CN" altLang="en-US" sz="2800" b="1" dirty="0">
                <a:latin typeface="Times New Roman" panose="02020603050405020304" pitchFamily="18" charset="0"/>
              </a:rPr>
              <a:t>检查</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请求的合法性 </a:t>
            </a:r>
          </a:p>
          <a:p>
            <a:pPr lvl="1" eaLnBrk="1" hangingPunct="1">
              <a:lnSpc>
                <a:spcPct val="110000"/>
              </a:lnSpc>
              <a:spcBef>
                <a:spcPct val="40000"/>
              </a:spcBef>
              <a:buClr>
                <a:srgbClr val="0000CC"/>
              </a:buClr>
              <a:buFont typeface="+mj-lt"/>
              <a:buAutoNum type="arabicPeriod"/>
            </a:pPr>
            <a:r>
              <a:rPr lang="zh-CN" altLang="en-US" sz="2800" b="1" dirty="0">
                <a:latin typeface="Times New Roman" panose="02020603050405020304" pitchFamily="18" charset="0"/>
              </a:rPr>
              <a:t>读出和检查设备的状态</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设备的状态寄存器 </a:t>
            </a:r>
          </a:p>
          <a:p>
            <a:pPr lvl="1" eaLnBrk="1" hangingPunct="1">
              <a:lnSpc>
                <a:spcPct val="110000"/>
              </a:lnSpc>
              <a:spcBef>
                <a:spcPct val="40000"/>
              </a:spcBef>
              <a:buClr>
                <a:srgbClr val="0000CC"/>
              </a:buClr>
              <a:buFont typeface="+mj-lt"/>
              <a:buAutoNum type="arabicPeriod"/>
            </a:pPr>
            <a:r>
              <a:rPr lang="zh-CN" altLang="en-US" sz="2800" b="1" dirty="0">
                <a:latin typeface="Times New Roman" panose="02020603050405020304" pitchFamily="18" charset="0"/>
              </a:rPr>
              <a:t>传送必要的参数 </a:t>
            </a:r>
          </a:p>
          <a:p>
            <a:pPr lvl="1" eaLnBrk="1" hangingPunct="1">
              <a:lnSpc>
                <a:spcPct val="110000"/>
              </a:lnSpc>
              <a:spcBef>
                <a:spcPct val="40000"/>
              </a:spcBef>
              <a:buClr>
                <a:srgbClr val="0000CC"/>
              </a:buClr>
              <a:buFont typeface="+mj-lt"/>
              <a:buAutoNum type="arabicPeriod"/>
            </a:pPr>
            <a:r>
              <a:rPr lang="zh-CN" altLang="en-US" sz="2800" b="1" dirty="0">
                <a:latin typeface="Times New Roman" panose="02020603050405020304" pitchFamily="18" charset="0"/>
              </a:rPr>
              <a:t>工作方式的设置 </a:t>
            </a:r>
          </a:p>
          <a:p>
            <a:pPr lvl="1" eaLnBrk="1" hangingPunct="1">
              <a:lnSpc>
                <a:spcPct val="110000"/>
              </a:lnSpc>
              <a:spcBef>
                <a:spcPct val="40000"/>
              </a:spcBef>
              <a:buClr>
                <a:srgbClr val="0000CC"/>
              </a:buClr>
              <a:buFont typeface="+mj-lt"/>
              <a:buAutoNum type="arabicPeriod"/>
            </a:pPr>
            <a:r>
              <a:rPr lang="zh-CN" altLang="en-US" sz="2800" b="1" dirty="0">
                <a:latin typeface="Times New Roman" panose="02020603050405020304" pitchFamily="18" charset="0"/>
              </a:rPr>
              <a:t>启动</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设备</a:t>
            </a:r>
            <a:endParaRPr lang="en-US" altLang="zh-CN" sz="2800" b="1" dirty="0">
              <a:latin typeface="Times New Roman" panose="02020603050405020304" pitchFamily="18" charset="0"/>
            </a:endParaRPr>
          </a:p>
          <a:p>
            <a:pPr marL="457200" lvl="1" indent="0" eaLnBrk="1" hangingPunct="1">
              <a:lnSpc>
                <a:spcPct val="110000"/>
              </a:lnSpc>
              <a:spcBef>
                <a:spcPct val="40000"/>
              </a:spcBef>
              <a:buClr>
                <a:srgbClr val="0000CC"/>
              </a:buClr>
            </a:pPr>
            <a:r>
              <a:rPr lang="en-US" altLang="zh-CN" sz="2800" b="1" dirty="0">
                <a:latin typeface="Times New Roman" panose="02020603050405020304" pitchFamily="18" charset="0"/>
              </a:rPr>
              <a:t>P208</a:t>
            </a:r>
            <a:endParaRPr lang="zh-CN" altLang="en-US" sz="2800" b="1" dirty="0">
              <a:latin typeface="Times New Roman" panose="02020603050405020304" pitchFamily="18" charset="0"/>
            </a:endParaRPr>
          </a:p>
        </p:txBody>
      </p:sp>
      <p:sp>
        <p:nvSpPr>
          <p:cNvPr id="41987" name="Text Box 3">
            <a:extLst>
              <a:ext uri="{FF2B5EF4-FFF2-40B4-BE49-F238E27FC236}">
                <a16:creationId xmlns:a16="http://schemas.microsoft.com/office/drawing/2014/main" id="{3E71CF36-3F56-48E8-BB48-4EE081063E98}"/>
              </a:ext>
            </a:extLst>
          </p:cNvPr>
          <p:cNvSpPr txBox="1">
            <a:spLocks noChangeArrowheads="1"/>
          </p:cNvSpPr>
          <p:nvPr/>
        </p:nvSpPr>
        <p:spPr bwMode="auto">
          <a:xfrm>
            <a:off x="838200" y="417492"/>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0000CC"/>
              </a:buClr>
            </a:pPr>
            <a:r>
              <a:rPr lang="en-US" altLang="zh-CN" sz="3600" b="1" dirty="0">
                <a:latin typeface="Times New Roman" panose="02020603050405020304" pitchFamily="18" charset="0"/>
              </a:rPr>
              <a:t>6.4.2</a:t>
            </a:r>
            <a:r>
              <a:rPr lang="zh-CN" altLang="en-US" sz="3600" b="1" dirty="0">
                <a:latin typeface="Times New Roman" panose="02020603050405020304" pitchFamily="18" charset="0"/>
              </a:rPr>
              <a:t>设备驱动程序的处理过程 </a:t>
            </a:r>
            <a:endParaRPr lang="zh-CN" altLang="en-US" sz="3600" b="1" dirty="0">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07EC3BEF-6577-46DC-8E3B-0AB614A12D21}"/>
              </a:ext>
            </a:extLst>
          </p:cNvPr>
          <p:cNvSpPr txBox="1">
            <a:spLocks noChangeArrowheads="1"/>
          </p:cNvSpPr>
          <p:nvPr/>
        </p:nvSpPr>
        <p:spPr bwMode="auto">
          <a:xfrm>
            <a:off x="683568"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6.4.3 I/O</a:t>
            </a:r>
            <a:r>
              <a:rPr lang="zh-CN" altLang="en-US" sz="4000" b="1" dirty="0">
                <a:latin typeface="华文新魏" panose="02010800040101010101" pitchFamily="2" charset="-122"/>
                <a:ea typeface="华文新魏" panose="02010800040101010101" pitchFamily="2" charset="-122"/>
              </a:rPr>
              <a:t>设备的控制方式</a:t>
            </a:r>
          </a:p>
        </p:txBody>
      </p:sp>
      <p:sp>
        <p:nvSpPr>
          <p:cNvPr id="43011" name="Rectangle 3">
            <a:extLst>
              <a:ext uri="{FF2B5EF4-FFF2-40B4-BE49-F238E27FC236}">
                <a16:creationId xmlns:a16="http://schemas.microsoft.com/office/drawing/2014/main" id="{4948EC97-4DA7-486A-98A9-841ABB97C34A}"/>
              </a:ext>
            </a:extLst>
          </p:cNvPr>
          <p:cNvSpPr>
            <a:spLocks noChangeArrowheads="1"/>
          </p:cNvSpPr>
          <p:nvPr/>
        </p:nvSpPr>
        <p:spPr bwMode="auto">
          <a:xfrm>
            <a:off x="107504" y="1295400"/>
            <a:ext cx="8655496"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lvl="1" eaLnBrk="1" hangingPunct="1">
              <a:spcBef>
                <a:spcPct val="20000"/>
              </a:spcBef>
              <a:buClr>
                <a:srgbClr val="0000CC"/>
              </a:buClr>
              <a:buFont typeface="Wingdings" panose="05000000000000000000" pitchFamily="2" charset="2"/>
              <a:buChar char="Ø"/>
            </a:pPr>
            <a:r>
              <a:rPr lang="zh-CN" altLang="en-US" sz="2800" b="1" dirty="0"/>
              <a:t>按照</a:t>
            </a:r>
            <a:r>
              <a:rPr lang="en-US" altLang="zh-CN" sz="2800" b="1" dirty="0"/>
              <a:t>I/O</a:t>
            </a:r>
            <a:r>
              <a:rPr lang="zh-CN" altLang="en-US" sz="2800" b="1" dirty="0"/>
              <a:t>控制器功能的强弱，以及和</a:t>
            </a:r>
            <a:r>
              <a:rPr lang="en-US" altLang="zh-CN" sz="2800" b="1" dirty="0"/>
              <a:t>CPU</a:t>
            </a:r>
            <a:r>
              <a:rPr lang="zh-CN" altLang="en-US" sz="2800" b="1" dirty="0"/>
              <a:t>之间联系方式的不同，对</a:t>
            </a:r>
            <a:r>
              <a:rPr lang="en-US" altLang="zh-CN" sz="2800" b="1" dirty="0"/>
              <a:t>I/O</a:t>
            </a:r>
            <a:r>
              <a:rPr lang="zh-CN" altLang="en-US" sz="2800" b="1" dirty="0"/>
              <a:t>设备的控制方式分类，</a:t>
            </a:r>
          </a:p>
          <a:p>
            <a:pPr lvl="1" eaLnBrk="1" hangingPunct="1">
              <a:spcBef>
                <a:spcPct val="20000"/>
              </a:spcBef>
              <a:buClr>
                <a:srgbClr val="0000CC"/>
              </a:buClr>
              <a:buFont typeface="Wingdings" panose="05000000000000000000" pitchFamily="2" charset="2"/>
              <a:buChar char="Ø"/>
            </a:pPr>
            <a:r>
              <a:rPr lang="zh-CN" altLang="en-US" sz="2800" b="1" dirty="0"/>
              <a:t>主要差别在于：中央处理器和外围设备并行工作的方式不同，并行工作的程度不同</a:t>
            </a:r>
            <a:endParaRPr lang="en-US" altLang="zh-CN" sz="2800" b="1" dirty="0"/>
          </a:p>
          <a:p>
            <a:pPr lvl="1" eaLnBrk="1" hangingPunct="1">
              <a:spcBef>
                <a:spcPct val="20000"/>
              </a:spcBef>
              <a:buClr>
                <a:srgbClr val="0000CC"/>
              </a:buClr>
              <a:buFont typeface="Wingdings" panose="05000000000000000000" pitchFamily="2" charset="2"/>
              <a:buChar char="Ø"/>
            </a:pPr>
            <a:r>
              <a:rPr lang="zh-CN" altLang="en-US" sz="2800" b="1" dirty="0"/>
              <a:t>目的</a:t>
            </a:r>
            <a:r>
              <a:rPr lang="en-US" altLang="zh-CN" sz="2800" b="1" dirty="0"/>
              <a:t>:</a:t>
            </a:r>
            <a:r>
              <a:rPr lang="zh-CN" altLang="en-US" sz="2800" b="1" dirty="0"/>
              <a:t>减少处理机对</a:t>
            </a:r>
            <a:r>
              <a:rPr lang="en-US" altLang="zh-CN" sz="2800" b="1" dirty="0"/>
              <a:t>IO</a:t>
            </a:r>
            <a:r>
              <a:rPr lang="zh-CN" altLang="en-US" sz="2800" b="1" dirty="0"/>
              <a:t>控制的干预</a:t>
            </a:r>
            <a:r>
              <a:rPr lang="en-US" altLang="zh-CN" sz="2800" b="1" dirty="0"/>
              <a:t>,</a:t>
            </a:r>
            <a:r>
              <a:rPr lang="zh-CN" altLang="en-US" sz="2800" b="1" dirty="0"/>
              <a:t>提高处理机的效率</a:t>
            </a:r>
            <a:endParaRPr lang="zh-CN"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890E670D-0437-488D-8779-5D86021923C7}"/>
              </a:ext>
            </a:extLst>
          </p:cNvPr>
          <p:cNvSpPr>
            <a:spLocks noChangeArrowheads="1"/>
          </p:cNvSpPr>
          <p:nvPr/>
        </p:nvSpPr>
        <p:spPr bwMode="auto">
          <a:xfrm>
            <a:off x="342900" y="1052736"/>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pPr>
            <a:r>
              <a:rPr lang="en-US" altLang="zh-CN" sz="3200" b="1" dirty="0">
                <a:solidFill>
                  <a:srgbClr val="0000CC"/>
                </a:solidFill>
              </a:rPr>
              <a:t>1 </a:t>
            </a:r>
            <a:r>
              <a:rPr lang="zh-CN" altLang="en-US" sz="3200" b="1" dirty="0">
                <a:solidFill>
                  <a:srgbClr val="0000CC"/>
                </a:solidFill>
              </a:rPr>
              <a:t>轮询的可编程</a:t>
            </a:r>
            <a:r>
              <a:rPr lang="en-US" altLang="zh-CN" sz="3200" b="1" dirty="0">
                <a:solidFill>
                  <a:srgbClr val="0000CC"/>
                </a:solidFill>
              </a:rPr>
              <a:t>IO</a:t>
            </a:r>
            <a:r>
              <a:rPr lang="zh-CN" altLang="en-US" sz="3200" b="1" dirty="0">
                <a:solidFill>
                  <a:srgbClr val="0000CC"/>
                </a:solidFill>
              </a:rPr>
              <a:t>方式</a:t>
            </a:r>
          </a:p>
          <a:p>
            <a:pPr marL="0" lvl="1" eaLnBrk="1" hangingPunct="1">
              <a:spcAft>
                <a:spcPts val="1000"/>
              </a:spcAft>
              <a:buClr>
                <a:srgbClr val="0000CC"/>
              </a:buClr>
              <a:buFont typeface="Wingdings" panose="05000000000000000000" pitchFamily="2" charset="2"/>
              <a:buChar char="Ø"/>
            </a:pPr>
            <a:r>
              <a:rPr lang="zh-CN" altLang="en-US" b="1" dirty="0"/>
              <a:t>输入输出指令或询问指令测试一台设备的忙闲标志位，决定主存储器和外围设备是否交换一个字符或一个字</a:t>
            </a:r>
          </a:p>
          <a:p>
            <a:pPr marL="0" lvl="1" eaLnBrk="1" hangingPunct="1">
              <a:spcAft>
                <a:spcPts val="1000"/>
              </a:spcAft>
              <a:buClr>
                <a:srgbClr val="0000CC"/>
              </a:buClr>
              <a:buFont typeface="Wingdings" panose="05000000000000000000" pitchFamily="2" charset="2"/>
              <a:buChar char="Ø"/>
            </a:pPr>
            <a:r>
              <a:rPr lang="zh-CN" altLang="en-US" b="1" dirty="0"/>
              <a:t>需要则</a:t>
            </a:r>
            <a:r>
              <a:rPr lang="en-US" altLang="zh-CN" b="1" dirty="0"/>
              <a:t>CPU</a:t>
            </a:r>
            <a:r>
              <a:rPr lang="zh-CN" altLang="en-US" b="1" dirty="0"/>
              <a:t>启动</a:t>
            </a:r>
            <a:r>
              <a:rPr lang="en-US" altLang="zh-CN" b="1" dirty="0"/>
              <a:t>I/O</a:t>
            </a:r>
            <a:r>
              <a:rPr lang="zh-CN" altLang="en-US" b="1" dirty="0"/>
              <a:t>设备，且</a:t>
            </a:r>
            <a:r>
              <a:rPr lang="zh-CN" altLang="en-US" b="1" dirty="0">
                <a:solidFill>
                  <a:srgbClr val="FF0000"/>
                </a:solidFill>
              </a:rPr>
              <a:t>不断查询</a:t>
            </a:r>
            <a:r>
              <a:rPr lang="en-US" altLang="zh-CN" b="1" dirty="0">
                <a:solidFill>
                  <a:srgbClr val="FF0000"/>
                </a:solidFill>
              </a:rPr>
              <a:t>I/O</a:t>
            </a:r>
            <a:r>
              <a:rPr lang="zh-CN" altLang="en-US" b="1" dirty="0">
                <a:solidFill>
                  <a:srgbClr val="FF0000"/>
                </a:solidFill>
              </a:rPr>
              <a:t>设备的准备情况，终止原程序的执行，浪费</a:t>
            </a:r>
            <a:r>
              <a:rPr lang="en-US" altLang="zh-CN" b="1" dirty="0">
                <a:solidFill>
                  <a:srgbClr val="FF0000"/>
                </a:solidFill>
              </a:rPr>
              <a:t>CPU</a:t>
            </a:r>
            <a:r>
              <a:rPr lang="zh-CN" altLang="en-US" b="1" dirty="0">
                <a:solidFill>
                  <a:srgbClr val="FF0000"/>
                </a:solidFill>
              </a:rPr>
              <a:t>时间</a:t>
            </a:r>
            <a:r>
              <a:rPr lang="en-US" altLang="zh-CN" b="1" dirty="0">
                <a:solidFill>
                  <a:srgbClr val="FF0000"/>
                </a:solidFill>
              </a:rPr>
              <a:t>,</a:t>
            </a:r>
            <a:r>
              <a:rPr lang="zh-CN" altLang="en-US" b="1" dirty="0">
                <a:solidFill>
                  <a:srgbClr val="FF0000"/>
                </a:solidFill>
              </a:rPr>
              <a:t>因为没有中断机制让设备主动告诉</a:t>
            </a:r>
            <a:r>
              <a:rPr lang="en-US" altLang="zh-CN" b="1" dirty="0">
                <a:solidFill>
                  <a:srgbClr val="FF0000"/>
                </a:solidFill>
              </a:rPr>
              <a:t>CPU</a:t>
            </a:r>
            <a:r>
              <a:rPr lang="zh-CN" altLang="en-US" b="1" dirty="0">
                <a:solidFill>
                  <a:srgbClr val="FF0000"/>
                </a:solidFill>
              </a:rPr>
              <a:t>准备好数据了</a:t>
            </a:r>
            <a:r>
              <a:rPr lang="zh-CN" altLang="en-US" b="1" dirty="0"/>
              <a:t>；</a:t>
            </a:r>
          </a:p>
          <a:p>
            <a:pPr marL="0" lvl="1" eaLnBrk="1" hangingPunct="1">
              <a:spcAft>
                <a:spcPts val="1000"/>
              </a:spcAft>
              <a:buClr>
                <a:srgbClr val="0000CC"/>
              </a:buClr>
              <a:buFont typeface="Wingdings" panose="05000000000000000000" pitchFamily="2" charset="2"/>
              <a:buChar char="Ø"/>
            </a:pPr>
            <a:r>
              <a:rPr lang="en-US" altLang="zh-CN" b="1" dirty="0"/>
              <a:t>I/O</a:t>
            </a:r>
            <a:r>
              <a:rPr lang="zh-CN" altLang="en-US" b="1" dirty="0"/>
              <a:t>准备就绪后，</a:t>
            </a:r>
            <a:r>
              <a:rPr lang="en-US" altLang="zh-CN" b="1" dirty="0"/>
              <a:t>CPU</a:t>
            </a:r>
            <a:r>
              <a:rPr lang="zh-CN" altLang="en-US" b="1" dirty="0"/>
              <a:t>参与数据传送工作，而不能执行原程序，</a:t>
            </a:r>
          </a:p>
          <a:p>
            <a:pPr marL="0" lvl="1" eaLnBrk="1" hangingPunct="1">
              <a:spcAft>
                <a:spcPts val="1000"/>
              </a:spcAft>
              <a:buClr>
                <a:srgbClr val="0000CC"/>
              </a:buClr>
              <a:buFont typeface="Wingdings" panose="05000000000000000000" pitchFamily="2" charset="2"/>
              <a:buChar char="Ø"/>
            </a:pPr>
            <a:r>
              <a:rPr lang="en-US" altLang="zh-CN" b="1" dirty="0"/>
              <a:t>CPU</a:t>
            </a:r>
            <a:r>
              <a:rPr lang="zh-CN" altLang="en-US" b="1" dirty="0"/>
              <a:t>和</a:t>
            </a:r>
            <a:r>
              <a:rPr lang="en-US" altLang="zh-CN" b="1" dirty="0"/>
              <a:t>I/O</a:t>
            </a:r>
            <a:r>
              <a:rPr lang="zh-CN" altLang="en-US" b="1" dirty="0"/>
              <a:t>设备串行工作，使主机不能充分发挥效率，外围设备也不能得到合理使用，整个系统效率很低。</a:t>
            </a:r>
            <a:endParaRPr lang="en-US" altLang="zh-CN" b="1" dirty="0"/>
          </a:p>
          <a:p>
            <a:pPr marL="0" lvl="1" eaLnBrk="1" hangingPunct="1">
              <a:buClr>
                <a:srgbClr val="0000CC"/>
              </a:buClr>
              <a:buFont typeface="Wingdings" panose="05000000000000000000" pitchFamily="2" charset="2"/>
              <a:buChar char="Ø"/>
            </a:pPr>
            <a:endParaRPr lang="zh-CN" altLang="en-US" sz="2800" b="1" dirty="0"/>
          </a:p>
        </p:txBody>
      </p:sp>
      <p:sp>
        <p:nvSpPr>
          <p:cNvPr id="2" name="Text Box 2">
            <a:extLst>
              <a:ext uri="{FF2B5EF4-FFF2-40B4-BE49-F238E27FC236}">
                <a16:creationId xmlns:a16="http://schemas.microsoft.com/office/drawing/2014/main" id="{C7C37362-134E-4781-B0C4-71BA07A44810}"/>
              </a:ext>
            </a:extLst>
          </p:cNvPr>
          <p:cNvSpPr txBox="1">
            <a:spLocks noChangeArrowheads="1"/>
          </p:cNvSpPr>
          <p:nvPr/>
        </p:nvSpPr>
        <p:spPr bwMode="auto">
          <a:xfrm>
            <a:off x="683568"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6.4.3 I/O</a:t>
            </a:r>
            <a:r>
              <a:rPr lang="zh-CN" altLang="en-US" sz="4000" b="1" dirty="0">
                <a:latin typeface="华文新魏" panose="02010800040101010101" pitchFamily="2" charset="-122"/>
                <a:ea typeface="华文新魏" panose="02010800040101010101" pitchFamily="2" charset="-122"/>
              </a:rPr>
              <a:t>设备的控制方式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7">
            <a:extLst>
              <a:ext uri="{FF2B5EF4-FFF2-40B4-BE49-F238E27FC236}">
                <a16:creationId xmlns:a16="http://schemas.microsoft.com/office/drawing/2014/main" id="{E84CBA3E-7995-4489-B73A-F50D0ABCBA2E}"/>
              </a:ext>
            </a:extLst>
          </p:cNvPr>
          <p:cNvGrpSpPr>
            <a:grpSpLocks/>
          </p:cNvGrpSpPr>
          <p:nvPr/>
        </p:nvGrpSpPr>
        <p:grpSpPr bwMode="auto">
          <a:xfrm>
            <a:off x="2570163" y="228600"/>
            <a:ext cx="3348037" cy="6446838"/>
            <a:chOff x="1619" y="144"/>
            <a:chExt cx="2109" cy="4061"/>
          </a:xfrm>
        </p:grpSpPr>
        <p:sp>
          <p:nvSpPr>
            <p:cNvPr id="45060" name="Rectangle 8">
              <a:extLst>
                <a:ext uri="{FF2B5EF4-FFF2-40B4-BE49-F238E27FC236}">
                  <a16:creationId xmlns:a16="http://schemas.microsoft.com/office/drawing/2014/main" id="{1EFBC6F3-0D1D-4CA3-961F-5760D41B0942}"/>
                </a:ext>
              </a:extLst>
            </p:cNvPr>
            <p:cNvSpPr>
              <a:spLocks noChangeArrowheads="1"/>
            </p:cNvSpPr>
            <p:nvPr/>
          </p:nvSpPr>
          <p:spPr bwMode="auto">
            <a:xfrm>
              <a:off x="2030" y="414"/>
              <a:ext cx="918" cy="3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5061" name="Rectangle 9">
              <a:extLst>
                <a:ext uri="{FF2B5EF4-FFF2-40B4-BE49-F238E27FC236}">
                  <a16:creationId xmlns:a16="http://schemas.microsoft.com/office/drawing/2014/main" id="{9FD7E6AC-D8D8-4F91-A857-4538786A9286}"/>
                </a:ext>
              </a:extLst>
            </p:cNvPr>
            <p:cNvSpPr>
              <a:spLocks noChangeArrowheads="1"/>
            </p:cNvSpPr>
            <p:nvPr/>
          </p:nvSpPr>
          <p:spPr bwMode="auto">
            <a:xfrm>
              <a:off x="2116" y="450"/>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向</a:t>
              </a:r>
              <a:endParaRPr lang="zh-CN" altLang="en-US" sz="1800" b="1"/>
            </a:p>
          </p:txBody>
        </p:sp>
        <p:sp>
          <p:nvSpPr>
            <p:cNvPr id="45062" name="Rectangle 10">
              <a:extLst>
                <a:ext uri="{FF2B5EF4-FFF2-40B4-BE49-F238E27FC236}">
                  <a16:creationId xmlns:a16="http://schemas.microsoft.com/office/drawing/2014/main" id="{B06B5ADE-C285-473B-AC52-E73D700BDDEC}"/>
                </a:ext>
              </a:extLst>
            </p:cNvPr>
            <p:cNvSpPr>
              <a:spLocks noChangeArrowheads="1"/>
            </p:cNvSpPr>
            <p:nvPr/>
          </p:nvSpPr>
          <p:spPr bwMode="auto">
            <a:xfrm>
              <a:off x="2257" y="441"/>
              <a:ext cx="2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I/O</a:t>
              </a:r>
              <a:endParaRPr lang="en-US" altLang="zh-CN" sz="1800" b="1"/>
            </a:p>
          </p:txBody>
        </p:sp>
        <p:sp>
          <p:nvSpPr>
            <p:cNvPr id="45063" name="Rectangle 11">
              <a:extLst>
                <a:ext uri="{FF2B5EF4-FFF2-40B4-BE49-F238E27FC236}">
                  <a16:creationId xmlns:a16="http://schemas.microsoft.com/office/drawing/2014/main" id="{56B0D71E-271B-4A00-8220-CD1280549B74}"/>
                </a:ext>
              </a:extLst>
            </p:cNvPr>
            <p:cNvSpPr>
              <a:spLocks noChangeArrowheads="1"/>
            </p:cNvSpPr>
            <p:nvPr/>
          </p:nvSpPr>
          <p:spPr bwMode="auto">
            <a:xfrm>
              <a:off x="2440" y="450"/>
              <a:ext cx="4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控制器</a:t>
              </a:r>
              <a:endParaRPr lang="zh-CN" altLang="en-US" sz="1800" b="1"/>
            </a:p>
          </p:txBody>
        </p:sp>
        <p:sp>
          <p:nvSpPr>
            <p:cNvPr id="45064" name="Rectangle 12">
              <a:extLst>
                <a:ext uri="{FF2B5EF4-FFF2-40B4-BE49-F238E27FC236}">
                  <a16:creationId xmlns:a16="http://schemas.microsoft.com/office/drawing/2014/main" id="{45A46FB2-6273-4B62-970B-C5070CC1745D}"/>
                </a:ext>
              </a:extLst>
            </p:cNvPr>
            <p:cNvSpPr>
              <a:spLocks noChangeArrowheads="1"/>
            </p:cNvSpPr>
            <p:nvPr/>
          </p:nvSpPr>
          <p:spPr bwMode="auto">
            <a:xfrm>
              <a:off x="2203" y="599"/>
              <a:ext cx="5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发读命令</a:t>
              </a:r>
              <a:endParaRPr lang="zh-CN" altLang="en-US" sz="1800" b="1"/>
            </a:p>
          </p:txBody>
        </p:sp>
        <p:sp>
          <p:nvSpPr>
            <p:cNvPr id="45065" name="Rectangle 13">
              <a:extLst>
                <a:ext uri="{FF2B5EF4-FFF2-40B4-BE49-F238E27FC236}">
                  <a16:creationId xmlns:a16="http://schemas.microsoft.com/office/drawing/2014/main" id="{C4043A59-6CEA-470F-80DE-1805CD67794F}"/>
                </a:ext>
              </a:extLst>
            </p:cNvPr>
            <p:cNvSpPr>
              <a:spLocks noChangeArrowheads="1"/>
            </p:cNvSpPr>
            <p:nvPr/>
          </p:nvSpPr>
          <p:spPr bwMode="auto">
            <a:xfrm>
              <a:off x="2030" y="980"/>
              <a:ext cx="918" cy="3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5066" name="Rectangle 14">
              <a:extLst>
                <a:ext uri="{FF2B5EF4-FFF2-40B4-BE49-F238E27FC236}">
                  <a16:creationId xmlns:a16="http://schemas.microsoft.com/office/drawing/2014/main" id="{5D7797D5-8CBE-4A9D-8A14-35A9DF724CBB}"/>
                </a:ext>
              </a:extLst>
            </p:cNvPr>
            <p:cNvSpPr>
              <a:spLocks noChangeArrowheads="1"/>
            </p:cNvSpPr>
            <p:nvPr/>
          </p:nvSpPr>
          <p:spPr bwMode="auto">
            <a:xfrm>
              <a:off x="2116" y="1016"/>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读</a:t>
              </a:r>
              <a:endParaRPr lang="zh-CN" altLang="en-US" sz="1800" b="1"/>
            </a:p>
          </p:txBody>
        </p:sp>
        <p:sp>
          <p:nvSpPr>
            <p:cNvPr id="45067" name="Rectangle 15">
              <a:extLst>
                <a:ext uri="{FF2B5EF4-FFF2-40B4-BE49-F238E27FC236}">
                  <a16:creationId xmlns:a16="http://schemas.microsoft.com/office/drawing/2014/main" id="{B57E8921-FFCE-49D8-956D-C610EC39C578}"/>
                </a:ext>
              </a:extLst>
            </p:cNvPr>
            <p:cNvSpPr>
              <a:spLocks noChangeArrowheads="1"/>
            </p:cNvSpPr>
            <p:nvPr/>
          </p:nvSpPr>
          <p:spPr bwMode="auto">
            <a:xfrm>
              <a:off x="2257" y="1007"/>
              <a:ext cx="2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I/O</a:t>
              </a:r>
              <a:endParaRPr lang="en-US" altLang="zh-CN" sz="1800" b="1"/>
            </a:p>
          </p:txBody>
        </p:sp>
        <p:sp>
          <p:nvSpPr>
            <p:cNvPr id="45068" name="Rectangle 16">
              <a:extLst>
                <a:ext uri="{FF2B5EF4-FFF2-40B4-BE49-F238E27FC236}">
                  <a16:creationId xmlns:a16="http://schemas.microsoft.com/office/drawing/2014/main" id="{0B434B9E-C84F-4CFB-A45F-6C8BEDEFD171}"/>
                </a:ext>
              </a:extLst>
            </p:cNvPr>
            <p:cNvSpPr>
              <a:spLocks noChangeArrowheads="1"/>
            </p:cNvSpPr>
            <p:nvPr/>
          </p:nvSpPr>
          <p:spPr bwMode="auto">
            <a:xfrm>
              <a:off x="2440" y="1016"/>
              <a:ext cx="4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控制器</a:t>
              </a:r>
              <a:endParaRPr lang="zh-CN" altLang="en-US" sz="1800" b="1"/>
            </a:p>
          </p:txBody>
        </p:sp>
        <p:sp>
          <p:nvSpPr>
            <p:cNvPr id="45069" name="Rectangle 17">
              <a:extLst>
                <a:ext uri="{FF2B5EF4-FFF2-40B4-BE49-F238E27FC236}">
                  <a16:creationId xmlns:a16="http://schemas.microsoft.com/office/drawing/2014/main" id="{4D92584F-B907-4D4E-B852-6C96A7F12F78}"/>
                </a:ext>
              </a:extLst>
            </p:cNvPr>
            <p:cNvSpPr>
              <a:spLocks noChangeArrowheads="1"/>
            </p:cNvSpPr>
            <p:nvPr/>
          </p:nvSpPr>
          <p:spPr bwMode="auto">
            <a:xfrm>
              <a:off x="2278" y="1165"/>
              <a:ext cx="4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的状态</a:t>
              </a:r>
              <a:endParaRPr lang="zh-CN" altLang="en-US" sz="1800" b="1"/>
            </a:p>
          </p:txBody>
        </p:sp>
        <p:sp>
          <p:nvSpPr>
            <p:cNvPr id="45070" name="Freeform 18">
              <a:extLst>
                <a:ext uri="{FF2B5EF4-FFF2-40B4-BE49-F238E27FC236}">
                  <a16:creationId xmlns:a16="http://schemas.microsoft.com/office/drawing/2014/main" id="{FAD3AFD2-C177-4C5D-83E4-58C68F9D6D38}"/>
                </a:ext>
              </a:extLst>
            </p:cNvPr>
            <p:cNvSpPr>
              <a:spLocks/>
            </p:cNvSpPr>
            <p:nvPr/>
          </p:nvSpPr>
          <p:spPr bwMode="auto">
            <a:xfrm>
              <a:off x="2030" y="1556"/>
              <a:ext cx="918" cy="436"/>
            </a:xfrm>
            <a:custGeom>
              <a:avLst/>
              <a:gdLst>
                <a:gd name="T0" fmla="*/ 0 w 626"/>
                <a:gd name="T1" fmla="*/ 213 h 346"/>
                <a:gd name="T2" fmla="*/ 453 w 626"/>
                <a:gd name="T3" fmla="*/ 0 h 346"/>
                <a:gd name="T4" fmla="*/ 918 w 626"/>
                <a:gd name="T5" fmla="*/ 213 h 346"/>
                <a:gd name="T6" fmla="*/ 453 w 626"/>
                <a:gd name="T7" fmla="*/ 436 h 346"/>
                <a:gd name="T8" fmla="*/ 0 w 626"/>
                <a:gd name="T9" fmla="*/ 213 h 346"/>
                <a:gd name="T10" fmla="*/ 0 60000 65536"/>
                <a:gd name="T11" fmla="*/ 0 60000 65536"/>
                <a:gd name="T12" fmla="*/ 0 60000 65536"/>
                <a:gd name="T13" fmla="*/ 0 60000 65536"/>
                <a:gd name="T14" fmla="*/ 0 60000 65536"/>
                <a:gd name="T15" fmla="*/ 0 w 626"/>
                <a:gd name="T16" fmla="*/ 0 h 346"/>
                <a:gd name="T17" fmla="*/ 626 w 626"/>
                <a:gd name="T18" fmla="*/ 346 h 346"/>
              </a:gdLst>
              <a:ahLst/>
              <a:cxnLst>
                <a:cxn ang="T10">
                  <a:pos x="T0" y="T1"/>
                </a:cxn>
                <a:cxn ang="T11">
                  <a:pos x="T2" y="T3"/>
                </a:cxn>
                <a:cxn ang="T12">
                  <a:pos x="T4" y="T5"/>
                </a:cxn>
                <a:cxn ang="T13">
                  <a:pos x="T6" y="T7"/>
                </a:cxn>
                <a:cxn ang="T14">
                  <a:pos x="T8" y="T9"/>
                </a:cxn>
              </a:cxnLst>
              <a:rect l="T15" t="T16" r="T17" b="T18"/>
              <a:pathLst>
                <a:path w="626" h="346">
                  <a:moveTo>
                    <a:pt x="0" y="169"/>
                  </a:moveTo>
                  <a:lnTo>
                    <a:pt x="309" y="0"/>
                  </a:lnTo>
                  <a:lnTo>
                    <a:pt x="626" y="169"/>
                  </a:lnTo>
                  <a:lnTo>
                    <a:pt x="309" y="346"/>
                  </a:lnTo>
                  <a:lnTo>
                    <a:pt x="0" y="169"/>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5071" name="Rectangle 19">
              <a:extLst>
                <a:ext uri="{FF2B5EF4-FFF2-40B4-BE49-F238E27FC236}">
                  <a16:creationId xmlns:a16="http://schemas.microsoft.com/office/drawing/2014/main" id="{0BCDBF7F-0F97-48E0-B885-CB49C81E2C97}"/>
                </a:ext>
              </a:extLst>
            </p:cNvPr>
            <p:cNvSpPr>
              <a:spLocks noChangeArrowheads="1"/>
            </p:cNvSpPr>
            <p:nvPr/>
          </p:nvSpPr>
          <p:spPr bwMode="auto">
            <a:xfrm>
              <a:off x="2344" y="1629"/>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检查</a:t>
              </a:r>
              <a:endParaRPr lang="zh-CN" altLang="en-US" sz="1800" b="1"/>
            </a:p>
          </p:txBody>
        </p:sp>
        <p:sp>
          <p:nvSpPr>
            <p:cNvPr id="45072" name="Rectangle 20">
              <a:extLst>
                <a:ext uri="{FF2B5EF4-FFF2-40B4-BE49-F238E27FC236}">
                  <a16:creationId xmlns:a16="http://schemas.microsoft.com/office/drawing/2014/main" id="{3D102636-61C0-459D-9594-0E9CDCB8B541}"/>
                </a:ext>
              </a:extLst>
            </p:cNvPr>
            <p:cNvSpPr>
              <a:spLocks noChangeArrowheads="1"/>
            </p:cNvSpPr>
            <p:nvPr/>
          </p:nvSpPr>
          <p:spPr bwMode="auto">
            <a:xfrm>
              <a:off x="2278" y="1777"/>
              <a:ext cx="4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状态？</a:t>
              </a:r>
              <a:endParaRPr lang="zh-CN" altLang="en-US" sz="1800" b="1"/>
            </a:p>
          </p:txBody>
        </p:sp>
        <p:sp>
          <p:nvSpPr>
            <p:cNvPr id="45073" name="Rectangle 21">
              <a:extLst>
                <a:ext uri="{FF2B5EF4-FFF2-40B4-BE49-F238E27FC236}">
                  <a16:creationId xmlns:a16="http://schemas.microsoft.com/office/drawing/2014/main" id="{C092F8A6-4457-44C4-8A4C-EDBDE3203A6C}"/>
                </a:ext>
              </a:extLst>
            </p:cNvPr>
            <p:cNvSpPr>
              <a:spLocks noChangeArrowheads="1"/>
            </p:cNvSpPr>
            <p:nvPr/>
          </p:nvSpPr>
          <p:spPr bwMode="auto">
            <a:xfrm>
              <a:off x="2030" y="2205"/>
              <a:ext cx="918" cy="3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5074" name="Rectangle 22">
              <a:extLst>
                <a:ext uri="{FF2B5EF4-FFF2-40B4-BE49-F238E27FC236}">
                  <a16:creationId xmlns:a16="http://schemas.microsoft.com/office/drawing/2014/main" id="{A09F9DC9-F9FF-4D61-A79B-0552765081A6}"/>
                </a:ext>
              </a:extLst>
            </p:cNvPr>
            <p:cNvSpPr>
              <a:spLocks noChangeArrowheads="1"/>
            </p:cNvSpPr>
            <p:nvPr/>
          </p:nvSpPr>
          <p:spPr bwMode="auto">
            <a:xfrm>
              <a:off x="2116" y="2241"/>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从</a:t>
              </a:r>
              <a:endParaRPr lang="zh-CN" altLang="en-US" sz="1800" b="1"/>
            </a:p>
          </p:txBody>
        </p:sp>
        <p:sp>
          <p:nvSpPr>
            <p:cNvPr id="45075" name="Rectangle 23">
              <a:extLst>
                <a:ext uri="{FF2B5EF4-FFF2-40B4-BE49-F238E27FC236}">
                  <a16:creationId xmlns:a16="http://schemas.microsoft.com/office/drawing/2014/main" id="{2FA3CFD3-D4AD-4D00-9F88-45D3634068B9}"/>
                </a:ext>
              </a:extLst>
            </p:cNvPr>
            <p:cNvSpPr>
              <a:spLocks noChangeArrowheads="1"/>
            </p:cNvSpPr>
            <p:nvPr/>
          </p:nvSpPr>
          <p:spPr bwMode="auto">
            <a:xfrm>
              <a:off x="2257" y="2232"/>
              <a:ext cx="2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I/O</a:t>
              </a:r>
              <a:endParaRPr lang="en-US" altLang="zh-CN" sz="1800" b="1"/>
            </a:p>
          </p:txBody>
        </p:sp>
        <p:sp>
          <p:nvSpPr>
            <p:cNvPr id="45076" name="Rectangle 24">
              <a:extLst>
                <a:ext uri="{FF2B5EF4-FFF2-40B4-BE49-F238E27FC236}">
                  <a16:creationId xmlns:a16="http://schemas.microsoft.com/office/drawing/2014/main" id="{72D06FCD-1E30-4DA0-96B2-700C44C9C898}"/>
                </a:ext>
              </a:extLst>
            </p:cNvPr>
            <p:cNvSpPr>
              <a:spLocks noChangeArrowheads="1"/>
            </p:cNvSpPr>
            <p:nvPr/>
          </p:nvSpPr>
          <p:spPr bwMode="auto">
            <a:xfrm>
              <a:off x="2440" y="2241"/>
              <a:ext cx="4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控制器</a:t>
              </a:r>
              <a:endParaRPr lang="zh-CN" altLang="en-US" sz="1800" b="1"/>
            </a:p>
          </p:txBody>
        </p:sp>
        <p:sp>
          <p:nvSpPr>
            <p:cNvPr id="45077" name="Rectangle 25">
              <a:extLst>
                <a:ext uri="{FF2B5EF4-FFF2-40B4-BE49-F238E27FC236}">
                  <a16:creationId xmlns:a16="http://schemas.microsoft.com/office/drawing/2014/main" id="{07C0ADA9-1DCA-4190-92F9-656BD13C11F5}"/>
                </a:ext>
              </a:extLst>
            </p:cNvPr>
            <p:cNvSpPr>
              <a:spLocks noChangeArrowheads="1"/>
            </p:cNvSpPr>
            <p:nvPr/>
          </p:nvSpPr>
          <p:spPr bwMode="auto">
            <a:xfrm>
              <a:off x="2203" y="2390"/>
              <a:ext cx="5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中读入字</a:t>
              </a:r>
              <a:endParaRPr lang="zh-CN" altLang="en-US" sz="1800" b="1"/>
            </a:p>
          </p:txBody>
        </p:sp>
        <p:sp>
          <p:nvSpPr>
            <p:cNvPr id="45078" name="Rectangle 26">
              <a:extLst>
                <a:ext uri="{FF2B5EF4-FFF2-40B4-BE49-F238E27FC236}">
                  <a16:creationId xmlns:a16="http://schemas.microsoft.com/office/drawing/2014/main" id="{7EFB2FBC-0B43-4936-9EF1-36726E90CF4C}"/>
                </a:ext>
              </a:extLst>
            </p:cNvPr>
            <p:cNvSpPr>
              <a:spLocks noChangeArrowheads="1"/>
            </p:cNvSpPr>
            <p:nvPr/>
          </p:nvSpPr>
          <p:spPr bwMode="auto">
            <a:xfrm>
              <a:off x="2030" y="2779"/>
              <a:ext cx="918" cy="3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5079" name="Rectangle 27">
              <a:extLst>
                <a:ext uri="{FF2B5EF4-FFF2-40B4-BE49-F238E27FC236}">
                  <a16:creationId xmlns:a16="http://schemas.microsoft.com/office/drawing/2014/main" id="{C92F3560-05AA-4523-9174-9667192EC538}"/>
                </a:ext>
              </a:extLst>
            </p:cNvPr>
            <p:cNvSpPr>
              <a:spLocks noChangeArrowheads="1"/>
            </p:cNvSpPr>
            <p:nvPr/>
          </p:nvSpPr>
          <p:spPr bwMode="auto">
            <a:xfrm>
              <a:off x="2203" y="2817"/>
              <a:ext cx="5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向存储器</a:t>
              </a:r>
              <a:endParaRPr lang="zh-CN" altLang="en-US" sz="1800" b="1"/>
            </a:p>
          </p:txBody>
        </p:sp>
        <p:sp>
          <p:nvSpPr>
            <p:cNvPr id="45080" name="Rectangle 28">
              <a:extLst>
                <a:ext uri="{FF2B5EF4-FFF2-40B4-BE49-F238E27FC236}">
                  <a16:creationId xmlns:a16="http://schemas.microsoft.com/office/drawing/2014/main" id="{32532F88-C4BF-4F53-8445-CD251B017170}"/>
                </a:ext>
              </a:extLst>
            </p:cNvPr>
            <p:cNvSpPr>
              <a:spLocks noChangeArrowheads="1"/>
            </p:cNvSpPr>
            <p:nvPr/>
          </p:nvSpPr>
          <p:spPr bwMode="auto">
            <a:xfrm>
              <a:off x="2278" y="2966"/>
              <a:ext cx="4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中写字</a:t>
              </a:r>
              <a:endParaRPr lang="zh-CN" altLang="en-US" sz="1800" b="1"/>
            </a:p>
          </p:txBody>
        </p:sp>
        <p:sp>
          <p:nvSpPr>
            <p:cNvPr id="45081" name="Freeform 29">
              <a:extLst>
                <a:ext uri="{FF2B5EF4-FFF2-40B4-BE49-F238E27FC236}">
                  <a16:creationId xmlns:a16="http://schemas.microsoft.com/office/drawing/2014/main" id="{D982A84D-4E6D-40C3-A8D1-2A8DE215D61B}"/>
                </a:ext>
              </a:extLst>
            </p:cNvPr>
            <p:cNvSpPr>
              <a:spLocks/>
            </p:cNvSpPr>
            <p:nvPr/>
          </p:nvSpPr>
          <p:spPr bwMode="auto">
            <a:xfrm>
              <a:off x="2030" y="3345"/>
              <a:ext cx="918" cy="447"/>
            </a:xfrm>
            <a:custGeom>
              <a:avLst/>
              <a:gdLst>
                <a:gd name="T0" fmla="*/ 0 w 626"/>
                <a:gd name="T1" fmla="*/ 224 h 354"/>
                <a:gd name="T2" fmla="*/ 453 w 626"/>
                <a:gd name="T3" fmla="*/ 0 h 354"/>
                <a:gd name="T4" fmla="*/ 918 w 626"/>
                <a:gd name="T5" fmla="*/ 224 h 354"/>
                <a:gd name="T6" fmla="*/ 453 w 626"/>
                <a:gd name="T7" fmla="*/ 447 h 354"/>
                <a:gd name="T8" fmla="*/ 0 w 626"/>
                <a:gd name="T9" fmla="*/ 224 h 354"/>
                <a:gd name="T10" fmla="*/ 0 60000 65536"/>
                <a:gd name="T11" fmla="*/ 0 60000 65536"/>
                <a:gd name="T12" fmla="*/ 0 60000 65536"/>
                <a:gd name="T13" fmla="*/ 0 60000 65536"/>
                <a:gd name="T14" fmla="*/ 0 60000 65536"/>
                <a:gd name="T15" fmla="*/ 0 w 626"/>
                <a:gd name="T16" fmla="*/ 0 h 354"/>
                <a:gd name="T17" fmla="*/ 626 w 626"/>
                <a:gd name="T18" fmla="*/ 354 h 354"/>
              </a:gdLst>
              <a:ahLst/>
              <a:cxnLst>
                <a:cxn ang="T10">
                  <a:pos x="T0" y="T1"/>
                </a:cxn>
                <a:cxn ang="T11">
                  <a:pos x="T2" y="T3"/>
                </a:cxn>
                <a:cxn ang="T12">
                  <a:pos x="T4" y="T5"/>
                </a:cxn>
                <a:cxn ang="T13">
                  <a:pos x="T6" y="T7"/>
                </a:cxn>
                <a:cxn ang="T14">
                  <a:pos x="T8" y="T9"/>
                </a:cxn>
              </a:cxnLst>
              <a:rect l="T15" t="T16" r="T17" b="T18"/>
              <a:pathLst>
                <a:path w="626" h="354">
                  <a:moveTo>
                    <a:pt x="0" y="177"/>
                  </a:moveTo>
                  <a:lnTo>
                    <a:pt x="309" y="0"/>
                  </a:lnTo>
                  <a:lnTo>
                    <a:pt x="626" y="177"/>
                  </a:lnTo>
                  <a:lnTo>
                    <a:pt x="309" y="354"/>
                  </a:lnTo>
                  <a:lnTo>
                    <a:pt x="0" y="177"/>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5082" name="Rectangle 30">
              <a:extLst>
                <a:ext uri="{FF2B5EF4-FFF2-40B4-BE49-F238E27FC236}">
                  <a16:creationId xmlns:a16="http://schemas.microsoft.com/office/drawing/2014/main" id="{F9F0FD84-6E46-4FFD-A409-F3AAB8673435}"/>
                </a:ext>
              </a:extLst>
            </p:cNvPr>
            <p:cNvSpPr>
              <a:spLocks noChangeArrowheads="1"/>
            </p:cNvSpPr>
            <p:nvPr/>
          </p:nvSpPr>
          <p:spPr bwMode="auto">
            <a:xfrm>
              <a:off x="2344" y="3430"/>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传送</a:t>
              </a:r>
              <a:endParaRPr lang="zh-CN" altLang="en-US" sz="1800" b="1"/>
            </a:p>
          </p:txBody>
        </p:sp>
        <p:sp>
          <p:nvSpPr>
            <p:cNvPr id="45083" name="Rectangle 31">
              <a:extLst>
                <a:ext uri="{FF2B5EF4-FFF2-40B4-BE49-F238E27FC236}">
                  <a16:creationId xmlns:a16="http://schemas.microsoft.com/office/drawing/2014/main" id="{73DE1483-1621-45F8-A6C5-B82075D0D58D}"/>
                </a:ext>
              </a:extLst>
            </p:cNvPr>
            <p:cNvSpPr>
              <a:spLocks noChangeArrowheads="1"/>
            </p:cNvSpPr>
            <p:nvPr/>
          </p:nvSpPr>
          <p:spPr bwMode="auto">
            <a:xfrm>
              <a:off x="2278" y="3577"/>
              <a:ext cx="4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完成？</a:t>
              </a:r>
              <a:endParaRPr lang="zh-CN" altLang="en-US" sz="1800" b="1"/>
            </a:p>
          </p:txBody>
        </p:sp>
        <p:sp>
          <p:nvSpPr>
            <p:cNvPr id="45084" name="Line 32">
              <a:extLst>
                <a:ext uri="{FF2B5EF4-FFF2-40B4-BE49-F238E27FC236}">
                  <a16:creationId xmlns:a16="http://schemas.microsoft.com/office/drawing/2014/main" id="{F16E4093-F18C-4E50-B2BD-B30F644E340E}"/>
                </a:ext>
              </a:extLst>
            </p:cNvPr>
            <p:cNvSpPr>
              <a:spLocks noChangeShapeType="1"/>
            </p:cNvSpPr>
            <p:nvPr/>
          </p:nvSpPr>
          <p:spPr bwMode="auto">
            <a:xfrm>
              <a:off x="2483" y="767"/>
              <a:ext cx="1" cy="2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Line 33">
              <a:extLst>
                <a:ext uri="{FF2B5EF4-FFF2-40B4-BE49-F238E27FC236}">
                  <a16:creationId xmlns:a16="http://schemas.microsoft.com/office/drawing/2014/main" id="{06454727-23F5-46AE-81DF-C079D89DC16A}"/>
                </a:ext>
              </a:extLst>
            </p:cNvPr>
            <p:cNvSpPr>
              <a:spLocks noChangeShapeType="1"/>
            </p:cNvSpPr>
            <p:nvPr/>
          </p:nvSpPr>
          <p:spPr bwMode="auto">
            <a:xfrm>
              <a:off x="2483" y="1333"/>
              <a:ext cx="1" cy="22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6" name="Line 34">
              <a:extLst>
                <a:ext uri="{FF2B5EF4-FFF2-40B4-BE49-F238E27FC236}">
                  <a16:creationId xmlns:a16="http://schemas.microsoft.com/office/drawing/2014/main" id="{3700DA25-C997-41DE-B18F-3C5D336BFAA1}"/>
                </a:ext>
              </a:extLst>
            </p:cNvPr>
            <p:cNvSpPr>
              <a:spLocks noChangeShapeType="1"/>
            </p:cNvSpPr>
            <p:nvPr/>
          </p:nvSpPr>
          <p:spPr bwMode="auto">
            <a:xfrm>
              <a:off x="2483" y="1992"/>
              <a:ext cx="1" cy="2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7" name="Freeform 35">
              <a:extLst>
                <a:ext uri="{FF2B5EF4-FFF2-40B4-BE49-F238E27FC236}">
                  <a16:creationId xmlns:a16="http://schemas.microsoft.com/office/drawing/2014/main" id="{89CFD5B4-299B-4873-AE8D-9235269E23DA}"/>
                </a:ext>
              </a:extLst>
            </p:cNvPr>
            <p:cNvSpPr>
              <a:spLocks/>
            </p:cNvSpPr>
            <p:nvPr/>
          </p:nvSpPr>
          <p:spPr bwMode="auto">
            <a:xfrm>
              <a:off x="2462" y="869"/>
              <a:ext cx="55" cy="111"/>
            </a:xfrm>
            <a:custGeom>
              <a:avLst/>
              <a:gdLst>
                <a:gd name="T0" fmla="*/ 55 w 37"/>
                <a:gd name="T1" fmla="*/ 0 h 88"/>
                <a:gd name="T2" fmla="*/ 21 w 37"/>
                <a:gd name="T3" fmla="*/ 18 h 88"/>
                <a:gd name="T4" fmla="*/ 0 w 37"/>
                <a:gd name="T5" fmla="*/ 0 h 88"/>
                <a:gd name="T6" fmla="*/ 21 w 37"/>
                <a:gd name="T7" fmla="*/ 111 h 88"/>
                <a:gd name="T8" fmla="*/ 55 w 37"/>
                <a:gd name="T9" fmla="*/ 0 h 88"/>
                <a:gd name="T10" fmla="*/ 0 60000 65536"/>
                <a:gd name="T11" fmla="*/ 0 60000 65536"/>
                <a:gd name="T12" fmla="*/ 0 60000 65536"/>
                <a:gd name="T13" fmla="*/ 0 60000 65536"/>
                <a:gd name="T14" fmla="*/ 0 60000 65536"/>
                <a:gd name="T15" fmla="*/ 0 w 37"/>
                <a:gd name="T16" fmla="*/ 0 h 88"/>
                <a:gd name="T17" fmla="*/ 37 w 37"/>
                <a:gd name="T18" fmla="*/ 88 h 88"/>
              </a:gdLst>
              <a:ahLst/>
              <a:cxnLst>
                <a:cxn ang="T10">
                  <a:pos x="T0" y="T1"/>
                </a:cxn>
                <a:cxn ang="T11">
                  <a:pos x="T2" y="T3"/>
                </a:cxn>
                <a:cxn ang="T12">
                  <a:pos x="T4" y="T5"/>
                </a:cxn>
                <a:cxn ang="T13">
                  <a:pos x="T6" y="T7"/>
                </a:cxn>
                <a:cxn ang="T14">
                  <a:pos x="T8" y="T9"/>
                </a:cxn>
              </a:cxnLst>
              <a:rect l="T15" t="T16" r="T17" b="T18"/>
              <a:pathLst>
                <a:path w="37" h="88">
                  <a:moveTo>
                    <a:pt x="37" y="0"/>
                  </a:moveTo>
                  <a:lnTo>
                    <a:pt x="14" y="14"/>
                  </a:lnTo>
                  <a:lnTo>
                    <a:pt x="0" y="0"/>
                  </a:lnTo>
                  <a:lnTo>
                    <a:pt x="14" y="88"/>
                  </a:lnTo>
                  <a:lnTo>
                    <a:pt x="3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5088" name="Line 36">
              <a:extLst>
                <a:ext uri="{FF2B5EF4-FFF2-40B4-BE49-F238E27FC236}">
                  <a16:creationId xmlns:a16="http://schemas.microsoft.com/office/drawing/2014/main" id="{64F3C5BA-F185-48DF-B8AB-129CD335B540}"/>
                </a:ext>
              </a:extLst>
            </p:cNvPr>
            <p:cNvSpPr>
              <a:spLocks noChangeShapeType="1"/>
            </p:cNvSpPr>
            <p:nvPr/>
          </p:nvSpPr>
          <p:spPr bwMode="auto">
            <a:xfrm>
              <a:off x="1824" y="850"/>
              <a:ext cx="65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9" name="Freeform 37">
              <a:extLst>
                <a:ext uri="{FF2B5EF4-FFF2-40B4-BE49-F238E27FC236}">
                  <a16:creationId xmlns:a16="http://schemas.microsoft.com/office/drawing/2014/main" id="{3BFE35E2-E0FC-48BB-86D5-C662B67BF376}"/>
                </a:ext>
              </a:extLst>
            </p:cNvPr>
            <p:cNvSpPr>
              <a:spLocks/>
            </p:cNvSpPr>
            <p:nvPr/>
          </p:nvSpPr>
          <p:spPr bwMode="auto">
            <a:xfrm>
              <a:off x="2354" y="831"/>
              <a:ext cx="129" cy="38"/>
            </a:xfrm>
            <a:custGeom>
              <a:avLst/>
              <a:gdLst>
                <a:gd name="T0" fmla="*/ 0 w 88"/>
                <a:gd name="T1" fmla="*/ 0 h 30"/>
                <a:gd name="T2" fmla="*/ 22 w 88"/>
                <a:gd name="T3" fmla="*/ 19 h 30"/>
                <a:gd name="T4" fmla="*/ 0 w 88"/>
                <a:gd name="T5" fmla="*/ 38 h 30"/>
                <a:gd name="T6" fmla="*/ 129 w 88"/>
                <a:gd name="T7" fmla="*/ 19 h 30"/>
                <a:gd name="T8" fmla="*/ 0 w 88"/>
                <a:gd name="T9" fmla="*/ 0 h 30"/>
                <a:gd name="T10" fmla="*/ 0 60000 65536"/>
                <a:gd name="T11" fmla="*/ 0 60000 65536"/>
                <a:gd name="T12" fmla="*/ 0 60000 65536"/>
                <a:gd name="T13" fmla="*/ 0 60000 65536"/>
                <a:gd name="T14" fmla="*/ 0 60000 65536"/>
                <a:gd name="T15" fmla="*/ 0 w 88"/>
                <a:gd name="T16" fmla="*/ 0 h 30"/>
                <a:gd name="T17" fmla="*/ 88 w 88"/>
                <a:gd name="T18" fmla="*/ 30 h 30"/>
              </a:gdLst>
              <a:ahLst/>
              <a:cxnLst>
                <a:cxn ang="T10">
                  <a:pos x="T0" y="T1"/>
                </a:cxn>
                <a:cxn ang="T11">
                  <a:pos x="T2" y="T3"/>
                </a:cxn>
                <a:cxn ang="T12">
                  <a:pos x="T4" y="T5"/>
                </a:cxn>
                <a:cxn ang="T13">
                  <a:pos x="T6" y="T7"/>
                </a:cxn>
                <a:cxn ang="T14">
                  <a:pos x="T8" y="T9"/>
                </a:cxn>
              </a:cxnLst>
              <a:rect l="T15" t="T16" r="T17" b="T18"/>
              <a:pathLst>
                <a:path w="88" h="30">
                  <a:moveTo>
                    <a:pt x="0" y="0"/>
                  </a:moveTo>
                  <a:lnTo>
                    <a:pt x="15" y="15"/>
                  </a:lnTo>
                  <a:lnTo>
                    <a:pt x="0" y="30"/>
                  </a:lnTo>
                  <a:lnTo>
                    <a:pt x="88" y="15"/>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5090" name="Line 38">
              <a:extLst>
                <a:ext uri="{FF2B5EF4-FFF2-40B4-BE49-F238E27FC236}">
                  <a16:creationId xmlns:a16="http://schemas.microsoft.com/office/drawing/2014/main" id="{1B010A1A-8C3F-4DAD-B736-5B77CD45432F}"/>
                </a:ext>
              </a:extLst>
            </p:cNvPr>
            <p:cNvSpPr>
              <a:spLocks noChangeShapeType="1"/>
            </p:cNvSpPr>
            <p:nvPr/>
          </p:nvSpPr>
          <p:spPr bwMode="auto">
            <a:xfrm>
              <a:off x="1824" y="1769"/>
              <a:ext cx="20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1" name="Line 39">
              <a:extLst>
                <a:ext uri="{FF2B5EF4-FFF2-40B4-BE49-F238E27FC236}">
                  <a16:creationId xmlns:a16="http://schemas.microsoft.com/office/drawing/2014/main" id="{842FF834-4ACE-4EAA-BEAC-475984F6EB41}"/>
                </a:ext>
              </a:extLst>
            </p:cNvPr>
            <p:cNvSpPr>
              <a:spLocks noChangeShapeType="1"/>
            </p:cNvSpPr>
            <p:nvPr/>
          </p:nvSpPr>
          <p:spPr bwMode="auto">
            <a:xfrm>
              <a:off x="1824" y="850"/>
              <a:ext cx="2" cy="91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2" name="Rectangle 40">
              <a:extLst>
                <a:ext uri="{FF2B5EF4-FFF2-40B4-BE49-F238E27FC236}">
                  <a16:creationId xmlns:a16="http://schemas.microsoft.com/office/drawing/2014/main" id="{237CE6FC-F00E-4867-9194-E4AD7D53420E}"/>
                </a:ext>
              </a:extLst>
            </p:cNvPr>
            <p:cNvSpPr>
              <a:spLocks noChangeArrowheads="1"/>
            </p:cNvSpPr>
            <p:nvPr/>
          </p:nvSpPr>
          <p:spPr bwMode="auto">
            <a:xfrm>
              <a:off x="1857" y="1203"/>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未</a:t>
              </a:r>
              <a:endParaRPr lang="zh-CN" altLang="en-US" sz="1800" b="1"/>
            </a:p>
          </p:txBody>
        </p:sp>
        <p:sp>
          <p:nvSpPr>
            <p:cNvPr id="45093" name="Rectangle 41">
              <a:extLst>
                <a:ext uri="{FF2B5EF4-FFF2-40B4-BE49-F238E27FC236}">
                  <a16:creationId xmlns:a16="http://schemas.microsoft.com/office/drawing/2014/main" id="{E2A75CCE-8818-4B57-AF2B-5C1C39DC27EC}"/>
                </a:ext>
              </a:extLst>
            </p:cNvPr>
            <p:cNvSpPr>
              <a:spLocks noChangeArrowheads="1"/>
            </p:cNvSpPr>
            <p:nvPr/>
          </p:nvSpPr>
          <p:spPr bwMode="auto">
            <a:xfrm>
              <a:off x="1857" y="1351"/>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就</a:t>
              </a:r>
              <a:endParaRPr lang="zh-CN" altLang="en-US" sz="1800" b="1"/>
            </a:p>
          </p:txBody>
        </p:sp>
        <p:sp>
          <p:nvSpPr>
            <p:cNvPr id="45094" name="Rectangle 42">
              <a:extLst>
                <a:ext uri="{FF2B5EF4-FFF2-40B4-BE49-F238E27FC236}">
                  <a16:creationId xmlns:a16="http://schemas.microsoft.com/office/drawing/2014/main" id="{35C287E1-277B-45B6-A0EF-1C9F3443FFFB}"/>
                </a:ext>
              </a:extLst>
            </p:cNvPr>
            <p:cNvSpPr>
              <a:spLocks noChangeArrowheads="1"/>
            </p:cNvSpPr>
            <p:nvPr/>
          </p:nvSpPr>
          <p:spPr bwMode="auto">
            <a:xfrm>
              <a:off x="1857" y="149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绪</a:t>
              </a:r>
              <a:endParaRPr lang="zh-CN" altLang="en-US" sz="1800" b="1"/>
            </a:p>
          </p:txBody>
        </p:sp>
        <p:sp>
          <p:nvSpPr>
            <p:cNvPr id="45095" name="Rectangle 43">
              <a:extLst>
                <a:ext uri="{FF2B5EF4-FFF2-40B4-BE49-F238E27FC236}">
                  <a16:creationId xmlns:a16="http://schemas.microsoft.com/office/drawing/2014/main" id="{EC564935-3740-4A09-B912-BA478695F296}"/>
                </a:ext>
              </a:extLst>
            </p:cNvPr>
            <p:cNvSpPr>
              <a:spLocks noChangeArrowheads="1"/>
            </p:cNvSpPr>
            <p:nvPr/>
          </p:nvSpPr>
          <p:spPr bwMode="auto">
            <a:xfrm>
              <a:off x="2549" y="2016"/>
              <a:ext cx="2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就绪</a:t>
              </a:r>
              <a:endParaRPr lang="zh-CN" altLang="en-US" sz="1800" b="1"/>
            </a:p>
          </p:txBody>
        </p:sp>
        <p:sp>
          <p:nvSpPr>
            <p:cNvPr id="45096" name="Freeform 44">
              <a:extLst>
                <a:ext uri="{FF2B5EF4-FFF2-40B4-BE49-F238E27FC236}">
                  <a16:creationId xmlns:a16="http://schemas.microsoft.com/office/drawing/2014/main" id="{BD079BDB-EAFA-4CB6-B9AC-C66003C94DAB}"/>
                </a:ext>
              </a:extLst>
            </p:cNvPr>
            <p:cNvSpPr>
              <a:spLocks/>
            </p:cNvSpPr>
            <p:nvPr/>
          </p:nvSpPr>
          <p:spPr bwMode="auto">
            <a:xfrm>
              <a:off x="2462" y="1435"/>
              <a:ext cx="55" cy="121"/>
            </a:xfrm>
            <a:custGeom>
              <a:avLst/>
              <a:gdLst>
                <a:gd name="T0" fmla="*/ 55 w 37"/>
                <a:gd name="T1" fmla="*/ 0 h 96"/>
                <a:gd name="T2" fmla="*/ 21 w 37"/>
                <a:gd name="T3" fmla="*/ 28 h 96"/>
                <a:gd name="T4" fmla="*/ 0 w 37"/>
                <a:gd name="T5" fmla="*/ 0 h 96"/>
                <a:gd name="T6" fmla="*/ 21 w 37"/>
                <a:gd name="T7" fmla="*/ 121 h 96"/>
                <a:gd name="T8" fmla="*/ 55 w 37"/>
                <a:gd name="T9" fmla="*/ 0 h 96"/>
                <a:gd name="T10" fmla="*/ 0 60000 65536"/>
                <a:gd name="T11" fmla="*/ 0 60000 65536"/>
                <a:gd name="T12" fmla="*/ 0 60000 65536"/>
                <a:gd name="T13" fmla="*/ 0 60000 65536"/>
                <a:gd name="T14" fmla="*/ 0 60000 65536"/>
                <a:gd name="T15" fmla="*/ 0 w 37"/>
                <a:gd name="T16" fmla="*/ 0 h 96"/>
                <a:gd name="T17" fmla="*/ 37 w 37"/>
                <a:gd name="T18" fmla="*/ 96 h 96"/>
              </a:gdLst>
              <a:ahLst/>
              <a:cxnLst>
                <a:cxn ang="T10">
                  <a:pos x="T0" y="T1"/>
                </a:cxn>
                <a:cxn ang="T11">
                  <a:pos x="T2" y="T3"/>
                </a:cxn>
                <a:cxn ang="T12">
                  <a:pos x="T4" y="T5"/>
                </a:cxn>
                <a:cxn ang="T13">
                  <a:pos x="T6" y="T7"/>
                </a:cxn>
                <a:cxn ang="T14">
                  <a:pos x="T8" y="T9"/>
                </a:cxn>
              </a:cxnLst>
              <a:rect l="T15" t="T16" r="T17" b="T18"/>
              <a:pathLst>
                <a:path w="37" h="96">
                  <a:moveTo>
                    <a:pt x="37" y="0"/>
                  </a:moveTo>
                  <a:lnTo>
                    <a:pt x="14" y="22"/>
                  </a:lnTo>
                  <a:lnTo>
                    <a:pt x="0" y="0"/>
                  </a:lnTo>
                  <a:lnTo>
                    <a:pt x="14" y="96"/>
                  </a:lnTo>
                  <a:lnTo>
                    <a:pt x="3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5097" name="Freeform 45">
              <a:extLst>
                <a:ext uri="{FF2B5EF4-FFF2-40B4-BE49-F238E27FC236}">
                  <a16:creationId xmlns:a16="http://schemas.microsoft.com/office/drawing/2014/main" id="{147B3B69-3022-4DB0-B209-06B1F22792AC}"/>
                </a:ext>
              </a:extLst>
            </p:cNvPr>
            <p:cNvSpPr>
              <a:spLocks/>
            </p:cNvSpPr>
            <p:nvPr/>
          </p:nvSpPr>
          <p:spPr bwMode="auto">
            <a:xfrm>
              <a:off x="2462" y="2094"/>
              <a:ext cx="55" cy="111"/>
            </a:xfrm>
            <a:custGeom>
              <a:avLst/>
              <a:gdLst>
                <a:gd name="T0" fmla="*/ 55 w 37"/>
                <a:gd name="T1" fmla="*/ 0 h 88"/>
                <a:gd name="T2" fmla="*/ 21 w 37"/>
                <a:gd name="T3" fmla="*/ 18 h 88"/>
                <a:gd name="T4" fmla="*/ 0 w 37"/>
                <a:gd name="T5" fmla="*/ 0 h 88"/>
                <a:gd name="T6" fmla="*/ 21 w 37"/>
                <a:gd name="T7" fmla="*/ 111 h 88"/>
                <a:gd name="T8" fmla="*/ 55 w 37"/>
                <a:gd name="T9" fmla="*/ 0 h 88"/>
                <a:gd name="T10" fmla="*/ 0 60000 65536"/>
                <a:gd name="T11" fmla="*/ 0 60000 65536"/>
                <a:gd name="T12" fmla="*/ 0 60000 65536"/>
                <a:gd name="T13" fmla="*/ 0 60000 65536"/>
                <a:gd name="T14" fmla="*/ 0 60000 65536"/>
                <a:gd name="T15" fmla="*/ 0 w 37"/>
                <a:gd name="T16" fmla="*/ 0 h 88"/>
                <a:gd name="T17" fmla="*/ 37 w 37"/>
                <a:gd name="T18" fmla="*/ 88 h 88"/>
              </a:gdLst>
              <a:ahLst/>
              <a:cxnLst>
                <a:cxn ang="T10">
                  <a:pos x="T0" y="T1"/>
                </a:cxn>
                <a:cxn ang="T11">
                  <a:pos x="T2" y="T3"/>
                </a:cxn>
                <a:cxn ang="T12">
                  <a:pos x="T4" y="T5"/>
                </a:cxn>
                <a:cxn ang="T13">
                  <a:pos x="T6" y="T7"/>
                </a:cxn>
                <a:cxn ang="T14">
                  <a:pos x="T8" y="T9"/>
                </a:cxn>
              </a:cxnLst>
              <a:rect l="T15" t="T16" r="T17" b="T18"/>
              <a:pathLst>
                <a:path w="37" h="88">
                  <a:moveTo>
                    <a:pt x="37" y="0"/>
                  </a:moveTo>
                  <a:lnTo>
                    <a:pt x="14" y="14"/>
                  </a:lnTo>
                  <a:lnTo>
                    <a:pt x="0" y="0"/>
                  </a:lnTo>
                  <a:lnTo>
                    <a:pt x="14" y="88"/>
                  </a:lnTo>
                  <a:lnTo>
                    <a:pt x="3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5098" name="Line 46">
              <a:extLst>
                <a:ext uri="{FF2B5EF4-FFF2-40B4-BE49-F238E27FC236}">
                  <a16:creationId xmlns:a16="http://schemas.microsoft.com/office/drawing/2014/main" id="{A5EA85D0-A417-4D99-BA0F-9D590923F71B}"/>
                </a:ext>
              </a:extLst>
            </p:cNvPr>
            <p:cNvSpPr>
              <a:spLocks noChangeShapeType="1"/>
            </p:cNvSpPr>
            <p:nvPr/>
          </p:nvSpPr>
          <p:spPr bwMode="auto">
            <a:xfrm>
              <a:off x="2483" y="2558"/>
              <a:ext cx="1" cy="22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9" name="Freeform 47">
              <a:extLst>
                <a:ext uri="{FF2B5EF4-FFF2-40B4-BE49-F238E27FC236}">
                  <a16:creationId xmlns:a16="http://schemas.microsoft.com/office/drawing/2014/main" id="{4CAB8736-98A2-49E6-9EEC-F4EB24683C4E}"/>
                </a:ext>
              </a:extLst>
            </p:cNvPr>
            <p:cNvSpPr>
              <a:spLocks/>
            </p:cNvSpPr>
            <p:nvPr/>
          </p:nvSpPr>
          <p:spPr bwMode="auto">
            <a:xfrm>
              <a:off x="2462" y="2669"/>
              <a:ext cx="55" cy="110"/>
            </a:xfrm>
            <a:custGeom>
              <a:avLst/>
              <a:gdLst>
                <a:gd name="T0" fmla="*/ 55 w 37"/>
                <a:gd name="T1" fmla="*/ 0 h 88"/>
                <a:gd name="T2" fmla="*/ 21 w 37"/>
                <a:gd name="T3" fmla="*/ 19 h 88"/>
                <a:gd name="T4" fmla="*/ 0 w 37"/>
                <a:gd name="T5" fmla="*/ 0 h 88"/>
                <a:gd name="T6" fmla="*/ 21 w 37"/>
                <a:gd name="T7" fmla="*/ 110 h 88"/>
                <a:gd name="T8" fmla="*/ 55 w 37"/>
                <a:gd name="T9" fmla="*/ 0 h 88"/>
                <a:gd name="T10" fmla="*/ 0 60000 65536"/>
                <a:gd name="T11" fmla="*/ 0 60000 65536"/>
                <a:gd name="T12" fmla="*/ 0 60000 65536"/>
                <a:gd name="T13" fmla="*/ 0 60000 65536"/>
                <a:gd name="T14" fmla="*/ 0 60000 65536"/>
                <a:gd name="T15" fmla="*/ 0 w 37"/>
                <a:gd name="T16" fmla="*/ 0 h 88"/>
                <a:gd name="T17" fmla="*/ 37 w 37"/>
                <a:gd name="T18" fmla="*/ 88 h 88"/>
              </a:gdLst>
              <a:ahLst/>
              <a:cxnLst>
                <a:cxn ang="T10">
                  <a:pos x="T0" y="T1"/>
                </a:cxn>
                <a:cxn ang="T11">
                  <a:pos x="T2" y="T3"/>
                </a:cxn>
                <a:cxn ang="T12">
                  <a:pos x="T4" y="T5"/>
                </a:cxn>
                <a:cxn ang="T13">
                  <a:pos x="T6" y="T7"/>
                </a:cxn>
                <a:cxn ang="T14">
                  <a:pos x="T8" y="T9"/>
                </a:cxn>
              </a:cxnLst>
              <a:rect l="T15" t="T16" r="T17" b="T18"/>
              <a:pathLst>
                <a:path w="37" h="88">
                  <a:moveTo>
                    <a:pt x="37" y="0"/>
                  </a:moveTo>
                  <a:lnTo>
                    <a:pt x="14" y="15"/>
                  </a:lnTo>
                  <a:lnTo>
                    <a:pt x="0" y="0"/>
                  </a:lnTo>
                  <a:lnTo>
                    <a:pt x="14" y="88"/>
                  </a:lnTo>
                  <a:lnTo>
                    <a:pt x="3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5100" name="Line 48">
              <a:extLst>
                <a:ext uri="{FF2B5EF4-FFF2-40B4-BE49-F238E27FC236}">
                  <a16:creationId xmlns:a16="http://schemas.microsoft.com/office/drawing/2014/main" id="{02537074-9E7F-4EA4-8218-2BB0AAABEB8B}"/>
                </a:ext>
              </a:extLst>
            </p:cNvPr>
            <p:cNvSpPr>
              <a:spLocks noChangeShapeType="1"/>
            </p:cNvSpPr>
            <p:nvPr/>
          </p:nvSpPr>
          <p:spPr bwMode="auto">
            <a:xfrm>
              <a:off x="2483" y="3132"/>
              <a:ext cx="1" cy="2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1" name="Freeform 49">
              <a:extLst>
                <a:ext uri="{FF2B5EF4-FFF2-40B4-BE49-F238E27FC236}">
                  <a16:creationId xmlns:a16="http://schemas.microsoft.com/office/drawing/2014/main" id="{11422F07-350A-481A-BCE1-57F0B91D9201}"/>
                </a:ext>
              </a:extLst>
            </p:cNvPr>
            <p:cNvSpPr>
              <a:spLocks/>
            </p:cNvSpPr>
            <p:nvPr/>
          </p:nvSpPr>
          <p:spPr bwMode="auto">
            <a:xfrm>
              <a:off x="2462" y="3234"/>
              <a:ext cx="55" cy="111"/>
            </a:xfrm>
            <a:custGeom>
              <a:avLst/>
              <a:gdLst>
                <a:gd name="T0" fmla="*/ 55 w 37"/>
                <a:gd name="T1" fmla="*/ 0 h 88"/>
                <a:gd name="T2" fmla="*/ 21 w 37"/>
                <a:gd name="T3" fmla="*/ 19 h 88"/>
                <a:gd name="T4" fmla="*/ 0 w 37"/>
                <a:gd name="T5" fmla="*/ 0 h 88"/>
                <a:gd name="T6" fmla="*/ 21 w 37"/>
                <a:gd name="T7" fmla="*/ 111 h 88"/>
                <a:gd name="T8" fmla="*/ 55 w 37"/>
                <a:gd name="T9" fmla="*/ 0 h 88"/>
                <a:gd name="T10" fmla="*/ 0 60000 65536"/>
                <a:gd name="T11" fmla="*/ 0 60000 65536"/>
                <a:gd name="T12" fmla="*/ 0 60000 65536"/>
                <a:gd name="T13" fmla="*/ 0 60000 65536"/>
                <a:gd name="T14" fmla="*/ 0 60000 65536"/>
                <a:gd name="T15" fmla="*/ 0 w 37"/>
                <a:gd name="T16" fmla="*/ 0 h 88"/>
                <a:gd name="T17" fmla="*/ 37 w 37"/>
                <a:gd name="T18" fmla="*/ 88 h 88"/>
              </a:gdLst>
              <a:ahLst/>
              <a:cxnLst>
                <a:cxn ang="T10">
                  <a:pos x="T0" y="T1"/>
                </a:cxn>
                <a:cxn ang="T11">
                  <a:pos x="T2" y="T3"/>
                </a:cxn>
                <a:cxn ang="T12">
                  <a:pos x="T4" y="T5"/>
                </a:cxn>
                <a:cxn ang="T13">
                  <a:pos x="T6" y="T7"/>
                </a:cxn>
                <a:cxn ang="T14">
                  <a:pos x="T8" y="T9"/>
                </a:cxn>
              </a:cxnLst>
              <a:rect l="T15" t="T16" r="T17" b="T18"/>
              <a:pathLst>
                <a:path w="37" h="88">
                  <a:moveTo>
                    <a:pt x="37" y="0"/>
                  </a:moveTo>
                  <a:lnTo>
                    <a:pt x="14" y="15"/>
                  </a:lnTo>
                  <a:lnTo>
                    <a:pt x="0" y="0"/>
                  </a:lnTo>
                  <a:lnTo>
                    <a:pt x="14" y="88"/>
                  </a:lnTo>
                  <a:lnTo>
                    <a:pt x="3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5102" name="Line 50">
              <a:extLst>
                <a:ext uri="{FF2B5EF4-FFF2-40B4-BE49-F238E27FC236}">
                  <a16:creationId xmlns:a16="http://schemas.microsoft.com/office/drawing/2014/main" id="{A1664B04-4CA4-4104-B05C-6BDD2BD7F8ED}"/>
                </a:ext>
              </a:extLst>
            </p:cNvPr>
            <p:cNvSpPr>
              <a:spLocks noChangeShapeType="1"/>
            </p:cNvSpPr>
            <p:nvPr/>
          </p:nvSpPr>
          <p:spPr bwMode="auto">
            <a:xfrm>
              <a:off x="2948" y="1769"/>
              <a:ext cx="30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3" name="Freeform 51">
              <a:extLst>
                <a:ext uri="{FF2B5EF4-FFF2-40B4-BE49-F238E27FC236}">
                  <a16:creationId xmlns:a16="http://schemas.microsoft.com/office/drawing/2014/main" id="{5A17D582-4585-427F-AD9F-0A15CE4DD6E8}"/>
                </a:ext>
              </a:extLst>
            </p:cNvPr>
            <p:cNvSpPr>
              <a:spLocks/>
            </p:cNvSpPr>
            <p:nvPr/>
          </p:nvSpPr>
          <p:spPr bwMode="auto">
            <a:xfrm>
              <a:off x="3121" y="1750"/>
              <a:ext cx="130" cy="46"/>
            </a:xfrm>
            <a:custGeom>
              <a:avLst/>
              <a:gdLst>
                <a:gd name="T0" fmla="*/ 0 w 89"/>
                <a:gd name="T1" fmla="*/ 0 h 37"/>
                <a:gd name="T2" fmla="*/ 22 w 89"/>
                <a:gd name="T3" fmla="*/ 19 h 37"/>
                <a:gd name="T4" fmla="*/ 0 w 89"/>
                <a:gd name="T5" fmla="*/ 46 h 37"/>
                <a:gd name="T6" fmla="*/ 130 w 89"/>
                <a:gd name="T7" fmla="*/ 19 h 37"/>
                <a:gd name="T8" fmla="*/ 0 w 89"/>
                <a:gd name="T9" fmla="*/ 0 h 37"/>
                <a:gd name="T10" fmla="*/ 0 60000 65536"/>
                <a:gd name="T11" fmla="*/ 0 60000 65536"/>
                <a:gd name="T12" fmla="*/ 0 60000 65536"/>
                <a:gd name="T13" fmla="*/ 0 60000 65536"/>
                <a:gd name="T14" fmla="*/ 0 60000 65536"/>
                <a:gd name="T15" fmla="*/ 0 w 89"/>
                <a:gd name="T16" fmla="*/ 0 h 37"/>
                <a:gd name="T17" fmla="*/ 89 w 89"/>
                <a:gd name="T18" fmla="*/ 37 h 37"/>
              </a:gdLst>
              <a:ahLst/>
              <a:cxnLst>
                <a:cxn ang="T10">
                  <a:pos x="T0" y="T1"/>
                </a:cxn>
                <a:cxn ang="T11">
                  <a:pos x="T2" y="T3"/>
                </a:cxn>
                <a:cxn ang="T12">
                  <a:pos x="T4" y="T5"/>
                </a:cxn>
                <a:cxn ang="T13">
                  <a:pos x="T6" y="T7"/>
                </a:cxn>
                <a:cxn ang="T14">
                  <a:pos x="T8" y="T9"/>
                </a:cxn>
              </a:cxnLst>
              <a:rect l="T15" t="T16" r="T17" b="T18"/>
              <a:pathLst>
                <a:path w="89" h="37">
                  <a:moveTo>
                    <a:pt x="0" y="0"/>
                  </a:moveTo>
                  <a:lnTo>
                    <a:pt x="15" y="15"/>
                  </a:lnTo>
                  <a:lnTo>
                    <a:pt x="0" y="37"/>
                  </a:lnTo>
                  <a:lnTo>
                    <a:pt x="89" y="15"/>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5104" name="Rectangle 52">
              <a:extLst>
                <a:ext uri="{FF2B5EF4-FFF2-40B4-BE49-F238E27FC236}">
                  <a16:creationId xmlns:a16="http://schemas.microsoft.com/office/drawing/2014/main" id="{FE1ABDCE-37E2-4B72-B31B-0BA61E30D79F}"/>
                </a:ext>
              </a:extLst>
            </p:cNvPr>
            <p:cNvSpPr>
              <a:spLocks noChangeArrowheads="1"/>
            </p:cNvSpPr>
            <p:nvPr/>
          </p:nvSpPr>
          <p:spPr bwMode="auto">
            <a:xfrm>
              <a:off x="3316" y="1703"/>
              <a:ext cx="2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出错</a:t>
              </a:r>
              <a:endParaRPr lang="zh-CN" altLang="en-US" sz="1800" b="1"/>
            </a:p>
          </p:txBody>
        </p:sp>
        <p:sp>
          <p:nvSpPr>
            <p:cNvPr id="45105" name="Rectangle 53">
              <a:extLst>
                <a:ext uri="{FF2B5EF4-FFF2-40B4-BE49-F238E27FC236}">
                  <a16:creationId xmlns:a16="http://schemas.microsoft.com/office/drawing/2014/main" id="{3047C7C1-E8AF-4727-80D9-2A7362D4AEBA}"/>
                </a:ext>
              </a:extLst>
            </p:cNvPr>
            <p:cNvSpPr>
              <a:spLocks noChangeArrowheads="1"/>
            </p:cNvSpPr>
            <p:nvPr/>
          </p:nvSpPr>
          <p:spPr bwMode="auto">
            <a:xfrm>
              <a:off x="3078" y="469"/>
              <a:ext cx="6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CPU→I/O</a:t>
              </a:r>
              <a:endParaRPr lang="en-US" altLang="zh-CN" sz="1800" b="1"/>
            </a:p>
          </p:txBody>
        </p:sp>
        <p:sp>
          <p:nvSpPr>
            <p:cNvPr id="45106" name="Rectangle 54">
              <a:extLst>
                <a:ext uri="{FF2B5EF4-FFF2-40B4-BE49-F238E27FC236}">
                  <a16:creationId xmlns:a16="http://schemas.microsoft.com/office/drawing/2014/main" id="{91357265-F2C1-404C-9626-67DE3F8C5A3D}"/>
                </a:ext>
              </a:extLst>
            </p:cNvPr>
            <p:cNvSpPr>
              <a:spLocks noChangeArrowheads="1"/>
            </p:cNvSpPr>
            <p:nvPr/>
          </p:nvSpPr>
          <p:spPr bwMode="auto">
            <a:xfrm>
              <a:off x="3078" y="1175"/>
              <a:ext cx="6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I/O→CPU</a:t>
              </a:r>
              <a:endParaRPr lang="en-US" altLang="zh-CN" sz="1800" b="1"/>
            </a:p>
          </p:txBody>
        </p:sp>
        <p:sp>
          <p:nvSpPr>
            <p:cNvPr id="45107" name="Rectangle 55">
              <a:extLst>
                <a:ext uri="{FF2B5EF4-FFF2-40B4-BE49-F238E27FC236}">
                  <a16:creationId xmlns:a16="http://schemas.microsoft.com/office/drawing/2014/main" id="{083790F0-1FFF-4457-988B-5E51BE57E154}"/>
                </a:ext>
              </a:extLst>
            </p:cNvPr>
            <p:cNvSpPr>
              <a:spLocks noChangeArrowheads="1"/>
            </p:cNvSpPr>
            <p:nvPr/>
          </p:nvSpPr>
          <p:spPr bwMode="auto">
            <a:xfrm>
              <a:off x="3078" y="2353"/>
              <a:ext cx="6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I/O→CPU</a:t>
              </a:r>
              <a:endParaRPr lang="en-US" altLang="zh-CN" sz="1800" b="1"/>
            </a:p>
          </p:txBody>
        </p:sp>
        <p:sp>
          <p:nvSpPr>
            <p:cNvPr id="45108" name="Rectangle 56">
              <a:extLst>
                <a:ext uri="{FF2B5EF4-FFF2-40B4-BE49-F238E27FC236}">
                  <a16:creationId xmlns:a16="http://schemas.microsoft.com/office/drawing/2014/main" id="{F5C23D6C-4F87-4C6E-BBBC-8470E3524A9F}"/>
                </a:ext>
              </a:extLst>
            </p:cNvPr>
            <p:cNvSpPr>
              <a:spLocks noChangeArrowheads="1"/>
            </p:cNvSpPr>
            <p:nvPr/>
          </p:nvSpPr>
          <p:spPr bwMode="auto">
            <a:xfrm>
              <a:off x="3034" y="2883"/>
              <a:ext cx="4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CPU→</a:t>
              </a:r>
              <a:endParaRPr lang="en-US" altLang="zh-CN" sz="1800" b="1"/>
            </a:p>
          </p:txBody>
        </p:sp>
        <p:sp>
          <p:nvSpPr>
            <p:cNvPr id="45109" name="Rectangle 57">
              <a:extLst>
                <a:ext uri="{FF2B5EF4-FFF2-40B4-BE49-F238E27FC236}">
                  <a16:creationId xmlns:a16="http://schemas.microsoft.com/office/drawing/2014/main" id="{6E7121A5-64B8-4371-8F30-CE59C9B9792F}"/>
                </a:ext>
              </a:extLst>
            </p:cNvPr>
            <p:cNvSpPr>
              <a:spLocks noChangeArrowheads="1"/>
            </p:cNvSpPr>
            <p:nvPr/>
          </p:nvSpPr>
          <p:spPr bwMode="auto">
            <a:xfrm>
              <a:off x="3391" y="2892"/>
              <a:ext cx="2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内存</a:t>
              </a:r>
              <a:endParaRPr lang="zh-CN" altLang="en-US" sz="1800" b="1"/>
            </a:p>
          </p:txBody>
        </p:sp>
        <p:sp>
          <p:nvSpPr>
            <p:cNvPr id="45110" name="Line 58">
              <a:extLst>
                <a:ext uri="{FF2B5EF4-FFF2-40B4-BE49-F238E27FC236}">
                  <a16:creationId xmlns:a16="http://schemas.microsoft.com/office/drawing/2014/main" id="{A6E9B568-BA2F-4150-A495-B4A96B1B7CDA}"/>
                </a:ext>
              </a:extLst>
            </p:cNvPr>
            <p:cNvSpPr>
              <a:spLocks noChangeShapeType="1"/>
            </p:cNvSpPr>
            <p:nvPr/>
          </p:nvSpPr>
          <p:spPr bwMode="auto">
            <a:xfrm>
              <a:off x="2483" y="3792"/>
              <a:ext cx="1" cy="2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1" name="Freeform 59">
              <a:extLst>
                <a:ext uri="{FF2B5EF4-FFF2-40B4-BE49-F238E27FC236}">
                  <a16:creationId xmlns:a16="http://schemas.microsoft.com/office/drawing/2014/main" id="{29DF6D9B-CE56-442F-860F-B5FB01439E1E}"/>
                </a:ext>
              </a:extLst>
            </p:cNvPr>
            <p:cNvSpPr>
              <a:spLocks/>
            </p:cNvSpPr>
            <p:nvPr/>
          </p:nvSpPr>
          <p:spPr bwMode="auto">
            <a:xfrm>
              <a:off x="2462" y="3894"/>
              <a:ext cx="55" cy="111"/>
            </a:xfrm>
            <a:custGeom>
              <a:avLst/>
              <a:gdLst>
                <a:gd name="T0" fmla="*/ 55 w 37"/>
                <a:gd name="T1" fmla="*/ 0 h 88"/>
                <a:gd name="T2" fmla="*/ 21 w 37"/>
                <a:gd name="T3" fmla="*/ 19 h 88"/>
                <a:gd name="T4" fmla="*/ 0 w 37"/>
                <a:gd name="T5" fmla="*/ 0 h 88"/>
                <a:gd name="T6" fmla="*/ 21 w 37"/>
                <a:gd name="T7" fmla="*/ 111 h 88"/>
                <a:gd name="T8" fmla="*/ 55 w 37"/>
                <a:gd name="T9" fmla="*/ 0 h 88"/>
                <a:gd name="T10" fmla="*/ 0 60000 65536"/>
                <a:gd name="T11" fmla="*/ 0 60000 65536"/>
                <a:gd name="T12" fmla="*/ 0 60000 65536"/>
                <a:gd name="T13" fmla="*/ 0 60000 65536"/>
                <a:gd name="T14" fmla="*/ 0 60000 65536"/>
                <a:gd name="T15" fmla="*/ 0 w 37"/>
                <a:gd name="T16" fmla="*/ 0 h 88"/>
                <a:gd name="T17" fmla="*/ 37 w 37"/>
                <a:gd name="T18" fmla="*/ 88 h 88"/>
              </a:gdLst>
              <a:ahLst/>
              <a:cxnLst>
                <a:cxn ang="T10">
                  <a:pos x="T0" y="T1"/>
                </a:cxn>
                <a:cxn ang="T11">
                  <a:pos x="T2" y="T3"/>
                </a:cxn>
                <a:cxn ang="T12">
                  <a:pos x="T4" y="T5"/>
                </a:cxn>
                <a:cxn ang="T13">
                  <a:pos x="T6" y="T7"/>
                </a:cxn>
                <a:cxn ang="T14">
                  <a:pos x="T8" y="T9"/>
                </a:cxn>
              </a:cxnLst>
              <a:rect l="T15" t="T16" r="T17" b="T18"/>
              <a:pathLst>
                <a:path w="37" h="88">
                  <a:moveTo>
                    <a:pt x="37" y="0"/>
                  </a:moveTo>
                  <a:lnTo>
                    <a:pt x="14" y="15"/>
                  </a:lnTo>
                  <a:lnTo>
                    <a:pt x="0" y="0"/>
                  </a:lnTo>
                  <a:lnTo>
                    <a:pt x="14" y="88"/>
                  </a:lnTo>
                  <a:lnTo>
                    <a:pt x="3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5112" name="Rectangle 60">
              <a:extLst>
                <a:ext uri="{FF2B5EF4-FFF2-40B4-BE49-F238E27FC236}">
                  <a16:creationId xmlns:a16="http://schemas.microsoft.com/office/drawing/2014/main" id="{2AE4E42D-AAB3-4AA4-8161-0C1F6814BDC0}"/>
                </a:ext>
              </a:extLst>
            </p:cNvPr>
            <p:cNvSpPr>
              <a:spLocks noChangeArrowheads="1"/>
            </p:cNvSpPr>
            <p:nvPr/>
          </p:nvSpPr>
          <p:spPr bwMode="auto">
            <a:xfrm>
              <a:off x="2203" y="4032"/>
              <a:ext cx="5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下条指令</a:t>
              </a:r>
              <a:endParaRPr lang="zh-CN" altLang="en-US" sz="1800" b="1"/>
            </a:p>
          </p:txBody>
        </p:sp>
        <p:sp>
          <p:nvSpPr>
            <p:cNvPr id="45113" name="Rectangle 61">
              <a:extLst>
                <a:ext uri="{FF2B5EF4-FFF2-40B4-BE49-F238E27FC236}">
                  <a16:creationId xmlns:a16="http://schemas.microsoft.com/office/drawing/2014/main" id="{C1DC7920-51B2-468A-9628-0BAD5373BF45}"/>
                </a:ext>
              </a:extLst>
            </p:cNvPr>
            <p:cNvSpPr>
              <a:spLocks noChangeArrowheads="1"/>
            </p:cNvSpPr>
            <p:nvPr/>
          </p:nvSpPr>
          <p:spPr bwMode="auto">
            <a:xfrm>
              <a:off x="2569" y="3810"/>
              <a:ext cx="2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完成</a:t>
              </a:r>
              <a:endParaRPr lang="zh-CN" altLang="en-US" sz="1800" b="1"/>
            </a:p>
          </p:txBody>
        </p:sp>
        <p:sp>
          <p:nvSpPr>
            <p:cNvPr id="45114" name="Line 62">
              <a:extLst>
                <a:ext uri="{FF2B5EF4-FFF2-40B4-BE49-F238E27FC236}">
                  <a16:creationId xmlns:a16="http://schemas.microsoft.com/office/drawing/2014/main" id="{F5C56C59-BF11-4709-BE93-9596172DFAB5}"/>
                </a:ext>
              </a:extLst>
            </p:cNvPr>
            <p:cNvSpPr>
              <a:spLocks noChangeShapeType="1"/>
            </p:cNvSpPr>
            <p:nvPr/>
          </p:nvSpPr>
          <p:spPr bwMode="auto">
            <a:xfrm>
              <a:off x="1619" y="3568"/>
              <a:ext cx="411" cy="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5" name="Line 63">
              <a:extLst>
                <a:ext uri="{FF2B5EF4-FFF2-40B4-BE49-F238E27FC236}">
                  <a16:creationId xmlns:a16="http://schemas.microsoft.com/office/drawing/2014/main" id="{F2B0FA99-1E78-496A-9C00-FCA26EC90D07}"/>
                </a:ext>
              </a:extLst>
            </p:cNvPr>
            <p:cNvSpPr>
              <a:spLocks noChangeShapeType="1"/>
            </p:cNvSpPr>
            <p:nvPr/>
          </p:nvSpPr>
          <p:spPr bwMode="auto">
            <a:xfrm>
              <a:off x="1619" y="237"/>
              <a:ext cx="1" cy="333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6" name="Line 64">
              <a:extLst>
                <a:ext uri="{FF2B5EF4-FFF2-40B4-BE49-F238E27FC236}">
                  <a16:creationId xmlns:a16="http://schemas.microsoft.com/office/drawing/2014/main" id="{D45D767B-DED2-4FC7-981D-4D65467CE633}"/>
                </a:ext>
              </a:extLst>
            </p:cNvPr>
            <p:cNvSpPr>
              <a:spLocks noChangeShapeType="1"/>
            </p:cNvSpPr>
            <p:nvPr/>
          </p:nvSpPr>
          <p:spPr bwMode="auto">
            <a:xfrm>
              <a:off x="2483" y="144"/>
              <a:ext cx="1" cy="27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7" name="Freeform 65">
              <a:extLst>
                <a:ext uri="{FF2B5EF4-FFF2-40B4-BE49-F238E27FC236}">
                  <a16:creationId xmlns:a16="http://schemas.microsoft.com/office/drawing/2014/main" id="{675FB38D-C4FC-412E-B861-CD4361843212}"/>
                </a:ext>
              </a:extLst>
            </p:cNvPr>
            <p:cNvSpPr>
              <a:spLocks/>
            </p:cNvSpPr>
            <p:nvPr/>
          </p:nvSpPr>
          <p:spPr bwMode="auto">
            <a:xfrm>
              <a:off x="2462" y="293"/>
              <a:ext cx="55" cy="121"/>
            </a:xfrm>
            <a:custGeom>
              <a:avLst/>
              <a:gdLst>
                <a:gd name="T0" fmla="*/ 55 w 37"/>
                <a:gd name="T1" fmla="*/ 0 h 96"/>
                <a:gd name="T2" fmla="*/ 21 w 37"/>
                <a:gd name="T3" fmla="*/ 28 h 96"/>
                <a:gd name="T4" fmla="*/ 0 w 37"/>
                <a:gd name="T5" fmla="*/ 0 h 96"/>
                <a:gd name="T6" fmla="*/ 21 w 37"/>
                <a:gd name="T7" fmla="*/ 121 h 96"/>
                <a:gd name="T8" fmla="*/ 55 w 37"/>
                <a:gd name="T9" fmla="*/ 0 h 96"/>
                <a:gd name="T10" fmla="*/ 0 60000 65536"/>
                <a:gd name="T11" fmla="*/ 0 60000 65536"/>
                <a:gd name="T12" fmla="*/ 0 60000 65536"/>
                <a:gd name="T13" fmla="*/ 0 60000 65536"/>
                <a:gd name="T14" fmla="*/ 0 60000 65536"/>
                <a:gd name="T15" fmla="*/ 0 w 37"/>
                <a:gd name="T16" fmla="*/ 0 h 96"/>
                <a:gd name="T17" fmla="*/ 37 w 37"/>
                <a:gd name="T18" fmla="*/ 96 h 96"/>
              </a:gdLst>
              <a:ahLst/>
              <a:cxnLst>
                <a:cxn ang="T10">
                  <a:pos x="T0" y="T1"/>
                </a:cxn>
                <a:cxn ang="T11">
                  <a:pos x="T2" y="T3"/>
                </a:cxn>
                <a:cxn ang="T12">
                  <a:pos x="T4" y="T5"/>
                </a:cxn>
                <a:cxn ang="T13">
                  <a:pos x="T6" y="T7"/>
                </a:cxn>
                <a:cxn ang="T14">
                  <a:pos x="T8" y="T9"/>
                </a:cxn>
              </a:cxnLst>
              <a:rect l="T15" t="T16" r="T17" b="T18"/>
              <a:pathLst>
                <a:path w="37" h="96">
                  <a:moveTo>
                    <a:pt x="37" y="0"/>
                  </a:moveTo>
                  <a:lnTo>
                    <a:pt x="14" y="22"/>
                  </a:lnTo>
                  <a:lnTo>
                    <a:pt x="0" y="0"/>
                  </a:lnTo>
                  <a:lnTo>
                    <a:pt x="14" y="96"/>
                  </a:lnTo>
                  <a:lnTo>
                    <a:pt x="3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5118" name="Rectangle 66">
              <a:extLst>
                <a:ext uri="{FF2B5EF4-FFF2-40B4-BE49-F238E27FC236}">
                  <a16:creationId xmlns:a16="http://schemas.microsoft.com/office/drawing/2014/main" id="{52F78BE7-6A6C-4598-A39E-33C400D83E42}"/>
                </a:ext>
              </a:extLst>
            </p:cNvPr>
            <p:cNvSpPr>
              <a:spLocks noChangeArrowheads="1"/>
            </p:cNvSpPr>
            <p:nvPr/>
          </p:nvSpPr>
          <p:spPr bwMode="auto">
            <a:xfrm>
              <a:off x="1684" y="3374"/>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未完</a:t>
              </a:r>
              <a:endParaRPr lang="zh-CN" altLang="en-US" sz="1800" b="1"/>
            </a:p>
          </p:txBody>
        </p:sp>
        <p:sp>
          <p:nvSpPr>
            <p:cNvPr id="45119" name="Line 67">
              <a:extLst>
                <a:ext uri="{FF2B5EF4-FFF2-40B4-BE49-F238E27FC236}">
                  <a16:creationId xmlns:a16="http://schemas.microsoft.com/office/drawing/2014/main" id="{911345AB-FF3A-426A-88C2-684963D07E3A}"/>
                </a:ext>
              </a:extLst>
            </p:cNvPr>
            <p:cNvSpPr>
              <a:spLocks noChangeShapeType="1"/>
            </p:cNvSpPr>
            <p:nvPr/>
          </p:nvSpPr>
          <p:spPr bwMode="auto">
            <a:xfrm flipH="1">
              <a:off x="1619" y="237"/>
              <a:ext cx="864" cy="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0" name="Freeform 68">
              <a:extLst>
                <a:ext uri="{FF2B5EF4-FFF2-40B4-BE49-F238E27FC236}">
                  <a16:creationId xmlns:a16="http://schemas.microsoft.com/office/drawing/2014/main" id="{B072A4DE-AC34-461D-B9C0-3ABF783A15DC}"/>
                </a:ext>
              </a:extLst>
            </p:cNvPr>
            <p:cNvSpPr>
              <a:spLocks/>
            </p:cNvSpPr>
            <p:nvPr/>
          </p:nvSpPr>
          <p:spPr bwMode="auto">
            <a:xfrm>
              <a:off x="2354" y="218"/>
              <a:ext cx="129" cy="38"/>
            </a:xfrm>
            <a:custGeom>
              <a:avLst/>
              <a:gdLst>
                <a:gd name="T0" fmla="*/ 0 w 88"/>
                <a:gd name="T1" fmla="*/ 0 h 30"/>
                <a:gd name="T2" fmla="*/ 22 w 88"/>
                <a:gd name="T3" fmla="*/ 19 h 30"/>
                <a:gd name="T4" fmla="*/ 0 w 88"/>
                <a:gd name="T5" fmla="*/ 38 h 30"/>
                <a:gd name="T6" fmla="*/ 129 w 88"/>
                <a:gd name="T7" fmla="*/ 19 h 30"/>
                <a:gd name="T8" fmla="*/ 0 w 88"/>
                <a:gd name="T9" fmla="*/ 0 h 30"/>
                <a:gd name="T10" fmla="*/ 0 60000 65536"/>
                <a:gd name="T11" fmla="*/ 0 60000 65536"/>
                <a:gd name="T12" fmla="*/ 0 60000 65536"/>
                <a:gd name="T13" fmla="*/ 0 60000 65536"/>
                <a:gd name="T14" fmla="*/ 0 60000 65536"/>
                <a:gd name="T15" fmla="*/ 0 w 88"/>
                <a:gd name="T16" fmla="*/ 0 h 30"/>
                <a:gd name="T17" fmla="*/ 88 w 88"/>
                <a:gd name="T18" fmla="*/ 30 h 30"/>
              </a:gdLst>
              <a:ahLst/>
              <a:cxnLst>
                <a:cxn ang="T10">
                  <a:pos x="T0" y="T1"/>
                </a:cxn>
                <a:cxn ang="T11">
                  <a:pos x="T2" y="T3"/>
                </a:cxn>
                <a:cxn ang="T12">
                  <a:pos x="T4" y="T5"/>
                </a:cxn>
                <a:cxn ang="T13">
                  <a:pos x="T6" y="T7"/>
                </a:cxn>
                <a:cxn ang="T14">
                  <a:pos x="T8" y="T9"/>
                </a:cxn>
              </a:cxnLst>
              <a:rect l="T15" t="T16" r="T17" b="T18"/>
              <a:pathLst>
                <a:path w="88" h="30">
                  <a:moveTo>
                    <a:pt x="0" y="0"/>
                  </a:moveTo>
                  <a:lnTo>
                    <a:pt x="15" y="15"/>
                  </a:lnTo>
                  <a:lnTo>
                    <a:pt x="0" y="30"/>
                  </a:lnTo>
                  <a:lnTo>
                    <a:pt x="88" y="15"/>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
        <p:nvSpPr>
          <p:cNvPr id="45059" name="Text Box 69">
            <a:extLst>
              <a:ext uri="{FF2B5EF4-FFF2-40B4-BE49-F238E27FC236}">
                <a16:creationId xmlns:a16="http://schemas.microsoft.com/office/drawing/2014/main" id="{C9E368A2-4ECE-4BC6-A091-645531C9F5C5}"/>
              </a:ext>
            </a:extLst>
          </p:cNvPr>
          <p:cNvSpPr txBox="1">
            <a:spLocks noChangeArrowheads="1"/>
          </p:cNvSpPr>
          <p:nvPr/>
        </p:nvSpPr>
        <p:spPr bwMode="auto">
          <a:xfrm>
            <a:off x="381000" y="27432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t>程序</a:t>
            </a:r>
            <a:r>
              <a:rPr lang="en-US" altLang="zh-CN" b="1"/>
              <a:t>I/0</a:t>
            </a:r>
            <a:r>
              <a:rPr lang="zh-CN" altLang="en-US" b="1"/>
              <a:t>方式</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7EDDC7AE-5C97-454E-AC5B-E09F6C3D3FFB}"/>
              </a:ext>
            </a:extLst>
          </p:cNvPr>
          <p:cNvSpPr>
            <a:spLocks noChangeArrowheads="1"/>
          </p:cNvSpPr>
          <p:nvPr/>
        </p:nvSpPr>
        <p:spPr bwMode="auto">
          <a:xfrm>
            <a:off x="150168" y="962323"/>
            <a:ext cx="8534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rPr>
              <a:t>2. </a:t>
            </a:r>
            <a:r>
              <a:rPr lang="zh-CN" altLang="en-US" sz="3200" b="1" dirty="0">
                <a:solidFill>
                  <a:srgbClr val="0000CC"/>
                </a:solidFill>
              </a:rPr>
              <a:t>中断的可编程</a:t>
            </a:r>
            <a:r>
              <a:rPr lang="en-US" altLang="zh-CN" sz="3200" b="1" dirty="0">
                <a:solidFill>
                  <a:srgbClr val="0000CC"/>
                </a:solidFill>
              </a:rPr>
              <a:t>I/O</a:t>
            </a:r>
            <a:r>
              <a:rPr lang="zh-CN" altLang="en-US" sz="3200" b="1" dirty="0">
                <a:solidFill>
                  <a:srgbClr val="0000CC"/>
                </a:solidFill>
              </a:rPr>
              <a:t>控制方式</a:t>
            </a:r>
          </a:p>
          <a:p>
            <a:pPr marL="0" lvl="1" eaLnBrk="1" hangingPunct="1">
              <a:spcBef>
                <a:spcPct val="20000"/>
              </a:spcBef>
              <a:buClr>
                <a:srgbClr val="0000CC"/>
              </a:buClr>
              <a:buFont typeface="Wingdings" panose="05000000000000000000" pitchFamily="2" charset="2"/>
              <a:buChar char="Ø"/>
            </a:pPr>
            <a:r>
              <a:rPr lang="en-US" altLang="zh-CN" sz="2800" b="1" dirty="0"/>
              <a:t>CPU</a:t>
            </a:r>
            <a:r>
              <a:rPr lang="zh-CN" altLang="en-US" sz="2800" b="1" dirty="0"/>
              <a:t>启动</a:t>
            </a:r>
            <a:r>
              <a:rPr lang="en-US" altLang="zh-CN" sz="2800" b="1" dirty="0"/>
              <a:t>I/O</a:t>
            </a:r>
            <a:r>
              <a:rPr lang="zh-CN" altLang="en-US" sz="2800" b="1" dirty="0"/>
              <a:t>设备后，</a:t>
            </a:r>
            <a:r>
              <a:rPr lang="zh-CN" altLang="en-US" sz="2800" b="1" dirty="0">
                <a:solidFill>
                  <a:srgbClr val="FF0000"/>
                </a:solidFill>
              </a:rPr>
              <a:t>不必查询</a:t>
            </a:r>
            <a:r>
              <a:rPr lang="en-US" altLang="zh-CN" sz="2800" b="1" dirty="0">
                <a:solidFill>
                  <a:srgbClr val="FF0000"/>
                </a:solidFill>
              </a:rPr>
              <a:t>I/O</a:t>
            </a:r>
            <a:r>
              <a:rPr lang="zh-CN" altLang="en-US" sz="2800" b="1" dirty="0">
                <a:solidFill>
                  <a:srgbClr val="FF0000"/>
                </a:solidFill>
              </a:rPr>
              <a:t>设备是否就绪，继续执行现行程序</a:t>
            </a:r>
            <a:r>
              <a:rPr lang="zh-CN" altLang="en-US" sz="2800" b="1" dirty="0"/>
              <a:t>。</a:t>
            </a:r>
          </a:p>
          <a:p>
            <a:pPr marL="0" lvl="1" eaLnBrk="1" hangingPunct="1">
              <a:spcBef>
                <a:spcPct val="20000"/>
              </a:spcBef>
              <a:buClr>
                <a:srgbClr val="0000CC"/>
              </a:buClr>
              <a:buFont typeface="Wingdings" panose="05000000000000000000" pitchFamily="2" charset="2"/>
              <a:buChar char="Ø"/>
            </a:pPr>
            <a:r>
              <a:rPr lang="zh-CN" altLang="en-US" sz="2800" b="1" dirty="0">
                <a:solidFill>
                  <a:srgbClr val="FF0000"/>
                </a:solidFill>
              </a:rPr>
              <a:t>设备控制器</a:t>
            </a:r>
            <a:r>
              <a:rPr lang="zh-CN" altLang="en-US" sz="2800" b="1" dirty="0"/>
              <a:t>按照命令要求</a:t>
            </a:r>
            <a:r>
              <a:rPr lang="zh-CN" altLang="en-US" sz="2800" b="1" dirty="0">
                <a:solidFill>
                  <a:srgbClr val="FF0000"/>
                </a:solidFill>
              </a:rPr>
              <a:t>去控制</a:t>
            </a:r>
            <a:r>
              <a:rPr lang="zh-CN" altLang="en-US" sz="2800" b="1" dirty="0"/>
              <a:t>指定的</a:t>
            </a:r>
            <a:r>
              <a:rPr lang="en-US" altLang="zh-CN" sz="2800" b="1" dirty="0"/>
              <a:t>I/O</a:t>
            </a:r>
            <a:r>
              <a:rPr lang="zh-CN" altLang="en-US" sz="2800" b="1" dirty="0">
                <a:solidFill>
                  <a:srgbClr val="FF0000"/>
                </a:solidFill>
              </a:rPr>
              <a:t>设备</a:t>
            </a:r>
            <a:r>
              <a:rPr lang="zh-CN" altLang="en-US" sz="2800" b="1" dirty="0"/>
              <a:t>，</a:t>
            </a:r>
            <a:r>
              <a:rPr lang="zh-CN" altLang="en-US" sz="2800" b="1" dirty="0">
                <a:solidFill>
                  <a:srgbClr val="FF0000"/>
                </a:solidFill>
              </a:rPr>
              <a:t>当数据准备好后，</a:t>
            </a:r>
            <a:r>
              <a:rPr lang="zh-CN" altLang="en-US" sz="2800" b="1" dirty="0"/>
              <a:t>即进入数据寄存器后，控制器通过控制线</a:t>
            </a:r>
            <a:r>
              <a:rPr lang="zh-CN" altLang="en-US" sz="2800" b="1" dirty="0">
                <a:solidFill>
                  <a:srgbClr val="FF0000"/>
                </a:solidFill>
              </a:rPr>
              <a:t>向</a:t>
            </a:r>
            <a:r>
              <a:rPr lang="en-US" altLang="zh-CN" sz="2800" b="1" dirty="0">
                <a:solidFill>
                  <a:srgbClr val="FF0000"/>
                </a:solidFill>
              </a:rPr>
              <a:t>CPU</a:t>
            </a:r>
            <a:r>
              <a:rPr lang="zh-CN" altLang="en-US" sz="2800" b="1" dirty="0">
                <a:solidFill>
                  <a:srgbClr val="FF0000"/>
                </a:solidFill>
              </a:rPr>
              <a:t>发送中断信号</a:t>
            </a:r>
          </a:p>
          <a:p>
            <a:pPr marL="0" lvl="1" eaLnBrk="1" hangingPunct="1">
              <a:spcBef>
                <a:spcPct val="20000"/>
              </a:spcBef>
              <a:buClr>
                <a:srgbClr val="0000CC"/>
              </a:buClr>
              <a:buFont typeface="Wingdings" panose="05000000000000000000" pitchFamily="2" charset="2"/>
              <a:buChar char="Ø"/>
            </a:pPr>
            <a:r>
              <a:rPr lang="en-US" altLang="zh-CN" sz="2800" b="1" dirty="0"/>
              <a:t>I/O</a:t>
            </a:r>
            <a:r>
              <a:rPr lang="zh-CN" altLang="en-US" sz="2800" b="1" dirty="0"/>
              <a:t>操作直接由</a:t>
            </a:r>
            <a:r>
              <a:rPr lang="en-US" altLang="zh-CN" sz="2800" b="1" dirty="0"/>
              <a:t>CPU</a:t>
            </a:r>
            <a:r>
              <a:rPr lang="zh-CN" altLang="en-US" sz="2800" b="1" dirty="0"/>
              <a:t>控制，</a:t>
            </a:r>
            <a:r>
              <a:rPr lang="zh-CN" altLang="en-US" sz="2800" b="1" dirty="0">
                <a:solidFill>
                  <a:srgbClr val="FF0000"/>
                </a:solidFill>
              </a:rPr>
              <a:t>每传送一个字符或字，要发生一次中断，仍然消耗大量</a:t>
            </a:r>
            <a:r>
              <a:rPr lang="en-US" altLang="zh-CN" sz="2800" b="1" dirty="0">
                <a:solidFill>
                  <a:srgbClr val="FF0000"/>
                </a:solidFill>
              </a:rPr>
              <a:t>CPU</a:t>
            </a:r>
            <a:r>
              <a:rPr lang="zh-CN" altLang="en-US" sz="2800" b="1" dirty="0">
                <a:solidFill>
                  <a:srgbClr val="FF0000"/>
                </a:solidFill>
              </a:rPr>
              <a:t>时间</a:t>
            </a:r>
          </a:p>
          <a:p>
            <a:pPr marL="0" lvl="1" eaLnBrk="1" hangingPunct="1">
              <a:spcBef>
                <a:spcPct val="20000"/>
              </a:spcBef>
              <a:buClr>
                <a:srgbClr val="0000CC"/>
              </a:buClr>
              <a:buFont typeface="Wingdings" panose="05000000000000000000" pitchFamily="2" charset="2"/>
              <a:buChar char="Ø"/>
            </a:pPr>
            <a:r>
              <a:rPr lang="zh-CN" altLang="en-US" sz="2800" b="1" dirty="0"/>
              <a:t>不必忙式查询</a:t>
            </a:r>
            <a:r>
              <a:rPr lang="en-US" altLang="zh-CN" sz="2800" b="1" dirty="0"/>
              <a:t>I/O</a:t>
            </a:r>
            <a:r>
              <a:rPr lang="zh-CN" altLang="en-US" sz="2800" b="1" dirty="0"/>
              <a:t>准备情况，</a:t>
            </a:r>
            <a:r>
              <a:rPr lang="en-US" altLang="zh-CN" sz="2800" b="1" dirty="0"/>
              <a:t>CPU</a:t>
            </a:r>
            <a:r>
              <a:rPr lang="zh-CN" altLang="en-US" sz="2800" b="1" dirty="0"/>
              <a:t>和</a:t>
            </a:r>
            <a:r>
              <a:rPr lang="en-US" altLang="zh-CN" sz="2800" b="1" dirty="0"/>
              <a:t>I/O</a:t>
            </a:r>
            <a:r>
              <a:rPr lang="zh-CN" altLang="en-US" sz="2800" b="1" dirty="0"/>
              <a:t>设备可实现部分并行，与程序查询的串行工作方式相比，使</a:t>
            </a:r>
            <a:r>
              <a:rPr lang="en-US" altLang="zh-CN" sz="2800" b="1" dirty="0"/>
              <a:t>CPU</a:t>
            </a:r>
            <a:r>
              <a:rPr lang="zh-CN" altLang="en-US" sz="2800" b="1" dirty="0"/>
              <a:t>资源得到较充分利用</a:t>
            </a:r>
          </a:p>
          <a:p>
            <a:pPr lvl="1" eaLnBrk="1" hangingPunct="1">
              <a:lnSpc>
                <a:spcPct val="90000"/>
              </a:lnSpc>
              <a:spcBef>
                <a:spcPct val="20000"/>
              </a:spcBef>
              <a:buFontTx/>
              <a:buChar char="–"/>
            </a:pPr>
            <a:endParaRPr lang="zh-CN" altLang="en-US" b="1" dirty="0"/>
          </a:p>
        </p:txBody>
      </p:sp>
      <p:sp>
        <p:nvSpPr>
          <p:cNvPr id="2" name="Text Box 2">
            <a:extLst>
              <a:ext uri="{FF2B5EF4-FFF2-40B4-BE49-F238E27FC236}">
                <a16:creationId xmlns:a16="http://schemas.microsoft.com/office/drawing/2014/main" id="{11099A29-724C-4395-9168-2A6F5EB73A68}"/>
              </a:ext>
            </a:extLst>
          </p:cNvPr>
          <p:cNvSpPr txBox="1">
            <a:spLocks noChangeArrowheads="1"/>
          </p:cNvSpPr>
          <p:nvPr/>
        </p:nvSpPr>
        <p:spPr bwMode="auto">
          <a:xfrm>
            <a:off x="683568"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6.4.3 I/O</a:t>
            </a:r>
            <a:r>
              <a:rPr lang="zh-CN" altLang="en-US" sz="4000" b="1" dirty="0">
                <a:latin typeface="华文新魏" panose="02010800040101010101" pitchFamily="2" charset="-122"/>
                <a:ea typeface="华文新魏" panose="02010800040101010101" pitchFamily="2" charset="-122"/>
              </a:rPr>
              <a:t>设备的控制方式</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48">
            <a:extLst>
              <a:ext uri="{FF2B5EF4-FFF2-40B4-BE49-F238E27FC236}">
                <a16:creationId xmlns:a16="http://schemas.microsoft.com/office/drawing/2014/main" id="{A977E497-5158-44A6-A3EC-877ACEA76FC2}"/>
              </a:ext>
            </a:extLst>
          </p:cNvPr>
          <p:cNvSpPr>
            <a:spLocks noChangeArrowheads="1"/>
          </p:cNvSpPr>
          <p:nvPr/>
        </p:nvSpPr>
        <p:spPr bwMode="auto">
          <a:xfrm>
            <a:off x="3736975" y="666750"/>
            <a:ext cx="1408113" cy="55880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7107" name="Rectangle 249">
            <a:extLst>
              <a:ext uri="{FF2B5EF4-FFF2-40B4-BE49-F238E27FC236}">
                <a16:creationId xmlns:a16="http://schemas.microsoft.com/office/drawing/2014/main" id="{9C84C6EF-DD62-4449-B08F-595BDE0853DA}"/>
              </a:ext>
            </a:extLst>
          </p:cNvPr>
          <p:cNvSpPr>
            <a:spLocks noChangeArrowheads="1"/>
          </p:cNvSpPr>
          <p:nvPr/>
        </p:nvSpPr>
        <p:spPr bwMode="auto">
          <a:xfrm>
            <a:off x="3867150" y="727075"/>
            <a:ext cx="230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向</a:t>
            </a:r>
            <a:endParaRPr lang="zh-CN" altLang="en-US" sz="1800" b="1"/>
          </a:p>
        </p:txBody>
      </p:sp>
      <p:sp>
        <p:nvSpPr>
          <p:cNvPr id="47108" name="Rectangle 250">
            <a:extLst>
              <a:ext uri="{FF2B5EF4-FFF2-40B4-BE49-F238E27FC236}">
                <a16:creationId xmlns:a16="http://schemas.microsoft.com/office/drawing/2014/main" id="{305D6C5B-2875-47D3-A96F-536A7E623BF5}"/>
              </a:ext>
            </a:extLst>
          </p:cNvPr>
          <p:cNvSpPr>
            <a:spLocks noChangeArrowheads="1"/>
          </p:cNvSpPr>
          <p:nvPr/>
        </p:nvSpPr>
        <p:spPr bwMode="auto">
          <a:xfrm>
            <a:off x="4083050" y="709613"/>
            <a:ext cx="328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I/O</a:t>
            </a:r>
            <a:endParaRPr lang="en-US" altLang="zh-CN" sz="1800" b="1"/>
          </a:p>
        </p:txBody>
      </p:sp>
      <p:sp>
        <p:nvSpPr>
          <p:cNvPr id="47109" name="Rectangle 251">
            <a:extLst>
              <a:ext uri="{FF2B5EF4-FFF2-40B4-BE49-F238E27FC236}">
                <a16:creationId xmlns:a16="http://schemas.microsoft.com/office/drawing/2014/main" id="{59C681DA-5873-475C-81D3-CC3A4CF32547}"/>
              </a:ext>
            </a:extLst>
          </p:cNvPr>
          <p:cNvSpPr>
            <a:spLocks noChangeArrowheads="1"/>
          </p:cNvSpPr>
          <p:nvPr/>
        </p:nvSpPr>
        <p:spPr bwMode="auto">
          <a:xfrm>
            <a:off x="4367213" y="727075"/>
            <a:ext cx="692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控制器</a:t>
            </a:r>
            <a:endParaRPr lang="zh-CN" altLang="en-US" sz="1800" b="1"/>
          </a:p>
        </p:txBody>
      </p:sp>
      <p:sp>
        <p:nvSpPr>
          <p:cNvPr id="47110" name="Rectangle 252">
            <a:extLst>
              <a:ext uri="{FF2B5EF4-FFF2-40B4-BE49-F238E27FC236}">
                <a16:creationId xmlns:a16="http://schemas.microsoft.com/office/drawing/2014/main" id="{B13AC0A5-DC47-4180-B8EB-7433FE8132D0}"/>
              </a:ext>
            </a:extLst>
          </p:cNvPr>
          <p:cNvSpPr>
            <a:spLocks noChangeArrowheads="1"/>
          </p:cNvSpPr>
          <p:nvPr/>
        </p:nvSpPr>
        <p:spPr bwMode="auto">
          <a:xfrm>
            <a:off x="4017963" y="962025"/>
            <a:ext cx="920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发读命令</a:t>
            </a:r>
            <a:endParaRPr lang="zh-CN" altLang="en-US" sz="1800" b="1"/>
          </a:p>
        </p:txBody>
      </p:sp>
      <p:sp>
        <p:nvSpPr>
          <p:cNvPr id="47111" name="Rectangle 253">
            <a:extLst>
              <a:ext uri="{FF2B5EF4-FFF2-40B4-BE49-F238E27FC236}">
                <a16:creationId xmlns:a16="http://schemas.microsoft.com/office/drawing/2014/main" id="{A74D4DB8-62A9-411A-8C2A-CBF0A7E58169}"/>
              </a:ext>
            </a:extLst>
          </p:cNvPr>
          <p:cNvSpPr>
            <a:spLocks noChangeArrowheads="1"/>
          </p:cNvSpPr>
          <p:nvPr/>
        </p:nvSpPr>
        <p:spPr bwMode="auto">
          <a:xfrm>
            <a:off x="3736975" y="1562100"/>
            <a:ext cx="1408113" cy="560388"/>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7112" name="Rectangle 254">
            <a:extLst>
              <a:ext uri="{FF2B5EF4-FFF2-40B4-BE49-F238E27FC236}">
                <a16:creationId xmlns:a16="http://schemas.microsoft.com/office/drawing/2014/main" id="{B1EC7498-2D9F-4BD7-86EA-23A9F35E3091}"/>
              </a:ext>
            </a:extLst>
          </p:cNvPr>
          <p:cNvSpPr>
            <a:spLocks noChangeArrowheads="1"/>
          </p:cNvSpPr>
          <p:nvPr/>
        </p:nvSpPr>
        <p:spPr bwMode="auto">
          <a:xfrm>
            <a:off x="3867150" y="1624013"/>
            <a:ext cx="2301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读</a:t>
            </a:r>
            <a:endParaRPr lang="zh-CN" altLang="en-US" sz="1800" b="1"/>
          </a:p>
        </p:txBody>
      </p:sp>
      <p:sp>
        <p:nvSpPr>
          <p:cNvPr id="47113" name="Rectangle 255">
            <a:extLst>
              <a:ext uri="{FF2B5EF4-FFF2-40B4-BE49-F238E27FC236}">
                <a16:creationId xmlns:a16="http://schemas.microsoft.com/office/drawing/2014/main" id="{032F8CCA-F790-45FF-9C26-6124CA4FCAC5}"/>
              </a:ext>
            </a:extLst>
          </p:cNvPr>
          <p:cNvSpPr>
            <a:spLocks noChangeArrowheads="1"/>
          </p:cNvSpPr>
          <p:nvPr/>
        </p:nvSpPr>
        <p:spPr bwMode="auto">
          <a:xfrm>
            <a:off x="4083050" y="1606550"/>
            <a:ext cx="328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I/O</a:t>
            </a:r>
            <a:endParaRPr lang="en-US" altLang="zh-CN" sz="1800" b="1"/>
          </a:p>
        </p:txBody>
      </p:sp>
      <p:sp>
        <p:nvSpPr>
          <p:cNvPr id="47114" name="Rectangle 256">
            <a:extLst>
              <a:ext uri="{FF2B5EF4-FFF2-40B4-BE49-F238E27FC236}">
                <a16:creationId xmlns:a16="http://schemas.microsoft.com/office/drawing/2014/main" id="{9539FAFF-9D56-4FFD-B39B-7397B7296C86}"/>
              </a:ext>
            </a:extLst>
          </p:cNvPr>
          <p:cNvSpPr>
            <a:spLocks noChangeArrowheads="1"/>
          </p:cNvSpPr>
          <p:nvPr/>
        </p:nvSpPr>
        <p:spPr bwMode="auto">
          <a:xfrm>
            <a:off x="4367213" y="1624013"/>
            <a:ext cx="692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控制器</a:t>
            </a:r>
            <a:endParaRPr lang="zh-CN" altLang="en-US" sz="1800" b="1"/>
          </a:p>
        </p:txBody>
      </p:sp>
      <p:sp>
        <p:nvSpPr>
          <p:cNvPr id="47115" name="Rectangle 257">
            <a:extLst>
              <a:ext uri="{FF2B5EF4-FFF2-40B4-BE49-F238E27FC236}">
                <a16:creationId xmlns:a16="http://schemas.microsoft.com/office/drawing/2014/main" id="{E9EA8095-CEFF-4EAF-A425-F48A71DD226A}"/>
              </a:ext>
            </a:extLst>
          </p:cNvPr>
          <p:cNvSpPr>
            <a:spLocks noChangeArrowheads="1"/>
          </p:cNvSpPr>
          <p:nvPr/>
        </p:nvSpPr>
        <p:spPr bwMode="auto">
          <a:xfrm>
            <a:off x="4117975" y="1858963"/>
            <a:ext cx="690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的状态</a:t>
            </a:r>
            <a:endParaRPr lang="zh-CN" altLang="en-US" sz="1800" b="1"/>
          </a:p>
        </p:txBody>
      </p:sp>
      <p:sp>
        <p:nvSpPr>
          <p:cNvPr id="47116" name="Freeform 258">
            <a:extLst>
              <a:ext uri="{FF2B5EF4-FFF2-40B4-BE49-F238E27FC236}">
                <a16:creationId xmlns:a16="http://schemas.microsoft.com/office/drawing/2014/main" id="{B6309B66-6B50-44FD-A826-4BAD38E9E8E7}"/>
              </a:ext>
            </a:extLst>
          </p:cNvPr>
          <p:cNvSpPr>
            <a:spLocks/>
          </p:cNvSpPr>
          <p:nvPr/>
        </p:nvSpPr>
        <p:spPr bwMode="auto">
          <a:xfrm>
            <a:off x="3736975" y="2473325"/>
            <a:ext cx="1408113" cy="692150"/>
          </a:xfrm>
          <a:custGeom>
            <a:avLst/>
            <a:gdLst>
              <a:gd name="T0" fmla="*/ 0 w 536"/>
              <a:gd name="T1" fmla="*/ 337918 h 297"/>
              <a:gd name="T2" fmla="*/ 711938 w 536"/>
              <a:gd name="T3" fmla="*/ 0 h 297"/>
              <a:gd name="T4" fmla="*/ 1408113 w 536"/>
              <a:gd name="T5" fmla="*/ 337918 h 297"/>
              <a:gd name="T6" fmla="*/ 711938 w 536"/>
              <a:gd name="T7" fmla="*/ 692150 h 297"/>
              <a:gd name="T8" fmla="*/ 0 w 536"/>
              <a:gd name="T9" fmla="*/ 337918 h 297"/>
              <a:gd name="T10" fmla="*/ 0 60000 65536"/>
              <a:gd name="T11" fmla="*/ 0 60000 65536"/>
              <a:gd name="T12" fmla="*/ 0 60000 65536"/>
              <a:gd name="T13" fmla="*/ 0 60000 65536"/>
              <a:gd name="T14" fmla="*/ 0 60000 65536"/>
              <a:gd name="T15" fmla="*/ 0 w 536"/>
              <a:gd name="T16" fmla="*/ 0 h 297"/>
              <a:gd name="T17" fmla="*/ 536 w 536"/>
              <a:gd name="T18" fmla="*/ 297 h 297"/>
            </a:gdLst>
            <a:ahLst/>
            <a:cxnLst>
              <a:cxn ang="T10">
                <a:pos x="T0" y="T1"/>
              </a:cxn>
              <a:cxn ang="T11">
                <a:pos x="T2" y="T3"/>
              </a:cxn>
              <a:cxn ang="T12">
                <a:pos x="T4" y="T5"/>
              </a:cxn>
              <a:cxn ang="T13">
                <a:pos x="T6" y="T7"/>
              </a:cxn>
              <a:cxn ang="T14">
                <a:pos x="T8" y="T9"/>
              </a:cxn>
            </a:cxnLst>
            <a:rect l="T15" t="T16" r="T17" b="T18"/>
            <a:pathLst>
              <a:path w="536" h="297">
                <a:moveTo>
                  <a:pt x="0" y="145"/>
                </a:moveTo>
                <a:lnTo>
                  <a:pt x="271" y="0"/>
                </a:lnTo>
                <a:lnTo>
                  <a:pt x="536" y="145"/>
                </a:lnTo>
                <a:lnTo>
                  <a:pt x="271" y="297"/>
                </a:lnTo>
                <a:lnTo>
                  <a:pt x="0" y="145"/>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7117" name="Rectangle 259">
            <a:extLst>
              <a:ext uri="{FF2B5EF4-FFF2-40B4-BE49-F238E27FC236}">
                <a16:creationId xmlns:a16="http://schemas.microsoft.com/office/drawing/2014/main" id="{093001F7-FE10-41F9-9E47-944DD015DAB9}"/>
              </a:ext>
            </a:extLst>
          </p:cNvPr>
          <p:cNvSpPr>
            <a:spLocks noChangeArrowheads="1"/>
          </p:cNvSpPr>
          <p:nvPr/>
        </p:nvSpPr>
        <p:spPr bwMode="auto">
          <a:xfrm>
            <a:off x="4233863" y="2592388"/>
            <a:ext cx="460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检查</a:t>
            </a:r>
            <a:endParaRPr lang="zh-CN" altLang="en-US" sz="1800" b="1"/>
          </a:p>
        </p:txBody>
      </p:sp>
      <p:sp>
        <p:nvSpPr>
          <p:cNvPr id="47118" name="Rectangle 260">
            <a:extLst>
              <a:ext uri="{FF2B5EF4-FFF2-40B4-BE49-F238E27FC236}">
                <a16:creationId xmlns:a16="http://schemas.microsoft.com/office/drawing/2014/main" id="{932F9D6C-E25F-4028-9C3B-6D684CC978CB}"/>
              </a:ext>
            </a:extLst>
          </p:cNvPr>
          <p:cNvSpPr>
            <a:spLocks noChangeArrowheads="1"/>
          </p:cNvSpPr>
          <p:nvPr/>
        </p:nvSpPr>
        <p:spPr bwMode="auto">
          <a:xfrm>
            <a:off x="4117975" y="2827338"/>
            <a:ext cx="690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状态？</a:t>
            </a:r>
            <a:endParaRPr lang="zh-CN" altLang="en-US" sz="1800" b="1"/>
          </a:p>
        </p:txBody>
      </p:sp>
      <p:sp>
        <p:nvSpPr>
          <p:cNvPr id="47119" name="Rectangle 261">
            <a:extLst>
              <a:ext uri="{FF2B5EF4-FFF2-40B4-BE49-F238E27FC236}">
                <a16:creationId xmlns:a16="http://schemas.microsoft.com/office/drawing/2014/main" id="{93CA3F88-58F5-45F2-8716-3A1B8263C78D}"/>
              </a:ext>
            </a:extLst>
          </p:cNvPr>
          <p:cNvSpPr>
            <a:spLocks noChangeArrowheads="1"/>
          </p:cNvSpPr>
          <p:nvPr/>
        </p:nvSpPr>
        <p:spPr bwMode="auto">
          <a:xfrm>
            <a:off x="3736975" y="3503613"/>
            <a:ext cx="1408113" cy="55880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7120" name="Rectangle 262">
            <a:extLst>
              <a:ext uri="{FF2B5EF4-FFF2-40B4-BE49-F238E27FC236}">
                <a16:creationId xmlns:a16="http://schemas.microsoft.com/office/drawing/2014/main" id="{FF871316-D751-4DBA-8F1F-55214DB307CA}"/>
              </a:ext>
            </a:extLst>
          </p:cNvPr>
          <p:cNvSpPr>
            <a:spLocks noChangeArrowheads="1"/>
          </p:cNvSpPr>
          <p:nvPr/>
        </p:nvSpPr>
        <p:spPr bwMode="auto">
          <a:xfrm>
            <a:off x="3983038" y="3563938"/>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从</a:t>
            </a:r>
            <a:endParaRPr lang="zh-CN" altLang="en-US" sz="1800" b="1"/>
          </a:p>
        </p:txBody>
      </p:sp>
      <p:sp>
        <p:nvSpPr>
          <p:cNvPr id="47121" name="Rectangle 263">
            <a:extLst>
              <a:ext uri="{FF2B5EF4-FFF2-40B4-BE49-F238E27FC236}">
                <a16:creationId xmlns:a16="http://schemas.microsoft.com/office/drawing/2014/main" id="{77E8C8A2-908F-410F-BF20-827293526BD9}"/>
              </a:ext>
            </a:extLst>
          </p:cNvPr>
          <p:cNvSpPr>
            <a:spLocks noChangeArrowheads="1"/>
          </p:cNvSpPr>
          <p:nvPr/>
        </p:nvSpPr>
        <p:spPr bwMode="auto">
          <a:xfrm>
            <a:off x="4198938" y="3548063"/>
            <a:ext cx="328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I/O</a:t>
            </a:r>
            <a:endParaRPr lang="en-US" altLang="zh-CN" sz="1800" b="1"/>
          </a:p>
        </p:txBody>
      </p:sp>
      <p:sp>
        <p:nvSpPr>
          <p:cNvPr id="47122" name="Rectangle 264">
            <a:extLst>
              <a:ext uri="{FF2B5EF4-FFF2-40B4-BE49-F238E27FC236}">
                <a16:creationId xmlns:a16="http://schemas.microsoft.com/office/drawing/2014/main" id="{41CD602E-ABA5-4045-A8D8-31EA77C3832C}"/>
              </a:ext>
            </a:extLst>
          </p:cNvPr>
          <p:cNvSpPr>
            <a:spLocks noChangeArrowheads="1"/>
          </p:cNvSpPr>
          <p:nvPr/>
        </p:nvSpPr>
        <p:spPr bwMode="auto">
          <a:xfrm>
            <a:off x="4483100" y="3563938"/>
            <a:ext cx="460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控制</a:t>
            </a:r>
            <a:endParaRPr lang="zh-CN" altLang="en-US" sz="1800" b="1"/>
          </a:p>
        </p:txBody>
      </p:sp>
      <p:sp>
        <p:nvSpPr>
          <p:cNvPr id="47123" name="Rectangle 265">
            <a:extLst>
              <a:ext uri="{FF2B5EF4-FFF2-40B4-BE49-F238E27FC236}">
                <a16:creationId xmlns:a16="http://schemas.microsoft.com/office/drawing/2014/main" id="{D20FA213-7C95-4FF0-A272-6A92E2B8149C}"/>
              </a:ext>
            </a:extLst>
          </p:cNvPr>
          <p:cNvSpPr>
            <a:spLocks noChangeArrowheads="1"/>
          </p:cNvSpPr>
          <p:nvPr/>
        </p:nvSpPr>
        <p:spPr bwMode="auto">
          <a:xfrm>
            <a:off x="4017963" y="3797300"/>
            <a:ext cx="920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器中读字</a:t>
            </a:r>
            <a:endParaRPr lang="zh-CN" altLang="en-US" sz="1800" b="1"/>
          </a:p>
        </p:txBody>
      </p:sp>
      <p:sp>
        <p:nvSpPr>
          <p:cNvPr id="47124" name="Rectangle 266">
            <a:extLst>
              <a:ext uri="{FF2B5EF4-FFF2-40B4-BE49-F238E27FC236}">
                <a16:creationId xmlns:a16="http://schemas.microsoft.com/office/drawing/2014/main" id="{EB54289E-885D-4328-BEA2-66C26A4A9B36}"/>
              </a:ext>
            </a:extLst>
          </p:cNvPr>
          <p:cNvSpPr>
            <a:spLocks noChangeArrowheads="1"/>
          </p:cNvSpPr>
          <p:nvPr/>
        </p:nvSpPr>
        <p:spPr bwMode="auto">
          <a:xfrm>
            <a:off x="3736975" y="4414838"/>
            <a:ext cx="1408113" cy="55880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7125" name="Rectangle 267">
            <a:extLst>
              <a:ext uri="{FF2B5EF4-FFF2-40B4-BE49-F238E27FC236}">
                <a16:creationId xmlns:a16="http://schemas.microsoft.com/office/drawing/2014/main" id="{8A22D98E-5ED5-45B0-AB14-40B268131388}"/>
              </a:ext>
            </a:extLst>
          </p:cNvPr>
          <p:cNvSpPr>
            <a:spLocks noChangeArrowheads="1"/>
          </p:cNvSpPr>
          <p:nvPr/>
        </p:nvSpPr>
        <p:spPr bwMode="auto">
          <a:xfrm>
            <a:off x="4117975" y="4475163"/>
            <a:ext cx="690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向内存</a:t>
            </a:r>
            <a:endParaRPr lang="zh-CN" altLang="en-US" sz="1800" b="1"/>
          </a:p>
        </p:txBody>
      </p:sp>
      <p:sp>
        <p:nvSpPr>
          <p:cNvPr id="47126" name="Rectangle 268">
            <a:extLst>
              <a:ext uri="{FF2B5EF4-FFF2-40B4-BE49-F238E27FC236}">
                <a16:creationId xmlns:a16="http://schemas.microsoft.com/office/drawing/2014/main" id="{445270D7-D572-41F7-90E1-281CA341B4F3}"/>
              </a:ext>
            </a:extLst>
          </p:cNvPr>
          <p:cNvSpPr>
            <a:spLocks noChangeArrowheads="1"/>
          </p:cNvSpPr>
          <p:nvPr/>
        </p:nvSpPr>
        <p:spPr bwMode="auto">
          <a:xfrm>
            <a:off x="4117975" y="4710113"/>
            <a:ext cx="690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中写字</a:t>
            </a:r>
            <a:endParaRPr lang="zh-CN" altLang="en-US" sz="1800" b="1"/>
          </a:p>
        </p:txBody>
      </p:sp>
      <p:sp>
        <p:nvSpPr>
          <p:cNvPr id="47127" name="Freeform 269">
            <a:extLst>
              <a:ext uri="{FF2B5EF4-FFF2-40B4-BE49-F238E27FC236}">
                <a16:creationId xmlns:a16="http://schemas.microsoft.com/office/drawing/2014/main" id="{8543AEEC-C61F-4E97-A67E-3F43DD2378E7}"/>
              </a:ext>
            </a:extLst>
          </p:cNvPr>
          <p:cNvSpPr>
            <a:spLocks/>
          </p:cNvSpPr>
          <p:nvPr/>
        </p:nvSpPr>
        <p:spPr bwMode="auto">
          <a:xfrm>
            <a:off x="3736975" y="5311775"/>
            <a:ext cx="1408113" cy="704850"/>
          </a:xfrm>
          <a:custGeom>
            <a:avLst/>
            <a:gdLst>
              <a:gd name="T0" fmla="*/ 0 w 536"/>
              <a:gd name="T1" fmla="*/ 351262 h 303"/>
              <a:gd name="T2" fmla="*/ 711938 w 536"/>
              <a:gd name="T3" fmla="*/ 0 h 303"/>
              <a:gd name="T4" fmla="*/ 1408113 w 536"/>
              <a:gd name="T5" fmla="*/ 351262 h 303"/>
              <a:gd name="T6" fmla="*/ 711938 w 536"/>
              <a:gd name="T7" fmla="*/ 704850 h 303"/>
              <a:gd name="T8" fmla="*/ 0 w 536"/>
              <a:gd name="T9" fmla="*/ 351262 h 303"/>
              <a:gd name="T10" fmla="*/ 0 60000 65536"/>
              <a:gd name="T11" fmla="*/ 0 60000 65536"/>
              <a:gd name="T12" fmla="*/ 0 60000 65536"/>
              <a:gd name="T13" fmla="*/ 0 60000 65536"/>
              <a:gd name="T14" fmla="*/ 0 60000 65536"/>
              <a:gd name="T15" fmla="*/ 0 w 536"/>
              <a:gd name="T16" fmla="*/ 0 h 303"/>
              <a:gd name="T17" fmla="*/ 536 w 536"/>
              <a:gd name="T18" fmla="*/ 303 h 303"/>
            </a:gdLst>
            <a:ahLst/>
            <a:cxnLst>
              <a:cxn ang="T10">
                <a:pos x="T0" y="T1"/>
              </a:cxn>
              <a:cxn ang="T11">
                <a:pos x="T2" y="T3"/>
              </a:cxn>
              <a:cxn ang="T12">
                <a:pos x="T4" y="T5"/>
              </a:cxn>
              <a:cxn ang="T13">
                <a:pos x="T6" y="T7"/>
              </a:cxn>
              <a:cxn ang="T14">
                <a:pos x="T8" y="T9"/>
              </a:cxn>
            </a:cxnLst>
            <a:rect l="T15" t="T16" r="T17" b="T18"/>
            <a:pathLst>
              <a:path w="536" h="303">
                <a:moveTo>
                  <a:pt x="0" y="151"/>
                </a:moveTo>
                <a:lnTo>
                  <a:pt x="271" y="0"/>
                </a:lnTo>
                <a:lnTo>
                  <a:pt x="536" y="151"/>
                </a:lnTo>
                <a:lnTo>
                  <a:pt x="271" y="303"/>
                </a:lnTo>
                <a:lnTo>
                  <a:pt x="0" y="15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7128" name="Rectangle 270">
            <a:extLst>
              <a:ext uri="{FF2B5EF4-FFF2-40B4-BE49-F238E27FC236}">
                <a16:creationId xmlns:a16="http://schemas.microsoft.com/office/drawing/2014/main" id="{6D79A002-4CF2-478E-9954-EF10A8F85EE4}"/>
              </a:ext>
            </a:extLst>
          </p:cNvPr>
          <p:cNvSpPr>
            <a:spLocks noChangeArrowheads="1"/>
          </p:cNvSpPr>
          <p:nvPr/>
        </p:nvSpPr>
        <p:spPr bwMode="auto">
          <a:xfrm>
            <a:off x="4233863" y="5443538"/>
            <a:ext cx="460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传送</a:t>
            </a:r>
            <a:endParaRPr lang="zh-CN" altLang="en-US" sz="1800" b="1"/>
          </a:p>
        </p:txBody>
      </p:sp>
      <p:sp>
        <p:nvSpPr>
          <p:cNvPr id="47129" name="Rectangle 271">
            <a:extLst>
              <a:ext uri="{FF2B5EF4-FFF2-40B4-BE49-F238E27FC236}">
                <a16:creationId xmlns:a16="http://schemas.microsoft.com/office/drawing/2014/main" id="{D4110892-5621-46E4-9A3F-7A86B0B63B8B}"/>
              </a:ext>
            </a:extLst>
          </p:cNvPr>
          <p:cNvSpPr>
            <a:spLocks noChangeArrowheads="1"/>
          </p:cNvSpPr>
          <p:nvPr/>
        </p:nvSpPr>
        <p:spPr bwMode="auto">
          <a:xfrm>
            <a:off x="4117975" y="5678488"/>
            <a:ext cx="690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完成？</a:t>
            </a:r>
            <a:endParaRPr lang="zh-CN" altLang="en-US" sz="1800" b="1"/>
          </a:p>
        </p:txBody>
      </p:sp>
      <p:sp>
        <p:nvSpPr>
          <p:cNvPr id="47130" name="Line 272">
            <a:extLst>
              <a:ext uri="{FF2B5EF4-FFF2-40B4-BE49-F238E27FC236}">
                <a16:creationId xmlns:a16="http://schemas.microsoft.com/office/drawing/2014/main" id="{D6637E7D-3533-4EA6-9989-4440CBE9CF0D}"/>
              </a:ext>
            </a:extLst>
          </p:cNvPr>
          <p:cNvSpPr>
            <a:spLocks noChangeShapeType="1"/>
          </p:cNvSpPr>
          <p:nvPr/>
        </p:nvSpPr>
        <p:spPr bwMode="auto">
          <a:xfrm>
            <a:off x="4449763" y="1225550"/>
            <a:ext cx="1587" cy="3365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Line 273">
            <a:extLst>
              <a:ext uri="{FF2B5EF4-FFF2-40B4-BE49-F238E27FC236}">
                <a16:creationId xmlns:a16="http://schemas.microsoft.com/office/drawing/2014/main" id="{A7EE7520-211B-45DE-81E2-D2B12D32917C}"/>
              </a:ext>
            </a:extLst>
          </p:cNvPr>
          <p:cNvSpPr>
            <a:spLocks noChangeShapeType="1"/>
          </p:cNvSpPr>
          <p:nvPr/>
        </p:nvSpPr>
        <p:spPr bwMode="auto">
          <a:xfrm>
            <a:off x="4449763" y="2122488"/>
            <a:ext cx="1587" cy="3508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274">
            <a:extLst>
              <a:ext uri="{FF2B5EF4-FFF2-40B4-BE49-F238E27FC236}">
                <a16:creationId xmlns:a16="http://schemas.microsoft.com/office/drawing/2014/main" id="{F41AB592-EC34-46AC-8D71-CFB4A158B53D}"/>
              </a:ext>
            </a:extLst>
          </p:cNvPr>
          <p:cNvSpPr>
            <a:spLocks noChangeShapeType="1"/>
          </p:cNvSpPr>
          <p:nvPr/>
        </p:nvSpPr>
        <p:spPr bwMode="auto">
          <a:xfrm>
            <a:off x="4449763" y="3165475"/>
            <a:ext cx="1587" cy="3381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3" name="Freeform 275">
            <a:extLst>
              <a:ext uri="{FF2B5EF4-FFF2-40B4-BE49-F238E27FC236}">
                <a16:creationId xmlns:a16="http://schemas.microsoft.com/office/drawing/2014/main" id="{D00E786A-88CE-4320-AF9A-CCA24D363BA7}"/>
              </a:ext>
            </a:extLst>
          </p:cNvPr>
          <p:cNvSpPr>
            <a:spLocks/>
          </p:cNvSpPr>
          <p:nvPr/>
        </p:nvSpPr>
        <p:spPr bwMode="auto">
          <a:xfrm>
            <a:off x="4414838" y="1385888"/>
            <a:ext cx="68262" cy="176212"/>
          </a:xfrm>
          <a:custGeom>
            <a:avLst/>
            <a:gdLst>
              <a:gd name="T0" fmla="*/ 68262 w 26"/>
              <a:gd name="T1" fmla="*/ 0 h 76"/>
              <a:gd name="T2" fmla="*/ 34131 w 26"/>
              <a:gd name="T3" fmla="*/ 30142 h 76"/>
              <a:gd name="T4" fmla="*/ 0 w 26"/>
              <a:gd name="T5" fmla="*/ 0 h 76"/>
              <a:gd name="T6" fmla="*/ 34131 w 26"/>
              <a:gd name="T7" fmla="*/ 176212 h 76"/>
              <a:gd name="T8" fmla="*/ 68262 w 26"/>
              <a:gd name="T9" fmla="*/ 0 h 76"/>
              <a:gd name="T10" fmla="*/ 0 60000 65536"/>
              <a:gd name="T11" fmla="*/ 0 60000 65536"/>
              <a:gd name="T12" fmla="*/ 0 60000 65536"/>
              <a:gd name="T13" fmla="*/ 0 60000 65536"/>
              <a:gd name="T14" fmla="*/ 0 60000 65536"/>
              <a:gd name="T15" fmla="*/ 0 w 26"/>
              <a:gd name="T16" fmla="*/ 0 h 76"/>
              <a:gd name="T17" fmla="*/ 26 w 26"/>
              <a:gd name="T18" fmla="*/ 76 h 76"/>
            </a:gdLst>
            <a:ahLst/>
            <a:cxnLst>
              <a:cxn ang="T10">
                <a:pos x="T0" y="T1"/>
              </a:cxn>
              <a:cxn ang="T11">
                <a:pos x="T2" y="T3"/>
              </a:cxn>
              <a:cxn ang="T12">
                <a:pos x="T4" y="T5"/>
              </a:cxn>
              <a:cxn ang="T13">
                <a:pos x="T6" y="T7"/>
              </a:cxn>
              <a:cxn ang="T14">
                <a:pos x="T8" y="T9"/>
              </a:cxn>
            </a:cxnLst>
            <a:rect l="T15" t="T16" r="T17" b="T18"/>
            <a:pathLst>
              <a:path w="26" h="76">
                <a:moveTo>
                  <a:pt x="26" y="0"/>
                </a:moveTo>
                <a:lnTo>
                  <a:pt x="13" y="13"/>
                </a:lnTo>
                <a:lnTo>
                  <a:pt x="0" y="0"/>
                </a:lnTo>
                <a:lnTo>
                  <a:pt x="13" y="76"/>
                </a:lnTo>
                <a:lnTo>
                  <a:pt x="2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34" name="Rectangle 276">
            <a:extLst>
              <a:ext uri="{FF2B5EF4-FFF2-40B4-BE49-F238E27FC236}">
                <a16:creationId xmlns:a16="http://schemas.microsoft.com/office/drawing/2014/main" id="{26370182-D6AC-47B5-B6C9-7E7C8364AA38}"/>
              </a:ext>
            </a:extLst>
          </p:cNvPr>
          <p:cNvSpPr>
            <a:spLocks noChangeArrowheads="1"/>
          </p:cNvSpPr>
          <p:nvPr/>
        </p:nvSpPr>
        <p:spPr bwMode="auto">
          <a:xfrm>
            <a:off x="4548188" y="3197225"/>
            <a:ext cx="460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就绪</a:t>
            </a:r>
            <a:endParaRPr lang="zh-CN" altLang="en-US" sz="1800" b="1"/>
          </a:p>
        </p:txBody>
      </p:sp>
      <p:sp>
        <p:nvSpPr>
          <p:cNvPr id="47135" name="Freeform 277">
            <a:extLst>
              <a:ext uri="{FF2B5EF4-FFF2-40B4-BE49-F238E27FC236}">
                <a16:creationId xmlns:a16="http://schemas.microsoft.com/office/drawing/2014/main" id="{951715CA-023E-4E52-8364-19DFEB57212A}"/>
              </a:ext>
            </a:extLst>
          </p:cNvPr>
          <p:cNvSpPr>
            <a:spLocks/>
          </p:cNvSpPr>
          <p:nvPr/>
        </p:nvSpPr>
        <p:spPr bwMode="auto">
          <a:xfrm>
            <a:off x="4414838" y="2282825"/>
            <a:ext cx="68262" cy="190500"/>
          </a:xfrm>
          <a:custGeom>
            <a:avLst/>
            <a:gdLst>
              <a:gd name="T0" fmla="*/ 68262 w 26"/>
              <a:gd name="T1" fmla="*/ 0 h 82"/>
              <a:gd name="T2" fmla="*/ 34131 w 26"/>
              <a:gd name="T3" fmla="*/ 44140 h 82"/>
              <a:gd name="T4" fmla="*/ 0 w 26"/>
              <a:gd name="T5" fmla="*/ 0 h 82"/>
              <a:gd name="T6" fmla="*/ 34131 w 26"/>
              <a:gd name="T7" fmla="*/ 190500 h 82"/>
              <a:gd name="T8" fmla="*/ 68262 w 26"/>
              <a:gd name="T9" fmla="*/ 0 h 82"/>
              <a:gd name="T10" fmla="*/ 0 60000 65536"/>
              <a:gd name="T11" fmla="*/ 0 60000 65536"/>
              <a:gd name="T12" fmla="*/ 0 60000 65536"/>
              <a:gd name="T13" fmla="*/ 0 60000 65536"/>
              <a:gd name="T14" fmla="*/ 0 60000 65536"/>
              <a:gd name="T15" fmla="*/ 0 w 26"/>
              <a:gd name="T16" fmla="*/ 0 h 82"/>
              <a:gd name="T17" fmla="*/ 26 w 26"/>
              <a:gd name="T18" fmla="*/ 82 h 82"/>
            </a:gdLst>
            <a:ahLst/>
            <a:cxnLst>
              <a:cxn ang="T10">
                <a:pos x="T0" y="T1"/>
              </a:cxn>
              <a:cxn ang="T11">
                <a:pos x="T2" y="T3"/>
              </a:cxn>
              <a:cxn ang="T12">
                <a:pos x="T4" y="T5"/>
              </a:cxn>
              <a:cxn ang="T13">
                <a:pos x="T6" y="T7"/>
              </a:cxn>
              <a:cxn ang="T14">
                <a:pos x="T8" y="T9"/>
              </a:cxn>
            </a:cxnLst>
            <a:rect l="T15" t="T16" r="T17" b="T18"/>
            <a:pathLst>
              <a:path w="26" h="82">
                <a:moveTo>
                  <a:pt x="26" y="0"/>
                </a:moveTo>
                <a:lnTo>
                  <a:pt x="13" y="19"/>
                </a:lnTo>
                <a:lnTo>
                  <a:pt x="0" y="0"/>
                </a:lnTo>
                <a:lnTo>
                  <a:pt x="13" y="82"/>
                </a:lnTo>
                <a:lnTo>
                  <a:pt x="2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36" name="Freeform 278">
            <a:extLst>
              <a:ext uri="{FF2B5EF4-FFF2-40B4-BE49-F238E27FC236}">
                <a16:creationId xmlns:a16="http://schemas.microsoft.com/office/drawing/2014/main" id="{390C9D7C-5BC3-4690-A911-222AB37D2A1F}"/>
              </a:ext>
            </a:extLst>
          </p:cNvPr>
          <p:cNvSpPr>
            <a:spLocks/>
          </p:cNvSpPr>
          <p:nvPr/>
        </p:nvSpPr>
        <p:spPr bwMode="auto">
          <a:xfrm>
            <a:off x="4414838" y="3325813"/>
            <a:ext cx="68262" cy="177800"/>
          </a:xfrm>
          <a:custGeom>
            <a:avLst/>
            <a:gdLst>
              <a:gd name="T0" fmla="*/ 68262 w 26"/>
              <a:gd name="T1" fmla="*/ 0 h 76"/>
              <a:gd name="T2" fmla="*/ 34131 w 26"/>
              <a:gd name="T3" fmla="*/ 30413 h 76"/>
              <a:gd name="T4" fmla="*/ 0 w 26"/>
              <a:gd name="T5" fmla="*/ 0 h 76"/>
              <a:gd name="T6" fmla="*/ 34131 w 26"/>
              <a:gd name="T7" fmla="*/ 177800 h 76"/>
              <a:gd name="T8" fmla="*/ 68262 w 26"/>
              <a:gd name="T9" fmla="*/ 0 h 76"/>
              <a:gd name="T10" fmla="*/ 0 60000 65536"/>
              <a:gd name="T11" fmla="*/ 0 60000 65536"/>
              <a:gd name="T12" fmla="*/ 0 60000 65536"/>
              <a:gd name="T13" fmla="*/ 0 60000 65536"/>
              <a:gd name="T14" fmla="*/ 0 60000 65536"/>
              <a:gd name="T15" fmla="*/ 0 w 26"/>
              <a:gd name="T16" fmla="*/ 0 h 76"/>
              <a:gd name="T17" fmla="*/ 26 w 26"/>
              <a:gd name="T18" fmla="*/ 76 h 76"/>
            </a:gdLst>
            <a:ahLst/>
            <a:cxnLst>
              <a:cxn ang="T10">
                <a:pos x="T0" y="T1"/>
              </a:cxn>
              <a:cxn ang="T11">
                <a:pos x="T2" y="T3"/>
              </a:cxn>
              <a:cxn ang="T12">
                <a:pos x="T4" y="T5"/>
              </a:cxn>
              <a:cxn ang="T13">
                <a:pos x="T6" y="T7"/>
              </a:cxn>
              <a:cxn ang="T14">
                <a:pos x="T8" y="T9"/>
              </a:cxn>
            </a:cxnLst>
            <a:rect l="T15" t="T16" r="T17" b="T18"/>
            <a:pathLst>
              <a:path w="26" h="76">
                <a:moveTo>
                  <a:pt x="26" y="0"/>
                </a:moveTo>
                <a:lnTo>
                  <a:pt x="13" y="13"/>
                </a:lnTo>
                <a:lnTo>
                  <a:pt x="0" y="0"/>
                </a:lnTo>
                <a:lnTo>
                  <a:pt x="13" y="76"/>
                </a:lnTo>
                <a:lnTo>
                  <a:pt x="2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37" name="Line 279">
            <a:extLst>
              <a:ext uri="{FF2B5EF4-FFF2-40B4-BE49-F238E27FC236}">
                <a16:creationId xmlns:a16="http://schemas.microsoft.com/office/drawing/2014/main" id="{B310AD7C-1C6A-429B-B224-8964C5AE3C0E}"/>
              </a:ext>
            </a:extLst>
          </p:cNvPr>
          <p:cNvSpPr>
            <a:spLocks noChangeShapeType="1"/>
          </p:cNvSpPr>
          <p:nvPr/>
        </p:nvSpPr>
        <p:spPr bwMode="auto">
          <a:xfrm>
            <a:off x="4449763" y="4062413"/>
            <a:ext cx="1587" cy="35242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8" name="Freeform 280">
            <a:extLst>
              <a:ext uri="{FF2B5EF4-FFF2-40B4-BE49-F238E27FC236}">
                <a16:creationId xmlns:a16="http://schemas.microsoft.com/office/drawing/2014/main" id="{7876D2FB-2269-4C4C-87B0-637068AB44B4}"/>
              </a:ext>
            </a:extLst>
          </p:cNvPr>
          <p:cNvSpPr>
            <a:spLocks/>
          </p:cNvSpPr>
          <p:nvPr/>
        </p:nvSpPr>
        <p:spPr bwMode="auto">
          <a:xfrm>
            <a:off x="4414838" y="4237038"/>
            <a:ext cx="68262" cy="177800"/>
          </a:xfrm>
          <a:custGeom>
            <a:avLst/>
            <a:gdLst>
              <a:gd name="T0" fmla="*/ 68262 w 26"/>
              <a:gd name="T1" fmla="*/ 0 h 76"/>
              <a:gd name="T2" fmla="*/ 34131 w 26"/>
              <a:gd name="T3" fmla="*/ 30413 h 76"/>
              <a:gd name="T4" fmla="*/ 0 w 26"/>
              <a:gd name="T5" fmla="*/ 0 h 76"/>
              <a:gd name="T6" fmla="*/ 34131 w 26"/>
              <a:gd name="T7" fmla="*/ 177800 h 76"/>
              <a:gd name="T8" fmla="*/ 68262 w 26"/>
              <a:gd name="T9" fmla="*/ 0 h 76"/>
              <a:gd name="T10" fmla="*/ 0 60000 65536"/>
              <a:gd name="T11" fmla="*/ 0 60000 65536"/>
              <a:gd name="T12" fmla="*/ 0 60000 65536"/>
              <a:gd name="T13" fmla="*/ 0 60000 65536"/>
              <a:gd name="T14" fmla="*/ 0 60000 65536"/>
              <a:gd name="T15" fmla="*/ 0 w 26"/>
              <a:gd name="T16" fmla="*/ 0 h 76"/>
              <a:gd name="T17" fmla="*/ 26 w 26"/>
              <a:gd name="T18" fmla="*/ 76 h 76"/>
            </a:gdLst>
            <a:ahLst/>
            <a:cxnLst>
              <a:cxn ang="T10">
                <a:pos x="T0" y="T1"/>
              </a:cxn>
              <a:cxn ang="T11">
                <a:pos x="T2" y="T3"/>
              </a:cxn>
              <a:cxn ang="T12">
                <a:pos x="T4" y="T5"/>
              </a:cxn>
              <a:cxn ang="T13">
                <a:pos x="T6" y="T7"/>
              </a:cxn>
              <a:cxn ang="T14">
                <a:pos x="T8" y="T9"/>
              </a:cxn>
            </a:cxnLst>
            <a:rect l="T15" t="T16" r="T17" b="T18"/>
            <a:pathLst>
              <a:path w="26" h="76">
                <a:moveTo>
                  <a:pt x="26" y="0"/>
                </a:moveTo>
                <a:lnTo>
                  <a:pt x="13" y="13"/>
                </a:lnTo>
                <a:lnTo>
                  <a:pt x="0" y="0"/>
                </a:lnTo>
                <a:lnTo>
                  <a:pt x="13" y="76"/>
                </a:lnTo>
                <a:lnTo>
                  <a:pt x="2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39" name="Line 281">
            <a:extLst>
              <a:ext uri="{FF2B5EF4-FFF2-40B4-BE49-F238E27FC236}">
                <a16:creationId xmlns:a16="http://schemas.microsoft.com/office/drawing/2014/main" id="{C95E37A6-E534-4697-AE2E-607FAE5260B9}"/>
              </a:ext>
            </a:extLst>
          </p:cNvPr>
          <p:cNvSpPr>
            <a:spLocks noChangeShapeType="1"/>
          </p:cNvSpPr>
          <p:nvPr/>
        </p:nvSpPr>
        <p:spPr bwMode="auto">
          <a:xfrm>
            <a:off x="4449763" y="4973638"/>
            <a:ext cx="1587" cy="3381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0" name="Freeform 282">
            <a:extLst>
              <a:ext uri="{FF2B5EF4-FFF2-40B4-BE49-F238E27FC236}">
                <a16:creationId xmlns:a16="http://schemas.microsoft.com/office/drawing/2014/main" id="{7509718B-496D-48CC-9DCA-2A582C6115D7}"/>
              </a:ext>
            </a:extLst>
          </p:cNvPr>
          <p:cNvSpPr>
            <a:spLocks/>
          </p:cNvSpPr>
          <p:nvPr/>
        </p:nvSpPr>
        <p:spPr bwMode="auto">
          <a:xfrm>
            <a:off x="4414838" y="5133975"/>
            <a:ext cx="68262" cy="177800"/>
          </a:xfrm>
          <a:custGeom>
            <a:avLst/>
            <a:gdLst>
              <a:gd name="T0" fmla="*/ 68262 w 26"/>
              <a:gd name="T1" fmla="*/ 0 h 76"/>
              <a:gd name="T2" fmla="*/ 34131 w 26"/>
              <a:gd name="T3" fmla="*/ 30413 h 76"/>
              <a:gd name="T4" fmla="*/ 0 w 26"/>
              <a:gd name="T5" fmla="*/ 0 h 76"/>
              <a:gd name="T6" fmla="*/ 34131 w 26"/>
              <a:gd name="T7" fmla="*/ 177800 h 76"/>
              <a:gd name="T8" fmla="*/ 68262 w 26"/>
              <a:gd name="T9" fmla="*/ 0 h 76"/>
              <a:gd name="T10" fmla="*/ 0 60000 65536"/>
              <a:gd name="T11" fmla="*/ 0 60000 65536"/>
              <a:gd name="T12" fmla="*/ 0 60000 65536"/>
              <a:gd name="T13" fmla="*/ 0 60000 65536"/>
              <a:gd name="T14" fmla="*/ 0 60000 65536"/>
              <a:gd name="T15" fmla="*/ 0 w 26"/>
              <a:gd name="T16" fmla="*/ 0 h 76"/>
              <a:gd name="T17" fmla="*/ 26 w 26"/>
              <a:gd name="T18" fmla="*/ 76 h 76"/>
            </a:gdLst>
            <a:ahLst/>
            <a:cxnLst>
              <a:cxn ang="T10">
                <a:pos x="T0" y="T1"/>
              </a:cxn>
              <a:cxn ang="T11">
                <a:pos x="T2" y="T3"/>
              </a:cxn>
              <a:cxn ang="T12">
                <a:pos x="T4" y="T5"/>
              </a:cxn>
              <a:cxn ang="T13">
                <a:pos x="T6" y="T7"/>
              </a:cxn>
              <a:cxn ang="T14">
                <a:pos x="T8" y="T9"/>
              </a:cxn>
            </a:cxnLst>
            <a:rect l="T15" t="T16" r="T17" b="T18"/>
            <a:pathLst>
              <a:path w="26" h="76">
                <a:moveTo>
                  <a:pt x="26" y="0"/>
                </a:moveTo>
                <a:lnTo>
                  <a:pt x="13" y="13"/>
                </a:lnTo>
                <a:lnTo>
                  <a:pt x="0" y="0"/>
                </a:lnTo>
                <a:lnTo>
                  <a:pt x="13" y="76"/>
                </a:lnTo>
                <a:lnTo>
                  <a:pt x="2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41" name="Line 283">
            <a:extLst>
              <a:ext uri="{FF2B5EF4-FFF2-40B4-BE49-F238E27FC236}">
                <a16:creationId xmlns:a16="http://schemas.microsoft.com/office/drawing/2014/main" id="{66A84DAE-D834-48F0-847C-FE2239DFF989}"/>
              </a:ext>
            </a:extLst>
          </p:cNvPr>
          <p:cNvSpPr>
            <a:spLocks noChangeShapeType="1"/>
          </p:cNvSpPr>
          <p:nvPr/>
        </p:nvSpPr>
        <p:spPr bwMode="auto">
          <a:xfrm>
            <a:off x="5145088" y="2811463"/>
            <a:ext cx="48260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2" name="Freeform 284">
            <a:extLst>
              <a:ext uri="{FF2B5EF4-FFF2-40B4-BE49-F238E27FC236}">
                <a16:creationId xmlns:a16="http://schemas.microsoft.com/office/drawing/2014/main" id="{C696D97F-37EA-4AB5-B717-2A197DDA7077}"/>
              </a:ext>
            </a:extLst>
          </p:cNvPr>
          <p:cNvSpPr>
            <a:spLocks/>
          </p:cNvSpPr>
          <p:nvPr/>
        </p:nvSpPr>
        <p:spPr bwMode="auto">
          <a:xfrm>
            <a:off x="5429250" y="2782888"/>
            <a:ext cx="198438" cy="73025"/>
          </a:xfrm>
          <a:custGeom>
            <a:avLst/>
            <a:gdLst>
              <a:gd name="T0" fmla="*/ 0 w 75"/>
              <a:gd name="T1" fmla="*/ 0 h 31"/>
              <a:gd name="T2" fmla="*/ 31750 w 75"/>
              <a:gd name="T3" fmla="*/ 28268 h 31"/>
              <a:gd name="T4" fmla="*/ 0 w 75"/>
              <a:gd name="T5" fmla="*/ 73025 h 31"/>
              <a:gd name="T6" fmla="*/ 198438 w 75"/>
              <a:gd name="T7" fmla="*/ 28268 h 31"/>
              <a:gd name="T8" fmla="*/ 0 w 75"/>
              <a:gd name="T9" fmla="*/ 0 h 31"/>
              <a:gd name="T10" fmla="*/ 0 60000 65536"/>
              <a:gd name="T11" fmla="*/ 0 60000 65536"/>
              <a:gd name="T12" fmla="*/ 0 60000 65536"/>
              <a:gd name="T13" fmla="*/ 0 60000 65536"/>
              <a:gd name="T14" fmla="*/ 0 60000 65536"/>
              <a:gd name="T15" fmla="*/ 0 w 75"/>
              <a:gd name="T16" fmla="*/ 0 h 31"/>
              <a:gd name="T17" fmla="*/ 75 w 75"/>
              <a:gd name="T18" fmla="*/ 31 h 31"/>
            </a:gdLst>
            <a:ahLst/>
            <a:cxnLst>
              <a:cxn ang="T10">
                <a:pos x="T0" y="T1"/>
              </a:cxn>
              <a:cxn ang="T11">
                <a:pos x="T2" y="T3"/>
              </a:cxn>
              <a:cxn ang="T12">
                <a:pos x="T4" y="T5"/>
              </a:cxn>
              <a:cxn ang="T13">
                <a:pos x="T6" y="T7"/>
              </a:cxn>
              <a:cxn ang="T14">
                <a:pos x="T8" y="T9"/>
              </a:cxn>
            </a:cxnLst>
            <a:rect l="T15" t="T16" r="T17" b="T18"/>
            <a:pathLst>
              <a:path w="75" h="31">
                <a:moveTo>
                  <a:pt x="0" y="0"/>
                </a:moveTo>
                <a:lnTo>
                  <a:pt x="12" y="12"/>
                </a:lnTo>
                <a:lnTo>
                  <a:pt x="0" y="31"/>
                </a:lnTo>
                <a:lnTo>
                  <a:pt x="75" y="12"/>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43" name="Rectangle 285">
            <a:extLst>
              <a:ext uri="{FF2B5EF4-FFF2-40B4-BE49-F238E27FC236}">
                <a16:creationId xmlns:a16="http://schemas.microsoft.com/office/drawing/2014/main" id="{45BA0FB1-6A94-4515-9F87-7A9738C3C7B9}"/>
              </a:ext>
            </a:extLst>
          </p:cNvPr>
          <p:cNvSpPr>
            <a:spLocks noChangeArrowheads="1"/>
          </p:cNvSpPr>
          <p:nvPr/>
        </p:nvSpPr>
        <p:spPr bwMode="auto">
          <a:xfrm>
            <a:off x="5727700" y="2711450"/>
            <a:ext cx="4587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出错</a:t>
            </a:r>
            <a:endParaRPr lang="zh-CN" altLang="en-US" sz="1800" b="1"/>
          </a:p>
        </p:txBody>
      </p:sp>
      <p:sp>
        <p:nvSpPr>
          <p:cNvPr id="47144" name="Rectangle 286">
            <a:extLst>
              <a:ext uri="{FF2B5EF4-FFF2-40B4-BE49-F238E27FC236}">
                <a16:creationId xmlns:a16="http://schemas.microsoft.com/office/drawing/2014/main" id="{2ABB7591-45FC-4BC6-8D50-12E3279F9767}"/>
              </a:ext>
            </a:extLst>
          </p:cNvPr>
          <p:cNvSpPr>
            <a:spLocks noChangeArrowheads="1"/>
          </p:cNvSpPr>
          <p:nvPr/>
        </p:nvSpPr>
        <p:spPr bwMode="auto">
          <a:xfrm>
            <a:off x="5359400" y="577850"/>
            <a:ext cx="1030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CPU→I/O</a:t>
            </a:r>
            <a:endParaRPr lang="en-US" altLang="zh-CN" sz="1800" b="1"/>
          </a:p>
        </p:txBody>
      </p:sp>
      <p:sp>
        <p:nvSpPr>
          <p:cNvPr id="47145" name="Rectangle 287">
            <a:extLst>
              <a:ext uri="{FF2B5EF4-FFF2-40B4-BE49-F238E27FC236}">
                <a16:creationId xmlns:a16="http://schemas.microsoft.com/office/drawing/2014/main" id="{10373D27-0055-49AF-A337-0E04D50FFBF3}"/>
              </a:ext>
            </a:extLst>
          </p:cNvPr>
          <p:cNvSpPr>
            <a:spLocks noChangeArrowheads="1"/>
          </p:cNvSpPr>
          <p:nvPr/>
        </p:nvSpPr>
        <p:spPr bwMode="auto">
          <a:xfrm>
            <a:off x="5359400" y="2003425"/>
            <a:ext cx="1030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I/O→CPU</a:t>
            </a:r>
            <a:endParaRPr lang="en-US" altLang="zh-CN" sz="1800" b="1"/>
          </a:p>
        </p:txBody>
      </p:sp>
      <p:sp>
        <p:nvSpPr>
          <p:cNvPr id="47146" name="Rectangle 288">
            <a:extLst>
              <a:ext uri="{FF2B5EF4-FFF2-40B4-BE49-F238E27FC236}">
                <a16:creationId xmlns:a16="http://schemas.microsoft.com/office/drawing/2014/main" id="{4E424F27-C608-46BF-9DD6-B9B5A8D5E2E3}"/>
              </a:ext>
            </a:extLst>
          </p:cNvPr>
          <p:cNvSpPr>
            <a:spLocks noChangeArrowheads="1"/>
          </p:cNvSpPr>
          <p:nvPr/>
        </p:nvSpPr>
        <p:spPr bwMode="auto">
          <a:xfrm>
            <a:off x="5359400" y="3738563"/>
            <a:ext cx="1030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I/O→CPU</a:t>
            </a:r>
            <a:endParaRPr lang="en-US" altLang="zh-CN" sz="1800" b="1"/>
          </a:p>
        </p:txBody>
      </p:sp>
      <p:sp>
        <p:nvSpPr>
          <p:cNvPr id="47147" name="Rectangle 289">
            <a:extLst>
              <a:ext uri="{FF2B5EF4-FFF2-40B4-BE49-F238E27FC236}">
                <a16:creationId xmlns:a16="http://schemas.microsoft.com/office/drawing/2014/main" id="{3994751D-105D-4338-A639-1A4711DBBD84}"/>
              </a:ext>
            </a:extLst>
          </p:cNvPr>
          <p:cNvSpPr>
            <a:spLocks noChangeArrowheads="1"/>
          </p:cNvSpPr>
          <p:nvPr/>
        </p:nvSpPr>
        <p:spPr bwMode="auto">
          <a:xfrm>
            <a:off x="5292725" y="4575175"/>
            <a:ext cx="700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CPU→</a:t>
            </a:r>
            <a:endParaRPr lang="en-US" altLang="zh-CN" sz="1800" b="1"/>
          </a:p>
        </p:txBody>
      </p:sp>
      <p:sp>
        <p:nvSpPr>
          <p:cNvPr id="47148" name="Rectangle 290">
            <a:extLst>
              <a:ext uri="{FF2B5EF4-FFF2-40B4-BE49-F238E27FC236}">
                <a16:creationId xmlns:a16="http://schemas.microsoft.com/office/drawing/2014/main" id="{03BAE579-E6DB-4629-849D-085659E4BE4E}"/>
              </a:ext>
            </a:extLst>
          </p:cNvPr>
          <p:cNvSpPr>
            <a:spLocks noChangeArrowheads="1"/>
          </p:cNvSpPr>
          <p:nvPr/>
        </p:nvSpPr>
        <p:spPr bwMode="auto">
          <a:xfrm>
            <a:off x="6016625" y="4562475"/>
            <a:ext cx="460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内存</a:t>
            </a:r>
            <a:endParaRPr lang="zh-CN" altLang="en-US" sz="1800" b="1"/>
          </a:p>
        </p:txBody>
      </p:sp>
      <p:sp>
        <p:nvSpPr>
          <p:cNvPr id="47149" name="Line 291">
            <a:extLst>
              <a:ext uri="{FF2B5EF4-FFF2-40B4-BE49-F238E27FC236}">
                <a16:creationId xmlns:a16="http://schemas.microsoft.com/office/drawing/2014/main" id="{62FA1A03-6F3E-4E0A-B065-DBF675C2FA36}"/>
              </a:ext>
            </a:extLst>
          </p:cNvPr>
          <p:cNvSpPr>
            <a:spLocks noChangeShapeType="1"/>
          </p:cNvSpPr>
          <p:nvPr/>
        </p:nvSpPr>
        <p:spPr bwMode="auto">
          <a:xfrm>
            <a:off x="4449763" y="6016625"/>
            <a:ext cx="1587" cy="3381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0" name="Freeform 292">
            <a:extLst>
              <a:ext uri="{FF2B5EF4-FFF2-40B4-BE49-F238E27FC236}">
                <a16:creationId xmlns:a16="http://schemas.microsoft.com/office/drawing/2014/main" id="{9A303595-0B96-4B44-AC9C-E15109AAE890}"/>
              </a:ext>
            </a:extLst>
          </p:cNvPr>
          <p:cNvSpPr>
            <a:spLocks/>
          </p:cNvSpPr>
          <p:nvPr/>
        </p:nvSpPr>
        <p:spPr bwMode="auto">
          <a:xfrm>
            <a:off x="4414838" y="6176963"/>
            <a:ext cx="68262" cy="177800"/>
          </a:xfrm>
          <a:custGeom>
            <a:avLst/>
            <a:gdLst>
              <a:gd name="T0" fmla="*/ 68262 w 26"/>
              <a:gd name="T1" fmla="*/ 0 h 76"/>
              <a:gd name="T2" fmla="*/ 34131 w 26"/>
              <a:gd name="T3" fmla="*/ 30413 h 76"/>
              <a:gd name="T4" fmla="*/ 0 w 26"/>
              <a:gd name="T5" fmla="*/ 0 h 76"/>
              <a:gd name="T6" fmla="*/ 34131 w 26"/>
              <a:gd name="T7" fmla="*/ 177800 h 76"/>
              <a:gd name="T8" fmla="*/ 68262 w 26"/>
              <a:gd name="T9" fmla="*/ 0 h 76"/>
              <a:gd name="T10" fmla="*/ 0 60000 65536"/>
              <a:gd name="T11" fmla="*/ 0 60000 65536"/>
              <a:gd name="T12" fmla="*/ 0 60000 65536"/>
              <a:gd name="T13" fmla="*/ 0 60000 65536"/>
              <a:gd name="T14" fmla="*/ 0 60000 65536"/>
              <a:gd name="T15" fmla="*/ 0 w 26"/>
              <a:gd name="T16" fmla="*/ 0 h 76"/>
              <a:gd name="T17" fmla="*/ 26 w 26"/>
              <a:gd name="T18" fmla="*/ 76 h 76"/>
            </a:gdLst>
            <a:ahLst/>
            <a:cxnLst>
              <a:cxn ang="T10">
                <a:pos x="T0" y="T1"/>
              </a:cxn>
              <a:cxn ang="T11">
                <a:pos x="T2" y="T3"/>
              </a:cxn>
              <a:cxn ang="T12">
                <a:pos x="T4" y="T5"/>
              </a:cxn>
              <a:cxn ang="T13">
                <a:pos x="T6" y="T7"/>
              </a:cxn>
              <a:cxn ang="T14">
                <a:pos x="T8" y="T9"/>
              </a:cxn>
            </a:cxnLst>
            <a:rect l="T15" t="T16" r="T17" b="T18"/>
            <a:pathLst>
              <a:path w="26" h="76">
                <a:moveTo>
                  <a:pt x="26" y="0"/>
                </a:moveTo>
                <a:lnTo>
                  <a:pt x="13" y="13"/>
                </a:lnTo>
                <a:lnTo>
                  <a:pt x="0" y="0"/>
                </a:lnTo>
                <a:lnTo>
                  <a:pt x="13" y="76"/>
                </a:lnTo>
                <a:lnTo>
                  <a:pt x="2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51" name="Rectangle 293">
            <a:extLst>
              <a:ext uri="{FF2B5EF4-FFF2-40B4-BE49-F238E27FC236}">
                <a16:creationId xmlns:a16="http://schemas.microsoft.com/office/drawing/2014/main" id="{A88F2588-C319-4DAA-A4BD-49D048666E98}"/>
              </a:ext>
            </a:extLst>
          </p:cNvPr>
          <p:cNvSpPr>
            <a:spLocks noChangeArrowheads="1"/>
          </p:cNvSpPr>
          <p:nvPr/>
        </p:nvSpPr>
        <p:spPr bwMode="auto">
          <a:xfrm>
            <a:off x="4017963" y="6399213"/>
            <a:ext cx="920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下条指令</a:t>
            </a:r>
            <a:endParaRPr lang="zh-CN" altLang="en-US" sz="1800" b="1"/>
          </a:p>
        </p:txBody>
      </p:sp>
      <p:sp>
        <p:nvSpPr>
          <p:cNvPr id="47152" name="Rectangle 294">
            <a:extLst>
              <a:ext uri="{FF2B5EF4-FFF2-40B4-BE49-F238E27FC236}">
                <a16:creationId xmlns:a16="http://schemas.microsoft.com/office/drawing/2014/main" id="{8420444F-B4E8-4CD8-BE02-0D47B08C174C}"/>
              </a:ext>
            </a:extLst>
          </p:cNvPr>
          <p:cNvSpPr>
            <a:spLocks noChangeArrowheads="1"/>
          </p:cNvSpPr>
          <p:nvPr/>
        </p:nvSpPr>
        <p:spPr bwMode="auto">
          <a:xfrm>
            <a:off x="4583113" y="6049963"/>
            <a:ext cx="460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完成</a:t>
            </a:r>
            <a:endParaRPr lang="zh-CN" altLang="en-US" sz="1800" b="1"/>
          </a:p>
        </p:txBody>
      </p:sp>
      <p:sp>
        <p:nvSpPr>
          <p:cNvPr id="47153" name="Line 295">
            <a:extLst>
              <a:ext uri="{FF2B5EF4-FFF2-40B4-BE49-F238E27FC236}">
                <a16:creationId xmlns:a16="http://schemas.microsoft.com/office/drawing/2014/main" id="{6525DFF4-6AD1-459A-B194-F95EB4490F6A}"/>
              </a:ext>
            </a:extLst>
          </p:cNvPr>
          <p:cNvSpPr>
            <a:spLocks noChangeShapeType="1"/>
          </p:cNvSpPr>
          <p:nvPr/>
        </p:nvSpPr>
        <p:spPr bwMode="auto">
          <a:xfrm>
            <a:off x="3121025" y="5662613"/>
            <a:ext cx="615950" cy="31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4" name="Line 296">
            <a:extLst>
              <a:ext uri="{FF2B5EF4-FFF2-40B4-BE49-F238E27FC236}">
                <a16:creationId xmlns:a16="http://schemas.microsoft.com/office/drawing/2014/main" id="{4A5D971C-DE2E-4FDE-8BC4-B31EABA4B155}"/>
              </a:ext>
            </a:extLst>
          </p:cNvPr>
          <p:cNvSpPr>
            <a:spLocks noChangeShapeType="1"/>
          </p:cNvSpPr>
          <p:nvPr/>
        </p:nvSpPr>
        <p:spPr bwMode="auto">
          <a:xfrm>
            <a:off x="3121025" y="385763"/>
            <a:ext cx="3175" cy="52768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5" name="Line 297">
            <a:extLst>
              <a:ext uri="{FF2B5EF4-FFF2-40B4-BE49-F238E27FC236}">
                <a16:creationId xmlns:a16="http://schemas.microsoft.com/office/drawing/2014/main" id="{538E4F11-A2DA-4C3C-A737-5F71996BC224}"/>
              </a:ext>
            </a:extLst>
          </p:cNvPr>
          <p:cNvSpPr>
            <a:spLocks noChangeShapeType="1"/>
          </p:cNvSpPr>
          <p:nvPr/>
        </p:nvSpPr>
        <p:spPr bwMode="auto">
          <a:xfrm>
            <a:off x="4449763" y="239713"/>
            <a:ext cx="1587" cy="4270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6" name="Freeform 298">
            <a:extLst>
              <a:ext uri="{FF2B5EF4-FFF2-40B4-BE49-F238E27FC236}">
                <a16:creationId xmlns:a16="http://schemas.microsoft.com/office/drawing/2014/main" id="{A7FEF5B0-5120-4FC8-901B-A7D0F3E704B3}"/>
              </a:ext>
            </a:extLst>
          </p:cNvPr>
          <p:cNvSpPr>
            <a:spLocks/>
          </p:cNvSpPr>
          <p:nvPr/>
        </p:nvSpPr>
        <p:spPr bwMode="auto">
          <a:xfrm>
            <a:off x="4414838" y="474663"/>
            <a:ext cx="68262" cy="192087"/>
          </a:xfrm>
          <a:custGeom>
            <a:avLst/>
            <a:gdLst>
              <a:gd name="T0" fmla="*/ 68262 w 26"/>
              <a:gd name="T1" fmla="*/ 0 h 82"/>
              <a:gd name="T2" fmla="*/ 34131 w 26"/>
              <a:gd name="T3" fmla="*/ 44508 h 82"/>
              <a:gd name="T4" fmla="*/ 0 w 26"/>
              <a:gd name="T5" fmla="*/ 0 h 82"/>
              <a:gd name="T6" fmla="*/ 34131 w 26"/>
              <a:gd name="T7" fmla="*/ 192087 h 82"/>
              <a:gd name="T8" fmla="*/ 68262 w 26"/>
              <a:gd name="T9" fmla="*/ 0 h 82"/>
              <a:gd name="T10" fmla="*/ 0 60000 65536"/>
              <a:gd name="T11" fmla="*/ 0 60000 65536"/>
              <a:gd name="T12" fmla="*/ 0 60000 65536"/>
              <a:gd name="T13" fmla="*/ 0 60000 65536"/>
              <a:gd name="T14" fmla="*/ 0 60000 65536"/>
              <a:gd name="T15" fmla="*/ 0 w 26"/>
              <a:gd name="T16" fmla="*/ 0 h 82"/>
              <a:gd name="T17" fmla="*/ 26 w 26"/>
              <a:gd name="T18" fmla="*/ 82 h 82"/>
            </a:gdLst>
            <a:ahLst/>
            <a:cxnLst>
              <a:cxn ang="T10">
                <a:pos x="T0" y="T1"/>
              </a:cxn>
              <a:cxn ang="T11">
                <a:pos x="T2" y="T3"/>
              </a:cxn>
              <a:cxn ang="T12">
                <a:pos x="T4" y="T5"/>
              </a:cxn>
              <a:cxn ang="T13">
                <a:pos x="T6" y="T7"/>
              </a:cxn>
              <a:cxn ang="T14">
                <a:pos x="T8" y="T9"/>
              </a:cxn>
            </a:cxnLst>
            <a:rect l="T15" t="T16" r="T17" b="T18"/>
            <a:pathLst>
              <a:path w="26" h="82">
                <a:moveTo>
                  <a:pt x="26" y="0"/>
                </a:moveTo>
                <a:lnTo>
                  <a:pt x="13" y="19"/>
                </a:lnTo>
                <a:lnTo>
                  <a:pt x="0" y="0"/>
                </a:lnTo>
                <a:lnTo>
                  <a:pt x="13" y="82"/>
                </a:lnTo>
                <a:lnTo>
                  <a:pt x="2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57" name="Rectangle 299">
            <a:extLst>
              <a:ext uri="{FF2B5EF4-FFF2-40B4-BE49-F238E27FC236}">
                <a16:creationId xmlns:a16="http://schemas.microsoft.com/office/drawing/2014/main" id="{CEEC22BE-7DA8-4730-8476-71FFB11FFB82}"/>
              </a:ext>
            </a:extLst>
          </p:cNvPr>
          <p:cNvSpPr>
            <a:spLocks noChangeArrowheads="1"/>
          </p:cNvSpPr>
          <p:nvPr/>
        </p:nvSpPr>
        <p:spPr bwMode="auto">
          <a:xfrm>
            <a:off x="3201988" y="5354638"/>
            <a:ext cx="460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未完</a:t>
            </a:r>
            <a:endParaRPr lang="zh-CN" altLang="en-US" sz="1800" b="1"/>
          </a:p>
        </p:txBody>
      </p:sp>
      <p:sp>
        <p:nvSpPr>
          <p:cNvPr id="47158" name="Line 300">
            <a:extLst>
              <a:ext uri="{FF2B5EF4-FFF2-40B4-BE49-F238E27FC236}">
                <a16:creationId xmlns:a16="http://schemas.microsoft.com/office/drawing/2014/main" id="{3E6AAB69-14B4-4E65-80A1-8B6A20487660}"/>
              </a:ext>
            </a:extLst>
          </p:cNvPr>
          <p:cNvSpPr>
            <a:spLocks noChangeShapeType="1"/>
          </p:cNvSpPr>
          <p:nvPr/>
        </p:nvSpPr>
        <p:spPr bwMode="auto">
          <a:xfrm flipH="1">
            <a:off x="3121025" y="385763"/>
            <a:ext cx="1328738" cy="31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9" name="Freeform 301">
            <a:extLst>
              <a:ext uri="{FF2B5EF4-FFF2-40B4-BE49-F238E27FC236}">
                <a16:creationId xmlns:a16="http://schemas.microsoft.com/office/drawing/2014/main" id="{1EC34D07-466B-46C3-8F88-B5A554D24845}"/>
              </a:ext>
            </a:extLst>
          </p:cNvPr>
          <p:cNvSpPr>
            <a:spLocks/>
          </p:cNvSpPr>
          <p:nvPr/>
        </p:nvSpPr>
        <p:spPr bwMode="auto">
          <a:xfrm>
            <a:off x="4249738" y="358775"/>
            <a:ext cx="200025" cy="58738"/>
          </a:xfrm>
          <a:custGeom>
            <a:avLst/>
            <a:gdLst>
              <a:gd name="T0" fmla="*/ 0 w 76"/>
              <a:gd name="T1" fmla="*/ 0 h 25"/>
              <a:gd name="T2" fmla="*/ 34215 w 76"/>
              <a:gd name="T3" fmla="*/ 28194 h 25"/>
              <a:gd name="T4" fmla="*/ 0 w 76"/>
              <a:gd name="T5" fmla="*/ 58738 h 25"/>
              <a:gd name="T6" fmla="*/ 200025 w 76"/>
              <a:gd name="T7" fmla="*/ 28194 h 25"/>
              <a:gd name="T8" fmla="*/ 0 w 76"/>
              <a:gd name="T9" fmla="*/ 0 h 25"/>
              <a:gd name="T10" fmla="*/ 0 60000 65536"/>
              <a:gd name="T11" fmla="*/ 0 60000 65536"/>
              <a:gd name="T12" fmla="*/ 0 60000 65536"/>
              <a:gd name="T13" fmla="*/ 0 60000 65536"/>
              <a:gd name="T14" fmla="*/ 0 60000 65536"/>
              <a:gd name="T15" fmla="*/ 0 w 76"/>
              <a:gd name="T16" fmla="*/ 0 h 25"/>
              <a:gd name="T17" fmla="*/ 76 w 76"/>
              <a:gd name="T18" fmla="*/ 25 h 25"/>
            </a:gdLst>
            <a:ahLst/>
            <a:cxnLst>
              <a:cxn ang="T10">
                <a:pos x="T0" y="T1"/>
              </a:cxn>
              <a:cxn ang="T11">
                <a:pos x="T2" y="T3"/>
              </a:cxn>
              <a:cxn ang="T12">
                <a:pos x="T4" y="T5"/>
              </a:cxn>
              <a:cxn ang="T13">
                <a:pos x="T6" y="T7"/>
              </a:cxn>
              <a:cxn ang="T14">
                <a:pos x="T8" y="T9"/>
              </a:cxn>
            </a:cxnLst>
            <a:rect l="T15" t="T16" r="T17" b="T18"/>
            <a:pathLst>
              <a:path w="76" h="25">
                <a:moveTo>
                  <a:pt x="0" y="0"/>
                </a:moveTo>
                <a:lnTo>
                  <a:pt x="13" y="12"/>
                </a:lnTo>
                <a:lnTo>
                  <a:pt x="0" y="25"/>
                </a:lnTo>
                <a:lnTo>
                  <a:pt x="76" y="12"/>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60" name="Rectangle 302">
            <a:extLst>
              <a:ext uri="{FF2B5EF4-FFF2-40B4-BE49-F238E27FC236}">
                <a16:creationId xmlns:a16="http://schemas.microsoft.com/office/drawing/2014/main" id="{EBF5793B-3D85-40D7-829B-082B4966E98B}"/>
              </a:ext>
            </a:extLst>
          </p:cNvPr>
          <p:cNvSpPr>
            <a:spLocks noChangeArrowheads="1"/>
          </p:cNvSpPr>
          <p:nvPr/>
        </p:nvSpPr>
        <p:spPr bwMode="auto">
          <a:xfrm>
            <a:off x="5876925" y="1668463"/>
            <a:ext cx="460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中断</a:t>
            </a:r>
            <a:endParaRPr lang="zh-CN" altLang="en-US" sz="1800" b="1"/>
          </a:p>
        </p:txBody>
      </p:sp>
      <p:sp>
        <p:nvSpPr>
          <p:cNvPr id="47161" name="Line 303">
            <a:extLst>
              <a:ext uri="{FF2B5EF4-FFF2-40B4-BE49-F238E27FC236}">
                <a16:creationId xmlns:a16="http://schemas.microsoft.com/office/drawing/2014/main" id="{FC33A966-7DE2-4173-8AED-B77C4D54E1F5}"/>
              </a:ext>
            </a:extLst>
          </p:cNvPr>
          <p:cNvSpPr>
            <a:spLocks noChangeShapeType="1"/>
          </p:cNvSpPr>
          <p:nvPr/>
        </p:nvSpPr>
        <p:spPr bwMode="auto">
          <a:xfrm>
            <a:off x="5145088" y="1768475"/>
            <a:ext cx="698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2" name="Line 304">
            <a:extLst>
              <a:ext uri="{FF2B5EF4-FFF2-40B4-BE49-F238E27FC236}">
                <a16:creationId xmlns:a16="http://schemas.microsoft.com/office/drawing/2014/main" id="{5FB628ED-F28B-4D35-9FB4-57DB25E1D584}"/>
              </a:ext>
            </a:extLst>
          </p:cNvPr>
          <p:cNvSpPr>
            <a:spLocks noChangeShapeType="1"/>
          </p:cNvSpPr>
          <p:nvPr/>
        </p:nvSpPr>
        <p:spPr bwMode="auto">
          <a:xfrm>
            <a:off x="5280025" y="1768475"/>
            <a:ext cx="65088"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3" name="Line 305">
            <a:extLst>
              <a:ext uri="{FF2B5EF4-FFF2-40B4-BE49-F238E27FC236}">
                <a16:creationId xmlns:a16="http://schemas.microsoft.com/office/drawing/2014/main" id="{58C61416-CD26-4A96-BF5B-98C911D73825}"/>
              </a:ext>
            </a:extLst>
          </p:cNvPr>
          <p:cNvSpPr>
            <a:spLocks noChangeShapeType="1"/>
          </p:cNvSpPr>
          <p:nvPr/>
        </p:nvSpPr>
        <p:spPr bwMode="auto">
          <a:xfrm>
            <a:off x="5411788" y="1768475"/>
            <a:ext cx="68262"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4" name="Line 306">
            <a:extLst>
              <a:ext uri="{FF2B5EF4-FFF2-40B4-BE49-F238E27FC236}">
                <a16:creationId xmlns:a16="http://schemas.microsoft.com/office/drawing/2014/main" id="{DAF26927-B303-4344-B99A-F35AD4F84529}"/>
              </a:ext>
            </a:extLst>
          </p:cNvPr>
          <p:cNvSpPr>
            <a:spLocks noChangeShapeType="1"/>
          </p:cNvSpPr>
          <p:nvPr/>
        </p:nvSpPr>
        <p:spPr bwMode="auto">
          <a:xfrm>
            <a:off x="5545138" y="1768475"/>
            <a:ext cx="66675"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5" name="Line 307">
            <a:extLst>
              <a:ext uri="{FF2B5EF4-FFF2-40B4-BE49-F238E27FC236}">
                <a16:creationId xmlns:a16="http://schemas.microsoft.com/office/drawing/2014/main" id="{D9F55166-777A-46CB-A5CC-FB741AE20029}"/>
              </a:ext>
            </a:extLst>
          </p:cNvPr>
          <p:cNvSpPr>
            <a:spLocks noChangeShapeType="1"/>
          </p:cNvSpPr>
          <p:nvPr/>
        </p:nvSpPr>
        <p:spPr bwMode="auto">
          <a:xfrm>
            <a:off x="5676900" y="1768475"/>
            <a:ext cx="68263"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6" name="Freeform 308">
            <a:extLst>
              <a:ext uri="{FF2B5EF4-FFF2-40B4-BE49-F238E27FC236}">
                <a16:creationId xmlns:a16="http://schemas.microsoft.com/office/drawing/2014/main" id="{FEAB6474-395D-4E1A-8A54-78547D3DAD94}"/>
              </a:ext>
            </a:extLst>
          </p:cNvPr>
          <p:cNvSpPr>
            <a:spLocks/>
          </p:cNvSpPr>
          <p:nvPr/>
        </p:nvSpPr>
        <p:spPr bwMode="auto">
          <a:xfrm>
            <a:off x="5145088" y="1739900"/>
            <a:ext cx="215900" cy="73025"/>
          </a:xfrm>
          <a:custGeom>
            <a:avLst/>
            <a:gdLst>
              <a:gd name="T0" fmla="*/ 215900 w 82"/>
              <a:gd name="T1" fmla="*/ 0 h 31"/>
              <a:gd name="T2" fmla="*/ 184305 w 82"/>
              <a:gd name="T3" fmla="*/ 28268 h 31"/>
              <a:gd name="T4" fmla="*/ 215900 w 82"/>
              <a:gd name="T5" fmla="*/ 73025 h 31"/>
              <a:gd name="T6" fmla="*/ 0 w 82"/>
              <a:gd name="T7" fmla="*/ 28268 h 31"/>
              <a:gd name="T8" fmla="*/ 215900 w 82"/>
              <a:gd name="T9" fmla="*/ 0 h 31"/>
              <a:gd name="T10" fmla="*/ 0 60000 65536"/>
              <a:gd name="T11" fmla="*/ 0 60000 65536"/>
              <a:gd name="T12" fmla="*/ 0 60000 65536"/>
              <a:gd name="T13" fmla="*/ 0 60000 65536"/>
              <a:gd name="T14" fmla="*/ 0 60000 65536"/>
              <a:gd name="T15" fmla="*/ 0 w 82"/>
              <a:gd name="T16" fmla="*/ 0 h 31"/>
              <a:gd name="T17" fmla="*/ 82 w 82"/>
              <a:gd name="T18" fmla="*/ 31 h 31"/>
            </a:gdLst>
            <a:ahLst/>
            <a:cxnLst>
              <a:cxn ang="T10">
                <a:pos x="T0" y="T1"/>
              </a:cxn>
              <a:cxn ang="T11">
                <a:pos x="T2" y="T3"/>
              </a:cxn>
              <a:cxn ang="T12">
                <a:pos x="T4" y="T5"/>
              </a:cxn>
              <a:cxn ang="T13">
                <a:pos x="T6" y="T7"/>
              </a:cxn>
              <a:cxn ang="T14">
                <a:pos x="T8" y="T9"/>
              </a:cxn>
            </a:cxnLst>
            <a:rect l="T15" t="T16" r="T17" b="T18"/>
            <a:pathLst>
              <a:path w="82" h="31">
                <a:moveTo>
                  <a:pt x="82" y="0"/>
                </a:moveTo>
                <a:lnTo>
                  <a:pt x="70" y="12"/>
                </a:lnTo>
                <a:lnTo>
                  <a:pt x="82" y="31"/>
                </a:lnTo>
                <a:lnTo>
                  <a:pt x="0" y="12"/>
                </a:lnTo>
                <a:lnTo>
                  <a:pt x="82"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67" name="Line 309">
            <a:extLst>
              <a:ext uri="{FF2B5EF4-FFF2-40B4-BE49-F238E27FC236}">
                <a16:creationId xmlns:a16="http://schemas.microsoft.com/office/drawing/2014/main" id="{F7220233-175F-42CC-AE26-38AD0DC181DF}"/>
              </a:ext>
            </a:extLst>
          </p:cNvPr>
          <p:cNvSpPr>
            <a:spLocks noChangeShapeType="1"/>
          </p:cNvSpPr>
          <p:nvPr/>
        </p:nvSpPr>
        <p:spPr bwMode="auto">
          <a:xfrm>
            <a:off x="5145088" y="1077913"/>
            <a:ext cx="69850" cy="31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8" name="Line 310">
            <a:extLst>
              <a:ext uri="{FF2B5EF4-FFF2-40B4-BE49-F238E27FC236}">
                <a16:creationId xmlns:a16="http://schemas.microsoft.com/office/drawing/2014/main" id="{319E94CE-E664-44D9-BD92-370471E5FA24}"/>
              </a:ext>
            </a:extLst>
          </p:cNvPr>
          <p:cNvSpPr>
            <a:spLocks noChangeShapeType="1"/>
          </p:cNvSpPr>
          <p:nvPr/>
        </p:nvSpPr>
        <p:spPr bwMode="auto">
          <a:xfrm>
            <a:off x="5280025" y="1077913"/>
            <a:ext cx="65088" cy="31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9" name="Line 311">
            <a:extLst>
              <a:ext uri="{FF2B5EF4-FFF2-40B4-BE49-F238E27FC236}">
                <a16:creationId xmlns:a16="http://schemas.microsoft.com/office/drawing/2014/main" id="{DE1D2E7D-26A2-4FCA-B155-8BE34343FAF9}"/>
              </a:ext>
            </a:extLst>
          </p:cNvPr>
          <p:cNvSpPr>
            <a:spLocks noChangeShapeType="1"/>
          </p:cNvSpPr>
          <p:nvPr/>
        </p:nvSpPr>
        <p:spPr bwMode="auto">
          <a:xfrm>
            <a:off x="5411788" y="1077913"/>
            <a:ext cx="68262" cy="31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0" name="Line 312">
            <a:extLst>
              <a:ext uri="{FF2B5EF4-FFF2-40B4-BE49-F238E27FC236}">
                <a16:creationId xmlns:a16="http://schemas.microsoft.com/office/drawing/2014/main" id="{116B19C4-0368-4550-8FE1-BADA7D485C39}"/>
              </a:ext>
            </a:extLst>
          </p:cNvPr>
          <p:cNvSpPr>
            <a:spLocks noChangeShapeType="1"/>
          </p:cNvSpPr>
          <p:nvPr/>
        </p:nvSpPr>
        <p:spPr bwMode="auto">
          <a:xfrm>
            <a:off x="5545138" y="1077913"/>
            <a:ext cx="66675" cy="31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1" name="Line 313">
            <a:extLst>
              <a:ext uri="{FF2B5EF4-FFF2-40B4-BE49-F238E27FC236}">
                <a16:creationId xmlns:a16="http://schemas.microsoft.com/office/drawing/2014/main" id="{45E7405C-4A68-4FB9-B695-A4716551E8AB}"/>
              </a:ext>
            </a:extLst>
          </p:cNvPr>
          <p:cNvSpPr>
            <a:spLocks noChangeShapeType="1"/>
          </p:cNvSpPr>
          <p:nvPr/>
        </p:nvSpPr>
        <p:spPr bwMode="auto">
          <a:xfrm>
            <a:off x="5676900" y="1077913"/>
            <a:ext cx="68263" cy="31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2" name="Freeform 314">
            <a:extLst>
              <a:ext uri="{FF2B5EF4-FFF2-40B4-BE49-F238E27FC236}">
                <a16:creationId xmlns:a16="http://schemas.microsoft.com/office/drawing/2014/main" id="{26A0E32E-642A-4C59-B279-4887B1DED503}"/>
              </a:ext>
            </a:extLst>
          </p:cNvPr>
          <p:cNvSpPr>
            <a:spLocks/>
          </p:cNvSpPr>
          <p:nvPr/>
        </p:nvSpPr>
        <p:spPr bwMode="auto">
          <a:xfrm>
            <a:off x="5576888" y="1047750"/>
            <a:ext cx="200025" cy="58738"/>
          </a:xfrm>
          <a:custGeom>
            <a:avLst/>
            <a:gdLst>
              <a:gd name="T0" fmla="*/ 0 w 76"/>
              <a:gd name="T1" fmla="*/ 0 h 25"/>
              <a:gd name="T2" fmla="*/ 34215 w 76"/>
              <a:gd name="T3" fmla="*/ 30544 h 25"/>
              <a:gd name="T4" fmla="*/ 0 w 76"/>
              <a:gd name="T5" fmla="*/ 58738 h 25"/>
              <a:gd name="T6" fmla="*/ 200025 w 76"/>
              <a:gd name="T7" fmla="*/ 30544 h 25"/>
              <a:gd name="T8" fmla="*/ 0 w 76"/>
              <a:gd name="T9" fmla="*/ 0 h 25"/>
              <a:gd name="T10" fmla="*/ 0 60000 65536"/>
              <a:gd name="T11" fmla="*/ 0 60000 65536"/>
              <a:gd name="T12" fmla="*/ 0 60000 65536"/>
              <a:gd name="T13" fmla="*/ 0 60000 65536"/>
              <a:gd name="T14" fmla="*/ 0 60000 65536"/>
              <a:gd name="T15" fmla="*/ 0 w 76"/>
              <a:gd name="T16" fmla="*/ 0 h 25"/>
              <a:gd name="T17" fmla="*/ 76 w 76"/>
              <a:gd name="T18" fmla="*/ 25 h 25"/>
            </a:gdLst>
            <a:ahLst/>
            <a:cxnLst>
              <a:cxn ang="T10">
                <a:pos x="T0" y="T1"/>
              </a:cxn>
              <a:cxn ang="T11">
                <a:pos x="T2" y="T3"/>
              </a:cxn>
              <a:cxn ang="T12">
                <a:pos x="T4" y="T5"/>
              </a:cxn>
              <a:cxn ang="T13">
                <a:pos x="T6" y="T7"/>
              </a:cxn>
              <a:cxn ang="T14">
                <a:pos x="T8" y="T9"/>
              </a:cxn>
            </a:cxnLst>
            <a:rect l="T15" t="T16" r="T17" b="T18"/>
            <a:pathLst>
              <a:path w="76" h="25">
                <a:moveTo>
                  <a:pt x="0" y="0"/>
                </a:moveTo>
                <a:lnTo>
                  <a:pt x="13" y="13"/>
                </a:lnTo>
                <a:lnTo>
                  <a:pt x="0" y="25"/>
                </a:lnTo>
                <a:lnTo>
                  <a:pt x="76" y="13"/>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73" name="Rectangle 315">
            <a:extLst>
              <a:ext uri="{FF2B5EF4-FFF2-40B4-BE49-F238E27FC236}">
                <a16:creationId xmlns:a16="http://schemas.microsoft.com/office/drawing/2014/main" id="{7BC1713D-A3A4-4178-8478-86311C7DE2B0}"/>
              </a:ext>
            </a:extLst>
          </p:cNvPr>
          <p:cNvSpPr>
            <a:spLocks noChangeArrowheads="1"/>
          </p:cNvSpPr>
          <p:nvPr/>
        </p:nvSpPr>
        <p:spPr bwMode="auto">
          <a:xfrm>
            <a:off x="5308600" y="1165225"/>
            <a:ext cx="4683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CPU</a:t>
            </a:r>
            <a:endParaRPr lang="en-US" altLang="zh-CN" sz="1800" b="1"/>
          </a:p>
        </p:txBody>
      </p:sp>
      <p:sp>
        <p:nvSpPr>
          <p:cNvPr id="47174" name="Rectangle 316">
            <a:extLst>
              <a:ext uri="{FF2B5EF4-FFF2-40B4-BE49-F238E27FC236}">
                <a16:creationId xmlns:a16="http://schemas.microsoft.com/office/drawing/2014/main" id="{C049298F-CE8B-433D-8300-9B344EE74532}"/>
              </a:ext>
            </a:extLst>
          </p:cNvPr>
          <p:cNvSpPr>
            <a:spLocks noChangeArrowheads="1"/>
          </p:cNvSpPr>
          <p:nvPr/>
        </p:nvSpPr>
        <p:spPr bwMode="auto">
          <a:xfrm>
            <a:off x="5867400" y="1143000"/>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宋体" panose="02010600030101010101" pitchFamily="2" charset="-122"/>
              </a:rPr>
              <a:t>做其它事</a:t>
            </a:r>
            <a:endParaRPr lang="zh-CN" altLang="en-US" sz="1600" b="1"/>
          </a:p>
        </p:txBody>
      </p:sp>
      <p:sp>
        <p:nvSpPr>
          <p:cNvPr id="47175" name="Text Box 366">
            <a:extLst>
              <a:ext uri="{FF2B5EF4-FFF2-40B4-BE49-F238E27FC236}">
                <a16:creationId xmlns:a16="http://schemas.microsoft.com/office/drawing/2014/main" id="{9E90A4F5-0FC7-407C-9795-A4542FA43679}"/>
              </a:ext>
            </a:extLst>
          </p:cNvPr>
          <p:cNvSpPr txBox="1">
            <a:spLocks noChangeArrowheads="1"/>
          </p:cNvSpPr>
          <p:nvPr/>
        </p:nvSpPr>
        <p:spPr bwMode="auto">
          <a:xfrm>
            <a:off x="304800" y="2819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t>中断驱动方式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4076A290-C0FB-4444-966C-E1299FDF89F3}"/>
              </a:ext>
            </a:extLst>
          </p:cNvPr>
          <p:cNvSpPr txBox="1">
            <a:spLocks noChangeArrowheads="1"/>
          </p:cNvSpPr>
          <p:nvPr/>
        </p:nvSpPr>
        <p:spPr bwMode="auto">
          <a:xfrm>
            <a:off x="971600" y="593725"/>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6.1  I/O</a:t>
            </a:r>
            <a:r>
              <a:rPr lang="zh-CN" altLang="en-US" sz="4000" b="1" dirty="0">
                <a:latin typeface="华文新魏" panose="02010800040101010101" pitchFamily="2" charset="-122"/>
                <a:ea typeface="华文新魏" panose="02010800040101010101" pitchFamily="2" charset="-122"/>
              </a:rPr>
              <a:t>系统的功能、模型和接口</a:t>
            </a:r>
            <a:endParaRPr lang="en-US" altLang="zh-CN" sz="4000" b="1" dirty="0">
              <a:latin typeface="华文新魏" panose="02010800040101010101" pitchFamily="2" charset="-122"/>
              <a:ea typeface="华文新魏" panose="02010800040101010101" pitchFamily="2" charset="-122"/>
            </a:endParaRPr>
          </a:p>
        </p:txBody>
      </p:sp>
      <p:sp>
        <p:nvSpPr>
          <p:cNvPr id="11267" name="Rectangle 3">
            <a:extLst>
              <a:ext uri="{FF2B5EF4-FFF2-40B4-BE49-F238E27FC236}">
                <a16:creationId xmlns:a16="http://schemas.microsoft.com/office/drawing/2014/main" id="{53209FF2-08A3-495C-8BA6-894D9D533C00}"/>
              </a:ext>
            </a:extLst>
          </p:cNvPr>
          <p:cNvSpPr>
            <a:spLocks noChangeArrowheads="1"/>
          </p:cNvSpPr>
          <p:nvPr/>
        </p:nvSpPr>
        <p:spPr bwMode="auto">
          <a:xfrm>
            <a:off x="304800" y="1295400"/>
            <a:ext cx="8458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宋体" panose="02010600030101010101" pitchFamily="2" charset="-122"/>
              </a:rPr>
              <a:t>6.1.1 I/O</a:t>
            </a:r>
            <a:r>
              <a:rPr lang="zh-CN" altLang="en-US" sz="3200" b="1" dirty="0">
                <a:solidFill>
                  <a:srgbClr val="0000CC"/>
                </a:solidFill>
                <a:latin typeface="宋体" panose="02010600030101010101" pitchFamily="2" charset="-122"/>
              </a:rPr>
              <a:t>系统的基本功能</a:t>
            </a:r>
          </a:p>
          <a:p>
            <a:pPr lvl="1" algn="just" eaLnBrk="1" hangingPunct="1">
              <a:spcBef>
                <a:spcPct val="20000"/>
              </a:spcBef>
              <a:buClr>
                <a:srgbClr val="0000CC"/>
              </a:buClr>
              <a:buFont typeface="+mj-ea"/>
              <a:buAutoNum type="circleNumDbPlain" startAt="5"/>
            </a:pPr>
            <a:r>
              <a:rPr lang="zh-CN" altLang="en-US" sz="2800" b="1" dirty="0">
                <a:latin typeface="Times New Roman" panose="02020603050405020304" pitchFamily="18" charset="0"/>
              </a:rPr>
              <a:t>确保对设备的正确共享</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独占设备</a:t>
            </a:r>
            <a:r>
              <a:rPr lang="en-US" altLang="zh-CN" sz="2800" b="1" dirty="0">
                <a:latin typeface="Times New Roman" panose="02020603050405020304" pitchFamily="18" charset="0"/>
              </a:rPr>
              <a:t>vs.</a:t>
            </a:r>
            <a:r>
              <a:rPr lang="zh-CN" altLang="en-US" sz="2800" b="1" dirty="0">
                <a:latin typeface="Times New Roman" panose="02020603050405020304" pitchFamily="18" charset="0"/>
              </a:rPr>
              <a:t>共享设备 </a:t>
            </a:r>
          </a:p>
          <a:p>
            <a:pPr lvl="1" algn="just" eaLnBrk="1" hangingPunct="1">
              <a:spcBef>
                <a:spcPct val="20000"/>
              </a:spcBef>
              <a:buClr>
                <a:srgbClr val="0000CC"/>
              </a:buClr>
              <a:buFont typeface="+mj-ea"/>
              <a:buAutoNum type="circleNumDbPlain" startAt="5"/>
            </a:pPr>
            <a:r>
              <a:rPr lang="zh-CN" altLang="en-US" sz="2800" b="1" dirty="0">
                <a:latin typeface="Times New Roman" panose="02020603050405020304" pitchFamily="18" charset="0"/>
              </a:rPr>
              <a:t>错误处理</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临时错误</a:t>
            </a:r>
            <a:r>
              <a:rPr lang="en-US" altLang="zh-CN" sz="2800" b="1" dirty="0">
                <a:latin typeface="Times New Roman" panose="02020603050405020304" pitchFamily="18" charset="0"/>
              </a:rPr>
              <a:t>vs.</a:t>
            </a:r>
            <a:r>
              <a:rPr lang="zh-CN" altLang="en-US" sz="2800" b="1" dirty="0">
                <a:latin typeface="Times New Roman" panose="02020603050405020304" pitchFamily="18" charset="0"/>
              </a:rPr>
              <a:t>永久错误</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只有</a:t>
            </a:r>
            <a:r>
              <a:rPr lang="zh-CN" altLang="en-US" sz="2800" b="1" dirty="0">
                <a:solidFill>
                  <a:srgbClr val="FF0000"/>
                </a:solidFill>
                <a:latin typeface="Times New Roman" panose="02020603050405020304" pitchFamily="18" charset="0"/>
              </a:rPr>
              <a:t>永久错误才上报</a:t>
            </a:r>
          </a:p>
          <a:p>
            <a:pPr lvl="1" algn="just" eaLnBrk="1" hangingPunct="1">
              <a:spcBef>
                <a:spcPct val="20000"/>
              </a:spcBef>
              <a:buClr>
                <a:srgbClr val="0000CC"/>
              </a:buClr>
              <a:buFont typeface="Wingdings" panose="05000000000000000000" pitchFamily="2" charset="2"/>
              <a:buNone/>
            </a:pPr>
            <a:r>
              <a:rPr lang="zh-CN" altLang="en-US" sz="2800" b="1" dirty="0">
                <a:latin typeface="Times New Roman" panose="02020603050405020304" pitchFamily="18" charset="0"/>
              </a:rPr>
              <a:t>       </a:t>
            </a:r>
          </a:p>
        </p:txBody>
      </p:sp>
    </p:spTree>
    <p:extLst>
      <p:ext uri="{BB962C8B-B14F-4D97-AF65-F5344CB8AC3E}">
        <p14:creationId xmlns:p14="http://schemas.microsoft.com/office/powerpoint/2010/main" val="427289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61A7E317-90CB-40F2-87DA-1FAB26C95E2E}"/>
              </a:ext>
            </a:extLst>
          </p:cNvPr>
          <p:cNvSpPr>
            <a:spLocks noChangeArrowheads="1"/>
          </p:cNvSpPr>
          <p:nvPr/>
        </p:nvSpPr>
        <p:spPr bwMode="auto">
          <a:xfrm>
            <a:off x="342900" y="973783"/>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rPr>
              <a:t>3. DMA</a:t>
            </a:r>
            <a:r>
              <a:rPr lang="zh-CN" altLang="en-US" sz="3200" b="1" dirty="0">
                <a:solidFill>
                  <a:srgbClr val="0000CC"/>
                </a:solidFill>
              </a:rPr>
              <a:t>控制方式</a:t>
            </a:r>
            <a:r>
              <a:rPr lang="en-US" altLang="zh-CN" sz="3200" b="1" dirty="0">
                <a:solidFill>
                  <a:srgbClr val="0000CC"/>
                </a:solidFill>
              </a:rPr>
              <a:t>(</a:t>
            </a:r>
            <a:r>
              <a:rPr lang="zh-CN" altLang="en-US" sz="3200" b="1" dirty="0">
                <a:solidFill>
                  <a:srgbClr val="0000CC"/>
                </a:solidFill>
              </a:rPr>
              <a:t>直接存储器访问方式</a:t>
            </a:r>
            <a:r>
              <a:rPr lang="en-US" altLang="zh-CN" sz="3200" b="1" dirty="0">
                <a:solidFill>
                  <a:srgbClr val="0000CC"/>
                </a:solidFill>
              </a:rPr>
              <a:t>)</a:t>
            </a:r>
          </a:p>
          <a:p>
            <a:pPr marL="0" lvl="1" eaLnBrk="1" hangingPunct="1">
              <a:spcBef>
                <a:spcPct val="20000"/>
              </a:spcBef>
              <a:buClr>
                <a:srgbClr val="0000CC"/>
              </a:buClr>
              <a:buFont typeface="Wingdings" panose="05000000000000000000" pitchFamily="2" charset="2"/>
              <a:buChar char="Ø"/>
            </a:pPr>
            <a:r>
              <a:rPr lang="zh-CN" altLang="en-US" sz="2800" b="1" dirty="0"/>
              <a:t>如果</a:t>
            </a:r>
            <a:r>
              <a:rPr lang="en-US" altLang="zh-CN" sz="2800" b="1" dirty="0">
                <a:solidFill>
                  <a:srgbClr val="FF0000"/>
                </a:solidFill>
              </a:rPr>
              <a:t>I/O</a:t>
            </a:r>
            <a:r>
              <a:rPr lang="zh-CN" altLang="en-US" sz="2800" b="1" dirty="0">
                <a:solidFill>
                  <a:srgbClr val="FF0000"/>
                </a:solidFill>
              </a:rPr>
              <a:t>设备</a:t>
            </a:r>
            <a:r>
              <a:rPr lang="zh-CN" altLang="en-US" sz="2800" b="1" dirty="0"/>
              <a:t>能</a:t>
            </a:r>
            <a:r>
              <a:rPr lang="zh-CN" altLang="en-US" sz="2800" b="1" dirty="0">
                <a:solidFill>
                  <a:srgbClr val="FF0000"/>
                </a:solidFill>
              </a:rPr>
              <a:t>直接与主存交换数据</a:t>
            </a:r>
            <a:r>
              <a:rPr lang="zh-CN" altLang="en-US" sz="2800" b="1" dirty="0"/>
              <a:t>而不占用</a:t>
            </a:r>
            <a:r>
              <a:rPr lang="en-US" altLang="zh-CN" sz="2800" b="1" dirty="0"/>
              <a:t>CPU</a:t>
            </a:r>
            <a:r>
              <a:rPr lang="zh-CN" altLang="en-US" sz="2800" b="1" dirty="0"/>
              <a:t>，</a:t>
            </a:r>
            <a:r>
              <a:rPr lang="en-US" altLang="zh-CN" sz="2800" b="1" dirty="0"/>
              <a:t>CPU</a:t>
            </a:r>
            <a:r>
              <a:rPr lang="zh-CN" altLang="en-US" sz="2800" b="1" dirty="0"/>
              <a:t>的利用率还可提高，这就出现了直接存储器存取</a:t>
            </a:r>
            <a:r>
              <a:rPr lang="en-US" altLang="zh-CN" sz="2800" b="1" dirty="0"/>
              <a:t>DMA</a:t>
            </a:r>
            <a:r>
              <a:rPr lang="zh-CN" altLang="en-US" sz="2800" b="1" dirty="0"/>
              <a:t>方式</a:t>
            </a:r>
          </a:p>
          <a:p>
            <a:pPr marL="0" lvl="1" eaLnBrk="1" hangingPunct="1">
              <a:spcBef>
                <a:spcPct val="20000"/>
              </a:spcBef>
              <a:buClr>
                <a:srgbClr val="0000CC"/>
              </a:buClr>
              <a:buFont typeface="Wingdings" panose="05000000000000000000" pitchFamily="2" charset="2"/>
              <a:buChar char="Ø"/>
            </a:pPr>
            <a:r>
              <a:rPr lang="zh-CN" altLang="en-US" sz="2800" b="1" dirty="0"/>
              <a:t>特点：</a:t>
            </a:r>
          </a:p>
          <a:p>
            <a:pPr lvl="1" eaLnBrk="1" hangingPunct="1">
              <a:spcBef>
                <a:spcPct val="20000"/>
              </a:spcBef>
              <a:buClr>
                <a:srgbClr val="0000CC"/>
              </a:buClr>
              <a:buFont typeface="Wingdings" panose="05000000000000000000" pitchFamily="2" charset="2"/>
              <a:buChar char="Ø"/>
            </a:pPr>
            <a:r>
              <a:rPr lang="zh-CN" altLang="en-US" sz="2800" b="1" dirty="0"/>
              <a:t>数据传输的基本单位是</a:t>
            </a:r>
            <a:r>
              <a:rPr lang="zh-CN" altLang="en-US" sz="2800" b="1" dirty="0">
                <a:solidFill>
                  <a:srgbClr val="FF0000"/>
                </a:solidFill>
              </a:rPr>
              <a:t>数据块</a:t>
            </a:r>
            <a:r>
              <a:rPr lang="en-US" altLang="zh-CN" sz="2800" b="1" dirty="0"/>
              <a:t>(</a:t>
            </a:r>
            <a:r>
              <a:rPr lang="zh-CN" altLang="en-US" sz="2800" b="1" dirty="0"/>
              <a:t>批量的</a:t>
            </a:r>
            <a:r>
              <a:rPr lang="en-US" altLang="zh-CN" sz="2800" b="1" dirty="0"/>
              <a:t>,</a:t>
            </a:r>
            <a:r>
              <a:rPr lang="zh-CN" altLang="en-US" sz="2800" b="1" dirty="0"/>
              <a:t>不是一个个字符了</a:t>
            </a:r>
            <a:r>
              <a:rPr lang="en-US" altLang="zh-CN" sz="2800" b="1" dirty="0"/>
              <a:t>)</a:t>
            </a:r>
            <a:r>
              <a:rPr lang="zh-CN" altLang="en-US" sz="2800" b="1" dirty="0"/>
              <a:t>；</a:t>
            </a:r>
          </a:p>
          <a:p>
            <a:pPr lvl="1" eaLnBrk="1" hangingPunct="1">
              <a:spcBef>
                <a:spcPct val="20000"/>
              </a:spcBef>
              <a:buClr>
                <a:srgbClr val="0000CC"/>
              </a:buClr>
              <a:buFont typeface="Wingdings" panose="05000000000000000000" pitchFamily="2" charset="2"/>
              <a:buChar char="Ø"/>
            </a:pPr>
            <a:r>
              <a:rPr lang="zh-CN" altLang="en-US" sz="2800" b="1" dirty="0"/>
              <a:t>所传送的数据块是</a:t>
            </a:r>
            <a:r>
              <a:rPr lang="zh-CN" altLang="en-US" sz="2800" b="1" dirty="0">
                <a:solidFill>
                  <a:srgbClr val="FF0000"/>
                </a:solidFill>
              </a:rPr>
              <a:t>从设备直接送入内存</a:t>
            </a:r>
            <a:r>
              <a:rPr lang="zh-CN" altLang="en-US" sz="2800" b="1" dirty="0"/>
              <a:t>；</a:t>
            </a:r>
          </a:p>
          <a:p>
            <a:pPr lvl="1" eaLnBrk="1" hangingPunct="1">
              <a:spcBef>
                <a:spcPct val="20000"/>
              </a:spcBef>
              <a:buClr>
                <a:srgbClr val="0000CC"/>
              </a:buClr>
              <a:buFont typeface="Wingdings" panose="05000000000000000000" pitchFamily="2" charset="2"/>
              <a:buChar char="Ø"/>
            </a:pPr>
            <a:r>
              <a:rPr lang="zh-CN" altLang="en-US" sz="2800" b="1" dirty="0"/>
              <a:t>在</a:t>
            </a:r>
            <a:r>
              <a:rPr lang="zh-CN" altLang="en-US" sz="2800" b="1" dirty="0">
                <a:solidFill>
                  <a:srgbClr val="FF0000"/>
                </a:solidFill>
              </a:rPr>
              <a:t>传送</a:t>
            </a:r>
            <a:r>
              <a:rPr lang="zh-CN" altLang="en-US" sz="2800" b="1" dirty="0"/>
              <a:t>一个或多个数据块</a:t>
            </a:r>
            <a:r>
              <a:rPr lang="zh-CN" altLang="en-US" sz="2800" b="1" dirty="0">
                <a:solidFill>
                  <a:srgbClr val="FF0000"/>
                </a:solidFill>
              </a:rPr>
              <a:t>的开始和结束才需</a:t>
            </a:r>
            <a:r>
              <a:rPr lang="en-US" altLang="zh-CN" sz="2800" b="1" dirty="0">
                <a:solidFill>
                  <a:srgbClr val="FF0000"/>
                </a:solidFill>
              </a:rPr>
              <a:t>CPU</a:t>
            </a:r>
            <a:r>
              <a:rPr lang="zh-CN" altLang="en-US" sz="2800" b="1" dirty="0">
                <a:solidFill>
                  <a:srgbClr val="FF0000"/>
                </a:solidFill>
              </a:rPr>
              <a:t>干预</a:t>
            </a:r>
            <a:r>
              <a:rPr lang="zh-CN" altLang="en-US" sz="2800" b="1" dirty="0"/>
              <a:t>，传送过程是在控制器的控制下完成</a:t>
            </a:r>
          </a:p>
        </p:txBody>
      </p:sp>
      <p:sp>
        <p:nvSpPr>
          <p:cNvPr id="2" name="Text Box 2">
            <a:extLst>
              <a:ext uri="{FF2B5EF4-FFF2-40B4-BE49-F238E27FC236}">
                <a16:creationId xmlns:a16="http://schemas.microsoft.com/office/drawing/2014/main" id="{B3EE7B51-AD15-460D-8767-957450FE0690}"/>
              </a:ext>
            </a:extLst>
          </p:cNvPr>
          <p:cNvSpPr txBox="1">
            <a:spLocks noChangeArrowheads="1"/>
          </p:cNvSpPr>
          <p:nvPr/>
        </p:nvSpPr>
        <p:spPr bwMode="auto">
          <a:xfrm>
            <a:off x="107504" y="199379"/>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6.4.3 I/O</a:t>
            </a:r>
            <a:r>
              <a:rPr lang="zh-CN" altLang="en-US" sz="4000" b="1" dirty="0">
                <a:latin typeface="华文新魏" panose="02010800040101010101" pitchFamily="2" charset="-122"/>
                <a:ea typeface="华文新魏" panose="02010800040101010101" pitchFamily="2" charset="-122"/>
              </a:rPr>
              <a:t>设备的控制方式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183">
            <a:extLst>
              <a:ext uri="{FF2B5EF4-FFF2-40B4-BE49-F238E27FC236}">
                <a16:creationId xmlns:a16="http://schemas.microsoft.com/office/drawing/2014/main" id="{00C27BD4-3926-40F8-9C69-21210E5B9796}"/>
              </a:ext>
            </a:extLst>
          </p:cNvPr>
          <p:cNvGrpSpPr>
            <a:grpSpLocks/>
          </p:cNvGrpSpPr>
          <p:nvPr/>
        </p:nvGrpSpPr>
        <p:grpSpPr bwMode="auto">
          <a:xfrm>
            <a:off x="2819400" y="1709738"/>
            <a:ext cx="3644900" cy="3998912"/>
            <a:chOff x="3456" y="1077"/>
            <a:chExt cx="1115" cy="1339"/>
          </a:xfrm>
        </p:grpSpPr>
        <p:sp>
          <p:nvSpPr>
            <p:cNvPr id="49156" name="Rectangle 136">
              <a:extLst>
                <a:ext uri="{FF2B5EF4-FFF2-40B4-BE49-F238E27FC236}">
                  <a16:creationId xmlns:a16="http://schemas.microsoft.com/office/drawing/2014/main" id="{28516231-2815-4380-9A67-849C6A88AFE5}"/>
                </a:ext>
              </a:extLst>
            </p:cNvPr>
            <p:cNvSpPr>
              <a:spLocks noChangeArrowheads="1"/>
            </p:cNvSpPr>
            <p:nvPr/>
          </p:nvSpPr>
          <p:spPr bwMode="auto">
            <a:xfrm>
              <a:off x="3456" y="1260"/>
              <a:ext cx="594" cy="3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9157" name="Rectangle 137">
              <a:extLst>
                <a:ext uri="{FF2B5EF4-FFF2-40B4-BE49-F238E27FC236}">
                  <a16:creationId xmlns:a16="http://schemas.microsoft.com/office/drawing/2014/main" id="{F73016C3-2F37-4505-A699-E9E0D259B9C0}"/>
                </a:ext>
              </a:extLst>
            </p:cNvPr>
            <p:cNvSpPr>
              <a:spLocks noChangeArrowheads="1"/>
            </p:cNvSpPr>
            <p:nvPr/>
          </p:nvSpPr>
          <p:spPr bwMode="auto">
            <a:xfrm>
              <a:off x="3532" y="1343"/>
              <a:ext cx="7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向</a:t>
              </a:r>
              <a:endParaRPr lang="zh-CN" altLang="en-US" sz="2000" b="1"/>
            </a:p>
          </p:txBody>
        </p:sp>
        <p:sp>
          <p:nvSpPr>
            <p:cNvPr id="49158" name="Rectangle 138">
              <a:extLst>
                <a:ext uri="{FF2B5EF4-FFF2-40B4-BE49-F238E27FC236}">
                  <a16:creationId xmlns:a16="http://schemas.microsoft.com/office/drawing/2014/main" id="{B53351E7-502B-48F3-A6DE-4E49C555CC06}"/>
                </a:ext>
              </a:extLst>
            </p:cNvPr>
            <p:cNvSpPr>
              <a:spLocks noChangeArrowheads="1"/>
            </p:cNvSpPr>
            <p:nvPr/>
          </p:nvSpPr>
          <p:spPr bwMode="auto">
            <a:xfrm>
              <a:off x="3614" y="1336"/>
              <a:ext cx="11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I/O</a:t>
              </a:r>
              <a:endParaRPr lang="en-US" altLang="zh-CN" sz="2000" b="1"/>
            </a:p>
          </p:txBody>
        </p:sp>
        <p:sp>
          <p:nvSpPr>
            <p:cNvPr id="49159" name="Rectangle 139">
              <a:extLst>
                <a:ext uri="{FF2B5EF4-FFF2-40B4-BE49-F238E27FC236}">
                  <a16:creationId xmlns:a16="http://schemas.microsoft.com/office/drawing/2014/main" id="{5CA26B42-3554-441F-8F0C-A4E6FAC16DC6}"/>
                </a:ext>
              </a:extLst>
            </p:cNvPr>
            <p:cNvSpPr>
              <a:spLocks noChangeArrowheads="1"/>
            </p:cNvSpPr>
            <p:nvPr/>
          </p:nvSpPr>
          <p:spPr bwMode="auto">
            <a:xfrm>
              <a:off x="3721" y="1343"/>
              <a:ext cx="23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控制器</a:t>
              </a:r>
              <a:endParaRPr lang="zh-CN" altLang="en-US" sz="2000" b="1"/>
            </a:p>
          </p:txBody>
        </p:sp>
        <p:sp>
          <p:nvSpPr>
            <p:cNvPr id="49160" name="Rectangle 140">
              <a:extLst>
                <a:ext uri="{FF2B5EF4-FFF2-40B4-BE49-F238E27FC236}">
                  <a16:creationId xmlns:a16="http://schemas.microsoft.com/office/drawing/2014/main" id="{77A32D1B-C492-41B6-B1AC-E60C1A683238}"/>
                </a:ext>
              </a:extLst>
            </p:cNvPr>
            <p:cNvSpPr>
              <a:spLocks noChangeArrowheads="1"/>
            </p:cNvSpPr>
            <p:nvPr/>
          </p:nvSpPr>
          <p:spPr bwMode="auto">
            <a:xfrm>
              <a:off x="3507" y="1443"/>
              <a:ext cx="46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发布读块命令</a:t>
              </a:r>
              <a:endParaRPr lang="zh-CN" altLang="en-US" sz="2000" b="1"/>
            </a:p>
          </p:txBody>
        </p:sp>
        <p:sp>
          <p:nvSpPr>
            <p:cNvPr id="49161" name="Rectangle 141">
              <a:extLst>
                <a:ext uri="{FF2B5EF4-FFF2-40B4-BE49-F238E27FC236}">
                  <a16:creationId xmlns:a16="http://schemas.microsoft.com/office/drawing/2014/main" id="{8F5AA47D-6D9F-4D98-AADB-9A4B3846CD1D}"/>
                </a:ext>
              </a:extLst>
            </p:cNvPr>
            <p:cNvSpPr>
              <a:spLocks noChangeArrowheads="1"/>
            </p:cNvSpPr>
            <p:nvPr/>
          </p:nvSpPr>
          <p:spPr bwMode="auto">
            <a:xfrm>
              <a:off x="4132" y="1298"/>
              <a:ext cx="42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CPU→DMA</a:t>
              </a:r>
              <a:endParaRPr lang="en-US" altLang="zh-CN" sz="2000" b="1"/>
            </a:p>
          </p:txBody>
        </p:sp>
        <p:sp>
          <p:nvSpPr>
            <p:cNvPr id="49162" name="Line 142">
              <a:extLst>
                <a:ext uri="{FF2B5EF4-FFF2-40B4-BE49-F238E27FC236}">
                  <a16:creationId xmlns:a16="http://schemas.microsoft.com/office/drawing/2014/main" id="{DFFACA9C-FA87-42CF-AB23-9E01F37FFADA}"/>
                </a:ext>
              </a:extLst>
            </p:cNvPr>
            <p:cNvSpPr>
              <a:spLocks noChangeShapeType="1"/>
            </p:cNvSpPr>
            <p:nvPr/>
          </p:nvSpPr>
          <p:spPr bwMode="auto">
            <a:xfrm>
              <a:off x="3753" y="1077"/>
              <a:ext cx="1" cy="18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Line 143">
              <a:extLst>
                <a:ext uri="{FF2B5EF4-FFF2-40B4-BE49-F238E27FC236}">
                  <a16:creationId xmlns:a16="http://schemas.microsoft.com/office/drawing/2014/main" id="{F2E5CF4B-08E5-48BE-9746-791DB67EF96D}"/>
                </a:ext>
              </a:extLst>
            </p:cNvPr>
            <p:cNvSpPr>
              <a:spLocks noChangeShapeType="1"/>
            </p:cNvSpPr>
            <p:nvPr/>
          </p:nvSpPr>
          <p:spPr bwMode="auto">
            <a:xfrm>
              <a:off x="4050" y="1494"/>
              <a:ext cx="2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Line 144">
              <a:extLst>
                <a:ext uri="{FF2B5EF4-FFF2-40B4-BE49-F238E27FC236}">
                  <a16:creationId xmlns:a16="http://schemas.microsoft.com/office/drawing/2014/main" id="{978CDF7C-CBC3-4F31-A3F2-8A042259BF88}"/>
                </a:ext>
              </a:extLst>
            </p:cNvPr>
            <p:cNvSpPr>
              <a:spLocks noChangeShapeType="1"/>
            </p:cNvSpPr>
            <p:nvPr/>
          </p:nvSpPr>
          <p:spPr bwMode="auto">
            <a:xfrm>
              <a:off x="4100" y="1494"/>
              <a:ext cx="2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5" name="Line 145">
              <a:extLst>
                <a:ext uri="{FF2B5EF4-FFF2-40B4-BE49-F238E27FC236}">
                  <a16:creationId xmlns:a16="http://schemas.microsoft.com/office/drawing/2014/main" id="{B01A671E-5AB3-4868-B5E4-03043546B527}"/>
                </a:ext>
              </a:extLst>
            </p:cNvPr>
            <p:cNvSpPr>
              <a:spLocks noChangeShapeType="1"/>
            </p:cNvSpPr>
            <p:nvPr/>
          </p:nvSpPr>
          <p:spPr bwMode="auto">
            <a:xfrm>
              <a:off x="4151" y="1494"/>
              <a:ext cx="2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6" name="Line 146">
              <a:extLst>
                <a:ext uri="{FF2B5EF4-FFF2-40B4-BE49-F238E27FC236}">
                  <a16:creationId xmlns:a16="http://schemas.microsoft.com/office/drawing/2014/main" id="{B217E11B-A346-4DE2-B4F2-57E750C08279}"/>
                </a:ext>
              </a:extLst>
            </p:cNvPr>
            <p:cNvSpPr>
              <a:spLocks noChangeShapeType="1"/>
            </p:cNvSpPr>
            <p:nvPr/>
          </p:nvSpPr>
          <p:spPr bwMode="auto">
            <a:xfrm>
              <a:off x="4201" y="1494"/>
              <a:ext cx="2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7" name="Line 147">
              <a:extLst>
                <a:ext uri="{FF2B5EF4-FFF2-40B4-BE49-F238E27FC236}">
                  <a16:creationId xmlns:a16="http://schemas.microsoft.com/office/drawing/2014/main" id="{9189563C-F393-4E74-BAC7-03F3DB083D5A}"/>
                </a:ext>
              </a:extLst>
            </p:cNvPr>
            <p:cNvSpPr>
              <a:spLocks noChangeShapeType="1"/>
            </p:cNvSpPr>
            <p:nvPr/>
          </p:nvSpPr>
          <p:spPr bwMode="auto">
            <a:xfrm>
              <a:off x="4252" y="1494"/>
              <a:ext cx="2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Freeform 148">
              <a:extLst>
                <a:ext uri="{FF2B5EF4-FFF2-40B4-BE49-F238E27FC236}">
                  <a16:creationId xmlns:a16="http://schemas.microsoft.com/office/drawing/2014/main" id="{1331246C-351C-4E34-A5E0-83AF3AC3E8E9}"/>
                </a:ext>
              </a:extLst>
            </p:cNvPr>
            <p:cNvSpPr>
              <a:spLocks/>
            </p:cNvSpPr>
            <p:nvPr/>
          </p:nvSpPr>
          <p:spPr bwMode="auto">
            <a:xfrm>
              <a:off x="4214" y="1481"/>
              <a:ext cx="76" cy="31"/>
            </a:xfrm>
            <a:custGeom>
              <a:avLst/>
              <a:gdLst>
                <a:gd name="T0" fmla="*/ 0 w 76"/>
                <a:gd name="T1" fmla="*/ 0 h 31"/>
                <a:gd name="T2" fmla="*/ 13 w 76"/>
                <a:gd name="T3" fmla="*/ 13 h 31"/>
                <a:gd name="T4" fmla="*/ 0 w 76"/>
                <a:gd name="T5" fmla="*/ 31 h 31"/>
                <a:gd name="T6" fmla="*/ 76 w 76"/>
                <a:gd name="T7" fmla="*/ 13 h 31"/>
                <a:gd name="T8" fmla="*/ 0 w 76"/>
                <a:gd name="T9" fmla="*/ 0 h 31"/>
                <a:gd name="T10" fmla="*/ 0 60000 65536"/>
                <a:gd name="T11" fmla="*/ 0 60000 65536"/>
                <a:gd name="T12" fmla="*/ 0 60000 65536"/>
                <a:gd name="T13" fmla="*/ 0 60000 65536"/>
                <a:gd name="T14" fmla="*/ 0 60000 65536"/>
                <a:gd name="T15" fmla="*/ 0 w 76"/>
                <a:gd name="T16" fmla="*/ 0 h 31"/>
                <a:gd name="T17" fmla="*/ 76 w 76"/>
                <a:gd name="T18" fmla="*/ 31 h 31"/>
              </a:gdLst>
              <a:ahLst/>
              <a:cxnLst>
                <a:cxn ang="T10">
                  <a:pos x="T0" y="T1"/>
                </a:cxn>
                <a:cxn ang="T11">
                  <a:pos x="T2" y="T3"/>
                </a:cxn>
                <a:cxn ang="T12">
                  <a:pos x="T4" y="T5"/>
                </a:cxn>
                <a:cxn ang="T13">
                  <a:pos x="T6" y="T7"/>
                </a:cxn>
                <a:cxn ang="T14">
                  <a:pos x="T8" y="T9"/>
                </a:cxn>
              </a:cxnLst>
              <a:rect l="T15" t="T16" r="T17" b="T18"/>
              <a:pathLst>
                <a:path w="76" h="31">
                  <a:moveTo>
                    <a:pt x="0" y="0"/>
                  </a:moveTo>
                  <a:lnTo>
                    <a:pt x="13" y="13"/>
                  </a:lnTo>
                  <a:lnTo>
                    <a:pt x="0" y="31"/>
                  </a:lnTo>
                  <a:lnTo>
                    <a:pt x="76" y="13"/>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69" name="Rectangle 149">
              <a:extLst>
                <a:ext uri="{FF2B5EF4-FFF2-40B4-BE49-F238E27FC236}">
                  <a16:creationId xmlns:a16="http://schemas.microsoft.com/office/drawing/2014/main" id="{99796969-E47F-47C8-ADAA-6D172D3C7AA3}"/>
                </a:ext>
              </a:extLst>
            </p:cNvPr>
            <p:cNvSpPr>
              <a:spLocks noChangeArrowheads="1"/>
            </p:cNvSpPr>
            <p:nvPr/>
          </p:nvSpPr>
          <p:spPr bwMode="auto">
            <a:xfrm>
              <a:off x="4107" y="1537"/>
              <a:ext cx="1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CPU</a:t>
              </a:r>
              <a:endParaRPr lang="en-US" altLang="zh-CN" sz="2000" b="1"/>
            </a:p>
          </p:txBody>
        </p:sp>
        <p:sp>
          <p:nvSpPr>
            <p:cNvPr id="49170" name="Rectangle 150">
              <a:extLst>
                <a:ext uri="{FF2B5EF4-FFF2-40B4-BE49-F238E27FC236}">
                  <a16:creationId xmlns:a16="http://schemas.microsoft.com/office/drawing/2014/main" id="{DD1BC287-4590-42F0-96D5-01619EDC844A}"/>
                </a:ext>
              </a:extLst>
            </p:cNvPr>
            <p:cNvSpPr>
              <a:spLocks noChangeArrowheads="1"/>
            </p:cNvSpPr>
            <p:nvPr/>
          </p:nvSpPr>
          <p:spPr bwMode="auto">
            <a:xfrm>
              <a:off x="4258" y="1544"/>
              <a:ext cx="31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做其它事</a:t>
              </a:r>
              <a:endParaRPr lang="zh-CN" altLang="en-US" sz="2000" b="1"/>
            </a:p>
          </p:txBody>
        </p:sp>
        <p:sp>
          <p:nvSpPr>
            <p:cNvPr id="49171" name="Rectangle 151">
              <a:extLst>
                <a:ext uri="{FF2B5EF4-FFF2-40B4-BE49-F238E27FC236}">
                  <a16:creationId xmlns:a16="http://schemas.microsoft.com/office/drawing/2014/main" id="{40A174A4-A4A3-420E-A543-3AFBFEF5EECC}"/>
                </a:ext>
              </a:extLst>
            </p:cNvPr>
            <p:cNvSpPr>
              <a:spLocks noChangeArrowheads="1"/>
            </p:cNvSpPr>
            <p:nvPr/>
          </p:nvSpPr>
          <p:spPr bwMode="auto">
            <a:xfrm>
              <a:off x="3456" y="1796"/>
              <a:ext cx="594" cy="354"/>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9172" name="Rectangle 152">
              <a:extLst>
                <a:ext uri="{FF2B5EF4-FFF2-40B4-BE49-F238E27FC236}">
                  <a16:creationId xmlns:a16="http://schemas.microsoft.com/office/drawing/2014/main" id="{04BC478F-D202-41F2-9497-6DC97428D22D}"/>
                </a:ext>
              </a:extLst>
            </p:cNvPr>
            <p:cNvSpPr>
              <a:spLocks noChangeArrowheads="1"/>
            </p:cNvSpPr>
            <p:nvPr/>
          </p:nvSpPr>
          <p:spPr bwMode="auto">
            <a:xfrm>
              <a:off x="3532" y="1879"/>
              <a:ext cx="7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读</a:t>
              </a:r>
              <a:endParaRPr lang="zh-CN" altLang="en-US" sz="2000" b="1"/>
            </a:p>
          </p:txBody>
        </p:sp>
        <p:sp>
          <p:nvSpPr>
            <p:cNvPr id="49173" name="Rectangle 153">
              <a:extLst>
                <a:ext uri="{FF2B5EF4-FFF2-40B4-BE49-F238E27FC236}">
                  <a16:creationId xmlns:a16="http://schemas.microsoft.com/office/drawing/2014/main" id="{D7B8D2FA-E6F5-4CC6-93FD-072B10AB6039}"/>
                </a:ext>
              </a:extLst>
            </p:cNvPr>
            <p:cNvSpPr>
              <a:spLocks noChangeArrowheads="1"/>
            </p:cNvSpPr>
            <p:nvPr/>
          </p:nvSpPr>
          <p:spPr bwMode="auto">
            <a:xfrm>
              <a:off x="3614" y="1872"/>
              <a:ext cx="5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D</a:t>
              </a:r>
              <a:endParaRPr lang="en-US" altLang="zh-CN" sz="2000" b="1"/>
            </a:p>
          </p:txBody>
        </p:sp>
        <p:sp>
          <p:nvSpPr>
            <p:cNvPr id="49174" name="Rectangle 154">
              <a:extLst>
                <a:ext uri="{FF2B5EF4-FFF2-40B4-BE49-F238E27FC236}">
                  <a16:creationId xmlns:a16="http://schemas.microsoft.com/office/drawing/2014/main" id="{F23F91AF-29DB-4D6A-BCA5-CAB42B5A0A4D}"/>
                </a:ext>
              </a:extLst>
            </p:cNvPr>
            <p:cNvSpPr>
              <a:spLocks noChangeArrowheads="1"/>
            </p:cNvSpPr>
            <p:nvPr/>
          </p:nvSpPr>
          <p:spPr bwMode="auto">
            <a:xfrm>
              <a:off x="3671" y="1872"/>
              <a:ext cx="13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MA</a:t>
              </a:r>
              <a:endParaRPr lang="en-US" altLang="zh-CN" sz="2000" b="1"/>
            </a:p>
          </p:txBody>
        </p:sp>
        <p:sp>
          <p:nvSpPr>
            <p:cNvPr id="49175" name="Rectangle 155">
              <a:extLst>
                <a:ext uri="{FF2B5EF4-FFF2-40B4-BE49-F238E27FC236}">
                  <a16:creationId xmlns:a16="http://schemas.microsoft.com/office/drawing/2014/main" id="{CF53AE6B-1048-46A7-949B-5B0AC8E439D8}"/>
                </a:ext>
              </a:extLst>
            </p:cNvPr>
            <p:cNvSpPr>
              <a:spLocks noChangeArrowheads="1"/>
            </p:cNvSpPr>
            <p:nvPr/>
          </p:nvSpPr>
          <p:spPr bwMode="auto">
            <a:xfrm>
              <a:off x="3810" y="1879"/>
              <a:ext cx="15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控制</a:t>
              </a:r>
              <a:endParaRPr lang="zh-CN" altLang="en-US" sz="2000" b="1"/>
            </a:p>
          </p:txBody>
        </p:sp>
        <p:sp>
          <p:nvSpPr>
            <p:cNvPr id="49176" name="Rectangle 156">
              <a:extLst>
                <a:ext uri="{FF2B5EF4-FFF2-40B4-BE49-F238E27FC236}">
                  <a16:creationId xmlns:a16="http://schemas.microsoft.com/office/drawing/2014/main" id="{C7A3D8D6-B6F8-48DF-9688-7F6FE7E3EA8D}"/>
                </a:ext>
              </a:extLst>
            </p:cNvPr>
            <p:cNvSpPr>
              <a:spLocks noChangeArrowheads="1"/>
            </p:cNvSpPr>
            <p:nvPr/>
          </p:nvSpPr>
          <p:spPr bwMode="auto">
            <a:xfrm>
              <a:off x="3589" y="1980"/>
              <a:ext cx="31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器的状态</a:t>
              </a:r>
              <a:endParaRPr lang="zh-CN" altLang="en-US" sz="2000" b="1"/>
            </a:p>
          </p:txBody>
        </p:sp>
        <p:sp>
          <p:nvSpPr>
            <p:cNvPr id="49177" name="Line 157">
              <a:extLst>
                <a:ext uri="{FF2B5EF4-FFF2-40B4-BE49-F238E27FC236}">
                  <a16:creationId xmlns:a16="http://schemas.microsoft.com/office/drawing/2014/main" id="{56978E74-E62F-4B4A-93C4-C80AD9B2CAAB}"/>
                </a:ext>
              </a:extLst>
            </p:cNvPr>
            <p:cNvSpPr>
              <a:spLocks noChangeShapeType="1"/>
            </p:cNvSpPr>
            <p:nvPr/>
          </p:nvSpPr>
          <p:spPr bwMode="auto">
            <a:xfrm>
              <a:off x="4050" y="1853"/>
              <a:ext cx="2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Line 158">
              <a:extLst>
                <a:ext uri="{FF2B5EF4-FFF2-40B4-BE49-F238E27FC236}">
                  <a16:creationId xmlns:a16="http://schemas.microsoft.com/office/drawing/2014/main" id="{712DC4B2-C94D-4D97-93C4-E912AB17957F}"/>
                </a:ext>
              </a:extLst>
            </p:cNvPr>
            <p:cNvSpPr>
              <a:spLocks noChangeShapeType="1"/>
            </p:cNvSpPr>
            <p:nvPr/>
          </p:nvSpPr>
          <p:spPr bwMode="auto">
            <a:xfrm>
              <a:off x="4100" y="1853"/>
              <a:ext cx="2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159">
              <a:extLst>
                <a:ext uri="{FF2B5EF4-FFF2-40B4-BE49-F238E27FC236}">
                  <a16:creationId xmlns:a16="http://schemas.microsoft.com/office/drawing/2014/main" id="{05AC4902-FF01-4BE0-B5AF-93BFE17291DF}"/>
                </a:ext>
              </a:extLst>
            </p:cNvPr>
            <p:cNvSpPr>
              <a:spLocks noChangeShapeType="1"/>
            </p:cNvSpPr>
            <p:nvPr/>
          </p:nvSpPr>
          <p:spPr bwMode="auto">
            <a:xfrm>
              <a:off x="4151" y="1853"/>
              <a:ext cx="2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Line 160">
              <a:extLst>
                <a:ext uri="{FF2B5EF4-FFF2-40B4-BE49-F238E27FC236}">
                  <a16:creationId xmlns:a16="http://schemas.microsoft.com/office/drawing/2014/main" id="{E5517B72-4CFD-40A4-A2DF-B8FD227F93B3}"/>
                </a:ext>
              </a:extLst>
            </p:cNvPr>
            <p:cNvSpPr>
              <a:spLocks noChangeShapeType="1"/>
            </p:cNvSpPr>
            <p:nvPr/>
          </p:nvSpPr>
          <p:spPr bwMode="auto">
            <a:xfrm>
              <a:off x="4201" y="1853"/>
              <a:ext cx="2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Line 161">
              <a:extLst>
                <a:ext uri="{FF2B5EF4-FFF2-40B4-BE49-F238E27FC236}">
                  <a16:creationId xmlns:a16="http://schemas.microsoft.com/office/drawing/2014/main" id="{2C3BC11E-724C-4F28-B34E-C21E618FD984}"/>
                </a:ext>
              </a:extLst>
            </p:cNvPr>
            <p:cNvSpPr>
              <a:spLocks noChangeShapeType="1"/>
            </p:cNvSpPr>
            <p:nvPr/>
          </p:nvSpPr>
          <p:spPr bwMode="auto">
            <a:xfrm>
              <a:off x="4252" y="1853"/>
              <a:ext cx="2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Freeform 162">
              <a:extLst>
                <a:ext uri="{FF2B5EF4-FFF2-40B4-BE49-F238E27FC236}">
                  <a16:creationId xmlns:a16="http://schemas.microsoft.com/office/drawing/2014/main" id="{DE93294B-B77A-4D1A-8772-504AFB040BBA}"/>
                </a:ext>
              </a:extLst>
            </p:cNvPr>
            <p:cNvSpPr>
              <a:spLocks/>
            </p:cNvSpPr>
            <p:nvPr/>
          </p:nvSpPr>
          <p:spPr bwMode="auto">
            <a:xfrm>
              <a:off x="4050" y="1841"/>
              <a:ext cx="82" cy="31"/>
            </a:xfrm>
            <a:custGeom>
              <a:avLst/>
              <a:gdLst>
                <a:gd name="T0" fmla="*/ 82 w 82"/>
                <a:gd name="T1" fmla="*/ 0 h 31"/>
                <a:gd name="T2" fmla="*/ 63 w 82"/>
                <a:gd name="T3" fmla="*/ 12 h 31"/>
                <a:gd name="T4" fmla="*/ 82 w 82"/>
                <a:gd name="T5" fmla="*/ 31 h 31"/>
                <a:gd name="T6" fmla="*/ 0 w 82"/>
                <a:gd name="T7" fmla="*/ 12 h 31"/>
                <a:gd name="T8" fmla="*/ 82 w 82"/>
                <a:gd name="T9" fmla="*/ 0 h 31"/>
                <a:gd name="T10" fmla="*/ 0 60000 65536"/>
                <a:gd name="T11" fmla="*/ 0 60000 65536"/>
                <a:gd name="T12" fmla="*/ 0 60000 65536"/>
                <a:gd name="T13" fmla="*/ 0 60000 65536"/>
                <a:gd name="T14" fmla="*/ 0 60000 65536"/>
                <a:gd name="T15" fmla="*/ 0 w 82"/>
                <a:gd name="T16" fmla="*/ 0 h 31"/>
                <a:gd name="T17" fmla="*/ 82 w 82"/>
                <a:gd name="T18" fmla="*/ 31 h 31"/>
              </a:gdLst>
              <a:ahLst/>
              <a:cxnLst>
                <a:cxn ang="T10">
                  <a:pos x="T0" y="T1"/>
                </a:cxn>
                <a:cxn ang="T11">
                  <a:pos x="T2" y="T3"/>
                </a:cxn>
                <a:cxn ang="T12">
                  <a:pos x="T4" y="T5"/>
                </a:cxn>
                <a:cxn ang="T13">
                  <a:pos x="T6" y="T7"/>
                </a:cxn>
                <a:cxn ang="T14">
                  <a:pos x="T8" y="T9"/>
                </a:cxn>
              </a:cxnLst>
              <a:rect l="T15" t="T16" r="T17" b="T18"/>
              <a:pathLst>
                <a:path w="82" h="31">
                  <a:moveTo>
                    <a:pt x="82" y="0"/>
                  </a:moveTo>
                  <a:lnTo>
                    <a:pt x="63" y="12"/>
                  </a:lnTo>
                  <a:lnTo>
                    <a:pt x="82" y="31"/>
                  </a:lnTo>
                  <a:lnTo>
                    <a:pt x="0" y="12"/>
                  </a:lnTo>
                  <a:lnTo>
                    <a:pt x="82"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83" name="Rectangle 163">
              <a:extLst>
                <a:ext uri="{FF2B5EF4-FFF2-40B4-BE49-F238E27FC236}">
                  <a16:creationId xmlns:a16="http://schemas.microsoft.com/office/drawing/2014/main" id="{41B86735-3259-482D-8E10-D279A6916A7D}"/>
                </a:ext>
              </a:extLst>
            </p:cNvPr>
            <p:cNvSpPr>
              <a:spLocks noChangeArrowheads="1"/>
            </p:cNvSpPr>
            <p:nvPr/>
          </p:nvSpPr>
          <p:spPr bwMode="auto">
            <a:xfrm>
              <a:off x="4328" y="1809"/>
              <a:ext cx="15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中断</a:t>
              </a:r>
              <a:endParaRPr lang="zh-CN" altLang="en-US" sz="2000" b="1"/>
            </a:p>
          </p:txBody>
        </p:sp>
        <p:sp>
          <p:nvSpPr>
            <p:cNvPr id="49184" name="Rectangle 164">
              <a:extLst>
                <a:ext uri="{FF2B5EF4-FFF2-40B4-BE49-F238E27FC236}">
                  <a16:creationId xmlns:a16="http://schemas.microsoft.com/office/drawing/2014/main" id="{93A09AF6-B07C-4862-8C25-118FBBA42DB3}"/>
                </a:ext>
              </a:extLst>
            </p:cNvPr>
            <p:cNvSpPr>
              <a:spLocks noChangeArrowheads="1"/>
            </p:cNvSpPr>
            <p:nvPr/>
          </p:nvSpPr>
          <p:spPr bwMode="auto">
            <a:xfrm>
              <a:off x="4132" y="2011"/>
              <a:ext cx="42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DMA→CPU</a:t>
              </a:r>
              <a:endParaRPr lang="en-US" altLang="zh-CN" sz="2000" b="1"/>
            </a:p>
          </p:txBody>
        </p:sp>
        <p:sp>
          <p:nvSpPr>
            <p:cNvPr id="49185" name="Line 165">
              <a:extLst>
                <a:ext uri="{FF2B5EF4-FFF2-40B4-BE49-F238E27FC236}">
                  <a16:creationId xmlns:a16="http://schemas.microsoft.com/office/drawing/2014/main" id="{59E28525-E9DB-4FC4-A6DB-62D19ECE4A55}"/>
                </a:ext>
              </a:extLst>
            </p:cNvPr>
            <p:cNvSpPr>
              <a:spLocks noChangeShapeType="1"/>
            </p:cNvSpPr>
            <p:nvPr/>
          </p:nvSpPr>
          <p:spPr bwMode="auto">
            <a:xfrm>
              <a:off x="3753" y="2150"/>
              <a:ext cx="1" cy="15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6" name="Freeform 166">
              <a:extLst>
                <a:ext uri="{FF2B5EF4-FFF2-40B4-BE49-F238E27FC236}">
                  <a16:creationId xmlns:a16="http://schemas.microsoft.com/office/drawing/2014/main" id="{571FD8F5-A444-42F3-B094-6BDDC07C9D9F}"/>
                </a:ext>
              </a:extLst>
            </p:cNvPr>
            <p:cNvSpPr>
              <a:spLocks/>
            </p:cNvSpPr>
            <p:nvPr/>
          </p:nvSpPr>
          <p:spPr bwMode="auto">
            <a:xfrm>
              <a:off x="3740" y="2225"/>
              <a:ext cx="26" cy="76"/>
            </a:xfrm>
            <a:custGeom>
              <a:avLst/>
              <a:gdLst>
                <a:gd name="T0" fmla="*/ 26 w 26"/>
                <a:gd name="T1" fmla="*/ 0 h 76"/>
                <a:gd name="T2" fmla="*/ 13 w 26"/>
                <a:gd name="T3" fmla="*/ 13 h 76"/>
                <a:gd name="T4" fmla="*/ 0 w 26"/>
                <a:gd name="T5" fmla="*/ 0 h 76"/>
                <a:gd name="T6" fmla="*/ 13 w 26"/>
                <a:gd name="T7" fmla="*/ 76 h 76"/>
                <a:gd name="T8" fmla="*/ 26 w 26"/>
                <a:gd name="T9" fmla="*/ 0 h 76"/>
                <a:gd name="T10" fmla="*/ 0 60000 65536"/>
                <a:gd name="T11" fmla="*/ 0 60000 65536"/>
                <a:gd name="T12" fmla="*/ 0 60000 65536"/>
                <a:gd name="T13" fmla="*/ 0 60000 65536"/>
                <a:gd name="T14" fmla="*/ 0 60000 65536"/>
                <a:gd name="T15" fmla="*/ 0 w 26"/>
                <a:gd name="T16" fmla="*/ 0 h 76"/>
                <a:gd name="T17" fmla="*/ 26 w 26"/>
                <a:gd name="T18" fmla="*/ 76 h 76"/>
              </a:gdLst>
              <a:ahLst/>
              <a:cxnLst>
                <a:cxn ang="T10">
                  <a:pos x="T0" y="T1"/>
                </a:cxn>
                <a:cxn ang="T11">
                  <a:pos x="T2" y="T3"/>
                </a:cxn>
                <a:cxn ang="T12">
                  <a:pos x="T4" y="T5"/>
                </a:cxn>
                <a:cxn ang="T13">
                  <a:pos x="T6" y="T7"/>
                </a:cxn>
                <a:cxn ang="T14">
                  <a:pos x="T8" y="T9"/>
                </a:cxn>
              </a:cxnLst>
              <a:rect l="T15" t="T16" r="T17" b="T18"/>
              <a:pathLst>
                <a:path w="26" h="76">
                  <a:moveTo>
                    <a:pt x="26" y="0"/>
                  </a:moveTo>
                  <a:lnTo>
                    <a:pt x="13" y="13"/>
                  </a:lnTo>
                  <a:lnTo>
                    <a:pt x="0" y="0"/>
                  </a:lnTo>
                  <a:lnTo>
                    <a:pt x="13" y="76"/>
                  </a:lnTo>
                  <a:lnTo>
                    <a:pt x="2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87" name="Rectangle 167">
              <a:extLst>
                <a:ext uri="{FF2B5EF4-FFF2-40B4-BE49-F238E27FC236}">
                  <a16:creationId xmlns:a16="http://schemas.microsoft.com/office/drawing/2014/main" id="{B941C5B4-0C37-4713-9EEC-AFFB365732FE}"/>
                </a:ext>
              </a:extLst>
            </p:cNvPr>
            <p:cNvSpPr>
              <a:spLocks noChangeArrowheads="1"/>
            </p:cNvSpPr>
            <p:nvPr/>
          </p:nvSpPr>
          <p:spPr bwMode="auto">
            <a:xfrm>
              <a:off x="3589" y="2314"/>
              <a:ext cx="31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下条指令</a:t>
              </a:r>
              <a:endParaRPr lang="zh-CN" altLang="en-US" sz="2000" b="1"/>
            </a:p>
          </p:txBody>
        </p:sp>
      </p:grpSp>
      <p:sp>
        <p:nvSpPr>
          <p:cNvPr id="49155" name="Text Box 184">
            <a:extLst>
              <a:ext uri="{FF2B5EF4-FFF2-40B4-BE49-F238E27FC236}">
                <a16:creationId xmlns:a16="http://schemas.microsoft.com/office/drawing/2014/main" id="{C69A56BE-A3C5-4EE2-86B6-123E3E6512E0}"/>
              </a:ext>
            </a:extLst>
          </p:cNvPr>
          <p:cNvSpPr txBox="1">
            <a:spLocks noChangeArrowheads="1"/>
          </p:cNvSpPr>
          <p:nvPr/>
        </p:nvSpPr>
        <p:spPr bwMode="auto">
          <a:xfrm>
            <a:off x="609600" y="3352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t>DMA</a:t>
            </a:r>
            <a:r>
              <a:rPr lang="zh-CN" altLang="en-US" b="1"/>
              <a:t>方式</a:t>
            </a:r>
          </a:p>
        </p:txBody>
      </p:sp>
      <p:sp>
        <p:nvSpPr>
          <p:cNvPr id="2" name="Text Box 2">
            <a:extLst>
              <a:ext uri="{FF2B5EF4-FFF2-40B4-BE49-F238E27FC236}">
                <a16:creationId xmlns:a16="http://schemas.microsoft.com/office/drawing/2014/main" id="{9C8F6CCD-AD09-4F81-9A1C-362676CD8D0F}"/>
              </a:ext>
            </a:extLst>
          </p:cNvPr>
          <p:cNvSpPr txBox="1">
            <a:spLocks noChangeArrowheads="1"/>
          </p:cNvSpPr>
          <p:nvPr/>
        </p:nvSpPr>
        <p:spPr bwMode="auto">
          <a:xfrm>
            <a:off x="683568"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6.4.3 I/O</a:t>
            </a:r>
            <a:r>
              <a:rPr lang="zh-CN" altLang="en-US" sz="4000" b="1" dirty="0">
                <a:latin typeface="华文新魏" panose="02010800040101010101" pitchFamily="2" charset="-122"/>
                <a:ea typeface="华文新魏" panose="02010800040101010101" pitchFamily="2" charset="-122"/>
              </a:rPr>
              <a:t>设备的控制方式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a:extLst>
              <a:ext uri="{FF2B5EF4-FFF2-40B4-BE49-F238E27FC236}">
                <a16:creationId xmlns:a16="http://schemas.microsoft.com/office/drawing/2014/main" id="{EBC717D3-0CA0-4966-9A87-96B4ED6C558E}"/>
              </a:ext>
            </a:extLst>
          </p:cNvPr>
          <p:cNvSpPr txBox="1">
            <a:spLocks noChangeArrowheads="1"/>
          </p:cNvSpPr>
          <p:nvPr/>
        </p:nvSpPr>
        <p:spPr bwMode="auto">
          <a:xfrm>
            <a:off x="1051719" y="179165"/>
            <a:ext cx="2827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dirty="0">
                <a:latin typeface="Times New Roman" panose="02020603050405020304" pitchFamily="18" charset="0"/>
              </a:rPr>
              <a:t>DMA</a:t>
            </a:r>
            <a:r>
              <a:rPr lang="zh-CN" altLang="en-US" b="1" dirty="0">
                <a:latin typeface="Times New Roman" panose="02020603050405020304" pitchFamily="18" charset="0"/>
              </a:rPr>
              <a:t>控制器的组成 </a:t>
            </a:r>
          </a:p>
        </p:txBody>
      </p:sp>
      <p:grpSp>
        <p:nvGrpSpPr>
          <p:cNvPr id="50179" name="Group 53">
            <a:extLst>
              <a:ext uri="{FF2B5EF4-FFF2-40B4-BE49-F238E27FC236}">
                <a16:creationId xmlns:a16="http://schemas.microsoft.com/office/drawing/2014/main" id="{DBC8812D-F82E-4A48-BBD8-20B769BA9372}"/>
              </a:ext>
            </a:extLst>
          </p:cNvPr>
          <p:cNvGrpSpPr>
            <a:grpSpLocks/>
          </p:cNvGrpSpPr>
          <p:nvPr/>
        </p:nvGrpSpPr>
        <p:grpSpPr bwMode="auto">
          <a:xfrm>
            <a:off x="179512" y="836712"/>
            <a:ext cx="8639175" cy="3603625"/>
            <a:chOff x="166" y="1235"/>
            <a:chExt cx="5442" cy="2270"/>
          </a:xfrm>
        </p:grpSpPr>
        <p:sp>
          <p:nvSpPr>
            <p:cNvPr id="50180" name="Rectangle 6">
              <a:extLst>
                <a:ext uri="{FF2B5EF4-FFF2-40B4-BE49-F238E27FC236}">
                  <a16:creationId xmlns:a16="http://schemas.microsoft.com/office/drawing/2014/main" id="{9287B58B-229B-4ED3-8465-38772ED9D1A4}"/>
                </a:ext>
              </a:extLst>
            </p:cNvPr>
            <p:cNvSpPr>
              <a:spLocks noChangeArrowheads="1"/>
            </p:cNvSpPr>
            <p:nvPr/>
          </p:nvSpPr>
          <p:spPr bwMode="auto">
            <a:xfrm>
              <a:off x="3081" y="1675"/>
              <a:ext cx="558" cy="226"/>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81" name="Rectangle 7">
              <a:extLst>
                <a:ext uri="{FF2B5EF4-FFF2-40B4-BE49-F238E27FC236}">
                  <a16:creationId xmlns:a16="http://schemas.microsoft.com/office/drawing/2014/main" id="{648EDB76-F50B-4FE7-AABE-3172960E8B27}"/>
                </a:ext>
              </a:extLst>
            </p:cNvPr>
            <p:cNvSpPr>
              <a:spLocks noChangeArrowheads="1"/>
            </p:cNvSpPr>
            <p:nvPr/>
          </p:nvSpPr>
          <p:spPr bwMode="auto">
            <a:xfrm>
              <a:off x="3259" y="1698"/>
              <a:ext cx="22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900" b="1">
                  <a:solidFill>
                    <a:srgbClr val="000000"/>
                  </a:solidFill>
                  <a:latin typeface="Times" panose="02020603050405020304" pitchFamily="18" charset="0"/>
                </a:rPr>
                <a:t>DR</a:t>
              </a:r>
              <a:endParaRPr lang="en-US" altLang="zh-CN" b="1"/>
            </a:p>
          </p:txBody>
        </p:sp>
        <p:sp>
          <p:nvSpPr>
            <p:cNvPr id="50182" name="Rectangle 8">
              <a:extLst>
                <a:ext uri="{FF2B5EF4-FFF2-40B4-BE49-F238E27FC236}">
                  <a16:creationId xmlns:a16="http://schemas.microsoft.com/office/drawing/2014/main" id="{A0FDA7DE-0A90-4779-9CD8-532D500145D6}"/>
                </a:ext>
              </a:extLst>
            </p:cNvPr>
            <p:cNvSpPr>
              <a:spLocks noChangeArrowheads="1"/>
            </p:cNvSpPr>
            <p:nvPr/>
          </p:nvSpPr>
          <p:spPr bwMode="auto">
            <a:xfrm>
              <a:off x="3081" y="2020"/>
              <a:ext cx="558" cy="22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83" name="Rectangle 9">
              <a:extLst>
                <a:ext uri="{FF2B5EF4-FFF2-40B4-BE49-F238E27FC236}">
                  <a16:creationId xmlns:a16="http://schemas.microsoft.com/office/drawing/2014/main" id="{3764AB9F-2183-4564-B5A4-40BD8677891E}"/>
                </a:ext>
              </a:extLst>
            </p:cNvPr>
            <p:cNvSpPr>
              <a:spLocks noChangeArrowheads="1"/>
            </p:cNvSpPr>
            <p:nvPr/>
          </p:nvSpPr>
          <p:spPr bwMode="auto">
            <a:xfrm>
              <a:off x="3176" y="2031"/>
              <a:ext cx="36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900" b="1">
                  <a:solidFill>
                    <a:srgbClr val="000000"/>
                  </a:solidFill>
                  <a:latin typeface="Times" panose="02020603050405020304" pitchFamily="18" charset="0"/>
                </a:rPr>
                <a:t>MAR</a:t>
              </a:r>
              <a:endParaRPr lang="en-US" altLang="zh-CN" b="1"/>
            </a:p>
          </p:txBody>
        </p:sp>
        <p:sp>
          <p:nvSpPr>
            <p:cNvPr id="50184" name="Rectangle 10">
              <a:extLst>
                <a:ext uri="{FF2B5EF4-FFF2-40B4-BE49-F238E27FC236}">
                  <a16:creationId xmlns:a16="http://schemas.microsoft.com/office/drawing/2014/main" id="{31A2EAE0-F9DB-4BBD-AB52-377CE8A9C8FA}"/>
                </a:ext>
              </a:extLst>
            </p:cNvPr>
            <p:cNvSpPr>
              <a:spLocks noChangeArrowheads="1"/>
            </p:cNvSpPr>
            <p:nvPr/>
          </p:nvSpPr>
          <p:spPr bwMode="auto">
            <a:xfrm>
              <a:off x="3081" y="2352"/>
              <a:ext cx="558" cy="226"/>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85" name="Rectangle 11">
              <a:extLst>
                <a:ext uri="{FF2B5EF4-FFF2-40B4-BE49-F238E27FC236}">
                  <a16:creationId xmlns:a16="http://schemas.microsoft.com/office/drawing/2014/main" id="{7FDEEFE7-B4D6-481B-9E74-66E8BEF167FB}"/>
                </a:ext>
              </a:extLst>
            </p:cNvPr>
            <p:cNvSpPr>
              <a:spLocks noChangeArrowheads="1"/>
            </p:cNvSpPr>
            <p:nvPr/>
          </p:nvSpPr>
          <p:spPr bwMode="auto">
            <a:xfrm>
              <a:off x="3259" y="2376"/>
              <a:ext cx="22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900" b="1">
                  <a:solidFill>
                    <a:srgbClr val="000000"/>
                  </a:solidFill>
                  <a:latin typeface="Times" panose="02020603050405020304" pitchFamily="18" charset="0"/>
                </a:rPr>
                <a:t>DC</a:t>
              </a:r>
              <a:endParaRPr lang="en-US" altLang="zh-CN" b="1"/>
            </a:p>
          </p:txBody>
        </p:sp>
        <p:sp>
          <p:nvSpPr>
            <p:cNvPr id="50186" name="Rectangle 12">
              <a:extLst>
                <a:ext uri="{FF2B5EF4-FFF2-40B4-BE49-F238E27FC236}">
                  <a16:creationId xmlns:a16="http://schemas.microsoft.com/office/drawing/2014/main" id="{3A50656E-767B-486B-A47B-4811BA8D40C1}"/>
                </a:ext>
              </a:extLst>
            </p:cNvPr>
            <p:cNvSpPr>
              <a:spLocks noChangeArrowheads="1"/>
            </p:cNvSpPr>
            <p:nvPr/>
          </p:nvSpPr>
          <p:spPr bwMode="auto">
            <a:xfrm>
              <a:off x="3081" y="2685"/>
              <a:ext cx="558" cy="226"/>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87" name="Rectangle 13">
              <a:extLst>
                <a:ext uri="{FF2B5EF4-FFF2-40B4-BE49-F238E27FC236}">
                  <a16:creationId xmlns:a16="http://schemas.microsoft.com/office/drawing/2014/main" id="{1E3F7A5E-B4FA-4C88-8880-60E2A51F21F8}"/>
                </a:ext>
              </a:extLst>
            </p:cNvPr>
            <p:cNvSpPr>
              <a:spLocks noChangeArrowheads="1"/>
            </p:cNvSpPr>
            <p:nvPr/>
          </p:nvSpPr>
          <p:spPr bwMode="auto">
            <a:xfrm>
              <a:off x="3259" y="2709"/>
              <a:ext cx="22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900" b="1">
                  <a:solidFill>
                    <a:srgbClr val="000000"/>
                  </a:solidFill>
                  <a:latin typeface="Times" panose="02020603050405020304" pitchFamily="18" charset="0"/>
                </a:rPr>
                <a:t>CR</a:t>
              </a:r>
              <a:endParaRPr lang="en-US" altLang="zh-CN" b="1"/>
            </a:p>
          </p:txBody>
        </p:sp>
        <p:sp>
          <p:nvSpPr>
            <p:cNvPr id="50188" name="Rectangle 14">
              <a:extLst>
                <a:ext uri="{FF2B5EF4-FFF2-40B4-BE49-F238E27FC236}">
                  <a16:creationId xmlns:a16="http://schemas.microsoft.com/office/drawing/2014/main" id="{8799C6CD-6063-4927-B984-6B2FCC79C48B}"/>
                </a:ext>
              </a:extLst>
            </p:cNvPr>
            <p:cNvSpPr>
              <a:spLocks noChangeArrowheads="1"/>
            </p:cNvSpPr>
            <p:nvPr/>
          </p:nvSpPr>
          <p:spPr bwMode="auto">
            <a:xfrm>
              <a:off x="3970" y="1675"/>
              <a:ext cx="569" cy="1236"/>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89" name="Rectangle 15">
              <a:extLst>
                <a:ext uri="{FF2B5EF4-FFF2-40B4-BE49-F238E27FC236}">
                  <a16:creationId xmlns:a16="http://schemas.microsoft.com/office/drawing/2014/main" id="{5DF50D80-3965-4908-983B-C8B151213C96}"/>
                </a:ext>
              </a:extLst>
            </p:cNvPr>
            <p:cNvSpPr>
              <a:spLocks noChangeArrowheads="1"/>
            </p:cNvSpPr>
            <p:nvPr/>
          </p:nvSpPr>
          <p:spPr bwMode="auto">
            <a:xfrm>
              <a:off x="4148" y="1817"/>
              <a:ext cx="21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900" b="1">
                  <a:solidFill>
                    <a:srgbClr val="000000"/>
                  </a:solidFill>
                  <a:latin typeface="Times" panose="02020603050405020304" pitchFamily="18" charset="0"/>
                </a:rPr>
                <a:t>I/O</a:t>
              </a:r>
              <a:endParaRPr lang="en-US" altLang="zh-CN" b="1"/>
            </a:p>
          </p:txBody>
        </p:sp>
        <p:sp>
          <p:nvSpPr>
            <p:cNvPr id="50190" name="Rectangle 16">
              <a:extLst>
                <a:ext uri="{FF2B5EF4-FFF2-40B4-BE49-F238E27FC236}">
                  <a16:creationId xmlns:a16="http://schemas.microsoft.com/office/drawing/2014/main" id="{21DEA6C5-416F-46BF-AB7F-01CAA6989A7C}"/>
                </a:ext>
              </a:extLst>
            </p:cNvPr>
            <p:cNvSpPr>
              <a:spLocks noChangeArrowheads="1"/>
            </p:cNvSpPr>
            <p:nvPr/>
          </p:nvSpPr>
          <p:spPr bwMode="auto">
            <a:xfrm>
              <a:off x="4196" y="2007"/>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Times" panose="02020603050405020304" pitchFamily="18" charset="0"/>
                </a:rPr>
                <a:t>控</a:t>
              </a:r>
              <a:endParaRPr lang="zh-CN" altLang="en-US" b="1"/>
            </a:p>
          </p:txBody>
        </p:sp>
        <p:sp>
          <p:nvSpPr>
            <p:cNvPr id="50191" name="Rectangle 17">
              <a:extLst>
                <a:ext uri="{FF2B5EF4-FFF2-40B4-BE49-F238E27FC236}">
                  <a16:creationId xmlns:a16="http://schemas.microsoft.com/office/drawing/2014/main" id="{7CF1737D-E16A-4D43-920B-C9C01BF4BD76}"/>
                </a:ext>
              </a:extLst>
            </p:cNvPr>
            <p:cNvSpPr>
              <a:spLocks noChangeArrowheads="1"/>
            </p:cNvSpPr>
            <p:nvPr/>
          </p:nvSpPr>
          <p:spPr bwMode="auto">
            <a:xfrm>
              <a:off x="4196" y="2198"/>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Times" panose="02020603050405020304" pitchFamily="18" charset="0"/>
                </a:rPr>
                <a:t>制</a:t>
              </a:r>
              <a:endParaRPr lang="zh-CN" altLang="en-US" b="1"/>
            </a:p>
          </p:txBody>
        </p:sp>
        <p:sp>
          <p:nvSpPr>
            <p:cNvPr id="50192" name="Rectangle 18">
              <a:extLst>
                <a:ext uri="{FF2B5EF4-FFF2-40B4-BE49-F238E27FC236}">
                  <a16:creationId xmlns:a16="http://schemas.microsoft.com/office/drawing/2014/main" id="{176E2105-CDD8-46C9-913E-008675AEEE9D}"/>
                </a:ext>
              </a:extLst>
            </p:cNvPr>
            <p:cNvSpPr>
              <a:spLocks noChangeArrowheads="1"/>
            </p:cNvSpPr>
            <p:nvPr/>
          </p:nvSpPr>
          <p:spPr bwMode="auto">
            <a:xfrm>
              <a:off x="4196" y="2388"/>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Times" panose="02020603050405020304" pitchFamily="18" charset="0"/>
                </a:rPr>
                <a:t>逻</a:t>
              </a:r>
              <a:endParaRPr lang="zh-CN" altLang="en-US" b="1"/>
            </a:p>
          </p:txBody>
        </p:sp>
        <p:sp>
          <p:nvSpPr>
            <p:cNvPr id="50193" name="Rectangle 19">
              <a:extLst>
                <a:ext uri="{FF2B5EF4-FFF2-40B4-BE49-F238E27FC236}">
                  <a16:creationId xmlns:a16="http://schemas.microsoft.com/office/drawing/2014/main" id="{646A820D-CF08-4587-A8D9-756C8CCB556D}"/>
                </a:ext>
              </a:extLst>
            </p:cNvPr>
            <p:cNvSpPr>
              <a:spLocks noChangeArrowheads="1"/>
            </p:cNvSpPr>
            <p:nvPr/>
          </p:nvSpPr>
          <p:spPr bwMode="auto">
            <a:xfrm>
              <a:off x="4196" y="2578"/>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Times" panose="02020603050405020304" pitchFamily="18" charset="0"/>
                </a:rPr>
                <a:t>辑</a:t>
              </a:r>
              <a:endParaRPr lang="zh-CN" altLang="en-US" b="1"/>
            </a:p>
          </p:txBody>
        </p:sp>
        <p:sp>
          <p:nvSpPr>
            <p:cNvPr id="50194" name="Rectangle 20">
              <a:extLst>
                <a:ext uri="{FF2B5EF4-FFF2-40B4-BE49-F238E27FC236}">
                  <a16:creationId xmlns:a16="http://schemas.microsoft.com/office/drawing/2014/main" id="{78CED348-F343-467F-A958-A4793E8C79DC}"/>
                </a:ext>
              </a:extLst>
            </p:cNvPr>
            <p:cNvSpPr>
              <a:spLocks noChangeArrowheads="1"/>
            </p:cNvSpPr>
            <p:nvPr/>
          </p:nvSpPr>
          <p:spPr bwMode="auto">
            <a:xfrm>
              <a:off x="4753" y="1675"/>
              <a:ext cx="568" cy="452"/>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95" name="Rectangle 21">
              <a:extLst>
                <a:ext uri="{FF2B5EF4-FFF2-40B4-BE49-F238E27FC236}">
                  <a16:creationId xmlns:a16="http://schemas.microsoft.com/office/drawing/2014/main" id="{14AE4990-E0A2-42C1-8FD4-EEE367848260}"/>
                </a:ext>
              </a:extLst>
            </p:cNvPr>
            <p:cNvSpPr>
              <a:spLocks noChangeArrowheads="1"/>
            </p:cNvSpPr>
            <p:nvPr/>
          </p:nvSpPr>
          <p:spPr bwMode="auto">
            <a:xfrm>
              <a:off x="4753" y="2471"/>
              <a:ext cx="568" cy="44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96" name="Rectangle 22">
              <a:extLst>
                <a:ext uri="{FF2B5EF4-FFF2-40B4-BE49-F238E27FC236}">
                  <a16:creationId xmlns:a16="http://schemas.microsoft.com/office/drawing/2014/main" id="{C97CD790-B2A2-4B57-A948-2FDF23DB1B92}"/>
                </a:ext>
              </a:extLst>
            </p:cNvPr>
            <p:cNvSpPr>
              <a:spLocks noChangeArrowheads="1"/>
            </p:cNvSpPr>
            <p:nvPr/>
          </p:nvSpPr>
          <p:spPr bwMode="auto">
            <a:xfrm rot="5400000">
              <a:off x="4964" y="2229"/>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Times" panose="02020603050405020304" pitchFamily="18" charset="0"/>
                </a:rPr>
                <a:t>…</a:t>
              </a:r>
              <a:endParaRPr lang="zh-CN" altLang="en-US" b="1"/>
            </a:p>
          </p:txBody>
        </p:sp>
        <p:sp>
          <p:nvSpPr>
            <p:cNvPr id="50197" name="Rectangle 23">
              <a:extLst>
                <a:ext uri="{FF2B5EF4-FFF2-40B4-BE49-F238E27FC236}">
                  <a16:creationId xmlns:a16="http://schemas.microsoft.com/office/drawing/2014/main" id="{66ECDDB2-07EB-4771-8117-6EC84AF52A72}"/>
                </a:ext>
              </a:extLst>
            </p:cNvPr>
            <p:cNvSpPr>
              <a:spLocks noChangeArrowheads="1"/>
            </p:cNvSpPr>
            <p:nvPr/>
          </p:nvSpPr>
          <p:spPr bwMode="auto">
            <a:xfrm>
              <a:off x="2856" y="1461"/>
              <a:ext cx="2691" cy="167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98" name="Rectangle 24">
              <a:extLst>
                <a:ext uri="{FF2B5EF4-FFF2-40B4-BE49-F238E27FC236}">
                  <a16:creationId xmlns:a16="http://schemas.microsoft.com/office/drawing/2014/main" id="{E30D1F5E-CC0F-43B1-95AF-13B34C0EA103}"/>
                </a:ext>
              </a:extLst>
            </p:cNvPr>
            <p:cNvSpPr>
              <a:spLocks noChangeArrowheads="1"/>
            </p:cNvSpPr>
            <p:nvPr/>
          </p:nvSpPr>
          <p:spPr bwMode="auto">
            <a:xfrm>
              <a:off x="2797" y="1235"/>
              <a:ext cx="122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主机</a:t>
              </a:r>
              <a:r>
                <a:rPr lang="zh-CN" altLang="en-US" sz="1900" b="1">
                  <a:solidFill>
                    <a:srgbClr val="000000"/>
                  </a:solidFill>
                  <a:latin typeface="Times New Roman" panose="02020603050405020304" pitchFamily="18" charset="0"/>
                </a:rPr>
                <a:t>—</a:t>
              </a:r>
              <a:r>
                <a:rPr lang="zh-CN" altLang="en-US" sz="1900" b="1">
                  <a:solidFill>
                    <a:srgbClr val="000000"/>
                  </a:solidFill>
                  <a:latin typeface="宋体" panose="02010600030101010101" pitchFamily="2" charset="-122"/>
                </a:rPr>
                <a:t>控制器接口</a:t>
              </a:r>
              <a:endParaRPr lang="zh-CN" altLang="en-US" b="1"/>
            </a:p>
          </p:txBody>
        </p:sp>
        <p:sp>
          <p:nvSpPr>
            <p:cNvPr id="50199" name="Rectangle 25">
              <a:extLst>
                <a:ext uri="{FF2B5EF4-FFF2-40B4-BE49-F238E27FC236}">
                  <a16:creationId xmlns:a16="http://schemas.microsoft.com/office/drawing/2014/main" id="{FFA5555F-58F2-4FD7-8109-98B59ED9866E}"/>
                </a:ext>
              </a:extLst>
            </p:cNvPr>
            <p:cNvSpPr>
              <a:spLocks noChangeArrowheads="1"/>
            </p:cNvSpPr>
            <p:nvPr/>
          </p:nvSpPr>
          <p:spPr bwMode="auto">
            <a:xfrm>
              <a:off x="4231" y="1235"/>
              <a:ext cx="137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控制器与块设备接口</a:t>
              </a:r>
              <a:endParaRPr lang="zh-CN" altLang="en-US" b="1"/>
            </a:p>
          </p:txBody>
        </p:sp>
        <p:sp>
          <p:nvSpPr>
            <p:cNvPr id="50200" name="Rectangle 26">
              <a:extLst>
                <a:ext uri="{FF2B5EF4-FFF2-40B4-BE49-F238E27FC236}">
                  <a16:creationId xmlns:a16="http://schemas.microsoft.com/office/drawing/2014/main" id="{10E80874-7306-46ED-9885-98B7DC0A652C}"/>
                </a:ext>
              </a:extLst>
            </p:cNvPr>
            <p:cNvSpPr>
              <a:spLocks noChangeArrowheads="1"/>
            </p:cNvSpPr>
            <p:nvPr/>
          </p:nvSpPr>
          <p:spPr bwMode="auto">
            <a:xfrm>
              <a:off x="2074" y="1794"/>
              <a:ext cx="225" cy="55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01" name="Line 27">
              <a:extLst>
                <a:ext uri="{FF2B5EF4-FFF2-40B4-BE49-F238E27FC236}">
                  <a16:creationId xmlns:a16="http://schemas.microsoft.com/office/drawing/2014/main" id="{97E005EF-2DEC-4658-AF54-4F077368B0A3}"/>
                </a:ext>
              </a:extLst>
            </p:cNvPr>
            <p:cNvSpPr>
              <a:spLocks noChangeShapeType="1"/>
            </p:cNvSpPr>
            <p:nvPr/>
          </p:nvSpPr>
          <p:spPr bwMode="auto">
            <a:xfrm flipH="1" flipV="1">
              <a:off x="2299" y="1794"/>
              <a:ext cx="782" cy="22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2" name="Freeform 28">
              <a:extLst>
                <a:ext uri="{FF2B5EF4-FFF2-40B4-BE49-F238E27FC236}">
                  <a16:creationId xmlns:a16="http://schemas.microsoft.com/office/drawing/2014/main" id="{A55AE247-EE31-4AF3-BDAF-458782A0E6E8}"/>
                </a:ext>
              </a:extLst>
            </p:cNvPr>
            <p:cNvSpPr>
              <a:spLocks/>
            </p:cNvSpPr>
            <p:nvPr/>
          </p:nvSpPr>
          <p:spPr bwMode="auto">
            <a:xfrm>
              <a:off x="2299" y="1794"/>
              <a:ext cx="142" cy="71"/>
            </a:xfrm>
            <a:custGeom>
              <a:avLst/>
              <a:gdLst>
                <a:gd name="T0" fmla="*/ 119 w 142"/>
                <a:gd name="T1" fmla="*/ 71 h 71"/>
                <a:gd name="T2" fmla="*/ 107 w 142"/>
                <a:gd name="T3" fmla="*/ 35 h 71"/>
                <a:gd name="T4" fmla="*/ 142 w 142"/>
                <a:gd name="T5" fmla="*/ 12 h 71"/>
                <a:gd name="T6" fmla="*/ 0 w 142"/>
                <a:gd name="T7" fmla="*/ 0 h 71"/>
                <a:gd name="T8" fmla="*/ 119 w 142"/>
                <a:gd name="T9" fmla="*/ 71 h 71"/>
                <a:gd name="T10" fmla="*/ 0 60000 65536"/>
                <a:gd name="T11" fmla="*/ 0 60000 65536"/>
                <a:gd name="T12" fmla="*/ 0 60000 65536"/>
                <a:gd name="T13" fmla="*/ 0 60000 65536"/>
                <a:gd name="T14" fmla="*/ 0 60000 65536"/>
                <a:gd name="T15" fmla="*/ 0 w 142"/>
                <a:gd name="T16" fmla="*/ 0 h 71"/>
                <a:gd name="T17" fmla="*/ 142 w 142"/>
                <a:gd name="T18" fmla="*/ 71 h 71"/>
              </a:gdLst>
              <a:ahLst/>
              <a:cxnLst>
                <a:cxn ang="T10">
                  <a:pos x="T0" y="T1"/>
                </a:cxn>
                <a:cxn ang="T11">
                  <a:pos x="T2" y="T3"/>
                </a:cxn>
                <a:cxn ang="T12">
                  <a:pos x="T4" y="T5"/>
                </a:cxn>
                <a:cxn ang="T13">
                  <a:pos x="T6" y="T7"/>
                </a:cxn>
                <a:cxn ang="T14">
                  <a:pos x="T8" y="T9"/>
                </a:cxn>
              </a:cxnLst>
              <a:rect l="T15" t="T16" r="T17" b="T18"/>
              <a:pathLst>
                <a:path w="142" h="71">
                  <a:moveTo>
                    <a:pt x="119" y="71"/>
                  </a:moveTo>
                  <a:lnTo>
                    <a:pt x="107" y="35"/>
                  </a:lnTo>
                  <a:lnTo>
                    <a:pt x="142" y="12"/>
                  </a:lnTo>
                  <a:lnTo>
                    <a:pt x="0" y="0"/>
                  </a:lnTo>
                  <a:lnTo>
                    <a:pt x="119" y="7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0203" name="Line 29">
              <a:extLst>
                <a:ext uri="{FF2B5EF4-FFF2-40B4-BE49-F238E27FC236}">
                  <a16:creationId xmlns:a16="http://schemas.microsoft.com/office/drawing/2014/main" id="{A25FCC5C-15EF-44E4-9DC2-FAC39AA0827B}"/>
                </a:ext>
              </a:extLst>
            </p:cNvPr>
            <p:cNvSpPr>
              <a:spLocks noChangeShapeType="1"/>
            </p:cNvSpPr>
            <p:nvPr/>
          </p:nvSpPr>
          <p:spPr bwMode="auto">
            <a:xfrm flipH="1" flipV="1">
              <a:off x="2074" y="2103"/>
              <a:ext cx="1007" cy="24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4" name="Line 30">
              <a:extLst>
                <a:ext uri="{FF2B5EF4-FFF2-40B4-BE49-F238E27FC236}">
                  <a16:creationId xmlns:a16="http://schemas.microsoft.com/office/drawing/2014/main" id="{FED315DC-8A05-4257-8E7D-811ECCF98411}"/>
                </a:ext>
              </a:extLst>
            </p:cNvPr>
            <p:cNvSpPr>
              <a:spLocks noChangeShapeType="1"/>
            </p:cNvSpPr>
            <p:nvPr/>
          </p:nvSpPr>
          <p:spPr bwMode="auto">
            <a:xfrm flipH="1">
              <a:off x="1849" y="1794"/>
              <a:ext cx="22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5" name="Line 31">
              <a:extLst>
                <a:ext uri="{FF2B5EF4-FFF2-40B4-BE49-F238E27FC236}">
                  <a16:creationId xmlns:a16="http://schemas.microsoft.com/office/drawing/2014/main" id="{BE1FFD9A-166D-4D5E-BD7C-40FAA58D37DD}"/>
                </a:ext>
              </a:extLst>
            </p:cNvPr>
            <p:cNvSpPr>
              <a:spLocks noChangeShapeType="1"/>
            </p:cNvSpPr>
            <p:nvPr/>
          </p:nvSpPr>
          <p:spPr bwMode="auto">
            <a:xfrm flipH="1">
              <a:off x="1849" y="2352"/>
              <a:ext cx="22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6" name="Freeform 32">
              <a:extLst>
                <a:ext uri="{FF2B5EF4-FFF2-40B4-BE49-F238E27FC236}">
                  <a16:creationId xmlns:a16="http://schemas.microsoft.com/office/drawing/2014/main" id="{5BDBC1D2-959D-402D-A5C5-EEFAAEFB740F}"/>
                </a:ext>
              </a:extLst>
            </p:cNvPr>
            <p:cNvSpPr>
              <a:spLocks/>
            </p:cNvSpPr>
            <p:nvPr/>
          </p:nvSpPr>
          <p:spPr bwMode="auto">
            <a:xfrm>
              <a:off x="1956" y="2067"/>
              <a:ext cx="142" cy="60"/>
            </a:xfrm>
            <a:custGeom>
              <a:avLst/>
              <a:gdLst>
                <a:gd name="T0" fmla="*/ 130 w 142"/>
                <a:gd name="T1" fmla="*/ 60 h 60"/>
                <a:gd name="T2" fmla="*/ 106 w 142"/>
                <a:gd name="T3" fmla="*/ 24 h 60"/>
                <a:gd name="T4" fmla="*/ 142 w 142"/>
                <a:gd name="T5" fmla="*/ 12 h 60"/>
                <a:gd name="T6" fmla="*/ 0 w 142"/>
                <a:gd name="T7" fmla="*/ 0 h 60"/>
                <a:gd name="T8" fmla="*/ 130 w 142"/>
                <a:gd name="T9" fmla="*/ 60 h 60"/>
                <a:gd name="T10" fmla="*/ 0 60000 65536"/>
                <a:gd name="T11" fmla="*/ 0 60000 65536"/>
                <a:gd name="T12" fmla="*/ 0 60000 65536"/>
                <a:gd name="T13" fmla="*/ 0 60000 65536"/>
                <a:gd name="T14" fmla="*/ 0 60000 65536"/>
                <a:gd name="T15" fmla="*/ 0 w 142"/>
                <a:gd name="T16" fmla="*/ 0 h 60"/>
                <a:gd name="T17" fmla="*/ 142 w 142"/>
                <a:gd name="T18" fmla="*/ 60 h 60"/>
              </a:gdLst>
              <a:ahLst/>
              <a:cxnLst>
                <a:cxn ang="T10">
                  <a:pos x="T0" y="T1"/>
                </a:cxn>
                <a:cxn ang="T11">
                  <a:pos x="T2" y="T3"/>
                </a:cxn>
                <a:cxn ang="T12">
                  <a:pos x="T4" y="T5"/>
                </a:cxn>
                <a:cxn ang="T13">
                  <a:pos x="T6" y="T7"/>
                </a:cxn>
                <a:cxn ang="T14">
                  <a:pos x="T8" y="T9"/>
                </a:cxn>
              </a:cxnLst>
              <a:rect l="T15" t="T16" r="T17" b="T18"/>
              <a:pathLst>
                <a:path w="142" h="60">
                  <a:moveTo>
                    <a:pt x="130" y="60"/>
                  </a:moveTo>
                  <a:lnTo>
                    <a:pt x="106" y="24"/>
                  </a:lnTo>
                  <a:lnTo>
                    <a:pt x="142" y="12"/>
                  </a:lnTo>
                  <a:lnTo>
                    <a:pt x="0" y="0"/>
                  </a:lnTo>
                  <a:lnTo>
                    <a:pt x="130" y="6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0207" name="Line 33">
              <a:extLst>
                <a:ext uri="{FF2B5EF4-FFF2-40B4-BE49-F238E27FC236}">
                  <a16:creationId xmlns:a16="http://schemas.microsoft.com/office/drawing/2014/main" id="{44C0B859-37CA-4DC1-9CA0-2DA55025019B}"/>
                </a:ext>
              </a:extLst>
            </p:cNvPr>
            <p:cNvSpPr>
              <a:spLocks noChangeShapeType="1"/>
            </p:cNvSpPr>
            <p:nvPr/>
          </p:nvSpPr>
          <p:spPr bwMode="auto">
            <a:xfrm flipV="1">
              <a:off x="1908" y="1794"/>
              <a:ext cx="1" cy="55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8" name="Freeform 34">
              <a:extLst>
                <a:ext uri="{FF2B5EF4-FFF2-40B4-BE49-F238E27FC236}">
                  <a16:creationId xmlns:a16="http://schemas.microsoft.com/office/drawing/2014/main" id="{EC5DFAFF-3EA7-4147-A7BA-94E0F50FC8C1}"/>
                </a:ext>
              </a:extLst>
            </p:cNvPr>
            <p:cNvSpPr>
              <a:spLocks/>
            </p:cNvSpPr>
            <p:nvPr/>
          </p:nvSpPr>
          <p:spPr bwMode="auto">
            <a:xfrm>
              <a:off x="1873" y="1794"/>
              <a:ext cx="59" cy="142"/>
            </a:xfrm>
            <a:custGeom>
              <a:avLst/>
              <a:gdLst>
                <a:gd name="T0" fmla="*/ 0 w 59"/>
                <a:gd name="T1" fmla="*/ 142 h 142"/>
                <a:gd name="T2" fmla="*/ 35 w 59"/>
                <a:gd name="T3" fmla="*/ 119 h 142"/>
                <a:gd name="T4" fmla="*/ 59 w 59"/>
                <a:gd name="T5" fmla="*/ 142 h 142"/>
                <a:gd name="T6" fmla="*/ 35 w 59"/>
                <a:gd name="T7" fmla="*/ 0 h 142"/>
                <a:gd name="T8" fmla="*/ 0 w 59"/>
                <a:gd name="T9" fmla="*/ 142 h 142"/>
                <a:gd name="T10" fmla="*/ 0 60000 65536"/>
                <a:gd name="T11" fmla="*/ 0 60000 65536"/>
                <a:gd name="T12" fmla="*/ 0 60000 65536"/>
                <a:gd name="T13" fmla="*/ 0 60000 65536"/>
                <a:gd name="T14" fmla="*/ 0 60000 65536"/>
                <a:gd name="T15" fmla="*/ 0 w 59"/>
                <a:gd name="T16" fmla="*/ 0 h 142"/>
                <a:gd name="T17" fmla="*/ 59 w 59"/>
                <a:gd name="T18" fmla="*/ 142 h 142"/>
              </a:gdLst>
              <a:ahLst/>
              <a:cxnLst>
                <a:cxn ang="T10">
                  <a:pos x="T0" y="T1"/>
                </a:cxn>
                <a:cxn ang="T11">
                  <a:pos x="T2" y="T3"/>
                </a:cxn>
                <a:cxn ang="T12">
                  <a:pos x="T4" y="T5"/>
                </a:cxn>
                <a:cxn ang="T13">
                  <a:pos x="T6" y="T7"/>
                </a:cxn>
                <a:cxn ang="T14">
                  <a:pos x="T8" y="T9"/>
                </a:cxn>
              </a:cxnLst>
              <a:rect l="T15" t="T16" r="T17" b="T18"/>
              <a:pathLst>
                <a:path w="59" h="142">
                  <a:moveTo>
                    <a:pt x="0" y="142"/>
                  </a:moveTo>
                  <a:lnTo>
                    <a:pt x="35" y="119"/>
                  </a:lnTo>
                  <a:lnTo>
                    <a:pt x="59" y="142"/>
                  </a:lnTo>
                  <a:lnTo>
                    <a:pt x="35" y="0"/>
                  </a:lnTo>
                  <a:lnTo>
                    <a:pt x="0" y="14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0209" name="Freeform 35">
              <a:extLst>
                <a:ext uri="{FF2B5EF4-FFF2-40B4-BE49-F238E27FC236}">
                  <a16:creationId xmlns:a16="http://schemas.microsoft.com/office/drawing/2014/main" id="{F83D42FA-3C21-4B0D-BA6C-D6002832B5C0}"/>
                </a:ext>
              </a:extLst>
            </p:cNvPr>
            <p:cNvSpPr>
              <a:spLocks/>
            </p:cNvSpPr>
            <p:nvPr/>
          </p:nvSpPr>
          <p:spPr bwMode="auto">
            <a:xfrm>
              <a:off x="1873" y="2210"/>
              <a:ext cx="59" cy="142"/>
            </a:xfrm>
            <a:custGeom>
              <a:avLst/>
              <a:gdLst>
                <a:gd name="T0" fmla="*/ 59 w 59"/>
                <a:gd name="T1" fmla="*/ 0 h 142"/>
                <a:gd name="T2" fmla="*/ 35 w 59"/>
                <a:gd name="T3" fmla="*/ 24 h 142"/>
                <a:gd name="T4" fmla="*/ 0 w 59"/>
                <a:gd name="T5" fmla="*/ 0 h 142"/>
                <a:gd name="T6" fmla="*/ 35 w 59"/>
                <a:gd name="T7" fmla="*/ 142 h 142"/>
                <a:gd name="T8" fmla="*/ 59 w 59"/>
                <a:gd name="T9" fmla="*/ 0 h 142"/>
                <a:gd name="T10" fmla="*/ 0 60000 65536"/>
                <a:gd name="T11" fmla="*/ 0 60000 65536"/>
                <a:gd name="T12" fmla="*/ 0 60000 65536"/>
                <a:gd name="T13" fmla="*/ 0 60000 65536"/>
                <a:gd name="T14" fmla="*/ 0 60000 65536"/>
                <a:gd name="T15" fmla="*/ 0 w 59"/>
                <a:gd name="T16" fmla="*/ 0 h 142"/>
                <a:gd name="T17" fmla="*/ 59 w 59"/>
                <a:gd name="T18" fmla="*/ 142 h 142"/>
              </a:gdLst>
              <a:ahLst/>
              <a:cxnLst>
                <a:cxn ang="T10">
                  <a:pos x="T0" y="T1"/>
                </a:cxn>
                <a:cxn ang="T11">
                  <a:pos x="T2" y="T3"/>
                </a:cxn>
                <a:cxn ang="T12">
                  <a:pos x="T4" y="T5"/>
                </a:cxn>
                <a:cxn ang="T13">
                  <a:pos x="T6" y="T7"/>
                </a:cxn>
                <a:cxn ang="T14">
                  <a:pos x="T8" y="T9"/>
                </a:cxn>
              </a:cxnLst>
              <a:rect l="T15" t="T16" r="T17" b="T18"/>
              <a:pathLst>
                <a:path w="59" h="142">
                  <a:moveTo>
                    <a:pt x="59" y="0"/>
                  </a:moveTo>
                  <a:lnTo>
                    <a:pt x="35" y="24"/>
                  </a:lnTo>
                  <a:lnTo>
                    <a:pt x="0" y="0"/>
                  </a:lnTo>
                  <a:lnTo>
                    <a:pt x="35" y="142"/>
                  </a:lnTo>
                  <a:lnTo>
                    <a:pt x="5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0210" name="Rectangle 36">
              <a:extLst>
                <a:ext uri="{FF2B5EF4-FFF2-40B4-BE49-F238E27FC236}">
                  <a16:creationId xmlns:a16="http://schemas.microsoft.com/office/drawing/2014/main" id="{8AA82CB3-34AA-407F-AF08-D19B4BDC6591}"/>
                </a:ext>
              </a:extLst>
            </p:cNvPr>
            <p:cNvSpPr>
              <a:spLocks noChangeArrowheads="1"/>
            </p:cNvSpPr>
            <p:nvPr/>
          </p:nvSpPr>
          <p:spPr bwMode="auto">
            <a:xfrm>
              <a:off x="1505" y="1984"/>
              <a:ext cx="451" cy="178"/>
            </a:xfrm>
            <a:prstGeom prst="rect">
              <a:avLst/>
            </a:prstGeom>
            <a:solidFill>
              <a:srgbClr val="FFFFFF"/>
            </a:solidFill>
            <a:ln>
              <a:noFill/>
            </a:ln>
            <a:extLst>
              <a:ext uri="{91240B29-F687-4F45-9708-019B960494DF}">
                <a14:hiddenLine xmlns:a14="http://schemas.microsoft.com/office/drawing/2010/main" w="222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11" name="Rectangle 37">
              <a:extLst>
                <a:ext uri="{FF2B5EF4-FFF2-40B4-BE49-F238E27FC236}">
                  <a16:creationId xmlns:a16="http://schemas.microsoft.com/office/drawing/2014/main" id="{BD7F2304-4C23-48B4-8B59-6CAE9D932697}"/>
                </a:ext>
              </a:extLst>
            </p:cNvPr>
            <p:cNvSpPr>
              <a:spLocks noChangeArrowheads="1"/>
            </p:cNvSpPr>
            <p:nvPr/>
          </p:nvSpPr>
          <p:spPr bwMode="auto">
            <a:xfrm>
              <a:off x="1553" y="1984"/>
              <a:ext cx="36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900" b="1">
                  <a:solidFill>
                    <a:srgbClr val="000000"/>
                  </a:solidFill>
                  <a:latin typeface="Times" panose="02020603050405020304" pitchFamily="18" charset="0"/>
                </a:rPr>
                <a:t>count</a:t>
              </a:r>
              <a:endParaRPr lang="en-US" altLang="zh-CN" b="1"/>
            </a:p>
          </p:txBody>
        </p:sp>
        <p:sp>
          <p:nvSpPr>
            <p:cNvPr id="50212" name="Rectangle 38">
              <a:extLst>
                <a:ext uri="{FF2B5EF4-FFF2-40B4-BE49-F238E27FC236}">
                  <a16:creationId xmlns:a16="http://schemas.microsoft.com/office/drawing/2014/main" id="{2C80BD25-213B-4CEE-B5A9-BE8060D7558B}"/>
                </a:ext>
              </a:extLst>
            </p:cNvPr>
            <p:cNvSpPr>
              <a:spLocks noChangeArrowheads="1"/>
            </p:cNvSpPr>
            <p:nvPr/>
          </p:nvSpPr>
          <p:spPr bwMode="auto">
            <a:xfrm>
              <a:off x="1505" y="1461"/>
              <a:ext cx="901" cy="167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13" name="Rectangle 39">
              <a:extLst>
                <a:ext uri="{FF2B5EF4-FFF2-40B4-BE49-F238E27FC236}">
                  <a16:creationId xmlns:a16="http://schemas.microsoft.com/office/drawing/2014/main" id="{8CF87FFA-7834-4A3D-BC71-0DFA2EA635CE}"/>
                </a:ext>
              </a:extLst>
            </p:cNvPr>
            <p:cNvSpPr>
              <a:spLocks noChangeArrowheads="1"/>
            </p:cNvSpPr>
            <p:nvPr/>
          </p:nvSpPr>
          <p:spPr bwMode="auto">
            <a:xfrm>
              <a:off x="1801" y="1259"/>
              <a:ext cx="30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dirty="0">
                  <a:solidFill>
                    <a:srgbClr val="000000"/>
                  </a:solidFill>
                  <a:latin typeface="宋体" panose="02010600030101010101" pitchFamily="2" charset="-122"/>
                </a:rPr>
                <a:t>内存</a:t>
              </a:r>
              <a:endParaRPr lang="zh-CN" altLang="en-US" b="1" dirty="0"/>
            </a:p>
          </p:txBody>
        </p:sp>
        <p:sp>
          <p:nvSpPr>
            <p:cNvPr id="50214" name="Rectangle 40">
              <a:extLst>
                <a:ext uri="{FF2B5EF4-FFF2-40B4-BE49-F238E27FC236}">
                  <a16:creationId xmlns:a16="http://schemas.microsoft.com/office/drawing/2014/main" id="{B76C4E4C-3489-4235-897E-5B8C3485B45C}"/>
                </a:ext>
              </a:extLst>
            </p:cNvPr>
            <p:cNvSpPr>
              <a:spLocks noChangeArrowheads="1"/>
            </p:cNvSpPr>
            <p:nvPr/>
          </p:nvSpPr>
          <p:spPr bwMode="auto">
            <a:xfrm>
              <a:off x="166" y="1461"/>
              <a:ext cx="901" cy="167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15" name="Rectangle 41">
              <a:extLst>
                <a:ext uri="{FF2B5EF4-FFF2-40B4-BE49-F238E27FC236}">
                  <a16:creationId xmlns:a16="http://schemas.microsoft.com/office/drawing/2014/main" id="{6439D1DE-4774-4548-AA37-40E24953A3DE}"/>
                </a:ext>
              </a:extLst>
            </p:cNvPr>
            <p:cNvSpPr>
              <a:spLocks noChangeArrowheads="1"/>
            </p:cNvSpPr>
            <p:nvPr/>
          </p:nvSpPr>
          <p:spPr bwMode="auto">
            <a:xfrm>
              <a:off x="474" y="1247"/>
              <a:ext cx="31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900" b="1">
                  <a:solidFill>
                    <a:srgbClr val="000000"/>
                  </a:solidFill>
                  <a:latin typeface="Times" panose="02020603050405020304" pitchFamily="18" charset="0"/>
                </a:rPr>
                <a:t>CPU</a:t>
              </a:r>
              <a:endParaRPr lang="en-US" altLang="zh-CN" b="1"/>
            </a:p>
          </p:txBody>
        </p:sp>
        <p:sp>
          <p:nvSpPr>
            <p:cNvPr id="50216" name="Line 42">
              <a:extLst>
                <a:ext uri="{FF2B5EF4-FFF2-40B4-BE49-F238E27FC236}">
                  <a16:creationId xmlns:a16="http://schemas.microsoft.com/office/drawing/2014/main" id="{3C815173-8A63-4A14-AEBF-AA3F8ED03B77}"/>
                </a:ext>
              </a:extLst>
            </p:cNvPr>
            <p:cNvSpPr>
              <a:spLocks noChangeShapeType="1"/>
            </p:cNvSpPr>
            <p:nvPr/>
          </p:nvSpPr>
          <p:spPr bwMode="auto">
            <a:xfrm flipV="1">
              <a:off x="616" y="3137"/>
              <a:ext cx="1" cy="34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7" name="Line 43">
              <a:extLst>
                <a:ext uri="{FF2B5EF4-FFF2-40B4-BE49-F238E27FC236}">
                  <a16:creationId xmlns:a16="http://schemas.microsoft.com/office/drawing/2014/main" id="{0D95BFB8-6456-427F-B16A-F529D18E6340}"/>
                </a:ext>
              </a:extLst>
            </p:cNvPr>
            <p:cNvSpPr>
              <a:spLocks noChangeShapeType="1"/>
            </p:cNvSpPr>
            <p:nvPr/>
          </p:nvSpPr>
          <p:spPr bwMode="auto">
            <a:xfrm flipV="1">
              <a:off x="1956" y="3137"/>
              <a:ext cx="1" cy="34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8" name="Line 44">
              <a:extLst>
                <a:ext uri="{FF2B5EF4-FFF2-40B4-BE49-F238E27FC236}">
                  <a16:creationId xmlns:a16="http://schemas.microsoft.com/office/drawing/2014/main" id="{BF144FB5-21F6-4D1C-96CF-017795D6EC11}"/>
                </a:ext>
              </a:extLst>
            </p:cNvPr>
            <p:cNvSpPr>
              <a:spLocks noChangeShapeType="1"/>
            </p:cNvSpPr>
            <p:nvPr/>
          </p:nvSpPr>
          <p:spPr bwMode="auto">
            <a:xfrm flipV="1">
              <a:off x="4196" y="3137"/>
              <a:ext cx="1" cy="34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9" name="Line 45">
              <a:extLst>
                <a:ext uri="{FF2B5EF4-FFF2-40B4-BE49-F238E27FC236}">
                  <a16:creationId xmlns:a16="http://schemas.microsoft.com/office/drawing/2014/main" id="{308845E2-25F5-46D7-BF99-08A2EFB558AC}"/>
                </a:ext>
              </a:extLst>
            </p:cNvPr>
            <p:cNvSpPr>
              <a:spLocks noChangeShapeType="1"/>
            </p:cNvSpPr>
            <p:nvPr/>
          </p:nvSpPr>
          <p:spPr bwMode="auto">
            <a:xfrm flipH="1">
              <a:off x="616" y="3481"/>
              <a:ext cx="358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0" name="Freeform 46">
              <a:extLst>
                <a:ext uri="{FF2B5EF4-FFF2-40B4-BE49-F238E27FC236}">
                  <a16:creationId xmlns:a16="http://schemas.microsoft.com/office/drawing/2014/main" id="{B835334D-F179-430D-9A6C-1ED39AB96C0F}"/>
                </a:ext>
              </a:extLst>
            </p:cNvPr>
            <p:cNvSpPr>
              <a:spLocks/>
            </p:cNvSpPr>
            <p:nvPr/>
          </p:nvSpPr>
          <p:spPr bwMode="auto">
            <a:xfrm>
              <a:off x="1932" y="3458"/>
              <a:ext cx="59" cy="47"/>
            </a:xfrm>
            <a:custGeom>
              <a:avLst/>
              <a:gdLst>
                <a:gd name="T0" fmla="*/ 0 w 59"/>
                <a:gd name="T1" fmla="*/ 23 h 47"/>
                <a:gd name="T2" fmla="*/ 12 w 59"/>
                <a:gd name="T3" fmla="*/ 0 h 47"/>
                <a:gd name="T4" fmla="*/ 35 w 59"/>
                <a:gd name="T5" fmla="*/ 0 h 47"/>
                <a:gd name="T6" fmla="*/ 59 w 59"/>
                <a:gd name="T7" fmla="*/ 23 h 47"/>
                <a:gd name="T8" fmla="*/ 35 w 59"/>
                <a:gd name="T9" fmla="*/ 47 h 47"/>
                <a:gd name="T10" fmla="*/ 12 w 59"/>
                <a:gd name="T11" fmla="*/ 47 h 47"/>
                <a:gd name="T12" fmla="*/ 0 w 59"/>
                <a:gd name="T13" fmla="*/ 23 h 47"/>
                <a:gd name="T14" fmla="*/ 0 60000 65536"/>
                <a:gd name="T15" fmla="*/ 0 60000 65536"/>
                <a:gd name="T16" fmla="*/ 0 60000 65536"/>
                <a:gd name="T17" fmla="*/ 0 60000 65536"/>
                <a:gd name="T18" fmla="*/ 0 60000 65536"/>
                <a:gd name="T19" fmla="*/ 0 60000 65536"/>
                <a:gd name="T20" fmla="*/ 0 60000 65536"/>
                <a:gd name="T21" fmla="*/ 0 w 59"/>
                <a:gd name="T22" fmla="*/ 0 h 47"/>
                <a:gd name="T23" fmla="*/ 59 w 59"/>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7">
                  <a:moveTo>
                    <a:pt x="0" y="23"/>
                  </a:moveTo>
                  <a:lnTo>
                    <a:pt x="12" y="0"/>
                  </a:lnTo>
                  <a:lnTo>
                    <a:pt x="35" y="0"/>
                  </a:lnTo>
                  <a:lnTo>
                    <a:pt x="59" y="23"/>
                  </a:lnTo>
                  <a:lnTo>
                    <a:pt x="35" y="47"/>
                  </a:lnTo>
                  <a:lnTo>
                    <a:pt x="12" y="47"/>
                  </a:lnTo>
                  <a:lnTo>
                    <a:pt x="0" y="2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0221" name="Line 47">
              <a:extLst>
                <a:ext uri="{FF2B5EF4-FFF2-40B4-BE49-F238E27FC236}">
                  <a16:creationId xmlns:a16="http://schemas.microsoft.com/office/drawing/2014/main" id="{DD3DF9A4-4FC7-4A79-A863-B2C4CDAD0D9A}"/>
                </a:ext>
              </a:extLst>
            </p:cNvPr>
            <p:cNvSpPr>
              <a:spLocks noChangeShapeType="1"/>
            </p:cNvSpPr>
            <p:nvPr/>
          </p:nvSpPr>
          <p:spPr bwMode="auto">
            <a:xfrm flipH="1">
              <a:off x="1067" y="3363"/>
              <a:ext cx="43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2" name="Freeform 48">
              <a:extLst>
                <a:ext uri="{FF2B5EF4-FFF2-40B4-BE49-F238E27FC236}">
                  <a16:creationId xmlns:a16="http://schemas.microsoft.com/office/drawing/2014/main" id="{D42BF891-AE9E-4DE7-9AAD-2F4FA42148F7}"/>
                </a:ext>
              </a:extLst>
            </p:cNvPr>
            <p:cNvSpPr>
              <a:spLocks/>
            </p:cNvSpPr>
            <p:nvPr/>
          </p:nvSpPr>
          <p:spPr bwMode="auto">
            <a:xfrm>
              <a:off x="1363" y="3339"/>
              <a:ext cx="142" cy="59"/>
            </a:xfrm>
            <a:custGeom>
              <a:avLst/>
              <a:gdLst>
                <a:gd name="T0" fmla="*/ 0 w 142"/>
                <a:gd name="T1" fmla="*/ 0 h 59"/>
                <a:gd name="T2" fmla="*/ 24 w 142"/>
                <a:gd name="T3" fmla="*/ 24 h 59"/>
                <a:gd name="T4" fmla="*/ 0 w 142"/>
                <a:gd name="T5" fmla="*/ 59 h 59"/>
                <a:gd name="T6" fmla="*/ 142 w 142"/>
                <a:gd name="T7" fmla="*/ 24 h 59"/>
                <a:gd name="T8" fmla="*/ 0 w 142"/>
                <a:gd name="T9" fmla="*/ 0 h 59"/>
                <a:gd name="T10" fmla="*/ 0 60000 65536"/>
                <a:gd name="T11" fmla="*/ 0 60000 65536"/>
                <a:gd name="T12" fmla="*/ 0 60000 65536"/>
                <a:gd name="T13" fmla="*/ 0 60000 65536"/>
                <a:gd name="T14" fmla="*/ 0 60000 65536"/>
                <a:gd name="T15" fmla="*/ 0 w 142"/>
                <a:gd name="T16" fmla="*/ 0 h 59"/>
                <a:gd name="T17" fmla="*/ 142 w 142"/>
                <a:gd name="T18" fmla="*/ 59 h 59"/>
              </a:gdLst>
              <a:ahLst/>
              <a:cxnLst>
                <a:cxn ang="T10">
                  <a:pos x="T0" y="T1"/>
                </a:cxn>
                <a:cxn ang="T11">
                  <a:pos x="T2" y="T3"/>
                </a:cxn>
                <a:cxn ang="T12">
                  <a:pos x="T4" y="T5"/>
                </a:cxn>
                <a:cxn ang="T13">
                  <a:pos x="T6" y="T7"/>
                </a:cxn>
                <a:cxn ang="T14">
                  <a:pos x="T8" y="T9"/>
                </a:cxn>
              </a:cxnLst>
              <a:rect l="T15" t="T16" r="T17" b="T18"/>
              <a:pathLst>
                <a:path w="142" h="59">
                  <a:moveTo>
                    <a:pt x="0" y="0"/>
                  </a:moveTo>
                  <a:lnTo>
                    <a:pt x="24" y="24"/>
                  </a:lnTo>
                  <a:lnTo>
                    <a:pt x="0" y="59"/>
                  </a:lnTo>
                  <a:lnTo>
                    <a:pt x="142" y="24"/>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0223" name="Rectangle 49">
              <a:extLst>
                <a:ext uri="{FF2B5EF4-FFF2-40B4-BE49-F238E27FC236}">
                  <a16:creationId xmlns:a16="http://schemas.microsoft.com/office/drawing/2014/main" id="{FB13B614-F895-4AF4-AEB7-DF9F0DAF9516}"/>
                </a:ext>
              </a:extLst>
            </p:cNvPr>
            <p:cNvSpPr>
              <a:spLocks noChangeArrowheads="1"/>
            </p:cNvSpPr>
            <p:nvPr/>
          </p:nvSpPr>
          <p:spPr bwMode="auto">
            <a:xfrm>
              <a:off x="1126" y="3172"/>
              <a:ext cx="30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命令</a:t>
              </a:r>
              <a:endParaRPr lang="zh-CN" altLang="en-US" b="1"/>
            </a:p>
          </p:txBody>
        </p:sp>
        <p:sp>
          <p:nvSpPr>
            <p:cNvPr id="50224" name="Rectangle 50">
              <a:extLst>
                <a:ext uri="{FF2B5EF4-FFF2-40B4-BE49-F238E27FC236}">
                  <a16:creationId xmlns:a16="http://schemas.microsoft.com/office/drawing/2014/main" id="{20C109A3-7720-442D-8E8B-177E451949DE}"/>
                </a:ext>
              </a:extLst>
            </p:cNvPr>
            <p:cNvSpPr>
              <a:spLocks noChangeArrowheads="1"/>
            </p:cNvSpPr>
            <p:nvPr/>
          </p:nvSpPr>
          <p:spPr bwMode="auto">
            <a:xfrm>
              <a:off x="2323" y="3220"/>
              <a:ext cx="61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系统总线</a:t>
              </a:r>
              <a:endParaRPr lang="zh-CN" altLang="en-US" b="1"/>
            </a:p>
          </p:txBody>
        </p:sp>
        <p:sp>
          <p:nvSpPr>
            <p:cNvPr id="50225" name="Rectangle 51">
              <a:extLst>
                <a:ext uri="{FF2B5EF4-FFF2-40B4-BE49-F238E27FC236}">
                  <a16:creationId xmlns:a16="http://schemas.microsoft.com/office/drawing/2014/main" id="{F4EC9921-4D7A-4A98-AC5D-B7023540E8B1}"/>
                </a:ext>
              </a:extLst>
            </p:cNvPr>
            <p:cNvSpPr>
              <a:spLocks noChangeArrowheads="1"/>
            </p:cNvSpPr>
            <p:nvPr/>
          </p:nvSpPr>
          <p:spPr bwMode="auto">
            <a:xfrm>
              <a:off x="4397" y="3208"/>
              <a:ext cx="36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900" b="1">
                  <a:solidFill>
                    <a:srgbClr val="000000"/>
                  </a:solidFill>
                  <a:latin typeface="Times" panose="02020603050405020304" pitchFamily="18" charset="0"/>
                </a:rPr>
                <a:t>DMA</a:t>
              </a:r>
              <a:endParaRPr lang="en-US" altLang="zh-CN" b="1"/>
            </a:p>
          </p:txBody>
        </p:sp>
        <p:sp>
          <p:nvSpPr>
            <p:cNvPr id="50226" name="Rectangle 52">
              <a:extLst>
                <a:ext uri="{FF2B5EF4-FFF2-40B4-BE49-F238E27FC236}">
                  <a16:creationId xmlns:a16="http://schemas.microsoft.com/office/drawing/2014/main" id="{5A686EEF-9AA9-4853-8E78-747BE83AB964}"/>
                </a:ext>
              </a:extLst>
            </p:cNvPr>
            <p:cNvSpPr>
              <a:spLocks noChangeArrowheads="1"/>
            </p:cNvSpPr>
            <p:nvPr/>
          </p:nvSpPr>
          <p:spPr bwMode="auto">
            <a:xfrm>
              <a:off x="4764" y="3220"/>
              <a:ext cx="45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900" b="1">
                  <a:solidFill>
                    <a:srgbClr val="000000"/>
                  </a:solidFill>
                  <a:latin typeface="宋体" panose="02010600030101010101" pitchFamily="2" charset="-122"/>
                </a:rPr>
                <a:t>控制器</a:t>
              </a:r>
              <a:endParaRPr lang="zh-CN" altLang="en-US" b="1"/>
            </a:p>
          </p:txBody>
        </p:sp>
      </p:grpSp>
      <p:sp>
        <p:nvSpPr>
          <p:cNvPr id="2" name="文本框 1">
            <a:extLst>
              <a:ext uri="{FF2B5EF4-FFF2-40B4-BE49-F238E27FC236}">
                <a16:creationId xmlns:a16="http://schemas.microsoft.com/office/drawing/2014/main" id="{CED627FA-52AD-449F-9540-EA3E85F393F3}"/>
              </a:ext>
            </a:extLst>
          </p:cNvPr>
          <p:cNvSpPr txBox="1"/>
          <p:nvPr/>
        </p:nvSpPr>
        <p:spPr>
          <a:xfrm>
            <a:off x="396714" y="4832550"/>
            <a:ext cx="6375463" cy="1569660"/>
          </a:xfrm>
          <a:prstGeom prst="rect">
            <a:avLst/>
          </a:prstGeom>
          <a:noFill/>
        </p:spPr>
        <p:txBody>
          <a:bodyPr wrap="none" rtlCol="0">
            <a:spAutoFit/>
          </a:bodyPr>
          <a:lstStyle/>
          <a:p>
            <a:r>
              <a:rPr lang="en-US" altLang="zh-CN" b="1" dirty="0"/>
              <a:t>CR:</a:t>
            </a:r>
            <a:r>
              <a:rPr lang="zh-CN" altLang="en-US" b="1" dirty="0"/>
              <a:t>命令</a:t>
            </a:r>
            <a:r>
              <a:rPr lang="en-US" altLang="zh-CN" b="1" dirty="0"/>
              <a:t>\</a:t>
            </a:r>
            <a:r>
              <a:rPr lang="zh-CN" altLang="en-US" b="1" dirty="0"/>
              <a:t>状态寄存器</a:t>
            </a:r>
            <a:endParaRPr lang="en-US" altLang="zh-CN" b="1" dirty="0"/>
          </a:p>
          <a:p>
            <a:r>
              <a:rPr lang="en-US" altLang="zh-CN" b="1" dirty="0"/>
              <a:t>MAR:</a:t>
            </a:r>
            <a:r>
              <a:rPr lang="zh-CN" altLang="en-US" b="1" dirty="0"/>
              <a:t>内存地址寄存器</a:t>
            </a:r>
            <a:r>
              <a:rPr lang="en-US" altLang="zh-CN" b="1" dirty="0"/>
              <a:t>:</a:t>
            </a:r>
            <a:r>
              <a:rPr lang="zh-CN" altLang="en-US" b="1" dirty="0"/>
              <a:t>数据在内存中的首地址</a:t>
            </a:r>
            <a:endParaRPr lang="en-US" altLang="zh-CN" b="1" dirty="0"/>
          </a:p>
          <a:p>
            <a:r>
              <a:rPr lang="en-US" altLang="zh-CN" b="1" dirty="0"/>
              <a:t>DR:</a:t>
            </a:r>
            <a:r>
              <a:rPr lang="zh-CN" altLang="en-US" b="1" dirty="0"/>
              <a:t>数据寄存器</a:t>
            </a:r>
            <a:r>
              <a:rPr lang="en-US" altLang="zh-CN" b="1" dirty="0"/>
              <a:t>:</a:t>
            </a:r>
            <a:r>
              <a:rPr lang="zh-CN" altLang="en-US" b="1" dirty="0"/>
              <a:t>暂存数据</a:t>
            </a:r>
            <a:endParaRPr lang="en-US" altLang="zh-CN" b="1" dirty="0"/>
          </a:p>
          <a:p>
            <a:r>
              <a:rPr lang="en-US" altLang="zh-CN" b="1" dirty="0"/>
              <a:t>DC:</a:t>
            </a:r>
            <a:r>
              <a:rPr lang="zh-CN" altLang="en-US" b="1" dirty="0"/>
              <a:t>数据计数器</a:t>
            </a:r>
            <a:r>
              <a:rPr lang="en-US" altLang="zh-CN" b="1" dirty="0"/>
              <a:t>,</a:t>
            </a:r>
            <a:r>
              <a:rPr lang="zh-CN" altLang="en-US" b="1" dirty="0"/>
              <a:t>本次</a:t>
            </a:r>
            <a:r>
              <a:rPr lang="en-US" altLang="zh-CN" b="1" dirty="0"/>
              <a:t>CPU</a:t>
            </a:r>
            <a:r>
              <a:rPr lang="zh-CN" altLang="en-US" b="1" dirty="0"/>
              <a:t>要读</a:t>
            </a:r>
            <a:r>
              <a:rPr lang="en-US" altLang="zh-CN" b="1" dirty="0"/>
              <a:t>/</a:t>
            </a:r>
            <a:r>
              <a:rPr lang="zh-CN" altLang="en-US" b="1" dirty="0"/>
              <a:t>写的字节数</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BDDC3A-4ACA-4550-91B1-D5E504FEE6AF}"/>
              </a:ext>
            </a:extLst>
          </p:cNvPr>
          <p:cNvSpPr>
            <a:spLocks noGrp="1"/>
          </p:cNvSpPr>
          <p:nvPr>
            <p:ph idx="1"/>
          </p:nvPr>
        </p:nvSpPr>
        <p:spPr>
          <a:xfrm>
            <a:off x="318170" y="930474"/>
            <a:ext cx="7772400" cy="4114800"/>
          </a:xfrm>
        </p:spPr>
        <p:txBody>
          <a:bodyPr/>
          <a:lstStyle/>
          <a:p>
            <a:pPr marL="0" indent="0">
              <a:buNone/>
            </a:pPr>
            <a:r>
              <a:rPr lang="en-US" altLang="zh-CN" sz="3200" b="1" dirty="0">
                <a:solidFill>
                  <a:srgbClr val="0000CC"/>
                </a:solidFill>
              </a:rPr>
              <a:t>3. DMA</a:t>
            </a:r>
            <a:r>
              <a:rPr lang="zh-CN" altLang="en-US" sz="3200" b="1" dirty="0">
                <a:solidFill>
                  <a:srgbClr val="0000CC"/>
                </a:solidFill>
              </a:rPr>
              <a:t>控制方式</a:t>
            </a:r>
            <a:endParaRPr lang="en-US" altLang="zh-CN" sz="3200" b="1" dirty="0">
              <a:solidFill>
                <a:srgbClr val="0000CC"/>
              </a:solidFill>
            </a:endParaRPr>
          </a:p>
          <a:p>
            <a:pPr marL="0" indent="0">
              <a:buNone/>
            </a:pPr>
            <a:r>
              <a:rPr lang="en-US" altLang="zh-CN" sz="2800" dirty="0"/>
              <a:t>3)DMA</a:t>
            </a:r>
            <a:r>
              <a:rPr lang="zh-CN" altLang="en-US" sz="2800" dirty="0"/>
              <a:t>工作过程</a:t>
            </a:r>
            <a:endParaRPr lang="en-US" altLang="zh-CN" sz="2800" dirty="0"/>
          </a:p>
          <a:p>
            <a:r>
              <a:rPr lang="en-US" altLang="zh-CN" sz="2400" b="1" dirty="0"/>
              <a:t>CPU</a:t>
            </a:r>
            <a:r>
              <a:rPr lang="zh-CN" altLang="en-US" sz="2400" b="1" dirty="0"/>
              <a:t>要读入数据</a:t>
            </a:r>
            <a:r>
              <a:rPr lang="en-US" altLang="zh-CN" sz="2400" b="1" dirty="0"/>
              <a:t>,</a:t>
            </a:r>
            <a:r>
              <a:rPr lang="zh-CN" altLang="en-US" sz="2400" b="1" dirty="0"/>
              <a:t>向磁盘控制器发读命令</a:t>
            </a:r>
            <a:endParaRPr lang="en-US" altLang="zh-CN" sz="2400" b="1" dirty="0"/>
          </a:p>
          <a:p>
            <a:r>
              <a:rPr lang="zh-CN" altLang="en-US" sz="2400" b="1" dirty="0"/>
              <a:t>命令</a:t>
            </a:r>
            <a:r>
              <a:rPr lang="en-US" altLang="zh-CN" sz="2400" b="1" dirty="0"/>
              <a:t>-&gt;DMA</a:t>
            </a:r>
            <a:r>
              <a:rPr lang="zh-CN" altLang="en-US" sz="2400" b="1" dirty="0"/>
              <a:t>命令寄存器</a:t>
            </a:r>
            <a:r>
              <a:rPr lang="en-US" altLang="zh-CN" sz="2400" b="1" dirty="0"/>
              <a:t>;</a:t>
            </a:r>
          </a:p>
          <a:p>
            <a:r>
              <a:rPr lang="zh-CN" altLang="en-US" sz="2400" b="1" dirty="0"/>
              <a:t>数据中内存地址</a:t>
            </a:r>
            <a:r>
              <a:rPr lang="en-US" altLang="zh-CN" sz="2400" b="1" dirty="0"/>
              <a:t>-&gt;DMA</a:t>
            </a:r>
            <a:r>
              <a:rPr lang="zh-CN" altLang="en-US" sz="2400" b="1" dirty="0"/>
              <a:t>内存地址寄存器</a:t>
            </a:r>
            <a:r>
              <a:rPr lang="en-US" altLang="zh-CN" sz="2400" b="1" dirty="0"/>
              <a:t>,</a:t>
            </a:r>
          </a:p>
          <a:p>
            <a:r>
              <a:rPr lang="zh-CN" altLang="en-US" sz="2400" b="1" dirty="0"/>
              <a:t>读多少字节</a:t>
            </a:r>
            <a:r>
              <a:rPr lang="en-US" altLang="zh-CN" sz="2400" b="1" dirty="0"/>
              <a:t>-&gt; DMA</a:t>
            </a:r>
            <a:r>
              <a:rPr lang="zh-CN" altLang="en-US" sz="2400" b="1" dirty="0"/>
              <a:t>数据计数器</a:t>
            </a:r>
            <a:r>
              <a:rPr lang="en-US" altLang="zh-CN" sz="2400" b="1" dirty="0"/>
              <a:t>,</a:t>
            </a:r>
          </a:p>
          <a:p>
            <a:r>
              <a:rPr lang="zh-CN" altLang="en-US" sz="2400" b="1" dirty="0"/>
              <a:t>磁盘上数据源地址</a:t>
            </a:r>
            <a:r>
              <a:rPr lang="en-US" altLang="zh-CN" sz="2400" b="1" dirty="0"/>
              <a:t>-&gt;DMA</a:t>
            </a:r>
            <a:r>
              <a:rPr lang="zh-CN" altLang="en-US" sz="2400" b="1" dirty="0"/>
              <a:t>控制器的</a:t>
            </a:r>
            <a:r>
              <a:rPr lang="en-US" altLang="zh-CN" sz="2400" b="1" dirty="0"/>
              <a:t>IO</a:t>
            </a:r>
            <a:r>
              <a:rPr lang="zh-CN" altLang="en-US" sz="2400" b="1" dirty="0"/>
              <a:t>控制逻辑</a:t>
            </a:r>
            <a:endParaRPr lang="en-US" altLang="zh-CN" sz="2400" b="1" dirty="0"/>
          </a:p>
          <a:p>
            <a:r>
              <a:rPr lang="zh-CN" altLang="en-US" sz="2400" b="1" dirty="0"/>
              <a:t>启动</a:t>
            </a:r>
            <a:r>
              <a:rPr lang="en-US" altLang="zh-CN" sz="2400" b="1" dirty="0"/>
              <a:t>DMA</a:t>
            </a:r>
            <a:r>
              <a:rPr lang="zh-CN" altLang="en-US" sz="2400" b="1" dirty="0"/>
              <a:t>控制器</a:t>
            </a:r>
            <a:endParaRPr lang="en-US" altLang="zh-CN" sz="2400" b="1" dirty="0"/>
          </a:p>
          <a:p>
            <a:r>
              <a:rPr lang="en-US" altLang="zh-CN" sz="2400" b="1" dirty="0"/>
              <a:t>CPU</a:t>
            </a:r>
            <a:r>
              <a:rPr lang="zh-CN" altLang="en-US" sz="2400" b="1" dirty="0"/>
              <a:t>转而处理其他任务</a:t>
            </a:r>
          </a:p>
        </p:txBody>
      </p:sp>
      <p:sp>
        <p:nvSpPr>
          <p:cNvPr id="5" name="Text Box 2">
            <a:extLst>
              <a:ext uri="{FF2B5EF4-FFF2-40B4-BE49-F238E27FC236}">
                <a16:creationId xmlns:a16="http://schemas.microsoft.com/office/drawing/2014/main" id="{90FC150D-C293-477C-9E4F-C7947F7089D5}"/>
              </a:ext>
            </a:extLst>
          </p:cNvPr>
          <p:cNvSpPr txBox="1">
            <a:spLocks noGrp="1" noChangeArrowheads="1"/>
          </p:cNvSpPr>
          <p:nvPr>
            <p:ph type="title"/>
          </p:nvPr>
        </p:nvSpPr>
        <p:spPr bwMode="auto">
          <a:xfrm>
            <a:off x="813470" y="19472"/>
            <a:ext cx="678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6.4.3 I/O</a:t>
            </a:r>
            <a:r>
              <a:rPr lang="zh-CN" altLang="en-US" sz="4000" b="1" dirty="0">
                <a:latin typeface="华文新魏" panose="02010800040101010101" pitchFamily="2" charset="-122"/>
                <a:ea typeface="华文新魏" panose="02010800040101010101" pitchFamily="2" charset="-122"/>
              </a:rPr>
              <a:t>设备的控制方式</a:t>
            </a:r>
          </a:p>
        </p:txBody>
      </p:sp>
    </p:spTree>
    <p:extLst>
      <p:ext uri="{BB962C8B-B14F-4D97-AF65-F5344CB8AC3E}">
        <p14:creationId xmlns:p14="http://schemas.microsoft.com/office/powerpoint/2010/main" val="2130920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a:extLst>
              <a:ext uri="{FF2B5EF4-FFF2-40B4-BE49-F238E27FC236}">
                <a16:creationId xmlns:a16="http://schemas.microsoft.com/office/drawing/2014/main" id="{64E4DB71-132E-462A-B8FC-650D49E3566A}"/>
              </a:ext>
            </a:extLst>
          </p:cNvPr>
          <p:cNvSpPr txBox="1">
            <a:spLocks noChangeArrowheads="1"/>
          </p:cNvSpPr>
          <p:nvPr/>
        </p:nvSpPr>
        <p:spPr bwMode="auto">
          <a:xfrm>
            <a:off x="0" y="2971800"/>
            <a:ext cx="2214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DMA</a:t>
            </a:r>
            <a:r>
              <a:rPr lang="zh-CN" altLang="en-US" b="1">
                <a:latin typeface="Times New Roman" panose="02020603050405020304" pitchFamily="18" charset="0"/>
              </a:rPr>
              <a:t>工作过程 </a:t>
            </a:r>
          </a:p>
        </p:txBody>
      </p:sp>
      <p:sp>
        <p:nvSpPr>
          <p:cNvPr id="51203" name="Rectangle 6">
            <a:extLst>
              <a:ext uri="{FF2B5EF4-FFF2-40B4-BE49-F238E27FC236}">
                <a16:creationId xmlns:a16="http://schemas.microsoft.com/office/drawing/2014/main" id="{3C4837AA-1DF6-4729-BDBC-B62B631DA471}"/>
              </a:ext>
            </a:extLst>
          </p:cNvPr>
          <p:cNvSpPr>
            <a:spLocks noChangeArrowheads="1"/>
          </p:cNvSpPr>
          <p:nvPr/>
        </p:nvSpPr>
        <p:spPr bwMode="auto">
          <a:xfrm>
            <a:off x="2744788" y="623888"/>
            <a:ext cx="2395537" cy="44767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204" name="Rectangle 7">
            <a:extLst>
              <a:ext uri="{FF2B5EF4-FFF2-40B4-BE49-F238E27FC236}">
                <a16:creationId xmlns:a16="http://schemas.microsoft.com/office/drawing/2014/main" id="{C2D27507-E030-4173-B57F-C20A93609B7A}"/>
              </a:ext>
            </a:extLst>
          </p:cNvPr>
          <p:cNvSpPr>
            <a:spLocks noChangeArrowheads="1"/>
          </p:cNvSpPr>
          <p:nvPr/>
        </p:nvSpPr>
        <p:spPr bwMode="auto">
          <a:xfrm>
            <a:off x="2771775" y="692150"/>
            <a:ext cx="51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设置</a:t>
            </a:r>
            <a:endParaRPr lang="zh-CN" altLang="en-US" b="1"/>
          </a:p>
        </p:txBody>
      </p:sp>
      <p:sp>
        <p:nvSpPr>
          <p:cNvPr id="51205" name="Rectangle 8">
            <a:extLst>
              <a:ext uri="{FF2B5EF4-FFF2-40B4-BE49-F238E27FC236}">
                <a16:creationId xmlns:a16="http://schemas.microsoft.com/office/drawing/2014/main" id="{1EF054D8-C359-4542-B3F9-771A1BF3D857}"/>
              </a:ext>
            </a:extLst>
          </p:cNvPr>
          <p:cNvSpPr>
            <a:spLocks noChangeArrowheads="1"/>
          </p:cNvSpPr>
          <p:nvPr/>
        </p:nvSpPr>
        <p:spPr bwMode="auto">
          <a:xfrm>
            <a:off x="3276600" y="692150"/>
            <a:ext cx="579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MAR</a:t>
            </a:r>
            <a:endParaRPr lang="en-US" altLang="zh-CN" b="1"/>
          </a:p>
        </p:txBody>
      </p:sp>
      <p:sp>
        <p:nvSpPr>
          <p:cNvPr id="51206" name="Rectangle 9">
            <a:extLst>
              <a:ext uri="{FF2B5EF4-FFF2-40B4-BE49-F238E27FC236}">
                <a16:creationId xmlns:a16="http://schemas.microsoft.com/office/drawing/2014/main" id="{0E228352-67B3-4637-9932-7245523B56BE}"/>
              </a:ext>
            </a:extLst>
          </p:cNvPr>
          <p:cNvSpPr>
            <a:spLocks noChangeArrowheads="1"/>
          </p:cNvSpPr>
          <p:nvPr/>
        </p:nvSpPr>
        <p:spPr bwMode="auto">
          <a:xfrm>
            <a:off x="3835400" y="701675"/>
            <a:ext cx="255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和</a:t>
            </a:r>
            <a:endParaRPr lang="zh-CN" altLang="en-US" b="1"/>
          </a:p>
        </p:txBody>
      </p:sp>
      <p:sp>
        <p:nvSpPr>
          <p:cNvPr id="51207" name="Rectangle 10">
            <a:extLst>
              <a:ext uri="{FF2B5EF4-FFF2-40B4-BE49-F238E27FC236}">
                <a16:creationId xmlns:a16="http://schemas.microsoft.com/office/drawing/2014/main" id="{25AB946F-F368-43D1-B986-991E8A2C3384}"/>
              </a:ext>
            </a:extLst>
          </p:cNvPr>
          <p:cNvSpPr>
            <a:spLocks noChangeArrowheads="1"/>
          </p:cNvSpPr>
          <p:nvPr/>
        </p:nvSpPr>
        <p:spPr bwMode="auto">
          <a:xfrm>
            <a:off x="4087813" y="682625"/>
            <a:ext cx="368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DC</a:t>
            </a:r>
            <a:endParaRPr lang="en-US" altLang="zh-CN" b="1"/>
          </a:p>
        </p:txBody>
      </p:sp>
      <p:sp>
        <p:nvSpPr>
          <p:cNvPr id="51208" name="Rectangle 11">
            <a:extLst>
              <a:ext uri="{FF2B5EF4-FFF2-40B4-BE49-F238E27FC236}">
                <a16:creationId xmlns:a16="http://schemas.microsoft.com/office/drawing/2014/main" id="{2FAB4A17-0FC3-4D75-A46C-69826C7C40C9}"/>
              </a:ext>
            </a:extLst>
          </p:cNvPr>
          <p:cNvSpPr>
            <a:spLocks noChangeArrowheads="1"/>
          </p:cNvSpPr>
          <p:nvPr/>
        </p:nvSpPr>
        <p:spPr bwMode="auto">
          <a:xfrm>
            <a:off x="4419600" y="701675"/>
            <a:ext cx="51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初值</a:t>
            </a:r>
            <a:endParaRPr lang="zh-CN" altLang="en-US" b="1"/>
          </a:p>
        </p:txBody>
      </p:sp>
      <p:sp>
        <p:nvSpPr>
          <p:cNvPr id="51209" name="Line 12">
            <a:extLst>
              <a:ext uri="{FF2B5EF4-FFF2-40B4-BE49-F238E27FC236}">
                <a16:creationId xmlns:a16="http://schemas.microsoft.com/office/drawing/2014/main" id="{FFFE1CCB-B8E7-4E23-833E-C01CC9B9098F}"/>
              </a:ext>
            </a:extLst>
          </p:cNvPr>
          <p:cNvSpPr>
            <a:spLocks noChangeShapeType="1"/>
          </p:cNvSpPr>
          <p:nvPr/>
        </p:nvSpPr>
        <p:spPr bwMode="auto">
          <a:xfrm>
            <a:off x="3951288" y="58738"/>
            <a:ext cx="1587" cy="5651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0" name="Freeform 13">
            <a:extLst>
              <a:ext uri="{FF2B5EF4-FFF2-40B4-BE49-F238E27FC236}">
                <a16:creationId xmlns:a16="http://schemas.microsoft.com/office/drawing/2014/main" id="{2F6CBA8C-50B6-4E80-A776-4DF5F075AD2E}"/>
              </a:ext>
            </a:extLst>
          </p:cNvPr>
          <p:cNvSpPr>
            <a:spLocks/>
          </p:cNvSpPr>
          <p:nvPr/>
        </p:nvSpPr>
        <p:spPr bwMode="auto">
          <a:xfrm>
            <a:off x="3894138" y="369888"/>
            <a:ext cx="96837" cy="254000"/>
          </a:xfrm>
          <a:custGeom>
            <a:avLst/>
            <a:gdLst>
              <a:gd name="T0" fmla="*/ 96837 w 61"/>
              <a:gd name="T1" fmla="*/ 0 h 160"/>
              <a:gd name="T2" fmla="*/ 57150 w 61"/>
              <a:gd name="T3" fmla="*/ 58738 h 160"/>
              <a:gd name="T4" fmla="*/ 0 w 61"/>
              <a:gd name="T5" fmla="*/ 0 h 160"/>
              <a:gd name="T6" fmla="*/ 57150 w 61"/>
              <a:gd name="T7" fmla="*/ 254000 h 160"/>
              <a:gd name="T8" fmla="*/ 96837 w 61"/>
              <a:gd name="T9" fmla="*/ 0 h 160"/>
              <a:gd name="T10" fmla="*/ 0 60000 65536"/>
              <a:gd name="T11" fmla="*/ 0 60000 65536"/>
              <a:gd name="T12" fmla="*/ 0 60000 65536"/>
              <a:gd name="T13" fmla="*/ 0 60000 65536"/>
              <a:gd name="T14" fmla="*/ 0 60000 65536"/>
              <a:gd name="T15" fmla="*/ 0 w 61"/>
              <a:gd name="T16" fmla="*/ 0 h 160"/>
              <a:gd name="T17" fmla="*/ 61 w 61"/>
              <a:gd name="T18" fmla="*/ 160 h 160"/>
            </a:gdLst>
            <a:ahLst/>
            <a:cxnLst>
              <a:cxn ang="T10">
                <a:pos x="T0" y="T1"/>
              </a:cxn>
              <a:cxn ang="T11">
                <a:pos x="T2" y="T3"/>
              </a:cxn>
              <a:cxn ang="T12">
                <a:pos x="T4" y="T5"/>
              </a:cxn>
              <a:cxn ang="T13">
                <a:pos x="T6" y="T7"/>
              </a:cxn>
              <a:cxn ang="T14">
                <a:pos x="T8" y="T9"/>
              </a:cxn>
            </a:cxnLst>
            <a:rect l="T15" t="T16" r="T17" b="T18"/>
            <a:pathLst>
              <a:path w="61" h="160">
                <a:moveTo>
                  <a:pt x="61" y="0"/>
                </a:moveTo>
                <a:lnTo>
                  <a:pt x="36" y="37"/>
                </a:lnTo>
                <a:lnTo>
                  <a:pt x="0" y="0"/>
                </a:lnTo>
                <a:lnTo>
                  <a:pt x="36" y="160"/>
                </a:lnTo>
                <a:lnTo>
                  <a:pt x="6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1211" name="Line 14">
            <a:extLst>
              <a:ext uri="{FF2B5EF4-FFF2-40B4-BE49-F238E27FC236}">
                <a16:creationId xmlns:a16="http://schemas.microsoft.com/office/drawing/2014/main" id="{BE4D68DE-637B-4467-B901-F9433EAA6518}"/>
              </a:ext>
            </a:extLst>
          </p:cNvPr>
          <p:cNvSpPr>
            <a:spLocks noChangeShapeType="1"/>
          </p:cNvSpPr>
          <p:nvPr/>
        </p:nvSpPr>
        <p:spPr bwMode="auto">
          <a:xfrm>
            <a:off x="3951288" y="1071563"/>
            <a:ext cx="1587" cy="4683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2" name="Freeform 15">
            <a:extLst>
              <a:ext uri="{FF2B5EF4-FFF2-40B4-BE49-F238E27FC236}">
                <a16:creationId xmlns:a16="http://schemas.microsoft.com/office/drawing/2014/main" id="{B75DD919-6F0D-49E3-9128-2853620FA8C8}"/>
              </a:ext>
            </a:extLst>
          </p:cNvPr>
          <p:cNvSpPr>
            <a:spLocks/>
          </p:cNvSpPr>
          <p:nvPr/>
        </p:nvSpPr>
        <p:spPr bwMode="auto">
          <a:xfrm>
            <a:off x="3894138" y="1304925"/>
            <a:ext cx="96837" cy="234950"/>
          </a:xfrm>
          <a:custGeom>
            <a:avLst/>
            <a:gdLst>
              <a:gd name="T0" fmla="*/ 96837 w 61"/>
              <a:gd name="T1" fmla="*/ 0 h 148"/>
              <a:gd name="T2" fmla="*/ 57150 w 61"/>
              <a:gd name="T3" fmla="*/ 39687 h 148"/>
              <a:gd name="T4" fmla="*/ 0 w 61"/>
              <a:gd name="T5" fmla="*/ 0 h 148"/>
              <a:gd name="T6" fmla="*/ 57150 w 61"/>
              <a:gd name="T7" fmla="*/ 234950 h 148"/>
              <a:gd name="T8" fmla="*/ 96837 w 61"/>
              <a:gd name="T9" fmla="*/ 0 h 148"/>
              <a:gd name="T10" fmla="*/ 0 60000 65536"/>
              <a:gd name="T11" fmla="*/ 0 60000 65536"/>
              <a:gd name="T12" fmla="*/ 0 60000 65536"/>
              <a:gd name="T13" fmla="*/ 0 60000 65536"/>
              <a:gd name="T14" fmla="*/ 0 60000 65536"/>
              <a:gd name="T15" fmla="*/ 0 w 61"/>
              <a:gd name="T16" fmla="*/ 0 h 148"/>
              <a:gd name="T17" fmla="*/ 61 w 61"/>
              <a:gd name="T18" fmla="*/ 148 h 148"/>
            </a:gdLst>
            <a:ahLst/>
            <a:cxnLst>
              <a:cxn ang="T10">
                <a:pos x="T0" y="T1"/>
              </a:cxn>
              <a:cxn ang="T11">
                <a:pos x="T2" y="T3"/>
              </a:cxn>
              <a:cxn ang="T12">
                <a:pos x="T4" y="T5"/>
              </a:cxn>
              <a:cxn ang="T13">
                <a:pos x="T6" y="T7"/>
              </a:cxn>
              <a:cxn ang="T14">
                <a:pos x="T8" y="T9"/>
              </a:cxn>
            </a:cxnLst>
            <a:rect l="T15" t="T16" r="T17" b="T18"/>
            <a:pathLst>
              <a:path w="61" h="148">
                <a:moveTo>
                  <a:pt x="61" y="0"/>
                </a:moveTo>
                <a:lnTo>
                  <a:pt x="36" y="25"/>
                </a:lnTo>
                <a:lnTo>
                  <a:pt x="0" y="0"/>
                </a:lnTo>
                <a:lnTo>
                  <a:pt x="36" y="148"/>
                </a:lnTo>
                <a:lnTo>
                  <a:pt x="6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1213" name="Rectangle 16">
            <a:extLst>
              <a:ext uri="{FF2B5EF4-FFF2-40B4-BE49-F238E27FC236}">
                <a16:creationId xmlns:a16="http://schemas.microsoft.com/office/drawing/2014/main" id="{469413D5-E6FC-45DD-9046-957C0426C409}"/>
              </a:ext>
            </a:extLst>
          </p:cNvPr>
          <p:cNvSpPr>
            <a:spLocks noChangeArrowheads="1"/>
          </p:cNvSpPr>
          <p:nvPr/>
        </p:nvSpPr>
        <p:spPr bwMode="auto">
          <a:xfrm>
            <a:off x="2744788" y="1539875"/>
            <a:ext cx="2395537" cy="44767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214" name="Rectangle 17">
            <a:extLst>
              <a:ext uri="{FF2B5EF4-FFF2-40B4-BE49-F238E27FC236}">
                <a16:creationId xmlns:a16="http://schemas.microsoft.com/office/drawing/2014/main" id="{DA99C336-6B05-44E3-84A4-B34AF3C6B81D}"/>
              </a:ext>
            </a:extLst>
          </p:cNvPr>
          <p:cNvSpPr>
            <a:spLocks noChangeArrowheads="1"/>
          </p:cNvSpPr>
          <p:nvPr/>
        </p:nvSpPr>
        <p:spPr bwMode="auto">
          <a:xfrm>
            <a:off x="2881313" y="1636713"/>
            <a:ext cx="51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启动</a:t>
            </a:r>
            <a:endParaRPr lang="zh-CN" altLang="en-US" b="1"/>
          </a:p>
        </p:txBody>
      </p:sp>
      <p:sp>
        <p:nvSpPr>
          <p:cNvPr id="51215" name="Rectangle 18">
            <a:extLst>
              <a:ext uri="{FF2B5EF4-FFF2-40B4-BE49-F238E27FC236}">
                <a16:creationId xmlns:a16="http://schemas.microsoft.com/office/drawing/2014/main" id="{0C4952E6-E214-4E7E-AD52-AB01E085DC9D}"/>
              </a:ext>
            </a:extLst>
          </p:cNvPr>
          <p:cNvSpPr>
            <a:spLocks noChangeArrowheads="1"/>
          </p:cNvSpPr>
          <p:nvPr/>
        </p:nvSpPr>
        <p:spPr bwMode="auto">
          <a:xfrm>
            <a:off x="3387725" y="1617663"/>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DMA</a:t>
            </a:r>
            <a:endParaRPr lang="en-US" altLang="zh-CN" b="1"/>
          </a:p>
        </p:txBody>
      </p:sp>
      <p:sp>
        <p:nvSpPr>
          <p:cNvPr id="51216" name="Rectangle 19">
            <a:extLst>
              <a:ext uri="{FF2B5EF4-FFF2-40B4-BE49-F238E27FC236}">
                <a16:creationId xmlns:a16="http://schemas.microsoft.com/office/drawing/2014/main" id="{7A4E1C17-244A-4009-B892-22C0FA42FE32}"/>
              </a:ext>
            </a:extLst>
          </p:cNvPr>
          <p:cNvSpPr>
            <a:spLocks noChangeArrowheads="1"/>
          </p:cNvSpPr>
          <p:nvPr/>
        </p:nvSpPr>
        <p:spPr bwMode="auto">
          <a:xfrm>
            <a:off x="3990975" y="1636713"/>
            <a:ext cx="1022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传送命令</a:t>
            </a:r>
            <a:endParaRPr lang="zh-CN" altLang="en-US" b="1"/>
          </a:p>
        </p:txBody>
      </p:sp>
      <p:sp>
        <p:nvSpPr>
          <p:cNvPr id="51217" name="Line 20">
            <a:extLst>
              <a:ext uri="{FF2B5EF4-FFF2-40B4-BE49-F238E27FC236}">
                <a16:creationId xmlns:a16="http://schemas.microsoft.com/office/drawing/2014/main" id="{A8FC2C0D-6DD9-4673-8314-42341FDEC841}"/>
              </a:ext>
            </a:extLst>
          </p:cNvPr>
          <p:cNvSpPr>
            <a:spLocks noChangeShapeType="1"/>
          </p:cNvSpPr>
          <p:nvPr/>
        </p:nvSpPr>
        <p:spPr bwMode="auto">
          <a:xfrm>
            <a:off x="3951288" y="1987550"/>
            <a:ext cx="1587" cy="4683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8" name="Rectangle 21">
            <a:extLst>
              <a:ext uri="{FF2B5EF4-FFF2-40B4-BE49-F238E27FC236}">
                <a16:creationId xmlns:a16="http://schemas.microsoft.com/office/drawing/2014/main" id="{E9CEA35D-02A9-47B6-B145-7CC905B4EC03}"/>
              </a:ext>
            </a:extLst>
          </p:cNvPr>
          <p:cNvSpPr>
            <a:spLocks noChangeArrowheads="1"/>
          </p:cNvSpPr>
          <p:nvPr/>
        </p:nvSpPr>
        <p:spPr bwMode="auto">
          <a:xfrm>
            <a:off x="2744787" y="2436812"/>
            <a:ext cx="2395537" cy="73977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219" name="Rectangle 22">
            <a:extLst>
              <a:ext uri="{FF2B5EF4-FFF2-40B4-BE49-F238E27FC236}">
                <a16:creationId xmlns:a16="http://schemas.microsoft.com/office/drawing/2014/main" id="{D5860E38-742D-4F0D-929A-E6C6A53E11A9}"/>
              </a:ext>
            </a:extLst>
          </p:cNvPr>
          <p:cNvSpPr>
            <a:spLocks noChangeArrowheads="1"/>
          </p:cNvSpPr>
          <p:nvPr/>
        </p:nvSpPr>
        <p:spPr bwMode="auto">
          <a:xfrm>
            <a:off x="2803525" y="2533650"/>
            <a:ext cx="2300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rgbClr val="000000"/>
                </a:solidFill>
                <a:latin typeface="宋体" panose="02010600030101010101" pitchFamily="2" charset="-122"/>
              </a:rPr>
              <a:t>挪用存储器周期传送</a:t>
            </a:r>
            <a:endParaRPr lang="zh-CN" altLang="en-US" b="1" dirty="0"/>
          </a:p>
        </p:txBody>
      </p:sp>
      <p:sp>
        <p:nvSpPr>
          <p:cNvPr id="51220" name="Rectangle 23">
            <a:extLst>
              <a:ext uri="{FF2B5EF4-FFF2-40B4-BE49-F238E27FC236}">
                <a16:creationId xmlns:a16="http://schemas.microsoft.com/office/drawing/2014/main" id="{7AC67936-BA4D-4796-B5E1-14E21EDAB3BB}"/>
              </a:ext>
            </a:extLst>
          </p:cNvPr>
          <p:cNvSpPr>
            <a:spLocks noChangeArrowheads="1"/>
          </p:cNvSpPr>
          <p:nvPr/>
        </p:nvSpPr>
        <p:spPr bwMode="auto">
          <a:xfrm>
            <a:off x="3562350" y="2844800"/>
            <a:ext cx="766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数据字</a:t>
            </a:r>
            <a:endParaRPr lang="zh-CN" altLang="en-US" b="1"/>
          </a:p>
        </p:txBody>
      </p:sp>
      <p:sp>
        <p:nvSpPr>
          <p:cNvPr id="51221" name="Freeform 24">
            <a:extLst>
              <a:ext uri="{FF2B5EF4-FFF2-40B4-BE49-F238E27FC236}">
                <a16:creationId xmlns:a16="http://schemas.microsoft.com/office/drawing/2014/main" id="{5FBB8C86-675A-42D2-A784-9792C5F447C1}"/>
              </a:ext>
            </a:extLst>
          </p:cNvPr>
          <p:cNvSpPr>
            <a:spLocks/>
          </p:cNvSpPr>
          <p:nvPr/>
        </p:nvSpPr>
        <p:spPr bwMode="auto">
          <a:xfrm>
            <a:off x="3894138" y="2220913"/>
            <a:ext cx="96837" cy="254000"/>
          </a:xfrm>
          <a:custGeom>
            <a:avLst/>
            <a:gdLst>
              <a:gd name="T0" fmla="*/ 96837 w 61"/>
              <a:gd name="T1" fmla="*/ 0 h 160"/>
              <a:gd name="T2" fmla="*/ 57150 w 61"/>
              <a:gd name="T3" fmla="*/ 58738 h 160"/>
              <a:gd name="T4" fmla="*/ 0 w 61"/>
              <a:gd name="T5" fmla="*/ 0 h 160"/>
              <a:gd name="T6" fmla="*/ 57150 w 61"/>
              <a:gd name="T7" fmla="*/ 254000 h 160"/>
              <a:gd name="T8" fmla="*/ 96837 w 61"/>
              <a:gd name="T9" fmla="*/ 0 h 160"/>
              <a:gd name="T10" fmla="*/ 0 60000 65536"/>
              <a:gd name="T11" fmla="*/ 0 60000 65536"/>
              <a:gd name="T12" fmla="*/ 0 60000 65536"/>
              <a:gd name="T13" fmla="*/ 0 60000 65536"/>
              <a:gd name="T14" fmla="*/ 0 60000 65536"/>
              <a:gd name="T15" fmla="*/ 0 w 61"/>
              <a:gd name="T16" fmla="*/ 0 h 160"/>
              <a:gd name="T17" fmla="*/ 61 w 61"/>
              <a:gd name="T18" fmla="*/ 160 h 160"/>
            </a:gdLst>
            <a:ahLst/>
            <a:cxnLst>
              <a:cxn ang="T10">
                <a:pos x="T0" y="T1"/>
              </a:cxn>
              <a:cxn ang="T11">
                <a:pos x="T2" y="T3"/>
              </a:cxn>
              <a:cxn ang="T12">
                <a:pos x="T4" y="T5"/>
              </a:cxn>
              <a:cxn ang="T13">
                <a:pos x="T6" y="T7"/>
              </a:cxn>
              <a:cxn ang="T14">
                <a:pos x="T8" y="T9"/>
              </a:cxn>
            </a:cxnLst>
            <a:rect l="T15" t="T16" r="T17" b="T18"/>
            <a:pathLst>
              <a:path w="61" h="160">
                <a:moveTo>
                  <a:pt x="61" y="0"/>
                </a:moveTo>
                <a:lnTo>
                  <a:pt x="36" y="37"/>
                </a:lnTo>
                <a:lnTo>
                  <a:pt x="0" y="0"/>
                </a:lnTo>
                <a:lnTo>
                  <a:pt x="36" y="160"/>
                </a:lnTo>
                <a:lnTo>
                  <a:pt x="6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1222" name="Rectangle 25">
            <a:extLst>
              <a:ext uri="{FF2B5EF4-FFF2-40B4-BE49-F238E27FC236}">
                <a16:creationId xmlns:a16="http://schemas.microsoft.com/office/drawing/2014/main" id="{1696D0B9-1245-42E9-9549-DF1E129835FD}"/>
              </a:ext>
            </a:extLst>
          </p:cNvPr>
          <p:cNvSpPr>
            <a:spLocks noChangeArrowheads="1"/>
          </p:cNvSpPr>
          <p:nvPr/>
        </p:nvSpPr>
        <p:spPr bwMode="auto">
          <a:xfrm>
            <a:off x="2744788" y="3663950"/>
            <a:ext cx="2395537" cy="72072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223" name="Rectangle 26">
            <a:extLst>
              <a:ext uri="{FF2B5EF4-FFF2-40B4-BE49-F238E27FC236}">
                <a16:creationId xmlns:a16="http://schemas.microsoft.com/office/drawing/2014/main" id="{4BE4E809-0D4C-4594-B746-4E865C648AE2}"/>
              </a:ext>
            </a:extLst>
          </p:cNvPr>
          <p:cNvSpPr>
            <a:spLocks noChangeArrowheads="1"/>
          </p:cNvSpPr>
          <p:nvPr/>
        </p:nvSpPr>
        <p:spPr bwMode="auto">
          <a:xfrm>
            <a:off x="3133725" y="3722688"/>
            <a:ext cx="153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存储器地址增</a:t>
            </a:r>
            <a:endParaRPr lang="zh-CN" altLang="en-US" b="1"/>
          </a:p>
        </p:txBody>
      </p:sp>
      <p:sp>
        <p:nvSpPr>
          <p:cNvPr id="51224" name="Rectangle 27">
            <a:extLst>
              <a:ext uri="{FF2B5EF4-FFF2-40B4-BE49-F238E27FC236}">
                <a16:creationId xmlns:a16="http://schemas.microsoft.com/office/drawing/2014/main" id="{68413CBE-0CBE-4270-98CB-9DADBB22C283}"/>
              </a:ext>
            </a:extLst>
          </p:cNvPr>
          <p:cNvSpPr>
            <a:spLocks noChangeArrowheads="1"/>
          </p:cNvSpPr>
          <p:nvPr/>
        </p:nvSpPr>
        <p:spPr bwMode="auto">
          <a:xfrm>
            <a:off x="4652963" y="37036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1</a:t>
            </a:r>
            <a:endParaRPr lang="zh-CN" altLang="en-US" b="1"/>
          </a:p>
        </p:txBody>
      </p:sp>
      <p:sp>
        <p:nvSpPr>
          <p:cNvPr id="51225" name="Rectangle 28">
            <a:extLst>
              <a:ext uri="{FF2B5EF4-FFF2-40B4-BE49-F238E27FC236}">
                <a16:creationId xmlns:a16="http://schemas.microsoft.com/office/drawing/2014/main" id="{F53151DD-DCF4-4188-81F8-1ACB701BEF26}"/>
              </a:ext>
            </a:extLst>
          </p:cNvPr>
          <p:cNvSpPr>
            <a:spLocks noChangeArrowheads="1"/>
          </p:cNvSpPr>
          <p:nvPr/>
        </p:nvSpPr>
        <p:spPr bwMode="auto">
          <a:xfrm>
            <a:off x="2998788" y="4033838"/>
            <a:ext cx="1789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字计数寄存器减</a:t>
            </a:r>
            <a:endParaRPr lang="zh-CN" altLang="en-US" b="1"/>
          </a:p>
        </p:txBody>
      </p:sp>
      <p:sp>
        <p:nvSpPr>
          <p:cNvPr id="51226" name="Rectangle 29">
            <a:extLst>
              <a:ext uri="{FF2B5EF4-FFF2-40B4-BE49-F238E27FC236}">
                <a16:creationId xmlns:a16="http://schemas.microsoft.com/office/drawing/2014/main" id="{E6AB0C32-010A-466B-BD38-62E969A1B1AD}"/>
              </a:ext>
            </a:extLst>
          </p:cNvPr>
          <p:cNvSpPr>
            <a:spLocks noChangeArrowheads="1"/>
          </p:cNvSpPr>
          <p:nvPr/>
        </p:nvSpPr>
        <p:spPr bwMode="auto">
          <a:xfrm>
            <a:off x="4770438" y="40147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1</a:t>
            </a:r>
            <a:endParaRPr lang="zh-CN" altLang="en-US" b="1"/>
          </a:p>
        </p:txBody>
      </p:sp>
      <p:sp>
        <p:nvSpPr>
          <p:cNvPr id="51227" name="Line 30">
            <a:extLst>
              <a:ext uri="{FF2B5EF4-FFF2-40B4-BE49-F238E27FC236}">
                <a16:creationId xmlns:a16="http://schemas.microsoft.com/office/drawing/2014/main" id="{F0348D27-2703-4C7C-AFC0-4A3E77DC0921}"/>
              </a:ext>
            </a:extLst>
          </p:cNvPr>
          <p:cNvSpPr>
            <a:spLocks noChangeShapeType="1"/>
          </p:cNvSpPr>
          <p:nvPr/>
        </p:nvSpPr>
        <p:spPr bwMode="auto">
          <a:xfrm>
            <a:off x="3951288" y="3195638"/>
            <a:ext cx="1587" cy="4683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8" name="Freeform 31">
            <a:extLst>
              <a:ext uri="{FF2B5EF4-FFF2-40B4-BE49-F238E27FC236}">
                <a16:creationId xmlns:a16="http://schemas.microsoft.com/office/drawing/2014/main" id="{79CE3E0A-DA44-4CC4-AAEB-A00ABB8E8C35}"/>
              </a:ext>
            </a:extLst>
          </p:cNvPr>
          <p:cNvSpPr>
            <a:spLocks/>
          </p:cNvSpPr>
          <p:nvPr/>
        </p:nvSpPr>
        <p:spPr bwMode="auto">
          <a:xfrm>
            <a:off x="3894138" y="3409950"/>
            <a:ext cx="96837" cy="254000"/>
          </a:xfrm>
          <a:custGeom>
            <a:avLst/>
            <a:gdLst>
              <a:gd name="T0" fmla="*/ 96837 w 61"/>
              <a:gd name="T1" fmla="*/ 0 h 160"/>
              <a:gd name="T2" fmla="*/ 57150 w 61"/>
              <a:gd name="T3" fmla="*/ 39687 h 160"/>
              <a:gd name="T4" fmla="*/ 0 w 61"/>
              <a:gd name="T5" fmla="*/ 0 h 160"/>
              <a:gd name="T6" fmla="*/ 57150 w 61"/>
              <a:gd name="T7" fmla="*/ 254000 h 160"/>
              <a:gd name="T8" fmla="*/ 96837 w 61"/>
              <a:gd name="T9" fmla="*/ 0 h 160"/>
              <a:gd name="T10" fmla="*/ 0 60000 65536"/>
              <a:gd name="T11" fmla="*/ 0 60000 65536"/>
              <a:gd name="T12" fmla="*/ 0 60000 65536"/>
              <a:gd name="T13" fmla="*/ 0 60000 65536"/>
              <a:gd name="T14" fmla="*/ 0 60000 65536"/>
              <a:gd name="T15" fmla="*/ 0 w 61"/>
              <a:gd name="T16" fmla="*/ 0 h 160"/>
              <a:gd name="T17" fmla="*/ 61 w 61"/>
              <a:gd name="T18" fmla="*/ 160 h 160"/>
            </a:gdLst>
            <a:ahLst/>
            <a:cxnLst>
              <a:cxn ang="T10">
                <a:pos x="T0" y="T1"/>
              </a:cxn>
              <a:cxn ang="T11">
                <a:pos x="T2" y="T3"/>
              </a:cxn>
              <a:cxn ang="T12">
                <a:pos x="T4" y="T5"/>
              </a:cxn>
              <a:cxn ang="T13">
                <a:pos x="T6" y="T7"/>
              </a:cxn>
              <a:cxn ang="T14">
                <a:pos x="T8" y="T9"/>
              </a:cxn>
            </a:cxnLst>
            <a:rect l="T15" t="T16" r="T17" b="T18"/>
            <a:pathLst>
              <a:path w="61" h="160">
                <a:moveTo>
                  <a:pt x="61" y="0"/>
                </a:moveTo>
                <a:lnTo>
                  <a:pt x="36" y="25"/>
                </a:lnTo>
                <a:lnTo>
                  <a:pt x="0" y="0"/>
                </a:lnTo>
                <a:lnTo>
                  <a:pt x="36" y="160"/>
                </a:lnTo>
                <a:lnTo>
                  <a:pt x="6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1229" name="Freeform 32">
            <a:extLst>
              <a:ext uri="{FF2B5EF4-FFF2-40B4-BE49-F238E27FC236}">
                <a16:creationId xmlns:a16="http://schemas.microsoft.com/office/drawing/2014/main" id="{CD8815DC-5A90-4211-AE2B-52200DA32878}"/>
              </a:ext>
            </a:extLst>
          </p:cNvPr>
          <p:cNvSpPr>
            <a:spLocks/>
          </p:cNvSpPr>
          <p:nvPr/>
        </p:nvSpPr>
        <p:spPr bwMode="auto">
          <a:xfrm>
            <a:off x="2784475" y="4852988"/>
            <a:ext cx="2335213" cy="915987"/>
          </a:xfrm>
          <a:custGeom>
            <a:avLst/>
            <a:gdLst>
              <a:gd name="T0" fmla="*/ 0 w 1471"/>
              <a:gd name="T1" fmla="*/ 466725 h 577"/>
              <a:gd name="T2" fmla="*/ 1166813 w 1471"/>
              <a:gd name="T3" fmla="*/ 0 h 577"/>
              <a:gd name="T4" fmla="*/ 2335213 w 1471"/>
              <a:gd name="T5" fmla="*/ 466725 h 577"/>
              <a:gd name="T6" fmla="*/ 1166813 w 1471"/>
              <a:gd name="T7" fmla="*/ 915987 h 577"/>
              <a:gd name="T8" fmla="*/ 0 w 1471"/>
              <a:gd name="T9" fmla="*/ 466725 h 577"/>
              <a:gd name="T10" fmla="*/ 0 60000 65536"/>
              <a:gd name="T11" fmla="*/ 0 60000 65536"/>
              <a:gd name="T12" fmla="*/ 0 60000 65536"/>
              <a:gd name="T13" fmla="*/ 0 60000 65536"/>
              <a:gd name="T14" fmla="*/ 0 60000 65536"/>
              <a:gd name="T15" fmla="*/ 0 w 1471"/>
              <a:gd name="T16" fmla="*/ 0 h 577"/>
              <a:gd name="T17" fmla="*/ 1471 w 1471"/>
              <a:gd name="T18" fmla="*/ 577 h 577"/>
            </a:gdLst>
            <a:ahLst/>
            <a:cxnLst>
              <a:cxn ang="T10">
                <a:pos x="T0" y="T1"/>
              </a:cxn>
              <a:cxn ang="T11">
                <a:pos x="T2" y="T3"/>
              </a:cxn>
              <a:cxn ang="T12">
                <a:pos x="T4" y="T5"/>
              </a:cxn>
              <a:cxn ang="T13">
                <a:pos x="T6" y="T7"/>
              </a:cxn>
              <a:cxn ang="T14">
                <a:pos x="T8" y="T9"/>
              </a:cxn>
            </a:cxnLst>
            <a:rect l="T15" t="T16" r="T17" b="T18"/>
            <a:pathLst>
              <a:path w="1471" h="577">
                <a:moveTo>
                  <a:pt x="0" y="294"/>
                </a:moveTo>
                <a:lnTo>
                  <a:pt x="735" y="0"/>
                </a:lnTo>
                <a:lnTo>
                  <a:pt x="1471" y="294"/>
                </a:lnTo>
                <a:lnTo>
                  <a:pt x="735" y="577"/>
                </a:lnTo>
                <a:lnTo>
                  <a:pt x="0" y="294"/>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51230" name="Rectangle 33">
            <a:extLst>
              <a:ext uri="{FF2B5EF4-FFF2-40B4-BE49-F238E27FC236}">
                <a16:creationId xmlns:a16="http://schemas.microsoft.com/office/drawing/2014/main" id="{B38C0806-A3E2-45D7-9D8C-239395BCA7C3}"/>
              </a:ext>
            </a:extLst>
          </p:cNvPr>
          <p:cNvSpPr>
            <a:spLocks noChangeArrowheads="1"/>
          </p:cNvSpPr>
          <p:nvPr/>
        </p:nvSpPr>
        <p:spPr bwMode="auto">
          <a:xfrm>
            <a:off x="3581400" y="5164138"/>
            <a:ext cx="877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rPr>
              <a:t>DC＝0?</a:t>
            </a:r>
            <a:endParaRPr lang="en-US" altLang="zh-CN" b="1"/>
          </a:p>
        </p:txBody>
      </p:sp>
      <p:sp>
        <p:nvSpPr>
          <p:cNvPr id="51231" name="Line 34">
            <a:extLst>
              <a:ext uri="{FF2B5EF4-FFF2-40B4-BE49-F238E27FC236}">
                <a16:creationId xmlns:a16="http://schemas.microsoft.com/office/drawing/2014/main" id="{6C792A3C-7D2B-4C52-B7EE-672E41D7EF01}"/>
              </a:ext>
            </a:extLst>
          </p:cNvPr>
          <p:cNvSpPr>
            <a:spLocks noChangeShapeType="1"/>
          </p:cNvSpPr>
          <p:nvPr/>
        </p:nvSpPr>
        <p:spPr bwMode="auto">
          <a:xfrm>
            <a:off x="3951288" y="4384675"/>
            <a:ext cx="1587" cy="4683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Freeform 35">
            <a:extLst>
              <a:ext uri="{FF2B5EF4-FFF2-40B4-BE49-F238E27FC236}">
                <a16:creationId xmlns:a16="http://schemas.microsoft.com/office/drawing/2014/main" id="{6FFD8B78-309D-462D-B6D7-9D875C9FBEC2}"/>
              </a:ext>
            </a:extLst>
          </p:cNvPr>
          <p:cNvSpPr>
            <a:spLocks/>
          </p:cNvSpPr>
          <p:nvPr/>
        </p:nvSpPr>
        <p:spPr bwMode="auto">
          <a:xfrm>
            <a:off x="3894138" y="6002338"/>
            <a:ext cx="96837" cy="233362"/>
          </a:xfrm>
          <a:custGeom>
            <a:avLst/>
            <a:gdLst>
              <a:gd name="T0" fmla="*/ 96837 w 61"/>
              <a:gd name="T1" fmla="*/ 0 h 147"/>
              <a:gd name="T2" fmla="*/ 57150 w 61"/>
              <a:gd name="T3" fmla="*/ 39687 h 147"/>
              <a:gd name="T4" fmla="*/ 0 w 61"/>
              <a:gd name="T5" fmla="*/ 0 h 147"/>
              <a:gd name="T6" fmla="*/ 57150 w 61"/>
              <a:gd name="T7" fmla="*/ 233362 h 147"/>
              <a:gd name="T8" fmla="*/ 96837 w 61"/>
              <a:gd name="T9" fmla="*/ 0 h 147"/>
              <a:gd name="T10" fmla="*/ 0 60000 65536"/>
              <a:gd name="T11" fmla="*/ 0 60000 65536"/>
              <a:gd name="T12" fmla="*/ 0 60000 65536"/>
              <a:gd name="T13" fmla="*/ 0 60000 65536"/>
              <a:gd name="T14" fmla="*/ 0 60000 65536"/>
              <a:gd name="T15" fmla="*/ 0 w 61"/>
              <a:gd name="T16" fmla="*/ 0 h 147"/>
              <a:gd name="T17" fmla="*/ 61 w 61"/>
              <a:gd name="T18" fmla="*/ 147 h 147"/>
            </a:gdLst>
            <a:ahLst/>
            <a:cxnLst>
              <a:cxn ang="T10">
                <a:pos x="T0" y="T1"/>
              </a:cxn>
              <a:cxn ang="T11">
                <a:pos x="T2" y="T3"/>
              </a:cxn>
              <a:cxn ang="T12">
                <a:pos x="T4" y="T5"/>
              </a:cxn>
              <a:cxn ang="T13">
                <a:pos x="T6" y="T7"/>
              </a:cxn>
              <a:cxn ang="T14">
                <a:pos x="T8" y="T9"/>
              </a:cxn>
            </a:cxnLst>
            <a:rect l="T15" t="T16" r="T17" b="T18"/>
            <a:pathLst>
              <a:path w="61" h="147">
                <a:moveTo>
                  <a:pt x="61" y="0"/>
                </a:moveTo>
                <a:lnTo>
                  <a:pt x="36" y="25"/>
                </a:lnTo>
                <a:lnTo>
                  <a:pt x="0" y="0"/>
                </a:lnTo>
                <a:lnTo>
                  <a:pt x="36" y="147"/>
                </a:lnTo>
                <a:lnTo>
                  <a:pt x="6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1233" name="Line 36">
            <a:extLst>
              <a:ext uri="{FF2B5EF4-FFF2-40B4-BE49-F238E27FC236}">
                <a16:creationId xmlns:a16="http://schemas.microsoft.com/office/drawing/2014/main" id="{806DB9E2-BE2B-4613-9434-92EDEA552702}"/>
              </a:ext>
            </a:extLst>
          </p:cNvPr>
          <p:cNvSpPr>
            <a:spLocks noChangeShapeType="1"/>
          </p:cNvSpPr>
          <p:nvPr/>
        </p:nvSpPr>
        <p:spPr bwMode="auto">
          <a:xfrm>
            <a:off x="3951288" y="5768975"/>
            <a:ext cx="1587" cy="46672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Rectangle 37">
            <a:extLst>
              <a:ext uri="{FF2B5EF4-FFF2-40B4-BE49-F238E27FC236}">
                <a16:creationId xmlns:a16="http://schemas.microsoft.com/office/drawing/2014/main" id="{F4E265C8-50D5-4B07-A206-718CCDA7D8D5}"/>
              </a:ext>
            </a:extLst>
          </p:cNvPr>
          <p:cNvSpPr>
            <a:spLocks noChangeArrowheads="1"/>
          </p:cNvSpPr>
          <p:nvPr/>
        </p:nvSpPr>
        <p:spPr bwMode="auto">
          <a:xfrm>
            <a:off x="2744788" y="6235700"/>
            <a:ext cx="2395537" cy="44926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235" name="Rectangle 38">
            <a:extLst>
              <a:ext uri="{FF2B5EF4-FFF2-40B4-BE49-F238E27FC236}">
                <a16:creationId xmlns:a16="http://schemas.microsoft.com/office/drawing/2014/main" id="{170258AB-BF65-4EDE-91AD-E6C9ECA05FA2}"/>
              </a:ext>
            </a:extLst>
          </p:cNvPr>
          <p:cNvSpPr>
            <a:spLocks noChangeArrowheads="1"/>
          </p:cNvSpPr>
          <p:nvPr/>
        </p:nvSpPr>
        <p:spPr bwMode="auto">
          <a:xfrm>
            <a:off x="3446463" y="6334125"/>
            <a:ext cx="1022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请求中断</a:t>
            </a:r>
            <a:endParaRPr lang="zh-CN" altLang="en-US" b="1"/>
          </a:p>
        </p:txBody>
      </p:sp>
      <p:sp>
        <p:nvSpPr>
          <p:cNvPr id="51236" name="Freeform 39">
            <a:extLst>
              <a:ext uri="{FF2B5EF4-FFF2-40B4-BE49-F238E27FC236}">
                <a16:creationId xmlns:a16="http://schemas.microsoft.com/office/drawing/2014/main" id="{78990073-00C5-4AAD-BEEF-731EDA5BEFBB}"/>
              </a:ext>
            </a:extLst>
          </p:cNvPr>
          <p:cNvSpPr>
            <a:spLocks/>
          </p:cNvSpPr>
          <p:nvPr/>
        </p:nvSpPr>
        <p:spPr bwMode="auto">
          <a:xfrm>
            <a:off x="3894138" y="4618038"/>
            <a:ext cx="96837" cy="234950"/>
          </a:xfrm>
          <a:custGeom>
            <a:avLst/>
            <a:gdLst>
              <a:gd name="T0" fmla="*/ 96837 w 61"/>
              <a:gd name="T1" fmla="*/ 0 h 148"/>
              <a:gd name="T2" fmla="*/ 57150 w 61"/>
              <a:gd name="T3" fmla="*/ 39687 h 148"/>
              <a:gd name="T4" fmla="*/ 0 w 61"/>
              <a:gd name="T5" fmla="*/ 0 h 148"/>
              <a:gd name="T6" fmla="*/ 57150 w 61"/>
              <a:gd name="T7" fmla="*/ 234950 h 148"/>
              <a:gd name="T8" fmla="*/ 96837 w 61"/>
              <a:gd name="T9" fmla="*/ 0 h 148"/>
              <a:gd name="T10" fmla="*/ 0 60000 65536"/>
              <a:gd name="T11" fmla="*/ 0 60000 65536"/>
              <a:gd name="T12" fmla="*/ 0 60000 65536"/>
              <a:gd name="T13" fmla="*/ 0 60000 65536"/>
              <a:gd name="T14" fmla="*/ 0 60000 65536"/>
              <a:gd name="T15" fmla="*/ 0 w 61"/>
              <a:gd name="T16" fmla="*/ 0 h 148"/>
              <a:gd name="T17" fmla="*/ 61 w 61"/>
              <a:gd name="T18" fmla="*/ 148 h 148"/>
            </a:gdLst>
            <a:ahLst/>
            <a:cxnLst>
              <a:cxn ang="T10">
                <a:pos x="T0" y="T1"/>
              </a:cxn>
              <a:cxn ang="T11">
                <a:pos x="T2" y="T3"/>
              </a:cxn>
              <a:cxn ang="T12">
                <a:pos x="T4" y="T5"/>
              </a:cxn>
              <a:cxn ang="T13">
                <a:pos x="T6" y="T7"/>
              </a:cxn>
              <a:cxn ang="T14">
                <a:pos x="T8" y="T9"/>
              </a:cxn>
            </a:cxnLst>
            <a:rect l="T15" t="T16" r="T17" b="T18"/>
            <a:pathLst>
              <a:path w="61" h="148">
                <a:moveTo>
                  <a:pt x="61" y="0"/>
                </a:moveTo>
                <a:lnTo>
                  <a:pt x="36" y="25"/>
                </a:lnTo>
                <a:lnTo>
                  <a:pt x="0" y="0"/>
                </a:lnTo>
                <a:lnTo>
                  <a:pt x="36" y="148"/>
                </a:lnTo>
                <a:lnTo>
                  <a:pt x="6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1237" name="Rectangle 40">
            <a:extLst>
              <a:ext uri="{FF2B5EF4-FFF2-40B4-BE49-F238E27FC236}">
                <a16:creationId xmlns:a16="http://schemas.microsoft.com/office/drawing/2014/main" id="{13792A06-1F98-4DA0-B94B-8F37E60D23D6}"/>
              </a:ext>
            </a:extLst>
          </p:cNvPr>
          <p:cNvSpPr>
            <a:spLocks noChangeArrowheads="1"/>
          </p:cNvSpPr>
          <p:nvPr/>
        </p:nvSpPr>
        <p:spPr bwMode="auto">
          <a:xfrm>
            <a:off x="5880100" y="2865438"/>
            <a:ext cx="2200275" cy="1109662"/>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238" name="Rectangle 41">
            <a:extLst>
              <a:ext uri="{FF2B5EF4-FFF2-40B4-BE49-F238E27FC236}">
                <a16:creationId xmlns:a16="http://schemas.microsoft.com/office/drawing/2014/main" id="{4A7656EB-1DE3-4EED-A87D-109E19493460}"/>
              </a:ext>
            </a:extLst>
          </p:cNvPr>
          <p:cNvSpPr>
            <a:spLocks noChangeArrowheads="1"/>
          </p:cNvSpPr>
          <p:nvPr/>
        </p:nvSpPr>
        <p:spPr bwMode="auto">
          <a:xfrm>
            <a:off x="6094413" y="2981325"/>
            <a:ext cx="1789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在继续执行用户</a:t>
            </a:r>
            <a:endParaRPr lang="zh-CN" altLang="en-US" b="1"/>
          </a:p>
        </p:txBody>
      </p:sp>
      <p:sp>
        <p:nvSpPr>
          <p:cNvPr id="51239" name="Rectangle 42">
            <a:extLst>
              <a:ext uri="{FF2B5EF4-FFF2-40B4-BE49-F238E27FC236}">
                <a16:creationId xmlns:a16="http://schemas.microsoft.com/office/drawing/2014/main" id="{11573CB1-D9F0-4214-99D4-524C0AB9B7C9}"/>
              </a:ext>
            </a:extLst>
          </p:cNvPr>
          <p:cNvSpPr>
            <a:spLocks noChangeArrowheads="1"/>
          </p:cNvSpPr>
          <p:nvPr/>
        </p:nvSpPr>
        <p:spPr bwMode="auto">
          <a:xfrm>
            <a:off x="6151563" y="3294063"/>
            <a:ext cx="166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rgbClr val="000000"/>
                </a:solidFill>
                <a:latin typeface="宋体" panose="02010600030101010101" pitchFamily="2" charset="-122"/>
              </a:rPr>
              <a:t>程序的同时,准</a:t>
            </a:r>
            <a:endParaRPr lang="zh-CN" altLang="en-US" b="1" dirty="0"/>
          </a:p>
        </p:txBody>
      </p:sp>
      <p:sp>
        <p:nvSpPr>
          <p:cNvPr id="51240" name="Rectangle 43">
            <a:extLst>
              <a:ext uri="{FF2B5EF4-FFF2-40B4-BE49-F238E27FC236}">
                <a16:creationId xmlns:a16="http://schemas.microsoft.com/office/drawing/2014/main" id="{945708AB-FF52-4189-A114-CFDA58069AAC}"/>
              </a:ext>
            </a:extLst>
          </p:cNvPr>
          <p:cNvSpPr>
            <a:spLocks noChangeArrowheads="1"/>
          </p:cNvSpPr>
          <p:nvPr/>
        </p:nvSpPr>
        <p:spPr bwMode="auto">
          <a:xfrm>
            <a:off x="6210300" y="3605213"/>
            <a:ext cx="153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备又一次传送</a:t>
            </a:r>
            <a:endParaRPr lang="zh-CN" altLang="en-US" b="1"/>
          </a:p>
        </p:txBody>
      </p:sp>
      <p:sp>
        <p:nvSpPr>
          <p:cNvPr id="51241" name="Line 44">
            <a:extLst>
              <a:ext uri="{FF2B5EF4-FFF2-40B4-BE49-F238E27FC236}">
                <a16:creationId xmlns:a16="http://schemas.microsoft.com/office/drawing/2014/main" id="{E8914373-964B-4CC0-829C-CC6AADD6E939}"/>
              </a:ext>
            </a:extLst>
          </p:cNvPr>
          <p:cNvSpPr>
            <a:spLocks noChangeShapeType="1"/>
          </p:cNvSpPr>
          <p:nvPr/>
        </p:nvSpPr>
        <p:spPr bwMode="auto">
          <a:xfrm>
            <a:off x="6989763" y="2085975"/>
            <a:ext cx="1587" cy="77946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2" name="Line 45">
            <a:extLst>
              <a:ext uri="{FF2B5EF4-FFF2-40B4-BE49-F238E27FC236}">
                <a16:creationId xmlns:a16="http://schemas.microsoft.com/office/drawing/2014/main" id="{B0522B86-E2EB-4E00-A461-3BD14C635B79}"/>
              </a:ext>
            </a:extLst>
          </p:cNvPr>
          <p:cNvSpPr>
            <a:spLocks noChangeShapeType="1"/>
          </p:cNvSpPr>
          <p:nvPr/>
        </p:nvSpPr>
        <p:spPr bwMode="auto">
          <a:xfrm>
            <a:off x="3951288" y="2085975"/>
            <a:ext cx="3038475"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3" name="Freeform 46">
            <a:extLst>
              <a:ext uri="{FF2B5EF4-FFF2-40B4-BE49-F238E27FC236}">
                <a16:creationId xmlns:a16="http://schemas.microsoft.com/office/drawing/2014/main" id="{62CB6705-731D-4C60-8DC5-C618AF14D5C4}"/>
              </a:ext>
            </a:extLst>
          </p:cNvPr>
          <p:cNvSpPr>
            <a:spLocks/>
          </p:cNvSpPr>
          <p:nvPr/>
        </p:nvSpPr>
        <p:spPr bwMode="auto">
          <a:xfrm>
            <a:off x="3894138" y="2046288"/>
            <a:ext cx="96837" cy="77787"/>
          </a:xfrm>
          <a:custGeom>
            <a:avLst/>
            <a:gdLst>
              <a:gd name="T0" fmla="*/ 0 w 61"/>
              <a:gd name="T1" fmla="*/ 39687 h 49"/>
              <a:gd name="T2" fmla="*/ 38100 w 61"/>
              <a:gd name="T3" fmla="*/ 0 h 49"/>
              <a:gd name="T4" fmla="*/ 77787 w 61"/>
              <a:gd name="T5" fmla="*/ 0 h 49"/>
              <a:gd name="T6" fmla="*/ 96837 w 61"/>
              <a:gd name="T7" fmla="*/ 39687 h 49"/>
              <a:gd name="T8" fmla="*/ 77787 w 61"/>
              <a:gd name="T9" fmla="*/ 77787 h 49"/>
              <a:gd name="T10" fmla="*/ 38100 w 61"/>
              <a:gd name="T11" fmla="*/ 77787 h 49"/>
              <a:gd name="T12" fmla="*/ 0 w 61"/>
              <a:gd name="T13" fmla="*/ 39687 h 49"/>
              <a:gd name="T14" fmla="*/ 0 60000 65536"/>
              <a:gd name="T15" fmla="*/ 0 60000 65536"/>
              <a:gd name="T16" fmla="*/ 0 60000 65536"/>
              <a:gd name="T17" fmla="*/ 0 60000 65536"/>
              <a:gd name="T18" fmla="*/ 0 60000 65536"/>
              <a:gd name="T19" fmla="*/ 0 60000 65536"/>
              <a:gd name="T20" fmla="*/ 0 60000 65536"/>
              <a:gd name="T21" fmla="*/ 0 w 61"/>
              <a:gd name="T22" fmla="*/ 0 h 49"/>
              <a:gd name="T23" fmla="*/ 61 w 6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49">
                <a:moveTo>
                  <a:pt x="0" y="25"/>
                </a:moveTo>
                <a:lnTo>
                  <a:pt x="24" y="0"/>
                </a:lnTo>
                <a:lnTo>
                  <a:pt x="49" y="0"/>
                </a:lnTo>
                <a:lnTo>
                  <a:pt x="61" y="25"/>
                </a:lnTo>
                <a:lnTo>
                  <a:pt x="49" y="49"/>
                </a:lnTo>
                <a:lnTo>
                  <a:pt x="24" y="49"/>
                </a:lnTo>
                <a:lnTo>
                  <a:pt x="0" y="2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1244" name="Line 47">
            <a:extLst>
              <a:ext uri="{FF2B5EF4-FFF2-40B4-BE49-F238E27FC236}">
                <a16:creationId xmlns:a16="http://schemas.microsoft.com/office/drawing/2014/main" id="{3511DAA8-3404-48B1-8C44-7CDB00F8407D}"/>
              </a:ext>
            </a:extLst>
          </p:cNvPr>
          <p:cNvSpPr>
            <a:spLocks noChangeShapeType="1"/>
          </p:cNvSpPr>
          <p:nvPr/>
        </p:nvSpPr>
        <p:spPr bwMode="auto">
          <a:xfrm>
            <a:off x="6989763" y="3975100"/>
            <a:ext cx="1587" cy="13446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5" name="Line 48">
            <a:extLst>
              <a:ext uri="{FF2B5EF4-FFF2-40B4-BE49-F238E27FC236}">
                <a16:creationId xmlns:a16="http://schemas.microsoft.com/office/drawing/2014/main" id="{4C8B2E20-C55D-4DC3-B82B-39D6FEF3D7D7}"/>
              </a:ext>
            </a:extLst>
          </p:cNvPr>
          <p:cNvSpPr>
            <a:spLocks noChangeShapeType="1"/>
          </p:cNvSpPr>
          <p:nvPr/>
        </p:nvSpPr>
        <p:spPr bwMode="auto">
          <a:xfrm>
            <a:off x="5119688" y="5319713"/>
            <a:ext cx="187007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Freeform 49">
            <a:extLst>
              <a:ext uri="{FF2B5EF4-FFF2-40B4-BE49-F238E27FC236}">
                <a16:creationId xmlns:a16="http://schemas.microsoft.com/office/drawing/2014/main" id="{280FDFDF-94B2-4C70-ADAD-799264933805}"/>
              </a:ext>
            </a:extLst>
          </p:cNvPr>
          <p:cNvSpPr>
            <a:spLocks/>
          </p:cNvSpPr>
          <p:nvPr/>
        </p:nvSpPr>
        <p:spPr bwMode="auto">
          <a:xfrm>
            <a:off x="6931025" y="3995738"/>
            <a:ext cx="96838" cy="233362"/>
          </a:xfrm>
          <a:custGeom>
            <a:avLst/>
            <a:gdLst>
              <a:gd name="T0" fmla="*/ 96838 w 61"/>
              <a:gd name="T1" fmla="*/ 233362 h 147"/>
              <a:gd name="T2" fmla="*/ 58738 w 61"/>
              <a:gd name="T3" fmla="*/ 193675 h 147"/>
              <a:gd name="T4" fmla="*/ 0 w 61"/>
              <a:gd name="T5" fmla="*/ 233362 h 147"/>
              <a:gd name="T6" fmla="*/ 58738 w 61"/>
              <a:gd name="T7" fmla="*/ 0 h 147"/>
              <a:gd name="T8" fmla="*/ 96838 w 61"/>
              <a:gd name="T9" fmla="*/ 233362 h 147"/>
              <a:gd name="T10" fmla="*/ 0 60000 65536"/>
              <a:gd name="T11" fmla="*/ 0 60000 65536"/>
              <a:gd name="T12" fmla="*/ 0 60000 65536"/>
              <a:gd name="T13" fmla="*/ 0 60000 65536"/>
              <a:gd name="T14" fmla="*/ 0 60000 65536"/>
              <a:gd name="T15" fmla="*/ 0 w 61"/>
              <a:gd name="T16" fmla="*/ 0 h 147"/>
              <a:gd name="T17" fmla="*/ 61 w 61"/>
              <a:gd name="T18" fmla="*/ 147 h 147"/>
            </a:gdLst>
            <a:ahLst/>
            <a:cxnLst>
              <a:cxn ang="T10">
                <a:pos x="T0" y="T1"/>
              </a:cxn>
              <a:cxn ang="T11">
                <a:pos x="T2" y="T3"/>
              </a:cxn>
              <a:cxn ang="T12">
                <a:pos x="T4" y="T5"/>
              </a:cxn>
              <a:cxn ang="T13">
                <a:pos x="T6" y="T7"/>
              </a:cxn>
              <a:cxn ang="T14">
                <a:pos x="T8" y="T9"/>
              </a:cxn>
            </a:cxnLst>
            <a:rect l="T15" t="T16" r="T17" b="T18"/>
            <a:pathLst>
              <a:path w="61" h="147">
                <a:moveTo>
                  <a:pt x="61" y="147"/>
                </a:moveTo>
                <a:lnTo>
                  <a:pt x="37" y="122"/>
                </a:lnTo>
                <a:lnTo>
                  <a:pt x="0" y="147"/>
                </a:lnTo>
                <a:lnTo>
                  <a:pt x="37" y="0"/>
                </a:lnTo>
                <a:lnTo>
                  <a:pt x="61" y="147"/>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1247" name="Rectangle 50">
            <a:extLst>
              <a:ext uri="{FF2B5EF4-FFF2-40B4-BE49-F238E27FC236}">
                <a16:creationId xmlns:a16="http://schemas.microsoft.com/office/drawing/2014/main" id="{AF375771-5896-4398-9F27-6CCE17D43BE5}"/>
              </a:ext>
            </a:extLst>
          </p:cNvPr>
          <p:cNvSpPr>
            <a:spLocks noChangeArrowheads="1"/>
          </p:cNvSpPr>
          <p:nvPr/>
        </p:nvSpPr>
        <p:spPr bwMode="auto">
          <a:xfrm>
            <a:off x="5334000" y="4949825"/>
            <a:ext cx="255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否</a:t>
            </a:r>
            <a:endParaRPr lang="zh-CN" altLang="en-US" b="1"/>
          </a:p>
        </p:txBody>
      </p:sp>
      <p:sp>
        <p:nvSpPr>
          <p:cNvPr id="51248" name="Rectangle 51">
            <a:extLst>
              <a:ext uri="{FF2B5EF4-FFF2-40B4-BE49-F238E27FC236}">
                <a16:creationId xmlns:a16="http://schemas.microsoft.com/office/drawing/2014/main" id="{88EE31EF-FC41-4ABF-9D16-7409FCEA32B8}"/>
              </a:ext>
            </a:extLst>
          </p:cNvPr>
          <p:cNvSpPr>
            <a:spLocks noChangeArrowheads="1"/>
          </p:cNvSpPr>
          <p:nvPr/>
        </p:nvSpPr>
        <p:spPr bwMode="auto">
          <a:xfrm>
            <a:off x="4087813" y="5865813"/>
            <a:ext cx="255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是</a:t>
            </a:r>
            <a:endParaRPr lang="zh-CN" altLang="en-US" b="1"/>
          </a:p>
        </p:txBody>
      </p:sp>
      <p:sp>
        <p:nvSpPr>
          <p:cNvPr id="51249" name="Freeform 52">
            <a:extLst>
              <a:ext uri="{FF2B5EF4-FFF2-40B4-BE49-F238E27FC236}">
                <a16:creationId xmlns:a16="http://schemas.microsoft.com/office/drawing/2014/main" id="{E79B4302-9795-41B2-8269-46EB74B80FBF}"/>
              </a:ext>
            </a:extLst>
          </p:cNvPr>
          <p:cNvSpPr>
            <a:spLocks/>
          </p:cNvSpPr>
          <p:nvPr/>
        </p:nvSpPr>
        <p:spPr bwMode="auto">
          <a:xfrm rot="16200000" flipV="1">
            <a:off x="4061617" y="1931194"/>
            <a:ext cx="200025" cy="325437"/>
          </a:xfrm>
          <a:custGeom>
            <a:avLst/>
            <a:gdLst>
              <a:gd name="T0" fmla="*/ 96838 w 61"/>
              <a:gd name="T1" fmla="*/ 0 h 147"/>
              <a:gd name="T2" fmla="*/ 58738 w 61"/>
              <a:gd name="T3" fmla="*/ 39687 h 147"/>
              <a:gd name="T4" fmla="*/ 0 w 61"/>
              <a:gd name="T5" fmla="*/ 0 h 147"/>
              <a:gd name="T6" fmla="*/ 58738 w 61"/>
              <a:gd name="T7" fmla="*/ 233362 h 147"/>
              <a:gd name="T8" fmla="*/ 96838 w 61"/>
              <a:gd name="T9" fmla="*/ 0 h 147"/>
              <a:gd name="T10" fmla="*/ 0 60000 65536"/>
              <a:gd name="T11" fmla="*/ 0 60000 65536"/>
              <a:gd name="T12" fmla="*/ 0 60000 65536"/>
              <a:gd name="T13" fmla="*/ 0 60000 65536"/>
              <a:gd name="T14" fmla="*/ 0 60000 65536"/>
              <a:gd name="T15" fmla="*/ 0 w 61"/>
              <a:gd name="T16" fmla="*/ 0 h 147"/>
              <a:gd name="T17" fmla="*/ 61 w 61"/>
              <a:gd name="T18" fmla="*/ 147 h 147"/>
            </a:gdLst>
            <a:ahLst/>
            <a:cxnLst>
              <a:cxn ang="T10">
                <a:pos x="T0" y="T1"/>
              </a:cxn>
              <a:cxn ang="T11">
                <a:pos x="T2" y="T3"/>
              </a:cxn>
              <a:cxn ang="T12">
                <a:pos x="T4" y="T5"/>
              </a:cxn>
              <a:cxn ang="T13">
                <a:pos x="T6" y="T7"/>
              </a:cxn>
              <a:cxn ang="T14">
                <a:pos x="T8" y="T9"/>
              </a:cxn>
            </a:cxnLst>
            <a:rect l="T15" t="T16" r="T17" b="T18"/>
            <a:pathLst>
              <a:path w="61" h="147">
                <a:moveTo>
                  <a:pt x="61" y="0"/>
                </a:moveTo>
                <a:lnTo>
                  <a:pt x="37" y="25"/>
                </a:lnTo>
                <a:lnTo>
                  <a:pt x="0" y="0"/>
                </a:lnTo>
                <a:lnTo>
                  <a:pt x="37" y="147"/>
                </a:lnTo>
                <a:lnTo>
                  <a:pt x="61" y="0"/>
                </a:lnTo>
                <a:close/>
              </a:path>
            </a:pathLst>
          </a:custGeom>
          <a:solidFill>
            <a:srgbClr val="000000"/>
          </a:solidFill>
          <a:ln w="22225">
            <a:solidFill>
              <a:srgbClr val="000000"/>
            </a:solidFill>
            <a:prstDash val="solid"/>
            <a:round/>
            <a:headEnd/>
            <a:tailEnd/>
          </a:ln>
        </p:spPr>
        <p:txBody>
          <a:bodyP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CDD3E8C0-5947-427C-8EA1-30627F0295A2}"/>
              </a:ext>
            </a:extLst>
          </p:cNvPr>
          <p:cNvSpPr>
            <a:spLocks noChangeArrowheads="1"/>
          </p:cNvSpPr>
          <p:nvPr/>
        </p:nvSpPr>
        <p:spPr bwMode="auto">
          <a:xfrm>
            <a:off x="251520" y="945208"/>
            <a:ext cx="8458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rPr>
              <a:t>4. I/O</a:t>
            </a:r>
            <a:r>
              <a:rPr lang="zh-CN" altLang="en-US" sz="3200" b="1" dirty="0">
                <a:solidFill>
                  <a:srgbClr val="0000CC"/>
                </a:solidFill>
              </a:rPr>
              <a:t>通道控制方式</a:t>
            </a:r>
          </a:p>
          <a:p>
            <a:pPr marL="457200" lvl="1" indent="0" eaLnBrk="1" hangingPunct="1">
              <a:spcBef>
                <a:spcPct val="20000"/>
              </a:spcBef>
              <a:buClr>
                <a:srgbClr val="0000CC"/>
              </a:buClr>
            </a:pPr>
            <a:r>
              <a:rPr lang="en-US" altLang="zh-CN" sz="2800" b="1" dirty="0">
                <a:solidFill>
                  <a:srgbClr val="000000"/>
                </a:solidFill>
              </a:rPr>
              <a:t>1)I/O</a:t>
            </a:r>
            <a:r>
              <a:rPr lang="zh-CN" altLang="en-US" sz="2800" b="1" dirty="0">
                <a:solidFill>
                  <a:srgbClr val="000000"/>
                </a:solidFill>
              </a:rPr>
              <a:t>通道控制方式的引入</a:t>
            </a:r>
          </a:p>
          <a:p>
            <a:pPr marL="0" lvl="2" eaLnBrk="1" hangingPunct="1">
              <a:spcBef>
                <a:spcPct val="20000"/>
              </a:spcBef>
              <a:buClr>
                <a:srgbClr val="0000CC"/>
              </a:buClr>
              <a:buFont typeface="Wingdings" panose="05000000000000000000" pitchFamily="2" charset="2"/>
              <a:buChar char="Ø"/>
            </a:pPr>
            <a:r>
              <a:rPr lang="zh-CN" altLang="en-US" sz="2800" b="1" dirty="0"/>
              <a:t>获得</a:t>
            </a:r>
            <a:r>
              <a:rPr lang="en-US" altLang="zh-CN" sz="2800" b="1" dirty="0"/>
              <a:t>CPU</a:t>
            </a:r>
            <a:r>
              <a:rPr lang="zh-CN" altLang="en-US" sz="2800" b="1" dirty="0"/>
              <a:t>和外围设备间更高的并行工作能力</a:t>
            </a:r>
            <a:r>
              <a:rPr lang="en-US" altLang="zh-CN" sz="2800" b="1" dirty="0"/>
              <a:t>:CPU</a:t>
            </a:r>
            <a:r>
              <a:rPr lang="zh-CN" altLang="en-US" sz="2800" b="1" dirty="0"/>
              <a:t>从读写一个数据块变为对一组数据块的读写与控制</a:t>
            </a:r>
            <a:r>
              <a:rPr lang="en-US" altLang="zh-CN" sz="2800" b="1" dirty="0"/>
              <a:t>.</a:t>
            </a:r>
            <a:r>
              <a:rPr lang="zh-CN" altLang="en-US" sz="2800" b="1" dirty="0"/>
              <a:t>实现</a:t>
            </a:r>
            <a:r>
              <a:rPr lang="en-US" altLang="zh-CN" sz="2800" b="1" dirty="0"/>
              <a:t>CPU,IO</a:t>
            </a:r>
            <a:r>
              <a:rPr lang="zh-CN" altLang="en-US" sz="2800" b="1" dirty="0"/>
              <a:t>设备</a:t>
            </a:r>
            <a:r>
              <a:rPr lang="en-US" altLang="zh-CN" sz="2800" b="1" dirty="0"/>
              <a:t>,</a:t>
            </a:r>
            <a:r>
              <a:rPr lang="zh-CN" altLang="en-US" sz="2800" b="1" dirty="0"/>
              <a:t>通道三者并行操作</a:t>
            </a:r>
            <a:endParaRPr lang="en-US" altLang="zh-CN" sz="2800" b="1" dirty="0"/>
          </a:p>
          <a:p>
            <a:pPr marL="0" lvl="2" eaLnBrk="1" hangingPunct="1">
              <a:spcBef>
                <a:spcPct val="20000"/>
              </a:spcBef>
              <a:buClr>
                <a:srgbClr val="0000CC"/>
              </a:buClr>
              <a:buFont typeface="Wingdings" panose="05000000000000000000" pitchFamily="2" charset="2"/>
              <a:buChar char="Ø"/>
            </a:pPr>
            <a:r>
              <a:rPr lang="zh-CN" altLang="en-US" sz="2800" b="1" dirty="0"/>
              <a:t>让种类繁多，物理特性各异的外围设备能以</a:t>
            </a:r>
            <a:r>
              <a:rPr lang="zh-CN" altLang="en-US" sz="2800" b="1" dirty="0">
                <a:solidFill>
                  <a:srgbClr val="FF0000"/>
                </a:solidFill>
              </a:rPr>
              <a:t>标准的接口连接到系统中</a:t>
            </a:r>
            <a:r>
              <a:rPr lang="zh-CN" altLang="en-US" sz="2800" b="1" dirty="0"/>
              <a:t>，计算机系统引入了自成独立体系的通道结构</a:t>
            </a:r>
          </a:p>
          <a:p>
            <a:pPr marL="0" lvl="2" eaLnBrk="1" hangingPunct="1">
              <a:spcBef>
                <a:spcPct val="20000"/>
              </a:spcBef>
              <a:buClr>
                <a:srgbClr val="0000CC"/>
              </a:buClr>
              <a:buFont typeface="Wingdings" panose="05000000000000000000" pitchFamily="2" charset="2"/>
              <a:buChar char="Ø"/>
            </a:pPr>
            <a:r>
              <a:rPr lang="zh-CN" altLang="en-US" sz="2800" b="1" dirty="0"/>
              <a:t>由通道管理和控制</a:t>
            </a:r>
            <a:r>
              <a:rPr lang="en-US" altLang="zh-CN" sz="2800" b="1" dirty="0"/>
              <a:t>I/O</a:t>
            </a:r>
            <a:r>
              <a:rPr lang="zh-CN" altLang="en-US" sz="2800" b="1" dirty="0"/>
              <a:t>操作，减少了外围设备和</a:t>
            </a:r>
            <a:r>
              <a:rPr lang="en-US" altLang="zh-CN" sz="2800" b="1" dirty="0"/>
              <a:t>CPU</a:t>
            </a:r>
            <a:r>
              <a:rPr lang="zh-CN" altLang="en-US" sz="2800" b="1" dirty="0"/>
              <a:t>的逻辑联系。把</a:t>
            </a:r>
            <a:r>
              <a:rPr lang="en-US" altLang="zh-CN" sz="2800" b="1" dirty="0"/>
              <a:t>CPU</a:t>
            </a:r>
            <a:r>
              <a:rPr lang="zh-CN" altLang="en-US" sz="2800" b="1" dirty="0"/>
              <a:t>从琐碎的</a:t>
            </a:r>
            <a:r>
              <a:rPr lang="en-US" altLang="zh-CN" sz="2800" b="1" dirty="0"/>
              <a:t>I/O</a:t>
            </a:r>
            <a:r>
              <a:rPr lang="zh-CN" altLang="en-US" sz="2800" b="1" dirty="0"/>
              <a:t>操作中解放出来</a:t>
            </a:r>
          </a:p>
        </p:txBody>
      </p:sp>
      <p:sp>
        <p:nvSpPr>
          <p:cNvPr id="2" name="Text Box 2">
            <a:extLst>
              <a:ext uri="{FF2B5EF4-FFF2-40B4-BE49-F238E27FC236}">
                <a16:creationId xmlns:a16="http://schemas.microsoft.com/office/drawing/2014/main" id="{DC3A726B-EC0A-4717-B1BB-CBC3D848F48B}"/>
              </a:ext>
            </a:extLst>
          </p:cNvPr>
          <p:cNvSpPr txBox="1">
            <a:spLocks noChangeArrowheads="1"/>
          </p:cNvSpPr>
          <p:nvPr/>
        </p:nvSpPr>
        <p:spPr bwMode="auto">
          <a:xfrm>
            <a:off x="683568"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6.4.3 I/O</a:t>
            </a:r>
            <a:r>
              <a:rPr lang="zh-CN" altLang="en-US" sz="4000" b="1" dirty="0">
                <a:latin typeface="华文新魏" panose="02010800040101010101" pitchFamily="2" charset="-122"/>
                <a:ea typeface="华文新魏" panose="02010800040101010101" pitchFamily="2" charset="-122"/>
              </a:rPr>
              <a:t>设备的控制方式</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4E55012B-97A9-487F-96B3-23BA3472DF58}"/>
              </a:ext>
            </a:extLst>
          </p:cNvPr>
          <p:cNvSpPr>
            <a:spLocks noChangeArrowheads="1"/>
          </p:cNvSpPr>
          <p:nvPr/>
        </p:nvSpPr>
        <p:spPr bwMode="auto">
          <a:xfrm>
            <a:off x="188268" y="908720"/>
            <a:ext cx="8458200"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rPr>
              <a:t>4.I/O</a:t>
            </a:r>
            <a:r>
              <a:rPr lang="zh-CN" altLang="en-US" sz="3200" b="1" dirty="0">
                <a:solidFill>
                  <a:srgbClr val="0000CC"/>
                </a:solidFill>
              </a:rPr>
              <a:t>通道控制方式</a:t>
            </a:r>
          </a:p>
          <a:p>
            <a:pPr eaLnBrk="1" hangingPunct="1">
              <a:spcBef>
                <a:spcPct val="20000"/>
              </a:spcBef>
              <a:buClr>
                <a:srgbClr val="0000CC"/>
              </a:buClr>
              <a:buFont typeface="Wingdings" panose="05000000000000000000" pitchFamily="2" charset="2"/>
              <a:buChar char="Ø"/>
            </a:pPr>
            <a:r>
              <a:rPr lang="zh-CN" altLang="en-US" sz="2800" b="1" dirty="0">
                <a:solidFill>
                  <a:srgbClr val="000000"/>
                </a:solidFill>
              </a:rPr>
              <a:t>与</a:t>
            </a:r>
            <a:r>
              <a:rPr lang="en-US" altLang="zh-CN" sz="2800" b="1" dirty="0">
                <a:solidFill>
                  <a:srgbClr val="000000"/>
                </a:solidFill>
              </a:rPr>
              <a:t>DMA</a:t>
            </a:r>
            <a:r>
              <a:rPr lang="zh-CN" altLang="en-US" sz="2800" b="1" dirty="0">
                <a:solidFill>
                  <a:srgbClr val="000000"/>
                </a:solidFill>
              </a:rPr>
              <a:t>方式的区别</a:t>
            </a:r>
          </a:p>
          <a:p>
            <a:pPr lvl="1" eaLnBrk="1" hangingPunct="1">
              <a:spcBef>
                <a:spcPct val="20000"/>
              </a:spcBef>
              <a:buClr>
                <a:srgbClr val="0000CC"/>
              </a:buClr>
              <a:buFont typeface="Wingdings" panose="05000000000000000000" pitchFamily="2" charset="2"/>
              <a:buChar char="Ø"/>
            </a:pPr>
            <a:r>
              <a:rPr lang="zh-CN" altLang="en-US" sz="2800" b="1" dirty="0"/>
              <a:t>通道控制方式与</a:t>
            </a:r>
            <a:r>
              <a:rPr lang="en-US" altLang="zh-CN" sz="2800" b="1" dirty="0"/>
              <a:t>DMA</a:t>
            </a:r>
            <a:r>
              <a:rPr lang="zh-CN" altLang="en-US" sz="2800" b="1" dirty="0"/>
              <a:t>方式相类似，也是一种内存和设备直接进行数据交换的方式。与</a:t>
            </a:r>
            <a:r>
              <a:rPr lang="en-US" altLang="zh-CN" sz="2800" b="1" dirty="0"/>
              <a:t>DMA</a:t>
            </a:r>
            <a:r>
              <a:rPr lang="zh-CN" altLang="en-US" sz="2800" b="1" dirty="0"/>
              <a:t>方式不同的是，在通道控制方式中，</a:t>
            </a:r>
            <a:r>
              <a:rPr lang="zh-CN" altLang="en-US" sz="2800" b="1" dirty="0">
                <a:solidFill>
                  <a:srgbClr val="FF0000"/>
                </a:solidFill>
              </a:rPr>
              <a:t>数据传送方向、存放数据的内存始址及传送的数据块长度均由一个专门负责输入</a:t>
            </a:r>
            <a:r>
              <a:rPr lang="en-US" altLang="zh-CN" sz="2800" b="1" dirty="0">
                <a:solidFill>
                  <a:srgbClr val="FF0000"/>
                </a:solidFill>
              </a:rPr>
              <a:t>/</a:t>
            </a:r>
            <a:r>
              <a:rPr lang="zh-CN" altLang="en-US" sz="2800" b="1" dirty="0">
                <a:solidFill>
                  <a:srgbClr val="FF0000"/>
                </a:solidFill>
              </a:rPr>
              <a:t>输出的硬件</a:t>
            </a:r>
            <a:r>
              <a:rPr lang="en-US" altLang="zh-CN" sz="2800" b="1" dirty="0">
                <a:solidFill>
                  <a:srgbClr val="FF0000"/>
                </a:solidFill>
                <a:latin typeface="Times New Roman" panose="02020603050405020304" pitchFamily="18" charset="0"/>
              </a:rPr>
              <a:t>——</a:t>
            </a:r>
            <a:r>
              <a:rPr lang="zh-CN" altLang="en-US" sz="2800" b="1" dirty="0">
                <a:solidFill>
                  <a:srgbClr val="FF0000"/>
                </a:solidFill>
              </a:rPr>
              <a:t>通道来控制</a:t>
            </a:r>
            <a:r>
              <a:rPr lang="en-US" altLang="zh-CN" sz="2800" b="1" dirty="0">
                <a:solidFill>
                  <a:srgbClr val="FF0000"/>
                </a:solidFill>
              </a:rPr>
              <a:t>,</a:t>
            </a:r>
            <a:r>
              <a:rPr lang="zh-CN" altLang="en-US" sz="2800" b="1" dirty="0">
                <a:solidFill>
                  <a:srgbClr val="FF0000"/>
                </a:solidFill>
              </a:rPr>
              <a:t>原来都是</a:t>
            </a:r>
            <a:r>
              <a:rPr lang="en-US" altLang="zh-CN" sz="2800" b="1" dirty="0">
                <a:solidFill>
                  <a:srgbClr val="FF0000"/>
                </a:solidFill>
              </a:rPr>
              <a:t>CPU</a:t>
            </a:r>
            <a:r>
              <a:rPr lang="zh-CN" altLang="en-US" sz="2800" b="1" dirty="0">
                <a:solidFill>
                  <a:srgbClr val="FF0000"/>
                </a:solidFill>
              </a:rPr>
              <a:t>控制</a:t>
            </a:r>
            <a:r>
              <a:rPr lang="zh-CN" altLang="en-US" sz="2800" b="1" dirty="0"/>
              <a:t>。</a:t>
            </a:r>
          </a:p>
          <a:p>
            <a:pPr lvl="1" eaLnBrk="1" hangingPunct="1">
              <a:spcBef>
                <a:spcPct val="20000"/>
              </a:spcBef>
              <a:buClr>
                <a:srgbClr val="0000CC"/>
              </a:buClr>
              <a:buFont typeface="Wingdings" panose="05000000000000000000" pitchFamily="2" charset="2"/>
              <a:buChar char="Ø"/>
            </a:pPr>
            <a:r>
              <a:rPr lang="zh-CN" altLang="en-US" sz="2800" b="1" dirty="0"/>
              <a:t>另外，</a:t>
            </a:r>
            <a:r>
              <a:rPr lang="en-US" altLang="zh-CN" sz="2800" b="1" dirty="0"/>
              <a:t>DMA</a:t>
            </a:r>
            <a:r>
              <a:rPr lang="zh-CN" altLang="en-US" sz="2800" b="1" dirty="0"/>
              <a:t>方式每台设备至少需要一个</a:t>
            </a:r>
            <a:r>
              <a:rPr lang="en-US" altLang="zh-CN" sz="2800" b="1" dirty="0"/>
              <a:t>DMA</a:t>
            </a:r>
            <a:r>
              <a:rPr lang="zh-CN" altLang="en-US" sz="2800" b="1" dirty="0"/>
              <a:t>控制器，而通道控制方式中，</a:t>
            </a:r>
            <a:r>
              <a:rPr lang="zh-CN" altLang="en-US" sz="2800" b="1" dirty="0">
                <a:solidFill>
                  <a:srgbClr val="FF0000"/>
                </a:solidFill>
              </a:rPr>
              <a:t>一个通道可控制多台设备</a:t>
            </a:r>
            <a:r>
              <a:rPr lang="zh-CN" altLang="en-US" sz="2800" b="1" dirty="0"/>
              <a:t>与内存进行数据交换</a:t>
            </a:r>
          </a:p>
        </p:txBody>
      </p:sp>
      <p:sp>
        <p:nvSpPr>
          <p:cNvPr id="2" name="Text Box 2">
            <a:extLst>
              <a:ext uri="{FF2B5EF4-FFF2-40B4-BE49-F238E27FC236}">
                <a16:creationId xmlns:a16="http://schemas.microsoft.com/office/drawing/2014/main" id="{2FF92536-5753-40AB-9677-C375388D1CF3}"/>
              </a:ext>
            </a:extLst>
          </p:cNvPr>
          <p:cNvSpPr txBox="1">
            <a:spLocks noChangeArrowheads="1"/>
          </p:cNvSpPr>
          <p:nvPr/>
        </p:nvSpPr>
        <p:spPr bwMode="auto">
          <a:xfrm>
            <a:off x="683568"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6.4.3 I/O</a:t>
            </a:r>
            <a:r>
              <a:rPr lang="zh-CN" altLang="en-US" sz="4000" b="1" dirty="0">
                <a:latin typeface="华文新魏" panose="02010800040101010101" pitchFamily="2" charset="-122"/>
                <a:ea typeface="华文新魏" panose="02010800040101010101" pitchFamily="2" charset="-122"/>
              </a:rPr>
              <a:t>设备的控制方式</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05A80FEB-EC45-4731-82D9-DCCDE4AC055A}"/>
              </a:ext>
            </a:extLst>
          </p:cNvPr>
          <p:cNvSpPr>
            <a:spLocks noChangeArrowheads="1"/>
          </p:cNvSpPr>
          <p:nvPr/>
        </p:nvSpPr>
        <p:spPr bwMode="auto">
          <a:xfrm>
            <a:off x="342900" y="1052736"/>
            <a:ext cx="8458200"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rPr>
              <a:t>4. I/O</a:t>
            </a:r>
            <a:r>
              <a:rPr lang="zh-CN" altLang="en-US" sz="3200" b="1" dirty="0">
                <a:solidFill>
                  <a:srgbClr val="0000CC"/>
                </a:solidFill>
              </a:rPr>
              <a:t>通道控制方式</a:t>
            </a:r>
          </a:p>
          <a:p>
            <a:pPr eaLnBrk="1" hangingPunct="1">
              <a:spcBef>
                <a:spcPct val="20000"/>
              </a:spcBef>
              <a:buClr>
                <a:srgbClr val="0000CC"/>
              </a:buClr>
              <a:buFont typeface="Wingdings" panose="05000000000000000000" pitchFamily="2" charset="2"/>
              <a:buChar char="Ø"/>
            </a:pPr>
            <a:r>
              <a:rPr lang="zh-CN" altLang="en-US" sz="2800" b="1" dirty="0">
                <a:solidFill>
                  <a:srgbClr val="000000"/>
                </a:solidFill>
              </a:rPr>
              <a:t>通道程序</a:t>
            </a:r>
          </a:p>
          <a:p>
            <a:pPr lvl="1" eaLnBrk="1" hangingPunct="1">
              <a:spcBef>
                <a:spcPct val="20000"/>
              </a:spcBef>
              <a:buClr>
                <a:srgbClr val="0000CC"/>
              </a:buClr>
              <a:buFont typeface="Wingdings" panose="05000000000000000000" pitchFamily="2" charset="2"/>
              <a:buChar char="Ø"/>
            </a:pPr>
            <a:r>
              <a:rPr lang="zh-CN" altLang="en-US" sz="2800" b="1" dirty="0"/>
              <a:t>操作码</a:t>
            </a:r>
            <a:r>
              <a:rPr lang="en-US" altLang="zh-CN" sz="2800" b="1" dirty="0"/>
              <a:t>:</a:t>
            </a:r>
            <a:r>
              <a:rPr lang="zh-CN" altLang="en-US" sz="2800" b="1" dirty="0"/>
              <a:t>读</a:t>
            </a:r>
            <a:r>
              <a:rPr lang="en-US" altLang="zh-CN" sz="2800" b="1" dirty="0"/>
              <a:t>\</a:t>
            </a:r>
            <a:r>
              <a:rPr lang="zh-CN" altLang="en-US" sz="2800" b="1" dirty="0"/>
              <a:t>写</a:t>
            </a:r>
            <a:r>
              <a:rPr lang="en-US" altLang="zh-CN" sz="2800" b="1" dirty="0"/>
              <a:t>,</a:t>
            </a:r>
            <a:r>
              <a:rPr lang="zh-CN" altLang="en-US" sz="2800" b="1" dirty="0"/>
              <a:t>控制等。 </a:t>
            </a:r>
          </a:p>
          <a:p>
            <a:pPr lvl="1" eaLnBrk="1" hangingPunct="1">
              <a:spcBef>
                <a:spcPct val="20000"/>
              </a:spcBef>
              <a:buClr>
                <a:srgbClr val="0000CC"/>
              </a:buClr>
              <a:buFont typeface="Wingdings" panose="05000000000000000000" pitchFamily="2" charset="2"/>
              <a:buChar char="Ø"/>
            </a:pPr>
            <a:r>
              <a:rPr lang="zh-CN" altLang="en-US" sz="2800" b="1" dirty="0"/>
              <a:t>内存地址</a:t>
            </a:r>
            <a:r>
              <a:rPr lang="en-US" altLang="zh-CN" sz="2800" b="1" dirty="0"/>
              <a:t>:</a:t>
            </a:r>
            <a:r>
              <a:rPr lang="zh-CN" altLang="en-US" sz="2800" b="1" dirty="0"/>
              <a:t>送入内存</a:t>
            </a:r>
            <a:r>
              <a:rPr lang="en-US" altLang="zh-CN" sz="2800" b="1" dirty="0"/>
              <a:t>(</a:t>
            </a:r>
            <a:r>
              <a:rPr lang="zh-CN" altLang="en-US" sz="2800" b="1" dirty="0"/>
              <a:t>读</a:t>
            </a:r>
            <a:r>
              <a:rPr lang="en-US" altLang="zh-CN" sz="2800" b="1" dirty="0"/>
              <a:t>)/</a:t>
            </a:r>
            <a:r>
              <a:rPr lang="zh-CN" altLang="en-US" sz="2800" b="1" dirty="0"/>
              <a:t>内存取出</a:t>
            </a:r>
            <a:r>
              <a:rPr lang="en-US" altLang="zh-CN" sz="2800" b="1" dirty="0"/>
              <a:t>(</a:t>
            </a:r>
            <a:r>
              <a:rPr lang="zh-CN" altLang="en-US" sz="2800" b="1" dirty="0"/>
              <a:t>写</a:t>
            </a:r>
            <a:r>
              <a:rPr lang="en-US" altLang="zh-CN" sz="2800" b="1" dirty="0"/>
              <a:t>)</a:t>
            </a:r>
            <a:r>
              <a:rPr lang="zh-CN" altLang="en-US" sz="2800" b="1" dirty="0"/>
              <a:t>的内存首地址。 </a:t>
            </a:r>
          </a:p>
          <a:p>
            <a:pPr lvl="1" eaLnBrk="1" hangingPunct="1">
              <a:spcBef>
                <a:spcPct val="20000"/>
              </a:spcBef>
              <a:buClr>
                <a:srgbClr val="0000CC"/>
              </a:buClr>
              <a:buFont typeface="Wingdings" panose="05000000000000000000" pitchFamily="2" charset="2"/>
              <a:buChar char="Ø"/>
            </a:pPr>
            <a:r>
              <a:rPr lang="zh-CN" altLang="en-US" sz="2800" b="1" dirty="0"/>
              <a:t>计数</a:t>
            </a:r>
            <a:r>
              <a:rPr lang="en-US" altLang="zh-CN" sz="2800" b="1" dirty="0"/>
              <a:t>:</a:t>
            </a:r>
            <a:r>
              <a:rPr lang="zh-CN" altLang="en-US" sz="2800" b="1" dirty="0"/>
              <a:t>读写的字节数。 </a:t>
            </a:r>
          </a:p>
          <a:p>
            <a:pPr lvl="1" eaLnBrk="1" hangingPunct="1">
              <a:spcBef>
                <a:spcPct val="20000"/>
              </a:spcBef>
              <a:buClr>
                <a:srgbClr val="0000CC"/>
              </a:buClr>
              <a:buFont typeface="Wingdings" panose="05000000000000000000" pitchFamily="2" charset="2"/>
              <a:buChar char="Ø"/>
            </a:pPr>
            <a:r>
              <a:rPr lang="zh-CN" altLang="en-US" sz="2800" b="1" dirty="0"/>
              <a:t>通道程序结束位</a:t>
            </a:r>
            <a:r>
              <a:rPr lang="en-US" altLang="zh-CN" sz="2800" b="1" dirty="0"/>
              <a:t>P:P=1,</a:t>
            </a:r>
            <a:r>
              <a:rPr lang="zh-CN" altLang="en-US" sz="2800" b="1" dirty="0"/>
              <a:t>为通道最后一条指令。 </a:t>
            </a:r>
          </a:p>
          <a:p>
            <a:pPr lvl="1" eaLnBrk="1" hangingPunct="1">
              <a:spcBef>
                <a:spcPct val="20000"/>
              </a:spcBef>
              <a:buClr>
                <a:srgbClr val="0000CC"/>
              </a:buClr>
              <a:buFont typeface="Wingdings" panose="05000000000000000000" pitchFamily="2" charset="2"/>
              <a:buChar char="Ø"/>
            </a:pPr>
            <a:r>
              <a:rPr lang="zh-CN" altLang="en-US" sz="2800" b="1" dirty="0"/>
              <a:t>记录结束标志</a:t>
            </a:r>
            <a:r>
              <a:rPr lang="en-US" altLang="zh-CN" sz="2800" b="1" dirty="0"/>
              <a:t>R:0</a:t>
            </a:r>
            <a:r>
              <a:rPr lang="zh-CN" altLang="en-US" sz="2800" b="1" dirty="0"/>
              <a:t>未结束</a:t>
            </a:r>
            <a:r>
              <a:rPr lang="en-US" altLang="zh-CN" sz="2800" b="1" dirty="0"/>
              <a:t>,1</a:t>
            </a:r>
            <a:r>
              <a:rPr lang="zh-CN" altLang="en-US" sz="2800" b="1" dirty="0"/>
              <a:t>结束。</a:t>
            </a:r>
          </a:p>
        </p:txBody>
      </p:sp>
      <p:sp>
        <p:nvSpPr>
          <p:cNvPr id="2" name="Text Box 2">
            <a:extLst>
              <a:ext uri="{FF2B5EF4-FFF2-40B4-BE49-F238E27FC236}">
                <a16:creationId xmlns:a16="http://schemas.microsoft.com/office/drawing/2014/main" id="{BD9736B1-61C1-4B9D-AE0B-B6916DF47DC7}"/>
              </a:ext>
            </a:extLst>
          </p:cNvPr>
          <p:cNvSpPr txBox="1">
            <a:spLocks noChangeArrowheads="1"/>
          </p:cNvSpPr>
          <p:nvPr/>
        </p:nvSpPr>
        <p:spPr bwMode="auto">
          <a:xfrm>
            <a:off x="683568"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6.4.3 I/O</a:t>
            </a:r>
            <a:r>
              <a:rPr lang="zh-CN" altLang="en-US" sz="4000" b="1" dirty="0">
                <a:latin typeface="华文新魏" panose="02010800040101010101" pitchFamily="2" charset="-122"/>
                <a:ea typeface="华文新魏" panose="02010800040101010101" pitchFamily="2" charset="-122"/>
              </a:rPr>
              <a:t>设备的控制方式</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140" name="Group 4">
            <a:extLst>
              <a:ext uri="{FF2B5EF4-FFF2-40B4-BE49-F238E27FC236}">
                <a16:creationId xmlns:a16="http://schemas.microsoft.com/office/drawing/2014/main" id="{7FC2D908-9EDF-4F02-B112-E9A7F66C022C}"/>
              </a:ext>
            </a:extLst>
          </p:cNvPr>
          <p:cNvGraphicFramePr>
            <a:graphicFrameLocks noGrp="1"/>
          </p:cNvGraphicFramePr>
          <p:nvPr>
            <p:ph/>
            <p:extLst>
              <p:ext uri="{D42A27DB-BD31-4B8C-83A1-F6EECF244321}">
                <p14:modId xmlns:p14="http://schemas.microsoft.com/office/powerpoint/2010/main" val="1735815093"/>
              </p:ext>
            </p:extLst>
          </p:nvPr>
        </p:nvGraphicFramePr>
        <p:xfrm>
          <a:off x="467544" y="908720"/>
          <a:ext cx="7772400" cy="5486401"/>
        </p:xfrm>
        <a:graphic>
          <a:graphicData uri="http://schemas.openxmlformats.org/drawingml/2006/table">
            <a:tbl>
              <a:tblPr/>
              <a:tblGrid>
                <a:gridCol w="1554163">
                  <a:extLst>
                    <a:ext uri="{9D8B030D-6E8A-4147-A177-3AD203B41FA5}">
                      <a16:colId xmlns:a16="http://schemas.microsoft.com/office/drawing/2014/main" val="1787806805"/>
                    </a:ext>
                  </a:extLst>
                </a:gridCol>
                <a:gridCol w="1554162">
                  <a:extLst>
                    <a:ext uri="{9D8B030D-6E8A-4147-A177-3AD203B41FA5}">
                      <a16:colId xmlns:a16="http://schemas.microsoft.com/office/drawing/2014/main" val="1040060922"/>
                    </a:ext>
                  </a:extLst>
                </a:gridCol>
                <a:gridCol w="1555750">
                  <a:extLst>
                    <a:ext uri="{9D8B030D-6E8A-4147-A177-3AD203B41FA5}">
                      <a16:colId xmlns:a16="http://schemas.microsoft.com/office/drawing/2014/main" val="1127359959"/>
                    </a:ext>
                  </a:extLst>
                </a:gridCol>
                <a:gridCol w="1554163">
                  <a:extLst>
                    <a:ext uri="{9D8B030D-6E8A-4147-A177-3AD203B41FA5}">
                      <a16:colId xmlns:a16="http://schemas.microsoft.com/office/drawing/2014/main" val="2153765802"/>
                    </a:ext>
                  </a:extLst>
                </a:gridCol>
                <a:gridCol w="1554162">
                  <a:extLst>
                    <a:ext uri="{9D8B030D-6E8A-4147-A177-3AD203B41FA5}">
                      <a16:colId xmlns:a16="http://schemas.microsoft.com/office/drawing/2014/main" val="2735479516"/>
                    </a:ext>
                  </a:extLst>
                </a:gridCol>
              </a:tblGrid>
              <a:tr h="784225">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操作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计数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内存地址</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3743289"/>
                  </a:ext>
                </a:extLst>
              </a:tr>
              <a:tr h="782638">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WRITE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dirty="0">
                          <a:ln>
                            <a:noFill/>
                          </a:ln>
                          <a:solidFill>
                            <a:srgbClr val="000000"/>
                          </a:solidFill>
                          <a:effectLst/>
                          <a:latin typeface="Tahoma" panose="020B0604030504040204" pitchFamily="34"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813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2404395"/>
                  </a:ext>
                </a:extLst>
              </a:tr>
              <a:tr h="784225">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WRITE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dirty="0">
                          <a:ln>
                            <a:noFill/>
                          </a:ln>
                          <a:solidFill>
                            <a:srgbClr val="000000"/>
                          </a:solidFill>
                          <a:effectLst/>
                          <a:latin typeface="Tahoma" panose="020B0604030504040204" pitchFamily="34"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1034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0576165"/>
                  </a:ext>
                </a:extLst>
              </a:tr>
              <a:tr h="784225">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WRITE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5830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8416429"/>
                  </a:ext>
                </a:extLst>
              </a:tr>
              <a:tr h="784225">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WRITE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dirty="0">
                          <a:ln>
                            <a:noFill/>
                          </a:ln>
                          <a:solidFill>
                            <a:srgbClr val="000000"/>
                          </a:solidFill>
                          <a:effectLst/>
                          <a:latin typeface="Tahoma" panose="020B060403050404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2000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5016333"/>
                  </a:ext>
                </a:extLst>
              </a:tr>
              <a:tr h="782638">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WRITE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dirty="0">
                          <a:ln>
                            <a:noFill/>
                          </a:ln>
                          <a:solidFill>
                            <a:srgbClr val="000000"/>
                          </a:solidFill>
                          <a:effectLst/>
                          <a:latin typeface="Tahoma" panose="020B0604030504040204" pitchFamily="34"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250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1850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6431332"/>
                  </a:ext>
                </a:extLst>
              </a:tr>
              <a:tr h="784225">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WRITE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dirty="0">
                          <a:ln>
                            <a:noFill/>
                          </a:ln>
                          <a:solidFill>
                            <a:srgbClr val="000000"/>
                          </a:solidFill>
                          <a:effectLst/>
                          <a:latin typeface="Tahoma" panose="020B060403050404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dirty="0">
                          <a:ln>
                            <a:noFill/>
                          </a:ln>
                          <a:solidFill>
                            <a:srgbClr val="000000"/>
                          </a:solidFill>
                          <a:effectLst/>
                          <a:latin typeface="Tahoma" panose="020B060403050404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250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en-US" altLang="zh-CN" sz="2000" b="1" i="0" u="none" strike="noStrike" cap="none" normalizeH="0" baseline="0" dirty="0">
                          <a:ln>
                            <a:noFill/>
                          </a:ln>
                          <a:solidFill>
                            <a:srgbClr val="000000"/>
                          </a:solidFill>
                          <a:effectLst/>
                          <a:latin typeface="Tahoma" panose="020B0604030504040204" pitchFamily="34" charset="0"/>
                          <a:ea typeface="宋体" panose="02010600030101010101" pitchFamily="2" charset="-122"/>
                        </a:rPr>
                        <a:t>720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8104755"/>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8034E7-2B3C-B0BD-6B74-80EBEA2C129B}"/>
              </a:ext>
            </a:extLst>
          </p:cNvPr>
          <p:cNvSpPr>
            <a:spLocks noGrp="1"/>
          </p:cNvSpPr>
          <p:nvPr>
            <p:ph/>
          </p:nvPr>
        </p:nvSpPr>
        <p:spPr>
          <a:xfrm>
            <a:off x="467544" y="1124744"/>
            <a:ext cx="8143056" cy="4895056"/>
          </a:xfrm>
        </p:spPr>
        <p:txBody>
          <a:bodyPr/>
          <a:lstStyle/>
          <a:p>
            <a:pPr indent="0" algn="l">
              <a:lnSpc>
                <a:spcPts val="2500"/>
              </a:lnSpc>
              <a:buNone/>
            </a:pPr>
            <a:r>
              <a:rPr lang="zh-CN" altLang="en-US" sz="2400" b="1" kern="100" dirty="0">
                <a:effectLst/>
                <a:latin typeface="Times New Roman" panose="02020603050405020304" pitchFamily="18" charset="0"/>
                <a:ea typeface="宋体" panose="02010600030101010101" pitchFamily="2" charset="-122"/>
                <a:cs typeface="微软雅黑 Light" panose="020B0502040204020203" pitchFamily="34" charset="-122"/>
              </a:rPr>
              <a:t>总结：</a:t>
            </a:r>
            <a:endParaRPr lang="en-US"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endParaRPr>
          </a:p>
          <a:p>
            <a:pPr marL="685800" algn="l">
              <a:lnSpc>
                <a:spcPts val="2500"/>
              </a:lnSpc>
              <a:buFont typeface="+mj-lt"/>
              <a:buAutoNum type="arabicPeriod"/>
            </a:pPr>
            <a:endParaRPr lang="en-US" altLang="zh-CN" sz="2400" b="1" kern="100" dirty="0">
              <a:latin typeface="Times New Roman" panose="02020603050405020304" pitchFamily="18" charset="0"/>
              <a:ea typeface="宋体" panose="02010600030101010101" pitchFamily="2" charset="-122"/>
              <a:cs typeface="微软雅黑 Light" panose="020B0502040204020203" pitchFamily="34" charset="-122"/>
            </a:endParaRPr>
          </a:p>
          <a:p>
            <a:pPr marL="685800" algn="l">
              <a:lnSpc>
                <a:spcPts val="2500"/>
              </a:lnSpc>
              <a:buFont typeface="+mj-lt"/>
              <a:buAutoNum type="arabicPeriod"/>
            </a:pPr>
            <a:r>
              <a:rPr lang="zh-CN"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轮询可编程</a:t>
            </a:r>
            <a:r>
              <a:rPr lang="en-US"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IO</a:t>
            </a:r>
            <a:r>
              <a:rPr lang="zh-CN"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：需要则</a:t>
            </a:r>
            <a:r>
              <a:rPr lang="en-US"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CPU</a:t>
            </a:r>
            <a:r>
              <a:rPr lang="zh-CN"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启动</a:t>
            </a:r>
            <a:r>
              <a:rPr lang="en-US"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I/O</a:t>
            </a:r>
            <a:r>
              <a:rPr lang="zh-CN"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设备，且不断查询</a:t>
            </a:r>
            <a:r>
              <a:rPr lang="en-US"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I/O</a:t>
            </a:r>
            <a:r>
              <a:rPr lang="zh-CN"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设备的准备情况</a:t>
            </a:r>
            <a:endParaRPr lang="en-US"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endParaRPr>
          </a:p>
          <a:p>
            <a:pPr marL="685800" algn="l">
              <a:lnSpc>
                <a:spcPts val="2500"/>
              </a:lnSpc>
              <a:buFont typeface="+mj-lt"/>
              <a:buAutoNum type="arabicPeriod"/>
            </a:pPr>
            <a:r>
              <a:rPr lang="zh-CN"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中断可编程</a:t>
            </a:r>
            <a:r>
              <a:rPr lang="en-US"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IO: CPU</a:t>
            </a:r>
            <a:r>
              <a:rPr lang="zh-CN"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启动</a:t>
            </a:r>
            <a:r>
              <a:rPr lang="en-US"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I/O</a:t>
            </a:r>
            <a:r>
              <a:rPr lang="zh-CN"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设备后，不必查询</a:t>
            </a:r>
            <a:r>
              <a:rPr lang="en-US"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I/O</a:t>
            </a:r>
            <a:r>
              <a:rPr lang="zh-CN"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设备是否就绪，等待设备中断</a:t>
            </a:r>
            <a:endParaRPr lang="en-US"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endParaRPr>
          </a:p>
          <a:p>
            <a:pPr marL="685800" algn="l">
              <a:lnSpc>
                <a:spcPts val="2500"/>
              </a:lnSpc>
              <a:buFont typeface="+mj-lt"/>
              <a:buAutoNum type="arabicPeriod"/>
            </a:pPr>
            <a:r>
              <a:rPr lang="zh-CN"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直接存储器访问</a:t>
            </a:r>
            <a:r>
              <a:rPr lang="en-US"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 I/O</a:t>
            </a:r>
            <a:r>
              <a:rPr lang="zh-CN"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设备能直接与主存交换数据而不占用</a:t>
            </a:r>
            <a:r>
              <a:rPr lang="en-US" altLang="zh-CN" sz="2400" b="1" kern="100" dirty="0">
                <a:effectLst/>
                <a:latin typeface="Times New Roman" panose="02020603050405020304" pitchFamily="18" charset="0"/>
                <a:ea typeface="宋体" panose="02010600030101010101" pitchFamily="2" charset="-122"/>
                <a:cs typeface="微软雅黑 Light" panose="020B0502040204020203" pitchFamily="34" charset="-122"/>
              </a:rPr>
              <a:t>CPU</a:t>
            </a:r>
          </a:p>
          <a:p>
            <a:pPr marL="685800" algn="l">
              <a:lnSpc>
                <a:spcPts val="2500"/>
              </a:lnSpc>
              <a:buFont typeface="+mj-lt"/>
              <a:buAutoNum type="arabicPeriod"/>
            </a:pPr>
            <a:r>
              <a:rPr lang="en-US" altLang="zh-CN" sz="2400" b="1" kern="100" dirty="0">
                <a:effectLst/>
                <a:latin typeface="宋体" panose="02010600030101010101" pitchFamily="2" charset="-122"/>
                <a:cs typeface="微软雅黑 Light" panose="020B0502040204020203" pitchFamily="34" charset="-122"/>
              </a:rPr>
              <a:t>IO</a:t>
            </a:r>
            <a:r>
              <a:rPr lang="zh-CN" altLang="zh-CN" sz="2400" b="1" kern="100" dirty="0">
                <a:effectLst/>
                <a:ea typeface="宋体" panose="02010600030101010101" pitchFamily="2" charset="-122"/>
                <a:cs typeface="微软雅黑 Light" panose="020B0502040204020203" pitchFamily="34" charset="-122"/>
              </a:rPr>
              <a:t>通道</a:t>
            </a:r>
            <a:r>
              <a:rPr lang="en-US" altLang="zh-CN" sz="2400" b="1" kern="100" dirty="0">
                <a:effectLst/>
                <a:ea typeface="宋体" panose="02010600030101010101" pitchFamily="2" charset="-122"/>
                <a:cs typeface="微软雅黑 Light" panose="020B0502040204020203" pitchFamily="34" charset="-122"/>
              </a:rPr>
              <a:t>:</a:t>
            </a:r>
            <a:r>
              <a:rPr lang="zh-CN" altLang="zh-CN" sz="2400" b="1" kern="100" dirty="0">
                <a:effectLst/>
                <a:ea typeface="宋体" panose="02010600030101010101" pitchFamily="2" charset="-122"/>
                <a:cs typeface="微软雅黑 Light" panose="020B0502040204020203" pitchFamily="34" charset="-122"/>
              </a:rPr>
              <a:t>最大程度解放</a:t>
            </a:r>
            <a:r>
              <a:rPr lang="en-US" altLang="zh-CN" sz="2400" b="1" kern="100" dirty="0">
                <a:effectLst/>
                <a:ea typeface="宋体" panose="02010600030101010101" pitchFamily="2" charset="-122"/>
                <a:cs typeface="微软雅黑 Light" panose="020B0502040204020203" pitchFamily="34" charset="-122"/>
              </a:rPr>
              <a:t>CPU,</a:t>
            </a:r>
            <a:r>
              <a:rPr lang="zh-CN" altLang="zh-CN" sz="2400" b="1" kern="100" dirty="0">
                <a:effectLst/>
                <a:ea typeface="宋体" panose="02010600030101010101" pitchFamily="2" charset="-122"/>
                <a:cs typeface="微软雅黑 Light" panose="020B0502040204020203" pitchFamily="34" charset="-122"/>
              </a:rPr>
              <a:t>专门管理</a:t>
            </a:r>
            <a:r>
              <a:rPr lang="en-US" altLang="zh-CN" sz="2400" b="1" kern="100" dirty="0">
                <a:effectLst/>
                <a:ea typeface="宋体" panose="02010600030101010101" pitchFamily="2" charset="-122"/>
                <a:cs typeface="微软雅黑 Light" panose="020B0502040204020203" pitchFamily="34" charset="-122"/>
              </a:rPr>
              <a:t>IO</a:t>
            </a:r>
            <a:r>
              <a:rPr lang="zh-CN" altLang="zh-CN" sz="2400" b="1" kern="100" dirty="0">
                <a:effectLst/>
                <a:ea typeface="宋体" panose="02010600030101010101" pitchFamily="2" charset="-122"/>
                <a:cs typeface="微软雅黑 Light" panose="020B0502040204020203" pitchFamily="34" charset="-122"/>
              </a:rPr>
              <a:t>，</a:t>
            </a:r>
            <a:r>
              <a:rPr lang="en-US" altLang="zh-CN" sz="2400" b="1" kern="100" dirty="0">
                <a:effectLst/>
                <a:ea typeface="宋体" panose="02010600030101010101" pitchFamily="2" charset="-122"/>
                <a:cs typeface="微软雅黑 Light" panose="020B0502040204020203" pitchFamily="34" charset="-122"/>
              </a:rPr>
              <a:t>CPU</a:t>
            </a:r>
            <a:r>
              <a:rPr lang="zh-CN" altLang="zh-CN" sz="2400" b="1" kern="100" dirty="0">
                <a:effectLst/>
                <a:ea typeface="宋体" panose="02010600030101010101" pitchFamily="2" charset="-122"/>
                <a:cs typeface="微软雅黑 Light" panose="020B0502040204020203" pitchFamily="34" charset="-122"/>
              </a:rPr>
              <a:t>从读写一个数据块变为对一组数据块的读写与控制</a:t>
            </a:r>
            <a:r>
              <a:rPr lang="en-US" altLang="zh-CN" sz="2400" b="1" kern="100" dirty="0">
                <a:effectLst/>
                <a:ea typeface="宋体" panose="02010600030101010101" pitchFamily="2" charset="-122"/>
                <a:cs typeface="微软雅黑 Light" panose="020B0502040204020203" pitchFamily="34" charset="-122"/>
              </a:rPr>
              <a:t>.</a:t>
            </a:r>
            <a:r>
              <a:rPr lang="zh-CN" altLang="zh-CN" sz="2400" b="1" kern="100" dirty="0">
                <a:effectLst/>
                <a:ea typeface="宋体" panose="02010600030101010101" pitchFamily="2" charset="-122"/>
                <a:cs typeface="微软雅黑 Light" panose="020B0502040204020203" pitchFamily="34" charset="-122"/>
              </a:rPr>
              <a:t>实现</a:t>
            </a:r>
            <a:r>
              <a:rPr lang="en-US" altLang="zh-CN" sz="2400" b="1" kern="100" dirty="0">
                <a:effectLst/>
                <a:ea typeface="宋体" panose="02010600030101010101" pitchFamily="2" charset="-122"/>
                <a:cs typeface="微软雅黑 Light" panose="020B0502040204020203" pitchFamily="34" charset="-122"/>
              </a:rPr>
              <a:t>CPU,IO</a:t>
            </a:r>
            <a:r>
              <a:rPr lang="zh-CN" altLang="zh-CN" sz="2400" b="1" kern="100" dirty="0">
                <a:effectLst/>
                <a:ea typeface="宋体" panose="02010600030101010101" pitchFamily="2" charset="-122"/>
                <a:cs typeface="微软雅黑 Light" panose="020B0502040204020203" pitchFamily="34" charset="-122"/>
              </a:rPr>
              <a:t>设备</a:t>
            </a:r>
            <a:r>
              <a:rPr lang="en-US" altLang="zh-CN" sz="2400" b="1" kern="100" dirty="0">
                <a:effectLst/>
                <a:ea typeface="宋体" panose="02010600030101010101" pitchFamily="2" charset="-122"/>
                <a:cs typeface="微软雅黑 Light" panose="020B0502040204020203" pitchFamily="34" charset="-122"/>
              </a:rPr>
              <a:t>,</a:t>
            </a:r>
            <a:r>
              <a:rPr lang="zh-CN" altLang="zh-CN" sz="2400" b="1" kern="100" dirty="0">
                <a:effectLst/>
                <a:ea typeface="宋体" panose="02010600030101010101" pitchFamily="2" charset="-122"/>
                <a:cs typeface="微软雅黑 Light" panose="020B0502040204020203" pitchFamily="34" charset="-122"/>
              </a:rPr>
              <a:t>通道三者并行操作</a:t>
            </a:r>
            <a:endParaRPr lang="zh-CN" altLang="en-US" sz="4000" b="1" dirty="0"/>
          </a:p>
        </p:txBody>
      </p:sp>
      <p:sp>
        <p:nvSpPr>
          <p:cNvPr id="3" name="Text Box 2">
            <a:extLst>
              <a:ext uri="{FF2B5EF4-FFF2-40B4-BE49-F238E27FC236}">
                <a16:creationId xmlns:a16="http://schemas.microsoft.com/office/drawing/2014/main" id="{F1966B2E-0880-5437-395F-E65AFE51469C}"/>
              </a:ext>
            </a:extLst>
          </p:cNvPr>
          <p:cNvSpPr txBox="1">
            <a:spLocks noChangeArrowheads="1"/>
          </p:cNvSpPr>
          <p:nvPr/>
        </p:nvSpPr>
        <p:spPr bwMode="auto">
          <a:xfrm>
            <a:off x="683568"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6.4.3 I/O</a:t>
            </a:r>
            <a:r>
              <a:rPr lang="zh-CN" altLang="en-US" sz="4000" b="1" dirty="0">
                <a:latin typeface="华文新魏" panose="02010800040101010101" pitchFamily="2" charset="-122"/>
                <a:ea typeface="华文新魏" panose="02010800040101010101" pitchFamily="2" charset="-122"/>
              </a:rPr>
              <a:t>设备的控制方式</a:t>
            </a:r>
          </a:p>
        </p:txBody>
      </p:sp>
    </p:spTree>
    <p:extLst>
      <p:ext uri="{BB962C8B-B14F-4D97-AF65-F5344CB8AC3E}">
        <p14:creationId xmlns:p14="http://schemas.microsoft.com/office/powerpoint/2010/main" val="323311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425BC596-7ABC-4501-A82B-8FBA893B5B1E}"/>
              </a:ext>
            </a:extLst>
          </p:cNvPr>
          <p:cNvSpPr txBox="1">
            <a:spLocks noChangeArrowheads="1"/>
          </p:cNvSpPr>
          <p:nvPr/>
        </p:nvSpPr>
        <p:spPr bwMode="auto">
          <a:xfrm>
            <a:off x="808021" y="11003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6.1  I/O</a:t>
            </a:r>
            <a:r>
              <a:rPr lang="zh-CN" altLang="en-US" sz="4000" b="1" dirty="0">
                <a:latin typeface="华文新魏" panose="02010800040101010101" pitchFamily="2" charset="-122"/>
                <a:ea typeface="华文新魏" panose="02010800040101010101" pitchFamily="2" charset="-122"/>
              </a:rPr>
              <a:t>系统的功能、模型和接口</a:t>
            </a:r>
            <a:endParaRPr lang="en-US" altLang="zh-CN" sz="4000" b="1" dirty="0">
              <a:latin typeface="华文新魏" panose="02010800040101010101" pitchFamily="2" charset="-122"/>
              <a:ea typeface="华文新魏" panose="02010800040101010101" pitchFamily="2" charset="-122"/>
            </a:endParaRPr>
          </a:p>
        </p:txBody>
      </p:sp>
      <p:sp>
        <p:nvSpPr>
          <p:cNvPr id="12291" name="Rectangle 3">
            <a:extLst>
              <a:ext uri="{FF2B5EF4-FFF2-40B4-BE49-F238E27FC236}">
                <a16:creationId xmlns:a16="http://schemas.microsoft.com/office/drawing/2014/main" id="{2E81F64F-D292-488D-A1E0-610244A8A2AA}"/>
              </a:ext>
            </a:extLst>
          </p:cNvPr>
          <p:cNvSpPr>
            <a:spLocks noChangeArrowheads="1"/>
          </p:cNvSpPr>
          <p:nvPr/>
        </p:nvSpPr>
        <p:spPr bwMode="auto">
          <a:xfrm>
            <a:off x="312721" y="811713"/>
            <a:ext cx="84582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宋体" panose="02010600030101010101" pitchFamily="2" charset="-122"/>
              </a:rPr>
              <a:t>6.1.2  I/O</a:t>
            </a:r>
            <a:r>
              <a:rPr lang="zh-CN" altLang="en-US" sz="3200" b="1" dirty="0">
                <a:solidFill>
                  <a:srgbClr val="0000CC"/>
                </a:solidFill>
                <a:latin typeface="宋体" panose="02010600030101010101" pitchFamily="2" charset="-122"/>
              </a:rPr>
              <a:t>系统的层次结构和模型</a:t>
            </a:r>
          </a:p>
          <a:p>
            <a:pPr marL="971550" lvl="1" indent="-514350" algn="just" eaLnBrk="1" hangingPunct="1">
              <a:spcBef>
                <a:spcPct val="20000"/>
              </a:spcBef>
              <a:buClr>
                <a:srgbClr val="0000CC"/>
              </a:buClr>
              <a:buAutoNum type="arabicPeriod"/>
            </a:pPr>
            <a:r>
              <a:rPr lang="en-US" altLang="zh-CN" sz="2800" b="1" dirty="0">
                <a:latin typeface="Times New Roman" panose="02020603050405020304" pitchFamily="18" charset="0"/>
              </a:rPr>
              <a:t>I/O</a:t>
            </a:r>
            <a:r>
              <a:rPr lang="zh-CN" altLang="en-US" sz="2800" b="1" dirty="0">
                <a:latin typeface="Times New Roman" panose="02020603050405020304" pitchFamily="18" charset="0"/>
              </a:rPr>
              <a:t>系统的层次结构</a:t>
            </a:r>
            <a:r>
              <a:rPr lang="en-US" altLang="zh-CN" sz="2800" b="1" dirty="0">
                <a:latin typeface="Times New Roman" panose="02020603050405020304" pitchFamily="18" charset="0"/>
              </a:rPr>
              <a:t>P193</a:t>
            </a:r>
          </a:p>
          <a:p>
            <a:pPr marL="457200" lvl="1" indent="0" algn="just" eaLnBrk="1" hangingPunct="1">
              <a:spcBef>
                <a:spcPct val="20000"/>
              </a:spcBef>
              <a:buClr>
                <a:srgbClr val="0000CC"/>
              </a:buClr>
            </a:pPr>
            <a:r>
              <a:rPr lang="zh-CN" altLang="en-US" b="1" dirty="0">
                <a:latin typeface="Times New Roman" panose="02020603050405020304" pitchFamily="18" charset="0"/>
              </a:rPr>
              <a:t>将系统中的设备管理模块分层</a:t>
            </a:r>
            <a:r>
              <a:rPr lang="en-US" altLang="zh-CN" b="1" dirty="0">
                <a:latin typeface="Times New Roman" panose="02020603050405020304" pitchFamily="18" charset="0"/>
              </a:rPr>
              <a:t>,</a:t>
            </a:r>
            <a:r>
              <a:rPr lang="zh-CN" altLang="en-US" b="1" dirty="0">
                <a:latin typeface="Times New Roman" panose="02020603050405020304" pitchFamily="18" charset="0"/>
              </a:rPr>
              <a:t>每一层使用下层的服务</a:t>
            </a:r>
            <a:r>
              <a:rPr lang="en-US" altLang="zh-CN" b="1" dirty="0">
                <a:latin typeface="Times New Roman" panose="02020603050405020304" pitchFamily="18" charset="0"/>
              </a:rPr>
              <a:t>,</a:t>
            </a:r>
            <a:r>
              <a:rPr lang="zh-CN" altLang="en-US" b="1" dirty="0">
                <a:latin typeface="Times New Roman" panose="02020603050405020304" pitchFamily="18" charset="0"/>
              </a:rPr>
              <a:t>屏蔽本层和下层细节向</a:t>
            </a:r>
            <a:endParaRPr lang="en-US" altLang="zh-CN" b="1" dirty="0">
              <a:latin typeface="Times New Roman" panose="02020603050405020304" pitchFamily="18" charset="0"/>
            </a:endParaRPr>
          </a:p>
          <a:p>
            <a:pPr marL="457200" lvl="1" indent="0" algn="just" eaLnBrk="1" hangingPunct="1">
              <a:spcBef>
                <a:spcPct val="20000"/>
              </a:spcBef>
              <a:buClr>
                <a:srgbClr val="0000CC"/>
              </a:buClr>
            </a:pPr>
            <a:r>
              <a:rPr lang="zh-CN" altLang="en-US" b="1" dirty="0">
                <a:latin typeface="Times New Roman" panose="02020603050405020304" pitchFamily="18" charset="0"/>
              </a:rPr>
              <a:t>上层服务</a:t>
            </a:r>
          </a:p>
          <a:p>
            <a:pPr lvl="1" algn="just" eaLnBrk="1" hangingPunct="1">
              <a:spcBef>
                <a:spcPct val="20000"/>
              </a:spcBef>
              <a:buClr>
                <a:srgbClr val="0000CC"/>
              </a:buClr>
              <a:buFont typeface="Wingdings" panose="05000000000000000000" pitchFamily="2" charset="2"/>
              <a:buNone/>
            </a:pPr>
            <a:r>
              <a:rPr lang="zh-CN" altLang="en-US" sz="2800" b="1" dirty="0">
                <a:latin typeface="Times New Roman" panose="02020603050405020304" pitchFamily="18" charset="0"/>
              </a:rPr>
              <a:t>       </a:t>
            </a:r>
          </a:p>
        </p:txBody>
      </p:sp>
      <p:pic>
        <p:nvPicPr>
          <p:cNvPr id="12292" name="Picture 5">
            <a:extLst>
              <a:ext uri="{FF2B5EF4-FFF2-40B4-BE49-F238E27FC236}">
                <a16:creationId xmlns:a16="http://schemas.microsoft.com/office/drawing/2014/main" id="{253C9833-DE0A-49B4-979B-FCA234833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21" y="2708920"/>
            <a:ext cx="6697241" cy="416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C8F9E8A3-A658-48A0-98CE-A66CC55A631F}"/>
              </a:ext>
            </a:extLst>
          </p:cNvPr>
          <p:cNvSpPr txBox="1">
            <a:spLocks noChangeArrowheads="1"/>
          </p:cNvSpPr>
          <p:nvPr/>
        </p:nvSpPr>
        <p:spPr bwMode="auto">
          <a:xfrm>
            <a:off x="539552" y="20478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6.5</a:t>
            </a:r>
            <a:r>
              <a:rPr lang="zh-CN" altLang="en-US" sz="4000" b="1" dirty="0">
                <a:latin typeface="华文新魏" panose="02010800040101010101" pitchFamily="2" charset="-122"/>
                <a:ea typeface="华文新魏" panose="02010800040101010101" pitchFamily="2" charset="-122"/>
              </a:rPr>
              <a:t>与设备无关的</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软件</a:t>
            </a:r>
          </a:p>
        </p:txBody>
      </p:sp>
      <p:sp>
        <p:nvSpPr>
          <p:cNvPr id="56323" name="Rectangle 3">
            <a:extLst>
              <a:ext uri="{FF2B5EF4-FFF2-40B4-BE49-F238E27FC236}">
                <a16:creationId xmlns:a16="http://schemas.microsoft.com/office/drawing/2014/main" id="{C97C4266-8422-4C64-BC5C-13E0106948F5}"/>
              </a:ext>
            </a:extLst>
          </p:cNvPr>
          <p:cNvSpPr>
            <a:spLocks noChangeArrowheads="1"/>
          </p:cNvSpPr>
          <p:nvPr/>
        </p:nvSpPr>
        <p:spPr bwMode="auto">
          <a:xfrm>
            <a:off x="218256" y="906463"/>
            <a:ext cx="8458200" cy="701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lvl="1" indent="0" eaLnBrk="1" hangingPunct="1">
              <a:spcBef>
                <a:spcPct val="20000"/>
              </a:spcBef>
              <a:buClr>
                <a:srgbClr val="0000CC"/>
              </a:buClr>
            </a:pPr>
            <a:r>
              <a:rPr lang="en-US" altLang="zh-CN" sz="3200" b="1" dirty="0">
                <a:latin typeface="Times New Roman" panose="02020603050405020304" pitchFamily="18" charset="0"/>
              </a:rPr>
              <a:t>6.5.1 </a:t>
            </a:r>
            <a:r>
              <a:rPr lang="zh-CN" altLang="en-US" sz="3200" b="1" dirty="0">
                <a:latin typeface="Times New Roman" panose="02020603050405020304" pitchFamily="18" charset="0"/>
              </a:rPr>
              <a:t>设备独立性的概念</a:t>
            </a:r>
            <a:endParaRPr lang="en-US" altLang="zh-CN" sz="3200" b="1" dirty="0">
              <a:latin typeface="Times New Roman" panose="02020603050405020304" pitchFamily="18" charset="0"/>
            </a:endParaRPr>
          </a:p>
        </p:txBody>
      </p:sp>
      <p:sp>
        <p:nvSpPr>
          <p:cNvPr id="56324" name="Text Box 4">
            <a:extLst>
              <a:ext uri="{FF2B5EF4-FFF2-40B4-BE49-F238E27FC236}">
                <a16:creationId xmlns:a16="http://schemas.microsoft.com/office/drawing/2014/main" id="{D4FA01DF-6D68-414D-A5B8-EDCE7C0DB8D5}"/>
              </a:ext>
            </a:extLst>
          </p:cNvPr>
          <p:cNvSpPr txBox="1">
            <a:spLocks noChangeArrowheads="1"/>
          </p:cNvSpPr>
          <p:nvPr/>
        </p:nvSpPr>
        <p:spPr bwMode="auto">
          <a:xfrm>
            <a:off x="218256" y="1621112"/>
            <a:ext cx="833355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b="1" dirty="0">
                <a:latin typeface="Times New Roman" panose="02020603050405020304" pitchFamily="18" charset="0"/>
              </a:rPr>
              <a:t>也称为设备无关性。 其基本含义是： 应用程序独立于具体使用的物理设备。</a:t>
            </a:r>
          </a:p>
          <a:p>
            <a:pPr marL="342900" indent="-342900" eaLnBrk="1" hangingPunct="1">
              <a:spcBef>
                <a:spcPct val="50000"/>
              </a:spcBef>
              <a:buFont typeface="Wingdings" panose="05000000000000000000" pitchFamily="2" charset="2"/>
              <a:buChar char="Ø"/>
            </a:pPr>
            <a:r>
              <a:rPr lang="zh-CN" altLang="en-US" b="1" dirty="0">
                <a:latin typeface="Times New Roman" panose="02020603050405020304" pitchFamily="18" charset="0"/>
              </a:rPr>
              <a:t>引入了逻辑设备和物理设备这两个概念</a:t>
            </a:r>
          </a:p>
          <a:p>
            <a:pPr marL="342900" indent="-342900" eaLnBrk="1" hangingPunct="1">
              <a:spcBef>
                <a:spcPct val="50000"/>
              </a:spcBef>
              <a:buFont typeface="Wingdings" panose="05000000000000000000" pitchFamily="2" charset="2"/>
              <a:buChar char="Ø"/>
            </a:pPr>
            <a:r>
              <a:rPr lang="zh-CN" altLang="en-US" b="1" dirty="0">
                <a:latin typeface="Times New Roman" panose="02020603050405020304" pitchFamily="18" charset="0"/>
              </a:rPr>
              <a:t>在应用程序中， 使用逻辑设备名称；系统在实际执行时， 使用物理设备名称。</a:t>
            </a:r>
          </a:p>
          <a:p>
            <a:pPr marL="342900" indent="-342900" eaLnBrk="1" hangingPunct="1">
              <a:spcBef>
                <a:spcPct val="50000"/>
              </a:spcBef>
              <a:buFont typeface="Wingdings" panose="05000000000000000000" pitchFamily="2" charset="2"/>
              <a:buChar char="Ø"/>
            </a:pPr>
            <a:r>
              <a:rPr lang="zh-CN" altLang="en-US" b="1" dirty="0">
                <a:latin typeface="Times New Roman" panose="02020603050405020304" pitchFamily="18" charset="0"/>
              </a:rPr>
              <a:t>系统须具有将逻辑设备名称转换为某物理设备名称的功能</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EE35EAF2-5B0D-4298-B2B3-47C5A8EC9110}"/>
              </a:ext>
            </a:extLst>
          </p:cNvPr>
          <p:cNvSpPr txBox="1">
            <a:spLocks noChangeArrowheads="1"/>
          </p:cNvSpPr>
          <p:nvPr/>
        </p:nvSpPr>
        <p:spPr bwMode="auto">
          <a:xfrm>
            <a:off x="251520" y="200025"/>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6.5</a:t>
            </a:r>
            <a:r>
              <a:rPr lang="zh-CN" altLang="en-US" sz="4000" b="1" dirty="0">
                <a:latin typeface="华文新魏" panose="02010800040101010101" pitchFamily="2" charset="-122"/>
                <a:ea typeface="华文新魏" panose="02010800040101010101" pitchFamily="2" charset="-122"/>
              </a:rPr>
              <a:t>与设备无关的</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软件</a:t>
            </a:r>
          </a:p>
        </p:txBody>
      </p:sp>
      <p:sp>
        <p:nvSpPr>
          <p:cNvPr id="57347" name="Rectangle 3">
            <a:extLst>
              <a:ext uri="{FF2B5EF4-FFF2-40B4-BE49-F238E27FC236}">
                <a16:creationId xmlns:a16="http://schemas.microsoft.com/office/drawing/2014/main" id="{29BB95AF-4FFF-4115-809E-297186334BAE}"/>
              </a:ext>
            </a:extLst>
          </p:cNvPr>
          <p:cNvSpPr>
            <a:spLocks noChangeArrowheads="1"/>
          </p:cNvSpPr>
          <p:nvPr/>
        </p:nvSpPr>
        <p:spPr bwMode="auto">
          <a:xfrm>
            <a:off x="304800" y="980728"/>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lvl="1" indent="0" eaLnBrk="1" hangingPunct="1">
              <a:spcBef>
                <a:spcPct val="20000"/>
              </a:spcBef>
              <a:buClr>
                <a:srgbClr val="0000CC"/>
              </a:buClr>
            </a:pPr>
            <a:r>
              <a:rPr lang="en-US" altLang="zh-CN" sz="3200" b="1" dirty="0">
                <a:latin typeface="Times New Roman" panose="02020603050405020304" pitchFamily="18" charset="0"/>
              </a:rPr>
              <a:t>6.5.1 </a:t>
            </a:r>
            <a:r>
              <a:rPr lang="zh-CN" altLang="en-US" sz="3200" b="1" dirty="0">
                <a:latin typeface="Times New Roman" panose="02020603050405020304" pitchFamily="18" charset="0"/>
              </a:rPr>
              <a:t>设备独立性的概念</a:t>
            </a:r>
            <a:endParaRPr lang="en-US" altLang="zh-CN" sz="3200" b="1" dirty="0">
              <a:latin typeface="Times New Roman" panose="02020603050405020304" pitchFamily="18" charset="0"/>
            </a:endParaRPr>
          </a:p>
          <a:p>
            <a:pPr marL="457200" lvl="1" indent="0" eaLnBrk="1" hangingPunct="1">
              <a:spcBef>
                <a:spcPct val="20000"/>
              </a:spcBef>
              <a:buClr>
                <a:srgbClr val="0000CC"/>
              </a:buClr>
            </a:pPr>
            <a:r>
              <a:rPr lang="zh-CN" altLang="en-US" sz="2800" b="1" dirty="0">
                <a:latin typeface="Times New Roman" panose="02020603050405020304" pitchFamily="18" charset="0"/>
              </a:rPr>
              <a:t>设备独立性的好处</a:t>
            </a:r>
            <a:endParaRPr lang="en-US" altLang="zh-CN" sz="2800" b="1" dirty="0">
              <a:latin typeface="Times New Roman" panose="02020603050405020304" pitchFamily="18" charset="0"/>
            </a:endParaRPr>
          </a:p>
        </p:txBody>
      </p:sp>
      <p:sp>
        <p:nvSpPr>
          <p:cNvPr id="57348" name="Text Box 4">
            <a:extLst>
              <a:ext uri="{FF2B5EF4-FFF2-40B4-BE49-F238E27FC236}">
                <a16:creationId xmlns:a16="http://schemas.microsoft.com/office/drawing/2014/main" id="{52FBD294-6EDA-44CC-87D3-59CD30CA21C0}"/>
              </a:ext>
            </a:extLst>
          </p:cNvPr>
          <p:cNvSpPr txBox="1">
            <a:spLocks noChangeArrowheads="1"/>
          </p:cNvSpPr>
          <p:nvPr/>
        </p:nvSpPr>
        <p:spPr bwMode="auto">
          <a:xfrm>
            <a:off x="304800" y="2362200"/>
            <a:ext cx="77724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spcBef>
                <a:spcPct val="50000"/>
              </a:spcBef>
            </a:pPr>
            <a:r>
              <a:rPr lang="zh-CN" altLang="en-US" sz="2800" b="1" dirty="0">
                <a:latin typeface="Times New Roman" panose="02020603050405020304" pitchFamily="18" charset="0"/>
              </a:rPr>
              <a:t>             在实现了设备独立性的功能后， 可带来以下两方面的好处。</a:t>
            </a:r>
          </a:p>
          <a:p>
            <a:pPr algn="just" eaLnBrk="1" hangingPunct="1">
              <a:lnSpc>
                <a:spcPct val="160000"/>
              </a:lnSpc>
              <a:spcBef>
                <a:spcPct val="50000"/>
              </a:spcBef>
            </a:pPr>
            <a:r>
              <a:rPr lang="zh-CN" altLang="en-US" sz="2800" b="1" dirty="0">
                <a:latin typeface="Times New Roman" panose="02020603050405020304" pitchFamily="18" charset="0"/>
              </a:rPr>
              <a:t>              1) 设备分配时的灵活性 </a:t>
            </a:r>
          </a:p>
          <a:p>
            <a:pPr algn="just" eaLnBrk="1" hangingPunct="1">
              <a:lnSpc>
                <a:spcPct val="160000"/>
              </a:lnSpc>
              <a:spcBef>
                <a:spcPct val="50000"/>
              </a:spcBef>
            </a:pPr>
            <a:r>
              <a:rPr lang="zh-CN" altLang="en-US" sz="2800" b="1" dirty="0">
                <a:latin typeface="Times New Roman" panose="02020603050405020304" pitchFamily="18" charset="0"/>
              </a:rPr>
              <a:t>              2) 易于实现</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重定向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93384AD4-E87B-4D06-A0C5-E9AEDE204A35}"/>
              </a:ext>
            </a:extLst>
          </p:cNvPr>
          <p:cNvSpPr txBox="1">
            <a:spLocks noChangeArrowheads="1"/>
          </p:cNvSpPr>
          <p:nvPr/>
        </p:nvSpPr>
        <p:spPr bwMode="auto">
          <a:xfrm>
            <a:off x="467544"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6.5 </a:t>
            </a:r>
            <a:r>
              <a:rPr lang="zh-CN" altLang="en-US" sz="4000" b="1" dirty="0">
                <a:latin typeface="华文新魏" panose="02010800040101010101" pitchFamily="2" charset="-122"/>
                <a:ea typeface="华文新魏" panose="02010800040101010101" pitchFamily="2" charset="-122"/>
              </a:rPr>
              <a:t>与设备无关的</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软件</a:t>
            </a:r>
          </a:p>
        </p:txBody>
      </p:sp>
      <p:sp>
        <p:nvSpPr>
          <p:cNvPr id="58371" name="Rectangle 3">
            <a:extLst>
              <a:ext uri="{FF2B5EF4-FFF2-40B4-BE49-F238E27FC236}">
                <a16:creationId xmlns:a16="http://schemas.microsoft.com/office/drawing/2014/main" id="{BC20DDFA-9663-42F2-B87B-A603CBC536F2}"/>
              </a:ext>
            </a:extLst>
          </p:cNvPr>
          <p:cNvSpPr>
            <a:spLocks noChangeArrowheads="1"/>
          </p:cNvSpPr>
          <p:nvPr/>
        </p:nvSpPr>
        <p:spPr bwMode="auto">
          <a:xfrm>
            <a:off x="315912" y="962323"/>
            <a:ext cx="851217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宋体" panose="02010600030101010101" pitchFamily="2" charset="-122"/>
              </a:rPr>
              <a:t>6.5.2 </a:t>
            </a:r>
            <a:r>
              <a:rPr lang="zh-CN" altLang="en-US" sz="3200" b="1" dirty="0">
                <a:solidFill>
                  <a:srgbClr val="0000CC"/>
                </a:solidFill>
                <a:latin typeface="宋体" panose="02010600030101010101" pitchFamily="2" charset="-122"/>
              </a:rPr>
              <a:t>与设备无关的软件</a:t>
            </a:r>
            <a:endParaRPr lang="en-US" altLang="zh-CN" sz="3200" b="1" dirty="0">
              <a:solidFill>
                <a:srgbClr val="0000CC"/>
              </a:solidFill>
              <a:latin typeface="宋体" panose="02010600030101010101" pitchFamily="2" charset="-122"/>
            </a:endParaRPr>
          </a:p>
          <a:p>
            <a:pPr marL="457200" lvl="1" indent="0" eaLnBrk="1" hangingPunct="1">
              <a:spcBef>
                <a:spcPct val="20000"/>
              </a:spcBef>
              <a:buClr>
                <a:srgbClr val="0000CC"/>
              </a:buClr>
            </a:pPr>
            <a:r>
              <a:rPr lang="zh-CN" altLang="en-US" sz="2800" b="1" dirty="0"/>
              <a:t>要使得操作系统与硬件隔离</a:t>
            </a:r>
            <a:r>
              <a:rPr lang="en-US" altLang="zh-CN" sz="2800" b="1" dirty="0"/>
              <a:t>,</a:t>
            </a:r>
            <a:r>
              <a:rPr lang="zh-CN" altLang="en-US" sz="2800" b="1" dirty="0"/>
              <a:t>这层软件要包括所有设备的公有操作</a:t>
            </a:r>
            <a:r>
              <a:rPr lang="en-US" altLang="zh-CN" sz="2800" b="1" dirty="0"/>
              <a:t>.</a:t>
            </a:r>
          </a:p>
          <a:p>
            <a:pPr marL="0" lvl="1" eaLnBrk="1" hangingPunct="1">
              <a:spcBef>
                <a:spcPct val="20000"/>
              </a:spcBef>
              <a:buClr>
                <a:srgbClr val="0000CC"/>
              </a:buClr>
              <a:buFont typeface="Wingdings" panose="05000000000000000000" pitchFamily="2" charset="2"/>
              <a:buChar char="Ø"/>
            </a:pPr>
            <a:r>
              <a:rPr lang="zh-CN" altLang="en-US" sz="2800" b="1" dirty="0"/>
              <a:t>设备驱动程序统一接口</a:t>
            </a:r>
            <a:r>
              <a:rPr lang="en-US" altLang="zh-CN" sz="2800" b="1" dirty="0"/>
              <a:t>:</a:t>
            </a:r>
            <a:r>
              <a:rPr lang="zh-CN" altLang="en-US" sz="2800" b="1" dirty="0"/>
              <a:t>每个设备的驱动跟</a:t>
            </a:r>
            <a:r>
              <a:rPr lang="en-US" altLang="zh-CN" sz="2800" b="1" dirty="0"/>
              <a:t>OS</a:t>
            </a:r>
            <a:r>
              <a:rPr lang="zh-CN" altLang="en-US" sz="2800" b="1" dirty="0"/>
              <a:t>的接口一致</a:t>
            </a:r>
            <a:r>
              <a:rPr lang="en-US" altLang="zh-CN" sz="2800" b="1" dirty="0"/>
              <a:t>.</a:t>
            </a:r>
            <a:endParaRPr lang="zh-CN" altLang="en-US" sz="2800" b="1" dirty="0"/>
          </a:p>
          <a:p>
            <a:pPr marL="0" lvl="1" eaLnBrk="1" hangingPunct="1">
              <a:spcBef>
                <a:spcPct val="20000"/>
              </a:spcBef>
              <a:buClr>
                <a:srgbClr val="0000CC"/>
              </a:buClr>
              <a:buFont typeface="Wingdings" panose="05000000000000000000" pitchFamily="2" charset="2"/>
              <a:buChar char="Ø"/>
            </a:pPr>
            <a:r>
              <a:rPr lang="zh-CN" altLang="en-US" sz="2800" b="1" dirty="0"/>
              <a:t>缓冲管理</a:t>
            </a:r>
            <a:r>
              <a:rPr lang="en-US" altLang="zh-CN" sz="2800" b="1" dirty="0"/>
              <a:t>:</a:t>
            </a:r>
            <a:r>
              <a:rPr lang="zh-CN" altLang="en-US" sz="2800" b="1" dirty="0"/>
              <a:t>读写内存的速度远低于</a:t>
            </a:r>
            <a:r>
              <a:rPr lang="en-US" altLang="zh-CN" sz="2800" b="1" dirty="0"/>
              <a:t>CPU</a:t>
            </a:r>
            <a:r>
              <a:rPr lang="zh-CN" altLang="en-US" sz="2800" b="1" dirty="0"/>
              <a:t>计算</a:t>
            </a:r>
            <a:r>
              <a:rPr lang="en-US" altLang="zh-CN" sz="2800" b="1" dirty="0"/>
              <a:t>,</a:t>
            </a:r>
            <a:r>
              <a:rPr lang="zh-CN" altLang="en-US" sz="2800" b="1" dirty="0"/>
              <a:t>必须有缓冲区进行缓冲</a:t>
            </a:r>
            <a:r>
              <a:rPr lang="en-US" altLang="zh-CN" sz="2800" b="1" dirty="0"/>
              <a:t>.</a:t>
            </a:r>
            <a:endParaRPr lang="zh-CN" altLang="en-US" sz="2800" b="1" dirty="0"/>
          </a:p>
          <a:p>
            <a:pPr marL="0" lvl="1" eaLnBrk="1" hangingPunct="1">
              <a:spcBef>
                <a:spcPct val="20000"/>
              </a:spcBef>
              <a:buClr>
                <a:srgbClr val="0000CC"/>
              </a:buClr>
              <a:buFont typeface="Wingdings" panose="05000000000000000000" pitchFamily="2" charset="2"/>
              <a:buChar char="Ø"/>
            </a:pPr>
            <a:r>
              <a:rPr lang="zh-CN" altLang="en-US" sz="2800" b="1" dirty="0"/>
              <a:t>差错控制</a:t>
            </a:r>
            <a:r>
              <a:rPr lang="en-US" altLang="zh-CN" sz="2800" b="1" dirty="0"/>
              <a:t>:</a:t>
            </a:r>
            <a:r>
              <a:rPr lang="zh-CN" altLang="en-US" sz="2800" b="1" dirty="0"/>
              <a:t>暂时不上报</a:t>
            </a:r>
            <a:r>
              <a:rPr lang="en-US" altLang="zh-CN" sz="2800" b="1" dirty="0"/>
              <a:t>,</a:t>
            </a:r>
            <a:r>
              <a:rPr lang="zh-CN" altLang="en-US" sz="2800" b="1" dirty="0"/>
              <a:t>重试</a:t>
            </a:r>
            <a:r>
              <a:rPr lang="en-US" altLang="zh-CN" sz="2800" b="1" dirty="0"/>
              <a:t>;</a:t>
            </a:r>
            <a:r>
              <a:rPr lang="zh-CN" altLang="en-US" sz="2800" b="1" dirty="0"/>
              <a:t>永久错误上报</a:t>
            </a:r>
          </a:p>
          <a:p>
            <a:pPr marL="0" lvl="1" eaLnBrk="1" hangingPunct="1">
              <a:spcBef>
                <a:spcPct val="20000"/>
              </a:spcBef>
              <a:buClr>
                <a:srgbClr val="0000CC"/>
              </a:buClr>
              <a:buFont typeface="Wingdings" panose="05000000000000000000" pitchFamily="2" charset="2"/>
              <a:buChar char="Ø"/>
            </a:pPr>
            <a:r>
              <a:rPr lang="zh-CN" altLang="en-US" sz="2800" b="1" dirty="0"/>
              <a:t>对独立设备的分配与回收</a:t>
            </a:r>
          </a:p>
          <a:p>
            <a:pPr marL="0" lvl="1" eaLnBrk="1" hangingPunct="1">
              <a:spcBef>
                <a:spcPct val="20000"/>
              </a:spcBef>
              <a:buClr>
                <a:srgbClr val="0000CC"/>
              </a:buClr>
              <a:buFont typeface="Wingdings" panose="05000000000000000000" pitchFamily="2" charset="2"/>
              <a:buChar char="Ø"/>
            </a:pPr>
            <a:r>
              <a:rPr lang="zh-CN" altLang="en-US" sz="2800" b="1" dirty="0"/>
              <a:t>独立于设备的逻辑数据块</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a:extLst>
              <a:ext uri="{FF2B5EF4-FFF2-40B4-BE49-F238E27FC236}">
                <a16:creationId xmlns:a16="http://schemas.microsoft.com/office/drawing/2014/main" id="{25DF67BE-E95A-488B-9F48-282271B4A589}"/>
              </a:ext>
            </a:extLst>
          </p:cNvPr>
          <p:cNvSpPr txBox="1">
            <a:spLocks noChangeArrowheads="1"/>
          </p:cNvSpPr>
          <p:nvPr/>
        </p:nvSpPr>
        <p:spPr bwMode="auto">
          <a:xfrm>
            <a:off x="539552" y="18864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6.5.3</a:t>
            </a:r>
            <a:r>
              <a:rPr lang="zh-CN" altLang="en-US" sz="4000" b="1" dirty="0">
                <a:latin typeface="华文新魏" panose="02010800040101010101" pitchFamily="2" charset="-122"/>
                <a:ea typeface="华文新魏" panose="02010800040101010101" pitchFamily="2" charset="-122"/>
              </a:rPr>
              <a:t>设备分配</a:t>
            </a:r>
          </a:p>
        </p:txBody>
      </p:sp>
      <p:sp>
        <p:nvSpPr>
          <p:cNvPr id="1028" name="Rectangle 3">
            <a:extLst>
              <a:ext uri="{FF2B5EF4-FFF2-40B4-BE49-F238E27FC236}">
                <a16:creationId xmlns:a16="http://schemas.microsoft.com/office/drawing/2014/main" id="{A0883DDA-7F31-483D-9FE2-73DFFD0660E1}"/>
              </a:ext>
            </a:extLst>
          </p:cNvPr>
          <p:cNvSpPr>
            <a:spLocks noChangeArrowheads="1"/>
          </p:cNvSpPr>
          <p:nvPr/>
        </p:nvSpPr>
        <p:spPr bwMode="auto">
          <a:xfrm>
            <a:off x="342900" y="890315"/>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宋体" panose="02010600030101010101" pitchFamily="2" charset="-122"/>
              </a:rPr>
              <a:t>1.</a:t>
            </a:r>
            <a:r>
              <a:rPr lang="zh-CN" altLang="en-US" sz="3200" b="1" dirty="0">
                <a:solidFill>
                  <a:srgbClr val="0000CC"/>
                </a:solidFill>
                <a:latin typeface="宋体" panose="02010600030101010101" pitchFamily="2" charset="-122"/>
              </a:rPr>
              <a:t>设备分配中的数据结构</a:t>
            </a:r>
            <a:endParaRPr lang="en-US" altLang="zh-CN" sz="3200" b="1" dirty="0">
              <a:solidFill>
                <a:srgbClr val="0000CC"/>
              </a:solidFill>
              <a:latin typeface="宋体" panose="02010600030101010101" pitchFamily="2" charset="-122"/>
            </a:endParaRPr>
          </a:p>
          <a:p>
            <a:pPr marL="457200" lvl="1" indent="0" eaLnBrk="1" hangingPunct="1">
              <a:spcBef>
                <a:spcPct val="20000"/>
              </a:spcBef>
              <a:buClr>
                <a:srgbClr val="0000CC"/>
              </a:buClr>
            </a:pPr>
            <a:r>
              <a:rPr lang="en-US" altLang="zh-CN" sz="2800" b="1" dirty="0"/>
              <a:t>1)</a:t>
            </a:r>
            <a:r>
              <a:rPr lang="zh-CN" altLang="en-US" sz="2800" b="1" dirty="0"/>
              <a:t>设备控制表</a:t>
            </a:r>
            <a:r>
              <a:rPr lang="en-US" altLang="zh-CN" sz="2800" b="1" dirty="0"/>
              <a:t>DCT</a:t>
            </a:r>
          </a:p>
        </p:txBody>
      </p:sp>
      <p:graphicFrame>
        <p:nvGraphicFramePr>
          <p:cNvPr id="1026" name="Object 2">
            <a:extLst>
              <a:ext uri="{FF2B5EF4-FFF2-40B4-BE49-F238E27FC236}">
                <a16:creationId xmlns:a16="http://schemas.microsoft.com/office/drawing/2014/main" id="{45ABE826-702B-4DB3-A200-B7AA6F5035EB}"/>
              </a:ext>
            </a:extLst>
          </p:cNvPr>
          <p:cNvGraphicFramePr>
            <a:graphicFrameLocks noChangeAspect="1"/>
          </p:cNvGraphicFramePr>
          <p:nvPr>
            <p:extLst>
              <p:ext uri="{D42A27DB-BD31-4B8C-83A1-F6EECF244321}">
                <p14:modId xmlns:p14="http://schemas.microsoft.com/office/powerpoint/2010/main" val="3988136396"/>
              </p:ext>
            </p:extLst>
          </p:nvPr>
        </p:nvGraphicFramePr>
        <p:xfrm>
          <a:off x="269448" y="1988840"/>
          <a:ext cx="8605104" cy="3240360"/>
        </p:xfrm>
        <a:graphic>
          <a:graphicData uri="http://schemas.openxmlformats.org/presentationml/2006/ole">
            <mc:AlternateContent xmlns:mc="http://schemas.openxmlformats.org/markup-compatibility/2006">
              <mc:Choice xmlns:v="urn:schemas-microsoft-com:vml" Requires="v">
                <p:oleObj name="VISIO" r:id="rId3" imgW="3233160" imgH="1217160" progId="Visio.Drawing.4">
                  <p:embed/>
                </p:oleObj>
              </mc:Choice>
              <mc:Fallback>
                <p:oleObj name="VISIO" r:id="rId3" imgW="3233160" imgH="1217160" progId="Visio.Drawing.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48" y="1988840"/>
                        <a:ext cx="8605104" cy="3240360"/>
                      </a:xfrm>
                      <a:prstGeom prst="rect">
                        <a:avLst/>
                      </a:prstGeom>
                      <a:noFill/>
                      <a:ln>
                        <a:noFill/>
                      </a:ln>
                      <a:effectLst/>
                    </p:spPr>
                  </p:pic>
                </p:oleObj>
              </mc:Fallback>
            </mc:AlternateContent>
          </a:graphicData>
        </a:graphic>
      </p:graphicFrame>
      <p:sp>
        <p:nvSpPr>
          <p:cNvPr id="2" name="文本框 1">
            <a:extLst>
              <a:ext uri="{FF2B5EF4-FFF2-40B4-BE49-F238E27FC236}">
                <a16:creationId xmlns:a16="http://schemas.microsoft.com/office/drawing/2014/main" id="{7D542F27-29E7-47B9-875C-1A10EA6D64FD}"/>
              </a:ext>
            </a:extLst>
          </p:cNvPr>
          <p:cNvSpPr txBox="1"/>
          <p:nvPr/>
        </p:nvSpPr>
        <p:spPr>
          <a:xfrm>
            <a:off x="467544" y="5445224"/>
            <a:ext cx="6756978" cy="830997"/>
          </a:xfrm>
          <a:prstGeom prst="rect">
            <a:avLst/>
          </a:prstGeom>
          <a:noFill/>
        </p:spPr>
        <p:txBody>
          <a:bodyPr wrap="none" rtlCol="0">
            <a:spAutoFit/>
          </a:bodyPr>
          <a:lstStyle/>
          <a:p>
            <a:r>
              <a:rPr lang="zh-CN" altLang="en-US" b="1" dirty="0"/>
              <a:t>重复执行次数</a:t>
            </a:r>
            <a:r>
              <a:rPr lang="en-US" altLang="zh-CN" b="1" dirty="0"/>
              <a:t>:</a:t>
            </a:r>
            <a:r>
              <a:rPr lang="zh-CN" altLang="en-US" b="1" dirty="0"/>
              <a:t>出错重试的次数</a:t>
            </a:r>
            <a:r>
              <a:rPr lang="en-US" altLang="zh-CN" b="1" dirty="0"/>
              <a:t>,</a:t>
            </a:r>
            <a:r>
              <a:rPr lang="zh-CN" altLang="en-US" b="1" dirty="0"/>
              <a:t>超过阈值报错</a:t>
            </a:r>
            <a:endParaRPr lang="en-US" altLang="zh-CN" b="1" dirty="0"/>
          </a:p>
          <a:p>
            <a:r>
              <a:rPr lang="zh-CN" altLang="en-US" b="1" dirty="0"/>
              <a:t>设备队列队首指针</a:t>
            </a:r>
            <a:r>
              <a:rPr lang="en-US" altLang="zh-CN" b="1" dirty="0"/>
              <a:t>:</a:t>
            </a:r>
            <a:r>
              <a:rPr lang="zh-CN" altLang="en-US" b="1" dirty="0"/>
              <a:t>排队等该设备的进程队列首部</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a:extLst>
              <a:ext uri="{FF2B5EF4-FFF2-40B4-BE49-F238E27FC236}">
                <a16:creationId xmlns:a16="http://schemas.microsoft.com/office/drawing/2014/main" id="{FBC478C6-C90F-4CD3-B641-D35EE0358881}"/>
              </a:ext>
            </a:extLst>
          </p:cNvPr>
          <p:cNvSpPr txBox="1">
            <a:spLocks noChangeArrowheads="1"/>
          </p:cNvSpPr>
          <p:nvPr/>
        </p:nvSpPr>
        <p:spPr bwMode="auto">
          <a:xfrm>
            <a:off x="1043608" y="18864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6.5.3 </a:t>
            </a:r>
            <a:r>
              <a:rPr lang="zh-CN" altLang="en-US" sz="4000" b="1" dirty="0">
                <a:latin typeface="华文新魏" panose="02010800040101010101" pitchFamily="2" charset="-122"/>
                <a:ea typeface="华文新魏" panose="02010800040101010101" pitchFamily="2" charset="-122"/>
              </a:rPr>
              <a:t>设备分配</a:t>
            </a:r>
          </a:p>
        </p:txBody>
      </p:sp>
      <p:sp>
        <p:nvSpPr>
          <p:cNvPr id="2052" name="Rectangle 3">
            <a:extLst>
              <a:ext uri="{FF2B5EF4-FFF2-40B4-BE49-F238E27FC236}">
                <a16:creationId xmlns:a16="http://schemas.microsoft.com/office/drawing/2014/main" id="{F5902006-41CA-460C-9626-D5EE1A53B4EF}"/>
              </a:ext>
            </a:extLst>
          </p:cNvPr>
          <p:cNvSpPr>
            <a:spLocks noChangeArrowheads="1"/>
          </p:cNvSpPr>
          <p:nvPr/>
        </p:nvSpPr>
        <p:spPr bwMode="auto">
          <a:xfrm>
            <a:off x="179512" y="890315"/>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宋体" panose="02010600030101010101" pitchFamily="2" charset="-122"/>
              </a:rPr>
              <a:t>1. </a:t>
            </a:r>
            <a:r>
              <a:rPr lang="zh-CN" altLang="en-US" sz="3200" b="1" dirty="0">
                <a:solidFill>
                  <a:srgbClr val="0000CC"/>
                </a:solidFill>
                <a:latin typeface="宋体" panose="02010600030101010101" pitchFamily="2" charset="-122"/>
              </a:rPr>
              <a:t>设备分配中的数据结构</a:t>
            </a:r>
            <a:endParaRPr lang="en-US" altLang="zh-CN" sz="3200" b="1" dirty="0">
              <a:solidFill>
                <a:srgbClr val="0000CC"/>
              </a:solidFill>
              <a:latin typeface="宋体" panose="02010600030101010101" pitchFamily="2" charset="-122"/>
            </a:endParaRPr>
          </a:p>
          <a:p>
            <a:pPr marL="457200" lvl="1" indent="0" eaLnBrk="1" hangingPunct="1">
              <a:spcBef>
                <a:spcPct val="20000"/>
              </a:spcBef>
              <a:buClr>
                <a:srgbClr val="0000CC"/>
              </a:buClr>
            </a:pPr>
            <a:r>
              <a:rPr lang="en-US" altLang="zh-CN" sz="2800" b="1" dirty="0">
                <a:latin typeface="Times New Roman" panose="02020603050405020304" pitchFamily="18" charset="0"/>
              </a:rPr>
              <a:t>2)</a:t>
            </a:r>
            <a:r>
              <a:rPr lang="zh-CN" altLang="en-US" sz="2800" b="1" dirty="0">
                <a:latin typeface="Times New Roman" panose="02020603050405020304" pitchFamily="18" charset="0"/>
              </a:rPr>
              <a:t>控制器控制表、 通道控制表和系统设备表</a:t>
            </a:r>
            <a:endParaRPr lang="en-US" altLang="zh-CN" sz="2800" b="1" dirty="0">
              <a:latin typeface="Times New Roman" panose="02020603050405020304" pitchFamily="18" charset="0"/>
            </a:endParaRPr>
          </a:p>
        </p:txBody>
      </p:sp>
      <p:graphicFrame>
        <p:nvGraphicFramePr>
          <p:cNvPr id="2050" name="Object 2">
            <a:extLst>
              <a:ext uri="{FF2B5EF4-FFF2-40B4-BE49-F238E27FC236}">
                <a16:creationId xmlns:a16="http://schemas.microsoft.com/office/drawing/2014/main" id="{10CD19BA-8E54-4E71-AD50-363BF9C2D6FD}"/>
              </a:ext>
            </a:extLst>
          </p:cNvPr>
          <p:cNvGraphicFramePr>
            <a:graphicFrameLocks noChangeAspect="1"/>
          </p:cNvGraphicFramePr>
          <p:nvPr>
            <p:extLst>
              <p:ext uri="{D42A27DB-BD31-4B8C-83A1-F6EECF244321}">
                <p14:modId xmlns:p14="http://schemas.microsoft.com/office/powerpoint/2010/main" val="2265759971"/>
              </p:ext>
            </p:extLst>
          </p:nvPr>
        </p:nvGraphicFramePr>
        <p:xfrm>
          <a:off x="0" y="2060848"/>
          <a:ext cx="9144000" cy="2274888"/>
        </p:xfrm>
        <a:graphic>
          <a:graphicData uri="http://schemas.openxmlformats.org/presentationml/2006/ole">
            <mc:AlternateContent xmlns:mc="http://schemas.openxmlformats.org/markup-compatibility/2006">
              <mc:Choice xmlns:v="urn:schemas-microsoft-com:vml" Requires="v">
                <p:oleObj name="VISIO" r:id="rId2" imgW="5249160" imgH="1307160" progId="Visio.Drawing.4">
                  <p:embed/>
                </p:oleObj>
              </mc:Choice>
              <mc:Fallback>
                <p:oleObj name="VISIO" r:id="rId2" imgW="5249160" imgH="1307160" progId="Visio.Drawing.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0848"/>
                        <a:ext cx="9144000" cy="227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DEFA03C8-429F-4B9C-A652-6F1DE75A07D7}"/>
              </a:ext>
            </a:extLst>
          </p:cNvPr>
          <p:cNvSpPr txBox="1"/>
          <p:nvPr/>
        </p:nvSpPr>
        <p:spPr>
          <a:xfrm>
            <a:off x="438956" y="4653136"/>
            <a:ext cx="8081058" cy="461665"/>
          </a:xfrm>
          <a:prstGeom prst="rect">
            <a:avLst/>
          </a:prstGeom>
          <a:noFill/>
        </p:spPr>
        <p:txBody>
          <a:bodyPr wrap="none" rtlCol="0">
            <a:spAutoFit/>
          </a:bodyPr>
          <a:lstStyle/>
          <a:p>
            <a:r>
              <a:rPr lang="zh-CN" altLang="en-US" b="1" dirty="0"/>
              <a:t>系统设备表</a:t>
            </a:r>
            <a:r>
              <a:rPr lang="en-US" altLang="zh-CN" b="1" dirty="0"/>
              <a:t>:</a:t>
            </a:r>
            <a:r>
              <a:rPr lang="zh-CN" altLang="en-US" b="1" dirty="0"/>
              <a:t>系统范围的数据结构</a:t>
            </a:r>
            <a:r>
              <a:rPr lang="en-US" altLang="zh-CN" b="1" dirty="0"/>
              <a:t>,</a:t>
            </a:r>
            <a:r>
              <a:rPr lang="zh-CN" altLang="en-US" b="1" dirty="0"/>
              <a:t>记录系统中全部设备情况</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150FEB70-0CDB-4DD1-8704-B43A0129BE0E}"/>
              </a:ext>
            </a:extLst>
          </p:cNvPr>
          <p:cNvSpPr txBox="1">
            <a:spLocks noChangeArrowheads="1"/>
          </p:cNvSpPr>
          <p:nvPr/>
        </p:nvSpPr>
        <p:spPr bwMode="auto">
          <a:xfrm>
            <a:off x="800100" y="115069"/>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6.5.3</a:t>
            </a:r>
            <a:r>
              <a:rPr lang="zh-CN" altLang="en-US" sz="4000" b="1" dirty="0">
                <a:latin typeface="华文新魏" panose="02010800040101010101" pitchFamily="2" charset="-122"/>
                <a:ea typeface="华文新魏" panose="02010800040101010101" pitchFamily="2" charset="-122"/>
              </a:rPr>
              <a:t>设备分配</a:t>
            </a:r>
          </a:p>
        </p:txBody>
      </p:sp>
      <p:sp>
        <p:nvSpPr>
          <p:cNvPr id="59395" name="Rectangle 3">
            <a:extLst>
              <a:ext uri="{FF2B5EF4-FFF2-40B4-BE49-F238E27FC236}">
                <a16:creationId xmlns:a16="http://schemas.microsoft.com/office/drawing/2014/main" id="{B8ADA43B-32E0-4C75-8E1D-BBB2281EB1DE}"/>
              </a:ext>
            </a:extLst>
          </p:cNvPr>
          <p:cNvSpPr>
            <a:spLocks noChangeArrowheads="1"/>
          </p:cNvSpPr>
          <p:nvPr/>
        </p:nvSpPr>
        <p:spPr bwMode="auto">
          <a:xfrm>
            <a:off x="305396" y="734541"/>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宋体" panose="02010600030101010101" pitchFamily="2" charset="-122"/>
              </a:rPr>
              <a:t>2. </a:t>
            </a:r>
            <a:r>
              <a:rPr lang="zh-CN" altLang="en-US" sz="3200" b="1" dirty="0">
                <a:solidFill>
                  <a:srgbClr val="0000CC"/>
                </a:solidFill>
                <a:latin typeface="宋体" panose="02010600030101010101" pitchFamily="2" charset="-122"/>
              </a:rPr>
              <a:t>设备分配时应考虑的因素</a:t>
            </a:r>
            <a:endParaRPr lang="en-US" altLang="zh-CN" sz="3200" b="1" dirty="0">
              <a:solidFill>
                <a:srgbClr val="0000CC"/>
              </a:solidFill>
              <a:latin typeface="宋体" panose="02010600030101010101" pitchFamily="2" charset="-122"/>
            </a:endParaRPr>
          </a:p>
          <a:p>
            <a:pPr marL="457200" lvl="1" indent="0" eaLnBrk="1" hangingPunct="1">
              <a:spcBef>
                <a:spcPct val="20000"/>
              </a:spcBef>
              <a:buClr>
                <a:srgbClr val="0000CC"/>
              </a:buClr>
            </a:pPr>
            <a:r>
              <a:rPr lang="en-US" altLang="zh-CN" sz="2800" b="1" dirty="0">
                <a:latin typeface="Times New Roman" panose="02020603050405020304" pitchFamily="18" charset="0"/>
              </a:rPr>
              <a:t>1)</a:t>
            </a:r>
            <a:r>
              <a:rPr lang="zh-CN" altLang="en-US" sz="2800" b="1" dirty="0">
                <a:latin typeface="Times New Roman" panose="02020603050405020304" pitchFamily="18" charset="0"/>
              </a:rPr>
              <a:t>设备的固有属性</a:t>
            </a:r>
            <a:endParaRPr lang="en-US" altLang="zh-CN" sz="2800" b="1" dirty="0">
              <a:latin typeface="Times New Roman" panose="02020603050405020304" pitchFamily="18" charset="0"/>
            </a:endParaRPr>
          </a:p>
        </p:txBody>
      </p:sp>
      <p:sp>
        <p:nvSpPr>
          <p:cNvPr id="59396" name="Text Box 5">
            <a:extLst>
              <a:ext uri="{FF2B5EF4-FFF2-40B4-BE49-F238E27FC236}">
                <a16:creationId xmlns:a16="http://schemas.microsoft.com/office/drawing/2014/main" id="{939DD817-653A-476E-B19B-3FAD0C86423A}"/>
              </a:ext>
            </a:extLst>
          </p:cNvPr>
          <p:cNvSpPr txBox="1">
            <a:spLocks noChangeArrowheads="1"/>
          </p:cNvSpPr>
          <p:nvPr/>
        </p:nvSpPr>
        <p:spPr bwMode="auto">
          <a:xfrm>
            <a:off x="683568" y="1746860"/>
            <a:ext cx="734848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FontTx/>
              <a:buAutoNum type="arabicParenBoth"/>
            </a:pPr>
            <a:r>
              <a:rPr lang="zh-CN" altLang="en-US" sz="2800" b="1" dirty="0">
                <a:latin typeface="Times New Roman" panose="02020603050405020304" pitchFamily="18" charset="0"/>
              </a:rPr>
              <a:t>独享设备</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某进程独占</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注意分配和回收即可</a:t>
            </a:r>
          </a:p>
          <a:p>
            <a:pPr eaLnBrk="1" hangingPunct="1"/>
            <a:r>
              <a:rPr lang="zh-CN" altLang="en-US" sz="2800" b="1" dirty="0">
                <a:latin typeface="Times New Roman" panose="02020603050405020304" pitchFamily="18" charset="0"/>
              </a:rPr>
              <a:t> </a:t>
            </a:r>
          </a:p>
          <a:p>
            <a:pPr eaLnBrk="1" hangingPunct="1"/>
            <a:r>
              <a:rPr lang="zh-CN" altLang="en-US" sz="2800" b="1" dirty="0">
                <a:latin typeface="Times New Roman" panose="02020603050405020304" pitchFamily="18" charset="0"/>
              </a:rPr>
              <a:t>(2) 共享设备。</a:t>
            </a:r>
          </a:p>
          <a:p>
            <a:pPr eaLnBrk="1" hangingPunct="1"/>
            <a:r>
              <a:rPr lang="zh-CN" altLang="en-US" sz="2800" b="1" dirty="0">
                <a:latin typeface="Times New Roman" panose="02020603050405020304" pitchFamily="18" charset="0"/>
              </a:rPr>
              <a:t> </a:t>
            </a:r>
          </a:p>
          <a:p>
            <a:pPr eaLnBrk="1" hangingPunct="1"/>
            <a:r>
              <a:rPr lang="zh-CN" altLang="en-US" sz="2800" b="1" dirty="0">
                <a:latin typeface="Times New Roman" panose="02020603050405020304" pitchFamily="18" charset="0"/>
              </a:rPr>
              <a:t>(3) 虚拟设备。 </a:t>
            </a:r>
          </a:p>
        </p:txBody>
      </p:sp>
      <p:sp>
        <p:nvSpPr>
          <p:cNvPr id="3" name="右大括号 2">
            <a:extLst>
              <a:ext uri="{FF2B5EF4-FFF2-40B4-BE49-F238E27FC236}">
                <a16:creationId xmlns:a16="http://schemas.microsoft.com/office/drawing/2014/main" id="{42A4FEC2-CB8C-4DC4-A9C0-04E5FA446665}"/>
              </a:ext>
            </a:extLst>
          </p:cNvPr>
          <p:cNvSpPr/>
          <p:nvPr/>
        </p:nvSpPr>
        <p:spPr bwMode="auto">
          <a:xfrm>
            <a:off x="2915816" y="3068960"/>
            <a:ext cx="331564" cy="1008112"/>
          </a:xfrm>
          <a:prstGeom prst="rightBrac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4" name="文本框 3">
            <a:extLst>
              <a:ext uri="{FF2B5EF4-FFF2-40B4-BE49-F238E27FC236}">
                <a16:creationId xmlns:a16="http://schemas.microsoft.com/office/drawing/2014/main" id="{E9C6046D-E66F-4289-9FCA-46D270CA77D3}"/>
              </a:ext>
            </a:extLst>
          </p:cNvPr>
          <p:cNvSpPr txBox="1"/>
          <p:nvPr/>
        </p:nvSpPr>
        <p:spPr>
          <a:xfrm>
            <a:off x="3247380" y="3342183"/>
            <a:ext cx="3047629" cy="461665"/>
          </a:xfrm>
          <a:prstGeom prst="rect">
            <a:avLst/>
          </a:prstGeom>
          <a:noFill/>
        </p:spPr>
        <p:txBody>
          <a:bodyPr wrap="none" rtlCol="0">
            <a:spAutoFit/>
          </a:bodyPr>
          <a:lstStyle/>
          <a:p>
            <a:r>
              <a:rPr lang="zh-CN" altLang="en-US" dirty="0"/>
              <a:t>多设备共享</a:t>
            </a:r>
            <a:r>
              <a:rPr lang="en-US" altLang="zh-CN" dirty="0"/>
              <a:t>,</a:t>
            </a:r>
            <a:r>
              <a:rPr lang="zh-CN" altLang="en-US" dirty="0"/>
              <a:t>合理调度</a:t>
            </a:r>
          </a:p>
        </p:txBody>
      </p:sp>
      <p:sp>
        <p:nvSpPr>
          <p:cNvPr id="9" name="文本框 8">
            <a:extLst>
              <a:ext uri="{FF2B5EF4-FFF2-40B4-BE49-F238E27FC236}">
                <a16:creationId xmlns:a16="http://schemas.microsoft.com/office/drawing/2014/main" id="{EF497617-57D6-47DB-A4E7-E00B0DBA29E7}"/>
              </a:ext>
            </a:extLst>
          </p:cNvPr>
          <p:cNvSpPr txBox="1"/>
          <p:nvPr/>
        </p:nvSpPr>
        <p:spPr>
          <a:xfrm>
            <a:off x="243384" y="4228105"/>
            <a:ext cx="4576762" cy="523220"/>
          </a:xfrm>
          <a:prstGeom prst="rect">
            <a:avLst/>
          </a:prstGeom>
          <a:noFill/>
        </p:spPr>
        <p:txBody>
          <a:bodyPr wrap="square">
            <a:spAutoFit/>
          </a:bodyPr>
          <a:lstStyle/>
          <a:p>
            <a:pPr lvl="1" eaLnBrk="1" hangingPunct="1">
              <a:spcBef>
                <a:spcPct val="20000"/>
              </a:spcBef>
              <a:buClr>
                <a:srgbClr val="0000CC"/>
              </a:buClr>
            </a:pPr>
            <a:r>
              <a:rPr lang="en-US" altLang="zh-CN" sz="2800" b="1" dirty="0">
                <a:latin typeface="Times New Roman" panose="02020603050405020304" pitchFamily="18" charset="0"/>
              </a:rPr>
              <a:t>2)</a:t>
            </a:r>
            <a:r>
              <a:rPr lang="zh-CN" altLang="en-US" sz="2800" b="1" dirty="0">
                <a:latin typeface="Times New Roman" panose="02020603050405020304" pitchFamily="18" charset="0"/>
              </a:rPr>
              <a:t>设备分配算法</a:t>
            </a:r>
            <a:endParaRPr lang="en-US" altLang="zh-CN" sz="2800" b="1" dirty="0">
              <a:latin typeface="Times New Roman" panose="02020603050405020304" pitchFamily="18" charset="0"/>
            </a:endParaRPr>
          </a:p>
        </p:txBody>
      </p:sp>
      <p:sp>
        <p:nvSpPr>
          <p:cNvPr id="6" name="Text Box 5">
            <a:extLst>
              <a:ext uri="{FF2B5EF4-FFF2-40B4-BE49-F238E27FC236}">
                <a16:creationId xmlns:a16="http://schemas.microsoft.com/office/drawing/2014/main" id="{E9F9DDA4-0276-4AEB-8B09-3578BFEA986D}"/>
              </a:ext>
            </a:extLst>
          </p:cNvPr>
          <p:cNvSpPr txBox="1">
            <a:spLocks noChangeArrowheads="1"/>
          </p:cNvSpPr>
          <p:nvPr/>
        </p:nvSpPr>
        <p:spPr bwMode="auto">
          <a:xfrm>
            <a:off x="714078" y="4902358"/>
            <a:ext cx="36353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FontTx/>
              <a:buAutoNum type="arabicParenBoth"/>
            </a:pPr>
            <a:r>
              <a:rPr lang="zh-CN" altLang="en-US" sz="2800" b="1" dirty="0">
                <a:latin typeface="Times New Roman" panose="02020603050405020304" pitchFamily="18" charset="0"/>
              </a:rPr>
              <a:t>先来先服务。 </a:t>
            </a:r>
          </a:p>
          <a:p>
            <a:pPr eaLnBrk="1" hangingPunct="1"/>
            <a:endParaRPr lang="zh-CN" altLang="en-US" sz="2800" b="1" dirty="0">
              <a:latin typeface="Times New Roman" panose="02020603050405020304" pitchFamily="18" charset="0"/>
            </a:endParaRPr>
          </a:p>
          <a:p>
            <a:pPr eaLnBrk="1" hangingPunct="1"/>
            <a:r>
              <a:rPr lang="zh-CN" altLang="en-US" sz="2800" b="1" dirty="0">
                <a:latin typeface="Times New Roman" panose="02020603050405020304" pitchFamily="18" charset="0"/>
              </a:rPr>
              <a:t>(2) 优先级高者优先。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a:extLst>
              <a:ext uri="{FF2B5EF4-FFF2-40B4-BE49-F238E27FC236}">
                <a16:creationId xmlns:a16="http://schemas.microsoft.com/office/drawing/2014/main" id="{52BD8D9E-16BE-4134-B6E9-3BD3AFE9A728}"/>
              </a:ext>
            </a:extLst>
          </p:cNvPr>
          <p:cNvSpPr>
            <a:spLocks noChangeArrowheads="1"/>
          </p:cNvSpPr>
          <p:nvPr/>
        </p:nvSpPr>
        <p:spPr bwMode="auto">
          <a:xfrm>
            <a:off x="304800" y="816744"/>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宋体" panose="02010600030101010101" pitchFamily="2" charset="-122"/>
              </a:rPr>
              <a:t>2. </a:t>
            </a:r>
            <a:r>
              <a:rPr lang="zh-CN" altLang="en-US" sz="3200" b="1" dirty="0">
                <a:solidFill>
                  <a:srgbClr val="0000CC"/>
                </a:solidFill>
                <a:latin typeface="宋体" panose="02010600030101010101" pitchFamily="2" charset="-122"/>
              </a:rPr>
              <a:t>设备分配时应考虑的因素</a:t>
            </a:r>
            <a:endParaRPr lang="en-US" altLang="zh-CN" sz="3200" b="1" dirty="0">
              <a:solidFill>
                <a:srgbClr val="0000CC"/>
              </a:solidFill>
              <a:latin typeface="宋体" panose="02010600030101010101" pitchFamily="2" charset="-122"/>
            </a:endParaRPr>
          </a:p>
          <a:p>
            <a:pPr marL="457200" lvl="1" indent="0" eaLnBrk="1" hangingPunct="1">
              <a:spcBef>
                <a:spcPct val="20000"/>
              </a:spcBef>
              <a:buClr>
                <a:srgbClr val="0000CC"/>
              </a:buClr>
            </a:pPr>
            <a:r>
              <a:rPr lang="en-US" altLang="zh-CN" sz="2800" b="1" dirty="0">
                <a:latin typeface="Times New Roman" panose="02020603050405020304" pitchFamily="18" charset="0"/>
              </a:rPr>
              <a:t>3)</a:t>
            </a:r>
            <a:r>
              <a:rPr lang="zh-CN" altLang="en-US" sz="2800" b="1" dirty="0">
                <a:latin typeface="Times New Roman" panose="02020603050405020304" pitchFamily="18" charset="0"/>
              </a:rPr>
              <a:t>设备分配中的安全性</a:t>
            </a:r>
            <a:endParaRPr lang="en-US" altLang="zh-CN" sz="2800" b="1" dirty="0">
              <a:latin typeface="Times New Roman" panose="02020603050405020304" pitchFamily="18" charset="0"/>
            </a:endParaRPr>
          </a:p>
        </p:txBody>
      </p:sp>
      <p:sp>
        <p:nvSpPr>
          <p:cNvPr id="61444" name="Text Box 5">
            <a:extLst>
              <a:ext uri="{FF2B5EF4-FFF2-40B4-BE49-F238E27FC236}">
                <a16:creationId xmlns:a16="http://schemas.microsoft.com/office/drawing/2014/main" id="{A618ADEA-3EC7-4EF8-99DC-CBC27CCCDEC4}"/>
              </a:ext>
            </a:extLst>
          </p:cNvPr>
          <p:cNvSpPr txBox="1">
            <a:spLocks noChangeArrowheads="1"/>
          </p:cNvSpPr>
          <p:nvPr/>
        </p:nvSpPr>
        <p:spPr bwMode="auto">
          <a:xfrm>
            <a:off x="800100" y="2002606"/>
            <a:ext cx="814517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FontTx/>
              <a:buAutoNum type="arabicParenR"/>
            </a:pPr>
            <a:r>
              <a:rPr lang="zh-CN" altLang="en-US" sz="2800" b="1" dirty="0">
                <a:latin typeface="Times New Roman" panose="02020603050405020304" pitchFamily="18" charset="0"/>
              </a:rPr>
              <a:t>安全分配方式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进程发出</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请求后便阻塞等待</a:t>
            </a:r>
            <a:r>
              <a:rPr lang="en-US" altLang="zh-CN" sz="2800" b="1" dirty="0">
                <a:latin typeface="Times New Roman" panose="02020603050405020304" pitchFamily="18" charset="0"/>
              </a:rPr>
              <a:t>IO</a:t>
            </a:r>
          </a:p>
          <a:p>
            <a:pPr marL="0" indent="0" eaLnBrk="1" hangingPunct="1"/>
            <a:r>
              <a:rPr lang="zh-CN" altLang="en-US" sz="2800" b="1" dirty="0">
                <a:latin typeface="Times New Roman" panose="02020603050405020304" pitchFamily="18" charset="0"/>
              </a:rPr>
              <a:t>完成</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不会造成死锁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但是效率低</a:t>
            </a:r>
            <a:r>
              <a:rPr lang="en-US" altLang="zh-CN" sz="2800" b="1" dirty="0">
                <a:latin typeface="Times New Roman" panose="02020603050405020304" pitchFamily="18" charset="0"/>
              </a:rPr>
              <a:t>.</a:t>
            </a:r>
            <a:endParaRPr lang="zh-CN" altLang="en-US" sz="2800" b="1" dirty="0">
              <a:latin typeface="Times New Roman" panose="02020603050405020304" pitchFamily="18" charset="0"/>
            </a:endParaRPr>
          </a:p>
          <a:p>
            <a:pPr eaLnBrk="1" hangingPunct="1">
              <a:buFontTx/>
              <a:buAutoNum type="arabicParenR"/>
            </a:pPr>
            <a:endParaRPr lang="zh-CN" altLang="en-US" sz="2800" b="1" dirty="0">
              <a:latin typeface="Times New Roman" panose="02020603050405020304" pitchFamily="18" charset="0"/>
            </a:endParaRPr>
          </a:p>
          <a:p>
            <a:pPr eaLnBrk="1" hangingPunct="1"/>
            <a:r>
              <a:rPr lang="zh-CN" altLang="en-US" sz="2800" b="1" dirty="0">
                <a:latin typeface="Times New Roman" panose="02020603050405020304" pitchFamily="18" charset="0"/>
              </a:rPr>
              <a:t>2) 不安全分配方式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进程中发出</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请求后继续运行</a:t>
            </a:r>
            <a:r>
              <a:rPr lang="en-US" altLang="zh-CN" sz="2800" b="1" dirty="0">
                <a:latin typeface="Times New Roman" panose="02020603050405020304" pitchFamily="18" charset="0"/>
              </a:rPr>
              <a:t>.</a:t>
            </a:r>
          </a:p>
          <a:p>
            <a:pPr eaLnBrk="1" hangingPunct="1"/>
            <a:r>
              <a:rPr lang="zh-CN" altLang="en-US" sz="2800" b="1" dirty="0">
                <a:latin typeface="Times New Roman" panose="02020603050405020304" pitchFamily="18" charset="0"/>
              </a:rPr>
              <a:t>可以同时操作多个设备</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但是有死锁问题</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需要进行</a:t>
            </a:r>
            <a:endParaRPr lang="en-US" altLang="zh-CN" sz="2800" b="1" dirty="0">
              <a:latin typeface="Times New Roman" panose="02020603050405020304" pitchFamily="18" charset="0"/>
            </a:endParaRPr>
          </a:p>
          <a:p>
            <a:pPr eaLnBrk="1" hangingPunct="1"/>
            <a:r>
              <a:rPr lang="zh-CN" altLang="en-US" sz="2800" b="1" dirty="0">
                <a:latin typeface="Times New Roman" panose="02020603050405020304" pitchFamily="18" charset="0"/>
              </a:rPr>
              <a:t>安全性检查</a:t>
            </a:r>
          </a:p>
        </p:txBody>
      </p:sp>
      <p:sp>
        <p:nvSpPr>
          <p:cNvPr id="2" name="Text Box 2">
            <a:extLst>
              <a:ext uri="{FF2B5EF4-FFF2-40B4-BE49-F238E27FC236}">
                <a16:creationId xmlns:a16="http://schemas.microsoft.com/office/drawing/2014/main" id="{34A0CED3-8CF0-4FCA-A1F3-52C7FB75E1E5}"/>
              </a:ext>
            </a:extLst>
          </p:cNvPr>
          <p:cNvSpPr txBox="1">
            <a:spLocks noChangeArrowheads="1"/>
          </p:cNvSpPr>
          <p:nvPr/>
        </p:nvSpPr>
        <p:spPr bwMode="auto">
          <a:xfrm>
            <a:off x="800100" y="115069"/>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6.5.3</a:t>
            </a:r>
            <a:r>
              <a:rPr lang="zh-CN" altLang="en-US" sz="4000" b="1" dirty="0">
                <a:latin typeface="华文新魏" panose="02010800040101010101" pitchFamily="2" charset="-122"/>
                <a:ea typeface="华文新魏" panose="02010800040101010101" pitchFamily="2" charset="-122"/>
              </a:rPr>
              <a:t>设备分配</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a:extLst>
              <a:ext uri="{FF2B5EF4-FFF2-40B4-BE49-F238E27FC236}">
                <a16:creationId xmlns:a16="http://schemas.microsoft.com/office/drawing/2014/main" id="{3CE1C568-5E9F-42F3-B13B-A02E00F7C30E}"/>
              </a:ext>
            </a:extLst>
          </p:cNvPr>
          <p:cNvSpPr>
            <a:spLocks noChangeArrowheads="1"/>
          </p:cNvSpPr>
          <p:nvPr/>
        </p:nvSpPr>
        <p:spPr bwMode="auto">
          <a:xfrm>
            <a:off x="179512" y="548680"/>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3. </a:t>
            </a:r>
            <a:r>
              <a:rPr lang="zh-CN" altLang="en-US" sz="3200" b="1" dirty="0">
                <a:solidFill>
                  <a:srgbClr val="0000CC"/>
                </a:solidFill>
                <a:latin typeface="Times New Roman" panose="02020603050405020304" pitchFamily="18" charset="0"/>
              </a:rPr>
              <a:t>独占设备的分配程序</a:t>
            </a:r>
            <a:endParaRPr lang="en-US" altLang="zh-CN" sz="3200" b="1" dirty="0">
              <a:solidFill>
                <a:srgbClr val="0000CC"/>
              </a:solidFill>
              <a:latin typeface="宋体" panose="02010600030101010101" pitchFamily="2" charset="-122"/>
            </a:endParaRPr>
          </a:p>
          <a:p>
            <a:pPr marL="457200" lvl="1" indent="0" eaLnBrk="1" hangingPunct="1">
              <a:spcBef>
                <a:spcPct val="20000"/>
              </a:spcBef>
              <a:buClr>
                <a:srgbClr val="0000CC"/>
              </a:buClr>
            </a:pPr>
            <a:r>
              <a:rPr lang="en-US" altLang="zh-CN" sz="2800" b="1" dirty="0">
                <a:latin typeface="Times New Roman" panose="02020603050405020304" pitchFamily="18" charset="0"/>
              </a:rPr>
              <a:t>1)</a:t>
            </a:r>
            <a:r>
              <a:rPr lang="zh-CN" altLang="en-US" sz="2800" b="1" dirty="0">
                <a:latin typeface="Times New Roman" panose="02020603050405020304" pitchFamily="18" charset="0"/>
              </a:rPr>
              <a:t>基本的设备分配程序</a:t>
            </a:r>
          </a:p>
        </p:txBody>
      </p:sp>
      <p:sp>
        <p:nvSpPr>
          <p:cNvPr id="62468" name="Text Box 4">
            <a:extLst>
              <a:ext uri="{FF2B5EF4-FFF2-40B4-BE49-F238E27FC236}">
                <a16:creationId xmlns:a16="http://schemas.microsoft.com/office/drawing/2014/main" id="{D9B669F7-8CEF-4AAC-9068-2101F6834A63}"/>
              </a:ext>
            </a:extLst>
          </p:cNvPr>
          <p:cNvSpPr txBox="1">
            <a:spLocks noChangeArrowheads="1"/>
          </p:cNvSpPr>
          <p:nvPr/>
        </p:nvSpPr>
        <p:spPr bwMode="auto">
          <a:xfrm>
            <a:off x="179512" y="1529755"/>
            <a:ext cx="8839200"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FontTx/>
              <a:buAutoNum type="arabicParenR"/>
            </a:pPr>
            <a:r>
              <a:rPr lang="zh-CN" altLang="en-US" sz="2800" b="1" dirty="0">
                <a:latin typeface="Times New Roman" panose="02020603050405020304" pitchFamily="18" charset="0"/>
              </a:rPr>
              <a:t>分配设备</a:t>
            </a:r>
            <a:r>
              <a:rPr lang="en-US" altLang="zh-CN" sz="2800" b="1" dirty="0">
                <a:latin typeface="Times New Roman" panose="02020603050405020304" pitchFamily="18" charset="0"/>
              </a:rPr>
              <a:t>:</a:t>
            </a:r>
            <a:r>
              <a:rPr lang="zh-CN" altLang="en-US" b="1" dirty="0">
                <a:latin typeface="Times New Roman" panose="02020603050405020304" pitchFamily="18" charset="0"/>
              </a:rPr>
              <a:t>根据请求的设备名查找系统设备表</a:t>
            </a:r>
            <a:r>
              <a:rPr lang="en-US" altLang="zh-CN" b="1" dirty="0">
                <a:latin typeface="Times New Roman" panose="02020603050405020304" pitchFamily="18" charset="0"/>
              </a:rPr>
              <a:t>,</a:t>
            </a:r>
            <a:r>
              <a:rPr lang="zh-CN" altLang="en-US" b="1" dirty="0">
                <a:latin typeface="Times New Roman" panose="02020603050405020304" pitchFamily="18" charset="0"/>
              </a:rPr>
              <a:t>根据表记录的状态</a:t>
            </a:r>
            <a:r>
              <a:rPr lang="en-US" altLang="zh-CN" b="1" dirty="0">
                <a:latin typeface="Times New Roman" panose="02020603050405020304" pitchFamily="18" charset="0"/>
              </a:rPr>
              <a:t>,</a:t>
            </a:r>
            <a:r>
              <a:rPr lang="zh-CN" altLang="en-US" b="1" dirty="0">
                <a:latin typeface="Times New Roman" panose="02020603050405020304" pitchFamily="18" charset="0"/>
              </a:rPr>
              <a:t>判断是否可以分配</a:t>
            </a:r>
            <a:r>
              <a:rPr lang="en-US" altLang="zh-CN" b="1" dirty="0">
                <a:latin typeface="Times New Roman" panose="02020603050405020304" pitchFamily="18" charset="0"/>
              </a:rPr>
              <a:t>;</a:t>
            </a:r>
            <a:r>
              <a:rPr lang="zh-CN" altLang="en-US" b="1" dirty="0">
                <a:latin typeface="Times New Roman" panose="02020603050405020304" pitchFamily="18" charset="0"/>
              </a:rPr>
              <a:t> 空闲则检测安全性后分配</a:t>
            </a:r>
            <a:r>
              <a:rPr lang="en-US" altLang="zh-CN" b="1" dirty="0">
                <a:latin typeface="Times New Roman" panose="02020603050405020304" pitchFamily="18" charset="0"/>
              </a:rPr>
              <a:t>,</a:t>
            </a:r>
            <a:r>
              <a:rPr lang="zh-CN" altLang="en-US" b="1" dirty="0">
                <a:latin typeface="Times New Roman" panose="02020603050405020304" pitchFamily="18" charset="0"/>
              </a:rPr>
              <a:t>安全性检查通不过或者忙</a:t>
            </a:r>
            <a:r>
              <a:rPr lang="en-US" altLang="zh-CN" b="1" dirty="0">
                <a:latin typeface="Times New Roman" panose="02020603050405020304" pitchFamily="18" charset="0"/>
              </a:rPr>
              <a:t>,</a:t>
            </a:r>
            <a:r>
              <a:rPr lang="zh-CN" altLang="en-US" b="1" dirty="0">
                <a:latin typeface="Times New Roman" panose="02020603050405020304" pitchFamily="18" charset="0"/>
              </a:rPr>
              <a:t>都把进程挂到设备的等待队列去</a:t>
            </a:r>
            <a:endParaRPr lang="en-US" altLang="zh-CN" b="1" dirty="0">
              <a:latin typeface="Times New Roman" panose="02020603050405020304" pitchFamily="18" charset="0"/>
            </a:endParaRPr>
          </a:p>
          <a:p>
            <a:pPr eaLnBrk="1" hangingPunct="1">
              <a:buFontTx/>
              <a:buAutoNum type="arabicParenR"/>
            </a:pPr>
            <a:endParaRPr lang="zh-CN" altLang="en-US" sz="2800" b="1" dirty="0">
              <a:latin typeface="Times New Roman" panose="02020603050405020304" pitchFamily="18" charset="0"/>
            </a:endParaRPr>
          </a:p>
          <a:p>
            <a:pPr eaLnBrk="1" hangingPunct="1"/>
            <a:r>
              <a:rPr lang="zh-CN" altLang="en-US" sz="2800" b="1" dirty="0">
                <a:latin typeface="Times New Roman" panose="02020603050405020304" pitchFamily="18" charset="0"/>
              </a:rPr>
              <a:t>2) 分配控制器</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到设备控制表找到该设备的控制器表入口</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查询控制器表各状态</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忙</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挂到控制器等待队列</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空</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分配控制器给进程</a:t>
            </a:r>
            <a:endParaRPr lang="en-US" altLang="zh-CN" sz="2800" b="1" dirty="0">
              <a:latin typeface="Times New Roman" panose="02020603050405020304" pitchFamily="18" charset="0"/>
            </a:endParaRPr>
          </a:p>
          <a:p>
            <a:pPr eaLnBrk="1" hangingPunct="1"/>
            <a:endParaRPr lang="zh-CN" altLang="en-US" sz="2800" b="1" dirty="0">
              <a:latin typeface="Times New Roman" panose="02020603050405020304" pitchFamily="18" charset="0"/>
            </a:endParaRPr>
          </a:p>
          <a:p>
            <a:pPr eaLnBrk="1" hangingPunct="1"/>
            <a:r>
              <a:rPr lang="zh-CN" altLang="en-US" sz="2800" b="1" dirty="0">
                <a:latin typeface="Times New Roman" panose="02020603050405020304" pitchFamily="18" charset="0"/>
              </a:rPr>
              <a:t>3) 分配通道</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控制器表中获得通道控制表入口</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查状态</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空则分配</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不空则挂到通道等待队列</a:t>
            </a:r>
            <a:endParaRPr lang="en-US" altLang="zh-CN" sz="2800" b="1" dirty="0">
              <a:latin typeface="Times New Roman" panose="02020603050405020304" pitchFamily="18" charset="0"/>
            </a:endParaRPr>
          </a:p>
          <a:p>
            <a:pPr eaLnBrk="1" hangingPunct="1"/>
            <a:endParaRPr lang="en-US" altLang="zh-CN" sz="2800" b="1" dirty="0">
              <a:latin typeface="Times New Roman" panose="02020603050405020304" pitchFamily="18" charset="0"/>
            </a:endParaRPr>
          </a:p>
          <a:p>
            <a:pPr eaLnBrk="1" hangingPunct="1"/>
            <a:r>
              <a:rPr lang="zh-CN" altLang="en-US" sz="2800" b="1" dirty="0">
                <a:solidFill>
                  <a:srgbClr val="FF0000"/>
                </a:solidFill>
                <a:latin typeface="Times New Roman" panose="02020603050405020304" pitchFamily="18" charset="0"/>
              </a:rPr>
              <a:t>设备</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控制器</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 通道三者都分配成功才是设备分配成功</a:t>
            </a:r>
          </a:p>
        </p:txBody>
      </p:sp>
      <p:sp>
        <p:nvSpPr>
          <p:cNvPr id="2" name="Text Box 2">
            <a:extLst>
              <a:ext uri="{FF2B5EF4-FFF2-40B4-BE49-F238E27FC236}">
                <a16:creationId xmlns:a16="http://schemas.microsoft.com/office/drawing/2014/main" id="{4878733A-03F7-49BB-A14F-E4AD36728CD5}"/>
              </a:ext>
            </a:extLst>
          </p:cNvPr>
          <p:cNvSpPr txBox="1">
            <a:spLocks noChangeArrowheads="1"/>
          </p:cNvSpPr>
          <p:nvPr/>
        </p:nvSpPr>
        <p:spPr bwMode="auto">
          <a:xfrm>
            <a:off x="800100" y="3037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6.5.3</a:t>
            </a:r>
            <a:r>
              <a:rPr lang="zh-CN" altLang="en-US" sz="4000" b="1" dirty="0">
                <a:latin typeface="华文新魏" panose="02010800040101010101" pitchFamily="2" charset="-122"/>
                <a:ea typeface="华文新魏" panose="02010800040101010101" pitchFamily="2" charset="-122"/>
              </a:rPr>
              <a:t>设备分配</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4EDD667A-C524-441D-A1DF-315646D65C27}"/>
              </a:ext>
            </a:extLst>
          </p:cNvPr>
          <p:cNvSpPr txBox="1">
            <a:spLocks noChangeArrowheads="1"/>
          </p:cNvSpPr>
          <p:nvPr/>
        </p:nvSpPr>
        <p:spPr bwMode="auto">
          <a:xfrm>
            <a:off x="467544" y="18864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6.5.3  </a:t>
            </a:r>
            <a:r>
              <a:rPr lang="zh-CN" altLang="en-US" sz="4000" b="1" dirty="0">
                <a:latin typeface="华文新魏" panose="02010800040101010101" pitchFamily="2" charset="-122"/>
                <a:ea typeface="华文新魏" panose="02010800040101010101" pitchFamily="2" charset="-122"/>
              </a:rPr>
              <a:t>设备分配</a:t>
            </a:r>
          </a:p>
        </p:txBody>
      </p:sp>
      <p:sp>
        <p:nvSpPr>
          <p:cNvPr id="63491" name="Rectangle 3">
            <a:extLst>
              <a:ext uri="{FF2B5EF4-FFF2-40B4-BE49-F238E27FC236}">
                <a16:creationId xmlns:a16="http://schemas.microsoft.com/office/drawing/2014/main" id="{6ED504CB-AD39-4C1B-8185-B72D3BA7026E}"/>
              </a:ext>
            </a:extLst>
          </p:cNvPr>
          <p:cNvSpPr>
            <a:spLocks noChangeArrowheads="1"/>
          </p:cNvSpPr>
          <p:nvPr/>
        </p:nvSpPr>
        <p:spPr bwMode="auto">
          <a:xfrm>
            <a:off x="251520" y="890315"/>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3. </a:t>
            </a:r>
            <a:r>
              <a:rPr lang="zh-CN" altLang="en-US" sz="3200" b="1" dirty="0">
                <a:solidFill>
                  <a:srgbClr val="0000CC"/>
                </a:solidFill>
                <a:latin typeface="Times New Roman" panose="02020603050405020304" pitchFamily="18" charset="0"/>
              </a:rPr>
              <a:t>独占设备的分配程序</a:t>
            </a:r>
            <a:endParaRPr lang="en-US" altLang="zh-CN" sz="3200" b="1" dirty="0">
              <a:solidFill>
                <a:srgbClr val="0000CC"/>
              </a:solidFill>
              <a:latin typeface="宋体" panose="02010600030101010101" pitchFamily="2" charset="-122"/>
            </a:endParaRPr>
          </a:p>
          <a:p>
            <a:pPr marL="457200" lvl="1" indent="0" eaLnBrk="1" hangingPunct="1">
              <a:spcBef>
                <a:spcPct val="20000"/>
              </a:spcBef>
              <a:buClr>
                <a:srgbClr val="0000CC"/>
              </a:buClr>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设备分配程序的改进</a:t>
            </a:r>
          </a:p>
        </p:txBody>
      </p:sp>
      <p:sp>
        <p:nvSpPr>
          <p:cNvPr id="63492" name="Text Box 4">
            <a:extLst>
              <a:ext uri="{FF2B5EF4-FFF2-40B4-BE49-F238E27FC236}">
                <a16:creationId xmlns:a16="http://schemas.microsoft.com/office/drawing/2014/main" id="{20B33E72-AC6E-4953-932A-C85C849CFB05}"/>
              </a:ext>
            </a:extLst>
          </p:cNvPr>
          <p:cNvSpPr txBox="1">
            <a:spLocks noChangeArrowheads="1"/>
          </p:cNvSpPr>
          <p:nvPr/>
        </p:nvSpPr>
        <p:spPr bwMode="auto">
          <a:xfrm>
            <a:off x="681956" y="2060848"/>
            <a:ext cx="85699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2800" b="1" dirty="0">
                <a:latin typeface="Times New Roman" panose="02020603050405020304" pitchFamily="18" charset="0"/>
              </a:rPr>
              <a:t>增加设备的独立性</a:t>
            </a:r>
            <a:r>
              <a:rPr lang="en-US" altLang="zh-CN" sz="2800" b="1" dirty="0">
                <a:latin typeface="Times New Roman" panose="02020603050405020304" pitchFamily="18" charset="0"/>
              </a:rPr>
              <a:t>:</a:t>
            </a:r>
            <a:r>
              <a:rPr lang="zh-CN" altLang="en-US" sz="2800" b="1" dirty="0">
                <a:solidFill>
                  <a:srgbClr val="FF0000"/>
                </a:solidFill>
                <a:latin typeface="Times New Roman" panose="02020603050405020304" pitchFamily="18" charset="0"/>
              </a:rPr>
              <a:t>不应该以物理名称请求设备</a:t>
            </a:r>
            <a:endParaRPr lang="en-US" altLang="zh-CN" sz="2800" b="1" dirty="0">
              <a:solidFill>
                <a:srgbClr val="FF0000"/>
              </a:solidFill>
              <a:latin typeface="Times New Roman" panose="02020603050405020304" pitchFamily="18" charset="0"/>
            </a:endParaRPr>
          </a:p>
          <a:p>
            <a:pPr marL="0" indent="0" eaLnBrk="1" hangingPunct="1"/>
            <a:r>
              <a:rPr lang="zh-CN" altLang="en-US" sz="2800" b="1" dirty="0">
                <a:solidFill>
                  <a:srgbClr val="FF0000"/>
                </a:solidFill>
                <a:latin typeface="Times New Roman" panose="02020603050405020304" pitchFamily="18" charset="0"/>
              </a:rPr>
              <a:t>应该改用逻辑名称</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从逻辑表里面查找对应的物理设备</a:t>
            </a:r>
            <a:endParaRPr lang="en-US" altLang="zh-CN" sz="2800" b="1" dirty="0">
              <a:latin typeface="Times New Roman" panose="02020603050405020304" pitchFamily="18" charset="0"/>
            </a:endParaRPr>
          </a:p>
          <a:p>
            <a:pPr marL="0" indent="0" eaLnBrk="1" hangingPunct="1"/>
            <a:r>
              <a:rPr lang="en-US" altLang="zh-CN" sz="2800" b="1" dirty="0">
                <a:latin typeface="Times New Roman" panose="02020603050405020304" pitchFamily="18" charset="0"/>
              </a:rPr>
              <a:t>,</a:t>
            </a:r>
            <a:r>
              <a:rPr lang="zh-CN" altLang="en-US" sz="2800" b="1" dirty="0">
                <a:latin typeface="Times New Roman" panose="02020603050405020304" pitchFamily="18" charset="0"/>
              </a:rPr>
              <a:t>只有当所有该类物理设备都忙时才</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挂起进程</a:t>
            </a:r>
          </a:p>
          <a:p>
            <a:pPr eaLnBrk="1" hangingPunct="1">
              <a:buFont typeface="Wingdings" panose="05000000000000000000" pitchFamily="2" charset="2"/>
              <a:buChar char="Ø"/>
            </a:pPr>
            <a:endParaRPr lang="zh-CN" altLang="en-US" sz="2800" b="1" dirty="0">
              <a:latin typeface="Times New Roman" panose="02020603050405020304" pitchFamily="18" charset="0"/>
            </a:endParaRPr>
          </a:p>
          <a:p>
            <a:pPr marL="0" indent="0" eaLnBrk="1" hangingPunct="1"/>
            <a:endParaRPr lang="zh-CN" altLang="en-US" sz="2800" b="1" dirty="0">
              <a:latin typeface="Times New Roman" panose="02020603050405020304" pitchFamily="18" charset="0"/>
            </a:endParaRPr>
          </a:p>
          <a:p>
            <a:pPr eaLnBrk="1" hangingPunct="1">
              <a:buFont typeface="Wingdings" panose="05000000000000000000" pitchFamily="2" charset="2"/>
              <a:buChar char="Ø"/>
            </a:pPr>
            <a:r>
              <a:rPr lang="zh-CN" altLang="en-US" sz="2800" b="1" dirty="0">
                <a:latin typeface="Times New Roman" panose="02020603050405020304" pitchFamily="18" charset="0"/>
              </a:rPr>
              <a:t>考虑多通路情况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61B013A6-3915-44DE-9302-8EC5BDA0A132}"/>
              </a:ext>
            </a:extLst>
          </p:cNvPr>
          <p:cNvSpPr txBox="1">
            <a:spLocks noChangeArrowheads="1"/>
          </p:cNvSpPr>
          <p:nvPr/>
        </p:nvSpPr>
        <p:spPr bwMode="auto">
          <a:xfrm>
            <a:off x="800100" y="483736"/>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0000CC"/>
              </a:buClr>
            </a:pPr>
            <a:r>
              <a:rPr lang="en-US" altLang="zh-CN" sz="2800" b="1" dirty="0">
                <a:latin typeface="宋体" panose="02010600030101010101" pitchFamily="2" charset="-122"/>
              </a:rPr>
              <a:t>6.5.4 </a:t>
            </a:r>
            <a:r>
              <a:rPr lang="zh-CN" altLang="zh-CN" sz="2800" b="1" dirty="0">
                <a:latin typeface="宋体" panose="02010600030101010101" pitchFamily="2" charset="-122"/>
              </a:rPr>
              <a:t>逻辑设备名到物理设备名映射的实现</a:t>
            </a:r>
            <a:endParaRPr lang="en-US" altLang="zh-CN" sz="2800" b="1" dirty="0">
              <a:latin typeface="宋体" panose="02010600030101010101" pitchFamily="2" charset="-122"/>
            </a:endParaRPr>
          </a:p>
        </p:txBody>
      </p:sp>
      <p:sp>
        <p:nvSpPr>
          <p:cNvPr id="64515" name="Rectangle 3">
            <a:extLst>
              <a:ext uri="{FF2B5EF4-FFF2-40B4-BE49-F238E27FC236}">
                <a16:creationId xmlns:a16="http://schemas.microsoft.com/office/drawing/2014/main" id="{FB67ECA2-47A9-48CD-8D8C-A4A6BB72AC93}"/>
              </a:ext>
            </a:extLst>
          </p:cNvPr>
          <p:cNvSpPr>
            <a:spLocks noChangeArrowheads="1"/>
          </p:cNvSpPr>
          <p:nvPr/>
        </p:nvSpPr>
        <p:spPr bwMode="auto">
          <a:xfrm>
            <a:off x="83820" y="1188881"/>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lvl="1" indent="0" eaLnBrk="1" hangingPunct="1">
              <a:spcBef>
                <a:spcPct val="20000"/>
              </a:spcBef>
              <a:buClr>
                <a:srgbClr val="0000CC"/>
              </a:buClr>
            </a:pPr>
            <a:r>
              <a:rPr lang="zh-CN" altLang="en-US" b="1" dirty="0"/>
              <a:t>为了实现设备的独立性，系统必须设置一张</a:t>
            </a:r>
            <a:r>
              <a:rPr lang="zh-CN" altLang="en-US" b="1" dirty="0">
                <a:solidFill>
                  <a:srgbClr val="FF0000"/>
                </a:solidFill>
              </a:rPr>
              <a:t>逻辑设备表</a:t>
            </a:r>
            <a:r>
              <a:rPr lang="en-US" altLang="zh-CN" b="1" dirty="0">
                <a:solidFill>
                  <a:srgbClr val="FF0000"/>
                </a:solidFill>
              </a:rPr>
              <a:t>(LUT)</a:t>
            </a:r>
            <a:r>
              <a:rPr lang="zh-CN" altLang="en-US" b="1" dirty="0"/>
              <a:t>，用于将应用程序中所使用的逻辑设备名映射为物理设备名。</a:t>
            </a:r>
          </a:p>
        </p:txBody>
      </p:sp>
      <p:grpSp>
        <p:nvGrpSpPr>
          <p:cNvPr id="64516" name="Group 52">
            <a:extLst>
              <a:ext uri="{FF2B5EF4-FFF2-40B4-BE49-F238E27FC236}">
                <a16:creationId xmlns:a16="http://schemas.microsoft.com/office/drawing/2014/main" id="{1CD4A79E-88F6-4008-82A9-08AFDF5FDDAB}"/>
              </a:ext>
            </a:extLst>
          </p:cNvPr>
          <p:cNvGrpSpPr>
            <a:grpSpLocks/>
          </p:cNvGrpSpPr>
          <p:nvPr/>
        </p:nvGrpSpPr>
        <p:grpSpPr bwMode="auto">
          <a:xfrm>
            <a:off x="83820" y="2351881"/>
            <a:ext cx="8458200" cy="2532063"/>
            <a:chOff x="723" y="2106"/>
            <a:chExt cx="4995" cy="1498"/>
          </a:xfrm>
        </p:grpSpPr>
        <p:sp>
          <p:nvSpPr>
            <p:cNvPr id="64518" name="Rectangle 6">
              <a:extLst>
                <a:ext uri="{FF2B5EF4-FFF2-40B4-BE49-F238E27FC236}">
                  <a16:creationId xmlns:a16="http://schemas.microsoft.com/office/drawing/2014/main" id="{580DA654-3F57-4606-9B6A-8A86A20B7BBC}"/>
                </a:ext>
              </a:extLst>
            </p:cNvPr>
            <p:cNvSpPr>
              <a:spLocks noChangeArrowheads="1"/>
            </p:cNvSpPr>
            <p:nvPr/>
          </p:nvSpPr>
          <p:spPr bwMode="auto">
            <a:xfrm>
              <a:off x="3622" y="3002"/>
              <a:ext cx="895" cy="2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19" name="Rectangle 7">
              <a:extLst>
                <a:ext uri="{FF2B5EF4-FFF2-40B4-BE49-F238E27FC236}">
                  <a16:creationId xmlns:a16="http://schemas.microsoft.com/office/drawing/2014/main" id="{6A8FFAE9-7929-467B-8F9B-F0B47C9C5613}"/>
                </a:ext>
              </a:extLst>
            </p:cNvPr>
            <p:cNvSpPr>
              <a:spLocks noChangeArrowheads="1"/>
            </p:cNvSpPr>
            <p:nvPr/>
          </p:nvSpPr>
          <p:spPr bwMode="auto">
            <a:xfrm>
              <a:off x="723" y="2106"/>
              <a:ext cx="895" cy="401"/>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20" name="Rectangle 8">
              <a:extLst>
                <a:ext uri="{FF2B5EF4-FFF2-40B4-BE49-F238E27FC236}">
                  <a16:creationId xmlns:a16="http://schemas.microsoft.com/office/drawing/2014/main" id="{2C45856F-5032-4B08-84B2-F841703AA397}"/>
                </a:ext>
              </a:extLst>
            </p:cNvPr>
            <p:cNvSpPr>
              <a:spLocks noChangeArrowheads="1"/>
            </p:cNvSpPr>
            <p:nvPr/>
          </p:nvSpPr>
          <p:spPr bwMode="auto">
            <a:xfrm>
              <a:off x="828" y="2233"/>
              <a:ext cx="75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逻辑设备名</a:t>
              </a:r>
              <a:endParaRPr lang="zh-CN" altLang="en-US" sz="2000" b="1"/>
            </a:p>
          </p:txBody>
        </p:sp>
        <p:sp>
          <p:nvSpPr>
            <p:cNvPr id="64521" name="Rectangle 9">
              <a:extLst>
                <a:ext uri="{FF2B5EF4-FFF2-40B4-BE49-F238E27FC236}">
                  <a16:creationId xmlns:a16="http://schemas.microsoft.com/office/drawing/2014/main" id="{C2119420-E03E-450B-A7D5-DE85AB5AB7DE}"/>
                </a:ext>
              </a:extLst>
            </p:cNvPr>
            <p:cNvSpPr>
              <a:spLocks noChangeArrowheads="1"/>
            </p:cNvSpPr>
            <p:nvPr/>
          </p:nvSpPr>
          <p:spPr bwMode="auto">
            <a:xfrm>
              <a:off x="1618" y="2106"/>
              <a:ext cx="895" cy="401"/>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22" name="Rectangle 10">
              <a:extLst>
                <a:ext uri="{FF2B5EF4-FFF2-40B4-BE49-F238E27FC236}">
                  <a16:creationId xmlns:a16="http://schemas.microsoft.com/office/drawing/2014/main" id="{E6053AAE-312F-457B-99B0-FAD06B290159}"/>
                </a:ext>
              </a:extLst>
            </p:cNvPr>
            <p:cNvSpPr>
              <a:spLocks noChangeArrowheads="1"/>
            </p:cNvSpPr>
            <p:nvPr/>
          </p:nvSpPr>
          <p:spPr bwMode="auto">
            <a:xfrm>
              <a:off x="1723" y="2233"/>
              <a:ext cx="75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rgbClr val="000000"/>
                  </a:solidFill>
                  <a:latin typeface="宋体" panose="02010600030101010101" pitchFamily="2" charset="-122"/>
                </a:rPr>
                <a:t>物理设备名</a:t>
              </a:r>
              <a:endParaRPr lang="zh-CN" altLang="en-US" sz="2000" b="1" dirty="0"/>
            </a:p>
          </p:txBody>
        </p:sp>
        <p:sp>
          <p:nvSpPr>
            <p:cNvPr id="64523" name="Rectangle 11">
              <a:extLst>
                <a:ext uri="{FF2B5EF4-FFF2-40B4-BE49-F238E27FC236}">
                  <a16:creationId xmlns:a16="http://schemas.microsoft.com/office/drawing/2014/main" id="{4506F232-0E7D-4FDC-8CEC-2FB79F1AC117}"/>
                </a:ext>
              </a:extLst>
            </p:cNvPr>
            <p:cNvSpPr>
              <a:spLocks noChangeArrowheads="1"/>
            </p:cNvSpPr>
            <p:nvPr/>
          </p:nvSpPr>
          <p:spPr bwMode="auto">
            <a:xfrm>
              <a:off x="2513" y="2106"/>
              <a:ext cx="895" cy="401"/>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24" name="Rectangle 12">
              <a:extLst>
                <a:ext uri="{FF2B5EF4-FFF2-40B4-BE49-F238E27FC236}">
                  <a16:creationId xmlns:a16="http://schemas.microsoft.com/office/drawing/2014/main" id="{6A307F4F-6199-494D-9CC7-02132B810685}"/>
                </a:ext>
              </a:extLst>
            </p:cNvPr>
            <p:cNvSpPr>
              <a:spLocks noChangeArrowheads="1"/>
            </p:cNvSpPr>
            <p:nvPr/>
          </p:nvSpPr>
          <p:spPr bwMode="auto">
            <a:xfrm>
              <a:off x="2692" y="2148"/>
              <a:ext cx="60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驱动程序</a:t>
              </a:r>
              <a:endParaRPr lang="zh-CN" altLang="en-US" sz="2000" b="1"/>
            </a:p>
          </p:txBody>
        </p:sp>
        <p:sp>
          <p:nvSpPr>
            <p:cNvPr id="64525" name="Rectangle 13">
              <a:extLst>
                <a:ext uri="{FF2B5EF4-FFF2-40B4-BE49-F238E27FC236}">
                  <a16:creationId xmlns:a16="http://schemas.microsoft.com/office/drawing/2014/main" id="{216DAAB9-A620-47F6-B908-E6924E59B6F8}"/>
                </a:ext>
              </a:extLst>
            </p:cNvPr>
            <p:cNvSpPr>
              <a:spLocks noChangeArrowheads="1"/>
            </p:cNvSpPr>
            <p:nvPr/>
          </p:nvSpPr>
          <p:spPr bwMode="auto">
            <a:xfrm>
              <a:off x="2692" y="2317"/>
              <a:ext cx="60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入口地址</a:t>
              </a:r>
              <a:endParaRPr lang="zh-CN" altLang="en-US" sz="2000" b="1"/>
            </a:p>
          </p:txBody>
        </p:sp>
        <p:sp>
          <p:nvSpPr>
            <p:cNvPr id="64526" name="Rectangle 14">
              <a:extLst>
                <a:ext uri="{FF2B5EF4-FFF2-40B4-BE49-F238E27FC236}">
                  <a16:creationId xmlns:a16="http://schemas.microsoft.com/office/drawing/2014/main" id="{90D6A2F2-1D64-4D70-ACA6-26680FB5513B}"/>
                </a:ext>
              </a:extLst>
            </p:cNvPr>
            <p:cNvSpPr>
              <a:spLocks noChangeArrowheads="1"/>
            </p:cNvSpPr>
            <p:nvPr/>
          </p:nvSpPr>
          <p:spPr bwMode="auto">
            <a:xfrm>
              <a:off x="723" y="2507"/>
              <a:ext cx="895" cy="2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27" name="Rectangle 15">
              <a:extLst>
                <a:ext uri="{FF2B5EF4-FFF2-40B4-BE49-F238E27FC236}">
                  <a16:creationId xmlns:a16="http://schemas.microsoft.com/office/drawing/2014/main" id="{F8AE08EE-D4CA-44F0-8996-45739C536BCA}"/>
                </a:ext>
              </a:extLst>
            </p:cNvPr>
            <p:cNvSpPr>
              <a:spLocks noChangeArrowheads="1"/>
            </p:cNvSpPr>
            <p:nvPr/>
          </p:nvSpPr>
          <p:spPr bwMode="auto">
            <a:xfrm>
              <a:off x="944" y="2549"/>
              <a:ext cx="48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a:t>
              </a:r>
              <a:r>
                <a:rPr lang="en-US" altLang="zh-CN" sz="2000" b="1">
                  <a:solidFill>
                    <a:srgbClr val="000000"/>
                  </a:solidFill>
                  <a:latin typeface="Times" panose="02020603050405020304" pitchFamily="18" charset="0"/>
                </a:rPr>
                <a:t>dev/tty</a:t>
              </a:r>
              <a:endParaRPr lang="en-US" altLang="zh-CN" sz="2000" b="1"/>
            </a:p>
          </p:txBody>
        </p:sp>
        <p:sp>
          <p:nvSpPr>
            <p:cNvPr id="64528" name="Rectangle 16">
              <a:extLst>
                <a:ext uri="{FF2B5EF4-FFF2-40B4-BE49-F238E27FC236}">
                  <a16:creationId xmlns:a16="http://schemas.microsoft.com/office/drawing/2014/main" id="{A261CD55-B981-4E70-AF66-5B05E7FBFE69}"/>
                </a:ext>
              </a:extLst>
            </p:cNvPr>
            <p:cNvSpPr>
              <a:spLocks noChangeArrowheads="1"/>
            </p:cNvSpPr>
            <p:nvPr/>
          </p:nvSpPr>
          <p:spPr bwMode="auto">
            <a:xfrm>
              <a:off x="723" y="2760"/>
              <a:ext cx="895" cy="242"/>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29" name="Rectangle 17">
              <a:extLst>
                <a:ext uri="{FF2B5EF4-FFF2-40B4-BE49-F238E27FC236}">
                  <a16:creationId xmlns:a16="http://schemas.microsoft.com/office/drawing/2014/main" id="{867994B4-8075-4822-8FCE-58C9B827EE79}"/>
                </a:ext>
              </a:extLst>
            </p:cNvPr>
            <p:cNvSpPr>
              <a:spLocks noChangeArrowheads="1"/>
            </p:cNvSpPr>
            <p:nvPr/>
          </p:nvSpPr>
          <p:spPr bwMode="auto">
            <a:xfrm>
              <a:off x="839" y="2802"/>
              <a:ext cx="76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a:t>
              </a:r>
              <a:r>
                <a:rPr lang="en-US" altLang="zh-CN" sz="2000" b="1">
                  <a:solidFill>
                    <a:srgbClr val="000000"/>
                  </a:solidFill>
                  <a:latin typeface="Times" panose="02020603050405020304" pitchFamily="18" charset="0"/>
                </a:rPr>
                <a:t>dev/printer</a:t>
              </a:r>
              <a:endParaRPr lang="en-US" altLang="zh-CN" sz="2000" b="1"/>
            </a:p>
          </p:txBody>
        </p:sp>
        <p:sp>
          <p:nvSpPr>
            <p:cNvPr id="64530" name="Rectangle 18">
              <a:extLst>
                <a:ext uri="{FF2B5EF4-FFF2-40B4-BE49-F238E27FC236}">
                  <a16:creationId xmlns:a16="http://schemas.microsoft.com/office/drawing/2014/main" id="{E3F32A72-199A-4503-9F81-80CC7AD5E8E6}"/>
                </a:ext>
              </a:extLst>
            </p:cNvPr>
            <p:cNvSpPr>
              <a:spLocks noChangeArrowheads="1"/>
            </p:cNvSpPr>
            <p:nvPr/>
          </p:nvSpPr>
          <p:spPr bwMode="auto">
            <a:xfrm>
              <a:off x="723" y="3002"/>
              <a:ext cx="895" cy="2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31" name="Rectangle 19">
              <a:extLst>
                <a:ext uri="{FF2B5EF4-FFF2-40B4-BE49-F238E27FC236}">
                  <a16:creationId xmlns:a16="http://schemas.microsoft.com/office/drawing/2014/main" id="{1DA580D9-5D7C-4794-A4C7-27033174521A}"/>
                </a:ext>
              </a:extLst>
            </p:cNvPr>
            <p:cNvSpPr>
              <a:spLocks noChangeArrowheads="1"/>
            </p:cNvSpPr>
            <p:nvPr/>
          </p:nvSpPr>
          <p:spPr bwMode="auto">
            <a:xfrm>
              <a:off x="1618" y="2507"/>
              <a:ext cx="895" cy="2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32" name="Rectangle 20">
              <a:extLst>
                <a:ext uri="{FF2B5EF4-FFF2-40B4-BE49-F238E27FC236}">
                  <a16:creationId xmlns:a16="http://schemas.microsoft.com/office/drawing/2014/main" id="{9139F262-EF7B-40AD-8E7F-1FE8D7A6F968}"/>
                </a:ext>
              </a:extLst>
            </p:cNvPr>
            <p:cNvSpPr>
              <a:spLocks noChangeArrowheads="1"/>
            </p:cNvSpPr>
            <p:nvPr/>
          </p:nvSpPr>
          <p:spPr bwMode="auto">
            <a:xfrm>
              <a:off x="2039" y="2549"/>
              <a:ext cx="7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3</a:t>
              </a:r>
              <a:endParaRPr lang="zh-CN" altLang="en-US" sz="2000" b="1"/>
            </a:p>
          </p:txBody>
        </p:sp>
        <p:sp>
          <p:nvSpPr>
            <p:cNvPr id="64533" name="Rectangle 21">
              <a:extLst>
                <a:ext uri="{FF2B5EF4-FFF2-40B4-BE49-F238E27FC236}">
                  <a16:creationId xmlns:a16="http://schemas.microsoft.com/office/drawing/2014/main" id="{D7F69438-D2D3-48E0-B3F4-7E77BC9F89DC}"/>
                </a:ext>
              </a:extLst>
            </p:cNvPr>
            <p:cNvSpPr>
              <a:spLocks noChangeArrowheads="1"/>
            </p:cNvSpPr>
            <p:nvPr/>
          </p:nvSpPr>
          <p:spPr bwMode="auto">
            <a:xfrm>
              <a:off x="1618" y="2760"/>
              <a:ext cx="895" cy="242"/>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34" name="Rectangle 22">
              <a:extLst>
                <a:ext uri="{FF2B5EF4-FFF2-40B4-BE49-F238E27FC236}">
                  <a16:creationId xmlns:a16="http://schemas.microsoft.com/office/drawing/2014/main" id="{71EDE123-A4D2-4C74-A81B-0B6C93BD78BB}"/>
                </a:ext>
              </a:extLst>
            </p:cNvPr>
            <p:cNvSpPr>
              <a:spLocks noChangeArrowheads="1"/>
            </p:cNvSpPr>
            <p:nvPr/>
          </p:nvSpPr>
          <p:spPr bwMode="auto">
            <a:xfrm>
              <a:off x="2039" y="2802"/>
              <a:ext cx="7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5</a:t>
              </a:r>
              <a:endParaRPr lang="zh-CN" altLang="en-US" sz="2000" b="1"/>
            </a:p>
          </p:txBody>
        </p:sp>
        <p:sp>
          <p:nvSpPr>
            <p:cNvPr id="64535" name="Rectangle 23">
              <a:extLst>
                <a:ext uri="{FF2B5EF4-FFF2-40B4-BE49-F238E27FC236}">
                  <a16:creationId xmlns:a16="http://schemas.microsoft.com/office/drawing/2014/main" id="{B4973C82-0EDF-4216-9D82-58798E5676DF}"/>
                </a:ext>
              </a:extLst>
            </p:cNvPr>
            <p:cNvSpPr>
              <a:spLocks noChangeArrowheads="1"/>
            </p:cNvSpPr>
            <p:nvPr/>
          </p:nvSpPr>
          <p:spPr bwMode="auto">
            <a:xfrm>
              <a:off x="2513" y="2507"/>
              <a:ext cx="895" cy="2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36" name="Rectangle 24">
              <a:extLst>
                <a:ext uri="{FF2B5EF4-FFF2-40B4-BE49-F238E27FC236}">
                  <a16:creationId xmlns:a16="http://schemas.microsoft.com/office/drawing/2014/main" id="{DA004B01-3B8C-4CD8-ABBB-2A623928B777}"/>
                </a:ext>
              </a:extLst>
            </p:cNvPr>
            <p:cNvSpPr>
              <a:spLocks noChangeArrowheads="1"/>
            </p:cNvSpPr>
            <p:nvPr/>
          </p:nvSpPr>
          <p:spPr bwMode="auto">
            <a:xfrm>
              <a:off x="2840" y="2549"/>
              <a:ext cx="30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1024</a:t>
              </a:r>
              <a:endParaRPr lang="zh-CN" altLang="en-US" sz="2000" b="1"/>
            </a:p>
          </p:txBody>
        </p:sp>
        <p:sp>
          <p:nvSpPr>
            <p:cNvPr id="64537" name="Rectangle 25">
              <a:extLst>
                <a:ext uri="{FF2B5EF4-FFF2-40B4-BE49-F238E27FC236}">
                  <a16:creationId xmlns:a16="http://schemas.microsoft.com/office/drawing/2014/main" id="{75B0013D-5469-419A-9646-42B522E29FDA}"/>
                </a:ext>
              </a:extLst>
            </p:cNvPr>
            <p:cNvSpPr>
              <a:spLocks noChangeArrowheads="1"/>
            </p:cNvSpPr>
            <p:nvPr/>
          </p:nvSpPr>
          <p:spPr bwMode="auto">
            <a:xfrm>
              <a:off x="2513" y="2760"/>
              <a:ext cx="895" cy="242"/>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38" name="Rectangle 26">
              <a:extLst>
                <a:ext uri="{FF2B5EF4-FFF2-40B4-BE49-F238E27FC236}">
                  <a16:creationId xmlns:a16="http://schemas.microsoft.com/office/drawing/2014/main" id="{DC414064-A54A-4E41-917E-B98CA9871F8E}"/>
                </a:ext>
              </a:extLst>
            </p:cNvPr>
            <p:cNvSpPr>
              <a:spLocks noChangeArrowheads="1"/>
            </p:cNvSpPr>
            <p:nvPr/>
          </p:nvSpPr>
          <p:spPr bwMode="auto">
            <a:xfrm>
              <a:off x="2840" y="2802"/>
              <a:ext cx="30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2046</a:t>
              </a:r>
              <a:endParaRPr lang="zh-CN" altLang="en-US" sz="2000" b="1"/>
            </a:p>
          </p:txBody>
        </p:sp>
        <p:sp>
          <p:nvSpPr>
            <p:cNvPr id="64539" name="Rectangle 27">
              <a:extLst>
                <a:ext uri="{FF2B5EF4-FFF2-40B4-BE49-F238E27FC236}">
                  <a16:creationId xmlns:a16="http://schemas.microsoft.com/office/drawing/2014/main" id="{589594CD-EE16-4AC9-AC8E-631F335B3705}"/>
                </a:ext>
              </a:extLst>
            </p:cNvPr>
            <p:cNvSpPr>
              <a:spLocks noChangeArrowheads="1"/>
            </p:cNvSpPr>
            <p:nvPr/>
          </p:nvSpPr>
          <p:spPr bwMode="auto">
            <a:xfrm rot="5400000">
              <a:off x="1091" y="3038"/>
              <a:ext cx="1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endParaRPr lang="zh-CN" altLang="en-US" sz="2000" b="1"/>
            </a:p>
          </p:txBody>
        </p:sp>
        <p:sp>
          <p:nvSpPr>
            <p:cNvPr id="64540" name="Rectangle 28">
              <a:extLst>
                <a:ext uri="{FF2B5EF4-FFF2-40B4-BE49-F238E27FC236}">
                  <a16:creationId xmlns:a16="http://schemas.microsoft.com/office/drawing/2014/main" id="{1F9A956F-3E86-4D6E-9A9B-213328AE9095}"/>
                </a:ext>
              </a:extLst>
            </p:cNvPr>
            <p:cNvSpPr>
              <a:spLocks noChangeArrowheads="1"/>
            </p:cNvSpPr>
            <p:nvPr/>
          </p:nvSpPr>
          <p:spPr bwMode="auto">
            <a:xfrm>
              <a:off x="1618" y="3002"/>
              <a:ext cx="895" cy="2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41" name="Rectangle 29">
              <a:extLst>
                <a:ext uri="{FF2B5EF4-FFF2-40B4-BE49-F238E27FC236}">
                  <a16:creationId xmlns:a16="http://schemas.microsoft.com/office/drawing/2014/main" id="{5A540AE4-8888-4684-B6F9-F466A817C1CB}"/>
                </a:ext>
              </a:extLst>
            </p:cNvPr>
            <p:cNvSpPr>
              <a:spLocks noChangeArrowheads="1"/>
            </p:cNvSpPr>
            <p:nvPr/>
          </p:nvSpPr>
          <p:spPr bwMode="auto">
            <a:xfrm rot="5400000">
              <a:off x="1985" y="3038"/>
              <a:ext cx="1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endParaRPr lang="zh-CN" altLang="en-US" sz="2000" b="1"/>
            </a:p>
          </p:txBody>
        </p:sp>
        <p:sp>
          <p:nvSpPr>
            <p:cNvPr id="64542" name="Rectangle 30">
              <a:extLst>
                <a:ext uri="{FF2B5EF4-FFF2-40B4-BE49-F238E27FC236}">
                  <a16:creationId xmlns:a16="http://schemas.microsoft.com/office/drawing/2014/main" id="{58187C10-C7C6-4646-ACD9-A503DB91493E}"/>
                </a:ext>
              </a:extLst>
            </p:cNvPr>
            <p:cNvSpPr>
              <a:spLocks noChangeArrowheads="1"/>
            </p:cNvSpPr>
            <p:nvPr/>
          </p:nvSpPr>
          <p:spPr bwMode="auto">
            <a:xfrm>
              <a:off x="2513" y="3002"/>
              <a:ext cx="895" cy="2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43" name="Rectangle 31">
              <a:extLst>
                <a:ext uri="{FF2B5EF4-FFF2-40B4-BE49-F238E27FC236}">
                  <a16:creationId xmlns:a16="http://schemas.microsoft.com/office/drawing/2014/main" id="{054EED69-D22E-4488-93EB-2355668F77A4}"/>
                </a:ext>
              </a:extLst>
            </p:cNvPr>
            <p:cNvSpPr>
              <a:spLocks noChangeArrowheads="1"/>
            </p:cNvSpPr>
            <p:nvPr/>
          </p:nvSpPr>
          <p:spPr bwMode="auto">
            <a:xfrm rot="5400000">
              <a:off x="2880" y="3038"/>
              <a:ext cx="1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endParaRPr lang="zh-CN" altLang="en-US" sz="2000" b="1"/>
            </a:p>
          </p:txBody>
        </p:sp>
        <p:sp>
          <p:nvSpPr>
            <p:cNvPr id="64544" name="Rectangle 32">
              <a:extLst>
                <a:ext uri="{FF2B5EF4-FFF2-40B4-BE49-F238E27FC236}">
                  <a16:creationId xmlns:a16="http://schemas.microsoft.com/office/drawing/2014/main" id="{7A902962-4189-40D6-85B6-86F8FC482802}"/>
                </a:ext>
              </a:extLst>
            </p:cNvPr>
            <p:cNvSpPr>
              <a:spLocks noChangeArrowheads="1"/>
            </p:cNvSpPr>
            <p:nvPr/>
          </p:nvSpPr>
          <p:spPr bwMode="auto">
            <a:xfrm>
              <a:off x="3622" y="2106"/>
              <a:ext cx="895" cy="401"/>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45" name="Rectangle 33">
              <a:extLst>
                <a:ext uri="{FF2B5EF4-FFF2-40B4-BE49-F238E27FC236}">
                  <a16:creationId xmlns:a16="http://schemas.microsoft.com/office/drawing/2014/main" id="{5E7976DD-7D4E-4724-9C2D-C94C00679F2E}"/>
                </a:ext>
              </a:extLst>
            </p:cNvPr>
            <p:cNvSpPr>
              <a:spLocks noChangeArrowheads="1"/>
            </p:cNvSpPr>
            <p:nvPr/>
          </p:nvSpPr>
          <p:spPr bwMode="auto">
            <a:xfrm>
              <a:off x="3728" y="2233"/>
              <a:ext cx="75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逻辑设备名</a:t>
              </a:r>
              <a:endParaRPr lang="zh-CN" altLang="en-US" sz="2000" b="1"/>
            </a:p>
          </p:txBody>
        </p:sp>
        <p:sp>
          <p:nvSpPr>
            <p:cNvPr id="64546" name="Rectangle 34">
              <a:extLst>
                <a:ext uri="{FF2B5EF4-FFF2-40B4-BE49-F238E27FC236}">
                  <a16:creationId xmlns:a16="http://schemas.microsoft.com/office/drawing/2014/main" id="{072D5B8F-9319-4960-B67D-5C16F2308ABA}"/>
                </a:ext>
              </a:extLst>
            </p:cNvPr>
            <p:cNvSpPr>
              <a:spLocks noChangeArrowheads="1"/>
            </p:cNvSpPr>
            <p:nvPr/>
          </p:nvSpPr>
          <p:spPr bwMode="auto">
            <a:xfrm>
              <a:off x="3622" y="2507"/>
              <a:ext cx="895" cy="2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47" name="Rectangle 35">
              <a:extLst>
                <a:ext uri="{FF2B5EF4-FFF2-40B4-BE49-F238E27FC236}">
                  <a16:creationId xmlns:a16="http://schemas.microsoft.com/office/drawing/2014/main" id="{1C093A33-DDB3-4CA0-811A-1F8C2D31437B}"/>
                </a:ext>
              </a:extLst>
            </p:cNvPr>
            <p:cNvSpPr>
              <a:spLocks noChangeArrowheads="1"/>
            </p:cNvSpPr>
            <p:nvPr/>
          </p:nvSpPr>
          <p:spPr bwMode="auto">
            <a:xfrm>
              <a:off x="3844" y="2549"/>
              <a:ext cx="48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a:t>
              </a:r>
              <a:r>
                <a:rPr lang="en-US" altLang="zh-CN" sz="2000" b="1">
                  <a:solidFill>
                    <a:srgbClr val="000000"/>
                  </a:solidFill>
                  <a:latin typeface="Times" panose="02020603050405020304" pitchFamily="18" charset="0"/>
                </a:rPr>
                <a:t>dev/tty</a:t>
              </a:r>
              <a:endParaRPr lang="en-US" altLang="zh-CN" sz="2000" b="1"/>
            </a:p>
          </p:txBody>
        </p:sp>
        <p:sp>
          <p:nvSpPr>
            <p:cNvPr id="64548" name="Rectangle 36">
              <a:extLst>
                <a:ext uri="{FF2B5EF4-FFF2-40B4-BE49-F238E27FC236}">
                  <a16:creationId xmlns:a16="http://schemas.microsoft.com/office/drawing/2014/main" id="{51D75C62-E668-4192-B855-35F55464E425}"/>
                </a:ext>
              </a:extLst>
            </p:cNvPr>
            <p:cNvSpPr>
              <a:spLocks noChangeArrowheads="1"/>
            </p:cNvSpPr>
            <p:nvPr/>
          </p:nvSpPr>
          <p:spPr bwMode="auto">
            <a:xfrm>
              <a:off x="3622" y="2760"/>
              <a:ext cx="895" cy="242"/>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49" name="Rectangle 37">
              <a:extLst>
                <a:ext uri="{FF2B5EF4-FFF2-40B4-BE49-F238E27FC236}">
                  <a16:creationId xmlns:a16="http://schemas.microsoft.com/office/drawing/2014/main" id="{B42FECFB-A5C0-449B-AAE5-B91C81AC30DD}"/>
                </a:ext>
              </a:extLst>
            </p:cNvPr>
            <p:cNvSpPr>
              <a:spLocks noChangeArrowheads="1"/>
            </p:cNvSpPr>
            <p:nvPr/>
          </p:nvSpPr>
          <p:spPr bwMode="auto">
            <a:xfrm>
              <a:off x="3738" y="2802"/>
              <a:ext cx="76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a:t>
              </a:r>
              <a:r>
                <a:rPr lang="en-US" altLang="zh-CN" sz="2000" b="1">
                  <a:solidFill>
                    <a:srgbClr val="000000"/>
                  </a:solidFill>
                  <a:latin typeface="Times" panose="02020603050405020304" pitchFamily="18" charset="0"/>
                </a:rPr>
                <a:t>dev/printer</a:t>
              </a:r>
              <a:endParaRPr lang="en-US" altLang="zh-CN" sz="2000" b="1"/>
            </a:p>
          </p:txBody>
        </p:sp>
        <p:sp>
          <p:nvSpPr>
            <p:cNvPr id="64550" name="Rectangle 38">
              <a:extLst>
                <a:ext uri="{FF2B5EF4-FFF2-40B4-BE49-F238E27FC236}">
                  <a16:creationId xmlns:a16="http://schemas.microsoft.com/office/drawing/2014/main" id="{9D7FA23C-3D7C-484B-B224-1F6FF2E064D7}"/>
                </a:ext>
              </a:extLst>
            </p:cNvPr>
            <p:cNvSpPr>
              <a:spLocks noChangeArrowheads="1"/>
            </p:cNvSpPr>
            <p:nvPr/>
          </p:nvSpPr>
          <p:spPr bwMode="auto">
            <a:xfrm rot="5400000">
              <a:off x="3989" y="3038"/>
              <a:ext cx="1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endParaRPr lang="zh-CN" altLang="en-US" sz="2000" b="1"/>
            </a:p>
          </p:txBody>
        </p:sp>
        <p:sp>
          <p:nvSpPr>
            <p:cNvPr id="64551" name="Rectangle 39">
              <a:extLst>
                <a:ext uri="{FF2B5EF4-FFF2-40B4-BE49-F238E27FC236}">
                  <a16:creationId xmlns:a16="http://schemas.microsoft.com/office/drawing/2014/main" id="{F856053F-7EA2-4EB2-ADE0-50BA5103A136}"/>
                </a:ext>
              </a:extLst>
            </p:cNvPr>
            <p:cNvSpPr>
              <a:spLocks noChangeArrowheads="1"/>
            </p:cNvSpPr>
            <p:nvPr/>
          </p:nvSpPr>
          <p:spPr bwMode="auto">
            <a:xfrm>
              <a:off x="4517" y="2106"/>
              <a:ext cx="1201" cy="401"/>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52" name="Rectangle 40">
              <a:extLst>
                <a:ext uri="{FF2B5EF4-FFF2-40B4-BE49-F238E27FC236}">
                  <a16:creationId xmlns:a16="http://schemas.microsoft.com/office/drawing/2014/main" id="{EA68020E-CB2B-45BA-9169-779A20E95115}"/>
                </a:ext>
              </a:extLst>
            </p:cNvPr>
            <p:cNvSpPr>
              <a:spLocks noChangeArrowheads="1"/>
            </p:cNvSpPr>
            <p:nvPr/>
          </p:nvSpPr>
          <p:spPr bwMode="auto">
            <a:xfrm>
              <a:off x="4633" y="2233"/>
              <a:ext cx="105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系统设备表指针</a:t>
              </a:r>
              <a:endParaRPr lang="zh-CN" altLang="en-US" sz="2000" b="1"/>
            </a:p>
          </p:txBody>
        </p:sp>
        <p:sp>
          <p:nvSpPr>
            <p:cNvPr id="64553" name="Rectangle 41">
              <a:extLst>
                <a:ext uri="{FF2B5EF4-FFF2-40B4-BE49-F238E27FC236}">
                  <a16:creationId xmlns:a16="http://schemas.microsoft.com/office/drawing/2014/main" id="{C863975A-F809-46B7-85B1-4B3117E01847}"/>
                </a:ext>
              </a:extLst>
            </p:cNvPr>
            <p:cNvSpPr>
              <a:spLocks noChangeArrowheads="1"/>
            </p:cNvSpPr>
            <p:nvPr/>
          </p:nvSpPr>
          <p:spPr bwMode="auto">
            <a:xfrm>
              <a:off x="4517" y="2507"/>
              <a:ext cx="1201" cy="2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54" name="Rectangle 42">
              <a:extLst>
                <a:ext uri="{FF2B5EF4-FFF2-40B4-BE49-F238E27FC236}">
                  <a16:creationId xmlns:a16="http://schemas.microsoft.com/office/drawing/2014/main" id="{13C866F3-9BC7-42BC-B419-1670F6AA630D}"/>
                </a:ext>
              </a:extLst>
            </p:cNvPr>
            <p:cNvSpPr>
              <a:spLocks noChangeArrowheads="1"/>
            </p:cNvSpPr>
            <p:nvPr/>
          </p:nvSpPr>
          <p:spPr bwMode="auto">
            <a:xfrm>
              <a:off x="5086" y="2549"/>
              <a:ext cx="7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3</a:t>
              </a:r>
              <a:endParaRPr lang="zh-CN" altLang="en-US" sz="2000" b="1"/>
            </a:p>
          </p:txBody>
        </p:sp>
        <p:sp>
          <p:nvSpPr>
            <p:cNvPr id="64555" name="Rectangle 43">
              <a:extLst>
                <a:ext uri="{FF2B5EF4-FFF2-40B4-BE49-F238E27FC236}">
                  <a16:creationId xmlns:a16="http://schemas.microsoft.com/office/drawing/2014/main" id="{3F2EED49-425D-44D3-810C-2225ED6929E2}"/>
                </a:ext>
              </a:extLst>
            </p:cNvPr>
            <p:cNvSpPr>
              <a:spLocks noChangeArrowheads="1"/>
            </p:cNvSpPr>
            <p:nvPr/>
          </p:nvSpPr>
          <p:spPr bwMode="auto">
            <a:xfrm>
              <a:off x="4517" y="2760"/>
              <a:ext cx="1201" cy="242"/>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56" name="Rectangle 44">
              <a:extLst>
                <a:ext uri="{FF2B5EF4-FFF2-40B4-BE49-F238E27FC236}">
                  <a16:creationId xmlns:a16="http://schemas.microsoft.com/office/drawing/2014/main" id="{9441C0DF-3D71-4DD7-A742-B0FD22F48694}"/>
                </a:ext>
              </a:extLst>
            </p:cNvPr>
            <p:cNvSpPr>
              <a:spLocks noChangeArrowheads="1"/>
            </p:cNvSpPr>
            <p:nvPr/>
          </p:nvSpPr>
          <p:spPr bwMode="auto">
            <a:xfrm>
              <a:off x="5086" y="2802"/>
              <a:ext cx="7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5</a:t>
              </a:r>
              <a:endParaRPr lang="zh-CN" altLang="en-US" sz="2000" b="1"/>
            </a:p>
          </p:txBody>
        </p:sp>
        <p:sp>
          <p:nvSpPr>
            <p:cNvPr id="64557" name="Rectangle 45">
              <a:extLst>
                <a:ext uri="{FF2B5EF4-FFF2-40B4-BE49-F238E27FC236}">
                  <a16:creationId xmlns:a16="http://schemas.microsoft.com/office/drawing/2014/main" id="{2BBA7484-8F03-43D3-8A63-65E237E679C0}"/>
                </a:ext>
              </a:extLst>
            </p:cNvPr>
            <p:cNvSpPr>
              <a:spLocks noChangeArrowheads="1"/>
            </p:cNvSpPr>
            <p:nvPr/>
          </p:nvSpPr>
          <p:spPr bwMode="auto">
            <a:xfrm>
              <a:off x="4517" y="3002"/>
              <a:ext cx="1201" cy="25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58" name="Rectangle 46">
              <a:extLst>
                <a:ext uri="{FF2B5EF4-FFF2-40B4-BE49-F238E27FC236}">
                  <a16:creationId xmlns:a16="http://schemas.microsoft.com/office/drawing/2014/main" id="{B1402F3A-9147-4548-87BB-764CB8E1BA2F}"/>
                </a:ext>
              </a:extLst>
            </p:cNvPr>
            <p:cNvSpPr>
              <a:spLocks noChangeArrowheads="1"/>
            </p:cNvSpPr>
            <p:nvPr/>
          </p:nvSpPr>
          <p:spPr bwMode="auto">
            <a:xfrm>
              <a:off x="1987" y="3424"/>
              <a:ext cx="4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rgbClr val="000000"/>
                  </a:solidFill>
                  <a:latin typeface="Times" panose="02020603050405020304" pitchFamily="18" charset="0"/>
                </a:rPr>
                <a:t>(</a:t>
              </a:r>
              <a:endParaRPr lang="zh-CN" altLang="en-US" sz="2000" b="1" dirty="0"/>
            </a:p>
          </p:txBody>
        </p:sp>
        <p:sp>
          <p:nvSpPr>
            <p:cNvPr id="64559" name="Rectangle 47">
              <a:extLst>
                <a:ext uri="{FF2B5EF4-FFF2-40B4-BE49-F238E27FC236}">
                  <a16:creationId xmlns:a16="http://schemas.microsoft.com/office/drawing/2014/main" id="{E6CA59E2-78B7-4B42-9ED7-6149CF54A462}"/>
                </a:ext>
              </a:extLst>
            </p:cNvPr>
            <p:cNvSpPr>
              <a:spLocks noChangeArrowheads="1"/>
            </p:cNvSpPr>
            <p:nvPr/>
          </p:nvSpPr>
          <p:spPr bwMode="auto">
            <a:xfrm>
              <a:off x="2029" y="3424"/>
              <a:ext cx="7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rPr>
                <a:t>a</a:t>
              </a:r>
              <a:endParaRPr lang="en-US" altLang="zh-CN" sz="2000" b="1"/>
            </a:p>
          </p:txBody>
        </p:sp>
        <p:sp>
          <p:nvSpPr>
            <p:cNvPr id="64560" name="Rectangle 48">
              <a:extLst>
                <a:ext uri="{FF2B5EF4-FFF2-40B4-BE49-F238E27FC236}">
                  <a16:creationId xmlns:a16="http://schemas.microsoft.com/office/drawing/2014/main" id="{DC1FA6A0-AB4C-4C2E-8F0A-AC4C5E45C89D}"/>
                </a:ext>
              </a:extLst>
            </p:cNvPr>
            <p:cNvSpPr>
              <a:spLocks noChangeArrowheads="1"/>
            </p:cNvSpPr>
            <p:nvPr/>
          </p:nvSpPr>
          <p:spPr bwMode="auto">
            <a:xfrm>
              <a:off x="2103" y="3424"/>
              <a:ext cx="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rgbClr val="000000"/>
                  </a:solidFill>
                  <a:latin typeface="Times" panose="02020603050405020304" pitchFamily="18" charset="0"/>
                </a:rPr>
                <a:t>)</a:t>
              </a:r>
              <a:endParaRPr lang="zh-CN" altLang="en-US" sz="2000" b="1" dirty="0"/>
            </a:p>
          </p:txBody>
        </p:sp>
        <p:sp>
          <p:nvSpPr>
            <p:cNvPr id="64561" name="Rectangle 49">
              <a:extLst>
                <a:ext uri="{FF2B5EF4-FFF2-40B4-BE49-F238E27FC236}">
                  <a16:creationId xmlns:a16="http://schemas.microsoft.com/office/drawing/2014/main" id="{EF9CDC61-925A-4D3B-AA1A-BD30AB52DF1E}"/>
                </a:ext>
              </a:extLst>
            </p:cNvPr>
            <p:cNvSpPr>
              <a:spLocks noChangeArrowheads="1"/>
            </p:cNvSpPr>
            <p:nvPr/>
          </p:nvSpPr>
          <p:spPr bwMode="auto">
            <a:xfrm>
              <a:off x="4496" y="3424"/>
              <a:ext cx="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a:t>
              </a:r>
              <a:endParaRPr lang="zh-CN" altLang="en-US" sz="2000" b="1"/>
            </a:p>
          </p:txBody>
        </p:sp>
        <p:sp>
          <p:nvSpPr>
            <p:cNvPr id="64562" name="Rectangle 50">
              <a:extLst>
                <a:ext uri="{FF2B5EF4-FFF2-40B4-BE49-F238E27FC236}">
                  <a16:creationId xmlns:a16="http://schemas.microsoft.com/office/drawing/2014/main" id="{F2F9497C-0AE5-40D8-B3AD-5257143CAEB6}"/>
                </a:ext>
              </a:extLst>
            </p:cNvPr>
            <p:cNvSpPr>
              <a:spLocks noChangeArrowheads="1"/>
            </p:cNvSpPr>
            <p:nvPr/>
          </p:nvSpPr>
          <p:spPr bwMode="auto">
            <a:xfrm>
              <a:off x="4539" y="3424"/>
              <a:ext cx="7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rPr>
                <a:t>b</a:t>
              </a:r>
              <a:endParaRPr lang="en-US" altLang="zh-CN" sz="2000" b="1"/>
            </a:p>
          </p:txBody>
        </p:sp>
        <p:sp>
          <p:nvSpPr>
            <p:cNvPr id="64563" name="Rectangle 51">
              <a:extLst>
                <a:ext uri="{FF2B5EF4-FFF2-40B4-BE49-F238E27FC236}">
                  <a16:creationId xmlns:a16="http://schemas.microsoft.com/office/drawing/2014/main" id="{31CB681F-40A8-44FF-B642-6EEF75E9861B}"/>
                </a:ext>
              </a:extLst>
            </p:cNvPr>
            <p:cNvSpPr>
              <a:spLocks noChangeArrowheads="1"/>
            </p:cNvSpPr>
            <p:nvPr/>
          </p:nvSpPr>
          <p:spPr bwMode="auto">
            <a:xfrm>
              <a:off x="4612" y="3424"/>
              <a:ext cx="4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a:t>
              </a:r>
              <a:endParaRPr lang="zh-CN" altLang="en-US" sz="2000" b="1"/>
            </a:p>
          </p:txBody>
        </p:sp>
      </p:grpSp>
      <p:sp>
        <p:nvSpPr>
          <p:cNvPr id="64517" name="Text Box 53">
            <a:extLst>
              <a:ext uri="{FF2B5EF4-FFF2-40B4-BE49-F238E27FC236}">
                <a16:creationId xmlns:a16="http://schemas.microsoft.com/office/drawing/2014/main" id="{3064E84B-1949-4D2F-BAC5-927D7328D9ED}"/>
              </a:ext>
            </a:extLst>
          </p:cNvPr>
          <p:cNvSpPr txBox="1">
            <a:spLocks noChangeArrowheads="1"/>
          </p:cNvSpPr>
          <p:nvPr/>
        </p:nvSpPr>
        <p:spPr bwMode="auto">
          <a:xfrm>
            <a:off x="3548856" y="5130727"/>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逻辑设备表</a:t>
            </a:r>
          </a:p>
        </p:txBody>
      </p:sp>
      <p:sp>
        <p:nvSpPr>
          <p:cNvPr id="2" name="文本框 1">
            <a:extLst>
              <a:ext uri="{FF2B5EF4-FFF2-40B4-BE49-F238E27FC236}">
                <a16:creationId xmlns:a16="http://schemas.microsoft.com/office/drawing/2014/main" id="{CBB7799D-5E21-4FE3-AD71-C2F1B5B497FE}"/>
              </a:ext>
            </a:extLst>
          </p:cNvPr>
          <p:cNvSpPr txBox="1"/>
          <p:nvPr/>
        </p:nvSpPr>
        <p:spPr>
          <a:xfrm>
            <a:off x="500644" y="4567232"/>
            <a:ext cx="1723549" cy="461665"/>
          </a:xfrm>
          <a:prstGeom prst="rect">
            <a:avLst/>
          </a:prstGeom>
          <a:noFill/>
        </p:spPr>
        <p:txBody>
          <a:bodyPr wrap="none" rtlCol="0">
            <a:spAutoFit/>
          </a:bodyPr>
          <a:lstStyle/>
          <a:p>
            <a:r>
              <a:rPr lang="zh-CN" altLang="en-US" dirty="0"/>
              <a:t>全系统一张</a:t>
            </a:r>
          </a:p>
        </p:txBody>
      </p:sp>
      <p:sp>
        <p:nvSpPr>
          <p:cNvPr id="3" name="文本框 2">
            <a:extLst>
              <a:ext uri="{FF2B5EF4-FFF2-40B4-BE49-F238E27FC236}">
                <a16:creationId xmlns:a16="http://schemas.microsoft.com/office/drawing/2014/main" id="{4286EABA-33DC-416C-A821-B2C0FA63F08E}"/>
              </a:ext>
            </a:extLst>
          </p:cNvPr>
          <p:cNvSpPr txBox="1"/>
          <p:nvPr/>
        </p:nvSpPr>
        <p:spPr>
          <a:xfrm>
            <a:off x="4434669" y="4513880"/>
            <a:ext cx="2031325" cy="461665"/>
          </a:xfrm>
          <a:prstGeom prst="rect">
            <a:avLst/>
          </a:prstGeom>
          <a:noFill/>
        </p:spPr>
        <p:txBody>
          <a:bodyPr wrap="none" rtlCol="0">
            <a:spAutoFit/>
          </a:bodyPr>
          <a:lstStyle/>
          <a:p>
            <a:r>
              <a:rPr lang="zh-CN" altLang="en-US" dirty="0"/>
              <a:t>每个用户一张</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C219D5AA-2DA3-4844-9E0A-402DFB091B0A}"/>
              </a:ext>
            </a:extLst>
          </p:cNvPr>
          <p:cNvSpPr txBox="1">
            <a:spLocks noChangeArrowheads="1"/>
          </p:cNvSpPr>
          <p:nvPr/>
        </p:nvSpPr>
        <p:spPr bwMode="auto">
          <a:xfrm>
            <a:off x="746820" y="69844"/>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6.1  I/O</a:t>
            </a:r>
            <a:r>
              <a:rPr lang="zh-CN" altLang="en-US" sz="4000" b="1" dirty="0">
                <a:latin typeface="华文新魏" panose="02010800040101010101" pitchFamily="2" charset="-122"/>
                <a:ea typeface="华文新魏" panose="02010800040101010101" pitchFamily="2" charset="-122"/>
              </a:rPr>
              <a:t>系统的功能、模型和接口</a:t>
            </a:r>
            <a:endParaRPr lang="en-US" altLang="zh-CN" sz="4000" b="1" dirty="0">
              <a:latin typeface="华文新魏" panose="02010800040101010101" pitchFamily="2" charset="-122"/>
              <a:ea typeface="华文新魏" panose="02010800040101010101" pitchFamily="2" charset="-122"/>
            </a:endParaRPr>
          </a:p>
        </p:txBody>
      </p:sp>
      <p:sp>
        <p:nvSpPr>
          <p:cNvPr id="13315" name="Rectangle 3">
            <a:extLst>
              <a:ext uri="{FF2B5EF4-FFF2-40B4-BE49-F238E27FC236}">
                <a16:creationId xmlns:a16="http://schemas.microsoft.com/office/drawing/2014/main" id="{210FC78A-61E3-4885-941C-0E6508033F7A}"/>
              </a:ext>
            </a:extLst>
          </p:cNvPr>
          <p:cNvSpPr>
            <a:spLocks noChangeArrowheads="1"/>
          </p:cNvSpPr>
          <p:nvPr/>
        </p:nvSpPr>
        <p:spPr bwMode="auto">
          <a:xfrm>
            <a:off x="147638" y="771519"/>
            <a:ext cx="84582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宋体" panose="02010600030101010101" pitchFamily="2" charset="-122"/>
              </a:rPr>
              <a:t>6.1.2  I/O</a:t>
            </a:r>
            <a:r>
              <a:rPr lang="zh-CN" altLang="en-US" sz="3200" b="1" dirty="0">
                <a:solidFill>
                  <a:srgbClr val="0000CC"/>
                </a:solidFill>
                <a:latin typeface="宋体" panose="02010600030101010101" pitchFamily="2" charset="-122"/>
              </a:rPr>
              <a:t>系统的层次结构和模型</a:t>
            </a:r>
          </a:p>
          <a:p>
            <a:pPr marL="457200" lvl="1" indent="0" algn="just" eaLnBrk="1" hangingPunct="1">
              <a:spcBef>
                <a:spcPct val="20000"/>
              </a:spcBef>
              <a:buClr>
                <a:srgbClr val="0000CC"/>
              </a:buClr>
            </a:pPr>
            <a:r>
              <a:rPr lang="en-US" altLang="zh-CN" sz="2800" b="1" dirty="0">
                <a:latin typeface="Times New Roman" panose="02020603050405020304" pitchFamily="18" charset="0"/>
              </a:rPr>
              <a:t>2. I/O</a:t>
            </a:r>
            <a:r>
              <a:rPr lang="zh-CN" altLang="en-US" sz="2800" b="1" dirty="0">
                <a:latin typeface="Times New Roman" panose="02020603050405020304" pitchFamily="18" charset="0"/>
              </a:rPr>
              <a:t>系统中各种模块之间的层次视图</a:t>
            </a:r>
          </a:p>
          <a:p>
            <a:pPr lvl="1" algn="just" eaLnBrk="1" hangingPunct="1">
              <a:spcBef>
                <a:spcPct val="20000"/>
              </a:spcBef>
              <a:buClr>
                <a:srgbClr val="0000CC"/>
              </a:buClr>
              <a:buFont typeface="Wingdings" panose="05000000000000000000" pitchFamily="2" charset="2"/>
              <a:buNone/>
            </a:pPr>
            <a:r>
              <a:rPr lang="zh-CN" altLang="en-US" sz="2800" b="1" dirty="0">
                <a:latin typeface="Times New Roman" panose="02020603050405020304" pitchFamily="18" charset="0"/>
              </a:rPr>
              <a:t>       </a:t>
            </a:r>
          </a:p>
        </p:txBody>
      </p:sp>
      <p:pic>
        <p:nvPicPr>
          <p:cNvPr id="13316" name="Picture 5">
            <a:extLst>
              <a:ext uri="{FF2B5EF4-FFF2-40B4-BE49-F238E27FC236}">
                <a16:creationId xmlns:a16="http://schemas.microsoft.com/office/drawing/2014/main" id="{98FB8B82-C761-4DFC-BFCD-D8F855D72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201" y="1913128"/>
            <a:ext cx="7776219"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a:extLst>
              <a:ext uri="{FF2B5EF4-FFF2-40B4-BE49-F238E27FC236}">
                <a16:creationId xmlns:a16="http://schemas.microsoft.com/office/drawing/2014/main" id="{FBB31785-4F22-4C3C-9D05-07E473EA78AE}"/>
              </a:ext>
            </a:extLst>
          </p:cNvPr>
          <p:cNvSpPr>
            <a:spLocks noChangeArrowheads="1"/>
          </p:cNvSpPr>
          <p:nvPr/>
        </p:nvSpPr>
        <p:spPr bwMode="auto">
          <a:xfrm>
            <a:off x="323528" y="1124744"/>
            <a:ext cx="8223250"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457200" lvl="1" indent="0" eaLnBrk="1" hangingPunct="1">
              <a:spcBef>
                <a:spcPct val="20000"/>
              </a:spcBef>
              <a:buClr>
                <a:srgbClr val="0000CC"/>
              </a:buClr>
            </a:pPr>
            <a:r>
              <a:rPr lang="en-US" altLang="zh-CN" b="1" dirty="0"/>
              <a:t>2. LUT</a:t>
            </a:r>
            <a:r>
              <a:rPr lang="zh-CN" altLang="en-US" b="1" dirty="0"/>
              <a:t>的设置问题</a:t>
            </a:r>
          </a:p>
          <a:p>
            <a:pPr marL="0" lvl="2" eaLnBrk="1" hangingPunct="1">
              <a:spcBef>
                <a:spcPct val="20000"/>
              </a:spcBef>
              <a:buClr>
                <a:srgbClr val="0000CC"/>
              </a:buClr>
              <a:buFont typeface="Wingdings" panose="05000000000000000000" pitchFamily="2" charset="2"/>
              <a:buChar char="Ø"/>
            </a:pPr>
            <a:r>
              <a:rPr lang="zh-CN" altLang="en-US" b="1" dirty="0"/>
              <a:t>第一种方式是在整个系统中只设置一张</a:t>
            </a:r>
            <a:r>
              <a:rPr lang="en-US" altLang="zh-CN" b="1" dirty="0"/>
              <a:t>LUT</a:t>
            </a:r>
            <a:r>
              <a:rPr lang="zh-CN" altLang="en-US" b="1" dirty="0"/>
              <a:t>。</a:t>
            </a:r>
          </a:p>
          <a:p>
            <a:pPr marL="0" lvl="2" indent="0" eaLnBrk="1" hangingPunct="1">
              <a:spcBef>
                <a:spcPct val="20000"/>
              </a:spcBef>
              <a:buClr>
                <a:srgbClr val="0000CC"/>
              </a:buClr>
            </a:pPr>
            <a:r>
              <a:rPr lang="zh-CN" altLang="en-US" b="1" dirty="0"/>
              <a:t>如图</a:t>
            </a:r>
            <a:r>
              <a:rPr lang="en-US" altLang="zh-CN" b="1" dirty="0"/>
              <a:t>a,</a:t>
            </a:r>
            <a:r>
              <a:rPr lang="zh-CN" altLang="en-US" b="1" dirty="0"/>
              <a:t>不允许有相同的逻辑设备名</a:t>
            </a:r>
            <a:r>
              <a:rPr lang="en-US" altLang="zh-CN" b="1" dirty="0"/>
              <a:t>,</a:t>
            </a:r>
            <a:r>
              <a:rPr lang="zh-CN" altLang="en-US" b="1" dirty="0"/>
              <a:t>但是这对多用户系统不适用</a:t>
            </a:r>
            <a:r>
              <a:rPr lang="en-US" altLang="zh-CN" b="1" dirty="0"/>
              <a:t>,</a:t>
            </a:r>
            <a:r>
              <a:rPr lang="zh-CN" altLang="en-US" b="1" dirty="0"/>
              <a:t>无法控制用户是不是取同样的设备名</a:t>
            </a:r>
            <a:r>
              <a:rPr lang="en-US" altLang="zh-CN" b="1" dirty="0"/>
              <a:t>.</a:t>
            </a:r>
          </a:p>
          <a:p>
            <a:pPr marL="0" lvl="2" indent="0" eaLnBrk="1" hangingPunct="1">
              <a:spcBef>
                <a:spcPct val="20000"/>
              </a:spcBef>
              <a:buClr>
                <a:srgbClr val="0000CC"/>
              </a:buClr>
            </a:pPr>
            <a:endParaRPr lang="zh-CN" altLang="en-US" b="1" dirty="0"/>
          </a:p>
          <a:p>
            <a:pPr marL="0" lvl="2" eaLnBrk="1" hangingPunct="1">
              <a:spcBef>
                <a:spcPct val="20000"/>
              </a:spcBef>
              <a:buClr>
                <a:srgbClr val="0000CC"/>
              </a:buClr>
              <a:buFont typeface="Wingdings" panose="05000000000000000000" pitchFamily="2" charset="2"/>
              <a:buChar char="Ø"/>
            </a:pPr>
            <a:r>
              <a:rPr lang="zh-CN" altLang="en-US" b="1" dirty="0"/>
              <a:t>第二种方式是为每个用户设置一张</a:t>
            </a:r>
            <a:r>
              <a:rPr lang="en-US" altLang="zh-CN" b="1" dirty="0"/>
              <a:t>LUT</a:t>
            </a:r>
            <a:r>
              <a:rPr lang="zh-CN" altLang="en-US" b="1" dirty="0"/>
              <a:t>。</a:t>
            </a:r>
            <a:endParaRPr lang="en-US" altLang="zh-CN" b="1" dirty="0"/>
          </a:p>
          <a:p>
            <a:pPr marL="0" lvl="2" indent="0" eaLnBrk="1" hangingPunct="1">
              <a:spcBef>
                <a:spcPct val="20000"/>
              </a:spcBef>
              <a:buClr>
                <a:srgbClr val="0000CC"/>
              </a:buClr>
            </a:pPr>
            <a:r>
              <a:rPr lang="zh-CN" altLang="en-US" b="1" dirty="0"/>
              <a:t>如图</a:t>
            </a:r>
            <a:r>
              <a:rPr lang="en-US" altLang="zh-CN" b="1" dirty="0"/>
              <a:t>b,</a:t>
            </a:r>
            <a:r>
              <a:rPr lang="zh-CN" altLang="en-US" b="1" dirty="0"/>
              <a:t>直接用系统设备表指针</a:t>
            </a:r>
            <a:r>
              <a:rPr lang="en-US" altLang="zh-CN" b="1" dirty="0"/>
              <a:t>,</a:t>
            </a:r>
            <a:r>
              <a:rPr lang="zh-CN" altLang="en-US" b="1" dirty="0"/>
              <a:t>逻辑</a:t>
            </a:r>
            <a:r>
              <a:rPr lang="en-US" altLang="zh-CN" b="1" dirty="0"/>
              <a:t>-&gt;</a:t>
            </a:r>
            <a:r>
              <a:rPr lang="zh-CN" altLang="en-US" b="1" dirty="0"/>
              <a:t>物理转换时</a:t>
            </a:r>
            <a:r>
              <a:rPr lang="en-US" altLang="zh-CN" b="1" dirty="0"/>
              <a:t>,</a:t>
            </a:r>
            <a:r>
              <a:rPr lang="zh-CN" altLang="en-US" b="1" dirty="0"/>
              <a:t>查询系统设备表</a:t>
            </a:r>
            <a:endParaRPr lang="en-US" altLang="zh-CN" b="1" dirty="0"/>
          </a:p>
          <a:p>
            <a:pPr marL="0" lvl="2" indent="0" eaLnBrk="1" hangingPunct="1">
              <a:spcBef>
                <a:spcPct val="20000"/>
              </a:spcBef>
              <a:buClr>
                <a:srgbClr val="0000CC"/>
              </a:buClr>
            </a:pPr>
            <a:r>
              <a:rPr lang="zh-CN" altLang="en-US" b="1" dirty="0"/>
              <a:t>好处是</a:t>
            </a:r>
            <a:r>
              <a:rPr lang="en-US" altLang="zh-CN" b="1" dirty="0"/>
              <a:t>,</a:t>
            </a:r>
            <a:r>
              <a:rPr lang="zh-CN" altLang="en-US" b="1" dirty="0"/>
              <a:t>可以很容易修改表里面的内容</a:t>
            </a:r>
            <a:r>
              <a:rPr lang="en-US" altLang="zh-CN" b="1" dirty="0"/>
              <a:t>,</a:t>
            </a:r>
            <a:r>
              <a:rPr lang="zh-CN" altLang="en-US" b="1" dirty="0"/>
              <a:t>并不影响真实的物理设备</a:t>
            </a:r>
          </a:p>
          <a:p>
            <a:pPr lvl="2" eaLnBrk="1" hangingPunct="1">
              <a:spcBef>
                <a:spcPct val="20000"/>
              </a:spcBef>
              <a:buClr>
                <a:srgbClr val="0000CC"/>
              </a:buClr>
              <a:buFont typeface="Wingdings" panose="05000000000000000000" pitchFamily="2" charset="2"/>
              <a:buChar char="Ø"/>
            </a:pPr>
            <a:endParaRPr lang="zh-CN" altLang="en-US" b="1" dirty="0"/>
          </a:p>
        </p:txBody>
      </p:sp>
      <p:sp>
        <p:nvSpPr>
          <p:cNvPr id="2" name="Text Box 2">
            <a:extLst>
              <a:ext uri="{FF2B5EF4-FFF2-40B4-BE49-F238E27FC236}">
                <a16:creationId xmlns:a16="http://schemas.microsoft.com/office/drawing/2014/main" id="{13952868-DFE2-4FF1-91EA-7091C8A0C869}"/>
              </a:ext>
            </a:extLst>
          </p:cNvPr>
          <p:cNvSpPr txBox="1">
            <a:spLocks noChangeArrowheads="1"/>
          </p:cNvSpPr>
          <p:nvPr/>
        </p:nvSpPr>
        <p:spPr bwMode="auto">
          <a:xfrm>
            <a:off x="800100" y="483736"/>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0000CC"/>
              </a:buClr>
            </a:pPr>
            <a:r>
              <a:rPr lang="en-US" altLang="zh-CN" sz="2800" b="1" dirty="0">
                <a:latin typeface="宋体" panose="02010600030101010101" pitchFamily="2" charset="-122"/>
              </a:rPr>
              <a:t>6.5.4 </a:t>
            </a:r>
            <a:r>
              <a:rPr lang="zh-CN" altLang="zh-CN" sz="2800" b="1" dirty="0">
                <a:latin typeface="宋体" panose="02010600030101010101" pitchFamily="2" charset="-122"/>
              </a:rPr>
              <a:t>逻辑设备名到物理设备名映射的实现</a:t>
            </a:r>
            <a:endParaRPr lang="en-US" altLang="zh-CN" sz="2800" b="1" dirty="0">
              <a:latin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81C76719-3150-457A-880D-4262887F72D3}"/>
              </a:ext>
            </a:extLst>
          </p:cNvPr>
          <p:cNvSpPr txBox="1">
            <a:spLocks noChangeArrowheads="1"/>
          </p:cNvSpPr>
          <p:nvPr/>
        </p:nvSpPr>
        <p:spPr bwMode="auto">
          <a:xfrm>
            <a:off x="539552" y="34131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6.6 </a:t>
            </a:r>
            <a:r>
              <a:rPr lang="zh-CN" altLang="en-US" sz="4000" b="1" dirty="0">
                <a:latin typeface="华文新魏" panose="02010800040101010101" pitchFamily="2" charset="-122"/>
                <a:ea typeface="华文新魏" panose="02010800040101010101" pitchFamily="2" charset="-122"/>
              </a:rPr>
              <a:t>用户层的</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软件</a:t>
            </a:r>
          </a:p>
        </p:txBody>
      </p:sp>
      <p:sp>
        <p:nvSpPr>
          <p:cNvPr id="66563" name="Rectangle 3">
            <a:extLst>
              <a:ext uri="{FF2B5EF4-FFF2-40B4-BE49-F238E27FC236}">
                <a16:creationId xmlns:a16="http://schemas.microsoft.com/office/drawing/2014/main" id="{4F286164-CAE4-4549-8C5B-B233C01EFEDD}"/>
              </a:ext>
            </a:extLst>
          </p:cNvPr>
          <p:cNvSpPr>
            <a:spLocks noChangeArrowheads="1"/>
          </p:cNvSpPr>
          <p:nvPr/>
        </p:nvSpPr>
        <p:spPr bwMode="auto">
          <a:xfrm>
            <a:off x="323528" y="993775"/>
            <a:ext cx="8294687"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6.6.1 </a:t>
            </a:r>
            <a:r>
              <a:rPr lang="zh-CN" altLang="en-US" sz="3200" b="1" dirty="0">
                <a:solidFill>
                  <a:srgbClr val="0000CC"/>
                </a:solidFill>
                <a:latin typeface="Times New Roman" panose="02020603050405020304" pitchFamily="18" charset="0"/>
              </a:rPr>
              <a:t>系统调用与库函数</a:t>
            </a:r>
            <a:endParaRPr lang="zh-CN" altLang="en-US" sz="3200" b="1" dirty="0">
              <a:solidFill>
                <a:srgbClr val="0000CC"/>
              </a:solidFill>
              <a:latin typeface="宋体" panose="02010600030101010101" pitchFamily="2" charset="-122"/>
            </a:endParaRPr>
          </a:p>
          <a:p>
            <a:pPr marL="0" lvl="1" indent="0" eaLnBrk="1" hangingPunct="1">
              <a:spcBef>
                <a:spcPct val="20000"/>
              </a:spcBef>
              <a:buClr>
                <a:srgbClr val="0000CC"/>
              </a:buClr>
            </a:pPr>
            <a:r>
              <a:rPr lang="en-US" altLang="zh-CN" sz="2800" b="1" dirty="0">
                <a:latin typeface="Times New Roman" panose="02020603050405020304" pitchFamily="18" charset="0"/>
              </a:rPr>
              <a:t>1.</a:t>
            </a:r>
            <a:r>
              <a:rPr lang="zh-CN" altLang="en-US" sz="2800" b="1" dirty="0">
                <a:latin typeface="Times New Roman" panose="02020603050405020304" pitchFamily="18" charset="0"/>
              </a:rPr>
              <a:t>系统调用</a:t>
            </a:r>
            <a:endParaRPr lang="en-US" altLang="zh-CN" sz="2800" b="1" dirty="0">
              <a:latin typeface="Times New Roman" panose="02020603050405020304" pitchFamily="18" charset="0"/>
            </a:endParaRPr>
          </a:p>
          <a:p>
            <a:pPr marL="0" lvl="1" indent="0" eaLnBrk="1" hangingPunct="1">
              <a:spcBef>
                <a:spcPct val="20000"/>
              </a:spcBef>
              <a:buClr>
                <a:srgbClr val="0000CC"/>
              </a:buClr>
            </a:pPr>
            <a:r>
              <a:rPr lang="zh-CN" altLang="zh-CN" sz="2800" b="1" dirty="0">
                <a:latin typeface="Times New Roman" panose="02020603050405020304" pitchFamily="18" charset="0"/>
              </a:rPr>
              <a:t>用户层软件必须通过</a:t>
            </a:r>
            <a:r>
              <a:rPr lang="zh-CN" altLang="zh-CN" sz="2800" b="1" dirty="0">
                <a:solidFill>
                  <a:srgbClr val="FF0000"/>
                </a:solidFill>
                <a:latin typeface="Times New Roman" panose="02020603050405020304" pitchFamily="18" charset="0"/>
              </a:rPr>
              <a:t>一组系统调用来</a:t>
            </a:r>
            <a:r>
              <a:rPr lang="zh-CN" altLang="en-US" sz="2800" b="1" dirty="0">
                <a:solidFill>
                  <a:srgbClr val="FF0000"/>
                </a:solidFill>
                <a:latin typeface="Times New Roman" panose="02020603050405020304" pitchFamily="18" charset="0"/>
              </a:rPr>
              <a:t>间接</a:t>
            </a:r>
            <a:r>
              <a:rPr lang="zh-CN" altLang="zh-CN" sz="2800" b="1" dirty="0">
                <a:solidFill>
                  <a:srgbClr val="FF0000"/>
                </a:solidFill>
                <a:latin typeface="Times New Roman" panose="02020603050405020304" pitchFamily="18" charset="0"/>
              </a:rPr>
              <a:t>取得操作系统服务</a:t>
            </a:r>
            <a:r>
              <a:rPr lang="zh-CN" altLang="zh-CN" sz="2800" b="1" dirty="0">
                <a:latin typeface="Times New Roman" panose="02020603050405020304" pitchFamily="18" charset="0"/>
              </a:rPr>
              <a:t>。</a:t>
            </a:r>
            <a:r>
              <a:rPr lang="zh-CN" altLang="en-US" sz="2800" b="1" dirty="0">
                <a:latin typeface="Times New Roman" panose="02020603050405020304" pitchFamily="18" charset="0"/>
              </a:rPr>
              <a:t>弥合用户态和</a:t>
            </a:r>
            <a:r>
              <a:rPr lang="zh-CN" altLang="en-US" sz="2800" b="1" dirty="0">
                <a:solidFill>
                  <a:srgbClr val="FF0000"/>
                </a:solidFill>
                <a:latin typeface="Times New Roman" panose="02020603050405020304" pitchFamily="18" charset="0"/>
              </a:rPr>
              <a:t>核心态</a:t>
            </a:r>
            <a:r>
              <a:rPr lang="zh-CN" altLang="en-US" sz="2800" b="1" dirty="0">
                <a:latin typeface="Times New Roman" panose="02020603050405020304" pitchFamily="18" charset="0"/>
              </a:rPr>
              <a:t>之间的隔离</a:t>
            </a:r>
            <a:r>
              <a:rPr lang="en-US" altLang="zh-CN" sz="2800" b="1" dirty="0">
                <a:latin typeface="Times New Roman" panose="02020603050405020304" pitchFamily="18" charset="0"/>
              </a:rPr>
              <a:t>.</a:t>
            </a:r>
          </a:p>
          <a:p>
            <a:pPr marL="0" lvl="1" indent="0" eaLnBrk="1" hangingPunct="1">
              <a:spcBef>
                <a:spcPct val="20000"/>
              </a:spcBef>
              <a:buClr>
                <a:srgbClr val="0000CC"/>
              </a:buClr>
            </a:pPr>
            <a:endParaRPr lang="en-US" altLang="zh-CN" sz="2800" b="1" dirty="0">
              <a:latin typeface="Times New Roman" panose="02020603050405020304" pitchFamily="18" charset="0"/>
            </a:endParaRPr>
          </a:p>
          <a:p>
            <a:pPr marL="0" lvl="1" indent="0" eaLnBrk="1" hangingPunct="1">
              <a:spcBef>
                <a:spcPct val="20000"/>
              </a:spcBef>
              <a:buClr>
                <a:srgbClr val="0000CC"/>
              </a:buClr>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库函数</a:t>
            </a:r>
            <a:endParaRPr lang="en-US" altLang="zh-CN" sz="2800" b="1" dirty="0">
              <a:latin typeface="Times New Roman" panose="02020603050405020304" pitchFamily="18" charset="0"/>
            </a:endParaRPr>
          </a:p>
          <a:p>
            <a:pPr marL="0" lvl="1" indent="0" eaLnBrk="1" hangingPunct="1">
              <a:spcBef>
                <a:spcPct val="20000"/>
              </a:spcBef>
              <a:buClr>
                <a:srgbClr val="0000CC"/>
              </a:buClr>
            </a:pPr>
            <a:r>
              <a:rPr lang="zh-CN" altLang="zh-CN" sz="2800" b="1" dirty="0">
                <a:latin typeface="Times New Roman" panose="02020603050405020304" pitchFamily="18" charset="0"/>
              </a:rPr>
              <a:t>在现代的高级语言</a:t>
            </a:r>
            <a:r>
              <a:rPr lang="en-US" altLang="zh-CN" sz="2800" b="1" dirty="0">
                <a:latin typeface="Times New Roman" panose="02020603050405020304" pitchFamily="18" charset="0"/>
              </a:rPr>
              <a:t>(</a:t>
            </a:r>
            <a:r>
              <a:rPr lang="zh-CN" altLang="zh-CN" sz="2800" b="1" dirty="0">
                <a:latin typeface="Times New Roman" panose="02020603050405020304" pitchFamily="18" charset="0"/>
              </a:rPr>
              <a:t>C </a:t>
            </a:r>
            <a:r>
              <a:rPr lang="en-US" altLang="zh-CN" sz="2800" b="1" dirty="0">
                <a:latin typeface="Times New Roman" panose="02020603050405020304" pitchFamily="18" charset="0"/>
              </a:rPr>
              <a:t>,java</a:t>
            </a:r>
            <a:r>
              <a:rPr lang="zh-CN" altLang="en-US" sz="2800" b="1" dirty="0">
                <a:latin typeface="Times New Roman" panose="02020603050405020304" pitchFamily="18" charset="0"/>
              </a:rPr>
              <a:t>等</a:t>
            </a:r>
            <a:r>
              <a:rPr lang="en-US" altLang="zh-CN" sz="2800" b="1" dirty="0">
                <a:latin typeface="Times New Roman" panose="02020603050405020304" pitchFamily="18" charset="0"/>
              </a:rPr>
              <a:t>)</a:t>
            </a:r>
            <a:r>
              <a:rPr lang="zh-CN" altLang="zh-CN" sz="2800" b="1" dirty="0">
                <a:latin typeface="Times New Roman" panose="02020603050405020304" pitchFamily="18" charset="0"/>
              </a:rPr>
              <a:t>，通常</a:t>
            </a:r>
            <a:r>
              <a:rPr lang="zh-CN" altLang="zh-CN" sz="2800" b="1" dirty="0">
                <a:solidFill>
                  <a:srgbClr val="FF0000"/>
                </a:solidFill>
                <a:latin typeface="Times New Roman" panose="02020603050405020304" pitchFamily="18" charset="0"/>
              </a:rPr>
              <a:t>提供了与各系统调用一一对应的库函数</a:t>
            </a:r>
            <a:r>
              <a:rPr lang="zh-CN" altLang="zh-CN" sz="2800" b="1" dirty="0">
                <a:latin typeface="Times New Roman" panose="02020603050405020304" pitchFamily="18" charset="0"/>
              </a:rPr>
              <a:t>，用户程序通过调用对应的库函数使用系统调用。</a:t>
            </a:r>
            <a:endParaRPr lang="en-US" altLang="zh-CN" sz="2800" b="1" dirty="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a:extLst>
              <a:ext uri="{FF2B5EF4-FFF2-40B4-BE49-F238E27FC236}">
                <a16:creationId xmlns:a16="http://schemas.microsoft.com/office/drawing/2014/main" id="{AC4D23F3-48EF-4808-AF2C-BD77DA23356A}"/>
              </a:ext>
            </a:extLst>
          </p:cNvPr>
          <p:cNvSpPr>
            <a:spLocks noChangeArrowheads="1"/>
          </p:cNvSpPr>
          <p:nvPr/>
        </p:nvSpPr>
        <p:spPr bwMode="auto">
          <a:xfrm>
            <a:off x="187499" y="942181"/>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6.6.2 </a:t>
            </a:r>
            <a:r>
              <a:rPr lang="en-US" altLang="zh-CN" sz="3200" b="1" dirty="0" err="1">
                <a:solidFill>
                  <a:srgbClr val="0000CC"/>
                </a:solidFill>
                <a:latin typeface="Times New Roman" panose="02020603050405020304" pitchFamily="18" charset="0"/>
              </a:rPr>
              <a:t>SPOOLing</a:t>
            </a:r>
            <a:r>
              <a:rPr lang="zh-CN" altLang="en-US" sz="3200" b="1" dirty="0">
                <a:solidFill>
                  <a:srgbClr val="0000CC"/>
                </a:solidFill>
                <a:latin typeface="Times New Roman" panose="02020603050405020304" pitchFamily="18" charset="0"/>
              </a:rPr>
              <a:t>技术——假脱机系统</a:t>
            </a:r>
            <a:endParaRPr lang="zh-CN" altLang="en-US" sz="3200" b="1" dirty="0">
              <a:solidFill>
                <a:srgbClr val="0000CC"/>
              </a:solidFill>
              <a:latin typeface="宋体" panose="02010600030101010101" pitchFamily="2" charset="-122"/>
            </a:endParaRPr>
          </a:p>
          <a:p>
            <a:pPr marL="457200" lvl="1" indent="0" eaLnBrk="1" hangingPunct="1">
              <a:spcBef>
                <a:spcPct val="20000"/>
              </a:spcBef>
              <a:buClr>
                <a:srgbClr val="0000CC"/>
              </a:buClr>
            </a:pPr>
            <a:r>
              <a:rPr lang="en-US" altLang="zh-CN" sz="2800" b="1" dirty="0">
                <a:latin typeface="Times New Roman" panose="02020603050405020304" pitchFamily="18" charset="0"/>
              </a:rPr>
              <a:t>1. </a:t>
            </a:r>
            <a:r>
              <a:rPr lang="en-US" altLang="zh-CN" sz="2800" b="1" dirty="0" err="1">
                <a:solidFill>
                  <a:srgbClr val="FF0000"/>
                </a:solidFill>
                <a:latin typeface="Times New Roman" panose="02020603050405020304" pitchFamily="18" charset="0"/>
              </a:rPr>
              <a:t>SPOOLing</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将一台物理设备虚拟为多台逻辑设备</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让多用户共享</a:t>
            </a:r>
            <a:endParaRPr lang="en-US" altLang="zh-CN" sz="2800" b="1" dirty="0">
              <a:solidFill>
                <a:srgbClr val="FF0000"/>
              </a:solidFill>
              <a:latin typeface="Times New Roman" panose="02020603050405020304" pitchFamily="18" charset="0"/>
            </a:endParaRPr>
          </a:p>
        </p:txBody>
      </p:sp>
      <p:sp>
        <p:nvSpPr>
          <p:cNvPr id="3077" name="Text Box 5">
            <a:extLst>
              <a:ext uri="{FF2B5EF4-FFF2-40B4-BE49-F238E27FC236}">
                <a16:creationId xmlns:a16="http://schemas.microsoft.com/office/drawing/2014/main" id="{ED5A1818-886E-464A-BC0C-0527E14BFE1B}"/>
              </a:ext>
            </a:extLst>
          </p:cNvPr>
          <p:cNvSpPr txBox="1">
            <a:spLocks noChangeArrowheads="1"/>
          </p:cNvSpPr>
          <p:nvPr/>
        </p:nvSpPr>
        <p:spPr bwMode="auto">
          <a:xfrm>
            <a:off x="146895" y="2406953"/>
            <a:ext cx="3555504"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800" b="1" dirty="0">
                <a:latin typeface="Times New Roman" panose="02020603050405020304" pitchFamily="18" charset="0"/>
              </a:rPr>
              <a:t> </a:t>
            </a:r>
            <a:r>
              <a:rPr lang="zh-CN" altLang="en-US" b="1" dirty="0">
                <a:latin typeface="Times New Roman" panose="02020603050405020304" pitchFamily="18" charset="0"/>
              </a:rPr>
              <a:t>多道程序环境中，用程序模拟外围控制机功能</a:t>
            </a:r>
            <a:endParaRPr lang="en-US" altLang="zh-CN" b="1" dirty="0">
              <a:latin typeface="Times New Roman" panose="02020603050405020304" pitchFamily="18" charset="0"/>
            </a:endParaRPr>
          </a:p>
          <a:p>
            <a:pPr marL="457200" indent="-457200" eaLnBrk="1" hangingPunct="1">
              <a:spcBef>
                <a:spcPct val="50000"/>
              </a:spcBef>
              <a:buFont typeface="Wingdings" panose="05000000000000000000" pitchFamily="2" charset="2"/>
              <a:buChar char="Ø"/>
            </a:pPr>
            <a:r>
              <a:rPr lang="zh-CN" altLang="en-US" b="1" dirty="0">
                <a:latin typeface="Times New Roman" panose="02020603050405020304" pitchFamily="18" charset="0"/>
              </a:rPr>
              <a:t>输出时把处理机数据快速写入磁盘</a:t>
            </a:r>
            <a:endParaRPr lang="en-US" altLang="zh-CN" b="1" dirty="0">
              <a:latin typeface="Times New Roman" panose="02020603050405020304" pitchFamily="18" charset="0"/>
            </a:endParaRPr>
          </a:p>
          <a:p>
            <a:pPr marL="457200" indent="-457200" eaLnBrk="1" hangingPunct="1">
              <a:spcBef>
                <a:spcPct val="50000"/>
              </a:spcBef>
              <a:buFont typeface="Wingdings" panose="05000000000000000000" pitchFamily="2" charset="2"/>
              <a:buChar char="Ø"/>
            </a:pPr>
            <a:r>
              <a:rPr lang="zh-CN" altLang="en-US" b="1" dirty="0">
                <a:latin typeface="Times New Roman" panose="02020603050405020304" pitchFamily="18" charset="0"/>
              </a:rPr>
              <a:t>之后再从磁盘输出到外围低速设备</a:t>
            </a:r>
            <a:r>
              <a:rPr lang="en-US" altLang="zh-CN" b="1" dirty="0">
                <a:latin typeface="Times New Roman" panose="02020603050405020304" pitchFamily="18" charset="0"/>
              </a:rPr>
              <a:t>;</a:t>
            </a:r>
          </a:p>
        </p:txBody>
      </p:sp>
      <p:sp>
        <p:nvSpPr>
          <p:cNvPr id="2" name="Text Box 2">
            <a:extLst>
              <a:ext uri="{FF2B5EF4-FFF2-40B4-BE49-F238E27FC236}">
                <a16:creationId xmlns:a16="http://schemas.microsoft.com/office/drawing/2014/main" id="{3458B4B4-26FB-4AFE-BC54-1302BDB806C4}"/>
              </a:ext>
            </a:extLst>
          </p:cNvPr>
          <p:cNvSpPr txBox="1">
            <a:spLocks noChangeArrowheads="1"/>
          </p:cNvSpPr>
          <p:nvPr/>
        </p:nvSpPr>
        <p:spPr bwMode="auto">
          <a:xfrm>
            <a:off x="304800" y="262806"/>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6.6 </a:t>
            </a:r>
            <a:r>
              <a:rPr lang="zh-CN" altLang="en-US" sz="4000" b="1" dirty="0">
                <a:latin typeface="华文新魏" panose="02010800040101010101" pitchFamily="2" charset="-122"/>
                <a:ea typeface="华文新魏" panose="02010800040101010101" pitchFamily="2" charset="-122"/>
              </a:rPr>
              <a:t>用户层的</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软件</a:t>
            </a:r>
          </a:p>
        </p:txBody>
      </p:sp>
      <p:sp>
        <p:nvSpPr>
          <p:cNvPr id="9" name="文本框 8">
            <a:extLst>
              <a:ext uri="{FF2B5EF4-FFF2-40B4-BE49-F238E27FC236}">
                <a16:creationId xmlns:a16="http://schemas.microsoft.com/office/drawing/2014/main" id="{5E7AD61E-DFBB-451A-BC54-A8AFF1247ED7}"/>
              </a:ext>
            </a:extLst>
          </p:cNvPr>
          <p:cNvSpPr txBox="1"/>
          <p:nvPr/>
        </p:nvSpPr>
        <p:spPr>
          <a:xfrm>
            <a:off x="304799" y="5544163"/>
            <a:ext cx="8340899" cy="830997"/>
          </a:xfrm>
          <a:prstGeom prst="rect">
            <a:avLst/>
          </a:prstGeom>
          <a:noFill/>
        </p:spPr>
        <p:txBody>
          <a:bodyPr wrap="square">
            <a:spAutoFit/>
          </a:bodyPr>
          <a:lstStyle/>
          <a:p>
            <a:pPr eaLnBrk="1" hangingPunct="1">
              <a:spcBef>
                <a:spcPct val="50000"/>
              </a:spcBef>
            </a:pPr>
            <a:r>
              <a:rPr lang="zh-CN" altLang="en-US" sz="2400" b="1" dirty="0">
                <a:latin typeface="Times New Roman" panose="02020603050405020304" pitchFamily="18" charset="0"/>
              </a:rPr>
              <a:t>输入时把外围</a:t>
            </a:r>
            <a:r>
              <a:rPr lang="en-US" altLang="zh-CN" sz="2400" b="1" dirty="0">
                <a:latin typeface="Times New Roman" panose="02020603050405020304" pitchFamily="18" charset="0"/>
              </a:rPr>
              <a:t>IO</a:t>
            </a:r>
            <a:r>
              <a:rPr lang="zh-CN" altLang="en-US" sz="2400" b="1" dirty="0">
                <a:latin typeface="Times New Roman" panose="02020603050405020304" pitchFamily="18" charset="0"/>
              </a:rPr>
              <a:t>设备数据先读入磁盘</a:t>
            </a:r>
            <a:r>
              <a:rPr lang="en-US" altLang="zh-CN" sz="2400" b="1" dirty="0">
                <a:latin typeface="Times New Roman" panose="02020603050405020304" pitchFamily="18" charset="0"/>
              </a:rPr>
              <a:t>.CPU</a:t>
            </a:r>
            <a:r>
              <a:rPr lang="zh-CN" altLang="en-US" sz="2400" b="1" dirty="0">
                <a:latin typeface="Times New Roman" panose="02020603050405020304" pitchFamily="18" charset="0"/>
              </a:rPr>
              <a:t>再脱机从磁盘读入数据</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399" y="2338297"/>
            <a:ext cx="4614018" cy="279082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4C1BFAB7-B380-4C9B-84B1-F447E8C064EE}"/>
              </a:ext>
            </a:extLst>
          </p:cNvPr>
          <p:cNvSpPr>
            <a:spLocks noChangeArrowheads="1"/>
          </p:cNvSpPr>
          <p:nvPr/>
        </p:nvSpPr>
        <p:spPr bwMode="auto">
          <a:xfrm>
            <a:off x="207963" y="912814"/>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6.6.2 </a:t>
            </a:r>
            <a:r>
              <a:rPr lang="en-US" altLang="zh-CN" sz="3200" b="1" dirty="0" err="1">
                <a:solidFill>
                  <a:srgbClr val="0000CC"/>
                </a:solidFill>
                <a:latin typeface="Times New Roman" panose="02020603050405020304" pitchFamily="18" charset="0"/>
              </a:rPr>
              <a:t>SPOOLing</a:t>
            </a:r>
            <a:r>
              <a:rPr lang="zh-CN" altLang="en-US" sz="3200" b="1" dirty="0">
                <a:solidFill>
                  <a:srgbClr val="0000CC"/>
                </a:solidFill>
                <a:latin typeface="Times New Roman" panose="02020603050405020304" pitchFamily="18" charset="0"/>
              </a:rPr>
              <a:t>技术——假脱机系统</a:t>
            </a:r>
            <a:endParaRPr lang="zh-CN" altLang="en-US" sz="3200" b="1" dirty="0">
              <a:solidFill>
                <a:srgbClr val="0000CC"/>
              </a:solidFill>
              <a:latin typeface="宋体" panose="02010600030101010101" pitchFamily="2" charset="-122"/>
            </a:endParaRPr>
          </a:p>
          <a:p>
            <a:pPr marL="457200" lvl="1" indent="0" eaLnBrk="1" hangingPunct="1">
              <a:spcBef>
                <a:spcPct val="20000"/>
              </a:spcBef>
              <a:buClr>
                <a:srgbClr val="0000CC"/>
              </a:buClr>
            </a:pPr>
            <a:r>
              <a:rPr lang="en-US" altLang="zh-CN" sz="2800" b="1" dirty="0">
                <a:latin typeface="Times New Roman" panose="02020603050405020304" pitchFamily="18" charset="0"/>
              </a:rPr>
              <a:t>2. </a:t>
            </a:r>
            <a:r>
              <a:rPr lang="en-US" altLang="zh-CN" sz="2800" b="1" dirty="0" err="1">
                <a:latin typeface="Times New Roman" panose="02020603050405020304" pitchFamily="18" charset="0"/>
              </a:rPr>
              <a:t>SPOOLing</a:t>
            </a:r>
            <a:r>
              <a:rPr lang="zh-CN" altLang="en-US" sz="2800" b="1" dirty="0">
                <a:latin typeface="Times New Roman" panose="02020603050405020304" pitchFamily="18" charset="0"/>
              </a:rPr>
              <a:t>系统的组成</a:t>
            </a:r>
          </a:p>
        </p:txBody>
      </p:sp>
      <p:grpSp>
        <p:nvGrpSpPr>
          <p:cNvPr id="67587" name="Group 38">
            <a:extLst>
              <a:ext uri="{FF2B5EF4-FFF2-40B4-BE49-F238E27FC236}">
                <a16:creationId xmlns:a16="http://schemas.microsoft.com/office/drawing/2014/main" id="{64283A56-E0EC-4855-86BB-506AD9827CC6}"/>
              </a:ext>
            </a:extLst>
          </p:cNvPr>
          <p:cNvGrpSpPr>
            <a:grpSpLocks/>
          </p:cNvGrpSpPr>
          <p:nvPr/>
        </p:nvGrpSpPr>
        <p:grpSpPr bwMode="auto">
          <a:xfrm>
            <a:off x="268288" y="2909888"/>
            <a:ext cx="8763000" cy="3187700"/>
            <a:chOff x="169" y="1833"/>
            <a:chExt cx="5520" cy="2008"/>
          </a:xfrm>
        </p:grpSpPr>
        <p:sp>
          <p:nvSpPr>
            <p:cNvPr id="67589" name="Rectangle 7">
              <a:extLst>
                <a:ext uri="{FF2B5EF4-FFF2-40B4-BE49-F238E27FC236}">
                  <a16:creationId xmlns:a16="http://schemas.microsoft.com/office/drawing/2014/main" id="{AA423A6D-FBD9-4D74-8512-351922F5F5AD}"/>
                </a:ext>
              </a:extLst>
            </p:cNvPr>
            <p:cNvSpPr>
              <a:spLocks noChangeArrowheads="1"/>
            </p:cNvSpPr>
            <p:nvPr/>
          </p:nvSpPr>
          <p:spPr bwMode="auto">
            <a:xfrm>
              <a:off x="1299" y="1833"/>
              <a:ext cx="1327" cy="339"/>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7590" name="Rectangle 8">
              <a:extLst>
                <a:ext uri="{FF2B5EF4-FFF2-40B4-BE49-F238E27FC236}">
                  <a16:creationId xmlns:a16="http://schemas.microsoft.com/office/drawing/2014/main" id="{599B7966-16DD-4AA7-AC4D-415CA7DF4818}"/>
                </a:ext>
              </a:extLst>
            </p:cNvPr>
            <p:cNvSpPr>
              <a:spLocks noChangeArrowheads="1"/>
            </p:cNvSpPr>
            <p:nvPr/>
          </p:nvSpPr>
          <p:spPr bwMode="auto">
            <a:xfrm>
              <a:off x="1468" y="1903"/>
              <a:ext cx="7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输入进程</a:t>
              </a:r>
              <a:endParaRPr lang="zh-CN" altLang="en-US" b="1"/>
            </a:p>
          </p:txBody>
        </p:sp>
        <p:sp>
          <p:nvSpPr>
            <p:cNvPr id="67591" name="Rectangle 9">
              <a:extLst>
                <a:ext uri="{FF2B5EF4-FFF2-40B4-BE49-F238E27FC236}">
                  <a16:creationId xmlns:a16="http://schemas.microsoft.com/office/drawing/2014/main" id="{0FF1A6A0-3461-44CD-B18C-2C65C4208AFC}"/>
                </a:ext>
              </a:extLst>
            </p:cNvPr>
            <p:cNvSpPr>
              <a:spLocks noChangeArrowheads="1"/>
            </p:cNvSpPr>
            <p:nvPr/>
          </p:nvSpPr>
          <p:spPr bwMode="auto">
            <a:xfrm>
              <a:off x="2304" y="1920"/>
              <a:ext cx="24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300" b="1">
                  <a:solidFill>
                    <a:srgbClr val="000000"/>
                  </a:solidFill>
                  <a:latin typeface="Times" panose="02020603050405020304" pitchFamily="18" charset="0"/>
                </a:rPr>
                <a:t>SP</a:t>
              </a:r>
              <a:r>
                <a:rPr lang="en-US" altLang="zh-CN" sz="2300" b="1" baseline="-25000">
                  <a:solidFill>
                    <a:srgbClr val="000000"/>
                  </a:solidFill>
                  <a:latin typeface="Times" panose="02020603050405020304" pitchFamily="18" charset="0"/>
                </a:rPr>
                <a:t>i</a:t>
              </a:r>
              <a:endParaRPr lang="en-US" altLang="zh-CN" b="1"/>
            </a:p>
          </p:txBody>
        </p:sp>
        <p:sp>
          <p:nvSpPr>
            <p:cNvPr id="67592" name="Rectangle 11">
              <a:extLst>
                <a:ext uri="{FF2B5EF4-FFF2-40B4-BE49-F238E27FC236}">
                  <a16:creationId xmlns:a16="http://schemas.microsoft.com/office/drawing/2014/main" id="{2CF4464A-608A-47F0-AC4C-C72ABBF06B04}"/>
                </a:ext>
              </a:extLst>
            </p:cNvPr>
            <p:cNvSpPr>
              <a:spLocks noChangeArrowheads="1"/>
            </p:cNvSpPr>
            <p:nvPr/>
          </p:nvSpPr>
          <p:spPr bwMode="auto">
            <a:xfrm>
              <a:off x="2626" y="1833"/>
              <a:ext cx="1341" cy="339"/>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7593" name="Rectangle 12">
              <a:extLst>
                <a:ext uri="{FF2B5EF4-FFF2-40B4-BE49-F238E27FC236}">
                  <a16:creationId xmlns:a16="http://schemas.microsoft.com/office/drawing/2014/main" id="{B32519C9-C0DA-4478-B6BC-A641705553DB}"/>
                </a:ext>
              </a:extLst>
            </p:cNvPr>
            <p:cNvSpPr>
              <a:spLocks noChangeArrowheads="1"/>
            </p:cNvSpPr>
            <p:nvPr/>
          </p:nvSpPr>
          <p:spPr bwMode="auto">
            <a:xfrm>
              <a:off x="2795" y="1903"/>
              <a:ext cx="7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输入进程</a:t>
              </a:r>
              <a:endParaRPr lang="zh-CN" altLang="en-US" b="1"/>
            </a:p>
          </p:txBody>
        </p:sp>
        <p:sp>
          <p:nvSpPr>
            <p:cNvPr id="67594" name="Rectangle 13">
              <a:extLst>
                <a:ext uri="{FF2B5EF4-FFF2-40B4-BE49-F238E27FC236}">
                  <a16:creationId xmlns:a16="http://schemas.microsoft.com/office/drawing/2014/main" id="{EC2F6231-A2EB-4157-A3FB-63C3F6D5EF5A}"/>
                </a:ext>
              </a:extLst>
            </p:cNvPr>
            <p:cNvSpPr>
              <a:spLocks noChangeArrowheads="1"/>
            </p:cNvSpPr>
            <p:nvPr/>
          </p:nvSpPr>
          <p:spPr bwMode="auto">
            <a:xfrm>
              <a:off x="3572" y="1912"/>
              <a:ext cx="21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300" b="1">
                  <a:solidFill>
                    <a:srgbClr val="000000"/>
                  </a:solidFill>
                  <a:latin typeface="Times" panose="02020603050405020304" pitchFamily="18" charset="0"/>
                </a:rPr>
                <a:t>SP</a:t>
              </a:r>
              <a:endParaRPr lang="en-US" altLang="zh-CN" b="1"/>
            </a:p>
          </p:txBody>
        </p:sp>
        <p:sp>
          <p:nvSpPr>
            <p:cNvPr id="67595" name="Rectangle 14">
              <a:extLst>
                <a:ext uri="{FF2B5EF4-FFF2-40B4-BE49-F238E27FC236}">
                  <a16:creationId xmlns:a16="http://schemas.microsoft.com/office/drawing/2014/main" id="{FB6E35F7-25B4-46E1-BD9A-49F399FDA896}"/>
                </a:ext>
              </a:extLst>
            </p:cNvPr>
            <p:cNvSpPr>
              <a:spLocks noChangeArrowheads="1"/>
            </p:cNvSpPr>
            <p:nvPr/>
          </p:nvSpPr>
          <p:spPr bwMode="auto">
            <a:xfrm>
              <a:off x="3727" y="198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a:solidFill>
                    <a:srgbClr val="000000"/>
                  </a:solidFill>
                  <a:latin typeface="Times" panose="02020603050405020304" pitchFamily="18" charset="0"/>
                </a:rPr>
                <a:t>o</a:t>
              </a:r>
              <a:endParaRPr lang="en-US" altLang="zh-CN" b="1"/>
            </a:p>
          </p:txBody>
        </p:sp>
        <p:sp>
          <p:nvSpPr>
            <p:cNvPr id="67596" name="Rectangle 15">
              <a:extLst>
                <a:ext uri="{FF2B5EF4-FFF2-40B4-BE49-F238E27FC236}">
                  <a16:creationId xmlns:a16="http://schemas.microsoft.com/office/drawing/2014/main" id="{39E1284C-B6D1-4962-8137-E1E946528979}"/>
                </a:ext>
              </a:extLst>
            </p:cNvPr>
            <p:cNvSpPr>
              <a:spLocks noChangeArrowheads="1"/>
            </p:cNvSpPr>
            <p:nvPr/>
          </p:nvSpPr>
          <p:spPr bwMode="auto">
            <a:xfrm>
              <a:off x="1299" y="2172"/>
              <a:ext cx="2668" cy="166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7597" name="Rectangle 16">
              <a:extLst>
                <a:ext uri="{FF2B5EF4-FFF2-40B4-BE49-F238E27FC236}">
                  <a16:creationId xmlns:a16="http://schemas.microsoft.com/office/drawing/2014/main" id="{8B435A3C-6417-4A9A-9A33-DE038224D228}"/>
                </a:ext>
              </a:extLst>
            </p:cNvPr>
            <p:cNvSpPr>
              <a:spLocks noChangeArrowheads="1"/>
            </p:cNvSpPr>
            <p:nvPr/>
          </p:nvSpPr>
          <p:spPr bwMode="auto">
            <a:xfrm>
              <a:off x="1821" y="2512"/>
              <a:ext cx="1610" cy="32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7598" name="Rectangle 17">
              <a:extLst>
                <a:ext uri="{FF2B5EF4-FFF2-40B4-BE49-F238E27FC236}">
                  <a16:creationId xmlns:a16="http://schemas.microsoft.com/office/drawing/2014/main" id="{DC6BF546-9B73-4608-8A00-718343245968}"/>
                </a:ext>
              </a:extLst>
            </p:cNvPr>
            <p:cNvSpPr>
              <a:spLocks noChangeArrowheads="1"/>
            </p:cNvSpPr>
            <p:nvPr/>
          </p:nvSpPr>
          <p:spPr bwMode="auto">
            <a:xfrm>
              <a:off x="2089" y="2568"/>
              <a:ext cx="92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输入缓冲区</a:t>
              </a:r>
              <a:endParaRPr lang="zh-CN" altLang="en-US" b="1"/>
            </a:p>
          </p:txBody>
        </p:sp>
        <p:sp>
          <p:nvSpPr>
            <p:cNvPr id="67599" name="Rectangle 18">
              <a:extLst>
                <a:ext uri="{FF2B5EF4-FFF2-40B4-BE49-F238E27FC236}">
                  <a16:creationId xmlns:a16="http://schemas.microsoft.com/office/drawing/2014/main" id="{31751819-3320-4CC7-B38F-319B49B8433C}"/>
                </a:ext>
              </a:extLst>
            </p:cNvPr>
            <p:cNvSpPr>
              <a:spLocks noChangeArrowheads="1"/>
            </p:cNvSpPr>
            <p:nvPr/>
          </p:nvSpPr>
          <p:spPr bwMode="auto">
            <a:xfrm>
              <a:off x="3034" y="2590"/>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300" b="1">
                  <a:solidFill>
                    <a:srgbClr val="000000"/>
                  </a:solidFill>
                  <a:latin typeface="Times" panose="02020603050405020304" pitchFamily="18" charset="0"/>
                </a:rPr>
                <a:t>B</a:t>
              </a:r>
              <a:endParaRPr lang="en-US" altLang="zh-CN" b="1"/>
            </a:p>
          </p:txBody>
        </p:sp>
        <p:sp>
          <p:nvSpPr>
            <p:cNvPr id="67600" name="Rectangle 19">
              <a:extLst>
                <a:ext uri="{FF2B5EF4-FFF2-40B4-BE49-F238E27FC236}">
                  <a16:creationId xmlns:a16="http://schemas.microsoft.com/office/drawing/2014/main" id="{6986B2C5-5856-4E11-8597-7E50FB268A10}"/>
                </a:ext>
              </a:extLst>
            </p:cNvPr>
            <p:cNvSpPr>
              <a:spLocks noChangeArrowheads="1"/>
            </p:cNvSpPr>
            <p:nvPr/>
          </p:nvSpPr>
          <p:spPr bwMode="auto">
            <a:xfrm>
              <a:off x="3165" y="265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a:solidFill>
                    <a:srgbClr val="000000"/>
                  </a:solidFill>
                  <a:latin typeface="Times" panose="02020603050405020304" pitchFamily="18" charset="0"/>
                </a:rPr>
                <a:t>i</a:t>
              </a:r>
              <a:endParaRPr lang="en-US" altLang="zh-CN" b="1"/>
            </a:p>
          </p:txBody>
        </p:sp>
        <p:sp>
          <p:nvSpPr>
            <p:cNvPr id="67601" name="Rectangle 20">
              <a:extLst>
                <a:ext uri="{FF2B5EF4-FFF2-40B4-BE49-F238E27FC236}">
                  <a16:creationId xmlns:a16="http://schemas.microsoft.com/office/drawing/2014/main" id="{C81BB658-3853-4B26-9B35-EF85DD6407AF}"/>
                </a:ext>
              </a:extLst>
            </p:cNvPr>
            <p:cNvSpPr>
              <a:spLocks noChangeArrowheads="1"/>
            </p:cNvSpPr>
            <p:nvPr/>
          </p:nvSpPr>
          <p:spPr bwMode="auto">
            <a:xfrm>
              <a:off x="1821" y="3233"/>
              <a:ext cx="1610" cy="34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7602" name="Rectangle 21">
              <a:extLst>
                <a:ext uri="{FF2B5EF4-FFF2-40B4-BE49-F238E27FC236}">
                  <a16:creationId xmlns:a16="http://schemas.microsoft.com/office/drawing/2014/main" id="{4DBF974C-A75F-4E35-AF1B-6D25FA0C8CF0}"/>
                </a:ext>
              </a:extLst>
            </p:cNvPr>
            <p:cNvSpPr>
              <a:spLocks noChangeArrowheads="1"/>
            </p:cNvSpPr>
            <p:nvPr/>
          </p:nvSpPr>
          <p:spPr bwMode="auto">
            <a:xfrm>
              <a:off x="2075" y="3303"/>
              <a:ext cx="92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输出缓冲区</a:t>
              </a:r>
              <a:endParaRPr lang="zh-CN" altLang="en-US" b="1"/>
            </a:p>
          </p:txBody>
        </p:sp>
        <p:sp>
          <p:nvSpPr>
            <p:cNvPr id="67603" name="Rectangle 22">
              <a:extLst>
                <a:ext uri="{FF2B5EF4-FFF2-40B4-BE49-F238E27FC236}">
                  <a16:creationId xmlns:a16="http://schemas.microsoft.com/office/drawing/2014/main" id="{F78B8C0B-B6CE-42B2-8900-51096DBC994B}"/>
                </a:ext>
              </a:extLst>
            </p:cNvPr>
            <p:cNvSpPr>
              <a:spLocks noChangeArrowheads="1"/>
            </p:cNvSpPr>
            <p:nvPr/>
          </p:nvSpPr>
          <p:spPr bwMode="auto">
            <a:xfrm>
              <a:off x="3011" y="3306"/>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300" b="1">
                  <a:solidFill>
                    <a:srgbClr val="000000"/>
                  </a:solidFill>
                  <a:latin typeface="Times" panose="02020603050405020304" pitchFamily="18" charset="0"/>
                </a:rPr>
                <a:t>B</a:t>
              </a:r>
              <a:endParaRPr lang="en-US" altLang="zh-CN" b="1"/>
            </a:p>
          </p:txBody>
        </p:sp>
        <p:sp>
          <p:nvSpPr>
            <p:cNvPr id="67604" name="Rectangle 23">
              <a:extLst>
                <a:ext uri="{FF2B5EF4-FFF2-40B4-BE49-F238E27FC236}">
                  <a16:creationId xmlns:a16="http://schemas.microsoft.com/office/drawing/2014/main" id="{9670C930-459E-445C-9CE1-384089659F42}"/>
                </a:ext>
              </a:extLst>
            </p:cNvPr>
            <p:cNvSpPr>
              <a:spLocks noChangeArrowheads="1"/>
            </p:cNvSpPr>
            <p:nvPr/>
          </p:nvSpPr>
          <p:spPr bwMode="auto">
            <a:xfrm>
              <a:off x="3106" y="338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a:solidFill>
                    <a:srgbClr val="000000"/>
                  </a:solidFill>
                  <a:latin typeface="Times" panose="02020603050405020304" pitchFamily="18" charset="0"/>
                </a:rPr>
                <a:t>o</a:t>
              </a:r>
              <a:endParaRPr lang="en-US" altLang="zh-CN" b="1"/>
            </a:p>
          </p:txBody>
        </p:sp>
        <p:sp>
          <p:nvSpPr>
            <p:cNvPr id="67605" name="Line 24">
              <a:extLst>
                <a:ext uri="{FF2B5EF4-FFF2-40B4-BE49-F238E27FC236}">
                  <a16:creationId xmlns:a16="http://schemas.microsoft.com/office/drawing/2014/main" id="{0DBEA0CD-D93F-471A-81D7-F2BE2BA89D58}"/>
                </a:ext>
              </a:extLst>
            </p:cNvPr>
            <p:cNvSpPr>
              <a:spLocks noChangeShapeType="1"/>
            </p:cNvSpPr>
            <p:nvPr/>
          </p:nvSpPr>
          <p:spPr bwMode="auto">
            <a:xfrm>
              <a:off x="762" y="2667"/>
              <a:ext cx="105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6" name="Line 25">
              <a:extLst>
                <a:ext uri="{FF2B5EF4-FFF2-40B4-BE49-F238E27FC236}">
                  <a16:creationId xmlns:a16="http://schemas.microsoft.com/office/drawing/2014/main" id="{C16FC405-913A-4E76-99A9-B4478A7F9F97}"/>
                </a:ext>
              </a:extLst>
            </p:cNvPr>
            <p:cNvSpPr>
              <a:spLocks noChangeShapeType="1"/>
            </p:cNvSpPr>
            <p:nvPr/>
          </p:nvSpPr>
          <p:spPr bwMode="auto">
            <a:xfrm>
              <a:off x="762" y="3403"/>
              <a:ext cx="105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7" name="Freeform 26">
              <a:extLst>
                <a:ext uri="{FF2B5EF4-FFF2-40B4-BE49-F238E27FC236}">
                  <a16:creationId xmlns:a16="http://schemas.microsoft.com/office/drawing/2014/main" id="{7C3E96C4-0B22-43FC-AB67-254197E868F6}"/>
                </a:ext>
              </a:extLst>
            </p:cNvPr>
            <p:cNvSpPr>
              <a:spLocks/>
            </p:cNvSpPr>
            <p:nvPr/>
          </p:nvSpPr>
          <p:spPr bwMode="auto">
            <a:xfrm>
              <a:off x="226" y="2512"/>
              <a:ext cx="536" cy="325"/>
            </a:xfrm>
            <a:custGeom>
              <a:avLst/>
              <a:gdLst>
                <a:gd name="T0" fmla="*/ 0 w 536"/>
                <a:gd name="T1" fmla="*/ 325 h 325"/>
                <a:gd name="T2" fmla="*/ 536 w 536"/>
                <a:gd name="T3" fmla="*/ 325 h 325"/>
                <a:gd name="T4" fmla="*/ 536 w 536"/>
                <a:gd name="T5" fmla="*/ 0 h 325"/>
                <a:gd name="T6" fmla="*/ 268 w 536"/>
                <a:gd name="T7" fmla="*/ 0 h 325"/>
                <a:gd name="T8" fmla="*/ 0 w 536"/>
                <a:gd name="T9" fmla="*/ 155 h 325"/>
                <a:gd name="T10" fmla="*/ 0 w 536"/>
                <a:gd name="T11" fmla="*/ 325 h 325"/>
                <a:gd name="T12" fmla="*/ 0 60000 65536"/>
                <a:gd name="T13" fmla="*/ 0 60000 65536"/>
                <a:gd name="T14" fmla="*/ 0 60000 65536"/>
                <a:gd name="T15" fmla="*/ 0 60000 65536"/>
                <a:gd name="T16" fmla="*/ 0 60000 65536"/>
                <a:gd name="T17" fmla="*/ 0 60000 65536"/>
                <a:gd name="T18" fmla="*/ 0 w 536"/>
                <a:gd name="T19" fmla="*/ 0 h 325"/>
                <a:gd name="T20" fmla="*/ 536 w 536"/>
                <a:gd name="T21" fmla="*/ 325 h 325"/>
              </a:gdLst>
              <a:ahLst/>
              <a:cxnLst>
                <a:cxn ang="T12">
                  <a:pos x="T0" y="T1"/>
                </a:cxn>
                <a:cxn ang="T13">
                  <a:pos x="T2" y="T3"/>
                </a:cxn>
                <a:cxn ang="T14">
                  <a:pos x="T4" y="T5"/>
                </a:cxn>
                <a:cxn ang="T15">
                  <a:pos x="T6" y="T7"/>
                </a:cxn>
                <a:cxn ang="T16">
                  <a:pos x="T8" y="T9"/>
                </a:cxn>
                <a:cxn ang="T17">
                  <a:pos x="T10" y="T11"/>
                </a:cxn>
              </a:cxnLst>
              <a:rect l="T18" t="T19" r="T20" b="T21"/>
              <a:pathLst>
                <a:path w="536" h="325">
                  <a:moveTo>
                    <a:pt x="0" y="325"/>
                  </a:moveTo>
                  <a:lnTo>
                    <a:pt x="536" y="325"/>
                  </a:lnTo>
                  <a:lnTo>
                    <a:pt x="536" y="0"/>
                  </a:lnTo>
                  <a:lnTo>
                    <a:pt x="268" y="0"/>
                  </a:lnTo>
                  <a:lnTo>
                    <a:pt x="0" y="155"/>
                  </a:lnTo>
                  <a:lnTo>
                    <a:pt x="0" y="325"/>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67608" name="Freeform 27">
              <a:extLst>
                <a:ext uri="{FF2B5EF4-FFF2-40B4-BE49-F238E27FC236}">
                  <a16:creationId xmlns:a16="http://schemas.microsoft.com/office/drawing/2014/main" id="{DFEE2670-5D2B-4B10-B98F-521418D4B058}"/>
                </a:ext>
              </a:extLst>
            </p:cNvPr>
            <p:cNvSpPr>
              <a:spLocks/>
            </p:cNvSpPr>
            <p:nvPr/>
          </p:nvSpPr>
          <p:spPr bwMode="auto">
            <a:xfrm>
              <a:off x="466" y="3177"/>
              <a:ext cx="296" cy="537"/>
            </a:xfrm>
            <a:custGeom>
              <a:avLst/>
              <a:gdLst>
                <a:gd name="T0" fmla="*/ 296 w 296"/>
                <a:gd name="T1" fmla="*/ 509 h 537"/>
                <a:gd name="T2" fmla="*/ 296 w 296"/>
                <a:gd name="T3" fmla="*/ 0 h 537"/>
                <a:gd name="T4" fmla="*/ 0 w 296"/>
                <a:gd name="T5" fmla="*/ 0 h 537"/>
                <a:gd name="T6" fmla="*/ 0 w 296"/>
                <a:gd name="T7" fmla="*/ 509 h 537"/>
                <a:gd name="T8" fmla="*/ 70 w 296"/>
                <a:gd name="T9" fmla="*/ 481 h 537"/>
                <a:gd name="T10" fmla="*/ 141 w 296"/>
                <a:gd name="T11" fmla="*/ 509 h 537"/>
                <a:gd name="T12" fmla="*/ 226 w 296"/>
                <a:gd name="T13" fmla="*/ 537 h 537"/>
                <a:gd name="T14" fmla="*/ 296 w 296"/>
                <a:gd name="T15" fmla="*/ 509 h 537"/>
                <a:gd name="T16" fmla="*/ 0 60000 65536"/>
                <a:gd name="T17" fmla="*/ 0 60000 65536"/>
                <a:gd name="T18" fmla="*/ 0 60000 65536"/>
                <a:gd name="T19" fmla="*/ 0 60000 65536"/>
                <a:gd name="T20" fmla="*/ 0 60000 65536"/>
                <a:gd name="T21" fmla="*/ 0 60000 65536"/>
                <a:gd name="T22" fmla="*/ 0 60000 65536"/>
                <a:gd name="T23" fmla="*/ 0 60000 65536"/>
                <a:gd name="T24" fmla="*/ 0 w 296"/>
                <a:gd name="T25" fmla="*/ 0 h 537"/>
                <a:gd name="T26" fmla="*/ 296 w 296"/>
                <a:gd name="T27" fmla="*/ 537 h 5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 h="537">
                  <a:moveTo>
                    <a:pt x="296" y="509"/>
                  </a:moveTo>
                  <a:lnTo>
                    <a:pt x="296" y="0"/>
                  </a:lnTo>
                  <a:lnTo>
                    <a:pt x="0" y="0"/>
                  </a:lnTo>
                  <a:lnTo>
                    <a:pt x="0" y="509"/>
                  </a:lnTo>
                  <a:lnTo>
                    <a:pt x="70" y="481"/>
                  </a:lnTo>
                  <a:lnTo>
                    <a:pt x="141" y="509"/>
                  </a:lnTo>
                  <a:lnTo>
                    <a:pt x="226" y="537"/>
                  </a:lnTo>
                  <a:lnTo>
                    <a:pt x="296" y="509"/>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67609" name="Line 28">
              <a:extLst>
                <a:ext uri="{FF2B5EF4-FFF2-40B4-BE49-F238E27FC236}">
                  <a16:creationId xmlns:a16="http://schemas.microsoft.com/office/drawing/2014/main" id="{0286913B-A351-40C9-8644-3CF68A163F1E}"/>
                </a:ext>
              </a:extLst>
            </p:cNvPr>
            <p:cNvSpPr>
              <a:spLocks noChangeShapeType="1"/>
            </p:cNvSpPr>
            <p:nvPr/>
          </p:nvSpPr>
          <p:spPr bwMode="auto">
            <a:xfrm>
              <a:off x="3431" y="2667"/>
              <a:ext cx="120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29">
              <a:extLst>
                <a:ext uri="{FF2B5EF4-FFF2-40B4-BE49-F238E27FC236}">
                  <a16:creationId xmlns:a16="http://schemas.microsoft.com/office/drawing/2014/main" id="{5F37EA13-1C08-460D-AE69-B5BDB67AB49D}"/>
                </a:ext>
              </a:extLst>
            </p:cNvPr>
            <p:cNvSpPr>
              <a:spLocks noChangeShapeType="1"/>
            </p:cNvSpPr>
            <p:nvPr/>
          </p:nvSpPr>
          <p:spPr bwMode="auto">
            <a:xfrm>
              <a:off x="3431" y="3403"/>
              <a:ext cx="120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Rectangle 30">
              <a:extLst>
                <a:ext uri="{FF2B5EF4-FFF2-40B4-BE49-F238E27FC236}">
                  <a16:creationId xmlns:a16="http://schemas.microsoft.com/office/drawing/2014/main" id="{F359AD3E-E43E-4A17-9B68-9BCD09862D14}"/>
                </a:ext>
              </a:extLst>
            </p:cNvPr>
            <p:cNvSpPr>
              <a:spLocks noChangeArrowheads="1"/>
            </p:cNvSpPr>
            <p:nvPr/>
          </p:nvSpPr>
          <p:spPr bwMode="auto">
            <a:xfrm>
              <a:off x="4362" y="2172"/>
              <a:ext cx="1327" cy="166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7612" name="Rectangle 31">
              <a:extLst>
                <a:ext uri="{FF2B5EF4-FFF2-40B4-BE49-F238E27FC236}">
                  <a16:creationId xmlns:a16="http://schemas.microsoft.com/office/drawing/2014/main" id="{3B962A0C-D560-4A98-A4E0-D0692437091F}"/>
                </a:ext>
              </a:extLst>
            </p:cNvPr>
            <p:cNvSpPr>
              <a:spLocks noChangeArrowheads="1"/>
            </p:cNvSpPr>
            <p:nvPr/>
          </p:nvSpPr>
          <p:spPr bwMode="auto">
            <a:xfrm>
              <a:off x="4631" y="2512"/>
              <a:ext cx="804" cy="32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7613" name="Rectangle 32">
              <a:extLst>
                <a:ext uri="{FF2B5EF4-FFF2-40B4-BE49-F238E27FC236}">
                  <a16:creationId xmlns:a16="http://schemas.microsoft.com/office/drawing/2014/main" id="{58B02680-FDD6-46AD-AA38-466BCA9D6C87}"/>
                </a:ext>
              </a:extLst>
            </p:cNvPr>
            <p:cNvSpPr>
              <a:spLocks noChangeArrowheads="1"/>
            </p:cNvSpPr>
            <p:nvPr/>
          </p:nvSpPr>
          <p:spPr bwMode="auto">
            <a:xfrm>
              <a:off x="4758" y="2568"/>
              <a:ext cx="55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输入井</a:t>
              </a:r>
              <a:endParaRPr lang="zh-CN" altLang="en-US" b="1"/>
            </a:p>
          </p:txBody>
        </p:sp>
        <p:sp>
          <p:nvSpPr>
            <p:cNvPr id="67614" name="Rectangle 33">
              <a:extLst>
                <a:ext uri="{FF2B5EF4-FFF2-40B4-BE49-F238E27FC236}">
                  <a16:creationId xmlns:a16="http://schemas.microsoft.com/office/drawing/2014/main" id="{74547774-F4F2-497E-82F7-DC1F713C10BA}"/>
                </a:ext>
              </a:extLst>
            </p:cNvPr>
            <p:cNvSpPr>
              <a:spLocks noChangeArrowheads="1"/>
            </p:cNvSpPr>
            <p:nvPr/>
          </p:nvSpPr>
          <p:spPr bwMode="auto">
            <a:xfrm>
              <a:off x="4631" y="3233"/>
              <a:ext cx="804" cy="34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7615" name="Rectangle 34">
              <a:extLst>
                <a:ext uri="{FF2B5EF4-FFF2-40B4-BE49-F238E27FC236}">
                  <a16:creationId xmlns:a16="http://schemas.microsoft.com/office/drawing/2014/main" id="{A53B87AE-E0E9-4C49-B8E4-3FEE6A2671F2}"/>
                </a:ext>
              </a:extLst>
            </p:cNvPr>
            <p:cNvSpPr>
              <a:spLocks noChangeArrowheads="1"/>
            </p:cNvSpPr>
            <p:nvPr/>
          </p:nvSpPr>
          <p:spPr bwMode="auto">
            <a:xfrm>
              <a:off x="4758" y="3303"/>
              <a:ext cx="55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输出井</a:t>
              </a:r>
              <a:endParaRPr lang="zh-CN" altLang="en-US" b="1"/>
            </a:p>
          </p:txBody>
        </p:sp>
        <p:sp>
          <p:nvSpPr>
            <p:cNvPr id="67616" name="Rectangle 35">
              <a:extLst>
                <a:ext uri="{FF2B5EF4-FFF2-40B4-BE49-F238E27FC236}">
                  <a16:creationId xmlns:a16="http://schemas.microsoft.com/office/drawing/2014/main" id="{949CC51F-276A-4643-841D-318514142455}"/>
                </a:ext>
              </a:extLst>
            </p:cNvPr>
            <p:cNvSpPr>
              <a:spLocks noChangeArrowheads="1"/>
            </p:cNvSpPr>
            <p:nvPr/>
          </p:nvSpPr>
          <p:spPr bwMode="auto">
            <a:xfrm>
              <a:off x="4842" y="1903"/>
              <a:ext cx="3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磁盘</a:t>
              </a:r>
              <a:endParaRPr lang="zh-CN" altLang="en-US" b="1"/>
            </a:p>
          </p:txBody>
        </p:sp>
        <p:sp>
          <p:nvSpPr>
            <p:cNvPr id="67617" name="Rectangle 36">
              <a:extLst>
                <a:ext uri="{FF2B5EF4-FFF2-40B4-BE49-F238E27FC236}">
                  <a16:creationId xmlns:a16="http://schemas.microsoft.com/office/drawing/2014/main" id="{A3C414D2-8BA2-4589-98D6-BF7AD161FE0B}"/>
                </a:ext>
              </a:extLst>
            </p:cNvPr>
            <p:cNvSpPr>
              <a:spLocks noChangeArrowheads="1"/>
            </p:cNvSpPr>
            <p:nvPr/>
          </p:nvSpPr>
          <p:spPr bwMode="auto">
            <a:xfrm>
              <a:off x="169" y="2271"/>
              <a:ext cx="7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输入设备</a:t>
              </a:r>
              <a:endParaRPr lang="zh-CN" altLang="en-US" b="1"/>
            </a:p>
          </p:txBody>
        </p:sp>
        <p:sp>
          <p:nvSpPr>
            <p:cNvPr id="67618" name="Rectangle 37">
              <a:extLst>
                <a:ext uri="{FF2B5EF4-FFF2-40B4-BE49-F238E27FC236}">
                  <a16:creationId xmlns:a16="http://schemas.microsoft.com/office/drawing/2014/main" id="{F8DC7B52-9B1C-4405-B095-956BA7EA5299}"/>
                </a:ext>
              </a:extLst>
            </p:cNvPr>
            <p:cNvSpPr>
              <a:spLocks noChangeArrowheads="1"/>
            </p:cNvSpPr>
            <p:nvPr/>
          </p:nvSpPr>
          <p:spPr bwMode="auto">
            <a:xfrm>
              <a:off x="169" y="2936"/>
              <a:ext cx="7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300" b="1">
                  <a:solidFill>
                    <a:srgbClr val="000000"/>
                  </a:solidFill>
                  <a:latin typeface="宋体" panose="02010600030101010101" pitchFamily="2" charset="-122"/>
                </a:rPr>
                <a:t>输出设备</a:t>
              </a:r>
              <a:endParaRPr lang="zh-CN" altLang="en-US" b="1"/>
            </a:p>
          </p:txBody>
        </p:sp>
      </p:grpSp>
      <p:sp>
        <p:nvSpPr>
          <p:cNvPr id="67588" name="Text Box 39">
            <a:extLst>
              <a:ext uri="{FF2B5EF4-FFF2-40B4-BE49-F238E27FC236}">
                <a16:creationId xmlns:a16="http://schemas.microsoft.com/office/drawing/2014/main" id="{9AF0F331-64DB-491D-A27B-E8A3A0A28F56}"/>
              </a:ext>
            </a:extLst>
          </p:cNvPr>
          <p:cNvSpPr txBox="1">
            <a:spLocks noChangeArrowheads="1"/>
          </p:cNvSpPr>
          <p:nvPr/>
        </p:nvSpPr>
        <p:spPr bwMode="auto">
          <a:xfrm>
            <a:off x="611560" y="27701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6.6  </a:t>
            </a:r>
            <a:r>
              <a:rPr lang="zh-CN" altLang="en-US" sz="4000" b="1" dirty="0">
                <a:latin typeface="华文新魏" panose="02010800040101010101" pitchFamily="2" charset="-122"/>
                <a:ea typeface="华文新魏" panose="02010800040101010101" pitchFamily="2" charset="-122"/>
              </a:rPr>
              <a:t>用户层的</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软件</a:t>
            </a:r>
          </a:p>
        </p:txBody>
      </p:sp>
      <p:sp>
        <p:nvSpPr>
          <p:cNvPr id="2" name="文本框 1">
            <a:extLst>
              <a:ext uri="{FF2B5EF4-FFF2-40B4-BE49-F238E27FC236}">
                <a16:creationId xmlns:a16="http://schemas.microsoft.com/office/drawing/2014/main" id="{1609B6ED-AAF8-4DE8-AA84-5E15564718F3}"/>
              </a:ext>
            </a:extLst>
          </p:cNvPr>
          <p:cNvSpPr txBox="1"/>
          <p:nvPr/>
        </p:nvSpPr>
        <p:spPr>
          <a:xfrm>
            <a:off x="497910" y="2068811"/>
            <a:ext cx="3877985" cy="461665"/>
          </a:xfrm>
          <a:prstGeom prst="rect">
            <a:avLst/>
          </a:prstGeom>
          <a:noFill/>
        </p:spPr>
        <p:txBody>
          <a:bodyPr wrap="none" rtlCol="0">
            <a:spAutoFit/>
          </a:bodyPr>
          <a:lstStyle/>
          <a:p>
            <a:r>
              <a:rPr lang="zh-CN" altLang="en-US" b="1" dirty="0"/>
              <a:t>对脱机输入输出系统的模拟</a:t>
            </a:r>
          </a:p>
        </p:txBody>
      </p:sp>
      <p:sp>
        <p:nvSpPr>
          <p:cNvPr id="4" name="对话气泡: 矩形 3">
            <a:extLst>
              <a:ext uri="{FF2B5EF4-FFF2-40B4-BE49-F238E27FC236}">
                <a16:creationId xmlns:a16="http://schemas.microsoft.com/office/drawing/2014/main" id="{4992AAFA-044D-43BC-8556-C1FC41D89CB3}"/>
              </a:ext>
            </a:extLst>
          </p:cNvPr>
          <p:cNvSpPr/>
          <p:nvPr/>
        </p:nvSpPr>
        <p:spPr bwMode="auto">
          <a:xfrm>
            <a:off x="5416203" y="1774181"/>
            <a:ext cx="2736304" cy="461665"/>
          </a:xfrm>
          <a:prstGeom prst="wedgeRectCallout">
            <a:avLst>
              <a:gd name="adj1" fmla="val -86275"/>
              <a:gd name="adj2" fmla="val 354705"/>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ahoma" pitchFamily="34" charset="0"/>
                <a:ea typeface="宋体" pitchFamily="2" charset="-122"/>
              </a:rPr>
              <a:t>内存的两个存储区</a:t>
            </a:r>
          </a:p>
        </p:txBody>
      </p:sp>
    </p:spTree>
    <p:extLst>
      <p:ext uri="{BB962C8B-B14F-4D97-AF65-F5344CB8AC3E}">
        <p14:creationId xmlns:p14="http://schemas.microsoft.com/office/powerpoint/2010/main" val="34404493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4C1BFAB7-B380-4C9B-84B1-F447E8C064EE}"/>
              </a:ext>
            </a:extLst>
          </p:cNvPr>
          <p:cNvSpPr>
            <a:spLocks noChangeArrowheads="1"/>
          </p:cNvSpPr>
          <p:nvPr/>
        </p:nvSpPr>
        <p:spPr bwMode="auto">
          <a:xfrm>
            <a:off x="207963" y="912814"/>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6.6.2 </a:t>
            </a:r>
            <a:r>
              <a:rPr lang="en-US" altLang="zh-CN" sz="3200" b="1" dirty="0" err="1">
                <a:solidFill>
                  <a:srgbClr val="0000CC"/>
                </a:solidFill>
                <a:latin typeface="Times New Roman" panose="02020603050405020304" pitchFamily="18" charset="0"/>
              </a:rPr>
              <a:t>SPOOLing</a:t>
            </a:r>
            <a:r>
              <a:rPr lang="zh-CN" altLang="en-US" sz="3200" b="1" dirty="0">
                <a:solidFill>
                  <a:srgbClr val="0000CC"/>
                </a:solidFill>
                <a:latin typeface="Times New Roman" panose="02020603050405020304" pitchFamily="18" charset="0"/>
              </a:rPr>
              <a:t>技术——假脱机系统</a:t>
            </a:r>
            <a:endParaRPr lang="zh-CN" altLang="en-US" sz="3200" b="1" dirty="0">
              <a:solidFill>
                <a:srgbClr val="0000CC"/>
              </a:solidFill>
              <a:latin typeface="宋体" panose="02010600030101010101" pitchFamily="2" charset="-122"/>
            </a:endParaRPr>
          </a:p>
          <a:p>
            <a:pPr marL="457200" lvl="1" indent="0" eaLnBrk="1" hangingPunct="1">
              <a:spcBef>
                <a:spcPct val="20000"/>
              </a:spcBef>
              <a:buClr>
                <a:srgbClr val="0000CC"/>
              </a:buClr>
            </a:pPr>
            <a:r>
              <a:rPr lang="en-US" altLang="zh-CN" sz="2800" b="1" dirty="0">
                <a:latin typeface="Times New Roman" panose="02020603050405020304" pitchFamily="18" charset="0"/>
              </a:rPr>
              <a:t>2. </a:t>
            </a:r>
            <a:r>
              <a:rPr lang="en-US" altLang="zh-CN" sz="2800" b="1" dirty="0" err="1">
                <a:latin typeface="Times New Roman" panose="02020603050405020304" pitchFamily="18" charset="0"/>
              </a:rPr>
              <a:t>SPOOLing</a:t>
            </a:r>
            <a:r>
              <a:rPr lang="zh-CN" altLang="en-US" sz="2800" b="1" dirty="0">
                <a:latin typeface="Times New Roman" panose="02020603050405020304" pitchFamily="18" charset="0"/>
              </a:rPr>
              <a:t>系统的组成</a:t>
            </a:r>
          </a:p>
        </p:txBody>
      </p:sp>
      <p:sp>
        <p:nvSpPr>
          <p:cNvPr id="67588" name="Text Box 39">
            <a:extLst>
              <a:ext uri="{FF2B5EF4-FFF2-40B4-BE49-F238E27FC236}">
                <a16:creationId xmlns:a16="http://schemas.microsoft.com/office/drawing/2014/main" id="{9AF0F331-64DB-491D-A27B-E8A3A0A28F56}"/>
              </a:ext>
            </a:extLst>
          </p:cNvPr>
          <p:cNvSpPr txBox="1">
            <a:spLocks noChangeArrowheads="1"/>
          </p:cNvSpPr>
          <p:nvPr/>
        </p:nvSpPr>
        <p:spPr bwMode="auto">
          <a:xfrm>
            <a:off x="611560" y="27701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6.6  </a:t>
            </a:r>
            <a:r>
              <a:rPr lang="zh-CN" altLang="en-US" sz="4000" b="1" dirty="0">
                <a:latin typeface="华文新魏" panose="02010800040101010101" pitchFamily="2" charset="-122"/>
                <a:ea typeface="华文新魏" panose="02010800040101010101" pitchFamily="2" charset="-122"/>
              </a:rPr>
              <a:t>用户层的</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软件</a:t>
            </a:r>
          </a:p>
        </p:txBody>
      </p:sp>
      <p:sp>
        <p:nvSpPr>
          <p:cNvPr id="5" name="Rectangle 2"/>
          <p:cNvSpPr>
            <a:spLocks noChangeArrowheads="1"/>
          </p:cNvSpPr>
          <p:nvPr/>
        </p:nvSpPr>
        <p:spPr bwMode="auto">
          <a:xfrm>
            <a:off x="341686" y="2994630"/>
            <a:ext cx="8324477"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ea"/>
              <a:buAutoNum type="circleNumDbPlain"/>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9" name="Rectangle 2"/>
          <p:cNvSpPr>
            <a:spLocks noChangeArrowheads="1"/>
          </p:cNvSpPr>
          <p:nvPr/>
        </p:nvSpPr>
        <p:spPr bwMode="auto">
          <a:xfrm>
            <a:off x="341686" y="2060848"/>
            <a:ext cx="8438211"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zh-CN" sz="2000" b="1" i="0" u="none" strike="noStrike" cap="none" normalizeH="0" baseline="0" dirty="0">
                <a:ln>
                  <a:noFill/>
                </a:ln>
                <a:solidFill>
                  <a:srgbClr val="333333"/>
                </a:solidFill>
                <a:effectLst/>
                <a:latin typeface="Arial" panose="020B0604020202020204" pitchFamily="34" charset="0"/>
                <a:ea typeface="PingFang SC"/>
              </a:rPr>
              <a:t>1)</a:t>
            </a:r>
            <a:r>
              <a:rPr kumimoji="0" lang="zh-CN" altLang="zh-CN" sz="2000" b="1" i="0" u="none" strike="noStrike" cap="none" normalizeH="0" baseline="0" dirty="0">
                <a:ln>
                  <a:noFill/>
                </a:ln>
                <a:solidFill>
                  <a:srgbClr val="333333"/>
                </a:solidFill>
                <a:effectLst/>
                <a:latin typeface="Arial" panose="020B0604020202020204" pitchFamily="34" charset="0"/>
                <a:ea typeface="PingFang SC"/>
              </a:rPr>
              <a:t>输入输出井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panose="020B0604020202020204" pitchFamily="34" charset="0"/>
              </a:rPr>
              <a:t>它们是在</a:t>
            </a:r>
            <a:r>
              <a:rPr kumimoji="0" lang="zh-CN" altLang="zh-CN" sz="2000" b="1" i="0" u="none" strike="noStrike" cap="none" normalizeH="0" baseline="0" dirty="0">
                <a:ln>
                  <a:noFill/>
                </a:ln>
                <a:solidFill>
                  <a:srgbClr val="CC0000"/>
                </a:solidFill>
                <a:effectLst/>
                <a:latin typeface="Arial" panose="020B0604020202020204" pitchFamily="34" charset="0"/>
              </a:rPr>
              <a:t>磁盘上开辟的两大存储区。</a:t>
            </a:r>
            <a:endParaRPr kumimoji="0" lang="en-US" altLang="zh-CN"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dirty="0">
                <a:latin typeface="Arial" panose="020B0604020202020204" pitchFamily="34" charset="0"/>
                <a:ea typeface="PingFang SC"/>
              </a:rPr>
              <a:t>2)</a:t>
            </a:r>
            <a:r>
              <a:rPr kumimoji="0" lang="zh-CN" altLang="zh-CN" sz="2000" b="1" dirty="0">
                <a:latin typeface="Arial" panose="020B0604020202020204" pitchFamily="34" charset="0"/>
                <a:ea typeface="PingFang SC"/>
              </a:rPr>
              <a:t>输入</a:t>
            </a:r>
            <a:r>
              <a:rPr kumimoji="0" lang="zh-CN" altLang="zh-CN" sz="2000" b="1" dirty="0">
                <a:solidFill>
                  <a:srgbClr val="333333"/>
                </a:solidFill>
                <a:latin typeface="Arial" panose="020B0604020202020204" pitchFamily="34" charset="0"/>
                <a:ea typeface="PingFang SC"/>
              </a:rPr>
              <a:t>缓冲区</a:t>
            </a:r>
            <a:r>
              <a:rPr kumimoji="0" lang="zh-CN" altLang="zh-CN" sz="2000" b="1" i="0" u="none" strike="noStrike" cap="none" normalizeH="0" baseline="0" dirty="0">
                <a:ln>
                  <a:noFill/>
                </a:ln>
                <a:solidFill>
                  <a:srgbClr val="000000"/>
                </a:solidFill>
                <a:effectLst/>
                <a:latin typeface="Arial" panose="020B0604020202020204" pitchFamily="34" charset="0"/>
                <a:ea typeface="PingFang SC"/>
              </a:rPr>
              <a:t>和输出缓冲区</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panose="020B0604020202020204" pitchFamily="34" charset="0"/>
              </a:rPr>
              <a:t>它们是在</a:t>
            </a:r>
            <a:r>
              <a:rPr kumimoji="0" lang="zh-CN" altLang="zh-CN" sz="2000" b="1" i="0" u="none" strike="noStrike" cap="none" normalizeH="0" baseline="0" dirty="0">
                <a:ln>
                  <a:noFill/>
                </a:ln>
                <a:solidFill>
                  <a:srgbClr val="CC0000"/>
                </a:solidFill>
                <a:effectLst/>
                <a:latin typeface="Arial" panose="020B0604020202020204" pitchFamily="34" charset="0"/>
              </a:rPr>
              <a:t>主存中开辟的两个缓冲区。</a:t>
            </a:r>
            <a:endParaRPr kumimoji="0" lang="en-US" altLang="zh-CN" sz="20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Arial" panose="020B0604020202020204" pitchFamily="34" charset="0"/>
                <a:ea typeface="PingFang SC"/>
              </a:rPr>
              <a:t>3)</a:t>
            </a:r>
            <a:r>
              <a:rPr kumimoji="0" lang="zh-CN" altLang="zh-CN" sz="2000" b="1" i="0" u="none" strike="noStrike" cap="none" normalizeH="0" baseline="0" dirty="0">
                <a:ln>
                  <a:noFill/>
                </a:ln>
                <a:solidFill>
                  <a:srgbClr val="000000"/>
                </a:solidFill>
                <a:effectLst/>
                <a:latin typeface="Arial" panose="020B0604020202020204" pitchFamily="34" charset="0"/>
                <a:ea typeface="PingFang SC"/>
              </a:rPr>
              <a:t>输入进程和输出进程</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Arial" panose="020B0604020202020204" pitchFamily="34" charset="0"/>
              </a:rPr>
              <a:t>输入进程模拟脱机输入时的外围控制机</a:t>
            </a:r>
            <a:endParaRPr kumimoji="0" lang="en-US" altLang="zh-C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panose="020B0604020202020204" pitchFamily="34" charset="0"/>
              </a:rPr>
              <a:t>将用户要求的数据从</a:t>
            </a:r>
            <a:r>
              <a:rPr kumimoji="0" lang="zh-CN" altLang="zh-CN" sz="2000" b="1" i="0" u="none" strike="noStrike" cap="none" normalizeH="0" baseline="0" dirty="0">
                <a:ln>
                  <a:noFill/>
                </a:ln>
                <a:solidFill>
                  <a:srgbClr val="FF0000"/>
                </a:solidFill>
                <a:effectLst/>
                <a:latin typeface="Arial" panose="020B0604020202020204" pitchFamily="34" charset="0"/>
              </a:rPr>
              <a:t>输入设备，通过输入缓冲区送到输入井</a:t>
            </a:r>
            <a:r>
              <a:rPr kumimoji="0" lang="zh-CN" altLang="zh-CN" sz="2000" b="0" i="0" u="none" strike="noStrike" cap="none" normalizeH="0" baseline="0" dirty="0">
                <a:ln>
                  <a:noFill/>
                </a:ln>
                <a:solidFill>
                  <a:schemeClr val="tx1"/>
                </a:solidFill>
                <a:effectLst/>
                <a:latin typeface="Arial" panose="020B0604020202020204" pitchFamily="34" charset="0"/>
              </a:rPr>
              <a:t>。</a:t>
            </a:r>
            <a:endParaRPr kumimoji="0" lang="en-US" altLang="zh-C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FF0000"/>
                </a:solidFill>
                <a:effectLst/>
                <a:latin typeface="Arial" panose="020B0604020202020204" pitchFamily="34" charset="0"/>
              </a:rPr>
              <a:t>当CPU需要数据时，直接从输入井读入主存</a:t>
            </a:r>
            <a:r>
              <a:rPr kumimoji="0" lang="zh-CN" altLang="zh-CN" sz="2000" b="0" i="0" u="none" strike="noStrike" cap="none" normalizeH="0" baseline="0" dirty="0">
                <a:ln>
                  <a:noFill/>
                </a:ln>
                <a:solidFill>
                  <a:schemeClr val="tx1"/>
                </a:solidFill>
                <a:effectLst/>
                <a:latin typeface="Arial" panose="020B0604020202020204" pitchFamily="34" charset="0"/>
              </a:rPr>
              <a:t>；</a:t>
            </a:r>
            <a:endParaRPr kumimoji="0" lang="en-US" altLang="zh-C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panose="020B0604020202020204" pitchFamily="34" charset="0"/>
              </a:rPr>
              <a:t>用户要求</a:t>
            </a:r>
            <a:r>
              <a:rPr kumimoji="0" lang="zh-CN" altLang="zh-CN" sz="2000" b="1" i="0" u="none" strike="noStrike" cap="none" normalizeH="0" baseline="0" dirty="0">
                <a:ln>
                  <a:noFill/>
                </a:ln>
                <a:solidFill>
                  <a:srgbClr val="FF0000"/>
                </a:solidFill>
                <a:effectLst/>
                <a:latin typeface="Arial" panose="020B0604020202020204" pitchFamily="34" charset="0"/>
              </a:rPr>
              <a:t>输出</a:t>
            </a:r>
            <a:r>
              <a:rPr kumimoji="0" lang="zh-CN" altLang="zh-CN" sz="2000" b="0" i="0" u="none" strike="noStrike" cap="none" normalizeH="0" baseline="0" dirty="0">
                <a:ln>
                  <a:noFill/>
                </a:ln>
                <a:solidFill>
                  <a:schemeClr val="tx1"/>
                </a:solidFill>
                <a:effectLst/>
                <a:latin typeface="Arial" panose="020B0604020202020204" pitchFamily="34" charset="0"/>
              </a:rPr>
              <a:t>的数据，</a:t>
            </a:r>
            <a:r>
              <a:rPr kumimoji="0" lang="zh-CN" altLang="zh-CN" sz="2000" b="1" i="0" u="none" strike="noStrike" cap="none" normalizeH="0" baseline="0" dirty="0">
                <a:ln>
                  <a:noFill/>
                </a:ln>
                <a:solidFill>
                  <a:srgbClr val="FF0000"/>
                </a:solidFill>
                <a:effectLst/>
                <a:latin typeface="Arial" panose="020B0604020202020204" pitchFamily="34" charset="0"/>
              </a:rPr>
              <a:t>先从主存送到输出井，待输出设备空闲时</a:t>
            </a:r>
            <a:r>
              <a:rPr kumimoji="0" lang="zh-CN" altLang="zh-CN" sz="2000" b="0" i="0" u="none" strike="noStrike" cap="none" normalizeH="0" baseline="0" dirty="0">
                <a:ln>
                  <a:noFill/>
                </a:ln>
                <a:solidFill>
                  <a:schemeClr val="tx1"/>
                </a:solidFill>
                <a:effectLst/>
                <a:latin typeface="Arial" panose="020B0604020202020204" pitchFamily="34" charset="0"/>
              </a:rPr>
              <a:t>，再将输出井中的数据，经过</a:t>
            </a:r>
            <a:r>
              <a:rPr kumimoji="0" lang="zh-CN" altLang="zh-CN" sz="2000" b="1" i="0" u="none" strike="noStrike" cap="none" normalizeH="0" baseline="0" dirty="0">
                <a:ln>
                  <a:noFill/>
                </a:ln>
                <a:solidFill>
                  <a:srgbClr val="FF0000"/>
                </a:solidFill>
                <a:effectLst/>
                <a:latin typeface="Arial" panose="020B0604020202020204" pitchFamily="34" charset="0"/>
              </a:rPr>
              <a:t>输出缓冲区送到输出设备</a:t>
            </a:r>
            <a:r>
              <a:rPr kumimoji="0" lang="zh-CN" altLang="zh-CN" sz="2000" b="0" i="0" u="none" strike="noStrike" cap="none" normalizeH="0" baseline="0" dirty="0">
                <a:ln>
                  <a:noFill/>
                </a:ln>
                <a:solidFill>
                  <a:schemeClr val="tx1"/>
                </a:solidFill>
                <a:effectLst/>
                <a:latin typeface="Arial" panose="020B0604020202020204" pitchFamily="34" charset="0"/>
              </a:rPr>
              <a:t>上。</a:t>
            </a:r>
            <a:endParaRPr kumimoji="0" lang="en-US" altLang="zh-C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dirty="0">
                <a:latin typeface="Arial" panose="020B0604020202020204" pitchFamily="34" charset="0"/>
              </a:rPr>
              <a:t>4</a:t>
            </a:r>
            <a:r>
              <a:rPr kumimoji="0" lang="zh-CN" altLang="en-US" sz="2000" b="1" dirty="0">
                <a:latin typeface="Arial" panose="020B0604020202020204" pitchFamily="34" charset="0"/>
              </a:rPr>
              <a:t>）井管理程序：控制用户作业与磁盘井之间的信息交互</a:t>
            </a:r>
            <a:endParaRPr kumimoji="0" lang="en-US" altLang="zh-CN"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dirty="0">
                <a:latin typeface="Arial" panose="020B0604020202020204" pitchFamily="34" charset="0"/>
              </a:rPr>
              <a:t>总结：</a:t>
            </a:r>
            <a:endParaRPr kumimoji="0" lang="en-US" altLang="zh-CN"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dirty="0">
                <a:solidFill>
                  <a:srgbClr val="FF0000"/>
                </a:solidFill>
                <a:latin typeface="Arial" panose="020B0604020202020204" pitchFamily="34" charset="0"/>
              </a:rPr>
              <a:t>设备</a:t>
            </a:r>
            <a:r>
              <a:rPr kumimoji="0" lang="en-US" altLang="zh-CN" sz="2000" b="1" dirty="0">
                <a:solidFill>
                  <a:srgbClr val="FF0000"/>
                </a:solidFill>
                <a:latin typeface="Arial" panose="020B0604020202020204" pitchFamily="34" charset="0"/>
              </a:rPr>
              <a:t>-</a:t>
            </a:r>
            <a:r>
              <a:rPr kumimoji="0" lang="zh-CN" altLang="en-US" sz="2000" b="1" dirty="0">
                <a:solidFill>
                  <a:srgbClr val="FF0000"/>
                </a:solidFill>
                <a:latin typeface="Arial" panose="020B0604020202020204" pitchFamily="34" charset="0"/>
              </a:rPr>
              <a:t>内存</a:t>
            </a:r>
            <a:r>
              <a:rPr kumimoji="0" lang="en-US" altLang="zh-CN" sz="2000" b="1" dirty="0">
                <a:solidFill>
                  <a:srgbClr val="FF0000"/>
                </a:solidFill>
                <a:latin typeface="Arial" panose="020B0604020202020204" pitchFamily="34" charset="0"/>
              </a:rPr>
              <a:t>-CPU------》》  </a:t>
            </a:r>
            <a:r>
              <a:rPr kumimoji="0" lang="zh-CN" altLang="en-US" sz="2000" b="1" dirty="0">
                <a:solidFill>
                  <a:srgbClr val="FF0000"/>
                </a:solidFill>
                <a:latin typeface="Arial" panose="020B0604020202020204" pitchFamily="34" charset="0"/>
              </a:rPr>
              <a:t>设备</a:t>
            </a:r>
            <a:r>
              <a:rPr kumimoji="0" lang="en-US" altLang="zh-CN" sz="2000" b="1" dirty="0">
                <a:solidFill>
                  <a:srgbClr val="FF0000"/>
                </a:solidFill>
                <a:latin typeface="Arial" panose="020B0604020202020204" pitchFamily="34" charset="0"/>
              </a:rPr>
              <a:t>-spooling</a:t>
            </a:r>
            <a:r>
              <a:rPr kumimoji="0" lang="zh-CN" altLang="en-US" sz="2000" b="1" dirty="0">
                <a:solidFill>
                  <a:srgbClr val="FF0000"/>
                </a:solidFill>
                <a:latin typeface="Arial" panose="020B0604020202020204" pitchFamily="34" charset="0"/>
              </a:rPr>
              <a:t>（磁盘，缓存，管理）</a:t>
            </a:r>
            <a:r>
              <a:rPr kumimoji="0" lang="en-US" altLang="zh-CN" sz="2000" b="1" dirty="0">
                <a:solidFill>
                  <a:srgbClr val="FF0000"/>
                </a:solidFill>
                <a:latin typeface="Arial" panose="020B0604020202020204" pitchFamily="34" charset="0"/>
              </a:rPr>
              <a:t>-CPU</a:t>
            </a:r>
            <a:endParaRPr kumimoji="0" lang="zh-CN" altLang="zh-CN" sz="2000" b="1" i="0" u="none" strike="noStrike" cap="none" normalizeH="0" baseline="0" dirty="0">
              <a:ln>
                <a:noFill/>
              </a:ln>
              <a:solidFill>
                <a:srgbClr val="FF0000"/>
              </a:solidFill>
              <a:effectLst/>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333588FB-07AF-4E75-AC52-4D9EDFF26A3C}"/>
              </a:ext>
            </a:extLst>
          </p:cNvPr>
          <p:cNvSpPr>
            <a:spLocks noChangeArrowheads="1"/>
          </p:cNvSpPr>
          <p:nvPr/>
        </p:nvSpPr>
        <p:spPr bwMode="auto">
          <a:xfrm>
            <a:off x="228600" y="864393"/>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6.6.2  </a:t>
            </a:r>
            <a:r>
              <a:rPr lang="en-US" altLang="zh-CN" sz="3200" b="1" dirty="0" err="1">
                <a:solidFill>
                  <a:srgbClr val="0000CC"/>
                </a:solidFill>
                <a:latin typeface="Times New Roman" panose="02020603050405020304" pitchFamily="18" charset="0"/>
              </a:rPr>
              <a:t>SPOOLing</a:t>
            </a:r>
            <a:r>
              <a:rPr lang="zh-CN" altLang="en-US" sz="3200" b="1" dirty="0">
                <a:solidFill>
                  <a:srgbClr val="0000CC"/>
                </a:solidFill>
                <a:latin typeface="Times New Roman" panose="02020603050405020304" pitchFamily="18" charset="0"/>
              </a:rPr>
              <a:t>技术——假脱机系统</a:t>
            </a:r>
            <a:endParaRPr lang="zh-CN" altLang="en-US" sz="3200" b="1" dirty="0">
              <a:solidFill>
                <a:srgbClr val="0000CC"/>
              </a:solidFill>
              <a:latin typeface="宋体" panose="02010600030101010101" pitchFamily="2" charset="-122"/>
            </a:endParaRPr>
          </a:p>
          <a:p>
            <a:pPr marL="457200" lvl="1" indent="0" eaLnBrk="1" hangingPunct="1">
              <a:spcBef>
                <a:spcPct val="20000"/>
              </a:spcBef>
              <a:buClr>
                <a:srgbClr val="0000CC"/>
              </a:buClr>
            </a:pPr>
            <a:r>
              <a:rPr lang="en-US" altLang="zh-CN" sz="2800" b="1" dirty="0">
                <a:latin typeface="Times New Roman" panose="02020603050405020304" pitchFamily="18" charset="0"/>
              </a:rPr>
              <a:t>4. </a:t>
            </a:r>
            <a:r>
              <a:rPr lang="zh-CN" altLang="en-US" sz="2800" b="1" dirty="0">
                <a:latin typeface="Times New Roman" panose="02020603050405020304" pitchFamily="18" charset="0"/>
              </a:rPr>
              <a:t>共享打印机——</a:t>
            </a:r>
            <a:r>
              <a:rPr lang="en-US" altLang="zh-CN" sz="2800" b="1" dirty="0" err="1">
                <a:solidFill>
                  <a:srgbClr val="000000"/>
                </a:solidFill>
              </a:rPr>
              <a:t>SPOOLing</a:t>
            </a:r>
            <a:r>
              <a:rPr lang="zh-CN" altLang="en-US" sz="2800" b="1" dirty="0">
                <a:solidFill>
                  <a:srgbClr val="000000"/>
                </a:solidFill>
              </a:rPr>
              <a:t>技术的典型实例</a:t>
            </a:r>
          </a:p>
        </p:txBody>
      </p:sp>
      <p:sp>
        <p:nvSpPr>
          <p:cNvPr id="68611" name="Rectangle 35">
            <a:extLst>
              <a:ext uri="{FF2B5EF4-FFF2-40B4-BE49-F238E27FC236}">
                <a16:creationId xmlns:a16="http://schemas.microsoft.com/office/drawing/2014/main" id="{D7DCEBFA-8262-407F-A68F-3B506A05332D}"/>
              </a:ext>
            </a:extLst>
          </p:cNvPr>
          <p:cNvSpPr>
            <a:spLocks noChangeArrowheads="1"/>
          </p:cNvSpPr>
          <p:nvPr/>
        </p:nvSpPr>
        <p:spPr bwMode="auto">
          <a:xfrm>
            <a:off x="255290" y="1988840"/>
            <a:ext cx="887114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eaLnBrk="1" hangingPunct="1">
              <a:spcBef>
                <a:spcPct val="20000"/>
              </a:spcBef>
              <a:buClr>
                <a:srgbClr val="0000CC"/>
              </a:buClr>
              <a:buFont typeface="Wingdings" panose="05000000000000000000" pitchFamily="2" charset="2"/>
              <a:buNone/>
            </a:pPr>
            <a:r>
              <a:rPr lang="zh-CN" altLang="en-US" sz="2800" b="1" dirty="0"/>
              <a:t>    打印机属于独享设备。 用</a:t>
            </a:r>
            <a:r>
              <a:rPr lang="en-US" altLang="zh-CN" sz="2800" b="1" dirty="0" err="1"/>
              <a:t>SPOOLing</a:t>
            </a:r>
            <a:r>
              <a:rPr lang="zh-CN" altLang="en-US" sz="2800" b="1" dirty="0"/>
              <a:t>技术转换为共享设备，提高设备的利用效率。</a:t>
            </a:r>
          </a:p>
          <a:p>
            <a:pPr marL="0" eaLnBrk="1" hangingPunct="1">
              <a:spcBef>
                <a:spcPct val="20000"/>
              </a:spcBef>
              <a:buClr>
                <a:srgbClr val="0000CC"/>
              </a:buClr>
              <a:buFont typeface="Wingdings" panose="05000000000000000000" pitchFamily="2" charset="2"/>
              <a:buNone/>
            </a:pPr>
            <a:r>
              <a:rPr lang="zh-CN" altLang="en-US" sz="2800" b="1" dirty="0"/>
              <a:t>   用户请求打印后：</a:t>
            </a:r>
          </a:p>
          <a:p>
            <a:pPr marL="0" eaLnBrk="1" hangingPunct="1">
              <a:spcBef>
                <a:spcPct val="20000"/>
              </a:spcBef>
              <a:buClr>
                <a:srgbClr val="0000CC"/>
              </a:buClr>
              <a:buFont typeface="Wingdings" panose="05000000000000000000" pitchFamily="2" charset="2"/>
              <a:buNone/>
            </a:pPr>
            <a:r>
              <a:rPr lang="zh-CN" altLang="en-US" sz="2800" b="1" dirty="0"/>
              <a:t>	</a:t>
            </a:r>
            <a:r>
              <a:rPr lang="zh-CN" altLang="en-US" b="1" dirty="0"/>
              <a:t>1.</a:t>
            </a:r>
            <a:r>
              <a:rPr lang="zh-CN" altLang="en-US" b="1" dirty="0">
                <a:latin typeface="Times New Roman" panose="02020603050405020304" pitchFamily="18" charset="0"/>
              </a:rPr>
              <a:t>输出进程在</a:t>
            </a:r>
            <a:r>
              <a:rPr lang="zh-CN" altLang="en-US" b="1" dirty="0">
                <a:solidFill>
                  <a:srgbClr val="FF0000"/>
                </a:solidFill>
                <a:latin typeface="Times New Roman" panose="02020603050405020304" pitchFamily="18" charset="0"/>
              </a:rPr>
              <a:t>输出井</a:t>
            </a:r>
            <a:r>
              <a:rPr lang="zh-CN" altLang="en-US" b="1" dirty="0">
                <a:latin typeface="Times New Roman" panose="02020603050405020304" pitchFamily="18" charset="0"/>
              </a:rPr>
              <a:t>中申请一个</a:t>
            </a:r>
            <a:r>
              <a:rPr lang="zh-CN" altLang="en-US" b="1" dirty="0">
                <a:solidFill>
                  <a:srgbClr val="FF0000"/>
                </a:solidFill>
                <a:latin typeface="Times New Roman" panose="02020603050405020304" pitchFamily="18" charset="0"/>
              </a:rPr>
              <a:t>空闲磁盘块区</a:t>
            </a:r>
            <a:r>
              <a:rPr lang="zh-CN" altLang="en-US" b="1" dirty="0">
                <a:latin typeface="Times New Roman" panose="02020603050405020304" pitchFamily="18" charset="0"/>
              </a:rPr>
              <a:t>， 并将要打印的数据送入其中。</a:t>
            </a:r>
            <a:endParaRPr lang="zh-CN" altLang="en-US" b="1" dirty="0"/>
          </a:p>
          <a:p>
            <a:pPr marL="0" eaLnBrk="1" hangingPunct="1">
              <a:spcBef>
                <a:spcPct val="20000"/>
              </a:spcBef>
              <a:buClr>
                <a:srgbClr val="0000CC"/>
              </a:buClr>
              <a:buFont typeface="Wingdings" panose="05000000000000000000" pitchFamily="2" charset="2"/>
              <a:buNone/>
            </a:pPr>
            <a:r>
              <a:rPr lang="zh-CN" altLang="en-US" b="1" dirty="0"/>
              <a:t>	2.</a:t>
            </a:r>
            <a:r>
              <a:rPr lang="zh-CN" altLang="en-US" b="1" dirty="0">
                <a:solidFill>
                  <a:srgbClr val="FF0000"/>
                </a:solidFill>
                <a:latin typeface="Times New Roman" panose="02020603050405020304" pitchFamily="18" charset="0"/>
              </a:rPr>
              <a:t>输出进程</a:t>
            </a:r>
            <a:r>
              <a:rPr lang="zh-CN" altLang="en-US" b="1" dirty="0">
                <a:latin typeface="Times New Roman" panose="02020603050405020304" pitchFamily="18" charset="0"/>
              </a:rPr>
              <a:t>申请并填写一张空白的用户请求打印表，再将该表</a:t>
            </a:r>
            <a:r>
              <a:rPr lang="zh-CN" altLang="en-US" b="1" dirty="0">
                <a:solidFill>
                  <a:srgbClr val="FF0000"/>
                </a:solidFill>
                <a:latin typeface="Times New Roman" panose="02020603050405020304" pitchFamily="18" charset="0"/>
              </a:rPr>
              <a:t>挂到请求打印队列</a:t>
            </a:r>
            <a:r>
              <a:rPr lang="zh-CN" altLang="en-US" b="1" dirty="0">
                <a:latin typeface="Times New Roman" panose="02020603050405020304" pitchFamily="18" charset="0"/>
              </a:rPr>
              <a:t>上</a:t>
            </a:r>
            <a:endParaRPr lang="zh-CN" altLang="en-US" b="1" dirty="0"/>
          </a:p>
          <a:p>
            <a:pPr marL="0" eaLnBrk="1" hangingPunct="1">
              <a:spcBef>
                <a:spcPct val="20000"/>
              </a:spcBef>
              <a:buClr>
                <a:srgbClr val="0000CC"/>
              </a:buClr>
              <a:buFont typeface="Wingdings" panose="05000000000000000000" pitchFamily="2" charset="2"/>
              <a:buNone/>
            </a:pPr>
            <a:r>
              <a:rPr lang="zh-CN" altLang="en-US" b="1" dirty="0"/>
              <a:t>	3. </a:t>
            </a:r>
            <a:r>
              <a:rPr lang="zh-CN" altLang="en-US" b="1" dirty="0">
                <a:solidFill>
                  <a:srgbClr val="FF0000"/>
                </a:solidFill>
              </a:rPr>
              <a:t>打印机空闲</a:t>
            </a:r>
            <a:r>
              <a:rPr lang="zh-CN" altLang="en-US" b="1" dirty="0"/>
              <a:t>时，首取第一张请求表，将数据从</a:t>
            </a:r>
            <a:r>
              <a:rPr lang="zh-CN" altLang="en-US" b="1" dirty="0">
                <a:solidFill>
                  <a:srgbClr val="FF0000"/>
                </a:solidFill>
              </a:rPr>
              <a:t>输出井传送到内存缓冲区，进行打印</a:t>
            </a:r>
            <a:r>
              <a:rPr lang="zh-CN" altLang="en-US" b="1" dirty="0"/>
              <a:t>。</a:t>
            </a:r>
          </a:p>
        </p:txBody>
      </p:sp>
      <p:sp>
        <p:nvSpPr>
          <p:cNvPr id="68612" name="Text Box 36">
            <a:extLst>
              <a:ext uri="{FF2B5EF4-FFF2-40B4-BE49-F238E27FC236}">
                <a16:creationId xmlns:a16="http://schemas.microsoft.com/office/drawing/2014/main" id="{F259B89A-ED52-450B-9D03-848DA6AAE87B}"/>
              </a:ext>
            </a:extLst>
          </p:cNvPr>
          <p:cNvSpPr txBox="1">
            <a:spLocks noChangeArrowheads="1"/>
          </p:cNvSpPr>
          <p:nvPr/>
        </p:nvSpPr>
        <p:spPr bwMode="auto">
          <a:xfrm>
            <a:off x="539552" y="1825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6.6  </a:t>
            </a:r>
            <a:r>
              <a:rPr lang="zh-CN" altLang="en-US" sz="4000" b="1" dirty="0">
                <a:latin typeface="华文新魏" panose="02010800040101010101" pitchFamily="2" charset="-122"/>
                <a:ea typeface="华文新魏" panose="02010800040101010101" pitchFamily="2" charset="-122"/>
              </a:rPr>
              <a:t>用户层的</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软件</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91B35050-3C62-4ED6-961E-7780DAE65A2B}"/>
              </a:ext>
            </a:extLst>
          </p:cNvPr>
          <p:cNvSpPr>
            <a:spLocks noChangeArrowheads="1"/>
          </p:cNvSpPr>
          <p:nvPr/>
        </p:nvSpPr>
        <p:spPr bwMode="auto">
          <a:xfrm>
            <a:off x="251520" y="908720"/>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6.6.2SPOOLing</a:t>
            </a:r>
            <a:r>
              <a:rPr lang="zh-CN" altLang="en-US" sz="3200" b="1" dirty="0">
                <a:solidFill>
                  <a:srgbClr val="0000CC"/>
                </a:solidFill>
                <a:latin typeface="Times New Roman" panose="02020603050405020304" pitchFamily="18" charset="0"/>
              </a:rPr>
              <a:t>技术——假脱机系统</a:t>
            </a:r>
            <a:endParaRPr lang="zh-CN" altLang="en-US" sz="3200" b="1" dirty="0">
              <a:solidFill>
                <a:srgbClr val="0000CC"/>
              </a:solidFill>
              <a:latin typeface="宋体" panose="02010600030101010101" pitchFamily="2" charset="-122"/>
            </a:endParaRPr>
          </a:p>
          <a:p>
            <a:pPr marL="457200" lvl="1" indent="0" eaLnBrk="1" hangingPunct="1">
              <a:spcBef>
                <a:spcPct val="20000"/>
              </a:spcBef>
              <a:buClr>
                <a:srgbClr val="0000CC"/>
              </a:buClr>
            </a:pPr>
            <a:r>
              <a:rPr lang="en-US" altLang="zh-CN" sz="2800" b="1" dirty="0">
                <a:latin typeface="Times New Roman" panose="02020603050405020304" pitchFamily="18" charset="0"/>
              </a:rPr>
              <a:t>3. </a:t>
            </a:r>
            <a:r>
              <a:rPr lang="en-US" altLang="zh-CN" sz="2800" b="1" dirty="0" err="1">
                <a:latin typeface="Times New Roman" panose="02020603050405020304" pitchFamily="18" charset="0"/>
              </a:rPr>
              <a:t>SPOOLing</a:t>
            </a:r>
            <a:r>
              <a:rPr lang="zh-CN" altLang="en-US" sz="2800" b="1" dirty="0">
                <a:latin typeface="Times New Roman" panose="02020603050405020304" pitchFamily="18" charset="0"/>
              </a:rPr>
              <a:t>系统的特点</a:t>
            </a:r>
          </a:p>
        </p:txBody>
      </p:sp>
      <p:sp>
        <p:nvSpPr>
          <p:cNvPr id="69635" name="Text Box 4">
            <a:extLst>
              <a:ext uri="{FF2B5EF4-FFF2-40B4-BE49-F238E27FC236}">
                <a16:creationId xmlns:a16="http://schemas.microsoft.com/office/drawing/2014/main" id="{80EBF7A9-EDAF-4BFF-84A1-D1ED7A7002C9}"/>
              </a:ext>
            </a:extLst>
          </p:cNvPr>
          <p:cNvSpPr txBox="1">
            <a:spLocks noChangeArrowheads="1"/>
          </p:cNvSpPr>
          <p:nvPr/>
        </p:nvSpPr>
        <p:spPr bwMode="auto">
          <a:xfrm>
            <a:off x="1371600" y="2187575"/>
            <a:ext cx="5421313"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200000"/>
              </a:lnSpc>
              <a:buFontTx/>
              <a:buAutoNum type="arabicParenBoth"/>
            </a:pPr>
            <a:r>
              <a:rPr lang="zh-CN" altLang="en-US" sz="2800" b="1" dirty="0">
                <a:latin typeface="Times New Roman" panose="02020603050405020304" pitchFamily="18" charset="0"/>
              </a:rPr>
              <a:t>提高了</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的速度。 </a:t>
            </a:r>
          </a:p>
          <a:p>
            <a:pPr eaLnBrk="1" hangingPunct="1">
              <a:lnSpc>
                <a:spcPct val="200000"/>
              </a:lnSpc>
            </a:pPr>
            <a:r>
              <a:rPr lang="zh-CN" altLang="en-US" sz="2800" b="1" dirty="0">
                <a:latin typeface="Times New Roman" panose="02020603050405020304" pitchFamily="18" charset="0"/>
              </a:rPr>
              <a:t>(2) 将独占设备改造为共享设备。 </a:t>
            </a:r>
          </a:p>
          <a:p>
            <a:pPr eaLnBrk="1" hangingPunct="1">
              <a:lnSpc>
                <a:spcPct val="200000"/>
              </a:lnSpc>
            </a:pPr>
            <a:r>
              <a:rPr lang="zh-CN" altLang="en-US" sz="2800" b="1" dirty="0">
                <a:latin typeface="Times New Roman" panose="02020603050405020304" pitchFamily="18" charset="0"/>
              </a:rPr>
              <a:t>(3) 实现了虚拟设备功能。 </a:t>
            </a:r>
          </a:p>
        </p:txBody>
      </p:sp>
      <p:sp>
        <p:nvSpPr>
          <p:cNvPr id="69636" name="Text Box 5">
            <a:extLst>
              <a:ext uri="{FF2B5EF4-FFF2-40B4-BE49-F238E27FC236}">
                <a16:creationId xmlns:a16="http://schemas.microsoft.com/office/drawing/2014/main" id="{88E7D8A1-3006-4483-B251-F29BBB7CF548}"/>
              </a:ext>
            </a:extLst>
          </p:cNvPr>
          <p:cNvSpPr txBox="1">
            <a:spLocks noChangeArrowheads="1"/>
          </p:cNvSpPr>
          <p:nvPr/>
        </p:nvSpPr>
        <p:spPr bwMode="auto">
          <a:xfrm>
            <a:off x="107504" y="14763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6.6</a:t>
            </a:r>
            <a:r>
              <a:rPr lang="zh-CN" altLang="en-US" sz="4000" b="1" dirty="0">
                <a:latin typeface="华文新魏" panose="02010800040101010101" pitchFamily="2" charset="-122"/>
                <a:ea typeface="华文新魏" panose="02010800040101010101" pitchFamily="2" charset="-122"/>
              </a:rPr>
              <a:t>用户层的</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软件</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91B35050-3C62-4ED6-961E-7780DAE65A2B}"/>
              </a:ext>
            </a:extLst>
          </p:cNvPr>
          <p:cNvSpPr>
            <a:spLocks noChangeArrowheads="1"/>
          </p:cNvSpPr>
          <p:nvPr/>
        </p:nvSpPr>
        <p:spPr bwMode="auto">
          <a:xfrm>
            <a:off x="251520" y="908720"/>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6.6.2SPOOLing</a:t>
            </a:r>
            <a:r>
              <a:rPr lang="zh-CN" altLang="en-US" sz="3200" b="1" dirty="0">
                <a:solidFill>
                  <a:srgbClr val="0000CC"/>
                </a:solidFill>
                <a:latin typeface="Times New Roman" panose="02020603050405020304" pitchFamily="18" charset="0"/>
              </a:rPr>
              <a:t>技术——假脱机系统</a:t>
            </a:r>
            <a:endParaRPr lang="zh-CN" altLang="en-US" sz="3200" b="1" dirty="0">
              <a:solidFill>
                <a:srgbClr val="0000CC"/>
              </a:solidFill>
              <a:latin typeface="宋体" panose="02010600030101010101" pitchFamily="2" charset="-122"/>
            </a:endParaRPr>
          </a:p>
          <a:p>
            <a:pPr marL="457200" lvl="1" indent="0" eaLnBrk="1" hangingPunct="1">
              <a:spcBef>
                <a:spcPct val="20000"/>
              </a:spcBef>
              <a:buClr>
                <a:srgbClr val="0000CC"/>
              </a:buClr>
            </a:pPr>
            <a:r>
              <a:rPr lang="en-US" altLang="zh-CN" sz="2800" b="1" dirty="0">
                <a:latin typeface="Times New Roman" panose="02020603050405020304" pitchFamily="18" charset="0"/>
              </a:rPr>
              <a:t>5. </a:t>
            </a:r>
            <a:r>
              <a:rPr lang="zh-CN" altLang="en-US" sz="2800" b="1" dirty="0">
                <a:latin typeface="Times New Roman" panose="02020603050405020304" pitchFamily="18" charset="0"/>
              </a:rPr>
              <a:t>守护进程</a:t>
            </a:r>
            <a:r>
              <a:rPr lang="en-US" altLang="zh-CN" sz="2800" b="1" dirty="0">
                <a:latin typeface="Times New Roman" panose="02020603050405020304" pitchFamily="18" charset="0"/>
              </a:rPr>
              <a:t>daemon</a:t>
            </a:r>
            <a:endParaRPr lang="zh-CN" altLang="en-US" sz="2800" b="1" dirty="0">
              <a:latin typeface="Times New Roman" panose="02020603050405020304" pitchFamily="18" charset="0"/>
            </a:endParaRPr>
          </a:p>
        </p:txBody>
      </p:sp>
      <p:sp>
        <p:nvSpPr>
          <p:cNvPr id="69635" name="Text Box 4">
            <a:extLst>
              <a:ext uri="{FF2B5EF4-FFF2-40B4-BE49-F238E27FC236}">
                <a16:creationId xmlns:a16="http://schemas.microsoft.com/office/drawing/2014/main" id="{80EBF7A9-EDAF-4BFF-84A1-D1ED7A7002C9}"/>
              </a:ext>
            </a:extLst>
          </p:cNvPr>
          <p:cNvSpPr txBox="1">
            <a:spLocks noChangeArrowheads="1"/>
          </p:cNvSpPr>
          <p:nvPr/>
        </p:nvSpPr>
        <p:spPr bwMode="auto">
          <a:xfrm>
            <a:off x="251520" y="2060848"/>
            <a:ext cx="863964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2800" b="1" dirty="0">
                <a:latin typeface="Times New Roman" panose="02020603050405020304" pitchFamily="18" charset="0"/>
              </a:rPr>
              <a:t>将独占设备变为共享设备时</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就给该设备一个守护进程和一个夹脱机文件队列</a:t>
            </a:r>
            <a:r>
              <a:rPr lang="en-US" altLang="zh-CN" sz="2800" b="1" dirty="0">
                <a:latin typeface="Times New Roman" panose="02020603050405020304" pitchFamily="18" charset="0"/>
              </a:rPr>
              <a:t>.</a:t>
            </a:r>
          </a:p>
          <a:p>
            <a:pPr eaLnBrk="1" hangingPunct="1">
              <a:buFont typeface="Wingdings" panose="05000000000000000000" pitchFamily="2" charset="2"/>
              <a:buChar char="Ø"/>
            </a:pPr>
            <a:r>
              <a:rPr lang="zh-CN" altLang="en-US" sz="2800" b="1" dirty="0">
                <a:solidFill>
                  <a:srgbClr val="FF0000"/>
                </a:solidFill>
                <a:latin typeface="Times New Roman" panose="02020603050405020304" pitchFamily="18" charset="0"/>
              </a:rPr>
              <a:t>守护进程是能使用独占设备的唯一进程</a:t>
            </a:r>
            <a:r>
              <a:rPr lang="en-US" altLang="zh-CN" sz="2800" b="1" dirty="0">
                <a:latin typeface="Times New Roman" panose="02020603050405020304" pitchFamily="18" charset="0"/>
              </a:rPr>
              <a:t>;</a:t>
            </a:r>
          </a:p>
          <a:p>
            <a:pPr eaLnBrk="1" hangingPunct="1">
              <a:buFont typeface="Wingdings" panose="05000000000000000000" pitchFamily="2" charset="2"/>
              <a:buChar char="Ø"/>
            </a:pPr>
            <a:r>
              <a:rPr lang="zh-CN" altLang="en-US" sz="2800" b="1" dirty="0">
                <a:solidFill>
                  <a:srgbClr val="FF0000"/>
                </a:solidFill>
                <a:latin typeface="Times New Roman" panose="02020603050405020304" pitchFamily="18" charset="0"/>
              </a:rPr>
              <a:t>其他进程使用文件都通过守护进程</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给守护进程提交请求和数据文件</a:t>
            </a:r>
            <a:r>
              <a:rPr lang="en-US" altLang="zh-CN" sz="2800" b="1" dirty="0">
                <a:latin typeface="Times New Roman" panose="02020603050405020304" pitchFamily="18" charset="0"/>
              </a:rPr>
              <a:t>.</a:t>
            </a:r>
          </a:p>
          <a:p>
            <a:pPr eaLnBrk="1" hangingPunct="1">
              <a:buFont typeface="Wingdings" panose="05000000000000000000" pitchFamily="2" charset="2"/>
              <a:buChar char="Ø"/>
            </a:pPr>
            <a:r>
              <a:rPr lang="zh-CN" altLang="en-US" sz="2800" b="1" dirty="0">
                <a:latin typeface="Times New Roman" panose="02020603050405020304" pitchFamily="18" charset="0"/>
              </a:rPr>
              <a:t>比前面的一个脱机系统管理多设备简单易行</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不易出错</a:t>
            </a:r>
            <a:endParaRPr lang="en-US" altLang="zh-CN" sz="2800" b="1" dirty="0">
              <a:latin typeface="Times New Roman" panose="02020603050405020304" pitchFamily="18" charset="0"/>
            </a:endParaRPr>
          </a:p>
          <a:p>
            <a:pPr eaLnBrk="1" hangingPunct="1">
              <a:buFont typeface="Wingdings" panose="05000000000000000000" pitchFamily="2" charset="2"/>
              <a:buChar char="Ø"/>
            </a:pPr>
            <a:r>
              <a:rPr lang="en-US" altLang="zh-CN" sz="2800" b="1" dirty="0">
                <a:latin typeface="Times New Roman" panose="02020603050405020304" pitchFamily="18" charset="0"/>
              </a:rPr>
              <a:t>Daemon</a:t>
            </a:r>
            <a:r>
              <a:rPr lang="zh-CN" altLang="en-US" sz="2800" b="1" dirty="0">
                <a:latin typeface="Times New Roman" panose="02020603050405020304" pitchFamily="18" charset="0"/>
              </a:rPr>
              <a:t>只完成虚拟化共享工作，其他工作交给用户自己进行</a:t>
            </a:r>
          </a:p>
        </p:txBody>
      </p:sp>
      <p:sp>
        <p:nvSpPr>
          <p:cNvPr id="69636" name="Text Box 5">
            <a:extLst>
              <a:ext uri="{FF2B5EF4-FFF2-40B4-BE49-F238E27FC236}">
                <a16:creationId xmlns:a16="http://schemas.microsoft.com/office/drawing/2014/main" id="{88E7D8A1-3006-4483-B251-F29BBB7CF548}"/>
              </a:ext>
            </a:extLst>
          </p:cNvPr>
          <p:cNvSpPr txBox="1">
            <a:spLocks noChangeArrowheads="1"/>
          </p:cNvSpPr>
          <p:nvPr/>
        </p:nvSpPr>
        <p:spPr bwMode="auto">
          <a:xfrm>
            <a:off x="107504" y="14763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6.6</a:t>
            </a:r>
            <a:r>
              <a:rPr lang="zh-CN" altLang="en-US" sz="4000" b="1" dirty="0">
                <a:latin typeface="华文新魏" panose="02010800040101010101" pitchFamily="2" charset="-122"/>
                <a:ea typeface="华文新魏" panose="02010800040101010101" pitchFamily="2" charset="-122"/>
              </a:rPr>
              <a:t>用户层的</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软件</a:t>
            </a:r>
          </a:p>
        </p:txBody>
      </p:sp>
    </p:spTree>
    <p:extLst>
      <p:ext uri="{BB962C8B-B14F-4D97-AF65-F5344CB8AC3E}">
        <p14:creationId xmlns:p14="http://schemas.microsoft.com/office/powerpoint/2010/main" val="34593837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40B8FCAD-DB70-4B2D-8806-7A644184E29A}"/>
              </a:ext>
            </a:extLst>
          </p:cNvPr>
          <p:cNvSpPr txBox="1">
            <a:spLocks noChangeArrowheads="1"/>
          </p:cNvSpPr>
          <p:nvPr/>
        </p:nvSpPr>
        <p:spPr bwMode="auto">
          <a:xfrm>
            <a:off x="304800" y="18864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6.7</a:t>
            </a:r>
            <a:r>
              <a:rPr lang="zh-CN" altLang="en-US" sz="4000" b="1" dirty="0">
                <a:latin typeface="华文新魏" panose="02010800040101010101" pitchFamily="2" charset="-122"/>
                <a:ea typeface="华文新魏" panose="02010800040101010101" pitchFamily="2" charset="-122"/>
              </a:rPr>
              <a:t>缓冲区管理</a:t>
            </a:r>
          </a:p>
        </p:txBody>
      </p:sp>
      <p:sp>
        <p:nvSpPr>
          <p:cNvPr id="70659" name="Rectangle 3">
            <a:extLst>
              <a:ext uri="{FF2B5EF4-FFF2-40B4-BE49-F238E27FC236}">
                <a16:creationId xmlns:a16="http://schemas.microsoft.com/office/drawing/2014/main" id="{C955FA27-457C-4E38-BA36-645A820BFC54}"/>
              </a:ext>
            </a:extLst>
          </p:cNvPr>
          <p:cNvSpPr>
            <a:spLocks noChangeArrowheads="1"/>
          </p:cNvSpPr>
          <p:nvPr/>
        </p:nvSpPr>
        <p:spPr bwMode="auto">
          <a:xfrm>
            <a:off x="297210" y="1052736"/>
            <a:ext cx="8458200"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pPr>
            <a:r>
              <a:rPr lang="en-US" altLang="zh-CN" sz="3200" b="1" dirty="0">
                <a:solidFill>
                  <a:srgbClr val="0000CC"/>
                </a:solidFill>
              </a:rPr>
              <a:t>6.7.1  </a:t>
            </a:r>
            <a:r>
              <a:rPr lang="zh-CN" altLang="en-US" sz="3200" b="1" dirty="0">
                <a:solidFill>
                  <a:srgbClr val="0000CC"/>
                </a:solidFill>
              </a:rPr>
              <a:t>缓冲的引入</a:t>
            </a:r>
          </a:p>
          <a:p>
            <a:pPr marL="0" lvl="1" eaLnBrk="1" hangingPunct="1">
              <a:spcBef>
                <a:spcPct val="20000"/>
              </a:spcBef>
              <a:buClr>
                <a:srgbClr val="0000CC"/>
              </a:buClr>
              <a:buFont typeface="Wingdings" panose="05000000000000000000" pitchFamily="2" charset="2"/>
              <a:buChar char="Ø"/>
            </a:pPr>
            <a:r>
              <a:rPr lang="zh-CN" altLang="en-US" sz="2800" b="1" dirty="0"/>
              <a:t>改善中央处理器与外围设备之间速度不配的矛盾，凡是数据到达和离去速度不匹配的地方均可采用缓冲技术。</a:t>
            </a:r>
          </a:p>
          <a:p>
            <a:pPr marL="0" lvl="1" eaLnBrk="1" hangingPunct="1">
              <a:spcBef>
                <a:spcPct val="20000"/>
              </a:spcBef>
              <a:buClr>
                <a:srgbClr val="0000CC"/>
              </a:buClr>
              <a:buFont typeface="Wingdings" panose="05000000000000000000" pitchFamily="2" charset="2"/>
              <a:buChar char="Ø"/>
            </a:pPr>
            <a:r>
              <a:rPr lang="zh-CN" altLang="en-US" sz="2800" b="1" dirty="0"/>
              <a:t>减少对</a:t>
            </a:r>
            <a:r>
              <a:rPr lang="en-US" altLang="zh-CN" sz="2800" b="1" dirty="0"/>
              <a:t>CPU</a:t>
            </a:r>
            <a:r>
              <a:rPr lang="zh-CN" altLang="en-US" sz="2800" b="1" dirty="0"/>
              <a:t>的中断频率，放宽对</a:t>
            </a:r>
            <a:r>
              <a:rPr lang="en-US" altLang="zh-CN" sz="2800" b="1" dirty="0"/>
              <a:t>CPU</a:t>
            </a:r>
            <a:r>
              <a:rPr lang="zh-CN" altLang="en-US" sz="2800" b="1" dirty="0"/>
              <a:t>中断响应时间的限制，</a:t>
            </a:r>
            <a:endParaRPr lang="en-US" altLang="zh-CN" sz="2800" b="1" dirty="0"/>
          </a:p>
          <a:p>
            <a:pPr marL="0" lvl="1" eaLnBrk="1" hangingPunct="1">
              <a:spcBef>
                <a:spcPct val="20000"/>
              </a:spcBef>
              <a:buClr>
                <a:srgbClr val="0000CC"/>
              </a:buClr>
              <a:buFont typeface="Wingdings" panose="05000000000000000000" pitchFamily="2" charset="2"/>
              <a:buChar char="Ø"/>
            </a:pPr>
            <a:r>
              <a:rPr lang="zh-CN" altLang="en-US" sz="2800" b="1" dirty="0"/>
              <a:t>解决数据力度不匹配问题</a:t>
            </a:r>
          </a:p>
          <a:p>
            <a:pPr marL="0" lvl="1" eaLnBrk="1" hangingPunct="1">
              <a:spcBef>
                <a:spcPct val="20000"/>
              </a:spcBef>
              <a:buClr>
                <a:srgbClr val="0000CC"/>
              </a:buClr>
              <a:buFont typeface="Wingdings" panose="05000000000000000000" pitchFamily="2" charset="2"/>
              <a:buChar char="Ø"/>
            </a:pPr>
            <a:r>
              <a:rPr lang="zh-CN" altLang="en-US" sz="2800" b="1" dirty="0"/>
              <a:t>提高</a:t>
            </a:r>
            <a:r>
              <a:rPr lang="en-US" altLang="zh-CN" sz="2800" b="1" dirty="0"/>
              <a:t>CPU</a:t>
            </a:r>
            <a:r>
              <a:rPr lang="zh-CN" altLang="en-US" sz="2800" b="1" dirty="0"/>
              <a:t>和</a:t>
            </a:r>
            <a:r>
              <a:rPr lang="en-US" altLang="zh-CN" sz="2800" b="1" dirty="0"/>
              <a:t>I/O</a:t>
            </a:r>
            <a:r>
              <a:rPr lang="zh-CN" altLang="en-US" sz="2800" b="1" dirty="0"/>
              <a:t>设备的并行性。</a:t>
            </a:r>
            <a:endParaRPr lang="en-US" altLang="zh-CN" sz="2800" b="1" dirty="0"/>
          </a:p>
          <a:p>
            <a:pPr marL="0" lvl="1" eaLnBrk="1" hangingPunct="1">
              <a:spcBef>
                <a:spcPct val="20000"/>
              </a:spcBef>
              <a:buClr>
                <a:srgbClr val="0000CC"/>
              </a:buClr>
              <a:buFont typeface="Wingdings" panose="05000000000000000000" pitchFamily="2" charset="2"/>
              <a:buChar char="Ø"/>
            </a:pPr>
            <a:r>
              <a:rPr lang="zh-CN" altLang="en-US" sz="2800" b="1" dirty="0">
                <a:solidFill>
                  <a:srgbClr val="FF0000"/>
                </a:solidFill>
              </a:rPr>
              <a:t>内存中开辟缓冲区</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a:extLst>
              <a:ext uri="{FF2B5EF4-FFF2-40B4-BE49-F238E27FC236}">
                <a16:creationId xmlns:a16="http://schemas.microsoft.com/office/drawing/2014/main" id="{E701DC80-AD46-43E3-80F2-F2025A61A540}"/>
              </a:ext>
            </a:extLst>
          </p:cNvPr>
          <p:cNvSpPr>
            <a:spLocks noChangeArrowheads="1"/>
          </p:cNvSpPr>
          <p:nvPr/>
        </p:nvSpPr>
        <p:spPr bwMode="auto">
          <a:xfrm>
            <a:off x="179512" y="890315"/>
            <a:ext cx="89644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3200" b="1" dirty="0">
                <a:solidFill>
                  <a:srgbClr val="0000CC"/>
                </a:solidFill>
              </a:rPr>
              <a:t>缓冲技术实现的基本思想</a:t>
            </a:r>
          </a:p>
          <a:p>
            <a:pPr marL="360000" lvl="1" eaLnBrk="1" hangingPunct="1">
              <a:spcBef>
                <a:spcPts val="1000"/>
              </a:spcBef>
              <a:buClr>
                <a:srgbClr val="0000CC"/>
              </a:buClr>
              <a:buFont typeface="Wingdings" panose="05000000000000000000" pitchFamily="2" charset="2"/>
              <a:buChar char="Ø"/>
            </a:pPr>
            <a:r>
              <a:rPr lang="zh-CN" altLang="en-US" b="1" dirty="0"/>
              <a:t>进程执行写操作</a:t>
            </a:r>
            <a:r>
              <a:rPr lang="zh-CN" altLang="en-US" b="1" dirty="0">
                <a:solidFill>
                  <a:srgbClr val="FF0000"/>
                </a:solidFill>
              </a:rPr>
              <a:t>输出数据时</a:t>
            </a:r>
            <a:r>
              <a:rPr lang="zh-CN" altLang="en-US" b="1" dirty="0"/>
              <a:t>，向系统申请一个缓冲区，若为顺序写请求，则不断把</a:t>
            </a:r>
            <a:r>
              <a:rPr lang="zh-CN" altLang="en-US" b="1" dirty="0">
                <a:solidFill>
                  <a:srgbClr val="FF0000"/>
                </a:solidFill>
              </a:rPr>
              <a:t>数据填到缓冲区</a:t>
            </a:r>
            <a:r>
              <a:rPr lang="zh-CN" altLang="en-US" b="1" dirty="0"/>
              <a:t>，直到</a:t>
            </a:r>
            <a:r>
              <a:rPr lang="zh-CN" altLang="en-US" b="1" dirty="0">
                <a:solidFill>
                  <a:srgbClr val="FF0000"/>
                </a:solidFill>
              </a:rPr>
              <a:t>被装满</a:t>
            </a:r>
            <a:r>
              <a:rPr lang="zh-CN" altLang="en-US" b="1" dirty="0"/>
              <a:t>。此后，进程继续它的计算，系统将缓冲区内容</a:t>
            </a:r>
            <a:r>
              <a:rPr lang="zh-CN" altLang="en-US" b="1" dirty="0">
                <a:solidFill>
                  <a:srgbClr val="FF0000"/>
                </a:solidFill>
              </a:rPr>
              <a:t>写到</a:t>
            </a:r>
            <a:r>
              <a:rPr lang="en-US" altLang="zh-CN" b="1" dirty="0">
                <a:solidFill>
                  <a:srgbClr val="FF0000"/>
                </a:solidFill>
              </a:rPr>
              <a:t>I/O</a:t>
            </a:r>
            <a:r>
              <a:rPr lang="zh-CN" altLang="en-US" b="1" dirty="0"/>
              <a:t>设备上。</a:t>
            </a:r>
          </a:p>
          <a:p>
            <a:pPr marL="360000" lvl="1" eaLnBrk="1" hangingPunct="1">
              <a:spcBef>
                <a:spcPts val="1000"/>
              </a:spcBef>
              <a:buClr>
                <a:srgbClr val="0000CC"/>
              </a:buClr>
              <a:buFont typeface="Wingdings" panose="05000000000000000000" pitchFamily="2" charset="2"/>
              <a:buChar char="Ø"/>
            </a:pPr>
            <a:r>
              <a:rPr lang="zh-CN" altLang="en-US" b="1" dirty="0"/>
              <a:t>进程执行读操作</a:t>
            </a:r>
            <a:r>
              <a:rPr lang="zh-CN" altLang="en-US" b="1" dirty="0">
                <a:solidFill>
                  <a:srgbClr val="FF0000"/>
                </a:solidFill>
              </a:rPr>
              <a:t>输入数据</a:t>
            </a:r>
            <a:r>
              <a:rPr lang="zh-CN" altLang="en-US" b="1" dirty="0"/>
              <a:t>时，向系统申请一个缓冲区，系统将一个物理记录的内容读到缓冲区，根据进程要求，把当前需要的逻辑记录从缓冲区中选出并传送给进程</a:t>
            </a:r>
          </a:p>
          <a:p>
            <a:pPr marL="360000" lvl="1" eaLnBrk="1" hangingPunct="1">
              <a:spcBef>
                <a:spcPts val="1000"/>
              </a:spcBef>
              <a:buClr>
                <a:srgbClr val="0000CC"/>
              </a:buClr>
              <a:buFont typeface="Wingdings" panose="05000000000000000000" pitchFamily="2" charset="2"/>
              <a:buChar char="Ø"/>
            </a:pPr>
            <a:r>
              <a:rPr lang="zh-CN" altLang="en-US" b="1" dirty="0"/>
              <a:t>在输出数据时，只有在系统还来不及腾空缓冲而进程又要写数据时，它才需要等待；</a:t>
            </a:r>
          </a:p>
          <a:p>
            <a:pPr marL="360000" lvl="1" eaLnBrk="1" hangingPunct="1">
              <a:spcBef>
                <a:spcPts val="1000"/>
              </a:spcBef>
              <a:buClr>
                <a:srgbClr val="0000CC"/>
              </a:buClr>
              <a:buFont typeface="Wingdings" panose="05000000000000000000" pitchFamily="2" charset="2"/>
              <a:buChar char="Ø"/>
            </a:pPr>
            <a:r>
              <a:rPr lang="zh-CN" altLang="en-US" b="1" dirty="0"/>
              <a:t>在输入数据时，仅当缓冲区空而进程又要从中读取数据时，它才被迫等待。</a:t>
            </a:r>
          </a:p>
        </p:txBody>
      </p:sp>
      <p:sp>
        <p:nvSpPr>
          <p:cNvPr id="71683" name="Text Box 4">
            <a:extLst>
              <a:ext uri="{FF2B5EF4-FFF2-40B4-BE49-F238E27FC236}">
                <a16:creationId xmlns:a16="http://schemas.microsoft.com/office/drawing/2014/main" id="{3BD70705-4260-4476-86F5-C54B8BA91486}"/>
              </a:ext>
            </a:extLst>
          </p:cNvPr>
          <p:cNvSpPr txBox="1">
            <a:spLocks noChangeArrowheads="1"/>
          </p:cNvSpPr>
          <p:nvPr/>
        </p:nvSpPr>
        <p:spPr bwMode="auto">
          <a:xfrm>
            <a:off x="395536" y="18864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6.7</a:t>
            </a:r>
            <a:r>
              <a:rPr lang="zh-CN" altLang="en-US" sz="4000" b="1" dirty="0">
                <a:latin typeface="华文新魏" panose="02010800040101010101" pitchFamily="2" charset="-122"/>
                <a:ea typeface="华文新魏" panose="02010800040101010101" pitchFamily="2" charset="-122"/>
              </a:rPr>
              <a:t>缓冲区管理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6-2">
            <a:extLst>
              <a:ext uri="{FF2B5EF4-FFF2-40B4-BE49-F238E27FC236}">
                <a16:creationId xmlns:a16="http://schemas.microsoft.com/office/drawing/2014/main" id="{3EC6F4F1-32EE-4DA5-AAAD-81EC64A55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66" y="877887"/>
            <a:ext cx="7848600"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右大括号 2">
            <a:extLst>
              <a:ext uri="{FF2B5EF4-FFF2-40B4-BE49-F238E27FC236}">
                <a16:creationId xmlns:a16="http://schemas.microsoft.com/office/drawing/2014/main" id="{FE10A370-22CA-4506-AAE8-1636A5C0DA9E}"/>
              </a:ext>
            </a:extLst>
          </p:cNvPr>
          <p:cNvSpPr/>
          <p:nvPr/>
        </p:nvSpPr>
        <p:spPr bwMode="auto">
          <a:xfrm>
            <a:off x="8244408" y="2708920"/>
            <a:ext cx="216024" cy="1728192"/>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i="0" u="none" strike="noStrike" normalizeH="0" baseline="0">
              <a:ln w="0"/>
              <a:effectLst>
                <a:outerShdw blurRad="38100" dist="19050" dir="2700000" algn="tl" rotWithShape="0">
                  <a:schemeClr val="dk1">
                    <a:alpha val="40000"/>
                  </a:schemeClr>
                </a:outerShdw>
              </a:effectLst>
              <a:latin typeface="Tahoma" pitchFamily="34" charset="0"/>
              <a:ea typeface="宋体" pitchFamily="2" charset="-122"/>
            </a:endParaRPr>
          </a:p>
        </p:txBody>
      </p:sp>
      <p:sp>
        <p:nvSpPr>
          <p:cNvPr id="4" name="文本框 3">
            <a:extLst>
              <a:ext uri="{FF2B5EF4-FFF2-40B4-BE49-F238E27FC236}">
                <a16:creationId xmlns:a16="http://schemas.microsoft.com/office/drawing/2014/main" id="{C346325D-91B5-4DFC-A30D-A763C128422F}"/>
              </a:ext>
            </a:extLst>
          </p:cNvPr>
          <p:cNvSpPr txBox="1"/>
          <p:nvPr/>
        </p:nvSpPr>
        <p:spPr>
          <a:xfrm>
            <a:off x="8460754" y="3342183"/>
            <a:ext cx="518091" cy="461665"/>
          </a:xfrm>
          <a:prstGeom prst="rect">
            <a:avLst/>
          </a:prstGeom>
          <a:noFill/>
        </p:spPr>
        <p:txBody>
          <a:bodyPr wrap="none" rtlCol="0">
            <a:spAutoFit/>
          </a:bodyPr>
          <a:lstStyle/>
          <a:p>
            <a:r>
              <a:rPr lang="en-US" altLang="zh-CN" dirty="0"/>
              <a:t>IO</a:t>
            </a:r>
            <a:endParaRPr lang="zh-CN" altLang="en-US" dirty="0"/>
          </a:p>
        </p:txBody>
      </p:sp>
      <p:sp>
        <p:nvSpPr>
          <p:cNvPr id="5" name="对话气泡: 矩形 4">
            <a:extLst>
              <a:ext uri="{FF2B5EF4-FFF2-40B4-BE49-F238E27FC236}">
                <a16:creationId xmlns:a16="http://schemas.microsoft.com/office/drawing/2014/main" id="{5FC56303-7207-4174-858A-058CF8A57DE5}"/>
              </a:ext>
            </a:extLst>
          </p:cNvPr>
          <p:cNvSpPr/>
          <p:nvPr/>
        </p:nvSpPr>
        <p:spPr bwMode="auto">
          <a:xfrm>
            <a:off x="5737922" y="5070375"/>
            <a:ext cx="3140764" cy="461665"/>
          </a:xfrm>
          <a:prstGeom prst="wedgeRectCallout">
            <a:avLst>
              <a:gd name="adj1" fmla="val 5248"/>
              <a:gd name="adj2" fmla="val -203117"/>
            </a:avLst>
          </a:prstGeom>
          <a:solidFill>
            <a:srgbClr val="FFFF00"/>
          </a:solidFill>
          <a:ln>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ahoma" pitchFamily="34" charset="0"/>
                <a:ea typeface="宋体" pitchFamily="2" charset="-122"/>
              </a:rPr>
              <a:t>直接跟硬件打交道</a:t>
            </a:r>
          </a:p>
        </p:txBody>
      </p:sp>
      <p:sp>
        <p:nvSpPr>
          <p:cNvPr id="6" name="对话气泡: 矩形 5">
            <a:extLst>
              <a:ext uri="{FF2B5EF4-FFF2-40B4-BE49-F238E27FC236}">
                <a16:creationId xmlns:a16="http://schemas.microsoft.com/office/drawing/2014/main" id="{12C96461-24A1-4EDA-82B4-1AF3CD164D69}"/>
              </a:ext>
            </a:extLst>
          </p:cNvPr>
          <p:cNvSpPr/>
          <p:nvPr/>
        </p:nvSpPr>
        <p:spPr bwMode="auto">
          <a:xfrm>
            <a:off x="5004048" y="2564904"/>
            <a:ext cx="2304256" cy="1008112"/>
          </a:xfrm>
          <a:prstGeom prst="wedgeRectCallout">
            <a:avLst>
              <a:gd name="adj1" fmla="val 64320"/>
              <a:gd name="adj2" fmla="val 41714"/>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7" name="对话气泡: 矩形 6">
            <a:extLst>
              <a:ext uri="{FF2B5EF4-FFF2-40B4-BE49-F238E27FC236}">
                <a16:creationId xmlns:a16="http://schemas.microsoft.com/office/drawing/2014/main" id="{D5E7A64C-BBA4-4EDA-A0E2-898CAD6162B8}"/>
              </a:ext>
            </a:extLst>
          </p:cNvPr>
          <p:cNvSpPr/>
          <p:nvPr/>
        </p:nvSpPr>
        <p:spPr bwMode="auto">
          <a:xfrm>
            <a:off x="1835696" y="3342183"/>
            <a:ext cx="3140764" cy="707886"/>
          </a:xfrm>
          <a:prstGeom prst="wedgeRectCallout">
            <a:avLst>
              <a:gd name="adj1" fmla="val 137170"/>
              <a:gd name="adj2" fmla="val -25711"/>
            </a:avLst>
          </a:prstGeom>
          <a:solidFill>
            <a:srgbClr val="FFFF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设备厂商提供</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r>
              <a:rPr kumimoji="1" lang="zh-CN" altLang="en-US" sz="2000" b="1" i="0" u="none" strike="noStrike" cap="none" normalizeH="0" baseline="0" dirty="0">
                <a:ln>
                  <a:noFill/>
                </a:ln>
                <a:solidFill>
                  <a:schemeClr val="tx1"/>
                </a:solidFill>
                <a:effectLst/>
                <a:latin typeface="Tahoma" pitchFamily="34" charset="0"/>
                <a:ea typeface="宋体" pitchFamily="2" charset="-122"/>
              </a:rPr>
              <a:t>完成设备参数与上层</a:t>
            </a:r>
            <a:r>
              <a:rPr kumimoji="1" lang="en-US" altLang="zh-CN" sz="2000" b="1" i="0" u="none" strike="noStrike" cap="none" normalizeH="0" baseline="0" dirty="0">
                <a:ln>
                  <a:noFill/>
                </a:ln>
                <a:solidFill>
                  <a:schemeClr val="tx1"/>
                </a:solidFill>
                <a:effectLst/>
                <a:latin typeface="Tahoma" pitchFamily="34" charset="0"/>
                <a:ea typeface="宋体" pitchFamily="2" charset="-122"/>
              </a:rPr>
              <a:t>OS</a:t>
            </a:r>
            <a:r>
              <a:rPr kumimoji="1" lang="zh-CN" altLang="en-US" sz="2000" b="1" i="0" u="none" strike="noStrike" cap="none" normalizeH="0" baseline="0" dirty="0">
                <a:ln>
                  <a:noFill/>
                </a:ln>
                <a:solidFill>
                  <a:schemeClr val="tx1"/>
                </a:solidFill>
                <a:effectLst/>
                <a:latin typeface="Tahoma" pitchFamily="34" charset="0"/>
                <a:ea typeface="宋体" pitchFamily="2" charset="-122"/>
              </a:rPr>
              <a:t>参数的转换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B27C6D13-A462-4EA2-B025-255370F016D4}"/>
              </a:ext>
            </a:extLst>
          </p:cNvPr>
          <p:cNvSpPr>
            <a:spLocks noChangeArrowheads="1"/>
          </p:cNvSpPr>
          <p:nvPr/>
        </p:nvSpPr>
        <p:spPr bwMode="auto">
          <a:xfrm>
            <a:off x="376238" y="1067594"/>
            <a:ext cx="84582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pPr>
            <a:r>
              <a:rPr lang="en-US" altLang="zh-CN" sz="3200" b="1" dirty="0">
                <a:solidFill>
                  <a:srgbClr val="0000CC"/>
                </a:solidFill>
                <a:latin typeface="Times" panose="02020603050405020304" pitchFamily="18" charset="0"/>
                <a:cs typeface="Times" panose="02020603050405020304" pitchFamily="18" charset="0"/>
              </a:rPr>
              <a:t>6.7.2</a:t>
            </a:r>
            <a:r>
              <a:rPr lang="zh-CN" altLang="en-US" sz="3200" b="1" dirty="0">
                <a:solidFill>
                  <a:srgbClr val="0000CC"/>
                </a:solidFill>
                <a:latin typeface="Times" panose="02020603050405020304" pitchFamily="18" charset="0"/>
                <a:cs typeface="Times" panose="02020603050405020304" pitchFamily="18" charset="0"/>
              </a:rPr>
              <a:t>单缓冲</a:t>
            </a:r>
            <a:r>
              <a:rPr lang="en-US" altLang="zh-CN" sz="3200" b="1" dirty="0">
                <a:solidFill>
                  <a:srgbClr val="0000CC"/>
                </a:solidFill>
                <a:latin typeface="Times" panose="02020603050405020304" pitchFamily="18" charset="0"/>
                <a:cs typeface="Times" panose="02020603050405020304" pitchFamily="18" charset="0"/>
              </a:rPr>
              <a:t>(Single Buffer)P225</a:t>
            </a:r>
          </a:p>
        </p:txBody>
      </p:sp>
      <p:sp>
        <p:nvSpPr>
          <p:cNvPr id="72707" name="Rectangle 4">
            <a:extLst>
              <a:ext uri="{FF2B5EF4-FFF2-40B4-BE49-F238E27FC236}">
                <a16:creationId xmlns:a16="http://schemas.microsoft.com/office/drawing/2014/main" id="{E801C1CA-0C4D-4C72-8359-02A5CCB704C5}"/>
              </a:ext>
            </a:extLst>
          </p:cNvPr>
          <p:cNvSpPr>
            <a:spLocks noChangeArrowheads="1"/>
          </p:cNvSpPr>
          <p:nvPr/>
        </p:nvSpPr>
        <p:spPr bwMode="auto">
          <a:xfrm>
            <a:off x="1804988" y="3062288"/>
            <a:ext cx="1095375" cy="36512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Times" panose="02020603050405020304" pitchFamily="18" charset="0"/>
              <a:cs typeface="Times" panose="02020603050405020304" pitchFamily="18" charset="0"/>
            </a:endParaRPr>
          </a:p>
        </p:txBody>
      </p:sp>
      <p:sp>
        <p:nvSpPr>
          <p:cNvPr id="72708" name="Rectangle 5">
            <a:extLst>
              <a:ext uri="{FF2B5EF4-FFF2-40B4-BE49-F238E27FC236}">
                <a16:creationId xmlns:a16="http://schemas.microsoft.com/office/drawing/2014/main" id="{C528303D-9A40-450F-A846-1A9398688F99}"/>
              </a:ext>
            </a:extLst>
          </p:cNvPr>
          <p:cNvSpPr>
            <a:spLocks noChangeArrowheads="1"/>
          </p:cNvSpPr>
          <p:nvPr/>
        </p:nvSpPr>
        <p:spPr bwMode="auto">
          <a:xfrm>
            <a:off x="1978025" y="3119438"/>
            <a:ext cx="766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工作区</a:t>
            </a:r>
            <a:endParaRPr lang="zh-CN" altLang="en-US" b="1">
              <a:latin typeface="Times" panose="02020603050405020304" pitchFamily="18" charset="0"/>
              <a:cs typeface="Times" panose="02020603050405020304" pitchFamily="18" charset="0"/>
            </a:endParaRPr>
          </a:p>
        </p:txBody>
      </p:sp>
      <p:sp>
        <p:nvSpPr>
          <p:cNvPr id="72709" name="Rectangle 6">
            <a:extLst>
              <a:ext uri="{FF2B5EF4-FFF2-40B4-BE49-F238E27FC236}">
                <a16:creationId xmlns:a16="http://schemas.microsoft.com/office/drawing/2014/main" id="{4917CB10-7053-4D6C-8244-05BC1BB2078F}"/>
              </a:ext>
            </a:extLst>
          </p:cNvPr>
          <p:cNvSpPr>
            <a:spLocks noChangeArrowheads="1"/>
          </p:cNvSpPr>
          <p:nvPr/>
        </p:nvSpPr>
        <p:spPr bwMode="auto">
          <a:xfrm>
            <a:off x="1939925" y="2659063"/>
            <a:ext cx="51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处理</a:t>
            </a:r>
            <a:endParaRPr lang="zh-CN" altLang="en-US" b="1">
              <a:latin typeface="Times" panose="02020603050405020304" pitchFamily="18" charset="0"/>
              <a:cs typeface="Times" panose="02020603050405020304" pitchFamily="18" charset="0"/>
            </a:endParaRPr>
          </a:p>
        </p:txBody>
      </p:sp>
      <p:sp>
        <p:nvSpPr>
          <p:cNvPr id="72710" name="Rectangle 7">
            <a:extLst>
              <a:ext uri="{FF2B5EF4-FFF2-40B4-BE49-F238E27FC236}">
                <a16:creationId xmlns:a16="http://schemas.microsoft.com/office/drawing/2014/main" id="{A6764DD4-FD73-424E-B584-F09B694B02D4}"/>
              </a:ext>
            </a:extLst>
          </p:cNvPr>
          <p:cNvSpPr>
            <a:spLocks noChangeArrowheads="1"/>
          </p:cNvSpPr>
          <p:nvPr/>
        </p:nvSpPr>
        <p:spPr bwMode="auto">
          <a:xfrm>
            <a:off x="2439988" y="2640013"/>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a:t>
            </a:r>
            <a:endParaRPr lang="zh-CN" altLang="en-US" b="1">
              <a:latin typeface="Times" panose="02020603050405020304" pitchFamily="18" charset="0"/>
              <a:cs typeface="Times" panose="02020603050405020304" pitchFamily="18" charset="0"/>
            </a:endParaRPr>
          </a:p>
        </p:txBody>
      </p:sp>
      <p:sp>
        <p:nvSpPr>
          <p:cNvPr id="72711" name="Rectangle 8">
            <a:extLst>
              <a:ext uri="{FF2B5EF4-FFF2-40B4-BE49-F238E27FC236}">
                <a16:creationId xmlns:a16="http://schemas.microsoft.com/office/drawing/2014/main" id="{75002CB7-56F5-402A-85F5-91F020C45422}"/>
              </a:ext>
            </a:extLst>
          </p:cNvPr>
          <p:cNvSpPr>
            <a:spLocks noChangeArrowheads="1"/>
          </p:cNvSpPr>
          <p:nvPr/>
        </p:nvSpPr>
        <p:spPr bwMode="auto">
          <a:xfrm>
            <a:off x="2516188" y="2640013"/>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C</a:t>
            </a:r>
            <a:endParaRPr lang="en-US" altLang="zh-CN" b="1">
              <a:latin typeface="Times" panose="02020603050405020304" pitchFamily="18" charset="0"/>
              <a:cs typeface="Times" panose="02020603050405020304" pitchFamily="18" charset="0"/>
            </a:endParaRPr>
          </a:p>
        </p:txBody>
      </p:sp>
      <p:sp>
        <p:nvSpPr>
          <p:cNvPr id="72712" name="Rectangle 9">
            <a:extLst>
              <a:ext uri="{FF2B5EF4-FFF2-40B4-BE49-F238E27FC236}">
                <a16:creationId xmlns:a16="http://schemas.microsoft.com/office/drawing/2014/main" id="{7F401163-9DC9-4F14-86FC-C479F8D1136E}"/>
              </a:ext>
            </a:extLst>
          </p:cNvPr>
          <p:cNvSpPr>
            <a:spLocks noChangeArrowheads="1"/>
          </p:cNvSpPr>
          <p:nvPr/>
        </p:nvSpPr>
        <p:spPr bwMode="auto">
          <a:xfrm>
            <a:off x="2689225" y="2640013"/>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a:t>
            </a:r>
            <a:endParaRPr lang="zh-CN" altLang="en-US" b="1">
              <a:latin typeface="Times" panose="02020603050405020304" pitchFamily="18" charset="0"/>
              <a:cs typeface="Times" panose="02020603050405020304" pitchFamily="18" charset="0"/>
            </a:endParaRPr>
          </a:p>
        </p:txBody>
      </p:sp>
      <p:sp>
        <p:nvSpPr>
          <p:cNvPr id="72713" name="Rectangle 10">
            <a:extLst>
              <a:ext uri="{FF2B5EF4-FFF2-40B4-BE49-F238E27FC236}">
                <a16:creationId xmlns:a16="http://schemas.microsoft.com/office/drawing/2014/main" id="{E6A655B9-D918-4BCE-BB6F-C7FF5ADF556A}"/>
              </a:ext>
            </a:extLst>
          </p:cNvPr>
          <p:cNvSpPr>
            <a:spLocks noChangeArrowheads="1"/>
          </p:cNvSpPr>
          <p:nvPr/>
        </p:nvSpPr>
        <p:spPr bwMode="auto">
          <a:xfrm>
            <a:off x="1441450" y="2525713"/>
            <a:ext cx="1824038" cy="10922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Times" panose="02020603050405020304" pitchFamily="18" charset="0"/>
              <a:cs typeface="Times" panose="02020603050405020304" pitchFamily="18" charset="0"/>
            </a:endParaRPr>
          </a:p>
        </p:txBody>
      </p:sp>
      <p:sp>
        <p:nvSpPr>
          <p:cNvPr id="72714" name="Line 11">
            <a:extLst>
              <a:ext uri="{FF2B5EF4-FFF2-40B4-BE49-F238E27FC236}">
                <a16:creationId xmlns:a16="http://schemas.microsoft.com/office/drawing/2014/main" id="{9025DB92-682F-4164-A415-7C7E6F4958BD}"/>
              </a:ext>
            </a:extLst>
          </p:cNvPr>
          <p:cNvSpPr>
            <a:spLocks noChangeShapeType="1"/>
          </p:cNvSpPr>
          <p:nvPr/>
        </p:nvSpPr>
        <p:spPr bwMode="auto">
          <a:xfrm>
            <a:off x="2900363" y="3254375"/>
            <a:ext cx="1998662"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15" name="Freeform 12">
            <a:extLst>
              <a:ext uri="{FF2B5EF4-FFF2-40B4-BE49-F238E27FC236}">
                <a16:creationId xmlns:a16="http://schemas.microsoft.com/office/drawing/2014/main" id="{2EE4941E-DFC6-41F5-BD2F-960E6A6AAA50}"/>
              </a:ext>
            </a:extLst>
          </p:cNvPr>
          <p:cNvSpPr>
            <a:spLocks/>
          </p:cNvSpPr>
          <p:nvPr/>
        </p:nvSpPr>
        <p:spPr bwMode="auto">
          <a:xfrm>
            <a:off x="2900363" y="3197225"/>
            <a:ext cx="230187" cy="95250"/>
          </a:xfrm>
          <a:custGeom>
            <a:avLst/>
            <a:gdLst>
              <a:gd name="T0" fmla="*/ 230187 w 145"/>
              <a:gd name="T1" fmla="*/ 0 h 60"/>
              <a:gd name="T2" fmla="*/ 192087 w 145"/>
              <a:gd name="T3" fmla="*/ 57150 h 60"/>
              <a:gd name="T4" fmla="*/ 230187 w 145"/>
              <a:gd name="T5" fmla="*/ 95250 h 60"/>
              <a:gd name="T6" fmla="*/ 0 w 145"/>
              <a:gd name="T7" fmla="*/ 57150 h 60"/>
              <a:gd name="T8" fmla="*/ 230187 w 145"/>
              <a:gd name="T9" fmla="*/ 0 h 60"/>
              <a:gd name="T10" fmla="*/ 0 60000 65536"/>
              <a:gd name="T11" fmla="*/ 0 60000 65536"/>
              <a:gd name="T12" fmla="*/ 0 60000 65536"/>
              <a:gd name="T13" fmla="*/ 0 60000 65536"/>
              <a:gd name="T14" fmla="*/ 0 60000 65536"/>
              <a:gd name="T15" fmla="*/ 0 w 145"/>
              <a:gd name="T16" fmla="*/ 0 h 60"/>
              <a:gd name="T17" fmla="*/ 145 w 145"/>
              <a:gd name="T18" fmla="*/ 60 h 60"/>
            </a:gdLst>
            <a:ahLst/>
            <a:cxnLst>
              <a:cxn ang="T10">
                <a:pos x="T0" y="T1"/>
              </a:cxn>
              <a:cxn ang="T11">
                <a:pos x="T2" y="T3"/>
              </a:cxn>
              <a:cxn ang="T12">
                <a:pos x="T4" y="T5"/>
              </a:cxn>
              <a:cxn ang="T13">
                <a:pos x="T6" y="T7"/>
              </a:cxn>
              <a:cxn ang="T14">
                <a:pos x="T8" y="T9"/>
              </a:cxn>
            </a:cxnLst>
            <a:rect l="T15" t="T16" r="T17" b="T18"/>
            <a:pathLst>
              <a:path w="145" h="60">
                <a:moveTo>
                  <a:pt x="145" y="0"/>
                </a:moveTo>
                <a:lnTo>
                  <a:pt x="121" y="36"/>
                </a:lnTo>
                <a:lnTo>
                  <a:pt x="145" y="60"/>
                </a:lnTo>
                <a:lnTo>
                  <a:pt x="0" y="36"/>
                </a:lnTo>
                <a:lnTo>
                  <a:pt x="145" y="0"/>
                </a:lnTo>
                <a:close/>
              </a:path>
            </a:pathLst>
          </a:custGeom>
          <a:solidFill>
            <a:srgbClr val="000000"/>
          </a:solidFill>
          <a:ln w="22225">
            <a:solidFill>
              <a:srgbClr val="000000"/>
            </a:solidFill>
            <a:prstDash val="solid"/>
            <a:round/>
            <a:headEnd/>
            <a:tailEnd/>
          </a:ln>
        </p:spPr>
        <p:txBody>
          <a:bodyPr/>
          <a:lstStyle/>
          <a:p>
            <a:endParaRPr lang="zh-CN" altLang="en-US">
              <a:latin typeface="Times" panose="02020603050405020304" pitchFamily="18" charset="0"/>
              <a:cs typeface="Times" panose="02020603050405020304" pitchFamily="18" charset="0"/>
            </a:endParaRPr>
          </a:p>
        </p:txBody>
      </p:sp>
      <p:sp>
        <p:nvSpPr>
          <p:cNvPr id="72716" name="Rectangle 13">
            <a:extLst>
              <a:ext uri="{FF2B5EF4-FFF2-40B4-BE49-F238E27FC236}">
                <a16:creationId xmlns:a16="http://schemas.microsoft.com/office/drawing/2014/main" id="{9E72C3F7-1F34-418D-8975-5918E3F6AD28}"/>
              </a:ext>
            </a:extLst>
          </p:cNvPr>
          <p:cNvSpPr>
            <a:spLocks noChangeArrowheads="1"/>
          </p:cNvSpPr>
          <p:nvPr/>
        </p:nvSpPr>
        <p:spPr bwMode="auto">
          <a:xfrm>
            <a:off x="4899025" y="3062288"/>
            <a:ext cx="1074738" cy="36512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Times" panose="02020603050405020304" pitchFamily="18" charset="0"/>
              <a:cs typeface="Times" panose="02020603050405020304" pitchFamily="18" charset="0"/>
            </a:endParaRPr>
          </a:p>
        </p:txBody>
      </p:sp>
      <p:sp>
        <p:nvSpPr>
          <p:cNvPr id="72717" name="Rectangle 14">
            <a:extLst>
              <a:ext uri="{FF2B5EF4-FFF2-40B4-BE49-F238E27FC236}">
                <a16:creationId xmlns:a16="http://schemas.microsoft.com/office/drawing/2014/main" id="{DE4AAFDF-F249-4003-8C60-14C069B9CFA5}"/>
              </a:ext>
            </a:extLst>
          </p:cNvPr>
          <p:cNvSpPr>
            <a:spLocks noChangeArrowheads="1"/>
          </p:cNvSpPr>
          <p:nvPr/>
        </p:nvSpPr>
        <p:spPr bwMode="auto">
          <a:xfrm>
            <a:off x="5053013" y="3119438"/>
            <a:ext cx="7742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缓冲区</a:t>
            </a:r>
            <a:endParaRPr lang="zh-CN" altLang="en-US" b="1">
              <a:latin typeface="Times" panose="02020603050405020304" pitchFamily="18" charset="0"/>
              <a:cs typeface="Times" panose="02020603050405020304" pitchFamily="18" charset="0"/>
            </a:endParaRPr>
          </a:p>
        </p:txBody>
      </p:sp>
      <p:sp>
        <p:nvSpPr>
          <p:cNvPr id="72718" name="Line 15">
            <a:extLst>
              <a:ext uri="{FF2B5EF4-FFF2-40B4-BE49-F238E27FC236}">
                <a16:creationId xmlns:a16="http://schemas.microsoft.com/office/drawing/2014/main" id="{FFBF8854-552A-4EEB-8AC1-32A407378ABA}"/>
              </a:ext>
            </a:extLst>
          </p:cNvPr>
          <p:cNvSpPr>
            <a:spLocks noChangeShapeType="1"/>
          </p:cNvSpPr>
          <p:nvPr/>
        </p:nvSpPr>
        <p:spPr bwMode="auto">
          <a:xfrm>
            <a:off x="5973763" y="3254375"/>
            <a:ext cx="1998662"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19" name="Freeform 16">
            <a:extLst>
              <a:ext uri="{FF2B5EF4-FFF2-40B4-BE49-F238E27FC236}">
                <a16:creationId xmlns:a16="http://schemas.microsoft.com/office/drawing/2014/main" id="{E3FDE3EE-AF81-40FE-8BF0-1E74A44085EC}"/>
              </a:ext>
            </a:extLst>
          </p:cNvPr>
          <p:cNvSpPr>
            <a:spLocks/>
          </p:cNvSpPr>
          <p:nvPr/>
        </p:nvSpPr>
        <p:spPr bwMode="auto">
          <a:xfrm>
            <a:off x="5973763" y="3197225"/>
            <a:ext cx="250825" cy="95250"/>
          </a:xfrm>
          <a:custGeom>
            <a:avLst/>
            <a:gdLst>
              <a:gd name="T0" fmla="*/ 250825 w 158"/>
              <a:gd name="T1" fmla="*/ 0 h 60"/>
              <a:gd name="T2" fmla="*/ 192087 w 158"/>
              <a:gd name="T3" fmla="*/ 57150 h 60"/>
              <a:gd name="T4" fmla="*/ 250825 w 158"/>
              <a:gd name="T5" fmla="*/ 95250 h 60"/>
              <a:gd name="T6" fmla="*/ 0 w 158"/>
              <a:gd name="T7" fmla="*/ 57150 h 60"/>
              <a:gd name="T8" fmla="*/ 250825 w 158"/>
              <a:gd name="T9" fmla="*/ 0 h 60"/>
              <a:gd name="T10" fmla="*/ 0 60000 65536"/>
              <a:gd name="T11" fmla="*/ 0 60000 65536"/>
              <a:gd name="T12" fmla="*/ 0 60000 65536"/>
              <a:gd name="T13" fmla="*/ 0 60000 65536"/>
              <a:gd name="T14" fmla="*/ 0 60000 65536"/>
              <a:gd name="T15" fmla="*/ 0 w 158"/>
              <a:gd name="T16" fmla="*/ 0 h 60"/>
              <a:gd name="T17" fmla="*/ 158 w 158"/>
              <a:gd name="T18" fmla="*/ 60 h 60"/>
            </a:gdLst>
            <a:ahLst/>
            <a:cxnLst>
              <a:cxn ang="T10">
                <a:pos x="T0" y="T1"/>
              </a:cxn>
              <a:cxn ang="T11">
                <a:pos x="T2" y="T3"/>
              </a:cxn>
              <a:cxn ang="T12">
                <a:pos x="T4" y="T5"/>
              </a:cxn>
              <a:cxn ang="T13">
                <a:pos x="T6" y="T7"/>
              </a:cxn>
              <a:cxn ang="T14">
                <a:pos x="T8" y="T9"/>
              </a:cxn>
            </a:cxnLst>
            <a:rect l="T15" t="T16" r="T17" b="T18"/>
            <a:pathLst>
              <a:path w="158" h="60">
                <a:moveTo>
                  <a:pt x="158" y="0"/>
                </a:moveTo>
                <a:lnTo>
                  <a:pt x="121" y="36"/>
                </a:lnTo>
                <a:lnTo>
                  <a:pt x="158" y="60"/>
                </a:lnTo>
                <a:lnTo>
                  <a:pt x="0" y="36"/>
                </a:lnTo>
                <a:lnTo>
                  <a:pt x="158" y="0"/>
                </a:lnTo>
                <a:close/>
              </a:path>
            </a:pathLst>
          </a:custGeom>
          <a:solidFill>
            <a:srgbClr val="000000"/>
          </a:solidFill>
          <a:ln w="22225">
            <a:solidFill>
              <a:srgbClr val="000000"/>
            </a:solidFill>
            <a:prstDash val="solid"/>
            <a:round/>
            <a:headEnd/>
            <a:tailEnd/>
          </a:ln>
        </p:spPr>
        <p:txBody>
          <a:bodyPr/>
          <a:lstStyle/>
          <a:p>
            <a:endParaRPr lang="zh-CN" altLang="en-US">
              <a:latin typeface="Times" panose="02020603050405020304" pitchFamily="18" charset="0"/>
              <a:cs typeface="Times" panose="02020603050405020304" pitchFamily="18" charset="0"/>
            </a:endParaRPr>
          </a:p>
        </p:txBody>
      </p:sp>
      <p:sp>
        <p:nvSpPr>
          <p:cNvPr id="72720" name="Rectangle 17">
            <a:extLst>
              <a:ext uri="{FF2B5EF4-FFF2-40B4-BE49-F238E27FC236}">
                <a16:creationId xmlns:a16="http://schemas.microsoft.com/office/drawing/2014/main" id="{475B4B8A-68F9-4CBB-8ACB-53764802929E}"/>
              </a:ext>
            </a:extLst>
          </p:cNvPr>
          <p:cNvSpPr>
            <a:spLocks noChangeArrowheads="1"/>
          </p:cNvSpPr>
          <p:nvPr/>
        </p:nvSpPr>
        <p:spPr bwMode="auto">
          <a:xfrm>
            <a:off x="3630613" y="2851150"/>
            <a:ext cx="51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传送</a:t>
            </a:r>
            <a:endParaRPr lang="zh-CN" altLang="en-US" b="1">
              <a:latin typeface="Times" panose="02020603050405020304" pitchFamily="18" charset="0"/>
              <a:cs typeface="Times" panose="02020603050405020304" pitchFamily="18" charset="0"/>
            </a:endParaRPr>
          </a:p>
        </p:txBody>
      </p:sp>
      <p:sp>
        <p:nvSpPr>
          <p:cNvPr id="72721" name="Rectangle 18">
            <a:extLst>
              <a:ext uri="{FF2B5EF4-FFF2-40B4-BE49-F238E27FC236}">
                <a16:creationId xmlns:a16="http://schemas.microsoft.com/office/drawing/2014/main" id="{5160B6DA-3646-467F-A89F-CCF6DE4F6DB9}"/>
              </a:ext>
            </a:extLst>
          </p:cNvPr>
          <p:cNvSpPr>
            <a:spLocks noChangeArrowheads="1"/>
          </p:cNvSpPr>
          <p:nvPr/>
        </p:nvSpPr>
        <p:spPr bwMode="auto">
          <a:xfrm>
            <a:off x="4130675" y="2832100"/>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a:t>
            </a:r>
            <a:endParaRPr lang="zh-CN" altLang="en-US" b="1">
              <a:latin typeface="Times" panose="02020603050405020304" pitchFamily="18" charset="0"/>
              <a:cs typeface="Times" panose="02020603050405020304" pitchFamily="18" charset="0"/>
            </a:endParaRPr>
          </a:p>
        </p:txBody>
      </p:sp>
      <p:sp>
        <p:nvSpPr>
          <p:cNvPr id="72722" name="Rectangle 19">
            <a:extLst>
              <a:ext uri="{FF2B5EF4-FFF2-40B4-BE49-F238E27FC236}">
                <a16:creationId xmlns:a16="http://schemas.microsoft.com/office/drawing/2014/main" id="{394D24F2-6C50-4F9E-9958-BB79C975F5C5}"/>
              </a:ext>
            </a:extLst>
          </p:cNvPr>
          <p:cNvSpPr>
            <a:spLocks noChangeArrowheads="1"/>
          </p:cNvSpPr>
          <p:nvPr/>
        </p:nvSpPr>
        <p:spPr bwMode="auto">
          <a:xfrm>
            <a:off x="4206875" y="28321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M</a:t>
            </a:r>
            <a:endParaRPr lang="en-US" altLang="zh-CN" b="1">
              <a:latin typeface="Times" panose="02020603050405020304" pitchFamily="18" charset="0"/>
              <a:cs typeface="Times" panose="02020603050405020304" pitchFamily="18" charset="0"/>
            </a:endParaRPr>
          </a:p>
        </p:txBody>
      </p:sp>
      <p:sp>
        <p:nvSpPr>
          <p:cNvPr id="72723" name="Rectangle 20">
            <a:extLst>
              <a:ext uri="{FF2B5EF4-FFF2-40B4-BE49-F238E27FC236}">
                <a16:creationId xmlns:a16="http://schemas.microsoft.com/office/drawing/2014/main" id="{7DF6D850-B56B-4338-9379-3FDBE7C526C3}"/>
              </a:ext>
            </a:extLst>
          </p:cNvPr>
          <p:cNvSpPr>
            <a:spLocks noChangeArrowheads="1"/>
          </p:cNvSpPr>
          <p:nvPr/>
        </p:nvSpPr>
        <p:spPr bwMode="auto">
          <a:xfrm>
            <a:off x="4418013" y="2832100"/>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a:t>
            </a:r>
            <a:endParaRPr lang="zh-CN" altLang="en-US" b="1">
              <a:latin typeface="Times" panose="02020603050405020304" pitchFamily="18" charset="0"/>
              <a:cs typeface="Times" panose="02020603050405020304" pitchFamily="18" charset="0"/>
            </a:endParaRPr>
          </a:p>
        </p:txBody>
      </p:sp>
      <p:sp>
        <p:nvSpPr>
          <p:cNvPr id="72724" name="Rectangle 21">
            <a:extLst>
              <a:ext uri="{FF2B5EF4-FFF2-40B4-BE49-F238E27FC236}">
                <a16:creationId xmlns:a16="http://schemas.microsoft.com/office/drawing/2014/main" id="{E734B74E-92E1-403E-BF4B-DA23BF68600A}"/>
              </a:ext>
            </a:extLst>
          </p:cNvPr>
          <p:cNvSpPr>
            <a:spLocks noChangeArrowheads="1"/>
          </p:cNvSpPr>
          <p:nvPr/>
        </p:nvSpPr>
        <p:spPr bwMode="auto">
          <a:xfrm>
            <a:off x="6589713" y="2851150"/>
            <a:ext cx="51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输入</a:t>
            </a:r>
            <a:endParaRPr lang="zh-CN" altLang="en-US" b="1">
              <a:latin typeface="Times" panose="02020603050405020304" pitchFamily="18" charset="0"/>
              <a:cs typeface="Times" panose="02020603050405020304" pitchFamily="18" charset="0"/>
            </a:endParaRPr>
          </a:p>
        </p:txBody>
      </p:sp>
      <p:sp>
        <p:nvSpPr>
          <p:cNvPr id="72725" name="Rectangle 22">
            <a:extLst>
              <a:ext uri="{FF2B5EF4-FFF2-40B4-BE49-F238E27FC236}">
                <a16:creationId xmlns:a16="http://schemas.microsoft.com/office/drawing/2014/main" id="{F6402E64-FD6A-4B6D-BBDE-0069CBCBB007}"/>
              </a:ext>
            </a:extLst>
          </p:cNvPr>
          <p:cNvSpPr>
            <a:spLocks noChangeArrowheads="1"/>
          </p:cNvSpPr>
          <p:nvPr/>
        </p:nvSpPr>
        <p:spPr bwMode="auto">
          <a:xfrm>
            <a:off x="7088188" y="2832100"/>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a:t>
            </a:r>
            <a:endParaRPr lang="zh-CN" altLang="en-US" b="1">
              <a:latin typeface="Times" panose="02020603050405020304" pitchFamily="18" charset="0"/>
              <a:cs typeface="Times" panose="02020603050405020304" pitchFamily="18" charset="0"/>
            </a:endParaRPr>
          </a:p>
        </p:txBody>
      </p:sp>
      <p:sp>
        <p:nvSpPr>
          <p:cNvPr id="72726" name="Rectangle 23">
            <a:extLst>
              <a:ext uri="{FF2B5EF4-FFF2-40B4-BE49-F238E27FC236}">
                <a16:creationId xmlns:a16="http://schemas.microsoft.com/office/drawing/2014/main" id="{CAF01DEA-3B4F-47AD-9A66-6684A9F30C46}"/>
              </a:ext>
            </a:extLst>
          </p:cNvPr>
          <p:cNvSpPr>
            <a:spLocks noChangeArrowheads="1"/>
          </p:cNvSpPr>
          <p:nvPr/>
        </p:nvSpPr>
        <p:spPr bwMode="auto">
          <a:xfrm>
            <a:off x="7165975" y="283210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T</a:t>
            </a:r>
            <a:endParaRPr lang="en-US" altLang="zh-CN" b="1">
              <a:latin typeface="Times" panose="02020603050405020304" pitchFamily="18" charset="0"/>
              <a:cs typeface="Times" panose="02020603050405020304" pitchFamily="18" charset="0"/>
            </a:endParaRPr>
          </a:p>
        </p:txBody>
      </p:sp>
      <p:sp>
        <p:nvSpPr>
          <p:cNvPr id="72727" name="Rectangle 24">
            <a:extLst>
              <a:ext uri="{FF2B5EF4-FFF2-40B4-BE49-F238E27FC236}">
                <a16:creationId xmlns:a16="http://schemas.microsoft.com/office/drawing/2014/main" id="{141389CD-BF77-402C-AF92-B793F79E144F}"/>
              </a:ext>
            </a:extLst>
          </p:cNvPr>
          <p:cNvSpPr>
            <a:spLocks noChangeArrowheads="1"/>
          </p:cNvSpPr>
          <p:nvPr/>
        </p:nvSpPr>
        <p:spPr bwMode="auto">
          <a:xfrm>
            <a:off x="7299325" y="2832100"/>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a:t>
            </a:r>
            <a:endParaRPr lang="zh-CN" altLang="en-US" b="1">
              <a:latin typeface="Times" panose="02020603050405020304" pitchFamily="18" charset="0"/>
              <a:cs typeface="Times" panose="02020603050405020304" pitchFamily="18" charset="0"/>
            </a:endParaRPr>
          </a:p>
        </p:txBody>
      </p:sp>
      <p:sp>
        <p:nvSpPr>
          <p:cNvPr id="72728" name="Rectangle 25">
            <a:extLst>
              <a:ext uri="{FF2B5EF4-FFF2-40B4-BE49-F238E27FC236}">
                <a16:creationId xmlns:a16="http://schemas.microsoft.com/office/drawing/2014/main" id="{BB6E8F03-2FE2-4F45-A3A7-3BB708DF7868}"/>
              </a:ext>
            </a:extLst>
          </p:cNvPr>
          <p:cNvSpPr>
            <a:spLocks noChangeArrowheads="1"/>
          </p:cNvSpPr>
          <p:nvPr/>
        </p:nvSpPr>
        <p:spPr bwMode="auto">
          <a:xfrm>
            <a:off x="8107363" y="3100388"/>
            <a:ext cx="365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panose="02020603050405020304" pitchFamily="18" charset="0"/>
                <a:cs typeface="Times" panose="02020603050405020304" pitchFamily="18" charset="0"/>
              </a:rPr>
              <a:t>I/O</a:t>
            </a:r>
            <a:endParaRPr lang="en-US" altLang="zh-CN" b="1">
              <a:latin typeface="Times" panose="02020603050405020304" pitchFamily="18" charset="0"/>
              <a:cs typeface="Times" panose="02020603050405020304" pitchFamily="18" charset="0"/>
            </a:endParaRPr>
          </a:p>
        </p:txBody>
      </p:sp>
      <p:sp>
        <p:nvSpPr>
          <p:cNvPr id="72729" name="Rectangle 26">
            <a:extLst>
              <a:ext uri="{FF2B5EF4-FFF2-40B4-BE49-F238E27FC236}">
                <a16:creationId xmlns:a16="http://schemas.microsoft.com/office/drawing/2014/main" id="{AC28F3D7-13CA-4998-98C2-CAB7B1036F30}"/>
              </a:ext>
            </a:extLst>
          </p:cNvPr>
          <p:cNvSpPr>
            <a:spLocks noChangeArrowheads="1"/>
          </p:cNvSpPr>
          <p:nvPr/>
        </p:nvSpPr>
        <p:spPr bwMode="auto">
          <a:xfrm>
            <a:off x="8432800" y="3119438"/>
            <a:ext cx="51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设备</a:t>
            </a:r>
            <a:endParaRPr lang="zh-CN" altLang="en-US" b="1">
              <a:latin typeface="Times" panose="02020603050405020304" pitchFamily="18" charset="0"/>
              <a:cs typeface="Times" panose="02020603050405020304" pitchFamily="18" charset="0"/>
            </a:endParaRPr>
          </a:p>
        </p:txBody>
      </p:sp>
      <p:sp>
        <p:nvSpPr>
          <p:cNvPr id="72730" name="Line 27">
            <a:extLst>
              <a:ext uri="{FF2B5EF4-FFF2-40B4-BE49-F238E27FC236}">
                <a16:creationId xmlns:a16="http://schemas.microsoft.com/office/drawing/2014/main" id="{BB4FCBD3-6EAE-4935-B78D-BA4CDEF0F282}"/>
              </a:ext>
            </a:extLst>
          </p:cNvPr>
          <p:cNvSpPr>
            <a:spLocks noChangeShapeType="1"/>
          </p:cNvSpPr>
          <p:nvPr/>
        </p:nvSpPr>
        <p:spPr bwMode="auto">
          <a:xfrm>
            <a:off x="1633538" y="4692650"/>
            <a:ext cx="90170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31" name="Rectangle 28">
            <a:extLst>
              <a:ext uri="{FF2B5EF4-FFF2-40B4-BE49-F238E27FC236}">
                <a16:creationId xmlns:a16="http://schemas.microsoft.com/office/drawing/2014/main" id="{BBF51FF7-53D5-4E5B-AD1E-E386CE0087B2}"/>
              </a:ext>
            </a:extLst>
          </p:cNvPr>
          <p:cNvSpPr>
            <a:spLocks noChangeArrowheads="1"/>
          </p:cNvSpPr>
          <p:nvPr/>
        </p:nvSpPr>
        <p:spPr bwMode="auto">
          <a:xfrm>
            <a:off x="384175" y="290988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a:t>
            </a:r>
            <a:endParaRPr lang="zh-CN" altLang="en-US" b="1">
              <a:latin typeface="Times" panose="02020603050405020304" pitchFamily="18" charset="0"/>
              <a:cs typeface="Times" panose="02020603050405020304" pitchFamily="18" charset="0"/>
            </a:endParaRPr>
          </a:p>
        </p:txBody>
      </p:sp>
      <p:sp>
        <p:nvSpPr>
          <p:cNvPr id="72732" name="Rectangle 29">
            <a:extLst>
              <a:ext uri="{FF2B5EF4-FFF2-40B4-BE49-F238E27FC236}">
                <a16:creationId xmlns:a16="http://schemas.microsoft.com/office/drawing/2014/main" id="{650E90DE-E7BC-44E4-9102-2017A128A3BE}"/>
              </a:ext>
            </a:extLst>
          </p:cNvPr>
          <p:cNvSpPr>
            <a:spLocks noChangeArrowheads="1"/>
          </p:cNvSpPr>
          <p:nvPr/>
        </p:nvSpPr>
        <p:spPr bwMode="auto">
          <a:xfrm>
            <a:off x="460375" y="29098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a</a:t>
            </a:r>
            <a:endParaRPr lang="en-US" altLang="zh-CN" b="1">
              <a:latin typeface="Times" panose="02020603050405020304" pitchFamily="18" charset="0"/>
              <a:cs typeface="Times" panose="02020603050405020304" pitchFamily="18" charset="0"/>
            </a:endParaRPr>
          </a:p>
        </p:txBody>
      </p:sp>
      <p:sp>
        <p:nvSpPr>
          <p:cNvPr id="72733" name="Rectangle 30">
            <a:extLst>
              <a:ext uri="{FF2B5EF4-FFF2-40B4-BE49-F238E27FC236}">
                <a16:creationId xmlns:a16="http://schemas.microsoft.com/office/drawing/2014/main" id="{AC3C7D2F-F11B-4CDC-9B21-B12EE8D03B21}"/>
              </a:ext>
            </a:extLst>
          </p:cNvPr>
          <p:cNvSpPr>
            <a:spLocks noChangeArrowheads="1"/>
          </p:cNvSpPr>
          <p:nvPr/>
        </p:nvSpPr>
        <p:spPr bwMode="auto">
          <a:xfrm>
            <a:off x="595313" y="2909888"/>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a:t>
            </a:r>
            <a:endParaRPr lang="zh-CN" altLang="en-US" b="1">
              <a:latin typeface="Times" panose="02020603050405020304" pitchFamily="18" charset="0"/>
              <a:cs typeface="Times" panose="02020603050405020304" pitchFamily="18" charset="0"/>
            </a:endParaRPr>
          </a:p>
        </p:txBody>
      </p:sp>
      <p:sp>
        <p:nvSpPr>
          <p:cNvPr id="72734" name="Rectangle 31">
            <a:extLst>
              <a:ext uri="{FF2B5EF4-FFF2-40B4-BE49-F238E27FC236}">
                <a16:creationId xmlns:a16="http://schemas.microsoft.com/office/drawing/2014/main" id="{E157C79E-ADC7-402E-AEA1-36D8305061CD}"/>
              </a:ext>
            </a:extLst>
          </p:cNvPr>
          <p:cNvSpPr>
            <a:spLocks noChangeArrowheads="1"/>
          </p:cNvSpPr>
          <p:nvPr/>
        </p:nvSpPr>
        <p:spPr bwMode="auto">
          <a:xfrm>
            <a:off x="1958975" y="4270375"/>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T</a:t>
            </a:r>
            <a:endParaRPr lang="en-US" altLang="zh-CN" b="1">
              <a:latin typeface="Times" panose="02020603050405020304" pitchFamily="18" charset="0"/>
              <a:cs typeface="Times" panose="02020603050405020304" pitchFamily="18" charset="0"/>
            </a:endParaRPr>
          </a:p>
        </p:txBody>
      </p:sp>
      <p:sp>
        <p:nvSpPr>
          <p:cNvPr id="72735" name="Rectangle 32">
            <a:extLst>
              <a:ext uri="{FF2B5EF4-FFF2-40B4-BE49-F238E27FC236}">
                <a16:creationId xmlns:a16="http://schemas.microsoft.com/office/drawing/2014/main" id="{24A80FA1-8690-49A6-9AE7-A9C5B94A9A22}"/>
              </a:ext>
            </a:extLst>
          </p:cNvPr>
          <p:cNvSpPr>
            <a:spLocks noChangeArrowheads="1"/>
          </p:cNvSpPr>
          <p:nvPr/>
        </p:nvSpPr>
        <p:spPr bwMode="auto">
          <a:xfrm>
            <a:off x="2093913" y="4403725"/>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cs typeface="Times" panose="02020603050405020304" pitchFamily="18" charset="0"/>
              </a:rPr>
              <a:t>1</a:t>
            </a:r>
            <a:endParaRPr lang="zh-CN" altLang="en-US" b="1">
              <a:latin typeface="Times" panose="02020603050405020304" pitchFamily="18" charset="0"/>
              <a:cs typeface="Times" panose="02020603050405020304" pitchFamily="18" charset="0"/>
            </a:endParaRPr>
          </a:p>
        </p:txBody>
      </p:sp>
      <p:sp>
        <p:nvSpPr>
          <p:cNvPr id="72736" name="Line 33">
            <a:extLst>
              <a:ext uri="{FF2B5EF4-FFF2-40B4-BE49-F238E27FC236}">
                <a16:creationId xmlns:a16="http://schemas.microsoft.com/office/drawing/2014/main" id="{46066120-5CF3-42CA-99DD-BC08DBEBD0D3}"/>
              </a:ext>
            </a:extLst>
          </p:cNvPr>
          <p:cNvSpPr>
            <a:spLocks noChangeShapeType="1"/>
          </p:cNvSpPr>
          <p:nvPr/>
        </p:nvSpPr>
        <p:spPr bwMode="auto">
          <a:xfrm>
            <a:off x="2535238" y="4692650"/>
            <a:ext cx="1587" cy="952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37" name="Line 34">
            <a:extLst>
              <a:ext uri="{FF2B5EF4-FFF2-40B4-BE49-F238E27FC236}">
                <a16:creationId xmlns:a16="http://schemas.microsoft.com/office/drawing/2014/main" id="{2EFC3B1C-B4B1-4326-BFDD-CDE6090776EF}"/>
              </a:ext>
            </a:extLst>
          </p:cNvPr>
          <p:cNvSpPr>
            <a:spLocks noChangeShapeType="1"/>
          </p:cNvSpPr>
          <p:nvPr/>
        </p:nvSpPr>
        <p:spPr bwMode="auto">
          <a:xfrm>
            <a:off x="2535238" y="4883150"/>
            <a:ext cx="1587" cy="968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38" name="Line 35">
            <a:extLst>
              <a:ext uri="{FF2B5EF4-FFF2-40B4-BE49-F238E27FC236}">
                <a16:creationId xmlns:a16="http://schemas.microsoft.com/office/drawing/2014/main" id="{C1044CB7-5EEB-4B6E-A00A-12138BAE09A8}"/>
              </a:ext>
            </a:extLst>
          </p:cNvPr>
          <p:cNvSpPr>
            <a:spLocks noChangeShapeType="1"/>
          </p:cNvSpPr>
          <p:nvPr/>
        </p:nvSpPr>
        <p:spPr bwMode="auto">
          <a:xfrm>
            <a:off x="2535238" y="5075238"/>
            <a:ext cx="1587" cy="968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39" name="Line 36">
            <a:extLst>
              <a:ext uri="{FF2B5EF4-FFF2-40B4-BE49-F238E27FC236}">
                <a16:creationId xmlns:a16="http://schemas.microsoft.com/office/drawing/2014/main" id="{14D6C12F-F374-44A9-B501-442290B1619E}"/>
              </a:ext>
            </a:extLst>
          </p:cNvPr>
          <p:cNvSpPr>
            <a:spLocks noChangeShapeType="1"/>
          </p:cNvSpPr>
          <p:nvPr/>
        </p:nvSpPr>
        <p:spPr bwMode="auto">
          <a:xfrm>
            <a:off x="2535238" y="5267325"/>
            <a:ext cx="1587" cy="952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40" name="Line 37">
            <a:extLst>
              <a:ext uri="{FF2B5EF4-FFF2-40B4-BE49-F238E27FC236}">
                <a16:creationId xmlns:a16="http://schemas.microsoft.com/office/drawing/2014/main" id="{FD80FC36-A847-42EF-BF9F-B11A75563834}"/>
              </a:ext>
            </a:extLst>
          </p:cNvPr>
          <p:cNvSpPr>
            <a:spLocks noChangeShapeType="1"/>
          </p:cNvSpPr>
          <p:nvPr/>
        </p:nvSpPr>
        <p:spPr bwMode="auto">
          <a:xfrm>
            <a:off x="2535238" y="5421313"/>
            <a:ext cx="7302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41" name="Line 38">
            <a:extLst>
              <a:ext uri="{FF2B5EF4-FFF2-40B4-BE49-F238E27FC236}">
                <a16:creationId xmlns:a16="http://schemas.microsoft.com/office/drawing/2014/main" id="{4BC1D935-8FEF-4B8E-A412-65B1518138E1}"/>
              </a:ext>
            </a:extLst>
          </p:cNvPr>
          <p:cNvSpPr>
            <a:spLocks noChangeShapeType="1"/>
          </p:cNvSpPr>
          <p:nvPr/>
        </p:nvSpPr>
        <p:spPr bwMode="auto">
          <a:xfrm>
            <a:off x="3265488" y="5421313"/>
            <a:ext cx="1587" cy="952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42" name="Line 39">
            <a:extLst>
              <a:ext uri="{FF2B5EF4-FFF2-40B4-BE49-F238E27FC236}">
                <a16:creationId xmlns:a16="http://schemas.microsoft.com/office/drawing/2014/main" id="{DC61E69E-E903-418F-B2DF-0793C1D09D65}"/>
              </a:ext>
            </a:extLst>
          </p:cNvPr>
          <p:cNvSpPr>
            <a:spLocks noChangeShapeType="1"/>
          </p:cNvSpPr>
          <p:nvPr/>
        </p:nvSpPr>
        <p:spPr bwMode="auto">
          <a:xfrm>
            <a:off x="3265488" y="5611813"/>
            <a:ext cx="1587" cy="968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43" name="Line 40">
            <a:extLst>
              <a:ext uri="{FF2B5EF4-FFF2-40B4-BE49-F238E27FC236}">
                <a16:creationId xmlns:a16="http://schemas.microsoft.com/office/drawing/2014/main" id="{585BC98C-C828-4C32-8723-49A8883180B8}"/>
              </a:ext>
            </a:extLst>
          </p:cNvPr>
          <p:cNvSpPr>
            <a:spLocks noChangeShapeType="1"/>
          </p:cNvSpPr>
          <p:nvPr/>
        </p:nvSpPr>
        <p:spPr bwMode="auto">
          <a:xfrm>
            <a:off x="3265488" y="5803900"/>
            <a:ext cx="1587" cy="968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44" name="Line 41">
            <a:extLst>
              <a:ext uri="{FF2B5EF4-FFF2-40B4-BE49-F238E27FC236}">
                <a16:creationId xmlns:a16="http://schemas.microsoft.com/office/drawing/2014/main" id="{8E79FFBB-AA0F-470C-A9B5-F72C21947779}"/>
              </a:ext>
            </a:extLst>
          </p:cNvPr>
          <p:cNvSpPr>
            <a:spLocks noChangeShapeType="1"/>
          </p:cNvSpPr>
          <p:nvPr/>
        </p:nvSpPr>
        <p:spPr bwMode="auto">
          <a:xfrm>
            <a:off x="3265488" y="5995988"/>
            <a:ext cx="1587" cy="952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45" name="Line 42">
            <a:extLst>
              <a:ext uri="{FF2B5EF4-FFF2-40B4-BE49-F238E27FC236}">
                <a16:creationId xmlns:a16="http://schemas.microsoft.com/office/drawing/2014/main" id="{7AC277CE-6E72-4BE3-A440-2001042D3E2F}"/>
              </a:ext>
            </a:extLst>
          </p:cNvPr>
          <p:cNvSpPr>
            <a:spLocks noChangeShapeType="1"/>
          </p:cNvSpPr>
          <p:nvPr/>
        </p:nvSpPr>
        <p:spPr bwMode="auto">
          <a:xfrm>
            <a:off x="3265488" y="6148388"/>
            <a:ext cx="71120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46" name="Rectangle 43">
            <a:extLst>
              <a:ext uri="{FF2B5EF4-FFF2-40B4-BE49-F238E27FC236}">
                <a16:creationId xmlns:a16="http://schemas.microsoft.com/office/drawing/2014/main" id="{5F79A78B-4B65-4620-B4E3-B2A99AC4192C}"/>
              </a:ext>
            </a:extLst>
          </p:cNvPr>
          <p:cNvSpPr>
            <a:spLocks noChangeArrowheads="1"/>
          </p:cNvSpPr>
          <p:nvPr/>
        </p:nvSpPr>
        <p:spPr bwMode="auto">
          <a:xfrm>
            <a:off x="2746375" y="4999038"/>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M</a:t>
            </a:r>
            <a:endParaRPr lang="en-US" altLang="zh-CN" b="1">
              <a:latin typeface="Times" panose="02020603050405020304" pitchFamily="18" charset="0"/>
              <a:cs typeface="Times" panose="02020603050405020304" pitchFamily="18" charset="0"/>
            </a:endParaRPr>
          </a:p>
        </p:txBody>
      </p:sp>
      <p:sp>
        <p:nvSpPr>
          <p:cNvPr id="72747" name="Rectangle 44">
            <a:extLst>
              <a:ext uri="{FF2B5EF4-FFF2-40B4-BE49-F238E27FC236}">
                <a16:creationId xmlns:a16="http://schemas.microsoft.com/office/drawing/2014/main" id="{52749E45-7DE4-4961-82D0-F3184A03704F}"/>
              </a:ext>
            </a:extLst>
          </p:cNvPr>
          <p:cNvSpPr>
            <a:spLocks noChangeArrowheads="1"/>
          </p:cNvSpPr>
          <p:nvPr/>
        </p:nvSpPr>
        <p:spPr bwMode="auto">
          <a:xfrm>
            <a:off x="2959100" y="5113338"/>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cs typeface="Times" panose="02020603050405020304" pitchFamily="18" charset="0"/>
              </a:rPr>
              <a:t>1</a:t>
            </a:r>
            <a:endParaRPr lang="zh-CN" altLang="en-US" b="1">
              <a:latin typeface="Times" panose="02020603050405020304" pitchFamily="18" charset="0"/>
              <a:cs typeface="Times" panose="02020603050405020304" pitchFamily="18" charset="0"/>
            </a:endParaRPr>
          </a:p>
        </p:txBody>
      </p:sp>
      <p:sp>
        <p:nvSpPr>
          <p:cNvPr id="72748" name="Rectangle 45">
            <a:extLst>
              <a:ext uri="{FF2B5EF4-FFF2-40B4-BE49-F238E27FC236}">
                <a16:creationId xmlns:a16="http://schemas.microsoft.com/office/drawing/2014/main" id="{D4B00320-168B-423E-8297-4EE1CF8046D0}"/>
              </a:ext>
            </a:extLst>
          </p:cNvPr>
          <p:cNvSpPr>
            <a:spLocks noChangeArrowheads="1"/>
          </p:cNvSpPr>
          <p:nvPr/>
        </p:nvSpPr>
        <p:spPr bwMode="auto">
          <a:xfrm>
            <a:off x="3476625" y="5727700"/>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C</a:t>
            </a:r>
            <a:endParaRPr lang="en-US" altLang="zh-CN" b="1">
              <a:latin typeface="Times" panose="02020603050405020304" pitchFamily="18" charset="0"/>
              <a:cs typeface="Times" panose="02020603050405020304" pitchFamily="18" charset="0"/>
            </a:endParaRPr>
          </a:p>
        </p:txBody>
      </p:sp>
      <p:sp>
        <p:nvSpPr>
          <p:cNvPr id="72749" name="Rectangle 46">
            <a:extLst>
              <a:ext uri="{FF2B5EF4-FFF2-40B4-BE49-F238E27FC236}">
                <a16:creationId xmlns:a16="http://schemas.microsoft.com/office/drawing/2014/main" id="{54300506-5879-4266-AFD7-5D3B5AC298A1}"/>
              </a:ext>
            </a:extLst>
          </p:cNvPr>
          <p:cNvSpPr>
            <a:spLocks noChangeArrowheads="1"/>
          </p:cNvSpPr>
          <p:nvPr/>
        </p:nvSpPr>
        <p:spPr bwMode="auto">
          <a:xfrm>
            <a:off x="3649663" y="5842000"/>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cs typeface="Times" panose="02020603050405020304" pitchFamily="18" charset="0"/>
              </a:rPr>
              <a:t>1</a:t>
            </a:r>
            <a:endParaRPr lang="zh-CN" altLang="en-US" b="1">
              <a:latin typeface="Times" panose="02020603050405020304" pitchFamily="18" charset="0"/>
              <a:cs typeface="Times" panose="02020603050405020304" pitchFamily="18" charset="0"/>
            </a:endParaRPr>
          </a:p>
        </p:txBody>
      </p:sp>
      <p:sp>
        <p:nvSpPr>
          <p:cNvPr id="72750" name="Line 47">
            <a:extLst>
              <a:ext uri="{FF2B5EF4-FFF2-40B4-BE49-F238E27FC236}">
                <a16:creationId xmlns:a16="http://schemas.microsoft.com/office/drawing/2014/main" id="{8578440B-40DA-4D4C-BE22-6A83D4900D31}"/>
              </a:ext>
            </a:extLst>
          </p:cNvPr>
          <p:cNvSpPr>
            <a:spLocks noChangeShapeType="1"/>
          </p:cNvSpPr>
          <p:nvPr/>
        </p:nvSpPr>
        <p:spPr bwMode="auto">
          <a:xfrm>
            <a:off x="3265488" y="4692650"/>
            <a:ext cx="90328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51" name="Rectangle 48">
            <a:extLst>
              <a:ext uri="{FF2B5EF4-FFF2-40B4-BE49-F238E27FC236}">
                <a16:creationId xmlns:a16="http://schemas.microsoft.com/office/drawing/2014/main" id="{9EB14AA0-DE93-4AFB-8A13-04B1009632BB}"/>
              </a:ext>
            </a:extLst>
          </p:cNvPr>
          <p:cNvSpPr>
            <a:spLocks noChangeArrowheads="1"/>
          </p:cNvSpPr>
          <p:nvPr/>
        </p:nvSpPr>
        <p:spPr bwMode="auto">
          <a:xfrm>
            <a:off x="3592513" y="4270375"/>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T</a:t>
            </a:r>
            <a:endParaRPr lang="en-US" altLang="zh-CN" b="1">
              <a:latin typeface="Times" panose="02020603050405020304" pitchFamily="18" charset="0"/>
              <a:cs typeface="Times" panose="02020603050405020304" pitchFamily="18" charset="0"/>
            </a:endParaRPr>
          </a:p>
        </p:txBody>
      </p:sp>
      <p:sp>
        <p:nvSpPr>
          <p:cNvPr id="72752" name="Rectangle 49">
            <a:extLst>
              <a:ext uri="{FF2B5EF4-FFF2-40B4-BE49-F238E27FC236}">
                <a16:creationId xmlns:a16="http://schemas.microsoft.com/office/drawing/2014/main" id="{6238BAE1-F18F-42E8-893C-1F20FC89B0A5}"/>
              </a:ext>
            </a:extLst>
          </p:cNvPr>
          <p:cNvSpPr>
            <a:spLocks noChangeArrowheads="1"/>
          </p:cNvSpPr>
          <p:nvPr/>
        </p:nvSpPr>
        <p:spPr bwMode="auto">
          <a:xfrm>
            <a:off x="3727450" y="4403725"/>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cs typeface="Times" panose="02020603050405020304" pitchFamily="18" charset="0"/>
              </a:rPr>
              <a:t>2</a:t>
            </a:r>
            <a:endParaRPr lang="zh-CN" altLang="en-US" b="1">
              <a:latin typeface="Times" panose="02020603050405020304" pitchFamily="18" charset="0"/>
              <a:cs typeface="Times" panose="02020603050405020304" pitchFamily="18" charset="0"/>
            </a:endParaRPr>
          </a:p>
        </p:txBody>
      </p:sp>
      <p:sp>
        <p:nvSpPr>
          <p:cNvPr id="72753" name="Line 50">
            <a:extLst>
              <a:ext uri="{FF2B5EF4-FFF2-40B4-BE49-F238E27FC236}">
                <a16:creationId xmlns:a16="http://schemas.microsoft.com/office/drawing/2014/main" id="{DA6F0EB8-4349-4512-9FE1-B7F4F8DB92CE}"/>
              </a:ext>
            </a:extLst>
          </p:cNvPr>
          <p:cNvSpPr>
            <a:spLocks noChangeShapeType="1"/>
          </p:cNvSpPr>
          <p:nvPr/>
        </p:nvSpPr>
        <p:spPr bwMode="auto">
          <a:xfrm>
            <a:off x="4168775" y="4692650"/>
            <a:ext cx="1588" cy="952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54" name="Line 51">
            <a:extLst>
              <a:ext uri="{FF2B5EF4-FFF2-40B4-BE49-F238E27FC236}">
                <a16:creationId xmlns:a16="http://schemas.microsoft.com/office/drawing/2014/main" id="{BBACDF28-55A5-47EB-B9DC-0966A3434635}"/>
              </a:ext>
            </a:extLst>
          </p:cNvPr>
          <p:cNvSpPr>
            <a:spLocks noChangeShapeType="1"/>
          </p:cNvSpPr>
          <p:nvPr/>
        </p:nvSpPr>
        <p:spPr bwMode="auto">
          <a:xfrm>
            <a:off x="4168775" y="4883150"/>
            <a:ext cx="1588" cy="968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55" name="Line 52">
            <a:extLst>
              <a:ext uri="{FF2B5EF4-FFF2-40B4-BE49-F238E27FC236}">
                <a16:creationId xmlns:a16="http://schemas.microsoft.com/office/drawing/2014/main" id="{CE83816F-7C91-4AA5-95F2-882403FC5E99}"/>
              </a:ext>
            </a:extLst>
          </p:cNvPr>
          <p:cNvSpPr>
            <a:spLocks noChangeShapeType="1"/>
          </p:cNvSpPr>
          <p:nvPr/>
        </p:nvSpPr>
        <p:spPr bwMode="auto">
          <a:xfrm>
            <a:off x="4168775" y="5075238"/>
            <a:ext cx="1588" cy="968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56" name="Line 53">
            <a:extLst>
              <a:ext uri="{FF2B5EF4-FFF2-40B4-BE49-F238E27FC236}">
                <a16:creationId xmlns:a16="http://schemas.microsoft.com/office/drawing/2014/main" id="{4AF93ACB-DA6E-4BDF-B5AC-A3E5ACD67DA5}"/>
              </a:ext>
            </a:extLst>
          </p:cNvPr>
          <p:cNvSpPr>
            <a:spLocks noChangeShapeType="1"/>
          </p:cNvSpPr>
          <p:nvPr/>
        </p:nvSpPr>
        <p:spPr bwMode="auto">
          <a:xfrm>
            <a:off x="4168775" y="5267325"/>
            <a:ext cx="1588" cy="952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57" name="Line 54">
            <a:extLst>
              <a:ext uri="{FF2B5EF4-FFF2-40B4-BE49-F238E27FC236}">
                <a16:creationId xmlns:a16="http://schemas.microsoft.com/office/drawing/2014/main" id="{97EEED2D-5AFD-4C42-A01B-B5A46A536FC7}"/>
              </a:ext>
            </a:extLst>
          </p:cNvPr>
          <p:cNvSpPr>
            <a:spLocks noChangeShapeType="1"/>
          </p:cNvSpPr>
          <p:nvPr/>
        </p:nvSpPr>
        <p:spPr bwMode="auto">
          <a:xfrm>
            <a:off x="4168775" y="5421313"/>
            <a:ext cx="7302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58" name="Line 55">
            <a:extLst>
              <a:ext uri="{FF2B5EF4-FFF2-40B4-BE49-F238E27FC236}">
                <a16:creationId xmlns:a16="http://schemas.microsoft.com/office/drawing/2014/main" id="{2F18EE51-1C4F-4285-AA4F-7C7E81E261E2}"/>
              </a:ext>
            </a:extLst>
          </p:cNvPr>
          <p:cNvSpPr>
            <a:spLocks noChangeShapeType="1"/>
          </p:cNvSpPr>
          <p:nvPr/>
        </p:nvSpPr>
        <p:spPr bwMode="auto">
          <a:xfrm>
            <a:off x="4899025" y="5421313"/>
            <a:ext cx="1588" cy="952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59" name="Line 56">
            <a:extLst>
              <a:ext uri="{FF2B5EF4-FFF2-40B4-BE49-F238E27FC236}">
                <a16:creationId xmlns:a16="http://schemas.microsoft.com/office/drawing/2014/main" id="{33E4F415-A1D7-401C-AA37-EF1771F90479}"/>
              </a:ext>
            </a:extLst>
          </p:cNvPr>
          <p:cNvSpPr>
            <a:spLocks noChangeShapeType="1"/>
          </p:cNvSpPr>
          <p:nvPr/>
        </p:nvSpPr>
        <p:spPr bwMode="auto">
          <a:xfrm>
            <a:off x="4899025" y="5611813"/>
            <a:ext cx="1588" cy="968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60" name="Line 57">
            <a:extLst>
              <a:ext uri="{FF2B5EF4-FFF2-40B4-BE49-F238E27FC236}">
                <a16:creationId xmlns:a16="http://schemas.microsoft.com/office/drawing/2014/main" id="{21AEE3A7-0996-48A7-9058-D14F844BE5EC}"/>
              </a:ext>
            </a:extLst>
          </p:cNvPr>
          <p:cNvSpPr>
            <a:spLocks noChangeShapeType="1"/>
          </p:cNvSpPr>
          <p:nvPr/>
        </p:nvSpPr>
        <p:spPr bwMode="auto">
          <a:xfrm>
            <a:off x="4899025" y="5803900"/>
            <a:ext cx="1588" cy="968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61" name="Line 58">
            <a:extLst>
              <a:ext uri="{FF2B5EF4-FFF2-40B4-BE49-F238E27FC236}">
                <a16:creationId xmlns:a16="http://schemas.microsoft.com/office/drawing/2014/main" id="{FC5503E3-D820-4619-8AA7-D27D4F566495}"/>
              </a:ext>
            </a:extLst>
          </p:cNvPr>
          <p:cNvSpPr>
            <a:spLocks noChangeShapeType="1"/>
          </p:cNvSpPr>
          <p:nvPr/>
        </p:nvSpPr>
        <p:spPr bwMode="auto">
          <a:xfrm>
            <a:off x="4899025" y="5995988"/>
            <a:ext cx="1588" cy="952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62" name="Line 59">
            <a:extLst>
              <a:ext uri="{FF2B5EF4-FFF2-40B4-BE49-F238E27FC236}">
                <a16:creationId xmlns:a16="http://schemas.microsoft.com/office/drawing/2014/main" id="{A8E743BA-3DC1-4FED-A43A-52A4535EE094}"/>
              </a:ext>
            </a:extLst>
          </p:cNvPr>
          <p:cNvSpPr>
            <a:spLocks noChangeShapeType="1"/>
          </p:cNvSpPr>
          <p:nvPr/>
        </p:nvSpPr>
        <p:spPr bwMode="auto">
          <a:xfrm>
            <a:off x="4899025" y="6148388"/>
            <a:ext cx="709613"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63" name="Rectangle 60">
            <a:extLst>
              <a:ext uri="{FF2B5EF4-FFF2-40B4-BE49-F238E27FC236}">
                <a16:creationId xmlns:a16="http://schemas.microsoft.com/office/drawing/2014/main" id="{390F1841-13DA-4C54-961C-7384F00E1921}"/>
              </a:ext>
            </a:extLst>
          </p:cNvPr>
          <p:cNvSpPr>
            <a:spLocks noChangeArrowheads="1"/>
          </p:cNvSpPr>
          <p:nvPr/>
        </p:nvSpPr>
        <p:spPr bwMode="auto">
          <a:xfrm>
            <a:off x="4379913" y="4999038"/>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M</a:t>
            </a:r>
            <a:endParaRPr lang="en-US" altLang="zh-CN" b="1">
              <a:latin typeface="Times" panose="02020603050405020304" pitchFamily="18" charset="0"/>
              <a:cs typeface="Times" panose="02020603050405020304" pitchFamily="18" charset="0"/>
            </a:endParaRPr>
          </a:p>
        </p:txBody>
      </p:sp>
      <p:sp>
        <p:nvSpPr>
          <p:cNvPr id="72764" name="Rectangle 61">
            <a:extLst>
              <a:ext uri="{FF2B5EF4-FFF2-40B4-BE49-F238E27FC236}">
                <a16:creationId xmlns:a16="http://schemas.microsoft.com/office/drawing/2014/main" id="{26399215-1AA3-4ED5-8786-12A5BFFD6426}"/>
              </a:ext>
            </a:extLst>
          </p:cNvPr>
          <p:cNvSpPr>
            <a:spLocks noChangeArrowheads="1"/>
          </p:cNvSpPr>
          <p:nvPr/>
        </p:nvSpPr>
        <p:spPr bwMode="auto">
          <a:xfrm>
            <a:off x="4591050" y="5113338"/>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cs typeface="Times" panose="02020603050405020304" pitchFamily="18" charset="0"/>
              </a:rPr>
              <a:t>2</a:t>
            </a:r>
            <a:endParaRPr lang="zh-CN" altLang="en-US" b="1">
              <a:latin typeface="Times" panose="02020603050405020304" pitchFamily="18" charset="0"/>
              <a:cs typeface="Times" panose="02020603050405020304" pitchFamily="18" charset="0"/>
            </a:endParaRPr>
          </a:p>
        </p:txBody>
      </p:sp>
      <p:sp>
        <p:nvSpPr>
          <p:cNvPr id="72765" name="Rectangle 62">
            <a:extLst>
              <a:ext uri="{FF2B5EF4-FFF2-40B4-BE49-F238E27FC236}">
                <a16:creationId xmlns:a16="http://schemas.microsoft.com/office/drawing/2014/main" id="{6C0F0490-F3EC-4A5F-AB9D-D5D13A0B7F99}"/>
              </a:ext>
            </a:extLst>
          </p:cNvPr>
          <p:cNvSpPr>
            <a:spLocks noChangeArrowheads="1"/>
          </p:cNvSpPr>
          <p:nvPr/>
        </p:nvSpPr>
        <p:spPr bwMode="auto">
          <a:xfrm>
            <a:off x="5110163" y="5727700"/>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C</a:t>
            </a:r>
            <a:endParaRPr lang="en-US" altLang="zh-CN" b="1">
              <a:latin typeface="Times" panose="02020603050405020304" pitchFamily="18" charset="0"/>
              <a:cs typeface="Times" panose="02020603050405020304" pitchFamily="18" charset="0"/>
            </a:endParaRPr>
          </a:p>
        </p:txBody>
      </p:sp>
      <p:sp>
        <p:nvSpPr>
          <p:cNvPr id="72766" name="Rectangle 63">
            <a:extLst>
              <a:ext uri="{FF2B5EF4-FFF2-40B4-BE49-F238E27FC236}">
                <a16:creationId xmlns:a16="http://schemas.microsoft.com/office/drawing/2014/main" id="{7F69F41F-C422-4C93-905C-9E98EB2E14DC}"/>
              </a:ext>
            </a:extLst>
          </p:cNvPr>
          <p:cNvSpPr>
            <a:spLocks noChangeArrowheads="1"/>
          </p:cNvSpPr>
          <p:nvPr/>
        </p:nvSpPr>
        <p:spPr bwMode="auto">
          <a:xfrm>
            <a:off x="5283200" y="5842000"/>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cs typeface="Times" panose="02020603050405020304" pitchFamily="18" charset="0"/>
              </a:rPr>
              <a:t>2</a:t>
            </a:r>
            <a:endParaRPr lang="zh-CN" altLang="en-US" b="1">
              <a:latin typeface="Times" panose="02020603050405020304" pitchFamily="18" charset="0"/>
              <a:cs typeface="Times" panose="02020603050405020304" pitchFamily="18" charset="0"/>
            </a:endParaRPr>
          </a:p>
        </p:txBody>
      </p:sp>
      <p:sp>
        <p:nvSpPr>
          <p:cNvPr id="72767" name="Line 64">
            <a:extLst>
              <a:ext uri="{FF2B5EF4-FFF2-40B4-BE49-F238E27FC236}">
                <a16:creationId xmlns:a16="http://schemas.microsoft.com/office/drawing/2014/main" id="{D96A3776-4839-479F-A11A-9D8CE6E20717}"/>
              </a:ext>
            </a:extLst>
          </p:cNvPr>
          <p:cNvSpPr>
            <a:spLocks noChangeShapeType="1"/>
          </p:cNvSpPr>
          <p:nvPr/>
        </p:nvSpPr>
        <p:spPr bwMode="auto">
          <a:xfrm>
            <a:off x="4899025" y="4692650"/>
            <a:ext cx="90170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68" name="Rectangle 65">
            <a:extLst>
              <a:ext uri="{FF2B5EF4-FFF2-40B4-BE49-F238E27FC236}">
                <a16:creationId xmlns:a16="http://schemas.microsoft.com/office/drawing/2014/main" id="{E2E4D16D-948C-4595-B38A-A2FC8FE9A76A}"/>
              </a:ext>
            </a:extLst>
          </p:cNvPr>
          <p:cNvSpPr>
            <a:spLocks noChangeArrowheads="1"/>
          </p:cNvSpPr>
          <p:nvPr/>
        </p:nvSpPr>
        <p:spPr bwMode="auto">
          <a:xfrm>
            <a:off x="5224463" y="4270375"/>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T</a:t>
            </a:r>
            <a:endParaRPr lang="en-US" altLang="zh-CN" b="1">
              <a:latin typeface="Times" panose="02020603050405020304" pitchFamily="18" charset="0"/>
              <a:cs typeface="Times" panose="02020603050405020304" pitchFamily="18" charset="0"/>
            </a:endParaRPr>
          </a:p>
        </p:txBody>
      </p:sp>
      <p:sp>
        <p:nvSpPr>
          <p:cNvPr id="72769" name="Rectangle 66">
            <a:extLst>
              <a:ext uri="{FF2B5EF4-FFF2-40B4-BE49-F238E27FC236}">
                <a16:creationId xmlns:a16="http://schemas.microsoft.com/office/drawing/2014/main" id="{E957C810-9A9E-4678-AB8B-9C0C6DC8F344}"/>
              </a:ext>
            </a:extLst>
          </p:cNvPr>
          <p:cNvSpPr>
            <a:spLocks noChangeArrowheads="1"/>
          </p:cNvSpPr>
          <p:nvPr/>
        </p:nvSpPr>
        <p:spPr bwMode="auto">
          <a:xfrm>
            <a:off x="5359400" y="4403725"/>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cs typeface="Times" panose="02020603050405020304" pitchFamily="18" charset="0"/>
              </a:rPr>
              <a:t>3</a:t>
            </a:r>
            <a:endParaRPr lang="zh-CN" altLang="en-US" b="1">
              <a:latin typeface="Times" panose="02020603050405020304" pitchFamily="18" charset="0"/>
              <a:cs typeface="Times" panose="02020603050405020304" pitchFamily="18" charset="0"/>
            </a:endParaRPr>
          </a:p>
        </p:txBody>
      </p:sp>
      <p:sp>
        <p:nvSpPr>
          <p:cNvPr id="72770" name="Line 67">
            <a:extLst>
              <a:ext uri="{FF2B5EF4-FFF2-40B4-BE49-F238E27FC236}">
                <a16:creationId xmlns:a16="http://schemas.microsoft.com/office/drawing/2014/main" id="{03FB5E0F-8543-4A6C-8002-428E0C924D32}"/>
              </a:ext>
            </a:extLst>
          </p:cNvPr>
          <p:cNvSpPr>
            <a:spLocks noChangeShapeType="1"/>
          </p:cNvSpPr>
          <p:nvPr/>
        </p:nvSpPr>
        <p:spPr bwMode="auto">
          <a:xfrm>
            <a:off x="5800725" y="4692650"/>
            <a:ext cx="1588" cy="952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71" name="Line 68">
            <a:extLst>
              <a:ext uri="{FF2B5EF4-FFF2-40B4-BE49-F238E27FC236}">
                <a16:creationId xmlns:a16="http://schemas.microsoft.com/office/drawing/2014/main" id="{58E8B22E-C883-446F-883E-DB2F1CBD0AFC}"/>
              </a:ext>
            </a:extLst>
          </p:cNvPr>
          <p:cNvSpPr>
            <a:spLocks noChangeShapeType="1"/>
          </p:cNvSpPr>
          <p:nvPr/>
        </p:nvSpPr>
        <p:spPr bwMode="auto">
          <a:xfrm>
            <a:off x="5800725" y="4883150"/>
            <a:ext cx="1588" cy="968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72" name="Line 69">
            <a:extLst>
              <a:ext uri="{FF2B5EF4-FFF2-40B4-BE49-F238E27FC236}">
                <a16:creationId xmlns:a16="http://schemas.microsoft.com/office/drawing/2014/main" id="{ECBFD337-6AE1-4BE0-9A21-F62D11E60D2D}"/>
              </a:ext>
            </a:extLst>
          </p:cNvPr>
          <p:cNvSpPr>
            <a:spLocks noChangeShapeType="1"/>
          </p:cNvSpPr>
          <p:nvPr/>
        </p:nvSpPr>
        <p:spPr bwMode="auto">
          <a:xfrm>
            <a:off x="5800725" y="5075238"/>
            <a:ext cx="1588" cy="968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73" name="Line 70">
            <a:extLst>
              <a:ext uri="{FF2B5EF4-FFF2-40B4-BE49-F238E27FC236}">
                <a16:creationId xmlns:a16="http://schemas.microsoft.com/office/drawing/2014/main" id="{FFCC9E69-4BDA-42D6-A08E-C91BAD619F25}"/>
              </a:ext>
            </a:extLst>
          </p:cNvPr>
          <p:cNvSpPr>
            <a:spLocks noChangeShapeType="1"/>
          </p:cNvSpPr>
          <p:nvPr/>
        </p:nvSpPr>
        <p:spPr bwMode="auto">
          <a:xfrm>
            <a:off x="5800725" y="5267325"/>
            <a:ext cx="1588" cy="952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74" name="Line 71">
            <a:extLst>
              <a:ext uri="{FF2B5EF4-FFF2-40B4-BE49-F238E27FC236}">
                <a16:creationId xmlns:a16="http://schemas.microsoft.com/office/drawing/2014/main" id="{75686363-8FAD-4BB0-9344-2955F1CF3827}"/>
              </a:ext>
            </a:extLst>
          </p:cNvPr>
          <p:cNvSpPr>
            <a:spLocks noChangeShapeType="1"/>
          </p:cNvSpPr>
          <p:nvPr/>
        </p:nvSpPr>
        <p:spPr bwMode="auto">
          <a:xfrm>
            <a:off x="5800725" y="5421313"/>
            <a:ext cx="7302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75" name="Line 72">
            <a:extLst>
              <a:ext uri="{FF2B5EF4-FFF2-40B4-BE49-F238E27FC236}">
                <a16:creationId xmlns:a16="http://schemas.microsoft.com/office/drawing/2014/main" id="{2E44E90B-43BE-408F-82F6-B1C356939B8B}"/>
              </a:ext>
            </a:extLst>
          </p:cNvPr>
          <p:cNvSpPr>
            <a:spLocks noChangeShapeType="1"/>
          </p:cNvSpPr>
          <p:nvPr/>
        </p:nvSpPr>
        <p:spPr bwMode="auto">
          <a:xfrm>
            <a:off x="6530975" y="5421313"/>
            <a:ext cx="1588" cy="952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76" name="Line 73">
            <a:extLst>
              <a:ext uri="{FF2B5EF4-FFF2-40B4-BE49-F238E27FC236}">
                <a16:creationId xmlns:a16="http://schemas.microsoft.com/office/drawing/2014/main" id="{250C6C8D-5E5B-4C11-BD7A-C3D816327908}"/>
              </a:ext>
            </a:extLst>
          </p:cNvPr>
          <p:cNvSpPr>
            <a:spLocks noChangeShapeType="1"/>
          </p:cNvSpPr>
          <p:nvPr/>
        </p:nvSpPr>
        <p:spPr bwMode="auto">
          <a:xfrm>
            <a:off x="6530975" y="5611813"/>
            <a:ext cx="1588" cy="968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77" name="Line 74">
            <a:extLst>
              <a:ext uri="{FF2B5EF4-FFF2-40B4-BE49-F238E27FC236}">
                <a16:creationId xmlns:a16="http://schemas.microsoft.com/office/drawing/2014/main" id="{FEA0A91A-A3D7-41D0-906D-EDC2DC359DCB}"/>
              </a:ext>
            </a:extLst>
          </p:cNvPr>
          <p:cNvSpPr>
            <a:spLocks noChangeShapeType="1"/>
          </p:cNvSpPr>
          <p:nvPr/>
        </p:nvSpPr>
        <p:spPr bwMode="auto">
          <a:xfrm>
            <a:off x="6530975" y="5803900"/>
            <a:ext cx="1588" cy="968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78" name="Line 75">
            <a:extLst>
              <a:ext uri="{FF2B5EF4-FFF2-40B4-BE49-F238E27FC236}">
                <a16:creationId xmlns:a16="http://schemas.microsoft.com/office/drawing/2014/main" id="{D671E2C1-F655-4B48-8866-8281CEF95415}"/>
              </a:ext>
            </a:extLst>
          </p:cNvPr>
          <p:cNvSpPr>
            <a:spLocks noChangeShapeType="1"/>
          </p:cNvSpPr>
          <p:nvPr/>
        </p:nvSpPr>
        <p:spPr bwMode="auto">
          <a:xfrm>
            <a:off x="6530975" y="5995988"/>
            <a:ext cx="1588" cy="952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79" name="Line 76">
            <a:extLst>
              <a:ext uri="{FF2B5EF4-FFF2-40B4-BE49-F238E27FC236}">
                <a16:creationId xmlns:a16="http://schemas.microsoft.com/office/drawing/2014/main" id="{79E6A388-332E-460B-A465-E643FD2A3CA4}"/>
              </a:ext>
            </a:extLst>
          </p:cNvPr>
          <p:cNvSpPr>
            <a:spLocks noChangeShapeType="1"/>
          </p:cNvSpPr>
          <p:nvPr/>
        </p:nvSpPr>
        <p:spPr bwMode="auto">
          <a:xfrm>
            <a:off x="6530975" y="6148388"/>
            <a:ext cx="7302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80" name="Rectangle 77">
            <a:extLst>
              <a:ext uri="{FF2B5EF4-FFF2-40B4-BE49-F238E27FC236}">
                <a16:creationId xmlns:a16="http://schemas.microsoft.com/office/drawing/2014/main" id="{A5A9ADBB-2C30-473C-8B79-265D7A6CA88A}"/>
              </a:ext>
            </a:extLst>
          </p:cNvPr>
          <p:cNvSpPr>
            <a:spLocks noChangeArrowheads="1"/>
          </p:cNvSpPr>
          <p:nvPr/>
        </p:nvSpPr>
        <p:spPr bwMode="auto">
          <a:xfrm>
            <a:off x="6013450" y="4999038"/>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M</a:t>
            </a:r>
            <a:endParaRPr lang="en-US" altLang="zh-CN" b="1">
              <a:latin typeface="Times" panose="02020603050405020304" pitchFamily="18" charset="0"/>
              <a:cs typeface="Times" panose="02020603050405020304" pitchFamily="18" charset="0"/>
            </a:endParaRPr>
          </a:p>
        </p:txBody>
      </p:sp>
      <p:sp>
        <p:nvSpPr>
          <p:cNvPr id="72781" name="Rectangle 78">
            <a:extLst>
              <a:ext uri="{FF2B5EF4-FFF2-40B4-BE49-F238E27FC236}">
                <a16:creationId xmlns:a16="http://schemas.microsoft.com/office/drawing/2014/main" id="{F0E2E081-EF54-4A8C-8C89-8B0ED57BB7B3}"/>
              </a:ext>
            </a:extLst>
          </p:cNvPr>
          <p:cNvSpPr>
            <a:spLocks noChangeArrowheads="1"/>
          </p:cNvSpPr>
          <p:nvPr/>
        </p:nvSpPr>
        <p:spPr bwMode="auto">
          <a:xfrm>
            <a:off x="6224588" y="5113338"/>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cs typeface="Times" panose="02020603050405020304" pitchFamily="18" charset="0"/>
              </a:rPr>
              <a:t>3</a:t>
            </a:r>
            <a:endParaRPr lang="zh-CN" altLang="en-US" b="1">
              <a:latin typeface="Times" panose="02020603050405020304" pitchFamily="18" charset="0"/>
              <a:cs typeface="Times" panose="02020603050405020304" pitchFamily="18" charset="0"/>
            </a:endParaRPr>
          </a:p>
        </p:txBody>
      </p:sp>
      <p:sp>
        <p:nvSpPr>
          <p:cNvPr id="72782" name="Rectangle 79">
            <a:extLst>
              <a:ext uri="{FF2B5EF4-FFF2-40B4-BE49-F238E27FC236}">
                <a16:creationId xmlns:a16="http://schemas.microsoft.com/office/drawing/2014/main" id="{1208EA58-3F91-47ED-AB38-C303F3BF644A}"/>
              </a:ext>
            </a:extLst>
          </p:cNvPr>
          <p:cNvSpPr>
            <a:spLocks noChangeArrowheads="1"/>
          </p:cNvSpPr>
          <p:nvPr/>
        </p:nvSpPr>
        <p:spPr bwMode="auto">
          <a:xfrm>
            <a:off x="6742113" y="5727700"/>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C</a:t>
            </a:r>
            <a:endParaRPr lang="en-US" altLang="zh-CN" b="1">
              <a:latin typeface="Times" panose="02020603050405020304" pitchFamily="18" charset="0"/>
              <a:cs typeface="Times" panose="02020603050405020304" pitchFamily="18" charset="0"/>
            </a:endParaRPr>
          </a:p>
        </p:txBody>
      </p:sp>
      <p:sp>
        <p:nvSpPr>
          <p:cNvPr id="72783" name="Rectangle 80">
            <a:extLst>
              <a:ext uri="{FF2B5EF4-FFF2-40B4-BE49-F238E27FC236}">
                <a16:creationId xmlns:a16="http://schemas.microsoft.com/office/drawing/2014/main" id="{B8188D72-AE16-4851-8BFA-8DF87A5B6C5D}"/>
              </a:ext>
            </a:extLst>
          </p:cNvPr>
          <p:cNvSpPr>
            <a:spLocks noChangeArrowheads="1"/>
          </p:cNvSpPr>
          <p:nvPr/>
        </p:nvSpPr>
        <p:spPr bwMode="auto">
          <a:xfrm>
            <a:off x="6915150" y="5842000"/>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cs typeface="Times" panose="02020603050405020304" pitchFamily="18" charset="0"/>
              </a:rPr>
              <a:t>3</a:t>
            </a:r>
            <a:endParaRPr lang="zh-CN" altLang="en-US" b="1">
              <a:latin typeface="Times" panose="02020603050405020304" pitchFamily="18" charset="0"/>
              <a:cs typeface="Times" panose="02020603050405020304" pitchFamily="18" charset="0"/>
            </a:endParaRPr>
          </a:p>
        </p:txBody>
      </p:sp>
      <p:sp>
        <p:nvSpPr>
          <p:cNvPr id="72784" name="Line 81">
            <a:extLst>
              <a:ext uri="{FF2B5EF4-FFF2-40B4-BE49-F238E27FC236}">
                <a16:creationId xmlns:a16="http://schemas.microsoft.com/office/drawing/2014/main" id="{C1A8AFAB-AB91-41D6-864C-522C5860E9B1}"/>
              </a:ext>
            </a:extLst>
          </p:cNvPr>
          <p:cNvSpPr>
            <a:spLocks noChangeShapeType="1"/>
          </p:cNvSpPr>
          <p:nvPr/>
        </p:nvSpPr>
        <p:spPr bwMode="auto">
          <a:xfrm>
            <a:off x="6530975" y="4692650"/>
            <a:ext cx="903288"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85" name="Rectangle 82">
            <a:extLst>
              <a:ext uri="{FF2B5EF4-FFF2-40B4-BE49-F238E27FC236}">
                <a16:creationId xmlns:a16="http://schemas.microsoft.com/office/drawing/2014/main" id="{BC7BA92C-BF55-4F75-AA5C-61154BD0FA3C}"/>
              </a:ext>
            </a:extLst>
          </p:cNvPr>
          <p:cNvSpPr>
            <a:spLocks noChangeArrowheads="1"/>
          </p:cNvSpPr>
          <p:nvPr/>
        </p:nvSpPr>
        <p:spPr bwMode="auto">
          <a:xfrm>
            <a:off x="6858000" y="4270375"/>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T</a:t>
            </a:r>
            <a:endParaRPr lang="en-US" altLang="zh-CN" b="1">
              <a:latin typeface="Times" panose="02020603050405020304" pitchFamily="18" charset="0"/>
              <a:cs typeface="Times" panose="02020603050405020304" pitchFamily="18" charset="0"/>
            </a:endParaRPr>
          </a:p>
        </p:txBody>
      </p:sp>
      <p:sp>
        <p:nvSpPr>
          <p:cNvPr id="72786" name="Rectangle 83">
            <a:extLst>
              <a:ext uri="{FF2B5EF4-FFF2-40B4-BE49-F238E27FC236}">
                <a16:creationId xmlns:a16="http://schemas.microsoft.com/office/drawing/2014/main" id="{21101347-B5E7-4D3E-929E-7F3CEDE143C3}"/>
              </a:ext>
            </a:extLst>
          </p:cNvPr>
          <p:cNvSpPr>
            <a:spLocks noChangeArrowheads="1"/>
          </p:cNvSpPr>
          <p:nvPr/>
        </p:nvSpPr>
        <p:spPr bwMode="auto">
          <a:xfrm>
            <a:off x="6992938" y="4403725"/>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cs typeface="Times" panose="02020603050405020304" pitchFamily="18" charset="0"/>
              </a:rPr>
              <a:t>4</a:t>
            </a:r>
            <a:endParaRPr lang="zh-CN" altLang="en-US" b="1">
              <a:latin typeface="Times" panose="02020603050405020304" pitchFamily="18" charset="0"/>
              <a:cs typeface="Times" panose="02020603050405020304" pitchFamily="18" charset="0"/>
            </a:endParaRPr>
          </a:p>
        </p:txBody>
      </p:sp>
      <p:sp>
        <p:nvSpPr>
          <p:cNvPr id="72787" name="Line 84">
            <a:extLst>
              <a:ext uri="{FF2B5EF4-FFF2-40B4-BE49-F238E27FC236}">
                <a16:creationId xmlns:a16="http://schemas.microsoft.com/office/drawing/2014/main" id="{4F54AAE9-A964-4BCE-8A4E-F6311C42D744}"/>
              </a:ext>
            </a:extLst>
          </p:cNvPr>
          <p:cNvSpPr>
            <a:spLocks noChangeShapeType="1"/>
          </p:cNvSpPr>
          <p:nvPr/>
        </p:nvSpPr>
        <p:spPr bwMode="auto">
          <a:xfrm>
            <a:off x="1633538" y="6513513"/>
            <a:ext cx="6704012"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cs typeface="Times" panose="02020603050405020304" pitchFamily="18" charset="0"/>
            </a:endParaRPr>
          </a:p>
        </p:txBody>
      </p:sp>
      <p:sp>
        <p:nvSpPr>
          <p:cNvPr id="72788" name="Freeform 85">
            <a:extLst>
              <a:ext uri="{FF2B5EF4-FFF2-40B4-BE49-F238E27FC236}">
                <a16:creationId xmlns:a16="http://schemas.microsoft.com/office/drawing/2014/main" id="{F7986DE0-5435-4113-9D38-7B5077839A00}"/>
              </a:ext>
            </a:extLst>
          </p:cNvPr>
          <p:cNvSpPr>
            <a:spLocks/>
          </p:cNvSpPr>
          <p:nvPr/>
        </p:nvSpPr>
        <p:spPr bwMode="auto">
          <a:xfrm>
            <a:off x="8107363" y="6456363"/>
            <a:ext cx="230187" cy="95250"/>
          </a:xfrm>
          <a:custGeom>
            <a:avLst/>
            <a:gdLst>
              <a:gd name="T0" fmla="*/ 0 w 145"/>
              <a:gd name="T1" fmla="*/ 0 h 60"/>
              <a:gd name="T2" fmla="*/ 38100 w 145"/>
              <a:gd name="T3" fmla="*/ 57150 h 60"/>
              <a:gd name="T4" fmla="*/ 0 w 145"/>
              <a:gd name="T5" fmla="*/ 95250 h 60"/>
              <a:gd name="T6" fmla="*/ 230187 w 145"/>
              <a:gd name="T7" fmla="*/ 57150 h 60"/>
              <a:gd name="T8" fmla="*/ 0 w 145"/>
              <a:gd name="T9" fmla="*/ 0 h 60"/>
              <a:gd name="T10" fmla="*/ 0 60000 65536"/>
              <a:gd name="T11" fmla="*/ 0 60000 65536"/>
              <a:gd name="T12" fmla="*/ 0 60000 65536"/>
              <a:gd name="T13" fmla="*/ 0 60000 65536"/>
              <a:gd name="T14" fmla="*/ 0 60000 65536"/>
              <a:gd name="T15" fmla="*/ 0 w 145"/>
              <a:gd name="T16" fmla="*/ 0 h 60"/>
              <a:gd name="T17" fmla="*/ 145 w 145"/>
              <a:gd name="T18" fmla="*/ 60 h 60"/>
            </a:gdLst>
            <a:ahLst/>
            <a:cxnLst>
              <a:cxn ang="T10">
                <a:pos x="T0" y="T1"/>
              </a:cxn>
              <a:cxn ang="T11">
                <a:pos x="T2" y="T3"/>
              </a:cxn>
              <a:cxn ang="T12">
                <a:pos x="T4" y="T5"/>
              </a:cxn>
              <a:cxn ang="T13">
                <a:pos x="T6" y="T7"/>
              </a:cxn>
              <a:cxn ang="T14">
                <a:pos x="T8" y="T9"/>
              </a:cxn>
            </a:cxnLst>
            <a:rect l="T15" t="T16" r="T17" b="T18"/>
            <a:pathLst>
              <a:path w="145" h="60">
                <a:moveTo>
                  <a:pt x="0" y="0"/>
                </a:moveTo>
                <a:lnTo>
                  <a:pt x="24" y="36"/>
                </a:lnTo>
                <a:lnTo>
                  <a:pt x="0" y="60"/>
                </a:lnTo>
                <a:lnTo>
                  <a:pt x="145" y="36"/>
                </a:lnTo>
                <a:lnTo>
                  <a:pt x="0" y="0"/>
                </a:lnTo>
                <a:close/>
              </a:path>
            </a:pathLst>
          </a:custGeom>
          <a:solidFill>
            <a:srgbClr val="000000"/>
          </a:solidFill>
          <a:ln w="22225">
            <a:solidFill>
              <a:srgbClr val="000000"/>
            </a:solidFill>
            <a:prstDash val="solid"/>
            <a:round/>
            <a:headEnd/>
            <a:tailEnd/>
          </a:ln>
        </p:spPr>
        <p:txBody>
          <a:bodyPr/>
          <a:lstStyle/>
          <a:p>
            <a:endParaRPr lang="zh-CN" altLang="en-US">
              <a:latin typeface="Times" panose="02020603050405020304" pitchFamily="18" charset="0"/>
              <a:cs typeface="Times" panose="02020603050405020304" pitchFamily="18" charset="0"/>
            </a:endParaRPr>
          </a:p>
        </p:txBody>
      </p:sp>
      <p:sp>
        <p:nvSpPr>
          <p:cNvPr id="72789" name="Rectangle 86">
            <a:extLst>
              <a:ext uri="{FF2B5EF4-FFF2-40B4-BE49-F238E27FC236}">
                <a16:creationId xmlns:a16="http://schemas.microsoft.com/office/drawing/2014/main" id="{B6A4BDF2-239C-4F1F-A31E-F795B4607C44}"/>
              </a:ext>
            </a:extLst>
          </p:cNvPr>
          <p:cNvSpPr>
            <a:spLocks noChangeArrowheads="1"/>
          </p:cNvSpPr>
          <p:nvPr/>
        </p:nvSpPr>
        <p:spPr bwMode="auto">
          <a:xfrm>
            <a:off x="8470900" y="6359525"/>
            <a:ext cx="69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t</a:t>
            </a:r>
            <a:endParaRPr lang="en-US" altLang="zh-CN" b="1">
              <a:latin typeface="Times" panose="02020603050405020304" pitchFamily="18" charset="0"/>
              <a:cs typeface="Times" panose="02020603050405020304" pitchFamily="18" charset="0"/>
            </a:endParaRPr>
          </a:p>
        </p:txBody>
      </p:sp>
      <p:sp>
        <p:nvSpPr>
          <p:cNvPr id="72790" name="Rectangle 87">
            <a:extLst>
              <a:ext uri="{FF2B5EF4-FFF2-40B4-BE49-F238E27FC236}">
                <a16:creationId xmlns:a16="http://schemas.microsoft.com/office/drawing/2014/main" id="{2C86CF65-99B7-489E-98B2-25B05598AEE4}"/>
              </a:ext>
            </a:extLst>
          </p:cNvPr>
          <p:cNvSpPr>
            <a:spLocks noChangeArrowheads="1"/>
          </p:cNvSpPr>
          <p:nvPr/>
        </p:nvSpPr>
        <p:spPr bwMode="auto">
          <a:xfrm>
            <a:off x="384175" y="509428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a:t>
            </a:r>
            <a:endParaRPr lang="zh-CN" altLang="en-US" b="1">
              <a:latin typeface="Times" panose="02020603050405020304" pitchFamily="18" charset="0"/>
              <a:cs typeface="Times" panose="02020603050405020304" pitchFamily="18" charset="0"/>
            </a:endParaRPr>
          </a:p>
        </p:txBody>
      </p:sp>
      <p:sp>
        <p:nvSpPr>
          <p:cNvPr id="72791" name="Rectangle 88">
            <a:extLst>
              <a:ext uri="{FF2B5EF4-FFF2-40B4-BE49-F238E27FC236}">
                <a16:creationId xmlns:a16="http://schemas.microsoft.com/office/drawing/2014/main" id="{F80C48AD-97EF-4A3B-A819-52136565E67D}"/>
              </a:ext>
            </a:extLst>
          </p:cNvPr>
          <p:cNvSpPr>
            <a:spLocks noChangeArrowheads="1"/>
          </p:cNvSpPr>
          <p:nvPr/>
        </p:nvSpPr>
        <p:spPr bwMode="auto">
          <a:xfrm>
            <a:off x="460375" y="50942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cs typeface="Times" panose="02020603050405020304" pitchFamily="18" charset="0"/>
              </a:rPr>
              <a:t>b</a:t>
            </a:r>
            <a:endParaRPr lang="en-US" altLang="zh-CN" b="1">
              <a:latin typeface="Times" panose="02020603050405020304" pitchFamily="18" charset="0"/>
              <a:cs typeface="Times" panose="02020603050405020304" pitchFamily="18" charset="0"/>
            </a:endParaRPr>
          </a:p>
        </p:txBody>
      </p:sp>
      <p:sp>
        <p:nvSpPr>
          <p:cNvPr id="72792" name="Rectangle 89">
            <a:extLst>
              <a:ext uri="{FF2B5EF4-FFF2-40B4-BE49-F238E27FC236}">
                <a16:creationId xmlns:a16="http://schemas.microsoft.com/office/drawing/2014/main" id="{AE2C0F25-6DEA-4B6A-9C9C-8F67CDAC4EB0}"/>
              </a:ext>
            </a:extLst>
          </p:cNvPr>
          <p:cNvSpPr>
            <a:spLocks noChangeArrowheads="1"/>
          </p:cNvSpPr>
          <p:nvPr/>
        </p:nvSpPr>
        <p:spPr bwMode="auto">
          <a:xfrm>
            <a:off x="595313" y="5094288"/>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a:t>
            </a:r>
            <a:endParaRPr lang="zh-CN" altLang="en-US" b="1">
              <a:latin typeface="Times" panose="02020603050405020304" pitchFamily="18" charset="0"/>
              <a:cs typeface="Times" panose="02020603050405020304" pitchFamily="18" charset="0"/>
            </a:endParaRPr>
          </a:p>
        </p:txBody>
      </p:sp>
      <p:sp>
        <p:nvSpPr>
          <p:cNvPr id="72793" name="Rectangle 90">
            <a:extLst>
              <a:ext uri="{FF2B5EF4-FFF2-40B4-BE49-F238E27FC236}">
                <a16:creationId xmlns:a16="http://schemas.microsoft.com/office/drawing/2014/main" id="{E5C8D584-B4BF-4CF9-9923-80B103ECBC1F}"/>
              </a:ext>
            </a:extLst>
          </p:cNvPr>
          <p:cNvSpPr>
            <a:spLocks noChangeArrowheads="1"/>
          </p:cNvSpPr>
          <p:nvPr/>
        </p:nvSpPr>
        <p:spPr bwMode="auto">
          <a:xfrm>
            <a:off x="1844675" y="2162175"/>
            <a:ext cx="1022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cs typeface="Times" panose="02020603050405020304" pitchFamily="18" charset="0"/>
              </a:rPr>
              <a:t>用户进程</a:t>
            </a:r>
            <a:endParaRPr lang="zh-CN" altLang="en-US" b="1">
              <a:latin typeface="Times" panose="02020603050405020304" pitchFamily="18" charset="0"/>
              <a:cs typeface="Times" panose="02020603050405020304" pitchFamily="18" charset="0"/>
            </a:endParaRPr>
          </a:p>
        </p:txBody>
      </p:sp>
      <p:sp>
        <p:nvSpPr>
          <p:cNvPr id="72794" name="Text Box 91">
            <a:extLst>
              <a:ext uri="{FF2B5EF4-FFF2-40B4-BE49-F238E27FC236}">
                <a16:creationId xmlns:a16="http://schemas.microsoft.com/office/drawing/2014/main" id="{193B62B0-F6BF-48C4-BFC1-7F1BF7BE711A}"/>
              </a:ext>
            </a:extLst>
          </p:cNvPr>
          <p:cNvSpPr txBox="1">
            <a:spLocks noChangeArrowheads="1"/>
          </p:cNvSpPr>
          <p:nvPr/>
        </p:nvSpPr>
        <p:spPr bwMode="auto">
          <a:xfrm>
            <a:off x="595313" y="286743"/>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Times" panose="02020603050405020304" pitchFamily="18" charset="0"/>
                <a:ea typeface="华文新魏" panose="02010800040101010101" pitchFamily="2" charset="-122"/>
                <a:cs typeface="Times" panose="02020603050405020304" pitchFamily="18" charset="0"/>
              </a:rPr>
              <a:t>6.7</a:t>
            </a:r>
            <a:r>
              <a:rPr lang="zh-CN" altLang="en-US" sz="4000" b="1" dirty="0">
                <a:latin typeface="Times" panose="02020603050405020304" pitchFamily="18" charset="0"/>
                <a:ea typeface="华文新魏" panose="02010800040101010101" pitchFamily="2" charset="-122"/>
                <a:cs typeface="Times" panose="02020603050405020304" pitchFamily="18" charset="0"/>
              </a:rPr>
              <a:t>缓冲区管理</a:t>
            </a:r>
          </a:p>
        </p:txBody>
      </p:sp>
      <p:sp>
        <p:nvSpPr>
          <p:cNvPr id="2" name="文本框 1">
            <a:extLst>
              <a:ext uri="{FF2B5EF4-FFF2-40B4-BE49-F238E27FC236}">
                <a16:creationId xmlns:a16="http://schemas.microsoft.com/office/drawing/2014/main" id="{737C65A2-BE62-41C3-B35D-A922998CA9A0}"/>
              </a:ext>
            </a:extLst>
          </p:cNvPr>
          <p:cNvSpPr txBox="1"/>
          <p:nvPr/>
        </p:nvSpPr>
        <p:spPr>
          <a:xfrm>
            <a:off x="3280449" y="5025678"/>
            <a:ext cx="800219" cy="461665"/>
          </a:xfrm>
          <a:prstGeom prst="rect">
            <a:avLst/>
          </a:prstGeom>
          <a:solidFill>
            <a:srgbClr val="FFC000"/>
          </a:solidFill>
        </p:spPr>
        <p:txBody>
          <a:bodyPr wrap="none" rtlCol="0">
            <a:spAutoFit/>
          </a:bodyPr>
          <a:lstStyle/>
          <a:p>
            <a:r>
              <a:rPr lang="zh-CN" altLang="en-US" dirty="0">
                <a:latin typeface="Times" panose="02020603050405020304" pitchFamily="18" charset="0"/>
                <a:cs typeface="Times" panose="02020603050405020304" pitchFamily="18" charset="0"/>
              </a:rPr>
              <a:t>并行</a:t>
            </a:r>
          </a:p>
        </p:txBody>
      </p:sp>
      <p:sp>
        <p:nvSpPr>
          <p:cNvPr id="3" name="文本框 2">
            <a:extLst>
              <a:ext uri="{FF2B5EF4-FFF2-40B4-BE49-F238E27FC236}">
                <a16:creationId xmlns:a16="http://schemas.microsoft.com/office/drawing/2014/main" id="{9113600F-0970-4837-884A-E524A7EE95DF}"/>
              </a:ext>
            </a:extLst>
          </p:cNvPr>
          <p:cNvSpPr txBox="1"/>
          <p:nvPr/>
        </p:nvSpPr>
        <p:spPr>
          <a:xfrm>
            <a:off x="4937680" y="5025678"/>
            <a:ext cx="800219" cy="461665"/>
          </a:xfrm>
          <a:prstGeom prst="rect">
            <a:avLst/>
          </a:prstGeom>
          <a:solidFill>
            <a:srgbClr val="FFC000"/>
          </a:solidFill>
        </p:spPr>
        <p:txBody>
          <a:bodyPr wrap="none" rtlCol="0">
            <a:spAutoFit/>
          </a:bodyPr>
          <a:lstStyle/>
          <a:p>
            <a:r>
              <a:rPr lang="zh-CN" altLang="en-US" dirty="0">
                <a:latin typeface="Times" panose="02020603050405020304" pitchFamily="18" charset="0"/>
                <a:cs typeface="Times" panose="02020603050405020304" pitchFamily="18" charset="0"/>
              </a:rPr>
              <a:t>并行</a:t>
            </a:r>
          </a:p>
        </p:txBody>
      </p:sp>
      <p:sp>
        <p:nvSpPr>
          <p:cNvPr id="4" name="文本框 3">
            <a:extLst>
              <a:ext uri="{FF2B5EF4-FFF2-40B4-BE49-F238E27FC236}">
                <a16:creationId xmlns:a16="http://schemas.microsoft.com/office/drawing/2014/main" id="{8523B520-35B6-4C9E-B00D-5909BBA3F266}"/>
              </a:ext>
            </a:extLst>
          </p:cNvPr>
          <p:cNvSpPr txBox="1"/>
          <p:nvPr/>
        </p:nvSpPr>
        <p:spPr>
          <a:xfrm>
            <a:off x="6613465" y="5035699"/>
            <a:ext cx="800219" cy="461665"/>
          </a:xfrm>
          <a:prstGeom prst="rect">
            <a:avLst/>
          </a:prstGeom>
          <a:solidFill>
            <a:srgbClr val="FFC000"/>
          </a:solidFill>
        </p:spPr>
        <p:txBody>
          <a:bodyPr wrap="none" rtlCol="0">
            <a:spAutoFit/>
          </a:bodyPr>
          <a:lstStyle/>
          <a:p>
            <a:r>
              <a:rPr lang="zh-CN" altLang="en-US" dirty="0">
                <a:latin typeface="Times" panose="02020603050405020304" pitchFamily="18" charset="0"/>
                <a:cs typeface="Times" panose="02020603050405020304" pitchFamily="18" charset="0"/>
              </a:rPr>
              <a:t>并行</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6AD90FE8-1305-49D1-97C6-B18817ED1DC8}"/>
              </a:ext>
            </a:extLst>
          </p:cNvPr>
          <p:cNvSpPr>
            <a:spLocks noChangeArrowheads="1"/>
          </p:cNvSpPr>
          <p:nvPr/>
        </p:nvSpPr>
        <p:spPr bwMode="auto">
          <a:xfrm>
            <a:off x="306388" y="836613"/>
            <a:ext cx="84582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Clr>
                <a:srgbClr val="0000CC"/>
              </a:buClr>
              <a:buFont typeface="Wingdings" panose="05000000000000000000" pitchFamily="2" charset="2"/>
              <a:buChar char="Ø"/>
            </a:pPr>
            <a:r>
              <a:rPr lang="en-US" altLang="zh-CN" sz="3200" b="1" dirty="0">
                <a:solidFill>
                  <a:srgbClr val="0000CC"/>
                </a:solidFill>
                <a:latin typeface="宋体" panose="02010600030101010101" pitchFamily="2" charset="-122"/>
              </a:rPr>
              <a:t>6.7.2</a:t>
            </a:r>
            <a:r>
              <a:rPr lang="zh-CN" altLang="en-US" sz="3200" b="1" dirty="0">
                <a:solidFill>
                  <a:srgbClr val="0000CC"/>
                </a:solidFill>
                <a:latin typeface="宋体" panose="02010600030101010101" pitchFamily="2" charset="-122"/>
              </a:rPr>
              <a:t>双缓冲</a:t>
            </a:r>
            <a:r>
              <a:rPr lang="en-US" altLang="zh-CN" sz="3200" b="1" dirty="0">
                <a:solidFill>
                  <a:srgbClr val="0000CC"/>
                </a:solidFill>
                <a:latin typeface="宋体" panose="02010600030101010101" pitchFamily="2" charset="-122"/>
              </a:rPr>
              <a:t>(Double Buffer)</a:t>
            </a:r>
          </a:p>
        </p:txBody>
      </p:sp>
      <p:sp>
        <p:nvSpPr>
          <p:cNvPr id="73731" name="Rectangle 4">
            <a:extLst>
              <a:ext uri="{FF2B5EF4-FFF2-40B4-BE49-F238E27FC236}">
                <a16:creationId xmlns:a16="http://schemas.microsoft.com/office/drawing/2014/main" id="{F9B355F8-E4A9-4893-9CEC-2E2512B86912}"/>
              </a:ext>
            </a:extLst>
          </p:cNvPr>
          <p:cNvSpPr>
            <a:spLocks noChangeArrowheads="1"/>
          </p:cNvSpPr>
          <p:nvPr/>
        </p:nvSpPr>
        <p:spPr bwMode="auto">
          <a:xfrm>
            <a:off x="1425575" y="2781300"/>
            <a:ext cx="1057275" cy="44767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3732" name="Rectangle 5">
            <a:extLst>
              <a:ext uri="{FF2B5EF4-FFF2-40B4-BE49-F238E27FC236}">
                <a16:creationId xmlns:a16="http://schemas.microsoft.com/office/drawing/2014/main" id="{8E1CD98A-FB66-4AA3-B637-B9D07A5053AC}"/>
              </a:ext>
            </a:extLst>
          </p:cNvPr>
          <p:cNvSpPr>
            <a:spLocks noChangeArrowheads="1"/>
          </p:cNvSpPr>
          <p:nvPr/>
        </p:nvSpPr>
        <p:spPr bwMode="auto">
          <a:xfrm>
            <a:off x="1649413" y="2892425"/>
            <a:ext cx="614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宋体" panose="02010600030101010101" pitchFamily="2" charset="-122"/>
              </a:rPr>
              <a:t>工作区</a:t>
            </a:r>
            <a:endParaRPr lang="zh-CN" altLang="en-US" b="1"/>
          </a:p>
        </p:txBody>
      </p:sp>
      <p:sp>
        <p:nvSpPr>
          <p:cNvPr id="73733" name="Rectangle 6">
            <a:extLst>
              <a:ext uri="{FF2B5EF4-FFF2-40B4-BE49-F238E27FC236}">
                <a16:creationId xmlns:a16="http://schemas.microsoft.com/office/drawing/2014/main" id="{49005DD8-2906-4757-9423-250AD5A4BFC9}"/>
              </a:ext>
            </a:extLst>
          </p:cNvPr>
          <p:cNvSpPr>
            <a:spLocks noChangeArrowheads="1"/>
          </p:cNvSpPr>
          <p:nvPr/>
        </p:nvSpPr>
        <p:spPr bwMode="auto">
          <a:xfrm>
            <a:off x="1120775" y="2478088"/>
            <a:ext cx="1665288" cy="105568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3734" name="Rectangle 7">
            <a:extLst>
              <a:ext uri="{FF2B5EF4-FFF2-40B4-BE49-F238E27FC236}">
                <a16:creationId xmlns:a16="http://schemas.microsoft.com/office/drawing/2014/main" id="{48477BCF-7149-406A-A40F-A3A80B56C070}"/>
              </a:ext>
            </a:extLst>
          </p:cNvPr>
          <p:cNvSpPr>
            <a:spLocks noChangeArrowheads="1"/>
          </p:cNvSpPr>
          <p:nvPr/>
        </p:nvSpPr>
        <p:spPr bwMode="auto">
          <a:xfrm>
            <a:off x="1536700" y="2125663"/>
            <a:ext cx="81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宋体" panose="02010600030101010101" pitchFamily="2" charset="-122"/>
              </a:rPr>
              <a:t>用户进程</a:t>
            </a:r>
            <a:endParaRPr lang="zh-CN" altLang="en-US" b="1"/>
          </a:p>
        </p:txBody>
      </p:sp>
      <p:sp>
        <p:nvSpPr>
          <p:cNvPr id="73735" name="Line 8">
            <a:extLst>
              <a:ext uri="{FF2B5EF4-FFF2-40B4-BE49-F238E27FC236}">
                <a16:creationId xmlns:a16="http://schemas.microsoft.com/office/drawing/2014/main" id="{2EBEEBA6-04EA-477C-B9BF-6851DB933A50}"/>
              </a:ext>
            </a:extLst>
          </p:cNvPr>
          <p:cNvSpPr>
            <a:spLocks noChangeShapeType="1"/>
          </p:cNvSpPr>
          <p:nvPr/>
        </p:nvSpPr>
        <p:spPr bwMode="auto">
          <a:xfrm>
            <a:off x="2482850" y="3005138"/>
            <a:ext cx="912813"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6" name="Line 9">
            <a:extLst>
              <a:ext uri="{FF2B5EF4-FFF2-40B4-BE49-F238E27FC236}">
                <a16:creationId xmlns:a16="http://schemas.microsoft.com/office/drawing/2014/main" id="{9F58A3EB-3C6A-467E-B332-960BC05FF2C2}"/>
              </a:ext>
            </a:extLst>
          </p:cNvPr>
          <p:cNvSpPr>
            <a:spLocks noChangeShapeType="1"/>
          </p:cNvSpPr>
          <p:nvPr/>
        </p:nvSpPr>
        <p:spPr bwMode="auto">
          <a:xfrm>
            <a:off x="2946400" y="3228975"/>
            <a:ext cx="449263"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7" name="Freeform 10">
            <a:extLst>
              <a:ext uri="{FF2B5EF4-FFF2-40B4-BE49-F238E27FC236}">
                <a16:creationId xmlns:a16="http://schemas.microsoft.com/office/drawing/2014/main" id="{3FF84AC4-9B5E-4457-AB7B-43091B76165D}"/>
              </a:ext>
            </a:extLst>
          </p:cNvPr>
          <p:cNvSpPr>
            <a:spLocks/>
          </p:cNvSpPr>
          <p:nvPr/>
        </p:nvSpPr>
        <p:spPr bwMode="auto">
          <a:xfrm>
            <a:off x="2946400" y="3197225"/>
            <a:ext cx="192088" cy="63500"/>
          </a:xfrm>
          <a:custGeom>
            <a:avLst/>
            <a:gdLst>
              <a:gd name="T0" fmla="*/ 192088 w 121"/>
              <a:gd name="T1" fmla="*/ 0 h 40"/>
              <a:gd name="T2" fmla="*/ 160338 w 121"/>
              <a:gd name="T3" fmla="*/ 31750 h 40"/>
              <a:gd name="T4" fmla="*/ 192088 w 121"/>
              <a:gd name="T5" fmla="*/ 63500 h 40"/>
              <a:gd name="T6" fmla="*/ 0 w 121"/>
              <a:gd name="T7" fmla="*/ 31750 h 40"/>
              <a:gd name="T8" fmla="*/ 192088 w 121"/>
              <a:gd name="T9" fmla="*/ 0 h 40"/>
              <a:gd name="T10" fmla="*/ 0 60000 65536"/>
              <a:gd name="T11" fmla="*/ 0 60000 65536"/>
              <a:gd name="T12" fmla="*/ 0 60000 65536"/>
              <a:gd name="T13" fmla="*/ 0 60000 65536"/>
              <a:gd name="T14" fmla="*/ 0 60000 65536"/>
              <a:gd name="T15" fmla="*/ 0 w 121"/>
              <a:gd name="T16" fmla="*/ 0 h 40"/>
              <a:gd name="T17" fmla="*/ 121 w 121"/>
              <a:gd name="T18" fmla="*/ 40 h 40"/>
            </a:gdLst>
            <a:ahLst/>
            <a:cxnLst>
              <a:cxn ang="T10">
                <a:pos x="T0" y="T1"/>
              </a:cxn>
              <a:cxn ang="T11">
                <a:pos x="T2" y="T3"/>
              </a:cxn>
              <a:cxn ang="T12">
                <a:pos x="T4" y="T5"/>
              </a:cxn>
              <a:cxn ang="T13">
                <a:pos x="T6" y="T7"/>
              </a:cxn>
              <a:cxn ang="T14">
                <a:pos x="T8" y="T9"/>
              </a:cxn>
            </a:cxnLst>
            <a:rect l="T15" t="T16" r="T17" b="T18"/>
            <a:pathLst>
              <a:path w="121" h="40">
                <a:moveTo>
                  <a:pt x="121" y="0"/>
                </a:moveTo>
                <a:lnTo>
                  <a:pt x="101" y="20"/>
                </a:lnTo>
                <a:lnTo>
                  <a:pt x="121" y="40"/>
                </a:lnTo>
                <a:lnTo>
                  <a:pt x="0" y="20"/>
                </a:lnTo>
                <a:lnTo>
                  <a:pt x="12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73738" name="Line 11">
            <a:extLst>
              <a:ext uri="{FF2B5EF4-FFF2-40B4-BE49-F238E27FC236}">
                <a16:creationId xmlns:a16="http://schemas.microsoft.com/office/drawing/2014/main" id="{4E786D20-885C-41AB-982F-3694EF297BFD}"/>
              </a:ext>
            </a:extLst>
          </p:cNvPr>
          <p:cNvSpPr>
            <a:spLocks noChangeShapeType="1"/>
          </p:cNvSpPr>
          <p:nvPr/>
        </p:nvSpPr>
        <p:spPr bwMode="auto">
          <a:xfrm>
            <a:off x="4003675" y="3533775"/>
            <a:ext cx="608013"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9" name="Line 12">
            <a:extLst>
              <a:ext uri="{FF2B5EF4-FFF2-40B4-BE49-F238E27FC236}">
                <a16:creationId xmlns:a16="http://schemas.microsoft.com/office/drawing/2014/main" id="{8ED367C0-BAD7-4DA4-A465-D71C818F88A2}"/>
              </a:ext>
            </a:extLst>
          </p:cNvPr>
          <p:cNvSpPr>
            <a:spLocks noChangeShapeType="1"/>
          </p:cNvSpPr>
          <p:nvPr/>
        </p:nvSpPr>
        <p:spPr bwMode="auto">
          <a:xfrm>
            <a:off x="4003675" y="2478088"/>
            <a:ext cx="608013"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0" name="Rectangle 13">
            <a:extLst>
              <a:ext uri="{FF2B5EF4-FFF2-40B4-BE49-F238E27FC236}">
                <a16:creationId xmlns:a16="http://schemas.microsoft.com/office/drawing/2014/main" id="{BC97118B-2DEC-4F1F-9852-EF58562FA790}"/>
              </a:ext>
            </a:extLst>
          </p:cNvPr>
          <p:cNvSpPr>
            <a:spLocks noChangeArrowheads="1"/>
          </p:cNvSpPr>
          <p:nvPr/>
        </p:nvSpPr>
        <p:spPr bwMode="auto">
          <a:xfrm>
            <a:off x="4611688" y="2236788"/>
            <a:ext cx="1057275" cy="465137"/>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3741" name="Rectangle 14">
            <a:extLst>
              <a:ext uri="{FF2B5EF4-FFF2-40B4-BE49-F238E27FC236}">
                <a16:creationId xmlns:a16="http://schemas.microsoft.com/office/drawing/2014/main" id="{C59AFA25-524C-44C3-8FD2-2548F96059D8}"/>
              </a:ext>
            </a:extLst>
          </p:cNvPr>
          <p:cNvSpPr>
            <a:spLocks noChangeArrowheads="1"/>
          </p:cNvSpPr>
          <p:nvPr/>
        </p:nvSpPr>
        <p:spPr bwMode="auto">
          <a:xfrm>
            <a:off x="4772025" y="2365375"/>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宋体" panose="02010600030101010101" pitchFamily="2" charset="-122"/>
              </a:rPr>
              <a:t>缓冲区</a:t>
            </a:r>
            <a:endParaRPr lang="zh-CN" altLang="en-US" b="1"/>
          </a:p>
        </p:txBody>
      </p:sp>
      <p:sp>
        <p:nvSpPr>
          <p:cNvPr id="73742" name="Rectangle 15">
            <a:extLst>
              <a:ext uri="{FF2B5EF4-FFF2-40B4-BE49-F238E27FC236}">
                <a16:creationId xmlns:a16="http://schemas.microsoft.com/office/drawing/2014/main" id="{1DA41692-AD73-4EB2-A6C5-BC3E26D434A1}"/>
              </a:ext>
            </a:extLst>
          </p:cNvPr>
          <p:cNvSpPr>
            <a:spLocks noChangeArrowheads="1"/>
          </p:cNvSpPr>
          <p:nvPr/>
        </p:nvSpPr>
        <p:spPr bwMode="auto">
          <a:xfrm>
            <a:off x="5397500" y="2349500"/>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1</a:t>
            </a:r>
            <a:endParaRPr lang="zh-CN" altLang="en-US" b="1"/>
          </a:p>
        </p:txBody>
      </p:sp>
      <p:sp>
        <p:nvSpPr>
          <p:cNvPr id="73743" name="Rectangle 16">
            <a:extLst>
              <a:ext uri="{FF2B5EF4-FFF2-40B4-BE49-F238E27FC236}">
                <a16:creationId xmlns:a16="http://schemas.microsoft.com/office/drawing/2014/main" id="{14FAE1CE-E8B8-48BB-BA96-67F26D3425CE}"/>
              </a:ext>
            </a:extLst>
          </p:cNvPr>
          <p:cNvSpPr>
            <a:spLocks noChangeArrowheads="1"/>
          </p:cNvSpPr>
          <p:nvPr/>
        </p:nvSpPr>
        <p:spPr bwMode="auto">
          <a:xfrm>
            <a:off x="4611688" y="3309938"/>
            <a:ext cx="1057275" cy="447675"/>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3744" name="Rectangle 17">
            <a:extLst>
              <a:ext uri="{FF2B5EF4-FFF2-40B4-BE49-F238E27FC236}">
                <a16:creationId xmlns:a16="http://schemas.microsoft.com/office/drawing/2014/main" id="{74AC5A1A-49F0-4DC2-BA89-B93FDD6EC3DB}"/>
              </a:ext>
            </a:extLst>
          </p:cNvPr>
          <p:cNvSpPr>
            <a:spLocks noChangeArrowheads="1"/>
          </p:cNvSpPr>
          <p:nvPr/>
        </p:nvSpPr>
        <p:spPr bwMode="auto">
          <a:xfrm>
            <a:off x="4772025" y="3421063"/>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宋体" panose="02010600030101010101" pitchFamily="2" charset="-122"/>
              </a:rPr>
              <a:t>缓冲区</a:t>
            </a:r>
            <a:endParaRPr lang="zh-CN" altLang="en-US" b="1"/>
          </a:p>
        </p:txBody>
      </p:sp>
      <p:sp>
        <p:nvSpPr>
          <p:cNvPr id="73745" name="Rectangle 18">
            <a:extLst>
              <a:ext uri="{FF2B5EF4-FFF2-40B4-BE49-F238E27FC236}">
                <a16:creationId xmlns:a16="http://schemas.microsoft.com/office/drawing/2014/main" id="{F09E5D73-AE29-4DF6-9DD0-A1F03984F1DB}"/>
              </a:ext>
            </a:extLst>
          </p:cNvPr>
          <p:cNvSpPr>
            <a:spLocks noChangeArrowheads="1"/>
          </p:cNvSpPr>
          <p:nvPr/>
        </p:nvSpPr>
        <p:spPr bwMode="auto">
          <a:xfrm>
            <a:off x="5397500" y="34051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2</a:t>
            </a:r>
            <a:endParaRPr lang="zh-CN" altLang="en-US" b="1"/>
          </a:p>
        </p:txBody>
      </p:sp>
      <p:sp>
        <p:nvSpPr>
          <p:cNvPr id="73746" name="Line 19">
            <a:extLst>
              <a:ext uri="{FF2B5EF4-FFF2-40B4-BE49-F238E27FC236}">
                <a16:creationId xmlns:a16="http://schemas.microsoft.com/office/drawing/2014/main" id="{4A783D8C-0255-4FDF-9AF3-917D07EF6370}"/>
              </a:ext>
            </a:extLst>
          </p:cNvPr>
          <p:cNvSpPr>
            <a:spLocks noChangeShapeType="1"/>
          </p:cNvSpPr>
          <p:nvPr/>
        </p:nvSpPr>
        <p:spPr bwMode="auto">
          <a:xfrm>
            <a:off x="4003675" y="3676650"/>
            <a:ext cx="447675"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7" name="Freeform 20">
            <a:extLst>
              <a:ext uri="{FF2B5EF4-FFF2-40B4-BE49-F238E27FC236}">
                <a16:creationId xmlns:a16="http://schemas.microsoft.com/office/drawing/2014/main" id="{6159B3EA-0482-4F71-96D4-2977866076C4}"/>
              </a:ext>
            </a:extLst>
          </p:cNvPr>
          <p:cNvSpPr>
            <a:spLocks/>
          </p:cNvSpPr>
          <p:nvPr/>
        </p:nvSpPr>
        <p:spPr bwMode="auto">
          <a:xfrm>
            <a:off x="4003675" y="3644900"/>
            <a:ext cx="192088" cy="80963"/>
          </a:xfrm>
          <a:custGeom>
            <a:avLst/>
            <a:gdLst>
              <a:gd name="T0" fmla="*/ 192088 w 121"/>
              <a:gd name="T1" fmla="*/ 0 h 51"/>
              <a:gd name="T2" fmla="*/ 160338 w 121"/>
              <a:gd name="T3" fmla="*/ 31750 h 51"/>
              <a:gd name="T4" fmla="*/ 192088 w 121"/>
              <a:gd name="T5" fmla="*/ 80963 h 51"/>
              <a:gd name="T6" fmla="*/ 0 w 121"/>
              <a:gd name="T7" fmla="*/ 31750 h 51"/>
              <a:gd name="T8" fmla="*/ 192088 w 121"/>
              <a:gd name="T9" fmla="*/ 0 h 51"/>
              <a:gd name="T10" fmla="*/ 0 60000 65536"/>
              <a:gd name="T11" fmla="*/ 0 60000 65536"/>
              <a:gd name="T12" fmla="*/ 0 60000 65536"/>
              <a:gd name="T13" fmla="*/ 0 60000 65536"/>
              <a:gd name="T14" fmla="*/ 0 60000 65536"/>
              <a:gd name="T15" fmla="*/ 0 w 121"/>
              <a:gd name="T16" fmla="*/ 0 h 51"/>
              <a:gd name="T17" fmla="*/ 121 w 121"/>
              <a:gd name="T18" fmla="*/ 51 h 51"/>
            </a:gdLst>
            <a:ahLst/>
            <a:cxnLst>
              <a:cxn ang="T10">
                <a:pos x="T0" y="T1"/>
              </a:cxn>
              <a:cxn ang="T11">
                <a:pos x="T2" y="T3"/>
              </a:cxn>
              <a:cxn ang="T12">
                <a:pos x="T4" y="T5"/>
              </a:cxn>
              <a:cxn ang="T13">
                <a:pos x="T6" y="T7"/>
              </a:cxn>
              <a:cxn ang="T14">
                <a:pos x="T8" y="T9"/>
              </a:cxn>
            </a:cxnLst>
            <a:rect l="T15" t="T16" r="T17" b="T18"/>
            <a:pathLst>
              <a:path w="121" h="51">
                <a:moveTo>
                  <a:pt x="121" y="0"/>
                </a:moveTo>
                <a:lnTo>
                  <a:pt x="101" y="20"/>
                </a:lnTo>
                <a:lnTo>
                  <a:pt x="121" y="51"/>
                </a:lnTo>
                <a:lnTo>
                  <a:pt x="0" y="20"/>
                </a:lnTo>
                <a:lnTo>
                  <a:pt x="12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73748" name="Line 21">
            <a:extLst>
              <a:ext uri="{FF2B5EF4-FFF2-40B4-BE49-F238E27FC236}">
                <a16:creationId xmlns:a16="http://schemas.microsoft.com/office/drawing/2014/main" id="{1027EC98-3D2C-4A3B-96C0-ABAC4E036C86}"/>
              </a:ext>
            </a:extLst>
          </p:cNvPr>
          <p:cNvSpPr>
            <a:spLocks noChangeShapeType="1"/>
          </p:cNvSpPr>
          <p:nvPr/>
        </p:nvSpPr>
        <p:spPr bwMode="auto">
          <a:xfrm>
            <a:off x="5668963" y="2478088"/>
            <a:ext cx="608012"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9" name="Line 22">
            <a:extLst>
              <a:ext uri="{FF2B5EF4-FFF2-40B4-BE49-F238E27FC236}">
                <a16:creationId xmlns:a16="http://schemas.microsoft.com/office/drawing/2014/main" id="{A9BAA411-114C-4885-9D5E-F44D0E178482}"/>
              </a:ext>
            </a:extLst>
          </p:cNvPr>
          <p:cNvSpPr>
            <a:spLocks noChangeShapeType="1"/>
          </p:cNvSpPr>
          <p:nvPr/>
        </p:nvSpPr>
        <p:spPr bwMode="auto">
          <a:xfrm>
            <a:off x="5668963" y="3533775"/>
            <a:ext cx="608012"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0" name="Line 23">
            <a:extLst>
              <a:ext uri="{FF2B5EF4-FFF2-40B4-BE49-F238E27FC236}">
                <a16:creationId xmlns:a16="http://schemas.microsoft.com/office/drawing/2014/main" id="{BD559607-5A25-4F6D-9A2C-34EA3A90FA06}"/>
              </a:ext>
            </a:extLst>
          </p:cNvPr>
          <p:cNvSpPr>
            <a:spLocks noChangeShapeType="1"/>
          </p:cNvSpPr>
          <p:nvPr/>
        </p:nvSpPr>
        <p:spPr bwMode="auto">
          <a:xfrm flipV="1">
            <a:off x="3779838" y="2478088"/>
            <a:ext cx="223837" cy="2238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1" name="Line 24">
            <a:extLst>
              <a:ext uri="{FF2B5EF4-FFF2-40B4-BE49-F238E27FC236}">
                <a16:creationId xmlns:a16="http://schemas.microsoft.com/office/drawing/2014/main" id="{D54A6F37-71B4-4238-B2A1-726313C39BD0}"/>
              </a:ext>
            </a:extLst>
          </p:cNvPr>
          <p:cNvSpPr>
            <a:spLocks noChangeShapeType="1"/>
          </p:cNvSpPr>
          <p:nvPr/>
        </p:nvSpPr>
        <p:spPr bwMode="auto">
          <a:xfrm>
            <a:off x="3779838" y="3309938"/>
            <a:ext cx="223837" cy="2238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2" name="Freeform 25">
            <a:extLst>
              <a:ext uri="{FF2B5EF4-FFF2-40B4-BE49-F238E27FC236}">
                <a16:creationId xmlns:a16="http://schemas.microsoft.com/office/drawing/2014/main" id="{85357F1A-F306-4041-81D3-FA7AC643FFEA}"/>
              </a:ext>
            </a:extLst>
          </p:cNvPr>
          <p:cNvSpPr>
            <a:spLocks/>
          </p:cNvSpPr>
          <p:nvPr/>
        </p:nvSpPr>
        <p:spPr bwMode="auto">
          <a:xfrm>
            <a:off x="3395663" y="2925763"/>
            <a:ext cx="158750" cy="142875"/>
          </a:xfrm>
          <a:custGeom>
            <a:avLst/>
            <a:gdLst>
              <a:gd name="T0" fmla="*/ 0 w 100"/>
              <a:gd name="T1" fmla="*/ 79375 h 90"/>
              <a:gd name="T2" fmla="*/ 31750 w 100"/>
              <a:gd name="T3" fmla="*/ 15875 h 90"/>
              <a:gd name="T4" fmla="*/ 79375 w 100"/>
              <a:gd name="T5" fmla="*/ 0 h 90"/>
              <a:gd name="T6" fmla="*/ 127000 w 100"/>
              <a:gd name="T7" fmla="*/ 15875 h 90"/>
              <a:gd name="T8" fmla="*/ 158750 w 100"/>
              <a:gd name="T9" fmla="*/ 79375 h 90"/>
              <a:gd name="T10" fmla="*/ 127000 w 100"/>
              <a:gd name="T11" fmla="*/ 127000 h 90"/>
              <a:gd name="T12" fmla="*/ 79375 w 100"/>
              <a:gd name="T13" fmla="*/ 142875 h 90"/>
              <a:gd name="T14" fmla="*/ 31750 w 100"/>
              <a:gd name="T15" fmla="*/ 127000 h 90"/>
              <a:gd name="T16" fmla="*/ 0 w 100"/>
              <a:gd name="T17" fmla="*/ 79375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90"/>
              <a:gd name="T29" fmla="*/ 100 w 100"/>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90">
                <a:moveTo>
                  <a:pt x="0" y="50"/>
                </a:moveTo>
                <a:lnTo>
                  <a:pt x="20" y="10"/>
                </a:lnTo>
                <a:lnTo>
                  <a:pt x="50" y="0"/>
                </a:lnTo>
                <a:lnTo>
                  <a:pt x="80" y="10"/>
                </a:lnTo>
                <a:lnTo>
                  <a:pt x="100" y="50"/>
                </a:lnTo>
                <a:lnTo>
                  <a:pt x="80" y="80"/>
                </a:lnTo>
                <a:lnTo>
                  <a:pt x="50" y="90"/>
                </a:lnTo>
                <a:lnTo>
                  <a:pt x="20" y="80"/>
                </a:lnTo>
                <a:lnTo>
                  <a:pt x="0" y="5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73753" name="Freeform 26">
            <a:extLst>
              <a:ext uri="{FF2B5EF4-FFF2-40B4-BE49-F238E27FC236}">
                <a16:creationId xmlns:a16="http://schemas.microsoft.com/office/drawing/2014/main" id="{94442B32-D34C-4228-9939-B55AB76F9978}"/>
              </a:ext>
            </a:extLst>
          </p:cNvPr>
          <p:cNvSpPr>
            <a:spLocks/>
          </p:cNvSpPr>
          <p:nvPr/>
        </p:nvSpPr>
        <p:spPr bwMode="auto">
          <a:xfrm>
            <a:off x="3698875" y="3228975"/>
            <a:ext cx="144463" cy="144463"/>
          </a:xfrm>
          <a:custGeom>
            <a:avLst/>
            <a:gdLst>
              <a:gd name="T0" fmla="*/ 0 w 91"/>
              <a:gd name="T1" fmla="*/ 80963 h 91"/>
              <a:gd name="T2" fmla="*/ 15875 w 91"/>
              <a:gd name="T3" fmla="*/ 15875 h 91"/>
              <a:gd name="T4" fmla="*/ 80963 w 91"/>
              <a:gd name="T5" fmla="*/ 0 h 91"/>
              <a:gd name="T6" fmla="*/ 128588 w 91"/>
              <a:gd name="T7" fmla="*/ 15875 h 91"/>
              <a:gd name="T8" fmla="*/ 144463 w 91"/>
              <a:gd name="T9" fmla="*/ 80963 h 91"/>
              <a:gd name="T10" fmla="*/ 128588 w 91"/>
              <a:gd name="T11" fmla="*/ 128588 h 91"/>
              <a:gd name="T12" fmla="*/ 80963 w 91"/>
              <a:gd name="T13" fmla="*/ 144463 h 91"/>
              <a:gd name="T14" fmla="*/ 15875 w 91"/>
              <a:gd name="T15" fmla="*/ 128588 h 91"/>
              <a:gd name="T16" fmla="*/ 0 w 91"/>
              <a:gd name="T17" fmla="*/ 80963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
              <a:gd name="T28" fmla="*/ 0 h 91"/>
              <a:gd name="T29" fmla="*/ 91 w 91"/>
              <a:gd name="T30" fmla="*/ 91 h 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 h="91">
                <a:moveTo>
                  <a:pt x="0" y="51"/>
                </a:moveTo>
                <a:lnTo>
                  <a:pt x="10" y="10"/>
                </a:lnTo>
                <a:lnTo>
                  <a:pt x="51" y="0"/>
                </a:lnTo>
                <a:lnTo>
                  <a:pt x="81" y="10"/>
                </a:lnTo>
                <a:lnTo>
                  <a:pt x="91" y="51"/>
                </a:lnTo>
                <a:lnTo>
                  <a:pt x="81" y="81"/>
                </a:lnTo>
                <a:lnTo>
                  <a:pt x="51" y="91"/>
                </a:lnTo>
                <a:lnTo>
                  <a:pt x="10" y="81"/>
                </a:lnTo>
                <a:lnTo>
                  <a:pt x="0" y="5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73754" name="Line 27">
            <a:extLst>
              <a:ext uri="{FF2B5EF4-FFF2-40B4-BE49-F238E27FC236}">
                <a16:creationId xmlns:a16="http://schemas.microsoft.com/office/drawing/2014/main" id="{35201FC4-0414-433A-BE03-44299FB60035}"/>
              </a:ext>
            </a:extLst>
          </p:cNvPr>
          <p:cNvSpPr>
            <a:spLocks noChangeShapeType="1"/>
          </p:cNvSpPr>
          <p:nvPr/>
        </p:nvSpPr>
        <p:spPr bwMode="auto">
          <a:xfrm>
            <a:off x="3554413" y="3005138"/>
            <a:ext cx="288925" cy="255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5" name="Freeform 28">
            <a:extLst>
              <a:ext uri="{FF2B5EF4-FFF2-40B4-BE49-F238E27FC236}">
                <a16:creationId xmlns:a16="http://schemas.microsoft.com/office/drawing/2014/main" id="{351EB98E-8168-4F6B-B66C-FB7CDCDDA359}"/>
              </a:ext>
            </a:extLst>
          </p:cNvPr>
          <p:cNvSpPr>
            <a:spLocks/>
          </p:cNvSpPr>
          <p:nvPr/>
        </p:nvSpPr>
        <p:spPr bwMode="auto">
          <a:xfrm>
            <a:off x="3698875" y="2620963"/>
            <a:ext cx="144463" cy="160337"/>
          </a:xfrm>
          <a:custGeom>
            <a:avLst/>
            <a:gdLst>
              <a:gd name="T0" fmla="*/ 0 w 91"/>
              <a:gd name="T1" fmla="*/ 80962 h 101"/>
              <a:gd name="T2" fmla="*/ 15875 w 91"/>
              <a:gd name="T3" fmla="*/ 15875 h 101"/>
              <a:gd name="T4" fmla="*/ 80963 w 91"/>
              <a:gd name="T5" fmla="*/ 0 h 101"/>
              <a:gd name="T6" fmla="*/ 128588 w 91"/>
              <a:gd name="T7" fmla="*/ 15875 h 101"/>
              <a:gd name="T8" fmla="*/ 144463 w 91"/>
              <a:gd name="T9" fmla="*/ 80962 h 101"/>
              <a:gd name="T10" fmla="*/ 128588 w 91"/>
              <a:gd name="T11" fmla="*/ 128587 h 101"/>
              <a:gd name="T12" fmla="*/ 80963 w 91"/>
              <a:gd name="T13" fmla="*/ 160337 h 101"/>
              <a:gd name="T14" fmla="*/ 15875 w 91"/>
              <a:gd name="T15" fmla="*/ 128587 h 101"/>
              <a:gd name="T16" fmla="*/ 0 w 91"/>
              <a:gd name="T17" fmla="*/ 80962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
              <a:gd name="T28" fmla="*/ 0 h 101"/>
              <a:gd name="T29" fmla="*/ 91 w 91"/>
              <a:gd name="T30" fmla="*/ 101 h 1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 h="101">
                <a:moveTo>
                  <a:pt x="0" y="51"/>
                </a:moveTo>
                <a:lnTo>
                  <a:pt x="10" y="10"/>
                </a:lnTo>
                <a:lnTo>
                  <a:pt x="51" y="0"/>
                </a:lnTo>
                <a:lnTo>
                  <a:pt x="81" y="10"/>
                </a:lnTo>
                <a:lnTo>
                  <a:pt x="91" y="51"/>
                </a:lnTo>
                <a:lnTo>
                  <a:pt x="81" y="81"/>
                </a:lnTo>
                <a:lnTo>
                  <a:pt x="51" y="101"/>
                </a:lnTo>
                <a:lnTo>
                  <a:pt x="10" y="81"/>
                </a:lnTo>
                <a:lnTo>
                  <a:pt x="0" y="5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73756" name="Line 29">
            <a:extLst>
              <a:ext uri="{FF2B5EF4-FFF2-40B4-BE49-F238E27FC236}">
                <a16:creationId xmlns:a16="http://schemas.microsoft.com/office/drawing/2014/main" id="{C7ABC145-FF63-4593-BB48-1759165C5EC0}"/>
              </a:ext>
            </a:extLst>
          </p:cNvPr>
          <p:cNvSpPr>
            <a:spLocks noChangeShapeType="1"/>
          </p:cNvSpPr>
          <p:nvPr/>
        </p:nvSpPr>
        <p:spPr bwMode="auto">
          <a:xfrm flipH="1" flipV="1">
            <a:off x="6276975" y="2478088"/>
            <a:ext cx="225425" cy="2238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7" name="Line 30">
            <a:extLst>
              <a:ext uri="{FF2B5EF4-FFF2-40B4-BE49-F238E27FC236}">
                <a16:creationId xmlns:a16="http://schemas.microsoft.com/office/drawing/2014/main" id="{29A06CC1-146E-4E7E-B781-87598EA81375}"/>
              </a:ext>
            </a:extLst>
          </p:cNvPr>
          <p:cNvSpPr>
            <a:spLocks noChangeShapeType="1"/>
          </p:cNvSpPr>
          <p:nvPr/>
        </p:nvSpPr>
        <p:spPr bwMode="auto">
          <a:xfrm flipH="1">
            <a:off x="6276975" y="3309938"/>
            <a:ext cx="225425" cy="2238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8" name="Freeform 31">
            <a:extLst>
              <a:ext uri="{FF2B5EF4-FFF2-40B4-BE49-F238E27FC236}">
                <a16:creationId xmlns:a16="http://schemas.microsoft.com/office/drawing/2014/main" id="{C0B2AD18-E9BD-4676-A1B9-10B628A23851}"/>
              </a:ext>
            </a:extLst>
          </p:cNvPr>
          <p:cNvSpPr>
            <a:spLocks/>
          </p:cNvSpPr>
          <p:nvPr/>
        </p:nvSpPr>
        <p:spPr bwMode="auto">
          <a:xfrm>
            <a:off x="6726238" y="2925763"/>
            <a:ext cx="144462" cy="142875"/>
          </a:xfrm>
          <a:custGeom>
            <a:avLst/>
            <a:gdLst>
              <a:gd name="T0" fmla="*/ 144462 w 91"/>
              <a:gd name="T1" fmla="*/ 79375 h 90"/>
              <a:gd name="T2" fmla="*/ 127000 w 91"/>
              <a:gd name="T3" fmla="*/ 15875 h 90"/>
              <a:gd name="T4" fmla="*/ 79375 w 91"/>
              <a:gd name="T5" fmla="*/ 0 h 90"/>
              <a:gd name="T6" fmla="*/ 15875 w 91"/>
              <a:gd name="T7" fmla="*/ 15875 h 90"/>
              <a:gd name="T8" fmla="*/ 0 w 91"/>
              <a:gd name="T9" fmla="*/ 79375 h 90"/>
              <a:gd name="T10" fmla="*/ 15875 w 91"/>
              <a:gd name="T11" fmla="*/ 127000 h 90"/>
              <a:gd name="T12" fmla="*/ 79375 w 91"/>
              <a:gd name="T13" fmla="*/ 142875 h 90"/>
              <a:gd name="T14" fmla="*/ 127000 w 91"/>
              <a:gd name="T15" fmla="*/ 127000 h 90"/>
              <a:gd name="T16" fmla="*/ 144462 w 91"/>
              <a:gd name="T17" fmla="*/ 79375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
              <a:gd name="T28" fmla="*/ 0 h 90"/>
              <a:gd name="T29" fmla="*/ 91 w 91"/>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 h="90">
                <a:moveTo>
                  <a:pt x="91" y="50"/>
                </a:moveTo>
                <a:lnTo>
                  <a:pt x="80" y="10"/>
                </a:lnTo>
                <a:lnTo>
                  <a:pt x="50" y="0"/>
                </a:lnTo>
                <a:lnTo>
                  <a:pt x="10" y="10"/>
                </a:lnTo>
                <a:lnTo>
                  <a:pt x="0" y="50"/>
                </a:lnTo>
                <a:lnTo>
                  <a:pt x="10" y="80"/>
                </a:lnTo>
                <a:lnTo>
                  <a:pt x="50" y="90"/>
                </a:lnTo>
                <a:lnTo>
                  <a:pt x="80" y="80"/>
                </a:lnTo>
                <a:lnTo>
                  <a:pt x="91" y="5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73759" name="Freeform 32">
            <a:extLst>
              <a:ext uri="{FF2B5EF4-FFF2-40B4-BE49-F238E27FC236}">
                <a16:creationId xmlns:a16="http://schemas.microsoft.com/office/drawing/2014/main" id="{DD2A7172-CDD5-402D-83F9-EBE783609AC0}"/>
              </a:ext>
            </a:extLst>
          </p:cNvPr>
          <p:cNvSpPr>
            <a:spLocks/>
          </p:cNvSpPr>
          <p:nvPr/>
        </p:nvSpPr>
        <p:spPr bwMode="auto">
          <a:xfrm>
            <a:off x="6421438" y="3228975"/>
            <a:ext cx="160337" cy="144463"/>
          </a:xfrm>
          <a:custGeom>
            <a:avLst/>
            <a:gdLst>
              <a:gd name="T0" fmla="*/ 160337 w 101"/>
              <a:gd name="T1" fmla="*/ 80963 h 91"/>
              <a:gd name="T2" fmla="*/ 128587 w 101"/>
              <a:gd name="T3" fmla="*/ 15875 h 91"/>
              <a:gd name="T4" fmla="*/ 80962 w 101"/>
              <a:gd name="T5" fmla="*/ 0 h 91"/>
              <a:gd name="T6" fmla="*/ 31750 w 101"/>
              <a:gd name="T7" fmla="*/ 15875 h 91"/>
              <a:gd name="T8" fmla="*/ 0 w 101"/>
              <a:gd name="T9" fmla="*/ 80963 h 91"/>
              <a:gd name="T10" fmla="*/ 31750 w 101"/>
              <a:gd name="T11" fmla="*/ 128588 h 91"/>
              <a:gd name="T12" fmla="*/ 80962 w 101"/>
              <a:gd name="T13" fmla="*/ 144463 h 91"/>
              <a:gd name="T14" fmla="*/ 128587 w 101"/>
              <a:gd name="T15" fmla="*/ 128588 h 91"/>
              <a:gd name="T16" fmla="*/ 160337 w 101"/>
              <a:gd name="T17" fmla="*/ 80963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91"/>
              <a:gd name="T29" fmla="*/ 101 w 101"/>
              <a:gd name="T30" fmla="*/ 91 h 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91">
                <a:moveTo>
                  <a:pt x="101" y="51"/>
                </a:moveTo>
                <a:lnTo>
                  <a:pt x="81" y="10"/>
                </a:lnTo>
                <a:lnTo>
                  <a:pt x="51" y="0"/>
                </a:lnTo>
                <a:lnTo>
                  <a:pt x="20" y="10"/>
                </a:lnTo>
                <a:lnTo>
                  <a:pt x="0" y="51"/>
                </a:lnTo>
                <a:lnTo>
                  <a:pt x="20" y="81"/>
                </a:lnTo>
                <a:lnTo>
                  <a:pt x="51" y="91"/>
                </a:lnTo>
                <a:lnTo>
                  <a:pt x="81" y="81"/>
                </a:lnTo>
                <a:lnTo>
                  <a:pt x="101" y="5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73760" name="Line 33">
            <a:extLst>
              <a:ext uri="{FF2B5EF4-FFF2-40B4-BE49-F238E27FC236}">
                <a16:creationId xmlns:a16="http://schemas.microsoft.com/office/drawing/2014/main" id="{BCF57D9E-B67B-4983-9625-53C8E1142430}"/>
              </a:ext>
            </a:extLst>
          </p:cNvPr>
          <p:cNvSpPr>
            <a:spLocks noChangeShapeType="1"/>
          </p:cNvSpPr>
          <p:nvPr/>
        </p:nvSpPr>
        <p:spPr bwMode="auto">
          <a:xfrm flipH="1" flipV="1">
            <a:off x="6581775" y="2620963"/>
            <a:ext cx="223838" cy="30480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1" name="Freeform 34">
            <a:extLst>
              <a:ext uri="{FF2B5EF4-FFF2-40B4-BE49-F238E27FC236}">
                <a16:creationId xmlns:a16="http://schemas.microsoft.com/office/drawing/2014/main" id="{22F1C000-C2C6-48C8-A537-AEA5BD385E45}"/>
              </a:ext>
            </a:extLst>
          </p:cNvPr>
          <p:cNvSpPr>
            <a:spLocks/>
          </p:cNvSpPr>
          <p:nvPr/>
        </p:nvSpPr>
        <p:spPr bwMode="auto">
          <a:xfrm>
            <a:off x="6421438" y="2620963"/>
            <a:ext cx="160337" cy="160337"/>
          </a:xfrm>
          <a:custGeom>
            <a:avLst/>
            <a:gdLst>
              <a:gd name="T0" fmla="*/ 160337 w 101"/>
              <a:gd name="T1" fmla="*/ 80962 h 101"/>
              <a:gd name="T2" fmla="*/ 128587 w 101"/>
              <a:gd name="T3" fmla="*/ 15875 h 101"/>
              <a:gd name="T4" fmla="*/ 80962 w 101"/>
              <a:gd name="T5" fmla="*/ 0 h 101"/>
              <a:gd name="T6" fmla="*/ 31750 w 101"/>
              <a:gd name="T7" fmla="*/ 15875 h 101"/>
              <a:gd name="T8" fmla="*/ 0 w 101"/>
              <a:gd name="T9" fmla="*/ 80962 h 101"/>
              <a:gd name="T10" fmla="*/ 31750 w 101"/>
              <a:gd name="T11" fmla="*/ 128587 h 101"/>
              <a:gd name="T12" fmla="*/ 80962 w 101"/>
              <a:gd name="T13" fmla="*/ 160337 h 101"/>
              <a:gd name="T14" fmla="*/ 128587 w 101"/>
              <a:gd name="T15" fmla="*/ 128587 h 101"/>
              <a:gd name="T16" fmla="*/ 160337 w 101"/>
              <a:gd name="T17" fmla="*/ 80962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101"/>
              <a:gd name="T29" fmla="*/ 101 w 101"/>
              <a:gd name="T30" fmla="*/ 101 h 1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101">
                <a:moveTo>
                  <a:pt x="101" y="51"/>
                </a:moveTo>
                <a:lnTo>
                  <a:pt x="81" y="10"/>
                </a:lnTo>
                <a:lnTo>
                  <a:pt x="51" y="0"/>
                </a:lnTo>
                <a:lnTo>
                  <a:pt x="20" y="10"/>
                </a:lnTo>
                <a:lnTo>
                  <a:pt x="0" y="51"/>
                </a:lnTo>
                <a:lnTo>
                  <a:pt x="20" y="81"/>
                </a:lnTo>
                <a:lnTo>
                  <a:pt x="51" y="101"/>
                </a:lnTo>
                <a:lnTo>
                  <a:pt x="81" y="81"/>
                </a:lnTo>
                <a:lnTo>
                  <a:pt x="101" y="5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73762" name="Line 35">
            <a:extLst>
              <a:ext uri="{FF2B5EF4-FFF2-40B4-BE49-F238E27FC236}">
                <a16:creationId xmlns:a16="http://schemas.microsoft.com/office/drawing/2014/main" id="{5634CD02-097A-4534-B0E8-0FFB1F48D58E}"/>
              </a:ext>
            </a:extLst>
          </p:cNvPr>
          <p:cNvSpPr>
            <a:spLocks noChangeShapeType="1"/>
          </p:cNvSpPr>
          <p:nvPr/>
        </p:nvSpPr>
        <p:spPr bwMode="auto">
          <a:xfrm>
            <a:off x="6870700" y="3005138"/>
            <a:ext cx="7683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3" name="Line 36">
            <a:extLst>
              <a:ext uri="{FF2B5EF4-FFF2-40B4-BE49-F238E27FC236}">
                <a16:creationId xmlns:a16="http://schemas.microsoft.com/office/drawing/2014/main" id="{0FDA7160-5F3A-475B-8990-8BF53D37BB11}"/>
              </a:ext>
            </a:extLst>
          </p:cNvPr>
          <p:cNvSpPr>
            <a:spLocks noChangeShapeType="1"/>
          </p:cNvSpPr>
          <p:nvPr/>
        </p:nvSpPr>
        <p:spPr bwMode="auto">
          <a:xfrm>
            <a:off x="7110413" y="2894013"/>
            <a:ext cx="44767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4" name="Freeform 37">
            <a:extLst>
              <a:ext uri="{FF2B5EF4-FFF2-40B4-BE49-F238E27FC236}">
                <a16:creationId xmlns:a16="http://schemas.microsoft.com/office/drawing/2014/main" id="{2CA84C1E-9AAC-4293-9F6E-EDB17E18E9D5}"/>
              </a:ext>
            </a:extLst>
          </p:cNvPr>
          <p:cNvSpPr>
            <a:spLocks/>
          </p:cNvSpPr>
          <p:nvPr/>
        </p:nvSpPr>
        <p:spPr bwMode="auto">
          <a:xfrm>
            <a:off x="7110413" y="2844800"/>
            <a:ext cx="192087" cy="80963"/>
          </a:xfrm>
          <a:custGeom>
            <a:avLst/>
            <a:gdLst>
              <a:gd name="T0" fmla="*/ 192087 w 121"/>
              <a:gd name="T1" fmla="*/ 0 h 51"/>
              <a:gd name="T2" fmla="*/ 160337 w 121"/>
              <a:gd name="T3" fmla="*/ 49213 h 51"/>
              <a:gd name="T4" fmla="*/ 192087 w 121"/>
              <a:gd name="T5" fmla="*/ 80963 h 51"/>
              <a:gd name="T6" fmla="*/ 0 w 121"/>
              <a:gd name="T7" fmla="*/ 49213 h 51"/>
              <a:gd name="T8" fmla="*/ 192087 w 121"/>
              <a:gd name="T9" fmla="*/ 0 h 51"/>
              <a:gd name="T10" fmla="*/ 0 60000 65536"/>
              <a:gd name="T11" fmla="*/ 0 60000 65536"/>
              <a:gd name="T12" fmla="*/ 0 60000 65536"/>
              <a:gd name="T13" fmla="*/ 0 60000 65536"/>
              <a:gd name="T14" fmla="*/ 0 60000 65536"/>
              <a:gd name="T15" fmla="*/ 0 w 121"/>
              <a:gd name="T16" fmla="*/ 0 h 51"/>
              <a:gd name="T17" fmla="*/ 121 w 121"/>
              <a:gd name="T18" fmla="*/ 51 h 51"/>
            </a:gdLst>
            <a:ahLst/>
            <a:cxnLst>
              <a:cxn ang="T10">
                <a:pos x="T0" y="T1"/>
              </a:cxn>
              <a:cxn ang="T11">
                <a:pos x="T2" y="T3"/>
              </a:cxn>
              <a:cxn ang="T12">
                <a:pos x="T4" y="T5"/>
              </a:cxn>
              <a:cxn ang="T13">
                <a:pos x="T6" y="T7"/>
              </a:cxn>
              <a:cxn ang="T14">
                <a:pos x="T8" y="T9"/>
              </a:cxn>
            </a:cxnLst>
            <a:rect l="T15" t="T16" r="T17" b="T18"/>
            <a:pathLst>
              <a:path w="121" h="51">
                <a:moveTo>
                  <a:pt x="121" y="0"/>
                </a:moveTo>
                <a:lnTo>
                  <a:pt x="101" y="31"/>
                </a:lnTo>
                <a:lnTo>
                  <a:pt x="121" y="51"/>
                </a:lnTo>
                <a:lnTo>
                  <a:pt x="0" y="31"/>
                </a:lnTo>
                <a:lnTo>
                  <a:pt x="12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73765" name="Rectangle 38">
            <a:extLst>
              <a:ext uri="{FF2B5EF4-FFF2-40B4-BE49-F238E27FC236}">
                <a16:creationId xmlns:a16="http://schemas.microsoft.com/office/drawing/2014/main" id="{90BD1C1B-8A85-4D9D-A3C0-D123CB146DBD}"/>
              </a:ext>
            </a:extLst>
          </p:cNvPr>
          <p:cNvSpPr>
            <a:spLocks noChangeArrowheads="1"/>
          </p:cNvSpPr>
          <p:nvPr/>
        </p:nvSpPr>
        <p:spPr bwMode="auto">
          <a:xfrm>
            <a:off x="7799388" y="287655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a:solidFill>
                  <a:srgbClr val="000000"/>
                </a:solidFill>
                <a:latin typeface="Times" panose="02020603050405020304" pitchFamily="18" charset="0"/>
              </a:rPr>
              <a:t>I/O </a:t>
            </a:r>
            <a:endParaRPr lang="en-US" altLang="zh-CN" b="1"/>
          </a:p>
        </p:txBody>
      </p:sp>
      <p:sp>
        <p:nvSpPr>
          <p:cNvPr id="73766" name="Rectangle 39">
            <a:extLst>
              <a:ext uri="{FF2B5EF4-FFF2-40B4-BE49-F238E27FC236}">
                <a16:creationId xmlns:a16="http://schemas.microsoft.com/office/drawing/2014/main" id="{B8461957-A77A-4925-A110-76230DEBC78A}"/>
              </a:ext>
            </a:extLst>
          </p:cNvPr>
          <p:cNvSpPr>
            <a:spLocks noChangeArrowheads="1"/>
          </p:cNvSpPr>
          <p:nvPr/>
        </p:nvSpPr>
        <p:spPr bwMode="auto">
          <a:xfrm>
            <a:off x="8118475" y="2892425"/>
            <a:ext cx="409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宋体" panose="02010600030101010101" pitchFamily="2" charset="-122"/>
              </a:rPr>
              <a:t>设备</a:t>
            </a:r>
            <a:endParaRPr lang="zh-CN" altLang="en-US" b="1"/>
          </a:p>
        </p:txBody>
      </p:sp>
      <p:sp>
        <p:nvSpPr>
          <p:cNvPr id="73767" name="Line 40">
            <a:extLst>
              <a:ext uri="{FF2B5EF4-FFF2-40B4-BE49-F238E27FC236}">
                <a16:creationId xmlns:a16="http://schemas.microsoft.com/office/drawing/2014/main" id="{4C047CFC-F91B-4D2D-8C5E-AD57BE4B8153}"/>
              </a:ext>
            </a:extLst>
          </p:cNvPr>
          <p:cNvSpPr>
            <a:spLocks noChangeShapeType="1"/>
          </p:cNvSpPr>
          <p:nvPr/>
        </p:nvSpPr>
        <p:spPr bwMode="auto">
          <a:xfrm>
            <a:off x="1473200" y="5037138"/>
            <a:ext cx="7062788"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8" name="Rectangle 41">
            <a:extLst>
              <a:ext uri="{FF2B5EF4-FFF2-40B4-BE49-F238E27FC236}">
                <a16:creationId xmlns:a16="http://schemas.microsoft.com/office/drawing/2014/main" id="{0AAD54A2-C8B5-42FC-86DD-076ED9D6EF1D}"/>
              </a:ext>
            </a:extLst>
          </p:cNvPr>
          <p:cNvSpPr>
            <a:spLocks noChangeArrowheads="1"/>
          </p:cNvSpPr>
          <p:nvPr/>
        </p:nvSpPr>
        <p:spPr bwMode="auto">
          <a:xfrm>
            <a:off x="1938338" y="4684713"/>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T</a:t>
            </a:r>
            <a:endParaRPr lang="en-US" altLang="zh-CN" b="1"/>
          </a:p>
        </p:txBody>
      </p:sp>
      <p:sp>
        <p:nvSpPr>
          <p:cNvPr id="73769" name="Rectangle 42">
            <a:extLst>
              <a:ext uri="{FF2B5EF4-FFF2-40B4-BE49-F238E27FC236}">
                <a16:creationId xmlns:a16="http://schemas.microsoft.com/office/drawing/2014/main" id="{22E0B4D0-CD0F-4287-A697-E2AB76792B6F}"/>
              </a:ext>
            </a:extLst>
          </p:cNvPr>
          <p:cNvSpPr>
            <a:spLocks noChangeArrowheads="1"/>
          </p:cNvSpPr>
          <p:nvPr/>
        </p:nvSpPr>
        <p:spPr bwMode="auto">
          <a:xfrm>
            <a:off x="2049463" y="47974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100" b="1">
                <a:solidFill>
                  <a:srgbClr val="000000"/>
                </a:solidFill>
                <a:latin typeface="Times" panose="02020603050405020304" pitchFamily="18" charset="0"/>
              </a:rPr>
              <a:t>1</a:t>
            </a:r>
            <a:endParaRPr lang="zh-CN" altLang="en-US" b="1"/>
          </a:p>
        </p:txBody>
      </p:sp>
      <p:sp>
        <p:nvSpPr>
          <p:cNvPr id="73770" name="Rectangle 43">
            <a:extLst>
              <a:ext uri="{FF2B5EF4-FFF2-40B4-BE49-F238E27FC236}">
                <a16:creationId xmlns:a16="http://schemas.microsoft.com/office/drawing/2014/main" id="{4A66994E-4A09-47A7-866B-D533849C487A}"/>
              </a:ext>
            </a:extLst>
          </p:cNvPr>
          <p:cNvSpPr>
            <a:spLocks noChangeArrowheads="1"/>
          </p:cNvSpPr>
          <p:nvPr/>
        </p:nvSpPr>
        <p:spPr bwMode="auto">
          <a:xfrm>
            <a:off x="2130425" y="4684713"/>
            <a:ext cx="68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a:t>
            </a:r>
            <a:endParaRPr lang="zh-CN" altLang="en-US" b="1"/>
          </a:p>
        </p:txBody>
      </p:sp>
      <p:sp>
        <p:nvSpPr>
          <p:cNvPr id="73771" name="Rectangle 44">
            <a:extLst>
              <a:ext uri="{FF2B5EF4-FFF2-40B4-BE49-F238E27FC236}">
                <a16:creationId xmlns:a16="http://schemas.microsoft.com/office/drawing/2014/main" id="{C64C7FFC-96F9-45B4-BFEE-45D6F8785223}"/>
              </a:ext>
            </a:extLst>
          </p:cNvPr>
          <p:cNvSpPr>
            <a:spLocks noChangeArrowheads="1"/>
          </p:cNvSpPr>
          <p:nvPr/>
        </p:nvSpPr>
        <p:spPr bwMode="auto">
          <a:xfrm>
            <a:off x="2193925" y="4684713"/>
            <a:ext cx="579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缓冲1)</a:t>
            </a:r>
            <a:endParaRPr lang="zh-CN" altLang="en-US" b="1"/>
          </a:p>
        </p:txBody>
      </p:sp>
      <p:sp>
        <p:nvSpPr>
          <p:cNvPr id="73772" name="Line 45">
            <a:extLst>
              <a:ext uri="{FF2B5EF4-FFF2-40B4-BE49-F238E27FC236}">
                <a16:creationId xmlns:a16="http://schemas.microsoft.com/office/drawing/2014/main" id="{563CAE8E-0AD0-4CC6-99A6-B15BF3711671}"/>
              </a:ext>
            </a:extLst>
          </p:cNvPr>
          <p:cNvSpPr>
            <a:spLocks noChangeShapeType="1"/>
          </p:cNvSpPr>
          <p:nvPr/>
        </p:nvSpPr>
        <p:spPr bwMode="auto">
          <a:xfrm>
            <a:off x="2530475" y="5037138"/>
            <a:ext cx="1588"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3" name="Line 46">
            <a:extLst>
              <a:ext uri="{FF2B5EF4-FFF2-40B4-BE49-F238E27FC236}">
                <a16:creationId xmlns:a16="http://schemas.microsoft.com/office/drawing/2014/main" id="{7710E9B5-316D-4753-ABCC-457E817361FF}"/>
              </a:ext>
            </a:extLst>
          </p:cNvPr>
          <p:cNvSpPr>
            <a:spLocks noChangeShapeType="1"/>
          </p:cNvSpPr>
          <p:nvPr/>
        </p:nvSpPr>
        <p:spPr bwMode="auto">
          <a:xfrm>
            <a:off x="2530475" y="5197475"/>
            <a:ext cx="1588"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4" name="Line 47">
            <a:extLst>
              <a:ext uri="{FF2B5EF4-FFF2-40B4-BE49-F238E27FC236}">
                <a16:creationId xmlns:a16="http://schemas.microsoft.com/office/drawing/2014/main" id="{FDC43FF9-2FC0-47B8-A1F2-6736454F140D}"/>
              </a:ext>
            </a:extLst>
          </p:cNvPr>
          <p:cNvSpPr>
            <a:spLocks noChangeShapeType="1"/>
          </p:cNvSpPr>
          <p:nvPr/>
        </p:nvSpPr>
        <p:spPr bwMode="auto">
          <a:xfrm>
            <a:off x="2530475" y="5357813"/>
            <a:ext cx="1588"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5" name="Line 48">
            <a:extLst>
              <a:ext uri="{FF2B5EF4-FFF2-40B4-BE49-F238E27FC236}">
                <a16:creationId xmlns:a16="http://schemas.microsoft.com/office/drawing/2014/main" id="{F5514799-4743-40B4-8154-BE4C6575C260}"/>
              </a:ext>
            </a:extLst>
          </p:cNvPr>
          <p:cNvSpPr>
            <a:spLocks noChangeShapeType="1"/>
          </p:cNvSpPr>
          <p:nvPr/>
        </p:nvSpPr>
        <p:spPr bwMode="auto">
          <a:xfrm>
            <a:off x="2530475" y="5516563"/>
            <a:ext cx="1588" cy="8096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6" name="Line 49">
            <a:extLst>
              <a:ext uri="{FF2B5EF4-FFF2-40B4-BE49-F238E27FC236}">
                <a16:creationId xmlns:a16="http://schemas.microsoft.com/office/drawing/2014/main" id="{23BD3388-5F4F-4FBD-A89C-C9E3302F1646}"/>
              </a:ext>
            </a:extLst>
          </p:cNvPr>
          <p:cNvSpPr>
            <a:spLocks noChangeShapeType="1"/>
          </p:cNvSpPr>
          <p:nvPr/>
        </p:nvSpPr>
        <p:spPr bwMode="auto">
          <a:xfrm>
            <a:off x="2530475" y="5645150"/>
            <a:ext cx="608013"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7" name="Line 50">
            <a:extLst>
              <a:ext uri="{FF2B5EF4-FFF2-40B4-BE49-F238E27FC236}">
                <a16:creationId xmlns:a16="http://schemas.microsoft.com/office/drawing/2014/main" id="{7D88E163-A969-4FA5-821F-6E0240834050}"/>
              </a:ext>
            </a:extLst>
          </p:cNvPr>
          <p:cNvSpPr>
            <a:spLocks noChangeShapeType="1"/>
          </p:cNvSpPr>
          <p:nvPr/>
        </p:nvSpPr>
        <p:spPr bwMode="auto">
          <a:xfrm>
            <a:off x="3138488" y="5645150"/>
            <a:ext cx="1587"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8" name="Line 51">
            <a:extLst>
              <a:ext uri="{FF2B5EF4-FFF2-40B4-BE49-F238E27FC236}">
                <a16:creationId xmlns:a16="http://schemas.microsoft.com/office/drawing/2014/main" id="{A1D5C81F-D91B-470A-8C51-EE6D95D9C233}"/>
              </a:ext>
            </a:extLst>
          </p:cNvPr>
          <p:cNvSpPr>
            <a:spLocks noChangeShapeType="1"/>
          </p:cNvSpPr>
          <p:nvPr/>
        </p:nvSpPr>
        <p:spPr bwMode="auto">
          <a:xfrm>
            <a:off x="3138488" y="5805488"/>
            <a:ext cx="1587"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9" name="Line 52">
            <a:extLst>
              <a:ext uri="{FF2B5EF4-FFF2-40B4-BE49-F238E27FC236}">
                <a16:creationId xmlns:a16="http://schemas.microsoft.com/office/drawing/2014/main" id="{193EFF32-FE37-4D07-ACFB-8FD70C4FE7CC}"/>
              </a:ext>
            </a:extLst>
          </p:cNvPr>
          <p:cNvSpPr>
            <a:spLocks noChangeShapeType="1"/>
          </p:cNvSpPr>
          <p:nvPr/>
        </p:nvSpPr>
        <p:spPr bwMode="auto">
          <a:xfrm>
            <a:off x="3138488" y="5965825"/>
            <a:ext cx="1587"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0" name="Line 53">
            <a:extLst>
              <a:ext uri="{FF2B5EF4-FFF2-40B4-BE49-F238E27FC236}">
                <a16:creationId xmlns:a16="http://schemas.microsoft.com/office/drawing/2014/main" id="{7DE874D6-8B64-43F7-83DB-2E89E73B76FF}"/>
              </a:ext>
            </a:extLst>
          </p:cNvPr>
          <p:cNvSpPr>
            <a:spLocks noChangeShapeType="1"/>
          </p:cNvSpPr>
          <p:nvPr/>
        </p:nvSpPr>
        <p:spPr bwMode="auto">
          <a:xfrm>
            <a:off x="3138488" y="6124575"/>
            <a:ext cx="1587" cy="8096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1" name="Line 54">
            <a:extLst>
              <a:ext uri="{FF2B5EF4-FFF2-40B4-BE49-F238E27FC236}">
                <a16:creationId xmlns:a16="http://schemas.microsoft.com/office/drawing/2014/main" id="{9BA731D2-B6DC-42A6-A49E-5EDB57549D14}"/>
              </a:ext>
            </a:extLst>
          </p:cNvPr>
          <p:cNvSpPr>
            <a:spLocks noChangeShapeType="1"/>
          </p:cNvSpPr>
          <p:nvPr/>
        </p:nvSpPr>
        <p:spPr bwMode="auto">
          <a:xfrm>
            <a:off x="3138488" y="6253163"/>
            <a:ext cx="59213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2" name="Rectangle 55">
            <a:extLst>
              <a:ext uri="{FF2B5EF4-FFF2-40B4-BE49-F238E27FC236}">
                <a16:creationId xmlns:a16="http://schemas.microsoft.com/office/drawing/2014/main" id="{69736089-6D88-4956-A3EB-8C9C9D284987}"/>
              </a:ext>
            </a:extLst>
          </p:cNvPr>
          <p:cNvSpPr>
            <a:spLocks noChangeArrowheads="1"/>
          </p:cNvSpPr>
          <p:nvPr/>
        </p:nvSpPr>
        <p:spPr bwMode="auto">
          <a:xfrm>
            <a:off x="2706688" y="5292725"/>
            <a:ext cx="180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M</a:t>
            </a:r>
            <a:endParaRPr lang="en-US" altLang="zh-CN" b="1"/>
          </a:p>
        </p:txBody>
      </p:sp>
      <p:sp>
        <p:nvSpPr>
          <p:cNvPr id="73783" name="Rectangle 56">
            <a:extLst>
              <a:ext uri="{FF2B5EF4-FFF2-40B4-BE49-F238E27FC236}">
                <a16:creationId xmlns:a16="http://schemas.microsoft.com/office/drawing/2014/main" id="{03436211-31A3-493F-A025-97B92392E345}"/>
              </a:ext>
            </a:extLst>
          </p:cNvPr>
          <p:cNvSpPr>
            <a:spLocks noChangeArrowheads="1"/>
          </p:cNvSpPr>
          <p:nvPr/>
        </p:nvSpPr>
        <p:spPr bwMode="auto">
          <a:xfrm>
            <a:off x="2882900" y="538797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100" b="1">
                <a:solidFill>
                  <a:srgbClr val="000000"/>
                </a:solidFill>
                <a:latin typeface="Times" panose="02020603050405020304" pitchFamily="18" charset="0"/>
              </a:rPr>
              <a:t>1</a:t>
            </a:r>
            <a:endParaRPr lang="zh-CN" altLang="en-US" b="1"/>
          </a:p>
        </p:txBody>
      </p:sp>
      <p:sp>
        <p:nvSpPr>
          <p:cNvPr id="73784" name="Rectangle 57">
            <a:extLst>
              <a:ext uri="{FF2B5EF4-FFF2-40B4-BE49-F238E27FC236}">
                <a16:creationId xmlns:a16="http://schemas.microsoft.com/office/drawing/2014/main" id="{62991928-B314-4294-B94F-98860C17E3E6}"/>
              </a:ext>
            </a:extLst>
          </p:cNvPr>
          <p:cNvSpPr>
            <a:spLocks noChangeArrowheads="1"/>
          </p:cNvSpPr>
          <p:nvPr/>
        </p:nvSpPr>
        <p:spPr bwMode="auto">
          <a:xfrm>
            <a:off x="3314700" y="5900738"/>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C</a:t>
            </a:r>
            <a:endParaRPr lang="en-US" altLang="zh-CN" b="1"/>
          </a:p>
        </p:txBody>
      </p:sp>
      <p:sp>
        <p:nvSpPr>
          <p:cNvPr id="73785" name="Rectangle 58">
            <a:extLst>
              <a:ext uri="{FF2B5EF4-FFF2-40B4-BE49-F238E27FC236}">
                <a16:creationId xmlns:a16="http://schemas.microsoft.com/office/drawing/2014/main" id="{76CD68FE-4605-4899-98B9-7A8F92A460E0}"/>
              </a:ext>
            </a:extLst>
          </p:cNvPr>
          <p:cNvSpPr>
            <a:spLocks noChangeArrowheads="1"/>
          </p:cNvSpPr>
          <p:nvPr/>
        </p:nvSpPr>
        <p:spPr bwMode="auto">
          <a:xfrm>
            <a:off x="3459163" y="599598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100" b="1">
                <a:solidFill>
                  <a:srgbClr val="000000"/>
                </a:solidFill>
                <a:latin typeface="Times" panose="02020603050405020304" pitchFamily="18" charset="0"/>
              </a:rPr>
              <a:t>1</a:t>
            </a:r>
            <a:endParaRPr lang="zh-CN" altLang="en-US" b="1"/>
          </a:p>
        </p:txBody>
      </p:sp>
      <p:sp>
        <p:nvSpPr>
          <p:cNvPr id="73786" name="Line 59">
            <a:extLst>
              <a:ext uri="{FF2B5EF4-FFF2-40B4-BE49-F238E27FC236}">
                <a16:creationId xmlns:a16="http://schemas.microsoft.com/office/drawing/2014/main" id="{31BF1494-4BFF-4AD3-95E9-963FCA25DBFD}"/>
              </a:ext>
            </a:extLst>
          </p:cNvPr>
          <p:cNvSpPr>
            <a:spLocks noChangeShapeType="1"/>
          </p:cNvSpPr>
          <p:nvPr/>
        </p:nvSpPr>
        <p:spPr bwMode="auto">
          <a:xfrm>
            <a:off x="4148138" y="5037138"/>
            <a:ext cx="1587"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7" name="Line 60">
            <a:extLst>
              <a:ext uri="{FF2B5EF4-FFF2-40B4-BE49-F238E27FC236}">
                <a16:creationId xmlns:a16="http://schemas.microsoft.com/office/drawing/2014/main" id="{5C977C7C-9BEB-4C3E-A055-44AD52F7E10B}"/>
              </a:ext>
            </a:extLst>
          </p:cNvPr>
          <p:cNvSpPr>
            <a:spLocks noChangeShapeType="1"/>
          </p:cNvSpPr>
          <p:nvPr/>
        </p:nvSpPr>
        <p:spPr bwMode="auto">
          <a:xfrm>
            <a:off x="4148138" y="5197475"/>
            <a:ext cx="1587"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8" name="Line 61">
            <a:extLst>
              <a:ext uri="{FF2B5EF4-FFF2-40B4-BE49-F238E27FC236}">
                <a16:creationId xmlns:a16="http://schemas.microsoft.com/office/drawing/2014/main" id="{8707C15D-DBA2-49DA-BF2F-B0CD2E82D431}"/>
              </a:ext>
            </a:extLst>
          </p:cNvPr>
          <p:cNvSpPr>
            <a:spLocks noChangeShapeType="1"/>
          </p:cNvSpPr>
          <p:nvPr/>
        </p:nvSpPr>
        <p:spPr bwMode="auto">
          <a:xfrm>
            <a:off x="4148138" y="5357813"/>
            <a:ext cx="1587"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9" name="Line 62">
            <a:extLst>
              <a:ext uri="{FF2B5EF4-FFF2-40B4-BE49-F238E27FC236}">
                <a16:creationId xmlns:a16="http://schemas.microsoft.com/office/drawing/2014/main" id="{9BB10278-4F5D-41EA-9168-55DEACE20F78}"/>
              </a:ext>
            </a:extLst>
          </p:cNvPr>
          <p:cNvSpPr>
            <a:spLocks noChangeShapeType="1"/>
          </p:cNvSpPr>
          <p:nvPr/>
        </p:nvSpPr>
        <p:spPr bwMode="auto">
          <a:xfrm>
            <a:off x="4148138" y="5516563"/>
            <a:ext cx="1587" cy="8096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0" name="Line 63">
            <a:extLst>
              <a:ext uri="{FF2B5EF4-FFF2-40B4-BE49-F238E27FC236}">
                <a16:creationId xmlns:a16="http://schemas.microsoft.com/office/drawing/2014/main" id="{EBD99B3F-B220-4D04-8F82-692CBE66BC24}"/>
              </a:ext>
            </a:extLst>
          </p:cNvPr>
          <p:cNvSpPr>
            <a:spLocks noChangeShapeType="1"/>
          </p:cNvSpPr>
          <p:nvPr/>
        </p:nvSpPr>
        <p:spPr bwMode="auto">
          <a:xfrm>
            <a:off x="4148138" y="5645150"/>
            <a:ext cx="608012"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1" name="Line 64">
            <a:extLst>
              <a:ext uri="{FF2B5EF4-FFF2-40B4-BE49-F238E27FC236}">
                <a16:creationId xmlns:a16="http://schemas.microsoft.com/office/drawing/2014/main" id="{7699E266-6F30-4DAC-B397-24C79F3F04E4}"/>
              </a:ext>
            </a:extLst>
          </p:cNvPr>
          <p:cNvSpPr>
            <a:spLocks noChangeShapeType="1"/>
          </p:cNvSpPr>
          <p:nvPr/>
        </p:nvSpPr>
        <p:spPr bwMode="auto">
          <a:xfrm>
            <a:off x="4756150" y="5645150"/>
            <a:ext cx="1588"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2" name="Line 65">
            <a:extLst>
              <a:ext uri="{FF2B5EF4-FFF2-40B4-BE49-F238E27FC236}">
                <a16:creationId xmlns:a16="http://schemas.microsoft.com/office/drawing/2014/main" id="{C2DC2FA8-2D6A-4EB2-AB10-1368E73E62EE}"/>
              </a:ext>
            </a:extLst>
          </p:cNvPr>
          <p:cNvSpPr>
            <a:spLocks noChangeShapeType="1"/>
          </p:cNvSpPr>
          <p:nvPr/>
        </p:nvSpPr>
        <p:spPr bwMode="auto">
          <a:xfrm>
            <a:off x="4756150" y="5805488"/>
            <a:ext cx="1588"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3" name="Line 66">
            <a:extLst>
              <a:ext uri="{FF2B5EF4-FFF2-40B4-BE49-F238E27FC236}">
                <a16:creationId xmlns:a16="http://schemas.microsoft.com/office/drawing/2014/main" id="{2AE046B5-1A6B-4DB0-AB09-2BA1028AC811}"/>
              </a:ext>
            </a:extLst>
          </p:cNvPr>
          <p:cNvSpPr>
            <a:spLocks noChangeShapeType="1"/>
          </p:cNvSpPr>
          <p:nvPr/>
        </p:nvSpPr>
        <p:spPr bwMode="auto">
          <a:xfrm>
            <a:off x="4756150" y="5965825"/>
            <a:ext cx="1588"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4" name="Line 67">
            <a:extLst>
              <a:ext uri="{FF2B5EF4-FFF2-40B4-BE49-F238E27FC236}">
                <a16:creationId xmlns:a16="http://schemas.microsoft.com/office/drawing/2014/main" id="{549B68FE-A5B4-47E4-BA4C-0B5100FC6F50}"/>
              </a:ext>
            </a:extLst>
          </p:cNvPr>
          <p:cNvSpPr>
            <a:spLocks noChangeShapeType="1"/>
          </p:cNvSpPr>
          <p:nvPr/>
        </p:nvSpPr>
        <p:spPr bwMode="auto">
          <a:xfrm>
            <a:off x="4756150" y="6124575"/>
            <a:ext cx="1588" cy="8096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5" name="Line 68">
            <a:extLst>
              <a:ext uri="{FF2B5EF4-FFF2-40B4-BE49-F238E27FC236}">
                <a16:creationId xmlns:a16="http://schemas.microsoft.com/office/drawing/2014/main" id="{D91A6E1C-9840-49A0-82A5-EF9715D868E6}"/>
              </a:ext>
            </a:extLst>
          </p:cNvPr>
          <p:cNvSpPr>
            <a:spLocks noChangeShapeType="1"/>
          </p:cNvSpPr>
          <p:nvPr/>
        </p:nvSpPr>
        <p:spPr bwMode="auto">
          <a:xfrm>
            <a:off x="4756150" y="6253163"/>
            <a:ext cx="608013"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6" name="Rectangle 69">
            <a:extLst>
              <a:ext uri="{FF2B5EF4-FFF2-40B4-BE49-F238E27FC236}">
                <a16:creationId xmlns:a16="http://schemas.microsoft.com/office/drawing/2014/main" id="{B3BFE097-A5E4-4B95-8E68-E1B39449FC79}"/>
              </a:ext>
            </a:extLst>
          </p:cNvPr>
          <p:cNvSpPr>
            <a:spLocks noChangeArrowheads="1"/>
          </p:cNvSpPr>
          <p:nvPr/>
        </p:nvSpPr>
        <p:spPr bwMode="auto">
          <a:xfrm>
            <a:off x="4324350" y="5292725"/>
            <a:ext cx="180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M</a:t>
            </a:r>
            <a:endParaRPr lang="en-US" altLang="zh-CN" b="1"/>
          </a:p>
        </p:txBody>
      </p:sp>
      <p:sp>
        <p:nvSpPr>
          <p:cNvPr id="73797" name="Rectangle 70">
            <a:extLst>
              <a:ext uri="{FF2B5EF4-FFF2-40B4-BE49-F238E27FC236}">
                <a16:creationId xmlns:a16="http://schemas.microsoft.com/office/drawing/2014/main" id="{128AEDCB-8280-492C-B9BC-7CD681C50CF7}"/>
              </a:ext>
            </a:extLst>
          </p:cNvPr>
          <p:cNvSpPr>
            <a:spLocks noChangeArrowheads="1"/>
          </p:cNvSpPr>
          <p:nvPr/>
        </p:nvSpPr>
        <p:spPr bwMode="auto">
          <a:xfrm>
            <a:off x="4500563" y="538797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100" b="1">
                <a:solidFill>
                  <a:srgbClr val="000000"/>
                </a:solidFill>
                <a:latin typeface="Times" panose="02020603050405020304" pitchFamily="18" charset="0"/>
              </a:rPr>
              <a:t>2</a:t>
            </a:r>
            <a:endParaRPr lang="zh-CN" altLang="en-US" b="1"/>
          </a:p>
        </p:txBody>
      </p:sp>
      <p:sp>
        <p:nvSpPr>
          <p:cNvPr id="73798" name="Rectangle 71">
            <a:extLst>
              <a:ext uri="{FF2B5EF4-FFF2-40B4-BE49-F238E27FC236}">
                <a16:creationId xmlns:a16="http://schemas.microsoft.com/office/drawing/2014/main" id="{4B66E1FF-6255-4744-9622-23293331EAB9}"/>
              </a:ext>
            </a:extLst>
          </p:cNvPr>
          <p:cNvSpPr>
            <a:spLocks noChangeArrowheads="1"/>
          </p:cNvSpPr>
          <p:nvPr/>
        </p:nvSpPr>
        <p:spPr bwMode="auto">
          <a:xfrm>
            <a:off x="4948238" y="5900738"/>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C</a:t>
            </a:r>
            <a:endParaRPr lang="en-US" altLang="zh-CN" b="1"/>
          </a:p>
        </p:txBody>
      </p:sp>
      <p:sp>
        <p:nvSpPr>
          <p:cNvPr id="73799" name="Rectangle 72">
            <a:extLst>
              <a:ext uri="{FF2B5EF4-FFF2-40B4-BE49-F238E27FC236}">
                <a16:creationId xmlns:a16="http://schemas.microsoft.com/office/drawing/2014/main" id="{CBCADAE4-07A8-42F6-8ABD-E47341ED144F}"/>
              </a:ext>
            </a:extLst>
          </p:cNvPr>
          <p:cNvSpPr>
            <a:spLocks noChangeArrowheads="1"/>
          </p:cNvSpPr>
          <p:nvPr/>
        </p:nvSpPr>
        <p:spPr bwMode="auto">
          <a:xfrm>
            <a:off x="5092700" y="599598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100" b="1">
                <a:solidFill>
                  <a:srgbClr val="000000"/>
                </a:solidFill>
                <a:latin typeface="Times" panose="02020603050405020304" pitchFamily="18" charset="0"/>
              </a:rPr>
              <a:t>2</a:t>
            </a:r>
            <a:endParaRPr lang="zh-CN" altLang="en-US" b="1"/>
          </a:p>
        </p:txBody>
      </p:sp>
      <p:sp>
        <p:nvSpPr>
          <p:cNvPr id="73800" name="Line 73">
            <a:extLst>
              <a:ext uri="{FF2B5EF4-FFF2-40B4-BE49-F238E27FC236}">
                <a16:creationId xmlns:a16="http://schemas.microsoft.com/office/drawing/2014/main" id="{2785FE4F-4812-45C8-A47A-D17177ADBD90}"/>
              </a:ext>
            </a:extLst>
          </p:cNvPr>
          <p:cNvSpPr>
            <a:spLocks noChangeShapeType="1"/>
          </p:cNvSpPr>
          <p:nvPr/>
        </p:nvSpPr>
        <p:spPr bwMode="auto">
          <a:xfrm>
            <a:off x="5781675" y="5037138"/>
            <a:ext cx="1588"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1" name="Line 74">
            <a:extLst>
              <a:ext uri="{FF2B5EF4-FFF2-40B4-BE49-F238E27FC236}">
                <a16:creationId xmlns:a16="http://schemas.microsoft.com/office/drawing/2014/main" id="{8501C16C-BA74-4627-BA70-EF735E191FF5}"/>
              </a:ext>
            </a:extLst>
          </p:cNvPr>
          <p:cNvSpPr>
            <a:spLocks noChangeShapeType="1"/>
          </p:cNvSpPr>
          <p:nvPr/>
        </p:nvSpPr>
        <p:spPr bwMode="auto">
          <a:xfrm>
            <a:off x="5781675" y="5197475"/>
            <a:ext cx="1588"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2" name="Line 75">
            <a:extLst>
              <a:ext uri="{FF2B5EF4-FFF2-40B4-BE49-F238E27FC236}">
                <a16:creationId xmlns:a16="http://schemas.microsoft.com/office/drawing/2014/main" id="{A7E75A1C-4662-4473-A599-0C9ED41DB976}"/>
              </a:ext>
            </a:extLst>
          </p:cNvPr>
          <p:cNvSpPr>
            <a:spLocks noChangeShapeType="1"/>
          </p:cNvSpPr>
          <p:nvPr/>
        </p:nvSpPr>
        <p:spPr bwMode="auto">
          <a:xfrm>
            <a:off x="5781675" y="5357813"/>
            <a:ext cx="1588"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3" name="Line 76">
            <a:extLst>
              <a:ext uri="{FF2B5EF4-FFF2-40B4-BE49-F238E27FC236}">
                <a16:creationId xmlns:a16="http://schemas.microsoft.com/office/drawing/2014/main" id="{D6E829A0-A97D-48F0-B396-9B62F3950274}"/>
              </a:ext>
            </a:extLst>
          </p:cNvPr>
          <p:cNvSpPr>
            <a:spLocks noChangeShapeType="1"/>
          </p:cNvSpPr>
          <p:nvPr/>
        </p:nvSpPr>
        <p:spPr bwMode="auto">
          <a:xfrm>
            <a:off x="5781675" y="5516563"/>
            <a:ext cx="1588" cy="8096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4" name="Line 77">
            <a:extLst>
              <a:ext uri="{FF2B5EF4-FFF2-40B4-BE49-F238E27FC236}">
                <a16:creationId xmlns:a16="http://schemas.microsoft.com/office/drawing/2014/main" id="{35A39B52-2A31-4DC6-81DF-7B7AFCD4E8DB}"/>
              </a:ext>
            </a:extLst>
          </p:cNvPr>
          <p:cNvSpPr>
            <a:spLocks noChangeShapeType="1"/>
          </p:cNvSpPr>
          <p:nvPr/>
        </p:nvSpPr>
        <p:spPr bwMode="auto">
          <a:xfrm>
            <a:off x="5781675" y="5645150"/>
            <a:ext cx="608013"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5" name="Line 78">
            <a:extLst>
              <a:ext uri="{FF2B5EF4-FFF2-40B4-BE49-F238E27FC236}">
                <a16:creationId xmlns:a16="http://schemas.microsoft.com/office/drawing/2014/main" id="{6C3B0ACB-A2ED-4C41-9FFA-EBD3BBB5368C}"/>
              </a:ext>
            </a:extLst>
          </p:cNvPr>
          <p:cNvSpPr>
            <a:spLocks noChangeShapeType="1"/>
          </p:cNvSpPr>
          <p:nvPr/>
        </p:nvSpPr>
        <p:spPr bwMode="auto">
          <a:xfrm>
            <a:off x="6389688" y="5645150"/>
            <a:ext cx="1587"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6" name="Line 79">
            <a:extLst>
              <a:ext uri="{FF2B5EF4-FFF2-40B4-BE49-F238E27FC236}">
                <a16:creationId xmlns:a16="http://schemas.microsoft.com/office/drawing/2014/main" id="{4A6D3BBF-5DEF-496A-A4CB-E0F3D008341C}"/>
              </a:ext>
            </a:extLst>
          </p:cNvPr>
          <p:cNvSpPr>
            <a:spLocks noChangeShapeType="1"/>
          </p:cNvSpPr>
          <p:nvPr/>
        </p:nvSpPr>
        <p:spPr bwMode="auto">
          <a:xfrm>
            <a:off x="6389688" y="5805488"/>
            <a:ext cx="1587"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7" name="Line 80">
            <a:extLst>
              <a:ext uri="{FF2B5EF4-FFF2-40B4-BE49-F238E27FC236}">
                <a16:creationId xmlns:a16="http://schemas.microsoft.com/office/drawing/2014/main" id="{65D80BAC-CCB5-461F-9190-C49079455ABC}"/>
              </a:ext>
            </a:extLst>
          </p:cNvPr>
          <p:cNvSpPr>
            <a:spLocks noChangeShapeType="1"/>
          </p:cNvSpPr>
          <p:nvPr/>
        </p:nvSpPr>
        <p:spPr bwMode="auto">
          <a:xfrm>
            <a:off x="6389688" y="5965825"/>
            <a:ext cx="1587"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8" name="Line 81">
            <a:extLst>
              <a:ext uri="{FF2B5EF4-FFF2-40B4-BE49-F238E27FC236}">
                <a16:creationId xmlns:a16="http://schemas.microsoft.com/office/drawing/2014/main" id="{6237B38B-6C5E-44C7-AFE9-DDE20E8DBD14}"/>
              </a:ext>
            </a:extLst>
          </p:cNvPr>
          <p:cNvSpPr>
            <a:spLocks noChangeShapeType="1"/>
          </p:cNvSpPr>
          <p:nvPr/>
        </p:nvSpPr>
        <p:spPr bwMode="auto">
          <a:xfrm>
            <a:off x="6389688" y="6124575"/>
            <a:ext cx="1587" cy="8096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9" name="Line 82">
            <a:extLst>
              <a:ext uri="{FF2B5EF4-FFF2-40B4-BE49-F238E27FC236}">
                <a16:creationId xmlns:a16="http://schemas.microsoft.com/office/drawing/2014/main" id="{BDA21081-4CF8-4208-9D8E-EE2F0A3AD3C1}"/>
              </a:ext>
            </a:extLst>
          </p:cNvPr>
          <p:cNvSpPr>
            <a:spLocks noChangeShapeType="1"/>
          </p:cNvSpPr>
          <p:nvPr/>
        </p:nvSpPr>
        <p:spPr bwMode="auto">
          <a:xfrm>
            <a:off x="6389688" y="6253163"/>
            <a:ext cx="608012"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0" name="Rectangle 83">
            <a:extLst>
              <a:ext uri="{FF2B5EF4-FFF2-40B4-BE49-F238E27FC236}">
                <a16:creationId xmlns:a16="http://schemas.microsoft.com/office/drawing/2014/main" id="{67277322-7CAC-4947-B987-725429E35508}"/>
              </a:ext>
            </a:extLst>
          </p:cNvPr>
          <p:cNvSpPr>
            <a:spLocks noChangeArrowheads="1"/>
          </p:cNvSpPr>
          <p:nvPr/>
        </p:nvSpPr>
        <p:spPr bwMode="auto">
          <a:xfrm>
            <a:off x="5957888" y="5292725"/>
            <a:ext cx="180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M</a:t>
            </a:r>
            <a:endParaRPr lang="en-US" altLang="zh-CN" b="1"/>
          </a:p>
        </p:txBody>
      </p:sp>
      <p:sp>
        <p:nvSpPr>
          <p:cNvPr id="73811" name="Rectangle 84">
            <a:extLst>
              <a:ext uri="{FF2B5EF4-FFF2-40B4-BE49-F238E27FC236}">
                <a16:creationId xmlns:a16="http://schemas.microsoft.com/office/drawing/2014/main" id="{9F7AB29E-337E-411F-9CA3-9E426D9E045D}"/>
              </a:ext>
            </a:extLst>
          </p:cNvPr>
          <p:cNvSpPr>
            <a:spLocks noChangeArrowheads="1"/>
          </p:cNvSpPr>
          <p:nvPr/>
        </p:nvSpPr>
        <p:spPr bwMode="auto">
          <a:xfrm>
            <a:off x="6134100" y="538797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100" b="1">
                <a:solidFill>
                  <a:srgbClr val="000000"/>
                </a:solidFill>
                <a:latin typeface="Times" panose="02020603050405020304" pitchFamily="18" charset="0"/>
              </a:rPr>
              <a:t>3</a:t>
            </a:r>
            <a:endParaRPr lang="zh-CN" altLang="en-US" b="1"/>
          </a:p>
        </p:txBody>
      </p:sp>
      <p:sp>
        <p:nvSpPr>
          <p:cNvPr id="73812" name="Rectangle 85">
            <a:extLst>
              <a:ext uri="{FF2B5EF4-FFF2-40B4-BE49-F238E27FC236}">
                <a16:creationId xmlns:a16="http://schemas.microsoft.com/office/drawing/2014/main" id="{D81F643B-0C7D-45CC-83CF-A7126B6E7D07}"/>
              </a:ext>
            </a:extLst>
          </p:cNvPr>
          <p:cNvSpPr>
            <a:spLocks noChangeArrowheads="1"/>
          </p:cNvSpPr>
          <p:nvPr/>
        </p:nvSpPr>
        <p:spPr bwMode="auto">
          <a:xfrm>
            <a:off x="6565900" y="5900738"/>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C</a:t>
            </a:r>
            <a:endParaRPr lang="en-US" altLang="zh-CN" b="1"/>
          </a:p>
        </p:txBody>
      </p:sp>
      <p:sp>
        <p:nvSpPr>
          <p:cNvPr id="73813" name="Rectangle 86">
            <a:extLst>
              <a:ext uri="{FF2B5EF4-FFF2-40B4-BE49-F238E27FC236}">
                <a16:creationId xmlns:a16="http://schemas.microsoft.com/office/drawing/2014/main" id="{9B7DE36D-655B-48C3-A4B0-51E3372E5A42}"/>
              </a:ext>
            </a:extLst>
          </p:cNvPr>
          <p:cNvSpPr>
            <a:spLocks noChangeArrowheads="1"/>
          </p:cNvSpPr>
          <p:nvPr/>
        </p:nvSpPr>
        <p:spPr bwMode="auto">
          <a:xfrm>
            <a:off x="6710363" y="599598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100" b="1">
                <a:solidFill>
                  <a:srgbClr val="000000"/>
                </a:solidFill>
                <a:latin typeface="Times" panose="02020603050405020304" pitchFamily="18" charset="0"/>
              </a:rPr>
              <a:t>3</a:t>
            </a:r>
            <a:endParaRPr lang="zh-CN" altLang="en-US" b="1"/>
          </a:p>
        </p:txBody>
      </p:sp>
      <p:sp>
        <p:nvSpPr>
          <p:cNvPr id="73814" name="Rectangle 87">
            <a:extLst>
              <a:ext uri="{FF2B5EF4-FFF2-40B4-BE49-F238E27FC236}">
                <a16:creationId xmlns:a16="http://schemas.microsoft.com/office/drawing/2014/main" id="{D79E5FB8-2C04-4EAF-AEAE-B87468298628}"/>
              </a:ext>
            </a:extLst>
          </p:cNvPr>
          <p:cNvSpPr>
            <a:spLocks noChangeArrowheads="1"/>
          </p:cNvSpPr>
          <p:nvPr/>
        </p:nvSpPr>
        <p:spPr bwMode="auto">
          <a:xfrm>
            <a:off x="3730625" y="4684713"/>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T</a:t>
            </a:r>
            <a:endParaRPr lang="en-US" altLang="zh-CN" b="1"/>
          </a:p>
        </p:txBody>
      </p:sp>
      <p:sp>
        <p:nvSpPr>
          <p:cNvPr id="73815" name="Rectangle 88">
            <a:extLst>
              <a:ext uri="{FF2B5EF4-FFF2-40B4-BE49-F238E27FC236}">
                <a16:creationId xmlns:a16="http://schemas.microsoft.com/office/drawing/2014/main" id="{F021F325-C3C5-4690-8055-5B0B9EB658B3}"/>
              </a:ext>
            </a:extLst>
          </p:cNvPr>
          <p:cNvSpPr>
            <a:spLocks noChangeArrowheads="1"/>
          </p:cNvSpPr>
          <p:nvPr/>
        </p:nvSpPr>
        <p:spPr bwMode="auto">
          <a:xfrm>
            <a:off x="3843338" y="47974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100" b="1">
                <a:solidFill>
                  <a:srgbClr val="000000"/>
                </a:solidFill>
                <a:latin typeface="Times" panose="02020603050405020304" pitchFamily="18" charset="0"/>
              </a:rPr>
              <a:t>2</a:t>
            </a:r>
            <a:endParaRPr lang="zh-CN" altLang="en-US" b="1"/>
          </a:p>
        </p:txBody>
      </p:sp>
      <p:sp>
        <p:nvSpPr>
          <p:cNvPr id="73816" name="Rectangle 89">
            <a:extLst>
              <a:ext uri="{FF2B5EF4-FFF2-40B4-BE49-F238E27FC236}">
                <a16:creationId xmlns:a16="http://schemas.microsoft.com/office/drawing/2014/main" id="{B480FF02-8BCB-496F-A958-81E8ED82B400}"/>
              </a:ext>
            </a:extLst>
          </p:cNvPr>
          <p:cNvSpPr>
            <a:spLocks noChangeArrowheads="1"/>
          </p:cNvSpPr>
          <p:nvPr/>
        </p:nvSpPr>
        <p:spPr bwMode="auto">
          <a:xfrm>
            <a:off x="3922713" y="4684713"/>
            <a:ext cx="682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a:t>
            </a:r>
            <a:endParaRPr lang="zh-CN" altLang="en-US" b="1"/>
          </a:p>
        </p:txBody>
      </p:sp>
      <p:sp>
        <p:nvSpPr>
          <p:cNvPr id="73817" name="Rectangle 90">
            <a:extLst>
              <a:ext uri="{FF2B5EF4-FFF2-40B4-BE49-F238E27FC236}">
                <a16:creationId xmlns:a16="http://schemas.microsoft.com/office/drawing/2014/main" id="{FA0F5029-7389-49D3-84DE-16AB78F90C7C}"/>
              </a:ext>
            </a:extLst>
          </p:cNvPr>
          <p:cNvSpPr>
            <a:spLocks noChangeArrowheads="1"/>
          </p:cNvSpPr>
          <p:nvPr/>
        </p:nvSpPr>
        <p:spPr bwMode="auto">
          <a:xfrm>
            <a:off x="3987800" y="4684713"/>
            <a:ext cx="579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缓冲2)</a:t>
            </a:r>
            <a:endParaRPr lang="zh-CN" altLang="en-US" b="1"/>
          </a:p>
        </p:txBody>
      </p:sp>
      <p:sp>
        <p:nvSpPr>
          <p:cNvPr id="73818" name="Rectangle 91">
            <a:extLst>
              <a:ext uri="{FF2B5EF4-FFF2-40B4-BE49-F238E27FC236}">
                <a16:creationId xmlns:a16="http://schemas.microsoft.com/office/drawing/2014/main" id="{C4C25A9F-90F6-467F-A91B-96DF03DBFE07}"/>
              </a:ext>
            </a:extLst>
          </p:cNvPr>
          <p:cNvSpPr>
            <a:spLocks noChangeArrowheads="1"/>
          </p:cNvSpPr>
          <p:nvPr/>
        </p:nvSpPr>
        <p:spPr bwMode="auto">
          <a:xfrm>
            <a:off x="5268913" y="4684713"/>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T</a:t>
            </a:r>
            <a:endParaRPr lang="en-US" altLang="zh-CN" b="1"/>
          </a:p>
        </p:txBody>
      </p:sp>
      <p:sp>
        <p:nvSpPr>
          <p:cNvPr id="73819" name="Rectangle 92">
            <a:extLst>
              <a:ext uri="{FF2B5EF4-FFF2-40B4-BE49-F238E27FC236}">
                <a16:creationId xmlns:a16="http://schemas.microsoft.com/office/drawing/2014/main" id="{E746A0A8-C874-4274-8E7F-D6A954BC17B6}"/>
              </a:ext>
            </a:extLst>
          </p:cNvPr>
          <p:cNvSpPr>
            <a:spLocks noChangeArrowheads="1"/>
          </p:cNvSpPr>
          <p:nvPr/>
        </p:nvSpPr>
        <p:spPr bwMode="auto">
          <a:xfrm>
            <a:off x="5380038" y="47974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100" b="1">
                <a:solidFill>
                  <a:srgbClr val="000000"/>
                </a:solidFill>
                <a:latin typeface="Times" panose="02020603050405020304" pitchFamily="18" charset="0"/>
              </a:rPr>
              <a:t>3</a:t>
            </a:r>
            <a:endParaRPr lang="zh-CN" altLang="en-US" b="1"/>
          </a:p>
        </p:txBody>
      </p:sp>
      <p:sp>
        <p:nvSpPr>
          <p:cNvPr id="73820" name="Rectangle 93">
            <a:extLst>
              <a:ext uri="{FF2B5EF4-FFF2-40B4-BE49-F238E27FC236}">
                <a16:creationId xmlns:a16="http://schemas.microsoft.com/office/drawing/2014/main" id="{06D140D1-2B51-4034-8B0B-9F09CD54012E}"/>
              </a:ext>
            </a:extLst>
          </p:cNvPr>
          <p:cNvSpPr>
            <a:spLocks noChangeArrowheads="1"/>
          </p:cNvSpPr>
          <p:nvPr/>
        </p:nvSpPr>
        <p:spPr bwMode="auto">
          <a:xfrm>
            <a:off x="5461000" y="4684713"/>
            <a:ext cx="68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a:t>
            </a:r>
            <a:endParaRPr lang="zh-CN" altLang="en-US" b="1"/>
          </a:p>
        </p:txBody>
      </p:sp>
      <p:sp>
        <p:nvSpPr>
          <p:cNvPr id="73821" name="Rectangle 94">
            <a:extLst>
              <a:ext uri="{FF2B5EF4-FFF2-40B4-BE49-F238E27FC236}">
                <a16:creationId xmlns:a16="http://schemas.microsoft.com/office/drawing/2014/main" id="{75D81C0A-67CD-4C16-937C-30EDE5E68E58}"/>
              </a:ext>
            </a:extLst>
          </p:cNvPr>
          <p:cNvSpPr>
            <a:spLocks noChangeArrowheads="1"/>
          </p:cNvSpPr>
          <p:nvPr/>
        </p:nvSpPr>
        <p:spPr bwMode="auto">
          <a:xfrm>
            <a:off x="5524500" y="4684713"/>
            <a:ext cx="579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缓冲3)</a:t>
            </a:r>
            <a:endParaRPr lang="zh-CN" altLang="en-US" b="1"/>
          </a:p>
        </p:txBody>
      </p:sp>
      <p:sp>
        <p:nvSpPr>
          <p:cNvPr id="73822" name="Line 95">
            <a:extLst>
              <a:ext uri="{FF2B5EF4-FFF2-40B4-BE49-F238E27FC236}">
                <a16:creationId xmlns:a16="http://schemas.microsoft.com/office/drawing/2014/main" id="{B3CE73C5-6205-4AAE-9E85-F7A9131EC87C}"/>
              </a:ext>
            </a:extLst>
          </p:cNvPr>
          <p:cNvSpPr>
            <a:spLocks noChangeShapeType="1"/>
          </p:cNvSpPr>
          <p:nvPr/>
        </p:nvSpPr>
        <p:spPr bwMode="auto">
          <a:xfrm>
            <a:off x="7415213" y="5037138"/>
            <a:ext cx="1587"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3" name="Line 96">
            <a:extLst>
              <a:ext uri="{FF2B5EF4-FFF2-40B4-BE49-F238E27FC236}">
                <a16:creationId xmlns:a16="http://schemas.microsoft.com/office/drawing/2014/main" id="{E5753836-8E7D-46C5-A544-B7C5C37B09A0}"/>
              </a:ext>
            </a:extLst>
          </p:cNvPr>
          <p:cNvSpPr>
            <a:spLocks noChangeShapeType="1"/>
          </p:cNvSpPr>
          <p:nvPr/>
        </p:nvSpPr>
        <p:spPr bwMode="auto">
          <a:xfrm>
            <a:off x="7415213" y="5197475"/>
            <a:ext cx="1587"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4" name="Line 97">
            <a:extLst>
              <a:ext uri="{FF2B5EF4-FFF2-40B4-BE49-F238E27FC236}">
                <a16:creationId xmlns:a16="http://schemas.microsoft.com/office/drawing/2014/main" id="{5694F5F5-8C60-4084-8F31-7D402139FCDB}"/>
              </a:ext>
            </a:extLst>
          </p:cNvPr>
          <p:cNvSpPr>
            <a:spLocks noChangeShapeType="1"/>
          </p:cNvSpPr>
          <p:nvPr/>
        </p:nvSpPr>
        <p:spPr bwMode="auto">
          <a:xfrm>
            <a:off x="7415213" y="5357813"/>
            <a:ext cx="1587"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5" name="Line 98">
            <a:extLst>
              <a:ext uri="{FF2B5EF4-FFF2-40B4-BE49-F238E27FC236}">
                <a16:creationId xmlns:a16="http://schemas.microsoft.com/office/drawing/2014/main" id="{276B7149-A0D0-41E5-8BA2-0649D5EF35F3}"/>
              </a:ext>
            </a:extLst>
          </p:cNvPr>
          <p:cNvSpPr>
            <a:spLocks noChangeShapeType="1"/>
          </p:cNvSpPr>
          <p:nvPr/>
        </p:nvSpPr>
        <p:spPr bwMode="auto">
          <a:xfrm>
            <a:off x="7415213" y="5516563"/>
            <a:ext cx="1587" cy="8096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6" name="Line 99">
            <a:extLst>
              <a:ext uri="{FF2B5EF4-FFF2-40B4-BE49-F238E27FC236}">
                <a16:creationId xmlns:a16="http://schemas.microsoft.com/office/drawing/2014/main" id="{3E617605-62B8-4B43-A5E1-EE1B58212C5A}"/>
              </a:ext>
            </a:extLst>
          </p:cNvPr>
          <p:cNvSpPr>
            <a:spLocks noChangeShapeType="1"/>
          </p:cNvSpPr>
          <p:nvPr/>
        </p:nvSpPr>
        <p:spPr bwMode="auto">
          <a:xfrm>
            <a:off x="7415213" y="5645150"/>
            <a:ext cx="5921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7" name="Line 100">
            <a:extLst>
              <a:ext uri="{FF2B5EF4-FFF2-40B4-BE49-F238E27FC236}">
                <a16:creationId xmlns:a16="http://schemas.microsoft.com/office/drawing/2014/main" id="{94F3BA12-D42C-4D85-823E-8D0FDE28FD9F}"/>
              </a:ext>
            </a:extLst>
          </p:cNvPr>
          <p:cNvSpPr>
            <a:spLocks noChangeShapeType="1"/>
          </p:cNvSpPr>
          <p:nvPr/>
        </p:nvSpPr>
        <p:spPr bwMode="auto">
          <a:xfrm>
            <a:off x="8007350" y="5645150"/>
            <a:ext cx="1588"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8" name="Line 101">
            <a:extLst>
              <a:ext uri="{FF2B5EF4-FFF2-40B4-BE49-F238E27FC236}">
                <a16:creationId xmlns:a16="http://schemas.microsoft.com/office/drawing/2014/main" id="{35BC97BC-A7CF-4157-94FE-3E8619F35115}"/>
              </a:ext>
            </a:extLst>
          </p:cNvPr>
          <p:cNvSpPr>
            <a:spLocks noChangeShapeType="1"/>
          </p:cNvSpPr>
          <p:nvPr/>
        </p:nvSpPr>
        <p:spPr bwMode="auto">
          <a:xfrm>
            <a:off x="8007350" y="5805488"/>
            <a:ext cx="1588"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9" name="Line 102">
            <a:extLst>
              <a:ext uri="{FF2B5EF4-FFF2-40B4-BE49-F238E27FC236}">
                <a16:creationId xmlns:a16="http://schemas.microsoft.com/office/drawing/2014/main" id="{BFF77B77-466C-413F-8A1E-DE353C4DF1E0}"/>
              </a:ext>
            </a:extLst>
          </p:cNvPr>
          <p:cNvSpPr>
            <a:spLocks noChangeShapeType="1"/>
          </p:cNvSpPr>
          <p:nvPr/>
        </p:nvSpPr>
        <p:spPr bwMode="auto">
          <a:xfrm>
            <a:off x="8007350" y="5965825"/>
            <a:ext cx="1588" cy="793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30" name="Line 103">
            <a:extLst>
              <a:ext uri="{FF2B5EF4-FFF2-40B4-BE49-F238E27FC236}">
                <a16:creationId xmlns:a16="http://schemas.microsoft.com/office/drawing/2014/main" id="{DA87F790-9A36-4EA2-9853-BA05D2D39CE7}"/>
              </a:ext>
            </a:extLst>
          </p:cNvPr>
          <p:cNvSpPr>
            <a:spLocks noChangeShapeType="1"/>
          </p:cNvSpPr>
          <p:nvPr/>
        </p:nvSpPr>
        <p:spPr bwMode="auto">
          <a:xfrm>
            <a:off x="8007350" y="6124575"/>
            <a:ext cx="1588" cy="8096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31" name="Line 104">
            <a:extLst>
              <a:ext uri="{FF2B5EF4-FFF2-40B4-BE49-F238E27FC236}">
                <a16:creationId xmlns:a16="http://schemas.microsoft.com/office/drawing/2014/main" id="{04272EA5-B98C-4A2B-BA8C-FD08E6211D7F}"/>
              </a:ext>
            </a:extLst>
          </p:cNvPr>
          <p:cNvSpPr>
            <a:spLocks noChangeShapeType="1"/>
          </p:cNvSpPr>
          <p:nvPr/>
        </p:nvSpPr>
        <p:spPr bwMode="auto">
          <a:xfrm>
            <a:off x="8007350" y="6253163"/>
            <a:ext cx="608013"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32" name="Rectangle 105">
            <a:extLst>
              <a:ext uri="{FF2B5EF4-FFF2-40B4-BE49-F238E27FC236}">
                <a16:creationId xmlns:a16="http://schemas.microsoft.com/office/drawing/2014/main" id="{5011BD4C-3548-400B-A8B4-3BECECF5DB1F}"/>
              </a:ext>
            </a:extLst>
          </p:cNvPr>
          <p:cNvSpPr>
            <a:spLocks noChangeArrowheads="1"/>
          </p:cNvSpPr>
          <p:nvPr/>
        </p:nvSpPr>
        <p:spPr bwMode="auto">
          <a:xfrm>
            <a:off x="7573963" y="5292725"/>
            <a:ext cx="180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M</a:t>
            </a:r>
            <a:endParaRPr lang="en-US" altLang="zh-CN" b="1"/>
          </a:p>
        </p:txBody>
      </p:sp>
      <p:sp>
        <p:nvSpPr>
          <p:cNvPr id="73833" name="Rectangle 106">
            <a:extLst>
              <a:ext uri="{FF2B5EF4-FFF2-40B4-BE49-F238E27FC236}">
                <a16:creationId xmlns:a16="http://schemas.microsoft.com/office/drawing/2014/main" id="{80BF6997-F6B1-4425-9D4F-80323E693AE6}"/>
              </a:ext>
            </a:extLst>
          </p:cNvPr>
          <p:cNvSpPr>
            <a:spLocks noChangeArrowheads="1"/>
          </p:cNvSpPr>
          <p:nvPr/>
        </p:nvSpPr>
        <p:spPr bwMode="auto">
          <a:xfrm>
            <a:off x="7750175" y="538797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100" b="1">
                <a:solidFill>
                  <a:srgbClr val="000000"/>
                </a:solidFill>
                <a:latin typeface="Times" panose="02020603050405020304" pitchFamily="18" charset="0"/>
              </a:rPr>
              <a:t>4</a:t>
            </a:r>
            <a:endParaRPr lang="zh-CN" altLang="en-US" b="1"/>
          </a:p>
        </p:txBody>
      </p:sp>
      <p:sp>
        <p:nvSpPr>
          <p:cNvPr id="73834" name="Rectangle 107">
            <a:extLst>
              <a:ext uri="{FF2B5EF4-FFF2-40B4-BE49-F238E27FC236}">
                <a16:creationId xmlns:a16="http://schemas.microsoft.com/office/drawing/2014/main" id="{AC2476B9-51DC-4379-9D9F-AEF1D790FFB6}"/>
              </a:ext>
            </a:extLst>
          </p:cNvPr>
          <p:cNvSpPr>
            <a:spLocks noChangeArrowheads="1"/>
          </p:cNvSpPr>
          <p:nvPr/>
        </p:nvSpPr>
        <p:spPr bwMode="auto">
          <a:xfrm>
            <a:off x="8199438" y="5900738"/>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C</a:t>
            </a:r>
            <a:endParaRPr lang="en-US" altLang="zh-CN" b="1"/>
          </a:p>
        </p:txBody>
      </p:sp>
      <p:sp>
        <p:nvSpPr>
          <p:cNvPr id="73835" name="Rectangle 108">
            <a:extLst>
              <a:ext uri="{FF2B5EF4-FFF2-40B4-BE49-F238E27FC236}">
                <a16:creationId xmlns:a16="http://schemas.microsoft.com/office/drawing/2014/main" id="{8D3ECFE3-FAAC-435A-8091-38E5D29D1A30}"/>
              </a:ext>
            </a:extLst>
          </p:cNvPr>
          <p:cNvSpPr>
            <a:spLocks noChangeArrowheads="1"/>
          </p:cNvSpPr>
          <p:nvPr/>
        </p:nvSpPr>
        <p:spPr bwMode="auto">
          <a:xfrm>
            <a:off x="8343900" y="599598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100" b="1">
                <a:solidFill>
                  <a:srgbClr val="000000"/>
                </a:solidFill>
                <a:latin typeface="Times" panose="02020603050405020304" pitchFamily="18" charset="0"/>
              </a:rPr>
              <a:t>4</a:t>
            </a:r>
            <a:endParaRPr lang="zh-CN" altLang="en-US" b="1"/>
          </a:p>
        </p:txBody>
      </p:sp>
      <p:sp>
        <p:nvSpPr>
          <p:cNvPr id="73836" name="Rectangle 109">
            <a:extLst>
              <a:ext uri="{FF2B5EF4-FFF2-40B4-BE49-F238E27FC236}">
                <a16:creationId xmlns:a16="http://schemas.microsoft.com/office/drawing/2014/main" id="{8403D322-4C86-4915-8BA4-844B129F69CD}"/>
              </a:ext>
            </a:extLst>
          </p:cNvPr>
          <p:cNvSpPr>
            <a:spLocks noChangeArrowheads="1"/>
          </p:cNvSpPr>
          <p:nvPr/>
        </p:nvSpPr>
        <p:spPr bwMode="auto">
          <a:xfrm>
            <a:off x="7126288" y="4684713"/>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T</a:t>
            </a:r>
            <a:endParaRPr lang="en-US" altLang="zh-CN" b="1"/>
          </a:p>
        </p:txBody>
      </p:sp>
      <p:sp>
        <p:nvSpPr>
          <p:cNvPr id="73837" name="Rectangle 110">
            <a:extLst>
              <a:ext uri="{FF2B5EF4-FFF2-40B4-BE49-F238E27FC236}">
                <a16:creationId xmlns:a16="http://schemas.microsoft.com/office/drawing/2014/main" id="{5424D17F-9051-4988-BBF2-FA330C8BA45B}"/>
              </a:ext>
            </a:extLst>
          </p:cNvPr>
          <p:cNvSpPr>
            <a:spLocks noChangeArrowheads="1"/>
          </p:cNvSpPr>
          <p:nvPr/>
        </p:nvSpPr>
        <p:spPr bwMode="auto">
          <a:xfrm>
            <a:off x="7239000" y="47974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100" b="1">
                <a:solidFill>
                  <a:srgbClr val="000000"/>
                </a:solidFill>
                <a:latin typeface="Times" panose="02020603050405020304" pitchFamily="18" charset="0"/>
              </a:rPr>
              <a:t>4</a:t>
            </a:r>
            <a:endParaRPr lang="zh-CN" altLang="en-US" b="1"/>
          </a:p>
        </p:txBody>
      </p:sp>
      <p:sp>
        <p:nvSpPr>
          <p:cNvPr id="73838" name="Rectangle 111">
            <a:extLst>
              <a:ext uri="{FF2B5EF4-FFF2-40B4-BE49-F238E27FC236}">
                <a16:creationId xmlns:a16="http://schemas.microsoft.com/office/drawing/2014/main" id="{FE327AF4-7889-4AF8-B7E9-A101C4EF27E7}"/>
              </a:ext>
            </a:extLst>
          </p:cNvPr>
          <p:cNvSpPr>
            <a:spLocks noChangeArrowheads="1"/>
          </p:cNvSpPr>
          <p:nvPr/>
        </p:nvSpPr>
        <p:spPr bwMode="auto">
          <a:xfrm>
            <a:off x="7318375" y="4684713"/>
            <a:ext cx="68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a:t>
            </a:r>
            <a:endParaRPr lang="zh-CN" altLang="en-US" b="1"/>
          </a:p>
        </p:txBody>
      </p:sp>
      <p:sp>
        <p:nvSpPr>
          <p:cNvPr id="73839" name="Rectangle 112">
            <a:extLst>
              <a:ext uri="{FF2B5EF4-FFF2-40B4-BE49-F238E27FC236}">
                <a16:creationId xmlns:a16="http://schemas.microsoft.com/office/drawing/2014/main" id="{4B2C541C-83CF-4439-B4C7-E888F639A83A}"/>
              </a:ext>
            </a:extLst>
          </p:cNvPr>
          <p:cNvSpPr>
            <a:spLocks noChangeArrowheads="1"/>
          </p:cNvSpPr>
          <p:nvPr/>
        </p:nvSpPr>
        <p:spPr bwMode="auto">
          <a:xfrm>
            <a:off x="7381875" y="4684713"/>
            <a:ext cx="579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缓冲4)</a:t>
            </a:r>
            <a:endParaRPr lang="zh-CN" altLang="en-US" b="1"/>
          </a:p>
        </p:txBody>
      </p:sp>
      <p:sp>
        <p:nvSpPr>
          <p:cNvPr id="73840" name="Rectangle 113">
            <a:extLst>
              <a:ext uri="{FF2B5EF4-FFF2-40B4-BE49-F238E27FC236}">
                <a16:creationId xmlns:a16="http://schemas.microsoft.com/office/drawing/2014/main" id="{641AF889-086D-4455-B997-5AF2B0500408}"/>
              </a:ext>
            </a:extLst>
          </p:cNvPr>
          <p:cNvSpPr>
            <a:spLocks noChangeArrowheads="1"/>
          </p:cNvSpPr>
          <p:nvPr/>
        </p:nvSpPr>
        <p:spPr bwMode="auto">
          <a:xfrm>
            <a:off x="255588" y="2941638"/>
            <a:ext cx="682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a:t>
            </a:r>
            <a:endParaRPr lang="zh-CN" altLang="en-US" b="1"/>
          </a:p>
        </p:txBody>
      </p:sp>
      <p:sp>
        <p:nvSpPr>
          <p:cNvPr id="73841" name="Rectangle 114">
            <a:extLst>
              <a:ext uri="{FF2B5EF4-FFF2-40B4-BE49-F238E27FC236}">
                <a16:creationId xmlns:a16="http://schemas.microsoft.com/office/drawing/2014/main" id="{91E80F54-5168-451B-9D41-8DD04B5D3996}"/>
              </a:ext>
            </a:extLst>
          </p:cNvPr>
          <p:cNvSpPr>
            <a:spLocks noChangeArrowheads="1"/>
          </p:cNvSpPr>
          <p:nvPr/>
        </p:nvSpPr>
        <p:spPr bwMode="auto">
          <a:xfrm>
            <a:off x="320675" y="29416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a</a:t>
            </a:r>
            <a:endParaRPr lang="en-US" altLang="zh-CN" b="1"/>
          </a:p>
        </p:txBody>
      </p:sp>
      <p:sp>
        <p:nvSpPr>
          <p:cNvPr id="73842" name="Rectangle 115">
            <a:extLst>
              <a:ext uri="{FF2B5EF4-FFF2-40B4-BE49-F238E27FC236}">
                <a16:creationId xmlns:a16="http://schemas.microsoft.com/office/drawing/2014/main" id="{E9AF1C32-04FE-458B-9211-0675B809B3D0}"/>
              </a:ext>
            </a:extLst>
          </p:cNvPr>
          <p:cNvSpPr>
            <a:spLocks noChangeArrowheads="1"/>
          </p:cNvSpPr>
          <p:nvPr/>
        </p:nvSpPr>
        <p:spPr bwMode="auto">
          <a:xfrm>
            <a:off x="431800" y="2941638"/>
            <a:ext cx="68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a:t>
            </a:r>
            <a:endParaRPr lang="zh-CN" altLang="en-US" b="1"/>
          </a:p>
        </p:txBody>
      </p:sp>
      <p:sp>
        <p:nvSpPr>
          <p:cNvPr id="73843" name="Rectangle 116">
            <a:extLst>
              <a:ext uri="{FF2B5EF4-FFF2-40B4-BE49-F238E27FC236}">
                <a16:creationId xmlns:a16="http://schemas.microsoft.com/office/drawing/2014/main" id="{68304F7F-146F-40C4-9F8D-C0EF1ED605E2}"/>
              </a:ext>
            </a:extLst>
          </p:cNvPr>
          <p:cNvSpPr>
            <a:spLocks noChangeArrowheads="1"/>
          </p:cNvSpPr>
          <p:nvPr/>
        </p:nvSpPr>
        <p:spPr bwMode="auto">
          <a:xfrm>
            <a:off x="255588" y="5373688"/>
            <a:ext cx="682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a:t>
            </a:r>
            <a:endParaRPr lang="zh-CN" altLang="en-US" b="1"/>
          </a:p>
        </p:txBody>
      </p:sp>
      <p:sp>
        <p:nvSpPr>
          <p:cNvPr id="73844" name="Rectangle 117">
            <a:extLst>
              <a:ext uri="{FF2B5EF4-FFF2-40B4-BE49-F238E27FC236}">
                <a16:creationId xmlns:a16="http://schemas.microsoft.com/office/drawing/2014/main" id="{48BBD0E3-49D6-4F98-82C3-5F76DD50C173}"/>
              </a:ext>
            </a:extLst>
          </p:cNvPr>
          <p:cNvSpPr>
            <a:spLocks noChangeArrowheads="1"/>
          </p:cNvSpPr>
          <p:nvPr/>
        </p:nvSpPr>
        <p:spPr bwMode="auto">
          <a:xfrm>
            <a:off x="320675" y="53736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i="1">
                <a:solidFill>
                  <a:srgbClr val="000000"/>
                </a:solidFill>
                <a:latin typeface="Times" panose="02020603050405020304" pitchFamily="18" charset="0"/>
              </a:rPr>
              <a:t>b</a:t>
            </a:r>
            <a:endParaRPr lang="en-US" altLang="zh-CN" b="1"/>
          </a:p>
        </p:txBody>
      </p:sp>
      <p:sp>
        <p:nvSpPr>
          <p:cNvPr id="73845" name="Rectangle 118">
            <a:extLst>
              <a:ext uri="{FF2B5EF4-FFF2-40B4-BE49-F238E27FC236}">
                <a16:creationId xmlns:a16="http://schemas.microsoft.com/office/drawing/2014/main" id="{4D5422E7-548A-45D0-97FC-87B228A20C68}"/>
              </a:ext>
            </a:extLst>
          </p:cNvPr>
          <p:cNvSpPr>
            <a:spLocks noChangeArrowheads="1"/>
          </p:cNvSpPr>
          <p:nvPr/>
        </p:nvSpPr>
        <p:spPr bwMode="auto">
          <a:xfrm>
            <a:off x="431800" y="5373688"/>
            <a:ext cx="68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000000"/>
                </a:solidFill>
                <a:latin typeface="Times" panose="02020603050405020304" pitchFamily="18" charset="0"/>
              </a:rPr>
              <a:t>)</a:t>
            </a:r>
            <a:endParaRPr lang="zh-CN" altLang="en-US" b="1"/>
          </a:p>
        </p:txBody>
      </p:sp>
      <p:sp>
        <p:nvSpPr>
          <p:cNvPr id="73846" name="Line 119">
            <a:extLst>
              <a:ext uri="{FF2B5EF4-FFF2-40B4-BE49-F238E27FC236}">
                <a16:creationId xmlns:a16="http://schemas.microsoft.com/office/drawing/2014/main" id="{EAAA446A-89D6-480F-B376-06CB3D885AD6}"/>
              </a:ext>
            </a:extLst>
          </p:cNvPr>
          <p:cNvSpPr>
            <a:spLocks noChangeShapeType="1"/>
          </p:cNvSpPr>
          <p:nvPr/>
        </p:nvSpPr>
        <p:spPr bwMode="auto">
          <a:xfrm>
            <a:off x="5813425" y="2317750"/>
            <a:ext cx="4635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47" name="Freeform 120">
            <a:extLst>
              <a:ext uri="{FF2B5EF4-FFF2-40B4-BE49-F238E27FC236}">
                <a16:creationId xmlns:a16="http://schemas.microsoft.com/office/drawing/2014/main" id="{456A3796-4DF4-4708-A825-EEDE13DB2754}"/>
              </a:ext>
            </a:extLst>
          </p:cNvPr>
          <p:cNvSpPr>
            <a:spLocks/>
          </p:cNvSpPr>
          <p:nvPr/>
        </p:nvSpPr>
        <p:spPr bwMode="auto">
          <a:xfrm>
            <a:off x="5813425" y="2286000"/>
            <a:ext cx="207963" cy="79375"/>
          </a:xfrm>
          <a:custGeom>
            <a:avLst/>
            <a:gdLst>
              <a:gd name="T0" fmla="*/ 207963 w 131"/>
              <a:gd name="T1" fmla="*/ 0 h 50"/>
              <a:gd name="T2" fmla="*/ 160338 w 131"/>
              <a:gd name="T3" fmla="*/ 31750 h 50"/>
              <a:gd name="T4" fmla="*/ 207963 w 131"/>
              <a:gd name="T5" fmla="*/ 79375 h 50"/>
              <a:gd name="T6" fmla="*/ 0 w 131"/>
              <a:gd name="T7" fmla="*/ 31750 h 50"/>
              <a:gd name="T8" fmla="*/ 207963 w 131"/>
              <a:gd name="T9" fmla="*/ 0 h 50"/>
              <a:gd name="T10" fmla="*/ 0 60000 65536"/>
              <a:gd name="T11" fmla="*/ 0 60000 65536"/>
              <a:gd name="T12" fmla="*/ 0 60000 65536"/>
              <a:gd name="T13" fmla="*/ 0 60000 65536"/>
              <a:gd name="T14" fmla="*/ 0 60000 65536"/>
              <a:gd name="T15" fmla="*/ 0 w 131"/>
              <a:gd name="T16" fmla="*/ 0 h 50"/>
              <a:gd name="T17" fmla="*/ 131 w 131"/>
              <a:gd name="T18" fmla="*/ 50 h 50"/>
            </a:gdLst>
            <a:ahLst/>
            <a:cxnLst>
              <a:cxn ang="T10">
                <a:pos x="T0" y="T1"/>
              </a:cxn>
              <a:cxn ang="T11">
                <a:pos x="T2" y="T3"/>
              </a:cxn>
              <a:cxn ang="T12">
                <a:pos x="T4" y="T5"/>
              </a:cxn>
              <a:cxn ang="T13">
                <a:pos x="T6" y="T7"/>
              </a:cxn>
              <a:cxn ang="T14">
                <a:pos x="T8" y="T9"/>
              </a:cxn>
            </a:cxnLst>
            <a:rect l="T15" t="T16" r="T17" b="T18"/>
            <a:pathLst>
              <a:path w="131" h="50">
                <a:moveTo>
                  <a:pt x="131" y="0"/>
                </a:moveTo>
                <a:lnTo>
                  <a:pt x="101" y="20"/>
                </a:lnTo>
                <a:lnTo>
                  <a:pt x="131" y="50"/>
                </a:lnTo>
                <a:lnTo>
                  <a:pt x="0" y="20"/>
                </a:lnTo>
                <a:lnTo>
                  <a:pt x="13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73848" name="Text Box 121">
            <a:extLst>
              <a:ext uri="{FF2B5EF4-FFF2-40B4-BE49-F238E27FC236}">
                <a16:creationId xmlns:a16="http://schemas.microsoft.com/office/drawing/2014/main" id="{DC5DBFEE-D66B-4E98-A54D-EC776B0662DF}"/>
              </a:ext>
            </a:extLst>
          </p:cNvPr>
          <p:cNvSpPr txBox="1">
            <a:spLocks noChangeArrowheads="1"/>
          </p:cNvSpPr>
          <p:nvPr/>
        </p:nvSpPr>
        <p:spPr bwMode="auto">
          <a:xfrm>
            <a:off x="543719" y="150813"/>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6.7</a:t>
            </a:r>
            <a:r>
              <a:rPr lang="zh-CN" altLang="en-US" sz="4000" b="1" dirty="0">
                <a:latin typeface="华文新魏" panose="02010800040101010101" pitchFamily="2" charset="-122"/>
                <a:ea typeface="华文新魏" panose="02010800040101010101" pitchFamily="2" charset="-122"/>
              </a:rPr>
              <a:t>缓冲区管理</a:t>
            </a:r>
          </a:p>
        </p:txBody>
      </p:sp>
      <p:sp>
        <p:nvSpPr>
          <p:cNvPr id="2" name="文本框 1">
            <a:extLst>
              <a:ext uri="{FF2B5EF4-FFF2-40B4-BE49-F238E27FC236}">
                <a16:creationId xmlns:a16="http://schemas.microsoft.com/office/drawing/2014/main" id="{65D404C5-AC58-4436-A4E7-7CD32868CD7F}"/>
              </a:ext>
            </a:extLst>
          </p:cNvPr>
          <p:cNvSpPr txBox="1"/>
          <p:nvPr/>
        </p:nvSpPr>
        <p:spPr>
          <a:xfrm>
            <a:off x="376900" y="1529061"/>
            <a:ext cx="6833922" cy="461665"/>
          </a:xfrm>
          <a:prstGeom prst="rect">
            <a:avLst/>
          </a:prstGeom>
          <a:noFill/>
        </p:spPr>
        <p:txBody>
          <a:bodyPr wrap="none" rtlCol="0">
            <a:spAutoFit/>
          </a:bodyPr>
          <a:lstStyle/>
          <a:p>
            <a:r>
              <a:rPr lang="zh-CN" altLang="en-US" b="1" dirty="0"/>
              <a:t>读写</a:t>
            </a:r>
            <a:r>
              <a:rPr lang="en-US" altLang="zh-CN" b="1" dirty="0"/>
              <a:t>,</a:t>
            </a:r>
            <a:r>
              <a:rPr lang="zh-CN" altLang="en-US" b="1" dirty="0"/>
              <a:t>生产消费</a:t>
            </a:r>
            <a:r>
              <a:rPr lang="en-US" altLang="zh-CN" b="1" dirty="0"/>
              <a:t>,</a:t>
            </a:r>
            <a:r>
              <a:rPr lang="zh-CN" altLang="en-US" b="1" dirty="0"/>
              <a:t>通常的应用场景都需要两个缓冲区</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a:extLst>
              <a:ext uri="{FF2B5EF4-FFF2-40B4-BE49-F238E27FC236}">
                <a16:creationId xmlns:a16="http://schemas.microsoft.com/office/drawing/2014/main" id="{1F746AB7-E5ED-400F-A477-8F8D80B62DBB}"/>
              </a:ext>
            </a:extLst>
          </p:cNvPr>
          <p:cNvSpPr txBox="1">
            <a:spLocks noChangeArrowheads="1"/>
          </p:cNvSpPr>
          <p:nvPr/>
        </p:nvSpPr>
        <p:spPr bwMode="auto">
          <a:xfrm>
            <a:off x="1066800" y="228600"/>
            <a:ext cx="363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Times New Roman" panose="02020603050405020304" pitchFamily="18" charset="0"/>
              </a:rPr>
              <a:t>双机通信时缓冲区的设置 </a:t>
            </a:r>
          </a:p>
        </p:txBody>
      </p:sp>
      <p:graphicFrame>
        <p:nvGraphicFramePr>
          <p:cNvPr id="5122" name="Object 2">
            <a:extLst>
              <a:ext uri="{FF2B5EF4-FFF2-40B4-BE49-F238E27FC236}">
                <a16:creationId xmlns:a16="http://schemas.microsoft.com/office/drawing/2014/main" id="{62B68F9B-22BC-4EFA-816A-3ED90CC7EE3C}"/>
              </a:ext>
            </a:extLst>
          </p:cNvPr>
          <p:cNvGraphicFramePr>
            <a:graphicFrameLocks noChangeAspect="1"/>
          </p:cNvGraphicFramePr>
          <p:nvPr/>
        </p:nvGraphicFramePr>
        <p:xfrm>
          <a:off x="0" y="1447800"/>
          <a:ext cx="9144000" cy="3846513"/>
        </p:xfrm>
        <a:graphic>
          <a:graphicData uri="http://schemas.openxmlformats.org/presentationml/2006/ole">
            <mc:AlternateContent xmlns:mc="http://schemas.openxmlformats.org/markup-compatibility/2006">
              <mc:Choice xmlns:v="urn:schemas-microsoft-com:vml" Requires="v">
                <p:oleObj name="VISIO" r:id="rId2" imgW="3233160" imgH="1361160" progId="Visio.Drawing.4">
                  <p:embed/>
                </p:oleObj>
              </mc:Choice>
              <mc:Fallback>
                <p:oleObj name="VISIO" r:id="rId2" imgW="3233160" imgH="1361160" progId="Visio.Drawing.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384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4DD1D2F5-6975-446F-A5B2-16726FC71BBB}"/>
              </a:ext>
            </a:extLst>
          </p:cNvPr>
          <p:cNvSpPr txBox="1"/>
          <p:nvPr/>
        </p:nvSpPr>
        <p:spPr>
          <a:xfrm>
            <a:off x="1115616" y="5805264"/>
            <a:ext cx="6340197" cy="461665"/>
          </a:xfrm>
          <a:prstGeom prst="rect">
            <a:avLst/>
          </a:prstGeom>
          <a:noFill/>
        </p:spPr>
        <p:txBody>
          <a:bodyPr wrap="none" rtlCol="0">
            <a:spAutoFit/>
          </a:bodyPr>
          <a:lstStyle/>
          <a:p>
            <a:r>
              <a:rPr lang="zh-CN" altLang="en-US" b="1" dirty="0"/>
              <a:t>双缓冲区适用于输入输出速度</a:t>
            </a:r>
            <a:r>
              <a:rPr lang="zh-CN" altLang="en-US" b="1" dirty="0">
                <a:solidFill>
                  <a:srgbClr val="FF0000"/>
                </a:solidFill>
              </a:rPr>
              <a:t>基本匹配</a:t>
            </a:r>
            <a:r>
              <a:rPr lang="zh-CN" altLang="en-US" b="1" dirty="0"/>
              <a:t>的情况</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BF2A1DC7-D6EF-44CB-AECF-70018226599D}"/>
              </a:ext>
            </a:extLst>
          </p:cNvPr>
          <p:cNvSpPr>
            <a:spLocks noChangeArrowheads="1"/>
          </p:cNvSpPr>
          <p:nvPr/>
        </p:nvSpPr>
        <p:spPr bwMode="auto">
          <a:xfrm>
            <a:off x="367680" y="824707"/>
            <a:ext cx="845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rPr>
              <a:t>6.7.3</a:t>
            </a:r>
            <a:r>
              <a:rPr lang="zh-CN" altLang="en-US" sz="3200" b="1" dirty="0">
                <a:solidFill>
                  <a:srgbClr val="0000CC"/>
                </a:solidFill>
              </a:rPr>
              <a:t>循环缓冲</a:t>
            </a:r>
          </a:p>
          <a:p>
            <a:pPr lvl="1" eaLnBrk="1" hangingPunct="1">
              <a:spcBef>
                <a:spcPct val="20000"/>
              </a:spcBef>
              <a:buClr>
                <a:srgbClr val="0000CC"/>
              </a:buClr>
              <a:buFont typeface="Wingdings" panose="05000000000000000000" pitchFamily="2" charset="2"/>
              <a:buChar char="Ø"/>
            </a:pPr>
            <a:r>
              <a:rPr lang="zh-CN" altLang="en-US" sz="2800" b="1" dirty="0">
                <a:solidFill>
                  <a:srgbClr val="000000"/>
                </a:solidFill>
              </a:rPr>
              <a:t>循环缓冲的组成</a:t>
            </a:r>
            <a:endParaRPr lang="en-US" altLang="zh-CN" sz="2800" b="1" dirty="0">
              <a:solidFill>
                <a:srgbClr val="000000"/>
              </a:solidFill>
            </a:endParaRPr>
          </a:p>
        </p:txBody>
      </p:sp>
      <p:grpSp>
        <p:nvGrpSpPr>
          <p:cNvPr id="2" name="组合 1">
            <a:extLst>
              <a:ext uri="{FF2B5EF4-FFF2-40B4-BE49-F238E27FC236}">
                <a16:creationId xmlns:a16="http://schemas.microsoft.com/office/drawing/2014/main" id="{C89B0350-987A-49FE-8204-610772B1213D}"/>
              </a:ext>
            </a:extLst>
          </p:cNvPr>
          <p:cNvGrpSpPr/>
          <p:nvPr/>
        </p:nvGrpSpPr>
        <p:grpSpPr>
          <a:xfrm>
            <a:off x="112092" y="1988840"/>
            <a:ext cx="8969375" cy="3911600"/>
            <a:chOff x="84138" y="2819400"/>
            <a:chExt cx="8969375" cy="3911600"/>
          </a:xfrm>
        </p:grpSpPr>
        <p:sp>
          <p:nvSpPr>
            <p:cNvPr id="74755" name="Freeform 4">
              <a:extLst>
                <a:ext uri="{FF2B5EF4-FFF2-40B4-BE49-F238E27FC236}">
                  <a16:creationId xmlns:a16="http://schemas.microsoft.com/office/drawing/2014/main" id="{87AA18D7-8AE3-40FA-9813-F9D4E64CF718}"/>
                </a:ext>
              </a:extLst>
            </p:cNvPr>
            <p:cNvSpPr>
              <a:spLocks/>
            </p:cNvSpPr>
            <p:nvPr/>
          </p:nvSpPr>
          <p:spPr bwMode="auto">
            <a:xfrm>
              <a:off x="295275" y="3387725"/>
              <a:ext cx="2781300" cy="2755900"/>
            </a:xfrm>
            <a:custGeom>
              <a:avLst/>
              <a:gdLst>
                <a:gd name="T0" fmla="*/ 0 w 1752"/>
                <a:gd name="T1" fmla="*/ 1389062 h 1736"/>
                <a:gd name="T2" fmla="*/ 41275 w 1752"/>
                <a:gd name="T3" fmla="*/ 1052513 h 1736"/>
                <a:gd name="T4" fmla="*/ 147638 w 1752"/>
                <a:gd name="T5" fmla="*/ 736600 h 1736"/>
                <a:gd name="T6" fmla="*/ 336550 w 1752"/>
                <a:gd name="T7" fmla="*/ 463550 h 1736"/>
                <a:gd name="T8" fmla="*/ 588963 w 1752"/>
                <a:gd name="T9" fmla="*/ 231775 h 1736"/>
                <a:gd name="T10" fmla="*/ 884238 w 1752"/>
                <a:gd name="T11" fmla="*/ 84138 h 1736"/>
                <a:gd name="T12" fmla="*/ 1222375 w 1752"/>
                <a:gd name="T13" fmla="*/ 0 h 1736"/>
                <a:gd name="T14" fmla="*/ 1558925 w 1752"/>
                <a:gd name="T15" fmla="*/ 0 h 1736"/>
                <a:gd name="T16" fmla="*/ 1874838 w 1752"/>
                <a:gd name="T17" fmla="*/ 84138 h 1736"/>
                <a:gd name="T18" fmla="*/ 2170113 w 1752"/>
                <a:gd name="T19" fmla="*/ 231775 h 1736"/>
                <a:gd name="T20" fmla="*/ 2422525 w 1752"/>
                <a:gd name="T21" fmla="*/ 463550 h 1736"/>
                <a:gd name="T22" fmla="*/ 2613025 w 1752"/>
                <a:gd name="T23" fmla="*/ 736600 h 1736"/>
                <a:gd name="T24" fmla="*/ 2738438 w 1752"/>
                <a:gd name="T25" fmla="*/ 1052513 h 1736"/>
                <a:gd name="T26" fmla="*/ 2781300 w 1752"/>
                <a:gd name="T27" fmla="*/ 1389062 h 1736"/>
                <a:gd name="T28" fmla="*/ 2738438 w 1752"/>
                <a:gd name="T29" fmla="*/ 1724025 h 1736"/>
                <a:gd name="T30" fmla="*/ 2613025 w 1752"/>
                <a:gd name="T31" fmla="*/ 2039938 h 1736"/>
                <a:gd name="T32" fmla="*/ 2422525 w 1752"/>
                <a:gd name="T33" fmla="*/ 2312988 h 1736"/>
                <a:gd name="T34" fmla="*/ 2170113 w 1752"/>
                <a:gd name="T35" fmla="*/ 2524125 h 1736"/>
                <a:gd name="T36" fmla="*/ 1874838 w 1752"/>
                <a:gd name="T37" fmla="*/ 2692400 h 1736"/>
                <a:gd name="T38" fmla="*/ 1558925 w 1752"/>
                <a:gd name="T39" fmla="*/ 2755900 h 1736"/>
                <a:gd name="T40" fmla="*/ 1222375 w 1752"/>
                <a:gd name="T41" fmla="*/ 2755900 h 1736"/>
                <a:gd name="T42" fmla="*/ 884238 w 1752"/>
                <a:gd name="T43" fmla="*/ 2692400 h 1736"/>
                <a:gd name="T44" fmla="*/ 588963 w 1752"/>
                <a:gd name="T45" fmla="*/ 2524125 h 1736"/>
                <a:gd name="T46" fmla="*/ 336550 w 1752"/>
                <a:gd name="T47" fmla="*/ 2312988 h 1736"/>
                <a:gd name="T48" fmla="*/ 147638 w 1752"/>
                <a:gd name="T49" fmla="*/ 2039938 h 1736"/>
                <a:gd name="T50" fmla="*/ 41275 w 1752"/>
                <a:gd name="T51" fmla="*/ 1724025 h 1736"/>
                <a:gd name="T52" fmla="*/ 0 w 1752"/>
                <a:gd name="T53" fmla="*/ 1389062 h 17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52"/>
                <a:gd name="T82" fmla="*/ 0 h 1736"/>
                <a:gd name="T83" fmla="*/ 1752 w 1752"/>
                <a:gd name="T84" fmla="*/ 1736 h 17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52" h="1736">
                  <a:moveTo>
                    <a:pt x="0" y="875"/>
                  </a:moveTo>
                  <a:lnTo>
                    <a:pt x="26" y="663"/>
                  </a:lnTo>
                  <a:lnTo>
                    <a:pt x="93" y="464"/>
                  </a:lnTo>
                  <a:lnTo>
                    <a:pt x="212" y="292"/>
                  </a:lnTo>
                  <a:lnTo>
                    <a:pt x="371" y="146"/>
                  </a:lnTo>
                  <a:lnTo>
                    <a:pt x="557" y="53"/>
                  </a:lnTo>
                  <a:lnTo>
                    <a:pt x="770" y="0"/>
                  </a:lnTo>
                  <a:lnTo>
                    <a:pt x="982" y="0"/>
                  </a:lnTo>
                  <a:lnTo>
                    <a:pt x="1181" y="53"/>
                  </a:lnTo>
                  <a:lnTo>
                    <a:pt x="1367" y="146"/>
                  </a:lnTo>
                  <a:lnTo>
                    <a:pt x="1526" y="292"/>
                  </a:lnTo>
                  <a:lnTo>
                    <a:pt x="1646" y="464"/>
                  </a:lnTo>
                  <a:lnTo>
                    <a:pt x="1725" y="663"/>
                  </a:lnTo>
                  <a:lnTo>
                    <a:pt x="1752" y="875"/>
                  </a:lnTo>
                  <a:lnTo>
                    <a:pt x="1725" y="1086"/>
                  </a:lnTo>
                  <a:lnTo>
                    <a:pt x="1646" y="1285"/>
                  </a:lnTo>
                  <a:lnTo>
                    <a:pt x="1526" y="1457"/>
                  </a:lnTo>
                  <a:lnTo>
                    <a:pt x="1367" y="1590"/>
                  </a:lnTo>
                  <a:lnTo>
                    <a:pt x="1181" y="1696"/>
                  </a:lnTo>
                  <a:lnTo>
                    <a:pt x="982" y="1736"/>
                  </a:lnTo>
                  <a:lnTo>
                    <a:pt x="770" y="1736"/>
                  </a:lnTo>
                  <a:lnTo>
                    <a:pt x="557" y="1696"/>
                  </a:lnTo>
                  <a:lnTo>
                    <a:pt x="371" y="1590"/>
                  </a:lnTo>
                  <a:lnTo>
                    <a:pt x="212" y="1457"/>
                  </a:lnTo>
                  <a:lnTo>
                    <a:pt x="93" y="1285"/>
                  </a:lnTo>
                  <a:lnTo>
                    <a:pt x="26" y="1086"/>
                  </a:lnTo>
                  <a:lnTo>
                    <a:pt x="0" y="87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56" name="Rectangle 5">
              <a:extLst>
                <a:ext uri="{FF2B5EF4-FFF2-40B4-BE49-F238E27FC236}">
                  <a16:creationId xmlns:a16="http://schemas.microsoft.com/office/drawing/2014/main" id="{1658FA44-777E-404C-B762-D57941FC1BA8}"/>
                </a:ext>
              </a:extLst>
            </p:cNvPr>
            <p:cNvSpPr>
              <a:spLocks noChangeArrowheads="1"/>
            </p:cNvSpPr>
            <p:nvPr/>
          </p:nvSpPr>
          <p:spPr bwMode="auto">
            <a:xfrm>
              <a:off x="1390650" y="3178175"/>
              <a:ext cx="590550" cy="39846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757" name="Rectangle 6">
              <a:extLst>
                <a:ext uri="{FF2B5EF4-FFF2-40B4-BE49-F238E27FC236}">
                  <a16:creationId xmlns:a16="http://schemas.microsoft.com/office/drawing/2014/main" id="{4A5834B4-BF4E-41CC-A065-D92E87D30F6D}"/>
                </a:ext>
              </a:extLst>
            </p:cNvPr>
            <p:cNvSpPr>
              <a:spLocks noChangeArrowheads="1"/>
            </p:cNvSpPr>
            <p:nvPr/>
          </p:nvSpPr>
          <p:spPr bwMode="auto">
            <a:xfrm>
              <a:off x="1601788" y="3219450"/>
              <a:ext cx="2016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R</a:t>
              </a:r>
              <a:endParaRPr lang="en-US" altLang="zh-CN" b="1"/>
            </a:p>
          </p:txBody>
        </p:sp>
        <p:sp>
          <p:nvSpPr>
            <p:cNvPr id="74758" name="Rectangle 7">
              <a:extLst>
                <a:ext uri="{FF2B5EF4-FFF2-40B4-BE49-F238E27FC236}">
                  <a16:creationId xmlns:a16="http://schemas.microsoft.com/office/drawing/2014/main" id="{235D3F25-8C06-463A-BF2C-476A55569E17}"/>
                </a:ext>
              </a:extLst>
            </p:cNvPr>
            <p:cNvSpPr>
              <a:spLocks noChangeArrowheads="1"/>
            </p:cNvSpPr>
            <p:nvPr/>
          </p:nvSpPr>
          <p:spPr bwMode="auto">
            <a:xfrm>
              <a:off x="1390650" y="5953125"/>
              <a:ext cx="590550" cy="40005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759" name="Rectangle 8">
              <a:extLst>
                <a:ext uri="{FF2B5EF4-FFF2-40B4-BE49-F238E27FC236}">
                  <a16:creationId xmlns:a16="http://schemas.microsoft.com/office/drawing/2014/main" id="{8E80072D-4F1F-4BB5-9B70-462AFF05B4BA}"/>
                </a:ext>
              </a:extLst>
            </p:cNvPr>
            <p:cNvSpPr>
              <a:spLocks noChangeArrowheads="1"/>
            </p:cNvSpPr>
            <p:nvPr/>
          </p:nvSpPr>
          <p:spPr bwMode="auto">
            <a:xfrm>
              <a:off x="1601788" y="5995988"/>
              <a:ext cx="2174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G</a:t>
              </a:r>
              <a:endParaRPr lang="en-US" altLang="zh-CN" b="1"/>
            </a:p>
          </p:txBody>
        </p:sp>
        <p:sp>
          <p:nvSpPr>
            <p:cNvPr id="74760" name="Rectangle 9">
              <a:extLst>
                <a:ext uri="{FF2B5EF4-FFF2-40B4-BE49-F238E27FC236}">
                  <a16:creationId xmlns:a16="http://schemas.microsoft.com/office/drawing/2014/main" id="{CE502009-EE42-461E-9F2B-59A6BE5284CF}"/>
                </a:ext>
              </a:extLst>
            </p:cNvPr>
            <p:cNvSpPr>
              <a:spLocks noChangeArrowheads="1"/>
            </p:cNvSpPr>
            <p:nvPr/>
          </p:nvSpPr>
          <p:spPr bwMode="auto">
            <a:xfrm>
              <a:off x="84138" y="4103688"/>
              <a:ext cx="611187" cy="398462"/>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761" name="Rectangle 10">
              <a:extLst>
                <a:ext uri="{FF2B5EF4-FFF2-40B4-BE49-F238E27FC236}">
                  <a16:creationId xmlns:a16="http://schemas.microsoft.com/office/drawing/2014/main" id="{26BA6B15-469F-47D7-80BD-AB1AFF33561A}"/>
                </a:ext>
              </a:extLst>
            </p:cNvPr>
            <p:cNvSpPr>
              <a:spLocks noChangeArrowheads="1"/>
            </p:cNvSpPr>
            <p:nvPr/>
          </p:nvSpPr>
          <p:spPr bwMode="auto">
            <a:xfrm>
              <a:off x="295275" y="4144963"/>
              <a:ext cx="2174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G</a:t>
              </a:r>
              <a:endParaRPr lang="en-US" altLang="zh-CN" b="1"/>
            </a:p>
          </p:txBody>
        </p:sp>
        <p:sp>
          <p:nvSpPr>
            <p:cNvPr id="74762" name="Rectangle 11">
              <a:extLst>
                <a:ext uri="{FF2B5EF4-FFF2-40B4-BE49-F238E27FC236}">
                  <a16:creationId xmlns:a16="http://schemas.microsoft.com/office/drawing/2014/main" id="{514BD331-7BB2-45E6-96DE-48A4460659FF}"/>
                </a:ext>
              </a:extLst>
            </p:cNvPr>
            <p:cNvSpPr>
              <a:spLocks noChangeArrowheads="1"/>
            </p:cNvSpPr>
            <p:nvPr/>
          </p:nvSpPr>
          <p:spPr bwMode="auto">
            <a:xfrm>
              <a:off x="84138" y="5027613"/>
              <a:ext cx="611187" cy="40005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763" name="Rectangle 12">
              <a:extLst>
                <a:ext uri="{FF2B5EF4-FFF2-40B4-BE49-F238E27FC236}">
                  <a16:creationId xmlns:a16="http://schemas.microsoft.com/office/drawing/2014/main" id="{8FA9AEF9-BB16-4A84-8C9E-90B9DF85B650}"/>
                </a:ext>
              </a:extLst>
            </p:cNvPr>
            <p:cNvSpPr>
              <a:spLocks noChangeArrowheads="1"/>
            </p:cNvSpPr>
            <p:nvPr/>
          </p:nvSpPr>
          <p:spPr bwMode="auto">
            <a:xfrm>
              <a:off x="295275" y="5070475"/>
              <a:ext cx="2174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G</a:t>
              </a:r>
              <a:endParaRPr lang="en-US" altLang="zh-CN" b="1"/>
            </a:p>
          </p:txBody>
        </p:sp>
        <p:sp>
          <p:nvSpPr>
            <p:cNvPr id="74764" name="Rectangle 13">
              <a:extLst>
                <a:ext uri="{FF2B5EF4-FFF2-40B4-BE49-F238E27FC236}">
                  <a16:creationId xmlns:a16="http://schemas.microsoft.com/office/drawing/2014/main" id="{1ADA1EC8-2752-42CC-8106-4379821FA838}"/>
                </a:ext>
              </a:extLst>
            </p:cNvPr>
            <p:cNvSpPr>
              <a:spLocks noChangeArrowheads="1"/>
            </p:cNvSpPr>
            <p:nvPr/>
          </p:nvSpPr>
          <p:spPr bwMode="auto">
            <a:xfrm>
              <a:off x="2676525" y="4103688"/>
              <a:ext cx="588963" cy="398462"/>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765" name="Rectangle 14">
              <a:extLst>
                <a:ext uri="{FF2B5EF4-FFF2-40B4-BE49-F238E27FC236}">
                  <a16:creationId xmlns:a16="http://schemas.microsoft.com/office/drawing/2014/main" id="{C903AEE9-B605-407C-B60C-09495D106BB7}"/>
                </a:ext>
              </a:extLst>
            </p:cNvPr>
            <p:cNvSpPr>
              <a:spLocks noChangeArrowheads="1"/>
            </p:cNvSpPr>
            <p:nvPr/>
          </p:nvSpPr>
          <p:spPr bwMode="auto">
            <a:xfrm>
              <a:off x="2886075" y="4144963"/>
              <a:ext cx="2016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R</a:t>
              </a:r>
              <a:endParaRPr lang="en-US" altLang="zh-CN" b="1"/>
            </a:p>
          </p:txBody>
        </p:sp>
        <p:sp>
          <p:nvSpPr>
            <p:cNvPr id="74766" name="Rectangle 15">
              <a:extLst>
                <a:ext uri="{FF2B5EF4-FFF2-40B4-BE49-F238E27FC236}">
                  <a16:creationId xmlns:a16="http://schemas.microsoft.com/office/drawing/2014/main" id="{137E01EA-4FAB-40E6-9750-887E376D13B1}"/>
                </a:ext>
              </a:extLst>
            </p:cNvPr>
            <p:cNvSpPr>
              <a:spLocks noChangeArrowheads="1"/>
            </p:cNvSpPr>
            <p:nvPr/>
          </p:nvSpPr>
          <p:spPr bwMode="auto">
            <a:xfrm>
              <a:off x="2676525" y="5027613"/>
              <a:ext cx="588963" cy="40005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767" name="Rectangle 16">
              <a:extLst>
                <a:ext uri="{FF2B5EF4-FFF2-40B4-BE49-F238E27FC236}">
                  <a16:creationId xmlns:a16="http://schemas.microsoft.com/office/drawing/2014/main" id="{25016497-DD4A-4FDB-A193-7254D2917FC6}"/>
                </a:ext>
              </a:extLst>
            </p:cNvPr>
            <p:cNvSpPr>
              <a:spLocks noChangeArrowheads="1"/>
            </p:cNvSpPr>
            <p:nvPr/>
          </p:nvSpPr>
          <p:spPr bwMode="auto">
            <a:xfrm>
              <a:off x="2886075" y="5070475"/>
              <a:ext cx="2174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G</a:t>
              </a:r>
              <a:endParaRPr lang="en-US" altLang="zh-CN" b="1"/>
            </a:p>
          </p:txBody>
        </p:sp>
        <p:sp>
          <p:nvSpPr>
            <p:cNvPr id="74768" name="Rectangle 17">
              <a:extLst>
                <a:ext uri="{FF2B5EF4-FFF2-40B4-BE49-F238E27FC236}">
                  <a16:creationId xmlns:a16="http://schemas.microsoft.com/office/drawing/2014/main" id="{3A6B6380-9D55-4A89-AD93-5963CF018882}"/>
                </a:ext>
              </a:extLst>
            </p:cNvPr>
            <p:cNvSpPr>
              <a:spLocks noChangeArrowheads="1"/>
            </p:cNvSpPr>
            <p:nvPr/>
          </p:nvSpPr>
          <p:spPr bwMode="auto">
            <a:xfrm>
              <a:off x="1622425" y="36195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200" b="1">
                  <a:solidFill>
                    <a:srgbClr val="000000"/>
                  </a:solidFill>
                  <a:latin typeface="Times" panose="02020603050405020304" pitchFamily="18" charset="0"/>
                </a:rPr>
                <a:t>1</a:t>
              </a:r>
              <a:endParaRPr lang="zh-CN" altLang="en-US" b="1"/>
            </a:p>
          </p:txBody>
        </p:sp>
        <p:sp>
          <p:nvSpPr>
            <p:cNvPr id="74769" name="Rectangle 18">
              <a:extLst>
                <a:ext uri="{FF2B5EF4-FFF2-40B4-BE49-F238E27FC236}">
                  <a16:creationId xmlns:a16="http://schemas.microsoft.com/office/drawing/2014/main" id="{6488A90A-B99C-4DF8-AF18-2E90555D2977}"/>
                </a:ext>
              </a:extLst>
            </p:cNvPr>
            <p:cNvSpPr>
              <a:spLocks noChangeArrowheads="1"/>
            </p:cNvSpPr>
            <p:nvPr/>
          </p:nvSpPr>
          <p:spPr bwMode="auto">
            <a:xfrm>
              <a:off x="822325" y="4144963"/>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200" b="1">
                  <a:solidFill>
                    <a:srgbClr val="000000"/>
                  </a:solidFill>
                  <a:latin typeface="Times" panose="02020603050405020304" pitchFamily="18" charset="0"/>
                </a:rPr>
                <a:t>6</a:t>
              </a:r>
              <a:endParaRPr lang="zh-CN" altLang="en-US" b="1"/>
            </a:p>
          </p:txBody>
        </p:sp>
        <p:sp>
          <p:nvSpPr>
            <p:cNvPr id="74770" name="Rectangle 19">
              <a:extLst>
                <a:ext uri="{FF2B5EF4-FFF2-40B4-BE49-F238E27FC236}">
                  <a16:creationId xmlns:a16="http://schemas.microsoft.com/office/drawing/2014/main" id="{DCB6C510-BA6A-474C-A6CE-CEEA5440A843}"/>
                </a:ext>
              </a:extLst>
            </p:cNvPr>
            <p:cNvSpPr>
              <a:spLocks noChangeArrowheads="1"/>
            </p:cNvSpPr>
            <p:nvPr/>
          </p:nvSpPr>
          <p:spPr bwMode="auto">
            <a:xfrm>
              <a:off x="822325" y="50704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200" b="1">
                  <a:solidFill>
                    <a:srgbClr val="000000"/>
                  </a:solidFill>
                  <a:latin typeface="Times" panose="02020603050405020304" pitchFamily="18" charset="0"/>
                </a:rPr>
                <a:t>5</a:t>
              </a:r>
              <a:endParaRPr lang="zh-CN" altLang="en-US" b="1"/>
            </a:p>
          </p:txBody>
        </p:sp>
        <p:sp>
          <p:nvSpPr>
            <p:cNvPr id="74771" name="Rectangle 20">
              <a:extLst>
                <a:ext uri="{FF2B5EF4-FFF2-40B4-BE49-F238E27FC236}">
                  <a16:creationId xmlns:a16="http://schemas.microsoft.com/office/drawing/2014/main" id="{234655D4-DEA5-4935-983C-7B59658C084B}"/>
                </a:ext>
              </a:extLst>
            </p:cNvPr>
            <p:cNvSpPr>
              <a:spLocks noChangeArrowheads="1"/>
            </p:cNvSpPr>
            <p:nvPr/>
          </p:nvSpPr>
          <p:spPr bwMode="auto">
            <a:xfrm>
              <a:off x="1622425" y="5595938"/>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200" b="1">
                  <a:solidFill>
                    <a:srgbClr val="000000"/>
                  </a:solidFill>
                  <a:latin typeface="Times" panose="02020603050405020304" pitchFamily="18" charset="0"/>
                </a:rPr>
                <a:t>4</a:t>
              </a:r>
              <a:endParaRPr lang="zh-CN" altLang="en-US" b="1"/>
            </a:p>
          </p:txBody>
        </p:sp>
        <p:sp>
          <p:nvSpPr>
            <p:cNvPr id="74772" name="Rectangle 21">
              <a:extLst>
                <a:ext uri="{FF2B5EF4-FFF2-40B4-BE49-F238E27FC236}">
                  <a16:creationId xmlns:a16="http://schemas.microsoft.com/office/drawing/2014/main" id="{71E531B4-8307-4CC7-866A-BFB0067E2044}"/>
                </a:ext>
              </a:extLst>
            </p:cNvPr>
            <p:cNvSpPr>
              <a:spLocks noChangeArrowheads="1"/>
            </p:cNvSpPr>
            <p:nvPr/>
          </p:nvSpPr>
          <p:spPr bwMode="auto">
            <a:xfrm>
              <a:off x="2401888" y="4144963"/>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200" b="1">
                  <a:solidFill>
                    <a:srgbClr val="000000"/>
                  </a:solidFill>
                  <a:latin typeface="Times" panose="02020603050405020304" pitchFamily="18" charset="0"/>
                </a:rPr>
                <a:t>2</a:t>
              </a:r>
              <a:endParaRPr lang="zh-CN" altLang="en-US" b="1"/>
            </a:p>
          </p:txBody>
        </p:sp>
        <p:sp>
          <p:nvSpPr>
            <p:cNvPr id="74773" name="Rectangle 22">
              <a:extLst>
                <a:ext uri="{FF2B5EF4-FFF2-40B4-BE49-F238E27FC236}">
                  <a16:creationId xmlns:a16="http://schemas.microsoft.com/office/drawing/2014/main" id="{E2663A47-3854-4702-8443-FF851F2C9FE9}"/>
                </a:ext>
              </a:extLst>
            </p:cNvPr>
            <p:cNvSpPr>
              <a:spLocks noChangeArrowheads="1"/>
            </p:cNvSpPr>
            <p:nvPr/>
          </p:nvSpPr>
          <p:spPr bwMode="auto">
            <a:xfrm>
              <a:off x="2401888" y="50704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200" b="1">
                  <a:solidFill>
                    <a:srgbClr val="000000"/>
                  </a:solidFill>
                  <a:latin typeface="Times" panose="02020603050405020304" pitchFamily="18" charset="0"/>
                </a:rPr>
                <a:t>3</a:t>
              </a:r>
              <a:endParaRPr lang="zh-CN" altLang="en-US" b="1"/>
            </a:p>
          </p:txBody>
        </p:sp>
        <p:sp>
          <p:nvSpPr>
            <p:cNvPr id="74774" name="Freeform 23">
              <a:extLst>
                <a:ext uri="{FF2B5EF4-FFF2-40B4-BE49-F238E27FC236}">
                  <a16:creationId xmlns:a16="http://schemas.microsoft.com/office/drawing/2014/main" id="{0FB6071B-0FF3-42D7-B311-0DE136785F53}"/>
                </a:ext>
              </a:extLst>
            </p:cNvPr>
            <p:cNvSpPr>
              <a:spLocks/>
            </p:cNvSpPr>
            <p:nvPr/>
          </p:nvSpPr>
          <p:spPr bwMode="auto">
            <a:xfrm>
              <a:off x="1579563" y="2882900"/>
              <a:ext cx="211137" cy="295275"/>
            </a:xfrm>
            <a:custGeom>
              <a:avLst/>
              <a:gdLst>
                <a:gd name="T0" fmla="*/ 169862 w 133"/>
                <a:gd name="T1" fmla="*/ 0 h 186"/>
                <a:gd name="T2" fmla="*/ 169862 w 133"/>
                <a:gd name="T3" fmla="*/ 188912 h 186"/>
                <a:gd name="T4" fmla="*/ 211137 w 133"/>
                <a:gd name="T5" fmla="*/ 188912 h 186"/>
                <a:gd name="T6" fmla="*/ 106362 w 133"/>
                <a:gd name="T7" fmla="*/ 295275 h 186"/>
                <a:gd name="T8" fmla="*/ 0 w 133"/>
                <a:gd name="T9" fmla="*/ 188912 h 186"/>
                <a:gd name="T10" fmla="*/ 42862 w 133"/>
                <a:gd name="T11" fmla="*/ 188912 h 186"/>
                <a:gd name="T12" fmla="*/ 42862 w 133"/>
                <a:gd name="T13" fmla="*/ 0 h 186"/>
                <a:gd name="T14" fmla="*/ 169862 w 133"/>
                <a:gd name="T15" fmla="*/ 0 h 186"/>
                <a:gd name="T16" fmla="*/ 0 60000 65536"/>
                <a:gd name="T17" fmla="*/ 0 60000 65536"/>
                <a:gd name="T18" fmla="*/ 0 60000 65536"/>
                <a:gd name="T19" fmla="*/ 0 60000 65536"/>
                <a:gd name="T20" fmla="*/ 0 60000 65536"/>
                <a:gd name="T21" fmla="*/ 0 60000 65536"/>
                <a:gd name="T22" fmla="*/ 0 60000 65536"/>
                <a:gd name="T23" fmla="*/ 0 60000 65536"/>
                <a:gd name="T24" fmla="*/ 0 w 133"/>
                <a:gd name="T25" fmla="*/ 0 h 186"/>
                <a:gd name="T26" fmla="*/ 133 w 133"/>
                <a:gd name="T27" fmla="*/ 186 h 1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 h="186">
                  <a:moveTo>
                    <a:pt x="107" y="0"/>
                  </a:moveTo>
                  <a:lnTo>
                    <a:pt x="107" y="119"/>
                  </a:lnTo>
                  <a:lnTo>
                    <a:pt x="133" y="119"/>
                  </a:lnTo>
                  <a:lnTo>
                    <a:pt x="67" y="186"/>
                  </a:lnTo>
                  <a:lnTo>
                    <a:pt x="0" y="119"/>
                  </a:lnTo>
                  <a:lnTo>
                    <a:pt x="27" y="119"/>
                  </a:lnTo>
                  <a:lnTo>
                    <a:pt x="27" y="0"/>
                  </a:lnTo>
                  <a:lnTo>
                    <a:pt x="107" y="0"/>
                  </a:lnTo>
                  <a:close/>
                </a:path>
              </a:pathLst>
            </a:custGeom>
            <a:solidFill>
              <a:srgbClr val="FFFFFF"/>
            </a:solidFill>
            <a:ln>
              <a:noFill/>
            </a:ln>
            <a:extLst>
              <a:ext uri="{91240B29-F687-4F45-9708-019B960494DF}">
                <a14:hiddenLine xmlns:a14="http://schemas.microsoft.com/office/drawing/2010/main" w="22225">
                  <a:solidFill>
                    <a:srgbClr val="000000"/>
                  </a:solidFill>
                  <a:round/>
                  <a:headEnd/>
                  <a:tailEnd/>
                </a14:hiddenLine>
              </a:ext>
            </a:extLst>
          </p:spPr>
          <p:txBody>
            <a:bodyPr/>
            <a:lstStyle/>
            <a:p>
              <a:endParaRPr lang="zh-CN" altLang="en-US"/>
            </a:p>
          </p:txBody>
        </p:sp>
        <p:sp>
          <p:nvSpPr>
            <p:cNvPr id="74775" name="Freeform 24">
              <a:extLst>
                <a:ext uri="{FF2B5EF4-FFF2-40B4-BE49-F238E27FC236}">
                  <a16:creationId xmlns:a16="http://schemas.microsoft.com/office/drawing/2014/main" id="{5DAC1EB9-BD9F-40E2-962D-4A8ED32CA2FF}"/>
                </a:ext>
              </a:extLst>
            </p:cNvPr>
            <p:cNvSpPr>
              <a:spLocks/>
            </p:cNvSpPr>
            <p:nvPr/>
          </p:nvSpPr>
          <p:spPr bwMode="auto">
            <a:xfrm>
              <a:off x="1579563" y="2882900"/>
              <a:ext cx="211137" cy="295275"/>
            </a:xfrm>
            <a:custGeom>
              <a:avLst/>
              <a:gdLst>
                <a:gd name="T0" fmla="*/ 169862 w 133"/>
                <a:gd name="T1" fmla="*/ 0 h 186"/>
                <a:gd name="T2" fmla="*/ 169862 w 133"/>
                <a:gd name="T3" fmla="*/ 188912 h 186"/>
                <a:gd name="T4" fmla="*/ 211137 w 133"/>
                <a:gd name="T5" fmla="*/ 188912 h 186"/>
                <a:gd name="T6" fmla="*/ 106362 w 133"/>
                <a:gd name="T7" fmla="*/ 295275 h 186"/>
                <a:gd name="T8" fmla="*/ 0 w 133"/>
                <a:gd name="T9" fmla="*/ 188912 h 186"/>
                <a:gd name="T10" fmla="*/ 42862 w 133"/>
                <a:gd name="T11" fmla="*/ 188912 h 186"/>
                <a:gd name="T12" fmla="*/ 42862 w 133"/>
                <a:gd name="T13" fmla="*/ 0 h 186"/>
                <a:gd name="T14" fmla="*/ 0 60000 65536"/>
                <a:gd name="T15" fmla="*/ 0 60000 65536"/>
                <a:gd name="T16" fmla="*/ 0 60000 65536"/>
                <a:gd name="T17" fmla="*/ 0 60000 65536"/>
                <a:gd name="T18" fmla="*/ 0 60000 65536"/>
                <a:gd name="T19" fmla="*/ 0 60000 65536"/>
                <a:gd name="T20" fmla="*/ 0 60000 65536"/>
                <a:gd name="T21" fmla="*/ 0 w 133"/>
                <a:gd name="T22" fmla="*/ 0 h 186"/>
                <a:gd name="T23" fmla="*/ 133 w 133"/>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186">
                  <a:moveTo>
                    <a:pt x="107" y="0"/>
                  </a:moveTo>
                  <a:lnTo>
                    <a:pt x="107" y="119"/>
                  </a:lnTo>
                  <a:lnTo>
                    <a:pt x="133" y="119"/>
                  </a:lnTo>
                  <a:lnTo>
                    <a:pt x="67" y="186"/>
                  </a:lnTo>
                  <a:lnTo>
                    <a:pt x="0" y="119"/>
                  </a:lnTo>
                  <a:lnTo>
                    <a:pt x="27" y="119"/>
                  </a:lnTo>
                  <a:lnTo>
                    <a:pt x="2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6" name="Freeform 25">
              <a:extLst>
                <a:ext uri="{FF2B5EF4-FFF2-40B4-BE49-F238E27FC236}">
                  <a16:creationId xmlns:a16="http://schemas.microsoft.com/office/drawing/2014/main" id="{A2CCB606-A194-46F6-9F51-3FA0DDA5E0E8}"/>
                </a:ext>
              </a:extLst>
            </p:cNvPr>
            <p:cNvSpPr>
              <a:spLocks/>
            </p:cNvSpPr>
            <p:nvPr/>
          </p:nvSpPr>
          <p:spPr bwMode="auto">
            <a:xfrm>
              <a:off x="3265488" y="5133975"/>
              <a:ext cx="315912" cy="209550"/>
            </a:xfrm>
            <a:custGeom>
              <a:avLst/>
              <a:gdLst>
                <a:gd name="T0" fmla="*/ 315912 w 199"/>
                <a:gd name="T1" fmla="*/ 168275 h 132"/>
                <a:gd name="T2" fmla="*/ 106362 w 199"/>
                <a:gd name="T3" fmla="*/ 168275 h 132"/>
                <a:gd name="T4" fmla="*/ 106362 w 199"/>
                <a:gd name="T5" fmla="*/ 209550 h 132"/>
                <a:gd name="T6" fmla="*/ 0 w 199"/>
                <a:gd name="T7" fmla="*/ 104775 h 132"/>
                <a:gd name="T8" fmla="*/ 106362 w 199"/>
                <a:gd name="T9" fmla="*/ 0 h 132"/>
                <a:gd name="T10" fmla="*/ 106362 w 199"/>
                <a:gd name="T11" fmla="*/ 41275 h 132"/>
                <a:gd name="T12" fmla="*/ 315912 w 199"/>
                <a:gd name="T13" fmla="*/ 41275 h 132"/>
                <a:gd name="T14" fmla="*/ 315912 w 199"/>
                <a:gd name="T15" fmla="*/ 168275 h 132"/>
                <a:gd name="T16" fmla="*/ 0 60000 65536"/>
                <a:gd name="T17" fmla="*/ 0 60000 65536"/>
                <a:gd name="T18" fmla="*/ 0 60000 65536"/>
                <a:gd name="T19" fmla="*/ 0 60000 65536"/>
                <a:gd name="T20" fmla="*/ 0 60000 65536"/>
                <a:gd name="T21" fmla="*/ 0 60000 65536"/>
                <a:gd name="T22" fmla="*/ 0 60000 65536"/>
                <a:gd name="T23" fmla="*/ 0 60000 65536"/>
                <a:gd name="T24" fmla="*/ 0 w 199"/>
                <a:gd name="T25" fmla="*/ 0 h 132"/>
                <a:gd name="T26" fmla="*/ 199 w 199"/>
                <a:gd name="T27" fmla="*/ 132 h 1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 h="132">
                  <a:moveTo>
                    <a:pt x="199" y="106"/>
                  </a:moveTo>
                  <a:lnTo>
                    <a:pt x="67" y="106"/>
                  </a:lnTo>
                  <a:lnTo>
                    <a:pt x="67" y="132"/>
                  </a:lnTo>
                  <a:lnTo>
                    <a:pt x="0" y="66"/>
                  </a:lnTo>
                  <a:lnTo>
                    <a:pt x="67" y="0"/>
                  </a:lnTo>
                  <a:lnTo>
                    <a:pt x="67" y="26"/>
                  </a:lnTo>
                  <a:lnTo>
                    <a:pt x="199" y="26"/>
                  </a:lnTo>
                  <a:lnTo>
                    <a:pt x="199" y="106"/>
                  </a:lnTo>
                  <a:close/>
                </a:path>
              </a:pathLst>
            </a:custGeom>
            <a:solidFill>
              <a:srgbClr val="FFFFFF"/>
            </a:solidFill>
            <a:ln>
              <a:noFill/>
            </a:ln>
            <a:extLst>
              <a:ext uri="{91240B29-F687-4F45-9708-019B960494DF}">
                <a14:hiddenLine xmlns:a14="http://schemas.microsoft.com/office/drawing/2010/main" w="22225">
                  <a:solidFill>
                    <a:srgbClr val="000000"/>
                  </a:solidFill>
                  <a:round/>
                  <a:headEnd/>
                  <a:tailEnd/>
                </a14:hiddenLine>
              </a:ext>
            </a:extLst>
          </p:spPr>
          <p:txBody>
            <a:bodyPr/>
            <a:lstStyle/>
            <a:p>
              <a:endParaRPr lang="zh-CN" altLang="en-US"/>
            </a:p>
          </p:txBody>
        </p:sp>
        <p:sp>
          <p:nvSpPr>
            <p:cNvPr id="74777" name="Freeform 26">
              <a:extLst>
                <a:ext uri="{FF2B5EF4-FFF2-40B4-BE49-F238E27FC236}">
                  <a16:creationId xmlns:a16="http://schemas.microsoft.com/office/drawing/2014/main" id="{198324C3-CB01-4710-82FC-8A3B8BA2F116}"/>
                </a:ext>
              </a:extLst>
            </p:cNvPr>
            <p:cNvSpPr>
              <a:spLocks/>
            </p:cNvSpPr>
            <p:nvPr/>
          </p:nvSpPr>
          <p:spPr bwMode="auto">
            <a:xfrm>
              <a:off x="3265488" y="5133975"/>
              <a:ext cx="315912" cy="209550"/>
            </a:xfrm>
            <a:custGeom>
              <a:avLst/>
              <a:gdLst>
                <a:gd name="T0" fmla="*/ 315912 w 199"/>
                <a:gd name="T1" fmla="*/ 168275 h 132"/>
                <a:gd name="T2" fmla="*/ 106362 w 199"/>
                <a:gd name="T3" fmla="*/ 168275 h 132"/>
                <a:gd name="T4" fmla="*/ 106362 w 199"/>
                <a:gd name="T5" fmla="*/ 209550 h 132"/>
                <a:gd name="T6" fmla="*/ 0 w 199"/>
                <a:gd name="T7" fmla="*/ 104775 h 132"/>
                <a:gd name="T8" fmla="*/ 106362 w 199"/>
                <a:gd name="T9" fmla="*/ 0 h 132"/>
                <a:gd name="T10" fmla="*/ 106362 w 199"/>
                <a:gd name="T11" fmla="*/ 41275 h 132"/>
                <a:gd name="T12" fmla="*/ 315912 w 199"/>
                <a:gd name="T13" fmla="*/ 41275 h 132"/>
                <a:gd name="T14" fmla="*/ 0 60000 65536"/>
                <a:gd name="T15" fmla="*/ 0 60000 65536"/>
                <a:gd name="T16" fmla="*/ 0 60000 65536"/>
                <a:gd name="T17" fmla="*/ 0 60000 65536"/>
                <a:gd name="T18" fmla="*/ 0 60000 65536"/>
                <a:gd name="T19" fmla="*/ 0 60000 65536"/>
                <a:gd name="T20" fmla="*/ 0 60000 65536"/>
                <a:gd name="T21" fmla="*/ 0 w 199"/>
                <a:gd name="T22" fmla="*/ 0 h 132"/>
                <a:gd name="T23" fmla="*/ 199 w 199"/>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9" h="132">
                  <a:moveTo>
                    <a:pt x="199" y="106"/>
                  </a:moveTo>
                  <a:lnTo>
                    <a:pt x="67" y="106"/>
                  </a:lnTo>
                  <a:lnTo>
                    <a:pt x="67" y="132"/>
                  </a:lnTo>
                  <a:lnTo>
                    <a:pt x="0" y="66"/>
                  </a:lnTo>
                  <a:lnTo>
                    <a:pt x="67" y="0"/>
                  </a:lnTo>
                  <a:lnTo>
                    <a:pt x="67" y="26"/>
                  </a:lnTo>
                  <a:lnTo>
                    <a:pt x="199" y="26"/>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8" name="Rectangle 27">
              <a:extLst>
                <a:ext uri="{FF2B5EF4-FFF2-40B4-BE49-F238E27FC236}">
                  <a16:creationId xmlns:a16="http://schemas.microsoft.com/office/drawing/2014/main" id="{F880AFBA-41D1-460D-BDC3-F8202C17BDCC}"/>
                </a:ext>
              </a:extLst>
            </p:cNvPr>
            <p:cNvSpPr>
              <a:spLocks noChangeArrowheads="1"/>
            </p:cNvSpPr>
            <p:nvPr/>
          </p:nvSpPr>
          <p:spPr bwMode="auto">
            <a:xfrm>
              <a:off x="2085975" y="2819400"/>
              <a:ext cx="636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Nexti</a:t>
              </a:r>
              <a:endParaRPr lang="en-US" altLang="zh-CN" b="1"/>
            </a:p>
          </p:txBody>
        </p:sp>
        <p:sp>
          <p:nvSpPr>
            <p:cNvPr id="74779" name="Rectangle 28">
              <a:extLst>
                <a:ext uri="{FF2B5EF4-FFF2-40B4-BE49-F238E27FC236}">
                  <a16:creationId xmlns:a16="http://schemas.microsoft.com/office/drawing/2014/main" id="{B07BCFB8-39AE-4BD6-83E3-2A5B33BDB136}"/>
                </a:ext>
              </a:extLst>
            </p:cNvPr>
            <p:cNvSpPr>
              <a:spLocks noChangeArrowheads="1"/>
            </p:cNvSpPr>
            <p:nvPr/>
          </p:nvSpPr>
          <p:spPr bwMode="auto">
            <a:xfrm>
              <a:off x="2992438" y="5491163"/>
              <a:ext cx="6985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Nextg</a:t>
              </a:r>
              <a:endParaRPr lang="en-US" altLang="zh-CN" b="1"/>
            </a:p>
          </p:txBody>
        </p:sp>
        <p:sp>
          <p:nvSpPr>
            <p:cNvPr id="74780" name="Freeform 29">
              <a:extLst>
                <a:ext uri="{FF2B5EF4-FFF2-40B4-BE49-F238E27FC236}">
                  <a16:creationId xmlns:a16="http://schemas.microsoft.com/office/drawing/2014/main" id="{5EBF4920-D776-4B61-99BA-6043EBC1DAC3}"/>
                </a:ext>
              </a:extLst>
            </p:cNvPr>
            <p:cNvSpPr>
              <a:spLocks/>
            </p:cNvSpPr>
            <p:nvPr/>
          </p:nvSpPr>
          <p:spPr bwMode="auto">
            <a:xfrm>
              <a:off x="4676775" y="3387725"/>
              <a:ext cx="2781300" cy="2755900"/>
            </a:xfrm>
            <a:custGeom>
              <a:avLst/>
              <a:gdLst>
                <a:gd name="T0" fmla="*/ 0 w 1752"/>
                <a:gd name="T1" fmla="*/ 1389062 h 1736"/>
                <a:gd name="T2" fmla="*/ 42863 w 1752"/>
                <a:gd name="T3" fmla="*/ 1052513 h 1736"/>
                <a:gd name="T4" fmla="*/ 147638 w 1752"/>
                <a:gd name="T5" fmla="*/ 736600 h 1736"/>
                <a:gd name="T6" fmla="*/ 338138 w 1752"/>
                <a:gd name="T7" fmla="*/ 463550 h 1736"/>
                <a:gd name="T8" fmla="*/ 590550 w 1752"/>
                <a:gd name="T9" fmla="*/ 231775 h 1736"/>
                <a:gd name="T10" fmla="*/ 885825 w 1752"/>
                <a:gd name="T11" fmla="*/ 84138 h 1736"/>
                <a:gd name="T12" fmla="*/ 1222375 w 1752"/>
                <a:gd name="T13" fmla="*/ 0 h 1736"/>
                <a:gd name="T14" fmla="*/ 1558925 w 1752"/>
                <a:gd name="T15" fmla="*/ 0 h 1736"/>
                <a:gd name="T16" fmla="*/ 1876425 w 1752"/>
                <a:gd name="T17" fmla="*/ 84138 h 1736"/>
                <a:gd name="T18" fmla="*/ 2170113 w 1752"/>
                <a:gd name="T19" fmla="*/ 231775 h 1736"/>
                <a:gd name="T20" fmla="*/ 2424113 w 1752"/>
                <a:gd name="T21" fmla="*/ 463550 h 1736"/>
                <a:gd name="T22" fmla="*/ 2613025 w 1752"/>
                <a:gd name="T23" fmla="*/ 736600 h 1736"/>
                <a:gd name="T24" fmla="*/ 2740025 w 1752"/>
                <a:gd name="T25" fmla="*/ 1052513 h 1736"/>
                <a:gd name="T26" fmla="*/ 2781300 w 1752"/>
                <a:gd name="T27" fmla="*/ 1389062 h 1736"/>
                <a:gd name="T28" fmla="*/ 2740025 w 1752"/>
                <a:gd name="T29" fmla="*/ 1724025 h 1736"/>
                <a:gd name="T30" fmla="*/ 2613025 w 1752"/>
                <a:gd name="T31" fmla="*/ 2039938 h 1736"/>
                <a:gd name="T32" fmla="*/ 2424113 w 1752"/>
                <a:gd name="T33" fmla="*/ 2312988 h 1736"/>
                <a:gd name="T34" fmla="*/ 2170113 w 1752"/>
                <a:gd name="T35" fmla="*/ 2524125 h 1736"/>
                <a:gd name="T36" fmla="*/ 1876425 w 1752"/>
                <a:gd name="T37" fmla="*/ 2692400 h 1736"/>
                <a:gd name="T38" fmla="*/ 1558925 w 1752"/>
                <a:gd name="T39" fmla="*/ 2755900 h 1736"/>
                <a:gd name="T40" fmla="*/ 1222375 w 1752"/>
                <a:gd name="T41" fmla="*/ 2755900 h 1736"/>
                <a:gd name="T42" fmla="*/ 885825 w 1752"/>
                <a:gd name="T43" fmla="*/ 2692400 h 1736"/>
                <a:gd name="T44" fmla="*/ 590550 w 1752"/>
                <a:gd name="T45" fmla="*/ 2524125 h 1736"/>
                <a:gd name="T46" fmla="*/ 338138 w 1752"/>
                <a:gd name="T47" fmla="*/ 2312988 h 1736"/>
                <a:gd name="T48" fmla="*/ 147638 w 1752"/>
                <a:gd name="T49" fmla="*/ 2039938 h 1736"/>
                <a:gd name="T50" fmla="*/ 42863 w 1752"/>
                <a:gd name="T51" fmla="*/ 1724025 h 1736"/>
                <a:gd name="T52" fmla="*/ 0 w 1752"/>
                <a:gd name="T53" fmla="*/ 1389062 h 17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52"/>
                <a:gd name="T82" fmla="*/ 0 h 1736"/>
                <a:gd name="T83" fmla="*/ 1752 w 1752"/>
                <a:gd name="T84" fmla="*/ 1736 h 17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52" h="1736">
                  <a:moveTo>
                    <a:pt x="0" y="875"/>
                  </a:moveTo>
                  <a:lnTo>
                    <a:pt x="27" y="663"/>
                  </a:lnTo>
                  <a:lnTo>
                    <a:pt x="93" y="464"/>
                  </a:lnTo>
                  <a:lnTo>
                    <a:pt x="213" y="292"/>
                  </a:lnTo>
                  <a:lnTo>
                    <a:pt x="372" y="146"/>
                  </a:lnTo>
                  <a:lnTo>
                    <a:pt x="558" y="53"/>
                  </a:lnTo>
                  <a:lnTo>
                    <a:pt x="770" y="0"/>
                  </a:lnTo>
                  <a:lnTo>
                    <a:pt x="982" y="0"/>
                  </a:lnTo>
                  <a:lnTo>
                    <a:pt x="1182" y="53"/>
                  </a:lnTo>
                  <a:lnTo>
                    <a:pt x="1367" y="146"/>
                  </a:lnTo>
                  <a:lnTo>
                    <a:pt x="1527" y="292"/>
                  </a:lnTo>
                  <a:lnTo>
                    <a:pt x="1646" y="464"/>
                  </a:lnTo>
                  <a:lnTo>
                    <a:pt x="1726" y="663"/>
                  </a:lnTo>
                  <a:lnTo>
                    <a:pt x="1752" y="875"/>
                  </a:lnTo>
                  <a:lnTo>
                    <a:pt x="1726" y="1086"/>
                  </a:lnTo>
                  <a:lnTo>
                    <a:pt x="1646" y="1285"/>
                  </a:lnTo>
                  <a:lnTo>
                    <a:pt x="1527" y="1457"/>
                  </a:lnTo>
                  <a:lnTo>
                    <a:pt x="1367" y="1590"/>
                  </a:lnTo>
                  <a:lnTo>
                    <a:pt x="1182" y="1696"/>
                  </a:lnTo>
                  <a:lnTo>
                    <a:pt x="982" y="1736"/>
                  </a:lnTo>
                  <a:lnTo>
                    <a:pt x="770" y="1736"/>
                  </a:lnTo>
                  <a:lnTo>
                    <a:pt x="558" y="1696"/>
                  </a:lnTo>
                  <a:lnTo>
                    <a:pt x="372" y="1590"/>
                  </a:lnTo>
                  <a:lnTo>
                    <a:pt x="213" y="1457"/>
                  </a:lnTo>
                  <a:lnTo>
                    <a:pt x="93" y="1285"/>
                  </a:lnTo>
                  <a:lnTo>
                    <a:pt x="27" y="1086"/>
                  </a:lnTo>
                  <a:lnTo>
                    <a:pt x="0" y="87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81" name="Rectangle 30">
              <a:extLst>
                <a:ext uri="{FF2B5EF4-FFF2-40B4-BE49-F238E27FC236}">
                  <a16:creationId xmlns:a16="http://schemas.microsoft.com/office/drawing/2014/main" id="{52B20AEA-55FF-4EA0-96D5-754017B76481}"/>
                </a:ext>
              </a:extLst>
            </p:cNvPr>
            <p:cNvSpPr>
              <a:spLocks noChangeArrowheads="1"/>
            </p:cNvSpPr>
            <p:nvPr/>
          </p:nvSpPr>
          <p:spPr bwMode="auto">
            <a:xfrm>
              <a:off x="5772150" y="3178175"/>
              <a:ext cx="590550" cy="398463"/>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782" name="Rectangle 31">
              <a:extLst>
                <a:ext uri="{FF2B5EF4-FFF2-40B4-BE49-F238E27FC236}">
                  <a16:creationId xmlns:a16="http://schemas.microsoft.com/office/drawing/2014/main" id="{593D5B1E-C6D4-401B-AB85-7465A4C48B50}"/>
                </a:ext>
              </a:extLst>
            </p:cNvPr>
            <p:cNvSpPr>
              <a:spLocks noChangeArrowheads="1"/>
            </p:cNvSpPr>
            <p:nvPr/>
          </p:nvSpPr>
          <p:spPr bwMode="auto">
            <a:xfrm>
              <a:off x="5983288" y="3219450"/>
              <a:ext cx="2016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R</a:t>
              </a:r>
              <a:endParaRPr lang="en-US" altLang="zh-CN" b="1"/>
            </a:p>
          </p:txBody>
        </p:sp>
        <p:sp>
          <p:nvSpPr>
            <p:cNvPr id="74783" name="Rectangle 32">
              <a:extLst>
                <a:ext uri="{FF2B5EF4-FFF2-40B4-BE49-F238E27FC236}">
                  <a16:creationId xmlns:a16="http://schemas.microsoft.com/office/drawing/2014/main" id="{A3E5EE58-86A5-421B-A160-CDD782529404}"/>
                </a:ext>
              </a:extLst>
            </p:cNvPr>
            <p:cNvSpPr>
              <a:spLocks noChangeArrowheads="1"/>
            </p:cNvSpPr>
            <p:nvPr/>
          </p:nvSpPr>
          <p:spPr bwMode="auto">
            <a:xfrm>
              <a:off x="5772150" y="5953125"/>
              <a:ext cx="590550" cy="40005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784" name="Rectangle 33">
              <a:extLst>
                <a:ext uri="{FF2B5EF4-FFF2-40B4-BE49-F238E27FC236}">
                  <a16:creationId xmlns:a16="http://schemas.microsoft.com/office/drawing/2014/main" id="{ADCBEAA9-5AE8-46AA-8F83-AF79B62958B6}"/>
                </a:ext>
              </a:extLst>
            </p:cNvPr>
            <p:cNvSpPr>
              <a:spLocks noChangeArrowheads="1"/>
            </p:cNvSpPr>
            <p:nvPr/>
          </p:nvSpPr>
          <p:spPr bwMode="auto">
            <a:xfrm>
              <a:off x="5983288" y="5995988"/>
              <a:ext cx="2174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G</a:t>
              </a:r>
              <a:endParaRPr lang="en-US" altLang="zh-CN" b="1"/>
            </a:p>
          </p:txBody>
        </p:sp>
        <p:sp>
          <p:nvSpPr>
            <p:cNvPr id="74785" name="Rectangle 34">
              <a:extLst>
                <a:ext uri="{FF2B5EF4-FFF2-40B4-BE49-F238E27FC236}">
                  <a16:creationId xmlns:a16="http://schemas.microsoft.com/office/drawing/2014/main" id="{78FE4A8A-25AF-4EEA-B5AA-954A33EF920D}"/>
                </a:ext>
              </a:extLst>
            </p:cNvPr>
            <p:cNvSpPr>
              <a:spLocks noChangeArrowheads="1"/>
            </p:cNvSpPr>
            <p:nvPr/>
          </p:nvSpPr>
          <p:spPr bwMode="auto">
            <a:xfrm>
              <a:off x="4467225" y="4103688"/>
              <a:ext cx="588963" cy="398462"/>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786" name="Rectangle 35">
              <a:extLst>
                <a:ext uri="{FF2B5EF4-FFF2-40B4-BE49-F238E27FC236}">
                  <a16:creationId xmlns:a16="http://schemas.microsoft.com/office/drawing/2014/main" id="{24AF75D8-8ACB-4212-8EE1-4BE11299AAB1}"/>
                </a:ext>
              </a:extLst>
            </p:cNvPr>
            <p:cNvSpPr>
              <a:spLocks noChangeArrowheads="1"/>
            </p:cNvSpPr>
            <p:nvPr/>
          </p:nvSpPr>
          <p:spPr bwMode="auto">
            <a:xfrm>
              <a:off x="4676775" y="4144963"/>
              <a:ext cx="2174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G</a:t>
              </a:r>
              <a:endParaRPr lang="en-US" altLang="zh-CN" b="1"/>
            </a:p>
          </p:txBody>
        </p:sp>
        <p:sp>
          <p:nvSpPr>
            <p:cNvPr id="74787" name="Rectangle 36">
              <a:extLst>
                <a:ext uri="{FF2B5EF4-FFF2-40B4-BE49-F238E27FC236}">
                  <a16:creationId xmlns:a16="http://schemas.microsoft.com/office/drawing/2014/main" id="{47109273-100A-4A34-B41B-B6BEF322FDCB}"/>
                </a:ext>
              </a:extLst>
            </p:cNvPr>
            <p:cNvSpPr>
              <a:spLocks noChangeArrowheads="1"/>
            </p:cNvSpPr>
            <p:nvPr/>
          </p:nvSpPr>
          <p:spPr bwMode="auto">
            <a:xfrm>
              <a:off x="4467225" y="5027613"/>
              <a:ext cx="588963" cy="40005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788" name="Rectangle 37">
              <a:extLst>
                <a:ext uri="{FF2B5EF4-FFF2-40B4-BE49-F238E27FC236}">
                  <a16:creationId xmlns:a16="http://schemas.microsoft.com/office/drawing/2014/main" id="{E0AEEBAC-A61D-4A6A-BC7D-4AC45B0732E3}"/>
                </a:ext>
              </a:extLst>
            </p:cNvPr>
            <p:cNvSpPr>
              <a:spLocks noChangeArrowheads="1"/>
            </p:cNvSpPr>
            <p:nvPr/>
          </p:nvSpPr>
          <p:spPr bwMode="auto">
            <a:xfrm>
              <a:off x="4676775" y="5070475"/>
              <a:ext cx="2174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G</a:t>
              </a:r>
              <a:endParaRPr lang="en-US" altLang="zh-CN" b="1"/>
            </a:p>
          </p:txBody>
        </p:sp>
        <p:sp>
          <p:nvSpPr>
            <p:cNvPr id="74789" name="Rectangle 38">
              <a:extLst>
                <a:ext uri="{FF2B5EF4-FFF2-40B4-BE49-F238E27FC236}">
                  <a16:creationId xmlns:a16="http://schemas.microsoft.com/office/drawing/2014/main" id="{096DCDDE-1276-479A-9246-11181E92966B}"/>
                </a:ext>
              </a:extLst>
            </p:cNvPr>
            <p:cNvSpPr>
              <a:spLocks noChangeArrowheads="1"/>
            </p:cNvSpPr>
            <p:nvPr/>
          </p:nvSpPr>
          <p:spPr bwMode="auto">
            <a:xfrm>
              <a:off x="7058025" y="4103688"/>
              <a:ext cx="590550" cy="398462"/>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790" name="Rectangle 39">
              <a:extLst>
                <a:ext uri="{FF2B5EF4-FFF2-40B4-BE49-F238E27FC236}">
                  <a16:creationId xmlns:a16="http://schemas.microsoft.com/office/drawing/2014/main" id="{6817238C-66FE-47F0-A52B-7EC56527A193}"/>
                </a:ext>
              </a:extLst>
            </p:cNvPr>
            <p:cNvSpPr>
              <a:spLocks noChangeArrowheads="1"/>
            </p:cNvSpPr>
            <p:nvPr/>
          </p:nvSpPr>
          <p:spPr bwMode="auto">
            <a:xfrm>
              <a:off x="7269163" y="4144963"/>
              <a:ext cx="2016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R</a:t>
              </a:r>
              <a:endParaRPr lang="en-US" altLang="zh-CN" b="1"/>
            </a:p>
          </p:txBody>
        </p:sp>
        <p:sp>
          <p:nvSpPr>
            <p:cNvPr id="74791" name="Rectangle 40">
              <a:extLst>
                <a:ext uri="{FF2B5EF4-FFF2-40B4-BE49-F238E27FC236}">
                  <a16:creationId xmlns:a16="http://schemas.microsoft.com/office/drawing/2014/main" id="{9DF5173F-0402-4308-861C-1F2BCD196D3C}"/>
                </a:ext>
              </a:extLst>
            </p:cNvPr>
            <p:cNvSpPr>
              <a:spLocks noChangeArrowheads="1"/>
            </p:cNvSpPr>
            <p:nvPr/>
          </p:nvSpPr>
          <p:spPr bwMode="auto">
            <a:xfrm>
              <a:off x="7058025" y="5027613"/>
              <a:ext cx="590550" cy="400050"/>
            </a:xfrm>
            <a:prstGeom prst="rect">
              <a:avLst/>
            </a:prstGeom>
            <a:solidFill>
              <a:srgbClr val="FFFFFF"/>
            </a:solidFill>
            <a:ln w="22225">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792" name="Rectangle 41">
              <a:extLst>
                <a:ext uri="{FF2B5EF4-FFF2-40B4-BE49-F238E27FC236}">
                  <a16:creationId xmlns:a16="http://schemas.microsoft.com/office/drawing/2014/main" id="{5DA7CBF1-9754-4C51-BE13-634005C3051A}"/>
                </a:ext>
              </a:extLst>
            </p:cNvPr>
            <p:cNvSpPr>
              <a:spLocks noChangeArrowheads="1"/>
            </p:cNvSpPr>
            <p:nvPr/>
          </p:nvSpPr>
          <p:spPr bwMode="auto">
            <a:xfrm>
              <a:off x="7269163" y="5070475"/>
              <a:ext cx="2016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C</a:t>
              </a:r>
              <a:endParaRPr lang="en-US" altLang="zh-CN" b="1"/>
            </a:p>
          </p:txBody>
        </p:sp>
        <p:sp>
          <p:nvSpPr>
            <p:cNvPr id="74793" name="Rectangle 42">
              <a:extLst>
                <a:ext uri="{FF2B5EF4-FFF2-40B4-BE49-F238E27FC236}">
                  <a16:creationId xmlns:a16="http://schemas.microsoft.com/office/drawing/2014/main" id="{E87B1737-EBF3-42E1-8DE9-4350AC73679C}"/>
                </a:ext>
              </a:extLst>
            </p:cNvPr>
            <p:cNvSpPr>
              <a:spLocks noChangeArrowheads="1"/>
            </p:cNvSpPr>
            <p:nvPr/>
          </p:nvSpPr>
          <p:spPr bwMode="auto">
            <a:xfrm>
              <a:off x="6003925" y="36195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200" b="1">
                  <a:solidFill>
                    <a:srgbClr val="000000"/>
                  </a:solidFill>
                  <a:latin typeface="Times" panose="02020603050405020304" pitchFamily="18" charset="0"/>
                </a:rPr>
                <a:t>1</a:t>
              </a:r>
              <a:endParaRPr lang="zh-CN" altLang="en-US" b="1"/>
            </a:p>
          </p:txBody>
        </p:sp>
        <p:sp>
          <p:nvSpPr>
            <p:cNvPr id="74794" name="Rectangle 43">
              <a:extLst>
                <a:ext uri="{FF2B5EF4-FFF2-40B4-BE49-F238E27FC236}">
                  <a16:creationId xmlns:a16="http://schemas.microsoft.com/office/drawing/2014/main" id="{8FFF7A84-7238-4195-90E8-3D0AE8AFD02F}"/>
                </a:ext>
              </a:extLst>
            </p:cNvPr>
            <p:cNvSpPr>
              <a:spLocks noChangeArrowheads="1"/>
            </p:cNvSpPr>
            <p:nvPr/>
          </p:nvSpPr>
          <p:spPr bwMode="auto">
            <a:xfrm>
              <a:off x="5203825" y="4144963"/>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200" b="1">
                  <a:solidFill>
                    <a:srgbClr val="000000"/>
                  </a:solidFill>
                  <a:latin typeface="Times" panose="02020603050405020304" pitchFamily="18" charset="0"/>
                </a:rPr>
                <a:t>6</a:t>
              </a:r>
              <a:endParaRPr lang="zh-CN" altLang="en-US" b="1"/>
            </a:p>
          </p:txBody>
        </p:sp>
        <p:sp>
          <p:nvSpPr>
            <p:cNvPr id="74795" name="Rectangle 44">
              <a:extLst>
                <a:ext uri="{FF2B5EF4-FFF2-40B4-BE49-F238E27FC236}">
                  <a16:creationId xmlns:a16="http://schemas.microsoft.com/office/drawing/2014/main" id="{4DC9FE70-8249-4024-864C-64B8E6F7C1EE}"/>
                </a:ext>
              </a:extLst>
            </p:cNvPr>
            <p:cNvSpPr>
              <a:spLocks noChangeArrowheads="1"/>
            </p:cNvSpPr>
            <p:nvPr/>
          </p:nvSpPr>
          <p:spPr bwMode="auto">
            <a:xfrm>
              <a:off x="5203825" y="50704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200" b="1">
                  <a:solidFill>
                    <a:srgbClr val="000000"/>
                  </a:solidFill>
                  <a:latin typeface="Times" panose="02020603050405020304" pitchFamily="18" charset="0"/>
                </a:rPr>
                <a:t>5</a:t>
              </a:r>
              <a:endParaRPr lang="zh-CN" altLang="en-US" b="1"/>
            </a:p>
          </p:txBody>
        </p:sp>
        <p:sp>
          <p:nvSpPr>
            <p:cNvPr id="74796" name="Rectangle 45">
              <a:extLst>
                <a:ext uri="{FF2B5EF4-FFF2-40B4-BE49-F238E27FC236}">
                  <a16:creationId xmlns:a16="http://schemas.microsoft.com/office/drawing/2014/main" id="{094FEF33-82A8-4CC2-B44D-C09A9C79AFCD}"/>
                </a:ext>
              </a:extLst>
            </p:cNvPr>
            <p:cNvSpPr>
              <a:spLocks noChangeArrowheads="1"/>
            </p:cNvSpPr>
            <p:nvPr/>
          </p:nvSpPr>
          <p:spPr bwMode="auto">
            <a:xfrm>
              <a:off x="6003925" y="5595938"/>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200" b="1">
                  <a:solidFill>
                    <a:srgbClr val="000000"/>
                  </a:solidFill>
                  <a:latin typeface="Times" panose="02020603050405020304" pitchFamily="18" charset="0"/>
                </a:rPr>
                <a:t>4</a:t>
              </a:r>
              <a:endParaRPr lang="zh-CN" altLang="en-US" b="1"/>
            </a:p>
          </p:txBody>
        </p:sp>
        <p:sp>
          <p:nvSpPr>
            <p:cNvPr id="74797" name="Rectangle 46">
              <a:extLst>
                <a:ext uri="{FF2B5EF4-FFF2-40B4-BE49-F238E27FC236}">
                  <a16:creationId xmlns:a16="http://schemas.microsoft.com/office/drawing/2014/main" id="{3CEC6C80-6BD5-40C0-8D9C-63AE0368428A}"/>
                </a:ext>
              </a:extLst>
            </p:cNvPr>
            <p:cNvSpPr>
              <a:spLocks noChangeArrowheads="1"/>
            </p:cNvSpPr>
            <p:nvPr/>
          </p:nvSpPr>
          <p:spPr bwMode="auto">
            <a:xfrm>
              <a:off x="6784975" y="4144963"/>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200" b="1">
                  <a:solidFill>
                    <a:srgbClr val="000000"/>
                  </a:solidFill>
                  <a:latin typeface="Times" panose="02020603050405020304" pitchFamily="18" charset="0"/>
                </a:rPr>
                <a:t>2</a:t>
              </a:r>
              <a:endParaRPr lang="zh-CN" altLang="en-US" b="1"/>
            </a:p>
          </p:txBody>
        </p:sp>
        <p:sp>
          <p:nvSpPr>
            <p:cNvPr id="74798" name="Rectangle 47">
              <a:extLst>
                <a:ext uri="{FF2B5EF4-FFF2-40B4-BE49-F238E27FC236}">
                  <a16:creationId xmlns:a16="http://schemas.microsoft.com/office/drawing/2014/main" id="{6D9ACBAA-C72D-40C6-947A-F70C143A0FAE}"/>
                </a:ext>
              </a:extLst>
            </p:cNvPr>
            <p:cNvSpPr>
              <a:spLocks noChangeArrowheads="1"/>
            </p:cNvSpPr>
            <p:nvPr/>
          </p:nvSpPr>
          <p:spPr bwMode="auto">
            <a:xfrm>
              <a:off x="6784975" y="50704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200" b="1">
                  <a:solidFill>
                    <a:srgbClr val="000000"/>
                  </a:solidFill>
                  <a:latin typeface="Times" panose="02020603050405020304" pitchFamily="18" charset="0"/>
                </a:rPr>
                <a:t>3</a:t>
              </a:r>
              <a:endParaRPr lang="zh-CN" altLang="en-US" b="1"/>
            </a:p>
          </p:txBody>
        </p:sp>
        <p:sp>
          <p:nvSpPr>
            <p:cNvPr id="74799" name="Freeform 48">
              <a:extLst>
                <a:ext uri="{FF2B5EF4-FFF2-40B4-BE49-F238E27FC236}">
                  <a16:creationId xmlns:a16="http://schemas.microsoft.com/office/drawing/2014/main" id="{12CC4F17-0441-4BA8-BFE1-8CC8F5FC3612}"/>
                </a:ext>
              </a:extLst>
            </p:cNvPr>
            <p:cNvSpPr>
              <a:spLocks/>
            </p:cNvSpPr>
            <p:nvPr/>
          </p:nvSpPr>
          <p:spPr bwMode="auto">
            <a:xfrm>
              <a:off x="5962650" y="2882900"/>
              <a:ext cx="188913" cy="295275"/>
            </a:xfrm>
            <a:custGeom>
              <a:avLst/>
              <a:gdLst>
                <a:gd name="T0" fmla="*/ 168275 w 119"/>
                <a:gd name="T1" fmla="*/ 0 h 186"/>
                <a:gd name="T2" fmla="*/ 168275 w 119"/>
                <a:gd name="T3" fmla="*/ 188912 h 186"/>
                <a:gd name="T4" fmla="*/ 188913 w 119"/>
                <a:gd name="T5" fmla="*/ 188912 h 186"/>
                <a:gd name="T6" fmla="*/ 104775 w 119"/>
                <a:gd name="T7" fmla="*/ 295275 h 186"/>
                <a:gd name="T8" fmla="*/ 0 w 119"/>
                <a:gd name="T9" fmla="*/ 188912 h 186"/>
                <a:gd name="T10" fmla="*/ 41275 w 119"/>
                <a:gd name="T11" fmla="*/ 188912 h 186"/>
                <a:gd name="T12" fmla="*/ 41275 w 119"/>
                <a:gd name="T13" fmla="*/ 0 h 186"/>
                <a:gd name="T14" fmla="*/ 168275 w 119"/>
                <a:gd name="T15" fmla="*/ 0 h 186"/>
                <a:gd name="T16" fmla="*/ 0 60000 65536"/>
                <a:gd name="T17" fmla="*/ 0 60000 65536"/>
                <a:gd name="T18" fmla="*/ 0 60000 65536"/>
                <a:gd name="T19" fmla="*/ 0 60000 65536"/>
                <a:gd name="T20" fmla="*/ 0 60000 65536"/>
                <a:gd name="T21" fmla="*/ 0 60000 65536"/>
                <a:gd name="T22" fmla="*/ 0 60000 65536"/>
                <a:gd name="T23" fmla="*/ 0 60000 65536"/>
                <a:gd name="T24" fmla="*/ 0 w 119"/>
                <a:gd name="T25" fmla="*/ 0 h 186"/>
                <a:gd name="T26" fmla="*/ 119 w 119"/>
                <a:gd name="T27" fmla="*/ 186 h 1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9" h="186">
                  <a:moveTo>
                    <a:pt x="106" y="0"/>
                  </a:moveTo>
                  <a:lnTo>
                    <a:pt x="106" y="119"/>
                  </a:lnTo>
                  <a:lnTo>
                    <a:pt x="119" y="119"/>
                  </a:lnTo>
                  <a:lnTo>
                    <a:pt x="66" y="186"/>
                  </a:lnTo>
                  <a:lnTo>
                    <a:pt x="0" y="119"/>
                  </a:lnTo>
                  <a:lnTo>
                    <a:pt x="26" y="119"/>
                  </a:lnTo>
                  <a:lnTo>
                    <a:pt x="26" y="0"/>
                  </a:lnTo>
                  <a:lnTo>
                    <a:pt x="106" y="0"/>
                  </a:lnTo>
                  <a:close/>
                </a:path>
              </a:pathLst>
            </a:custGeom>
            <a:solidFill>
              <a:srgbClr val="FFFFFF"/>
            </a:solidFill>
            <a:ln>
              <a:noFill/>
            </a:ln>
            <a:extLst>
              <a:ext uri="{91240B29-F687-4F45-9708-019B960494DF}">
                <a14:hiddenLine xmlns:a14="http://schemas.microsoft.com/office/drawing/2010/main" w="22225">
                  <a:solidFill>
                    <a:srgbClr val="000000"/>
                  </a:solidFill>
                  <a:round/>
                  <a:headEnd/>
                  <a:tailEnd/>
                </a14:hiddenLine>
              </a:ext>
            </a:extLst>
          </p:spPr>
          <p:txBody>
            <a:bodyPr/>
            <a:lstStyle/>
            <a:p>
              <a:endParaRPr lang="zh-CN" altLang="en-US"/>
            </a:p>
          </p:txBody>
        </p:sp>
        <p:sp>
          <p:nvSpPr>
            <p:cNvPr id="74800" name="Freeform 49">
              <a:extLst>
                <a:ext uri="{FF2B5EF4-FFF2-40B4-BE49-F238E27FC236}">
                  <a16:creationId xmlns:a16="http://schemas.microsoft.com/office/drawing/2014/main" id="{1BBB7B0C-934D-436B-BBC4-0A65D1535D3D}"/>
                </a:ext>
              </a:extLst>
            </p:cNvPr>
            <p:cNvSpPr>
              <a:spLocks/>
            </p:cNvSpPr>
            <p:nvPr/>
          </p:nvSpPr>
          <p:spPr bwMode="auto">
            <a:xfrm>
              <a:off x="5962650" y="2882900"/>
              <a:ext cx="188913" cy="295275"/>
            </a:xfrm>
            <a:custGeom>
              <a:avLst/>
              <a:gdLst>
                <a:gd name="T0" fmla="*/ 168275 w 119"/>
                <a:gd name="T1" fmla="*/ 0 h 186"/>
                <a:gd name="T2" fmla="*/ 168275 w 119"/>
                <a:gd name="T3" fmla="*/ 188912 h 186"/>
                <a:gd name="T4" fmla="*/ 188913 w 119"/>
                <a:gd name="T5" fmla="*/ 188912 h 186"/>
                <a:gd name="T6" fmla="*/ 104775 w 119"/>
                <a:gd name="T7" fmla="*/ 295275 h 186"/>
                <a:gd name="T8" fmla="*/ 0 w 119"/>
                <a:gd name="T9" fmla="*/ 188912 h 186"/>
                <a:gd name="T10" fmla="*/ 41275 w 119"/>
                <a:gd name="T11" fmla="*/ 188912 h 186"/>
                <a:gd name="T12" fmla="*/ 41275 w 119"/>
                <a:gd name="T13" fmla="*/ 0 h 186"/>
                <a:gd name="T14" fmla="*/ 0 60000 65536"/>
                <a:gd name="T15" fmla="*/ 0 60000 65536"/>
                <a:gd name="T16" fmla="*/ 0 60000 65536"/>
                <a:gd name="T17" fmla="*/ 0 60000 65536"/>
                <a:gd name="T18" fmla="*/ 0 60000 65536"/>
                <a:gd name="T19" fmla="*/ 0 60000 65536"/>
                <a:gd name="T20" fmla="*/ 0 60000 65536"/>
                <a:gd name="T21" fmla="*/ 0 w 119"/>
                <a:gd name="T22" fmla="*/ 0 h 186"/>
                <a:gd name="T23" fmla="*/ 119 w 119"/>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186">
                  <a:moveTo>
                    <a:pt x="106" y="0"/>
                  </a:moveTo>
                  <a:lnTo>
                    <a:pt x="106" y="119"/>
                  </a:lnTo>
                  <a:lnTo>
                    <a:pt x="119" y="119"/>
                  </a:lnTo>
                  <a:lnTo>
                    <a:pt x="66" y="186"/>
                  </a:lnTo>
                  <a:lnTo>
                    <a:pt x="0" y="119"/>
                  </a:lnTo>
                  <a:lnTo>
                    <a:pt x="26" y="119"/>
                  </a:lnTo>
                  <a:lnTo>
                    <a:pt x="26"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801" name="Freeform 50">
              <a:extLst>
                <a:ext uri="{FF2B5EF4-FFF2-40B4-BE49-F238E27FC236}">
                  <a16:creationId xmlns:a16="http://schemas.microsoft.com/office/drawing/2014/main" id="{62A7C3E6-92DD-4DFB-9E7A-BB931CE4F7E5}"/>
                </a:ext>
              </a:extLst>
            </p:cNvPr>
            <p:cNvSpPr>
              <a:spLocks/>
            </p:cNvSpPr>
            <p:nvPr/>
          </p:nvSpPr>
          <p:spPr bwMode="auto">
            <a:xfrm>
              <a:off x="7648575" y="5133975"/>
              <a:ext cx="315913" cy="209550"/>
            </a:xfrm>
            <a:custGeom>
              <a:avLst/>
              <a:gdLst>
                <a:gd name="T0" fmla="*/ 315913 w 199"/>
                <a:gd name="T1" fmla="*/ 168275 h 132"/>
                <a:gd name="T2" fmla="*/ 104775 w 199"/>
                <a:gd name="T3" fmla="*/ 168275 h 132"/>
                <a:gd name="T4" fmla="*/ 104775 w 199"/>
                <a:gd name="T5" fmla="*/ 209550 h 132"/>
                <a:gd name="T6" fmla="*/ 0 w 199"/>
                <a:gd name="T7" fmla="*/ 104775 h 132"/>
                <a:gd name="T8" fmla="*/ 104775 w 199"/>
                <a:gd name="T9" fmla="*/ 0 h 132"/>
                <a:gd name="T10" fmla="*/ 104775 w 199"/>
                <a:gd name="T11" fmla="*/ 41275 h 132"/>
                <a:gd name="T12" fmla="*/ 315913 w 199"/>
                <a:gd name="T13" fmla="*/ 41275 h 132"/>
                <a:gd name="T14" fmla="*/ 315913 w 199"/>
                <a:gd name="T15" fmla="*/ 168275 h 132"/>
                <a:gd name="T16" fmla="*/ 0 60000 65536"/>
                <a:gd name="T17" fmla="*/ 0 60000 65536"/>
                <a:gd name="T18" fmla="*/ 0 60000 65536"/>
                <a:gd name="T19" fmla="*/ 0 60000 65536"/>
                <a:gd name="T20" fmla="*/ 0 60000 65536"/>
                <a:gd name="T21" fmla="*/ 0 60000 65536"/>
                <a:gd name="T22" fmla="*/ 0 60000 65536"/>
                <a:gd name="T23" fmla="*/ 0 60000 65536"/>
                <a:gd name="T24" fmla="*/ 0 w 199"/>
                <a:gd name="T25" fmla="*/ 0 h 132"/>
                <a:gd name="T26" fmla="*/ 199 w 199"/>
                <a:gd name="T27" fmla="*/ 132 h 1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 h="132">
                  <a:moveTo>
                    <a:pt x="199" y="106"/>
                  </a:moveTo>
                  <a:lnTo>
                    <a:pt x="66" y="106"/>
                  </a:lnTo>
                  <a:lnTo>
                    <a:pt x="66" y="132"/>
                  </a:lnTo>
                  <a:lnTo>
                    <a:pt x="0" y="66"/>
                  </a:lnTo>
                  <a:lnTo>
                    <a:pt x="66" y="0"/>
                  </a:lnTo>
                  <a:lnTo>
                    <a:pt x="66" y="26"/>
                  </a:lnTo>
                  <a:lnTo>
                    <a:pt x="199" y="26"/>
                  </a:lnTo>
                  <a:lnTo>
                    <a:pt x="199" y="106"/>
                  </a:lnTo>
                  <a:close/>
                </a:path>
              </a:pathLst>
            </a:custGeom>
            <a:solidFill>
              <a:srgbClr val="FFFFFF"/>
            </a:solidFill>
            <a:ln>
              <a:noFill/>
            </a:ln>
            <a:extLst>
              <a:ext uri="{91240B29-F687-4F45-9708-019B960494DF}">
                <a14:hiddenLine xmlns:a14="http://schemas.microsoft.com/office/drawing/2010/main" w="22225">
                  <a:solidFill>
                    <a:srgbClr val="000000"/>
                  </a:solidFill>
                  <a:round/>
                  <a:headEnd/>
                  <a:tailEnd/>
                </a14:hiddenLine>
              </a:ext>
            </a:extLst>
          </p:spPr>
          <p:txBody>
            <a:bodyPr/>
            <a:lstStyle/>
            <a:p>
              <a:endParaRPr lang="zh-CN" altLang="en-US"/>
            </a:p>
          </p:txBody>
        </p:sp>
        <p:sp>
          <p:nvSpPr>
            <p:cNvPr id="74802" name="Freeform 51">
              <a:extLst>
                <a:ext uri="{FF2B5EF4-FFF2-40B4-BE49-F238E27FC236}">
                  <a16:creationId xmlns:a16="http://schemas.microsoft.com/office/drawing/2014/main" id="{03D13FC0-D344-46A8-BCA9-D482DB6ED8D7}"/>
                </a:ext>
              </a:extLst>
            </p:cNvPr>
            <p:cNvSpPr>
              <a:spLocks/>
            </p:cNvSpPr>
            <p:nvPr/>
          </p:nvSpPr>
          <p:spPr bwMode="auto">
            <a:xfrm>
              <a:off x="7648575" y="5133975"/>
              <a:ext cx="315913" cy="209550"/>
            </a:xfrm>
            <a:custGeom>
              <a:avLst/>
              <a:gdLst>
                <a:gd name="T0" fmla="*/ 315913 w 199"/>
                <a:gd name="T1" fmla="*/ 168275 h 132"/>
                <a:gd name="T2" fmla="*/ 104775 w 199"/>
                <a:gd name="T3" fmla="*/ 168275 h 132"/>
                <a:gd name="T4" fmla="*/ 104775 w 199"/>
                <a:gd name="T5" fmla="*/ 209550 h 132"/>
                <a:gd name="T6" fmla="*/ 0 w 199"/>
                <a:gd name="T7" fmla="*/ 104775 h 132"/>
                <a:gd name="T8" fmla="*/ 104775 w 199"/>
                <a:gd name="T9" fmla="*/ 0 h 132"/>
                <a:gd name="T10" fmla="*/ 104775 w 199"/>
                <a:gd name="T11" fmla="*/ 41275 h 132"/>
                <a:gd name="T12" fmla="*/ 315913 w 199"/>
                <a:gd name="T13" fmla="*/ 41275 h 132"/>
                <a:gd name="T14" fmla="*/ 0 60000 65536"/>
                <a:gd name="T15" fmla="*/ 0 60000 65536"/>
                <a:gd name="T16" fmla="*/ 0 60000 65536"/>
                <a:gd name="T17" fmla="*/ 0 60000 65536"/>
                <a:gd name="T18" fmla="*/ 0 60000 65536"/>
                <a:gd name="T19" fmla="*/ 0 60000 65536"/>
                <a:gd name="T20" fmla="*/ 0 60000 65536"/>
                <a:gd name="T21" fmla="*/ 0 w 199"/>
                <a:gd name="T22" fmla="*/ 0 h 132"/>
                <a:gd name="T23" fmla="*/ 199 w 199"/>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9" h="132">
                  <a:moveTo>
                    <a:pt x="199" y="106"/>
                  </a:moveTo>
                  <a:lnTo>
                    <a:pt x="66" y="106"/>
                  </a:lnTo>
                  <a:lnTo>
                    <a:pt x="66" y="132"/>
                  </a:lnTo>
                  <a:lnTo>
                    <a:pt x="0" y="66"/>
                  </a:lnTo>
                  <a:lnTo>
                    <a:pt x="66" y="0"/>
                  </a:lnTo>
                  <a:lnTo>
                    <a:pt x="66" y="26"/>
                  </a:lnTo>
                  <a:lnTo>
                    <a:pt x="199" y="26"/>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803" name="Rectangle 52">
              <a:extLst>
                <a:ext uri="{FF2B5EF4-FFF2-40B4-BE49-F238E27FC236}">
                  <a16:creationId xmlns:a16="http://schemas.microsoft.com/office/drawing/2014/main" id="{87D3ED65-35A1-45EB-8242-3DB1FCB4E8F0}"/>
                </a:ext>
              </a:extLst>
            </p:cNvPr>
            <p:cNvSpPr>
              <a:spLocks noChangeArrowheads="1"/>
            </p:cNvSpPr>
            <p:nvPr/>
          </p:nvSpPr>
          <p:spPr bwMode="auto">
            <a:xfrm>
              <a:off x="6467475" y="2819400"/>
              <a:ext cx="636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Nexti</a:t>
              </a:r>
              <a:endParaRPr lang="en-US" altLang="zh-CN" b="1"/>
            </a:p>
          </p:txBody>
        </p:sp>
        <p:sp>
          <p:nvSpPr>
            <p:cNvPr id="74804" name="Rectangle 53">
              <a:extLst>
                <a:ext uri="{FF2B5EF4-FFF2-40B4-BE49-F238E27FC236}">
                  <a16:creationId xmlns:a16="http://schemas.microsoft.com/office/drawing/2014/main" id="{2713EA1B-C006-45B1-B979-4FC0D154074B}"/>
                </a:ext>
              </a:extLst>
            </p:cNvPr>
            <p:cNvSpPr>
              <a:spLocks noChangeArrowheads="1"/>
            </p:cNvSpPr>
            <p:nvPr/>
          </p:nvSpPr>
          <p:spPr bwMode="auto">
            <a:xfrm>
              <a:off x="6278563" y="6396038"/>
              <a:ext cx="6985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Nextg</a:t>
              </a:r>
              <a:endParaRPr lang="en-US" altLang="zh-CN" b="1"/>
            </a:p>
          </p:txBody>
        </p:sp>
        <p:sp>
          <p:nvSpPr>
            <p:cNvPr id="74805" name="Freeform 54">
              <a:extLst>
                <a:ext uri="{FF2B5EF4-FFF2-40B4-BE49-F238E27FC236}">
                  <a16:creationId xmlns:a16="http://schemas.microsoft.com/office/drawing/2014/main" id="{9B4997F7-DD23-40BB-A341-8EA1A0839F75}"/>
                </a:ext>
              </a:extLst>
            </p:cNvPr>
            <p:cNvSpPr>
              <a:spLocks/>
            </p:cNvSpPr>
            <p:nvPr/>
          </p:nvSpPr>
          <p:spPr bwMode="auto">
            <a:xfrm>
              <a:off x="5962650" y="6353175"/>
              <a:ext cx="188913" cy="315913"/>
            </a:xfrm>
            <a:custGeom>
              <a:avLst/>
              <a:gdLst>
                <a:gd name="T0" fmla="*/ 41275 w 119"/>
                <a:gd name="T1" fmla="*/ 315913 h 199"/>
                <a:gd name="T2" fmla="*/ 41275 w 119"/>
                <a:gd name="T3" fmla="*/ 104775 h 199"/>
                <a:gd name="T4" fmla="*/ 0 w 119"/>
                <a:gd name="T5" fmla="*/ 104775 h 199"/>
                <a:gd name="T6" fmla="*/ 104775 w 119"/>
                <a:gd name="T7" fmla="*/ 0 h 199"/>
                <a:gd name="T8" fmla="*/ 188913 w 119"/>
                <a:gd name="T9" fmla="*/ 104775 h 199"/>
                <a:gd name="T10" fmla="*/ 168275 w 119"/>
                <a:gd name="T11" fmla="*/ 104775 h 199"/>
                <a:gd name="T12" fmla="*/ 168275 w 119"/>
                <a:gd name="T13" fmla="*/ 315913 h 199"/>
                <a:gd name="T14" fmla="*/ 41275 w 119"/>
                <a:gd name="T15" fmla="*/ 315913 h 199"/>
                <a:gd name="T16" fmla="*/ 0 60000 65536"/>
                <a:gd name="T17" fmla="*/ 0 60000 65536"/>
                <a:gd name="T18" fmla="*/ 0 60000 65536"/>
                <a:gd name="T19" fmla="*/ 0 60000 65536"/>
                <a:gd name="T20" fmla="*/ 0 60000 65536"/>
                <a:gd name="T21" fmla="*/ 0 60000 65536"/>
                <a:gd name="T22" fmla="*/ 0 60000 65536"/>
                <a:gd name="T23" fmla="*/ 0 60000 65536"/>
                <a:gd name="T24" fmla="*/ 0 w 119"/>
                <a:gd name="T25" fmla="*/ 0 h 199"/>
                <a:gd name="T26" fmla="*/ 119 w 119"/>
                <a:gd name="T27" fmla="*/ 199 h 1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9" h="199">
                  <a:moveTo>
                    <a:pt x="26" y="199"/>
                  </a:moveTo>
                  <a:lnTo>
                    <a:pt x="26" y="66"/>
                  </a:lnTo>
                  <a:lnTo>
                    <a:pt x="0" y="66"/>
                  </a:lnTo>
                  <a:lnTo>
                    <a:pt x="66" y="0"/>
                  </a:lnTo>
                  <a:lnTo>
                    <a:pt x="119" y="66"/>
                  </a:lnTo>
                  <a:lnTo>
                    <a:pt x="106" y="66"/>
                  </a:lnTo>
                  <a:lnTo>
                    <a:pt x="106" y="199"/>
                  </a:lnTo>
                  <a:lnTo>
                    <a:pt x="26" y="199"/>
                  </a:lnTo>
                  <a:close/>
                </a:path>
              </a:pathLst>
            </a:custGeom>
            <a:solidFill>
              <a:srgbClr val="FFFFFF"/>
            </a:solidFill>
            <a:ln>
              <a:noFill/>
            </a:ln>
            <a:extLst>
              <a:ext uri="{91240B29-F687-4F45-9708-019B960494DF}">
                <a14:hiddenLine xmlns:a14="http://schemas.microsoft.com/office/drawing/2010/main" w="22225">
                  <a:solidFill>
                    <a:srgbClr val="000000"/>
                  </a:solidFill>
                  <a:round/>
                  <a:headEnd/>
                  <a:tailEnd/>
                </a14:hiddenLine>
              </a:ext>
            </a:extLst>
          </p:spPr>
          <p:txBody>
            <a:bodyPr/>
            <a:lstStyle/>
            <a:p>
              <a:endParaRPr lang="zh-CN" altLang="en-US"/>
            </a:p>
          </p:txBody>
        </p:sp>
        <p:sp>
          <p:nvSpPr>
            <p:cNvPr id="74806" name="Freeform 55">
              <a:extLst>
                <a:ext uri="{FF2B5EF4-FFF2-40B4-BE49-F238E27FC236}">
                  <a16:creationId xmlns:a16="http://schemas.microsoft.com/office/drawing/2014/main" id="{2A5B0B6C-C637-4CCD-A853-A495D713EBC3}"/>
                </a:ext>
              </a:extLst>
            </p:cNvPr>
            <p:cNvSpPr>
              <a:spLocks/>
            </p:cNvSpPr>
            <p:nvPr/>
          </p:nvSpPr>
          <p:spPr bwMode="auto">
            <a:xfrm>
              <a:off x="5962650" y="6353175"/>
              <a:ext cx="188913" cy="315913"/>
            </a:xfrm>
            <a:custGeom>
              <a:avLst/>
              <a:gdLst>
                <a:gd name="T0" fmla="*/ 41275 w 119"/>
                <a:gd name="T1" fmla="*/ 315913 h 199"/>
                <a:gd name="T2" fmla="*/ 41275 w 119"/>
                <a:gd name="T3" fmla="*/ 104775 h 199"/>
                <a:gd name="T4" fmla="*/ 0 w 119"/>
                <a:gd name="T5" fmla="*/ 104775 h 199"/>
                <a:gd name="T6" fmla="*/ 104775 w 119"/>
                <a:gd name="T7" fmla="*/ 0 h 199"/>
                <a:gd name="T8" fmla="*/ 188913 w 119"/>
                <a:gd name="T9" fmla="*/ 104775 h 199"/>
                <a:gd name="T10" fmla="*/ 168275 w 119"/>
                <a:gd name="T11" fmla="*/ 104775 h 199"/>
                <a:gd name="T12" fmla="*/ 168275 w 119"/>
                <a:gd name="T13" fmla="*/ 315913 h 199"/>
                <a:gd name="T14" fmla="*/ 0 60000 65536"/>
                <a:gd name="T15" fmla="*/ 0 60000 65536"/>
                <a:gd name="T16" fmla="*/ 0 60000 65536"/>
                <a:gd name="T17" fmla="*/ 0 60000 65536"/>
                <a:gd name="T18" fmla="*/ 0 60000 65536"/>
                <a:gd name="T19" fmla="*/ 0 60000 65536"/>
                <a:gd name="T20" fmla="*/ 0 60000 65536"/>
                <a:gd name="T21" fmla="*/ 0 w 119"/>
                <a:gd name="T22" fmla="*/ 0 h 199"/>
                <a:gd name="T23" fmla="*/ 119 w 119"/>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199">
                  <a:moveTo>
                    <a:pt x="26" y="199"/>
                  </a:moveTo>
                  <a:lnTo>
                    <a:pt x="26" y="66"/>
                  </a:lnTo>
                  <a:lnTo>
                    <a:pt x="0" y="66"/>
                  </a:lnTo>
                  <a:lnTo>
                    <a:pt x="66" y="0"/>
                  </a:lnTo>
                  <a:lnTo>
                    <a:pt x="119" y="66"/>
                  </a:lnTo>
                  <a:lnTo>
                    <a:pt x="106" y="66"/>
                  </a:lnTo>
                  <a:lnTo>
                    <a:pt x="106" y="19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807" name="Rectangle 56">
              <a:extLst>
                <a:ext uri="{FF2B5EF4-FFF2-40B4-BE49-F238E27FC236}">
                  <a16:creationId xmlns:a16="http://schemas.microsoft.com/office/drawing/2014/main" id="{C8A9CFF9-FFFD-4C7A-AF2C-6259B7E5E70D}"/>
                </a:ext>
              </a:extLst>
            </p:cNvPr>
            <p:cNvSpPr>
              <a:spLocks noChangeArrowheads="1"/>
            </p:cNvSpPr>
            <p:nvPr/>
          </p:nvSpPr>
          <p:spPr bwMode="auto">
            <a:xfrm>
              <a:off x="8153400" y="5006975"/>
              <a:ext cx="9001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200" b="1">
                  <a:solidFill>
                    <a:srgbClr val="000000"/>
                  </a:solidFill>
                  <a:latin typeface="Times" panose="02020603050405020304" pitchFamily="18" charset="0"/>
                </a:rPr>
                <a:t>current</a:t>
              </a:r>
              <a:endParaRPr lang="en-US" altLang="zh-CN" b="1"/>
            </a:p>
          </p:txBody>
        </p:sp>
      </p:grpSp>
      <p:sp>
        <p:nvSpPr>
          <p:cNvPr id="74808" name="Text Box 57">
            <a:extLst>
              <a:ext uri="{FF2B5EF4-FFF2-40B4-BE49-F238E27FC236}">
                <a16:creationId xmlns:a16="http://schemas.microsoft.com/office/drawing/2014/main" id="{B8705879-7C02-429B-A4AE-8A70C6166D64}"/>
              </a:ext>
            </a:extLst>
          </p:cNvPr>
          <p:cNvSpPr txBox="1">
            <a:spLocks noChangeArrowheads="1"/>
          </p:cNvSpPr>
          <p:nvPr/>
        </p:nvSpPr>
        <p:spPr bwMode="auto">
          <a:xfrm>
            <a:off x="558801" y="682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6.7</a:t>
            </a:r>
            <a:r>
              <a:rPr lang="zh-CN" altLang="en-US" sz="4000" b="1" dirty="0">
                <a:latin typeface="华文新魏" panose="02010800040101010101" pitchFamily="2" charset="-122"/>
                <a:ea typeface="华文新魏" panose="02010800040101010101" pitchFamily="2" charset="-122"/>
              </a:rPr>
              <a:t>缓冲区管理</a:t>
            </a:r>
          </a:p>
        </p:txBody>
      </p:sp>
      <p:sp>
        <p:nvSpPr>
          <p:cNvPr id="3" name="文本框 2">
            <a:extLst>
              <a:ext uri="{FF2B5EF4-FFF2-40B4-BE49-F238E27FC236}">
                <a16:creationId xmlns:a16="http://schemas.microsoft.com/office/drawing/2014/main" id="{DD6EB0EA-363D-4C05-B841-DA59D90B8170}"/>
              </a:ext>
            </a:extLst>
          </p:cNvPr>
          <p:cNvSpPr txBox="1"/>
          <p:nvPr/>
        </p:nvSpPr>
        <p:spPr>
          <a:xfrm>
            <a:off x="360708" y="5669607"/>
            <a:ext cx="8866530" cy="1200329"/>
          </a:xfrm>
          <a:prstGeom prst="rect">
            <a:avLst/>
          </a:prstGeom>
          <a:noFill/>
        </p:spPr>
        <p:txBody>
          <a:bodyPr wrap="none" rtlCol="0">
            <a:spAutoFit/>
          </a:bodyPr>
          <a:lstStyle/>
          <a:p>
            <a:r>
              <a:rPr lang="en-US" altLang="zh-CN" dirty="0"/>
              <a:t>R</a:t>
            </a:r>
            <a:r>
              <a:rPr lang="zh-CN" altLang="en-US" dirty="0"/>
              <a:t>空闲</a:t>
            </a:r>
            <a:r>
              <a:rPr lang="en-US" altLang="zh-CN" dirty="0"/>
              <a:t>,G</a:t>
            </a:r>
            <a:r>
              <a:rPr lang="zh-CN" altLang="en-US" dirty="0"/>
              <a:t>满</a:t>
            </a:r>
            <a:r>
              <a:rPr lang="en-US" altLang="zh-CN" dirty="0"/>
              <a:t>,C</a:t>
            </a:r>
            <a:r>
              <a:rPr lang="zh-CN" altLang="en-US" dirty="0"/>
              <a:t>等待接收</a:t>
            </a:r>
            <a:endParaRPr lang="en-US" altLang="zh-CN" dirty="0"/>
          </a:p>
          <a:p>
            <a:r>
              <a:rPr lang="en-US" altLang="zh-CN" dirty="0" err="1"/>
              <a:t>Nextg</a:t>
            </a:r>
            <a:r>
              <a:rPr lang="en-US" altLang="zh-CN" dirty="0"/>
              <a:t>:</a:t>
            </a:r>
            <a:r>
              <a:rPr lang="zh-CN" altLang="en-US" dirty="0"/>
              <a:t>计算进程可用的下一个区</a:t>
            </a:r>
            <a:r>
              <a:rPr lang="en-US" altLang="zh-CN" dirty="0"/>
              <a:t>,</a:t>
            </a:r>
            <a:r>
              <a:rPr lang="zh-CN" altLang="en-US" dirty="0"/>
              <a:t>必须是满的</a:t>
            </a:r>
            <a:r>
              <a:rPr lang="en-US" altLang="zh-CN" dirty="0"/>
              <a:t>,</a:t>
            </a:r>
            <a:r>
              <a:rPr lang="zh-CN" altLang="en-US" dirty="0"/>
              <a:t>才会让进程取走</a:t>
            </a:r>
            <a:endParaRPr lang="en-US" altLang="zh-CN" dirty="0"/>
          </a:p>
          <a:p>
            <a:r>
              <a:rPr lang="en-US" altLang="zh-CN" dirty="0" err="1"/>
              <a:t>Nexti</a:t>
            </a:r>
            <a:r>
              <a:rPr lang="en-US" altLang="zh-CN" dirty="0"/>
              <a:t>:</a:t>
            </a:r>
            <a:r>
              <a:rPr lang="zh-CN" altLang="en-US" dirty="0"/>
              <a:t>输入进程可用的下一个区</a:t>
            </a:r>
            <a:r>
              <a:rPr lang="en-US" altLang="zh-CN" dirty="0"/>
              <a:t>,</a:t>
            </a:r>
            <a:r>
              <a:rPr lang="zh-CN" altLang="en-US" dirty="0"/>
              <a:t>必须是空的</a:t>
            </a:r>
            <a:r>
              <a:rPr lang="en-US" altLang="zh-CN" dirty="0"/>
              <a:t>,</a:t>
            </a:r>
            <a:r>
              <a:rPr lang="zh-CN" altLang="en-US" dirty="0"/>
              <a:t>才会让输入进程写入</a:t>
            </a:r>
          </a:p>
        </p:txBody>
      </p:sp>
      <p:sp>
        <p:nvSpPr>
          <p:cNvPr id="4" name="文本框 3">
            <a:extLst>
              <a:ext uri="{FF2B5EF4-FFF2-40B4-BE49-F238E27FC236}">
                <a16:creationId xmlns:a16="http://schemas.microsoft.com/office/drawing/2014/main" id="{619C7CB3-B593-4A0B-BA03-25AC517D8E84}"/>
              </a:ext>
            </a:extLst>
          </p:cNvPr>
          <p:cNvSpPr txBox="1"/>
          <p:nvPr/>
        </p:nvSpPr>
        <p:spPr>
          <a:xfrm>
            <a:off x="7536483" y="1376263"/>
            <a:ext cx="1637606" cy="1569660"/>
          </a:xfrm>
          <a:prstGeom prst="rect">
            <a:avLst/>
          </a:prstGeom>
          <a:noFill/>
        </p:spPr>
        <p:txBody>
          <a:bodyPr wrap="square" rtlCol="0">
            <a:spAutoFit/>
          </a:bodyPr>
          <a:lstStyle/>
          <a:p>
            <a:r>
              <a:rPr lang="en-US" altLang="zh-CN" sz="2400" b="1" dirty="0">
                <a:latin typeface="Times" panose="02020603050405020304" pitchFamily="18" charset="0"/>
                <a:cs typeface="Times" panose="02020603050405020304" pitchFamily="18" charset="0"/>
              </a:rPr>
              <a:t>Current:</a:t>
            </a:r>
            <a:r>
              <a:rPr lang="zh-CN" altLang="en-US" sz="2400" b="1" dirty="0">
                <a:latin typeface="Times" panose="02020603050405020304" pitchFamily="18" charset="0"/>
                <a:cs typeface="Times" panose="02020603050405020304" pitchFamily="18" charset="0"/>
              </a:rPr>
              <a:t>计算进程目前使用的区</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a:extLst>
              <a:ext uri="{FF2B5EF4-FFF2-40B4-BE49-F238E27FC236}">
                <a16:creationId xmlns:a16="http://schemas.microsoft.com/office/drawing/2014/main" id="{E6DFD6FF-5E1E-43A9-8700-4F0B3FC990C5}"/>
              </a:ext>
            </a:extLst>
          </p:cNvPr>
          <p:cNvSpPr>
            <a:spLocks noChangeArrowheads="1"/>
          </p:cNvSpPr>
          <p:nvPr/>
        </p:nvSpPr>
        <p:spPr bwMode="auto">
          <a:xfrm>
            <a:off x="278557" y="863675"/>
            <a:ext cx="8458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rPr>
              <a:t>6.7.3</a:t>
            </a:r>
            <a:r>
              <a:rPr lang="zh-CN" altLang="en-US" sz="3200" b="1" dirty="0">
                <a:solidFill>
                  <a:srgbClr val="0000CC"/>
                </a:solidFill>
              </a:rPr>
              <a:t>循环缓冲</a:t>
            </a:r>
          </a:p>
          <a:p>
            <a:pPr marL="457200" lvl="1" indent="0" eaLnBrk="1" hangingPunct="1">
              <a:spcBef>
                <a:spcPct val="20000"/>
              </a:spcBef>
              <a:buClr>
                <a:srgbClr val="0000CC"/>
              </a:buClr>
            </a:pPr>
            <a:r>
              <a:rPr lang="en-US" altLang="zh-CN" sz="2800" b="1" dirty="0">
                <a:solidFill>
                  <a:srgbClr val="000000"/>
                </a:solidFill>
              </a:rPr>
              <a:t>2 .</a:t>
            </a:r>
            <a:r>
              <a:rPr lang="zh-CN" altLang="en-US" sz="2800" b="1" dirty="0">
                <a:solidFill>
                  <a:srgbClr val="000000"/>
                </a:solidFill>
              </a:rPr>
              <a:t>循环缓冲区的使用</a:t>
            </a:r>
          </a:p>
          <a:p>
            <a:pPr marL="0" lvl="2" eaLnBrk="1" hangingPunct="1">
              <a:spcBef>
                <a:spcPct val="20000"/>
              </a:spcBef>
              <a:buClr>
                <a:srgbClr val="0000CC"/>
              </a:buClr>
              <a:buFont typeface="Wingdings" panose="05000000000000000000" pitchFamily="2" charset="2"/>
              <a:buChar char="Ø"/>
            </a:pPr>
            <a:r>
              <a:rPr lang="en-US" altLang="zh-CN" sz="2800" b="1" dirty="0" err="1">
                <a:latin typeface="Times" panose="02020603050405020304" pitchFamily="18" charset="0"/>
                <a:cs typeface="Times" panose="02020603050405020304" pitchFamily="18" charset="0"/>
              </a:rPr>
              <a:t>Getbuf</a:t>
            </a:r>
            <a:r>
              <a:rPr lang="zh-CN" altLang="en-US" sz="2800" b="1" dirty="0">
                <a:latin typeface="Times" panose="02020603050405020304" pitchFamily="18" charset="0"/>
                <a:cs typeface="Times" panose="02020603050405020304" pitchFamily="18" charset="0"/>
              </a:rPr>
              <a:t>过程。计算进程要使用缓冲区数据时使用</a:t>
            </a:r>
            <a:endParaRPr lang="en-US" altLang="zh-CN" sz="2800" b="1" dirty="0">
              <a:latin typeface="Times" panose="02020603050405020304" pitchFamily="18" charset="0"/>
              <a:cs typeface="Times" panose="02020603050405020304" pitchFamily="18" charset="0"/>
            </a:endParaRPr>
          </a:p>
          <a:p>
            <a:pPr marL="0" lvl="2" eaLnBrk="1" hangingPunct="1">
              <a:spcBef>
                <a:spcPct val="20000"/>
              </a:spcBef>
              <a:buClr>
                <a:srgbClr val="0000CC"/>
              </a:buClr>
              <a:buFont typeface="Wingdings" panose="05000000000000000000" pitchFamily="2" charset="2"/>
              <a:buChar char="Ø"/>
            </a:pPr>
            <a:r>
              <a:rPr lang="en-US" altLang="zh-CN" sz="2800" b="1" dirty="0" err="1">
                <a:latin typeface="Times" panose="02020603050405020304" pitchFamily="18" charset="0"/>
                <a:cs typeface="Times" panose="02020603050405020304" pitchFamily="18" charset="0"/>
              </a:rPr>
              <a:t>Releasebuf</a:t>
            </a:r>
            <a:r>
              <a:rPr lang="zh-CN" altLang="en-US" sz="2800" b="1" dirty="0">
                <a:latin typeface="Times" panose="02020603050405020304" pitchFamily="18" charset="0"/>
                <a:cs typeface="Times" panose="02020603050405020304" pitchFamily="18" charset="0"/>
              </a:rPr>
              <a:t>过程。当计算进程把</a:t>
            </a:r>
            <a:r>
              <a:rPr lang="en-US" altLang="zh-CN" sz="2800" b="1" dirty="0">
                <a:latin typeface="Times" panose="02020603050405020304" pitchFamily="18" charset="0"/>
                <a:cs typeface="Times" panose="02020603050405020304" pitchFamily="18" charset="0"/>
              </a:rPr>
              <a:t>C</a:t>
            </a:r>
            <a:r>
              <a:rPr lang="zh-CN" altLang="en-US" sz="2800" b="1" dirty="0">
                <a:latin typeface="Times" panose="02020603050405020304" pitchFamily="18" charset="0"/>
                <a:cs typeface="Times" panose="02020603050405020304" pitchFamily="18" charset="0"/>
              </a:rPr>
              <a:t>缓冲区中数据提取完毕后，调用</a:t>
            </a:r>
            <a:r>
              <a:rPr lang="en-US" altLang="zh-CN" sz="2800" b="1" dirty="0" err="1">
                <a:latin typeface="Times" panose="02020603050405020304" pitchFamily="18" charset="0"/>
                <a:cs typeface="Times" panose="02020603050405020304" pitchFamily="18" charset="0"/>
              </a:rPr>
              <a:t>Releasebuf</a:t>
            </a:r>
            <a:r>
              <a:rPr lang="zh-CN" altLang="en-US" sz="2800" b="1" dirty="0">
                <a:latin typeface="Times" panose="02020603050405020304" pitchFamily="18" charset="0"/>
                <a:cs typeface="Times" panose="02020603050405020304" pitchFamily="18" charset="0"/>
              </a:rPr>
              <a:t>将缓冲区</a:t>
            </a:r>
            <a:r>
              <a:rPr lang="en-US" altLang="zh-CN" sz="2800" b="1" dirty="0">
                <a:latin typeface="Times" panose="02020603050405020304" pitchFamily="18" charset="0"/>
                <a:cs typeface="Times" panose="02020603050405020304" pitchFamily="18" charset="0"/>
              </a:rPr>
              <a:t>C</a:t>
            </a:r>
            <a:r>
              <a:rPr lang="zh-CN" altLang="en-US" sz="2800" b="1" dirty="0">
                <a:latin typeface="Times" panose="02020603050405020304" pitchFamily="18" charset="0"/>
                <a:cs typeface="Times" panose="02020603050405020304" pitchFamily="18" charset="0"/>
              </a:rPr>
              <a:t>释放。</a:t>
            </a:r>
            <a:endParaRPr lang="en-US" altLang="zh-CN" sz="2800" b="1" dirty="0">
              <a:latin typeface="Times" panose="02020603050405020304" pitchFamily="18" charset="0"/>
              <a:cs typeface="Times" panose="02020603050405020304" pitchFamily="18" charset="0"/>
            </a:endParaRPr>
          </a:p>
        </p:txBody>
      </p:sp>
      <p:sp>
        <p:nvSpPr>
          <p:cNvPr id="75779" name="Text Box 4">
            <a:extLst>
              <a:ext uri="{FF2B5EF4-FFF2-40B4-BE49-F238E27FC236}">
                <a16:creationId xmlns:a16="http://schemas.microsoft.com/office/drawing/2014/main" id="{C57E9017-FEB2-4210-AC6A-89C11A55F916}"/>
              </a:ext>
            </a:extLst>
          </p:cNvPr>
          <p:cNvSpPr txBox="1">
            <a:spLocks noChangeArrowheads="1"/>
          </p:cNvSpPr>
          <p:nvPr/>
        </p:nvSpPr>
        <p:spPr bwMode="auto">
          <a:xfrm>
            <a:off x="304800" y="18864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6.7</a:t>
            </a:r>
            <a:r>
              <a:rPr lang="zh-CN" altLang="en-US" sz="4000" b="1" dirty="0">
                <a:latin typeface="华文新魏" panose="02010800040101010101" pitchFamily="2" charset="-122"/>
                <a:ea typeface="华文新魏" panose="02010800040101010101" pitchFamily="2" charset="-122"/>
              </a:rPr>
              <a:t>缓冲区管理</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a:extLst>
              <a:ext uri="{FF2B5EF4-FFF2-40B4-BE49-F238E27FC236}">
                <a16:creationId xmlns:a16="http://schemas.microsoft.com/office/drawing/2014/main" id="{89477B13-4A83-4EF5-948C-BA759F7B349C}"/>
              </a:ext>
            </a:extLst>
          </p:cNvPr>
          <p:cNvSpPr>
            <a:spLocks noChangeArrowheads="1"/>
          </p:cNvSpPr>
          <p:nvPr/>
        </p:nvSpPr>
        <p:spPr bwMode="auto">
          <a:xfrm>
            <a:off x="251520" y="836712"/>
            <a:ext cx="8458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rPr>
              <a:t>6.7.3</a:t>
            </a:r>
            <a:r>
              <a:rPr lang="zh-CN" altLang="en-US" sz="3200" b="1" dirty="0">
                <a:solidFill>
                  <a:srgbClr val="0000CC"/>
                </a:solidFill>
              </a:rPr>
              <a:t>循环缓冲</a:t>
            </a:r>
            <a:endParaRPr lang="en-US" altLang="zh-CN" sz="3200" b="1" dirty="0">
              <a:solidFill>
                <a:srgbClr val="0000CC"/>
              </a:solidFill>
            </a:endParaRPr>
          </a:p>
          <a:p>
            <a:pPr marL="0" indent="0" eaLnBrk="1" hangingPunct="1">
              <a:spcBef>
                <a:spcPct val="20000"/>
              </a:spcBef>
              <a:buClr>
                <a:srgbClr val="0000CC"/>
              </a:buClr>
            </a:pPr>
            <a:r>
              <a:rPr lang="en-US" altLang="zh-CN" sz="3200" b="1" dirty="0">
                <a:solidFill>
                  <a:srgbClr val="0000CC"/>
                </a:solidFill>
              </a:rPr>
              <a:t>3. </a:t>
            </a:r>
            <a:r>
              <a:rPr lang="zh-CN" altLang="en-US" sz="3200" b="1" dirty="0">
                <a:solidFill>
                  <a:srgbClr val="0000CC"/>
                </a:solidFill>
              </a:rPr>
              <a:t>进程之间的同步问题</a:t>
            </a:r>
          </a:p>
          <a:p>
            <a:pPr marL="0" lvl="2" eaLnBrk="1" hangingPunct="1">
              <a:spcBef>
                <a:spcPct val="20000"/>
              </a:spcBef>
              <a:buClr>
                <a:srgbClr val="0000CC"/>
              </a:buClr>
              <a:buFont typeface="Wingdings" panose="05000000000000000000" pitchFamily="2" charset="2"/>
              <a:buChar char="Ø"/>
            </a:pPr>
            <a:r>
              <a:rPr lang="en-US" altLang="zh-CN" sz="2800" b="1" dirty="0" err="1">
                <a:latin typeface="Times" panose="02020603050405020304" pitchFamily="18" charset="0"/>
                <a:cs typeface="Times" panose="02020603050405020304" pitchFamily="18" charset="0"/>
              </a:rPr>
              <a:t>Nexti</a:t>
            </a:r>
            <a:r>
              <a:rPr lang="zh-CN" altLang="en-US" sz="2800" b="1" dirty="0">
                <a:latin typeface="Times" panose="02020603050405020304" pitchFamily="18" charset="0"/>
                <a:cs typeface="Times" panose="02020603050405020304" pitchFamily="18" charset="0"/>
              </a:rPr>
              <a:t>指针追赶上</a:t>
            </a:r>
            <a:r>
              <a:rPr lang="en-US" altLang="zh-CN" sz="2800" b="1" dirty="0" err="1">
                <a:latin typeface="Times" panose="02020603050405020304" pitchFamily="18" charset="0"/>
                <a:cs typeface="Times" panose="02020603050405020304" pitchFamily="18" charset="0"/>
              </a:rPr>
              <a:t>Nextg</a:t>
            </a:r>
            <a:r>
              <a:rPr lang="zh-CN" altLang="en-US" sz="2800" b="1" dirty="0">
                <a:latin typeface="Times" panose="02020603050405020304" pitchFamily="18" charset="0"/>
                <a:cs typeface="Times" panose="02020603050405020304" pitchFamily="18" charset="0"/>
              </a:rPr>
              <a:t>指针。意味着输入进程输入数据速度大于计算进程处理数据的速度。输入进程应该先挂起</a:t>
            </a:r>
            <a:r>
              <a:rPr lang="en-US" altLang="zh-CN" sz="2800" b="1" dirty="0">
                <a:latin typeface="Times" panose="02020603050405020304" pitchFamily="18" charset="0"/>
                <a:cs typeface="Times" panose="02020603050405020304" pitchFamily="18" charset="0"/>
              </a:rPr>
              <a:t>.</a:t>
            </a:r>
            <a:r>
              <a:rPr lang="zh-CN" altLang="en-US" sz="2800" b="1" dirty="0">
                <a:latin typeface="Times" panose="02020603050405020304" pitchFamily="18" charset="0"/>
                <a:cs typeface="Times" panose="02020603050405020304" pitchFamily="18" charset="0"/>
              </a:rPr>
              <a:t>称为系统受计算限制</a:t>
            </a:r>
            <a:endParaRPr lang="en-US" altLang="zh-CN" sz="2800" b="1" dirty="0">
              <a:latin typeface="Times" panose="02020603050405020304" pitchFamily="18" charset="0"/>
              <a:cs typeface="Times" panose="02020603050405020304" pitchFamily="18" charset="0"/>
            </a:endParaRPr>
          </a:p>
          <a:p>
            <a:pPr marL="0" lvl="2" eaLnBrk="1" hangingPunct="1">
              <a:spcBef>
                <a:spcPct val="20000"/>
              </a:spcBef>
              <a:buClr>
                <a:srgbClr val="0000CC"/>
              </a:buClr>
              <a:buFont typeface="Wingdings" panose="05000000000000000000" pitchFamily="2" charset="2"/>
              <a:buChar char="Ø"/>
            </a:pPr>
            <a:r>
              <a:rPr lang="en-US" altLang="zh-CN" sz="2800" b="1" dirty="0" err="1">
                <a:latin typeface="Times" panose="02020603050405020304" pitchFamily="18" charset="0"/>
                <a:cs typeface="Times" panose="02020603050405020304" pitchFamily="18" charset="0"/>
              </a:rPr>
              <a:t>Nextg</a:t>
            </a:r>
            <a:r>
              <a:rPr lang="zh-CN" altLang="en-US" sz="2800" b="1" dirty="0">
                <a:latin typeface="Times" panose="02020603050405020304" pitchFamily="18" charset="0"/>
                <a:cs typeface="Times" panose="02020603050405020304" pitchFamily="18" charset="0"/>
              </a:rPr>
              <a:t>指针追赶上</a:t>
            </a:r>
            <a:r>
              <a:rPr lang="en-US" altLang="zh-CN" sz="2800" b="1" dirty="0" err="1">
                <a:latin typeface="Times" panose="02020603050405020304" pitchFamily="18" charset="0"/>
                <a:cs typeface="Times" panose="02020603050405020304" pitchFamily="18" charset="0"/>
              </a:rPr>
              <a:t>Nexti</a:t>
            </a:r>
            <a:r>
              <a:rPr lang="zh-CN" altLang="en-US" sz="2800" b="1" dirty="0">
                <a:latin typeface="Times" panose="02020603050405020304" pitchFamily="18" charset="0"/>
                <a:cs typeface="Times" panose="02020603050405020304" pitchFamily="18" charset="0"/>
              </a:rPr>
              <a:t>指针。意味着输入数据的速度低于计算进程的计算速度，计算进程应该挂起</a:t>
            </a:r>
            <a:r>
              <a:rPr lang="en-US" altLang="zh-CN" sz="2800" b="1" dirty="0">
                <a:latin typeface="Times" panose="02020603050405020304" pitchFamily="18" charset="0"/>
                <a:cs typeface="Times" panose="02020603050405020304" pitchFamily="18" charset="0"/>
              </a:rPr>
              <a:t>,</a:t>
            </a:r>
            <a:r>
              <a:rPr lang="zh-CN" altLang="en-US" sz="2800" b="1" dirty="0">
                <a:latin typeface="Times" panose="02020603050405020304" pitchFamily="18" charset="0"/>
                <a:cs typeface="Times" panose="02020603050405020304" pitchFamily="18" charset="0"/>
              </a:rPr>
              <a:t>称为系统受</a:t>
            </a:r>
            <a:r>
              <a:rPr lang="en-US" altLang="zh-CN" sz="2800" b="1" dirty="0">
                <a:latin typeface="Times" panose="02020603050405020304" pitchFamily="18" charset="0"/>
                <a:cs typeface="Times" panose="02020603050405020304" pitchFamily="18" charset="0"/>
              </a:rPr>
              <a:t>I/O</a:t>
            </a:r>
            <a:r>
              <a:rPr lang="zh-CN" altLang="en-US" sz="2800" b="1" dirty="0">
                <a:latin typeface="Times" panose="02020603050405020304" pitchFamily="18" charset="0"/>
                <a:cs typeface="Times" panose="02020603050405020304" pitchFamily="18" charset="0"/>
              </a:rPr>
              <a:t>限制</a:t>
            </a:r>
            <a:endParaRPr lang="en-US" altLang="zh-CN" sz="2800" b="1" dirty="0">
              <a:latin typeface="Times" panose="02020603050405020304" pitchFamily="18" charset="0"/>
              <a:cs typeface="Times" panose="02020603050405020304" pitchFamily="18" charset="0"/>
            </a:endParaRPr>
          </a:p>
          <a:p>
            <a:pPr marL="0" lvl="2" eaLnBrk="1" hangingPunct="1">
              <a:spcBef>
                <a:spcPct val="20000"/>
              </a:spcBef>
              <a:buClr>
                <a:srgbClr val="0000CC"/>
              </a:buClr>
              <a:buFont typeface="Wingdings" panose="05000000000000000000" pitchFamily="2" charset="2"/>
              <a:buChar char="Ø"/>
            </a:pPr>
            <a:endParaRPr lang="en-US" altLang="zh-CN" sz="2800" b="1" dirty="0">
              <a:latin typeface="Times" panose="02020603050405020304" pitchFamily="18" charset="0"/>
              <a:cs typeface="Times" panose="02020603050405020304" pitchFamily="18" charset="0"/>
            </a:endParaRPr>
          </a:p>
          <a:p>
            <a:pPr marL="0" lvl="2" eaLnBrk="1" hangingPunct="1">
              <a:spcBef>
                <a:spcPct val="20000"/>
              </a:spcBef>
              <a:buClr>
                <a:srgbClr val="0000CC"/>
              </a:buClr>
              <a:buFont typeface="Wingdings" panose="05000000000000000000" pitchFamily="2" charset="2"/>
              <a:buChar char="Ø"/>
            </a:pPr>
            <a:r>
              <a:rPr lang="zh-CN" altLang="en-US" sz="2800" b="1" dirty="0">
                <a:latin typeface="Times" panose="02020603050405020304" pitchFamily="18" charset="0"/>
                <a:cs typeface="Times" panose="02020603050405020304" pitchFamily="18" charset="0"/>
              </a:rPr>
              <a:t>如果有大量进程需要缓冲区</a:t>
            </a:r>
            <a:r>
              <a:rPr lang="en-US" altLang="zh-CN" sz="2800" b="1" dirty="0">
                <a:latin typeface="Times" panose="02020603050405020304" pitchFamily="18" charset="0"/>
                <a:cs typeface="Times" panose="02020603050405020304" pitchFamily="18" charset="0"/>
              </a:rPr>
              <a:t>,</a:t>
            </a:r>
            <a:r>
              <a:rPr lang="zh-CN" altLang="en-US" sz="2800" b="1" dirty="0">
                <a:latin typeface="Times" panose="02020603050405020304" pitchFamily="18" charset="0"/>
                <a:cs typeface="Times" panose="02020603050405020304" pitchFamily="18" charset="0"/>
              </a:rPr>
              <a:t>给每一对生产者消费者进程都设立一个缓冲区</a:t>
            </a:r>
            <a:r>
              <a:rPr lang="en-US" altLang="zh-CN" sz="2800" b="1" dirty="0">
                <a:latin typeface="Times" panose="02020603050405020304" pitchFamily="18" charset="0"/>
                <a:cs typeface="Times" panose="02020603050405020304" pitchFamily="18" charset="0"/>
              </a:rPr>
              <a:t>(</a:t>
            </a:r>
            <a:r>
              <a:rPr lang="zh-CN" altLang="en-US" sz="2800" b="1" dirty="0">
                <a:latin typeface="Times" panose="02020603050405020304" pitchFamily="18" charset="0"/>
                <a:cs typeface="Times" panose="02020603050405020304" pitchFamily="18" charset="0"/>
              </a:rPr>
              <a:t>无论类型</a:t>
            </a:r>
            <a:r>
              <a:rPr lang="en-US" altLang="zh-CN" sz="2800" b="1" dirty="0">
                <a:latin typeface="Times" panose="02020603050405020304" pitchFamily="18" charset="0"/>
                <a:cs typeface="Times" panose="02020603050405020304" pitchFamily="18" charset="0"/>
              </a:rPr>
              <a:t>)</a:t>
            </a:r>
            <a:r>
              <a:rPr lang="zh-CN" altLang="en-US" sz="2800" b="1" dirty="0">
                <a:latin typeface="Times" panose="02020603050405020304" pitchFamily="18" charset="0"/>
                <a:cs typeface="Times" panose="02020603050405020304" pitchFamily="18" charset="0"/>
              </a:rPr>
              <a:t>都要消耗大量存储空间</a:t>
            </a:r>
            <a:r>
              <a:rPr lang="en-US" altLang="zh-CN" sz="2800" b="1" dirty="0">
                <a:latin typeface="Times" panose="02020603050405020304" pitchFamily="18" charset="0"/>
                <a:cs typeface="Times" panose="02020603050405020304" pitchFamily="18" charset="0"/>
              </a:rPr>
              <a:t>.</a:t>
            </a:r>
            <a:r>
              <a:rPr lang="zh-CN" altLang="en-US" sz="2800" b="1" dirty="0">
                <a:latin typeface="Times" panose="02020603050405020304" pitchFamily="18" charset="0"/>
                <a:cs typeface="Times" panose="02020603050405020304" pitchFamily="18" charset="0"/>
              </a:rPr>
              <a:t>不可行</a:t>
            </a:r>
            <a:r>
              <a:rPr lang="en-US" altLang="zh-CN" sz="2800" b="1" dirty="0">
                <a:latin typeface="Times" panose="02020603050405020304" pitchFamily="18" charset="0"/>
                <a:cs typeface="Times" panose="02020603050405020304" pitchFamily="18" charset="0"/>
              </a:rPr>
              <a:t>.</a:t>
            </a:r>
          </a:p>
        </p:txBody>
      </p:sp>
      <p:sp>
        <p:nvSpPr>
          <p:cNvPr id="76803" name="Text Box 4">
            <a:extLst>
              <a:ext uri="{FF2B5EF4-FFF2-40B4-BE49-F238E27FC236}">
                <a16:creationId xmlns:a16="http://schemas.microsoft.com/office/drawing/2014/main" id="{93D9A828-EA74-4F75-91EC-2A7DFEB390EF}"/>
              </a:ext>
            </a:extLst>
          </p:cNvPr>
          <p:cNvSpPr txBox="1">
            <a:spLocks noChangeArrowheads="1"/>
          </p:cNvSpPr>
          <p:nvPr/>
        </p:nvSpPr>
        <p:spPr bwMode="auto">
          <a:xfrm>
            <a:off x="395536"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6.7</a:t>
            </a:r>
            <a:r>
              <a:rPr lang="zh-CN" altLang="en-US" sz="4000" b="1" dirty="0">
                <a:latin typeface="华文新魏" panose="02010800040101010101" pitchFamily="2" charset="-122"/>
                <a:ea typeface="华文新魏" panose="02010800040101010101" pitchFamily="2" charset="-122"/>
              </a:rPr>
              <a:t>缓冲区管理</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id="{FABCED0D-DDAD-4678-BB55-08CED1CBB93D}"/>
              </a:ext>
            </a:extLst>
          </p:cNvPr>
          <p:cNvSpPr>
            <a:spLocks noChangeArrowheads="1"/>
          </p:cNvSpPr>
          <p:nvPr/>
        </p:nvSpPr>
        <p:spPr bwMode="auto">
          <a:xfrm>
            <a:off x="179512" y="930275"/>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2057400" indent="-6858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lvl="1" indent="0" eaLnBrk="1" hangingPunct="1">
              <a:buClr>
                <a:srgbClr val="0000CC"/>
              </a:buClr>
            </a:pPr>
            <a:r>
              <a:rPr lang="zh-CN" altLang="en-US" sz="2800" b="1" dirty="0">
                <a:solidFill>
                  <a:srgbClr val="000000"/>
                </a:solidFill>
                <a:latin typeface="Times" panose="02020603050405020304" pitchFamily="18" charset="0"/>
                <a:cs typeface="Times" panose="02020603050405020304" pitchFamily="18" charset="0"/>
              </a:rPr>
              <a:t>缓冲池</a:t>
            </a:r>
            <a:r>
              <a:rPr lang="en-US" altLang="zh-CN" sz="2800" b="1" dirty="0">
                <a:solidFill>
                  <a:srgbClr val="000000"/>
                </a:solidFill>
                <a:latin typeface="Times" panose="02020603050405020304" pitchFamily="18" charset="0"/>
                <a:cs typeface="Times" panose="02020603050405020304" pitchFamily="18" charset="0"/>
              </a:rPr>
              <a:t>:</a:t>
            </a:r>
            <a:r>
              <a:rPr lang="zh-CN" altLang="en-US" sz="2800" b="1" dirty="0">
                <a:solidFill>
                  <a:srgbClr val="000000"/>
                </a:solidFill>
                <a:latin typeface="Times" panose="02020603050405020304" pitchFamily="18" charset="0"/>
                <a:cs typeface="Times" panose="02020603050405020304" pitchFamily="18" charset="0"/>
              </a:rPr>
              <a:t>多个缓冲区</a:t>
            </a:r>
            <a:r>
              <a:rPr lang="en-US" altLang="zh-CN" sz="2800" b="1" dirty="0">
                <a:solidFill>
                  <a:srgbClr val="000000"/>
                </a:solidFill>
                <a:latin typeface="Times" panose="02020603050405020304" pitchFamily="18" charset="0"/>
                <a:cs typeface="Times" panose="02020603050405020304" pitchFamily="18" charset="0"/>
              </a:rPr>
              <a:t>+</a:t>
            </a:r>
            <a:r>
              <a:rPr lang="zh-CN" altLang="en-US" sz="2800" b="1" dirty="0">
                <a:solidFill>
                  <a:srgbClr val="000000"/>
                </a:solidFill>
                <a:latin typeface="Times" panose="02020603050405020304" pitchFamily="18" charset="0"/>
                <a:cs typeface="Times" panose="02020603050405020304" pitchFamily="18" charset="0"/>
              </a:rPr>
              <a:t>一个管理数据结构</a:t>
            </a:r>
            <a:r>
              <a:rPr lang="en-US" altLang="zh-CN" sz="2800" b="1" dirty="0">
                <a:solidFill>
                  <a:srgbClr val="000000"/>
                </a:solidFill>
                <a:latin typeface="Times" panose="02020603050405020304" pitchFamily="18" charset="0"/>
                <a:cs typeface="Times" panose="02020603050405020304" pitchFamily="18" charset="0"/>
              </a:rPr>
              <a:t>+</a:t>
            </a:r>
            <a:r>
              <a:rPr lang="zh-CN" altLang="en-US" sz="2800" b="1" dirty="0">
                <a:solidFill>
                  <a:srgbClr val="000000"/>
                </a:solidFill>
                <a:latin typeface="Times" panose="02020603050405020304" pitchFamily="18" charset="0"/>
                <a:cs typeface="Times" panose="02020603050405020304" pitchFamily="18" charset="0"/>
              </a:rPr>
              <a:t>一组操作函数</a:t>
            </a:r>
            <a:r>
              <a:rPr lang="en-US" altLang="zh-CN" sz="2800" b="1" dirty="0">
                <a:solidFill>
                  <a:srgbClr val="000000"/>
                </a:solidFill>
                <a:latin typeface="Times" panose="02020603050405020304" pitchFamily="18" charset="0"/>
                <a:cs typeface="Times" panose="02020603050405020304" pitchFamily="18" charset="0"/>
              </a:rPr>
              <a:t>,</a:t>
            </a:r>
            <a:r>
              <a:rPr lang="zh-CN" altLang="en-US" sz="2800" b="1" dirty="0">
                <a:solidFill>
                  <a:srgbClr val="000000"/>
                </a:solidFill>
                <a:latin typeface="Times" panose="02020603050405020304" pitchFamily="18" charset="0"/>
                <a:cs typeface="Times" panose="02020603050405020304" pitchFamily="18" charset="0"/>
              </a:rPr>
              <a:t>给所有进程共享使用</a:t>
            </a:r>
            <a:r>
              <a:rPr lang="en-US" altLang="zh-CN" sz="2800" b="1" dirty="0">
                <a:solidFill>
                  <a:srgbClr val="000000"/>
                </a:solidFill>
                <a:latin typeface="Times" panose="02020603050405020304" pitchFamily="18" charset="0"/>
                <a:cs typeface="Times" panose="02020603050405020304" pitchFamily="18" charset="0"/>
              </a:rPr>
              <a:t>P228</a:t>
            </a:r>
          </a:p>
          <a:p>
            <a:pPr marL="457200" lvl="1" indent="0" eaLnBrk="1" hangingPunct="1">
              <a:buClr>
                <a:srgbClr val="0000CC"/>
              </a:buClr>
            </a:pPr>
            <a:r>
              <a:rPr lang="en-US" altLang="zh-CN" sz="2800" b="1" dirty="0">
                <a:solidFill>
                  <a:srgbClr val="000000"/>
                </a:solidFill>
                <a:latin typeface="Times" panose="02020603050405020304" pitchFamily="18" charset="0"/>
                <a:cs typeface="Times" panose="02020603050405020304" pitchFamily="18" charset="0"/>
              </a:rPr>
              <a:t>1. </a:t>
            </a:r>
            <a:r>
              <a:rPr lang="zh-CN" altLang="en-US" sz="2800" b="1" dirty="0">
                <a:solidFill>
                  <a:srgbClr val="000000"/>
                </a:solidFill>
                <a:latin typeface="Times" panose="02020603050405020304" pitchFamily="18" charset="0"/>
                <a:cs typeface="Times" panose="02020603050405020304" pitchFamily="18" charset="0"/>
              </a:rPr>
              <a:t>缓冲池的组成</a:t>
            </a:r>
          </a:p>
          <a:p>
            <a:pPr lvl="2" eaLnBrk="1" hangingPunct="1">
              <a:buClr>
                <a:srgbClr val="0000CC"/>
              </a:buClr>
              <a:buFont typeface="Wingdings" panose="05000000000000000000" pitchFamily="2" charset="2"/>
              <a:buChar char="Ø"/>
            </a:pPr>
            <a:r>
              <a:rPr lang="zh-CN" altLang="en-US" sz="2800" b="1" dirty="0">
                <a:latin typeface="Times" panose="02020603050405020304" pitchFamily="18" charset="0"/>
                <a:cs typeface="Times" panose="02020603050405020304" pitchFamily="18" charset="0"/>
              </a:rPr>
              <a:t>空缓冲队列</a:t>
            </a:r>
            <a:r>
              <a:rPr lang="en-US" altLang="zh-CN" sz="2800" b="1" dirty="0" err="1">
                <a:latin typeface="Times" panose="02020603050405020304" pitchFamily="18" charset="0"/>
                <a:cs typeface="Times" panose="02020603050405020304" pitchFamily="18" charset="0"/>
              </a:rPr>
              <a:t>emq</a:t>
            </a:r>
            <a:r>
              <a:rPr lang="zh-CN" altLang="en-US" sz="2800" b="1" dirty="0">
                <a:latin typeface="Times" panose="02020603050405020304" pitchFamily="18" charset="0"/>
                <a:cs typeface="Times" panose="02020603050405020304" pitchFamily="18" charset="0"/>
              </a:rPr>
              <a:t>。</a:t>
            </a:r>
          </a:p>
          <a:p>
            <a:pPr lvl="2" eaLnBrk="1" hangingPunct="1">
              <a:buClr>
                <a:srgbClr val="0000CC"/>
              </a:buClr>
              <a:buFont typeface="Wingdings" panose="05000000000000000000" pitchFamily="2" charset="2"/>
              <a:buChar char="Ø"/>
            </a:pPr>
            <a:r>
              <a:rPr lang="zh-CN" altLang="en-US" sz="2800" b="1" dirty="0">
                <a:latin typeface="Times" panose="02020603050405020304" pitchFamily="18" charset="0"/>
                <a:cs typeface="Times" panose="02020603050405020304" pitchFamily="18" charset="0"/>
              </a:rPr>
              <a:t>输入队列</a:t>
            </a:r>
            <a:r>
              <a:rPr lang="en-US" altLang="zh-CN" sz="2800" b="1" dirty="0" err="1">
                <a:latin typeface="Times" panose="02020603050405020304" pitchFamily="18" charset="0"/>
                <a:cs typeface="Times" panose="02020603050405020304" pitchFamily="18" charset="0"/>
              </a:rPr>
              <a:t>inq</a:t>
            </a:r>
            <a:r>
              <a:rPr lang="en-US" altLang="zh-CN" sz="2800" b="1" dirty="0">
                <a:latin typeface="Times" panose="02020603050405020304" pitchFamily="18" charset="0"/>
                <a:cs typeface="Times" panose="02020603050405020304" pitchFamily="18" charset="0"/>
              </a:rPr>
              <a:t>:</a:t>
            </a:r>
            <a:r>
              <a:rPr lang="zh-CN" altLang="en-US" sz="2800" b="1" dirty="0">
                <a:latin typeface="Times" panose="02020603050405020304" pitchFamily="18" charset="0"/>
                <a:cs typeface="Times" panose="02020603050405020304" pitchFamily="18" charset="0"/>
              </a:rPr>
              <a:t>装满输入数据的缓冲区</a:t>
            </a:r>
          </a:p>
          <a:p>
            <a:pPr lvl="2" eaLnBrk="1" hangingPunct="1">
              <a:buClr>
                <a:srgbClr val="0000CC"/>
              </a:buClr>
              <a:buFont typeface="Wingdings" panose="05000000000000000000" pitchFamily="2" charset="2"/>
              <a:buChar char="Ø"/>
            </a:pPr>
            <a:r>
              <a:rPr lang="zh-CN" altLang="en-US" sz="2800" b="1" dirty="0">
                <a:latin typeface="Times" panose="02020603050405020304" pitchFamily="18" charset="0"/>
                <a:cs typeface="Times" panose="02020603050405020304" pitchFamily="18" charset="0"/>
              </a:rPr>
              <a:t>输出队列</a:t>
            </a:r>
            <a:r>
              <a:rPr lang="en-US" altLang="zh-CN" sz="2800" b="1" dirty="0" err="1">
                <a:latin typeface="Times" panose="02020603050405020304" pitchFamily="18" charset="0"/>
                <a:cs typeface="Times" panose="02020603050405020304" pitchFamily="18" charset="0"/>
              </a:rPr>
              <a:t>outq</a:t>
            </a:r>
            <a:r>
              <a:rPr lang="en-US" altLang="zh-CN" sz="2800" b="1" dirty="0">
                <a:latin typeface="Times" panose="02020603050405020304" pitchFamily="18" charset="0"/>
                <a:cs typeface="Times" panose="02020603050405020304" pitchFamily="18" charset="0"/>
              </a:rPr>
              <a:t>:</a:t>
            </a:r>
            <a:r>
              <a:rPr lang="zh-CN" altLang="en-US" sz="2800" b="1" dirty="0">
                <a:latin typeface="Times" panose="02020603050405020304" pitchFamily="18" charset="0"/>
                <a:cs typeface="Times" panose="02020603050405020304" pitchFamily="18" charset="0"/>
              </a:rPr>
              <a:t>装满输出数据的缓冲区</a:t>
            </a:r>
          </a:p>
          <a:p>
            <a:pPr lvl="2" algn="just" eaLnBrk="1" hangingPunct="1">
              <a:lnSpc>
                <a:spcPct val="90000"/>
              </a:lnSpc>
              <a:spcBef>
                <a:spcPct val="20000"/>
              </a:spcBef>
              <a:buClr>
                <a:srgbClr val="0000CC"/>
              </a:buClr>
              <a:buFont typeface="Wingdings" panose="05000000000000000000" pitchFamily="2" charset="2"/>
              <a:buChar char="Ø"/>
            </a:pPr>
            <a:r>
              <a:rPr lang="zh-CN" altLang="en-US" sz="2800" b="1" dirty="0">
                <a:latin typeface="Times" panose="02020603050405020304" pitchFamily="18" charset="0"/>
                <a:cs typeface="Times" panose="02020603050405020304" pitchFamily="18" charset="0"/>
              </a:rPr>
              <a:t>除了上述三种（个）队列外，还应具有四种工作缓冲区： </a:t>
            </a:r>
          </a:p>
          <a:p>
            <a:pPr lvl="3" algn="just" eaLnBrk="1" hangingPunct="1">
              <a:lnSpc>
                <a:spcPct val="90000"/>
              </a:lnSpc>
              <a:spcBef>
                <a:spcPct val="20000"/>
              </a:spcBef>
              <a:buFontTx/>
              <a:buAutoNum type="circleNumDbPlain"/>
            </a:pPr>
            <a:r>
              <a:rPr lang="zh-CN" altLang="en-US" sz="2800" b="1" dirty="0">
                <a:latin typeface="Times" panose="02020603050405020304" pitchFamily="18" charset="0"/>
                <a:cs typeface="Times" panose="02020603050405020304" pitchFamily="18" charset="0"/>
              </a:rPr>
              <a:t>用于收容输入数据的工作缓冲区；</a:t>
            </a:r>
          </a:p>
          <a:p>
            <a:pPr lvl="3" algn="just" eaLnBrk="1" hangingPunct="1">
              <a:lnSpc>
                <a:spcPct val="90000"/>
              </a:lnSpc>
              <a:spcBef>
                <a:spcPct val="20000"/>
              </a:spcBef>
              <a:buFontTx/>
              <a:buAutoNum type="circleNumDbPlain"/>
            </a:pPr>
            <a:r>
              <a:rPr lang="zh-CN" altLang="en-US" sz="2800" b="1" dirty="0">
                <a:latin typeface="Times" panose="02020603050405020304" pitchFamily="18" charset="0"/>
                <a:cs typeface="Times" panose="02020603050405020304" pitchFamily="18" charset="0"/>
              </a:rPr>
              <a:t>用于提取输入数据的工作缓冲区；</a:t>
            </a:r>
          </a:p>
          <a:p>
            <a:pPr lvl="3" algn="just" eaLnBrk="1" hangingPunct="1">
              <a:lnSpc>
                <a:spcPct val="90000"/>
              </a:lnSpc>
              <a:spcBef>
                <a:spcPct val="20000"/>
              </a:spcBef>
              <a:buFontTx/>
              <a:buAutoNum type="circleNumDbPlain"/>
            </a:pPr>
            <a:r>
              <a:rPr lang="zh-CN" altLang="en-US" sz="2800" b="1" dirty="0">
                <a:latin typeface="Times" panose="02020603050405020304" pitchFamily="18" charset="0"/>
                <a:cs typeface="Times" panose="02020603050405020304" pitchFamily="18" charset="0"/>
              </a:rPr>
              <a:t>用于收容输出数据的工作缓冲区；</a:t>
            </a:r>
          </a:p>
          <a:p>
            <a:pPr lvl="3" algn="just" eaLnBrk="1" hangingPunct="1">
              <a:lnSpc>
                <a:spcPct val="90000"/>
              </a:lnSpc>
              <a:spcBef>
                <a:spcPct val="20000"/>
              </a:spcBef>
              <a:buFontTx/>
              <a:buAutoNum type="circleNumDbPlain"/>
            </a:pPr>
            <a:r>
              <a:rPr lang="zh-CN" altLang="en-US" sz="2800" b="1" dirty="0">
                <a:latin typeface="Times" panose="02020603050405020304" pitchFamily="18" charset="0"/>
                <a:cs typeface="Times" panose="02020603050405020304" pitchFamily="18" charset="0"/>
              </a:rPr>
              <a:t>用于提取输出数据的工作缓冲区；</a:t>
            </a:r>
            <a:endParaRPr lang="en-US" altLang="zh-CN" sz="2800" b="1" dirty="0">
              <a:latin typeface="Times" panose="02020603050405020304" pitchFamily="18" charset="0"/>
              <a:cs typeface="Times" panose="02020603050405020304" pitchFamily="18" charset="0"/>
            </a:endParaRPr>
          </a:p>
        </p:txBody>
      </p:sp>
      <p:sp>
        <p:nvSpPr>
          <p:cNvPr id="77827" name="Text Box 5">
            <a:extLst>
              <a:ext uri="{FF2B5EF4-FFF2-40B4-BE49-F238E27FC236}">
                <a16:creationId xmlns:a16="http://schemas.microsoft.com/office/drawing/2014/main" id="{C6554BA6-2E10-446B-930D-8F72C06F3915}"/>
              </a:ext>
            </a:extLst>
          </p:cNvPr>
          <p:cNvSpPr txBox="1">
            <a:spLocks noChangeArrowheads="1"/>
          </p:cNvSpPr>
          <p:nvPr/>
        </p:nvSpPr>
        <p:spPr bwMode="auto">
          <a:xfrm>
            <a:off x="800100" y="228600"/>
            <a:ext cx="746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Clr>
                <a:srgbClr val="0000CC"/>
              </a:buClr>
            </a:pPr>
            <a:r>
              <a:rPr lang="en-US" altLang="zh-CN" sz="3200" b="1" dirty="0">
                <a:solidFill>
                  <a:srgbClr val="0000CC"/>
                </a:solidFill>
                <a:latin typeface="宋体" panose="02010600030101010101" pitchFamily="2" charset="-122"/>
              </a:rPr>
              <a:t>6.7.4</a:t>
            </a:r>
            <a:r>
              <a:rPr lang="zh-CN" altLang="en-US" sz="3200" b="1" dirty="0">
                <a:solidFill>
                  <a:srgbClr val="FF0000"/>
                </a:solidFill>
                <a:latin typeface="宋体" panose="02010600030101010101" pitchFamily="2" charset="-122"/>
              </a:rPr>
              <a:t>缓冲池</a:t>
            </a:r>
            <a:r>
              <a:rPr lang="en-US" altLang="zh-CN" sz="3200" b="1" dirty="0">
                <a:solidFill>
                  <a:srgbClr val="FF0000"/>
                </a:solidFill>
                <a:latin typeface="宋体" panose="02010600030101010101" pitchFamily="2" charset="-122"/>
              </a:rPr>
              <a:t>(Buffer Pool</a:t>
            </a:r>
            <a:r>
              <a:rPr lang="en-US" altLang="zh-CN" sz="3200" b="1" dirty="0">
                <a:solidFill>
                  <a:srgbClr val="0000CC"/>
                </a:solidFill>
                <a:latin typeface="宋体" panose="02010600030101010101" pitchFamily="2" charset="-122"/>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051F8A7F-06F5-4648-B1EE-4643AE7920EC}"/>
              </a:ext>
            </a:extLst>
          </p:cNvPr>
          <p:cNvSpPr>
            <a:spLocks noChangeArrowheads="1"/>
          </p:cNvSpPr>
          <p:nvPr/>
        </p:nvSpPr>
        <p:spPr bwMode="auto">
          <a:xfrm>
            <a:off x="12998" y="980728"/>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457200" lvl="1" indent="0" eaLnBrk="1" hangingPunct="1">
              <a:spcBef>
                <a:spcPct val="20000"/>
              </a:spcBef>
              <a:buClr>
                <a:srgbClr val="0000CC"/>
              </a:buClr>
            </a:pPr>
            <a:r>
              <a:rPr lang="en-US" altLang="zh-CN" sz="2800" b="1" dirty="0">
                <a:solidFill>
                  <a:srgbClr val="000000"/>
                </a:solidFill>
                <a:latin typeface="宋体" panose="02010600030101010101" pitchFamily="2" charset="-122"/>
              </a:rPr>
              <a:t>2. </a:t>
            </a:r>
            <a:r>
              <a:rPr lang="en-US" altLang="zh-CN" sz="2800" b="1" dirty="0" err="1">
                <a:solidFill>
                  <a:srgbClr val="000000"/>
                </a:solidFill>
                <a:latin typeface="宋体" panose="02010600030101010101" pitchFamily="2" charset="-122"/>
              </a:rPr>
              <a:t>Getbuf</a:t>
            </a:r>
            <a:r>
              <a:rPr lang="zh-CN" altLang="en-US" sz="2800" b="1" dirty="0">
                <a:solidFill>
                  <a:srgbClr val="000000"/>
                </a:solidFill>
                <a:latin typeface="宋体" panose="02010600030101010101" pitchFamily="2" charset="-122"/>
              </a:rPr>
              <a:t>过程</a:t>
            </a:r>
            <a:endParaRPr lang="en-US" altLang="zh-CN" sz="2800" b="1" dirty="0">
              <a:solidFill>
                <a:srgbClr val="000000"/>
              </a:solidFill>
              <a:latin typeface="宋体" panose="02010600030101010101" pitchFamily="2" charset="-122"/>
            </a:endParaRPr>
          </a:p>
          <a:p>
            <a:pPr marL="457200" lvl="1" indent="0" eaLnBrk="1" hangingPunct="1">
              <a:spcBef>
                <a:spcPct val="20000"/>
              </a:spcBef>
              <a:buClr>
                <a:srgbClr val="0000CC"/>
              </a:buClr>
            </a:pPr>
            <a:r>
              <a:rPr lang="zh-CN" altLang="en-US" sz="2800" b="1" dirty="0">
                <a:solidFill>
                  <a:srgbClr val="000000"/>
                </a:solidFill>
                <a:latin typeface="宋体" panose="02010600030101010101" pitchFamily="2" charset="-122"/>
              </a:rPr>
              <a:t>缓冲池</a:t>
            </a:r>
            <a:r>
              <a:rPr lang="en-US" altLang="zh-CN" sz="2800" b="1" dirty="0">
                <a:solidFill>
                  <a:srgbClr val="000000"/>
                </a:solidFill>
                <a:latin typeface="宋体" panose="02010600030101010101" pitchFamily="2" charset="-122"/>
              </a:rPr>
              <a:t>,</a:t>
            </a:r>
            <a:r>
              <a:rPr lang="zh-CN" altLang="en-US" sz="2800" b="1" dirty="0">
                <a:solidFill>
                  <a:srgbClr val="000000"/>
                </a:solidFill>
                <a:latin typeface="宋体" panose="02010600030101010101" pitchFamily="2" charset="-122"/>
              </a:rPr>
              <a:t>缓冲区都是临界资源</a:t>
            </a:r>
            <a:r>
              <a:rPr lang="en-US" altLang="zh-CN" sz="2800" b="1" dirty="0">
                <a:solidFill>
                  <a:srgbClr val="000000"/>
                </a:solidFill>
                <a:latin typeface="宋体" panose="02010600030101010101" pitchFamily="2" charset="-122"/>
              </a:rPr>
              <a:t>,</a:t>
            </a:r>
            <a:r>
              <a:rPr lang="zh-CN" altLang="en-US" sz="2800" b="1" dirty="0">
                <a:solidFill>
                  <a:srgbClr val="000000"/>
                </a:solidFill>
                <a:latin typeface="宋体" panose="02010600030101010101" pitchFamily="2" charset="-122"/>
              </a:rPr>
              <a:t>需要添加互斥信号量</a:t>
            </a:r>
            <a:r>
              <a:rPr lang="en-US" altLang="zh-CN" sz="2800" b="1" dirty="0">
                <a:solidFill>
                  <a:srgbClr val="000000"/>
                </a:solidFill>
                <a:latin typeface="宋体" panose="02010600030101010101" pitchFamily="2" charset="-122"/>
              </a:rPr>
              <a:t>MS(type)</a:t>
            </a:r>
          </a:p>
        </p:txBody>
      </p:sp>
      <p:sp>
        <p:nvSpPr>
          <p:cNvPr id="78851" name="Text Box 4">
            <a:extLst>
              <a:ext uri="{FF2B5EF4-FFF2-40B4-BE49-F238E27FC236}">
                <a16:creationId xmlns:a16="http://schemas.microsoft.com/office/drawing/2014/main" id="{B84184F0-07EC-439D-ACEE-B2396278E11F}"/>
              </a:ext>
            </a:extLst>
          </p:cNvPr>
          <p:cNvSpPr txBox="1">
            <a:spLocks noChangeArrowheads="1"/>
          </p:cNvSpPr>
          <p:nvPr/>
        </p:nvSpPr>
        <p:spPr bwMode="auto">
          <a:xfrm>
            <a:off x="800100" y="2348880"/>
            <a:ext cx="7300292"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Procedure </a:t>
            </a:r>
            <a:r>
              <a:rPr lang="en-US" altLang="zh-CN" sz="2800" b="1" dirty="0" err="1">
                <a:latin typeface="Times New Roman" panose="02020603050405020304" pitchFamily="18" charset="0"/>
              </a:rPr>
              <a:t>Getbuf</a:t>
            </a:r>
            <a:r>
              <a:rPr lang="en-US" altLang="zh-CN" sz="2800" b="1" dirty="0">
                <a:latin typeface="Times New Roman" panose="02020603050405020304" pitchFamily="18" charset="0"/>
              </a:rPr>
              <a:t>(type)</a:t>
            </a:r>
          </a:p>
          <a:p>
            <a:pPr eaLnBrk="1" hangingPunct="1">
              <a:lnSpc>
                <a:spcPct val="130000"/>
              </a:lnSpc>
            </a:pPr>
            <a:r>
              <a:rPr lang="en-US" altLang="zh-CN" sz="2800" b="1" dirty="0">
                <a:latin typeface="Times New Roman" panose="02020603050405020304" pitchFamily="18" charset="0"/>
              </a:rPr>
              <a:t>   begin</a:t>
            </a:r>
          </a:p>
          <a:p>
            <a:pPr eaLnBrk="1" hangingPunct="1">
              <a:lnSpc>
                <a:spcPct val="130000"/>
              </a:lnSpc>
            </a:pPr>
            <a:r>
              <a:rPr lang="en-US" altLang="zh-CN" sz="2800" b="1" dirty="0">
                <a:latin typeface="Times New Roman" panose="02020603050405020304" pitchFamily="18" charset="0"/>
              </a:rPr>
              <a:t>      Wait(RS(type));</a:t>
            </a:r>
          </a:p>
          <a:p>
            <a:pPr eaLnBrk="1" hangingPunct="1">
              <a:lnSpc>
                <a:spcPct val="130000"/>
              </a:lnSpc>
            </a:pPr>
            <a:r>
              <a:rPr lang="en-US" altLang="zh-CN" sz="2800" b="1" dirty="0">
                <a:latin typeface="Times New Roman" panose="02020603050405020304" pitchFamily="18" charset="0"/>
              </a:rPr>
              <a:t>      Wait(MS(type));</a:t>
            </a:r>
          </a:p>
          <a:p>
            <a:pPr eaLnBrk="1" hangingPunct="1">
              <a:lnSpc>
                <a:spcPct val="130000"/>
              </a:lnSpc>
            </a:pPr>
            <a:r>
              <a:rPr lang="en-US" altLang="zh-CN" sz="2800" b="1" dirty="0">
                <a:latin typeface="Times New Roman" panose="02020603050405020304" pitchFamily="18" charset="0"/>
              </a:rPr>
              <a:t>      B(number) := </a:t>
            </a:r>
            <a:r>
              <a:rPr lang="en-US" altLang="zh-CN" sz="2800" b="1" dirty="0" err="1">
                <a:latin typeface="Times New Roman" panose="02020603050405020304" pitchFamily="18" charset="0"/>
              </a:rPr>
              <a:t>Takebuf</a:t>
            </a:r>
            <a:r>
              <a:rPr lang="en-US" altLang="zh-CN" sz="2800" b="1" dirty="0">
                <a:latin typeface="Times New Roman" panose="02020603050405020304" pitchFamily="18" charset="0"/>
              </a:rPr>
              <a:t>(type);</a:t>
            </a:r>
          </a:p>
          <a:p>
            <a:pPr eaLnBrk="1" hangingPunct="1">
              <a:lnSpc>
                <a:spcPct val="130000"/>
              </a:lnSpc>
            </a:pPr>
            <a:r>
              <a:rPr lang="en-US" altLang="zh-CN" sz="2800" b="1" dirty="0">
                <a:latin typeface="Times New Roman" panose="02020603050405020304" pitchFamily="18" charset="0"/>
              </a:rPr>
              <a:t>      Signal(MS(type));</a:t>
            </a:r>
          </a:p>
          <a:p>
            <a:pPr eaLnBrk="1" hangingPunct="1">
              <a:lnSpc>
                <a:spcPct val="130000"/>
              </a:lnSpc>
            </a:pPr>
            <a:r>
              <a:rPr lang="en-US" altLang="zh-CN" sz="2800" b="1" dirty="0">
                <a:latin typeface="Times New Roman" panose="02020603050405020304" pitchFamily="18" charset="0"/>
              </a:rPr>
              <a:t>    end  </a:t>
            </a:r>
          </a:p>
        </p:txBody>
      </p:sp>
      <p:sp>
        <p:nvSpPr>
          <p:cNvPr id="2" name="Text Box 5">
            <a:extLst>
              <a:ext uri="{FF2B5EF4-FFF2-40B4-BE49-F238E27FC236}">
                <a16:creationId xmlns:a16="http://schemas.microsoft.com/office/drawing/2014/main" id="{A0D8CF8F-017F-4488-AB20-3BA8FC0C0A15}"/>
              </a:ext>
            </a:extLst>
          </p:cNvPr>
          <p:cNvSpPr txBox="1">
            <a:spLocks noChangeArrowheads="1"/>
          </p:cNvSpPr>
          <p:nvPr/>
        </p:nvSpPr>
        <p:spPr bwMode="auto">
          <a:xfrm>
            <a:off x="800100" y="228600"/>
            <a:ext cx="746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Clr>
                <a:srgbClr val="0000CC"/>
              </a:buClr>
            </a:pPr>
            <a:r>
              <a:rPr lang="en-US" altLang="zh-CN" sz="3200" b="1" dirty="0">
                <a:solidFill>
                  <a:srgbClr val="0000CC"/>
                </a:solidFill>
                <a:latin typeface="宋体" panose="02010600030101010101" pitchFamily="2" charset="-122"/>
              </a:rPr>
              <a:t>6.7.4</a:t>
            </a:r>
            <a:r>
              <a:rPr lang="zh-CN" altLang="en-US" sz="3200" b="1" dirty="0">
                <a:solidFill>
                  <a:srgbClr val="0000CC"/>
                </a:solidFill>
                <a:latin typeface="宋体" panose="02010600030101010101" pitchFamily="2" charset="-122"/>
              </a:rPr>
              <a:t>缓冲池</a:t>
            </a:r>
            <a:r>
              <a:rPr lang="en-US" altLang="zh-CN" sz="3200" b="1" dirty="0">
                <a:solidFill>
                  <a:srgbClr val="0000CC"/>
                </a:solidFill>
                <a:latin typeface="宋体" panose="02010600030101010101" pitchFamily="2" charset="-122"/>
              </a:rPr>
              <a:t>(Buffer Pool)</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BAD8E70D-6BBE-4C68-908E-9A470262FEDC}"/>
              </a:ext>
            </a:extLst>
          </p:cNvPr>
          <p:cNvSpPr>
            <a:spLocks noChangeArrowheads="1"/>
          </p:cNvSpPr>
          <p:nvPr/>
        </p:nvSpPr>
        <p:spPr bwMode="auto">
          <a:xfrm>
            <a:off x="304800" y="908720"/>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457200" lvl="1" indent="0" eaLnBrk="1" hangingPunct="1">
              <a:spcBef>
                <a:spcPct val="20000"/>
              </a:spcBef>
              <a:buClr>
                <a:srgbClr val="0000CC"/>
              </a:buClr>
            </a:pPr>
            <a:r>
              <a:rPr lang="en-US" altLang="zh-CN" sz="2800" b="1" dirty="0">
                <a:solidFill>
                  <a:srgbClr val="000000"/>
                </a:solidFill>
                <a:latin typeface="宋体" panose="02010600030101010101" pitchFamily="2" charset="-122"/>
              </a:rPr>
              <a:t>2. </a:t>
            </a:r>
            <a:r>
              <a:rPr lang="en-US" altLang="zh-CN" sz="2800" b="1" dirty="0" err="1">
                <a:solidFill>
                  <a:srgbClr val="000000"/>
                </a:solidFill>
                <a:latin typeface="宋体" panose="02010600030101010101" pitchFamily="2" charset="-122"/>
              </a:rPr>
              <a:t>Putbuf</a:t>
            </a:r>
            <a:r>
              <a:rPr lang="zh-CN" altLang="en-US" sz="2800" b="1" dirty="0">
                <a:solidFill>
                  <a:srgbClr val="000000"/>
                </a:solidFill>
                <a:latin typeface="宋体" panose="02010600030101010101" pitchFamily="2" charset="-122"/>
              </a:rPr>
              <a:t>过程</a:t>
            </a:r>
            <a:endParaRPr lang="en-US" altLang="zh-CN" sz="2800" b="1" dirty="0">
              <a:solidFill>
                <a:srgbClr val="000000"/>
              </a:solidFill>
              <a:latin typeface="宋体" panose="02010600030101010101" pitchFamily="2" charset="-122"/>
            </a:endParaRPr>
          </a:p>
        </p:txBody>
      </p:sp>
      <p:sp>
        <p:nvSpPr>
          <p:cNvPr id="79875" name="Text Box 4">
            <a:extLst>
              <a:ext uri="{FF2B5EF4-FFF2-40B4-BE49-F238E27FC236}">
                <a16:creationId xmlns:a16="http://schemas.microsoft.com/office/drawing/2014/main" id="{69C80CFD-AC34-4863-8324-CF05FA0067AD}"/>
              </a:ext>
            </a:extLst>
          </p:cNvPr>
          <p:cNvSpPr txBox="1">
            <a:spLocks noChangeArrowheads="1"/>
          </p:cNvSpPr>
          <p:nvPr/>
        </p:nvSpPr>
        <p:spPr bwMode="auto">
          <a:xfrm>
            <a:off x="1187624" y="1556792"/>
            <a:ext cx="553402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pPr>
            <a:r>
              <a:rPr lang="en-US" altLang="zh-CN" sz="2800" b="1" dirty="0">
                <a:latin typeface="Times New Roman" panose="02020603050405020304" pitchFamily="18" charset="0"/>
              </a:rPr>
              <a:t>Procedure </a:t>
            </a:r>
            <a:r>
              <a:rPr lang="en-US" altLang="zh-CN" sz="2800" b="1" dirty="0" err="1">
                <a:latin typeface="Times New Roman" panose="02020603050405020304" pitchFamily="18" charset="0"/>
              </a:rPr>
              <a:t>Putbuf</a:t>
            </a:r>
            <a:r>
              <a:rPr lang="en-US" altLang="zh-CN" sz="2800" b="1" dirty="0">
                <a:latin typeface="Times New Roman" panose="02020603050405020304" pitchFamily="18" charset="0"/>
              </a:rPr>
              <a:t>(type, number)</a:t>
            </a:r>
          </a:p>
          <a:p>
            <a:pPr eaLnBrk="1" hangingPunct="1">
              <a:lnSpc>
                <a:spcPct val="130000"/>
              </a:lnSpc>
            </a:pPr>
            <a:r>
              <a:rPr lang="en-US" altLang="zh-CN" sz="2800" b="1" dirty="0">
                <a:latin typeface="Times New Roman" panose="02020603050405020304" pitchFamily="18" charset="0"/>
              </a:rPr>
              <a:t>   begin</a:t>
            </a:r>
          </a:p>
          <a:p>
            <a:pPr eaLnBrk="1" hangingPunct="1">
              <a:lnSpc>
                <a:spcPct val="130000"/>
              </a:lnSpc>
            </a:pPr>
            <a:r>
              <a:rPr lang="en-US" altLang="zh-CN" sz="2800" b="1" dirty="0">
                <a:latin typeface="Times New Roman" panose="02020603050405020304" pitchFamily="18" charset="0"/>
              </a:rPr>
              <a:t>     Wait(MS(type));</a:t>
            </a:r>
          </a:p>
          <a:p>
            <a:pPr eaLnBrk="1" hangingPunct="1">
              <a:lnSpc>
                <a:spcPct val="130000"/>
              </a:lnSpc>
            </a:pPr>
            <a:r>
              <a:rPr lang="en-US" altLang="zh-CN" sz="2800" b="1" dirty="0">
                <a:latin typeface="Times New Roman" panose="02020603050405020304" pitchFamily="18" charset="0"/>
              </a:rPr>
              <a:t>     </a:t>
            </a:r>
            <a:r>
              <a:rPr lang="en-US" altLang="zh-CN" sz="2800" b="1" dirty="0" err="1">
                <a:latin typeface="Times New Roman" panose="02020603050405020304" pitchFamily="18" charset="0"/>
              </a:rPr>
              <a:t>Addbuf</a:t>
            </a:r>
            <a:r>
              <a:rPr lang="en-US" altLang="zh-CN" sz="2800" b="1" dirty="0">
                <a:latin typeface="Times New Roman" panose="02020603050405020304" pitchFamily="18" charset="0"/>
              </a:rPr>
              <a:t>(type, number);</a:t>
            </a:r>
          </a:p>
          <a:p>
            <a:pPr eaLnBrk="1" hangingPunct="1">
              <a:lnSpc>
                <a:spcPct val="130000"/>
              </a:lnSpc>
            </a:pPr>
            <a:r>
              <a:rPr lang="en-US" altLang="zh-CN" sz="2800" b="1" dirty="0">
                <a:latin typeface="Times New Roman" panose="02020603050405020304" pitchFamily="18" charset="0"/>
              </a:rPr>
              <a:t>     Signal(MS(type));</a:t>
            </a:r>
          </a:p>
          <a:p>
            <a:pPr eaLnBrk="1" hangingPunct="1">
              <a:lnSpc>
                <a:spcPct val="130000"/>
              </a:lnSpc>
            </a:pPr>
            <a:r>
              <a:rPr lang="en-US" altLang="zh-CN" sz="2800" b="1" dirty="0">
                <a:latin typeface="Times New Roman" panose="02020603050405020304" pitchFamily="18" charset="0"/>
              </a:rPr>
              <a:t>     Signal(RS(type));</a:t>
            </a:r>
          </a:p>
          <a:p>
            <a:pPr eaLnBrk="1" hangingPunct="1">
              <a:lnSpc>
                <a:spcPct val="130000"/>
              </a:lnSpc>
            </a:pPr>
            <a:r>
              <a:rPr lang="en-US" altLang="zh-CN" sz="2800" b="1" dirty="0">
                <a:latin typeface="Times New Roman" panose="02020603050405020304" pitchFamily="18" charset="0"/>
              </a:rPr>
              <a:t>   end </a:t>
            </a:r>
          </a:p>
        </p:txBody>
      </p:sp>
      <p:sp>
        <p:nvSpPr>
          <p:cNvPr id="2" name="Text Box 5">
            <a:extLst>
              <a:ext uri="{FF2B5EF4-FFF2-40B4-BE49-F238E27FC236}">
                <a16:creationId xmlns:a16="http://schemas.microsoft.com/office/drawing/2014/main" id="{C307D863-199B-4BC4-8F1A-70E6EFA5FB5C}"/>
              </a:ext>
            </a:extLst>
          </p:cNvPr>
          <p:cNvSpPr txBox="1">
            <a:spLocks noChangeArrowheads="1"/>
          </p:cNvSpPr>
          <p:nvPr/>
        </p:nvSpPr>
        <p:spPr bwMode="auto">
          <a:xfrm>
            <a:off x="800100" y="228600"/>
            <a:ext cx="746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Clr>
                <a:srgbClr val="0000CC"/>
              </a:buClr>
            </a:pPr>
            <a:r>
              <a:rPr lang="en-US" altLang="zh-CN" sz="3200" b="1" dirty="0">
                <a:solidFill>
                  <a:srgbClr val="0000CC"/>
                </a:solidFill>
                <a:latin typeface="宋体" panose="02010600030101010101" pitchFamily="2" charset="-122"/>
              </a:rPr>
              <a:t>6.7.4</a:t>
            </a:r>
            <a:r>
              <a:rPr lang="zh-CN" altLang="en-US" sz="3200" b="1" dirty="0">
                <a:solidFill>
                  <a:srgbClr val="0000CC"/>
                </a:solidFill>
                <a:latin typeface="宋体" panose="02010600030101010101" pitchFamily="2" charset="-122"/>
              </a:rPr>
              <a:t>缓冲池</a:t>
            </a:r>
            <a:r>
              <a:rPr lang="en-US" altLang="zh-CN" sz="3200" b="1" dirty="0">
                <a:solidFill>
                  <a:srgbClr val="0000CC"/>
                </a:solidFill>
                <a:latin typeface="宋体" panose="02010600030101010101" pitchFamily="2" charset="-122"/>
              </a:rPr>
              <a:t>(Buffer Pool)</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837B1B64-2E80-41B4-99E5-46076BB33DC2}"/>
              </a:ext>
            </a:extLst>
          </p:cNvPr>
          <p:cNvSpPr>
            <a:spLocks noChangeArrowheads="1"/>
          </p:cNvSpPr>
          <p:nvPr/>
        </p:nvSpPr>
        <p:spPr bwMode="auto">
          <a:xfrm>
            <a:off x="349251" y="1078200"/>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457200" lvl="1" indent="0" eaLnBrk="1" hangingPunct="1">
              <a:spcBef>
                <a:spcPct val="20000"/>
              </a:spcBef>
              <a:buClr>
                <a:srgbClr val="0000CC"/>
              </a:buClr>
            </a:pPr>
            <a:r>
              <a:rPr lang="en-US" altLang="zh-CN" sz="2800" b="1" dirty="0"/>
              <a:t>3. </a:t>
            </a:r>
            <a:r>
              <a:rPr lang="zh-CN" altLang="en-US" sz="2800" b="1" dirty="0"/>
              <a:t>缓冲区的工作方式</a:t>
            </a:r>
            <a:endParaRPr lang="en-US" altLang="zh-CN" sz="2800" b="1" dirty="0"/>
          </a:p>
          <a:p>
            <a:pPr marL="457200" lvl="1" indent="0" eaLnBrk="1" hangingPunct="1">
              <a:spcBef>
                <a:spcPct val="20000"/>
              </a:spcBef>
              <a:buClr>
                <a:srgbClr val="0000CC"/>
              </a:buClr>
            </a:pPr>
            <a:r>
              <a:rPr lang="zh-CN" altLang="en-US" sz="2800" b="1" dirty="0"/>
              <a:t>输入</a:t>
            </a:r>
            <a:r>
              <a:rPr lang="en-US" altLang="zh-CN" sz="2800" b="1" dirty="0"/>
              <a:t>\</a:t>
            </a:r>
            <a:r>
              <a:rPr lang="zh-CN" altLang="en-US" sz="2800" b="1" dirty="0"/>
              <a:t>输出与</a:t>
            </a:r>
            <a:r>
              <a:rPr lang="en-US" altLang="zh-CN" sz="2800" b="1" dirty="0" err="1"/>
              <a:t>in,out</a:t>
            </a:r>
            <a:r>
              <a:rPr lang="zh-CN" altLang="en-US" sz="2800" b="1" dirty="0"/>
              <a:t>两个队列的组合</a:t>
            </a:r>
            <a:endParaRPr lang="en-US" altLang="zh-CN" sz="2800" b="1" dirty="0"/>
          </a:p>
          <a:p>
            <a:pPr marL="457200" lvl="1" indent="0" eaLnBrk="1" hangingPunct="1">
              <a:spcBef>
                <a:spcPct val="20000"/>
              </a:spcBef>
              <a:buClr>
                <a:srgbClr val="0000CC"/>
              </a:buClr>
            </a:pPr>
            <a:r>
              <a:rPr lang="zh-CN" altLang="en-US" sz="2800" b="1" dirty="0">
                <a:solidFill>
                  <a:srgbClr val="FF0000"/>
                </a:solidFill>
              </a:rPr>
              <a:t>进缓冲池叫</a:t>
            </a:r>
            <a:r>
              <a:rPr lang="en-US" altLang="zh-CN" sz="2800" b="1" dirty="0">
                <a:solidFill>
                  <a:srgbClr val="FF0000"/>
                </a:solidFill>
              </a:rPr>
              <a:t>”</a:t>
            </a:r>
            <a:r>
              <a:rPr lang="zh-CN" altLang="en-US" sz="2800" b="1" dirty="0">
                <a:solidFill>
                  <a:srgbClr val="FF0000"/>
                </a:solidFill>
              </a:rPr>
              <a:t>收容</a:t>
            </a:r>
            <a:r>
              <a:rPr lang="en-US" altLang="zh-CN" sz="2800" b="1" dirty="0">
                <a:solidFill>
                  <a:srgbClr val="FF0000"/>
                </a:solidFill>
              </a:rPr>
              <a:t>”&gt;_&lt;</a:t>
            </a:r>
          </a:p>
        </p:txBody>
      </p:sp>
      <p:sp>
        <p:nvSpPr>
          <p:cNvPr id="80899" name="Rectangle 4">
            <a:extLst>
              <a:ext uri="{FF2B5EF4-FFF2-40B4-BE49-F238E27FC236}">
                <a16:creationId xmlns:a16="http://schemas.microsoft.com/office/drawing/2014/main" id="{08CAB7DA-7A10-4DDE-9B81-5A627E0AAD22}"/>
              </a:ext>
            </a:extLst>
          </p:cNvPr>
          <p:cNvSpPr>
            <a:spLocks noChangeArrowheads="1"/>
          </p:cNvSpPr>
          <p:nvPr/>
        </p:nvSpPr>
        <p:spPr bwMode="auto">
          <a:xfrm>
            <a:off x="3479800" y="3724275"/>
            <a:ext cx="887413" cy="44450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0900" name="Rectangle 5">
            <a:extLst>
              <a:ext uri="{FF2B5EF4-FFF2-40B4-BE49-F238E27FC236}">
                <a16:creationId xmlns:a16="http://schemas.microsoft.com/office/drawing/2014/main" id="{0B87D41C-4744-4850-A56D-1FC398040C26}"/>
              </a:ext>
            </a:extLst>
          </p:cNvPr>
          <p:cNvSpPr>
            <a:spLocks noChangeArrowheads="1"/>
          </p:cNvSpPr>
          <p:nvPr/>
        </p:nvSpPr>
        <p:spPr bwMode="auto">
          <a:xfrm>
            <a:off x="3713163" y="3770313"/>
            <a:ext cx="4238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000000"/>
                </a:solidFill>
                <a:latin typeface="Times" panose="02020603050405020304" pitchFamily="18" charset="0"/>
              </a:rPr>
              <a:t>hin</a:t>
            </a:r>
            <a:endParaRPr lang="en-US" altLang="zh-CN" b="1"/>
          </a:p>
        </p:txBody>
      </p:sp>
      <p:sp>
        <p:nvSpPr>
          <p:cNvPr id="80901" name="Rectangle 6">
            <a:extLst>
              <a:ext uri="{FF2B5EF4-FFF2-40B4-BE49-F238E27FC236}">
                <a16:creationId xmlns:a16="http://schemas.microsoft.com/office/drawing/2014/main" id="{A7A90B71-37BA-404F-81FF-FD83E503EC85}"/>
              </a:ext>
            </a:extLst>
          </p:cNvPr>
          <p:cNvSpPr>
            <a:spLocks noChangeArrowheads="1"/>
          </p:cNvSpPr>
          <p:nvPr/>
        </p:nvSpPr>
        <p:spPr bwMode="auto">
          <a:xfrm>
            <a:off x="3479800" y="4611688"/>
            <a:ext cx="887413" cy="44450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0902" name="Rectangle 7">
            <a:extLst>
              <a:ext uri="{FF2B5EF4-FFF2-40B4-BE49-F238E27FC236}">
                <a16:creationId xmlns:a16="http://schemas.microsoft.com/office/drawing/2014/main" id="{34133AC8-DF43-4303-9F94-03253D9C0AD0}"/>
              </a:ext>
            </a:extLst>
          </p:cNvPr>
          <p:cNvSpPr>
            <a:spLocks noChangeArrowheads="1"/>
          </p:cNvSpPr>
          <p:nvPr/>
        </p:nvSpPr>
        <p:spPr bwMode="auto">
          <a:xfrm>
            <a:off x="3643313" y="4633913"/>
            <a:ext cx="542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000000"/>
                </a:solidFill>
                <a:latin typeface="Times" panose="02020603050405020304" pitchFamily="18" charset="0"/>
              </a:rPr>
              <a:t>sout</a:t>
            </a:r>
            <a:endParaRPr lang="en-US" altLang="zh-CN" b="1"/>
          </a:p>
        </p:txBody>
      </p:sp>
      <p:sp>
        <p:nvSpPr>
          <p:cNvPr id="80903" name="Rectangle 8">
            <a:extLst>
              <a:ext uri="{FF2B5EF4-FFF2-40B4-BE49-F238E27FC236}">
                <a16:creationId xmlns:a16="http://schemas.microsoft.com/office/drawing/2014/main" id="{9542254E-C795-4E3A-9A5E-E17C9A669AC4}"/>
              </a:ext>
            </a:extLst>
          </p:cNvPr>
          <p:cNvSpPr>
            <a:spLocks noChangeArrowheads="1"/>
          </p:cNvSpPr>
          <p:nvPr/>
        </p:nvSpPr>
        <p:spPr bwMode="auto">
          <a:xfrm>
            <a:off x="5021263" y="3724275"/>
            <a:ext cx="887412" cy="44450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0904" name="Rectangle 9">
            <a:extLst>
              <a:ext uri="{FF2B5EF4-FFF2-40B4-BE49-F238E27FC236}">
                <a16:creationId xmlns:a16="http://schemas.microsoft.com/office/drawing/2014/main" id="{399A1504-8879-4EFC-9301-A2B26B55B8D0}"/>
              </a:ext>
            </a:extLst>
          </p:cNvPr>
          <p:cNvSpPr>
            <a:spLocks noChangeArrowheads="1"/>
          </p:cNvSpPr>
          <p:nvPr/>
        </p:nvSpPr>
        <p:spPr bwMode="auto">
          <a:xfrm>
            <a:off x="5278438" y="3770313"/>
            <a:ext cx="373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000000"/>
                </a:solidFill>
                <a:latin typeface="Times" panose="02020603050405020304" pitchFamily="18" charset="0"/>
              </a:rPr>
              <a:t>sin</a:t>
            </a:r>
            <a:endParaRPr lang="en-US" altLang="zh-CN" b="1"/>
          </a:p>
        </p:txBody>
      </p:sp>
      <p:sp>
        <p:nvSpPr>
          <p:cNvPr id="80905" name="Rectangle 10">
            <a:extLst>
              <a:ext uri="{FF2B5EF4-FFF2-40B4-BE49-F238E27FC236}">
                <a16:creationId xmlns:a16="http://schemas.microsoft.com/office/drawing/2014/main" id="{03ECD74E-0C02-40FF-AB1E-D35E938B1C9E}"/>
              </a:ext>
            </a:extLst>
          </p:cNvPr>
          <p:cNvSpPr>
            <a:spLocks noChangeArrowheads="1"/>
          </p:cNvSpPr>
          <p:nvPr/>
        </p:nvSpPr>
        <p:spPr bwMode="auto">
          <a:xfrm>
            <a:off x="5021263" y="4611688"/>
            <a:ext cx="887412" cy="44450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0906" name="Rectangle 11">
            <a:extLst>
              <a:ext uri="{FF2B5EF4-FFF2-40B4-BE49-F238E27FC236}">
                <a16:creationId xmlns:a16="http://schemas.microsoft.com/office/drawing/2014/main" id="{787E7CCF-A80E-4BA1-90E1-85F509BD51FA}"/>
              </a:ext>
            </a:extLst>
          </p:cNvPr>
          <p:cNvSpPr>
            <a:spLocks noChangeArrowheads="1"/>
          </p:cNvSpPr>
          <p:nvPr/>
        </p:nvSpPr>
        <p:spPr bwMode="auto">
          <a:xfrm>
            <a:off x="5160963" y="4633913"/>
            <a:ext cx="593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000000"/>
                </a:solidFill>
                <a:latin typeface="Times" panose="02020603050405020304" pitchFamily="18" charset="0"/>
              </a:rPr>
              <a:t>hout</a:t>
            </a:r>
            <a:endParaRPr lang="en-US" altLang="zh-CN" b="1"/>
          </a:p>
        </p:txBody>
      </p:sp>
      <p:sp>
        <p:nvSpPr>
          <p:cNvPr id="80907" name="Rectangle 12">
            <a:extLst>
              <a:ext uri="{FF2B5EF4-FFF2-40B4-BE49-F238E27FC236}">
                <a16:creationId xmlns:a16="http://schemas.microsoft.com/office/drawing/2014/main" id="{B6CBB5A0-E7CB-4458-8053-73E395DA217E}"/>
              </a:ext>
            </a:extLst>
          </p:cNvPr>
          <p:cNvSpPr>
            <a:spLocks noChangeArrowheads="1"/>
          </p:cNvSpPr>
          <p:nvPr/>
        </p:nvSpPr>
        <p:spPr bwMode="auto">
          <a:xfrm>
            <a:off x="3036888" y="3279775"/>
            <a:ext cx="3316287" cy="2219325"/>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0908" name="Freeform 13">
            <a:extLst>
              <a:ext uri="{FF2B5EF4-FFF2-40B4-BE49-F238E27FC236}">
                <a16:creationId xmlns:a16="http://schemas.microsoft.com/office/drawing/2014/main" id="{1B1DDB14-EDEE-47F2-82F9-84DB090BA2D0}"/>
              </a:ext>
            </a:extLst>
          </p:cNvPr>
          <p:cNvSpPr>
            <a:spLocks/>
          </p:cNvSpPr>
          <p:nvPr/>
        </p:nvSpPr>
        <p:spPr bwMode="auto">
          <a:xfrm>
            <a:off x="93663" y="3724275"/>
            <a:ext cx="887412" cy="444500"/>
          </a:xfrm>
          <a:custGeom>
            <a:avLst/>
            <a:gdLst>
              <a:gd name="T0" fmla="*/ 0 w 559"/>
              <a:gd name="T1" fmla="*/ 444500 h 280"/>
              <a:gd name="T2" fmla="*/ 887412 w 559"/>
              <a:gd name="T3" fmla="*/ 444500 h 280"/>
              <a:gd name="T4" fmla="*/ 887412 w 559"/>
              <a:gd name="T5" fmla="*/ 0 h 280"/>
              <a:gd name="T6" fmla="*/ 163512 w 559"/>
              <a:gd name="T7" fmla="*/ 0 h 280"/>
              <a:gd name="T8" fmla="*/ 0 w 559"/>
              <a:gd name="T9" fmla="*/ 139700 h 280"/>
              <a:gd name="T10" fmla="*/ 0 w 559"/>
              <a:gd name="T11" fmla="*/ 444500 h 280"/>
              <a:gd name="T12" fmla="*/ 0 60000 65536"/>
              <a:gd name="T13" fmla="*/ 0 60000 65536"/>
              <a:gd name="T14" fmla="*/ 0 60000 65536"/>
              <a:gd name="T15" fmla="*/ 0 60000 65536"/>
              <a:gd name="T16" fmla="*/ 0 60000 65536"/>
              <a:gd name="T17" fmla="*/ 0 60000 65536"/>
              <a:gd name="T18" fmla="*/ 0 w 559"/>
              <a:gd name="T19" fmla="*/ 0 h 280"/>
              <a:gd name="T20" fmla="*/ 559 w 559"/>
              <a:gd name="T21" fmla="*/ 280 h 280"/>
            </a:gdLst>
            <a:ahLst/>
            <a:cxnLst>
              <a:cxn ang="T12">
                <a:pos x="T0" y="T1"/>
              </a:cxn>
              <a:cxn ang="T13">
                <a:pos x="T2" y="T3"/>
              </a:cxn>
              <a:cxn ang="T14">
                <a:pos x="T4" y="T5"/>
              </a:cxn>
              <a:cxn ang="T15">
                <a:pos x="T6" y="T7"/>
              </a:cxn>
              <a:cxn ang="T16">
                <a:pos x="T8" y="T9"/>
              </a:cxn>
              <a:cxn ang="T17">
                <a:pos x="T10" y="T11"/>
              </a:cxn>
            </a:cxnLst>
            <a:rect l="T18" t="T19" r="T20" b="T21"/>
            <a:pathLst>
              <a:path w="559" h="280">
                <a:moveTo>
                  <a:pt x="0" y="280"/>
                </a:moveTo>
                <a:lnTo>
                  <a:pt x="559" y="280"/>
                </a:lnTo>
                <a:lnTo>
                  <a:pt x="559" y="0"/>
                </a:lnTo>
                <a:lnTo>
                  <a:pt x="103" y="0"/>
                </a:lnTo>
                <a:lnTo>
                  <a:pt x="0" y="88"/>
                </a:lnTo>
                <a:lnTo>
                  <a:pt x="0" y="280"/>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80909" name="Freeform 14">
            <a:extLst>
              <a:ext uri="{FF2B5EF4-FFF2-40B4-BE49-F238E27FC236}">
                <a16:creationId xmlns:a16="http://schemas.microsoft.com/office/drawing/2014/main" id="{3ECB3016-534B-4503-B171-487F9B52C18A}"/>
              </a:ext>
            </a:extLst>
          </p:cNvPr>
          <p:cNvSpPr>
            <a:spLocks/>
          </p:cNvSpPr>
          <p:nvPr/>
        </p:nvSpPr>
        <p:spPr bwMode="auto">
          <a:xfrm>
            <a:off x="536575" y="4378325"/>
            <a:ext cx="444500" cy="887413"/>
          </a:xfrm>
          <a:custGeom>
            <a:avLst/>
            <a:gdLst>
              <a:gd name="T0" fmla="*/ 0 w 280"/>
              <a:gd name="T1" fmla="*/ 863600 h 559"/>
              <a:gd name="T2" fmla="*/ 0 w 280"/>
              <a:gd name="T3" fmla="*/ 0 h 559"/>
              <a:gd name="T4" fmla="*/ 444500 w 280"/>
              <a:gd name="T5" fmla="*/ 0 h 559"/>
              <a:gd name="T6" fmla="*/ 444500 w 280"/>
              <a:gd name="T7" fmla="*/ 863600 h 559"/>
              <a:gd name="T8" fmla="*/ 327025 w 280"/>
              <a:gd name="T9" fmla="*/ 817563 h 559"/>
              <a:gd name="T10" fmla="*/ 233362 w 280"/>
              <a:gd name="T11" fmla="*/ 863600 h 559"/>
              <a:gd name="T12" fmla="*/ 117475 w 280"/>
              <a:gd name="T13" fmla="*/ 887413 h 559"/>
              <a:gd name="T14" fmla="*/ 0 w 280"/>
              <a:gd name="T15" fmla="*/ 863600 h 559"/>
              <a:gd name="T16" fmla="*/ 0 60000 65536"/>
              <a:gd name="T17" fmla="*/ 0 60000 65536"/>
              <a:gd name="T18" fmla="*/ 0 60000 65536"/>
              <a:gd name="T19" fmla="*/ 0 60000 65536"/>
              <a:gd name="T20" fmla="*/ 0 60000 65536"/>
              <a:gd name="T21" fmla="*/ 0 60000 65536"/>
              <a:gd name="T22" fmla="*/ 0 60000 65536"/>
              <a:gd name="T23" fmla="*/ 0 60000 65536"/>
              <a:gd name="T24" fmla="*/ 0 w 280"/>
              <a:gd name="T25" fmla="*/ 0 h 559"/>
              <a:gd name="T26" fmla="*/ 280 w 280"/>
              <a:gd name="T27" fmla="*/ 559 h 5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0" h="559">
                <a:moveTo>
                  <a:pt x="0" y="544"/>
                </a:moveTo>
                <a:lnTo>
                  <a:pt x="0" y="0"/>
                </a:lnTo>
                <a:lnTo>
                  <a:pt x="280" y="0"/>
                </a:lnTo>
                <a:lnTo>
                  <a:pt x="280" y="544"/>
                </a:lnTo>
                <a:lnTo>
                  <a:pt x="206" y="515"/>
                </a:lnTo>
                <a:lnTo>
                  <a:pt x="147" y="544"/>
                </a:lnTo>
                <a:lnTo>
                  <a:pt x="74" y="559"/>
                </a:lnTo>
                <a:lnTo>
                  <a:pt x="0" y="544"/>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80910" name="Line 15">
            <a:extLst>
              <a:ext uri="{FF2B5EF4-FFF2-40B4-BE49-F238E27FC236}">
                <a16:creationId xmlns:a16="http://schemas.microsoft.com/office/drawing/2014/main" id="{70E3EB02-F7B7-4A04-80F6-0F9D2E4E528A}"/>
              </a:ext>
            </a:extLst>
          </p:cNvPr>
          <p:cNvSpPr>
            <a:spLocks noChangeShapeType="1"/>
          </p:cNvSpPr>
          <p:nvPr/>
        </p:nvSpPr>
        <p:spPr bwMode="auto">
          <a:xfrm flipH="1">
            <a:off x="981075" y="3957638"/>
            <a:ext cx="2498725" cy="158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1" name="Freeform 16">
            <a:extLst>
              <a:ext uri="{FF2B5EF4-FFF2-40B4-BE49-F238E27FC236}">
                <a16:creationId xmlns:a16="http://schemas.microsoft.com/office/drawing/2014/main" id="{B2A46DFE-0DD5-46D4-A818-CE022A843E4B}"/>
              </a:ext>
            </a:extLst>
          </p:cNvPr>
          <p:cNvSpPr>
            <a:spLocks/>
          </p:cNvSpPr>
          <p:nvPr/>
        </p:nvSpPr>
        <p:spPr bwMode="auto">
          <a:xfrm>
            <a:off x="3152775" y="3887788"/>
            <a:ext cx="280988" cy="117475"/>
          </a:xfrm>
          <a:custGeom>
            <a:avLst/>
            <a:gdLst>
              <a:gd name="T0" fmla="*/ 0 w 177"/>
              <a:gd name="T1" fmla="*/ 0 h 74"/>
              <a:gd name="T2" fmla="*/ 47625 w 177"/>
              <a:gd name="T3" fmla="*/ 69850 h 74"/>
              <a:gd name="T4" fmla="*/ 0 w 177"/>
              <a:gd name="T5" fmla="*/ 117475 h 74"/>
              <a:gd name="T6" fmla="*/ 280988 w 177"/>
              <a:gd name="T7" fmla="*/ 69850 h 74"/>
              <a:gd name="T8" fmla="*/ 0 w 177"/>
              <a:gd name="T9" fmla="*/ 0 h 74"/>
              <a:gd name="T10" fmla="*/ 0 60000 65536"/>
              <a:gd name="T11" fmla="*/ 0 60000 65536"/>
              <a:gd name="T12" fmla="*/ 0 60000 65536"/>
              <a:gd name="T13" fmla="*/ 0 60000 65536"/>
              <a:gd name="T14" fmla="*/ 0 60000 65536"/>
              <a:gd name="T15" fmla="*/ 0 w 177"/>
              <a:gd name="T16" fmla="*/ 0 h 74"/>
              <a:gd name="T17" fmla="*/ 177 w 177"/>
              <a:gd name="T18" fmla="*/ 74 h 74"/>
            </a:gdLst>
            <a:ahLst/>
            <a:cxnLst>
              <a:cxn ang="T10">
                <a:pos x="T0" y="T1"/>
              </a:cxn>
              <a:cxn ang="T11">
                <a:pos x="T2" y="T3"/>
              </a:cxn>
              <a:cxn ang="T12">
                <a:pos x="T4" y="T5"/>
              </a:cxn>
              <a:cxn ang="T13">
                <a:pos x="T6" y="T7"/>
              </a:cxn>
              <a:cxn ang="T14">
                <a:pos x="T8" y="T9"/>
              </a:cxn>
            </a:cxnLst>
            <a:rect l="T15" t="T16" r="T17" b="T18"/>
            <a:pathLst>
              <a:path w="177" h="74">
                <a:moveTo>
                  <a:pt x="0" y="0"/>
                </a:moveTo>
                <a:lnTo>
                  <a:pt x="30" y="44"/>
                </a:lnTo>
                <a:lnTo>
                  <a:pt x="0" y="74"/>
                </a:lnTo>
                <a:lnTo>
                  <a:pt x="177" y="44"/>
                </a:lnTo>
                <a:lnTo>
                  <a:pt x="0" y="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80912" name="Rectangle 17">
            <a:extLst>
              <a:ext uri="{FF2B5EF4-FFF2-40B4-BE49-F238E27FC236}">
                <a16:creationId xmlns:a16="http://schemas.microsoft.com/office/drawing/2014/main" id="{A74AC1BE-E865-4AAB-9861-DF3F8AF1EAAA}"/>
              </a:ext>
            </a:extLst>
          </p:cNvPr>
          <p:cNvSpPr>
            <a:spLocks noChangeArrowheads="1"/>
          </p:cNvSpPr>
          <p:nvPr/>
        </p:nvSpPr>
        <p:spPr bwMode="auto">
          <a:xfrm>
            <a:off x="1728788" y="3536950"/>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rgbClr val="000000"/>
                </a:solidFill>
                <a:latin typeface="Times" panose="02020603050405020304" pitchFamily="18" charset="0"/>
              </a:rPr>
              <a:t>收容输入</a:t>
            </a:r>
            <a:endParaRPr lang="zh-CN" altLang="en-US" b="1"/>
          </a:p>
        </p:txBody>
      </p:sp>
      <p:sp>
        <p:nvSpPr>
          <p:cNvPr id="80913" name="Line 18">
            <a:extLst>
              <a:ext uri="{FF2B5EF4-FFF2-40B4-BE49-F238E27FC236}">
                <a16:creationId xmlns:a16="http://schemas.microsoft.com/office/drawing/2014/main" id="{E4B764EF-6045-47C8-933E-61AC6645EC2D}"/>
              </a:ext>
            </a:extLst>
          </p:cNvPr>
          <p:cNvSpPr>
            <a:spLocks noChangeShapeType="1"/>
          </p:cNvSpPr>
          <p:nvPr/>
        </p:nvSpPr>
        <p:spPr bwMode="auto">
          <a:xfrm flipH="1">
            <a:off x="1168400" y="4821238"/>
            <a:ext cx="2311400" cy="158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4" name="Rectangle 19">
            <a:extLst>
              <a:ext uri="{FF2B5EF4-FFF2-40B4-BE49-F238E27FC236}">
                <a16:creationId xmlns:a16="http://schemas.microsoft.com/office/drawing/2014/main" id="{83ABBE08-BCE5-490E-B19C-146EC7F8F639}"/>
              </a:ext>
            </a:extLst>
          </p:cNvPr>
          <p:cNvSpPr>
            <a:spLocks noChangeArrowheads="1"/>
          </p:cNvSpPr>
          <p:nvPr/>
        </p:nvSpPr>
        <p:spPr bwMode="auto">
          <a:xfrm>
            <a:off x="1728788" y="4424363"/>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rgbClr val="000000"/>
                </a:solidFill>
                <a:latin typeface="Times" panose="02020603050405020304" pitchFamily="18" charset="0"/>
              </a:rPr>
              <a:t>提取输出</a:t>
            </a:r>
            <a:endParaRPr lang="zh-CN" altLang="en-US" b="1"/>
          </a:p>
        </p:txBody>
      </p:sp>
      <p:sp>
        <p:nvSpPr>
          <p:cNvPr id="80915" name="Freeform 20">
            <a:extLst>
              <a:ext uri="{FF2B5EF4-FFF2-40B4-BE49-F238E27FC236}">
                <a16:creationId xmlns:a16="http://schemas.microsoft.com/office/drawing/2014/main" id="{3CFD6A6D-E9FC-4338-B3A5-3CC6F8300349}"/>
              </a:ext>
            </a:extLst>
          </p:cNvPr>
          <p:cNvSpPr>
            <a:spLocks/>
          </p:cNvSpPr>
          <p:nvPr/>
        </p:nvSpPr>
        <p:spPr bwMode="auto">
          <a:xfrm>
            <a:off x="981075" y="4775200"/>
            <a:ext cx="279400" cy="117475"/>
          </a:xfrm>
          <a:custGeom>
            <a:avLst/>
            <a:gdLst>
              <a:gd name="T0" fmla="*/ 279400 w 176"/>
              <a:gd name="T1" fmla="*/ 0 h 74"/>
              <a:gd name="T2" fmla="*/ 233363 w 176"/>
              <a:gd name="T3" fmla="*/ 46037 h 74"/>
              <a:gd name="T4" fmla="*/ 279400 w 176"/>
              <a:gd name="T5" fmla="*/ 117475 h 74"/>
              <a:gd name="T6" fmla="*/ 0 w 176"/>
              <a:gd name="T7" fmla="*/ 46037 h 74"/>
              <a:gd name="T8" fmla="*/ 279400 w 176"/>
              <a:gd name="T9" fmla="*/ 0 h 74"/>
              <a:gd name="T10" fmla="*/ 0 60000 65536"/>
              <a:gd name="T11" fmla="*/ 0 60000 65536"/>
              <a:gd name="T12" fmla="*/ 0 60000 65536"/>
              <a:gd name="T13" fmla="*/ 0 60000 65536"/>
              <a:gd name="T14" fmla="*/ 0 60000 65536"/>
              <a:gd name="T15" fmla="*/ 0 w 176"/>
              <a:gd name="T16" fmla="*/ 0 h 74"/>
              <a:gd name="T17" fmla="*/ 176 w 176"/>
              <a:gd name="T18" fmla="*/ 74 h 74"/>
            </a:gdLst>
            <a:ahLst/>
            <a:cxnLst>
              <a:cxn ang="T10">
                <a:pos x="T0" y="T1"/>
              </a:cxn>
              <a:cxn ang="T11">
                <a:pos x="T2" y="T3"/>
              </a:cxn>
              <a:cxn ang="T12">
                <a:pos x="T4" y="T5"/>
              </a:cxn>
              <a:cxn ang="T13">
                <a:pos x="T6" y="T7"/>
              </a:cxn>
              <a:cxn ang="T14">
                <a:pos x="T8" y="T9"/>
              </a:cxn>
            </a:cxnLst>
            <a:rect l="T15" t="T16" r="T17" b="T18"/>
            <a:pathLst>
              <a:path w="176" h="74">
                <a:moveTo>
                  <a:pt x="176" y="0"/>
                </a:moveTo>
                <a:lnTo>
                  <a:pt x="147" y="29"/>
                </a:lnTo>
                <a:lnTo>
                  <a:pt x="176" y="74"/>
                </a:lnTo>
                <a:lnTo>
                  <a:pt x="0" y="29"/>
                </a:lnTo>
                <a:lnTo>
                  <a:pt x="176" y="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80916" name="Line 21">
            <a:extLst>
              <a:ext uri="{FF2B5EF4-FFF2-40B4-BE49-F238E27FC236}">
                <a16:creationId xmlns:a16="http://schemas.microsoft.com/office/drawing/2014/main" id="{D431371B-1988-4428-BEAD-51F0B4DE84A2}"/>
              </a:ext>
            </a:extLst>
          </p:cNvPr>
          <p:cNvSpPr>
            <a:spLocks noChangeShapeType="1"/>
          </p:cNvSpPr>
          <p:nvPr/>
        </p:nvSpPr>
        <p:spPr bwMode="auto">
          <a:xfrm flipH="1">
            <a:off x="5908675" y="3957638"/>
            <a:ext cx="2195513" cy="158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7" name="Line 22">
            <a:extLst>
              <a:ext uri="{FF2B5EF4-FFF2-40B4-BE49-F238E27FC236}">
                <a16:creationId xmlns:a16="http://schemas.microsoft.com/office/drawing/2014/main" id="{ED1CA628-2CEB-4667-9150-724AD92DCDE9}"/>
              </a:ext>
            </a:extLst>
          </p:cNvPr>
          <p:cNvSpPr>
            <a:spLocks noChangeShapeType="1"/>
          </p:cNvSpPr>
          <p:nvPr/>
        </p:nvSpPr>
        <p:spPr bwMode="auto">
          <a:xfrm flipH="1">
            <a:off x="5908675" y="4821238"/>
            <a:ext cx="2312988" cy="158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8" name="Rectangle 23">
            <a:extLst>
              <a:ext uri="{FF2B5EF4-FFF2-40B4-BE49-F238E27FC236}">
                <a16:creationId xmlns:a16="http://schemas.microsoft.com/office/drawing/2014/main" id="{4234848E-1A73-48F3-8431-06016B79747C}"/>
              </a:ext>
            </a:extLst>
          </p:cNvPr>
          <p:cNvSpPr>
            <a:spLocks noChangeArrowheads="1"/>
          </p:cNvSpPr>
          <p:nvPr/>
        </p:nvSpPr>
        <p:spPr bwMode="auto">
          <a:xfrm>
            <a:off x="8221663" y="3514725"/>
            <a:ext cx="652462" cy="1751013"/>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0919" name="Rectangle 24">
            <a:extLst>
              <a:ext uri="{FF2B5EF4-FFF2-40B4-BE49-F238E27FC236}">
                <a16:creationId xmlns:a16="http://schemas.microsoft.com/office/drawing/2014/main" id="{CA2BC400-5A17-4698-A58E-501FD36AEFD1}"/>
              </a:ext>
            </a:extLst>
          </p:cNvPr>
          <p:cNvSpPr>
            <a:spLocks noChangeArrowheads="1"/>
          </p:cNvSpPr>
          <p:nvPr/>
        </p:nvSpPr>
        <p:spPr bwMode="auto">
          <a:xfrm>
            <a:off x="8224838" y="40036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rgbClr val="000000"/>
                </a:solidFill>
                <a:latin typeface="Times" panose="02020603050405020304" pitchFamily="18" charset="0"/>
              </a:rPr>
              <a:t>用户</a:t>
            </a:r>
            <a:endParaRPr lang="zh-CN" altLang="en-US" b="1"/>
          </a:p>
        </p:txBody>
      </p:sp>
      <p:sp>
        <p:nvSpPr>
          <p:cNvPr id="80920" name="Rectangle 25">
            <a:extLst>
              <a:ext uri="{FF2B5EF4-FFF2-40B4-BE49-F238E27FC236}">
                <a16:creationId xmlns:a16="http://schemas.microsoft.com/office/drawing/2014/main" id="{03C117EC-372F-4F6C-A097-51CA82372764}"/>
              </a:ext>
            </a:extLst>
          </p:cNvPr>
          <p:cNvSpPr>
            <a:spLocks noChangeArrowheads="1"/>
          </p:cNvSpPr>
          <p:nvPr/>
        </p:nvSpPr>
        <p:spPr bwMode="auto">
          <a:xfrm>
            <a:off x="8224838" y="4376738"/>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rgbClr val="000000"/>
                </a:solidFill>
                <a:latin typeface="Times" panose="02020603050405020304" pitchFamily="18" charset="0"/>
              </a:rPr>
              <a:t>程序</a:t>
            </a:r>
            <a:endParaRPr lang="zh-CN" altLang="en-US" b="1"/>
          </a:p>
        </p:txBody>
      </p:sp>
      <p:sp>
        <p:nvSpPr>
          <p:cNvPr id="80921" name="Rectangle 26">
            <a:extLst>
              <a:ext uri="{FF2B5EF4-FFF2-40B4-BE49-F238E27FC236}">
                <a16:creationId xmlns:a16="http://schemas.microsoft.com/office/drawing/2014/main" id="{B8D42052-3F30-4AC2-8F7C-BC9EA58758DB}"/>
              </a:ext>
            </a:extLst>
          </p:cNvPr>
          <p:cNvSpPr>
            <a:spLocks noChangeArrowheads="1"/>
          </p:cNvSpPr>
          <p:nvPr/>
        </p:nvSpPr>
        <p:spPr bwMode="auto">
          <a:xfrm>
            <a:off x="6705600" y="3536950"/>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rgbClr val="000000"/>
                </a:solidFill>
                <a:latin typeface="Times" panose="02020603050405020304" pitchFamily="18" charset="0"/>
              </a:rPr>
              <a:t>提取输入</a:t>
            </a:r>
            <a:endParaRPr lang="zh-CN" altLang="en-US" b="1"/>
          </a:p>
        </p:txBody>
      </p:sp>
      <p:sp>
        <p:nvSpPr>
          <p:cNvPr id="80922" name="Rectangle 27">
            <a:extLst>
              <a:ext uri="{FF2B5EF4-FFF2-40B4-BE49-F238E27FC236}">
                <a16:creationId xmlns:a16="http://schemas.microsoft.com/office/drawing/2014/main" id="{C9FAD9A9-FECE-4367-9142-42D7DC338CCB}"/>
              </a:ext>
            </a:extLst>
          </p:cNvPr>
          <p:cNvSpPr>
            <a:spLocks noChangeArrowheads="1"/>
          </p:cNvSpPr>
          <p:nvPr/>
        </p:nvSpPr>
        <p:spPr bwMode="auto">
          <a:xfrm>
            <a:off x="6705600" y="4424363"/>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rgbClr val="000000"/>
                </a:solidFill>
                <a:latin typeface="Times" panose="02020603050405020304" pitchFamily="18" charset="0"/>
              </a:rPr>
              <a:t>收容输出</a:t>
            </a:r>
            <a:endParaRPr lang="zh-CN" altLang="en-US" b="1"/>
          </a:p>
        </p:txBody>
      </p:sp>
      <p:sp>
        <p:nvSpPr>
          <p:cNvPr id="80923" name="Freeform 28">
            <a:extLst>
              <a:ext uri="{FF2B5EF4-FFF2-40B4-BE49-F238E27FC236}">
                <a16:creationId xmlns:a16="http://schemas.microsoft.com/office/drawing/2014/main" id="{F5826F46-B49C-4473-B622-60B9F440B5D0}"/>
              </a:ext>
            </a:extLst>
          </p:cNvPr>
          <p:cNvSpPr>
            <a:spLocks/>
          </p:cNvSpPr>
          <p:nvPr/>
        </p:nvSpPr>
        <p:spPr bwMode="auto">
          <a:xfrm>
            <a:off x="7940675" y="3887788"/>
            <a:ext cx="280988" cy="117475"/>
          </a:xfrm>
          <a:custGeom>
            <a:avLst/>
            <a:gdLst>
              <a:gd name="T0" fmla="*/ 0 w 177"/>
              <a:gd name="T1" fmla="*/ 0 h 74"/>
              <a:gd name="T2" fmla="*/ 46038 w 177"/>
              <a:gd name="T3" fmla="*/ 69850 h 74"/>
              <a:gd name="T4" fmla="*/ 0 w 177"/>
              <a:gd name="T5" fmla="*/ 117475 h 74"/>
              <a:gd name="T6" fmla="*/ 280988 w 177"/>
              <a:gd name="T7" fmla="*/ 69850 h 74"/>
              <a:gd name="T8" fmla="*/ 0 w 177"/>
              <a:gd name="T9" fmla="*/ 0 h 74"/>
              <a:gd name="T10" fmla="*/ 0 60000 65536"/>
              <a:gd name="T11" fmla="*/ 0 60000 65536"/>
              <a:gd name="T12" fmla="*/ 0 60000 65536"/>
              <a:gd name="T13" fmla="*/ 0 60000 65536"/>
              <a:gd name="T14" fmla="*/ 0 60000 65536"/>
              <a:gd name="T15" fmla="*/ 0 w 177"/>
              <a:gd name="T16" fmla="*/ 0 h 74"/>
              <a:gd name="T17" fmla="*/ 177 w 177"/>
              <a:gd name="T18" fmla="*/ 74 h 74"/>
            </a:gdLst>
            <a:ahLst/>
            <a:cxnLst>
              <a:cxn ang="T10">
                <a:pos x="T0" y="T1"/>
              </a:cxn>
              <a:cxn ang="T11">
                <a:pos x="T2" y="T3"/>
              </a:cxn>
              <a:cxn ang="T12">
                <a:pos x="T4" y="T5"/>
              </a:cxn>
              <a:cxn ang="T13">
                <a:pos x="T6" y="T7"/>
              </a:cxn>
              <a:cxn ang="T14">
                <a:pos x="T8" y="T9"/>
              </a:cxn>
            </a:cxnLst>
            <a:rect l="T15" t="T16" r="T17" b="T18"/>
            <a:pathLst>
              <a:path w="177" h="74">
                <a:moveTo>
                  <a:pt x="0" y="0"/>
                </a:moveTo>
                <a:lnTo>
                  <a:pt x="29" y="44"/>
                </a:lnTo>
                <a:lnTo>
                  <a:pt x="0" y="74"/>
                </a:lnTo>
                <a:lnTo>
                  <a:pt x="177" y="44"/>
                </a:lnTo>
                <a:lnTo>
                  <a:pt x="0" y="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80924" name="Freeform 29">
            <a:extLst>
              <a:ext uri="{FF2B5EF4-FFF2-40B4-BE49-F238E27FC236}">
                <a16:creationId xmlns:a16="http://schemas.microsoft.com/office/drawing/2014/main" id="{49114EFE-CD7C-4CA9-880A-F3AB6253D58F}"/>
              </a:ext>
            </a:extLst>
          </p:cNvPr>
          <p:cNvSpPr>
            <a:spLocks/>
          </p:cNvSpPr>
          <p:nvPr/>
        </p:nvSpPr>
        <p:spPr bwMode="auto">
          <a:xfrm>
            <a:off x="5908675" y="4775200"/>
            <a:ext cx="280988" cy="117475"/>
          </a:xfrm>
          <a:custGeom>
            <a:avLst/>
            <a:gdLst>
              <a:gd name="T0" fmla="*/ 280988 w 177"/>
              <a:gd name="T1" fmla="*/ 0 h 74"/>
              <a:gd name="T2" fmla="*/ 233363 w 177"/>
              <a:gd name="T3" fmla="*/ 46037 h 74"/>
              <a:gd name="T4" fmla="*/ 280988 w 177"/>
              <a:gd name="T5" fmla="*/ 117475 h 74"/>
              <a:gd name="T6" fmla="*/ 0 w 177"/>
              <a:gd name="T7" fmla="*/ 46037 h 74"/>
              <a:gd name="T8" fmla="*/ 280988 w 177"/>
              <a:gd name="T9" fmla="*/ 0 h 74"/>
              <a:gd name="T10" fmla="*/ 0 60000 65536"/>
              <a:gd name="T11" fmla="*/ 0 60000 65536"/>
              <a:gd name="T12" fmla="*/ 0 60000 65536"/>
              <a:gd name="T13" fmla="*/ 0 60000 65536"/>
              <a:gd name="T14" fmla="*/ 0 60000 65536"/>
              <a:gd name="T15" fmla="*/ 0 w 177"/>
              <a:gd name="T16" fmla="*/ 0 h 74"/>
              <a:gd name="T17" fmla="*/ 177 w 177"/>
              <a:gd name="T18" fmla="*/ 74 h 74"/>
            </a:gdLst>
            <a:ahLst/>
            <a:cxnLst>
              <a:cxn ang="T10">
                <a:pos x="T0" y="T1"/>
              </a:cxn>
              <a:cxn ang="T11">
                <a:pos x="T2" y="T3"/>
              </a:cxn>
              <a:cxn ang="T12">
                <a:pos x="T4" y="T5"/>
              </a:cxn>
              <a:cxn ang="T13">
                <a:pos x="T6" y="T7"/>
              </a:cxn>
              <a:cxn ang="T14">
                <a:pos x="T8" y="T9"/>
              </a:cxn>
            </a:cxnLst>
            <a:rect l="T15" t="T16" r="T17" b="T18"/>
            <a:pathLst>
              <a:path w="177" h="74">
                <a:moveTo>
                  <a:pt x="177" y="0"/>
                </a:moveTo>
                <a:lnTo>
                  <a:pt x="147" y="29"/>
                </a:lnTo>
                <a:lnTo>
                  <a:pt x="177" y="74"/>
                </a:lnTo>
                <a:lnTo>
                  <a:pt x="0" y="29"/>
                </a:lnTo>
                <a:lnTo>
                  <a:pt x="177" y="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80925" name="Rectangle 30">
            <a:extLst>
              <a:ext uri="{FF2B5EF4-FFF2-40B4-BE49-F238E27FC236}">
                <a16:creationId xmlns:a16="http://schemas.microsoft.com/office/drawing/2014/main" id="{6052E743-C941-4F98-A609-FA1B8AE12755}"/>
              </a:ext>
            </a:extLst>
          </p:cNvPr>
          <p:cNvSpPr>
            <a:spLocks noChangeArrowheads="1"/>
          </p:cNvSpPr>
          <p:nvPr/>
        </p:nvSpPr>
        <p:spPr bwMode="auto">
          <a:xfrm>
            <a:off x="4367213" y="2882900"/>
            <a:ext cx="9191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rgbClr val="000000"/>
                </a:solidFill>
                <a:latin typeface="Times" panose="02020603050405020304" pitchFamily="18" charset="0"/>
              </a:rPr>
              <a:t>缓冲池</a:t>
            </a:r>
            <a:endParaRPr lang="zh-CN" altLang="en-US" b="1"/>
          </a:p>
        </p:txBody>
      </p:sp>
      <p:sp>
        <p:nvSpPr>
          <p:cNvPr id="2" name="Text Box 5">
            <a:extLst>
              <a:ext uri="{FF2B5EF4-FFF2-40B4-BE49-F238E27FC236}">
                <a16:creationId xmlns:a16="http://schemas.microsoft.com/office/drawing/2014/main" id="{4B6C3AE9-B3A8-4F14-A6D9-A14AD1E46C8A}"/>
              </a:ext>
            </a:extLst>
          </p:cNvPr>
          <p:cNvSpPr txBox="1">
            <a:spLocks noChangeArrowheads="1"/>
          </p:cNvSpPr>
          <p:nvPr/>
        </p:nvSpPr>
        <p:spPr bwMode="auto">
          <a:xfrm>
            <a:off x="800100" y="228600"/>
            <a:ext cx="746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Clr>
                <a:srgbClr val="0000CC"/>
              </a:buClr>
            </a:pPr>
            <a:r>
              <a:rPr lang="en-US" altLang="zh-CN" sz="3200" b="1" dirty="0">
                <a:solidFill>
                  <a:srgbClr val="0000CC"/>
                </a:solidFill>
                <a:latin typeface="宋体" panose="02010600030101010101" pitchFamily="2" charset="-122"/>
              </a:rPr>
              <a:t>6.7.4</a:t>
            </a:r>
            <a:r>
              <a:rPr lang="zh-CN" altLang="en-US" sz="3200" b="1" dirty="0">
                <a:solidFill>
                  <a:srgbClr val="0000CC"/>
                </a:solidFill>
                <a:latin typeface="宋体" panose="02010600030101010101" pitchFamily="2" charset="-122"/>
              </a:rPr>
              <a:t>缓冲池</a:t>
            </a:r>
            <a:r>
              <a:rPr lang="en-US" altLang="zh-CN" sz="3200" b="1" dirty="0">
                <a:solidFill>
                  <a:srgbClr val="0000CC"/>
                </a:solidFill>
                <a:latin typeface="宋体" panose="02010600030101010101" pitchFamily="2" charset="-122"/>
              </a:rPr>
              <a:t>(Buffer Pool)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C94DD32B-CD5B-458C-9EE9-F156BFA9FCEF}"/>
              </a:ext>
            </a:extLst>
          </p:cNvPr>
          <p:cNvSpPr txBox="1">
            <a:spLocks noChangeArrowheads="1"/>
          </p:cNvSpPr>
          <p:nvPr/>
        </p:nvSpPr>
        <p:spPr bwMode="auto">
          <a:xfrm>
            <a:off x="990600" y="18891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6.1  I/O</a:t>
            </a:r>
            <a:r>
              <a:rPr lang="zh-CN" altLang="en-US" sz="4000" b="1" dirty="0">
                <a:latin typeface="华文新魏" panose="02010800040101010101" pitchFamily="2" charset="-122"/>
                <a:ea typeface="华文新魏" panose="02010800040101010101" pitchFamily="2" charset="-122"/>
              </a:rPr>
              <a:t>系统的功能、模型和接口</a:t>
            </a:r>
            <a:endParaRPr lang="en-US" altLang="zh-CN" sz="4000" b="1" dirty="0">
              <a:latin typeface="华文新魏" panose="02010800040101010101" pitchFamily="2" charset="-122"/>
              <a:ea typeface="华文新魏" panose="02010800040101010101" pitchFamily="2" charset="-122"/>
            </a:endParaRPr>
          </a:p>
        </p:txBody>
      </p:sp>
      <p:sp>
        <p:nvSpPr>
          <p:cNvPr id="15363" name="Rectangle 3">
            <a:extLst>
              <a:ext uri="{FF2B5EF4-FFF2-40B4-BE49-F238E27FC236}">
                <a16:creationId xmlns:a16="http://schemas.microsoft.com/office/drawing/2014/main" id="{9D8EAC75-E941-4A03-B85F-26B2FD72B327}"/>
              </a:ext>
            </a:extLst>
          </p:cNvPr>
          <p:cNvSpPr>
            <a:spLocks noChangeArrowheads="1"/>
          </p:cNvSpPr>
          <p:nvPr/>
        </p:nvSpPr>
        <p:spPr bwMode="auto">
          <a:xfrm>
            <a:off x="304800" y="1124744"/>
            <a:ext cx="8839200"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524000" indent="-609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宋体" panose="02010600030101010101" pitchFamily="2" charset="-122"/>
              </a:rPr>
              <a:t>6.1.3 I/O</a:t>
            </a:r>
            <a:r>
              <a:rPr lang="zh-CN" altLang="en-US" sz="3200" b="1" dirty="0">
                <a:solidFill>
                  <a:srgbClr val="0000CC"/>
                </a:solidFill>
                <a:latin typeface="宋体" panose="02010600030101010101" pitchFamily="2" charset="-122"/>
              </a:rPr>
              <a:t>系统接口</a:t>
            </a:r>
            <a:endParaRPr lang="en-US" altLang="zh-CN" sz="3200" b="1" dirty="0">
              <a:solidFill>
                <a:srgbClr val="0000CC"/>
              </a:solidFill>
              <a:latin typeface="宋体" panose="02010600030101010101" pitchFamily="2" charset="-122"/>
            </a:endParaRPr>
          </a:p>
          <a:p>
            <a:pPr marL="0" indent="0" algn="just" eaLnBrk="1" hangingPunct="1">
              <a:spcBef>
                <a:spcPct val="20000"/>
              </a:spcBef>
              <a:buClr>
                <a:srgbClr val="0000CC"/>
              </a:buClr>
            </a:pPr>
            <a:r>
              <a:rPr lang="zh-CN" altLang="en-US" sz="2800" b="1" dirty="0">
                <a:latin typeface="宋体" panose="02010600030101010101" pitchFamily="2" charset="-122"/>
              </a:rPr>
              <a:t>根据设备类型不同</a:t>
            </a:r>
            <a:r>
              <a:rPr lang="en-US" altLang="zh-CN" sz="2800" b="1" dirty="0">
                <a:latin typeface="宋体" panose="02010600030101010101" pitchFamily="2" charset="-122"/>
              </a:rPr>
              <a:t>,</a:t>
            </a:r>
            <a:r>
              <a:rPr lang="zh-CN" altLang="en-US" sz="2800" b="1" dirty="0">
                <a:latin typeface="宋体" panose="02010600030101010101" pitchFamily="2" charset="-122"/>
              </a:rPr>
              <a:t>分为</a:t>
            </a:r>
            <a:r>
              <a:rPr lang="en-US" altLang="zh-CN" sz="2800" b="1" dirty="0">
                <a:latin typeface="宋体" panose="02010600030101010101" pitchFamily="2" charset="-122"/>
              </a:rPr>
              <a:t>:</a:t>
            </a:r>
          </a:p>
          <a:p>
            <a:pPr lvl="1"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块设备接口</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磁盘</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光盘</a:t>
            </a:r>
            <a:r>
              <a:rPr lang="en-US" altLang="zh-CN" sz="2800" b="1" dirty="0">
                <a:latin typeface="Times New Roman" panose="02020603050405020304" pitchFamily="18" charset="0"/>
              </a:rPr>
              <a:t>)</a:t>
            </a:r>
            <a:endParaRPr lang="zh-CN" altLang="en-US" sz="2800" b="1" dirty="0">
              <a:latin typeface="Times New Roman" panose="02020603050405020304" pitchFamily="18" charset="0"/>
            </a:endParaRPr>
          </a:p>
          <a:p>
            <a:pPr lvl="2" algn="just" eaLnBrk="1" hangingPunct="1">
              <a:spcBef>
                <a:spcPct val="20000"/>
              </a:spcBef>
              <a:buClr>
                <a:srgbClr val="0000CC"/>
              </a:buClr>
              <a:buFont typeface="Wingdings" panose="05000000000000000000" pitchFamily="2" charset="2"/>
              <a:buChar char="Ø"/>
            </a:pPr>
            <a:r>
              <a:rPr lang="en-US" altLang="zh-CN" b="1" dirty="0">
                <a:latin typeface="Times New Roman" panose="02020603050405020304" pitchFamily="18" charset="0"/>
              </a:rPr>
              <a:t>(1) </a:t>
            </a:r>
            <a:r>
              <a:rPr lang="zh-CN" altLang="en-US" b="1" dirty="0">
                <a:latin typeface="Times New Roman" panose="02020603050405020304" pitchFamily="18" charset="0"/>
              </a:rPr>
              <a:t>块设备</a:t>
            </a:r>
            <a:r>
              <a:rPr lang="en-US" altLang="zh-CN" b="1" dirty="0">
                <a:latin typeface="Times New Roman" panose="02020603050405020304" pitchFamily="18" charset="0"/>
              </a:rPr>
              <a:t>:</a:t>
            </a:r>
            <a:r>
              <a:rPr lang="zh-CN" altLang="en-US" b="1" dirty="0">
                <a:latin typeface="Times New Roman" panose="02020603050405020304" pitchFamily="18" charset="0"/>
              </a:rPr>
              <a:t>传输存取以数据块为单位的设备</a:t>
            </a:r>
          </a:p>
          <a:p>
            <a:pPr lvl="2" algn="just" eaLnBrk="1" hangingPunct="1">
              <a:spcBef>
                <a:spcPct val="20000"/>
              </a:spcBef>
              <a:buClr>
                <a:srgbClr val="0000CC"/>
              </a:buClr>
              <a:buFont typeface="Wingdings" panose="05000000000000000000" pitchFamily="2" charset="2"/>
              <a:buChar char="Ø"/>
            </a:pPr>
            <a:r>
              <a:rPr lang="en-US" altLang="zh-CN" b="1" dirty="0">
                <a:latin typeface="Times New Roman" panose="02020603050405020304" pitchFamily="18" charset="0"/>
              </a:rPr>
              <a:t>(2) </a:t>
            </a:r>
            <a:r>
              <a:rPr lang="zh-CN" altLang="en-US" b="1" dirty="0">
                <a:latin typeface="Times New Roman" panose="02020603050405020304" pitchFamily="18" charset="0"/>
              </a:rPr>
              <a:t>隐藏了磁盘的二维结构</a:t>
            </a:r>
            <a:r>
              <a:rPr lang="en-US" altLang="zh-CN" b="1" dirty="0">
                <a:latin typeface="Times New Roman" panose="02020603050405020304" pitchFamily="18" charset="0"/>
              </a:rPr>
              <a:t>:</a:t>
            </a:r>
            <a:r>
              <a:rPr lang="zh-CN" altLang="en-US" b="1" dirty="0">
                <a:latin typeface="Times New Roman" panose="02020603050405020304" pitchFamily="18" charset="0"/>
              </a:rPr>
              <a:t>磁道</a:t>
            </a:r>
            <a:r>
              <a:rPr lang="en-US" altLang="zh-CN" b="1" dirty="0">
                <a:latin typeface="Times New Roman" panose="02020603050405020304" pitchFamily="18" charset="0"/>
              </a:rPr>
              <a:t>+</a:t>
            </a:r>
            <a:r>
              <a:rPr lang="zh-CN" altLang="en-US" b="1" dirty="0">
                <a:latin typeface="Times New Roman" panose="02020603050405020304" pitchFamily="18" charset="0"/>
              </a:rPr>
              <a:t>扇区</a:t>
            </a:r>
            <a:r>
              <a:rPr lang="en-US" altLang="zh-CN" b="1" dirty="0">
                <a:latin typeface="Times New Roman" panose="02020603050405020304" pitchFamily="18" charset="0"/>
              </a:rPr>
              <a:t>-&gt;</a:t>
            </a:r>
            <a:r>
              <a:rPr lang="zh-CN" altLang="en-US" b="1" dirty="0">
                <a:latin typeface="Times New Roman" panose="02020603050405020304" pitchFamily="18" charset="0"/>
              </a:rPr>
              <a:t>一维块号</a:t>
            </a:r>
          </a:p>
          <a:p>
            <a:pPr lvl="2" algn="just" eaLnBrk="1" hangingPunct="1">
              <a:spcBef>
                <a:spcPct val="20000"/>
              </a:spcBef>
              <a:buClr>
                <a:srgbClr val="0000CC"/>
              </a:buClr>
              <a:buFont typeface="Wingdings" panose="05000000000000000000" pitchFamily="2" charset="2"/>
              <a:buChar char="Ø"/>
            </a:pPr>
            <a:r>
              <a:rPr lang="en-US" altLang="zh-CN" b="1" dirty="0">
                <a:latin typeface="Times New Roman" panose="02020603050405020304" pitchFamily="18" charset="0"/>
              </a:rPr>
              <a:t>(3) </a:t>
            </a:r>
            <a:r>
              <a:rPr lang="zh-CN" altLang="en-US" b="1" dirty="0">
                <a:latin typeface="Times New Roman" panose="02020603050405020304" pitchFamily="18" charset="0"/>
              </a:rPr>
              <a:t>将抽象命令映射为低层操作。</a:t>
            </a:r>
          </a:p>
          <a:p>
            <a:pPr lvl="1"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流设备接口：字符设备接口</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键盘</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打印机等</a:t>
            </a:r>
            <a:r>
              <a:rPr lang="en-US" altLang="zh-CN" sz="2800" b="1" dirty="0">
                <a:latin typeface="Times New Roman" panose="02020603050405020304" pitchFamily="18" charset="0"/>
              </a:rPr>
              <a:t>),</a:t>
            </a:r>
            <a:endParaRPr lang="zh-CN" altLang="en-US" sz="2800" b="1" dirty="0">
              <a:latin typeface="Times New Roman" panose="02020603050405020304" pitchFamily="18" charset="0"/>
            </a:endParaRPr>
          </a:p>
          <a:p>
            <a:pPr marL="457200" lvl="1" indent="0" algn="just" eaLnBrk="1" hangingPunct="1">
              <a:spcBef>
                <a:spcPct val="20000"/>
              </a:spcBef>
              <a:buClr>
                <a:srgbClr val="0000CC"/>
              </a:buClr>
            </a:pPr>
            <a:r>
              <a:rPr lang="zh-CN" altLang="en-US" sz="2800" b="1" dirty="0">
                <a:latin typeface="Times New Roman" panose="02020603050405020304" pitchFamily="18" charset="0"/>
              </a:rPr>
              <a:t>传输率低</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不可寻址</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独占</a:t>
            </a:r>
          </a:p>
          <a:p>
            <a:pPr lvl="1"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网络通信接口</a:t>
            </a:r>
          </a:p>
          <a:p>
            <a:pPr lvl="1" algn="just" eaLnBrk="1" hangingPunct="1">
              <a:spcBef>
                <a:spcPct val="20000"/>
              </a:spcBef>
              <a:buClr>
                <a:srgbClr val="0000CC"/>
              </a:buClr>
              <a:buFont typeface="Wingdings" panose="05000000000000000000" pitchFamily="2" charset="2"/>
              <a:buNone/>
            </a:pPr>
            <a:r>
              <a:rPr lang="zh-CN" altLang="en-US" sz="2800" b="1" dirty="0">
                <a:latin typeface="Times New Roman" panose="02020603050405020304" pitchFamily="18" charset="0"/>
              </a:rPr>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A17AD4A4-A61B-4131-BE88-E7927E649958}"/>
              </a:ext>
            </a:extLst>
          </p:cNvPr>
          <p:cNvSpPr txBox="1">
            <a:spLocks noChangeArrowheads="1"/>
          </p:cNvSpPr>
          <p:nvPr/>
        </p:nvSpPr>
        <p:spPr bwMode="auto">
          <a:xfrm>
            <a:off x="347663" y="183356"/>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6.8</a:t>
            </a:r>
            <a:r>
              <a:rPr lang="zh-CN" altLang="en-US" sz="4000" b="1" dirty="0">
                <a:latin typeface="华文新魏" panose="02010800040101010101" pitchFamily="2" charset="-122"/>
                <a:ea typeface="华文新魏" panose="02010800040101010101" pitchFamily="2" charset="-122"/>
              </a:rPr>
              <a:t>磁盘存储器管理</a:t>
            </a:r>
          </a:p>
        </p:txBody>
      </p:sp>
      <p:sp>
        <p:nvSpPr>
          <p:cNvPr id="81923" name="Rectangle 3">
            <a:extLst>
              <a:ext uri="{FF2B5EF4-FFF2-40B4-BE49-F238E27FC236}">
                <a16:creationId xmlns:a16="http://schemas.microsoft.com/office/drawing/2014/main" id="{3B1F6C8F-9E56-4548-B037-618246DE09C0}"/>
              </a:ext>
            </a:extLst>
          </p:cNvPr>
          <p:cNvSpPr>
            <a:spLocks noChangeArrowheads="1"/>
          </p:cNvSpPr>
          <p:nvPr/>
        </p:nvSpPr>
        <p:spPr bwMode="auto">
          <a:xfrm>
            <a:off x="-25400" y="954088"/>
            <a:ext cx="8458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6.8.1 </a:t>
            </a:r>
            <a:r>
              <a:rPr lang="zh-CN" altLang="en-US" sz="3200" b="1" dirty="0">
                <a:solidFill>
                  <a:srgbClr val="0000CC"/>
                </a:solidFill>
                <a:latin typeface="Times New Roman" panose="02020603050405020304" pitchFamily="18" charset="0"/>
              </a:rPr>
              <a:t>磁盘性能简述</a:t>
            </a:r>
            <a:endParaRPr lang="en-US" altLang="zh-CN" sz="3200" b="1" dirty="0">
              <a:solidFill>
                <a:srgbClr val="0000CC"/>
              </a:solidFill>
              <a:latin typeface="Times New Roman" panose="02020603050405020304" pitchFamily="18" charset="0"/>
            </a:endParaRPr>
          </a:p>
          <a:p>
            <a:pPr marL="0" indent="0" eaLnBrk="1" hangingPunct="1">
              <a:spcBef>
                <a:spcPct val="20000"/>
              </a:spcBef>
              <a:buClr>
                <a:srgbClr val="0000CC"/>
              </a:buClr>
            </a:pPr>
            <a:r>
              <a:rPr lang="en-US" altLang="zh-CN" b="1" dirty="0">
                <a:latin typeface="Times New Roman" panose="02020603050405020304" pitchFamily="18" charset="0"/>
              </a:rPr>
              <a:t>(</a:t>
            </a:r>
            <a:r>
              <a:rPr lang="zh-CN" altLang="en-US" b="1" dirty="0">
                <a:latin typeface="Times New Roman" panose="02020603050405020304" pitchFamily="18" charset="0"/>
              </a:rPr>
              <a:t>本书介绍的都是机械硬盘</a:t>
            </a:r>
            <a:r>
              <a:rPr lang="en-US" altLang="zh-CN" b="1" dirty="0">
                <a:latin typeface="Times New Roman" panose="02020603050405020304" pitchFamily="18" charset="0"/>
              </a:rPr>
              <a:t>,</a:t>
            </a:r>
            <a:r>
              <a:rPr lang="zh-CN" altLang="en-US" b="1" dirty="0">
                <a:latin typeface="Times New Roman" panose="02020603050405020304" pitchFamily="18" charset="0"/>
              </a:rPr>
              <a:t>固态硬盘的工作方式不同</a:t>
            </a:r>
            <a:r>
              <a:rPr lang="en-US" altLang="zh-CN" b="1" dirty="0">
                <a:latin typeface="Times New Roman" panose="02020603050405020304" pitchFamily="18" charset="0"/>
              </a:rPr>
              <a:t>,</a:t>
            </a:r>
            <a:r>
              <a:rPr lang="zh-CN" altLang="en-US" b="1" dirty="0">
                <a:latin typeface="Times New Roman" panose="02020603050405020304" pitchFamily="18" charset="0"/>
              </a:rPr>
              <a:t>但是逻辑上的数据组织都类似</a:t>
            </a:r>
            <a:r>
              <a:rPr lang="en-US" altLang="zh-CN" b="1" dirty="0">
                <a:latin typeface="Times New Roman" panose="02020603050405020304" pitchFamily="18" charset="0"/>
              </a:rPr>
              <a:t>)</a:t>
            </a:r>
            <a:endParaRPr lang="zh-CN" altLang="en-US" sz="2800" b="1" dirty="0">
              <a:latin typeface="宋体" panose="02010600030101010101" pitchFamily="2" charset="-122"/>
            </a:endParaRPr>
          </a:p>
        </p:txBody>
      </p:sp>
      <p:sp>
        <p:nvSpPr>
          <p:cNvPr id="2" name="AutoShape 2" descr="https://timgsa.baidu.com/timg?image&amp;quality=80&amp;size=b9999_10000&amp;sec=1605174852783&amp;di=404143ce8ffaa25304095a2142df1288&amp;imgtype=0&amp;src=http%3A%2F%2Fftp.chinafix.com%2Fportal%2F201708%2F29%2F142250ndgssgtvnyq7jlzw.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348880"/>
            <a:ext cx="3647619" cy="293333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2420888"/>
            <a:ext cx="5828571" cy="354285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688" y="1707529"/>
            <a:ext cx="6350000" cy="4241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A17AD4A4-A61B-4131-BE88-E7927E649958}"/>
              </a:ext>
            </a:extLst>
          </p:cNvPr>
          <p:cNvSpPr txBox="1">
            <a:spLocks noChangeArrowheads="1"/>
          </p:cNvSpPr>
          <p:nvPr/>
        </p:nvSpPr>
        <p:spPr bwMode="auto">
          <a:xfrm>
            <a:off x="347663" y="183356"/>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6.8</a:t>
            </a:r>
            <a:r>
              <a:rPr lang="zh-CN" altLang="en-US" sz="4000" b="1" dirty="0">
                <a:latin typeface="华文新魏" panose="02010800040101010101" pitchFamily="2" charset="-122"/>
                <a:ea typeface="华文新魏" panose="02010800040101010101" pitchFamily="2" charset="-122"/>
              </a:rPr>
              <a:t>磁盘存储器管理</a:t>
            </a:r>
          </a:p>
        </p:txBody>
      </p:sp>
      <p:sp>
        <p:nvSpPr>
          <p:cNvPr id="81923" name="Rectangle 3">
            <a:extLst>
              <a:ext uri="{FF2B5EF4-FFF2-40B4-BE49-F238E27FC236}">
                <a16:creationId xmlns:a16="http://schemas.microsoft.com/office/drawing/2014/main" id="{3B1F6C8F-9E56-4548-B037-618246DE09C0}"/>
              </a:ext>
            </a:extLst>
          </p:cNvPr>
          <p:cNvSpPr>
            <a:spLocks noChangeArrowheads="1"/>
          </p:cNvSpPr>
          <p:nvPr/>
        </p:nvSpPr>
        <p:spPr bwMode="auto">
          <a:xfrm>
            <a:off x="-25400" y="954088"/>
            <a:ext cx="8458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6.8.1 </a:t>
            </a:r>
            <a:r>
              <a:rPr lang="zh-CN" altLang="en-US" sz="3200" b="1" dirty="0">
                <a:solidFill>
                  <a:srgbClr val="0000CC"/>
                </a:solidFill>
                <a:latin typeface="Times New Roman" panose="02020603050405020304" pitchFamily="18" charset="0"/>
              </a:rPr>
              <a:t>磁盘性能简述</a:t>
            </a:r>
            <a:endParaRPr lang="en-US" altLang="zh-CN" sz="3200" b="1" dirty="0">
              <a:solidFill>
                <a:srgbClr val="0000CC"/>
              </a:solidFill>
              <a:latin typeface="Times New Roman" panose="02020603050405020304" pitchFamily="18" charset="0"/>
            </a:endParaRPr>
          </a:p>
          <a:p>
            <a:pPr marL="0" indent="0" eaLnBrk="1" hangingPunct="1">
              <a:spcBef>
                <a:spcPct val="20000"/>
              </a:spcBef>
              <a:buClr>
                <a:srgbClr val="0000CC"/>
              </a:buClr>
            </a:pPr>
            <a:r>
              <a:rPr lang="en-US" altLang="zh-CN" b="1" dirty="0">
                <a:latin typeface="Times New Roman" panose="02020603050405020304" pitchFamily="18" charset="0"/>
              </a:rPr>
              <a:t>(</a:t>
            </a:r>
            <a:r>
              <a:rPr lang="zh-CN" altLang="en-US" b="1" dirty="0">
                <a:latin typeface="Times New Roman" panose="02020603050405020304" pitchFamily="18" charset="0"/>
              </a:rPr>
              <a:t>本书介绍的都是机械硬盘</a:t>
            </a:r>
            <a:r>
              <a:rPr lang="en-US" altLang="zh-CN" b="1" dirty="0">
                <a:latin typeface="Times New Roman" panose="02020603050405020304" pitchFamily="18" charset="0"/>
              </a:rPr>
              <a:t>,</a:t>
            </a:r>
            <a:r>
              <a:rPr lang="zh-CN" altLang="en-US" b="1" dirty="0">
                <a:latin typeface="Times New Roman" panose="02020603050405020304" pitchFamily="18" charset="0"/>
              </a:rPr>
              <a:t>固态硬盘的工作方式不同</a:t>
            </a:r>
            <a:r>
              <a:rPr lang="en-US" altLang="zh-CN" b="1" dirty="0">
                <a:latin typeface="Times New Roman" panose="02020603050405020304" pitchFamily="18" charset="0"/>
              </a:rPr>
              <a:t>,</a:t>
            </a:r>
            <a:r>
              <a:rPr lang="zh-CN" altLang="en-US" b="1" dirty="0">
                <a:latin typeface="Times New Roman" panose="02020603050405020304" pitchFamily="18" charset="0"/>
              </a:rPr>
              <a:t>但是逻辑上的数据组织都类似</a:t>
            </a:r>
            <a:r>
              <a:rPr lang="en-US" altLang="zh-CN" b="1" dirty="0">
                <a:latin typeface="Times New Roman" panose="02020603050405020304" pitchFamily="18" charset="0"/>
              </a:rPr>
              <a:t>)</a:t>
            </a:r>
            <a:endParaRPr lang="zh-CN" altLang="en-US" sz="2800" b="1" dirty="0">
              <a:latin typeface="宋体" panose="02010600030101010101" pitchFamily="2" charset="-122"/>
            </a:endParaRPr>
          </a:p>
          <a:p>
            <a:pPr marL="457200" lvl="1" indent="0" eaLnBrk="1" hangingPunct="1">
              <a:lnSpc>
                <a:spcPct val="110000"/>
              </a:lnSpc>
              <a:spcBef>
                <a:spcPct val="40000"/>
              </a:spcBef>
              <a:buClr>
                <a:srgbClr val="0000CC"/>
              </a:buClr>
            </a:pPr>
            <a:r>
              <a:rPr lang="en-US" altLang="zh-CN" sz="2800" b="1" dirty="0">
                <a:latin typeface="Times New Roman" panose="02020603050405020304" pitchFamily="18" charset="0"/>
              </a:rPr>
              <a:t>1)</a:t>
            </a:r>
            <a:r>
              <a:rPr lang="zh-CN" altLang="en-US" sz="2800" b="1" dirty="0">
                <a:latin typeface="Times New Roman" panose="02020603050405020304" pitchFamily="18" charset="0"/>
              </a:rPr>
              <a:t>数据的组织和格式</a:t>
            </a:r>
            <a:endParaRPr lang="en-US" altLang="zh-CN" sz="2800" b="1" dirty="0">
              <a:latin typeface="Times New Roman" panose="02020603050405020304" pitchFamily="18" charset="0"/>
            </a:endParaRPr>
          </a:p>
          <a:p>
            <a:pPr marL="457200" lvl="1" indent="0" eaLnBrk="1" hangingPunct="1">
              <a:lnSpc>
                <a:spcPct val="110000"/>
              </a:lnSpc>
              <a:spcBef>
                <a:spcPct val="40000"/>
              </a:spcBef>
              <a:buClr>
                <a:srgbClr val="0000CC"/>
              </a:buClr>
            </a:pPr>
            <a:r>
              <a:rPr lang="zh-CN" altLang="en-US" b="1" dirty="0">
                <a:latin typeface="宋体" panose="02010600030101010101" pitchFamily="2" charset="-122"/>
              </a:rPr>
              <a:t>磁盘</a:t>
            </a:r>
            <a:r>
              <a:rPr lang="en-US" altLang="zh-CN" b="1" dirty="0">
                <a:latin typeface="宋体" panose="02010600030101010101" pitchFamily="2" charset="-122"/>
              </a:rPr>
              <a:t>-&gt;</a:t>
            </a:r>
            <a:r>
              <a:rPr lang="zh-CN" altLang="en-US" b="1" dirty="0">
                <a:latin typeface="宋体" panose="02010600030101010101" pitchFamily="2" charset="-122"/>
              </a:rPr>
              <a:t>盘片</a:t>
            </a:r>
            <a:r>
              <a:rPr lang="en-US" altLang="zh-CN" b="1" dirty="0">
                <a:latin typeface="宋体" panose="02010600030101010101" pitchFamily="2" charset="-122"/>
              </a:rPr>
              <a:t>-&gt;</a:t>
            </a:r>
            <a:r>
              <a:rPr lang="zh-CN" altLang="en-US" b="1" dirty="0">
                <a:latin typeface="宋体" panose="02010600030101010101" pitchFamily="2" charset="-122"/>
              </a:rPr>
              <a:t>存储面</a:t>
            </a:r>
            <a:r>
              <a:rPr lang="en-US" altLang="zh-CN" b="1" dirty="0">
                <a:latin typeface="宋体" panose="02010600030101010101" pitchFamily="2" charset="-122"/>
              </a:rPr>
              <a:t>-&gt;</a:t>
            </a:r>
            <a:r>
              <a:rPr lang="zh-CN" altLang="en-US" b="1" dirty="0">
                <a:latin typeface="宋体" panose="02010600030101010101" pitchFamily="2" charset="-122"/>
              </a:rPr>
              <a:t>磁道</a:t>
            </a:r>
            <a:r>
              <a:rPr lang="en-US" altLang="zh-CN" b="1" dirty="0">
                <a:latin typeface="宋体" panose="02010600030101010101" pitchFamily="2" charset="-122"/>
              </a:rPr>
              <a:t>-</a:t>
            </a:r>
            <a:r>
              <a:rPr lang="zh-CN" altLang="en-US" b="1" dirty="0">
                <a:latin typeface="宋体" panose="02010600030101010101" pitchFamily="2" charset="-122"/>
              </a:rPr>
              <a:t>扇区</a:t>
            </a:r>
            <a:r>
              <a:rPr lang="en-US" altLang="zh-CN" b="1" dirty="0">
                <a:latin typeface="宋体" panose="02010600030101010101" pitchFamily="2" charset="-122"/>
              </a:rPr>
              <a:t>(</a:t>
            </a:r>
            <a:r>
              <a:rPr lang="zh-CN" altLang="en-US" b="1" dirty="0">
                <a:latin typeface="宋体" panose="02010600030101010101" pitchFamily="2" charset="-122"/>
              </a:rPr>
              <a:t>盘块</a:t>
            </a:r>
            <a:r>
              <a:rPr lang="en-US" altLang="zh-CN" b="1" dirty="0">
                <a:latin typeface="宋体" panose="02010600030101010101" pitchFamily="2" charset="-122"/>
              </a:rPr>
              <a:t>,</a:t>
            </a:r>
            <a:r>
              <a:rPr lang="zh-CN" altLang="en-US" b="1" dirty="0">
                <a:latin typeface="宋体" panose="02010600030101010101" pitchFamily="2" charset="-122"/>
              </a:rPr>
              <a:t>数据块</a:t>
            </a:r>
            <a:r>
              <a:rPr lang="en-US" altLang="zh-CN" b="1" dirty="0">
                <a:latin typeface="宋体" panose="02010600030101010101" pitchFamily="2" charset="-122"/>
              </a:rPr>
              <a:t>)</a:t>
            </a:r>
          </a:p>
          <a:p>
            <a:pPr marL="457200" lvl="1" indent="0" eaLnBrk="1" hangingPunct="1">
              <a:lnSpc>
                <a:spcPct val="110000"/>
              </a:lnSpc>
              <a:spcBef>
                <a:spcPct val="40000"/>
              </a:spcBef>
              <a:buClr>
                <a:srgbClr val="0000CC"/>
              </a:buClr>
            </a:pPr>
            <a:r>
              <a:rPr lang="zh-CN" altLang="en-US" b="1" dirty="0">
                <a:latin typeface="宋体" panose="02010600030101010101" pitchFamily="2" charset="-122"/>
              </a:rPr>
              <a:t>低级格式化</a:t>
            </a:r>
            <a:r>
              <a:rPr lang="en-US" altLang="zh-CN" b="1" dirty="0">
                <a:latin typeface="宋体" panose="02010600030101010101" pitchFamily="2" charset="-122"/>
              </a:rPr>
              <a:t>:</a:t>
            </a:r>
            <a:r>
              <a:rPr lang="zh-CN" altLang="en-US" b="1" dirty="0">
                <a:latin typeface="宋体" panose="02010600030101010101" pitchFamily="2" charset="-122"/>
              </a:rPr>
              <a:t>改变扇区大小</a:t>
            </a:r>
            <a:r>
              <a:rPr lang="en-US" altLang="zh-CN" b="1" dirty="0">
                <a:latin typeface="宋体" panose="02010600030101010101" pitchFamily="2" charset="-122"/>
              </a:rPr>
              <a:t>,</a:t>
            </a:r>
            <a:r>
              <a:rPr lang="zh-CN" altLang="en-US" b="1" dirty="0">
                <a:latin typeface="宋体" panose="02010600030101010101" pitchFamily="2" charset="-122"/>
              </a:rPr>
              <a:t>从物理上重新规划</a:t>
            </a:r>
            <a:r>
              <a:rPr lang="en-US" altLang="zh-CN" b="1" dirty="0">
                <a:latin typeface="宋体" panose="02010600030101010101" pitchFamily="2" charset="-122"/>
              </a:rPr>
              <a:t>,</a:t>
            </a:r>
            <a:r>
              <a:rPr lang="zh-CN" altLang="en-US" b="1" dirty="0">
                <a:latin typeface="宋体" panose="02010600030101010101" pitchFamily="2" charset="-122"/>
              </a:rPr>
              <a:t>或者重写磁盘</a:t>
            </a:r>
            <a:r>
              <a:rPr lang="en-US" altLang="zh-CN" b="1" dirty="0">
                <a:latin typeface="宋体" panose="02010600030101010101" pitchFamily="2" charset="-122"/>
              </a:rPr>
              <a:t>,</a:t>
            </a:r>
            <a:r>
              <a:rPr lang="zh-CN" altLang="en-US" b="1" dirty="0">
                <a:latin typeface="宋体" panose="02010600030101010101" pitchFamily="2" charset="-122"/>
              </a:rPr>
              <a:t>非常慢</a:t>
            </a:r>
            <a:endParaRPr lang="en-US" altLang="zh-CN" b="1" dirty="0">
              <a:latin typeface="宋体" panose="02010600030101010101" pitchFamily="2" charset="-122"/>
            </a:endParaRPr>
          </a:p>
          <a:p>
            <a:pPr marL="457200" lvl="1" indent="0" eaLnBrk="1" hangingPunct="1">
              <a:lnSpc>
                <a:spcPct val="110000"/>
              </a:lnSpc>
              <a:spcBef>
                <a:spcPct val="40000"/>
              </a:spcBef>
              <a:buClr>
                <a:srgbClr val="0000CC"/>
              </a:buClr>
            </a:pPr>
            <a:r>
              <a:rPr lang="zh-CN" altLang="en-US" b="1" dirty="0">
                <a:latin typeface="宋体" panose="02010600030101010101" pitchFamily="2" charset="-122"/>
              </a:rPr>
              <a:t>高级格式化</a:t>
            </a:r>
            <a:r>
              <a:rPr lang="en-US" altLang="zh-CN" b="1" dirty="0">
                <a:latin typeface="宋体" panose="02010600030101010101" pitchFamily="2" charset="-122"/>
              </a:rPr>
              <a:t>:</a:t>
            </a:r>
            <a:r>
              <a:rPr lang="zh-CN" altLang="en-US" b="1" dirty="0">
                <a:latin typeface="宋体" panose="02010600030101010101" pitchFamily="2" charset="-122"/>
              </a:rPr>
              <a:t>建立文件系统</a:t>
            </a:r>
            <a:r>
              <a:rPr lang="en-US" altLang="zh-CN" b="1" dirty="0">
                <a:latin typeface="宋体" panose="02010600030101010101" pitchFamily="2" charset="-122"/>
              </a:rPr>
              <a:t>,</a:t>
            </a:r>
            <a:r>
              <a:rPr lang="zh-CN" altLang="en-US" b="1" dirty="0">
                <a:solidFill>
                  <a:srgbClr val="FF0000"/>
                </a:solidFill>
                <a:latin typeface="宋体" panose="02010600030101010101" pitchFamily="2" charset="-122"/>
              </a:rPr>
              <a:t>数据区并没有改动</a:t>
            </a:r>
            <a:r>
              <a:rPr lang="en-US" altLang="zh-CN" b="1" dirty="0">
                <a:latin typeface="宋体" panose="02010600030101010101" pitchFamily="2" charset="-122"/>
              </a:rPr>
              <a:t>,</a:t>
            </a:r>
            <a:r>
              <a:rPr lang="zh-CN" altLang="en-US" b="1" dirty="0">
                <a:latin typeface="宋体" panose="02010600030101010101" pitchFamily="2" charset="-122"/>
              </a:rPr>
              <a:t>极快</a:t>
            </a:r>
            <a:r>
              <a:rPr lang="en-US" altLang="zh-CN" b="1" dirty="0">
                <a:latin typeface="宋体" panose="02010600030101010101" pitchFamily="2" charset="-122"/>
              </a:rPr>
              <a:t>P231</a:t>
            </a:r>
          </a:p>
          <a:p>
            <a:pPr marL="457200" lvl="1" indent="0" eaLnBrk="1" hangingPunct="1">
              <a:lnSpc>
                <a:spcPct val="110000"/>
              </a:lnSpc>
              <a:spcBef>
                <a:spcPct val="40000"/>
              </a:spcBef>
              <a:buClr>
                <a:srgbClr val="0000CC"/>
              </a:buClr>
            </a:pPr>
            <a:r>
              <a:rPr lang="zh-CN" altLang="en-US" b="1" dirty="0">
                <a:latin typeface="宋体" panose="02010600030101010101" pitchFamily="2" charset="-122"/>
              </a:rPr>
              <a:t>一般系统里看到的是逻辑磁盘叫磁盘分区</a:t>
            </a:r>
            <a:r>
              <a:rPr lang="en-US" altLang="zh-CN" b="1" dirty="0">
                <a:latin typeface="宋体" panose="02010600030101010101" pitchFamily="2" charset="-122"/>
              </a:rPr>
              <a:t>,</a:t>
            </a:r>
            <a:r>
              <a:rPr lang="zh-CN" altLang="en-US" b="1" dirty="0">
                <a:latin typeface="宋体" panose="02010600030101010101" pitchFamily="2" charset="-122"/>
              </a:rPr>
              <a:t>表现为一个单独磁盘</a:t>
            </a:r>
            <a:r>
              <a:rPr lang="en-US" altLang="zh-CN" b="1" dirty="0">
                <a:latin typeface="宋体" panose="02010600030101010101" pitchFamily="2" charset="-122"/>
              </a:rPr>
              <a:t>.</a:t>
            </a:r>
            <a:r>
              <a:rPr lang="zh-CN" altLang="en-US" b="1" dirty="0">
                <a:latin typeface="宋体" panose="02010600030101010101" pitchFamily="2" charset="-122"/>
              </a:rPr>
              <a:t> 分区信息都在磁盘</a:t>
            </a:r>
            <a:r>
              <a:rPr lang="en-US" altLang="zh-CN" b="1" dirty="0">
                <a:latin typeface="宋体" panose="02010600030101010101" pitchFamily="2" charset="-122"/>
              </a:rPr>
              <a:t>0</a:t>
            </a:r>
            <a:r>
              <a:rPr lang="zh-CN" altLang="en-US" b="1" dirty="0">
                <a:latin typeface="宋体" panose="02010600030101010101" pitchFamily="2" charset="-122"/>
              </a:rPr>
              <a:t>扇区的主引导分区表</a:t>
            </a:r>
          </a:p>
        </p:txBody>
      </p:sp>
    </p:spTree>
    <p:extLst>
      <p:ext uri="{BB962C8B-B14F-4D97-AF65-F5344CB8AC3E}">
        <p14:creationId xmlns:p14="http://schemas.microsoft.com/office/powerpoint/2010/main" val="6376711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A17AD4A4-A61B-4131-BE88-E7927E649958}"/>
              </a:ext>
            </a:extLst>
          </p:cNvPr>
          <p:cNvSpPr txBox="1">
            <a:spLocks noChangeArrowheads="1"/>
          </p:cNvSpPr>
          <p:nvPr/>
        </p:nvSpPr>
        <p:spPr bwMode="auto">
          <a:xfrm>
            <a:off x="347663" y="183356"/>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6.8</a:t>
            </a:r>
            <a:r>
              <a:rPr lang="zh-CN" altLang="en-US" sz="4000" b="1" dirty="0">
                <a:latin typeface="华文新魏" panose="02010800040101010101" pitchFamily="2" charset="-122"/>
                <a:ea typeface="华文新魏" panose="02010800040101010101" pitchFamily="2" charset="-122"/>
              </a:rPr>
              <a:t>磁盘存储器管理</a:t>
            </a:r>
          </a:p>
        </p:txBody>
      </p:sp>
      <p:sp>
        <p:nvSpPr>
          <p:cNvPr id="81923" name="Rectangle 3">
            <a:extLst>
              <a:ext uri="{FF2B5EF4-FFF2-40B4-BE49-F238E27FC236}">
                <a16:creationId xmlns:a16="http://schemas.microsoft.com/office/drawing/2014/main" id="{3B1F6C8F-9E56-4548-B037-618246DE09C0}"/>
              </a:ext>
            </a:extLst>
          </p:cNvPr>
          <p:cNvSpPr>
            <a:spLocks noChangeArrowheads="1"/>
          </p:cNvSpPr>
          <p:nvPr/>
        </p:nvSpPr>
        <p:spPr bwMode="auto">
          <a:xfrm>
            <a:off x="-25400" y="954088"/>
            <a:ext cx="8458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6.8.1 </a:t>
            </a:r>
            <a:r>
              <a:rPr lang="zh-CN" altLang="en-US" sz="3200" b="1" dirty="0">
                <a:solidFill>
                  <a:srgbClr val="0000CC"/>
                </a:solidFill>
                <a:latin typeface="Times New Roman" panose="02020603050405020304" pitchFamily="18" charset="0"/>
              </a:rPr>
              <a:t>磁盘性能简述</a:t>
            </a:r>
            <a:endParaRPr lang="en-US" altLang="zh-CN" sz="3200" b="1" dirty="0">
              <a:solidFill>
                <a:srgbClr val="0000CC"/>
              </a:solidFill>
              <a:latin typeface="Times New Roman" panose="02020603050405020304" pitchFamily="18" charset="0"/>
            </a:endParaRPr>
          </a:p>
          <a:p>
            <a:pPr marL="457200" lvl="1" indent="0" eaLnBrk="1" hangingPunct="1">
              <a:lnSpc>
                <a:spcPct val="110000"/>
              </a:lnSpc>
              <a:spcBef>
                <a:spcPct val="40000"/>
              </a:spcBef>
              <a:buClr>
                <a:srgbClr val="0000CC"/>
              </a:buClr>
            </a:pPr>
            <a:r>
              <a:rPr lang="en-US" altLang="zh-CN" sz="2800" b="1" dirty="0">
                <a:latin typeface="Times New Roman" panose="02020603050405020304" pitchFamily="18" charset="0"/>
              </a:rPr>
              <a:t>1)</a:t>
            </a:r>
            <a:r>
              <a:rPr lang="zh-CN" altLang="en-US" sz="2800" b="1" dirty="0">
                <a:latin typeface="Times New Roman" panose="02020603050405020304" pitchFamily="18" charset="0"/>
              </a:rPr>
              <a:t>数据的组织和格式</a:t>
            </a:r>
            <a:endParaRPr lang="en-US" altLang="zh-CN" sz="2800" b="1" dirty="0">
              <a:latin typeface="Times New Roman" panose="02020603050405020304" pitchFamily="18" charset="0"/>
            </a:endParaRPr>
          </a:p>
          <a:p>
            <a:pPr marL="457200" lvl="1" indent="0" eaLnBrk="1" hangingPunct="1">
              <a:lnSpc>
                <a:spcPct val="110000"/>
              </a:lnSpc>
              <a:spcBef>
                <a:spcPct val="40000"/>
              </a:spcBef>
              <a:buClr>
                <a:srgbClr val="0000CC"/>
              </a:buClr>
            </a:pPr>
            <a:r>
              <a:rPr lang="zh-CN" altLang="en-US" sz="2800" b="1" dirty="0">
                <a:solidFill>
                  <a:srgbClr val="FF0000"/>
                </a:solidFill>
                <a:latin typeface="Times New Roman" panose="02020603050405020304" pitchFamily="18" charset="0"/>
              </a:rPr>
              <a:t>温切斯特磁盘格式</a:t>
            </a:r>
            <a:r>
              <a:rPr lang="en-US" altLang="zh-CN" sz="2800" b="1" dirty="0">
                <a:latin typeface="Times New Roman" panose="02020603050405020304" pitchFamily="18" charset="0"/>
              </a:rPr>
              <a:t>:sector-</a:t>
            </a:r>
            <a:r>
              <a:rPr lang="zh-CN" altLang="en-US" sz="2800" b="1" dirty="0">
                <a:latin typeface="Times New Roman" panose="02020603050405020304" pitchFamily="18" charset="0"/>
              </a:rPr>
              <a:t>扇区</a:t>
            </a:r>
            <a:endParaRPr lang="zh-CN" altLang="en-US" sz="2800" b="1" dirty="0">
              <a:latin typeface="宋体" panose="02010600030101010101" pitchFamily="2" charset="-122"/>
            </a:endParaRPr>
          </a:p>
        </p:txBody>
      </p:sp>
      <p:grpSp>
        <p:nvGrpSpPr>
          <p:cNvPr id="81924" name="Group 166">
            <a:extLst>
              <a:ext uri="{FF2B5EF4-FFF2-40B4-BE49-F238E27FC236}">
                <a16:creationId xmlns:a16="http://schemas.microsoft.com/office/drawing/2014/main" id="{25A9031B-E62B-4E9E-A1FE-E7E12B7DB6F2}"/>
              </a:ext>
            </a:extLst>
          </p:cNvPr>
          <p:cNvGrpSpPr>
            <a:grpSpLocks/>
          </p:cNvGrpSpPr>
          <p:nvPr/>
        </p:nvGrpSpPr>
        <p:grpSpPr bwMode="auto">
          <a:xfrm>
            <a:off x="179512" y="3212976"/>
            <a:ext cx="8308975" cy="3373437"/>
            <a:chOff x="150" y="1749"/>
            <a:chExt cx="5234" cy="2125"/>
          </a:xfrm>
        </p:grpSpPr>
        <p:sp>
          <p:nvSpPr>
            <p:cNvPr id="81925" name="Rectangle 5">
              <a:extLst>
                <a:ext uri="{FF2B5EF4-FFF2-40B4-BE49-F238E27FC236}">
                  <a16:creationId xmlns:a16="http://schemas.microsoft.com/office/drawing/2014/main" id="{2354D511-FDE5-47FE-A3A0-3A323F0ED67C}"/>
                </a:ext>
              </a:extLst>
            </p:cNvPr>
            <p:cNvSpPr>
              <a:spLocks noChangeArrowheads="1"/>
            </p:cNvSpPr>
            <p:nvPr/>
          </p:nvSpPr>
          <p:spPr bwMode="auto">
            <a:xfrm>
              <a:off x="726" y="2376"/>
              <a:ext cx="276"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26" name="Rectangle 6">
              <a:extLst>
                <a:ext uri="{FF2B5EF4-FFF2-40B4-BE49-F238E27FC236}">
                  <a16:creationId xmlns:a16="http://schemas.microsoft.com/office/drawing/2014/main" id="{840457A6-C57A-48BD-A17F-20DBC13458C5}"/>
                </a:ext>
              </a:extLst>
            </p:cNvPr>
            <p:cNvSpPr>
              <a:spLocks noChangeArrowheads="1"/>
            </p:cNvSpPr>
            <p:nvPr/>
          </p:nvSpPr>
          <p:spPr bwMode="auto">
            <a:xfrm>
              <a:off x="776" y="2552"/>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Gap</a:t>
              </a:r>
              <a:endParaRPr lang="en-US" altLang="zh-CN" b="1"/>
            </a:p>
          </p:txBody>
        </p:sp>
        <p:sp>
          <p:nvSpPr>
            <p:cNvPr id="81927" name="Rectangle 7">
              <a:extLst>
                <a:ext uri="{FF2B5EF4-FFF2-40B4-BE49-F238E27FC236}">
                  <a16:creationId xmlns:a16="http://schemas.microsoft.com/office/drawing/2014/main" id="{39A25363-9A79-40F6-AD7F-F5695D7AB570}"/>
                </a:ext>
              </a:extLst>
            </p:cNvPr>
            <p:cNvSpPr>
              <a:spLocks noChangeArrowheads="1"/>
            </p:cNvSpPr>
            <p:nvPr/>
          </p:nvSpPr>
          <p:spPr bwMode="auto">
            <a:xfrm>
              <a:off x="843" y="271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1</a:t>
              </a:r>
              <a:endParaRPr lang="zh-CN" altLang="en-US" b="1"/>
            </a:p>
          </p:txBody>
        </p:sp>
        <p:sp>
          <p:nvSpPr>
            <p:cNvPr id="81928" name="Rectangle 8">
              <a:extLst>
                <a:ext uri="{FF2B5EF4-FFF2-40B4-BE49-F238E27FC236}">
                  <a16:creationId xmlns:a16="http://schemas.microsoft.com/office/drawing/2014/main" id="{6EB770A4-4340-45C4-89FB-5A823C91FD0F}"/>
                </a:ext>
              </a:extLst>
            </p:cNvPr>
            <p:cNvSpPr>
              <a:spLocks noChangeArrowheads="1"/>
            </p:cNvSpPr>
            <p:nvPr/>
          </p:nvSpPr>
          <p:spPr bwMode="auto">
            <a:xfrm>
              <a:off x="1002" y="2376"/>
              <a:ext cx="275"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29" name="Rectangle 9">
              <a:extLst>
                <a:ext uri="{FF2B5EF4-FFF2-40B4-BE49-F238E27FC236}">
                  <a16:creationId xmlns:a16="http://schemas.microsoft.com/office/drawing/2014/main" id="{9B826F72-2CDE-4194-A33D-DAF946B834FE}"/>
                </a:ext>
              </a:extLst>
            </p:cNvPr>
            <p:cNvSpPr>
              <a:spLocks noChangeArrowheads="1"/>
            </p:cNvSpPr>
            <p:nvPr/>
          </p:nvSpPr>
          <p:spPr bwMode="auto">
            <a:xfrm>
              <a:off x="1277" y="2376"/>
              <a:ext cx="284"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30" name="Rectangle 10">
              <a:extLst>
                <a:ext uri="{FF2B5EF4-FFF2-40B4-BE49-F238E27FC236}">
                  <a16:creationId xmlns:a16="http://schemas.microsoft.com/office/drawing/2014/main" id="{DA2ECCCA-7F31-4E1E-8185-719FBFBAF364}"/>
                </a:ext>
              </a:extLst>
            </p:cNvPr>
            <p:cNvSpPr>
              <a:spLocks noChangeArrowheads="1"/>
            </p:cNvSpPr>
            <p:nvPr/>
          </p:nvSpPr>
          <p:spPr bwMode="auto">
            <a:xfrm>
              <a:off x="1561" y="2376"/>
              <a:ext cx="276"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31" name="Rectangle 11">
              <a:extLst>
                <a:ext uri="{FF2B5EF4-FFF2-40B4-BE49-F238E27FC236}">
                  <a16:creationId xmlns:a16="http://schemas.microsoft.com/office/drawing/2014/main" id="{5E609E57-8C40-4232-9E60-C8F1DABED809}"/>
                </a:ext>
              </a:extLst>
            </p:cNvPr>
            <p:cNvSpPr>
              <a:spLocks noChangeArrowheads="1"/>
            </p:cNvSpPr>
            <p:nvPr/>
          </p:nvSpPr>
          <p:spPr bwMode="auto">
            <a:xfrm>
              <a:off x="1837" y="2376"/>
              <a:ext cx="275"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32" name="Rectangle 12">
              <a:extLst>
                <a:ext uri="{FF2B5EF4-FFF2-40B4-BE49-F238E27FC236}">
                  <a16:creationId xmlns:a16="http://schemas.microsoft.com/office/drawing/2014/main" id="{AB22E4A7-DE30-4720-AB2B-48C3E2EECBDA}"/>
                </a:ext>
              </a:extLst>
            </p:cNvPr>
            <p:cNvSpPr>
              <a:spLocks noChangeArrowheads="1"/>
            </p:cNvSpPr>
            <p:nvPr/>
          </p:nvSpPr>
          <p:spPr bwMode="auto">
            <a:xfrm>
              <a:off x="2112" y="2376"/>
              <a:ext cx="275"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33" name="Rectangle 13">
              <a:extLst>
                <a:ext uri="{FF2B5EF4-FFF2-40B4-BE49-F238E27FC236}">
                  <a16:creationId xmlns:a16="http://schemas.microsoft.com/office/drawing/2014/main" id="{C4136497-6F24-4973-A43F-7F7BDACCE622}"/>
                </a:ext>
              </a:extLst>
            </p:cNvPr>
            <p:cNvSpPr>
              <a:spLocks noChangeArrowheads="1"/>
            </p:cNvSpPr>
            <p:nvPr/>
          </p:nvSpPr>
          <p:spPr bwMode="auto">
            <a:xfrm>
              <a:off x="2387" y="2376"/>
              <a:ext cx="276"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34" name="Rectangle 14">
              <a:extLst>
                <a:ext uri="{FF2B5EF4-FFF2-40B4-BE49-F238E27FC236}">
                  <a16:creationId xmlns:a16="http://schemas.microsoft.com/office/drawing/2014/main" id="{A552F5D2-79A5-4F42-9BF6-CA33ECF0CA4A}"/>
                </a:ext>
              </a:extLst>
            </p:cNvPr>
            <p:cNvSpPr>
              <a:spLocks noChangeArrowheads="1"/>
            </p:cNvSpPr>
            <p:nvPr/>
          </p:nvSpPr>
          <p:spPr bwMode="auto">
            <a:xfrm>
              <a:off x="2663" y="2376"/>
              <a:ext cx="275"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35" name="Rectangle 15">
              <a:extLst>
                <a:ext uri="{FF2B5EF4-FFF2-40B4-BE49-F238E27FC236}">
                  <a16:creationId xmlns:a16="http://schemas.microsoft.com/office/drawing/2014/main" id="{1281A95A-97EC-4C60-AC94-C66B2A54E3BA}"/>
                </a:ext>
              </a:extLst>
            </p:cNvPr>
            <p:cNvSpPr>
              <a:spLocks noChangeArrowheads="1"/>
            </p:cNvSpPr>
            <p:nvPr/>
          </p:nvSpPr>
          <p:spPr bwMode="auto">
            <a:xfrm>
              <a:off x="2938" y="2376"/>
              <a:ext cx="276"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36" name="Rectangle 16">
              <a:extLst>
                <a:ext uri="{FF2B5EF4-FFF2-40B4-BE49-F238E27FC236}">
                  <a16:creationId xmlns:a16="http://schemas.microsoft.com/office/drawing/2014/main" id="{F3C7F07B-0728-4C1C-A561-CA5CD8C9F44A}"/>
                </a:ext>
              </a:extLst>
            </p:cNvPr>
            <p:cNvSpPr>
              <a:spLocks noChangeArrowheads="1"/>
            </p:cNvSpPr>
            <p:nvPr/>
          </p:nvSpPr>
          <p:spPr bwMode="auto">
            <a:xfrm>
              <a:off x="3214" y="2376"/>
              <a:ext cx="275"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37" name="Rectangle 17">
              <a:extLst>
                <a:ext uri="{FF2B5EF4-FFF2-40B4-BE49-F238E27FC236}">
                  <a16:creationId xmlns:a16="http://schemas.microsoft.com/office/drawing/2014/main" id="{5B329303-2D94-4AD9-8012-A5E2B74D0664}"/>
                </a:ext>
              </a:extLst>
            </p:cNvPr>
            <p:cNvSpPr>
              <a:spLocks noChangeArrowheads="1"/>
            </p:cNvSpPr>
            <p:nvPr/>
          </p:nvSpPr>
          <p:spPr bwMode="auto">
            <a:xfrm>
              <a:off x="1119" y="271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0</a:t>
              </a:r>
              <a:endParaRPr lang="zh-CN" altLang="en-US" b="1"/>
            </a:p>
          </p:txBody>
        </p:sp>
        <p:sp>
          <p:nvSpPr>
            <p:cNvPr id="81938" name="Rectangle 18">
              <a:extLst>
                <a:ext uri="{FF2B5EF4-FFF2-40B4-BE49-F238E27FC236}">
                  <a16:creationId xmlns:a16="http://schemas.microsoft.com/office/drawing/2014/main" id="{7F88487F-C280-486D-8EEC-90B4BE0127DA}"/>
                </a:ext>
              </a:extLst>
            </p:cNvPr>
            <p:cNvSpPr>
              <a:spLocks noChangeArrowheads="1"/>
            </p:cNvSpPr>
            <p:nvPr/>
          </p:nvSpPr>
          <p:spPr bwMode="auto">
            <a:xfrm>
              <a:off x="1394" y="271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2</a:t>
              </a:r>
              <a:endParaRPr lang="zh-CN" altLang="en-US" b="1"/>
            </a:p>
          </p:txBody>
        </p:sp>
        <p:sp>
          <p:nvSpPr>
            <p:cNvPr id="81939" name="Rectangle 19">
              <a:extLst>
                <a:ext uri="{FF2B5EF4-FFF2-40B4-BE49-F238E27FC236}">
                  <a16:creationId xmlns:a16="http://schemas.microsoft.com/office/drawing/2014/main" id="{D6BFAE7F-545B-4D12-830D-56F23C55769A}"/>
                </a:ext>
              </a:extLst>
            </p:cNvPr>
            <p:cNvSpPr>
              <a:spLocks noChangeArrowheads="1"/>
            </p:cNvSpPr>
            <p:nvPr/>
          </p:nvSpPr>
          <p:spPr bwMode="auto">
            <a:xfrm>
              <a:off x="1670" y="271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0</a:t>
              </a:r>
              <a:endParaRPr lang="zh-CN" altLang="en-US" b="1"/>
            </a:p>
          </p:txBody>
        </p:sp>
        <p:sp>
          <p:nvSpPr>
            <p:cNvPr id="81940" name="Rectangle 20">
              <a:extLst>
                <a:ext uri="{FF2B5EF4-FFF2-40B4-BE49-F238E27FC236}">
                  <a16:creationId xmlns:a16="http://schemas.microsoft.com/office/drawing/2014/main" id="{B55B94AC-CD3E-4502-977B-8FFF7D2B2483}"/>
                </a:ext>
              </a:extLst>
            </p:cNvPr>
            <p:cNvSpPr>
              <a:spLocks noChangeArrowheads="1"/>
            </p:cNvSpPr>
            <p:nvPr/>
          </p:nvSpPr>
          <p:spPr bwMode="auto">
            <a:xfrm>
              <a:off x="1945" y="271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3</a:t>
              </a:r>
              <a:endParaRPr lang="zh-CN" altLang="en-US" b="1"/>
            </a:p>
          </p:txBody>
        </p:sp>
        <p:sp>
          <p:nvSpPr>
            <p:cNvPr id="81941" name="Rectangle 21">
              <a:extLst>
                <a:ext uri="{FF2B5EF4-FFF2-40B4-BE49-F238E27FC236}">
                  <a16:creationId xmlns:a16="http://schemas.microsoft.com/office/drawing/2014/main" id="{568981C8-7FB1-42D7-92D8-3DB61F1E7652}"/>
                </a:ext>
              </a:extLst>
            </p:cNvPr>
            <p:cNvSpPr>
              <a:spLocks noChangeArrowheads="1"/>
            </p:cNvSpPr>
            <p:nvPr/>
          </p:nvSpPr>
          <p:spPr bwMode="auto">
            <a:xfrm>
              <a:off x="2221" y="271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1</a:t>
              </a:r>
              <a:endParaRPr lang="zh-CN" altLang="en-US" b="1"/>
            </a:p>
          </p:txBody>
        </p:sp>
        <p:sp>
          <p:nvSpPr>
            <p:cNvPr id="81942" name="Rectangle 22">
              <a:extLst>
                <a:ext uri="{FF2B5EF4-FFF2-40B4-BE49-F238E27FC236}">
                  <a16:creationId xmlns:a16="http://schemas.microsoft.com/office/drawing/2014/main" id="{50847A93-24E1-4135-A90E-78BA3769C34D}"/>
                </a:ext>
              </a:extLst>
            </p:cNvPr>
            <p:cNvSpPr>
              <a:spLocks noChangeArrowheads="1"/>
            </p:cNvSpPr>
            <p:nvPr/>
          </p:nvSpPr>
          <p:spPr bwMode="auto">
            <a:xfrm>
              <a:off x="2471" y="2711"/>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29</a:t>
              </a:r>
              <a:endParaRPr lang="zh-CN" altLang="en-US" b="1"/>
            </a:p>
          </p:txBody>
        </p:sp>
        <p:sp>
          <p:nvSpPr>
            <p:cNvPr id="81943" name="Rectangle 23">
              <a:extLst>
                <a:ext uri="{FF2B5EF4-FFF2-40B4-BE49-F238E27FC236}">
                  <a16:creationId xmlns:a16="http://schemas.microsoft.com/office/drawing/2014/main" id="{954AE661-F232-47F0-B173-01222E0CA5F4}"/>
                </a:ext>
              </a:extLst>
            </p:cNvPr>
            <p:cNvSpPr>
              <a:spLocks noChangeArrowheads="1"/>
            </p:cNvSpPr>
            <p:nvPr/>
          </p:nvSpPr>
          <p:spPr bwMode="auto">
            <a:xfrm>
              <a:off x="2771" y="271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2</a:t>
              </a:r>
              <a:endParaRPr lang="zh-CN" altLang="en-US" b="1"/>
            </a:p>
          </p:txBody>
        </p:sp>
        <p:sp>
          <p:nvSpPr>
            <p:cNvPr id="81944" name="Rectangle 24">
              <a:extLst>
                <a:ext uri="{FF2B5EF4-FFF2-40B4-BE49-F238E27FC236}">
                  <a16:creationId xmlns:a16="http://schemas.microsoft.com/office/drawing/2014/main" id="{B0EBF656-0D96-4F6C-B18C-D1B2756EA582}"/>
                </a:ext>
              </a:extLst>
            </p:cNvPr>
            <p:cNvSpPr>
              <a:spLocks noChangeArrowheads="1"/>
            </p:cNvSpPr>
            <p:nvPr/>
          </p:nvSpPr>
          <p:spPr bwMode="auto">
            <a:xfrm>
              <a:off x="3022" y="2711"/>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29</a:t>
              </a:r>
              <a:endParaRPr lang="zh-CN" altLang="en-US" b="1"/>
            </a:p>
          </p:txBody>
        </p:sp>
        <p:sp>
          <p:nvSpPr>
            <p:cNvPr id="81945" name="Rectangle 25">
              <a:extLst>
                <a:ext uri="{FF2B5EF4-FFF2-40B4-BE49-F238E27FC236}">
                  <a16:creationId xmlns:a16="http://schemas.microsoft.com/office/drawing/2014/main" id="{00C9E70D-ECA8-46BE-AE92-A42017FB666F}"/>
                </a:ext>
              </a:extLst>
            </p:cNvPr>
            <p:cNvSpPr>
              <a:spLocks noChangeArrowheads="1"/>
            </p:cNvSpPr>
            <p:nvPr/>
          </p:nvSpPr>
          <p:spPr bwMode="auto">
            <a:xfrm>
              <a:off x="3322" y="271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3</a:t>
              </a:r>
              <a:endParaRPr lang="zh-CN" altLang="en-US" b="1"/>
            </a:p>
          </p:txBody>
        </p:sp>
        <p:sp>
          <p:nvSpPr>
            <p:cNvPr id="81946" name="Rectangle 26">
              <a:extLst>
                <a:ext uri="{FF2B5EF4-FFF2-40B4-BE49-F238E27FC236}">
                  <a16:creationId xmlns:a16="http://schemas.microsoft.com/office/drawing/2014/main" id="{8E4E008F-53A6-47E7-9918-1F5C060B46EB}"/>
                </a:ext>
              </a:extLst>
            </p:cNvPr>
            <p:cNvSpPr>
              <a:spLocks noChangeArrowheads="1"/>
            </p:cNvSpPr>
            <p:nvPr/>
          </p:nvSpPr>
          <p:spPr bwMode="auto">
            <a:xfrm>
              <a:off x="1035" y="2552"/>
              <a:ext cx="2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Field</a:t>
              </a:r>
              <a:endParaRPr lang="en-US" altLang="zh-CN" b="1"/>
            </a:p>
          </p:txBody>
        </p:sp>
        <p:sp>
          <p:nvSpPr>
            <p:cNvPr id="81947" name="Rectangle 27">
              <a:extLst>
                <a:ext uri="{FF2B5EF4-FFF2-40B4-BE49-F238E27FC236}">
                  <a16:creationId xmlns:a16="http://schemas.microsoft.com/office/drawing/2014/main" id="{61F3FE8A-525A-40E7-8279-7B6658F392FA}"/>
                </a:ext>
              </a:extLst>
            </p:cNvPr>
            <p:cNvSpPr>
              <a:spLocks noChangeArrowheads="1"/>
            </p:cNvSpPr>
            <p:nvPr/>
          </p:nvSpPr>
          <p:spPr bwMode="auto">
            <a:xfrm>
              <a:off x="1327" y="2552"/>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Gap</a:t>
              </a:r>
              <a:endParaRPr lang="en-US" altLang="zh-CN" b="1"/>
            </a:p>
          </p:txBody>
        </p:sp>
        <p:sp>
          <p:nvSpPr>
            <p:cNvPr id="81948" name="Rectangle 28">
              <a:extLst>
                <a:ext uri="{FF2B5EF4-FFF2-40B4-BE49-F238E27FC236}">
                  <a16:creationId xmlns:a16="http://schemas.microsoft.com/office/drawing/2014/main" id="{3A77BEF4-D111-44A7-A693-EDAF37E7571C}"/>
                </a:ext>
              </a:extLst>
            </p:cNvPr>
            <p:cNvSpPr>
              <a:spLocks noChangeArrowheads="1"/>
            </p:cNvSpPr>
            <p:nvPr/>
          </p:nvSpPr>
          <p:spPr bwMode="auto">
            <a:xfrm>
              <a:off x="1586" y="2552"/>
              <a:ext cx="2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Field</a:t>
              </a:r>
              <a:endParaRPr lang="en-US" altLang="zh-CN" b="1"/>
            </a:p>
          </p:txBody>
        </p:sp>
        <p:sp>
          <p:nvSpPr>
            <p:cNvPr id="81949" name="Rectangle 29">
              <a:extLst>
                <a:ext uri="{FF2B5EF4-FFF2-40B4-BE49-F238E27FC236}">
                  <a16:creationId xmlns:a16="http://schemas.microsoft.com/office/drawing/2014/main" id="{744633FA-E957-4788-88F5-E379DD277043}"/>
                </a:ext>
              </a:extLst>
            </p:cNvPr>
            <p:cNvSpPr>
              <a:spLocks noChangeArrowheads="1"/>
            </p:cNvSpPr>
            <p:nvPr/>
          </p:nvSpPr>
          <p:spPr bwMode="auto">
            <a:xfrm>
              <a:off x="1878" y="2552"/>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Gap</a:t>
              </a:r>
              <a:endParaRPr lang="en-US" altLang="zh-CN" b="1"/>
            </a:p>
          </p:txBody>
        </p:sp>
        <p:sp>
          <p:nvSpPr>
            <p:cNvPr id="81950" name="Rectangle 30">
              <a:extLst>
                <a:ext uri="{FF2B5EF4-FFF2-40B4-BE49-F238E27FC236}">
                  <a16:creationId xmlns:a16="http://schemas.microsoft.com/office/drawing/2014/main" id="{5CF090FB-27C4-479C-9210-C824E0578996}"/>
                </a:ext>
              </a:extLst>
            </p:cNvPr>
            <p:cNvSpPr>
              <a:spLocks noChangeArrowheads="1"/>
            </p:cNvSpPr>
            <p:nvPr/>
          </p:nvSpPr>
          <p:spPr bwMode="auto">
            <a:xfrm>
              <a:off x="2162" y="2552"/>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Gap</a:t>
              </a:r>
              <a:endParaRPr lang="en-US" altLang="zh-CN" b="1"/>
            </a:p>
          </p:txBody>
        </p:sp>
        <p:sp>
          <p:nvSpPr>
            <p:cNvPr id="81951" name="Rectangle 31">
              <a:extLst>
                <a:ext uri="{FF2B5EF4-FFF2-40B4-BE49-F238E27FC236}">
                  <a16:creationId xmlns:a16="http://schemas.microsoft.com/office/drawing/2014/main" id="{C5734992-637A-49B6-8021-C24780423B2E}"/>
                </a:ext>
              </a:extLst>
            </p:cNvPr>
            <p:cNvSpPr>
              <a:spLocks noChangeArrowheads="1"/>
            </p:cNvSpPr>
            <p:nvPr/>
          </p:nvSpPr>
          <p:spPr bwMode="auto">
            <a:xfrm>
              <a:off x="2413" y="2552"/>
              <a:ext cx="2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Field</a:t>
              </a:r>
              <a:endParaRPr lang="en-US" altLang="zh-CN" b="1"/>
            </a:p>
          </p:txBody>
        </p:sp>
        <p:sp>
          <p:nvSpPr>
            <p:cNvPr id="81952" name="Rectangle 32">
              <a:extLst>
                <a:ext uri="{FF2B5EF4-FFF2-40B4-BE49-F238E27FC236}">
                  <a16:creationId xmlns:a16="http://schemas.microsoft.com/office/drawing/2014/main" id="{13A7656F-00E3-46CA-B260-BB8DE8616B19}"/>
                </a:ext>
              </a:extLst>
            </p:cNvPr>
            <p:cNvSpPr>
              <a:spLocks noChangeArrowheads="1"/>
            </p:cNvSpPr>
            <p:nvPr/>
          </p:nvSpPr>
          <p:spPr bwMode="auto">
            <a:xfrm>
              <a:off x="2713" y="2552"/>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Gap</a:t>
              </a:r>
              <a:endParaRPr lang="en-US" altLang="zh-CN" b="1"/>
            </a:p>
          </p:txBody>
        </p:sp>
        <p:sp>
          <p:nvSpPr>
            <p:cNvPr id="81953" name="Rectangle 33">
              <a:extLst>
                <a:ext uri="{FF2B5EF4-FFF2-40B4-BE49-F238E27FC236}">
                  <a16:creationId xmlns:a16="http://schemas.microsoft.com/office/drawing/2014/main" id="{309903AF-EE1E-4B33-9C4C-3DCD48313915}"/>
                </a:ext>
              </a:extLst>
            </p:cNvPr>
            <p:cNvSpPr>
              <a:spLocks noChangeArrowheads="1"/>
            </p:cNvSpPr>
            <p:nvPr/>
          </p:nvSpPr>
          <p:spPr bwMode="auto">
            <a:xfrm>
              <a:off x="2963" y="2552"/>
              <a:ext cx="2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Field</a:t>
              </a:r>
              <a:endParaRPr lang="en-US" altLang="zh-CN" b="1"/>
            </a:p>
          </p:txBody>
        </p:sp>
        <p:sp>
          <p:nvSpPr>
            <p:cNvPr id="81954" name="Rectangle 34">
              <a:extLst>
                <a:ext uri="{FF2B5EF4-FFF2-40B4-BE49-F238E27FC236}">
                  <a16:creationId xmlns:a16="http://schemas.microsoft.com/office/drawing/2014/main" id="{8C722C11-75F6-49BC-BE5E-033AE0B53211}"/>
                </a:ext>
              </a:extLst>
            </p:cNvPr>
            <p:cNvSpPr>
              <a:spLocks noChangeArrowheads="1"/>
            </p:cNvSpPr>
            <p:nvPr/>
          </p:nvSpPr>
          <p:spPr bwMode="auto">
            <a:xfrm>
              <a:off x="3264" y="2552"/>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Gap</a:t>
              </a:r>
              <a:endParaRPr lang="en-US" altLang="zh-CN" b="1"/>
            </a:p>
          </p:txBody>
        </p:sp>
        <p:sp>
          <p:nvSpPr>
            <p:cNvPr id="81955" name="Rectangle 35">
              <a:extLst>
                <a:ext uri="{FF2B5EF4-FFF2-40B4-BE49-F238E27FC236}">
                  <a16:creationId xmlns:a16="http://schemas.microsoft.com/office/drawing/2014/main" id="{FD4652E9-B9C3-48FA-8904-147CEEB73804}"/>
                </a:ext>
              </a:extLst>
            </p:cNvPr>
            <p:cNvSpPr>
              <a:spLocks noChangeArrowheads="1"/>
            </p:cNvSpPr>
            <p:nvPr/>
          </p:nvSpPr>
          <p:spPr bwMode="auto">
            <a:xfrm>
              <a:off x="818" y="287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17</a:t>
              </a:r>
              <a:endParaRPr lang="zh-CN" altLang="en-US" b="1"/>
            </a:p>
          </p:txBody>
        </p:sp>
        <p:sp>
          <p:nvSpPr>
            <p:cNvPr id="81956" name="Rectangle 36">
              <a:extLst>
                <a:ext uri="{FF2B5EF4-FFF2-40B4-BE49-F238E27FC236}">
                  <a16:creationId xmlns:a16="http://schemas.microsoft.com/office/drawing/2014/main" id="{C64196A7-8066-4C9D-A925-07F655879382}"/>
                </a:ext>
              </a:extLst>
            </p:cNvPr>
            <p:cNvSpPr>
              <a:spLocks noChangeArrowheads="1"/>
            </p:cNvSpPr>
            <p:nvPr/>
          </p:nvSpPr>
          <p:spPr bwMode="auto">
            <a:xfrm>
              <a:off x="1119" y="287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7</a:t>
              </a:r>
              <a:endParaRPr lang="zh-CN" altLang="en-US" b="1"/>
            </a:p>
          </p:txBody>
        </p:sp>
        <p:sp>
          <p:nvSpPr>
            <p:cNvPr id="81957" name="Rectangle 37">
              <a:extLst>
                <a:ext uri="{FF2B5EF4-FFF2-40B4-BE49-F238E27FC236}">
                  <a16:creationId xmlns:a16="http://schemas.microsoft.com/office/drawing/2014/main" id="{53C89956-DA01-4518-BB30-60B3BCF212FF}"/>
                </a:ext>
              </a:extLst>
            </p:cNvPr>
            <p:cNvSpPr>
              <a:spLocks noChangeArrowheads="1"/>
            </p:cNvSpPr>
            <p:nvPr/>
          </p:nvSpPr>
          <p:spPr bwMode="auto">
            <a:xfrm>
              <a:off x="1369" y="287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41</a:t>
              </a:r>
              <a:endParaRPr lang="zh-CN" altLang="en-US" b="1"/>
            </a:p>
          </p:txBody>
        </p:sp>
        <p:sp>
          <p:nvSpPr>
            <p:cNvPr id="81958" name="Rectangle 38">
              <a:extLst>
                <a:ext uri="{FF2B5EF4-FFF2-40B4-BE49-F238E27FC236}">
                  <a16:creationId xmlns:a16="http://schemas.microsoft.com/office/drawing/2014/main" id="{063E569E-B985-41EC-A387-17581007C01E}"/>
                </a:ext>
              </a:extLst>
            </p:cNvPr>
            <p:cNvSpPr>
              <a:spLocks noChangeArrowheads="1"/>
            </p:cNvSpPr>
            <p:nvPr/>
          </p:nvSpPr>
          <p:spPr bwMode="auto">
            <a:xfrm>
              <a:off x="1619" y="2870"/>
              <a:ext cx="1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515</a:t>
              </a:r>
              <a:endParaRPr lang="zh-CN" altLang="en-US" b="1"/>
            </a:p>
          </p:txBody>
        </p:sp>
        <p:sp>
          <p:nvSpPr>
            <p:cNvPr id="81959" name="Rectangle 39">
              <a:extLst>
                <a:ext uri="{FF2B5EF4-FFF2-40B4-BE49-F238E27FC236}">
                  <a16:creationId xmlns:a16="http://schemas.microsoft.com/office/drawing/2014/main" id="{85358364-2A1E-4608-9F5B-8BCDFFF34864}"/>
                </a:ext>
              </a:extLst>
            </p:cNvPr>
            <p:cNvSpPr>
              <a:spLocks noChangeArrowheads="1"/>
            </p:cNvSpPr>
            <p:nvPr/>
          </p:nvSpPr>
          <p:spPr bwMode="auto">
            <a:xfrm>
              <a:off x="1920" y="287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20</a:t>
              </a:r>
              <a:endParaRPr lang="zh-CN" altLang="en-US" b="1"/>
            </a:p>
          </p:txBody>
        </p:sp>
        <p:sp>
          <p:nvSpPr>
            <p:cNvPr id="81960" name="Rectangle 40">
              <a:extLst>
                <a:ext uri="{FF2B5EF4-FFF2-40B4-BE49-F238E27FC236}">
                  <a16:creationId xmlns:a16="http://schemas.microsoft.com/office/drawing/2014/main" id="{C97397A2-89BA-4A64-AC0B-276061A2D8A4}"/>
                </a:ext>
              </a:extLst>
            </p:cNvPr>
            <p:cNvSpPr>
              <a:spLocks noChangeArrowheads="1"/>
            </p:cNvSpPr>
            <p:nvPr/>
          </p:nvSpPr>
          <p:spPr bwMode="auto">
            <a:xfrm>
              <a:off x="2195" y="287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17</a:t>
              </a:r>
              <a:endParaRPr lang="zh-CN" altLang="en-US" b="1"/>
            </a:p>
          </p:txBody>
        </p:sp>
        <p:sp>
          <p:nvSpPr>
            <p:cNvPr id="81961" name="Rectangle 41">
              <a:extLst>
                <a:ext uri="{FF2B5EF4-FFF2-40B4-BE49-F238E27FC236}">
                  <a16:creationId xmlns:a16="http://schemas.microsoft.com/office/drawing/2014/main" id="{04F19016-AA3D-44FA-998C-B6835B26A8FE}"/>
                </a:ext>
              </a:extLst>
            </p:cNvPr>
            <p:cNvSpPr>
              <a:spLocks noChangeArrowheads="1"/>
            </p:cNvSpPr>
            <p:nvPr/>
          </p:nvSpPr>
          <p:spPr bwMode="auto">
            <a:xfrm>
              <a:off x="2496" y="287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7</a:t>
              </a:r>
              <a:endParaRPr lang="zh-CN" altLang="en-US" b="1"/>
            </a:p>
          </p:txBody>
        </p:sp>
        <p:sp>
          <p:nvSpPr>
            <p:cNvPr id="81962" name="Rectangle 42">
              <a:extLst>
                <a:ext uri="{FF2B5EF4-FFF2-40B4-BE49-F238E27FC236}">
                  <a16:creationId xmlns:a16="http://schemas.microsoft.com/office/drawing/2014/main" id="{FB49FA83-4EFB-4596-AC12-DDBEB7174C7D}"/>
                </a:ext>
              </a:extLst>
            </p:cNvPr>
            <p:cNvSpPr>
              <a:spLocks noChangeArrowheads="1"/>
            </p:cNvSpPr>
            <p:nvPr/>
          </p:nvSpPr>
          <p:spPr bwMode="auto">
            <a:xfrm>
              <a:off x="2746" y="287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41</a:t>
              </a:r>
              <a:endParaRPr lang="zh-CN" altLang="en-US" b="1"/>
            </a:p>
          </p:txBody>
        </p:sp>
        <p:sp>
          <p:nvSpPr>
            <p:cNvPr id="81963" name="Rectangle 43">
              <a:extLst>
                <a:ext uri="{FF2B5EF4-FFF2-40B4-BE49-F238E27FC236}">
                  <a16:creationId xmlns:a16="http://schemas.microsoft.com/office/drawing/2014/main" id="{8B065C1E-A565-4C9D-A9CE-7D73ED0BC433}"/>
                </a:ext>
              </a:extLst>
            </p:cNvPr>
            <p:cNvSpPr>
              <a:spLocks noChangeArrowheads="1"/>
            </p:cNvSpPr>
            <p:nvPr/>
          </p:nvSpPr>
          <p:spPr bwMode="auto">
            <a:xfrm>
              <a:off x="2997" y="2870"/>
              <a:ext cx="1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515</a:t>
              </a:r>
              <a:endParaRPr lang="zh-CN" altLang="en-US" b="1"/>
            </a:p>
          </p:txBody>
        </p:sp>
        <p:sp>
          <p:nvSpPr>
            <p:cNvPr id="81964" name="Rectangle 44">
              <a:extLst>
                <a:ext uri="{FF2B5EF4-FFF2-40B4-BE49-F238E27FC236}">
                  <a16:creationId xmlns:a16="http://schemas.microsoft.com/office/drawing/2014/main" id="{390A2AF9-E7AE-40A6-8FA8-5E36AEC15392}"/>
                </a:ext>
              </a:extLst>
            </p:cNvPr>
            <p:cNvSpPr>
              <a:spLocks noChangeArrowheads="1"/>
            </p:cNvSpPr>
            <p:nvPr/>
          </p:nvSpPr>
          <p:spPr bwMode="auto">
            <a:xfrm>
              <a:off x="3297" y="287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20</a:t>
              </a:r>
              <a:endParaRPr lang="zh-CN" altLang="en-US" b="1"/>
            </a:p>
          </p:txBody>
        </p:sp>
        <p:sp>
          <p:nvSpPr>
            <p:cNvPr id="81965" name="Freeform 45">
              <a:extLst>
                <a:ext uri="{FF2B5EF4-FFF2-40B4-BE49-F238E27FC236}">
                  <a16:creationId xmlns:a16="http://schemas.microsoft.com/office/drawing/2014/main" id="{291D8728-ECC4-46B1-B182-C49EDDDE7BD8}"/>
                </a:ext>
              </a:extLst>
            </p:cNvPr>
            <p:cNvSpPr>
              <a:spLocks/>
            </p:cNvSpPr>
            <p:nvPr/>
          </p:nvSpPr>
          <p:spPr bwMode="auto">
            <a:xfrm>
              <a:off x="3489" y="2376"/>
              <a:ext cx="159" cy="477"/>
            </a:xfrm>
            <a:custGeom>
              <a:avLst/>
              <a:gdLst>
                <a:gd name="T0" fmla="*/ 142 w 159"/>
                <a:gd name="T1" fmla="*/ 477 h 477"/>
                <a:gd name="T2" fmla="*/ 0 w 159"/>
                <a:gd name="T3" fmla="*/ 477 h 477"/>
                <a:gd name="T4" fmla="*/ 0 w 159"/>
                <a:gd name="T5" fmla="*/ 0 h 477"/>
                <a:gd name="T6" fmla="*/ 142 w 159"/>
                <a:gd name="T7" fmla="*/ 0 h 477"/>
                <a:gd name="T8" fmla="*/ 117 w 159"/>
                <a:gd name="T9" fmla="*/ 84 h 477"/>
                <a:gd name="T10" fmla="*/ 117 w 159"/>
                <a:gd name="T11" fmla="*/ 159 h 477"/>
                <a:gd name="T12" fmla="*/ 142 w 159"/>
                <a:gd name="T13" fmla="*/ 243 h 477"/>
                <a:gd name="T14" fmla="*/ 159 w 159"/>
                <a:gd name="T15" fmla="*/ 318 h 477"/>
                <a:gd name="T16" fmla="*/ 159 w 159"/>
                <a:gd name="T17" fmla="*/ 402 h 477"/>
                <a:gd name="T18" fmla="*/ 142 w 159"/>
                <a:gd name="T19" fmla="*/ 477 h 4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9"/>
                <a:gd name="T31" fmla="*/ 0 h 477"/>
                <a:gd name="T32" fmla="*/ 159 w 159"/>
                <a:gd name="T33" fmla="*/ 477 h 4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9" h="477">
                  <a:moveTo>
                    <a:pt x="142" y="477"/>
                  </a:moveTo>
                  <a:lnTo>
                    <a:pt x="0" y="477"/>
                  </a:lnTo>
                  <a:lnTo>
                    <a:pt x="0" y="0"/>
                  </a:lnTo>
                  <a:lnTo>
                    <a:pt x="142" y="0"/>
                  </a:lnTo>
                  <a:lnTo>
                    <a:pt x="117" y="84"/>
                  </a:lnTo>
                  <a:lnTo>
                    <a:pt x="117" y="159"/>
                  </a:lnTo>
                  <a:lnTo>
                    <a:pt x="142" y="243"/>
                  </a:lnTo>
                  <a:lnTo>
                    <a:pt x="159" y="318"/>
                  </a:lnTo>
                  <a:lnTo>
                    <a:pt x="159" y="402"/>
                  </a:lnTo>
                  <a:lnTo>
                    <a:pt x="142" y="477"/>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81966" name="Freeform 46">
              <a:extLst>
                <a:ext uri="{FF2B5EF4-FFF2-40B4-BE49-F238E27FC236}">
                  <a16:creationId xmlns:a16="http://schemas.microsoft.com/office/drawing/2014/main" id="{1E013F84-4395-4D8E-84EE-DDF1A4C3B861}"/>
                </a:ext>
              </a:extLst>
            </p:cNvPr>
            <p:cNvSpPr>
              <a:spLocks/>
            </p:cNvSpPr>
            <p:nvPr/>
          </p:nvSpPr>
          <p:spPr bwMode="auto">
            <a:xfrm>
              <a:off x="3648" y="2376"/>
              <a:ext cx="234" cy="477"/>
            </a:xfrm>
            <a:custGeom>
              <a:avLst/>
              <a:gdLst>
                <a:gd name="T0" fmla="*/ 25 w 234"/>
                <a:gd name="T1" fmla="*/ 0 h 477"/>
                <a:gd name="T2" fmla="*/ 234 w 234"/>
                <a:gd name="T3" fmla="*/ 0 h 477"/>
                <a:gd name="T4" fmla="*/ 234 w 234"/>
                <a:gd name="T5" fmla="*/ 477 h 477"/>
                <a:gd name="T6" fmla="*/ 25 w 234"/>
                <a:gd name="T7" fmla="*/ 477 h 477"/>
                <a:gd name="T8" fmla="*/ 58 w 234"/>
                <a:gd name="T9" fmla="*/ 402 h 477"/>
                <a:gd name="T10" fmla="*/ 58 w 234"/>
                <a:gd name="T11" fmla="*/ 318 h 477"/>
                <a:gd name="T12" fmla="*/ 25 w 234"/>
                <a:gd name="T13" fmla="*/ 243 h 477"/>
                <a:gd name="T14" fmla="*/ 0 w 234"/>
                <a:gd name="T15" fmla="*/ 168 h 477"/>
                <a:gd name="T16" fmla="*/ 0 w 234"/>
                <a:gd name="T17" fmla="*/ 84 h 477"/>
                <a:gd name="T18" fmla="*/ 25 w 234"/>
                <a:gd name="T19" fmla="*/ 0 h 4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4"/>
                <a:gd name="T31" fmla="*/ 0 h 477"/>
                <a:gd name="T32" fmla="*/ 234 w 234"/>
                <a:gd name="T33" fmla="*/ 477 h 4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4" h="477">
                  <a:moveTo>
                    <a:pt x="25" y="0"/>
                  </a:moveTo>
                  <a:lnTo>
                    <a:pt x="234" y="0"/>
                  </a:lnTo>
                  <a:lnTo>
                    <a:pt x="234" y="477"/>
                  </a:lnTo>
                  <a:lnTo>
                    <a:pt x="25" y="477"/>
                  </a:lnTo>
                  <a:lnTo>
                    <a:pt x="58" y="402"/>
                  </a:lnTo>
                  <a:lnTo>
                    <a:pt x="58" y="318"/>
                  </a:lnTo>
                  <a:lnTo>
                    <a:pt x="25" y="243"/>
                  </a:lnTo>
                  <a:lnTo>
                    <a:pt x="0" y="168"/>
                  </a:lnTo>
                  <a:lnTo>
                    <a:pt x="0" y="84"/>
                  </a:lnTo>
                  <a:lnTo>
                    <a:pt x="25"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81967" name="Rectangle 47">
              <a:extLst>
                <a:ext uri="{FF2B5EF4-FFF2-40B4-BE49-F238E27FC236}">
                  <a16:creationId xmlns:a16="http://schemas.microsoft.com/office/drawing/2014/main" id="{AFE54EFE-0030-47D9-A019-88682B146124}"/>
                </a:ext>
              </a:extLst>
            </p:cNvPr>
            <p:cNvSpPr>
              <a:spLocks noChangeArrowheads="1"/>
            </p:cNvSpPr>
            <p:nvPr/>
          </p:nvSpPr>
          <p:spPr bwMode="auto">
            <a:xfrm>
              <a:off x="1085" y="2393"/>
              <a:ext cx="1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ID</a:t>
              </a:r>
              <a:endParaRPr lang="en-US" altLang="zh-CN" b="1"/>
            </a:p>
          </p:txBody>
        </p:sp>
        <p:sp>
          <p:nvSpPr>
            <p:cNvPr id="81968" name="Rectangle 48">
              <a:extLst>
                <a:ext uri="{FF2B5EF4-FFF2-40B4-BE49-F238E27FC236}">
                  <a16:creationId xmlns:a16="http://schemas.microsoft.com/office/drawing/2014/main" id="{71A85799-6E0D-45EE-A1AF-7C3C26FC1213}"/>
                </a:ext>
              </a:extLst>
            </p:cNvPr>
            <p:cNvSpPr>
              <a:spLocks noChangeArrowheads="1"/>
            </p:cNvSpPr>
            <p:nvPr/>
          </p:nvSpPr>
          <p:spPr bwMode="auto">
            <a:xfrm>
              <a:off x="1586" y="2393"/>
              <a:ext cx="23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dirty="0">
                  <a:solidFill>
                    <a:srgbClr val="000000"/>
                  </a:solidFill>
                  <a:latin typeface="Times" panose="02020603050405020304" pitchFamily="18" charset="0"/>
                </a:rPr>
                <a:t>Data</a:t>
              </a:r>
              <a:endParaRPr lang="en-US" altLang="zh-CN" b="1" dirty="0"/>
            </a:p>
          </p:txBody>
        </p:sp>
        <p:sp>
          <p:nvSpPr>
            <p:cNvPr id="81969" name="Rectangle 49">
              <a:extLst>
                <a:ext uri="{FF2B5EF4-FFF2-40B4-BE49-F238E27FC236}">
                  <a16:creationId xmlns:a16="http://schemas.microsoft.com/office/drawing/2014/main" id="{55CA6DF4-C75E-43AE-85A9-EA4B439A756E}"/>
                </a:ext>
              </a:extLst>
            </p:cNvPr>
            <p:cNvSpPr>
              <a:spLocks noChangeArrowheads="1"/>
            </p:cNvSpPr>
            <p:nvPr/>
          </p:nvSpPr>
          <p:spPr bwMode="auto">
            <a:xfrm>
              <a:off x="2471" y="2393"/>
              <a:ext cx="1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ID</a:t>
              </a:r>
              <a:endParaRPr lang="en-US" altLang="zh-CN" b="1"/>
            </a:p>
          </p:txBody>
        </p:sp>
        <p:sp>
          <p:nvSpPr>
            <p:cNvPr id="81970" name="Rectangle 50">
              <a:extLst>
                <a:ext uri="{FF2B5EF4-FFF2-40B4-BE49-F238E27FC236}">
                  <a16:creationId xmlns:a16="http://schemas.microsoft.com/office/drawing/2014/main" id="{62A59A19-3769-43EE-844C-12555A79966E}"/>
                </a:ext>
              </a:extLst>
            </p:cNvPr>
            <p:cNvSpPr>
              <a:spLocks noChangeArrowheads="1"/>
            </p:cNvSpPr>
            <p:nvPr/>
          </p:nvSpPr>
          <p:spPr bwMode="auto">
            <a:xfrm>
              <a:off x="2972" y="2393"/>
              <a:ext cx="23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Data</a:t>
              </a:r>
              <a:endParaRPr lang="en-US" altLang="zh-CN" b="1"/>
            </a:p>
          </p:txBody>
        </p:sp>
        <p:sp>
          <p:nvSpPr>
            <p:cNvPr id="81971" name="Rectangle 51">
              <a:extLst>
                <a:ext uri="{FF2B5EF4-FFF2-40B4-BE49-F238E27FC236}">
                  <a16:creationId xmlns:a16="http://schemas.microsoft.com/office/drawing/2014/main" id="{6430A70D-9853-47C0-AB58-D17D733051CC}"/>
                </a:ext>
              </a:extLst>
            </p:cNvPr>
            <p:cNvSpPr>
              <a:spLocks noChangeArrowheads="1"/>
            </p:cNvSpPr>
            <p:nvPr/>
          </p:nvSpPr>
          <p:spPr bwMode="auto">
            <a:xfrm>
              <a:off x="3882" y="2376"/>
              <a:ext cx="275"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72" name="Rectangle 52">
              <a:extLst>
                <a:ext uri="{FF2B5EF4-FFF2-40B4-BE49-F238E27FC236}">
                  <a16:creationId xmlns:a16="http://schemas.microsoft.com/office/drawing/2014/main" id="{2AA72014-72DF-489D-B7BC-9F63545D740C}"/>
                </a:ext>
              </a:extLst>
            </p:cNvPr>
            <p:cNvSpPr>
              <a:spLocks noChangeArrowheads="1"/>
            </p:cNvSpPr>
            <p:nvPr/>
          </p:nvSpPr>
          <p:spPr bwMode="auto">
            <a:xfrm>
              <a:off x="3932" y="2552"/>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Gap</a:t>
              </a:r>
              <a:endParaRPr lang="en-US" altLang="zh-CN" b="1"/>
            </a:p>
          </p:txBody>
        </p:sp>
        <p:sp>
          <p:nvSpPr>
            <p:cNvPr id="81973" name="Rectangle 53">
              <a:extLst>
                <a:ext uri="{FF2B5EF4-FFF2-40B4-BE49-F238E27FC236}">
                  <a16:creationId xmlns:a16="http://schemas.microsoft.com/office/drawing/2014/main" id="{74A2D17C-7D80-4104-BB97-52E9D4BD544A}"/>
                </a:ext>
              </a:extLst>
            </p:cNvPr>
            <p:cNvSpPr>
              <a:spLocks noChangeArrowheads="1"/>
            </p:cNvSpPr>
            <p:nvPr/>
          </p:nvSpPr>
          <p:spPr bwMode="auto">
            <a:xfrm>
              <a:off x="3999" y="271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1</a:t>
              </a:r>
              <a:endParaRPr lang="zh-CN" altLang="en-US" b="1"/>
            </a:p>
          </p:txBody>
        </p:sp>
        <p:sp>
          <p:nvSpPr>
            <p:cNvPr id="81974" name="Rectangle 54">
              <a:extLst>
                <a:ext uri="{FF2B5EF4-FFF2-40B4-BE49-F238E27FC236}">
                  <a16:creationId xmlns:a16="http://schemas.microsoft.com/office/drawing/2014/main" id="{BB028FD4-70EB-4FE9-BE89-2EC4F44878C5}"/>
                </a:ext>
              </a:extLst>
            </p:cNvPr>
            <p:cNvSpPr>
              <a:spLocks noChangeArrowheads="1"/>
            </p:cNvSpPr>
            <p:nvPr/>
          </p:nvSpPr>
          <p:spPr bwMode="auto">
            <a:xfrm>
              <a:off x="4157" y="2376"/>
              <a:ext cx="276"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75" name="Rectangle 55">
              <a:extLst>
                <a:ext uri="{FF2B5EF4-FFF2-40B4-BE49-F238E27FC236}">
                  <a16:creationId xmlns:a16="http://schemas.microsoft.com/office/drawing/2014/main" id="{F61555BE-AE3A-47E0-A8C4-B37FF43C6B26}"/>
                </a:ext>
              </a:extLst>
            </p:cNvPr>
            <p:cNvSpPr>
              <a:spLocks noChangeArrowheads="1"/>
            </p:cNvSpPr>
            <p:nvPr/>
          </p:nvSpPr>
          <p:spPr bwMode="auto">
            <a:xfrm>
              <a:off x="4433" y="2376"/>
              <a:ext cx="275"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76" name="Rectangle 56">
              <a:extLst>
                <a:ext uri="{FF2B5EF4-FFF2-40B4-BE49-F238E27FC236}">
                  <a16:creationId xmlns:a16="http://schemas.microsoft.com/office/drawing/2014/main" id="{8BDF8441-AAC9-41F6-99BF-1E6B511E7601}"/>
                </a:ext>
              </a:extLst>
            </p:cNvPr>
            <p:cNvSpPr>
              <a:spLocks noChangeArrowheads="1"/>
            </p:cNvSpPr>
            <p:nvPr/>
          </p:nvSpPr>
          <p:spPr bwMode="auto">
            <a:xfrm>
              <a:off x="4708" y="2376"/>
              <a:ext cx="284"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77" name="Rectangle 57">
              <a:extLst>
                <a:ext uri="{FF2B5EF4-FFF2-40B4-BE49-F238E27FC236}">
                  <a16:creationId xmlns:a16="http://schemas.microsoft.com/office/drawing/2014/main" id="{E1B04C58-C524-4B5C-8159-35935AD510E2}"/>
                </a:ext>
              </a:extLst>
            </p:cNvPr>
            <p:cNvSpPr>
              <a:spLocks noChangeArrowheads="1"/>
            </p:cNvSpPr>
            <p:nvPr/>
          </p:nvSpPr>
          <p:spPr bwMode="auto">
            <a:xfrm>
              <a:off x="4992" y="2376"/>
              <a:ext cx="275" cy="477"/>
            </a:xfrm>
            <a:prstGeom prst="rect">
              <a:avLst/>
            </a:prstGeom>
            <a:solidFill>
              <a:srgbClr val="FFFFFF"/>
            </a:solidFill>
            <a:ln w="12700">
              <a:solidFill>
                <a:srgbClr val="000000"/>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1978" name="Rectangle 58">
              <a:extLst>
                <a:ext uri="{FF2B5EF4-FFF2-40B4-BE49-F238E27FC236}">
                  <a16:creationId xmlns:a16="http://schemas.microsoft.com/office/drawing/2014/main" id="{2185C78F-A34C-4F79-9975-6ED6414088CE}"/>
                </a:ext>
              </a:extLst>
            </p:cNvPr>
            <p:cNvSpPr>
              <a:spLocks noChangeArrowheads="1"/>
            </p:cNvSpPr>
            <p:nvPr/>
          </p:nvSpPr>
          <p:spPr bwMode="auto">
            <a:xfrm>
              <a:off x="4249" y="2711"/>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29</a:t>
              </a:r>
              <a:endParaRPr lang="zh-CN" altLang="en-US" b="1"/>
            </a:p>
          </p:txBody>
        </p:sp>
        <p:sp>
          <p:nvSpPr>
            <p:cNvPr id="81979" name="Rectangle 59">
              <a:extLst>
                <a:ext uri="{FF2B5EF4-FFF2-40B4-BE49-F238E27FC236}">
                  <a16:creationId xmlns:a16="http://schemas.microsoft.com/office/drawing/2014/main" id="{A9527537-4A51-46B9-9826-0DD8D7BC5986}"/>
                </a:ext>
              </a:extLst>
            </p:cNvPr>
            <p:cNvSpPr>
              <a:spLocks noChangeArrowheads="1"/>
            </p:cNvSpPr>
            <p:nvPr/>
          </p:nvSpPr>
          <p:spPr bwMode="auto">
            <a:xfrm>
              <a:off x="4550" y="271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2</a:t>
              </a:r>
              <a:endParaRPr lang="zh-CN" altLang="en-US" b="1"/>
            </a:p>
          </p:txBody>
        </p:sp>
        <p:sp>
          <p:nvSpPr>
            <p:cNvPr id="81980" name="Rectangle 60">
              <a:extLst>
                <a:ext uri="{FF2B5EF4-FFF2-40B4-BE49-F238E27FC236}">
                  <a16:creationId xmlns:a16="http://schemas.microsoft.com/office/drawing/2014/main" id="{D1B2D933-B533-4793-AE77-77D5DDE5D2FA}"/>
                </a:ext>
              </a:extLst>
            </p:cNvPr>
            <p:cNvSpPr>
              <a:spLocks noChangeArrowheads="1"/>
            </p:cNvSpPr>
            <p:nvPr/>
          </p:nvSpPr>
          <p:spPr bwMode="auto">
            <a:xfrm>
              <a:off x="4800" y="2711"/>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29</a:t>
              </a:r>
              <a:endParaRPr lang="zh-CN" altLang="en-US" b="1"/>
            </a:p>
          </p:txBody>
        </p:sp>
        <p:sp>
          <p:nvSpPr>
            <p:cNvPr id="81981" name="Rectangle 61">
              <a:extLst>
                <a:ext uri="{FF2B5EF4-FFF2-40B4-BE49-F238E27FC236}">
                  <a16:creationId xmlns:a16="http://schemas.microsoft.com/office/drawing/2014/main" id="{B6758320-9471-410E-9C56-2E794728FD6B}"/>
                </a:ext>
              </a:extLst>
            </p:cNvPr>
            <p:cNvSpPr>
              <a:spLocks noChangeArrowheads="1"/>
            </p:cNvSpPr>
            <p:nvPr/>
          </p:nvSpPr>
          <p:spPr bwMode="auto">
            <a:xfrm>
              <a:off x="5101" y="271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3</a:t>
              </a:r>
              <a:endParaRPr lang="zh-CN" altLang="en-US" b="1"/>
            </a:p>
          </p:txBody>
        </p:sp>
        <p:sp>
          <p:nvSpPr>
            <p:cNvPr id="81982" name="Rectangle 62">
              <a:extLst>
                <a:ext uri="{FF2B5EF4-FFF2-40B4-BE49-F238E27FC236}">
                  <a16:creationId xmlns:a16="http://schemas.microsoft.com/office/drawing/2014/main" id="{D2F435BF-40E8-4545-866F-2688DBDEF871}"/>
                </a:ext>
              </a:extLst>
            </p:cNvPr>
            <p:cNvSpPr>
              <a:spLocks noChangeArrowheads="1"/>
            </p:cNvSpPr>
            <p:nvPr/>
          </p:nvSpPr>
          <p:spPr bwMode="auto">
            <a:xfrm>
              <a:off x="4191" y="2552"/>
              <a:ext cx="2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Field</a:t>
              </a:r>
              <a:endParaRPr lang="en-US" altLang="zh-CN" b="1"/>
            </a:p>
          </p:txBody>
        </p:sp>
        <p:sp>
          <p:nvSpPr>
            <p:cNvPr id="81983" name="Rectangle 63">
              <a:extLst>
                <a:ext uri="{FF2B5EF4-FFF2-40B4-BE49-F238E27FC236}">
                  <a16:creationId xmlns:a16="http://schemas.microsoft.com/office/drawing/2014/main" id="{C4424F79-9184-4CF6-921A-A0639218E548}"/>
                </a:ext>
              </a:extLst>
            </p:cNvPr>
            <p:cNvSpPr>
              <a:spLocks noChangeArrowheads="1"/>
            </p:cNvSpPr>
            <p:nvPr/>
          </p:nvSpPr>
          <p:spPr bwMode="auto">
            <a:xfrm>
              <a:off x="4483" y="2552"/>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Gap</a:t>
              </a:r>
              <a:endParaRPr lang="en-US" altLang="zh-CN" b="1"/>
            </a:p>
          </p:txBody>
        </p:sp>
        <p:sp>
          <p:nvSpPr>
            <p:cNvPr id="81984" name="Rectangle 64">
              <a:extLst>
                <a:ext uri="{FF2B5EF4-FFF2-40B4-BE49-F238E27FC236}">
                  <a16:creationId xmlns:a16="http://schemas.microsoft.com/office/drawing/2014/main" id="{7E1015A6-B9FC-4B52-8341-5AC2ABBD329A}"/>
                </a:ext>
              </a:extLst>
            </p:cNvPr>
            <p:cNvSpPr>
              <a:spLocks noChangeArrowheads="1"/>
            </p:cNvSpPr>
            <p:nvPr/>
          </p:nvSpPr>
          <p:spPr bwMode="auto">
            <a:xfrm>
              <a:off x="4742" y="2552"/>
              <a:ext cx="2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Field</a:t>
              </a:r>
              <a:endParaRPr lang="en-US" altLang="zh-CN" b="1"/>
            </a:p>
          </p:txBody>
        </p:sp>
        <p:sp>
          <p:nvSpPr>
            <p:cNvPr id="81985" name="Rectangle 65">
              <a:extLst>
                <a:ext uri="{FF2B5EF4-FFF2-40B4-BE49-F238E27FC236}">
                  <a16:creationId xmlns:a16="http://schemas.microsoft.com/office/drawing/2014/main" id="{FFE61FF3-B0C7-43D6-9294-7BDF33CFB349}"/>
                </a:ext>
              </a:extLst>
            </p:cNvPr>
            <p:cNvSpPr>
              <a:spLocks noChangeArrowheads="1"/>
            </p:cNvSpPr>
            <p:nvPr/>
          </p:nvSpPr>
          <p:spPr bwMode="auto">
            <a:xfrm>
              <a:off x="3974" y="287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17</a:t>
              </a:r>
              <a:endParaRPr lang="zh-CN" altLang="en-US" b="1"/>
            </a:p>
          </p:txBody>
        </p:sp>
        <p:sp>
          <p:nvSpPr>
            <p:cNvPr id="81986" name="Rectangle 66">
              <a:extLst>
                <a:ext uri="{FF2B5EF4-FFF2-40B4-BE49-F238E27FC236}">
                  <a16:creationId xmlns:a16="http://schemas.microsoft.com/office/drawing/2014/main" id="{59E384EB-9E0E-4406-BD46-446085D1CEB2}"/>
                </a:ext>
              </a:extLst>
            </p:cNvPr>
            <p:cNvSpPr>
              <a:spLocks noChangeArrowheads="1"/>
            </p:cNvSpPr>
            <p:nvPr/>
          </p:nvSpPr>
          <p:spPr bwMode="auto">
            <a:xfrm>
              <a:off x="4274" y="287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7</a:t>
              </a:r>
              <a:endParaRPr lang="zh-CN" altLang="en-US" b="1"/>
            </a:p>
          </p:txBody>
        </p:sp>
        <p:sp>
          <p:nvSpPr>
            <p:cNvPr id="81987" name="Rectangle 67">
              <a:extLst>
                <a:ext uri="{FF2B5EF4-FFF2-40B4-BE49-F238E27FC236}">
                  <a16:creationId xmlns:a16="http://schemas.microsoft.com/office/drawing/2014/main" id="{2A53CD29-9D22-4009-BB32-A51352578C25}"/>
                </a:ext>
              </a:extLst>
            </p:cNvPr>
            <p:cNvSpPr>
              <a:spLocks noChangeArrowheads="1"/>
            </p:cNvSpPr>
            <p:nvPr/>
          </p:nvSpPr>
          <p:spPr bwMode="auto">
            <a:xfrm>
              <a:off x="4525" y="287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41</a:t>
              </a:r>
              <a:endParaRPr lang="zh-CN" altLang="en-US" b="1"/>
            </a:p>
          </p:txBody>
        </p:sp>
        <p:sp>
          <p:nvSpPr>
            <p:cNvPr id="81988" name="Rectangle 68">
              <a:extLst>
                <a:ext uri="{FF2B5EF4-FFF2-40B4-BE49-F238E27FC236}">
                  <a16:creationId xmlns:a16="http://schemas.microsoft.com/office/drawing/2014/main" id="{A8C6CF62-9C79-46A6-962F-128C05D43B1F}"/>
                </a:ext>
              </a:extLst>
            </p:cNvPr>
            <p:cNvSpPr>
              <a:spLocks noChangeArrowheads="1"/>
            </p:cNvSpPr>
            <p:nvPr/>
          </p:nvSpPr>
          <p:spPr bwMode="auto">
            <a:xfrm>
              <a:off x="4775" y="2870"/>
              <a:ext cx="1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515</a:t>
              </a:r>
              <a:endParaRPr lang="zh-CN" altLang="en-US" b="1"/>
            </a:p>
          </p:txBody>
        </p:sp>
        <p:sp>
          <p:nvSpPr>
            <p:cNvPr id="81989" name="Rectangle 69">
              <a:extLst>
                <a:ext uri="{FF2B5EF4-FFF2-40B4-BE49-F238E27FC236}">
                  <a16:creationId xmlns:a16="http://schemas.microsoft.com/office/drawing/2014/main" id="{17FFB798-A004-4D9C-8E4C-F71B1FC16C43}"/>
                </a:ext>
              </a:extLst>
            </p:cNvPr>
            <p:cNvSpPr>
              <a:spLocks noChangeArrowheads="1"/>
            </p:cNvSpPr>
            <p:nvPr/>
          </p:nvSpPr>
          <p:spPr bwMode="auto">
            <a:xfrm>
              <a:off x="5075" y="287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20</a:t>
              </a:r>
              <a:endParaRPr lang="zh-CN" altLang="en-US" b="1"/>
            </a:p>
          </p:txBody>
        </p:sp>
        <p:sp>
          <p:nvSpPr>
            <p:cNvPr id="81990" name="Rectangle 70">
              <a:extLst>
                <a:ext uri="{FF2B5EF4-FFF2-40B4-BE49-F238E27FC236}">
                  <a16:creationId xmlns:a16="http://schemas.microsoft.com/office/drawing/2014/main" id="{DF5ED3BC-501A-4CA7-9A77-D7D432D8DC6E}"/>
                </a:ext>
              </a:extLst>
            </p:cNvPr>
            <p:cNvSpPr>
              <a:spLocks noChangeArrowheads="1"/>
            </p:cNvSpPr>
            <p:nvPr/>
          </p:nvSpPr>
          <p:spPr bwMode="auto">
            <a:xfrm>
              <a:off x="4241" y="2393"/>
              <a:ext cx="1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ID</a:t>
              </a:r>
              <a:endParaRPr lang="en-US" altLang="zh-CN" b="1"/>
            </a:p>
          </p:txBody>
        </p:sp>
        <p:sp>
          <p:nvSpPr>
            <p:cNvPr id="81991" name="Rectangle 71">
              <a:extLst>
                <a:ext uri="{FF2B5EF4-FFF2-40B4-BE49-F238E27FC236}">
                  <a16:creationId xmlns:a16="http://schemas.microsoft.com/office/drawing/2014/main" id="{1CD57E0A-AF7A-4796-9CFE-C619ACE0B2AD}"/>
                </a:ext>
              </a:extLst>
            </p:cNvPr>
            <p:cNvSpPr>
              <a:spLocks noChangeArrowheads="1"/>
            </p:cNvSpPr>
            <p:nvPr/>
          </p:nvSpPr>
          <p:spPr bwMode="auto">
            <a:xfrm>
              <a:off x="4742" y="2393"/>
              <a:ext cx="23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Data</a:t>
              </a:r>
              <a:endParaRPr lang="en-US" altLang="zh-CN" b="1"/>
            </a:p>
          </p:txBody>
        </p:sp>
        <p:sp>
          <p:nvSpPr>
            <p:cNvPr id="81992" name="Line 72">
              <a:extLst>
                <a:ext uri="{FF2B5EF4-FFF2-40B4-BE49-F238E27FC236}">
                  <a16:creationId xmlns:a16="http://schemas.microsoft.com/office/drawing/2014/main" id="{29693D73-3C44-412C-9729-8C8C19AE18BE}"/>
                </a:ext>
              </a:extLst>
            </p:cNvPr>
            <p:cNvSpPr>
              <a:spLocks noChangeShapeType="1"/>
            </p:cNvSpPr>
            <p:nvPr/>
          </p:nvSpPr>
          <p:spPr bwMode="auto">
            <a:xfrm>
              <a:off x="726" y="2067"/>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3" name="Line 73">
              <a:extLst>
                <a:ext uri="{FF2B5EF4-FFF2-40B4-BE49-F238E27FC236}">
                  <a16:creationId xmlns:a16="http://schemas.microsoft.com/office/drawing/2014/main" id="{622F95D1-0E0C-410C-B805-06A6ECD27BB1}"/>
                </a:ext>
              </a:extLst>
            </p:cNvPr>
            <p:cNvSpPr>
              <a:spLocks noChangeShapeType="1"/>
            </p:cNvSpPr>
            <p:nvPr/>
          </p:nvSpPr>
          <p:spPr bwMode="auto">
            <a:xfrm>
              <a:off x="726" y="2134"/>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4" name="Line 74">
              <a:extLst>
                <a:ext uri="{FF2B5EF4-FFF2-40B4-BE49-F238E27FC236}">
                  <a16:creationId xmlns:a16="http://schemas.microsoft.com/office/drawing/2014/main" id="{68EBC54E-AEBF-4F77-801B-E600C9477B5E}"/>
                </a:ext>
              </a:extLst>
            </p:cNvPr>
            <p:cNvSpPr>
              <a:spLocks noChangeShapeType="1"/>
            </p:cNvSpPr>
            <p:nvPr/>
          </p:nvSpPr>
          <p:spPr bwMode="auto">
            <a:xfrm>
              <a:off x="726" y="2201"/>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5" name="Line 75">
              <a:extLst>
                <a:ext uri="{FF2B5EF4-FFF2-40B4-BE49-F238E27FC236}">
                  <a16:creationId xmlns:a16="http://schemas.microsoft.com/office/drawing/2014/main" id="{AFDB5737-3038-4C78-9CB7-3C23BBEDCA1A}"/>
                </a:ext>
              </a:extLst>
            </p:cNvPr>
            <p:cNvSpPr>
              <a:spLocks noChangeShapeType="1"/>
            </p:cNvSpPr>
            <p:nvPr/>
          </p:nvSpPr>
          <p:spPr bwMode="auto">
            <a:xfrm>
              <a:off x="726" y="2268"/>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6" name="Line 76">
              <a:extLst>
                <a:ext uri="{FF2B5EF4-FFF2-40B4-BE49-F238E27FC236}">
                  <a16:creationId xmlns:a16="http://schemas.microsoft.com/office/drawing/2014/main" id="{48A687B1-6221-4F4A-8D6D-77610EC43314}"/>
                </a:ext>
              </a:extLst>
            </p:cNvPr>
            <p:cNvSpPr>
              <a:spLocks noChangeShapeType="1"/>
            </p:cNvSpPr>
            <p:nvPr/>
          </p:nvSpPr>
          <p:spPr bwMode="auto">
            <a:xfrm>
              <a:off x="726" y="2334"/>
              <a:ext cx="1" cy="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7" name="Line 77">
              <a:extLst>
                <a:ext uri="{FF2B5EF4-FFF2-40B4-BE49-F238E27FC236}">
                  <a16:creationId xmlns:a16="http://schemas.microsoft.com/office/drawing/2014/main" id="{291D84DC-6C6E-4547-9E0F-DB6AA19663B1}"/>
                </a:ext>
              </a:extLst>
            </p:cNvPr>
            <p:cNvSpPr>
              <a:spLocks noChangeShapeType="1"/>
            </p:cNvSpPr>
            <p:nvPr/>
          </p:nvSpPr>
          <p:spPr bwMode="auto">
            <a:xfrm>
              <a:off x="2112" y="2067"/>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8" name="Line 78">
              <a:extLst>
                <a:ext uri="{FF2B5EF4-FFF2-40B4-BE49-F238E27FC236}">
                  <a16:creationId xmlns:a16="http://schemas.microsoft.com/office/drawing/2014/main" id="{35242B16-965F-4744-99B2-692615277C9F}"/>
                </a:ext>
              </a:extLst>
            </p:cNvPr>
            <p:cNvSpPr>
              <a:spLocks noChangeShapeType="1"/>
            </p:cNvSpPr>
            <p:nvPr/>
          </p:nvSpPr>
          <p:spPr bwMode="auto">
            <a:xfrm>
              <a:off x="2112" y="2134"/>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9" name="Line 79">
              <a:extLst>
                <a:ext uri="{FF2B5EF4-FFF2-40B4-BE49-F238E27FC236}">
                  <a16:creationId xmlns:a16="http://schemas.microsoft.com/office/drawing/2014/main" id="{25B36BCD-5E82-4060-9E28-3A0D63E9B45F}"/>
                </a:ext>
              </a:extLst>
            </p:cNvPr>
            <p:cNvSpPr>
              <a:spLocks noChangeShapeType="1"/>
            </p:cNvSpPr>
            <p:nvPr/>
          </p:nvSpPr>
          <p:spPr bwMode="auto">
            <a:xfrm>
              <a:off x="2112" y="2201"/>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0" name="Line 80">
              <a:extLst>
                <a:ext uri="{FF2B5EF4-FFF2-40B4-BE49-F238E27FC236}">
                  <a16:creationId xmlns:a16="http://schemas.microsoft.com/office/drawing/2014/main" id="{7167E9EB-61E5-4325-9CAF-AF32CA3C2102}"/>
                </a:ext>
              </a:extLst>
            </p:cNvPr>
            <p:cNvSpPr>
              <a:spLocks noChangeShapeType="1"/>
            </p:cNvSpPr>
            <p:nvPr/>
          </p:nvSpPr>
          <p:spPr bwMode="auto">
            <a:xfrm>
              <a:off x="2112" y="2268"/>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1" name="Line 81">
              <a:extLst>
                <a:ext uri="{FF2B5EF4-FFF2-40B4-BE49-F238E27FC236}">
                  <a16:creationId xmlns:a16="http://schemas.microsoft.com/office/drawing/2014/main" id="{61BCC5FD-7A42-40D0-A92D-D454696A53F4}"/>
                </a:ext>
              </a:extLst>
            </p:cNvPr>
            <p:cNvSpPr>
              <a:spLocks noChangeShapeType="1"/>
            </p:cNvSpPr>
            <p:nvPr/>
          </p:nvSpPr>
          <p:spPr bwMode="auto">
            <a:xfrm>
              <a:off x="2112" y="2334"/>
              <a:ext cx="1" cy="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2" name="Line 82">
              <a:extLst>
                <a:ext uri="{FF2B5EF4-FFF2-40B4-BE49-F238E27FC236}">
                  <a16:creationId xmlns:a16="http://schemas.microsoft.com/office/drawing/2014/main" id="{00E1661D-A258-4F1F-A307-2C1D75A46AED}"/>
                </a:ext>
              </a:extLst>
            </p:cNvPr>
            <p:cNvSpPr>
              <a:spLocks noChangeShapeType="1"/>
            </p:cNvSpPr>
            <p:nvPr/>
          </p:nvSpPr>
          <p:spPr bwMode="auto">
            <a:xfrm>
              <a:off x="3489" y="2067"/>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3" name="Line 83">
              <a:extLst>
                <a:ext uri="{FF2B5EF4-FFF2-40B4-BE49-F238E27FC236}">
                  <a16:creationId xmlns:a16="http://schemas.microsoft.com/office/drawing/2014/main" id="{F5E6F16C-5DDB-4BFC-B628-812A6E3B50D5}"/>
                </a:ext>
              </a:extLst>
            </p:cNvPr>
            <p:cNvSpPr>
              <a:spLocks noChangeShapeType="1"/>
            </p:cNvSpPr>
            <p:nvPr/>
          </p:nvSpPr>
          <p:spPr bwMode="auto">
            <a:xfrm>
              <a:off x="3489" y="2134"/>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4" name="Line 84">
              <a:extLst>
                <a:ext uri="{FF2B5EF4-FFF2-40B4-BE49-F238E27FC236}">
                  <a16:creationId xmlns:a16="http://schemas.microsoft.com/office/drawing/2014/main" id="{E3DCF6DA-D8FC-4881-A1F0-9E0E73FFB1F1}"/>
                </a:ext>
              </a:extLst>
            </p:cNvPr>
            <p:cNvSpPr>
              <a:spLocks noChangeShapeType="1"/>
            </p:cNvSpPr>
            <p:nvPr/>
          </p:nvSpPr>
          <p:spPr bwMode="auto">
            <a:xfrm>
              <a:off x="3489" y="2201"/>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5" name="Line 85">
              <a:extLst>
                <a:ext uri="{FF2B5EF4-FFF2-40B4-BE49-F238E27FC236}">
                  <a16:creationId xmlns:a16="http://schemas.microsoft.com/office/drawing/2014/main" id="{8CA8E721-D8F8-4D0D-8D9A-440B17D6F51C}"/>
                </a:ext>
              </a:extLst>
            </p:cNvPr>
            <p:cNvSpPr>
              <a:spLocks noChangeShapeType="1"/>
            </p:cNvSpPr>
            <p:nvPr/>
          </p:nvSpPr>
          <p:spPr bwMode="auto">
            <a:xfrm>
              <a:off x="3489" y="2268"/>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6" name="Line 86">
              <a:extLst>
                <a:ext uri="{FF2B5EF4-FFF2-40B4-BE49-F238E27FC236}">
                  <a16:creationId xmlns:a16="http://schemas.microsoft.com/office/drawing/2014/main" id="{5A1D2EFC-840E-48CB-8B05-5863D4BCC728}"/>
                </a:ext>
              </a:extLst>
            </p:cNvPr>
            <p:cNvSpPr>
              <a:spLocks noChangeShapeType="1"/>
            </p:cNvSpPr>
            <p:nvPr/>
          </p:nvSpPr>
          <p:spPr bwMode="auto">
            <a:xfrm>
              <a:off x="3489" y="2334"/>
              <a:ext cx="1" cy="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7" name="Line 87">
              <a:extLst>
                <a:ext uri="{FF2B5EF4-FFF2-40B4-BE49-F238E27FC236}">
                  <a16:creationId xmlns:a16="http://schemas.microsoft.com/office/drawing/2014/main" id="{CB8815F9-813C-43CF-BA59-4CAE883B8EA4}"/>
                </a:ext>
              </a:extLst>
            </p:cNvPr>
            <p:cNvSpPr>
              <a:spLocks noChangeShapeType="1"/>
            </p:cNvSpPr>
            <p:nvPr/>
          </p:nvSpPr>
          <p:spPr bwMode="auto">
            <a:xfrm>
              <a:off x="3882" y="2067"/>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8" name="Line 88">
              <a:extLst>
                <a:ext uri="{FF2B5EF4-FFF2-40B4-BE49-F238E27FC236}">
                  <a16:creationId xmlns:a16="http://schemas.microsoft.com/office/drawing/2014/main" id="{A8798B03-CF0E-4CA6-9625-63BABC5391CD}"/>
                </a:ext>
              </a:extLst>
            </p:cNvPr>
            <p:cNvSpPr>
              <a:spLocks noChangeShapeType="1"/>
            </p:cNvSpPr>
            <p:nvPr/>
          </p:nvSpPr>
          <p:spPr bwMode="auto">
            <a:xfrm>
              <a:off x="3882" y="2134"/>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9" name="Line 89">
              <a:extLst>
                <a:ext uri="{FF2B5EF4-FFF2-40B4-BE49-F238E27FC236}">
                  <a16:creationId xmlns:a16="http://schemas.microsoft.com/office/drawing/2014/main" id="{3CC3B674-E346-452B-A4C4-EFA98585346A}"/>
                </a:ext>
              </a:extLst>
            </p:cNvPr>
            <p:cNvSpPr>
              <a:spLocks noChangeShapeType="1"/>
            </p:cNvSpPr>
            <p:nvPr/>
          </p:nvSpPr>
          <p:spPr bwMode="auto">
            <a:xfrm>
              <a:off x="3882" y="2201"/>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0" name="Line 90">
              <a:extLst>
                <a:ext uri="{FF2B5EF4-FFF2-40B4-BE49-F238E27FC236}">
                  <a16:creationId xmlns:a16="http://schemas.microsoft.com/office/drawing/2014/main" id="{85B44126-73F8-4BFE-8D91-47D14C4ECB4E}"/>
                </a:ext>
              </a:extLst>
            </p:cNvPr>
            <p:cNvSpPr>
              <a:spLocks noChangeShapeType="1"/>
            </p:cNvSpPr>
            <p:nvPr/>
          </p:nvSpPr>
          <p:spPr bwMode="auto">
            <a:xfrm>
              <a:off x="3882" y="2268"/>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1" name="Line 91">
              <a:extLst>
                <a:ext uri="{FF2B5EF4-FFF2-40B4-BE49-F238E27FC236}">
                  <a16:creationId xmlns:a16="http://schemas.microsoft.com/office/drawing/2014/main" id="{429CC866-DD04-4419-AB53-42B4747763CC}"/>
                </a:ext>
              </a:extLst>
            </p:cNvPr>
            <p:cNvSpPr>
              <a:spLocks noChangeShapeType="1"/>
            </p:cNvSpPr>
            <p:nvPr/>
          </p:nvSpPr>
          <p:spPr bwMode="auto">
            <a:xfrm>
              <a:off x="3882" y="2334"/>
              <a:ext cx="1" cy="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2" name="Line 92">
              <a:extLst>
                <a:ext uri="{FF2B5EF4-FFF2-40B4-BE49-F238E27FC236}">
                  <a16:creationId xmlns:a16="http://schemas.microsoft.com/office/drawing/2014/main" id="{CD1C9DD9-579F-4E80-9457-DFAB438B825C}"/>
                </a:ext>
              </a:extLst>
            </p:cNvPr>
            <p:cNvSpPr>
              <a:spLocks noChangeShapeType="1"/>
            </p:cNvSpPr>
            <p:nvPr/>
          </p:nvSpPr>
          <p:spPr bwMode="auto">
            <a:xfrm>
              <a:off x="5267" y="2067"/>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3" name="Line 93">
              <a:extLst>
                <a:ext uri="{FF2B5EF4-FFF2-40B4-BE49-F238E27FC236}">
                  <a16:creationId xmlns:a16="http://schemas.microsoft.com/office/drawing/2014/main" id="{24AB7E79-C55C-42E6-AB38-52E46AB86F45}"/>
                </a:ext>
              </a:extLst>
            </p:cNvPr>
            <p:cNvSpPr>
              <a:spLocks noChangeShapeType="1"/>
            </p:cNvSpPr>
            <p:nvPr/>
          </p:nvSpPr>
          <p:spPr bwMode="auto">
            <a:xfrm>
              <a:off x="5267" y="2134"/>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4" name="Line 94">
              <a:extLst>
                <a:ext uri="{FF2B5EF4-FFF2-40B4-BE49-F238E27FC236}">
                  <a16:creationId xmlns:a16="http://schemas.microsoft.com/office/drawing/2014/main" id="{F7B1FD25-E6E3-471F-B61C-035DAC546AA7}"/>
                </a:ext>
              </a:extLst>
            </p:cNvPr>
            <p:cNvSpPr>
              <a:spLocks noChangeShapeType="1"/>
            </p:cNvSpPr>
            <p:nvPr/>
          </p:nvSpPr>
          <p:spPr bwMode="auto">
            <a:xfrm>
              <a:off x="5267" y="2201"/>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5" name="Line 95">
              <a:extLst>
                <a:ext uri="{FF2B5EF4-FFF2-40B4-BE49-F238E27FC236}">
                  <a16:creationId xmlns:a16="http://schemas.microsoft.com/office/drawing/2014/main" id="{3DECAC3B-6B04-4440-B6AD-90AAB23BF142}"/>
                </a:ext>
              </a:extLst>
            </p:cNvPr>
            <p:cNvSpPr>
              <a:spLocks noChangeShapeType="1"/>
            </p:cNvSpPr>
            <p:nvPr/>
          </p:nvSpPr>
          <p:spPr bwMode="auto">
            <a:xfrm>
              <a:off x="5267" y="2268"/>
              <a:ext cx="1" cy="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6" name="Line 96">
              <a:extLst>
                <a:ext uri="{FF2B5EF4-FFF2-40B4-BE49-F238E27FC236}">
                  <a16:creationId xmlns:a16="http://schemas.microsoft.com/office/drawing/2014/main" id="{722C02B7-321F-4772-AB50-72E399A1077B}"/>
                </a:ext>
              </a:extLst>
            </p:cNvPr>
            <p:cNvSpPr>
              <a:spLocks noChangeShapeType="1"/>
            </p:cNvSpPr>
            <p:nvPr/>
          </p:nvSpPr>
          <p:spPr bwMode="auto">
            <a:xfrm>
              <a:off x="5267" y="2334"/>
              <a:ext cx="1" cy="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7" name="Line 97">
              <a:extLst>
                <a:ext uri="{FF2B5EF4-FFF2-40B4-BE49-F238E27FC236}">
                  <a16:creationId xmlns:a16="http://schemas.microsoft.com/office/drawing/2014/main" id="{06F8A65A-C86E-481E-941E-E88AFEB4B5C2}"/>
                </a:ext>
              </a:extLst>
            </p:cNvPr>
            <p:cNvSpPr>
              <a:spLocks noChangeShapeType="1"/>
            </p:cNvSpPr>
            <p:nvPr/>
          </p:nvSpPr>
          <p:spPr bwMode="auto">
            <a:xfrm>
              <a:off x="726" y="2067"/>
              <a:ext cx="138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8" name="Line 98">
              <a:extLst>
                <a:ext uri="{FF2B5EF4-FFF2-40B4-BE49-F238E27FC236}">
                  <a16:creationId xmlns:a16="http://schemas.microsoft.com/office/drawing/2014/main" id="{9F58006E-177E-40A6-8A33-FF2995E38AD0}"/>
                </a:ext>
              </a:extLst>
            </p:cNvPr>
            <p:cNvSpPr>
              <a:spLocks noChangeShapeType="1"/>
            </p:cNvSpPr>
            <p:nvPr/>
          </p:nvSpPr>
          <p:spPr bwMode="auto">
            <a:xfrm flipV="1">
              <a:off x="726" y="1749"/>
              <a:ext cx="1" cy="3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9" name="Line 99">
              <a:extLst>
                <a:ext uri="{FF2B5EF4-FFF2-40B4-BE49-F238E27FC236}">
                  <a16:creationId xmlns:a16="http://schemas.microsoft.com/office/drawing/2014/main" id="{7526F2AC-A390-4E0E-8FE3-00F9DC205E33}"/>
                </a:ext>
              </a:extLst>
            </p:cNvPr>
            <p:cNvSpPr>
              <a:spLocks noChangeShapeType="1"/>
            </p:cNvSpPr>
            <p:nvPr/>
          </p:nvSpPr>
          <p:spPr bwMode="auto">
            <a:xfrm flipH="1">
              <a:off x="609" y="1749"/>
              <a:ext cx="1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0" name="Line 100">
              <a:extLst>
                <a:ext uri="{FF2B5EF4-FFF2-40B4-BE49-F238E27FC236}">
                  <a16:creationId xmlns:a16="http://schemas.microsoft.com/office/drawing/2014/main" id="{2EEC3A34-5E1B-46AA-80A8-0926DC1CCFB7}"/>
                </a:ext>
              </a:extLst>
            </p:cNvPr>
            <p:cNvSpPr>
              <a:spLocks noChangeShapeType="1"/>
            </p:cNvSpPr>
            <p:nvPr/>
          </p:nvSpPr>
          <p:spPr bwMode="auto">
            <a:xfrm flipV="1">
              <a:off x="609" y="1749"/>
              <a:ext cx="1" cy="3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1" name="Line 101">
              <a:extLst>
                <a:ext uri="{FF2B5EF4-FFF2-40B4-BE49-F238E27FC236}">
                  <a16:creationId xmlns:a16="http://schemas.microsoft.com/office/drawing/2014/main" id="{A179EED7-9A73-45D7-A101-DBE640D17039}"/>
                </a:ext>
              </a:extLst>
            </p:cNvPr>
            <p:cNvSpPr>
              <a:spLocks noChangeShapeType="1"/>
            </p:cNvSpPr>
            <p:nvPr/>
          </p:nvSpPr>
          <p:spPr bwMode="auto">
            <a:xfrm>
              <a:off x="259" y="2067"/>
              <a:ext cx="35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2" name="Rectangle 102">
              <a:extLst>
                <a:ext uri="{FF2B5EF4-FFF2-40B4-BE49-F238E27FC236}">
                  <a16:creationId xmlns:a16="http://schemas.microsoft.com/office/drawing/2014/main" id="{B6B03F69-C839-4AAD-AC8A-927AB713ABCC}"/>
                </a:ext>
              </a:extLst>
            </p:cNvPr>
            <p:cNvSpPr>
              <a:spLocks noChangeArrowheads="1"/>
            </p:cNvSpPr>
            <p:nvPr/>
          </p:nvSpPr>
          <p:spPr bwMode="auto">
            <a:xfrm>
              <a:off x="284" y="1917"/>
              <a:ext cx="3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Sector</a:t>
              </a:r>
              <a:endParaRPr lang="en-US" altLang="zh-CN" b="1"/>
            </a:p>
          </p:txBody>
        </p:sp>
        <p:sp>
          <p:nvSpPr>
            <p:cNvPr id="82023" name="Rectangle 103">
              <a:extLst>
                <a:ext uri="{FF2B5EF4-FFF2-40B4-BE49-F238E27FC236}">
                  <a16:creationId xmlns:a16="http://schemas.microsoft.com/office/drawing/2014/main" id="{0CE8D060-0C46-4D0E-892A-4C8EA77F0266}"/>
                </a:ext>
              </a:extLst>
            </p:cNvPr>
            <p:cNvSpPr>
              <a:spLocks noChangeArrowheads="1"/>
            </p:cNvSpPr>
            <p:nvPr/>
          </p:nvSpPr>
          <p:spPr bwMode="auto">
            <a:xfrm>
              <a:off x="1018" y="1917"/>
              <a:ext cx="81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Physical Sector 0</a:t>
              </a:r>
              <a:endParaRPr lang="en-US" altLang="zh-CN" b="1"/>
            </a:p>
          </p:txBody>
        </p:sp>
        <p:sp>
          <p:nvSpPr>
            <p:cNvPr id="82024" name="Line 104">
              <a:extLst>
                <a:ext uri="{FF2B5EF4-FFF2-40B4-BE49-F238E27FC236}">
                  <a16:creationId xmlns:a16="http://schemas.microsoft.com/office/drawing/2014/main" id="{6E0AD1BC-B6CE-4C6A-B25E-18DB7230D0DF}"/>
                </a:ext>
              </a:extLst>
            </p:cNvPr>
            <p:cNvSpPr>
              <a:spLocks noChangeShapeType="1"/>
            </p:cNvSpPr>
            <p:nvPr/>
          </p:nvSpPr>
          <p:spPr bwMode="auto">
            <a:xfrm flipV="1">
              <a:off x="2229" y="1749"/>
              <a:ext cx="1" cy="3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5" name="Line 105">
              <a:extLst>
                <a:ext uri="{FF2B5EF4-FFF2-40B4-BE49-F238E27FC236}">
                  <a16:creationId xmlns:a16="http://schemas.microsoft.com/office/drawing/2014/main" id="{011D17CE-3A0A-4D77-98FB-DA2DB981DF05}"/>
                </a:ext>
              </a:extLst>
            </p:cNvPr>
            <p:cNvSpPr>
              <a:spLocks noChangeShapeType="1"/>
            </p:cNvSpPr>
            <p:nvPr/>
          </p:nvSpPr>
          <p:spPr bwMode="auto">
            <a:xfrm flipH="1">
              <a:off x="2112" y="1749"/>
              <a:ext cx="1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6" name="Line 106">
              <a:extLst>
                <a:ext uri="{FF2B5EF4-FFF2-40B4-BE49-F238E27FC236}">
                  <a16:creationId xmlns:a16="http://schemas.microsoft.com/office/drawing/2014/main" id="{94138EED-BA4A-4CE6-BFB1-735D6A597170}"/>
                </a:ext>
              </a:extLst>
            </p:cNvPr>
            <p:cNvSpPr>
              <a:spLocks noChangeShapeType="1"/>
            </p:cNvSpPr>
            <p:nvPr/>
          </p:nvSpPr>
          <p:spPr bwMode="auto">
            <a:xfrm flipV="1">
              <a:off x="2112" y="1749"/>
              <a:ext cx="1" cy="3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7" name="Line 107">
              <a:extLst>
                <a:ext uri="{FF2B5EF4-FFF2-40B4-BE49-F238E27FC236}">
                  <a16:creationId xmlns:a16="http://schemas.microsoft.com/office/drawing/2014/main" id="{B482369B-973C-45D0-913B-B65C07CFC7A2}"/>
                </a:ext>
              </a:extLst>
            </p:cNvPr>
            <p:cNvSpPr>
              <a:spLocks noChangeShapeType="1"/>
            </p:cNvSpPr>
            <p:nvPr/>
          </p:nvSpPr>
          <p:spPr bwMode="auto">
            <a:xfrm>
              <a:off x="2229" y="2067"/>
              <a:ext cx="114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8" name="Rectangle 108">
              <a:extLst>
                <a:ext uri="{FF2B5EF4-FFF2-40B4-BE49-F238E27FC236}">
                  <a16:creationId xmlns:a16="http://schemas.microsoft.com/office/drawing/2014/main" id="{3AE8B6D0-0D75-46C3-8D33-3A1CB6A5E21B}"/>
                </a:ext>
              </a:extLst>
            </p:cNvPr>
            <p:cNvSpPr>
              <a:spLocks noChangeArrowheads="1"/>
            </p:cNvSpPr>
            <p:nvPr/>
          </p:nvSpPr>
          <p:spPr bwMode="auto">
            <a:xfrm>
              <a:off x="2421" y="1917"/>
              <a:ext cx="81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Physical Sector 1</a:t>
              </a:r>
              <a:endParaRPr lang="en-US" altLang="zh-CN" b="1"/>
            </a:p>
          </p:txBody>
        </p:sp>
        <p:sp>
          <p:nvSpPr>
            <p:cNvPr id="82029" name="Line 109">
              <a:extLst>
                <a:ext uri="{FF2B5EF4-FFF2-40B4-BE49-F238E27FC236}">
                  <a16:creationId xmlns:a16="http://schemas.microsoft.com/office/drawing/2014/main" id="{3130B90F-D9BA-4139-B035-FE21A2DAFE5D}"/>
                </a:ext>
              </a:extLst>
            </p:cNvPr>
            <p:cNvSpPr>
              <a:spLocks noChangeShapeType="1"/>
            </p:cNvSpPr>
            <p:nvPr/>
          </p:nvSpPr>
          <p:spPr bwMode="auto">
            <a:xfrm flipV="1">
              <a:off x="3489" y="1749"/>
              <a:ext cx="1" cy="3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0" name="Line 110">
              <a:extLst>
                <a:ext uri="{FF2B5EF4-FFF2-40B4-BE49-F238E27FC236}">
                  <a16:creationId xmlns:a16="http://schemas.microsoft.com/office/drawing/2014/main" id="{C41B6366-9DE4-4F64-A244-BEF6C79A7374}"/>
                </a:ext>
              </a:extLst>
            </p:cNvPr>
            <p:cNvSpPr>
              <a:spLocks noChangeShapeType="1"/>
            </p:cNvSpPr>
            <p:nvPr/>
          </p:nvSpPr>
          <p:spPr bwMode="auto">
            <a:xfrm flipH="1">
              <a:off x="3373" y="1749"/>
              <a:ext cx="1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1" name="Line 111">
              <a:extLst>
                <a:ext uri="{FF2B5EF4-FFF2-40B4-BE49-F238E27FC236}">
                  <a16:creationId xmlns:a16="http://schemas.microsoft.com/office/drawing/2014/main" id="{C97536EF-4547-4F46-8731-2E05A9C80653}"/>
                </a:ext>
              </a:extLst>
            </p:cNvPr>
            <p:cNvSpPr>
              <a:spLocks noChangeShapeType="1"/>
            </p:cNvSpPr>
            <p:nvPr/>
          </p:nvSpPr>
          <p:spPr bwMode="auto">
            <a:xfrm flipV="1">
              <a:off x="3373" y="1749"/>
              <a:ext cx="1" cy="3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2" name="Line 112">
              <a:extLst>
                <a:ext uri="{FF2B5EF4-FFF2-40B4-BE49-F238E27FC236}">
                  <a16:creationId xmlns:a16="http://schemas.microsoft.com/office/drawing/2014/main" id="{9FDA497E-A521-4116-889C-CC2D03187673}"/>
                </a:ext>
              </a:extLst>
            </p:cNvPr>
            <p:cNvSpPr>
              <a:spLocks noChangeShapeType="1"/>
            </p:cNvSpPr>
            <p:nvPr/>
          </p:nvSpPr>
          <p:spPr bwMode="auto">
            <a:xfrm>
              <a:off x="3489" y="2067"/>
              <a:ext cx="1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3" name="Freeform 113">
              <a:extLst>
                <a:ext uri="{FF2B5EF4-FFF2-40B4-BE49-F238E27FC236}">
                  <a16:creationId xmlns:a16="http://schemas.microsoft.com/office/drawing/2014/main" id="{830B0915-3F1B-48A0-8E62-0134121BBFED}"/>
                </a:ext>
              </a:extLst>
            </p:cNvPr>
            <p:cNvSpPr>
              <a:spLocks/>
            </p:cNvSpPr>
            <p:nvPr/>
          </p:nvSpPr>
          <p:spPr bwMode="auto">
            <a:xfrm>
              <a:off x="3598" y="2008"/>
              <a:ext cx="17" cy="92"/>
            </a:xfrm>
            <a:custGeom>
              <a:avLst/>
              <a:gdLst>
                <a:gd name="T0" fmla="*/ 8 w 17"/>
                <a:gd name="T1" fmla="*/ 92 h 92"/>
                <a:gd name="T2" fmla="*/ 17 w 17"/>
                <a:gd name="T3" fmla="*/ 84 h 92"/>
                <a:gd name="T4" fmla="*/ 17 w 17"/>
                <a:gd name="T5" fmla="*/ 67 h 92"/>
                <a:gd name="T6" fmla="*/ 17 w 17"/>
                <a:gd name="T7" fmla="*/ 59 h 92"/>
                <a:gd name="T8" fmla="*/ 8 w 17"/>
                <a:gd name="T9" fmla="*/ 42 h 92"/>
                <a:gd name="T10" fmla="*/ 0 w 17"/>
                <a:gd name="T11" fmla="*/ 34 h 92"/>
                <a:gd name="T12" fmla="*/ 0 w 17"/>
                <a:gd name="T13" fmla="*/ 25 h 92"/>
                <a:gd name="T14" fmla="*/ 0 w 17"/>
                <a:gd name="T15" fmla="*/ 9 h 92"/>
                <a:gd name="T16" fmla="*/ 8 w 17"/>
                <a:gd name="T17" fmla="*/ 0 h 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92"/>
                <a:gd name="T29" fmla="*/ 17 w 17"/>
                <a:gd name="T30" fmla="*/ 92 h 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92">
                  <a:moveTo>
                    <a:pt x="8" y="92"/>
                  </a:moveTo>
                  <a:lnTo>
                    <a:pt x="17" y="84"/>
                  </a:lnTo>
                  <a:lnTo>
                    <a:pt x="17" y="67"/>
                  </a:lnTo>
                  <a:lnTo>
                    <a:pt x="17" y="59"/>
                  </a:lnTo>
                  <a:lnTo>
                    <a:pt x="8" y="42"/>
                  </a:lnTo>
                  <a:lnTo>
                    <a:pt x="0" y="34"/>
                  </a:lnTo>
                  <a:lnTo>
                    <a:pt x="0" y="25"/>
                  </a:lnTo>
                  <a:lnTo>
                    <a:pt x="0" y="9"/>
                  </a:lnTo>
                  <a:lnTo>
                    <a:pt x="8"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34" name="Freeform 114">
              <a:extLst>
                <a:ext uri="{FF2B5EF4-FFF2-40B4-BE49-F238E27FC236}">
                  <a16:creationId xmlns:a16="http://schemas.microsoft.com/office/drawing/2014/main" id="{3F14F95F-6F2E-4C5F-AC4A-6B1E437FD1A9}"/>
                </a:ext>
              </a:extLst>
            </p:cNvPr>
            <p:cNvSpPr>
              <a:spLocks/>
            </p:cNvSpPr>
            <p:nvPr/>
          </p:nvSpPr>
          <p:spPr bwMode="auto">
            <a:xfrm>
              <a:off x="3631" y="2008"/>
              <a:ext cx="17" cy="92"/>
            </a:xfrm>
            <a:custGeom>
              <a:avLst/>
              <a:gdLst>
                <a:gd name="T0" fmla="*/ 9 w 17"/>
                <a:gd name="T1" fmla="*/ 92 h 92"/>
                <a:gd name="T2" fmla="*/ 17 w 17"/>
                <a:gd name="T3" fmla="*/ 84 h 92"/>
                <a:gd name="T4" fmla="*/ 17 w 17"/>
                <a:gd name="T5" fmla="*/ 67 h 92"/>
                <a:gd name="T6" fmla="*/ 17 w 17"/>
                <a:gd name="T7" fmla="*/ 59 h 92"/>
                <a:gd name="T8" fmla="*/ 9 w 17"/>
                <a:gd name="T9" fmla="*/ 42 h 92"/>
                <a:gd name="T10" fmla="*/ 0 w 17"/>
                <a:gd name="T11" fmla="*/ 34 h 92"/>
                <a:gd name="T12" fmla="*/ 0 w 17"/>
                <a:gd name="T13" fmla="*/ 25 h 92"/>
                <a:gd name="T14" fmla="*/ 0 w 17"/>
                <a:gd name="T15" fmla="*/ 9 h 92"/>
                <a:gd name="T16" fmla="*/ 9 w 17"/>
                <a:gd name="T17" fmla="*/ 0 h 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92"/>
                <a:gd name="T29" fmla="*/ 17 w 17"/>
                <a:gd name="T30" fmla="*/ 92 h 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92">
                  <a:moveTo>
                    <a:pt x="9" y="92"/>
                  </a:moveTo>
                  <a:lnTo>
                    <a:pt x="17" y="84"/>
                  </a:lnTo>
                  <a:lnTo>
                    <a:pt x="17" y="67"/>
                  </a:lnTo>
                  <a:lnTo>
                    <a:pt x="17" y="59"/>
                  </a:lnTo>
                  <a:lnTo>
                    <a:pt x="9" y="42"/>
                  </a:lnTo>
                  <a:lnTo>
                    <a:pt x="0" y="34"/>
                  </a:lnTo>
                  <a:lnTo>
                    <a:pt x="0" y="25"/>
                  </a:lnTo>
                  <a:lnTo>
                    <a:pt x="0" y="9"/>
                  </a:lnTo>
                  <a:lnTo>
                    <a:pt x="9"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35" name="Line 115">
              <a:extLst>
                <a:ext uri="{FF2B5EF4-FFF2-40B4-BE49-F238E27FC236}">
                  <a16:creationId xmlns:a16="http://schemas.microsoft.com/office/drawing/2014/main" id="{87B4F1EA-226A-4E3E-89D3-4A7953F0B0AD}"/>
                </a:ext>
              </a:extLst>
            </p:cNvPr>
            <p:cNvSpPr>
              <a:spLocks noChangeShapeType="1"/>
            </p:cNvSpPr>
            <p:nvPr/>
          </p:nvSpPr>
          <p:spPr bwMode="auto">
            <a:xfrm>
              <a:off x="3648" y="2067"/>
              <a:ext cx="1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6" name="Line 116">
              <a:extLst>
                <a:ext uri="{FF2B5EF4-FFF2-40B4-BE49-F238E27FC236}">
                  <a16:creationId xmlns:a16="http://schemas.microsoft.com/office/drawing/2014/main" id="{989F6379-4E41-4353-90FD-505D3CFB420F}"/>
                </a:ext>
              </a:extLst>
            </p:cNvPr>
            <p:cNvSpPr>
              <a:spLocks noChangeShapeType="1"/>
            </p:cNvSpPr>
            <p:nvPr/>
          </p:nvSpPr>
          <p:spPr bwMode="auto">
            <a:xfrm flipV="1">
              <a:off x="3882" y="1749"/>
              <a:ext cx="1" cy="3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7" name="Line 117">
              <a:extLst>
                <a:ext uri="{FF2B5EF4-FFF2-40B4-BE49-F238E27FC236}">
                  <a16:creationId xmlns:a16="http://schemas.microsoft.com/office/drawing/2014/main" id="{FB3EFDAC-0A0D-485F-9C2F-04589B7F626E}"/>
                </a:ext>
              </a:extLst>
            </p:cNvPr>
            <p:cNvSpPr>
              <a:spLocks noChangeShapeType="1"/>
            </p:cNvSpPr>
            <p:nvPr/>
          </p:nvSpPr>
          <p:spPr bwMode="auto">
            <a:xfrm flipH="1">
              <a:off x="3765" y="1749"/>
              <a:ext cx="1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8" name="Line 118">
              <a:extLst>
                <a:ext uri="{FF2B5EF4-FFF2-40B4-BE49-F238E27FC236}">
                  <a16:creationId xmlns:a16="http://schemas.microsoft.com/office/drawing/2014/main" id="{767D07F5-79BD-49D6-B564-E1CA5C95AC50}"/>
                </a:ext>
              </a:extLst>
            </p:cNvPr>
            <p:cNvSpPr>
              <a:spLocks noChangeShapeType="1"/>
            </p:cNvSpPr>
            <p:nvPr/>
          </p:nvSpPr>
          <p:spPr bwMode="auto">
            <a:xfrm flipV="1">
              <a:off x="3765" y="1749"/>
              <a:ext cx="1" cy="3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9" name="Line 119">
              <a:extLst>
                <a:ext uri="{FF2B5EF4-FFF2-40B4-BE49-F238E27FC236}">
                  <a16:creationId xmlns:a16="http://schemas.microsoft.com/office/drawing/2014/main" id="{03769430-064F-4431-B4C7-F8249D65FEC3}"/>
                </a:ext>
              </a:extLst>
            </p:cNvPr>
            <p:cNvSpPr>
              <a:spLocks noChangeShapeType="1"/>
            </p:cNvSpPr>
            <p:nvPr/>
          </p:nvSpPr>
          <p:spPr bwMode="auto">
            <a:xfrm>
              <a:off x="3882" y="2067"/>
              <a:ext cx="126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0" name="Line 120">
              <a:extLst>
                <a:ext uri="{FF2B5EF4-FFF2-40B4-BE49-F238E27FC236}">
                  <a16:creationId xmlns:a16="http://schemas.microsoft.com/office/drawing/2014/main" id="{2252B51B-6DB4-4DD3-B76D-5D49C61E7E5C}"/>
                </a:ext>
              </a:extLst>
            </p:cNvPr>
            <p:cNvSpPr>
              <a:spLocks noChangeShapeType="1"/>
            </p:cNvSpPr>
            <p:nvPr/>
          </p:nvSpPr>
          <p:spPr bwMode="auto">
            <a:xfrm flipV="1">
              <a:off x="5267" y="1749"/>
              <a:ext cx="1" cy="3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1" name="Line 121">
              <a:extLst>
                <a:ext uri="{FF2B5EF4-FFF2-40B4-BE49-F238E27FC236}">
                  <a16:creationId xmlns:a16="http://schemas.microsoft.com/office/drawing/2014/main" id="{B2705D93-C1D5-46F2-AE46-BB4626BA802D}"/>
                </a:ext>
              </a:extLst>
            </p:cNvPr>
            <p:cNvSpPr>
              <a:spLocks noChangeShapeType="1"/>
            </p:cNvSpPr>
            <p:nvPr/>
          </p:nvSpPr>
          <p:spPr bwMode="auto">
            <a:xfrm flipH="1">
              <a:off x="5142" y="1749"/>
              <a:ext cx="12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2" name="Line 122">
              <a:extLst>
                <a:ext uri="{FF2B5EF4-FFF2-40B4-BE49-F238E27FC236}">
                  <a16:creationId xmlns:a16="http://schemas.microsoft.com/office/drawing/2014/main" id="{514CD015-1F40-495A-AC32-00997CAF284D}"/>
                </a:ext>
              </a:extLst>
            </p:cNvPr>
            <p:cNvSpPr>
              <a:spLocks noChangeShapeType="1"/>
            </p:cNvSpPr>
            <p:nvPr/>
          </p:nvSpPr>
          <p:spPr bwMode="auto">
            <a:xfrm flipV="1">
              <a:off x="5142" y="1749"/>
              <a:ext cx="1" cy="3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3" name="Rectangle 123">
              <a:extLst>
                <a:ext uri="{FF2B5EF4-FFF2-40B4-BE49-F238E27FC236}">
                  <a16:creationId xmlns:a16="http://schemas.microsoft.com/office/drawing/2014/main" id="{8D8E3443-EB4A-4F9D-8BF8-63C84A1AED6D}"/>
                </a:ext>
              </a:extLst>
            </p:cNvPr>
            <p:cNvSpPr>
              <a:spLocks noChangeArrowheads="1"/>
            </p:cNvSpPr>
            <p:nvPr/>
          </p:nvSpPr>
          <p:spPr bwMode="auto">
            <a:xfrm>
              <a:off x="4132" y="1917"/>
              <a:ext cx="87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Physical Sector 29</a:t>
              </a:r>
              <a:endParaRPr lang="en-US" altLang="zh-CN" b="1"/>
            </a:p>
          </p:txBody>
        </p:sp>
        <p:sp>
          <p:nvSpPr>
            <p:cNvPr id="82044" name="Line 124">
              <a:extLst>
                <a:ext uri="{FF2B5EF4-FFF2-40B4-BE49-F238E27FC236}">
                  <a16:creationId xmlns:a16="http://schemas.microsoft.com/office/drawing/2014/main" id="{8798DE68-E0BA-4616-8EDD-35B2ABD04039}"/>
                </a:ext>
              </a:extLst>
            </p:cNvPr>
            <p:cNvSpPr>
              <a:spLocks noChangeShapeType="1"/>
            </p:cNvSpPr>
            <p:nvPr/>
          </p:nvSpPr>
          <p:spPr bwMode="auto">
            <a:xfrm flipH="1">
              <a:off x="5267" y="2067"/>
              <a:ext cx="1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5" name="Rectangle 125">
              <a:extLst>
                <a:ext uri="{FF2B5EF4-FFF2-40B4-BE49-F238E27FC236}">
                  <a16:creationId xmlns:a16="http://schemas.microsoft.com/office/drawing/2014/main" id="{571D6926-0A6C-46CD-99A4-40B7EF3CE367}"/>
                </a:ext>
              </a:extLst>
            </p:cNvPr>
            <p:cNvSpPr>
              <a:spLocks noChangeArrowheads="1"/>
            </p:cNvSpPr>
            <p:nvPr/>
          </p:nvSpPr>
          <p:spPr bwMode="auto">
            <a:xfrm>
              <a:off x="409" y="2786"/>
              <a:ext cx="2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Bytes</a:t>
              </a:r>
              <a:endParaRPr lang="en-US" altLang="zh-CN" b="1"/>
            </a:p>
          </p:txBody>
        </p:sp>
        <p:sp>
          <p:nvSpPr>
            <p:cNvPr id="82046" name="Line 126">
              <a:extLst>
                <a:ext uri="{FF2B5EF4-FFF2-40B4-BE49-F238E27FC236}">
                  <a16:creationId xmlns:a16="http://schemas.microsoft.com/office/drawing/2014/main" id="{075C7EA3-3A8C-460C-A6F8-546D6792A839}"/>
                </a:ext>
              </a:extLst>
            </p:cNvPr>
            <p:cNvSpPr>
              <a:spLocks noChangeShapeType="1"/>
            </p:cNvSpPr>
            <p:nvPr/>
          </p:nvSpPr>
          <p:spPr bwMode="auto">
            <a:xfrm flipV="1">
              <a:off x="259" y="2853"/>
              <a:ext cx="743" cy="4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7" name="Line 127">
              <a:extLst>
                <a:ext uri="{FF2B5EF4-FFF2-40B4-BE49-F238E27FC236}">
                  <a16:creationId xmlns:a16="http://schemas.microsoft.com/office/drawing/2014/main" id="{22D3FA69-9A9F-4172-8412-3BD4EC64BBD0}"/>
                </a:ext>
              </a:extLst>
            </p:cNvPr>
            <p:cNvSpPr>
              <a:spLocks noChangeShapeType="1"/>
            </p:cNvSpPr>
            <p:nvPr/>
          </p:nvSpPr>
          <p:spPr bwMode="auto">
            <a:xfrm flipH="1" flipV="1">
              <a:off x="1277" y="2853"/>
              <a:ext cx="710" cy="4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8" name="Rectangle 128">
              <a:extLst>
                <a:ext uri="{FF2B5EF4-FFF2-40B4-BE49-F238E27FC236}">
                  <a16:creationId xmlns:a16="http://schemas.microsoft.com/office/drawing/2014/main" id="{596782C1-1DBF-48A2-9F56-027E92142D61}"/>
                </a:ext>
              </a:extLst>
            </p:cNvPr>
            <p:cNvSpPr>
              <a:spLocks noChangeArrowheads="1"/>
            </p:cNvSpPr>
            <p:nvPr/>
          </p:nvSpPr>
          <p:spPr bwMode="auto">
            <a:xfrm>
              <a:off x="259" y="3330"/>
              <a:ext cx="350" cy="39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49" name="Rectangle 129">
              <a:extLst>
                <a:ext uri="{FF2B5EF4-FFF2-40B4-BE49-F238E27FC236}">
                  <a16:creationId xmlns:a16="http://schemas.microsoft.com/office/drawing/2014/main" id="{6C8A407A-BD8E-4C0B-AC35-EA50E1568C11}"/>
                </a:ext>
              </a:extLst>
            </p:cNvPr>
            <p:cNvSpPr>
              <a:spLocks noChangeArrowheads="1"/>
            </p:cNvSpPr>
            <p:nvPr/>
          </p:nvSpPr>
          <p:spPr bwMode="auto">
            <a:xfrm>
              <a:off x="292" y="3389"/>
              <a:ext cx="2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Synch</a:t>
              </a:r>
              <a:endParaRPr lang="en-US" altLang="zh-CN" b="1"/>
            </a:p>
          </p:txBody>
        </p:sp>
        <p:sp>
          <p:nvSpPr>
            <p:cNvPr id="82050" name="Rectangle 130">
              <a:extLst>
                <a:ext uri="{FF2B5EF4-FFF2-40B4-BE49-F238E27FC236}">
                  <a16:creationId xmlns:a16="http://schemas.microsoft.com/office/drawing/2014/main" id="{F1C8CADC-CC53-45AC-9A47-861499314626}"/>
                </a:ext>
              </a:extLst>
            </p:cNvPr>
            <p:cNvSpPr>
              <a:spLocks noChangeArrowheads="1"/>
            </p:cNvSpPr>
            <p:nvPr/>
          </p:nvSpPr>
          <p:spPr bwMode="auto">
            <a:xfrm>
              <a:off x="326" y="3522"/>
              <a:ext cx="2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Byte</a:t>
              </a:r>
              <a:endParaRPr lang="en-US" altLang="zh-CN" b="1"/>
            </a:p>
          </p:txBody>
        </p:sp>
        <p:sp>
          <p:nvSpPr>
            <p:cNvPr id="82051" name="Rectangle 131">
              <a:extLst>
                <a:ext uri="{FF2B5EF4-FFF2-40B4-BE49-F238E27FC236}">
                  <a16:creationId xmlns:a16="http://schemas.microsoft.com/office/drawing/2014/main" id="{F87218A5-E343-4404-B6D4-FFEF803FB34A}"/>
                </a:ext>
              </a:extLst>
            </p:cNvPr>
            <p:cNvSpPr>
              <a:spLocks noChangeArrowheads="1"/>
            </p:cNvSpPr>
            <p:nvPr/>
          </p:nvSpPr>
          <p:spPr bwMode="auto">
            <a:xfrm>
              <a:off x="609" y="3330"/>
              <a:ext cx="359" cy="39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52" name="Rectangle 132">
              <a:extLst>
                <a:ext uri="{FF2B5EF4-FFF2-40B4-BE49-F238E27FC236}">
                  <a16:creationId xmlns:a16="http://schemas.microsoft.com/office/drawing/2014/main" id="{3F92292E-44F2-4E4B-8B27-360C60FAC6CE}"/>
                </a:ext>
              </a:extLst>
            </p:cNvPr>
            <p:cNvSpPr>
              <a:spLocks noChangeArrowheads="1"/>
            </p:cNvSpPr>
            <p:nvPr/>
          </p:nvSpPr>
          <p:spPr bwMode="auto">
            <a:xfrm>
              <a:off x="659" y="3389"/>
              <a:ext cx="2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Track</a:t>
              </a:r>
              <a:endParaRPr lang="en-US" altLang="zh-CN" b="1"/>
            </a:p>
          </p:txBody>
        </p:sp>
        <p:sp>
          <p:nvSpPr>
            <p:cNvPr id="82053" name="Rectangle 133">
              <a:extLst>
                <a:ext uri="{FF2B5EF4-FFF2-40B4-BE49-F238E27FC236}">
                  <a16:creationId xmlns:a16="http://schemas.microsoft.com/office/drawing/2014/main" id="{5AAB65B7-9F79-46D8-937F-3707FB828D95}"/>
                </a:ext>
              </a:extLst>
            </p:cNvPr>
            <p:cNvSpPr>
              <a:spLocks noChangeArrowheads="1"/>
            </p:cNvSpPr>
            <p:nvPr/>
          </p:nvSpPr>
          <p:spPr bwMode="auto">
            <a:xfrm>
              <a:off x="760" y="3522"/>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a:t>
              </a:r>
              <a:endParaRPr lang="zh-CN" altLang="en-US" b="1"/>
            </a:p>
          </p:txBody>
        </p:sp>
        <p:sp>
          <p:nvSpPr>
            <p:cNvPr id="82054" name="Rectangle 134">
              <a:extLst>
                <a:ext uri="{FF2B5EF4-FFF2-40B4-BE49-F238E27FC236}">
                  <a16:creationId xmlns:a16="http://schemas.microsoft.com/office/drawing/2014/main" id="{1245375C-64E2-4166-8C2F-9F6D81619F93}"/>
                </a:ext>
              </a:extLst>
            </p:cNvPr>
            <p:cNvSpPr>
              <a:spLocks noChangeArrowheads="1"/>
            </p:cNvSpPr>
            <p:nvPr/>
          </p:nvSpPr>
          <p:spPr bwMode="auto">
            <a:xfrm>
              <a:off x="968" y="3330"/>
              <a:ext cx="351" cy="39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55" name="Rectangle 135">
              <a:extLst>
                <a:ext uri="{FF2B5EF4-FFF2-40B4-BE49-F238E27FC236}">
                  <a16:creationId xmlns:a16="http://schemas.microsoft.com/office/drawing/2014/main" id="{9BA2C4D2-B36F-4BC5-9F37-6DB7C4F9C74E}"/>
                </a:ext>
              </a:extLst>
            </p:cNvPr>
            <p:cNvSpPr>
              <a:spLocks noChangeArrowheads="1"/>
            </p:cNvSpPr>
            <p:nvPr/>
          </p:nvSpPr>
          <p:spPr bwMode="auto">
            <a:xfrm>
              <a:off x="1027" y="3389"/>
              <a:ext cx="2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Head</a:t>
              </a:r>
              <a:endParaRPr lang="en-US" altLang="zh-CN" b="1"/>
            </a:p>
          </p:txBody>
        </p:sp>
        <p:sp>
          <p:nvSpPr>
            <p:cNvPr id="82056" name="Rectangle 136">
              <a:extLst>
                <a:ext uri="{FF2B5EF4-FFF2-40B4-BE49-F238E27FC236}">
                  <a16:creationId xmlns:a16="http://schemas.microsoft.com/office/drawing/2014/main" id="{E390A1DC-BDA4-4EE7-BC5E-C4B172012AE9}"/>
                </a:ext>
              </a:extLst>
            </p:cNvPr>
            <p:cNvSpPr>
              <a:spLocks noChangeArrowheads="1"/>
            </p:cNvSpPr>
            <p:nvPr/>
          </p:nvSpPr>
          <p:spPr bwMode="auto">
            <a:xfrm>
              <a:off x="1110" y="3522"/>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a:t>
              </a:r>
              <a:endParaRPr lang="zh-CN" altLang="en-US" b="1"/>
            </a:p>
          </p:txBody>
        </p:sp>
        <p:sp>
          <p:nvSpPr>
            <p:cNvPr id="82057" name="Rectangle 137">
              <a:extLst>
                <a:ext uri="{FF2B5EF4-FFF2-40B4-BE49-F238E27FC236}">
                  <a16:creationId xmlns:a16="http://schemas.microsoft.com/office/drawing/2014/main" id="{5E3809F9-336A-4DD3-9632-9BBD9FC4930B}"/>
                </a:ext>
              </a:extLst>
            </p:cNvPr>
            <p:cNvSpPr>
              <a:spLocks noChangeArrowheads="1"/>
            </p:cNvSpPr>
            <p:nvPr/>
          </p:nvSpPr>
          <p:spPr bwMode="auto">
            <a:xfrm>
              <a:off x="1319" y="3330"/>
              <a:ext cx="359" cy="39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58" name="Rectangle 138">
              <a:extLst>
                <a:ext uri="{FF2B5EF4-FFF2-40B4-BE49-F238E27FC236}">
                  <a16:creationId xmlns:a16="http://schemas.microsoft.com/office/drawing/2014/main" id="{FFC2AC04-053B-4EA2-950E-4D05409C01C0}"/>
                </a:ext>
              </a:extLst>
            </p:cNvPr>
            <p:cNvSpPr>
              <a:spLocks noChangeArrowheads="1"/>
            </p:cNvSpPr>
            <p:nvPr/>
          </p:nvSpPr>
          <p:spPr bwMode="auto">
            <a:xfrm>
              <a:off x="1352" y="3389"/>
              <a:ext cx="3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Sector</a:t>
              </a:r>
              <a:endParaRPr lang="en-US" altLang="zh-CN" b="1"/>
            </a:p>
          </p:txBody>
        </p:sp>
        <p:sp>
          <p:nvSpPr>
            <p:cNvPr id="82059" name="Rectangle 139">
              <a:extLst>
                <a:ext uri="{FF2B5EF4-FFF2-40B4-BE49-F238E27FC236}">
                  <a16:creationId xmlns:a16="http://schemas.microsoft.com/office/drawing/2014/main" id="{5D154417-D4E4-4612-B68D-F83CE6962EDF}"/>
                </a:ext>
              </a:extLst>
            </p:cNvPr>
            <p:cNvSpPr>
              <a:spLocks noChangeArrowheads="1"/>
            </p:cNvSpPr>
            <p:nvPr/>
          </p:nvSpPr>
          <p:spPr bwMode="auto">
            <a:xfrm>
              <a:off x="1469" y="3522"/>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a:t>
              </a:r>
              <a:endParaRPr lang="zh-CN" altLang="en-US" b="1"/>
            </a:p>
          </p:txBody>
        </p:sp>
        <p:sp>
          <p:nvSpPr>
            <p:cNvPr id="82060" name="Rectangle 140">
              <a:extLst>
                <a:ext uri="{FF2B5EF4-FFF2-40B4-BE49-F238E27FC236}">
                  <a16:creationId xmlns:a16="http://schemas.microsoft.com/office/drawing/2014/main" id="{2AAB8F9D-5C9D-466A-898E-002CCA18FFDA}"/>
                </a:ext>
              </a:extLst>
            </p:cNvPr>
            <p:cNvSpPr>
              <a:spLocks noChangeArrowheads="1"/>
            </p:cNvSpPr>
            <p:nvPr/>
          </p:nvSpPr>
          <p:spPr bwMode="auto">
            <a:xfrm>
              <a:off x="150" y="3740"/>
              <a:ext cx="34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Bytes 1</a:t>
              </a:r>
              <a:endParaRPr lang="en-US" altLang="zh-CN" b="1"/>
            </a:p>
          </p:txBody>
        </p:sp>
        <p:sp>
          <p:nvSpPr>
            <p:cNvPr id="82061" name="Rectangle 141">
              <a:extLst>
                <a:ext uri="{FF2B5EF4-FFF2-40B4-BE49-F238E27FC236}">
                  <a16:creationId xmlns:a16="http://schemas.microsoft.com/office/drawing/2014/main" id="{A9F071C0-3E8F-49B3-BAB2-B7AF37F43EE0}"/>
                </a:ext>
              </a:extLst>
            </p:cNvPr>
            <p:cNvSpPr>
              <a:spLocks noChangeArrowheads="1"/>
            </p:cNvSpPr>
            <p:nvPr/>
          </p:nvSpPr>
          <p:spPr bwMode="auto">
            <a:xfrm>
              <a:off x="743" y="374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2</a:t>
              </a:r>
              <a:endParaRPr lang="zh-CN" altLang="en-US" b="1"/>
            </a:p>
          </p:txBody>
        </p:sp>
        <p:sp>
          <p:nvSpPr>
            <p:cNvPr id="82062" name="Rectangle 142">
              <a:extLst>
                <a:ext uri="{FF2B5EF4-FFF2-40B4-BE49-F238E27FC236}">
                  <a16:creationId xmlns:a16="http://schemas.microsoft.com/office/drawing/2014/main" id="{EE874441-E996-4751-B0C3-3C924A512969}"/>
                </a:ext>
              </a:extLst>
            </p:cNvPr>
            <p:cNvSpPr>
              <a:spLocks noChangeArrowheads="1"/>
            </p:cNvSpPr>
            <p:nvPr/>
          </p:nvSpPr>
          <p:spPr bwMode="auto">
            <a:xfrm>
              <a:off x="1094" y="374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1</a:t>
              </a:r>
              <a:endParaRPr lang="zh-CN" altLang="en-US" b="1"/>
            </a:p>
          </p:txBody>
        </p:sp>
        <p:sp>
          <p:nvSpPr>
            <p:cNvPr id="82063" name="Rectangle 143">
              <a:extLst>
                <a:ext uri="{FF2B5EF4-FFF2-40B4-BE49-F238E27FC236}">
                  <a16:creationId xmlns:a16="http://schemas.microsoft.com/office/drawing/2014/main" id="{4403BCD8-4893-45D8-9418-3CC8D2C38988}"/>
                </a:ext>
              </a:extLst>
            </p:cNvPr>
            <p:cNvSpPr>
              <a:spLocks noChangeArrowheads="1"/>
            </p:cNvSpPr>
            <p:nvPr/>
          </p:nvSpPr>
          <p:spPr bwMode="auto">
            <a:xfrm>
              <a:off x="1453" y="374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1</a:t>
              </a:r>
              <a:endParaRPr lang="zh-CN" altLang="en-US" b="1"/>
            </a:p>
          </p:txBody>
        </p:sp>
        <p:sp>
          <p:nvSpPr>
            <p:cNvPr id="82064" name="Rectangle 144">
              <a:extLst>
                <a:ext uri="{FF2B5EF4-FFF2-40B4-BE49-F238E27FC236}">
                  <a16:creationId xmlns:a16="http://schemas.microsoft.com/office/drawing/2014/main" id="{52035F80-06A4-4AB3-8EE4-5BE3F576804D}"/>
                </a:ext>
              </a:extLst>
            </p:cNvPr>
            <p:cNvSpPr>
              <a:spLocks noChangeArrowheads="1"/>
            </p:cNvSpPr>
            <p:nvPr/>
          </p:nvSpPr>
          <p:spPr bwMode="auto">
            <a:xfrm>
              <a:off x="1678" y="3330"/>
              <a:ext cx="309" cy="39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65" name="Rectangle 145">
              <a:extLst>
                <a:ext uri="{FF2B5EF4-FFF2-40B4-BE49-F238E27FC236}">
                  <a16:creationId xmlns:a16="http://schemas.microsoft.com/office/drawing/2014/main" id="{9CBAED1D-1F21-47BD-8A8B-D91933422AC3}"/>
                </a:ext>
              </a:extLst>
            </p:cNvPr>
            <p:cNvSpPr>
              <a:spLocks noChangeArrowheads="1"/>
            </p:cNvSpPr>
            <p:nvPr/>
          </p:nvSpPr>
          <p:spPr bwMode="auto">
            <a:xfrm>
              <a:off x="1728" y="3455"/>
              <a:ext cx="2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CRC</a:t>
              </a:r>
              <a:endParaRPr lang="en-US" altLang="zh-CN" b="1"/>
            </a:p>
          </p:txBody>
        </p:sp>
        <p:sp>
          <p:nvSpPr>
            <p:cNvPr id="82066" name="Rectangle 146">
              <a:extLst>
                <a:ext uri="{FF2B5EF4-FFF2-40B4-BE49-F238E27FC236}">
                  <a16:creationId xmlns:a16="http://schemas.microsoft.com/office/drawing/2014/main" id="{ECCE5164-F961-4758-A466-8E145D5BB7FB}"/>
                </a:ext>
              </a:extLst>
            </p:cNvPr>
            <p:cNvSpPr>
              <a:spLocks noChangeArrowheads="1"/>
            </p:cNvSpPr>
            <p:nvPr/>
          </p:nvSpPr>
          <p:spPr bwMode="auto">
            <a:xfrm>
              <a:off x="1770" y="374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3</a:t>
              </a:r>
              <a:endParaRPr lang="zh-CN" altLang="en-US" b="1"/>
            </a:p>
          </p:txBody>
        </p:sp>
        <p:sp>
          <p:nvSpPr>
            <p:cNvPr id="82067" name="Rectangle 147">
              <a:extLst>
                <a:ext uri="{FF2B5EF4-FFF2-40B4-BE49-F238E27FC236}">
                  <a16:creationId xmlns:a16="http://schemas.microsoft.com/office/drawing/2014/main" id="{09D7139D-FACC-447F-A66A-6B288F511087}"/>
                </a:ext>
              </a:extLst>
            </p:cNvPr>
            <p:cNvSpPr>
              <a:spLocks noChangeArrowheads="1"/>
            </p:cNvSpPr>
            <p:nvPr/>
          </p:nvSpPr>
          <p:spPr bwMode="auto">
            <a:xfrm>
              <a:off x="2504" y="3330"/>
              <a:ext cx="351" cy="39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68" name="Rectangle 148">
              <a:extLst>
                <a:ext uri="{FF2B5EF4-FFF2-40B4-BE49-F238E27FC236}">
                  <a16:creationId xmlns:a16="http://schemas.microsoft.com/office/drawing/2014/main" id="{D60A98EB-0B6D-4113-BF18-649C250AC8B6}"/>
                </a:ext>
              </a:extLst>
            </p:cNvPr>
            <p:cNvSpPr>
              <a:spLocks noChangeArrowheads="1"/>
            </p:cNvSpPr>
            <p:nvPr/>
          </p:nvSpPr>
          <p:spPr bwMode="auto">
            <a:xfrm>
              <a:off x="2538" y="3389"/>
              <a:ext cx="2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Synch</a:t>
              </a:r>
              <a:endParaRPr lang="en-US" altLang="zh-CN" b="1"/>
            </a:p>
          </p:txBody>
        </p:sp>
        <p:sp>
          <p:nvSpPr>
            <p:cNvPr id="82069" name="Rectangle 149">
              <a:extLst>
                <a:ext uri="{FF2B5EF4-FFF2-40B4-BE49-F238E27FC236}">
                  <a16:creationId xmlns:a16="http://schemas.microsoft.com/office/drawing/2014/main" id="{D4F6293E-317D-42A4-9300-978E9C73CBD5}"/>
                </a:ext>
              </a:extLst>
            </p:cNvPr>
            <p:cNvSpPr>
              <a:spLocks noChangeArrowheads="1"/>
            </p:cNvSpPr>
            <p:nvPr/>
          </p:nvSpPr>
          <p:spPr bwMode="auto">
            <a:xfrm>
              <a:off x="2571" y="3522"/>
              <a:ext cx="2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Byte</a:t>
              </a:r>
              <a:endParaRPr lang="en-US" altLang="zh-CN" b="1"/>
            </a:p>
          </p:txBody>
        </p:sp>
        <p:sp>
          <p:nvSpPr>
            <p:cNvPr id="82070" name="Rectangle 150">
              <a:extLst>
                <a:ext uri="{FF2B5EF4-FFF2-40B4-BE49-F238E27FC236}">
                  <a16:creationId xmlns:a16="http://schemas.microsoft.com/office/drawing/2014/main" id="{8098342C-F84D-4467-9A4D-21C62359414F}"/>
                </a:ext>
              </a:extLst>
            </p:cNvPr>
            <p:cNvSpPr>
              <a:spLocks noChangeArrowheads="1"/>
            </p:cNvSpPr>
            <p:nvPr/>
          </p:nvSpPr>
          <p:spPr bwMode="auto">
            <a:xfrm>
              <a:off x="2855" y="3330"/>
              <a:ext cx="359" cy="39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71" name="Rectangle 151">
              <a:extLst>
                <a:ext uri="{FF2B5EF4-FFF2-40B4-BE49-F238E27FC236}">
                  <a16:creationId xmlns:a16="http://schemas.microsoft.com/office/drawing/2014/main" id="{36C5E8B1-4626-4676-968A-C71424BE94EA}"/>
                </a:ext>
              </a:extLst>
            </p:cNvPr>
            <p:cNvSpPr>
              <a:spLocks noChangeArrowheads="1"/>
            </p:cNvSpPr>
            <p:nvPr/>
          </p:nvSpPr>
          <p:spPr bwMode="auto">
            <a:xfrm>
              <a:off x="2930" y="3455"/>
              <a:ext cx="23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Data</a:t>
              </a:r>
              <a:endParaRPr lang="en-US" altLang="zh-CN" b="1"/>
            </a:p>
          </p:txBody>
        </p:sp>
        <p:sp>
          <p:nvSpPr>
            <p:cNvPr id="82072" name="Rectangle 152">
              <a:extLst>
                <a:ext uri="{FF2B5EF4-FFF2-40B4-BE49-F238E27FC236}">
                  <a16:creationId xmlns:a16="http://schemas.microsoft.com/office/drawing/2014/main" id="{E836BF1B-B3D4-440F-93AB-1808A82151B6}"/>
                </a:ext>
              </a:extLst>
            </p:cNvPr>
            <p:cNvSpPr>
              <a:spLocks noChangeArrowheads="1"/>
            </p:cNvSpPr>
            <p:nvPr/>
          </p:nvSpPr>
          <p:spPr bwMode="auto">
            <a:xfrm>
              <a:off x="3214" y="3330"/>
              <a:ext cx="351" cy="39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73" name="Rectangle 153">
              <a:extLst>
                <a:ext uri="{FF2B5EF4-FFF2-40B4-BE49-F238E27FC236}">
                  <a16:creationId xmlns:a16="http://schemas.microsoft.com/office/drawing/2014/main" id="{BDB7C987-CF63-4E50-A6BE-C661AB0ED160}"/>
                </a:ext>
              </a:extLst>
            </p:cNvPr>
            <p:cNvSpPr>
              <a:spLocks noChangeArrowheads="1"/>
            </p:cNvSpPr>
            <p:nvPr/>
          </p:nvSpPr>
          <p:spPr bwMode="auto">
            <a:xfrm>
              <a:off x="3289" y="3455"/>
              <a:ext cx="2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CRC</a:t>
              </a:r>
              <a:endParaRPr lang="en-US" altLang="zh-CN" b="1"/>
            </a:p>
          </p:txBody>
        </p:sp>
        <p:sp>
          <p:nvSpPr>
            <p:cNvPr id="82074" name="Line 154">
              <a:extLst>
                <a:ext uri="{FF2B5EF4-FFF2-40B4-BE49-F238E27FC236}">
                  <a16:creationId xmlns:a16="http://schemas.microsoft.com/office/drawing/2014/main" id="{FA60D18A-EDA2-46C5-BC5D-452D89F19664}"/>
                </a:ext>
              </a:extLst>
            </p:cNvPr>
            <p:cNvSpPr>
              <a:spLocks noChangeShapeType="1"/>
            </p:cNvSpPr>
            <p:nvPr/>
          </p:nvSpPr>
          <p:spPr bwMode="auto">
            <a:xfrm flipV="1">
              <a:off x="2504" y="2853"/>
              <a:ext cx="434" cy="4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5" name="Line 155">
              <a:extLst>
                <a:ext uri="{FF2B5EF4-FFF2-40B4-BE49-F238E27FC236}">
                  <a16:creationId xmlns:a16="http://schemas.microsoft.com/office/drawing/2014/main" id="{6C3E4E46-CA43-4E62-BDE8-A68BFA76A581}"/>
                </a:ext>
              </a:extLst>
            </p:cNvPr>
            <p:cNvSpPr>
              <a:spLocks noChangeShapeType="1"/>
            </p:cNvSpPr>
            <p:nvPr/>
          </p:nvSpPr>
          <p:spPr bwMode="auto">
            <a:xfrm flipH="1" flipV="1">
              <a:off x="3214" y="2853"/>
              <a:ext cx="351" cy="4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6" name="Rectangle 156">
              <a:extLst>
                <a:ext uri="{FF2B5EF4-FFF2-40B4-BE49-F238E27FC236}">
                  <a16:creationId xmlns:a16="http://schemas.microsoft.com/office/drawing/2014/main" id="{0E1C1533-B238-4DCB-AFD5-E27F42D9F72B}"/>
                </a:ext>
              </a:extLst>
            </p:cNvPr>
            <p:cNvSpPr>
              <a:spLocks noChangeArrowheads="1"/>
            </p:cNvSpPr>
            <p:nvPr/>
          </p:nvSpPr>
          <p:spPr bwMode="auto">
            <a:xfrm>
              <a:off x="2655" y="374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1</a:t>
              </a:r>
              <a:endParaRPr lang="zh-CN" altLang="en-US" b="1"/>
            </a:p>
          </p:txBody>
        </p:sp>
        <p:sp>
          <p:nvSpPr>
            <p:cNvPr id="82077" name="Rectangle 157">
              <a:extLst>
                <a:ext uri="{FF2B5EF4-FFF2-40B4-BE49-F238E27FC236}">
                  <a16:creationId xmlns:a16="http://schemas.microsoft.com/office/drawing/2014/main" id="{7D6768ED-B690-4590-BE15-D0D1E7BF7095}"/>
                </a:ext>
              </a:extLst>
            </p:cNvPr>
            <p:cNvSpPr>
              <a:spLocks noChangeArrowheads="1"/>
            </p:cNvSpPr>
            <p:nvPr/>
          </p:nvSpPr>
          <p:spPr bwMode="auto">
            <a:xfrm>
              <a:off x="2963" y="3740"/>
              <a:ext cx="1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512</a:t>
              </a:r>
              <a:endParaRPr lang="zh-CN" altLang="en-US" b="1"/>
            </a:p>
          </p:txBody>
        </p:sp>
        <p:sp>
          <p:nvSpPr>
            <p:cNvPr id="82078" name="Rectangle 158">
              <a:extLst>
                <a:ext uri="{FF2B5EF4-FFF2-40B4-BE49-F238E27FC236}">
                  <a16:creationId xmlns:a16="http://schemas.microsoft.com/office/drawing/2014/main" id="{92175528-10F4-4874-B965-FC2D122F9D62}"/>
                </a:ext>
              </a:extLst>
            </p:cNvPr>
            <p:cNvSpPr>
              <a:spLocks noChangeArrowheads="1"/>
            </p:cNvSpPr>
            <p:nvPr/>
          </p:nvSpPr>
          <p:spPr bwMode="auto">
            <a:xfrm>
              <a:off x="3364" y="374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2</a:t>
              </a:r>
              <a:endParaRPr lang="zh-CN" altLang="en-US" b="1"/>
            </a:p>
          </p:txBody>
        </p:sp>
        <p:sp>
          <p:nvSpPr>
            <p:cNvPr id="82079" name="Line 159">
              <a:extLst>
                <a:ext uri="{FF2B5EF4-FFF2-40B4-BE49-F238E27FC236}">
                  <a16:creationId xmlns:a16="http://schemas.microsoft.com/office/drawing/2014/main" id="{FB351952-75F3-41CC-A5E9-EDB036AB74CA}"/>
                </a:ext>
              </a:extLst>
            </p:cNvPr>
            <p:cNvSpPr>
              <a:spLocks noChangeShapeType="1"/>
            </p:cNvSpPr>
            <p:nvPr/>
          </p:nvSpPr>
          <p:spPr bwMode="auto">
            <a:xfrm flipV="1">
              <a:off x="3882" y="2853"/>
              <a:ext cx="1" cy="55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80" name="Line 160">
              <a:extLst>
                <a:ext uri="{FF2B5EF4-FFF2-40B4-BE49-F238E27FC236}">
                  <a16:creationId xmlns:a16="http://schemas.microsoft.com/office/drawing/2014/main" id="{2E5283A3-3711-49CB-A0BE-458D408D681D}"/>
                </a:ext>
              </a:extLst>
            </p:cNvPr>
            <p:cNvSpPr>
              <a:spLocks noChangeShapeType="1"/>
            </p:cNvSpPr>
            <p:nvPr/>
          </p:nvSpPr>
          <p:spPr bwMode="auto">
            <a:xfrm flipV="1">
              <a:off x="5267" y="2853"/>
              <a:ext cx="1" cy="55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81" name="Line 161">
              <a:extLst>
                <a:ext uri="{FF2B5EF4-FFF2-40B4-BE49-F238E27FC236}">
                  <a16:creationId xmlns:a16="http://schemas.microsoft.com/office/drawing/2014/main" id="{047C23EE-01D7-413A-BA85-38ADE2E496BE}"/>
                </a:ext>
              </a:extLst>
            </p:cNvPr>
            <p:cNvSpPr>
              <a:spLocks noChangeShapeType="1"/>
            </p:cNvSpPr>
            <p:nvPr/>
          </p:nvSpPr>
          <p:spPr bwMode="auto">
            <a:xfrm>
              <a:off x="3882" y="3246"/>
              <a:ext cx="138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82" name="Freeform 162">
              <a:extLst>
                <a:ext uri="{FF2B5EF4-FFF2-40B4-BE49-F238E27FC236}">
                  <a16:creationId xmlns:a16="http://schemas.microsoft.com/office/drawing/2014/main" id="{A9ECCF03-58E8-4E45-A2FF-78B898861794}"/>
                </a:ext>
              </a:extLst>
            </p:cNvPr>
            <p:cNvSpPr>
              <a:spLocks/>
            </p:cNvSpPr>
            <p:nvPr/>
          </p:nvSpPr>
          <p:spPr bwMode="auto">
            <a:xfrm>
              <a:off x="5159" y="3229"/>
              <a:ext cx="108" cy="42"/>
            </a:xfrm>
            <a:custGeom>
              <a:avLst/>
              <a:gdLst>
                <a:gd name="T0" fmla="*/ 0 w 108"/>
                <a:gd name="T1" fmla="*/ 0 h 42"/>
                <a:gd name="T2" fmla="*/ 25 w 108"/>
                <a:gd name="T3" fmla="*/ 17 h 42"/>
                <a:gd name="T4" fmla="*/ 0 w 108"/>
                <a:gd name="T5" fmla="*/ 42 h 42"/>
                <a:gd name="T6" fmla="*/ 108 w 108"/>
                <a:gd name="T7" fmla="*/ 17 h 42"/>
                <a:gd name="T8" fmla="*/ 0 w 108"/>
                <a:gd name="T9" fmla="*/ 0 h 42"/>
                <a:gd name="T10" fmla="*/ 0 60000 65536"/>
                <a:gd name="T11" fmla="*/ 0 60000 65536"/>
                <a:gd name="T12" fmla="*/ 0 60000 65536"/>
                <a:gd name="T13" fmla="*/ 0 60000 65536"/>
                <a:gd name="T14" fmla="*/ 0 60000 65536"/>
                <a:gd name="T15" fmla="*/ 0 w 108"/>
                <a:gd name="T16" fmla="*/ 0 h 42"/>
                <a:gd name="T17" fmla="*/ 108 w 108"/>
                <a:gd name="T18" fmla="*/ 42 h 42"/>
              </a:gdLst>
              <a:ahLst/>
              <a:cxnLst>
                <a:cxn ang="T10">
                  <a:pos x="T0" y="T1"/>
                </a:cxn>
                <a:cxn ang="T11">
                  <a:pos x="T2" y="T3"/>
                </a:cxn>
                <a:cxn ang="T12">
                  <a:pos x="T4" y="T5"/>
                </a:cxn>
                <a:cxn ang="T13">
                  <a:pos x="T6" y="T7"/>
                </a:cxn>
                <a:cxn ang="T14">
                  <a:pos x="T8" y="T9"/>
                </a:cxn>
              </a:cxnLst>
              <a:rect l="T15" t="T16" r="T17" b="T18"/>
              <a:pathLst>
                <a:path w="108" h="42">
                  <a:moveTo>
                    <a:pt x="0" y="0"/>
                  </a:moveTo>
                  <a:lnTo>
                    <a:pt x="25" y="17"/>
                  </a:lnTo>
                  <a:lnTo>
                    <a:pt x="0" y="42"/>
                  </a:lnTo>
                  <a:lnTo>
                    <a:pt x="108" y="17"/>
                  </a:lnTo>
                  <a:lnTo>
                    <a:pt x="0" y="0"/>
                  </a:lnTo>
                  <a:close/>
                </a:path>
              </a:pathLst>
            </a:custGeom>
            <a:solidFill>
              <a:srgbClr val="000000"/>
            </a:solidFill>
            <a:ln w="12700">
              <a:solidFill>
                <a:srgbClr val="000000"/>
              </a:solidFill>
              <a:prstDash val="solid"/>
              <a:round/>
              <a:headEnd/>
              <a:tailEnd/>
            </a:ln>
          </p:spPr>
          <p:txBody>
            <a:bodyPr/>
            <a:lstStyle/>
            <a:p>
              <a:endParaRPr lang="zh-CN" altLang="en-US"/>
            </a:p>
          </p:txBody>
        </p:sp>
        <p:sp>
          <p:nvSpPr>
            <p:cNvPr id="82083" name="Freeform 163">
              <a:extLst>
                <a:ext uri="{FF2B5EF4-FFF2-40B4-BE49-F238E27FC236}">
                  <a16:creationId xmlns:a16="http://schemas.microsoft.com/office/drawing/2014/main" id="{D987D4B6-1E2D-4502-AE51-E029E04941F6}"/>
                </a:ext>
              </a:extLst>
            </p:cNvPr>
            <p:cNvSpPr>
              <a:spLocks/>
            </p:cNvSpPr>
            <p:nvPr/>
          </p:nvSpPr>
          <p:spPr bwMode="auto">
            <a:xfrm>
              <a:off x="3882" y="3229"/>
              <a:ext cx="108" cy="42"/>
            </a:xfrm>
            <a:custGeom>
              <a:avLst/>
              <a:gdLst>
                <a:gd name="T0" fmla="*/ 108 w 108"/>
                <a:gd name="T1" fmla="*/ 0 h 42"/>
                <a:gd name="T2" fmla="*/ 83 w 108"/>
                <a:gd name="T3" fmla="*/ 17 h 42"/>
                <a:gd name="T4" fmla="*/ 108 w 108"/>
                <a:gd name="T5" fmla="*/ 42 h 42"/>
                <a:gd name="T6" fmla="*/ 0 w 108"/>
                <a:gd name="T7" fmla="*/ 17 h 42"/>
                <a:gd name="T8" fmla="*/ 108 w 108"/>
                <a:gd name="T9" fmla="*/ 0 h 42"/>
                <a:gd name="T10" fmla="*/ 0 60000 65536"/>
                <a:gd name="T11" fmla="*/ 0 60000 65536"/>
                <a:gd name="T12" fmla="*/ 0 60000 65536"/>
                <a:gd name="T13" fmla="*/ 0 60000 65536"/>
                <a:gd name="T14" fmla="*/ 0 60000 65536"/>
                <a:gd name="T15" fmla="*/ 0 w 108"/>
                <a:gd name="T16" fmla="*/ 0 h 42"/>
                <a:gd name="T17" fmla="*/ 108 w 108"/>
                <a:gd name="T18" fmla="*/ 42 h 42"/>
              </a:gdLst>
              <a:ahLst/>
              <a:cxnLst>
                <a:cxn ang="T10">
                  <a:pos x="T0" y="T1"/>
                </a:cxn>
                <a:cxn ang="T11">
                  <a:pos x="T2" y="T3"/>
                </a:cxn>
                <a:cxn ang="T12">
                  <a:pos x="T4" y="T5"/>
                </a:cxn>
                <a:cxn ang="T13">
                  <a:pos x="T6" y="T7"/>
                </a:cxn>
                <a:cxn ang="T14">
                  <a:pos x="T8" y="T9"/>
                </a:cxn>
              </a:cxnLst>
              <a:rect l="T15" t="T16" r="T17" b="T18"/>
              <a:pathLst>
                <a:path w="108" h="42">
                  <a:moveTo>
                    <a:pt x="108" y="0"/>
                  </a:moveTo>
                  <a:lnTo>
                    <a:pt x="83" y="17"/>
                  </a:lnTo>
                  <a:lnTo>
                    <a:pt x="108" y="42"/>
                  </a:lnTo>
                  <a:lnTo>
                    <a:pt x="0" y="17"/>
                  </a:lnTo>
                  <a:lnTo>
                    <a:pt x="108" y="0"/>
                  </a:lnTo>
                  <a:close/>
                </a:path>
              </a:pathLst>
            </a:custGeom>
            <a:solidFill>
              <a:srgbClr val="000000"/>
            </a:solidFill>
            <a:ln w="12700">
              <a:solidFill>
                <a:srgbClr val="000000"/>
              </a:solidFill>
              <a:prstDash val="solid"/>
              <a:round/>
              <a:headEnd/>
              <a:tailEnd/>
            </a:ln>
          </p:spPr>
          <p:txBody>
            <a:bodyPr/>
            <a:lstStyle/>
            <a:p>
              <a:endParaRPr lang="zh-CN" altLang="en-US"/>
            </a:p>
          </p:txBody>
        </p:sp>
        <p:sp>
          <p:nvSpPr>
            <p:cNvPr id="82084" name="Rectangle 164">
              <a:extLst>
                <a:ext uri="{FF2B5EF4-FFF2-40B4-BE49-F238E27FC236}">
                  <a16:creationId xmlns:a16="http://schemas.microsoft.com/office/drawing/2014/main" id="{01EE47C0-52D7-45E9-9F04-20C5FBC2AEBC}"/>
                </a:ext>
              </a:extLst>
            </p:cNvPr>
            <p:cNvSpPr>
              <a:spLocks noChangeArrowheads="1"/>
            </p:cNvSpPr>
            <p:nvPr/>
          </p:nvSpPr>
          <p:spPr bwMode="auto">
            <a:xfrm>
              <a:off x="4199" y="3263"/>
              <a:ext cx="79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rgbClr val="000000"/>
                  </a:solidFill>
                  <a:latin typeface="Times" panose="02020603050405020304" pitchFamily="18" charset="0"/>
                </a:rPr>
                <a:t>600 </a:t>
              </a:r>
              <a:r>
                <a:rPr lang="en-US" altLang="zh-CN" sz="1400" b="1">
                  <a:solidFill>
                    <a:srgbClr val="000000"/>
                  </a:solidFill>
                  <a:latin typeface="Times" panose="02020603050405020304" pitchFamily="18" charset="0"/>
                </a:rPr>
                <a:t>Bytes/Sector</a:t>
              </a:r>
              <a:endParaRPr lang="en-US" altLang="zh-CN" b="1"/>
            </a:p>
          </p:txBody>
        </p:sp>
        <p:sp>
          <p:nvSpPr>
            <p:cNvPr id="82085" name="Rectangle 165">
              <a:extLst>
                <a:ext uri="{FF2B5EF4-FFF2-40B4-BE49-F238E27FC236}">
                  <a16:creationId xmlns:a16="http://schemas.microsoft.com/office/drawing/2014/main" id="{B561BADE-CEAB-43DE-B202-17EC6C84489C}"/>
                </a:ext>
              </a:extLst>
            </p:cNvPr>
            <p:cNvSpPr>
              <a:spLocks noChangeArrowheads="1"/>
            </p:cNvSpPr>
            <p:nvPr/>
          </p:nvSpPr>
          <p:spPr bwMode="auto">
            <a:xfrm>
              <a:off x="5034" y="2552"/>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400" b="1">
                  <a:solidFill>
                    <a:srgbClr val="000000"/>
                  </a:solidFill>
                  <a:latin typeface="Times" panose="02020603050405020304" pitchFamily="18" charset="0"/>
                </a:rPr>
                <a:t>Gap</a:t>
              </a:r>
              <a:endParaRPr lang="en-US" altLang="zh-CN" b="1"/>
            </a:p>
          </p:txBody>
        </p:sp>
      </p:grpSp>
    </p:spTree>
    <p:extLst>
      <p:ext uri="{BB962C8B-B14F-4D97-AF65-F5344CB8AC3E}">
        <p14:creationId xmlns:p14="http://schemas.microsoft.com/office/powerpoint/2010/main" val="20119366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04531A1D-85A1-4E06-800F-F70CAD69ABB7}"/>
              </a:ext>
            </a:extLst>
          </p:cNvPr>
          <p:cNvSpPr txBox="1">
            <a:spLocks noChangeArrowheads="1"/>
          </p:cNvSpPr>
          <p:nvPr/>
        </p:nvSpPr>
        <p:spPr bwMode="auto">
          <a:xfrm>
            <a:off x="800100" y="18864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6.8</a:t>
            </a:r>
            <a:r>
              <a:rPr lang="zh-CN" altLang="en-US" sz="4000" b="1" dirty="0">
                <a:latin typeface="华文新魏" panose="02010800040101010101" pitchFamily="2" charset="-122"/>
                <a:ea typeface="华文新魏" panose="02010800040101010101" pitchFamily="2" charset="-122"/>
              </a:rPr>
              <a:t>磁盘存储器管理</a:t>
            </a:r>
          </a:p>
        </p:txBody>
      </p:sp>
      <p:sp>
        <p:nvSpPr>
          <p:cNvPr id="82947" name="Rectangle 3">
            <a:extLst>
              <a:ext uri="{FF2B5EF4-FFF2-40B4-BE49-F238E27FC236}">
                <a16:creationId xmlns:a16="http://schemas.microsoft.com/office/drawing/2014/main" id="{3EA16247-72F1-4553-9C23-A9217A88CF1B}"/>
              </a:ext>
            </a:extLst>
          </p:cNvPr>
          <p:cNvSpPr>
            <a:spLocks noChangeArrowheads="1"/>
          </p:cNvSpPr>
          <p:nvPr/>
        </p:nvSpPr>
        <p:spPr bwMode="auto">
          <a:xfrm>
            <a:off x="304800" y="873200"/>
            <a:ext cx="8458200" cy="572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6.8.1</a:t>
            </a:r>
            <a:r>
              <a:rPr lang="zh-CN" altLang="en-US" sz="3200" b="1" dirty="0">
                <a:solidFill>
                  <a:srgbClr val="0000CC"/>
                </a:solidFill>
                <a:latin typeface="Times New Roman" panose="02020603050405020304" pitchFamily="18" charset="0"/>
              </a:rPr>
              <a:t>磁盘性能简述</a:t>
            </a:r>
            <a:endParaRPr lang="zh-CN" altLang="en-US" sz="3200" b="1" dirty="0">
              <a:solidFill>
                <a:srgbClr val="0000CC"/>
              </a:solidFill>
              <a:latin typeface="宋体" panose="02010600030101010101" pitchFamily="2" charset="-122"/>
            </a:endParaRPr>
          </a:p>
          <a:p>
            <a:pPr marL="457200" lvl="1" indent="0" eaLnBrk="1" hangingPunct="1">
              <a:lnSpc>
                <a:spcPct val="110000"/>
              </a:lnSpc>
              <a:spcBef>
                <a:spcPct val="40000"/>
              </a:spcBef>
              <a:buClr>
                <a:srgbClr val="0000CC"/>
              </a:buClr>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磁盘的类型</a:t>
            </a:r>
          </a:p>
          <a:p>
            <a:pPr lvl="1" eaLnBrk="1" hangingPunct="1">
              <a:lnSpc>
                <a:spcPct val="110000"/>
              </a:lnSpc>
              <a:spcBef>
                <a:spcPct val="40000"/>
              </a:spcBef>
              <a:buClr>
                <a:srgbClr val="0000CC"/>
              </a:buClr>
              <a:buFont typeface="Wingdings" panose="05000000000000000000" pitchFamily="2" charset="2"/>
              <a:buNone/>
            </a:pPr>
            <a:r>
              <a:rPr lang="zh-CN" altLang="en-US" sz="2800" b="1" dirty="0">
                <a:latin typeface="Times New Roman" panose="02020603050405020304" pitchFamily="18" charset="0"/>
              </a:rPr>
              <a:t>        1) 固定头磁盘</a:t>
            </a:r>
          </a:p>
          <a:p>
            <a:pPr lvl="1" eaLnBrk="1" hangingPunct="1">
              <a:lnSpc>
                <a:spcPct val="110000"/>
              </a:lnSpc>
              <a:spcBef>
                <a:spcPct val="40000"/>
              </a:spcBef>
              <a:buClr>
                <a:srgbClr val="0000CC"/>
              </a:buClr>
              <a:buFont typeface="Wingdings" panose="05000000000000000000" pitchFamily="2" charset="2"/>
              <a:buNone/>
            </a:pPr>
            <a:r>
              <a:rPr lang="zh-CN" altLang="en-US" sz="2800" b="1" dirty="0">
                <a:latin typeface="Times New Roman" panose="02020603050405020304" pitchFamily="18" charset="0"/>
              </a:rPr>
              <a:t>        每条磁道上都有一读/写磁头，所有的磁头都被装在一刚性磁臂中。可以并行读/写。速度快</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昂贵</a:t>
            </a:r>
          </a:p>
          <a:p>
            <a:pPr lvl="1" eaLnBrk="1" hangingPunct="1">
              <a:lnSpc>
                <a:spcPct val="110000"/>
              </a:lnSpc>
              <a:spcBef>
                <a:spcPct val="40000"/>
              </a:spcBef>
              <a:buClr>
                <a:srgbClr val="0000CC"/>
              </a:buClr>
              <a:buFont typeface="Wingdings" panose="05000000000000000000" pitchFamily="2" charset="2"/>
              <a:buNone/>
            </a:pPr>
            <a:r>
              <a:rPr lang="zh-CN" altLang="en-US" sz="2800" b="1" dirty="0">
                <a:latin typeface="Times New Roman" panose="02020603050405020304" pitchFamily="18" charset="0"/>
              </a:rPr>
              <a:t>        2) 移动头磁盘</a:t>
            </a:r>
          </a:p>
          <a:p>
            <a:pPr lvl="1" eaLnBrk="1" hangingPunct="1">
              <a:lnSpc>
                <a:spcPct val="110000"/>
              </a:lnSpc>
              <a:spcBef>
                <a:spcPct val="40000"/>
              </a:spcBef>
              <a:buClr>
                <a:srgbClr val="0000CC"/>
              </a:buClr>
              <a:buFont typeface="Wingdings" panose="05000000000000000000" pitchFamily="2" charset="2"/>
              <a:buNone/>
            </a:pPr>
            <a:r>
              <a:rPr lang="zh-CN" altLang="en-US" sz="2800" b="1" dirty="0">
                <a:latin typeface="Times New Roman" panose="02020603050405020304" pitchFamily="18" charset="0"/>
              </a:rPr>
              <a:t>        每一个盘面仅配有一个磁头，也被装入磁臂中。仅能以串行方式读/写。便宜</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速度稍慢</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个人电脑基本此种</a:t>
            </a:r>
            <a:r>
              <a:rPr lang="en-US" altLang="zh-CN" sz="2800" b="1" dirty="0">
                <a:latin typeface="Times New Roman" panose="02020603050405020304" pitchFamily="18" charset="0"/>
              </a:rPr>
              <a:t>.</a:t>
            </a:r>
            <a:endParaRPr lang="zh-CN" altLang="en-US" sz="2800" b="1" dirty="0">
              <a:latin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a:extLst>
              <a:ext uri="{FF2B5EF4-FFF2-40B4-BE49-F238E27FC236}">
                <a16:creationId xmlns:a16="http://schemas.microsoft.com/office/drawing/2014/main" id="{926A481B-1F4C-40ED-AABB-947ADEFEA368}"/>
              </a:ext>
            </a:extLst>
          </p:cNvPr>
          <p:cNvSpPr txBox="1">
            <a:spLocks noChangeArrowheads="1"/>
          </p:cNvSpPr>
          <p:nvPr/>
        </p:nvSpPr>
        <p:spPr bwMode="auto">
          <a:xfrm>
            <a:off x="539552" y="2032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6.8</a:t>
            </a:r>
            <a:r>
              <a:rPr lang="zh-CN" altLang="en-US" sz="4000" b="1" dirty="0">
                <a:latin typeface="华文新魏" panose="02010800040101010101" pitchFamily="2" charset="-122"/>
                <a:ea typeface="华文新魏" panose="02010800040101010101" pitchFamily="2" charset="-122"/>
              </a:rPr>
              <a:t>磁盘存储器管理</a:t>
            </a:r>
          </a:p>
        </p:txBody>
      </p:sp>
      <p:sp>
        <p:nvSpPr>
          <p:cNvPr id="6148" name="Rectangle 3">
            <a:extLst>
              <a:ext uri="{FF2B5EF4-FFF2-40B4-BE49-F238E27FC236}">
                <a16:creationId xmlns:a16="http://schemas.microsoft.com/office/drawing/2014/main" id="{DCC79763-B89C-41E0-909B-CB63F805A657}"/>
              </a:ext>
            </a:extLst>
          </p:cNvPr>
          <p:cNvSpPr>
            <a:spLocks noChangeArrowheads="1"/>
          </p:cNvSpPr>
          <p:nvPr/>
        </p:nvSpPr>
        <p:spPr bwMode="auto">
          <a:xfrm>
            <a:off x="342900" y="8001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6.8.1</a:t>
            </a:r>
            <a:r>
              <a:rPr lang="zh-CN" altLang="en-US" sz="3200" b="1" dirty="0">
                <a:solidFill>
                  <a:srgbClr val="0000CC"/>
                </a:solidFill>
                <a:latin typeface="Times New Roman" panose="02020603050405020304" pitchFamily="18" charset="0"/>
              </a:rPr>
              <a:t>磁盘性能简述</a:t>
            </a:r>
            <a:endParaRPr lang="zh-CN" altLang="en-US" sz="3200" b="1" dirty="0">
              <a:solidFill>
                <a:srgbClr val="0000CC"/>
              </a:solidFill>
              <a:latin typeface="宋体" panose="02010600030101010101" pitchFamily="2" charset="-122"/>
            </a:endParaRPr>
          </a:p>
          <a:p>
            <a:pPr marL="457200" lvl="1" indent="0" eaLnBrk="1" hangingPunct="1">
              <a:lnSpc>
                <a:spcPct val="110000"/>
              </a:lnSpc>
              <a:spcBef>
                <a:spcPct val="40000"/>
              </a:spcBef>
              <a:buClr>
                <a:srgbClr val="0000CC"/>
              </a:buClr>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磁盘访问时间</a:t>
            </a:r>
          </a:p>
          <a:p>
            <a:pPr marL="0" lvl="1" eaLnBrk="1" hangingPunct="1">
              <a:lnSpc>
                <a:spcPct val="110000"/>
              </a:lnSpc>
              <a:spcBef>
                <a:spcPct val="20000"/>
              </a:spcBef>
              <a:buClr>
                <a:srgbClr val="0000CC"/>
              </a:buClr>
              <a:buFont typeface="Wingdings" panose="05000000000000000000" pitchFamily="2" charset="2"/>
              <a:buNone/>
            </a:pPr>
            <a:r>
              <a:rPr lang="zh-CN" altLang="en-US" b="1" dirty="0">
                <a:latin typeface="Times New Roman" panose="02020603050405020304" pitchFamily="18" charset="0"/>
              </a:rPr>
              <a:t>        1)寻道时间</a:t>
            </a:r>
            <a:r>
              <a:rPr lang="en-US" altLang="zh-CN" b="1" i="1" dirty="0">
                <a:latin typeface="Times New Roman" panose="02020603050405020304" pitchFamily="18" charset="0"/>
              </a:rPr>
              <a:t>T</a:t>
            </a:r>
            <a:r>
              <a:rPr lang="en-US" altLang="zh-CN" b="1" baseline="-25000" dirty="0">
                <a:latin typeface="Times New Roman" panose="02020603050405020304" pitchFamily="18" charset="0"/>
              </a:rPr>
              <a:t>s</a:t>
            </a:r>
            <a:r>
              <a:rPr lang="en-US" altLang="zh-CN" b="1" dirty="0">
                <a:latin typeface="Times New Roman" panose="02020603050405020304" pitchFamily="18" charset="0"/>
              </a:rPr>
              <a:t></a:t>
            </a:r>
          </a:p>
          <a:p>
            <a:pPr marL="0" lvl="1" eaLnBrk="1" hangingPunct="1">
              <a:lnSpc>
                <a:spcPct val="110000"/>
              </a:lnSpc>
              <a:spcBef>
                <a:spcPct val="20000"/>
              </a:spcBef>
              <a:buClr>
                <a:srgbClr val="0000CC"/>
              </a:buClr>
              <a:buFont typeface="Wingdings" panose="05000000000000000000" pitchFamily="2" charset="2"/>
              <a:buNone/>
            </a:pPr>
            <a:r>
              <a:rPr lang="zh-CN" altLang="en-US" b="1" dirty="0">
                <a:latin typeface="Times New Roman" panose="02020603050405020304" pitchFamily="18" charset="0"/>
              </a:rPr>
              <a:t>       把磁臂(磁头)移动到指定磁道上所经历的时间。</a:t>
            </a:r>
          </a:p>
          <a:p>
            <a:pPr marL="0" lvl="1" eaLnBrk="1" hangingPunct="1">
              <a:lnSpc>
                <a:spcPct val="110000"/>
              </a:lnSpc>
              <a:spcBef>
                <a:spcPct val="20000"/>
              </a:spcBef>
              <a:buClr>
                <a:srgbClr val="0000CC"/>
              </a:buClr>
              <a:buFont typeface="Wingdings" panose="05000000000000000000" pitchFamily="2" charset="2"/>
              <a:buNone/>
            </a:pPr>
            <a:r>
              <a:rPr lang="zh-CN" altLang="en-US" b="1" dirty="0">
                <a:latin typeface="Times New Roman" panose="02020603050405020304" pitchFamily="18" charset="0"/>
              </a:rPr>
              <a:t>        </a:t>
            </a:r>
            <a:r>
              <a:rPr lang="en-US" altLang="zh-CN" b="1" i="1" dirty="0">
                <a:latin typeface="Times New Roman" panose="02020603050405020304" pitchFamily="18" charset="0"/>
              </a:rPr>
              <a:t>T</a:t>
            </a:r>
            <a:r>
              <a:rPr lang="en-US" altLang="zh-CN" b="1" baseline="-25000" dirty="0">
                <a:latin typeface="Times New Roman" panose="02020603050405020304" pitchFamily="18" charset="0"/>
              </a:rPr>
              <a:t>s</a:t>
            </a:r>
            <a:r>
              <a:rPr lang="en-US" altLang="zh-CN" b="1" dirty="0">
                <a:latin typeface="Times New Roman" panose="02020603050405020304" pitchFamily="18" charset="0"/>
              </a:rPr>
              <a:t>=</a:t>
            </a:r>
            <a:r>
              <a:rPr lang="en-US" altLang="zh-CN" b="1" i="1" dirty="0" err="1">
                <a:latin typeface="Times New Roman" panose="02020603050405020304" pitchFamily="18" charset="0"/>
              </a:rPr>
              <a:t>m</a:t>
            </a:r>
            <a:r>
              <a:rPr lang="en-US" altLang="zh-CN" b="1" dirty="0" err="1">
                <a:latin typeface="Times New Roman" panose="02020603050405020304" pitchFamily="18" charset="0"/>
              </a:rPr>
              <a:t>×</a:t>
            </a:r>
            <a:r>
              <a:rPr lang="en-US" altLang="zh-CN" b="1" i="1" dirty="0" err="1">
                <a:latin typeface="Times New Roman" panose="02020603050405020304" pitchFamily="18" charset="0"/>
              </a:rPr>
              <a:t>n</a:t>
            </a:r>
            <a:r>
              <a:rPr lang="en-US" altLang="zh-CN" b="1" dirty="0" err="1">
                <a:latin typeface="Times New Roman" panose="02020603050405020304" pitchFamily="18" charset="0"/>
              </a:rPr>
              <a:t>+</a:t>
            </a:r>
            <a:r>
              <a:rPr lang="en-US" altLang="zh-CN" b="1" i="1" dirty="0" err="1">
                <a:latin typeface="Times New Roman" panose="02020603050405020304" pitchFamily="18" charset="0"/>
              </a:rPr>
              <a:t>s</a:t>
            </a:r>
            <a:endParaRPr lang="zh-CN" altLang="en-US" b="1" dirty="0">
              <a:latin typeface="Times New Roman" panose="02020603050405020304" pitchFamily="18" charset="0"/>
            </a:endParaRPr>
          </a:p>
          <a:p>
            <a:pPr marL="0" lvl="1" eaLnBrk="1" hangingPunct="1">
              <a:lnSpc>
                <a:spcPct val="110000"/>
              </a:lnSpc>
              <a:spcBef>
                <a:spcPct val="20000"/>
              </a:spcBef>
              <a:buClr>
                <a:srgbClr val="0000CC"/>
              </a:buClr>
              <a:buFont typeface="Wingdings" panose="05000000000000000000" pitchFamily="2" charset="2"/>
              <a:buNone/>
            </a:pPr>
            <a:r>
              <a:rPr lang="zh-CN" altLang="en-US" b="1" dirty="0">
                <a:latin typeface="Times New Roman" panose="02020603050405020304" pitchFamily="18" charset="0"/>
              </a:rPr>
              <a:t>        2)旋转延迟时间</a:t>
            </a:r>
            <a:r>
              <a:rPr lang="en-US" altLang="zh-CN" b="1" i="1" dirty="0" err="1">
                <a:latin typeface="Times New Roman" panose="02020603050405020304" pitchFamily="18" charset="0"/>
              </a:rPr>
              <a:t>T</a:t>
            </a:r>
            <a:r>
              <a:rPr lang="en-US" altLang="zh-CN" b="1" baseline="-25000" dirty="0" err="1">
                <a:latin typeface="Times New Roman" panose="02020603050405020304" pitchFamily="18" charset="0"/>
              </a:rPr>
              <a:t>τ</a:t>
            </a:r>
            <a:endParaRPr lang="zh-CN" altLang="en-US" b="1" dirty="0">
              <a:latin typeface="Times New Roman" panose="02020603050405020304" pitchFamily="18" charset="0"/>
            </a:endParaRPr>
          </a:p>
          <a:p>
            <a:pPr marL="0" lvl="1" eaLnBrk="1" hangingPunct="1">
              <a:lnSpc>
                <a:spcPct val="110000"/>
              </a:lnSpc>
              <a:spcBef>
                <a:spcPct val="20000"/>
              </a:spcBef>
              <a:buClr>
                <a:srgbClr val="0000CC"/>
              </a:buClr>
              <a:buFont typeface="Wingdings" panose="05000000000000000000" pitchFamily="2" charset="2"/>
              <a:buNone/>
            </a:pPr>
            <a:r>
              <a:rPr lang="zh-CN" altLang="en-US" b="1" dirty="0">
                <a:latin typeface="Times New Roman" panose="02020603050405020304" pitchFamily="18" charset="0"/>
              </a:rPr>
              <a:t>       指定扇区移动到磁头下面所经历的时间。</a:t>
            </a:r>
          </a:p>
          <a:p>
            <a:pPr marL="0" lvl="1" eaLnBrk="1" hangingPunct="1">
              <a:lnSpc>
                <a:spcPct val="110000"/>
              </a:lnSpc>
              <a:spcBef>
                <a:spcPct val="20000"/>
              </a:spcBef>
              <a:buClr>
                <a:srgbClr val="0000CC"/>
              </a:buClr>
              <a:buFont typeface="Wingdings" panose="05000000000000000000" pitchFamily="2" charset="2"/>
              <a:buNone/>
            </a:pPr>
            <a:r>
              <a:rPr lang="zh-CN" altLang="en-US" b="1" dirty="0">
                <a:latin typeface="Times New Roman" panose="02020603050405020304" pitchFamily="18" charset="0"/>
              </a:rPr>
              <a:t>       3)传输时间</a:t>
            </a:r>
            <a:r>
              <a:rPr lang="en-US" altLang="zh-CN" b="1" i="1" dirty="0">
                <a:latin typeface="Times New Roman" panose="02020603050405020304" pitchFamily="18" charset="0"/>
              </a:rPr>
              <a:t>T</a:t>
            </a:r>
            <a:r>
              <a:rPr lang="en-US" altLang="zh-CN" b="1" i="1" baseline="-25000" dirty="0">
                <a:latin typeface="Times New Roman" panose="02020603050405020304" pitchFamily="18" charset="0"/>
              </a:rPr>
              <a:t>t</a:t>
            </a:r>
            <a:r>
              <a:rPr lang="en-US" altLang="zh-CN" b="1" dirty="0">
                <a:latin typeface="Times New Roman" panose="02020603050405020304" pitchFamily="18" charset="0"/>
              </a:rPr>
              <a:t></a:t>
            </a:r>
          </a:p>
          <a:p>
            <a:pPr marL="0" lvl="1" eaLnBrk="1" hangingPunct="1">
              <a:lnSpc>
                <a:spcPct val="110000"/>
              </a:lnSpc>
              <a:spcBef>
                <a:spcPct val="20000"/>
              </a:spcBef>
              <a:buClr>
                <a:srgbClr val="0000CC"/>
              </a:buClr>
              <a:buFont typeface="Wingdings" panose="05000000000000000000" pitchFamily="2" charset="2"/>
              <a:buNone/>
            </a:pPr>
            <a:r>
              <a:rPr lang="zh-CN" altLang="en-US" b="1" dirty="0">
                <a:latin typeface="Times New Roman" panose="02020603050405020304" pitchFamily="18" charset="0"/>
              </a:rPr>
              <a:t>       把数据从磁盘读出或向磁盘写入数据所经历的时间。</a:t>
            </a:r>
          </a:p>
        </p:txBody>
      </p:sp>
      <p:graphicFrame>
        <p:nvGraphicFramePr>
          <p:cNvPr id="6146" name="Object 2">
            <a:extLst>
              <a:ext uri="{FF2B5EF4-FFF2-40B4-BE49-F238E27FC236}">
                <a16:creationId xmlns:a16="http://schemas.microsoft.com/office/drawing/2014/main" id="{BEA4F860-D234-4D8F-A621-C325D05AEAF0}"/>
              </a:ext>
            </a:extLst>
          </p:cNvPr>
          <p:cNvGraphicFramePr>
            <a:graphicFrameLocks noChangeAspect="1"/>
          </p:cNvGraphicFramePr>
          <p:nvPr>
            <p:extLst>
              <p:ext uri="{D42A27DB-BD31-4B8C-83A1-F6EECF244321}">
                <p14:modId xmlns:p14="http://schemas.microsoft.com/office/powerpoint/2010/main" val="716692451"/>
              </p:ext>
            </p:extLst>
          </p:nvPr>
        </p:nvGraphicFramePr>
        <p:xfrm>
          <a:off x="1619672" y="5445224"/>
          <a:ext cx="1143000" cy="863600"/>
        </p:xfrm>
        <a:graphic>
          <a:graphicData uri="http://schemas.openxmlformats.org/presentationml/2006/ole">
            <mc:AlternateContent xmlns:mc="http://schemas.openxmlformats.org/markup-compatibility/2006">
              <mc:Choice xmlns:v="urn:schemas-microsoft-com:vml" Requires="v">
                <p:oleObj name="Microsoft 公式 3.0" r:id="rId2" imgW="520560" imgH="393480" progId="Equation.3">
                  <p:embed/>
                </p:oleObj>
              </mc:Choice>
              <mc:Fallback>
                <p:oleObj name="Microsoft 公式 3.0" r:id="rId2" imgW="520560" imgH="39348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5445224"/>
                        <a:ext cx="1143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A8D0D946-5144-4A6F-9DF3-3B0802858CDC}"/>
              </a:ext>
            </a:extLst>
          </p:cNvPr>
          <p:cNvSpPr txBox="1"/>
          <p:nvPr/>
        </p:nvSpPr>
        <p:spPr>
          <a:xfrm>
            <a:off x="3203848" y="5589240"/>
            <a:ext cx="5416868" cy="461665"/>
          </a:xfrm>
          <a:prstGeom prst="rect">
            <a:avLst/>
          </a:prstGeom>
          <a:noFill/>
        </p:spPr>
        <p:txBody>
          <a:bodyPr wrap="none" rtlCol="0">
            <a:spAutoFit/>
          </a:bodyPr>
          <a:lstStyle/>
          <a:p>
            <a:r>
              <a:rPr lang="zh-CN" altLang="en-US" b="1" dirty="0">
                <a:solidFill>
                  <a:srgbClr val="FF0000"/>
                </a:solidFill>
              </a:rPr>
              <a:t>寻道和旋转时延耗费大量数据无关时间</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a:extLst>
              <a:ext uri="{FF2B5EF4-FFF2-40B4-BE49-F238E27FC236}">
                <a16:creationId xmlns:a16="http://schemas.microsoft.com/office/drawing/2014/main" id="{27F7EB21-D228-4564-9444-69E6B597B8F9}"/>
              </a:ext>
            </a:extLst>
          </p:cNvPr>
          <p:cNvSpPr txBox="1">
            <a:spLocks noChangeArrowheads="1"/>
          </p:cNvSpPr>
          <p:nvPr/>
        </p:nvSpPr>
        <p:spPr bwMode="auto">
          <a:xfrm>
            <a:off x="179512" y="11663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6.8</a:t>
            </a:r>
            <a:r>
              <a:rPr lang="zh-CN" altLang="en-US" sz="4000" b="1" dirty="0">
                <a:latin typeface="华文新魏" panose="02010800040101010101" pitchFamily="2" charset="-122"/>
                <a:ea typeface="华文新魏" panose="02010800040101010101" pitchFamily="2" charset="-122"/>
              </a:rPr>
              <a:t>磁盘存储器管理</a:t>
            </a:r>
          </a:p>
        </p:txBody>
      </p:sp>
      <p:sp>
        <p:nvSpPr>
          <p:cNvPr id="83971" name="Rectangle 3">
            <a:extLst>
              <a:ext uri="{FF2B5EF4-FFF2-40B4-BE49-F238E27FC236}">
                <a16:creationId xmlns:a16="http://schemas.microsoft.com/office/drawing/2014/main" id="{8F2986B8-2D58-4EA9-99F8-C41C1E1B3E8C}"/>
              </a:ext>
            </a:extLst>
          </p:cNvPr>
          <p:cNvSpPr>
            <a:spLocks noChangeArrowheads="1"/>
          </p:cNvSpPr>
          <p:nvPr/>
        </p:nvSpPr>
        <p:spPr bwMode="auto">
          <a:xfrm>
            <a:off x="152500" y="764704"/>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0000CC"/>
              </a:buClr>
              <a:buFont typeface="Wingdings" panose="05000000000000000000" pitchFamily="2" charset="2"/>
              <a:buChar char="Ø"/>
            </a:pPr>
            <a:r>
              <a:rPr lang="en-US" altLang="zh-CN" sz="3200" b="1" dirty="0">
                <a:solidFill>
                  <a:srgbClr val="0000CC"/>
                </a:solidFill>
                <a:latin typeface="Times" panose="02020603050405020304" pitchFamily="18" charset="0"/>
                <a:cs typeface="Times" panose="02020603050405020304" pitchFamily="18" charset="0"/>
              </a:rPr>
              <a:t>6.8.2</a:t>
            </a:r>
            <a:r>
              <a:rPr lang="zh-CN" altLang="en-US" sz="3200" b="1" dirty="0">
                <a:solidFill>
                  <a:srgbClr val="0000CC"/>
                </a:solidFill>
                <a:latin typeface="Times" panose="02020603050405020304" pitchFamily="18" charset="0"/>
                <a:cs typeface="Times" panose="02020603050405020304" pitchFamily="18" charset="0"/>
              </a:rPr>
              <a:t>磁盘调度</a:t>
            </a:r>
          </a:p>
          <a:p>
            <a:pPr marL="457200" lvl="1" indent="0" eaLnBrk="1" hangingPunct="1">
              <a:lnSpc>
                <a:spcPct val="110000"/>
              </a:lnSpc>
              <a:spcBef>
                <a:spcPct val="40000"/>
              </a:spcBef>
              <a:buClr>
                <a:srgbClr val="0000CC"/>
              </a:buClr>
            </a:pPr>
            <a:r>
              <a:rPr lang="zh-CN" altLang="en-US" sz="2800" b="1" dirty="0">
                <a:latin typeface="Times" panose="02020603050405020304" pitchFamily="18" charset="0"/>
                <a:cs typeface="Times" panose="02020603050405020304" pitchFamily="18" charset="0"/>
              </a:rPr>
              <a:t>目标</a:t>
            </a:r>
            <a:r>
              <a:rPr lang="en-US" altLang="zh-CN" sz="2800" b="1" dirty="0">
                <a:latin typeface="Times" panose="02020603050405020304" pitchFamily="18" charset="0"/>
                <a:cs typeface="Times" panose="02020603050405020304" pitchFamily="18" charset="0"/>
              </a:rPr>
              <a:t>:</a:t>
            </a:r>
            <a:r>
              <a:rPr lang="zh-CN" altLang="en-US" sz="2800" b="1" dirty="0">
                <a:latin typeface="Times" panose="02020603050405020304" pitchFamily="18" charset="0"/>
                <a:cs typeface="Times" panose="02020603050405020304" pitchFamily="18" charset="0"/>
              </a:rPr>
              <a:t> 使磁盘的平均</a:t>
            </a:r>
            <a:r>
              <a:rPr lang="zh-CN" altLang="en-US" sz="2800" b="1" dirty="0">
                <a:solidFill>
                  <a:srgbClr val="FF0000"/>
                </a:solidFill>
                <a:latin typeface="Times" panose="02020603050405020304" pitchFamily="18" charset="0"/>
                <a:cs typeface="Times" panose="02020603050405020304" pitchFamily="18" charset="0"/>
              </a:rPr>
              <a:t>寻道</a:t>
            </a:r>
            <a:r>
              <a:rPr lang="zh-CN" altLang="en-US" sz="2800" b="1" dirty="0">
                <a:latin typeface="Times" panose="02020603050405020304" pitchFamily="18" charset="0"/>
                <a:cs typeface="Times" panose="02020603050405020304" pitchFamily="18" charset="0"/>
              </a:rPr>
              <a:t>时间最少</a:t>
            </a:r>
          </a:p>
          <a:p>
            <a:pPr lvl="1" eaLnBrk="1" hangingPunct="1">
              <a:lnSpc>
                <a:spcPct val="110000"/>
              </a:lnSpc>
              <a:spcBef>
                <a:spcPct val="20000"/>
              </a:spcBef>
              <a:buClr>
                <a:srgbClr val="0000CC"/>
              </a:buClr>
              <a:buFont typeface="+mj-ea"/>
              <a:buAutoNum type="circleNumDbPlain"/>
            </a:pPr>
            <a:r>
              <a:rPr lang="zh-CN" altLang="en-US" sz="2800" b="1" dirty="0">
                <a:solidFill>
                  <a:srgbClr val="FF0000"/>
                </a:solidFill>
                <a:latin typeface="Times" panose="02020603050405020304" pitchFamily="18" charset="0"/>
                <a:cs typeface="Times" panose="02020603050405020304" pitchFamily="18" charset="0"/>
              </a:rPr>
              <a:t>先来先服务</a:t>
            </a:r>
            <a:r>
              <a:rPr lang="en-US" altLang="zh-CN" sz="2800" b="1" dirty="0">
                <a:solidFill>
                  <a:srgbClr val="FF0000"/>
                </a:solidFill>
                <a:latin typeface="Times" panose="02020603050405020304" pitchFamily="18" charset="0"/>
                <a:cs typeface="Times" panose="02020603050405020304" pitchFamily="18" charset="0"/>
              </a:rPr>
              <a:t>FCFS(First-Come, First Served</a:t>
            </a:r>
          </a:p>
          <a:p>
            <a:pPr lvl="1" eaLnBrk="1" hangingPunct="1">
              <a:lnSpc>
                <a:spcPct val="110000"/>
              </a:lnSpc>
              <a:spcBef>
                <a:spcPct val="20000"/>
              </a:spcBef>
              <a:buClr>
                <a:srgbClr val="0000CC"/>
              </a:buClr>
              <a:buFont typeface="+mj-ea"/>
              <a:buAutoNum type="circleNumDbPlain"/>
            </a:pPr>
            <a:r>
              <a:rPr lang="zh-CN" altLang="en-US" sz="2800" b="1" dirty="0">
                <a:solidFill>
                  <a:srgbClr val="FF0000"/>
                </a:solidFill>
                <a:latin typeface="Times" panose="02020603050405020304" pitchFamily="18" charset="0"/>
                <a:cs typeface="Times" panose="02020603050405020304" pitchFamily="18" charset="0"/>
              </a:rPr>
              <a:t>最短寻道时间优先</a:t>
            </a:r>
            <a:r>
              <a:rPr lang="en-US" altLang="zh-CN" sz="2800" b="1" dirty="0">
                <a:solidFill>
                  <a:srgbClr val="FF0000"/>
                </a:solidFill>
                <a:latin typeface="Times" panose="02020603050405020304" pitchFamily="18" charset="0"/>
                <a:cs typeface="Times" panose="02020603050405020304" pitchFamily="18" charset="0"/>
              </a:rPr>
              <a:t>SSTF(Shortest Seek Time First)</a:t>
            </a:r>
          </a:p>
          <a:p>
            <a:pPr lvl="1" eaLnBrk="1" hangingPunct="1">
              <a:lnSpc>
                <a:spcPct val="110000"/>
              </a:lnSpc>
              <a:spcBef>
                <a:spcPct val="20000"/>
              </a:spcBef>
              <a:buClr>
                <a:srgbClr val="0000CC"/>
              </a:buClr>
              <a:buFont typeface="+mj-ea"/>
              <a:buAutoNum type="circleNumDbPlain"/>
            </a:pPr>
            <a:r>
              <a:rPr lang="zh-CN" altLang="en-US" sz="2800" b="1" dirty="0">
                <a:solidFill>
                  <a:srgbClr val="FF0000"/>
                </a:solidFill>
                <a:latin typeface="Times" panose="02020603050405020304" pitchFamily="18" charset="0"/>
                <a:cs typeface="Times" panose="02020603050405020304" pitchFamily="18" charset="0"/>
              </a:rPr>
              <a:t>扫描(</a:t>
            </a:r>
            <a:r>
              <a:rPr lang="en-US" altLang="zh-CN" sz="2800" b="1" dirty="0">
                <a:solidFill>
                  <a:srgbClr val="FF0000"/>
                </a:solidFill>
                <a:latin typeface="Times" panose="02020603050405020304" pitchFamily="18" charset="0"/>
                <a:cs typeface="Times" panose="02020603050405020304" pitchFamily="18" charset="0"/>
              </a:rPr>
              <a:t>SCAN)</a:t>
            </a:r>
            <a:r>
              <a:rPr lang="zh-CN" altLang="en-US" sz="2800" b="1" dirty="0">
                <a:solidFill>
                  <a:srgbClr val="FF0000"/>
                </a:solidFill>
                <a:latin typeface="Times" panose="02020603050405020304" pitchFamily="18" charset="0"/>
                <a:cs typeface="Times" panose="02020603050405020304" pitchFamily="18" charset="0"/>
              </a:rPr>
              <a:t>算法</a:t>
            </a:r>
          </a:p>
          <a:p>
            <a:pPr lvl="1" eaLnBrk="1" hangingPunct="1">
              <a:lnSpc>
                <a:spcPct val="110000"/>
              </a:lnSpc>
              <a:spcBef>
                <a:spcPct val="20000"/>
              </a:spcBef>
              <a:buClr>
                <a:srgbClr val="0000CC"/>
              </a:buClr>
              <a:buFont typeface="+mj-ea"/>
              <a:buAutoNum type="circleNumDbPlain"/>
            </a:pPr>
            <a:r>
              <a:rPr lang="zh-CN" altLang="en-US" sz="2800" b="1" dirty="0">
                <a:solidFill>
                  <a:srgbClr val="FF0000"/>
                </a:solidFill>
                <a:latin typeface="Times" panose="02020603050405020304" pitchFamily="18" charset="0"/>
                <a:cs typeface="Times" panose="02020603050405020304" pitchFamily="18" charset="0"/>
              </a:rPr>
              <a:t>循环扫描(</a:t>
            </a:r>
            <a:r>
              <a:rPr lang="en-US" altLang="zh-CN" sz="2800" b="1" dirty="0">
                <a:solidFill>
                  <a:srgbClr val="FF0000"/>
                </a:solidFill>
                <a:latin typeface="Times" panose="02020603050405020304" pitchFamily="18" charset="0"/>
                <a:cs typeface="Times" panose="02020603050405020304" pitchFamily="18" charset="0"/>
              </a:rPr>
              <a:t>CSCAN)</a:t>
            </a:r>
            <a:r>
              <a:rPr lang="zh-CN" altLang="en-US" sz="2800" b="1" dirty="0">
                <a:solidFill>
                  <a:srgbClr val="FF0000"/>
                </a:solidFill>
                <a:latin typeface="Times" panose="02020603050405020304" pitchFamily="18" charset="0"/>
                <a:cs typeface="Times" panose="02020603050405020304" pitchFamily="18" charset="0"/>
              </a:rPr>
              <a:t>算法</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985060B8-4E24-4DBC-A3FC-74BA2C54CFEA}"/>
              </a:ext>
            </a:extLst>
          </p:cNvPr>
          <p:cNvSpPr txBox="1">
            <a:spLocks noChangeArrowheads="1"/>
          </p:cNvSpPr>
          <p:nvPr/>
        </p:nvSpPr>
        <p:spPr bwMode="auto">
          <a:xfrm>
            <a:off x="1143000" y="76200"/>
            <a:ext cx="286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先来先服务</a:t>
            </a:r>
            <a:r>
              <a:rPr lang="en-US" altLang="zh-CN" sz="2800" b="1">
                <a:latin typeface="Times New Roman" panose="02020603050405020304" pitchFamily="18" charset="0"/>
              </a:rPr>
              <a:t>FCFS</a:t>
            </a:r>
          </a:p>
        </p:txBody>
      </p:sp>
      <p:pic>
        <p:nvPicPr>
          <p:cNvPr id="86019" name="Picture 3" descr="未标题-1 拷贝">
            <a:extLst>
              <a:ext uri="{FF2B5EF4-FFF2-40B4-BE49-F238E27FC236}">
                <a16:creationId xmlns:a16="http://schemas.microsoft.com/office/drawing/2014/main" id="{EDF10F00-D4BD-4185-B784-044C48747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4987925"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Text Box 4">
            <a:extLst>
              <a:ext uri="{FF2B5EF4-FFF2-40B4-BE49-F238E27FC236}">
                <a16:creationId xmlns:a16="http://schemas.microsoft.com/office/drawing/2014/main" id="{DCC70AAD-0503-4AE2-9CAB-E2581598A3E1}"/>
              </a:ext>
            </a:extLst>
          </p:cNvPr>
          <p:cNvSpPr txBox="1">
            <a:spLocks noChangeArrowheads="1"/>
          </p:cNvSpPr>
          <p:nvPr/>
        </p:nvSpPr>
        <p:spPr bwMode="auto">
          <a:xfrm>
            <a:off x="5486400" y="3886200"/>
            <a:ext cx="3124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dirty="0"/>
              <a:t>优点：公平、简单、不会出现饥饿现象</a:t>
            </a:r>
          </a:p>
        </p:txBody>
      </p:sp>
      <p:sp>
        <p:nvSpPr>
          <p:cNvPr id="86021" name="Text Box 5">
            <a:extLst>
              <a:ext uri="{FF2B5EF4-FFF2-40B4-BE49-F238E27FC236}">
                <a16:creationId xmlns:a16="http://schemas.microsoft.com/office/drawing/2014/main" id="{38AF24FE-F810-4791-BBF9-A42C757373CA}"/>
              </a:ext>
            </a:extLst>
          </p:cNvPr>
          <p:cNvSpPr txBox="1">
            <a:spLocks noChangeArrowheads="1"/>
          </p:cNvSpPr>
          <p:nvPr/>
        </p:nvSpPr>
        <p:spPr bwMode="auto">
          <a:xfrm>
            <a:off x="5562600" y="5410200"/>
            <a:ext cx="3124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dirty="0"/>
              <a:t>缺点：平均寻道时间可能较长</a:t>
            </a:r>
          </a:p>
        </p:txBody>
      </p:sp>
      <p:sp>
        <p:nvSpPr>
          <p:cNvPr id="7" name="文本框 6">
            <a:extLst>
              <a:ext uri="{FF2B5EF4-FFF2-40B4-BE49-F238E27FC236}">
                <a16:creationId xmlns:a16="http://schemas.microsoft.com/office/drawing/2014/main" id="{EE161B1F-570C-4C3D-A336-B7AA2897F324}"/>
              </a:ext>
            </a:extLst>
          </p:cNvPr>
          <p:cNvSpPr txBox="1"/>
          <p:nvPr/>
        </p:nvSpPr>
        <p:spPr>
          <a:xfrm>
            <a:off x="5292080" y="764704"/>
            <a:ext cx="2952328" cy="1200329"/>
          </a:xfrm>
          <a:prstGeom prst="rect">
            <a:avLst/>
          </a:prstGeom>
          <a:noFill/>
        </p:spPr>
        <p:txBody>
          <a:bodyPr wrap="square">
            <a:spAutoFit/>
          </a:bodyPr>
          <a:lstStyle/>
          <a:p>
            <a:r>
              <a:rPr lang="zh-CN" altLang="en-US" sz="2400" b="1" dirty="0">
                <a:latin typeface="Times New Roman" panose="02020603050405020304" pitchFamily="18" charset="0"/>
              </a:rPr>
              <a:t>原理</a:t>
            </a:r>
            <a:r>
              <a:rPr lang="zh-CN" altLang="en-US" sz="2400" dirty="0">
                <a:latin typeface="Times New Roman" panose="02020603050405020304" pitchFamily="18" charset="0"/>
              </a:rPr>
              <a:t>：</a:t>
            </a:r>
            <a:r>
              <a:rPr lang="zh-CN" altLang="en-US" sz="2400" b="1" dirty="0">
                <a:latin typeface="Times New Roman" panose="02020603050405020304" pitchFamily="18" charset="0"/>
              </a:rPr>
              <a:t>根据进程请求访问磁盘的先后次序进行调度</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3F308AFF-5248-452A-AF4B-E3AC1284792B}"/>
              </a:ext>
            </a:extLst>
          </p:cNvPr>
          <p:cNvSpPr txBox="1">
            <a:spLocks noChangeArrowheads="1"/>
          </p:cNvSpPr>
          <p:nvPr/>
        </p:nvSpPr>
        <p:spPr bwMode="auto">
          <a:xfrm>
            <a:off x="1143000" y="76200"/>
            <a:ext cx="3892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最短寻道时间优先</a:t>
            </a:r>
            <a:r>
              <a:rPr lang="en-US" altLang="zh-CN" sz="2800" b="1" dirty="0">
                <a:latin typeface="Times New Roman" panose="02020603050405020304" pitchFamily="18" charset="0"/>
              </a:rPr>
              <a:t>SSTF</a:t>
            </a:r>
          </a:p>
        </p:txBody>
      </p:sp>
      <p:pic>
        <p:nvPicPr>
          <p:cNvPr id="88067" name="Picture 3" descr="未标题-1 拷贝">
            <a:extLst>
              <a:ext uri="{FF2B5EF4-FFF2-40B4-BE49-F238E27FC236}">
                <a16:creationId xmlns:a16="http://schemas.microsoft.com/office/drawing/2014/main" id="{87DF9103-CDCF-4D5C-941D-BC6EFFF4A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486092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Text Box 4">
            <a:extLst>
              <a:ext uri="{FF2B5EF4-FFF2-40B4-BE49-F238E27FC236}">
                <a16:creationId xmlns:a16="http://schemas.microsoft.com/office/drawing/2014/main" id="{AC83B87F-53E4-4D8A-82DD-70ABCF9A0958}"/>
              </a:ext>
            </a:extLst>
          </p:cNvPr>
          <p:cNvSpPr txBox="1">
            <a:spLocks noChangeArrowheads="1"/>
          </p:cNvSpPr>
          <p:nvPr/>
        </p:nvSpPr>
        <p:spPr bwMode="auto">
          <a:xfrm>
            <a:off x="5220072" y="2482850"/>
            <a:ext cx="3124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dirty="0"/>
              <a:t>优点：比</a:t>
            </a:r>
            <a:r>
              <a:rPr lang="en-US" altLang="zh-CN" sz="2800" b="1" dirty="0"/>
              <a:t>FCFS</a:t>
            </a:r>
            <a:r>
              <a:rPr lang="zh-CN" altLang="en-US" sz="2800" b="1" dirty="0"/>
              <a:t>有更好的寻道性能</a:t>
            </a:r>
          </a:p>
        </p:txBody>
      </p:sp>
      <p:sp>
        <p:nvSpPr>
          <p:cNvPr id="88069" name="Text Box 5">
            <a:extLst>
              <a:ext uri="{FF2B5EF4-FFF2-40B4-BE49-F238E27FC236}">
                <a16:creationId xmlns:a16="http://schemas.microsoft.com/office/drawing/2014/main" id="{D3CC4803-4F8E-4B87-B6A5-2C652C1C2D94}"/>
              </a:ext>
            </a:extLst>
          </p:cNvPr>
          <p:cNvSpPr txBox="1">
            <a:spLocks noChangeArrowheads="1"/>
          </p:cNvSpPr>
          <p:nvPr/>
        </p:nvSpPr>
        <p:spPr bwMode="auto">
          <a:xfrm>
            <a:off x="5229572" y="3717032"/>
            <a:ext cx="3124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dirty="0"/>
              <a:t>缺点：可能导致某个进程发生饥饿现象</a:t>
            </a:r>
          </a:p>
        </p:txBody>
      </p:sp>
      <p:sp>
        <p:nvSpPr>
          <p:cNvPr id="7" name="文本框 6">
            <a:extLst>
              <a:ext uri="{FF2B5EF4-FFF2-40B4-BE49-F238E27FC236}">
                <a16:creationId xmlns:a16="http://schemas.microsoft.com/office/drawing/2014/main" id="{FA607A8E-972F-41B1-BB31-22BB7372A60F}"/>
              </a:ext>
            </a:extLst>
          </p:cNvPr>
          <p:cNvSpPr txBox="1"/>
          <p:nvPr/>
        </p:nvSpPr>
        <p:spPr>
          <a:xfrm>
            <a:off x="5220072" y="914400"/>
            <a:ext cx="2952328" cy="1200329"/>
          </a:xfrm>
          <a:prstGeom prst="rect">
            <a:avLst/>
          </a:prstGeom>
          <a:noFill/>
        </p:spPr>
        <p:txBody>
          <a:bodyPr wrap="square">
            <a:spAutoFit/>
          </a:bodyPr>
          <a:lstStyle/>
          <a:p>
            <a:pPr eaLnBrk="1" hangingPunct="1">
              <a:spcBef>
                <a:spcPct val="50000"/>
              </a:spcBef>
            </a:pPr>
            <a:r>
              <a:rPr lang="zh-CN" altLang="en-US" sz="2400" b="1" dirty="0">
                <a:latin typeface="Times New Roman" panose="02020603050405020304" pitchFamily="18" charset="0"/>
              </a:rPr>
              <a:t>原理：选择距当前磁头所在磁道最近的访问磁道的进程。</a:t>
            </a:r>
          </a:p>
        </p:txBody>
      </p:sp>
      <p:sp>
        <p:nvSpPr>
          <p:cNvPr id="3" name="文本框 2">
            <a:extLst>
              <a:ext uri="{FF2B5EF4-FFF2-40B4-BE49-F238E27FC236}">
                <a16:creationId xmlns:a16="http://schemas.microsoft.com/office/drawing/2014/main" id="{786AD9BB-DF35-4C20-9109-3690F2CEBE68}"/>
              </a:ext>
            </a:extLst>
          </p:cNvPr>
          <p:cNvSpPr txBox="1"/>
          <p:nvPr/>
        </p:nvSpPr>
        <p:spPr>
          <a:xfrm>
            <a:off x="5148064" y="5380508"/>
            <a:ext cx="3877985" cy="830997"/>
          </a:xfrm>
          <a:prstGeom prst="rect">
            <a:avLst/>
          </a:prstGeom>
          <a:noFill/>
        </p:spPr>
        <p:txBody>
          <a:bodyPr wrap="none" rtlCol="0">
            <a:spAutoFit/>
          </a:bodyPr>
          <a:lstStyle/>
          <a:p>
            <a:r>
              <a:rPr lang="zh-CN" altLang="en-US" b="1" dirty="0"/>
              <a:t>这两个都是比较早期的算法</a:t>
            </a:r>
            <a:endParaRPr lang="en-US" altLang="zh-CN" b="1" dirty="0"/>
          </a:p>
          <a:p>
            <a:r>
              <a:rPr lang="zh-CN" altLang="en-US" b="1" dirty="0"/>
              <a:t>效率不佳</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1E6CF95F-1661-4175-B00F-BAD1AE4601B1}"/>
              </a:ext>
            </a:extLst>
          </p:cNvPr>
          <p:cNvSpPr txBox="1">
            <a:spLocks noChangeArrowheads="1"/>
          </p:cNvSpPr>
          <p:nvPr/>
        </p:nvSpPr>
        <p:spPr bwMode="auto">
          <a:xfrm>
            <a:off x="755576" y="692696"/>
            <a:ext cx="582884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6.8.3 </a:t>
            </a:r>
            <a:r>
              <a:rPr lang="zh-CN" altLang="en-US" sz="3200" b="1" dirty="0">
                <a:latin typeface="Times New Roman" panose="02020603050405020304" pitchFamily="18" charset="0"/>
              </a:rPr>
              <a:t>基于扫描的磁盘调度算法</a:t>
            </a:r>
            <a:endParaRPr lang="en-US" altLang="zh-CN" sz="3200" b="1" dirty="0">
              <a:latin typeface="Times New Roman" panose="02020603050405020304" pitchFamily="18" charset="0"/>
            </a:endParaRPr>
          </a:p>
          <a:p>
            <a:pPr eaLnBrk="1" hangingPunct="1"/>
            <a:r>
              <a:rPr lang="en-US" altLang="zh-CN" sz="3200" b="1" dirty="0">
                <a:latin typeface="Times New Roman" panose="02020603050405020304" pitchFamily="18" charset="0"/>
              </a:rPr>
              <a:t>1. SCAN</a:t>
            </a:r>
            <a:r>
              <a:rPr lang="zh-CN" altLang="en-US" sz="3200" b="1" dirty="0">
                <a:latin typeface="Times New Roman" panose="02020603050405020304" pitchFamily="18" charset="0"/>
              </a:rPr>
              <a:t>算法——电梯调度算法</a:t>
            </a:r>
            <a:endParaRPr lang="en-US" altLang="zh-CN" sz="3200" b="1" dirty="0">
              <a:latin typeface="Times New Roman" panose="02020603050405020304" pitchFamily="18" charset="0"/>
            </a:endParaRPr>
          </a:p>
        </p:txBody>
      </p:sp>
      <p:sp>
        <p:nvSpPr>
          <p:cNvPr id="89091" name="Text Box 6">
            <a:extLst>
              <a:ext uri="{FF2B5EF4-FFF2-40B4-BE49-F238E27FC236}">
                <a16:creationId xmlns:a16="http://schemas.microsoft.com/office/drawing/2014/main" id="{C5674DDF-9442-4AAB-8D05-F8CF7AF2701A}"/>
              </a:ext>
            </a:extLst>
          </p:cNvPr>
          <p:cNvSpPr txBox="1">
            <a:spLocks noChangeArrowheads="1"/>
          </p:cNvSpPr>
          <p:nvPr/>
        </p:nvSpPr>
        <p:spPr bwMode="auto">
          <a:xfrm>
            <a:off x="914400" y="2126382"/>
            <a:ext cx="7315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dirty="0">
                <a:latin typeface="Times New Roman" panose="02020603050405020304" pitchFamily="18" charset="0"/>
              </a:rPr>
              <a:t>原理：选择与当前磁头移动方向一致且距离最近的进程。一个方向数据读完再掉头</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避免了进程饥饿</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7A3B0B86-B8AA-465E-93F2-DFC337C10DA6}"/>
              </a:ext>
            </a:extLst>
          </p:cNvPr>
          <p:cNvSpPr txBox="1">
            <a:spLocks noChangeArrowheads="1"/>
          </p:cNvSpPr>
          <p:nvPr/>
        </p:nvSpPr>
        <p:spPr bwMode="auto">
          <a:xfrm>
            <a:off x="1143000" y="76200"/>
            <a:ext cx="472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latin typeface="Times New Roman" panose="02020603050405020304" pitchFamily="18" charset="0"/>
              </a:rPr>
              <a:t>SCAN</a:t>
            </a:r>
            <a:r>
              <a:rPr lang="zh-CN" altLang="en-US" sz="2800" b="1">
                <a:latin typeface="Times New Roman" panose="02020603050405020304" pitchFamily="18" charset="0"/>
              </a:rPr>
              <a:t>算法——电梯调度算法</a:t>
            </a:r>
            <a:endParaRPr lang="en-US" altLang="zh-CN" sz="2800" b="1">
              <a:latin typeface="Times New Roman" panose="02020603050405020304" pitchFamily="18" charset="0"/>
            </a:endParaRPr>
          </a:p>
        </p:txBody>
      </p:sp>
      <p:sp>
        <p:nvSpPr>
          <p:cNvPr id="90115" name="Text Box 3">
            <a:extLst>
              <a:ext uri="{FF2B5EF4-FFF2-40B4-BE49-F238E27FC236}">
                <a16:creationId xmlns:a16="http://schemas.microsoft.com/office/drawing/2014/main" id="{CE831FB9-8431-4E75-919D-32912F208BE7}"/>
              </a:ext>
            </a:extLst>
          </p:cNvPr>
          <p:cNvSpPr txBox="1">
            <a:spLocks noChangeArrowheads="1"/>
          </p:cNvSpPr>
          <p:nvPr/>
        </p:nvSpPr>
        <p:spPr bwMode="auto">
          <a:xfrm>
            <a:off x="5148064" y="908720"/>
            <a:ext cx="3124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dirty="0"/>
              <a:t>优点：</a:t>
            </a:r>
            <a:r>
              <a:rPr lang="zh-CN" altLang="en-US" sz="2800" b="1" dirty="0">
                <a:latin typeface="Times New Roman" panose="02020603050405020304" pitchFamily="18" charset="0"/>
              </a:rPr>
              <a:t>寻道性能较好</a:t>
            </a:r>
            <a:r>
              <a:rPr lang="zh-CN" altLang="en-US" sz="2800" b="1" dirty="0"/>
              <a:t>避免出现</a:t>
            </a:r>
            <a:r>
              <a:rPr lang="zh-CN" altLang="en-US" sz="2800" b="1" dirty="0">
                <a:latin typeface="Times New Roman" panose="02020603050405020304" pitchFamily="18" charset="0"/>
              </a:rPr>
              <a:t>“</a:t>
            </a:r>
            <a:r>
              <a:rPr lang="zh-CN" altLang="en-US" sz="2800" b="1" dirty="0"/>
              <a:t>饥饿</a:t>
            </a:r>
            <a:r>
              <a:rPr lang="zh-CN" altLang="en-US" sz="2800" b="1" dirty="0">
                <a:latin typeface="Times New Roman" panose="02020603050405020304" pitchFamily="18" charset="0"/>
              </a:rPr>
              <a:t>”</a:t>
            </a:r>
            <a:r>
              <a:rPr lang="zh-CN" altLang="en-US" sz="2800" b="1" dirty="0"/>
              <a:t>现象</a:t>
            </a:r>
            <a:endParaRPr lang="en-US" altLang="zh-CN" sz="2800" b="1" dirty="0"/>
          </a:p>
          <a:p>
            <a:pPr eaLnBrk="1" hangingPunct="1">
              <a:spcBef>
                <a:spcPct val="50000"/>
              </a:spcBef>
            </a:pPr>
            <a:r>
              <a:rPr lang="zh-CN" altLang="en-US" sz="2800" b="1" dirty="0"/>
              <a:t>问题：当磁头移动时，刚好跨过的某一磁道，被一进程请求，则该进程会被迫等待较长时间，产生饥饿。</a:t>
            </a:r>
            <a:endParaRPr lang="en-US" altLang="zh-CN" sz="2800" b="1" dirty="0"/>
          </a:p>
        </p:txBody>
      </p:sp>
      <p:pic>
        <p:nvPicPr>
          <p:cNvPr id="90116" name="Picture 4" descr="未标题-1 拷贝">
            <a:extLst>
              <a:ext uri="{FF2B5EF4-FFF2-40B4-BE49-F238E27FC236}">
                <a16:creationId xmlns:a16="http://schemas.microsoft.com/office/drawing/2014/main" id="{4CC84009-DFB3-465D-83ED-28436B178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533400"/>
            <a:ext cx="4691062"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76336C23-E27B-4B52-AB60-82648A7BE160}"/>
              </a:ext>
            </a:extLst>
          </p:cNvPr>
          <p:cNvSpPr txBox="1">
            <a:spLocks noChangeArrowheads="1"/>
          </p:cNvSpPr>
          <p:nvPr/>
        </p:nvSpPr>
        <p:spPr bwMode="auto">
          <a:xfrm>
            <a:off x="838200" y="1825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6.2  I/O</a:t>
            </a:r>
            <a:r>
              <a:rPr lang="zh-CN" altLang="en-US" sz="4000" b="1" dirty="0">
                <a:latin typeface="华文新魏" panose="02010800040101010101" pitchFamily="2" charset="-122"/>
                <a:ea typeface="华文新魏" panose="02010800040101010101" pitchFamily="2" charset="-122"/>
              </a:rPr>
              <a:t>设备和设备控制器</a:t>
            </a:r>
          </a:p>
        </p:txBody>
      </p:sp>
      <p:sp>
        <p:nvSpPr>
          <p:cNvPr id="16387" name="Rectangle 3">
            <a:extLst>
              <a:ext uri="{FF2B5EF4-FFF2-40B4-BE49-F238E27FC236}">
                <a16:creationId xmlns:a16="http://schemas.microsoft.com/office/drawing/2014/main" id="{DE872589-4795-4273-9E76-95D7760125F0}"/>
              </a:ext>
            </a:extLst>
          </p:cNvPr>
          <p:cNvSpPr>
            <a:spLocks noChangeArrowheads="1"/>
          </p:cNvSpPr>
          <p:nvPr/>
        </p:nvSpPr>
        <p:spPr bwMode="auto">
          <a:xfrm>
            <a:off x="342900" y="1124744"/>
            <a:ext cx="8458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宋体" panose="02010600030101010101" pitchFamily="2" charset="-122"/>
              </a:rPr>
              <a:t>6.2.1 I/O</a:t>
            </a:r>
            <a:r>
              <a:rPr lang="zh-CN" altLang="en-US" sz="3200" b="1" dirty="0">
                <a:solidFill>
                  <a:srgbClr val="0000CC"/>
                </a:solidFill>
                <a:latin typeface="宋体" panose="02010600030101010101" pitchFamily="2" charset="-122"/>
              </a:rPr>
              <a:t>设备的类型</a:t>
            </a:r>
          </a:p>
          <a:p>
            <a:pPr lvl="1"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按传输速率分类：</a:t>
            </a:r>
          </a:p>
          <a:p>
            <a:pPr lvl="1" algn="just" eaLnBrk="1" hangingPunct="1">
              <a:spcBef>
                <a:spcPct val="20000"/>
              </a:spcBef>
              <a:buClr>
                <a:srgbClr val="0000CC"/>
              </a:buClr>
              <a:buFont typeface="Wingdings" panose="05000000000000000000" pitchFamily="2" charset="2"/>
              <a:buNone/>
            </a:pPr>
            <a:r>
              <a:rPr lang="zh-CN" altLang="en-US" sz="2800" b="1" dirty="0">
                <a:latin typeface="Times New Roman" panose="02020603050405020304" pitchFamily="18" charset="0"/>
              </a:rPr>
              <a:t>       低速设备、中速设备、高速设备</a:t>
            </a:r>
          </a:p>
          <a:p>
            <a:pPr lvl="1"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按信息交换的单位分类：</a:t>
            </a:r>
          </a:p>
          <a:p>
            <a:pPr lvl="1" algn="just" eaLnBrk="1" hangingPunct="1">
              <a:spcBef>
                <a:spcPct val="20000"/>
              </a:spcBef>
              <a:buClr>
                <a:srgbClr val="0000CC"/>
              </a:buClr>
              <a:buFont typeface="Wingdings" panose="05000000000000000000" pitchFamily="2" charset="2"/>
              <a:buNone/>
            </a:pPr>
            <a:r>
              <a:rPr lang="zh-CN" altLang="en-US" sz="2800" b="1" dirty="0">
                <a:latin typeface="Times New Roman" panose="02020603050405020304" pitchFamily="18" charset="0"/>
              </a:rPr>
              <a:t>       块设备、字符设备</a:t>
            </a:r>
          </a:p>
          <a:p>
            <a:pPr lvl="1"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按设备的共享属性分类：</a:t>
            </a:r>
          </a:p>
          <a:p>
            <a:pPr lvl="1" algn="just" eaLnBrk="1" hangingPunct="1">
              <a:spcBef>
                <a:spcPct val="20000"/>
              </a:spcBef>
              <a:buClr>
                <a:srgbClr val="0000CC"/>
              </a:buClr>
              <a:buFont typeface="Wingdings" panose="05000000000000000000" pitchFamily="2" charset="2"/>
              <a:buNone/>
            </a:pPr>
            <a:r>
              <a:rPr lang="zh-CN" altLang="en-US" sz="2800" b="1" dirty="0">
                <a:latin typeface="Times New Roman" panose="02020603050405020304" pitchFamily="18" charset="0"/>
              </a:rPr>
              <a:t>       独占设备、共享设备、虚拟设备</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a:extLst>
              <a:ext uri="{FF2B5EF4-FFF2-40B4-BE49-F238E27FC236}">
                <a16:creationId xmlns:a16="http://schemas.microsoft.com/office/drawing/2014/main" id="{3641F0A4-2544-4802-AFA5-B3051054A6FB}"/>
              </a:ext>
            </a:extLst>
          </p:cNvPr>
          <p:cNvSpPr txBox="1">
            <a:spLocks noChangeArrowheads="1"/>
          </p:cNvSpPr>
          <p:nvPr/>
        </p:nvSpPr>
        <p:spPr bwMode="auto">
          <a:xfrm>
            <a:off x="683568" y="134799"/>
            <a:ext cx="4960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6.8.3 </a:t>
            </a:r>
            <a:r>
              <a:rPr lang="zh-CN" altLang="en-US" sz="2800" b="1" dirty="0">
                <a:latin typeface="Times New Roman" panose="02020603050405020304" pitchFamily="18" charset="0"/>
              </a:rPr>
              <a:t>基于扫描的磁盘调度算法</a:t>
            </a:r>
            <a:endParaRPr lang="en-US" altLang="zh-CN" sz="2800" b="1" dirty="0">
              <a:latin typeface="Times New Roman" panose="02020603050405020304" pitchFamily="18" charset="0"/>
            </a:endParaRPr>
          </a:p>
        </p:txBody>
      </p:sp>
      <p:graphicFrame>
        <p:nvGraphicFramePr>
          <p:cNvPr id="7170" name="Object 2">
            <a:extLst>
              <a:ext uri="{FF2B5EF4-FFF2-40B4-BE49-F238E27FC236}">
                <a16:creationId xmlns:a16="http://schemas.microsoft.com/office/drawing/2014/main" id="{639D5E76-67D4-4F10-9F43-E6F711167AD9}"/>
              </a:ext>
            </a:extLst>
          </p:cNvPr>
          <p:cNvGraphicFramePr>
            <a:graphicFrameLocks noChangeAspect="1"/>
          </p:cNvGraphicFramePr>
          <p:nvPr>
            <p:extLst>
              <p:ext uri="{D42A27DB-BD31-4B8C-83A1-F6EECF244321}">
                <p14:modId xmlns:p14="http://schemas.microsoft.com/office/powerpoint/2010/main" val="3798825892"/>
              </p:ext>
            </p:extLst>
          </p:nvPr>
        </p:nvGraphicFramePr>
        <p:xfrm>
          <a:off x="4139952" y="658019"/>
          <a:ext cx="4603750" cy="6172200"/>
        </p:xfrm>
        <a:graphic>
          <a:graphicData uri="http://schemas.openxmlformats.org/presentationml/2006/ole">
            <mc:AlternateContent xmlns:mc="http://schemas.openxmlformats.org/markup-compatibility/2006">
              <mc:Choice xmlns:v="urn:schemas-microsoft-com:vml" Requires="v">
                <p:oleObj name="位图图像" r:id="rId2" imgW="3801006" imgH="5095238" progId="Paint.Picture">
                  <p:embed/>
                </p:oleObj>
              </mc:Choice>
              <mc:Fallback>
                <p:oleObj name="位图图像" r:id="rId2" imgW="3801006" imgH="5095238" progId="Paint.Picture">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658019"/>
                        <a:ext cx="460375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2">
            <a:extLst>
              <a:ext uri="{FF2B5EF4-FFF2-40B4-BE49-F238E27FC236}">
                <a16:creationId xmlns:a16="http://schemas.microsoft.com/office/drawing/2014/main" id="{824C95A5-2095-4D60-B9B3-48AA9BD1271E}"/>
              </a:ext>
            </a:extLst>
          </p:cNvPr>
          <p:cNvSpPr txBox="1">
            <a:spLocks noChangeArrowheads="1"/>
          </p:cNvSpPr>
          <p:nvPr/>
        </p:nvSpPr>
        <p:spPr bwMode="auto">
          <a:xfrm>
            <a:off x="400298" y="891520"/>
            <a:ext cx="36166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dirty="0">
                <a:solidFill>
                  <a:srgbClr val="0000CC"/>
                </a:solidFill>
                <a:latin typeface="Times New Roman" panose="02020603050405020304" pitchFamily="18" charset="0"/>
              </a:rPr>
              <a:t>2. </a:t>
            </a:r>
            <a:r>
              <a:rPr lang="zh-CN" altLang="en-US" b="1" dirty="0">
                <a:solidFill>
                  <a:srgbClr val="0000CC"/>
                </a:solidFill>
                <a:latin typeface="Times New Roman" panose="02020603050405020304" pitchFamily="18" charset="0"/>
              </a:rPr>
              <a:t>循环扫描(</a:t>
            </a:r>
            <a:r>
              <a:rPr lang="en-US" altLang="zh-CN" b="1" dirty="0">
                <a:solidFill>
                  <a:srgbClr val="0000CC"/>
                </a:solidFill>
                <a:latin typeface="Times New Roman" panose="02020603050405020304" pitchFamily="18" charset="0"/>
              </a:rPr>
              <a:t>CSCAN)</a:t>
            </a:r>
            <a:r>
              <a:rPr lang="zh-CN" altLang="en-US" b="1" dirty="0">
                <a:solidFill>
                  <a:srgbClr val="0000CC"/>
                </a:solidFill>
                <a:latin typeface="Times New Roman" panose="02020603050405020304" pitchFamily="18" charset="0"/>
              </a:rPr>
              <a:t>算法</a:t>
            </a:r>
            <a:endParaRPr lang="en-US" altLang="zh-CN" b="1" dirty="0">
              <a:solidFill>
                <a:srgbClr val="0000CC"/>
              </a:solidFill>
              <a:latin typeface="Times New Roman" panose="02020603050405020304" pitchFamily="18" charset="0"/>
            </a:endParaRPr>
          </a:p>
        </p:txBody>
      </p:sp>
      <p:sp>
        <p:nvSpPr>
          <p:cNvPr id="7" name="文本框 6">
            <a:extLst>
              <a:ext uri="{FF2B5EF4-FFF2-40B4-BE49-F238E27FC236}">
                <a16:creationId xmlns:a16="http://schemas.microsoft.com/office/drawing/2014/main" id="{6C6F76B9-0453-4887-A19F-C1D87BCAA4D2}"/>
              </a:ext>
            </a:extLst>
          </p:cNvPr>
          <p:cNvSpPr txBox="1"/>
          <p:nvPr/>
        </p:nvSpPr>
        <p:spPr>
          <a:xfrm>
            <a:off x="539552" y="1645572"/>
            <a:ext cx="2736304" cy="461665"/>
          </a:xfrm>
          <a:prstGeom prst="rect">
            <a:avLst/>
          </a:prstGeom>
          <a:noFill/>
        </p:spPr>
        <p:txBody>
          <a:bodyPr wrap="square">
            <a:spAutoFit/>
          </a:bodyPr>
          <a:lstStyle/>
          <a:p>
            <a:r>
              <a:rPr lang="zh-CN" altLang="en-US" sz="2400" b="1" dirty="0">
                <a:latin typeface="Times New Roman" panose="02020603050405020304" pitchFamily="18" charset="0"/>
              </a:rPr>
              <a:t>磁头单向移动</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a:extLst>
              <a:ext uri="{FF2B5EF4-FFF2-40B4-BE49-F238E27FC236}">
                <a16:creationId xmlns:a16="http://schemas.microsoft.com/office/drawing/2014/main" id="{837A969B-55D9-4CB3-9C82-B986CE1C767B}"/>
              </a:ext>
            </a:extLst>
          </p:cNvPr>
          <p:cNvSpPr>
            <a:spLocks noChangeArrowheads="1"/>
          </p:cNvSpPr>
          <p:nvPr/>
        </p:nvSpPr>
        <p:spPr bwMode="auto">
          <a:xfrm>
            <a:off x="251520" y="1061447"/>
            <a:ext cx="8511480" cy="54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457200" lvl="1" indent="0" eaLnBrk="1" hangingPunct="1">
              <a:spcBef>
                <a:spcPct val="20000"/>
              </a:spcBef>
              <a:buClr>
                <a:srgbClr val="0000CC"/>
              </a:buClr>
            </a:pPr>
            <a:r>
              <a:rPr lang="en-US" altLang="zh-CN" sz="2800" b="1" dirty="0">
                <a:solidFill>
                  <a:srgbClr val="000000"/>
                </a:solidFill>
                <a:latin typeface="Times New Roman" panose="02020603050405020304" pitchFamily="18" charset="0"/>
              </a:rPr>
              <a:t>3. N-Step-SCAN</a:t>
            </a:r>
            <a:r>
              <a:rPr lang="zh-CN" altLang="en-US" sz="2800" b="1" dirty="0">
                <a:solidFill>
                  <a:srgbClr val="000000"/>
                </a:solidFill>
                <a:latin typeface="Times New Roman" panose="02020603050405020304" pitchFamily="18" charset="0"/>
              </a:rPr>
              <a:t>算法</a:t>
            </a:r>
          </a:p>
          <a:p>
            <a:pPr marL="0" lvl="2"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“磁臂粘着”现象：磁臂停留在某处不动。</a:t>
            </a:r>
          </a:p>
          <a:p>
            <a:pPr marL="0" lvl="2"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将磁盘请求队列分成若干个长度为</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的子队列，磁盘调度将按</a:t>
            </a:r>
            <a:r>
              <a:rPr lang="en-US" altLang="zh-CN" sz="2800" b="1" dirty="0">
                <a:latin typeface="Times New Roman" panose="02020603050405020304" pitchFamily="18" charset="0"/>
              </a:rPr>
              <a:t>FCFS</a:t>
            </a:r>
            <a:r>
              <a:rPr lang="zh-CN" altLang="en-US" sz="2800" b="1" dirty="0">
                <a:latin typeface="Times New Roman" panose="02020603050405020304" pitchFamily="18" charset="0"/>
              </a:rPr>
              <a:t>算法依次处理这些子队列。而每个队列的处理是按</a:t>
            </a:r>
            <a:r>
              <a:rPr lang="en-US" altLang="zh-CN" sz="2800" b="1" dirty="0">
                <a:latin typeface="Times New Roman" panose="02020603050405020304" pitchFamily="18" charset="0"/>
              </a:rPr>
              <a:t>SCAN</a:t>
            </a:r>
            <a:r>
              <a:rPr lang="zh-CN" altLang="en-US" sz="2800" b="1" dirty="0">
                <a:latin typeface="Times New Roman" panose="02020603050405020304" pitchFamily="18" charset="0"/>
              </a:rPr>
              <a:t>算法，一个处理完毕再处理下一个队列。</a:t>
            </a:r>
          </a:p>
          <a:p>
            <a:pPr marL="457200" lvl="1" indent="0" eaLnBrk="1" hangingPunct="1">
              <a:spcBef>
                <a:spcPct val="20000"/>
              </a:spcBef>
              <a:buClr>
                <a:srgbClr val="0000CC"/>
              </a:buClr>
            </a:pPr>
            <a:r>
              <a:rPr lang="en-US" altLang="zh-CN" sz="2800" b="1" dirty="0">
                <a:solidFill>
                  <a:srgbClr val="000000"/>
                </a:solidFill>
                <a:latin typeface="Times New Roman" panose="02020603050405020304" pitchFamily="18" charset="0"/>
              </a:rPr>
              <a:t>4. FSCAN</a:t>
            </a:r>
            <a:r>
              <a:rPr lang="zh-CN" altLang="en-US" sz="2800" b="1" dirty="0">
                <a:solidFill>
                  <a:srgbClr val="000000"/>
                </a:solidFill>
                <a:latin typeface="Times New Roman" panose="02020603050405020304" pitchFamily="18" charset="0"/>
              </a:rPr>
              <a:t>算法</a:t>
            </a:r>
          </a:p>
          <a:p>
            <a:pPr marL="0" lvl="2" eaLnBrk="1" hangingPunct="1">
              <a:spcBef>
                <a:spcPct val="20000"/>
              </a:spcBef>
              <a:buClr>
                <a:srgbClr val="0000CC"/>
              </a:buClr>
              <a:buFont typeface="Wingdings" panose="05000000000000000000" pitchFamily="2" charset="2"/>
              <a:buChar char="Ø"/>
            </a:pPr>
            <a:r>
              <a:rPr lang="en-US" altLang="zh-CN" sz="2800" b="1" dirty="0">
                <a:latin typeface="Times New Roman" panose="02020603050405020304" pitchFamily="18" charset="0"/>
              </a:rPr>
              <a:t>N-Step-SCAN</a:t>
            </a:r>
            <a:r>
              <a:rPr lang="zh-CN" altLang="en-US" sz="2800" b="1" dirty="0">
                <a:latin typeface="Times New Roman" panose="02020603050405020304" pitchFamily="18" charset="0"/>
              </a:rPr>
              <a:t>算法的简化，只分为两个队列。</a:t>
            </a:r>
          </a:p>
          <a:p>
            <a:pPr marL="0" lvl="2"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当前请求</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的进程队列：</a:t>
            </a:r>
            <a:r>
              <a:rPr lang="en-US" altLang="zh-CN" sz="2800" b="1" dirty="0">
                <a:latin typeface="Times New Roman" panose="02020603050405020304" pitchFamily="18" charset="0"/>
              </a:rPr>
              <a:t>SCAN</a:t>
            </a:r>
            <a:r>
              <a:rPr lang="zh-CN" altLang="en-US" sz="2800" b="1" dirty="0">
                <a:latin typeface="Times New Roman" panose="02020603050405020304" pitchFamily="18" charset="0"/>
              </a:rPr>
              <a:t>算法</a:t>
            </a:r>
          </a:p>
          <a:p>
            <a:pPr marL="0" lvl="2"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扫描期间请求的进程队列：</a:t>
            </a:r>
            <a:r>
              <a:rPr lang="en-US" altLang="zh-CN" sz="2800" b="1" dirty="0">
                <a:latin typeface="Times New Roman" panose="02020603050405020304" pitchFamily="18" charset="0"/>
              </a:rPr>
              <a:t>FCFS</a:t>
            </a:r>
          </a:p>
        </p:txBody>
      </p:sp>
      <p:sp>
        <p:nvSpPr>
          <p:cNvPr id="2" name="Text Box 2">
            <a:extLst>
              <a:ext uri="{FF2B5EF4-FFF2-40B4-BE49-F238E27FC236}">
                <a16:creationId xmlns:a16="http://schemas.microsoft.com/office/drawing/2014/main" id="{18BF2AF7-BD47-470A-A07C-D6ADE26C18D5}"/>
              </a:ext>
            </a:extLst>
          </p:cNvPr>
          <p:cNvSpPr txBox="1">
            <a:spLocks noChangeArrowheads="1"/>
          </p:cNvSpPr>
          <p:nvPr/>
        </p:nvSpPr>
        <p:spPr bwMode="auto">
          <a:xfrm>
            <a:off x="1115616" y="476672"/>
            <a:ext cx="56396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6.8.3 </a:t>
            </a:r>
            <a:r>
              <a:rPr lang="zh-CN" altLang="en-US" sz="3200" b="1" dirty="0">
                <a:latin typeface="Times New Roman" panose="02020603050405020304" pitchFamily="18" charset="0"/>
              </a:rPr>
              <a:t>基于扫描的磁盘调度算法</a:t>
            </a:r>
            <a:endParaRPr lang="en-US" altLang="zh-CN" sz="3200" b="1" dirty="0">
              <a:latin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BB3D30-75C3-446E-9CA2-FDD76CC74BD6}"/>
              </a:ext>
            </a:extLst>
          </p:cNvPr>
          <p:cNvSpPr/>
          <p:nvPr/>
        </p:nvSpPr>
        <p:spPr>
          <a:xfrm>
            <a:off x="3094672" y="2967335"/>
            <a:ext cx="2954656"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本章结束</a:t>
            </a:r>
          </a:p>
        </p:txBody>
      </p:sp>
    </p:spTree>
    <p:extLst>
      <p:ext uri="{BB962C8B-B14F-4D97-AF65-F5344CB8AC3E}">
        <p14:creationId xmlns:p14="http://schemas.microsoft.com/office/powerpoint/2010/main" val="2264305286"/>
      </p:ext>
    </p:extLst>
  </p:cSld>
  <p:clrMapOvr>
    <a:masterClrMapping/>
  </p:clrMapOvr>
</p:sld>
</file>

<file path=ppt/theme/theme1.xml><?xml version="1.0" encoding="utf-8"?>
<a:theme xmlns:a="http://schemas.openxmlformats.org/drawingml/2006/main" name="CUIT2">
  <a:themeElements>
    <a:clrScheme name="">
      <a:dk1>
        <a:srgbClr val="000000"/>
      </a:dk1>
      <a:lt1>
        <a:srgbClr val="FFFFFF"/>
      </a:lt1>
      <a:dk2>
        <a:srgbClr val="000000"/>
      </a:dk2>
      <a:lt2>
        <a:srgbClr val="B7C1EB"/>
      </a:lt2>
      <a:accent1>
        <a:srgbClr val="ECD882"/>
      </a:accent1>
      <a:accent2>
        <a:srgbClr val="B2B2B2"/>
      </a:accent2>
      <a:accent3>
        <a:srgbClr val="FFFFFF"/>
      </a:accent3>
      <a:accent4>
        <a:srgbClr val="000000"/>
      </a:accent4>
      <a:accent5>
        <a:srgbClr val="F4E9C1"/>
      </a:accent5>
      <a:accent6>
        <a:srgbClr val="A1A1A1"/>
      </a:accent6>
      <a:hlink>
        <a:srgbClr val="6F89F7"/>
      </a:hlink>
      <a:folHlink>
        <a:srgbClr val="CFDBFD"/>
      </a:folHlink>
    </a:clrScheme>
    <a:fontScheme name="CUIT2">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UIT2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CUIT2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CUIT2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CUIT2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CUIT2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CUIT2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CUIT2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CUIT2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Files\CUIT2.pot</Template>
  <TotalTime>2782</TotalTime>
  <Words>6869</Words>
  <Application>Microsoft Office PowerPoint</Application>
  <PresentationFormat>全屏显示(4:3)</PresentationFormat>
  <Paragraphs>1133</Paragraphs>
  <Slides>92</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92</vt:i4>
      </vt:variant>
    </vt:vector>
  </HeadingPairs>
  <TitlesOfParts>
    <vt:vector size="105" baseType="lpstr">
      <vt:lpstr>等线</vt:lpstr>
      <vt:lpstr>华文新魏</vt:lpstr>
      <vt:lpstr>华文行楷</vt:lpstr>
      <vt:lpstr>宋体</vt:lpstr>
      <vt:lpstr>Arial</vt:lpstr>
      <vt:lpstr>Tahoma</vt:lpstr>
      <vt:lpstr>Times</vt:lpstr>
      <vt:lpstr>Times New Roman</vt:lpstr>
      <vt:lpstr>Wingdings</vt:lpstr>
      <vt:lpstr>CUIT2</vt:lpstr>
      <vt:lpstr>VISIO</vt:lpstr>
      <vt:lpstr>Microsoft 公式 3.0</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6.4.3 I/O设备的控制方式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dc:creator>
  <cp:lastModifiedBy>juan wang</cp:lastModifiedBy>
  <cp:revision>269</cp:revision>
  <dcterms:created xsi:type="dcterms:W3CDTF">1601-01-01T00:00:00Z</dcterms:created>
  <dcterms:modified xsi:type="dcterms:W3CDTF">2024-10-22T06:23:40Z</dcterms:modified>
</cp:coreProperties>
</file>